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oboto-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font" Target="fonts/Roboto-boldItalic.fntdata"/><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29d9b33e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29d9b33e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29d9b33e2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29d9b33e2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9d9b33e2_0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9d9b33e2_0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9d9b33e2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9d9b33e2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9d9b33e2_0_2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9d9b33e2_0_2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chrome.google.com/webstore/detail/image-downloader/cnpniohnfphhjihaiiggeabnkjhpaldj"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tinyurl.com/y6xfthkh" TargetMode="External"/><Relationship Id="rId4" Type="http://schemas.openxmlformats.org/officeDocument/2006/relationships/hyperlink" Target="https://trell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depen.io/Khloe1425/pen/MWpjLp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imsemenov.com/plugins/magnific-popup/documentation.html" TargetMode="External"/><Relationship Id="rId4" Type="http://schemas.openxmlformats.org/officeDocument/2006/relationships/hyperlink" Target="https://codepen.io/Khloe1425/pen/ZEOLbWG?editors=0100&amp;fbclid=IwAR3T5IsOOa4nk8M4RzK4WY2qLfbc_wqk4nEgXK6JxuvZvuYFHJISswuyc6Q"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311700" y="500650"/>
            <a:ext cx="8520600" cy="406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050505"/>
                </a:solidFill>
                <a:highlight>
                  <a:srgbClr val="FFFFFF"/>
                </a:highlight>
                <a:latin typeface="Roboto"/>
                <a:ea typeface="Roboto"/>
                <a:cs typeface="Roboto"/>
                <a:sym typeface="Roboto"/>
              </a:rPr>
              <a:t>Bài tập này các nhóm phải tự lấy hình từ trang mẫu.</a:t>
            </a:r>
            <a:endParaRPr b="1">
              <a:solidFill>
                <a:srgbClr val="050505"/>
              </a:solidFill>
              <a:highlight>
                <a:srgbClr val="FFFFFF"/>
              </a:highlight>
              <a:latin typeface="Roboto"/>
              <a:ea typeface="Roboto"/>
              <a:cs typeface="Roboto"/>
              <a:sym typeface="Roboto"/>
            </a:endParaRPr>
          </a:p>
          <a:p>
            <a:pPr indent="-342900" lvl="0" marL="6731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Để lấy hình của 1 trang web có thể dùng tool bên dưới.</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0"/>
              </a:spcAft>
              <a:buNone/>
            </a:pPr>
            <a:r>
              <a:rPr lang="vi" u="sng">
                <a:solidFill>
                  <a:schemeClr val="hlink"/>
                </a:solidFill>
                <a:highlight>
                  <a:srgbClr val="FFFFFF"/>
                </a:highlight>
                <a:latin typeface="Roboto"/>
                <a:ea typeface="Roboto"/>
                <a:cs typeface="Roboto"/>
                <a:sym typeface="Roboto"/>
                <a:hlinkClick r:id="rId3"/>
              </a:rPr>
              <a:t>https://chrome.google.com/webstore/detail/image-downloader/cnpniohnfphhjihaiiggeabnkjhpaldj</a:t>
            </a:r>
            <a:r>
              <a:rPr lang="vi">
                <a:solidFill>
                  <a:srgbClr val="050505"/>
                </a:solidFill>
                <a:highlight>
                  <a:srgbClr val="FFFFFF"/>
                </a:highlight>
                <a:latin typeface="Roboto"/>
                <a:ea typeface="Roboto"/>
                <a:cs typeface="Roboto"/>
                <a:sym typeface="Roboto"/>
              </a:rPr>
              <a:t> </a:t>
            </a:r>
            <a:endParaRPr>
              <a:solidFill>
                <a:srgbClr val="050505"/>
              </a:solidFill>
              <a:highlight>
                <a:srgbClr val="FFFFFF"/>
              </a:highlight>
              <a:latin typeface="Roboto"/>
              <a:ea typeface="Roboto"/>
              <a:cs typeface="Roboto"/>
              <a:sym typeface="Roboto"/>
            </a:endParaRPr>
          </a:p>
          <a:p>
            <a:pPr indent="-342900" lvl="0" marL="6731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Hình nào không lấy được thì F12 tìm đến thẻ img hoặc thuộc tính background-image rồi chuột phải vô link và chọn open in new tab =&gt; save as hình về.</a:t>
            </a:r>
            <a:endParaRPr>
              <a:solidFill>
                <a:srgbClr val="050505"/>
              </a:solidFill>
              <a:highlight>
                <a:srgbClr val="FFFFFF"/>
              </a:highlight>
              <a:latin typeface="Roboto"/>
              <a:ea typeface="Roboto"/>
              <a:cs typeface="Roboto"/>
              <a:sym typeface="Roboto"/>
            </a:endParaRPr>
          </a:p>
          <a:p>
            <a:pPr indent="-342900" lvl="0" marL="673100" rtl="0" algn="l">
              <a:spcBef>
                <a:spcPts val="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Đối với các loại ảnh là code SVG thì chỉ cần copy đoạn code svg đó, gắn vào html là được</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66775"/>
            <a:ext cx="8520600" cy="400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vi">
                <a:solidFill>
                  <a:srgbClr val="050505"/>
                </a:solidFill>
                <a:highlight>
                  <a:srgbClr val="FFFFFF"/>
                </a:highlight>
                <a:latin typeface="Roboto"/>
                <a:ea typeface="Roboto"/>
                <a:cs typeface="Roboto"/>
                <a:sym typeface="Roboto"/>
              </a:rPr>
              <a:t>Các bạn khi nộp bài nhớ nộp thêm bảng phân chia công việc.</a:t>
            </a:r>
            <a:endParaRPr b="1">
              <a:solidFill>
                <a:srgbClr val="050505"/>
              </a:solidFill>
              <a:highlight>
                <a:srgbClr val="FFFFFF"/>
              </a:highlight>
              <a:latin typeface="Roboto"/>
              <a:ea typeface="Roboto"/>
              <a:cs typeface="Roboto"/>
              <a:sym typeface="Roboto"/>
            </a:endParaRPr>
          </a:p>
          <a:p>
            <a:pPr indent="-342900" lvl="0" marL="4572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File template mẫu phân chia công việc: </a:t>
            </a:r>
            <a:endParaRPr>
              <a:solidFill>
                <a:srgbClr val="050505"/>
              </a:solidFill>
              <a:highlight>
                <a:srgbClr val="FFFFFF"/>
              </a:highlight>
              <a:latin typeface="Roboto"/>
              <a:ea typeface="Roboto"/>
              <a:cs typeface="Roboto"/>
              <a:sym typeface="Roboto"/>
            </a:endParaRPr>
          </a:p>
          <a:p>
            <a:pPr indent="0" lvl="0" marL="457200" rtl="0" algn="l">
              <a:spcBef>
                <a:spcPts val="600"/>
              </a:spcBef>
              <a:spcAft>
                <a:spcPts val="0"/>
              </a:spcAft>
              <a:buNone/>
            </a:pPr>
            <a:r>
              <a:rPr lang="vi" u="sng">
                <a:solidFill>
                  <a:schemeClr val="hlink"/>
                </a:solidFill>
                <a:highlight>
                  <a:srgbClr val="FFFFFF"/>
                </a:highlight>
                <a:latin typeface="Roboto"/>
                <a:ea typeface="Roboto"/>
                <a:cs typeface="Roboto"/>
                <a:sym typeface="Roboto"/>
                <a:hlinkClick r:id="rId3"/>
              </a:rPr>
              <a:t>https://tinyurl.com/y6xfthkh</a:t>
            </a:r>
            <a:r>
              <a:rPr lang="vi">
                <a:solidFill>
                  <a:srgbClr val="050505"/>
                </a:solidFill>
                <a:highlight>
                  <a:srgbClr val="FFFFFF"/>
                </a:highlight>
                <a:latin typeface="Roboto"/>
                <a:ea typeface="Roboto"/>
                <a:cs typeface="Roboto"/>
                <a:sym typeface="Roboto"/>
              </a:rPr>
              <a:t> </a:t>
            </a:r>
            <a:endParaRPr>
              <a:solidFill>
                <a:srgbClr val="050505"/>
              </a:solidFill>
              <a:highlight>
                <a:srgbClr val="FFFFFF"/>
              </a:highlight>
              <a:latin typeface="Roboto"/>
              <a:ea typeface="Roboto"/>
              <a:cs typeface="Roboto"/>
              <a:sym typeface="Roboto"/>
            </a:endParaRPr>
          </a:p>
          <a:p>
            <a:pPr indent="-342900" lvl="0" marL="4572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Ngoài file phân chia công việc, chúng ta có thể sử dụng thêm các website hỗ trợ quản lý task như: </a:t>
            </a:r>
            <a:endParaRPr>
              <a:solidFill>
                <a:srgbClr val="050505"/>
              </a:solidFill>
              <a:highlight>
                <a:srgbClr val="FFFFFF"/>
              </a:highlight>
              <a:latin typeface="Roboto"/>
              <a:ea typeface="Roboto"/>
              <a:cs typeface="Roboto"/>
              <a:sym typeface="Roboto"/>
            </a:endParaRPr>
          </a:p>
          <a:p>
            <a:pPr indent="0" lvl="0" marL="457200" rtl="0" algn="l">
              <a:spcBef>
                <a:spcPts val="600"/>
              </a:spcBef>
              <a:spcAft>
                <a:spcPts val="0"/>
              </a:spcAft>
              <a:buNone/>
            </a:pPr>
            <a:r>
              <a:rPr b="1" lang="vi">
                <a:solidFill>
                  <a:srgbClr val="050505"/>
                </a:solidFill>
                <a:highlight>
                  <a:srgbClr val="FFFFFF"/>
                </a:highlight>
                <a:latin typeface="Roboto"/>
                <a:ea typeface="Roboto"/>
                <a:cs typeface="Roboto"/>
                <a:sym typeface="Roboto"/>
              </a:rPr>
              <a:t>Trello </a:t>
            </a:r>
            <a:r>
              <a:rPr lang="vi" u="sng">
                <a:solidFill>
                  <a:schemeClr val="hlink"/>
                </a:solidFill>
                <a:highlight>
                  <a:srgbClr val="FFFFFF"/>
                </a:highlight>
                <a:latin typeface="Roboto"/>
                <a:ea typeface="Roboto"/>
                <a:cs typeface="Roboto"/>
                <a:sym typeface="Roboto"/>
                <a:hlinkClick r:id="rId4"/>
              </a:rPr>
              <a:t>https://trello.com/</a:t>
            </a:r>
            <a:r>
              <a:rPr lang="vi">
                <a:solidFill>
                  <a:srgbClr val="050505"/>
                </a:solidFill>
                <a:highlight>
                  <a:srgbClr val="FFFFFF"/>
                </a:highlight>
                <a:latin typeface="Roboto"/>
                <a:ea typeface="Roboto"/>
                <a:cs typeface="Roboto"/>
                <a:sym typeface="Roboto"/>
              </a:rPr>
              <a:t> </a:t>
            </a:r>
            <a:endParaRPr>
              <a:solidFill>
                <a:srgbClr val="050505"/>
              </a:solidFill>
              <a:highlight>
                <a:srgbClr val="FFFFFF"/>
              </a:highlight>
              <a:latin typeface="Roboto"/>
              <a:ea typeface="Roboto"/>
              <a:cs typeface="Roboto"/>
              <a:sym typeface="Roboto"/>
            </a:endParaRPr>
          </a:p>
          <a:p>
            <a:pPr indent="-342900" lvl="0" marL="4572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Sử dụng github để quản lý code của dự án và nộp bài bằng link github. Một bạn trong nhóm sẽ làm bước khởi tạo dự án và mời các thành viên còn lại vào github</a:t>
            </a:r>
            <a:endParaRPr>
              <a:solidFill>
                <a:srgbClr val="050505"/>
              </a:solidFill>
              <a:highlight>
                <a:srgbClr val="FFFFFF"/>
              </a:highlight>
              <a:latin typeface="Roboto"/>
              <a:ea typeface="Roboto"/>
              <a:cs typeface="Roboto"/>
              <a:sym typeface="Roboto"/>
            </a:endParaRPr>
          </a:p>
          <a:p>
            <a:pPr indent="-342900" lvl="0" marL="457200" rtl="0" algn="l">
              <a:spcBef>
                <a:spcPts val="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Nên chia task theo thành phần chính của trang web. Ai làm phần chính nào thì làm luôn responsive của phần đó</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614000"/>
            <a:ext cx="5289900" cy="395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050505"/>
                </a:solidFill>
                <a:highlight>
                  <a:srgbClr val="FFFFFF"/>
                </a:highlight>
                <a:latin typeface="Arial"/>
                <a:ea typeface="Arial"/>
                <a:cs typeface="Arial"/>
                <a:sym typeface="Arial"/>
              </a:rPr>
              <a:t>Các phần không cần làm</a:t>
            </a:r>
            <a:r>
              <a:rPr b="1" lang="vi">
                <a:solidFill>
                  <a:srgbClr val="050505"/>
                </a:solidFill>
                <a:highlight>
                  <a:srgbClr val="FFFFFF"/>
                </a:highlight>
                <a:latin typeface="Arial"/>
                <a:ea typeface="Arial"/>
                <a:cs typeface="Arial"/>
                <a:sym typeface="Arial"/>
              </a:rPr>
              <a:t>:</a:t>
            </a:r>
            <a:endParaRPr b="1">
              <a:solidFill>
                <a:srgbClr val="050505"/>
              </a:solidFill>
              <a:highlight>
                <a:srgbClr val="FFFFFF"/>
              </a:highlight>
              <a:latin typeface="Roboto"/>
              <a:ea typeface="Roboto"/>
              <a:cs typeface="Roboto"/>
              <a:sym typeface="Roboto"/>
            </a:endParaRPr>
          </a:p>
          <a:p>
            <a:pPr indent="-342900" lvl="0" marL="457200" rtl="0" algn="l">
              <a:spcBef>
                <a:spcPts val="60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Phần sidebar bên phải</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0"/>
              </a:spcAft>
              <a:buNone/>
            </a:pPr>
            <a:r>
              <a:rPr lang="vi">
                <a:solidFill>
                  <a:srgbClr val="050505"/>
                </a:solidFill>
                <a:highlight>
                  <a:srgbClr val="FFFFFF"/>
                </a:highlight>
                <a:latin typeface="Roboto"/>
                <a:ea typeface="Roboto"/>
                <a:cs typeface="Roboto"/>
                <a:sym typeface="Roboto"/>
              </a:rPr>
              <a:t>F12 tìm vào thẻ html của phần này và delete nó để tránh đè các nội dung khác như nút back to top...</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a:latin typeface="Roboto"/>
              <a:ea typeface="Roboto"/>
              <a:cs typeface="Roboto"/>
              <a:sym typeface="Roboto"/>
            </a:endParaRPr>
          </a:p>
        </p:txBody>
      </p:sp>
      <p:pic>
        <p:nvPicPr>
          <p:cNvPr id="70" name="Google Shape;70;p15"/>
          <p:cNvPicPr preferRelativeResize="0"/>
          <p:nvPr/>
        </p:nvPicPr>
        <p:blipFill>
          <a:blip r:embed="rId3">
            <a:alphaModFix/>
          </a:blip>
          <a:stretch>
            <a:fillRect/>
          </a:stretch>
        </p:blipFill>
        <p:spPr>
          <a:xfrm>
            <a:off x="5977823" y="821800"/>
            <a:ext cx="1344500" cy="3263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001300"/>
            <a:ext cx="8520600" cy="35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solidFill>
                  <a:srgbClr val="050505"/>
                </a:solidFill>
                <a:highlight>
                  <a:srgbClr val="FFFFFF"/>
                </a:highlight>
                <a:latin typeface="Arial"/>
                <a:ea typeface="Arial"/>
                <a:cs typeface="Arial"/>
                <a:sym typeface="Arial"/>
              </a:rPr>
              <a:t>Gợi ý dark theme:</a:t>
            </a:r>
            <a:endParaRPr b="1">
              <a:solidFill>
                <a:srgbClr val="050505"/>
              </a:solidFill>
              <a:highlight>
                <a:srgbClr val="FFFFFF"/>
              </a:highlight>
              <a:latin typeface="Roboto"/>
              <a:ea typeface="Roboto"/>
              <a:cs typeface="Roboto"/>
              <a:sym typeface="Roboto"/>
            </a:endParaRPr>
          </a:p>
          <a:p>
            <a:pPr indent="-342900" lvl="0" marL="457200" rtl="0" algn="l">
              <a:spcBef>
                <a:spcPts val="600"/>
              </a:spcBef>
              <a:spcAft>
                <a:spcPts val="0"/>
              </a:spcAft>
              <a:buSzPts val="1800"/>
              <a:buFont typeface="Roboto"/>
              <a:buChar char="●"/>
            </a:pPr>
            <a:r>
              <a:rPr lang="vi">
                <a:solidFill>
                  <a:srgbClr val="050505"/>
                </a:solidFill>
                <a:highlight>
                  <a:srgbClr val="FFFFFF"/>
                </a:highlight>
                <a:latin typeface="Roboto"/>
                <a:ea typeface="Roboto"/>
                <a:cs typeface="Roboto"/>
                <a:sym typeface="Roboto"/>
              </a:rPr>
              <a:t>Demo: </a:t>
            </a:r>
            <a:r>
              <a:rPr lang="vi" u="sng">
                <a:solidFill>
                  <a:schemeClr val="hlink"/>
                </a:solidFill>
                <a:highlight>
                  <a:srgbClr val="FFFFFF"/>
                </a:highlight>
                <a:latin typeface="Roboto"/>
                <a:ea typeface="Roboto"/>
                <a:cs typeface="Roboto"/>
                <a:sym typeface="Roboto"/>
                <a:hlinkClick r:id="rId3"/>
              </a:rPr>
              <a:t>https://codepen.io/Khloe1425/pen/MWpjLpo</a:t>
            </a:r>
            <a:r>
              <a:rPr lang="vi">
                <a:solidFill>
                  <a:srgbClr val="050505"/>
                </a:solidFill>
                <a:highlight>
                  <a:srgbClr val="FFFFFF"/>
                </a:highlight>
                <a:latin typeface="Roboto"/>
                <a:ea typeface="Roboto"/>
                <a:cs typeface="Roboto"/>
                <a:sym typeface="Roboto"/>
              </a:rPr>
              <a:t> </a:t>
            </a:r>
            <a:endParaRPr>
              <a:solidFill>
                <a:srgbClr val="050505"/>
              </a:solidFill>
              <a:highlight>
                <a:srgbClr val="FFFFFF"/>
              </a:highlight>
              <a:latin typeface="Roboto"/>
              <a:ea typeface="Roboto"/>
              <a:cs typeface="Roboto"/>
              <a:sym typeface="Roboto"/>
            </a:endParaRPr>
          </a:p>
          <a:p>
            <a:pPr indent="-342900" lvl="0" marL="457200" rtl="0" algn="l">
              <a:spcBef>
                <a:spcPts val="0"/>
              </a:spcBef>
              <a:spcAft>
                <a:spcPts val="0"/>
              </a:spcAft>
              <a:buClr>
                <a:srgbClr val="050505"/>
              </a:buClr>
              <a:buSzPts val="1800"/>
              <a:buFont typeface="Roboto"/>
              <a:buChar char="●"/>
            </a:pPr>
            <a:r>
              <a:rPr lang="vi">
                <a:solidFill>
                  <a:srgbClr val="050505"/>
                </a:solidFill>
                <a:highlight>
                  <a:srgbClr val="FFFFFF"/>
                </a:highlight>
                <a:latin typeface="Roboto"/>
                <a:ea typeface="Roboto"/>
                <a:cs typeface="Roboto"/>
                <a:sym typeface="Roboto"/>
              </a:rPr>
              <a:t>Trang mẫu nào không có dark theme thì nhóm tự tạo dark theme theo như các trang khác</a:t>
            </a:r>
            <a:endParaRPr>
              <a:solidFill>
                <a:srgbClr val="050505"/>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368400"/>
            <a:ext cx="8529900" cy="392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vi">
                <a:solidFill>
                  <a:srgbClr val="050505"/>
                </a:solidFill>
                <a:highlight>
                  <a:srgbClr val="FFFFFF"/>
                </a:highlight>
                <a:latin typeface="Arial"/>
                <a:ea typeface="Arial"/>
                <a:cs typeface="Arial"/>
                <a:sym typeface="Arial"/>
              </a:rPr>
              <a:t>Gợi ý video popup trong layout Dinner </a:t>
            </a:r>
            <a:endParaRPr>
              <a:solidFill>
                <a:srgbClr val="050505"/>
              </a:solidFill>
              <a:highlight>
                <a:srgbClr val="FFFFFF"/>
              </a:highlight>
              <a:latin typeface="Arial"/>
              <a:ea typeface="Arial"/>
              <a:cs typeface="Arial"/>
              <a:sym typeface="Arial"/>
            </a:endParaRPr>
          </a:p>
          <a:p>
            <a:pPr indent="-325755" lvl="0" marL="457200" rtl="0" algn="l">
              <a:spcBef>
                <a:spcPts val="600"/>
              </a:spcBef>
              <a:spcAft>
                <a:spcPts val="0"/>
              </a:spcAft>
              <a:buClr>
                <a:srgbClr val="050505"/>
              </a:buClr>
              <a:buSzPct val="100000"/>
              <a:buFont typeface="Arial"/>
              <a:buChar char="●"/>
            </a:pPr>
            <a:r>
              <a:rPr lang="vi">
                <a:solidFill>
                  <a:srgbClr val="050505"/>
                </a:solidFill>
                <a:highlight>
                  <a:srgbClr val="FFFFFF"/>
                </a:highlight>
                <a:latin typeface="Arial"/>
                <a:ea typeface="Arial"/>
                <a:cs typeface="Arial"/>
                <a:sym typeface="Arial"/>
              </a:rPr>
              <a:t>T</a:t>
            </a:r>
            <a:r>
              <a:rPr lang="vi">
                <a:solidFill>
                  <a:srgbClr val="050505"/>
                </a:solidFill>
                <a:highlight>
                  <a:srgbClr val="FFFFFF"/>
                </a:highlight>
                <a:latin typeface="Arial"/>
                <a:ea typeface="Arial"/>
                <a:cs typeface="Arial"/>
                <a:sym typeface="Arial"/>
              </a:rPr>
              <a:t>hư viện Magnific Popup: </a:t>
            </a:r>
            <a:r>
              <a:rPr lang="vi" u="sng">
                <a:solidFill>
                  <a:schemeClr val="hlink"/>
                </a:solidFill>
                <a:highlight>
                  <a:srgbClr val="FFFFFF"/>
                </a:highlight>
                <a:latin typeface="Arial"/>
                <a:ea typeface="Arial"/>
                <a:cs typeface="Arial"/>
                <a:sym typeface="Arial"/>
                <a:hlinkClick r:id="rId3"/>
              </a:rPr>
              <a:t>https://dimsemenov.com/plugins/magnific-popup/documentation.html</a:t>
            </a:r>
            <a:r>
              <a:rPr lang="vi">
                <a:solidFill>
                  <a:srgbClr val="050505"/>
                </a:solidFill>
                <a:highlight>
                  <a:srgbClr val="FFFFFF"/>
                </a:highlight>
                <a:latin typeface="Arial"/>
                <a:ea typeface="Arial"/>
                <a:cs typeface="Arial"/>
                <a:sym typeface="Arial"/>
              </a:rPr>
              <a:t> </a:t>
            </a:r>
            <a:endParaRPr>
              <a:solidFill>
                <a:schemeClr val="hlink"/>
              </a:solidFill>
              <a:highlight>
                <a:srgbClr val="FFFFFF"/>
              </a:highlight>
              <a:latin typeface="Arial"/>
              <a:ea typeface="Arial"/>
              <a:cs typeface="Arial"/>
              <a:sym typeface="Arial"/>
            </a:endParaRPr>
          </a:p>
          <a:p>
            <a:pPr indent="-325755" lvl="0" marL="457200" rtl="0" algn="l">
              <a:spcBef>
                <a:spcPts val="0"/>
              </a:spcBef>
              <a:spcAft>
                <a:spcPts val="0"/>
              </a:spcAft>
              <a:buClr>
                <a:srgbClr val="050505"/>
              </a:buClr>
              <a:buSzPct val="100000"/>
              <a:buFont typeface="Arial"/>
              <a:buChar char="●"/>
            </a:pPr>
            <a:r>
              <a:rPr lang="vi">
                <a:solidFill>
                  <a:srgbClr val="050505"/>
                </a:solidFill>
                <a:highlight>
                  <a:srgbClr val="FFFFFF"/>
                </a:highlight>
                <a:latin typeface="Arial"/>
                <a:ea typeface="Arial"/>
                <a:cs typeface="Arial"/>
                <a:sym typeface="Arial"/>
              </a:rPr>
              <a:t>Loại demo được sử dụng là inline type. Các bạn tham khảo demo bên dưới (chỉ xem phần html và js)</a:t>
            </a:r>
            <a:br>
              <a:rPr lang="vi">
                <a:solidFill>
                  <a:srgbClr val="050505"/>
                </a:solidFill>
                <a:highlight>
                  <a:srgbClr val="FFFFFF"/>
                </a:highlight>
                <a:latin typeface="Arial"/>
                <a:ea typeface="Arial"/>
                <a:cs typeface="Arial"/>
                <a:sym typeface="Arial"/>
              </a:rPr>
            </a:br>
            <a:r>
              <a:rPr lang="vi">
                <a:solidFill>
                  <a:schemeClr val="hlink"/>
                </a:solidFill>
                <a:highlight>
                  <a:srgbClr val="FFFFFF"/>
                </a:highlight>
                <a:uFill>
                  <a:noFill/>
                </a:uFill>
                <a:latin typeface="Arial"/>
                <a:ea typeface="Arial"/>
                <a:cs typeface="Arial"/>
                <a:sym typeface="Arial"/>
                <a:hlinkClick r:id="rId4"/>
              </a:rPr>
              <a:t>https://codepen.io/Khloe1425/pen/ZEOLbWG?editors=0100</a:t>
            </a:r>
            <a:endParaRPr>
              <a:solidFill>
                <a:schemeClr val="hlink"/>
              </a:solidFill>
              <a:highlight>
                <a:srgbClr val="FFFFFF"/>
              </a:highlight>
              <a:latin typeface="Arial"/>
              <a:ea typeface="Arial"/>
              <a:cs typeface="Arial"/>
              <a:sym typeface="Arial"/>
            </a:endParaRPr>
          </a:p>
          <a:p>
            <a:pPr indent="-325755" lvl="0" marL="457200" rtl="0" algn="l">
              <a:spcBef>
                <a:spcPts val="0"/>
              </a:spcBef>
              <a:spcAft>
                <a:spcPts val="0"/>
              </a:spcAft>
              <a:buClr>
                <a:srgbClr val="050505"/>
              </a:buClr>
              <a:buSzPct val="100000"/>
              <a:buFont typeface="Arial"/>
              <a:buChar char="●"/>
            </a:pPr>
            <a:r>
              <a:rPr lang="vi">
                <a:solidFill>
                  <a:srgbClr val="050505"/>
                </a:solidFill>
                <a:highlight>
                  <a:srgbClr val="FFFFFF"/>
                </a:highlight>
                <a:latin typeface="Arial"/>
                <a:ea typeface="Arial"/>
                <a:cs typeface="Arial"/>
                <a:sym typeface="Arial"/>
              </a:rPr>
              <a:t>Video đang hiện trên popup là video của trang vimeo gần giống như video của youtube. Nên chúng ta sẽ lấy thẻ iframe như cách của youtube. </a:t>
            </a:r>
            <a:br>
              <a:rPr lang="vi">
                <a:solidFill>
                  <a:srgbClr val="050505"/>
                </a:solidFill>
                <a:highlight>
                  <a:srgbClr val="FFFFFF"/>
                </a:highlight>
                <a:latin typeface="Arial"/>
                <a:ea typeface="Arial"/>
                <a:cs typeface="Arial"/>
                <a:sym typeface="Arial"/>
              </a:rPr>
            </a:br>
            <a:r>
              <a:rPr lang="vi">
                <a:solidFill>
                  <a:srgbClr val="050505"/>
                </a:solidFill>
                <a:highlight>
                  <a:srgbClr val="FFFFFF"/>
                </a:highlight>
                <a:latin typeface="Arial"/>
                <a:ea typeface="Arial"/>
                <a:cs typeface="Arial"/>
                <a:sym typeface="Arial"/>
              </a:rPr>
              <a:t>Click vào icon hình máy bay =&gt; click &lt;/&gt; =&gt; copy thẻ code</a:t>
            </a:r>
            <a:endParaRPr>
              <a:solidFill>
                <a:srgbClr val="050505"/>
              </a:solidFill>
              <a:highlight>
                <a:srgbClr val="FFFFFF"/>
              </a:highlight>
              <a:latin typeface="Arial"/>
              <a:ea typeface="Arial"/>
              <a:cs typeface="Arial"/>
              <a:sym typeface="Arial"/>
            </a:endParaRPr>
          </a:p>
          <a:p>
            <a:pPr indent="-325755" lvl="0" marL="457200" rtl="0" algn="l">
              <a:spcBef>
                <a:spcPts val="0"/>
              </a:spcBef>
              <a:spcAft>
                <a:spcPts val="0"/>
              </a:spcAft>
              <a:buClr>
                <a:srgbClr val="050505"/>
              </a:buClr>
              <a:buSzPct val="100000"/>
              <a:buFont typeface="Arial"/>
              <a:buChar char="●"/>
            </a:pPr>
            <a:r>
              <a:rPr lang="vi">
                <a:solidFill>
                  <a:srgbClr val="050505"/>
                </a:solidFill>
                <a:highlight>
                  <a:srgbClr val="FFFFFF"/>
                </a:highlight>
                <a:latin typeface="Arial"/>
                <a:ea typeface="Arial"/>
                <a:cs typeface="Arial"/>
                <a:sym typeface="Arial"/>
              </a:rPr>
              <a:t>Sau khi hiện được video trên popup thì các bạn dùng code css để chỉnh sửa style của thư viện cho giống trang mẫu</a:t>
            </a:r>
            <a:endParaRPr>
              <a:solidFill>
                <a:srgbClr val="050505"/>
              </a:solidFill>
              <a:highlight>
                <a:srgbClr val="FFFFFF"/>
              </a:highlight>
              <a:latin typeface="Arial"/>
              <a:ea typeface="Arial"/>
              <a:cs typeface="Arial"/>
              <a:sym typeface="Arial"/>
            </a:endParaRPr>
          </a:p>
          <a:p>
            <a:pPr indent="0" lvl="0" marL="0" rtl="0" algn="l">
              <a:spcBef>
                <a:spcPts val="1200"/>
              </a:spcBef>
              <a:spcAft>
                <a:spcPts val="0"/>
              </a:spcAft>
              <a:buNone/>
            </a:pPr>
            <a:r>
              <a:rPr lang="vi">
                <a:solidFill>
                  <a:srgbClr val="050505"/>
                </a:solidFill>
                <a:highlight>
                  <a:srgbClr val="FFFFFF"/>
                </a:highlight>
                <a:latin typeface="Arial"/>
                <a:ea typeface="Arial"/>
                <a:cs typeface="Arial"/>
                <a:sym typeface="Arial"/>
              </a:rPr>
              <a:t>Note: chạy project bằng live server</a:t>
            </a:r>
            <a:endParaRPr>
              <a:solidFill>
                <a:srgbClr val="050505"/>
              </a:solidFill>
              <a:highlight>
                <a:srgbClr val="FFFFFF"/>
              </a:highlight>
              <a:latin typeface="Arial"/>
              <a:ea typeface="Arial"/>
              <a:cs typeface="Arial"/>
              <a:sym typeface="Arial"/>
            </a:endParaRPr>
          </a:p>
          <a:p>
            <a:pPr indent="0" lvl="0" marL="0" rtl="0" algn="l">
              <a:spcBef>
                <a:spcPts val="600"/>
              </a:spcBef>
              <a:spcAft>
                <a:spcPts val="0"/>
              </a:spcAft>
              <a:buNone/>
            </a:pPr>
            <a:r>
              <a:t/>
            </a:r>
            <a:endParaRPr b="1">
              <a:solidFill>
                <a:srgbClr val="050505"/>
              </a:solidFill>
              <a:highlight>
                <a:srgbClr val="FFFFFF"/>
              </a:highlight>
              <a:latin typeface="Arial"/>
              <a:ea typeface="Arial"/>
              <a:cs typeface="Arial"/>
              <a:sym typeface="Arial"/>
            </a:endParaRPr>
          </a:p>
          <a:p>
            <a:pPr indent="0" lvl="0" marL="0" rtl="0" algn="l">
              <a:spcBef>
                <a:spcPts val="600"/>
              </a:spcBef>
              <a:spcAft>
                <a:spcPts val="1200"/>
              </a:spcAft>
              <a:buNone/>
            </a:pPr>
            <a:r>
              <a:t/>
            </a:r>
            <a:endParaRPr>
              <a:latin typeface="Roboto"/>
              <a:ea typeface="Roboto"/>
              <a:cs typeface="Roboto"/>
              <a:sym typeface="Roboto"/>
            </a:endParaRPr>
          </a:p>
        </p:txBody>
      </p:sp>
      <p:pic>
        <p:nvPicPr>
          <p:cNvPr id="81" name="Google Shape;81;p17"/>
          <p:cNvPicPr preferRelativeResize="0"/>
          <p:nvPr/>
        </p:nvPicPr>
        <p:blipFill>
          <a:blip r:embed="rId5">
            <a:alphaModFix/>
          </a:blip>
          <a:stretch>
            <a:fillRect/>
          </a:stretch>
        </p:blipFill>
        <p:spPr>
          <a:xfrm>
            <a:off x="4515300" y="2928051"/>
            <a:ext cx="4129274" cy="181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