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HR with</a:t>
            </a:r>
            <a:r>
              <a:rPr lang="en-US" baseline="0" dirty="0" smtClean="0"/>
              <a:t> </a:t>
            </a:r>
            <a:r>
              <a:rPr lang="en-US" dirty="0" smtClean="0"/>
              <a:t>64 nodes at</a:t>
            </a:r>
            <a:r>
              <a:rPr lang="en-US" baseline="0" dirty="0" smtClean="0"/>
              <a:t>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MLP layer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 factors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4 neg</c:v>
                </c:pt>
                <c:pt idx="1">
                  <c:v>6 neg</c:v>
                </c:pt>
                <c:pt idx="2">
                  <c:v>8 neg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0.80385700000000004</c:v>
                </c:pt>
                <c:pt idx="1">
                  <c:v>0.80971400000000004</c:v>
                </c:pt>
                <c:pt idx="2">
                  <c:v>0.80871400000000004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A3-42B1-9F15-A0D8F9B7E3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 factors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4 neg</c:v>
                </c:pt>
                <c:pt idx="1">
                  <c:v>6 neg</c:v>
                </c:pt>
                <c:pt idx="2">
                  <c:v>8 neg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0.79928600000000005</c:v>
                </c:pt>
                <c:pt idx="1">
                  <c:v>0.80700000000000005</c:v>
                </c:pt>
                <c:pt idx="2">
                  <c:v>0.81114299999999995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A3-42B1-9F15-A0D8F9B7E3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 factors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4 neg</c:v>
                </c:pt>
                <c:pt idx="1">
                  <c:v>6 neg</c:v>
                </c:pt>
                <c:pt idx="2">
                  <c:v>8 neg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0.80200000000000005</c:v>
                </c:pt>
                <c:pt idx="1">
                  <c:v>0.80500000000000005</c:v>
                </c:pt>
                <c:pt idx="2">
                  <c:v>0.81428599999999995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A3-42B1-9F15-A0D8F9B7E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4444255"/>
        <c:axId val="934443423"/>
      </c:lineChart>
      <c:catAx>
        <c:axId val="934444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443423"/>
        <c:crosses val="autoZero"/>
        <c:auto val="1"/>
        <c:lblAlgn val="ctr"/>
        <c:lblOffset val="100"/>
        <c:noMultiLvlLbl val="0"/>
      </c:catAx>
      <c:valAx>
        <c:axId val="934443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44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NDCG with</a:t>
            </a:r>
            <a:r>
              <a:rPr lang="en-US" baseline="0" dirty="0" smtClean="0"/>
              <a:t> </a:t>
            </a:r>
            <a:r>
              <a:rPr lang="en-US" dirty="0" smtClean="0"/>
              <a:t>64 nodes at</a:t>
            </a:r>
            <a:r>
              <a:rPr lang="en-US" baseline="0" dirty="0" smtClean="0"/>
              <a:t>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MLP layer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 factors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4 neg</c:v>
                </c:pt>
                <c:pt idx="1">
                  <c:v>6 neg</c:v>
                </c:pt>
                <c:pt idx="2">
                  <c:v>8 neg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0.52752299999999996</c:v>
                </c:pt>
                <c:pt idx="1">
                  <c:v>0.53432400000000002</c:v>
                </c:pt>
                <c:pt idx="2">
                  <c:v>0.53241899999999998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A3-42B1-9F15-A0D8F9B7E3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 factors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4 neg</c:v>
                </c:pt>
                <c:pt idx="1">
                  <c:v>6 neg</c:v>
                </c:pt>
                <c:pt idx="2">
                  <c:v>8 neg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0.52497400000000005</c:v>
                </c:pt>
                <c:pt idx="1">
                  <c:v>0.53169699999999998</c:v>
                </c:pt>
                <c:pt idx="2">
                  <c:v>0.53333699999999995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A3-42B1-9F15-A0D8F9B7E3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 factors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4 neg</c:v>
                </c:pt>
                <c:pt idx="1">
                  <c:v>6 neg</c:v>
                </c:pt>
                <c:pt idx="2">
                  <c:v>8 neg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0.533161</c:v>
                </c:pt>
                <c:pt idx="1">
                  <c:v>0.52974699999999997</c:v>
                </c:pt>
                <c:pt idx="2">
                  <c:v>0.53342500000000004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A3-42B1-9F15-A0D8F9B7E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4444255"/>
        <c:axId val="934443423"/>
      </c:lineChart>
      <c:catAx>
        <c:axId val="934444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443423"/>
        <c:crosses val="autoZero"/>
        <c:auto val="1"/>
        <c:lblAlgn val="ctr"/>
        <c:lblOffset val="100"/>
        <c:noMultiLvlLbl val="0"/>
      </c:catAx>
      <c:valAx>
        <c:axId val="934443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44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Time</a:t>
            </a:r>
            <a:r>
              <a:rPr lang="en-US" baseline="0" dirty="0" smtClean="0"/>
              <a:t> consumed in each epoch</a:t>
            </a:r>
            <a:r>
              <a:rPr lang="en-US" dirty="0" smtClean="0"/>
              <a:t> with</a:t>
            </a:r>
            <a:r>
              <a:rPr lang="en-US" baseline="0" dirty="0" smtClean="0"/>
              <a:t> </a:t>
            </a:r>
            <a:r>
              <a:rPr lang="en-US" dirty="0" smtClean="0"/>
              <a:t>64 nodes at</a:t>
            </a:r>
            <a:r>
              <a:rPr lang="en-US" baseline="0" dirty="0" smtClean="0"/>
              <a:t>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MLP layer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 factors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4 neg</c:v>
                </c:pt>
                <c:pt idx="1">
                  <c:v>6 neg</c:v>
                </c:pt>
                <c:pt idx="2">
                  <c:v>8 neg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1103</c:v>
                </c:pt>
                <c:pt idx="1">
                  <c:v>1544</c:v>
                </c:pt>
                <c:pt idx="2">
                  <c:v>1987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A3-42B1-9F15-A0D8F9B7E3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 factors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4 neg</c:v>
                </c:pt>
                <c:pt idx="1">
                  <c:v>6 neg</c:v>
                </c:pt>
                <c:pt idx="2">
                  <c:v>8 neg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1163</c:v>
                </c:pt>
                <c:pt idx="1">
                  <c:v>1632</c:v>
                </c:pt>
                <c:pt idx="2">
                  <c:v>2094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A3-42B1-9F15-A0D8F9B7E3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 factors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4 neg</c:v>
                </c:pt>
                <c:pt idx="1">
                  <c:v>6 neg</c:v>
                </c:pt>
                <c:pt idx="2">
                  <c:v>8 neg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1219</c:v>
                </c:pt>
                <c:pt idx="1">
                  <c:v>1713</c:v>
                </c:pt>
                <c:pt idx="2">
                  <c:v>2202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A3-42B1-9F15-A0D8F9B7E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4444255"/>
        <c:axId val="934443423"/>
      </c:lineChart>
      <c:catAx>
        <c:axId val="934444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443423"/>
        <c:crosses val="autoZero"/>
        <c:auto val="1"/>
        <c:lblAlgn val="ctr"/>
        <c:lblOffset val="100"/>
        <c:noMultiLvlLbl val="0"/>
      </c:catAx>
      <c:valAx>
        <c:axId val="934443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444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69CC-C3A8-4F22-ADE3-37C9AA870AED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18B-A323-4709-86F1-1CB7456B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69CC-C3A8-4F22-ADE3-37C9AA870AED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18B-A323-4709-86F1-1CB7456B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69CC-C3A8-4F22-ADE3-37C9AA870AED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18B-A323-4709-86F1-1CB7456B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2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69CC-C3A8-4F22-ADE3-37C9AA870AED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18B-A323-4709-86F1-1CB7456B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8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69CC-C3A8-4F22-ADE3-37C9AA870AED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18B-A323-4709-86F1-1CB7456B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69CC-C3A8-4F22-ADE3-37C9AA870AED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18B-A323-4709-86F1-1CB7456B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7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69CC-C3A8-4F22-ADE3-37C9AA870AED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18B-A323-4709-86F1-1CB7456B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1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69CC-C3A8-4F22-ADE3-37C9AA870AED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18B-A323-4709-86F1-1CB7456B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1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69CC-C3A8-4F22-ADE3-37C9AA870AED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18B-A323-4709-86F1-1CB7456B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0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69CC-C3A8-4F22-ADE3-37C9AA870AED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18B-A323-4709-86F1-1CB7456B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9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69CC-C3A8-4F22-ADE3-37C9AA870AED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618B-A323-4709-86F1-1CB7456B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869CC-C3A8-4F22-ADE3-37C9AA870AED}" type="datetimeFigureOut">
              <a:rPr lang="en-US" smtClean="0"/>
              <a:t>05-Mar-18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618B-A323-4709-86F1-1CB7456BC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8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collaborative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8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Experimental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Top-K items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09272"/>
            <a:ext cx="10058400" cy="238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Experimental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 of Pre-training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59" y="2272401"/>
            <a:ext cx="8317282" cy="40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3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Experimental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NCF w.r.t No. of iterations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33733"/>
            <a:ext cx="10058400" cy="33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Experimental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of NCF w.r.t No. of </a:t>
            </a:r>
            <a:r>
              <a:rPr lang="en-US" dirty="0" err="1" smtClean="0"/>
              <a:t>neg</a:t>
            </a:r>
            <a:r>
              <a:rPr lang="en-US" dirty="0" smtClean="0"/>
              <a:t> samples/ </a:t>
            </a:r>
            <a:r>
              <a:rPr lang="en-US" dirty="0" err="1" smtClean="0"/>
              <a:t>pos</a:t>
            </a:r>
            <a:r>
              <a:rPr lang="en-US" dirty="0" smtClean="0"/>
              <a:t>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99603"/>
            <a:ext cx="10058400" cy="240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8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work only use Id number of users and items as input.</a:t>
            </a:r>
          </a:p>
          <a:p>
            <a:r>
              <a:rPr lang="en-US" dirty="0" smtClean="0"/>
              <a:t>Adding more features to user or item may help:</a:t>
            </a:r>
          </a:p>
          <a:p>
            <a:pPr lvl="1"/>
            <a:r>
              <a:rPr lang="en-US" dirty="0" smtClean="0"/>
              <a:t>Improve accuracy of recommendation.</a:t>
            </a:r>
          </a:p>
          <a:p>
            <a:pPr lvl="1"/>
            <a:r>
              <a:rPr lang="en-US" dirty="0"/>
              <a:t>Cope with cold-start problem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this version, features are extracted from </a:t>
            </a:r>
            <a:r>
              <a:rPr lang="en-US" dirty="0" err="1" smtClean="0"/>
              <a:t>MovieLens</a:t>
            </a:r>
            <a:r>
              <a:rPr lang="en-US" dirty="0" smtClean="0"/>
              <a:t>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MovieLens</a:t>
            </a:r>
            <a:r>
              <a:rPr lang="en-US" dirty="0" smtClean="0"/>
              <a:t> DB:</a:t>
            </a:r>
          </a:p>
          <a:p>
            <a:pPr lvl="1"/>
            <a:r>
              <a:rPr lang="en-US" dirty="0" smtClean="0"/>
              <a:t>7000 users</a:t>
            </a:r>
          </a:p>
          <a:p>
            <a:pPr lvl="1"/>
            <a:r>
              <a:rPr lang="en-US" dirty="0" smtClean="0"/>
              <a:t>27278 movies</a:t>
            </a:r>
          </a:p>
          <a:p>
            <a:pPr lvl="1"/>
            <a:r>
              <a:rPr lang="en-US" dirty="0" smtClean="0"/>
              <a:t>~ 1 million positive samples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There are 19 genres of movies</a:t>
            </a:r>
          </a:p>
          <a:p>
            <a:pPr lvl="1"/>
            <a:r>
              <a:rPr lang="en-US" dirty="0" smtClean="0"/>
              <a:t>Each user is represented by a vector of 19 fields corresponding to 19 genres.</a:t>
            </a:r>
          </a:p>
          <a:p>
            <a:pPr lvl="1"/>
            <a:r>
              <a:rPr lang="en-US" dirty="0" smtClean="0"/>
              <a:t>User Embedded layer is replaced with Dense layer.</a:t>
            </a:r>
          </a:p>
        </p:txBody>
      </p:sp>
    </p:spTree>
    <p:extLst>
      <p:ext uri="{BB962C8B-B14F-4D97-AF65-F5344CB8AC3E}">
        <p14:creationId xmlns:p14="http://schemas.microsoft.com/office/powerpoint/2010/main" val="185431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Modified model’s experiments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0431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33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Modified model’s experiments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4242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086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Modified model’s experiments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0834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14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Modified model’s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data point: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87081"/>
              </p:ext>
            </p:extLst>
          </p:nvPr>
        </p:nvGraphicFramePr>
        <p:xfrm>
          <a:off x="2032000" y="2517934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238019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42031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52991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1959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NDCG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time </a:t>
                      </a:r>
                    </a:p>
                    <a:p>
                      <a:r>
                        <a:rPr lang="en-US" baseline="0" dirty="0" smtClean="0"/>
                        <a:t>(each epoch)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96 nodes, 8</a:t>
                      </a:r>
                      <a:r>
                        <a:rPr lang="en-US" baseline="0" dirty="0" smtClean="0"/>
                        <a:t> factors, 4 </a:t>
                      </a:r>
                      <a:r>
                        <a:rPr lang="en-US" baseline="0" dirty="0" err="1" smtClean="0"/>
                        <a:t>negs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0.803857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67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96 nodes, 8</a:t>
                      </a:r>
                      <a:r>
                        <a:rPr lang="en-US" baseline="0" dirty="0" smtClean="0"/>
                        <a:t> factors, 8 </a:t>
                      </a:r>
                      <a:r>
                        <a:rPr lang="en-US" baseline="0" dirty="0" err="1" smtClean="0"/>
                        <a:t>negs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0.810857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0.533491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2790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9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 nodes, 16</a:t>
                      </a:r>
                      <a:r>
                        <a:rPr lang="en-US" baseline="0" dirty="0" smtClean="0"/>
                        <a:t> factors, 4 </a:t>
                      </a:r>
                      <a:r>
                        <a:rPr lang="en-US" baseline="0" dirty="0" err="1" smtClean="0"/>
                        <a:t>negs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0.802286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0.520887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2210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82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128 nodes, 16</a:t>
                      </a:r>
                      <a:r>
                        <a:rPr lang="en-US" baseline="0" dirty="0" smtClean="0"/>
                        <a:t> factors, 8 </a:t>
                      </a:r>
                      <a:r>
                        <a:rPr lang="en-US" baseline="0" dirty="0" err="1" smtClean="0"/>
                        <a:t>negs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0.808714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0.533082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454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69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Introduce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learn from implicit data</a:t>
            </a:r>
          </a:p>
          <a:p>
            <a:r>
              <a:rPr lang="en-US" dirty="0" smtClean="0"/>
              <a:t>Matrix factorization problem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62" y="2893512"/>
            <a:ext cx="5765599" cy="2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8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Neural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NCF framework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49" y="2292262"/>
            <a:ext cx="5986426" cy="35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7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Neural collaborative filtering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Generalized Matrix factorization (GMF)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019" y="2235952"/>
            <a:ext cx="55530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9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Neural collaborative filtering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Multi-Layer Perception (MLP)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11" y="2221749"/>
            <a:ext cx="57721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7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Neural collaborative filtering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Fusion of GMF and MLP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𝐺𝑀𝐹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noBar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b="0" dirty="0" smtClean="0"/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𝐺𝑀𝐹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𝐿𝑀𝑃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19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Neural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40" y="1946542"/>
            <a:ext cx="6539310" cy="41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9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Experimental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Evaluation Protocols: </a:t>
            </a:r>
          </a:p>
          <a:p>
            <a:pPr lvl="1"/>
            <a:r>
              <a:rPr lang="en-US" dirty="0" smtClean="0"/>
              <a:t>leave-one-out </a:t>
            </a:r>
          </a:p>
          <a:p>
            <a:pPr lvl="1"/>
            <a:r>
              <a:rPr lang="en-US" dirty="0" smtClean="0"/>
              <a:t>Hit Ratio</a:t>
            </a:r>
          </a:p>
          <a:p>
            <a:pPr lvl="1"/>
            <a:r>
              <a:rPr lang="en-US" dirty="0" smtClean="0"/>
              <a:t>NDCG</a:t>
            </a:r>
          </a:p>
          <a:p>
            <a:r>
              <a:rPr lang="en-US" dirty="0" smtClean="0"/>
              <a:t>Baselines:</a:t>
            </a:r>
          </a:p>
          <a:p>
            <a:pPr lvl="1"/>
            <a:r>
              <a:rPr lang="en-US" dirty="0" err="1" smtClean="0"/>
              <a:t>ItemPop</a:t>
            </a:r>
            <a:endParaRPr lang="en-US" dirty="0" smtClean="0"/>
          </a:p>
          <a:p>
            <a:pPr lvl="1"/>
            <a:r>
              <a:rPr lang="en-US" dirty="0" err="1" smtClean="0"/>
              <a:t>ItemKNN</a:t>
            </a:r>
            <a:endParaRPr lang="en-US" dirty="0" smtClean="0"/>
          </a:p>
          <a:p>
            <a:pPr lvl="1"/>
            <a:r>
              <a:rPr lang="en-US" dirty="0" smtClean="0"/>
              <a:t>BPR</a:t>
            </a:r>
          </a:p>
          <a:p>
            <a:pPr lvl="1"/>
            <a:r>
              <a:rPr lang="en-US" dirty="0" err="1" smtClean="0"/>
              <a:t>eALS</a:t>
            </a:r>
            <a:endParaRPr lang="en-US" dirty="0" smtClean="0"/>
          </a:p>
          <a:p>
            <a:r>
              <a:rPr lang="en-US" dirty="0" smtClean="0"/>
              <a:t>Datasets:</a:t>
            </a:r>
          </a:p>
          <a:p>
            <a:pPr lvl="1"/>
            <a:r>
              <a:rPr lang="en-US" dirty="0" err="1" smtClean="0"/>
              <a:t>MovieLens</a:t>
            </a:r>
            <a:endParaRPr lang="en-US" dirty="0" smtClean="0"/>
          </a:p>
          <a:p>
            <a:pPr lvl="1"/>
            <a:r>
              <a:rPr lang="en-US" dirty="0" smtClean="0"/>
              <a:t>Pinterest</a:t>
            </a:r>
          </a:p>
        </p:txBody>
      </p:sp>
    </p:spTree>
    <p:extLst>
      <p:ext uri="{BB962C8B-B14F-4D97-AF65-F5344CB8AC3E}">
        <p14:creationId xmlns:p14="http://schemas.microsoft.com/office/powerpoint/2010/main" val="358114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Experimental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HR@10 and NDCG@10 w.r.t No. of predictive factors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6" y="2929582"/>
            <a:ext cx="976448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3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336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Neural collaborative filtering</vt:lpstr>
      <vt:lpstr>I. Introduce</vt:lpstr>
      <vt:lpstr>II. Neural collaborative filtering</vt:lpstr>
      <vt:lpstr>II. Neural collaborative filtering</vt:lpstr>
      <vt:lpstr>II. Neural collaborative filtering</vt:lpstr>
      <vt:lpstr>II. Neural collaborative filtering</vt:lpstr>
      <vt:lpstr>II. Neural collaborative filtering</vt:lpstr>
      <vt:lpstr>III. Experimental</vt:lpstr>
      <vt:lpstr>III. Experimental</vt:lpstr>
      <vt:lpstr>III. Experimental</vt:lpstr>
      <vt:lpstr>III. Experimental</vt:lpstr>
      <vt:lpstr>III. Experimental</vt:lpstr>
      <vt:lpstr>III. Experimental</vt:lpstr>
      <vt:lpstr>IV. Modification</vt:lpstr>
      <vt:lpstr>IV. Modification</vt:lpstr>
      <vt:lpstr>V. Modified model’s experiments</vt:lpstr>
      <vt:lpstr>V. Modified model’s experiments</vt:lpstr>
      <vt:lpstr>V. Modified model’s experiments</vt:lpstr>
      <vt:lpstr>V. Modified model’s 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collaborative filtering</dc:title>
  <dc:creator>Hoang Thanh</dc:creator>
  <cp:lastModifiedBy>Hoang Thanh</cp:lastModifiedBy>
  <cp:revision>21</cp:revision>
  <dcterms:created xsi:type="dcterms:W3CDTF">2017-12-18T03:54:31Z</dcterms:created>
  <dcterms:modified xsi:type="dcterms:W3CDTF">2018-03-05T11:45:18Z</dcterms:modified>
</cp:coreProperties>
</file>