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83" r:id="rId3"/>
    <p:sldId id="257" r:id="rId4"/>
    <p:sldId id="259" r:id="rId5"/>
    <p:sldId id="284" r:id="rId6"/>
    <p:sldId id="285" r:id="rId7"/>
    <p:sldId id="289" r:id="rId8"/>
    <p:sldId id="286" r:id="rId9"/>
    <p:sldId id="287" r:id="rId10"/>
    <p:sldId id="288" r:id="rId11"/>
    <p:sldId id="290" r:id="rId12"/>
    <p:sldId id="291" r:id="rId13"/>
    <p:sldId id="294" r:id="rId14"/>
    <p:sldId id="292" r:id="rId15"/>
    <p:sldId id="293" r:id="rId16"/>
    <p:sldId id="281" r:id="rId17"/>
    <p:sldId id="295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6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8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1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0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2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1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7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17-Dec-24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17-Dec-24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4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4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BA9CC-B10C-44E8-C176-898557A4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2496311"/>
            <a:ext cx="6029325" cy="152323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CHUNG </a:t>
            </a:r>
            <a:r>
              <a:rPr lang="en-US" sz="3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CƯ</a:t>
            </a:r>
            <a:r>
              <a:rPr 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TP.HCM</a:t>
            </a:r>
            <a:endParaRPr lang="en-US" sz="3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4ADDD-FC90-D0E5-25D5-2DA469BC1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78349"/>
            <a:ext cx="6029324" cy="2219730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Nhom</a:t>
            </a:r>
            <a:r>
              <a:rPr lang="en-US" sz="1800" dirty="0"/>
              <a:t> 19</a:t>
            </a:r>
          </a:p>
          <a:p>
            <a:pPr algn="l"/>
            <a:r>
              <a:rPr lang="en-US" sz="1800" dirty="0"/>
              <a:t>Phong Lai Bao Minh</a:t>
            </a:r>
          </a:p>
          <a:p>
            <a:pPr algn="l"/>
            <a:r>
              <a:rPr lang="en-US" sz="1800" dirty="0"/>
              <a:t>Nguyen Nhat Hoang</a:t>
            </a:r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57C2B11C-A707-4F90-078F-70ABCA5B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27" r="34745" b="-2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0B343D73-37F9-02FD-E40D-0C3C737BD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8" y="182041"/>
            <a:ext cx="1490477" cy="123333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2A6BB1-532D-9A80-D31F-C69ACB761977}"/>
              </a:ext>
            </a:extLst>
          </p:cNvPr>
          <p:cNvCxnSpPr/>
          <p:nvPr/>
        </p:nvCxnSpPr>
        <p:spPr>
          <a:xfrm>
            <a:off x="904672" y="4095345"/>
            <a:ext cx="6157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E7464DF-4DD6-CAF6-7589-DFA3CD5A2F19}"/>
              </a:ext>
            </a:extLst>
          </p:cNvPr>
          <p:cNvSpPr txBox="1">
            <a:spLocks/>
          </p:cNvSpPr>
          <p:nvPr/>
        </p:nvSpPr>
        <p:spPr>
          <a:xfrm>
            <a:off x="2280524" y="182041"/>
            <a:ext cx="6029325" cy="102426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err="1">
                <a:solidFill>
                  <a:srgbClr val="376B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3200" b="1" dirty="0">
                <a:solidFill>
                  <a:srgbClr val="376B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76B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3200" b="1" dirty="0">
                <a:solidFill>
                  <a:srgbClr val="376B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76B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solidFill>
                  <a:srgbClr val="376B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76B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b="1" dirty="0">
                <a:solidFill>
                  <a:srgbClr val="376B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76B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3200" b="1" dirty="0">
                <a:solidFill>
                  <a:srgbClr val="376B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Thông tin - </a:t>
            </a:r>
            <a:r>
              <a:rPr lang="en-US" sz="3200" b="1" dirty="0" err="1">
                <a:solidFill>
                  <a:srgbClr val="376B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ĐHQG</a:t>
            </a:r>
            <a:r>
              <a:rPr lang="en-US" sz="3200" b="1" dirty="0">
                <a:solidFill>
                  <a:srgbClr val="376B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76B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HCM</a:t>
            </a:r>
            <a:endParaRPr lang="en-US" sz="3200" b="1" dirty="0">
              <a:solidFill>
                <a:srgbClr val="376BB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Giá chung cư ở TP HCM tăng 15-20% mỗi năm - Báo VnExpress">
            <a:extLst>
              <a:ext uri="{FF2B5EF4-FFF2-40B4-BE49-F238E27FC236}">
                <a16:creationId xmlns:a16="http://schemas.microsoft.com/office/drawing/2014/main" id="{5CF3AB5D-797F-DF14-DB0B-6E2766307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0" r="6389"/>
          <a:stretch/>
        </p:blipFill>
        <p:spPr bwMode="auto">
          <a:xfrm>
            <a:off x="8057357" y="-2"/>
            <a:ext cx="74004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39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F6FDA-903E-8F36-5ECB-8589ECEF8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8280-3CE3-397F-67B2-0D7259C4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65" y="522051"/>
            <a:ext cx="10847379" cy="1005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771E60-A23F-FACA-7EDC-AA590D363B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84"/>
          <a:stretch/>
        </p:blipFill>
        <p:spPr>
          <a:xfrm>
            <a:off x="298704" y="2185417"/>
            <a:ext cx="5852618" cy="3030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7A3737-9422-B000-B413-9C43CDE98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689" y="2185417"/>
            <a:ext cx="5746700" cy="3030186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BB9CEE3-C6B4-711B-5386-ECA4D88D4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54" y="5468528"/>
            <a:ext cx="10668000" cy="8229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tp.HCM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tar: 8 Points 2">
            <a:extLst>
              <a:ext uri="{FF2B5EF4-FFF2-40B4-BE49-F238E27FC236}">
                <a16:creationId xmlns:a16="http://schemas.microsoft.com/office/drawing/2014/main" id="{FD172C3B-9881-483E-A572-59971C6AB6D1}"/>
              </a:ext>
            </a:extLst>
          </p:cNvPr>
          <p:cNvSpPr/>
          <p:nvPr/>
        </p:nvSpPr>
        <p:spPr>
          <a:xfrm>
            <a:off x="11242548" y="55707"/>
            <a:ext cx="850392" cy="822960"/>
          </a:xfrm>
          <a:prstGeom prst="star8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8252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B44309-2335-4870-F537-EDD2CEE3D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21213-677F-3A8C-E539-F5E75F03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665D0-0716-C871-C4CE-CEED4C977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480" y="762000"/>
            <a:ext cx="6226644" cy="5333999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A6798CC-8CBF-47AB-5E63-5704CB32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Star: 8 Points 2">
            <a:extLst>
              <a:ext uri="{FF2B5EF4-FFF2-40B4-BE49-F238E27FC236}">
                <a16:creationId xmlns:a16="http://schemas.microsoft.com/office/drawing/2014/main" id="{C2B4DACD-9AD9-DFD1-B1EB-C956BC787B82}"/>
              </a:ext>
            </a:extLst>
          </p:cNvPr>
          <p:cNvSpPr/>
          <p:nvPr/>
        </p:nvSpPr>
        <p:spPr>
          <a:xfrm>
            <a:off x="11242548" y="55707"/>
            <a:ext cx="850392" cy="822960"/>
          </a:xfrm>
          <a:prstGeom prst="star8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2594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D382E4-AAF4-494B-37BE-DE120603C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28EEE-B4E8-0D58-585B-B4FE7C41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0EB0D-6D2F-489D-7DDE-49214522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007" y="788590"/>
            <a:ext cx="6757737" cy="5135879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25BC6A4-D279-D1F9-B062-CB5CAAA1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tar: 8 Points 2">
            <a:extLst>
              <a:ext uri="{FF2B5EF4-FFF2-40B4-BE49-F238E27FC236}">
                <a16:creationId xmlns:a16="http://schemas.microsoft.com/office/drawing/2014/main" id="{2BD99E22-C59E-6E31-2716-7D3FCE0686A6}"/>
              </a:ext>
            </a:extLst>
          </p:cNvPr>
          <p:cNvSpPr/>
          <p:nvPr/>
        </p:nvSpPr>
        <p:spPr>
          <a:xfrm>
            <a:off x="11242548" y="55707"/>
            <a:ext cx="850392" cy="822960"/>
          </a:xfrm>
          <a:prstGeom prst="star8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4232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5F423-A52C-F442-B4A5-B9DF4DAFD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9A82-9A89-0F6B-4195-228DEC0E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65" y="522051"/>
            <a:ext cx="10847379" cy="1005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tar: 8 Points 6">
            <a:extLst>
              <a:ext uri="{FF2B5EF4-FFF2-40B4-BE49-F238E27FC236}">
                <a16:creationId xmlns:a16="http://schemas.microsoft.com/office/drawing/2014/main" id="{8CBB35C2-811B-65C2-3CF9-922A4B1E0C7D}"/>
              </a:ext>
            </a:extLst>
          </p:cNvPr>
          <p:cNvSpPr/>
          <p:nvPr/>
        </p:nvSpPr>
        <p:spPr>
          <a:xfrm>
            <a:off x="11242548" y="55707"/>
            <a:ext cx="850392" cy="822960"/>
          </a:xfrm>
          <a:prstGeom prst="star8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74F72-6E36-7E26-2EB7-E1A0FAB03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00785"/>
            <a:ext cx="3517392" cy="43952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3BE06-0789-2C61-B40C-A5734E322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415" y="1527243"/>
            <a:ext cx="7444927" cy="4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9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8C9CB-B512-A798-3D74-69A9FBCBF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A6B6-1BA9-D48C-339C-490DDDAE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65" y="522051"/>
            <a:ext cx="10847379" cy="1005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A41BE474-FB02-4633-B4AD-6D25550A2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912" y="1415537"/>
            <a:ext cx="3138142" cy="4875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toilet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6E6EA1-CACB-12CB-F690-B461B3E9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" y="1415537"/>
            <a:ext cx="7725853" cy="4839375"/>
          </a:xfrm>
          <a:prstGeom prst="rect">
            <a:avLst/>
          </a:prstGeom>
        </p:spPr>
      </p:pic>
      <p:sp>
        <p:nvSpPr>
          <p:cNvPr id="3" name="Star: 8 Points 2">
            <a:extLst>
              <a:ext uri="{FF2B5EF4-FFF2-40B4-BE49-F238E27FC236}">
                <a16:creationId xmlns:a16="http://schemas.microsoft.com/office/drawing/2014/main" id="{F458204D-DACB-4965-CE7C-326EC80F1C75}"/>
              </a:ext>
            </a:extLst>
          </p:cNvPr>
          <p:cNvSpPr/>
          <p:nvPr/>
        </p:nvSpPr>
        <p:spPr>
          <a:xfrm>
            <a:off x="11242548" y="55707"/>
            <a:ext cx="850392" cy="822960"/>
          </a:xfrm>
          <a:prstGeom prst="star8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99053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8E625-A419-80FA-0497-88B54934E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5966-8F8C-D7ED-0A6D-5F0639F6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77" y="439755"/>
            <a:ext cx="10847379" cy="1005192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AD7E519C-FE91-5C87-A695-65F0451D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54" y="1371600"/>
            <a:ext cx="4786658" cy="4919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Mô hình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đạt hiệu suất tốt trên cả tập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Điều này cho thấy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mô hình ổn định, không bị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hoặc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underfitting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9675C-E5A2-7F70-37E9-07B9742F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144" y="832103"/>
            <a:ext cx="5784230" cy="5586141"/>
          </a:xfrm>
          <a:prstGeom prst="rect">
            <a:avLst/>
          </a:prstGeom>
        </p:spPr>
      </p:pic>
      <p:sp>
        <p:nvSpPr>
          <p:cNvPr id="3" name="Star: 8 Points 2">
            <a:extLst>
              <a:ext uri="{FF2B5EF4-FFF2-40B4-BE49-F238E27FC236}">
                <a16:creationId xmlns:a16="http://schemas.microsoft.com/office/drawing/2014/main" id="{D26D8E99-AD1D-748C-B3AA-21252A0804EA}"/>
              </a:ext>
            </a:extLst>
          </p:cNvPr>
          <p:cNvSpPr/>
          <p:nvPr/>
        </p:nvSpPr>
        <p:spPr>
          <a:xfrm>
            <a:off x="11242548" y="55707"/>
            <a:ext cx="850392" cy="822960"/>
          </a:xfrm>
          <a:prstGeom prst="star8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226065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9BA4A-4DBD-ED2E-DA86-C458C5D27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8ADA-42B6-B0C3-9D1F-377C51E8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65" y="522051"/>
            <a:ext cx="8378499" cy="1005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2C8240B-BD23-7D64-53D9-CAB19A042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364" y="1527243"/>
            <a:ext cx="10344459" cy="496499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outliers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2-3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1-2 toilet.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200m2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tar: 8 Points 3">
            <a:extLst>
              <a:ext uri="{FF2B5EF4-FFF2-40B4-BE49-F238E27FC236}">
                <a16:creationId xmlns:a16="http://schemas.microsoft.com/office/drawing/2014/main" id="{D5FE8392-8D25-84DA-7A3B-11D5E289F9C7}"/>
              </a:ext>
            </a:extLst>
          </p:cNvPr>
          <p:cNvSpPr/>
          <p:nvPr/>
        </p:nvSpPr>
        <p:spPr>
          <a:xfrm>
            <a:off x="11242548" y="55707"/>
            <a:ext cx="850392" cy="822960"/>
          </a:xfrm>
          <a:prstGeom prst="star8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855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2E392-9FF5-4D1A-1A46-30460830E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5D9B-DA7B-F36D-8998-EDE33D56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65" y="522051"/>
            <a:ext cx="8378499" cy="1005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4395A93-EC61-E92E-C2D1-22582216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364" y="1527243"/>
            <a:ext cx="10344459" cy="496499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tp.HCM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tin.</a:t>
            </a:r>
          </a:p>
        </p:txBody>
      </p:sp>
      <p:sp>
        <p:nvSpPr>
          <p:cNvPr id="4" name="Star: 8 Points 3">
            <a:extLst>
              <a:ext uri="{FF2B5EF4-FFF2-40B4-BE49-F238E27FC236}">
                <a16:creationId xmlns:a16="http://schemas.microsoft.com/office/drawing/2014/main" id="{671E980A-8A33-7EDE-5877-01DD95B3C7A4}"/>
              </a:ext>
            </a:extLst>
          </p:cNvPr>
          <p:cNvSpPr/>
          <p:nvPr/>
        </p:nvSpPr>
        <p:spPr>
          <a:xfrm>
            <a:off x="11242548" y="55707"/>
            <a:ext cx="850392" cy="822960"/>
          </a:xfrm>
          <a:prstGeom prst="star8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48530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40DDFE-9715-0A1E-F18F-726EBA296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C0EFD5-65B4-6547-135F-EAD557A58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91DF7B6-FBFA-D595-D3E3-65457E23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9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4A33C-56F9-CA23-D0D9-DF4C18B58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897E-1261-FE2B-5C43-94FDE08F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140" y="522051"/>
            <a:ext cx="4763312" cy="10051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Thành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51EBA9-D987-D609-8371-052A65F85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2" y="3688079"/>
            <a:ext cx="10668000" cy="3048001"/>
          </a:xfrm>
        </p:spPr>
        <p:txBody>
          <a:bodyPr/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sv</a:t>
            </a:r>
            <a:endParaRPr lang="en-US" dirty="0"/>
          </a:p>
          <a:p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0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05B9-7DD8-BE7E-9BE7-4B6F6E74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65" y="522051"/>
            <a:ext cx="6787443" cy="1005192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92F9-C8EA-13D2-3E6E-3FB24ABA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364" y="1692612"/>
            <a:ext cx="4870317" cy="464333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tar: 8 Points 3">
            <a:extLst>
              <a:ext uri="{FF2B5EF4-FFF2-40B4-BE49-F238E27FC236}">
                <a16:creationId xmlns:a16="http://schemas.microsoft.com/office/drawing/2014/main" id="{9317C986-84DD-555C-804C-9E0123CCAB53}"/>
              </a:ext>
            </a:extLst>
          </p:cNvPr>
          <p:cNvSpPr/>
          <p:nvPr/>
        </p:nvSpPr>
        <p:spPr>
          <a:xfrm>
            <a:off x="11242548" y="55707"/>
            <a:ext cx="850392" cy="822960"/>
          </a:xfrm>
          <a:prstGeom prst="star8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566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48FBF-A3C0-9358-0710-2CB62C0E8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041D-4139-0FA6-C54E-8DA9982F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65" y="522051"/>
            <a:ext cx="6220515" cy="1005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7EDCDC-D85B-6E6B-437B-2B79F9454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364" y="1527243"/>
            <a:ext cx="6952036" cy="497336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cư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Batdongsan.com.vn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Pandas, Matplotlib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6F896-F974-7DF1-E2FB-D1FA8F6BB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08" y="1527243"/>
            <a:ext cx="3427827" cy="1479228"/>
          </a:xfrm>
          <a:prstGeom prst="rect">
            <a:avLst/>
          </a:prstGeom>
        </p:spPr>
      </p:pic>
      <p:sp>
        <p:nvSpPr>
          <p:cNvPr id="3" name="Star: 8 Points 2">
            <a:extLst>
              <a:ext uri="{FF2B5EF4-FFF2-40B4-BE49-F238E27FC236}">
                <a16:creationId xmlns:a16="http://schemas.microsoft.com/office/drawing/2014/main" id="{7DA3D102-5DDF-2928-7C0C-222A234BFBDC}"/>
              </a:ext>
            </a:extLst>
          </p:cNvPr>
          <p:cNvSpPr/>
          <p:nvPr/>
        </p:nvSpPr>
        <p:spPr>
          <a:xfrm>
            <a:off x="11242548" y="55707"/>
            <a:ext cx="850392" cy="822960"/>
          </a:xfrm>
          <a:prstGeom prst="star8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2050" name="Picture 2" descr="XGBoost - Python Library - Studyopedia">
            <a:extLst>
              <a:ext uri="{FF2B5EF4-FFF2-40B4-BE49-F238E27FC236}">
                <a16:creationId xmlns:a16="http://schemas.microsoft.com/office/drawing/2014/main" id="{E3E02E0A-09FA-C63B-7EAF-F97B0C2E7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08" y="3429000"/>
            <a:ext cx="32099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ndas (software) - Wikipedia">
            <a:extLst>
              <a:ext uri="{FF2B5EF4-FFF2-40B4-BE49-F238E27FC236}">
                <a16:creationId xmlns:a16="http://schemas.microsoft.com/office/drawing/2014/main" id="{EDE9CEBB-EAFF-CB1F-F89E-36B121BF8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08" y="4549331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13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AE575-78F3-27E3-1592-286F119A9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DD5D-000B-19EE-F90C-EB6721D3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65" y="522051"/>
            <a:ext cx="6220515" cy="1005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AAAE3F-252C-8351-5B9E-BCA6EC8C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365" y="1289499"/>
            <a:ext cx="11222284" cy="299903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tp.HCM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Batdongsan.com.vn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2FAE6C-DACD-96B6-7085-1FCACBB15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8" y="4024498"/>
            <a:ext cx="11222284" cy="2062972"/>
          </a:xfrm>
          <a:prstGeom prst="rect">
            <a:avLst/>
          </a:prstGeom>
        </p:spPr>
      </p:pic>
      <p:sp>
        <p:nvSpPr>
          <p:cNvPr id="3" name="Star: 8 Points 2">
            <a:extLst>
              <a:ext uri="{FF2B5EF4-FFF2-40B4-BE49-F238E27FC236}">
                <a16:creationId xmlns:a16="http://schemas.microsoft.com/office/drawing/2014/main" id="{B6B1D126-8CA2-96DA-A3D8-B704380DD34B}"/>
              </a:ext>
            </a:extLst>
          </p:cNvPr>
          <p:cNvSpPr/>
          <p:nvPr/>
        </p:nvSpPr>
        <p:spPr>
          <a:xfrm>
            <a:off x="11242548" y="55707"/>
            <a:ext cx="850392" cy="822960"/>
          </a:xfrm>
          <a:prstGeom prst="star8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012FF-412E-CD01-3042-EF554944AA45}"/>
              </a:ext>
            </a:extLst>
          </p:cNvPr>
          <p:cNvSpPr txBox="1"/>
          <p:nvPr/>
        </p:nvSpPr>
        <p:spPr>
          <a:xfrm>
            <a:off x="820365" y="615128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(Minh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827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6D06A-E317-4D92-6EA6-4C44DC84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972B1-9B3A-E27E-46E7-F560C70A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885825"/>
            <a:ext cx="3810001" cy="190182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EE411-6BF4-4113-53BF-03CB32A3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75744"/>
            <a:ext cx="6095047" cy="490651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ACFB74-3270-F3E9-9412-BAEBF83B5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20068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12550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tar: 8 Points 2">
            <a:extLst>
              <a:ext uri="{FF2B5EF4-FFF2-40B4-BE49-F238E27FC236}">
                <a16:creationId xmlns:a16="http://schemas.microsoft.com/office/drawing/2014/main" id="{05065E04-A0C9-214D-9677-C44FCC2C0FD8}"/>
              </a:ext>
            </a:extLst>
          </p:cNvPr>
          <p:cNvSpPr/>
          <p:nvPr/>
        </p:nvSpPr>
        <p:spPr>
          <a:xfrm>
            <a:off x="11242548" y="55707"/>
            <a:ext cx="850392" cy="822960"/>
          </a:xfrm>
          <a:prstGeom prst="star8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534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B09B2-761E-E759-9A93-5EFB7E66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BC15-750F-99A4-98E4-1E7F3055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41" y="759795"/>
            <a:ext cx="6220515" cy="100519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Quy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1B771E-68AF-74E1-3075-24A60C4E9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97" y="3104897"/>
            <a:ext cx="10419406" cy="1005192"/>
          </a:xfrm>
          <a:prstGeom prst="rect">
            <a:avLst/>
          </a:prstGeom>
        </p:spPr>
      </p:pic>
      <p:sp>
        <p:nvSpPr>
          <p:cNvPr id="3" name="Star: 8 Points 2">
            <a:extLst>
              <a:ext uri="{FF2B5EF4-FFF2-40B4-BE49-F238E27FC236}">
                <a16:creationId xmlns:a16="http://schemas.microsoft.com/office/drawing/2014/main" id="{64801AC7-01E4-BDF0-F91E-BD9A02A159B7}"/>
              </a:ext>
            </a:extLst>
          </p:cNvPr>
          <p:cNvSpPr/>
          <p:nvPr/>
        </p:nvSpPr>
        <p:spPr>
          <a:xfrm>
            <a:off x="11242548" y="55707"/>
            <a:ext cx="850392" cy="822960"/>
          </a:xfrm>
          <a:prstGeom prst="star8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5444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97385-98AB-2388-CBDC-70158ADD4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9645-31F9-147D-47B1-84F50BCF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65" y="522051"/>
            <a:ext cx="10847379" cy="1005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Quy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tar: 8 Points 2">
            <a:extLst>
              <a:ext uri="{FF2B5EF4-FFF2-40B4-BE49-F238E27FC236}">
                <a16:creationId xmlns:a16="http://schemas.microsoft.com/office/drawing/2014/main" id="{F10D52A4-7281-036A-EFD4-B975E6710BC4}"/>
              </a:ext>
            </a:extLst>
          </p:cNvPr>
          <p:cNvSpPr/>
          <p:nvPr/>
        </p:nvSpPr>
        <p:spPr>
          <a:xfrm>
            <a:off x="11242548" y="55707"/>
            <a:ext cx="850392" cy="822960"/>
          </a:xfrm>
          <a:prstGeom prst="star8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9C0DE3-3866-5F31-475F-1F9A0034C7FF}"/>
              </a:ext>
            </a:extLst>
          </p:cNvPr>
          <p:cNvGrpSpPr/>
          <p:nvPr/>
        </p:nvGrpSpPr>
        <p:grpSpPr>
          <a:xfrm>
            <a:off x="9186544" y="1894115"/>
            <a:ext cx="2468880" cy="2838212"/>
            <a:chOff x="7540752" y="2405067"/>
            <a:chExt cx="2468880" cy="2838212"/>
          </a:xfrm>
        </p:grpSpPr>
        <p:pic>
          <p:nvPicPr>
            <p:cNvPr id="1026" name="Picture 2" descr="Deleting Duplicate Data With No Primary Key — A Data Engineer's Worst  Nightmare? | by Saikat Dutta | Data Engineer Things">
              <a:extLst>
                <a:ext uri="{FF2B5EF4-FFF2-40B4-BE49-F238E27FC236}">
                  <a16:creationId xmlns:a16="http://schemas.microsoft.com/office/drawing/2014/main" id="{986AE7A5-991A-A2CA-CB55-1230FC648C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752" y="2405067"/>
              <a:ext cx="2468880" cy="2468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56A0A4-2AF2-D0C8-1131-80004D62A1F8}"/>
                </a:ext>
              </a:extLst>
            </p:cNvPr>
            <p:cNvSpPr txBox="1"/>
            <p:nvPr/>
          </p:nvSpPr>
          <p:spPr>
            <a:xfrm>
              <a:off x="7627620" y="4873947"/>
              <a:ext cx="2295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Dữ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bị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trùng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lặp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414404A-4BE2-B70E-6D99-427B7BFCC481}"/>
              </a:ext>
            </a:extLst>
          </p:cNvPr>
          <p:cNvGrpSpPr/>
          <p:nvPr/>
        </p:nvGrpSpPr>
        <p:grpSpPr>
          <a:xfrm>
            <a:off x="4340223" y="2299544"/>
            <a:ext cx="4346577" cy="2220685"/>
            <a:chOff x="1725168" y="4074702"/>
            <a:chExt cx="4024884" cy="2164430"/>
          </a:xfrm>
        </p:grpSpPr>
        <p:pic>
          <p:nvPicPr>
            <p:cNvPr id="1032" name="Picture 8" descr="How many Zeroes in Million, Billion, Trillion: List, Chart &amp; Conversion">
              <a:extLst>
                <a:ext uri="{FF2B5EF4-FFF2-40B4-BE49-F238E27FC236}">
                  <a16:creationId xmlns:a16="http://schemas.microsoft.com/office/drawing/2014/main" id="{7F7FA0FB-4B00-A906-733C-4337F96374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5168" y="4074702"/>
              <a:ext cx="4024884" cy="1795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E07939-E0A2-D774-F793-7E148BC75809}"/>
                </a:ext>
              </a:extLst>
            </p:cNvPr>
            <p:cNvSpPr txBox="1"/>
            <p:nvPr/>
          </p:nvSpPr>
          <p:spPr>
            <a:xfrm>
              <a:off x="2661033" y="5869800"/>
              <a:ext cx="2153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Đơn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vị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chưa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hợp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CA093D-A38B-A069-C3E1-58C39F772C61}"/>
              </a:ext>
            </a:extLst>
          </p:cNvPr>
          <p:cNvGrpSpPr/>
          <p:nvPr/>
        </p:nvGrpSpPr>
        <p:grpSpPr>
          <a:xfrm>
            <a:off x="479142" y="2299544"/>
            <a:ext cx="3361337" cy="2220685"/>
            <a:chOff x="8050375" y="1230161"/>
            <a:chExt cx="2715032" cy="1898112"/>
          </a:xfrm>
        </p:grpSpPr>
        <p:pic>
          <p:nvPicPr>
            <p:cNvPr id="1034" name="Picture 10" descr="Setting Missing Values When Importing Data — Analytics Made Accessible">
              <a:extLst>
                <a:ext uri="{FF2B5EF4-FFF2-40B4-BE49-F238E27FC236}">
                  <a16:creationId xmlns:a16="http://schemas.microsoft.com/office/drawing/2014/main" id="{9BB4AC00-88BD-2360-08E9-9FB773B2BE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0375" y="1230161"/>
              <a:ext cx="2715032" cy="1526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74812B-AB44-CBE0-1A35-0724D6005737}"/>
                </a:ext>
              </a:extLst>
            </p:cNvPr>
            <p:cNvSpPr txBox="1"/>
            <p:nvPr/>
          </p:nvSpPr>
          <p:spPr>
            <a:xfrm>
              <a:off x="8616649" y="2758941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Missing value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3D73439-730F-CF73-AC0C-4834D8FF209F}"/>
              </a:ext>
            </a:extLst>
          </p:cNvPr>
          <p:cNvSpPr txBox="1"/>
          <p:nvPr/>
        </p:nvSpPr>
        <p:spPr>
          <a:xfrm>
            <a:off x="1941541" y="5788152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103FFCC-1974-CE28-176A-C70470A33F59}"/>
              </a:ext>
            </a:extLst>
          </p:cNvPr>
          <p:cNvSpPr/>
          <p:nvPr/>
        </p:nvSpPr>
        <p:spPr>
          <a:xfrm>
            <a:off x="415134" y="5726376"/>
            <a:ext cx="1322226" cy="5852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07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E69A5-14D0-3740-3CAA-59175C8BA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39EDAB-37F3-55F0-9657-51168C7F1C10}"/>
              </a:ext>
            </a:extLst>
          </p:cNvPr>
          <p:cNvCxnSpPr/>
          <p:nvPr/>
        </p:nvCxnSpPr>
        <p:spPr>
          <a:xfrm>
            <a:off x="9317736" y="2478121"/>
            <a:ext cx="1649081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AF865F6-A298-976D-2181-0A78CC13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65" y="522051"/>
            <a:ext cx="10847379" cy="1005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Quy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tar: 8 Points 2">
            <a:extLst>
              <a:ext uri="{FF2B5EF4-FFF2-40B4-BE49-F238E27FC236}">
                <a16:creationId xmlns:a16="http://schemas.microsoft.com/office/drawing/2014/main" id="{6B9B1DF1-8D5F-ED4F-9E70-AD0487B82C6D}"/>
              </a:ext>
            </a:extLst>
          </p:cNvPr>
          <p:cNvSpPr/>
          <p:nvPr/>
        </p:nvSpPr>
        <p:spPr>
          <a:xfrm>
            <a:off x="11242548" y="55707"/>
            <a:ext cx="850392" cy="822960"/>
          </a:xfrm>
          <a:prstGeom prst="star8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83E3BE29-5ACE-75A0-F76F-89A89FFA18F1}"/>
              </a:ext>
            </a:extLst>
          </p:cNvPr>
          <p:cNvSpPr/>
          <p:nvPr/>
        </p:nvSpPr>
        <p:spPr>
          <a:xfrm>
            <a:off x="1572768" y="1915765"/>
            <a:ext cx="1527048" cy="1124712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endParaRPr lang="en-US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C8E26665-00DC-2C51-FE10-142C2BDA0732}"/>
              </a:ext>
            </a:extLst>
          </p:cNvPr>
          <p:cNvSpPr/>
          <p:nvPr/>
        </p:nvSpPr>
        <p:spPr>
          <a:xfrm>
            <a:off x="4904459" y="1915765"/>
            <a:ext cx="1527048" cy="1124712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CA521-2F38-DA76-DC66-4CCA955F8704}"/>
              </a:ext>
            </a:extLst>
          </p:cNvPr>
          <p:cNvSpPr/>
          <p:nvPr/>
        </p:nvSpPr>
        <p:spPr>
          <a:xfrm>
            <a:off x="8345311" y="3780948"/>
            <a:ext cx="1527048" cy="8961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endParaRPr lang="en-US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90770AFF-6803-31EF-1FC6-C38A7BDC9998}"/>
              </a:ext>
            </a:extLst>
          </p:cNvPr>
          <p:cNvSpPr/>
          <p:nvPr/>
        </p:nvSpPr>
        <p:spPr>
          <a:xfrm>
            <a:off x="8232761" y="1952341"/>
            <a:ext cx="1639598" cy="1124712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50%</a:t>
            </a:r>
            <a:endParaRPr 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68D0704-0F03-E491-315A-4E6B28FFAEE1}"/>
              </a:ext>
            </a:extLst>
          </p:cNvPr>
          <p:cNvSpPr/>
          <p:nvPr/>
        </p:nvSpPr>
        <p:spPr>
          <a:xfrm>
            <a:off x="10187770" y="1975525"/>
            <a:ext cx="1911096" cy="100519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B629984B-5689-8BEB-0F49-7A80DA8BAF0B}"/>
              </a:ext>
            </a:extLst>
          </p:cNvPr>
          <p:cNvSpPr/>
          <p:nvPr/>
        </p:nvSpPr>
        <p:spPr>
          <a:xfrm>
            <a:off x="4725700" y="3666648"/>
            <a:ext cx="1807237" cy="1124712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B245BBA7-DECC-B3A5-5622-58DB507EA6C3}"/>
              </a:ext>
            </a:extLst>
          </p:cNvPr>
          <p:cNvSpPr/>
          <p:nvPr/>
        </p:nvSpPr>
        <p:spPr>
          <a:xfrm>
            <a:off x="1572768" y="3817524"/>
            <a:ext cx="1527048" cy="1124712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nhiễu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0E24D5B-F0FF-5098-8041-AF3A2FAC9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83" y="6414321"/>
            <a:ext cx="10668000" cy="30480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0353B13-6CB6-BD91-5C09-111C0A3E74CC}"/>
              </a:ext>
            </a:extLst>
          </p:cNvPr>
          <p:cNvSpPr/>
          <p:nvPr/>
        </p:nvSpPr>
        <p:spPr>
          <a:xfrm>
            <a:off x="3418616" y="2251711"/>
            <a:ext cx="1170432" cy="594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DD5FD9-54B8-BF0C-40F3-D35F536B617D}"/>
              </a:ext>
            </a:extLst>
          </p:cNvPr>
          <p:cNvSpPr/>
          <p:nvPr/>
        </p:nvSpPr>
        <p:spPr>
          <a:xfrm>
            <a:off x="6746918" y="2251711"/>
            <a:ext cx="1170432" cy="594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01388B6-C6AA-0F0F-61AF-149330BCDA73}"/>
              </a:ext>
            </a:extLst>
          </p:cNvPr>
          <p:cNvSpPr/>
          <p:nvPr/>
        </p:nvSpPr>
        <p:spPr>
          <a:xfrm>
            <a:off x="8860536" y="3172968"/>
            <a:ext cx="457200" cy="5551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EF493D5-40E4-534D-F17E-CACBBB57E608}"/>
              </a:ext>
            </a:extLst>
          </p:cNvPr>
          <p:cNvSpPr/>
          <p:nvPr/>
        </p:nvSpPr>
        <p:spPr>
          <a:xfrm flipH="1">
            <a:off x="6746918" y="3931824"/>
            <a:ext cx="1170432" cy="594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C26FBD0-591B-626D-60DF-505BBA9BADED}"/>
              </a:ext>
            </a:extLst>
          </p:cNvPr>
          <p:cNvSpPr/>
          <p:nvPr/>
        </p:nvSpPr>
        <p:spPr>
          <a:xfrm flipH="1">
            <a:off x="3418616" y="3931824"/>
            <a:ext cx="1170432" cy="594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617A2646-2400-842F-454E-88B4C1B96FCA}"/>
              </a:ext>
            </a:extLst>
          </p:cNvPr>
          <p:cNvSpPr/>
          <p:nvPr/>
        </p:nvSpPr>
        <p:spPr>
          <a:xfrm>
            <a:off x="219456" y="2752344"/>
            <a:ext cx="1034512" cy="39786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BA88587E-2CF2-E27C-702C-322AF970EDD8}"/>
              </a:ext>
            </a:extLst>
          </p:cNvPr>
          <p:cNvSpPr/>
          <p:nvPr/>
        </p:nvSpPr>
        <p:spPr>
          <a:xfrm>
            <a:off x="219456" y="2398015"/>
            <a:ext cx="1034512" cy="39786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</a:t>
            </a: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12CBB10D-90DA-9D28-375D-DE59E6361512}"/>
              </a:ext>
            </a:extLst>
          </p:cNvPr>
          <p:cNvSpPr/>
          <p:nvPr/>
        </p:nvSpPr>
        <p:spPr>
          <a:xfrm>
            <a:off x="219456" y="2000155"/>
            <a:ext cx="1034512" cy="39786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7A50A7FB-A963-92AA-F0BC-A9855A4AEF87}"/>
              </a:ext>
            </a:extLst>
          </p:cNvPr>
          <p:cNvSpPr/>
          <p:nvPr/>
        </p:nvSpPr>
        <p:spPr>
          <a:xfrm>
            <a:off x="167046" y="3728144"/>
            <a:ext cx="1139331" cy="127796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Cleaned</a:t>
            </a:r>
          </a:p>
        </p:txBody>
      </p:sp>
    </p:spTree>
    <p:extLst>
      <p:ext uri="{BB962C8B-B14F-4D97-AF65-F5344CB8AC3E}">
        <p14:creationId xmlns:p14="http://schemas.microsoft.com/office/powerpoint/2010/main" val="203491539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629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Verdana Pro</vt:lpstr>
      <vt:lpstr>Verdana Pro Cond SemiBold</vt:lpstr>
      <vt:lpstr>TornVTI</vt:lpstr>
      <vt:lpstr>PHÂN TÍCH DỮ LIỆU GIÁ CHUNG CƯ TẠI TP.HCM</vt:lpstr>
      <vt:lpstr>Thành viên nhóm</vt:lpstr>
      <vt:lpstr>Nội dung trình bày </vt:lpstr>
      <vt:lpstr>1. Giới thiệu</vt:lpstr>
      <vt:lpstr>2. Mô tả bộ dữ liệu</vt:lpstr>
      <vt:lpstr>2. Mô tả bộ dữ liệu</vt:lpstr>
      <vt:lpstr>Quy trình xử lý</vt:lpstr>
      <vt:lpstr>3. Quy trình tiền xử lý dữ liệu</vt:lpstr>
      <vt:lpstr>3. Quy trình tiền xử lý dữ liệu</vt:lpstr>
      <vt:lpstr>4. Phân tích dữ liệu</vt:lpstr>
      <vt:lpstr>4. Phân tích dữ liệu</vt:lpstr>
      <vt:lpstr>4. Phân tích dữ liệu</vt:lpstr>
      <vt:lpstr>4. Phân tích dữ liệu</vt:lpstr>
      <vt:lpstr>4. Phân tích dữ liệu</vt:lpstr>
      <vt:lpstr>Mô hình đánh giá</vt:lpstr>
      <vt:lpstr>5. Kết luận</vt:lpstr>
      <vt:lpstr>5. 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Hoàng Nguyễn</dc:creator>
  <cp:lastModifiedBy>Hoàng Nguyễn</cp:lastModifiedBy>
  <cp:revision>192</cp:revision>
  <dcterms:created xsi:type="dcterms:W3CDTF">2024-11-18T19:13:45Z</dcterms:created>
  <dcterms:modified xsi:type="dcterms:W3CDTF">2024-12-17T06:18:36Z</dcterms:modified>
</cp:coreProperties>
</file>