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78"/>
  </p:notesMasterIdLst>
  <p:handoutMasterIdLst>
    <p:handoutMasterId r:id="rId79"/>
  </p:handoutMasterIdLst>
  <p:sldIdLst>
    <p:sldId id="334" r:id="rId2"/>
    <p:sldId id="340" r:id="rId3"/>
    <p:sldId id="341" r:id="rId4"/>
    <p:sldId id="342" r:id="rId5"/>
    <p:sldId id="339" r:id="rId6"/>
    <p:sldId id="257" r:id="rId7"/>
    <p:sldId id="260" r:id="rId8"/>
    <p:sldId id="258" r:id="rId9"/>
    <p:sldId id="259" r:id="rId10"/>
    <p:sldId id="261" r:id="rId11"/>
    <p:sldId id="262" r:id="rId12"/>
    <p:sldId id="263" r:id="rId13"/>
    <p:sldId id="266" r:id="rId14"/>
    <p:sldId id="265" r:id="rId15"/>
    <p:sldId id="270" r:id="rId16"/>
    <p:sldId id="271" r:id="rId17"/>
    <p:sldId id="272" r:id="rId18"/>
    <p:sldId id="273" r:id="rId19"/>
    <p:sldId id="274" r:id="rId20"/>
    <p:sldId id="276" r:id="rId21"/>
    <p:sldId id="275" r:id="rId22"/>
    <p:sldId id="277" r:id="rId23"/>
    <p:sldId id="338" r:id="rId24"/>
    <p:sldId id="267" r:id="rId25"/>
    <p:sldId id="269" r:id="rId26"/>
    <p:sldId id="279" r:id="rId27"/>
    <p:sldId id="278" r:id="rId28"/>
    <p:sldId id="280" r:id="rId29"/>
    <p:sldId id="281" r:id="rId30"/>
    <p:sldId id="282" r:id="rId31"/>
    <p:sldId id="284" r:id="rId32"/>
    <p:sldId id="283" r:id="rId33"/>
    <p:sldId id="285" r:id="rId34"/>
    <p:sldId id="286" r:id="rId35"/>
    <p:sldId id="287" r:id="rId36"/>
    <p:sldId id="289" r:id="rId37"/>
    <p:sldId id="290" r:id="rId38"/>
    <p:sldId id="291" r:id="rId39"/>
    <p:sldId id="293" r:id="rId40"/>
    <p:sldId id="292" r:id="rId41"/>
    <p:sldId id="299" r:id="rId42"/>
    <p:sldId id="294" r:id="rId43"/>
    <p:sldId id="295" r:id="rId44"/>
    <p:sldId id="297" r:id="rId45"/>
    <p:sldId id="296" r:id="rId46"/>
    <p:sldId id="298" r:id="rId47"/>
    <p:sldId id="300" r:id="rId48"/>
    <p:sldId id="301" r:id="rId49"/>
    <p:sldId id="304" r:id="rId50"/>
    <p:sldId id="306" r:id="rId51"/>
    <p:sldId id="307" r:id="rId52"/>
    <p:sldId id="308" r:id="rId53"/>
    <p:sldId id="303"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4" r:id="rId68"/>
    <p:sldId id="325" r:id="rId69"/>
    <p:sldId id="326" r:id="rId70"/>
    <p:sldId id="327" r:id="rId71"/>
    <p:sldId id="329" r:id="rId72"/>
    <p:sldId id="328" r:id="rId73"/>
    <p:sldId id="330" r:id="rId74"/>
    <p:sldId id="331" r:id="rId75"/>
    <p:sldId id="332" r:id="rId76"/>
    <p:sldId id="333" r:id="rId7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283D"/>
    <a:srgbClr val="FFFFFF"/>
    <a:srgbClr val="1363DF"/>
    <a:srgbClr val="47B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140" d="100"/>
          <a:sy n="140" d="100"/>
        </p:scale>
        <p:origin x="198"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656"/>
    </p:cViewPr>
  </p:sorterViewPr>
  <p:notesViewPr>
    <p:cSldViewPr snapToGrid="0">
      <p:cViewPr varScale="1">
        <p:scale>
          <a:sx n="84" d="100"/>
          <a:sy n="84" d="100"/>
        </p:scale>
        <p:origin x="216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35D8A0-50FE-F1C4-DD0F-12FDE3E6FC1F}"/>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r>
              <a:rPr lang="en-US"/>
              <a:t>06283D</a:t>
            </a:r>
          </a:p>
        </p:txBody>
      </p:sp>
      <p:sp>
        <p:nvSpPr>
          <p:cNvPr id="3" name="Date Placeholder 2">
            <a:extLst>
              <a:ext uri="{FF2B5EF4-FFF2-40B4-BE49-F238E27FC236}">
                <a16:creationId xmlns:a16="http://schemas.microsoft.com/office/drawing/2014/main" id="{F5B1048C-C279-5A21-AA4C-B68CE274424C}"/>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4FE29A24-C6A1-4709-BC38-2DDCB4747FFE}" type="datetimeFigureOut">
              <a:rPr lang="en-US" smtClean="0"/>
              <a:t>8/16/2023</a:t>
            </a:fld>
            <a:endParaRPr lang="en-US"/>
          </a:p>
        </p:txBody>
      </p:sp>
      <p:sp>
        <p:nvSpPr>
          <p:cNvPr id="4" name="Footer Placeholder 3">
            <a:extLst>
              <a:ext uri="{FF2B5EF4-FFF2-40B4-BE49-F238E27FC236}">
                <a16:creationId xmlns:a16="http://schemas.microsoft.com/office/drawing/2014/main" id="{499C1312-8DC2-64C6-99BF-6A1976C49F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D68820-3B02-F706-90DE-B5E434ACFB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87CFE5-6B9A-4E88-B19B-E3F1C5C6D4AF}" type="slidenum">
              <a:rPr lang="en-US" smtClean="0"/>
              <a:t>‹#›</a:t>
            </a:fld>
            <a:endParaRPr lang="en-US"/>
          </a:p>
        </p:txBody>
      </p:sp>
    </p:spTree>
    <p:extLst>
      <p:ext uri="{BB962C8B-B14F-4D97-AF65-F5344CB8AC3E}">
        <p14:creationId xmlns:p14="http://schemas.microsoft.com/office/powerpoint/2010/main" val="364067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r>
              <a:rPr lang="en-US"/>
              <a:t>06283D</a:t>
            </a:r>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A6F3A845-D9AF-4DA2-A242-33EC7CD9BD1C}"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7E15F-691D-41C5-8980-8C04E8B379E1}" type="slidenum">
              <a:rPr lang="en-US" smtClean="0"/>
              <a:t>‹#›</a:t>
            </a:fld>
            <a:endParaRPr lang="en-US"/>
          </a:p>
        </p:txBody>
      </p:sp>
    </p:spTree>
    <p:extLst>
      <p:ext uri="{BB962C8B-B14F-4D97-AF65-F5344CB8AC3E}">
        <p14:creationId xmlns:p14="http://schemas.microsoft.com/office/powerpoint/2010/main" val="3800539309"/>
      </p:ext>
    </p:extLst>
  </p:cSld>
  <p:clrMap bg1="lt1" tx1="dk1" bg2="lt2" tx2="dk2" accent1="accent1" accent2="accent2" accent3="accent3" accent4="accent4" accent5="accent5" accent6="accent6" hlink="hlink" folHlink="folHlink"/>
  <p:hf sldNum="0" hdr="0" ftr="0" dt="0"/>
  <p:notesStyle>
    <a:lvl1pPr marL="0" algn="l" defTabSz="685715" rtl="0" eaLnBrk="1" latinLnBrk="0" hangingPunct="1">
      <a:defRPr sz="899" kern="1200">
        <a:solidFill>
          <a:schemeClr val="tx1"/>
        </a:solidFill>
        <a:latin typeface="+mn-lt"/>
        <a:ea typeface="+mn-ea"/>
        <a:cs typeface="+mn-cs"/>
      </a:defRPr>
    </a:lvl1pPr>
    <a:lvl2pPr marL="342856" algn="l" defTabSz="685715" rtl="0" eaLnBrk="1" latinLnBrk="0" hangingPunct="1">
      <a:defRPr sz="899" kern="1200">
        <a:solidFill>
          <a:schemeClr val="tx1"/>
        </a:solidFill>
        <a:latin typeface="+mn-lt"/>
        <a:ea typeface="+mn-ea"/>
        <a:cs typeface="+mn-cs"/>
      </a:defRPr>
    </a:lvl2pPr>
    <a:lvl3pPr marL="685715" algn="l" defTabSz="685715" rtl="0" eaLnBrk="1" latinLnBrk="0" hangingPunct="1">
      <a:defRPr sz="899" kern="1200">
        <a:solidFill>
          <a:schemeClr val="tx1"/>
        </a:solidFill>
        <a:latin typeface="+mn-lt"/>
        <a:ea typeface="+mn-ea"/>
        <a:cs typeface="+mn-cs"/>
      </a:defRPr>
    </a:lvl3pPr>
    <a:lvl4pPr marL="1028570" algn="l" defTabSz="685715" rtl="0" eaLnBrk="1" latinLnBrk="0" hangingPunct="1">
      <a:defRPr sz="899" kern="1200">
        <a:solidFill>
          <a:schemeClr val="tx1"/>
        </a:solidFill>
        <a:latin typeface="+mn-lt"/>
        <a:ea typeface="+mn-ea"/>
        <a:cs typeface="+mn-cs"/>
      </a:defRPr>
    </a:lvl4pPr>
    <a:lvl5pPr marL="1371425" algn="l" defTabSz="685715" rtl="0" eaLnBrk="1" latinLnBrk="0" hangingPunct="1">
      <a:defRPr sz="899" kern="1200">
        <a:solidFill>
          <a:schemeClr val="tx1"/>
        </a:solidFill>
        <a:latin typeface="+mn-lt"/>
        <a:ea typeface="+mn-ea"/>
        <a:cs typeface="+mn-cs"/>
      </a:defRPr>
    </a:lvl5pPr>
    <a:lvl6pPr marL="1714283" algn="l" defTabSz="685715" rtl="0" eaLnBrk="1" latinLnBrk="0" hangingPunct="1">
      <a:defRPr sz="899" kern="1200">
        <a:solidFill>
          <a:schemeClr val="tx1"/>
        </a:solidFill>
        <a:latin typeface="+mn-lt"/>
        <a:ea typeface="+mn-ea"/>
        <a:cs typeface="+mn-cs"/>
      </a:defRPr>
    </a:lvl6pPr>
    <a:lvl7pPr marL="2057138" algn="l" defTabSz="685715" rtl="0" eaLnBrk="1" latinLnBrk="0" hangingPunct="1">
      <a:defRPr sz="899" kern="1200">
        <a:solidFill>
          <a:schemeClr val="tx1"/>
        </a:solidFill>
        <a:latin typeface="+mn-lt"/>
        <a:ea typeface="+mn-ea"/>
        <a:cs typeface="+mn-cs"/>
      </a:defRPr>
    </a:lvl7pPr>
    <a:lvl8pPr marL="2399995" algn="l" defTabSz="685715" rtl="0" eaLnBrk="1" latinLnBrk="0" hangingPunct="1">
      <a:defRPr sz="899" kern="1200">
        <a:solidFill>
          <a:schemeClr val="tx1"/>
        </a:solidFill>
        <a:latin typeface="+mn-lt"/>
        <a:ea typeface="+mn-ea"/>
        <a:cs typeface="+mn-cs"/>
      </a:defRPr>
    </a:lvl8pPr>
    <a:lvl9pPr marL="2742852" algn="l" defTabSz="685715" rtl="0" eaLnBrk="1" latinLnBrk="0" hangingPunct="1">
      <a:defRPr sz="8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041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0574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6579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6551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8630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5243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5989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5871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506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6643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846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741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1258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1523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466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802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3797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4950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0672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2964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4181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058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19101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1778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5618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87178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1102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95891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76189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362299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61535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35733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1672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92688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38097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4498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54347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63763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62016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967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5429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12287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11376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28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14169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83969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03364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26773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91335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63624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43488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21679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5529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97416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1903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11954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1161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4287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549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7037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5B4666-2666-4423-87A7-ABE39A935348}" type="datetime1">
              <a:rPr lang="en-US" smtClean="0"/>
              <a:t>8/16/2023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70805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4D0A8-D9A9-4046-A6A9-1E49124F0CEA}" type="datetime1">
              <a:rPr lang="en-US" smtClean="0"/>
              <a:t>8/16/2023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2105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4" y="273846"/>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7CEA5-7764-499B-AE0E-8CC2DDA282AA}" type="datetime1">
              <a:rPr lang="en-US" smtClean="0"/>
              <a:t>8/16/2023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064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5EC6D-0E00-40D0-88D0-05D8D84EA32C}" type="datetime1">
              <a:rPr lang="en-US" smtClean="0"/>
              <a:t>8/16/2023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153835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6"/>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DA8AC2-F83F-4621-B77D-5EE741441B5A}" type="datetime1">
              <a:rPr lang="en-US" smtClean="0"/>
              <a:t>8/16/2023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62070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671AA-2276-4EB7-A3C1-75B08A6A6A32}" type="datetime1">
              <a:rPr lang="en-US" smtClean="0"/>
              <a:t>8/16/2023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41766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4" y="1260872"/>
            <a:ext cx="3887391"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4"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8B1E5-67F5-4CDB-A803-7031D05900BD}" type="datetime1">
              <a:rPr lang="en-US" smtClean="0"/>
              <a:t>8/16/2023</a:t>
            </a:fld>
            <a:endParaRPr lang="en-US"/>
          </a:p>
        </p:txBody>
      </p:sp>
      <p:sp>
        <p:nvSpPr>
          <p:cNvPr id="8" name="Footer Placeholder 7"/>
          <p:cNvSpPr>
            <a:spLocks noGrp="1"/>
          </p:cNvSpPr>
          <p:nvPr>
            <p:ph type="ftr" sz="quarter" idx="11"/>
          </p:nvPr>
        </p:nvSpPr>
        <p:spPr/>
        <p:txBody>
          <a:bodyPr/>
          <a:lstStyle/>
          <a:p>
            <a:r>
              <a:rPr lang="en-US"/>
              <a:t>Nguyễn Huy Hoàng</a:t>
            </a:r>
          </a:p>
        </p:txBody>
      </p:sp>
      <p:sp>
        <p:nvSpPr>
          <p:cNvPr id="9" name="Slide Number Placeholder 8"/>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01844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5E666-122D-4E3B-915F-42619334EE9F}" type="datetime1">
              <a:rPr lang="en-US" smtClean="0"/>
              <a:t>8/16/2023</a:t>
            </a:fld>
            <a:endParaRPr lang="en-US"/>
          </a:p>
        </p:txBody>
      </p:sp>
      <p:sp>
        <p:nvSpPr>
          <p:cNvPr id="4" name="Footer Placeholder 3"/>
          <p:cNvSpPr>
            <a:spLocks noGrp="1"/>
          </p:cNvSpPr>
          <p:nvPr>
            <p:ph type="ftr" sz="quarter" idx="11"/>
          </p:nvPr>
        </p:nvSpPr>
        <p:spPr/>
        <p:txBody>
          <a:bodyPr/>
          <a:lstStyle/>
          <a:p>
            <a:r>
              <a:rPr lang="en-US"/>
              <a:t>Nguyễn Huy Hoàng</a:t>
            </a:r>
          </a:p>
        </p:txBody>
      </p:sp>
      <p:sp>
        <p:nvSpPr>
          <p:cNvPr id="5" name="Slide Number Placeholder 4"/>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29814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F5BCC-1EA8-405D-A2DB-AC7356761E0C}" type="datetime1">
              <a:rPr lang="en-US" smtClean="0"/>
              <a:t>8/16/2023</a:t>
            </a:fld>
            <a:endParaRPr lang="en-US"/>
          </a:p>
        </p:txBody>
      </p:sp>
      <p:sp>
        <p:nvSpPr>
          <p:cNvPr id="3" name="Footer Placeholder 2"/>
          <p:cNvSpPr>
            <a:spLocks noGrp="1"/>
          </p:cNvSpPr>
          <p:nvPr>
            <p:ph type="ftr" sz="quarter" idx="11"/>
          </p:nvPr>
        </p:nvSpPr>
        <p:spPr/>
        <p:txBody>
          <a:bodyPr/>
          <a:lstStyle/>
          <a:p>
            <a:r>
              <a:rPr lang="en-US"/>
              <a:t>Nguyễn Huy Hoàng</a:t>
            </a:r>
          </a:p>
        </p:txBody>
      </p:sp>
      <p:sp>
        <p:nvSpPr>
          <p:cNvPr id="4" name="Slide Number Placeholder 3"/>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63786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14EB721-8B48-4E00-B31F-C9E9BDF472B0}" type="datetime1">
              <a:rPr lang="en-US" smtClean="0"/>
              <a:t>8/16/2023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4762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900E883-D510-43A4-AC02-830985A0789A}" type="datetime1">
              <a:rPr lang="en-US" smtClean="0"/>
              <a:t>8/16/2023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104525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52DE77B-6495-4C64-BA4A-39809FD4A467}" type="datetime1">
              <a:rPr lang="en-US" smtClean="0"/>
              <a:t>8/16/2023</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Nguyễn Huy Hoàng</a:t>
            </a: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4D85F29-42A2-40B9-A3F8-F77DCDD1846A}" type="slidenum">
              <a:rPr lang="en-US" smtClean="0"/>
              <a:t>‹#›</a:t>
            </a:fld>
            <a:endParaRPr lang="en-US"/>
          </a:p>
        </p:txBody>
      </p:sp>
    </p:spTree>
    <p:extLst>
      <p:ext uri="{BB962C8B-B14F-4D97-AF65-F5344CB8AC3E}">
        <p14:creationId xmlns:p14="http://schemas.microsoft.com/office/powerpoint/2010/main" val="3917560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ax.guide/" TargetMode="External"/><Relationship Id="rId7"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jpe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78.jpeg"/><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6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6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6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6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7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65.png"/></Relationships>
</file>

<file path=ppt/slides/_rels/slide72.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7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74.xml.rels><?xml version="1.0" encoding="UTF-8" standalone="yes"?>
<Relationships xmlns="http://schemas.openxmlformats.org/package/2006/relationships"><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7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7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56565A-0818-9211-BB0C-09B0E6D64965}"/>
              </a:ext>
            </a:extLst>
          </p:cNvPr>
          <p:cNvSpPr txBox="1"/>
          <p:nvPr/>
        </p:nvSpPr>
        <p:spPr>
          <a:xfrm>
            <a:off x="2289464" y="270164"/>
            <a:ext cx="4565072" cy="369332"/>
          </a:xfrm>
          <a:prstGeom prst="rect">
            <a:avLst/>
          </a:prstGeom>
          <a:noFill/>
          <a:ln>
            <a:solidFill>
              <a:srgbClr val="1363DF"/>
            </a:solidFill>
            <a:prstDash val="dash"/>
          </a:ln>
        </p:spPr>
        <p:txBody>
          <a:bodyPr wrap="square" rtlCol="0">
            <a:spAutoFit/>
          </a:bodyPr>
          <a:lstStyle/>
          <a:p>
            <a:r>
              <a:rPr lang="en-US" b="1">
                <a:solidFill>
                  <a:srgbClr val="1363DF"/>
                </a:solidFill>
              </a:rPr>
              <a:t>DATASET SỬ DỤNG ĐỂ MÔ PHỎNG CÁC VÍ DỤ</a:t>
            </a:r>
          </a:p>
        </p:txBody>
      </p:sp>
      <p:pic>
        <p:nvPicPr>
          <p:cNvPr id="9" name="Picture 8">
            <a:extLst>
              <a:ext uri="{FF2B5EF4-FFF2-40B4-BE49-F238E27FC236}">
                <a16:creationId xmlns:a16="http://schemas.microsoft.com/office/drawing/2014/main" id="{7B43D043-CDF3-5057-D42E-68E22B5C965C}"/>
              </a:ext>
            </a:extLst>
          </p:cNvPr>
          <p:cNvPicPr>
            <a:picLocks noChangeAspect="1"/>
          </p:cNvPicPr>
          <p:nvPr/>
        </p:nvPicPr>
        <p:blipFill>
          <a:blip r:embed="rId2"/>
          <a:stretch>
            <a:fillRect/>
          </a:stretch>
        </p:blipFill>
        <p:spPr>
          <a:xfrm>
            <a:off x="4021324" y="749550"/>
            <a:ext cx="4811980" cy="4017714"/>
          </a:xfrm>
          <a:prstGeom prst="rect">
            <a:avLst/>
          </a:prstGeom>
        </p:spPr>
      </p:pic>
      <p:sp>
        <p:nvSpPr>
          <p:cNvPr id="10" name="TextBox 9">
            <a:extLst>
              <a:ext uri="{FF2B5EF4-FFF2-40B4-BE49-F238E27FC236}">
                <a16:creationId xmlns:a16="http://schemas.microsoft.com/office/drawing/2014/main" id="{D5094768-C1FA-C863-05B8-48FA2ED32877}"/>
              </a:ext>
            </a:extLst>
          </p:cNvPr>
          <p:cNvSpPr txBox="1"/>
          <p:nvPr/>
        </p:nvSpPr>
        <p:spPr>
          <a:xfrm>
            <a:off x="310696" y="1132778"/>
            <a:ext cx="3399930"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File thực hành sẽ được mình upload lên nha</a:t>
            </a:r>
          </a:p>
          <a:p>
            <a:pPr marL="285750" indent="-285750">
              <a:spcAft>
                <a:spcPts val="600"/>
              </a:spcAft>
              <a:buFont typeface="Arial" panose="020B0604020202020204" pitchFamily="34" charset="0"/>
              <a:buChar char="•"/>
            </a:pPr>
            <a:r>
              <a:rPr lang="en-US" sz="1400">
                <a:solidFill>
                  <a:schemeClr val="bg2">
                    <a:lumMod val="50000"/>
                  </a:schemeClr>
                </a:solidFill>
              </a:rPr>
              <a:t>Mô hình STAR SCHEMA được sử dụng mô để mô phỏng các ví dụ</a:t>
            </a:r>
          </a:p>
          <a:p>
            <a:pPr marL="285750" indent="-285750">
              <a:spcAft>
                <a:spcPts val="600"/>
              </a:spcAft>
              <a:buFont typeface="Arial" panose="020B0604020202020204" pitchFamily="34" charset="0"/>
              <a:buChar char="•"/>
            </a:pPr>
            <a:r>
              <a:rPr lang="en-US" sz="1400">
                <a:solidFill>
                  <a:schemeClr val="bg2">
                    <a:lumMod val="50000"/>
                  </a:schemeClr>
                </a:solidFill>
              </a:rPr>
              <a:t>Bên cạnh đó các bạn có thể sử dụng tool Bravo để xem kết cấu dữ liệu trong bảng và tool DAX Studio để demo các ví dụ hàm bảng</a:t>
            </a:r>
          </a:p>
        </p:txBody>
      </p:sp>
    </p:spTree>
    <p:extLst>
      <p:ext uri="{BB962C8B-B14F-4D97-AF65-F5344CB8AC3E}">
        <p14:creationId xmlns:p14="http://schemas.microsoft.com/office/powerpoint/2010/main" val="425898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1741DD1-A10D-2355-8071-D5FA69D854D7}"/>
              </a:ext>
            </a:extLst>
          </p:cNvPr>
          <p:cNvGrpSpPr/>
          <p:nvPr/>
        </p:nvGrpSpPr>
        <p:grpSpPr>
          <a:xfrm>
            <a:off x="615060" y="720162"/>
            <a:ext cx="2723518" cy="3703177"/>
            <a:chOff x="653935" y="492094"/>
            <a:chExt cx="2723518" cy="3703177"/>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1689969" cy="369332"/>
            </a:xfrm>
            <a:prstGeom prst="rect">
              <a:avLst/>
            </a:prstGeom>
            <a:solidFill>
              <a:srgbClr val="1363DF"/>
            </a:solidFill>
          </p:spPr>
          <p:txBody>
            <a:bodyPr wrap="square" rtlCol="0">
              <a:spAutoFit/>
            </a:bodyPr>
            <a:lstStyle/>
            <a:p>
              <a:r>
                <a:rPr lang="en-US" b="1" u="sng">
                  <a:solidFill>
                    <a:schemeClr val="bg1"/>
                  </a:solidFill>
                </a:rPr>
                <a:t>3. Filter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53935" y="948228"/>
              <a:ext cx="2723518" cy="3247043"/>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200" b="1">
                  <a:solidFill>
                    <a:srgbClr val="1363DF"/>
                  </a:solidFill>
                </a:rPr>
                <a:t>Filter Context</a:t>
              </a:r>
              <a:r>
                <a:rPr lang="en-US" sz="1200">
                  <a:solidFill>
                    <a:srgbClr val="1363DF"/>
                  </a:solidFill>
                </a:rPr>
                <a:t> </a:t>
              </a:r>
              <a:r>
                <a:rPr lang="en-US" sz="1200"/>
                <a:t>là việc chúng ta trả về các kết quả tính toán trên dữ liệu cho từng ngữ cảnh hiện hành</a:t>
              </a:r>
            </a:p>
            <a:p>
              <a:pPr marL="173736" indent="-173736">
                <a:spcAft>
                  <a:spcPts val="600"/>
                </a:spcAft>
                <a:buFont typeface="Arial" panose="020B0604020202020204" pitchFamily="34" charset="0"/>
                <a:buChar char="•"/>
              </a:pPr>
              <a:r>
                <a:rPr lang="en-US" sz="1200"/>
                <a:t>Ví dụ ở đây chúng ta thấy bảng Product có Filter đến bảng sales theo hướng </a:t>
              </a:r>
              <a:r>
                <a:rPr lang="en-US" sz="1200" b="1">
                  <a:solidFill>
                    <a:srgbClr val="1363DF"/>
                  </a:solidFill>
                </a:rPr>
                <a:t>one to many</a:t>
              </a:r>
            </a:p>
            <a:p>
              <a:pPr marL="173736" indent="-173736">
                <a:spcAft>
                  <a:spcPts val="600"/>
                </a:spcAft>
                <a:buFont typeface="Arial" panose="020B0604020202020204" pitchFamily="34" charset="0"/>
                <a:buChar char="•"/>
              </a:pPr>
              <a:r>
                <a:rPr lang="en-US" sz="1200" b="1">
                  <a:solidFill>
                    <a:srgbClr val="1363DF"/>
                  </a:solidFill>
                </a:rPr>
                <a:t>Product[ProductKey] -&gt; Sales[ProductKey]</a:t>
              </a:r>
            </a:p>
            <a:p>
              <a:pPr marL="173736" indent="-173736">
                <a:spcAft>
                  <a:spcPts val="600"/>
                </a:spcAft>
                <a:buFont typeface="Arial" panose="020B0604020202020204" pitchFamily="34" charset="0"/>
                <a:buChar char="•"/>
              </a:pPr>
              <a:r>
                <a:rPr lang="en-US" sz="1200"/>
                <a:t>Do đó chúng ta có thể vào bảng Product tính toán các giá trị cho từng ProductKey. Ví dụ ở đây là tính doanh thu cho từng ProductKey từ bảng Sales.</a:t>
              </a:r>
            </a:p>
            <a:p>
              <a:pPr marL="173736" indent="-173736">
                <a:spcAft>
                  <a:spcPts val="600"/>
                </a:spcAft>
                <a:buFont typeface="Arial" panose="020B0604020202020204" pitchFamily="34" charset="0"/>
                <a:buChar char="•"/>
              </a:pPr>
              <a:endParaRPr lang="en-US" sz="1200" b="1">
                <a:solidFill>
                  <a:srgbClr val="1363DF"/>
                </a:solidFill>
              </a:endParaRPr>
            </a:p>
            <a:p>
              <a:pPr marL="173736" indent="-173736">
                <a:spcAft>
                  <a:spcPts val="600"/>
                </a:spcAft>
                <a:buFont typeface="Arial" panose="020B0604020202020204" pitchFamily="34" charset="0"/>
                <a:buChar char="•"/>
              </a:pPr>
              <a:endParaRPr lang="en-US" sz="1200"/>
            </a:p>
          </p:txBody>
        </p:sp>
      </p:grpSp>
      <p:pic>
        <p:nvPicPr>
          <p:cNvPr id="3" name="Picture 2">
            <a:extLst>
              <a:ext uri="{FF2B5EF4-FFF2-40B4-BE49-F238E27FC236}">
                <a16:creationId xmlns:a16="http://schemas.microsoft.com/office/drawing/2014/main" id="{62C234FE-6E2F-4D41-AD55-88501A5F306C}"/>
              </a:ext>
            </a:extLst>
          </p:cNvPr>
          <p:cNvPicPr>
            <a:picLocks noChangeAspect="1"/>
          </p:cNvPicPr>
          <p:nvPr/>
        </p:nvPicPr>
        <p:blipFill>
          <a:blip r:embed="rId3"/>
          <a:stretch>
            <a:fillRect/>
          </a:stretch>
        </p:blipFill>
        <p:spPr>
          <a:xfrm>
            <a:off x="3953638" y="720162"/>
            <a:ext cx="4575301" cy="3703177"/>
          </a:xfrm>
          <a:prstGeom prst="rect">
            <a:avLst/>
          </a:prstGeom>
          <a:ln w="28575">
            <a:solidFill>
              <a:srgbClr val="47B5FF"/>
            </a:solidFill>
          </a:ln>
        </p:spPr>
      </p:pic>
    </p:spTree>
    <p:extLst>
      <p:ext uri="{BB962C8B-B14F-4D97-AF65-F5344CB8AC3E}">
        <p14:creationId xmlns:p14="http://schemas.microsoft.com/office/powerpoint/2010/main" val="774731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060B213-D04C-46B0-B953-C1DFC39C8B0F}"/>
              </a:ext>
            </a:extLst>
          </p:cNvPr>
          <p:cNvGrpSpPr/>
          <p:nvPr/>
        </p:nvGrpSpPr>
        <p:grpSpPr>
          <a:xfrm>
            <a:off x="348440" y="595082"/>
            <a:ext cx="3941332" cy="3478746"/>
            <a:chOff x="720723" y="492094"/>
            <a:chExt cx="3941332" cy="3478746"/>
          </a:xfrm>
        </p:grpSpPr>
        <p:sp>
          <p:nvSpPr>
            <p:cNvPr id="4" name="TextBox 3">
              <a:extLst>
                <a:ext uri="{FF2B5EF4-FFF2-40B4-BE49-F238E27FC236}">
                  <a16:creationId xmlns:a16="http://schemas.microsoft.com/office/drawing/2014/main" id="{377C8520-0D7D-CC9F-53F6-0D4E216037F7}"/>
                </a:ext>
              </a:extLst>
            </p:cNvPr>
            <p:cNvSpPr txBox="1"/>
            <p:nvPr/>
          </p:nvSpPr>
          <p:spPr>
            <a:xfrm>
              <a:off x="720723" y="492094"/>
              <a:ext cx="3941332" cy="369332"/>
            </a:xfrm>
            <a:prstGeom prst="rect">
              <a:avLst/>
            </a:prstGeom>
            <a:solidFill>
              <a:srgbClr val="1363DF"/>
            </a:solidFill>
          </p:spPr>
          <p:txBody>
            <a:bodyPr wrap="square" rtlCol="0">
              <a:spAutoFit/>
            </a:bodyPr>
            <a:lstStyle/>
            <a:p>
              <a:r>
                <a:rPr lang="en-US" b="1" u="sng">
                  <a:solidFill>
                    <a:schemeClr val="bg1"/>
                  </a:solidFill>
                </a:rPr>
                <a:t>3. Filter Context and Context Transition</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3" y="1062351"/>
              <a:ext cx="3497532" cy="2908489"/>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400" b="1">
                  <a:solidFill>
                    <a:srgbClr val="1363DF"/>
                  </a:solidFill>
                </a:rPr>
                <a:t>Context Transition </a:t>
              </a:r>
              <a:r>
                <a:rPr lang="en-US" sz="1400"/>
                <a:t>là việc chúng ta chuyển từ </a:t>
              </a:r>
              <a:r>
                <a:rPr lang="en-US" sz="1400" b="1">
                  <a:solidFill>
                    <a:srgbClr val="1363DF"/>
                  </a:solidFill>
                </a:rPr>
                <a:t>Row Context sang Filter Context</a:t>
              </a:r>
            </a:p>
            <a:p>
              <a:pPr marL="173736" indent="-173736">
                <a:spcAft>
                  <a:spcPts val="600"/>
                </a:spcAft>
                <a:buFont typeface="Arial" panose="020B0604020202020204" pitchFamily="34" charset="0"/>
                <a:buChar char="•"/>
              </a:pPr>
              <a:r>
                <a:rPr lang="en-US" sz="1400"/>
                <a:t>Như chúng ta đã thấy thì Row Context nó chỉ thực hiện các tính toán theo Row by Row mà thôi. Do đó nếu không có </a:t>
              </a:r>
              <a:r>
                <a:rPr lang="en-US" sz="1400" b="1">
                  <a:solidFill>
                    <a:srgbClr val="1363DF"/>
                  </a:solidFill>
                </a:rPr>
                <a:t>kích hoạt</a:t>
              </a:r>
              <a:r>
                <a:rPr lang="en-US" sz="1400"/>
                <a:t> Filter Context thì sẽ dẫn đến việc ghi đè một giá trị trên tất các ô</a:t>
              </a:r>
            </a:p>
            <a:p>
              <a:pPr marL="173736" indent="-173736">
                <a:spcAft>
                  <a:spcPts val="600"/>
                </a:spcAft>
                <a:buFont typeface="Arial" panose="020B0604020202020204" pitchFamily="34" charset="0"/>
                <a:buChar char="•"/>
              </a:pPr>
              <a:r>
                <a:rPr lang="en-US" sz="1400"/>
                <a:t>Lấy ví dụ tính toán doanh thu cho từng ProductKey của bảng Product</a:t>
              </a:r>
            </a:p>
            <a:p>
              <a:pPr marL="173736" indent="-173736">
                <a:spcAft>
                  <a:spcPts val="600"/>
                </a:spcAft>
                <a:buFont typeface="Arial" panose="020B0604020202020204" pitchFamily="34" charset="0"/>
                <a:buChar char="•"/>
              </a:pPr>
              <a:r>
                <a:rPr lang="en-US" sz="1400"/>
                <a:t>Việc tính toán hoàn toàn hợp lý nhưng kết quả lại ra không đúng. Mặc dù </a:t>
              </a:r>
              <a:r>
                <a:rPr lang="en-US" sz="1400" b="1">
                  <a:solidFill>
                    <a:srgbClr val="1363DF"/>
                  </a:solidFill>
                </a:rPr>
                <a:t>bảng Product có Filter đến bảng Sales</a:t>
              </a:r>
            </a:p>
          </p:txBody>
        </p:sp>
      </p:grpSp>
      <p:grpSp>
        <p:nvGrpSpPr>
          <p:cNvPr id="6" name="Group 5">
            <a:extLst>
              <a:ext uri="{FF2B5EF4-FFF2-40B4-BE49-F238E27FC236}">
                <a16:creationId xmlns:a16="http://schemas.microsoft.com/office/drawing/2014/main" id="{8E500304-7E94-8D79-D390-3A98F938EE46}"/>
              </a:ext>
            </a:extLst>
          </p:cNvPr>
          <p:cNvGrpSpPr/>
          <p:nvPr/>
        </p:nvGrpSpPr>
        <p:grpSpPr>
          <a:xfrm>
            <a:off x="4638212" y="595082"/>
            <a:ext cx="4157347" cy="4160506"/>
            <a:chOff x="4893053" y="698070"/>
            <a:chExt cx="4157347" cy="4160506"/>
          </a:xfrm>
        </p:grpSpPr>
        <p:pic>
          <p:nvPicPr>
            <p:cNvPr id="11" name="Picture 10">
              <a:extLst>
                <a:ext uri="{FF2B5EF4-FFF2-40B4-BE49-F238E27FC236}">
                  <a16:creationId xmlns:a16="http://schemas.microsoft.com/office/drawing/2014/main" id="{C4D41A2D-291E-D89A-70DC-6E2EB0A0E793}"/>
                </a:ext>
              </a:extLst>
            </p:cNvPr>
            <p:cNvPicPr>
              <a:picLocks noChangeAspect="1"/>
            </p:cNvPicPr>
            <p:nvPr/>
          </p:nvPicPr>
          <p:blipFill>
            <a:blip r:embed="rId3"/>
            <a:stretch>
              <a:fillRect/>
            </a:stretch>
          </p:blipFill>
          <p:spPr>
            <a:xfrm>
              <a:off x="4893053" y="698070"/>
              <a:ext cx="4157347" cy="366580"/>
            </a:xfrm>
            <a:prstGeom prst="rect">
              <a:avLst/>
            </a:prstGeom>
            <a:ln w="28575">
              <a:solidFill>
                <a:srgbClr val="47B5FF"/>
              </a:solidFill>
            </a:ln>
          </p:spPr>
        </p:pic>
        <p:grpSp>
          <p:nvGrpSpPr>
            <p:cNvPr id="3" name="Group 2">
              <a:extLst>
                <a:ext uri="{FF2B5EF4-FFF2-40B4-BE49-F238E27FC236}">
                  <a16:creationId xmlns:a16="http://schemas.microsoft.com/office/drawing/2014/main" id="{A64157A7-12A7-75BA-7B81-579B51C4315C}"/>
                </a:ext>
              </a:extLst>
            </p:cNvPr>
            <p:cNvGrpSpPr/>
            <p:nvPr/>
          </p:nvGrpSpPr>
          <p:grpSpPr>
            <a:xfrm>
              <a:off x="4893053" y="1215912"/>
              <a:ext cx="4157347" cy="3642664"/>
              <a:chOff x="4391891" y="1112327"/>
              <a:chExt cx="4157347" cy="3642664"/>
            </a:xfrm>
          </p:grpSpPr>
          <p:pic>
            <p:nvPicPr>
              <p:cNvPr id="14" name="Picture 13">
                <a:extLst>
                  <a:ext uri="{FF2B5EF4-FFF2-40B4-BE49-F238E27FC236}">
                    <a16:creationId xmlns:a16="http://schemas.microsoft.com/office/drawing/2014/main" id="{2E0BA80D-DAA8-CB4C-E3F6-673347B14BF9}"/>
                  </a:ext>
                </a:extLst>
              </p:cNvPr>
              <p:cNvPicPr>
                <a:picLocks noChangeAspect="1"/>
              </p:cNvPicPr>
              <p:nvPr/>
            </p:nvPicPr>
            <p:blipFill>
              <a:blip r:embed="rId4"/>
              <a:stretch>
                <a:fillRect/>
              </a:stretch>
            </p:blipFill>
            <p:spPr>
              <a:xfrm>
                <a:off x="7475527" y="1112327"/>
                <a:ext cx="1073711" cy="3642664"/>
              </a:xfrm>
              <a:prstGeom prst="rect">
                <a:avLst/>
              </a:prstGeom>
              <a:ln w="28575">
                <a:solidFill>
                  <a:srgbClr val="47B5FF"/>
                </a:solidFill>
              </a:ln>
            </p:spPr>
          </p:pic>
          <p:pic>
            <p:nvPicPr>
              <p:cNvPr id="16" name="Picture 15">
                <a:extLst>
                  <a:ext uri="{FF2B5EF4-FFF2-40B4-BE49-F238E27FC236}">
                    <a16:creationId xmlns:a16="http://schemas.microsoft.com/office/drawing/2014/main" id="{57001756-C770-47AE-80FA-68EBA1086D9E}"/>
                  </a:ext>
                </a:extLst>
              </p:cNvPr>
              <p:cNvPicPr>
                <a:picLocks noChangeAspect="1"/>
              </p:cNvPicPr>
              <p:nvPr/>
            </p:nvPicPr>
            <p:blipFill>
              <a:blip r:embed="rId5"/>
              <a:stretch>
                <a:fillRect/>
              </a:stretch>
            </p:blipFill>
            <p:spPr>
              <a:xfrm>
                <a:off x="4391891" y="1112327"/>
                <a:ext cx="2909998" cy="3642664"/>
              </a:xfrm>
              <a:prstGeom prst="rect">
                <a:avLst/>
              </a:prstGeom>
              <a:ln w="28575">
                <a:solidFill>
                  <a:srgbClr val="47B5FF"/>
                </a:solidFill>
              </a:ln>
            </p:spPr>
          </p:pic>
        </p:grpSp>
      </p:grpSp>
    </p:spTree>
    <p:extLst>
      <p:ext uri="{BB962C8B-B14F-4D97-AF65-F5344CB8AC3E}">
        <p14:creationId xmlns:p14="http://schemas.microsoft.com/office/powerpoint/2010/main" val="224061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B73052-AFE6-53FA-6EAB-45E0DA0E5E8D}"/>
              </a:ext>
            </a:extLst>
          </p:cNvPr>
          <p:cNvGrpSpPr/>
          <p:nvPr/>
        </p:nvGrpSpPr>
        <p:grpSpPr>
          <a:xfrm>
            <a:off x="2064327" y="922862"/>
            <a:ext cx="5015345" cy="2295454"/>
            <a:chOff x="2251364" y="588386"/>
            <a:chExt cx="5015345" cy="2295454"/>
          </a:xfrm>
        </p:grpSpPr>
        <p:pic>
          <p:nvPicPr>
            <p:cNvPr id="1026" name="Picture 2" descr="How To Ask Questions Effectively. When we have a question, our first… | by  Soundarya Balasubramani | Agile Insider | Medium">
              <a:extLst>
                <a:ext uri="{FF2B5EF4-FFF2-40B4-BE49-F238E27FC236}">
                  <a16:creationId xmlns:a16="http://schemas.microsoft.com/office/drawing/2014/main" id="{0F1F1289-69F9-0E32-49D0-2C60C2C45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399" y="588386"/>
              <a:ext cx="3343275" cy="136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7E07B2-1A42-D9D3-AF3D-3F8BBB585934}"/>
                </a:ext>
              </a:extLst>
            </p:cNvPr>
            <p:cNvSpPr txBox="1"/>
            <p:nvPr/>
          </p:nvSpPr>
          <p:spPr>
            <a:xfrm>
              <a:off x="2251364" y="2237509"/>
              <a:ext cx="5015345" cy="646331"/>
            </a:xfrm>
            <a:prstGeom prst="rect">
              <a:avLst/>
            </a:prstGeom>
            <a:noFill/>
          </p:spPr>
          <p:txBody>
            <a:bodyPr wrap="square" rtlCol="0">
              <a:spAutoFit/>
            </a:bodyPr>
            <a:lstStyle/>
            <a:p>
              <a:pPr algn="ctr"/>
              <a:r>
                <a:rPr lang="en-US" b="1">
                  <a:solidFill>
                    <a:srgbClr val="1363DF"/>
                  </a:solidFill>
                </a:rPr>
                <a:t>Vậy làm sao để kích hoạt Filter Context hay thực hiện Context Transition trong DAX ?</a:t>
              </a:r>
            </a:p>
          </p:txBody>
        </p:sp>
      </p:grpSp>
    </p:spTree>
    <p:extLst>
      <p:ext uri="{BB962C8B-B14F-4D97-AF65-F5344CB8AC3E}">
        <p14:creationId xmlns:p14="http://schemas.microsoft.com/office/powerpoint/2010/main" val="2224818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308627-F873-9A3B-48A1-81B8800A7E11}"/>
              </a:ext>
            </a:extLst>
          </p:cNvPr>
          <p:cNvGrpSpPr/>
          <p:nvPr/>
        </p:nvGrpSpPr>
        <p:grpSpPr>
          <a:xfrm>
            <a:off x="2064327" y="515553"/>
            <a:ext cx="5015345" cy="3321087"/>
            <a:chOff x="2064328" y="393750"/>
            <a:chExt cx="5015345" cy="3321087"/>
          </a:xfrm>
        </p:grpSpPr>
        <p:sp>
          <p:nvSpPr>
            <p:cNvPr id="4" name="TextBox 3">
              <a:extLst>
                <a:ext uri="{FF2B5EF4-FFF2-40B4-BE49-F238E27FC236}">
                  <a16:creationId xmlns:a16="http://schemas.microsoft.com/office/drawing/2014/main" id="{407E07B2-1A42-D9D3-AF3D-3F8BBB585934}"/>
                </a:ext>
              </a:extLst>
            </p:cNvPr>
            <p:cNvSpPr txBox="1"/>
            <p:nvPr/>
          </p:nvSpPr>
          <p:spPr>
            <a:xfrm>
              <a:off x="2064328" y="2237509"/>
              <a:ext cx="5015345" cy="1477328"/>
            </a:xfrm>
            <a:prstGeom prst="rect">
              <a:avLst/>
            </a:prstGeom>
            <a:noFill/>
          </p:spPr>
          <p:txBody>
            <a:bodyPr wrap="square" rtlCol="0">
              <a:spAutoFit/>
            </a:bodyPr>
            <a:lstStyle/>
            <a:p>
              <a:pPr marL="342900" indent="-342900">
                <a:buAutoNum type="arabicPeriod"/>
              </a:pPr>
              <a:r>
                <a:rPr lang="en-US" b="1">
                  <a:solidFill>
                    <a:srgbClr val="1363DF"/>
                  </a:solidFill>
                </a:rPr>
                <a:t>Bọc hàm Calculate bên ngoài biểu thức</a:t>
              </a:r>
            </a:p>
            <a:p>
              <a:pPr marL="342900" indent="-342900">
                <a:buAutoNum type="arabicPeriod"/>
              </a:pPr>
              <a:r>
                <a:rPr lang="en-US" b="1">
                  <a:solidFill>
                    <a:srgbClr val="1363DF"/>
                  </a:solidFill>
                </a:rPr>
                <a:t>Dùng Measure. Bởi vì Measure có hàm calculate bọc ở ngoài</a:t>
              </a:r>
            </a:p>
            <a:p>
              <a:pPr marL="342900" indent="-342900">
                <a:buAutoNum type="arabicPeriod"/>
              </a:pPr>
              <a:r>
                <a:rPr lang="en-US" b="1">
                  <a:solidFill>
                    <a:srgbClr val="1363DF"/>
                  </a:solidFill>
                </a:rPr>
                <a:t>Dùng cách cổ điển để giải quyết (cho filter theo từng ProductKey thay vì kích hoạt )</a:t>
              </a:r>
            </a:p>
          </p:txBody>
        </p:sp>
        <p:pic>
          <p:nvPicPr>
            <p:cNvPr id="2050" name="Picture 2" descr="2. Solution Suggestion – 7 Steps to Success in Erasmus + Strategic  Partnership Projects | European Development Institute">
              <a:extLst>
                <a:ext uri="{FF2B5EF4-FFF2-40B4-BE49-F238E27FC236}">
                  <a16:creationId xmlns:a16="http://schemas.microsoft.com/office/drawing/2014/main" id="{BFFAC12F-29AC-8D39-9CCC-C5A72CF8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200" y="393750"/>
              <a:ext cx="2901600" cy="1450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15476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0E805E-2D03-F1D7-09CC-A1A98F60B558}"/>
              </a:ext>
            </a:extLst>
          </p:cNvPr>
          <p:cNvGrpSpPr/>
          <p:nvPr/>
        </p:nvGrpSpPr>
        <p:grpSpPr>
          <a:xfrm>
            <a:off x="870061" y="572703"/>
            <a:ext cx="3934405" cy="3998094"/>
            <a:chOff x="720722" y="492093"/>
            <a:chExt cx="3934405" cy="3998094"/>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3"/>
              <a:ext cx="3934405" cy="369332"/>
            </a:xfrm>
            <a:prstGeom prst="rect">
              <a:avLst/>
            </a:prstGeom>
            <a:solidFill>
              <a:srgbClr val="1363DF"/>
            </a:solidFill>
          </p:spPr>
          <p:txBody>
            <a:bodyPr wrap="square" rtlCol="0">
              <a:spAutoFit/>
            </a:bodyPr>
            <a:lstStyle/>
            <a:p>
              <a:r>
                <a:rPr lang="en-US" b="1" u="sng">
                  <a:solidFill>
                    <a:schemeClr val="bg1"/>
                  </a:solidFill>
                </a:rPr>
                <a:t>3. Filter Context and Context Transition</a:t>
              </a:r>
            </a:p>
          </p:txBody>
        </p:sp>
        <p:pic>
          <p:nvPicPr>
            <p:cNvPr id="3" name="Picture 2">
              <a:extLst>
                <a:ext uri="{FF2B5EF4-FFF2-40B4-BE49-F238E27FC236}">
                  <a16:creationId xmlns:a16="http://schemas.microsoft.com/office/drawing/2014/main" id="{8050A7F1-2086-9029-AA1D-2BD1F9BF3988}"/>
                </a:ext>
              </a:extLst>
            </p:cNvPr>
            <p:cNvPicPr>
              <a:picLocks noChangeAspect="1"/>
            </p:cNvPicPr>
            <p:nvPr/>
          </p:nvPicPr>
          <p:blipFill>
            <a:blip r:embed="rId3"/>
            <a:stretch>
              <a:fillRect/>
            </a:stretch>
          </p:blipFill>
          <p:spPr>
            <a:xfrm>
              <a:off x="720722" y="1019886"/>
              <a:ext cx="3817951" cy="563929"/>
            </a:xfrm>
            <a:prstGeom prst="rect">
              <a:avLst/>
            </a:prstGeom>
            <a:ln w="28575">
              <a:solidFill>
                <a:srgbClr val="47B5FF"/>
              </a:solidFill>
            </a:ln>
          </p:spPr>
        </p:pic>
        <p:pic>
          <p:nvPicPr>
            <p:cNvPr id="8" name="Picture 7">
              <a:extLst>
                <a:ext uri="{FF2B5EF4-FFF2-40B4-BE49-F238E27FC236}">
                  <a16:creationId xmlns:a16="http://schemas.microsoft.com/office/drawing/2014/main" id="{BC18F691-2882-A6FB-599A-0D1FD80F2345}"/>
                </a:ext>
              </a:extLst>
            </p:cNvPr>
            <p:cNvPicPr>
              <a:picLocks noChangeAspect="1"/>
            </p:cNvPicPr>
            <p:nvPr/>
          </p:nvPicPr>
          <p:blipFill>
            <a:blip r:embed="rId4"/>
            <a:stretch>
              <a:fillRect/>
            </a:stretch>
          </p:blipFill>
          <p:spPr>
            <a:xfrm>
              <a:off x="720722" y="1742276"/>
              <a:ext cx="3764606" cy="1554615"/>
            </a:xfrm>
            <a:prstGeom prst="rect">
              <a:avLst/>
            </a:prstGeom>
            <a:ln w="28575">
              <a:solidFill>
                <a:srgbClr val="47B5FF"/>
              </a:solidFill>
            </a:ln>
          </p:spPr>
        </p:pic>
        <p:pic>
          <p:nvPicPr>
            <p:cNvPr id="15" name="Picture 14">
              <a:extLst>
                <a:ext uri="{FF2B5EF4-FFF2-40B4-BE49-F238E27FC236}">
                  <a16:creationId xmlns:a16="http://schemas.microsoft.com/office/drawing/2014/main" id="{AA0A616A-30AF-DCF4-CDEF-AF183A1B4CF7}"/>
                </a:ext>
              </a:extLst>
            </p:cNvPr>
            <p:cNvPicPr>
              <a:picLocks noChangeAspect="1"/>
            </p:cNvPicPr>
            <p:nvPr/>
          </p:nvPicPr>
          <p:blipFill>
            <a:blip r:embed="rId5"/>
            <a:stretch>
              <a:fillRect/>
            </a:stretch>
          </p:blipFill>
          <p:spPr>
            <a:xfrm>
              <a:off x="732137" y="4170119"/>
              <a:ext cx="1691787" cy="320068"/>
            </a:xfrm>
            <a:prstGeom prst="rect">
              <a:avLst/>
            </a:prstGeom>
            <a:ln w="28575">
              <a:solidFill>
                <a:srgbClr val="47B5FF"/>
              </a:solidFill>
            </a:ln>
          </p:spPr>
        </p:pic>
        <p:pic>
          <p:nvPicPr>
            <p:cNvPr id="19" name="Picture 18">
              <a:extLst>
                <a:ext uri="{FF2B5EF4-FFF2-40B4-BE49-F238E27FC236}">
                  <a16:creationId xmlns:a16="http://schemas.microsoft.com/office/drawing/2014/main" id="{BD036723-5A04-754B-5CE8-FAA417C6FFCA}"/>
                </a:ext>
              </a:extLst>
            </p:cNvPr>
            <p:cNvPicPr>
              <a:picLocks noChangeAspect="1"/>
            </p:cNvPicPr>
            <p:nvPr/>
          </p:nvPicPr>
          <p:blipFill>
            <a:blip r:embed="rId6"/>
            <a:stretch>
              <a:fillRect/>
            </a:stretch>
          </p:blipFill>
          <p:spPr>
            <a:xfrm>
              <a:off x="720722" y="3455352"/>
              <a:ext cx="2339543" cy="556308"/>
            </a:xfrm>
            <a:prstGeom prst="rect">
              <a:avLst/>
            </a:prstGeom>
            <a:ln w="28575">
              <a:solidFill>
                <a:srgbClr val="47B5FF"/>
              </a:solidFill>
            </a:ln>
          </p:spPr>
        </p:pic>
      </p:grpSp>
      <p:pic>
        <p:nvPicPr>
          <p:cNvPr id="21" name="Picture 20">
            <a:extLst>
              <a:ext uri="{FF2B5EF4-FFF2-40B4-BE49-F238E27FC236}">
                <a16:creationId xmlns:a16="http://schemas.microsoft.com/office/drawing/2014/main" id="{3C952865-57AA-4073-23AB-FA6C1C248DFE}"/>
              </a:ext>
            </a:extLst>
          </p:cNvPr>
          <p:cNvPicPr>
            <a:picLocks noChangeAspect="1"/>
          </p:cNvPicPr>
          <p:nvPr/>
        </p:nvPicPr>
        <p:blipFill>
          <a:blip r:embed="rId7"/>
          <a:stretch>
            <a:fillRect/>
          </a:stretch>
        </p:blipFill>
        <p:spPr>
          <a:xfrm>
            <a:off x="5674527" y="572703"/>
            <a:ext cx="2599413" cy="3998094"/>
          </a:xfrm>
          <a:prstGeom prst="rect">
            <a:avLst/>
          </a:prstGeom>
          <a:ln w="28575">
            <a:solidFill>
              <a:srgbClr val="47B5FF"/>
            </a:solidFill>
          </a:ln>
        </p:spPr>
      </p:pic>
    </p:spTree>
    <p:extLst>
      <p:ext uri="{BB962C8B-B14F-4D97-AF65-F5344CB8AC3E}">
        <p14:creationId xmlns:p14="http://schemas.microsoft.com/office/powerpoint/2010/main" val="2886808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5" name="Rectangle 4134">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7" name="Freeform: Shape 4136">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4587427" cy="51435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098" name="Picture 2" descr="Cu Support">
            <a:extLst>
              <a:ext uri="{FF2B5EF4-FFF2-40B4-BE49-F238E27FC236}">
                <a16:creationId xmlns:a16="http://schemas.microsoft.com/office/drawing/2014/main" id="{1D7ABB22-CD04-BF99-409E-BDE513F3AE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48" r="15345" b="-3"/>
          <a:stretch/>
        </p:blipFill>
        <p:spPr bwMode="auto">
          <a:xfrm>
            <a:off x="450850" y="1293334"/>
            <a:ext cx="2396403" cy="26868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3D03B9-8B33-AEBE-70FA-CBD477FC8605}"/>
              </a:ext>
            </a:extLst>
          </p:cNvPr>
          <p:cNvSpPr txBox="1"/>
          <p:nvPr/>
        </p:nvSpPr>
        <p:spPr>
          <a:xfrm>
            <a:off x="4432350" y="739152"/>
            <a:ext cx="4480690" cy="323003"/>
          </a:xfrm>
          <a:prstGeom prst="rect">
            <a:avLst/>
          </a:prstGeom>
        </p:spPr>
        <p:txBody>
          <a:bodyPr vert="horz" lIns="91440" tIns="45720" rIns="91440" bIns="45720" rtlCol="0">
            <a:noAutofit/>
          </a:bodyPr>
          <a:lstStyle/>
          <a:p>
            <a:pPr algn="ctr" defTabSz="914400">
              <a:lnSpc>
                <a:spcPct val="90000"/>
              </a:lnSpc>
              <a:spcAft>
                <a:spcPts val="600"/>
              </a:spcAft>
            </a:pPr>
            <a:r>
              <a:rPr lang="en-US" sz="3200" b="1"/>
              <a:t>CÁC KIẾN THỨC HỖ TRỢ TRONG DAX</a:t>
            </a:r>
          </a:p>
        </p:txBody>
      </p:sp>
      <p:pic>
        <p:nvPicPr>
          <p:cNvPr id="7" name="Picture 2" descr="Power BI - Microsoft Logo PNG Vector (SVG) Free Download">
            <a:extLst>
              <a:ext uri="{FF2B5EF4-FFF2-40B4-BE49-F238E27FC236}">
                <a16:creationId xmlns:a16="http://schemas.microsoft.com/office/drawing/2014/main" id="{B8ECFB29-58BC-ADD1-C309-907548DA7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780" y="2190490"/>
            <a:ext cx="2143200" cy="1021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AX Studio - The ultimate client tool for working with DAX queries">
            <a:extLst>
              <a:ext uri="{FF2B5EF4-FFF2-40B4-BE49-F238E27FC236}">
                <a16:creationId xmlns:a16="http://schemas.microsoft.com/office/drawing/2014/main" id="{DED1947F-88F4-8FDC-2D53-B369E000B5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8335" y="2122427"/>
            <a:ext cx="1028708" cy="102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962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B9CD-7886-5508-4D2A-C2C23789CE75}"/>
              </a:ext>
            </a:extLst>
          </p:cNvPr>
          <p:cNvSpPr>
            <a:spLocks noGrp="1"/>
          </p:cNvSpPr>
          <p:nvPr>
            <p:ph type="title"/>
          </p:nvPr>
        </p:nvSpPr>
        <p:spPr/>
        <p:txBody>
          <a:bodyPr/>
          <a:lstStyle/>
          <a:p>
            <a:r>
              <a:rPr lang="en-US" b="1">
                <a:solidFill>
                  <a:srgbClr val="1363DF"/>
                </a:solidFill>
                <a:latin typeface="+mn-lt"/>
              </a:rPr>
              <a:t>1. Các kiểu tính toán trong DAX</a:t>
            </a:r>
          </a:p>
        </p:txBody>
      </p:sp>
      <p:sp>
        <p:nvSpPr>
          <p:cNvPr id="4" name="TextBox 3">
            <a:extLst>
              <a:ext uri="{FF2B5EF4-FFF2-40B4-BE49-F238E27FC236}">
                <a16:creationId xmlns:a16="http://schemas.microsoft.com/office/drawing/2014/main" id="{02D3EADB-08BB-A5DF-0F1F-701E3CAA212D}"/>
              </a:ext>
            </a:extLst>
          </p:cNvPr>
          <p:cNvSpPr txBox="1"/>
          <p:nvPr/>
        </p:nvSpPr>
        <p:spPr>
          <a:xfrm>
            <a:off x="628650" y="1237536"/>
            <a:ext cx="3730752" cy="1077218"/>
          </a:xfrm>
          <a:prstGeom prst="rect">
            <a:avLst/>
          </a:prstGeom>
          <a:noFill/>
        </p:spPr>
        <p:txBody>
          <a:bodyPr wrap="square" rtlCol="0">
            <a:spAutoFit/>
          </a:bodyPr>
          <a:lstStyle/>
          <a:p>
            <a:pPr marL="173736" indent="-173736">
              <a:spcAft>
                <a:spcPts val="600"/>
              </a:spcAft>
              <a:buAutoNum type="arabicPeriod"/>
            </a:pPr>
            <a:r>
              <a:rPr lang="en-US" b="1">
                <a:solidFill>
                  <a:srgbClr val="1363DF"/>
                </a:solidFill>
              </a:rPr>
              <a:t>New Column</a:t>
            </a:r>
          </a:p>
          <a:p>
            <a:pPr marL="173736" indent="-173736">
              <a:spcAft>
                <a:spcPts val="600"/>
              </a:spcAft>
              <a:buAutoNum type="arabicPeriod"/>
            </a:pPr>
            <a:r>
              <a:rPr lang="en-US" b="1">
                <a:solidFill>
                  <a:srgbClr val="1363DF"/>
                </a:solidFill>
              </a:rPr>
              <a:t>New Table</a:t>
            </a:r>
          </a:p>
          <a:p>
            <a:pPr marL="173736" indent="-173736">
              <a:spcAft>
                <a:spcPts val="600"/>
              </a:spcAft>
              <a:buAutoNum type="arabicPeriod"/>
            </a:pPr>
            <a:r>
              <a:rPr lang="en-US" b="1">
                <a:solidFill>
                  <a:srgbClr val="1363DF"/>
                </a:solidFill>
              </a:rPr>
              <a:t>New Measure</a:t>
            </a:r>
          </a:p>
        </p:txBody>
      </p:sp>
    </p:spTree>
    <p:extLst>
      <p:ext uri="{BB962C8B-B14F-4D97-AF65-F5344CB8AC3E}">
        <p14:creationId xmlns:p14="http://schemas.microsoft.com/office/powerpoint/2010/main" val="945088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B9CD-7886-5508-4D2A-C2C23789CE75}"/>
              </a:ext>
            </a:extLst>
          </p:cNvPr>
          <p:cNvSpPr>
            <a:spLocks noGrp="1"/>
          </p:cNvSpPr>
          <p:nvPr>
            <p:ph type="title"/>
          </p:nvPr>
        </p:nvSpPr>
        <p:spPr>
          <a:xfrm>
            <a:off x="628650" y="273844"/>
            <a:ext cx="7032914" cy="481712"/>
          </a:xfrm>
          <a:solidFill>
            <a:srgbClr val="1363DF"/>
          </a:solidFill>
        </p:spPr>
        <p:txBody>
          <a:bodyPr>
            <a:normAutofit/>
          </a:bodyPr>
          <a:lstStyle/>
          <a:p>
            <a:r>
              <a:rPr lang="en-US" sz="2800" b="1">
                <a:solidFill>
                  <a:schemeClr val="bg1"/>
                </a:solidFill>
                <a:latin typeface="+mn-lt"/>
              </a:rPr>
              <a:t>1. Các kiểu tính toán trong DAX – New Column</a:t>
            </a:r>
          </a:p>
        </p:txBody>
      </p:sp>
      <p:grpSp>
        <p:nvGrpSpPr>
          <p:cNvPr id="5" name="Group 4">
            <a:extLst>
              <a:ext uri="{FF2B5EF4-FFF2-40B4-BE49-F238E27FC236}">
                <a16:creationId xmlns:a16="http://schemas.microsoft.com/office/drawing/2014/main" id="{6048517E-7641-8CCE-5C73-17434FFBFDEA}"/>
              </a:ext>
            </a:extLst>
          </p:cNvPr>
          <p:cNvGrpSpPr/>
          <p:nvPr/>
        </p:nvGrpSpPr>
        <p:grpSpPr>
          <a:xfrm>
            <a:off x="628650" y="970651"/>
            <a:ext cx="5852160" cy="2454434"/>
            <a:chOff x="628650" y="1083350"/>
            <a:chExt cx="5852160" cy="2454434"/>
          </a:xfrm>
        </p:grpSpPr>
        <p:sp>
          <p:nvSpPr>
            <p:cNvPr id="3" name="TextBox 2">
              <a:extLst>
                <a:ext uri="{FF2B5EF4-FFF2-40B4-BE49-F238E27FC236}">
                  <a16:creationId xmlns:a16="http://schemas.microsoft.com/office/drawing/2014/main" id="{F238DF8C-D593-618F-E580-D4A08D697CEE}"/>
                </a:ext>
              </a:extLst>
            </p:cNvPr>
            <p:cNvSpPr txBox="1"/>
            <p:nvPr/>
          </p:nvSpPr>
          <p:spPr>
            <a:xfrm>
              <a:off x="628650" y="1083350"/>
              <a:ext cx="5852160" cy="307777"/>
            </a:xfrm>
            <a:prstGeom prst="rect">
              <a:avLst/>
            </a:prstGeom>
            <a:noFill/>
          </p:spPr>
          <p:txBody>
            <a:bodyPr wrap="square" rtlCol="0">
              <a:spAutoFit/>
            </a:bodyPr>
            <a:lstStyle/>
            <a:p>
              <a:r>
                <a:rPr lang="en-US" sz="1400"/>
                <a:t>New Column: Là việc thêm một cột trong một Table của DAX</a:t>
              </a:r>
            </a:p>
          </p:txBody>
        </p:sp>
        <p:pic>
          <p:nvPicPr>
            <p:cNvPr id="6" name="Picture 5">
              <a:extLst>
                <a:ext uri="{FF2B5EF4-FFF2-40B4-BE49-F238E27FC236}">
                  <a16:creationId xmlns:a16="http://schemas.microsoft.com/office/drawing/2014/main" id="{D8532D35-5C57-C402-3AA7-B7D3758E3A17}"/>
                </a:ext>
              </a:extLst>
            </p:cNvPr>
            <p:cNvPicPr>
              <a:picLocks noChangeAspect="1"/>
            </p:cNvPicPr>
            <p:nvPr/>
          </p:nvPicPr>
          <p:blipFill>
            <a:blip r:embed="rId2"/>
            <a:stretch>
              <a:fillRect/>
            </a:stretch>
          </p:blipFill>
          <p:spPr>
            <a:xfrm>
              <a:off x="700799" y="1598018"/>
              <a:ext cx="5284511" cy="1130842"/>
            </a:xfrm>
            <a:prstGeom prst="rect">
              <a:avLst/>
            </a:prstGeom>
            <a:ln w="28575">
              <a:solidFill>
                <a:srgbClr val="47B5FF"/>
              </a:solidFill>
            </a:ln>
          </p:spPr>
        </p:pic>
        <p:pic>
          <p:nvPicPr>
            <p:cNvPr id="10" name="Picture 9">
              <a:extLst>
                <a:ext uri="{FF2B5EF4-FFF2-40B4-BE49-F238E27FC236}">
                  <a16:creationId xmlns:a16="http://schemas.microsoft.com/office/drawing/2014/main" id="{6976D084-F3F4-B48D-5AE0-4C91DB50BA34}"/>
                </a:ext>
              </a:extLst>
            </p:cNvPr>
            <p:cNvPicPr>
              <a:picLocks noChangeAspect="1"/>
            </p:cNvPicPr>
            <p:nvPr/>
          </p:nvPicPr>
          <p:blipFill>
            <a:blip r:embed="rId3"/>
            <a:stretch>
              <a:fillRect/>
            </a:stretch>
          </p:blipFill>
          <p:spPr>
            <a:xfrm>
              <a:off x="700799" y="2935752"/>
              <a:ext cx="2392887" cy="602032"/>
            </a:xfrm>
            <a:prstGeom prst="rect">
              <a:avLst/>
            </a:prstGeom>
            <a:ln w="28575">
              <a:solidFill>
                <a:srgbClr val="47B5FF"/>
              </a:solidFill>
            </a:ln>
          </p:spPr>
        </p:pic>
      </p:grpSp>
      <p:pic>
        <p:nvPicPr>
          <p:cNvPr id="12" name="Picture 11">
            <a:extLst>
              <a:ext uri="{FF2B5EF4-FFF2-40B4-BE49-F238E27FC236}">
                <a16:creationId xmlns:a16="http://schemas.microsoft.com/office/drawing/2014/main" id="{5A18067A-4BA7-DB2F-0353-0D8B6458F432}"/>
              </a:ext>
            </a:extLst>
          </p:cNvPr>
          <p:cNvPicPr>
            <a:picLocks noChangeAspect="1"/>
          </p:cNvPicPr>
          <p:nvPr/>
        </p:nvPicPr>
        <p:blipFill>
          <a:blip r:embed="rId4"/>
          <a:stretch>
            <a:fillRect/>
          </a:stretch>
        </p:blipFill>
        <p:spPr>
          <a:xfrm>
            <a:off x="6842862" y="970651"/>
            <a:ext cx="1389242" cy="4114800"/>
          </a:xfrm>
          <a:prstGeom prst="rect">
            <a:avLst/>
          </a:prstGeom>
          <a:ln w="28575">
            <a:solidFill>
              <a:srgbClr val="47B5FF"/>
            </a:solidFill>
          </a:ln>
        </p:spPr>
      </p:pic>
    </p:spTree>
    <p:extLst>
      <p:ext uri="{BB962C8B-B14F-4D97-AF65-F5344CB8AC3E}">
        <p14:creationId xmlns:p14="http://schemas.microsoft.com/office/powerpoint/2010/main" val="229201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B9CD-7886-5508-4D2A-C2C23789CE75}"/>
              </a:ext>
            </a:extLst>
          </p:cNvPr>
          <p:cNvSpPr>
            <a:spLocks noGrp="1"/>
          </p:cNvSpPr>
          <p:nvPr>
            <p:ph type="title"/>
          </p:nvPr>
        </p:nvSpPr>
        <p:spPr>
          <a:xfrm>
            <a:off x="628650" y="273844"/>
            <a:ext cx="7185314" cy="564356"/>
          </a:xfrm>
          <a:solidFill>
            <a:srgbClr val="1363DF"/>
          </a:solidFill>
        </p:spPr>
        <p:txBody>
          <a:bodyPr>
            <a:normAutofit/>
          </a:bodyPr>
          <a:lstStyle/>
          <a:p>
            <a:r>
              <a:rPr lang="en-US" sz="2800" b="1">
                <a:solidFill>
                  <a:schemeClr val="bg1"/>
                </a:solidFill>
                <a:latin typeface="+mn-lt"/>
              </a:rPr>
              <a:t>1. Các kiểu tính toán trong DAX – New Measure</a:t>
            </a:r>
          </a:p>
        </p:txBody>
      </p:sp>
      <p:sp>
        <p:nvSpPr>
          <p:cNvPr id="3" name="TextBox 2">
            <a:extLst>
              <a:ext uri="{FF2B5EF4-FFF2-40B4-BE49-F238E27FC236}">
                <a16:creationId xmlns:a16="http://schemas.microsoft.com/office/drawing/2014/main" id="{F238DF8C-D593-618F-E580-D4A08D697CEE}"/>
              </a:ext>
            </a:extLst>
          </p:cNvPr>
          <p:cNvSpPr txBox="1"/>
          <p:nvPr/>
        </p:nvSpPr>
        <p:spPr>
          <a:xfrm>
            <a:off x="628650" y="1156391"/>
            <a:ext cx="5813714" cy="954107"/>
          </a:xfrm>
          <a:prstGeom prst="rect">
            <a:avLst/>
          </a:prstGeom>
          <a:noFill/>
        </p:spPr>
        <p:txBody>
          <a:bodyPr wrap="square" rtlCol="0">
            <a:spAutoFit/>
          </a:bodyPr>
          <a:lstStyle/>
          <a:p>
            <a:r>
              <a:rPr lang="en-US" sz="1400" b="1">
                <a:solidFill>
                  <a:srgbClr val="1363DF"/>
                </a:solidFill>
              </a:rPr>
              <a:t>New Measure: </a:t>
            </a:r>
            <a:r>
              <a:rPr lang="en-US" sz="1400"/>
              <a:t>Là việc tính toán để đưa ra một con số hoặc một chuỗi string</a:t>
            </a:r>
          </a:p>
          <a:p>
            <a:r>
              <a:rPr lang="en-US" sz="1400"/>
              <a:t>Lưu ý: New Measure là nơi để lưu trữ các biểu thức tính toán khi đưa Measure vào Visual thì nó sẽ sử dụng các biểu thức tính toán đó để tính và trả về kết quả.</a:t>
            </a:r>
          </a:p>
        </p:txBody>
      </p:sp>
      <p:pic>
        <p:nvPicPr>
          <p:cNvPr id="5" name="Picture 4">
            <a:extLst>
              <a:ext uri="{FF2B5EF4-FFF2-40B4-BE49-F238E27FC236}">
                <a16:creationId xmlns:a16="http://schemas.microsoft.com/office/drawing/2014/main" id="{EBF065A0-DB51-ED7D-92BD-DC53F93EEB71}"/>
              </a:ext>
            </a:extLst>
          </p:cNvPr>
          <p:cNvPicPr>
            <a:picLocks noChangeAspect="1"/>
          </p:cNvPicPr>
          <p:nvPr/>
        </p:nvPicPr>
        <p:blipFill>
          <a:blip r:embed="rId2"/>
          <a:stretch>
            <a:fillRect/>
          </a:stretch>
        </p:blipFill>
        <p:spPr>
          <a:xfrm>
            <a:off x="628650" y="2428689"/>
            <a:ext cx="5646909" cy="1204064"/>
          </a:xfrm>
          <a:prstGeom prst="rect">
            <a:avLst/>
          </a:prstGeom>
          <a:ln w="28575">
            <a:solidFill>
              <a:srgbClr val="47B5FF"/>
            </a:solidFill>
          </a:ln>
        </p:spPr>
      </p:pic>
      <p:pic>
        <p:nvPicPr>
          <p:cNvPr id="8" name="Picture 7">
            <a:extLst>
              <a:ext uri="{FF2B5EF4-FFF2-40B4-BE49-F238E27FC236}">
                <a16:creationId xmlns:a16="http://schemas.microsoft.com/office/drawing/2014/main" id="{2BFF0180-D87D-9A3F-CB83-5DCB6DA54B2D}"/>
              </a:ext>
            </a:extLst>
          </p:cNvPr>
          <p:cNvPicPr>
            <a:picLocks noChangeAspect="1"/>
          </p:cNvPicPr>
          <p:nvPr/>
        </p:nvPicPr>
        <p:blipFill>
          <a:blip r:embed="rId3"/>
          <a:stretch>
            <a:fillRect/>
          </a:stretch>
        </p:blipFill>
        <p:spPr>
          <a:xfrm>
            <a:off x="628650" y="3950944"/>
            <a:ext cx="2385267" cy="594412"/>
          </a:xfrm>
          <a:prstGeom prst="rect">
            <a:avLst/>
          </a:prstGeom>
          <a:ln w="28575">
            <a:solidFill>
              <a:srgbClr val="47B5FF"/>
            </a:solidFill>
          </a:ln>
        </p:spPr>
      </p:pic>
    </p:spTree>
    <p:extLst>
      <p:ext uri="{BB962C8B-B14F-4D97-AF65-F5344CB8AC3E}">
        <p14:creationId xmlns:p14="http://schemas.microsoft.com/office/powerpoint/2010/main" val="1566115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68F1-FEDA-7802-5EE9-4174157B8592}"/>
              </a:ext>
            </a:extLst>
          </p:cNvPr>
          <p:cNvSpPr>
            <a:spLocks noGrp="1"/>
          </p:cNvSpPr>
          <p:nvPr>
            <p:ph type="title"/>
          </p:nvPr>
        </p:nvSpPr>
        <p:spPr>
          <a:xfrm>
            <a:off x="628650" y="266917"/>
            <a:ext cx="7199168" cy="508938"/>
          </a:xfrm>
          <a:solidFill>
            <a:srgbClr val="1363DF"/>
          </a:solidFill>
        </p:spPr>
        <p:txBody>
          <a:bodyPr>
            <a:normAutofit/>
          </a:bodyPr>
          <a:lstStyle/>
          <a:p>
            <a:r>
              <a:rPr lang="en-US" sz="2800" b="1">
                <a:solidFill>
                  <a:schemeClr val="bg1"/>
                </a:solidFill>
                <a:latin typeface="+mn-lt"/>
              </a:rPr>
              <a:t>1. Các kiểu tính toán trong DAX – New Measure</a:t>
            </a:r>
            <a:endParaRPr lang="en-US" sz="2800">
              <a:solidFill>
                <a:schemeClr val="bg1"/>
              </a:solidFill>
              <a:latin typeface="+mn-lt"/>
            </a:endParaRPr>
          </a:p>
        </p:txBody>
      </p:sp>
      <p:grpSp>
        <p:nvGrpSpPr>
          <p:cNvPr id="13" name="Group 12">
            <a:extLst>
              <a:ext uri="{FF2B5EF4-FFF2-40B4-BE49-F238E27FC236}">
                <a16:creationId xmlns:a16="http://schemas.microsoft.com/office/drawing/2014/main" id="{6207FAF9-5B86-4048-A143-37600A536715}"/>
              </a:ext>
            </a:extLst>
          </p:cNvPr>
          <p:cNvGrpSpPr/>
          <p:nvPr/>
        </p:nvGrpSpPr>
        <p:grpSpPr>
          <a:xfrm>
            <a:off x="628650" y="1129145"/>
            <a:ext cx="4655127" cy="2191461"/>
            <a:chOff x="628650" y="1129145"/>
            <a:chExt cx="4655127" cy="2191461"/>
          </a:xfrm>
        </p:grpSpPr>
        <p:sp>
          <p:nvSpPr>
            <p:cNvPr id="4" name="TextBox 3">
              <a:extLst>
                <a:ext uri="{FF2B5EF4-FFF2-40B4-BE49-F238E27FC236}">
                  <a16:creationId xmlns:a16="http://schemas.microsoft.com/office/drawing/2014/main" id="{698A6273-E75B-DA4B-901C-6D0282A3DFEA}"/>
                </a:ext>
              </a:extLst>
            </p:cNvPr>
            <p:cNvSpPr txBox="1"/>
            <p:nvPr/>
          </p:nvSpPr>
          <p:spPr>
            <a:xfrm>
              <a:off x="628650" y="1129145"/>
              <a:ext cx="4655127" cy="369332"/>
            </a:xfrm>
            <a:prstGeom prst="rect">
              <a:avLst/>
            </a:prstGeom>
            <a:noFill/>
          </p:spPr>
          <p:txBody>
            <a:bodyPr wrap="square" rtlCol="0">
              <a:spAutoFit/>
            </a:bodyPr>
            <a:lstStyle/>
            <a:p>
              <a:r>
                <a:rPr lang="en-US" b="1">
                  <a:solidFill>
                    <a:srgbClr val="1363DF"/>
                  </a:solidFill>
                </a:rPr>
                <a:t>Vậy có thể đặt các Measure vào đâu ???</a:t>
              </a:r>
            </a:p>
          </p:txBody>
        </p:sp>
        <p:sp>
          <p:nvSpPr>
            <p:cNvPr id="6" name="TextBox 5">
              <a:extLst>
                <a:ext uri="{FF2B5EF4-FFF2-40B4-BE49-F238E27FC236}">
                  <a16:creationId xmlns:a16="http://schemas.microsoft.com/office/drawing/2014/main" id="{09551DFC-BE91-B8A7-4A6D-7DB86AC0FEEF}"/>
                </a:ext>
              </a:extLst>
            </p:cNvPr>
            <p:cNvSpPr txBox="1"/>
            <p:nvPr/>
          </p:nvSpPr>
          <p:spPr>
            <a:xfrm>
              <a:off x="628650" y="1600199"/>
              <a:ext cx="4655127" cy="1000274"/>
            </a:xfrm>
            <a:prstGeom prst="rect">
              <a:avLst/>
            </a:prstGeom>
            <a:noFill/>
          </p:spPr>
          <p:txBody>
            <a:bodyPr wrap="square" rtlCol="0">
              <a:spAutoFit/>
            </a:bodyPr>
            <a:lstStyle/>
            <a:p>
              <a:pPr marL="173736" indent="-173736">
                <a:spcAft>
                  <a:spcPts val="600"/>
                </a:spcAft>
                <a:buAutoNum type="arabicPeriod"/>
              </a:pPr>
              <a:r>
                <a:rPr lang="en-US" b="1">
                  <a:solidFill>
                    <a:srgbClr val="1363DF"/>
                  </a:solidFill>
                </a:rPr>
                <a:t>Vào các hàm bảng trong DAX (Summarize, Addcolumns, Filter,…..</a:t>
              </a:r>
            </a:p>
            <a:p>
              <a:pPr marL="173736" indent="-173736">
                <a:spcAft>
                  <a:spcPts val="600"/>
                </a:spcAft>
                <a:buAutoNum type="arabicPeriod"/>
              </a:pPr>
              <a:r>
                <a:rPr lang="en-US" b="1">
                  <a:solidFill>
                    <a:srgbClr val="1363DF"/>
                  </a:solidFill>
                </a:rPr>
                <a:t>New Columns</a:t>
              </a:r>
            </a:p>
          </p:txBody>
        </p:sp>
        <p:pic>
          <p:nvPicPr>
            <p:cNvPr id="8" name="Picture 7">
              <a:extLst>
                <a:ext uri="{FF2B5EF4-FFF2-40B4-BE49-F238E27FC236}">
                  <a16:creationId xmlns:a16="http://schemas.microsoft.com/office/drawing/2014/main" id="{98BDFE14-1384-F11B-273D-465329230069}"/>
                </a:ext>
              </a:extLst>
            </p:cNvPr>
            <p:cNvPicPr>
              <a:picLocks noChangeAspect="1"/>
            </p:cNvPicPr>
            <p:nvPr/>
          </p:nvPicPr>
          <p:blipFill>
            <a:blip r:embed="rId2"/>
            <a:stretch>
              <a:fillRect/>
            </a:stretch>
          </p:blipFill>
          <p:spPr>
            <a:xfrm>
              <a:off x="628650" y="2718574"/>
              <a:ext cx="4480948" cy="602032"/>
            </a:xfrm>
            <a:prstGeom prst="rect">
              <a:avLst/>
            </a:prstGeom>
            <a:ln w="28575">
              <a:solidFill>
                <a:srgbClr val="47B5FF"/>
              </a:solidFill>
            </a:ln>
          </p:spPr>
        </p:pic>
      </p:grpSp>
      <p:pic>
        <p:nvPicPr>
          <p:cNvPr id="10" name="Picture 9">
            <a:extLst>
              <a:ext uri="{FF2B5EF4-FFF2-40B4-BE49-F238E27FC236}">
                <a16:creationId xmlns:a16="http://schemas.microsoft.com/office/drawing/2014/main" id="{D370DD3D-A3E7-5DE1-B5E0-3007452FA8BB}"/>
              </a:ext>
            </a:extLst>
          </p:cNvPr>
          <p:cNvPicPr>
            <a:picLocks noChangeAspect="1"/>
          </p:cNvPicPr>
          <p:nvPr/>
        </p:nvPicPr>
        <p:blipFill>
          <a:blip r:embed="rId3"/>
          <a:stretch>
            <a:fillRect/>
          </a:stretch>
        </p:blipFill>
        <p:spPr>
          <a:xfrm>
            <a:off x="5686370" y="959903"/>
            <a:ext cx="1112616" cy="4183597"/>
          </a:xfrm>
          <a:prstGeom prst="rect">
            <a:avLst/>
          </a:prstGeom>
          <a:ln w="28575">
            <a:solidFill>
              <a:srgbClr val="47B5FF"/>
            </a:solidFill>
          </a:ln>
        </p:spPr>
      </p:pic>
    </p:spTree>
    <p:extLst>
      <p:ext uri="{BB962C8B-B14F-4D97-AF65-F5344CB8AC3E}">
        <p14:creationId xmlns:p14="http://schemas.microsoft.com/office/powerpoint/2010/main" val="90774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00889" y="218487"/>
            <a:ext cx="6542222" cy="537651"/>
          </a:xfrm>
          <a:prstGeom prst="rect">
            <a:avLst/>
          </a:prstGeom>
          <a:solidFill>
            <a:srgbClr val="1363DF"/>
          </a:solidFill>
        </p:spPr>
        <p:txBody>
          <a:bodyPr vert="horz" lIns="68628" tIns="34347" rIns="68628" bIns="34347" rtlCol="0" anchor="b">
            <a:normAutofit fontScale="85000" lnSpcReduction="10000"/>
          </a:bodyPr>
          <a:lstStyle/>
          <a:p>
            <a:pPr algn="ctr">
              <a:lnSpc>
                <a:spcPct val="90000"/>
              </a:lnSpc>
              <a:spcBef>
                <a:spcPct val="0"/>
              </a:spcBef>
              <a:spcAft>
                <a:spcPts val="480"/>
              </a:spcAft>
            </a:pPr>
            <a:r>
              <a:rPr lang="en-US" sz="3200" b="1" dirty="0">
                <a:solidFill>
                  <a:schemeClr val="bg1"/>
                </a:solidFill>
                <a:ea typeface="+mj-ea"/>
                <a:cs typeface="+mj-cs"/>
              </a:rPr>
              <a:t>CHAPTER 1: GIỚI THIỆU VỀ NGÔN NGỮ DAX</a:t>
            </a:r>
          </a:p>
        </p:txBody>
      </p:sp>
      <p:pic>
        <p:nvPicPr>
          <p:cNvPr id="2" name="Picture 2" descr="DAX In Power BI - Everything You Need To Know | SPEC INDIA">
            <a:extLst>
              <a:ext uri="{FF2B5EF4-FFF2-40B4-BE49-F238E27FC236}">
                <a16:creationId xmlns:a16="http://schemas.microsoft.com/office/drawing/2014/main" id="{E0B33FBB-5CB5-E461-BEFF-471EC49B8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515" y="1325733"/>
            <a:ext cx="4530969" cy="249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74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68F1-FEDA-7802-5EE9-4174157B8592}"/>
              </a:ext>
            </a:extLst>
          </p:cNvPr>
          <p:cNvSpPr>
            <a:spLocks noGrp="1"/>
          </p:cNvSpPr>
          <p:nvPr>
            <p:ph type="title"/>
          </p:nvPr>
        </p:nvSpPr>
        <p:spPr>
          <a:xfrm>
            <a:off x="628650" y="273844"/>
            <a:ext cx="6478732" cy="564356"/>
          </a:xfrm>
          <a:solidFill>
            <a:srgbClr val="1363DF"/>
          </a:solidFill>
        </p:spPr>
        <p:txBody>
          <a:bodyPr vert="horz" lIns="91440" tIns="45720" rIns="91440" bIns="45720" rtlCol="0" anchor="ctr">
            <a:normAutofit fontScale="90000"/>
          </a:bodyPr>
          <a:lstStyle/>
          <a:p>
            <a:r>
              <a:rPr lang="en-US" sz="2800" b="1">
                <a:solidFill>
                  <a:schemeClr val="bg1"/>
                </a:solidFill>
                <a:latin typeface="+mn-lt"/>
              </a:rPr>
              <a:t>1. Các kiểu tính toán trong DAX – New Measure</a:t>
            </a:r>
          </a:p>
        </p:txBody>
      </p:sp>
      <p:sp>
        <p:nvSpPr>
          <p:cNvPr id="4" name="TextBox 3">
            <a:extLst>
              <a:ext uri="{FF2B5EF4-FFF2-40B4-BE49-F238E27FC236}">
                <a16:creationId xmlns:a16="http://schemas.microsoft.com/office/drawing/2014/main" id="{698A6273-E75B-DA4B-901C-6D0282A3DFEA}"/>
              </a:ext>
            </a:extLst>
          </p:cNvPr>
          <p:cNvSpPr txBox="1"/>
          <p:nvPr/>
        </p:nvSpPr>
        <p:spPr>
          <a:xfrm>
            <a:off x="775855" y="1129145"/>
            <a:ext cx="4655127" cy="369332"/>
          </a:xfrm>
          <a:prstGeom prst="rect">
            <a:avLst/>
          </a:prstGeom>
          <a:noFill/>
        </p:spPr>
        <p:txBody>
          <a:bodyPr wrap="square" rtlCol="0">
            <a:spAutoFit/>
          </a:bodyPr>
          <a:lstStyle/>
          <a:p>
            <a:r>
              <a:rPr lang="en-US" b="1">
                <a:solidFill>
                  <a:srgbClr val="1363DF"/>
                </a:solidFill>
              </a:rPr>
              <a:t>Vậy có thể đặt các Measure vào đâu ???</a:t>
            </a:r>
          </a:p>
        </p:txBody>
      </p:sp>
      <p:sp>
        <p:nvSpPr>
          <p:cNvPr id="6" name="TextBox 5">
            <a:extLst>
              <a:ext uri="{FF2B5EF4-FFF2-40B4-BE49-F238E27FC236}">
                <a16:creationId xmlns:a16="http://schemas.microsoft.com/office/drawing/2014/main" id="{09551DFC-BE91-B8A7-4A6D-7DB86AC0FEEF}"/>
              </a:ext>
            </a:extLst>
          </p:cNvPr>
          <p:cNvSpPr txBox="1"/>
          <p:nvPr/>
        </p:nvSpPr>
        <p:spPr>
          <a:xfrm>
            <a:off x="775854" y="1600199"/>
            <a:ext cx="4655127" cy="646331"/>
          </a:xfrm>
          <a:prstGeom prst="rect">
            <a:avLst/>
          </a:prstGeom>
          <a:noFill/>
        </p:spPr>
        <p:txBody>
          <a:bodyPr wrap="square" rtlCol="0">
            <a:spAutoFit/>
          </a:bodyPr>
          <a:lstStyle/>
          <a:p>
            <a:pPr marL="342900" indent="-342900">
              <a:buAutoNum type="arabicPeriod"/>
            </a:pPr>
            <a:r>
              <a:rPr lang="en-US" b="1">
                <a:solidFill>
                  <a:srgbClr val="1363DF"/>
                </a:solidFill>
              </a:rPr>
              <a:t>Vào các hàm bảng trong DAX (Summarize, Addcolumns, Filter,…..</a:t>
            </a:r>
          </a:p>
        </p:txBody>
      </p:sp>
      <p:pic>
        <p:nvPicPr>
          <p:cNvPr id="5" name="Picture 4">
            <a:extLst>
              <a:ext uri="{FF2B5EF4-FFF2-40B4-BE49-F238E27FC236}">
                <a16:creationId xmlns:a16="http://schemas.microsoft.com/office/drawing/2014/main" id="{DD1076DE-CBF3-4EE7-AC90-3C202780FEC2}"/>
              </a:ext>
            </a:extLst>
          </p:cNvPr>
          <p:cNvPicPr>
            <a:picLocks noChangeAspect="1"/>
          </p:cNvPicPr>
          <p:nvPr/>
        </p:nvPicPr>
        <p:blipFill>
          <a:blip r:embed="rId2"/>
          <a:stretch>
            <a:fillRect/>
          </a:stretch>
        </p:blipFill>
        <p:spPr>
          <a:xfrm>
            <a:off x="854359" y="2451167"/>
            <a:ext cx="2766300" cy="1127858"/>
          </a:xfrm>
          <a:prstGeom prst="rect">
            <a:avLst/>
          </a:prstGeom>
          <a:ln w="28575">
            <a:solidFill>
              <a:srgbClr val="47B5FF"/>
            </a:solidFill>
          </a:ln>
        </p:spPr>
      </p:pic>
      <p:pic>
        <p:nvPicPr>
          <p:cNvPr id="9" name="Picture 8">
            <a:extLst>
              <a:ext uri="{FF2B5EF4-FFF2-40B4-BE49-F238E27FC236}">
                <a16:creationId xmlns:a16="http://schemas.microsoft.com/office/drawing/2014/main" id="{65126DBE-22E6-EB44-6AAD-4445DF226C16}"/>
              </a:ext>
            </a:extLst>
          </p:cNvPr>
          <p:cNvPicPr>
            <a:picLocks noChangeAspect="1"/>
          </p:cNvPicPr>
          <p:nvPr/>
        </p:nvPicPr>
        <p:blipFill>
          <a:blip r:embed="rId3"/>
          <a:stretch>
            <a:fillRect/>
          </a:stretch>
        </p:blipFill>
        <p:spPr>
          <a:xfrm>
            <a:off x="4197348" y="2348252"/>
            <a:ext cx="2651990" cy="1905165"/>
          </a:xfrm>
          <a:prstGeom prst="rect">
            <a:avLst/>
          </a:prstGeom>
          <a:ln w="28575">
            <a:solidFill>
              <a:srgbClr val="47B5FF"/>
            </a:solidFill>
          </a:ln>
        </p:spPr>
      </p:pic>
    </p:spTree>
    <p:extLst>
      <p:ext uri="{BB962C8B-B14F-4D97-AF65-F5344CB8AC3E}">
        <p14:creationId xmlns:p14="http://schemas.microsoft.com/office/powerpoint/2010/main" val="292183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68F1-FEDA-7802-5EE9-4174157B8592}"/>
              </a:ext>
            </a:extLst>
          </p:cNvPr>
          <p:cNvSpPr>
            <a:spLocks noGrp="1"/>
          </p:cNvSpPr>
          <p:nvPr>
            <p:ph type="title"/>
          </p:nvPr>
        </p:nvSpPr>
        <p:spPr>
          <a:xfrm>
            <a:off x="628651" y="273845"/>
            <a:ext cx="4802330" cy="464710"/>
          </a:xfrm>
          <a:solidFill>
            <a:srgbClr val="1363DF"/>
          </a:solidFill>
        </p:spPr>
        <p:txBody>
          <a:bodyPr>
            <a:normAutofit/>
          </a:bodyPr>
          <a:lstStyle/>
          <a:p>
            <a:r>
              <a:rPr lang="en-US" sz="1800" b="1">
                <a:solidFill>
                  <a:schemeClr val="bg1"/>
                </a:solidFill>
                <a:latin typeface="+mn-lt"/>
              </a:rPr>
              <a:t>1. Các kiểu tính toán trong DAX – New Measure</a:t>
            </a:r>
            <a:endParaRPr lang="en-US" sz="1800">
              <a:solidFill>
                <a:schemeClr val="bg1"/>
              </a:solidFill>
              <a:latin typeface="+mn-lt"/>
            </a:endParaRPr>
          </a:p>
        </p:txBody>
      </p:sp>
      <p:sp>
        <p:nvSpPr>
          <p:cNvPr id="4" name="TextBox 3">
            <a:extLst>
              <a:ext uri="{FF2B5EF4-FFF2-40B4-BE49-F238E27FC236}">
                <a16:creationId xmlns:a16="http://schemas.microsoft.com/office/drawing/2014/main" id="{698A6273-E75B-DA4B-901C-6D0282A3DFEA}"/>
              </a:ext>
            </a:extLst>
          </p:cNvPr>
          <p:cNvSpPr txBox="1"/>
          <p:nvPr/>
        </p:nvSpPr>
        <p:spPr>
          <a:xfrm>
            <a:off x="628651" y="1119473"/>
            <a:ext cx="4655127" cy="369332"/>
          </a:xfrm>
          <a:prstGeom prst="rect">
            <a:avLst/>
          </a:prstGeom>
          <a:noFill/>
        </p:spPr>
        <p:txBody>
          <a:bodyPr wrap="square" rtlCol="0">
            <a:spAutoFit/>
          </a:bodyPr>
          <a:lstStyle/>
          <a:p>
            <a:r>
              <a:rPr lang="en-US" b="1">
                <a:solidFill>
                  <a:srgbClr val="1363DF"/>
                </a:solidFill>
              </a:rPr>
              <a:t>Vậy có thể đặt các Measure vào đâu ???</a:t>
            </a:r>
          </a:p>
        </p:txBody>
      </p:sp>
      <p:sp>
        <p:nvSpPr>
          <p:cNvPr id="6" name="TextBox 5">
            <a:extLst>
              <a:ext uri="{FF2B5EF4-FFF2-40B4-BE49-F238E27FC236}">
                <a16:creationId xmlns:a16="http://schemas.microsoft.com/office/drawing/2014/main" id="{09551DFC-BE91-B8A7-4A6D-7DB86AC0FEEF}"/>
              </a:ext>
            </a:extLst>
          </p:cNvPr>
          <p:cNvSpPr txBox="1"/>
          <p:nvPr/>
        </p:nvSpPr>
        <p:spPr>
          <a:xfrm>
            <a:off x="628651" y="1869723"/>
            <a:ext cx="4655127" cy="369332"/>
          </a:xfrm>
          <a:prstGeom prst="rect">
            <a:avLst/>
          </a:prstGeom>
          <a:noFill/>
        </p:spPr>
        <p:txBody>
          <a:bodyPr wrap="square" rtlCol="0">
            <a:spAutoFit/>
          </a:bodyPr>
          <a:lstStyle/>
          <a:p>
            <a:r>
              <a:rPr lang="en-US" b="1">
                <a:solidFill>
                  <a:srgbClr val="1363DF"/>
                </a:solidFill>
              </a:rPr>
              <a:t>2. New Columns</a:t>
            </a:r>
          </a:p>
        </p:txBody>
      </p:sp>
      <p:pic>
        <p:nvPicPr>
          <p:cNvPr id="8" name="Picture 7">
            <a:extLst>
              <a:ext uri="{FF2B5EF4-FFF2-40B4-BE49-F238E27FC236}">
                <a16:creationId xmlns:a16="http://schemas.microsoft.com/office/drawing/2014/main" id="{98BDFE14-1384-F11B-273D-465329230069}"/>
              </a:ext>
            </a:extLst>
          </p:cNvPr>
          <p:cNvPicPr>
            <a:picLocks noChangeAspect="1"/>
          </p:cNvPicPr>
          <p:nvPr/>
        </p:nvPicPr>
        <p:blipFill>
          <a:blip r:embed="rId2"/>
          <a:stretch>
            <a:fillRect/>
          </a:stretch>
        </p:blipFill>
        <p:spPr>
          <a:xfrm>
            <a:off x="628651" y="2619972"/>
            <a:ext cx="4480948" cy="602032"/>
          </a:xfrm>
          <a:prstGeom prst="rect">
            <a:avLst/>
          </a:prstGeom>
          <a:ln w="28575">
            <a:solidFill>
              <a:srgbClr val="47B5FF"/>
            </a:solidFill>
          </a:ln>
        </p:spPr>
      </p:pic>
      <p:pic>
        <p:nvPicPr>
          <p:cNvPr id="10" name="Picture 9">
            <a:extLst>
              <a:ext uri="{FF2B5EF4-FFF2-40B4-BE49-F238E27FC236}">
                <a16:creationId xmlns:a16="http://schemas.microsoft.com/office/drawing/2014/main" id="{D370DD3D-A3E7-5DE1-B5E0-3007452FA8BB}"/>
              </a:ext>
            </a:extLst>
          </p:cNvPr>
          <p:cNvPicPr>
            <a:picLocks noChangeAspect="1"/>
          </p:cNvPicPr>
          <p:nvPr/>
        </p:nvPicPr>
        <p:blipFill>
          <a:blip r:embed="rId3"/>
          <a:stretch>
            <a:fillRect/>
          </a:stretch>
        </p:blipFill>
        <p:spPr>
          <a:xfrm>
            <a:off x="5686370" y="273845"/>
            <a:ext cx="1112616" cy="4183597"/>
          </a:xfrm>
          <a:prstGeom prst="rect">
            <a:avLst/>
          </a:prstGeom>
          <a:ln w="28575">
            <a:solidFill>
              <a:srgbClr val="47B5FF"/>
            </a:solidFill>
          </a:ln>
        </p:spPr>
      </p:pic>
    </p:spTree>
    <p:extLst>
      <p:ext uri="{BB962C8B-B14F-4D97-AF65-F5344CB8AC3E}">
        <p14:creationId xmlns:p14="http://schemas.microsoft.com/office/powerpoint/2010/main" val="3376239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68F1-FEDA-7802-5EE9-4174157B8592}"/>
              </a:ext>
            </a:extLst>
          </p:cNvPr>
          <p:cNvSpPr>
            <a:spLocks noGrp="1"/>
          </p:cNvSpPr>
          <p:nvPr>
            <p:ph type="title"/>
          </p:nvPr>
        </p:nvSpPr>
        <p:spPr>
          <a:xfrm>
            <a:off x="628650" y="273845"/>
            <a:ext cx="4365381" cy="393636"/>
          </a:xfrm>
          <a:solidFill>
            <a:srgbClr val="1363DF"/>
          </a:solidFill>
        </p:spPr>
        <p:txBody>
          <a:bodyPr>
            <a:normAutofit/>
          </a:bodyPr>
          <a:lstStyle/>
          <a:p>
            <a:r>
              <a:rPr lang="en-US" sz="1800" b="1">
                <a:solidFill>
                  <a:schemeClr val="bg1"/>
                </a:solidFill>
                <a:latin typeface="+mn-lt"/>
              </a:rPr>
              <a:t>1. Các kiểu tính toán trong DAX – New Table</a:t>
            </a:r>
            <a:endParaRPr lang="en-US" sz="1800">
              <a:solidFill>
                <a:schemeClr val="bg1"/>
              </a:solidFill>
              <a:latin typeface="+mn-lt"/>
            </a:endParaRPr>
          </a:p>
        </p:txBody>
      </p:sp>
      <p:sp>
        <p:nvSpPr>
          <p:cNvPr id="4" name="TextBox 3">
            <a:extLst>
              <a:ext uri="{FF2B5EF4-FFF2-40B4-BE49-F238E27FC236}">
                <a16:creationId xmlns:a16="http://schemas.microsoft.com/office/drawing/2014/main" id="{698A6273-E75B-DA4B-901C-6D0282A3DFEA}"/>
              </a:ext>
            </a:extLst>
          </p:cNvPr>
          <p:cNvSpPr txBox="1"/>
          <p:nvPr/>
        </p:nvSpPr>
        <p:spPr>
          <a:xfrm>
            <a:off x="628650" y="1032347"/>
            <a:ext cx="4655127" cy="646331"/>
          </a:xfrm>
          <a:prstGeom prst="rect">
            <a:avLst/>
          </a:prstGeom>
          <a:noFill/>
        </p:spPr>
        <p:txBody>
          <a:bodyPr wrap="square" rtlCol="0">
            <a:spAutoFit/>
          </a:bodyPr>
          <a:lstStyle/>
          <a:p>
            <a:r>
              <a:rPr lang="en-US" b="1">
                <a:solidFill>
                  <a:srgbClr val="1363DF"/>
                </a:solidFill>
              </a:rPr>
              <a:t>New Table: Tức là tạo một bảng mời từ một biểu thức DAX hoặc từ các nguồn khác như</a:t>
            </a:r>
          </a:p>
        </p:txBody>
      </p:sp>
      <p:sp>
        <p:nvSpPr>
          <p:cNvPr id="3" name="TextBox 2">
            <a:extLst>
              <a:ext uri="{FF2B5EF4-FFF2-40B4-BE49-F238E27FC236}">
                <a16:creationId xmlns:a16="http://schemas.microsoft.com/office/drawing/2014/main" id="{D4C072A9-A28E-6568-4FBA-310BE62E0B1A}"/>
              </a:ext>
            </a:extLst>
          </p:cNvPr>
          <p:cNvSpPr txBox="1"/>
          <p:nvPr/>
        </p:nvSpPr>
        <p:spPr>
          <a:xfrm>
            <a:off x="628650" y="2043545"/>
            <a:ext cx="4038602" cy="1077218"/>
          </a:xfrm>
          <a:prstGeom prst="rect">
            <a:avLst/>
          </a:prstGeom>
          <a:noFill/>
        </p:spPr>
        <p:txBody>
          <a:bodyPr wrap="square" rtlCol="0">
            <a:spAutoFit/>
          </a:bodyPr>
          <a:lstStyle/>
          <a:p>
            <a:pPr marL="342900" indent="-342900">
              <a:spcAft>
                <a:spcPts val="600"/>
              </a:spcAft>
              <a:buAutoNum type="arabicPeriod"/>
            </a:pPr>
            <a:r>
              <a:rPr lang="en-US"/>
              <a:t>Enter Data</a:t>
            </a:r>
          </a:p>
          <a:p>
            <a:pPr marL="342900" indent="-342900">
              <a:spcAft>
                <a:spcPts val="600"/>
              </a:spcAft>
              <a:buAutoNum type="arabicPeriod"/>
            </a:pPr>
            <a:r>
              <a:rPr lang="en-US"/>
              <a:t>Parameter (Table tạo Parameter)</a:t>
            </a:r>
          </a:p>
          <a:p>
            <a:pPr marL="342900" indent="-342900">
              <a:spcAft>
                <a:spcPts val="600"/>
              </a:spcAft>
              <a:buAutoNum type="arabicPeriod"/>
            </a:pPr>
            <a:r>
              <a:rPr lang="en-US"/>
              <a:t>New Table</a:t>
            </a:r>
          </a:p>
        </p:txBody>
      </p:sp>
      <p:pic>
        <p:nvPicPr>
          <p:cNvPr id="8" name="Picture 7">
            <a:extLst>
              <a:ext uri="{FF2B5EF4-FFF2-40B4-BE49-F238E27FC236}">
                <a16:creationId xmlns:a16="http://schemas.microsoft.com/office/drawing/2014/main" id="{D9429072-11A5-16A3-76C3-84B4A999ED3B}"/>
              </a:ext>
            </a:extLst>
          </p:cNvPr>
          <p:cNvPicPr>
            <a:picLocks noChangeAspect="1"/>
          </p:cNvPicPr>
          <p:nvPr/>
        </p:nvPicPr>
        <p:blipFill>
          <a:blip r:embed="rId2"/>
          <a:stretch>
            <a:fillRect/>
          </a:stretch>
        </p:blipFill>
        <p:spPr>
          <a:xfrm>
            <a:off x="5097939" y="1061659"/>
            <a:ext cx="3325626" cy="920226"/>
          </a:xfrm>
          <a:prstGeom prst="rect">
            <a:avLst/>
          </a:prstGeom>
          <a:ln w="28575">
            <a:solidFill>
              <a:srgbClr val="47B5FF"/>
            </a:solidFill>
          </a:ln>
        </p:spPr>
      </p:pic>
      <p:pic>
        <p:nvPicPr>
          <p:cNvPr id="11" name="Picture 10">
            <a:extLst>
              <a:ext uri="{FF2B5EF4-FFF2-40B4-BE49-F238E27FC236}">
                <a16:creationId xmlns:a16="http://schemas.microsoft.com/office/drawing/2014/main" id="{1374B17A-E382-906D-4D87-F476550D07EF}"/>
              </a:ext>
            </a:extLst>
          </p:cNvPr>
          <p:cNvPicPr>
            <a:picLocks noChangeAspect="1"/>
          </p:cNvPicPr>
          <p:nvPr/>
        </p:nvPicPr>
        <p:blipFill>
          <a:blip r:embed="rId3"/>
          <a:stretch>
            <a:fillRect/>
          </a:stretch>
        </p:blipFill>
        <p:spPr>
          <a:xfrm>
            <a:off x="4684705" y="2156961"/>
            <a:ext cx="4152094" cy="729734"/>
          </a:xfrm>
          <a:prstGeom prst="rect">
            <a:avLst/>
          </a:prstGeom>
          <a:ln w="28575">
            <a:solidFill>
              <a:srgbClr val="47B5FF"/>
            </a:solidFill>
          </a:ln>
        </p:spPr>
      </p:pic>
      <p:pic>
        <p:nvPicPr>
          <p:cNvPr id="13" name="Picture 12">
            <a:extLst>
              <a:ext uri="{FF2B5EF4-FFF2-40B4-BE49-F238E27FC236}">
                <a16:creationId xmlns:a16="http://schemas.microsoft.com/office/drawing/2014/main" id="{5897E886-7EF4-92F9-D61C-F08B74EF970C}"/>
              </a:ext>
            </a:extLst>
          </p:cNvPr>
          <p:cNvPicPr>
            <a:picLocks noChangeAspect="1"/>
          </p:cNvPicPr>
          <p:nvPr/>
        </p:nvPicPr>
        <p:blipFill>
          <a:blip r:embed="rId4"/>
          <a:stretch>
            <a:fillRect/>
          </a:stretch>
        </p:blipFill>
        <p:spPr>
          <a:xfrm>
            <a:off x="2641596" y="3061772"/>
            <a:ext cx="2766300" cy="1127858"/>
          </a:xfrm>
          <a:prstGeom prst="rect">
            <a:avLst/>
          </a:prstGeom>
          <a:ln w="28575">
            <a:solidFill>
              <a:srgbClr val="47B5FF"/>
            </a:solidFill>
          </a:ln>
        </p:spPr>
      </p:pic>
      <p:pic>
        <p:nvPicPr>
          <p:cNvPr id="15" name="Picture 14">
            <a:extLst>
              <a:ext uri="{FF2B5EF4-FFF2-40B4-BE49-F238E27FC236}">
                <a16:creationId xmlns:a16="http://schemas.microsoft.com/office/drawing/2014/main" id="{019EC5C4-30FC-6482-ADC5-6A06D82E088A}"/>
              </a:ext>
            </a:extLst>
          </p:cNvPr>
          <p:cNvPicPr>
            <a:picLocks noChangeAspect="1"/>
          </p:cNvPicPr>
          <p:nvPr/>
        </p:nvPicPr>
        <p:blipFill>
          <a:blip r:embed="rId5"/>
          <a:stretch>
            <a:fillRect/>
          </a:stretch>
        </p:blipFill>
        <p:spPr>
          <a:xfrm>
            <a:off x="5984585" y="3061772"/>
            <a:ext cx="2651990" cy="1905165"/>
          </a:xfrm>
          <a:prstGeom prst="rect">
            <a:avLst/>
          </a:prstGeom>
          <a:ln w="28575">
            <a:solidFill>
              <a:srgbClr val="47B5FF"/>
            </a:solidFill>
          </a:ln>
        </p:spPr>
      </p:pic>
      <p:cxnSp>
        <p:nvCxnSpPr>
          <p:cNvPr id="18" name="Straight Arrow Connector 17">
            <a:extLst>
              <a:ext uri="{FF2B5EF4-FFF2-40B4-BE49-F238E27FC236}">
                <a16:creationId xmlns:a16="http://schemas.microsoft.com/office/drawing/2014/main" id="{50A88BE1-60B9-B185-07D2-6B60C4C11AB5}"/>
              </a:ext>
            </a:extLst>
          </p:cNvPr>
          <p:cNvCxnSpPr>
            <a:cxnSpLocks/>
          </p:cNvCxnSpPr>
          <p:nvPr/>
        </p:nvCxnSpPr>
        <p:spPr>
          <a:xfrm>
            <a:off x="5461002" y="3625701"/>
            <a:ext cx="470476" cy="0"/>
          </a:xfrm>
          <a:prstGeom prst="straightConnector1">
            <a:avLst/>
          </a:prstGeom>
          <a:ln w="57150">
            <a:solidFill>
              <a:srgbClr val="1363D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246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B9CD-7886-5508-4D2A-C2C23789CE75}"/>
              </a:ext>
            </a:extLst>
          </p:cNvPr>
          <p:cNvSpPr>
            <a:spLocks noGrp="1"/>
          </p:cNvSpPr>
          <p:nvPr>
            <p:ph type="title"/>
          </p:nvPr>
        </p:nvSpPr>
        <p:spPr/>
        <p:txBody>
          <a:bodyPr/>
          <a:lstStyle/>
          <a:p>
            <a:r>
              <a:rPr lang="en-US" b="1">
                <a:solidFill>
                  <a:srgbClr val="1363DF"/>
                </a:solidFill>
              </a:rPr>
              <a:t>2. Các kiểu khai báo biến trong DAX</a:t>
            </a:r>
          </a:p>
        </p:txBody>
      </p:sp>
      <p:sp>
        <p:nvSpPr>
          <p:cNvPr id="4" name="TextBox 3">
            <a:extLst>
              <a:ext uri="{FF2B5EF4-FFF2-40B4-BE49-F238E27FC236}">
                <a16:creationId xmlns:a16="http://schemas.microsoft.com/office/drawing/2014/main" id="{02D3EADB-08BB-A5DF-0F1F-701E3CAA212D}"/>
              </a:ext>
            </a:extLst>
          </p:cNvPr>
          <p:cNvSpPr txBox="1"/>
          <p:nvPr/>
        </p:nvSpPr>
        <p:spPr>
          <a:xfrm>
            <a:off x="628650" y="1237536"/>
            <a:ext cx="3730752" cy="1200329"/>
          </a:xfrm>
          <a:prstGeom prst="rect">
            <a:avLst/>
          </a:prstGeom>
          <a:noFill/>
        </p:spPr>
        <p:txBody>
          <a:bodyPr wrap="square" rtlCol="0">
            <a:spAutoFit/>
          </a:bodyPr>
          <a:lstStyle/>
          <a:p>
            <a:pPr marL="342900" indent="-342900">
              <a:buAutoNum type="arabicPeriod"/>
            </a:pPr>
            <a:r>
              <a:rPr lang="en-US" b="1">
                <a:solidFill>
                  <a:srgbClr val="1363DF"/>
                </a:solidFill>
              </a:rPr>
              <a:t>Trên Measure, Column, Table</a:t>
            </a:r>
          </a:p>
          <a:p>
            <a:pPr marL="342900" indent="-342900">
              <a:buAutoNum type="arabicPeriod"/>
            </a:pPr>
            <a:r>
              <a:rPr lang="en-US" b="1">
                <a:solidFill>
                  <a:srgbClr val="1363DF"/>
                </a:solidFill>
              </a:rPr>
              <a:t>Trên bảng ảo</a:t>
            </a:r>
          </a:p>
          <a:p>
            <a:pPr marL="342900" indent="-342900">
              <a:buAutoNum type="arabicPeriod"/>
            </a:pPr>
            <a:r>
              <a:rPr lang="en-US" b="1">
                <a:solidFill>
                  <a:srgbClr val="1363DF"/>
                </a:solidFill>
              </a:rPr>
              <a:t>Khai báo biến toàn cục</a:t>
            </a:r>
          </a:p>
          <a:p>
            <a:pPr marL="342900" indent="-342900">
              <a:buAutoNum type="arabicPeriod"/>
            </a:pPr>
            <a:r>
              <a:rPr lang="en-US" b="1">
                <a:solidFill>
                  <a:srgbClr val="1363DF"/>
                </a:solidFill>
              </a:rPr>
              <a:t>Khai báo biến cục bộ</a:t>
            </a:r>
          </a:p>
        </p:txBody>
      </p:sp>
    </p:spTree>
    <p:extLst>
      <p:ext uri="{BB962C8B-B14F-4D97-AF65-F5344CB8AC3E}">
        <p14:creationId xmlns:p14="http://schemas.microsoft.com/office/powerpoint/2010/main" val="1923473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1202287"/>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2: Internal và External Filter (All, Allselected, Removefilter, Allexcept) kết hợp với Caculate, Caculatable</a:t>
            </a:r>
          </a:p>
        </p:txBody>
      </p:sp>
      <p:sp>
        <p:nvSpPr>
          <p:cNvPr id="2" name="TextBox 1">
            <a:extLst>
              <a:ext uri="{FF2B5EF4-FFF2-40B4-BE49-F238E27FC236}">
                <a16:creationId xmlns:a16="http://schemas.microsoft.com/office/drawing/2014/main" id="{A13FCAA6-FC27-3453-E076-44B6F958F3BA}"/>
              </a:ext>
            </a:extLst>
          </p:cNvPr>
          <p:cNvSpPr txBox="1"/>
          <p:nvPr/>
        </p:nvSpPr>
        <p:spPr>
          <a:xfrm>
            <a:off x="3246734"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3080" name="Picture 8" descr="The most important DAX concepts - Exceed">
            <a:extLst>
              <a:ext uri="{FF2B5EF4-FFF2-40B4-BE49-F238E27FC236}">
                <a16:creationId xmlns:a16="http://schemas.microsoft.com/office/drawing/2014/main" id="{987A007A-1E0A-2E77-E80F-A28435F881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864" y="1919409"/>
            <a:ext cx="3373582" cy="18209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ower BI - Microsoft Logo PNG Vector (SVG) Free Download">
            <a:extLst>
              <a:ext uri="{FF2B5EF4-FFF2-40B4-BE49-F238E27FC236}">
                <a16:creationId xmlns:a16="http://schemas.microsoft.com/office/drawing/2014/main" id="{4862881D-A768-CAB9-9C7B-68D6B70917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5180" y="2037207"/>
            <a:ext cx="2143200" cy="102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547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3" y="492094"/>
            <a:ext cx="1734884" cy="369332"/>
          </a:xfrm>
          <a:prstGeom prst="rect">
            <a:avLst/>
          </a:prstGeom>
          <a:solidFill>
            <a:srgbClr val="1363DF"/>
          </a:solidFill>
        </p:spPr>
        <p:txBody>
          <a:bodyPr wrap="square" rtlCol="0">
            <a:spAutoFit/>
          </a:bodyPr>
          <a:lstStyle/>
          <a:p>
            <a:r>
              <a:rPr lang="en-US" b="1" u="sng">
                <a:solidFill>
                  <a:schemeClr val="bg1"/>
                </a:solidFill>
              </a:rPr>
              <a:t>1. Các loại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8" y="889692"/>
            <a:ext cx="6119517" cy="118494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dirty="0" err="1"/>
              <a:t>Có</a:t>
            </a:r>
            <a:r>
              <a:rPr lang="en-US" sz="1400" dirty="0"/>
              <a:t> </a:t>
            </a:r>
            <a:r>
              <a:rPr lang="en-US" sz="1400" dirty="0" err="1"/>
              <a:t>hai</a:t>
            </a:r>
            <a:r>
              <a:rPr lang="en-US" sz="1400" dirty="0"/>
              <a:t> </a:t>
            </a:r>
            <a:r>
              <a:rPr lang="en-US" sz="1400" dirty="0" err="1"/>
              <a:t>loại</a:t>
            </a:r>
            <a:r>
              <a:rPr lang="en-US" sz="1400" dirty="0"/>
              <a:t> Filter </a:t>
            </a:r>
            <a:r>
              <a:rPr lang="en-US" sz="1400" dirty="0" err="1"/>
              <a:t>mà</a:t>
            </a:r>
            <a:r>
              <a:rPr lang="en-US" sz="1400" dirty="0"/>
              <a:t> </a:t>
            </a:r>
            <a:r>
              <a:rPr lang="en-US" sz="1400" dirty="0" err="1"/>
              <a:t>chúng</a:t>
            </a:r>
            <a:r>
              <a:rPr lang="en-US" sz="1400" dirty="0"/>
              <a:t> ta </a:t>
            </a:r>
            <a:r>
              <a:rPr lang="en-US" sz="1400" dirty="0" err="1"/>
              <a:t>cần</a:t>
            </a:r>
            <a:r>
              <a:rPr lang="en-US" sz="1400" dirty="0"/>
              <a:t> </a:t>
            </a:r>
            <a:r>
              <a:rPr lang="en-US" sz="1400" dirty="0" err="1"/>
              <a:t>quan</a:t>
            </a:r>
            <a:r>
              <a:rPr lang="en-US" sz="1400" dirty="0"/>
              <a:t> </a:t>
            </a:r>
            <a:r>
              <a:rPr lang="en-US" sz="1400" dirty="0" err="1"/>
              <a:t>tâm</a:t>
            </a:r>
            <a:r>
              <a:rPr lang="en-US" sz="1400" dirty="0"/>
              <a:t>: </a:t>
            </a:r>
            <a:r>
              <a:rPr lang="en-US" sz="1400" b="1" dirty="0">
                <a:solidFill>
                  <a:srgbClr val="1363DF"/>
                </a:solidFill>
              </a:rPr>
              <a:t>Internal Filter </a:t>
            </a:r>
            <a:r>
              <a:rPr lang="en-US" sz="1400" dirty="0" err="1"/>
              <a:t>và</a:t>
            </a:r>
            <a:r>
              <a:rPr lang="en-US" sz="1400" dirty="0"/>
              <a:t> </a:t>
            </a:r>
            <a:r>
              <a:rPr lang="en-US" sz="1400" b="1" dirty="0">
                <a:solidFill>
                  <a:srgbClr val="1363DF"/>
                </a:solidFill>
              </a:rPr>
              <a:t>External Filter</a:t>
            </a:r>
          </a:p>
          <a:p>
            <a:pPr marL="171450" indent="-171450">
              <a:spcAft>
                <a:spcPts val="600"/>
              </a:spcAft>
              <a:buFont typeface="Arial" panose="020B0604020202020204" pitchFamily="34" charset="0"/>
              <a:buChar char="•"/>
            </a:pPr>
            <a:r>
              <a:rPr lang="en-US" sz="1400" b="1" dirty="0">
                <a:solidFill>
                  <a:srgbClr val="1363DF"/>
                </a:solidFill>
              </a:rPr>
              <a:t>Internal Filter: </a:t>
            </a:r>
            <a:r>
              <a:rPr lang="en-US" sz="1400" dirty="0" err="1">
                <a:solidFill>
                  <a:schemeClr val="bg2">
                    <a:lumMod val="50000"/>
                  </a:schemeClr>
                </a:solidFill>
              </a:rPr>
              <a:t>Là</a:t>
            </a:r>
            <a:r>
              <a:rPr lang="en-US" sz="1400" dirty="0">
                <a:solidFill>
                  <a:schemeClr val="bg2">
                    <a:lumMod val="50000"/>
                  </a:schemeClr>
                </a:solidFill>
              </a:rPr>
              <a:t> </a:t>
            </a:r>
            <a:r>
              <a:rPr lang="en-US" sz="1400" dirty="0" err="1">
                <a:solidFill>
                  <a:schemeClr val="bg2">
                    <a:lumMod val="50000"/>
                  </a:schemeClr>
                </a:solidFill>
              </a:rPr>
              <a:t>các</a:t>
            </a:r>
            <a:r>
              <a:rPr lang="en-US" sz="1400" dirty="0">
                <a:solidFill>
                  <a:schemeClr val="bg2">
                    <a:lumMod val="50000"/>
                  </a:schemeClr>
                </a:solidFill>
              </a:rPr>
              <a:t> Filter </a:t>
            </a:r>
            <a:r>
              <a:rPr lang="en-US" sz="1400" dirty="0" err="1">
                <a:solidFill>
                  <a:schemeClr val="bg2">
                    <a:lumMod val="50000"/>
                  </a:schemeClr>
                </a:solidFill>
              </a:rPr>
              <a:t>nằm</a:t>
            </a:r>
            <a:r>
              <a:rPr lang="en-US" sz="1400" dirty="0">
                <a:solidFill>
                  <a:schemeClr val="bg2">
                    <a:lumMod val="50000"/>
                  </a:schemeClr>
                </a:solidFill>
              </a:rPr>
              <a:t> </a:t>
            </a:r>
            <a:r>
              <a:rPr lang="en-US" sz="1400" dirty="0" err="1">
                <a:solidFill>
                  <a:schemeClr val="bg2">
                    <a:lumMod val="50000"/>
                  </a:schemeClr>
                </a:solidFill>
              </a:rPr>
              <a:t>chung</a:t>
            </a:r>
            <a:r>
              <a:rPr lang="en-US" sz="1400" dirty="0">
                <a:solidFill>
                  <a:schemeClr val="bg2">
                    <a:lumMod val="50000"/>
                  </a:schemeClr>
                </a:solidFill>
              </a:rPr>
              <a:t> </a:t>
            </a:r>
            <a:r>
              <a:rPr lang="en-US" sz="1400" dirty="0" err="1">
                <a:solidFill>
                  <a:schemeClr val="bg2">
                    <a:lumMod val="50000"/>
                  </a:schemeClr>
                </a:solidFill>
              </a:rPr>
              <a:t>cùng</a:t>
            </a:r>
            <a:r>
              <a:rPr lang="en-US" sz="1400" dirty="0">
                <a:solidFill>
                  <a:schemeClr val="bg2">
                    <a:lumMod val="50000"/>
                  </a:schemeClr>
                </a:solidFill>
              </a:rPr>
              <a:t> </a:t>
            </a:r>
            <a:r>
              <a:rPr lang="en-US" sz="1400" dirty="0" err="1">
                <a:solidFill>
                  <a:schemeClr val="bg2">
                    <a:lumMod val="50000"/>
                  </a:schemeClr>
                </a:solidFill>
              </a:rPr>
              <a:t>một</a:t>
            </a:r>
            <a:r>
              <a:rPr lang="en-US" sz="1400" dirty="0">
                <a:solidFill>
                  <a:schemeClr val="bg2">
                    <a:lumMod val="50000"/>
                  </a:schemeClr>
                </a:solidFill>
              </a:rPr>
              <a:t> Visual </a:t>
            </a:r>
            <a:r>
              <a:rPr lang="en-US" sz="1400" dirty="0" err="1">
                <a:solidFill>
                  <a:schemeClr val="bg2">
                    <a:lumMod val="50000"/>
                  </a:schemeClr>
                </a:solidFill>
              </a:rPr>
              <a:t>với</a:t>
            </a:r>
            <a:r>
              <a:rPr lang="en-US" sz="1400" dirty="0">
                <a:solidFill>
                  <a:schemeClr val="bg2">
                    <a:lumMod val="50000"/>
                  </a:schemeClr>
                </a:solidFill>
              </a:rPr>
              <a:t> Measure</a:t>
            </a:r>
          </a:p>
          <a:p>
            <a:pPr marL="171450" indent="-171450">
              <a:spcAft>
                <a:spcPts val="600"/>
              </a:spcAft>
              <a:buFont typeface="Arial" panose="020B0604020202020204" pitchFamily="34" charset="0"/>
              <a:buChar char="•"/>
            </a:pPr>
            <a:r>
              <a:rPr lang="en-US" sz="1400" b="1" dirty="0">
                <a:solidFill>
                  <a:srgbClr val="1363DF"/>
                </a:solidFill>
              </a:rPr>
              <a:t>External Filter: </a:t>
            </a:r>
            <a:r>
              <a:rPr lang="en-US" sz="1400" dirty="0" err="1">
                <a:solidFill>
                  <a:schemeClr val="bg2">
                    <a:lumMod val="50000"/>
                  </a:schemeClr>
                </a:solidFill>
              </a:rPr>
              <a:t>Là</a:t>
            </a:r>
            <a:r>
              <a:rPr lang="en-US" sz="1400" dirty="0">
                <a:solidFill>
                  <a:schemeClr val="bg2">
                    <a:lumMod val="50000"/>
                  </a:schemeClr>
                </a:solidFill>
              </a:rPr>
              <a:t> </a:t>
            </a:r>
            <a:r>
              <a:rPr lang="en-US" sz="1400" dirty="0" err="1">
                <a:solidFill>
                  <a:schemeClr val="bg2">
                    <a:lumMod val="50000"/>
                  </a:schemeClr>
                </a:solidFill>
              </a:rPr>
              <a:t>các</a:t>
            </a:r>
            <a:r>
              <a:rPr lang="en-US" sz="1400" dirty="0">
                <a:solidFill>
                  <a:schemeClr val="bg2">
                    <a:lumMod val="50000"/>
                  </a:schemeClr>
                </a:solidFill>
              </a:rPr>
              <a:t> Filter </a:t>
            </a:r>
            <a:r>
              <a:rPr lang="en-US" sz="1400" dirty="0" err="1">
                <a:solidFill>
                  <a:schemeClr val="bg2">
                    <a:lumMod val="50000"/>
                  </a:schemeClr>
                </a:solidFill>
              </a:rPr>
              <a:t>nằm</a:t>
            </a:r>
            <a:r>
              <a:rPr lang="en-US" sz="1400" dirty="0">
                <a:solidFill>
                  <a:schemeClr val="bg2">
                    <a:lumMod val="50000"/>
                  </a:schemeClr>
                </a:solidFill>
              </a:rPr>
              <a:t> </a:t>
            </a:r>
            <a:r>
              <a:rPr lang="en-US" sz="1400" dirty="0" err="1">
                <a:solidFill>
                  <a:schemeClr val="bg2">
                    <a:lumMod val="50000"/>
                  </a:schemeClr>
                </a:solidFill>
              </a:rPr>
              <a:t>ngoài</a:t>
            </a:r>
            <a:r>
              <a:rPr lang="en-US" sz="1400" dirty="0">
                <a:solidFill>
                  <a:schemeClr val="bg2">
                    <a:lumMod val="50000"/>
                  </a:schemeClr>
                </a:solidFill>
              </a:rPr>
              <a:t> Visual </a:t>
            </a:r>
            <a:r>
              <a:rPr lang="en-US" sz="1400" dirty="0" err="1">
                <a:solidFill>
                  <a:schemeClr val="bg2">
                    <a:lumMod val="50000"/>
                  </a:schemeClr>
                </a:solidFill>
              </a:rPr>
              <a:t>với</a:t>
            </a:r>
            <a:r>
              <a:rPr lang="en-US" sz="1400" dirty="0">
                <a:solidFill>
                  <a:schemeClr val="bg2">
                    <a:lumMod val="50000"/>
                  </a:schemeClr>
                </a:solidFill>
              </a:rPr>
              <a:t> Measure</a:t>
            </a:r>
          </a:p>
          <a:p>
            <a:pPr>
              <a:spcAft>
                <a:spcPts val="600"/>
              </a:spcAft>
            </a:pPr>
            <a:endParaRPr lang="en-US" sz="1400" dirty="0"/>
          </a:p>
        </p:txBody>
      </p:sp>
      <p:pic>
        <p:nvPicPr>
          <p:cNvPr id="3" name="Picture 2" descr="Internal and External: Do We Treat Customers the Same? | LeadingAgile">
            <a:extLst>
              <a:ext uri="{FF2B5EF4-FFF2-40B4-BE49-F238E27FC236}">
                <a16:creationId xmlns:a16="http://schemas.microsoft.com/office/drawing/2014/main" id="{D4EBAB1E-D684-4AEC-4B00-DAA9E093E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645" y="1921470"/>
            <a:ext cx="4980709" cy="260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07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297096" cy="369332"/>
          </a:xfrm>
          <a:prstGeom prst="rect">
            <a:avLst/>
          </a:prstGeom>
          <a:solidFill>
            <a:srgbClr val="1363DF"/>
          </a:solidFill>
        </p:spPr>
        <p:txBody>
          <a:bodyPr wrap="square" rtlCol="0">
            <a:spAutoFit/>
          </a:bodyPr>
          <a:lstStyle/>
          <a:p>
            <a:r>
              <a:rPr lang="en-US" b="1" u="sng">
                <a:solidFill>
                  <a:schemeClr val="bg1"/>
                </a:solidFill>
              </a:rPr>
              <a:t>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8650" y="1039161"/>
            <a:ext cx="6119517" cy="192867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Internal Filter xuất phát từ những nơi nào ???</a:t>
            </a:r>
          </a:p>
          <a:p>
            <a:pPr marL="171450" indent="-171450">
              <a:spcAft>
                <a:spcPts val="600"/>
              </a:spcAft>
              <a:buFont typeface="Arial" panose="020B0604020202020204" pitchFamily="34" charset="0"/>
              <a:buChar char="•"/>
            </a:pPr>
            <a:r>
              <a:rPr lang="en-US" sz="1400" b="1">
                <a:solidFill>
                  <a:srgbClr val="1363DF"/>
                </a:solidFill>
              </a:rPr>
              <a:t>Từ Visual nằm chung với Measure</a:t>
            </a:r>
          </a:p>
          <a:p>
            <a:pPr marL="171450" indent="-171450">
              <a:spcAft>
                <a:spcPts val="600"/>
              </a:spcAft>
              <a:buFont typeface="Arial" panose="020B0604020202020204" pitchFamily="34" charset="0"/>
              <a:buChar char="•"/>
            </a:pPr>
            <a:r>
              <a:rPr lang="en-US" sz="1400" b="1">
                <a:solidFill>
                  <a:srgbClr val="1363DF"/>
                </a:solidFill>
              </a:rPr>
              <a:t>Từ các cột trong bảng Dimension có Filter đến bảng Fact</a:t>
            </a:r>
          </a:p>
          <a:p>
            <a:pPr marL="171450" indent="-171450">
              <a:spcAft>
                <a:spcPts val="600"/>
              </a:spcAft>
              <a:buFont typeface="Arial" panose="020B0604020202020204" pitchFamily="34" charset="0"/>
              <a:buChar char="•"/>
            </a:pPr>
            <a:r>
              <a:rPr lang="en-US" sz="1400" b="1">
                <a:solidFill>
                  <a:srgbClr val="1363DF"/>
                </a:solidFill>
              </a:rPr>
              <a:t>Từ việc tạo các bảng ảo trong DAX (với các cột được lấy từ các bảng Dimension có Filter đến bảng Fact)</a:t>
            </a:r>
          </a:p>
          <a:p>
            <a:pPr>
              <a:lnSpc>
                <a:spcPct val="250000"/>
              </a:lnSpc>
              <a:spcAft>
                <a:spcPts val="600"/>
              </a:spcAft>
            </a:pPr>
            <a:endParaRPr lang="en-US" sz="1400"/>
          </a:p>
        </p:txBody>
      </p:sp>
    </p:spTree>
    <p:extLst>
      <p:ext uri="{BB962C8B-B14F-4D97-AF65-F5344CB8AC3E}">
        <p14:creationId xmlns:p14="http://schemas.microsoft.com/office/powerpoint/2010/main" val="1065052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300751" cy="369332"/>
          </a:xfrm>
          <a:prstGeom prst="rect">
            <a:avLst/>
          </a:prstGeom>
          <a:solidFill>
            <a:srgbClr val="1363DF"/>
          </a:solidFill>
        </p:spPr>
        <p:txBody>
          <a:bodyPr wrap="square" rtlCol="0">
            <a:spAutoFit/>
          </a:bodyPr>
          <a:lstStyle/>
          <a:p>
            <a:r>
              <a:rPr lang="en-US" b="1" u="sng">
                <a:solidFill>
                  <a:schemeClr val="bg1"/>
                </a:solidFill>
              </a:rPr>
              <a:t>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8" y="973207"/>
            <a:ext cx="6119517" cy="1169551"/>
          </a:xfrm>
          <a:prstGeom prst="rect">
            <a:avLst/>
          </a:prstGeom>
          <a:noFill/>
        </p:spPr>
        <p:txBody>
          <a:bodyPr wrap="square" rtlCol="0">
            <a:spAutoFit/>
          </a:bodyPr>
          <a:lstStyle/>
          <a:p>
            <a:pPr marL="171450" indent="-171450">
              <a:buFont typeface="Arial" panose="020B0604020202020204" pitchFamily="34" charset="0"/>
              <a:buChar char="•"/>
            </a:pPr>
            <a:r>
              <a:rPr lang="en-US" sz="1400" b="1">
                <a:solidFill>
                  <a:srgbClr val="1363DF"/>
                </a:solidFill>
              </a:rPr>
              <a:t>Internal Filter xuất phát từ những nơi nào ???</a:t>
            </a:r>
          </a:p>
          <a:p>
            <a:pPr marL="171450" indent="-171450">
              <a:buFont typeface="Arial" panose="020B0604020202020204" pitchFamily="34" charset="0"/>
              <a:buChar char="•"/>
            </a:pPr>
            <a:r>
              <a:rPr lang="en-US" sz="1400">
                <a:solidFill>
                  <a:schemeClr val="bg2">
                    <a:lumMod val="50000"/>
                  </a:schemeClr>
                </a:solidFill>
              </a:rPr>
              <a:t>Từ Visual nằm chung với Measure</a:t>
            </a:r>
          </a:p>
          <a:p>
            <a:pPr marL="171450" indent="-171450">
              <a:buFont typeface="Arial" panose="020B0604020202020204" pitchFamily="34" charset="0"/>
              <a:buChar char="•"/>
            </a:pPr>
            <a:r>
              <a:rPr lang="en-US" sz="1400">
                <a:solidFill>
                  <a:schemeClr val="bg2">
                    <a:lumMod val="50000"/>
                  </a:schemeClr>
                </a:solidFill>
              </a:rPr>
              <a:t>Ví dụ: Chúng ta tạo một Matrix gồm các trường Product[Name], Product[Brand], Product[Color] và Measure [DT]</a:t>
            </a:r>
          </a:p>
          <a:p>
            <a:endParaRPr lang="en-US" sz="1400"/>
          </a:p>
        </p:txBody>
      </p:sp>
      <p:pic>
        <p:nvPicPr>
          <p:cNvPr id="7" name="Picture 6">
            <a:extLst>
              <a:ext uri="{FF2B5EF4-FFF2-40B4-BE49-F238E27FC236}">
                <a16:creationId xmlns:a16="http://schemas.microsoft.com/office/drawing/2014/main" id="{56C4BF5C-5A53-5F98-2B6C-A79A18D7B674}"/>
              </a:ext>
            </a:extLst>
          </p:cNvPr>
          <p:cNvPicPr>
            <a:picLocks noChangeAspect="1"/>
          </p:cNvPicPr>
          <p:nvPr/>
        </p:nvPicPr>
        <p:blipFill>
          <a:blip r:embed="rId3"/>
          <a:stretch>
            <a:fillRect/>
          </a:stretch>
        </p:blipFill>
        <p:spPr>
          <a:xfrm>
            <a:off x="720722" y="2254539"/>
            <a:ext cx="3398815" cy="2522439"/>
          </a:xfrm>
          <a:prstGeom prst="rect">
            <a:avLst/>
          </a:prstGeom>
          <a:ln w="28575">
            <a:solidFill>
              <a:srgbClr val="47B5FF"/>
            </a:solidFill>
          </a:ln>
        </p:spPr>
      </p:pic>
      <p:cxnSp>
        <p:nvCxnSpPr>
          <p:cNvPr id="9" name="Straight Arrow Connector 8">
            <a:extLst>
              <a:ext uri="{FF2B5EF4-FFF2-40B4-BE49-F238E27FC236}">
                <a16:creationId xmlns:a16="http://schemas.microsoft.com/office/drawing/2014/main" id="{794F2CFF-DAA5-D13C-5BCF-4C50E81A2FFB}"/>
              </a:ext>
            </a:extLst>
          </p:cNvPr>
          <p:cNvCxnSpPr>
            <a:cxnSpLocks/>
          </p:cNvCxnSpPr>
          <p:nvPr/>
        </p:nvCxnSpPr>
        <p:spPr>
          <a:xfrm>
            <a:off x="4255666" y="3390186"/>
            <a:ext cx="568036" cy="0"/>
          </a:xfrm>
          <a:prstGeom prst="straightConnector1">
            <a:avLst/>
          </a:prstGeom>
          <a:ln w="76200">
            <a:solidFill>
              <a:srgbClr val="1363D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88EAC79-E53F-8460-127B-FF2498266F98}"/>
              </a:ext>
            </a:extLst>
          </p:cNvPr>
          <p:cNvSpPr txBox="1"/>
          <p:nvPr/>
        </p:nvSpPr>
        <p:spPr>
          <a:xfrm>
            <a:off x="4959831" y="2697689"/>
            <a:ext cx="2996237" cy="1384995"/>
          </a:xfrm>
          <a:prstGeom prst="rect">
            <a:avLst/>
          </a:prstGeom>
          <a:ln w="28575">
            <a:solidFill>
              <a:srgbClr val="47B5FF"/>
            </a:solidFill>
          </a:ln>
        </p:spPr>
        <p:txBody>
          <a:bodyPr wrap="square" rtlCol="0">
            <a:spAutoFit/>
          </a:bodyPr>
          <a:lstStyle/>
          <a:p>
            <a:r>
              <a:rPr lang="en-US" sz="1400"/>
              <a:t>Các trường Name, Brand, Color được gọi là các </a:t>
            </a:r>
            <a:r>
              <a:rPr lang="en-US" sz="1400" b="1">
                <a:solidFill>
                  <a:srgbClr val="1363DF"/>
                </a:solidFill>
              </a:rPr>
              <a:t>Internal Filter. Measure [DT] có biểu thức là </a:t>
            </a:r>
            <a:r>
              <a:rPr lang="en-US" sz="1400" b="0">
                <a:solidFill>
                  <a:srgbClr val="3165BB"/>
                </a:solidFill>
                <a:effectLst/>
                <a:latin typeface="Consolas" panose="020B0609020204030204" pitchFamily="49" charset="0"/>
              </a:rPr>
              <a:t>SUMX</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Sales</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[Net Price]</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[Quantity]</a:t>
            </a:r>
            <a:r>
              <a:rPr lang="en-US" sz="1400" b="0">
                <a:solidFill>
                  <a:srgbClr val="000000"/>
                </a:solidFill>
                <a:effectLst/>
                <a:latin typeface="Consolas" panose="020B0609020204030204" pitchFamily="49" charset="0"/>
              </a:rPr>
              <a:t>) </a:t>
            </a:r>
            <a:r>
              <a:rPr lang="en-US" sz="1400" b="0">
                <a:solidFill>
                  <a:srgbClr val="000000"/>
                </a:solidFill>
                <a:effectLst/>
              </a:rPr>
              <a:t>bị Filter bởi các trường này </a:t>
            </a:r>
          </a:p>
          <a:p>
            <a:endParaRPr lang="en-US" sz="1400" b="1">
              <a:solidFill>
                <a:srgbClr val="1363DF"/>
              </a:solidFill>
            </a:endParaRPr>
          </a:p>
        </p:txBody>
      </p:sp>
    </p:spTree>
    <p:extLst>
      <p:ext uri="{BB962C8B-B14F-4D97-AF65-F5344CB8AC3E}">
        <p14:creationId xmlns:p14="http://schemas.microsoft.com/office/powerpoint/2010/main" val="318985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220896" cy="369332"/>
          </a:xfrm>
          <a:prstGeom prst="rect">
            <a:avLst/>
          </a:prstGeom>
          <a:solidFill>
            <a:srgbClr val="1363DF"/>
          </a:solidFill>
        </p:spPr>
        <p:txBody>
          <a:bodyPr wrap="square" rtlCol="0">
            <a:spAutoFit/>
          </a:bodyPr>
          <a:lstStyle/>
          <a:p>
            <a:r>
              <a:rPr lang="en-US" b="1" u="sng">
                <a:solidFill>
                  <a:schemeClr val="bg1"/>
                </a:solidFill>
              </a:rPr>
              <a:t>1. Các loại Filter – Internal Filter</a:t>
            </a:r>
          </a:p>
        </p:txBody>
      </p:sp>
      <p:cxnSp>
        <p:nvCxnSpPr>
          <p:cNvPr id="9" name="Straight Arrow Connector 8">
            <a:extLst>
              <a:ext uri="{FF2B5EF4-FFF2-40B4-BE49-F238E27FC236}">
                <a16:creationId xmlns:a16="http://schemas.microsoft.com/office/drawing/2014/main" id="{794F2CFF-DAA5-D13C-5BCF-4C50E81A2FFB}"/>
              </a:ext>
            </a:extLst>
          </p:cNvPr>
          <p:cNvCxnSpPr>
            <a:cxnSpLocks/>
          </p:cNvCxnSpPr>
          <p:nvPr/>
        </p:nvCxnSpPr>
        <p:spPr>
          <a:xfrm>
            <a:off x="5425786" y="2255506"/>
            <a:ext cx="1032164" cy="0"/>
          </a:xfrm>
          <a:prstGeom prst="straightConnector1">
            <a:avLst/>
          </a:prstGeom>
          <a:ln w="76200">
            <a:solidFill>
              <a:srgbClr val="1363DF"/>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CFBFB74-89EC-BA75-0F7B-1AF4EF88D6C3}"/>
              </a:ext>
            </a:extLst>
          </p:cNvPr>
          <p:cNvPicPr>
            <a:picLocks noChangeAspect="1"/>
          </p:cNvPicPr>
          <p:nvPr/>
        </p:nvPicPr>
        <p:blipFill>
          <a:blip r:embed="rId3"/>
          <a:stretch>
            <a:fillRect/>
          </a:stretch>
        </p:blipFill>
        <p:spPr>
          <a:xfrm>
            <a:off x="6682066" y="492094"/>
            <a:ext cx="1032164" cy="3881086"/>
          </a:xfrm>
          <a:prstGeom prst="rect">
            <a:avLst/>
          </a:prstGeom>
          <a:ln w="28575">
            <a:solidFill>
              <a:srgbClr val="47B5FF"/>
            </a:solidFill>
          </a:ln>
        </p:spPr>
      </p:pic>
      <p:grpSp>
        <p:nvGrpSpPr>
          <p:cNvPr id="11" name="Group 10">
            <a:extLst>
              <a:ext uri="{FF2B5EF4-FFF2-40B4-BE49-F238E27FC236}">
                <a16:creationId xmlns:a16="http://schemas.microsoft.com/office/drawing/2014/main" id="{93B5F8EB-ECF0-DAAE-039A-B8833483B209}"/>
              </a:ext>
            </a:extLst>
          </p:cNvPr>
          <p:cNvGrpSpPr/>
          <p:nvPr/>
        </p:nvGrpSpPr>
        <p:grpSpPr>
          <a:xfrm>
            <a:off x="694195" y="984396"/>
            <a:ext cx="4507475" cy="2524635"/>
            <a:chOff x="720723" y="889692"/>
            <a:chExt cx="4507475" cy="2524635"/>
          </a:xfrm>
        </p:grpSpPr>
        <p:sp>
          <p:nvSpPr>
            <p:cNvPr id="5" name="TextBox 4">
              <a:extLst>
                <a:ext uri="{FF2B5EF4-FFF2-40B4-BE49-F238E27FC236}">
                  <a16:creationId xmlns:a16="http://schemas.microsoft.com/office/drawing/2014/main" id="{A7C797AA-46BB-DF3C-B2F7-0A38DB3FD61D}"/>
                </a:ext>
              </a:extLst>
            </p:cNvPr>
            <p:cNvSpPr txBox="1"/>
            <p:nvPr/>
          </p:nvSpPr>
          <p:spPr>
            <a:xfrm>
              <a:off x="720723" y="889692"/>
              <a:ext cx="4480948" cy="954107"/>
            </a:xfrm>
            <a:prstGeom prst="rect">
              <a:avLst/>
            </a:prstGeom>
            <a:noFill/>
          </p:spPr>
          <p:txBody>
            <a:bodyPr wrap="square" rtlCol="0">
              <a:spAutoFit/>
            </a:bodyPr>
            <a:lstStyle/>
            <a:p>
              <a:pPr marL="171450" indent="-171450">
                <a:buFont typeface="Arial" panose="020B0604020202020204" pitchFamily="34" charset="0"/>
                <a:buChar char="•"/>
              </a:pPr>
              <a:r>
                <a:rPr lang="en-US" sz="1400" b="1">
                  <a:solidFill>
                    <a:srgbClr val="1363DF"/>
                  </a:solidFill>
                </a:rPr>
                <a:t>Internal Filter xuất phát từ những nơi nào ???</a:t>
              </a:r>
            </a:p>
            <a:p>
              <a:pPr marL="171450" indent="-171450">
                <a:buFont typeface="Arial" panose="020B0604020202020204" pitchFamily="34" charset="0"/>
                <a:buChar char="•"/>
              </a:pPr>
              <a:r>
                <a:rPr lang="en-US" sz="1400">
                  <a:solidFill>
                    <a:schemeClr val="bg2">
                      <a:lumMod val="50000"/>
                    </a:schemeClr>
                  </a:solidFill>
                </a:rPr>
                <a:t>Từ các cột trong bảng Dimension có Filter đến bảng Fact</a:t>
              </a:r>
            </a:p>
            <a:p>
              <a:pPr marL="171450" indent="-171450">
                <a:buFont typeface="Arial" panose="020B0604020202020204" pitchFamily="34" charset="0"/>
                <a:buChar char="•"/>
              </a:pPr>
              <a:r>
                <a:rPr lang="en-US" sz="1400">
                  <a:solidFill>
                    <a:schemeClr val="bg2">
                      <a:lumMod val="50000"/>
                    </a:schemeClr>
                  </a:solidFill>
                </a:rPr>
                <a:t>Ví dụ: Vào bảng Product tạo cột Doanh Thu HHH</a:t>
              </a:r>
              <a:endParaRPr lang="en-US" sz="1400" b="1">
                <a:solidFill>
                  <a:schemeClr val="bg2">
                    <a:lumMod val="50000"/>
                  </a:schemeClr>
                </a:solidFill>
              </a:endParaRPr>
            </a:p>
            <a:p>
              <a:endParaRPr lang="en-US" sz="1400"/>
            </a:p>
          </p:txBody>
        </p:sp>
        <p:pic>
          <p:nvPicPr>
            <p:cNvPr id="3" name="Picture 2">
              <a:extLst>
                <a:ext uri="{FF2B5EF4-FFF2-40B4-BE49-F238E27FC236}">
                  <a16:creationId xmlns:a16="http://schemas.microsoft.com/office/drawing/2014/main" id="{61AE3B85-2B07-F202-341F-327DF16CA5AA}"/>
                </a:ext>
              </a:extLst>
            </p:cNvPr>
            <p:cNvPicPr>
              <a:picLocks noChangeAspect="1"/>
            </p:cNvPicPr>
            <p:nvPr/>
          </p:nvPicPr>
          <p:blipFill>
            <a:blip r:embed="rId4"/>
            <a:stretch>
              <a:fillRect/>
            </a:stretch>
          </p:blipFill>
          <p:spPr>
            <a:xfrm>
              <a:off x="747250" y="1924618"/>
              <a:ext cx="4480948" cy="602032"/>
            </a:xfrm>
            <a:prstGeom prst="rect">
              <a:avLst/>
            </a:prstGeom>
            <a:ln w="28575">
              <a:solidFill>
                <a:srgbClr val="47B5FF"/>
              </a:solidFill>
            </a:ln>
          </p:spPr>
        </p:pic>
        <p:sp>
          <p:nvSpPr>
            <p:cNvPr id="12" name="TextBox 11">
              <a:extLst>
                <a:ext uri="{FF2B5EF4-FFF2-40B4-BE49-F238E27FC236}">
                  <a16:creationId xmlns:a16="http://schemas.microsoft.com/office/drawing/2014/main" id="{F6252877-0D66-EF25-CDEA-CDE54BABE50D}"/>
                </a:ext>
              </a:extLst>
            </p:cNvPr>
            <p:cNvSpPr txBox="1"/>
            <p:nvPr/>
          </p:nvSpPr>
          <p:spPr>
            <a:xfrm>
              <a:off x="720723" y="2891107"/>
              <a:ext cx="4294623" cy="523220"/>
            </a:xfrm>
            <a:prstGeom prst="rect">
              <a:avLst/>
            </a:prstGeom>
            <a:noFill/>
          </p:spPr>
          <p:txBody>
            <a:bodyPr wrap="square" rtlCol="0">
              <a:spAutoFit/>
            </a:bodyPr>
            <a:lstStyle/>
            <a:p>
              <a:r>
                <a:rPr lang="en-US" sz="1400"/>
                <a:t>-&gt; Các trường trong bảng Product đều được gọi là các Internal Filter</a:t>
              </a:r>
            </a:p>
          </p:txBody>
        </p:sp>
      </p:grpSp>
    </p:spTree>
    <p:extLst>
      <p:ext uri="{BB962C8B-B14F-4D97-AF65-F5344CB8AC3E}">
        <p14:creationId xmlns:p14="http://schemas.microsoft.com/office/powerpoint/2010/main" val="2870477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211664" cy="369332"/>
          </a:xfrm>
          <a:prstGeom prst="rect">
            <a:avLst/>
          </a:prstGeom>
          <a:solidFill>
            <a:srgbClr val="1363DF"/>
          </a:solidFill>
        </p:spPr>
        <p:txBody>
          <a:bodyPr wrap="square" rtlCol="0">
            <a:spAutoFit/>
          </a:bodyPr>
          <a:lstStyle/>
          <a:p>
            <a:r>
              <a:rPr lang="en-US" b="1" u="sng">
                <a:solidFill>
                  <a:schemeClr val="bg1"/>
                </a:solidFill>
              </a:rPr>
              <a:t>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2" y="924641"/>
            <a:ext cx="6119517" cy="815608"/>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Internal Filter xuất phát từ những nơi nào ???</a:t>
            </a:r>
          </a:p>
          <a:p>
            <a:pPr marL="171450" indent="-171450">
              <a:spcAft>
                <a:spcPts val="600"/>
              </a:spcAft>
              <a:buFont typeface="Arial" panose="020B0604020202020204" pitchFamily="34" charset="0"/>
              <a:buChar char="•"/>
            </a:pPr>
            <a:r>
              <a:rPr lang="en-US" sz="1400">
                <a:solidFill>
                  <a:schemeClr val="bg2">
                    <a:lumMod val="50000"/>
                  </a:schemeClr>
                </a:solidFill>
              </a:rPr>
              <a:t>Từ việc tạo các bảng ảo trong DAX (với các cột được lấy từ các bảng Dimension có Filter đến bảng Fact)</a:t>
            </a:r>
          </a:p>
        </p:txBody>
      </p:sp>
      <p:grpSp>
        <p:nvGrpSpPr>
          <p:cNvPr id="7" name="Group 6">
            <a:extLst>
              <a:ext uri="{FF2B5EF4-FFF2-40B4-BE49-F238E27FC236}">
                <a16:creationId xmlns:a16="http://schemas.microsoft.com/office/drawing/2014/main" id="{B45022B6-E4F8-923E-EA0D-187DC5DE1AAD}"/>
              </a:ext>
            </a:extLst>
          </p:cNvPr>
          <p:cNvGrpSpPr/>
          <p:nvPr/>
        </p:nvGrpSpPr>
        <p:grpSpPr>
          <a:xfrm>
            <a:off x="720722" y="1964735"/>
            <a:ext cx="6632288" cy="1905165"/>
            <a:chOff x="1166086" y="1619167"/>
            <a:chExt cx="6632288" cy="1905165"/>
          </a:xfrm>
        </p:grpSpPr>
        <p:pic>
          <p:nvPicPr>
            <p:cNvPr id="6" name="Picture 5">
              <a:extLst>
                <a:ext uri="{FF2B5EF4-FFF2-40B4-BE49-F238E27FC236}">
                  <a16:creationId xmlns:a16="http://schemas.microsoft.com/office/drawing/2014/main" id="{D69AF2A7-8B1C-AD65-DE41-50B7664874F4}"/>
                </a:ext>
              </a:extLst>
            </p:cNvPr>
            <p:cNvPicPr>
              <a:picLocks noChangeAspect="1"/>
            </p:cNvPicPr>
            <p:nvPr/>
          </p:nvPicPr>
          <p:blipFill>
            <a:blip r:embed="rId3"/>
            <a:stretch>
              <a:fillRect/>
            </a:stretch>
          </p:blipFill>
          <p:spPr>
            <a:xfrm>
              <a:off x="1166086" y="2007820"/>
              <a:ext cx="2766300" cy="1127858"/>
            </a:xfrm>
            <a:prstGeom prst="rect">
              <a:avLst/>
            </a:prstGeom>
            <a:ln w="28575">
              <a:solidFill>
                <a:srgbClr val="47B5FF"/>
              </a:solidFill>
            </a:ln>
          </p:spPr>
        </p:pic>
        <p:pic>
          <p:nvPicPr>
            <p:cNvPr id="10" name="Picture 9">
              <a:extLst>
                <a:ext uri="{FF2B5EF4-FFF2-40B4-BE49-F238E27FC236}">
                  <a16:creationId xmlns:a16="http://schemas.microsoft.com/office/drawing/2014/main" id="{97F34D8E-066C-F0ED-C5F0-08101F3BEEB0}"/>
                </a:ext>
              </a:extLst>
            </p:cNvPr>
            <p:cNvPicPr>
              <a:picLocks noChangeAspect="1"/>
            </p:cNvPicPr>
            <p:nvPr/>
          </p:nvPicPr>
          <p:blipFill>
            <a:blip r:embed="rId4"/>
            <a:stretch>
              <a:fillRect/>
            </a:stretch>
          </p:blipFill>
          <p:spPr>
            <a:xfrm>
              <a:off x="5146384" y="1619167"/>
              <a:ext cx="2651990" cy="1905165"/>
            </a:xfrm>
            <a:prstGeom prst="rect">
              <a:avLst/>
            </a:prstGeom>
            <a:ln w="28575">
              <a:solidFill>
                <a:srgbClr val="47B5FF"/>
              </a:solidFill>
            </a:ln>
          </p:spPr>
        </p:pic>
        <p:cxnSp>
          <p:nvCxnSpPr>
            <p:cNvPr id="13" name="Straight Arrow Connector 12">
              <a:extLst>
                <a:ext uri="{FF2B5EF4-FFF2-40B4-BE49-F238E27FC236}">
                  <a16:creationId xmlns:a16="http://schemas.microsoft.com/office/drawing/2014/main" id="{7EABDEB4-B594-B2FF-D298-3196117DBE7C}"/>
                </a:ext>
              </a:extLst>
            </p:cNvPr>
            <p:cNvCxnSpPr>
              <a:cxnSpLocks/>
            </p:cNvCxnSpPr>
            <p:nvPr/>
          </p:nvCxnSpPr>
          <p:spPr>
            <a:xfrm>
              <a:off x="4115113" y="2571749"/>
              <a:ext cx="848544" cy="0"/>
            </a:xfrm>
            <a:prstGeom prst="straightConnector1">
              <a:avLst/>
            </a:prstGeom>
            <a:ln w="57150">
              <a:solidFill>
                <a:srgbClr val="1363DF"/>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E24A0646-27AD-B77D-B09B-546208EDEE6E}"/>
              </a:ext>
            </a:extLst>
          </p:cNvPr>
          <p:cNvSpPr txBox="1"/>
          <p:nvPr/>
        </p:nvSpPr>
        <p:spPr>
          <a:xfrm>
            <a:off x="720722" y="4094386"/>
            <a:ext cx="3587509" cy="307777"/>
          </a:xfrm>
          <a:prstGeom prst="rect">
            <a:avLst/>
          </a:prstGeom>
          <a:noFill/>
        </p:spPr>
        <p:txBody>
          <a:bodyPr wrap="square" rtlCol="0">
            <a:spAutoFit/>
          </a:bodyPr>
          <a:lstStyle/>
          <a:p>
            <a:r>
              <a:rPr lang="en-US" sz="1400"/>
              <a:t>-&gt; Trường Category được gọi là Internal Filter</a:t>
            </a:r>
          </a:p>
        </p:txBody>
      </p:sp>
    </p:spTree>
    <p:extLst>
      <p:ext uri="{BB962C8B-B14F-4D97-AF65-F5344CB8AC3E}">
        <p14:creationId xmlns:p14="http://schemas.microsoft.com/office/powerpoint/2010/main" val="306671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123A54-3640-A438-83C9-2BC433EBA7BF}"/>
              </a:ext>
            </a:extLst>
          </p:cNvPr>
          <p:cNvGrpSpPr/>
          <p:nvPr/>
        </p:nvGrpSpPr>
        <p:grpSpPr>
          <a:xfrm>
            <a:off x="642763" y="496969"/>
            <a:ext cx="6232820" cy="2249700"/>
            <a:chOff x="594788" y="87648"/>
            <a:chExt cx="2723518" cy="2249700"/>
          </a:xfrm>
        </p:grpSpPr>
        <p:sp>
          <p:nvSpPr>
            <p:cNvPr id="4" name="TextBox 3">
              <a:extLst>
                <a:ext uri="{FF2B5EF4-FFF2-40B4-BE49-F238E27FC236}">
                  <a16:creationId xmlns:a16="http://schemas.microsoft.com/office/drawing/2014/main" id="{377C8520-0D7D-CC9F-53F6-0D4E216037F7}"/>
                </a:ext>
              </a:extLst>
            </p:cNvPr>
            <p:cNvSpPr txBox="1"/>
            <p:nvPr/>
          </p:nvSpPr>
          <p:spPr>
            <a:xfrm>
              <a:off x="669498" y="87648"/>
              <a:ext cx="1145337" cy="369332"/>
            </a:xfrm>
            <a:prstGeom prst="rect">
              <a:avLst/>
            </a:prstGeom>
            <a:solidFill>
              <a:srgbClr val="1363DF"/>
            </a:solidFill>
          </p:spPr>
          <p:txBody>
            <a:bodyPr wrap="square" rtlCol="0">
              <a:spAutoFit/>
            </a:bodyPr>
            <a:lstStyle/>
            <a:p>
              <a:r>
                <a:rPr lang="en-US" b="1" u="sng" dirty="0">
                  <a:solidFill>
                    <a:schemeClr val="bg1"/>
                  </a:solidFill>
                </a:rPr>
                <a:t>1.1. </a:t>
              </a:r>
              <a:r>
                <a:rPr lang="en-US" b="1" u="sng" dirty="0" err="1">
                  <a:solidFill>
                    <a:schemeClr val="bg1"/>
                  </a:solidFill>
                </a:rPr>
                <a:t>Ngôn</a:t>
              </a:r>
              <a:r>
                <a:rPr lang="en-US" b="1" u="sng" dirty="0">
                  <a:solidFill>
                    <a:schemeClr val="bg1"/>
                  </a:solidFill>
                </a:rPr>
                <a:t> </a:t>
              </a:r>
              <a:r>
                <a:rPr lang="en-US" b="1" u="sng" dirty="0" err="1">
                  <a:solidFill>
                    <a:schemeClr val="bg1"/>
                  </a:solidFill>
                </a:rPr>
                <a:t>ngữ</a:t>
              </a:r>
              <a:r>
                <a:rPr lang="en-US" b="1" u="sng" dirty="0">
                  <a:solidFill>
                    <a:schemeClr val="bg1"/>
                  </a:solidFill>
                </a:rPr>
                <a:t> DAX </a:t>
              </a:r>
              <a:r>
                <a:rPr lang="en-US" b="1" u="sng" dirty="0" err="1">
                  <a:solidFill>
                    <a:schemeClr val="bg1"/>
                  </a:solidFill>
                </a:rPr>
                <a:t>là</a:t>
              </a:r>
              <a:r>
                <a:rPr lang="en-US" b="1" u="sng" dirty="0">
                  <a:solidFill>
                    <a:schemeClr val="bg1"/>
                  </a:solidFill>
                </a:rPr>
                <a:t> </a:t>
              </a:r>
              <a:r>
                <a:rPr lang="en-US" b="1" u="sng" dirty="0" err="1">
                  <a:solidFill>
                    <a:schemeClr val="bg1"/>
                  </a:solidFill>
                </a:rPr>
                <a:t>gì</a:t>
              </a:r>
              <a:r>
                <a:rPr lang="en-US" b="1" u="sng" dirty="0">
                  <a:solidFill>
                    <a:schemeClr val="bg1"/>
                  </a:solidFill>
                </a:rPr>
                <a:t> ?</a:t>
              </a:r>
            </a:p>
          </p:txBody>
        </p:sp>
        <p:sp>
          <p:nvSpPr>
            <p:cNvPr id="5" name="TextBox 4">
              <a:extLst>
                <a:ext uri="{FF2B5EF4-FFF2-40B4-BE49-F238E27FC236}">
                  <a16:creationId xmlns:a16="http://schemas.microsoft.com/office/drawing/2014/main" id="{A7C797AA-46BB-DF3C-B2F7-0A38DB3FD61D}"/>
                </a:ext>
              </a:extLst>
            </p:cNvPr>
            <p:cNvSpPr txBox="1"/>
            <p:nvPr/>
          </p:nvSpPr>
          <p:spPr>
            <a:xfrm>
              <a:off x="594788" y="983131"/>
              <a:ext cx="2723518" cy="1354217"/>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vi-VN" sz="1200" b="0" i="0" dirty="0">
                  <a:effectLst/>
                  <a:latin typeface="Calibri" panose="020F0502020204030204" pitchFamily="34" charset="0"/>
                  <a:cs typeface="Calibri" panose="020F0502020204030204" pitchFamily="34" charset="0"/>
                </a:rPr>
                <a:t>DAX – Data Analy</a:t>
              </a:r>
              <a:r>
                <a:rPr lang="en-US" sz="1200" b="0" i="0" dirty="0">
                  <a:effectLst/>
                  <a:latin typeface="Calibri" panose="020F0502020204030204" pitchFamily="34" charset="0"/>
                  <a:cs typeface="Calibri" panose="020F0502020204030204" pitchFamily="34" charset="0"/>
                </a:rPr>
                <a:t>sis E</a:t>
              </a:r>
              <a:r>
                <a:rPr lang="en-US" sz="1200" dirty="0">
                  <a:latin typeface="Calibri" panose="020F0502020204030204" pitchFamily="34" charset="0"/>
                  <a:cs typeface="Calibri" panose="020F0502020204030204" pitchFamily="34" charset="0"/>
                </a:rPr>
                <a:t>x</a:t>
              </a:r>
              <a:r>
                <a:rPr lang="vi-VN" sz="1200" b="0" i="0" dirty="0">
                  <a:effectLst/>
                  <a:latin typeface="Calibri" panose="020F0502020204030204" pitchFamily="34" charset="0"/>
                  <a:cs typeface="Calibri" panose="020F0502020204030204" pitchFamily="34" charset="0"/>
                </a:rPr>
                <a:t>pressions là ngôn ngữ chính được sử dụng trong Power BI Desktop, Power Pivot cho Excel, SSAS Tabular models trong Microsoft SQL Server</a:t>
              </a:r>
              <a:endParaRPr lang="en-US" sz="1200" b="0" i="0" dirty="0">
                <a:effectLst/>
                <a:latin typeface="Calibri" panose="020F0502020204030204" pitchFamily="34" charset="0"/>
                <a:cs typeface="Calibri" panose="020F0502020204030204" pitchFamily="34" charset="0"/>
              </a:endParaRPr>
            </a:p>
            <a:p>
              <a:pPr marL="171450" indent="-171450">
                <a:spcAft>
                  <a:spcPts val="600"/>
                </a:spcAft>
                <a:buFont typeface="Arial" panose="020B0604020202020204" pitchFamily="34" charset="0"/>
                <a:buChar char="•"/>
              </a:pPr>
              <a:r>
                <a:rPr lang="en-US" sz="1200" b="0" i="0" dirty="0">
                  <a:effectLst/>
                  <a:latin typeface="Calibri" panose="020F0502020204030204" pitchFamily="34" charset="0"/>
                  <a:cs typeface="Calibri" panose="020F0502020204030204" pitchFamily="34" charset="0"/>
                </a:rPr>
                <a:t>DAX </a:t>
              </a:r>
              <a:r>
                <a:rPr lang="en-US" sz="1200" b="0" i="0" dirty="0" err="1">
                  <a:effectLst/>
                  <a:latin typeface="Calibri" panose="020F0502020204030204" pitchFamily="34" charset="0"/>
                  <a:cs typeface="Calibri" panose="020F0502020204030204" pitchFamily="34" charset="0"/>
                </a:rPr>
                <a:t>là</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một</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ngôn</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ngữ</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dùng</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để</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giao</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tiếp</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với</a:t>
              </a:r>
              <a:r>
                <a:rPr lang="en-US" sz="1200" dirty="0">
                  <a:latin typeface="Calibri" panose="020F0502020204030204" pitchFamily="34" charset="0"/>
                  <a:cs typeface="Calibri" panose="020F0502020204030204" pitchFamily="34" charset="0"/>
                </a:rPr>
                <a:t> Sematic Model hay Data Model. </a:t>
              </a:r>
              <a:r>
                <a:rPr lang="en-US" sz="1200" dirty="0" err="1">
                  <a:latin typeface="Calibri" panose="020F0502020204030204" pitchFamily="34" charset="0"/>
                  <a:cs typeface="Calibri" panose="020F0502020204030204" pitchFamily="34" charset="0"/>
                </a:rPr>
                <a:t>Để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tính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toán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KPI hay </a:t>
              </a:r>
              <a:r>
                <a:rPr lang="en-US" sz="1200" dirty="0" err="1">
                  <a:latin typeface="Calibri" panose="020F0502020204030204" pitchFamily="34" charset="0"/>
                  <a:cs typeface="Calibri" panose="020F0502020204030204" pitchFamily="34" charset="0"/>
                </a:rPr>
                <a:t>dùng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phân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tích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thống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kê</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chỉ</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số</a:t>
              </a:r>
              <a:r>
                <a:rPr lang="en-US" sz="1200" dirty="0">
                  <a:latin typeface="Calibri" panose="020F0502020204030204" pitchFamily="34" charset="0"/>
                  <a:cs typeface="Calibri" panose="020F0502020204030204" pitchFamily="34" charset="0"/>
                </a:rPr>
                <a:t>.</a:t>
              </a:r>
              <a:endParaRPr lang="en-US" sz="1200" b="0" i="0" dirty="0">
                <a:effectLst/>
                <a:latin typeface="Calibri" panose="020F0502020204030204" pitchFamily="34" charset="0"/>
                <a:cs typeface="Calibri" panose="020F0502020204030204" pitchFamily="34" charset="0"/>
              </a:endParaRPr>
            </a:p>
            <a:p>
              <a:pPr marL="171450" indent="-171450">
                <a:spcAft>
                  <a:spcPts val="600"/>
                </a:spcAft>
                <a:buFont typeface="Arial" panose="020B0604020202020204" pitchFamily="34" charset="0"/>
                <a:buChar char="•"/>
              </a:pPr>
              <a:r>
                <a:rPr lang="en-US" sz="1200" dirty="0" err="1">
                  <a:latin typeface="Calibri" panose="020F0502020204030204" pitchFamily="34" charset="0"/>
                  <a:cs typeface="Calibri" panose="020F0502020204030204" pitchFamily="34" charset="0"/>
                </a:rPr>
                <a:t>Bởi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vì</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là</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ngôn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ngữ</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dùng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phân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tích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dữ</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liệu</a:t>
              </a:r>
              <a:r>
                <a:rPr lang="en-US" sz="1200" dirty="0">
                  <a:latin typeface="Calibri" panose="020F0502020204030204" pitchFamily="34" charset="0"/>
                  <a:cs typeface="Calibri" panose="020F0502020204030204" pitchFamily="34" charset="0"/>
                </a:rPr>
                <a:t>. Do </a:t>
              </a:r>
              <a:r>
                <a:rPr lang="en-US" sz="1200" dirty="0" err="1">
                  <a:latin typeface="Calibri" panose="020F0502020204030204" pitchFamily="34" charset="0"/>
                  <a:cs typeface="Calibri" panose="020F0502020204030204" pitchFamily="34" charset="0"/>
                </a:rPr>
                <a:t>đó</a:t>
              </a:r>
              <a:r>
                <a:rPr lang="en-US" sz="1200" dirty="0">
                  <a:latin typeface="Calibri" panose="020F0502020204030204" pitchFamily="34" charset="0"/>
                  <a:cs typeface="Calibri" panose="020F0502020204030204" pitchFamily="34" charset="0"/>
                </a:rPr>
                <a:t> DAX </a:t>
              </a:r>
              <a:r>
                <a:rPr lang="en-US" sz="1200" dirty="0" err="1">
                  <a:latin typeface="Calibri" panose="020F0502020204030204" pitchFamily="34" charset="0"/>
                  <a:cs typeface="Calibri" panose="020F0502020204030204" pitchFamily="34" charset="0"/>
                </a:rPr>
                <a:t>không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nên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được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sử</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dụng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mục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đích</a:t>
              </a:r>
              <a:r>
                <a:rPr lang="en-US" sz="1200" dirty="0">
                  <a:latin typeface="Calibri" panose="020F0502020204030204" pitchFamily="34" charset="0"/>
                  <a:cs typeface="Calibri" panose="020F0502020204030204" pitchFamily="34" charset="0"/>
                </a:rPr>
                <a:t> processing data </a:t>
              </a:r>
              <a:r>
                <a:rPr lang="en-US" sz="1200" dirty="0" err="1">
                  <a:latin typeface="Calibri" panose="020F0502020204030204" pitchFamily="34" charset="0"/>
                  <a:cs typeface="Calibri" panose="020F0502020204030204" pitchFamily="34" charset="0"/>
                </a:rPr>
                <a:t>mặc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dù</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có</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ứng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dụng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tạo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Table </a:t>
              </a:r>
              <a:r>
                <a:rPr lang="en-US" sz="1200" dirty="0" err="1">
                  <a:latin typeface="Calibri" panose="020F0502020204030204" pitchFamily="34" charset="0"/>
                  <a:cs typeface="Calibri" panose="020F0502020204030204" pitchFamily="34" charset="0"/>
                </a:rPr>
                <a:t>trong</a:t>
              </a:r>
              <a:r>
                <a:rPr lang="en-US" sz="1200" dirty="0">
                  <a:latin typeface="Calibri" panose="020F0502020204030204" pitchFamily="34" charset="0"/>
                  <a:cs typeface="Calibri" panose="020F0502020204030204" pitchFamily="34" charset="0"/>
                </a:rPr>
                <a:t> Power Pivot/ Power BI….</a:t>
              </a:r>
              <a:endParaRPr lang="en-US" sz="1200" b="1"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905357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297096" cy="369332"/>
          </a:xfrm>
          <a:prstGeom prst="rect">
            <a:avLst/>
          </a:prstGeom>
          <a:solidFill>
            <a:srgbClr val="1363DF"/>
          </a:solidFill>
        </p:spPr>
        <p:txBody>
          <a:bodyPr wrap="square" rtlCol="0">
            <a:spAutoFit/>
          </a:bodyPr>
          <a:lstStyle/>
          <a:p>
            <a:r>
              <a:rPr lang="en-US" b="1" u="sng">
                <a:solidFill>
                  <a:schemeClr val="bg1"/>
                </a:solidFill>
              </a:rPr>
              <a:t>1. Các loại Filter – External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9" y="889692"/>
            <a:ext cx="4249784" cy="335476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External Filter xuất phát từ những nơi nào ???</a:t>
            </a:r>
          </a:p>
          <a:p>
            <a:pPr marL="171450" indent="-171450">
              <a:spcAft>
                <a:spcPts val="600"/>
              </a:spcAft>
              <a:buFont typeface="Arial" panose="020B0604020202020204" pitchFamily="34" charset="0"/>
              <a:buChar char="•"/>
            </a:pPr>
            <a:r>
              <a:rPr lang="en-US" sz="1400">
                <a:solidFill>
                  <a:schemeClr val="bg2">
                    <a:lumMod val="50000"/>
                  </a:schemeClr>
                </a:solidFill>
              </a:rPr>
              <a:t>Từ các Visual ngoài Measure</a:t>
            </a:r>
          </a:p>
          <a:p>
            <a:pPr marL="171450" indent="-171450">
              <a:spcAft>
                <a:spcPts val="600"/>
              </a:spcAft>
              <a:buFont typeface="Arial" panose="020B0604020202020204" pitchFamily="34" charset="0"/>
              <a:buChar char="•"/>
            </a:pPr>
            <a:r>
              <a:rPr lang="en-US" sz="1400">
                <a:solidFill>
                  <a:schemeClr val="bg2">
                    <a:lumMod val="50000"/>
                  </a:schemeClr>
                </a:solidFill>
              </a:rPr>
              <a:t>Ví dụ: Tạo một Matrix với các trường Name, Brand, Color và Measure DT</a:t>
            </a:r>
          </a:p>
          <a:p>
            <a:pPr marL="171450" indent="-171450">
              <a:spcAft>
                <a:spcPts val="600"/>
              </a:spcAft>
              <a:buFont typeface="Arial" panose="020B0604020202020204" pitchFamily="34" charset="0"/>
              <a:buChar char="•"/>
            </a:pPr>
            <a:r>
              <a:rPr lang="en-US" sz="1400"/>
              <a:t>Các trường Name, Brand, Color đều được gọi là Internal Filter bởi vì chúng </a:t>
            </a:r>
            <a:r>
              <a:rPr lang="en-US" sz="1400" b="1">
                <a:solidFill>
                  <a:srgbClr val="1363DF"/>
                </a:solidFill>
              </a:rPr>
              <a:t>nằm trong </a:t>
            </a:r>
            <a:r>
              <a:rPr lang="en-US" sz="1400"/>
              <a:t>một Visual với Measure [DT]</a:t>
            </a:r>
          </a:p>
          <a:p>
            <a:pPr marL="171450" indent="-171450">
              <a:spcAft>
                <a:spcPts val="600"/>
              </a:spcAft>
              <a:buFont typeface="Arial" panose="020B0604020202020204" pitchFamily="34" charset="0"/>
              <a:buChar char="•"/>
            </a:pPr>
            <a:r>
              <a:rPr lang="en-US" sz="1400"/>
              <a:t>Các Slicer bên ngoài Matrix hoặc các biểu đồ… đều được gọi là các External Filter và chúng có các động đến Measure [DT] bởi vì chúng </a:t>
            </a:r>
            <a:r>
              <a:rPr lang="en-US" sz="1400" b="1">
                <a:solidFill>
                  <a:srgbClr val="1363DF"/>
                </a:solidFill>
              </a:rPr>
              <a:t>nằm ngoài </a:t>
            </a:r>
            <a:r>
              <a:rPr lang="en-US" sz="1400"/>
              <a:t>Visual với Measure [DT]</a:t>
            </a:r>
          </a:p>
          <a:p>
            <a:pPr marL="171450" indent="-171450">
              <a:spcAft>
                <a:spcPts val="600"/>
              </a:spcAft>
              <a:buFont typeface="Arial" panose="020B0604020202020204" pitchFamily="34" charset="0"/>
              <a:buChar char="•"/>
            </a:pPr>
            <a:endParaRPr lang="en-US" sz="1400" b="1">
              <a:solidFill>
                <a:srgbClr val="1363DF"/>
              </a:solidFill>
            </a:endParaRPr>
          </a:p>
          <a:p>
            <a:pPr marL="171450" indent="-171450">
              <a:spcAft>
                <a:spcPts val="600"/>
              </a:spcAft>
              <a:buFont typeface="Arial" panose="020B0604020202020204" pitchFamily="34" charset="0"/>
              <a:buChar char="•"/>
            </a:pPr>
            <a:endParaRPr lang="en-US" sz="1400">
              <a:solidFill>
                <a:schemeClr val="bg2">
                  <a:lumMod val="50000"/>
                </a:schemeClr>
              </a:solidFill>
            </a:endParaRPr>
          </a:p>
        </p:txBody>
      </p:sp>
      <p:pic>
        <p:nvPicPr>
          <p:cNvPr id="3" name="Picture 2">
            <a:extLst>
              <a:ext uri="{FF2B5EF4-FFF2-40B4-BE49-F238E27FC236}">
                <a16:creationId xmlns:a16="http://schemas.microsoft.com/office/drawing/2014/main" id="{C403E885-EB78-7630-0E8E-6AD0AB832F83}"/>
              </a:ext>
            </a:extLst>
          </p:cNvPr>
          <p:cNvPicPr>
            <a:picLocks noChangeAspect="1"/>
          </p:cNvPicPr>
          <p:nvPr/>
        </p:nvPicPr>
        <p:blipFill>
          <a:blip r:embed="rId3"/>
          <a:stretch>
            <a:fillRect/>
          </a:stretch>
        </p:blipFill>
        <p:spPr>
          <a:xfrm>
            <a:off x="4872442" y="492094"/>
            <a:ext cx="3739466" cy="3932994"/>
          </a:xfrm>
          <a:prstGeom prst="rect">
            <a:avLst/>
          </a:prstGeom>
          <a:ln w="28575">
            <a:solidFill>
              <a:srgbClr val="47B5FF"/>
            </a:solidFill>
          </a:ln>
        </p:spPr>
      </p:pic>
    </p:spTree>
    <p:extLst>
      <p:ext uri="{BB962C8B-B14F-4D97-AF65-F5344CB8AC3E}">
        <p14:creationId xmlns:p14="http://schemas.microsoft.com/office/powerpoint/2010/main" val="2485367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341133" cy="369332"/>
          </a:xfrm>
          <a:prstGeom prst="rect">
            <a:avLst/>
          </a:prstGeom>
          <a:solidFill>
            <a:srgbClr val="1363DF"/>
          </a:solidFill>
        </p:spPr>
        <p:txBody>
          <a:bodyPr wrap="square" rtlCol="0">
            <a:spAutoFit/>
          </a:bodyPr>
          <a:lstStyle/>
          <a:p>
            <a:r>
              <a:rPr lang="en-US" b="1" u="sng">
                <a:solidFill>
                  <a:schemeClr val="bg1"/>
                </a:solidFill>
              </a:rPr>
              <a:t>2. Các hàm bỏ bộ lọc</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9" y="889692"/>
            <a:ext cx="3796942" cy="1997919"/>
          </a:xfrm>
          <a:prstGeom prst="rect">
            <a:avLst/>
          </a:prstGeom>
          <a:noFill/>
        </p:spPr>
        <p:txBody>
          <a:bodyPr wrap="square" rtlCol="0">
            <a:spAutoFit/>
          </a:bodyPr>
          <a:lstStyle/>
          <a:p>
            <a:pPr marL="342900" indent="-342900">
              <a:lnSpc>
                <a:spcPct val="150000"/>
              </a:lnSpc>
              <a:buAutoNum type="arabicPeriod"/>
            </a:pPr>
            <a:r>
              <a:rPr lang="en-US" sz="1400" b="1">
                <a:solidFill>
                  <a:srgbClr val="1363DF"/>
                </a:solidFill>
              </a:rPr>
              <a:t>Hàm All, Removefilter</a:t>
            </a:r>
          </a:p>
          <a:p>
            <a:pPr marL="342900" indent="-342900">
              <a:lnSpc>
                <a:spcPct val="150000"/>
              </a:lnSpc>
              <a:buAutoNum type="arabicPeriod"/>
            </a:pPr>
            <a:r>
              <a:rPr lang="en-US" sz="1400" b="1">
                <a:solidFill>
                  <a:srgbClr val="1363DF"/>
                </a:solidFill>
              </a:rPr>
              <a:t>Hàm Allselected</a:t>
            </a:r>
          </a:p>
          <a:p>
            <a:pPr marL="342900" indent="-342900">
              <a:lnSpc>
                <a:spcPct val="150000"/>
              </a:lnSpc>
              <a:buAutoNum type="arabicPeriod"/>
            </a:pPr>
            <a:r>
              <a:rPr lang="en-US" sz="1400" b="1">
                <a:solidFill>
                  <a:srgbClr val="1363DF"/>
                </a:solidFill>
              </a:rPr>
              <a:t>Hàm Allexcept</a:t>
            </a:r>
          </a:p>
          <a:p>
            <a:pPr marL="342900" indent="-342900">
              <a:lnSpc>
                <a:spcPct val="150000"/>
              </a:lnSpc>
              <a:buAutoNum type="arabicPeriod"/>
            </a:pPr>
            <a:r>
              <a:rPr lang="en-US" sz="1400" b="1">
                <a:solidFill>
                  <a:srgbClr val="1363DF"/>
                </a:solidFill>
              </a:rPr>
              <a:t>Cách định nghĩa lại bộ lọc</a:t>
            </a:r>
          </a:p>
          <a:p>
            <a:pPr marL="342900" indent="-342900">
              <a:lnSpc>
                <a:spcPct val="150000"/>
              </a:lnSpc>
              <a:buAutoNum type="arabicPeriod"/>
            </a:pPr>
            <a:r>
              <a:rPr lang="en-US" sz="1400" b="1">
                <a:solidFill>
                  <a:srgbClr val="1363DF"/>
                </a:solidFill>
              </a:rPr>
              <a:t>Cách sử dụng các hàm bỏ bộc lọc với hàm CALCULATE và CALCULATETABLE</a:t>
            </a:r>
          </a:p>
        </p:txBody>
      </p:sp>
      <p:pic>
        <p:nvPicPr>
          <p:cNvPr id="6146" name="Picture 2" descr="Tất cả về ngôn ngữ DAX trong Power BI bạn cần biết">
            <a:extLst>
              <a:ext uri="{FF2B5EF4-FFF2-40B4-BE49-F238E27FC236}">
                <a16:creationId xmlns:a16="http://schemas.microsoft.com/office/drawing/2014/main" id="{3CBBA988-40F8-F7E5-1B8F-A5BAAC073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1143" y="919360"/>
            <a:ext cx="3958457" cy="281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971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4377751" cy="369332"/>
          </a:xfrm>
          <a:prstGeom prst="rect">
            <a:avLst/>
          </a:prstGeom>
          <a:solidFill>
            <a:srgbClr val="1363DF"/>
          </a:solidFill>
        </p:spPr>
        <p:txBody>
          <a:bodyPr wrap="square" rtlCol="0">
            <a:spAutoFit/>
          </a:bodyPr>
          <a:lstStyle/>
          <a:p>
            <a:r>
              <a:rPr lang="en-US" b="1" u="sng">
                <a:solidFill>
                  <a:schemeClr val="bg1"/>
                </a:solidFill>
              </a:rPr>
              <a:t>2. Các hàm bỏ bộ lọc  – ALL, REMOVEFILTER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72820"/>
            <a:ext cx="4249784" cy="452431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a:solidFill>
                  <a:schemeClr val="bg2">
                    <a:lumMod val="50000"/>
                  </a:schemeClr>
                </a:solidFill>
              </a:rPr>
              <a:t>Nhắc lại khái niệm Internal và External Filter ??</a:t>
            </a:r>
          </a:p>
          <a:p>
            <a:pPr marL="171450" indent="-171450">
              <a:spcAft>
                <a:spcPts val="600"/>
              </a:spcAft>
              <a:buFont typeface="Arial" panose="020B0604020202020204" pitchFamily="34" charset="0"/>
              <a:buChar char="•"/>
            </a:pPr>
            <a:r>
              <a:rPr lang="en-US" sz="1400">
                <a:solidFill>
                  <a:schemeClr val="bg2">
                    <a:lumMod val="50000"/>
                  </a:schemeClr>
                </a:solidFill>
              </a:rPr>
              <a:t>Hàm All và hàm Removefilter mặc dù tên hàm khác nhau nhưng về bản chất hầu như không có sự khác biệt.</a:t>
            </a:r>
          </a:p>
          <a:p>
            <a:pPr marL="171450" indent="-171450">
              <a:spcAft>
                <a:spcPts val="600"/>
              </a:spcAft>
              <a:buFont typeface="Arial" panose="020B0604020202020204" pitchFamily="34" charset="0"/>
              <a:buChar char="•"/>
            </a:pPr>
            <a:r>
              <a:rPr lang="en-US" sz="1400">
                <a:solidFill>
                  <a:schemeClr val="bg2">
                    <a:lumMod val="50000"/>
                  </a:schemeClr>
                </a:solidFill>
              </a:rPr>
              <a:t>Hàm All, Removefilter: đều bỏ các Internal Filter và External Filter của một column trong một table, hoặc của tất cả các column trong một table hoặc tất các table.</a:t>
            </a:r>
          </a:p>
          <a:p>
            <a:pPr marL="171450" indent="-171450">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a:t>
            </a:r>
          </a:p>
          <a:p>
            <a:pPr marL="171450" indent="-171450">
              <a:spcAft>
                <a:spcPts val="600"/>
              </a:spcAft>
              <a:buFont typeface="Arial" panose="020B0604020202020204" pitchFamily="34" charset="0"/>
              <a:buChar char="•"/>
            </a:pPr>
            <a:endParaRPr lang="en-US" sz="1400" b="1">
              <a:solidFill>
                <a:schemeClr val="bg2">
                  <a:lumMod val="50000"/>
                </a:schemeClr>
              </a:solidFill>
            </a:endParaRPr>
          </a:p>
          <a:p>
            <a:pPr lvl="1">
              <a:spcAft>
                <a:spcPts val="600"/>
              </a:spcAft>
            </a:pPr>
            <a:r>
              <a:rPr lang="en-US" sz="1400" b="0">
                <a:solidFill>
                  <a:srgbClr val="000000"/>
                </a:solidFill>
                <a:effectLst/>
                <a:latin typeface="Consolas" panose="020B0609020204030204" pitchFamily="49" charset="0"/>
              </a:rPr>
              <a:t>DT All = </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 </a:t>
            </a:r>
          </a:p>
          <a:p>
            <a:pPr marL="171450" indent="-171450">
              <a:spcAft>
                <a:spcPts val="600"/>
              </a:spcAft>
              <a:buFont typeface="Arial" panose="020B0604020202020204" pitchFamily="34" charset="0"/>
              <a:buChar char="•"/>
            </a:pPr>
            <a:endParaRPr lang="en-US" sz="1400" b="1">
              <a:solidFill>
                <a:schemeClr val="bg2">
                  <a:lumMod val="50000"/>
                </a:schemeClr>
              </a:solidFill>
            </a:endParaRPr>
          </a:p>
        </p:txBody>
      </p:sp>
      <p:pic>
        <p:nvPicPr>
          <p:cNvPr id="7" name="Picture 6">
            <a:extLst>
              <a:ext uri="{FF2B5EF4-FFF2-40B4-BE49-F238E27FC236}">
                <a16:creationId xmlns:a16="http://schemas.microsoft.com/office/drawing/2014/main" id="{D485B015-6FF1-9925-0B89-E501A392A584}"/>
              </a:ext>
            </a:extLst>
          </p:cNvPr>
          <p:cNvPicPr>
            <a:picLocks noChangeAspect="1"/>
          </p:cNvPicPr>
          <p:nvPr/>
        </p:nvPicPr>
        <p:blipFill>
          <a:blip r:embed="rId3"/>
          <a:stretch>
            <a:fillRect/>
          </a:stretch>
        </p:blipFill>
        <p:spPr>
          <a:xfrm>
            <a:off x="5711097" y="1256838"/>
            <a:ext cx="2141406" cy="2354784"/>
          </a:xfrm>
          <a:prstGeom prst="rect">
            <a:avLst/>
          </a:prstGeom>
          <a:ln w="28575">
            <a:solidFill>
              <a:srgbClr val="47B5FF"/>
            </a:solidFill>
          </a:ln>
        </p:spPr>
      </p:pic>
    </p:spTree>
    <p:extLst>
      <p:ext uri="{BB962C8B-B14F-4D97-AF65-F5344CB8AC3E}">
        <p14:creationId xmlns:p14="http://schemas.microsoft.com/office/powerpoint/2010/main" val="3964711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4329260" cy="380742"/>
          </a:xfrm>
          <a:prstGeom prst="rect">
            <a:avLst/>
          </a:prstGeom>
          <a:solidFill>
            <a:srgbClr val="1363DF"/>
          </a:solidFill>
        </p:spPr>
        <p:txBody>
          <a:bodyPr wrap="square" rtlCol="0">
            <a:spAutoFit/>
          </a:bodyPr>
          <a:lstStyle/>
          <a:p>
            <a:r>
              <a:rPr lang="en-US" b="1" u="sng">
                <a:solidFill>
                  <a:schemeClr val="bg1"/>
                </a:solidFill>
              </a:rPr>
              <a:t>2. Các hàm bỏ bộ lọc  – ALL, REMOVEFILTER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738664"/>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3" name="Picture 2">
            <a:extLst>
              <a:ext uri="{FF2B5EF4-FFF2-40B4-BE49-F238E27FC236}">
                <a16:creationId xmlns:a16="http://schemas.microsoft.com/office/drawing/2014/main" id="{F2CF1037-8455-CB0A-9DE1-3FEFE4D835E6}"/>
              </a:ext>
            </a:extLst>
          </p:cNvPr>
          <p:cNvPicPr>
            <a:picLocks noChangeAspect="1"/>
          </p:cNvPicPr>
          <p:nvPr/>
        </p:nvPicPr>
        <p:blipFill>
          <a:blip r:embed="rId3"/>
          <a:stretch>
            <a:fillRect/>
          </a:stretch>
        </p:blipFill>
        <p:spPr>
          <a:xfrm>
            <a:off x="1826369" y="1876174"/>
            <a:ext cx="5491261" cy="2854645"/>
          </a:xfrm>
          <a:prstGeom prst="rect">
            <a:avLst/>
          </a:prstGeom>
          <a:ln w="38100">
            <a:solidFill>
              <a:srgbClr val="47B5FF"/>
            </a:solidFill>
          </a:ln>
        </p:spPr>
      </p:pic>
    </p:spTree>
    <p:extLst>
      <p:ext uri="{BB962C8B-B14F-4D97-AF65-F5344CB8AC3E}">
        <p14:creationId xmlns:p14="http://schemas.microsoft.com/office/powerpoint/2010/main" val="2633250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4287696" cy="369332"/>
          </a:xfrm>
          <a:prstGeom prst="rect">
            <a:avLst/>
          </a:prstGeom>
          <a:solidFill>
            <a:srgbClr val="1363DF"/>
          </a:solidFill>
        </p:spPr>
        <p:txBody>
          <a:bodyPr wrap="square" rtlCol="0">
            <a:spAutoFit/>
          </a:bodyPr>
          <a:lstStyle/>
          <a:p>
            <a:r>
              <a:rPr lang="en-US" b="1" u="sng">
                <a:solidFill>
                  <a:schemeClr val="bg1"/>
                </a:solidFill>
              </a:rPr>
              <a:t>2. Các hàm bỏ bộ lọc  – ALL, REMOVEFILTER</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923330"/>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p:txBody>
      </p:sp>
    </p:spTree>
    <p:extLst>
      <p:ext uri="{BB962C8B-B14F-4D97-AF65-F5344CB8AC3E}">
        <p14:creationId xmlns:p14="http://schemas.microsoft.com/office/powerpoint/2010/main" val="2048281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F18430-94A0-44FE-BD28-DAF93049B5E3}"/>
              </a:ext>
            </a:extLst>
          </p:cNvPr>
          <p:cNvGrpSpPr/>
          <p:nvPr/>
        </p:nvGrpSpPr>
        <p:grpSpPr>
          <a:xfrm>
            <a:off x="611524" y="492094"/>
            <a:ext cx="4249784" cy="3753153"/>
            <a:chOff x="611524" y="492094"/>
            <a:chExt cx="4249784" cy="3753153"/>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705805" cy="369332"/>
            </a:xfrm>
            <a:prstGeom prst="rect">
              <a:avLst/>
            </a:prstGeom>
            <a:solidFill>
              <a:srgbClr val="1363DF"/>
            </a:solidFill>
          </p:spPr>
          <p:txBody>
            <a:bodyPr wrap="square" rtlCol="0">
              <a:spAutoFit/>
            </a:bodyPr>
            <a:lstStyle/>
            <a:p>
              <a:r>
                <a:rPr lang="en-US" b="1" u="sng">
                  <a:solidFill>
                    <a:schemeClr val="bg1"/>
                  </a:solidFill>
                </a:rPr>
                <a:t>2. Các hàm bỏ bộ lọc  – ALLSELECTED</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3293209"/>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a:solidFill>
                    <a:schemeClr val="bg2">
                      <a:lumMod val="50000"/>
                    </a:schemeClr>
                  </a:solidFill>
                </a:rPr>
                <a:t>Nhắc lại khái niệm Internal ???</a:t>
              </a:r>
            </a:p>
            <a:p>
              <a:pPr marL="171450" indent="-171450">
                <a:spcAft>
                  <a:spcPts val="600"/>
                </a:spcAft>
                <a:buFont typeface="Arial" panose="020B0604020202020204" pitchFamily="34" charset="0"/>
                <a:buChar char="•"/>
              </a:pPr>
              <a:r>
                <a:rPr lang="en-US" sz="1400">
                  <a:solidFill>
                    <a:schemeClr val="bg2">
                      <a:lumMod val="50000"/>
                    </a:schemeClr>
                  </a:solidFill>
                </a:rPr>
                <a:t>Hàm Allselected r: bỏ các Internal Filter của một column trong một table, hoặc của tất cả các column trong một table hoặc tất các table.</a:t>
              </a:r>
            </a:p>
            <a:p>
              <a:pPr marL="171450" indent="-171450">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Allselected]</a:t>
              </a:r>
              <a:endParaRPr lang="en-US" sz="1400" b="1">
                <a:solidFill>
                  <a:schemeClr val="bg2">
                    <a:lumMod val="50000"/>
                  </a:schemeClr>
                </a:solidFill>
              </a:endParaRPr>
            </a:p>
            <a:p>
              <a:pPr lvl="1">
                <a:spcAft>
                  <a:spcPts val="600"/>
                </a:spcAft>
              </a:pPr>
              <a:r>
                <a:rPr lang="en-US" sz="1400" b="0">
                  <a:solidFill>
                    <a:srgbClr val="000000"/>
                  </a:solidFill>
                  <a:effectLst/>
                  <a:latin typeface="Consolas" panose="020B0609020204030204" pitchFamily="49" charset="0"/>
                </a:rPr>
                <a:t>DT Allselected = </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ALLSELECTED</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 </a:t>
              </a:r>
            </a:p>
            <a:p>
              <a:pPr marL="171450" indent="-171450">
                <a:spcAft>
                  <a:spcPts val="600"/>
                </a:spcAft>
                <a:buFont typeface="Arial" panose="020B0604020202020204" pitchFamily="34" charset="0"/>
                <a:buChar char="•"/>
              </a:pPr>
              <a:endParaRPr lang="en-US" sz="1400" b="1">
                <a:solidFill>
                  <a:schemeClr val="bg2">
                    <a:lumMod val="50000"/>
                  </a:schemeClr>
                </a:solidFill>
              </a:endParaRPr>
            </a:p>
          </p:txBody>
        </p:sp>
      </p:grpSp>
      <p:pic>
        <p:nvPicPr>
          <p:cNvPr id="3" name="Picture 2">
            <a:extLst>
              <a:ext uri="{FF2B5EF4-FFF2-40B4-BE49-F238E27FC236}">
                <a16:creationId xmlns:a16="http://schemas.microsoft.com/office/drawing/2014/main" id="{B06AC553-DFC6-4115-135D-E9501A4DC3DA}"/>
              </a:ext>
            </a:extLst>
          </p:cNvPr>
          <p:cNvPicPr>
            <a:picLocks noChangeAspect="1"/>
          </p:cNvPicPr>
          <p:nvPr/>
        </p:nvPicPr>
        <p:blipFill>
          <a:blip r:embed="rId3"/>
          <a:stretch>
            <a:fillRect/>
          </a:stretch>
        </p:blipFill>
        <p:spPr>
          <a:xfrm>
            <a:off x="5525797" y="952038"/>
            <a:ext cx="2027096" cy="2392887"/>
          </a:xfrm>
          <a:prstGeom prst="rect">
            <a:avLst/>
          </a:prstGeom>
          <a:ln w="28575">
            <a:solidFill>
              <a:srgbClr val="47B5FF"/>
            </a:solidFill>
          </a:ln>
        </p:spPr>
      </p:pic>
    </p:spTree>
    <p:extLst>
      <p:ext uri="{BB962C8B-B14F-4D97-AF65-F5344CB8AC3E}">
        <p14:creationId xmlns:p14="http://schemas.microsoft.com/office/powerpoint/2010/main" val="3513481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691951" cy="369332"/>
          </a:xfrm>
          <a:prstGeom prst="rect">
            <a:avLst/>
          </a:prstGeom>
          <a:solidFill>
            <a:srgbClr val="1363DF"/>
          </a:solidFill>
        </p:spPr>
        <p:txBody>
          <a:bodyPr wrap="square" rtlCol="0">
            <a:spAutoFit/>
          </a:bodyPr>
          <a:lstStyle/>
          <a:p>
            <a:r>
              <a:rPr lang="en-US" b="1" u="sng">
                <a:solidFill>
                  <a:schemeClr val="bg1"/>
                </a:solidFill>
              </a:rPr>
              <a:t>2. Các hàm bỏ bộ lọc  – ALLSELECTED</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1014454"/>
            <a:ext cx="4804538" cy="523220"/>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6" name="Picture 5">
            <a:extLst>
              <a:ext uri="{FF2B5EF4-FFF2-40B4-BE49-F238E27FC236}">
                <a16:creationId xmlns:a16="http://schemas.microsoft.com/office/drawing/2014/main" id="{34D8AA57-DE63-0512-6128-D93082470AA7}"/>
              </a:ext>
            </a:extLst>
          </p:cNvPr>
          <p:cNvPicPr>
            <a:picLocks noChangeAspect="1"/>
          </p:cNvPicPr>
          <p:nvPr/>
        </p:nvPicPr>
        <p:blipFill>
          <a:blip r:embed="rId3"/>
          <a:stretch>
            <a:fillRect/>
          </a:stretch>
        </p:blipFill>
        <p:spPr>
          <a:xfrm>
            <a:off x="1499192" y="1690702"/>
            <a:ext cx="6145617" cy="3063100"/>
          </a:xfrm>
          <a:prstGeom prst="rect">
            <a:avLst/>
          </a:prstGeom>
          <a:ln w="28575">
            <a:solidFill>
              <a:srgbClr val="47B5FF"/>
            </a:solidFill>
          </a:ln>
        </p:spPr>
      </p:pic>
    </p:spTree>
    <p:extLst>
      <p:ext uri="{BB962C8B-B14F-4D97-AF65-F5344CB8AC3E}">
        <p14:creationId xmlns:p14="http://schemas.microsoft.com/office/powerpoint/2010/main" val="485921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705805" cy="369332"/>
          </a:xfrm>
          <a:prstGeom prst="rect">
            <a:avLst/>
          </a:prstGeom>
          <a:solidFill>
            <a:srgbClr val="1363DF"/>
          </a:solidFill>
        </p:spPr>
        <p:txBody>
          <a:bodyPr wrap="square" rtlCol="0">
            <a:spAutoFit/>
          </a:bodyPr>
          <a:lstStyle/>
          <a:p>
            <a:r>
              <a:rPr lang="en-US" b="1" u="sng">
                <a:solidFill>
                  <a:schemeClr val="bg1"/>
                </a:solidFill>
              </a:rPr>
              <a:t>2. Các hàm bỏ bộ lọc  – ALLSELECTED</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923330"/>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p:txBody>
      </p:sp>
    </p:spTree>
    <p:extLst>
      <p:ext uri="{BB962C8B-B14F-4D97-AF65-F5344CB8AC3E}">
        <p14:creationId xmlns:p14="http://schemas.microsoft.com/office/powerpoint/2010/main" val="3462634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63351" cy="369332"/>
          </a:xfrm>
          <a:prstGeom prst="rect">
            <a:avLst/>
          </a:prstGeom>
          <a:solidFill>
            <a:srgbClr val="1363DF"/>
          </a:solidFill>
        </p:spPr>
        <p:txBody>
          <a:bodyPr wrap="square" rtlCol="0">
            <a:spAutoFit/>
          </a:bodyPr>
          <a:lstStyle/>
          <a:p>
            <a:r>
              <a:rPr lang="en-US" b="1" u="sng">
                <a:solidFill>
                  <a:schemeClr val="bg1"/>
                </a:solidFill>
              </a:rPr>
              <a:t>3. Các hàm bỏ bộ lọc  – ALLEXCEPT</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2" y="972055"/>
            <a:ext cx="4914273" cy="3877985"/>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400">
                <a:solidFill>
                  <a:schemeClr val="bg2">
                    <a:lumMod val="50000"/>
                  </a:schemeClr>
                </a:solidFill>
              </a:rPr>
              <a:t>Nhắc lại khái niệm Internal và external filter ???</a:t>
            </a:r>
          </a:p>
          <a:p>
            <a:pPr marL="173736" indent="-173736">
              <a:spcAft>
                <a:spcPts val="600"/>
              </a:spcAft>
              <a:buFont typeface="Arial" panose="020B0604020202020204" pitchFamily="34" charset="0"/>
              <a:buChar char="•"/>
            </a:pPr>
            <a:r>
              <a:rPr lang="en-US" sz="1400">
                <a:solidFill>
                  <a:schemeClr val="bg2">
                    <a:lumMod val="50000"/>
                  </a:schemeClr>
                </a:solidFill>
              </a:rPr>
              <a:t>Hàm ALLEXCEPT : bỏ các Internal Filter và External của một một table và giữ lại một hoặc của tất cả các column trong một table hoặc tất các table và giữa một số bộ lọc</a:t>
            </a:r>
          </a:p>
          <a:p>
            <a:pPr marL="173736" indent="-173736">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Allexcept]</a:t>
            </a:r>
            <a:endParaRPr lang="en-US" sz="1400" b="1">
              <a:solidFill>
                <a:schemeClr val="bg2">
                  <a:lumMod val="50000"/>
                </a:schemeClr>
              </a:solidFill>
            </a:endParaRPr>
          </a:p>
          <a:p>
            <a:pPr marL="173736" indent="-173736">
              <a:spcAft>
                <a:spcPts val="600"/>
              </a:spcAft>
            </a:pPr>
            <a:r>
              <a:rPr lang="en-US" sz="1400" b="0">
                <a:solidFill>
                  <a:srgbClr val="000000"/>
                </a:solidFill>
                <a:effectLst/>
                <a:latin typeface="Consolas" panose="020B0609020204030204" pitchFamily="49" charset="0"/>
              </a:rPr>
              <a:t>DT allexcept = </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ALLEXCEPT</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'Product'[Category]</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 </a:t>
            </a:r>
          </a:p>
          <a:p>
            <a:pPr marL="173736" indent="-173736">
              <a:spcAft>
                <a:spcPts val="600"/>
              </a:spcAft>
              <a:buFont typeface="Arial" panose="020B0604020202020204" pitchFamily="34" charset="0"/>
              <a:buChar char="•"/>
            </a:pPr>
            <a:endParaRPr lang="en-US" sz="1400" b="1">
              <a:solidFill>
                <a:schemeClr val="bg2">
                  <a:lumMod val="50000"/>
                </a:schemeClr>
              </a:solidFill>
            </a:endParaRPr>
          </a:p>
          <a:p>
            <a:pPr marL="173736" indent="-173736">
              <a:spcAft>
                <a:spcPts val="600"/>
              </a:spcAft>
              <a:buFont typeface="Arial" panose="020B0604020202020204" pitchFamily="34" charset="0"/>
              <a:buChar char="•"/>
            </a:pPr>
            <a:endParaRPr lang="en-US" sz="1400" b="1">
              <a:solidFill>
                <a:schemeClr val="bg2">
                  <a:lumMod val="50000"/>
                </a:schemeClr>
              </a:solidFill>
            </a:endParaRPr>
          </a:p>
          <a:p>
            <a:pPr marL="173736" indent="-173736">
              <a:spcAft>
                <a:spcPts val="600"/>
              </a:spcAft>
              <a:buFont typeface="Arial" panose="020B0604020202020204" pitchFamily="34" charset="0"/>
              <a:buChar char="•"/>
            </a:pPr>
            <a:endParaRPr lang="en-US" sz="1400" b="1">
              <a:solidFill>
                <a:schemeClr val="bg2">
                  <a:lumMod val="50000"/>
                </a:schemeClr>
              </a:solidFill>
            </a:endParaRPr>
          </a:p>
        </p:txBody>
      </p:sp>
      <p:pic>
        <p:nvPicPr>
          <p:cNvPr id="6" name="Picture 5">
            <a:extLst>
              <a:ext uri="{FF2B5EF4-FFF2-40B4-BE49-F238E27FC236}">
                <a16:creationId xmlns:a16="http://schemas.microsoft.com/office/drawing/2014/main" id="{0BB40E9A-5E45-58C7-E472-7C6762650317}"/>
              </a:ext>
            </a:extLst>
          </p:cNvPr>
          <p:cNvPicPr>
            <a:picLocks noChangeAspect="1"/>
          </p:cNvPicPr>
          <p:nvPr/>
        </p:nvPicPr>
        <p:blipFill>
          <a:blip r:embed="rId3"/>
          <a:stretch>
            <a:fillRect/>
          </a:stretch>
        </p:blipFill>
        <p:spPr>
          <a:xfrm>
            <a:off x="5890543" y="1764138"/>
            <a:ext cx="2019475" cy="2293819"/>
          </a:xfrm>
          <a:prstGeom prst="rect">
            <a:avLst/>
          </a:prstGeom>
          <a:ln w="28575">
            <a:solidFill>
              <a:srgbClr val="47B5FF"/>
            </a:solidFill>
          </a:ln>
        </p:spPr>
      </p:pic>
    </p:spTree>
    <p:extLst>
      <p:ext uri="{BB962C8B-B14F-4D97-AF65-F5344CB8AC3E}">
        <p14:creationId xmlns:p14="http://schemas.microsoft.com/office/powerpoint/2010/main" val="4250170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91060" cy="369332"/>
          </a:xfrm>
          <a:prstGeom prst="rect">
            <a:avLst/>
          </a:prstGeom>
          <a:solidFill>
            <a:srgbClr val="1363DF"/>
          </a:solidFill>
        </p:spPr>
        <p:txBody>
          <a:bodyPr wrap="square" rtlCol="0">
            <a:spAutoFit/>
          </a:bodyPr>
          <a:lstStyle/>
          <a:p>
            <a:r>
              <a:rPr lang="en-US" b="1" u="sng">
                <a:solidFill>
                  <a:schemeClr val="bg1"/>
                </a:solidFill>
              </a:rPr>
              <a:t>3. Các hàm bỏ bộ lọc  – ALLEXCEPT</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738664"/>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6" name="Picture 5">
            <a:extLst>
              <a:ext uri="{FF2B5EF4-FFF2-40B4-BE49-F238E27FC236}">
                <a16:creationId xmlns:a16="http://schemas.microsoft.com/office/drawing/2014/main" id="{617D1C3B-1F50-5D8E-94A9-62FF406B72FC}"/>
              </a:ext>
            </a:extLst>
          </p:cNvPr>
          <p:cNvPicPr>
            <a:picLocks noChangeAspect="1"/>
          </p:cNvPicPr>
          <p:nvPr/>
        </p:nvPicPr>
        <p:blipFill>
          <a:blip r:embed="rId3"/>
          <a:stretch>
            <a:fillRect/>
          </a:stretch>
        </p:blipFill>
        <p:spPr>
          <a:xfrm>
            <a:off x="1363376" y="1725800"/>
            <a:ext cx="6242769" cy="3363194"/>
          </a:xfrm>
          <a:prstGeom prst="rect">
            <a:avLst/>
          </a:prstGeom>
          <a:ln w="28575">
            <a:solidFill>
              <a:srgbClr val="47B5FF"/>
            </a:solidFill>
          </a:ln>
        </p:spPr>
      </p:pic>
    </p:spTree>
    <p:extLst>
      <p:ext uri="{BB962C8B-B14F-4D97-AF65-F5344CB8AC3E}">
        <p14:creationId xmlns:p14="http://schemas.microsoft.com/office/powerpoint/2010/main" val="155725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872350" y="485519"/>
            <a:ext cx="4731280" cy="369332"/>
          </a:xfrm>
          <a:prstGeom prst="rect">
            <a:avLst/>
          </a:prstGeom>
          <a:solidFill>
            <a:srgbClr val="1363DF"/>
          </a:solidFill>
        </p:spPr>
        <p:txBody>
          <a:bodyPr wrap="square" rtlCol="0">
            <a:spAutoFit/>
          </a:bodyPr>
          <a:lstStyle/>
          <a:p>
            <a:r>
              <a:rPr lang="en-US" b="1" u="sng" dirty="0">
                <a:solidFill>
                  <a:schemeClr val="bg1"/>
                </a:solidFill>
              </a:rPr>
              <a:t>1.1. </a:t>
            </a:r>
            <a:r>
              <a:rPr lang="en-US" b="1" u="sng" dirty="0" err="1">
                <a:solidFill>
                  <a:schemeClr val="bg1"/>
                </a:solidFill>
              </a:rPr>
              <a:t>Những</a:t>
            </a:r>
            <a:r>
              <a:rPr lang="en-US" b="1" u="sng" dirty="0">
                <a:solidFill>
                  <a:schemeClr val="bg1"/>
                </a:solidFill>
              </a:rPr>
              <a:t> </a:t>
            </a:r>
            <a:r>
              <a:rPr lang="en-US" b="1" u="sng" dirty="0" err="1">
                <a:solidFill>
                  <a:schemeClr val="bg1"/>
                </a:solidFill>
              </a:rPr>
              <a:t>môi</a:t>
            </a:r>
            <a:r>
              <a:rPr lang="en-US" b="1" u="sng" dirty="0">
                <a:solidFill>
                  <a:schemeClr val="bg1"/>
                </a:solidFill>
              </a:rPr>
              <a:t> </a:t>
            </a:r>
            <a:r>
              <a:rPr lang="en-US" b="1" u="sng" dirty="0" err="1">
                <a:solidFill>
                  <a:schemeClr val="bg1"/>
                </a:solidFill>
              </a:rPr>
              <a:t>trường</a:t>
            </a:r>
            <a:r>
              <a:rPr lang="en-US" b="1" u="sng" dirty="0">
                <a:solidFill>
                  <a:schemeClr val="bg1"/>
                </a:solidFill>
              </a:rPr>
              <a:t> </a:t>
            </a:r>
            <a:r>
              <a:rPr lang="en-US" b="1" u="sng" dirty="0" err="1">
                <a:solidFill>
                  <a:schemeClr val="bg1"/>
                </a:solidFill>
              </a:rPr>
              <a:t>có</a:t>
            </a:r>
            <a:r>
              <a:rPr lang="en-US" b="1" u="sng" dirty="0">
                <a:solidFill>
                  <a:schemeClr val="bg1"/>
                </a:solidFill>
              </a:rPr>
              <a:t> </a:t>
            </a:r>
            <a:r>
              <a:rPr lang="en-US" b="1" u="sng" dirty="0" err="1">
                <a:solidFill>
                  <a:schemeClr val="bg1"/>
                </a:solidFill>
              </a:rPr>
              <a:t>thể</a:t>
            </a:r>
            <a:r>
              <a:rPr lang="en-US" b="1" u="sng" dirty="0">
                <a:solidFill>
                  <a:schemeClr val="bg1"/>
                </a:solidFill>
              </a:rPr>
              <a:t> </a:t>
            </a:r>
            <a:r>
              <a:rPr lang="en-US" b="1" u="sng" dirty="0" err="1">
                <a:solidFill>
                  <a:schemeClr val="bg1"/>
                </a:solidFill>
              </a:rPr>
              <a:t>ứng</a:t>
            </a:r>
            <a:r>
              <a:rPr lang="en-US" b="1" u="sng" dirty="0">
                <a:solidFill>
                  <a:schemeClr val="bg1"/>
                </a:solidFill>
              </a:rPr>
              <a:t> </a:t>
            </a:r>
            <a:r>
              <a:rPr lang="en-US" b="1" u="sng" dirty="0" err="1">
                <a:solidFill>
                  <a:schemeClr val="bg1"/>
                </a:solidFill>
              </a:rPr>
              <a:t>dụng</a:t>
            </a:r>
            <a:r>
              <a:rPr lang="en-US" b="1" u="sng" dirty="0">
                <a:solidFill>
                  <a:schemeClr val="bg1"/>
                </a:solidFill>
              </a:rPr>
              <a:t> DAX?</a:t>
            </a:r>
          </a:p>
        </p:txBody>
      </p:sp>
      <p:sp>
        <p:nvSpPr>
          <p:cNvPr id="2" name="TextBox 1">
            <a:extLst>
              <a:ext uri="{FF2B5EF4-FFF2-40B4-BE49-F238E27FC236}">
                <a16:creationId xmlns:a16="http://schemas.microsoft.com/office/drawing/2014/main" id="{DAEB62C6-EB07-98CB-2962-8A30DECC4682}"/>
              </a:ext>
            </a:extLst>
          </p:cNvPr>
          <p:cNvSpPr txBox="1"/>
          <p:nvPr/>
        </p:nvSpPr>
        <p:spPr>
          <a:xfrm>
            <a:off x="3165231" y="922137"/>
            <a:ext cx="2831122" cy="584775"/>
          </a:xfrm>
          <a:prstGeom prst="rect">
            <a:avLst/>
          </a:prstGeom>
          <a:noFill/>
        </p:spPr>
        <p:txBody>
          <a:bodyPr wrap="square" rtlCol="0">
            <a:spAutoFit/>
          </a:bodyPr>
          <a:lstStyle/>
          <a:p>
            <a:pPr algn="ctr"/>
            <a:r>
              <a:rPr lang="en-US" b="1" dirty="0"/>
              <a:t>DAX</a:t>
            </a:r>
            <a:r>
              <a:rPr lang="en-US" dirty="0"/>
              <a:t> </a:t>
            </a:r>
          </a:p>
          <a:p>
            <a:pPr algn="ctr"/>
            <a:r>
              <a:rPr lang="en-US" sz="1400" i="1" dirty="0"/>
              <a:t>(Data Analysis Expression)</a:t>
            </a:r>
          </a:p>
        </p:txBody>
      </p:sp>
      <p:pic>
        <p:nvPicPr>
          <p:cNvPr id="3074" name="Picture 2" descr="Power Pivot, OLAP, Power Query and Business Intelligence - Learn Power ...">
            <a:extLst>
              <a:ext uri="{FF2B5EF4-FFF2-40B4-BE49-F238E27FC236}">
                <a16:creationId xmlns:a16="http://schemas.microsoft.com/office/drawing/2014/main" id="{08F5AC5D-62FE-2B13-DC30-9556BEB7E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88" y="2251763"/>
            <a:ext cx="1712302" cy="9753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icrosoft-power-bi-logo - TechAir">
            <a:extLst>
              <a:ext uri="{FF2B5EF4-FFF2-40B4-BE49-F238E27FC236}">
                <a16:creationId xmlns:a16="http://schemas.microsoft.com/office/drawing/2014/main" id="{D228A907-205A-D414-B7E2-3975D7EAB4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98" t="29335" r="12531" b="20160"/>
          <a:stretch/>
        </p:blipFill>
        <p:spPr bwMode="auto">
          <a:xfrm>
            <a:off x="2216228" y="2253301"/>
            <a:ext cx="2126934" cy="9120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Our Courses">
            <a:extLst>
              <a:ext uri="{FF2B5EF4-FFF2-40B4-BE49-F238E27FC236}">
                <a16:creationId xmlns:a16="http://schemas.microsoft.com/office/drawing/2014/main" id="{043F1E3C-EBD1-2410-0CAF-9359D21AE5A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43" t="34608" r="19414" b="29975"/>
          <a:stretch/>
        </p:blipFill>
        <p:spPr bwMode="auto">
          <a:xfrm>
            <a:off x="4572000" y="2283940"/>
            <a:ext cx="1807823" cy="74527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TABLEAU - Inversiones Marshall">
            <a:extLst>
              <a:ext uri="{FF2B5EF4-FFF2-40B4-BE49-F238E27FC236}">
                <a16:creationId xmlns:a16="http://schemas.microsoft.com/office/drawing/2014/main" id="{76CFD080-1388-7619-A7B8-EB52C08AC9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458" y="3505390"/>
            <a:ext cx="1853704" cy="98984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Microsoft Power Automate - Onsite / Online Training Courses">
            <a:extLst>
              <a:ext uri="{FF2B5EF4-FFF2-40B4-BE49-F238E27FC236}">
                <a16:creationId xmlns:a16="http://schemas.microsoft.com/office/drawing/2014/main" id="{BB7849E2-B623-DD0F-0D9A-7009341A64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4517" y="2091356"/>
            <a:ext cx="1885199" cy="105793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Python – Logos Download">
            <a:extLst>
              <a:ext uri="{FF2B5EF4-FFF2-40B4-BE49-F238E27FC236}">
                <a16:creationId xmlns:a16="http://schemas.microsoft.com/office/drawing/2014/main" id="{72960E86-6D40-415E-E268-5B7CB7DD4F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5291" y="3708009"/>
            <a:ext cx="2633026" cy="76430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0AC71E9-5A71-6BD1-4ABE-DCED7E07533C}"/>
              </a:ext>
            </a:extLst>
          </p:cNvPr>
          <p:cNvCxnSpPr/>
          <p:nvPr/>
        </p:nvCxnSpPr>
        <p:spPr>
          <a:xfrm>
            <a:off x="275088" y="1978955"/>
            <a:ext cx="86692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Arrow: Down 7">
            <a:extLst>
              <a:ext uri="{FF2B5EF4-FFF2-40B4-BE49-F238E27FC236}">
                <a16:creationId xmlns:a16="http://schemas.microsoft.com/office/drawing/2014/main" id="{D30277EA-3B17-E8DE-4953-275866AAE4E0}"/>
              </a:ext>
            </a:extLst>
          </p:cNvPr>
          <p:cNvSpPr/>
          <p:nvPr/>
        </p:nvSpPr>
        <p:spPr>
          <a:xfrm>
            <a:off x="4460226" y="1517403"/>
            <a:ext cx="298938" cy="40394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1904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35642" cy="369332"/>
          </a:xfrm>
          <a:prstGeom prst="rect">
            <a:avLst/>
          </a:prstGeom>
          <a:solidFill>
            <a:srgbClr val="1363DF"/>
          </a:solidFill>
        </p:spPr>
        <p:txBody>
          <a:bodyPr wrap="square" rtlCol="0">
            <a:spAutoFit/>
          </a:bodyPr>
          <a:lstStyle/>
          <a:p>
            <a:r>
              <a:rPr lang="en-US" b="1" u="sng">
                <a:solidFill>
                  <a:schemeClr val="bg1"/>
                </a:solidFill>
              </a:rPr>
              <a:t>3. Các hàm bỏ bộ lọc  – ALLEXCEPT</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1477328"/>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a:p>
            <a:pPr algn="ctr"/>
            <a:r>
              <a:rPr lang="en-US" b="1">
                <a:solidFill>
                  <a:srgbClr val="1363DF"/>
                </a:solidFill>
              </a:rPr>
              <a:t>Liệu có External Filter nào ảnh hưởng đến Measure và làm thay đổi giá trị không</a:t>
            </a:r>
          </a:p>
        </p:txBody>
      </p:sp>
    </p:spTree>
    <p:extLst>
      <p:ext uri="{BB962C8B-B14F-4D97-AF65-F5344CB8AC3E}">
        <p14:creationId xmlns:p14="http://schemas.microsoft.com/office/powerpoint/2010/main" val="1916029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86B5237-F9C4-A50D-D940-244BE8D5C4D0}"/>
              </a:ext>
            </a:extLst>
          </p:cNvPr>
          <p:cNvGrpSpPr/>
          <p:nvPr/>
        </p:nvGrpSpPr>
        <p:grpSpPr>
          <a:xfrm>
            <a:off x="1898073" y="861352"/>
            <a:ext cx="5347855" cy="3143797"/>
            <a:chOff x="2008907" y="396325"/>
            <a:chExt cx="5347855" cy="3143797"/>
          </a:xfrm>
        </p:grpSpPr>
        <p:sp>
          <p:nvSpPr>
            <p:cNvPr id="3" name="TextBox 2">
              <a:extLst>
                <a:ext uri="{FF2B5EF4-FFF2-40B4-BE49-F238E27FC236}">
                  <a16:creationId xmlns:a16="http://schemas.microsoft.com/office/drawing/2014/main" id="{E441108A-637E-869B-6E31-BC81F8BD6ACB}"/>
                </a:ext>
              </a:extLst>
            </p:cNvPr>
            <p:cNvSpPr txBox="1"/>
            <p:nvPr/>
          </p:nvSpPr>
          <p:spPr>
            <a:xfrm>
              <a:off x="2008907" y="1785796"/>
              <a:ext cx="5347855" cy="1754326"/>
            </a:xfrm>
            <a:prstGeom prst="rect">
              <a:avLst/>
            </a:prstGeom>
            <a:noFill/>
            <a:ln w="12700">
              <a:solidFill>
                <a:srgbClr val="1363DF"/>
              </a:solidFill>
              <a:prstDash val="dash"/>
            </a:ln>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Trong trường hợp chúng ta sử dụng các hàm hàm bỏ bộ lọc ngoại trừ hàm ALLEXCEPT nếu không chỉ định bỏ bộc lọc ở bất kì bảng nào hoặc cột nào thì nó mặc định là bỏ tất các Filter đang Filter đến Measure mà chúng ta đang tính toán</a:t>
              </a:r>
            </a:p>
            <a:p>
              <a:pPr marL="285750" indent="-285750">
                <a:spcAft>
                  <a:spcPts val="600"/>
                </a:spcAft>
                <a:buFont typeface="Arial" panose="020B0604020202020204" pitchFamily="34" charset="0"/>
                <a:buChar char="•"/>
              </a:pPr>
              <a:r>
                <a:rPr lang="en-US" sz="1400" b="1">
                  <a:solidFill>
                    <a:srgbClr val="1363DF"/>
                  </a:solidFill>
                </a:rPr>
                <a:t>Ví dụ: ALL(), ALLSELECTED(), REMOVEFILTERS()</a:t>
              </a:r>
              <a:endParaRPr lang="en-US" sz="1400"/>
            </a:p>
            <a:p>
              <a:pPr marL="285750" indent="-285750">
                <a:spcAft>
                  <a:spcPts val="600"/>
                </a:spcAft>
                <a:buFont typeface="Arial" panose="020B0604020202020204" pitchFamily="34" charset="0"/>
                <a:buChar char="•"/>
              </a:pPr>
              <a:r>
                <a:rPr lang="en-US" sz="1400">
                  <a:solidFill>
                    <a:schemeClr val="bg2">
                      <a:lumMod val="50000"/>
                    </a:schemeClr>
                  </a:solidFill>
                </a:rPr>
                <a:t>Từ bản chất của các hàm mà chúng ta tự suy ra bỏ các Internal hay External Filter đang Filter đến Measure</a:t>
              </a:r>
            </a:p>
          </p:txBody>
        </p:sp>
        <p:grpSp>
          <p:nvGrpSpPr>
            <p:cNvPr id="7" name="Group 6">
              <a:extLst>
                <a:ext uri="{FF2B5EF4-FFF2-40B4-BE49-F238E27FC236}">
                  <a16:creationId xmlns:a16="http://schemas.microsoft.com/office/drawing/2014/main" id="{53D4B380-30EE-39D9-5C36-DCE3015B208E}"/>
                </a:ext>
              </a:extLst>
            </p:cNvPr>
            <p:cNvGrpSpPr/>
            <p:nvPr/>
          </p:nvGrpSpPr>
          <p:grpSpPr>
            <a:xfrm>
              <a:off x="2177058" y="396325"/>
              <a:ext cx="3929190" cy="914400"/>
              <a:chOff x="2177058" y="396325"/>
              <a:chExt cx="3929190" cy="914400"/>
            </a:xfrm>
          </p:grpSpPr>
          <p:sp>
            <p:nvSpPr>
              <p:cNvPr id="4" name="TextBox 3">
                <a:extLst>
                  <a:ext uri="{FF2B5EF4-FFF2-40B4-BE49-F238E27FC236}">
                    <a16:creationId xmlns:a16="http://schemas.microsoft.com/office/drawing/2014/main" id="{377C8520-0D7D-CC9F-53F6-0D4E216037F7}"/>
                  </a:ext>
                </a:extLst>
              </p:cNvPr>
              <p:cNvSpPr txBox="1"/>
              <p:nvPr/>
            </p:nvSpPr>
            <p:spPr>
              <a:xfrm>
                <a:off x="3037753" y="621548"/>
                <a:ext cx="3068495" cy="646331"/>
              </a:xfrm>
              <a:prstGeom prst="rect">
                <a:avLst/>
              </a:prstGeom>
              <a:solidFill>
                <a:schemeClr val="bg1"/>
              </a:solidFill>
              <a:ln w="12700">
                <a:solidFill>
                  <a:srgbClr val="1363DF"/>
                </a:solidFill>
                <a:prstDash val="dash"/>
              </a:ln>
            </p:spPr>
            <p:txBody>
              <a:bodyPr wrap="square" rtlCol="0">
                <a:spAutoFit/>
              </a:bodyPr>
              <a:lstStyle/>
              <a:p>
                <a:r>
                  <a:rPr lang="en-US" b="1">
                    <a:solidFill>
                      <a:srgbClr val="1363DF"/>
                    </a:solidFill>
                  </a:rPr>
                  <a:t>LƯU Ý QUAN TRỌNG KHI SỬ DỤNG CÁC HÀM BỎ BỘ LỌC</a:t>
                </a:r>
              </a:p>
            </p:txBody>
          </p:sp>
          <p:pic>
            <p:nvPicPr>
              <p:cNvPr id="9" name="Picture 8" descr="Cartoon bee with pencil">
                <a:extLst>
                  <a:ext uri="{FF2B5EF4-FFF2-40B4-BE49-F238E27FC236}">
                    <a16:creationId xmlns:a16="http://schemas.microsoft.com/office/drawing/2014/main" id="{C6B4802D-2E04-56A9-1B40-A75BDA8A60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77058" y="396325"/>
                <a:ext cx="851892" cy="914400"/>
              </a:xfrm>
              <a:prstGeom prst="rect">
                <a:avLst/>
              </a:prstGeom>
            </p:spPr>
          </p:pic>
        </p:grpSp>
      </p:grpSp>
    </p:spTree>
    <p:extLst>
      <p:ext uri="{BB962C8B-B14F-4D97-AF65-F5344CB8AC3E}">
        <p14:creationId xmlns:p14="http://schemas.microsoft.com/office/powerpoint/2010/main" val="1455713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874533" cy="366888"/>
          </a:xfrm>
          <a:prstGeom prst="rect">
            <a:avLst/>
          </a:prstGeom>
          <a:solidFill>
            <a:srgbClr val="1363DF"/>
          </a:solidFill>
        </p:spPr>
        <p:txBody>
          <a:bodyPr wrap="square" rtlCol="0">
            <a:spAutoFit/>
          </a:bodyPr>
          <a:lstStyle/>
          <a:p>
            <a:r>
              <a:rPr lang="en-US" b="1" u="sng">
                <a:solidFill>
                  <a:schemeClr val="bg1"/>
                </a:solidFill>
              </a:rPr>
              <a:t>4. Cách tái định nghĩa bộ lọc</a:t>
            </a:r>
          </a:p>
        </p:txBody>
      </p:sp>
      <p:sp>
        <p:nvSpPr>
          <p:cNvPr id="6" name="TextBox 5">
            <a:extLst>
              <a:ext uri="{FF2B5EF4-FFF2-40B4-BE49-F238E27FC236}">
                <a16:creationId xmlns:a16="http://schemas.microsoft.com/office/drawing/2014/main" id="{0A5A7FF9-834B-4C79-C8A5-8829D869D2E9}"/>
              </a:ext>
            </a:extLst>
          </p:cNvPr>
          <p:cNvSpPr txBox="1"/>
          <p:nvPr/>
        </p:nvSpPr>
        <p:spPr>
          <a:xfrm>
            <a:off x="720722" y="1035166"/>
            <a:ext cx="6731385" cy="327782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a:solidFill>
                  <a:schemeClr val="bg2">
                    <a:lumMod val="50000"/>
                  </a:schemeClr>
                </a:solidFill>
              </a:rPr>
              <a:t>Sau khi sử dụng các hàm bỏ bộ lọc chúng ta có thể </a:t>
            </a:r>
            <a:r>
              <a:rPr lang="en-US" sz="1400" b="1">
                <a:solidFill>
                  <a:srgbClr val="1363DF"/>
                </a:solidFill>
              </a:rPr>
              <a:t>sử dụng thêm </a:t>
            </a:r>
            <a:r>
              <a:rPr lang="en-US" sz="1400">
                <a:solidFill>
                  <a:schemeClr val="bg2">
                    <a:lumMod val="50000"/>
                  </a:schemeClr>
                </a:solidFill>
              </a:rPr>
              <a:t>các hàm </a:t>
            </a:r>
            <a:r>
              <a:rPr lang="en-US" sz="1400" b="1">
                <a:solidFill>
                  <a:srgbClr val="1363DF"/>
                </a:solidFill>
              </a:rPr>
              <a:t>Values, Distict </a:t>
            </a:r>
            <a:r>
              <a:rPr lang="en-US" sz="1400">
                <a:solidFill>
                  <a:schemeClr val="bg2">
                    <a:lumMod val="50000"/>
                  </a:schemeClr>
                </a:solidFill>
              </a:rPr>
              <a:t>và tái định nghĩa lại bộ lọc</a:t>
            </a:r>
          </a:p>
          <a:p>
            <a:pPr marL="171450" indent="-171450">
              <a:spcAft>
                <a:spcPts val="600"/>
              </a:spcAft>
              <a:buFont typeface="Arial" panose="020B0604020202020204" pitchFamily="34" charset="0"/>
              <a:buChar char="•"/>
            </a:pPr>
            <a:r>
              <a:rPr lang="en-US" sz="1400">
                <a:solidFill>
                  <a:schemeClr val="bg2">
                    <a:lumMod val="50000"/>
                  </a:schemeClr>
                </a:solidFill>
              </a:rPr>
              <a:t>Tái định nghĩa lại bộ lọc được hiểu như thế vào: Ví dụ chúng ta đã bỏ các bộ lọc của bảng Product bằng hàm ALL hoặc hàm ALLSELECTED ( ALL(Product), ALLSELECTD(Product) )</a:t>
            </a:r>
            <a:endParaRPr lang="en-US" sz="1400" b="1">
              <a:solidFill>
                <a:schemeClr val="bg2">
                  <a:lumMod val="50000"/>
                </a:schemeClr>
              </a:solidFill>
            </a:endParaRPr>
          </a:p>
          <a:p>
            <a:pPr marL="171450" indent="-171450">
              <a:spcAft>
                <a:spcPts val="600"/>
              </a:spcAft>
              <a:buFont typeface="Arial" panose="020B0604020202020204" pitchFamily="34" charset="0"/>
              <a:buChar char="•"/>
            </a:pPr>
            <a:r>
              <a:rPr lang="en-US" sz="1400">
                <a:solidFill>
                  <a:schemeClr val="bg2">
                    <a:lumMod val="50000"/>
                  </a:schemeClr>
                </a:solidFill>
              </a:rPr>
              <a:t>Lúc này chúng ta chỉnh lại và thêm vào đối số filter của hàm CALCULATE bằng hàm Values hoặc Distict(Product[Category]) thì Measure đó bị lọc bởi trường Category trong bảng Product.</a:t>
            </a:r>
          </a:p>
          <a:p>
            <a:pPr marL="171450" indent="-171450">
              <a:spcAft>
                <a:spcPts val="600"/>
              </a:spcAft>
              <a:buFont typeface="Arial" panose="020B0604020202020204" pitchFamily="34" charset="0"/>
              <a:buChar char="•"/>
            </a:pPr>
            <a:r>
              <a:rPr lang="en-US" sz="1400">
                <a:solidFill>
                  <a:schemeClr val="bg2">
                    <a:lumMod val="50000"/>
                  </a:schemeClr>
                </a:solidFill>
              </a:rPr>
              <a:t>Nhưng lưu ý các trường trong bảng Product có liên kết với nhau và tạo thành các Dependent Filter tức là trường Product[Color] bị Filter thì trường Product[Category] cũng bị Filter theo </a:t>
            </a:r>
          </a:p>
          <a:p>
            <a:pPr marL="171450" indent="-171450">
              <a:spcAft>
                <a:spcPts val="600"/>
              </a:spcAft>
              <a:buFont typeface="Arial" panose="020B0604020202020204" pitchFamily="34" charset="0"/>
              <a:buChar char="•"/>
            </a:pPr>
            <a:endParaRPr lang="en-US" sz="1400" b="1">
              <a:solidFill>
                <a:schemeClr val="bg2">
                  <a:lumMod val="50000"/>
                </a:schemeClr>
              </a:solidFill>
            </a:endParaRPr>
          </a:p>
          <a:p>
            <a:pPr marL="171450" indent="-171450">
              <a:spcAft>
                <a:spcPts val="600"/>
              </a:spcAft>
              <a:buFont typeface="Arial" panose="020B0604020202020204" pitchFamily="34" charset="0"/>
              <a:buChar char="•"/>
            </a:pPr>
            <a:endParaRPr lang="en-US" sz="1400" b="1">
              <a:solidFill>
                <a:schemeClr val="bg2">
                  <a:lumMod val="50000"/>
                </a:schemeClr>
              </a:solidFill>
            </a:endParaRPr>
          </a:p>
        </p:txBody>
      </p:sp>
    </p:spTree>
    <p:extLst>
      <p:ext uri="{BB962C8B-B14F-4D97-AF65-F5344CB8AC3E}">
        <p14:creationId xmlns:p14="http://schemas.microsoft.com/office/powerpoint/2010/main" val="2027049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4731042" cy="366888"/>
          </a:xfrm>
          <a:prstGeom prst="rect">
            <a:avLst/>
          </a:prstGeom>
          <a:solidFill>
            <a:srgbClr val="1363DF"/>
          </a:solidFill>
        </p:spPr>
        <p:txBody>
          <a:bodyPr wrap="square" rtlCol="0">
            <a:spAutoFit/>
          </a:bodyPr>
          <a:lstStyle/>
          <a:p>
            <a:r>
              <a:rPr lang="en-US" b="1" u="sng">
                <a:solidFill>
                  <a:schemeClr val="bg1"/>
                </a:solidFill>
              </a:rPr>
              <a:t>4. Cách tái định nghĩa bộ lọc – Dependent Filter</a:t>
            </a:r>
          </a:p>
        </p:txBody>
      </p:sp>
      <p:sp>
        <p:nvSpPr>
          <p:cNvPr id="6" name="TextBox 5">
            <a:extLst>
              <a:ext uri="{FF2B5EF4-FFF2-40B4-BE49-F238E27FC236}">
                <a16:creationId xmlns:a16="http://schemas.microsoft.com/office/drawing/2014/main" id="{0A5A7FF9-834B-4C79-C8A5-8829D869D2E9}"/>
              </a:ext>
            </a:extLst>
          </p:cNvPr>
          <p:cNvSpPr txBox="1"/>
          <p:nvPr/>
        </p:nvSpPr>
        <p:spPr>
          <a:xfrm>
            <a:off x="720722" y="1035166"/>
            <a:ext cx="5616095" cy="1831271"/>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a:solidFill>
                  <a:schemeClr val="bg2">
                    <a:lumMod val="50000"/>
                  </a:schemeClr>
                </a:solidFill>
              </a:rPr>
              <a:t>Dependent Filter: là việc lọc filter ở trường này nó sẽ filter đến trường kia</a:t>
            </a:r>
          </a:p>
          <a:p>
            <a:pPr marL="171450" indent="-171450">
              <a:spcAft>
                <a:spcPts val="600"/>
              </a:spcAft>
              <a:buFont typeface="Arial" panose="020B0604020202020204" pitchFamily="34" charset="0"/>
              <a:buChar char="•"/>
            </a:pPr>
            <a:r>
              <a:rPr lang="en-US" sz="1400">
                <a:solidFill>
                  <a:schemeClr val="bg2">
                    <a:lumMod val="50000"/>
                  </a:schemeClr>
                </a:solidFill>
              </a:rPr>
              <a:t>Ví dụ: Filter ở trường Product[Category] nó sẽ ảnh hưởng đến các trường Product[Color], Product[Brand], Product[SubCategory]…..</a:t>
            </a:r>
          </a:p>
          <a:p>
            <a:pPr marL="171450" indent="-171450">
              <a:spcAft>
                <a:spcPts val="600"/>
              </a:spcAft>
              <a:buFont typeface="Arial" panose="020B0604020202020204" pitchFamily="34" charset="0"/>
              <a:buChar char="•"/>
            </a:pPr>
            <a:r>
              <a:rPr lang="en-US" sz="1400">
                <a:solidFill>
                  <a:schemeClr val="bg2">
                    <a:lumMod val="50000"/>
                  </a:schemeClr>
                </a:solidFill>
              </a:rPr>
              <a:t>Như trong bảng Product các trường đều có liên kết với nhau việc Filter ở trường này sẽ ảnh hưởng đến trường khác</a:t>
            </a:r>
          </a:p>
          <a:p>
            <a:pPr marL="171450" indent="-171450">
              <a:spcAft>
                <a:spcPts val="600"/>
              </a:spcAft>
              <a:buFont typeface="Arial" panose="020B0604020202020204" pitchFamily="34" charset="0"/>
              <a:buChar char="•"/>
            </a:pPr>
            <a:r>
              <a:rPr lang="en-US" sz="1400">
                <a:solidFill>
                  <a:schemeClr val="bg2">
                    <a:lumMod val="50000"/>
                  </a:schemeClr>
                </a:solidFill>
              </a:rPr>
              <a:t>Hoặc chúng ta có thể thấy trong Data Model dạng Snowflake…</a:t>
            </a:r>
          </a:p>
        </p:txBody>
      </p:sp>
      <p:pic>
        <p:nvPicPr>
          <p:cNvPr id="3" name="Picture 2">
            <a:extLst>
              <a:ext uri="{FF2B5EF4-FFF2-40B4-BE49-F238E27FC236}">
                <a16:creationId xmlns:a16="http://schemas.microsoft.com/office/drawing/2014/main" id="{75539FC7-8B4D-128B-0DF7-B54EC209CB7A}"/>
              </a:ext>
            </a:extLst>
          </p:cNvPr>
          <p:cNvPicPr>
            <a:picLocks noChangeAspect="1"/>
          </p:cNvPicPr>
          <p:nvPr/>
        </p:nvPicPr>
        <p:blipFill>
          <a:blip r:embed="rId3"/>
          <a:stretch>
            <a:fillRect/>
          </a:stretch>
        </p:blipFill>
        <p:spPr>
          <a:xfrm>
            <a:off x="6586732" y="1035166"/>
            <a:ext cx="1470787" cy="3025402"/>
          </a:xfrm>
          <a:prstGeom prst="rect">
            <a:avLst/>
          </a:prstGeom>
          <a:ln w="28575">
            <a:solidFill>
              <a:srgbClr val="47B5FF"/>
            </a:solidFill>
          </a:ln>
        </p:spPr>
      </p:pic>
    </p:spTree>
    <p:extLst>
      <p:ext uri="{BB962C8B-B14F-4D97-AF65-F5344CB8AC3E}">
        <p14:creationId xmlns:p14="http://schemas.microsoft.com/office/powerpoint/2010/main" val="1339620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4731042" cy="366888"/>
          </a:xfrm>
          <a:prstGeom prst="rect">
            <a:avLst/>
          </a:prstGeom>
          <a:solidFill>
            <a:srgbClr val="1363DF"/>
          </a:solidFill>
        </p:spPr>
        <p:txBody>
          <a:bodyPr wrap="square" rtlCol="0">
            <a:spAutoFit/>
          </a:bodyPr>
          <a:lstStyle/>
          <a:p>
            <a:r>
              <a:rPr lang="en-US" b="1" u="sng">
                <a:solidFill>
                  <a:schemeClr val="bg1"/>
                </a:solidFill>
              </a:rPr>
              <a:t>4. Cách tái định nghĩa bộ lọc – Dependent Filter</a:t>
            </a:r>
          </a:p>
        </p:txBody>
      </p:sp>
      <p:sp>
        <p:nvSpPr>
          <p:cNvPr id="2" name="TextBox 1">
            <a:extLst>
              <a:ext uri="{FF2B5EF4-FFF2-40B4-BE49-F238E27FC236}">
                <a16:creationId xmlns:a16="http://schemas.microsoft.com/office/drawing/2014/main" id="{41A65548-73AB-6122-17DF-27BD9D6A5CAA}"/>
              </a:ext>
            </a:extLst>
          </p:cNvPr>
          <p:cNvSpPr txBox="1"/>
          <p:nvPr/>
        </p:nvSpPr>
        <p:spPr>
          <a:xfrm>
            <a:off x="3581399" y="969818"/>
            <a:ext cx="2105891" cy="369332"/>
          </a:xfrm>
          <a:prstGeom prst="rect">
            <a:avLst/>
          </a:prstGeom>
          <a:noFill/>
          <a:ln w="12700">
            <a:solidFill>
              <a:srgbClr val="1363DF"/>
            </a:solidFill>
            <a:prstDash val="dash"/>
          </a:ln>
        </p:spPr>
        <p:txBody>
          <a:bodyPr wrap="square" rtlCol="0">
            <a:spAutoFit/>
          </a:bodyPr>
          <a:lstStyle/>
          <a:p>
            <a:r>
              <a:rPr lang="en-US" b="1">
                <a:solidFill>
                  <a:srgbClr val="1363DF"/>
                </a:solidFill>
              </a:rPr>
              <a:t>Mô hình Snowflake</a:t>
            </a:r>
          </a:p>
        </p:txBody>
      </p:sp>
      <p:pic>
        <p:nvPicPr>
          <p:cNvPr id="7" name="Picture 6">
            <a:extLst>
              <a:ext uri="{FF2B5EF4-FFF2-40B4-BE49-F238E27FC236}">
                <a16:creationId xmlns:a16="http://schemas.microsoft.com/office/drawing/2014/main" id="{1024E7B8-E63B-7B8A-972D-429C6F5D3601}"/>
              </a:ext>
            </a:extLst>
          </p:cNvPr>
          <p:cNvPicPr>
            <a:picLocks noChangeAspect="1"/>
          </p:cNvPicPr>
          <p:nvPr/>
        </p:nvPicPr>
        <p:blipFill>
          <a:blip r:embed="rId3"/>
          <a:stretch>
            <a:fillRect/>
          </a:stretch>
        </p:blipFill>
        <p:spPr>
          <a:xfrm>
            <a:off x="1166945" y="1582392"/>
            <a:ext cx="6934801" cy="3322608"/>
          </a:xfrm>
          <a:prstGeom prst="rect">
            <a:avLst/>
          </a:prstGeom>
          <a:ln w="28575">
            <a:solidFill>
              <a:srgbClr val="47B5FF"/>
            </a:solidFill>
          </a:ln>
        </p:spPr>
      </p:pic>
    </p:spTree>
    <p:extLst>
      <p:ext uri="{BB962C8B-B14F-4D97-AF65-F5344CB8AC3E}">
        <p14:creationId xmlns:p14="http://schemas.microsoft.com/office/powerpoint/2010/main" val="3840578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4897296" cy="369332"/>
          </a:xfrm>
          <a:prstGeom prst="rect">
            <a:avLst/>
          </a:prstGeom>
          <a:solidFill>
            <a:srgbClr val="1363DF"/>
          </a:solidFill>
        </p:spPr>
        <p:txBody>
          <a:bodyPr wrap="square" rtlCol="0">
            <a:spAutoFit/>
          </a:bodyPr>
          <a:lstStyle/>
          <a:p>
            <a:r>
              <a:rPr lang="en-US" b="1" u="sng">
                <a:solidFill>
                  <a:schemeClr val="bg1"/>
                </a:solidFill>
              </a:rPr>
              <a:t>4. Cách tái định nghĩa bộ lọc – Independent Filter</a:t>
            </a:r>
          </a:p>
        </p:txBody>
      </p:sp>
      <p:sp>
        <p:nvSpPr>
          <p:cNvPr id="6" name="TextBox 5">
            <a:extLst>
              <a:ext uri="{FF2B5EF4-FFF2-40B4-BE49-F238E27FC236}">
                <a16:creationId xmlns:a16="http://schemas.microsoft.com/office/drawing/2014/main" id="{0A5A7FF9-834B-4C79-C8A5-8829D869D2E9}"/>
              </a:ext>
            </a:extLst>
          </p:cNvPr>
          <p:cNvSpPr txBox="1"/>
          <p:nvPr/>
        </p:nvSpPr>
        <p:spPr>
          <a:xfrm>
            <a:off x="590741" y="1035166"/>
            <a:ext cx="4659915" cy="2677656"/>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Independent Filter: là việc lọc filter ở trường này nó sẽ không filter đến các trường của bảng kia</a:t>
            </a:r>
          </a:p>
          <a:p>
            <a:endParaRPr lang="en-US" sz="1400">
              <a:solidFill>
                <a:schemeClr val="bg2">
                  <a:lumMod val="50000"/>
                </a:schemeClr>
              </a:solidFill>
            </a:endParaRPr>
          </a:p>
          <a:p>
            <a:pPr marL="171450" indent="-171450">
              <a:buFont typeface="Arial" panose="020B0604020202020204" pitchFamily="34" charset="0"/>
              <a:buChar char="•"/>
            </a:pPr>
            <a:r>
              <a:rPr lang="en-US" sz="1400">
                <a:solidFill>
                  <a:schemeClr val="bg2">
                    <a:lumMod val="50000"/>
                  </a:schemeClr>
                </a:solidFill>
              </a:rPr>
              <a:t>Ví dụ: Filter ở trường Product[Category], Product[Color], Product[Brand], Product[SubCategory].. Nó sẽ không ảnh hưởng đến các trường của bảng Promotion </a:t>
            </a:r>
          </a:p>
          <a:p>
            <a:pPr marL="171450" indent="-171450">
              <a:buFont typeface="Arial" panose="020B0604020202020204" pitchFamily="34" charset="0"/>
              <a:buChar char="•"/>
            </a:pPr>
            <a:endParaRPr lang="en-US" sz="1400">
              <a:solidFill>
                <a:schemeClr val="bg2">
                  <a:lumMod val="50000"/>
                </a:schemeClr>
              </a:solidFill>
            </a:endParaRPr>
          </a:p>
          <a:p>
            <a:pPr marL="171450" indent="-171450">
              <a:buFont typeface="Arial" panose="020B0604020202020204" pitchFamily="34" charset="0"/>
              <a:buChar char="•"/>
            </a:pPr>
            <a:r>
              <a:rPr lang="en-US" sz="1400">
                <a:solidFill>
                  <a:schemeClr val="bg2">
                    <a:lumMod val="50000"/>
                  </a:schemeClr>
                </a:solidFill>
              </a:rPr>
              <a:t>Bởi vì các trường trong bảng Product không nằm chung bảng với các trường của bảng Promotion và hai bảng không có liên kết relationship với nhau do đó các Filter từ các trường của bảng Promotion hoàn toàn độc lập so với các trường của bảng Product</a:t>
            </a:r>
          </a:p>
        </p:txBody>
      </p:sp>
      <p:pic>
        <p:nvPicPr>
          <p:cNvPr id="8" name="Picture 7">
            <a:extLst>
              <a:ext uri="{FF2B5EF4-FFF2-40B4-BE49-F238E27FC236}">
                <a16:creationId xmlns:a16="http://schemas.microsoft.com/office/drawing/2014/main" id="{774647D4-3EDF-B76C-1D32-25D03267EDBA}"/>
              </a:ext>
            </a:extLst>
          </p:cNvPr>
          <p:cNvPicPr>
            <a:picLocks noChangeAspect="1"/>
          </p:cNvPicPr>
          <p:nvPr/>
        </p:nvPicPr>
        <p:blipFill>
          <a:blip r:embed="rId3"/>
          <a:stretch>
            <a:fillRect/>
          </a:stretch>
        </p:blipFill>
        <p:spPr>
          <a:xfrm>
            <a:off x="5250656" y="1423310"/>
            <a:ext cx="3680370" cy="2616624"/>
          </a:xfrm>
          <a:prstGeom prst="rect">
            <a:avLst/>
          </a:prstGeom>
          <a:ln w="28575">
            <a:solidFill>
              <a:srgbClr val="47B5FF"/>
            </a:solidFill>
          </a:ln>
        </p:spPr>
      </p:pic>
    </p:spTree>
    <p:extLst>
      <p:ext uri="{BB962C8B-B14F-4D97-AF65-F5344CB8AC3E}">
        <p14:creationId xmlns:p14="http://schemas.microsoft.com/office/powerpoint/2010/main" val="9983335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7342623" cy="369332"/>
          </a:xfrm>
          <a:prstGeom prst="rect">
            <a:avLst/>
          </a:prstGeom>
          <a:solidFill>
            <a:srgbClr val="1363DF"/>
          </a:solidFill>
        </p:spPr>
        <p:txBody>
          <a:bodyPr wrap="square" rtlCol="0">
            <a:spAutoFit/>
          </a:bodyPr>
          <a:lstStyle/>
          <a:p>
            <a:r>
              <a:rPr lang="en-US" b="1" u="sng">
                <a:solidFill>
                  <a:schemeClr val="bg1"/>
                </a:solidFill>
              </a:rPr>
              <a:t>5. Cách sử dụng các hàm bỏ bộ lọc với hàm CALCULATE và CALCULATETABLE</a:t>
            </a:r>
          </a:p>
        </p:txBody>
      </p:sp>
      <p:pic>
        <p:nvPicPr>
          <p:cNvPr id="3" name="Picture 2">
            <a:extLst>
              <a:ext uri="{FF2B5EF4-FFF2-40B4-BE49-F238E27FC236}">
                <a16:creationId xmlns:a16="http://schemas.microsoft.com/office/drawing/2014/main" id="{79498FF3-14E1-D5E4-D2BA-D4E406B0DC1D}"/>
              </a:ext>
            </a:extLst>
          </p:cNvPr>
          <p:cNvPicPr>
            <a:picLocks noChangeAspect="1"/>
          </p:cNvPicPr>
          <p:nvPr/>
        </p:nvPicPr>
        <p:blipFill>
          <a:blip r:embed="rId3"/>
          <a:stretch>
            <a:fillRect/>
          </a:stretch>
        </p:blipFill>
        <p:spPr>
          <a:xfrm>
            <a:off x="666491" y="1027759"/>
            <a:ext cx="5586466" cy="547972"/>
          </a:xfrm>
          <a:prstGeom prst="rect">
            <a:avLst/>
          </a:prstGeom>
        </p:spPr>
      </p:pic>
      <p:sp>
        <p:nvSpPr>
          <p:cNvPr id="5" name="TextBox 4">
            <a:extLst>
              <a:ext uri="{FF2B5EF4-FFF2-40B4-BE49-F238E27FC236}">
                <a16:creationId xmlns:a16="http://schemas.microsoft.com/office/drawing/2014/main" id="{E34993B2-94A8-037C-3C1C-3FBBFA186544}"/>
              </a:ext>
            </a:extLst>
          </p:cNvPr>
          <p:cNvSpPr txBox="1"/>
          <p:nvPr/>
        </p:nvSpPr>
        <p:spPr>
          <a:xfrm>
            <a:off x="720722" y="2795437"/>
            <a:ext cx="4744896" cy="2031325"/>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Theo DAX Guide: hàm Calculate có chức năng điều chỉnh ngữ cảnh bằng Filter</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Filter ở đây được hiểu là đưa vào một bộ lọc có thể sử dụng hàm bảng như Filter, Intersect, Values, Distict (các hàm có liên quan đến định nghĩa lại bộ lọc)</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Và được sử dụng chung với các hàm bỏ bộ lọc như ALL, REMOVEFILTERS, ALLSELECTED, ALLEXCEPT..</a:t>
            </a:r>
          </a:p>
        </p:txBody>
      </p:sp>
      <p:pic>
        <p:nvPicPr>
          <p:cNvPr id="8" name="Picture 7">
            <a:extLst>
              <a:ext uri="{FF2B5EF4-FFF2-40B4-BE49-F238E27FC236}">
                <a16:creationId xmlns:a16="http://schemas.microsoft.com/office/drawing/2014/main" id="{91CE3D62-8B2E-DA62-D68F-C23D52E3BB2B}"/>
              </a:ext>
            </a:extLst>
          </p:cNvPr>
          <p:cNvPicPr>
            <a:picLocks noChangeAspect="1"/>
          </p:cNvPicPr>
          <p:nvPr/>
        </p:nvPicPr>
        <p:blipFill>
          <a:blip r:embed="rId4"/>
          <a:stretch>
            <a:fillRect/>
          </a:stretch>
        </p:blipFill>
        <p:spPr>
          <a:xfrm>
            <a:off x="720723" y="1742064"/>
            <a:ext cx="5586466" cy="887040"/>
          </a:xfrm>
          <a:prstGeom prst="rect">
            <a:avLst/>
          </a:prstGeom>
        </p:spPr>
      </p:pic>
      <p:pic>
        <p:nvPicPr>
          <p:cNvPr id="10" name="Picture 9">
            <a:extLst>
              <a:ext uri="{FF2B5EF4-FFF2-40B4-BE49-F238E27FC236}">
                <a16:creationId xmlns:a16="http://schemas.microsoft.com/office/drawing/2014/main" id="{24574888-7CDE-7148-2EE3-5DEB0D1369D5}"/>
              </a:ext>
            </a:extLst>
          </p:cNvPr>
          <p:cNvPicPr>
            <a:picLocks noChangeAspect="1"/>
          </p:cNvPicPr>
          <p:nvPr/>
        </p:nvPicPr>
        <p:blipFill>
          <a:blip r:embed="rId5"/>
          <a:stretch>
            <a:fillRect/>
          </a:stretch>
        </p:blipFill>
        <p:spPr>
          <a:xfrm>
            <a:off x="5465618" y="3052844"/>
            <a:ext cx="3292125" cy="1516511"/>
          </a:xfrm>
          <a:prstGeom prst="rect">
            <a:avLst/>
          </a:prstGeom>
        </p:spPr>
      </p:pic>
    </p:spTree>
    <p:extLst>
      <p:ext uri="{BB962C8B-B14F-4D97-AF65-F5344CB8AC3E}">
        <p14:creationId xmlns:p14="http://schemas.microsoft.com/office/powerpoint/2010/main" val="21999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7356478" cy="369332"/>
          </a:xfrm>
          <a:prstGeom prst="rect">
            <a:avLst/>
          </a:prstGeom>
          <a:solidFill>
            <a:srgbClr val="1363DF"/>
          </a:solidFill>
        </p:spPr>
        <p:txBody>
          <a:bodyPr wrap="square" rtlCol="0">
            <a:spAutoFit/>
          </a:bodyPr>
          <a:lstStyle/>
          <a:p>
            <a:r>
              <a:rPr lang="en-US" b="1" u="sng">
                <a:solidFill>
                  <a:schemeClr val="bg1"/>
                </a:solidFill>
              </a:rPr>
              <a:t>5. Cách sử dụng các hàm bỏ bộ lọc với hàm CALCULATE và CALCULATETABLE</a:t>
            </a:r>
          </a:p>
        </p:txBody>
      </p:sp>
      <p:sp>
        <p:nvSpPr>
          <p:cNvPr id="5" name="TextBox 4">
            <a:extLst>
              <a:ext uri="{FF2B5EF4-FFF2-40B4-BE49-F238E27FC236}">
                <a16:creationId xmlns:a16="http://schemas.microsoft.com/office/drawing/2014/main" id="{E34993B2-94A8-037C-3C1C-3FBBFA186544}"/>
              </a:ext>
            </a:extLst>
          </p:cNvPr>
          <p:cNvSpPr txBox="1"/>
          <p:nvPr/>
        </p:nvSpPr>
        <p:spPr>
          <a:xfrm>
            <a:off x="720722" y="2805461"/>
            <a:ext cx="4744896" cy="738664"/>
          </a:xfrm>
          <a:prstGeom prst="rect">
            <a:avLst/>
          </a:prstGeom>
          <a:no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Tương tự như hàm CALCULATE nhưng tham số đầu tiên là một Table chứ không phải là một Expression để tính toán ra giá trị.</a:t>
            </a:r>
          </a:p>
        </p:txBody>
      </p:sp>
      <p:pic>
        <p:nvPicPr>
          <p:cNvPr id="6" name="Picture 5">
            <a:extLst>
              <a:ext uri="{FF2B5EF4-FFF2-40B4-BE49-F238E27FC236}">
                <a16:creationId xmlns:a16="http://schemas.microsoft.com/office/drawing/2014/main" id="{44775C65-1909-B88B-07CC-7DEF9C5A6534}"/>
              </a:ext>
            </a:extLst>
          </p:cNvPr>
          <p:cNvPicPr>
            <a:picLocks noChangeAspect="1"/>
          </p:cNvPicPr>
          <p:nvPr/>
        </p:nvPicPr>
        <p:blipFill>
          <a:blip r:embed="rId3"/>
          <a:stretch>
            <a:fillRect/>
          </a:stretch>
        </p:blipFill>
        <p:spPr>
          <a:xfrm>
            <a:off x="720722" y="995921"/>
            <a:ext cx="3292125" cy="775696"/>
          </a:xfrm>
          <a:prstGeom prst="rect">
            <a:avLst/>
          </a:prstGeom>
        </p:spPr>
      </p:pic>
      <p:pic>
        <p:nvPicPr>
          <p:cNvPr id="9" name="Picture 8">
            <a:extLst>
              <a:ext uri="{FF2B5EF4-FFF2-40B4-BE49-F238E27FC236}">
                <a16:creationId xmlns:a16="http://schemas.microsoft.com/office/drawing/2014/main" id="{8BD4E85C-8019-979D-CA62-F086A41E1C31}"/>
              </a:ext>
            </a:extLst>
          </p:cNvPr>
          <p:cNvPicPr>
            <a:picLocks noChangeAspect="1"/>
          </p:cNvPicPr>
          <p:nvPr/>
        </p:nvPicPr>
        <p:blipFill>
          <a:blip r:embed="rId4"/>
          <a:stretch>
            <a:fillRect/>
          </a:stretch>
        </p:blipFill>
        <p:spPr>
          <a:xfrm>
            <a:off x="720722" y="1841289"/>
            <a:ext cx="5783987" cy="894500"/>
          </a:xfrm>
          <a:prstGeom prst="rect">
            <a:avLst/>
          </a:prstGeom>
        </p:spPr>
      </p:pic>
    </p:spTree>
    <p:extLst>
      <p:ext uri="{BB962C8B-B14F-4D97-AF65-F5344CB8AC3E}">
        <p14:creationId xmlns:p14="http://schemas.microsoft.com/office/powerpoint/2010/main" val="3779649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7349551" cy="369332"/>
          </a:xfrm>
          <a:prstGeom prst="rect">
            <a:avLst/>
          </a:prstGeom>
          <a:solidFill>
            <a:srgbClr val="1363DF"/>
          </a:solidFill>
        </p:spPr>
        <p:txBody>
          <a:bodyPr wrap="square" rtlCol="0">
            <a:spAutoFit/>
          </a:bodyPr>
          <a:lstStyle/>
          <a:p>
            <a:r>
              <a:rPr lang="en-US" b="1" u="sng">
                <a:solidFill>
                  <a:schemeClr val="bg1"/>
                </a:solidFill>
              </a:rPr>
              <a:t>5. Cách sử dụng các hàm bỏ bộ lọc với hàm CALCULATE và CALCULATETABLE</a:t>
            </a:r>
          </a:p>
        </p:txBody>
      </p:sp>
      <p:sp>
        <p:nvSpPr>
          <p:cNvPr id="2" name="TextBox 1">
            <a:extLst>
              <a:ext uri="{FF2B5EF4-FFF2-40B4-BE49-F238E27FC236}">
                <a16:creationId xmlns:a16="http://schemas.microsoft.com/office/drawing/2014/main" id="{F106726B-B64C-39AF-314D-22B9656E21A4}"/>
              </a:ext>
            </a:extLst>
          </p:cNvPr>
          <p:cNvSpPr txBox="1"/>
          <p:nvPr/>
        </p:nvSpPr>
        <p:spPr>
          <a:xfrm>
            <a:off x="2403764" y="972143"/>
            <a:ext cx="4765964" cy="646331"/>
          </a:xfrm>
          <a:prstGeom prst="rect">
            <a:avLst/>
          </a:prstGeom>
          <a:noFill/>
          <a:ln w="28575">
            <a:noFill/>
            <a:prstDash val="dash"/>
          </a:ln>
        </p:spPr>
        <p:txBody>
          <a:bodyPr wrap="square" rtlCol="0">
            <a:spAutoFit/>
          </a:bodyPr>
          <a:lstStyle/>
          <a:p>
            <a:pPr algn="ctr"/>
            <a:r>
              <a:rPr lang="en-US" b="1">
                <a:solidFill>
                  <a:srgbClr val="1363DF"/>
                </a:solidFill>
              </a:rPr>
              <a:t>Cách hoạt động của tham số Filter trong các hàm CALCULATE và CALCULATETABLE</a:t>
            </a:r>
          </a:p>
        </p:txBody>
      </p:sp>
      <p:pic>
        <p:nvPicPr>
          <p:cNvPr id="7" name="Picture 6">
            <a:extLst>
              <a:ext uri="{FF2B5EF4-FFF2-40B4-BE49-F238E27FC236}">
                <a16:creationId xmlns:a16="http://schemas.microsoft.com/office/drawing/2014/main" id="{855F9DC5-F6DE-8A34-1A1C-D03C30E77382}"/>
              </a:ext>
            </a:extLst>
          </p:cNvPr>
          <p:cNvPicPr>
            <a:picLocks noChangeAspect="1"/>
          </p:cNvPicPr>
          <p:nvPr/>
        </p:nvPicPr>
        <p:blipFill>
          <a:blip r:embed="rId3"/>
          <a:stretch>
            <a:fillRect/>
          </a:stretch>
        </p:blipFill>
        <p:spPr>
          <a:xfrm>
            <a:off x="1563206" y="1832559"/>
            <a:ext cx="6447079" cy="586791"/>
          </a:xfrm>
          <a:prstGeom prst="rect">
            <a:avLst/>
          </a:prstGeom>
          <a:ln w="12700">
            <a:solidFill>
              <a:srgbClr val="1363DF"/>
            </a:solidFill>
            <a:prstDash val="dash"/>
          </a:ln>
        </p:spPr>
      </p:pic>
      <p:sp>
        <p:nvSpPr>
          <p:cNvPr id="8" name="TextBox 7">
            <a:extLst>
              <a:ext uri="{FF2B5EF4-FFF2-40B4-BE49-F238E27FC236}">
                <a16:creationId xmlns:a16="http://schemas.microsoft.com/office/drawing/2014/main" id="{7DD4780A-E94B-2DD9-CCAB-2215E78F91F0}"/>
              </a:ext>
            </a:extLst>
          </p:cNvPr>
          <p:cNvSpPr txBox="1"/>
          <p:nvPr/>
        </p:nvSpPr>
        <p:spPr>
          <a:xfrm>
            <a:off x="2271109" y="2724151"/>
            <a:ext cx="4518939" cy="1815882"/>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Đối với các điều kiện True thì nó sẽ trả về kết quả, ví dụ như Filter các Customer[CustomerType] là Company chẳng hạn hoặc những người có thu nhập cao….</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Định nghĩa bộ lọc ở đây có thể hiện là truyền một table chứa các list bộ lọc hoặc các hàm tạo bộ lọc ảo nhứ USERELATIONSHIP (active Relationship), TREATAS(Tạo bộ lọc ảo)…., hoặc các hàm bỏ bộ lọc</a:t>
            </a:r>
          </a:p>
        </p:txBody>
      </p:sp>
    </p:spTree>
    <p:extLst>
      <p:ext uri="{BB962C8B-B14F-4D97-AF65-F5344CB8AC3E}">
        <p14:creationId xmlns:p14="http://schemas.microsoft.com/office/powerpoint/2010/main" val="40711450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75476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3: CÁC HÀM TÍNH TOÁN TRONG DAX</a:t>
            </a:r>
          </a:p>
          <a:p>
            <a:pPr algn="ctr">
              <a:lnSpc>
                <a:spcPct val="90000"/>
              </a:lnSpc>
              <a:spcBef>
                <a:spcPct val="0"/>
              </a:spcBef>
              <a:spcAft>
                <a:spcPts val="480"/>
              </a:spcAft>
            </a:pPr>
            <a:r>
              <a:rPr lang="vi-VN" sz="1800" b="1" i="1" u="none" strike="noStrike">
                <a:effectLst/>
                <a:latin typeface="Arial" panose="020B0604020202020204" pitchFamily="34" charset="0"/>
              </a:rPr>
              <a:t>Các hàm X và các hàm thông thường trong DAX</a:t>
            </a:r>
            <a:endParaRPr lang="en-US" sz="2700" b="1">
              <a:ea typeface="+mj-ea"/>
              <a:cs typeface="+mj-cs"/>
            </a:endParaRPr>
          </a:p>
        </p:txBody>
      </p:sp>
      <p:sp>
        <p:nvSpPr>
          <p:cNvPr id="2" name="TextBox 1">
            <a:extLst>
              <a:ext uri="{FF2B5EF4-FFF2-40B4-BE49-F238E27FC236}">
                <a16:creationId xmlns:a16="http://schemas.microsoft.com/office/drawing/2014/main" id="{A13FCAA6-FC27-3453-E076-44B6F958F3BA}"/>
              </a:ext>
            </a:extLst>
          </p:cNvPr>
          <p:cNvSpPr txBox="1"/>
          <p:nvPr/>
        </p:nvSpPr>
        <p:spPr>
          <a:xfrm>
            <a:off x="2975950"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3314" name="Picture 2" descr="Microsoft Data Analyst Associate DA-100 Q/A | Using DAX in Power BI">
            <a:extLst>
              <a:ext uri="{FF2B5EF4-FFF2-40B4-BE49-F238E27FC236}">
                <a16:creationId xmlns:a16="http://schemas.microsoft.com/office/drawing/2014/main" id="{EC2950B9-8B05-9DAC-E37F-F4362656F3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6719" y="1043592"/>
            <a:ext cx="3230562" cy="308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36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4AEB-F368-9F13-FDE6-1226A70A4C5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5013035-2AE1-9C6F-DFDA-26CC62046A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2129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75476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3: CÁC HÀM TÍNH TOÁN TRONG DAX</a:t>
            </a:r>
          </a:p>
          <a:p>
            <a:pPr algn="ctr">
              <a:lnSpc>
                <a:spcPct val="90000"/>
              </a:lnSpc>
              <a:spcBef>
                <a:spcPct val="0"/>
              </a:spcBef>
              <a:spcAft>
                <a:spcPts val="480"/>
              </a:spcAft>
            </a:pPr>
            <a:r>
              <a:rPr lang="vi-VN" sz="1800" b="1" i="1" u="none" strike="noStrike">
                <a:effectLst/>
                <a:latin typeface="Arial" panose="020B0604020202020204" pitchFamily="34" charset="0"/>
              </a:rPr>
              <a:t>Các hàm X và các hàm thông thường trong DAX</a:t>
            </a:r>
            <a:endParaRPr lang="en-US" sz="2700" b="1">
              <a:ea typeface="+mj-ea"/>
              <a:cs typeface="+mj-cs"/>
            </a:endParaRPr>
          </a:p>
        </p:txBody>
      </p:sp>
      <p:sp>
        <p:nvSpPr>
          <p:cNvPr id="8" name="TextBox 7">
            <a:extLst>
              <a:ext uri="{FF2B5EF4-FFF2-40B4-BE49-F238E27FC236}">
                <a16:creationId xmlns:a16="http://schemas.microsoft.com/office/drawing/2014/main" id="{7F6DC3D2-91F5-0CC5-DAAC-81E403FD9A72}"/>
              </a:ext>
            </a:extLst>
          </p:cNvPr>
          <p:cNvSpPr txBox="1"/>
          <p:nvPr/>
        </p:nvSpPr>
        <p:spPr>
          <a:xfrm>
            <a:off x="963750" y="1205345"/>
            <a:ext cx="2873959" cy="1477328"/>
          </a:xfrm>
          <a:prstGeom prst="rect">
            <a:avLst/>
          </a:prstGeom>
          <a:noFill/>
        </p:spPr>
        <p:txBody>
          <a:bodyPr wrap="square" rtlCol="0">
            <a:spAutoFit/>
          </a:bodyPr>
          <a:lstStyle/>
          <a:p>
            <a:pPr marL="342900" indent="-342900">
              <a:buAutoNum type="arabicPeriod"/>
            </a:pPr>
            <a:r>
              <a:rPr lang="en-US"/>
              <a:t>Các hàm X thường dùng</a:t>
            </a:r>
          </a:p>
          <a:p>
            <a:pPr marL="742950" lvl="1" indent="-285750">
              <a:buFont typeface="Arial" panose="020B0604020202020204" pitchFamily="34" charset="0"/>
              <a:buChar char="•"/>
            </a:pPr>
            <a:r>
              <a:rPr lang="en-US"/>
              <a:t>SUMX</a:t>
            </a:r>
          </a:p>
          <a:p>
            <a:pPr marL="742950" lvl="1" indent="-285750">
              <a:buFont typeface="Arial" panose="020B0604020202020204" pitchFamily="34" charset="0"/>
              <a:buChar char="•"/>
            </a:pPr>
            <a:r>
              <a:rPr lang="en-US"/>
              <a:t>MAXX</a:t>
            </a:r>
          </a:p>
          <a:p>
            <a:pPr marL="742950" lvl="1" indent="-285750">
              <a:buFont typeface="Arial" panose="020B0604020202020204" pitchFamily="34" charset="0"/>
              <a:buChar char="•"/>
            </a:pPr>
            <a:r>
              <a:rPr lang="en-US"/>
              <a:t>MINX</a:t>
            </a:r>
          </a:p>
          <a:p>
            <a:pPr marL="742950" lvl="1" indent="-285750">
              <a:buFont typeface="Arial" panose="020B0604020202020204" pitchFamily="34" charset="0"/>
              <a:buChar char="•"/>
            </a:pPr>
            <a:r>
              <a:rPr lang="en-US"/>
              <a:t>AVERAGEX</a:t>
            </a:r>
          </a:p>
        </p:txBody>
      </p:sp>
      <p:sp>
        <p:nvSpPr>
          <p:cNvPr id="10" name="TextBox 9">
            <a:extLst>
              <a:ext uri="{FF2B5EF4-FFF2-40B4-BE49-F238E27FC236}">
                <a16:creationId xmlns:a16="http://schemas.microsoft.com/office/drawing/2014/main" id="{BE9EEADA-DE2F-3FA5-D7E9-3CC6E4DB8443}"/>
              </a:ext>
            </a:extLst>
          </p:cNvPr>
          <p:cNvSpPr txBox="1"/>
          <p:nvPr/>
        </p:nvSpPr>
        <p:spPr>
          <a:xfrm>
            <a:off x="963750" y="2757054"/>
            <a:ext cx="4751250" cy="1200329"/>
          </a:xfrm>
          <a:prstGeom prst="rect">
            <a:avLst/>
          </a:prstGeom>
          <a:noFill/>
        </p:spPr>
        <p:txBody>
          <a:bodyPr wrap="square" rtlCol="0">
            <a:spAutoFit/>
          </a:bodyPr>
          <a:lstStyle/>
          <a:p>
            <a:r>
              <a:rPr lang="en-US"/>
              <a:t>2.  Các hàm thông thường</a:t>
            </a:r>
          </a:p>
          <a:p>
            <a:pPr marL="742950" lvl="1" indent="-285750">
              <a:buFont typeface="Arial" panose="020B0604020202020204" pitchFamily="34" charset="0"/>
              <a:buChar char="•"/>
            </a:pPr>
            <a:r>
              <a:rPr lang="en-US"/>
              <a:t>COUNTROWS</a:t>
            </a:r>
          </a:p>
          <a:p>
            <a:pPr marL="742950" lvl="1" indent="-285750">
              <a:buFont typeface="Arial" panose="020B0604020202020204" pitchFamily="34" charset="0"/>
              <a:buChar char="•"/>
            </a:pPr>
            <a:r>
              <a:rPr lang="en-US"/>
              <a:t>DISTINCTCOUNT</a:t>
            </a:r>
          </a:p>
          <a:p>
            <a:pPr marL="742950" lvl="1" indent="-285750">
              <a:buFont typeface="Arial" panose="020B0604020202020204" pitchFamily="34" charset="0"/>
              <a:buChar char="•"/>
            </a:pPr>
            <a:r>
              <a:rPr lang="en-US"/>
              <a:t>COUNTROWS phối hợp với DISTINCT</a:t>
            </a:r>
          </a:p>
        </p:txBody>
      </p:sp>
    </p:spTree>
    <p:extLst>
      <p:ext uri="{BB962C8B-B14F-4D97-AF65-F5344CB8AC3E}">
        <p14:creationId xmlns:p14="http://schemas.microsoft.com/office/powerpoint/2010/main" val="35575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2092037" y="429750"/>
            <a:ext cx="5070478" cy="369332"/>
          </a:xfrm>
          <a:prstGeom prst="rect">
            <a:avLst/>
          </a:prstGeom>
          <a:solidFill>
            <a:schemeClr val="bg1"/>
          </a:solidFill>
          <a:ln w="12700">
            <a:solidFill>
              <a:srgbClr val="1363DF"/>
            </a:solidFill>
            <a:prstDash val="dash"/>
          </a:ln>
        </p:spPr>
        <p:txBody>
          <a:bodyPr wrap="square" rtlCol="0">
            <a:spAutoFit/>
          </a:bodyPr>
          <a:lstStyle/>
          <a:p>
            <a:r>
              <a:rPr lang="en-US" b="1">
                <a:solidFill>
                  <a:srgbClr val="1363DF"/>
                </a:solidFill>
              </a:rPr>
              <a:t>TẠI SAO NÊN DÙNG SUMX THAY VÌ DÙNG SUM ???</a:t>
            </a:r>
          </a:p>
        </p:txBody>
      </p:sp>
      <p:pic>
        <p:nvPicPr>
          <p:cNvPr id="12" name="Picture 11" descr="Question Cat">
            <a:extLst>
              <a:ext uri="{FF2B5EF4-FFF2-40B4-BE49-F238E27FC236}">
                <a16:creationId xmlns:a16="http://schemas.microsoft.com/office/drawing/2014/main" id="{EE7E2036-5D48-4ADC-5A5F-382BF3D6F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361" y="0"/>
            <a:ext cx="914400" cy="914400"/>
          </a:xfrm>
          <a:prstGeom prst="rect">
            <a:avLst/>
          </a:prstGeom>
        </p:spPr>
      </p:pic>
      <p:sp>
        <p:nvSpPr>
          <p:cNvPr id="14" name="TextBox 13">
            <a:extLst>
              <a:ext uri="{FF2B5EF4-FFF2-40B4-BE49-F238E27FC236}">
                <a16:creationId xmlns:a16="http://schemas.microsoft.com/office/drawing/2014/main" id="{02008632-039A-D69E-4336-DC27A535C4B8}"/>
              </a:ext>
            </a:extLst>
          </p:cNvPr>
          <p:cNvSpPr txBox="1"/>
          <p:nvPr/>
        </p:nvSpPr>
        <p:spPr>
          <a:xfrm>
            <a:off x="2092037" y="1390529"/>
            <a:ext cx="5070478" cy="2893100"/>
          </a:xfrm>
          <a:prstGeom prst="rect">
            <a:avLst/>
          </a:prstGeom>
          <a:solidFill>
            <a:schemeClr val="bg1"/>
          </a:solid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b="1">
                <a:solidFill>
                  <a:srgbClr val="1363DF"/>
                </a:solidFill>
              </a:rPr>
              <a:t>Bởi vì hàm SUM chỉ sử dụng với một cột chúng ta có thể thấy qua Syntax của hàm SUM</a:t>
            </a:r>
          </a:p>
          <a:p>
            <a:pPr marL="285750" indent="-285750">
              <a:buFont typeface="Arial" panose="020B0604020202020204" pitchFamily="34" charset="0"/>
              <a:buChar char="•"/>
            </a:pPr>
            <a:endParaRPr lang="en-US" sz="1400" b="1">
              <a:solidFill>
                <a:srgbClr val="1363DF"/>
              </a:solidFill>
            </a:endParaRPr>
          </a:p>
          <a:p>
            <a:pPr marL="285750" indent="-285750">
              <a:buFont typeface="Arial" panose="020B0604020202020204" pitchFamily="34" charset="0"/>
              <a:buChar char="•"/>
            </a:pPr>
            <a:endParaRPr lang="en-US" sz="1400" b="1">
              <a:solidFill>
                <a:srgbClr val="1363DF"/>
              </a:solidFill>
            </a:endParaRPr>
          </a:p>
          <a:p>
            <a:pPr marL="285750" indent="-285750">
              <a:buFont typeface="Arial" panose="020B0604020202020204" pitchFamily="34" charset="0"/>
              <a:buChar char="•"/>
            </a:pPr>
            <a:endParaRPr lang="en-US" sz="1400" b="1">
              <a:solidFill>
                <a:srgbClr val="1363DF"/>
              </a:solidFill>
            </a:endParaRPr>
          </a:p>
          <a:p>
            <a:endParaRPr lang="en-US" sz="1400" b="1">
              <a:solidFill>
                <a:srgbClr val="1363DF"/>
              </a:solidFill>
            </a:endParaRPr>
          </a:p>
          <a:p>
            <a:pPr marL="285750" indent="-285750">
              <a:buFont typeface="Arial" panose="020B0604020202020204" pitchFamily="34" charset="0"/>
              <a:buChar char="•"/>
            </a:pPr>
            <a:r>
              <a:rPr lang="en-US" sz="1400" b="1">
                <a:solidFill>
                  <a:srgbClr val="1363DF"/>
                </a:solidFill>
              </a:rPr>
              <a:t>Do đó chúng ta không thể cộng trừ nhân chừ khi sử dụng hàm SUM</a:t>
            </a:r>
          </a:p>
          <a:p>
            <a:pPr marL="285750" indent="-285750">
              <a:buFont typeface="Arial" panose="020B0604020202020204" pitchFamily="34" charset="0"/>
              <a:buChar char="•"/>
            </a:pPr>
            <a:r>
              <a:rPr lang="en-US" sz="1400" b="1">
                <a:solidFill>
                  <a:srgbClr val="1363DF"/>
                </a:solidFill>
              </a:rPr>
              <a:t>Hàm SUM chỉ sử dụng với các bảng vật lý</a:t>
            </a:r>
          </a:p>
          <a:p>
            <a:pPr marL="285750" indent="-285750">
              <a:buFont typeface="Arial" panose="020B0604020202020204" pitchFamily="34" charset="0"/>
              <a:buChar char="•"/>
            </a:pPr>
            <a:r>
              <a:rPr lang="en-US" sz="1400" b="1">
                <a:solidFill>
                  <a:srgbClr val="1363DF"/>
                </a:solidFill>
              </a:rPr>
              <a:t>Còn SUMX chúng ta có thể cộng trừ nhân chia được điển hình là chúng ta hay tính doanh thu và tính toán trên cả bảng vật lý, bảng ảo khai báo bằng biến</a:t>
            </a:r>
          </a:p>
          <a:p>
            <a:pPr marL="285750" indent="-285750">
              <a:buFont typeface="Arial" panose="020B0604020202020204" pitchFamily="34" charset="0"/>
              <a:buChar char="•"/>
            </a:pPr>
            <a:r>
              <a:rPr lang="en-US" sz="1400" b="1">
                <a:solidFill>
                  <a:srgbClr val="1363DF"/>
                </a:solidFill>
              </a:rPr>
              <a:t>SUMX(Sales, Sales[Net Price] * Sales[Quantity])</a:t>
            </a:r>
          </a:p>
        </p:txBody>
      </p:sp>
      <p:pic>
        <p:nvPicPr>
          <p:cNvPr id="16" name="Picture 15" descr="Reply? Taffy Cat">
            <a:extLst>
              <a:ext uri="{FF2B5EF4-FFF2-40B4-BE49-F238E27FC236}">
                <a16:creationId xmlns:a16="http://schemas.microsoft.com/office/drawing/2014/main" id="{FDCFDDC7-B48D-1002-ECB3-8941C607D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085" y="1180732"/>
            <a:ext cx="914400" cy="914400"/>
          </a:xfrm>
          <a:prstGeom prst="rect">
            <a:avLst/>
          </a:prstGeom>
        </p:spPr>
      </p:pic>
      <p:pic>
        <p:nvPicPr>
          <p:cNvPr id="18" name="Picture 17">
            <a:extLst>
              <a:ext uri="{FF2B5EF4-FFF2-40B4-BE49-F238E27FC236}">
                <a16:creationId xmlns:a16="http://schemas.microsoft.com/office/drawing/2014/main" id="{FDF7769F-D02B-54CD-480F-7DD4A7DD2BAC}"/>
              </a:ext>
            </a:extLst>
          </p:cNvPr>
          <p:cNvPicPr>
            <a:picLocks noChangeAspect="1"/>
          </p:cNvPicPr>
          <p:nvPr/>
        </p:nvPicPr>
        <p:blipFill>
          <a:blip r:embed="rId5"/>
          <a:stretch>
            <a:fillRect/>
          </a:stretch>
        </p:blipFill>
        <p:spPr>
          <a:xfrm>
            <a:off x="2307495" y="1910330"/>
            <a:ext cx="4855020" cy="727973"/>
          </a:xfrm>
          <a:prstGeom prst="rect">
            <a:avLst/>
          </a:prstGeom>
        </p:spPr>
      </p:pic>
    </p:spTree>
    <p:extLst>
      <p:ext uri="{BB962C8B-B14F-4D97-AF65-F5344CB8AC3E}">
        <p14:creationId xmlns:p14="http://schemas.microsoft.com/office/powerpoint/2010/main" val="1439578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2590801" y="429749"/>
            <a:ext cx="3962399" cy="369332"/>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CÁCH VẬN HÀNH CỦA CÁC HÀM X</a:t>
            </a:r>
          </a:p>
        </p:txBody>
      </p:sp>
      <p:pic>
        <p:nvPicPr>
          <p:cNvPr id="12" name="Picture 11" descr="Thumbs Up Max The Husky">
            <a:extLst>
              <a:ext uri="{FF2B5EF4-FFF2-40B4-BE49-F238E27FC236}">
                <a16:creationId xmlns:a16="http://schemas.microsoft.com/office/drawing/2014/main" id="{EE7E2036-5D48-4ADC-5A5F-382BF3D6FEB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76401" y="0"/>
            <a:ext cx="914400" cy="914400"/>
          </a:xfrm>
          <a:prstGeom prst="rect">
            <a:avLst/>
          </a:prstGeom>
        </p:spPr>
      </p:pic>
      <p:sp>
        <p:nvSpPr>
          <p:cNvPr id="2" name="TextBox 1">
            <a:extLst>
              <a:ext uri="{FF2B5EF4-FFF2-40B4-BE49-F238E27FC236}">
                <a16:creationId xmlns:a16="http://schemas.microsoft.com/office/drawing/2014/main" id="{B36A3B96-9EBA-14D6-0C1A-979D1E9C7F2C}"/>
              </a:ext>
            </a:extLst>
          </p:cNvPr>
          <p:cNvSpPr txBox="1"/>
          <p:nvPr/>
        </p:nvSpPr>
        <p:spPr>
          <a:xfrm>
            <a:off x="628650" y="1147450"/>
            <a:ext cx="4947805" cy="738664"/>
          </a:xfrm>
          <a:prstGeom prst="rect">
            <a:avLst/>
          </a:prstGeom>
          <a:noFill/>
        </p:spPr>
        <p:txBody>
          <a:bodyPr wrap="square" rtlCol="0">
            <a:spAutoFit/>
          </a:bodyPr>
          <a:lstStyle/>
          <a:p>
            <a:r>
              <a:rPr lang="en-US" sz="1400" b="1"/>
              <a:t>Ví dụ: </a:t>
            </a:r>
            <a:r>
              <a:rPr lang="en-US" sz="1400"/>
              <a:t>Chúng ta có một Matrix với MEASURE Doanh Thu được viết như thế này</a:t>
            </a:r>
          </a:p>
          <a:p>
            <a:r>
              <a:rPr lang="en-US" sz="1400" b="0">
                <a:solidFill>
                  <a:srgbClr val="3165BB"/>
                </a:solidFill>
                <a:effectLst/>
                <a:latin typeface="Consolas" panose="020B0609020204030204" pitchFamily="49" charset="0"/>
              </a:rPr>
              <a:t>SUMX</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Sales</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[Net Price]</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[Quantity]</a:t>
            </a:r>
            <a:r>
              <a:rPr lang="en-US" sz="1400" b="0">
                <a:solidFill>
                  <a:srgbClr val="000000"/>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237E7C6C-D85A-198D-4B70-0A8E7BE99865}"/>
              </a:ext>
            </a:extLst>
          </p:cNvPr>
          <p:cNvPicPr>
            <a:picLocks noChangeAspect="1"/>
          </p:cNvPicPr>
          <p:nvPr/>
        </p:nvPicPr>
        <p:blipFill rotWithShape="1">
          <a:blip r:embed="rId4"/>
          <a:srcRect r="48520"/>
          <a:stretch/>
        </p:blipFill>
        <p:spPr>
          <a:xfrm>
            <a:off x="6325110" y="1147450"/>
            <a:ext cx="2190240" cy="3619814"/>
          </a:xfrm>
          <a:prstGeom prst="rect">
            <a:avLst/>
          </a:prstGeom>
          <a:ln w="28575">
            <a:solidFill>
              <a:srgbClr val="47B5FF"/>
            </a:solidFill>
          </a:ln>
        </p:spPr>
      </p:pic>
      <p:sp>
        <p:nvSpPr>
          <p:cNvPr id="10" name="TextBox 9">
            <a:extLst>
              <a:ext uri="{FF2B5EF4-FFF2-40B4-BE49-F238E27FC236}">
                <a16:creationId xmlns:a16="http://schemas.microsoft.com/office/drawing/2014/main" id="{71B22E8E-4DD1-5B06-D2AF-B7BEDAFDE7A0}"/>
              </a:ext>
            </a:extLst>
          </p:cNvPr>
          <p:cNvSpPr txBox="1"/>
          <p:nvPr/>
        </p:nvSpPr>
        <p:spPr>
          <a:xfrm>
            <a:off x="628651" y="2095080"/>
            <a:ext cx="5030932" cy="954107"/>
          </a:xfrm>
          <a:prstGeom prst="rect">
            <a:avLst/>
          </a:prstGeom>
          <a:noFill/>
          <a:ln w="12700">
            <a:solidFill>
              <a:srgbClr val="1363DF"/>
            </a:solidFill>
            <a:prstDash val="dash"/>
          </a:ln>
        </p:spPr>
        <p:txBody>
          <a:bodyPr wrap="square" rtlCol="0">
            <a:spAutoFit/>
          </a:bodyPr>
          <a:lstStyle/>
          <a:p>
            <a:r>
              <a:rPr lang="en-US" sz="1400">
                <a:solidFill>
                  <a:schemeClr val="bg2">
                    <a:lumMod val="50000"/>
                  </a:schemeClr>
                </a:solidFill>
              </a:rPr>
              <a:t>Quy trình 1: Bảng Sales sẽ bị lọc bởi đồng thời hai bảng Date và Product </a:t>
            </a:r>
          </a:p>
          <a:p>
            <a:r>
              <a:rPr lang="en-US" sz="1400" b="0">
                <a:solidFill>
                  <a:schemeClr val="bg2">
                    <a:lumMod val="50000"/>
                  </a:schemeClr>
                </a:solidFill>
                <a:effectLst/>
              </a:rPr>
              <a:t>Trường Date[Calendar Year] tác động lên bảng Date làm thay đổi bảng Date sau đó Filter đến bảng Sales tương tự với bảng Product</a:t>
            </a:r>
          </a:p>
        </p:txBody>
      </p:sp>
      <p:sp>
        <p:nvSpPr>
          <p:cNvPr id="13" name="TextBox 12">
            <a:extLst>
              <a:ext uri="{FF2B5EF4-FFF2-40B4-BE49-F238E27FC236}">
                <a16:creationId xmlns:a16="http://schemas.microsoft.com/office/drawing/2014/main" id="{7A61C018-45E5-C5C1-5E73-C7022F8B33C7}"/>
              </a:ext>
            </a:extLst>
          </p:cNvPr>
          <p:cNvSpPr txBox="1"/>
          <p:nvPr/>
        </p:nvSpPr>
        <p:spPr>
          <a:xfrm>
            <a:off x="628650" y="3258153"/>
            <a:ext cx="5030932" cy="738664"/>
          </a:xfrm>
          <a:prstGeom prst="rect">
            <a:avLst/>
          </a:prstGeom>
          <a:noFill/>
          <a:ln w="12700">
            <a:solidFill>
              <a:srgbClr val="1363DF"/>
            </a:solidFill>
            <a:prstDash val="dash"/>
          </a:ln>
        </p:spPr>
        <p:txBody>
          <a:bodyPr wrap="square" rtlCol="0">
            <a:spAutoFit/>
          </a:bodyPr>
          <a:lstStyle>
            <a:defPPr>
              <a:defRPr lang="en-US"/>
            </a:defPPr>
            <a:lvl1pPr>
              <a:defRPr sz="1400">
                <a:solidFill>
                  <a:schemeClr val="bg2">
                    <a:lumMod val="25000"/>
                  </a:schemeClr>
                </a:solidFill>
              </a:defRPr>
            </a:lvl1pPr>
          </a:lstStyle>
          <a:p>
            <a:r>
              <a:rPr lang="en-US">
                <a:solidFill>
                  <a:schemeClr val="bg2">
                    <a:lumMod val="50000"/>
                  </a:schemeClr>
                </a:solidFill>
              </a:rPr>
              <a:t>Quy trình 2: Sau khi bảng Sales bị Filter bởi từng ngữ cảnh của Date[Calendar Year] và Product[Color] thì tiến hành tính toán nhân từng Net Price với Quantity lại với nhau theo Row Context</a:t>
            </a:r>
          </a:p>
        </p:txBody>
      </p:sp>
      <p:sp>
        <p:nvSpPr>
          <p:cNvPr id="17" name="TextBox 16">
            <a:extLst>
              <a:ext uri="{FF2B5EF4-FFF2-40B4-BE49-F238E27FC236}">
                <a16:creationId xmlns:a16="http://schemas.microsoft.com/office/drawing/2014/main" id="{CD15E511-4B0C-FD46-F3A2-24BA1F22A654}"/>
              </a:ext>
            </a:extLst>
          </p:cNvPr>
          <p:cNvSpPr txBox="1"/>
          <p:nvPr/>
        </p:nvSpPr>
        <p:spPr>
          <a:xfrm>
            <a:off x="628650" y="4205782"/>
            <a:ext cx="5030932" cy="307777"/>
          </a:xfrm>
          <a:prstGeom prst="rect">
            <a:avLst/>
          </a:prstGeom>
          <a:noFill/>
          <a:ln w="12700">
            <a:solidFill>
              <a:srgbClr val="1363DF"/>
            </a:solidFill>
            <a:prstDash val="dash"/>
          </a:ln>
        </p:spPr>
        <p:txBody>
          <a:bodyPr wrap="square" rtlCol="0">
            <a:spAutoFit/>
          </a:bodyPr>
          <a:lstStyle>
            <a:defPPr>
              <a:defRPr lang="en-US"/>
            </a:defPPr>
            <a:lvl1pPr>
              <a:defRPr sz="1400">
                <a:solidFill>
                  <a:schemeClr val="bg2">
                    <a:lumMod val="25000"/>
                  </a:schemeClr>
                </a:solidFill>
              </a:defRPr>
            </a:lvl1pPr>
          </a:lstStyle>
          <a:p>
            <a:r>
              <a:rPr lang="en-US">
                <a:solidFill>
                  <a:schemeClr val="bg2">
                    <a:lumMod val="50000"/>
                  </a:schemeClr>
                </a:solidFill>
              </a:rPr>
              <a:t>Quy trình 3: Tổng tất cả các giá trị và trả về ngữ cảnh hiện hành</a:t>
            </a:r>
          </a:p>
        </p:txBody>
      </p:sp>
    </p:spTree>
    <p:extLst>
      <p:ext uri="{BB962C8B-B14F-4D97-AF65-F5344CB8AC3E}">
        <p14:creationId xmlns:p14="http://schemas.microsoft.com/office/powerpoint/2010/main" val="529203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3304023" cy="380742"/>
          </a:xfrm>
          <a:prstGeom prst="rect">
            <a:avLst/>
          </a:prstGeom>
          <a:solidFill>
            <a:srgbClr val="1363DF"/>
          </a:solidFill>
        </p:spPr>
        <p:txBody>
          <a:bodyPr wrap="square" rtlCol="0">
            <a:spAutoFit/>
          </a:bodyPr>
          <a:lstStyle/>
          <a:p>
            <a:r>
              <a:rPr lang="en-US" b="1" u="sng">
                <a:solidFill>
                  <a:schemeClr val="bg1"/>
                </a:solidFill>
              </a:rPr>
              <a:t>1. Các hàm X thông dụng - SUMX</a:t>
            </a:r>
          </a:p>
        </p:txBody>
      </p:sp>
      <p:pic>
        <p:nvPicPr>
          <p:cNvPr id="9" name="Picture 8">
            <a:extLst>
              <a:ext uri="{FF2B5EF4-FFF2-40B4-BE49-F238E27FC236}">
                <a16:creationId xmlns:a16="http://schemas.microsoft.com/office/drawing/2014/main" id="{B55E0CA5-482E-B2FD-D1C4-73927F7CEE56}"/>
              </a:ext>
            </a:extLst>
          </p:cNvPr>
          <p:cNvPicPr>
            <a:picLocks noChangeAspect="1"/>
          </p:cNvPicPr>
          <p:nvPr/>
        </p:nvPicPr>
        <p:blipFill>
          <a:blip r:embed="rId3"/>
          <a:stretch>
            <a:fillRect/>
          </a:stretch>
        </p:blipFill>
        <p:spPr>
          <a:xfrm>
            <a:off x="720722" y="1025474"/>
            <a:ext cx="5610805" cy="837724"/>
          </a:xfrm>
          <a:prstGeom prst="rect">
            <a:avLst/>
          </a:prstGeom>
        </p:spPr>
      </p:pic>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46193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Table: Truyền một bảng vào có thể là một </a:t>
            </a:r>
            <a:r>
              <a:rPr lang="en-US" sz="1400" b="1">
                <a:solidFill>
                  <a:srgbClr val="1363DF"/>
                </a:solidFill>
              </a:rPr>
              <a:t>bảng ảo </a:t>
            </a:r>
            <a:r>
              <a:rPr lang="en-US" sz="1400">
                <a:solidFill>
                  <a:schemeClr val="bg2">
                    <a:lumMod val="50000"/>
                  </a:schemeClr>
                </a:solidFill>
              </a:rPr>
              <a:t>nằm trên biến hoặc là một bảng </a:t>
            </a:r>
            <a:r>
              <a:rPr lang="en-US" sz="1400" b="1">
                <a:solidFill>
                  <a:srgbClr val="1363DF"/>
                </a:solidFill>
              </a:rPr>
              <a:t>vật lý</a:t>
            </a:r>
          </a:p>
          <a:p>
            <a:pPr marL="285750" indent="-285750">
              <a:spcAft>
                <a:spcPts val="600"/>
              </a:spcAft>
              <a:buFont typeface="Arial" panose="020B0604020202020204" pitchFamily="34" charset="0"/>
              <a:buChar char="•"/>
            </a:pPr>
            <a:r>
              <a:rPr lang="en-US" sz="1400">
                <a:solidFill>
                  <a:schemeClr val="bg2">
                    <a:lumMod val="50000"/>
                  </a:schemeClr>
                </a:solidFill>
              </a:rPr>
              <a:t>Expression: Được thực hiện dưới dạng Row Context, tính toán các cột dựa nằm trong Table đó</a:t>
            </a:r>
          </a:p>
        </p:txBody>
      </p:sp>
      <p:pic>
        <p:nvPicPr>
          <p:cNvPr id="12" name="Picture 11">
            <a:extLst>
              <a:ext uri="{FF2B5EF4-FFF2-40B4-BE49-F238E27FC236}">
                <a16:creationId xmlns:a16="http://schemas.microsoft.com/office/drawing/2014/main" id="{42AAE32B-D2AC-C651-91F0-0293DBCA31D6}"/>
              </a:ext>
            </a:extLst>
          </p:cNvPr>
          <p:cNvPicPr>
            <a:picLocks noChangeAspect="1"/>
          </p:cNvPicPr>
          <p:nvPr/>
        </p:nvPicPr>
        <p:blipFill>
          <a:blip r:embed="rId4"/>
          <a:stretch>
            <a:fillRect/>
          </a:stretch>
        </p:blipFill>
        <p:spPr>
          <a:xfrm>
            <a:off x="4759038" y="2023827"/>
            <a:ext cx="3002540" cy="297206"/>
          </a:xfrm>
          <a:prstGeom prst="rect">
            <a:avLst/>
          </a:prstGeom>
          <a:ln w="28575">
            <a:solidFill>
              <a:srgbClr val="47B5FF"/>
            </a:solidFill>
          </a:ln>
        </p:spPr>
      </p:pic>
      <p:pic>
        <p:nvPicPr>
          <p:cNvPr id="14" name="Picture 13">
            <a:extLst>
              <a:ext uri="{FF2B5EF4-FFF2-40B4-BE49-F238E27FC236}">
                <a16:creationId xmlns:a16="http://schemas.microsoft.com/office/drawing/2014/main" id="{7F30A704-3D17-AA65-9668-11C8CA36CD85}"/>
              </a:ext>
            </a:extLst>
          </p:cNvPr>
          <p:cNvPicPr>
            <a:picLocks noChangeAspect="1"/>
          </p:cNvPicPr>
          <p:nvPr/>
        </p:nvPicPr>
        <p:blipFill>
          <a:blip r:embed="rId5"/>
          <a:stretch>
            <a:fillRect/>
          </a:stretch>
        </p:blipFill>
        <p:spPr>
          <a:xfrm>
            <a:off x="4759038" y="2549381"/>
            <a:ext cx="3292125" cy="1539373"/>
          </a:xfrm>
          <a:prstGeom prst="rect">
            <a:avLst/>
          </a:prstGeom>
          <a:ln w="28575">
            <a:solidFill>
              <a:srgbClr val="47B5FF"/>
            </a:solidFill>
          </a:ln>
        </p:spPr>
      </p:pic>
    </p:spTree>
    <p:extLst>
      <p:ext uri="{BB962C8B-B14F-4D97-AF65-F5344CB8AC3E}">
        <p14:creationId xmlns:p14="http://schemas.microsoft.com/office/powerpoint/2010/main" val="30676225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3" y="492095"/>
            <a:ext cx="5112042" cy="369332"/>
          </a:xfrm>
          <a:prstGeom prst="rect">
            <a:avLst/>
          </a:prstGeom>
          <a:solidFill>
            <a:srgbClr val="1363DF"/>
          </a:solidFill>
        </p:spPr>
        <p:txBody>
          <a:bodyPr wrap="square" rtlCol="0">
            <a:spAutoFit/>
          </a:bodyPr>
          <a:lstStyle/>
          <a:p>
            <a:r>
              <a:rPr lang="en-US" b="1" u="sng">
                <a:solidFill>
                  <a:schemeClr val="bg1"/>
                </a:solidFill>
              </a:rPr>
              <a:t>1. Các hàm X thông dụng – AVERAGEX, MINX, MAXX</a:t>
            </a:r>
          </a:p>
        </p:txBody>
      </p:sp>
      <p:sp>
        <p:nvSpPr>
          <p:cNvPr id="3" name="TextBox 2">
            <a:extLst>
              <a:ext uri="{FF2B5EF4-FFF2-40B4-BE49-F238E27FC236}">
                <a16:creationId xmlns:a16="http://schemas.microsoft.com/office/drawing/2014/main" id="{081F887A-91CD-1749-2D30-6DF48CC53A2A}"/>
              </a:ext>
            </a:extLst>
          </p:cNvPr>
          <p:cNvSpPr txBox="1"/>
          <p:nvPr/>
        </p:nvSpPr>
        <p:spPr>
          <a:xfrm>
            <a:off x="2537979" y="1322977"/>
            <a:ext cx="4068041" cy="2246769"/>
          </a:xfrm>
          <a:prstGeom prst="rect">
            <a:avLst/>
          </a:prstGeom>
          <a:no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b="1">
                <a:solidFill>
                  <a:srgbClr val="1363DF"/>
                </a:solidFill>
              </a:rPr>
              <a:t>Các hàm trên cũng có cách vận hành tương tự như hàm SUMX</a:t>
            </a:r>
          </a:p>
          <a:p>
            <a:pPr marL="285750" indent="-285750">
              <a:buFont typeface="Arial" panose="020B0604020202020204" pitchFamily="34" charset="0"/>
              <a:buChar char="•"/>
            </a:pPr>
            <a:r>
              <a:rPr lang="en-US" sz="1400">
                <a:solidFill>
                  <a:schemeClr val="bg2">
                    <a:lumMod val="50000"/>
                  </a:schemeClr>
                </a:solidFill>
              </a:rPr>
              <a:t>AVERAGEX: Tính giá trị trung bình trong một bảng vật lý hoặc một bảng ảo hoặc bảng vật lý</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MINX: Lấy ra giá trị nhỏ nhất trong một bảng vật lý hoặc một bảng ảo hoặc bảng vật lý</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MAXX: Lấy ra giá trị lớn nhất trong một bảng vật lý hoặc một bảng ảo hoặc bảng vật lý</a:t>
            </a:r>
          </a:p>
        </p:txBody>
      </p:sp>
    </p:spTree>
    <p:extLst>
      <p:ext uri="{BB962C8B-B14F-4D97-AF65-F5344CB8AC3E}">
        <p14:creationId xmlns:p14="http://schemas.microsoft.com/office/powerpoint/2010/main" val="4273677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278297" cy="369332"/>
          </a:xfrm>
          <a:prstGeom prst="rect">
            <a:avLst/>
          </a:prstGeom>
          <a:solidFill>
            <a:srgbClr val="1363DF"/>
          </a:solidFill>
        </p:spPr>
        <p:txBody>
          <a:bodyPr wrap="square" rtlCol="0">
            <a:spAutoFit/>
          </a:bodyPr>
          <a:lstStyle/>
          <a:p>
            <a:r>
              <a:rPr lang="en-US" b="1" u="sng">
                <a:solidFill>
                  <a:schemeClr val="bg1"/>
                </a:solidFill>
              </a:rPr>
              <a:t>2. Các hàm thông thường hay sử dụng - COUNTROWS</a:t>
            </a:r>
          </a:p>
        </p:txBody>
      </p:sp>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384995"/>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Hàm COUNTROWS được dùng để đếm số lượng dòng trong một bảng thực hoặc một bảng ảo được tạo ra bằng cách khai báo biến</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Bảng có thể chứa một hoặc nhiều cột</a:t>
            </a:r>
          </a:p>
        </p:txBody>
      </p:sp>
      <p:pic>
        <p:nvPicPr>
          <p:cNvPr id="3" name="Picture 2">
            <a:extLst>
              <a:ext uri="{FF2B5EF4-FFF2-40B4-BE49-F238E27FC236}">
                <a16:creationId xmlns:a16="http://schemas.microsoft.com/office/drawing/2014/main" id="{21B5F5F7-A4FD-0487-53AD-02B7D9ADA70B}"/>
              </a:ext>
            </a:extLst>
          </p:cNvPr>
          <p:cNvPicPr>
            <a:picLocks noChangeAspect="1"/>
          </p:cNvPicPr>
          <p:nvPr/>
        </p:nvPicPr>
        <p:blipFill>
          <a:blip r:embed="rId3"/>
          <a:stretch>
            <a:fillRect/>
          </a:stretch>
        </p:blipFill>
        <p:spPr>
          <a:xfrm>
            <a:off x="720721" y="974034"/>
            <a:ext cx="5853261" cy="929196"/>
          </a:xfrm>
          <a:prstGeom prst="rect">
            <a:avLst/>
          </a:prstGeom>
        </p:spPr>
      </p:pic>
      <p:pic>
        <p:nvPicPr>
          <p:cNvPr id="17" name="Picture 16">
            <a:extLst>
              <a:ext uri="{FF2B5EF4-FFF2-40B4-BE49-F238E27FC236}">
                <a16:creationId xmlns:a16="http://schemas.microsoft.com/office/drawing/2014/main" id="{56CDF7DB-92D3-EB43-F6C8-C2B03094D993}"/>
              </a:ext>
            </a:extLst>
          </p:cNvPr>
          <p:cNvPicPr>
            <a:picLocks noChangeAspect="1"/>
          </p:cNvPicPr>
          <p:nvPr/>
        </p:nvPicPr>
        <p:blipFill>
          <a:blip r:embed="rId4"/>
          <a:stretch>
            <a:fillRect/>
          </a:stretch>
        </p:blipFill>
        <p:spPr>
          <a:xfrm>
            <a:off x="4759038" y="2039021"/>
            <a:ext cx="1592718" cy="297206"/>
          </a:xfrm>
          <a:prstGeom prst="rect">
            <a:avLst/>
          </a:prstGeom>
          <a:ln w="28575">
            <a:solidFill>
              <a:srgbClr val="47B5FF"/>
            </a:solidFill>
          </a:ln>
        </p:spPr>
      </p:pic>
      <p:pic>
        <p:nvPicPr>
          <p:cNvPr id="19" name="Picture 18">
            <a:extLst>
              <a:ext uri="{FF2B5EF4-FFF2-40B4-BE49-F238E27FC236}">
                <a16:creationId xmlns:a16="http://schemas.microsoft.com/office/drawing/2014/main" id="{66B2D461-60DC-E0B0-5DAC-37C1C8232CA3}"/>
              </a:ext>
            </a:extLst>
          </p:cNvPr>
          <p:cNvPicPr>
            <a:picLocks noChangeAspect="1"/>
          </p:cNvPicPr>
          <p:nvPr/>
        </p:nvPicPr>
        <p:blipFill>
          <a:blip r:embed="rId5"/>
          <a:stretch>
            <a:fillRect/>
          </a:stretch>
        </p:blipFill>
        <p:spPr>
          <a:xfrm>
            <a:off x="4747607" y="2574643"/>
            <a:ext cx="3208298" cy="1607959"/>
          </a:xfrm>
          <a:prstGeom prst="rect">
            <a:avLst/>
          </a:prstGeom>
          <a:ln w="28575">
            <a:solidFill>
              <a:srgbClr val="47B5FF"/>
            </a:solidFill>
          </a:ln>
        </p:spPr>
      </p:pic>
    </p:spTree>
    <p:extLst>
      <p:ext uri="{BB962C8B-B14F-4D97-AF65-F5344CB8AC3E}">
        <p14:creationId xmlns:p14="http://schemas.microsoft.com/office/powerpoint/2010/main" val="9561845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631035" cy="369332"/>
          </a:xfrm>
          <a:prstGeom prst="rect">
            <a:avLst/>
          </a:prstGeom>
          <a:solidFill>
            <a:srgbClr val="1363DF"/>
          </a:solidFill>
        </p:spPr>
        <p:txBody>
          <a:bodyPr wrap="square" rtlCol="0">
            <a:spAutoFit/>
          </a:bodyPr>
          <a:lstStyle/>
          <a:p>
            <a:r>
              <a:rPr lang="en-US" b="1" u="sng">
                <a:solidFill>
                  <a:schemeClr val="bg1"/>
                </a:solidFill>
              </a:rPr>
              <a:t>2. Các hàm thông thường hay sử dụng - DISTINCTCOUNT</a:t>
            </a:r>
          </a:p>
        </p:txBody>
      </p:sp>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169551"/>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Hàm DISTINCTCOUNT được dùng để đếm số lượng dòng riêng biệt (tức là đã remove duplicate rồi) trong một bảng thực</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Bảng ở đây có thể chứa một hoặc nhiều cột</a:t>
            </a:r>
          </a:p>
        </p:txBody>
      </p:sp>
      <p:pic>
        <p:nvPicPr>
          <p:cNvPr id="11" name="Picture 10">
            <a:extLst>
              <a:ext uri="{FF2B5EF4-FFF2-40B4-BE49-F238E27FC236}">
                <a16:creationId xmlns:a16="http://schemas.microsoft.com/office/drawing/2014/main" id="{FEC06431-06B4-D611-D5EA-D1D36B73B240}"/>
              </a:ext>
            </a:extLst>
          </p:cNvPr>
          <p:cNvPicPr>
            <a:picLocks noChangeAspect="1"/>
          </p:cNvPicPr>
          <p:nvPr/>
        </p:nvPicPr>
        <p:blipFill>
          <a:blip r:embed="rId3"/>
          <a:stretch>
            <a:fillRect/>
          </a:stretch>
        </p:blipFill>
        <p:spPr>
          <a:xfrm>
            <a:off x="641522" y="956352"/>
            <a:ext cx="5350570" cy="964559"/>
          </a:xfrm>
          <a:prstGeom prst="rect">
            <a:avLst/>
          </a:prstGeom>
        </p:spPr>
      </p:pic>
      <p:pic>
        <p:nvPicPr>
          <p:cNvPr id="13" name="Picture 12">
            <a:extLst>
              <a:ext uri="{FF2B5EF4-FFF2-40B4-BE49-F238E27FC236}">
                <a16:creationId xmlns:a16="http://schemas.microsoft.com/office/drawing/2014/main" id="{C25776D0-D6D8-F1C4-6E58-F68CEEC453C8}"/>
              </a:ext>
            </a:extLst>
          </p:cNvPr>
          <p:cNvPicPr>
            <a:picLocks noChangeAspect="1"/>
          </p:cNvPicPr>
          <p:nvPr/>
        </p:nvPicPr>
        <p:blipFill>
          <a:blip r:embed="rId4"/>
          <a:stretch>
            <a:fillRect/>
          </a:stretch>
        </p:blipFill>
        <p:spPr>
          <a:xfrm>
            <a:off x="4572000" y="2443304"/>
            <a:ext cx="3345470" cy="297206"/>
          </a:xfrm>
          <a:prstGeom prst="rect">
            <a:avLst/>
          </a:prstGeom>
          <a:ln w="28575">
            <a:solidFill>
              <a:srgbClr val="47B5FF"/>
            </a:solidFill>
          </a:ln>
        </p:spPr>
      </p:pic>
    </p:spTree>
    <p:extLst>
      <p:ext uri="{BB962C8B-B14F-4D97-AF65-F5344CB8AC3E}">
        <p14:creationId xmlns:p14="http://schemas.microsoft.com/office/powerpoint/2010/main" val="14015386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Ask Questions Effectively. When we have a question, our first… | by  Soundarya Balasubramani | Agile Insider | Medium">
            <a:extLst>
              <a:ext uri="{FF2B5EF4-FFF2-40B4-BE49-F238E27FC236}">
                <a16:creationId xmlns:a16="http://schemas.microsoft.com/office/drawing/2014/main" id="{0F1F1289-69F9-0E32-49D0-2C60C2C45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2" y="588386"/>
            <a:ext cx="3343275" cy="136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7E07B2-1A42-D9D3-AF3D-3F8BBB585934}"/>
              </a:ext>
            </a:extLst>
          </p:cNvPr>
          <p:cNvSpPr txBox="1"/>
          <p:nvPr/>
        </p:nvSpPr>
        <p:spPr>
          <a:xfrm>
            <a:off x="2251364" y="2237509"/>
            <a:ext cx="5015345" cy="923330"/>
          </a:xfrm>
          <a:prstGeom prst="rect">
            <a:avLst/>
          </a:prstGeom>
          <a:noFill/>
        </p:spPr>
        <p:txBody>
          <a:bodyPr wrap="square" rtlCol="0">
            <a:spAutoFit/>
          </a:bodyPr>
          <a:lstStyle/>
          <a:p>
            <a:pPr algn="ctr"/>
            <a:r>
              <a:rPr lang="en-US" b="1">
                <a:solidFill>
                  <a:srgbClr val="1363DF"/>
                </a:solidFill>
              </a:rPr>
              <a:t>Vậy làm sao có thể đếm các giá trị riêng biệt trên một bảng ảo khi không thể sử dụng hàm DISTINCTCOUNT??</a:t>
            </a:r>
          </a:p>
        </p:txBody>
      </p:sp>
    </p:spTree>
    <p:extLst>
      <p:ext uri="{BB962C8B-B14F-4D97-AF65-F5344CB8AC3E}">
        <p14:creationId xmlns:p14="http://schemas.microsoft.com/office/powerpoint/2010/main" val="22867329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7E07B2-1A42-D9D3-AF3D-3F8BBB585934}"/>
              </a:ext>
            </a:extLst>
          </p:cNvPr>
          <p:cNvSpPr txBox="1"/>
          <p:nvPr/>
        </p:nvSpPr>
        <p:spPr>
          <a:xfrm>
            <a:off x="2216889" y="1742209"/>
            <a:ext cx="5015345" cy="646331"/>
          </a:xfrm>
          <a:prstGeom prst="rect">
            <a:avLst/>
          </a:prstGeom>
          <a:noFill/>
        </p:spPr>
        <p:txBody>
          <a:bodyPr wrap="square" rtlCol="0">
            <a:spAutoFit/>
          </a:bodyPr>
          <a:lstStyle/>
          <a:p>
            <a:pPr algn="ctr"/>
            <a:r>
              <a:rPr lang="en-US" b="1">
                <a:solidFill>
                  <a:srgbClr val="1363DF"/>
                </a:solidFill>
              </a:rPr>
              <a:t>CHÚNG TA CÓ THỂ DÙNG KẾT HỢP HÀM DISTINCT VỚI HÀM COUNTROWS</a:t>
            </a:r>
          </a:p>
        </p:txBody>
      </p:sp>
      <p:pic>
        <p:nvPicPr>
          <p:cNvPr id="2050" name="Picture 2" descr="2. Solution Suggestion – 7 Steps to Success in Erasmus + Strategic  Partnership Projects | European Development Institute">
            <a:extLst>
              <a:ext uri="{FF2B5EF4-FFF2-40B4-BE49-F238E27FC236}">
                <a16:creationId xmlns:a16="http://schemas.microsoft.com/office/drawing/2014/main" id="{BFFAC12F-29AC-8D39-9CCC-C5A72CF8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200" y="102392"/>
            <a:ext cx="2901600" cy="1450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2BF58AE-49EA-4747-03CB-4F4FD7AF9832}"/>
              </a:ext>
            </a:extLst>
          </p:cNvPr>
          <p:cNvPicPr>
            <a:picLocks noChangeAspect="1"/>
          </p:cNvPicPr>
          <p:nvPr/>
        </p:nvPicPr>
        <p:blipFill>
          <a:blip r:embed="rId3"/>
          <a:stretch>
            <a:fillRect/>
          </a:stretch>
        </p:blipFill>
        <p:spPr>
          <a:xfrm>
            <a:off x="2952669" y="2375992"/>
            <a:ext cx="3238662" cy="2260454"/>
          </a:xfrm>
          <a:prstGeom prst="rect">
            <a:avLst/>
          </a:prstGeom>
          <a:ln w="19050">
            <a:solidFill>
              <a:srgbClr val="1363DF"/>
            </a:solidFill>
            <a:prstDash val="dash"/>
          </a:ln>
        </p:spPr>
      </p:pic>
    </p:spTree>
    <p:extLst>
      <p:ext uri="{BB962C8B-B14F-4D97-AF65-F5344CB8AC3E}">
        <p14:creationId xmlns:p14="http://schemas.microsoft.com/office/powerpoint/2010/main" val="41551794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85884" y="192560"/>
            <a:ext cx="6372232" cy="45724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BẢNG TRONG DAX</a:t>
            </a:r>
          </a:p>
        </p:txBody>
      </p:sp>
      <p:sp>
        <p:nvSpPr>
          <p:cNvPr id="2" name="TextBox 1">
            <a:extLst>
              <a:ext uri="{FF2B5EF4-FFF2-40B4-BE49-F238E27FC236}">
                <a16:creationId xmlns:a16="http://schemas.microsoft.com/office/drawing/2014/main" id="{A13FCAA6-FC27-3453-E076-44B6F958F3BA}"/>
              </a:ext>
            </a:extLst>
          </p:cNvPr>
          <p:cNvSpPr txBox="1"/>
          <p:nvPr/>
        </p:nvSpPr>
        <p:spPr>
          <a:xfrm>
            <a:off x="3138695" y="4409937"/>
            <a:ext cx="299690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026" name="Picture 2">
            <a:extLst>
              <a:ext uri="{FF2B5EF4-FFF2-40B4-BE49-F238E27FC236}">
                <a16:creationId xmlns:a16="http://schemas.microsoft.com/office/drawing/2014/main" id="{6AF325C1-C6ED-0EC6-9987-F705141FB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370" y="4137710"/>
            <a:ext cx="1600200" cy="900113"/>
          </a:xfrm>
          <a:prstGeom prst="rect">
            <a:avLst/>
          </a:prstGeom>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6CF47AA-91CD-CD95-D0C3-40AAC7D1A30E}"/>
              </a:ext>
            </a:extLst>
          </p:cNvPr>
          <p:cNvGrpSpPr/>
          <p:nvPr/>
        </p:nvGrpSpPr>
        <p:grpSpPr>
          <a:xfrm>
            <a:off x="2375236" y="1106768"/>
            <a:ext cx="4393528" cy="2538202"/>
            <a:chOff x="2709524" y="1106768"/>
            <a:chExt cx="4393528" cy="2538202"/>
          </a:xfrm>
        </p:grpSpPr>
        <p:pic>
          <p:nvPicPr>
            <p:cNvPr id="1028" name="Picture 4" descr="Spis treści – SkuteczneRaporty.pl">
              <a:extLst>
                <a:ext uri="{FF2B5EF4-FFF2-40B4-BE49-F238E27FC236}">
                  <a16:creationId xmlns:a16="http://schemas.microsoft.com/office/drawing/2014/main" id="{2D521D88-0392-CEAA-881B-9737F000710B}"/>
                </a:ext>
              </a:extLst>
            </p:cNvPr>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72000" y="1106768"/>
              <a:ext cx="2531052" cy="25382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AX Studio - The ultimate client tool for working with DAX queries">
              <a:extLst>
                <a:ext uri="{FF2B5EF4-FFF2-40B4-BE49-F238E27FC236}">
                  <a16:creationId xmlns:a16="http://schemas.microsoft.com/office/drawing/2014/main" id="{B79C216D-E4EB-D435-F078-D42F5B3F35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9524" y="1959957"/>
              <a:ext cx="1685013" cy="16850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2732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00889" y="218487"/>
            <a:ext cx="6542222" cy="595167"/>
          </a:xfrm>
          <a:prstGeom prst="rect">
            <a:avLst/>
          </a:prstGeom>
          <a:solidFill>
            <a:srgbClr val="1363DF"/>
          </a:solidFill>
        </p:spPr>
        <p:txBody>
          <a:bodyPr vert="horz" lIns="68628" tIns="34347" rIns="68628" bIns="34347" rtlCol="0" anchor="b">
            <a:normAutofit/>
          </a:bodyPr>
          <a:lstStyle/>
          <a:p>
            <a:pPr algn="ctr">
              <a:lnSpc>
                <a:spcPct val="90000"/>
              </a:lnSpc>
              <a:spcBef>
                <a:spcPct val="0"/>
              </a:spcBef>
              <a:spcAft>
                <a:spcPts val="480"/>
              </a:spcAft>
            </a:pPr>
            <a:r>
              <a:rPr lang="en-US" sz="3200" b="1">
                <a:solidFill>
                  <a:schemeClr val="bg1"/>
                </a:solidFill>
                <a:ea typeface="+mj-ea"/>
                <a:cs typeface="+mj-cs"/>
              </a:rPr>
              <a:t>CHAPTER 1: NGỮ CẢNH TRONG DAX</a:t>
            </a:r>
          </a:p>
        </p:txBody>
      </p:sp>
      <p:grpSp>
        <p:nvGrpSpPr>
          <p:cNvPr id="7" name="Group 6">
            <a:extLst>
              <a:ext uri="{FF2B5EF4-FFF2-40B4-BE49-F238E27FC236}">
                <a16:creationId xmlns:a16="http://schemas.microsoft.com/office/drawing/2014/main" id="{3B158EE8-DA7B-890C-D3EC-D54237647746}"/>
              </a:ext>
            </a:extLst>
          </p:cNvPr>
          <p:cNvGrpSpPr/>
          <p:nvPr/>
        </p:nvGrpSpPr>
        <p:grpSpPr>
          <a:xfrm>
            <a:off x="647023" y="1616588"/>
            <a:ext cx="7849954" cy="2509814"/>
            <a:chOff x="1149191" y="1616588"/>
            <a:chExt cx="7849954" cy="2509814"/>
          </a:xfrm>
        </p:grpSpPr>
        <p:pic>
          <p:nvPicPr>
            <p:cNvPr id="1026" name="Picture 2" descr="Row and Filter Context in DAX - Stats Lab">
              <a:extLst>
                <a:ext uri="{FF2B5EF4-FFF2-40B4-BE49-F238E27FC236}">
                  <a16:creationId xmlns:a16="http://schemas.microsoft.com/office/drawing/2014/main" id="{B0298836-5D2F-C7B5-E507-6511C6C8B31A}"/>
                </a:ext>
              </a:extLst>
            </p:cNvPr>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9191" y="1616588"/>
              <a:ext cx="3272895" cy="25098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aluation Contexts in DAX - Filter and Row Contexts | endjin">
              <a:extLst>
                <a:ext uri="{FF2B5EF4-FFF2-40B4-BE49-F238E27FC236}">
                  <a16:creationId xmlns:a16="http://schemas.microsoft.com/office/drawing/2014/main" id="{8AC6208E-A86B-4878-D27C-751B1DC8119D}"/>
                </a:ext>
              </a:extLst>
            </p:cNvPr>
            <p:cNvPicPr>
              <a:picLocks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89548" y="1616589"/>
              <a:ext cx="4509597" cy="25098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1300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2"/>
            <a:ext cx="7346720" cy="45724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BẢNG TRONG DAX</a:t>
            </a:r>
          </a:p>
        </p:txBody>
      </p:sp>
      <p:sp>
        <p:nvSpPr>
          <p:cNvPr id="2" name="TextBox 1">
            <a:extLst>
              <a:ext uri="{FF2B5EF4-FFF2-40B4-BE49-F238E27FC236}">
                <a16:creationId xmlns:a16="http://schemas.microsoft.com/office/drawing/2014/main" id="{A13FCAA6-FC27-3453-E076-44B6F958F3BA}"/>
              </a:ext>
            </a:extLst>
          </p:cNvPr>
          <p:cNvSpPr txBox="1"/>
          <p:nvPr/>
        </p:nvSpPr>
        <p:spPr>
          <a:xfrm>
            <a:off x="3246734"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026" name="Picture 2">
            <a:extLst>
              <a:ext uri="{FF2B5EF4-FFF2-40B4-BE49-F238E27FC236}">
                <a16:creationId xmlns:a16="http://schemas.microsoft.com/office/drawing/2014/main" id="{6AF325C1-C6ED-0EC6-9987-F705141FB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370" y="4137710"/>
            <a:ext cx="1600200" cy="900113"/>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8B97D6-7F65-EDF3-FD89-90C6B1D74665}"/>
              </a:ext>
            </a:extLst>
          </p:cNvPr>
          <p:cNvSpPr txBox="1"/>
          <p:nvPr/>
        </p:nvSpPr>
        <p:spPr>
          <a:xfrm>
            <a:off x="963749" y="901285"/>
            <a:ext cx="4263570" cy="1513235"/>
          </a:xfrm>
          <a:prstGeom prst="rect">
            <a:avLst/>
          </a:prstGeom>
          <a:noFill/>
        </p:spPr>
        <p:txBody>
          <a:bodyPr wrap="square" rtlCol="0">
            <a:spAutoFit/>
          </a:bodyPr>
          <a:lstStyle/>
          <a:p>
            <a:pPr marL="342900" indent="-342900">
              <a:spcAft>
                <a:spcPts val="200"/>
              </a:spcAft>
              <a:buAutoNum type="arabicPeriod"/>
            </a:pPr>
            <a:r>
              <a:rPr lang="en-US" sz="1400"/>
              <a:t>Các sử dụng để nhóm, lấy và lọc dữ liệu</a:t>
            </a:r>
          </a:p>
          <a:p>
            <a:pPr marL="742950" lvl="1" indent="-285750">
              <a:spcAft>
                <a:spcPts val="200"/>
              </a:spcAft>
              <a:buFont typeface="Arial" panose="020B0604020202020204" pitchFamily="34" charset="0"/>
              <a:buChar char="•"/>
            </a:pPr>
            <a:r>
              <a:rPr lang="en-US" sz="1400"/>
              <a:t>SUMMARIZE</a:t>
            </a:r>
          </a:p>
          <a:p>
            <a:pPr marL="742950" lvl="1" indent="-285750">
              <a:spcAft>
                <a:spcPts val="200"/>
              </a:spcAft>
              <a:buFont typeface="Arial" panose="020B0604020202020204" pitchFamily="34" charset="0"/>
              <a:buChar char="•"/>
            </a:pPr>
            <a:r>
              <a:rPr lang="en-US" sz="1400"/>
              <a:t>ADDCOLUMNS</a:t>
            </a:r>
          </a:p>
          <a:p>
            <a:pPr marL="742950" lvl="1" indent="-285750">
              <a:spcAft>
                <a:spcPts val="200"/>
              </a:spcAft>
              <a:buFont typeface="Arial" panose="020B0604020202020204" pitchFamily="34" charset="0"/>
              <a:buChar char="•"/>
            </a:pPr>
            <a:r>
              <a:rPr lang="en-US" sz="1400"/>
              <a:t>FILTER</a:t>
            </a:r>
          </a:p>
          <a:p>
            <a:pPr marL="742950" lvl="1" indent="-285750">
              <a:spcAft>
                <a:spcPts val="200"/>
              </a:spcAft>
              <a:buFont typeface="Arial" panose="020B0604020202020204" pitchFamily="34" charset="0"/>
              <a:buChar char="•"/>
            </a:pPr>
            <a:r>
              <a:rPr lang="en-US" sz="1400"/>
              <a:t>GROUPBY</a:t>
            </a:r>
          </a:p>
          <a:p>
            <a:pPr marL="742950" lvl="1" indent="-285750">
              <a:spcAft>
                <a:spcPts val="200"/>
              </a:spcAft>
              <a:buFont typeface="Arial" panose="020B0604020202020204" pitchFamily="34" charset="0"/>
              <a:buChar char="•"/>
            </a:pPr>
            <a:r>
              <a:rPr lang="en-US" sz="1400"/>
              <a:t>CROSSJOIN</a:t>
            </a:r>
          </a:p>
        </p:txBody>
      </p:sp>
      <p:sp>
        <p:nvSpPr>
          <p:cNvPr id="8" name="TextBox 7">
            <a:extLst>
              <a:ext uri="{FF2B5EF4-FFF2-40B4-BE49-F238E27FC236}">
                <a16:creationId xmlns:a16="http://schemas.microsoft.com/office/drawing/2014/main" id="{7ACA425B-F733-9DF1-049D-B9BF6EED39B5}"/>
              </a:ext>
            </a:extLst>
          </p:cNvPr>
          <p:cNvSpPr txBox="1"/>
          <p:nvPr/>
        </p:nvSpPr>
        <p:spPr>
          <a:xfrm>
            <a:off x="897163" y="2608392"/>
            <a:ext cx="5800815" cy="1031051"/>
          </a:xfrm>
          <a:prstGeom prst="rect">
            <a:avLst/>
          </a:prstGeom>
          <a:noFill/>
        </p:spPr>
        <p:txBody>
          <a:bodyPr wrap="square" rtlCol="0">
            <a:spAutoFit/>
          </a:bodyPr>
          <a:lstStyle/>
          <a:p>
            <a:pPr>
              <a:spcAft>
                <a:spcPts val="200"/>
              </a:spcAft>
            </a:pPr>
            <a:r>
              <a:rPr lang="en-US" sz="1400"/>
              <a:t>2.    Các hàm tìm điểm chung điểm khác biệt và nối dữ liệu</a:t>
            </a:r>
          </a:p>
          <a:p>
            <a:pPr marL="742950" lvl="1" indent="-285750">
              <a:spcAft>
                <a:spcPts val="200"/>
              </a:spcAft>
              <a:buFont typeface="Arial" panose="020B0604020202020204" pitchFamily="34" charset="0"/>
              <a:buChar char="•"/>
            </a:pPr>
            <a:r>
              <a:rPr lang="en-US" sz="1400"/>
              <a:t>INTERSECT</a:t>
            </a:r>
          </a:p>
          <a:p>
            <a:pPr marL="742950" lvl="1" indent="-285750">
              <a:spcAft>
                <a:spcPts val="200"/>
              </a:spcAft>
              <a:buFont typeface="Arial" panose="020B0604020202020204" pitchFamily="34" charset="0"/>
              <a:buChar char="•"/>
            </a:pPr>
            <a:r>
              <a:rPr lang="en-US" sz="1400"/>
              <a:t>EXCEPT</a:t>
            </a:r>
          </a:p>
          <a:p>
            <a:pPr marL="742950" lvl="1" indent="-285750">
              <a:spcAft>
                <a:spcPts val="200"/>
              </a:spcAft>
              <a:buFont typeface="Arial" panose="020B0604020202020204" pitchFamily="34" charset="0"/>
              <a:buChar char="•"/>
            </a:pPr>
            <a:r>
              <a:rPr lang="en-US" sz="1400"/>
              <a:t>UNION</a:t>
            </a:r>
          </a:p>
        </p:txBody>
      </p:sp>
      <p:sp>
        <p:nvSpPr>
          <p:cNvPr id="13" name="TextBox 12">
            <a:extLst>
              <a:ext uri="{FF2B5EF4-FFF2-40B4-BE49-F238E27FC236}">
                <a16:creationId xmlns:a16="http://schemas.microsoft.com/office/drawing/2014/main" id="{9E6C0ABE-BE97-2403-B3FE-41BC7140FD15}"/>
              </a:ext>
            </a:extLst>
          </p:cNvPr>
          <p:cNvSpPr txBox="1"/>
          <p:nvPr/>
        </p:nvSpPr>
        <p:spPr>
          <a:xfrm>
            <a:off x="897164" y="3833314"/>
            <a:ext cx="5800815" cy="307777"/>
          </a:xfrm>
          <a:prstGeom prst="rect">
            <a:avLst/>
          </a:prstGeom>
          <a:noFill/>
        </p:spPr>
        <p:txBody>
          <a:bodyPr wrap="square" rtlCol="0">
            <a:spAutoFit/>
          </a:bodyPr>
          <a:lstStyle/>
          <a:p>
            <a:pPr>
              <a:spcAft>
                <a:spcPts val="200"/>
              </a:spcAft>
            </a:pPr>
            <a:r>
              <a:rPr lang="en-US" sz="1400"/>
              <a:t>3.    Các hàm liên quan đến bộc lọc (Values, Distinct)</a:t>
            </a:r>
          </a:p>
        </p:txBody>
      </p:sp>
    </p:spTree>
    <p:extLst>
      <p:ext uri="{BB962C8B-B14F-4D97-AF65-F5344CB8AC3E}">
        <p14:creationId xmlns:p14="http://schemas.microsoft.com/office/powerpoint/2010/main" val="30327954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659E75-C04B-E429-D1F0-4995DA22CC1C}"/>
              </a:ext>
            </a:extLst>
          </p:cNvPr>
          <p:cNvSpPr txBox="1"/>
          <p:nvPr/>
        </p:nvSpPr>
        <p:spPr>
          <a:xfrm>
            <a:off x="3332019" y="272534"/>
            <a:ext cx="2479963" cy="369332"/>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HÀM BẢNG LÀ GÌ ???</a:t>
            </a:r>
          </a:p>
        </p:txBody>
      </p:sp>
      <p:pic>
        <p:nvPicPr>
          <p:cNvPr id="10" name="Picture 9" descr="Wondering Max The Husky">
            <a:extLst>
              <a:ext uri="{FF2B5EF4-FFF2-40B4-BE49-F238E27FC236}">
                <a16:creationId xmlns:a16="http://schemas.microsoft.com/office/drawing/2014/main" id="{2C4F9C47-E5A8-2742-3744-DB0B594C01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17619" y="0"/>
            <a:ext cx="914400" cy="914400"/>
          </a:xfrm>
          <a:prstGeom prst="rect">
            <a:avLst/>
          </a:prstGeom>
        </p:spPr>
      </p:pic>
      <p:sp>
        <p:nvSpPr>
          <p:cNvPr id="12" name="TextBox 11">
            <a:extLst>
              <a:ext uri="{FF2B5EF4-FFF2-40B4-BE49-F238E27FC236}">
                <a16:creationId xmlns:a16="http://schemas.microsoft.com/office/drawing/2014/main" id="{8EB63F26-CA6E-6553-9AAF-E0EAD9112359}"/>
              </a:ext>
            </a:extLst>
          </p:cNvPr>
          <p:cNvSpPr txBox="1"/>
          <p:nvPr/>
        </p:nvSpPr>
        <p:spPr>
          <a:xfrm>
            <a:off x="2595648" y="1781413"/>
            <a:ext cx="3952702" cy="1477328"/>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Hàm bảng là những hàm được sử dụng cho việc ra các bảng có thể sử dung trong New Table, tạo bằng việc khai báo biến trong New Measure, New Column, New Table…</a:t>
            </a:r>
          </a:p>
        </p:txBody>
      </p:sp>
      <p:pic>
        <p:nvPicPr>
          <p:cNvPr id="14" name="Picture 13" descr="Cartoon bee with pointer">
            <a:extLst>
              <a:ext uri="{FF2B5EF4-FFF2-40B4-BE49-F238E27FC236}">
                <a16:creationId xmlns:a16="http://schemas.microsoft.com/office/drawing/2014/main" id="{2BD83A53-942F-E052-1C04-5CE78A1F812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69310" y="2062877"/>
            <a:ext cx="810815" cy="914400"/>
          </a:xfrm>
          <a:prstGeom prst="rect">
            <a:avLst/>
          </a:prstGeom>
        </p:spPr>
      </p:pic>
    </p:spTree>
    <p:extLst>
      <p:ext uri="{BB962C8B-B14F-4D97-AF65-F5344CB8AC3E}">
        <p14:creationId xmlns:p14="http://schemas.microsoft.com/office/powerpoint/2010/main" val="2711324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250587" cy="369332"/>
          </a:xfrm>
          <a:prstGeom prst="rect">
            <a:avLst/>
          </a:prstGeom>
          <a:solidFill>
            <a:srgbClr val="1363DF"/>
          </a:solidFill>
        </p:spPr>
        <p:txBody>
          <a:bodyPr wrap="square" rtlCol="0">
            <a:spAutoFit/>
          </a:bodyPr>
          <a:lstStyle/>
          <a:p>
            <a:r>
              <a:rPr lang="en-US" b="1" u="sng">
                <a:solidFill>
                  <a:schemeClr val="bg1"/>
                </a:solidFill>
              </a:rPr>
              <a:t>1. Các hàm để nhóm, lấy và lọc dữ liệu – SUMMARIZE</a:t>
            </a:r>
          </a:p>
        </p:txBody>
      </p:sp>
      <p:pic>
        <p:nvPicPr>
          <p:cNvPr id="8" name="Picture 7">
            <a:extLst>
              <a:ext uri="{FF2B5EF4-FFF2-40B4-BE49-F238E27FC236}">
                <a16:creationId xmlns:a16="http://schemas.microsoft.com/office/drawing/2014/main" id="{59587113-8E47-6090-288D-58B4C8D7AF62}"/>
              </a:ext>
            </a:extLst>
          </p:cNvPr>
          <p:cNvPicPr>
            <a:picLocks noChangeAspect="1"/>
          </p:cNvPicPr>
          <p:nvPr/>
        </p:nvPicPr>
        <p:blipFill>
          <a:blip r:embed="rId3"/>
          <a:stretch>
            <a:fillRect/>
          </a:stretch>
        </p:blipFill>
        <p:spPr>
          <a:xfrm>
            <a:off x="720722" y="1048073"/>
            <a:ext cx="4876049" cy="1226010"/>
          </a:xfrm>
          <a:prstGeom prst="rect">
            <a:avLst/>
          </a:prstGeom>
        </p:spPr>
      </p:pic>
      <p:sp>
        <p:nvSpPr>
          <p:cNvPr id="10" name="TextBox 9">
            <a:extLst>
              <a:ext uri="{FF2B5EF4-FFF2-40B4-BE49-F238E27FC236}">
                <a16:creationId xmlns:a16="http://schemas.microsoft.com/office/drawing/2014/main" id="{B110FDB8-99DE-9B3D-F004-B044EAB388DC}"/>
              </a:ext>
            </a:extLst>
          </p:cNvPr>
          <p:cNvSpPr txBox="1"/>
          <p:nvPr/>
        </p:nvSpPr>
        <p:spPr>
          <a:xfrm>
            <a:off x="720722" y="2460729"/>
            <a:ext cx="6403978" cy="1538883"/>
          </a:xfrm>
          <a:prstGeom prst="rect">
            <a:avLst/>
          </a:prstGeom>
          <a:noFill/>
        </p:spPr>
        <p:txBody>
          <a:bodyPr wrap="square" rtlCol="0">
            <a:spAutoFit/>
          </a:bodyPr>
          <a:lstStyle>
            <a:defPPr>
              <a:defRPr lang="en-US"/>
            </a:defPPr>
            <a:lvl1pPr marL="285750" indent="-285750">
              <a:spcAft>
                <a:spcPts val="600"/>
              </a:spcAft>
              <a:buFont typeface="Arial" panose="020B0604020202020204" pitchFamily="34" charset="0"/>
              <a:buChar char="•"/>
              <a:defRPr sz="1200">
                <a:solidFill>
                  <a:schemeClr val="bg2">
                    <a:lumMod val="50000"/>
                  </a:schemeClr>
                </a:solidFill>
              </a:defRPr>
            </a:lvl1pPr>
          </a:lstStyle>
          <a:p>
            <a:pPr marL="173736" indent="-173736"/>
            <a:r>
              <a:rPr lang="en-US"/>
              <a:t>Theo DAX Guide hàm SUMMARIZE là hàm tạo một table tóm tắt được nhóm theo các cột chỉ định</a:t>
            </a:r>
          </a:p>
          <a:p>
            <a:pPr marL="173736" indent="-173736"/>
            <a:r>
              <a:rPr lang="en-US"/>
              <a:t>Các cột chỉ định ở đây sẽ được ưu tiên từ trái qua phải tức là nếu chúng ta đặt cột chỉ định nào trước thì sẽ ưu tiên nhóm theo cột đó trước</a:t>
            </a:r>
          </a:p>
          <a:p>
            <a:pPr marL="173736" indent="-173736"/>
            <a:r>
              <a:rPr lang="en-US"/>
              <a:t>Bên cạnh đó chúng ta có thể thêm một cột mới với hàm SUMAMRIZE và đặt các biểu thức tính toán như SUMX, AVERAGEX… và biểu thức nó sẽ tự động chuyển từ ROW CONTEXT - &gt; FILTER CONTEXT cho dù chúng ta không bọc hàm CALCULATE (Nhưng hiệu năng không tốt nên không được khuyến nghị khi sử dụng)</a:t>
            </a:r>
          </a:p>
        </p:txBody>
      </p:sp>
    </p:spTree>
    <p:extLst>
      <p:ext uri="{BB962C8B-B14F-4D97-AF65-F5344CB8AC3E}">
        <p14:creationId xmlns:p14="http://schemas.microsoft.com/office/powerpoint/2010/main" val="1585666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250587" cy="369332"/>
          </a:xfrm>
          <a:prstGeom prst="rect">
            <a:avLst/>
          </a:prstGeom>
          <a:solidFill>
            <a:srgbClr val="1363DF"/>
          </a:solidFill>
        </p:spPr>
        <p:txBody>
          <a:bodyPr wrap="square" rtlCol="0">
            <a:spAutoFit/>
          </a:bodyPr>
          <a:lstStyle/>
          <a:p>
            <a:r>
              <a:rPr lang="en-US" b="1" u="sng">
                <a:solidFill>
                  <a:schemeClr val="bg1"/>
                </a:solidFill>
              </a:rPr>
              <a:t>1. Các hàm để nhóm, lấy và lọc dữ liệu – SUMMARIZE</a:t>
            </a:r>
          </a:p>
        </p:txBody>
      </p:sp>
      <p:pic>
        <p:nvPicPr>
          <p:cNvPr id="5" name="Picture 4">
            <a:extLst>
              <a:ext uri="{FF2B5EF4-FFF2-40B4-BE49-F238E27FC236}">
                <a16:creationId xmlns:a16="http://schemas.microsoft.com/office/drawing/2014/main" id="{72823439-4128-6ACC-0634-FF9955480ADF}"/>
              </a:ext>
            </a:extLst>
          </p:cNvPr>
          <p:cNvPicPr>
            <a:picLocks noChangeAspect="1"/>
          </p:cNvPicPr>
          <p:nvPr/>
        </p:nvPicPr>
        <p:blipFill>
          <a:blip r:embed="rId3"/>
          <a:stretch>
            <a:fillRect/>
          </a:stretch>
        </p:blipFill>
        <p:spPr>
          <a:xfrm>
            <a:off x="4446902" y="1019826"/>
            <a:ext cx="4267570" cy="1234547"/>
          </a:xfrm>
          <a:prstGeom prst="rect">
            <a:avLst/>
          </a:prstGeom>
          <a:ln w="28575">
            <a:solidFill>
              <a:srgbClr val="47B5FF"/>
            </a:solidFill>
          </a:ln>
        </p:spPr>
      </p:pic>
      <p:pic>
        <p:nvPicPr>
          <p:cNvPr id="11" name="Picture 10">
            <a:extLst>
              <a:ext uri="{FF2B5EF4-FFF2-40B4-BE49-F238E27FC236}">
                <a16:creationId xmlns:a16="http://schemas.microsoft.com/office/drawing/2014/main" id="{6C5E81EE-92CD-CE18-BEE0-68EBEFF57386}"/>
              </a:ext>
            </a:extLst>
          </p:cNvPr>
          <p:cNvPicPr>
            <a:picLocks noChangeAspect="1"/>
          </p:cNvPicPr>
          <p:nvPr/>
        </p:nvPicPr>
        <p:blipFill>
          <a:blip r:embed="rId4"/>
          <a:stretch>
            <a:fillRect/>
          </a:stretch>
        </p:blipFill>
        <p:spPr>
          <a:xfrm>
            <a:off x="4446902" y="2412772"/>
            <a:ext cx="4640982" cy="1928027"/>
          </a:xfrm>
          <a:prstGeom prst="rect">
            <a:avLst/>
          </a:prstGeom>
          <a:ln w="28575">
            <a:solidFill>
              <a:srgbClr val="47B5FF"/>
            </a:solidFill>
          </a:ln>
        </p:spPr>
      </p:pic>
      <p:sp>
        <p:nvSpPr>
          <p:cNvPr id="13" name="TextBox 12">
            <a:extLst>
              <a:ext uri="{FF2B5EF4-FFF2-40B4-BE49-F238E27FC236}">
                <a16:creationId xmlns:a16="http://schemas.microsoft.com/office/drawing/2014/main" id="{E6379089-FB22-6D2D-AC2A-A18915EFE81F}"/>
              </a:ext>
            </a:extLst>
          </p:cNvPr>
          <p:cNvSpPr txBox="1"/>
          <p:nvPr/>
        </p:nvSpPr>
        <p:spPr>
          <a:xfrm>
            <a:off x="628650" y="1019826"/>
            <a:ext cx="3577590" cy="2893100"/>
          </a:xfrm>
          <a:prstGeom prst="rect">
            <a:avLst/>
          </a:prstGeom>
          <a:noFill/>
        </p:spPr>
        <p:txBody>
          <a:bodyPr wrap="square" rtlCol="0">
            <a:spAutoFit/>
          </a:bodyPr>
          <a:lstStyle>
            <a:defPPr>
              <a:defRPr lang="en-US"/>
            </a:defPPr>
            <a:lvl1pPr marL="285750" indent="-285750">
              <a:spcAft>
                <a:spcPts val="600"/>
              </a:spcAft>
              <a:buFont typeface="Arial" panose="020B0604020202020204" pitchFamily="34" charset="0"/>
              <a:buChar char="•"/>
              <a:defRPr sz="1200">
                <a:solidFill>
                  <a:schemeClr val="bg2">
                    <a:lumMod val="50000"/>
                  </a:schemeClr>
                </a:solidFill>
              </a:defRPr>
            </a:lvl1pPr>
          </a:lstStyle>
          <a:p>
            <a:r>
              <a:rPr lang="en-US"/>
              <a:t>Hàm SUMMARIZE cho phép thêm một Column vào và đưa các biểu thức tính toán để tính toán các giá trị cho Column đó</a:t>
            </a:r>
          </a:p>
          <a:p>
            <a:r>
              <a:rPr lang="en-US"/>
              <a:t>Việc đưa biểu thức vào như vậy không cần chuyển đổi từ Row Context sang Filter Context mà nó tự động chuyển. Do đó chúng ta không cần dùng các phương pháp Context Transition</a:t>
            </a:r>
          </a:p>
          <a:p>
            <a:r>
              <a:rPr lang="en-US"/>
              <a:t>Nhưng cách này ít được sử dụng vì nếu lương data lớn thì nó sẽ ảnh hưởng rất nhiều đến hiệu năng. Do đó dùng ADDCOLUMNS để thay thế là một giải pháp hữu hiệu</a:t>
            </a:r>
          </a:p>
        </p:txBody>
      </p:sp>
    </p:spTree>
    <p:extLst>
      <p:ext uri="{BB962C8B-B14F-4D97-AF65-F5344CB8AC3E}">
        <p14:creationId xmlns:p14="http://schemas.microsoft.com/office/powerpoint/2010/main" val="13297425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466718" cy="369332"/>
          </a:xfrm>
          <a:prstGeom prst="rect">
            <a:avLst/>
          </a:prstGeom>
          <a:solidFill>
            <a:srgbClr val="1363DF"/>
          </a:solidFill>
        </p:spPr>
        <p:txBody>
          <a:bodyPr wrap="square" rtlCol="0">
            <a:spAutoFit/>
          </a:bodyPr>
          <a:lstStyle/>
          <a:p>
            <a:r>
              <a:rPr lang="en-US" b="1" u="sng">
                <a:solidFill>
                  <a:schemeClr val="bg1"/>
                </a:solidFill>
              </a:rPr>
              <a:t>1. Các hàm để nhóm, lấy và lọc dữ liệu – ADDCOLUMNS</a:t>
            </a:r>
          </a:p>
        </p:txBody>
      </p:sp>
      <p:pic>
        <p:nvPicPr>
          <p:cNvPr id="11" name="Picture 10">
            <a:extLst>
              <a:ext uri="{FF2B5EF4-FFF2-40B4-BE49-F238E27FC236}">
                <a16:creationId xmlns:a16="http://schemas.microsoft.com/office/drawing/2014/main" id="{33D76EAF-E9C1-5C72-A6BB-3D1ED1693075}"/>
              </a:ext>
            </a:extLst>
          </p:cNvPr>
          <p:cNvPicPr>
            <a:picLocks noChangeAspect="1"/>
          </p:cNvPicPr>
          <p:nvPr/>
        </p:nvPicPr>
        <p:blipFill>
          <a:blip r:embed="rId3"/>
          <a:stretch>
            <a:fillRect/>
          </a:stretch>
        </p:blipFill>
        <p:spPr>
          <a:xfrm>
            <a:off x="4316730" y="909229"/>
            <a:ext cx="4827270" cy="998119"/>
          </a:xfrm>
          <a:prstGeom prst="rect">
            <a:avLst/>
          </a:prstGeom>
        </p:spPr>
      </p:pic>
      <p:pic>
        <p:nvPicPr>
          <p:cNvPr id="13" name="Picture 12">
            <a:extLst>
              <a:ext uri="{FF2B5EF4-FFF2-40B4-BE49-F238E27FC236}">
                <a16:creationId xmlns:a16="http://schemas.microsoft.com/office/drawing/2014/main" id="{47DDF6B2-31C9-629E-C504-161EC78F95BD}"/>
              </a:ext>
            </a:extLst>
          </p:cNvPr>
          <p:cNvPicPr>
            <a:picLocks noChangeAspect="1"/>
          </p:cNvPicPr>
          <p:nvPr/>
        </p:nvPicPr>
        <p:blipFill>
          <a:blip r:embed="rId4"/>
          <a:stretch>
            <a:fillRect/>
          </a:stretch>
        </p:blipFill>
        <p:spPr>
          <a:xfrm>
            <a:off x="4316730" y="1955151"/>
            <a:ext cx="4827270" cy="1506422"/>
          </a:xfrm>
          <a:prstGeom prst="rect">
            <a:avLst/>
          </a:prstGeom>
        </p:spPr>
      </p:pic>
      <p:sp>
        <p:nvSpPr>
          <p:cNvPr id="15" name="TextBox 14">
            <a:extLst>
              <a:ext uri="{FF2B5EF4-FFF2-40B4-BE49-F238E27FC236}">
                <a16:creationId xmlns:a16="http://schemas.microsoft.com/office/drawing/2014/main" id="{A323C3DE-D69C-884F-01FC-967E5687CD68}"/>
              </a:ext>
            </a:extLst>
          </p:cNvPr>
          <p:cNvSpPr txBox="1"/>
          <p:nvPr/>
        </p:nvSpPr>
        <p:spPr>
          <a:xfrm>
            <a:off x="628650" y="1244425"/>
            <a:ext cx="3577590" cy="209288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Hàm ADDCOLUMNS cho phép thêm một hoặc nhiều cột mới, đặt tên cho nó và dung một biểu thức tính toán để tính toán các giá trị cho cột đó. </a:t>
            </a:r>
          </a:p>
          <a:p>
            <a:pPr marL="285750" indent="-285750">
              <a:spcAft>
                <a:spcPts val="600"/>
              </a:spcAft>
              <a:buFont typeface="Arial" panose="020B0604020202020204" pitchFamily="34" charset="0"/>
              <a:buChar char="•"/>
            </a:pPr>
            <a:r>
              <a:rPr lang="en-US" sz="1200">
                <a:solidFill>
                  <a:schemeClr val="bg2">
                    <a:lumMod val="50000"/>
                  </a:schemeClr>
                </a:solidFill>
              </a:rPr>
              <a:t>Lưu ý khi đưa các biểu thức tính toán vào tham số Expression thì chúng ta phải thực hiện Context Transition. Bởi vì tham số này chỉ hoạt động dưới dạng Row Context chứ không có Filter Context</a:t>
            </a:r>
          </a:p>
          <a:p>
            <a:pPr marL="285750" indent="-285750">
              <a:spcAft>
                <a:spcPts val="600"/>
              </a:spcAft>
              <a:buFont typeface="Arial" panose="020B0604020202020204" pitchFamily="34" charset="0"/>
              <a:buChar char="•"/>
            </a:pPr>
            <a:r>
              <a:rPr lang="en-US" sz="1200">
                <a:solidFill>
                  <a:schemeClr val="bg2">
                    <a:lumMod val="50000"/>
                  </a:schemeClr>
                </a:solidFill>
              </a:rPr>
              <a:t>Có 2 cách thường sử dụng: đó là bọc hàm calculate bên ngoài biểu thức hoặc là xây dựng Measure rồi đưa trực tiếp vào</a:t>
            </a:r>
          </a:p>
        </p:txBody>
      </p:sp>
    </p:spTree>
    <p:extLst>
      <p:ext uri="{BB962C8B-B14F-4D97-AF65-F5344CB8AC3E}">
        <p14:creationId xmlns:p14="http://schemas.microsoft.com/office/powerpoint/2010/main" val="1343647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466718" cy="369332"/>
          </a:xfrm>
          <a:prstGeom prst="rect">
            <a:avLst/>
          </a:prstGeom>
          <a:solidFill>
            <a:srgbClr val="1363DF"/>
          </a:solidFill>
        </p:spPr>
        <p:txBody>
          <a:bodyPr wrap="square" rtlCol="0">
            <a:spAutoFit/>
          </a:bodyPr>
          <a:lstStyle/>
          <a:p>
            <a:r>
              <a:rPr lang="en-US" b="1" u="sng">
                <a:solidFill>
                  <a:schemeClr val="bg1"/>
                </a:solidFill>
              </a:rPr>
              <a:t>1. Các hàm để nhóm, lấy và lọc dữ liệu – ADDCOLUMNS</a:t>
            </a:r>
          </a:p>
        </p:txBody>
      </p:sp>
      <p:pic>
        <p:nvPicPr>
          <p:cNvPr id="5" name="Picture 4">
            <a:extLst>
              <a:ext uri="{FF2B5EF4-FFF2-40B4-BE49-F238E27FC236}">
                <a16:creationId xmlns:a16="http://schemas.microsoft.com/office/drawing/2014/main" id="{ACE97C73-1CAC-E9F1-F329-268BA368E9DC}"/>
              </a:ext>
            </a:extLst>
          </p:cNvPr>
          <p:cNvPicPr>
            <a:picLocks noChangeAspect="1"/>
          </p:cNvPicPr>
          <p:nvPr/>
        </p:nvPicPr>
        <p:blipFill>
          <a:blip r:embed="rId3"/>
          <a:stretch>
            <a:fillRect/>
          </a:stretch>
        </p:blipFill>
        <p:spPr>
          <a:xfrm>
            <a:off x="181233" y="1535368"/>
            <a:ext cx="4176132" cy="1389580"/>
          </a:xfrm>
          <a:prstGeom prst="rect">
            <a:avLst/>
          </a:prstGeom>
          <a:ln w="28575">
            <a:solidFill>
              <a:srgbClr val="47B5FF"/>
            </a:solidFill>
          </a:ln>
        </p:spPr>
      </p:pic>
      <p:pic>
        <p:nvPicPr>
          <p:cNvPr id="12" name="Picture 11">
            <a:extLst>
              <a:ext uri="{FF2B5EF4-FFF2-40B4-BE49-F238E27FC236}">
                <a16:creationId xmlns:a16="http://schemas.microsoft.com/office/drawing/2014/main" id="{EED105C5-8E9A-2B29-9EC9-26C7F6A9DA75}"/>
              </a:ext>
            </a:extLst>
          </p:cNvPr>
          <p:cNvPicPr>
            <a:picLocks noChangeAspect="1"/>
          </p:cNvPicPr>
          <p:nvPr/>
        </p:nvPicPr>
        <p:blipFill>
          <a:blip r:embed="rId4"/>
          <a:stretch>
            <a:fillRect/>
          </a:stretch>
        </p:blipFill>
        <p:spPr>
          <a:xfrm>
            <a:off x="1072515" y="3020203"/>
            <a:ext cx="2556510" cy="1747061"/>
          </a:xfrm>
          <a:prstGeom prst="rect">
            <a:avLst/>
          </a:prstGeom>
          <a:ln w="28575">
            <a:solidFill>
              <a:srgbClr val="47B5FF"/>
            </a:solidFill>
          </a:ln>
        </p:spPr>
      </p:pic>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bọc CALCULATE</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bọc CALCULATE</a:t>
            </a:r>
          </a:p>
        </p:txBody>
      </p:sp>
      <p:pic>
        <p:nvPicPr>
          <p:cNvPr id="28" name="Picture 27">
            <a:extLst>
              <a:ext uri="{FF2B5EF4-FFF2-40B4-BE49-F238E27FC236}">
                <a16:creationId xmlns:a16="http://schemas.microsoft.com/office/drawing/2014/main" id="{2EE4645E-2974-9C30-EB6B-1A12CFEAA3DF}"/>
              </a:ext>
            </a:extLst>
          </p:cNvPr>
          <p:cNvPicPr>
            <a:picLocks/>
          </p:cNvPicPr>
          <p:nvPr/>
        </p:nvPicPr>
        <p:blipFill>
          <a:blip r:embed="rId5"/>
          <a:stretch>
            <a:fillRect/>
          </a:stretch>
        </p:blipFill>
        <p:spPr>
          <a:xfrm>
            <a:off x="4823459" y="1535060"/>
            <a:ext cx="4178808" cy="1389888"/>
          </a:xfrm>
          <a:prstGeom prst="rect">
            <a:avLst/>
          </a:prstGeom>
          <a:ln w="28575">
            <a:solidFill>
              <a:srgbClr val="47B5FF"/>
            </a:solidFill>
          </a:ln>
        </p:spPr>
      </p:pic>
      <p:pic>
        <p:nvPicPr>
          <p:cNvPr id="30" name="Picture 29">
            <a:extLst>
              <a:ext uri="{FF2B5EF4-FFF2-40B4-BE49-F238E27FC236}">
                <a16:creationId xmlns:a16="http://schemas.microsoft.com/office/drawing/2014/main" id="{31B493F7-644C-A1CE-9C9B-5C2F5390731E}"/>
              </a:ext>
            </a:extLst>
          </p:cNvPr>
          <p:cNvPicPr>
            <a:picLocks noChangeAspect="1"/>
          </p:cNvPicPr>
          <p:nvPr/>
        </p:nvPicPr>
        <p:blipFill>
          <a:blip r:embed="rId6"/>
          <a:stretch>
            <a:fillRect/>
          </a:stretch>
        </p:blipFill>
        <p:spPr>
          <a:xfrm>
            <a:off x="5514976" y="3020203"/>
            <a:ext cx="2616384" cy="1746504"/>
          </a:xfrm>
          <a:prstGeom prst="rect">
            <a:avLst/>
          </a:prstGeom>
          <a:ln w="28575">
            <a:solidFill>
              <a:srgbClr val="47B5FF"/>
            </a:solidFill>
          </a:ln>
        </p:spPr>
      </p:pic>
    </p:spTree>
    <p:extLst>
      <p:ext uri="{BB962C8B-B14F-4D97-AF65-F5344CB8AC3E}">
        <p14:creationId xmlns:p14="http://schemas.microsoft.com/office/powerpoint/2010/main" val="564109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4640983" cy="369332"/>
          </a:xfrm>
          <a:prstGeom prst="rect">
            <a:avLst/>
          </a:prstGeom>
          <a:solidFill>
            <a:srgbClr val="1363DF"/>
          </a:solidFill>
        </p:spPr>
        <p:txBody>
          <a:bodyPr wrap="square" rtlCol="0">
            <a:spAutoFit/>
          </a:bodyPr>
          <a:lstStyle/>
          <a:p>
            <a:r>
              <a:rPr lang="en-US" b="1" u="sng">
                <a:solidFill>
                  <a:schemeClr val="bg1"/>
                </a:solidFill>
              </a:rPr>
              <a:t>1. Các hàm để nhóm, lấy và lọc dữ liệu – FILTER</a:t>
            </a:r>
          </a:p>
        </p:txBody>
      </p:sp>
      <p:sp>
        <p:nvSpPr>
          <p:cNvPr id="13" name="TextBox 12">
            <a:extLst>
              <a:ext uri="{FF2B5EF4-FFF2-40B4-BE49-F238E27FC236}">
                <a16:creationId xmlns:a16="http://schemas.microsoft.com/office/drawing/2014/main" id="{E6379089-FB22-6D2D-AC2A-A18915EFE81F}"/>
              </a:ext>
            </a:extLst>
          </p:cNvPr>
          <p:cNvSpPr txBox="1"/>
          <p:nvPr/>
        </p:nvSpPr>
        <p:spPr>
          <a:xfrm>
            <a:off x="628650" y="1204059"/>
            <a:ext cx="3577590" cy="26161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Theo DAX Guide: Hàm Filter là hàm trả về một bảng mà các giá trị đã được lọc theo điều kiện</a:t>
            </a:r>
          </a:p>
          <a:p>
            <a:pPr marL="285750" indent="-285750">
              <a:spcAft>
                <a:spcPts val="600"/>
              </a:spcAft>
              <a:buFont typeface="Arial" panose="020B0604020202020204" pitchFamily="34" charset="0"/>
              <a:buChar char="•"/>
            </a:pPr>
            <a:r>
              <a:rPr lang="en-US" sz="1200">
                <a:solidFill>
                  <a:schemeClr val="bg2">
                    <a:lumMod val="50000"/>
                  </a:schemeClr>
                </a:solidFill>
              </a:rPr>
              <a:t>Ví dụ: Lọc ra danh sách những khách hàng có doanh thu &gt; 50000….</a:t>
            </a:r>
          </a:p>
          <a:p>
            <a:pPr marL="285750" indent="-285750">
              <a:spcAft>
                <a:spcPts val="600"/>
              </a:spcAft>
              <a:buFont typeface="Arial" panose="020B0604020202020204" pitchFamily="34" charset="0"/>
              <a:buChar char="•"/>
            </a:pPr>
            <a:r>
              <a:rPr lang="en-US" sz="1200">
                <a:solidFill>
                  <a:schemeClr val="bg2">
                    <a:lumMod val="50000"/>
                  </a:schemeClr>
                </a:solidFill>
              </a:rPr>
              <a:t>Table: Truyền vào nó một Table từ bảng vật lý hoặc các từ các hàm bảng hoặc từ các biến tạo ra bảng ảo</a:t>
            </a:r>
          </a:p>
          <a:p>
            <a:pPr marL="285750" indent="-285750">
              <a:spcAft>
                <a:spcPts val="600"/>
              </a:spcAft>
              <a:buFont typeface="Arial" panose="020B0604020202020204" pitchFamily="34" charset="0"/>
              <a:buChar char="•"/>
            </a:pPr>
            <a:r>
              <a:rPr lang="en-US" sz="1200">
                <a:solidFill>
                  <a:schemeClr val="bg2">
                    <a:lumMod val="50000"/>
                  </a:schemeClr>
                </a:solidFill>
              </a:rPr>
              <a:t>Filter Expression là các điều kiện lọc của chúng ta (ví dục lọc ra những khách hàng sống tại US..)</a:t>
            </a:r>
          </a:p>
          <a:p>
            <a:pPr marL="285750" indent="-285750">
              <a:spcAft>
                <a:spcPts val="600"/>
              </a:spcAft>
              <a:buFont typeface="Arial" panose="020B0604020202020204" pitchFamily="34" charset="0"/>
              <a:buChar char="•"/>
            </a:pPr>
            <a:r>
              <a:rPr lang="en-US" sz="1200">
                <a:solidFill>
                  <a:schemeClr val="bg2">
                    <a:lumMod val="50000"/>
                  </a:schemeClr>
                </a:solidFill>
              </a:rPr>
              <a:t>Lưu ý Thay vì dung ADDCOLUMNS để thêm cột Doanh Thu thì chúng ta có thể đưa Measure vào thẳng luôn</a:t>
            </a:r>
          </a:p>
        </p:txBody>
      </p:sp>
      <p:pic>
        <p:nvPicPr>
          <p:cNvPr id="10" name="Picture 9">
            <a:extLst>
              <a:ext uri="{FF2B5EF4-FFF2-40B4-BE49-F238E27FC236}">
                <a16:creationId xmlns:a16="http://schemas.microsoft.com/office/drawing/2014/main" id="{1C8F5332-06BD-4367-A4DD-393F8BDBB0CA}"/>
              </a:ext>
            </a:extLst>
          </p:cNvPr>
          <p:cNvPicPr>
            <a:picLocks noChangeAspect="1"/>
          </p:cNvPicPr>
          <p:nvPr/>
        </p:nvPicPr>
        <p:blipFill>
          <a:blip r:embed="rId3"/>
          <a:stretch>
            <a:fillRect/>
          </a:stretch>
        </p:blipFill>
        <p:spPr>
          <a:xfrm>
            <a:off x="4206240" y="1101999"/>
            <a:ext cx="4855370" cy="2014582"/>
          </a:xfrm>
          <a:prstGeom prst="rect">
            <a:avLst/>
          </a:prstGeom>
        </p:spPr>
      </p:pic>
    </p:spTree>
    <p:extLst>
      <p:ext uri="{BB962C8B-B14F-4D97-AF65-F5344CB8AC3E}">
        <p14:creationId xmlns:p14="http://schemas.microsoft.com/office/powerpoint/2010/main" val="21943516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4674236" cy="369332"/>
          </a:xfrm>
          <a:prstGeom prst="rect">
            <a:avLst/>
          </a:prstGeom>
          <a:solidFill>
            <a:srgbClr val="1363DF"/>
          </a:solidFill>
        </p:spPr>
        <p:txBody>
          <a:bodyPr wrap="square" rtlCol="0">
            <a:spAutoFit/>
          </a:bodyPr>
          <a:lstStyle/>
          <a:p>
            <a:r>
              <a:rPr lang="en-US" b="1" u="sng">
                <a:solidFill>
                  <a:schemeClr val="bg1"/>
                </a:solidFill>
              </a:rPr>
              <a:t>1. Các hàm để nhóm, lấy và lọc dữ liệu – FILTER</a:t>
            </a:r>
          </a:p>
        </p:txBody>
      </p:sp>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sử dụng ADDCOLUMNS</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sử dụng</a:t>
            </a:r>
          </a:p>
        </p:txBody>
      </p:sp>
      <p:pic>
        <p:nvPicPr>
          <p:cNvPr id="8" name="Picture 7">
            <a:extLst>
              <a:ext uri="{FF2B5EF4-FFF2-40B4-BE49-F238E27FC236}">
                <a16:creationId xmlns:a16="http://schemas.microsoft.com/office/drawing/2014/main" id="{A7257573-C683-2A84-7CE4-06700F23E8A2}"/>
              </a:ext>
            </a:extLst>
          </p:cNvPr>
          <p:cNvPicPr>
            <a:picLocks noChangeAspect="1"/>
          </p:cNvPicPr>
          <p:nvPr/>
        </p:nvPicPr>
        <p:blipFill>
          <a:blip r:embed="rId3"/>
          <a:stretch>
            <a:fillRect/>
          </a:stretch>
        </p:blipFill>
        <p:spPr>
          <a:xfrm>
            <a:off x="628650" y="1407957"/>
            <a:ext cx="3307367" cy="1760373"/>
          </a:xfrm>
          <a:prstGeom prst="rect">
            <a:avLst/>
          </a:prstGeom>
          <a:ln w="28575">
            <a:solidFill>
              <a:srgbClr val="47B5FF"/>
            </a:solidFill>
          </a:ln>
        </p:spPr>
      </p:pic>
      <p:pic>
        <p:nvPicPr>
          <p:cNvPr id="10" name="Picture 9">
            <a:extLst>
              <a:ext uri="{FF2B5EF4-FFF2-40B4-BE49-F238E27FC236}">
                <a16:creationId xmlns:a16="http://schemas.microsoft.com/office/drawing/2014/main" id="{85139732-47E2-C4D2-4ACC-E999A275A690}"/>
              </a:ext>
            </a:extLst>
          </p:cNvPr>
          <p:cNvPicPr>
            <a:picLocks noChangeAspect="1"/>
          </p:cNvPicPr>
          <p:nvPr/>
        </p:nvPicPr>
        <p:blipFill>
          <a:blip r:embed="rId4"/>
          <a:stretch>
            <a:fillRect/>
          </a:stretch>
        </p:blipFill>
        <p:spPr>
          <a:xfrm>
            <a:off x="1200199" y="3295233"/>
            <a:ext cx="2164268" cy="1196444"/>
          </a:xfrm>
          <a:prstGeom prst="rect">
            <a:avLst/>
          </a:prstGeom>
          <a:ln w="28575">
            <a:solidFill>
              <a:srgbClr val="47B5FF"/>
            </a:solidFill>
          </a:ln>
        </p:spPr>
      </p:pic>
      <p:pic>
        <p:nvPicPr>
          <p:cNvPr id="15" name="Picture 14">
            <a:extLst>
              <a:ext uri="{FF2B5EF4-FFF2-40B4-BE49-F238E27FC236}">
                <a16:creationId xmlns:a16="http://schemas.microsoft.com/office/drawing/2014/main" id="{86DE5646-E69D-2716-6B8E-A9BDD5D1B3BD}"/>
              </a:ext>
            </a:extLst>
          </p:cNvPr>
          <p:cNvPicPr>
            <a:picLocks noChangeAspect="1"/>
          </p:cNvPicPr>
          <p:nvPr/>
        </p:nvPicPr>
        <p:blipFill>
          <a:blip r:embed="rId5"/>
          <a:stretch>
            <a:fillRect/>
          </a:stretch>
        </p:blipFill>
        <p:spPr>
          <a:xfrm>
            <a:off x="5291899" y="1407957"/>
            <a:ext cx="2994920" cy="792549"/>
          </a:xfrm>
          <a:prstGeom prst="rect">
            <a:avLst/>
          </a:prstGeom>
          <a:ln w="28575">
            <a:solidFill>
              <a:srgbClr val="47B5FF"/>
            </a:solidFill>
          </a:ln>
        </p:spPr>
      </p:pic>
      <p:pic>
        <p:nvPicPr>
          <p:cNvPr id="19" name="Picture 18">
            <a:extLst>
              <a:ext uri="{FF2B5EF4-FFF2-40B4-BE49-F238E27FC236}">
                <a16:creationId xmlns:a16="http://schemas.microsoft.com/office/drawing/2014/main" id="{3113AFF6-53E9-93B9-F5BE-9CD1A9A79192}"/>
              </a:ext>
            </a:extLst>
          </p:cNvPr>
          <p:cNvPicPr>
            <a:picLocks noChangeAspect="1"/>
          </p:cNvPicPr>
          <p:nvPr/>
        </p:nvPicPr>
        <p:blipFill>
          <a:blip r:embed="rId6"/>
          <a:stretch>
            <a:fillRect/>
          </a:stretch>
        </p:blipFill>
        <p:spPr>
          <a:xfrm>
            <a:off x="6115050" y="3287613"/>
            <a:ext cx="1394581" cy="1204064"/>
          </a:xfrm>
          <a:prstGeom prst="rect">
            <a:avLst/>
          </a:prstGeom>
          <a:ln w="28575">
            <a:solidFill>
              <a:srgbClr val="47B5FF"/>
            </a:solidFill>
          </a:ln>
        </p:spPr>
      </p:pic>
    </p:spTree>
    <p:extLst>
      <p:ext uri="{BB962C8B-B14F-4D97-AF65-F5344CB8AC3E}">
        <p14:creationId xmlns:p14="http://schemas.microsoft.com/office/powerpoint/2010/main" val="8694338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032378" cy="369332"/>
          </a:xfrm>
          <a:prstGeom prst="rect">
            <a:avLst/>
          </a:prstGeom>
          <a:solidFill>
            <a:srgbClr val="1363DF"/>
          </a:solidFill>
        </p:spPr>
        <p:txBody>
          <a:bodyPr wrap="square" rtlCol="0">
            <a:spAutoFit/>
          </a:bodyPr>
          <a:lstStyle/>
          <a:p>
            <a:r>
              <a:rPr lang="en-US" b="1" u="sng">
                <a:solidFill>
                  <a:schemeClr val="bg1"/>
                </a:solidFill>
              </a:rPr>
              <a:t>1. Các hàm để nhóm, lấy và lọc dữ liệu – GROUPBY</a:t>
            </a:r>
          </a:p>
        </p:txBody>
      </p:sp>
      <p:sp>
        <p:nvSpPr>
          <p:cNvPr id="13" name="TextBox 12">
            <a:extLst>
              <a:ext uri="{FF2B5EF4-FFF2-40B4-BE49-F238E27FC236}">
                <a16:creationId xmlns:a16="http://schemas.microsoft.com/office/drawing/2014/main" id="{E6379089-FB22-6D2D-AC2A-A18915EFE81F}"/>
              </a:ext>
            </a:extLst>
          </p:cNvPr>
          <p:cNvSpPr txBox="1"/>
          <p:nvPr/>
        </p:nvSpPr>
        <p:spPr>
          <a:xfrm>
            <a:off x="628650" y="1019826"/>
            <a:ext cx="3569277" cy="26161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Theo DAX Guide: Hàm Groupby là hàm tạo ra một bảng mà được nhóm lại theo cột chỉ định</a:t>
            </a:r>
          </a:p>
          <a:p>
            <a:pPr marL="285750" indent="-285750">
              <a:spcAft>
                <a:spcPts val="600"/>
              </a:spcAft>
              <a:buFont typeface="Arial" panose="020B0604020202020204" pitchFamily="34" charset="0"/>
              <a:buChar char="•"/>
            </a:pPr>
            <a:r>
              <a:rPr lang="en-US" sz="1200">
                <a:solidFill>
                  <a:schemeClr val="bg2">
                    <a:lumMod val="50000"/>
                  </a:schemeClr>
                </a:solidFill>
              </a:rPr>
              <a:t>Trông khái niệm có thể giống với hàm SUMMARIZE tuy nhiên trong thực tế thì lại khác</a:t>
            </a:r>
          </a:p>
          <a:p>
            <a:pPr marL="285750" indent="-285750">
              <a:spcAft>
                <a:spcPts val="600"/>
              </a:spcAft>
              <a:buFont typeface="Arial" panose="020B0604020202020204" pitchFamily="34" charset="0"/>
              <a:buChar char="•"/>
            </a:pPr>
            <a:r>
              <a:rPr lang="en-US" sz="1200">
                <a:solidFill>
                  <a:schemeClr val="bg2">
                    <a:lumMod val="50000"/>
                  </a:schemeClr>
                </a:solidFill>
              </a:rPr>
              <a:t>Bởi vì hàm SUMMARIZE chỉ thao tác tính nhóm lại theo cột chỉ định một lần với các bảng vật lý và nếu sử dụng với bảng ảo thì nó không hiểu các ngữ cảnh hiện hành của cột được chỉ định nhóm lại</a:t>
            </a:r>
          </a:p>
          <a:p>
            <a:pPr marL="285750" indent="-285750">
              <a:spcAft>
                <a:spcPts val="600"/>
              </a:spcAft>
              <a:buFont typeface="Arial" panose="020B0604020202020204" pitchFamily="34" charset="0"/>
              <a:buChar char="•"/>
            </a:pPr>
            <a:r>
              <a:rPr lang="en-US" sz="1200">
                <a:solidFill>
                  <a:schemeClr val="bg2">
                    <a:lumMod val="50000"/>
                  </a:schemeClr>
                </a:solidFill>
              </a:rPr>
              <a:t>Hàm Groupby vừa dùng được cho bảng ảo và bảng thực</a:t>
            </a:r>
          </a:p>
          <a:p>
            <a:pPr marL="285750" indent="-285750">
              <a:spcAft>
                <a:spcPts val="600"/>
              </a:spcAft>
              <a:buFont typeface="Arial" panose="020B0604020202020204" pitchFamily="34" charset="0"/>
              <a:buChar char="•"/>
            </a:pPr>
            <a:r>
              <a:rPr lang="en-US" sz="1200">
                <a:solidFill>
                  <a:schemeClr val="bg2">
                    <a:lumMod val="50000"/>
                  </a:schemeClr>
                </a:solidFill>
              </a:rPr>
              <a:t>Thường hay sử dụng với hàm CURRENTGROUP()</a:t>
            </a:r>
          </a:p>
        </p:txBody>
      </p:sp>
      <p:pic>
        <p:nvPicPr>
          <p:cNvPr id="5" name="Picture 4">
            <a:extLst>
              <a:ext uri="{FF2B5EF4-FFF2-40B4-BE49-F238E27FC236}">
                <a16:creationId xmlns:a16="http://schemas.microsoft.com/office/drawing/2014/main" id="{8A54A9C3-C75A-1E66-B9E9-F110E593E9E1}"/>
              </a:ext>
            </a:extLst>
          </p:cNvPr>
          <p:cNvPicPr>
            <a:picLocks noChangeAspect="1"/>
          </p:cNvPicPr>
          <p:nvPr/>
        </p:nvPicPr>
        <p:blipFill>
          <a:blip r:embed="rId3"/>
          <a:stretch>
            <a:fillRect/>
          </a:stretch>
        </p:blipFill>
        <p:spPr>
          <a:xfrm>
            <a:off x="4354536" y="1019826"/>
            <a:ext cx="4789464" cy="2844586"/>
          </a:xfrm>
          <a:prstGeom prst="rect">
            <a:avLst/>
          </a:prstGeom>
        </p:spPr>
      </p:pic>
    </p:spTree>
    <p:extLst>
      <p:ext uri="{BB962C8B-B14F-4D97-AF65-F5344CB8AC3E}">
        <p14:creationId xmlns:p14="http://schemas.microsoft.com/office/powerpoint/2010/main" val="15451862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1155066" y="492095"/>
            <a:ext cx="5024753" cy="369332"/>
          </a:xfrm>
          <a:prstGeom prst="rect">
            <a:avLst/>
          </a:prstGeom>
          <a:solidFill>
            <a:srgbClr val="1363DF"/>
          </a:solidFill>
        </p:spPr>
        <p:txBody>
          <a:bodyPr wrap="square" rtlCol="0">
            <a:spAutoFit/>
          </a:bodyPr>
          <a:lstStyle/>
          <a:p>
            <a:r>
              <a:rPr lang="en-US" b="1" u="sng">
                <a:solidFill>
                  <a:schemeClr val="bg1"/>
                </a:solidFill>
              </a:rPr>
              <a:t>1. Các hàm để nhóm, lấy và lọc dữ liệu – GROUPBY</a:t>
            </a:r>
          </a:p>
        </p:txBody>
      </p:sp>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sử dụng GROUPBY</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sử dụng</a:t>
            </a:r>
          </a:p>
        </p:txBody>
      </p:sp>
      <p:pic>
        <p:nvPicPr>
          <p:cNvPr id="8" name="Picture 7">
            <a:extLst>
              <a:ext uri="{FF2B5EF4-FFF2-40B4-BE49-F238E27FC236}">
                <a16:creationId xmlns:a16="http://schemas.microsoft.com/office/drawing/2014/main" id="{F8D37B81-3676-C1CD-601D-786123987B37}"/>
              </a:ext>
            </a:extLst>
          </p:cNvPr>
          <p:cNvPicPr>
            <a:picLocks noChangeAspect="1"/>
          </p:cNvPicPr>
          <p:nvPr/>
        </p:nvPicPr>
        <p:blipFill>
          <a:blip r:embed="rId3"/>
          <a:stretch>
            <a:fillRect/>
          </a:stretch>
        </p:blipFill>
        <p:spPr>
          <a:xfrm>
            <a:off x="381061" y="1421269"/>
            <a:ext cx="3813046" cy="1447602"/>
          </a:xfrm>
          <a:prstGeom prst="rect">
            <a:avLst/>
          </a:prstGeom>
          <a:ln w="28575">
            <a:solidFill>
              <a:srgbClr val="47B5FF"/>
            </a:solidFill>
          </a:ln>
        </p:spPr>
      </p:pic>
      <p:pic>
        <p:nvPicPr>
          <p:cNvPr id="10" name="Picture 9">
            <a:extLst>
              <a:ext uri="{FF2B5EF4-FFF2-40B4-BE49-F238E27FC236}">
                <a16:creationId xmlns:a16="http://schemas.microsoft.com/office/drawing/2014/main" id="{3CD2F7F0-A288-4D78-AA37-2A232D6C8337}"/>
              </a:ext>
            </a:extLst>
          </p:cNvPr>
          <p:cNvPicPr>
            <a:picLocks noChangeAspect="1"/>
          </p:cNvPicPr>
          <p:nvPr/>
        </p:nvPicPr>
        <p:blipFill>
          <a:blip r:embed="rId4"/>
          <a:stretch>
            <a:fillRect/>
          </a:stretch>
        </p:blipFill>
        <p:spPr>
          <a:xfrm>
            <a:off x="957779" y="3039941"/>
            <a:ext cx="2659610" cy="1707028"/>
          </a:xfrm>
          <a:prstGeom prst="rect">
            <a:avLst/>
          </a:prstGeom>
          <a:ln w="28575">
            <a:solidFill>
              <a:srgbClr val="47B5FF"/>
            </a:solidFill>
          </a:ln>
        </p:spPr>
      </p:pic>
      <p:pic>
        <p:nvPicPr>
          <p:cNvPr id="13" name="Picture 12">
            <a:extLst>
              <a:ext uri="{FF2B5EF4-FFF2-40B4-BE49-F238E27FC236}">
                <a16:creationId xmlns:a16="http://schemas.microsoft.com/office/drawing/2014/main" id="{213DD51F-89BA-F52A-A5F7-ED84C811D544}"/>
              </a:ext>
            </a:extLst>
          </p:cNvPr>
          <p:cNvPicPr>
            <a:picLocks noChangeAspect="1"/>
          </p:cNvPicPr>
          <p:nvPr/>
        </p:nvPicPr>
        <p:blipFill>
          <a:blip r:embed="rId5"/>
          <a:stretch>
            <a:fillRect/>
          </a:stretch>
        </p:blipFill>
        <p:spPr>
          <a:xfrm>
            <a:off x="5645749" y="1421269"/>
            <a:ext cx="2355252" cy="1448926"/>
          </a:xfrm>
          <a:prstGeom prst="rect">
            <a:avLst/>
          </a:prstGeom>
          <a:ln w="28575">
            <a:solidFill>
              <a:srgbClr val="47B5FF"/>
            </a:solidFill>
          </a:ln>
        </p:spPr>
      </p:pic>
      <p:pic>
        <p:nvPicPr>
          <p:cNvPr id="15" name="Picture 14">
            <a:extLst>
              <a:ext uri="{FF2B5EF4-FFF2-40B4-BE49-F238E27FC236}">
                <a16:creationId xmlns:a16="http://schemas.microsoft.com/office/drawing/2014/main" id="{5365C586-D0BD-38D9-E91D-6045913EC4F8}"/>
              </a:ext>
            </a:extLst>
          </p:cNvPr>
          <p:cNvPicPr>
            <a:picLocks noChangeAspect="1"/>
          </p:cNvPicPr>
          <p:nvPr/>
        </p:nvPicPr>
        <p:blipFill>
          <a:blip r:embed="rId6"/>
          <a:stretch>
            <a:fillRect/>
          </a:stretch>
        </p:blipFill>
        <p:spPr>
          <a:xfrm>
            <a:off x="5605341" y="3044724"/>
            <a:ext cx="2436067" cy="1741031"/>
          </a:xfrm>
          <a:prstGeom prst="rect">
            <a:avLst/>
          </a:prstGeom>
          <a:ln w="28575">
            <a:solidFill>
              <a:srgbClr val="47B5FF"/>
            </a:solidFill>
          </a:ln>
        </p:spPr>
      </p:pic>
    </p:spTree>
    <p:extLst>
      <p:ext uri="{BB962C8B-B14F-4D97-AF65-F5344CB8AC3E}">
        <p14:creationId xmlns:p14="http://schemas.microsoft.com/office/powerpoint/2010/main" val="354780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123A54-3640-A438-83C9-2BC433EBA7BF}"/>
              </a:ext>
            </a:extLst>
          </p:cNvPr>
          <p:cNvGrpSpPr/>
          <p:nvPr/>
        </p:nvGrpSpPr>
        <p:grpSpPr>
          <a:xfrm>
            <a:off x="604466" y="889692"/>
            <a:ext cx="2723518" cy="2506920"/>
            <a:chOff x="604466" y="492094"/>
            <a:chExt cx="2723518" cy="2506920"/>
          </a:xfrm>
        </p:grpSpPr>
        <p:sp>
          <p:nvSpPr>
            <p:cNvPr id="4" name="TextBox 3">
              <a:extLst>
                <a:ext uri="{FF2B5EF4-FFF2-40B4-BE49-F238E27FC236}">
                  <a16:creationId xmlns:a16="http://schemas.microsoft.com/office/drawing/2014/main" id="{377C8520-0D7D-CC9F-53F6-0D4E216037F7}"/>
                </a:ext>
              </a:extLst>
            </p:cNvPr>
            <p:cNvSpPr txBox="1"/>
            <p:nvPr/>
          </p:nvSpPr>
          <p:spPr>
            <a:xfrm>
              <a:off x="720723" y="492094"/>
              <a:ext cx="1620696" cy="369332"/>
            </a:xfrm>
            <a:prstGeom prst="rect">
              <a:avLst/>
            </a:prstGeom>
            <a:solidFill>
              <a:srgbClr val="1363DF"/>
            </a:solidFill>
          </p:spPr>
          <p:txBody>
            <a:bodyPr wrap="square" rtlCol="0">
              <a:spAutoFit/>
            </a:bodyPr>
            <a:lstStyle/>
            <a:p>
              <a:r>
                <a:rPr lang="en-US" b="1" u="sng">
                  <a:solidFill>
                    <a:schemeClr val="bg1"/>
                  </a:solidFill>
                </a:rPr>
                <a:t>1. Row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04466" y="1352409"/>
              <a:ext cx="2723518" cy="164660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200" dirty="0" err="1"/>
                <a:t>Bởi</a:t>
              </a:r>
              <a:r>
                <a:rPr lang="en-US" sz="1200" dirty="0"/>
                <a:t> </a:t>
              </a:r>
              <a:r>
                <a:rPr lang="en-US" sz="1200" dirty="0" err="1"/>
                <a:t>vì</a:t>
              </a:r>
              <a:r>
                <a:rPr lang="en-US" sz="1200" dirty="0"/>
                <a:t> </a:t>
              </a:r>
              <a:r>
                <a:rPr lang="en-US" sz="1200" dirty="0" err="1"/>
                <a:t>các</a:t>
              </a:r>
              <a:r>
                <a:rPr lang="en-US" sz="1200" dirty="0"/>
                <a:t> </a:t>
              </a:r>
              <a:r>
                <a:rPr lang="en-US" sz="1200" b="1" dirty="0">
                  <a:solidFill>
                    <a:srgbClr val="1363DF"/>
                  </a:solidFill>
                </a:rPr>
                <a:t>Table Data </a:t>
              </a:r>
              <a:r>
                <a:rPr lang="en-US" sz="1200" dirty="0" err="1"/>
                <a:t>trong</a:t>
              </a:r>
              <a:r>
                <a:rPr lang="en-US" sz="1200" dirty="0"/>
                <a:t> Power BI </a:t>
              </a:r>
              <a:r>
                <a:rPr lang="en-US" sz="1200" dirty="0" err="1"/>
                <a:t>được</a:t>
              </a:r>
              <a:r>
                <a:rPr lang="en-US" sz="1200" dirty="0"/>
                <a:t> </a:t>
              </a:r>
              <a:r>
                <a:rPr lang="en-US" sz="1200" dirty="0" err="1"/>
                <a:t>nối</a:t>
              </a:r>
              <a:r>
                <a:rPr lang="en-US" sz="1200" dirty="0"/>
                <a:t> </a:t>
              </a:r>
              <a:r>
                <a:rPr lang="en-US" sz="1200" dirty="0" err="1"/>
                <a:t>bằng</a:t>
              </a:r>
              <a:r>
                <a:rPr lang="en-US" sz="1200" dirty="0"/>
                <a:t> </a:t>
              </a:r>
              <a:r>
                <a:rPr lang="en-US" sz="1200" dirty="0" err="1"/>
                <a:t>các</a:t>
              </a:r>
              <a:r>
                <a:rPr lang="en-US" sz="1200" dirty="0"/>
                <a:t> column database do </a:t>
              </a:r>
              <a:r>
                <a:rPr lang="en-US" sz="1200" dirty="0" err="1"/>
                <a:t>đó</a:t>
              </a:r>
              <a:r>
                <a:rPr lang="en-US" sz="1200" dirty="0"/>
                <a:t> </a:t>
              </a:r>
              <a:r>
                <a:rPr lang="en-US" sz="1200" dirty="0" err="1"/>
                <a:t>chúng</a:t>
              </a:r>
              <a:r>
                <a:rPr lang="en-US" sz="1200" dirty="0"/>
                <a:t> ta </a:t>
              </a:r>
              <a:r>
                <a:rPr lang="en-US" sz="1200" b="1" dirty="0" err="1">
                  <a:solidFill>
                    <a:srgbClr val="1363DF"/>
                  </a:solidFill>
                </a:rPr>
                <a:t>chỉ</a:t>
              </a:r>
              <a:r>
                <a:rPr lang="en-US" sz="1200" dirty="0"/>
                <a:t> </a:t>
              </a:r>
              <a:r>
                <a:rPr lang="en-US" sz="1200" b="1" dirty="0" err="1">
                  <a:solidFill>
                    <a:srgbClr val="1363DF"/>
                  </a:solidFill>
                </a:rPr>
                <a:t>có</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truy</a:t>
              </a:r>
              <a:r>
                <a:rPr lang="en-US" sz="1200" b="1" dirty="0">
                  <a:solidFill>
                    <a:srgbClr val="1363DF"/>
                  </a:solidFill>
                </a:rPr>
                <a:t> </a:t>
              </a:r>
              <a:r>
                <a:rPr lang="en-US" sz="1200" b="1" dirty="0" err="1">
                  <a:solidFill>
                    <a:srgbClr val="1363DF"/>
                  </a:solidFill>
                </a:rPr>
                <a:t>vấn</a:t>
              </a:r>
              <a:r>
                <a:rPr lang="en-US" sz="1200" b="1" dirty="0">
                  <a:solidFill>
                    <a:srgbClr val="1363DF"/>
                  </a:solidFill>
                </a:rPr>
                <a:t> </a:t>
              </a:r>
              <a:r>
                <a:rPr lang="en-US" sz="1200" b="1" dirty="0" err="1">
                  <a:solidFill>
                    <a:srgbClr val="1363DF"/>
                  </a:solidFill>
                </a:rPr>
                <a:t>cột</a:t>
              </a:r>
              <a:r>
                <a:rPr lang="en-US" sz="1200" b="1" dirty="0">
                  <a:solidFill>
                    <a:srgbClr val="1363DF"/>
                  </a:solidFill>
                </a:rPr>
                <a:t> </a:t>
              </a:r>
              <a:r>
                <a:rPr lang="en-US" sz="1200" dirty="0"/>
                <a:t>hay </a:t>
              </a:r>
              <a:r>
                <a:rPr lang="en-US" sz="1200" dirty="0" err="1"/>
                <a:t>gọi</a:t>
              </a:r>
              <a:r>
                <a:rPr lang="en-US" sz="1200" dirty="0"/>
                <a:t> 1 column </a:t>
              </a:r>
              <a:r>
                <a:rPr lang="en-US" sz="1200" dirty="0" err="1"/>
                <a:t>trong</a:t>
              </a:r>
              <a:r>
                <a:rPr lang="en-US" sz="1200" dirty="0"/>
                <a:t> power bi </a:t>
              </a:r>
              <a:r>
                <a:rPr lang="en-US" sz="1200" dirty="0" err="1"/>
                <a:t>chứ</a:t>
              </a:r>
              <a:r>
                <a:rPr lang="en-US" sz="1200" dirty="0"/>
                <a:t> </a:t>
              </a:r>
              <a:r>
                <a:rPr lang="en-US" sz="1200" b="1" dirty="0" err="1">
                  <a:solidFill>
                    <a:srgbClr val="1363DF"/>
                  </a:solidFill>
                </a:rPr>
                <a:t>không</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thao</a:t>
              </a:r>
              <a:r>
                <a:rPr lang="en-US" sz="1200" b="1" dirty="0">
                  <a:solidFill>
                    <a:srgbClr val="1363DF"/>
                  </a:solidFill>
                </a:rPr>
                <a:t> </a:t>
              </a:r>
              <a:r>
                <a:rPr lang="en-US" sz="1200" b="1" dirty="0" err="1">
                  <a:solidFill>
                    <a:srgbClr val="1363DF"/>
                  </a:solidFill>
                </a:rPr>
                <a:t>tác</a:t>
              </a:r>
              <a:r>
                <a:rPr lang="en-US" sz="1200" b="1" dirty="0">
                  <a:solidFill>
                    <a:srgbClr val="1363DF"/>
                  </a:solidFill>
                </a:rPr>
                <a:t> </a:t>
              </a:r>
              <a:r>
                <a:rPr lang="en-US" sz="1200" b="1" dirty="0" err="1">
                  <a:solidFill>
                    <a:srgbClr val="1363DF"/>
                  </a:solidFill>
                </a:rPr>
                <a:t>từng</a:t>
              </a:r>
              <a:r>
                <a:rPr lang="en-US" sz="1200" b="1" dirty="0">
                  <a:solidFill>
                    <a:srgbClr val="1363DF"/>
                  </a:solidFill>
                </a:rPr>
                <a:t> </a:t>
              </a:r>
              <a:r>
                <a:rPr lang="en-US" sz="1200" b="1" dirty="0" err="1">
                  <a:solidFill>
                    <a:srgbClr val="1363DF"/>
                  </a:solidFill>
                </a:rPr>
                <a:t>dòng</a:t>
              </a:r>
              <a:r>
                <a:rPr lang="en-US" sz="1200" b="1" dirty="0">
                  <a:solidFill>
                    <a:srgbClr val="1363DF"/>
                  </a:solidFill>
                </a:rPr>
                <a:t> </a:t>
              </a:r>
              <a:r>
                <a:rPr lang="en-US" sz="1200" dirty="0" err="1"/>
                <a:t>trên</a:t>
              </a:r>
              <a:r>
                <a:rPr lang="en-US" sz="1200" dirty="0"/>
                <a:t> power bi</a:t>
              </a:r>
            </a:p>
            <a:p>
              <a:pPr marL="171450" indent="-171450">
                <a:spcAft>
                  <a:spcPts val="600"/>
                </a:spcAft>
                <a:buFont typeface="Arial" panose="020B0604020202020204" pitchFamily="34" charset="0"/>
                <a:buChar char="•"/>
              </a:pPr>
              <a:r>
                <a:rPr lang="en-US" sz="1200" b="1" dirty="0">
                  <a:solidFill>
                    <a:srgbClr val="1363DF"/>
                  </a:solidFill>
                </a:rPr>
                <a:t>Row Context </a:t>
              </a:r>
              <a:r>
                <a:rPr lang="en-US" sz="1200" dirty="0" err="1"/>
                <a:t>là</a:t>
              </a:r>
              <a:r>
                <a:rPr lang="en-US" sz="1200" dirty="0"/>
                <a:t> </a:t>
              </a:r>
              <a:r>
                <a:rPr lang="en-US" sz="1200" dirty="0" err="1"/>
                <a:t>việc</a:t>
              </a:r>
              <a:r>
                <a:rPr lang="en-US" sz="1200" dirty="0"/>
                <a:t> </a:t>
              </a:r>
              <a:r>
                <a:rPr lang="en-US" sz="1200" dirty="0" err="1"/>
                <a:t>thực</a:t>
              </a:r>
              <a:r>
                <a:rPr lang="en-US" sz="1200" dirty="0"/>
                <a:t> </a:t>
              </a:r>
              <a:r>
                <a:rPr lang="en-US" sz="1200" dirty="0" err="1"/>
                <a:t>hiện</a:t>
              </a:r>
              <a:r>
                <a:rPr lang="en-US" sz="1200" dirty="0"/>
                <a:t> </a:t>
              </a:r>
              <a:r>
                <a:rPr lang="en-US" sz="1200" dirty="0" err="1"/>
                <a:t>các</a:t>
              </a:r>
              <a:r>
                <a:rPr lang="en-US" sz="1200" dirty="0"/>
                <a:t> </a:t>
              </a:r>
              <a:r>
                <a:rPr lang="en-US" sz="1200" dirty="0" err="1"/>
                <a:t>phép</a:t>
              </a:r>
              <a:r>
                <a:rPr lang="en-US" sz="1200" dirty="0"/>
                <a:t> </a:t>
              </a:r>
              <a:r>
                <a:rPr lang="en-US" sz="1200" dirty="0" err="1"/>
                <a:t>toán</a:t>
              </a:r>
              <a:r>
                <a:rPr lang="en-US" sz="1200" dirty="0"/>
                <a:t> </a:t>
              </a:r>
              <a:r>
                <a:rPr lang="en-US" sz="1200" dirty="0" err="1"/>
                <a:t>theo</a:t>
              </a:r>
              <a:r>
                <a:rPr lang="en-US" sz="1200" dirty="0"/>
                <a:t> </a:t>
              </a:r>
              <a:r>
                <a:rPr lang="en-US" sz="1200" dirty="0" err="1"/>
                <a:t>hướng</a:t>
              </a:r>
              <a:r>
                <a:rPr lang="en-US" sz="1200" dirty="0"/>
                <a:t> </a:t>
              </a:r>
              <a:r>
                <a:rPr lang="en-US" sz="1200" b="1" dirty="0">
                  <a:solidFill>
                    <a:srgbClr val="1363DF"/>
                  </a:solidFill>
                </a:rPr>
                <a:t>row by row</a:t>
              </a:r>
            </a:p>
          </p:txBody>
        </p:sp>
      </p:grpSp>
      <p:grpSp>
        <p:nvGrpSpPr>
          <p:cNvPr id="8" name="Group 7">
            <a:extLst>
              <a:ext uri="{FF2B5EF4-FFF2-40B4-BE49-F238E27FC236}">
                <a16:creationId xmlns:a16="http://schemas.microsoft.com/office/drawing/2014/main" id="{30229729-0021-0DD5-2850-31B71C223CB2}"/>
              </a:ext>
            </a:extLst>
          </p:cNvPr>
          <p:cNvGrpSpPr/>
          <p:nvPr/>
        </p:nvGrpSpPr>
        <p:grpSpPr>
          <a:xfrm>
            <a:off x="3327984" y="889692"/>
            <a:ext cx="5653054" cy="3628968"/>
            <a:chOff x="3327984" y="889692"/>
            <a:chExt cx="5653054" cy="3628968"/>
          </a:xfrm>
        </p:grpSpPr>
        <p:pic>
          <p:nvPicPr>
            <p:cNvPr id="9" name="Picture 8">
              <a:extLst>
                <a:ext uri="{FF2B5EF4-FFF2-40B4-BE49-F238E27FC236}">
                  <a16:creationId xmlns:a16="http://schemas.microsoft.com/office/drawing/2014/main" id="{4DF4524C-93B6-02E9-CA7D-836BBD8093CB}"/>
                </a:ext>
              </a:extLst>
            </p:cNvPr>
            <p:cNvPicPr>
              <a:picLocks noChangeAspect="1"/>
            </p:cNvPicPr>
            <p:nvPr/>
          </p:nvPicPr>
          <p:blipFill>
            <a:blip r:embed="rId3"/>
            <a:stretch>
              <a:fillRect/>
            </a:stretch>
          </p:blipFill>
          <p:spPr>
            <a:xfrm>
              <a:off x="4838576" y="889692"/>
              <a:ext cx="2865368" cy="365792"/>
            </a:xfrm>
            <a:prstGeom prst="rect">
              <a:avLst/>
            </a:prstGeom>
            <a:ln w="38100">
              <a:solidFill>
                <a:srgbClr val="47B5FF"/>
              </a:solidFill>
            </a:ln>
          </p:spPr>
        </p:pic>
        <p:pic>
          <p:nvPicPr>
            <p:cNvPr id="11" name="Picture 10">
              <a:extLst>
                <a:ext uri="{FF2B5EF4-FFF2-40B4-BE49-F238E27FC236}">
                  <a16:creationId xmlns:a16="http://schemas.microsoft.com/office/drawing/2014/main" id="{D1ED1936-DACF-70CE-F9F5-F6B658D8307C}"/>
                </a:ext>
              </a:extLst>
            </p:cNvPr>
            <p:cNvPicPr>
              <a:picLocks noChangeAspect="1"/>
            </p:cNvPicPr>
            <p:nvPr/>
          </p:nvPicPr>
          <p:blipFill rotWithShape="1">
            <a:blip r:embed="rId4"/>
            <a:srcRect r="3966"/>
            <a:stretch/>
          </p:blipFill>
          <p:spPr>
            <a:xfrm>
              <a:off x="3327984" y="1352409"/>
              <a:ext cx="5653054" cy="3166251"/>
            </a:xfrm>
            <a:prstGeom prst="rect">
              <a:avLst/>
            </a:prstGeom>
            <a:ln w="38100">
              <a:solidFill>
                <a:srgbClr val="47B5FF"/>
              </a:solidFill>
            </a:ln>
          </p:spPr>
        </p:pic>
      </p:grpSp>
    </p:spTree>
    <p:extLst>
      <p:ext uri="{BB962C8B-B14F-4D97-AF65-F5344CB8AC3E}">
        <p14:creationId xmlns:p14="http://schemas.microsoft.com/office/powerpoint/2010/main" val="20215092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100958" cy="369332"/>
          </a:xfrm>
          <a:prstGeom prst="rect">
            <a:avLst/>
          </a:prstGeom>
          <a:solidFill>
            <a:srgbClr val="1363DF"/>
          </a:solidFill>
        </p:spPr>
        <p:txBody>
          <a:bodyPr wrap="square" rtlCol="0">
            <a:spAutoFit/>
          </a:bodyPr>
          <a:lstStyle/>
          <a:p>
            <a:r>
              <a:rPr lang="en-US" b="1" u="sng">
                <a:solidFill>
                  <a:schemeClr val="bg1"/>
                </a:solidFill>
              </a:rPr>
              <a:t>1. Các hàm để nhóm, lấy và lọc dữ liệu – CROSSJOIN</a:t>
            </a:r>
          </a:p>
        </p:txBody>
      </p:sp>
      <p:sp>
        <p:nvSpPr>
          <p:cNvPr id="13" name="TextBox 12">
            <a:extLst>
              <a:ext uri="{FF2B5EF4-FFF2-40B4-BE49-F238E27FC236}">
                <a16:creationId xmlns:a16="http://schemas.microsoft.com/office/drawing/2014/main" id="{E6379089-FB22-6D2D-AC2A-A18915EFE81F}"/>
              </a:ext>
            </a:extLst>
          </p:cNvPr>
          <p:cNvSpPr txBox="1"/>
          <p:nvPr/>
        </p:nvSpPr>
        <p:spPr>
          <a:xfrm>
            <a:off x="628650" y="1019826"/>
            <a:ext cx="3851910" cy="269304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Theo DAX Guide: Hàm CROSSJOIN là hàm trả về một bảng mà bảng đó được CROSS với một bảng chỉ định</a:t>
            </a:r>
          </a:p>
          <a:p>
            <a:pPr marL="285750" indent="-285750">
              <a:spcAft>
                <a:spcPts val="600"/>
              </a:spcAft>
              <a:buFont typeface="Arial" panose="020B0604020202020204" pitchFamily="34" charset="0"/>
              <a:buChar char="•"/>
            </a:pPr>
            <a:r>
              <a:rPr lang="en-US" sz="1200">
                <a:solidFill>
                  <a:schemeClr val="bg2">
                    <a:lumMod val="50000"/>
                  </a:schemeClr>
                </a:solidFill>
              </a:rPr>
              <a:t>Nói một cảnh ngắn gọn nếu chúng ta có một bảng có m dòng, m’ cột và một bảng có n dòng, n’ cột sau khi sử dụng hàm crossjoin sẽ tạo ra một bảng gồm m x n dòng và n’ cột</a:t>
            </a:r>
          </a:p>
          <a:p>
            <a:pPr marL="285750" indent="-285750">
              <a:spcAft>
                <a:spcPts val="600"/>
              </a:spcAft>
              <a:buFont typeface="Arial" panose="020B0604020202020204" pitchFamily="34" charset="0"/>
              <a:buChar char="•"/>
            </a:pPr>
            <a:r>
              <a:rPr lang="en-US" sz="1200">
                <a:solidFill>
                  <a:schemeClr val="bg2">
                    <a:lumMod val="50000"/>
                  </a:schemeClr>
                </a:solidFill>
              </a:rPr>
              <a:t>Tương tự  nếu chúng ta có nhiều bảng thì kết quả trả về:</a:t>
            </a:r>
          </a:p>
          <a:p>
            <a:pPr marL="285750" indent="-285750">
              <a:spcAft>
                <a:spcPts val="600"/>
              </a:spcAft>
              <a:buFont typeface="Arial" panose="020B0604020202020204" pitchFamily="34" charset="0"/>
              <a:buChar char="•"/>
            </a:pPr>
            <a:r>
              <a:rPr lang="en-US" sz="1200">
                <a:solidFill>
                  <a:schemeClr val="bg2">
                    <a:lumMod val="50000"/>
                  </a:schemeClr>
                </a:solidFill>
              </a:rPr>
              <a:t>Số dòng = Số dòng tất cả các bảng nhân lại với nhau </a:t>
            </a:r>
          </a:p>
          <a:p>
            <a:pPr marL="285750" indent="-285750">
              <a:spcAft>
                <a:spcPts val="600"/>
              </a:spcAft>
              <a:buFont typeface="Arial" panose="020B0604020202020204" pitchFamily="34" charset="0"/>
              <a:buChar char="•"/>
            </a:pPr>
            <a:r>
              <a:rPr lang="en-US" sz="1200">
                <a:solidFill>
                  <a:schemeClr val="bg2">
                    <a:lumMod val="50000"/>
                  </a:schemeClr>
                </a:solidFill>
              </a:rPr>
              <a:t>Số cột = Số cột tất cả các bảng cộng lại với nhau</a:t>
            </a:r>
          </a:p>
          <a:p>
            <a:pPr marL="285750" indent="-285750">
              <a:spcAft>
                <a:spcPts val="600"/>
              </a:spcAft>
              <a:buFont typeface="Arial" panose="020B0604020202020204" pitchFamily="34" charset="0"/>
              <a:buChar char="•"/>
            </a:pPr>
            <a:r>
              <a:rPr lang="en-US" sz="1200">
                <a:solidFill>
                  <a:schemeClr val="bg2">
                    <a:lumMod val="50000"/>
                  </a:schemeClr>
                </a:solidFill>
              </a:rPr>
              <a:t>Hàm Crossjoin cũng được sử dụng để tái kích hoạt ngữ cảnh</a:t>
            </a:r>
          </a:p>
        </p:txBody>
      </p:sp>
      <p:pic>
        <p:nvPicPr>
          <p:cNvPr id="8" name="Picture 7">
            <a:extLst>
              <a:ext uri="{FF2B5EF4-FFF2-40B4-BE49-F238E27FC236}">
                <a16:creationId xmlns:a16="http://schemas.microsoft.com/office/drawing/2014/main" id="{33A46E55-F7FB-DF91-3080-21CA3A263F15}"/>
              </a:ext>
            </a:extLst>
          </p:cNvPr>
          <p:cNvPicPr>
            <a:picLocks noChangeAspect="1"/>
          </p:cNvPicPr>
          <p:nvPr/>
        </p:nvPicPr>
        <p:blipFill>
          <a:blip r:embed="rId3"/>
          <a:stretch>
            <a:fillRect/>
          </a:stretch>
        </p:blipFill>
        <p:spPr>
          <a:xfrm>
            <a:off x="4575261" y="999045"/>
            <a:ext cx="4191221" cy="1273101"/>
          </a:xfrm>
          <a:prstGeom prst="rect">
            <a:avLst/>
          </a:prstGeom>
        </p:spPr>
      </p:pic>
      <p:pic>
        <p:nvPicPr>
          <p:cNvPr id="10" name="Picture 9">
            <a:extLst>
              <a:ext uri="{FF2B5EF4-FFF2-40B4-BE49-F238E27FC236}">
                <a16:creationId xmlns:a16="http://schemas.microsoft.com/office/drawing/2014/main" id="{E074D465-E839-917C-647C-65D06E5FCFEA}"/>
              </a:ext>
            </a:extLst>
          </p:cNvPr>
          <p:cNvPicPr>
            <a:picLocks noChangeAspect="1"/>
          </p:cNvPicPr>
          <p:nvPr/>
        </p:nvPicPr>
        <p:blipFill>
          <a:blip r:embed="rId4"/>
          <a:stretch>
            <a:fillRect/>
          </a:stretch>
        </p:blipFill>
        <p:spPr>
          <a:xfrm>
            <a:off x="5135308" y="2355198"/>
            <a:ext cx="3071126" cy="784928"/>
          </a:xfrm>
          <a:prstGeom prst="rect">
            <a:avLst/>
          </a:prstGeom>
          <a:ln w="28575">
            <a:solidFill>
              <a:srgbClr val="47B5FF"/>
            </a:solidFill>
          </a:ln>
        </p:spPr>
      </p:pic>
      <p:pic>
        <p:nvPicPr>
          <p:cNvPr id="12" name="Picture 11">
            <a:extLst>
              <a:ext uri="{FF2B5EF4-FFF2-40B4-BE49-F238E27FC236}">
                <a16:creationId xmlns:a16="http://schemas.microsoft.com/office/drawing/2014/main" id="{8ABD5F59-67DF-66F8-0F16-B0C2FD3DECEC}"/>
              </a:ext>
            </a:extLst>
          </p:cNvPr>
          <p:cNvPicPr>
            <a:picLocks noChangeAspect="1"/>
          </p:cNvPicPr>
          <p:nvPr/>
        </p:nvPicPr>
        <p:blipFill>
          <a:blip r:embed="rId5"/>
          <a:stretch>
            <a:fillRect/>
          </a:stretch>
        </p:blipFill>
        <p:spPr>
          <a:xfrm>
            <a:off x="5593047" y="3223177"/>
            <a:ext cx="2155648" cy="1681009"/>
          </a:xfrm>
          <a:prstGeom prst="rect">
            <a:avLst/>
          </a:prstGeom>
          <a:ln w="28575">
            <a:solidFill>
              <a:srgbClr val="47B5FF"/>
            </a:solidFill>
          </a:ln>
        </p:spPr>
      </p:pic>
    </p:spTree>
    <p:extLst>
      <p:ext uri="{BB962C8B-B14F-4D97-AF65-F5344CB8AC3E}">
        <p14:creationId xmlns:p14="http://schemas.microsoft.com/office/powerpoint/2010/main" val="9551994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2092037" y="429750"/>
            <a:ext cx="5070478" cy="646331"/>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CÁCH HOẠT ĐỘNG CỦA CÁC HÀM INTERSECT, UNION, EXCEPT</a:t>
            </a:r>
          </a:p>
        </p:txBody>
      </p:sp>
      <p:pic>
        <p:nvPicPr>
          <p:cNvPr id="12" name="Picture 11" descr="Hi Max The Husky">
            <a:extLst>
              <a:ext uri="{FF2B5EF4-FFF2-40B4-BE49-F238E27FC236}">
                <a16:creationId xmlns:a16="http://schemas.microsoft.com/office/drawing/2014/main" id="{EE7E2036-5D48-4ADC-5A5F-382BF3D6FEB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2361" y="161681"/>
            <a:ext cx="914400" cy="914400"/>
          </a:xfrm>
          <a:prstGeom prst="rect">
            <a:avLst/>
          </a:prstGeom>
        </p:spPr>
      </p:pic>
      <p:sp>
        <p:nvSpPr>
          <p:cNvPr id="14" name="TextBox 13">
            <a:extLst>
              <a:ext uri="{FF2B5EF4-FFF2-40B4-BE49-F238E27FC236}">
                <a16:creationId xmlns:a16="http://schemas.microsoft.com/office/drawing/2014/main" id="{02008632-039A-D69E-4336-DC27A535C4B8}"/>
              </a:ext>
            </a:extLst>
          </p:cNvPr>
          <p:cNvSpPr txBox="1"/>
          <p:nvPr/>
        </p:nvSpPr>
        <p:spPr>
          <a:xfrm>
            <a:off x="2092037" y="2674269"/>
            <a:ext cx="5070478" cy="2246769"/>
          </a:xfrm>
          <a:prstGeom prst="rect">
            <a:avLst/>
          </a:prstGeom>
          <a:solidFill>
            <a:schemeClr val="bg1"/>
          </a:solid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b="1">
                <a:solidFill>
                  <a:srgbClr val="1363DF"/>
                </a:solidFill>
              </a:rPr>
              <a:t>Các hàm này thường sẽ ưu tiên các tham số bên trái</a:t>
            </a:r>
          </a:p>
          <a:p>
            <a:pPr marL="285750" indent="-285750">
              <a:buFont typeface="Arial" panose="020B0604020202020204" pitchFamily="34" charset="0"/>
              <a:buChar char="•"/>
            </a:pPr>
            <a:r>
              <a:rPr lang="en-US" sz="1400" b="1">
                <a:solidFill>
                  <a:srgbClr val="1363DF"/>
                </a:solidFill>
              </a:rPr>
              <a:t>Hàm INTERSECT như chúng ta thấy thì không có sự ưu tiên bởi vì nó đang tìm điểm chung giữa hai vùng dữ liệu. Tuy nhiên khi áp dụng thực tế thì INTERSECT có thể được dung để tái kích hoạt FILTER CONTEXT</a:t>
            </a:r>
          </a:p>
          <a:p>
            <a:pPr marL="285750" indent="-285750">
              <a:buFont typeface="Arial" panose="020B0604020202020204" pitchFamily="34" charset="0"/>
              <a:buChar char="•"/>
            </a:pPr>
            <a:r>
              <a:rPr lang="en-US" sz="1400" b="1">
                <a:solidFill>
                  <a:srgbClr val="1363DF"/>
                </a:solidFill>
              </a:rPr>
              <a:t>Hàm EXCEPT thì sẽ ưu tiên tìm những điểm khác biệt của vùng dữ liệu bên trái so với bên phải. EXCEPT cũng được dung để tái kích hoạt FILTER CONTEXT</a:t>
            </a:r>
          </a:p>
          <a:p>
            <a:pPr marL="285750" indent="-285750">
              <a:buFont typeface="Arial" panose="020B0604020202020204" pitchFamily="34" charset="0"/>
              <a:buChar char="•"/>
            </a:pPr>
            <a:r>
              <a:rPr lang="en-US" sz="1400" b="1">
                <a:solidFill>
                  <a:srgbClr val="1363DF"/>
                </a:solidFill>
              </a:rPr>
              <a:t>Nếu tên cột giữa hai bên có sự khác biệt thì sẽ ưu tiên lấy tên của cột của tham số bên trái</a:t>
            </a:r>
          </a:p>
        </p:txBody>
      </p:sp>
      <p:pic>
        <p:nvPicPr>
          <p:cNvPr id="16" name="Picture 15" descr="Reply? Taffy Cat">
            <a:extLst>
              <a:ext uri="{FF2B5EF4-FFF2-40B4-BE49-F238E27FC236}">
                <a16:creationId xmlns:a16="http://schemas.microsoft.com/office/drawing/2014/main" id="{FDCFDDC7-B48D-1002-ECB3-8941C607D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361" y="3340453"/>
            <a:ext cx="914400" cy="914400"/>
          </a:xfrm>
          <a:prstGeom prst="rect">
            <a:avLst/>
          </a:prstGeom>
        </p:spPr>
      </p:pic>
      <p:pic>
        <p:nvPicPr>
          <p:cNvPr id="1026" name="Picture 2" descr="Page 4 – Fard Solutions">
            <a:extLst>
              <a:ext uri="{FF2B5EF4-FFF2-40B4-BE49-F238E27FC236}">
                <a16:creationId xmlns:a16="http://schemas.microsoft.com/office/drawing/2014/main" id="{3DB8425C-1B57-DE17-B261-92E1E5EDFC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8243" y="1199107"/>
            <a:ext cx="1927514" cy="135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3943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6428223" cy="369332"/>
          </a:xfrm>
          <a:prstGeom prst="rect">
            <a:avLst/>
          </a:prstGeom>
          <a:solidFill>
            <a:srgbClr val="1363DF"/>
          </a:solidFill>
        </p:spPr>
        <p:txBody>
          <a:bodyPr wrap="square" rtlCol="0">
            <a:spAutoFit/>
          </a:bodyPr>
          <a:lstStyle/>
          <a:p>
            <a:r>
              <a:rPr lang="en-US" b="1" u="sng">
                <a:solidFill>
                  <a:schemeClr val="bg1"/>
                </a:solidFill>
              </a:rPr>
              <a:t>1. Các hàm tìm điểm giao điểm chung và nối dữ liệu – INTERSECT</a:t>
            </a:r>
          </a:p>
        </p:txBody>
      </p:sp>
      <p:pic>
        <p:nvPicPr>
          <p:cNvPr id="5" name="Picture 4">
            <a:extLst>
              <a:ext uri="{FF2B5EF4-FFF2-40B4-BE49-F238E27FC236}">
                <a16:creationId xmlns:a16="http://schemas.microsoft.com/office/drawing/2014/main" id="{1FB01357-2336-17F0-EF9C-CDC7BEF65D26}"/>
              </a:ext>
            </a:extLst>
          </p:cNvPr>
          <p:cNvPicPr>
            <a:picLocks noChangeAspect="1"/>
          </p:cNvPicPr>
          <p:nvPr/>
        </p:nvPicPr>
        <p:blipFill>
          <a:blip r:embed="rId3"/>
          <a:stretch>
            <a:fillRect/>
          </a:stretch>
        </p:blipFill>
        <p:spPr>
          <a:xfrm>
            <a:off x="5294616" y="1466670"/>
            <a:ext cx="3464145" cy="2540373"/>
          </a:xfrm>
          <a:prstGeom prst="rect">
            <a:avLst/>
          </a:prstGeom>
          <a:ln w="28575">
            <a:solidFill>
              <a:srgbClr val="47B5FF"/>
            </a:solidFill>
          </a:ln>
        </p:spPr>
      </p:pic>
      <p:pic>
        <p:nvPicPr>
          <p:cNvPr id="11" name="Picture 10">
            <a:extLst>
              <a:ext uri="{FF2B5EF4-FFF2-40B4-BE49-F238E27FC236}">
                <a16:creationId xmlns:a16="http://schemas.microsoft.com/office/drawing/2014/main" id="{6D81BA9B-9D7C-A2FE-C59B-B65AA9489E33}"/>
              </a:ext>
            </a:extLst>
          </p:cNvPr>
          <p:cNvPicPr>
            <a:picLocks noChangeAspect="1"/>
          </p:cNvPicPr>
          <p:nvPr/>
        </p:nvPicPr>
        <p:blipFill>
          <a:blip r:embed="rId4"/>
          <a:stretch>
            <a:fillRect/>
          </a:stretch>
        </p:blipFill>
        <p:spPr>
          <a:xfrm>
            <a:off x="7937327" y="3029504"/>
            <a:ext cx="495343" cy="1874682"/>
          </a:xfrm>
          <a:prstGeom prst="rect">
            <a:avLst/>
          </a:prstGeom>
        </p:spPr>
      </p:pic>
      <p:pic>
        <p:nvPicPr>
          <p:cNvPr id="15" name="Picture 14">
            <a:extLst>
              <a:ext uri="{FF2B5EF4-FFF2-40B4-BE49-F238E27FC236}">
                <a16:creationId xmlns:a16="http://schemas.microsoft.com/office/drawing/2014/main" id="{738A7CB8-DE61-7C8E-280C-D05634771CB7}"/>
              </a:ext>
            </a:extLst>
          </p:cNvPr>
          <p:cNvPicPr>
            <a:picLocks noChangeAspect="1"/>
          </p:cNvPicPr>
          <p:nvPr/>
        </p:nvPicPr>
        <p:blipFill>
          <a:blip r:embed="rId5"/>
          <a:stretch>
            <a:fillRect/>
          </a:stretch>
        </p:blipFill>
        <p:spPr>
          <a:xfrm>
            <a:off x="8469176" y="3075611"/>
            <a:ext cx="579170" cy="274344"/>
          </a:xfrm>
          <a:prstGeom prst="rect">
            <a:avLst/>
          </a:prstGeom>
        </p:spPr>
      </p:pic>
      <p:grpSp>
        <p:nvGrpSpPr>
          <p:cNvPr id="3" name="Group 2">
            <a:extLst>
              <a:ext uri="{FF2B5EF4-FFF2-40B4-BE49-F238E27FC236}">
                <a16:creationId xmlns:a16="http://schemas.microsoft.com/office/drawing/2014/main" id="{B3D819CC-E58B-F0F2-E442-AD84E5A2728F}"/>
              </a:ext>
            </a:extLst>
          </p:cNvPr>
          <p:cNvGrpSpPr/>
          <p:nvPr/>
        </p:nvGrpSpPr>
        <p:grpSpPr>
          <a:xfrm>
            <a:off x="720721" y="939620"/>
            <a:ext cx="4377902" cy="3594473"/>
            <a:chOff x="720721" y="979427"/>
            <a:chExt cx="4377902" cy="3594473"/>
          </a:xfrm>
        </p:grpSpPr>
        <p:pic>
          <p:nvPicPr>
            <p:cNvPr id="2050" name="Picture 2" descr="Understanding SQL INTERSECT Operator">
              <a:extLst>
                <a:ext uri="{FF2B5EF4-FFF2-40B4-BE49-F238E27FC236}">
                  <a16:creationId xmlns:a16="http://schemas.microsoft.com/office/drawing/2014/main" id="{F585F554-FE32-7D91-96A4-18EB5D576D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721" y="979427"/>
              <a:ext cx="4377902" cy="133696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BE5BD463-351A-5197-D979-6AEBE84AE7C9}"/>
                </a:ext>
              </a:extLst>
            </p:cNvPr>
            <p:cNvSpPr txBox="1"/>
            <p:nvPr/>
          </p:nvSpPr>
          <p:spPr>
            <a:xfrm>
              <a:off x="720721" y="2434391"/>
              <a:ext cx="3851910" cy="523220"/>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INTERSECT: Là hàm tìm điểm chung giữa hai tập dữ liệu</a:t>
              </a:r>
            </a:p>
          </p:txBody>
        </p:sp>
        <p:pic>
          <p:nvPicPr>
            <p:cNvPr id="21" name="Picture 20">
              <a:extLst>
                <a:ext uri="{FF2B5EF4-FFF2-40B4-BE49-F238E27FC236}">
                  <a16:creationId xmlns:a16="http://schemas.microsoft.com/office/drawing/2014/main" id="{82EB2AAE-C4C1-F035-76AD-AF16EE830BEC}"/>
                </a:ext>
              </a:extLst>
            </p:cNvPr>
            <p:cNvPicPr>
              <a:picLocks noChangeAspect="1"/>
            </p:cNvPicPr>
            <p:nvPr/>
          </p:nvPicPr>
          <p:blipFill>
            <a:blip r:embed="rId7"/>
            <a:stretch>
              <a:fillRect/>
            </a:stretch>
          </p:blipFill>
          <p:spPr>
            <a:xfrm>
              <a:off x="720721" y="3075611"/>
              <a:ext cx="4192328" cy="1498289"/>
            </a:xfrm>
            <a:prstGeom prst="rect">
              <a:avLst/>
            </a:prstGeom>
          </p:spPr>
        </p:pic>
      </p:grpSp>
    </p:spTree>
    <p:extLst>
      <p:ext uri="{BB962C8B-B14F-4D97-AF65-F5344CB8AC3E}">
        <p14:creationId xmlns:p14="http://schemas.microsoft.com/office/powerpoint/2010/main" val="19853777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6428223" cy="369332"/>
          </a:xfrm>
          <a:prstGeom prst="rect">
            <a:avLst/>
          </a:prstGeom>
          <a:solidFill>
            <a:srgbClr val="1363DF"/>
          </a:solidFill>
        </p:spPr>
        <p:txBody>
          <a:bodyPr wrap="square" rtlCol="0">
            <a:spAutoFit/>
          </a:bodyPr>
          <a:lstStyle/>
          <a:p>
            <a:r>
              <a:rPr lang="en-US" b="1" u="sng">
                <a:solidFill>
                  <a:schemeClr val="bg1"/>
                </a:solidFill>
              </a:rPr>
              <a:t>2. Các hàm tìm điểm giao điểm chung và nối dữ liệu – INTERSECT</a:t>
            </a:r>
          </a:p>
        </p:txBody>
      </p:sp>
      <p:sp>
        <p:nvSpPr>
          <p:cNvPr id="8" name="TextBox 7">
            <a:extLst>
              <a:ext uri="{FF2B5EF4-FFF2-40B4-BE49-F238E27FC236}">
                <a16:creationId xmlns:a16="http://schemas.microsoft.com/office/drawing/2014/main" id="{EAA60A2E-FFE6-3036-6C49-C88F003347AC}"/>
              </a:ext>
            </a:extLst>
          </p:cNvPr>
          <p:cNvSpPr txBox="1"/>
          <p:nvPr/>
        </p:nvSpPr>
        <p:spPr>
          <a:xfrm>
            <a:off x="2466238" y="1018648"/>
            <a:ext cx="4204712" cy="369332"/>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TÁI KÍCH HOẠT NGỮ CẢNH VỚI INTERSECT</a:t>
            </a:r>
          </a:p>
        </p:txBody>
      </p:sp>
      <p:pic>
        <p:nvPicPr>
          <p:cNvPr id="10" name="Picture 9">
            <a:extLst>
              <a:ext uri="{FF2B5EF4-FFF2-40B4-BE49-F238E27FC236}">
                <a16:creationId xmlns:a16="http://schemas.microsoft.com/office/drawing/2014/main" id="{4AEC937C-E44A-BE71-6F80-547C1322B544}"/>
              </a:ext>
            </a:extLst>
          </p:cNvPr>
          <p:cNvPicPr>
            <a:picLocks noChangeAspect="1"/>
          </p:cNvPicPr>
          <p:nvPr/>
        </p:nvPicPr>
        <p:blipFill>
          <a:blip r:embed="rId3"/>
          <a:stretch>
            <a:fillRect/>
          </a:stretch>
        </p:blipFill>
        <p:spPr>
          <a:xfrm>
            <a:off x="1988244" y="1545201"/>
            <a:ext cx="5160700" cy="2988562"/>
          </a:xfrm>
          <a:prstGeom prst="rect">
            <a:avLst/>
          </a:prstGeom>
          <a:ln w="28575">
            <a:solidFill>
              <a:srgbClr val="47B5FF"/>
            </a:solidFill>
          </a:ln>
        </p:spPr>
      </p:pic>
      <p:pic>
        <p:nvPicPr>
          <p:cNvPr id="13" name="Picture 12">
            <a:extLst>
              <a:ext uri="{FF2B5EF4-FFF2-40B4-BE49-F238E27FC236}">
                <a16:creationId xmlns:a16="http://schemas.microsoft.com/office/drawing/2014/main" id="{73E1F6C4-63FD-0437-6469-9233DC798DD9}"/>
              </a:ext>
            </a:extLst>
          </p:cNvPr>
          <p:cNvPicPr>
            <a:picLocks noChangeAspect="1"/>
          </p:cNvPicPr>
          <p:nvPr/>
        </p:nvPicPr>
        <p:blipFill>
          <a:blip r:embed="rId4"/>
          <a:stretch>
            <a:fillRect/>
          </a:stretch>
        </p:blipFill>
        <p:spPr>
          <a:xfrm>
            <a:off x="7369485" y="2381233"/>
            <a:ext cx="960203" cy="381033"/>
          </a:xfrm>
          <a:prstGeom prst="rect">
            <a:avLst/>
          </a:prstGeom>
          <a:ln w="28575">
            <a:solidFill>
              <a:srgbClr val="47B5FF"/>
            </a:solidFill>
          </a:ln>
        </p:spPr>
      </p:pic>
    </p:spTree>
    <p:extLst>
      <p:ext uri="{BB962C8B-B14F-4D97-AF65-F5344CB8AC3E}">
        <p14:creationId xmlns:p14="http://schemas.microsoft.com/office/powerpoint/2010/main" val="30970714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6012588" cy="369332"/>
          </a:xfrm>
          <a:prstGeom prst="rect">
            <a:avLst/>
          </a:prstGeom>
          <a:solidFill>
            <a:srgbClr val="1363DF"/>
          </a:solidFill>
        </p:spPr>
        <p:txBody>
          <a:bodyPr wrap="square" rtlCol="0">
            <a:spAutoFit/>
          </a:bodyPr>
          <a:lstStyle/>
          <a:p>
            <a:r>
              <a:rPr lang="en-US" b="1" u="sng">
                <a:solidFill>
                  <a:schemeClr val="bg1"/>
                </a:solidFill>
              </a:rPr>
              <a:t>2. Các hàm tìm điểm giao điểm chung và nối dữ liệu – EXCEPT</a:t>
            </a:r>
          </a:p>
        </p:txBody>
      </p:sp>
      <p:grpSp>
        <p:nvGrpSpPr>
          <p:cNvPr id="9" name="Group 8">
            <a:extLst>
              <a:ext uri="{FF2B5EF4-FFF2-40B4-BE49-F238E27FC236}">
                <a16:creationId xmlns:a16="http://schemas.microsoft.com/office/drawing/2014/main" id="{9F7B1D95-157D-21EA-D129-51C3690DF570}"/>
              </a:ext>
            </a:extLst>
          </p:cNvPr>
          <p:cNvGrpSpPr/>
          <p:nvPr/>
        </p:nvGrpSpPr>
        <p:grpSpPr>
          <a:xfrm>
            <a:off x="5112328" y="934227"/>
            <a:ext cx="4430959" cy="3753158"/>
            <a:chOff x="5112328" y="934227"/>
            <a:chExt cx="4430959" cy="3753158"/>
          </a:xfrm>
        </p:grpSpPr>
        <p:pic>
          <p:nvPicPr>
            <p:cNvPr id="8" name="Picture 7">
              <a:extLst>
                <a:ext uri="{FF2B5EF4-FFF2-40B4-BE49-F238E27FC236}">
                  <a16:creationId xmlns:a16="http://schemas.microsoft.com/office/drawing/2014/main" id="{C98E6C3B-AF76-5140-4C50-0B6546D3DA1E}"/>
                </a:ext>
              </a:extLst>
            </p:cNvPr>
            <p:cNvPicPr>
              <a:picLocks noChangeAspect="1"/>
            </p:cNvPicPr>
            <p:nvPr/>
          </p:nvPicPr>
          <p:blipFill>
            <a:blip r:embed="rId3"/>
            <a:stretch>
              <a:fillRect/>
            </a:stretch>
          </p:blipFill>
          <p:spPr>
            <a:xfrm>
              <a:off x="5112328" y="934227"/>
              <a:ext cx="4430959" cy="1597759"/>
            </a:xfrm>
            <a:prstGeom prst="rect">
              <a:avLst/>
            </a:prstGeom>
            <a:ln w="28575">
              <a:solidFill>
                <a:srgbClr val="47B5FF"/>
              </a:solidFill>
            </a:ln>
          </p:spPr>
        </p:pic>
        <p:grpSp>
          <p:nvGrpSpPr>
            <p:cNvPr id="5" name="Group 4">
              <a:extLst>
                <a:ext uri="{FF2B5EF4-FFF2-40B4-BE49-F238E27FC236}">
                  <a16:creationId xmlns:a16="http://schemas.microsoft.com/office/drawing/2014/main" id="{A6C594DF-CF28-743C-FD37-7AB2C240E14B}"/>
                </a:ext>
              </a:extLst>
            </p:cNvPr>
            <p:cNvGrpSpPr/>
            <p:nvPr/>
          </p:nvGrpSpPr>
          <p:grpSpPr>
            <a:xfrm>
              <a:off x="6633140" y="2759358"/>
              <a:ext cx="1389335" cy="1928027"/>
              <a:chOff x="5830508" y="2759358"/>
              <a:chExt cx="1389335" cy="1928027"/>
            </a:xfrm>
          </p:grpSpPr>
          <p:pic>
            <p:nvPicPr>
              <p:cNvPr id="10" name="Picture 9">
                <a:extLst>
                  <a:ext uri="{FF2B5EF4-FFF2-40B4-BE49-F238E27FC236}">
                    <a16:creationId xmlns:a16="http://schemas.microsoft.com/office/drawing/2014/main" id="{BB62FA31-F79B-4F5B-B2F9-5EF0FE0B4DC2}"/>
                  </a:ext>
                </a:extLst>
              </p:cNvPr>
              <p:cNvPicPr>
                <a:picLocks noChangeAspect="1"/>
              </p:cNvPicPr>
              <p:nvPr/>
            </p:nvPicPr>
            <p:blipFill>
              <a:blip r:embed="rId4"/>
              <a:stretch>
                <a:fillRect/>
              </a:stretch>
            </p:blipFill>
            <p:spPr>
              <a:xfrm>
                <a:off x="5830508" y="2759358"/>
                <a:ext cx="792549" cy="1928027"/>
              </a:xfrm>
              <a:prstGeom prst="rect">
                <a:avLst/>
              </a:prstGeom>
            </p:spPr>
          </p:pic>
          <p:pic>
            <p:nvPicPr>
              <p:cNvPr id="13" name="Picture 12">
                <a:extLst>
                  <a:ext uri="{FF2B5EF4-FFF2-40B4-BE49-F238E27FC236}">
                    <a16:creationId xmlns:a16="http://schemas.microsoft.com/office/drawing/2014/main" id="{A1D6D34D-7081-C898-26B8-0AFBEDA3B9BE}"/>
                  </a:ext>
                </a:extLst>
              </p:cNvPr>
              <p:cNvPicPr>
                <a:picLocks noChangeAspect="1"/>
              </p:cNvPicPr>
              <p:nvPr/>
            </p:nvPicPr>
            <p:blipFill>
              <a:blip r:embed="rId5"/>
              <a:stretch>
                <a:fillRect/>
              </a:stretch>
            </p:blipFill>
            <p:spPr>
              <a:xfrm>
                <a:off x="6678776" y="3620492"/>
                <a:ext cx="541067" cy="205758"/>
              </a:xfrm>
              <a:prstGeom prst="rect">
                <a:avLst/>
              </a:prstGeom>
            </p:spPr>
          </p:pic>
        </p:grpSp>
      </p:grpSp>
      <p:grpSp>
        <p:nvGrpSpPr>
          <p:cNvPr id="11" name="Group 10">
            <a:extLst>
              <a:ext uri="{FF2B5EF4-FFF2-40B4-BE49-F238E27FC236}">
                <a16:creationId xmlns:a16="http://schemas.microsoft.com/office/drawing/2014/main" id="{62227946-E332-33B4-EFFA-5D1A31BF556E}"/>
              </a:ext>
            </a:extLst>
          </p:cNvPr>
          <p:cNvGrpSpPr/>
          <p:nvPr/>
        </p:nvGrpSpPr>
        <p:grpSpPr>
          <a:xfrm>
            <a:off x="720722" y="934227"/>
            <a:ext cx="4663726" cy="3536825"/>
            <a:chOff x="720722" y="1114580"/>
            <a:chExt cx="4663726" cy="3536825"/>
          </a:xfrm>
        </p:grpSpPr>
        <p:pic>
          <p:nvPicPr>
            <p:cNvPr id="3074" name="Picture 2" descr="EXCEPT trong SQL Server">
              <a:extLst>
                <a:ext uri="{FF2B5EF4-FFF2-40B4-BE49-F238E27FC236}">
                  <a16:creationId xmlns:a16="http://schemas.microsoft.com/office/drawing/2014/main" id="{60E27881-AEAB-4081-410B-BCD78B7B0F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722" y="1114580"/>
              <a:ext cx="3310952" cy="90954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27E4736-9764-9C89-98F8-3E71066C3195}"/>
                </a:ext>
              </a:extLst>
            </p:cNvPr>
            <p:cNvSpPr txBox="1"/>
            <p:nvPr/>
          </p:nvSpPr>
          <p:spPr>
            <a:xfrm>
              <a:off x="720722" y="2277274"/>
              <a:ext cx="3851910" cy="523220"/>
            </a:xfrm>
            <a:prstGeom prst="rect">
              <a:avLst/>
            </a:prstGeom>
            <a:noFill/>
          </p:spPr>
          <p:txBody>
            <a:bodyPr wrap="square" rtlCol="0">
              <a:spAutoFit/>
            </a:bodyPr>
            <a:lstStyle/>
            <a:p>
              <a:r>
                <a:rPr lang="en-US" sz="1400">
                  <a:solidFill>
                    <a:schemeClr val="bg2">
                      <a:lumMod val="50000"/>
                    </a:schemeClr>
                  </a:solidFill>
                </a:rPr>
                <a:t>EXCEPT: Là hàm tìm khác biệt tập dữ liệu 1 và tập dữ liệu 2</a:t>
              </a:r>
            </a:p>
          </p:txBody>
        </p:sp>
        <p:pic>
          <p:nvPicPr>
            <p:cNvPr id="18" name="Picture 17">
              <a:extLst>
                <a:ext uri="{FF2B5EF4-FFF2-40B4-BE49-F238E27FC236}">
                  <a16:creationId xmlns:a16="http://schemas.microsoft.com/office/drawing/2014/main" id="{BF131C56-66C8-CEAB-B984-2F566BFA4140}"/>
                </a:ext>
              </a:extLst>
            </p:cNvPr>
            <p:cNvPicPr>
              <a:picLocks noChangeAspect="1"/>
            </p:cNvPicPr>
            <p:nvPr/>
          </p:nvPicPr>
          <p:blipFill>
            <a:blip r:embed="rId7"/>
            <a:stretch>
              <a:fillRect/>
            </a:stretch>
          </p:blipFill>
          <p:spPr>
            <a:xfrm>
              <a:off x="720722" y="3053647"/>
              <a:ext cx="4663726" cy="1597758"/>
            </a:xfrm>
            <a:prstGeom prst="rect">
              <a:avLst/>
            </a:prstGeom>
          </p:spPr>
        </p:pic>
      </p:grpSp>
    </p:spTree>
    <p:extLst>
      <p:ext uri="{BB962C8B-B14F-4D97-AF65-F5344CB8AC3E}">
        <p14:creationId xmlns:p14="http://schemas.microsoft.com/office/powerpoint/2010/main" val="29497628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6019515" cy="369332"/>
          </a:xfrm>
          <a:prstGeom prst="rect">
            <a:avLst/>
          </a:prstGeom>
          <a:solidFill>
            <a:srgbClr val="1363DF"/>
          </a:solidFill>
        </p:spPr>
        <p:txBody>
          <a:bodyPr wrap="square" rtlCol="0">
            <a:spAutoFit/>
          </a:bodyPr>
          <a:lstStyle/>
          <a:p>
            <a:r>
              <a:rPr lang="en-US" b="1" u="sng">
                <a:solidFill>
                  <a:schemeClr val="bg1"/>
                </a:solidFill>
              </a:rPr>
              <a:t>2. Các hàm tìm điểm giao điểm chung và nối dữ liệu – EXCEPT</a:t>
            </a:r>
          </a:p>
        </p:txBody>
      </p:sp>
      <p:sp>
        <p:nvSpPr>
          <p:cNvPr id="8" name="TextBox 7">
            <a:extLst>
              <a:ext uri="{FF2B5EF4-FFF2-40B4-BE49-F238E27FC236}">
                <a16:creationId xmlns:a16="http://schemas.microsoft.com/office/drawing/2014/main" id="{EAA60A2E-FFE6-3036-6C49-C88F003347AC}"/>
              </a:ext>
            </a:extLst>
          </p:cNvPr>
          <p:cNvSpPr txBox="1"/>
          <p:nvPr/>
        </p:nvSpPr>
        <p:spPr>
          <a:xfrm>
            <a:off x="2469644" y="942368"/>
            <a:ext cx="4204712" cy="369332"/>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TÁI KÍCH HOẠT NGỮ CẢNH VỚI EXCEPT</a:t>
            </a:r>
          </a:p>
        </p:txBody>
      </p:sp>
      <p:pic>
        <p:nvPicPr>
          <p:cNvPr id="5" name="Picture 4">
            <a:extLst>
              <a:ext uri="{FF2B5EF4-FFF2-40B4-BE49-F238E27FC236}">
                <a16:creationId xmlns:a16="http://schemas.microsoft.com/office/drawing/2014/main" id="{46B22519-F005-5E2C-1E9D-BB6916061A64}"/>
              </a:ext>
            </a:extLst>
          </p:cNvPr>
          <p:cNvPicPr>
            <a:picLocks noChangeAspect="1"/>
          </p:cNvPicPr>
          <p:nvPr/>
        </p:nvPicPr>
        <p:blipFill>
          <a:blip r:embed="rId3"/>
          <a:stretch>
            <a:fillRect/>
          </a:stretch>
        </p:blipFill>
        <p:spPr>
          <a:xfrm>
            <a:off x="1317978" y="1450787"/>
            <a:ext cx="6428223" cy="2980769"/>
          </a:xfrm>
          <a:prstGeom prst="rect">
            <a:avLst/>
          </a:prstGeom>
          <a:ln w="28575">
            <a:solidFill>
              <a:srgbClr val="47B5FF"/>
            </a:solidFill>
          </a:ln>
        </p:spPr>
      </p:pic>
      <p:pic>
        <p:nvPicPr>
          <p:cNvPr id="11" name="Picture 10">
            <a:extLst>
              <a:ext uri="{FF2B5EF4-FFF2-40B4-BE49-F238E27FC236}">
                <a16:creationId xmlns:a16="http://schemas.microsoft.com/office/drawing/2014/main" id="{CC9707EC-A1E9-7B8E-DA2A-50E97201B5EC}"/>
              </a:ext>
            </a:extLst>
          </p:cNvPr>
          <p:cNvPicPr>
            <a:picLocks noChangeAspect="1"/>
          </p:cNvPicPr>
          <p:nvPr/>
        </p:nvPicPr>
        <p:blipFill>
          <a:blip r:embed="rId4"/>
          <a:stretch>
            <a:fillRect/>
          </a:stretch>
        </p:blipFill>
        <p:spPr>
          <a:xfrm>
            <a:off x="7972209" y="1686314"/>
            <a:ext cx="975445" cy="419136"/>
          </a:xfrm>
          <a:prstGeom prst="rect">
            <a:avLst/>
          </a:prstGeom>
          <a:ln w="28575">
            <a:solidFill>
              <a:srgbClr val="47B5FF"/>
            </a:solidFill>
          </a:ln>
        </p:spPr>
      </p:pic>
    </p:spTree>
    <p:extLst>
      <p:ext uri="{BB962C8B-B14F-4D97-AF65-F5344CB8AC3E}">
        <p14:creationId xmlns:p14="http://schemas.microsoft.com/office/powerpoint/2010/main" val="12755628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6041182" cy="369332"/>
          </a:xfrm>
          <a:prstGeom prst="rect">
            <a:avLst/>
          </a:prstGeom>
          <a:solidFill>
            <a:srgbClr val="1363DF"/>
          </a:solidFill>
        </p:spPr>
        <p:txBody>
          <a:bodyPr wrap="square" rtlCol="0">
            <a:spAutoFit/>
          </a:bodyPr>
          <a:lstStyle/>
          <a:p>
            <a:r>
              <a:rPr lang="en-US" b="1" u="sng">
                <a:solidFill>
                  <a:schemeClr val="bg1"/>
                </a:solidFill>
              </a:rPr>
              <a:t>2. Các hàm tìm điểm giao điểm chung và nối dữ liệu – UNION</a:t>
            </a:r>
          </a:p>
        </p:txBody>
      </p:sp>
      <p:pic>
        <p:nvPicPr>
          <p:cNvPr id="4100" name="Picture 4" descr="SQL Server - Truy vấn dữ liệu - Kết hợp dữ liệu của hai câu truy vấn">
            <a:extLst>
              <a:ext uri="{FF2B5EF4-FFF2-40B4-BE49-F238E27FC236}">
                <a16:creationId xmlns:a16="http://schemas.microsoft.com/office/drawing/2014/main" id="{F8FFE21F-BADA-8DE5-CE4C-BC5A72EDC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22" y="1248660"/>
            <a:ext cx="3357562" cy="93435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EB970C2A-27E0-AB49-74EB-C1A1298BD99E}"/>
              </a:ext>
            </a:extLst>
          </p:cNvPr>
          <p:cNvGrpSpPr/>
          <p:nvPr/>
        </p:nvGrpSpPr>
        <p:grpSpPr>
          <a:xfrm>
            <a:off x="4431406" y="1168917"/>
            <a:ext cx="4508479" cy="3791201"/>
            <a:chOff x="4386139" y="918563"/>
            <a:chExt cx="4508479" cy="3791201"/>
          </a:xfrm>
        </p:grpSpPr>
        <p:pic>
          <p:nvPicPr>
            <p:cNvPr id="5" name="Picture 4">
              <a:extLst>
                <a:ext uri="{FF2B5EF4-FFF2-40B4-BE49-F238E27FC236}">
                  <a16:creationId xmlns:a16="http://schemas.microsoft.com/office/drawing/2014/main" id="{3FE8807B-A751-16E8-338A-9EB56D8F325D}"/>
                </a:ext>
              </a:extLst>
            </p:cNvPr>
            <p:cNvPicPr>
              <a:picLocks noChangeAspect="1"/>
            </p:cNvPicPr>
            <p:nvPr/>
          </p:nvPicPr>
          <p:blipFill>
            <a:blip r:embed="rId4"/>
            <a:stretch>
              <a:fillRect/>
            </a:stretch>
          </p:blipFill>
          <p:spPr>
            <a:xfrm>
              <a:off x="4386139" y="918563"/>
              <a:ext cx="4508479" cy="2069931"/>
            </a:xfrm>
            <a:prstGeom prst="rect">
              <a:avLst/>
            </a:prstGeom>
          </p:spPr>
        </p:pic>
        <p:grpSp>
          <p:nvGrpSpPr>
            <p:cNvPr id="3" name="Group 2">
              <a:extLst>
                <a:ext uri="{FF2B5EF4-FFF2-40B4-BE49-F238E27FC236}">
                  <a16:creationId xmlns:a16="http://schemas.microsoft.com/office/drawing/2014/main" id="{5E020F31-91B2-09DF-F6A2-7AAD382E8E65}"/>
                </a:ext>
              </a:extLst>
            </p:cNvPr>
            <p:cNvGrpSpPr/>
            <p:nvPr/>
          </p:nvGrpSpPr>
          <p:grpSpPr>
            <a:xfrm>
              <a:off x="5947449" y="3036286"/>
              <a:ext cx="1385859" cy="1673478"/>
              <a:chOff x="5500570" y="3036286"/>
              <a:chExt cx="1385859" cy="1673478"/>
            </a:xfrm>
          </p:grpSpPr>
          <p:pic>
            <p:nvPicPr>
              <p:cNvPr id="11" name="Picture 10">
                <a:extLst>
                  <a:ext uri="{FF2B5EF4-FFF2-40B4-BE49-F238E27FC236}">
                    <a16:creationId xmlns:a16="http://schemas.microsoft.com/office/drawing/2014/main" id="{613745B1-ACF8-CEF7-C80B-D4F72ADEDC2A}"/>
                  </a:ext>
                </a:extLst>
              </p:cNvPr>
              <p:cNvPicPr>
                <a:picLocks noChangeAspect="1"/>
              </p:cNvPicPr>
              <p:nvPr/>
            </p:nvPicPr>
            <p:blipFill>
              <a:blip r:embed="rId5"/>
              <a:stretch>
                <a:fillRect/>
              </a:stretch>
            </p:blipFill>
            <p:spPr>
              <a:xfrm>
                <a:off x="5500570" y="3036286"/>
                <a:ext cx="614480" cy="1673478"/>
              </a:xfrm>
              <a:prstGeom prst="rect">
                <a:avLst/>
              </a:prstGeom>
            </p:spPr>
          </p:pic>
          <p:pic>
            <p:nvPicPr>
              <p:cNvPr id="14" name="Picture 13">
                <a:extLst>
                  <a:ext uri="{FF2B5EF4-FFF2-40B4-BE49-F238E27FC236}">
                    <a16:creationId xmlns:a16="http://schemas.microsoft.com/office/drawing/2014/main" id="{691BE9CC-975D-E713-ACC4-89EF9D45F931}"/>
                  </a:ext>
                </a:extLst>
              </p:cNvPr>
              <p:cNvPicPr>
                <a:picLocks noChangeAspect="1"/>
              </p:cNvPicPr>
              <p:nvPr/>
            </p:nvPicPr>
            <p:blipFill>
              <a:blip r:embed="rId6"/>
              <a:stretch>
                <a:fillRect/>
              </a:stretch>
            </p:blipFill>
            <p:spPr>
              <a:xfrm>
                <a:off x="6261535" y="3327159"/>
                <a:ext cx="624894" cy="220999"/>
              </a:xfrm>
              <a:prstGeom prst="rect">
                <a:avLst/>
              </a:prstGeom>
            </p:spPr>
          </p:pic>
        </p:grpSp>
      </p:grpSp>
      <p:sp>
        <p:nvSpPr>
          <p:cNvPr id="16" name="TextBox 15">
            <a:extLst>
              <a:ext uri="{FF2B5EF4-FFF2-40B4-BE49-F238E27FC236}">
                <a16:creationId xmlns:a16="http://schemas.microsoft.com/office/drawing/2014/main" id="{DA86E65C-D75F-1357-BFE2-D891CE29F740}"/>
              </a:ext>
            </a:extLst>
          </p:cNvPr>
          <p:cNvSpPr txBox="1"/>
          <p:nvPr/>
        </p:nvSpPr>
        <p:spPr>
          <a:xfrm>
            <a:off x="579496" y="2570247"/>
            <a:ext cx="3851910" cy="461665"/>
          </a:xfrm>
          <a:prstGeom prst="rect">
            <a:avLst/>
          </a:prstGeom>
          <a:noFill/>
        </p:spPr>
        <p:txBody>
          <a:bodyPr wrap="square" rtlCol="0">
            <a:spAutoFit/>
          </a:bodyPr>
          <a:lstStyle/>
          <a:p>
            <a:pPr marL="285750" indent="-285750">
              <a:buFont typeface="Arial" panose="020B0604020202020204" pitchFamily="34" charset="0"/>
              <a:buChar char="•"/>
            </a:pPr>
            <a:r>
              <a:rPr lang="en-US" sz="1200">
                <a:solidFill>
                  <a:schemeClr val="bg2">
                    <a:lumMod val="50000"/>
                  </a:schemeClr>
                </a:solidFill>
              </a:rPr>
              <a:t>UNION: Là hàm nối hai tệp dữ liệu với nhau với tên COLUMN được lấy ưu tiên từ column bên trái</a:t>
            </a:r>
          </a:p>
        </p:txBody>
      </p:sp>
    </p:spTree>
    <p:extLst>
      <p:ext uri="{BB962C8B-B14F-4D97-AF65-F5344CB8AC3E}">
        <p14:creationId xmlns:p14="http://schemas.microsoft.com/office/powerpoint/2010/main" val="201351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DADE095-6208-C176-CF19-E9E9BE17CEDF}"/>
              </a:ext>
            </a:extLst>
          </p:cNvPr>
          <p:cNvGrpSpPr/>
          <p:nvPr/>
        </p:nvGrpSpPr>
        <p:grpSpPr>
          <a:xfrm>
            <a:off x="177977" y="757266"/>
            <a:ext cx="2723518" cy="2594661"/>
            <a:chOff x="604466" y="492094"/>
            <a:chExt cx="2723518" cy="2594661"/>
          </a:xfrm>
        </p:grpSpPr>
        <p:sp>
          <p:nvSpPr>
            <p:cNvPr id="4" name="TextBox 3">
              <a:extLst>
                <a:ext uri="{FF2B5EF4-FFF2-40B4-BE49-F238E27FC236}">
                  <a16:creationId xmlns:a16="http://schemas.microsoft.com/office/drawing/2014/main" id="{377C8520-0D7D-CC9F-53F6-0D4E216037F7}"/>
                </a:ext>
              </a:extLst>
            </p:cNvPr>
            <p:cNvSpPr txBox="1"/>
            <p:nvPr/>
          </p:nvSpPr>
          <p:spPr>
            <a:xfrm>
              <a:off x="720723" y="492094"/>
              <a:ext cx="2195660" cy="369332"/>
            </a:xfrm>
            <a:prstGeom prst="rect">
              <a:avLst/>
            </a:prstGeom>
            <a:solidFill>
              <a:srgbClr val="1363DF"/>
            </a:solidFill>
          </p:spPr>
          <p:txBody>
            <a:bodyPr wrap="square" rtlCol="0">
              <a:spAutoFit/>
            </a:bodyPr>
            <a:lstStyle/>
            <a:p>
              <a:r>
                <a:rPr lang="en-US" b="1" u="sng">
                  <a:solidFill>
                    <a:schemeClr val="bg1"/>
                  </a:solidFill>
                </a:rPr>
                <a:t>2. Evaluation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04466" y="1255484"/>
              <a:ext cx="2723518" cy="1831271"/>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200" dirty="0" err="1"/>
                <a:t>Bởi</a:t>
              </a:r>
              <a:r>
                <a:rPr lang="en-US" sz="1200" dirty="0"/>
                <a:t> </a:t>
              </a:r>
              <a:r>
                <a:rPr lang="en-US" sz="1200" dirty="0" err="1"/>
                <a:t>vì</a:t>
              </a:r>
              <a:r>
                <a:rPr lang="en-US" sz="1200" dirty="0"/>
                <a:t> </a:t>
              </a:r>
              <a:r>
                <a:rPr lang="en-US" sz="1200" dirty="0" err="1"/>
                <a:t>các</a:t>
              </a:r>
              <a:r>
                <a:rPr lang="en-US" sz="1200" dirty="0"/>
                <a:t> </a:t>
              </a:r>
              <a:r>
                <a:rPr lang="en-US" sz="1200" b="1" dirty="0">
                  <a:solidFill>
                    <a:srgbClr val="1363DF"/>
                  </a:solidFill>
                </a:rPr>
                <a:t>Table Data </a:t>
              </a:r>
              <a:r>
                <a:rPr lang="en-US" sz="1200" dirty="0" err="1"/>
                <a:t>trong</a:t>
              </a:r>
              <a:r>
                <a:rPr lang="en-US" sz="1200" dirty="0"/>
                <a:t> Power BI </a:t>
              </a:r>
              <a:r>
                <a:rPr lang="en-US" sz="1200" dirty="0" err="1"/>
                <a:t>được</a:t>
              </a:r>
              <a:r>
                <a:rPr lang="en-US" sz="1200" dirty="0"/>
                <a:t> </a:t>
              </a:r>
              <a:r>
                <a:rPr lang="en-US" sz="1200" dirty="0" err="1"/>
                <a:t>nối</a:t>
              </a:r>
              <a:r>
                <a:rPr lang="en-US" sz="1200" dirty="0"/>
                <a:t> </a:t>
              </a:r>
              <a:r>
                <a:rPr lang="en-US" sz="1200" dirty="0" err="1"/>
                <a:t>bằng</a:t>
              </a:r>
              <a:r>
                <a:rPr lang="en-US" sz="1200" dirty="0"/>
                <a:t> </a:t>
              </a:r>
              <a:r>
                <a:rPr lang="en-US" sz="1200" dirty="0" err="1"/>
                <a:t>các</a:t>
              </a:r>
              <a:r>
                <a:rPr lang="en-US" sz="1200" dirty="0"/>
                <a:t> column database do </a:t>
              </a:r>
              <a:r>
                <a:rPr lang="en-US" sz="1200" dirty="0" err="1"/>
                <a:t>đó</a:t>
              </a:r>
              <a:r>
                <a:rPr lang="en-US" sz="1200" dirty="0"/>
                <a:t> </a:t>
              </a:r>
              <a:r>
                <a:rPr lang="en-US" sz="1200" dirty="0" err="1"/>
                <a:t>chúng</a:t>
              </a:r>
              <a:r>
                <a:rPr lang="en-US" sz="1200" dirty="0"/>
                <a:t> ta </a:t>
              </a:r>
              <a:r>
                <a:rPr lang="en-US" sz="1200" dirty="0" err="1"/>
                <a:t>chỉ</a:t>
              </a:r>
              <a:r>
                <a:rPr lang="en-US" sz="1200" dirty="0"/>
                <a:t> </a:t>
              </a:r>
              <a:r>
                <a:rPr lang="en-US" sz="1200" dirty="0" err="1"/>
                <a:t>có</a:t>
              </a:r>
              <a:r>
                <a:rPr lang="en-US" sz="1200" dirty="0"/>
                <a:t> </a:t>
              </a:r>
              <a:r>
                <a:rPr lang="en-US" sz="1200" dirty="0" err="1"/>
                <a:t>thể</a:t>
              </a:r>
              <a:r>
                <a:rPr lang="en-US" sz="1200" dirty="0"/>
                <a:t> </a:t>
              </a:r>
              <a:r>
                <a:rPr lang="en-US" sz="1200" dirty="0" err="1"/>
                <a:t>nên</a:t>
              </a:r>
              <a:r>
                <a:rPr lang="en-US" sz="1200" dirty="0"/>
                <a:t> </a:t>
              </a:r>
              <a:r>
                <a:rPr lang="en-US" sz="1200" dirty="0" err="1"/>
                <a:t>chúng</a:t>
              </a:r>
              <a:r>
                <a:rPr lang="en-US" sz="1200" dirty="0"/>
                <a:t> ta </a:t>
              </a:r>
              <a:r>
                <a:rPr lang="en-US" sz="1200" b="1" dirty="0" err="1">
                  <a:solidFill>
                    <a:srgbClr val="1363DF"/>
                  </a:solidFill>
                </a:rPr>
                <a:t>có</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truy</a:t>
              </a:r>
              <a:r>
                <a:rPr lang="en-US" sz="1200" b="1" dirty="0">
                  <a:solidFill>
                    <a:srgbClr val="1363DF"/>
                  </a:solidFill>
                </a:rPr>
                <a:t> </a:t>
              </a:r>
              <a:r>
                <a:rPr lang="en-US" sz="1200" b="1" dirty="0" err="1">
                  <a:solidFill>
                    <a:srgbClr val="1363DF"/>
                  </a:solidFill>
                </a:rPr>
                <a:t>vấn</a:t>
              </a:r>
              <a:r>
                <a:rPr lang="en-US" sz="1200" b="1" dirty="0">
                  <a:solidFill>
                    <a:srgbClr val="1363DF"/>
                  </a:solidFill>
                </a:rPr>
                <a:t> </a:t>
              </a:r>
              <a:r>
                <a:rPr lang="en-US" sz="1200" b="1" dirty="0" err="1">
                  <a:solidFill>
                    <a:srgbClr val="1363DF"/>
                  </a:solidFill>
                </a:rPr>
                <a:t>cột</a:t>
              </a:r>
              <a:r>
                <a:rPr lang="en-US" sz="1200" b="1" dirty="0">
                  <a:solidFill>
                    <a:srgbClr val="1363DF"/>
                  </a:solidFill>
                </a:rPr>
                <a:t> </a:t>
              </a:r>
              <a:r>
                <a:rPr lang="en-US" sz="1200" dirty="0"/>
                <a:t>hay </a:t>
              </a:r>
              <a:r>
                <a:rPr lang="en-US" sz="1200" dirty="0" err="1"/>
                <a:t>gọi</a:t>
              </a:r>
              <a:r>
                <a:rPr lang="en-US" sz="1200" dirty="0"/>
                <a:t> 1 column </a:t>
              </a:r>
              <a:r>
                <a:rPr lang="en-US" sz="1200" dirty="0" err="1"/>
                <a:t>trong</a:t>
              </a:r>
              <a:r>
                <a:rPr lang="en-US" sz="1200" dirty="0"/>
                <a:t> power bi </a:t>
              </a:r>
              <a:r>
                <a:rPr lang="en-US" sz="1200" dirty="0" err="1"/>
                <a:t>chứ</a:t>
              </a:r>
              <a:r>
                <a:rPr lang="en-US" sz="1200" dirty="0"/>
                <a:t> </a:t>
              </a:r>
              <a:r>
                <a:rPr lang="en-US" sz="1200" b="1" dirty="0" err="1">
                  <a:solidFill>
                    <a:srgbClr val="1363DF"/>
                  </a:solidFill>
                </a:rPr>
                <a:t>không</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thao</a:t>
              </a:r>
              <a:r>
                <a:rPr lang="en-US" sz="1200" b="1" dirty="0">
                  <a:solidFill>
                    <a:srgbClr val="1363DF"/>
                  </a:solidFill>
                </a:rPr>
                <a:t> </a:t>
              </a:r>
              <a:r>
                <a:rPr lang="en-US" sz="1200" b="1" dirty="0" err="1">
                  <a:solidFill>
                    <a:srgbClr val="1363DF"/>
                  </a:solidFill>
                </a:rPr>
                <a:t>tác</a:t>
              </a:r>
              <a:r>
                <a:rPr lang="en-US" sz="1200" b="1" dirty="0">
                  <a:solidFill>
                    <a:srgbClr val="1363DF"/>
                  </a:solidFill>
                </a:rPr>
                <a:t> </a:t>
              </a:r>
              <a:r>
                <a:rPr lang="en-US" sz="1200" b="1" dirty="0" err="1">
                  <a:solidFill>
                    <a:srgbClr val="1363DF"/>
                  </a:solidFill>
                </a:rPr>
                <a:t>từng</a:t>
              </a:r>
              <a:r>
                <a:rPr lang="en-US" sz="1200" b="1" dirty="0">
                  <a:solidFill>
                    <a:srgbClr val="1363DF"/>
                  </a:solidFill>
                </a:rPr>
                <a:t> </a:t>
              </a:r>
              <a:r>
                <a:rPr lang="en-US" sz="1200" b="1" dirty="0" err="1">
                  <a:solidFill>
                    <a:srgbClr val="1363DF"/>
                  </a:solidFill>
                </a:rPr>
                <a:t>dòng</a:t>
              </a:r>
              <a:r>
                <a:rPr lang="en-US" sz="1200" b="1" dirty="0">
                  <a:solidFill>
                    <a:srgbClr val="1363DF"/>
                  </a:solidFill>
                </a:rPr>
                <a:t> </a:t>
              </a:r>
              <a:r>
                <a:rPr lang="en-US" sz="1200" dirty="0" err="1"/>
                <a:t>trên</a:t>
              </a:r>
              <a:r>
                <a:rPr lang="en-US" sz="1200" dirty="0"/>
                <a:t> </a:t>
              </a:r>
              <a:r>
                <a:rPr lang="en-US" sz="1200"/>
                <a:t>power bi</a:t>
              </a:r>
              <a:endParaRPr lang="en-US" sz="1200" dirty="0"/>
            </a:p>
            <a:p>
              <a:pPr marL="171450" indent="-171450">
                <a:spcAft>
                  <a:spcPts val="600"/>
                </a:spcAft>
                <a:buFont typeface="Arial" panose="020B0604020202020204" pitchFamily="34" charset="0"/>
                <a:buChar char="•"/>
              </a:pPr>
              <a:r>
                <a:rPr lang="en-US" sz="1200" b="1" dirty="0">
                  <a:solidFill>
                    <a:srgbClr val="1363DF"/>
                  </a:solidFill>
                </a:rPr>
                <a:t>Evaluation Context </a:t>
              </a:r>
              <a:r>
                <a:rPr lang="en-US" sz="1200" dirty="0" err="1"/>
                <a:t>là</a:t>
              </a:r>
              <a:r>
                <a:rPr lang="en-US" sz="1200" dirty="0"/>
                <a:t> </a:t>
              </a:r>
              <a:r>
                <a:rPr lang="en-US" sz="1200" dirty="0" err="1"/>
                <a:t>việc</a:t>
              </a:r>
              <a:r>
                <a:rPr lang="en-US" sz="1200" dirty="0"/>
                <a:t> </a:t>
              </a:r>
              <a:r>
                <a:rPr lang="en-US" sz="1200" dirty="0" err="1"/>
                <a:t>tham</a:t>
              </a:r>
              <a:r>
                <a:rPr lang="en-US" sz="1200" dirty="0"/>
                <a:t> </a:t>
              </a:r>
              <a:r>
                <a:rPr lang="en-US" sz="1200" dirty="0" err="1"/>
                <a:t>chiếu</a:t>
              </a:r>
              <a:r>
                <a:rPr lang="en-US" sz="1200" dirty="0"/>
                <a:t> 1 </a:t>
              </a:r>
              <a:r>
                <a:rPr lang="en-US" sz="1200" dirty="0" err="1"/>
                <a:t>công</a:t>
              </a:r>
              <a:r>
                <a:rPr lang="en-US" sz="1200" dirty="0"/>
                <a:t> </a:t>
              </a:r>
              <a:r>
                <a:rPr lang="en-US" sz="1200" dirty="0" err="1"/>
                <a:t>thức</a:t>
              </a:r>
              <a:r>
                <a:rPr lang="en-US" sz="1200" dirty="0"/>
                <a:t> </a:t>
              </a:r>
              <a:r>
                <a:rPr lang="en-US" sz="1200" dirty="0" err="1"/>
                <a:t>lên</a:t>
              </a:r>
              <a:r>
                <a:rPr lang="en-US" sz="1200" dirty="0"/>
                <a:t> </a:t>
              </a:r>
              <a:r>
                <a:rPr lang="en-US" sz="1200" dirty="0" err="1"/>
                <a:t>tất</a:t>
              </a:r>
              <a:r>
                <a:rPr lang="en-US" sz="1200" dirty="0"/>
                <a:t> </a:t>
              </a:r>
              <a:r>
                <a:rPr lang="en-US" sz="1200" dirty="0" err="1"/>
                <a:t>cả</a:t>
              </a:r>
              <a:r>
                <a:rPr lang="en-US" sz="1200" dirty="0"/>
                <a:t> </a:t>
              </a:r>
              <a:r>
                <a:rPr lang="en-US" sz="1200" dirty="0" err="1"/>
                <a:t>các</a:t>
              </a:r>
              <a:r>
                <a:rPr lang="en-US" sz="1200" dirty="0"/>
                <a:t> ô </a:t>
              </a:r>
              <a:r>
                <a:rPr lang="en-US" sz="1200" dirty="0" err="1"/>
                <a:t>trong</a:t>
              </a:r>
              <a:r>
                <a:rPr lang="en-US" sz="1200" dirty="0"/>
                <a:t> DAX.</a:t>
              </a:r>
            </a:p>
          </p:txBody>
        </p:sp>
      </p:grpSp>
      <p:grpSp>
        <p:nvGrpSpPr>
          <p:cNvPr id="8" name="Group 7">
            <a:extLst>
              <a:ext uri="{FF2B5EF4-FFF2-40B4-BE49-F238E27FC236}">
                <a16:creationId xmlns:a16="http://schemas.microsoft.com/office/drawing/2014/main" id="{22245166-0CD7-A033-2958-098A7E7C857C}"/>
              </a:ext>
            </a:extLst>
          </p:cNvPr>
          <p:cNvGrpSpPr/>
          <p:nvPr/>
        </p:nvGrpSpPr>
        <p:grpSpPr>
          <a:xfrm>
            <a:off x="3079472" y="757266"/>
            <a:ext cx="5886552" cy="3628968"/>
            <a:chOff x="3327984" y="889692"/>
            <a:chExt cx="5886552" cy="3628968"/>
          </a:xfrm>
        </p:grpSpPr>
        <p:pic>
          <p:nvPicPr>
            <p:cNvPr id="9" name="Picture 8">
              <a:extLst>
                <a:ext uri="{FF2B5EF4-FFF2-40B4-BE49-F238E27FC236}">
                  <a16:creationId xmlns:a16="http://schemas.microsoft.com/office/drawing/2014/main" id="{4DF4524C-93B6-02E9-CA7D-836BBD8093CB}"/>
                </a:ext>
              </a:extLst>
            </p:cNvPr>
            <p:cNvPicPr>
              <a:picLocks noChangeAspect="1"/>
            </p:cNvPicPr>
            <p:nvPr/>
          </p:nvPicPr>
          <p:blipFill>
            <a:blip r:embed="rId3"/>
            <a:stretch>
              <a:fillRect/>
            </a:stretch>
          </p:blipFill>
          <p:spPr>
            <a:xfrm>
              <a:off x="4838576" y="889692"/>
              <a:ext cx="2865368" cy="365792"/>
            </a:xfrm>
            <a:prstGeom prst="rect">
              <a:avLst/>
            </a:prstGeom>
            <a:ln w="28575">
              <a:solidFill>
                <a:srgbClr val="47B5FF"/>
              </a:solidFill>
            </a:ln>
          </p:spPr>
        </p:pic>
        <p:pic>
          <p:nvPicPr>
            <p:cNvPr id="11" name="Picture 10">
              <a:extLst>
                <a:ext uri="{FF2B5EF4-FFF2-40B4-BE49-F238E27FC236}">
                  <a16:creationId xmlns:a16="http://schemas.microsoft.com/office/drawing/2014/main" id="{D1ED1936-DACF-70CE-F9F5-F6B658D8307C}"/>
                </a:ext>
              </a:extLst>
            </p:cNvPr>
            <p:cNvPicPr>
              <a:picLocks noChangeAspect="1"/>
            </p:cNvPicPr>
            <p:nvPr/>
          </p:nvPicPr>
          <p:blipFill>
            <a:blip r:embed="rId4"/>
            <a:stretch>
              <a:fillRect/>
            </a:stretch>
          </p:blipFill>
          <p:spPr>
            <a:xfrm>
              <a:off x="3327984" y="1352409"/>
              <a:ext cx="5886552" cy="3166251"/>
            </a:xfrm>
            <a:prstGeom prst="rect">
              <a:avLst/>
            </a:prstGeom>
            <a:ln w="28575">
              <a:solidFill>
                <a:srgbClr val="47B5FF"/>
              </a:solidFill>
            </a:ln>
          </p:spPr>
        </p:pic>
      </p:grpSp>
    </p:spTree>
    <p:extLst>
      <p:ext uri="{BB962C8B-B14F-4D97-AF65-F5344CB8AC3E}">
        <p14:creationId xmlns:p14="http://schemas.microsoft.com/office/powerpoint/2010/main" val="400772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81EB543-6535-A981-3284-3BF98174D93B}"/>
              </a:ext>
            </a:extLst>
          </p:cNvPr>
          <p:cNvGrpSpPr/>
          <p:nvPr/>
        </p:nvGrpSpPr>
        <p:grpSpPr>
          <a:xfrm>
            <a:off x="478857" y="877641"/>
            <a:ext cx="2723518" cy="3342844"/>
            <a:chOff x="634889" y="492094"/>
            <a:chExt cx="2723518" cy="3342844"/>
          </a:xfrm>
        </p:grpSpPr>
        <p:sp>
          <p:nvSpPr>
            <p:cNvPr id="4" name="TextBox 3">
              <a:extLst>
                <a:ext uri="{FF2B5EF4-FFF2-40B4-BE49-F238E27FC236}">
                  <a16:creationId xmlns:a16="http://schemas.microsoft.com/office/drawing/2014/main" id="{377C8520-0D7D-CC9F-53F6-0D4E216037F7}"/>
                </a:ext>
              </a:extLst>
            </p:cNvPr>
            <p:cNvSpPr txBox="1"/>
            <p:nvPr/>
          </p:nvSpPr>
          <p:spPr>
            <a:xfrm>
              <a:off x="720723" y="492094"/>
              <a:ext cx="2195660" cy="369332"/>
            </a:xfrm>
            <a:prstGeom prst="rect">
              <a:avLst/>
            </a:prstGeom>
            <a:solidFill>
              <a:srgbClr val="1363DF"/>
            </a:solidFill>
          </p:spPr>
          <p:txBody>
            <a:bodyPr wrap="square" rtlCol="0">
              <a:spAutoFit/>
            </a:bodyPr>
            <a:lstStyle/>
            <a:p>
              <a:r>
                <a:rPr lang="en-US" b="1" u="sng">
                  <a:solidFill>
                    <a:schemeClr val="bg1"/>
                  </a:solidFill>
                </a:rPr>
                <a:t>2. Evaluation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34889" y="1003394"/>
              <a:ext cx="2723518" cy="2831544"/>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200"/>
                <a:t>Một </a:t>
              </a:r>
              <a:r>
                <a:rPr lang="en-US" sz="1200" b="1">
                  <a:solidFill>
                    <a:srgbClr val="1363DF"/>
                  </a:solidFill>
                </a:rPr>
                <a:t>ứng dụng khác </a:t>
              </a:r>
              <a:r>
                <a:rPr lang="en-US" sz="1200"/>
                <a:t>của Evaluation Context đó là gọi từng ô trên 1 column ra</a:t>
              </a:r>
            </a:p>
            <a:p>
              <a:pPr marL="173736" indent="-173736">
                <a:spcAft>
                  <a:spcPts val="600"/>
                </a:spcAft>
                <a:buFont typeface="Arial" panose="020B0604020202020204" pitchFamily="34" charset="0"/>
                <a:buChar char="•"/>
              </a:pPr>
              <a:r>
                <a:rPr lang="en-US" sz="1200"/>
                <a:t>Việc </a:t>
              </a:r>
              <a:r>
                <a:rPr lang="en-US" sz="1200" b="1">
                  <a:solidFill>
                    <a:srgbClr val="1363DF"/>
                  </a:solidFill>
                </a:rPr>
                <a:t>gọi từng ô </a:t>
              </a:r>
              <a:r>
                <a:rPr lang="en-US" sz="1200"/>
                <a:t>trên 1 column ra có thể giúp việc </a:t>
              </a:r>
              <a:r>
                <a:rPr lang="en-US" sz="1200" b="1">
                  <a:solidFill>
                    <a:srgbClr val="1363DF"/>
                  </a:solidFill>
                </a:rPr>
                <a:t>kiểm tra dữ liệu </a:t>
              </a:r>
              <a:r>
                <a:rPr lang="en-US" sz="1200"/>
                <a:t>từ bảng dim đến bảng fact dễ dàng và cho thấy được ô nào đang bị lỗi dẫn đến các kết quả không mong muốn</a:t>
              </a:r>
            </a:p>
            <a:p>
              <a:pPr marL="173736" indent="-173736">
                <a:spcAft>
                  <a:spcPts val="600"/>
                </a:spcAft>
                <a:buFont typeface="Arial" panose="020B0604020202020204" pitchFamily="34" charset="0"/>
                <a:buChar char="•"/>
              </a:pPr>
              <a:r>
                <a:rPr lang="en-US" sz="1200"/>
                <a:t>Ví dụ: bảng dim có SP A và SP A được bán qua các ngày các tháng. Nhưng khi chúng ta click filter vào SP A thì không trả về kết quả hoặc kết quả bị rỗng hoặc kết qua sai so với các tính toán ở bộ phận kế toán</a:t>
              </a:r>
            </a:p>
          </p:txBody>
        </p:sp>
      </p:grpSp>
      <p:grpSp>
        <p:nvGrpSpPr>
          <p:cNvPr id="6" name="Group 5">
            <a:extLst>
              <a:ext uri="{FF2B5EF4-FFF2-40B4-BE49-F238E27FC236}">
                <a16:creationId xmlns:a16="http://schemas.microsoft.com/office/drawing/2014/main" id="{18B122AD-F26F-3836-DEB4-E31187650333}"/>
              </a:ext>
            </a:extLst>
          </p:cNvPr>
          <p:cNvGrpSpPr/>
          <p:nvPr/>
        </p:nvGrpSpPr>
        <p:grpSpPr>
          <a:xfrm>
            <a:off x="3681232" y="0"/>
            <a:ext cx="4983912" cy="5098127"/>
            <a:chOff x="3687864" y="0"/>
            <a:chExt cx="4983912" cy="5098127"/>
          </a:xfrm>
        </p:grpSpPr>
        <p:pic>
          <p:nvPicPr>
            <p:cNvPr id="10" name="Picture 9">
              <a:extLst>
                <a:ext uri="{FF2B5EF4-FFF2-40B4-BE49-F238E27FC236}">
                  <a16:creationId xmlns:a16="http://schemas.microsoft.com/office/drawing/2014/main" id="{0F6A89FA-0514-A569-3438-89951287EF78}"/>
                </a:ext>
              </a:extLst>
            </p:cNvPr>
            <p:cNvPicPr>
              <a:picLocks noChangeAspect="1"/>
            </p:cNvPicPr>
            <p:nvPr/>
          </p:nvPicPr>
          <p:blipFill>
            <a:blip r:embed="rId3"/>
            <a:stretch>
              <a:fillRect/>
            </a:stretch>
          </p:blipFill>
          <p:spPr>
            <a:xfrm>
              <a:off x="3687864" y="0"/>
              <a:ext cx="4983912" cy="2522439"/>
            </a:xfrm>
            <a:prstGeom prst="rect">
              <a:avLst/>
            </a:prstGeom>
            <a:ln w="28575">
              <a:solidFill>
                <a:srgbClr val="47B5FF"/>
              </a:solidFill>
            </a:ln>
          </p:spPr>
        </p:pic>
        <p:pic>
          <p:nvPicPr>
            <p:cNvPr id="13" name="Picture 12">
              <a:extLst>
                <a:ext uri="{FF2B5EF4-FFF2-40B4-BE49-F238E27FC236}">
                  <a16:creationId xmlns:a16="http://schemas.microsoft.com/office/drawing/2014/main" id="{D8840261-34B5-D4D4-6647-EC8F475A1E95}"/>
                </a:ext>
              </a:extLst>
            </p:cNvPr>
            <p:cNvPicPr>
              <a:picLocks noChangeAspect="1"/>
            </p:cNvPicPr>
            <p:nvPr/>
          </p:nvPicPr>
          <p:blipFill>
            <a:blip r:embed="rId4"/>
            <a:stretch>
              <a:fillRect/>
            </a:stretch>
          </p:blipFill>
          <p:spPr>
            <a:xfrm>
              <a:off x="3687864" y="2571750"/>
              <a:ext cx="3288197" cy="2526377"/>
            </a:xfrm>
            <a:prstGeom prst="rect">
              <a:avLst/>
            </a:prstGeom>
            <a:ln w="28575">
              <a:solidFill>
                <a:srgbClr val="47B5FF"/>
              </a:solidFill>
            </a:ln>
          </p:spPr>
        </p:pic>
      </p:grpSp>
    </p:spTree>
    <p:extLst>
      <p:ext uri="{BB962C8B-B14F-4D97-AF65-F5344CB8AC3E}">
        <p14:creationId xmlns:p14="http://schemas.microsoft.com/office/powerpoint/2010/main" val="7110899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31788</TotalTime>
  <Words>4352</Words>
  <Application>Microsoft Office PowerPoint</Application>
  <PresentationFormat>On-screen Show (16:9)</PresentationFormat>
  <Paragraphs>306</Paragraphs>
  <Slides>76</Slides>
  <Notes>60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Các kiểu tính toán trong DAX</vt:lpstr>
      <vt:lpstr>1. Các kiểu tính toán trong DAX – New Column</vt:lpstr>
      <vt:lpstr>1. Các kiểu tính toán trong DAX – New Measure</vt:lpstr>
      <vt:lpstr>1. Các kiểu tính toán trong DAX – New Measure</vt:lpstr>
      <vt:lpstr>1. Các kiểu tính toán trong DAX – New Measure</vt:lpstr>
      <vt:lpstr>1. Các kiểu tính toán trong DAX – New Measure</vt:lpstr>
      <vt:lpstr>1. Các kiểu tính toán trong DAX – New Table</vt:lpstr>
      <vt:lpstr>2. Các kiểu khai báo biến trong DAX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Hoàng Nguyễn</dc:creator>
  <cp:lastModifiedBy>Nguyen, Huy Hoang</cp:lastModifiedBy>
  <cp:revision>55</cp:revision>
  <dcterms:created xsi:type="dcterms:W3CDTF">2022-07-01T11:04:22Z</dcterms:created>
  <dcterms:modified xsi:type="dcterms:W3CDTF">2023-08-16T11:48:59Z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79a5b4-1824-49e3-a612-20b3893cf696_Enabled">
    <vt:lpwstr>true</vt:lpwstr>
  </property>
  <property fmtid="{D5CDD505-2E9C-101B-9397-08002B2CF9AE}" pid="3" name="MSIP_Label_b279a5b4-1824-49e3-a612-20b3893cf696_SetDate">
    <vt:lpwstr>2023-08-16T02:43:46Z</vt:lpwstr>
  </property>
  <property fmtid="{D5CDD505-2E9C-101B-9397-08002B2CF9AE}" pid="4" name="MSIP_Label_b279a5b4-1824-49e3-a612-20b3893cf696_Method">
    <vt:lpwstr>Standard</vt:lpwstr>
  </property>
  <property fmtid="{D5CDD505-2E9C-101B-9397-08002B2CF9AE}" pid="5" name="MSIP_Label_b279a5b4-1824-49e3-a612-20b3893cf696_Name">
    <vt:lpwstr>Yellow Data - APAC</vt:lpwstr>
  </property>
  <property fmtid="{D5CDD505-2E9C-101B-9397-08002B2CF9AE}" pid="6" name="MSIP_Label_b279a5b4-1824-49e3-a612-20b3893cf696_SiteId">
    <vt:lpwstr>fffcdc91-d561-4287-aebc-78d2466eec29</vt:lpwstr>
  </property>
  <property fmtid="{D5CDD505-2E9C-101B-9397-08002B2CF9AE}" pid="7" name="MSIP_Label_b279a5b4-1824-49e3-a612-20b3893cf696_ActionId">
    <vt:lpwstr>e25976d1-81af-4694-a944-fbc907b0a928</vt:lpwstr>
  </property>
  <property fmtid="{D5CDD505-2E9C-101B-9397-08002B2CF9AE}" pid="8" name="MSIP_Label_b279a5b4-1824-49e3-a612-20b3893cf696_ContentBits">
    <vt:lpwstr>0</vt:lpwstr>
  </property>
</Properties>
</file>