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2" r:id="rId6"/>
    <p:sldId id="260" r:id="rId7"/>
    <p:sldId id="261" r:id="rId8"/>
    <p:sldId id="263" r:id="rId9"/>
    <p:sldId id="283" r:id="rId10"/>
    <p:sldId id="264" r:id="rId11"/>
    <p:sldId id="265" r:id="rId12"/>
    <p:sldId id="266" r:id="rId13"/>
    <p:sldId id="267" r:id="rId14"/>
    <p:sldId id="284" r:id="rId15"/>
    <p:sldId id="268" r:id="rId16"/>
    <p:sldId id="269" r:id="rId17"/>
    <p:sldId id="285" r:id="rId18"/>
    <p:sldId id="286" r:id="rId19"/>
    <p:sldId id="287" r:id="rId20"/>
    <p:sldId id="288" r:id="rId21"/>
    <p:sldId id="305" r:id="rId22"/>
    <p:sldId id="289" r:id="rId23"/>
    <p:sldId id="290" r:id="rId24"/>
    <p:sldId id="291" r:id="rId25"/>
    <p:sldId id="292" r:id="rId26"/>
    <p:sldId id="293" r:id="rId27"/>
    <p:sldId id="294" r:id="rId28"/>
    <p:sldId id="295" r:id="rId29"/>
    <p:sldId id="296" r:id="rId30"/>
    <p:sldId id="298" r:id="rId31"/>
    <p:sldId id="297" r:id="rId32"/>
    <p:sldId id="300" r:id="rId33"/>
    <p:sldId id="301" r:id="rId34"/>
    <p:sldId id="302" r:id="rId35"/>
    <p:sldId id="303" r:id="rId36"/>
    <p:sldId id="3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12717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239887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8849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128444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9482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4278973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1468942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22290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32576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CEA60-7F78-4713-AF51-AEA901BE8D12}"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299965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1CEA60-7F78-4713-AF51-AEA901BE8D12}"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306441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1CEA60-7F78-4713-AF51-AEA901BE8D12}" type="datetimeFigureOut">
              <a:rPr lang="en-US" smtClean="0"/>
              <a:t>3/28/2014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226293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1CEA60-7F78-4713-AF51-AEA901BE8D12}" type="datetimeFigureOut">
              <a:rPr lang="en-US" smtClean="0"/>
              <a:t>3/28/2014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115642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CEA60-7F78-4713-AF51-AEA901BE8D12}" type="datetimeFigureOut">
              <a:rPr lang="en-US" smtClean="0"/>
              <a:t>3/28/2014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84144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CEA60-7F78-4713-AF51-AEA901BE8D12}"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263173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CEA60-7F78-4713-AF51-AEA901BE8D12}"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66081-EA40-4C9B-AEAA-A61758140C55}" type="slidenum">
              <a:rPr lang="en-US" smtClean="0"/>
              <a:t>‹#›</a:t>
            </a:fld>
            <a:endParaRPr lang="en-US"/>
          </a:p>
        </p:txBody>
      </p:sp>
    </p:spTree>
    <p:extLst>
      <p:ext uri="{BB962C8B-B14F-4D97-AF65-F5344CB8AC3E}">
        <p14:creationId xmlns:p14="http://schemas.microsoft.com/office/powerpoint/2010/main" val="109733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1CEA60-7F78-4713-AF51-AEA901BE8D12}" type="datetimeFigureOut">
              <a:rPr lang="en-US" smtClean="0"/>
              <a:t>3/28/2014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F66081-EA40-4C9B-AEAA-A61758140C55}" type="slidenum">
              <a:rPr lang="en-US" smtClean="0"/>
              <a:t>‹#›</a:t>
            </a:fld>
            <a:endParaRPr lang="en-US"/>
          </a:p>
        </p:txBody>
      </p:sp>
    </p:spTree>
    <p:extLst>
      <p:ext uri="{BB962C8B-B14F-4D97-AF65-F5344CB8AC3E}">
        <p14:creationId xmlns:p14="http://schemas.microsoft.com/office/powerpoint/2010/main" val="123889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ndroid.com/reference/java/net/HttpURLConnec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eveloper.android.com/reference/org/apache/http/client/HttpCli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398" y="2970202"/>
            <a:ext cx="9175773" cy="1771276"/>
          </a:xfrm>
        </p:spPr>
        <p:txBody>
          <a:bodyPr/>
          <a:lstStyle/>
          <a:p>
            <a:pPr algn="ctr"/>
            <a:r>
              <a:rPr lang="en-US" sz="4500" b="1" smtClean="0">
                <a:solidFill>
                  <a:schemeClr val="tx1">
                    <a:lumMod val="65000"/>
                    <a:lumOff val="35000"/>
                  </a:schemeClr>
                </a:solidFill>
                <a:latin typeface="Calibri" panose="020F0502020204030204" pitchFamily="34" charset="0"/>
                <a:cs typeface="Consolas" panose="020B0609020204030204" pitchFamily="49" charset="0"/>
              </a:rPr>
              <a:t>TRƯỜNG ĐẠI HỌC PHAN THIẾT</a:t>
            </a:r>
            <a:br>
              <a:rPr lang="en-US" sz="4500" b="1" smtClean="0">
                <a:solidFill>
                  <a:schemeClr val="tx1">
                    <a:lumMod val="65000"/>
                    <a:lumOff val="35000"/>
                  </a:schemeClr>
                </a:solidFill>
                <a:latin typeface="Calibri" panose="020F0502020204030204" pitchFamily="34" charset="0"/>
                <a:cs typeface="Consolas" panose="020B0609020204030204" pitchFamily="49" charset="0"/>
              </a:rPr>
            </a:br>
            <a:r>
              <a:rPr lang="en-US" sz="4800" b="1" smtClean="0">
                <a:solidFill>
                  <a:schemeClr val="tx1">
                    <a:lumMod val="65000"/>
                    <a:lumOff val="35000"/>
                  </a:schemeClr>
                </a:solidFill>
                <a:latin typeface="Calibri" panose="020F0502020204030204" pitchFamily="34" charset="0"/>
                <a:cs typeface="Consolas" panose="020B0609020204030204" pitchFamily="49" charset="0"/>
              </a:rPr>
              <a:t>KHOA CÔNG NGHỆ THÔNG TIN</a:t>
            </a:r>
            <a:endParaRPr lang="en-US" sz="4400" b="1">
              <a:solidFill>
                <a:schemeClr val="tx1">
                  <a:lumMod val="65000"/>
                  <a:lumOff val="35000"/>
                </a:schemeClr>
              </a:solidFill>
              <a:latin typeface="Calibri" panose="020F0502020204030204" pitchFamily="34" charset="0"/>
              <a:cs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106" y="882352"/>
            <a:ext cx="1832356" cy="1832356"/>
          </a:xfrm>
          <a:prstGeom prst="rect">
            <a:avLst/>
          </a:prstGeom>
        </p:spPr>
      </p:pic>
    </p:spTree>
    <p:extLst>
      <p:ext uri="{BB962C8B-B14F-4D97-AF65-F5344CB8AC3E}">
        <p14:creationId xmlns:p14="http://schemas.microsoft.com/office/powerpoint/2010/main" val="4086630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1.1. Tìm hiểu HttpURLConnection.</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883526" cy="4908175"/>
          </a:xfrm>
        </p:spPr>
        <p:txBody>
          <a:bodyPr>
            <a:noAutofit/>
          </a:bodyPr>
          <a:lstStyle/>
          <a:p>
            <a:pPr marL="0" indent="0" algn="just">
              <a:buNone/>
            </a:pPr>
            <a:r>
              <a:rPr lang="en-US" sz="2400" smtClean="0"/>
              <a:t>	- Sau khi lấy được stream từ đối tượng HttpURLConnection, convert stream thành dữ liệu cần dung.</a:t>
            </a:r>
          </a:p>
          <a:p>
            <a:pPr marL="0" indent="0" algn="just">
              <a:buNone/>
            </a:pPr>
            <a:r>
              <a:rPr lang="en-US" sz="2400"/>
              <a:t>	</a:t>
            </a:r>
            <a:r>
              <a:rPr lang="en-US" sz="2400" smtClean="0"/>
              <a:t>- Khi lấy dữ liệu hoàn tất, ta phải đóng kết nối.</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a:t>
            </a:r>
            <a:r>
              <a:rPr lang="en-US" sz="2400">
                <a:solidFill>
                  <a:srgbClr val="0070C0"/>
                </a:solidFill>
                <a:latin typeface="Consolas" panose="020B0609020204030204" pitchFamily="49" charset="0"/>
                <a:cs typeface="Consolas" panose="020B0609020204030204" pitchFamily="49" charset="0"/>
              </a:rPr>
              <a:t>conn.disconnect();</a:t>
            </a:r>
            <a:r>
              <a:rPr lang="en-US" sz="2400" smtClean="0">
                <a:solidFill>
                  <a:srgbClr val="0070C0"/>
                </a:solidFill>
              </a:rPr>
              <a:t> </a:t>
            </a:r>
          </a:p>
          <a:p>
            <a:pPr marL="0" indent="0" algn="just">
              <a:buNone/>
            </a:pPr>
            <a:r>
              <a:rPr lang="en-US" sz="2400"/>
              <a:t>	</a:t>
            </a:r>
            <a:r>
              <a:rPr lang="en-US" sz="2400" smtClean="0">
                <a:sym typeface="Wingdings" panose="05000000000000000000" pitchFamily="2" charset="2"/>
              </a:rPr>
              <a:t> Chỉ cần thực hiện tuần tự các thao tác trên, ta đã lấy được dữ liệu từ một địa chỉ web cụ thể. Có thể tham khảo them tại địa chỉ:</a:t>
            </a:r>
          </a:p>
          <a:p>
            <a:pPr marL="0" indent="0" algn="just">
              <a:buNone/>
            </a:pPr>
            <a:r>
              <a:rPr lang="en-US" sz="2400" smtClean="0">
                <a:sym typeface="Wingdings" panose="05000000000000000000" pitchFamily="2" charset="2"/>
              </a:rPr>
              <a:t>	</a:t>
            </a:r>
            <a:r>
              <a:rPr lang="en-US" sz="2400" u="sng" smtClean="0">
                <a:solidFill>
                  <a:schemeClr val="accent4">
                    <a:lumMod val="50000"/>
                  </a:schemeClr>
                </a:solidFill>
                <a:hlinkClick r:id="rId2"/>
              </a:rPr>
              <a:t>http</a:t>
            </a:r>
            <a:r>
              <a:rPr lang="en-US" sz="2400" u="sng">
                <a:solidFill>
                  <a:schemeClr val="accent4">
                    <a:lumMod val="50000"/>
                  </a:schemeClr>
                </a:solidFill>
                <a:hlinkClick r:id="rId2"/>
              </a:rPr>
              <a:t>://developer.android.com/reference/java/net/HttpURLConnection.html</a:t>
            </a:r>
            <a:r>
              <a:rPr lang="en-US" sz="2400">
                <a:solidFill>
                  <a:schemeClr val="accent4">
                    <a:lumMod val="50000"/>
                  </a:schemeClr>
                </a:solidFill>
              </a:rPr>
              <a:t> </a:t>
            </a:r>
          </a:p>
        </p:txBody>
      </p:sp>
    </p:spTree>
    <p:extLst>
      <p:ext uri="{BB962C8B-B14F-4D97-AF65-F5344CB8AC3E}">
        <p14:creationId xmlns:p14="http://schemas.microsoft.com/office/powerpoint/2010/main" val="583959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1.2. Tìm hiểu HttpClient.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3" y="1573306"/>
            <a:ext cx="8789395" cy="4908175"/>
          </a:xfrm>
        </p:spPr>
        <p:txBody>
          <a:bodyPr>
            <a:noAutofit/>
          </a:bodyPr>
          <a:lstStyle/>
          <a:p>
            <a:pPr marL="0" indent="0" algn="just">
              <a:buNone/>
            </a:pPr>
            <a:r>
              <a:rPr lang="en-US" sz="2400" smtClean="0"/>
              <a:t>	- Là một interface dành cho HTTP client.</a:t>
            </a:r>
          </a:p>
          <a:p>
            <a:pPr marL="0" indent="0" algn="just">
              <a:buNone/>
            </a:pPr>
            <a:r>
              <a:rPr lang="en-US" sz="2400"/>
              <a:t>	</a:t>
            </a:r>
            <a:r>
              <a:rPr lang="en-US" sz="2400" smtClean="0"/>
              <a:t>- Đóng gói những thành phần thực hiện các thao tác quản lý kết nối, trao đổi dữ liệu, xác thực web.</a:t>
            </a:r>
          </a:p>
          <a:p>
            <a:pPr marL="0" indent="0" algn="just">
              <a:buNone/>
            </a:pPr>
            <a:r>
              <a:rPr lang="en-US" sz="2400"/>
              <a:t>	</a:t>
            </a:r>
            <a:r>
              <a:rPr lang="en-US" sz="2400" smtClean="0"/>
              <a:t>- Thay vì dùng HttpURLConnection, có thể dùng HttpClient để gửi và nhận dữ liệu trên internet.</a:t>
            </a:r>
            <a:endParaRPr lang="en-US" sz="2400"/>
          </a:p>
        </p:txBody>
      </p:sp>
    </p:spTree>
    <p:extLst>
      <p:ext uri="{BB962C8B-B14F-4D97-AF65-F5344CB8AC3E}">
        <p14:creationId xmlns:p14="http://schemas.microsoft.com/office/powerpoint/2010/main" val="1158867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1.2. Tìm hiểu HttpClient.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3" y="1573306"/>
            <a:ext cx="9650007" cy="4908175"/>
          </a:xfrm>
        </p:spPr>
        <p:txBody>
          <a:bodyPr>
            <a:noAutofit/>
          </a:bodyPr>
          <a:lstStyle/>
          <a:p>
            <a:pPr marL="0" indent="0" algn="just">
              <a:buNone/>
            </a:pPr>
            <a:r>
              <a:rPr lang="en-US" sz="2400" smtClean="0"/>
              <a:t>	- Để sử dụng HttpClient gửi yêu cầu và nhận dữ liệu:</a:t>
            </a:r>
          </a:p>
          <a:p>
            <a:pPr marL="0" indent="0" algn="just">
              <a:buNone/>
            </a:pPr>
            <a:r>
              <a:rPr lang="en-US" sz="2400"/>
              <a:t>	</a:t>
            </a:r>
            <a:r>
              <a:rPr lang="en-US" sz="2400" smtClean="0"/>
              <a:t>	+ Tạo ra đối tượng HttpClient.</a:t>
            </a:r>
          </a:p>
          <a:p>
            <a:pPr marL="0" indent="0" algn="just">
              <a:buNone/>
            </a:pPr>
            <a:r>
              <a:rPr lang="en-US" sz="2400"/>
              <a:t>	</a:t>
            </a:r>
            <a:r>
              <a:rPr lang="en-US" sz="2400" smtClean="0"/>
              <a:t>		</a:t>
            </a:r>
            <a:r>
              <a:rPr lang="en-US" sz="2400">
                <a:solidFill>
                  <a:srgbClr val="0070C0"/>
                </a:solidFill>
                <a:latin typeface="Consolas" panose="020B0609020204030204" pitchFamily="49" charset="0"/>
                <a:cs typeface="Consolas" panose="020B0609020204030204" pitchFamily="49" charset="0"/>
              </a:rPr>
              <a:t>HttpClient </a:t>
            </a:r>
            <a:r>
              <a:rPr lang="en-US" sz="2400" smtClean="0">
                <a:solidFill>
                  <a:srgbClr val="0070C0"/>
                </a:solidFill>
                <a:latin typeface="Consolas" panose="020B0609020204030204" pitchFamily="49" charset="0"/>
                <a:cs typeface="Consolas" panose="020B0609020204030204" pitchFamily="49" charset="0"/>
              </a:rPr>
              <a:t>httpclient = </a:t>
            </a:r>
            <a:r>
              <a:rPr lang="en-US" sz="2400" b="1" smtClean="0">
                <a:solidFill>
                  <a:srgbClr val="0070C0"/>
                </a:solidFill>
                <a:latin typeface="Consolas" panose="020B0609020204030204" pitchFamily="49" charset="0"/>
                <a:cs typeface="Consolas" panose="020B0609020204030204" pitchFamily="49" charset="0"/>
              </a:rPr>
              <a:t>new </a:t>
            </a:r>
            <a:r>
              <a:rPr lang="en-US" sz="2400" smtClean="0">
                <a:solidFill>
                  <a:srgbClr val="0070C0"/>
                </a:solidFill>
                <a:latin typeface="Consolas" panose="020B0609020204030204" pitchFamily="49" charset="0"/>
                <a:cs typeface="Consolas" panose="020B0609020204030204" pitchFamily="49" charset="0"/>
              </a:rPr>
              <a:t>DefaultHttpClient();</a:t>
            </a:r>
          </a:p>
          <a:p>
            <a:pPr marL="0" indent="0" algn="just">
              <a:buNone/>
            </a:pPr>
            <a:r>
              <a:rPr lang="en-US" sz="2400"/>
              <a:t>	</a:t>
            </a:r>
            <a:r>
              <a:rPr lang="en-US" sz="2400" smtClean="0"/>
              <a:t>	+ Tạo các post hay get request.</a:t>
            </a:r>
          </a:p>
          <a:p>
            <a:pPr marL="0" indent="0" algn="just">
              <a:buNone/>
            </a:pPr>
            <a:r>
              <a:rPr lang="en-US" sz="2400"/>
              <a:t>	</a:t>
            </a:r>
            <a:r>
              <a:rPr lang="en-US" sz="2400" smtClean="0"/>
              <a:t>		</a:t>
            </a:r>
            <a:r>
              <a:rPr lang="en-US" sz="2400">
                <a:solidFill>
                  <a:srgbClr val="0070C0"/>
                </a:solidFill>
                <a:latin typeface="Consolas" panose="020B0609020204030204" pitchFamily="49" charset="0"/>
                <a:cs typeface="Consolas" panose="020B0609020204030204" pitchFamily="49" charset="0"/>
              </a:rPr>
              <a:t>HttpPost httppost = </a:t>
            </a:r>
            <a:r>
              <a:rPr lang="en-US" sz="2400" b="1">
                <a:solidFill>
                  <a:srgbClr val="0070C0"/>
                </a:solidFill>
                <a:latin typeface="Consolas" panose="020B0609020204030204" pitchFamily="49" charset="0"/>
                <a:cs typeface="Consolas" panose="020B0609020204030204" pitchFamily="49" charset="0"/>
              </a:rPr>
              <a:t>new</a:t>
            </a:r>
            <a:r>
              <a:rPr lang="en-US" sz="2400">
                <a:solidFill>
                  <a:srgbClr val="0070C0"/>
                </a:solidFill>
                <a:latin typeface="Consolas" panose="020B0609020204030204" pitchFamily="49" charset="0"/>
                <a:cs typeface="Consolas" panose="020B0609020204030204" pitchFamily="49" charset="0"/>
              </a:rPr>
              <a:t> HttpPost(url);</a:t>
            </a:r>
          </a:p>
          <a:p>
            <a:pPr marL="0" indent="0" algn="just">
              <a:buNone/>
            </a:pPr>
            <a:r>
              <a:rPr lang="en-US" sz="2400" smtClean="0"/>
              <a:t>	</a:t>
            </a:r>
            <a:r>
              <a:rPr lang="en-US" sz="2400"/>
              <a:t>		</a:t>
            </a:r>
            <a:r>
              <a:rPr lang="en-US" sz="2400" i="1" smtClean="0"/>
              <a:t>hoặc</a:t>
            </a:r>
            <a:r>
              <a:rPr lang="en-US" sz="2400" smtClean="0"/>
              <a:t>	</a:t>
            </a:r>
            <a:r>
              <a:rPr lang="en-US" sz="2400" smtClean="0">
                <a:solidFill>
                  <a:srgbClr val="0070C0"/>
                </a:solidFill>
                <a:latin typeface="Consolas" panose="020B0609020204030204" pitchFamily="49" charset="0"/>
                <a:cs typeface="Consolas" panose="020B0609020204030204" pitchFamily="49" charset="0"/>
              </a:rPr>
              <a:t>HttpGet </a:t>
            </a:r>
            <a:r>
              <a:rPr lang="en-US" sz="2400">
                <a:solidFill>
                  <a:srgbClr val="0070C0"/>
                </a:solidFill>
                <a:latin typeface="Consolas" panose="020B0609020204030204" pitchFamily="49" charset="0"/>
                <a:cs typeface="Consolas" panose="020B0609020204030204" pitchFamily="49" charset="0"/>
              </a:rPr>
              <a:t>httpget = </a:t>
            </a:r>
            <a:r>
              <a:rPr lang="en-US" sz="2400" b="1">
                <a:solidFill>
                  <a:srgbClr val="0070C0"/>
                </a:solidFill>
                <a:latin typeface="Consolas" panose="020B0609020204030204" pitchFamily="49" charset="0"/>
                <a:cs typeface="Consolas" panose="020B0609020204030204" pitchFamily="49" charset="0"/>
              </a:rPr>
              <a:t>new</a:t>
            </a:r>
            <a:r>
              <a:rPr lang="en-US" sz="2400">
                <a:solidFill>
                  <a:srgbClr val="0070C0"/>
                </a:solidFill>
                <a:latin typeface="Consolas" panose="020B0609020204030204" pitchFamily="49" charset="0"/>
                <a:cs typeface="Consolas" panose="020B0609020204030204" pitchFamily="49" charset="0"/>
              </a:rPr>
              <a:t> HttpGet(url</a:t>
            </a:r>
            <a:r>
              <a:rPr lang="en-US" sz="2400" smtClean="0">
                <a:solidFill>
                  <a:srgbClr val="0070C0"/>
                </a:solidFill>
                <a:latin typeface="Consolas" panose="020B0609020204030204" pitchFamily="49" charset="0"/>
                <a:cs typeface="Consolas" panose="020B0609020204030204" pitchFamily="49" charset="0"/>
              </a:rPr>
              <a:t>);</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9994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1.2. Tìm hiểu </a:t>
            </a:r>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HttpClient</a:t>
            </a:r>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3" y="1573306"/>
            <a:ext cx="9165913" cy="4908175"/>
          </a:xfrm>
        </p:spPr>
        <p:txBody>
          <a:bodyPr>
            <a:noAutofit/>
          </a:bodyPr>
          <a:lstStyle/>
          <a:p>
            <a:pPr marL="0" indent="0" algn="just">
              <a:buNone/>
            </a:pPr>
            <a:r>
              <a:rPr lang="en-US" sz="2400" smtClean="0">
                <a:latin typeface="Consolas" panose="020B0609020204030204" pitchFamily="49" charset="0"/>
                <a:cs typeface="Consolas" panose="020B0609020204030204" pitchFamily="49" charset="0"/>
              </a:rPr>
              <a:t>		+ </a:t>
            </a:r>
            <a:r>
              <a:rPr lang="en-US" sz="2400">
                <a:latin typeface="Consolas" panose="020B0609020204030204" pitchFamily="49" charset="0"/>
                <a:cs typeface="Consolas" panose="020B0609020204030204" pitchFamily="49" charset="0"/>
              </a:rPr>
              <a:t>Để gửi kèm giá trị, sử dụng NameValuePair.			</a:t>
            </a:r>
            <a:r>
              <a:rPr lang="en-US" sz="2400" smtClean="0">
                <a:latin typeface="Consolas" panose="020B0609020204030204" pitchFamily="49" charset="0"/>
                <a:cs typeface="Consolas" panose="020B0609020204030204" pitchFamily="49" charset="0"/>
              </a:rPr>
              <a:t>	</a:t>
            </a:r>
            <a:r>
              <a:rPr lang="en-US" sz="2400" smtClean="0">
                <a:solidFill>
                  <a:srgbClr val="0070C0"/>
                </a:solidFill>
                <a:latin typeface="Consolas" panose="020B0609020204030204" pitchFamily="49" charset="0"/>
                <a:cs typeface="Consolas" panose="020B0609020204030204" pitchFamily="49" charset="0"/>
              </a:rPr>
              <a:t>List&lt;NameValuePair</a:t>
            </a:r>
            <a:r>
              <a:rPr lang="en-US" sz="2400">
                <a:solidFill>
                  <a:srgbClr val="0070C0"/>
                </a:solidFill>
                <a:latin typeface="Consolas" panose="020B0609020204030204" pitchFamily="49" charset="0"/>
                <a:cs typeface="Consolas" panose="020B0609020204030204" pitchFamily="49" charset="0"/>
              </a:rPr>
              <a:t>&gt; nameValuePairs = </a:t>
            </a:r>
            <a:endParaRPr lang="en-US" sz="2400" smtClean="0">
              <a:solidFill>
                <a:srgbClr val="0070C0"/>
              </a:solidFill>
              <a:latin typeface="Consolas" panose="020B0609020204030204" pitchFamily="49" charset="0"/>
              <a:cs typeface="Consolas" panose="020B0609020204030204" pitchFamily="49" charset="0"/>
            </a:endParaRPr>
          </a:p>
          <a:p>
            <a:pPr marL="0" indent="0" algn="just">
              <a:buNone/>
            </a:pPr>
            <a:r>
              <a:rPr lang="en-US" sz="2400" b="1">
                <a:solidFill>
                  <a:srgbClr val="0070C0"/>
                </a:solidFill>
                <a:latin typeface="Consolas" panose="020B0609020204030204" pitchFamily="49" charset="0"/>
                <a:cs typeface="Consolas" panose="020B0609020204030204" pitchFamily="49" charset="0"/>
              </a:rPr>
              <a:t>	</a:t>
            </a:r>
            <a:r>
              <a:rPr lang="en-US" sz="2400" b="1" smtClean="0">
                <a:solidFill>
                  <a:srgbClr val="0070C0"/>
                </a:solidFill>
                <a:latin typeface="Consolas" panose="020B0609020204030204" pitchFamily="49" charset="0"/>
                <a:cs typeface="Consolas" panose="020B0609020204030204" pitchFamily="49" charset="0"/>
              </a:rPr>
              <a:t>				new </a:t>
            </a:r>
            <a:r>
              <a:rPr lang="en-US" sz="2400" smtClean="0">
                <a:solidFill>
                  <a:srgbClr val="0070C0"/>
                </a:solidFill>
                <a:latin typeface="Consolas" panose="020B0609020204030204" pitchFamily="49" charset="0"/>
                <a:cs typeface="Consolas" panose="020B0609020204030204" pitchFamily="49" charset="0"/>
              </a:rPr>
              <a:t>ArrayList&lt;NameValuePair</a:t>
            </a:r>
            <a:r>
              <a:rPr lang="en-US" sz="2400">
                <a:solidFill>
                  <a:srgbClr val="0070C0"/>
                </a:solidFill>
                <a:latin typeface="Consolas" panose="020B0609020204030204" pitchFamily="49" charset="0"/>
                <a:cs typeface="Consolas" panose="020B0609020204030204" pitchFamily="49" charset="0"/>
              </a:rPr>
              <a:t>&gt;(4);</a:t>
            </a:r>
          </a:p>
          <a:p>
            <a:pPr marL="0" indent="0" algn="just">
              <a:buNone/>
            </a:pPr>
            <a:r>
              <a:rPr lang="en-US" sz="2400">
                <a:solidFill>
                  <a:srgbClr val="0070C0"/>
                </a:solidFill>
                <a:latin typeface="Consolas" panose="020B0609020204030204" pitchFamily="49" charset="0"/>
                <a:cs typeface="Consolas" panose="020B0609020204030204" pitchFamily="49" charset="0"/>
              </a:rPr>
              <a:t>   		nameValuePairs.add(</a:t>
            </a:r>
          </a:p>
          <a:p>
            <a:pPr marL="0" indent="0" algn="just">
              <a:buNone/>
            </a:pPr>
            <a:r>
              <a:rPr lang="en-US" sz="2400" b="1">
                <a:solidFill>
                  <a:srgbClr val="0070C0"/>
                </a:solidFill>
                <a:latin typeface="Consolas" panose="020B0609020204030204" pitchFamily="49" charset="0"/>
                <a:cs typeface="Consolas" panose="020B0609020204030204" pitchFamily="49" charset="0"/>
              </a:rPr>
              <a:t>				</a:t>
            </a:r>
            <a:r>
              <a:rPr lang="en-US" sz="2400" b="1" smtClean="0">
                <a:solidFill>
                  <a:srgbClr val="0070C0"/>
                </a:solidFill>
                <a:latin typeface="Consolas" panose="020B0609020204030204" pitchFamily="49" charset="0"/>
                <a:cs typeface="Consolas" panose="020B0609020204030204" pitchFamily="49" charset="0"/>
              </a:rPr>
              <a:t>	new</a:t>
            </a:r>
            <a:r>
              <a:rPr lang="en-US" sz="2400" smtClean="0">
                <a:solidFill>
                  <a:srgbClr val="0070C0"/>
                </a:solidFill>
                <a:latin typeface="Consolas" panose="020B0609020204030204" pitchFamily="49" charset="0"/>
                <a:cs typeface="Consolas" panose="020B0609020204030204" pitchFamily="49" charset="0"/>
              </a:rPr>
              <a:t> </a:t>
            </a:r>
            <a:r>
              <a:rPr lang="en-US" sz="2400">
                <a:solidFill>
                  <a:srgbClr val="0070C0"/>
                </a:solidFill>
                <a:latin typeface="Consolas" panose="020B0609020204030204" pitchFamily="49" charset="0"/>
                <a:cs typeface="Consolas" panose="020B0609020204030204" pitchFamily="49" charset="0"/>
              </a:rPr>
              <a:t>BasicNameValuePair("code", data</a:t>
            </a:r>
            <a:r>
              <a:rPr lang="en-US" sz="2400" smtClean="0">
                <a:solidFill>
                  <a:srgbClr val="0070C0"/>
                </a:solidFill>
                <a:latin typeface="Consolas" panose="020B0609020204030204" pitchFamily="49" charset="0"/>
                <a:cs typeface="Consolas" panose="020B0609020204030204" pitchFamily="49" charset="0"/>
              </a:rPr>
              <a:t>));</a:t>
            </a:r>
            <a:r>
              <a:rPr lang="en-US" sz="2400" smtClean="0">
                <a:latin typeface="Consolas" panose="020B0609020204030204" pitchFamily="49" charset="0"/>
                <a:cs typeface="Consolas" panose="020B0609020204030204" pitchFamily="49" charset="0"/>
              </a:rPr>
              <a:t>	</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 Thực thi HttpPost hoặc HttpGet và nhận về một HttpResponse.</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a:t>
            </a:r>
            <a:r>
              <a:rPr lang="en-US" sz="2400">
                <a:latin typeface="Consolas" panose="020B0609020204030204" pitchFamily="49" charset="0"/>
                <a:cs typeface="Consolas" panose="020B0609020204030204" pitchFamily="49" charset="0"/>
              </a:rPr>
              <a:t> </a:t>
            </a:r>
            <a:r>
              <a:rPr lang="en-US" sz="2400">
                <a:solidFill>
                  <a:srgbClr val="0070C0"/>
                </a:solidFill>
                <a:latin typeface="Consolas" panose="020B0609020204030204" pitchFamily="49" charset="0"/>
                <a:cs typeface="Consolas" panose="020B0609020204030204" pitchFamily="49" charset="0"/>
              </a:rPr>
              <a:t>HttpResponse response = </a:t>
            </a:r>
          </a:p>
          <a:p>
            <a:pPr marL="0" indent="0" algn="just">
              <a:buNone/>
            </a:pPr>
            <a:r>
              <a:rPr lang="en-US" sz="2400" smtClean="0">
                <a:solidFill>
                  <a:srgbClr val="0070C0"/>
                </a:solidFill>
                <a:latin typeface="Consolas" panose="020B0609020204030204" pitchFamily="49" charset="0"/>
                <a:cs typeface="Consolas" panose="020B0609020204030204" pitchFamily="49" charset="0"/>
              </a:rPr>
              <a:t>					httpclient.execute(httppost/httpget);</a:t>
            </a:r>
            <a:endParaRPr lang="en-US" sz="2400">
              <a:solidFill>
                <a:srgbClr val="0070C0"/>
              </a:solidFill>
              <a:latin typeface="Consolas" panose="020B0609020204030204" pitchFamily="49" charset="0"/>
              <a:cs typeface="Consolas" panose="020B0609020204030204" pitchFamily="49" charset="0"/>
            </a:endParaRPr>
          </a:p>
          <a:p>
            <a:pPr marL="0" indent="0" algn="just">
              <a:buNone/>
            </a:pPr>
            <a:endParaRPr lang="en-US"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13528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1.2. Tìm hiểu HttpClient.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1753386" y="1573306"/>
            <a:ext cx="7269589" cy="4661800"/>
          </a:xfrm>
          <a:prstGeom prst="rect">
            <a:avLst/>
          </a:prstGeom>
        </p:spPr>
      </p:pic>
    </p:spTree>
    <p:extLst>
      <p:ext uri="{BB962C8B-B14F-4D97-AF65-F5344CB8AC3E}">
        <p14:creationId xmlns:p14="http://schemas.microsoft.com/office/powerpoint/2010/main" val="69678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1.2. Tìm hiểu HttpClient.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9152466" cy="4908175"/>
          </a:xfrm>
        </p:spPr>
        <p:txBody>
          <a:bodyPr>
            <a:noAutofit/>
          </a:bodyPr>
          <a:lstStyle/>
          <a:p>
            <a:pPr marL="0" indent="0" algn="just">
              <a:buNone/>
            </a:pPr>
            <a:r>
              <a:rPr lang="en-US" sz="2400" smtClean="0"/>
              <a:t>		+ Lấy ra một đối tượng HttpEntity – thực thể dữ liệu từ HttpResponse.</a:t>
            </a:r>
          </a:p>
          <a:p>
            <a:pPr marL="0" indent="0" algn="just">
              <a:buNone/>
            </a:pPr>
            <a:r>
              <a:rPr lang="en-US" sz="2400"/>
              <a:t>	</a:t>
            </a:r>
            <a:r>
              <a:rPr lang="en-US" sz="2400" smtClean="0"/>
              <a:t>		</a:t>
            </a:r>
            <a:r>
              <a:rPr lang="en-US" sz="2400">
                <a:solidFill>
                  <a:srgbClr val="0070C0"/>
                </a:solidFill>
                <a:latin typeface="Consolas" panose="020B0609020204030204" pitchFamily="49" charset="0"/>
                <a:cs typeface="Consolas" panose="020B0609020204030204" pitchFamily="49" charset="0"/>
              </a:rPr>
              <a:t> HttpEntity resEntity = response.getEntity();</a:t>
            </a:r>
          </a:p>
          <a:p>
            <a:pPr marL="0" indent="0" algn="just">
              <a:buNone/>
            </a:pPr>
            <a:r>
              <a:rPr lang="en-US" sz="2400" smtClean="0"/>
              <a:t>		+ Nhận dữ liệu dạng InputStream từ thực thể dữ liệu.</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a:t>
            </a:r>
            <a:r>
              <a:rPr lang="en-US" sz="2400" smtClean="0">
                <a:solidFill>
                  <a:srgbClr val="0070C0"/>
                </a:solidFill>
                <a:latin typeface="Consolas" panose="020B0609020204030204" pitchFamily="49" charset="0"/>
                <a:cs typeface="Consolas" panose="020B0609020204030204" pitchFamily="49" charset="0"/>
              </a:rPr>
              <a:t>InputStream </a:t>
            </a:r>
            <a:r>
              <a:rPr lang="en-US" sz="2400">
                <a:solidFill>
                  <a:srgbClr val="0070C0"/>
                </a:solidFill>
                <a:latin typeface="Consolas" panose="020B0609020204030204" pitchFamily="49" charset="0"/>
                <a:cs typeface="Consolas" panose="020B0609020204030204" pitchFamily="49" charset="0"/>
              </a:rPr>
              <a:t>is = resEntity.getContent</a:t>
            </a:r>
            <a:r>
              <a:rPr lang="en-US" sz="2400" smtClean="0">
                <a:solidFill>
                  <a:srgbClr val="0070C0"/>
                </a:solidFill>
                <a:latin typeface="Consolas" panose="020B0609020204030204" pitchFamily="49" charset="0"/>
                <a:cs typeface="Consolas" panose="020B0609020204030204" pitchFamily="49" charset="0"/>
              </a:rPr>
              <a:t>();</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rPr>
              <a:t>- Khi đã nhận được stream, sử dụng để convert thành dữ liệu yêu cầu.</a:t>
            </a:r>
          </a:p>
          <a:p>
            <a:pPr marL="0" indent="0" algn="just">
              <a:buNone/>
            </a:pPr>
            <a:r>
              <a:rPr lang="en-US" sz="2400">
                <a:latin typeface="Consolas" panose="020B0609020204030204" pitchFamily="49" charset="0"/>
                <a:cs typeface="Consolas" panose="020B0609020204030204" pitchFamily="49" charset="0"/>
              </a:rPr>
              <a:t>	</a:t>
            </a:r>
            <a:r>
              <a:rPr lang="en-US" sz="2400" smtClean="0">
                <a:latin typeface="Consolas" panose="020B0609020204030204" pitchFamily="49" charset="0"/>
                <a:cs typeface="Consolas" panose="020B0609020204030204" pitchFamily="49" charset="0"/>
                <a:sym typeface="Wingdings" panose="05000000000000000000" pitchFamily="2" charset="2"/>
              </a:rPr>
              <a:t> Tham khảo them tại địa chỉ:</a:t>
            </a:r>
            <a:r>
              <a:rPr lang="en-US" sz="2400" smtClean="0">
                <a:latin typeface="Consolas" panose="020B0609020204030204" pitchFamily="49" charset="0"/>
                <a:cs typeface="Consolas" panose="020B0609020204030204" pitchFamily="49" charset="0"/>
              </a:rPr>
              <a:t>		</a:t>
            </a:r>
            <a:r>
              <a:rPr lang="en-US" sz="2400" u="sng" smtClean="0">
                <a:solidFill>
                  <a:srgbClr val="0070C0"/>
                </a:solidFill>
                <a:hlinkClick r:id="rId2"/>
              </a:rPr>
              <a:t>http</a:t>
            </a:r>
            <a:r>
              <a:rPr lang="en-US" sz="2400" u="sng">
                <a:solidFill>
                  <a:srgbClr val="0070C0"/>
                </a:solidFill>
                <a:hlinkClick r:id="rId2"/>
              </a:rPr>
              <a:t>://</a:t>
            </a:r>
            <a:r>
              <a:rPr lang="en-US" sz="2400" u="sng" smtClean="0">
                <a:solidFill>
                  <a:srgbClr val="0070C0"/>
                </a:solidFill>
                <a:hlinkClick r:id="rId2"/>
              </a:rPr>
              <a:t>developer.android.com/reference/org/apache/http/client/HttpClient.html</a:t>
            </a:r>
            <a:endParaRPr lang="en-US" sz="2400">
              <a:solidFill>
                <a:srgbClr val="0070C0"/>
              </a:solidFill>
            </a:endParaRPr>
          </a:p>
          <a:p>
            <a:pPr marL="0" indent="0" algn="just">
              <a:buNone/>
            </a:pPr>
            <a:endParaRPr lang="en-US" sz="240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96206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1.3. Tìm hiểu XmlPullParser.</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Là một interface.</a:t>
            </a:r>
          </a:p>
          <a:p>
            <a:pPr marL="0" indent="0" algn="just">
              <a:buNone/>
            </a:pPr>
            <a:r>
              <a:rPr lang="en-US" sz="2400"/>
              <a:t>	</a:t>
            </a:r>
            <a:r>
              <a:rPr lang="en-US" sz="2400" smtClean="0"/>
              <a:t>- Định nghĩa các chức năng đọc dữ liệu XML.</a:t>
            </a:r>
          </a:p>
          <a:p>
            <a:pPr marL="0" indent="0" algn="just">
              <a:buNone/>
            </a:pPr>
            <a:r>
              <a:rPr lang="en-US" sz="2400"/>
              <a:t>	</a:t>
            </a:r>
            <a:r>
              <a:rPr lang="en-US" sz="2400" smtClean="0"/>
              <a:t>- Các chức năng này được cung cấp trong XMLPULL v1 API.</a:t>
            </a:r>
          </a:p>
          <a:p>
            <a:pPr marL="0" indent="0" algn="just">
              <a:buNone/>
            </a:pPr>
            <a:r>
              <a:rPr lang="en-US" sz="2400"/>
              <a:t>	</a:t>
            </a:r>
            <a:r>
              <a:rPr lang="en-US" sz="2400" smtClean="0"/>
              <a:t>- Có hai phương thức chủ chốt.</a:t>
            </a:r>
          </a:p>
          <a:p>
            <a:pPr marL="0" indent="0" algn="just">
              <a:buNone/>
            </a:pPr>
            <a:r>
              <a:rPr lang="en-US" sz="2400"/>
              <a:t>	</a:t>
            </a:r>
            <a:r>
              <a:rPr lang="en-US" sz="2400" smtClean="0"/>
              <a:t>	+ Phương thức </a:t>
            </a:r>
            <a:r>
              <a:rPr lang="en-US" sz="2400" b="1" smtClean="0"/>
              <a:t>next().</a:t>
            </a:r>
          </a:p>
          <a:p>
            <a:pPr marL="0" indent="0" algn="just">
              <a:buNone/>
            </a:pPr>
            <a:r>
              <a:rPr lang="en-US" sz="2400"/>
              <a:t>	</a:t>
            </a:r>
            <a:r>
              <a:rPr lang="en-US" sz="2400" smtClean="0"/>
              <a:t>	+ Phương thức </a:t>
            </a:r>
            <a:r>
              <a:rPr lang="en-US" sz="2400" b="1" smtClean="0"/>
              <a:t>nextToken(</a:t>
            </a:r>
            <a:r>
              <a:rPr lang="en-US" sz="2400" smtClean="0"/>
              <a:t>);</a:t>
            </a:r>
            <a:endParaRPr lang="en-US" sz="2400"/>
          </a:p>
        </p:txBody>
      </p:sp>
    </p:spTree>
    <p:extLst>
      <p:ext uri="{BB962C8B-B14F-4D97-AF65-F5344CB8AC3E}">
        <p14:creationId xmlns:p14="http://schemas.microsoft.com/office/powerpoint/2010/main" val="2456804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1.3</a:t>
            </a:r>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 Tìm hiểu XmlPullParser.</a:t>
            </a: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Phương thức next(): </a:t>
            </a:r>
          </a:p>
          <a:p>
            <a:pPr marL="0" indent="0" algn="just">
              <a:buNone/>
            </a:pPr>
            <a:r>
              <a:rPr lang="en-US" sz="2400"/>
              <a:t>	</a:t>
            </a:r>
            <a:r>
              <a:rPr lang="en-US" sz="2400" smtClean="0"/>
              <a:t>	+ Lấy </a:t>
            </a:r>
            <a:r>
              <a:rPr lang="en-US" sz="2400"/>
              <a:t>nội dung của phần tử tiếp theo trong tài liệu XML để </a:t>
            </a:r>
            <a:r>
              <a:rPr lang="en-US" sz="2400" smtClean="0"/>
              <a:t>parse</a:t>
            </a:r>
          </a:p>
          <a:p>
            <a:pPr marL="0" indent="0" algn="just">
              <a:buNone/>
            </a:pPr>
            <a:r>
              <a:rPr lang="en-US" sz="2400"/>
              <a:t>	</a:t>
            </a:r>
            <a:r>
              <a:rPr lang="en-US" sz="2400" smtClean="0"/>
              <a:t>	+ Chỉ trả về nội dụng text dạng chuỗi.</a:t>
            </a:r>
          </a:p>
          <a:p>
            <a:pPr marL="0" indent="0" algn="just">
              <a:buNone/>
            </a:pPr>
            <a:r>
              <a:rPr lang="en-US" sz="2400"/>
              <a:t>	</a:t>
            </a:r>
            <a:r>
              <a:rPr lang="en-US" sz="2400" smtClean="0"/>
              <a:t>- Phương thức nextToken():</a:t>
            </a:r>
          </a:p>
          <a:p>
            <a:pPr marL="0" indent="0" algn="just">
              <a:buNone/>
            </a:pPr>
            <a:r>
              <a:rPr lang="en-US" sz="2400"/>
              <a:t>	</a:t>
            </a:r>
            <a:r>
              <a:rPr lang="en-US" sz="2400" smtClean="0"/>
              <a:t>	+ Tương tự phương thức next().</a:t>
            </a:r>
          </a:p>
          <a:p>
            <a:pPr marL="0" indent="0" algn="just">
              <a:buNone/>
            </a:pPr>
            <a:r>
              <a:rPr lang="en-US" sz="2400" smtClean="0"/>
              <a:t>		+ Ngoài nội dung text, nextToken() còn trả về các ghi chú, các thực thể tham chiếu, các chỉ thị xử lý.</a:t>
            </a:r>
            <a:endParaRPr lang="en-US" sz="2400"/>
          </a:p>
        </p:txBody>
      </p:sp>
    </p:spTree>
    <p:extLst>
      <p:ext uri="{BB962C8B-B14F-4D97-AF65-F5344CB8AC3E}">
        <p14:creationId xmlns:p14="http://schemas.microsoft.com/office/powerpoint/2010/main" val="3217707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pPr algn="just"/>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1.3</a:t>
            </a:r>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 Tìm hiểu XmlPullParser.</a:t>
            </a: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Một số sự kiện(trạng thái) của đối tượng </a:t>
            </a:r>
            <a:r>
              <a:rPr lang="en-US" sz="2400"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XmlPullParser</a:t>
            </a:r>
            <a:r>
              <a:rPr lang="en-US" sz="24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a:t>
            </a:r>
          </a:p>
          <a:p>
            <a:pPr marL="0" indent="0" algn="just">
              <a:buNone/>
            </a:pP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933053932"/>
              </p:ext>
            </p:extLst>
          </p:nvPr>
        </p:nvGraphicFramePr>
        <p:xfrm>
          <a:off x="915893" y="2266078"/>
          <a:ext cx="8671860" cy="2743200"/>
        </p:xfrm>
        <a:graphic>
          <a:graphicData uri="http://schemas.openxmlformats.org/drawingml/2006/table">
            <a:tbl>
              <a:tblPr firstRow="1" bandRow="1">
                <a:tableStyleId>{5C22544A-7EE6-4342-B048-85BDC9FD1C3A}</a:tableStyleId>
              </a:tblPr>
              <a:tblGrid>
                <a:gridCol w="3669554"/>
                <a:gridCol w="5002306"/>
              </a:tblGrid>
              <a:tr h="369546">
                <a:tc>
                  <a:txBody>
                    <a:bodyPr/>
                    <a:lstStyle/>
                    <a:p>
                      <a:pPr algn="ctr"/>
                      <a:r>
                        <a:rPr lang="en-US" sz="2400" smtClean="0">
                          <a:latin typeface="Calibri" panose="020F0502020204030204" pitchFamily="34" charset="0"/>
                        </a:rPr>
                        <a:t>Sự kiện</a:t>
                      </a:r>
                      <a:endParaRPr lang="en-US" sz="2400">
                        <a:latin typeface="Calibri" panose="020F0502020204030204" pitchFamily="34" charset="0"/>
                      </a:endParaRPr>
                    </a:p>
                  </a:txBody>
                  <a:tcPr/>
                </a:tc>
                <a:tc>
                  <a:txBody>
                    <a:bodyPr/>
                    <a:lstStyle/>
                    <a:p>
                      <a:pPr algn="ctr"/>
                      <a:r>
                        <a:rPr lang="en-US" sz="2400" smtClean="0">
                          <a:latin typeface="Calibri" panose="020F0502020204030204" pitchFamily="34" charset="0"/>
                        </a:rPr>
                        <a:t>Ý nghĩa</a:t>
                      </a:r>
                      <a:endParaRPr lang="en-US" sz="2400">
                        <a:latin typeface="Calibri" panose="020F0502020204030204" pitchFamily="34"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START_DOCUMENT</a:t>
                      </a:r>
                      <a:endParaRPr lang="en-US" sz="2400" b="1">
                        <a:latin typeface="Calibri" panose="020F0502020204030204" pitchFamily="34" charset="0"/>
                        <a:cs typeface="Times New Roman" panose="02020603050405020304" pitchFamily="18" charset="0"/>
                      </a:endParaRPr>
                    </a:p>
                  </a:txBody>
                  <a:tcPr/>
                </a:tc>
                <a:tc>
                  <a:txBody>
                    <a:bodyPr/>
                    <a:lstStyle/>
                    <a:p>
                      <a:r>
                        <a:rPr lang="en-US" sz="2400" smtClean="0">
                          <a:latin typeface="Calibri" panose="020F0502020204030204" pitchFamily="34" charset="0"/>
                          <a:cs typeface="Times New Roman" panose="02020603050405020304" pitchFamily="18" charset="0"/>
                        </a:rPr>
                        <a:t>Parser</a:t>
                      </a:r>
                      <a:r>
                        <a:rPr lang="en-US" sz="2400" baseline="0" smtClean="0">
                          <a:latin typeface="Calibri" panose="020F0502020204030204" pitchFamily="34" charset="0"/>
                          <a:cs typeface="Times New Roman" panose="02020603050405020304" pitchFamily="18" charset="0"/>
                        </a:rPr>
                        <a:t> tại điểm k</a:t>
                      </a:r>
                      <a:r>
                        <a:rPr lang="en-US" sz="2400" smtClean="0">
                          <a:latin typeface="Calibri" panose="020F0502020204030204" pitchFamily="34" charset="0"/>
                          <a:cs typeface="Times New Roman" panose="02020603050405020304" pitchFamily="18" charset="0"/>
                        </a:rPr>
                        <a:t>hởi</a:t>
                      </a:r>
                      <a:r>
                        <a:rPr lang="en-US" sz="2400" baseline="0" smtClean="0">
                          <a:latin typeface="Calibri" panose="020F0502020204030204" pitchFamily="34" charset="0"/>
                          <a:cs typeface="Times New Roman" panose="02020603050405020304" pitchFamily="18" charset="0"/>
                        </a:rPr>
                        <a:t> đầu tài liệu xml</a:t>
                      </a:r>
                      <a:endParaRPr lang="en-US" sz="240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START_TAG</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Parser</a:t>
                      </a:r>
                      <a:r>
                        <a:rPr lang="en-US" sz="2400" baseline="0" smtClean="0">
                          <a:latin typeface="Calibri" panose="020F0502020204030204" pitchFamily="34" charset="0"/>
                          <a:cs typeface="Times New Roman" panose="02020603050405020304" pitchFamily="18" charset="0"/>
                        </a:rPr>
                        <a:t> tại điểm k</a:t>
                      </a:r>
                      <a:r>
                        <a:rPr lang="en-US" sz="2400" smtClean="0">
                          <a:latin typeface="Calibri" panose="020F0502020204030204" pitchFamily="34" charset="0"/>
                          <a:cs typeface="Times New Roman" panose="02020603050405020304" pitchFamily="18" charset="0"/>
                        </a:rPr>
                        <a:t>hởi</a:t>
                      </a:r>
                      <a:r>
                        <a:rPr lang="en-US" sz="2400" baseline="0" smtClean="0">
                          <a:latin typeface="Calibri" panose="020F0502020204030204" pitchFamily="34" charset="0"/>
                          <a:cs typeface="Times New Roman" panose="02020603050405020304" pitchFamily="18" charset="0"/>
                        </a:rPr>
                        <a:t> đầu một thẻ mở</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TEXT</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Dữ</a:t>
                      </a:r>
                      <a:r>
                        <a:rPr lang="en-US" sz="2400" baseline="0" smtClean="0">
                          <a:latin typeface="Calibri" panose="020F0502020204030204" pitchFamily="34" charset="0"/>
                          <a:cs typeface="Times New Roman" panose="02020603050405020304" pitchFamily="18" charset="0"/>
                        </a:rPr>
                        <a:t> liệu kiểu kí tự được đọc bởi parser</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END_TAG</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Parser</a:t>
                      </a:r>
                      <a:r>
                        <a:rPr lang="en-US" sz="2400" baseline="0" smtClean="0">
                          <a:latin typeface="Calibri" panose="020F0502020204030204" pitchFamily="34" charset="0"/>
                          <a:cs typeface="Times New Roman" panose="02020603050405020304" pitchFamily="18" charset="0"/>
                        </a:rPr>
                        <a:t> đang đọc một thẻ dóng</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END_DOCUMENT</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Parser</a:t>
                      </a:r>
                      <a:r>
                        <a:rPr lang="en-US" sz="2400" baseline="0" smtClean="0">
                          <a:latin typeface="Calibri" panose="020F0502020204030204" pitchFamily="34" charset="0"/>
                          <a:cs typeface="Times New Roman" panose="02020603050405020304" pitchFamily="18" charset="0"/>
                        </a:rPr>
                        <a:t> tại điểm kết thúc tài liệu XML</a:t>
                      </a:r>
                      <a:endParaRPr lang="en-US" sz="2400" smtClean="0">
                        <a:latin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62885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pPr algn="just"/>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1.3</a:t>
            </a:r>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 Tìm hiểu XmlPullParser.</a:t>
            </a: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Một số phương thức thường dùng trong XmlPullParser. </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3697654506"/>
              </p:ext>
            </p:extLst>
          </p:nvPr>
        </p:nvGraphicFramePr>
        <p:xfrm>
          <a:off x="915893" y="2266078"/>
          <a:ext cx="8483602" cy="2743200"/>
        </p:xfrm>
        <a:graphic>
          <a:graphicData uri="http://schemas.openxmlformats.org/drawingml/2006/table">
            <a:tbl>
              <a:tblPr firstRow="1" bandRow="1">
                <a:tableStyleId>{5C22544A-7EE6-4342-B048-85BDC9FD1C3A}</a:tableStyleId>
              </a:tblPr>
              <a:tblGrid>
                <a:gridCol w="3642660"/>
                <a:gridCol w="4840942"/>
              </a:tblGrid>
              <a:tr h="369546">
                <a:tc>
                  <a:txBody>
                    <a:bodyPr/>
                    <a:lstStyle/>
                    <a:p>
                      <a:pPr algn="ctr"/>
                      <a:r>
                        <a:rPr lang="en-US" sz="2400" smtClean="0">
                          <a:latin typeface="Calibri" panose="020F0502020204030204" pitchFamily="34" charset="0"/>
                        </a:rPr>
                        <a:t>Phương</a:t>
                      </a:r>
                      <a:r>
                        <a:rPr lang="en-US" sz="2400" baseline="0" smtClean="0">
                          <a:latin typeface="Calibri" panose="020F0502020204030204" pitchFamily="34" charset="0"/>
                        </a:rPr>
                        <a:t> thức</a:t>
                      </a:r>
                      <a:endParaRPr lang="en-US" sz="2400">
                        <a:latin typeface="Calibri" panose="020F0502020204030204" pitchFamily="34" charset="0"/>
                      </a:endParaRPr>
                    </a:p>
                  </a:txBody>
                  <a:tcPr/>
                </a:tc>
                <a:tc>
                  <a:txBody>
                    <a:bodyPr/>
                    <a:lstStyle/>
                    <a:p>
                      <a:pPr algn="ctr"/>
                      <a:r>
                        <a:rPr lang="en-US" sz="2400" smtClean="0">
                          <a:latin typeface="Calibri" panose="020F0502020204030204" pitchFamily="34" charset="0"/>
                        </a:rPr>
                        <a:t>Ý nghĩa</a:t>
                      </a:r>
                      <a:endParaRPr lang="en-US" sz="2400">
                        <a:latin typeface="Calibri" panose="020F0502020204030204" pitchFamily="34"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setFeature(</a:t>
                      </a:r>
                      <a:r>
                        <a:rPr lang="en-US" sz="2400" b="0" i="0" smtClean="0">
                          <a:latin typeface="Calibri" panose="020F0502020204030204" pitchFamily="34" charset="0"/>
                          <a:cs typeface="Times New Roman" panose="02020603050405020304" pitchFamily="18" charset="0"/>
                        </a:rPr>
                        <a:t>String, boolean</a:t>
                      </a:r>
                      <a:r>
                        <a:rPr lang="en-US" sz="2400" b="1" smtClean="0">
                          <a:latin typeface="Calibri" panose="020F0502020204030204" pitchFamily="34" charset="0"/>
                          <a:cs typeface="Times New Roman" panose="02020603050405020304" pitchFamily="18" charset="0"/>
                        </a:rPr>
                        <a:t>)</a:t>
                      </a:r>
                      <a:endParaRPr lang="en-US" sz="2400" b="1">
                        <a:latin typeface="Calibri" panose="020F0502020204030204" pitchFamily="34" charset="0"/>
                        <a:cs typeface="Times New Roman" panose="02020603050405020304" pitchFamily="18" charset="0"/>
                      </a:endParaRPr>
                    </a:p>
                  </a:txBody>
                  <a:tcPr/>
                </a:tc>
                <a:tc>
                  <a:txBody>
                    <a:bodyPr/>
                    <a:lstStyle/>
                    <a:p>
                      <a:r>
                        <a:rPr lang="en-US" sz="2400" smtClean="0">
                          <a:latin typeface="Calibri" panose="020F0502020204030204" pitchFamily="34" charset="0"/>
                          <a:cs typeface="Times New Roman" panose="02020603050405020304" pitchFamily="18" charset="0"/>
                        </a:rPr>
                        <a:t>Thiết</a:t>
                      </a:r>
                      <a:r>
                        <a:rPr lang="en-US" sz="2400" baseline="0" smtClean="0">
                          <a:latin typeface="Calibri" panose="020F0502020204030204" pitchFamily="34" charset="0"/>
                          <a:cs typeface="Times New Roman" panose="02020603050405020304" pitchFamily="18" charset="0"/>
                        </a:rPr>
                        <a:t> lập thay đổi ứng xử với parser.</a:t>
                      </a:r>
                      <a:endParaRPr lang="en-US" sz="240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setInput(</a:t>
                      </a:r>
                      <a:r>
                        <a:rPr lang="en-US" sz="2400" b="0" i="0" smtClean="0">
                          <a:latin typeface="Calibri" panose="020F0502020204030204" pitchFamily="34" charset="0"/>
                          <a:cs typeface="Times New Roman" panose="02020603050405020304" pitchFamily="18" charset="0"/>
                        </a:rPr>
                        <a:t>InputStream</a:t>
                      </a:r>
                      <a:r>
                        <a:rPr lang="en-US" sz="2400" b="1" smtClean="0">
                          <a:latin typeface="Calibri" panose="020F0502020204030204" pitchFamily="34" charset="0"/>
                          <a:cs typeface="Times New Roman" panose="02020603050405020304" pitchFamily="18" charset="0"/>
                        </a:rPr>
                        <a:t>)</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Times New Roman" panose="02020603050405020304" pitchFamily="18" charset="0"/>
                        </a:rPr>
                        <a:t>Truyền dữ liệu vào cho parser xử lý.</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getEventType()</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Chỉ</a:t>
                      </a:r>
                      <a:r>
                        <a:rPr lang="en-US" sz="2400" baseline="0" smtClean="0">
                          <a:latin typeface="Calibri" panose="020F0502020204030204" pitchFamily="34" charset="0"/>
                          <a:cs typeface="Times New Roman" panose="02020603050405020304" pitchFamily="18" charset="0"/>
                        </a:rPr>
                        <a:t> ra sự kiện hiện tại của parser.</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getName ()</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Lấy</a:t>
                      </a:r>
                      <a:r>
                        <a:rPr lang="en-US" sz="2400" baseline="0" smtClean="0">
                          <a:latin typeface="Calibri" panose="020F0502020204030204" pitchFamily="34" charset="0"/>
                          <a:cs typeface="Times New Roman" panose="02020603050405020304" pitchFamily="18" charset="0"/>
                        </a:rPr>
                        <a:t> tên của tag mà parser đang đọc.</a:t>
                      </a:r>
                      <a:endParaRPr lang="en-US" sz="2400" smtClean="0">
                        <a:latin typeface="Calibri" panose="020F0502020204030204" pitchFamily="34" charset="0"/>
                        <a:cs typeface="Times New Roman" panose="02020603050405020304" pitchFamily="18" charset="0"/>
                      </a:endParaRPr>
                    </a:p>
                  </a:txBody>
                  <a:tcPr/>
                </a:tc>
              </a:tr>
              <a:tr h="370840">
                <a:tc>
                  <a:txBody>
                    <a:bodyPr/>
                    <a:lstStyle/>
                    <a:p>
                      <a:r>
                        <a:rPr lang="en-US" sz="2400" b="1" smtClean="0">
                          <a:latin typeface="Calibri" panose="020F0502020204030204" pitchFamily="34" charset="0"/>
                          <a:cs typeface="Times New Roman" panose="02020603050405020304" pitchFamily="18" charset="0"/>
                        </a:rPr>
                        <a:t>getText()</a:t>
                      </a:r>
                      <a:endParaRPr lang="en-US" sz="2400" b="1">
                        <a:latin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Times New Roman" panose="02020603050405020304" pitchFamily="18" charset="0"/>
                        </a:rPr>
                        <a:t>Trả</a:t>
                      </a:r>
                      <a:r>
                        <a:rPr lang="en-US" sz="2400" baseline="0" smtClean="0">
                          <a:latin typeface="Calibri" panose="020F0502020204030204" pitchFamily="34" charset="0"/>
                          <a:cs typeface="Times New Roman" panose="02020603050405020304" pitchFamily="18" charset="0"/>
                        </a:rPr>
                        <a:t> về nội dung text của thẻ hiện tại.</a:t>
                      </a:r>
                      <a:endParaRPr lang="en-US" sz="2400" smtClean="0">
                        <a:latin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3902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483" y="386366"/>
            <a:ext cx="9066490" cy="2871990"/>
          </a:xfrm>
        </p:spPr>
        <p:txBody>
          <a:bodyPr/>
          <a:lstStyle/>
          <a:p>
            <a:pPr algn="ctr"/>
            <a:r>
              <a:rPr lang="en-US" sz="32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t>SEMINAR MÔN LẬP TRÌNH DI ĐỘNG</a:t>
            </a:r>
            <a:r>
              <a:rPr lang="en-US" sz="45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t/>
            </a:r>
            <a:br>
              <a:rPr lang="en-US" sz="45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br>
            <a:r>
              <a:rPr lang="en-US" sz="4500" b="1">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t/>
            </a:r>
            <a:br>
              <a:rPr lang="en-US" sz="4500" b="1">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br>
            <a:r>
              <a:rPr lang="en-US" sz="45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t>KẾT NỐI </a:t>
            </a:r>
            <a:br>
              <a:rPr lang="en-US" sz="45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br>
            <a:r>
              <a:rPr lang="en-US" sz="4500" b="1" smtClean="0">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rPr>
              <a:t>NGUỒN DỮ LIỆU TỪ INTERNET </a:t>
            </a:r>
            <a:endParaRPr lang="en-US" sz="4500" b="1">
              <a:solidFill>
                <a:schemeClr val="tx1">
                  <a:lumMod val="65000"/>
                  <a:lumOff val="35000"/>
                </a:schemeClr>
              </a:solidFill>
              <a:latin typeface="Calibri" panose="020F0502020204030204" pitchFamily="34" charset="0"/>
              <a:ea typeface="Tahoma" panose="020B0604030504040204" pitchFamily="34" charset="0"/>
              <a:cs typeface="Consolas" panose="020B0609020204030204" pitchFamily="49" charset="0"/>
            </a:endParaRPr>
          </a:p>
        </p:txBody>
      </p:sp>
      <p:sp>
        <p:nvSpPr>
          <p:cNvPr id="6" name="TextBox 5"/>
          <p:cNvSpPr txBox="1"/>
          <p:nvPr/>
        </p:nvSpPr>
        <p:spPr>
          <a:xfrm>
            <a:off x="4636514" y="3992451"/>
            <a:ext cx="4124847" cy="2031325"/>
          </a:xfrm>
          <a:prstGeom prst="rect">
            <a:avLst/>
          </a:prstGeom>
          <a:noFill/>
        </p:spPr>
        <p:txBody>
          <a:bodyPr wrap="none" rtlCol="0">
            <a:spAutoFit/>
          </a:bodyPr>
          <a:lstStyle/>
          <a:p>
            <a:r>
              <a:rPr lang="en-US" u="sng" smtClean="0">
                <a:latin typeface="Calibri" panose="020F0502020204030204" pitchFamily="34" charset="0"/>
                <a:cs typeface="Consolas" panose="020B0609020204030204" pitchFamily="49" charset="0"/>
              </a:rPr>
              <a:t>Lớp</a:t>
            </a:r>
            <a:r>
              <a:rPr lang="en-US" smtClean="0">
                <a:latin typeface="Calibri" panose="020F0502020204030204" pitchFamily="34" charset="0"/>
                <a:cs typeface="Consolas" panose="020B0609020204030204" pitchFamily="49" charset="0"/>
              </a:rPr>
              <a:t> : </a:t>
            </a:r>
            <a:r>
              <a:rPr lang="en-US" b="1" smtClean="0">
                <a:latin typeface="Calibri" panose="020F0502020204030204" pitchFamily="34" charset="0"/>
                <a:cs typeface="Consolas" panose="020B0609020204030204" pitchFamily="49" charset="0"/>
              </a:rPr>
              <a:t>K2510101	</a:t>
            </a:r>
          </a:p>
          <a:p>
            <a:endParaRPr lang="en-US" smtClean="0">
              <a:latin typeface="Calibri" panose="020F0502020204030204" pitchFamily="34" charset="0"/>
              <a:cs typeface="Consolas" panose="020B0609020204030204" pitchFamily="49" charset="0"/>
            </a:endParaRPr>
          </a:p>
          <a:p>
            <a:r>
              <a:rPr lang="en-US" u="sng" smtClean="0">
                <a:latin typeface="Calibri" panose="020F0502020204030204" pitchFamily="34" charset="0"/>
                <a:cs typeface="Consolas" panose="020B0609020204030204" pitchFamily="49" charset="0"/>
              </a:rPr>
              <a:t>Sinh viên</a:t>
            </a:r>
            <a:r>
              <a:rPr lang="en-US" smtClean="0">
                <a:latin typeface="Calibri" panose="020F0502020204030204" pitchFamily="34" charset="0"/>
                <a:cs typeface="Consolas" panose="020B0609020204030204" pitchFamily="49" charset="0"/>
              </a:rPr>
              <a:t> :		 </a:t>
            </a:r>
            <a:r>
              <a:rPr lang="en-US" u="sng" smtClean="0">
                <a:latin typeface="Calibri" panose="020F0502020204030204" pitchFamily="34" charset="0"/>
                <a:cs typeface="Consolas" panose="020B0609020204030204" pitchFamily="49" charset="0"/>
              </a:rPr>
              <a:t>MSSV</a:t>
            </a:r>
            <a:r>
              <a:rPr lang="en-US" smtClean="0">
                <a:latin typeface="Calibri" panose="020F0502020204030204" pitchFamily="34" charset="0"/>
                <a:cs typeface="Consolas" panose="020B0609020204030204" pitchFamily="49" charset="0"/>
              </a:rPr>
              <a:t> : </a:t>
            </a:r>
          </a:p>
          <a:p>
            <a:endParaRPr lang="en-US" smtClean="0">
              <a:latin typeface="Calibri" panose="020F0502020204030204" pitchFamily="34" charset="0"/>
              <a:cs typeface="Consolas" panose="020B0609020204030204" pitchFamily="49" charset="0"/>
            </a:endParaRPr>
          </a:p>
          <a:p>
            <a:r>
              <a:rPr lang="en-US" b="1" smtClean="0">
                <a:latin typeface="Calibri" panose="020F0502020204030204" pitchFamily="34" charset="0"/>
                <a:cs typeface="Consolas" panose="020B0609020204030204" pitchFamily="49" charset="0"/>
              </a:rPr>
              <a:t>Nguyễn Ngọc Hoàng </a:t>
            </a:r>
            <a:r>
              <a:rPr lang="en-US" smtClean="0">
                <a:latin typeface="Calibri" panose="020F0502020204030204" pitchFamily="34" charset="0"/>
                <a:cs typeface="Consolas" panose="020B0609020204030204" pitchFamily="49" charset="0"/>
              </a:rPr>
              <a:t>	1051010005</a:t>
            </a:r>
          </a:p>
          <a:p>
            <a:r>
              <a:rPr lang="en-US" b="1">
                <a:latin typeface="Calibri" panose="020F0502020204030204" pitchFamily="34" charset="0"/>
                <a:cs typeface="Consolas" panose="020B0609020204030204" pitchFamily="49" charset="0"/>
              </a:rPr>
              <a:t>Nguyễn Thị Kim Phượng</a:t>
            </a:r>
            <a:r>
              <a:rPr lang="en-US">
                <a:latin typeface="Calibri" panose="020F0502020204030204" pitchFamily="34" charset="0"/>
                <a:cs typeface="Consolas" panose="020B0609020204030204" pitchFamily="49" charset="0"/>
              </a:rPr>
              <a:t>	</a:t>
            </a:r>
            <a:r>
              <a:rPr lang="en-US" smtClean="0">
                <a:latin typeface="Calibri" panose="020F0502020204030204" pitchFamily="34" charset="0"/>
                <a:cs typeface="Consolas" panose="020B0609020204030204" pitchFamily="49" charset="0"/>
              </a:rPr>
              <a:t>1051010008</a:t>
            </a:r>
          </a:p>
          <a:p>
            <a:r>
              <a:rPr lang="en-US" b="1" smtClean="0">
                <a:latin typeface="Calibri" panose="020F0502020204030204" pitchFamily="34" charset="0"/>
                <a:cs typeface="Consolas" panose="020B0609020204030204" pitchFamily="49" charset="0"/>
              </a:rPr>
              <a:t>Trần Minh Thảnh	 	</a:t>
            </a:r>
            <a:r>
              <a:rPr lang="en-US" smtClean="0">
                <a:latin typeface="Calibri" panose="020F0502020204030204" pitchFamily="34" charset="0"/>
                <a:cs typeface="Consolas" panose="020B0609020204030204" pitchFamily="49" charset="0"/>
              </a:rPr>
              <a:t>1051010010</a:t>
            </a:r>
          </a:p>
        </p:txBody>
      </p:sp>
    </p:spTree>
    <p:extLst>
      <p:ext uri="{BB962C8B-B14F-4D97-AF65-F5344CB8AC3E}">
        <p14:creationId xmlns:p14="http://schemas.microsoft.com/office/powerpoint/2010/main" val="3953442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1.4. Kiểm tra kết nối internet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9421408" cy="5284694"/>
          </a:xfrm>
        </p:spPr>
        <p:txBody>
          <a:bodyPr>
            <a:noAutofit/>
          </a:bodyPr>
          <a:lstStyle/>
          <a:p>
            <a:pPr marL="0" indent="0">
              <a:buNone/>
            </a:pPr>
            <a:r>
              <a:rPr lang="en-US" sz="2400"/>
              <a:t>	- Để kiểm tra thiết bị hiện có kết nối internet nào không, sử dụng hai đối tượng ConnectivityManager và </a:t>
            </a:r>
            <a:r>
              <a:rPr lang="en-US" sz="2400" smtClean="0"/>
              <a:t>NetworkInfo.</a:t>
            </a:r>
          </a:p>
          <a:p>
            <a:pPr marL="0" indent="0">
              <a:buNone/>
            </a:pPr>
            <a:r>
              <a:rPr lang="en-US" sz="2400"/>
              <a:t>		</a:t>
            </a:r>
            <a:r>
              <a:rPr lang="en-US" sz="2400">
                <a:solidFill>
                  <a:srgbClr val="0070C0"/>
                </a:solidFill>
              </a:rPr>
              <a:t>ConnectivityManager connMgr = </a:t>
            </a:r>
            <a:r>
              <a:rPr lang="en-US" sz="2400" smtClean="0">
                <a:solidFill>
                  <a:srgbClr val="0070C0"/>
                </a:solidFill>
              </a:rPr>
              <a:t>(ConnectivityManager</a:t>
            </a:r>
            <a:r>
              <a:rPr lang="en-US" sz="2400">
                <a:solidFill>
                  <a:srgbClr val="0070C0"/>
                </a:solidFill>
              </a:rPr>
              <a:t>) </a:t>
            </a:r>
          </a:p>
          <a:p>
            <a:pPr marL="0" indent="0">
              <a:buNone/>
            </a:pPr>
            <a:r>
              <a:rPr lang="en-US" sz="2400">
                <a:solidFill>
                  <a:srgbClr val="0070C0"/>
                </a:solidFill>
              </a:rPr>
              <a:t>	     </a:t>
            </a:r>
            <a:r>
              <a:rPr lang="en-US" sz="2400" smtClean="0">
                <a:solidFill>
                  <a:srgbClr val="0070C0"/>
                </a:solidFill>
              </a:rPr>
              <a:t>            getSystemService(Context.CONNECTIVITY_SERVICE</a:t>
            </a:r>
            <a:r>
              <a:rPr lang="en-US" sz="2400">
                <a:solidFill>
                  <a:srgbClr val="0070C0"/>
                </a:solidFill>
              </a:rPr>
              <a:t>);</a:t>
            </a:r>
          </a:p>
          <a:p>
            <a:pPr marL="0" indent="0">
              <a:buNone/>
            </a:pPr>
            <a:r>
              <a:rPr lang="en-US" sz="2400">
                <a:solidFill>
                  <a:srgbClr val="0070C0"/>
                </a:solidFill>
              </a:rPr>
              <a:t>	   </a:t>
            </a:r>
            <a:r>
              <a:rPr lang="en-US" sz="2400" smtClean="0">
                <a:solidFill>
                  <a:srgbClr val="0070C0"/>
                </a:solidFill>
              </a:rPr>
              <a:t>	NetworkInfo </a:t>
            </a:r>
            <a:r>
              <a:rPr lang="en-US" sz="2400">
                <a:solidFill>
                  <a:srgbClr val="0070C0"/>
                </a:solidFill>
              </a:rPr>
              <a:t>networkInfo = </a:t>
            </a:r>
            <a:r>
              <a:rPr lang="en-US" sz="2400" smtClean="0">
                <a:solidFill>
                  <a:srgbClr val="0070C0"/>
                </a:solidFill>
              </a:rPr>
              <a:t>connMgr.getActiveNetworkInfo</a:t>
            </a:r>
            <a:r>
              <a:rPr lang="en-US" sz="2400">
                <a:solidFill>
                  <a:srgbClr val="0070C0"/>
                </a:solidFill>
              </a:rPr>
              <a:t>();</a:t>
            </a:r>
          </a:p>
          <a:p>
            <a:pPr marL="0" indent="0">
              <a:buNone/>
            </a:pPr>
            <a:r>
              <a:rPr lang="en-US" sz="2400">
                <a:solidFill>
                  <a:srgbClr val="0070C0"/>
                </a:solidFill>
              </a:rPr>
              <a:t>	    	</a:t>
            </a:r>
            <a:r>
              <a:rPr lang="en-US" sz="2400" smtClean="0">
                <a:solidFill>
                  <a:srgbClr val="0070C0"/>
                </a:solidFill>
              </a:rPr>
              <a:t>if </a:t>
            </a:r>
            <a:r>
              <a:rPr lang="en-US" sz="2400">
                <a:solidFill>
                  <a:srgbClr val="0070C0"/>
                </a:solidFill>
              </a:rPr>
              <a:t>(networkInfo != null </a:t>
            </a:r>
            <a:r>
              <a:rPr lang="en-US" sz="2400" smtClean="0">
                <a:solidFill>
                  <a:srgbClr val="0070C0"/>
                </a:solidFill>
              </a:rPr>
              <a:t>&amp;&amp; </a:t>
            </a:r>
            <a:r>
              <a:rPr lang="en-US" sz="2400">
                <a:solidFill>
                  <a:srgbClr val="0070C0"/>
                </a:solidFill>
              </a:rPr>
              <a:t>networkInfo.isConnected()) </a:t>
            </a:r>
            <a:r>
              <a:rPr lang="en-US" sz="2400" smtClean="0">
                <a:solidFill>
                  <a:srgbClr val="0070C0"/>
                </a:solidFill>
              </a:rPr>
              <a:t>{</a:t>
            </a:r>
            <a:endParaRPr lang="en-US" sz="2400">
              <a:solidFill>
                <a:srgbClr val="0070C0"/>
              </a:solidFill>
            </a:endParaRPr>
          </a:p>
          <a:p>
            <a:pPr marL="0" indent="0">
              <a:buNone/>
            </a:pPr>
            <a:r>
              <a:rPr lang="en-US" sz="2400" smtClean="0">
                <a:solidFill>
                  <a:srgbClr val="0070C0"/>
                </a:solidFill>
              </a:rPr>
              <a:t>			</a:t>
            </a:r>
            <a:r>
              <a:rPr lang="en-US" sz="2400" smtClean="0">
                <a:solidFill>
                  <a:schemeClr val="accent3">
                    <a:lumMod val="75000"/>
                  </a:schemeClr>
                </a:solidFill>
              </a:rPr>
              <a:t>// Thực </a:t>
            </a:r>
            <a:r>
              <a:rPr lang="en-US" sz="2400">
                <a:solidFill>
                  <a:schemeClr val="accent3">
                    <a:lumMod val="75000"/>
                  </a:schemeClr>
                </a:solidFill>
              </a:rPr>
              <a:t>hiện thao tác gửi và nhận dữ liệu qua internet</a:t>
            </a:r>
          </a:p>
          <a:p>
            <a:pPr marL="0" indent="0">
              <a:buNone/>
            </a:pPr>
            <a:r>
              <a:rPr lang="en-US" sz="2400">
                <a:solidFill>
                  <a:srgbClr val="0070C0"/>
                </a:solidFill>
              </a:rPr>
              <a:t>	    	</a:t>
            </a:r>
            <a:r>
              <a:rPr lang="en-US" sz="2400" smtClean="0">
                <a:solidFill>
                  <a:srgbClr val="0070C0"/>
                </a:solidFill>
              </a:rPr>
              <a:t>} </a:t>
            </a:r>
            <a:r>
              <a:rPr lang="en-US" sz="2400">
                <a:solidFill>
                  <a:srgbClr val="0070C0"/>
                </a:solidFill>
              </a:rPr>
              <a:t>else {</a:t>
            </a:r>
          </a:p>
          <a:p>
            <a:pPr marL="0" indent="0">
              <a:buNone/>
            </a:pPr>
            <a:r>
              <a:rPr lang="en-US" sz="2400">
                <a:solidFill>
                  <a:srgbClr val="0070C0"/>
                </a:solidFill>
              </a:rPr>
              <a:t>	        	</a:t>
            </a:r>
            <a:r>
              <a:rPr lang="en-US" sz="2400" smtClean="0">
                <a:solidFill>
                  <a:schemeClr val="accent3">
                    <a:lumMod val="75000"/>
                  </a:schemeClr>
                </a:solidFill>
              </a:rPr>
              <a:t>// </a:t>
            </a:r>
            <a:r>
              <a:rPr lang="en-US" sz="2400">
                <a:solidFill>
                  <a:schemeClr val="accent3">
                    <a:lumMod val="75000"/>
                  </a:schemeClr>
                </a:solidFill>
              </a:rPr>
              <a:t>Thông báo lỗi kết nối internet</a:t>
            </a:r>
          </a:p>
          <a:p>
            <a:pPr marL="0" indent="0">
              <a:buNone/>
            </a:pPr>
            <a:r>
              <a:rPr lang="en-US" sz="2400">
                <a:solidFill>
                  <a:srgbClr val="0070C0"/>
                </a:solidFill>
              </a:rPr>
              <a:t>	</a:t>
            </a:r>
            <a:r>
              <a:rPr lang="en-US" sz="2400" smtClean="0">
                <a:solidFill>
                  <a:srgbClr val="0070C0"/>
                </a:solidFill>
              </a:rPr>
              <a:t>	}</a:t>
            </a:r>
            <a:endParaRPr lang="en-US" sz="2400">
              <a:solidFill>
                <a:srgbClr val="0070C0"/>
              </a:solidFill>
            </a:endParaRPr>
          </a:p>
          <a:p>
            <a:pPr marL="0" indent="0">
              <a:buNone/>
            </a:pPr>
            <a:endParaRPr lang="en-US" sz="2400"/>
          </a:p>
        </p:txBody>
      </p:sp>
    </p:spTree>
    <p:extLst>
      <p:ext uri="{BB962C8B-B14F-4D97-AF65-F5344CB8AC3E}">
        <p14:creationId xmlns:p14="http://schemas.microsoft.com/office/powerpoint/2010/main" val="2599860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normAutofit fontScale="90000"/>
          </a:bodyPr>
          <a:lstStyle/>
          <a:p>
            <a:r>
              <a:rPr lang="en-US" b="1"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r>
            <a:br>
              <a:rPr lang="en-US" b="1"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endParaRPr lang="en-US" b="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2689413"/>
            <a:ext cx="8596668" cy="1371600"/>
          </a:xfrm>
        </p:spPr>
        <p:txBody>
          <a:bodyPr>
            <a:noAutofit/>
          </a:bodyPr>
          <a:lstStyle/>
          <a:p>
            <a:pPr marL="968375" indent="0" algn="ctr">
              <a:buNone/>
            </a:pPr>
            <a:r>
              <a:rPr lang="en-US" sz="7200" b="1">
                <a:latin typeface="Calibri" panose="020F0502020204030204" pitchFamily="34" charset="0"/>
                <a:ea typeface="Tahoma" panose="020B0604030504040204" pitchFamily="34" charset="0"/>
                <a:cs typeface="Tahoma" panose="020B0604030504040204" pitchFamily="34" charset="0"/>
              </a:rPr>
              <a:t>2</a:t>
            </a:r>
            <a:r>
              <a:rPr lang="en-US" sz="7200" b="1" smtClean="0">
                <a:latin typeface="Calibri" panose="020F0502020204030204" pitchFamily="34" charset="0"/>
                <a:ea typeface="Tahoma" panose="020B0604030504040204" pitchFamily="34" charset="0"/>
                <a:cs typeface="Tahoma" panose="020B0604030504040204" pitchFamily="34" charset="0"/>
              </a:rPr>
              <a:t>. THỰC HÀNH</a:t>
            </a:r>
            <a:endParaRPr lang="en-US" sz="7200" b="1">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2777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2.1. Tạo và cấu hình Android Project.</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buNone/>
            </a:pPr>
            <a:r>
              <a:rPr lang="en-US" sz="2400"/>
              <a:t>	</a:t>
            </a:r>
            <a:r>
              <a:rPr lang="en-US" sz="2400" smtClean="0"/>
              <a:t>- Click nút </a:t>
            </a:r>
            <a:r>
              <a:rPr lang="en-US" sz="2400" b="1" smtClean="0"/>
              <a:t>New</a:t>
            </a:r>
            <a:r>
              <a:rPr lang="en-US" sz="2400" smtClean="0"/>
              <a:t>       trên thanh toolbar và chọn </a:t>
            </a:r>
            <a:r>
              <a:rPr lang="en-US" sz="2400" b="1" smtClean="0"/>
              <a:t>Android Application Project</a:t>
            </a:r>
            <a:r>
              <a:rPr lang="en-US" sz="2400" smtClean="0"/>
              <a:t>.</a:t>
            </a:r>
          </a:p>
          <a:p>
            <a:pPr marL="0" indent="0">
              <a:buNone/>
            </a:pPr>
            <a:r>
              <a:rPr lang="en-US" sz="2400"/>
              <a:t>	</a:t>
            </a:r>
            <a:r>
              <a:rPr lang="en-US" sz="2400" smtClean="0"/>
              <a:t>- Hoặc có thể chọn </a:t>
            </a:r>
            <a:r>
              <a:rPr lang="en-US" sz="2400" b="1" smtClean="0"/>
              <a:t>File</a:t>
            </a:r>
            <a:r>
              <a:rPr lang="en-US" sz="2400" smtClean="0">
                <a:sym typeface="Wingdings" panose="05000000000000000000" pitchFamily="2" charset="2"/>
              </a:rPr>
              <a:t></a:t>
            </a:r>
            <a:r>
              <a:rPr lang="en-US" sz="2400" b="1" smtClean="0">
                <a:sym typeface="Wingdings" panose="05000000000000000000" pitchFamily="2" charset="2"/>
              </a:rPr>
              <a:t>Android Application Project</a:t>
            </a:r>
            <a:r>
              <a:rPr lang="en-US" sz="2400" smtClean="0">
                <a:sym typeface="Wingdings" panose="05000000000000000000" pitchFamily="2" charset="2"/>
              </a:rPr>
              <a:t>.</a:t>
            </a:r>
            <a:endParaRPr lang="en-US" sz="2400" smtClean="0"/>
          </a:p>
          <a:p>
            <a:pPr marL="0" indent="0">
              <a:buNone/>
            </a:pPr>
            <a:r>
              <a:rPr lang="en-US" sz="2400" smtClean="0"/>
              <a:t>	- Điền đầy đủ các thông tin cấu hình project trong cửa số mới hiện ra.</a:t>
            </a:r>
            <a:endParaRPr lang="en-US" sz="2400"/>
          </a:p>
        </p:txBody>
      </p:sp>
      <p:pic>
        <p:nvPicPr>
          <p:cNvPr id="1026" name="Picture 2" descr="http://developer.android.com/images/tools/eclipse-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99" y="1640541"/>
            <a:ext cx="315072" cy="29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6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228165" y="102402"/>
            <a:ext cx="7418294" cy="6634574"/>
          </a:xfrm>
          <a:prstGeom prst="rect">
            <a:avLst/>
          </a:prstGeom>
        </p:spPr>
      </p:pic>
      <p:sp>
        <p:nvSpPr>
          <p:cNvPr id="6" name="Title 1"/>
          <p:cNvSpPr>
            <a:spLocks noGrp="1"/>
          </p:cNvSpPr>
          <p:nvPr/>
        </p:nvSpPr>
        <p:spPr>
          <a:xfrm>
            <a:off x="5137025" y="450131"/>
            <a:ext cx="2420222" cy="4373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Tạo mới Project</a:t>
            </a:r>
            <a:endParaRPr lang="en-US" sz="20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4342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77967266"/>
              </p:ext>
            </p:extLst>
          </p:nvPr>
        </p:nvGraphicFramePr>
        <p:xfrm>
          <a:off x="936497" y="107577"/>
          <a:ext cx="7736855" cy="6686324"/>
        </p:xfrm>
        <a:graphic>
          <a:graphicData uri="http://schemas.openxmlformats.org/presentationml/2006/ole">
            <mc:AlternateContent xmlns:mc="http://schemas.openxmlformats.org/markup-compatibility/2006">
              <mc:Choice xmlns:v="urn:schemas-microsoft-com:vml" Requires="v">
                <p:oleObj spid="_x0000_s2072" name="Bitmap Image" r:id="rId3" imgW="5961905" imgH="5152381" progId="Paint.Picture">
                  <p:embed/>
                </p:oleObj>
              </mc:Choice>
              <mc:Fallback>
                <p:oleObj name="Bitmap Image" r:id="rId3" imgW="5961905" imgH="515238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97" y="107577"/>
                        <a:ext cx="7736855" cy="6686324"/>
                      </a:xfrm>
                      <a:prstGeom prst="rect">
                        <a:avLst/>
                      </a:prstGeom>
                      <a:noFill/>
                    </p:spPr>
                  </p:pic>
                </p:oleObj>
              </mc:Fallback>
            </mc:AlternateContent>
          </a:graphicData>
        </a:graphic>
      </p:graphicFrame>
      <p:sp>
        <p:nvSpPr>
          <p:cNvPr id="6" name="Title 1"/>
          <p:cNvSpPr>
            <a:spLocks noGrp="1"/>
          </p:cNvSpPr>
          <p:nvPr>
            <p:ph type="title"/>
          </p:nvPr>
        </p:nvSpPr>
        <p:spPr>
          <a:xfrm>
            <a:off x="6607486" y="107577"/>
            <a:ext cx="1971737" cy="398929"/>
          </a:xfrm>
        </p:spPr>
        <p:txBody>
          <a:bodyPr>
            <a:normAutofit/>
          </a:bodyPr>
          <a:lstStyle/>
          <a:p>
            <a:r>
              <a:rPr lang="en-US" sz="20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Cấu trúc Project</a:t>
            </a:r>
            <a:endParaRPr lang="en-US" sz="20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9713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265" y="1389529"/>
            <a:ext cx="1971737" cy="398929"/>
          </a:xfrm>
        </p:spPr>
        <p:txBody>
          <a:bodyPr>
            <a:normAutofit/>
          </a:bodyPr>
          <a:lstStyle/>
          <a:p>
            <a:r>
              <a:rPr lang="en-US" sz="20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Cấu trúc Project</a:t>
            </a:r>
            <a:endParaRPr lang="en-US" sz="20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4" name="Rectangle 2"/>
          <p:cNvSpPr>
            <a:spLocks noChangeArrowheads="1"/>
          </p:cNvSpPr>
          <p:nvPr/>
        </p:nvSpPr>
        <p:spPr bwMode="auto">
          <a:xfrm>
            <a:off x="677334" y="17884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95777001"/>
              </p:ext>
            </p:extLst>
          </p:nvPr>
        </p:nvGraphicFramePr>
        <p:xfrm>
          <a:off x="677334" y="1788459"/>
          <a:ext cx="8596668" cy="3468831"/>
        </p:xfrm>
        <a:graphic>
          <a:graphicData uri="http://schemas.openxmlformats.org/presentationml/2006/ole">
            <mc:AlternateContent xmlns:mc="http://schemas.openxmlformats.org/markup-compatibility/2006">
              <mc:Choice xmlns:v="urn:schemas-microsoft-com:vml" Requires="v">
                <p:oleObj spid="_x0000_s3096" name="Bitmap Image" r:id="rId3" imgW="5971429" imgH="2409524" progId="Paint.Picture">
                  <p:embed/>
                </p:oleObj>
              </mc:Choice>
              <mc:Fallback>
                <p:oleObj name="Bitmap Image" r:id="rId3" imgW="5971429" imgH="2409524"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1788459"/>
                        <a:ext cx="8596668" cy="3468831"/>
                      </a:xfrm>
                      <a:prstGeom prst="rect">
                        <a:avLst/>
                      </a:prstGeom>
                      <a:noFill/>
                    </p:spPr>
                  </p:pic>
                </p:oleObj>
              </mc:Fallback>
            </mc:AlternateContent>
          </a:graphicData>
        </a:graphic>
      </p:graphicFrame>
    </p:spTree>
    <p:extLst>
      <p:ext uri="{BB962C8B-B14F-4D97-AF65-F5344CB8AC3E}">
        <p14:creationId xmlns:p14="http://schemas.microsoft.com/office/powerpoint/2010/main" val="1397887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2.1. Tạo và cấu hình Android Project.</a:t>
            </a: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Để có thể kết nối và trao đổi dữ liệu trên internet từ ứng dụng Android, cần thiết lập permission cho phép thao thác với internet.</a:t>
            </a:r>
          </a:p>
          <a:p>
            <a:pPr marL="0" indent="0" algn="just">
              <a:buNone/>
            </a:pPr>
            <a:r>
              <a:rPr lang="en-US" sz="2400"/>
              <a:t>	</a:t>
            </a:r>
            <a:r>
              <a:rPr lang="en-US" sz="2400" smtClean="0"/>
              <a:t>- Permission được thiết lập trong file AndroidManifest.</a:t>
            </a:r>
          </a:p>
          <a:p>
            <a:pPr marL="0" indent="0" algn="just">
              <a:buNone/>
            </a:pPr>
            <a:r>
              <a:rPr lang="en-US" sz="2400"/>
              <a:t>	</a:t>
            </a:r>
            <a:r>
              <a:rPr lang="en-US" sz="2000" smtClean="0">
                <a:solidFill>
                  <a:schemeClr val="accent2">
                    <a:lumMod val="75000"/>
                  </a:schemeClr>
                </a:solidFill>
              </a:rPr>
              <a:t>&lt;</a:t>
            </a:r>
            <a:r>
              <a:rPr lang="en-US" sz="2000">
                <a:solidFill>
                  <a:schemeClr val="accent2">
                    <a:lumMod val="75000"/>
                  </a:schemeClr>
                </a:solidFill>
              </a:rPr>
              <a:t>uses-permission </a:t>
            </a:r>
            <a:r>
              <a:rPr lang="en-US" sz="2000">
                <a:solidFill>
                  <a:srgbClr val="7030A0"/>
                </a:solidFill>
              </a:rPr>
              <a:t>android:name=</a:t>
            </a:r>
            <a:r>
              <a:rPr lang="en-US" sz="2000" i="1">
                <a:solidFill>
                  <a:srgbClr val="0070C0"/>
                </a:solidFill>
              </a:rPr>
              <a:t>"android.permission.INTERNET"</a:t>
            </a:r>
            <a:r>
              <a:rPr lang="en-US" sz="2000">
                <a:solidFill>
                  <a:srgbClr val="0070C0"/>
                </a:solidFill>
              </a:rPr>
              <a:t> </a:t>
            </a:r>
            <a:r>
              <a:rPr lang="en-US" sz="2000">
                <a:solidFill>
                  <a:schemeClr val="accent2">
                    <a:lumMod val="75000"/>
                  </a:schemeClr>
                </a:solidFill>
              </a:rPr>
              <a:t>/&gt;</a:t>
            </a:r>
            <a:endParaRPr lang="en-US" sz="2000" smtClean="0">
              <a:solidFill>
                <a:schemeClr val="accent2">
                  <a:lumMod val="75000"/>
                </a:schemeClr>
              </a:solidFill>
            </a:endParaRPr>
          </a:p>
          <a:p>
            <a:pPr marL="0" indent="0" algn="just">
              <a:buNone/>
            </a:pPr>
            <a:r>
              <a:rPr lang="en-US" sz="2400"/>
              <a:t>	</a:t>
            </a:r>
            <a:r>
              <a:rPr lang="en-US" sz="2400" smtClean="0"/>
              <a:t>- Ngoài ra, cần cấu hình một số thông tin trong file AndroidManifest để phục vụ cho ứng dụng.</a:t>
            </a:r>
          </a:p>
        </p:txBody>
      </p:sp>
    </p:spTree>
    <p:extLst>
      <p:ext uri="{BB962C8B-B14F-4D97-AF65-F5344CB8AC3E}">
        <p14:creationId xmlns:p14="http://schemas.microsoft.com/office/powerpoint/2010/main" val="2272259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88981" y="127746"/>
            <a:ext cx="7545539" cy="6609231"/>
          </a:xfrm>
          <a:prstGeom prst="rect">
            <a:avLst/>
          </a:prstGeom>
        </p:spPr>
      </p:pic>
      <p:sp>
        <p:nvSpPr>
          <p:cNvPr id="6" name="Title 1"/>
          <p:cNvSpPr>
            <a:spLocks noGrp="1"/>
          </p:cNvSpPr>
          <p:nvPr>
            <p:ph type="title"/>
          </p:nvPr>
        </p:nvSpPr>
        <p:spPr>
          <a:xfrm>
            <a:off x="6668350" y="838200"/>
            <a:ext cx="2366170" cy="398929"/>
          </a:xfrm>
        </p:spPr>
        <p:txBody>
          <a:bodyPr>
            <a:normAutofit fontScale="90000"/>
          </a:bodyPr>
          <a:lstStyle/>
          <a:p>
            <a:r>
              <a:rPr lang="en-US" sz="20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File AndroidManifest</a:t>
            </a:r>
            <a:endParaRPr lang="en-US" sz="20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5442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2.2. Thiết kế layout. </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buNone/>
            </a:pPr>
            <a:r>
              <a:rPr lang="en-US" sz="2400" smtClean="0"/>
              <a:t>	- Đối với ứng dụng demo này, cần thiết kết hai layout.</a:t>
            </a:r>
          </a:p>
          <a:p>
            <a:pPr marL="0" indent="0">
              <a:buNone/>
            </a:pPr>
            <a:r>
              <a:rPr lang="en-US" sz="2400"/>
              <a:t>	</a:t>
            </a:r>
            <a:r>
              <a:rPr lang="en-US" sz="2400" smtClean="0"/>
              <a:t>	+ </a:t>
            </a:r>
            <a:r>
              <a:rPr lang="en-US" sz="2400" b="1" smtClean="0"/>
              <a:t>fragment_main</a:t>
            </a:r>
            <a:r>
              <a:rPr lang="en-US" sz="2400" smtClean="0"/>
              <a:t>: Layout hiển thị khi khởi chạy ứng dụng. Gồm 2 textview hiển thị tiêu đề và ghi chú, 1 edittext để nhập email và 1 button để thực hiện xem điểm.</a:t>
            </a:r>
          </a:p>
          <a:p>
            <a:pPr marL="0" indent="0">
              <a:buNone/>
            </a:pPr>
            <a:r>
              <a:rPr lang="en-US" sz="2400"/>
              <a:t>	</a:t>
            </a:r>
            <a:r>
              <a:rPr lang="en-US" sz="2400" smtClean="0"/>
              <a:t>	+ </a:t>
            </a:r>
            <a:r>
              <a:rPr lang="en-US" sz="2400" b="1" smtClean="0"/>
              <a:t>activity_viewmark</a:t>
            </a:r>
            <a:r>
              <a:rPr lang="en-US" sz="2400" smtClean="0"/>
              <a:t>: Layout</a:t>
            </a:r>
            <a:r>
              <a:rPr lang="en-US" sz="2400"/>
              <a:t> </a:t>
            </a:r>
            <a:r>
              <a:rPr lang="en-US" sz="2400" smtClean="0"/>
              <a:t>hiển thị thông tin điểm sinh viên, layout này sẽ hiển thị khi ActivityViewMark được triệu gọi bởi MainActivity. Layout chỉ chứa một webview để load dữ liệu dạng XML.</a:t>
            </a:r>
          </a:p>
        </p:txBody>
      </p:sp>
    </p:spTree>
    <p:extLst>
      <p:ext uri="{BB962C8B-B14F-4D97-AF65-F5344CB8AC3E}">
        <p14:creationId xmlns:p14="http://schemas.microsoft.com/office/powerpoint/2010/main" val="3038725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6487" y="111218"/>
            <a:ext cx="4453466" cy="484094"/>
          </a:xfrm>
        </p:spPr>
        <p:txBody>
          <a:bodyPr>
            <a:noAutofit/>
          </a:bodyPr>
          <a:lstStyle/>
          <a:p>
            <a:pPr marL="0" indent="0">
              <a:buNone/>
            </a:pPr>
            <a:r>
              <a:rPr lang="en-US" sz="2000" smtClean="0"/>
              <a:t>fragment_main layout code</a:t>
            </a:r>
            <a:endParaRPr lang="en-US" sz="2000"/>
          </a:p>
        </p:txBody>
      </p:sp>
      <p:pic>
        <p:nvPicPr>
          <p:cNvPr id="4" name="Picture 3"/>
          <p:cNvPicPr>
            <a:picLocks noChangeAspect="1"/>
          </p:cNvPicPr>
          <p:nvPr/>
        </p:nvPicPr>
        <p:blipFill>
          <a:blip r:embed="rId2"/>
          <a:stretch>
            <a:fillRect/>
          </a:stretch>
        </p:blipFill>
        <p:spPr>
          <a:xfrm>
            <a:off x="1106487" y="595312"/>
            <a:ext cx="6524625" cy="6048375"/>
          </a:xfrm>
          <a:prstGeom prst="rect">
            <a:avLst/>
          </a:prstGeom>
        </p:spPr>
      </p:pic>
    </p:spTree>
    <p:extLst>
      <p:ext uri="{BB962C8B-B14F-4D97-AF65-F5344CB8AC3E}">
        <p14:creationId xmlns:p14="http://schemas.microsoft.com/office/powerpoint/2010/main" val="1114539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normAutofit/>
          </a:bodyPr>
          <a:lstStyle/>
          <a:p>
            <a:r>
              <a:rPr lang="en-US" sz="45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NỘI DUNG TRÌNH BÀY</a:t>
            </a:r>
            <a:endParaRPr lang="en-US" sz="45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457200" indent="0">
              <a:buNone/>
            </a:pPr>
            <a:r>
              <a:rPr lang="en-US" sz="2400" b="1">
                <a:latin typeface="Calibri" panose="020F0502020204030204" pitchFamily="34" charset="0"/>
              </a:rPr>
              <a:t>1</a:t>
            </a:r>
            <a:r>
              <a:rPr lang="en-US" sz="2400" b="1" smtClean="0">
                <a:latin typeface="Calibri" panose="020F0502020204030204" pitchFamily="34" charset="0"/>
              </a:rPr>
              <a:t>. LÝ THUYẾT.</a:t>
            </a:r>
          </a:p>
          <a:p>
            <a:pPr marL="457200" indent="0">
              <a:buNone/>
            </a:pPr>
            <a:r>
              <a:rPr lang="en-US" sz="2400">
                <a:latin typeface="Calibri" panose="020F0502020204030204" pitchFamily="34" charset="0"/>
              </a:rPr>
              <a:t>	</a:t>
            </a:r>
            <a:r>
              <a:rPr lang="en-US" sz="2400" smtClean="0">
                <a:latin typeface="Calibri" panose="020F0502020204030204" pitchFamily="34" charset="0"/>
              </a:rPr>
              <a:t>1.1. Tìm hiểu HttpURLConnection.</a:t>
            </a:r>
          </a:p>
          <a:p>
            <a:pPr marL="457200" indent="0">
              <a:buNone/>
            </a:pPr>
            <a:r>
              <a:rPr lang="en-US" sz="2400">
                <a:latin typeface="Calibri" panose="020F0502020204030204" pitchFamily="34" charset="0"/>
              </a:rPr>
              <a:t>	</a:t>
            </a:r>
            <a:r>
              <a:rPr lang="en-US" sz="2400" smtClean="0">
                <a:latin typeface="Calibri" panose="020F0502020204030204" pitchFamily="34" charset="0"/>
              </a:rPr>
              <a:t>1.2. Tìm hiểu HttpClient.</a:t>
            </a:r>
          </a:p>
          <a:p>
            <a:pPr marL="457200" indent="0">
              <a:buNone/>
            </a:pPr>
            <a:r>
              <a:rPr lang="en-US" sz="2400">
                <a:latin typeface="Calibri" panose="020F0502020204030204" pitchFamily="34" charset="0"/>
              </a:rPr>
              <a:t>	</a:t>
            </a:r>
            <a:r>
              <a:rPr lang="en-US" sz="2400" smtClean="0">
                <a:latin typeface="Calibri" panose="020F0502020204030204" pitchFamily="34" charset="0"/>
              </a:rPr>
              <a:t>1.3. Tìm hiểu XmlPullParser.</a:t>
            </a:r>
          </a:p>
          <a:p>
            <a:pPr marL="457200" indent="0">
              <a:buNone/>
            </a:pPr>
            <a:r>
              <a:rPr lang="en-US" sz="2400" smtClean="0">
                <a:latin typeface="Calibri" panose="020F0502020204030204" pitchFamily="34" charset="0"/>
              </a:rPr>
              <a:t>	1.4. Kiểm tra kết nối internet.</a:t>
            </a:r>
          </a:p>
          <a:p>
            <a:pPr marL="457200" indent="0">
              <a:buNone/>
            </a:pPr>
            <a:r>
              <a:rPr lang="en-US" sz="2400" b="1" smtClean="0">
                <a:latin typeface="Calibri" panose="020F0502020204030204" pitchFamily="34" charset="0"/>
              </a:rPr>
              <a:t>II. THỰC HÀNH.</a:t>
            </a:r>
          </a:p>
          <a:p>
            <a:pPr marL="457200" indent="0">
              <a:buNone/>
            </a:pPr>
            <a:r>
              <a:rPr lang="en-US" sz="2400">
                <a:latin typeface="Calibri" panose="020F0502020204030204" pitchFamily="34" charset="0"/>
              </a:rPr>
              <a:t>	2</a:t>
            </a:r>
            <a:r>
              <a:rPr lang="en-US" sz="2400" smtClean="0">
                <a:latin typeface="Calibri" panose="020F0502020204030204" pitchFamily="34" charset="0"/>
              </a:rPr>
              <a:t>.1. Tạo và cấu hình </a:t>
            </a:r>
            <a:r>
              <a:rPr lang="en-US" sz="2400" smtClean="0">
                <a:latin typeface="Calibri" panose="020F0502020204030204" pitchFamily="34" charset="0"/>
              </a:rPr>
              <a:t>project</a:t>
            </a:r>
            <a:r>
              <a:rPr lang="en-US" sz="2400" smtClean="0">
                <a:latin typeface="Calibri" panose="020F0502020204030204" pitchFamily="34" charset="0"/>
              </a:rPr>
              <a:t>.</a:t>
            </a:r>
          </a:p>
          <a:p>
            <a:pPr marL="457200" indent="0">
              <a:buNone/>
            </a:pPr>
            <a:r>
              <a:rPr lang="en-US" sz="2400">
                <a:latin typeface="Calibri" panose="020F0502020204030204" pitchFamily="34" charset="0"/>
              </a:rPr>
              <a:t>	</a:t>
            </a:r>
            <a:r>
              <a:rPr lang="en-US" sz="2400" smtClean="0">
                <a:latin typeface="Calibri" panose="020F0502020204030204" pitchFamily="34" charset="0"/>
              </a:rPr>
              <a:t>2.2. Thiết kế layout.</a:t>
            </a:r>
          </a:p>
          <a:p>
            <a:pPr marL="457200" indent="0">
              <a:buNone/>
            </a:pPr>
            <a:r>
              <a:rPr lang="en-US" sz="2400">
                <a:latin typeface="Calibri" panose="020F0502020204030204" pitchFamily="34" charset="0"/>
              </a:rPr>
              <a:t>	</a:t>
            </a:r>
            <a:r>
              <a:rPr lang="en-US" sz="2400" smtClean="0">
                <a:latin typeface="Calibri" panose="020F0502020204030204" pitchFamily="34" charset="0"/>
              </a:rPr>
              <a:t>2.3. Thiết kế các đối tượng.</a:t>
            </a:r>
          </a:p>
          <a:p>
            <a:pPr marL="457200" indent="0">
              <a:buNone/>
            </a:pPr>
            <a:r>
              <a:rPr lang="en-US" sz="2400">
                <a:latin typeface="Calibri" panose="020F0502020204030204" pitchFamily="34" charset="0"/>
              </a:rPr>
              <a:t>	</a:t>
            </a:r>
            <a:r>
              <a:rPr lang="en-US" sz="2400" smtClean="0">
                <a:latin typeface="Calibri" panose="020F0502020204030204" pitchFamily="34" charset="0"/>
              </a:rPr>
              <a:t>2.4. Code ứng dụng demo.</a:t>
            </a:r>
            <a:endParaRPr lang="en-US" sz="2400">
              <a:latin typeface="Calibri" panose="020F0502020204030204" pitchFamily="34" charset="0"/>
            </a:endParaRPr>
          </a:p>
        </p:txBody>
      </p:sp>
    </p:spTree>
    <p:extLst>
      <p:ext uri="{BB962C8B-B14F-4D97-AF65-F5344CB8AC3E}">
        <p14:creationId xmlns:p14="http://schemas.microsoft.com/office/powerpoint/2010/main" val="3264278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2.2. Thiết kế layout</a:t>
            </a:r>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 </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828800"/>
            <a:ext cx="7355541" cy="4572000"/>
          </a:xfrm>
          <a:prstGeom prst="rect">
            <a:avLst/>
          </a:prstGeom>
          <a:noFill/>
          <a:ln>
            <a:noFill/>
          </a:ln>
        </p:spPr>
      </p:pic>
      <p:sp>
        <p:nvSpPr>
          <p:cNvPr id="6" name="Content Placeholder 2"/>
          <p:cNvSpPr txBox="1">
            <a:spLocks/>
          </p:cNvSpPr>
          <p:nvPr/>
        </p:nvSpPr>
        <p:spPr>
          <a:xfrm>
            <a:off x="677334" y="1344706"/>
            <a:ext cx="7592607" cy="484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smtClean="0"/>
              <a:t>Giao diện thiết kế trong </a:t>
            </a:r>
            <a:r>
              <a:rPr lang="en-US" sz="2000" b="1" smtClean="0"/>
              <a:t>fragment_main</a:t>
            </a:r>
            <a:r>
              <a:rPr lang="en-US" sz="2000" smtClean="0"/>
              <a:t> layout.</a:t>
            </a:r>
            <a:endParaRPr lang="en-US" sz="2000"/>
          </a:p>
        </p:txBody>
      </p:sp>
    </p:spTree>
    <p:extLst>
      <p:ext uri="{BB962C8B-B14F-4D97-AF65-F5344CB8AC3E}">
        <p14:creationId xmlns:p14="http://schemas.microsoft.com/office/powerpoint/2010/main" val="3317884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8705" y="1954213"/>
            <a:ext cx="8111368" cy="2599951"/>
          </a:xfrm>
          <a:prstGeom prst="rect">
            <a:avLst/>
          </a:prstGeom>
        </p:spPr>
      </p:pic>
      <p:sp>
        <p:nvSpPr>
          <p:cNvPr id="5" name="Content Placeholder 2"/>
          <p:cNvSpPr txBox="1">
            <a:spLocks/>
          </p:cNvSpPr>
          <p:nvPr/>
        </p:nvSpPr>
        <p:spPr>
          <a:xfrm>
            <a:off x="708705" y="1470119"/>
            <a:ext cx="4453466" cy="484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smtClean="0"/>
              <a:t>Activity_viewmark layout code</a:t>
            </a:r>
            <a:endParaRPr lang="en-US" sz="2000"/>
          </a:p>
        </p:txBody>
      </p:sp>
      <p:sp>
        <p:nvSpPr>
          <p:cNvPr id="6" name="Title 1"/>
          <p:cNvSpPr>
            <a:spLocks noGrp="1"/>
          </p:cNvSpPr>
          <p:nvPr>
            <p:ph type="title"/>
          </p:nvPr>
        </p:nvSpPr>
        <p:spPr>
          <a:xfrm>
            <a:off x="677334" y="609600"/>
            <a:ext cx="8596668" cy="963706"/>
          </a:xfrm>
        </p:spPr>
        <p:txBody>
          <a:bodyPr/>
          <a:lstStyle/>
          <a:p>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2.2. Thiết kế layout</a:t>
            </a:r>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 </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6993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2.3. Thiết kế các đối tượng.</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buNone/>
            </a:pPr>
            <a:r>
              <a:rPr lang="en-US" sz="2400" smtClean="0"/>
              <a:t>	</a:t>
            </a:r>
            <a:endParaRPr lang="en-US" sz="2400"/>
          </a:p>
        </p:txBody>
      </p:sp>
      <p:pic>
        <p:nvPicPr>
          <p:cNvPr id="5" name="Picture 4"/>
          <p:cNvPicPr>
            <a:picLocks noChangeAspect="1"/>
          </p:cNvPicPr>
          <p:nvPr/>
        </p:nvPicPr>
        <p:blipFill>
          <a:blip r:embed="rId2"/>
          <a:stretch>
            <a:fillRect/>
          </a:stretch>
        </p:blipFill>
        <p:spPr>
          <a:xfrm>
            <a:off x="677334" y="1472451"/>
            <a:ext cx="7861548" cy="5329667"/>
          </a:xfrm>
          <a:prstGeom prst="rect">
            <a:avLst/>
          </a:prstGeom>
        </p:spPr>
      </p:pic>
      <p:sp>
        <p:nvSpPr>
          <p:cNvPr id="7" name="Content Placeholder 2"/>
          <p:cNvSpPr txBox="1">
            <a:spLocks/>
          </p:cNvSpPr>
          <p:nvPr/>
        </p:nvSpPr>
        <p:spPr>
          <a:xfrm>
            <a:off x="4975668" y="1952063"/>
            <a:ext cx="4453466" cy="48409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Wingdings 3" charset="2"/>
              <a:buNone/>
            </a:pPr>
            <a:r>
              <a:rPr lang="en-US" sz="2000" smtClean="0"/>
              <a:t>Đối tượng Mark lưu thông tin điểm</a:t>
            </a:r>
            <a:endParaRPr lang="en-US" sz="2000"/>
          </a:p>
        </p:txBody>
      </p:sp>
    </p:spTree>
    <p:extLst>
      <p:ext uri="{BB962C8B-B14F-4D97-AF65-F5344CB8AC3E}">
        <p14:creationId xmlns:p14="http://schemas.microsoft.com/office/powerpoint/2010/main" val="2525803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2.3. Thiết kế các đối tượng.</a:t>
            </a:r>
          </a:p>
        </p:txBody>
      </p:sp>
      <p:pic>
        <p:nvPicPr>
          <p:cNvPr id="5" name="Picture 4"/>
          <p:cNvPicPr>
            <a:picLocks noChangeAspect="1"/>
          </p:cNvPicPr>
          <p:nvPr/>
        </p:nvPicPr>
        <p:blipFill>
          <a:blip r:embed="rId2"/>
          <a:stretch>
            <a:fillRect/>
          </a:stretch>
        </p:blipFill>
        <p:spPr>
          <a:xfrm>
            <a:off x="677333" y="1427630"/>
            <a:ext cx="7888443" cy="5089318"/>
          </a:xfrm>
          <a:prstGeom prst="rect">
            <a:avLst/>
          </a:prstGeom>
        </p:spPr>
      </p:pic>
      <p:sp>
        <p:nvSpPr>
          <p:cNvPr id="6" name="Content Placeholder 2"/>
          <p:cNvSpPr txBox="1">
            <a:spLocks/>
          </p:cNvSpPr>
          <p:nvPr/>
        </p:nvSpPr>
        <p:spPr>
          <a:xfrm>
            <a:off x="4975667" y="1952063"/>
            <a:ext cx="4298335" cy="48409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Wingdings 3" charset="2"/>
              <a:buNone/>
            </a:pPr>
            <a:r>
              <a:rPr lang="en-US" sz="2000" smtClean="0"/>
              <a:t>Đối tượng Semaster lưu thông tin điểm theo từng học kỳ</a:t>
            </a:r>
            <a:endParaRPr lang="en-US" sz="2000"/>
          </a:p>
        </p:txBody>
      </p:sp>
    </p:spTree>
    <p:extLst>
      <p:ext uri="{BB962C8B-B14F-4D97-AF65-F5344CB8AC3E}">
        <p14:creationId xmlns:p14="http://schemas.microsoft.com/office/powerpoint/2010/main" val="3942805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2.3. Thiết kế các đối tượng.</a:t>
            </a:r>
          </a:p>
        </p:txBody>
      </p:sp>
      <p:pic>
        <p:nvPicPr>
          <p:cNvPr id="4" name="Picture 3"/>
          <p:cNvPicPr>
            <a:picLocks noChangeAspect="1"/>
          </p:cNvPicPr>
          <p:nvPr/>
        </p:nvPicPr>
        <p:blipFill>
          <a:blip r:embed="rId2"/>
          <a:stretch>
            <a:fillRect/>
          </a:stretch>
        </p:blipFill>
        <p:spPr>
          <a:xfrm>
            <a:off x="677334" y="1358153"/>
            <a:ext cx="7499516" cy="4908175"/>
          </a:xfrm>
          <a:prstGeom prst="rect">
            <a:avLst/>
          </a:prstGeom>
        </p:spPr>
      </p:pic>
      <p:sp>
        <p:nvSpPr>
          <p:cNvPr id="5" name="Content Placeholder 2"/>
          <p:cNvSpPr txBox="1">
            <a:spLocks/>
          </p:cNvSpPr>
          <p:nvPr/>
        </p:nvSpPr>
        <p:spPr>
          <a:xfrm>
            <a:off x="4975668" y="1952063"/>
            <a:ext cx="4453466" cy="48409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Wingdings 3" charset="2"/>
              <a:buNone/>
            </a:pPr>
            <a:r>
              <a:rPr lang="en-US" sz="2000" smtClean="0"/>
              <a:t>Đối tượng StudentInfor </a:t>
            </a:r>
          </a:p>
          <a:p>
            <a:pPr marL="0" indent="0">
              <a:buFont typeface="Wingdings 3" charset="2"/>
              <a:buNone/>
            </a:pPr>
            <a:r>
              <a:rPr lang="en-US" sz="2000" smtClean="0"/>
              <a:t>lưu thông tin sinh viên</a:t>
            </a:r>
            <a:endParaRPr lang="en-US" sz="2000"/>
          </a:p>
        </p:txBody>
      </p:sp>
    </p:spTree>
    <p:extLst>
      <p:ext uri="{BB962C8B-B14F-4D97-AF65-F5344CB8AC3E}">
        <p14:creationId xmlns:p14="http://schemas.microsoft.com/office/powerpoint/2010/main" val="2920876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2.4. Code ứng dụng demo.</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Từ các phần tìm hiểu tổng quan về HttpUrlConnection, HttpClient, XmlPullParser và kiểm tra kết nối internet, ta có thể viết code demo tra cứu điểm sinh viên.</a:t>
            </a:r>
          </a:p>
          <a:p>
            <a:pPr marL="0" indent="0" algn="just">
              <a:buNone/>
            </a:pPr>
            <a:r>
              <a:rPr lang="en-US" sz="2400"/>
              <a:t>	</a:t>
            </a:r>
            <a:r>
              <a:rPr lang="en-US" sz="2400" smtClean="0"/>
              <a:t>- Chi tiết code sẽ được chi tiết trong document.</a:t>
            </a:r>
          </a:p>
          <a:p>
            <a:pPr marL="0" indent="0" algn="just">
              <a:buNone/>
            </a:pPr>
            <a:r>
              <a:rPr lang="en-US" sz="2400"/>
              <a:t>	</a:t>
            </a:r>
            <a:r>
              <a:rPr lang="en-US" sz="2400" smtClean="0"/>
              <a:t>- Chỉ cần nắm bắt các đối tượng và thực hiện tuần tự các bước trong document sẽ tạo được project demo tra cứu điểm sinh viên.</a:t>
            </a:r>
            <a:endParaRPr lang="en-US" sz="2400"/>
          </a:p>
        </p:txBody>
      </p:sp>
    </p:spTree>
    <p:extLst>
      <p:ext uri="{BB962C8B-B14F-4D97-AF65-F5344CB8AC3E}">
        <p14:creationId xmlns:p14="http://schemas.microsoft.com/office/powerpoint/2010/main" val="1733894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6957"/>
            <a:ext cx="10618196" cy="1661254"/>
          </a:xfrm>
        </p:spPr>
        <p:txBody>
          <a:bodyPr>
            <a:noAutofit/>
          </a:bodyPr>
          <a:lstStyle/>
          <a:p>
            <a:pPr algn="ctr"/>
            <a:r>
              <a:rPr lang="en-US" sz="45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XIN CHÂN THÀNH CẢM ƠN </a:t>
            </a:r>
            <a:br>
              <a:rPr lang="en-US" sz="45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br>
            <a:r>
              <a:rPr lang="en-US" sz="4500"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SỰ CHÚ Ý LẮNG NGHE CỦA CÔ VÀ CÁC BẠN</a:t>
            </a:r>
            <a:endParaRPr lang="en-US" sz="4500"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pic>
        <p:nvPicPr>
          <p:cNvPr id="4098" name="Picture 2" descr="http://sbrownehr.com/wp-content/uploads/2013/11/Thank-Yo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591" y="0"/>
            <a:ext cx="6485052" cy="259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5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normAutofit fontScale="90000"/>
          </a:bodyPr>
          <a:lstStyle/>
          <a:p>
            <a:r>
              <a:rPr lang="en-US" b="1"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r>
            <a:br>
              <a:rPr lang="en-US" b="1"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endParaRPr lang="en-US" b="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2689413"/>
            <a:ext cx="8596668" cy="1371600"/>
          </a:xfrm>
        </p:spPr>
        <p:txBody>
          <a:bodyPr>
            <a:noAutofit/>
          </a:bodyPr>
          <a:lstStyle/>
          <a:p>
            <a:pPr marL="968375" indent="0" algn="ctr">
              <a:buNone/>
            </a:pPr>
            <a:r>
              <a:rPr lang="en-US" sz="7200" b="1" smtClean="0">
                <a:latin typeface="Calibri" panose="020F0502020204030204" pitchFamily="34" charset="0"/>
                <a:ea typeface="Tahoma" panose="020B0604030504040204" pitchFamily="34" charset="0"/>
                <a:cs typeface="Tahoma" panose="020B0604030504040204" pitchFamily="34" charset="0"/>
              </a:rPr>
              <a:t>1. LÝ THUYẾT</a:t>
            </a:r>
            <a:endParaRPr lang="en-US" sz="7200" b="1">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5432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6543" y="1089212"/>
            <a:ext cx="7927343" cy="5167126"/>
          </a:xfrm>
          <a:prstGeom prst="rect">
            <a:avLst/>
          </a:prstGeom>
        </p:spPr>
      </p:pic>
    </p:spTree>
    <p:extLst>
      <p:ext uri="{BB962C8B-B14F-4D97-AF65-F5344CB8AC3E}">
        <p14:creationId xmlns:p14="http://schemas.microsoft.com/office/powerpoint/2010/main" val="2460501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73306"/>
            <a:ext cx="9044890" cy="4908175"/>
          </a:xfrm>
        </p:spPr>
        <p:txBody>
          <a:bodyPr>
            <a:noAutofit/>
          </a:bodyPr>
          <a:lstStyle/>
          <a:p>
            <a:pPr marL="0" indent="0" algn="just">
              <a:buNone/>
            </a:pPr>
            <a:r>
              <a:rPr lang="en-US" sz="2400" smtClean="0"/>
              <a:t>	- Hai đối tượng dùng để gửi, nhận dư liệu trên internet:</a:t>
            </a:r>
          </a:p>
          <a:p>
            <a:pPr marL="0" indent="0" algn="just">
              <a:buNone/>
            </a:pPr>
            <a:r>
              <a:rPr lang="en-US" sz="2400"/>
              <a:t>	</a:t>
            </a:r>
            <a:r>
              <a:rPr lang="en-US" sz="2400" smtClean="0"/>
              <a:t>	+ </a:t>
            </a:r>
            <a:r>
              <a:rPr lang="en-US" sz="2400" b="1" i="1" smtClean="0"/>
              <a:t>HttpURLConnection</a:t>
            </a:r>
          </a:p>
          <a:p>
            <a:pPr marL="0" indent="0" algn="just">
              <a:buNone/>
            </a:pPr>
            <a:r>
              <a:rPr lang="en-US" sz="2400" i="1"/>
              <a:t>	</a:t>
            </a:r>
            <a:r>
              <a:rPr lang="en-US" sz="2400" i="1" smtClean="0"/>
              <a:t>	+ </a:t>
            </a:r>
            <a:r>
              <a:rPr lang="en-US" sz="2400" b="1" i="1" smtClean="0"/>
              <a:t>HttpClient</a:t>
            </a:r>
            <a:r>
              <a:rPr lang="en-US" sz="2400" i="1" smtClean="0"/>
              <a:t>.</a:t>
            </a:r>
            <a:endParaRPr lang="en-US" sz="2400" smtClean="0"/>
          </a:p>
          <a:p>
            <a:pPr marL="0" indent="0" algn="just">
              <a:buNone/>
            </a:pPr>
            <a:r>
              <a:rPr lang="en-US" sz="2400" smtClean="0"/>
              <a:t>	- Cả </a:t>
            </a:r>
            <a:r>
              <a:rPr lang="en-US" sz="2400"/>
              <a:t>hai đối tượng đều hỗ trợ giao thức </a:t>
            </a:r>
            <a:r>
              <a:rPr lang="en-US" sz="2400" i="1"/>
              <a:t>HTTPS</a:t>
            </a:r>
            <a:r>
              <a:rPr lang="en-US" sz="2400"/>
              <a:t>, download và upload stream, cấu hình timeout. </a:t>
            </a:r>
            <a:endParaRPr lang="en-US" sz="2400" smtClean="0"/>
          </a:p>
          <a:p>
            <a:pPr marL="0" indent="0" algn="just">
              <a:buNone/>
            </a:pPr>
            <a:r>
              <a:rPr lang="en-US" sz="2400" smtClean="0"/>
              <a:t>	- Từ phiên bản Android 2.3 trở đi, khuyên dùng đối tượng </a:t>
            </a:r>
            <a:r>
              <a:rPr lang="en-US" sz="2400" i="1" smtClean="0"/>
              <a:t>HttpURLConnection</a:t>
            </a:r>
            <a:r>
              <a:rPr lang="en-US" sz="2400" smtClean="0"/>
              <a:t>.</a:t>
            </a:r>
            <a:endParaRPr lang="en-US" sz="2400"/>
          </a:p>
        </p:txBody>
      </p:sp>
    </p:spTree>
    <p:extLst>
      <p:ext uri="{BB962C8B-B14F-4D97-AF65-F5344CB8AC3E}">
        <p14:creationId xmlns:p14="http://schemas.microsoft.com/office/powerpoint/2010/main" val="1746090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1.1. Tìm hiểu HttpURLConnection.</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4" y="1573306"/>
            <a:ext cx="8596668" cy="4908175"/>
          </a:xfrm>
        </p:spPr>
        <p:txBody>
          <a:bodyPr>
            <a:noAutofit/>
          </a:bodyPr>
          <a:lstStyle/>
          <a:p>
            <a:pPr marL="0" indent="0" algn="just">
              <a:buNone/>
            </a:pPr>
            <a:r>
              <a:rPr lang="en-US" sz="2400" smtClean="0"/>
              <a:t>	- Kế thừa từ lớp URLConnection.</a:t>
            </a:r>
          </a:p>
          <a:p>
            <a:pPr marL="0" indent="0" algn="just">
              <a:buNone/>
            </a:pPr>
            <a:r>
              <a:rPr lang="en-US" sz="2400" smtClean="0"/>
              <a:t>	- Dùng để gửi và nhận dữ liệu trên web với bất kỳ dạng dữ liệu và độ lớn nào.</a:t>
            </a:r>
          </a:p>
          <a:p>
            <a:pPr marL="0" indent="0" algn="just">
              <a:buNone/>
            </a:pPr>
            <a:r>
              <a:rPr lang="en-US" sz="2400" smtClean="0"/>
              <a:t>	- </a:t>
            </a:r>
            <a:r>
              <a:rPr lang="en-US" sz="2400" smtClean="0">
                <a:solidFill>
                  <a:schemeClr val="tx1">
                    <a:lumMod val="65000"/>
                    <a:lumOff val="35000"/>
                  </a:schemeClr>
                </a:solidFill>
                <a:latin typeface="+mj-lt"/>
                <a:ea typeface="Tahoma" panose="020B0604030504040204" pitchFamily="34" charset="0"/>
                <a:cs typeface="Tahoma" panose="020B0604030504040204" pitchFamily="34" charset="0"/>
              </a:rPr>
              <a:t>HttpURLConnection gửi nhận dữ liệu có kích thước không xác định trước.</a:t>
            </a:r>
            <a:endParaRPr lang="en-US" sz="2400">
              <a:latin typeface="+mj-lt"/>
            </a:endParaRPr>
          </a:p>
        </p:txBody>
      </p:sp>
    </p:spTree>
    <p:extLst>
      <p:ext uri="{BB962C8B-B14F-4D97-AF65-F5344CB8AC3E}">
        <p14:creationId xmlns:p14="http://schemas.microsoft.com/office/powerpoint/2010/main" val="310821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1.1. Tìm hiểu HttpURLConnection.</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77333" y="1573306"/>
            <a:ext cx="8856632" cy="4908175"/>
          </a:xfrm>
        </p:spPr>
        <p:txBody>
          <a:bodyPr>
            <a:noAutofit/>
          </a:bodyPr>
          <a:lstStyle/>
          <a:p>
            <a:pPr marL="0" indent="0" algn="just">
              <a:buNone/>
            </a:pPr>
            <a:r>
              <a:rPr lang="en-US" sz="2400" smtClean="0"/>
              <a:t>	- Để lấy dữ liệu trên web dùng HttpURLConnection:</a:t>
            </a:r>
          </a:p>
          <a:p>
            <a:pPr marL="0" indent="0" algn="just">
              <a:buNone/>
            </a:pPr>
            <a:r>
              <a:rPr lang="en-US" sz="2400"/>
              <a:t>	</a:t>
            </a:r>
            <a:r>
              <a:rPr lang="en-US" sz="2400" smtClean="0"/>
              <a:t>	+ Tạo một URL:</a:t>
            </a:r>
          </a:p>
          <a:p>
            <a:pPr marL="0" indent="0" algn="just">
              <a:buNone/>
            </a:pPr>
            <a:r>
              <a:rPr lang="en-US" sz="2400"/>
              <a:t>	</a:t>
            </a:r>
            <a:r>
              <a:rPr lang="en-US" sz="2400" smtClean="0"/>
              <a:t>		</a:t>
            </a:r>
            <a:r>
              <a:rPr lang="en-US" sz="2400" smtClean="0">
                <a:solidFill>
                  <a:srgbClr val="0070C0"/>
                </a:solidFill>
                <a:latin typeface="Consolas" panose="020B0609020204030204" pitchFamily="49" charset="0"/>
                <a:cs typeface="Consolas" panose="020B0609020204030204" pitchFamily="49" charset="0"/>
              </a:rPr>
              <a:t>URL </a:t>
            </a:r>
            <a:r>
              <a:rPr lang="en-US" sz="2400">
                <a:solidFill>
                  <a:srgbClr val="0070C0"/>
                </a:solidFill>
                <a:latin typeface="Consolas" panose="020B0609020204030204" pitchFamily="49" charset="0"/>
                <a:cs typeface="Consolas" panose="020B0609020204030204" pitchFamily="49" charset="0"/>
              </a:rPr>
              <a:t>url = </a:t>
            </a:r>
            <a:endParaRPr lang="en-US" sz="2400" smtClean="0">
              <a:solidFill>
                <a:srgbClr val="0070C0"/>
              </a:solidFill>
              <a:latin typeface="Consolas" panose="020B0609020204030204" pitchFamily="49" charset="0"/>
              <a:cs typeface="Consolas" panose="020B0609020204030204" pitchFamily="49" charset="0"/>
            </a:endParaRPr>
          </a:p>
          <a:p>
            <a:pPr marL="0" indent="0" algn="just">
              <a:buNone/>
            </a:pPr>
            <a:r>
              <a:rPr lang="en-US" sz="2400" b="1">
                <a:solidFill>
                  <a:srgbClr val="7030A0"/>
                </a:solidFill>
                <a:latin typeface="Consolas" panose="020B0609020204030204" pitchFamily="49" charset="0"/>
                <a:cs typeface="Consolas" panose="020B0609020204030204" pitchFamily="49" charset="0"/>
              </a:rPr>
              <a:t>	</a:t>
            </a:r>
            <a:r>
              <a:rPr lang="en-US" sz="2400" b="1" smtClean="0">
                <a:solidFill>
                  <a:srgbClr val="7030A0"/>
                </a:solidFill>
                <a:latin typeface="Consolas" panose="020B0609020204030204" pitchFamily="49" charset="0"/>
                <a:cs typeface="Consolas" panose="020B0609020204030204" pitchFamily="49" charset="0"/>
              </a:rPr>
              <a:t>			</a:t>
            </a:r>
            <a:r>
              <a:rPr lang="en-US" sz="2400" b="1" smtClean="0">
                <a:solidFill>
                  <a:srgbClr val="0070C0"/>
                </a:solidFill>
                <a:latin typeface="Consolas" panose="020B0609020204030204" pitchFamily="49" charset="0"/>
                <a:cs typeface="Consolas" panose="020B0609020204030204" pitchFamily="49" charset="0"/>
              </a:rPr>
              <a:t>new</a:t>
            </a:r>
            <a:r>
              <a:rPr lang="en-US" sz="2400" smtClean="0">
                <a:solidFill>
                  <a:srgbClr val="0070C0"/>
                </a:solidFill>
                <a:latin typeface="Consolas" panose="020B0609020204030204" pitchFamily="49" charset="0"/>
                <a:cs typeface="Consolas" panose="020B0609020204030204" pitchFamily="49" charset="0"/>
              </a:rPr>
              <a:t> </a:t>
            </a:r>
            <a:r>
              <a:rPr lang="en-US" sz="2400">
                <a:solidFill>
                  <a:srgbClr val="0070C0"/>
                </a:solidFill>
                <a:latin typeface="Consolas" panose="020B0609020204030204" pitchFamily="49" charset="0"/>
                <a:cs typeface="Consolas" panose="020B0609020204030204" pitchFamily="49" charset="0"/>
              </a:rPr>
              <a:t>URL("http://pdt.upt.edu.vn/rss2");</a:t>
            </a:r>
          </a:p>
          <a:p>
            <a:pPr marL="0" indent="0" algn="just">
              <a:buNone/>
            </a:pPr>
            <a:r>
              <a:rPr lang="en-US" sz="2400" smtClean="0"/>
              <a:t>		+ Tạo đối tượng HttpURLConnection.</a:t>
            </a:r>
          </a:p>
          <a:p>
            <a:pPr marL="0" indent="0" algn="just">
              <a:buNone/>
            </a:pPr>
            <a:r>
              <a:rPr lang="en-US" sz="2400" smtClean="0"/>
              <a:t>	</a:t>
            </a:r>
            <a:r>
              <a:rPr lang="en-US" sz="2400"/>
              <a:t> </a:t>
            </a:r>
            <a:r>
              <a:rPr lang="en-US" sz="2400" smtClean="0"/>
              <a:t>		</a:t>
            </a:r>
            <a:r>
              <a:rPr lang="en-US" sz="2400" smtClean="0">
                <a:solidFill>
                  <a:srgbClr val="0070C0"/>
                </a:solidFill>
                <a:latin typeface="Consolas" panose="020B0609020204030204" pitchFamily="49" charset="0"/>
                <a:cs typeface="Consolas" panose="020B0609020204030204" pitchFamily="49" charset="0"/>
              </a:rPr>
              <a:t>HttpURLConnection </a:t>
            </a:r>
            <a:r>
              <a:rPr lang="en-US" sz="2400">
                <a:solidFill>
                  <a:srgbClr val="0070C0"/>
                </a:solidFill>
                <a:latin typeface="Consolas" panose="020B0609020204030204" pitchFamily="49" charset="0"/>
                <a:cs typeface="Consolas" panose="020B0609020204030204" pitchFamily="49" charset="0"/>
              </a:rPr>
              <a:t>conn = </a:t>
            </a:r>
            <a:endParaRPr lang="en-US" sz="2400" smtClean="0">
              <a:solidFill>
                <a:srgbClr val="0070C0"/>
              </a:solidFill>
              <a:latin typeface="Consolas" panose="020B0609020204030204" pitchFamily="49" charset="0"/>
              <a:cs typeface="Consolas" panose="020B0609020204030204" pitchFamily="49" charset="0"/>
            </a:endParaRPr>
          </a:p>
          <a:p>
            <a:pPr marL="0" indent="0" algn="just">
              <a:buNone/>
            </a:pPr>
            <a:r>
              <a:rPr lang="en-US" sz="2400">
                <a:solidFill>
                  <a:srgbClr val="0070C0"/>
                </a:solidFill>
                <a:latin typeface="Consolas" panose="020B0609020204030204" pitchFamily="49" charset="0"/>
                <a:cs typeface="Consolas" panose="020B0609020204030204" pitchFamily="49" charset="0"/>
              </a:rPr>
              <a:t>	</a:t>
            </a:r>
            <a:r>
              <a:rPr lang="en-US" sz="2400" smtClean="0">
                <a:solidFill>
                  <a:srgbClr val="0070C0"/>
                </a:solidFill>
                <a:latin typeface="Consolas" panose="020B0609020204030204" pitchFamily="49" charset="0"/>
                <a:cs typeface="Consolas" panose="020B0609020204030204" pitchFamily="49" charset="0"/>
              </a:rPr>
              <a:t>		 (HttpURLConnection) url.openConnection</a:t>
            </a:r>
            <a:r>
              <a:rPr lang="en-US" sz="2400">
                <a:solidFill>
                  <a:srgbClr val="0070C0"/>
                </a:solidFill>
                <a:latin typeface="Consolas" panose="020B0609020204030204" pitchFamily="49" charset="0"/>
                <a:cs typeface="Consolas" panose="020B0609020204030204" pitchFamily="49" charset="0"/>
              </a:rPr>
              <a:t>();</a:t>
            </a:r>
          </a:p>
          <a:p>
            <a:pPr marL="0" indent="0" algn="just">
              <a:buNone/>
            </a:pPr>
            <a:r>
              <a:rPr lang="en-US" sz="2400" smtClean="0"/>
              <a:t>		+ Lấy dữ liệu từ </a:t>
            </a:r>
            <a:r>
              <a:rPr lang="en-US" sz="2400"/>
              <a:t>HttpURLConnection </a:t>
            </a:r>
            <a:r>
              <a:rPr lang="en-US" sz="2400" smtClean="0"/>
              <a:t>dạng InputStream.</a:t>
            </a:r>
          </a:p>
          <a:p>
            <a:pPr marL="1371600" lvl="3" indent="0" algn="just">
              <a:buNone/>
            </a:pPr>
            <a:r>
              <a:rPr lang="en-US" sz="2400">
                <a:solidFill>
                  <a:srgbClr val="0070C0"/>
                </a:solidFill>
                <a:latin typeface="Consolas" panose="020B0609020204030204" pitchFamily="49" charset="0"/>
                <a:cs typeface="Consolas" panose="020B0609020204030204" pitchFamily="49" charset="0"/>
              </a:rPr>
              <a:t>InputStream stream = conn.getInputStream();</a:t>
            </a:r>
          </a:p>
          <a:p>
            <a:pPr marL="1371600" lvl="3" indent="0" algn="just">
              <a:buNone/>
            </a:pPr>
            <a:endParaRPr lang="en-US" sz="1800"/>
          </a:p>
          <a:p>
            <a:pPr marL="0" indent="0" algn="just">
              <a:buNone/>
            </a:pPr>
            <a:endParaRPr lang="en-US" sz="2400"/>
          </a:p>
        </p:txBody>
      </p:sp>
    </p:spTree>
    <p:extLst>
      <p:ext uri="{BB962C8B-B14F-4D97-AF65-F5344CB8AC3E}">
        <p14:creationId xmlns:p14="http://schemas.microsoft.com/office/powerpoint/2010/main" val="2751590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53387" y="1573306"/>
            <a:ext cx="7520615" cy="4799953"/>
          </a:xfrm>
          <a:prstGeom prst="rect">
            <a:avLst/>
          </a:prstGeom>
        </p:spPr>
      </p:pic>
      <p:sp>
        <p:nvSpPr>
          <p:cNvPr id="6" name="Title 1"/>
          <p:cNvSpPr>
            <a:spLocks noGrp="1"/>
          </p:cNvSpPr>
          <p:nvPr>
            <p:ph type="title"/>
          </p:nvPr>
        </p:nvSpPr>
        <p:spPr>
          <a:xfrm>
            <a:off x="677334" y="609600"/>
            <a:ext cx="8596668" cy="963706"/>
          </a:xfrm>
        </p:spPr>
        <p:txBody>
          <a:bodyPr/>
          <a:lstStyle/>
          <a:p>
            <a:r>
              <a:rPr lang="en-US" b="1" smtClean="0">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rPr>
              <a:t>1.1. Tìm hiểu HttpURLConnection.</a:t>
            </a:r>
            <a:endParaRPr lang="en-US" b="1">
              <a:solidFill>
                <a:schemeClr val="tx1">
                  <a:lumMod val="65000"/>
                  <a:lumOff val="35000"/>
                </a:schemeClr>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206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290</TotalTime>
  <Words>349</Words>
  <Application>Microsoft Office PowerPoint</Application>
  <PresentationFormat>Widescreen</PresentationFormat>
  <Paragraphs>165</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Consolas</vt:lpstr>
      <vt:lpstr>Tahoma</vt:lpstr>
      <vt:lpstr>Times New Roman</vt:lpstr>
      <vt:lpstr>Trebuchet MS</vt:lpstr>
      <vt:lpstr>Wingdings</vt:lpstr>
      <vt:lpstr>Wingdings 3</vt:lpstr>
      <vt:lpstr>Facet</vt:lpstr>
      <vt:lpstr>Bitmap Image</vt:lpstr>
      <vt:lpstr>TRƯỜNG ĐẠI HỌC PHAN THIẾT KHOA CÔNG NGHỆ THÔNG TIN</vt:lpstr>
      <vt:lpstr>SEMINAR MÔN LẬP TRÌNH DI ĐỘNG  KẾT NỐI  NGUỒN DỮ LIỆU TỪ INTERNET </vt:lpstr>
      <vt:lpstr>NỘI DUNG TRÌNH BÀY</vt:lpstr>
      <vt:lpstr> </vt:lpstr>
      <vt:lpstr>PowerPoint Presentation</vt:lpstr>
      <vt:lpstr>PowerPoint Presentation</vt:lpstr>
      <vt:lpstr>1.1. Tìm hiểu HttpURLConnection.</vt:lpstr>
      <vt:lpstr>1.1. Tìm hiểu HttpURLConnection.</vt:lpstr>
      <vt:lpstr>1.1. Tìm hiểu HttpURLConnection.</vt:lpstr>
      <vt:lpstr>1.1. Tìm hiểu HttpURLConnection.</vt:lpstr>
      <vt:lpstr>1.2. Tìm hiểu HttpClient.</vt:lpstr>
      <vt:lpstr>1.2. Tìm hiểu HttpClient.</vt:lpstr>
      <vt:lpstr>1.2. Tìm hiểu HttpClient.</vt:lpstr>
      <vt:lpstr>1.2. Tìm hiểu HttpClient.</vt:lpstr>
      <vt:lpstr>1.2. Tìm hiểu HttpClient.</vt:lpstr>
      <vt:lpstr>1.3. Tìm hiểu XmlPullParser.</vt:lpstr>
      <vt:lpstr>1.3. Tìm hiểu XmlPullParser.</vt:lpstr>
      <vt:lpstr>1.3. Tìm hiểu XmlPullParser.</vt:lpstr>
      <vt:lpstr>1.3. Tìm hiểu XmlPullParser.</vt:lpstr>
      <vt:lpstr>1.4. Kiểm tra kết nối internet</vt:lpstr>
      <vt:lpstr> </vt:lpstr>
      <vt:lpstr>2.1. Tạo và cấu hình Android Project.</vt:lpstr>
      <vt:lpstr>PowerPoint Presentation</vt:lpstr>
      <vt:lpstr>Cấu trúc Project</vt:lpstr>
      <vt:lpstr>Cấu trúc Project</vt:lpstr>
      <vt:lpstr>2.1. Tạo và cấu hình Android Project.</vt:lpstr>
      <vt:lpstr>File AndroidManifest</vt:lpstr>
      <vt:lpstr>2.2. Thiết kế layout. </vt:lpstr>
      <vt:lpstr>PowerPoint Presentation</vt:lpstr>
      <vt:lpstr>2.2. Thiết kế layout. </vt:lpstr>
      <vt:lpstr>2.2. Thiết kế layout. </vt:lpstr>
      <vt:lpstr>2.3. Thiết kế các đối tượng.</vt:lpstr>
      <vt:lpstr>2.3. Thiết kế các đối tượng.</vt:lpstr>
      <vt:lpstr>2.3. Thiết kế các đối tượng.</vt:lpstr>
      <vt:lpstr>2.4. Code ứng dụng demo.</vt:lpstr>
      <vt:lpstr>XIN CHÂN THÀNH CẢM ƠN  SỰ CHÚ Ý LẮNG NGHE CỦA CÔ VÀ CÁC BẠN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PHAN THIẾT KHOA CÔNG NGHỆ THÔNG TIN</dc:title>
  <dc:creator>Steve</dc:creator>
  <cp:lastModifiedBy>Steve</cp:lastModifiedBy>
  <cp:revision>98</cp:revision>
  <dcterms:created xsi:type="dcterms:W3CDTF">2014-03-27T13:20:48Z</dcterms:created>
  <dcterms:modified xsi:type="dcterms:W3CDTF">2014-03-28T07:30:29Z</dcterms:modified>
</cp:coreProperties>
</file>