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7" r:id="rId2"/>
    <p:sldId id="274"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73"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1" initials="P" lastIdx="1" clrIdx="0">
    <p:extLst>
      <p:ext uri="{19B8F6BF-5375-455C-9EA6-DF929625EA0E}">
        <p15:presenceInfo xmlns:p15="http://schemas.microsoft.com/office/powerpoint/2012/main" userId="PC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06" autoAdjust="0"/>
  </p:normalViewPr>
  <p:slideViewPr>
    <p:cSldViewPr snapToGrid="0">
      <p:cViewPr>
        <p:scale>
          <a:sx n="59" d="100"/>
          <a:sy n="59" d="100"/>
        </p:scale>
        <p:origin x="1176" y="30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11/3/2018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11/3/2018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 ý từ khóa finally dùng để thực một đoạn mã lệnh bất kể có xảy ra Exception hay không</a:t>
            </a:r>
          </a:p>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3060499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descr="Closeup of colorful seashe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4624183"/>
          </a:xfrm>
          <a:prstGeom prst="rect">
            <a:avLst/>
          </a:prstGeom>
        </p:spPr>
      </p:pic>
      <p:sp useBgFill="1">
        <p:nvSpPr>
          <p:cNvPr id="7" name="Rectangle 6"/>
          <p:cNvSpPr/>
          <p:nvPr/>
        </p:nvSpPr>
        <p:spPr bwMode="white">
          <a:xfrm>
            <a:off x="0" y="3074521"/>
            <a:ext cx="12201888" cy="3783479"/>
          </a:xfrm>
          <a:custGeom>
            <a:avLst/>
            <a:gdLst/>
            <a:ahLst/>
            <a:cxnLst/>
            <a:rect l="l" t="t" r="r" b="b"/>
            <a:pathLst>
              <a:path w="12201888" h="3783479">
                <a:moveTo>
                  <a:pt x="12201888" y="0"/>
                </a:moveTo>
                <a:cubicBezTo>
                  <a:pt x="12200429" y="1116741"/>
                  <a:pt x="12191467" y="2278498"/>
                  <a:pt x="12188825" y="3404540"/>
                </a:cubicBezTo>
                <a:lnTo>
                  <a:pt x="12188825" y="3554879"/>
                </a:lnTo>
                <a:lnTo>
                  <a:pt x="12188825" y="3690879"/>
                </a:lnTo>
                <a:lnTo>
                  <a:pt x="12188825" y="3707279"/>
                </a:lnTo>
                <a:lnTo>
                  <a:pt x="12188825" y="3783479"/>
                </a:lnTo>
                <a:lnTo>
                  <a:pt x="0" y="3783479"/>
                </a:lnTo>
                <a:lnTo>
                  <a:pt x="0" y="3707279"/>
                </a:lnTo>
                <a:lnTo>
                  <a:pt x="0" y="3554879"/>
                </a:lnTo>
                <a:lnTo>
                  <a:pt x="0" y="641399"/>
                </a:lnTo>
                <a:cubicBezTo>
                  <a:pt x="3601335" y="-419044"/>
                  <a:pt x="9102102" y="1605485"/>
                  <a:pt x="1220188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293814" y="3937321"/>
            <a:ext cx="9601200" cy="1625279"/>
          </a:xfrm>
        </p:spPr>
        <p:txBody>
          <a:bodyPr anchor="b">
            <a:normAutofit/>
          </a:bodyPr>
          <a:lstStyle>
            <a:lvl1pPr algn="l">
              <a:lnSpc>
                <a:spcPct val="80000"/>
              </a:lnSpc>
              <a:defRPr sz="6000"/>
            </a:lvl1pPr>
          </a:lstStyle>
          <a:p>
            <a:r>
              <a:rPr lang="en-US"/>
              <a:t>Click to edit Master title style</a:t>
            </a:r>
            <a:endParaRPr/>
          </a:p>
        </p:txBody>
      </p:sp>
      <p:sp>
        <p:nvSpPr>
          <p:cNvPr id="3" name="Subtitle 2"/>
          <p:cNvSpPr>
            <a:spLocks noGrp="1"/>
          </p:cNvSpPr>
          <p:nvPr>
            <p:ph type="subTitle" idx="1" hasCustomPrompt="1"/>
          </p:nvPr>
        </p:nvSpPr>
        <p:spPr>
          <a:xfrm>
            <a:off x="1293814" y="5641975"/>
            <a:ext cx="9601200" cy="914100"/>
          </a:xfrm>
        </p:spPr>
        <p:txBody>
          <a:bodyPr>
            <a:normAutofit/>
          </a:bodyPr>
          <a:lstStyle>
            <a:lvl1pPr marL="0" indent="0" algn="l">
              <a:spcBef>
                <a:spcPts val="0"/>
              </a:spcBef>
              <a:buNone/>
              <a:defRPr sz="2800" cap="none"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E</a:t>
            </a:r>
            <a:r>
              <a:rPr dirty="0"/>
              <a:t>dit Master subtitle style</a:t>
            </a:r>
          </a:p>
        </p:txBody>
      </p:sp>
      <p:sp>
        <p:nvSpPr>
          <p:cNvPr id="10" name="Freeform 9"/>
          <p:cNvSpPr/>
          <p:nvPr/>
        </p:nvSpPr>
        <p:spPr>
          <a:xfrm rot="21388434">
            <a:off x="12235" y="2969834"/>
            <a:ext cx="12169907" cy="1238081"/>
          </a:xfrm>
          <a:custGeom>
            <a:avLst/>
            <a:gdLst/>
            <a:ahLst/>
            <a:cxnLst/>
            <a:rect l="l" t="t" r="r" b="b"/>
            <a:pathLst>
              <a:path w="12169907" h="1238081">
                <a:moveTo>
                  <a:pt x="2807331" y="101460"/>
                </a:moveTo>
                <a:cubicBezTo>
                  <a:pt x="6135545" y="328205"/>
                  <a:pt x="6673951" y="1596392"/>
                  <a:pt x="12165744" y="982579"/>
                </a:cubicBezTo>
                <a:lnTo>
                  <a:pt x="12160227" y="1072100"/>
                </a:lnTo>
                <a:cubicBezTo>
                  <a:pt x="5416860" y="1825439"/>
                  <a:pt x="6141899" y="-258272"/>
                  <a:pt x="0" y="232833"/>
                </a:cubicBezTo>
                <a:lnTo>
                  <a:pt x="5492" y="143708"/>
                </a:lnTo>
                <a:cubicBezTo>
                  <a:pt x="1145422" y="52200"/>
                  <a:pt x="2048826" y="49784"/>
                  <a:pt x="2807331" y="101460"/>
                </a:cubicBezTo>
                <a:close/>
                <a:moveTo>
                  <a:pt x="2811494" y="33894"/>
                </a:moveTo>
                <a:cubicBezTo>
                  <a:pt x="6139708" y="260639"/>
                  <a:pt x="6678114" y="1528826"/>
                  <a:pt x="12169907" y="915013"/>
                </a:cubicBezTo>
                <a:lnTo>
                  <a:pt x="12168059" y="945013"/>
                </a:lnTo>
                <a:cubicBezTo>
                  <a:pt x="5424692" y="1698351"/>
                  <a:pt x="6149730" y="-385359"/>
                  <a:pt x="7832" y="105746"/>
                </a:cubicBezTo>
                <a:lnTo>
                  <a:pt x="9656" y="76142"/>
                </a:lnTo>
                <a:cubicBezTo>
                  <a:pt x="1149586" y="-15366"/>
                  <a:pt x="2052990" y="-17782"/>
                  <a:pt x="2811494" y="33894"/>
                </a:cubicBezTo>
                <a:close/>
              </a:path>
            </a:pathLst>
          </a:custGeom>
          <a:gradFill>
            <a:gsLst>
              <a:gs pos="0">
                <a:schemeClr val="bg2">
                  <a:alpha val="90000"/>
                  <a:lumMod val="80000"/>
                  <a:lumOff val="20000"/>
                </a:schemeClr>
              </a:gs>
              <a:gs pos="18000">
                <a:schemeClr val="bg2">
                  <a:lumMod val="92000"/>
                </a:schemeClr>
              </a:gs>
              <a:gs pos="37000">
                <a:schemeClr val="bg2">
                  <a:alpha val="90000"/>
                  <a:lumMod val="91000"/>
                </a:schemeClr>
              </a:gs>
              <a:gs pos="100000">
                <a:schemeClr val="bg2">
                  <a:lumMod val="80000"/>
                  <a:lumOff val="20000"/>
                </a:schemeClr>
              </a:gs>
            </a:gsLst>
            <a:path path="shape">
              <a:fillToRect l="50000" t="50000" r="50000" b="50000"/>
            </a:path>
          </a:gra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21388434">
            <a:off x="29672" y="2764068"/>
            <a:ext cx="12205856" cy="1559261"/>
          </a:xfrm>
          <a:custGeom>
            <a:avLst/>
            <a:gdLst/>
            <a:ahLst/>
            <a:cxnLst/>
            <a:rect l="l" t="t" r="r" b="b"/>
            <a:pathLst>
              <a:path w="12205856" h="1559261">
                <a:moveTo>
                  <a:pt x="12190266" y="1521455"/>
                </a:moveTo>
                <a:lnTo>
                  <a:pt x="12190701" y="1521482"/>
                </a:lnTo>
                <a:lnTo>
                  <a:pt x="12188851" y="1559261"/>
                </a:lnTo>
                <a:lnTo>
                  <a:pt x="12188416" y="1559245"/>
                </a:lnTo>
                <a:close/>
                <a:moveTo>
                  <a:pt x="12205856" y="208119"/>
                </a:moveTo>
                <a:lnTo>
                  <a:pt x="12203734" y="242562"/>
                </a:lnTo>
                <a:cubicBezTo>
                  <a:pt x="6796720" y="1874914"/>
                  <a:pt x="3447529" y="-395170"/>
                  <a:pt x="0" y="109344"/>
                </a:cubicBezTo>
                <a:lnTo>
                  <a:pt x="2124" y="74883"/>
                </a:lnTo>
                <a:cubicBezTo>
                  <a:pt x="3449654" y="-429611"/>
                  <a:pt x="6798843" y="1840472"/>
                  <a:pt x="12205856" y="208119"/>
                </a:cubicBezTo>
                <a:close/>
              </a:path>
            </a:pathLst>
          </a:custGeom>
          <a:gradFill>
            <a:gsLst>
              <a:gs pos="36000">
                <a:schemeClr val="bg2">
                  <a:alpha val="30000"/>
                  <a:lumMod val="0"/>
                  <a:lumOff val="100000"/>
                </a:schemeClr>
              </a:gs>
              <a:gs pos="100000">
                <a:schemeClr val="bg2">
                  <a:alpha val="48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2" name="Freeform 11"/>
          <p:cNvSpPr/>
          <p:nvPr/>
        </p:nvSpPr>
        <p:spPr>
          <a:xfrm rot="21388434">
            <a:off x="-4585" y="3108508"/>
            <a:ext cx="12215153" cy="1052652"/>
          </a:xfrm>
          <a:custGeom>
            <a:avLst/>
            <a:gdLst/>
            <a:ahLst/>
            <a:cxnLst/>
            <a:rect l="l" t="t" r="r" b="b"/>
            <a:pathLst>
              <a:path w="12215153" h="1052652">
                <a:moveTo>
                  <a:pt x="12199582" y="613499"/>
                </a:moveTo>
                <a:lnTo>
                  <a:pt x="12196535" y="662961"/>
                </a:lnTo>
                <a:cubicBezTo>
                  <a:pt x="8659170" y="1895884"/>
                  <a:pt x="3236150" y="-250863"/>
                  <a:pt x="0" y="412868"/>
                </a:cubicBezTo>
                <a:lnTo>
                  <a:pt x="3057" y="363268"/>
                </a:lnTo>
                <a:cubicBezTo>
                  <a:pt x="3239190" y="-300459"/>
                  <a:pt x="8662172" y="1846263"/>
                  <a:pt x="12199582" y="613499"/>
                </a:cubicBezTo>
                <a:close/>
                <a:moveTo>
                  <a:pt x="12208353" y="471141"/>
                </a:moveTo>
                <a:lnTo>
                  <a:pt x="12202868" y="560177"/>
                </a:lnTo>
                <a:cubicBezTo>
                  <a:pt x="8665592" y="1793383"/>
                  <a:pt x="3242519" y="-353436"/>
                  <a:pt x="6325" y="310230"/>
                </a:cubicBezTo>
                <a:lnTo>
                  <a:pt x="11827" y="220949"/>
                </a:lnTo>
                <a:cubicBezTo>
                  <a:pt x="3247993" y="-442711"/>
                  <a:pt x="8670998" y="1704066"/>
                  <a:pt x="12208353" y="471141"/>
                </a:cubicBezTo>
                <a:close/>
                <a:moveTo>
                  <a:pt x="12215153" y="360807"/>
                </a:moveTo>
                <a:lnTo>
                  <a:pt x="12212631" y="401743"/>
                </a:lnTo>
                <a:cubicBezTo>
                  <a:pt x="8696050" y="1669577"/>
                  <a:pt x="3274141" y="-472216"/>
                  <a:pt x="15523" y="160967"/>
                </a:cubicBezTo>
                <a:lnTo>
                  <a:pt x="18051" y="119938"/>
                </a:lnTo>
                <a:cubicBezTo>
                  <a:pt x="3276657" y="-513245"/>
                  <a:pt x="8698537" y="1628531"/>
                  <a:pt x="12215153" y="360807"/>
                </a:cubicBezTo>
                <a:close/>
              </a:path>
            </a:pathLst>
          </a:custGeom>
          <a:gradFill>
            <a:gsLst>
              <a:gs pos="36000">
                <a:schemeClr val="bg2">
                  <a:alpha val="47000"/>
                  <a:lumMod val="0"/>
                  <a:lumOff val="100000"/>
                </a:schemeClr>
              </a:gs>
              <a:gs pos="100000">
                <a:schemeClr val="bg2">
                  <a:alpha val="82000"/>
                  <a:lumMod val="87000"/>
                  <a:lumOff val="13000"/>
                </a:schemeClr>
              </a:gs>
            </a:gsLst>
            <a:path path="rect">
              <a:fillToRect l="100000" t="100000"/>
            </a:path>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1293814" y="1828801"/>
            <a:ext cx="9601198" cy="3962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11/3/2018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11/3/2018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11/3/2018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1928553"/>
            <a:ext cx="9601200" cy="2262447"/>
          </a:xfrm>
        </p:spPr>
        <p:txBody>
          <a:bodyPr anchor="b">
            <a:normAutofit/>
          </a:bodyPr>
          <a:lstStyle>
            <a:lvl1pPr algn="l">
              <a:lnSpc>
                <a:spcPct val="80000"/>
              </a:lnSpc>
              <a:defRPr sz="5400" b="0"/>
            </a:lvl1pPr>
          </a:lstStyle>
          <a:p>
            <a:r>
              <a:rPr lang="en-US"/>
              <a:t>Click to edit Master title style</a:t>
            </a:r>
            <a:endParaRPr/>
          </a:p>
        </p:txBody>
      </p:sp>
      <p:sp>
        <p:nvSpPr>
          <p:cNvPr id="3" name="Text Placeholder 2"/>
          <p:cNvSpPr>
            <a:spLocks noGrp="1"/>
          </p:cNvSpPr>
          <p:nvPr>
            <p:ph type="body" idx="1"/>
          </p:nvPr>
        </p:nvSpPr>
        <p:spPr>
          <a:xfrm>
            <a:off x="1293813" y="4267200"/>
            <a:ext cx="9601200" cy="934527"/>
          </a:xfrm>
        </p:spPr>
        <p:txBody>
          <a:bodyPr anchor="t">
            <a:normAutofit/>
          </a:bodyPr>
          <a:lstStyle>
            <a:lvl1pPr marL="0" indent="0" algn="l">
              <a:spcBef>
                <a:spcPts val="0"/>
              </a:spcBef>
              <a:buNone/>
              <a:defRPr sz="28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11/3/2018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3962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50767" y="1828800"/>
            <a:ext cx="4648200"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DDA72D1-64D5-4552-ACDD-1CCE5F7F800D}" type="datetimeFigureOut">
              <a:rPr lang="en-US"/>
              <a:t>11/3/2018</a:t>
            </a:fld>
            <a:endParaRPr/>
          </a:p>
        </p:txBody>
      </p:sp>
      <p:sp>
        <p:nvSpPr>
          <p:cNvPr id="7" name="Slide Number Placeholder 6"/>
          <p:cNvSpPr>
            <a:spLocks noGrp="1"/>
          </p:cNvSpPr>
          <p:nvPr>
            <p:ph type="sldNum" sz="quarter" idx="12"/>
          </p:nvPr>
        </p:nvSpPr>
        <p:spPr/>
        <p:txBody>
          <a:bodyPr/>
          <a:lstStyle/>
          <a:p>
            <a:fld id="{0513F29E-967E-4B69-BEAA-E3504E43784D}" type="slidenum">
              <a:rPr/>
              <a:t>‹#›</a:t>
            </a:fld>
            <a:endParaRPr/>
          </a:p>
        </p:txBody>
      </p:sp>
    </p:spTree>
    <p:extLst>
      <p:ext uri="{BB962C8B-B14F-4D97-AF65-F5344CB8AC3E}">
        <p14:creationId xmlns:p14="http://schemas.microsoft.com/office/powerpoint/2010/main" val="354694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93813" y="1777042"/>
            <a:ext cx="4645152" cy="941716"/>
          </a:xfrm>
        </p:spPr>
        <p:txBody>
          <a:bodyPr anchor="ctr">
            <a:noAutofit/>
          </a:bodyPr>
          <a:lstStyle>
            <a:lvl1pPr marL="0" indent="0">
              <a:spcBef>
                <a:spcPts val="0"/>
              </a:spcBef>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781300"/>
            <a:ext cx="4645152" cy="3048000"/>
          </a:xfrm>
        </p:spPr>
        <p:txBody>
          <a:bodyPr>
            <a:normAutofit/>
          </a:bodyPr>
          <a:lstStyle>
            <a:lvl1pPr>
              <a:defRPr sz="2400"/>
            </a:lvl1pPr>
            <a:lvl2pPr>
              <a:defRPr sz="2000"/>
            </a:lvl2pPr>
            <a:lvl3pPr>
              <a:defRPr sz="1800"/>
            </a:lvl3pPr>
            <a:lvl4pPr>
              <a:defRPr sz="1600"/>
            </a:lvl4pPr>
            <a:lvl5pPr>
              <a:defRPr sz="1600"/>
            </a:lvl5pPr>
            <a:lvl6pPr marL="2103120">
              <a:defRPr sz="1600"/>
            </a:lvl6pPr>
            <a:lvl7pPr marL="2103120">
              <a:defRPr sz="1600"/>
            </a:lvl7pPr>
            <a:lvl8pPr marL="2103120">
              <a:defRPr sz="1600"/>
            </a:lvl8pPr>
            <a:lvl9pPr marL="210312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249862" y="1777042"/>
            <a:ext cx="4645152" cy="941716"/>
          </a:xfrm>
        </p:spPr>
        <p:txBody>
          <a:bodyPr anchor="ctr">
            <a:noAutofit/>
          </a:bodyPr>
          <a:lstStyle>
            <a:lvl1pPr marL="0" indent="0">
              <a:spcBef>
                <a:spcPts val="0"/>
              </a:spcBef>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2" y="2781300"/>
            <a:ext cx="4645152" cy="3048000"/>
          </a:xfrm>
        </p:spPr>
        <p:txBody>
          <a:bodyPr>
            <a:normAutofit/>
          </a:bodyPr>
          <a:lstStyle>
            <a:lvl1pPr>
              <a:defRPr sz="2400"/>
            </a:lvl1pPr>
            <a:lvl2pPr>
              <a:defRPr sz="2000"/>
            </a:lvl2pPr>
            <a:lvl3pPr>
              <a:defRPr sz="1800"/>
            </a:lvl3pPr>
            <a:lvl4pPr>
              <a:defRPr sz="1600"/>
            </a:lvl4pPr>
            <a:lvl5pPr>
              <a:defRPr sz="1600"/>
            </a:lvl5pPr>
            <a:lvl6pPr marL="2103120">
              <a:defRPr sz="1600"/>
            </a:lvl6pPr>
            <a:lvl7pPr marL="2103120">
              <a:defRPr sz="1600"/>
            </a:lvl7pPr>
            <a:lvl8pPr marL="2103120">
              <a:defRPr sz="1600"/>
            </a:lvl8pPr>
            <a:lvl9pPr marL="210312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9E583DDF-CA54-461A-A486-592D2374C532}" type="datetimeFigureOut">
              <a:rPr lang="en-US"/>
              <a:t>11/3/2018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11/3/2018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11/3/2018</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3" y="533400"/>
            <a:ext cx="4572001" cy="2743199"/>
          </a:xfrm>
        </p:spPr>
        <p:txBody>
          <a:bodyPr anchor="b">
            <a:normAutofit/>
          </a:bodyPr>
          <a:lstStyle>
            <a:lvl1pPr>
              <a:lnSpc>
                <a:spcPct val="80000"/>
              </a:lnSpc>
              <a:defRPr sz="4000" b="0"/>
            </a:lvl1pPr>
          </a:lstStyle>
          <a:p>
            <a:r>
              <a:rPr lang="en-US"/>
              <a:t>Click to edit Master title style</a:t>
            </a:r>
            <a:endParaRPr/>
          </a:p>
        </p:txBody>
      </p:sp>
      <p:sp>
        <p:nvSpPr>
          <p:cNvPr id="3" name="Content Placeholder 2"/>
          <p:cNvSpPr>
            <a:spLocks noGrp="1"/>
          </p:cNvSpPr>
          <p:nvPr>
            <p:ph idx="1"/>
          </p:nvPr>
        </p:nvSpPr>
        <p:spPr>
          <a:xfrm>
            <a:off x="5637213" y="533401"/>
            <a:ext cx="5943603" cy="52578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08013" y="3429000"/>
            <a:ext cx="4572000" cy="2362199"/>
          </a:xfrm>
        </p:spPr>
        <p:txBody>
          <a:bodyPr>
            <a:normAutofit/>
          </a:bodyPr>
          <a:lstStyle>
            <a:lvl1pPr marL="0" indent="0">
              <a:lnSpc>
                <a:spcPct val="11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11/3/2018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9050" y="533401"/>
            <a:ext cx="4573192" cy="2743199"/>
          </a:xfrm>
        </p:spPr>
        <p:txBody>
          <a:bodyPr anchor="b">
            <a:normAutofit/>
          </a:bodyPr>
          <a:lstStyle>
            <a:lvl1pPr algn="l">
              <a:lnSpc>
                <a:spcPct val="80000"/>
              </a:lnSpc>
              <a:defRPr sz="4000" b="0" i="0" baseline="0">
                <a:solidFill>
                  <a:schemeClr val="accent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3"/>
            <a:ext cx="6553318" cy="6004510"/>
          </a:xfrm>
          <a:custGeom>
            <a:avLst/>
            <a:gdLst/>
            <a:ahLst/>
            <a:cxnLst/>
            <a:rect l="l" t="t" r="r" b="b"/>
            <a:pathLst>
              <a:path w="6551611" h="6004510">
                <a:moveTo>
                  <a:pt x="0" y="0"/>
                </a:moveTo>
                <a:lnTo>
                  <a:pt x="6551611" y="0"/>
                </a:lnTo>
                <a:lnTo>
                  <a:pt x="6551611" y="6004510"/>
                </a:lnTo>
                <a:cubicBezTo>
                  <a:pt x="4321482" y="5960049"/>
                  <a:pt x="2628293" y="5340418"/>
                  <a:pt x="0" y="5768658"/>
                </a:cubicBezTo>
                <a:close/>
              </a:path>
            </a:pathLst>
          </a:custGeom>
          <a:solidFill>
            <a:schemeClr val="bg2">
              <a:lumMod val="90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9049" y="3429001"/>
            <a:ext cx="4573191" cy="2362199"/>
          </a:xfrm>
        </p:spPr>
        <p:txBody>
          <a:bodyPr>
            <a:normAutofit/>
          </a:bodyPr>
          <a:lstStyle>
            <a:lvl1pPr marL="0" indent="0">
              <a:lnSpc>
                <a:spcPct val="11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pPr/>
              <a:t>11/3/2018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0630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4585" y="5374939"/>
            <a:ext cx="12240113" cy="1559261"/>
            <a:chOff x="-4585" y="2764068"/>
            <a:chExt cx="12240113" cy="1559261"/>
          </a:xfrm>
        </p:grpSpPr>
        <p:sp>
          <p:nvSpPr>
            <p:cNvPr id="9" name="Freeform 8"/>
            <p:cNvSpPr/>
            <p:nvPr/>
          </p:nvSpPr>
          <p:spPr>
            <a:xfrm rot="21388434">
              <a:off x="12235" y="2982534"/>
              <a:ext cx="12169907" cy="1238081"/>
            </a:xfrm>
            <a:custGeom>
              <a:avLst/>
              <a:gdLst/>
              <a:ahLst/>
              <a:cxnLst/>
              <a:rect l="l" t="t" r="r" b="b"/>
              <a:pathLst>
                <a:path w="12169907" h="1238081">
                  <a:moveTo>
                    <a:pt x="2807331" y="101460"/>
                  </a:moveTo>
                  <a:cubicBezTo>
                    <a:pt x="6135545" y="328205"/>
                    <a:pt x="6673951" y="1596392"/>
                    <a:pt x="12165744" y="982579"/>
                  </a:cubicBezTo>
                  <a:lnTo>
                    <a:pt x="12160227" y="1072100"/>
                  </a:lnTo>
                  <a:cubicBezTo>
                    <a:pt x="5416860" y="1825439"/>
                    <a:pt x="6141899" y="-258272"/>
                    <a:pt x="0" y="232833"/>
                  </a:cubicBezTo>
                  <a:lnTo>
                    <a:pt x="5492" y="143708"/>
                  </a:lnTo>
                  <a:cubicBezTo>
                    <a:pt x="1145422" y="52200"/>
                    <a:pt x="2048826" y="49784"/>
                    <a:pt x="2807331" y="101460"/>
                  </a:cubicBezTo>
                  <a:close/>
                  <a:moveTo>
                    <a:pt x="2811494" y="33894"/>
                  </a:moveTo>
                  <a:cubicBezTo>
                    <a:pt x="6139708" y="260639"/>
                    <a:pt x="6678114" y="1528826"/>
                    <a:pt x="12169907" y="915013"/>
                  </a:cubicBezTo>
                  <a:lnTo>
                    <a:pt x="12168059" y="945013"/>
                  </a:lnTo>
                  <a:cubicBezTo>
                    <a:pt x="5424692" y="1698351"/>
                    <a:pt x="6149730" y="-385359"/>
                    <a:pt x="7832" y="105746"/>
                  </a:cubicBezTo>
                  <a:lnTo>
                    <a:pt x="9656" y="76142"/>
                  </a:lnTo>
                  <a:cubicBezTo>
                    <a:pt x="1149586" y="-15366"/>
                    <a:pt x="2052990" y="-17782"/>
                    <a:pt x="2811494" y="33894"/>
                  </a:cubicBezTo>
                  <a:close/>
                </a:path>
              </a:pathLst>
            </a:custGeom>
            <a:gradFill>
              <a:gsLst>
                <a:gs pos="0">
                  <a:schemeClr val="bg2">
                    <a:alpha val="90000"/>
                    <a:lumMod val="80000"/>
                    <a:lumOff val="20000"/>
                  </a:schemeClr>
                </a:gs>
                <a:gs pos="18000">
                  <a:schemeClr val="bg2">
                    <a:lumMod val="92000"/>
                  </a:schemeClr>
                </a:gs>
                <a:gs pos="37000">
                  <a:schemeClr val="bg2">
                    <a:alpha val="90000"/>
                    <a:lumMod val="91000"/>
                  </a:schemeClr>
                </a:gs>
                <a:gs pos="100000">
                  <a:schemeClr val="bg2">
                    <a:lumMod val="80000"/>
                    <a:lumOff val="20000"/>
                  </a:schemeClr>
                </a:gs>
              </a:gsLst>
              <a:path path="shape">
                <a:fillToRect l="50000" t="50000" r="50000" b="50000"/>
              </a:path>
            </a:gra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21388434">
              <a:off x="29672" y="2764068"/>
              <a:ext cx="12205856" cy="1559261"/>
            </a:xfrm>
            <a:custGeom>
              <a:avLst/>
              <a:gdLst/>
              <a:ahLst/>
              <a:cxnLst/>
              <a:rect l="l" t="t" r="r" b="b"/>
              <a:pathLst>
                <a:path w="12205856" h="1559261">
                  <a:moveTo>
                    <a:pt x="12190266" y="1521455"/>
                  </a:moveTo>
                  <a:lnTo>
                    <a:pt x="12190701" y="1521482"/>
                  </a:lnTo>
                  <a:lnTo>
                    <a:pt x="12188851" y="1559261"/>
                  </a:lnTo>
                  <a:lnTo>
                    <a:pt x="12188416" y="1559245"/>
                  </a:lnTo>
                  <a:close/>
                  <a:moveTo>
                    <a:pt x="12205856" y="208119"/>
                  </a:moveTo>
                  <a:lnTo>
                    <a:pt x="12203734" y="242562"/>
                  </a:lnTo>
                  <a:cubicBezTo>
                    <a:pt x="6796720" y="1874914"/>
                    <a:pt x="3447529" y="-395170"/>
                    <a:pt x="0" y="109344"/>
                  </a:cubicBezTo>
                  <a:lnTo>
                    <a:pt x="2124" y="74883"/>
                  </a:lnTo>
                  <a:cubicBezTo>
                    <a:pt x="3449654" y="-429611"/>
                    <a:pt x="6798843" y="1840472"/>
                    <a:pt x="12205856" y="208119"/>
                  </a:cubicBezTo>
                  <a:close/>
                </a:path>
              </a:pathLst>
            </a:custGeom>
            <a:gradFill>
              <a:gsLst>
                <a:gs pos="36000">
                  <a:schemeClr val="bg2">
                    <a:alpha val="30000"/>
                    <a:lumMod val="0"/>
                    <a:lumOff val="100000"/>
                  </a:schemeClr>
                </a:gs>
                <a:gs pos="100000">
                  <a:schemeClr val="bg2">
                    <a:alpha val="48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21388434">
              <a:off x="-4585" y="3108508"/>
              <a:ext cx="12215153" cy="1052652"/>
            </a:xfrm>
            <a:custGeom>
              <a:avLst/>
              <a:gdLst/>
              <a:ahLst/>
              <a:cxnLst/>
              <a:rect l="l" t="t" r="r" b="b"/>
              <a:pathLst>
                <a:path w="12215153" h="1052652">
                  <a:moveTo>
                    <a:pt x="12199582" y="613499"/>
                  </a:moveTo>
                  <a:lnTo>
                    <a:pt x="12196535" y="662961"/>
                  </a:lnTo>
                  <a:cubicBezTo>
                    <a:pt x="8659170" y="1895884"/>
                    <a:pt x="3236150" y="-250863"/>
                    <a:pt x="0" y="412868"/>
                  </a:cubicBezTo>
                  <a:lnTo>
                    <a:pt x="3057" y="363268"/>
                  </a:lnTo>
                  <a:cubicBezTo>
                    <a:pt x="3239190" y="-300459"/>
                    <a:pt x="8662172" y="1846263"/>
                    <a:pt x="12199582" y="613499"/>
                  </a:cubicBezTo>
                  <a:close/>
                  <a:moveTo>
                    <a:pt x="12208353" y="471141"/>
                  </a:moveTo>
                  <a:lnTo>
                    <a:pt x="12202868" y="560177"/>
                  </a:lnTo>
                  <a:cubicBezTo>
                    <a:pt x="8665592" y="1793383"/>
                    <a:pt x="3242519" y="-353436"/>
                    <a:pt x="6325" y="310230"/>
                  </a:cubicBezTo>
                  <a:lnTo>
                    <a:pt x="11827" y="220949"/>
                  </a:lnTo>
                  <a:cubicBezTo>
                    <a:pt x="3247993" y="-442711"/>
                    <a:pt x="8670998" y="1704066"/>
                    <a:pt x="12208353" y="471141"/>
                  </a:cubicBezTo>
                  <a:close/>
                  <a:moveTo>
                    <a:pt x="12215153" y="360807"/>
                  </a:moveTo>
                  <a:lnTo>
                    <a:pt x="12212631" y="401743"/>
                  </a:lnTo>
                  <a:cubicBezTo>
                    <a:pt x="8696050" y="1669577"/>
                    <a:pt x="3274141" y="-472216"/>
                    <a:pt x="15523" y="160967"/>
                  </a:cubicBezTo>
                  <a:lnTo>
                    <a:pt x="18051" y="119938"/>
                  </a:lnTo>
                  <a:cubicBezTo>
                    <a:pt x="3276657" y="-513245"/>
                    <a:pt x="8698537" y="1628531"/>
                    <a:pt x="12215153" y="360807"/>
                  </a:cubicBezTo>
                  <a:close/>
                </a:path>
              </a:pathLst>
            </a:custGeom>
            <a:gradFill>
              <a:gsLst>
                <a:gs pos="36000">
                  <a:schemeClr val="bg2">
                    <a:alpha val="47000"/>
                    <a:lumMod val="0"/>
                    <a:lumOff val="100000"/>
                  </a:schemeClr>
                </a:gs>
                <a:gs pos="100000">
                  <a:schemeClr val="bg2">
                    <a:alpha val="82000"/>
                    <a:lumMod val="87000"/>
                    <a:lumOff val="13000"/>
                  </a:schemeClr>
                </a:gs>
              </a:gsLst>
              <a:path path="rect">
                <a:fillToRect l="100000" t="100000"/>
              </a:path>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Placeholder 1"/>
          <p:cNvSpPr>
            <a:spLocks noGrp="1"/>
          </p:cNvSpPr>
          <p:nvPr>
            <p:ph type="title"/>
          </p:nvPr>
        </p:nvSpPr>
        <p:spPr>
          <a:xfrm>
            <a:off x="1293813" y="304800"/>
            <a:ext cx="9601200" cy="12192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4" y="1828801"/>
            <a:ext cx="9601198" cy="3962400"/>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299152" y="6400800"/>
            <a:ext cx="5954835" cy="276228"/>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989510" y="6400800"/>
            <a:ext cx="1548660" cy="276228"/>
          </a:xfrm>
          <a:prstGeom prst="rect">
            <a:avLst/>
          </a:prstGeom>
        </p:spPr>
        <p:txBody>
          <a:bodyPr vert="horz" lIns="91440" tIns="45720" rIns="91440" bIns="45720" rtlCol="0" anchor="ctr"/>
          <a:lstStyle>
            <a:lvl1pPr algn="r">
              <a:defRPr sz="1100">
                <a:solidFill>
                  <a:schemeClr val="tx1"/>
                </a:solidFill>
              </a:defRPr>
            </a:lvl1pPr>
          </a:lstStyle>
          <a:p>
            <a:fld id="{9E583DDF-CA54-461A-A486-592D2374C532}" type="datetimeFigureOut">
              <a:rPr lang="en-US" smtClean="0"/>
              <a:pPr/>
              <a:t>11/3/2018</a:t>
            </a:fld>
            <a:endParaRPr lang="en-US"/>
          </a:p>
        </p:txBody>
      </p:sp>
      <p:sp>
        <p:nvSpPr>
          <p:cNvPr id="6" name="Slide Number Placeholder 5"/>
          <p:cNvSpPr>
            <a:spLocks noGrp="1"/>
          </p:cNvSpPr>
          <p:nvPr>
            <p:ph type="sldNum" sz="quarter" idx="4"/>
          </p:nvPr>
        </p:nvSpPr>
        <p:spPr>
          <a:xfrm>
            <a:off x="9818310"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53" r:id="rId5"/>
    <p:sldLayoutId id="2147483654" r:id="rId6"/>
    <p:sldLayoutId id="2147483655" r:id="rId7"/>
    <p:sldLayoutId id="2147483656" r:id="rId8"/>
    <p:sldLayoutId id="2147483663"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4000"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800" kern="1200">
          <a:solidFill>
            <a:schemeClr val="tx1"/>
          </a:solidFill>
          <a:latin typeface="+mn-lt"/>
          <a:ea typeface="+mn-ea"/>
          <a:cs typeface="+mn-cs"/>
        </a:defRPr>
      </a:lvl1pPr>
      <a:lvl2pPr marL="731520" indent="-228600" algn="l" defTabSz="914400" rtl="0" eaLnBrk="1" latinLnBrk="0" hangingPunct="1">
        <a:lnSpc>
          <a:spcPct val="90000"/>
        </a:lnSpc>
        <a:spcBef>
          <a:spcPts val="600"/>
        </a:spcBef>
        <a:buSzPct val="80000"/>
        <a:buFont typeface="Arial" pitchFamily="34" charset="0"/>
        <a:buChar char="•"/>
        <a:defRPr sz="2400" kern="1200">
          <a:solidFill>
            <a:schemeClr val="tx1"/>
          </a:solidFill>
          <a:latin typeface="+mn-lt"/>
          <a:ea typeface="+mn-ea"/>
          <a:cs typeface="+mn-cs"/>
        </a:defRPr>
      </a:lvl2pPr>
      <a:lvl3pPr marL="118872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16459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4pPr>
      <a:lvl5pPr marL="21031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5pPr>
      <a:lvl6pPr marL="25603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6pPr>
      <a:lvl7pPr marL="30175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34747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8pPr>
      <a:lvl9pPr marL="39319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err="1">
                <a:solidFill>
                  <a:schemeClr val="tx2"/>
                </a:solidFill>
                <a:latin typeface="Times New Roman" panose="02020603050405020304" pitchFamily="18" charset="0"/>
                <a:cs typeface="Times New Roman" panose="02020603050405020304" pitchFamily="18" charset="0"/>
              </a:rPr>
              <a:t>Cấu</a:t>
            </a:r>
            <a:r>
              <a:rPr lang="en-US" sz="5000" dirty="0">
                <a:solidFill>
                  <a:schemeClr val="tx2"/>
                </a:solidFill>
                <a:latin typeface="Times New Roman" panose="02020603050405020304" pitchFamily="18" charset="0"/>
                <a:cs typeface="Times New Roman" panose="02020603050405020304" pitchFamily="18" charset="0"/>
              </a:rPr>
              <a:t> </a:t>
            </a:r>
            <a:r>
              <a:rPr lang="en-US" sz="5000" dirty="0" err="1">
                <a:solidFill>
                  <a:schemeClr val="tx2"/>
                </a:solidFill>
                <a:latin typeface="Times New Roman" panose="02020603050405020304" pitchFamily="18" charset="0"/>
                <a:cs typeface="Times New Roman" panose="02020603050405020304" pitchFamily="18" charset="0"/>
              </a:rPr>
              <a:t>trúc</a:t>
            </a:r>
            <a:r>
              <a:rPr lang="en-US" sz="5000" dirty="0">
                <a:solidFill>
                  <a:schemeClr val="tx2"/>
                </a:solidFill>
                <a:latin typeface="Times New Roman" panose="02020603050405020304" pitchFamily="18" charset="0"/>
                <a:cs typeface="Times New Roman" panose="02020603050405020304" pitchFamily="18" charset="0"/>
              </a:rPr>
              <a:t> </a:t>
            </a:r>
            <a:r>
              <a:rPr lang="en-US" sz="5000" dirty="0" err="1" smtClean="0">
                <a:solidFill>
                  <a:schemeClr val="tx2"/>
                </a:solidFill>
                <a:latin typeface="Times New Roman" panose="02020603050405020304" pitchFamily="18" charset="0"/>
                <a:cs typeface="Times New Roman" panose="02020603050405020304" pitchFamily="18" charset="0"/>
              </a:rPr>
              <a:t>mảng</a:t>
            </a:r>
            <a:r>
              <a:rPr lang="en-US" sz="5000" dirty="0" smtClean="0">
                <a:solidFill>
                  <a:schemeClr val="tx2"/>
                </a:solidFill>
                <a:latin typeface="Times New Roman" panose="02020603050405020304" pitchFamily="18" charset="0"/>
                <a:cs typeface="Times New Roman" panose="02020603050405020304" pitchFamily="18" charset="0"/>
              </a:rPr>
              <a:t> </a:t>
            </a:r>
            <a:r>
              <a:rPr lang="en-US" sz="5000" dirty="0" err="1" smtClean="0">
                <a:solidFill>
                  <a:schemeClr val="tx2"/>
                </a:solidFill>
                <a:latin typeface="Times New Roman" panose="02020603050405020304" pitchFamily="18" charset="0"/>
                <a:cs typeface="Times New Roman" panose="02020603050405020304" pitchFamily="18" charset="0"/>
              </a:rPr>
              <a:t>động</a:t>
            </a:r>
            <a:r>
              <a:rPr lang="en-US" sz="5000" dirty="0" smtClean="0">
                <a:solidFill>
                  <a:schemeClr val="tx2"/>
                </a:solidFill>
                <a:latin typeface="Times New Roman" panose="02020603050405020304" pitchFamily="18" charset="0"/>
                <a:cs typeface="Times New Roman" panose="02020603050405020304" pitchFamily="18" charset="0"/>
              </a:rPr>
              <a:t> </a:t>
            </a:r>
            <a:r>
              <a:rPr lang="en-US" sz="5000" dirty="0" err="1">
                <a:solidFill>
                  <a:schemeClr val="tx2"/>
                </a:solidFill>
                <a:latin typeface="Times New Roman" panose="02020603050405020304" pitchFamily="18" charset="0"/>
                <a:cs typeface="Times New Roman" panose="02020603050405020304" pitchFamily="18" charset="0"/>
              </a:rPr>
              <a:t>và</a:t>
            </a:r>
            <a:r>
              <a:rPr lang="en-US" sz="5000" dirty="0">
                <a:solidFill>
                  <a:schemeClr val="tx2"/>
                </a:solidFill>
                <a:latin typeface="Times New Roman" panose="02020603050405020304" pitchFamily="18" charset="0"/>
                <a:cs typeface="Times New Roman" panose="02020603050405020304" pitchFamily="18" charset="0"/>
              </a:rPr>
              <a:t> </a:t>
            </a:r>
            <a:r>
              <a:rPr lang="en-US" sz="5000" dirty="0" err="1">
                <a:solidFill>
                  <a:schemeClr val="tx2"/>
                </a:solidFill>
                <a:latin typeface="Times New Roman" panose="02020603050405020304" pitchFamily="18" charset="0"/>
                <a:cs typeface="Times New Roman" panose="02020603050405020304" pitchFamily="18" charset="0"/>
              </a:rPr>
              <a:t>Xử</a:t>
            </a:r>
            <a:r>
              <a:rPr lang="en-US" sz="5000" dirty="0">
                <a:solidFill>
                  <a:schemeClr val="tx2"/>
                </a:solidFill>
                <a:latin typeface="Times New Roman" panose="02020603050405020304" pitchFamily="18" charset="0"/>
                <a:cs typeface="Times New Roman" panose="02020603050405020304" pitchFamily="18" charset="0"/>
              </a:rPr>
              <a:t> </a:t>
            </a:r>
            <a:r>
              <a:rPr lang="en-US" sz="5000" dirty="0" err="1">
                <a:solidFill>
                  <a:schemeClr val="tx2"/>
                </a:solidFill>
                <a:latin typeface="Times New Roman" panose="02020603050405020304" pitchFamily="18" charset="0"/>
                <a:cs typeface="Times New Roman" panose="02020603050405020304" pitchFamily="18" charset="0"/>
              </a:rPr>
              <a:t>lý</a:t>
            </a:r>
            <a:r>
              <a:rPr lang="en-US" sz="5000" dirty="0">
                <a:solidFill>
                  <a:schemeClr val="tx2"/>
                </a:solidFill>
                <a:latin typeface="Times New Roman" panose="02020603050405020304" pitchFamily="18" charset="0"/>
                <a:cs typeface="Times New Roman" panose="02020603050405020304" pitchFamily="18" charset="0"/>
              </a:rPr>
              <a:t> </a:t>
            </a:r>
            <a:r>
              <a:rPr lang="en-US" sz="5000" dirty="0" err="1">
                <a:solidFill>
                  <a:schemeClr val="tx2"/>
                </a:solidFill>
                <a:latin typeface="Times New Roman" panose="02020603050405020304" pitchFamily="18" charset="0"/>
                <a:cs typeface="Times New Roman" panose="02020603050405020304" pitchFamily="18" charset="0"/>
              </a:rPr>
              <a:t>ngoại</a:t>
            </a:r>
            <a:r>
              <a:rPr lang="en-US" sz="5000" dirty="0">
                <a:solidFill>
                  <a:schemeClr val="tx2"/>
                </a:solidFill>
                <a:latin typeface="Times New Roman" panose="02020603050405020304" pitchFamily="18" charset="0"/>
                <a:cs typeface="Times New Roman" panose="02020603050405020304" pitchFamily="18" charset="0"/>
              </a:rPr>
              <a:t> </a:t>
            </a:r>
            <a:r>
              <a:rPr lang="en-US" sz="5000" dirty="0" err="1">
                <a:solidFill>
                  <a:schemeClr val="tx2"/>
                </a:solidFill>
                <a:latin typeface="Times New Roman" panose="02020603050405020304" pitchFamily="18" charset="0"/>
                <a:cs typeface="Times New Roman" panose="02020603050405020304" pitchFamily="18" charset="0"/>
              </a:rPr>
              <a:t>lệ</a:t>
            </a:r>
            <a:endParaRPr lang="en-US" sz="5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1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649941"/>
          </a:xfrm>
        </p:spPr>
        <p:txBody>
          <a:bodyPr>
            <a:normAutofit/>
          </a:bodyPr>
          <a:lstStyle/>
          <a:p>
            <a:pPr lvl="0"/>
            <a:r>
              <a:rPr lang="en-US" sz="2600">
                <a:solidFill>
                  <a:schemeClr val="tx2"/>
                </a:solidFill>
                <a:latin typeface="Times New Roman" panose="02020603050405020304" pitchFamily="18" charset="0"/>
                <a:cs typeface="Times New Roman" panose="02020603050405020304" pitchFamily="18" charset="0"/>
              </a:rPr>
              <a:t>Các hàm cơ bản của Hahmap</a:t>
            </a:r>
          </a:p>
        </p:txBody>
      </p:sp>
      <p:sp>
        <p:nvSpPr>
          <p:cNvPr id="14" name="Content Placeholder 13"/>
          <p:cNvSpPr>
            <a:spLocks noGrp="1"/>
          </p:cNvSpPr>
          <p:nvPr>
            <p:ph idx="1"/>
          </p:nvPr>
        </p:nvSpPr>
        <p:spPr>
          <a:xfrm>
            <a:off x="1293814" y="1344706"/>
            <a:ext cx="9601198" cy="4446495"/>
          </a:xfrm>
        </p:spPr>
        <p:txBody>
          <a:bodyPr>
            <a:normAutofit/>
          </a:bodyPr>
          <a:lstStyle/>
          <a:p>
            <a:pPr marL="45720" lvl="0" indent="0">
              <a:buNone/>
            </a:pPr>
            <a:endParaRPr lang="en-US" sz="2400"/>
          </a:p>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80591249"/>
              </p:ext>
            </p:extLst>
          </p:nvPr>
        </p:nvGraphicFramePr>
        <p:xfrm>
          <a:off x="1156447" y="1240970"/>
          <a:ext cx="9910482" cy="5654287"/>
        </p:xfrm>
        <a:graphic>
          <a:graphicData uri="http://schemas.openxmlformats.org/drawingml/2006/table">
            <a:tbl>
              <a:tblPr firstRow="1" bandRow="1">
                <a:tableStyleId>{69CF1AB2-1976-4502-BF36-3FF5EA218861}</a:tableStyleId>
              </a:tblPr>
              <a:tblGrid>
                <a:gridCol w="3282931">
                  <a:extLst>
                    <a:ext uri="{9D8B030D-6E8A-4147-A177-3AD203B41FA5}">
                      <a16:colId xmlns:a16="http://schemas.microsoft.com/office/drawing/2014/main" val="20000"/>
                    </a:ext>
                  </a:extLst>
                </a:gridCol>
                <a:gridCol w="6627551">
                  <a:extLst>
                    <a:ext uri="{9D8B030D-6E8A-4147-A177-3AD203B41FA5}">
                      <a16:colId xmlns:a16="http://schemas.microsoft.com/office/drawing/2014/main" val="20001"/>
                    </a:ext>
                  </a:extLst>
                </a:gridCol>
              </a:tblGrid>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Clear()</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b="0" kern="1200" dirty="0" err="1">
                          <a:solidFill>
                            <a:schemeClr val="tx2"/>
                          </a:solidFill>
                          <a:effectLst/>
                          <a:latin typeface="Times New Roman" panose="02020603050405020304" pitchFamily="18" charset="0"/>
                          <a:ea typeface="+mn-ea"/>
                          <a:cs typeface="Times New Roman" panose="02020603050405020304" pitchFamily="18" charset="0"/>
                        </a:rPr>
                        <a:t>Gỡ</a:t>
                      </a:r>
                      <a:r>
                        <a:rPr lang="en-US" sz="1800" b="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2"/>
                          </a:solidFill>
                          <a:effectLst/>
                          <a:latin typeface="Times New Roman" panose="02020603050405020304" pitchFamily="18" charset="0"/>
                          <a:ea typeface="+mn-ea"/>
                          <a:cs typeface="Times New Roman" panose="02020603050405020304" pitchFamily="18" charset="0"/>
                        </a:rPr>
                        <a:t>bỏ</a:t>
                      </a:r>
                      <a:r>
                        <a:rPr lang="en-US" sz="1800" b="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2"/>
                          </a:solidFill>
                          <a:effectLst/>
                          <a:latin typeface="Times New Roman" panose="02020603050405020304" pitchFamily="18" charset="0"/>
                          <a:ea typeface="+mn-ea"/>
                          <a:cs typeface="Times New Roman" panose="02020603050405020304" pitchFamily="18" charset="0"/>
                        </a:rPr>
                        <a:t>tất</a:t>
                      </a:r>
                      <a:r>
                        <a:rPr lang="en-US" sz="1800" b="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2"/>
                          </a:solidFill>
                          <a:effectLst/>
                          <a:latin typeface="Times New Roman" panose="02020603050405020304" pitchFamily="18" charset="0"/>
                          <a:ea typeface="+mn-ea"/>
                          <a:cs typeface="Times New Roman" panose="02020603050405020304" pitchFamily="18" charset="0"/>
                        </a:rPr>
                        <a:t>cả</a:t>
                      </a:r>
                      <a:r>
                        <a:rPr lang="en-US" sz="1800" b="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b="0" kern="1200" dirty="0" smtClean="0">
                          <a:solidFill>
                            <a:schemeClr val="tx2"/>
                          </a:solidFill>
                          <a:effectLst/>
                          <a:latin typeface="Times New Roman" panose="02020603050405020304" pitchFamily="18" charset="0"/>
                          <a:ea typeface="+mn-ea"/>
                          <a:cs typeface="Times New Roman" panose="02020603050405020304" pitchFamily="18" charset="0"/>
                        </a:rPr>
                        <a:t>mappings (</a:t>
                      </a:r>
                      <a:r>
                        <a:rPr lang="en-US" sz="1800" b="0" kern="1200" dirty="0" err="1" smtClean="0">
                          <a:solidFill>
                            <a:schemeClr val="tx2"/>
                          </a:solidFill>
                          <a:effectLst/>
                          <a:latin typeface="Times New Roman" panose="02020603050405020304" pitchFamily="18" charset="0"/>
                          <a:ea typeface="+mn-ea"/>
                          <a:cs typeface="Times New Roman" panose="02020603050405020304" pitchFamily="18" charset="0"/>
                        </a:rPr>
                        <a:t>ánh</a:t>
                      </a:r>
                      <a:r>
                        <a:rPr lang="en-US" sz="1800" b="0" kern="1200" dirty="0" smtClean="0">
                          <a:solidFill>
                            <a:schemeClr val="tx2"/>
                          </a:solidFill>
                          <a:effectLst/>
                          <a:latin typeface="Times New Roman" panose="02020603050405020304" pitchFamily="18" charset="0"/>
                          <a:ea typeface="+mn-ea"/>
                          <a:cs typeface="Times New Roman" panose="02020603050405020304" pitchFamily="18" charset="0"/>
                        </a:rPr>
                        <a:t> </a:t>
                      </a:r>
                      <a:r>
                        <a:rPr lang="en-US" sz="1800" b="0" kern="1200" dirty="0" err="1" smtClean="0">
                          <a:solidFill>
                            <a:schemeClr val="tx2"/>
                          </a:solidFill>
                          <a:effectLst/>
                          <a:latin typeface="Times New Roman" panose="02020603050405020304" pitchFamily="18" charset="0"/>
                          <a:ea typeface="+mn-ea"/>
                          <a:cs typeface="Times New Roman" panose="02020603050405020304" pitchFamily="18" charset="0"/>
                        </a:rPr>
                        <a:t>xạ</a:t>
                      </a:r>
                      <a:r>
                        <a:rPr lang="en-US" sz="1800" b="0" kern="1200" dirty="0" smtClean="0">
                          <a:solidFill>
                            <a:schemeClr val="tx2"/>
                          </a:solidFill>
                          <a:effectLst/>
                          <a:latin typeface="Times New Roman" panose="02020603050405020304" pitchFamily="18" charset="0"/>
                          <a:ea typeface="+mn-ea"/>
                          <a:cs typeface="Times New Roman" panose="02020603050405020304" pitchFamily="18" charset="0"/>
                        </a:rPr>
                        <a:t>) </a:t>
                      </a:r>
                      <a:r>
                        <a:rPr lang="en-US" sz="1800" b="0" kern="1200" dirty="0" err="1" smtClean="0">
                          <a:solidFill>
                            <a:schemeClr val="tx2"/>
                          </a:solidFill>
                          <a:effectLst/>
                          <a:latin typeface="Times New Roman" panose="02020603050405020304" pitchFamily="18" charset="0"/>
                          <a:ea typeface="+mn-ea"/>
                          <a:cs typeface="Times New Roman" panose="02020603050405020304" pitchFamily="18" charset="0"/>
                        </a:rPr>
                        <a:t>từ</a:t>
                      </a:r>
                      <a:r>
                        <a:rPr lang="en-US" sz="1800" b="0" kern="1200" dirty="0" smtClean="0">
                          <a:solidFill>
                            <a:schemeClr val="tx2"/>
                          </a:solidFill>
                          <a:effectLst/>
                          <a:latin typeface="Times New Roman" panose="02020603050405020304" pitchFamily="18" charset="0"/>
                          <a:ea typeface="+mn-ea"/>
                          <a:cs typeface="Times New Roman" panose="02020603050405020304" pitchFamily="18" charset="0"/>
                        </a:rPr>
                        <a:t> map </a:t>
                      </a:r>
                      <a:r>
                        <a:rPr lang="en-US" sz="1800" b="0" kern="1200" dirty="0" err="1">
                          <a:solidFill>
                            <a:schemeClr val="tx2"/>
                          </a:solidFill>
                          <a:effectLst/>
                          <a:latin typeface="Times New Roman" panose="02020603050405020304" pitchFamily="18" charset="0"/>
                          <a:ea typeface="+mn-ea"/>
                          <a:cs typeface="Times New Roman" panose="02020603050405020304" pitchFamily="18" charset="0"/>
                        </a:rPr>
                        <a:t>này</a:t>
                      </a:r>
                      <a:endParaRPr lang="en-US" b="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containsKey(Object key)</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Trả về true nếu map này chứa một ánh xạ với key đã cho</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78199">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containsValue(Object value)</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trả về true nếu map này so khớp một hoặc nhiều key tới value đã cho</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27519">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get(Object key)</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Trả về value từ đó key đã cho được so khớp với trong hash map này, hoặc trả về null nếu map không chứa ánh xạ nào cho key này</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 put(Object key, Object value)</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Liên</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kết</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với</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value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đã</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cho</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với</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key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đã</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xác</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định</a:t>
                      </a:r>
                      <a:endParaRPr lang="en-US"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896456">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putAll(Map m)</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Sao chép tất cả ánh xạ từ map đã xác định tới map này. Những ánh xạ này sẽ thay thế bất kỳ ánh xạ nào mà map này có cho bất kỳ key hiện tại nào trong map đã xác định</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entrySet()</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Trả về một tập hợp các ánh xạ được chứa trong map này</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 keySet()</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Trả về một tập hợp các key được chứa trong map này</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remove(Object key)</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Gỡ bỏ ánh xạ cho key này từ map đã xác định nếu có mặt</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values()</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Trả về một tập hợp của các value được chứa trong map này</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358582">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int size()</a:t>
                      </a:r>
                      <a:endParaRPr lang="en-US" b="1">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tx2"/>
                          </a:solidFill>
                          <a:effectLst/>
                          <a:latin typeface="Times New Roman" panose="02020603050405020304" pitchFamily="18" charset="0"/>
                          <a:ea typeface="+mn-ea"/>
                          <a:cs typeface="Times New Roman" panose="02020603050405020304" pitchFamily="18" charset="0"/>
                        </a:rPr>
                        <a:t>Trả về số ánh xạ key-value trong map này</a:t>
                      </a:r>
                      <a:endParaRPr lang="en-US">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0"/>
                  </a:ext>
                </a:extLst>
              </a:tr>
              <a:tr h="595528">
                <a:tc>
                  <a:txBody>
                    <a:bodyPr/>
                    <a:lstStyle/>
                    <a:p>
                      <a:r>
                        <a:rPr lang="en-US" sz="1800" b="1" kern="1200">
                          <a:solidFill>
                            <a:schemeClr val="tx2"/>
                          </a:solidFill>
                          <a:effectLst/>
                          <a:latin typeface="Times New Roman" panose="02020603050405020304" pitchFamily="18" charset="0"/>
                          <a:ea typeface="+mn-ea"/>
                          <a:cs typeface="Times New Roman" panose="02020603050405020304" pitchFamily="18" charset="0"/>
                        </a:rPr>
                        <a:t>isEmpty()</a:t>
                      </a:r>
                      <a:endParaRPr lang="en-US" b="1">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Trả</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về</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true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nếu</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map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này</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không</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chứa</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các</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ánh</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xạ</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 key-value </a:t>
                      </a:r>
                      <a:r>
                        <a:rPr lang="en-US" sz="1800" kern="1200" dirty="0" err="1">
                          <a:solidFill>
                            <a:schemeClr val="tx2"/>
                          </a:solidFill>
                          <a:effectLst/>
                          <a:latin typeface="Times New Roman" panose="02020603050405020304" pitchFamily="18" charset="0"/>
                          <a:ea typeface="+mn-ea"/>
                          <a:cs typeface="Times New Roman" panose="02020603050405020304" pitchFamily="18" charset="0"/>
                        </a:rPr>
                        <a:t>nào</a:t>
                      </a:r>
                      <a:endParaRPr lang="en-US"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437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1.5 Hashset</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344706"/>
            <a:ext cx="9601198" cy="4446495"/>
          </a:xfrm>
        </p:spPr>
        <p:txBody>
          <a:bodyPr>
            <a:normAutofit/>
          </a:bodyPr>
          <a:lstStyle/>
          <a:p>
            <a:pPr marL="45720" lvl="0" indent="0">
              <a:buNone/>
            </a:pPr>
            <a:r>
              <a:rPr lang="en-US" sz="2600" u="sng">
                <a:solidFill>
                  <a:schemeClr val="tx2"/>
                </a:solidFill>
                <a:latin typeface="Times New Roman" panose="02020603050405020304" pitchFamily="18" charset="0"/>
                <a:cs typeface="Times New Roman" panose="02020603050405020304" pitchFamily="18" charset="0"/>
              </a:rPr>
              <a:t>Khái niệm </a:t>
            </a:r>
            <a:r>
              <a:rPr lang="en-US" sz="2600">
                <a:solidFill>
                  <a:schemeClr val="tx2"/>
                </a:solidFill>
                <a:latin typeface="Times New Roman" panose="02020603050405020304" pitchFamily="18" charset="0"/>
                <a:cs typeface="Times New Roman" panose="02020603050405020304" pitchFamily="18" charset="0"/>
              </a:rPr>
              <a:t>: Lớp </a:t>
            </a:r>
            <a:r>
              <a:rPr lang="en-US" sz="2600" b="1">
                <a:solidFill>
                  <a:schemeClr val="tx2"/>
                </a:solidFill>
                <a:latin typeface="Times New Roman" panose="02020603050405020304" pitchFamily="18" charset="0"/>
                <a:cs typeface="Times New Roman" panose="02020603050405020304" pitchFamily="18" charset="0"/>
              </a:rPr>
              <a:t>HashSet trong java</a:t>
            </a:r>
            <a:r>
              <a:rPr lang="en-US" sz="2600">
                <a:solidFill>
                  <a:schemeClr val="tx2"/>
                </a:solidFill>
                <a:latin typeface="Times New Roman" panose="02020603050405020304" pitchFamily="18" charset="0"/>
                <a:cs typeface="Times New Roman" panose="02020603050405020304" pitchFamily="18" charset="0"/>
              </a:rPr>
              <a:t> được sửS dụng để tạo tập giá trịsử dụng bảng băm để lưu trữ.</a:t>
            </a:r>
          </a:p>
          <a:p>
            <a:pPr marL="45720" indent="0">
              <a:buNone/>
            </a:pPr>
            <a:r>
              <a:rPr lang="en-US" sz="2600" u="sng">
                <a:solidFill>
                  <a:schemeClr val="tx2"/>
                </a:solidFill>
                <a:latin typeface="Times New Roman" panose="02020603050405020304" pitchFamily="18" charset="0"/>
                <a:cs typeface="Times New Roman" panose="02020603050405020304" pitchFamily="18" charset="0"/>
              </a:rPr>
              <a:t>Đặc điểm</a:t>
            </a:r>
            <a:r>
              <a:rPr lang="en-US" sz="2600">
                <a:solidFill>
                  <a:schemeClr val="tx2"/>
                </a:solidFill>
                <a:latin typeface="Times New Roman" panose="02020603050405020304" pitchFamily="18" charset="0"/>
                <a:cs typeface="Times New Roman" panose="02020603050405020304" pitchFamily="18" charset="0"/>
              </a:rPr>
              <a:t>:</a:t>
            </a:r>
          </a:p>
          <a:p>
            <a:pPr lvl="0"/>
            <a:r>
              <a:rPr lang="en-US" sz="2600">
                <a:solidFill>
                  <a:schemeClr val="tx2"/>
                </a:solidFill>
                <a:latin typeface="Times New Roman" panose="02020603050405020304" pitchFamily="18" charset="0"/>
                <a:cs typeface="Times New Roman" panose="02020603050405020304" pitchFamily="18" charset="0"/>
              </a:rPr>
              <a:t>HashSet chỉ chứa các phần tử duy nhất.</a:t>
            </a:r>
          </a:p>
          <a:p>
            <a:pPr lvl="0"/>
            <a:r>
              <a:rPr lang="en-US" sz="2600">
                <a:solidFill>
                  <a:schemeClr val="tx2"/>
                </a:solidFill>
                <a:latin typeface="Times New Roman" panose="02020603050405020304" pitchFamily="18" charset="0"/>
                <a:cs typeface="Times New Roman" panose="02020603050405020304" pitchFamily="18" charset="0"/>
              </a:rPr>
              <a:t>HashSet lưu trữ các phần tử bằng cách sử dụng một cơ chế được gọi là </a:t>
            </a:r>
            <a:r>
              <a:rPr lang="en-US" sz="2600" b="1">
                <a:solidFill>
                  <a:schemeClr val="tx2"/>
                </a:solidFill>
                <a:latin typeface="Times New Roman" panose="02020603050405020304" pitchFamily="18" charset="0"/>
                <a:cs typeface="Times New Roman" panose="02020603050405020304" pitchFamily="18" charset="0"/>
              </a:rPr>
              <a:t>băm</a:t>
            </a:r>
            <a:r>
              <a:rPr lang="en-US" sz="2600">
                <a:solidFill>
                  <a:schemeClr val="tx2"/>
                </a:solidFill>
                <a:latin typeface="Times New Roman" panose="02020603050405020304" pitchFamily="18" charset="0"/>
                <a:cs typeface="Times New Roman" panose="02020603050405020304" pitchFamily="18" charset="0"/>
              </a:rPr>
              <a:t>.</a:t>
            </a:r>
          </a:p>
          <a:p>
            <a:pPr lvl="0"/>
            <a:r>
              <a:rPr lang="en-US" sz="2600">
                <a:solidFill>
                  <a:schemeClr val="tx2"/>
                </a:solidFill>
                <a:latin typeface="Times New Roman" panose="02020603050405020304" pitchFamily="18" charset="0"/>
                <a:cs typeface="Times New Roman" panose="02020603050405020304" pitchFamily="18" charset="0"/>
              </a:rPr>
              <a:t>HashSet duy trì các phần tử KHÔNG theo thứ tự chèn</a:t>
            </a:r>
          </a:p>
          <a:p>
            <a:pPr marL="45720" lvl="0" indent="0">
              <a:buNone/>
            </a:pPr>
            <a:endParaRPr lang="en-US" sz="2400"/>
          </a:p>
          <a:p>
            <a:pPr marL="45720" indent="0">
              <a:buNone/>
            </a:pPr>
            <a:endParaRPr lang="en-US" dirty="0"/>
          </a:p>
        </p:txBody>
      </p:sp>
    </p:spTree>
    <p:extLst>
      <p:ext uri="{BB962C8B-B14F-4D97-AF65-F5344CB8AC3E}">
        <p14:creationId xmlns:p14="http://schemas.microsoft.com/office/powerpoint/2010/main" val="3014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Các hàm cơ bản của Hashset</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344706"/>
            <a:ext cx="9601198" cy="4446495"/>
          </a:xfrm>
        </p:spPr>
        <p:txBody>
          <a:bodyPr>
            <a:normAutofit/>
          </a:bodyPr>
          <a:lstStyle/>
          <a:p>
            <a:pPr marL="45720" lvl="0" indent="0">
              <a:buNone/>
            </a:pPr>
            <a:endParaRPr lang="en-US" sz="2400"/>
          </a:p>
          <a:p>
            <a:pPr marL="4572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70953558"/>
              </p:ext>
            </p:extLst>
          </p:nvPr>
        </p:nvGraphicFramePr>
        <p:xfrm>
          <a:off x="1546411" y="1761566"/>
          <a:ext cx="8579224" cy="3278474"/>
        </p:xfrm>
        <a:graphic>
          <a:graphicData uri="http://schemas.openxmlformats.org/drawingml/2006/table">
            <a:tbl>
              <a:tblPr firstRow="1" firstCol="1" bandRow="1"/>
              <a:tblGrid>
                <a:gridCol w="3376565">
                  <a:extLst>
                    <a:ext uri="{9D8B030D-6E8A-4147-A177-3AD203B41FA5}">
                      <a16:colId xmlns:a16="http://schemas.microsoft.com/office/drawing/2014/main" val="20000"/>
                    </a:ext>
                  </a:extLst>
                </a:gridCol>
                <a:gridCol w="5202659">
                  <a:extLst>
                    <a:ext uri="{9D8B030D-6E8A-4147-A177-3AD203B41FA5}">
                      <a16:colId xmlns:a16="http://schemas.microsoft.com/office/drawing/2014/main" val="20001"/>
                    </a:ext>
                  </a:extLst>
                </a:gridCol>
              </a:tblGrid>
              <a:tr h="623944">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add( Object o )</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Thêm một phần tử vào hashset</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47885">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addAll(Connection cn )</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Add tất cả các phần tử cuỷa một connection vào Hashset</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3944">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contain(Object o )</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Kiểm tra Hashset có chứa đối tượng không</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3944">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Remove(Object o )</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Remove đối tượng khói Hashset</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685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Ví dụ về Hashset</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438835"/>
            <a:ext cx="9601198" cy="4352366"/>
          </a:xfrm>
        </p:spPr>
        <p:txBody>
          <a:bodyPr>
            <a:normAutofit lnSpcReduction="10000"/>
          </a:bodyPr>
          <a:lstStyle/>
          <a:p>
            <a:pPr marL="45720" indent="0">
              <a:buNone/>
            </a:pPr>
            <a:r>
              <a:rPr lang="en-US" sz="2400">
                <a:solidFill>
                  <a:schemeClr val="tx2"/>
                </a:solidFill>
                <a:latin typeface="Times New Roman" panose="02020603050405020304" pitchFamily="18" charset="0"/>
                <a:cs typeface="Times New Roman" panose="02020603050405020304" pitchFamily="18" charset="0"/>
              </a:rPr>
              <a:t>public static void main(String[] args) {</a:t>
            </a:r>
          </a:p>
          <a:p>
            <a:pPr marL="45720" indent="0">
              <a:buNone/>
            </a:pPr>
            <a:r>
              <a:rPr lang="en-US" sz="2400">
                <a:solidFill>
                  <a:schemeClr val="tx2"/>
                </a:solidFill>
                <a:latin typeface="Times New Roman" panose="02020603050405020304" pitchFamily="18" charset="0"/>
                <a:cs typeface="Times New Roman" panose="02020603050405020304" pitchFamily="18" charset="0"/>
              </a:rPr>
              <a:t>       HashSet&lt;String&gt; set = new HashSet&lt;String&gt;(); </a:t>
            </a:r>
            <a:r>
              <a:rPr lang="en-US" sz="2300">
                <a:solidFill>
                  <a:srgbClr val="00B050"/>
                </a:solidFill>
                <a:latin typeface="Times New Roman" panose="02020603050405020304" pitchFamily="18" charset="0"/>
                <a:cs typeface="Times New Roman" panose="02020603050405020304" pitchFamily="18" charset="0"/>
              </a:rPr>
              <a:t>//Creating One HashSet object </a:t>
            </a:r>
          </a:p>
          <a:p>
            <a:pPr marL="45720" indent="0">
              <a:buNone/>
            </a:pPr>
            <a:r>
              <a:rPr lang="en-US" sz="2400">
                <a:solidFill>
                  <a:schemeClr val="tx2"/>
                </a:solidFill>
                <a:latin typeface="Times New Roman" panose="02020603050405020304" pitchFamily="18" charset="0"/>
                <a:cs typeface="Times New Roman" panose="02020603050405020304" pitchFamily="18" charset="0"/>
              </a:rPr>
              <a:t>      set.add("RED");   </a:t>
            </a:r>
            <a:r>
              <a:rPr lang="en-US" sz="2400">
                <a:solidFill>
                  <a:srgbClr val="00B050"/>
                </a:solidFill>
                <a:latin typeface="Times New Roman" panose="02020603050405020304" pitchFamily="18" charset="0"/>
                <a:cs typeface="Times New Roman" panose="02020603050405020304" pitchFamily="18" charset="0"/>
              </a:rPr>
              <a:t>//Adding elements to HashSet </a:t>
            </a:r>
          </a:p>
          <a:p>
            <a:pPr marL="45720" indent="0">
              <a:buNone/>
            </a:pPr>
            <a:r>
              <a:rPr lang="en-US" sz="2400">
                <a:solidFill>
                  <a:schemeClr val="tx2"/>
                </a:solidFill>
                <a:latin typeface="Times New Roman" panose="02020603050405020304" pitchFamily="18" charset="0"/>
                <a:cs typeface="Times New Roman" panose="02020603050405020304" pitchFamily="18" charset="0"/>
              </a:rPr>
              <a:t>      set.add("GREEN"); </a:t>
            </a:r>
          </a:p>
          <a:p>
            <a:pPr marL="45720" indent="0">
              <a:buNone/>
            </a:pPr>
            <a:r>
              <a:rPr lang="en-US" sz="2400">
                <a:solidFill>
                  <a:schemeClr val="tx2"/>
                </a:solidFill>
                <a:latin typeface="Times New Roman" panose="02020603050405020304" pitchFamily="18" charset="0"/>
                <a:cs typeface="Times New Roman" panose="02020603050405020304" pitchFamily="18" charset="0"/>
              </a:rPr>
              <a:t>      set.add("BLUE"); </a:t>
            </a:r>
          </a:p>
          <a:p>
            <a:pPr marL="45720" indent="0">
              <a:buNone/>
            </a:pPr>
            <a:r>
              <a:rPr lang="en-US" sz="2400">
                <a:solidFill>
                  <a:schemeClr val="tx2"/>
                </a:solidFill>
                <a:latin typeface="Times New Roman" panose="02020603050405020304" pitchFamily="18" charset="0"/>
                <a:cs typeface="Times New Roman" panose="02020603050405020304" pitchFamily="18" charset="0"/>
              </a:rPr>
              <a:t>      set.add("PINK");</a:t>
            </a:r>
          </a:p>
          <a:p>
            <a:pPr marL="45720" indent="0">
              <a:buNone/>
            </a:pPr>
            <a:r>
              <a:rPr lang="en-US" sz="2400">
                <a:solidFill>
                  <a:schemeClr val="tx2"/>
                </a:solidFill>
                <a:latin typeface="Times New Roman" panose="02020603050405020304" pitchFamily="18" charset="0"/>
                <a:cs typeface="Times New Roman" panose="02020603050405020304" pitchFamily="18" charset="0"/>
              </a:rPr>
              <a:t>     set.remove("RED");   </a:t>
            </a:r>
            <a:r>
              <a:rPr lang="en-US" sz="2400">
                <a:solidFill>
                  <a:srgbClr val="00B050"/>
                </a:solidFill>
                <a:latin typeface="Times New Roman" panose="02020603050405020304" pitchFamily="18" charset="0"/>
                <a:cs typeface="Times New Roman" panose="02020603050405020304" pitchFamily="18" charset="0"/>
              </a:rPr>
              <a:t>//Removing "RED" from HashSet </a:t>
            </a:r>
          </a:p>
          <a:p>
            <a:pPr marL="45720" indent="0">
              <a:buNone/>
            </a:pPr>
            <a:r>
              <a:rPr lang="en-US" sz="2400">
                <a:solidFill>
                  <a:schemeClr val="tx2"/>
                </a:solidFill>
                <a:latin typeface="Times New Roman" panose="02020603050405020304" pitchFamily="18" charset="0"/>
                <a:cs typeface="Times New Roman" panose="02020603050405020304" pitchFamily="18" charset="0"/>
              </a:rPr>
              <a:t>         }</a:t>
            </a:r>
          </a:p>
          <a:p>
            <a:pPr marL="45720" lvl="0" indent="0">
              <a:buNone/>
            </a:pPr>
            <a:endParaRPr lang="en-US" sz="2400"/>
          </a:p>
          <a:p>
            <a:pPr marL="45720" indent="0">
              <a:buNone/>
            </a:pPr>
            <a:endParaRPr lang="en-US" dirty="0"/>
          </a:p>
        </p:txBody>
      </p:sp>
    </p:spTree>
    <p:extLst>
      <p:ext uri="{BB962C8B-B14F-4D97-AF65-F5344CB8AC3E}">
        <p14:creationId xmlns:p14="http://schemas.microsoft.com/office/powerpoint/2010/main" val="30080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solidFill>
                  <a:schemeClr val="tx2"/>
                </a:solidFill>
                <a:latin typeface="Times New Roman" panose="02020603050405020304" pitchFamily="18" charset="0"/>
                <a:cs typeface="Times New Roman" panose="02020603050405020304" pitchFamily="18" charset="0"/>
              </a:rPr>
              <a:t>II. </a:t>
            </a:r>
            <a:r>
              <a:rPr lang="en-US">
                <a:solidFill>
                  <a:schemeClr val="tx2"/>
                </a:solidFill>
              </a:rPr>
              <a:t>Xử lý ngoại lệ trong Java</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a:bodyPr>
          <a:lstStyle/>
          <a:p>
            <a:pPr marL="45720" lvl="0" indent="0">
              <a:buNone/>
            </a:pPr>
            <a:r>
              <a:rPr lang="en-US" sz="2600">
                <a:solidFill>
                  <a:schemeClr val="tx2"/>
                </a:solidFill>
                <a:latin typeface="Times New Roman" panose="02020603050405020304" pitchFamily="18" charset="0"/>
                <a:cs typeface="Times New Roman" panose="02020603050405020304" pitchFamily="18" charset="0"/>
              </a:rPr>
              <a:t>2.1 Khái niệm về Exception</a:t>
            </a:r>
          </a:p>
          <a:p>
            <a:pPr marL="45720" lvl="0" indent="0">
              <a:buNone/>
            </a:pPr>
            <a:r>
              <a:rPr lang="en-US" sz="2600">
                <a:solidFill>
                  <a:schemeClr val="tx2"/>
                </a:solidFill>
                <a:latin typeface="Times New Roman" panose="02020603050405020304" pitchFamily="18" charset="0"/>
                <a:cs typeface="Times New Roman" panose="02020603050405020304" pitchFamily="18" charset="0"/>
              </a:rPr>
              <a:t>   Exception là một sự kiện gây ra sự gián đoạn của chương trình, thường xảy ra trong quá trình thực thi một lệnh nào đó</a:t>
            </a:r>
          </a:p>
          <a:p>
            <a:pPr marL="45720" lvl="0" indent="0">
              <a:buNone/>
            </a:pPr>
            <a:r>
              <a:rPr lang="en-US" sz="2600">
                <a:solidFill>
                  <a:schemeClr val="tx2"/>
                </a:solidFill>
                <a:latin typeface="Times New Roman" panose="02020603050405020304" pitchFamily="18" charset="0"/>
                <a:cs typeface="Times New Roman" panose="02020603050405020304" pitchFamily="18" charset="0"/>
              </a:rPr>
              <a:t>2.2. Khái niệm về xử lý ngoại lệ :</a:t>
            </a:r>
          </a:p>
          <a:p>
            <a:pPr marL="45720" lvl="0" indent="0">
              <a:buNone/>
            </a:pPr>
            <a:r>
              <a:rPr lang="en-US" sz="2600" b="1">
                <a:solidFill>
                  <a:schemeClr val="tx2"/>
                </a:solidFill>
                <a:latin typeface="Times New Roman" panose="02020603050405020304" pitchFamily="18" charset="0"/>
                <a:cs typeface="Times New Roman" panose="02020603050405020304" pitchFamily="18" charset="0"/>
              </a:rPr>
              <a:t>   Exception Handling</a:t>
            </a:r>
            <a:r>
              <a:rPr lang="en-US" sz="2600">
                <a:solidFill>
                  <a:schemeClr val="tx2"/>
                </a:solidFill>
                <a:latin typeface="Times New Roman" panose="02020603050405020304" pitchFamily="18" charset="0"/>
                <a:cs typeface="Times New Roman" panose="02020603050405020304" pitchFamily="18" charset="0"/>
              </a:rPr>
              <a:t> trong java hay xử lý ngoại lệ trong java là một cơ chế để xử lý các lỗi phát sinh trong quá trình thực thiđể có thể duy trì luồng bình thường của ứng dụng.</a:t>
            </a:r>
          </a:p>
          <a:p>
            <a:pPr marL="45720" indent="0">
              <a:buNone/>
            </a:pPr>
            <a:endParaRPr lang="en-US" dirty="0"/>
          </a:p>
        </p:txBody>
      </p:sp>
    </p:spTree>
    <p:extLst>
      <p:ext uri="{BB962C8B-B14F-4D97-AF65-F5344CB8AC3E}">
        <p14:creationId xmlns:p14="http://schemas.microsoft.com/office/powerpoint/2010/main" val="198534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53353"/>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2.3 Các kiểu ngoại lệ</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694330"/>
            <a:ext cx="9601198" cy="4096872"/>
          </a:xfrm>
        </p:spPr>
        <p:txBody>
          <a:bodyPr>
            <a:normAutofit/>
          </a:bodyPr>
          <a:lstStyle/>
          <a:p>
            <a:pPr marL="45720" indent="0">
              <a:buNone/>
            </a:pPr>
            <a:r>
              <a:rPr lang="en-US" sz="2600">
                <a:solidFill>
                  <a:schemeClr val="tx2"/>
                </a:solidFill>
                <a:latin typeface="Times New Roman" panose="02020603050405020304" pitchFamily="18" charset="0"/>
                <a:cs typeface="Times New Roman" panose="02020603050405020304" pitchFamily="18" charset="0"/>
              </a:rPr>
              <a:t>Có 3 kiểu ngoại lệ chính là :</a:t>
            </a:r>
          </a:p>
          <a:p>
            <a:pPr lvl="0"/>
            <a:r>
              <a:rPr lang="en-US" sz="2600">
                <a:solidFill>
                  <a:schemeClr val="tx2"/>
                </a:solidFill>
                <a:latin typeface="Times New Roman" panose="02020603050405020304" pitchFamily="18" charset="0"/>
                <a:cs typeface="Times New Roman" panose="02020603050405020304" pitchFamily="18" charset="0"/>
              </a:rPr>
              <a:t>Checked Exception </a:t>
            </a:r>
          </a:p>
          <a:p>
            <a:pPr lvl="0"/>
            <a:r>
              <a:rPr lang="en-US" sz="2600">
                <a:solidFill>
                  <a:schemeClr val="tx2"/>
                </a:solidFill>
                <a:latin typeface="Times New Roman" panose="02020603050405020304" pitchFamily="18" charset="0"/>
                <a:cs typeface="Times New Roman" panose="02020603050405020304" pitchFamily="18" charset="0"/>
              </a:rPr>
              <a:t>Unchecked Exception</a:t>
            </a:r>
          </a:p>
          <a:p>
            <a:pPr lvl="0"/>
            <a:r>
              <a:rPr lang="en-US" sz="2600">
                <a:solidFill>
                  <a:schemeClr val="tx2"/>
                </a:solidFill>
                <a:latin typeface="Times New Roman" panose="02020603050405020304" pitchFamily="18" charset="0"/>
                <a:cs typeface="Times New Roman" panose="02020603050405020304" pitchFamily="18" charset="0"/>
              </a:rPr>
              <a:t>Error</a:t>
            </a:r>
          </a:p>
          <a:p>
            <a:pPr marL="45720" indent="0">
              <a:buNone/>
            </a:pPr>
            <a:endParaRPr lang="en-US" dirty="0"/>
          </a:p>
        </p:txBody>
      </p:sp>
    </p:spTree>
    <p:extLst>
      <p:ext uri="{BB962C8B-B14F-4D97-AF65-F5344CB8AC3E}">
        <p14:creationId xmlns:p14="http://schemas.microsoft.com/office/powerpoint/2010/main" val="328758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53353"/>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2.4 Cách bắt lỗi trong Java</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694330"/>
            <a:ext cx="9601198" cy="4096872"/>
          </a:xfrm>
        </p:spPr>
        <p:txBody>
          <a:bodyPr>
            <a:normAutofit/>
          </a:bodyPr>
          <a:lstStyle/>
          <a:p>
            <a:pPr marL="560070" indent="-514350">
              <a:buAutoNum type="alphaLcParenR"/>
            </a:pPr>
            <a:r>
              <a:rPr lang="en-US" sz="2600">
                <a:solidFill>
                  <a:schemeClr val="tx2"/>
                </a:solidFill>
                <a:latin typeface="Times New Roman" panose="02020603050405020304" pitchFamily="18" charset="0"/>
                <a:cs typeface="Times New Roman" panose="02020603050405020304" pitchFamily="18" charset="0"/>
              </a:rPr>
              <a:t>Sử dụng try-catch</a:t>
            </a:r>
          </a:p>
          <a:p>
            <a:pPr marL="45720" indent="0">
              <a:buNone/>
            </a:pPr>
            <a:r>
              <a:rPr lang="en-US" sz="2600">
                <a:solidFill>
                  <a:srgbClr val="0070C0"/>
                </a:solidFill>
                <a:latin typeface="Times New Roman" panose="02020603050405020304" pitchFamily="18" charset="0"/>
                <a:cs typeface="Times New Roman" panose="02020603050405020304" pitchFamily="18" charset="0"/>
              </a:rPr>
              <a:t>Try{</a:t>
            </a:r>
          </a:p>
          <a:p>
            <a:pPr marL="45720" indent="0">
              <a:buNone/>
            </a:pPr>
            <a:r>
              <a:rPr lang="en-US" sz="2600">
                <a:solidFill>
                  <a:srgbClr val="00B050"/>
                </a:solidFill>
                <a:latin typeface="Times New Roman" panose="02020603050405020304" pitchFamily="18" charset="0"/>
                <a:cs typeface="Times New Roman" panose="02020603050405020304" pitchFamily="18" charset="0"/>
              </a:rPr>
              <a:t>//Proteced code</a:t>
            </a:r>
          </a:p>
          <a:p>
            <a:pPr marL="45720" indent="0">
              <a:buNone/>
            </a:pPr>
            <a:r>
              <a:rPr lang="en-US" sz="2600">
                <a:solidFill>
                  <a:srgbClr val="0070C0"/>
                </a:solidFill>
                <a:latin typeface="Times New Roman" panose="02020603050405020304" pitchFamily="18" charset="0"/>
                <a:cs typeface="Times New Roman" panose="02020603050405020304" pitchFamily="18" charset="0"/>
              </a:rPr>
              <a:t>} catch </a:t>
            </a:r>
            <a:r>
              <a:rPr lang="en-US" sz="2600">
                <a:solidFill>
                  <a:schemeClr val="tx2"/>
                </a:solidFill>
                <a:latin typeface="Times New Roman" panose="02020603050405020304" pitchFamily="18" charset="0"/>
                <a:cs typeface="Times New Roman" panose="02020603050405020304" pitchFamily="18" charset="0"/>
              </a:rPr>
              <a:t>(ExceptionName e)</a:t>
            </a:r>
            <a:r>
              <a:rPr lang="en-US" sz="2600">
                <a:solidFill>
                  <a:srgbClr val="0070C0"/>
                </a:solidFill>
                <a:latin typeface="Times New Roman" panose="02020603050405020304" pitchFamily="18" charset="0"/>
                <a:cs typeface="Times New Roman" panose="02020603050405020304" pitchFamily="18" charset="0"/>
              </a:rPr>
              <a:t>{</a:t>
            </a:r>
          </a:p>
          <a:p>
            <a:pPr marL="45720" indent="0">
              <a:buNone/>
            </a:pPr>
            <a:r>
              <a:rPr lang="en-US" sz="2600">
                <a:solidFill>
                  <a:srgbClr val="00B050"/>
                </a:solidFill>
                <a:latin typeface="Times New Roman" panose="02020603050405020304" pitchFamily="18" charset="0"/>
                <a:cs typeface="Times New Roman" panose="02020603050405020304" pitchFamily="18" charset="0"/>
              </a:rPr>
              <a:t>//Catch block</a:t>
            </a:r>
          </a:p>
          <a:p>
            <a:pPr marL="45720" indent="0">
              <a:buNone/>
            </a:pPr>
            <a:r>
              <a:rPr lang="en-US" sz="260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822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53353"/>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b) Sử dụng Multiple catch blocks</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546412"/>
            <a:ext cx="9601198" cy="4706470"/>
          </a:xfrm>
        </p:spPr>
        <p:txBody>
          <a:bodyPr>
            <a:noAutofit/>
          </a:bodyPr>
          <a:lstStyle/>
          <a:p>
            <a:pPr marL="45720" indent="0">
              <a:buNone/>
            </a:pPr>
            <a:r>
              <a:rPr lang="en-US" sz="2500">
                <a:solidFill>
                  <a:srgbClr val="0070C0"/>
                </a:solidFill>
                <a:latin typeface="Times New Roman" panose="02020603050405020304" pitchFamily="18" charset="0"/>
                <a:cs typeface="Times New Roman" panose="02020603050405020304" pitchFamily="18" charset="0"/>
              </a:rPr>
              <a:t>Try{</a:t>
            </a:r>
          </a:p>
          <a:p>
            <a:pPr marL="45720" indent="0">
              <a:buNone/>
            </a:pPr>
            <a:r>
              <a:rPr lang="en-US" sz="2500">
                <a:solidFill>
                  <a:srgbClr val="00B050"/>
                </a:solidFill>
                <a:latin typeface="Times New Roman" panose="02020603050405020304" pitchFamily="18" charset="0"/>
                <a:cs typeface="Times New Roman" panose="02020603050405020304" pitchFamily="18" charset="0"/>
              </a:rPr>
              <a:t>     //Proteced code</a:t>
            </a:r>
          </a:p>
          <a:p>
            <a:pPr marL="45720" indent="0">
              <a:buNone/>
            </a:pPr>
            <a:r>
              <a:rPr lang="en-US" sz="2500">
                <a:solidFill>
                  <a:srgbClr val="0070C0"/>
                </a:solidFill>
                <a:latin typeface="Times New Roman" panose="02020603050405020304" pitchFamily="18" charset="0"/>
                <a:cs typeface="Times New Roman" panose="02020603050405020304" pitchFamily="18" charset="0"/>
              </a:rPr>
              <a:t>} catch </a:t>
            </a:r>
            <a:r>
              <a:rPr lang="en-US" sz="2500">
                <a:solidFill>
                  <a:schemeClr val="tx2"/>
                </a:solidFill>
                <a:latin typeface="Times New Roman" panose="02020603050405020304" pitchFamily="18" charset="0"/>
                <a:cs typeface="Times New Roman" panose="02020603050405020304" pitchFamily="18" charset="0"/>
              </a:rPr>
              <a:t>(ExceptionType e1)</a:t>
            </a:r>
            <a:r>
              <a:rPr lang="en-US" sz="2500">
                <a:solidFill>
                  <a:srgbClr val="0070C0"/>
                </a:solidFill>
                <a:latin typeface="Times New Roman" panose="02020603050405020304" pitchFamily="18" charset="0"/>
                <a:cs typeface="Times New Roman" panose="02020603050405020304" pitchFamily="18" charset="0"/>
              </a:rPr>
              <a:t>{</a:t>
            </a:r>
          </a:p>
          <a:p>
            <a:pPr marL="45720" indent="0">
              <a:buNone/>
            </a:pPr>
            <a:r>
              <a:rPr lang="en-US" sz="2500">
                <a:solidFill>
                  <a:srgbClr val="00B050"/>
                </a:solidFill>
                <a:latin typeface="Times New Roman" panose="02020603050405020304" pitchFamily="18" charset="0"/>
                <a:cs typeface="Times New Roman" panose="02020603050405020304" pitchFamily="18" charset="0"/>
              </a:rPr>
              <a:t>     //Catch block</a:t>
            </a:r>
          </a:p>
          <a:p>
            <a:pPr marL="45720" indent="0">
              <a:buNone/>
            </a:pPr>
            <a:r>
              <a:rPr lang="en-US" sz="2500">
                <a:solidFill>
                  <a:srgbClr val="0070C0"/>
                </a:solidFill>
                <a:latin typeface="Times New Roman" panose="02020603050405020304" pitchFamily="18" charset="0"/>
                <a:cs typeface="Times New Roman" panose="02020603050405020304" pitchFamily="18" charset="0"/>
              </a:rPr>
              <a:t>} catch </a:t>
            </a:r>
            <a:r>
              <a:rPr lang="en-US" sz="2500">
                <a:solidFill>
                  <a:schemeClr val="tx2"/>
                </a:solidFill>
                <a:latin typeface="Times New Roman" panose="02020603050405020304" pitchFamily="18" charset="0"/>
                <a:cs typeface="Times New Roman" panose="02020603050405020304" pitchFamily="18" charset="0"/>
              </a:rPr>
              <a:t>(ExceptionType e2)</a:t>
            </a:r>
            <a:r>
              <a:rPr lang="en-US" sz="2500">
                <a:solidFill>
                  <a:srgbClr val="0070C0"/>
                </a:solidFill>
                <a:latin typeface="Times New Roman" panose="02020603050405020304" pitchFamily="18" charset="0"/>
                <a:cs typeface="Times New Roman" panose="02020603050405020304" pitchFamily="18" charset="0"/>
              </a:rPr>
              <a:t>{</a:t>
            </a:r>
          </a:p>
          <a:p>
            <a:pPr marL="45720" indent="0">
              <a:buNone/>
            </a:pPr>
            <a:r>
              <a:rPr lang="en-US" sz="2500">
                <a:solidFill>
                  <a:srgbClr val="00B050"/>
                </a:solidFill>
                <a:latin typeface="Times New Roman" panose="02020603050405020304" pitchFamily="18" charset="0"/>
                <a:cs typeface="Times New Roman" panose="02020603050405020304" pitchFamily="18" charset="0"/>
              </a:rPr>
              <a:t>     //Catch block</a:t>
            </a:r>
          </a:p>
          <a:p>
            <a:pPr marL="45720" indent="0">
              <a:buNone/>
            </a:pPr>
            <a:r>
              <a:rPr lang="en-US" sz="2500">
                <a:solidFill>
                  <a:srgbClr val="0070C0"/>
                </a:solidFill>
                <a:latin typeface="Times New Roman" panose="02020603050405020304" pitchFamily="18" charset="0"/>
                <a:cs typeface="Times New Roman" panose="02020603050405020304" pitchFamily="18" charset="0"/>
              </a:rPr>
              <a:t>} catch </a:t>
            </a:r>
            <a:r>
              <a:rPr lang="en-US" sz="2500">
                <a:solidFill>
                  <a:schemeClr val="tx2"/>
                </a:solidFill>
                <a:latin typeface="Times New Roman" panose="02020603050405020304" pitchFamily="18" charset="0"/>
                <a:cs typeface="Times New Roman" panose="02020603050405020304" pitchFamily="18" charset="0"/>
              </a:rPr>
              <a:t>(ExceptionType e2)</a:t>
            </a:r>
            <a:r>
              <a:rPr lang="en-US" sz="2500">
                <a:solidFill>
                  <a:srgbClr val="0070C0"/>
                </a:solidFill>
                <a:latin typeface="Times New Roman" panose="02020603050405020304" pitchFamily="18" charset="0"/>
                <a:cs typeface="Times New Roman" panose="02020603050405020304" pitchFamily="18" charset="0"/>
              </a:rPr>
              <a:t>{</a:t>
            </a:r>
          </a:p>
          <a:p>
            <a:pPr marL="45720" indent="0">
              <a:buNone/>
            </a:pPr>
            <a:r>
              <a:rPr lang="en-US" sz="2500">
                <a:solidFill>
                  <a:srgbClr val="00B050"/>
                </a:solidFill>
                <a:latin typeface="Times New Roman" panose="02020603050405020304" pitchFamily="18" charset="0"/>
                <a:cs typeface="Times New Roman" panose="02020603050405020304" pitchFamily="18" charset="0"/>
              </a:rPr>
              <a:t>    //Catch block</a:t>
            </a:r>
          </a:p>
          <a:p>
            <a:pPr marL="45720" indent="0">
              <a:buNone/>
            </a:pPr>
            <a:r>
              <a:rPr lang="en-US" sz="250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149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53353"/>
          </a:xfrm>
        </p:spPr>
        <p:txBody>
          <a:bodyPr>
            <a:normAutofit/>
          </a:bodyPr>
          <a:lstStyle/>
          <a:p>
            <a:r>
              <a:rPr lang="en-US" sz="2800" u="sng">
                <a:solidFill>
                  <a:schemeClr val="tx2"/>
                </a:solidFill>
                <a:latin typeface="Times New Roman" panose="02020603050405020304" pitchFamily="18" charset="0"/>
                <a:cs typeface="Times New Roman" panose="02020603050405020304" pitchFamily="18" charset="0"/>
              </a:rPr>
              <a:t>Ví dụ:</a:t>
            </a:r>
            <a:endParaRPr lang="en-US" sz="2800" u="sng" dirty="0">
              <a:solidFill>
                <a:schemeClr val="tx2"/>
              </a:solidFill>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283" y="1586753"/>
            <a:ext cx="8310282" cy="4598894"/>
          </a:xfrm>
        </p:spPr>
      </p:pic>
    </p:spTree>
    <p:extLst>
      <p:ext uri="{BB962C8B-B14F-4D97-AF65-F5344CB8AC3E}">
        <p14:creationId xmlns:p14="http://schemas.microsoft.com/office/powerpoint/2010/main" val="312947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53353"/>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c) Sử dụng throws</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546412"/>
            <a:ext cx="9601198" cy="4706470"/>
          </a:xfrm>
        </p:spPr>
        <p:txBody>
          <a:bodyPr>
            <a:noAutofit/>
          </a:bodyPr>
          <a:lstStyle/>
          <a:p>
            <a:r>
              <a:rPr lang="en-US" sz="2600">
                <a:solidFill>
                  <a:schemeClr val="tx2"/>
                </a:solidFill>
                <a:latin typeface="Times New Roman" panose="02020603050405020304" pitchFamily="18" charset="0"/>
                <a:cs typeface="Times New Roman" panose="02020603050405020304" pitchFamily="18" charset="0"/>
              </a:rPr>
              <a:t>Là để ném lỗi ra ngoài để xử lý lỗi.. không chạy tiếp những lệnh tiếp theo trong method sau khi đã ném lỗi.</a:t>
            </a:r>
          </a:p>
          <a:p>
            <a:r>
              <a:rPr lang="en-US" sz="2600">
                <a:solidFill>
                  <a:schemeClr val="tx2"/>
                </a:solidFill>
                <a:latin typeface="Times New Roman" panose="02020603050405020304" pitchFamily="18" charset="0"/>
                <a:cs typeface="Times New Roman" panose="02020603050405020304" pitchFamily="18" charset="0"/>
              </a:rPr>
              <a:t>Ví dụ </a:t>
            </a:r>
          </a:p>
          <a:p>
            <a:pPr marL="45720" indent="0">
              <a:buNone/>
            </a:pPr>
            <a:endParaRPr lang="en-US" sz="25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7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a:solidFill>
                  <a:schemeClr val="tx2"/>
                </a:solidFill>
                <a:latin typeface="Times New Roman" panose="02020603050405020304" pitchFamily="18" charset="0"/>
                <a:cs typeface="Times New Roman" panose="02020603050405020304" pitchFamily="18" charset="0"/>
              </a:rPr>
              <a:t>I. Một số cấu trúc mảng động tiêu biểu</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a:bodyPr>
          <a:lstStyle/>
          <a:p>
            <a:pPr marL="45720" lvl="1" indent="0">
              <a:spcBef>
                <a:spcPts val="1800"/>
              </a:spcBef>
              <a:buNone/>
            </a:pPr>
            <a:r>
              <a:rPr lang="en-US" sz="2800">
                <a:solidFill>
                  <a:schemeClr val="tx2"/>
                </a:solidFill>
                <a:latin typeface="Times New Roman" panose="02020603050405020304" pitchFamily="18" charset="0"/>
                <a:cs typeface="Times New Roman" panose="02020603050405020304" pitchFamily="18" charset="0"/>
              </a:rPr>
              <a:t>1.1. ArrayList</a:t>
            </a:r>
          </a:p>
          <a:p>
            <a:pPr marL="45720" indent="0">
              <a:buNone/>
            </a:pPr>
            <a:r>
              <a:rPr lang="en-US" sz="2600">
                <a:solidFill>
                  <a:schemeClr val="tx2"/>
                </a:solidFill>
                <a:latin typeface="Times New Roman" panose="02020603050405020304" pitchFamily="18" charset="0"/>
                <a:cs typeface="Times New Roman" panose="02020603050405020304" pitchFamily="18" charset="0"/>
              </a:rPr>
              <a:t>Nhắc lại bài trước:</a:t>
            </a:r>
          </a:p>
          <a:p>
            <a:pPr lvl="0"/>
            <a:r>
              <a:rPr lang="en-US" sz="2600">
                <a:solidFill>
                  <a:schemeClr val="tx2"/>
                </a:solidFill>
                <a:latin typeface="Times New Roman" panose="02020603050405020304" pitchFamily="18" charset="0"/>
                <a:cs typeface="Times New Roman" panose="02020603050405020304" pitchFamily="18" charset="0"/>
              </a:rPr>
              <a:t>ArrayList được sử dụng như một mảng động để lưu trữ các phần tử</a:t>
            </a:r>
          </a:p>
          <a:p>
            <a:pPr lvl="0"/>
            <a:r>
              <a:rPr lang="en-US" sz="2600">
                <a:solidFill>
                  <a:schemeClr val="tx2"/>
                </a:solidFill>
                <a:latin typeface="Times New Roman" panose="02020603050405020304" pitchFamily="18" charset="0"/>
                <a:cs typeface="Times New Roman" panose="02020603050405020304" pitchFamily="18" charset="0"/>
              </a:rPr>
              <a:t>ArrayList không giới hạn số phần tử, số lượng phần tử phụ thuộc vào bộ nhớ của hệ thống</a:t>
            </a:r>
          </a:p>
          <a:p>
            <a:pPr lvl="0"/>
            <a:r>
              <a:rPr lang="en-US" sz="2600">
                <a:solidFill>
                  <a:schemeClr val="tx2"/>
                </a:solidFill>
                <a:latin typeface="Times New Roman" panose="02020603050405020304" pitchFamily="18" charset="0"/>
                <a:cs typeface="Times New Roman" panose="02020603050405020304" pitchFamily="18" charset="0"/>
              </a:rPr>
              <a:t>Lớp ArrayList trong java có thể chứa các phần tử trùng lặp.</a:t>
            </a:r>
          </a:p>
          <a:p>
            <a:pPr lvl="0"/>
            <a:r>
              <a:rPr lang="en-US" sz="2600">
                <a:solidFill>
                  <a:schemeClr val="tx2"/>
                </a:solidFill>
                <a:latin typeface="Times New Roman" panose="02020603050405020304" pitchFamily="18" charset="0"/>
                <a:cs typeface="Times New Roman" panose="02020603050405020304" pitchFamily="18" charset="0"/>
              </a:rPr>
              <a:t>Lớp ArrayList duy trì thứ tự của phần tử được thêm vào</a:t>
            </a:r>
          </a:p>
          <a:p>
            <a:pPr marL="45720" indent="0">
              <a:buNone/>
            </a:pPr>
            <a:endParaRPr lang="en-US" dirty="0"/>
          </a:p>
        </p:txBody>
      </p:sp>
    </p:spTree>
    <p:extLst>
      <p:ext uri="{BB962C8B-B14F-4D97-AF65-F5344CB8AC3E}">
        <p14:creationId xmlns:p14="http://schemas.microsoft.com/office/powerpoint/2010/main" val="47808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828676"/>
            <a:ext cx="9658349" cy="5414962"/>
          </a:xfrm>
          <a:prstGeom prst="rect">
            <a:avLst/>
          </a:prstGeom>
        </p:spPr>
      </p:pic>
    </p:spTree>
    <p:extLst>
      <p:ext uri="{BB962C8B-B14F-4D97-AF65-F5344CB8AC3E}">
        <p14:creationId xmlns:p14="http://schemas.microsoft.com/office/powerpoint/2010/main" val="291622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714375"/>
            <a:ext cx="9186863" cy="5343525"/>
          </a:xfrm>
          <a:prstGeom prst="rect">
            <a:avLst/>
          </a:prstGeom>
        </p:spPr>
      </p:pic>
    </p:spTree>
    <p:extLst>
      <p:ext uri="{BB962C8B-B14F-4D97-AF65-F5344CB8AC3E}">
        <p14:creationId xmlns:p14="http://schemas.microsoft.com/office/powerpoint/2010/main" val="42913069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93814" y="860612"/>
            <a:ext cx="9601198" cy="4930589"/>
          </a:xfrm>
        </p:spPr>
        <p:txBody>
          <a:bodyPr>
            <a:normAutofit/>
          </a:bodyPr>
          <a:lstStyle/>
          <a:p>
            <a:pPr marL="45720" lvl="0" indent="0">
              <a:buNone/>
            </a:pPr>
            <a:r>
              <a:rPr lang="en-US" sz="2600" dirty="0" err="1">
                <a:solidFill>
                  <a:schemeClr val="tx2"/>
                </a:solidFill>
                <a:latin typeface="Times New Roman" panose="02020603050405020304" pitchFamily="18" charset="0"/>
                <a:cs typeface="Times New Roman" panose="02020603050405020304" pitchFamily="18" charset="0"/>
              </a:rPr>
              <a:t>Cách</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sắp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xếp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một</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ArrayList</a:t>
            </a:r>
            <a:endParaRPr lang="en-US" sz="2600" dirty="0">
              <a:solidFill>
                <a:schemeClr val="tx2"/>
              </a:solidFill>
              <a:latin typeface="Times New Roman" panose="02020603050405020304" pitchFamily="18" charset="0"/>
              <a:cs typeface="Times New Roman" panose="02020603050405020304" pitchFamily="18" charset="0"/>
            </a:endParaRPr>
          </a:p>
          <a:p>
            <a:r>
              <a:rPr lang="en-US" sz="2600" dirty="0" err="1">
                <a:solidFill>
                  <a:schemeClr val="tx2"/>
                </a:solidFill>
                <a:latin typeface="Times New Roman" panose="02020603050405020304" pitchFamily="18" charset="0"/>
                <a:cs typeface="Times New Roman" panose="02020603050405020304" pitchFamily="18" charset="0"/>
              </a:rPr>
              <a:t>Có</a:t>
            </a:r>
            <a:r>
              <a:rPr lang="en-US" sz="2600" dirty="0">
                <a:solidFill>
                  <a:schemeClr val="tx2"/>
                </a:solidFill>
                <a:latin typeface="Times New Roman" panose="02020603050405020304" pitchFamily="18" charset="0"/>
                <a:cs typeface="Times New Roman" panose="02020603050405020304" pitchFamily="18" charset="0"/>
              </a:rPr>
              <a:t> 2 </a:t>
            </a:r>
            <a:r>
              <a:rPr lang="en-US" sz="2600" dirty="0" err="1">
                <a:solidFill>
                  <a:schemeClr val="tx2"/>
                </a:solidFill>
                <a:latin typeface="Times New Roman" panose="02020603050405020304" pitchFamily="18" charset="0"/>
                <a:cs typeface="Times New Roman" panose="02020603050405020304" pitchFamily="18" charset="0"/>
              </a:rPr>
              <a:t>trường</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hợp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xảy</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ra</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khi</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sắp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xếp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một</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ArrayList</a:t>
            </a:r>
            <a:endParaRPr lang="en-US" sz="2600" dirty="0">
              <a:solidFill>
                <a:schemeClr val="tx2"/>
              </a:solidFill>
              <a:latin typeface="Times New Roman" panose="02020603050405020304" pitchFamily="18" charset="0"/>
              <a:cs typeface="Times New Roman" panose="02020603050405020304" pitchFamily="18" charset="0"/>
            </a:endParaRPr>
          </a:p>
          <a:p>
            <a:pPr marL="45720" lvl="0" indent="0">
              <a:buNone/>
            </a:pPr>
            <a:r>
              <a:rPr lang="en-US" sz="2600" dirty="0">
                <a:solidFill>
                  <a:schemeClr val="tx2"/>
                </a:solidFill>
                <a:latin typeface="Times New Roman" panose="02020603050405020304" pitchFamily="18" charset="0"/>
                <a:cs typeface="Times New Roman" panose="02020603050405020304" pitchFamily="18" charset="0"/>
              </a:rPr>
              <a:t>1. </a:t>
            </a:r>
            <a:r>
              <a:rPr lang="en-US" sz="2600" dirty="0" err="1">
                <a:solidFill>
                  <a:schemeClr val="tx2"/>
                </a:solidFill>
                <a:latin typeface="Times New Roman" panose="02020603050405020304" pitchFamily="18" charset="0"/>
                <a:cs typeface="Times New Roman" panose="02020603050405020304" pitchFamily="18" charset="0"/>
              </a:rPr>
              <a:t>Sắp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xếp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thông</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thường</a:t>
            </a:r>
            <a:endParaRPr lang="en-US" sz="2600" dirty="0">
              <a:solidFill>
                <a:schemeClr val="tx2"/>
              </a:solidFill>
              <a:latin typeface="Times New Roman" panose="02020603050405020304" pitchFamily="18" charset="0"/>
              <a:cs typeface="Times New Roman" panose="02020603050405020304" pitchFamily="18" charset="0"/>
            </a:endParaRPr>
          </a:p>
          <a:p>
            <a:pPr marL="45720" indent="0">
              <a:buNone/>
            </a:pPr>
            <a:r>
              <a:rPr lang="en-US" sz="2600" dirty="0" err="1">
                <a:solidFill>
                  <a:srgbClr val="FF0000"/>
                </a:solidFill>
                <a:latin typeface="Times New Roman" panose="02020603050405020304" pitchFamily="18" charset="0"/>
                <a:cs typeface="Times New Roman" panose="02020603050405020304" pitchFamily="18" charset="0"/>
              </a:rPr>
              <a:t>Collections.sort</a:t>
            </a:r>
            <a:r>
              <a:rPr lang="en-US" sz="2600" dirty="0">
                <a:solidFill>
                  <a:srgbClr val="FF0000"/>
                </a:solidFill>
                <a:latin typeface="Times New Roman" panose="02020603050405020304" pitchFamily="18" charset="0"/>
                <a:cs typeface="Times New Roman" panose="02020603050405020304" pitchFamily="18" charset="0"/>
              </a:rPr>
              <a:t>(</a:t>
            </a:r>
            <a:r>
              <a:rPr lang="en-US" sz="2600" dirty="0" err="1">
                <a:solidFill>
                  <a:srgbClr val="FF0000"/>
                </a:solidFill>
                <a:latin typeface="Times New Roman" panose="02020603050405020304" pitchFamily="18" charset="0"/>
                <a:cs typeface="Times New Roman" panose="02020603050405020304" pitchFamily="18" charset="0"/>
              </a:rPr>
              <a:t>araylist</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err="1">
                <a:solidFill>
                  <a:srgbClr val="00B050"/>
                </a:solidFill>
                <a:latin typeface="Times New Roman" panose="02020603050405020304" pitchFamily="18" charset="0"/>
                <a:cs typeface="Times New Roman" panose="02020603050405020304" pitchFamily="18" charset="0"/>
              </a:rPr>
              <a:t>sắp</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err="1">
                <a:solidFill>
                  <a:srgbClr val="00B050"/>
                </a:solidFill>
                <a:latin typeface="Times New Roman" panose="02020603050405020304" pitchFamily="18" charset="0"/>
                <a:cs typeface="Times New Roman" panose="02020603050405020304" pitchFamily="18" charset="0"/>
              </a:rPr>
              <a:t>xếp</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err="1">
                <a:solidFill>
                  <a:srgbClr val="00B050"/>
                </a:solidFill>
                <a:latin typeface="Times New Roman" panose="02020603050405020304" pitchFamily="18" charset="0"/>
                <a:cs typeface="Times New Roman" panose="02020603050405020304" pitchFamily="18" charset="0"/>
              </a:rPr>
              <a:t>tăng</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err="1">
                <a:solidFill>
                  <a:srgbClr val="00B050"/>
                </a:solidFill>
                <a:latin typeface="Times New Roman" panose="02020603050405020304" pitchFamily="18" charset="0"/>
                <a:cs typeface="Times New Roman" panose="02020603050405020304" pitchFamily="18" charset="0"/>
              </a:rPr>
              <a:t>dần</a:t>
            </a:r>
            <a:endParaRPr lang="en-US" sz="2600" dirty="0">
              <a:solidFill>
                <a:srgbClr val="00B050"/>
              </a:solidFill>
              <a:latin typeface="Times New Roman" panose="02020603050405020304" pitchFamily="18" charset="0"/>
              <a:cs typeface="Times New Roman" panose="02020603050405020304" pitchFamily="18" charset="0"/>
            </a:endParaRPr>
          </a:p>
          <a:p>
            <a:pPr marL="45720" indent="0">
              <a:buNone/>
            </a:pPr>
            <a:r>
              <a:rPr lang="en-US" sz="2600" dirty="0" err="1">
                <a:solidFill>
                  <a:schemeClr val="tx2"/>
                </a:solidFill>
                <a:latin typeface="Times New Roman" panose="02020603050405020304" pitchFamily="18" charset="0"/>
                <a:cs typeface="Times New Roman" panose="02020603050405020304" pitchFamily="18" charset="0"/>
              </a:rPr>
              <a:t>Muốn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sắp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xếp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giảm</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dần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thì</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thêm</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một</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lệnh</a:t>
            </a:r>
            <a:r>
              <a:rPr lang="en-US" sz="2600" dirty="0">
                <a:solidFill>
                  <a:schemeClr val="tx2"/>
                </a:solidFill>
                <a:latin typeface="Times New Roman" panose="02020603050405020304" pitchFamily="18" charset="0"/>
                <a:cs typeface="Times New Roman" panose="02020603050405020304" pitchFamily="18" charset="0"/>
              </a:rPr>
              <a:t> :</a:t>
            </a:r>
          </a:p>
          <a:p>
            <a:pPr marL="45720" indent="0">
              <a:buNone/>
            </a:pPr>
            <a:r>
              <a:rPr lang="en-US" sz="2600" dirty="0" err="1">
                <a:solidFill>
                  <a:srgbClr val="FF0000"/>
                </a:solidFill>
                <a:latin typeface="Times New Roman" panose="02020603050405020304" pitchFamily="18" charset="0"/>
                <a:cs typeface="Times New Roman" panose="02020603050405020304" pitchFamily="18" charset="0"/>
              </a:rPr>
              <a:t>Collections.reverse</a:t>
            </a:r>
            <a:r>
              <a:rPr lang="en-US" sz="2600" dirty="0">
                <a:solidFill>
                  <a:srgbClr val="FF0000"/>
                </a:solidFill>
                <a:latin typeface="Times New Roman" panose="02020603050405020304" pitchFamily="18" charset="0"/>
                <a:cs typeface="Times New Roman" panose="02020603050405020304" pitchFamily="18" charset="0"/>
              </a:rPr>
              <a:t>(list</a:t>
            </a:r>
            <a:r>
              <a:rPr lang="en-US" sz="2600" dirty="0" smtClean="0">
                <a:solidFill>
                  <a:srgbClr val="FF0000"/>
                </a:solidFill>
                <a:latin typeface="Times New Roman" panose="02020603050405020304" pitchFamily="18" charset="0"/>
                <a:cs typeface="Times New Roman" panose="02020603050405020304" pitchFamily="18" charset="0"/>
              </a:rPr>
              <a:t>); // </a:t>
            </a:r>
            <a:r>
              <a:rPr lang="en-US" sz="2600" dirty="0" err="1">
                <a:solidFill>
                  <a:srgbClr val="00B050"/>
                </a:solidFill>
                <a:latin typeface="Times New Roman" panose="02020603050405020304" pitchFamily="18" charset="0"/>
                <a:cs typeface="Times New Roman" panose="02020603050405020304" pitchFamily="18" charset="0"/>
              </a:rPr>
              <a:t>đảo</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err="1">
                <a:solidFill>
                  <a:srgbClr val="00B050"/>
                </a:solidFill>
                <a:latin typeface="Times New Roman" panose="02020603050405020304" pitchFamily="18" charset="0"/>
                <a:cs typeface="Times New Roman" panose="02020603050405020304" pitchFamily="18" charset="0"/>
              </a:rPr>
              <a:t>ngược</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err="1">
                <a:solidFill>
                  <a:srgbClr val="00B050"/>
                </a:solidFill>
                <a:latin typeface="Times New Roman" panose="02020603050405020304" pitchFamily="18" charset="0"/>
                <a:cs typeface="Times New Roman" panose="02020603050405020304" pitchFamily="18" charset="0"/>
              </a:rPr>
              <a:t>lại</a:t>
            </a:r>
            <a:r>
              <a:rPr lang="en-US" sz="2600" dirty="0">
                <a:solidFill>
                  <a:srgbClr val="00B050"/>
                </a:solidFill>
                <a:latin typeface="Times New Roman" panose="02020603050405020304" pitchFamily="18" charset="0"/>
                <a:cs typeface="Times New Roman" panose="02020603050405020304" pitchFamily="18" charset="0"/>
              </a:rPr>
              <a:t> list</a:t>
            </a:r>
            <a:endParaRPr lang="en-US" sz="2600" dirty="0">
              <a:solidFill>
                <a:srgbClr val="00B050"/>
              </a:solidFill>
              <a:latin typeface="Times New Roman" panose="02020603050405020304" pitchFamily="18" charset="0"/>
              <a:cs typeface="Times New Roman" panose="02020603050405020304" pitchFamily="18" charset="0"/>
            </a:endParaRPr>
          </a:p>
          <a:p>
            <a:pPr marL="45720" indent="0">
              <a:buNone/>
            </a:pPr>
            <a:endParaRPr lang="en-US" dirty="0"/>
          </a:p>
        </p:txBody>
      </p:sp>
    </p:spTree>
    <p:extLst>
      <p:ext uri="{BB962C8B-B14F-4D97-AF65-F5344CB8AC3E}">
        <p14:creationId xmlns:p14="http://schemas.microsoft.com/office/powerpoint/2010/main" val="45628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93814" y="860613"/>
            <a:ext cx="9601198" cy="5720296"/>
          </a:xfrm>
        </p:spPr>
        <p:txBody>
          <a:bodyPr>
            <a:normAutofit fontScale="85000" lnSpcReduction="20000"/>
          </a:bodyPr>
          <a:lstStyle/>
          <a:p>
            <a:pPr marL="45720" indent="0">
              <a:buNone/>
            </a:pPr>
            <a:r>
              <a:rPr lang="en-US" sz="2600" dirty="0">
                <a:solidFill>
                  <a:schemeClr val="tx2"/>
                </a:solidFill>
                <a:latin typeface="Times New Roman" panose="02020603050405020304" pitchFamily="18" charset="0"/>
                <a:cs typeface="Times New Roman" panose="02020603050405020304" pitchFamily="18" charset="0"/>
              </a:rPr>
              <a:t>2. </a:t>
            </a:r>
            <a:r>
              <a:rPr lang="en-US" sz="2600" dirty="0" err="1">
                <a:solidFill>
                  <a:schemeClr val="tx2"/>
                </a:solidFill>
                <a:latin typeface="Times New Roman" panose="02020603050405020304" pitchFamily="18" charset="0"/>
                <a:cs typeface="Times New Roman" panose="02020603050405020304" pitchFamily="18" charset="0"/>
              </a:rPr>
              <a:t>Sắp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xếp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với</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smtClean="0">
                <a:solidFill>
                  <a:schemeClr val="tx2"/>
                </a:solidFill>
                <a:latin typeface="Times New Roman" panose="02020603050405020304" pitchFamily="18" charset="0"/>
                <a:cs typeface="Times New Roman" panose="02020603050405020304" pitchFamily="18" charset="0"/>
              </a:rPr>
              <a:t>Comparator</a:t>
            </a:r>
          </a:p>
          <a:p>
            <a:pPr marL="45720" indent="0">
              <a:buNone/>
            </a:pPr>
            <a:r>
              <a:rPr lang="en-US" sz="2600" dirty="0" err="1" smtClean="0">
                <a:solidFill>
                  <a:schemeClr val="tx2"/>
                </a:solidFill>
                <a:latin typeface="Times New Roman" panose="02020603050405020304" pitchFamily="18" charset="0"/>
                <a:cs typeface="Times New Roman" panose="02020603050405020304" pitchFamily="18" charset="0"/>
              </a:rPr>
              <a:t>Cấu</a:t>
            </a:r>
            <a:r>
              <a:rPr lang="en-US" sz="2600" dirty="0" smtClean="0">
                <a:solidFill>
                  <a:schemeClr val="tx2"/>
                </a:solidFill>
                <a:latin typeface="Times New Roman" panose="02020603050405020304" pitchFamily="18" charset="0"/>
                <a:cs typeface="Times New Roman" panose="02020603050405020304" pitchFamily="18" charset="0"/>
              </a:rPr>
              <a:t> </a:t>
            </a:r>
            <a:r>
              <a:rPr lang="en-US" sz="2600" dirty="0" err="1" smtClean="0">
                <a:solidFill>
                  <a:schemeClr val="tx2"/>
                </a:solidFill>
                <a:latin typeface="Times New Roman" panose="02020603050405020304" pitchFamily="18" charset="0"/>
                <a:cs typeface="Times New Roman" panose="02020603050405020304" pitchFamily="18" charset="0"/>
              </a:rPr>
              <a:t>chúc</a:t>
            </a:r>
            <a:r>
              <a:rPr lang="en-US" sz="2600" dirty="0" smtClean="0">
                <a:solidFill>
                  <a:schemeClr val="tx2"/>
                </a:solidFill>
                <a:latin typeface="Times New Roman" panose="02020603050405020304" pitchFamily="18" charset="0"/>
                <a:cs typeface="Times New Roman" panose="02020603050405020304" pitchFamily="18" charset="0"/>
              </a:rPr>
              <a:t> so </a:t>
            </a:r>
            <a:r>
              <a:rPr lang="en-US" sz="2600" dirty="0" err="1" smtClean="0">
                <a:solidFill>
                  <a:schemeClr val="tx2"/>
                </a:solidFill>
                <a:latin typeface="Times New Roman" panose="02020603050405020304" pitchFamily="18" charset="0"/>
                <a:cs typeface="Times New Roman" panose="02020603050405020304" pitchFamily="18" charset="0"/>
              </a:rPr>
              <a:t>sánh</a:t>
            </a:r>
            <a:r>
              <a:rPr lang="en-US" sz="2600" dirty="0" smtClean="0">
                <a:solidFill>
                  <a:schemeClr val="tx2"/>
                </a:solidFill>
                <a:latin typeface="Times New Roman" panose="02020603050405020304" pitchFamily="18" charset="0"/>
                <a:cs typeface="Times New Roman" panose="02020603050405020304" pitchFamily="18" charset="0"/>
              </a:rPr>
              <a:t> :</a:t>
            </a:r>
            <a:endParaRPr lang="en-US" sz="2600" dirty="0">
              <a:solidFill>
                <a:schemeClr val="tx2"/>
              </a:solidFill>
              <a:latin typeface="Times New Roman" panose="02020603050405020304" pitchFamily="18" charset="0"/>
              <a:cs typeface="Times New Roman" panose="02020603050405020304" pitchFamily="18" charset="0"/>
            </a:endParaRPr>
          </a:p>
          <a:p>
            <a:pPr marL="45720" indent="0">
              <a:buNone/>
            </a:pPr>
            <a:r>
              <a:rPr lang="en-US" sz="2600" dirty="0" err="1" smtClean="0">
                <a:solidFill>
                  <a:srgbClr val="0070C0"/>
                </a:solidFill>
                <a:latin typeface="Times New Roman" panose="02020603050405020304" pitchFamily="18" charset="0"/>
                <a:cs typeface="Times New Roman" panose="02020603050405020304" pitchFamily="18" charset="0"/>
              </a:rPr>
              <a:t>Collections</a:t>
            </a:r>
            <a:r>
              <a:rPr lang="en-US" sz="2600" dirty="0" err="1" smtClean="0">
                <a:solidFill>
                  <a:schemeClr val="tx2"/>
                </a:solidFill>
                <a:latin typeface="Times New Roman" panose="02020603050405020304" pitchFamily="18" charset="0"/>
                <a:cs typeface="Times New Roman" panose="02020603050405020304" pitchFamily="18" charset="0"/>
              </a:rPr>
              <a:t>.sort</a:t>
            </a:r>
            <a:r>
              <a:rPr lang="en-US" sz="2600" dirty="0" smtClean="0">
                <a:solidFill>
                  <a:schemeClr val="tx2"/>
                </a:solidFill>
                <a:latin typeface="Times New Roman" panose="02020603050405020304" pitchFamily="18" charset="0"/>
                <a:cs typeface="Times New Roman" panose="02020603050405020304" pitchFamily="18" charset="0"/>
              </a:rPr>
              <a:t>(</a:t>
            </a:r>
            <a:r>
              <a:rPr lang="en-US" sz="2600" dirty="0" err="1" smtClean="0">
                <a:solidFill>
                  <a:srgbClr val="0070C0"/>
                </a:solidFill>
                <a:latin typeface="Times New Roman" panose="02020603050405020304" pitchFamily="18" charset="0"/>
                <a:cs typeface="Times New Roman" panose="02020603050405020304" pitchFamily="18" charset="0"/>
              </a:rPr>
              <a:t>connectionList</a:t>
            </a:r>
            <a:r>
              <a:rPr lang="en-US" sz="2600" dirty="0" smtClean="0">
                <a:solidFill>
                  <a:schemeClr val="tx2"/>
                </a:solidFill>
                <a:latin typeface="Times New Roman" panose="02020603050405020304" pitchFamily="18" charset="0"/>
                <a:cs typeface="Times New Roman" panose="02020603050405020304" pitchFamily="18" charset="0"/>
              </a:rPr>
              <a:t>, </a:t>
            </a:r>
            <a:r>
              <a:rPr lang="en-US" sz="2600" dirty="0">
                <a:solidFill>
                  <a:srgbClr val="002060"/>
                </a:solidFill>
                <a:latin typeface="Times New Roman" panose="02020603050405020304" pitchFamily="18" charset="0"/>
                <a:cs typeface="Times New Roman" panose="02020603050405020304" pitchFamily="18" charset="0"/>
              </a:rPr>
              <a:t>New</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smtClean="0">
                <a:solidFill>
                  <a:srgbClr val="0070C0"/>
                </a:solidFill>
                <a:latin typeface="Times New Roman" panose="02020603050405020304" pitchFamily="18" charset="0"/>
                <a:cs typeface="Times New Roman" panose="02020603050405020304" pitchFamily="18" charset="0"/>
              </a:rPr>
              <a:t>Comparator</a:t>
            </a:r>
            <a:r>
              <a:rPr lang="en-US" sz="2600" dirty="0" smtClean="0">
                <a:solidFill>
                  <a:schemeClr val="tx2"/>
                </a:solidFill>
                <a:latin typeface="Times New Roman" panose="02020603050405020304" pitchFamily="18" charset="0"/>
                <a:cs typeface="Times New Roman" panose="02020603050405020304" pitchFamily="18" charset="0"/>
              </a:rPr>
              <a:t>&lt;</a:t>
            </a:r>
            <a:r>
              <a:rPr lang="en-US" sz="2600" dirty="0" err="1" smtClean="0">
                <a:solidFill>
                  <a:srgbClr val="0070C0"/>
                </a:solidFill>
                <a:latin typeface="Times New Roman" panose="02020603050405020304" pitchFamily="18" charset="0"/>
                <a:cs typeface="Times New Roman" panose="02020603050405020304" pitchFamily="18" charset="0"/>
              </a:rPr>
              <a:t>ObjectType</a:t>
            </a:r>
            <a:r>
              <a:rPr lang="en-US" sz="2600" dirty="0" smtClean="0">
                <a:solidFill>
                  <a:schemeClr val="tx2"/>
                </a:solidFill>
                <a:latin typeface="Times New Roman" panose="02020603050405020304" pitchFamily="18" charset="0"/>
                <a:cs typeface="Times New Roman" panose="02020603050405020304" pitchFamily="18" charset="0"/>
              </a:rPr>
              <a:t>&gt;(){</a:t>
            </a:r>
            <a:endParaRPr lang="en-US" sz="2600" dirty="0">
              <a:solidFill>
                <a:schemeClr val="tx2"/>
              </a:solidFill>
              <a:latin typeface="Times New Roman" panose="02020603050405020304" pitchFamily="18" charset="0"/>
              <a:cs typeface="Times New Roman" panose="02020603050405020304" pitchFamily="18" charset="0"/>
            </a:endParaRPr>
          </a:p>
          <a:p>
            <a:pPr marL="45720" indent="0">
              <a:buNone/>
            </a:pPr>
            <a:r>
              <a:rPr lang="en-US" sz="2600" dirty="0">
                <a:solidFill>
                  <a:srgbClr val="FF0000"/>
                </a:solidFill>
                <a:latin typeface="Times New Roman" panose="02020603050405020304" pitchFamily="18" charset="0"/>
                <a:cs typeface="Times New Roman" panose="02020603050405020304" pitchFamily="18" charset="0"/>
              </a:rPr>
              <a:t>@</a:t>
            </a:r>
            <a:r>
              <a:rPr lang="en-US" sz="2600" dirty="0" err="1">
                <a:solidFill>
                  <a:srgbClr val="FF0000"/>
                </a:solidFill>
                <a:latin typeface="Times New Roman" panose="02020603050405020304" pitchFamily="18" charset="0"/>
                <a:cs typeface="Times New Roman" panose="02020603050405020304" pitchFamily="18" charset="0"/>
              </a:rPr>
              <a:t>Ovenrride</a:t>
            </a:r>
            <a:endParaRPr lang="en-US" sz="2600" dirty="0">
              <a:solidFill>
                <a:srgbClr val="FF0000"/>
              </a:solidFill>
              <a:latin typeface="Times New Roman" panose="02020603050405020304" pitchFamily="18" charset="0"/>
              <a:cs typeface="Times New Roman" panose="02020603050405020304" pitchFamily="18" charset="0"/>
            </a:endParaRPr>
          </a:p>
          <a:p>
            <a:pPr marL="45720" indent="0">
              <a:buNone/>
            </a:pPr>
            <a:r>
              <a:rPr lang="en-US" sz="2600" dirty="0">
                <a:solidFill>
                  <a:srgbClr val="002060"/>
                </a:solidFill>
                <a:latin typeface="Times New Roman" panose="02020603050405020304" pitchFamily="18" charset="0"/>
                <a:cs typeface="Times New Roman" panose="02020603050405020304" pitchFamily="18" charset="0"/>
              </a:rPr>
              <a:t>public </a:t>
            </a:r>
            <a:r>
              <a:rPr lang="en-US" sz="2600" dirty="0" err="1">
                <a:solidFill>
                  <a:srgbClr val="002060"/>
                </a:solidFill>
                <a:latin typeface="Times New Roman" panose="02020603050405020304" pitchFamily="18" charset="0"/>
                <a:cs typeface="Times New Roman" panose="02020603050405020304" pitchFamily="18" charset="0"/>
              </a:rPr>
              <a:t>int</a:t>
            </a:r>
            <a:r>
              <a:rPr lang="en-US" sz="2600" dirty="0">
                <a:solidFill>
                  <a:srgbClr val="002060"/>
                </a:solidFill>
                <a:latin typeface="Times New Roman" panose="02020603050405020304" pitchFamily="18" charset="0"/>
                <a:cs typeface="Times New Roman" panose="02020603050405020304" pitchFamily="18" charset="0"/>
              </a:rPr>
              <a:t> </a:t>
            </a:r>
            <a:r>
              <a:rPr lang="en-US" sz="2600" dirty="0" smtClean="0">
                <a:solidFill>
                  <a:schemeClr val="tx2"/>
                </a:solidFill>
                <a:latin typeface="Times New Roman" panose="02020603050405020304" pitchFamily="18" charset="0"/>
                <a:cs typeface="Times New Roman" panose="02020603050405020304" pitchFamily="18" charset="0"/>
              </a:rPr>
              <a:t>compare (</a:t>
            </a:r>
            <a:r>
              <a:rPr lang="en-US" sz="2600" dirty="0" err="1">
                <a:solidFill>
                  <a:srgbClr val="0070C0"/>
                </a:solidFill>
                <a:latin typeface="Times New Roman" panose="02020603050405020304" pitchFamily="18" charset="0"/>
                <a:cs typeface="Times New Roman" panose="02020603050405020304" pitchFamily="18" charset="0"/>
              </a:rPr>
              <a:t>ObjectType</a:t>
            </a:r>
            <a:r>
              <a:rPr lang="en-US" sz="2600" dirty="0" smtClean="0">
                <a:solidFill>
                  <a:schemeClr val="tx2"/>
                </a:solidFill>
                <a:latin typeface="Times New Roman" panose="02020603050405020304" pitchFamily="18" charset="0"/>
                <a:cs typeface="Times New Roman" panose="02020603050405020304" pitchFamily="18" charset="0"/>
              </a:rPr>
              <a:t> </a:t>
            </a:r>
            <a:r>
              <a:rPr lang="en-US" sz="2600" dirty="0">
                <a:solidFill>
                  <a:schemeClr val="tx2"/>
                </a:solidFill>
                <a:latin typeface="Times New Roman" panose="02020603050405020304" pitchFamily="18" charset="0"/>
                <a:cs typeface="Times New Roman" panose="02020603050405020304" pitchFamily="18" charset="0"/>
              </a:rPr>
              <a:t>o1, </a:t>
            </a:r>
            <a:r>
              <a:rPr lang="en-US" sz="2600" dirty="0" err="1">
                <a:solidFill>
                  <a:srgbClr val="0070C0"/>
                </a:solidFill>
                <a:latin typeface="Times New Roman" panose="02020603050405020304" pitchFamily="18" charset="0"/>
                <a:cs typeface="Times New Roman" panose="02020603050405020304" pitchFamily="18" charset="0"/>
              </a:rPr>
              <a:t>ObjectType</a:t>
            </a:r>
            <a:r>
              <a:rPr lang="en-US" sz="2600" dirty="0" smtClean="0">
                <a:solidFill>
                  <a:schemeClr val="tx2"/>
                </a:solidFill>
                <a:latin typeface="Times New Roman" panose="02020603050405020304" pitchFamily="18" charset="0"/>
                <a:cs typeface="Times New Roman" panose="02020603050405020304" pitchFamily="18" charset="0"/>
              </a:rPr>
              <a:t> </a:t>
            </a:r>
            <a:r>
              <a:rPr lang="en-US" sz="2600" dirty="0">
                <a:solidFill>
                  <a:schemeClr val="tx2"/>
                </a:solidFill>
                <a:latin typeface="Times New Roman" panose="02020603050405020304" pitchFamily="18" charset="0"/>
                <a:cs typeface="Times New Roman" panose="02020603050405020304" pitchFamily="18" charset="0"/>
              </a:rPr>
              <a:t>o2){</a:t>
            </a:r>
          </a:p>
          <a:p>
            <a:pPr marL="45720" indent="0">
              <a:buNone/>
            </a:pPr>
            <a:r>
              <a:rPr lang="en-US" sz="2600" dirty="0">
                <a:solidFill>
                  <a:srgbClr val="002060"/>
                </a:solidFill>
                <a:latin typeface="Times New Roman" panose="02020603050405020304" pitchFamily="18" charset="0"/>
                <a:cs typeface="Times New Roman" panose="02020603050405020304" pitchFamily="18" charset="0"/>
              </a:rPr>
              <a:t>     </a:t>
            </a:r>
            <a:r>
              <a:rPr lang="en-US" sz="2600" dirty="0" err="1" smtClean="0">
                <a:solidFill>
                  <a:srgbClr val="002060"/>
                </a:solidFill>
                <a:latin typeface="Times New Roman" panose="02020603050405020304" pitchFamily="18" charset="0"/>
                <a:cs typeface="Times New Roman" panose="02020603050405020304" pitchFamily="18" charset="0"/>
              </a:rPr>
              <a:t>int</a:t>
            </a:r>
            <a:r>
              <a:rPr lang="en-US" sz="2600" dirty="0" smtClean="0">
                <a:solidFill>
                  <a:srgbClr val="002060"/>
                </a:solidFill>
                <a:latin typeface="Times New Roman" panose="02020603050405020304" pitchFamily="18" charset="0"/>
                <a:cs typeface="Times New Roman" panose="02020603050405020304" pitchFamily="18" charset="0"/>
              </a:rPr>
              <a:t> n = </a:t>
            </a:r>
            <a:r>
              <a:rPr lang="en-US" sz="2600" dirty="0" err="1" smtClean="0">
                <a:solidFill>
                  <a:srgbClr val="002060"/>
                </a:solidFill>
                <a:latin typeface="Times New Roman" panose="02020603050405020304" pitchFamily="18" charset="0"/>
                <a:cs typeface="Times New Roman" panose="02020603050405020304" pitchFamily="18" charset="0"/>
              </a:rPr>
              <a:t>dosomething</a:t>
            </a:r>
            <a:r>
              <a:rPr lang="en-US" sz="2600" dirty="0" smtClean="0">
                <a:solidFill>
                  <a:srgbClr val="002060"/>
                </a:solidFill>
                <a:latin typeface="Times New Roman" panose="02020603050405020304" pitchFamily="18" charset="0"/>
                <a:cs typeface="Times New Roman" panose="02020603050405020304" pitchFamily="18" charset="0"/>
              </a:rPr>
              <a:t>() ;</a:t>
            </a:r>
          </a:p>
          <a:p>
            <a:pPr marL="45720" indent="0">
              <a:buNone/>
            </a:pPr>
            <a:r>
              <a:rPr lang="en-US" sz="2600" dirty="0">
                <a:solidFill>
                  <a:srgbClr val="002060"/>
                </a:solidFill>
                <a:latin typeface="Times New Roman" panose="02020603050405020304" pitchFamily="18" charset="0"/>
                <a:cs typeface="Times New Roman" panose="02020603050405020304" pitchFamily="18" charset="0"/>
              </a:rPr>
              <a:t> </a:t>
            </a:r>
            <a:r>
              <a:rPr lang="en-US" sz="2600" dirty="0" smtClean="0">
                <a:solidFill>
                  <a:srgbClr val="002060"/>
                </a:solidFill>
                <a:latin typeface="Times New Roman" panose="02020603050405020304" pitchFamily="18" charset="0"/>
                <a:cs typeface="Times New Roman" panose="02020603050405020304" pitchFamily="18" charset="0"/>
              </a:rPr>
              <a:t>     return n;</a:t>
            </a:r>
            <a:endParaRPr lang="en-US" sz="2600" dirty="0">
              <a:solidFill>
                <a:schemeClr val="tx2"/>
              </a:solidFill>
              <a:latin typeface="Times New Roman" panose="02020603050405020304" pitchFamily="18" charset="0"/>
              <a:cs typeface="Times New Roman" panose="02020603050405020304" pitchFamily="18" charset="0"/>
            </a:endParaRPr>
          </a:p>
          <a:p>
            <a:pPr marL="45720" indent="0">
              <a:buNone/>
            </a:pPr>
            <a:r>
              <a:rPr lang="en-US" sz="2600" dirty="0">
                <a:solidFill>
                  <a:schemeClr val="tx2"/>
                </a:solidFill>
                <a:latin typeface="Times New Roman" panose="02020603050405020304" pitchFamily="18" charset="0"/>
                <a:cs typeface="Times New Roman" panose="02020603050405020304" pitchFamily="18" charset="0"/>
              </a:rPr>
              <a:t>}</a:t>
            </a:r>
          </a:p>
          <a:p>
            <a:pPr marL="45720" indent="0">
              <a:buNone/>
            </a:pPr>
            <a:r>
              <a:rPr lang="en-US" sz="2600" dirty="0">
                <a:solidFill>
                  <a:schemeClr val="tx2"/>
                </a:solidFill>
                <a:latin typeface="Times New Roman" panose="02020603050405020304" pitchFamily="18" charset="0"/>
                <a:cs typeface="Times New Roman" panose="02020603050405020304" pitchFamily="18" charset="0"/>
              </a:rPr>
              <a:t>});</a:t>
            </a:r>
          </a:p>
          <a:p>
            <a:pPr marL="45720" indent="0">
              <a:buNone/>
            </a:pPr>
            <a:r>
              <a:rPr lang="en-US" dirty="0" err="1" smtClean="0"/>
              <a:t>Nếu</a:t>
            </a:r>
            <a:r>
              <a:rPr lang="en-US" dirty="0" smtClean="0"/>
              <a:t> n &gt; 0 </a:t>
            </a:r>
            <a:r>
              <a:rPr lang="en-US" dirty="0" err="1" smtClean="0"/>
              <a:t>thì</a:t>
            </a:r>
            <a:r>
              <a:rPr lang="en-US" dirty="0" smtClean="0"/>
              <a:t> </a:t>
            </a:r>
            <a:r>
              <a:rPr lang="en-US" dirty="0" err="1" smtClean="0"/>
              <a:t>đối</a:t>
            </a:r>
            <a:r>
              <a:rPr lang="en-US" dirty="0" smtClean="0"/>
              <a:t> </a:t>
            </a:r>
            <a:r>
              <a:rPr lang="en-US" dirty="0" err="1" smtClean="0"/>
              <a:t>tượng</a:t>
            </a:r>
            <a:r>
              <a:rPr lang="en-US" dirty="0" smtClean="0"/>
              <a:t> o1 </a:t>
            </a:r>
            <a:r>
              <a:rPr lang="en-US" dirty="0" err="1" smtClean="0"/>
              <a:t>sẽ</a:t>
            </a:r>
            <a:r>
              <a:rPr lang="en-US" dirty="0" smtClean="0"/>
              <a:t> </a:t>
            </a:r>
            <a:r>
              <a:rPr lang="en-US" dirty="0" err="1" smtClean="0"/>
              <a:t>xếp</a:t>
            </a:r>
            <a:r>
              <a:rPr lang="en-US" dirty="0" smtClean="0"/>
              <a:t> </a:t>
            </a:r>
            <a:r>
              <a:rPr lang="en-US" dirty="0" err="1" smtClean="0"/>
              <a:t>trên</a:t>
            </a:r>
            <a:r>
              <a:rPr lang="en-US" dirty="0" smtClean="0"/>
              <a:t> </a:t>
            </a:r>
            <a:r>
              <a:rPr lang="en-US" dirty="0" err="1" smtClean="0"/>
              <a:t>đối</a:t>
            </a:r>
            <a:r>
              <a:rPr lang="en-US" dirty="0" smtClean="0"/>
              <a:t> </a:t>
            </a:r>
            <a:r>
              <a:rPr lang="en-US" dirty="0" err="1" smtClean="0"/>
              <a:t>tượng</a:t>
            </a:r>
            <a:r>
              <a:rPr lang="en-US" dirty="0" smtClean="0"/>
              <a:t>  o2</a:t>
            </a:r>
          </a:p>
          <a:p>
            <a:pPr marL="45720" indent="0">
              <a:buNone/>
            </a:pPr>
            <a:r>
              <a:rPr lang="en-US" dirty="0" err="1" smtClean="0"/>
              <a:t>Nếu</a:t>
            </a:r>
            <a:r>
              <a:rPr lang="en-US" dirty="0" smtClean="0"/>
              <a:t> n =0 </a:t>
            </a:r>
            <a:r>
              <a:rPr lang="en-US" dirty="0" err="1" smtClean="0"/>
              <a:t>thì</a:t>
            </a:r>
            <a:r>
              <a:rPr lang="en-US" dirty="0" smtClean="0"/>
              <a:t> </a:t>
            </a:r>
            <a:r>
              <a:rPr lang="en-US" dirty="0" err="1"/>
              <a:t>đối</a:t>
            </a:r>
            <a:r>
              <a:rPr lang="en-US" dirty="0"/>
              <a:t> </a:t>
            </a:r>
            <a:r>
              <a:rPr lang="en-US" dirty="0" err="1"/>
              <a:t>tượng</a:t>
            </a:r>
            <a:r>
              <a:rPr lang="en-US" dirty="0"/>
              <a:t> o1 </a:t>
            </a:r>
            <a:r>
              <a:rPr lang="en-US" dirty="0" err="1"/>
              <a:t>sẽ</a:t>
            </a:r>
            <a:r>
              <a:rPr lang="en-US" dirty="0"/>
              <a:t> </a:t>
            </a:r>
            <a:r>
              <a:rPr lang="en-US" dirty="0" err="1" smtClean="0"/>
              <a:t>ngang</a:t>
            </a:r>
            <a:r>
              <a:rPr lang="en-US" dirty="0" smtClean="0"/>
              <a:t> </a:t>
            </a:r>
            <a:r>
              <a:rPr lang="en-US" dirty="0" err="1"/>
              <a:t>đối</a:t>
            </a:r>
            <a:r>
              <a:rPr lang="en-US" dirty="0"/>
              <a:t> </a:t>
            </a:r>
            <a:r>
              <a:rPr lang="en-US" dirty="0" err="1"/>
              <a:t>tượng</a:t>
            </a:r>
            <a:r>
              <a:rPr lang="en-US" dirty="0"/>
              <a:t>  </a:t>
            </a:r>
            <a:r>
              <a:rPr lang="en-US" dirty="0" smtClean="0"/>
              <a:t>o2</a:t>
            </a:r>
          </a:p>
          <a:p>
            <a:pPr marL="45720" indent="0">
              <a:buNone/>
            </a:pPr>
            <a:r>
              <a:rPr lang="en-US" dirty="0" err="1" smtClean="0"/>
              <a:t>Nếu</a:t>
            </a:r>
            <a:r>
              <a:rPr lang="en-US" dirty="0" smtClean="0"/>
              <a:t> n &lt; 0 </a:t>
            </a:r>
            <a:r>
              <a:rPr lang="en-US" dirty="0" err="1" smtClean="0"/>
              <a:t>thì</a:t>
            </a:r>
            <a:r>
              <a:rPr lang="en-US" dirty="0" smtClean="0"/>
              <a:t> </a:t>
            </a:r>
            <a:r>
              <a:rPr lang="en-US" dirty="0" err="1"/>
              <a:t>đối</a:t>
            </a:r>
            <a:r>
              <a:rPr lang="en-US" dirty="0"/>
              <a:t> </a:t>
            </a:r>
            <a:r>
              <a:rPr lang="en-US" dirty="0" err="1"/>
              <a:t>tượng</a:t>
            </a:r>
            <a:r>
              <a:rPr lang="en-US" dirty="0"/>
              <a:t> o1 </a:t>
            </a:r>
            <a:r>
              <a:rPr lang="en-US" dirty="0" err="1"/>
              <a:t>sẽ</a:t>
            </a:r>
            <a:r>
              <a:rPr lang="en-US" dirty="0"/>
              <a:t> </a:t>
            </a:r>
            <a:r>
              <a:rPr lang="en-US" dirty="0" err="1" smtClean="0"/>
              <a:t>sau</a:t>
            </a:r>
            <a:r>
              <a:rPr lang="en-US" dirty="0" smtClean="0"/>
              <a:t> </a:t>
            </a:r>
            <a:r>
              <a:rPr lang="en-US" dirty="0" err="1" smtClean="0"/>
              <a:t>đối</a:t>
            </a:r>
            <a:r>
              <a:rPr lang="en-US" dirty="0" smtClean="0"/>
              <a:t> </a:t>
            </a:r>
            <a:r>
              <a:rPr lang="en-US" dirty="0" err="1" smtClean="0"/>
              <a:t>tượng</a:t>
            </a:r>
            <a:r>
              <a:rPr lang="en-US" dirty="0" smtClean="0"/>
              <a:t>  </a:t>
            </a:r>
            <a:r>
              <a:rPr lang="en-US" dirty="0"/>
              <a:t>o2</a:t>
            </a:r>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75797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pPr lvl="0"/>
            <a:r>
              <a:rPr lang="en-US" sz="2800">
                <a:solidFill>
                  <a:schemeClr val="tx2"/>
                </a:solidFill>
                <a:latin typeface="Times New Roman" panose="02020603050405020304" pitchFamily="18" charset="0"/>
                <a:cs typeface="Times New Roman" panose="02020603050405020304" pitchFamily="18" charset="0"/>
              </a:rPr>
              <a:t>1.2 Stack</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344706"/>
            <a:ext cx="9601198" cy="4446495"/>
          </a:xfrm>
        </p:spPr>
        <p:txBody>
          <a:bodyPr>
            <a:normAutofit/>
          </a:bodyPr>
          <a:lstStyle/>
          <a:p>
            <a:pPr marL="45720" lvl="0" indent="0">
              <a:buNone/>
            </a:pPr>
            <a:r>
              <a:rPr lang="en-US" sz="2600" u="sng">
                <a:solidFill>
                  <a:schemeClr val="tx2"/>
                </a:solidFill>
                <a:latin typeface="Times New Roman" panose="02020603050405020304" pitchFamily="18" charset="0"/>
                <a:cs typeface="Times New Roman" panose="02020603050405020304" pitchFamily="18" charset="0"/>
              </a:rPr>
              <a:t>Khái niệm</a:t>
            </a:r>
            <a:r>
              <a:rPr lang="en-US" sz="2600">
                <a:solidFill>
                  <a:schemeClr val="tx2"/>
                </a:solidFill>
                <a:latin typeface="Times New Roman" panose="02020603050405020304" pitchFamily="18" charset="0"/>
                <a:cs typeface="Times New Roman" panose="02020603050405020304" pitchFamily="18" charset="0"/>
              </a:rPr>
              <a:t>: </a:t>
            </a:r>
            <a:r>
              <a:rPr lang="en-US" sz="2600" b="1">
                <a:solidFill>
                  <a:schemeClr val="tx2"/>
                </a:solidFill>
                <a:latin typeface="Times New Roman" panose="02020603050405020304" pitchFamily="18" charset="0"/>
                <a:cs typeface="Times New Roman" panose="02020603050405020304" pitchFamily="18" charset="0"/>
              </a:rPr>
              <a:t>Stack</a:t>
            </a:r>
            <a:r>
              <a:rPr lang="en-US" sz="2600">
                <a:solidFill>
                  <a:schemeClr val="tx2"/>
                </a:solidFill>
                <a:latin typeface="Times New Roman" panose="02020603050405020304" pitchFamily="18" charset="0"/>
                <a:cs typeface="Times New Roman" panose="02020603050405020304" pitchFamily="18" charset="0"/>
              </a:rPr>
              <a:t> là kiểu cấu trúc dữ liệu mà các phần từ thêm vào và lấy ra được thực hiện theo cơ chế Last – In – First – Out (LIFO), tức là phần tử nào được thêm vào đầu tiên thì sẽ được lấy ra sau cùng</a:t>
            </a:r>
          </a:p>
          <a:p>
            <a:pPr marL="4572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65" y="2904566"/>
            <a:ext cx="7866529" cy="2886636"/>
          </a:xfrm>
          <a:prstGeom prst="rect">
            <a:avLst/>
          </a:prstGeom>
        </p:spPr>
      </p:pic>
    </p:spTree>
    <p:extLst>
      <p:ext uri="{BB962C8B-B14F-4D97-AF65-F5344CB8AC3E}">
        <p14:creationId xmlns:p14="http://schemas.microsoft.com/office/powerpoint/2010/main" val="145207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pPr lvl="0"/>
            <a:r>
              <a:rPr lang="en-US" sz="2800">
                <a:solidFill>
                  <a:schemeClr val="tx2"/>
                </a:solidFill>
                <a:latin typeface="Times New Roman" panose="02020603050405020304" pitchFamily="18" charset="0"/>
                <a:cs typeface="Times New Roman" panose="02020603050405020304" pitchFamily="18" charset="0"/>
              </a:rPr>
              <a:t>Các hàm cơ bản của Stack</a:t>
            </a:r>
            <a:endParaRPr lang="en-US" sz="2800" dirty="0">
              <a:solidFill>
                <a:schemeClr val="tx2"/>
              </a:solidFill>
              <a:latin typeface="Times New Roman" panose="02020603050405020304" pitchFamily="18"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377089146"/>
              </p:ext>
            </p:extLst>
          </p:nvPr>
        </p:nvGraphicFramePr>
        <p:xfrm>
          <a:off x="1492623" y="1707777"/>
          <a:ext cx="7288026" cy="4138754"/>
        </p:xfrm>
        <a:graphic>
          <a:graphicData uri="http://schemas.openxmlformats.org/drawingml/2006/table">
            <a:tbl>
              <a:tblPr firstRow="1" firstCol="1" bandRow="1"/>
              <a:tblGrid>
                <a:gridCol w="2608729">
                  <a:extLst>
                    <a:ext uri="{9D8B030D-6E8A-4147-A177-3AD203B41FA5}">
                      <a16:colId xmlns:a16="http://schemas.microsoft.com/office/drawing/2014/main" val="20000"/>
                    </a:ext>
                  </a:extLst>
                </a:gridCol>
                <a:gridCol w="4679297">
                  <a:extLst>
                    <a:ext uri="{9D8B030D-6E8A-4147-A177-3AD203B41FA5}">
                      <a16:colId xmlns:a16="http://schemas.microsoft.com/office/drawing/2014/main" val="20001"/>
                    </a:ext>
                  </a:extLst>
                </a:gridCol>
              </a:tblGrid>
              <a:tr h="648148">
                <a:tc>
                  <a:txBody>
                    <a:bodyPr/>
                    <a:lstStyle/>
                    <a:p>
                      <a:pPr marL="0" marR="0">
                        <a:lnSpc>
                          <a:spcPct val="107000"/>
                        </a:lnSpc>
                        <a:spcBef>
                          <a:spcPts val="0"/>
                        </a:spcBef>
                        <a:spcAft>
                          <a:spcPts val="0"/>
                        </a:spcAft>
                      </a:pP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Stack()</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Hàm khai báo Stack</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8148">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isEmpty()</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Hàm kiểm tra Stack có rỗng không</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8148">
                <a:tc>
                  <a:txBody>
                    <a:bodyPr/>
                    <a:lstStyle/>
                    <a:p>
                      <a:pPr marL="0" marR="0">
                        <a:lnSpc>
                          <a:spcPct val="107000"/>
                        </a:lnSpc>
                        <a:spcBef>
                          <a:spcPts val="0"/>
                        </a:spcBef>
                        <a:spcAft>
                          <a:spcPts val="0"/>
                        </a:spcAft>
                      </a:pPr>
                      <a:r>
                        <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push( Item it)</a:t>
                      </a:r>
                      <a:endParaRPr lang="en-US"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Item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Stack</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8148">
                <a:tc>
                  <a:txBody>
                    <a:bodyPr/>
                    <a:lstStyle/>
                    <a:p>
                      <a:pPr marL="0" marR="0">
                        <a:lnSpc>
                          <a:spcPct val="107000"/>
                        </a:lnSpc>
                        <a:spcBef>
                          <a:spcPts val="0"/>
                        </a:spcBef>
                        <a:spcAft>
                          <a:spcPts val="0"/>
                        </a:spcAft>
                      </a:pP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pop()</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ra Item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cuối</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à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Stack , </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81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400" kern="1200" dirty="0">
                          <a:solidFill>
                            <a:schemeClr val="tx2"/>
                          </a:solidFill>
                          <a:effectLst/>
                          <a:latin typeface="Times New Roman" panose="02020603050405020304" pitchFamily="18" charset="0"/>
                          <a:ea typeface="+mn-ea"/>
                          <a:cs typeface="Times New Roman" panose="02020603050405020304" pitchFamily="18" charset="0"/>
                        </a:rPr>
                        <a:t>peek()</a:t>
                      </a:r>
                    </a:p>
                    <a:p>
                      <a:pPr marL="0" marR="0">
                        <a:lnSpc>
                          <a:spcPct val="107000"/>
                        </a:lnSpc>
                        <a:spcBef>
                          <a:spcPts val="0"/>
                        </a:spcBef>
                        <a:spcAft>
                          <a:spcPts val="0"/>
                        </a:spcAft>
                      </a:pP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ra Item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cuối</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nhưng không</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Stack</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306925"/>
                  </a:ext>
                </a:extLst>
              </a:tr>
              <a:tr h="648148">
                <a:tc>
                  <a:txBody>
                    <a:bodyPr/>
                    <a:lstStyle/>
                    <a:p>
                      <a:pPr marL="0" marR="0">
                        <a:lnSpc>
                          <a:spcPct val="107000"/>
                        </a:lnSpc>
                        <a:spcBef>
                          <a:spcPts val="0"/>
                        </a:spcBef>
                        <a:spcAft>
                          <a:spcPts val="0"/>
                        </a:spcAft>
                      </a:pP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size()</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Trả</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tử</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Stack</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4031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pPr lvl="0"/>
            <a:r>
              <a:rPr lang="en-US" sz="2800">
                <a:solidFill>
                  <a:schemeClr val="tx2"/>
                </a:solidFill>
                <a:latin typeface="Times New Roman" panose="02020603050405020304" pitchFamily="18" charset="0"/>
                <a:cs typeface="Times New Roman" panose="02020603050405020304" pitchFamily="18" charset="0"/>
              </a:rPr>
              <a:t>1.3 Queue</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344706"/>
            <a:ext cx="9601198" cy="4446495"/>
          </a:xfrm>
        </p:spPr>
        <p:txBody>
          <a:bodyPr>
            <a:normAutofit/>
          </a:bodyPr>
          <a:lstStyle/>
          <a:p>
            <a:pPr lvl="0"/>
            <a:r>
              <a:rPr lang="en-US" sz="2600" dirty="0" err="1">
                <a:solidFill>
                  <a:schemeClr val="tx2"/>
                </a:solidFill>
                <a:latin typeface="Times New Roman" panose="02020603050405020304" pitchFamily="18" charset="0"/>
                <a:cs typeface="Times New Roman" panose="02020603050405020304" pitchFamily="18" charset="0"/>
              </a:rPr>
              <a:t>Khái</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niệm</a:t>
            </a:r>
            <a:r>
              <a:rPr lang="en-US" sz="2600" dirty="0">
                <a:solidFill>
                  <a:schemeClr val="tx2"/>
                </a:solidFill>
                <a:latin typeface="Times New Roman" panose="02020603050405020304" pitchFamily="18" charset="0"/>
                <a:cs typeface="Times New Roman" panose="02020603050405020304" pitchFamily="18" charset="0"/>
              </a:rPr>
              <a:t> : </a:t>
            </a:r>
            <a:r>
              <a:rPr lang="en-US" sz="2600" b="1" dirty="0">
                <a:solidFill>
                  <a:schemeClr val="tx2"/>
                </a:solidFill>
                <a:latin typeface="Times New Roman" panose="02020603050405020304" pitchFamily="18" charset="0"/>
                <a:cs typeface="Times New Roman" panose="02020603050405020304" pitchFamily="18" charset="0"/>
              </a:rPr>
              <a:t>Queue</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là</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kiểu</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cấu</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trúc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dữ</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liệu</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mà</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các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phần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tử</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thêm</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vào</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là</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lấy</a:t>
            </a:r>
            <a:r>
              <a:rPr lang="en-US" sz="2600" dirty="0">
                <a:solidFill>
                  <a:schemeClr val="tx2"/>
                </a:solidFill>
                <a:latin typeface="Times New Roman" panose="02020603050405020304" pitchFamily="18" charset="0"/>
                <a:cs typeface="Times New Roman" panose="02020603050405020304" pitchFamily="18" charset="0"/>
              </a:rPr>
              <a:t> ra </a:t>
            </a:r>
            <a:r>
              <a:rPr lang="en-US" sz="2600" dirty="0" err="1">
                <a:solidFill>
                  <a:schemeClr val="tx2"/>
                </a:solidFill>
                <a:latin typeface="Times New Roman" panose="02020603050405020304" pitchFamily="18" charset="0"/>
                <a:cs typeface="Times New Roman" panose="02020603050405020304" pitchFamily="18" charset="0"/>
              </a:rPr>
              <a:t>được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thực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hiện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theo</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cơ</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chế</a:t>
            </a:r>
            <a:r>
              <a:rPr lang="en-US" sz="2600" dirty="0">
                <a:solidFill>
                  <a:schemeClr val="tx2"/>
                </a:solidFill>
                <a:latin typeface="Times New Roman" panose="02020603050405020304" pitchFamily="18" charset="0"/>
                <a:cs typeface="Times New Roman" panose="02020603050405020304" pitchFamily="18" charset="0"/>
              </a:rPr>
              <a:t> Fist – In – First – Out (FIFO), </a:t>
            </a:r>
            <a:r>
              <a:rPr lang="en-US" sz="2600" dirty="0" err="1">
                <a:solidFill>
                  <a:schemeClr val="tx2"/>
                </a:solidFill>
                <a:latin typeface="Times New Roman" panose="02020603050405020304" pitchFamily="18" charset="0"/>
                <a:cs typeface="Times New Roman" panose="02020603050405020304" pitchFamily="18" charset="0"/>
              </a:rPr>
              <a:t>tức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là</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phần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tử</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nào</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thêm</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vào</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đầu</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tiên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sẽ</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được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lấy</a:t>
            </a:r>
            <a:r>
              <a:rPr lang="en-US" sz="2600" dirty="0">
                <a:solidFill>
                  <a:schemeClr val="tx2"/>
                </a:solidFill>
                <a:latin typeface="Times New Roman" panose="02020603050405020304" pitchFamily="18" charset="0"/>
                <a:cs typeface="Times New Roman" panose="02020603050405020304" pitchFamily="18" charset="0"/>
              </a:rPr>
              <a:t> ra </a:t>
            </a:r>
            <a:r>
              <a:rPr lang="en-US" sz="2600" dirty="0" err="1">
                <a:solidFill>
                  <a:schemeClr val="tx2"/>
                </a:solidFill>
                <a:latin typeface="Times New Roman" panose="02020603050405020304" pitchFamily="18" charset="0"/>
                <a:cs typeface="Times New Roman" panose="02020603050405020304" pitchFamily="18" charset="0"/>
              </a:rPr>
              <a:t>đầu</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tiên</a:t>
            </a:r>
            <a:r>
              <a:rPr lang="en-US" sz="2600" dirty="0">
                <a:solidFill>
                  <a:schemeClr val="tx2"/>
                </a:solidFill>
                <a:latin typeface="Times New Roman" panose="02020603050405020304" pitchFamily="18" charset="0"/>
                <a:cs typeface="Times New Roman" panose="02020603050405020304" pitchFamily="18" charset="0"/>
              </a:rPr>
              <a:t> </a:t>
            </a:r>
          </a:p>
          <a:p>
            <a:r>
              <a:rPr lang="en-US" sz="2600" dirty="0" err="1">
                <a:solidFill>
                  <a:schemeClr val="tx2"/>
                </a:solidFill>
                <a:latin typeface="Times New Roman" panose="02020603050405020304" pitchFamily="18" charset="0"/>
                <a:cs typeface="Times New Roman" panose="02020603050405020304" pitchFamily="18" charset="0"/>
              </a:rPr>
              <a:t>Các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hàm</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cơ</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bản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của</a:t>
            </a:r>
            <a:r>
              <a:rPr lang="en-US" sz="2600" dirty="0">
                <a:solidFill>
                  <a:schemeClr val="tx2"/>
                </a:solidFill>
                <a:latin typeface="Times New Roman" panose="02020603050405020304" pitchFamily="18" charset="0"/>
                <a:cs typeface="Times New Roman" panose="02020603050405020304" pitchFamily="18" charset="0"/>
              </a:rPr>
              <a:t> </a:t>
            </a:r>
            <a:r>
              <a:rPr lang="en-US" sz="2600" b="1" dirty="0">
                <a:solidFill>
                  <a:schemeClr val="tx2"/>
                </a:solidFill>
                <a:latin typeface="Times New Roman" panose="02020603050405020304" pitchFamily="18" charset="0"/>
                <a:cs typeface="Times New Roman" panose="02020603050405020304" pitchFamily="18" charset="0"/>
              </a:rPr>
              <a:t>Queue</a:t>
            </a:r>
            <a:r>
              <a:rPr lang="en-US" sz="2600" dirty="0">
                <a:solidFill>
                  <a:schemeClr val="tx2"/>
                </a:solidFill>
                <a:latin typeface="Times New Roman" panose="02020603050405020304" pitchFamily="18" charset="0"/>
                <a:cs typeface="Times New Roman" panose="02020603050405020304" pitchFamily="18" charset="0"/>
              </a:rPr>
              <a:t> </a:t>
            </a:r>
          </a:p>
          <a:p>
            <a:pPr marL="45720" lvl="0" indent="0">
              <a:buNone/>
            </a:pPr>
            <a:endParaRPr lang="en-US" sz="2400" dirty="0"/>
          </a:p>
          <a:p>
            <a:pPr marL="4572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99383704"/>
              </p:ext>
            </p:extLst>
          </p:nvPr>
        </p:nvGraphicFramePr>
        <p:xfrm>
          <a:off x="1667434" y="3146609"/>
          <a:ext cx="9713580" cy="3684498"/>
        </p:xfrm>
        <a:graphic>
          <a:graphicData uri="http://schemas.openxmlformats.org/drawingml/2006/table">
            <a:tbl>
              <a:tblPr firstRow="1" firstCol="1" bandRow="1"/>
              <a:tblGrid>
                <a:gridCol w="2927380">
                  <a:extLst>
                    <a:ext uri="{9D8B030D-6E8A-4147-A177-3AD203B41FA5}">
                      <a16:colId xmlns:a16="http://schemas.microsoft.com/office/drawing/2014/main" val="20000"/>
                    </a:ext>
                  </a:extLst>
                </a:gridCol>
                <a:gridCol w="6786200">
                  <a:extLst>
                    <a:ext uri="{9D8B030D-6E8A-4147-A177-3AD203B41FA5}">
                      <a16:colId xmlns:a16="http://schemas.microsoft.com/office/drawing/2014/main" val="20001"/>
                    </a:ext>
                  </a:extLst>
                </a:gridCol>
              </a:tblGrid>
              <a:tr h="486666">
                <a:tc>
                  <a:txBody>
                    <a:bodyPr/>
                    <a:lstStyle/>
                    <a:p>
                      <a:pPr marL="0" marR="0">
                        <a:lnSpc>
                          <a:spcPct val="107000"/>
                        </a:lnSpc>
                        <a:spcBef>
                          <a:spcPts val="0"/>
                        </a:spcBef>
                        <a:spcAft>
                          <a:spcPts val="0"/>
                        </a:spcAft>
                      </a:pPr>
                      <a:r>
                        <a:rPr lang="en-US" sz="2400" kern="1200" dirty="0" err="1" smtClean="0">
                          <a:solidFill>
                            <a:schemeClr val="tx2"/>
                          </a:solidFill>
                          <a:effectLst/>
                          <a:latin typeface="Times New Roman" panose="02020603050405020304" pitchFamily="18" charset="0"/>
                          <a:ea typeface="+mn-ea"/>
                          <a:cs typeface="Times New Roman" panose="02020603050405020304" pitchFamily="18" charset="0"/>
                        </a:rPr>
                        <a:t>LinkedList</a:t>
                      </a:r>
                      <a:r>
                        <a:rPr lang="en-US" sz="2400" kern="1200" dirty="0">
                          <a:solidFill>
                            <a:schemeClr val="tx2"/>
                          </a:solidFill>
                          <a:effectLst/>
                          <a:latin typeface="Times New Roman" panose="02020603050405020304" pitchFamily="18" charset="0"/>
                          <a:ea typeface="+mn-ea"/>
                          <a:cs typeface="Times New Roman" panose="02020603050405020304" pitchFamily="18" charset="0"/>
                        </a:rPr>
                        <a:t>&lt;&gt;()</a:t>
                      </a:r>
                      <a:endParaRPr lang="en-US" sz="2400" kern="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vi-VN"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Khởi tạo Queue</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5734723"/>
                  </a:ext>
                </a:extLst>
              </a:tr>
              <a:tr h="486666">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isEmpty</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Hàm</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rỗng</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không</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8230">
                <a:tc>
                  <a:txBody>
                    <a:bodyPr/>
                    <a:lstStyle/>
                    <a:p>
                      <a:pPr marL="0" marR="0">
                        <a:lnSpc>
                          <a:spcPct val="107000"/>
                        </a:lnSpc>
                        <a:spcBef>
                          <a:spcPts val="0"/>
                        </a:spcBef>
                        <a:spcAft>
                          <a:spcPts val="0"/>
                        </a:spcAft>
                      </a:pPr>
                      <a:r>
                        <a:rPr lang="en-US" sz="2400" kern="1200" dirty="0">
                          <a:solidFill>
                            <a:schemeClr val="tx2"/>
                          </a:solidFill>
                          <a:effectLst/>
                          <a:latin typeface="Times New Roman" panose="02020603050405020304" pitchFamily="18" charset="0"/>
                          <a:ea typeface="+mn-ea"/>
                          <a:cs typeface="Times New Roman" panose="02020603050405020304" pitchFamily="18" charset="0"/>
                        </a:rPr>
                        <a:t>add</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Item it)</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Item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1731">
                <a:tc>
                  <a:txBody>
                    <a:bodyPr/>
                    <a:lstStyle/>
                    <a:p>
                      <a:pPr marL="0" marR="0">
                        <a:lnSpc>
                          <a:spcPct val="107000"/>
                        </a:lnSpc>
                        <a:spcBef>
                          <a:spcPts val="0"/>
                        </a:spcBef>
                        <a:spcAft>
                          <a:spcPts val="0"/>
                        </a:spcAft>
                      </a:pPr>
                      <a:r>
                        <a:rPr lang="en-US" sz="2400" kern="1200" dirty="0">
                          <a:solidFill>
                            <a:schemeClr val="tx2"/>
                          </a:solidFill>
                          <a:effectLst/>
                          <a:latin typeface="Times New Roman" panose="02020603050405020304" pitchFamily="18" charset="0"/>
                          <a:ea typeface="+mn-ea"/>
                          <a:cs typeface="Times New Roman" panose="02020603050405020304" pitchFamily="18" charset="0"/>
                        </a:rPr>
                        <a:t>poll()</a:t>
                      </a:r>
                      <a:endParaRPr lang="en-US" sz="2400" kern="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24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Item</a:t>
                      </a:r>
                      <a:r>
                        <a:rPr lang="vi-VN" sz="24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đầu tiên của queue v</a:t>
                      </a:r>
                      <a:r>
                        <a:rPr lang="en-US" sz="24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à </a:t>
                      </a:r>
                      <a:r>
                        <a:rPr lang="en-US" sz="2400" dirty="0" err="1"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62975">
                <a:tc>
                  <a:txBody>
                    <a:bodyPr/>
                    <a:lstStyle/>
                    <a:p>
                      <a:pPr marL="0" marR="0" algn="l" defTabSz="914400" rtl="0" eaLnBrk="1" latinLnBrk="0" hangingPunct="1">
                        <a:lnSpc>
                          <a:spcPct val="107000"/>
                        </a:lnSpc>
                        <a:spcBef>
                          <a:spcPts val="0"/>
                        </a:spcBef>
                        <a:spcAft>
                          <a:spcPts val="0"/>
                        </a:spcAft>
                      </a:pPr>
                      <a:r>
                        <a:rPr lang="en-US" sz="2400" kern="1200" dirty="0">
                          <a:solidFill>
                            <a:schemeClr val="tx2"/>
                          </a:solidFill>
                          <a:effectLst/>
                          <a:latin typeface="Times New Roman" panose="02020603050405020304" pitchFamily="18" charset="0"/>
                          <a:ea typeface="+mn-ea"/>
                          <a:cs typeface="Times New Roman" panose="02020603050405020304" pitchFamily="18" charset="0"/>
                        </a:rPr>
                        <a:t>peek()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ra Item</a:t>
                      </a:r>
                      <a:r>
                        <a:rPr lang="vi-VN"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đầu tiên của queue nhưng không</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139918"/>
                  </a:ext>
                </a:extLst>
              </a:tr>
              <a:tr h="478230">
                <a:tc>
                  <a:txBody>
                    <a:bodyPr/>
                    <a:lstStyle/>
                    <a:p>
                      <a:pPr marL="0" marR="0">
                        <a:lnSpc>
                          <a:spcPct val="107000"/>
                        </a:lnSpc>
                        <a:spcBef>
                          <a:spcPts val="0"/>
                        </a:spcBef>
                        <a:spcAft>
                          <a:spcPts val="0"/>
                        </a:spcAft>
                      </a:pP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size()</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Trả</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tử</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996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1.4 Hashmap</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344706"/>
            <a:ext cx="9601198" cy="4446495"/>
          </a:xfrm>
        </p:spPr>
        <p:txBody>
          <a:bodyPr>
            <a:normAutofit/>
          </a:bodyPr>
          <a:lstStyle/>
          <a:p>
            <a:pPr marL="45720" lvl="0" indent="0">
              <a:buNone/>
            </a:pPr>
            <a:r>
              <a:rPr lang="en-US" sz="2600">
                <a:solidFill>
                  <a:schemeClr val="tx2"/>
                </a:solidFill>
                <a:latin typeface="Times New Roman" panose="02020603050405020304" pitchFamily="18" charset="0"/>
                <a:cs typeface="Times New Roman" panose="02020603050405020304" pitchFamily="18" charset="0"/>
              </a:rPr>
              <a:t>Đặc điểm của Hashmap </a:t>
            </a:r>
          </a:p>
          <a:p>
            <a:pPr lvl="0"/>
            <a:r>
              <a:rPr lang="en-US" sz="2600">
                <a:solidFill>
                  <a:schemeClr val="tx2"/>
                </a:solidFill>
                <a:latin typeface="Times New Roman" panose="02020603050405020304" pitchFamily="18" charset="0"/>
                <a:cs typeface="Times New Roman" panose="02020603050405020304" pitchFamily="18" charset="0"/>
              </a:rPr>
              <a:t>HashMap lưu trữ dữ liệu dưới dạng cặp key và value.</a:t>
            </a:r>
          </a:p>
          <a:p>
            <a:pPr marL="45720" indent="0">
              <a:buNone/>
            </a:pPr>
            <a:r>
              <a:rPr lang="en-US" sz="2600" u="sng">
                <a:solidFill>
                  <a:schemeClr val="tx2"/>
                </a:solidFill>
                <a:latin typeface="Times New Roman" panose="02020603050405020304" pitchFamily="18" charset="0"/>
                <a:cs typeface="Times New Roman" panose="02020603050405020304" pitchFamily="18" charset="0"/>
              </a:rPr>
              <a:t>Ví dụ </a:t>
            </a:r>
            <a:r>
              <a:rPr lang="en-US" sz="2600">
                <a:solidFill>
                  <a:schemeClr val="tx2"/>
                </a:solidFill>
                <a:latin typeface="Times New Roman" panose="02020603050405020304" pitchFamily="18" charset="0"/>
                <a:cs typeface="Times New Roman" panose="02020603050405020304" pitchFamily="18" charset="0"/>
              </a:rPr>
              <a:t>: Hashmap&lt;int,String&gt; map =new Hashmap&lt;&gt;();</a:t>
            </a:r>
          </a:p>
          <a:p>
            <a:pPr lvl="0"/>
            <a:r>
              <a:rPr lang="en-US" sz="2600">
                <a:solidFill>
                  <a:schemeClr val="tx2"/>
                </a:solidFill>
                <a:latin typeface="Times New Roman" panose="02020603050405020304" pitchFamily="18" charset="0"/>
                <a:cs typeface="Times New Roman" panose="02020603050405020304" pitchFamily="18" charset="0"/>
              </a:rPr>
              <a:t>HashMap chỉ chứa các key duy nhất.</a:t>
            </a:r>
          </a:p>
          <a:p>
            <a:pPr lvl="0"/>
            <a:r>
              <a:rPr lang="en-US" sz="2600">
                <a:solidFill>
                  <a:schemeClr val="tx2"/>
                </a:solidFill>
                <a:latin typeface="Times New Roman" panose="02020603050405020304" pitchFamily="18" charset="0"/>
                <a:cs typeface="Times New Roman" panose="02020603050405020304" pitchFamily="18" charset="0"/>
              </a:rPr>
              <a:t>HashMap có thể có 1 key là null và nhiều giá trị null.</a:t>
            </a:r>
          </a:p>
          <a:p>
            <a:pPr lvl="0"/>
            <a:r>
              <a:rPr lang="en-US" sz="2600">
                <a:solidFill>
                  <a:schemeClr val="tx2"/>
                </a:solidFill>
                <a:latin typeface="Times New Roman" panose="02020603050405020304" pitchFamily="18" charset="0"/>
                <a:cs typeface="Times New Roman" panose="02020603050405020304" pitchFamily="18" charset="0"/>
              </a:rPr>
              <a:t>HashMap duy trì các phần tử </a:t>
            </a:r>
            <a:r>
              <a:rPr lang="en-US" sz="2600" b="1">
                <a:solidFill>
                  <a:schemeClr val="tx2"/>
                </a:solidFill>
                <a:latin typeface="Times New Roman" panose="02020603050405020304" pitchFamily="18" charset="0"/>
                <a:cs typeface="Times New Roman" panose="02020603050405020304" pitchFamily="18" charset="0"/>
              </a:rPr>
              <a:t>KHÔNG</a:t>
            </a:r>
            <a:r>
              <a:rPr lang="en-US" sz="2600">
                <a:solidFill>
                  <a:schemeClr val="tx2"/>
                </a:solidFill>
                <a:latin typeface="Times New Roman" panose="02020603050405020304" pitchFamily="18" charset="0"/>
                <a:cs typeface="Times New Roman" panose="02020603050405020304" pitchFamily="18" charset="0"/>
              </a:rPr>
              <a:t> theo thứ tự chèn</a:t>
            </a:r>
          </a:p>
          <a:p>
            <a:pPr marL="45720" lvl="0" indent="0">
              <a:buNone/>
            </a:pPr>
            <a:endParaRPr lang="en-US" sz="2400"/>
          </a:p>
          <a:p>
            <a:pPr marL="45720" indent="0">
              <a:buNone/>
            </a:pPr>
            <a:endParaRPr lang="en-US" dirty="0"/>
          </a:p>
        </p:txBody>
      </p:sp>
    </p:spTree>
    <p:extLst>
      <p:ext uri="{BB962C8B-B14F-4D97-AF65-F5344CB8AC3E}">
        <p14:creationId xmlns:p14="http://schemas.microsoft.com/office/powerpoint/2010/main" val="355084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04800"/>
            <a:ext cx="9601200" cy="1039906"/>
          </a:xfrm>
        </p:spPr>
        <p:txBody>
          <a:bodyPr>
            <a:normAutofit/>
          </a:bodyPr>
          <a:lstStyle/>
          <a:p>
            <a:r>
              <a:rPr lang="en-US" sz="2800">
                <a:solidFill>
                  <a:schemeClr val="tx2"/>
                </a:solidFill>
                <a:latin typeface="Times New Roman" panose="02020603050405020304" pitchFamily="18" charset="0"/>
                <a:cs typeface="Times New Roman" panose="02020603050405020304" pitchFamily="18" charset="0"/>
              </a:rPr>
              <a:t>1.4 Hashmap</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93814" y="1344706"/>
            <a:ext cx="9601198" cy="4446495"/>
          </a:xfrm>
        </p:spPr>
        <p:txBody>
          <a:bodyPr>
            <a:normAutofit/>
          </a:bodyPr>
          <a:lstStyle/>
          <a:p>
            <a:pPr lvl="0"/>
            <a:r>
              <a:rPr lang="en-US" sz="2600" dirty="0" err="1">
                <a:solidFill>
                  <a:schemeClr val="tx2"/>
                </a:solidFill>
                <a:latin typeface="Times New Roman" panose="02020603050405020304" pitchFamily="18" charset="0"/>
                <a:cs typeface="Times New Roman" panose="02020603050405020304" pitchFamily="18" charset="0"/>
              </a:rPr>
              <a:t>Cách</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duyệt</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các</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phần</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tử</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trong</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Hashmap</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dùng</a:t>
            </a:r>
            <a:r>
              <a:rPr lang="en-US"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vòng</a:t>
            </a:r>
            <a:r>
              <a:rPr lang="en-US" sz="2600" dirty="0">
                <a:solidFill>
                  <a:schemeClr val="tx2"/>
                </a:solidFill>
                <a:latin typeface="Times New Roman" panose="02020603050405020304" pitchFamily="18" charset="0"/>
                <a:cs typeface="Times New Roman" panose="02020603050405020304" pitchFamily="18" charset="0"/>
              </a:rPr>
              <a:t> For</a:t>
            </a:r>
          </a:p>
          <a:p>
            <a:pPr marL="45720" indent="0">
              <a:buNone/>
            </a:pPr>
            <a:r>
              <a:rPr lang="en-US" sz="2600" u="sng" dirty="0" err="1">
                <a:solidFill>
                  <a:schemeClr val="tx2"/>
                </a:solidFill>
                <a:latin typeface="Times New Roman" panose="02020603050405020304" pitchFamily="18" charset="0"/>
                <a:cs typeface="Times New Roman" panose="02020603050405020304" pitchFamily="18" charset="0"/>
              </a:rPr>
              <a:t>Ví</a:t>
            </a:r>
            <a:r>
              <a:rPr lang="en-US" sz="2600" u="sng" dirty="0">
                <a:solidFill>
                  <a:schemeClr val="tx2"/>
                </a:solidFill>
                <a:latin typeface="Times New Roman" panose="02020603050405020304" pitchFamily="18" charset="0"/>
                <a:cs typeface="Times New Roman" panose="02020603050405020304" pitchFamily="18" charset="0"/>
              </a:rPr>
              <a:t> </a:t>
            </a:r>
            <a:r>
              <a:rPr lang="en-US" sz="2600" u="sng" dirty="0" err="1">
                <a:solidFill>
                  <a:schemeClr val="tx2"/>
                </a:solidFill>
                <a:latin typeface="Times New Roman" panose="02020603050405020304" pitchFamily="18" charset="0"/>
                <a:cs typeface="Times New Roman" panose="02020603050405020304" pitchFamily="18" charset="0"/>
              </a:rPr>
              <a:t>dụ</a:t>
            </a:r>
            <a:r>
              <a:rPr lang="en-US" sz="2600" u="sng" dirty="0">
                <a:solidFill>
                  <a:schemeClr val="tx2"/>
                </a:solidFill>
                <a:latin typeface="Times New Roman" panose="02020603050405020304" pitchFamily="18" charset="0"/>
                <a:cs typeface="Times New Roman" panose="02020603050405020304" pitchFamily="18" charset="0"/>
              </a:rPr>
              <a:t>:</a:t>
            </a:r>
          </a:p>
          <a:p>
            <a:pPr marL="45720" indent="0">
              <a:buNone/>
            </a:pPr>
            <a:r>
              <a:rPr lang="en-US" sz="2600" dirty="0">
                <a:solidFill>
                  <a:schemeClr val="tx2"/>
                </a:solidFill>
                <a:latin typeface="Times New Roman" panose="02020603050405020304" pitchFamily="18" charset="0"/>
                <a:cs typeface="Times New Roman" panose="02020603050405020304" pitchFamily="18" charset="0"/>
              </a:rPr>
              <a:t>            for (Entry&lt;Integer, Student&gt; entry : </a:t>
            </a:r>
            <a:r>
              <a:rPr lang="en-US" sz="2600" dirty="0" err="1">
                <a:solidFill>
                  <a:schemeClr val="tx2"/>
                </a:solidFill>
                <a:latin typeface="Times New Roman" panose="02020603050405020304" pitchFamily="18" charset="0"/>
                <a:cs typeface="Times New Roman" panose="02020603050405020304" pitchFamily="18" charset="0"/>
              </a:rPr>
              <a:t>map.entrySet</a:t>
            </a:r>
            <a:r>
              <a:rPr lang="en-US" sz="2600" dirty="0">
                <a:solidFill>
                  <a:schemeClr val="tx2"/>
                </a:solidFill>
                <a:latin typeface="Times New Roman" panose="02020603050405020304" pitchFamily="18" charset="0"/>
                <a:cs typeface="Times New Roman" panose="02020603050405020304" pitchFamily="18" charset="0"/>
              </a:rPr>
              <a:t>()) {</a:t>
            </a:r>
          </a:p>
          <a:p>
            <a:pPr marL="45720" indent="0">
              <a:buNone/>
            </a:pPr>
            <a:r>
              <a:rPr lang="vi-VN" sz="2600" dirty="0">
                <a:solidFill>
                  <a:schemeClr val="tx2"/>
                </a:solidFill>
                <a:latin typeface="Times New Roman" panose="02020603050405020304" pitchFamily="18" charset="0"/>
                <a:cs typeface="Times New Roman" panose="02020603050405020304" pitchFamily="18" charset="0"/>
              </a:rPr>
              <a:t>                     </a:t>
            </a:r>
            <a:r>
              <a:rPr lang="en-US" sz="2600" dirty="0">
                <a:solidFill>
                  <a:schemeClr val="tx2"/>
                </a:solidFill>
                <a:latin typeface="Times New Roman" panose="02020603050405020304" pitchFamily="18" charset="0"/>
                <a:cs typeface="Times New Roman" panose="02020603050405020304" pitchFamily="18" charset="0"/>
              </a:rPr>
              <a:t>Integer key = </a:t>
            </a:r>
            <a:r>
              <a:rPr lang="en-US" sz="2600" dirty="0" err="1">
                <a:solidFill>
                  <a:schemeClr val="tx2"/>
                </a:solidFill>
                <a:latin typeface="Times New Roman" panose="02020603050405020304" pitchFamily="18" charset="0"/>
                <a:cs typeface="Times New Roman" panose="02020603050405020304" pitchFamily="18" charset="0"/>
              </a:rPr>
              <a:t>entry.getKey</a:t>
            </a:r>
            <a:r>
              <a:rPr lang="en-US" sz="2600" dirty="0">
                <a:solidFill>
                  <a:schemeClr val="tx2"/>
                </a:solidFill>
                <a:latin typeface="Times New Roman" panose="02020603050405020304" pitchFamily="18" charset="0"/>
                <a:cs typeface="Times New Roman" panose="02020603050405020304" pitchFamily="18" charset="0"/>
              </a:rPr>
              <a:t>();</a:t>
            </a:r>
          </a:p>
          <a:p>
            <a:pPr marL="45720" indent="0">
              <a:buNone/>
            </a:pPr>
            <a:r>
              <a:rPr lang="vi-VN" sz="2600" dirty="0">
                <a:solidFill>
                  <a:schemeClr val="tx2"/>
                </a:solidFill>
                <a:latin typeface="Times New Roman" panose="02020603050405020304" pitchFamily="18" charset="0"/>
                <a:cs typeface="Times New Roman" panose="02020603050405020304" pitchFamily="18" charset="0"/>
              </a:rPr>
              <a:t>                     </a:t>
            </a:r>
            <a:r>
              <a:rPr lang="en-US" sz="2600" dirty="0">
                <a:solidFill>
                  <a:schemeClr val="tx2"/>
                </a:solidFill>
                <a:latin typeface="Times New Roman" panose="02020603050405020304" pitchFamily="18" charset="0"/>
                <a:cs typeface="Times New Roman" panose="02020603050405020304" pitchFamily="18" charset="0"/>
              </a:rPr>
              <a:t>Student value = </a:t>
            </a:r>
            <a:r>
              <a:rPr lang="en-US" sz="2600" dirty="0" err="1">
                <a:solidFill>
                  <a:schemeClr val="tx2"/>
                </a:solidFill>
                <a:latin typeface="Times New Roman" panose="02020603050405020304" pitchFamily="18" charset="0"/>
                <a:cs typeface="Times New Roman" panose="02020603050405020304" pitchFamily="18" charset="0"/>
              </a:rPr>
              <a:t>entry.getValue</a:t>
            </a:r>
            <a:r>
              <a:rPr lang="en-US" sz="2600" dirty="0">
                <a:solidFill>
                  <a:schemeClr val="tx2"/>
                </a:solidFill>
                <a:latin typeface="Times New Roman" panose="02020603050405020304" pitchFamily="18" charset="0"/>
                <a:cs typeface="Times New Roman" panose="02020603050405020304" pitchFamily="18" charset="0"/>
              </a:rPr>
              <a:t>();</a:t>
            </a:r>
          </a:p>
          <a:p>
            <a:pPr marL="45720" indent="0">
              <a:buNone/>
            </a:pPr>
            <a:r>
              <a:rPr lang="vi-VN" sz="2600" dirty="0">
                <a:solidFill>
                  <a:schemeClr val="tx2"/>
                </a:solidFill>
                <a:latin typeface="Times New Roman" panose="02020603050405020304" pitchFamily="18" charset="0"/>
                <a:cs typeface="Times New Roman" panose="02020603050405020304" pitchFamily="18" charset="0"/>
              </a:rPr>
              <a:t>                    </a:t>
            </a:r>
            <a:r>
              <a:rPr lang="en-US" sz="2600" dirty="0" err="1">
                <a:solidFill>
                  <a:schemeClr val="tx2"/>
                </a:solidFill>
                <a:latin typeface="Times New Roman" panose="02020603050405020304" pitchFamily="18" charset="0"/>
                <a:cs typeface="Times New Roman" panose="02020603050405020304" pitchFamily="18" charset="0"/>
              </a:rPr>
              <a:t>System.out.println</a:t>
            </a:r>
            <a:r>
              <a:rPr lang="en-US" sz="2600" dirty="0">
                <a:solidFill>
                  <a:schemeClr val="tx2"/>
                </a:solidFill>
                <a:latin typeface="Times New Roman" panose="02020603050405020304" pitchFamily="18" charset="0"/>
                <a:cs typeface="Times New Roman" panose="02020603050405020304" pitchFamily="18" charset="0"/>
              </a:rPr>
              <a:t>(key + " = " + value</a:t>
            </a:r>
          </a:p>
          <a:p>
            <a:pPr marL="45720" indent="0">
              <a:buNone/>
            </a:pPr>
            <a:r>
              <a:rPr lang="en-US" sz="2600" dirty="0">
                <a:solidFill>
                  <a:schemeClr val="tx2"/>
                </a:solidFill>
                <a:latin typeface="Times New Roman" panose="02020603050405020304" pitchFamily="18" charset="0"/>
                <a:cs typeface="Times New Roman" panose="02020603050405020304" pitchFamily="18" charset="0"/>
              </a:rPr>
              <a:t>             }</a:t>
            </a:r>
          </a:p>
          <a:p>
            <a:pPr marL="45720" lvl="0" indent="0">
              <a:buNone/>
            </a:pPr>
            <a:endParaRPr lang="en-US" sz="2400" dirty="0"/>
          </a:p>
          <a:p>
            <a:pPr marL="45720" indent="0">
              <a:buNone/>
            </a:pPr>
            <a:endParaRPr lang="en-US" dirty="0"/>
          </a:p>
        </p:txBody>
      </p:sp>
    </p:spTree>
    <p:extLst>
      <p:ext uri="{BB962C8B-B14F-4D97-AF65-F5344CB8AC3E}">
        <p14:creationId xmlns:p14="http://schemas.microsoft.com/office/powerpoint/2010/main" val="238159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ashells 16x9">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ashells nature presentation (widescreen).potx" id="{E6B84A40-AED6-4169-B416-9F411F9C11B8}" vid="{719C1255-A7E7-42CE-9EEC-76ECFA1A94CA}"/>
    </a:ext>
  </a:extLst>
</a:theme>
</file>

<file path=ppt/theme/theme2.xml><?xml version="1.0" encoding="utf-8"?>
<a:theme xmlns:a="http://schemas.openxmlformats.org/drawingml/2006/main" name="Office Theme">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Colorful seashell collection</Template>
  <TotalTime>330</TotalTime>
  <Words>952</Words>
  <Application>Microsoft Office PowerPoint</Application>
  <PresentationFormat>Widescreen</PresentationFormat>
  <Paragraphs>153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Corbel</vt:lpstr>
      <vt:lpstr>Times New Roman</vt:lpstr>
      <vt:lpstr>Seashells 16x9</vt:lpstr>
      <vt:lpstr>Cấu trúc mảng động và Xử lý ngoại lệ</vt:lpstr>
      <vt:lpstr>I. Một số cấu trúc mảng động tiêu biểu</vt:lpstr>
      <vt:lpstr>PowerPoint Presentation</vt:lpstr>
      <vt:lpstr>PowerPoint Presentation</vt:lpstr>
      <vt:lpstr>1.2 Stack</vt:lpstr>
      <vt:lpstr>Các hàm cơ bản của Stack</vt:lpstr>
      <vt:lpstr>1.3 Queue</vt:lpstr>
      <vt:lpstr>1.4 Hashmap</vt:lpstr>
      <vt:lpstr>1.4 Hashmap</vt:lpstr>
      <vt:lpstr>Các hàm cơ bản của Hahmap</vt:lpstr>
      <vt:lpstr>1.5 Hashset</vt:lpstr>
      <vt:lpstr>Các hàm cơ bản của Hashset</vt:lpstr>
      <vt:lpstr>Ví dụ về Hashset</vt:lpstr>
      <vt:lpstr>II. Xử lý ngoại lệ trong Java</vt:lpstr>
      <vt:lpstr>2.3 Các kiểu ngoại lệ</vt:lpstr>
      <vt:lpstr>2.4 Cách bắt lỗi trong Java</vt:lpstr>
      <vt:lpstr>b) Sử dụng Multiple catch blocks</vt:lpstr>
      <vt:lpstr>Ví dụ:</vt:lpstr>
      <vt:lpstr>c) Sử dụng throws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mảng và Xử lý ngoại lệ</dc:title>
  <dc:creator>Administrator</dc:creator>
  <cp:lastModifiedBy>Admin</cp:lastModifiedBy>
  <cp:revision>41</cp:revision>
  <dcterms:created xsi:type="dcterms:W3CDTF">2018-10-03T09:19:38Z</dcterms:created>
  <dcterms:modified xsi:type="dcterms:W3CDTF">2018-11-03T01:07:21Z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