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7" r:id="rId2"/>
    <p:sldId id="274" r:id="rId3"/>
    <p:sldId id="285" r:id="rId4"/>
    <p:sldId id="283" r:id="rId5"/>
    <p:sldId id="286" r:id="rId6"/>
    <p:sldId id="287" r:id="rId7"/>
    <p:sldId id="284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11/4/2018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11/4/2018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11/4/2018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11/4/2018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11/4/2018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11/4/2018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11/4/2018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11/4/2018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744" y="4233157"/>
            <a:ext cx="9601200" cy="1625279"/>
          </a:xfrm>
        </p:spPr>
        <p:txBody>
          <a:bodyPr>
            <a:normAutofit/>
          </a:bodyPr>
          <a:lstStyle/>
          <a:p>
            <a:r>
              <a:rPr lang="en-US" sz="50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tượng, lớp trong Java và các tính chất của OOP</a:t>
            </a:r>
            <a:endParaRPr lang="en-US" sz="5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954741"/>
            <a:ext cx="9601198" cy="5042647"/>
          </a:xfrm>
        </p:spPr>
        <p:txBody>
          <a:bodyPr>
            <a:normAutofit/>
          </a:bodyPr>
          <a:lstStyle/>
          <a:p>
            <a:pPr marL="45720" lvl="0" indent="0">
              <a:buNone/>
            </a:pPr>
            <a:r>
              <a:rPr 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1.5. </a:t>
            </a:r>
            <a:r>
              <a:rPr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từ khóa xác định phạm vi Access Modifier</a:t>
            </a:r>
          </a:p>
          <a:p>
            <a:pPr marL="45720" indent="0">
              <a:buNone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11" y="1778653"/>
            <a:ext cx="8108577" cy="421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8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324058"/>
              </p:ext>
            </p:extLst>
          </p:nvPr>
        </p:nvGraphicFramePr>
        <p:xfrm>
          <a:off x="1559858" y="1129554"/>
          <a:ext cx="8444753" cy="4544869"/>
        </p:xfrm>
        <a:graphic>
          <a:graphicData uri="http://schemas.openxmlformats.org/drawingml/2006/table">
            <a:tbl>
              <a:tblPr firstRow="1" firstCol="1" bandRow="1"/>
              <a:tblGrid>
                <a:gridCol w="989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7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4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8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23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ccess Modifier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23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Trong lớp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23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Trong package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23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Ngoài package bởi lớp con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23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Ngoài package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23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23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23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23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23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5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23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Private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23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23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23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23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5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23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Default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23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23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23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23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8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23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Protected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23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23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23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23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5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23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Public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23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23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23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125"/>
                        </a:spcAft>
                      </a:pPr>
                      <a:r>
                        <a:rPr lang="en-US" sz="23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06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999565"/>
          </a:xfrm>
        </p:spPr>
        <p:txBody>
          <a:bodyPr/>
          <a:lstStyle/>
          <a:p>
            <a:r>
              <a:rPr 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Các tính chất cơ bản của OOP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1573305"/>
            <a:ext cx="9601198" cy="4424083"/>
          </a:xfrm>
        </p:spPr>
        <p:txBody>
          <a:bodyPr>
            <a:normAutofit/>
          </a:bodyPr>
          <a:lstStyle/>
          <a:p>
            <a:pPr marL="45720" lvl="0" indent="0">
              <a:buNone/>
            </a:pPr>
            <a:r>
              <a:rPr 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en-US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Tính đóng gói (encapsulation) </a:t>
            </a:r>
            <a:endParaRPr lang="en-US" b="1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rạng </a:t>
            </a:r>
            <a:r>
              <a:rPr lang="en-US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 của đối tượng được bảo vệ không cho các truy cập từ code bên ngoài như thay đổi trong thái hay nhìn trực </a:t>
            </a: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tiếp.</a:t>
            </a:r>
          </a:p>
          <a:p>
            <a:r>
              <a:rPr lang="en-US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Java, tính đóng gói được thể hiện thông qua phạm vi truy cập (access modifier). 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8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1021977"/>
            <a:ext cx="9601198" cy="4975412"/>
          </a:xfrm>
        </p:spPr>
        <p:txBody>
          <a:bodyPr>
            <a:normAutofit/>
          </a:bodyPr>
          <a:lstStyle/>
          <a:p>
            <a:pPr marL="45720" lvl="0" indent="0">
              <a:buNone/>
            </a:pPr>
            <a:r>
              <a:rPr 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US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kế thừa (inheritance):</a:t>
            </a:r>
            <a:endParaRPr 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kế thừa là khả năng cho phép ta xây dựng một lớp mới dựa trên các định nghĩa của một lớp đã có. </a:t>
            </a:r>
            <a:endParaRPr lang="en-US" sz="260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 </a:t>
            </a:r>
            <a:r>
              <a:rPr lang="en-US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 có gọi là lớp Cha, lớp mới phát sinh gọi là lớp Con </a:t>
            </a: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kế thừa tất cả các thành phần của lớp Cha</a:t>
            </a:r>
            <a:endParaRPr lang="en-US" sz="2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27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968189"/>
            <a:ext cx="9601198" cy="5029200"/>
          </a:xfrm>
        </p:spPr>
        <p:txBody>
          <a:bodyPr>
            <a:normAutofit/>
          </a:bodyPr>
          <a:lstStyle/>
          <a:p>
            <a:pPr marL="45720" lvl="0" indent="0">
              <a:buNone/>
            </a:pPr>
            <a:r>
              <a:rPr 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 </a:t>
            </a:r>
            <a:r>
              <a:rPr lang="en-US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đa hình (polymorphism</a:t>
            </a:r>
            <a:r>
              <a:rPr lang="en-US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 một tác vụ được thực hiện theo nhiều cách khác nhau được gọi là tính đa hình.</a:t>
            </a:r>
          </a:p>
          <a:p>
            <a:pPr lvl="0"/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 thể </a:t>
            </a:r>
            <a:r>
              <a:rPr lang="en-US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 rõ nhất qua việc gọi phương thức của đối tượng. Các phương thức hoàn toàn có thể giống </a:t>
            </a: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ử </a:t>
            </a:r>
            <a:r>
              <a:rPr lang="en-US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 </a:t>
            </a:r>
            <a:r>
              <a:rPr lang="en-US" sz="26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nạp chồng </a:t>
            </a:r>
            <a:r>
              <a:rPr lang="en-US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 (method</a:t>
            </a:r>
            <a:r>
              <a:rPr lang="en-US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overloading) và </a:t>
            </a:r>
            <a:r>
              <a:rPr lang="en-US" sz="26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 đè </a:t>
            </a:r>
            <a:r>
              <a:rPr lang="en-US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thức (method overriding) để có tính đa hình.</a:t>
            </a:r>
          </a:p>
        </p:txBody>
      </p:sp>
    </p:spTree>
    <p:extLst>
      <p:ext uri="{BB962C8B-B14F-4D97-AF65-F5344CB8AC3E}">
        <p14:creationId xmlns:p14="http://schemas.microsoft.com/office/powerpoint/2010/main" val="271532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968189"/>
            <a:ext cx="9601198" cy="5029200"/>
          </a:xfrm>
        </p:spPr>
        <p:txBody>
          <a:bodyPr>
            <a:normAutofit/>
          </a:bodyPr>
          <a:lstStyle/>
          <a:p>
            <a:pPr marL="45720" lvl="0" indent="0">
              <a:buNone/>
            </a:pPr>
            <a:r>
              <a:rPr 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1.4. </a:t>
            </a:r>
            <a:r>
              <a:rPr lang="en-US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trừu tượng (abstraction</a:t>
            </a:r>
            <a:r>
              <a:rPr lang="en-US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 một </a:t>
            </a:r>
            <a:r>
              <a:rPr lang="en-US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 trình ẩn các chi tiết trình triển khai và chỉ hiển thị tính năng tới người </a:t>
            </a: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 loại </a:t>
            </a:r>
            <a:r>
              <a:rPr lang="en-US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 tính chất phức tạp của đối tượng bằng cách chỉ đưa ra các thuộc tính và phương thức cần thiết của đối tượng trong lập trình.</a:t>
            </a:r>
          </a:p>
          <a:p>
            <a:pPr lvl="0"/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</a:t>
            </a:r>
            <a:r>
              <a:rPr lang="en-US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 vào những cốt lõi cần thiết của đối tượng thay vì quan tâm đến cách nó thực hiện.</a:t>
            </a:r>
          </a:p>
          <a:p>
            <a:pPr lvl="0"/>
            <a:r>
              <a:rPr lang="en-US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ử </a:t>
            </a:r>
            <a:r>
              <a:rPr lang="en-US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 abstract class và abstract interface để có tính trừu tượng</a:t>
            </a:r>
          </a:p>
        </p:txBody>
      </p:sp>
    </p:spTree>
    <p:extLst>
      <p:ext uri="{BB962C8B-B14F-4D97-AF65-F5344CB8AC3E}">
        <p14:creationId xmlns:p14="http://schemas.microsoft.com/office/powerpoint/2010/main" val="184129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2" y="914400"/>
            <a:ext cx="9265024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999565"/>
          </a:xfrm>
        </p:spPr>
        <p:txBody>
          <a:bodyPr/>
          <a:lstStyle/>
          <a:p>
            <a:r>
              <a:rPr 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Đối tượng và lớp trong Java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1573305"/>
            <a:ext cx="9601198" cy="442408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Khái niệm về đối tượng</a:t>
            </a:r>
          </a:p>
          <a:p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 </a:t>
            </a:r>
            <a:r>
              <a:rPr lang="en-US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 là một thực thể có trạng thái và hành </a:t>
            </a: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</a:p>
          <a:p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đối tượng có 3 đặc điểm</a:t>
            </a:r>
          </a:p>
          <a:p>
            <a:pPr>
              <a:buFontTx/>
              <a:buChar char="-"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 thái: là giá trị của các field có trong đối tượng. </a:t>
            </a:r>
          </a:p>
          <a:p>
            <a:pPr>
              <a:buFontTx/>
              <a:buChar char="-"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 vi: chính là các phương thức của đối tượng.</a:t>
            </a:r>
          </a:p>
          <a:p>
            <a:pPr>
              <a:buFontTx/>
              <a:buChar char="-"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 tính: được định danh bởi một ID duy nhất,</a:t>
            </a:r>
            <a:r>
              <a:rPr lang="en-US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này được ẩn với bên ngoài nhưng được JVM dùng để quản lý các đối tượng.</a:t>
            </a:r>
            <a:endParaRPr lang="en-US" sz="260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80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820271"/>
            <a:ext cx="9601198" cy="517711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600" u="sng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Bút chì là một đối tượng. </a:t>
            </a:r>
            <a:endParaRPr lang="en-US" sz="260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vi-VN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 </a:t>
            </a:r>
            <a:r>
              <a:rPr lang="vi-VN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 nó là A, màu trắng, … được gọi là trạng thái. Nó được sử dụng để viết, viết được gọi là hành vi.</a:t>
            </a:r>
            <a:endParaRPr lang="en-US" sz="260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838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1089213"/>
            <a:ext cx="9601198" cy="490817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Khái niệm về lớp</a:t>
            </a:r>
          </a:p>
          <a:p>
            <a:pPr lvl="0"/>
            <a:r>
              <a:rPr lang="en-US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 là khái niệm logic để chỉ các đối tượng có cùng thuộc tính.</a:t>
            </a:r>
          </a:p>
          <a:p>
            <a:pPr lvl="0"/>
            <a:r>
              <a:rPr lang="en-US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java, </a:t>
            </a:r>
            <a:r>
              <a:rPr lang="en-US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 là một khuôn mẫu để tạo ra các đối tượng</a:t>
            </a: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548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5897" y="874058"/>
            <a:ext cx="9601198" cy="442408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vi-VN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lớp trong java có thể chứa:</a:t>
            </a:r>
          </a:p>
          <a:p>
            <a:pPr marL="45720" indent="0">
              <a:buNone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vi-VN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 dữ liệu</a:t>
            </a:r>
          </a:p>
          <a:p>
            <a:pPr marL="45720" indent="0">
              <a:buNone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vi-VN" sz="2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vi-VN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</a:p>
          <a:p>
            <a:pPr marL="45720" indent="0">
              <a:buNone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 </a:t>
            </a:r>
            <a:r>
              <a:rPr lang="vi-VN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</a:p>
          <a:p>
            <a:pPr marL="45720" indent="0">
              <a:buNone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 </a:t>
            </a:r>
            <a:r>
              <a:rPr lang="vi-VN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Interface</a:t>
            </a:r>
          </a:p>
        </p:txBody>
      </p:sp>
    </p:spTree>
    <p:extLst>
      <p:ext uri="{BB962C8B-B14F-4D97-AF65-F5344CB8AC3E}">
        <p14:creationId xmlns:p14="http://schemas.microsoft.com/office/powerpoint/2010/main" val="25679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793376"/>
            <a:ext cx="9601198" cy="5392271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  <a:p>
            <a:pPr marL="45720" indent="0">
              <a:buNone/>
            </a:pP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vi-V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vi-V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vi-VN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" indent="0">
              <a:buNone/>
            </a:pPr>
            <a:endParaRPr lang="vi-V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id;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vi-V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vi-V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dữ liệu</a:t>
            </a:r>
          </a:p>
          <a:p>
            <a:pPr marL="4572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vi-V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name;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vi-V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vi-V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dữ </a:t>
            </a:r>
            <a:r>
              <a:rPr lang="vi-V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vi-V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vi-V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args[]) {</a:t>
            </a:r>
          </a:p>
          <a:p>
            <a:pPr marL="4572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vi-V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student1 =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Student();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vi-V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vi-V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 một đối tượng student1</a:t>
            </a:r>
          </a:p>
          <a:p>
            <a:pPr marL="4572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vi-V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System.out.println(student1.id);</a:t>
            </a:r>
          </a:p>
          <a:p>
            <a:pPr marL="45720" indent="0">
              <a:buNone/>
            </a:pPr>
            <a:r>
              <a:rPr lang="vi-V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System.out.println(student1.name);</a:t>
            </a:r>
          </a:p>
          <a:p>
            <a:pPr marL="45720" indent="0">
              <a:buNone/>
            </a:pPr>
            <a:r>
              <a:rPr lang="vi-V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45720" indent="0">
              <a:buNone/>
            </a:pPr>
            <a:r>
              <a:rPr lang="vi-V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5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1035425"/>
            <a:ext cx="9601198" cy="496196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 </a:t>
            </a:r>
            <a:r>
              <a:rPr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 niệm về </a:t>
            </a:r>
            <a:r>
              <a:rPr 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thức</a:t>
            </a:r>
            <a:endParaRPr 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phương thức định nghĩa ứng xử của lớp. Một phương thức là một tập hợp các khối lệnh (code) để thi hành một chức năng nào đó của lớp.</a:t>
            </a:r>
          </a:p>
        </p:txBody>
      </p:sp>
    </p:spTree>
    <p:extLst>
      <p:ext uri="{BB962C8B-B14F-4D97-AF65-F5344CB8AC3E}">
        <p14:creationId xmlns:p14="http://schemas.microsoft.com/office/powerpoint/2010/main" val="203731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995083"/>
            <a:ext cx="9601198" cy="500230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1.4. Cấu trúc của một lớp</a:t>
            </a:r>
          </a:p>
          <a:p>
            <a:pPr marL="45720" indent="0">
              <a:buNone/>
            </a:pPr>
            <a:r>
              <a:rPr lang="en-US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lớp bao gồm các thông tin </a:t>
            </a: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sau:</a:t>
            </a:r>
            <a:endParaRPr lang="en-US" sz="2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 lớp</a:t>
            </a:r>
          </a:p>
          <a:p>
            <a:pPr lvl="0"/>
            <a:r>
              <a:rPr lang="en-US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 khởi tạo lớp ( Contructor)</a:t>
            </a:r>
          </a:p>
          <a:p>
            <a:pPr lvl="0"/>
            <a:r>
              <a:rPr lang="en-US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thuộc tính của lớp</a:t>
            </a:r>
          </a:p>
          <a:p>
            <a:pPr lvl="0"/>
            <a:r>
              <a:rPr lang="en-US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phương thức của lớp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5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1008529"/>
            <a:ext cx="9601198" cy="4988859"/>
          </a:xfrm>
        </p:spPr>
        <p:txBody>
          <a:bodyPr>
            <a:normAutofit/>
          </a:bodyPr>
          <a:lstStyle/>
          <a:p>
            <a:pPr marL="45720" lvl="0" indent="0">
              <a:buNone/>
            </a:pPr>
            <a:r>
              <a:rPr lang="en-US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ý:</a:t>
            </a:r>
            <a:endParaRPr lang="en-US" sz="2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sz="2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0" indent="0">
              <a:buNone/>
            </a:pPr>
            <a:r>
              <a:rPr lang="en-US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45720" indent="0">
              <a:buNone/>
            </a:pPr>
            <a:r>
              <a:rPr lang="en-US" sz="2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6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Person a = new Person("long",29);</a:t>
            </a:r>
          </a:p>
          <a:p>
            <a:pPr marL="4572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96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236</TotalTime>
  <Words>480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Times New Roman</vt:lpstr>
      <vt:lpstr>Seashells 16x9</vt:lpstr>
      <vt:lpstr>Đối tượng, lớp trong Java và các tính chất của OOP</vt:lpstr>
      <vt:lpstr>I. Đối tượng và lớp trong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Các tính chất cơ bản của OOP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Đối tượng, lớp trong Java và các tính chất của OOP</dc:title>
  <dc:creator>Administrator</dc:creator>
  <cp:lastModifiedBy>Admin</cp:lastModifiedBy>
  <cp:revision>11</cp:revision>
  <dcterms:created xsi:type="dcterms:W3CDTF">2018-10-01T08:05:58Z</dcterms:created>
  <dcterms:modified xsi:type="dcterms:W3CDTF">2018-11-04T10:00:21Z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