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60" r:id="rId6"/>
    <p:sldId id="258" r:id="rId7"/>
    <p:sldId id="268" r:id="rId8"/>
    <p:sldId id="269" r:id="rId9"/>
    <p:sldId id="259" r:id="rId10"/>
    <p:sldId id="257" r:id="rId11"/>
    <p:sldId id="261" r:id="rId12"/>
    <p:sldId id="262" r:id="rId13"/>
    <p:sldId id="263" r:id="rId14"/>
    <p:sldId id="264" r:id="rId15"/>
    <p:sldId id="265" r:id="rId16"/>
    <p:sldId id="266"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68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14344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95416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24426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7582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774DA4-A471-4011-B8A4-CC088FC0C280}"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7405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74DA4-A471-4011-B8A4-CC088FC0C280}"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08993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74DA4-A471-4011-B8A4-CC088FC0C280}" type="datetimeFigureOut">
              <a:rPr lang="en-US" smtClean="0"/>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260254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74DA4-A471-4011-B8A4-CC088FC0C280}" type="datetimeFigureOut">
              <a:rPr lang="en-US" smtClean="0"/>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64397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74DA4-A471-4011-B8A4-CC088FC0C280}" type="datetimeFigureOut">
              <a:rPr lang="en-US" smtClean="0"/>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61847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774DA4-A471-4011-B8A4-CC088FC0C280}"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50273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774DA4-A471-4011-B8A4-CC088FC0C280}"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902352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74DA4-A471-4011-B8A4-CC088FC0C280}" type="datetimeFigureOut">
              <a:rPr lang="en-US" smtClean="0"/>
              <a:t>10/12/2019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9E2E2-9A9D-4BDB-A4BA-5821A9BAF8A3}" type="slidenum">
              <a:rPr lang="en-US" smtClean="0"/>
              <a:t>‹#›</a:t>
            </a:fld>
            <a:endParaRPr lang="en-US"/>
          </a:p>
        </p:txBody>
      </p:sp>
    </p:spTree>
    <p:extLst>
      <p:ext uri="{BB962C8B-B14F-4D97-AF65-F5344CB8AC3E}">
        <p14:creationId xmlns:p14="http://schemas.microsoft.com/office/powerpoint/2010/main" val="5506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4947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Table Bootstrap</a:t>
            </a:r>
            <a:endParaRPr lang="en-US" dirty="0"/>
          </a:p>
        </p:txBody>
      </p:sp>
      <p:sp>
        <p:nvSpPr>
          <p:cNvPr id="5" name="Rectangle 4"/>
          <p:cNvSpPr/>
          <p:nvPr/>
        </p:nvSpPr>
        <p:spPr>
          <a:xfrm>
            <a:off x="3048000" y="3105835"/>
            <a:ext cx="6096000" cy="369332"/>
          </a:xfrm>
          <a:prstGeom prst="rect">
            <a:avLst/>
          </a:prstGeom>
        </p:spPr>
        <p:txBody>
          <a:bodyPr>
            <a:spAutoFit/>
          </a:bodyPr>
          <a:lstStyle/>
          <a:p>
            <a:r>
              <a:rPr lang="en-US" dirty="0" smtClean="0"/>
              <a:t> </a:t>
            </a:r>
            <a:endParaRPr lang="en-US" dirty="0"/>
          </a:p>
        </p:txBody>
      </p:sp>
      <p:pic>
        <p:nvPicPr>
          <p:cNvPr id="6" name="Picture 5"/>
          <p:cNvPicPr>
            <a:picLocks noChangeAspect="1"/>
          </p:cNvPicPr>
          <p:nvPr/>
        </p:nvPicPr>
        <p:blipFill>
          <a:blip r:embed="rId2"/>
          <a:stretch>
            <a:fillRect/>
          </a:stretch>
        </p:blipFill>
        <p:spPr>
          <a:xfrm>
            <a:off x="1214437" y="2447728"/>
            <a:ext cx="9763125" cy="3305175"/>
          </a:xfrm>
          <a:prstGeom prst="rect">
            <a:avLst/>
          </a:prstGeom>
        </p:spPr>
      </p:pic>
      <p:sp>
        <p:nvSpPr>
          <p:cNvPr id="9" name="Content Placeholder 8"/>
          <p:cNvSpPr>
            <a:spLocks noGrp="1"/>
          </p:cNvSpPr>
          <p:nvPr>
            <p:ph idx="1"/>
          </p:nvPr>
        </p:nvSpPr>
        <p:spPr/>
        <p:txBody>
          <a:bodyPr/>
          <a:lstStyle/>
          <a:p>
            <a:r>
              <a:rPr lang="en-US" dirty="0" err="1" smtClean="0"/>
              <a:t>Thêm</a:t>
            </a:r>
            <a:r>
              <a:rPr lang="en-US" dirty="0" smtClean="0"/>
              <a:t> </a:t>
            </a:r>
            <a:r>
              <a:rPr lang="en-US" dirty="0" err="1" smtClean="0"/>
              <a:t>các</a:t>
            </a:r>
            <a:r>
              <a:rPr lang="en-US" dirty="0" smtClean="0"/>
              <a:t> class : “table”, “table-bordered”, “table-hover”…..</a:t>
            </a:r>
            <a:endParaRPr lang="en-US" dirty="0"/>
          </a:p>
        </p:txBody>
      </p:sp>
    </p:spTree>
    <p:extLst>
      <p:ext uri="{BB962C8B-B14F-4D97-AF65-F5344CB8AC3E}">
        <p14:creationId xmlns:p14="http://schemas.microsoft.com/office/powerpoint/2010/main" val="2779814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Pagination</a:t>
            </a:r>
            <a:endParaRPr lang="en-US"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class “pagination” </a:t>
            </a:r>
            <a:r>
              <a:rPr lang="en-US" dirty="0" err="1" smtClean="0"/>
              <a:t>cho</a:t>
            </a:r>
            <a:r>
              <a:rPr lang="en-US" dirty="0" smtClean="0"/>
              <a:t> </a:t>
            </a:r>
            <a:r>
              <a:rPr lang="en-US" dirty="0" err="1" smtClean="0"/>
              <a:t>thẻ</a:t>
            </a:r>
            <a:r>
              <a:rPr lang="en-US" dirty="0" smtClean="0"/>
              <a:t> </a:t>
            </a:r>
            <a:r>
              <a:rPr lang="en-US" dirty="0" err="1" smtClean="0"/>
              <a:t>ul</a:t>
            </a:r>
            <a:r>
              <a:rPr lang="en-US" dirty="0" smtClean="0"/>
              <a:t> </a:t>
            </a:r>
            <a:r>
              <a:rPr lang="en-US" dirty="0" err="1" smtClean="0"/>
              <a:t>trong</a:t>
            </a:r>
            <a:r>
              <a:rPr lang="en-US" dirty="0" smtClean="0"/>
              <a:t> </a:t>
            </a:r>
            <a:r>
              <a:rPr lang="en-US" dirty="0" err="1" smtClean="0"/>
              <a:t>bộ</a:t>
            </a:r>
            <a:r>
              <a:rPr lang="en-US" dirty="0" smtClean="0"/>
              <a:t> 3 </a:t>
            </a:r>
            <a:r>
              <a:rPr lang="en-US" dirty="0" err="1" smtClean="0"/>
              <a:t>thẻ</a:t>
            </a:r>
            <a:r>
              <a:rPr lang="en-US" dirty="0" smtClean="0"/>
              <a:t> </a:t>
            </a:r>
            <a:r>
              <a:rPr lang="en-US" dirty="0" err="1" smtClean="0"/>
              <a:t>thần</a:t>
            </a:r>
            <a:r>
              <a:rPr lang="en-US" dirty="0" smtClean="0"/>
              <a:t> </a:t>
            </a:r>
            <a:r>
              <a:rPr lang="en-US" dirty="0" err="1" smtClean="0"/>
              <a:t>thánh</a:t>
            </a:r>
            <a:r>
              <a:rPr lang="en-US" dirty="0" smtClean="0"/>
              <a:t> :</a:t>
            </a:r>
            <a:br>
              <a:rPr lang="en-US" dirty="0" smtClean="0"/>
            </a:br>
            <a:r>
              <a:rPr lang="en-US" dirty="0" err="1" smtClean="0"/>
              <a:t>ul</a:t>
            </a:r>
            <a:r>
              <a:rPr lang="en-US" dirty="0" smtClean="0"/>
              <a:t>&gt; li &gt; a</a:t>
            </a:r>
          </a:p>
          <a:p>
            <a:endParaRPr lang="en-US" dirty="0"/>
          </a:p>
        </p:txBody>
      </p:sp>
      <p:pic>
        <p:nvPicPr>
          <p:cNvPr id="6" name="Picture 5"/>
          <p:cNvPicPr>
            <a:picLocks noChangeAspect="1"/>
          </p:cNvPicPr>
          <p:nvPr/>
        </p:nvPicPr>
        <p:blipFill>
          <a:blip r:embed="rId2"/>
          <a:stretch>
            <a:fillRect/>
          </a:stretch>
        </p:blipFill>
        <p:spPr>
          <a:xfrm>
            <a:off x="7849007" y="3962672"/>
            <a:ext cx="2886075" cy="552450"/>
          </a:xfrm>
          <a:prstGeom prst="rect">
            <a:avLst/>
          </a:prstGeom>
        </p:spPr>
      </p:pic>
      <p:pic>
        <p:nvPicPr>
          <p:cNvPr id="7" name="Picture 6"/>
          <p:cNvPicPr>
            <a:picLocks noChangeAspect="1"/>
          </p:cNvPicPr>
          <p:nvPr/>
        </p:nvPicPr>
        <p:blipFill>
          <a:blip r:embed="rId3"/>
          <a:stretch>
            <a:fillRect/>
          </a:stretch>
        </p:blipFill>
        <p:spPr>
          <a:xfrm>
            <a:off x="2081348" y="3135086"/>
            <a:ext cx="4267200" cy="2379073"/>
          </a:xfrm>
          <a:prstGeom prst="rect">
            <a:avLst/>
          </a:prstGeom>
        </p:spPr>
      </p:pic>
    </p:spTree>
    <p:extLst>
      <p:ext uri="{BB962C8B-B14F-4D97-AF65-F5344CB8AC3E}">
        <p14:creationId xmlns:p14="http://schemas.microsoft.com/office/powerpoint/2010/main" val="216191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a:t>
            </a:r>
            <a:endParaRPr lang="en-US" dirty="0"/>
          </a:p>
        </p:txBody>
      </p:sp>
      <p:pic>
        <p:nvPicPr>
          <p:cNvPr id="5" name="Content Placeholder 4"/>
          <p:cNvPicPr>
            <a:picLocks noGrp="1" noChangeAspect="1"/>
          </p:cNvPicPr>
          <p:nvPr>
            <p:ph idx="1"/>
          </p:nvPr>
        </p:nvPicPr>
        <p:blipFill>
          <a:blip r:embed="rId2"/>
          <a:stretch>
            <a:fillRect/>
          </a:stretch>
        </p:blipFill>
        <p:spPr>
          <a:xfrm>
            <a:off x="1516675" y="1869167"/>
            <a:ext cx="8531632" cy="4351338"/>
          </a:xfrm>
          <a:prstGeom prst="rect">
            <a:avLst/>
          </a:prstGeom>
        </p:spPr>
      </p:pic>
    </p:spTree>
    <p:extLst>
      <p:ext uri="{BB962C8B-B14F-4D97-AF65-F5344CB8AC3E}">
        <p14:creationId xmlns:p14="http://schemas.microsoft.com/office/powerpoint/2010/main" val="399124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Label</a:t>
            </a:r>
            <a:endParaRPr lang="en-US" dirty="0"/>
          </a:p>
        </p:txBody>
      </p:sp>
      <p:sp>
        <p:nvSpPr>
          <p:cNvPr id="3" name="Content Placeholder 2"/>
          <p:cNvSpPr>
            <a:spLocks noGrp="1"/>
          </p:cNvSpPr>
          <p:nvPr>
            <p:ph idx="1"/>
          </p:nvPr>
        </p:nvSpPr>
        <p:spPr/>
        <p:txBody>
          <a:bodyPr/>
          <a:lstStyle/>
          <a:p>
            <a:r>
              <a:rPr lang="vi-VN" dirty="0"/>
              <a:t>được sử dụng để cung cấp thông tin bổ sung về một cái gì đó:</a:t>
            </a:r>
            <a:endParaRPr lang="en-US" dirty="0"/>
          </a:p>
        </p:txBody>
      </p:sp>
      <p:pic>
        <p:nvPicPr>
          <p:cNvPr id="4" name="Picture 3"/>
          <p:cNvPicPr>
            <a:picLocks noChangeAspect="1"/>
          </p:cNvPicPr>
          <p:nvPr/>
        </p:nvPicPr>
        <p:blipFill>
          <a:blip r:embed="rId2"/>
          <a:stretch>
            <a:fillRect/>
          </a:stretch>
        </p:blipFill>
        <p:spPr>
          <a:xfrm>
            <a:off x="4291965" y="2552427"/>
            <a:ext cx="2876550" cy="3181350"/>
          </a:xfrm>
          <a:prstGeom prst="rect">
            <a:avLst/>
          </a:prstGeom>
        </p:spPr>
      </p:pic>
    </p:spTree>
    <p:extLst>
      <p:ext uri="{BB962C8B-B14F-4D97-AF65-F5344CB8AC3E}">
        <p14:creationId xmlns:p14="http://schemas.microsoft.com/office/powerpoint/2010/main" val="383974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Badge</a:t>
            </a:r>
            <a:endParaRPr lang="en-US" dirty="0"/>
          </a:p>
        </p:txBody>
      </p:sp>
      <p:sp>
        <p:nvSpPr>
          <p:cNvPr id="3" name="Content Placeholder 2"/>
          <p:cNvSpPr>
            <a:spLocks noGrp="1"/>
          </p:cNvSpPr>
          <p:nvPr>
            <p:ph idx="1"/>
          </p:nvPr>
        </p:nvSpPr>
        <p:spPr/>
        <p:txBody>
          <a:bodyPr/>
          <a:lstStyle/>
          <a:p>
            <a:r>
              <a:rPr lang="en-US" dirty="0" err="1" smtClean="0"/>
              <a:t>Là</a:t>
            </a:r>
            <a:r>
              <a:rPr lang="en-US" dirty="0" smtClean="0"/>
              <a:t> </a:t>
            </a:r>
            <a:r>
              <a:rPr lang="en-US" dirty="0" err="1" smtClean="0"/>
              <a:t>chỉ</a:t>
            </a:r>
            <a:r>
              <a:rPr lang="en-US" dirty="0" smtClean="0"/>
              <a:t> </a:t>
            </a:r>
            <a:r>
              <a:rPr lang="en-US" dirty="0" err="1" smtClean="0"/>
              <a:t>số</a:t>
            </a:r>
            <a:r>
              <a:rPr lang="en-US" dirty="0" smtClean="0"/>
              <a:t> </a:t>
            </a:r>
            <a:r>
              <a:rPr lang="en-US" dirty="0" err="1" smtClean="0"/>
              <a:t>cho</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có</a:t>
            </a:r>
            <a:r>
              <a:rPr lang="en-US" dirty="0" smtClean="0"/>
              <a:t> </a:t>
            </a:r>
            <a:r>
              <a:rPr lang="en-US" dirty="0" err="1" smtClean="0"/>
              <a:t>bao</a:t>
            </a:r>
            <a:r>
              <a:rPr lang="en-US" dirty="0" smtClean="0"/>
              <a:t> </a:t>
            </a:r>
            <a:r>
              <a:rPr lang="en-US" dirty="0" err="1" smtClean="0"/>
              <a:t>nhiêu</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đó</a:t>
            </a:r>
            <a:r>
              <a:rPr lang="en-US" dirty="0" smtClean="0"/>
              <a:t>.</a:t>
            </a:r>
          </a:p>
          <a:p>
            <a:endParaRPr lang="en-US" dirty="0"/>
          </a:p>
          <a:p>
            <a:endParaRPr lang="en-US" dirty="0" smtClean="0"/>
          </a:p>
          <a:p>
            <a:pPr marL="0" indent="0">
              <a:buNone/>
            </a:pPr>
            <a:r>
              <a:rPr lang="en-US" sz="4800" dirty="0" smtClean="0"/>
              <a:t>Button </a:t>
            </a:r>
          </a:p>
          <a:p>
            <a:pPr marL="0" indent="0">
              <a:buNone/>
            </a:pPr>
            <a:endParaRPr lang="en-US" sz="4800" dirty="0"/>
          </a:p>
          <a:p>
            <a:endParaRPr lang="en-US" dirty="0"/>
          </a:p>
        </p:txBody>
      </p:sp>
      <p:pic>
        <p:nvPicPr>
          <p:cNvPr id="4" name="Picture 3"/>
          <p:cNvPicPr>
            <a:picLocks noChangeAspect="1"/>
          </p:cNvPicPr>
          <p:nvPr/>
        </p:nvPicPr>
        <p:blipFill>
          <a:blip r:embed="rId2"/>
          <a:stretch>
            <a:fillRect/>
          </a:stretch>
        </p:blipFill>
        <p:spPr>
          <a:xfrm>
            <a:off x="8270965" y="1790428"/>
            <a:ext cx="1676400" cy="914400"/>
          </a:xfrm>
          <a:prstGeom prst="rect">
            <a:avLst/>
          </a:prstGeom>
        </p:spPr>
      </p:pic>
      <p:pic>
        <p:nvPicPr>
          <p:cNvPr id="5" name="Picture 4"/>
          <p:cNvPicPr>
            <a:picLocks noChangeAspect="1"/>
          </p:cNvPicPr>
          <p:nvPr/>
        </p:nvPicPr>
        <p:blipFill>
          <a:blip r:embed="rId3"/>
          <a:stretch>
            <a:fillRect/>
          </a:stretch>
        </p:blipFill>
        <p:spPr>
          <a:xfrm>
            <a:off x="3084468" y="2600325"/>
            <a:ext cx="5981700" cy="3371850"/>
          </a:xfrm>
          <a:prstGeom prst="rect">
            <a:avLst/>
          </a:prstGeom>
        </p:spPr>
      </p:pic>
      <p:pic>
        <p:nvPicPr>
          <p:cNvPr id="6" name="Picture 5"/>
          <p:cNvPicPr>
            <a:picLocks noChangeAspect="1"/>
          </p:cNvPicPr>
          <p:nvPr/>
        </p:nvPicPr>
        <p:blipFill>
          <a:blip r:embed="rId4"/>
          <a:stretch>
            <a:fillRect/>
          </a:stretch>
        </p:blipFill>
        <p:spPr>
          <a:xfrm>
            <a:off x="1816554" y="5966121"/>
            <a:ext cx="7600950" cy="552450"/>
          </a:xfrm>
          <a:prstGeom prst="rect">
            <a:avLst/>
          </a:prstGeom>
        </p:spPr>
      </p:pic>
    </p:spTree>
    <p:extLst>
      <p:ext uri="{BB962C8B-B14F-4D97-AF65-F5344CB8AC3E}">
        <p14:creationId xmlns:p14="http://schemas.microsoft.com/office/powerpoint/2010/main" val="8493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Glyphicons</a:t>
            </a:r>
            <a:endParaRPr lang="en-US" dirty="0"/>
          </a:p>
        </p:txBody>
      </p:sp>
      <p:sp>
        <p:nvSpPr>
          <p:cNvPr id="3" name="Content Placeholder 2"/>
          <p:cNvSpPr>
            <a:spLocks noGrp="1"/>
          </p:cNvSpPr>
          <p:nvPr>
            <p:ph idx="1"/>
          </p:nvPr>
        </p:nvSpPr>
        <p:spPr/>
        <p:txBody>
          <a:bodyPr/>
          <a:lstStyle/>
          <a:p>
            <a:r>
              <a:rPr lang="vi-VN" b="1" dirty="0"/>
              <a:t>Glyphicons </a:t>
            </a:r>
            <a:r>
              <a:rPr lang="vi-VN" dirty="0"/>
              <a:t>là những biểu tượng mà các bạn có thể áp dụng nó vào website của các bạn. và nó thuộc về dạng </a:t>
            </a:r>
            <a:r>
              <a:rPr lang="vi-VN" b="1" dirty="0"/>
              <a:t>font-icons </a:t>
            </a:r>
            <a:r>
              <a:rPr lang="vi-VN" dirty="0"/>
              <a:t>nên chúng ta hoàn toàn có thể thay đổi màu sắc và kích thước của nó dễ dàng</a:t>
            </a:r>
            <a:endParaRPr lang="en-US" dirty="0"/>
          </a:p>
        </p:txBody>
      </p:sp>
      <p:pic>
        <p:nvPicPr>
          <p:cNvPr id="4" name="Picture 3"/>
          <p:cNvPicPr>
            <a:picLocks noChangeAspect="1"/>
          </p:cNvPicPr>
          <p:nvPr/>
        </p:nvPicPr>
        <p:blipFill>
          <a:blip r:embed="rId2"/>
          <a:stretch>
            <a:fillRect/>
          </a:stretch>
        </p:blipFill>
        <p:spPr>
          <a:xfrm>
            <a:off x="2637064" y="3550104"/>
            <a:ext cx="6743700" cy="2457450"/>
          </a:xfrm>
          <a:prstGeom prst="rect">
            <a:avLst/>
          </a:prstGeom>
        </p:spPr>
      </p:pic>
    </p:spTree>
    <p:extLst>
      <p:ext uri="{BB962C8B-B14F-4D97-AF65-F5344CB8AC3E}">
        <p14:creationId xmlns:p14="http://schemas.microsoft.com/office/powerpoint/2010/main" val="67346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Flex </a:t>
            </a:r>
            <a:r>
              <a:rPr lang="en-US" dirty="0" err="1" smtClean="0"/>
              <a:t>trong</a:t>
            </a:r>
            <a:r>
              <a:rPr lang="en-US" dirty="0" smtClean="0"/>
              <a:t> bootstrap	4</a:t>
            </a:r>
            <a:endParaRPr lang="en-US" dirty="0"/>
          </a:p>
        </p:txBody>
      </p:sp>
      <p:sp>
        <p:nvSpPr>
          <p:cNvPr id="3" name="Content Placeholder 2"/>
          <p:cNvSpPr>
            <a:spLocks noGrp="1"/>
          </p:cNvSpPr>
          <p:nvPr>
            <p:ph idx="1"/>
          </p:nvPr>
        </p:nvSpPr>
        <p:spPr/>
        <p:txBody>
          <a:bodyPr>
            <a:normAutofit/>
          </a:bodyPr>
          <a:lstStyle/>
          <a:p>
            <a:r>
              <a:rPr lang="vi-VN" dirty="0"/>
              <a:t>Trước đây khi chúng ta thiết kế web đặc biệt là dàn trang layout, menu, chia các cột cho các thành phần trong web thì hầu hết đều sử dụng các thuộc tính như float kèm theo đó là clear float để chia cột . Khó khăn là khi responsive và hiển thị trên nhiều thiết bị phải chỉnh sửa code khá nhiều nên rất tốn thời gian</a:t>
            </a:r>
            <a:r>
              <a:rPr lang="vi-VN" dirty="0" smtClean="0"/>
              <a:t>.</a:t>
            </a:r>
            <a:endParaRPr lang="en-US" dirty="0" smtClean="0"/>
          </a:p>
          <a:p>
            <a:r>
              <a:rPr lang="vi-VN" dirty="0"/>
              <a:t>Hoặc nhanh hơn thì các bạn sử dụng CSS Framework như bootstrap chẳng hạn, nhưng như thế thì website của bạn lại có nhiều đoạn code ‘dư thừa’ bạn không sử dụng gây ảnh hưởng đến tốc độ website</a:t>
            </a:r>
            <a:r>
              <a:rPr lang="vi-VN" dirty="0" smtClean="0"/>
              <a:t>…</a:t>
            </a:r>
            <a:endParaRPr lang="en-US" dirty="0" smtClean="0"/>
          </a:p>
        </p:txBody>
      </p:sp>
    </p:spTree>
    <p:extLst>
      <p:ext uri="{BB962C8B-B14F-4D97-AF65-F5344CB8AC3E}">
        <p14:creationId xmlns:p14="http://schemas.microsoft.com/office/powerpoint/2010/main" val="1273858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Flexbox là một kiểu dàn trang (layout mode) mà nó sẽ tự cân đối kích thước của các phần tử bên trong để hiển thị trên mọi thiết bị. </a:t>
            </a:r>
            <a:endParaRPr lang="en-US" dirty="0"/>
          </a:p>
          <a:p>
            <a:r>
              <a:rPr lang="en-US" dirty="0"/>
              <a:t>Ta </a:t>
            </a:r>
            <a:r>
              <a:rPr lang="vi-VN" dirty="0"/>
              <a:t>không cần thiết lập kích thước của phần tử, không cần cho nó float, chỉ cần thiết lập nó hiển thị chiều ngang hay chiều dọc, lúc đó các phần tử bên trong có thể hiển thị theo ý muốn.</a:t>
            </a:r>
            <a:endParaRPr lang="en-US" dirty="0"/>
          </a:p>
          <a:p>
            <a:endParaRPr lang="en-US" dirty="0"/>
          </a:p>
        </p:txBody>
      </p:sp>
    </p:spTree>
    <p:extLst>
      <p:ext uri="{BB962C8B-B14F-4D97-AF65-F5344CB8AC3E}">
        <p14:creationId xmlns:p14="http://schemas.microsoft.com/office/powerpoint/2010/main" val="552580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Thuộc</a:t>
            </a:r>
            <a:r>
              <a:rPr lang="en-US" b="1" dirty="0"/>
              <a:t> </a:t>
            </a:r>
            <a:r>
              <a:rPr lang="en-US" b="1" dirty="0" err="1"/>
              <a:t>tính</a:t>
            </a:r>
            <a:r>
              <a:rPr lang="en-US" b="1" dirty="0"/>
              <a:t> Display: Flex</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vi-VN" dirty="0"/>
              <a:t>Để sử dụng flex trong css thì đơn giản là chúng ta chỉ cần sử dụng thuộc tính display</a:t>
            </a:r>
            <a:r>
              <a:rPr lang="vi-VN" dirty="0" smtClean="0"/>
              <a:t>: flex</a:t>
            </a:r>
            <a:endParaRPr lang="en-US" dirty="0" smtClean="0"/>
          </a:p>
          <a:p>
            <a:r>
              <a:rPr lang="vi-VN" dirty="0"/>
              <a:t>Hai thành phần quan trọng nhất trong một bố cục Flexbox là gồm container và item:</a:t>
            </a:r>
          </a:p>
          <a:p>
            <a:r>
              <a:rPr lang="vi-VN" b="1" dirty="0"/>
              <a:t>container</a:t>
            </a:r>
            <a:r>
              <a:rPr lang="vi-VN" dirty="0"/>
              <a:t>: là thành phần lớn bao quanh các phần tử bên trong, bạn sẽ thiết lập kiểu hiển thị inline (sắp xếp theo chiều ngang) hoặc kiểu sắp xếp theo chiều dọc. Khi đó, các item bên trong sẽ hiển thị dựa trên thiết lập của container này.</a:t>
            </a:r>
          </a:p>
          <a:p>
            <a:r>
              <a:rPr lang="vi-VN" b="1" dirty="0"/>
              <a:t>item</a:t>
            </a:r>
            <a:r>
              <a:rPr lang="vi-VN" dirty="0"/>
              <a:t>: Các phần tử con của container được gọi là item, ở item bạn có thể thiết lập nó sẽ sử dụng bao nhiêu cột trong một container, hoặc thiết lập thứ tự hiển thị của nó.</a:t>
            </a:r>
          </a:p>
          <a:p>
            <a:endParaRPr lang="en-US" dirty="0"/>
          </a:p>
        </p:txBody>
      </p:sp>
    </p:spTree>
    <p:extLst>
      <p:ext uri="{BB962C8B-B14F-4D97-AF65-F5344CB8AC3E}">
        <p14:creationId xmlns:p14="http://schemas.microsoft.com/office/powerpoint/2010/main" val="3266130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Flex-direction</a:t>
            </a:r>
            <a:br>
              <a:rPr lang="en-US" b="1" dirty="0"/>
            </a:br>
            <a:endParaRPr lang="en-US" dirty="0"/>
          </a:p>
        </p:txBody>
      </p:sp>
      <p:sp>
        <p:nvSpPr>
          <p:cNvPr id="3" name="Content Placeholder 2"/>
          <p:cNvSpPr>
            <a:spLocks noGrp="1"/>
          </p:cNvSpPr>
          <p:nvPr>
            <p:ph idx="1"/>
          </p:nvPr>
        </p:nvSpPr>
        <p:spPr/>
        <p:txBody>
          <a:bodyPr/>
          <a:lstStyle/>
          <a:p>
            <a:r>
              <a:rPr lang="en-US" dirty="0"/>
              <a:t>flexbox có 2 </a:t>
            </a:r>
            <a:r>
              <a:rPr lang="en-US" dirty="0" err="1"/>
              <a:t>trục</a:t>
            </a:r>
            <a:r>
              <a:rPr lang="en-US" dirty="0"/>
              <a:t> </a:t>
            </a:r>
            <a:r>
              <a:rPr lang="en-US" dirty="0" err="1"/>
              <a:t>chính</a:t>
            </a:r>
            <a:r>
              <a:rPr lang="en-US" dirty="0"/>
              <a:t> đó là </a:t>
            </a:r>
            <a:r>
              <a:rPr lang="en-US" dirty="0" err="1"/>
              <a:t>trục</a:t>
            </a:r>
            <a:r>
              <a:rPr lang="en-US" dirty="0"/>
              <a:t> X </a:t>
            </a:r>
            <a:r>
              <a:rPr lang="en-US" dirty="0" err="1"/>
              <a:t>và</a:t>
            </a:r>
            <a:r>
              <a:rPr lang="en-US" dirty="0"/>
              <a:t> </a:t>
            </a:r>
            <a:r>
              <a:rPr lang="en-US" dirty="0" err="1"/>
              <a:t>trục</a:t>
            </a:r>
            <a:r>
              <a:rPr lang="en-US" dirty="0"/>
              <a:t> </a:t>
            </a:r>
            <a:r>
              <a:rPr lang="en-US" dirty="0" smtClean="0"/>
              <a:t>Y</a:t>
            </a:r>
          </a:p>
          <a:p>
            <a:r>
              <a:rPr lang="vi-VN" dirty="0"/>
              <a:t>chỉ hiển thị theo 1 trong 2 </a:t>
            </a:r>
            <a:r>
              <a:rPr lang="vi-VN" dirty="0" smtClean="0"/>
              <a:t>hướng</a:t>
            </a:r>
            <a:endParaRPr lang="en-US" dirty="0" smtClean="0"/>
          </a:p>
          <a:p>
            <a:r>
              <a:rPr lang="en-US" dirty="0" err="1" smtClean="0"/>
              <a:t>Mặc</a:t>
            </a:r>
            <a:r>
              <a:rPr lang="en-US" dirty="0" smtClean="0"/>
              <a:t> định </a:t>
            </a:r>
            <a:r>
              <a:rPr lang="en-US" dirty="0" err="1" smtClean="0"/>
              <a:t>theo</a:t>
            </a:r>
            <a:r>
              <a:rPr lang="en-US" dirty="0" smtClean="0"/>
              <a:t> </a:t>
            </a:r>
            <a:r>
              <a:rPr lang="en-US" dirty="0" err="1" smtClean="0"/>
              <a:t>trục</a:t>
            </a:r>
            <a:r>
              <a:rPr lang="en-US" dirty="0" smtClean="0"/>
              <a:t> x nếu không khai báo</a:t>
            </a:r>
            <a:endParaRPr lang="en-US" dirty="0"/>
          </a:p>
        </p:txBody>
      </p:sp>
      <p:pic>
        <p:nvPicPr>
          <p:cNvPr id="4" name="Picture 3"/>
          <p:cNvPicPr>
            <a:picLocks noChangeAspect="1"/>
          </p:cNvPicPr>
          <p:nvPr/>
        </p:nvPicPr>
        <p:blipFill>
          <a:blip r:embed="rId2"/>
          <a:stretch>
            <a:fillRect/>
          </a:stretch>
        </p:blipFill>
        <p:spPr>
          <a:xfrm>
            <a:off x="1702777" y="3657600"/>
            <a:ext cx="7785100" cy="2888150"/>
          </a:xfrm>
          <a:prstGeom prst="rect">
            <a:avLst/>
          </a:prstGeom>
        </p:spPr>
      </p:pic>
    </p:spTree>
    <p:extLst>
      <p:ext uri="{BB962C8B-B14F-4D97-AF65-F5344CB8AC3E}">
        <p14:creationId xmlns:p14="http://schemas.microsoft.com/office/powerpoint/2010/main" val="274777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Bootstrap là 1 framework HTML, CSS, và JavaScript cho phép người dùng dễ dàng thiết kế website theo 1 chuẩn nhất định, tạo các website thân thiện với các thiết bị cầm tay như mobile, ipad, tablet</a:t>
            </a:r>
            <a:r>
              <a:rPr lang="vi-VN" dirty="0" smtClean="0"/>
              <a:t>,…</a:t>
            </a:r>
            <a:endParaRPr lang="vi-VN" dirty="0"/>
          </a:p>
          <a:p>
            <a:r>
              <a:rPr lang="vi-VN" dirty="0"/>
              <a:t>Bootstrap bao gồm những cái cơ bản có sẵn như: typography, forms, buttons, tables, navigation, modals, image carousels và nhiều thứ khác. Trong bootstrap có thêm nhiều Component, Javascript hỗ trợ cho việc thiết kế reponsive của bạn dễ dàng, thuận tiện và nhanh chóng hơn.</a:t>
            </a:r>
            <a:endParaRPr lang="en-US" dirty="0"/>
          </a:p>
        </p:txBody>
      </p:sp>
    </p:spTree>
    <p:extLst>
      <p:ext uri="{BB962C8B-B14F-4D97-AF65-F5344CB8AC3E}">
        <p14:creationId xmlns:p14="http://schemas.microsoft.com/office/powerpoint/2010/main" val="3477330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t>Trong</a:t>
            </a:r>
            <a:r>
              <a:rPr lang="en-US" dirty="0"/>
              <a:t> flex-direction có 4 </a:t>
            </a:r>
            <a:r>
              <a:rPr lang="en-US" dirty="0" err="1"/>
              <a:t>giá</a:t>
            </a:r>
            <a:r>
              <a:rPr lang="en-US" dirty="0"/>
              <a:t> </a:t>
            </a:r>
            <a:r>
              <a:rPr lang="en-US" dirty="0" err="1"/>
              <a:t>trị</a:t>
            </a:r>
            <a:r>
              <a:rPr lang="en-US" dirty="0"/>
              <a:t> </a:t>
            </a:r>
            <a:r>
              <a:rPr lang="en-US" dirty="0" err="1"/>
              <a:t>bao</a:t>
            </a:r>
            <a:r>
              <a:rPr lang="en-US" dirty="0"/>
              <a:t> </a:t>
            </a:r>
            <a:r>
              <a:rPr lang="en-US" dirty="0" err="1"/>
              <a:t>gồm</a:t>
            </a:r>
            <a:r>
              <a:rPr lang="en-US" dirty="0"/>
              <a:t>: </a:t>
            </a:r>
            <a:endParaRPr lang="en-US" dirty="0" smtClean="0"/>
          </a:p>
          <a:p>
            <a:r>
              <a:rPr lang="en-US" dirty="0" smtClean="0"/>
              <a:t>Row</a:t>
            </a:r>
          </a:p>
          <a:p>
            <a:r>
              <a:rPr lang="en-US" dirty="0" smtClean="0"/>
              <a:t>Row-reverse</a:t>
            </a:r>
          </a:p>
          <a:p>
            <a:r>
              <a:rPr lang="en-US" dirty="0" smtClean="0"/>
              <a:t>Column</a:t>
            </a:r>
          </a:p>
          <a:p>
            <a:r>
              <a:rPr lang="en-US" dirty="0" smtClean="0"/>
              <a:t>Column </a:t>
            </a:r>
            <a:r>
              <a:rPr lang="en-US" dirty="0"/>
              <a:t>reverse.</a:t>
            </a:r>
          </a:p>
        </p:txBody>
      </p:sp>
    </p:spTree>
    <p:extLst>
      <p:ext uri="{BB962C8B-B14F-4D97-AF65-F5344CB8AC3E}">
        <p14:creationId xmlns:p14="http://schemas.microsoft.com/office/powerpoint/2010/main" val="2742861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Flex-wrap</a:t>
            </a:r>
          </a:p>
        </p:txBody>
      </p:sp>
      <p:sp>
        <p:nvSpPr>
          <p:cNvPr id="3" name="Content Placeholder 2"/>
          <p:cNvSpPr>
            <a:spLocks noGrp="1"/>
          </p:cNvSpPr>
          <p:nvPr>
            <p:ph idx="1"/>
          </p:nvPr>
        </p:nvSpPr>
        <p:spPr/>
        <p:txBody>
          <a:bodyPr>
            <a:normAutofit lnSpcReduction="10000"/>
          </a:bodyPr>
          <a:lstStyle/>
          <a:p>
            <a:r>
              <a:rPr lang="vi-VN" dirty="0"/>
              <a:t>Cho phép các items tự động xuống hàng hoặc vẫn luôn nằm trên cùng một hàng khi kích thước container thay </a:t>
            </a:r>
            <a:r>
              <a:rPr lang="vi-VN" dirty="0" smtClean="0"/>
              <a:t>đổi</a:t>
            </a:r>
            <a:r>
              <a:rPr lang="en-US" dirty="0" smtClean="0"/>
              <a:t>.</a:t>
            </a:r>
          </a:p>
          <a:p>
            <a:r>
              <a:rPr lang="en-US" dirty="0" smtClean="0"/>
              <a:t>Flex-wrap </a:t>
            </a:r>
            <a:r>
              <a:rPr lang="en-US" dirty="0"/>
              <a:t>có 3 </a:t>
            </a:r>
            <a:r>
              <a:rPr lang="en-US" dirty="0" err="1"/>
              <a:t>giá</a:t>
            </a:r>
            <a:r>
              <a:rPr lang="en-US" dirty="0"/>
              <a:t> </a:t>
            </a:r>
            <a:r>
              <a:rPr lang="en-US" dirty="0" err="1"/>
              <a:t>trị</a:t>
            </a:r>
            <a:r>
              <a:rPr lang="en-US" dirty="0"/>
              <a:t> đó là wrap, </a:t>
            </a:r>
            <a:r>
              <a:rPr lang="en-US" dirty="0" err="1"/>
              <a:t>nowrap</a:t>
            </a:r>
            <a:r>
              <a:rPr lang="en-US" dirty="0"/>
              <a:t> </a:t>
            </a:r>
            <a:r>
              <a:rPr lang="en-US" dirty="0" err="1"/>
              <a:t>và</a:t>
            </a:r>
            <a:r>
              <a:rPr lang="en-US" dirty="0"/>
              <a:t> wrap-reverse</a:t>
            </a:r>
            <a:r>
              <a:rPr lang="en-US" dirty="0" smtClean="0"/>
              <a:t>.</a:t>
            </a:r>
          </a:p>
          <a:p>
            <a:r>
              <a:rPr lang="en-US" dirty="0" err="1" smtClean="0"/>
              <a:t>Mặc</a:t>
            </a:r>
            <a:r>
              <a:rPr lang="en-US" dirty="0" smtClean="0"/>
              <a:t> định là no-wrap</a:t>
            </a:r>
          </a:p>
          <a:p>
            <a:r>
              <a:rPr lang="en-US" dirty="0" smtClean="0"/>
              <a:t>No-wrap : </a:t>
            </a:r>
            <a:r>
              <a:rPr lang="en-US" dirty="0" err="1" smtClean="0"/>
              <a:t>Khi</a:t>
            </a:r>
            <a:r>
              <a:rPr lang="en-US" dirty="0" smtClean="0"/>
              <a:t> resize </a:t>
            </a:r>
            <a:r>
              <a:rPr lang="en-US" dirty="0"/>
              <a:t>trình </a:t>
            </a:r>
            <a:r>
              <a:rPr lang="en-US" dirty="0" err="1"/>
              <a:t>duyệt</a:t>
            </a:r>
            <a:r>
              <a:rPr lang="en-US" dirty="0"/>
              <a:t> lại nếu </a:t>
            </a:r>
            <a:r>
              <a:rPr lang="en-US" dirty="0" err="1"/>
              <a:t>các</a:t>
            </a:r>
            <a:r>
              <a:rPr lang="en-US" dirty="0"/>
              <a:t> </a:t>
            </a:r>
            <a:r>
              <a:rPr lang="en-US" dirty="0" err="1"/>
              <a:t>bạn</a:t>
            </a:r>
            <a:r>
              <a:rPr lang="en-US" dirty="0"/>
              <a:t> </a:t>
            </a:r>
            <a:r>
              <a:rPr lang="en-US" dirty="0" err="1"/>
              <a:t>sử</a:t>
            </a:r>
            <a:r>
              <a:rPr lang="en-US" dirty="0"/>
              <a:t> </a:t>
            </a:r>
            <a:r>
              <a:rPr lang="en-US" dirty="0" err="1"/>
              <a:t>dụng</a:t>
            </a:r>
            <a:r>
              <a:rPr lang="en-US" dirty="0"/>
              <a:t> </a:t>
            </a:r>
            <a:r>
              <a:rPr lang="en-US" dirty="0" err="1"/>
              <a:t>thuộc</a:t>
            </a:r>
            <a:r>
              <a:rPr lang="en-US" dirty="0"/>
              <a:t> </a:t>
            </a:r>
            <a:r>
              <a:rPr lang="en-US" dirty="0" err="1"/>
              <a:t>tính</a:t>
            </a:r>
            <a:r>
              <a:rPr lang="en-US" dirty="0"/>
              <a:t> flex-wrap: </a:t>
            </a:r>
            <a:r>
              <a:rPr lang="en-US" dirty="0" err="1"/>
              <a:t>nowrap</a:t>
            </a:r>
            <a:r>
              <a:rPr lang="en-US" dirty="0"/>
              <a:t> thì </a:t>
            </a:r>
            <a:r>
              <a:rPr lang="en-US" dirty="0" err="1"/>
              <a:t>các</a:t>
            </a:r>
            <a:r>
              <a:rPr lang="en-US" dirty="0"/>
              <a:t> items sẽ </a:t>
            </a:r>
            <a:r>
              <a:rPr lang="en-US" dirty="0" err="1"/>
              <a:t>tự</a:t>
            </a:r>
            <a:r>
              <a:rPr lang="en-US" dirty="0"/>
              <a:t> động co lại </a:t>
            </a:r>
            <a:r>
              <a:rPr lang="en-US" dirty="0" err="1"/>
              <a:t>cho</a:t>
            </a:r>
            <a:r>
              <a:rPr lang="en-US" dirty="0"/>
              <a:t> </a:t>
            </a:r>
            <a:r>
              <a:rPr lang="en-US" dirty="0" err="1"/>
              <a:t>chớ</a:t>
            </a:r>
            <a:r>
              <a:rPr lang="en-US" dirty="0"/>
              <a:t> không có </a:t>
            </a:r>
            <a:r>
              <a:rPr lang="en-US" dirty="0" err="1"/>
              <a:t>rớt</a:t>
            </a:r>
            <a:r>
              <a:rPr lang="en-US" dirty="0"/>
              <a:t> xuống </a:t>
            </a:r>
            <a:r>
              <a:rPr lang="en-US" dirty="0" smtClean="0"/>
              <a:t>hàng</a:t>
            </a:r>
          </a:p>
          <a:p>
            <a:r>
              <a:rPr lang="vi-VN" dirty="0"/>
              <a:t>flex-wrap: </a:t>
            </a:r>
            <a:r>
              <a:rPr lang="vi-VN" dirty="0" smtClean="0"/>
              <a:t>ngược </a:t>
            </a:r>
            <a:r>
              <a:rPr lang="vi-VN" dirty="0"/>
              <a:t>lại so với </a:t>
            </a:r>
            <a:r>
              <a:rPr lang="vi-VN" dirty="0" smtClean="0"/>
              <a:t>nowrap </a:t>
            </a:r>
            <a:r>
              <a:rPr lang="vi-VN" dirty="0"/>
              <a:t>khi kích thước container thay đổi và tổng chiều rộng các items cộng lại lớn hơn chiều rộng của container bọc ngoài thì nó sẽ rớt xuống.</a:t>
            </a:r>
            <a:endParaRPr lang="en-US" dirty="0"/>
          </a:p>
        </p:txBody>
      </p:sp>
    </p:spTree>
    <p:extLst>
      <p:ext uri="{BB962C8B-B14F-4D97-AF65-F5344CB8AC3E}">
        <p14:creationId xmlns:p14="http://schemas.microsoft.com/office/powerpoint/2010/main" val="286253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Justify-content</a:t>
            </a:r>
            <a:br>
              <a:rPr lang="en-US" b="1" dirty="0"/>
            </a:br>
            <a:endParaRPr lang="en-US" dirty="0"/>
          </a:p>
        </p:txBody>
      </p:sp>
      <p:sp>
        <p:nvSpPr>
          <p:cNvPr id="3" name="Content Placeholder 2"/>
          <p:cNvSpPr>
            <a:spLocks noGrp="1"/>
          </p:cNvSpPr>
          <p:nvPr>
            <p:ph idx="1"/>
          </p:nvPr>
        </p:nvSpPr>
        <p:spPr>
          <a:xfrm>
            <a:off x="838200" y="1242060"/>
            <a:ext cx="10515600" cy="4934903"/>
          </a:xfrm>
        </p:spPr>
        <p:txBody>
          <a:bodyPr/>
          <a:lstStyle/>
          <a:p>
            <a:r>
              <a:rPr lang="vi-VN" dirty="0"/>
              <a:t>Thuộc tính này cho phép các bạn căn chỉnh các phần tử theo chiều ngang hoặc chiều dọc tùy thuộc vào thuộc tính </a:t>
            </a:r>
            <a:r>
              <a:rPr lang="vi-VN" dirty="0" smtClean="0"/>
              <a:t>flex-direction.</a:t>
            </a:r>
            <a:endParaRPr lang="en-US" dirty="0" smtClean="0"/>
          </a:p>
          <a:p>
            <a:r>
              <a:rPr lang="en-US" dirty="0" smtClean="0"/>
              <a:t>Có 5 </a:t>
            </a:r>
            <a:r>
              <a:rPr lang="en-US" dirty="0" err="1" smtClean="0"/>
              <a:t>giá</a:t>
            </a:r>
            <a:r>
              <a:rPr lang="en-US" dirty="0" smtClean="0"/>
              <a:t> </a:t>
            </a:r>
            <a:r>
              <a:rPr lang="en-US" dirty="0" err="1" smtClean="0"/>
              <a:t>trị</a:t>
            </a:r>
            <a:r>
              <a:rPr lang="en-US" dirty="0"/>
              <a:t> : flex-start, flex-end, center, space-between </a:t>
            </a:r>
            <a:r>
              <a:rPr lang="en-US" dirty="0" err="1"/>
              <a:t>và</a:t>
            </a:r>
            <a:r>
              <a:rPr lang="en-US" dirty="0"/>
              <a:t> space-around</a:t>
            </a:r>
            <a:r>
              <a:rPr lang="vi-VN" dirty="0" smtClean="0"/>
              <a:t> </a:t>
            </a:r>
            <a:endParaRPr lang="en-US" dirty="0"/>
          </a:p>
          <a:p>
            <a:r>
              <a:rPr lang="en-US" dirty="0"/>
              <a:t>flex-start: </a:t>
            </a:r>
            <a:r>
              <a:rPr lang="en-US" dirty="0" err="1"/>
              <a:t>Giá</a:t>
            </a:r>
            <a:r>
              <a:rPr lang="en-US" dirty="0"/>
              <a:t> </a:t>
            </a:r>
            <a:r>
              <a:rPr lang="en-US" dirty="0" err="1"/>
              <a:t>trị</a:t>
            </a:r>
            <a:r>
              <a:rPr lang="en-US" dirty="0"/>
              <a:t> </a:t>
            </a:r>
            <a:r>
              <a:rPr lang="en-US" dirty="0" err="1"/>
              <a:t>mặc</a:t>
            </a:r>
            <a:r>
              <a:rPr lang="en-US" dirty="0"/>
              <a:t> định </a:t>
            </a:r>
            <a:r>
              <a:rPr lang="en-US" dirty="0" err="1"/>
              <a:t>trong</a:t>
            </a:r>
            <a:r>
              <a:rPr lang="en-US" dirty="0"/>
              <a:t> </a:t>
            </a:r>
            <a:r>
              <a:rPr lang="en-US" dirty="0" err="1"/>
              <a:t>thuộc</a:t>
            </a:r>
            <a:r>
              <a:rPr lang="en-US" dirty="0"/>
              <a:t> </a:t>
            </a:r>
            <a:r>
              <a:rPr lang="en-US" dirty="0" err="1"/>
              <a:t>tính</a:t>
            </a:r>
            <a:r>
              <a:rPr lang="en-US" dirty="0"/>
              <a:t> justify-content </a:t>
            </a:r>
            <a:r>
              <a:rPr lang="en-US" dirty="0" err="1"/>
              <a:t>khi</a:t>
            </a:r>
            <a:r>
              <a:rPr lang="en-US" dirty="0"/>
              <a:t> </a:t>
            </a:r>
            <a:r>
              <a:rPr lang="en-US" dirty="0" err="1"/>
              <a:t>sử</a:t>
            </a:r>
            <a:r>
              <a:rPr lang="en-US" dirty="0"/>
              <a:t> </a:t>
            </a:r>
            <a:r>
              <a:rPr lang="en-US" dirty="0" err="1"/>
              <a:t>dụng</a:t>
            </a:r>
            <a:r>
              <a:rPr lang="en-US" dirty="0"/>
              <a:t> </a:t>
            </a:r>
            <a:r>
              <a:rPr lang="en-US" dirty="0" err="1"/>
              <a:t>giá</a:t>
            </a:r>
            <a:r>
              <a:rPr lang="en-US" dirty="0"/>
              <a:t> </a:t>
            </a:r>
            <a:r>
              <a:rPr lang="en-US" dirty="0" err="1"/>
              <a:t>trị</a:t>
            </a:r>
            <a:r>
              <a:rPr lang="en-US" dirty="0"/>
              <a:t> này thì </a:t>
            </a:r>
            <a:r>
              <a:rPr lang="en-US" dirty="0" err="1"/>
              <a:t>những</a:t>
            </a:r>
            <a:r>
              <a:rPr lang="en-US" dirty="0"/>
              <a:t> phần </a:t>
            </a:r>
            <a:r>
              <a:rPr lang="en-US" dirty="0" err="1"/>
              <a:t>tử</a:t>
            </a:r>
            <a:r>
              <a:rPr lang="en-US" dirty="0"/>
              <a:t> sẽ </a:t>
            </a:r>
            <a:r>
              <a:rPr lang="en-US" dirty="0" err="1"/>
              <a:t>nằm</a:t>
            </a:r>
            <a:r>
              <a:rPr lang="en-US" dirty="0"/>
              <a:t> </a:t>
            </a:r>
            <a:r>
              <a:rPr lang="en-US" dirty="0" err="1"/>
              <a:t>sát</a:t>
            </a:r>
            <a:r>
              <a:rPr lang="en-US" dirty="0"/>
              <a:t> </a:t>
            </a:r>
            <a:r>
              <a:rPr lang="en-US" dirty="0" err="1"/>
              <a:t>lề</a:t>
            </a:r>
            <a:r>
              <a:rPr lang="en-US" dirty="0"/>
              <a:t> bên </a:t>
            </a:r>
            <a:r>
              <a:rPr lang="en-US" dirty="0" err="1"/>
              <a:t>trái</a:t>
            </a:r>
            <a:r>
              <a:rPr lang="en-US" dirty="0"/>
              <a:t> của </a:t>
            </a:r>
            <a:r>
              <a:rPr lang="en-US" dirty="0" smtClean="0"/>
              <a:t>container.</a:t>
            </a:r>
            <a:endParaRPr lang="en-US" dirty="0"/>
          </a:p>
          <a:p>
            <a:r>
              <a:rPr lang="en-US" dirty="0" smtClean="0"/>
              <a:t>Flex-end : </a:t>
            </a:r>
            <a:r>
              <a:rPr lang="en-US" dirty="0" err="1" smtClean="0"/>
              <a:t>Sử</a:t>
            </a:r>
            <a:r>
              <a:rPr lang="en-US" dirty="0" smtClean="0"/>
              <a:t> </a:t>
            </a:r>
            <a:r>
              <a:rPr lang="en-US" dirty="0" err="1"/>
              <a:t>dụng</a:t>
            </a:r>
            <a:r>
              <a:rPr lang="en-US" dirty="0"/>
              <a:t> </a:t>
            </a:r>
            <a:r>
              <a:rPr lang="en-US" dirty="0" err="1"/>
              <a:t>giá</a:t>
            </a:r>
            <a:r>
              <a:rPr lang="en-US" dirty="0"/>
              <a:t> </a:t>
            </a:r>
            <a:r>
              <a:rPr lang="en-US" dirty="0" err="1"/>
              <a:t>trị</a:t>
            </a:r>
            <a:r>
              <a:rPr lang="en-US" dirty="0"/>
              <a:t> này thì </a:t>
            </a:r>
            <a:r>
              <a:rPr lang="en-US" dirty="0" err="1"/>
              <a:t>các</a:t>
            </a:r>
            <a:r>
              <a:rPr lang="en-US" dirty="0"/>
              <a:t> phần </a:t>
            </a:r>
            <a:r>
              <a:rPr lang="en-US" dirty="0" err="1"/>
              <a:t>tử</a:t>
            </a:r>
            <a:r>
              <a:rPr lang="en-US" dirty="0"/>
              <a:t> sẽ </a:t>
            </a:r>
            <a:r>
              <a:rPr lang="en-US" dirty="0" err="1"/>
              <a:t>nằm</a:t>
            </a:r>
            <a:r>
              <a:rPr lang="en-US" dirty="0"/>
              <a:t> </a:t>
            </a:r>
            <a:r>
              <a:rPr lang="en-US" dirty="0" err="1"/>
              <a:t>sát</a:t>
            </a:r>
            <a:r>
              <a:rPr lang="en-US" dirty="0"/>
              <a:t> </a:t>
            </a:r>
            <a:r>
              <a:rPr lang="en-US" dirty="0" err="1"/>
              <a:t>lề</a:t>
            </a:r>
            <a:r>
              <a:rPr lang="en-US" dirty="0"/>
              <a:t> bên </a:t>
            </a:r>
            <a:r>
              <a:rPr lang="en-US" dirty="0" smtClean="0"/>
              <a:t>phải</a:t>
            </a:r>
            <a:r>
              <a:rPr lang="en-US" dirty="0"/>
              <a:t>.</a:t>
            </a:r>
            <a:endParaRPr lang="en-US" dirty="0" smtClean="0"/>
          </a:p>
        </p:txBody>
      </p:sp>
    </p:spTree>
    <p:extLst>
      <p:ext uri="{BB962C8B-B14F-4D97-AF65-F5344CB8AC3E}">
        <p14:creationId xmlns:p14="http://schemas.microsoft.com/office/powerpoint/2010/main" val="3002526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center</a:t>
            </a:r>
            <a:r>
              <a:rPr lang="en-US" dirty="0" smtClean="0"/>
              <a:t>: </a:t>
            </a:r>
            <a:r>
              <a:rPr lang="en-US" dirty="0" err="1"/>
              <a:t>Giá</a:t>
            </a:r>
            <a:r>
              <a:rPr lang="en-US" dirty="0"/>
              <a:t> </a:t>
            </a:r>
            <a:r>
              <a:rPr lang="en-US" dirty="0" err="1"/>
              <a:t>trị</a:t>
            </a:r>
            <a:r>
              <a:rPr lang="en-US" dirty="0"/>
              <a:t> này làm </a:t>
            </a:r>
            <a:r>
              <a:rPr lang="en-US" dirty="0" err="1"/>
              <a:t>cho</a:t>
            </a:r>
            <a:r>
              <a:rPr lang="en-US" dirty="0"/>
              <a:t> </a:t>
            </a:r>
            <a:r>
              <a:rPr lang="en-US" dirty="0" err="1"/>
              <a:t>các</a:t>
            </a:r>
            <a:r>
              <a:rPr lang="en-US" dirty="0"/>
              <a:t> phần </a:t>
            </a:r>
            <a:r>
              <a:rPr lang="en-US" dirty="0" err="1"/>
              <a:t>tử</a:t>
            </a:r>
            <a:r>
              <a:rPr lang="en-US" dirty="0"/>
              <a:t> </a:t>
            </a:r>
            <a:r>
              <a:rPr lang="en-US" dirty="0" err="1"/>
              <a:t>nằm</a:t>
            </a:r>
            <a:r>
              <a:rPr lang="en-US" dirty="0"/>
              <a:t> </a:t>
            </a:r>
            <a:r>
              <a:rPr lang="en-US" dirty="0" err="1"/>
              <a:t>giữa</a:t>
            </a:r>
            <a:r>
              <a:rPr lang="en-US" dirty="0"/>
              <a:t> container</a:t>
            </a:r>
            <a:r>
              <a:rPr lang="en-US" dirty="0" smtClean="0"/>
              <a:t>.</a:t>
            </a:r>
          </a:p>
          <a:p>
            <a:r>
              <a:rPr lang="en-US" dirty="0"/>
              <a:t>space-between: </a:t>
            </a:r>
            <a:r>
              <a:rPr lang="en-US" dirty="0" err="1"/>
              <a:t>Giá</a:t>
            </a:r>
            <a:r>
              <a:rPr lang="en-US" dirty="0"/>
              <a:t> </a:t>
            </a:r>
            <a:r>
              <a:rPr lang="en-US" dirty="0" err="1"/>
              <a:t>trị</a:t>
            </a:r>
            <a:r>
              <a:rPr lang="en-US" dirty="0"/>
              <a:t> này tạo </a:t>
            </a:r>
            <a:r>
              <a:rPr lang="en-US" dirty="0" err="1"/>
              <a:t>khoảng</a:t>
            </a:r>
            <a:r>
              <a:rPr lang="en-US" dirty="0"/>
              <a:t> </a:t>
            </a:r>
            <a:r>
              <a:rPr lang="en-US" dirty="0" err="1"/>
              <a:t>cách</a:t>
            </a:r>
            <a:r>
              <a:rPr lang="en-US" dirty="0"/>
              <a:t> </a:t>
            </a:r>
            <a:r>
              <a:rPr lang="en-US" dirty="0" err="1"/>
              <a:t>giữa</a:t>
            </a:r>
            <a:r>
              <a:rPr lang="en-US" dirty="0"/>
              <a:t> </a:t>
            </a:r>
            <a:r>
              <a:rPr lang="en-US" dirty="0" err="1"/>
              <a:t>các</a:t>
            </a:r>
            <a:r>
              <a:rPr lang="en-US" dirty="0"/>
              <a:t> phần </a:t>
            </a:r>
            <a:r>
              <a:rPr lang="en-US" dirty="0" err="1"/>
              <a:t>tử</a:t>
            </a:r>
            <a:r>
              <a:rPr lang="en-US" dirty="0"/>
              <a:t> </a:t>
            </a:r>
            <a:r>
              <a:rPr lang="en-US" dirty="0" err="1"/>
              <a:t>bằng</a:t>
            </a:r>
            <a:r>
              <a:rPr lang="en-US" dirty="0"/>
              <a:t> nhau, phần </a:t>
            </a:r>
            <a:r>
              <a:rPr lang="en-US" dirty="0" err="1"/>
              <a:t>tử</a:t>
            </a:r>
            <a:r>
              <a:rPr lang="en-US" dirty="0"/>
              <a:t> đầu </a:t>
            </a:r>
            <a:r>
              <a:rPr lang="en-US" dirty="0" err="1"/>
              <a:t>tiên</a:t>
            </a:r>
            <a:r>
              <a:rPr lang="en-US" dirty="0"/>
              <a:t> </a:t>
            </a:r>
            <a:r>
              <a:rPr lang="en-US" dirty="0" err="1"/>
              <a:t>sát</a:t>
            </a:r>
            <a:r>
              <a:rPr lang="en-US" dirty="0"/>
              <a:t> </a:t>
            </a:r>
            <a:r>
              <a:rPr lang="en-US" dirty="0" err="1"/>
              <a:t>lề</a:t>
            </a:r>
            <a:r>
              <a:rPr lang="en-US" dirty="0"/>
              <a:t> bên </a:t>
            </a:r>
            <a:r>
              <a:rPr lang="en-US" dirty="0" err="1"/>
              <a:t>trái</a:t>
            </a:r>
            <a:r>
              <a:rPr lang="en-US" dirty="0"/>
              <a:t>, phần </a:t>
            </a:r>
            <a:r>
              <a:rPr lang="en-US" dirty="0" err="1"/>
              <a:t>tử</a:t>
            </a:r>
            <a:r>
              <a:rPr lang="en-US" dirty="0"/>
              <a:t> </a:t>
            </a:r>
            <a:r>
              <a:rPr lang="en-US" dirty="0" err="1"/>
              <a:t>cuối</a:t>
            </a:r>
            <a:r>
              <a:rPr lang="en-US" dirty="0"/>
              <a:t> </a:t>
            </a:r>
            <a:r>
              <a:rPr lang="en-US" dirty="0" err="1"/>
              <a:t>cùng</a:t>
            </a:r>
            <a:r>
              <a:rPr lang="en-US" dirty="0"/>
              <a:t> </a:t>
            </a:r>
            <a:r>
              <a:rPr lang="en-US" dirty="0" err="1"/>
              <a:t>sát</a:t>
            </a:r>
            <a:r>
              <a:rPr lang="en-US" dirty="0"/>
              <a:t> </a:t>
            </a:r>
            <a:r>
              <a:rPr lang="en-US" dirty="0" err="1"/>
              <a:t>lề</a:t>
            </a:r>
            <a:r>
              <a:rPr lang="en-US" dirty="0"/>
              <a:t> bên phải, container sẽ </a:t>
            </a:r>
            <a:r>
              <a:rPr lang="en-US" dirty="0" err="1"/>
              <a:t>tự</a:t>
            </a:r>
            <a:r>
              <a:rPr lang="en-US" dirty="0"/>
              <a:t> động </a:t>
            </a:r>
            <a:r>
              <a:rPr lang="en-US" dirty="0" err="1"/>
              <a:t>canh</a:t>
            </a:r>
            <a:r>
              <a:rPr lang="en-US" dirty="0"/>
              <a:t> </a:t>
            </a:r>
            <a:r>
              <a:rPr lang="en-US" dirty="0" err="1"/>
              <a:t>khoảng</a:t>
            </a:r>
            <a:r>
              <a:rPr lang="en-US" dirty="0"/>
              <a:t> </a:t>
            </a:r>
            <a:r>
              <a:rPr lang="en-US" dirty="0" err="1"/>
              <a:t>cách</a:t>
            </a:r>
            <a:r>
              <a:rPr lang="en-US" dirty="0"/>
              <a:t> </a:t>
            </a:r>
            <a:r>
              <a:rPr lang="en-US" dirty="0" err="1"/>
              <a:t>giữa</a:t>
            </a:r>
            <a:r>
              <a:rPr lang="en-US" dirty="0"/>
              <a:t> </a:t>
            </a:r>
            <a:r>
              <a:rPr lang="en-US" dirty="0" err="1"/>
              <a:t>các</a:t>
            </a:r>
            <a:r>
              <a:rPr lang="en-US" dirty="0"/>
              <a:t> phần </a:t>
            </a:r>
            <a:r>
              <a:rPr lang="en-US" dirty="0" err="1"/>
              <a:t>tử</a:t>
            </a:r>
            <a:r>
              <a:rPr lang="en-US" dirty="0"/>
              <a:t> với nhau </a:t>
            </a:r>
            <a:r>
              <a:rPr lang="en-US" dirty="0" err="1"/>
              <a:t>sao</a:t>
            </a:r>
            <a:r>
              <a:rPr lang="en-US" dirty="0"/>
              <a:t> </a:t>
            </a:r>
            <a:r>
              <a:rPr lang="en-US" dirty="0" err="1"/>
              <a:t>cho</a:t>
            </a:r>
            <a:r>
              <a:rPr lang="en-US" dirty="0"/>
              <a:t> luôn </a:t>
            </a:r>
            <a:r>
              <a:rPr lang="en-US" dirty="0" err="1"/>
              <a:t>bằng</a:t>
            </a:r>
            <a:r>
              <a:rPr lang="en-US" dirty="0"/>
              <a:t> nhau</a:t>
            </a:r>
            <a:r>
              <a:rPr lang="en-US" dirty="0" smtClean="0"/>
              <a:t>.</a:t>
            </a:r>
          </a:p>
          <a:p>
            <a:r>
              <a:rPr lang="vi-VN" dirty="0"/>
              <a:t>space-around: Giá trị này thì na ná space-between nhưng khác ở chỗ là có khoảng cách 2 bên giữa các phần tử và những khoảng cách này bằng nhau.</a:t>
            </a:r>
            <a:endParaRPr lang="en-US" dirty="0"/>
          </a:p>
        </p:txBody>
      </p:sp>
    </p:spTree>
    <p:extLst>
      <p:ext uri="{BB962C8B-B14F-4D97-AF65-F5344CB8AC3E}">
        <p14:creationId xmlns:p14="http://schemas.microsoft.com/office/powerpoint/2010/main" val="3039535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Align-items</a:t>
            </a:r>
            <a:endParaRPr lang="en-US" b="1" dirty="0"/>
          </a:p>
        </p:txBody>
      </p:sp>
      <p:sp>
        <p:nvSpPr>
          <p:cNvPr id="3" name="Content Placeholder 2"/>
          <p:cNvSpPr>
            <a:spLocks noGrp="1"/>
          </p:cNvSpPr>
          <p:nvPr>
            <p:ph idx="1"/>
          </p:nvPr>
        </p:nvSpPr>
        <p:spPr/>
        <p:txBody>
          <a:bodyPr/>
          <a:lstStyle/>
          <a:p>
            <a:r>
              <a:rPr lang="vi-VN" dirty="0"/>
              <a:t>Ngược lại với thuộc tính justify-content thì mặc định align-items canh các phần tử theo chiều dọc thay vì chiều ngang như justify-content</a:t>
            </a:r>
            <a:r>
              <a:rPr lang="vi-VN" dirty="0" smtClean="0"/>
              <a:t>.</a:t>
            </a:r>
            <a:endParaRPr lang="en-US" dirty="0" smtClean="0"/>
          </a:p>
          <a:p>
            <a:r>
              <a:rPr lang="vi-VN" dirty="0"/>
              <a:t>Mặc định trong align-items là </a:t>
            </a:r>
            <a:r>
              <a:rPr lang="vi-VN" dirty="0" smtClean="0"/>
              <a:t>stretch</a:t>
            </a:r>
            <a:r>
              <a:rPr lang="en-US" dirty="0" smtClean="0"/>
              <a:t> :</a:t>
            </a:r>
            <a:r>
              <a:rPr lang="vi-VN" dirty="0" smtClean="0"/>
              <a:t> </a:t>
            </a:r>
            <a:r>
              <a:rPr lang="en-US" dirty="0" smtClean="0"/>
              <a:t>N</a:t>
            </a:r>
            <a:r>
              <a:rPr lang="vi-VN" dirty="0" smtClean="0"/>
              <a:t>ếu </a:t>
            </a:r>
            <a:r>
              <a:rPr lang="vi-VN" dirty="0"/>
              <a:t>các phần tử các bạn set height: auto thì nó sẽ cao full hết container chứa nó, nhưng nếu các bạn set height cố định thì nó sẽ đè lên thuộc tính stretch này và tất nhiên nó sẽ không cao full mà chỉ lấy giá trị height mà bạn set.</a:t>
            </a:r>
            <a:endParaRPr lang="en-US" dirty="0"/>
          </a:p>
        </p:txBody>
      </p:sp>
    </p:spTree>
    <p:extLst>
      <p:ext uri="{BB962C8B-B14F-4D97-AF65-F5344CB8AC3E}">
        <p14:creationId xmlns:p14="http://schemas.microsoft.com/office/powerpoint/2010/main" val="3048030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0" y="2001044"/>
            <a:ext cx="9525000" cy="4000500"/>
          </a:xfrm>
        </p:spPr>
      </p:pic>
    </p:spTree>
    <p:extLst>
      <p:ext uri="{BB962C8B-B14F-4D97-AF65-F5344CB8AC3E}">
        <p14:creationId xmlns:p14="http://schemas.microsoft.com/office/powerpoint/2010/main" val="3052846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#Align-self</a:t>
            </a:r>
            <a:endParaRPr lang="en-US" dirty="0"/>
          </a:p>
        </p:txBody>
      </p:sp>
      <p:sp>
        <p:nvSpPr>
          <p:cNvPr id="3" name="Content Placeholder 2"/>
          <p:cNvSpPr>
            <a:spLocks noGrp="1"/>
          </p:cNvSpPr>
          <p:nvPr>
            <p:ph idx="1"/>
          </p:nvPr>
        </p:nvSpPr>
        <p:spPr/>
        <p:txBody>
          <a:bodyPr/>
          <a:lstStyle/>
          <a:p>
            <a:r>
              <a:rPr lang="en-US" dirty="0" smtClean="0"/>
              <a:t>Tưởng </a:t>
            </a:r>
            <a:r>
              <a:rPr lang="en-US" dirty="0" err="1" smtClean="0"/>
              <a:t>tự</a:t>
            </a:r>
            <a:r>
              <a:rPr lang="en-US" dirty="0" smtClean="0"/>
              <a:t> </a:t>
            </a:r>
            <a:r>
              <a:rPr lang="en-US" dirty="0" err="1" smtClean="0"/>
              <a:t>giống</a:t>
            </a:r>
            <a:r>
              <a:rPr lang="en-US" dirty="0" smtClean="0"/>
              <a:t> align item </a:t>
            </a:r>
            <a:r>
              <a:rPr lang="en-US" dirty="0" err="1" smtClean="0"/>
              <a:t>nhưng</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từng</a:t>
            </a:r>
            <a:r>
              <a:rPr lang="en-US" dirty="0" smtClean="0"/>
              <a:t> item.</a:t>
            </a:r>
          </a:p>
          <a:p>
            <a:r>
              <a:rPr lang="vi-VN" dirty="0"/>
              <a:t>Giả sử bạn có các phần tử đều là align-items: flex-start(mặc định) nhưng bạn muốn thẻ div màu vàng ở giữa chứ không phải ở trên thì lúc này các bạn chỉ cần css cho thẻ div màu vàng align-self: center là được.</a:t>
            </a:r>
            <a:endParaRPr lang="en-US" dirty="0" smtClean="0"/>
          </a:p>
          <a:p>
            <a:endParaRPr lang="en-US" dirty="0"/>
          </a:p>
        </p:txBody>
      </p:sp>
      <p:pic>
        <p:nvPicPr>
          <p:cNvPr id="5" name="Picture 4"/>
          <p:cNvPicPr>
            <a:picLocks noChangeAspect="1"/>
          </p:cNvPicPr>
          <p:nvPr/>
        </p:nvPicPr>
        <p:blipFill>
          <a:blip r:embed="rId2"/>
          <a:stretch>
            <a:fillRect/>
          </a:stretch>
        </p:blipFill>
        <p:spPr>
          <a:xfrm>
            <a:off x="2629621" y="4075185"/>
            <a:ext cx="6581775" cy="2390270"/>
          </a:xfrm>
          <a:prstGeom prst="rect">
            <a:avLst/>
          </a:prstGeom>
        </p:spPr>
      </p:pic>
    </p:spTree>
    <p:extLst>
      <p:ext uri="{BB962C8B-B14F-4D97-AF65-F5344CB8AC3E}">
        <p14:creationId xmlns:p14="http://schemas.microsoft.com/office/powerpoint/2010/main" val="4114998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Flex-grow</a:t>
            </a:r>
            <a:br>
              <a:rPr lang="en-US" b="1" dirty="0"/>
            </a:br>
            <a:endParaRPr lang="en-US" dirty="0"/>
          </a:p>
        </p:txBody>
      </p:sp>
      <p:sp>
        <p:nvSpPr>
          <p:cNvPr id="3" name="Content Placeholder 2"/>
          <p:cNvSpPr>
            <a:spLocks noGrp="1"/>
          </p:cNvSpPr>
          <p:nvPr>
            <p:ph idx="1"/>
          </p:nvPr>
        </p:nvSpPr>
        <p:spPr/>
        <p:txBody>
          <a:bodyPr/>
          <a:lstStyle/>
          <a:p>
            <a:r>
              <a:rPr lang="vi-VN" dirty="0"/>
              <a:t>Mặc định giá trị trong thuộc tính flex-grow là 0</a:t>
            </a:r>
            <a:r>
              <a:rPr lang="vi-VN" dirty="0" smtClean="0"/>
              <a:t>.</a:t>
            </a:r>
            <a:endParaRPr lang="en-US" dirty="0" smtClean="0"/>
          </a:p>
          <a:p>
            <a:r>
              <a:rPr lang="en-US" dirty="0" err="1" smtClean="0"/>
              <a:t>Giúp</a:t>
            </a:r>
            <a:r>
              <a:rPr lang="en-US" dirty="0" smtClean="0"/>
              <a:t> </a:t>
            </a:r>
            <a:r>
              <a:rPr lang="vi-VN" dirty="0" smtClean="0"/>
              <a:t>các </a:t>
            </a:r>
            <a:r>
              <a:rPr lang="vi-VN" dirty="0"/>
              <a:t>phần tử sẽ </a:t>
            </a:r>
            <a:r>
              <a:rPr lang="vi-VN" dirty="0" smtClean="0"/>
              <a:t>tự </a:t>
            </a:r>
            <a:r>
              <a:rPr lang="vi-VN" dirty="0"/>
              <a:t>động co giãn kích thước khi chiều rộng của container bao ngoài thay đổi.</a:t>
            </a:r>
            <a:endParaRPr lang="en-US" dirty="0"/>
          </a:p>
        </p:txBody>
      </p:sp>
    </p:spTree>
    <p:extLst>
      <p:ext uri="{BB962C8B-B14F-4D97-AF65-F5344CB8AC3E}">
        <p14:creationId xmlns:p14="http://schemas.microsoft.com/office/powerpoint/2010/main" val="232092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vi-VN" dirty="0"/>
              <a:t>Bootstrap là một trong những framework được sử dụng nhiều nhất trên thế giới để xây dựng nên một website</a:t>
            </a:r>
            <a:r>
              <a:rPr lang="vi-VN" dirty="0" smtClean="0"/>
              <a:t>.</a:t>
            </a:r>
          </a:p>
          <a:p>
            <a:r>
              <a:rPr lang="vi-VN" dirty="0" smtClean="0"/>
              <a:t>Bootstrap </a:t>
            </a:r>
            <a:r>
              <a:rPr lang="vi-VN" dirty="0"/>
              <a:t>đã xây dựng nên 1 chuẩn riêng và rất được người dùng ưa chuộng. </a:t>
            </a:r>
            <a:endParaRPr lang="vi-VN" dirty="0" smtClean="0"/>
          </a:p>
          <a:p>
            <a:r>
              <a:rPr lang="vi-VN" dirty="0" smtClean="0"/>
              <a:t>Chính </a:t>
            </a:r>
            <a:r>
              <a:rPr lang="vi-VN" dirty="0"/>
              <a:t>vì thế, chúng ta hay nghe tới một cụm từ rất thông dụng "Thiết kế theo chuẩn Bootstrap".</a:t>
            </a:r>
            <a:endParaRPr lang="en-US" dirty="0"/>
          </a:p>
        </p:txBody>
      </p:sp>
    </p:spTree>
    <p:extLst>
      <p:ext uri="{BB962C8B-B14F-4D97-AF65-F5344CB8AC3E}">
        <p14:creationId xmlns:p14="http://schemas.microsoft.com/office/powerpoint/2010/main" val="127432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Lợi ích</a:t>
            </a:r>
            <a:endParaRPr lang="en-US" dirty="0"/>
          </a:p>
        </p:txBody>
      </p:sp>
      <p:sp>
        <p:nvSpPr>
          <p:cNvPr id="3" name="Content Placeholder 2"/>
          <p:cNvSpPr>
            <a:spLocks noGrp="1"/>
          </p:cNvSpPr>
          <p:nvPr>
            <p:ph idx="1"/>
          </p:nvPr>
        </p:nvSpPr>
        <p:spPr/>
        <p:txBody>
          <a:bodyPr>
            <a:normAutofit fontScale="92500"/>
          </a:bodyPr>
          <a:lstStyle/>
          <a:p>
            <a:r>
              <a:rPr lang="vi-VN" dirty="0"/>
              <a:t>Rất dễ để sử dụng: Nó đơn giản vì nó được base trên HTML, CSS và Javascript chỉ cẩn có kiến thức cơ bản về 3 cái đó là có thể sử dụng bootstrap tốt.</a:t>
            </a:r>
          </a:p>
          <a:p>
            <a:r>
              <a:rPr lang="vi-VN" dirty="0"/>
              <a:t>Responsive: Bootstrap xây dựng sẵn reponsive css trên các thiết bị Iphones, tablets, và desktops. Tính năng này khiến cho người dùng tiết kiệm được rất nhiều thời gian trong việc tạo ra một website thân thiện với các thiết bị điện tử, thiết bị cầm tay.</a:t>
            </a:r>
          </a:p>
          <a:p>
            <a:r>
              <a:rPr lang="vi-VN" dirty="0"/>
              <a:t>Tương thích với trình duyệt: Nó tương thích với tất cả các trình duyệt (Chrome, Firefox, Internet Explorer, Safari, and Opera). Tuy nhiên, với IE browser, Bootstrap chỉ hỗ trợ từ IE9 trở lên. Điều này vô cùng dễ hiểu vì IE8 không support HTML5 và CSS3.</a:t>
            </a:r>
          </a:p>
        </p:txBody>
      </p:sp>
    </p:spTree>
    <p:extLst>
      <p:ext uri="{BB962C8B-B14F-4D97-AF65-F5344CB8AC3E}">
        <p14:creationId xmlns:p14="http://schemas.microsoft.com/office/powerpoint/2010/main" val="1940163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p:txBody>
          <a:bodyPr/>
          <a:lstStyle/>
          <a:p>
            <a:r>
              <a:rPr lang="vi-VN" b="1" dirty="0"/>
              <a:t>Grid System</a:t>
            </a:r>
            <a:r>
              <a:rPr lang="vi-VN" dirty="0"/>
              <a:t> là một hệ thống lưới và bao gồm nhiều dòng và nhiều </a:t>
            </a:r>
            <a:r>
              <a:rPr lang="vi-VN" dirty="0" smtClean="0"/>
              <a:t>cột</a:t>
            </a:r>
            <a:r>
              <a:rPr lang="vi-VN" dirty="0"/>
              <a:t>.</a:t>
            </a:r>
            <a:endParaRPr lang="vi-VN" dirty="0" smtClean="0"/>
          </a:p>
          <a:p>
            <a:r>
              <a:rPr lang="vi-VN" dirty="0"/>
              <a:t>S</a:t>
            </a:r>
            <a:r>
              <a:rPr lang="vi-VN" dirty="0" smtClean="0"/>
              <a:t>ố </a:t>
            </a:r>
            <a:r>
              <a:rPr lang="vi-VN" dirty="0"/>
              <a:t>lượng dòng bao nhiêu tùy thuộc vào thiết kế của bạn nhưng số lượng cột trên mỗi dòng luôn luôn là </a:t>
            </a:r>
            <a:r>
              <a:rPr lang="vi-VN" dirty="0" smtClean="0"/>
              <a:t>12.</a:t>
            </a:r>
          </a:p>
          <a:p>
            <a:r>
              <a:rPr lang="vi-VN" dirty="0" smtClean="0"/>
              <a:t>Kích </a:t>
            </a:r>
            <a:r>
              <a:rPr lang="vi-VN" dirty="0"/>
              <a:t>thước trong Grid System tính bằng cột, mỗi cột này sẽ chiếm một % nhất định kích thước của layout</a:t>
            </a:r>
            <a:endParaRPr lang="en-US" dirty="0"/>
          </a:p>
        </p:txBody>
      </p:sp>
    </p:spTree>
    <p:extLst>
      <p:ext uri="{BB962C8B-B14F-4D97-AF65-F5344CB8AC3E}">
        <p14:creationId xmlns:p14="http://schemas.microsoft.com/office/powerpoint/2010/main" val="1353876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Cột (Column)</a:t>
            </a:r>
            <a:r>
              <a:rPr lang="vi-VN" dirty="0" smtClean="0"/>
              <a:t> và </a:t>
            </a:r>
            <a:r>
              <a:rPr lang="vi-VN" b="1" dirty="0" smtClean="0"/>
              <a:t>Dòng (Row)</a:t>
            </a:r>
            <a:r>
              <a:rPr lang="vi-VN" dirty="0" smtClean="0"/>
              <a:t> </a:t>
            </a:r>
            <a:endParaRPr lang="vi-VN" dirty="0"/>
          </a:p>
        </p:txBody>
      </p:sp>
      <p:sp>
        <p:nvSpPr>
          <p:cNvPr id="3" name="Content Placeholder 2"/>
          <p:cNvSpPr>
            <a:spLocks noGrp="1"/>
          </p:cNvSpPr>
          <p:nvPr>
            <p:ph idx="1"/>
          </p:nvPr>
        </p:nvSpPr>
        <p:spPr/>
        <p:txBody>
          <a:bodyPr/>
          <a:lstStyle/>
          <a:p>
            <a:r>
              <a:rPr lang="vi-VN" dirty="0" smtClean="0"/>
              <a:t>Dòng </a:t>
            </a:r>
            <a:r>
              <a:rPr lang="vi-VN" dirty="0"/>
              <a:t>(row): là khối lớn nhất. Khi chúng ta tạo một hàng, nó chiếm toàn bộ chiều rộng của thành phần chứa nó.</a:t>
            </a:r>
          </a:p>
          <a:p>
            <a:r>
              <a:rPr lang="vi-VN" dirty="0"/>
              <a:t>Cột (Column): Vị trí các thành phần theo chiều dọc được thể hiện dựa trên các cột. Duy nhất các cột được đặt trong hàng, đặt nội dung trực tiếp trong hàng sẽ làm vỡ bố cục.</a:t>
            </a:r>
          </a:p>
        </p:txBody>
      </p:sp>
    </p:spTree>
    <p:extLst>
      <p:ext uri="{BB962C8B-B14F-4D97-AF65-F5344CB8AC3E}">
        <p14:creationId xmlns:p14="http://schemas.microsoft.com/office/powerpoint/2010/main" val="610250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4993"/>
            <a:ext cx="10515600" cy="4861969"/>
          </a:xfrm>
        </p:spPr>
        <p:txBody>
          <a:bodyPr>
            <a:normAutofit/>
          </a:bodyPr>
          <a:lstStyle/>
          <a:p>
            <a:r>
              <a:rPr lang="vi-VN" dirty="0"/>
              <a:t>Mỗi một hàng, phải được bao bọc bởi class </a:t>
            </a:r>
            <a:r>
              <a:rPr lang="vi-VN" b="1" dirty="0"/>
              <a:t>.container</a:t>
            </a:r>
            <a:r>
              <a:rPr lang="vi-VN" dirty="0"/>
              <a:t> hoặc </a:t>
            </a:r>
            <a:r>
              <a:rPr lang="vi-VN" b="1" dirty="0"/>
              <a:t>.container-fluid</a:t>
            </a:r>
            <a:r>
              <a:rPr lang="vi-VN" dirty="0"/>
              <a:t> để canh giữa và cách khoảng cách lề</a:t>
            </a:r>
            <a:r>
              <a:rPr lang="vi-VN" dirty="0" smtClean="0"/>
              <a:t>.</a:t>
            </a:r>
          </a:p>
          <a:p>
            <a:endParaRPr lang="vi-VN" dirty="0"/>
          </a:p>
          <a:p>
            <a:r>
              <a:rPr lang="vi-VN" dirty="0" smtClean="0"/>
              <a:t>Mỗi </a:t>
            </a:r>
            <a:r>
              <a:rPr lang="vi-VN" dirty="0"/>
              <a:t>một hàng gồm các nhóm cột</a:t>
            </a:r>
            <a:r>
              <a:rPr lang="vi-VN" dirty="0" smtClean="0"/>
              <a:t>.</a:t>
            </a:r>
          </a:p>
          <a:p>
            <a:endParaRPr lang="vi-VN" dirty="0"/>
          </a:p>
          <a:p>
            <a:r>
              <a:rPr lang="vi-VN" dirty="0"/>
              <a:t>Nội dung nằm trong cột, mỗi cột có thể chứa 12 cột con khác</a:t>
            </a:r>
            <a:r>
              <a:rPr lang="vi-VN" dirty="0" smtClean="0"/>
              <a:t>.</a:t>
            </a:r>
          </a:p>
          <a:p>
            <a:endParaRPr lang="vi-VN" dirty="0"/>
          </a:p>
          <a:p>
            <a:r>
              <a:rPr lang="vi-VN" dirty="0"/>
              <a:t>Giữa các cột sẽ có khoảng padding. Khoảng padding của cột đầu và cuối sẽ được quy định bởi </a:t>
            </a:r>
            <a:r>
              <a:rPr lang="vi-VN" b="1" dirty="0"/>
              <a:t>.rows</a:t>
            </a:r>
            <a:r>
              <a:rPr lang="vi-VN" dirty="0" smtClean="0"/>
              <a:t>.</a:t>
            </a:r>
            <a:endParaRPr lang="vi-VN" dirty="0"/>
          </a:p>
        </p:txBody>
      </p:sp>
    </p:spTree>
    <p:extLst>
      <p:ext uri="{BB962C8B-B14F-4D97-AF65-F5344CB8AC3E}">
        <p14:creationId xmlns:p14="http://schemas.microsoft.com/office/powerpoint/2010/main" val="1384071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r>
              <a:rPr lang="vi-VN" dirty="0" smtClean="0"/>
              <a:t>Nếu có nhiều hơn 12 cột trên một hàng thì mỗi nhóm 12 cột sẽ cố định và phần dư sẽ được chuyển sang hàng mới.</a:t>
            </a:r>
          </a:p>
          <a:p>
            <a:r>
              <a:rPr lang="vi-VN" dirty="0" smtClean="0"/>
              <a:t>Grid system được đinh nghĩa với các kích thước màn hình khác nhau mà hiển thi khác nhau. Ví dụ ta có lớp </a:t>
            </a:r>
            <a:r>
              <a:rPr lang="vi-VN" b="1" dirty="0" smtClean="0"/>
              <a:t>.col-md-</a:t>
            </a:r>
            <a:r>
              <a:rPr lang="vi-VN" dirty="0" smtClean="0"/>
              <a:t> sẽ không hiển thị đúng cột nếu màn hình cỡ lớn và </a:t>
            </a:r>
            <a:r>
              <a:rPr lang="vi-VN" b="1" dirty="0" smtClean="0"/>
              <a:t>.col-lg-</a:t>
            </a:r>
            <a:r>
              <a:rPr lang="vi-VN" dirty="0" smtClean="0"/>
              <a:t> sẽ không áp dụng nếu bạn đang xem bằng màn hình cỡ vừa.</a:t>
            </a:r>
            <a:endParaRPr lang="vi-VN" dirty="0"/>
          </a:p>
        </p:txBody>
      </p:sp>
      <p:pic>
        <p:nvPicPr>
          <p:cNvPr id="4" name="Picture 4" descr="b2_imag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77" y="3243943"/>
            <a:ext cx="11242766" cy="293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746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03180" y="1978729"/>
            <a:ext cx="8715375" cy="3505200"/>
          </a:xfrm>
          <a:prstGeom prst="rect">
            <a:avLst/>
          </a:prstGeom>
        </p:spPr>
      </p:pic>
    </p:spTree>
    <p:extLst>
      <p:ext uri="{BB962C8B-B14F-4D97-AF65-F5344CB8AC3E}">
        <p14:creationId xmlns:p14="http://schemas.microsoft.com/office/powerpoint/2010/main" val="2780639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7766</TotalTime>
  <Words>1376</Words>
  <Application>Microsoft Office PowerPoint</Application>
  <PresentationFormat>Widescreen</PresentationFormat>
  <Paragraphs>83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Bootstrap</vt:lpstr>
      <vt:lpstr>PowerPoint Presentation</vt:lpstr>
      <vt:lpstr>PowerPoint Presentation</vt:lpstr>
      <vt:lpstr>Lợi ích</vt:lpstr>
      <vt:lpstr>Grid System</vt:lpstr>
      <vt:lpstr>Cột (Column) và Dòng (Row) </vt:lpstr>
      <vt:lpstr>PowerPoint Presentation</vt:lpstr>
      <vt:lpstr>PowerPoint Presentation</vt:lpstr>
      <vt:lpstr>PowerPoint Presentation</vt:lpstr>
      <vt:lpstr>Table Bootstrap</vt:lpstr>
      <vt:lpstr>Pagination</vt:lpstr>
      <vt:lpstr>Panel</vt:lpstr>
      <vt:lpstr>Label</vt:lpstr>
      <vt:lpstr>Badge</vt:lpstr>
      <vt:lpstr>Glyphicons</vt:lpstr>
      <vt:lpstr>Display Flex trong bootstrap 4</vt:lpstr>
      <vt:lpstr>PowerPoint Presentation</vt:lpstr>
      <vt:lpstr>Thuộc tính Display: Flex </vt:lpstr>
      <vt:lpstr># Flex-direction </vt:lpstr>
      <vt:lpstr>PowerPoint Presentation</vt:lpstr>
      <vt:lpstr># Flex-wrap</vt:lpstr>
      <vt:lpstr># Justify-content </vt:lpstr>
      <vt:lpstr>PowerPoint Presentation</vt:lpstr>
      <vt:lpstr># Align-items</vt:lpstr>
      <vt:lpstr>PowerPoint Presentation</vt:lpstr>
      <vt:lpstr>#Align-self</vt:lpstr>
      <vt:lpstr># Flex-grow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Hiep Doan Hoang</dc:creator>
  <cp:lastModifiedBy>Hoang Hiep</cp:lastModifiedBy>
  <cp:revision>14</cp:revision>
  <dcterms:created xsi:type="dcterms:W3CDTF">2019-10-03T02:59:52Z</dcterms:created>
  <dcterms:modified xsi:type="dcterms:W3CDTF">2019-10-12T06:58:38Z</dcterms:modified>
</cp:coreProperties>
</file>