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8" r:id="rId4"/>
    <p:sldId id="269" r:id="rId5"/>
    <p:sldId id="273" r:id="rId6"/>
    <p:sldId id="271" r:id="rId7"/>
    <p:sldId id="270" r:id="rId8"/>
    <p:sldId id="272" r:id="rId9"/>
    <p:sldId id="274" r:id="rId10"/>
    <p:sldId id="257" r:id="rId11"/>
    <p:sldId id="258" r:id="rId12"/>
    <p:sldId id="259" r:id="rId13"/>
    <p:sldId id="260" r:id="rId14"/>
    <p:sldId id="261" r:id="rId15"/>
    <p:sldId id="262" r:id="rId16"/>
    <p:sldId id="264"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4"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833081-6B1B-47C5-98AF-3DF49A635511}"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07756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3081-6B1B-47C5-98AF-3DF49A635511}"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284221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3081-6B1B-47C5-98AF-3DF49A635511}"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126939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3081-6B1B-47C5-98AF-3DF49A635511}"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40014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833081-6B1B-47C5-98AF-3DF49A635511}"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458394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833081-6B1B-47C5-98AF-3DF49A635511}"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65852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833081-6B1B-47C5-98AF-3DF49A635511}" type="datetimeFigureOut">
              <a:rPr lang="en-US" smtClean="0"/>
              <a:t>12/28/2019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145725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833081-6B1B-47C5-98AF-3DF49A635511}" type="datetimeFigureOut">
              <a:rPr lang="en-US" smtClean="0"/>
              <a:t>12/28/2019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97060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33081-6B1B-47C5-98AF-3DF49A635511}" type="datetimeFigureOut">
              <a:rPr lang="en-US" smtClean="0"/>
              <a:t>12/28/2019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18369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833081-6B1B-47C5-98AF-3DF49A635511}"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258528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833081-6B1B-47C5-98AF-3DF49A635511}"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24301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33081-6B1B-47C5-98AF-3DF49A635511}" type="datetimeFigureOut">
              <a:rPr lang="en-US" smtClean="0"/>
              <a:t>12/28/2019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818ED-58CC-44F4-B52B-9F7B44010D7C}" type="slidenum">
              <a:rPr lang="en-US" smtClean="0"/>
              <a:t>‹#›</a:t>
            </a:fld>
            <a:endParaRPr lang="en-US"/>
          </a:p>
        </p:txBody>
      </p:sp>
    </p:spTree>
    <p:extLst>
      <p:ext uri="{BB962C8B-B14F-4D97-AF65-F5344CB8AC3E}">
        <p14:creationId xmlns:p14="http://schemas.microsoft.com/office/powerpoint/2010/main" val="69693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Reflection </a:t>
            </a:r>
            <a:r>
              <a:rPr lang="en-US" dirty="0" err="1" smtClean="0"/>
              <a:t>và</a:t>
            </a:r>
            <a:r>
              <a:rPr lang="en-US" dirty="0" smtClean="0"/>
              <a:t> </a:t>
            </a:r>
            <a:r>
              <a:rPr lang="en-US" dirty="0" err="1" smtClean="0"/>
              <a:t>Anotation</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3921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Anotation</a:t>
            </a:r>
            <a:endParaRPr lang="en-US" dirty="0"/>
          </a:p>
        </p:txBody>
      </p:sp>
      <p:sp>
        <p:nvSpPr>
          <p:cNvPr id="3" name="Content Placeholder 2"/>
          <p:cNvSpPr>
            <a:spLocks noGrp="1"/>
          </p:cNvSpPr>
          <p:nvPr>
            <p:ph idx="1"/>
          </p:nvPr>
        </p:nvSpPr>
        <p:spPr/>
        <p:txBody>
          <a:bodyPr/>
          <a:lstStyle/>
          <a:p>
            <a:r>
              <a:rPr lang="vi-VN" dirty="0" smtClean="0"/>
              <a:t>Annotation (Chú thích) được sử dụng để chú thích trên một class, một trường (field) hoặc một method để cung cấp hoặc bổ sung các thông tin. Nó hoàn toàn không ảnh hưởng tới code của bạn.</a:t>
            </a:r>
            <a:endParaRPr lang="en-US" dirty="0" smtClean="0"/>
          </a:p>
          <a:p>
            <a:r>
              <a:rPr lang="vi-VN" dirty="0" smtClean="0"/>
              <a:t>Thông thường, Annotations sử dụng </a:t>
            </a:r>
            <a:r>
              <a:rPr lang="vi-VN" b="1" dirty="0" smtClean="0"/>
              <a:t>Reflection API </a:t>
            </a:r>
            <a:r>
              <a:rPr lang="vi-VN" dirty="0" smtClean="0"/>
              <a:t>để xử lý.</a:t>
            </a:r>
            <a:endParaRPr lang="en-US" dirty="0"/>
          </a:p>
        </p:txBody>
      </p:sp>
    </p:spTree>
    <p:extLst>
      <p:ext uri="{BB962C8B-B14F-4D97-AF65-F5344CB8AC3E}">
        <p14:creationId xmlns:p14="http://schemas.microsoft.com/office/powerpoint/2010/main" val="3505422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smtClean="0"/>
              <a:t>Anotation được </a:t>
            </a:r>
            <a:r>
              <a:rPr lang="vi-VN" dirty="0"/>
              <a:t>sử dụng ở 3 dạng:</a:t>
            </a:r>
          </a:p>
          <a:p>
            <a:r>
              <a:rPr lang="vi-VN" dirty="0"/>
              <a:t>Chú thích cho trình biên dịch (Compiler)</a:t>
            </a:r>
          </a:p>
          <a:p>
            <a:r>
              <a:rPr lang="vi-VN" dirty="0"/>
              <a:t>Chú thích cho quá trình build</a:t>
            </a:r>
          </a:p>
          <a:p>
            <a:r>
              <a:rPr lang="vi-VN" dirty="0"/>
              <a:t>Chú thích trong quá trình chạy chương trình (Runtime)</a:t>
            </a:r>
          </a:p>
        </p:txBody>
      </p:sp>
    </p:spTree>
    <p:extLst>
      <p:ext uri="{BB962C8B-B14F-4D97-AF65-F5344CB8AC3E}">
        <p14:creationId xmlns:p14="http://schemas.microsoft.com/office/powerpoint/2010/main" val="2521334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a:t>
            </a:r>
            <a:endParaRPr lang="en-US" dirty="0"/>
          </a:p>
        </p:txBody>
      </p:sp>
      <p:sp>
        <p:nvSpPr>
          <p:cNvPr id="3" name="Content Placeholder 2"/>
          <p:cNvSpPr>
            <a:spLocks noGrp="1"/>
          </p:cNvSpPr>
          <p:nvPr>
            <p:ph idx="1"/>
          </p:nvPr>
        </p:nvSpPr>
        <p:spPr/>
        <p:txBody>
          <a:bodyPr/>
          <a:lstStyle/>
          <a:p>
            <a:r>
              <a:rPr lang="en-US" dirty="0" err="1" smtClean="0"/>
              <a:t>Cách</a:t>
            </a:r>
            <a:r>
              <a:rPr lang="en-US" dirty="0" smtClean="0"/>
              <a:t> </a:t>
            </a:r>
            <a:r>
              <a:rPr lang="en-US" dirty="0" err="1" smtClean="0"/>
              <a:t>khai</a:t>
            </a:r>
            <a:r>
              <a:rPr lang="en-US" dirty="0" smtClean="0"/>
              <a:t> </a:t>
            </a:r>
            <a:r>
              <a:rPr lang="en-US" dirty="0" err="1" smtClean="0"/>
              <a:t>báo</a:t>
            </a:r>
            <a:r>
              <a:rPr lang="en-US" dirty="0" smtClean="0"/>
              <a:t> Annotation </a:t>
            </a:r>
            <a:r>
              <a:rPr lang="en-US" dirty="0" err="1" smtClean="0"/>
              <a:t>là</a:t>
            </a:r>
            <a:r>
              <a:rPr lang="en-US" dirty="0" smtClean="0"/>
              <a:t> </a:t>
            </a:r>
            <a:r>
              <a:rPr lang="en-US" dirty="0" err="1" smtClean="0"/>
              <a:t>sử</a:t>
            </a:r>
            <a:r>
              <a:rPr lang="en-US" dirty="0" smtClean="0"/>
              <a:t> </a:t>
            </a:r>
            <a:r>
              <a:rPr lang="en-US" dirty="0" err="1" smtClean="0"/>
              <a:t>dụng</a:t>
            </a:r>
            <a:r>
              <a:rPr lang="en-US" dirty="0" smtClean="0"/>
              <a:t> @interface</a:t>
            </a:r>
            <a:endParaRPr lang="vi-VN" dirty="0" smtClean="0"/>
          </a:p>
          <a:p>
            <a:pPr marL="0" indent="0">
              <a:buNone/>
            </a:pPr>
            <a:r>
              <a:rPr lang="vi-VN" dirty="0" smtClean="0"/>
              <a:t>Ví dụ :</a:t>
            </a:r>
          </a:p>
          <a:p>
            <a:pPr marL="0" indent="0">
              <a:buNone/>
            </a:pPr>
            <a:endParaRPr lang="vi-VN" dirty="0"/>
          </a:p>
          <a:p>
            <a:pPr marL="0" indent="0">
              <a:buNone/>
            </a:pPr>
            <a:r>
              <a:rPr lang="vi-VN" dirty="0" smtClean="0"/>
              <a:t>public @interface JsonName { </a:t>
            </a:r>
          </a:p>
          <a:p>
            <a:pPr marL="0" indent="0">
              <a:buNone/>
            </a:pPr>
            <a:r>
              <a:rPr lang="vi-VN" dirty="0" smtClean="0"/>
              <a:t>	String value(); </a:t>
            </a:r>
          </a:p>
          <a:p>
            <a:pPr marL="0" indent="0">
              <a:buNone/>
            </a:pPr>
            <a:r>
              <a:rPr lang="vi-VN" dirty="0"/>
              <a:t>	</a:t>
            </a:r>
            <a:r>
              <a:rPr lang="vi-VN" dirty="0" smtClean="0"/>
              <a:t>// các giá trị trong @interface đều dạng hàm abstract, 	không tham số </a:t>
            </a:r>
          </a:p>
          <a:p>
            <a:pPr marL="0" indent="0">
              <a:buNone/>
            </a:pPr>
            <a:r>
              <a:rPr lang="vi-VN" dirty="0" smtClean="0"/>
              <a:t>}</a:t>
            </a:r>
          </a:p>
          <a:p>
            <a:pPr marL="0" indent="0">
              <a:buNone/>
            </a:pPr>
            <a:endParaRPr lang="en-US" dirty="0"/>
          </a:p>
        </p:txBody>
      </p:sp>
    </p:spTree>
    <p:extLst>
      <p:ext uri="{BB962C8B-B14F-4D97-AF65-F5344CB8AC3E}">
        <p14:creationId xmlns:p14="http://schemas.microsoft.com/office/powerpoint/2010/main" val="1900112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Sử dụng </a:t>
            </a:r>
            <a:endParaRPr lang="en-US" dirty="0"/>
          </a:p>
        </p:txBody>
      </p:sp>
      <p:sp>
        <p:nvSpPr>
          <p:cNvPr id="3" name="Content Placeholder 2"/>
          <p:cNvSpPr>
            <a:spLocks noGrp="1"/>
          </p:cNvSpPr>
          <p:nvPr>
            <p:ph idx="1"/>
          </p:nvPr>
        </p:nvSpPr>
        <p:spPr/>
        <p:txBody>
          <a:bodyPr/>
          <a:lstStyle/>
          <a:p>
            <a:r>
              <a:rPr lang="vi-VN" dirty="0" smtClean="0"/>
              <a:t>Thêm anotaion trên đối tương muốn áp dụng</a:t>
            </a:r>
          </a:p>
          <a:p>
            <a:endParaRPr lang="vi-VN" dirty="0" smtClean="0"/>
          </a:p>
          <a:p>
            <a:pPr marL="0" indent="0">
              <a:buNone/>
            </a:pPr>
            <a:r>
              <a:rPr lang="vi-VN" dirty="0" smtClean="0"/>
              <a:t>Ví dụ : </a:t>
            </a:r>
          </a:p>
          <a:p>
            <a:pPr marL="0" indent="0">
              <a:buNone/>
            </a:pPr>
            <a:endParaRPr lang="vi-VN" dirty="0" smtClean="0"/>
          </a:p>
          <a:p>
            <a:pPr marL="0" indent="0">
              <a:buNone/>
            </a:pPr>
            <a:r>
              <a:rPr lang="en-US" dirty="0" smtClean="0"/>
              <a:t>@</a:t>
            </a:r>
            <a:r>
              <a:rPr lang="en-US" dirty="0" err="1" smtClean="0"/>
              <a:t>JsonName</a:t>
            </a:r>
            <a:r>
              <a:rPr lang="en-US" dirty="0" smtClean="0"/>
              <a:t>(value = "</a:t>
            </a:r>
            <a:r>
              <a:rPr lang="en-US" dirty="0" err="1" smtClean="0"/>
              <a:t>super_man</a:t>
            </a:r>
            <a:r>
              <a:rPr lang="en-US" dirty="0" smtClean="0"/>
              <a:t>") </a:t>
            </a:r>
            <a:endParaRPr lang="vi-VN" dirty="0" smtClean="0"/>
          </a:p>
          <a:p>
            <a:pPr marL="0" indent="0">
              <a:buNone/>
            </a:pPr>
            <a:r>
              <a:rPr lang="en-US" dirty="0" smtClean="0"/>
              <a:t>public class </a:t>
            </a:r>
            <a:r>
              <a:rPr lang="en-US" dirty="0" err="1" smtClean="0"/>
              <a:t>SuperMan</a:t>
            </a:r>
            <a:r>
              <a:rPr lang="en-US" dirty="0" smtClean="0"/>
              <a:t> extends Person { </a:t>
            </a:r>
            <a:endParaRPr lang="vi-VN" dirty="0" smtClean="0"/>
          </a:p>
          <a:p>
            <a:pPr marL="0" indent="0">
              <a:buNone/>
            </a:pPr>
            <a:r>
              <a:rPr lang="vi-VN" dirty="0" smtClean="0"/>
              <a:t>	</a:t>
            </a:r>
            <a:r>
              <a:rPr lang="en-US" dirty="0" smtClean="0"/>
              <a:t>private String name;</a:t>
            </a:r>
            <a:endParaRPr lang="vi-VN" dirty="0" smtClean="0"/>
          </a:p>
          <a:p>
            <a:pPr marL="0" indent="0">
              <a:buNone/>
            </a:pPr>
            <a:r>
              <a:rPr lang="en-US" dirty="0" smtClean="0"/>
              <a:t>}</a:t>
            </a:r>
            <a:endParaRPr lang="en-US" dirty="0"/>
          </a:p>
        </p:txBody>
      </p:sp>
    </p:spTree>
    <p:extLst>
      <p:ext uri="{BB962C8B-B14F-4D97-AF65-F5344CB8AC3E}">
        <p14:creationId xmlns:p14="http://schemas.microsoft.com/office/powerpoint/2010/main" val="163900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Phạm vi</a:t>
            </a:r>
            <a:endParaRPr lang="en-US" dirty="0"/>
          </a:p>
        </p:txBody>
      </p:sp>
      <p:sp>
        <p:nvSpPr>
          <p:cNvPr id="3" name="Content Placeholder 2"/>
          <p:cNvSpPr>
            <a:spLocks noGrp="1"/>
          </p:cNvSpPr>
          <p:nvPr>
            <p:ph idx="1"/>
          </p:nvPr>
        </p:nvSpPr>
        <p:spPr/>
        <p:txBody>
          <a:bodyPr>
            <a:normAutofit fontScale="92500"/>
          </a:bodyPr>
          <a:lstStyle/>
          <a:p>
            <a:pPr marL="0" indent="0">
              <a:buNone/>
            </a:pPr>
            <a:r>
              <a:rPr lang="vi-VN" dirty="0" smtClean="0"/>
              <a:t>@Retention: Dùng để chú thích mức độ tồn tại của một annotation nào đó. </a:t>
            </a:r>
          </a:p>
          <a:p>
            <a:pPr marL="0" indent="0">
              <a:buNone/>
            </a:pPr>
            <a:r>
              <a:rPr lang="vi-VN" dirty="0" smtClean="0"/>
              <a:t>Cụ thể có 3 mức : </a:t>
            </a:r>
          </a:p>
          <a:p>
            <a:pPr marL="0" indent="0">
              <a:buNone/>
            </a:pPr>
            <a:r>
              <a:rPr lang="vi-VN" dirty="0" smtClean="0"/>
              <a:t>- RetentionPolicy.SOURCE: Tồn tại trên code nguồn, và không được bộ dịch (compiler) nhận ra. </a:t>
            </a:r>
          </a:p>
          <a:p>
            <a:pPr marL="0" indent="0">
              <a:buNone/>
            </a:pPr>
            <a:r>
              <a:rPr lang="vi-VN" dirty="0" smtClean="0"/>
              <a:t>- RetentionPolicy.CLASS: Mức tồn tại được bộ dịch nhận ra, nhưng không được nhận biết bởi máy ảo tại thời điểm chạy (Runtime). </a:t>
            </a:r>
          </a:p>
          <a:p>
            <a:pPr marL="0" indent="0">
              <a:buNone/>
            </a:pPr>
            <a:r>
              <a:rPr lang="vi-VN" dirty="0" smtClean="0"/>
              <a:t>- RetentionPolicy.RUNTIME: Mức tồn tại lớn nhất, được bộ dịch (compiler) nhận biết, và máy ảo (jvm) cũng nhận ra khi chạy chương trình.</a:t>
            </a:r>
            <a:endParaRPr lang="en-US" dirty="0"/>
          </a:p>
        </p:txBody>
      </p:sp>
    </p:spTree>
    <p:extLst>
      <p:ext uri="{BB962C8B-B14F-4D97-AF65-F5344CB8AC3E}">
        <p14:creationId xmlns:p14="http://schemas.microsoft.com/office/powerpoint/2010/main" val="3516726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vi-VN" dirty="0" smtClean="0"/>
              <a:t>@Target: Dùng để chú thích phạm vi sử dụng của một Annotation :</a:t>
            </a:r>
          </a:p>
          <a:p>
            <a:endParaRPr lang="vi-VN" dirty="0" smtClean="0"/>
          </a:p>
          <a:p>
            <a:r>
              <a:rPr lang="vi-VN" dirty="0" smtClean="0"/>
              <a:t>ElementType.TYPE - Cho phép chú thích trên Class, interface, enum, annotation. </a:t>
            </a:r>
          </a:p>
          <a:p>
            <a:r>
              <a:rPr lang="vi-VN" dirty="0" smtClean="0"/>
              <a:t>ElementType.FIELD - Cho phép chú thích trường (field), bao gồm cả các hằng số enum.</a:t>
            </a:r>
          </a:p>
          <a:p>
            <a:r>
              <a:rPr lang="vi-VN" dirty="0" smtClean="0"/>
              <a:t>ElementType.METHOD - Cho phép chú thích trên method. </a:t>
            </a:r>
          </a:p>
          <a:p>
            <a:r>
              <a:rPr lang="vi-VN" dirty="0" smtClean="0"/>
              <a:t>ElementType.PARAMETER - Cho phép chú thích trên parameter </a:t>
            </a:r>
          </a:p>
          <a:p>
            <a:r>
              <a:rPr lang="vi-VN" dirty="0" smtClean="0"/>
              <a:t>ElementType.CONSTRUCTOR - Cho phép chú thích trên constructor </a:t>
            </a:r>
          </a:p>
          <a:p>
            <a:r>
              <a:rPr lang="vi-VN" dirty="0" smtClean="0"/>
              <a:t>ElementType.LOCAL_VARIABLE - Cho phép chú thích trên biến địa phương. </a:t>
            </a:r>
          </a:p>
          <a:p>
            <a:r>
              <a:rPr lang="vi-VN" dirty="0" smtClean="0"/>
              <a:t>ElementType.ANNOTATION_TYPE - Cho phép chú thích trên Annotation khác </a:t>
            </a:r>
          </a:p>
          <a:p>
            <a:r>
              <a:rPr lang="vi-VN" dirty="0" smtClean="0"/>
              <a:t>ElementType.PACKAGE - Cho phép chú thích trên package.</a:t>
            </a:r>
            <a:endParaRPr lang="en-US" dirty="0"/>
          </a:p>
        </p:txBody>
      </p:sp>
    </p:spTree>
    <p:extLst>
      <p:ext uri="{BB962C8B-B14F-4D97-AF65-F5344CB8AC3E}">
        <p14:creationId xmlns:p14="http://schemas.microsoft.com/office/powerpoint/2010/main" val="255021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Ví dụ khai báo phạm vi</a:t>
            </a:r>
            <a:endParaRPr lang="en-US" dirty="0"/>
          </a:p>
        </p:txBody>
      </p:sp>
      <p:sp>
        <p:nvSpPr>
          <p:cNvPr id="3" name="Content Placeholder 2"/>
          <p:cNvSpPr>
            <a:spLocks noGrp="1"/>
          </p:cNvSpPr>
          <p:nvPr>
            <p:ph idx="1"/>
          </p:nvPr>
        </p:nvSpPr>
        <p:spPr/>
        <p:txBody>
          <a:bodyPr/>
          <a:lstStyle/>
          <a:p>
            <a:pPr marL="0" indent="0">
              <a:buNone/>
            </a:pPr>
            <a:r>
              <a:rPr lang="vi-VN" sz="2000" dirty="0" smtClean="0"/>
              <a:t>@Retention(RetentionPolicy.RUNTIME) </a:t>
            </a:r>
          </a:p>
          <a:p>
            <a:pPr marL="0" indent="0">
              <a:buNone/>
            </a:pPr>
            <a:r>
              <a:rPr lang="vi-VN" sz="1600" dirty="0" smtClean="0"/>
              <a:t>// Tồn tại trong lúc chạy chương trình </a:t>
            </a:r>
          </a:p>
          <a:p>
            <a:pPr marL="0" indent="0">
              <a:buNone/>
            </a:pPr>
            <a:r>
              <a:rPr lang="vi-VN" sz="2000" dirty="0" smtClean="0"/>
              <a:t>@Target({ ElementType.TYPE, ElementType.FIELD, ElementType.METHOD}) </a:t>
            </a:r>
          </a:p>
          <a:p>
            <a:pPr marL="0" indent="0">
              <a:buNone/>
            </a:pPr>
            <a:r>
              <a:rPr lang="vi-VN" sz="1200" i="1" dirty="0" smtClean="0"/>
              <a:t>// Được sử dụng trên class, interface, method, biến </a:t>
            </a:r>
          </a:p>
          <a:p>
            <a:pPr marL="0" indent="0">
              <a:buNone/>
            </a:pPr>
            <a:r>
              <a:rPr lang="vi-VN" sz="2400" dirty="0" smtClean="0"/>
              <a:t>public @interface JsonName { </a:t>
            </a:r>
          </a:p>
          <a:p>
            <a:pPr marL="0" indent="0">
              <a:buNone/>
            </a:pPr>
            <a:r>
              <a:rPr lang="vi-VN" sz="2400" dirty="0"/>
              <a:t>	</a:t>
            </a:r>
            <a:r>
              <a:rPr lang="vi-VN" sz="2400" dirty="0" smtClean="0"/>
              <a:t>String value(); </a:t>
            </a:r>
          </a:p>
          <a:p>
            <a:pPr marL="0" indent="0">
              <a:buNone/>
            </a:pPr>
            <a:r>
              <a:rPr lang="vi-VN" sz="2400" dirty="0" smtClean="0"/>
              <a:t>}</a:t>
            </a:r>
            <a:endParaRPr lang="en-US" sz="2400" dirty="0"/>
          </a:p>
        </p:txBody>
      </p:sp>
    </p:spTree>
    <p:extLst>
      <p:ext uri="{BB962C8B-B14F-4D97-AF65-F5344CB8AC3E}">
        <p14:creationId xmlns:p14="http://schemas.microsoft.com/office/powerpoint/2010/main" val="2258178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endParaRPr lang="en-US" dirty="0"/>
          </a:p>
        </p:txBody>
      </p:sp>
      <p:sp>
        <p:nvSpPr>
          <p:cNvPr id="3" name="Content Placeholder 2"/>
          <p:cNvSpPr>
            <a:spLocks noGrp="1"/>
          </p:cNvSpPr>
          <p:nvPr>
            <p:ph idx="1"/>
          </p:nvPr>
        </p:nvSpPr>
        <p:spPr>
          <a:xfrm>
            <a:off x="838200" y="1366982"/>
            <a:ext cx="10515600" cy="4809981"/>
          </a:xfrm>
        </p:spPr>
        <p:txBody>
          <a:bodyPr/>
          <a:lstStyle/>
          <a:p>
            <a:r>
              <a:rPr lang="en-US" dirty="0" err="1" smtClean="0"/>
              <a:t>Ví</a:t>
            </a:r>
            <a:r>
              <a:rPr lang="en-US" dirty="0" smtClean="0"/>
              <a:t> </a:t>
            </a:r>
            <a:r>
              <a:rPr lang="en-US" dirty="0" err="1" smtClean="0"/>
              <a:t>dụ</a:t>
            </a:r>
            <a:r>
              <a:rPr lang="en-US" dirty="0" smtClean="0"/>
              <a:t> : </a:t>
            </a:r>
            <a:r>
              <a:rPr lang="en-US" dirty="0" err="1" smtClean="0"/>
              <a:t>Tạo</a:t>
            </a:r>
            <a:r>
              <a:rPr lang="en-US" dirty="0" smtClean="0"/>
              <a:t> annotation </a:t>
            </a:r>
            <a:r>
              <a:rPr lang="en-US" dirty="0" err="1" smtClean="0"/>
              <a:t>chuẩn</a:t>
            </a:r>
            <a:r>
              <a:rPr lang="en-US" dirty="0" smtClean="0"/>
              <a:t> </a:t>
            </a:r>
            <a:r>
              <a:rPr lang="en-US" dirty="0" err="1" smtClean="0"/>
              <a:t>hóa</a:t>
            </a:r>
            <a:r>
              <a:rPr lang="en-US" dirty="0" smtClean="0"/>
              <a:t> </a:t>
            </a:r>
            <a:r>
              <a:rPr lang="en-US" dirty="0" err="1" smtClean="0"/>
              <a:t>các</a:t>
            </a:r>
            <a:r>
              <a:rPr lang="en-US" dirty="0" smtClean="0"/>
              <a:t> String, </a:t>
            </a:r>
            <a:r>
              <a:rPr lang="en-US" dirty="0" err="1" smtClean="0"/>
              <a:t>loại</a:t>
            </a:r>
            <a:r>
              <a:rPr lang="en-US" dirty="0" smtClean="0"/>
              <a:t> </a:t>
            </a:r>
            <a:r>
              <a:rPr lang="en-US" dirty="0" err="1" smtClean="0"/>
              <a:t>bỏ</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dirty="0" smtClean="0"/>
              <a:t> non-alphanumeric</a:t>
            </a:r>
          </a:p>
          <a:p>
            <a:endParaRPr lang="en-US" dirty="0"/>
          </a:p>
        </p:txBody>
      </p:sp>
      <p:pic>
        <p:nvPicPr>
          <p:cNvPr id="7" name="Picture 6"/>
          <p:cNvPicPr>
            <a:picLocks noChangeAspect="1"/>
          </p:cNvPicPr>
          <p:nvPr/>
        </p:nvPicPr>
        <p:blipFill>
          <a:blip r:embed="rId2"/>
          <a:stretch>
            <a:fillRect/>
          </a:stretch>
        </p:blipFill>
        <p:spPr>
          <a:xfrm>
            <a:off x="314325" y="2276475"/>
            <a:ext cx="5781675" cy="1104900"/>
          </a:xfrm>
          <a:prstGeom prst="rect">
            <a:avLst/>
          </a:prstGeom>
        </p:spPr>
      </p:pic>
      <p:pic>
        <p:nvPicPr>
          <p:cNvPr id="8" name="Picture 7"/>
          <p:cNvPicPr>
            <a:picLocks noChangeAspect="1"/>
          </p:cNvPicPr>
          <p:nvPr/>
        </p:nvPicPr>
        <p:blipFill>
          <a:blip r:embed="rId3"/>
          <a:stretch>
            <a:fillRect/>
          </a:stretch>
        </p:blipFill>
        <p:spPr>
          <a:xfrm>
            <a:off x="5784994" y="1797195"/>
            <a:ext cx="6200775" cy="5381625"/>
          </a:xfrm>
          <a:prstGeom prst="rect">
            <a:avLst/>
          </a:prstGeom>
        </p:spPr>
      </p:pic>
    </p:spTree>
    <p:extLst>
      <p:ext uri="{BB962C8B-B14F-4D97-AF65-F5344CB8AC3E}">
        <p14:creationId xmlns:p14="http://schemas.microsoft.com/office/powerpoint/2010/main" val="1194808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982"/>
            <a:ext cx="10515600" cy="5825981"/>
          </a:xfrm>
        </p:spPr>
        <p:txBody>
          <a:bodyPr>
            <a:normAutofit fontScale="55000" lnSpcReduction="20000"/>
          </a:bodyPr>
          <a:lstStyle/>
          <a:p>
            <a:r>
              <a:rPr lang="vi-VN" dirty="0" smtClean="0"/>
              <a:t>Sử dụng Reflection API như sau</a:t>
            </a:r>
            <a:r>
              <a:rPr lang="en-US" dirty="0" smtClean="0"/>
              <a:t> :</a:t>
            </a:r>
          </a:p>
          <a:p>
            <a:endParaRPr lang="en-US" dirty="0" smtClean="0"/>
          </a:p>
          <a:p>
            <a:pPr marL="0" indent="0">
              <a:buNone/>
            </a:pPr>
            <a:r>
              <a:rPr lang="en-US" dirty="0" smtClean="0"/>
              <a:t>public static void normalize(Employee employee) {</a:t>
            </a:r>
          </a:p>
          <a:p>
            <a:pPr marL="0" indent="0">
              <a:buNone/>
            </a:pPr>
            <a:r>
              <a:rPr lang="en-US" dirty="0" smtClean="0"/>
              <a:t>	Field[] fields = </a:t>
            </a:r>
            <a:r>
              <a:rPr lang="en-US" dirty="0" err="1" smtClean="0"/>
              <a:t>employee.getClass</a:t>
            </a:r>
            <a:r>
              <a:rPr lang="en-US" dirty="0" smtClean="0"/>
              <a:t>().</a:t>
            </a:r>
            <a:r>
              <a:rPr lang="en-US" dirty="0" err="1" smtClean="0"/>
              <a:t>getDeclaredFields</a:t>
            </a:r>
            <a:r>
              <a:rPr lang="en-US" dirty="0" smtClean="0"/>
              <a:t>();</a:t>
            </a:r>
          </a:p>
          <a:p>
            <a:pPr marL="0" indent="0">
              <a:buNone/>
            </a:pPr>
            <a:r>
              <a:rPr lang="en-US" dirty="0" smtClean="0"/>
              <a:t>	for (</a:t>
            </a:r>
            <a:r>
              <a:rPr lang="en-US" dirty="0" err="1" smtClean="0"/>
              <a:t>int</a:t>
            </a:r>
            <a:r>
              <a:rPr lang="en-US" dirty="0" smtClean="0"/>
              <a:t> </a:t>
            </a:r>
            <a:r>
              <a:rPr lang="en-US" dirty="0" err="1" smtClean="0"/>
              <a:t>i</a:t>
            </a:r>
            <a:r>
              <a:rPr lang="en-US" dirty="0" smtClean="0"/>
              <a:t> = 0; </a:t>
            </a:r>
            <a:r>
              <a:rPr lang="en-US" dirty="0" smtClean="0"/>
              <a:t>I</a:t>
            </a:r>
            <a:r>
              <a:rPr lang="en-US" dirty="0" smtClean="0"/>
              <a:t> &lt;</a:t>
            </a:r>
            <a:r>
              <a:rPr lang="en-US" dirty="0" smtClean="0"/>
              <a:t> </a:t>
            </a:r>
            <a:r>
              <a:rPr lang="en-US" dirty="0" err="1" smtClean="0"/>
              <a:t>fields.length</a:t>
            </a:r>
            <a:r>
              <a:rPr lang="en-US" dirty="0" smtClean="0"/>
              <a:t>; </a:t>
            </a:r>
            <a:r>
              <a:rPr lang="en-US" dirty="0" err="1" smtClean="0"/>
              <a:t>i</a:t>
            </a:r>
            <a:r>
              <a:rPr lang="en-US" dirty="0" smtClean="0"/>
              <a:t>++) {</a:t>
            </a:r>
          </a:p>
          <a:p>
            <a:pPr marL="0" indent="0">
              <a:buNone/>
            </a:pPr>
            <a:r>
              <a:rPr lang="en-US" dirty="0" smtClean="0"/>
              <a:t>		Normalize </a:t>
            </a:r>
            <a:r>
              <a:rPr lang="en-US" dirty="0" err="1" smtClean="0"/>
              <a:t>normalize</a:t>
            </a:r>
            <a:r>
              <a:rPr lang="en-US" dirty="0" smtClean="0"/>
              <a:t> = fields[</a:t>
            </a:r>
            <a:r>
              <a:rPr lang="en-US" dirty="0" err="1" smtClean="0"/>
              <a:t>i</a:t>
            </a:r>
            <a:r>
              <a:rPr lang="en-US" dirty="0" smtClean="0"/>
              <a:t>].</a:t>
            </a:r>
            <a:r>
              <a:rPr lang="en-US" dirty="0" err="1" smtClean="0"/>
              <a:t>getAnnotation</a:t>
            </a:r>
            <a:r>
              <a:rPr lang="en-US" dirty="0" smtClean="0"/>
              <a:t>(</a:t>
            </a:r>
            <a:r>
              <a:rPr lang="en-US" dirty="0" err="1" smtClean="0"/>
              <a:t>Normalize.class</a:t>
            </a:r>
            <a:r>
              <a:rPr lang="en-US" dirty="0" smtClean="0"/>
              <a:t>);</a:t>
            </a:r>
          </a:p>
          <a:p>
            <a:pPr marL="0" indent="0">
              <a:buNone/>
            </a:pPr>
            <a:r>
              <a:rPr lang="en-US" dirty="0" smtClean="0"/>
              <a:t>		if (normalize != null) {</a:t>
            </a:r>
          </a:p>
          <a:p>
            <a:pPr marL="0" indent="0">
              <a:buNone/>
            </a:pPr>
            <a:r>
              <a:rPr lang="en-US" dirty="0" smtClean="0"/>
              <a:t>			try {</a:t>
            </a:r>
          </a:p>
          <a:p>
            <a:pPr marL="0" indent="0">
              <a:buNone/>
            </a:pPr>
            <a:r>
              <a:rPr lang="en-US" dirty="0" smtClean="0"/>
              <a:t>				fields[</a:t>
            </a:r>
            <a:r>
              <a:rPr lang="en-US" dirty="0" err="1" smtClean="0"/>
              <a:t>i</a:t>
            </a:r>
            <a:r>
              <a:rPr lang="en-US" dirty="0" smtClean="0"/>
              <a:t>].</a:t>
            </a:r>
            <a:r>
              <a:rPr lang="en-US" dirty="0" err="1" smtClean="0"/>
              <a:t>setAccessible</a:t>
            </a:r>
            <a:r>
              <a:rPr lang="en-US" dirty="0" smtClean="0"/>
              <a:t>(true);</a:t>
            </a:r>
          </a:p>
          <a:p>
            <a:pPr marL="0" indent="0">
              <a:buNone/>
            </a:pPr>
            <a:r>
              <a:rPr lang="en-US" dirty="0" smtClean="0"/>
              <a:t>				if (fields[</a:t>
            </a:r>
            <a:r>
              <a:rPr lang="en-US" dirty="0" err="1" smtClean="0"/>
              <a:t>i</a:t>
            </a:r>
            <a:r>
              <a:rPr lang="en-US" dirty="0" smtClean="0"/>
              <a:t>].get(employee) != null) {</a:t>
            </a:r>
          </a:p>
          <a:p>
            <a:pPr marL="0" indent="0">
              <a:buNone/>
            </a:pPr>
            <a:r>
              <a:rPr lang="en-US" dirty="0" smtClean="0"/>
              <a:t>							 					                                                                        fields[</a:t>
            </a:r>
            <a:r>
              <a:rPr lang="en-US" dirty="0" err="1" smtClean="0"/>
              <a:t>i</a:t>
            </a:r>
            <a:r>
              <a:rPr lang="en-US" dirty="0" smtClean="0"/>
              <a:t>].set(</a:t>
            </a:r>
            <a:r>
              <a:rPr lang="en-US" dirty="0" err="1" smtClean="0"/>
              <a:t>employee,String.valueOf</a:t>
            </a:r>
            <a:r>
              <a:rPr lang="en-US" dirty="0" smtClean="0"/>
              <a:t>(fields[</a:t>
            </a:r>
            <a:r>
              <a:rPr lang="en-US" dirty="0" err="1" smtClean="0"/>
              <a:t>i</a:t>
            </a:r>
            <a:r>
              <a:rPr lang="en-US" dirty="0" smtClean="0"/>
              <a:t>].</a:t>
            </a:r>
            <a:r>
              <a:rPr lang="en-US" smtClean="0"/>
              <a:t>get(employee</a:t>
            </a:r>
            <a:r>
              <a:rPr lang="en-US" smtClean="0"/>
              <a:t>)).replaceAll</a:t>
            </a:r>
            <a:r>
              <a:rPr lang="en-US" dirty="0" smtClean="0"/>
              <a:t>("[^A-Za-z0-9 ]", ""));</a:t>
            </a:r>
          </a:p>
          <a:p>
            <a:pPr marL="0" indent="0">
              <a:buNone/>
            </a:pPr>
            <a:r>
              <a:rPr lang="en-US" dirty="0" smtClean="0"/>
              <a:t>				}</a:t>
            </a:r>
          </a:p>
          <a:p>
            <a:pPr marL="0" indent="0">
              <a:buNone/>
            </a:pPr>
            <a:r>
              <a:rPr lang="en-US" dirty="0" smtClean="0"/>
              <a:t>			} catch (Exception ex) {</a:t>
            </a:r>
          </a:p>
          <a:p>
            <a:pPr marL="0" indent="0">
              <a:buNone/>
            </a:pPr>
            <a:r>
              <a:rPr lang="en-US" dirty="0" smtClean="0"/>
              <a:t>				</a:t>
            </a:r>
            <a:r>
              <a:rPr lang="en-US" dirty="0" err="1" smtClean="0"/>
              <a:t>ex.printStackTrace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509882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a:t>
            </a:r>
            <a:r>
              <a:rPr lang="en-US" dirty="0" err="1" smtClean="0"/>
              <a:t>là</a:t>
            </a:r>
            <a:r>
              <a:rPr lang="en-US" dirty="0" smtClean="0"/>
              <a:t> </a:t>
            </a:r>
            <a:r>
              <a:rPr lang="en-US" dirty="0" err="1" smtClean="0"/>
              <a:t>gì</a:t>
            </a:r>
            <a:r>
              <a:rPr lang="en-US" dirty="0" smtClean="0"/>
              <a:t> ?</a:t>
            </a:r>
            <a:endParaRPr lang="en-US" dirty="0"/>
          </a:p>
        </p:txBody>
      </p:sp>
      <p:sp>
        <p:nvSpPr>
          <p:cNvPr id="3" name="Content Placeholder 2"/>
          <p:cNvSpPr>
            <a:spLocks noGrp="1"/>
          </p:cNvSpPr>
          <p:nvPr>
            <p:ph idx="1"/>
          </p:nvPr>
        </p:nvSpPr>
        <p:spPr/>
        <p:txBody>
          <a:bodyPr/>
          <a:lstStyle/>
          <a:p>
            <a:r>
              <a:rPr lang="vi-VN" dirty="0" smtClean="0"/>
              <a:t>Java Relection là một core package trong thư viện chuẩn của Java. </a:t>
            </a:r>
            <a:endParaRPr lang="en-US" dirty="0" smtClean="0"/>
          </a:p>
          <a:p>
            <a:r>
              <a:rPr lang="vi-VN" dirty="0" smtClean="0"/>
              <a:t>Mục đích của nó là cho phép chúng ta truy cập vào gần như mọi thứ bên trong đối tượng. "Dưới một góc độ khác"!</a:t>
            </a:r>
            <a:endParaRPr lang="en-US" dirty="0"/>
          </a:p>
        </p:txBody>
      </p:sp>
    </p:spTree>
    <p:extLst>
      <p:ext uri="{BB962C8B-B14F-4D97-AF65-F5344CB8AC3E}">
        <p14:creationId xmlns:p14="http://schemas.microsoft.com/office/powerpoint/2010/main" val="1465075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860143" y="1382280"/>
            <a:ext cx="8471713" cy="4351338"/>
          </a:xfrm>
          <a:prstGeom prst="rect">
            <a:avLst/>
          </a:prstGeom>
        </p:spPr>
      </p:pic>
      <p:sp>
        <p:nvSpPr>
          <p:cNvPr id="6" name="Rectangle 5"/>
          <p:cNvSpPr/>
          <p:nvPr/>
        </p:nvSpPr>
        <p:spPr>
          <a:xfrm>
            <a:off x="1043709" y="5636599"/>
            <a:ext cx="8478982" cy="646331"/>
          </a:xfrm>
          <a:prstGeom prst="rect">
            <a:avLst/>
          </a:prstGeom>
        </p:spPr>
        <p:txBody>
          <a:bodyPr wrap="square">
            <a:spAutoFit/>
          </a:bodyPr>
          <a:lstStyle/>
          <a:p>
            <a:r>
              <a:rPr lang="en-US" dirty="0" err="1" smtClean="0"/>
              <a:t>Có</a:t>
            </a:r>
            <a:r>
              <a:rPr lang="en-US" dirty="0" smtClean="0"/>
              <a:t> </a:t>
            </a:r>
            <a:r>
              <a:rPr lang="en-US" dirty="0" err="1" smtClean="0"/>
              <a:t>cách</a:t>
            </a:r>
            <a:r>
              <a:rPr lang="en-US" dirty="0" smtClean="0"/>
              <a:t> </a:t>
            </a:r>
            <a:r>
              <a:rPr lang="en-US" dirty="0" err="1" smtClean="0"/>
              <a:t>nào</a:t>
            </a:r>
            <a:r>
              <a:rPr lang="en-US" dirty="0" smtClean="0"/>
              <a:t> </a:t>
            </a:r>
            <a:r>
              <a:rPr lang="en-US" dirty="0" err="1" smtClean="0"/>
              <a:t>cho</a:t>
            </a:r>
            <a:r>
              <a:rPr lang="en-US" dirty="0" smtClean="0"/>
              <a:t> code </a:t>
            </a:r>
            <a:r>
              <a:rPr lang="en-US" dirty="0" err="1" smtClean="0"/>
              <a:t>duyệt</a:t>
            </a:r>
            <a:r>
              <a:rPr lang="en-US" dirty="0" smtClean="0"/>
              <a:t> </a:t>
            </a:r>
            <a:r>
              <a:rPr lang="en-US" dirty="0" err="1" smtClean="0"/>
              <a:t>tìm</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cái</a:t>
            </a:r>
            <a:r>
              <a:rPr lang="en-US" dirty="0" smtClean="0"/>
              <a:t> </a:t>
            </a:r>
            <a:r>
              <a:rPr lang="en-US" dirty="0" err="1" smtClean="0"/>
              <a:t>nào</a:t>
            </a:r>
            <a:r>
              <a:rPr lang="en-US" dirty="0" smtClean="0"/>
              <a:t> </a:t>
            </a:r>
            <a:r>
              <a:rPr lang="en-US" dirty="0" err="1" smtClean="0"/>
              <a:t>là</a:t>
            </a:r>
            <a:r>
              <a:rPr lang="en-US" dirty="0" smtClean="0"/>
              <a:t> String </a:t>
            </a:r>
            <a:r>
              <a:rPr lang="en-US" dirty="0" err="1" smtClean="0"/>
              <a:t>thì</a:t>
            </a:r>
            <a:r>
              <a:rPr lang="en-US" dirty="0" smtClean="0"/>
              <a:t> </a:t>
            </a:r>
            <a:r>
              <a:rPr lang="en-US" dirty="0" err="1" smtClean="0"/>
              <a:t>đổi</a:t>
            </a:r>
            <a:r>
              <a:rPr lang="en-US" dirty="0" smtClean="0"/>
              <a:t> </a:t>
            </a:r>
            <a:r>
              <a:rPr lang="en-US" dirty="0" err="1" smtClean="0"/>
              <a:t>nó</a:t>
            </a:r>
            <a:r>
              <a:rPr lang="en-US" dirty="0" smtClean="0"/>
              <a:t> </a:t>
            </a:r>
            <a:r>
              <a:rPr lang="en-US" dirty="0" err="1" smtClean="0"/>
              <a:t>thành</a:t>
            </a:r>
            <a:r>
              <a:rPr lang="en-US" dirty="0" smtClean="0"/>
              <a:t> "Ngoc Trinh"?</a:t>
            </a:r>
            <a:endParaRPr lang="en-US" dirty="0"/>
          </a:p>
        </p:txBody>
      </p:sp>
    </p:spTree>
    <p:extLst>
      <p:ext uri="{BB962C8B-B14F-4D97-AF65-F5344CB8AC3E}">
        <p14:creationId xmlns:p14="http://schemas.microsoft.com/office/powerpoint/2010/main" val="3865301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a:t>
            </a:r>
            <a:r>
              <a:rPr lang="en-US" b="1" dirty="0"/>
              <a:t>Reflection</a:t>
            </a:r>
          </a:p>
        </p:txBody>
      </p:sp>
      <p:sp>
        <p:nvSpPr>
          <p:cNvPr id="3" name="Content Placeholder 2"/>
          <p:cNvSpPr>
            <a:spLocks noGrp="1"/>
          </p:cNvSpPr>
          <p:nvPr>
            <p:ph idx="1"/>
          </p:nvPr>
        </p:nvSpPr>
        <p:spPr/>
        <p:txBody>
          <a:bodyPr/>
          <a:lstStyle/>
          <a:p>
            <a:r>
              <a:rPr lang="vi-VN" dirty="0" smtClean="0"/>
              <a:t>Java Reflecion cho phép bạn đánh giá, sửa đổi cấu trúc và hành vi của một đối tượng tại thời gian chạy (runtime) của chương trình. Đồng thời nó cho phép bạn truy cập vào các thành viên private (private member) tại mọi nơi trong ứng dụng, điều này không được phép với cách tiếp cận truyền thống.</a:t>
            </a:r>
            <a:endParaRPr lang="en-US" dirty="0"/>
          </a:p>
        </p:txBody>
      </p:sp>
    </p:spTree>
    <p:extLst>
      <p:ext uri="{BB962C8B-B14F-4D97-AF65-F5344CB8AC3E}">
        <p14:creationId xmlns:p14="http://schemas.microsoft.com/office/powerpoint/2010/main" val="2058962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Example :</a:t>
            </a:r>
            <a:endParaRPr lang="en-US" dirty="0"/>
          </a:p>
        </p:txBody>
      </p:sp>
      <p:pic>
        <p:nvPicPr>
          <p:cNvPr id="4" name="Content Placeholder 3"/>
          <p:cNvPicPr>
            <a:picLocks noGrp="1" noChangeAspect="1"/>
          </p:cNvPicPr>
          <p:nvPr>
            <p:ph idx="1"/>
          </p:nvPr>
        </p:nvPicPr>
        <p:blipFill>
          <a:blip r:embed="rId2"/>
          <a:stretch>
            <a:fillRect/>
          </a:stretch>
        </p:blipFill>
        <p:spPr>
          <a:xfrm>
            <a:off x="3334327" y="536338"/>
            <a:ext cx="4495745" cy="5640625"/>
          </a:xfrm>
          <a:prstGeom prst="rect">
            <a:avLst/>
          </a:prstGeom>
        </p:spPr>
      </p:pic>
    </p:spTree>
    <p:extLst>
      <p:ext uri="{BB962C8B-B14F-4D97-AF65-F5344CB8AC3E}">
        <p14:creationId xmlns:p14="http://schemas.microsoft.com/office/powerpoint/2010/main" val="3600303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Lấy</a:t>
            </a:r>
            <a:r>
              <a:rPr lang="en-US" b="1" dirty="0"/>
              <a:t> </a:t>
            </a:r>
            <a:r>
              <a:rPr lang="en-US" b="1" dirty="0" err="1"/>
              <a:t>ra</a:t>
            </a:r>
            <a:r>
              <a:rPr lang="en-US" b="1" dirty="0"/>
              <a:t> </a:t>
            </a:r>
            <a:r>
              <a:rPr lang="en-US" b="1" dirty="0" err="1"/>
              <a:t>Thuộc</a:t>
            </a:r>
            <a:r>
              <a:rPr lang="en-US" b="1" dirty="0"/>
              <a:t> </a:t>
            </a:r>
            <a:r>
              <a:rPr lang="en-US" b="1" dirty="0" err="1"/>
              <a:t>tính</a:t>
            </a:r>
            <a:r>
              <a:rPr lang="en-US" b="1" dirty="0"/>
              <a:t> (Field)</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958110" y="1161829"/>
            <a:ext cx="7308446" cy="5015134"/>
          </a:xfrm>
          <a:prstGeom prst="rect">
            <a:avLst/>
          </a:prstGeom>
        </p:spPr>
      </p:pic>
    </p:spTree>
    <p:extLst>
      <p:ext uri="{BB962C8B-B14F-4D97-AF65-F5344CB8AC3E}">
        <p14:creationId xmlns:p14="http://schemas.microsoft.com/office/powerpoint/2010/main" val="2999460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Lấy</a:t>
            </a:r>
            <a:r>
              <a:rPr lang="en-US" b="1" dirty="0" smtClean="0"/>
              <a:t> </a:t>
            </a:r>
            <a:r>
              <a:rPr lang="en-US" b="1" dirty="0" err="1"/>
              <a:t>ra</a:t>
            </a:r>
            <a:r>
              <a:rPr lang="en-US" b="1" dirty="0"/>
              <a:t> </a:t>
            </a:r>
            <a:r>
              <a:rPr lang="en-US" b="1" dirty="0" err="1"/>
              <a:t>Hàm</a:t>
            </a:r>
            <a:r>
              <a:rPr lang="en-US" b="1" dirty="0"/>
              <a:t> (Method)</a:t>
            </a:r>
          </a:p>
        </p:txBody>
      </p:sp>
      <p:pic>
        <p:nvPicPr>
          <p:cNvPr id="4" name="Content Placeholder 3"/>
          <p:cNvPicPr>
            <a:picLocks noGrp="1" noChangeAspect="1"/>
          </p:cNvPicPr>
          <p:nvPr>
            <p:ph idx="1"/>
          </p:nvPr>
        </p:nvPicPr>
        <p:blipFill>
          <a:blip r:embed="rId2"/>
          <a:stretch>
            <a:fillRect/>
          </a:stretch>
        </p:blipFill>
        <p:spPr>
          <a:xfrm>
            <a:off x="2336801" y="1295809"/>
            <a:ext cx="6782234" cy="4881154"/>
          </a:xfrm>
          <a:prstGeom prst="rect">
            <a:avLst/>
          </a:prstGeom>
        </p:spPr>
      </p:pic>
    </p:spTree>
    <p:extLst>
      <p:ext uri="{BB962C8B-B14F-4D97-AF65-F5344CB8AC3E}">
        <p14:creationId xmlns:p14="http://schemas.microsoft.com/office/powerpoint/2010/main" val="1354390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Lấy ra hàm tạo</a:t>
            </a:r>
            <a:endParaRPr lang="en-US" dirty="0"/>
          </a:p>
        </p:txBody>
      </p:sp>
      <p:pic>
        <p:nvPicPr>
          <p:cNvPr id="4" name="Content Placeholder 3"/>
          <p:cNvPicPr>
            <a:picLocks noGrp="1" noChangeAspect="1"/>
          </p:cNvPicPr>
          <p:nvPr>
            <p:ph idx="1"/>
          </p:nvPr>
        </p:nvPicPr>
        <p:blipFill>
          <a:blip r:embed="rId2"/>
          <a:stretch>
            <a:fillRect/>
          </a:stretch>
        </p:blipFill>
        <p:spPr>
          <a:xfrm>
            <a:off x="1930400" y="1411378"/>
            <a:ext cx="7664927" cy="4765585"/>
          </a:xfrm>
          <a:prstGeom prst="rect">
            <a:avLst/>
          </a:prstGeom>
        </p:spPr>
      </p:pic>
    </p:spTree>
    <p:extLst>
      <p:ext uri="{BB962C8B-B14F-4D97-AF65-F5344CB8AC3E}">
        <p14:creationId xmlns:p14="http://schemas.microsoft.com/office/powerpoint/2010/main" val="733004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Lấy</a:t>
            </a:r>
            <a:r>
              <a:rPr lang="en-US" b="1" dirty="0"/>
              <a:t> </a:t>
            </a:r>
            <a:r>
              <a:rPr lang="en-US" b="1" dirty="0" err="1"/>
              <a:t>ra</a:t>
            </a:r>
            <a:r>
              <a:rPr lang="en-US" b="1" dirty="0"/>
              <a:t> Annotation </a:t>
            </a:r>
            <a:r>
              <a:rPr lang="en-US" b="1" dirty="0" err="1"/>
              <a:t>trên</a:t>
            </a:r>
            <a:r>
              <a:rPr lang="en-US" b="1" dirty="0"/>
              <a:t> Field, Method, Class</a:t>
            </a:r>
          </a:p>
        </p:txBody>
      </p:sp>
      <p:pic>
        <p:nvPicPr>
          <p:cNvPr id="4" name="Content Placeholder 3"/>
          <p:cNvPicPr>
            <a:picLocks noGrp="1" noChangeAspect="1"/>
          </p:cNvPicPr>
          <p:nvPr>
            <p:ph idx="1"/>
          </p:nvPr>
        </p:nvPicPr>
        <p:blipFill>
          <a:blip r:embed="rId2"/>
          <a:stretch>
            <a:fillRect/>
          </a:stretch>
        </p:blipFill>
        <p:spPr>
          <a:xfrm>
            <a:off x="1621848" y="1788319"/>
            <a:ext cx="8782050" cy="4019550"/>
          </a:xfrm>
          <a:prstGeom prst="rect">
            <a:avLst/>
          </a:prstGeom>
        </p:spPr>
      </p:pic>
    </p:spTree>
    <p:extLst>
      <p:ext uri="{BB962C8B-B14F-4D97-AF65-F5344CB8AC3E}">
        <p14:creationId xmlns:p14="http://schemas.microsoft.com/office/powerpoint/2010/main" val="4217696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TotalTime>
  <Words>587</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Reflection và Anotation </vt:lpstr>
      <vt:lpstr>Reflection là gì ?</vt:lpstr>
      <vt:lpstr>Ví dụ :</vt:lpstr>
      <vt:lpstr>Java Reflection</vt:lpstr>
      <vt:lpstr>Example :</vt:lpstr>
      <vt:lpstr>Lấy ra Thuộc tính (Field) </vt:lpstr>
      <vt:lpstr>Lấy ra Hàm (Method)</vt:lpstr>
      <vt:lpstr>Lấy ra hàm tạo</vt:lpstr>
      <vt:lpstr>Lấy ra Annotation trên Field, Method, Class</vt:lpstr>
      <vt:lpstr>Anotation</vt:lpstr>
      <vt:lpstr>PowerPoint Presentation</vt:lpstr>
      <vt:lpstr>Khai báo</vt:lpstr>
      <vt:lpstr>Sử dụng </vt:lpstr>
      <vt:lpstr>Phạm vi</vt:lpstr>
      <vt:lpstr>PowerPoint Presentation</vt:lpstr>
      <vt:lpstr>Ví dụ khai báo phạm vi</vt:lpstr>
      <vt:lpstr>Xử lý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Anotation</dc:title>
  <dc:creator>Hiep Doan Hoang</dc:creator>
  <cp:lastModifiedBy>Hoang Hiep</cp:lastModifiedBy>
  <cp:revision>9</cp:revision>
  <dcterms:created xsi:type="dcterms:W3CDTF">2019-12-17T10:11:10Z</dcterms:created>
  <dcterms:modified xsi:type="dcterms:W3CDTF">2019-12-28T13:54:56Z</dcterms:modified>
</cp:coreProperties>
</file>