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64" r:id="rId7"/>
    <p:sldId id="265" r:id="rId8"/>
    <p:sldId id="266" r:id="rId9"/>
    <p:sldId id="257"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D70715-B031-4002-9340-0B626558F8F7}"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A3B5C-F962-450F-9AA1-108FDE37D3E2}" type="slidenum">
              <a:rPr lang="en-US" smtClean="0"/>
              <a:t>‹#›</a:t>
            </a:fld>
            <a:endParaRPr lang="en-US"/>
          </a:p>
        </p:txBody>
      </p:sp>
    </p:spTree>
    <p:extLst>
      <p:ext uri="{BB962C8B-B14F-4D97-AF65-F5344CB8AC3E}">
        <p14:creationId xmlns:p14="http://schemas.microsoft.com/office/powerpoint/2010/main" val="2101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70715-B031-4002-9340-0B626558F8F7}"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A3B5C-F962-450F-9AA1-108FDE37D3E2}" type="slidenum">
              <a:rPr lang="en-US" smtClean="0"/>
              <a:t>‹#›</a:t>
            </a:fld>
            <a:endParaRPr lang="en-US"/>
          </a:p>
        </p:txBody>
      </p:sp>
    </p:spTree>
    <p:extLst>
      <p:ext uri="{BB962C8B-B14F-4D97-AF65-F5344CB8AC3E}">
        <p14:creationId xmlns:p14="http://schemas.microsoft.com/office/powerpoint/2010/main" val="74724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70715-B031-4002-9340-0B626558F8F7}"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A3B5C-F962-450F-9AA1-108FDE37D3E2}" type="slidenum">
              <a:rPr lang="en-US" smtClean="0"/>
              <a:t>‹#›</a:t>
            </a:fld>
            <a:endParaRPr lang="en-US"/>
          </a:p>
        </p:txBody>
      </p:sp>
    </p:spTree>
    <p:extLst>
      <p:ext uri="{BB962C8B-B14F-4D97-AF65-F5344CB8AC3E}">
        <p14:creationId xmlns:p14="http://schemas.microsoft.com/office/powerpoint/2010/main" val="139222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70715-B031-4002-9340-0B626558F8F7}"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A3B5C-F962-450F-9AA1-108FDE37D3E2}" type="slidenum">
              <a:rPr lang="en-US" smtClean="0"/>
              <a:t>‹#›</a:t>
            </a:fld>
            <a:endParaRPr lang="en-US"/>
          </a:p>
        </p:txBody>
      </p:sp>
    </p:spTree>
    <p:extLst>
      <p:ext uri="{BB962C8B-B14F-4D97-AF65-F5344CB8AC3E}">
        <p14:creationId xmlns:p14="http://schemas.microsoft.com/office/powerpoint/2010/main" val="246533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D70715-B031-4002-9340-0B626558F8F7}"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A3B5C-F962-450F-9AA1-108FDE37D3E2}" type="slidenum">
              <a:rPr lang="en-US" smtClean="0"/>
              <a:t>‹#›</a:t>
            </a:fld>
            <a:endParaRPr lang="en-US"/>
          </a:p>
        </p:txBody>
      </p:sp>
    </p:spTree>
    <p:extLst>
      <p:ext uri="{BB962C8B-B14F-4D97-AF65-F5344CB8AC3E}">
        <p14:creationId xmlns:p14="http://schemas.microsoft.com/office/powerpoint/2010/main" val="335595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D70715-B031-4002-9340-0B626558F8F7}"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A3B5C-F962-450F-9AA1-108FDE37D3E2}" type="slidenum">
              <a:rPr lang="en-US" smtClean="0"/>
              <a:t>‹#›</a:t>
            </a:fld>
            <a:endParaRPr lang="en-US"/>
          </a:p>
        </p:txBody>
      </p:sp>
    </p:spTree>
    <p:extLst>
      <p:ext uri="{BB962C8B-B14F-4D97-AF65-F5344CB8AC3E}">
        <p14:creationId xmlns:p14="http://schemas.microsoft.com/office/powerpoint/2010/main" val="60002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D70715-B031-4002-9340-0B626558F8F7}" type="datetimeFigureOut">
              <a:rPr lang="en-US" smtClean="0"/>
              <a:t>10/30/2019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A3B5C-F962-450F-9AA1-108FDE37D3E2}" type="slidenum">
              <a:rPr lang="en-US" smtClean="0"/>
              <a:t>‹#›</a:t>
            </a:fld>
            <a:endParaRPr lang="en-US"/>
          </a:p>
        </p:txBody>
      </p:sp>
    </p:spTree>
    <p:extLst>
      <p:ext uri="{BB962C8B-B14F-4D97-AF65-F5344CB8AC3E}">
        <p14:creationId xmlns:p14="http://schemas.microsoft.com/office/powerpoint/2010/main" val="19113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D70715-B031-4002-9340-0B626558F8F7}" type="datetimeFigureOut">
              <a:rPr lang="en-US" smtClean="0"/>
              <a:t>10/30/2019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A3B5C-F962-450F-9AA1-108FDE37D3E2}" type="slidenum">
              <a:rPr lang="en-US" smtClean="0"/>
              <a:t>‹#›</a:t>
            </a:fld>
            <a:endParaRPr lang="en-US"/>
          </a:p>
        </p:txBody>
      </p:sp>
    </p:spTree>
    <p:extLst>
      <p:ext uri="{BB962C8B-B14F-4D97-AF65-F5344CB8AC3E}">
        <p14:creationId xmlns:p14="http://schemas.microsoft.com/office/powerpoint/2010/main" val="332774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70715-B031-4002-9340-0B626558F8F7}" type="datetimeFigureOut">
              <a:rPr lang="en-US" smtClean="0"/>
              <a:t>10/30/2019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A3B5C-F962-450F-9AA1-108FDE37D3E2}" type="slidenum">
              <a:rPr lang="en-US" smtClean="0"/>
              <a:t>‹#›</a:t>
            </a:fld>
            <a:endParaRPr lang="en-US"/>
          </a:p>
        </p:txBody>
      </p:sp>
    </p:spTree>
    <p:extLst>
      <p:ext uri="{BB962C8B-B14F-4D97-AF65-F5344CB8AC3E}">
        <p14:creationId xmlns:p14="http://schemas.microsoft.com/office/powerpoint/2010/main" val="326715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D70715-B031-4002-9340-0B626558F8F7}"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A3B5C-F962-450F-9AA1-108FDE37D3E2}" type="slidenum">
              <a:rPr lang="en-US" smtClean="0"/>
              <a:t>‹#›</a:t>
            </a:fld>
            <a:endParaRPr lang="en-US"/>
          </a:p>
        </p:txBody>
      </p:sp>
    </p:spTree>
    <p:extLst>
      <p:ext uri="{BB962C8B-B14F-4D97-AF65-F5344CB8AC3E}">
        <p14:creationId xmlns:p14="http://schemas.microsoft.com/office/powerpoint/2010/main" val="289356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D70715-B031-4002-9340-0B626558F8F7}"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A3B5C-F962-450F-9AA1-108FDE37D3E2}" type="slidenum">
              <a:rPr lang="en-US" smtClean="0"/>
              <a:t>‹#›</a:t>
            </a:fld>
            <a:endParaRPr lang="en-US"/>
          </a:p>
        </p:txBody>
      </p:sp>
    </p:spTree>
    <p:extLst>
      <p:ext uri="{BB962C8B-B14F-4D97-AF65-F5344CB8AC3E}">
        <p14:creationId xmlns:p14="http://schemas.microsoft.com/office/powerpoint/2010/main" val="65490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70715-B031-4002-9340-0B626558F8F7}" type="datetimeFigureOut">
              <a:rPr lang="en-US" smtClean="0"/>
              <a:t>10/30/2019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A3B5C-F962-450F-9AA1-108FDE37D3E2}" type="slidenum">
              <a:rPr lang="en-US" smtClean="0"/>
              <a:t>‹#›</a:t>
            </a:fld>
            <a:endParaRPr lang="en-US"/>
          </a:p>
        </p:txBody>
      </p:sp>
    </p:spTree>
    <p:extLst>
      <p:ext uri="{BB962C8B-B14F-4D97-AF65-F5344CB8AC3E}">
        <p14:creationId xmlns:p14="http://schemas.microsoft.com/office/powerpoint/2010/main" val="36673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ools.ietf.org/html/draft-ietf-oauth-json-web-token-32#section-4.1.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jwt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884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Chuỗi JWT có cấu trúc </a:t>
            </a:r>
            <a:r>
              <a:rPr lang="vi-VN" b="1" dirty="0"/>
              <a:t>H.P.S</a:t>
            </a:r>
            <a:r>
              <a:rPr lang="vi-VN" dirty="0"/>
              <a:t> được </a:t>
            </a:r>
            <a:r>
              <a:rPr lang="vi-VN" b="1" dirty="0"/>
              <a:t>Client</a:t>
            </a:r>
            <a:r>
              <a:rPr lang="vi-VN" dirty="0"/>
              <a:t> gửi lên. </a:t>
            </a:r>
            <a:r>
              <a:rPr lang="vi-VN" b="1" dirty="0"/>
              <a:t>Server</a:t>
            </a:r>
            <a:r>
              <a:rPr lang="vi-VN" dirty="0"/>
              <a:t> sẽ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sau</a:t>
            </a:r>
            <a:r>
              <a:rPr lang="en-US" dirty="0" smtClean="0"/>
              <a:t> :</a:t>
            </a:r>
            <a:endParaRPr lang="vi-VN" dirty="0"/>
          </a:p>
          <a:p>
            <a:pPr lvl="1"/>
            <a:r>
              <a:rPr lang="vi-VN" dirty="0"/>
              <a:t>Set S1 = S</a:t>
            </a:r>
          </a:p>
          <a:p>
            <a:pPr lvl="1"/>
            <a:r>
              <a:rPr lang="vi-VN" dirty="0"/>
              <a:t>Set S2 = </a:t>
            </a:r>
            <a:r>
              <a:rPr lang="vi-VN" b="1" dirty="0"/>
              <a:t>HMAC</a:t>
            </a:r>
            <a:r>
              <a:rPr lang="vi-VN" dirty="0"/>
              <a:t>(</a:t>
            </a:r>
            <a:r>
              <a:rPr lang="vi-VN" i="1" dirty="0"/>
              <a:t>SHA256</a:t>
            </a:r>
            <a:r>
              <a:rPr lang="vi-VN" dirty="0"/>
              <a:t>(</a:t>
            </a:r>
            <a:r>
              <a:rPr lang="vi-VN" b="1" dirty="0"/>
              <a:t>H.P</a:t>
            </a:r>
            <a:r>
              <a:rPr lang="vi-VN" dirty="0"/>
              <a:t>) vỡi secret key của hệ thống) (Giả sử hệ thống sử dụng encryption algorithms SHA256)</a:t>
            </a:r>
          </a:p>
          <a:p>
            <a:pPr lvl="1"/>
            <a:r>
              <a:rPr lang="vi-VN" dirty="0"/>
              <a:t>So sánh S1 == S2 ?</a:t>
            </a:r>
          </a:p>
          <a:p>
            <a:r>
              <a:rPr lang="vi-VN" dirty="0"/>
              <a:t>Nếu S1 và S2 khớp nhau, tức là chữ ký hợp lệ, hệ thống mới tiếp decode payload và tục kiểm tra các data trong payload. Ví dụ trường exp (expiration date)</a:t>
            </a:r>
          </a:p>
        </p:txBody>
      </p:sp>
    </p:spTree>
    <p:extLst>
      <p:ext uri="{BB962C8B-B14F-4D97-AF65-F5344CB8AC3E}">
        <p14:creationId xmlns:p14="http://schemas.microsoft.com/office/powerpoint/2010/main" val="370756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smtClean="0"/>
              <a:t>JSON </a:t>
            </a:r>
            <a:r>
              <a:rPr lang="vi-VN" dirty="0"/>
              <a:t>Web Token (JWT) là 1 tiêu chuẩn mở (RFC 7519) định nghĩa cách thức truyền tin an toàn giữa các thành viên bằng 1 đối tượng </a:t>
            </a:r>
            <a:r>
              <a:rPr lang="vi-VN" dirty="0" smtClean="0"/>
              <a:t>JSON</a:t>
            </a:r>
            <a:r>
              <a:rPr lang="en-US" dirty="0" smtClean="0"/>
              <a:t>.</a:t>
            </a:r>
          </a:p>
          <a:p>
            <a:r>
              <a:rPr lang="vi-VN" dirty="0"/>
              <a:t>Thông tin này có thể được xác thực và đánh dấu tin cậy nhờ vào "chữ ký" của nó. Phần chữ ký của JWT sẽ được mã hóa lại bằng HMAC hoặc RSA.</a:t>
            </a:r>
            <a:endParaRPr lang="en-US" b="1" dirty="0"/>
          </a:p>
          <a:p>
            <a:pPr marL="0" indent="0">
              <a:buNone/>
            </a:pPr>
            <a:r>
              <a:rPr lang="en-US" dirty="0" smtClean="0"/>
              <a:t> =&gt; </a:t>
            </a:r>
            <a:r>
              <a:rPr lang="en-US" dirty="0" err="1" smtClean="0"/>
              <a:t>Là</a:t>
            </a:r>
            <a:r>
              <a:rPr lang="en-US" dirty="0" smtClean="0"/>
              <a:t> 1 </a:t>
            </a:r>
            <a:r>
              <a:rPr lang="en-US" dirty="0" err="1"/>
              <a:t>chuỗi</a:t>
            </a:r>
            <a:r>
              <a:rPr lang="en-US" dirty="0"/>
              <a:t> </a:t>
            </a:r>
            <a:r>
              <a:rPr lang="en-US" dirty="0" err="1"/>
              <a:t>mã</a:t>
            </a:r>
            <a:r>
              <a:rPr lang="en-US" dirty="0"/>
              <a:t> </a:t>
            </a:r>
            <a:r>
              <a:rPr lang="en-US" dirty="0" err="1"/>
              <a:t>hóa</a:t>
            </a:r>
            <a:r>
              <a:rPr lang="en-US" dirty="0"/>
              <a:t> </a:t>
            </a:r>
            <a:r>
              <a:rPr lang="en-US" dirty="0" err="1"/>
              <a:t>mà</a:t>
            </a:r>
            <a:r>
              <a:rPr lang="en-US" dirty="0"/>
              <a:t> </a:t>
            </a:r>
            <a:r>
              <a:rPr lang="en-US" dirty="0" err="1"/>
              <a:t>gốc</a:t>
            </a:r>
            <a:r>
              <a:rPr lang="en-US" dirty="0"/>
              <a:t> </a:t>
            </a:r>
            <a:r>
              <a:rPr lang="en-US" dirty="0" err="1"/>
              <a:t>gác</a:t>
            </a:r>
            <a:r>
              <a:rPr lang="en-US" dirty="0"/>
              <a:t> ban </a:t>
            </a:r>
            <a:r>
              <a:rPr lang="en-US" dirty="0" err="1"/>
              <a:t>đầu</a:t>
            </a:r>
            <a:r>
              <a:rPr lang="en-US" dirty="0"/>
              <a:t> </a:t>
            </a:r>
            <a:r>
              <a:rPr lang="en-US" dirty="0" err="1"/>
              <a:t>của</a:t>
            </a:r>
            <a:r>
              <a:rPr lang="en-US" dirty="0"/>
              <a:t> </a:t>
            </a:r>
            <a:r>
              <a:rPr lang="en-US" dirty="0" err="1"/>
              <a:t>nó</a:t>
            </a:r>
            <a:r>
              <a:rPr lang="en-US" dirty="0"/>
              <a:t> </a:t>
            </a:r>
            <a:r>
              <a:rPr lang="en-US" dirty="0" err="1"/>
              <a:t>là</a:t>
            </a:r>
            <a:r>
              <a:rPr lang="en-US" dirty="0"/>
              <a:t> 1 </a:t>
            </a:r>
            <a:r>
              <a:rPr lang="en-US" dirty="0" err="1"/>
              <a:t>chuỗi</a:t>
            </a:r>
            <a:r>
              <a:rPr lang="en-US" dirty="0"/>
              <a:t> JSON</a:t>
            </a:r>
          </a:p>
        </p:txBody>
      </p:sp>
    </p:spTree>
    <p:extLst>
      <p:ext uri="{BB962C8B-B14F-4D97-AF65-F5344CB8AC3E}">
        <p14:creationId xmlns:p14="http://schemas.microsoft.com/office/powerpoint/2010/main" val="46034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Ví</a:t>
            </a:r>
            <a:r>
              <a:rPr lang="en-US" dirty="0" smtClean="0"/>
              <a:t> </a:t>
            </a:r>
            <a:r>
              <a:rPr lang="en-US" dirty="0" err="1" smtClean="0"/>
              <a:t>dụ</a:t>
            </a:r>
            <a:r>
              <a:rPr lang="en-US" dirty="0" smtClean="0"/>
              <a:t> : </a:t>
            </a:r>
          </a:p>
          <a:p>
            <a:pPr marL="0" indent="0">
              <a:buNone/>
            </a:pPr>
            <a:r>
              <a:rPr lang="en-US" dirty="0" smtClean="0"/>
              <a:t>eyJhbGciOiJIUzI1NiIsInR5cCI6IkpXVCJ9.eyJzdWIiOiJuaHMzMTA4IiwiZXhwIjoxNTU4MDYzODM3fQ.449KVmOFWcpOUjnYGm-f1QWhY8N-DerKDfTK0JQm1Nc</a:t>
            </a:r>
          </a:p>
          <a:p>
            <a:pPr marL="0" indent="0">
              <a:buNone/>
            </a:pPr>
            <a:r>
              <a:rPr lang="en-US" b="1" i="1" dirty="0" smtClean="0"/>
              <a:t>JWT </a:t>
            </a:r>
            <a:r>
              <a:rPr lang="en-US" b="1" i="1" dirty="0" err="1" smtClean="0"/>
              <a:t>bao</a:t>
            </a:r>
            <a:r>
              <a:rPr lang="en-US" b="1" i="1" dirty="0" smtClean="0"/>
              <a:t> </a:t>
            </a:r>
            <a:r>
              <a:rPr lang="en-US" b="1" i="1" dirty="0" err="1"/>
              <a:t>gồm</a:t>
            </a:r>
            <a:r>
              <a:rPr lang="en-US" b="1" i="1" dirty="0"/>
              <a:t> 3 </a:t>
            </a:r>
            <a:r>
              <a:rPr lang="en-US" b="1" i="1" dirty="0" err="1"/>
              <a:t>phần</a:t>
            </a:r>
            <a:r>
              <a:rPr lang="en-US" b="1" i="1" dirty="0" smtClean="0"/>
              <a:t>:</a:t>
            </a:r>
          </a:p>
          <a:p>
            <a:r>
              <a:rPr lang="en-US" b="1" dirty="0" smtClean="0"/>
              <a:t>Header</a:t>
            </a:r>
            <a:r>
              <a:rPr lang="en-US" dirty="0"/>
              <a:t> (eyJhbGciOiJIUzI1NiIsInR5cCI6IkpXVCJ9)</a:t>
            </a:r>
          </a:p>
          <a:p>
            <a:r>
              <a:rPr lang="en-US" b="1" dirty="0"/>
              <a:t>Payload</a:t>
            </a:r>
            <a:r>
              <a:rPr lang="en-US" dirty="0"/>
              <a:t> (eyJzdWIiOiJuaHMzMTA4IiwiZXhwIjoxNTU4MDYzODM3fQ)</a:t>
            </a:r>
          </a:p>
          <a:p>
            <a:r>
              <a:rPr lang="en-US" b="1" dirty="0"/>
              <a:t>Signature</a:t>
            </a:r>
            <a:r>
              <a:rPr lang="en-US" dirty="0"/>
              <a:t> (449KVmOFWcpOUjnYGm-f1QWhY8N-DerKDfTK0JQm1Nc)</a:t>
            </a:r>
          </a:p>
        </p:txBody>
      </p:sp>
    </p:spTree>
    <p:extLst>
      <p:ext uri="{BB962C8B-B14F-4D97-AF65-F5344CB8AC3E}">
        <p14:creationId xmlns:p14="http://schemas.microsoft.com/office/powerpoint/2010/main" val="261680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Header </a:t>
            </a:r>
            <a:r>
              <a:rPr lang="en-US" dirty="0" err="1"/>
              <a:t>bao</a:t>
            </a:r>
            <a:r>
              <a:rPr lang="en-US" dirty="0"/>
              <a:t> </a:t>
            </a:r>
            <a:r>
              <a:rPr lang="en-US" dirty="0" err="1"/>
              <a:t>gồm</a:t>
            </a:r>
            <a:r>
              <a:rPr lang="en-US" dirty="0"/>
              <a:t> </a:t>
            </a:r>
            <a:r>
              <a:rPr lang="en-US" dirty="0" err="1"/>
              <a:t>hai</a:t>
            </a:r>
            <a:r>
              <a:rPr lang="en-US" dirty="0"/>
              <a:t> </a:t>
            </a:r>
            <a:r>
              <a:rPr lang="en-US" dirty="0" err="1"/>
              <a:t>phần</a:t>
            </a:r>
            <a:r>
              <a:rPr lang="en-US" dirty="0"/>
              <a:t> </a:t>
            </a:r>
            <a:r>
              <a:rPr lang="en-US" dirty="0" err="1"/>
              <a:t>chính</a:t>
            </a:r>
            <a:r>
              <a:rPr lang="en-US" dirty="0"/>
              <a:t>:</a:t>
            </a:r>
          </a:p>
          <a:p>
            <a:r>
              <a:rPr lang="en-US" i="1" dirty="0" err="1"/>
              <a:t>typ</a:t>
            </a:r>
            <a:r>
              <a:rPr lang="en-US" dirty="0"/>
              <a:t> - </a:t>
            </a:r>
            <a:r>
              <a:rPr lang="en-US" dirty="0" err="1"/>
              <a:t>Loại</a:t>
            </a:r>
            <a:r>
              <a:rPr lang="en-US" dirty="0"/>
              <a:t> token (</a:t>
            </a:r>
            <a:r>
              <a:rPr lang="en-US" dirty="0" err="1"/>
              <a:t>mặc</a:t>
            </a:r>
            <a:r>
              <a:rPr lang="en-US" dirty="0"/>
              <a:t> </a:t>
            </a:r>
            <a:r>
              <a:rPr lang="en-US" dirty="0" err="1"/>
              <a:t>định</a:t>
            </a:r>
            <a:r>
              <a:rPr lang="en-US" dirty="0"/>
              <a:t> </a:t>
            </a:r>
            <a:r>
              <a:rPr lang="en-US" dirty="0" err="1"/>
              <a:t>là</a:t>
            </a:r>
            <a:r>
              <a:rPr lang="en-US" dirty="0"/>
              <a:t> JWT - </a:t>
            </a:r>
            <a:r>
              <a:rPr lang="en-US" dirty="0" err="1"/>
              <a:t>Thông</a:t>
            </a:r>
            <a:r>
              <a:rPr lang="en-US" dirty="0"/>
              <a:t> tin </a:t>
            </a:r>
            <a:r>
              <a:rPr lang="en-US" dirty="0" err="1"/>
              <a:t>này</a:t>
            </a:r>
            <a:r>
              <a:rPr lang="en-US" dirty="0"/>
              <a:t> </a:t>
            </a:r>
            <a:r>
              <a:rPr lang="en-US" dirty="0" err="1"/>
              <a:t>cho</a:t>
            </a:r>
            <a:r>
              <a:rPr lang="en-US" dirty="0"/>
              <a:t> </a:t>
            </a:r>
            <a:r>
              <a:rPr lang="en-US" dirty="0" err="1"/>
              <a:t>biết</a:t>
            </a:r>
            <a:r>
              <a:rPr lang="en-US" dirty="0"/>
              <a:t> </a:t>
            </a:r>
            <a:r>
              <a:rPr lang="en-US" dirty="0" err="1"/>
              <a:t>đây</a:t>
            </a:r>
            <a:r>
              <a:rPr lang="en-US" dirty="0"/>
              <a:t> </a:t>
            </a:r>
            <a:r>
              <a:rPr lang="en-US" dirty="0" err="1"/>
              <a:t>là</a:t>
            </a:r>
            <a:r>
              <a:rPr lang="en-US" dirty="0"/>
              <a:t> </a:t>
            </a:r>
            <a:r>
              <a:rPr lang="en-US" dirty="0" err="1"/>
              <a:t>một</a:t>
            </a:r>
            <a:r>
              <a:rPr lang="en-US" dirty="0"/>
              <a:t> Token JWT)</a:t>
            </a:r>
          </a:p>
          <a:p>
            <a:r>
              <a:rPr lang="en-US" i="1" dirty="0" err="1"/>
              <a:t>alg</a:t>
            </a:r>
            <a:r>
              <a:rPr lang="en-US" dirty="0"/>
              <a:t> - </a:t>
            </a:r>
            <a:r>
              <a:rPr lang="en-US" dirty="0" err="1"/>
              <a:t>Thuật</a:t>
            </a:r>
            <a:r>
              <a:rPr lang="en-US" dirty="0"/>
              <a:t> </a:t>
            </a:r>
            <a:r>
              <a:rPr lang="en-US" dirty="0" err="1"/>
              <a:t>toán</a:t>
            </a:r>
            <a:r>
              <a:rPr lang="en-US" dirty="0"/>
              <a:t> </a:t>
            </a:r>
            <a:r>
              <a:rPr lang="en-US" dirty="0" err="1"/>
              <a:t>đã</a:t>
            </a:r>
            <a:r>
              <a:rPr lang="en-US" dirty="0"/>
              <a:t> </a:t>
            </a:r>
            <a:r>
              <a:rPr lang="en-US" dirty="0" err="1"/>
              <a:t>dùng</a:t>
            </a:r>
            <a:r>
              <a:rPr lang="en-US" dirty="0"/>
              <a:t> </a:t>
            </a:r>
            <a:r>
              <a:rPr lang="en-US" dirty="0" err="1"/>
              <a:t>để</a:t>
            </a:r>
            <a:r>
              <a:rPr lang="en-US" dirty="0"/>
              <a:t> </a:t>
            </a:r>
            <a:r>
              <a:rPr lang="en-US" dirty="0" err="1"/>
              <a:t>mã</a:t>
            </a:r>
            <a:r>
              <a:rPr lang="en-US" dirty="0"/>
              <a:t> </a:t>
            </a:r>
            <a:r>
              <a:rPr lang="en-US" dirty="0" err="1"/>
              <a:t>hóa</a:t>
            </a:r>
            <a:r>
              <a:rPr lang="en-US" dirty="0"/>
              <a:t> (HMAC SHA256 - HS256 </a:t>
            </a:r>
            <a:r>
              <a:rPr lang="en-US" dirty="0" err="1"/>
              <a:t>hoặc</a:t>
            </a:r>
            <a:r>
              <a:rPr lang="en-US" dirty="0"/>
              <a:t> RSA</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497466" y="4079965"/>
            <a:ext cx="8239125" cy="1066800"/>
          </a:xfrm>
          <a:prstGeom prst="rect">
            <a:avLst/>
          </a:prstGeom>
        </p:spPr>
      </p:pic>
      <p:pic>
        <p:nvPicPr>
          <p:cNvPr id="5" name="Picture 4"/>
          <p:cNvPicPr>
            <a:picLocks noChangeAspect="1"/>
          </p:cNvPicPr>
          <p:nvPr/>
        </p:nvPicPr>
        <p:blipFill>
          <a:blip r:embed="rId3"/>
          <a:stretch>
            <a:fillRect/>
          </a:stretch>
        </p:blipFill>
        <p:spPr>
          <a:xfrm>
            <a:off x="2693126" y="5380876"/>
            <a:ext cx="5029200" cy="561975"/>
          </a:xfrm>
          <a:prstGeom prst="rect">
            <a:avLst/>
          </a:prstGeom>
        </p:spPr>
      </p:pic>
    </p:spTree>
    <p:extLst>
      <p:ext uri="{BB962C8B-B14F-4D97-AF65-F5344CB8AC3E}">
        <p14:creationId xmlns:p14="http://schemas.microsoft.com/office/powerpoint/2010/main" val="308065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dirty="0" smtClean="0"/>
              <a:t>Phần </a:t>
            </a:r>
            <a:r>
              <a:rPr lang="vi-VN" dirty="0"/>
              <a:t>thứ 2 của token đó là Payload, nơi chứa các nội dung của thông tin (claim). Thông tin truyền đi có thể là mô tả của 1 thực thể (ví dụ như người dùng) hoặc cũng có thể là các thông tin bổ sung thêm cho phần </a:t>
            </a:r>
            <a:r>
              <a:rPr lang="vi-VN" dirty="0" smtClean="0"/>
              <a:t>Header</a:t>
            </a:r>
            <a:r>
              <a:rPr lang="en-US" dirty="0" smtClean="0"/>
              <a:t>.</a:t>
            </a:r>
          </a:p>
          <a:p>
            <a:pPr>
              <a:buFontTx/>
              <a:buChar char="-"/>
            </a:pPr>
            <a:r>
              <a:rPr lang="en-US" dirty="0" smtClean="0"/>
              <a:t>C</a:t>
            </a:r>
            <a:r>
              <a:rPr lang="vi-VN" dirty="0" smtClean="0"/>
              <a:t>húng </a:t>
            </a:r>
            <a:r>
              <a:rPr lang="vi-VN" dirty="0"/>
              <a:t>được chia làm 3 loại: </a:t>
            </a:r>
            <a:r>
              <a:rPr lang="vi-VN" b="1" dirty="0"/>
              <a:t>reserved</a:t>
            </a:r>
            <a:r>
              <a:rPr lang="vi-VN" dirty="0"/>
              <a:t>, </a:t>
            </a:r>
            <a:r>
              <a:rPr lang="vi-VN" b="1" dirty="0"/>
              <a:t>public</a:t>
            </a:r>
            <a:r>
              <a:rPr lang="vi-VN" dirty="0"/>
              <a:t> và </a:t>
            </a:r>
            <a:r>
              <a:rPr lang="vi-VN" b="1" dirty="0"/>
              <a:t>private</a:t>
            </a:r>
            <a:r>
              <a:rPr lang="vi-VN" dirty="0" smtClean="0"/>
              <a:t>.</a:t>
            </a:r>
            <a:endParaRPr lang="en-US" dirty="0" smtClean="0"/>
          </a:p>
          <a:p>
            <a:pPr>
              <a:buFontTx/>
              <a:buChar char="-"/>
            </a:pPr>
            <a:endParaRPr lang="en-US" dirty="0"/>
          </a:p>
        </p:txBody>
      </p:sp>
    </p:spTree>
    <p:extLst>
      <p:ext uri="{BB962C8B-B14F-4D97-AF65-F5344CB8AC3E}">
        <p14:creationId xmlns:p14="http://schemas.microsoft.com/office/powerpoint/2010/main" val="45014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dirty="0"/>
              <a:t>Reserved</a:t>
            </a:r>
            <a:r>
              <a:rPr lang="vi-VN" dirty="0"/>
              <a:t>: là những thông tin đã được quy định ở </a:t>
            </a:r>
            <a:r>
              <a:rPr lang="vi-VN" dirty="0" smtClean="0"/>
              <a:t>trong</a:t>
            </a:r>
            <a:r>
              <a:rPr lang="en-US" dirty="0" smtClean="0"/>
              <a:t> </a:t>
            </a:r>
            <a:r>
              <a:rPr lang="en-US" dirty="0">
                <a:hlinkClick r:id="rId2"/>
              </a:rPr>
              <a:t>IANA JSON Web Token Claims </a:t>
            </a:r>
            <a:r>
              <a:rPr lang="en-US" dirty="0" smtClean="0">
                <a:hlinkClick r:id="rId2"/>
              </a:rPr>
              <a:t>registry</a:t>
            </a:r>
            <a:endParaRPr lang="en-US" dirty="0" smtClean="0"/>
          </a:p>
          <a:p>
            <a:endParaRPr lang="en-US" dirty="0"/>
          </a:p>
        </p:txBody>
      </p:sp>
      <p:pic>
        <p:nvPicPr>
          <p:cNvPr id="4" name="Picture 3"/>
          <p:cNvPicPr>
            <a:picLocks noChangeAspect="1"/>
          </p:cNvPicPr>
          <p:nvPr/>
        </p:nvPicPr>
        <p:blipFill>
          <a:blip r:embed="rId3"/>
          <a:stretch>
            <a:fillRect/>
          </a:stretch>
        </p:blipFill>
        <p:spPr>
          <a:xfrm>
            <a:off x="2004196" y="2949575"/>
            <a:ext cx="7591425" cy="3362325"/>
          </a:xfrm>
          <a:prstGeom prst="rect">
            <a:avLst/>
          </a:prstGeom>
        </p:spPr>
      </p:pic>
    </p:spTree>
    <p:extLst>
      <p:ext uri="{BB962C8B-B14F-4D97-AF65-F5344CB8AC3E}">
        <p14:creationId xmlns:p14="http://schemas.microsoft.com/office/powerpoint/2010/main" val="286600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dirty="0"/>
              <a:t>Public</a:t>
            </a:r>
            <a:r>
              <a:rPr lang="vi-VN" dirty="0"/>
              <a:t>: Khóa có thể define tùy theo ý muốn của người sử dụng </a:t>
            </a:r>
            <a:r>
              <a:rPr lang="vi-VN" dirty="0" smtClean="0"/>
              <a:t>JWT</a:t>
            </a:r>
            <a:endParaRPr lang="en-US" dirty="0"/>
          </a:p>
          <a:p>
            <a:r>
              <a:rPr lang="en-US" b="1" dirty="0"/>
              <a:t>Private</a:t>
            </a:r>
            <a:r>
              <a:rPr lang="en-US" dirty="0"/>
              <a:t>: </a:t>
            </a:r>
            <a:r>
              <a:rPr lang="en-US" dirty="0" err="1"/>
              <a:t>Phần</a:t>
            </a:r>
            <a:r>
              <a:rPr lang="en-US" dirty="0"/>
              <a:t> </a:t>
            </a:r>
            <a:r>
              <a:rPr lang="en-US" dirty="0" err="1"/>
              <a:t>thông</a:t>
            </a:r>
            <a:r>
              <a:rPr lang="en-US" dirty="0"/>
              <a:t> tin </a:t>
            </a:r>
            <a:r>
              <a:rPr lang="en-US" dirty="0" err="1"/>
              <a:t>thêm</a:t>
            </a:r>
            <a:r>
              <a:rPr lang="en-US" dirty="0"/>
              <a:t> </a:t>
            </a:r>
            <a:r>
              <a:rPr lang="en-US" dirty="0" err="1"/>
              <a:t>dùng</a:t>
            </a:r>
            <a:r>
              <a:rPr lang="en-US" dirty="0"/>
              <a:t> </a:t>
            </a:r>
            <a:r>
              <a:rPr lang="en-US" dirty="0" err="1"/>
              <a:t>để</a:t>
            </a:r>
            <a:r>
              <a:rPr lang="en-US" dirty="0"/>
              <a:t> </a:t>
            </a:r>
            <a:r>
              <a:rPr lang="en-US" dirty="0" err="1"/>
              <a:t>truyền</a:t>
            </a:r>
            <a:r>
              <a:rPr lang="en-US" dirty="0"/>
              <a:t> qua </a:t>
            </a:r>
            <a:r>
              <a:rPr lang="en-US" dirty="0" err="1"/>
              <a:t>giữa</a:t>
            </a:r>
            <a:r>
              <a:rPr lang="en-US" dirty="0"/>
              <a:t> </a:t>
            </a:r>
            <a:r>
              <a:rPr lang="en-US" dirty="0" err="1"/>
              <a:t>các</a:t>
            </a:r>
            <a:r>
              <a:rPr lang="en-US" dirty="0"/>
              <a:t> </a:t>
            </a:r>
            <a:r>
              <a:rPr lang="en-US" dirty="0" err="1"/>
              <a:t>máy</a:t>
            </a:r>
            <a:r>
              <a:rPr lang="en-US" dirty="0"/>
              <a:t> </a:t>
            </a:r>
            <a:r>
              <a:rPr lang="en-US" dirty="0" err="1"/>
              <a:t>thành</a:t>
            </a:r>
            <a:r>
              <a:rPr lang="en-US" dirty="0"/>
              <a:t> </a:t>
            </a:r>
            <a:r>
              <a:rPr lang="en-US" dirty="0" err="1"/>
              <a:t>viên</a:t>
            </a:r>
            <a:r>
              <a:rPr lang="en-US" dirty="0"/>
              <a:t>.</a:t>
            </a:r>
          </a:p>
        </p:txBody>
      </p:sp>
      <p:pic>
        <p:nvPicPr>
          <p:cNvPr id="4" name="Picture 3"/>
          <p:cNvPicPr>
            <a:picLocks noChangeAspect="1"/>
          </p:cNvPicPr>
          <p:nvPr/>
        </p:nvPicPr>
        <p:blipFill>
          <a:blip r:embed="rId2"/>
          <a:stretch>
            <a:fillRect/>
          </a:stretch>
        </p:blipFill>
        <p:spPr>
          <a:xfrm>
            <a:off x="1912348" y="3827961"/>
            <a:ext cx="8210550" cy="1866900"/>
          </a:xfrm>
          <a:prstGeom prst="rect">
            <a:avLst/>
          </a:prstGeom>
        </p:spPr>
      </p:pic>
    </p:spTree>
    <p:extLst>
      <p:ext uri="{BB962C8B-B14F-4D97-AF65-F5344CB8AC3E}">
        <p14:creationId xmlns:p14="http://schemas.microsoft.com/office/powerpoint/2010/main" val="270809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Với</a:t>
            </a:r>
            <a:r>
              <a:rPr lang="en-US" dirty="0" smtClean="0"/>
              <a:t> </a:t>
            </a:r>
            <a:r>
              <a:rPr lang="en-US" dirty="0"/>
              <a:t>signature </a:t>
            </a:r>
            <a:r>
              <a:rPr lang="en-US" dirty="0" err="1"/>
              <a:t>là</a:t>
            </a:r>
            <a:r>
              <a:rPr lang="en-US" dirty="0"/>
              <a:t> </a:t>
            </a:r>
            <a:r>
              <a:rPr lang="en-US" dirty="0" err="1"/>
              <a:t>phần</a:t>
            </a:r>
            <a:r>
              <a:rPr lang="en-US" dirty="0"/>
              <a:t> </a:t>
            </a:r>
            <a:r>
              <a:rPr lang="en-US" dirty="0" err="1"/>
              <a:t>kết</a:t>
            </a:r>
            <a:r>
              <a:rPr lang="en-US" dirty="0"/>
              <a:t> </a:t>
            </a:r>
            <a:r>
              <a:rPr lang="en-US" dirty="0" err="1"/>
              <a:t>hợp</a:t>
            </a:r>
            <a:r>
              <a:rPr lang="en-US" dirty="0"/>
              <a:t> </a:t>
            </a:r>
            <a:r>
              <a:rPr lang="en-US" dirty="0" err="1"/>
              <a:t>giữa</a:t>
            </a:r>
            <a:r>
              <a:rPr lang="en-US" dirty="0"/>
              <a:t> </a:t>
            </a:r>
            <a:r>
              <a:rPr lang="en-US" i="1" dirty="0"/>
              <a:t>header</a:t>
            </a:r>
            <a:r>
              <a:rPr lang="en-US" dirty="0"/>
              <a:t> </a:t>
            </a:r>
            <a:r>
              <a:rPr lang="en-US" dirty="0" err="1"/>
              <a:t>và</a:t>
            </a:r>
            <a:r>
              <a:rPr lang="en-US" dirty="0"/>
              <a:t> </a:t>
            </a:r>
            <a:r>
              <a:rPr lang="en-US" i="1" dirty="0"/>
              <a:t>payload</a:t>
            </a:r>
            <a:r>
              <a:rPr lang="en-US" dirty="0"/>
              <a:t> Ở 2 </a:t>
            </a:r>
            <a:r>
              <a:rPr lang="en-US" dirty="0" err="1"/>
              <a:t>phần</a:t>
            </a:r>
            <a:r>
              <a:rPr lang="en-US" dirty="0"/>
              <a:t> </a:t>
            </a:r>
            <a:r>
              <a:rPr lang="en-US" dirty="0" err="1" smtClean="0"/>
              <a:t>trên</a:t>
            </a:r>
            <a:r>
              <a:rPr lang="en-US" dirty="0"/>
              <a:t>.</a:t>
            </a:r>
            <a:endParaRPr lang="en-US" dirty="0" smtClean="0"/>
          </a:p>
          <a:p>
            <a:r>
              <a:rPr lang="vi-VN" dirty="0" smtClean="0"/>
              <a:t>Phần chữ ký được tạo bằng cách kết hợp 2 phần Header + Payload, rồi mã hóa nó lại bằng 1 giải thuật encode nào đó, càng phức tạp thì càng tốt, ví dụ như HMAC SHA-256</a:t>
            </a:r>
            <a:endParaRPr lang="en-US" dirty="0" smtClean="0"/>
          </a:p>
          <a:p>
            <a:endParaRPr lang="en-US" dirty="0"/>
          </a:p>
        </p:txBody>
      </p:sp>
      <p:pic>
        <p:nvPicPr>
          <p:cNvPr id="4" name="Picture 3"/>
          <p:cNvPicPr>
            <a:picLocks noChangeAspect="1"/>
          </p:cNvPicPr>
          <p:nvPr/>
        </p:nvPicPr>
        <p:blipFill>
          <a:blip r:embed="rId2"/>
          <a:stretch>
            <a:fillRect/>
          </a:stretch>
        </p:blipFill>
        <p:spPr>
          <a:xfrm>
            <a:off x="2270623" y="3774485"/>
            <a:ext cx="6657975" cy="2200275"/>
          </a:xfrm>
          <a:prstGeom prst="rect">
            <a:avLst/>
          </a:prstGeom>
        </p:spPr>
      </p:pic>
    </p:spTree>
    <p:extLst>
      <p:ext uri="{BB962C8B-B14F-4D97-AF65-F5344CB8AC3E}">
        <p14:creationId xmlns:p14="http://schemas.microsoft.com/office/powerpoint/2010/main" val="3148566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Luồng</a:t>
            </a:r>
            <a:r>
              <a:rPr lang="en-US" b="1" dirty="0"/>
              <a:t> </a:t>
            </a:r>
            <a:r>
              <a:rPr lang="en-US" b="1" dirty="0" err="1"/>
              <a:t>xử</a:t>
            </a:r>
            <a:r>
              <a:rPr lang="en-US" b="1" dirty="0"/>
              <a:t> </a:t>
            </a:r>
            <a:r>
              <a:rPr lang="en-US" b="1" dirty="0" err="1"/>
              <a:t>lý</a:t>
            </a:r>
            <a:r>
              <a:rPr lang="en-US" b="1" dirty="0"/>
              <a:t> </a:t>
            </a:r>
            <a:r>
              <a:rPr lang="en-US" b="1" dirty="0" err="1"/>
              <a:t>của</a:t>
            </a:r>
            <a:r>
              <a:rPr lang="en-US" b="1" dirty="0"/>
              <a:t> 1 </a:t>
            </a:r>
            <a:r>
              <a:rPr lang="en-US" b="1" dirty="0" err="1"/>
              <a:t>hệ</a:t>
            </a:r>
            <a:r>
              <a:rPr lang="en-US" b="1" dirty="0"/>
              <a:t> </a:t>
            </a:r>
            <a:r>
              <a:rPr lang="en-US" b="1" dirty="0" err="1"/>
              <a:t>thống</a:t>
            </a:r>
            <a:r>
              <a:rPr lang="en-US" b="1" dirty="0"/>
              <a:t> </a:t>
            </a:r>
            <a:r>
              <a:rPr lang="en-US" b="1" dirty="0" err="1"/>
              <a:t>sử</a:t>
            </a:r>
            <a:r>
              <a:rPr lang="en-US" b="1" dirty="0"/>
              <a:t> </a:t>
            </a:r>
            <a:r>
              <a:rPr lang="en-US" b="1" dirty="0" err="1"/>
              <a:t>dụng</a:t>
            </a:r>
            <a:r>
              <a:rPr lang="en-US" b="1" dirty="0"/>
              <a:t> </a:t>
            </a:r>
            <a:r>
              <a:rPr lang="en-US" b="1" dirty="0" err="1"/>
              <a:t>bảo</a:t>
            </a:r>
            <a:r>
              <a:rPr lang="en-US" b="1" dirty="0"/>
              <a:t> </a:t>
            </a:r>
            <a:r>
              <a:rPr lang="en-US" b="1" dirty="0" err="1"/>
              <a:t>mật</a:t>
            </a:r>
            <a:r>
              <a:rPr lang="en-US" b="1" dirty="0"/>
              <a:t> JWT</a:t>
            </a:r>
          </a:p>
        </p:txBody>
      </p:sp>
      <p:pic>
        <p:nvPicPr>
          <p:cNvPr id="1026" name="Picture 2" descr="https://viblo.asia/uploads/0cb529a7-8db9-424e-a994-e3ef28b1638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1391" y="1825625"/>
            <a:ext cx="632921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975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244</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jwt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Luồng xử lý của 1 hệ thống sử dụng bảo mật JWT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jwt</dc:title>
  <dc:creator>Hiep Doan Hoang</dc:creator>
  <cp:lastModifiedBy>Hiep Doan Hoang</cp:lastModifiedBy>
  <cp:revision>6</cp:revision>
  <dcterms:created xsi:type="dcterms:W3CDTF">2019-10-30T01:49:45Z</dcterms:created>
  <dcterms:modified xsi:type="dcterms:W3CDTF">2019-10-30T03:46:28Z</dcterms:modified>
</cp:coreProperties>
</file>