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57" r:id="rId8"/>
    <p:sldId id="258" r:id="rId9"/>
    <p:sldId id="259"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A0A5B0-A7C3-4798-9B4E-8BCB83E8A975}"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385508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0A5B0-A7C3-4798-9B4E-8BCB83E8A975}"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25732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0A5B0-A7C3-4798-9B4E-8BCB83E8A975}"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1117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0A5B0-A7C3-4798-9B4E-8BCB83E8A975}"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164956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A0A5B0-A7C3-4798-9B4E-8BCB83E8A975}"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260960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A0A5B0-A7C3-4798-9B4E-8BCB83E8A975}"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35989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A0A5B0-A7C3-4798-9B4E-8BCB83E8A975}"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163938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A0A5B0-A7C3-4798-9B4E-8BCB83E8A975}"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193739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0A5B0-A7C3-4798-9B4E-8BCB83E8A975}"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49831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A0A5B0-A7C3-4798-9B4E-8BCB83E8A975}"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312153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A0A5B0-A7C3-4798-9B4E-8BCB83E8A975}"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344A2-CFD0-4E39-8C5A-F2568B830169}" type="slidenum">
              <a:rPr lang="en-US" smtClean="0"/>
              <a:t>‹#›</a:t>
            </a:fld>
            <a:endParaRPr lang="en-US"/>
          </a:p>
        </p:txBody>
      </p:sp>
    </p:spTree>
    <p:extLst>
      <p:ext uri="{BB962C8B-B14F-4D97-AF65-F5344CB8AC3E}">
        <p14:creationId xmlns:p14="http://schemas.microsoft.com/office/powerpoint/2010/main" val="929197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0A5B0-A7C3-4798-9B4E-8BCB83E8A975}" type="datetimeFigureOut">
              <a:rPr lang="en-US" smtClean="0"/>
              <a:t>12/18/2019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344A2-CFD0-4E39-8C5A-F2568B830169}" type="slidenum">
              <a:rPr lang="en-US" smtClean="0"/>
              <a:t>‹#›</a:t>
            </a:fld>
            <a:endParaRPr lang="en-US"/>
          </a:p>
        </p:txBody>
      </p:sp>
    </p:spTree>
    <p:extLst>
      <p:ext uri="{BB962C8B-B14F-4D97-AF65-F5344CB8AC3E}">
        <p14:creationId xmlns:p14="http://schemas.microsoft.com/office/powerpoint/2010/main" val="236817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ackjava.com/design-pattern/factory-pattern.html" TargetMode="External"/><Relationship Id="rId2" Type="http://schemas.openxmlformats.org/officeDocument/2006/relationships/hyperlink" Target="https://stackjava.com/design-pattern/singleton-pattern.html" TargetMode="External"/><Relationship Id="rId1" Type="http://schemas.openxmlformats.org/officeDocument/2006/relationships/slideLayout" Target="../slideLayouts/slideLayout2.xml"/><Relationship Id="rId6" Type="http://schemas.openxmlformats.org/officeDocument/2006/relationships/hyperlink" Target="https://stackjava.com/design-pattern/prototype-pattern.html" TargetMode="External"/><Relationship Id="rId5" Type="http://schemas.openxmlformats.org/officeDocument/2006/relationships/hyperlink" Target="https://stackjava.com/design-pattern/builder-pattern.html" TargetMode="External"/><Relationship Id="rId4" Type="http://schemas.openxmlformats.org/officeDocument/2006/relationships/hyperlink" Target="https://stackjava.com/design-pattern/abstract-factory-pattern.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tackjava.com/design-pattern/composite-pattern.html" TargetMode="External"/><Relationship Id="rId2" Type="http://schemas.openxmlformats.org/officeDocument/2006/relationships/hyperlink" Target="https://stackjava.com/design-pattern/adapter-pattern.html" TargetMode="External"/><Relationship Id="rId1" Type="http://schemas.openxmlformats.org/officeDocument/2006/relationships/slideLayout" Target="../slideLayouts/slideLayout2.xml"/><Relationship Id="rId5" Type="http://schemas.openxmlformats.org/officeDocument/2006/relationships/hyperlink" Target="https://stackjava.com/design-pattern/bridge-pattern.html" TargetMode="External"/><Relationship Id="rId4" Type="http://schemas.openxmlformats.org/officeDocument/2006/relationships/hyperlink" Target="https://stackjava.com/design-pattern/facade-pattern.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stackjava.com/design-pattern/dependency-injection-di-la-gi.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java.com/java-basic/su-khac-nhau-giua-jdk-jre-va-jv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Design Partern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01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t>Cách</a:t>
            </a:r>
            <a:r>
              <a:rPr lang="en-US" b="1" dirty="0"/>
              <a:t> 2: Static block initialization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6170" y="1639094"/>
            <a:ext cx="8743950" cy="4724400"/>
          </a:xfrm>
          <a:prstGeom prst="rect">
            <a:avLst/>
          </a:prstGeom>
        </p:spPr>
      </p:pic>
    </p:spTree>
    <p:extLst>
      <p:ext uri="{BB962C8B-B14F-4D97-AF65-F5344CB8AC3E}">
        <p14:creationId xmlns:p14="http://schemas.microsoft.com/office/powerpoint/2010/main" val="80580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vi-VN" b="1" dirty="0"/>
              <a:t>Cách 3: Lazy initialization</a:t>
            </a:r>
            <a:br>
              <a:rPr lang="vi-VN" b="1" dirty="0"/>
            </a:br>
            <a:r>
              <a:rPr lang="vi-VN" dirty="0"/>
              <a:t/>
            </a:r>
            <a:br>
              <a:rPr lang="vi-VN" dirty="0"/>
            </a:br>
            <a:endParaRPr lang="en-US" dirty="0"/>
          </a:p>
        </p:txBody>
      </p:sp>
      <p:sp>
        <p:nvSpPr>
          <p:cNvPr id="3" name="Content Placeholder 2"/>
          <p:cNvSpPr>
            <a:spLocks noGrp="1"/>
          </p:cNvSpPr>
          <p:nvPr>
            <p:ph idx="1"/>
          </p:nvPr>
        </p:nvSpPr>
        <p:spPr>
          <a:xfrm>
            <a:off x="838200" y="1136073"/>
            <a:ext cx="10515600" cy="5040890"/>
          </a:xfrm>
        </p:spPr>
        <p:txBody>
          <a:bodyPr/>
          <a:lstStyle/>
          <a:p>
            <a:r>
              <a:rPr lang="vi-VN" dirty="0" smtClean="0"/>
              <a:t>Tạo thể hiện của Class Singleton trong method access. Cách này có nhược điểm là không hoạt động đúng trong trường hợp có nhiều thread, giả sử có nhiều thread cùng lúc gọi method getInstance() sẽ có nhiều thể hiện khác nhau được tạo</a:t>
            </a:r>
            <a:endParaRPr lang="en-US" dirty="0"/>
          </a:p>
        </p:txBody>
      </p:sp>
      <p:pic>
        <p:nvPicPr>
          <p:cNvPr id="4" name="Picture 3"/>
          <p:cNvPicPr>
            <a:picLocks noChangeAspect="1"/>
          </p:cNvPicPr>
          <p:nvPr/>
        </p:nvPicPr>
        <p:blipFill>
          <a:blip r:embed="rId2"/>
          <a:stretch>
            <a:fillRect/>
          </a:stretch>
        </p:blipFill>
        <p:spPr>
          <a:xfrm>
            <a:off x="2813483" y="2852738"/>
            <a:ext cx="6029325" cy="3324225"/>
          </a:xfrm>
          <a:prstGeom prst="rect">
            <a:avLst/>
          </a:prstGeom>
        </p:spPr>
      </p:pic>
    </p:spTree>
    <p:extLst>
      <p:ext uri="{BB962C8B-B14F-4D97-AF65-F5344CB8AC3E}">
        <p14:creationId xmlns:p14="http://schemas.microsoft.com/office/powerpoint/2010/main" val="370999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Cách</a:t>
            </a:r>
            <a:r>
              <a:rPr lang="en-US" b="1" dirty="0"/>
              <a:t> 4: Thread Safe Singleton</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893434" y="2482634"/>
            <a:ext cx="6848475" cy="3609975"/>
          </a:xfrm>
          <a:prstGeom prst="rect">
            <a:avLst/>
          </a:prstGeom>
        </p:spPr>
      </p:pic>
      <p:sp>
        <p:nvSpPr>
          <p:cNvPr id="5" name="Rectangle 4"/>
          <p:cNvSpPr/>
          <p:nvPr/>
        </p:nvSpPr>
        <p:spPr>
          <a:xfrm>
            <a:off x="838200" y="1406389"/>
            <a:ext cx="6096000" cy="923330"/>
          </a:xfrm>
          <a:prstGeom prst="rect">
            <a:avLst/>
          </a:prstGeom>
        </p:spPr>
        <p:txBody>
          <a:bodyPr>
            <a:spAutoFit/>
          </a:bodyPr>
          <a:lstStyle/>
          <a:p>
            <a:r>
              <a:rPr lang="vi-VN" b="0" i="0" dirty="0" smtClean="0">
                <a:solidFill>
                  <a:srgbClr val="404040"/>
                </a:solidFill>
                <a:effectLst/>
                <a:latin typeface="Lato"/>
              </a:rPr>
              <a:t>Giống cách thứ 3 nhưng method getInstance() được đánh dấu là </a:t>
            </a:r>
            <a:r>
              <a:rPr lang="vi-VN" b="0" i="0" dirty="0" smtClean="0">
                <a:solidFill>
                  <a:srgbClr val="286491"/>
                </a:solidFill>
                <a:effectLst/>
                <a:latin typeface="Consolas" panose="020B0609020204030204" pitchFamily="49" charset="0"/>
              </a:rPr>
              <a:t>synchronized</a:t>
            </a:r>
            <a:r>
              <a:rPr lang="vi-VN" b="0" i="0" dirty="0" smtClean="0">
                <a:solidFill>
                  <a:srgbClr val="000000"/>
                </a:solidFill>
                <a:effectLst/>
                <a:latin typeface="Consolas" panose="020B0609020204030204" pitchFamily="49" charset="0"/>
              </a:rPr>
              <a:t> </a:t>
            </a:r>
            <a:r>
              <a:rPr lang="vi-VN" b="0" i="0" dirty="0" smtClean="0">
                <a:solidFill>
                  <a:srgbClr val="404040"/>
                </a:solidFill>
                <a:effectLst/>
                <a:latin typeface="Lato"/>
              </a:rPr>
              <a:t> tức là chỉ có duy nhất 1 thread được gọi đến nó trong 1 thời điểm.</a:t>
            </a:r>
            <a:endParaRPr lang="en-US" dirty="0"/>
          </a:p>
        </p:txBody>
      </p:sp>
    </p:spTree>
    <p:extLst>
      <p:ext uri="{BB962C8B-B14F-4D97-AF65-F5344CB8AC3E}">
        <p14:creationId xmlns:p14="http://schemas.microsoft.com/office/powerpoint/2010/main" val="302711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9734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Pattern </a:t>
            </a:r>
            <a:r>
              <a:rPr lang="en-US" b="1" dirty="0" err="1"/>
              <a:t>là</a:t>
            </a:r>
            <a:r>
              <a:rPr lang="en-US" b="1" dirty="0"/>
              <a:t> </a:t>
            </a:r>
            <a:r>
              <a:rPr lang="en-US" b="1" dirty="0" err="1"/>
              <a:t>gì</a:t>
            </a:r>
            <a:r>
              <a:rPr lang="en-US" b="1" dirty="0"/>
              <a:t>?</a:t>
            </a:r>
            <a:br>
              <a:rPr lang="en-US" b="1" dirty="0"/>
            </a:br>
            <a:endParaRPr lang="en-US" dirty="0"/>
          </a:p>
        </p:txBody>
      </p:sp>
      <p:sp>
        <p:nvSpPr>
          <p:cNvPr id="3" name="Content Placeholder 2"/>
          <p:cNvSpPr>
            <a:spLocks noGrp="1"/>
          </p:cNvSpPr>
          <p:nvPr>
            <p:ph idx="1"/>
          </p:nvPr>
        </p:nvSpPr>
        <p:spPr/>
        <p:txBody>
          <a:bodyPr/>
          <a:lstStyle/>
          <a:p>
            <a:r>
              <a:rPr lang="vi-VN" dirty="0" smtClean="0"/>
              <a:t>Design </a:t>
            </a:r>
            <a:r>
              <a:rPr lang="vi-VN" dirty="0"/>
              <a:t>pattern (mẫu thiết kế) là một giải pháp lặp lại nói chung cho một vấn đề thường xảy ra trong thiết kế phần mềm</a:t>
            </a:r>
            <a:r>
              <a:rPr lang="vi-VN" dirty="0" smtClean="0"/>
              <a:t>.</a:t>
            </a:r>
          </a:p>
          <a:p>
            <a:r>
              <a:rPr lang="vi-VN" dirty="0"/>
              <a:t>Một mẫu thiết kế không phải là một ngôn ngữ hay thiết kế hoàn chỉnh có thể được chuyển trực tiếp thành mã. </a:t>
            </a:r>
            <a:endParaRPr lang="vi-VN" dirty="0" smtClean="0"/>
          </a:p>
          <a:p>
            <a:r>
              <a:rPr lang="vi-VN" dirty="0" smtClean="0"/>
              <a:t>Nó </a:t>
            </a:r>
            <a:r>
              <a:rPr lang="vi-VN" dirty="0"/>
              <a:t>là một mô tả hoặc mẫu cho cách giải quyết vấn đề có thể được sử dụng trong nhiều tình huống khác nhau.</a:t>
            </a:r>
            <a:endParaRPr lang="en-US" dirty="0"/>
          </a:p>
        </p:txBody>
      </p:sp>
    </p:spTree>
    <p:extLst>
      <p:ext uri="{BB962C8B-B14F-4D97-AF65-F5344CB8AC3E}">
        <p14:creationId xmlns:p14="http://schemas.microsoft.com/office/powerpoint/2010/main" val="70213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vi-VN" dirty="0"/>
              <a:t>Ví dụ: khi xây nhà thì người ta sẽ áp dụng những bộ khung (nhà ống, nhà vuông…) để dễ xây, tiết kiệm, phù hợp phong thủy… Thì khi làm phần mềm người ta sẽ xem yêu cầu để áp dụng những mẫu đã dùng trước đó xem có cái nào phù hợp không, vì dựa trên những mẫu cũ ta đã có được những kinh nghiệm để làm phần mềm nhanh hơn, dễ mở rộng, bảo trì hơn.</a:t>
            </a:r>
            <a:endParaRPr lang="en-US" dirty="0"/>
          </a:p>
        </p:txBody>
      </p:sp>
    </p:spTree>
    <p:extLst>
      <p:ext uri="{BB962C8B-B14F-4D97-AF65-F5344CB8AC3E}">
        <p14:creationId xmlns:p14="http://schemas.microsoft.com/office/powerpoint/2010/main" val="408896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smtClean="0"/>
              <a:t>Các</a:t>
            </a:r>
            <a:r>
              <a:rPr lang="en-US" b="1" dirty="0" smtClean="0"/>
              <a:t> </a:t>
            </a:r>
            <a:r>
              <a:rPr lang="en-US" b="1" dirty="0" err="1" smtClean="0"/>
              <a:t>loại</a:t>
            </a:r>
            <a:r>
              <a:rPr lang="en-US" b="1" dirty="0" smtClean="0"/>
              <a:t> Design Pattern</a:t>
            </a:r>
            <a:endParaRPr lang="vi-VN" b="1" dirty="0" smtClean="0"/>
          </a:p>
        </p:txBody>
      </p:sp>
      <p:sp>
        <p:nvSpPr>
          <p:cNvPr id="3" name="Content Placeholder 2"/>
          <p:cNvSpPr>
            <a:spLocks noGrp="1"/>
          </p:cNvSpPr>
          <p:nvPr>
            <p:ph idx="1"/>
          </p:nvPr>
        </p:nvSpPr>
        <p:spPr/>
        <p:txBody>
          <a:bodyPr>
            <a:normAutofit fontScale="92500" lnSpcReduction="10000"/>
          </a:bodyPr>
          <a:lstStyle/>
          <a:p>
            <a:pPr marL="0" indent="0" fontAlgn="base">
              <a:buNone/>
            </a:pPr>
            <a:r>
              <a:rPr lang="vi-VN" dirty="0" smtClean="0"/>
              <a:t>Design </a:t>
            </a:r>
            <a:r>
              <a:rPr lang="vi-VN" dirty="0"/>
              <a:t>Pattern được chia làm 3 loại là mẫu tạo dựng, mẫu cấu trúc, mẫu hành vi</a:t>
            </a:r>
            <a:r>
              <a:rPr lang="vi-VN" dirty="0" smtClean="0"/>
              <a:t>.</a:t>
            </a:r>
          </a:p>
          <a:p>
            <a:pPr marL="0" indent="0" fontAlgn="base">
              <a:buNone/>
            </a:pPr>
            <a:r>
              <a:rPr lang="en-US" b="1" dirty="0" err="1" smtClean="0"/>
              <a:t>Mẫu</a:t>
            </a:r>
            <a:r>
              <a:rPr lang="en-US" b="1" dirty="0" smtClean="0"/>
              <a:t> </a:t>
            </a:r>
            <a:r>
              <a:rPr lang="en-US" b="1" dirty="0" err="1"/>
              <a:t>tạo</a:t>
            </a:r>
            <a:r>
              <a:rPr lang="en-US" b="1" dirty="0"/>
              <a:t> </a:t>
            </a:r>
            <a:r>
              <a:rPr lang="en-US" b="1" dirty="0" err="1"/>
              <a:t>dựng</a:t>
            </a:r>
            <a:r>
              <a:rPr lang="en-US" b="1" dirty="0"/>
              <a:t> (Creational Design Patterns</a:t>
            </a:r>
            <a:r>
              <a:rPr lang="en-US" b="1" dirty="0" smtClean="0"/>
              <a:t>)</a:t>
            </a:r>
            <a:endParaRPr lang="vi-VN" b="1" dirty="0" smtClean="0"/>
          </a:p>
          <a:p>
            <a:pPr marL="0" indent="0" fontAlgn="base">
              <a:buNone/>
            </a:pPr>
            <a:r>
              <a:rPr lang="vi-VN" dirty="0"/>
              <a:t>Các mẫu tạo dựng cung cấp giải pháp tạo một đối tượng theo cách tốt nhất phù hợp cho từng tính huống, bao gồm:</a:t>
            </a:r>
            <a:endParaRPr lang="vi-VN" b="1" dirty="0" smtClean="0"/>
          </a:p>
          <a:p>
            <a:pPr fontAlgn="base"/>
            <a:r>
              <a:rPr lang="en-US" dirty="0">
                <a:hlinkClick r:id="rId2"/>
              </a:rPr>
              <a:t>Singleton Pattern</a:t>
            </a:r>
            <a:endParaRPr lang="en-US" dirty="0"/>
          </a:p>
          <a:p>
            <a:pPr fontAlgn="base"/>
            <a:r>
              <a:rPr lang="en-US" dirty="0">
                <a:hlinkClick r:id="rId3"/>
              </a:rPr>
              <a:t>Factory Pattern</a:t>
            </a:r>
            <a:endParaRPr lang="en-US" dirty="0"/>
          </a:p>
          <a:p>
            <a:pPr fontAlgn="base"/>
            <a:r>
              <a:rPr lang="en-US" dirty="0">
                <a:hlinkClick r:id="rId4"/>
              </a:rPr>
              <a:t>Abstract Factory Pattern</a:t>
            </a:r>
            <a:endParaRPr lang="en-US" dirty="0"/>
          </a:p>
          <a:p>
            <a:pPr fontAlgn="base"/>
            <a:r>
              <a:rPr lang="en-US" dirty="0">
                <a:hlinkClick r:id="rId5"/>
              </a:rPr>
              <a:t>Builder Pattern</a:t>
            </a:r>
            <a:endParaRPr lang="en-US" dirty="0"/>
          </a:p>
          <a:p>
            <a:pPr fontAlgn="base"/>
            <a:r>
              <a:rPr lang="en-US" dirty="0">
                <a:hlinkClick r:id="rId6"/>
              </a:rPr>
              <a:t>Prototype Pattern</a:t>
            </a:r>
            <a:endParaRPr lang="en-US" dirty="0"/>
          </a:p>
          <a:p>
            <a:pPr fontAlgn="base"/>
            <a:endParaRPr lang="en-US" b="1" dirty="0"/>
          </a:p>
          <a:p>
            <a:pPr fontAlgn="base"/>
            <a:endParaRPr lang="vi-VN" dirty="0"/>
          </a:p>
          <a:p>
            <a:pPr fontAlgn="base"/>
            <a:endParaRPr lang="en-US" b="1" dirty="0"/>
          </a:p>
        </p:txBody>
      </p:sp>
    </p:spTree>
    <p:extLst>
      <p:ext uri="{BB962C8B-B14F-4D97-AF65-F5344CB8AC3E}">
        <p14:creationId xmlns:p14="http://schemas.microsoft.com/office/powerpoint/2010/main" val="42393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b="1" dirty="0" err="1"/>
              <a:t>Mẫu</a:t>
            </a:r>
            <a:r>
              <a:rPr lang="en-US" b="1" dirty="0"/>
              <a:t> </a:t>
            </a:r>
            <a:r>
              <a:rPr lang="en-US" b="1" dirty="0" err="1"/>
              <a:t>cấu</a:t>
            </a:r>
            <a:r>
              <a:rPr lang="en-US" b="1" dirty="0"/>
              <a:t> </a:t>
            </a:r>
            <a:r>
              <a:rPr lang="en-US" b="1" dirty="0" err="1"/>
              <a:t>trúc</a:t>
            </a:r>
            <a:r>
              <a:rPr lang="en-US" b="1" dirty="0"/>
              <a:t> (Structural Design Patterns</a:t>
            </a:r>
            <a:r>
              <a:rPr lang="en-US" b="1" dirty="0" smtClean="0"/>
              <a:t>)</a:t>
            </a:r>
            <a:endParaRPr lang="vi-VN" b="1" dirty="0" smtClean="0"/>
          </a:p>
          <a:p>
            <a:pPr marL="0" indent="0" fontAlgn="base">
              <a:buNone/>
            </a:pPr>
            <a:r>
              <a:rPr lang="en-US" dirty="0" err="1"/>
              <a:t>Mẫu</a:t>
            </a:r>
            <a:r>
              <a:rPr lang="en-US" dirty="0"/>
              <a:t> </a:t>
            </a:r>
            <a:r>
              <a:rPr lang="en-US" dirty="0" err="1"/>
              <a:t>cấu</a:t>
            </a:r>
            <a:r>
              <a:rPr lang="en-US" dirty="0"/>
              <a:t> </a:t>
            </a:r>
            <a:r>
              <a:rPr lang="en-US" dirty="0" err="1"/>
              <a:t>trúc</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giải</a:t>
            </a:r>
            <a:r>
              <a:rPr lang="en-US" dirty="0"/>
              <a:t> </a:t>
            </a:r>
            <a:r>
              <a:rPr lang="en-US" dirty="0" err="1"/>
              <a:t>pháp</a:t>
            </a:r>
            <a:r>
              <a:rPr lang="en-US" dirty="0"/>
              <a:t> </a:t>
            </a:r>
            <a:r>
              <a:rPr lang="en-US" dirty="0" err="1"/>
              <a:t>tạo</a:t>
            </a:r>
            <a:r>
              <a:rPr lang="en-US" dirty="0"/>
              <a:t> </a:t>
            </a:r>
            <a:r>
              <a:rPr lang="en-US" dirty="0" err="1"/>
              <a:t>ra</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một</a:t>
            </a:r>
            <a:r>
              <a:rPr lang="en-US" dirty="0"/>
              <a:t> </a:t>
            </a:r>
            <a:r>
              <a:rPr lang="en-US" dirty="0" err="1"/>
              <a:t>lớp</a:t>
            </a:r>
            <a:r>
              <a:rPr lang="en-US" dirty="0"/>
              <a:t> (class), </a:t>
            </a:r>
            <a:r>
              <a:rPr lang="en-US" dirty="0" err="1"/>
              <a:t>ví</a:t>
            </a:r>
            <a:r>
              <a:rPr lang="en-US" dirty="0"/>
              <a:t> </a:t>
            </a:r>
            <a:r>
              <a:rPr lang="en-US" dirty="0" err="1"/>
              <a:t>dụ</a:t>
            </a:r>
            <a:r>
              <a:rPr lang="en-US" dirty="0"/>
              <a:t> </a:t>
            </a:r>
            <a:r>
              <a:rPr lang="en-US" dirty="0" err="1"/>
              <a:t>dùng</a:t>
            </a:r>
            <a:r>
              <a:rPr lang="en-US" dirty="0"/>
              <a:t> </a:t>
            </a:r>
            <a:r>
              <a:rPr lang="en-US" dirty="0" err="1"/>
              <a:t>thừa</a:t>
            </a:r>
            <a:r>
              <a:rPr lang="en-US" dirty="0"/>
              <a:t> </a:t>
            </a:r>
            <a:r>
              <a:rPr lang="en-US" dirty="0" err="1"/>
              <a:t>kế</a:t>
            </a:r>
            <a:r>
              <a:rPr lang="en-US" dirty="0"/>
              <a:t> </a:t>
            </a:r>
            <a:r>
              <a:rPr lang="en-US" dirty="0" err="1"/>
              <a:t>để</a:t>
            </a:r>
            <a:r>
              <a:rPr lang="en-US" dirty="0"/>
              <a:t> </a:t>
            </a:r>
            <a:r>
              <a:rPr lang="en-US" dirty="0" err="1"/>
              <a:t>tạo</a:t>
            </a:r>
            <a:r>
              <a:rPr lang="en-US" dirty="0"/>
              <a:t> </a:t>
            </a:r>
            <a:r>
              <a:rPr lang="en-US" dirty="0" err="1"/>
              <a:t>một</a:t>
            </a:r>
            <a:r>
              <a:rPr lang="en-US" dirty="0"/>
              <a:t> class </a:t>
            </a:r>
            <a:r>
              <a:rPr lang="en-US" dirty="0" err="1"/>
              <a:t>lớn</a:t>
            </a:r>
            <a:r>
              <a:rPr lang="en-US" dirty="0"/>
              <a:t> </a:t>
            </a:r>
            <a:r>
              <a:rPr lang="en-US" dirty="0" err="1"/>
              <a:t>từ</a:t>
            </a:r>
            <a:r>
              <a:rPr lang="en-US" dirty="0"/>
              <a:t> </a:t>
            </a:r>
            <a:r>
              <a:rPr lang="en-US" dirty="0" err="1"/>
              <a:t>các</a:t>
            </a:r>
            <a:r>
              <a:rPr lang="en-US" dirty="0"/>
              <a:t> class </a:t>
            </a:r>
            <a:r>
              <a:rPr lang="en-US" dirty="0" err="1"/>
              <a:t>bé</a:t>
            </a:r>
            <a:r>
              <a:rPr lang="en-US" dirty="0"/>
              <a:t>, </a:t>
            </a:r>
            <a:r>
              <a:rPr lang="en-US" dirty="0" err="1"/>
              <a:t>bao</a:t>
            </a:r>
            <a:r>
              <a:rPr lang="en-US" dirty="0"/>
              <a:t> </a:t>
            </a:r>
            <a:r>
              <a:rPr lang="en-US" dirty="0" err="1"/>
              <a:t>gồm</a:t>
            </a:r>
            <a:r>
              <a:rPr lang="en-US" dirty="0" smtClean="0"/>
              <a:t>:</a:t>
            </a:r>
            <a:endParaRPr lang="vi-VN" b="1" dirty="0" smtClean="0"/>
          </a:p>
          <a:p>
            <a:pPr fontAlgn="base"/>
            <a:r>
              <a:rPr lang="en-US" dirty="0" smtClean="0">
                <a:hlinkClick r:id="rId2"/>
              </a:rPr>
              <a:t>Adapter Pattern</a:t>
            </a:r>
            <a:endParaRPr lang="en-US" dirty="0" smtClean="0"/>
          </a:p>
          <a:p>
            <a:pPr fontAlgn="base"/>
            <a:r>
              <a:rPr lang="en-US" dirty="0" smtClean="0">
                <a:hlinkClick r:id="rId3"/>
              </a:rPr>
              <a:t>Composite </a:t>
            </a:r>
            <a:r>
              <a:rPr lang="en-US" dirty="0">
                <a:hlinkClick r:id="rId3"/>
              </a:rPr>
              <a:t>Pattern</a:t>
            </a:r>
            <a:endParaRPr lang="en-US" dirty="0"/>
          </a:p>
          <a:p>
            <a:pPr fontAlgn="base"/>
            <a:r>
              <a:rPr lang="en-US" dirty="0"/>
              <a:t>Proxy Pattern</a:t>
            </a:r>
          </a:p>
          <a:p>
            <a:pPr fontAlgn="base"/>
            <a:r>
              <a:rPr lang="en-US" dirty="0"/>
              <a:t>Flyweight Pattern</a:t>
            </a:r>
          </a:p>
          <a:p>
            <a:pPr fontAlgn="base"/>
            <a:r>
              <a:rPr lang="en-US" dirty="0">
                <a:hlinkClick r:id="rId4"/>
              </a:rPr>
              <a:t>Facade Pattern</a:t>
            </a:r>
            <a:endParaRPr lang="en-US" dirty="0"/>
          </a:p>
          <a:p>
            <a:pPr fontAlgn="base"/>
            <a:r>
              <a:rPr lang="en-US" dirty="0">
                <a:hlinkClick r:id="rId5"/>
              </a:rPr>
              <a:t>Bridge Pattern</a:t>
            </a:r>
            <a:endParaRPr lang="en-US" dirty="0"/>
          </a:p>
          <a:p>
            <a:pPr fontAlgn="base"/>
            <a:r>
              <a:rPr lang="en-US" dirty="0"/>
              <a:t>Decorator Pattern</a:t>
            </a:r>
          </a:p>
          <a:p>
            <a:pPr marL="0" indent="0" fontAlgn="base">
              <a:buNone/>
            </a:pPr>
            <a:endParaRPr lang="en-US" b="1" dirty="0"/>
          </a:p>
        </p:txBody>
      </p:sp>
    </p:spTree>
    <p:extLst>
      <p:ext uri="{BB962C8B-B14F-4D97-AF65-F5344CB8AC3E}">
        <p14:creationId xmlns:p14="http://schemas.microsoft.com/office/powerpoint/2010/main" val="348466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t>Mẫu</a:t>
            </a:r>
            <a:r>
              <a:rPr lang="en-US" b="1" dirty="0"/>
              <a:t> </a:t>
            </a:r>
            <a:r>
              <a:rPr lang="en-US" b="1" dirty="0" err="1"/>
              <a:t>hành</a:t>
            </a:r>
            <a:r>
              <a:rPr lang="en-US" b="1" dirty="0"/>
              <a:t> vi (Behavioral Design Patterns)</a:t>
            </a:r>
          </a:p>
        </p:txBody>
      </p:sp>
      <p:sp>
        <p:nvSpPr>
          <p:cNvPr id="3" name="Content Placeholder 2"/>
          <p:cNvSpPr>
            <a:spLocks noGrp="1"/>
          </p:cNvSpPr>
          <p:nvPr>
            <p:ph idx="1"/>
          </p:nvPr>
        </p:nvSpPr>
        <p:spPr/>
        <p:txBody>
          <a:bodyPr/>
          <a:lstStyle/>
          <a:p>
            <a:r>
              <a:rPr lang="vi-VN" dirty="0"/>
              <a:t>Các mẫu hành vi cung cấp các giải pháp cho sự tương tác giữa các class, làm sao để lose couple, high cohension, tăng tính mở rộng. Bao gồm</a:t>
            </a:r>
            <a:r>
              <a:rPr lang="vi-VN" dirty="0" smtClean="0"/>
              <a:t>:</a:t>
            </a:r>
          </a:p>
          <a:p>
            <a:r>
              <a:rPr lang="en-US" dirty="0" smtClean="0">
                <a:hlinkClick r:id="rId2"/>
              </a:rPr>
              <a:t>Dependency Injection</a:t>
            </a:r>
            <a:endParaRPr lang="vi-VN" dirty="0" smtClean="0"/>
          </a:p>
          <a:p>
            <a:pPr fontAlgn="base"/>
            <a:r>
              <a:rPr lang="en-US" dirty="0"/>
              <a:t>Strategy Pattern</a:t>
            </a:r>
          </a:p>
          <a:p>
            <a:pPr fontAlgn="base"/>
            <a:r>
              <a:rPr lang="en-US" dirty="0"/>
              <a:t>Command Pattern</a:t>
            </a:r>
          </a:p>
          <a:p>
            <a:pPr fontAlgn="base"/>
            <a:r>
              <a:rPr lang="en-US" dirty="0"/>
              <a:t>State Pattern</a:t>
            </a:r>
          </a:p>
          <a:p>
            <a:endParaRPr lang="en-US" dirty="0"/>
          </a:p>
        </p:txBody>
      </p:sp>
    </p:spTree>
    <p:extLst>
      <p:ext uri="{BB962C8B-B14F-4D97-AF65-F5344CB8AC3E}">
        <p14:creationId xmlns:p14="http://schemas.microsoft.com/office/powerpoint/2010/main" val="235013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Singleton Pattern</a:t>
            </a:r>
            <a:br>
              <a:rPr lang="en-US" b="1" dirty="0"/>
            </a:br>
            <a:endParaRPr lang="en-US" dirty="0"/>
          </a:p>
        </p:txBody>
      </p:sp>
      <p:sp>
        <p:nvSpPr>
          <p:cNvPr id="3" name="Content Placeholder 2"/>
          <p:cNvSpPr>
            <a:spLocks noGrp="1"/>
          </p:cNvSpPr>
          <p:nvPr>
            <p:ph idx="1"/>
          </p:nvPr>
        </p:nvSpPr>
        <p:spPr/>
        <p:txBody>
          <a:bodyPr>
            <a:normAutofit/>
          </a:bodyPr>
          <a:lstStyle/>
          <a:p>
            <a:pPr marL="0" indent="0" fontAlgn="base">
              <a:buNone/>
            </a:pPr>
            <a:r>
              <a:rPr lang="vi-VN" sz="3600" dirty="0" smtClean="0"/>
              <a:t>- </a:t>
            </a:r>
            <a:r>
              <a:rPr lang="en-US" sz="3600" dirty="0" smtClean="0"/>
              <a:t>Singleton </a:t>
            </a:r>
            <a:r>
              <a:rPr lang="en-US" sz="3600" dirty="0"/>
              <a:t>Pattern </a:t>
            </a:r>
            <a:r>
              <a:rPr lang="en-US" sz="3600" dirty="0" err="1"/>
              <a:t>là</a:t>
            </a:r>
            <a:r>
              <a:rPr lang="en-US" sz="3600" dirty="0"/>
              <a:t> 1 </a:t>
            </a:r>
            <a:r>
              <a:rPr lang="en-US" sz="3600" dirty="0" err="1"/>
              <a:t>mẫu</a:t>
            </a:r>
            <a:r>
              <a:rPr lang="en-US" sz="3600" dirty="0"/>
              <a:t> </a:t>
            </a:r>
            <a:r>
              <a:rPr lang="en-US" sz="3600" dirty="0" err="1"/>
              <a:t>thiết</a:t>
            </a:r>
            <a:r>
              <a:rPr lang="en-US" sz="3600" dirty="0"/>
              <a:t> </a:t>
            </a:r>
            <a:r>
              <a:rPr lang="en-US" sz="3600" dirty="0" err="1"/>
              <a:t>kế</a:t>
            </a:r>
            <a:r>
              <a:rPr lang="en-US" sz="3600" dirty="0"/>
              <a:t> </a:t>
            </a:r>
            <a:r>
              <a:rPr lang="en-US" sz="3600" dirty="0" err="1"/>
              <a:t>tạo</a:t>
            </a:r>
            <a:r>
              <a:rPr lang="en-US" sz="3600" dirty="0"/>
              <a:t> </a:t>
            </a:r>
            <a:r>
              <a:rPr lang="en-US" sz="3600" dirty="0" err="1"/>
              <a:t>dựng</a:t>
            </a:r>
            <a:r>
              <a:rPr lang="en-US" sz="3600" dirty="0"/>
              <a:t> (Creation Pattern</a:t>
            </a:r>
            <a:r>
              <a:rPr lang="en-US" sz="3600" dirty="0" smtClean="0"/>
              <a:t>)</a:t>
            </a:r>
            <a:endParaRPr lang="vi-VN" sz="3600" dirty="0" smtClean="0"/>
          </a:p>
          <a:p>
            <a:pPr marL="0" indent="0" fontAlgn="base">
              <a:buNone/>
            </a:pPr>
            <a:r>
              <a:rPr lang="vi-VN" sz="3200" dirty="0" smtClean="0"/>
              <a:t>- Singleton </a:t>
            </a:r>
            <a:r>
              <a:rPr lang="vi-VN" sz="3200" dirty="0"/>
              <a:t>Pattern được dùng để ngăn cản việc tạo các thể hiện của một lớp (class) nhằm đảm bảo rằng luôn chỉ có 1 thể hiện của class tồn tại trong </a:t>
            </a:r>
            <a:r>
              <a:rPr lang="vi-VN" sz="3200" dirty="0">
                <a:hlinkClick r:id="rId2"/>
              </a:rPr>
              <a:t>JVM</a:t>
            </a:r>
            <a:r>
              <a:rPr lang="vi-VN" sz="3200" dirty="0"/>
              <a:t>.</a:t>
            </a:r>
            <a:endParaRPr lang="vi-VN" sz="3200" dirty="0" smtClean="0"/>
          </a:p>
          <a:p>
            <a:pPr marL="0" indent="0">
              <a:buNone/>
            </a:pPr>
            <a:r>
              <a:rPr lang="vi-VN" sz="3200" dirty="0" smtClean="0"/>
              <a:t>- Class </a:t>
            </a:r>
            <a:r>
              <a:rPr lang="vi-VN" sz="3200" dirty="0"/>
              <a:t>Singleton Pattern phải cung cấp 1 điểm truy cập global để lấy ra được thể hiện của class.</a:t>
            </a:r>
            <a:endParaRPr lang="en-US" sz="3200" dirty="0"/>
          </a:p>
        </p:txBody>
      </p:sp>
    </p:spTree>
    <p:extLst>
      <p:ext uri="{BB962C8B-B14F-4D97-AF65-F5344CB8AC3E}">
        <p14:creationId xmlns:p14="http://schemas.microsoft.com/office/powerpoint/2010/main" val="108442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fontAlgn="base">
              <a:buNone/>
            </a:pPr>
            <a:r>
              <a:rPr lang="vi-VN" dirty="0" smtClean="0"/>
              <a:t>Một Singleton Pattern thường là 1 class (Class Singleton) có các đặc điểm:</a:t>
            </a:r>
          </a:p>
          <a:p>
            <a:pPr fontAlgn="base"/>
            <a:r>
              <a:rPr lang="vi-VN" dirty="0" smtClean="0"/>
              <a:t>Hàm khởi tạo private để ngăn cản việc tạo thể hiện của class từ các class khác</a:t>
            </a:r>
          </a:p>
          <a:p>
            <a:pPr fontAlgn="base"/>
            <a:r>
              <a:rPr lang="vi-VN" dirty="0" smtClean="0"/>
              <a:t>Biến private static của class, nó là thể hiện duy nhất của class.</a:t>
            </a:r>
          </a:p>
          <a:p>
            <a:pPr fontAlgn="base"/>
            <a:r>
              <a:rPr lang="vi-VN" dirty="0" smtClean="0"/>
              <a:t>Method public static để trả về thể hiện của class.</a:t>
            </a:r>
            <a:endParaRPr lang="vi-VN" dirty="0"/>
          </a:p>
        </p:txBody>
      </p:sp>
    </p:spTree>
    <p:extLst>
      <p:ext uri="{BB962C8B-B14F-4D97-AF65-F5344CB8AC3E}">
        <p14:creationId xmlns:p14="http://schemas.microsoft.com/office/powerpoint/2010/main" val="373877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Cách</a:t>
            </a:r>
            <a:r>
              <a:rPr lang="en-US" b="1" dirty="0"/>
              <a:t> </a:t>
            </a:r>
            <a:r>
              <a:rPr lang="en-US" b="1" dirty="0" err="1"/>
              <a:t>tạo</a:t>
            </a:r>
            <a:r>
              <a:rPr lang="en-US" b="1" dirty="0"/>
              <a:t> </a:t>
            </a:r>
            <a:r>
              <a:rPr lang="en-US" b="1" dirty="0" err="1"/>
              <a:t>một</a:t>
            </a:r>
            <a:r>
              <a:rPr lang="en-US" b="1" dirty="0"/>
              <a:t> class Singleton Pattern</a:t>
            </a:r>
            <a:br>
              <a:rPr lang="en-US" b="1" dirty="0"/>
            </a:br>
            <a:endParaRPr lang="en-US" dirty="0"/>
          </a:p>
        </p:txBody>
      </p:sp>
      <p:sp>
        <p:nvSpPr>
          <p:cNvPr id="3" name="Content Placeholder 2"/>
          <p:cNvSpPr>
            <a:spLocks noGrp="1"/>
          </p:cNvSpPr>
          <p:nvPr>
            <p:ph idx="1"/>
          </p:nvPr>
        </p:nvSpPr>
        <p:spPr>
          <a:xfrm>
            <a:off x="838200" y="1219200"/>
            <a:ext cx="10515600" cy="4957763"/>
          </a:xfrm>
        </p:spPr>
        <p:txBody>
          <a:bodyPr/>
          <a:lstStyle/>
          <a:p>
            <a:pPr marL="0" indent="0" fontAlgn="base">
              <a:buNone/>
            </a:pPr>
            <a:r>
              <a:rPr lang="en-US" b="1" dirty="0" err="1"/>
              <a:t>Cách</a:t>
            </a:r>
            <a:r>
              <a:rPr lang="en-US" b="1" dirty="0"/>
              <a:t> 1: eager </a:t>
            </a:r>
            <a:r>
              <a:rPr lang="en-US" b="1" dirty="0" smtClean="0"/>
              <a:t>initialization</a:t>
            </a:r>
            <a:endParaRPr lang="vi-VN" b="1" dirty="0" smtClean="0"/>
          </a:p>
          <a:p>
            <a:pPr marL="0" indent="0" fontAlgn="base">
              <a:buNone/>
            </a:pPr>
            <a:r>
              <a:rPr lang="vi-VN" dirty="0"/>
              <a:t>Thể hiện Singleton Class được tạo lúc class được tải , đây là cách dễ dàng nhất để tạo 1 singleton class nhưng nó có nhược điểm là thể hiện được tạo kể cả khi nó không được dùng đến, và không thể bắt được ngoại lệ lúc tạo thể hiện.</a:t>
            </a:r>
            <a:endParaRPr lang="en-US" b="1" dirty="0"/>
          </a:p>
        </p:txBody>
      </p:sp>
      <p:pic>
        <p:nvPicPr>
          <p:cNvPr id="4" name="Picture 3"/>
          <p:cNvPicPr>
            <a:picLocks noChangeAspect="1"/>
          </p:cNvPicPr>
          <p:nvPr/>
        </p:nvPicPr>
        <p:blipFill>
          <a:blip r:embed="rId2"/>
          <a:stretch>
            <a:fillRect/>
          </a:stretch>
        </p:blipFill>
        <p:spPr>
          <a:xfrm>
            <a:off x="1481571" y="3443288"/>
            <a:ext cx="8896350" cy="2733675"/>
          </a:xfrm>
          <a:prstGeom prst="rect">
            <a:avLst/>
          </a:prstGeom>
        </p:spPr>
      </p:pic>
    </p:spTree>
    <p:extLst>
      <p:ext uri="{BB962C8B-B14F-4D97-AF65-F5344CB8AC3E}">
        <p14:creationId xmlns:p14="http://schemas.microsoft.com/office/powerpoint/2010/main" val="947782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537</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Consolas</vt:lpstr>
      <vt:lpstr>Lato</vt:lpstr>
      <vt:lpstr>Times New Roman</vt:lpstr>
      <vt:lpstr>Office Theme</vt:lpstr>
      <vt:lpstr>Design Partern</vt:lpstr>
      <vt:lpstr>Design Pattern là gì? </vt:lpstr>
      <vt:lpstr>PowerPoint Presentation</vt:lpstr>
      <vt:lpstr>Các loại Design Pattern</vt:lpstr>
      <vt:lpstr>PowerPoint Presentation</vt:lpstr>
      <vt:lpstr>Mẫu hành vi (Behavioral Design Patterns)</vt:lpstr>
      <vt:lpstr>Singleton Pattern </vt:lpstr>
      <vt:lpstr>PowerPoint Presentation</vt:lpstr>
      <vt:lpstr>Cách tạo một class Singleton Pattern </vt:lpstr>
      <vt:lpstr>Cách 2: Static block initialization</vt:lpstr>
      <vt:lpstr>Cách 3: Lazy initialization  </vt:lpstr>
      <vt:lpstr>Cách 4: Thread Safe Singleton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Partern</dc:title>
  <dc:creator>Hiep Doan Hoang</dc:creator>
  <cp:lastModifiedBy>Hiep Doan Hoang</cp:lastModifiedBy>
  <cp:revision>3</cp:revision>
  <dcterms:created xsi:type="dcterms:W3CDTF">2019-12-18T07:24:17Z</dcterms:created>
  <dcterms:modified xsi:type="dcterms:W3CDTF">2019-12-18T09:38:21Z</dcterms:modified>
</cp:coreProperties>
</file>