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97" r:id="rId7"/>
    <p:sldId id="273" r:id="rId8"/>
    <p:sldId id="276" r:id="rId9"/>
    <p:sldId id="274" r:id="rId10"/>
    <p:sldId id="275" r:id="rId11"/>
    <p:sldId id="277" r:id="rId12"/>
    <p:sldId id="278" r:id="rId13"/>
    <p:sldId id="279" r:id="rId14"/>
    <p:sldId id="280" r:id="rId15"/>
    <p:sldId id="281" r:id="rId16"/>
    <p:sldId id="282" r:id="rId17"/>
    <p:sldId id="283" r:id="rId18"/>
    <p:sldId id="284" r:id="rId19"/>
    <p:sldId id="260" r:id="rId20"/>
    <p:sldId id="263" r:id="rId21"/>
    <p:sldId id="262" r:id="rId22"/>
    <p:sldId id="264" r:id="rId23"/>
    <p:sldId id="265" r:id="rId24"/>
    <p:sldId id="266" r:id="rId25"/>
    <p:sldId id="267" r:id="rId26"/>
    <p:sldId id="268" r:id="rId27"/>
    <p:sldId id="269" r:id="rId28"/>
    <p:sldId id="272" r:id="rId29"/>
    <p:sldId id="271" r:id="rId30"/>
    <p:sldId id="270" r:id="rId31"/>
    <p:sldId id="285" r:id="rId32"/>
    <p:sldId id="286" r:id="rId33"/>
    <p:sldId id="287" r:id="rId34"/>
    <p:sldId id="296" r:id="rId35"/>
    <p:sldId id="288" r:id="rId36"/>
    <p:sldId id="289" r:id="rId37"/>
    <p:sldId id="290" r:id="rId38"/>
    <p:sldId id="291" r:id="rId39"/>
    <p:sldId id="292" r:id="rId40"/>
    <p:sldId id="293" r:id="rId41"/>
    <p:sldId id="294" r:id="rId42"/>
    <p:sldId id="2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1EFFB-FD09-4699-B889-229909B82E83}"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9267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EFFB-FD09-4699-B889-229909B82E83}"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207937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EFFB-FD09-4699-B889-229909B82E83}"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29074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EFFB-FD09-4699-B889-229909B82E83}"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393023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1EFFB-FD09-4699-B889-229909B82E83}"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5520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1EFFB-FD09-4699-B889-229909B82E83}"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95622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1EFFB-FD09-4699-B889-229909B82E83}"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02965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1EFFB-FD09-4699-B889-229909B82E83}"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30447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1EFFB-FD09-4699-B889-229909B82E83}"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72526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1EFFB-FD09-4699-B889-229909B82E83}"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305752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1EFFB-FD09-4699-B889-229909B82E83}"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261186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1EFFB-FD09-4699-B889-229909B82E83}" type="datetimeFigureOut">
              <a:rPr lang="en-US" smtClean="0"/>
              <a:t>12/18/2019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F46E9-691D-474A-80DD-5CBEEB751EB6}" type="slidenum">
              <a:rPr lang="en-US" smtClean="0"/>
              <a:t>‹#›</a:t>
            </a:fld>
            <a:endParaRPr lang="en-US"/>
          </a:p>
        </p:txBody>
      </p:sp>
    </p:spTree>
    <p:extLst>
      <p:ext uri="{BB962C8B-B14F-4D97-AF65-F5344CB8AC3E}">
        <p14:creationId xmlns:p14="http://schemas.microsoft.com/office/powerpoint/2010/main" val="22512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Giới</a:t>
            </a:r>
            <a:r>
              <a:rPr lang="en-US" dirty="0" smtClean="0"/>
              <a:t> </a:t>
            </a:r>
            <a:r>
              <a:rPr lang="en-US" dirty="0" err="1" smtClean="0"/>
              <a:t>thiệu</a:t>
            </a:r>
            <a:r>
              <a:rPr lang="en-US" dirty="0" smtClean="0"/>
              <a:t> Spring </a:t>
            </a:r>
            <a:r>
              <a:rPr lang="en-US" dirty="0" err="1" smtClean="0"/>
              <a:t>FrameWork</a:t>
            </a:r>
            <a:r>
              <a:rPr lang="en-US" dirty="0" smtClean="0"/>
              <a:t/>
            </a:r>
            <a:br>
              <a:rPr lang="en-US" dirty="0" smtClean="0"/>
            </a:br>
            <a:r>
              <a:rPr lang="en-US" dirty="0" smtClean="0"/>
              <a:t>DI </a:t>
            </a:r>
            <a:r>
              <a:rPr lang="en-US" dirty="0" err="1" smtClean="0"/>
              <a:t>và</a:t>
            </a:r>
            <a:r>
              <a:rPr lang="en-US" dirty="0" smtClean="0"/>
              <a:t> IOC</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267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dirty="0"/>
              <a:t>Context</a:t>
            </a:r>
            <a:r>
              <a:rPr lang="vi-VN" dirty="0"/>
              <a:t>: được sử dụng để truy cập các đối tượng tương tự như việc đăng ký một JNDI (Java Naming and Directory Interface). Mô-đun Context kế thừa các tính năng từ mô-đun Bean và thêm hỗ trợ đa ngôn ngữ (internationalization), event-propagation, resource-loading. Ngoài ra còn hỗ trợ các tính năng như EJB, JMX, RMI.</a:t>
            </a:r>
            <a:endParaRPr lang="en-US" dirty="0"/>
          </a:p>
        </p:txBody>
      </p:sp>
    </p:spTree>
    <p:extLst>
      <p:ext uri="{BB962C8B-B14F-4D97-AF65-F5344CB8AC3E}">
        <p14:creationId xmlns:p14="http://schemas.microsoft.com/office/powerpoint/2010/main" val="6036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17529" y="1825625"/>
            <a:ext cx="7953375" cy="3829050"/>
          </a:xfrm>
          <a:prstGeom prst="rect">
            <a:avLst/>
          </a:prstGeom>
        </p:spPr>
      </p:pic>
    </p:spTree>
    <p:extLst>
      <p:ext uri="{BB962C8B-B14F-4D97-AF65-F5344CB8AC3E}">
        <p14:creationId xmlns:p14="http://schemas.microsoft.com/office/powerpoint/2010/main" val="293244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vi-VN" b="1" dirty="0"/>
              <a:t>Web</a:t>
            </a:r>
            <a:r>
              <a:rPr lang="vi-VN" dirty="0"/>
              <a:t>: cung cấp các tính năng tích hợp hướng web cơ bản như khởi tạo IoC Container, multipart file-upload…</a:t>
            </a:r>
          </a:p>
          <a:p>
            <a:pPr fontAlgn="base"/>
            <a:r>
              <a:rPr lang="vi-VN" b="1" dirty="0"/>
              <a:t>Servlet</a:t>
            </a:r>
            <a:r>
              <a:rPr lang="vi-VN" dirty="0"/>
              <a:t>: cung cấp triển khai mô hình MVC (Model – View – Controller). </a:t>
            </a:r>
          </a:p>
          <a:p>
            <a:pPr fontAlgn="base"/>
            <a:r>
              <a:rPr lang="vi-VN" b="1" dirty="0"/>
              <a:t>Web Socket</a:t>
            </a:r>
            <a:r>
              <a:rPr lang="vi-VN" dirty="0"/>
              <a:t>: hỗ trợ cho giao tiếp hai chiều giữa client và server trong các ứng dụng web.</a:t>
            </a:r>
          </a:p>
          <a:p>
            <a:pPr fontAlgn="base"/>
            <a:r>
              <a:rPr lang="vi-VN" b="1" dirty="0"/>
              <a:t>Portlet</a:t>
            </a:r>
            <a:r>
              <a:rPr lang="vi-VN" dirty="0"/>
              <a:t>: triển khai MVC được sử dụng trong môi trường portlet.</a:t>
            </a:r>
          </a:p>
          <a:p>
            <a:endParaRPr lang="en-US" dirty="0"/>
          </a:p>
        </p:txBody>
      </p:sp>
    </p:spTree>
    <p:extLst>
      <p:ext uri="{BB962C8B-B14F-4D97-AF65-F5344CB8AC3E}">
        <p14:creationId xmlns:p14="http://schemas.microsoft.com/office/powerpoint/2010/main" val="155900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15721"/>
            <a:ext cx="8404316" cy="3870953"/>
          </a:xfrm>
          <a:prstGeom prst="rect">
            <a:avLst/>
          </a:prstGeom>
        </p:spPr>
      </p:pic>
    </p:spTree>
    <p:extLst>
      <p:ext uri="{BB962C8B-B14F-4D97-AF65-F5344CB8AC3E}">
        <p14:creationId xmlns:p14="http://schemas.microsoft.com/office/powerpoint/2010/main" val="61478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vi-VN" b="1" dirty="0" smtClean="0"/>
              <a:t>JDBC</a:t>
            </a:r>
            <a:r>
              <a:rPr lang="vi-VN" dirty="0"/>
              <a:t>: cung cấp sự trừu tượng hóa trên API JDBC của Java, cung cấp lớp JdbcTemplate để dễ dàng thao tác với cơ sở dữ liệu.</a:t>
            </a:r>
          </a:p>
          <a:p>
            <a:pPr fontAlgn="base"/>
            <a:r>
              <a:rPr lang="vi-VN" b="1" dirty="0"/>
              <a:t>ORM</a:t>
            </a:r>
            <a:r>
              <a:rPr lang="vi-VN" dirty="0"/>
              <a:t> (Object Relational Mapping): tích hợp cho các API ánh xạ quan hệ đối tượng. Các công nghệ được hỗ trợ bao gồm JPA, JDO, Hibernate, iBatis.</a:t>
            </a:r>
          </a:p>
          <a:p>
            <a:pPr fontAlgn="base"/>
            <a:r>
              <a:rPr lang="vi-VN" b="1" dirty="0"/>
              <a:t>OXM</a:t>
            </a:r>
            <a:r>
              <a:rPr lang="vi-VN" dirty="0"/>
              <a:t> (Object XML Marshalling): cung cấp lớp trừu tượng để sử dụng một số triển khai ánh xạ Object/XML. Các công nghệ được hỗ trợ bao gồm JAXB, Castor, XMLBeans, JiBX và XStream.</a:t>
            </a:r>
          </a:p>
          <a:p>
            <a:pPr fontAlgn="base"/>
            <a:r>
              <a:rPr lang="vi-VN" b="1" dirty="0"/>
              <a:t>JMS </a:t>
            </a:r>
            <a:r>
              <a:rPr lang="vi-VN" dirty="0"/>
              <a:t>(Java Message Service): cung cấp triển khai JMS như ActiveMQ và RabbitMQ.</a:t>
            </a:r>
          </a:p>
          <a:p>
            <a:pPr fontAlgn="base"/>
            <a:r>
              <a:rPr lang="vi-VN" b="1" dirty="0"/>
              <a:t>Transaction</a:t>
            </a:r>
            <a:r>
              <a:rPr lang="vi-VN" dirty="0"/>
              <a:t>: hỗ trợ hai kiểu quản lý transaction gồm Programmatic và Declarative.</a:t>
            </a:r>
          </a:p>
        </p:txBody>
      </p:sp>
    </p:spTree>
    <p:extLst>
      <p:ext uri="{BB962C8B-B14F-4D97-AF65-F5344CB8AC3E}">
        <p14:creationId xmlns:p14="http://schemas.microsoft.com/office/powerpoint/2010/main" val="283177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52612" y="2034381"/>
            <a:ext cx="8486775" cy="3933825"/>
          </a:xfrm>
          <a:prstGeom prst="rect">
            <a:avLst/>
          </a:prstGeom>
        </p:spPr>
      </p:pic>
    </p:spTree>
    <p:extLst>
      <p:ext uri="{BB962C8B-B14F-4D97-AF65-F5344CB8AC3E}">
        <p14:creationId xmlns:p14="http://schemas.microsoft.com/office/powerpoint/2010/main" val="263470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vi-VN" b="1" dirty="0"/>
              <a:t>AOP</a:t>
            </a:r>
            <a:r>
              <a:rPr lang="vi-VN" dirty="0"/>
              <a:t>: là lập trình hướng khía cạnh, kỹ thuật lập trình nhằm phân tách chương trình thành các mô-đun riêng rẽ, không phụ thuộc nhau. AOP không phải dùng để thay thế OOP mà để bổ sung cho OOP.</a:t>
            </a:r>
          </a:p>
          <a:p>
            <a:pPr fontAlgn="base"/>
            <a:r>
              <a:rPr lang="vi-VN" b="1" dirty="0"/>
              <a:t>Aspects</a:t>
            </a:r>
            <a:r>
              <a:rPr lang="vi-VN" dirty="0"/>
              <a:t>: cung cấp tích hợp với AspectJ. AspectJ là một thư viện, đặc tả trong Java để thực hiện AOP.</a:t>
            </a:r>
          </a:p>
          <a:p>
            <a:pPr fontAlgn="base"/>
            <a:r>
              <a:rPr lang="vi-VN" b="1" dirty="0"/>
              <a:t>Instrumentation</a:t>
            </a:r>
            <a:r>
              <a:rPr lang="vi-VN" dirty="0"/>
              <a:t>: hỗ trợ class instrumentation và class loader, được sử dụng trong các ứng dụng máy chủ.</a:t>
            </a:r>
          </a:p>
          <a:p>
            <a:pPr fontAlgn="base"/>
            <a:r>
              <a:rPr lang="vi-VN" b="1" dirty="0"/>
              <a:t>Messaging</a:t>
            </a:r>
            <a:r>
              <a:rPr lang="vi-VN" dirty="0"/>
              <a:t>: mô-đun cung cấp hỗ trợ STOMP (Simple Text Oriented Messaging Protocol).</a:t>
            </a:r>
          </a:p>
          <a:p>
            <a:pPr fontAlgn="base"/>
            <a:r>
              <a:rPr lang="vi-VN" b="1" dirty="0"/>
              <a:t>Test</a:t>
            </a:r>
            <a:r>
              <a:rPr lang="vi-VN" dirty="0"/>
              <a:t>: hỗ trợ JUnit hoặc TestNG.</a:t>
            </a:r>
          </a:p>
          <a:p>
            <a:endParaRPr lang="en-US" dirty="0"/>
          </a:p>
        </p:txBody>
      </p:sp>
    </p:spTree>
    <p:extLst>
      <p:ext uri="{BB962C8B-B14F-4D97-AF65-F5344CB8AC3E}">
        <p14:creationId xmlns:p14="http://schemas.microsoft.com/office/powerpoint/2010/main" val="84657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Một</a:t>
            </a:r>
            <a:r>
              <a:rPr lang="en-US" b="1" dirty="0"/>
              <a:t> </a:t>
            </a:r>
            <a:r>
              <a:rPr lang="en-US" b="1" dirty="0" err="1"/>
              <a:t>số</a:t>
            </a:r>
            <a:r>
              <a:rPr lang="en-US" b="1" dirty="0"/>
              <a:t> </a:t>
            </a:r>
            <a:r>
              <a:rPr lang="en-US" b="1" dirty="0" err="1"/>
              <a:t>dự</a:t>
            </a:r>
            <a:r>
              <a:rPr lang="en-US" b="1" dirty="0"/>
              <a:t> </a:t>
            </a:r>
            <a:r>
              <a:rPr lang="en-US" b="1" dirty="0" err="1"/>
              <a:t>án</a:t>
            </a:r>
            <a:r>
              <a:rPr lang="en-US" b="1" dirty="0"/>
              <a:t> </a:t>
            </a:r>
            <a:r>
              <a:rPr lang="en-US" b="1" dirty="0" err="1"/>
              <a:t>khác</a:t>
            </a:r>
            <a:r>
              <a:rPr lang="en-US" b="1" dirty="0"/>
              <a:t> </a:t>
            </a:r>
            <a:r>
              <a:rPr lang="en-US" b="1" dirty="0" err="1"/>
              <a:t>của</a:t>
            </a:r>
            <a:r>
              <a:rPr lang="en-US" b="1" dirty="0"/>
              <a:t> Spring.</a:t>
            </a:r>
          </a:p>
        </p:txBody>
      </p:sp>
      <p:sp>
        <p:nvSpPr>
          <p:cNvPr id="3" name="Content Placeholder 2"/>
          <p:cNvSpPr>
            <a:spLocks noGrp="1"/>
          </p:cNvSpPr>
          <p:nvPr>
            <p:ph idx="1"/>
          </p:nvPr>
        </p:nvSpPr>
        <p:spPr>
          <a:xfrm>
            <a:off x="838200" y="1690688"/>
            <a:ext cx="10515600" cy="4486275"/>
          </a:xfrm>
        </p:spPr>
        <p:txBody>
          <a:bodyPr>
            <a:normAutofit fontScale="62500" lnSpcReduction="20000"/>
          </a:bodyPr>
          <a:lstStyle/>
          <a:p>
            <a:pPr marL="0" indent="0">
              <a:buNone/>
            </a:pPr>
            <a:r>
              <a:rPr lang="vi-VN" dirty="0"/>
              <a:t>Cũng dựa trên các nguyên tắc thiết kế cơ bản của spring core. Spring còn phát triển nhiều project con như:</a:t>
            </a:r>
          </a:p>
          <a:p>
            <a:pPr marL="0" indent="0">
              <a:buNone/>
            </a:pPr>
            <a:r>
              <a:rPr lang="vi-VN" b="1" dirty="0"/>
              <a:t>Spring MVC</a:t>
            </a:r>
          </a:p>
          <a:p>
            <a:r>
              <a:rPr lang="vi-VN" dirty="0"/>
              <a:t>Spring MVC được thiết kế dành cho việc xây dựng các ứng dụng nền tảng web.</a:t>
            </a:r>
          </a:p>
          <a:p>
            <a:pPr marL="0" indent="0">
              <a:buNone/>
            </a:pPr>
            <a:r>
              <a:rPr lang="vi-VN" b="1" dirty="0"/>
              <a:t>Spring Security</a:t>
            </a:r>
          </a:p>
          <a:p>
            <a:r>
              <a:rPr lang="vi-VN" dirty="0"/>
              <a:t>Cung cấp các cơ chế xác thực (authentication) và phân quyền (authorization) cho ứng dụng của bạn.</a:t>
            </a:r>
          </a:p>
          <a:p>
            <a:pPr marL="0" indent="0">
              <a:buNone/>
            </a:pPr>
            <a:r>
              <a:rPr lang="vi-VN" b="1" dirty="0"/>
              <a:t>Spring Boot</a:t>
            </a:r>
          </a:p>
          <a:p>
            <a:r>
              <a:rPr lang="vi-VN" dirty="0"/>
              <a:t>Spring Boot là một framework giúp chúng ta phát triển cũng như chạy ứng dụng một cách nhanh chóng.</a:t>
            </a:r>
          </a:p>
          <a:p>
            <a:pPr marL="0" indent="0">
              <a:buNone/>
            </a:pPr>
            <a:r>
              <a:rPr lang="vi-VN" b="1" dirty="0"/>
              <a:t>Spring Batch</a:t>
            </a:r>
          </a:p>
          <a:p>
            <a:r>
              <a:rPr lang="vi-VN" dirty="0"/>
              <a:t>Dự án này giúp chúng ta dễ dàng tạo các lịch trình (scheduling) và tiến trình (processing) cho các công việc xử lý theo mẻ (batch job).</a:t>
            </a:r>
          </a:p>
          <a:p>
            <a:pPr marL="0" indent="0">
              <a:buNone/>
            </a:pPr>
            <a:r>
              <a:rPr lang="vi-VN" b="1" dirty="0"/>
              <a:t>Spring Social</a:t>
            </a:r>
          </a:p>
          <a:p>
            <a:r>
              <a:rPr lang="vi-VN" dirty="0"/>
              <a:t>Dự án này sẽ kết nối ứng dụng của bạn với các API bên thứ ba của Facebook, Twitter, Linkedin … (ví dụ đăng nhập bằng facebook, google+ …)</a:t>
            </a:r>
          </a:p>
        </p:txBody>
      </p:sp>
    </p:spTree>
    <p:extLst>
      <p:ext uri="{BB962C8B-B14F-4D97-AF65-F5344CB8AC3E}">
        <p14:creationId xmlns:p14="http://schemas.microsoft.com/office/powerpoint/2010/main" val="243182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a:t>
            </a:r>
            <a:r>
              <a:rPr lang="en-US" b="1" dirty="0" err="1"/>
              <a:t>IoC</a:t>
            </a:r>
            <a:r>
              <a:rPr lang="en-US" b="1" dirty="0"/>
              <a:t> Container </a:t>
            </a:r>
          </a:p>
        </p:txBody>
      </p:sp>
      <p:sp>
        <p:nvSpPr>
          <p:cNvPr id="3" name="Content Placeholder 2"/>
          <p:cNvSpPr>
            <a:spLocks noGrp="1"/>
          </p:cNvSpPr>
          <p:nvPr>
            <p:ph idx="1"/>
          </p:nvPr>
        </p:nvSpPr>
        <p:spPr/>
        <p:txBody>
          <a:bodyPr/>
          <a:lstStyle/>
          <a:p>
            <a:r>
              <a:rPr lang="vi-VN" b="1" dirty="0"/>
              <a:t>IoC (Inversion of Control) container</a:t>
            </a:r>
            <a:r>
              <a:rPr lang="vi-VN" dirty="0"/>
              <a:t> được xem là cốt lõi của Spring Framework, giúp lập trình viên quản lý quá trình thực thi </a:t>
            </a:r>
            <a:r>
              <a:rPr lang="vi-VN" b="1" dirty="0"/>
              <a:t>DI (Dependency Injection)</a:t>
            </a:r>
            <a:r>
              <a:rPr lang="vi-VN" dirty="0"/>
              <a:t> trong ứng dụng một cách tự động.</a:t>
            </a:r>
          </a:p>
          <a:p>
            <a:r>
              <a:rPr lang="vi-VN" dirty="0"/>
              <a:t>Các đối tượng tạo nên xương sống của ứng dụng và được quản lý bởi Spring IoC Container được gọi là các </a:t>
            </a:r>
            <a:r>
              <a:rPr lang="vi-VN" b="1" dirty="0"/>
              <a:t>bean</a:t>
            </a:r>
            <a:r>
              <a:rPr lang="vi-VN" dirty="0"/>
              <a:t>.</a:t>
            </a:r>
          </a:p>
        </p:txBody>
      </p:sp>
    </p:spTree>
    <p:extLst>
      <p:ext uri="{BB962C8B-B14F-4D97-AF65-F5344CB8AC3E}">
        <p14:creationId xmlns:p14="http://schemas.microsoft.com/office/powerpoint/2010/main" val="400297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Dependency Injection</a:t>
            </a:r>
            <a:br>
              <a:rPr lang="en-US" b="1" dirty="0" smtClean="0"/>
            </a:br>
            <a:r>
              <a:rPr lang="en-US" dirty="0" smtClean="0"/>
              <a:t>(1)</a:t>
            </a:r>
            <a:r>
              <a:rPr lang="en-US" b="1" dirty="0" smtClean="0"/>
              <a:t> tight-coupling</a:t>
            </a:r>
            <a:endParaRPr lang="en-US" dirty="0"/>
          </a:p>
        </p:txBody>
      </p:sp>
      <p:pic>
        <p:nvPicPr>
          <p:cNvPr id="6" name="Content Placeholder 5"/>
          <p:cNvPicPr>
            <a:picLocks noGrp="1" noChangeAspect="1"/>
          </p:cNvPicPr>
          <p:nvPr>
            <p:ph idx="1"/>
          </p:nvPr>
        </p:nvPicPr>
        <p:blipFill>
          <a:blip r:embed="rId2"/>
          <a:stretch>
            <a:fillRect/>
          </a:stretch>
        </p:blipFill>
        <p:spPr>
          <a:xfrm>
            <a:off x="5065058" y="1795439"/>
            <a:ext cx="7126942" cy="4351338"/>
          </a:xfrm>
          <a:prstGeom prst="rect">
            <a:avLst/>
          </a:prstGeom>
        </p:spPr>
      </p:pic>
      <p:sp>
        <p:nvSpPr>
          <p:cNvPr id="15" name="TextBox 14"/>
          <p:cNvSpPr txBox="1"/>
          <p:nvPr/>
        </p:nvSpPr>
        <p:spPr>
          <a:xfrm>
            <a:off x="444137" y="2090057"/>
            <a:ext cx="4620921" cy="1754326"/>
          </a:xfrm>
          <a:prstGeom prst="rect">
            <a:avLst/>
          </a:prstGeom>
          <a:noFill/>
        </p:spPr>
        <p:txBody>
          <a:bodyPr wrap="square" rtlCol="0">
            <a:spAutoFit/>
          </a:bodyPr>
          <a:lstStyle/>
          <a:p>
            <a:r>
              <a:rPr lang="en-US" dirty="0" err="1" smtClean="0"/>
              <a:t>Khi</a:t>
            </a:r>
            <a:r>
              <a:rPr lang="en-US" dirty="0" smtClean="0"/>
              <a:t> </a:t>
            </a:r>
            <a:r>
              <a:rPr lang="en-US" dirty="0" err="1" smtClean="0"/>
              <a:t>có</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sắp</a:t>
            </a:r>
            <a:r>
              <a:rPr lang="en-US" dirty="0" smtClean="0"/>
              <a:t> </a:t>
            </a:r>
            <a:r>
              <a:rPr lang="en-US" dirty="0" err="1" smtClean="0"/>
              <a:t>xếp</a:t>
            </a:r>
            <a:r>
              <a:rPr lang="en-US" dirty="0" smtClean="0"/>
              <a:t> sang Quicksort </a:t>
            </a:r>
            <a:r>
              <a:rPr lang="en-US" dirty="0" err="1" smtClean="0"/>
              <a:t>thì</a:t>
            </a:r>
            <a:r>
              <a:rPr lang="en-US" dirty="0" smtClean="0"/>
              <a:t> </a:t>
            </a:r>
            <a:r>
              <a:rPr lang="en-US" dirty="0" err="1" smtClean="0"/>
              <a:t>phải</a:t>
            </a:r>
            <a:r>
              <a:rPr lang="en-US" dirty="0" smtClean="0"/>
              <a:t> </a:t>
            </a:r>
            <a:r>
              <a:rPr lang="en-US" dirty="0" err="1" smtClean="0"/>
              <a:t>sửa</a:t>
            </a:r>
            <a:r>
              <a:rPr lang="en-US" dirty="0" smtClean="0"/>
              <a:t> </a:t>
            </a:r>
            <a:r>
              <a:rPr lang="en-US" dirty="0" err="1" smtClean="0"/>
              <a:t>cả</a:t>
            </a:r>
            <a:r>
              <a:rPr lang="en-US" dirty="0" smtClean="0"/>
              <a:t> 2 class.</a:t>
            </a:r>
          </a:p>
          <a:p>
            <a:r>
              <a:rPr lang="en-US" dirty="0" err="1" smtClean="0"/>
              <a:t>Ngoài</a:t>
            </a:r>
            <a:r>
              <a:rPr lang="en-US" dirty="0" smtClean="0"/>
              <a:t> </a:t>
            </a:r>
            <a:r>
              <a:rPr lang="en-US" dirty="0" err="1" smtClean="0"/>
              <a:t>ra</a:t>
            </a:r>
            <a:r>
              <a:rPr lang="en-US" dirty="0" smtClean="0"/>
              <a:t> </a:t>
            </a:r>
            <a:r>
              <a:rPr lang="en-US" dirty="0" err="1" smtClean="0"/>
              <a:t>BubleSort</a:t>
            </a:r>
            <a:r>
              <a:rPr lang="en-US" dirty="0" smtClean="0"/>
              <a:t> </a:t>
            </a:r>
            <a:r>
              <a:rPr lang="en-US" dirty="0" err="1" smtClean="0"/>
              <a:t>sẽ</a:t>
            </a:r>
            <a:r>
              <a:rPr lang="en-US" dirty="0" smtClean="0"/>
              <a:t> </a:t>
            </a:r>
            <a:r>
              <a:rPr lang="en-US" dirty="0" err="1" smtClean="0"/>
              <a:t>chỉ</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nếu</a:t>
            </a:r>
            <a:r>
              <a:rPr lang="en-US" dirty="0" smtClean="0"/>
              <a:t> </a:t>
            </a:r>
            <a:r>
              <a:rPr lang="en-US" dirty="0" err="1" smtClean="0"/>
              <a:t>VeryComplex</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Vì</a:t>
            </a:r>
            <a:r>
              <a:rPr lang="en-US" dirty="0" smtClean="0"/>
              <a:t> </a:t>
            </a:r>
            <a:r>
              <a:rPr lang="en-US" dirty="0" err="1" smtClean="0"/>
              <a:t>VeryCOmplex</a:t>
            </a:r>
            <a:r>
              <a:rPr lang="en-US" dirty="0" smtClean="0"/>
              <a:t> </a:t>
            </a:r>
            <a:r>
              <a:rPr lang="en-US" dirty="0" err="1" smtClean="0"/>
              <a:t>tạo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BubbleSort</a:t>
            </a:r>
            <a:r>
              <a:rPr lang="en-US" dirty="0" smtClean="0"/>
              <a:t> </a:t>
            </a:r>
            <a:r>
              <a:rPr lang="en-US" dirty="0" err="1" smtClean="0"/>
              <a:t>bên</a:t>
            </a:r>
            <a:r>
              <a:rPr lang="en-US" dirty="0" smtClean="0"/>
              <a:t> </a:t>
            </a:r>
            <a:r>
              <a:rPr lang="en-US" dirty="0" err="1" smtClean="0"/>
              <a:t>trong</a:t>
            </a:r>
            <a:r>
              <a:rPr lang="en-US" dirty="0" smtClean="0"/>
              <a:t> </a:t>
            </a:r>
            <a:r>
              <a:rPr lang="en-US" dirty="0" err="1" smtClean="0"/>
              <a:t>nó</a:t>
            </a:r>
            <a:r>
              <a:rPr lang="en-US" dirty="0" smtClean="0"/>
              <a:t>. Hai </a:t>
            </a:r>
            <a:r>
              <a:rPr lang="en-US" dirty="0" err="1" smtClean="0"/>
              <a:t>bên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endParaRPr lang="en-US" dirty="0"/>
          </a:p>
        </p:txBody>
      </p:sp>
    </p:spTree>
    <p:extLst>
      <p:ext uri="{BB962C8B-B14F-4D97-AF65-F5344CB8AC3E}">
        <p14:creationId xmlns:p14="http://schemas.microsoft.com/office/powerpoint/2010/main" val="420260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smtClean="0"/>
              <a:t>Trước khi nói </a:t>
            </a:r>
            <a:r>
              <a:rPr lang="vi-VN" b="1" dirty="0" smtClean="0"/>
              <a:t>Spring</a:t>
            </a:r>
            <a:r>
              <a:rPr lang="vi-VN" dirty="0" smtClean="0"/>
              <a:t>, chúng ta nói về nền tảng của nó, chính là </a:t>
            </a:r>
            <a:r>
              <a:rPr lang="vi-VN" b="1" dirty="0" smtClean="0"/>
              <a:t>Java</a:t>
            </a:r>
            <a:r>
              <a:rPr lang="vi-VN" dirty="0" smtClean="0"/>
              <a:t>.</a:t>
            </a:r>
          </a:p>
          <a:p>
            <a:r>
              <a:rPr lang="vi-VN" b="1" dirty="0" smtClean="0"/>
              <a:t>Java</a:t>
            </a:r>
            <a:r>
              <a:rPr lang="vi-VN" dirty="0" smtClean="0"/>
              <a:t> ra đời năm 1991, tới nay thì đã gần 30 năm rồi. Và có một điều mà có lẽ ít lập trình viên biết, đó là tính tới năm 2018, nó vẫn là </a:t>
            </a:r>
            <a:r>
              <a:rPr lang="vi-VN" b="1" dirty="0" smtClean="0"/>
              <a:t>ngôn ngữ phổ biến nhất thế giới</a:t>
            </a:r>
            <a:r>
              <a:rPr lang="vi-VN" dirty="0" smtClean="0"/>
              <a:t>.</a:t>
            </a:r>
            <a:endParaRPr lang="en-US" dirty="0" smtClean="0"/>
          </a:p>
          <a:p>
            <a:pPr marL="0" indent="0">
              <a:buNone/>
            </a:pPr>
            <a:endParaRPr lang="vi-VN" dirty="0"/>
          </a:p>
        </p:txBody>
      </p:sp>
    </p:spTree>
    <p:extLst>
      <p:ext uri="{BB962C8B-B14F-4D97-AF65-F5344CB8AC3E}">
        <p14:creationId xmlns:p14="http://schemas.microsoft.com/office/powerpoint/2010/main" val="3228389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Dependency Injection</a:t>
            </a:r>
            <a:br>
              <a:rPr lang="en-US" b="1" dirty="0" smtClean="0"/>
            </a:br>
            <a:r>
              <a:rPr lang="en-US" dirty="0" smtClean="0"/>
              <a:t>(2)</a:t>
            </a:r>
            <a:endParaRPr lang="en-US" dirty="0"/>
          </a:p>
        </p:txBody>
      </p:sp>
      <p:pic>
        <p:nvPicPr>
          <p:cNvPr id="4" name="Content Placeholder 3"/>
          <p:cNvPicPr>
            <a:picLocks noGrp="1" noChangeAspect="1"/>
          </p:cNvPicPr>
          <p:nvPr>
            <p:ph idx="1"/>
          </p:nvPr>
        </p:nvPicPr>
        <p:blipFill>
          <a:blip r:embed="rId2"/>
          <a:stretch>
            <a:fillRect/>
          </a:stretch>
        </p:blipFill>
        <p:spPr>
          <a:xfrm>
            <a:off x="6096000" y="1690688"/>
            <a:ext cx="5390147" cy="4351338"/>
          </a:xfrm>
          <a:prstGeom prst="rect">
            <a:avLst/>
          </a:prstGeom>
        </p:spPr>
      </p:pic>
      <p:sp>
        <p:nvSpPr>
          <p:cNvPr id="5" name="TextBox 4"/>
          <p:cNvSpPr txBox="1"/>
          <p:nvPr/>
        </p:nvSpPr>
        <p:spPr>
          <a:xfrm>
            <a:off x="748937" y="2159726"/>
            <a:ext cx="3474720" cy="1754326"/>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này</a:t>
            </a:r>
            <a:r>
              <a:rPr lang="en-US" dirty="0" smtClean="0"/>
              <a:t> </a:t>
            </a:r>
            <a:r>
              <a:rPr lang="en-US" dirty="0" err="1" smtClean="0"/>
              <a:t>thì</a:t>
            </a:r>
            <a:r>
              <a:rPr lang="en-US" dirty="0" smtClean="0"/>
              <a:t> </a:t>
            </a:r>
            <a:r>
              <a:rPr lang="en-US" dirty="0" err="1" smtClean="0"/>
              <a:t>VeryCOmplex</a:t>
            </a:r>
            <a:r>
              <a:rPr lang="en-US" dirty="0" smtClean="0"/>
              <a:t> </a:t>
            </a:r>
            <a:r>
              <a:rPr lang="en-US" dirty="0" err="1" smtClean="0"/>
              <a:t>sẽ</a:t>
            </a:r>
            <a:r>
              <a:rPr lang="en-US" dirty="0" smtClean="0"/>
              <a:t> </a:t>
            </a:r>
            <a:r>
              <a:rPr lang="en-US" dirty="0" err="1" smtClean="0"/>
              <a:t>chỉ</a:t>
            </a:r>
            <a:r>
              <a:rPr lang="en-US" dirty="0" smtClean="0"/>
              <a:t> </a:t>
            </a:r>
            <a:r>
              <a:rPr lang="en-US" dirty="0" err="1" smtClean="0"/>
              <a:t>quan</a:t>
            </a:r>
            <a:r>
              <a:rPr lang="en-US" dirty="0" smtClean="0"/>
              <a:t> </a:t>
            </a:r>
            <a:r>
              <a:rPr lang="en-US" dirty="0" err="1" smtClean="0"/>
              <a:t>hệ</a:t>
            </a:r>
            <a:r>
              <a:rPr lang="en-US" dirty="0" smtClean="0"/>
              <a:t> </a:t>
            </a:r>
            <a:r>
              <a:rPr lang="en-US" dirty="0" err="1" smtClean="0"/>
              <a:t>với</a:t>
            </a:r>
            <a:r>
              <a:rPr lang="en-US" dirty="0" smtClean="0"/>
              <a:t> 1 interface </a:t>
            </a:r>
            <a:r>
              <a:rPr lang="en-US" dirty="0" err="1" smtClean="0"/>
              <a:t>SortAlorithm</a:t>
            </a:r>
            <a:r>
              <a:rPr lang="en-US" dirty="0" smtClean="0"/>
              <a:t>. </a:t>
            </a:r>
            <a:r>
              <a:rPr lang="en-US" dirty="0" err="1" smtClean="0"/>
              <a:t>Cách</a:t>
            </a:r>
            <a:r>
              <a:rPr lang="en-US" dirty="0" smtClean="0"/>
              <a:t> </a:t>
            </a:r>
            <a:r>
              <a:rPr lang="en-US" dirty="0" err="1" smtClean="0"/>
              <a:t>này</a:t>
            </a:r>
            <a:r>
              <a:rPr lang="en-US" dirty="0" smtClean="0"/>
              <a:t> </a:t>
            </a:r>
            <a:r>
              <a:rPr lang="en-US" dirty="0" err="1" smtClean="0"/>
              <a:t>sẽ</a:t>
            </a:r>
            <a:r>
              <a:rPr lang="en-US" dirty="0" smtClean="0"/>
              <a:t> </a:t>
            </a:r>
            <a:r>
              <a:rPr lang="en-US" dirty="0" err="1" smtClean="0"/>
              <a:t>giảm</a:t>
            </a:r>
            <a:r>
              <a:rPr lang="en-US" dirty="0" smtClean="0"/>
              <a:t> </a:t>
            </a:r>
            <a:r>
              <a:rPr lang="en-US" dirty="0" err="1" smtClean="0"/>
              <a:t>bớt</a:t>
            </a:r>
            <a:r>
              <a:rPr lang="en-US" dirty="0" smtClean="0"/>
              <a:t> </a:t>
            </a:r>
            <a:r>
              <a:rPr lang="en-US" dirty="0" err="1" smtClean="0"/>
              <a:t>sự</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nhưng</a:t>
            </a:r>
            <a:r>
              <a:rPr lang="en-US" dirty="0" smtClean="0"/>
              <a:t> </a:t>
            </a:r>
            <a:r>
              <a:rPr lang="en-US" dirty="0" err="1" smtClean="0"/>
              <a:t>nó</a:t>
            </a:r>
            <a:r>
              <a:rPr lang="en-US" dirty="0" smtClean="0"/>
              <a:t> </a:t>
            </a:r>
            <a:r>
              <a:rPr lang="en-US" dirty="0" err="1" smtClean="0"/>
              <a:t>không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được</a:t>
            </a:r>
            <a:r>
              <a:rPr lang="en-US" dirty="0" smtClean="0"/>
              <a:t> </a:t>
            </a:r>
            <a:r>
              <a:rPr lang="en-US" dirty="0" err="1" smtClean="0"/>
              <a:t>việc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vẫn</a:t>
            </a:r>
            <a:r>
              <a:rPr lang="en-US" dirty="0" smtClean="0"/>
              <a:t> </a:t>
            </a:r>
            <a:r>
              <a:rPr lang="en-US" dirty="0" err="1" smtClean="0"/>
              <a:t>đang</a:t>
            </a:r>
            <a:r>
              <a:rPr lang="en-US" dirty="0" smtClean="0"/>
              <a:t> </a:t>
            </a:r>
            <a:r>
              <a:rPr lang="en-US" dirty="0" err="1" smtClean="0"/>
              <a:t>là</a:t>
            </a:r>
            <a:r>
              <a:rPr lang="en-US" dirty="0" smtClean="0"/>
              <a:t> </a:t>
            </a:r>
            <a:r>
              <a:rPr lang="en-US" dirty="0" err="1" smtClean="0"/>
              <a:t>BubleSort</a:t>
            </a:r>
            <a:r>
              <a:rPr lang="en-US" dirty="0"/>
              <a:t>.</a:t>
            </a:r>
          </a:p>
        </p:txBody>
      </p:sp>
    </p:spTree>
    <p:extLst>
      <p:ext uri="{BB962C8B-B14F-4D97-AF65-F5344CB8AC3E}">
        <p14:creationId xmlns:p14="http://schemas.microsoft.com/office/powerpoint/2010/main" val="396819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Dependency Injection</a:t>
            </a:r>
            <a:br>
              <a:rPr lang="en-US" b="1" dirty="0" smtClean="0"/>
            </a:br>
            <a:r>
              <a:rPr lang="en-US" dirty="0" smtClean="0"/>
              <a:t>(3)</a:t>
            </a:r>
            <a:r>
              <a:rPr lang="en-US" b="1" dirty="0" smtClean="0"/>
              <a:t> loosely-coupled</a:t>
            </a:r>
            <a:endParaRPr lang="en-US" dirty="0"/>
          </a:p>
        </p:txBody>
      </p:sp>
      <p:pic>
        <p:nvPicPr>
          <p:cNvPr id="4" name="Content Placeholder 3"/>
          <p:cNvPicPr>
            <a:picLocks noGrp="1" noChangeAspect="1"/>
          </p:cNvPicPr>
          <p:nvPr>
            <p:ph idx="1"/>
          </p:nvPr>
        </p:nvPicPr>
        <p:blipFill>
          <a:blip r:embed="rId2"/>
          <a:stretch>
            <a:fillRect/>
          </a:stretch>
        </p:blipFill>
        <p:spPr>
          <a:xfrm>
            <a:off x="5997336" y="1625328"/>
            <a:ext cx="5178629" cy="4351338"/>
          </a:xfrm>
          <a:prstGeom prst="rect">
            <a:avLst/>
          </a:prstGeom>
        </p:spPr>
      </p:pic>
      <p:sp>
        <p:nvSpPr>
          <p:cNvPr id="5" name="TextBox 4"/>
          <p:cNvSpPr txBox="1"/>
          <p:nvPr/>
        </p:nvSpPr>
        <p:spPr>
          <a:xfrm>
            <a:off x="1027611" y="2238103"/>
            <a:ext cx="3326675" cy="2585323"/>
          </a:xfrm>
          <a:prstGeom prst="rect">
            <a:avLst/>
          </a:prstGeom>
          <a:noFill/>
        </p:spPr>
        <p:txBody>
          <a:bodyPr wrap="square" rtlCol="0">
            <a:spAutoFit/>
          </a:bodyPr>
          <a:lstStyle/>
          <a:p>
            <a:r>
              <a:rPr lang="en-US" dirty="0" err="1" smtClean="0"/>
              <a:t>Cách</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cách</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Mối</a:t>
            </a:r>
            <a:r>
              <a:rPr lang="en-US" dirty="0" smtClean="0"/>
              <a:t> </a:t>
            </a:r>
            <a:r>
              <a:rPr lang="en-US" dirty="0" err="1" smtClean="0"/>
              <a:t>liên</a:t>
            </a:r>
            <a:r>
              <a:rPr lang="en-US" dirty="0" smtClean="0"/>
              <a:t> </a:t>
            </a:r>
            <a:r>
              <a:rPr lang="en-US" dirty="0" err="1" smtClean="0"/>
              <a:t>hệ</a:t>
            </a:r>
            <a:r>
              <a:rPr lang="en-US" dirty="0" smtClean="0"/>
              <a:t> </a:t>
            </a:r>
            <a:r>
              <a:rPr lang="en-US" dirty="0" err="1" smtClean="0"/>
              <a:t>giữa</a:t>
            </a:r>
            <a:r>
              <a:rPr lang="en-US" dirty="0" smtClean="0"/>
              <a:t> 2 class </a:t>
            </a:r>
            <a:r>
              <a:rPr lang="en-US" dirty="0" err="1" smtClean="0"/>
              <a:t>đã</a:t>
            </a:r>
            <a:r>
              <a:rPr lang="en-US" dirty="0" smtClean="0"/>
              <a:t> “</a:t>
            </a:r>
            <a:r>
              <a:rPr lang="en-US" dirty="0" err="1" smtClean="0"/>
              <a:t>lỏng</a:t>
            </a:r>
            <a:r>
              <a:rPr lang="en-US" dirty="0" smtClean="0"/>
              <a:t> </a:t>
            </a:r>
            <a:r>
              <a:rPr lang="en-US" dirty="0" err="1" smtClean="0"/>
              <a:t>lẻo</a:t>
            </a:r>
            <a:r>
              <a:rPr lang="en-US" dirty="0" smtClean="0"/>
              <a:t>” </a:t>
            </a:r>
            <a:r>
              <a:rPr lang="en-US" dirty="0" err="1" smtClean="0"/>
              <a:t>hơn</a:t>
            </a:r>
            <a:r>
              <a:rPr lang="en-US" dirty="0" smtClean="0"/>
              <a:t> </a:t>
            </a:r>
            <a:r>
              <a:rPr lang="en-US" dirty="0" err="1" smtClean="0"/>
              <a:t>trước</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VeryComplex</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quan</a:t>
            </a:r>
            <a:r>
              <a:rPr lang="en-US" dirty="0" smtClean="0"/>
              <a:t> </a:t>
            </a:r>
            <a:r>
              <a:rPr lang="en-US" dirty="0" err="1" smtClean="0"/>
              <a:t>tâm</a:t>
            </a:r>
            <a:r>
              <a:rPr lang="en-US" dirty="0" smtClean="0"/>
              <a:t> </a:t>
            </a:r>
            <a:r>
              <a:rPr lang="en-US" dirty="0" err="1" smtClean="0"/>
              <a:t>tới</a:t>
            </a:r>
            <a:r>
              <a:rPr lang="en-US" dirty="0" smtClean="0"/>
              <a:t> </a:t>
            </a:r>
            <a:r>
              <a:rPr lang="en-US" dirty="0" err="1" smtClean="0"/>
              <a:t>việc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là</a:t>
            </a:r>
            <a:r>
              <a:rPr lang="en-US" dirty="0" smtClean="0"/>
              <a:t> </a:t>
            </a:r>
            <a:r>
              <a:rPr lang="en-US" dirty="0" err="1" smtClean="0"/>
              <a:t>gì</a:t>
            </a:r>
            <a:r>
              <a:rPr lang="en-US" dirty="0" smtClean="0"/>
              <a:t>.</a:t>
            </a:r>
          </a:p>
          <a:p>
            <a:r>
              <a:rPr lang="en-US" dirty="0" err="1" smtClean="0"/>
              <a:t>Tập</a:t>
            </a:r>
            <a:r>
              <a:rPr lang="en-US" dirty="0" smtClean="0"/>
              <a:t> </a:t>
            </a:r>
            <a:r>
              <a:rPr lang="en-US" dirty="0" err="1" smtClean="0"/>
              <a:t>trung</a:t>
            </a:r>
            <a:r>
              <a:rPr lang="en-US" dirty="0" smtClean="0"/>
              <a:t> </a:t>
            </a:r>
            <a:r>
              <a:rPr lang="en-US" dirty="0" err="1" smtClean="0"/>
              <a:t>sử</a:t>
            </a:r>
            <a:r>
              <a:rPr lang="en-US" dirty="0" smtClean="0"/>
              <a:t> </a:t>
            </a:r>
            <a:r>
              <a:rPr lang="en-US" dirty="0" err="1" smtClean="0"/>
              <a:t>lý</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của</a:t>
            </a:r>
            <a:r>
              <a:rPr lang="en-US" dirty="0" smtClean="0"/>
              <a:t> </a:t>
            </a:r>
            <a:r>
              <a:rPr lang="en-US" dirty="0" err="1" smtClean="0"/>
              <a:t>bản</a:t>
            </a:r>
            <a:r>
              <a:rPr lang="en-US" dirty="0" smtClean="0"/>
              <a:t> </a:t>
            </a:r>
            <a:r>
              <a:rPr lang="en-US" dirty="0" err="1" smtClean="0"/>
              <a:t>thân</a:t>
            </a:r>
            <a:r>
              <a:rPr lang="en-US" dirty="0" smtClean="0"/>
              <a:t> </a:t>
            </a:r>
            <a:r>
              <a:rPr lang="en-US" dirty="0" err="1" smtClean="0"/>
              <a:t>nó</a:t>
            </a:r>
            <a:endParaRPr lang="en-US" dirty="0" smtClean="0"/>
          </a:p>
          <a:p>
            <a:r>
              <a:rPr lang="en-US" dirty="0" err="1" smtClean="0"/>
              <a:t>Còn</a:t>
            </a:r>
            <a:r>
              <a:rPr lang="en-US" dirty="0" smtClean="0"/>
              <a:t> </a:t>
            </a:r>
            <a:r>
              <a:rPr lang="en-US" dirty="0" err="1" smtClean="0"/>
              <a:t>SortAlorihtm</a:t>
            </a:r>
            <a:r>
              <a:rPr lang="en-US" dirty="0" smtClean="0"/>
              <a:t> </a:t>
            </a:r>
            <a:r>
              <a:rPr lang="en-US" dirty="0" err="1" smtClean="0"/>
              <a:t>sẽ</a:t>
            </a:r>
            <a:r>
              <a:rPr lang="en-US" dirty="0" smtClean="0"/>
              <a:t> </a:t>
            </a:r>
            <a:r>
              <a:rPr lang="en-US" dirty="0" err="1" smtClean="0"/>
              <a:t>đc</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từ</a:t>
            </a:r>
            <a:r>
              <a:rPr lang="en-US" dirty="0" smtClean="0"/>
              <a:t> </a:t>
            </a:r>
            <a:r>
              <a:rPr lang="en-US" dirty="0" err="1" smtClean="0"/>
              <a:t>bên</a:t>
            </a:r>
            <a:r>
              <a:rPr lang="en-US" dirty="0" smtClean="0"/>
              <a:t> </a:t>
            </a:r>
            <a:r>
              <a:rPr lang="en-US" dirty="0" err="1" smtClean="0"/>
              <a:t>ngoài</a:t>
            </a:r>
            <a:r>
              <a:rPr lang="en-US" dirty="0" smtClean="0"/>
              <a:t>.</a:t>
            </a:r>
            <a:endParaRPr lang="en-US" dirty="0"/>
          </a:p>
        </p:txBody>
      </p:sp>
    </p:spTree>
    <p:extLst>
      <p:ext uri="{BB962C8B-B14F-4D97-AF65-F5344CB8AC3E}">
        <p14:creationId xmlns:p14="http://schemas.microsoft.com/office/powerpoint/2010/main" val="1001463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27313" y="558240"/>
            <a:ext cx="8372475" cy="2247900"/>
          </a:xfrm>
          <a:prstGeom prst="rect">
            <a:avLst/>
          </a:prstGeom>
        </p:spPr>
      </p:pic>
      <p:sp>
        <p:nvSpPr>
          <p:cNvPr id="7" name="Rectangle 3"/>
          <p:cNvSpPr>
            <a:spLocks noGrp="1" noChangeArrowheads="1"/>
          </p:cNvSpPr>
          <p:nvPr>
            <p:ph idx="1"/>
          </p:nvPr>
        </p:nvSpPr>
        <p:spPr bwMode="auto">
          <a:xfrm>
            <a:off x="838200" y="2154639"/>
            <a:ext cx="1042144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Trước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hết</a:t>
            </a:r>
            <a:r>
              <a:rPr kumimoji="0" lang="en-US" altLang="en-US" sz="1800" b="0" i="0" u="none" strike="noStrike" cap="none" normalizeH="0" baseline="0" dirty="0" smtClean="0">
                <a:ln>
                  <a:noFill/>
                </a:ln>
                <a:solidFill>
                  <a:schemeClr val="tx1"/>
                </a:solidFill>
                <a:effectLst/>
                <a:latin typeface="Arial" panose="020B0604020202020204" pitchFamily="34" charset="0"/>
              </a:rPr>
              <a:t>, qua </a:t>
            </a:r>
            <a:r>
              <a:rPr kumimoji="0" lang="en-US" altLang="en-US" sz="1800" b="0" i="0" u="none" strike="noStrike" cap="none" normalizeH="0" baseline="0" dirty="0" err="1" smtClean="0">
                <a:ln>
                  <a:noFill/>
                </a:ln>
                <a:solidFill>
                  <a:schemeClr val="tx1"/>
                </a:solidFill>
                <a:effectLst/>
                <a:latin typeface="Arial" panose="020B0604020202020204" pitchFamily="34" charset="0"/>
              </a:rPr>
              <a:t>đoạn</a:t>
            </a:r>
            <a:r>
              <a:rPr kumimoji="0" lang="en-US" altLang="en-US" sz="1800" b="0" i="0" u="none" strike="noStrike" cap="none" normalizeH="0" baseline="0" dirty="0" smtClean="0">
                <a:ln>
                  <a:noFill/>
                </a:ln>
                <a:solidFill>
                  <a:schemeClr val="tx1"/>
                </a:solidFill>
                <a:effectLst/>
                <a:latin typeface="Arial" panose="020B0604020202020204" pitchFamily="34" charset="0"/>
              </a:rPr>
              <a:t> code </a:t>
            </a:r>
            <a:r>
              <a:rPr kumimoji="0" lang="en-US" altLang="en-US" sz="1800" b="0" i="0" u="none" strike="noStrike" cap="none" normalizeH="0" baseline="0" dirty="0" err="1" smtClean="0">
                <a:ln>
                  <a:noFill/>
                </a:ln>
                <a:solidFill>
                  <a:schemeClr val="tx1"/>
                </a:solidFill>
                <a:effectLst/>
                <a:latin typeface="Arial" panose="020B0604020202020204" pitchFamily="34" charset="0"/>
              </a:rPr>
              <a:t>này</a:t>
            </a:r>
            <a:r>
              <a:rPr kumimoji="0" lang="en-US" altLang="en-US" sz="1800" b="0" i="0" u="none" strike="noStrike" cap="none" normalizeH="0" baseline="0" dirty="0" smtClean="0">
                <a:ln>
                  <a:noFill/>
                </a:ln>
                <a:solidFill>
                  <a:schemeClr val="tx1"/>
                </a:solidFill>
                <a:effectLst/>
                <a:latin typeface="Arial" panose="020B0604020202020204" pitchFamily="34" charset="0"/>
              </a:rPr>
              <a:t>, ta </a:t>
            </a:r>
            <a:r>
              <a:rPr kumimoji="0" lang="en-US" altLang="en-US" sz="1800" b="0" i="0" u="none" strike="noStrike" cap="none" normalizeH="0" baseline="0" dirty="0" err="1" smtClean="0">
                <a:ln>
                  <a:noFill/>
                </a:ln>
                <a:solidFill>
                  <a:schemeClr val="tx1"/>
                </a:solidFill>
                <a:effectLst/>
                <a:latin typeface="Arial" panose="020B0604020202020204" pitchFamily="34" charset="0"/>
              </a:rPr>
              <a:t>sẽ</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thấy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là</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khi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tạo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một</a:t>
            </a:r>
            <a:r>
              <a:rPr kumimoji="0" lang="en-US" altLang="en-US" sz="1800" b="0" i="0" u="none" strike="noStrike" cap="none" normalizeH="0" baseline="0" dirty="0" smtClean="0">
                <a:ln>
                  <a:noFill/>
                </a:ln>
                <a:solidFill>
                  <a:schemeClr val="tx1"/>
                </a:solidFill>
                <a:effectLst/>
                <a:latin typeface="Arial" panose="020B0604020202020204" pitchFamily="34" charset="0"/>
              </a:rPr>
              <a:t> Girl</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bạn</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sẽ</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phải</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tạo</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ra</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thêm</a:t>
            </a:r>
            <a:r>
              <a:rPr kumimoji="0" lang="en-US" altLang="en-US" sz="1800" b="0" i="0" u="none" strike="noStrike" cap="none" normalizeH="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dirty="0" smtClean="0">
                <a:ln>
                  <a:noFill/>
                </a:ln>
                <a:solidFill>
                  <a:schemeClr val="tx1"/>
                </a:solidFill>
                <a:effectLst/>
                <a:latin typeface="Arial" panose="020B0604020202020204" pitchFamily="34" charset="0"/>
              </a:rPr>
              <a:t>1 </a:t>
            </a:r>
            <a:r>
              <a:rPr kumimoji="0" lang="en-US" altLang="en-US" sz="1800" b="0" i="0" u="none" strike="noStrike" cap="none" normalizeH="0" dirty="0" err="1" smtClean="0">
                <a:ln>
                  <a:noFill/>
                </a:ln>
                <a:solidFill>
                  <a:schemeClr val="tx1"/>
                </a:solidFill>
                <a:effectLst/>
                <a:latin typeface="Arial" panose="020B0604020202020204" pitchFamily="34" charset="0"/>
              </a:rPr>
              <a:t>bộ</a:t>
            </a:r>
            <a:r>
              <a:rPr kumimoji="0" lang="en-US" altLang="en-US" sz="1800" b="0" i="0" u="none" strike="noStrike" cap="none" normalizeH="0" dirty="0" smtClean="0">
                <a:ln>
                  <a:noFill/>
                </a:ln>
                <a:solidFill>
                  <a:schemeClr val="tx1"/>
                </a:solidFill>
                <a:effectLst/>
                <a:latin typeface="Arial" panose="020B0604020202020204" pitchFamily="34" charset="0"/>
              </a:rPr>
              <a:t> bikini </a:t>
            </a:r>
            <a:r>
              <a:rPr kumimoji="0" lang="en-US" altLang="en-US" sz="1800" b="0" i="0" u="none" strike="noStrike" cap="none" normalizeH="0" dirty="0" err="1" smtClean="0">
                <a:ln>
                  <a:noFill/>
                </a:ln>
                <a:solidFill>
                  <a:schemeClr val="tx1"/>
                </a:solidFill>
                <a:effectLst/>
                <a:latin typeface="Arial" panose="020B0604020202020204" pitchFamily="34" charset="0"/>
              </a:rPr>
              <a:t>đi</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kèm</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với</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cô</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gái</a:t>
            </a:r>
            <a:r>
              <a:rPr kumimoji="0" lang="en-US" altLang="en-US" sz="1800" b="0" i="0" u="none" strike="noStrike" cap="none" normalizeH="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800" dirty="0" smtClean="0"/>
              <a:t>  </a:t>
            </a:r>
            <a:r>
              <a:rPr lang="en-US" altLang="en-US" sz="1800" dirty="0" err="1" smtClean="0">
                <a:latin typeface="Arial" panose="020B0604020202020204" pitchFamily="34" charset="0"/>
              </a:rPr>
              <a:t>Lúc</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này</a:t>
            </a:r>
            <a:r>
              <a:rPr lang="en-US" altLang="en-US" sz="1800" dirty="0" smtClean="0">
                <a:latin typeface="Arial" panose="020B0604020202020204" pitchFamily="34" charset="0"/>
              </a:rPr>
              <a:t> Bikini </a:t>
            </a:r>
            <a:r>
              <a:rPr lang="en-US" altLang="en-US" sz="1800" dirty="0" err="1" smtClean="0">
                <a:latin typeface="Arial" panose="020B0604020202020204" pitchFamily="34" charset="0"/>
              </a:rPr>
              <a:t>tồn</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tại</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mang</a:t>
            </a:r>
            <a:r>
              <a:rPr lang="en-US" altLang="en-US" sz="1800" dirty="0" smtClean="0">
                <a:latin typeface="Arial" panose="020B0604020202020204" pitchFamily="34" charset="0"/>
              </a:rPr>
              <a:t> ý </a:t>
            </a:r>
            <a:r>
              <a:rPr lang="en-US" altLang="en-US" sz="1800" dirty="0" err="1" smtClean="0">
                <a:latin typeface="Arial" panose="020B0604020202020204" pitchFamily="34" charset="0"/>
              </a:rPr>
              <a:t>nghĩa</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là</a:t>
            </a:r>
            <a:r>
              <a:rPr lang="en-US" altLang="en-US" sz="1800" dirty="0" smtClean="0">
                <a:latin typeface="Arial" panose="020B0604020202020204" pitchFamily="34" charset="0"/>
              </a:rPr>
              <a:t> </a:t>
            </a:r>
            <a:r>
              <a:rPr lang="en-US" altLang="en-US" sz="1800" b="1" dirty="0" smtClean="0">
                <a:latin typeface="Arial" panose="020B0604020202020204" pitchFamily="34" charset="0"/>
              </a:rPr>
              <a:t>D</a:t>
            </a:r>
            <a:r>
              <a:rPr kumimoji="0" lang="en-US" altLang="en-US" sz="1800" b="1" i="0" u="none" strike="noStrike" cap="none" normalizeH="0" baseline="0" dirty="0" smtClean="0">
                <a:ln>
                  <a:noFill/>
                </a:ln>
                <a:solidFill>
                  <a:schemeClr val="tx1"/>
                </a:solidFill>
                <a:effectLst/>
                <a:latin typeface="Arial" panose="020B0604020202020204" pitchFamily="34" charset="0"/>
              </a:rPr>
              <a:t>ependency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phụ</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thuộc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của</a:t>
            </a:r>
            <a:r>
              <a:rPr lang="en-US" altLang="en-US" sz="1800" dirty="0">
                <a:latin typeface="Arial" panose="020B0604020202020204" pitchFamily="34" charset="0"/>
              </a:rPr>
              <a:t> </a:t>
            </a:r>
            <a:r>
              <a:rPr lang="en-US" altLang="en-US" sz="1800" dirty="0" smtClean="0">
                <a:latin typeface="Arial" panose="020B0604020202020204" pitchFamily="34" charset="0"/>
              </a:rPr>
              <a:t>Girl</a:t>
            </a:r>
            <a:r>
              <a:rPr kumimoji="0" lang="en-US" altLang="en-US" sz="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Khi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khởi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tạo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thuộc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tính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như</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này</a:t>
            </a:r>
            <a:r>
              <a:rPr kumimoji="0" lang="en-US" altLang="en-US" sz="1800" b="0" i="0" u="none" strike="noStrike" cap="none" normalizeH="0" baseline="0" dirty="0" smtClean="0">
                <a:ln>
                  <a:noFill/>
                </a:ln>
                <a:solidFill>
                  <a:schemeClr val="tx1"/>
                </a:solidFill>
                <a:effectLst/>
                <a:latin typeface="Arial" panose="020B0604020202020204" pitchFamily="34" charset="0"/>
              </a:rPr>
              <a:t>, ta </a:t>
            </a:r>
            <a:r>
              <a:rPr kumimoji="0" lang="en-US" altLang="en-US" sz="1800" b="0" i="0" u="none" strike="noStrike" cap="none" normalizeH="0" baseline="0" dirty="0" err="1" smtClean="0">
                <a:ln>
                  <a:noFill/>
                </a:ln>
                <a:solidFill>
                  <a:schemeClr val="tx1"/>
                </a:solidFill>
                <a:effectLst/>
                <a:latin typeface="Arial" panose="020B0604020202020204" pitchFamily="34" charset="0"/>
              </a:rPr>
              <a:t>vô</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tình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tạo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một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điểm</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thắt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nút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trong</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chương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trình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của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mình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Giả</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sử,Girl</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muốn</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một</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Váy</a:t>
            </a:r>
            <a:r>
              <a:rPr kumimoji="0" lang="en-US" altLang="en-US" sz="1800" b="0" i="1" u="none" strike="noStrike" cap="none" normalizeH="0" baseline="0" dirty="0" smtClean="0">
                <a:ln>
                  <a:noFill/>
                </a:ln>
                <a:solidFill>
                  <a:schemeClr val="tx1"/>
                </a:solidFill>
                <a:effectLst/>
                <a:latin typeface="Arial" panose="020B0604020202020204" pitchFamily="34" charset="0"/>
              </a:rPr>
              <a:t> + </a:t>
            </a:r>
            <a:r>
              <a:rPr kumimoji="0" lang="en-US" altLang="en-US" sz="1800" b="0" i="1" u="none" strike="noStrike" cap="none" normalizeH="0" baseline="0" dirty="0" err="1" smtClean="0">
                <a:ln>
                  <a:noFill/>
                </a:ln>
                <a:solidFill>
                  <a:schemeClr val="tx1"/>
                </a:solidFill>
                <a:effectLst/>
                <a:latin typeface="Arial" panose="020B0604020202020204" pitchFamily="34" charset="0"/>
              </a:rPr>
              <a:t>Áo</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thun</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hở</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rốn</a:t>
            </a:r>
            <a:r>
              <a:rPr kumimoji="0" lang="en-US" altLang="en-US" sz="1800" b="0" i="0" u="none" strike="noStrike" cap="none" normalizeH="0" baseline="0" dirty="0" smtClean="0">
                <a:ln>
                  <a:noFill/>
                </a:ln>
                <a:solidFill>
                  <a:schemeClr val="tx1"/>
                </a:solidFill>
                <a:effectLst/>
                <a:latin typeface="Arial" panose="020B0604020202020204" pitchFamily="34" charset="0"/>
              </a:rPr>
              <a:t> hay </a:t>
            </a:r>
            <a:r>
              <a:rPr kumimoji="0" lang="en-US" altLang="en-US" sz="1800" b="0" i="1" u="none" strike="noStrike" cap="none" normalizeH="0" baseline="0" dirty="0" err="1" smtClean="0">
                <a:ln>
                  <a:noFill/>
                </a:ln>
                <a:solidFill>
                  <a:schemeClr val="tx1"/>
                </a:solidFill>
                <a:effectLst/>
                <a:latin typeface="Arial" panose="020B0604020202020204" pitchFamily="34" charset="0"/>
              </a:rPr>
              <a:t>không</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mặc</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gì</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thì</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sao</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latin typeface="Arial" panose="020B0604020202020204" pitchFamily="34" charset="0"/>
              </a:rPr>
              <a:t>Ta </a:t>
            </a:r>
            <a:r>
              <a:rPr lang="en-US" altLang="en-US" sz="1800" dirty="0" err="1" smtClean="0">
                <a:latin typeface="Arial" panose="020B0604020202020204" pitchFamily="34" charset="0"/>
              </a:rPr>
              <a:t>sẽ</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phải</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thay</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thế</a:t>
            </a:r>
            <a:r>
              <a:rPr lang="en-US" altLang="en-US" sz="1800" dirty="0" smtClean="0">
                <a:latin typeface="Arial" panose="020B0604020202020204" pitchFamily="34" charset="0"/>
              </a:rPr>
              <a:t> class Bikini </a:t>
            </a:r>
            <a:r>
              <a:rPr lang="en-US" altLang="en-US" sz="1800" dirty="0" err="1" smtClean="0">
                <a:latin typeface="Arial" panose="020B0604020202020204" pitchFamily="34" charset="0"/>
              </a:rPr>
              <a:t>bằng</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các</a:t>
            </a:r>
            <a:r>
              <a:rPr lang="en-US" altLang="en-US" sz="1800" dirty="0" smtClean="0">
                <a:latin typeface="Arial" panose="020B0604020202020204" pitchFamily="34" charset="0"/>
              </a:rPr>
              <a:t> class </a:t>
            </a:r>
            <a:r>
              <a:rPr lang="en-US" altLang="en-US" sz="1800" dirty="0" err="1" smtClean="0">
                <a:latin typeface="Arial" panose="020B0604020202020204" pitchFamily="34" charset="0"/>
              </a:rPr>
              <a:t>khác</a:t>
            </a:r>
            <a:r>
              <a:rPr lang="en-US" altLang="en-US" sz="1800" dirty="0" smtClean="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latin typeface="Arial" panose="020B0604020202020204" pitchFamily="34" charset="0"/>
              </a:rPr>
              <a:t>Hay </a:t>
            </a:r>
            <a:r>
              <a:rPr lang="en-US" altLang="en-US" sz="1800" dirty="0" err="1" smtClean="0">
                <a:latin typeface="Arial" panose="020B0604020202020204" pitchFamily="34" charset="0"/>
              </a:rPr>
              <a:t>nguy</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hiểm</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hơn</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bộ</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đồ</a:t>
            </a:r>
            <a:r>
              <a:rPr lang="en-US" altLang="en-US" sz="1800" dirty="0" smtClean="0">
                <a:latin typeface="Arial" panose="020B0604020202020204" pitchFamily="34" charset="0"/>
              </a:rPr>
              <a:t> Bikini </a:t>
            </a:r>
            <a:r>
              <a:rPr lang="en-US" altLang="en-US" sz="1800" dirty="0" err="1" smtClean="0">
                <a:latin typeface="Arial" panose="020B0604020202020204" pitchFamily="34" charset="0"/>
              </a:rPr>
              <a:t>bị</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hỏng</a:t>
            </a:r>
            <a:r>
              <a:rPr lang="en-US" altLang="en-US" sz="1800" dirty="0" smtClean="0">
                <a:latin typeface="Arial" panose="020B0604020202020204" pitchFamily="34" charset="0"/>
              </a:rPr>
              <a:t> ( code </a:t>
            </a:r>
            <a:r>
              <a:rPr lang="en-US" altLang="en-US" sz="1800" dirty="0" err="1" smtClean="0">
                <a:latin typeface="Arial" panose="020B0604020202020204" pitchFamily="34" charset="0"/>
              </a:rPr>
              <a:t>trong</a:t>
            </a:r>
            <a:r>
              <a:rPr lang="en-US" altLang="en-US" sz="1800" dirty="0" smtClean="0">
                <a:latin typeface="Arial" panose="020B0604020202020204" pitchFamily="34" charset="0"/>
              </a:rPr>
              <a:t> Bikini </a:t>
            </a:r>
            <a:r>
              <a:rPr lang="en-US" altLang="en-US" sz="1800" dirty="0" err="1" smtClean="0">
                <a:latin typeface="Arial" panose="020B0604020202020204" pitchFamily="34" charset="0"/>
              </a:rPr>
              <a:t>bị</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lỗi</a:t>
            </a:r>
            <a:r>
              <a:rPr lang="en-US" altLang="en-US" sz="1800" dirty="0" smtClean="0">
                <a:latin typeface="Arial" panose="020B0604020202020204" pitchFamily="34" charset="0"/>
              </a:rPr>
              <a:t> ) </a:t>
            </a:r>
            <a:r>
              <a:rPr lang="en-US" altLang="en-US" sz="1800" dirty="0" err="1" smtClean="0">
                <a:latin typeface="Arial" panose="020B0604020202020204" pitchFamily="34" charset="0"/>
              </a:rPr>
              <a:t>nó</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sẽ</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ảnh</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hưởng</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trực</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tiếp</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tới</a:t>
            </a:r>
            <a:r>
              <a:rPr lang="en-US" altLang="en-US" sz="1800" dirty="0" smtClean="0">
                <a:latin typeface="Arial" panose="020B0604020202020204" pitchFamily="34" charset="0"/>
              </a:rPr>
              <a:t> Girl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80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0" y="111488"/>
            <a:ext cx="6741711" cy="4351338"/>
          </a:xfrm>
          <a:prstGeom prst="rect">
            <a:avLst/>
          </a:prstGeom>
        </p:spPr>
      </p:pic>
      <p:pic>
        <p:nvPicPr>
          <p:cNvPr id="5" name="Picture 4"/>
          <p:cNvPicPr>
            <a:picLocks noChangeAspect="1"/>
          </p:cNvPicPr>
          <p:nvPr/>
        </p:nvPicPr>
        <p:blipFill>
          <a:blip r:embed="rId3"/>
          <a:stretch>
            <a:fillRect/>
          </a:stretch>
        </p:blipFill>
        <p:spPr>
          <a:xfrm>
            <a:off x="3960905" y="2910840"/>
            <a:ext cx="7786958" cy="4191000"/>
          </a:xfrm>
          <a:prstGeom prst="rect">
            <a:avLst/>
          </a:prstGeom>
        </p:spPr>
      </p:pic>
    </p:spTree>
    <p:extLst>
      <p:ext uri="{BB962C8B-B14F-4D97-AF65-F5344CB8AC3E}">
        <p14:creationId xmlns:p14="http://schemas.microsoft.com/office/powerpoint/2010/main" val="342818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Với</a:t>
            </a:r>
            <a:r>
              <a:rPr lang="en-US" dirty="0" smtClean="0"/>
              <a:t> </a:t>
            </a:r>
            <a:r>
              <a:rPr lang="en-US" dirty="0" err="1" smtClean="0"/>
              <a:t>đoạn</a:t>
            </a:r>
            <a:r>
              <a:rPr lang="en-US" dirty="0" smtClean="0"/>
              <a:t> code ở </a:t>
            </a:r>
            <a:r>
              <a:rPr lang="en-US" dirty="0" err="1" smtClean="0"/>
              <a:t>trên</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gần</a:t>
            </a:r>
            <a:r>
              <a:rPr lang="en-US" dirty="0" smtClean="0"/>
              <a:t> </a:t>
            </a:r>
            <a:r>
              <a:rPr lang="en-US" dirty="0" err="1" smtClean="0"/>
              <a:t>như</a:t>
            </a:r>
            <a:r>
              <a:rPr lang="en-US" dirty="0" smtClean="0"/>
              <a:t> </a:t>
            </a:r>
            <a:r>
              <a:rPr lang="en-US" dirty="0" err="1" smtClean="0"/>
              <a:t>tách</a:t>
            </a:r>
            <a:r>
              <a:rPr lang="en-US" dirty="0" smtClean="0"/>
              <a:t> </a:t>
            </a:r>
            <a:r>
              <a:rPr lang="en-US" dirty="0" err="1" smtClean="0"/>
              <a:t>đc</a:t>
            </a:r>
            <a:r>
              <a:rPr lang="en-US" dirty="0" smtClean="0"/>
              <a:t> Bikini </a:t>
            </a:r>
            <a:r>
              <a:rPr lang="en-US" dirty="0" err="1" smtClean="0"/>
              <a:t>ra</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khỏi</a:t>
            </a:r>
            <a:r>
              <a:rPr lang="en-US" dirty="0" smtClean="0"/>
              <a:t> girl. </a:t>
            </a:r>
          </a:p>
          <a:p>
            <a:r>
              <a:rPr lang="en-US" dirty="0" err="1" smtClean="0"/>
              <a:t>Điều</a:t>
            </a:r>
            <a:r>
              <a:rPr lang="en-US" dirty="0" smtClean="0"/>
              <a:t> </a:t>
            </a:r>
            <a:r>
              <a:rPr lang="en-US" dirty="0" err="1" smtClean="0"/>
              <a:t>này</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của</a:t>
            </a:r>
            <a:r>
              <a:rPr lang="en-US" dirty="0" smtClean="0"/>
              <a:t> girl </a:t>
            </a:r>
            <a:r>
              <a:rPr lang="en-US" dirty="0" err="1" smtClean="0"/>
              <a:t>và</a:t>
            </a:r>
            <a:r>
              <a:rPr lang="en-US" dirty="0" smtClean="0"/>
              <a:t> bikini. </a:t>
            </a:r>
          </a:p>
          <a:p>
            <a:r>
              <a:rPr lang="en-US" dirty="0" err="1" smtClean="0"/>
              <a:t>Đồng</a:t>
            </a:r>
            <a:r>
              <a:rPr lang="en-US" dirty="0" smtClean="0"/>
              <a:t> </a:t>
            </a:r>
            <a:r>
              <a:rPr lang="en-US" dirty="0" err="1" smtClean="0"/>
              <a:t>thời</a:t>
            </a:r>
            <a:r>
              <a:rPr lang="en-US" dirty="0" smtClean="0"/>
              <a:t> </a:t>
            </a:r>
            <a:r>
              <a:rPr lang="en-US" dirty="0" err="1" smtClean="0"/>
              <a:t>tăng</a:t>
            </a:r>
            <a:r>
              <a:rPr lang="en-US" dirty="0" smtClean="0"/>
              <a:t> </a:t>
            </a:r>
            <a:r>
              <a:rPr lang="en-US" dirty="0" err="1" smtClean="0"/>
              <a:t>tính</a:t>
            </a:r>
            <a:r>
              <a:rPr lang="en-US" dirty="0" smtClean="0"/>
              <a:t> </a:t>
            </a:r>
            <a:r>
              <a:rPr lang="en-US" dirty="0" err="1" smtClean="0"/>
              <a:t>tùy</a:t>
            </a:r>
            <a:r>
              <a:rPr lang="en-US" dirty="0" smtClean="0"/>
              <a:t> </a:t>
            </a:r>
            <a:r>
              <a:rPr lang="en-US" dirty="0" err="1" smtClean="0"/>
              <a:t>biến</a:t>
            </a:r>
            <a:r>
              <a:rPr lang="en-US" dirty="0" smtClean="0"/>
              <a:t> </a:t>
            </a:r>
            <a:r>
              <a:rPr lang="en-US" dirty="0" err="1" smtClean="0"/>
              <a:t>và</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cho</a:t>
            </a:r>
            <a:r>
              <a:rPr lang="en-US" dirty="0" smtClean="0"/>
              <a:t> code.</a:t>
            </a:r>
          </a:p>
          <a:p>
            <a:r>
              <a:rPr lang="en-US" dirty="0" err="1" smtClean="0"/>
              <a:t>Lúc</a:t>
            </a:r>
            <a:r>
              <a:rPr lang="en-US" dirty="0" smtClean="0"/>
              <a:t> </a:t>
            </a:r>
            <a:r>
              <a:rPr lang="en-US" dirty="0" err="1" smtClean="0"/>
              <a:t>này</a:t>
            </a:r>
            <a:r>
              <a:rPr lang="en-US" dirty="0" smtClean="0"/>
              <a:t> Girl </a:t>
            </a:r>
            <a:r>
              <a:rPr lang="en-US" dirty="0" err="1" smtClean="0"/>
              <a:t>sẽ</a:t>
            </a:r>
            <a:r>
              <a:rPr lang="en-US" dirty="0"/>
              <a:t> </a:t>
            </a:r>
            <a:r>
              <a:rPr lang="en-US" dirty="0" err="1" smtClean="0"/>
              <a:t>hoạt</a:t>
            </a:r>
            <a:r>
              <a:rPr lang="en-US" dirty="0" smtClean="0"/>
              <a:t> </a:t>
            </a:r>
            <a:r>
              <a:rPr lang="en-US" dirty="0" err="1" smtClean="0"/>
              <a:t>động</a:t>
            </a:r>
            <a:r>
              <a:rPr lang="en-US" dirty="0" smtClean="0"/>
              <a:t> </a:t>
            </a:r>
            <a:r>
              <a:rPr lang="en-US" dirty="0" err="1" smtClean="0"/>
              <a:t>với</a:t>
            </a:r>
            <a:r>
              <a:rPr lang="en-US" dirty="0" smtClean="0"/>
              <a:t> </a:t>
            </a:r>
            <a:r>
              <a:rPr lang="en-US" dirty="0" err="1" smtClean="0"/>
              <a:t>OutFit</a:t>
            </a:r>
            <a:r>
              <a:rPr lang="en-US" dirty="0" smtClean="0"/>
              <a:t>.</a:t>
            </a:r>
          </a:p>
          <a:p>
            <a:r>
              <a:rPr lang="en-US" dirty="0" err="1" smtClean="0"/>
              <a:t>Chúng</a:t>
            </a:r>
            <a:r>
              <a:rPr lang="en-US" dirty="0" smtClean="0"/>
              <a:t> ta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outfit </a:t>
            </a:r>
            <a:r>
              <a:rPr lang="en-US" dirty="0" err="1" smtClean="0"/>
              <a:t>và</a:t>
            </a:r>
            <a:r>
              <a:rPr lang="en-US" dirty="0" smtClean="0"/>
              <a:t> </a:t>
            </a:r>
            <a:r>
              <a:rPr lang="en-US" dirty="0" err="1" smtClean="0"/>
              <a:t>đưa</a:t>
            </a:r>
            <a:r>
              <a:rPr lang="en-US" dirty="0" smtClean="0"/>
              <a:t> </a:t>
            </a:r>
            <a:r>
              <a:rPr lang="en-US" dirty="0" err="1" smtClean="0"/>
              <a:t>nó</a:t>
            </a:r>
            <a:r>
              <a:rPr lang="en-US" dirty="0" smtClean="0"/>
              <a:t> (inject) </a:t>
            </a:r>
            <a:r>
              <a:rPr lang="en-US" dirty="0" err="1" smtClean="0"/>
              <a:t>vào</a:t>
            </a:r>
            <a:r>
              <a:rPr lang="en-US" dirty="0" smtClean="0"/>
              <a:t> Girl.</a:t>
            </a:r>
          </a:p>
          <a:p>
            <a:pPr marL="0" indent="0">
              <a:buNone/>
            </a:pPr>
            <a:r>
              <a:rPr lang="en-US" dirty="0" smtClean="0"/>
              <a:t>=&gt; </a:t>
            </a:r>
            <a:r>
              <a:rPr lang="en-US" dirty="0" err="1" smtClean="0"/>
              <a:t>Tóm</a:t>
            </a:r>
            <a:r>
              <a:rPr lang="en-US" dirty="0" smtClean="0"/>
              <a:t> </a:t>
            </a:r>
            <a:r>
              <a:rPr lang="en-US" dirty="0" err="1" smtClean="0"/>
              <a:t>lại</a:t>
            </a:r>
            <a:r>
              <a:rPr lang="en-US" dirty="0" smtClean="0"/>
              <a:t> DI </a:t>
            </a:r>
            <a:r>
              <a:rPr lang="en-US" dirty="0" err="1" smtClean="0"/>
              <a:t>là</a:t>
            </a:r>
            <a:r>
              <a:rPr lang="en-US" dirty="0" smtClean="0"/>
              <a:t> </a:t>
            </a:r>
            <a:r>
              <a:rPr lang="en-US" dirty="0" err="1" smtClean="0"/>
              <a:t>việc</a:t>
            </a:r>
            <a:r>
              <a:rPr lang="en-US" dirty="0" smtClean="0"/>
              <a:t> </a:t>
            </a:r>
            <a:r>
              <a:rPr lang="en-US" dirty="0" err="1" smtClean="0"/>
              <a:t>các</a:t>
            </a:r>
            <a:r>
              <a:rPr lang="en-US" dirty="0" smtClean="0"/>
              <a:t> Object </a:t>
            </a:r>
            <a:r>
              <a:rPr lang="en-US" dirty="0" err="1" smtClean="0"/>
              <a:t>nên</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Abstract Class/Interface </a:t>
            </a:r>
            <a:r>
              <a:rPr lang="en-US" dirty="0" err="1" smtClean="0"/>
              <a:t>và</a:t>
            </a:r>
            <a:r>
              <a:rPr lang="en-US" dirty="0" smtClean="0"/>
              <a:t> </a:t>
            </a:r>
            <a:r>
              <a:rPr lang="en-US" dirty="0" err="1" smtClean="0"/>
              <a:t>thể</a:t>
            </a:r>
            <a:r>
              <a:rPr lang="en-US" dirty="0" smtClean="0"/>
              <a:t> </a:t>
            </a:r>
            <a:r>
              <a:rPr lang="en-US" dirty="0" err="1" smtClean="0"/>
              <a:t>hiện</a:t>
            </a:r>
            <a:r>
              <a:rPr lang="en-US" dirty="0" smtClean="0"/>
              <a:t> chi </a:t>
            </a:r>
            <a:r>
              <a:rPr lang="en-US" dirty="0" err="1" smtClean="0"/>
              <a:t>tiết</a:t>
            </a:r>
            <a:r>
              <a:rPr lang="en-US" dirty="0" smtClean="0"/>
              <a:t> </a:t>
            </a:r>
            <a:r>
              <a:rPr lang="en-US" dirty="0" err="1" smtClean="0"/>
              <a:t>của</a:t>
            </a:r>
            <a:r>
              <a:rPr lang="en-US" dirty="0" smtClean="0"/>
              <a:t> </a:t>
            </a:r>
            <a:r>
              <a:rPr lang="en-US" dirty="0" err="1" smtClean="0"/>
              <a:t>nó</a:t>
            </a:r>
            <a:r>
              <a:rPr lang="en-US" dirty="0" smtClean="0"/>
              <a:t> </a:t>
            </a:r>
            <a:r>
              <a:rPr lang="en-US" dirty="0" err="1" smtClean="0"/>
              <a:t>sẽ</a:t>
            </a:r>
            <a:r>
              <a:rPr lang="en-US" dirty="0" smtClean="0"/>
              <a:t> </a:t>
            </a:r>
            <a:r>
              <a:rPr lang="en-US" dirty="0" err="1" smtClean="0"/>
              <a:t>được</a:t>
            </a:r>
            <a:r>
              <a:rPr lang="en-US" dirty="0" smtClean="0"/>
              <a:t> Inject </a:t>
            </a:r>
            <a:r>
              <a:rPr lang="en-US" dirty="0" err="1" smtClean="0"/>
              <a:t>vào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lúc</a:t>
            </a:r>
            <a:r>
              <a:rPr lang="en-US" dirty="0" smtClean="0"/>
              <a:t> runtime. </a:t>
            </a:r>
            <a:endParaRPr lang="en-US" dirty="0"/>
          </a:p>
        </p:txBody>
      </p:sp>
    </p:spTree>
    <p:extLst>
      <p:ext uri="{BB962C8B-B14F-4D97-AF65-F5344CB8AC3E}">
        <p14:creationId xmlns:p14="http://schemas.microsoft.com/office/powerpoint/2010/main" val="3704728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42349"/>
          </a:xfrm>
        </p:spPr>
        <p:txBody>
          <a:bodyPr/>
          <a:lstStyle/>
          <a:p>
            <a:r>
              <a:rPr lang="en-US" dirty="0" smtClean="0"/>
              <a:t>4.Các </a:t>
            </a:r>
            <a:r>
              <a:rPr lang="en-US" dirty="0" err="1" smtClean="0"/>
              <a:t>cách</a:t>
            </a:r>
            <a:r>
              <a:rPr lang="en-US" dirty="0" smtClean="0"/>
              <a:t> </a:t>
            </a:r>
            <a:r>
              <a:rPr lang="en-US" dirty="0" err="1" smtClean="0"/>
              <a:t>để</a:t>
            </a:r>
            <a:r>
              <a:rPr lang="en-US" dirty="0" smtClean="0"/>
              <a:t> Inject Dependency</a:t>
            </a:r>
            <a:endParaRPr lang="en-US" dirty="0"/>
          </a:p>
        </p:txBody>
      </p:sp>
      <p:sp>
        <p:nvSpPr>
          <p:cNvPr id="4" name="Rectangle 1"/>
          <p:cNvSpPr>
            <a:spLocks noGrp="1" noChangeArrowheads="1"/>
          </p:cNvSpPr>
          <p:nvPr>
            <p:ph idx="1"/>
          </p:nvPr>
        </p:nvSpPr>
        <p:spPr bwMode="auto">
          <a:xfrm>
            <a:off x="838200" y="2847134"/>
            <a:ext cx="777328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Các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cách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để</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smtClean="0">
                <a:ln>
                  <a:noFill/>
                </a:ln>
                <a:solidFill>
                  <a:schemeClr val="tx1"/>
                </a:solidFill>
                <a:effectLst/>
                <a:latin typeface="Arial" panose="020B0604020202020204" pitchFamily="34" charset="0"/>
              </a:rPr>
              <a:t>Inject dependency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vào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một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đối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tượng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có</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thể</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kể</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đến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như</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sau</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Constructor Injection</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Setter Injection</a:t>
            </a:r>
            <a:r>
              <a:rPr kumimoji="0" lang="en-US" altLang="en-US" sz="1800" b="1" i="0" u="none" strike="noStrike" cap="none" normalizeH="0" dirty="0" smtClean="0">
                <a:ln>
                  <a:noFill/>
                </a:ln>
                <a:solidFill>
                  <a:schemeClr val="tx1"/>
                </a:solidFill>
                <a:effectLst/>
                <a:latin typeface="Arial" panose="020B0604020202020204" pitchFamily="34" charset="0"/>
              </a:rPr>
              <a:t> </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7085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Inversion of Control (IOC)</a:t>
            </a:r>
            <a:endParaRPr lang="en-US" b="1"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a:buFontTx/>
              <a:buChar char="-"/>
            </a:pPr>
            <a:r>
              <a:rPr lang="vi-VN" dirty="0" smtClean="0"/>
              <a:t>Tuy nhiên,</a:t>
            </a:r>
            <a:r>
              <a:rPr lang="en-US" dirty="0" smtClean="0"/>
              <a:t> </a:t>
            </a:r>
            <a:r>
              <a:rPr lang="vi-VN" dirty="0" smtClean="0"/>
              <a:t>khi code bạn sẽ phải kiêm thêm nhiệm vụ Inject dependency (tiêm sự phụ thuộc). </a:t>
            </a:r>
            <a:endParaRPr lang="en-US" dirty="0" smtClean="0"/>
          </a:p>
          <a:p>
            <a:pPr>
              <a:buFontTx/>
              <a:buChar char="-"/>
            </a:pPr>
            <a:r>
              <a:rPr lang="vi-VN" dirty="0" smtClean="0"/>
              <a:t>Thử tưởng tượng một Class có hàng chục dependency thì bạn sẽ phải tự tay inject từng ý cái. Việc này lại dẫn tới khó khăn trong việc code, quản lý code và dependency</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2109379" y="1369831"/>
            <a:ext cx="6353175" cy="1819275"/>
          </a:xfrm>
          <a:prstGeom prst="rect">
            <a:avLst/>
          </a:prstGeom>
        </p:spPr>
      </p:pic>
    </p:spTree>
    <p:extLst>
      <p:ext uri="{BB962C8B-B14F-4D97-AF65-F5344CB8AC3E}">
        <p14:creationId xmlns:p14="http://schemas.microsoft.com/office/powerpoint/2010/main" val="161865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8606"/>
            <a:ext cx="10515600" cy="5358357"/>
          </a:xfrm>
        </p:spPr>
        <p:txBody>
          <a:bodyPr>
            <a:normAutofit lnSpcReduction="10000"/>
          </a:bodyPr>
          <a:lstStyle/>
          <a:p>
            <a:r>
              <a:rPr lang="en-US" dirty="0" err="1" smtClean="0"/>
              <a:t>Bây</a:t>
            </a:r>
            <a:r>
              <a:rPr lang="en-US" dirty="0" smtClean="0"/>
              <a:t> </a:t>
            </a:r>
            <a:r>
              <a:rPr lang="en-US" dirty="0" err="1" smtClean="0"/>
              <a:t>giờ</a:t>
            </a:r>
            <a:r>
              <a:rPr lang="en-US" dirty="0" smtClean="0"/>
              <a:t> </a:t>
            </a:r>
            <a:r>
              <a:rPr lang="en-US" dirty="0" err="1" smtClean="0"/>
              <a:t>giả</a:t>
            </a:r>
            <a:r>
              <a:rPr lang="en-US" dirty="0" smtClean="0"/>
              <a:t> </a:t>
            </a:r>
            <a:r>
              <a:rPr lang="en-US" dirty="0" err="1" smtClean="0"/>
              <a:t>sử</a:t>
            </a:r>
            <a:r>
              <a:rPr lang="en-US" dirty="0" smtClean="0"/>
              <a:t> </a:t>
            </a:r>
            <a:r>
              <a:rPr lang="en-US" dirty="0" err="1" smtClean="0"/>
              <a:t>chúng</a:t>
            </a:r>
            <a:r>
              <a:rPr lang="en-US" dirty="0" smtClean="0"/>
              <a:t> ta </a:t>
            </a:r>
            <a:r>
              <a:rPr lang="en-US" dirty="0" err="1" smtClean="0"/>
              <a:t>định</a:t>
            </a:r>
            <a:r>
              <a:rPr lang="en-US" dirty="0" smtClean="0"/>
              <a:t> </a:t>
            </a:r>
            <a:r>
              <a:rPr lang="en-US" dirty="0" err="1" smtClean="0"/>
              <a:t>nghĩa</a:t>
            </a:r>
            <a:r>
              <a:rPr lang="en-US" dirty="0" smtClean="0"/>
              <a:t> </a:t>
            </a:r>
            <a:r>
              <a:rPr lang="en-US" dirty="0" err="1" smtClean="0"/>
              <a:t>trước</a:t>
            </a:r>
            <a:r>
              <a:rPr lang="en-US" dirty="0" smtClean="0"/>
              <a:t> </a:t>
            </a:r>
            <a:r>
              <a:rPr lang="en-US" dirty="0" err="1" smtClean="0"/>
              <a:t>toàn</a:t>
            </a:r>
            <a:r>
              <a:rPr lang="en-US" dirty="0" smtClean="0"/>
              <a:t> </a:t>
            </a:r>
            <a:r>
              <a:rPr lang="en-US" dirty="0" err="1" smtClean="0"/>
              <a:t>bộ</a:t>
            </a:r>
            <a:r>
              <a:rPr lang="en-US" dirty="0" smtClean="0"/>
              <a:t> </a:t>
            </a:r>
            <a:r>
              <a:rPr lang="en-US" dirty="0" err="1" smtClean="0"/>
              <a:t>các</a:t>
            </a:r>
            <a:r>
              <a:rPr lang="en-US" dirty="0" smtClean="0"/>
              <a:t> </a:t>
            </a:r>
            <a:r>
              <a:rPr lang="en-US" dirty="0" smtClean="0">
                <a:solidFill>
                  <a:schemeClr val="accent6"/>
                </a:solidFill>
              </a:rPr>
              <a:t>dependency</a:t>
            </a:r>
            <a:r>
              <a:rPr lang="en-US" dirty="0" smtClean="0"/>
              <a:t> </a:t>
            </a:r>
            <a:r>
              <a:rPr lang="en-US" dirty="0" err="1" smtClean="0"/>
              <a:t>có</a:t>
            </a:r>
            <a:r>
              <a:rPr lang="en-US" dirty="0" smtClean="0"/>
              <a:t> </a:t>
            </a:r>
            <a:r>
              <a:rPr lang="en-US" dirty="0" err="1" smtClean="0"/>
              <a:t>trong</a:t>
            </a:r>
            <a:r>
              <a:rPr lang="en-US" dirty="0" smtClean="0"/>
              <a:t> project, </a:t>
            </a:r>
            <a:r>
              <a:rPr lang="en-US" dirty="0" err="1" smtClean="0"/>
              <a:t>mô</a:t>
            </a:r>
            <a:r>
              <a:rPr lang="en-US" dirty="0" smtClean="0"/>
              <a:t> </a:t>
            </a:r>
            <a:r>
              <a:rPr lang="en-US" dirty="0" err="1" smtClean="0"/>
              <a:t>tả</a:t>
            </a:r>
            <a:r>
              <a:rPr lang="en-US" dirty="0" smtClean="0"/>
              <a:t> </a:t>
            </a:r>
            <a:r>
              <a:rPr lang="en-US" dirty="0" err="1" smtClean="0"/>
              <a:t>nó</a:t>
            </a:r>
            <a:r>
              <a:rPr lang="en-US" dirty="0" smtClean="0"/>
              <a:t> </a:t>
            </a:r>
            <a:r>
              <a:rPr lang="en-US" dirty="0" err="1" smtClean="0"/>
              <a:t>và</a:t>
            </a:r>
            <a:r>
              <a:rPr lang="en-US" dirty="0" smtClean="0"/>
              <a:t> </a:t>
            </a:r>
            <a:r>
              <a:rPr lang="en-US" dirty="0" err="1" smtClean="0"/>
              <a:t>tống</a:t>
            </a:r>
            <a:r>
              <a:rPr lang="en-US" dirty="0" smtClean="0"/>
              <a:t> </a:t>
            </a:r>
            <a:r>
              <a:rPr lang="en-US" dirty="0" err="1" smtClean="0"/>
              <a:t>vào</a:t>
            </a:r>
            <a:r>
              <a:rPr lang="en-US" dirty="0" smtClean="0"/>
              <a:t> 1 </a:t>
            </a:r>
            <a:r>
              <a:rPr lang="en-US" dirty="0" err="1" smtClean="0"/>
              <a:t>cái</a:t>
            </a:r>
            <a:r>
              <a:rPr lang="en-US" dirty="0" smtClean="0"/>
              <a:t> </a:t>
            </a:r>
            <a:r>
              <a:rPr lang="en-US" dirty="0" err="1" smtClean="0">
                <a:solidFill>
                  <a:srgbClr val="0070C0"/>
                </a:solidFill>
              </a:rPr>
              <a:t>kho</a:t>
            </a:r>
            <a:r>
              <a:rPr lang="en-US" dirty="0" smtClean="0"/>
              <a:t> </a:t>
            </a:r>
            <a:r>
              <a:rPr lang="en-US" dirty="0" err="1" smtClean="0"/>
              <a:t>và</a:t>
            </a:r>
            <a:r>
              <a:rPr lang="en-US" dirty="0" smtClean="0"/>
              <a:t> </a:t>
            </a:r>
            <a:r>
              <a:rPr lang="en-US" dirty="0" err="1" smtClean="0"/>
              <a:t>giao</a:t>
            </a:r>
            <a:r>
              <a:rPr lang="en-US" dirty="0" smtClean="0"/>
              <a:t> </a:t>
            </a:r>
            <a:r>
              <a:rPr lang="en-US" dirty="0" err="1" smtClean="0"/>
              <a:t>cho</a:t>
            </a:r>
            <a:r>
              <a:rPr lang="en-US" dirty="0" smtClean="0"/>
              <a:t> </a:t>
            </a:r>
            <a:r>
              <a:rPr lang="en-US" dirty="0" err="1" smtClean="0"/>
              <a:t>một</a:t>
            </a:r>
            <a:r>
              <a:rPr lang="en-US" dirty="0" smtClean="0"/>
              <a:t> </a:t>
            </a:r>
            <a:r>
              <a:rPr lang="en-US" dirty="0" err="1" smtClean="0"/>
              <a:t>chú</a:t>
            </a:r>
            <a:r>
              <a:rPr lang="en-US" dirty="0" smtClean="0"/>
              <a:t> </a:t>
            </a:r>
            <a:r>
              <a:rPr lang="en-US" dirty="0" err="1" smtClean="0"/>
              <a:t>tên</a:t>
            </a:r>
            <a:r>
              <a:rPr lang="en-US" dirty="0" smtClean="0"/>
              <a:t> </a:t>
            </a:r>
            <a:r>
              <a:rPr lang="en-US" dirty="0" err="1" smtClean="0"/>
              <a:t>là</a:t>
            </a:r>
            <a:r>
              <a:rPr lang="en-US" dirty="0" smtClean="0"/>
              <a:t> </a:t>
            </a:r>
            <a:r>
              <a:rPr lang="en-US" dirty="0" smtClean="0">
                <a:solidFill>
                  <a:srgbClr val="FF0000"/>
                </a:solidFill>
              </a:rPr>
              <a:t>framework </a:t>
            </a:r>
            <a:r>
              <a:rPr lang="en-US" dirty="0" err="1" smtClean="0"/>
              <a:t>quản</a:t>
            </a:r>
            <a:r>
              <a:rPr lang="en-US" dirty="0" smtClean="0"/>
              <a:t> </a:t>
            </a:r>
            <a:r>
              <a:rPr lang="en-US" dirty="0" err="1" smtClean="0"/>
              <a:t>lý</a:t>
            </a:r>
            <a:r>
              <a:rPr lang="en-US" dirty="0" smtClean="0"/>
              <a:t>.</a:t>
            </a:r>
          </a:p>
          <a:p>
            <a:r>
              <a:rPr lang="en-US" dirty="0" err="1" smtClean="0"/>
              <a:t>Bất</a:t>
            </a:r>
            <a:r>
              <a:rPr lang="en-US" dirty="0" smtClean="0"/>
              <a:t> </a:t>
            </a:r>
            <a:r>
              <a:rPr lang="en-US" dirty="0" err="1" smtClean="0"/>
              <a:t>kỳ</a:t>
            </a:r>
            <a:r>
              <a:rPr lang="en-US" dirty="0" smtClean="0"/>
              <a:t> </a:t>
            </a:r>
            <a:r>
              <a:rPr lang="en-US" dirty="0" err="1" smtClean="0"/>
              <a:t>các</a:t>
            </a:r>
            <a:r>
              <a:rPr lang="en-US" dirty="0" smtClean="0"/>
              <a:t> class </a:t>
            </a:r>
            <a:r>
              <a:rPr lang="en-US" dirty="0" err="1" smtClean="0"/>
              <a:t>nào</a:t>
            </a:r>
            <a:r>
              <a:rPr lang="en-US" dirty="0" smtClean="0"/>
              <a:t>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nó</a:t>
            </a:r>
            <a:r>
              <a:rPr lang="en-US" dirty="0" smtClean="0"/>
              <a:t> </a:t>
            </a:r>
            <a:r>
              <a:rPr lang="en-US" dirty="0" err="1" smtClean="0"/>
              <a:t>cần</a:t>
            </a:r>
            <a:r>
              <a:rPr lang="en-US" dirty="0" smtClean="0"/>
              <a:t> </a:t>
            </a:r>
            <a:r>
              <a:rPr lang="en-US" dirty="0" smtClean="0">
                <a:solidFill>
                  <a:schemeClr val="accent6"/>
                </a:solidFill>
              </a:rPr>
              <a:t>dependency</a:t>
            </a:r>
            <a:r>
              <a:rPr lang="en-US" dirty="0" smtClean="0"/>
              <a:t> </a:t>
            </a:r>
            <a:r>
              <a:rPr lang="en-US" dirty="0" err="1" smtClean="0"/>
              <a:t>gì</a:t>
            </a:r>
            <a:r>
              <a:rPr lang="en-US" dirty="0" smtClean="0"/>
              <a:t> </a:t>
            </a:r>
            <a:r>
              <a:rPr lang="en-US" dirty="0" err="1" smtClean="0"/>
              <a:t>thì</a:t>
            </a:r>
            <a:r>
              <a:rPr lang="en-US" dirty="0" smtClean="0"/>
              <a:t> </a:t>
            </a:r>
            <a:r>
              <a:rPr lang="en-US" dirty="0" err="1" smtClean="0"/>
              <a:t>cái</a:t>
            </a:r>
            <a:r>
              <a:rPr lang="en-US" dirty="0" smtClean="0"/>
              <a:t> </a:t>
            </a:r>
            <a:r>
              <a:rPr lang="en-US" dirty="0" smtClean="0">
                <a:solidFill>
                  <a:srgbClr val="FF0000"/>
                </a:solidFill>
              </a:rPr>
              <a:t>framework</a:t>
            </a:r>
            <a:r>
              <a:rPr lang="en-US" dirty="0" smtClean="0"/>
              <a:t> </a:t>
            </a:r>
            <a:r>
              <a:rPr lang="en-US" dirty="0" err="1" smtClean="0"/>
              <a:t>này</a:t>
            </a:r>
            <a:r>
              <a:rPr lang="en-US" dirty="0" smtClean="0"/>
              <a:t> </a:t>
            </a:r>
            <a:r>
              <a:rPr lang="en-US" dirty="0" err="1" smtClean="0"/>
              <a:t>sẽ</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tìm</a:t>
            </a:r>
            <a:r>
              <a:rPr lang="en-US" dirty="0" smtClean="0"/>
              <a:t> </a:t>
            </a:r>
            <a:r>
              <a:rPr lang="en-US" dirty="0" err="1" smtClean="0"/>
              <a:t>trong</a:t>
            </a:r>
            <a:r>
              <a:rPr lang="en-US" dirty="0" smtClean="0"/>
              <a:t> </a:t>
            </a:r>
            <a:r>
              <a:rPr lang="en-US" dirty="0" err="1" smtClean="0">
                <a:solidFill>
                  <a:srgbClr val="0070C0"/>
                </a:solidFill>
              </a:rPr>
              <a:t>kho</a:t>
            </a:r>
            <a:r>
              <a:rPr lang="en-US" dirty="0" smtClean="0"/>
              <a:t> </a:t>
            </a:r>
            <a:r>
              <a:rPr lang="en-US" dirty="0" err="1" smtClean="0"/>
              <a:t>rồi</a:t>
            </a:r>
            <a:r>
              <a:rPr lang="en-US" dirty="0" smtClean="0"/>
              <a:t> inject </a:t>
            </a:r>
            <a:r>
              <a:rPr lang="en-US" dirty="0" err="1" smtClean="0"/>
              <a:t>vào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thay</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tiện</a:t>
            </a:r>
            <a:r>
              <a:rPr lang="en-US" dirty="0" smtClean="0"/>
              <a:t> </a:t>
            </a:r>
            <a:r>
              <a:rPr lang="en-US" dirty="0" err="1" smtClean="0"/>
              <a:t>hơn</a:t>
            </a:r>
            <a:r>
              <a:rPr lang="en-US" dirty="0" smtClean="0"/>
              <a:t> </a:t>
            </a:r>
            <a:r>
              <a:rPr lang="en-US" dirty="0" err="1" smtClean="0"/>
              <a:t>rất</a:t>
            </a:r>
            <a:r>
              <a:rPr lang="en-US" dirty="0" smtClean="0"/>
              <a:t> </a:t>
            </a:r>
            <a:r>
              <a:rPr lang="en-US" dirty="0" err="1" smtClean="0"/>
              <a:t>nhiều</a:t>
            </a:r>
            <a:endParaRPr lang="en-US" dirty="0" smtClean="0"/>
          </a:p>
          <a:p>
            <a:pPr marL="0" indent="0">
              <a:buNone/>
            </a:pPr>
            <a:r>
              <a:rPr lang="en-US" dirty="0" err="1" smtClean="0"/>
              <a:t>Nguyên</a:t>
            </a:r>
            <a:r>
              <a:rPr lang="en-US" dirty="0" smtClean="0"/>
              <a:t> </a:t>
            </a:r>
            <a:r>
              <a:rPr lang="en-US" dirty="0" err="1" smtClean="0"/>
              <a:t>văn</a:t>
            </a:r>
            <a:r>
              <a:rPr lang="en-US" dirty="0" smtClean="0"/>
              <a:t> </a:t>
            </a:r>
            <a:r>
              <a:rPr lang="en-US" dirty="0" err="1" smtClean="0"/>
              <a:t>trên</a:t>
            </a:r>
            <a:r>
              <a:rPr lang="en-US" dirty="0" smtClean="0"/>
              <a:t> WIKI :</a:t>
            </a:r>
          </a:p>
          <a:p>
            <a:pPr marL="0" indent="0">
              <a:buNone/>
            </a:pPr>
            <a:r>
              <a:rPr lang="en-US" dirty="0" smtClean="0"/>
              <a:t> =&gt; </a:t>
            </a:r>
            <a:r>
              <a:rPr lang="en-US" i="1" dirty="0" smtClean="0"/>
              <a:t>Inversion of Control is a programming principle. flow of control within the application is not controlled by the application itself, but rather by the underlying framework.</a:t>
            </a:r>
          </a:p>
          <a:p>
            <a:pPr marL="0" indent="0">
              <a:buNone/>
            </a:pPr>
            <a:r>
              <a:rPr lang="vi-VN" i="1" dirty="0"/>
              <a:t>Inversion of Control là một nguyên tắc lập trình. </a:t>
            </a:r>
            <a:r>
              <a:rPr lang="en-US" i="1" dirty="0" err="1" smtClean="0"/>
              <a:t>Luồng</a:t>
            </a:r>
            <a:r>
              <a:rPr lang="vi-VN" i="1" dirty="0" smtClean="0"/>
              <a:t> </a:t>
            </a:r>
            <a:r>
              <a:rPr lang="vi-VN" i="1" dirty="0"/>
              <a:t>kiểm soát trong ứng dụng không phải do chính ứng dụng kiểm soát, mà là bởi khung cơ bản.</a:t>
            </a:r>
            <a:endParaRPr lang="en-US" i="1" dirty="0"/>
          </a:p>
        </p:txBody>
      </p:sp>
    </p:spTree>
    <p:extLst>
      <p:ext uri="{BB962C8B-B14F-4D97-AF65-F5344CB8AC3E}">
        <p14:creationId xmlns:p14="http://schemas.microsoft.com/office/powerpoint/2010/main" val="4009746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bean</a:t>
            </a:r>
          </a:p>
        </p:txBody>
      </p:sp>
      <p:sp>
        <p:nvSpPr>
          <p:cNvPr id="3" name="Content Placeholder 2"/>
          <p:cNvSpPr>
            <a:spLocks noGrp="1"/>
          </p:cNvSpPr>
          <p:nvPr>
            <p:ph idx="1"/>
          </p:nvPr>
        </p:nvSpPr>
        <p:spPr/>
        <p:txBody>
          <a:bodyPr/>
          <a:lstStyle/>
          <a:p>
            <a:r>
              <a:rPr lang="en-US" b="1" dirty="0" smtClean="0"/>
              <a:t>B</a:t>
            </a:r>
            <a:r>
              <a:rPr lang="vi-VN" b="1" dirty="0" smtClean="0"/>
              <a:t>ean</a:t>
            </a:r>
            <a:r>
              <a:rPr lang="vi-VN" dirty="0"/>
              <a:t> là các đối tượng tạo nên xương sống của ứng dụng và được quản lý bởi Spring IoC </a:t>
            </a:r>
            <a:r>
              <a:rPr lang="vi-VN" dirty="0" smtClean="0"/>
              <a:t>Container</a:t>
            </a:r>
            <a:r>
              <a:rPr lang="en-US" dirty="0" smtClean="0"/>
              <a:t>.</a:t>
            </a:r>
          </a:p>
          <a:p>
            <a:pPr marL="0" indent="0">
              <a:buNone/>
            </a:pPr>
            <a:endParaRPr lang="en-US" dirty="0" smtClean="0"/>
          </a:p>
          <a:p>
            <a:r>
              <a:rPr lang="vi-VN" dirty="0"/>
              <a:t>Annotation @Bean được dùng để chỉ định một phương thức sẽ khởi tạo một bean (hay nói cách khác là trả về một instance của bean</a:t>
            </a:r>
            <a:r>
              <a:rPr lang="vi-VN" dirty="0" smtClean="0"/>
              <a:t>).</a:t>
            </a:r>
            <a:endParaRPr lang="en-US" dirty="0" smtClean="0"/>
          </a:p>
          <a:p>
            <a:r>
              <a:rPr lang="en-US" dirty="0" err="1"/>
              <a:t>Đ</a:t>
            </a:r>
            <a:r>
              <a:rPr lang="en-US" dirty="0" err="1" smtClean="0"/>
              <a:t>ể</a:t>
            </a:r>
            <a:r>
              <a:rPr lang="en-US" dirty="0" smtClean="0"/>
              <a:t> </a:t>
            </a:r>
            <a:r>
              <a:rPr lang="en-US" dirty="0" err="1"/>
              <a:t>định</a:t>
            </a:r>
            <a:r>
              <a:rPr lang="en-US" dirty="0"/>
              <a:t> </a:t>
            </a:r>
            <a:r>
              <a:rPr lang="en-US" dirty="0" err="1"/>
              <a:t>nghĩa</a:t>
            </a:r>
            <a:r>
              <a:rPr lang="en-US" dirty="0"/>
              <a:t> </a:t>
            </a:r>
            <a:r>
              <a:rPr lang="en-US" dirty="0" err="1"/>
              <a:t>một</a:t>
            </a:r>
            <a:r>
              <a:rPr lang="en-US" dirty="0"/>
              <a:t> bean </a:t>
            </a:r>
            <a:r>
              <a:rPr lang="en-US" dirty="0" err="1"/>
              <a:t>trong</a:t>
            </a:r>
            <a:r>
              <a:rPr lang="en-US" dirty="0"/>
              <a:t> Spring, </a:t>
            </a:r>
            <a:r>
              <a:rPr lang="en-US" dirty="0" err="1"/>
              <a:t>chúng</a:t>
            </a:r>
            <a:r>
              <a:rPr lang="en-US" dirty="0"/>
              <a:t> ta </a:t>
            </a:r>
            <a:r>
              <a:rPr lang="en-US" dirty="0" err="1"/>
              <a:t>sẽ</a:t>
            </a:r>
            <a:r>
              <a:rPr lang="en-US" dirty="0"/>
              <a:t> </a:t>
            </a:r>
            <a:r>
              <a:rPr lang="en-US" dirty="0" err="1"/>
              <a:t>cần</a:t>
            </a:r>
            <a:r>
              <a:rPr lang="en-US" dirty="0"/>
              <a:t> </a:t>
            </a:r>
            <a:r>
              <a:rPr lang="en-US" dirty="0" err="1"/>
              <a:t>sử</a:t>
            </a:r>
            <a:r>
              <a:rPr lang="en-US" dirty="0"/>
              <a:t> </a:t>
            </a:r>
            <a:r>
              <a:rPr lang="en-US" dirty="0" err="1"/>
              <a:t>dụng</a:t>
            </a:r>
            <a:r>
              <a:rPr lang="en-US" dirty="0"/>
              <a:t> </a:t>
            </a:r>
            <a:r>
              <a:rPr lang="en-US" dirty="0" err="1"/>
              <a:t>đến</a:t>
            </a:r>
            <a:r>
              <a:rPr lang="en-US" dirty="0"/>
              <a:t> 2 annotation </a:t>
            </a:r>
            <a:r>
              <a:rPr lang="en-US" dirty="0" err="1"/>
              <a:t>là</a:t>
            </a:r>
            <a:r>
              <a:rPr lang="en-US" dirty="0"/>
              <a:t> @Configuration </a:t>
            </a:r>
            <a:r>
              <a:rPr lang="en-US" dirty="0" err="1"/>
              <a:t>và</a:t>
            </a:r>
            <a:r>
              <a:rPr lang="en-US" dirty="0"/>
              <a:t> @Bean</a:t>
            </a:r>
          </a:p>
        </p:txBody>
      </p:sp>
    </p:spTree>
    <p:extLst>
      <p:ext uri="{BB962C8B-B14F-4D97-AF65-F5344CB8AC3E}">
        <p14:creationId xmlns:p14="http://schemas.microsoft.com/office/powerpoint/2010/main" val="3567612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vi-VN" dirty="0"/>
              <a:t>Bean scope được hiểu là phạm vi hoạt động của các instance của bean. </a:t>
            </a:r>
            <a:endParaRPr lang="en-US" dirty="0" smtClean="0"/>
          </a:p>
          <a:p>
            <a:r>
              <a:rPr lang="vi-VN" dirty="0" smtClean="0"/>
              <a:t>Có </a:t>
            </a:r>
            <a:r>
              <a:rPr lang="vi-VN" dirty="0"/>
              <a:t>tất cả 6 loại bean scope: </a:t>
            </a:r>
            <a:endParaRPr lang="en-US" dirty="0" smtClean="0"/>
          </a:p>
          <a:p>
            <a:r>
              <a:rPr lang="vi-VN" dirty="0" smtClean="0"/>
              <a:t>singleton </a:t>
            </a:r>
            <a:endParaRPr lang="en-US" dirty="0" smtClean="0"/>
          </a:p>
          <a:p>
            <a:r>
              <a:rPr lang="vi-VN" dirty="0" smtClean="0"/>
              <a:t>prototype </a:t>
            </a:r>
            <a:endParaRPr lang="en-US" dirty="0" smtClean="0"/>
          </a:p>
          <a:p>
            <a:r>
              <a:rPr lang="vi-VN" dirty="0" smtClean="0"/>
              <a:t>Request</a:t>
            </a:r>
            <a:r>
              <a:rPr lang="en-US" dirty="0" smtClean="0"/>
              <a:t> (web)</a:t>
            </a:r>
            <a:r>
              <a:rPr lang="vi-VN" dirty="0" smtClean="0"/>
              <a:t> </a:t>
            </a:r>
            <a:endParaRPr lang="en-US" dirty="0" smtClean="0"/>
          </a:p>
          <a:p>
            <a:r>
              <a:rPr lang="vi-VN" dirty="0" smtClean="0"/>
              <a:t>Session</a:t>
            </a:r>
            <a:r>
              <a:rPr lang="en-US" dirty="0" smtClean="0"/>
              <a:t> </a:t>
            </a:r>
            <a:r>
              <a:rPr lang="en-US" dirty="0"/>
              <a:t> (web)</a:t>
            </a:r>
            <a:endParaRPr lang="en-US" dirty="0" smtClean="0"/>
          </a:p>
          <a:p>
            <a:r>
              <a:rPr lang="en-US" dirty="0"/>
              <a:t>A</a:t>
            </a:r>
            <a:r>
              <a:rPr lang="vi-VN" dirty="0" smtClean="0"/>
              <a:t>pplication </a:t>
            </a:r>
            <a:r>
              <a:rPr lang="en-US" dirty="0" smtClean="0"/>
              <a:t> </a:t>
            </a:r>
            <a:r>
              <a:rPr lang="en-US" dirty="0"/>
              <a:t>(web)</a:t>
            </a:r>
            <a:endParaRPr lang="en-US" dirty="0" smtClean="0"/>
          </a:p>
          <a:p>
            <a:r>
              <a:rPr lang="vi-VN" dirty="0" smtClean="0"/>
              <a:t>Websocket</a:t>
            </a:r>
            <a:r>
              <a:rPr lang="en-US" dirty="0" smtClean="0"/>
              <a:t> </a:t>
            </a:r>
            <a:r>
              <a:rPr lang="en-US" dirty="0"/>
              <a:t> (web)</a:t>
            </a:r>
          </a:p>
        </p:txBody>
      </p:sp>
    </p:spTree>
    <p:extLst>
      <p:ext uri="{BB962C8B-B14F-4D97-AF65-F5344CB8AC3E}">
        <p14:creationId xmlns:p14="http://schemas.microsoft.com/office/powerpoint/2010/main" val="306724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172" y="1825625"/>
            <a:ext cx="8405656" cy="4351338"/>
          </a:xfrm>
          <a:prstGeom prst="rect">
            <a:avLst/>
          </a:prstGeom>
        </p:spPr>
      </p:pic>
    </p:spTree>
    <p:extLst>
      <p:ext uri="{BB962C8B-B14F-4D97-AF65-F5344CB8AC3E}">
        <p14:creationId xmlns:p14="http://schemas.microsoft.com/office/powerpoint/2010/main" val="335094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vi-VN" b="1" dirty="0" smtClean="0"/>
              <a:t>Singleton scope</a:t>
            </a:r>
          </a:p>
          <a:p>
            <a:r>
              <a:rPr lang="vi-VN" dirty="0" smtClean="0"/>
              <a:t>Đây </a:t>
            </a:r>
            <a:r>
              <a:rPr lang="vi-VN" dirty="0"/>
              <a:t>là bean scope mặc định của Spring Framework.</a:t>
            </a:r>
          </a:p>
          <a:p>
            <a:r>
              <a:rPr lang="vi-VN" dirty="0"/>
              <a:t>Một bean chỉ có một duy nhất một instance trong một Spring IoC Container. Spring IoC container khởi tạo instance của singleton bean tại thời điểm startup của ứng dụng. Sau đó, lưu trữ instance của bean vào một bộ nhớ cache. Với mỗi request, Spring IoC container sẽ trả về instance được lấy từ bộ nhớ cache này</a:t>
            </a:r>
          </a:p>
        </p:txBody>
      </p:sp>
    </p:spTree>
    <p:extLst>
      <p:ext uri="{BB962C8B-B14F-4D97-AF65-F5344CB8AC3E}">
        <p14:creationId xmlns:p14="http://schemas.microsoft.com/office/powerpoint/2010/main" val="3328337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Prototype </a:t>
            </a:r>
            <a:r>
              <a:rPr lang="en-US" b="1" dirty="0"/>
              <a:t>scope</a:t>
            </a:r>
          </a:p>
          <a:p>
            <a:r>
              <a:rPr lang="en-US" dirty="0" err="1"/>
              <a:t>Với</a:t>
            </a:r>
            <a:r>
              <a:rPr lang="en-US" dirty="0"/>
              <a:t> </a:t>
            </a:r>
            <a:r>
              <a:rPr lang="en-US" dirty="0" err="1"/>
              <a:t>mỗi</a:t>
            </a:r>
            <a:r>
              <a:rPr lang="en-US" dirty="0"/>
              <a:t> request, Spring </a:t>
            </a:r>
            <a:r>
              <a:rPr lang="en-US" dirty="0" err="1"/>
              <a:t>IoC</a:t>
            </a:r>
            <a:r>
              <a:rPr lang="en-US" dirty="0"/>
              <a:t> Container </a:t>
            </a:r>
            <a:r>
              <a:rPr lang="en-US" dirty="0" err="1"/>
              <a:t>khởi</a:t>
            </a:r>
            <a:r>
              <a:rPr lang="en-US" dirty="0"/>
              <a:t> </a:t>
            </a:r>
            <a:r>
              <a:rPr lang="en-US" dirty="0" err="1"/>
              <a:t>tạo</a:t>
            </a:r>
            <a:r>
              <a:rPr lang="en-US" dirty="0"/>
              <a:t> </a:t>
            </a:r>
            <a:r>
              <a:rPr lang="en-US" dirty="0" err="1"/>
              <a:t>một</a:t>
            </a:r>
            <a:r>
              <a:rPr lang="en-US" dirty="0"/>
              <a:t> instance </a:t>
            </a:r>
            <a:r>
              <a:rPr lang="en-US" dirty="0" err="1"/>
              <a:t>mới</a:t>
            </a:r>
            <a:r>
              <a:rPr lang="en-US" dirty="0"/>
              <a:t> </a:t>
            </a:r>
            <a:r>
              <a:rPr lang="en-US" dirty="0" err="1"/>
              <a:t>của</a:t>
            </a:r>
            <a:r>
              <a:rPr lang="en-US" dirty="0"/>
              <a:t> bean.</a:t>
            </a:r>
          </a:p>
          <a:p>
            <a:pPr marL="0" indent="0">
              <a:buNone/>
            </a:pPr>
            <a:r>
              <a:rPr lang="en-US" b="1" dirty="0"/>
              <a:t>Request scope</a:t>
            </a:r>
          </a:p>
          <a:p>
            <a:r>
              <a:rPr lang="en-US" dirty="0" err="1"/>
              <a:t>Với</a:t>
            </a:r>
            <a:r>
              <a:rPr lang="en-US" dirty="0"/>
              <a:t> </a:t>
            </a:r>
            <a:r>
              <a:rPr lang="en-US" dirty="0" err="1"/>
              <a:t>mỗi</a:t>
            </a:r>
            <a:r>
              <a:rPr lang="en-US" dirty="0"/>
              <a:t> HTTP </a:t>
            </a:r>
            <a:r>
              <a:rPr lang="en-US" dirty="0" err="1"/>
              <a:t>requet</a:t>
            </a:r>
            <a:r>
              <a:rPr lang="en-US" dirty="0"/>
              <a:t>, Spring </a:t>
            </a:r>
            <a:r>
              <a:rPr lang="en-US" dirty="0" err="1"/>
              <a:t>IoC</a:t>
            </a:r>
            <a:r>
              <a:rPr lang="en-US" dirty="0"/>
              <a:t> container </a:t>
            </a:r>
            <a:r>
              <a:rPr lang="en-US" dirty="0" err="1"/>
              <a:t>khởi</a:t>
            </a:r>
            <a:r>
              <a:rPr lang="en-US" dirty="0"/>
              <a:t> </a:t>
            </a:r>
            <a:r>
              <a:rPr lang="en-US" dirty="0" err="1"/>
              <a:t>tạo</a:t>
            </a:r>
            <a:r>
              <a:rPr lang="en-US" dirty="0"/>
              <a:t> </a:t>
            </a:r>
            <a:r>
              <a:rPr lang="en-US" dirty="0" err="1"/>
              <a:t>một</a:t>
            </a:r>
            <a:r>
              <a:rPr lang="en-US" dirty="0"/>
              <a:t> instance </a:t>
            </a:r>
            <a:r>
              <a:rPr lang="en-US" dirty="0" err="1"/>
              <a:t>mới</a:t>
            </a:r>
            <a:r>
              <a:rPr lang="en-US" dirty="0"/>
              <a:t> </a:t>
            </a:r>
            <a:r>
              <a:rPr lang="en-US" dirty="0" err="1"/>
              <a:t>của</a:t>
            </a:r>
            <a:r>
              <a:rPr lang="en-US" dirty="0"/>
              <a:t> bean. Instance </a:t>
            </a:r>
            <a:r>
              <a:rPr lang="en-US" dirty="0" err="1"/>
              <a:t>này</a:t>
            </a:r>
            <a:r>
              <a:rPr lang="en-US" dirty="0"/>
              <a:t> </a:t>
            </a:r>
            <a:r>
              <a:rPr lang="en-US" dirty="0" err="1"/>
              <a:t>sẽ</a:t>
            </a:r>
            <a:r>
              <a:rPr lang="en-US" dirty="0"/>
              <a:t> </a:t>
            </a:r>
            <a:r>
              <a:rPr lang="en-US" dirty="0" err="1"/>
              <a:t>hoạt</a:t>
            </a:r>
            <a:r>
              <a:rPr lang="en-US" dirty="0"/>
              <a:t> </a:t>
            </a:r>
            <a:r>
              <a:rPr lang="en-US" dirty="0" err="1"/>
              <a:t>động</a:t>
            </a:r>
            <a:r>
              <a:rPr lang="en-US" dirty="0"/>
              <a:t> </a:t>
            </a:r>
            <a:r>
              <a:rPr lang="en-US" dirty="0" err="1"/>
              <a:t>trong</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HTTP request.</a:t>
            </a:r>
          </a:p>
          <a:p>
            <a:endParaRPr lang="en-US" dirty="0"/>
          </a:p>
        </p:txBody>
      </p:sp>
    </p:spTree>
    <p:extLst>
      <p:ext uri="{BB962C8B-B14F-4D97-AF65-F5344CB8AC3E}">
        <p14:creationId xmlns:p14="http://schemas.microsoft.com/office/powerpoint/2010/main" val="3714197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Session scope</a:t>
            </a:r>
          </a:p>
          <a:p>
            <a:r>
              <a:rPr lang="en-US" dirty="0" err="1" smtClean="0"/>
              <a:t>Với</a:t>
            </a:r>
            <a:r>
              <a:rPr lang="en-US" dirty="0" smtClean="0"/>
              <a:t> </a:t>
            </a:r>
            <a:r>
              <a:rPr lang="en-US" dirty="0" err="1" smtClean="0"/>
              <a:t>mỗi</a:t>
            </a:r>
            <a:r>
              <a:rPr lang="en-US" dirty="0" smtClean="0"/>
              <a:t> HTTP session, Spring </a:t>
            </a:r>
            <a:r>
              <a:rPr lang="en-US" dirty="0" err="1" smtClean="0"/>
              <a:t>IoC</a:t>
            </a:r>
            <a:r>
              <a:rPr lang="en-US" dirty="0" smtClean="0"/>
              <a:t> container </a:t>
            </a:r>
            <a:r>
              <a:rPr lang="en-US" dirty="0" err="1" smtClean="0"/>
              <a:t>khởi</a:t>
            </a:r>
            <a:r>
              <a:rPr lang="en-US" dirty="0" smtClean="0"/>
              <a:t> </a:t>
            </a:r>
            <a:r>
              <a:rPr lang="en-US" dirty="0" err="1" smtClean="0"/>
              <a:t>tạo</a:t>
            </a:r>
            <a:r>
              <a:rPr lang="en-US" dirty="0" smtClean="0"/>
              <a:t> </a:t>
            </a:r>
            <a:r>
              <a:rPr lang="en-US" dirty="0" err="1" smtClean="0"/>
              <a:t>một</a:t>
            </a:r>
            <a:r>
              <a:rPr lang="en-US" dirty="0" smtClean="0"/>
              <a:t> instance </a:t>
            </a:r>
            <a:r>
              <a:rPr lang="en-US" dirty="0" err="1" smtClean="0"/>
              <a:t>mới</a:t>
            </a:r>
            <a:r>
              <a:rPr lang="en-US" dirty="0" smtClean="0"/>
              <a:t> </a:t>
            </a:r>
            <a:r>
              <a:rPr lang="en-US" dirty="0" err="1" smtClean="0"/>
              <a:t>của</a:t>
            </a:r>
            <a:r>
              <a:rPr lang="en-US" dirty="0" smtClean="0"/>
              <a:t> bean. Instance </a:t>
            </a:r>
            <a:r>
              <a:rPr lang="en-US" dirty="0" err="1" smtClean="0"/>
              <a:t>này</a:t>
            </a:r>
            <a:r>
              <a:rPr lang="en-US" dirty="0" smtClean="0"/>
              <a:t> </a:t>
            </a:r>
            <a:r>
              <a:rPr lang="en-US" dirty="0" err="1" smtClean="0"/>
              <a:t>sẽ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trong</a:t>
            </a:r>
            <a:r>
              <a:rPr lang="en-US" dirty="0" smtClean="0"/>
              <a:t> </a:t>
            </a:r>
            <a:r>
              <a:rPr lang="en-US" dirty="0" err="1" smtClean="0"/>
              <a:t>suốt</a:t>
            </a:r>
            <a:r>
              <a:rPr lang="en-US" dirty="0" smtClean="0"/>
              <a:t> </a:t>
            </a:r>
            <a:r>
              <a:rPr lang="en-US" dirty="0" err="1" smtClean="0"/>
              <a:t>vòng</a:t>
            </a:r>
            <a:r>
              <a:rPr lang="en-US" dirty="0" smtClean="0"/>
              <a:t> </a:t>
            </a:r>
            <a:r>
              <a:rPr lang="en-US" dirty="0" err="1" smtClean="0"/>
              <a:t>đời</a:t>
            </a:r>
            <a:r>
              <a:rPr lang="en-US" dirty="0" smtClean="0"/>
              <a:t> </a:t>
            </a:r>
            <a:r>
              <a:rPr lang="en-US" dirty="0" err="1" smtClean="0"/>
              <a:t>của</a:t>
            </a:r>
            <a:r>
              <a:rPr lang="en-US" dirty="0" smtClean="0"/>
              <a:t> HTTP session.</a:t>
            </a:r>
          </a:p>
          <a:p>
            <a:pPr marL="0" indent="0">
              <a:buNone/>
            </a:pPr>
            <a:r>
              <a:rPr lang="en-US" b="1" dirty="0"/>
              <a:t>Application </a:t>
            </a:r>
            <a:r>
              <a:rPr lang="en-US" b="1" dirty="0" smtClean="0"/>
              <a:t>scope</a:t>
            </a:r>
            <a:endParaRPr lang="en-US" dirty="0" smtClean="0"/>
          </a:p>
          <a:p>
            <a:r>
              <a:rPr lang="en-US" dirty="0"/>
              <a:t>Instance </a:t>
            </a:r>
            <a:r>
              <a:rPr lang="en-US" dirty="0" err="1"/>
              <a:t>của</a:t>
            </a:r>
            <a:r>
              <a:rPr lang="en-US" dirty="0"/>
              <a:t> bean </a:t>
            </a:r>
            <a:r>
              <a:rPr lang="en-US" dirty="0" err="1"/>
              <a:t>sẽ</a:t>
            </a:r>
            <a:r>
              <a:rPr lang="en-US" dirty="0"/>
              <a:t> </a:t>
            </a:r>
            <a:r>
              <a:rPr lang="en-US" dirty="0" err="1"/>
              <a:t>hoạt</a:t>
            </a:r>
            <a:r>
              <a:rPr lang="en-US" dirty="0"/>
              <a:t> </a:t>
            </a:r>
            <a:r>
              <a:rPr lang="en-US" dirty="0" err="1"/>
              <a:t>động</a:t>
            </a:r>
            <a:r>
              <a:rPr lang="en-US" dirty="0"/>
              <a:t> </a:t>
            </a:r>
            <a:r>
              <a:rPr lang="en-US" dirty="0" err="1"/>
              <a:t>trong</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một</a:t>
            </a:r>
            <a:r>
              <a:rPr lang="en-US" dirty="0"/>
              <a:t> </a:t>
            </a:r>
            <a:r>
              <a:rPr lang="en-US" dirty="0" err="1"/>
              <a:t>ứng</a:t>
            </a:r>
            <a:r>
              <a:rPr lang="en-US" dirty="0"/>
              <a:t> </a:t>
            </a:r>
            <a:r>
              <a:rPr lang="en-US" dirty="0" err="1" smtClean="0"/>
              <a:t>dụng</a:t>
            </a:r>
            <a:r>
              <a:rPr lang="en-US" dirty="0" smtClean="0"/>
              <a:t> </a:t>
            </a:r>
            <a:r>
              <a:rPr lang="en-US" dirty="0"/>
              <a:t>web </a:t>
            </a:r>
            <a:r>
              <a:rPr lang="en-US" dirty="0" smtClean="0"/>
              <a:t>(</a:t>
            </a:r>
            <a:r>
              <a:rPr lang="en-US" dirty="0" err="1" smtClean="0"/>
              <a:t>một</a:t>
            </a:r>
            <a:r>
              <a:rPr lang="en-US" dirty="0" smtClean="0"/>
              <a:t> Servlet Context)</a:t>
            </a:r>
          </a:p>
          <a:p>
            <a:pPr marL="0" indent="0">
              <a:buNone/>
            </a:pPr>
            <a:r>
              <a:rPr lang="en-US" b="1" dirty="0" err="1"/>
              <a:t>Websocket</a:t>
            </a:r>
            <a:r>
              <a:rPr lang="en-US" b="1" dirty="0"/>
              <a:t> scope</a:t>
            </a:r>
          </a:p>
          <a:p>
            <a:r>
              <a:rPr lang="en-US" dirty="0" smtClean="0"/>
              <a:t>Instance </a:t>
            </a:r>
            <a:r>
              <a:rPr lang="en-US" dirty="0" err="1"/>
              <a:t>của</a:t>
            </a:r>
            <a:r>
              <a:rPr lang="en-US" dirty="0"/>
              <a:t> bean </a:t>
            </a:r>
            <a:r>
              <a:rPr lang="en-US" dirty="0" err="1"/>
              <a:t>sẽ</a:t>
            </a:r>
            <a:r>
              <a:rPr lang="en-US" dirty="0"/>
              <a:t> </a:t>
            </a:r>
            <a:r>
              <a:rPr lang="en-US" dirty="0" err="1"/>
              <a:t>hoạt</a:t>
            </a:r>
            <a:r>
              <a:rPr lang="en-US" dirty="0"/>
              <a:t> </a:t>
            </a:r>
            <a:r>
              <a:rPr lang="en-US" dirty="0" err="1"/>
              <a:t>động</a:t>
            </a:r>
            <a:r>
              <a:rPr lang="en-US" dirty="0"/>
              <a:t> </a:t>
            </a:r>
            <a:r>
              <a:rPr lang="en-US" dirty="0" err="1"/>
              <a:t>trong</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smtClean="0"/>
              <a:t>một</a:t>
            </a:r>
            <a:r>
              <a:rPr lang="en-US" dirty="0" smtClean="0"/>
              <a:t> </a:t>
            </a:r>
            <a:r>
              <a:rPr lang="en-US" dirty="0" err="1" smtClean="0"/>
              <a:t>WebSocket</a:t>
            </a:r>
            <a:endParaRPr lang="en-US" dirty="0"/>
          </a:p>
        </p:txBody>
      </p:sp>
    </p:spTree>
    <p:extLst>
      <p:ext uri="{BB962C8B-B14F-4D97-AF65-F5344CB8AC3E}">
        <p14:creationId xmlns:p14="http://schemas.microsoft.com/office/powerpoint/2010/main" val="841201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a:t>
            </a:r>
            <a:br>
              <a:rPr lang="en-US" b="1" dirty="0"/>
            </a:br>
            <a:endParaRPr lang="en-US" dirty="0"/>
          </a:p>
        </p:txBody>
      </p:sp>
      <p:sp>
        <p:nvSpPr>
          <p:cNvPr id="3" name="Content Placeholder 2"/>
          <p:cNvSpPr>
            <a:spLocks noGrp="1"/>
          </p:cNvSpPr>
          <p:nvPr>
            <p:ph idx="1"/>
          </p:nvPr>
        </p:nvSpPr>
        <p:spPr/>
        <p:txBody>
          <a:bodyPr/>
          <a:lstStyle/>
          <a:p>
            <a:r>
              <a:rPr lang="vi-VN" dirty="0"/>
              <a:t>Spring </a:t>
            </a:r>
            <a:r>
              <a:rPr lang="vi-VN" dirty="0" smtClean="0"/>
              <a:t>cho </a:t>
            </a:r>
            <a:r>
              <a:rPr lang="vi-VN" dirty="0"/>
              <a:t>phép chúng ta tự động định nghĩa một bean thông qua cơ chế </a:t>
            </a:r>
            <a:r>
              <a:rPr lang="vi-VN" b="1" dirty="0"/>
              <a:t>classpath scanning</a:t>
            </a:r>
            <a:r>
              <a:rPr lang="vi-VN" dirty="0"/>
              <a:t>. </a:t>
            </a:r>
            <a:endParaRPr lang="en-US" dirty="0" smtClean="0"/>
          </a:p>
          <a:p>
            <a:r>
              <a:rPr lang="vi-VN" dirty="0" smtClean="0"/>
              <a:t>Với </a:t>
            </a:r>
            <a:r>
              <a:rPr lang="vi-VN" dirty="0"/>
              <a:t>cách định nghĩa ngầm này, các bean sẽ được gọi là các </a:t>
            </a:r>
            <a:r>
              <a:rPr lang="vi-VN" b="1" dirty="0"/>
              <a:t>component</a:t>
            </a:r>
            <a:r>
              <a:rPr lang="vi-VN" dirty="0"/>
              <a:t>.</a:t>
            </a:r>
            <a:endParaRPr lang="en-US" dirty="0"/>
          </a:p>
        </p:txBody>
      </p:sp>
    </p:spTree>
    <p:extLst>
      <p:ext uri="{BB962C8B-B14F-4D97-AF65-F5344CB8AC3E}">
        <p14:creationId xmlns:p14="http://schemas.microsoft.com/office/powerpoint/2010/main" val="69668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 Scan</a:t>
            </a:r>
          </a:p>
        </p:txBody>
      </p:sp>
      <p:sp>
        <p:nvSpPr>
          <p:cNvPr id="3" name="Content Placeholder 2"/>
          <p:cNvSpPr>
            <a:spLocks noGrp="1"/>
          </p:cNvSpPr>
          <p:nvPr>
            <p:ph idx="1"/>
          </p:nvPr>
        </p:nvSpPr>
        <p:spPr/>
        <p:txBody>
          <a:bodyPr/>
          <a:lstStyle/>
          <a:p>
            <a:r>
              <a:rPr lang="vi-VN" dirty="0"/>
              <a:t>Trong trường hợp </a:t>
            </a:r>
            <a:r>
              <a:rPr lang="vi-VN" dirty="0" smtClean="0"/>
              <a:t>muốn cấu </a:t>
            </a:r>
            <a:r>
              <a:rPr lang="vi-VN" dirty="0"/>
              <a:t>hình cho Spring Boot chỉ tìm kiếm các bean trong một package nhất định thì có các cách sau đây</a:t>
            </a:r>
            <a:r>
              <a:rPr lang="vi-VN" dirty="0" smtClean="0"/>
              <a:t>:</a:t>
            </a:r>
            <a:endParaRPr lang="en-US" dirty="0" smtClean="0"/>
          </a:p>
          <a:p>
            <a:r>
              <a:rPr lang="vi-VN" dirty="0" smtClean="0"/>
              <a:t>Sử </a:t>
            </a:r>
            <a:r>
              <a:rPr lang="vi-VN" dirty="0"/>
              <a:t>dụng @</a:t>
            </a:r>
            <a:r>
              <a:rPr lang="vi-VN" dirty="0" smtClean="0"/>
              <a:t>ComponentScan</a:t>
            </a:r>
            <a:endParaRPr lang="en-US" dirty="0" smtClean="0"/>
          </a:p>
          <a:p>
            <a:r>
              <a:rPr lang="vi-VN" dirty="0" smtClean="0"/>
              <a:t>Sử </a:t>
            </a:r>
            <a:r>
              <a:rPr lang="vi-VN" dirty="0"/>
              <a:t>dụng scanBasePackages tromg @SpringBootApplication.</a:t>
            </a:r>
            <a:endParaRPr lang="en-US" dirty="0"/>
          </a:p>
        </p:txBody>
      </p:sp>
    </p:spTree>
    <p:extLst>
      <p:ext uri="{BB962C8B-B14F-4D97-AF65-F5344CB8AC3E}">
        <p14:creationId xmlns:p14="http://schemas.microsoft.com/office/powerpoint/2010/main" val="3889221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Kể</a:t>
            </a:r>
            <a:r>
              <a:rPr lang="en-US" dirty="0"/>
              <a:t> </a:t>
            </a:r>
            <a:r>
              <a:rPr lang="en-US" dirty="0" err="1"/>
              <a:t>từ</a:t>
            </a:r>
            <a:r>
              <a:rPr lang="en-US" dirty="0"/>
              <a:t> </a:t>
            </a:r>
            <a:r>
              <a:rPr lang="en-US" dirty="0" err="1"/>
              <a:t>phiên</a:t>
            </a:r>
            <a:r>
              <a:rPr lang="en-US" dirty="0"/>
              <a:t> </a:t>
            </a:r>
            <a:r>
              <a:rPr lang="en-US" dirty="0" err="1"/>
              <a:t>bản</a:t>
            </a:r>
            <a:r>
              <a:rPr lang="en-US" dirty="0"/>
              <a:t> 2.5, Spring </a:t>
            </a:r>
            <a:r>
              <a:rPr lang="en-US" dirty="0" err="1"/>
              <a:t>đã</a:t>
            </a:r>
            <a:r>
              <a:rPr lang="en-US" dirty="0"/>
              <a:t> </a:t>
            </a:r>
            <a:r>
              <a:rPr lang="en-US" dirty="0" err="1"/>
              <a:t>cung</a:t>
            </a:r>
            <a:r>
              <a:rPr lang="en-US" dirty="0"/>
              <a:t> </a:t>
            </a:r>
            <a:r>
              <a:rPr lang="en-US" dirty="0" err="1"/>
              <a:t>cấp</a:t>
            </a:r>
            <a:r>
              <a:rPr lang="en-US" dirty="0"/>
              <a:t> 4 stereotype annotation </a:t>
            </a:r>
            <a:r>
              <a:rPr lang="en-US" dirty="0" err="1"/>
              <a:t>thuộc</a:t>
            </a:r>
            <a:r>
              <a:rPr lang="en-US" dirty="0"/>
              <a:t> package </a:t>
            </a:r>
            <a:r>
              <a:rPr lang="en-US" dirty="0" err="1"/>
              <a:t>org.springframework.stereotype</a:t>
            </a:r>
            <a:r>
              <a:rPr lang="en-US" dirty="0"/>
              <a:t> </a:t>
            </a:r>
            <a:r>
              <a:rPr lang="en-US" dirty="0" err="1"/>
              <a:t>là</a:t>
            </a:r>
            <a:r>
              <a:rPr lang="en-US" dirty="0"/>
              <a:t>: </a:t>
            </a:r>
            <a:endParaRPr lang="en-US" dirty="0" smtClean="0"/>
          </a:p>
          <a:p>
            <a:r>
              <a:rPr lang="en-US" dirty="0" smtClean="0"/>
              <a:t>@</a:t>
            </a:r>
            <a:r>
              <a:rPr lang="en-US" dirty="0"/>
              <a:t>Component: </a:t>
            </a:r>
            <a:r>
              <a:rPr lang="en-US" dirty="0" err="1"/>
              <a:t>đây</a:t>
            </a:r>
            <a:r>
              <a:rPr lang="en-US" dirty="0"/>
              <a:t> </a:t>
            </a:r>
            <a:r>
              <a:rPr lang="en-US" dirty="0" err="1"/>
              <a:t>là</a:t>
            </a:r>
            <a:r>
              <a:rPr lang="en-US" dirty="0"/>
              <a:t> annotation </a:t>
            </a:r>
            <a:r>
              <a:rPr lang="en-US" dirty="0" err="1"/>
              <a:t>tổng</a:t>
            </a:r>
            <a:r>
              <a:rPr lang="en-US" dirty="0"/>
              <a:t> </a:t>
            </a:r>
            <a:r>
              <a:rPr lang="en-US" dirty="0" err="1"/>
              <a:t>quát</a:t>
            </a:r>
            <a:r>
              <a:rPr lang="en-US" dirty="0"/>
              <a:t> </a:t>
            </a:r>
            <a:r>
              <a:rPr lang="en-US" dirty="0" err="1"/>
              <a:t>để</a:t>
            </a:r>
            <a:r>
              <a:rPr lang="en-US" dirty="0"/>
              <a:t> </a:t>
            </a:r>
            <a:r>
              <a:rPr lang="en-US" dirty="0" err="1"/>
              <a:t>chỉ</a:t>
            </a:r>
            <a:r>
              <a:rPr lang="en-US" dirty="0"/>
              <a:t> </a:t>
            </a:r>
            <a:r>
              <a:rPr lang="en-US" dirty="0" err="1"/>
              <a:t>định</a:t>
            </a:r>
            <a:r>
              <a:rPr lang="en-US" dirty="0"/>
              <a:t> 1 </a:t>
            </a:r>
            <a:r>
              <a:rPr lang="en-US" dirty="0" err="1"/>
              <a:t>lớp</a:t>
            </a:r>
            <a:r>
              <a:rPr lang="en-US" dirty="0"/>
              <a:t> </a:t>
            </a:r>
            <a:r>
              <a:rPr lang="en-US" dirty="0" err="1"/>
              <a:t>là</a:t>
            </a:r>
            <a:r>
              <a:rPr lang="en-US" dirty="0"/>
              <a:t> component. </a:t>
            </a:r>
            <a:endParaRPr lang="en-US" dirty="0" smtClean="0"/>
          </a:p>
          <a:p>
            <a:r>
              <a:rPr lang="en-US" dirty="0" smtClean="0"/>
              <a:t>@</a:t>
            </a:r>
            <a:r>
              <a:rPr lang="en-US" dirty="0"/>
              <a:t>Controller: </a:t>
            </a:r>
            <a:r>
              <a:rPr lang="en-US" dirty="0" err="1"/>
              <a:t>dùng</a:t>
            </a:r>
            <a:r>
              <a:rPr lang="en-US" dirty="0"/>
              <a:t> </a:t>
            </a:r>
            <a:r>
              <a:rPr lang="en-US" dirty="0" err="1"/>
              <a:t>để</a:t>
            </a:r>
            <a:r>
              <a:rPr lang="en-US" dirty="0"/>
              <a:t> </a:t>
            </a:r>
            <a:r>
              <a:rPr lang="en-US" dirty="0" err="1"/>
              <a:t>chỉ</a:t>
            </a:r>
            <a:r>
              <a:rPr lang="en-US" dirty="0"/>
              <a:t> </a:t>
            </a:r>
            <a:r>
              <a:rPr lang="en-US" dirty="0" err="1"/>
              <a:t>định</a:t>
            </a:r>
            <a:r>
              <a:rPr lang="en-US" dirty="0"/>
              <a:t> 1 </a:t>
            </a:r>
            <a:r>
              <a:rPr lang="en-US" dirty="0" err="1"/>
              <a:t>lớp</a:t>
            </a:r>
            <a:r>
              <a:rPr lang="en-US" dirty="0"/>
              <a:t> </a:t>
            </a:r>
            <a:r>
              <a:rPr lang="en-US" dirty="0" err="1"/>
              <a:t>thuộc</a:t>
            </a:r>
            <a:r>
              <a:rPr lang="en-US" dirty="0"/>
              <a:t> presentation layer </a:t>
            </a:r>
            <a:r>
              <a:rPr lang="en-US" dirty="0" err="1"/>
              <a:t>là</a:t>
            </a:r>
            <a:r>
              <a:rPr lang="en-US" dirty="0"/>
              <a:t> component. </a:t>
            </a:r>
            <a:endParaRPr lang="en-US" dirty="0" smtClean="0"/>
          </a:p>
          <a:p>
            <a:r>
              <a:rPr lang="en-US" dirty="0" smtClean="0"/>
              <a:t>@</a:t>
            </a:r>
            <a:r>
              <a:rPr lang="en-US" dirty="0"/>
              <a:t>Service: </a:t>
            </a:r>
            <a:r>
              <a:rPr lang="en-US" dirty="0" err="1"/>
              <a:t>dùng</a:t>
            </a:r>
            <a:r>
              <a:rPr lang="en-US" dirty="0"/>
              <a:t> </a:t>
            </a:r>
            <a:r>
              <a:rPr lang="en-US" dirty="0" err="1"/>
              <a:t>để</a:t>
            </a:r>
            <a:r>
              <a:rPr lang="en-US" dirty="0"/>
              <a:t> </a:t>
            </a:r>
            <a:r>
              <a:rPr lang="en-US" dirty="0" err="1"/>
              <a:t>chỉ</a:t>
            </a:r>
            <a:r>
              <a:rPr lang="en-US" dirty="0"/>
              <a:t> </a:t>
            </a:r>
            <a:r>
              <a:rPr lang="en-US" dirty="0" err="1"/>
              <a:t>định</a:t>
            </a:r>
            <a:r>
              <a:rPr lang="en-US" dirty="0"/>
              <a:t> 1 </a:t>
            </a:r>
            <a:r>
              <a:rPr lang="en-US" dirty="0" err="1"/>
              <a:t>lớp</a:t>
            </a:r>
            <a:r>
              <a:rPr lang="en-US" dirty="0"/>
              <a:t> </a:t>
            </a:r>
            <a:r>
              <a:rPr lang="en-US" dirty="0" err="1"/>
              <a:t>thuộc</a:t>
            </a:r>
            <a:r>
              <a:rPr lang="en-US" dirty="0"/>
              <a:t> business layer </a:t>
            </a:r>
            <a:r>
              <a:rPr lang="en-US" dirty="0" err="1"/>
              <a:t>là</a:t>
            </a:r>
            <a:r>
              <a:rPr lang="en-US" dirty="0"/>
              <a:t> component. </a:t>
            </a:r>
            <a:endParaRPr lang="en-US" dirty="0" smtClean="0"/>
          </a:p>
          <a:p>
            <a:r>
              <a:rPr lang="en-US" dirty="0" smtClean="0"/>
              <a:t>@</a:t>
            </a:r>
            <a:r>
              <a:rPr lang="en-US" dirty="0"/>
              <a:t>Repository: </a:t>
            </a:r>
            <a:r>
              <a:rPr lang="en-US" dirty="0" err="1"/>
              <a:t>dùng</a:t>
            </a:r>
            <a:r>
              <a:rPr lang="en-US" dirty="0"/>
              <a:t> </a:t>
            </a:r>
            <a:r>
              <a:rPr lang="en-US" dirty="0" err="1"/>
              <a:t>để</a:t>
            </a:r>
            <a:r>
              <a:rPr lang="en-US" dirty="0"/>
              <a:t> </a:t>
            </a:r>
            <a:r>
              <a:rPr lang="en-US" dirty="0" err="1"/>
              <a:t>chỉ</a:t>
            </a:r>
            <a:r>
              <a:rPr lang="en-US" dirty="0"/>
              <a:t> </a:t>
            </a:r>
            <a:r>
              <a:rPr lang="en-US" dirty="0" err="1"/>
              <a:t>định</a:t>
            </a:r>
            <a:r>
              <a:rPr lang="en-US" dirty="0"/>
              <a:t> 1 </a:t>
            </a:r>
            <a:r>
              <a:rPr lang="en-US" dirty="0" err="1"/>
              <a:t>lớp</a:t>
            </a:r>
            <a:r>
              <a:rPr lang="en-US" dirty="0"/>
              <a:t> </a:t>
            </a:r>
            <a:r>
              <a:rPr lang="en-US" dirty="0" err="1"/>
              <a:t>thuộc</a:t>
            </a:r>
            <a:r>
              <a:rPr lang="en-US" dirty="0"/>
              <a:t> persistence layer </a:t>
            </a:r>
            <a:r>
              <a:rPr lang="en-US" dirty="0" err="1"/>
              <a:t>là</a:t>
            </a:r>
            <a:r>
              <a:rPr lang="en-US" dirty="0"/>
              <a:t> component.</a:t>
            </a:r>
          </a:p>
        </p:txBody>
      </p:sp>
    </p:spTree>
    <p:extLst>
      <p:ext uri="{BB962C8B-B14F-4D97-AF65-F5344CB8AC3E}">
        <p14:creationId xmlns:p14="http://schemas.microsoft.com/office/powerpoint/2010/main" val="3348680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Autowired</a:t>
            </a:r>
            <a:endParaRPr lang="en-US" dirty="0"/>
          </a:p>
        </p:txBody>
      </p:sp>
      <p:sp>
        <p:nvSpPr>
          <p:cNvPr id="3" name="Content Placeholder 2"/>
          <p:cNvSpPr>
            <a:spLocks noGrp="1"/>
          </p:cNvSpPr>
          <p:nvPr>
            <p:ph idx="1"/>
          </p:nvPr>
        </p:nvSpPr>
        <p:spPr/>
        <p:txBody>
          <a:bodyPr>
            <a:normAutofit lnSpcReduction="10000"/>
          </a:bodyPr>
          <a:lstStyle/>
          <a:p>
            <a:r>
              <a:rPr lang="vi-VN" dirty="0"/>
              <a:t>@Autowired đánh dấu cho Spring biết rằng sẽ tự động inject bean tương ứng vào vị trí được đánh </a:t>
            </a:r>
            <a:r>
              <a:rPr lang="vi-VN" dirty="0" smtClean="0"/>
              <a:t>dấu</a:t>
            </a:r>
            <a:endParaRPr lang="en-US" dirty="0" smtClean="0"/>
          </a:p>
          <a:p>
            <a:r>
              <a:rPr lang="vi-VN" dirty="0"/>
              <a:t>Sau khi tìm thấy một class đánh dấu @Component. thì quá trình inject Bean xảy ra theo cách như sau: </a:t>
            </a:r>
            <a:endParaRPr lang="en-US" dirty="0" smtClean="0"/>
          </a:p>
          <a:p>
            <a:r>
              <a:rPr lang="vi-VN" dirty="0" smtClean="0"/>
              <a:t>Nếu </a:t>
            </a:r>
            <a:r>
              <a:rPr lang="vi-VN" dirty="0"/>
              <a:t>có hàm Constructor thì sẽ inject Bean vào bởi tham số của hàm </a:t>
            </a:r>
            <a:endParaRPr lang="en-US" dirty="0" smtClean="0"/>
          </a:p>
          <a:p>
            <a:r>
              <a:rPr lang="vi-VN" dirty="0" smtClean="0"/>
              <a:t>Nếu </a:t>
            </a:r>
            <a:r>
              <a:rPr lang="vi-VN" dirty="0"/>
              <a:t>có hàm Setter thì sẽ inject Bean vào bởi tham số của </a:t>
            </a:r>
            <a:r>
              <a:rPr lang="vi-VN" dirty="0" smtClean="0"/>
              <a:t>hàm</a:t>
            </a:r>
            <a:endParaRPr lang="en-US" dirty="0" smtClean="0"/>
          </a:p>
          <a:p>
            <a:r>
              <a:rPr lang="vi-VN" dirty="0"/>
              <a:t>Nếu Class không có hàm Constructor hay Setter. Thì sẽ sử dụng Java Reflection để đưa đối tượng vào thuộc tính có đánh dấu @Autowired. </a:t>
            </a:r>
            <a:endParaRPr lang="en-US" dirty="0"/>
          </a:p>
          <a:p>
            <a:endParaRPr lang="en-US" dirty="0"/>
          </a:p>
        </p:txBody>
      </p:sp>
    </p:spTree>
    <p:extLst>
      <p:ext uri="{BB962C8B-B14F-4D97-AF65-F5344CB8AC3E}">
        <p14:creationId xmlns:p14="http://schemas.microsoft.com/office/powerpoint/2010/main" val="1430917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Trong thực tế, sẽ có trường hợp chúng ta sử dụng @Autowired khi Spring Boot có chứa 2 Bean cùng loại trong Context.</a:t>
            </a:r>
            <a:endParaRPr lang="en-US" dirty="0"/>
          </a:p>
        </p:txBody>
      </p:sp>
      <p:pic>
        <p:nvPicPr>
          <p:cNvPr id="5" name="Picture 4"/>
          <p:cNvPicPr>
            <a:picLocks noChangeAspect="1"/>
          </p:cNvPicPr>
          <p:nvPr/>
        </p:nvPicPr>
        <p:blipFill>
          <a:blip r:embed="rId2"/>
          <a:stretch>
            <a:fillRect/>
          </a:stretch>
        </p:blipFill>
        <p:spPr>
          <a:xfrm>
            <a:off x="2568348" y="2821713"/>
            <a:ext cx="6619875" cy="3673068"/>
          </a:xfrm>
          <a:prstGeom prst="rect">
            <a:avLst/>
          </a:prstGeom>
        </p:spPr>
      </p:pic>
    </p:spTree>
    <p:extLst>
      <p:ext uri="{BB962C8B-B14F-4D97-AF65-F5344CB8AC3E}">
        <p14:creationId xmlns:p14="http://schemas.microsoft.com/office/powerpoint/2010/main" val="368925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a:t>Cách giải quyết thứ nhất là sử dụng Annotation @Primary. </a:t>
            </a:r>
            <a:endParaRPr lang="en-US" dirty="0" smtClean="0"/>
          </a:p>
          <a:p>
            <a:r>
              <a:rPr lang="vi-VN" dirty="0" smtClean="0"/>
              <a:t>@</a:t>
            </a:r>
            <a:r>
              <a:rPr lang="vi-VN" dirty="0"/>
              <a:t>Primary là annotation đánh dấu trên một Bean, giúp nó luôn được ưu tiên lựa chọn trong trường hợp có nhiều Bean cùng loại trong Context</a:t>
            </a:r>
            <a:r>
              <a:rPr lang="vi-VN" dirty="0" smtClean="0"/>
              <a:t>.</a:t>
            </a:r>
            <a:endParaRPr lang="en-US" dirty="0" smtClean="0"/>
          </a:p>
          <a:p>
            <a:pPr marL="0" indent="0">
              <a:buNone/>
            </a:pPr>
            <a:r>
              <a:rPr lang="en-US" dirty="0" err="1"/>
              <a:t>Cách</a:t>
            </a:r>
            <a:r>
              <a:rPr lang="en-US" dirty="0"/>
              <a:t> </a:t>
            </a:r>
            <a:r>
              <a:rPr lang="en-US" dirty="0" err="1"/>
              <a:t>thứ</a:t>
            </a:r>
            <a:r>
              <a:rPr lang="en-US" dirty="0"/>
              <a:t> </a:t>
            </a:r>
            <a:r>
              <a:rPr lang="en-US" dirty="0" err="1"/>
              <a:t>hai</a:t>
            </a:r>
            <a:r>
              <a:rPr lang="en-US" dirty="0"/>
              <a:t>, </a:t>
            </a:r>
            <a:r>
              <a:rPr lang="en-US" dirty="0" err="1"/>
              <a:t>là</a:t>
            </a:r>
            <a:r>
              <a:rPr lang="en-US" dirty="0"/>
              <a:t> </a:t>
            </a:r>
            <a:r>
              <a:rPr lang="en-US" dirty="0" err="1"/>
              <a:t>sử</a:t>
            </a:r>
            <a:r>
              <a:rPr lang="en-US" dirty="0"/>
              <a:t> </a:t>
            </a:r>
            <a:r>
              <a:rPr lang="en-US" dirty="0" err="1"/>
              <a:t>dụng</a:t>
            </a:r>
            <a:r>
              <a:rPr lang="en-US" dirty="0"/>
              <a:t> Annotation @Qualifier. </a:t>
            </a:r>
            <a:endParaRPr lang="en-US" dirty="0" smtClean="0"/>
          </a:p>
          <a:p>
            <a:r>
              <a:rPr lang="en-US" dirty="0" smtClean="0"/>
              <a:t>@</a:t>
            </a:r>
            <a:r>
              <a:rPr lang="en-US" dirty="0"/>
              <a:t>Qualifier </a:t>
            </a:r>
            <a:r>
              <a:rPr lang="en-US" dirty="0" err="1"/>
              <a:t>xác</a:t>
            </a:r>
            <a:r>
              <a:rPr lang="en-US" dirty="0"/>
              <a:t> </a:t>
            </a:r>
            <a:r>
              <a:rPr lang="en-US" dirty="0" err="1"/>
              <a:t>định</a:t>
            </a:r>
            <a:r>
              <a:rPr lang="en-US" dirty="0"/>
              <a:t> </a:t>
            </a:r>
            <a:r>
              <a:rPr lang="en-US" dirty="0" err="1"/>
              <a:t>tên</a:t>
            </a:r>
            <a:r>
              <a:rPr lang="en-US" dirty="0"/>
              <a:t> </a:t>
            </a:r>
            <a:r>
              <a:rPr lang="en-US" dirty="0" err="1"/>
              <a:t>của</a:t>
            </a:r>
            <a:r>
              <a:rPr lang="en-US" dirty="0"/>
              <a:t> </a:t>
            </a:r>
            <a:r>
              <a:rPr lang="en-US" dirty="0" err="1"/>
              <a:t>một</a:t>
            </a:r>
            <a:r>
              <a:rPr lang="en-US" dirty="0"/>
              <a:t> Bean </a:t>
            </a:r>
            <a:r>
              <a:rPr lang="en-US" dirty="0" err="1"/>
              <a:t>mà</a:t>
            </a:r>
            <a:r>
              <a:rPr lang="en-US" dirty="0"/>
              <a:t> </a:t>
            </a:r>
            <a:r>
              <a:rPr lang="en-US" dirty="0" err="1"/>
              <a:t>bạn</a:t>
            </a:r>
            <a:r>
              <a:rPr lang="en-US" dirty="0"/>
              <a:t> </a:t>
            </a:r>
            <a:r>
              <a:rPr lang="en-US" dirty="0" err="1"/>
              <a:t>muốn</a:t>
            </a:r>
            <a:r>
              <a:rPr lang="en-US" dirty="0"/>
              <a:t> </a:t>
            </a:r>
            <a:r>
              <a:rPr lang="en-US" dirty="0" err="1"/>
              <a:t>chỉ</a:t>
            </a:r>
            <a:r>
              <a:rPr lang="en-US" dirty="0"/>
              <a:t> </a:t>
            </a:r>
            <a:r>
              <a:rPr lang="en-US" dirty="0" err="1"/>
              <a:t>định</a:t>
            </a:r>
            <a:r>
              <a:rPr lang="en-US" dirty="0"/>
              <a:t> inject.</a:t>
            </a:r>
          </a:p>
        </p:txBody>
      </p:sp>
    </p:spTree>
    <p:extLst>
      <p:ext uri="{BB962C8B-B14F-4D97-AF65-F5344CB8AC3E}">
        <p14:creationId xmlns:p14="http://schemas.microsoft.com/office/powerpoint/2010/main" val="961679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trong</a:t>
            </a:r>
            <a:r>
              <a:rPr lang="en-US" dirty="0" smtClean="0"/>
              <a:t> Spring </a:t>
            </a:r>
            <a:endParaRPr lang="en-US" dirty="0"/>
          </a:p>
        </p:txBody>
      </p:sp>
      <p:sp>
        <p:nvSpPr>
          <p:cNvPr id="3" name="Content Placeholder 2"/>
          <p:cNvSpPr>
            <a:spLocks noGrp="1"/>
          </p:cNvSpPr>
          <p:nvPr>
            <p:ph idx="1"/>
          </p:nvPr>
        </p:nvSpPr>
        <p:spPr/>
        <p:txBody>
          <a:bodyPr/>
          <a:lstStyle/>
          <a:p>
            <a:r>
              <a:rPr lang="vi-VN" dirty="0"/>
              <a:t>Kiến trúc MVC trong Spring Boot được xây dựng dựa trên tư tưởng "độc lập" kết hợp với các nguyên lý thiết kế hướng đối tượng (một đại diện tiêu biểu là Dependency Inversion). Độc lập ở đây ám chỉ việc các layer phục vụ các mục đích nhất định, khi muốn thực hiện một công việc ngoài phạm vi thì sẽ đưa công việc xuống các layer thấp hơn.</a:t>
            </a:r>
            <a:endParaRPr lang="en-US" dirty="0"/>
          </a:p>
        </p:txBody>
      </p:sp>
    </p:spTree>
    <p:extLst>
      <p:ext uri="{BB962C8B-B14F-4D97-AF65-F5344CB8AC3E}">
        <p14:creationId xmlns:p14="http://schemas.microsoft.com/office/powerpoint/2010/main" val="402919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thể</a:t>
            </a:r>
            <a:r>
              <a:rPr lang="en-US" altLang="en-US" dirty="0">
                <a:latin typeface="Arial" panose="020B0604020202020204" pitchFamily="34" charset="0"/>
              </a:rPr>
              <a:t> </a:t>
            </a:r>
            <a:r>
              <a:rPr lang="en-US" altLang="en-US" dirty="0" err="1">
                <a:latin typeface="Arial" panose="020B0604020202020204" pitchFamily="34" charset="0"/>
              </a:rPr>
              <a:t>thời</a:t>
            </a:r>
            <a:r>
              <a:rPr lang="en-US" altLang="en-US" dirty="0">
                <a:latin typeface="Arial" panose="020B0604020202020204" pitchFamily="34" charset="0"/>
              </a:rPr>
              <a:t> </a:t>
            </a:r>
            <a:r>
              <a:rPr lang="en-US" altLang="en-US" dirty="0" err="1">
                <a:latin typeface="Arial" panose="020B0604020202020204" pitchFamily="34" charset="0"/>
              </a:rPr>
              <a:t>thế</a:t>
            </a:r>
            <a:r>
              <a:rPr lang="en-US" altLang="en-US" dirty="0">
                <a:latin typeface="Arial" panose="020B0604020202020204" pitchFamily="34" charset="0"/>
              </a:rPr>
              <a:t> </a:t>
            </a:r>
            <a:r>
              <a:rPr lang="en-US" altLang="en-US" dirty="0" err="1">
                <a:latin typeface="Arial" panose="020B0604020202020204" pitchFamily="34" charset="0"/>
              </a:rPr>
              <a:t>thế</a:t>
            </a:r>
            <a:r>
              <a:rPr lang="en-US" altLang="en-US" dirty="0">
                <a:latin typeface="Arial" panose="020B0604020202020204" pitchFamily="34" charset="0"/>
              </a:rPr>
              <a:t> </a:t>
            </a:r>
            <a:r>
              <a:rPr lang="en-US" altLang="en-US" dirty="0" err="1">
                <a:latin typeface="Arial" panose="020B0604020202020204" pitchFamily="34" charset="0"/>
              </a:rPr>
              <a:t>thay</a:t>
            </a:r>
            <a:r>
              <a:rPr lang="en-US" altLang="en-US" dirty="0">
                <a:latin typeface="Arial" panose="020B0604020202020204" pitchFamily="34" charset="0"/>
              </a:rPr>
              <a:t> </a:t>
            </a:r>
            <a:r>
              <a:rPr lang="en-US" altLang="en-US" dirty="0" err="1">
                <a:latin typeface="Arial" panose="020B0604020202020204" pitchFamily="34" charset="0"/>
              </a:rPr>
              <a:t>đổi</a:t>
            </a:r>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thể</a:t>
            </a:r>
            <a:r>
              <a:rPr lang="en-US" altLang="en-US" dirty="0">
                <a:latin typeface="Arial" panose="020B0604020202020204" pitchFamily="34" charset="0"/>
              </a:rPr>
              <a:t> </a:t>
            </a:r>
            <a:r>
              <a:rPr lang="en-US" altLang="en-US" sz="3200" dirty="0">
                <a:latin typeface="Times New Roman" panose="02020603050405020304" pitchFamily="18" charset="0"/>
                <a:cs typeface="Times New Roman" panose="02020603050405020304" pitchFamily="18" charset="0"/>
              </a:rPr>
              <a:t>Python, </a:t>
            </a:r>
            <a:r>
              <a:rPr lang="en-US" altLang="en-US" sz="3200" dirty="0" err="1">
                <a:latin typeface="Times New Roman" panose="02020603050405020304" pitchFamily="18" charset="0"/>
                <a:cs typeface="Times New Roman" panose="02020603050405020304" pitchFamily="18" charset="0"/>
              </a:rPr>
              <a:t>Javascript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đang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vươn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lên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mạnh</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mẽ</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nhưng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có</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một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thứ</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gọi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là</a:t>
            </a:r>
            <a:r>
              <a:rPr lang="en-US" altLang="en-US" sz="3200" dirty="0">
                <a:latin typeface="Times New Roman" panose="02020603050405020304" pitchFamily="18" charset="0"/>
                <a:cs typeface="Times New Roman" panose="02020603050405020304" pitchFamily="18" charset="0"/>
              </a:rPr>
              <a:t> </a:t>
            </a:r>
            <a:r>
              <a:rPr lang="en-US" altLang="en-US" b="1" dirty="0">
                <a:latin typeface="Arial" panose="020B0604020202020204" pitchFamily="34" charset="0"/>
              </a:rPr>
              <a:t>Legacy</a:t>
            </a:r>
            <a:r>
              <a:rPr lang="en-US" altLang="en-US" dirty="0">
                <a:latin typeface="Arial" panose="020B0604020202020204" pitchFamily="34" charset="0"/>
              </a:rPr>
              <a:t>. </a:t>
            </a:r>
            <a:endParaRPr lang="en-US" dirty="0" smtClean="0"/>
          </a:p>
          <a:p>
            <a:r>
              <a:rPr lang="vi-VN" dirty="0" smtClean="0"/>
              <a:t>Tức là nó không thể bị loại bỏ hay thay thế, và doanh nghiệp trong năm nay, năm sau, và 5 năm nữa, họ vẫn sẽ và tiếp tục dùng </a:t>
            </a:r>
            <a:r>
              <a:rPr lang="vi-VN" b="1" dirty="0" smtClean="0"/>
              <a:t>Java</a:t>
            </a:r>
            <a:r>
              <a:rPr lang="vi-VN" dirty="0" smtClean="0"/>
              <a:t>.</a:t>
            </a:r>
          </a:p>
          <a:p>
            <a:r>
              <a:rPr lang="vi-VN" dirty="0" smtClean="0"/>
              <a:t>Các trường đại học vẫn sẽ chọn dạy </a:t>
            </a:r>
            <a:r>
              <a:rPr lang="vi-VN" b="1" dirty="0" smtClean="0"/>
              <a:t>Java</a:t>
            </a:r>
            <a:r>
              <a:rPr lang="vi-VN" dirty="0" smtClean="0"/>
              <a:t> như một tiêu chuẩn về khái niệm hướng đối tượng.</a:t>
            </a:r>
          </a:p>
        </p:txBody>
      </p:sp>
      <p:sp>
        <p:nvSpPr>
          <p:cNvPr id="4" name="Rectangle 1"/>
          <p:cNvSpPr>
            <a:spLocks noGrp="1" noChangeArrowheads="1"/>
          </p:cNvSpPr>
          <p:nvPr>
            <p:ph type="title"/>
          </p:nvPr>
        </p:nvSpPr>
        <p:spPr bwMode="auto">
          <a:xfrm>
            <a:off x="838200" y="84324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0703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14527" y="1825625"/>
            <a:ext cx="4962946" cy="4351338"/>
          </a:xfrm>
          <a:prstGeom prst="rect">
            <a:avLst/>
          </a:prstGeom>
        </p:spPr>
      </p:pic>
    </p:spTree>
    <p:extLst>
      <p:ext uri="{BB962C8B-B14F-4D97-AF65-F5344CB8AC3E}">
        <p14:creationId xmlns:p14="http://schemas.microsoft.com/office/powerpoint/2010/main" val="1946795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dirty="0"/>
              <a:t>Consumer Layer hay Controller:</a:t>
            </a:r>
            <a:r>
              <a:rPr lang="vi-VN" dirty="0"/>
              <a:t> là tầng giao tiếp với bên ngoài và handler các request từ bên ngoài tới hệ thống.</a:t>
            </a:r>
          </a:p>
          <a:p>
            <a:r>
              <a:rPr lang="vi-VN" b="1" dirty="0"/>
              <a:t>Service Layer:</a:t>
            </a:r>
            <a:r>
              <a:rPr lang="vi-VN" dirty="0"/>
              <a:t> Thực hiện các nghiệp vụ và xử lý logic</a:t>
            </a:r>
          </a:p>
          <a:p>
            <a:r>
              <a:rPr lang="vi-VN" b="1" dirty="0"/>
              <a:t>Repository </a:t>
            </a:r>
            <a:r>
              <a:rPr lang="vi-VN" b="1" dirty="0" smtClean="0"/>
              <a:t>Layer:</a:t>
            </a:r>
            <a:r>
              <a:rPr lang="en-US" dirty="0"/>
              <a:t> </a:t>
            </a:r>
            <a:r>
              <a:rPr lang="vi-VN" dirty="0" smtClean="0"/>
              <a:t>Chịu </a:t>
            </a:r>
            <a:r>
              <a:rPr lang="vi-VN" dirty="0"/>
              <a:t>trách nhiệm giao tiếp với các DB, thiết bị lưu trữ, xử lý query và trả về các kiểu dữ liệu mà tầng Service yêu cầu.</a:t>
            </a:r>
          </a:p>
        </p:txBody>
      </p:sp>
    </p:spTree>
    <p:extLst>
      <p:ext uri="{BB962C8B-B14F-4D97-AF65-F5344CB8AC3E}">
        <p14:creationId xmlns:p14="http://schemas.microsoft.com/office/powerpoint/2010/main" val="1834419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801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b="1" dirty="0" smtClean="0"/>
              <a:t>Spring</a:t>
            </a:r>
            <a:r>
              <a:rPr lang="vi-VN" dirty="0" smtClean="0"/>
              <a:t> là một framework java mãnh mẽ và phổ biến nhất hiện nay dành cho doanh nghiệp. Nó giúp rút ngắn thời gian lập trình và test, giảm sự rườm rà trong code, giảm thiểu bottleneck.</a:t>
            </a:r>
            <a:endParaRPr lang="en-US" dirty="0" smtClean="0"/>
          </a:p>
          <a:p>
            <a:r>
              <a:rPr lang="en-US" dirty="0" err="1" smtClean="0"/>
              <a:t>Hệ</a:t>
            </a:r>
            <a:r>
              <a:rPr lang="en-US" dirty="0" smtClean="0"/>
              <a:t> </a:t>
            </a:r>
            <a:r>
              <a:rPr lang="en-US" dirty="0" err="1" smtClean="0"/>
              <a:t>sinh</a:t>
            </a:r>
            <a:r>
              <a:rPr lang="en-US" dirty="0" smtClean="0"/>
              <a:t> </a:t>
            </a:r>
            <a:r>
              <a:rPr lang="en-US" dirty="0" err="1" smtClean="0"/>
              <a:t>thái</a:t>
            </a:r>
            <a:r>
              <a:rPr lang="en-US" dirty="0" smtClean="0"/>
              <a:t> </a:t>
            </a:r>
            <a:r>
              <a:rPr lang="en-US" b="1" dirty="0" smtClean="0"/>
              <a:t>Spring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mọi</a:t>
            </a:r>
            <a:r>
              <a:rPr lang="en-US" dirty="0" smtClean="0"/>
              <a:t> layer </a:t>
            </a:r>
            <a:r>
              <a:rPr lang="en-US" dirty="0" err="1" smtClean="0"/>
              <a:t>từ</a:t>
            </a:r>
            <a:r>
              <a:rPr lang="en-US" dirty="0" smtClean="0"/>
              <a:t> frontend, backend, persistence, third-</a:t>
            </a:r>
            <a:r>
              <a:rPr lang="en-US" dirty="0" err="1" smtClean="0"/>
              <a:t>paty</a:t>
            </a:r>
            <a:r>
              <a:rPr lang="en-US" dirty="0" smtClean="0"/>
              <a:t>, </a:t>
            </a:r>
            <a:r>
              <a:rPr lang="en-US" dirty="0" err="1" smtClean="0"/>
              <a:t>hỗ</a:t>
            </a:r>
            <a:r>
              <a:rPr lang="en-US" dirty="0" smtClean="0"/>
              <a:t> </a:t>
            </a:r>
            <a:r>
              <a:rPr lang="en-US" dirty="0" err="1" smtClean="0"/>
              <a:t>trợ</a:t>
            </a:r>
            <a:r>
              <a:rPr lang="en-US" dirty="0" smtClean="0"/>
              <a:t> </a:t>
            </a:r>
            <a:r>
              <a:rPr lang="en-US" dirty="0" err="1" smtClean="0"/>
              <a:t>mọi</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từ</a:t>
            </a:r>
            <a:r>
              <a:rPr lang="en-US" dirty="0" smtClean="0"/>
              <a:t> </a:t>
            </a:r>
            <a:r>
              <a:rPr lang="en-US" dirty="0" err="1" smtClean="0"/>
              <a:t>củ</a:t>
            </a:r>
            <a:r>
              <a:rPr lang="en-US" dirty="0" smtClean="0"/>
              <a:t> </a:t>
            </a:r>
            <a:r>
              <a:rPr lang="en-US" dirty="0" err="1" smtClean="0"/>
              <a:t>chuối</a:t>
            </a:r>
            <a:r>
              <a:rPr lang="en-US" dirty="0" smtClean="0"/>
              <a:t> </a:t>
            </a:r>
            <a:r>
              <a:rPr lang="en-US" dirty="0" err="1" smtClean="0"/>
              <a:t>tới</a:t>
            </a:r>
            <a:r>
              <a:rPr lang="en-US" dirty="0" smtClean="0"/>
              <a:t> </a:t>
            </a:r>
            <a:r>
              <a:rPr lang="en-US" dirty="0" err="1" smtClean="0"/>
              <a:t>microservice</a:t>
            </a:r>
            <a:r>
              <a:rPr lang="en-US" dirty="0" smtClean="0"/>
              <a:t>, code </a:t>
            </a:r>
            <a:r>
              <a:rPr lang="en-US" dirty="0" err="1" smtClean="0"/>
              <a:t>thì</a:t>
            </a:r>
            <a:r>
              <a:rPr lang="en-US" dirty="0" smtClean="0"/>
              <a:t> </a:t>
            </a:r>
            <a:r>
              <a:rPr lang="en-US" dirty="0" err="1" smtClean="0"/>
              <a:t>lại</a:t>
            </a:r>
            <a:r>
              <a:rPr lang="en-US" dirty="0" smtClean="0"/>
              <a:t> </a:t>
            </a:r>
            <a:r>
              <a:rPr lang="en-US" dirty="0" err="1" smtClean="0"/>
              <a:t>dễ</a:t>
            </a:r>
            <a:r>
              <a:rPr lang="en-US" dirty="0" smtClean="0"/>
              <a:t> </a:t>
            </a:r>
            <a:r>
              <a:rPr lang="en-US" dirty="0" err="1" smtClean="0"/>
              <a:t>dàng</a:t>
            </a:r>
            <a:r>
              <a:rPr lang="en-US" dirty="0" smtClean="0"/>
              <a:t>, </a:t>
            </a:r>
            <a:r>
              <a:rPr lang="en-US" dirty="0" err="1" smtClean="0"/>
              <a:t>nâng</a:t>
            </a:r>
            <a:r>
              <a:rPr lang="en-US" dirty="0" smtClean="0"/>
              <a:t> </a:t>
            </a:r>
            <a:r>
              <a:rPr lang="en-US" dirty="0" err="1" smtClean="0"/>
              <a:t>cao</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a:t>
            </a:r>
            <a:endParaRPr lang="en-US" dirty="0"/>
          </a:p>
        </p:txBody>
      </p:sp>
    </p:spTree>
    <p:extLst>
      <p:ext uri="{BB962C8B-B14F-4D97-AF65-F5344CB8AC3E}">
        <p14:creationId xmlns:p14="http://schemas.microsoft.com/office/powerpoint/2010/main" val="251797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các</a:t>
            </a:r>
            <a:r>
              <a:rPr lang="en-US" dirty="0" smtClean="0"/>
              <a:t> framework </a:t>
            </a:r>
            <a:r>
              <a:rPr lang="en-US" dirty="0" err="1" smtClean="0"/>
              <a:t>của</a:t>
            </a:r>
            <a:r>
              <a:rPr lang="en-US" dirty="0" smtClean="0"/>
              <a:t> JAVA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429" y="1848153"/>
            <a:ext cx="7647142" cy="4306281"/>
          </a:xfrm>
        </p:spPr>
      </p:pic>
    </p:spTree>
    <p:extLst>
      <p:ext uri="{BB962C8B-B14F-4D97-AF65-F5344CB8AC3E}">
        <p14:creationId xmlns:p14="http://schemas.microsoft.com/office/powerpoint/2010/main" val="52791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t>
            </a:r>
            <a:r>
              <a:rPr lang="en-US" dirty="0" err="1" smtClean="0"/>
              <a:t>FrameWork</a:t>
            </a:r>
            <a:endParaRPr lang="en-US" dirty="0"/>
          </a:p>
        </p:txBody>
      </p:sp>
      <p:pic>
        <p:nvPicPr>
          <p:cNvPr id="5" name="Content Placeholder 4"/>
          <p:cNvPicPr>
            <a:picLocks noGrp="1" noChangeAspect="1"/>
          </p:cNvPicPr>
          <p:nvPr>
            <p:ph idx="1"/>
          </p:nvPr>
        </p:nvPicPr>
        <p:blipFill>
          <a:blip r:embed="rId2"/>
          <a:stretch>
            <a:fillRect/>
          </a:stretch>
        </p:blipFill>
        <p:spPr>
          <a:xfrm>
            <a:off x="3116428" y="1825625"/>
            <a:ext cx="5959143" cy="4351338"/>
          </a:xfrm>
          <a:prstGeom prst="rect">
            <a:avLst/>
          </a:prstGeom>
        </p:spPr>
      </p:pic>
    </p:spTree>
    <p:extLst>
      <p:ext uri="{BB962C8B-B14F-4D97-AF65-F5344CB8AC3E}">
        <p14:creationId xmlns:p14="http://schemas.microsoft.com/office/powerpoint/2010/main" val="261004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04975" y="1996281"/>
            <a:ext cx="8782050" cy="4010025"/>
          </a:xfrm>
          <a:prstGeom prst="rect">
            <a:avLst/>
          </a:prstGeom>
        </p:spPr>
      </p:pic>
    </p:spTree>
    <p:extLst>
      <p:ext uri="{BB962C8B-B14F-4D97-AF65-F5344CB8AC3E}">
        <p14:creationId xmlns:p14="http://schemas.microsoft.com/office/powerpoint/2010/main" val="80787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Core</a:t>
            </a:r>
            <a:r>
              <a:rPr lang="en-US" dirty="0"/>
              <a:t> </a:t>
            </a:r>
            <a:r>
              <a:rPr lang="en-US" dirty="0" err="1"/>
              <a:t>và</a:t>
            </a:r>
            <a:r>
              <a:rPr lang="en-US" dirty="0"/>
              <a:t> </a:t>
            </a:r>
            <a:r>
              <a:rPr lang="en-US" b="1" dirty="0"/>
              <a:t>Bean</a:t>
            </a:r>
            <a:r>
              <a:rPr lang="en-US" dirty="0"/>
              <a:t>: </a:t>
            </a:r>
            <a:r>
              <a:rPr lang="en-US" dirty="0" err="1"/>
              <a:t>là</a:t>
            </a:r>
            <a:r>
              <a:rPr lang="en-US" dirty="0"/>
              <a:t> </a:t>
            </a:r>
            <a:r>
              <a:rPr lang="en-US" dirty="0" err="1"/>
              <a:t>thành</a:t>
            </a:r>
            <a:r>
              <a:rPr lang="en-US" dirty="0"/>
              <a:t> </a:t>
            </a:r>
            <a:r>
              <a:rPr lang="en-US" dirty="0" err="1"/>
              <a:t>phần</a:t>
            </a:r>
            <a:r>
              <a:rPr lang="en-US" dirty="0"/>
              <a:t> </a:t>
            </a:r>
            <a:r>
              <a:rPr lang="en-US" dirty="0" err="1"/>
              <a:t>cốt</a:t>
            </a:r>
            <a:r>
              <a:rPr lang="en-US" dirty="0"/>
              <a:t> </a:t>
            </a:r>
            <a:r>
              <a:rPr lang="en-US" dirty="0" err="1"/>
              <a:t>lõi</a:t>
            </a:r>
            <a:r>
              <a:rPr lang="en-US" dirty="0"/>
              <a:t> </a:t>
            </a:r>
            <a:r>
              <a:rPr lang="en-US" dirty="0" err="1"/>
              <a:t>trong</a:t>
            </a:r>
            <a:r>
              <a:rPr lang="en-US" dirty="0"/>
              <a:t> Spring Framework. </a:t>
            </a:r>
            <a:r>
              <a:rPr lang="en-US" dirty="0" err="1"/>
              <a:t>Đây</a:t>
            </a:r>
            <a:r>
              <a:rPr lang="en-US" dirty="0"/>
              <a:t> </a:t>
            </a:r>
            <a:r>
              <a:rPr lang="en-US" dirty="0" err="1"/>
              <a:t>chính</a:t>
            </a:r>
            <a:r>
              <a:rPr lang="en-US" dirty="0"/>
              <a:t> </a:t>
            </a:r>
            <a:r>
              <a:rPr lang="en-US" dirty="0" err="1"/>
              <a:t>là</a:t>
            </a:r>
            <a:r>
              <a:rPr lang="en-US" dirty="0"/>
              <a:t> </a:t>
            </a:r>
            <a:r>
              <a:rPr lang="en-US" dirty="0" err="1"/>
              <a:t>nền</a:t>
            </a:r>
            <a:r>
              <a:rPr lang="en-US" dirty="0"/>
              <a:t> </a:t>
            </a:r>
            <a:r>
              <a:rPr lang="en-US" dirty="0" err="1"/>
              <a:t>tảng</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nên</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trong</a:t>
            </a:r>
            <a:r>
              <a:rPr lang="en-US" dirty="0"/>
              <a:t> </a:t>
            </a:r>
            <a:r>
              <a:rPr lang="en-US" dirty="0" err="1"/>
              <a:t>hệ</a:t>
            </a:r>
            <a:r>
              <a:rPr lang="en-US" dirty="0"/>
              <a:t> </a:t>
            </a:r>
            <a:r>
              <a:rPr lang="en-US" dirty="0" err="1"/>
              <a:t>sinh</a:t>
            </a:r>
            <a:r>
              <a:rPr lang="en-US" dirty="0"/>
              <a:t> </a:t>
            </a:r>
            <a:r>
              <a:rPr lang="en-US" dirty="0" err="1"/>
              <a:t>thái</a:t>
            </a:r>
            <a:r>
              <a:rPr lang="en-US" dirty="0"/>
              <a:t> </a:t>
            </a:r>
            <a:r>
              <a:rPr lang="en-US" dirty="0" err="1"/>
              <a:t>của</a:t>
            </a:r>
            <a:r>
              <a:rPr lang="en-US" dirty="0"/>
              <a:t> Spring Framework. </a:t>
            </a:r>
            <a:r>
              <a:rPr lang="en-US" dirty="0" err="1"/>
              <a:t>Cung</a:t>
            </a:r>
            <a:r>
              <a:rPr lang="en-US" dirty="0"/>
              <a:t> </a:t>
            </a:r>
            <a:r>
              <a:rPr lang="en-US" dirty="0" err="1"/>
              <a:t>cấp</a:t>
            </a:r>
            <a:r>
              <a:rPr lang="en-US" dirty="0"/>
              <a:t> </a:t>
            </a:r>
            <a:r>
              <a:rPr lang="en-US" dirty="0" err="1"/>
              <a:t>các</a:t>
            </a:r>
            <a:r>
              <a:rPr lang="en-US" dirty="0"/>
              <a:t> </a:t>
            </a:r>
            <a:r>
              <a:rPr lang="en-US" dirty="0" err="1"/>
              <a:t>tính</a:t>
            </a:r>
            <a:r>
              <a:rPr lang="en-US" dirty="0"/>
              <a:t> </a:t>
            </a:r>
            <a:r>
              <a:rPr lang="en-US" dirty="0" err="1"/>
              <a:t>năng</a:t>
            </a:r>
            <a:r>
              <a:rPr lang="en-US" dirty="0"/>
              <a:t> Inversion of Control (</a:t>
            </a:r>
            <a:r>
              <a:rPr lang="en-US" dirty="0" err="1"/>
              <a:t>IoC</a:t>
            </a:r>
            <a:r>
              <a:rPr lang="en-US" dirty="0"/>
              <a:t>) </a:t>
            </a:r>
            <a:r>
              <a:rPr lang="en-US" dirty="0" err="1"/>
              <a:t>và</a:t>
            </a:r>
            <a:r>
              <a:rPr lang="en-US" dirty="0"/>
              <a:t> Dependency Injection (DI</a:t>
            </a:r>
            <a:r>
              <a:rPr lang="en-US" dirty="0" smtClean="0"/>
              <a:t>).</a:t>
            </a:r>
          </a:p>
          <a:p>
            <a:r>
              <a:rPr lang="vi-VN" b="1" dirty="0"/>
              <a:t>SpEL</a:t>
            </a:r>
            <a:r>
              <a:rPr lang="vi-VN" dirty="0"/>
              <a:t>: là một ngôn ngữ ngắn gọn giúp cho việc cấu hình Spring Framework trở nên linh hoạt hơn</a:t>
            </a:r>
            <a:r>
              <a:rPr lang="vi-VN" dirty="0" smtClean="0"/>
              <a:t>.</a:t>
            </a:r>
            <a:endParaRPr lang="en-US" dirty="0" smtClean="0"/>
          </a:p>
        </p:txBody>
      </p:sp>
    </p:spTree>
    <p:extLst>
      <p:ext uri="{BB962C8B-B14F-4D97-AF65-F5344CB8AC3E}">
        <p14:creationId xmlns:p14="http://schemas.microsoft.com/office/powerpoint/2010/main" val="1356984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2399</TotalTime>
  <Words>1796</Words>
  <Application>Microsoft Office PowerPoint</Application>
  <PresentationFormat>Widescreen</PresentationFormat>
  <Paragraphs>141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Office Theme</vt:lpstr>
      <vt:lpstr>Giới thiệu Spring FrameWork DI và IOC</vt:lpstr>
      <vt:lpstr>PowerPoint Presentation</vt:lpstr>
      <vt:lpstr>PowerPoint Presentation</vt:lpstr>
      <vt:lpstr>PowerPoint Presentation</vt:lpstr>
      <vt:lpstr>PowerPoint Presentation</vt:lpstr>
      <vt:lpstr>Mức độ phổ biến các framework của JAVA</vt:lpstr>
      <vt:lpstr>Spring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Một số dự án khác của Spring.</vt:lpstr>
      <vt:lpstr>Spring IoC Container </vt:lpstr>
      <vt:lpstr>Dependency Injection (1) tight-coupling</vt:lpstr>
      <vt:lpstr>Dependency Injection (2)</vt:lpstr>
      <vt:lpstr>Dependency Injection (3) loosely-coupled</vt:lpstr>
      <vt:lpstr>PowerPoint Presentation</vt:lpstr>
      <vt:lpstr>PowerPoint Presentation</vt:lpstr>
      <vt:lpstr>PowerPoint Presentation</vt:lpstr>
      <vt:lpstr>4.Các cách để Inject Dependency</vt:lpstr>
      <vt:lpstr>Inversion of Control (IOC)</vt:lpstr>
      <vt:lpstr>PowerPoint Presentation</vt:lpstr>
      <vt:lpstr>Tổng quan về bean</vt:lpstr>
      <vt:lpstr>PowerPoint Presentation</vt:lpstr>
      <vt:lpstr>PowerPoint Presentation</vt:lpstr>
      <vt:lpstr>PowerPoint Presentation</vt:lpstr>
      <vt:lpstr>PowerPoint Presentation</vt:lpstr>
      <vt:lpstr>Component </vt:lpstr>
      <vt:lpstr>Component Scan</vt:lpstr>
      <vt:lpstr>PowerPoint Presentation</vt:lpstr>
      <vt:lpstr>@Autowired</vt:lpstr>
      <vt:lpstr>PowerPoint Presentation</vt:lpstr>
      <vt:lpstr>PowerPoint Presentation</vt:lpstr>
      <vt:lpstr>Kiến trúc trong Spring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Doan Hoang</dc:creator>
  <cp:lastModifiedBy>Hiep Doan Hoang</cp:lastModifiedBy>
  <cp:revision>25</cp:revision>
  <dcterms:created xsi:type="dcterms:W3CDTF">2019-07-22T08:17:49Z</dcterms:created>
  <dcterms:modified xsi:type="dcterms:W3CDTF">2019-12-18T09:38:19Z</dcterms:modified>
</cp:coreProperties>
</file>