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60" r:id="rId6"/>
    <p:sldId id="258" r:id="rId7"/>
    <p:sldId id="268" r:id="rId8"/>
    <p:sldId id="269" r:id="rId9"/>
    <p:sldId id="259" r:id="rId10"/>
    <p:sldId id="257"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14344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95416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24426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774DA4-A471-4011-B8A4-CC088FC0C280}"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7582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774DA4-A471-4011-B8A4-CC088FC0C280}"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7405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774DA4-A471-4011-B8A4-CC088FC0C280}"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089937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774DA4-A471-4011-B8A4-CC088FC0C280}"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260254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774DA4-A471-4011-B8A4-CC088FC0C280}"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3643978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74DA4-A471-4011-B8A4-CC088FC0C280}"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618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150273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74DA4-A471-4011-B8A4-CC088FC0C280}"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F9E2E2-9A9D-4BDB-A4BA-5821A9BAF8A3}" type="slidenum">
              <a:rPr lang="en-US" smtClean="0"/>
              <a:t>‹#›</a:t>
            </a:fld>
            <a:endParaRPr lang="en-US"/>
          </a:p>
        </p:txBody>
      </p:sp>
    </p:spTree>
    <p:extLst>
      <p:ext uri="{BB962C8B-B14F-4D97-AF65-F5344CB8AC3E}">
        <p14:creationId xmlns:p14="http://schemas.microsoft.com/office/powerpoint/2010/main" val="902352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74DA4-A471-4011-B8A4-CC088FC0C280}" type="datetimeFigureOut">
              <a:rPr lang="en-US" smtClean="0"/>
              <a:t>10/8/2019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9E2E2-9A9D-4BDB-A4BA-5821A9BAF8A3}" type="slidenum">
              <a:rPr lang="en-US" smtClean="0"/>
              <a:t>‹#›</a:t>
            </a:fld>
            <a:endParaRPr lang="en-US"/>
          </a:p>
        </p:txBody>
      </p:sp>
    </p:spTree>
    <p:extLst>
      <p:ext uri="{BB962C8B-B14F-4D97-AF65-F5344CB8AC3E}">
        <p14:creationId xmlns:p14="http://schemas.microsoft.com/office/powerpoint/2010/main" val="55062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4947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Table Bootstrap</a:t>
            </a:r>
            <a:endParaRPr lang="en-US" dirty="0"/>
          </a:p>
        </p:txBody>
      </p:sp>
      <p:sp>
        <p:nvSpPr>
          <p:cNvPr id="5" name="Rectangle 4"/>
          <p:cNvSpPr/>
          <p:nvPr/>
        </p:nvSpPr>
        <p:spPr>
          <a:xfrm>
            <a:off x="3048000" y="3105835"/>
            <a:ext cx="6096000" cy="369332"/>
          </a:xfrm>
          <a:prstGeom prst="rect">
            <a:avLst/>
          </a:prstGeom>
        </p:spPr>
        <p:txBody>
          <a:bodyPr>
            <a:spAutoFit/>
          </a:bodyPr>
          <a:lstStyle/>
          <a:p>
            <a:r>
              <a:rPr lang="en-US" dirty="0" smtClean="0"/>
              <a:t> </a:t>
            </a:r>
            <a:endParaRPr lang="en-US" dirty="0"/>
          </a:p>
        </p:txBody>
      </p:sp>
      <p:pic>
        <p:nvPicPr>
          <p:cNvPr id="6" name="Picture 5"/>
          <p:cNvPicPr>
            <a:picLocks noChangeAspect="1"/>
          </p:cNvPicPr>
          <p:nvPr/>
        </p:nvPicPr>
        <p:blipFill>
          <a:blip r:embed="rId2"/>
          <a:stretch>
            <a:fillRect/>
          </a:stretch>
        </p:blipFill>
        <p:spPr>
          <a:xfrm>
            <a:off x="1214437" y="2447728"/>
            <a:ext cx="9763125" cy="3305175"/>
          </a:xfrm>
          <a:prstGeom prst="rect">
            <a:avLst/>
          </a:prstGeom>
        </p:spPr>
      </p:pic>
      <p:sp>
        <p:nvSpPr>
          <p:cNvPr id="9" name="Content Placeholder 8"/>
          <p:cNvSpPr>
            <a:spLocks noGrp="1"/>
          </p:cNvSpPr>
          <p:nvPr>
            <p:ph idx="1"/>
          </p:nvPr>
        </p:nvSpPr>
        <p:spPr/>
        <p:txBody>
          <a:bodyPr/>
          <a:lstStyle/>
          <a:p>
            <a:r>
              <a:rPr lang="en-US" dirty="0" err="1" smtClean="0"/>
              <a:t>Thêm</a:t>
            </a:r>
            <a:r>
              <a:rPr lang="en-US" dirty="0" smtClean="0"/>
              <a:t> </a:t>
            </a:r>
            <a:r>
              <a:rPr lang="en-US" dirty="0" err="1" smtClean="0"/>
              <a:t>các</a:t>
            </a:r>
            <a:r>
              <a:rPr lang="en-US" dirty="0" smtClean="0"/>
              <a:t> class : “table”, “table-bordered”, “table-hover”…..</a:t>
            </a:r>
            <a:endParaRPr lang="en-US" dirty="0"/>
          </a:p>
        </p:txBody>
      </p:sp>
    </p:spTree>
    <p:extLst>
      <p:ext uri="{BB962C8B-B14F-4D97-AF65-F5344CB8AC3E}">
        <p14:creationId xmlns:p14="http://schemas.microsoft.com/office/powerpoint/2010/main" val="2779814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Pagination</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class “pagination” </a:t>
            </a:r>
            <a:r>
              <a:rPr lang="en-US" dirty="0" err="1" smtClean="0"/>
              <a:t>cho</a:t>
            </a:r>
            <a:r>
              <a:rPr lang="en-US" dirty="0" smtClean="0"/>
              <a:t> </a:t>
            </a:r>
            <a:r>
              <a:rPr lang="en-US" dirty="0" err="1" smtClean="0"/>
              <a:t>thẻ</a:t>
            </a:r>
            <a:r>
              <a:rPr lang="en-US" dirty="0" smtClean="0"/>
              <a:t> </a:t>
            </a:r>
            <a:r>
              <a:rPr lang="en-US" dirty="0" err="1" smtClean="0"/>
              <a:t>ul</a:t>
            </a:r>
            <a:r>
              <a:rPr lang="en-US" dirty="0" smtClean="0"/>
              <a:t> </a:t>
            </a:r>
            <a:r>
              <a:rPr lang="en-US" dirty="0" err="1" smtClean="0"/>
              <a:t>trong</a:t>
            </a:r>
            <a:r>
              <a:rPr lang="en-US" dirty="0" smtClean="0"/>
              <a:t> </a:t>
            </a:r>
            <a:r>
              <a:rPr lang="en-US" dirty="0" err="1" smtClean="0"/>
              <a:t>bộ</a:t>
            </a:r>
            <a:r>
              <a:rPr lang="en-US" dirty="0" smtClean="0"/>
              <a:t> 3 </a:t>
            </a:r>
            <a:r>
              <a:rPr lang="en-US" dirty="0" err="1" smtClean="0"/>
              <a:t>thẻ</a:t>
            </a:r>
            <a:r>
              <a:rPr lang="en-US" dirty="0" smtClean="0"/>
              <a:t> </a:t>
            </a:r>
            <a:r>
              <a:rPr lang="en-US" dirty="0" err="1" smtClean="0"/>
              <a:t>thần</a:t>
            </a:r>
            <a:r>
              <a:rPr lang="en-US" dirty="0" smtClean="0"/>
              <a:t> </a:t>
            </a:r>
            <a:r>
              <a:rPr lang="en-US" dirty="0" err="1" smtClean="0"/>
              <a:t>thánh</a:t>
            </a:r>
            <a:r>
              <a:rPr lang="en-US" dirty="0" smtClean="0"/>
              <a:t> :</a:t>
            </a:r>
            <a:br>
              <a:rPr lang="en-US" dirty="0" smtClean="0"/>
            </a:br>
            <a:r>
              <a:rPr lang="en-US" dirty="0" err="1" smtClean="0"/>
              <a:t>ul</a:t>
            </a:r>
            <a:r>
              <a:rPr lang="en-US" dirty="0" smtClean="0"/>
              <a:t>&gt; li &gt; a</a:t>
            </a:r>
          </a:p>
          <a:p>
            <a:endParaRPr lang="en-US" dirty="0"/>
          </a:p>
        </p:txBody>
      </p:sp>
      <p:pic>
        <p:nvPicPr>
          <p:cNvPr id="6" name="Picture 5"/>
          <p:cNvPicPr>
            <a:picLocks noChangeAspect="1"/>
          </p:cNvPicPr>
          <p:nvPr/>
        </p:nvPicPr>
        <p:blipFill>
          <a:blip r:embed="rId2"/>
          <a:stretch>
            <a:fillRect/>
          </a:stretch>
        </p:blipFill>
        <p:spPr>
          <a:xfrm>
            <a:off x="7849007" y="3962672"/>
            <a:ext cx="2886075" cy="552450"/>
          </a:xfrm>
          <a:prstGeom prst="rect">
            <a:avLst/>
          </a:prstGeom>
        </p:spPr>
      </p:pic>
      <p:pic>
        <p:nvPicPr>
          <p:cNvPr id="7" name="Picture 6"/>
          <p:cNvPicPr>
            <a:picLocks noChangeAspect="1"/>
          </p:cNvPicPr>
          <p:nvPr/>
        </p:nvPicPr>
        <p:blipFill>
          <a:blip r:embed="rId3"/>
          <a:stretch>
            <a:fillRect/>
          </a:stretch>
        </p:blipFill>
        <p:spPr>
          <a:xfrm>
            <a:off x="2081348" y="3135086"/>
            <a:ext cx="4267200" cy="2379073"/>
          </a:xfrm>
          <a:prstGeom prst="rect">
            <a:avLst/>
          </a:prstGeom>
        </p:spPr>
      </p:pic>
    </p:spTree>
    <p:extLst>
      <p:ext uri="{BB962C8B-B14F-4D97-AF65-F5344CB8AC3E}">
        <p14:creationId xmlns:p14="http://schemas.microsoft.com/office/powerpoint/2010/main" val="2161914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Panel</a:t>
            </a:r>
            <a:endParaRPr lang="en-US" dirty="0"/>
          </a:p>
        </p:txBody>
      </p:sp>
      <p:pic>
        <p:nvPicPr>
          <p:cNvPr id="5" name="Content Placeholder 4"/>
          <p:cNvPicPr>
            <a:picLocks noGrp="1" noChangeAspect="1"/>
          </p:cNvPicPr>
          <p:nvPr>
            <p:ph idx="1"/>
          </p:nvPr>
        </p:nvPicPr>
        <p:blipFill>
          <a:blip r:embed="rId2"/>
          <a:stretch>
            <a:fillRect/>
          </a:stretch>
        </p:blipFill>
        <p:spPr>
          <a:xfrm>
            <a:off x="1516675" y="1869167"/>
            <a:ext cx="8531632" cy="4351338"/>
          </a:xfrm>
          <a:prstGeom prst="rect">
            <a:avLst/>
          </a:prstGeom>
        </p:spPr>
      </p:pic>
    </p:spTree>
    <p:extLst>
      <p:ext uri="{BB962C8B-B14F-4D97-AF65-F5344CB8AC3E}">
        <p14:creationId xmlns:p14="http://schemas.microsoft.com/office/powerpoint/2010/main" val="399124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dirty="0" smtClean="0"/>
              <a:t>Label</a:t>
            </a:r>
            <a:endParaRPr lang="en-US" dirty="0"/>
          </a:p>
        </p:txBody>
      </p:sp>
      <p:sp>
        <p:nvSpPr>
          <p:cNvPr id="3" name="Content Placeholder 2"/>
          <p:cNvSpPr>
            <a:spLocks noGrp="1"/>
          </p:cNvSpPr>
          <p:nvPr>
            <p:ph idx="1"/>
          </p:nvPr>
        </p:nvSpPr>
        <p:spPr/>
        <p:txBody>
          <a:bodyPr/>
          <a:lstStyle/>
          <a:p>
            <a:r>
              <a:rPr lang="vi-VN" dirty="0"/>
              <a:t>được sử dụng để cung cấp thông tin bổ sung về một cái gì đó:</a:t>
            </a:r>
            <a:endParaRPr lang="en-US" dirty="0"/>
          </a:p>
        </p:txBody>
      </p:sp>
      <p:pic>
        <p:nvPicPr>
          <p:cNvPr id="4" name="Picture 3"/>
          <p:cNvPicPr>
            <a:picLocks noChangeAspect="1"/>
          </p:cNvPicPr>
          <p:nvPr/>
        </p:nvPicPr>
        <p:blipFill>
          <a:blip r:embed="rId2"/>
          <a:stretch>
            <a:fillRect/>
          </a:stretch>
        </p:blipFill>
        <p:spPr>
          <a:xfrm>
            <a:off x="4291965" y="2552427"/>
            <a:ext cx="2876550" cy="3181350"/>
          </a:xfrm>
          <a:prstGeom prst="rect">
            <a:avLst/>
          </a:prstGeom>
        </p:spPr>
      </p:pic>
    </p:spTree>
    <p:extLst>
      <p:ext uri="{BB962C8B-B14F-4D97-AF65-F5344CB8AC3E}">
        <p14:creationId xmlns:p14="http://schemas.microsoft.com/office/powerpoint/2010/main" val="383974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Badge</a:t>
            </a:r>
            <a:endParaRPr lang="en-US" dirty="0"/>
          </a:p>
        </p:txBody>
      </p:sp>
      <p:sp>
        <p:nvSpPr>
          <p:cNvPr id="3" name="Content Placeholder 2"/>
          <p:cNvSpPr>
            <a:spLocks noGrp="1"/>
          </p:cNvSpPr>
          <p:nvPr>
            <p:ph idx="1"/>
          </p:nvPr>
        </p:nvSpPr>
        <p:spPr/>
        <p:txBody>
          <a:bodyPr/>
          <a:lstStyle/>
          <a:p>
            <a:r>
              <a:rPr lang="en-US" dirty="0" err="1" smtClean="0"/>
              <a:t>Là</a:t>
            </a:r>
            <a:r>
              <a:rPr lang="en-US" dirty="0" smtClean="0"/>
              <a:t> </a:t>
            </a:r>
            <a:r>
              <a:rPr lang="en-US" dirty="0" err="1" smtClean="0"/>
              <a:t>chỉ</a:t>
            </a:r>
            <a:r>
              <a:rPr lang="en-US" dirty="0" smtClean="0"/>
              <a:t> </a:t>
            </a:r>
            <a:r>
              <a:rPr lang="en-US" dirty="0" err="1" smtClean="0"/>
              <a:t>số</a:t>
            </a:r>
            <a:r>
              <a:rPr lang="en-US" dirty="0" smtClean="0"/>
              <a:t> </a:t>
            </a:r>
            <a:r>
              <a:rPr lang="en-US" dirty="0" err="1" smtClean="0"/>
              <a:t>cho</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a:t>
            </a:r>
          </a:p>
          <a:p>
            <a:endParaRPr lang="en-US" dirty="0"/>
          </a:p>
          <a:p>
            <a:endParaRPr lang="en-US" dirty="0" smtClean="0"/>
          </a:p>
          <a:p>
            <a:pPr marL="0" indent="0">
              <a:buNone/>
            </a:pPr>
            <a:r>
              <a:rPr lang="en-US" sz="4800" dirty="0" smtClean="0"/>
              <a:t>Button </a:t>
            </a:r>
          </a:p>
          <a:p>
            <a:pPr marL="0" indent="0">
              <a:buNone/>
            </a:pPr>
            <a:endParaRPr lang="en-US" sz="4800" dirty="0"/>
          </a:p>
          <a:p>
            <a:endParaRPr lang="en-US" dirty="0"/>
          </a:p>
        </p:txBody>
      </p:sp>
      <p:pic>
        <p:nvPicPr>
          <p:cNvPr id="4" name="Picture 3"/>
          <p:cNvPicPr>
            <a:picLocks noChangeAspect="1"/>
          </p:cNvPicPr>
          <p:nvPr/>
        </p:nvPicPr>
        <p:blipFill>
          <a:blip r:embed="rId2"/>
          <a:stretch>
            <a:fillRect/>
          </a:stretch>
        </p:blipFill>
        <p:spPr>
          <a:xfrm>
            <a:off x="8270965" y="1790428"/>
            <a:ext cx="1676400" cy="914400"/>
          </a:xfrm>
          <a:prstGeom prst="rect">
            <a:avLst/>
          </a:prstGeom>
        </p:spPr>
      </p:pic>
      <p:pic>
        <p:nvPicPr>
          <p:cNvPr id="5" name="Picture 4"/>
          <p:cNvPicPr>
            <a:picLocks noChangeAspect="1"/>
          </p:cNvPicPr>
          <p:nvPr/>
        </p:nvPicPr>
        <p:blipFill>
          <a:blip r:embed="rId3"/>
          <a:stretch>
            <a:fillRect/>
          </a:stretch>
        </p:blipFill>
        <p:spPr>
          <a:xfrm>
            <a:off x="3084468" y="2600325"/>
            <a:ext cx="5981700" cy="3371850"/>
          </a:xfrm>
          <a:prstGeom prst="rect">
            <a:avLst/>
          </a:prstGeom>
        </p:spPr>
      </p:pic>
      <p:pic>
        <p:nvPicPr>
          <p:cNvPr id="6" name="Picture 5"/>
          <p:cNvPicPr>
            <a:picLocks noChangeAspect="1"/>
          </p:cNvPicPr>
          <p:nvPr/>
        </p:nvPicPr>
        <p:blipFill>
          <a:blip r:embed="rId4"/>
          <a:stretch>
            <a:fillRect/>
          </a:stretch>
        </p:blipFill>
        <p:spPr>
          <a:xfrm>
            <a:off x="1816554" y="5966121"/>
            <a:ext cx="7600950" cy="552450"/>
          </a:xfrm>
          <a:prstGeom prst="rect">
            <a:avLst/>
          </a:prstGeom>
        </p:spPr>
      </p:pic>
    </p:spTree>
    <p:extLst>
      <p:ext uri="{BB962C8B-B14F-4D97-AF65-F5344CB8AC3E}">
        <p14:creationId xmlns:p14="http://schemas.microsoft.com/office/powerpoint/2010/main" val="8493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Glyphicons</a:t>
            </a:r>
            <a:endParaRPr lang="en-US" dirty="0"/>
          </a:p>
        </p:txBody>
      </p:sp>
      <p:sp>
        <p:nvSpPr>
          <p:cNvPr id="3" name="Content Placeholder 2"/>
          <p:cNvSpPr>
            <a:spLocks noGrp="1"/>
          </p:cNvSpPr>
          <p:nvPr>
            <p:ph idx="1"/>
          </p:nvPr>
        </p:nvSpPr>
        <p:spPr/>
        <p:txBody>
          <a:bodyPr/>
          <a:lstStyle/>
          <a:p>
            <a:r>
              <a:rPr lang="vi-VN" b="1" dirty="0"/>
              <a:t>Glyphicons </a:t>
            </a:r>
            <a:r>
              <a:rPr lang="vi-VN" dirty="0"/>
              <a:t>là những biểu tượng mà các bạn có thể áp dụng nó vào website của các bạn. và nó thuộc về dạng </a:t>
            </a:r>
            <a:r>
              <a:rPr lang="vi-VN" b="1" dirty="0"/>
              <a:t>font-icons </a:t>
            </a:r>
            <a:r>
              <a:rPr lang="vi-VN" dirty="0"/>
              <a:t>nên chúng ta hoàn toàn có thể thay đổi màu sắc và kích thước của nó dễ dàng</a:t>
            </a:r>
            <a:endParaRPr lang="en-US" dirty="0"/>
          </a:p>
        </p:txBody>
      </p:sp>
      <p:pic>
        <p:nvPicPr>
          <p:cNvPr id="4" name="Picture 3"/>
          <p:cNvPicPr>
            <a:picLocks noChangeAspect="1"/>
          </p:cNvPicPr>
          <p:nvPr/>
        </p:nvPicPr>
        <p:blipFill>
          <a:blip r:embed="rId2"/>
          <a:stretch>
            <a:fillRect/>
          </a:stretch>
        </p:blipFill>
        <p:spPr>
          <a:xfrm>
            <a:off x="2637064" y="3550104"/>
            <a:ext cx="6743700" cy="2457450"/>
          </a:xfrm>
          <a:prstGeom prst="rect">
            <a:avLst/>
          </a:prstGeom>
        </p:spPr>
      </p:pic>
    </p:spTree>
    <p:extLst>
      <p:ext uri="{BB962C8B-B14F-4D97-AF65-F5344CB8AC3E}">
        <p14:creationId xmlns:p14="http://schemas.microsoft.com/office/powerpoint/2010/main" val="67346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385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vi-VN" dirty="0"/>
              <a:t>Bootstrap là 1 framework HTML, CSS, và JavaScript cho phép người dùng dễ dàng thiết kế website theo 1 chuẩn nhất định, tạo các website thân thiện với các thiết bị cầm tay như mobile, ipad, tablet</a:t>
            </a:r>
            <a:r>
              <a:rPr lang="vi-VN" dirty="0" smtClean="0"/>
              <a:t>,…</a:t>
            </a:r>
            <a:endParaRPr lang="vi-VN" dirty="0"/>
          </a:p>
          <a:p>
            <a:r>
              <a:rPr lang="vi-VN" dirty="0"/>
              <a:t>Bootstrap bao gồm những cái cơ bản có sẵn như: typography, forms, buttons, tables, navigation, modals, image carousels và nhiều thứ khác. Trong bootstrap có thêm nhiều Component, Javascript hỗ trợ cho việc thiết kế reponsive của bạn dễ dàng, thuận tiện và nhanh chóng hơn.</a:t>
            </a:r>
            <a:endParaRPr lang="en-US" dirty="0"/>
          </a:p>
        </p:txBody>
      </p:sp>
    </p:spTree>
    <p:extLst>
      <p:ext uri="{BB962C8B-B14F-4D97-AF65-F5344CB8AC3E}">
        <p14:creationId xmlns:p14="http://schemas.microsoft.com/office/powerpoint/2010/main" val="3477330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vi-VN" dirty="0"/>
              <a:t>Bootstrap là một trong những framework được sử dụng nhiều nhất trên thế giới để xây dựng nên một website</a:t>
            </a:r>
            <a:r>
              <a:rPr lang="vi-VN" dirty="0" smtClean="0"/>
              <a:t>.</a:t>
            </a:r>
          </a:p>
          <a:p>
            <a:r>
              <a:rPr lang="vi-VN" dirty="0" smtClean="0"/>
              <a:t>Bootstrap </a:t>
            </a:r>
            <a:r>
              <a:rPr lang="vi-VN" dirty="0"/>
              <a:t>đã xây dựng nên 1 chuẩn riêng và rất được người dùng ưa chuộng. </a:t>
            </a:r>
            <a:endParaRPr lang="vi-VN" dirty="0" smtClean="0"/>
          </a:p>
          <a:p>
            <a:r>
              <a:rPr lang="vi-VN" dirty="0" smtClean="0"/>
              <a:t>Chính </a:t>
            </a:r>
            <a:r>
              <a:rPr lang="vi-VN" dirty="0"/>
              <a:t>vì thế, chúng ta hay nghe tới một cụm từ rất thông dụng "Thiết kế theo chuẩn Bootstrap".</a:t>
            </a:r>
            <a:endParaRPr lang="en-US" dirty="0"/>
          </a:p>
        </p:txBody>
      </p:sp>
    </p:spTree>
    <p:extLst>
      <p:ext uri="{BB962C8B-B14F-4D97-AF65-F5344CB8AC3E}">
        <p14:creationId xmlns:p14="http://schemas.microsoft.com/office/powerpoint/2010/main" val="1274326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Lợi ích</a:t>
            </a:r>
            <a:endParaRPr lang="en-US" dirty="0"/>
          </a:p>
        </p:txBody>
      </p:sp>
      <p:sp>
        <p:nvSpPr>
          <p:cNvPr id="3" name="Content Placeholder 2"/>
          <p:cNvSpPr>
            <a:spLocks noGrp="1"/>
          </p:cNvSpPr>
          <p:nvPr>
            <p:ph idx="1"/>
          </p:nvPr>
        </p:nvSpPr>
        <p:spPr/>
        <p:txBody>
          <a:bodyPr>
            <a:normAutofit fontScale="92500"/>
          </a:bodyPr>
          <a:lstStyle/>
          <a:p>
            <a:r>
              <a:rPr lang="vi-VN" dirty="0"/>
              <a:t>Rất dễ để sử dụng: Nó đơn giản vì nó được base trên HTML, CSS và Javascript chỉ cẩn có kiến thức cơ bản về 3 cái đó là có thể sử dụng bootstrap tốt.</a:t>
            </a:r>
          </a:p>
          <a:p>
            <a:r>
              <a:rPr lang="vi-VN" dirty="0"/>
              <a:t>Responsive: Bootstrap xây dựng sẵn reponsive css trên các thiết bị Iphones, tablets, và desktops. Tính năng này khiến cho người dùng tiết kiệm được rất nhiều thời gian trong việc tạo ra một website thân thiện với các thiết bị điện tử, thiết bị cầm tay.</a:t>
            </a:r>
          </a:p>
          <a:p>
            <a:r>
              <a:rPr lang="vi-VN" dirty="0"/>
              <a:t>Tương thích với trình duyệt: Nó tương thích với tất cả các trình duyệt (Chrome, Firefox, Internet Explorer, Safari, and Opera). Tuy nhiên, với IE browser, Bootstrap chỉ hỗ trợ từ IE9 trở lên. Điều này vô cùng dễ hiểu vì IE8 không support HTML5 và CSS3.</a:t>
            </a:r>
          </a:p>
        </p:txBody>
      </p:sp>
    </p:spTree>
    <p:extLst>
      <p:ext uri="{BB962C8B-B14F-4D97-AF65-F5344CB8AC3E}">
        <p14:creationId xmlns:p14="http://schemas.microsoft.com/office/powerpoint/2010/main" val="1940163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sp>
        <p:nvSpPr>
          <p:cNvPr id="3" name="Content Placeholder 2"/>
          <p:cNvSpPr>
            <a:spLocks noGrp="1"/>
          </p:cNvSpPr>
          <p:nvPr>
            <p:ph idx="1"/>
          </p:nvPr>
        </p:nvSpPr>
        <p:spPr/>
        <p:txBody>
          <a:bodyPr/>
          <a:lstStyle/>
          <a:p>
            <a:r>
              <a:rPr lang="vi-VN" b="1" dirty="0"/>
              <a:t>Grid System</a:t>
            </a:r>
            <a:r>
              <a:rPr lang="vi-VN" dirty="0"/>
              <a:t> là một hệ thống lưới và bao gồm nhiều dòng và nhiều </a:t>
            </a:r>
            <a:r>
              <a:rPr lang="vi-VN" dirty="0" smtClean="0"/>
              <a:t>cột</a:t>
            </a:r>
            <a:r>
              <a:rPr lang="vi-VN" dirty="0"/>
              <a:t>.</a:t>
            </a:r>
            <a:endParaRPr lang="vi-VN" dirty="0" smtClean="0"/>
          </a:p>
          <a:p>
            <a:r>
              <a:rPr lang="vi-VN" dirty="0"/>
              <a:t>S</a:t>
            </a:r>
            <a:r>
              <a:rPr lang="vi-VN" dirty="0" smtClean="0"/>
              <a:t>ố </a:t>
            </a:r>
            <a:r>
              <a:rPr lang="vi-VN" dirty="0"/>
              <a:t>lượng dòng bao nhiêu tùy thuộc vào thiết kế của bạn nhưng số lượng cột trên mỗi dòng luôn luôn là </a:t>
            </a:r>
            <a:r>
              <a:rPr lang="vi-VN" dirty="0" smtClean="0"/>
              <a:t>12.</a:t>
            </a:r>
          </a:p>
          <a:p>
            <a:r>
              <a:rPr lang="vi-VN" dirty="0" smtClean="0"/>
              <a:t>Kích </a:t>
            </a:r>
            <a:r>
              <a:rPr lang="vi-VN" dirty="0"/>
              <a:t>thước trong Grid System tính bằng cột, mỗi cột này sẽ chiếm một % nhất định kích thước của layout</a:t>
            </a:r>
            <a:endParaRPr lang="en-US" dirty="0"/>
          </a:p>
        </p:txBody>
      </p:sp>
    </p:spTree>
    <p:extLst>
      <p:ext uri="{BB962C8B-B14F-4D97-AF65-F5344CB8AC3E}">
        <p14:creationId xmlns:p14="http://schemas.microsoft.com/office/powerpoint/2010/main" val="1353876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smtClean="0"/>
              <a:t>Cột (Column)</a:t>
            </a:r>
            <a:r>
              <a:rPr lang="vi-VN" dirty="0" smtClean="0"/>
              <a:t> và </a:t>
            </a:r>
            <a:r>
              <a:rPr lang="vi-VN" b="1" dirty="0" smtClean="0"/>
              <a:t>Dòng (Row)</a:t>
            </a:r>
            <a:r>
              <a:rPr lang="vi-VN" dirty="0" smtClean="0"/>
              <a:t> </a:t>
            </a:r>
            <a:endParaRPr lang="vi-VN" dirty="0"/>
          </a:p>
        </p:txBody>
      </p:sp>
      <p:sp>
        <p:nvSpPr>
          <p:cNvPr id="3" name="Content Placeholder 2"/>
          <p:cNvSpPr>
            <a:spLocks noGrp="1"/>
          </p:cNvSpPr>
          <p:nvPr>
            <p:ph idx="1"/>
          </p:nvPr>
        </p:nvSpPr>
        <p:spPr/>
        <p:txBody>
          <a:bodyPr/>
          <a:lstStyle/>
          <a:p>
            <a:r>
              <a:rPr lang="vi-VN" dirty="0" smtClean="0"/>
              <a:t>Dòng </a:t>
            </a:r>
            <a:r>
              <a:rPr lang="vi-VN" dirty="0"/>
              <a:t>(row): là khối lớn nhất. Khi chúng ta tạo một hàng, nó chiếm toàn bộ chiều rộng của thành phần chứa nó.</a:t>
            </a:r>
          </a:p>
          <a:p>
            <a:r>
              <a:rPr lang="vi-VN" dirty="0"/>
              <a:t>Cột (Column): Vị trí các thành phần theo chiều dọc được thể hiện dựa trên các cột. Duy nhất các cột được đặt trong hàng, đặt nội dung trực tiếp trong hàng sẽ làm vỡ bố cục.</a:t>
            </a:r>
          </a:p>
        </p:txBody>
      </p:sp>
    </p:spTree>
    <p:extLst>
      <p:ext uri="{BB962C8B-B14F-4D97-AF65-F5344CB8AC3E}">
        <p14:creationId xmlns:p14="http://schemas.microsoft.com/office/powerpoint/2010/main" val="610250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4993"/>
            <a:ext cx="10515600" cy="4861969"/>
          </a:xfrm>
        </p:spPr>
        <p:txBody>
          <a:bodyPr>
            <a:normAutofit/>
          </a:bodyPr>
          <a:lstStyle/>
          <a:p>
            <a:r>
              <a:rPr lang="vi-VN" dirty="0"/>
              <a:t>Mỗi một hàng, phải được bao bọc bởi class </a:t>
            </a:r>
            <a:r>
              <a:rPr lang="vi-VN" b="1" dirty="0"/>
              <a:t>.container</a:t>
            </a:r>
            <a:r>
              <a:rPr lang="vi-VN" dirty="0"/>
              <a:t> hoặc </a:t>
            </a:r>
            <a:r>
              <a:rPr lang="vi-VN" b="1" dirty="0"/>
              <a:t>.container-fluid</a:t>
            </a:r>
            <a:r>
              <a:rPr lang="vi-VN" dirty="0"/>
              <a:t> để canh giữa và cách khoảng cách lề</a:t>
            </a:r>
            <a:r>
              <a:rPr lang="vi-VN" dirty="0" smtClean="0"/>
              <a:t>.</a:t>
            </a:r>
          </a:p>
          <a:p>
            <a:endParaRPr lang="vi-VN" dirty="0"/>
          </a:p>
          <a:p>
            <a:r>
              <a:rPr lang="vi-VN" dirty="0" smtClean="0"/>
              <a:t>Mỗi </a:t>
            </a:r>
            <a:r>
              <a:rPr lang="vi-VN" dirty="0"/>
              <a:t>một hàng gồm các nhóm cột</a:t>
            </a:r>
            <a:r>
              <a:rPr lang="vi-VN" dirty="0" smtClean="0"/>
              <a:t>.</a:t>
            </a:r>
          </a:p>
          <a:p>
            <a:endParaRPr lang="vi-VN" dirty="0"/>
          </a:p>
          <a:p>
            <a:r>
              <a:rPr lang="vi-VN" dirty="0"/>
              <a:t>Nội dung nằm trong cột, mỗi cột có thể chứa 12 cột con khác</a:t>
            </a:r>
            <a:r>
              <a:rPr lang="vi-VN" dirty="0" smtClean="0"/>
              <a:t>.</a:t>
            </a:r>
          </a:p>
          <a:p>
            <a:endParaRPr lang="vi-VN" dirty="0"/>
          </a:p>
          <a:p>
            <a:r>
              <a:rPr lang="vi-VN" dirty="0"/>
              <a:t>Giữa các cột sẽ có khoảng padding. Khoảng padding của cột đầu và cuối sẽ được quy định bởi </a:t>
            </a:r>
            <a:r>
              <a:rPr lang="vi-VN" b="1" dirty="0"/>
              <a:t>.rows</a:t>
            </a:r>
            <a:r>
              <a:rPr lang="vi-VN" dirty="0" smtClean="0"/>
              <a:t>.</a:t>
            </a:r>
            <a:endParaRPr lang="vi-VN" dirty="0"/>
          </a:p>
        </p:txBody>
      </p:sp>
    </p:spTree>
    <p:extLst>
      <p:ext uri="{BB962C8B-B14F-4D97-AF65-F5344CB8AC3E}">
        <p14:creationId xmlns:p14="http://schemas.microsoft.com/office/powerpoint/2010/main" val="13840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vi-VN" dirty="0" smtClean="0"/>
              <a:t>Nếu có nhiều hơn 12 cột trên một hàng thì mỗi nhóm 12 cột sẽ cố định và phần dư sẽ được chuyển sang hàng mới.</a:t>
            </a:r>
          </a:p>
          <a:p>
            <a:r>
              <a:rPr lang="vi-VN" dirty="0" smtClean="0"/>
              <a:t>Grid system được đinh nghĩa với các kích thước màn hình khác nhau mà hiển thi khác nhau. Ví dụ ta có lớp </a:t>
            </a:r>
            <a:r>
              <a:rPr lang="vi-VN" b="1" dirty="0" smtClean="0"/>
              <a:t>.col-md-</a:t>
            </a:r>
            <a:r>
              <a:rPr lang="vi-VN" dirty="0" smtClean="0"/>
              <a:t> sẽ không hiển thị đúng cột nếu màn hình cỡ lớn và </a:t>
            </a:r>
            <a:r>
              <a:rPr lang="vi-VN" b="1" dirty="0" smtClean="0"/>
              <a:t>.col-lg-</a:t>
            </a:r>
            <a:r>
              <a:rPr lang="vi-VN" dirty="0" smtClean="0"/>
              <a:t> sẽ không áp dụng nếu bạn đang xem bằng màn hình cỡ vừa.</a:t>
            </a:r>
            <a:endParaRPr lang="vi-VN" dirty="0"/>
          </a:p>
        </p:txBody>
      </p:sp>
      <p:pic>
        <p:nvPicPr>
          <p:cNvPr id="4" name="Picture 4" descr="b2_imag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77" y="3243943"/>
            <a:ext cx="11242766" cy="2933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746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3180" y="1978729"/>
            <a:ext cx="8715375" cy="3505200"/>
          </a:xfrm>
          <a:prstGeom prst="rect">
            <a:avLst/>
          </a:prstGeom>
        </p:spPr>
      </p:pic>
    </p:spTree>
    <p:extLst>
      <p:ext uri="{BB962C8B-B14F-4D97-AF65-F5344CB8AC3E}">
        <p14:creationId xmlns:p14="http://schemas.microsoft.com/office/powerpoint/2010/main" val="2780639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7710</TotalTime>
  <Words>518</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Bootstrap</vt:lpstr>
      <vt:lpstr>PowerPoint Presentation</vt:lpstr>
      <vt:lpstr>PowerPoint Presentation</vt:lpstr>
      <vt:lpstr>Lợi ích</vt:lpstr>
      <vt:lpstr>Grid System</vt:lpstr>
      <vt:lpstr>Cột (Column) và Dòng (Row) </vt:lpstr>
      <vt:lpstr>PowerPoint Presentation</vt:lpstr>
      <vt:lpstr>PowerPoint Presentation</vt:lpstr>
      <vt:lpstr>PowerPoint Presentation</vt:lpstr>
      <vt:lpstr>Table Bootstrap</vt:lpstr>
      <vt:lpstr>Pagination</vt:lpstr>
      <vt:lpstr>Panel</vt:lpstr>
      <vt:lpstr>Label</vt:lpstr>
      <vt:lpstr>Badge</vt:lpstr>
      <vt:lpstr>Glyphicons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Hiep Doan Hoang</dc:creator>
  <cp:lastModifiedBy>Hoang Hiep</cp:lastModifiedBy>
  <cp:revision>8</cp:revision>
  <dcterms:created xsi:type="dcterms:W3CDTF">2019-10-03T02:59:52Z</dcterms:created>
  <dcterms:modified xsi:type="dcterms:W3CDTF">2019-10-09T13:07:44Z</dcterms:modified>
</cp:coreProperties>
</file>