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2" r:id="rId5"/>
    <p:sldId id="261" r:id="rId6"/>
    <p:sldId id="265" r:id="rId7"/>
    <p:sldId id="259" r:id="rId8"/>
    <p:sldId id="258" r:id="rId9"/>
    <p:sldId id="257" r:id="rId10"/>
    <p:sldId id="260" r:id="rId11"/>
    <p:sldId id="266" r:id="rId12"/>
    <p:sldId id="268" r:id="rId13"/>
    <p:sldId id="267" r:id="rId14"/>
    <p:sldId id="269" r:id="rId15"/>
    <p:sldId id="270" r:id="rId16"/>
    <p:sldId id="271" r:id="rId17"/>
    <p:sldId id="272" r:id="rId18"/>
    <p:sldId id="273" r:id="rId19"/>
    <p:sldId id="274" r:id="rId20"/>
    <p:sldId id="275" r:id="rId21"/>
    <p:sldId id="276" r:id="rId22"/>
    <p:sldId id="296" r:id="rId23"/>
    <p:sldId id="297" r:id="rId24"/>
    <p:sldId id="298" r:id="rId25"/>
    <p:sldId id="277" r:id="rId26"/>
    <p:sldId id="278" r:id="rId27"/>
    <p:sldId id="279" r:id="rId28"/>
    <p:sldId id="280" r:id="rId29"/>
    <p:sldId id="283" r:id="rId30"/>
    <p:sldId id="284" r:id="rId31"/>
    <p:sldId id="285" r:id="rId32"/>
    <p:sldId id="286" r:id="rId33"/>
    <p:sldId id="281" r:id="rId34"/>
    <p:sldId id="282"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3530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341660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2153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06551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53093-20CD-4DEF-8450-DB347E04CFFC}"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93119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753093-20CD-4DEF-8450-DB347E04CFFC}"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26380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753093-20CD-4DEF-8450-DB347E04CFFC}"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48251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753093-20CD-4DEF-8450-DB347E04CFFC}"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5112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53093-20CD-4DEF-8450-DB347E04CFFC}"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28182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753093-20CD-4DEF-8450-DB347E04CFFC}"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342268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753093-20CD-4DEF-8450-DB347E04CFFC}"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12859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53093-20CD-4DEF-8450-DB347E04CFFC}" type="datetimeFigureOut">
              <a:rPr lang="en-US" smtClean="0"/>
              <a:t>10/15/2019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6C532-24A3-4B85-AB38-DCCD53F47940}" type="slidenum">
              <a:rPr lang="en-US" smtClean="0"/>
              <a:t>‹#›</a:t>
            </a:fld>
            <a:endParaRPr lang="en-US"/>
          </a:p>
        </p:txBody>
      </p:sp>
    </p:spTree>
    <p:extLst>
      <p:ext uri="{BB962C8B-B14F-4D97-AF65-F5344CB8AC3E}">
        <p14:creationId xmlns:p14="http://schemas.microsoft.com/office/powerpoint/2010/main" val="38357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ostinger.vn/huong-dan/khac-biet-giua-inline-external-va-internal-style-css" TargetMode="External"/><Relationship Id="rId2" Type="http://schemas.openxmlformats.org/officeDocument/2006/relationships/hyperlink" Target="https://www.hostinger.vn/huong-dan/html-cheat-sheet-co-html5-tags-mo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freetuts.net/bom-location-dieu-huong-va-xu-ly-url-trong-javascript-386.html" TargetMode="External"/><Relationship Id="rId2" Type="http://schemas.openxmlformats.org/officeDocument/2006/relationships/hyperlink" Target="https://freetuts.net/bom-window-trong-javascript-385.html" TargetMode="External"/><Relationship Id="rId1" Type="http://schemas.openxmlformats.org/officeDocument/2006/relationships/slideLayout" Target="../slideLayouts/slideLayout2.xml"/><Relationship Id="rId4" Type="http://schemas.openxmlformats.org/officeDocument/2006/relationships/hyperlink" Target="https://freetuts.net/bom-history-trong-javascript-387.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Java 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069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Hiển</a:t>
            </a:r>
            <a:r>
              <a:rPr lang="en-US" dirty="0" smtClean="0"/>
              <a:t> </a:t>
            </a:r>
            <a:r>
              <a:rPr lang="en-US" dirty="0" err="1" smtClean="0"/>
              <a:t>thị</a:t>
            </a:r>
            <a:r>
              <a:rPr lang="en-US" dirty="0" smtClean="0"/>
              <a:t> </a:t>
            </a:r>
            <a:r>
              <a:rPr lang="en-US" dirty="0" err="1" smtClean="0"/>
              <a:t>nội</a:t>
            </a:r>
            <a:r>
              <a:rPr lang="en-US" dirty="0" smtClean="0"/>
              <a:t> dung </a:t>
            </a:r>
            <a:r>
              <a:rPr lang="en-US" dirty="0" err="1" smtClean="0"/>
              <a:t>trong</a:t>
            </a:r>
            <a:r>
              <a:rPr lang="en-US" dirty="0" smtClean="0"/>
              <a:t> JS</a:t>
            </a:r>
            <a:endParaRPr lang="en-US" dirty="0"/>
          </a:p>
        </p:txBody>
      </p:sp>
      <p:sp>
        <p:nvSpPr>
          <p:cNvPr id="3" name="Content Placeholder 2"/>
          <p:cNvSpPr>
            <a:spLocks noGrp="1"/>
          </p:cNvSpPr>
          <p:nvPr>
            <p:ph idx="1"/>
          </p:nvPr>
        </p:nvSpPr>
        <p:spPr/>
        <p:txBody>
          <a:bodyPr/>
          <a:lstStyle/>
          <a:p>
            <a:pPr marL="0" indent="0">
              <a:buNone/>
            </a:pPr>
            <a:r>
              <a:rPr lang="vi-VN" dirty="0"/>
              <a:t>- </a:t>
            </a:r>
            <a:r>
              <a:rPr lang="en-US" dirty="0" err="1" smtClean="0"/>
              <a:t>Các</a:t>
            </a:r>
            <a:r>
              <a:rPr lang="en-US" dirty="0" smtClean="0"/>
              <a:t> </a:t>
            </a:r>
            <a:r>
              <a:rPr lang="en-US" dirty="0" err="1" smtClean="0"/>
              <a:t>cách</a:t>
            </a:r>
            <a:r>
              <a:rPr lang="en-US" dirty="0" smtClean="0"/>
              <a:t> </a:t>
            </a:r>
            <a:r>
              <a:rPr lang="vi-VN" dirty="0" smtClean="0"/>
              <a:t>cơ </a:t>
            </a:r>
            <a:r>
              <a:rPr lang="vi-VN" dirty="0"/>
              <a:t>bản dùng để hiển thị nội dung lên màn hình trong JavaScript:</a:t>
            </a:r>
          </a:p>
          <a:p>
            <a:r>
              <a:rPr lang="vi-VN" b="1" i="1" u="sng" dirty="0"/>
              <a:t>Cách 1:</a:t>
            </a:r>
            <a:r>
              <a:rPr lang="vi-VN" dirty="0"/>
              <a:t> Sử dụng </a:t>
            </a:r>
            <a:r>
              <a:rPr lang="vi-VN" b="1" dirty="0"/>
              <a:t>alert()</a:t>
            </a:r>
            <a:endParaRPr lang="vi-VN" dirty="0"/>
          </a:p>
          <a:p>
            <a:r>
              <a:rPr lang="vi-VN" b="1" i="1" u="sng" dirty="0"/>
              <a:t>Cách 2:</a:t>
            </a:r>
            <a:r>
              <a:rPr lang="vi-VN" dirty="0"/>
              <a:t> Sử dụng </a:t>
            </a:r>
            <a:r>
              <a:rPr lang="vi-VN" b="1" dirty="0"/>
              <a:t>document.write()</a:t>
            </a:r>
            <a:endParaRPr lang="vi-VN" dirty="0"/>
          </a:p>
          <a:p>
            <a:r>
              <a:rPr lang="vi-VN" b="1" i="1" u="sng" dirty="0"/>
              <a:t>Cách 3:</a:t>
            </a:r>
            <a:r>
              <a:rPr lang="vi-VN" dirty="0"/>
              <a:t> Sử dụng </a:t>
            </a:r>
            <a:r>
              <a:rPr lang="vi-VN" b="1" dirty="0"/>
              <a:t>document.getElementById().innerHTML</a:t>
            </a:r>
            <a:endParaRPr lang="vi-VN" dirty="0"/>
          </a:p>
          <a:p>
            <a:endParaRPr lang="en-US" dirty="0"/>
          </a:p>
        </p:txBody>
      </p:sp>
    </p:spTree>
    <p:extLst>
      <p:ext uri="{BB962C8B-B14F-4D97-AF65-F5344CB8AC3E}">
        <p14:creationId xmlns:p14="http://schemas.microsoft.com/office/powerpoint/2010/main" val="293486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vi-VN" dirty="0" smtClean="0"/>
              <a:t>- </a:t>
            </a:r>
            <a:r>
              <a:rPr lang="vi-VN" dirty="0"/>
              <a:t>Khi sử dụng alert(), nội dung mà bạn muốn hiển thị sẽ được hiển thị bên trong một hộp thoại thông </a:t>
            </a:r>
            <a:r>
              <a:rPr lang="vi-VN" dirty="0" smtClean="0"/>
              <a:t>báo</a:t>
            </a:r>
            <a:endParaRPr lang="en-US" dirty="0" smtClean="0"/>
          </a:p>
          <a:p>
            <a:pPr marL="0" indent="0">
              <a:buNone/>
            </a:pPr>
            <a:endParaRPr lang="en-US" dirty="0" smtClean="0"/>
          </a:p>
          <a:p>
            <a:pPr>
              <a:buFontTx/>
              <a:buChar char="-"/>
            </a:pPr>
            <a:r>
              <a:rPr lang="vi-VN" dirty="0" smtClean="0"/>
              <a:t>Khi </a:t>
            </a:r>
            <a:r>
              <a:rPr lang="vi-VN" dirty="0"/>
              <a:t>sử dụng document.write(), nội dung mà bạn muốn hiển thị sẽ được hiển thị </a:t>
            </a:r>
            <a:r>
              <a:rPr lang="vi-VN" i="1" u="sng" dirty="0"/>
              <a:t>ngay đúng vị trí</a:t>
            </a:r>
            <a:r>
              <a:rPr lang="vi-VN" dirty="0"/>
              <a:t> mà nó được đặt trong trang web</a:t>
            </a:r>
            <a:r>
              <a:rPr lang="vi-VN" dirty="0" smtClean="0"/>
              <a:t>.</a:t>
            </a:r>
            <a:endParaRPr lang="en-US" dirty="0" smtClean="0"/>
          </a:p>
          <a:p>
            <a:pPr>
              <a:buFontTx/>
              <a:buChar char="-"/>
            </a:pPr>
            <a:endParaRPr lang="en-US" dirty="0" smtClean="0"/>
          </a:p>
          <a:p>
            <a:pPr marL="0" indent="0">
              <a:buNone/>
            </a:pPr>
            <a:r>
              <a:rPr lang="vi-VN" dirty="0" smtClean="0"/>
              <a:t> - </a:t>
            </a:r>
            <a:r>
              <a:rPr lang="vi-VN" dirty="0"/>
              <a:t>Khi sử dụng document.getElementById().innerHTML, nội dung mà bạn muốn hiển thị sẽ được hiển thị bên trong một phần tử xác định.</a:t>
            </a:r>
            <a:endParaRPr lang="vi-VN" dirty="0"/>
          </a:p>
        </p:txBody>
      </p:sp>
    </p:spTree>
    <p:extLst>
      <p:ext uri="{BB962C8B-B14F-4D97-AF65-F5344CB8AC3E}">
        <p14:creationId xmlns:p14="http://schemas.microsoft.com/office/powerpoint/2010/main" val="271407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pPr marL="0" indent="0">
              <a:buNone/>
            </a:pPr>
            <a:r>
              <a:rPr lang="vi-VN" dirty="0"/>
              <a:t>- Trong JavaScript, các kiểu dữ liệu được chia thành những loại cơ bản như sau:</a:t>
            </a:r>
          </a:p>
          <a:p>
            <a:r>
              <a:rPr lang="vi-VN" dirty="0"/>
              <a:t>string</a:t>
            </a:r>
          </a:p>
          <a:p>
            <a:r>
              <a:rPr lang="vi-VN" dirty="0"/>
              <a:t>number</a:t>
            </a:r>
          </a:p>
          <a:p>
            <a:r>
              <a:rPr lang="vi-VN" dirty="0"/>
              <a:t>boolean</a:t>
            </a:r>
          </a:p>
          <a:p>
            <a:r>
              <a:rPr lang="vi-VN" dirty="0"/>
              <a:t>object</a:t>
            </a:r>
          </a:p>
          <a:p>
            <a:r>
              <a:rPr lang="vi-VN" dirty="0" smtClean="0"/>
              <a:t>Undefined</a:t>
            </a:r>
            <a:r>
              <a:rPr lang="en-US" dirty="0" smtClean="0"/>
              <a:t> , NULL</a:t>
            </a:r>
            <a:endParaRPr lang="vi-VN" dirty="0"/>
          </a:p>
          <a:p>
            <a:r>
              <a:rPr lang="vi-VN" dirty="0"/>
              <a:t>array </a:t>
            </a:r>
            <a:r>
              <a:rPr lang="vi-VN" i="1" dirty="0"/>
              <a:t>(đây là một trường hợp đặc biệt của kiểu dữ liệu object)</a:t>
            </a:r>
            <a:endParaRPr lang="vi-VN" dirty="0"/>
          </a:p>
          <a:p>
            <a:endParaRPr lang="en-US" dirty="0"/>
          </a:p>
        </p:txBody>
      </p:sp>
    </p:spTree>
    <p:extLst>
      <p:ext uri="{BB962C8B-B14F-4D97-AF65-F5344CB8AC3E}">
        <p14:creationId xmlns:p14="http://schemas.microsoft.com/office/powerpoint/2010/main" val="280917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Biểu</a:t>
            </a:r>
            <a:r>
              <a:rPr lang="en-US" dirty="0" smtClean="0"/>
              <a:t> </a:t>
            </a:r>
            <a:r>
              <a:rPr lang="en-US" dirty="0" err="1" smtClean="0"/>
              <a:t>thức</a:t>
            </a:r>
            <a:r>
              <a:rPr lang="en-US" dirty="0" smtClean="0"/>
              <a:t> so </a:t>
            </a:r>
            <a:r>
              <a:rPr lang="en-US" dirty="0" err="1" smtClean="0"/>
              <a:t>sánh</a:t>
            </a:r>
            <a:endParaRPr lang="en-US" dirty="0"/>
          </a:p>
        </p:txBody>
      </p:sp>
      <p:pic>
        <p:nvPicPr>
          <p:cNvPr id="4" name="Content Placeholder 3"/>
          <p:cNvPicPr>
            <a:picLocks noGrp="1" noChangeAspect="1"/>
          </p:cNvPicPr>
          <p:nvPr>
            <p:ph idx="1"/>
          </p:nvPr>
        </p:nvPicPr>
        <p:blipFill>
          <a:blip r:embed="rId2"/>
          <a:stretch>
            <a:fillRect/>
          </a:stretch>
        </p:blipFill>
        <p:spPr>
          <a:xfrm>
            <a:off x="2318213" y="1825625"/>
            <a:ext cx="7555574" cy="4351338"/>
          </a:xfrm>
          <a:prstGeom prst="rect">
            <a:avLst/>
          </a:prstGeom>
        </p:spPr>
      </p:pic>
    </p:spTree>
    <p:extLst>
      <p:ext uri="{BB962C8B-B14F-4D97-AF65-F5344CB8AC3E}">
        <p14:creationId xmlns:p14="http://schemas.microsoft.com/office/powerpoint/2010/main" val="23940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gán</a:t>
            </a:r>
            <a:endParaRPr lang="en-US" dirty="0"/>
          </a:p>
        </p:txBody>
      </p:sp>
      <p:pic>
        <p:nvPicPr>
          <p:cNvPr id="4" name="Content Placeholder 3"/>
          <p:cNvPicPr>
            <a:picLocks noGrp="1" noChangeAspect="1"/>
          </p:cNvPicPr>
          <p:nvPr>
            <p:ph idx="1"/>
          </p:nvPr>
        </p:nvPicPr>
        <p:blipFill>
          <a:blip r:embed="rId2"/>
          <a:stretch>
            <a:fillRect/>
          </a:stretch>
        </p:blipFill>
        <p:spPr>
          <a:xfrm>
            <a:off x="1233487" y="2367756"/>
            <a:ext cx="9725025" cy="3267075"/>
          </a:xfrm>
          <a:prstGeom prst="rect">
            <a:avLst/>
          </a:prstGeom>
        </p:spPr>
      </p:pic>
    </p:spTree>
    <p:extLst>
      <p:ext uri="{BB962C8B-B14F-4D97-AF65-F5344CB8AC3E}">
        <p14:creationId xmlns:p14="http://schemas.microsoft.com/office/powerpoint/2010/main" val="78140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tiền</a:t>
            </a:r>
            <a:r>
              <a:rPr lang="en-US" dirty="0" smtClean="0"/>
              <a:t> </a:t>
            </a:r>
            <a:r>
              <a:rPr lang="en-US" dirty="0" err="1" smtClean="0"/>
              <a:t>tố</a:t>
            </a:r>
            <a:r>
              <a:rPr lang="en-US" dirty="0" smtClean="0"/>
              <a:t> </a:t>
            </a:r>
            <a:r>
              <a:rPr lang="en-US" dirty="0" err="1" smtClean="0"/>
              <a:t>và</a:t>
            </a:r>
            <a:r>
              <a:rPr lang="en-US" dirty="0" smtClean="0"/>
              <a:t> </a:t>
            </a:r>
            <a:r>
              <a:rPr lang="en-US" dirty="0" err="1" smtClean="0"/>
              <a:t>hậu</a:t>
            </a:r>
            <a:r>
              <a:rPr lang="en-US" dirty="0" smtClean="0"/>
              <a:t> </a:t>
            </a:r>
            <a:r>
              <a:rPr lang="en-US" dirty="0" err="1" smtClean="0"/>
              <a:t>tố</a:t>
            </a:r>
            <a:endParaRPr lang="en-US" dirty="0"/>
          </a:p>
        </p:txBody>
      </p:sp>
      <p:pic>
        <p:nvPicPr>
          <p:cNvPr id="4" name="Content Placeholder 3"/>
          <p:cNvPicPr>
            <a:picLocks noGrp="1" noChangeAspect="1"/>
          </p:cNvPicPr>
          <p:nvPr>
            <p:ph idx="1"/>
          </p:nvPr>
        </p:nvPicPr>
        <p:blipFill>
          <a:blip r:embed="rId2"/>
          <a:stretch>
            <a:fillRect/>
          </a:stretch>
        </p:blipFill>
        <p:spPr>
          <a:xfrm>
            <a:off x="1037136" y="1774757"/>
            <a:ext cx="9734550" cy="2066925"/>
          </a:xfrm>
          <a:prstGeom prst="rect">
            <a:avLst/>
          </a:prstGeom>
        </p:spPr>
      </p:pic>
      <p:pic>
        <p:nvPicPr>
          <p:cNvPr id="5" name="Picture 4"/>
          <p:cNvPicPr>
            <a:picLocks noChangeAspect="1"/>
          </p:cNvPicPr>
          <p:nvPr/>
        </p:nvPicPr>
        <p:blipFill>
          <a:blip r:embed="rId3"/>
          <a:stretch>
            <a:fillRect/>
          </a:stretch>
        </p:blipFill>
        <p:spPr>
          <a:xfrm>
            <a:off x="1037136" y="4224337"/>
            <a:ext cx="9782175" cy="2066925"/>
          </a:xfrm>
          <a:prstGeom prst="rect">
            <a:avLst/>
          </a:prstGeom>
        </p:spPr>
      </p:pic>
    </p:spTree>
    <p:extLst>
      <p:ext uri="{BB962C8B-B14F-4D97-AF65-F5344CB8AC3E}">
        <p14:creationId xmlns:p14="http://schemas.microsoft.com/office/powerpoint/2010/main" val="81321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Logic</a:t>
            </a:r>
            <a:endParaRPr lang="en-US" dirty="0"/>
          </a:p>
        </p:txBody>
      </p:sp>
      <p:pic>
        <p:nvPicPr>
          <p:cNvPr id="4" name="Content Placeholder 3"/>
          <p:cNvPicPr>
            <a:picLocks noGrp="1" noChangeAspect="1"/>
          </p:cNvPicPr>
          <p:nvPr>
            <p:ph idx="1"/>
          </p:nvPr>
        </p:nvPicPr>
        <p:blipFill>
          <a:blip r:embed="rId2"/>
          <a:stretch>
            <a:fillRect/>
          </a:stretch>
        </p:blipFill>
        <p:spPr>
          <a:xfrm>
            <a:off x="2628900" y="2072481"/>
            <a:ext cx="6934200" cy="3857625"/>
          </a:xfrm>
          <a:prstGeom prst="rect">
            <a:avLst/>
          </a:prstGeom>
        </p:spPr>
      </p:pic>
    </p:spTree>
    <p:extLst>
      <p:ext uri="{BB962C8B-B14F-4D97-AF65-F5344CB8AC3E}">
        <p14:creationId xmlns:p14="http://schemas.microsoft.com/office/powerpoint/2010/main" val="169277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t>
            </a:r>
            <a:r>
              <a:rPr lang="en-US" dirty="0" err="1" smtClean="0"/>
              <a:t>trong</a:t>
            </a:r>
            <a:r>
              <a:rPr lang="en-US" dirty="0" smtClean="0"/>
              <a:t> </a:t>
            </a:r>
            <a:r>
              <a:rPr lang="en-US" dirty="0"/>
              <a:t>JavaScript</a:t>
            </a:r>
          </a:p>
        </p:txBody>
      </p:sp>
      <p:sp>
        <p:nvSpPr>
          <p:cNvPr id="3" name="Content Placeholder 2"/>
          <p:cNvSpPr>
            <a:spLocks noGrp="1"/>
          </p:cNvSpPr>
          <p:nvPr>
            <p:ph idx="1"/>
          </p:nvPr>
        </p:nvSpPr>
        <p:spPr>
          <a:xfrm>
            <a:off x="838200" y="1445623"/>
            <a:ext cx="10515600" cy="4731340"/>
          </a:xfrm>
        </p:spPr>
        <p:txBody>
          <a:bodyPr>
            <a:normAutofit/>
          </a:bodyPr>
          <a:lstStyle/>
          <a:p>
            <a:pPr>
              <a:buFontTx/>
              <a:buChar char="-"/>
            </a:pPr>
            <a:r>
              <a:rPr lang="vi-VN" dirty="0" smtClean="0"/>
              <a:t>Hàm </a:t>
            </a:r>
            <a:r>
              <a:rPr lang="vi-VN" dirty="0"/>
              <a:t>là một tập hợp gồm nhiều câu lệnh, các câu lệnh này được sắp xếp theo một thứ tự xác định để xây dựng thành </a:t>
            </a:r>
            <a:r>
              <a:rPr lang="vi-VN" i="1" dirty="0"/>
              <a:t>một chức năng cụ </a:t>
            </a:r>
            <a:r>
              <a:rPr lang="vi-VN" i="1" dirty="0" smtClean="0"/>
              <a:t>thể</a:t>
            </a:r>
            <a:endParaRPr lang="en-US" i="1" dirty="0" smtClean="0"/>
          </a:p>
          <a:p>
            <a:pPr>
              <a:buFontTx/>
              <a:buChar char="-"/>
            </a:pPr>
            <a:r>
              <a:rPr lang="vi-VN" dirty="0" smtClean="0"/>
              <a:t>Hàm </a:t>
            </a:r>
            <a:r>
              <a:rPr lang="vi-VN" dirty="0"/>
              <a:t>được chia làm hai loại cơ bản: </a:t>
            </a:r>
            <a:r>
              <a:rPr lang="vi-VN" i="1" dirty="0"/>
              <a:t>hàm không có tham số</a:t>
            </a:r>
            <a:r>
              <a:rPr lang="vi-VN" dirty="0"/>
              <a:t> &amp; </a:t>
            </a:r>
            <a:r>
              <a:rPr lang="vi-VN" i="1" dirty="0"/>
              <a:t>hàm có tham </a:t>
            </a:r>
            <a:r>
              <a:rPr lang="vi-VN" i="1" dirty="0" smtClean="0"/>
              <a:t>số.</a:t>
            </a:r>
            <a:endParaRPr lang="en-US" i="1" dirty="0" smtClean="0"/>
          </a:p>
          <a:p>
            <a:pPr>
              <a:buFontTx/>
              <a:buChar char="-"/>
            </a:pPr>
            <a:r>
              <a:rPr lang="en-US" dirty="0"/>
              <a:t> </a:t>
            </a:r>
            <a:r>
              <a:rPr lang="en-US" dirty="0" err="1"/>
              <a:t>Lệnh</a:t>
            </a:r>
            <a:r>
              <a:rPr lang="en-US" dirty="0"/>
              <a:t> </a:t>
            </a:r>
            <a:r>
              <a:rPr lang="en-US" i="1" dirty="0"/>
              <a:t>return</a:t>
            </a:r>
            <a:r>
              <a:rPr lang="en-US" dirty="0"/>
              <a:t> </a:t>
            </a:r>
            <a:r>
              <a:rPr lang="en-US" dirty="0" err="1"/>
              <a:t>dùng</a:t>
            </a:r>
            <a:r>
              <a:rPr lang="en-US" dirty="0"/>
              <a:t> </a:t>
            </a:r>
            <a:r>
              <a:rPr lang="en-US" dirty="0" err="1"/>
              <a:t>để</a:t>
            </a:r>
            <a:r>
              <a:rPr lang="en-US" dirty="0"/>
              <a:t> </a:t>
            </a:r>
            <a:r>
              <a:rPr lang="en-US" dirty="0" err="1"/>
              <a:t>trả</a:t>
            </a:r>
            <a:r>
              <a:rPr lang="en-US" dirty="0"/>
              <a:t> </a:t>
            </a:r>
            <a:r>
              <a:rPr lang="en-US" dirty="0" err="1"/>
              <a:t>về</a:t>
            </a:r>
            <a:r>
              <a:rPr lang="en-US" dirty="0"/>
              <a:t> </a:t>
            </a:r>
            <a:r>
              <a:rPr lang="en-US" dirty="0" err="1"/>
              <a:t>cho</a:t>
            </a:r>
            <a:r>
              <a:rPr lang="en-US" dirty="0"/>
              <a:t> </a:t>
            </a:r>
            <a:r>
              <a:rPr lang="en-US" dirty="0" err="1"/>
              <a:t>hàm</a:t>
            </a:r>
            <a:r>
              <a:rPr lang="en-US" dirty="0"/>
              <a:t> </a:t>
            </a:r>
            <a:r>
              <a:rPr lang="en-US" dirty="0" err="1"/>
              <a:t>một</a:t>
            </a:r>
            <a:r>
              <a:rPr lang="en-US" dirty="0"/>
              <a:t> </a:t>
            </a:r>
            <a:r>
              <a:rPr lang="en-US" dirty="0" err="1"/>
              <a:t>giá</a:t>
            </a:r>
            <a:r>
              <a:rPr lang="en-US" dirty="0"/>
              <a:t> </a:t>
            </a:r>
            <a:r>
              <a:rPr lang="en-US" dirty="0" err="1" smtClean="0"/>
              <a:t>trị</a:t>
            </a:r>
            <a:r>
              <a:rPr lang="en-US" dirty="0"/>
              <a:t> </a:t>
            </a:r>
            <a:r>
              <a:rPr lang="vi-VN" i="1" dirty="0"/>
              <a:t>(Sau khi thực thi xong, hàm sẽ có một giá trị, lúc đó nó có thể được sử dụng giống như một biến</a:t>
            </a:r>
            <a:r>
              <a:rPr lang="vi-VN" i="1" dirty="0" smtClean="0"/>
              <a:t>)</a:t>
            </a:r>
            <a:endParaRPr lang="en-US" i="1" dirty="0" smtClean="0"/>
          </a:p>
          <a:p>
            <a:pPr>
              <a:buFontTx/>
              <a:buChar char="-"/>
            </a:pPr>
            <a:r>
              <a:rPr lang="vi-VN" dirty="0"/>
              <a:t>Trong một hàm, sau khi thực thi xong lệnh </a:t>
            </a:r>
            <a:r>
              <a:rPr lang="vi-VN" i="1" dirty="0"/>
              <a:t>return</a:t>
            </a:r>
            <a:r>
              <a:rPr lang="vi-VN" dirty="0"/>
              <a:t> thì hàm sẽ kết thúc </a:t>
            </a:r>
            <a:r>
              <a:rPr lang="vi-VN" i="1" dirty="0"/>
              <a:t>(tức là những câu lệnh nằm phía sau lệnh return sẽ không được thực thi)</a:t>
            </a:r>
            <a:r>
              <a:rPr lang="vi-VN" dirty="0"/>
              <a:t>.</a:t>
            </a:r>
            <a:endParaRPr lang="en-US" dirty="0"/>
          </a:p>
        </p:txBody>
      </p:sp>
    </p:spTree>
    <p:extLst>
      <p:ext uri="{BB962C8B-B14F-4D97-AF65-F5344CB8AC3E}">
        <p14:creationId xmlns:p14="http://schemas.microsoft.com/office/powerpoint/2010/main" val="315050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err="1" smtClean="0"/>
              <a:t>trong</a:t>
            </a:r>
            <a:r>
              <a:rPr lang="en-US" dirty="0" smtClean="0"/>
              <a:t> JS	</a:t>
            </a:r>
            <a:endParaRPr lang="en-US" dirty="0"/>
          </a:p>
        </p:txBody>
      </p:sp>
      <p:sp>
        <p:nvSpPr>
          <p:cNvPr id="3" name="Content Placeholder 2"/>
          <p:cNvSpPr>
            <a:spLocks noGrp="1"/>
          </p:cNvSpPr>
          <p:nvPr>
            <p:ph idx="1"/>
          </p:nvPr>
        </p:nvSpPr>
        <p:spPr/>
        <p:txBody>
          <a:bodyPr/>
          <a:lstStyle/>
          <a:p>
            <a:pPr marL="0" indent="0">
              <a:buNone/>
            </a:pPr>
            <a:r>
              <a:rPr lang="vi-VN" dirty="0" smtClean="0"/>
              <a:t>Trong </a:t>
            </a:r>
            <a:r>
              <a:rPr lang="vi-VN" dirty="0"/>
              <a:t>đời sống thực, đối tượng là một vật hữu hình.</a:t>
            </a:r>
          </a:p>
          <a:p>
            <a:pPr marL="0" indent="0">
              <a:buNone/>
            </a:pPr>
            <a:r>
              <a:rPr lang="vi-VN" dirty="0"/>
              <a:t>- Một đối tượng sẽ có các </a:t>
            </a:r>
            <a:r>
              <a:rPr lang="vi-VN" i="1" dirty="0"/>
              <a:t>thông tin</a:t>
            </a:r>
            <a:r>
              <a:rPr lang="vi-VN" dirty="0"/>
              <a:t> và </a:t>
            </a:r>
            <a:r>
              <a:rPr lang="vi-VN" i="1" dirty="0"/>
              <a:t>hành </a:t>
            </a:r>
            <a:r>
              <a:rPr lang="vi-VN" i="1" dirty="0" smtClean="0"/>
              <a:t>động</a:t>
            </a:r>
            <a:r>
              <a:rPr lang="en-US" i="1" dirty="0" smtClean="0"/>
              <a:t> :</a:t>
            </a:r>
            <a:endParaRPr lang="vi-VN" dirty="0"/>
          </a:p>
          <a:p>
            <a:r>
              <a:rPr lang="vi-VN" dirty="0"/>
              <a:t>Các cá thể đối tượng khác nhau, thông tin sẽ có giá trị khác nhau.</a:t>
            </a:r>
          </a:p>
          <a:p>
            <a:r>
              <a:rPr lang="vi-VN" dirty="0"/>
              <a:t>Các cá thể đối tượng khác nhau sẽ thực hiện những hành động vào thời điểm khác nhau.</a:t>
            </a:r>
          </a:p>
        </p:txBody>
      </p:sp>
    </p:spTree>
    <p:extLst>
      <p:ext uri="{BB962C8B-B14F-4D97-AF65-F5344CB8AC3E}">
        <p14:creationId xmlns:p14="http://schemas.microsoft.com/office/powerpoint/2010/main" val="2309979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smtClean="0"/>
              <a:t>Trong </a:t>
            </a:r>
            <a:r>
              <a:rPr lang="vi-VN" dirty="0"/>
              <a:t>JavaScript, đối tượng là một loại biến đặc biệt, nó có thể lưu trữ nhiều giá trị đồng thời</a:t>
            </a:r>
            <a:r>
              <a:rPr lang="vi-VN" dirty="0" smtClean="0"/>
              <a:t>.</a:t>
            </a:r>
            <a:endParaRPr lang="en-US" dirty="0" smtClean="0"/>
          </a:p>
          <a:p>
            <a:pPr>
              <a:buFontTx/>
              <a:buChar char="-"/>
            </a:pPr>
            <a:r>
              <a:rPr lang="vi-VN" dirty="0"/>
              <a:t> Mỗi giá trị của đối tượng được viết theo dạng </a:t>
            </a:r>
            <a:r>
              <a:rPr lang="vi-VN" dirty="0" smtClean="0"/>
              <a:t>cặ</a:t>
            </a:r>
            <a:r>
              <a:rPr lang="en-US" dirty="0" smtClean="0"/>
              <a:t>p =&gt;  </a:t>
            </a:r>
            <a:r>
              <a:rPr lang="en-US" i="1" dirty="0" err="1" smtClean="0"/>
              <a:t>tên:giá</a:t>
            </a:r>
            <a:r>
              <a:rPr lang="en-US" i="1" dirty="0" smtClean="0"/>
              <a:t> </a:t>
            </a:r>
            <a:r>
              <a:rPr lang="en-US" i="1" dirty="0" err="1"/>
              <a:t>trị</a:t>
            </a:r>
            <a:endParaRPr lang="en-US" dirty="0" smtClean="0"/>
          </a:p>
          <a:p>
            <a:pPr>
              <a:buFontTx/>
              <a:buChar char="-"/>
            </a:pPr>
            <a:r>
              <a:rPr lang="en-US" dirty="0" err="1" smtClean="0"/>
              <a:t>Ví</a:t>
            </a:r>
            <a:r>
              <a:rPr lang="en-US" dirty="0" smtClean="0"/>
              <a:t> </a:t>
            </a:r>
            <a:r>
              <a:rPr lang="en-US" dirty="0" err="1" smtClean="0"/>
              <a:t>dụ</a:t>
            </a:r>
            <a:r>
              <a:rPr lang="en-US" dirty="0" smtClean="0"/>
              <a:t> : </a:t>
            </a:r>
          </a:p>
          <a:p>
            <a:pPr marL="0" indent="0">
              <a:buNone/>
            </a:pPr>
            <a:r>
              <a:rPr lang="en-US" dirty="0" smtClean="0"/>
              <a:t>              </a:t>
            </a:r>
            <a:r>
              <a:rPr lang="en-US" dirty="0" err="1" smtClean="0"/>
              <a:t>var</a:t>
            </a:r>
            <a:r>
              <a:rPr lang="en-US" dirty="0" smtClean="0"/>
              <a:t> </a:t>
            </a:r>
            <a:r>
              <a:rPr lang="en-US" dirty="0" err="1"/>
              <a:t>SinhVien</a:t>
            </a:r>
            <a:r>
              <a:rPr lang="en-US" dirty="0"/>
              <a:t> = {name</a:t>
            </a:r>
            <a:r>
              <a:rPr lang="en-US" dirty="0" smtClean="0"/>
              <a:t>:“</a:t>
            </a:r>
            <a:r>
              <a:rPr lang="en-US" dirty="0" err="1" smtClean="0"/>
              <a:t>Hiệp</a:t>
            </a:r>
            <a:r>
              <a:rPr lang="en-US" dirty="0" smtClean="0"/>
              <a:t>", year:1996}</a:t>
            </a:r>
          </a:p>
        </p:txBody>
      </p:sp>
    </p:spTree>
    <p:extLst>
      <p:ext uri="{BB962C8B-B14F-4D97-AF65-F5344CB8AC3E}">
        <p14:creationId xmlns:p14="http://schemas.microsoft.com/office/powerpoint/2010/main" val="383290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JavaScript</a:t>
            </a:r>
            <a:r>
              <a:rPr lang="en-US" dirty="0"/>
              <a:t> </a:t>
            </a:r>
            <a:r>
              <a:rPr lang="en-US" dirty="0" err="1"/>
              <a:t>là</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phổ</a:t>
            </a:r>
            <a:r>
              <a:rPr lang="en-US" dirty="0"/>
              <a:t> </a:t>
            </a:r>
            <a:r>
              <a:rPr lang="en-US" dirty="0" err="1"/>
              <a:t>biến</a:t>
            </a:r>
            <a:r>
              <a:rPr lang="en-US" dirty="0"/>
              <a:t> </a:t>
            </a:r>
            <a:r>
              <a:rPr lang="en-US" dirty="0" err="1"/>
              <a:t>nhất</a:t>
            </a:r>
            <a:r>
              <a:rPr lang="en-US" dirty="0"/>
              <a:t> </a:t>
            </a:r>
            <a:r>
              <a:rPr lang="en-US" dirty="0" err="1"/>
              <a:t>trên</a:t>
            </a:r>
            <a:r>
              <a:rPr lang="en-US" dirty="0"/>
              <a:t> </a:t>
            </a:r>
            <a:r>
              <a:rPr lang="en-US" dirty="0" err="1"/>
              <a:t>thế</a:t>
            </a:r>
            <a:r>
              <a:rPr lang="en-US" dirty="0"/>
              <a:t> </a:t>
            </a:r>
            <a:r>
              <a:rPr lang="en-US" dirty="0" err="1"/>
              <a:t>giới</a:t>
            </a:r>
            <a:r>
              <a:rPr lang="en-US" dirty="0"/>
              <a:t> </a:t>
            </a:r>
            <a:r>
              <a:rPr lang="en-US" dirty="0" err="1"/>
              <a:t>trong</a:t>
            </a:r>
            <a:r>
              <a:rPr lang="en-US" dirty="0"/>
              <a:t> </a:t>
            </a:r>
            <a:r>
              <a:rPr lang="en-US" dirty="0" err="1"/>
              <a:t>suốt</a:t>
            </a:r>
            <a:r>
              <a:rPr lang="en-US" dirty="0"/>
              <a:t> 20 </a:t>
            </a:r>
            <a:r>
              <a:rPr lang="en-US" dirty="0" err="1"/>
              <a:t>năm</a:t>
            </a:r>
            <a:r>
              <a:rPr lang="en-US" dirty="0"/>
              <a:t> qua. </a:t>
            </a:r>
            <a:r>
              <a:rPr lang="en-US" dirty="0" err="1"/>
              <a:t>Nó</a:t>
            </a:r>
            <a:r>
              <a:rPr lang="en-US" dirty="0"/>
              <a:t> </a:t>
            </a:r>
            <a:r>
              <a:rPr lang="en-US" dirty="0" err="1"/>
              <a:t>cũng</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số</a:t>
            </a:r>
            <a:r>
              <a:rPr lang="en-US" dirty="0"/>
              <a:t> 3 </a:t>
            </a:r>
            <a:r>
              <a:rPr lang="en-US" dirty="0" err="1"/>
              <a:t>ngôn</a:t>
            </a:r>
            <a:r>
              <a:rPr lang="en-US" dirty="0"/>
              <a:t> </a:t>
            </a:r>
            <a:r>
              <a:rPr lang="en-US" dirty="0" err="1"/>
              <a:t>ngữ</a:t>
            </a:r>
            <a:r>
              <a:rPr lang="en-US" dirty="0"/>
              <a:t> </a:t>
            </a:r>
            <a:r>
              <a:rPr lang="en-US" dirty="0" err="1"/>
              <a:t>chính</a:t>
            </a:r>
            <a:r>
              <a:rPr lang="en-US" dirty="0"/>
              <a:t> </a:t>
            </a:r>
            <a:r>
              <a:rPr lang="en-US" dirty="0" err="1"/>
              <a:t>của</a:t>
            </a:r>
            <a:r>
              <a:rPr lang="en-US" dirty="0"/>
              <a:t> </a:t>
            </a:r>
            <a:r>
              <a:rPr lang="en-US" dirty="0" err="1"/>
              <a:t>lập</a:t>
            </a:r>
            <a:r>
              <a:rPr lang="en-US" dirty="0"/>
              <a:t> </a:t>
            </a:r>
            <a:r>
              <a:rPr lang="en-US" dirty="0" err="1"/>
              <a:t>trình</a:t>
            </a:r>
            <a:r>
              <a:rPr lang="en-US" dirty="0"/>
              <a:t> web:</a:t>
            </a:r>
          </a:p>
          <a:p>
            <a:r>
              <a:rPr lang="en-US" dirty="0">
                <a:hlinkClick r:id="rId2"/>
              </a:rPr>
              <a:t>HTML</a:t>
            </a:r>
            <a:r>
              <a:rPr lang="en-US" dirty="0"/>
              <a:t>: </a:t>
            </a:r>
            <a:r>
              <a:rPr lang="en-US" dirty="0" err="1"/>
              <a:t>Giúp</a:t>
            </a:r>
            <a:r>
              <a:rPr lang="en-US" dirty="0"/>
              <a:t> </a:t>
            </a:r>
            <a:r>
              <a:rPr lang="en-US" dirty="0" err="1"/>
              <a:t>bạn</a:t>
            </a:r>
            <a:r>
              <a:rPr lang="en-US" dirty="0"/>
              <a:t> </a:t>
            </a:r>
            <a:r>
              <a:rPr lang="en-US" dirty="0" err="1"/>
              <a:t>thêm</a:t>
            </a:r>
            <a:r>
              <a:rPr lang="en-US" dirty="0"/>
              <a:t> </a:t>
            </a:r>
            <a:r>
              <a:rPr lang="en-US" dirty="0" err="1"/>
              <a:t>nội</a:t>
            </a:r>
            <a:r>
              <a:rPr lang="en-US" dirty="0"/>
              <a:t> dung </a:t>
            </a:r>
            <a:r>
              <a:rPr lang="en-US" dirty="0" err="1"/>
              <a:t>cho</a:t>
            </a:r>
            <a:r>
              <a:rPr lang="en-US" dirty="0"/>
              <a:t> </a:t>
            </a:r>
            <a:r>
              <a:rPr lang="en-US" dirty="0" err="1"/>
              <a:t>trang</a:t>
            </a:r>
            <a:r>
              <a:rPr lang="en-US" dirty="0"/>
              <a:t> web.</a:t>
            </a:r>
          </a:p>
          <a:p>
            <a:r>
              <a:rPr lang="en-US" dirty="0">
                <a:hlinkClick r:id="rId3"/>
              </a:rPr>
              <a:t>CSS</a:t>
            </a:r>
            <a:r>
              <a:rPr lang="en-US" dirty="0"/>
              <a:t>: </a:t>
            </a:r>
            <a:r>
              <a:rPr lang="en-US" dirty="0" err="1"/>
              <a:t>Định</a:t>
            </a:r>
            <a:r>
              <a:rPr lang="en-US" dirty="0"/>
              <a:t> </a:t>
            </a:r>
            <a:r>
              <a:rPr lang="en-US" dirty="0" err="1"/>
              <a:t>dạng</a:t>
            </a:r>
            <a:r>
              <a:rPr lang="en-US" dirty="0"/>
              <a:t> </a:t>
            </a:r>
            <a:r>
              <a:rPr lang="en-US" dirty="0" err="1"/>
              <a:t>thiết</a:t>
            </a:r>
            <a:r>
              <a:rPr lang="en-US" dirty="0"/>
              <a:t> </a:t>
            </a:r>
            <a:r>
              <a:rPr lang="en-US" dirty="0" err="1"/>
              <a:t>kế</a:t>
            </a:r>
            <a:r>
              <a:rPr lang="en-US" dirty="0"/>
              <a:t>, </a:t>
            </a:r>
            <a:r>
              <a:rPr lang="en-US" dirty="0" err="1"/>
              <a:t>bố</a:t>
            </a:r>
            <a:r>
              <a:rPr lang="en-US" dirty="0"/>
              <a:t> </a:t>
            </a:r>
            <a:r>
              <a:rPr lang="en-US" dirty="0" err="1"/>
              <a:t>cục</a:t>
            </a:r>
            <a:r>
              <a:rPr lang="en-US" dirty="0"/>
              <a:t>, </a:t>
            </a:r>
            <a:r>
              <a:rPr lang="en-US" dirty="0" err="1"/>
              <a:t>phong</a:t>
            </a:r>
            <a:r>
              <a:rPr lang="en-US" dirty="0"/>
              <a:t> </a:t>
            </a:r>
            <a:r>
              <a:rPr lang="en-US" dirty="0" err="1"/>
              <a:t>cách</a:t>
            </a:r>
            <a:r>
              <a:rPr lang="en-US" dirty="0"/>
              <a:t>, </a:t>
            </a:r>
            <a:r>
              <a:rPr lang="en-US" dirty="0" err="1"/>
              <a:t>canh</a:t>
            </a:r>
            <a:r>
              <a:rPr lang="en-US" dirty="0"/>
              <a:t> </a:t>
            </a:r>
            <a:r>
              <a:rPr lang="en-US" dirty="0" err="1"/>
              <a:t>lề</a:t>
            </a:r>
            <a:r>
              <a:rPr lang="en-US" dirty="0"/>
              <a:t> </a:t>
            </a:r>
            <a:r>
              <a:rPr lang="en-US" dirty="0" err="1"/>
              <a:t>của</a:t>
            </a:r>
            <a:r>
              <a:rPr lang="en-US" dirty="0"/>
              <a:t> </a:t>
            </a:r>
            <a:r>
              <a:rPr lang="en-US" dirty="0" err="1"/>
              <a:t>trang</a:t>
            </a:r>
            <a:r>
              <a:rPr lang="en-US" dirty="0"/>
              <a:t> web.</a:t>
            </a:r>
          </a:p>
          <a:p>
            <a:r>
              <a:rPr lang="en-US" dirty="0"/>
              <a:t>JavaScript: </a:t>
            </a:r>
            <a:r>
              <a:rPr lang="en-US" dirty="0" err="1"/>
              <a:t>Cải</a:t>
            </a:r>
            <a:r>
              <a:rPr lang="en-US" dirty="0"/>
              <a:t> </a:t>
            </a:r>
            <a:r>
              <a:rPr lang="en-US" dirty="0" err="1"/>
              <a:t>thiện</a:t>
            </a:r>
            <a:r>
              <a:rPr lang="en-US" dirty="0"/>
              <a:t> </a:t>
            </a: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trang</a:t>
            </a:r>
            <a:r>
              <a:rPr lang="en-US" dirty="0"/>
              <a:t> web</a:t>
            </a:r>
            <a:r>
              <a:rPr lang="en-US" dirty="0" smtClean="0"/>
              <a:t>.</a:t>
            </a:r>
            <a:endParaRPr lang="vi-VN" dirty="0" smtClean="0"/>
          </a:p>
          <a:p>
            <a:r>
              <a:rPr lang="vi-VN" dirty="0"/>
              <a:t>Trong năm 1996, JavaScript được chính thức đặt tên là ECMAScript. ECMAScript 2 phát hành năm 1998 và ECMAScript 3 tiếp tục ra mắt vào năm 1999. Nó liên tục phát triển thành JavaScript ngày nay, giờ đã hoạt động trên khắp mọi trình duyệt và trên khắp các thiết bị từ di động đến máy tính bàn.</a:t>
            </a:r>
          </a:p>
          <a:p>
            <a:endParaRPr lang="en-US" dirty="0"/>
          </a:p>
          <a:p>
            <a:endParaRPr lang="en-US" dirty="0"/>
          </a:p>
        </p:txBody>
      </p:sp>
    </p:spTree>
    <p:extLst>
      <p:ext uri="{BB962C8B-B14F-4D97-AF65-F5344CB8AC3E}">
        <p14:creationId xmlns:p14="http://schemas.microsoft.com/office/powerpoint/2010/main" val="1456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a:t>- Giá trị được lưu trong tên không chỉ đơn thuần là chuỗi, số, .... mà nó còn có thể là một hàm.</a:t>
            </a:r>
          </a:p>
          <a:p>
            <a:pPr marL="0" indent="0">
              <a:buNone/>
            </a:pPr>
            <a:r>
              <a:rPr lang="vi-VN" dirty="0"/>
              <a:t>- Những cái tên lưu trữ các giá trị đơn thuần như chuỗi, số, .... thì được gọi là </a:t>
            </a:r>
            <a:r>
              <a:rPr lang="vi-VN" i="1" dirty="0"/>
              <a:t>thuộc tính</a:t>
            </a:r>
            <a:endParaRPr lang="vi-VN" dirty="0"/>
          </a:p>
          <a:p>
            <a:pPr marL="0" indent="0">
              <a:buNone/>
            </a:pPr>
            <a:r>
              <a:rPr lang="vi-VN" dirty="0"/>
              <a:t>- Những cái tên lưu trữ giá trị là một hàm thì được gọi là </a:t>
            </a:r>
            <a:r>
              <a:rPr lang="vi-VN" i="1" dirty="0"/>
              <a:t>phương thức</a:t>
            </a:r>
            <a:endParaRPr lang="vi-VN" dirty="0"/>
          </a:p>
        </p:txBody>
      </p:sp>
    </p:spTree>
    <p:extLst>
      <p:ext uri="{BB962C8B-B14F-4D97-AF65-F5344CB8AC3E}">
        <p14:creationId xmlns:p14="http://schemas.microsoft.com/office/powerpoint/2010/main" val="3250257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21597" y="1825625"/>
            <a:ext cx="6148806" cy="4351338"/>
          </a:xfrm>
          <a:prstGeom prst="rect">
            <a:avLst/>
          </a:prstGeom>
        </p:spPr>
      </p:pic>
    </p:spTree>
    <p:extLst>
      <p:ext uri="{BB962C8B-B14F-4D97-AF65-F5344CB8AC3E}">
        <p14:creationId xmlns:p14="http://schemas.microsoft.com/office/powerpoint/2010/main" val="3306952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21280" y="0"/>
            <a:ext cx="5827996" cy="7091363"/>
          </a:xfrm>
          <a:prstGeom prst="rect">
            <a:avLst/>
          </a:prstGeom>
        </p:spPr>
      </p:pic>
    </p:spTree>
    <p:extLst>
      <p:ext uri="{BB962C8B-B14F-4D97-AF65-F5344CB8AC3E}">
        <p14:creationId xmlns:p14="http://schemas.microsoft.com/office/powerpoint/2010/main" val="281251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lstStyle/>
          <a:p>
            <a:r>
              <a:rPr lang="vi-VN" dirty="0"/>
              <a:t>Prototypes dịch ra là các nguyên mẫu nhưng về phía lập trình Javascript thì bạn có thể hiểu nó giống như các thành phần phương thức và  thuộc tính của một đối tượng</a:t>
            </a:r>
            <a:r>
              <a:rPr lang="vi-VN" dirty="0" smtClean="0"/>
              <a:t>,</a:t>
            </a:r>
            <a:endParaRPr lang="en-US" dirty="0" smtClean="0"/>
          </a:p>
          <a:p>
            <a:endParaRPr lang="en-US" dirty="0" smtClean="0"/>
          </a:p>
          <a:p>
            <a:r>
              <a:rPr lang="en-US" dirty="0" smtClean="0"/>
              <a:t>V</a:t>
            </a:r>
            <a:r>
              <a:rPr lang="vi-VN" dirty="0" smtClean="0"/>
              <a:t>ì </a:t>
            </a:r>
            <a:r>
              <a:rPr lang="vi-VN" dirty="0"/>
              <a:t>vậy tất cả các đối tượng trong Javascript đều có một Prototype riêng để lưu trữ các thành phần đó</a:t>
            </a:r>
            <a:r>
              <a:rPr lang="vi-VN" dirty="0" smtClean="0"/>
              <a:t>.</a:t>
            </a:r>
            <a:endParaRPr lang="en-US" dirty="0" smtClean="0"/>
          </a:p>
        </p:txBody>
      </p:sp>
    </p:spTree>
    <p:extLst>
      <p:ext uri="{BB962C8B-B14F-4D97-AF65-F5344CB8AC3E}">
        <p14:creationId xmlns:p14="http://schemas.microsoft.com/office/powerpoint/2010/main" val="243398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vi-VN" dirty="0"/>
              <a:t>// Tạo đối tượng</a:t>
            </a:r>
          </a:p>
          <a:p>
            <a:r>
              <a:rPr lang="vi-VN" dirty="0"/>
              <a:t>Number.prototype.plus = function(value){</a:t>
            </a:r>
          </a:p>
          <a:p>
            <a:r>
              <a:rPr lang="vi-VN" dirty="0"/>
              <a:t>return this.valueOf() + parseInt(value);</a:t>
            </a:r>
          </a:p>
          <a:p>
            <a:r>
              <a:rPr lang="vi-VN" dirty="0"/>
              <a:t>};</a:t>
            </a:r>
          </a:p>
          <a:p>
            <a:r>
              <a:rPr lang="vi-VN" dirty="0"/>
              <a:t> </a:t>
            </a:r>
          </a:p>
          <a:p>
            <a:r>
              <a:rPr lang="vi-VN" dirty="0"/>
              <a:t>// Tạo mới đối tượng</a:t>
            </a:r>
          </a:p>
          <a:p>
            <a:r>
              <a:rPr lang="vi-VN" dirty="0"/>
              <a:t>var age = Number(12);</a:t>
            </a:r>
          </a:p>
          <a:p>
            <a:r>
              <a:rPr lang="vi-VN" dirty="0"/>
              <a:t>document.write(age.plus(12) + "&lt;br/&gt;");</a:t>
            </a:r>
          </a:p>
          <a:p>
            <a:r>
              <a:rPr lang="vi-VN" dirty="0"/>
              <a:t> </a:t>
            </a:r>
          </a:p>
          <a:p>
            <a:r>
              <a:rPr lang="vi-VN" dirty="0"/>
              <a:t>// Tạo đối tượng khác</a:t>
            </a:r>
          </a:p>
          <a:p>
            <a:r>
              <a:rPr lang="vi-VN" dirty="0"/>
              <a:t>var year = 2014;</a:t>
            </a:r>
          </a:p>
          <a:p>
            <a:r>
              <a:rPr lang="vi-VN" dirty="0"/>
              <a:t>document.write(year.plus(12));</a:t>
            </a:r>
            <a:endParaRPr lang="en-US" dirty="0"/>
          </a:p>
        </p:txBody>
      </p:sp>
    </p:spTree>
    <p:extLst>
      <p:ext uri="{BB962C8B-B14F-4D97-AF65-F5344CB8AC3E}">
        <p14:creationId xmlns:p14="http://schemas.microsoft.com/office/powerpoint/2010/main" val="242918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Phạm</a:t>
            </a:r>
            <a:r>
              <a:rPr lang="en-US" dirty="0" smtClean="0"/>
              <a:t> vi </a:t>
            </a:r>
            <a:r>
              <a:rPr lang="en-US" dirty="0" err="1" smtClean="0"/>
              <a:t>của</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pPr marL="0" indent="0">
              <a:buNone/>
            </a:pPr>
            <a:r>
              <a:rPr lang="vi-VN" dirty="0"/>
              <a:t>1) Biến cục bộ </a:t>
            </a:r>
            <a:r>
              <a:rPr lang="vi-VN" i="1" dirty="0"/>
              <a:t>(Local Variable)</a:t>
            </a:r>
            <a:endParaRPr lang="vi-VN" dirty="0"/>
          </a:p>
          <a:p>
            <a:pPr marL="0" indent="0">
              <a:buNone/>
            </a:pPr>
            <a:r>
              <a:rPr lang="vi-VN" dirty="0"/>
              <a:t>- Biến cục bộ là loại biến mà nó được khai báo ở vị trí bên trong một hàm.</a:t>
            </a:r>
          </a:p>
          <a:p>
            <a:pPr>
              <a:buFontTx/>
              <a:buChar char="-"/>
            </a:pPr>
            <a:r>
              <a:rPr lang="vi-VN" dirty="0" smtClean="0"/>
              <a:t>Biến </a:t>
            </a:r>
            <a:r>
              <a:rPr lang="vi-VN" dirty="0"/>
              <a:t>cục bộ chỉ có thể được truy cập ở vị trí bên trong hàm mà nó được khai báo</a:t>
            </a:r>
            <a:r>
              <a:rPr lang="vi-VN" dirty="0" smtClean="0"/>
              <a:t>.</a:t>
            </a:r>
            <a:endParaRPr lang="en-US" dirty="0" smtClean="0"/>
          </a:p>
          <a:p>
            <a:pPr>
              <a:buFontTx/>
              <a:buChar char="-"/>
            </a:pPr>
            <a:r>
              <a:rPr lang="en-US" dirty="0" err="1" smtClean="0"/>
              <a:t>Chú</a:t>
            </a:r>
            <a:r>
              <a:rPr lang="en-US" dirty="0" smtClean="0"/>
              <a:t> ý : </a:t>
            </a:r>
            <a:r>
              <a:rPr lang="vi-VN" dirty="0"/>
              <a:t>Các tham số của hàm cũng được xem như biến cục bộ của hàm.</a:t>
            </a:r>
          </a:p>
        </p:txBody>
      </p:sp>
    </p:spTree>
    <p:extLst>
      <p:ext uri="{BB962C8B-B14F-4D97-AF65-F5344CB8AC3E}">
        <p14:creationId xmlns:p14="http://schemas.microsoft.com/office/powerpoint/2010/main" val="131355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ES" dirty="0" smtClean="0"/>
              <a:t>2) </a:t>
            </a:r>
            <a:r>
              <a:rPr lang="es-ES" dirty="0" err="1" smtClean="0"/>
              <a:t>Biến</a:t>
            </a:r>
            <a:r>
              <a:rPr lang="es-ES" dirty="0" smtClean="0"/>
              <a:t> </a:t>
            </a:r>
            <a:r>
              <a:rPr lang="es-ES" dirty="0" err="1" smtClean="0"/>
              <a:t>toàn</a:t>
            </a:r>
            <a:r>
              <a:rPr lang="es-ES" dirty="0" smtClean="0"/>
              <a:t> </a:t>
            </a:r>
            <a:r>
              <a:rPr lang="es-ES" dirty="0" err="1" smtClean="0"/>
              <a:t>cục</a:t>
            </a:r>
            <a:r>
              <a:rPr lang="es-ES" dirty="0" smtClean="0"/>
              <a:t> </a:t>
            </a:r>
            <a:r>
              <a:rPr lang="es-ES" i="1" dirty="0" smtClean="0"/>
              <a:t>(Global Variable)</a:t>
            </a:r>
          </a:p>
          <a:p>
            <a:pPr marL="0" indent="0">
              <a:buNone/>
            </a:pPr>
            <a:r>
              <a:rPr lang="vi-VN" dirty="0"/>
              <a:t>- Biến toàn cục là loại biến mà nó được khai báo ở vị trí bên ngoài một hàm.</a:t>
            </a:r>
          </a:p>
          <a:p>
            <a:pPr marL="0" indent="0">
              <a:buNone/>
            </a:pPr>
            <a:r>
              <a:rPr lang="vi-VN" dirty="0"/>
              <a:t>- Biến toàn cục có thể được truy cập ở bất kỳ vị trí nào trong chương trình JavaScript.</a:t>
            </a:r>
          </a:p>
          <a:p>
            <a:endParaRPr lang="es-ES" dirty="0"/>
          </a:p>
        </p:txBody>
      </p:sp>
    </p:spTree>
    <p:extLst>
      <p:ext uri="{BB962C8B-B14F-4D97-AF65-F5344CB8AC3E}">
        <p14:creationId xmlns:p14="http://schemas.microsoft.com/office/powerpoint/2010/main" val="383957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String</a:t>
            </a:r>
            <a:endParaRPr lang="en-US" dirty="0"/>
          </a:p>
        </p:txBody>
      </p:sp>
      <p:pic>
        <p:nvPicPr>
          <p:cNvPr id="4" name="Content Placeholder 3"/>
          <p:cNvPicPr>
            <a:picLocks noGrp="1" noChangeAspect="1"/>
          </p:cNvPicPr>
          <p:nvPr>
            <p:ph idx="1"/>
          </p:nvPr>
        </p:nvPicPr>
        <p:blipFill>
          <a:blip r:embed="rId2"/>
          <a:stretch>
            <a:fillRect/>
          </a:stretch>
        </p:blipFill>
        <p:spPr>
          <a:xfrm>
            <a:off x="2300708" y="1825625"/>
            <a:ext cx="7590584" cy="4351338"/>
          </a:xfrm>
          <a:prstGeom prst="rect">
            <a:avLst/>
          </a:prstGeom>
        </p:spPr>
      </p:pic>
    </p:spTree>
    <p:extLst>
      <p:ext uri="{BB962C8B-B14F-4D97-AF65-F5344CB8AC3E}">
        <p14:creationId xmlns:p14="http://schemas.microsoft.com/office/powerpoint/2010/main" val="382350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a:t>
            </a:r>
            <a:r>
              <a:rPr lang="en-US" dirty="0" err="1" smtClean="0"/>
              <a:t>Mảng</a:t>
            </a:r>
            <a:endParaRPr lang="en-US" dirty="0"/>
          </a:p>
        </p:txBody>
      </p:sp>
      <p:pic>
        <p:nvPicPr>
          <p:cNvPr id="5" name="Content Placeholder 4"/>
          <p:cNvPicPr>
            <a:picLocks noGrp="1" noChangeAspect="1"/>
          </p:cNvPicPr>
          <p:nvPr>
            <p:ph idx="1"/>
          </p:nvPr>
        </p:nvPicPr>
        <p:blipFill>
          <a:blip r:embed="rId2"/>
          <a:stretch>
            <a:fillRect/>
          </a:stretch>
        </p:blipFill>
        <p:spPr>
          <a:xfrm>
            <a:off x="1499899" y="1825625"/>
            <a:ext cx="9192201" cy="4351338"/>
          </a:xfrm>
          <a:prstGeom prst="rect">
            <a:avLst/>
          </a:prstGeom>
        </p:spPr>
      </p:pic>
    </p:spTree>
    <p:extLst>
      <p:ext uri="{BB962C8B-B14F-4D97-AF65-F5344CB8AC3E}">
        <p14:creationId xmlns:p14="http://schemas.microsoft.com/office/powerpoint/2010/main" val="584506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a:t>x</a:t>
            </a:r>
            <a:r>
              <a:rPr lang="en-US" dirty="0" err="1" smtClean="0"/>
              <a:t>ử</a:t>
            </a:r>
            <a:r>
              <a:rPr lang="en-US" dirty="0" smtClean="0"/>
              <a:t> </a:t>
            </a:r>
            <a:r>
              <a:rPr lang="en-US" dirty="0" err="1" smtClean="0"/>
              <a:t>lý</a:t>
            </a:r>
            <a:r>
              <a:rPr lang="en-US" dirty="0" smtClean="0"/>
              <a:t> Number</a:t>
            </a:r>
            <a:endParaRPr lang="en-US" dirty="0"/>
          </a:p>
        </p:txBody>
      </p:sp>
      <p:pic>
        <p:nvPicPr>
          <p:cNvPr id="4" name="Content Placeholder 3"/>
          <p:cNvPicPr>
            <a:picLocks noGrp="1" noChangeAspect="1"/>
          </p:cNvPicPr>
          <p:nvPr>
            <p:ph idx="1"/>
          </p:nvPr>
        </p:nvPicPr>
        <p:blipFill>
          <a:blip r:embed="rId2"/>
          <a:stretch>
            <a:fillRect/>
          </a:stretch>
        </p:blipFill>
        <p:spPr>
          <a:xfrm>
            <a:off x="1482081" y="1825625"/>
            <a:ext cx="9227837" cy="4351338"/>
          </a:xfrm>
          <a:prstGeom prst="rect">
            <a:avLst/>
          </a:prstGeom>
        </p:spPr>
      </p:pic>
    </p:spTree>
    <p:extLst>
      <p:ext uri="{BB962C8B-B14F-4D97-AF65-F5344CB8AC3E}">
        <p14:creationId xmlns:p14="http://schemas.microsoft.com/office/powerpoint/2010/main" val="156857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smtClean="0"/>
              <a:t>JavaScript liên tục phát triển kể từ đó, có </a:t>
            </a:r>
            <a:r>
              <a:rPr lang="vi-VN" dirty="0" smtClean="0"/>
              <a:t>l</a:t>
            </a:r>
            <a:r>
              <a:rPr lang="en-US" dirty="0"/>
              <a:t>ú</a:t>
            </a:r>
            <a:r>
              <a:rPr lang="vi-VN" dirty="0" smtClean="0"/>
              <a:t>c </a:t>
            </a:r>
            <a:r>
              <a:rPr lang="vi-VN" dirty="0" smtClean="0"/>
              <a:t>đạt đến 92% website đang sử dụng JavaScript vào năm 2016. Chỉ trong 20 năm, nó từ một ngôn ngữ lập trình riêng trở thành công cụ quan trọng nhất trên bộ công cụ của các chuyên viên lập trình web.</a:t>
            </a:r>
          </a:p>
          <a:p>
            <a:endParaRPr lang="en-US" dirty="0"/>
          </a:p>
        </p:txBody>
      </p:sp>
      <p:sp>
        <p:nvSpPr>
          <p:cNvPr id="4" name="AutoShape 2" descr="https://websolutions.com.vn/wp-content/uploads/2019/01/1-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90503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Đối tượng ngày tháng trong JavaScript</a:t>
            </a:r>
            <a:br>
              <a:rPr lang="vi-VN" dirty="0"/>
            </a:br>
            <a:endParaRPr lang="en-US" dirty="0"/>
          </a:p>
        </p:txBody>
      </p:sp>
      <p:sp>
        <p:nvSpPr>
          <p:cNvPr id="3" name="Content Placeholder 2"/>
          <p:cNvSpPr>
            <a:spLocks noGrp="1"/>
          </p:cNvSpPr>
          <p:nvPr>
            <p:ph idx="1"/>
          </p:nvPr>
        </p:nvSpPr>
        <p:spPr/>
        <p:txBody>
          <a:bodyPr/>
          <a:lstStyle/>
          <a:p>
            <a:pPr marL="0" indent="0">
              <a:buNone/>
            </a:pPr>
            <a:r>
              <a:rPr lang="vi-VN" dirty="0"/>
              <a:t>- Đối tượng ngày tháng là một tập hợp các thông tin về thời gian </a:t>
            </a:r>
            <a:r>
              <a:rPr lang="vi-VN" i="1" dirty="0"/>
              <a:t>(thứ, ngày, tháng, năm, giờ, phút, giây, mili giây, múi giờ)</a:t>
            </a:r>
            <a:r>
              <a:rPr lang="vi-VN" dirty="0"/>
              <a:t> của một thời điểm nào đó.</a:t>
            </a:r>
            <a:endParaRPr lang="en-US" dirty="0"/>
          </a:p>
        </p:txBody>
      </p:sp>
      <p:pic>
        <p:nvPicPr>
          <p:cNvPr id="4" name="Picture 3"/>
          <p:cNvPicPr>
            <a:picLocks noChangeAspect="1"/>
          </p:cNvPicPr>
          <p:nvPr/>
        </p:nvPicPr>
        <p:blipFill>
          <a:blip r:embed="rId2"/>
          <a:stretch>
            <a:fillRect/>
          </a:stretch>
        </p:blipFill>
        <p:spPr>
          <a:xfrm>
            <a:off x="1303156" y="3420971"/>
            <a:ext cx="9725025" cy="1914525"/>
          </a:xfrm>
          <a:prstGeom prst="rect">
            <a:avLst/>
          </a:prstGeom>
        </p:spPr>
      </p:pic>
    </p:spTree>
    <p:extLst>
      <p:ext uri="{BB962C8B-B14F-4D97-AF65-F5344CB8AC3E}">
        <p14:creationId xmlns:p14="http://schemas.microsoft.com/office/powerpoint/2010/main" val="4053811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2) Cách khai báo (khởi tạo) một đối tượng ngày tháng</a:t>
            </a:r>
          </a:p>
          <a:p>
            <a:pPr marL="0" indent="0">
              <a:buNone/>
            </a:pPr>
            <a:r>
              <a:rPr lang="vi-VN" dirty="0"/>
              <a:t>- Cấu trúc </a:t>
            </a:r>
            <a:r>
              <a:rPr lang="vi-VN" i="1" dirty="0"/>
              <a:t>new Date()</a:t>
            </a:r>
            <a:r>
              <a:rPr lang="vi-VN" dirty="0"/>
              <a:t> được chia làm bốn cú pháp chính:</a:t>
            </a:r>
          </a:p>
          <a:p>
            <a:r>
              <a:rPr lang="vi-VN" i="1" dirty="0"/>
              <a:t>Cú pháp 1: new Date()</a:t>
            </a:r>
          </a:p>
          <a:p>
            <a:r>
              <a:rPr lang="vi-VN" i="1" dirty="0"/>
              <a:t>Cú pháp 2: new Date(milliseconds)</a:t>
            </a:r>
          </a:p>
          <a:p>
            <a:r>
              <a:rPr lang="vi-VN" i="1" dirty="0"/>
              <a:t>Cú pháp 3: new Date(year, month, day, hours, minutes, seconds, milliseconds)</a:t>
            </a:r>
          </a:p>
          <a:p>
            <a:r>
              <a:rPr lang="vi-VN" i="1" dirty="0"/>
              <a:t>Cú pháp 4: new Date(chuỗi ngày tháng)</a:t>
            </a:r>
          </a:p>
          <a:p>
            <a:endParaRPr lang="en-US" dirty="0"/>
          </a:p>
        </p:txBody>
      </p:sp>
    </p:spTree>
    <p:extLst>
      <p:ext uri="{BB962C8B-B14F-4D97-AF65-F5344CB8AC3E}">
        <p14:creationId xmlns:p14="http://schemas.microsoft.com/office/powerpoint/2010/main" val="331909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Date</a:t>
            </a:r>
            <a:endParaRPr lang="en-US" dirty="0"/>
          </a:p>
        </p:txBody>
      </p:sp>
      <p:pic>
        <p:nvPicPr>
          <p:cNvPr id="4" name="Content Placeholder 3"/>
          <p:cNvPicPr>
            <a:picLocks noGrp="1" noChangeAspect="1"/>
          </p:cNvPicPr>
          <p:nvPr>
            <p:ph idx="1"/>
          </p:nvPr>
        </p:nvPicPr>
        <p:blipFill>
          <a:blip r:embed="rId2"/>
          <a:stretch>
            <a:fillRect/>
          </a:stretch>
        </p:blipFill>
        <p:spPr>
          <a:xfrm>
            <a:off x="1740396" y="1825625"/>
            <a:ext cx="8711208" cy="4351338"/>
          </a:xfrm>
          <a:prstGeom prst="rect">
            <a:avLst/>
          </a:prstGeom>
        </p:spPr>
      </p:pic>
    </p:spTree>
    <p:extLst>
      <p:ext uri="{BB962C8B-B14F-4D97-AF65-F5344CB8AC3E}">
        <p14:creationId xmlns:p14="http://schemas.microsoft.com/office/powerpoint/2010/main" val="6127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kiện</a:t>
            </a:r>
            <a:r>
              <a:rPr lang="en-US" dirty="0" smtClean="0"/>
              <a:t> (Event)</a:t>
            </a:r>
            <a:endParaRPr lang="en-US" dirty="0"/>
          </a:p>
        </p:txBody>
      </p:sp>
      <p:pic>
        <p:nvPicPr>
          <p:cNvPr id="5" name="Content Placeholder 4"/>
          <p:cNvPicPr>
            <a:picLocks noGrp="1" noChangeAspect="1"/>
          </p:cNvPicPr>
          <p:nvPr>
            <p:ph idx="1"/>
          </p:nvPr>
        </p:nvPicPr>
        <p:blipFill>
          <a:blip r:embed="rId2"/>
          <a:stretch>
            <a:fillRect/>
          </a:stretch>
        </p:blipFill>
        <p:spPr>
          <a:xfrm>
            <a:off x="1319212" y="2215356"/>
            <a:ext cx="9553575" cy="3571875"/>
          </a:xfrm>
          <a:prstGeom prst="rect">
            <a:avLst/>
          </a:prstGeom>
        </p:spPr>
      </p:pic>
    </p:spTree>
    <p:extLst>
      <p:ext uri="{BB962C8B-B14F-4D97-AF65-F5344CB8AC3E}">
        <p14:creationId xmlns:p14="http://schemas.microsoft.com/office/powerpoint/2010/main" val="1399882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lstStyle/>
          <a:p>
            <a:r>
              <a:rPr lang="vi-VN" dirty="0"/>
              <a:t>Javascript là một ngôn ngữ được sử dụng trong các trình duyệt Browser nên nó đóng một vai trò khá quan trọng trong các ứng dụng website. </a:t>
            </a:r>
            <a:endParaRPr lang="en-US" dirty="0" smtClean="0"/>
          </a:p>
          <a:p>
            <a:r>
              <a:rPr lang="en-US" dirty="0" smtClean="0"/>
              <a:t>N</a:t>
            </a:r>
            <a:r>
              <a:rPr lang="vi-VN" dirty="0" smtClean="0"/>
              <a:t>hiệm </a:t>
            </a:r>
            <a:r>
              <a:rPr lang="vi-VN" dirty="0"/>
              <a:t>vụ của Javascript là thao tác với các tài liệu HTML kết hợp với các cú pháp riêng của nó để tạo nên sự ảo diệu của trang web</a:t>
            </a:r>
            <a:r>
              <a:rPr lang="vi-VN" dirty="0" smtClean="0"/>
              <a:t>.</a:t>
            </a:r>
            <a:endParaRPr lang="en-US" dirty="0" smtClean="0"/>
          </a:p>
          <a:p>
            <a:r>
              <a:rPr lang="vi-VN" dirty="0"/>
              <a:t>Để thao tác được với các thẻ HTML thì nó phải thông qua một cơ chế ta gọi là DOM và ta hay gọi là </a:t>
            </a:r>
            <a:r>
              <a:rPr lang="vi-VN" b="1" dirty="0"/>
              <a:t>D</a:t>
            </a:r>
            <a:r>
              <a:rPr lang="vi-VN" dirty="0"/>
              <a:t>ocument </a:t>
            </a:r>
            <a:r>
              <a:rPr lang="vi-VN" b="1" dirty="0"/>
              <a:t>O</a:t>
            </a:r>
            <a:r>
              <a:rPr lang="vi-VN" dirty="0"/>
              <a:t>bject </a:t>
            </a:r>
            <a:r>
              <a:rPr lang="vi-VN" b="1" dirty="0"/>
              <a:t>M</a:t>
            </a:r>
            <a:r>
              <a:rPr lang="vi-VN" dirty="0"/>
              <a:t>odel</a:t>
            </a:r>
            <a:endParaRPr lang="en-US" dirty="0"/>
          </a:p>
        </p:txBody>
      </p:sp>
    </p:spTree>
    <p:extLst>
      <p:ext uri="{BB962C8B-B14F-4D97-AF65-F5344CB8AC3E}">
        <p14:creationId xmlns:p14="http://schemas.microsoft.com/office/powerpoint/2010/main" val="67967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349"/>
            <a:ext cx="10515600" cy="5619614"/>
          </a:xfrm>
        </p:spPr>
        <p:txBody>
          <a:bodyPr>
            <a:normAutofit fontScale="92500" lnSpcReduction="20000"/>
          </a:bodyPr>
          <a:lstStyle/>
          <a:p>
            <a:pPr marL="0" indent="0">
              <a:buNone/>
            </a:pPr>
            <a:r>
              <a:rPr lang="vi-VN" b="1" dirty="0"/>
              <a:t>Danh sách chia nhóm DOM: </a:t>
            </a:r>
            <a:endParaRPr lang="en-US" b="1" dirty="0" smtClean="0"/>
          </a:p>
          <a:p>
            <a:r>
              <a:rPr lang="vi-VN" dirty="0" smtClean="0"/>
              <a:t>DOM </a:t>
            </a:r>
            <a:r>
              <a:rPr lang="vi-VN" dirty="0"/>
              <a:t>document: có nhiệm vụ lưu trữ toàn bộ các thành phần trong tài liệu của website </a:t>
            </a:r>
            <a:endParaRPr lang="en-US" dirty="0" smtClean="0"/>
          </a:p>
          <a:p>
            <a:r>
              <a:rPr lang="vi-VN" dirty="0" smtClean="0"/>
              <a:t>DOM </a:t>
            </a:r>
            <a:r>
              <a:rPr lang="vi-VN" dirty="0"/>
              <a:t>element: có nhiệm vụ truy xuất tới thẻ HTML nào đó thông qua các thuộc tính như tên class, id, name của thẻ HTML </a:t>
            </a:r>
            <a:endParaRPr lang="en-US" dirty="0" smtClean="0"/>
          </a:p>
          <a:p>
            <a:r>
              <a:rPr lang="vi-VN" dirty="0" smtClean="0"/>
              <a:t>DOM </a:t>
            </a:r>
            <a:r>
              <a:rPr lang="vi-VN" dirty="0"/>
              <a:t>HTML: có nhiệm vụ thay đổi giá trị nội dung và giá trị thuộc tính của các thẻ </a:t>
            </a:r>
            <a:endParaRPr lang="en-US" dirty="0" smtClean="0"/>
          </a:p>
          <a:p>
            <a:r>
              <a:rPr lang="vi-VN" dirty="0" smtClean="0"/>
              <a:t>HTML </a:t>
            </a:r>
            <a:r>
              <a:rPr lang="vi-VN" dirty="0"/>
              <a:t>DOM CSS: có nhiệm vụ thay đổi các định dạng CSS của thẻ HTML </a:t>
            </a:r>
            <a:endParaRPr lang="en-US" dirty="0" smtClean="0"/>
          </a:p>
          <a:p>
            <a:r>
              <a:rPr lang="vi-VN" dirty="0" smtClean="0"/>
              <a:t>DOM </a:t>
            </a:r>
            <a:r>
              <a:rPr lang="vi-VN" dirty="0"/>
              <a:t>Event: có nhiệm vụ gán các sự kiện như onclick(), onload() vào các thẻ HTML </a:t>
            </a:r>
            <a:endParaRPr lang="en-US" dirty="0" smtClean="0"/>
          </a:p>
          <a:p>
            <a:r>
              <a:rPr lang="vi-VN" dirty="0" smtClean="0"/>
              <a:t>DOM </a:t>
            </a:r>
            <a:r>
              <a:rPr lang="vi-VN" dirty="0"/>
              <a:t>Listener: có nhiệm vụ lắng nghe các sự kiện tác động lên thẻ HTML đó DOM Navigation dùng để quản lý, thao tác với các thẻ HTML, thể hiện mối quan hệ cha - con của các thẻ HTML </a:t>
            </a:r>
            <a:endParaRPr lang="en-US" dirty="0" smtClean="0"/>
          </a:p>
          <a:p>
            <a:r>
              <a:rPr lang="vi-VN" dirty="0" smtClean="0"/>
              <a:t>DOM </a:t>
            </a:r>
            <a:r>
              <a:rPr lang="vi-VN" dirty="0"/>
              <a:t>Node, Nodelist: có nhiệm vụ thao tác với HTML thông qua đối tượng (Object)</a:t>
            </a:r>
            <a:endParaRPr lang="en-US" dirty="0"/>
          </a:p>
        </p:txBody>
      </p:sp>
    </p:spTree>
    <p:extLst>
      <p:ext uri="{BB962C8B-B14F-4D97-AF65-F5344CB8AC3E}">
        <p14:creationId xmlns:p14="http://schemas.microsoft.com/office/powerpoint/2010/main" val="2319139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Element	</a:t>
            </a:r>
            <a:endParaRPr lang="en-US" dirty="0"/>
          </a:p>
        </p:txBody>
      </p:sp>
      <p:sp>
        <p:nvSpPr>
          <p:cNvPr id="3" name="Content Placeholder 2"/>
          <p:cNvSpPr>
            <a:spLocks noGrp="1"/>
          </p:cNvSpPr>
          <p:nvPr>
            <p:ph idx="1"/>
          </p:nvPr>
        </p:nvSpPr>
        <p:spPr/>
        <p:txBody>
          <a:bodyPr/>
          <a:lstStyle/>
          <a:p>
            <a:pPr marL="0" indent="0">
              <a:buNone/>
            </a:pPr>
            <a:r>
              <a:rPr lang="en-US" b="1" dirty="0"/>
              <a:t>1.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smtClean="0"/>
              <a:t>ID</a:t>
            </a:r>
          </a:p>
          <a:p>
            <a:pPr marL="0" indent="0">
              <a:buNone/>
            </a:pPr>
            <a:r>
              <a:rPr lang="en-US" b="1" dirty="0"/>
              <a:t> </a:t>
            </a:r>
            <a:r>
              <a:rPr lang="en-US" b="1" dirty="0" smtClean="0"/>
              <a:t>    VD </a:t>
            </a:r>
            <a:r>
              <a:rPr lang="en-US" b="1" dirty="0"/>
              <a:t>: </a:t>
            </a:r>
            <a:r>
              <a:rPr lang="en-US" b="1" dirty="0" err="1"/>
              <a:t>var</a:t>
            </a:r>
            <a:r>
              <a:rPr lang="en-US" b="1" dirty="0"/>
              <a:t> element = </a:t>
            </a:r>
            <a:r>
              <a:rPr lang="en-US" b="1" dirty="0" err="1"/>
              <a:t>document.getElementById</a:t>
            </a:r>
            <a:r>
              <a:rPr lang="en-US" b="1" dirty="0"/>
              <a:t>('</a:t>
            </a:r>
            <a:r>
              <a:rPr lang="en-US" b="1" dirty="0" err="1"/>
              <a:t>idname</a:t>
            </a:r>
            <a:r>
              <a:rPr lang="en-US" b="1" dirty="0"/>
              <a:t>');</a:t>
            </a:r>
            <a:endParaRPr lang="en-US" b="1" dirty="0" smtClean="0"/>
          </a:p>
          <a:p>
            <a:pPr marL="0" indent="0">
              <a:buNone/>
            </a:pPr>
            <a:r>
              <a:rPr lang="en-US" b="1" dirty="0"/>
              <a:t>2.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err="1"/>
              <a:t>tên</a:t>
            </a:r>
            <a:r>
              <a:rPr lang="en-US" b="1" dirty="0"/>
              <a:t> </a:t>
            </a:r>
            <a:r>
              <a:rPr lang="en-US" b="1" dirty="0" err="1"/>
              <a:t>của</a:t>
            </a:r>
            <a:r>
              <a:rPr lang="en-US" b="1" dirty="0"/>
              <a:t> </a:t>
            </a:r>
            <a:r>
              <a:rPr lang="en-US" b="1" dirty="0" err="1"/>
              <a:t>thẻ</a:t>
            </a:r>
            <a:r>
              <a:rPr lang="en-US" b="1" dirty="0"/>
              <a:t> </a:t>
            </a:r>
            <a:r>
              <a:rPr lang="en-US" b="1" dirty="0" smtClean="0"/>
              <a:t>HTML</a:t>
            </a:r>
          </a:p>
          <a:p>
            <a:pPr marL="457200" lvl="1" indent="0">
              <a:buNone/>
            </a:pPr>
            <a:r>
              <a:rPr lang="en-US" sz="2800" b="1" dirty="0" smtClean="0"/>
              <a:t>VD </a:t>
            </a:r>
            <a:r>
              <a:rPr lang="en-US" sz="2800" b="1" dirty="0"/>
              <a:t>: </a:t>
            </a:r>
            <a:r>
              <a:rPr lang="en-US" sz="2800" b="1" dirty="0" err="1"/>
              <a:t>var</a:t>
            </a:r>
            <a:r>
              <a:rPr lang="en-US" sz="2800" b="1" dirty="0"/>
              <a:t> element = </a:t>
            </a:r>
            <a:r>
              <a:rPr lang="en-US" sz="2800" b="1" dirty="0" err="1"/>
              <a:t>document.getElementsByTagName</a:t>
            </a:r>
            <a:r>
              <a:rPr lang="en-US" sz="2800" b="1" dirty="0"/>
              <a:t>('</a:t>
            </a:r>
            <a:r>
              <a:rPr lang="en-US" sz="2800" b="1" dirty="0" err="1"/>
              <a:t>tagname</a:t>
            </a:r>
            <a:r>
              <a:rPr lang="en-US" sz="2800" b="1" dirty="0" smtClean="0"/>
              <a:t>');</a:t>
            </a:r>
          </a:p>
          <a:p>
            <a:pPr marL="0" indent="0">
              <a:buNone/>
            </a:pPr>
            <a:r>
              <a:rPr lang="en-US" b="1" dirty="0"/>
              <a:t>3.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err="1"/>
              <a:t>tên</a:t>
            </a:r>
            <a:r>
              <a:rPr lang="en-US" b="1" dirty="0"/>
              <a:t> class</a:t>
            </a:r>
          </a:p>
          <a:p>
            <a:pPr marL="0" indent="0">
              <a:buNone/>
            </a:pPr>
            <a:r>
              <a:rPr lang="en-US" b="1" dirty="0"/>
              <a:t>     VD : </a:t>
            </a:r>
            <a:r>
              <a:rPr lang="en-US" b="1" dirty="0" err="1"/>
              <a:t>var</a:t>
            </a:r>
            <a:r>
              <a:rPr lang="en-US" b="1" dirty="0"/>
              <a:t> element = </a:t>
            </a:r>
            <a:r>
              <a:rPr lang="en-US" b="1" dirty="0" err="1"/>
              <a:t>document.getElementsByClassName</a:t>
            </a:r>
            <a:r>
              <a:rPr lang="en-US" b="1" dirty="0"/>
              <a:t>('input</a:t>
            </a:r>
            <a:r>
              <a:rPr lang="en-US" b="1" dirty="0" smtClean="0"/>
              <a:t>');</a:t>
            </a:r>
          </a:p>
          <a:p>
            <a:pPr marL="0" indent="0">
              <a:buNone/>
            </a:pPr>
            <a:r>
              <a:rPr lang="en-US" b="1" dirty="0"/>
              <a:t>4.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err="1"/>
              <a:t>cú</a:t>
            </a:r>
            <a:r>
              <a:rPr lang="en-US" b="1" dirty="0"/>
              <a:t> </a:t>
            </a:r>
            <a:r>
              <a:rPr lang="en-US" b="1" dirty="0" err="1"/>
              <a:t>pháp</a:t>
            </a:r>
            <a:r>
              <a:rPr lang="en-US" b="1" dirty="0"/>
              <a:t> </a:t>
            </a:r>
            <a:r>
              <a:rPr lang="en-US" b="1" dirty="0" err="1"/>
              <a:t>của</a:t>
            </a:r>
            <a:r>
              <a:rPr lang="en-US" b="1" dirty="0"/>
              <a:t> Selector </a:t>
            </a:r>
            <a:r>
              <a:rPr lang="en-US" b="1" dirty="0" smtClean="0"/>
              <a:t>CSS</a:t>
            </a:r>
          </a:p>
          <a:p>
            <a:pPr marL="0" indent="0">
              <a:buNone/>
            </a:pPr>
            <a:r>
              <a:rPr lang="en-US" b="1" dirty="0"/>
              <a:t>     VD : </a:t>
            </a:r>
            <a:r>
              <a:rPr lang="en-US" b="1" dirty="0" err="1"/>
              <a:t>var</a:t>
            </a:r>
            <a:r>
              <a:rPr lang="en-US" b="1" dirty="0"/>
              <a:t> element = </a:t>
            </a:r>
            <a:r>
              <a:rPr lang="en-US" b="1" dirty="0" err="1"/>
              <a:t>document.querySelectorAll</a:t>
            </a:r>
            <a:r>
              <a:rPr lang="en-US" b="1" dirty="0"/>
              <a:t>("selector.css");</a:t>
            </a:r>
            <a:endParaRPr lang="en-US" b="1" dirty="0"/>
          </a:p>
          <a:p>
            <a:pPr marL="0" indent="0">
              <a:buNone/>
            </a:pPr>
            <a:endParaRPr lang="en-US" b="1" dirty="0" smtClean="0"/>
          </a:p>
          <a:p>
            <a:endParaRPr lang="en-US" dirty="0"/>
          </a:p>
        </p:txBody>
      </p:sp>
    </p:spTree>
    <p:extLst>
      <p:ext uri="{BB962C8B-B14F-4D97-AF65-F5344CB8AC3E}">
        <p14:creationId xmlns:p14="http://schemas.microsoft.com/office/powerpoint/2010/main" val="4047332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Html</a:t>
            </a:r>
            <a:endParaRPr lang="en-US" dirty="0"/>
          </a:p>
        </p:txBody>
      </p:sp>
      <p:sp>
        <p:nvSpPr>
          <p:cNvPr id="3" name="Content Placeholder 2"/>
          <p:cNvSpPr>
            <a:spLocks noGrp="1"/>
          </p:cNvSpPr>
          <p:nvPr>
            <p:ph idx="1"/>
          </p:nvPr>
        </p:nvSpPr>
        <p:spPr/>
        <p:txBody>
          <a:bodyPr/>
          <a:lstStyle/>
          <a:p>
            <a:pPr marL="0" indent="0">
              <a:buNone/>
            </a:pPr>
            <a:r>
              <a:rPr lang="en-US" b="1" dirty="0"/>
              <a:t>1. </a:t>
            </a:r>
            <a:r>
              <a:rPr lang="en-US" b="1" dirty="0" err="1"/>
              <a:t>Thay</a:t>
            </a:r>
            <a:r>
              <a:rPr lang="en-US" b="1" dirty="0"/>
              <a:t> </a:t>
            </a:r>
            <a:r>
              <a:rPr lang="en-US" b="1" dirty="0" err="1"/>
              <a:t>đổi</a:t>
            </a:r>
            <a:r>
              <a:rPr lang="en-US" b="1" dirty="0"/>
              <a:t> </a:t>
            </a:r>
            <a:r>
              <a:rPr lang="en-US" b="1" dirty="0" err="1"/>
              <a:t>và</a:t>
            </a:r>
            <a:r>
              <a:rPr lang="en-US" b="1" dirty="0"/>
              <a:t> </a:t>
            </a:r>
            <a:r>
              <a:rPr lang="en-US" b="1" dirty="0" err="1"/>
              <a:t>lấy</a:t>
            </a:r>
            <a:r>
              <a:rPr lang="en-US" b="1" dirty="0"/>
              <a:t> </a:t>
            </a:r>
            <a:r>
              <a:rPr lang="en-US" b="1" dirty="0" err="1"/>
              <a:t>nội</a:t>
            </a:r>
            <a:r>
              <a:rPr lang="en-US" b="1" dirty="0"/>
              <a:t> dung </a:t>
            </a:r>
            <a:r>
              <a:rPr lang="en-US" b="1" dirty="0" err="1"/>
              <a:t>bên</a:t>
            </a:r>
            <a:r>
              <a:rPr lang="en-US" b="1" dirty="0"/>
              <a:t> </a:t>
            </a:r>
            <a:r>
              <a:rPr lang="en-US" b="1" dirty="0" err="1"/>
              <a:t>trong</a:t>
            </a:r>
            <a:r>
              <a:rPr lang="en-US" b="1" dirty="0"/>
              <a:t> </a:t>
            </a:r>
            <a:r>
              <a:rPr lang="en-US" b="1" dirty="0" err="1"/>
              <a:t>thẻ</a:t>
            </a:r>
            <a:r>
              <a:rPr lang="en-US" b="1" dirty="0"/>
              <a:t> HTML</a:t>
            </a:r>
          </a:p>
          <a:p>
            <a:pPr marL="0" indent="0">
              <a:buNone/>
            </a:pPr>
            <a:r>
              <a:rPr lang="en-US" dirty="0" smtClean="0"/>
              <a:t>   </a:t>
            </a:r>
            <a:r>
              <a:rPr lang="en-US" dirty="0" err="1" smtClean="0"/>
              <a:t>var</a:t>
            </a:r>
            <a:r>
              <a:rPr lang="en-US" dirty="0" smtClean="0"/>
              <a:t> </a:t>
            </a:r>
            <a:r>
              <a:rPr lang="en-US" dirty="0"/>
              <a:t>html = </a:t>
            </a:r>
            <a:r>
              <a:rPr lang="en-US" dirty="0" err="1"/>
              <a:t>document.getElementById</a:t>
            </a:r>
            <a:r>
              <a:rPr lang="en-US" dirty="0"/>
              <a:t>("content").</a:t>
            </a:r>
            <a:r>
              <a:rPr lang="en-US" dirty="0" err="1" smtClean="0"/>
              <a:t>innerHTML</a:t>
            </a:r>
            <a:endParaRPr lang="en-US" dirty="0"/>
          </a:p>
          <a:p>
            <a:pPr marL="0" indent="0">
              <a:buNone/>
            </a:pPr>
            <a:r>
              <a:rPr lang="en-US" b="1" dirty="0"/>
              <a:t>2. </a:t>
            </a:r>
            <a:r>
              <a:rPr lang="en-US" b="1" dirty="0" err="1"/>
              <a:t>Thay</a:t>
            </a:r>
            <a:r>
              <a:rPr lang="en-US" b="1" dirty="0"/>
              <a:t> </a:t>
            </a:r>
            <a:r>
              <a:rPr lang="en-US" b="1" dirty="0" err="1"/>
              <a:t>đổi</a:t>
            </a:r>
            <a:r>
              <a:rPr lang="en-US" b="1" dirty="0"/>
              <a:t> </a:t>
            </a:r>
            <a:r>
              <a:rPr lang="en-US" b="1" dirty="0" err="1"/>
              <a:t>và</a:t>
            </a:r>
            <a:r>
              <a:rPr lang="en-US" b="1" dirty="0"/>
              <a:t> </a:t>
            </a:r>
            <a:r>
              <a:rPr lang="en-US" b="1" dirty="0" err="1"/>
              <a:t>lấy</a:t>
            </a:r>
            <a:r>
              <a:rPr lang="en-US" b="1" dirty="0"/>
              <a:t> </a:t>
            </a:r>
            <a:r>
              <a:rPr lang="en-US" b="1" dirty="0" err="1"/>
              <a:t>giá</a:t>
            </a:r>
            <a:r>
              <a:rPr lang="en-US" b="1" dirty="0"/>
              <a:t> </a:t>
            </a:r>
            <a:r>
              <a:rPr lang="en-US" b="1" dirty="0" err="1"/>
              <a:t>trị</a:t>
            </a:r>
            <a:r>
              <a:rPr lang="en-US" b="1" dirty="0"/>
              <a:t> </a:t>
            </a:r>
            <a:r>
              <a:rPr lang="en-US" b="1" dirty="0" err="1"/>
              <a:t>thuộc</a:t>
            </a:r>
            <a:r>
              <a:rPr lang="en-US" b="1" dirty="0"/>
              <a:t> </a:t>
            </a:r>
            <a:r>
              <a:rPr lang="en-US" b="1" dirty="0" err="1"/>
              <a:t>tính</a:t>
            </a:r>
            <a:r>
              <a:rPr lang="en-US" b="1" dirty="0"/>
              <a:t> </a:t>
            </a:r>
            <a:r>
              <a:rPr lang="en-US" b="1" dirty="0" err="1"/>
              <a:t>thẻ</a:t>
            </a:r>
            <a:r>
              <a:rPr lang="en-US" b="1" dirty="0"/>
              <a:t> HTML </a:t>
            </a:r>
            <a:r>
              <a:rPr lang="en-US" b="1" dirty="0" err="1"/>
              <a:t>bằng</a:t>
            </a:r>
            <a:r>
              <a:rPr lang="en-US" b="1" dirty="0"/>
              <a:t> </a:t>
            </a:r>
            <a:r>
              <a:rPr lang="en-US" b="1" dirty="0" err="1"/>
              <a:t>Javascript</a:t>
            </a:r>
            <a:endParaRPr lang="en-US" b="1" dirty="0"/>
          </a:p>
          <a:p>
            <a:pPr marL="0" indent="0">
              <a:buNone/>
            </a:pPr>
            <a:r>
              <a:rPr lang="en-US" dirty="0" err="1"/>
              <a:t>var</a:t>
            </a:r>
            <a:r>
              <a:rPr lang="en-US" dirty="0"/>
              <a:t> value = </a:t>
            </a:r>
            <a:r>
              <a:rPr lang="en-US" dirty="0" err="1"/>
              <a:t>document.getElementById</a:t>
            </a:r>
            <a:r>
              <a:rPr lang="en-US" dirty="0"/>
              <a:t>("element").</a:t>
            </a:r>
            <a:r>
              <a:rPr lang="en-US" dirty="0" err="1"/>
              <a:t>attributeName</a:t>
            </a:r>
            <a:r>
              <a:rPr lang="en-US" dirty="0" smtClean="0"/>
              <a:t>;</a:t>
            </a:r>
          </a:p>
          <a:p>
            <a:pPr marL="0" indent="0">
              <a:buNone/>
            </a:pPr>
            <a:endParaRPr lang="en-US" dirty="0"/>
          </a:p>
        </p:txBody>
      </p:sp>
    </p:spTree>
    <p:extLst>
      <p:ext uri="{BB962C8B-B14F-4D97-AF65-F5344CB8AC3E}">
        <p14:creationId xmlns:p14="http://schemas.microsoft.com/office/powerpoint/2010/main" val="754882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CSS</a:t>
            </a:r>
            <a:endParaRPr lang="en-US" dirty="0"/>
          </a:p>
        </p:txBody>
      </p:sp>
      <p:sp>
        <p:nvSpPr>
          <p:cNvPr id="3" name="Content Placeholder 2"/>
          <p:cNvSpPr>
            <a:spLocks noGrp="1"/>
          </p:cNvSpPr>
          <p:nvPr>
            <p:ph idx="1"/>
          </p:nvPr>
        </p:nvSpPr>
        <p:spPr/>
        <p:txBody>
          <a:bodyPr/>
          <a:lstStyle/>
          <a:p>
            <a:pPr marL="0" indent="0">
              <a:buNone/>
            </a:pPr>
            <a:r>
              <a:rPr lang="en-US" b="1" dirty="0"/>
              <a:t>1. </a:t>
            </a:r>
            <a:r>
              <a:rPr lang="en-US" b="1" dirty="0" err="1"/>
              <a:t>Thay</a:t>
            </a:r>
            <a:r>
              <a:rPr lang="en-US" b="1" dirty="0"/>
              <a:t> </a:t>
            </a:r>
            <a:r>
              <a:rPr lang="en-US" b="1" dirty="0" err="1"/>
              <a:t>đổi</a:t>
            </a:r>
            <a:r>
              <a:rPr lang="en-US" b="1" dirty="0"/>
              <a:t> CSS </a:t>
            </a:r>
            <a:r>
              <a:rPr lang="en-US" b="1" dirty="0" err="1"/>
              <a:t>bằng</a:t>
            </a:r>
            <a:r>
              <a:rPr lang="en-US" b="1" dirty="0"/>
              <a:t> </a:t>
            </a:r>
            <a:r>
              <a:rPr lang="en-US" b="1" dirty="0" err="1"/>
              <a:t>Javascript</a:t>
            </a:r>
            <a:endParaRPr lang="en-US" b="1" dirty="0"/>
          </a:p>
          <a:p>
            <a:pPr marL="0" indent="0">
              <a:buNone/>
            </a:pPr>
            <a:r>
              <a:rPr lang="en-US" dirty="0" smtClean="0"/>
              <a:t>  </a:t>
            </a:r>
            <a:r>
              <a:rPr lang="en-US" dirty="0" err="1" smtClean="0"/>
              <a:t>var</a:t>
            </a:r>
            <a:r>
              <a:rPr lang="en-US" dirty="0" smtClean="0"/>
              <a:t> </a:t>
            </a:r>
            <a:r>
              <a:rPr lang="en-US" dirty="0"/>
              <a:t>value = </a:t>
            </a:r>
            <a:r>
              <a:rPr lang="en-US" dirty="0" err="1"/>
              <a:t>document.getElementById</a:t>
            </a:r>
            <a:r>
              <a:rPr lang="en-US" dirty="0"/>
              <a:t>("object").</a:t>
            </a:r>
            <a:r>
              <a:rPr lang="en-US" dirty="0" err="1"/>
              <a:t>style.cssName</a:t>
            </a:r>
            <a:r>
              <a:rPr lang="en-US" dirty="0" smtClean="0"/>
              <a:t>;</a:t>
            </a:r>
          </a:p>
          <a:p>
            <a:pPr marL="0" indent="0">
              <a:buNone/>
            </a:pPr>
            <a:r>
              <a:rPr lang="en-US" dirty="0"/>
              <a:t>VD </a:t>
            </a:r>
            <a:r>
              <a:rPr lang="en-US" dirty="0" smtClean="0"/>
              <a:t>:</a:t>
            </a:r>
          </a:p>
          <a:p>
            <a:pPr marL="0" indent="0">
              <a:buNone/>
            </a:pPr>
            <a:r>
              <a:rPr lang="en-US" dirty="0" err="1" smtClean="0"/>
              <a:t>document.getElementById</a:t>
            </a:r>
            <a:r>
              <a:rPr lang="en-US" dirty="0"/>
              <a:t>("object").</a:t>
            </a:r>
            <a:r>
              <a:rPr lang="en-US" dirty="0" err="1"/>
              <a:t>style.fontSize</a:t>
            </a:r>
            <a:r>
              <a:rPr lang="en-US" dirty="0"/>
              <a:t> = 'something';</a:t>
            </a:r>
          </a:p>
          <a:p>
            <a:pPr marL="0" indent="0">
              <a:buNone/>
            </a:pPr>
            <a:r>
              <a:rPr lang="en-US" dirty="0" err="1"/>
              <a:t>document.getElementById</a:t>
            </a:r>
            <a:r>
              <a:rPr lang="en-US" dirty="0"/>
              <a:t>("object").</a:t>
            </a:r>
            <a:r>
              <a:rPr lang="en-US" dirty="0" err="1"/>
              <a:t>style.lineHeight</a:t>
            </a:r>
            <a:r>
              <a:rPr lang="en-US" dirty="0"/>
              <a:t> = 'something';</a:t>
            </a:r>
          </a:p>
          <a:p>
            <a:pPr marL="0" indent="0">
              <a:buNone/>
            </a:pPr>
            <a:r>
              <a:rPr lang="en-US" dirty="0" err="1"/>
              <a:t>document.getElementById</a:t>
            </a:r>
            <a:r>
              <a:rPr lang="en-US" dirty="0"/>
              <a:t>("object").</a:t>
            </a:r>
            <a:r>
              <a:rPr lang="en-US" dirty="0" err="1"/>
              <a:t>style.marginBottom</a:t>
            </a:r>
            <a:r>
              <a:rPr lang="en-US" dirty="0"/>
              <a:t> = 'something</a:t>
            </a:r>
            <a:r>
              <a:rPr lang="en-US" dirty="0" smtClean="0"/>
              <a:t>';</a:t>
            </a:r>
            <a:endParaRPr lang="en-US" dirty="0"/>
          </a:p>
        </p:txBody>
      </p:sp>
    </p:spTree>
    <p:extLst>
      <p:ext uri="{BB962C8B-B14F-4D97-AF65-F5344CB8AC3E}">
        <p14:creationId xmlns:p14="http://schemas.microsoft.com/office/powerpoint/2010/main" val="3515063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Node</a:t>
            </a:r>
            <a:endParaRPr lang="en-US" dirty="0"/>
          </a:p>
        </p:txBody>
      </p:sp>
      <p:sp>
        <p:nvSpPr>
          <p:cNvPr id="3" name="Content Placeholder 2"/>
          <p:cNvSpPr>
            <a:spLocks noGrp="1"/>
          </p:cNvSpPr>
          <p:nvPr>
            <p:ph idx="1"/>
          </p:nvPr>
        </p:nvSpPr>
        <p:spPr/>
        <p:txBody>
          <a:bodyPr/>
          <a:lstStyle/>
          <a:p>
            <a:pPr marL="0" indent="0">
              <a:buNone/>
            </a:pPr>
            <a:r>
              <a:rPr lang="en-US" b="1" dirty="0"/>
              <a:t>1. DOM Node - </a:t>
            </a:r>
            <a:r>
              <a:rPr lang="en-US" b="1" dirty="0" err="1"/>
              <a:t>document.createElement</a:t>
            </a:r>
            <a:r>
              <a:rPr lang="en-US" b="1" dirty="0"/>
              <a:t>()</a:t>
            </a:r>
          </a:p>
          <a:p>
            <a:r>
              <a:rPr lang="vi-VN" dirty="0"/>
              <a:t>Khi bạn sử dụng DOM Element để truy vấn tới một đối tượng HTML nào đó thì kết quả nó sẽ trả về một object và object đó ta gọi là DOM Nodes</a:t>
            </a:r>
            <a:r>
              <a:rPr lang="vi-VN" dirty="0" smtClean="0"/>
              <a:t>.</a:t>
            </a:r>
            <a:endParaRPr lang="en-US" dirty="0" smtClean="0"/>
          </a:p>
          <a:p>
            <a:r>
              <a:rPr lang="en-US" dirty="0" err="1" smtClean="0"/>
              <a:t>Nó</a:t>
            </a:r>
            <a:r>
              <a:rPr lang="en-US" dirty="0" smtClean="0"/>
              <a:t> </a:t>
            </a:r>
            <a:r>
              <a:rPr lang="en-US" dirty="0" err="1" smtClean="0"/>
              <a:t>dùng</a:t>
            </a:r>
            <a:r>
              <a:rPr lang="en-US" dirty="0" smtClean="0"/>
              <a:t> </a:t>
            </a:r>
            <a:r>
              <a:rPr lang="en-US" dirty="0" err="1" smtClean="0"/>
              <a:t>để</a:t>
            </a:r>
            <a:r>
              <a:rPr lang="en-US" dirty="0" smtClean="0"/>
              <a:t> </a:t>
            </a:r>
            <a:r>
              <a:rPr lang="en-US" dirty="0" err="1"/>
              <a:t>tạo</a:t>
            </a:r>
            <a:r>
              <a:rPr lang="en-US" dirty="0"/>
              <a:t> </a:t>
            </a:r>
            <a:r>
              <a:rPr lang="en-US" dirty="0" err="1"/>
              <a:t>một</a:t>
            </a:r>
            <a:r>
              <a:rPr lang="en-US" dirty="0"/>
              <a:t> Node </a:t>
            </a:r>
            <a:r>
              <a:rPr lang="en-US" dirty="0" err="1"/>
              <a:t>mới</a:t>
            </a:r>
            <a:r>
              <a:rPr lang="en-US" dirty="0"/>
              <a:t> </a:t>
            </a:r>
            <a:r>
              <a:rPr lang="en-US" dirty="0" err="1"/>
              <a:t>hoàn</a:t>
            </a:r>
            <a:r>
              <a:rPr lang="en-US" dirty="0"/>
              <a:t> </a:t>
            </a:r>
            <a:r>
              <a:rPr lang="en-US" dirty="0" err="1"/>
              <a:t>toàn</a:t>
            </a:r>
            <a:r>
              <a:rPr lang="en-US" dirty="0"/>
              <a:t> </a:t>
            </a:r>
            <a:r>
              <a:rPr lang="en-US" dirty="0" err="1" smtClean="0"/>
              <a:t>và</a:t>
            </a:r>
            <a:r>
              <a:rPr lang="en-US" dirty="0"/>
              <a:t> </a:t>
            </a:r>
            <a:r>
              <a:rPr lang="en-US" dirty="0" err="1"/>
              <a:t>không</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những</a:t>
            </a:r>
            <a:r>
              <a:rPr lang="en-US" dirty="0"/>
              <a:t> </a:t>
            </a:r>
            <a:r>
              <a:rPr lang="en-US" dirty="0" err="1"/>
              <a:t>thẻ</a:t>
            </a:r>
            <a:r>
              <a:rPr lang="en-US" dirty="0"/>
              <a:t> HTML </a:t>
            </a:r>
            <a:r>
              <a:rPr lang="en-US" dirty="0" err="1"/>
              <a:t>đang</a:t>
            </a:r>
            <a:r>
              <a:rPr lang="en-US" dirty="0"/>
              <a:t> </a:t>
            </a:r>
            <a:r>
              <a:rPr lang="en-US" dirty="0" err="1"/>
              <a:t>hiển</a:t>
            </a:r>
            <a:r>
              <a:rPr lang="en-US" dirty="0"/>
              <a:t> </a:t>
            </a:r>
            <a:r>
              <a:rPr lang="en-US" dirty="0" err="1"/>
              <a:t>thị</a:t>
            </a:r>
            <a:r>
              <a:rPr lang="en-US" dirty="0"/>
              <a:t> </a:t>
            </a:r>
            <a:r>
              <a:rPr lang="en-US" dirty="0" err="1"/>
              <a:t>trên</a:t>
            </a:r>
            <a:r>
              <a:rPr lang="en-US" dirty="0"/>
              <a:t> </a:t>
            </a:r>
            <a:r>
              <a:rPr lang="en-US" dirty="0" smtClean="0"/>
              <a:t>website.</a:t>
            </a:r>
            <a:endParaRPr lang="en-US" dirty="0"/>
          </a:p>
        </p:txBody>
      </p:sp>
    </p:spTree>
    <p:extLst>
      <p:ext uri="{BB962C8B-B14F-4D97-AF65-F5344CB8AC3E}">
        <p14:creationId xmlns:p14="http://schemas.microsoft.com/office/powerpoint/2010/main" val="289923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và</a:t>
            </a:r>
            <a:r>
              <a:rPr lang="en-US" dirty="0" smtClean="0"/>
              <a:t> framework </a:t>
            </a:r>
            <a:r>
              <a:rPr lang="en-US" dirty="0" err="1" smtClean="0"/>
              <a:t>nổi</a:t>
            </a:r>
            <a:r>
              <a:rPr lang="en-US" dirty="0" smtClean="0"/>
              <a:t> </a:t>
            </a:r>
            <a:r>
              <a:rPr lang="en-US" dirty="0" err="1" smtClean="0"/>
              <a:t>tiêng</a:t>
            </a:r>
            <a:endParaRPr lang="en-US" dirty="0"/>
          </a:p>
        </p:txBody>
      </p:sp>
      <p:sp>
        <p:nvSpPr>
          <p:cNvPr id="3" name="Content Placeholder 2"/>
          <p:cNvSpPr>
            <a:spLocks noGrp="1"/>
          </p:cNvSpPr>
          <p:nvPr>
            <p:ph idx="1"/>
          </p:nvPr>
        </p:nvSpPr>
        <p:spPr/>
        <p:txBody>
          <a:bodyPr/>
          <a:lstStyle/>
          <a:p>
            <a:r>
              <a:rPr lang="en-US" dirty="0" smtClean="0"/>
              <a:t>AngularJS </a:t>
            </a:r>
          </a:p>
          <a:p>
            <a:r>
              <a:rPr lang="en-US" dirty="0" err="1" smtClean="0"/>
              <a:t>Jquery</a:t>
            </a:r>
            <a:endParaRPr lang="en-US" dirty="0" smtClean="0"/>
          </a:p>
          <a:p>
            <a:r>
              <a:rPr lang="en-US" dirty="0" err="1" smtClean="0"/>
              <a:t>ReactJS</a:t>
            </a:r>
            <a:endParaRPr lang="en-US" dirty="0" smtClean="0"/>
          </a:p>
          <a:p>
            <a:r>
              <a:rPr lang="en-US" dirty="0" smtClean="0"/>
              <a:t>React Native</a:t>
            </a:r>
          </a:p>
          <a:p>
            <a:r>
              <a:rPr lang="en-US" dirty="0" err="1" smtClean="0"/>
              <a:t>VueJS</a:t>
            </a:r>
            <a:endParaRPr lang="en-US" dirty="0" smtClean="0"/>
          </a:p>
          <a:p>
            <a:r>
              <a:rPr lang="en-US" dirty="0" err="1" smtClean="0"/>
              <a:t>NodeJS</a:t>
            </a:r>
            <a:r>
              <a:rPr lang="en-US" dirty="0"/>
              <a:t> </a:t>
            </a:r>
            <a:r>
              <a:rPr lang="en-US" dirty="0" smtClean="0"/>
              <a:t>: </a:t>
            </a:r>
            <a:r>
              <a:rPr lang="vi-VN" dirty="0"/>
              <a:t>Một thư viện được phát triển phía Server dùng để xây dựng ứng dụng realtime</a:t>
            </a:r>
            <a:endParaRPr lang="en-US" dirty="0" smtClean="0"/>
          </a:p>
        </p:txBody>
      </p:sp>
    </p:spTree>
    <p:extLst>
      <p:ext uri="{BB962C8B-B14F-4D97-AF65-F5344CB8AC3E}">
        <p14:creationId xmlns:p14="http://schemas.microsoft.com/office/powerpoint/2010/main" val="1811664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r>
              <a:rPr lang="vi-VN" dirty="0"/>
              <a:t>&lt;html&gt;</a:t>
            </a:r>
          </a:p>
          <a:p>
            <a:r>
              <a:rPr lang="vi-VN" dirty="0"/>
              <a:t>    &lt;body&gt;</a:t>
            </a:r>
          </a:p>
          <a:p>
            <a:r>
              <a:rPr lang="vi-VN" dirty="0"/>
              <a:t>        &lt;script language="javascript"&gt;</a:t>
            </a:r>
          </a:p>
          <a:p>
            <a:r>
              <a:rPr lang="vi-VN" dirty="0"/>
              <a:t>           </a:t>
            </a:r>
          </a:p>
          <a:p>
            <a:r>
              <a:rPr lang="vi-VN" dirty="0"/>
              <a:t>          // Tạo mới một thẻ p</a:t>
            </a:r>
          </a:p>
          <a:p>
            <a:r>
              <a:rPr lang="vi-VN" dirty="0"/>
              <a:t>          var p = document.createElement("p");</a:t>
            </a:r>
          </a:p>
          <a:p>
            <a:r>
              <a:rPr lang="vi-VN" dirty="0"/>
              <a:t>           </a:t>
            </a:r>
          </a:p>
          <a:p>
            <a:r>
              <a:rPr lang="vi-VN" dirty="0"/>
              <a:t>          // Thêm nội dung HTML vào thẻ p</a:t>
            </a:r>
          </a:p>
          <a:p>
            <a:r>
              <a:rPr lang="vi-VN" dirty="0"/>
              <a:t>          p.innerHTML = </a:t>
            </a:r>
            <a:r>
              <a:rPr lang="vi-VN" dirty="0" smtClean="0"/>
              <a:t>“</a:t>
            </a:r>
            <a:r>
              <a:rPr lang="en-US" dirty="0" smtClean="0"/>
              <a:t>What the hell ?</a:t>
            </a:r>
            <a:r>
              <a:rPr lang="vi-VN" dirty="0" smtClean="0"/>
              <a:t>"</a:t>
            </a:r>
            <a:endParaRPr lang="vi-VN" dirty="0"/>
          </a:p>
          <a:p>
            <a:r>
              <a:rPr lang="vi-VN" dirty="0"/>
              <a:t>           </a:t>
            </a:r>
          </a:p>
          <a:p>
            <a:r>
              <a:rPr lang="vi-VN" dirty="0"/>
              <a:t>          // Đưa thẻ P vào trong thẻ body</a:t>
            </a:r>
          </a:p>
          <a:p>
            <a:r>
              <a:rPr lang="vi-VN" dirty="0"/>
              <a:t>          document.getElementsByTagName('body')[0].appendChild(p);</a:t>
            </a:r>
          </a:p>
          <a:p>
            <a:r>
              <a:rPr lang="vi-VN" dirty="0"/>
              <a:t>           </a:t>
            </a:r>
          </a:p>
          <a:p>
            <a:r>
              <a:rPr lang="vi-VN" dirty="0"/>
              <a:t>        &lt;/script&gt;</a:t>
            </a:r>
          </a:p>
          <a:p>
            <a:r>
              <a:rPr lang="vi-VN" dirty="0"/>
              <a:t>    &lt;/body&gt;</a:t>
            </a:r>
          </a:p>
          <a:p>
            <a:r>
              <a:rPr lang="vi-VN" dirty="0"/>
              <a:t>&lt;/html&gt;</a:t>
            </a:r>
            <a:endParaRPr lang="en-US" dirty="0"/>
          </a:p>
        </p:txBody>
      </p:sp>
    </p:spTree>
    <p:extLst>
      <p:ext uri="{BB962C8B-B14F-4D97-AF65-F5344CB8AC3E}">
        <p14:creationId xmlns:p14="http://schemas.microsoft.com/office/powerpoint/2010/main" val="1198947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a:t>
            </a:r>
            <a:r>
              <a:rPr lang="vi-VN" b="1" dirty="0"/>
              <a:t> Phương thức appendChild()</a:t>
            </a:r>
          </a:p>
          <a:p>
            <a:r>
              <a:rPr lang="vi-VN" dirty="0"/>
              <a:t>Dùng để thêm (</a:t>
            </a:r>
            <a:r>
              <a:rPr lang="vi-VN" b="1" dirty="0"/>
              <a:t>bổ sung</a:t>
            </a:r>
            <a:r>
              <a:rPr lang="vi-VN" dirty="0"/>
              <a:t>) vào vị trí cuối cùng của đối tượng một thẻ HTML nào đó</a:t>
            </a:r>
            <a:r>
              <a:rPr lang="vi-VN" dirty="0" smtClean="0"/>
              <a:t>.</a:t>
            </a:r>
            <a:endParaRPr lang="en-US" dirty="0" smtClean="0"/>
          </a:p>
          <a:p>
            <a:pPr marL="0" indent="0">
              <a:buNone/>
            </a:pPr>
            <a:r>
              <a:rPr lang="en-US" dirty="0" smtClean="0"/>
              <a:t>3.</a:t>
            </a:r>
            <a:r>
              <a:rPr lang="vi-VN" b="1" dirty="0"/>
              <a:t> Phương thức insertBefore()</a:t>
            </a:r>
          </a:p>
          <a:p>
            <a:pPr marL="0" indent="0">
              <a:buNone/>
            </a:pPr>
            <a:r>
              <a:rPr lang="vi-VN" dirty="0"/>
              <a:t>Được dùng để thêm một Node vào đằng trước một node con nào đó. Phương thức này có hai tham số truyền vào insertBefore(node_insert, node_child), trong đó</a:t>
            </a:r>
            <a:r>
              <a:rPr lang="vi-VN" dirty="0" smtClean="0"/>
              <a:t>:</a:t>
            </a:r>
            <a:endParaRPr lang="en-US" dirty="0" smtClean="0"/>
          </a:p>
          <a:p>
            <a:pPr marL="0" indent="0">
              <a:buNone/>
            </a:pPr>
            <a:r>
              <a:rPr lang="vi-VN" dirty="0" smtClean="0"/>
              <a:t> </a:t>
            </a:r>
            <a:r>
              <a:rPr lang="en-US" dirty="0" smtClean="0"/>
              <a:t>- </a:t>
            </a:r>
            <a:r>
              <a:rPr lang="vi-VN" dirty="0" smtClean="0"/>
              <a:t>node_insert </a:t>
            </a:r>
            <a:r>
              <a:rPr lang="vi-VN" dirty="0"/>
              <a:t>là node bạn muốn thêm vào </a:t>
            </a:r>
            <a:endParaRPr lang="en-US" dirty="0" smtClean="0"/>
          </a:p>
          <a:p>
            <a:pPr marL="0" indent="0">
              <a:buNone/>
            </a:pPr>
            <a:r>
              <a:rPr lang="en-US" dirty="0"/>
              <a:t> </a:t>
            </a:r>
            <a:r>
              <a:rPr lang="en-US" dirty="0" smtClean="0"/>
              <a:t>- </a:t>
            </a:r>
            <a:r>
              <a:rPr lang="vi-VN" dirty="0" smtClean="0"/>
              <a:t>node_child </a:t>
            </a:r>
            <a:r>
              <a:rPr lang="vi-VN" dirty="0"/>
              <a:t>là node con mà bạn muốn thêm vào đằng trước nó.</a:t>
            </a:r>
            <a:endParaRPr lang="en-US" dirty="0"/>
          </a:p>
        </p:txBody>
      </p:sp>
    </p:spTree>
    <p:extLst>
      <p:ext uri="{BB962C8B-B14F-4D97-AF65-F5344CB8AC3E}">
        <p14:creationId xmlns:p14="http://schemas.microsoft.com/office/powerpoint/2010/main" val="1520431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vi-VN" b="1" dirty="0"/>
              <a:t>Phương thức removeChild()</a:t>
            </a:r>
          </a:p>
          <a:p>
            <a:r>
              <a:rPr lang="vi-VN" dirty="0"/>
              <a:t>Được dùng để xóa một node con ra khỏi node hiện </a:t>
            </a:r>
            <a:r>
              <a:rPr lang="vi-VN" dirty="0" smtClean="0"/>
              <a:t>tạ</a:t>
            </a:r>
            <a:r>
              <a:rPr lang="en-US" dirty="0" err="1" smtClean="0"/>
              <a:t>i</a:t>
            </a:r>
            <a:r>
              <a:rPr lang="en-US" dirty="0" smtClean="0"/>
              <a:t>.</a:t>
            </a:r>
            <a:endParaRPr lang="en-US" dirty="0"/>
          </a:p>
          <a:p>
            <a:pPr marL="0" indent="0">
              <a:buNone/>
            </a:pPr>
            <a:r>
              <a:rPr lang="vi-VN" b="1" dirty="0"/>
              <a:t>Phương thức replaceChild()</a:t>
            </a:r>
          </a:p>
          <a:p>
            <a:r>
              <a:rPr lang="vi-VN" dirty="0"/>
              <a:t>Dùng để replace (thay thế) một node con nào đó bằng một node khác mới hoàn toàn.</a:t>
            </a:r>
          </a:p>
          <a:p>
            <a:endParaRPr lang="en-US" dirty="0"/>
          </a:p>
        </p:txBody>
      </p:sp>
    </p:spTree>
    <p:extLst>
      <p:ext uri="{BB962C8B-B14F-4D97-AF65-F5344CB8AC3E}">
        <p14:creationId xmlns:p14="http://schemas.microsoft.com/office/powerpoint/2010/main" val="849396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BOM</a:t>
            </a:r>
            <a:endParaRPr lang="en-US" dirty="0"/>
          </a:p>
        </p:txBody>
      </p:sp>
      <p:sp>
        <p:nvSpPr>
          <p:cNvPr id="3" name="Content Placeholder 2"/>
          <p:cNvSpPr>
            <a:spLocks noGrp="1"/>
          </p:cNvSpPr>
          <p:nvPr>
            <p:ph idx="1"/>
          </p:nvPr>
        </p:nvSpPr>
        <p:spPr/>
        <p:txBody>
          <a:bodyPr/>
          <a:lstStyle/>
          <a:p>
            <a:r>
              <a:rPr lang="vi-VN" b="1" dirty="0"/>
              <a:t>B</a:t>
            </a:r>
            <a:r>
              <a:rPr lang="vi-VN" dirty="0"/>
              <a:t>rowser </a:t>
            </a:r>
            <a:r>
              <a:rPr lang="vi-VN" b="1" dirty="0"/>
              <a:t>O</a:t>
            </a:r>
            <a:r>
              <a:rPr lang="vi-VN" dirty="0"/>
              <a:t>bject </a:t>
            </a:r>
            <a:r>
              <a:rPr lang="vi-VN" b="1" dirty="0"/>
              <a:t>M</a:t>
            </a:r>
            <a:r>
              <a:rPr lang="vi-VN" dirty="0"/>
              <a:t>odel, hay còn gọi là các đối tượng liên quan đến trình duyệt browser. </a:t>
            </a:r>
            <a:endParaRPr lang="en-US" dirty="0" smtClean="0"/>
          </a:p>
          <a:p>
            <a:r>
              <a:rPr lang="vi-VN" dirty="0" smtClean="0"/>
              <a:t>Mỗi browser sẽ có những đối tượng khác nhau nên nó không có một chuẩn chung nào cả, tuy nhiên để có tính thống nhất giữa các trình duyệt thì người ta quy ước ra các loại BOM sau:</a:t>
            </a:r>
            <a:endParaRPr lang="en-US" dirty="0" smtClean="0"/>
          </a:p>
          <a:p>
            <a:r>
              <a:rPr lang="en-US" dirty="0">
                <a:hlinkClick r:id="rId2" tooltip="window"/>
              </a:rPr>
              <a:t>window</a:t>
            </a:r>
            <a:endParaRPr lang="en-US" dirty="0"/>
          </a:p>
          <a:p>
            <a:r>
              <a:rPr lang="en-US" dirty="0"/>
              <a:t>screen</a:t>
            </a:r>
          </a:p>
          <a:p>
            <a:r>
              <a:rPr lang="en-US" dirty="0">
                <a:hlinkClick r:id="rId3" tooltip="location"/>
              </a:rPr>
              <a:t>location</a:t>
            </a:r>
            <a:endParaRPr lang="en-US" dirty="0"/>
          </a:p>
          <a:p>
            <a:r>
              <a:rPr lang="en-US" dirty="0">
                <a:hlinkClick r:id="rId4" tooltip="history"/>
              </a:rPr>
              <a:t>history</a:t>
            </a:r>
            <a:endParaRPr lang="en-US" dirty="0"/>
          </a:p>
          <a:p>
            <a:endParaRPr lang="en-US" dirty="0"/>
          </a:p>
        </p:txBody>
      </p:sp>
    </p:spTree>
    <p:extLst>
      <p:ext uri="{BB962C8B-B14F-4D97-AF65-F5344CB8AC3E}">
        <p14:creationId xmlns:p14="http://schemas.microsoft.com/office/powerpoint/2010/main" val="234832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vi-VN" dirty="0" smtClean="0"/>
              <a:t>Để </a:t>
            </a:r>
            <a:r>
              <a:rPr lang="vi-VN" dirty="0"/>
              <a:t>sử dụng JavaScript trong trang web, chúng ta có hai cách cơ bản như sau</a:t>
            </a:r>
            <a:r>
              <a:rPr lang="vi-VN" dirty="0" smtClean="0"/>
              <a:t>:</a:t>
            </a:r>
            <a:endParaRPr lang="en-US" dirty="0" smtClean="0"/>
          </a:p>
          <a:p>
            <a:pPr marL="0" indent="0">
              <a:buNone/>
            </a:pPr>
            <a:endParaRPr lang="vi-VN" dirty="0"/>
          </a:p>
          <a:p>
            <a:r>
              <a:rPr lang="vi-VN" i="1" u="sng" dirty="0"/>
              <a:t>Cách 1</a:t>
            </a:r>
            <a:r>
              <a:rPr lang="vi-VN" i="1" dirty="0"/>
              <a:t>:</a:t>
            </a:r>
            <a:r>
              <a:rPr lang="vi-VN" dirty="0"/>
              <a:t> Viết mã lệnh JavaScript trực tiếp vào trang web</a:t>
            </a:r>
            <a:r>
              <a:rPr lang="vi-VN" dirty="0" smtClean="0"/>
              <a:t>.</a:t>
            </a:r>
            <a:endParaRPr lang="en-US" dirty="0" smtClean="0"/>
          </a:p>
          <a:p>
            <a:endParaRPr lang="vi-VN" dirty="0"/>
          </a:p>
          <a:p>
            <a:r>
              <a:rPr lang="vi-VN" i="1" u="sng" dirty="0"/>
              <a:t>Cách 2</a:t>
            </a:r>
            <a:r>
              <a:rPr lang="vi-VN" i="1" dirty="0"/>
              <a:t>:</a:t>
            </a:r>
            <a:r>
              <a:rPr lang="vi-VN" dirty="0"/>
              <a:t> Viết mã lệnh JavaScript vào tập tin JavaScript </a:t>
            </a:r>
            <a:r>
              <a:rPr lang="vi-VN" i="1" dirty="0"/>
              <a:t>(tập tin có phần đuôi là .js)</a:t>
            </a:r>
            <a:endParaRPr lang="vi-VN" dirty="0"/>
          </a:p>
        </p:txBody>
      </p:sp>
    </p:spTree>
    <p:extLst>
      <p:ext uri="{BB962C8B-B14F-4D97-AF65-F5344CB8AC3E}">
        <p14:creationId xmlns:p14="http://schemas.microsoft.com/office/powerpoint/2010/main" val="189791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Câu lệnh JavaScript</a:t>
            </a:r>
            <a:endParaRPr lang="vi-VN" dirty="0"/>
          </a:p>
        </p:txBody>
      </p:sp>
      <p:sp>
        <p:nvSpPr>
          <p:cNvPr id="3" name="Content Placeholder 2"/>
          <p:cNvSpPr>
            <a:spLocks noGrp="1"/>
          </p:cNvSpPr>
          <p:nvPr>
            <p:ph idx="1"/>
          </p:nvPr>
        </p:nvSpPr>
        <p:spPr/>
        <p:txBody>
          <a:bodyPr/>
          <a:lstStyle/>
          <a:p>
            <a:r>
              <a:rPr lang="vi-VN" dirty="0" smtClean="0"/>
              <a:t>- </a:t>
            </a:r>
            <a:r>
              <a:rPr lang="vi-VN" dirty="0"/>
              <a:t>Câu lệnh JavaScript có thể tạm hiểu là </a:t>
            </a:r>
            <a:r>
              <a:rPr lang="vi-VN" i="1" u="sng" dirty="0"/>
              <a:t>một công việc</a:t>
            </a:r>
            <a:r>
              <a:rPr lang="vi-VN" dirty="0"/>
              <a:t> sẽ được </a:t>
            </a:r>
            <a:r>
              <a:rPr lang="vi-VN" i="1" u="sng" dirty="0"/>
              <a:t>thực thi</a:t>
            </a:r>
            <a:r>
              <a:rPr lang="vi-VN" dirty="0"/>
              <a:t> bởi trình duyệt.</a:t>
            </a:r>
          </a:p>
          <a:p>
            <a:r>
              <a:rPr lang="vi-VN" dirty="0"/>
              <a:t>- Mỗi câu lệnh cần phải được kết thúc bởi dấu chấm phẩy </a:t>
            </a:r>
            <a:r>
              <a:rPr lang="vi-VN" i="1" dirty="0" smtClean="0"/>
              <a:t>(;)</a:t>
            </a:r>
            <a:endParaRPr lang="en-US" i="1" dirty="0"/>
          </a:p>
          <a:p>
            <a:pPr marL="0" indent="0">
              <a:buNone/>
            </a:pPr>
            <a:r>
              <a:rPr lang="en-US" i="1" dirty="0" smtClean="0"/>
              <a:t>VD :</a:t>
            </a:r>
          </a:p>
          <a:p>
            <a:pPr marL="0" indent="0">
              <a:buNone/>
            </a:pPr>
            <a:r>
              <a:rPr lang="en-US" dirty="0" smtClean="0"/>
              <a:t>	</a:t>
            </a:r>
            <a:r>
              <a:rPr lang="vi-VN" dirty="0" smtClean="0"/>
              <a:t>&lt;script&gt; </a:t>
            </a:r>
            <a:endParaRPr lang="en-US" dirty="0" smtClean="0"/>
          </a:p>
          <a:p>
            <a:pPr marL="0" indent="0">
              <a:buNone/>
            </a:pPr>
            <a:r>
              <a:rPr lang="en-US" dirty="0"/>
              <a:t>	</a:t>
            </a:r>
            <a:r>
              <a:rPr lang="en-US" dirty="0" smtClean="0"/>
              <a:t>	</a:t>
            </a:r>
            <a:r>
              <a:rPr lang="vi-VN" dirty="0" smtClean="0"/>
              <a:t>document.write("Lập Trình Web"); </a:t>
            </a:r>
            <a:endParaRPr lang="en-US" dirty="0" smtClean="0"/>
          </a:p>
          <a:p>
            <a:pPr marL="0" indent="0">
              <a:buNone/>
            </a:pPr>
            <a:r>
              <a:rPr lang="en-US" dirty="0"/>
              <a:t>	</a:t>
            </a:r>
            <a:r>
              <a:rPr lang="vi-VN" dirty="0" smtClean="0"/>
              <a:t>&lt;/script&gt;</a:t>
            </a:r>
            <a:endParaRPr lang="vi-VN" dirty="0"/>
          </a:p>
        </p:txBody>
      </p:sp>
    </p:spTree>
    <p:extLst>
      <p:ext uri="{BB962C8B-B14F-4D97-AF65-F5344CB8AC3E}">
        <p14:creationId xmlns:p14="http://schemas.microsoft.com/office/powerpoint/2010/main" val="56188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Chương trình JavaScript</a:t>
            </a:r>
            <a:endParaRPr lang="vi-VN" dirty="0"/>
          </a:p>
        </p:txBody>
      </p:sp>
      <p:sp>
        <p:nvSpPr>
          <p:cNvPr id="3" name="Content Placeholder 2"/>
          <p:cNvSpPr>
            <a:spLocks noGrp="1"/>
          </p:cNvSpPr>
          <p:nvPr>
            <p:ph idx="1"/>
          </p:nvPr>
        </p:nvSpPr>
        <p:spPr/>
        <p:txBody>
          <a:bodyPr/>
          <a:lstStyle/>
          <a:p>
            <a:r>
              <a:rPr lang="vi-VN" dirty="0" smtClean="0"/>
              <a:t>- </a:t>
            </a:r>
            <a:r>
              <a:rPr lang="vi-VN" dirty="0"/>
              <a:t>Chương trình JavaScript là một tập hợp gồm nhiều câu lệnh JavaScript.</a:t>
            </a:r>
          </a:p>
          <a:p>
            <a:r>
              <a:rPr lang="vi-VN" dirty="0"/>
              <a:t>- Trong một chương trình, các câu lệnh sẽ được thực thi lần lượt theo thứ tự từ trên xuống dưới.</a:t>
            </a:r>
          </a:p>
          <a:p>
            <a:r>
              <a:rPr lang="vi-VN" i="1" dirty="0"/>
              <a:t>(Câu lệnh phía trên phải thực thi xong thì câu lệnh bên dưới mới được thực thi)</a:t>
            </a:r>
            <a:endParaRPr lang="vi-VN" dirty="0"/>
          </a:p>
        </p:txBody>
      </p:sp>
    </p:spTree>
    <p:extLst>
      <p:ext uri="{BB962C8B-B14F-4D97-AF65-F5344CB8AC3E}">
        <p14:creationId xmlns:p14="http://schemas.microsoft.com/office/powerpoint/2010/main" val="97791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09318" y="557349"/>
            <a:ext cx="9091932" cy="5033826"/>
          </a:xfrm>
          <a:prstGeom prst="rect">
            <a:avLst/>
          </a:prstGeom>
        </p:spPr>
      </p:pic>
    </p:spTree>
    <p:extLst>
      <p:ext uri="{BB962C8B-B14F-4D97-AF65-F5344CB8AC3E}">
        <p14:creationId xmlns:p14="http://schemas.microsoft.com/office/powerpoint/2010/main" val="243296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lstStyle/>
          <a:p>
            <a:pPr marL="0" indent="0">
              <a:buNone/>
            </a:pPr>
            <a:r>
              <a:rPr lang="vi-VN" dirty="0"/>
              <a:t>- Trong một trang web có thể sử dụng nhiều đoạn &lt;script&gt; và trong một đoạn &lt;script&gt; thì không giới hạn số lượng câu lệnh.</a:t>
            </a:r>
            <a:endParaRPr lang="en-US" dirty="0"/>
          </a:p>
        </p:txBody>
      </p:sp>
      <p:pic>
        <p:nvPicPr>
          <p:cNvPr id="4" name="Picture 3"/>
          <p:cNvPicPr>
            <a:picLocks noChangeAspect="1"/>
          </p:cNvPicPr>
          <p:nvPr/>
        </p:nvPicPr>
        <p:blipFill>
          <a:blip r:embed="rId2"/>
          <a:stretch>
            <a:fillRect/>
          </a:stretch>
        </p:blipFill>
        <p:spPr>
          <a:xfrm>
            <a:off x="1663473" y="1080815"/>
            <a:ext cx="8429625" cy="5514975"/>
          </a:xfrm>
          <a:prstGeom prst="rect">
            <a:avLst/>
          </a:prstGeom>
        </p:spPr>
      </p:pic>
    </p:spTree>
    <p:extLst>
      <p:ext uri="{BB962C8B-B14F-4D97-AF65-F5344CB8AC3E}">
        <p14:creationId xmlns:p14="http://schemas.microsoft.com/office/powerpoint/2010/main" val="314001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2653</TotalTime>
  <Words>966</Words>
  <Application>Microsoft Office PowerPoint</Application>
  <PresentationFormat>Widescreen</PresentationFormat>
  <Paragraphs>177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Java Script</vt:lpstr>
      <vt:lpstr>PowerPoint Presentation</vt:lpstr>
      <vt:lpstr>PowerPoint Presentation</vt:lpstr>
      <vt:lpstr>Các thư viện và framework nổi tiêng</vt:lpstr>
      <vt:lpstr>PowerPoint Presentation</vt:lpstr>
      <vt:lpstr>1) Câu lệnh JavaScript</vt:lpstr>
      <vt:lpstr>2) Chương trình JavaScript</vt:lpstr>
      <vt:lpstr>PowerPoint Presentation</vt:lpstr>
      <vt:lpstr>PowerPoint Presentation</vt:lpstr>
      <vt:lpstr>Hiển thị nội dung trong JS</vt:lpstr>
      <vt:lpstr>PowerPoint Presentation</vt:lpstr>
      <vt:lpstr>Kiểu dữ liệu</vt:lpstr>
      <vt:lpstr>Biểu thức so sánh</vt:lpstr>
      <vt:lpstr>Toán tử gán</vt:lpstr>
      <vt:lpstr>Toán tử tiền tố và hậu tố</vt:lpstr>
      <vt:lpstr>Toán tử Logic</vt:lpstr>
      <vt:lpstr>Function trong JavaScript</vt:lpstr>
      <vt:lpstr>Object trong JS </vt:lpstr>
      <vt:lpstr>PowerPoint Presentation</vt:lpstr>
      <vt:lpstr>PowerPoint Presentation</vt:lpstr>
      <vt:lpstr>PowerPoint Presentation</vt:lpstr>
      <vt:lpstr>PowerPoint Presentation</vt:lpstr>
      <vt:lpstr>Prototype</vt:lpstr>
      <vt:lpstr>PowerPoint Presentation</vt:lpstr>
      <vt:lpstr>Phạm vi của biến</vt:lpstr>
      <vt:lpstr>PowerPoint Presentation</vt:lpstr>
      <vt:lpstr>Các phương thức của String</vt:lpstr>
      <vt:lpstr>Các phương thức của Mảng</vt:lpstr>
      <vt:lpstr>Các phương thức xử lý Number</vt:lpstr>
      <vt:lpstr>Đối tượng ngày tháng trong JavaScript </vt:lpstr>
      <vt:lpstr>PowerPoint Presentation</vt:lpstr>
      <vt:lpstr>Các phương thức xử lý Date</vt:lpstr>
      <vt:lpstr>Sự kiện (Event)</vt:lpstr>
      <vt:lpstr>DOM</vt:lpstr>
      <vt:lpstr>PowerPoint Presentation</vt:lpstr>
      <vt:lpstr>DOM Element </vt:lpstr>
      <vt:lpstr>DOM Html</vt:lpstr>
      <vt:lpstr>DOM CSS</vt:lpstr>
      <vt:lpstr>DOM Node</vt:lpstr>
      <vt:lpstr>PowerPoint Presentation</vt:lpstr>
      <vt:lpstr>PowerPoint Presentation</vt:lpstr>
      <vt:lpstr>PowerPoint Presentation</vt:lpstr>
      <vt:lpstr>BOM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Hiep Doan Hoang</dc:creator>
  <cp:lastModifiedBy>Hiep Doan Hoang</cp:lastModifiedBy>
  <cp:revision>26</cp:revision>
  <dcterms:created xsi:type="dcterms:W3CDTF">2019-10-07T10:06:39Z</dcterms:created>
  <dcterms:modified xsi:type="dcterms:W3CDTF">2019-10-16T02:51:31Z</dcterms:modified>
</cp:coreProperties>
</file>