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3" r:id="rId8"/>
    <p:sldId id="262" r:id="rId9"/>
    <p:sldId id="264" r:id="rId10"/>
    <p:sldId id="265" r:id="rId11"/>
    <p:sldId id="266" r:id="rId12"/>
    <p:sldId id="267" r:id="rId13"/>
    <p:sldId id="268" r:id="rId14"/>
    <p:sldId id="269" r:id="rId15"/>
    <p:sldId id="272"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9267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07937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9074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1EFFB-FD09-4699-B889-229909B82E83}"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3930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1EFFB-FD09-4699-B889-229909B82E83}"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5520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1EFFB-FD09-4699-B889-229909B82E83}"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9562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1EFFB-FD09-4699-B889-229909B82E83}"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02965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1EFFB-FD09-4699-B889-229909B82E83}"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130447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1EFFB-FD09-4699-B889-229909B82E83}"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72526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EFFB-FD09-4699-B889-229909B82E83}"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305752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1EFFB-FD09-4699-B889-229909B82E83}"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F46E9-691D-474A-80DD-5CBEEB751EB6}" type="slidenum">
              <a:rPr lang="en-US" smtClean="0"/>
              <a:t>‹#›</a:t>
            </a:fld>
            <a:endParaRPr lang="en-US"/>
          </a:p>
        </p:txBody>
      </p:sp>
    </p:spTree>
    <p:extLst>
      <p:ext uri="{BB962C8B-B14F-4D97-AF65-F5344CB8AC3E}">
        <p14:creationId xmlns:p14="http://schemas.microsoft.com/office/powerpoint/2010/main" val="261186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EFFB-FD09-4699-B889-229909B82E83}" type="datetimeFigureOut">
              <a:rPr lang="en-US" smtClean="0"/>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F46E9-691D-474A-80DD-5CBEEB751EB6}" type="slidenum">
              <a:rPr lang="en-US" smtClean="0"/>
              <a:t>‹#›</a:t>
            </a:fld>
            <a:endParaRPr lang="en-US"/>
          </a:p>
        </p:txBody>
      </p:sp>
    </p:spTree>
    <p:extLst>
      <p:ext uri="{BB962C8B-B14F-4D97-AF65-F5344CB8AC3E}">
        <p14:creationId xmlns:p14="http://schemas.microsoft.com/office/powerpoint/2010/main" val="22512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Spring </a:t>
            </a:r>
            <a:r>
              <a:rPr lang="en-US" dirty="0" err="1" smtClean="0"/>
              <a:t>FrameWork</a:t>
            </a:r>
            <a:r>
              <a:rPr lang="en-US" dirty="0" smtClean="0"/>
              <a:t/>
            </a:r>
            <a:br>
              <a:rPr lang="en-US" dirty="0" smtClean="0"/>
            </a:br>
            <a:r>
              <a:rPr lang="en-US" dirty="0" smtClean="0"/>
              <a:t>DI </a:t>
            </a:r>
            <a:r>
              <a:rPr lang="en-US" dirty="0" err="1" smtClean="0"/>
              <a:t>và</a:t>
            </a:r>
            <a:r>
              <a:rPr lang="en-US" dirty="0" smtClean="0"/>
              <a:t> IOC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267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0" y="111488"/>
            <a:ext cx="6741711" cy="4351338"/>
          </a:xfrm>
          <a:prstGeom prst="rect">
            <a:avLst/>
          </a:prstGeom>
        </p:spPr>
      </p:pic>
      <p:pic>
        <p:nvPicPr>
          <p:cNvPr id="5" name="Picture 4"/>
          <p:cNvPicPr>
            <a:picLocks noChangeAspect="1"/>
          </p:cNvPicPr>
          <p:nvPr/>
        </p:nvPicPr>
        <p:blipFill>
          <a:blip r:embed="rId3"/>
          <a:stretch>
            <a:fillRect/>
          </a:stretch>
        </p:blipFill>
        <p:spPr>
          <a:xfrm>
            <a:off x="4405042" y="2771503"/>
            <a:ext cx="7786958" cy="4191000"/>
          </a:xfrm>
          <a:prstGeom prst="rect">
            <a:avLst/>
          </a:prstGeom>
        </p:spPr>
      </p:pic>
    </p:spTree>
    <p:extLst>
      <p:ext uri="{BB962C8B-B14F-4D97-AF65-F5344CB8AC3E}">
        <p14:creationId xmlns:p14="http://schemas.microsoft.com/office/powerpoint/2010/main" val="342818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Với</a:t>
            </a:r>
            <a:r>
              <a:rPr lang="en-US" dirty="0" smtClean="0"/>
              <a:t> </a:t>
            </a:r>
            <a:r>
              <a:rPr lang="en-US" dirty="0" err="1" smtClean="0"/>
              <a:t>đoạn</a:t>
            </a:r>
            <a:r>
              <a:rPr lang="en-US" dirty="0" smtClean="0"/>
              <a:t> code ở </a:t>
            </a:r>
            <a:r>
              <a:rPr lang="en-US" dirty="0" err="1" smtClean="0"/>
              <a:t>trên</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gần</a:t>
            </a:r>
            <a:r>
              <a:rPr lang="en-US" dirty="0" smtClean="0"/>
              <a:t> </a:t>
            </a:r>
            <a:r>
              <a:rPr lang="en-US" dirty="0" err="1" smtClean="0"/>
              <a:t>như</a:t>
            </a:r>
            <a:r>
              <a:rPr lang="en-US" dirty="0" smtClean="0"/>
              <a:t> </a:t>
            </a:r>
            <a:r>
              <a:rPr lang="en-US" dirty="0" err="1" smtClean="0"/>
              <a:t>tách</a:t>
            </a:r>
            <a:r>
              <a:rPr lang="en-US" dirty="0" smtClean="0"/>
              <a:t> </a:t>
            </a:r>
            <a:r>
              <a:rPr lang="en-US" dirty="0" err="1" smtClean="0"/>
              <a:t>đc</a:t>
            </a:r>
            <a:r>
              <a:rPr lang="en-US" dirty="0" smtClean="0"/>
              <a:t> Bikini </a:t>
            </a:r>
            <a:r>
              <a:rPr lang="en-US" dirty="0" err="1" smtClean="0"/>
              <a:t>ra</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khỏi</a:t>
            </a:r>
            <a:r>
              <a:rPr lang="en-US" dirty="0" smtClean="0"/>
              <a:t> girl. </a:t>
            </a:r>
          </a:p>
          <a:p>
            <a:r>
              <a:rPr lang="en-US" dirty="0" err="1" smtClean="0"/>
              <a:t>Điều</a:t>
            </a:r>
            <a:r>
              <a:rPr lang="en-US" dirty="0" smtClean="0"/>
              <a:t> </a:t>
            </a:r>
            <a:r>
              <a:rPr lang="en-US" dirty="0" err="1" smtClean="0"/>
              <a:t>này</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của</a:t>
            </a:r>
            <a:r>
              <a:rPr lang="en-US" dirty="0" smtClean="0"/>
              <a:t> girl </a:t>
            </a:r>
            <a:r>
              <a:rPr lang="en-US" dirty="0" err="1" smtClean="0"/>
              <a:t>và</a:t>
            </a:r>
            <a:r>
              <a:rPr lang="en-US" dirty="0" smtClean="0"/>
              <a:t> bikini. </a:t>
            </a:r>
          </a:p>
          <a:p>
            <a:r>
              <a:rPr lang="en-US" dirty="0" err="1" smtClean="0"/>
              <a:t>Đồng</a:t>
            </a:r>
            <a:r>
              <a:rPr lang="en-US" dirty="0" smtClean="0"/>
              <a:t> </a:t>
            </a:r>
            <a:r>
              <a:rPr lang="en-US" dirty="0" err="1" smtClean="0"/>
              <a:t>thời</a:t>
            </a:r>
            <a:r>
              <a:rPr lang="en-US" dirty="0" smtClean="0"/>
              <a:t> </a:t>
            </a:r>
            <a:r>
              <a:rPr lang="en-US" dirty="0" err="1" smtClean="0"/>
              <a:t>tăng</a:t>
            </a:r>
            <a:r>
              <a:rPr lang="en-US" dirty="0" smtClean="0"/>
              <a:t> </a:t>
            </a:r>
            <a:r>
              <a:rPr lang="en-US" dirty="0" err="1" smtClean="0"/>
              <a:t>tính</a:t>
            </a:r>
            <a:r>
              <a:rPr lang="en-US" dirty="0" smtClean="0"/>
              <a:t> </a:t>
            </a:r>
            <a:r>
              <a:rPr lang="en-US" dirty="0" err="1" smtClean="0"/>
              <a:t>tùy</a:t>
            </a:r>
            <a:r>
              <a:rPr lang="en-US" dirty="0" smtClean="0"/>
              <a:t> </a:t>
            </a:r>
            <a:r>
              <a:rPr lang="en-US" dirty="0" err="1" smtClean="0"/>
              <a:t>biến</a:t>
            </a:r>
            <a:r>
              <a:rPr lang="en-US" dirty="0" smtClean="0"/>
              <a:t> </a:t>
            </a:r>
            <a:r>
              <a:rPr lang="en-US" dirty="0" err="1" smtClean="0"/>
              <a:t>và</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cho</a:t>
            </a:r>
            <a:r>
              <a:rPr lang="en-US" dirty="0" smtClean="0"/>
              <a:t> code.</a:t>
            </a:r>
          </a:p>
          <a:p>
            <a:r>
              <a:rPr lang="en-US" dirty="0" err="1" smtClean="0"/>
              <a:t>Lúc</a:t>
            </a:r>
            <a:r>
              <a:rPr lang="en-US" dirty="0" smtClean="0"/>
              <a:t> </a:t>
            </a:r>
            <a:r>
              <a:rPr lang="en-US" dirty="0" err="1" smtClean="0"/>
              <a:t>này</a:t>
            </a:r>
            <a:r>
              <a:rPr lang="en-US" dirty="0" smtClean="0"/>
              <a:t> Girl </a:t>
            </a:r>
            <a:r>
              <a:rPr lang="en-US" dirty="0" err="1" smtClean="0"/>
              <a:t>sẽ</a:t>
            </a:r>
            <a:r>
              <a:rPr lang="en-US" dirty="0"/>
              <a:t> </a:t>
            </a:r>
            <a:r>
              <a:rPr lang="en-US" dirty="0" err="1" smtClean="0"/>
              <a:t>hoạt</a:t>
            </a:r>
            <a:r>
              <a:rPr lang="en-US" dirty="0" smtClean="0"/>
              <a:t> </a:t>
            </a:r>
            <a:r>
              <a:rPr lang="en-US" dirty="0" err="1" smtClean="0"/>
              <a:t>động</a:t>
            </a:r>
            <a:r>
              <a:rPr lang="en-US" dirty="0" smtClean="0"/>
              <a:t> </a:t>
            </a:r>
            <a:r>
              <a:rPr lang="en-US" dirty="0" err="1" smtClean="0"/>
              <a:t>với</a:t>
            </a:r>
            <a:r>
              <a:rPr lang="en-US" dirty="0" smtClean="0"/>
              <a:t> </a:t>
            </a:r>
            <a:r>
              <a:rPr lang="en-US" dirty="0" err="1" smtClean="0"/>
              <a:t>OutFit</a:t>
            </a:r>
            <a:r>
              <a:rPr lang="en-US" dirty="0" smtClean="0"/>
              <a:t>.</a:t>
            </a:r>
          </a:p>
          <a:p>
            <a:r>
              <a:rPr lang="en-US" dirty="0" err="1" smtClean="0"/>
              <a:t>Chúng</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outfit </a:t>
            </a:r>
            <a:r>
              <a:rPr lang="en-US" dirty="0" err="1" smtClean="0"/>
              <a:t>và</a:t>
            </a:r>
            <a:r>
              <a:rPr lang="en-US" dirty="0" smtClean="0"/>
              <a:t> </a:t>
            </a:r>
            <a:r>
              <a:rPr lang="en-US" dirty="0" err="1" smtClean="0"/>
              <a:t>đưa</a:t>
            </a:r>
            <a:r>
              <a:rPr lang="en-US" dirty="0" smtClean="0"/>
              <a:t> </a:t>
            </a:r>
            <a:r>
              <a:rPr lang="en-US" dirty="0" err="1" smtClean="0"/>
              <a:t>nó</a:t>
            </a:r>
            <a:r>
              <a:rPr lang="en-US" dirty="0" smtClean="0"/>
              <a:t> (inject) </a:t>
            </a:r>
            <a:r>
              <a:rPr lang="en-US" dirty="0" err="1" smtClean="0"/>
              <a:t>vào</a:t>
            </a:r>
            <a:r>
              <a:rPr lang="en-US" dirty="0" smtClean="0"/>
              <a:t> Girl.</a:t>
            </a:r>
          </a:p>
          <a:p>
            <a:pPr marL="0" indent="0">
              <a:buNone/>
            </a:pPr>
            <a:r>
              <a:rPr lang="en-US" dirty="0" smtClean="0"/>
              <a:t>=&gt; </a:t>
            </a:r>
            <a:r>
              <a:rPr lang="en-US" dirty="0" err="1" smtClean="0"/>
              <a:t>Tóm</a:t>
            </a:r>
            <a:r>
              <a:rPr lang="en-US" dirty="0" smtClean="0"/>
              <a:t> </a:t>
            </a:r>
            <a:r>
              <a:rPr lang="en-US" dirty="0" err="1" smtClean="0"/>
              <a:t>lại</a:t>
            </a:r>
            <a:r>
              <a:rPr lang="en-US" dirty="0" smtClean="0"/>
              <a:t> DI </a:t>
            </a:r>
            <a:r>
              <a:rPr lang="en-US" dirty="0" err="1" smtClean="0"/>
              <a:t>là</a:t>
            </a:r>
            <a:r>
              <a:rPr lang="en-US" dirty="0" smtClean="0"/>
              <a:t> </a:t>
            </a:r>
            <a:r>
              <a:rPr lang="en-US" dirty="0" err="1" smtClean="0"/>
              <a:t>việc</a:t>
            </a:r>
            <a:r>
              <a:rPr lang="en-US" dirty="0" smtClean="0"/>
              <a:t> </a:t>
            </a:r>
            <a:r>
              <a:rPr lang="en-US" dirty="0" err="1" smtClean="0"/>
              <a:t>các</a:t>
            </a:r>
            <a:r>
              <a:rPr lang="en-US" dirty="0" smtClean="0"/>
              <a:t> Object </a:t>
            </a:r>
            <a:r>
              <a:rPr lang="en-US" dirty="0" err="1" smtClean="0"/>
              <a:t>nên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các</a:t>
            </a:r>
            <a:r>
              <a:rPr lang="en-US" dirty="0" smtClean="0"/>
              <a:t> Abstract Class </a:t>
            </a:r>
            <a:r>
              <a:rPr lang="en-US" dirty="0" err="1" smtClean="0"/>
              <a:t>và</a:t>
            </a:r>
            <a:r>
              <a:rPr lang="en-US" dirty="0" smtClean="0"/>
              <a:t> </a:t>
            </a:r>
            <a:r>
              <a:rPr lang="en-US" dirty="0" err="1" smtClean="0"/>
              <a:t>thể</a:t>
            </a:r>
            <a:r>
              <a:rPr lang="en-US" dirty="0" smtClean="0"/>
              <a:t> </a:t>
            </a:r>
            <a:r>
              <a:rPr lang="en-US" dirty="0" err="1" smtClean="0"/>
              <a:t>hiện</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nó</a:t>
            </a:r>
            <a:r>
              <a:rPr lang="en-US" dirty="0" smtClean="0"/>
              <a:t> </a:t>
            </a:r>
            <a:r>
              <a:rPr lang="en-US" dirty="0" err="1" smtClean="0"/>
              <a:t>sẽ</a:t>
            </a:r>
            <a:r>
              <a:rPr lang="en-US" dirty="0" smtClean="0"/>
              <a:t> </a:t>
            </a:r>
            <a:r>
              <a:rPr lang="en-US" dirty="0" err="1" smtClean="0"/>
              <a:t>được</a:t>
            </a:r>
            <a:r>
              <a:rPr lang="en-US" dirty="0" smtClean="0"/>
              <a:t> Inject </a:t>
            </a:r>
            <a:r>
              <a:rPr lang="en-US" dirty="0" err="1" smtClean="0"/>
              <a:t>vào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lúc</a:t>
            </a:r>
            <a:r>
              <a:rPr lang="en-US" dirty="0" smtClean="0"/>
              <a:t> runtime. </a:t>
            </a:r>
            <a:endParaRPr lang="en-US" dirty="0"/>
          </a:p>
        </p:txBody>
      </p:sp>
    </p:spTree>
    <p:extLst>
      <p:ext uri="{BB962C8B-B14F-4D97-AF65-F5344CB8AC3E}">
        <p14:creationId xmlns:p14="http://schemas.microsoft.com/office/powerpoint/2010/main" val="370472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4.Các </a:t>
            </a:r>
            <a:r>
              <a:rPr lang="en-US" dirty="0" err="1" smtClean="0"/>
              <a:t>cách</a:t>
            </a:r>
            <a:r>
              <a:rPr lang="en-US" dirty="0" smtClean="0"/>
              <a:t> </a:t>
            </a:r>
            <a:r>
              <a:rPr lang="en-US" dirty="0" err="1" smtClean="0"/>
              <a:t>để</a:t>
            </a:r>
            <a:r>
              <a:rPr lang="en-US" dirty="0" smtClean="0"/>
              <a:t> Inject Dependency</a:t>
            </a:r>
            <a:endParaRPr lang="en-US" dirty="0"/>
          </a:p>
        </p:txBody>
      </p:sp>
      <p:sp>
        <p:nvSpPr>
          <p:cNvPr id="4" name="Rectangle 1"/>
          <p:cNvSpPr>
            <a:spLocks noGrp="1" noChangeArrowheads="1"/>
          </p:cNvSpPr>
          <p:nvPr>
            <p:ph idx="1"/>
          </p:nvPr>
        </p:nvSpPr>
        <p:spPr bwMode="auto">
          <a:xfrm>
            <a:off x="838200" y="3124131"/>
            <a:ext cx="89082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Các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cách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smtClean="0">
                <a:ln>
                  <a:noFill/>
                </a:ln>
                <a:solidFill>
                  <a:schemeClr val="tx1"/>
                </a:solidFill>
                <a:effectLst/>
                <a:latin typeface="Arial" panose="020B0604020202020204" pitchFamily="34" charset="0"/>
              </a:rPr>
              <a:t>Inject dependency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vào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đối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tượng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có</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kể</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đến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như</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sau</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Constructor Injection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Cái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này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chính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là</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ví</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dụ</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của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tiêm</a:t>
            </a:r>
            <a:r>
              <a:rPr kumimoji="0" lang="en-US" altLang="en-US" sz="1800" b="0" i="0" u="none" strike="noStrike" cap="none" normalizeH="0" baseline="0" dirty="0" smtClean="0">
                <a:ln>
                  <a:noFill/>
                </a:ln>
                <a:solidFill>
                  <a:schemeClr val="tx1"/>
                </a:solidFill>
                <a:effectLst/>
                <a:latin typeface="Arial" panose="020B0604020202020204" pitchFamily="34" charset="0"/>
              </a:rPr>
              <a:t> dependency </a:t>
            </a:r>
            <a:r>
              <a:rPr kumimoji="0" lang="en-US" altLang="en-US" sz="1800" b="0" i="0" u="none" strike="noStrike" cap="none" normalizeH="0" baseline="0" dirty="0" err="1" smtClean="0">
                <a:ln>
                  <a:noFill/>
                </a:ln>
                <a:solidFill>
                  <a:schemeClr val="tx1"/>
                </a:solidFill>
                <a:effectLst/>
                <a:latin typeface="Arial" panose="020B0604020202020204" pitchFamily="34" charset="0"/>
              </a:rPr>
              <a:t>ngay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vào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Setter Injection</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Chúng</a:t>
            </a:r>
            <a:r>
              <a:rPr kumimoji="0" lang="en-US" altLang="en-US" sz="1800" b="0" i="0" u="none" strike="noStrike" cap="none" normalizeH="0" baseline="0" dirty="0" smtClean="0">
                <a:ln>
                  <a:noFill/>
                </a:ln>
                <a:solidFill>
                  <a:schemeClr val="tx1"/>
                </a:solidFill>
                <a:effectLst/>
                <a:latin typeface="Arial" panose="020B0604020202020204" pitchFamily="34" charset="0"/>
              </a:rPr>
              <a:t> ta </a:t>
            </a:r>
            <a:r>
              <a:rPr kumimoji="0" lang="en-US" altLang="en-US" sz="1800" b="0" i="0" u="none" strike="noStrike" cap="none" normalizeH="0" baseline="0" dirty="0" err="1" smtClean="0">
                <a:ln>
                  <a:noFill/>
                </a:ln>
                <a:solidFill>
                  <a:schemeClr val="tx1"/>
                </a:solidFill>
                <a:effectLst/>
                <a:latin typeface="Arial" panose="020B0604020202020204" pitchFamily="34" charset="0"/>
              </a:rPr>
              <a:t>học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về</a:t>
            </a:r>
            <a:r>
              <a:rPr kumimoji="0" lang="en-US" altLang="en-US" sz="1800" b="0" i="0" u="none" strike="noStrike" cap="none" normalizeH="0" baseline="0" dirty="0" smtClean="0">
                <a:ln>
                  <a:noFill/>
                </a:ln>
                <a:solidFill>
                  <a:schemeClr val="tx1"/>
                </a:solidFill>
                <a:effectLst/>
                <a:latin typeface="Arial" panose="020B0604020202020204" pitchFamily="34" charset="0"/>
              </a:rPr>
              <a:t> Setter </a:t>
            </a:r>
            <a:r>
              <a:rPr kumimoji="0" lang="en-US" altLang="en-US" sz="1800" b="0" i="0" u="none" strike="noStrike" cap="none" normalizeH="0" baseline="0" dirty="0" err="1" smtClean="0">
                <a:ln>
                  <a:noFill/>
                </a:ln>
                <a:solidFill>
                  <a:schemeClr val="tx1"/>
                </a:solidFill>
                <a:effectLst/>
                <a:latin typeface="Arial" panose="020B0604020202020204" pitchFamily="34" charset="0"/>
              </a:rPr>
              <a:t>từ</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những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bài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học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vỡ</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lòng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rồi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quá</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hợp</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lý</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Interface Injection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Mỗi</a:t>
            </a:r>
            <a:r>
              <a:rPr kumimoji="0" lang="en-US" altLang="en-US" sz="1800" b="0" i="0" u="none" strike="noStrike" cap="none" normalizeH="0" dirty="0" smtClean="0">
                <a:ln>
                  <a:noFill/>
                </a:ln>
                <a:solidFill>
                  <a:schemeClr val="tx1"/>
                </a:solidFill>
                <a:effectLst/>
                <a:latin typeface="Arial" panose="020B0604020202020204" pitchFamily="34" charset="0"/>
              </a:rPr>
              <a:t> class </a:t>
            </a:r>
            <a:r>
              <a:rPr kumimoji="0" lang="en-US" altLang="en-US" sz="1800" b="0" i="0" u="none" strike="noStrike" cap="none" normalizeH="0" dirty="0" err="1" smtClean="0">
                <a:ln>
                  <a:noFill/>
                </a:ln>
                <a:solidFill>
                  <a:schemeClr val="tx1"/>
                </a:solidFill>
                <a:effectLst/>
                <a:latin typeface="Arial" panose="020B0604020202020204" pitchFamily="34" charset="0"/>
              </a:rPr>
              <a:t>muốn</a:t>
            </a:r>
            <a:r>
              <a:rPr kumimoji="0" lang="en-US" altLang="en-US" sz="1800" b="0" i="0" u="none" strike="noStrike" cap="none" normalizeH="0" dirty="0" smtClean="0">
                <a:ln>
                  <a:noFill/>
                </a:ln>
                <a:solidFill>
                  <a:schemeClr val="tx1"/>
                </a:solidFill>
                <a:effectLst/>
                <a:latin typeface="Arial" panose="020B0604020202020204" pitchFamily="34" charset="0"/>
              </a:rPr>
              <a:t> inject </a:t>
            </a:r>
            <a:r>
              <a:rPr kumimoji="0" lang="en-US" altLang="en-US" sz="1800" b="0" i="0" u="none" strike="noStrike" cap="none" normalizeH="0" dirty="0" err="1" smtClean="0">
                <a:ln>
                  <a:noFill/>
                </a:ln>
                <a:solidFill>
                  <a:schemeClr val="tx1"/>
                </a:solidFill>
                <a:effectLst/>
                <a:latin typeface="Arial" panose="020B0604020202020204" pitchFamily="34" charset="0"/>
              </a:rPr>
              <a:t>cái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gì</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thì</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phải</a:t>
            </a:r>
            <a:r>
              <a:rPr kumimoji="0" lang="en-US" altLang="en-US" sz="1800" b="0" i="0" u="none" strike="noStrike" cap="none" normalizeH="0" dirty="0" smtClean="0">
                <a:ln>
                  <a:noFill/>
                </a:ln>
                <a:solidFill>
                  <a:schemeClr val="tx1"/>
                </a:solidFill>
                <a:effectLst/>
                <a:latin typeface="Arial" panose="020B0604020202020204" pitchFamily="34" charset="0"/>
              </a:rPr>
              <a:t> implement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một</a:t>
            </a:r>
            <a:r>
              <a:rPr kumimoji="0" lang="en-US" altLang="en-US" sz="1800" b="0" i="0" u="none" strike="noStrike" cap="none" normalizeH="0" dirty="0" smtClean="0">
                <a:ln>
                  <a:noFill/>
                </a:ln>
                <a:solidFill>
                  <a:schemeClr val="tx1"/>
                </a:solidFill>
                <a:effectLst/>
                <a:latin typeface="Arial" panose="020B0604020202020204" pitchFamily="34" charset="0"/>
              </a:rPr>
              <a:t> interface </a:t>
            </a:r>
            <a:r>
              <a:rPr kumimoji="0" lang="en-US" altLang="en-US" sz="1800" b="0" i="0" u="none" strike="noStrike" cap="none" normalizeH="0" dirty="0" err="1" smtClean="0">
                <a:ln>
                  <a:noFill/>
                </a:ln>
                <a:solidFill>
                  <a:schemeClr val="tx1"/>
                </a:solidFill>
                <a:effectLst/>
                <a:latin typeface="Arial" panose="020B0604020202020204" pitchFamily="34" charset="0"/>
              </a:rPr>
              <a:t>có</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chứa</a:t>
            </a:r>
            <a:r>
              <a:rPr kumimoji="0" lang="en-US" altLang="en-US" sz="1800" b="0" i="0" u="none" strike="noStrike" cap="none" normalizeH="0" dirty="0" smtClean="0">
                <a:ln>
                  <a:noFill/>
                </a:ln>
                <a:solidFill>
                  <a:schemeClr val="tx1"/>
                </a:solidFill>
                <a:effectLst/>
                <a:latin typeface="Arial" panose="020B0604020202020204" pitchFamily="34" charset="0"/>
              </a:rPr>
              <a:t> 1 </a:t>
            </a:r>
            <a:r>
              <a:rPr kumimoji="0" lang="en-US" altLang="en-US" sz="1800" b="0" i="0" u="none" strike="noStrike" cap="none" normalizeH="0" dirty="0" err="1" smtClean="0">
                <a:ln>
                  <a:noFill/>
                </a:ln>
                <a:solidFill>
                  <a:schemeClr val="tx1"/>
                </a:solidFill>
                <a:effectLst/>
                <a:latin typeface="Arial" panose="020B0604020202020204" pitchFamily="34" charset="0"/>
              </a:rPr>
              <a:t>hàm</a:t>
            </a:r>
            <a:r>
              <a:rPr kumimoji="0" lang="en-US" altLang="en-US" sz="1800" b="0" i="0" u="none" strike="noStrike" cap="none" normalizeH="0" dirty="0" smtClean="0">
                <a:ln>
                  <a:noFill/>
                </a:ln>
                <a:solidFill>
                  <a:schemeClr val="tx1"/>
                </a:solidFill>
                <a:effectLst/>
                <a:latin typeface="Arial" panose="020B0604020202020204" pitchFamily="34" charset="0"/>
              </a:rPr>
              <a:t> inject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708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Inversion of Control (IOC)</a:t>
            </a:r>
            <a:endParaRPr lang="en-US" b="1"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FontTx/>
              <a:buChar char="-"/>
            </a:pPr>
            <a:r>
              <a:rPr lang="vi-VN" dirty="0" smtClean="0"/>
              <a:t>Tuy nhiên,</a:t>
            </a:r>
            <a:r>
              <a:rPr lang="en-US" dirty="0" smtClean="0"/>
              <a:t> </a:t>
            </a:r>
            <a:r>
              <a:rPr lang="vi-VN" dirty="0" smtClean="0"/>
              <a:t>khi code bạn sẽ phải kiêm thêm nhiệm vụ Inject dependency (tiêm sự phụ thuộc). </a:t>
            </a:r>
            <a:endParaRPr lang="en-US" dirty="0" smtClean="0"/>
          </a:p>
          <a:p>
            <a:pPr>
              <a:buFontTx/>
              <a:buChar char="-"/>
            </a:pPr>
            <a:r>
              <a:rPr lang="vi-VN" dirty="0" smtClean="0"/>
              <a:t>Thử tưởng tượng một Class có hàng chục dependency thì bạn sẽ phải tự tay inject từng ý cái. Việc này lại dẫn tới khó khăn trong việc code, quản lý code và dependency</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2109379" y="1369831"/>
            <a:ext cx="6353175" cy="1819275"/>
          </a:xfrm>
          <a:prstGeom prst="rect">
            <a:avLst/>
          </a:prstGeom>
        </p:spPr>
      </p:pic>
    </p:spTree>
    <p:extLst>
      <p:ext uri="{BB962C8B-B14F-4D97-AF65-F5344CB8AC3E}">
        <p14:creationId xmlns:p14="http://schemas.microsoft.com/office/powerpoint/2010/main" val="161865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606"/>
            <a:ext cx="10515600" cy="5358357"/>
          </a:xfrm>
        </p:spPr>
        <p:txBody>
          <a:bodyPr/>
          <a:lstStyle/>
          <a:p>
            <a:r>
              <a:rPr lang="en-US" dirty="0" err="1" smtClean="0"/>
              <a:t>Bây</a:t>
            </a:r>
            <a:r>
              <a:rPr lang="en-US" dirty="0" smtClean="0"/>
              <a:t> </a:t>
            </a:r>
            <a:r>
              <a:rPr lang="en-US" dirty="0" err="1" smtClean="0"/>
              <a:t>giờ</a:t>
            </a:r>
            <a:r>
              <a:rPr lang="en-US" dirty="0" smtClean="0"/>
              <a:t> </a:t>
            </a:r>
            <a:r>
              <a:rPr lang="en-US" dirty="0" err="1" smtClean="0"/>
              <a:t>giả</a:t>
            </a:r>
            <a:r>
              <a:rPr lang="en-US" dirty="0" smtClean="0"/>
              <a:t> </a:t>
            </a:r>
            <a:r>
              <a:rPr lang="en-US" dirty="0" err="1" smtClean="0"/>
              <a:t>sử</a:t>
            </a:r>
            <a:r>
              <a:rPr lang="en-US" dirty="0" smtClean="0"/>
              <a:t> </a:t>
            </a:r>
            <a:r>
              <a:rPr lang="en-US" dirty="0" err="1" smtClean="0"/>
              <a:t>chúng</a:t>
            </a:r>
            <a:r>
              <a:rPr lang="en-US" dirty="0" smtClean="0"/>
              <a:t> ta </a:t>
            </a:r>
            <a:r>
              <a:rPr lang="en-US" dirty="0" err="1" smtClean="0"/>
              <a:t>định</a:t>
            </a:r>
            <a:r>
              <a:rPr lang="en-US" dirty="0" smtClean="0"/>
              <a:t> </a:t>
            </a:r>
            <a:r>
              <a:rPr lang="en-US" dirty="0" err="1" smtClean="0"/>
              <a:t>nghĩa</a:t>
            </a:r>
            <a:r>
              <a:rPr lang="en-US" dirty="0" smtClean="0"/>
              <a:t> </a:t>
            </a:r>
            <a:r>
              <a:rPr lang="en-US" dirty="0" err="1" smtClean="0"/>
              <a:t>trước</a:t>
            </a:r>
            <a:r>
              <a:rPr lang="en-US" dirty="0" smtClean="0"/>
              <a:t> </a:t>
            </a:r>
            <a:r>
              <a:rPr lang="en-US" dirty="0" err="1" smtClean="0"/>
              <a:t>toàn</a:t>
            </a:r>
            <a:r>
              <a:rPr lang="en-US" dirty="0" smtClean="0"/>
              <a:t> </a:t>
            </a:r>
            <a:r>
              <a:rPr lang="en-US" dirty="0" err="1" smtClean="0"/>
              <a:t>bộ</a:t>
            </a:r>
            <a:r>
              <a:rPr lang="en-US" dirty="0" smtClean="0"/>
              <a:t> </a:t>
            </a:r>
            <a:r>
              <a:rPr lang="en-US" dirty="0" err="1" smtClean="0"/>
              <a:t>các</a:t>
            </a:r>
            <a:r>
              <a:rPr lang="en-US" dirty="0" smtClean="0"/>
              <a:t> </a:t>
            </a:r>
            <a:r>
              <a:rPr lang="en-US" dirty="0" smtClean="0">
                <a:solidFill>
                  <a:schemeClr val="accent6"/>
                </a:solidFill>
              </a:rPr>
              <a:t>dependency</a:t>
            </a:r>
            <a:r>
              <a:rPr lang="en-US" dirty="0" smtClean="0"/>
              <a:t> </a:t>
            </a:r>
            <a:r>
              <a:rPr lang="en-US" dirty="0" err="1" smtClean="0"/>
              <a:t>có</a:t>
            </a:r>
            <a:r>
              <a:rPr lang="en-US" dirty="0" smtClean="0"/>
              <a:t> </a:t>
            </a:r>
            <a:r>
              <a:rPr lang="en-US" dirty="0" err="1" smtClean="0"/>
              <a:t>trong</a:t>
            </a:r>
            <a:r>
              <a:rPr lang="en-US" dirty="0" smtClean="0"/>
              <a:t> project, </a:t>
            </a:r>
            <a:r>
              <a:rPr lang="en-US" dirty="0" err="1" smtClean="0"/>
              <a:t>mô</a:t>
            </a:r>
            <a:r>
              <a:rPr lang="en-US" dirty="0" smtClean="0"/>
              <a:t> </a:t>
            </a:r>
            <a:r>
              <a:rPr lang="en-US" dirty="0" err="1" smtClean="0"/>
              <a:t>tả</a:t>
            </a:r>
            <a:r>
              <a:rPr lang="en-US" dirty="0" smtClean="0"/>
              <a:t> </a:t>
            </a:r>
            <a:r>
              <a:rPr lang="en-US" dirty="0" err="1" smtClean="0"/>
              <a:t>nó</a:t>
            </a:r>
            <a:r>
              <a:rPr lang="en-US" dirty="0" smtClean="0"/>
              <a:t> </a:t>
            </a:r>
            <a:r>
              <a:rPr lang="en-US" dirty="0" err="1" smtClean="0"/>
              <a:t>và</a:t>
            </a:r>
            <a:r>
              <a:rPr lang="en-US" dirty="0" smtClean="0"/>
              <a:t> </a:t>
            </a:r>
            <a:r>
              <a:rPr lang="en-US" dirty="0" err="1" smtClean="0"/>
              <a:t>tống</a:t>
            </a:r>
            <a:r>
              <a:rPr lang="en-US" dirty="0" smtClean="0"/>
              <a:t> </a:t>
            </a:r>
            <a:r>
              <a:rPr lang="en-US" dirty="0" err="1" smtClean="0"/>
              <a:t>vào</a:t>
            </a:r>
            <a:r>
              <a:rPr lang="en-US" dirty="0" smtClean="0"/>
              <a:t> 1 </a:t>
            </a:r>
            <a:r>
              <a:rPr lang="en-US" dirty="0" err="1" smtClean="0"/>
              <a:t>cái</a:t>
            </a:r>
            <a:r>
              <a:rPr lang="en-US" dirty="0" smtClean="0"/>
              <a:t> </a:t>
            </a:r>
            <a:r>
              <a:rPr lang="en-US" dirty="0" err="1" smtClean="0">
                <a:solidFill>
                  <a:srgbClr val="0070C0"/>
                </a:solidFill>
              </a:rPr>
              <a:t>kho</a:t>
            </a:r>
            <a:r>
              <a:rPr lang="en-US" dirty="0" smtClean="0"/>
              <a:t> </a:t>
            </a:r>
            <a:r>
              <a:rPr lang="en-US" dirty="0" err="1" smtClean="0"/>
              <a:t>và</a:t>
            </a:r>
            <a:r>
              <a:rPr lang="en-US" dirty="0" smtClean="0"/>
              <a:t> </a:t>
            </a:r>
            <a:r>
              <a:rPr lang="en-US" dirty="0" err="1" smtClean="0"/>
              <a:t>giao</a:t>
            </a:r>
            <a:r>
              <a:rPr lang="en-US" dirty="0" smtClean="0"/>
              <a:t> </a:t>
            </a:r>
            <a:r>
              <a:rPr lang="en-US" dirty="0" err="1" smtClean="0"/>
              <a:t>cho</a:t>
            </a:r>
            <a:r>
              <a:rPr lang="en-US" dirty="0" smtClean="0"/>
              <a:t> </a:t>
            </a:r>
            <a:r>
              <a:rPr lang="en-US" dirty="0" err="1" smtClean="0"/>
              <a:t>một</a:t>
            </a:r>
            <a:r>
              <a:rPr lang="en-US" dirty="0" smtClean="0"/>
              <a:t> </a:t>
            </a:r>
            <a:r>
              <a:rPr lang="en-US" dirty="0" err="1" smtClean="0"/>
              <a:t>chú</a:t>
            </a:r>
            <a:r>
              <a:rPr lang="en-US" dirty="0" smtClean="0"/>
              <a:t> </a:t>
            </a:r>
            <a:r>
              <a:rPr lang="en-US" dirty="0" err="1" smtClean="0"/>
              <a:t>tên</a:t>
            </a:r>
            <a:r>
              <a:rPr lang="en-US" dirty="0" smtClean="0"/>
              <a:t> </a:t>
            </a:r>
            <a:r>
              <a:rPr lang="en-US" dirty="0" err="1" smtClean="0"/>
              <a:t>là</a:t>
            </a:r>
            <a:r>
              <a:rPr lang="en-US" dirty="0" smtClean="0"/>
              <a:t> </a:t>
            </a:r>
            <a:r>
              <a:rPr lang="en-US" dirty="0" smtClean="0">
                <a:solidFill>
                  <a:srgbClr val="FF0000"/>
                </a:solidFill>
              </a:rPr>
              <a:t>framework </a:t>
            </a:r>
            <a:r>
              <a:rPr lang="en-US" dirty="0" err="1" smtClean="0"/>
              <a:t>quản</a:t>
            </a:r>
            <a:r>
              <a:rPr lang="en-US" dirty="0" smtClean="0"/>
              <a:t> </a:t>
            </a:r>
            <a:r>
              <a:rPr lang="en-US" dirty="0" err="1" smtClean="0"/>
              <a:t>lý</a:t>
            </a:r>
            <a:r>
              <a:rPr lang="en-US" dirty="0" smtClean="0"/>
              <a:t>.</a:t>
            </a:r>
          </a:p>
          <a:p>
            <a:r>
              <a:rPr lang="en-US" dirty="0" err="1" smtClean="0"/>
              <a:t>Bất</a:t>
            </a:r>
            <a:r>
              <a:rPr lang="en-US" dirty="0" smtClean="0"/>
              <a:t> </a:t>
            </a:r>
            <a:r>
              <a:rPr lang="en-US" dirty="0" err="1" smtClean="0"/>
              <a:t>kỳ</a:t>
            </a:r>
            <a:r>
              <a:rPr lang="en-US" dirty="0" smtClean="0"/>
              <a:t> </a:t>
            </a:r>
            <a:r>
              <a:rPr lang="en-US" dirty="0" err="1" smtClean="0"/>
              <a:t>các</a:t>
            </a:r>
            <a:r>
              <a:rPr lang="en-US" dirty="0" smtClean="0"/>
              <a:t> class </a:t>
            </a:r>
            <a:r>
              <a:rPr lang="en-US" dirty="0" err="1" smtClean="0"/>
              <a:t>nào</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nó</a:t>
            </a:r>
            <a:r>
              <a:rPr lang="en-US" dirty="0" smtClean="0"/>
              <a:t> </a:t>
            </a:r>
            <a:r>
              <a:rPr lang="en-US" dirty="0" err="1" smtClean="0"/>
              <a:t>cần</a:t>
            </a:r>
            <a:r>
              <a:rPr lang="en-US" dirty="0" smtClean="0"/>
              <a:t> </a:t>
            </a:r>
            <a:r>
              <a:rPr lang="en-US" dirty="0" smtClean="0">
                <a:solidFill>
                  <a:schemeClr val="accent6"/>
                </a:solidFill>
              </a:rPr>
              <a:t>dependency</a:t>
            </a:r>
            <a:r>
              <a:rPr lang="en-US" dirty="0" smtClean="0"/>
              <a:t> </a:t>
            </a:r>
            <a:r>
              <a:rPr lang="en-US" dirty="0" err="1" smtClean="0"/>
              <a:t>gì</a:t>
            </a:r>
            <a:r>
              <a:rPr lang="en-US" dirty="0" smtClean="0"/>
              <a:t> </a:t>
            </a:r>
            <a:r>
              <a:rPr lang="en-US" dirty="0" err="1" smtClean="0"/>
              <a:t>thì</a:t>
            </a:r>
            <a:r>
              <a:rPr lang="en-US" dirty="0" smtClean="0"/>
              <a:t> </a:t>
            </a:r>
            <a:r>
              <a:rPr lang="en-US" dirty="0" err="1" smtClean="0"/>
              <a:t>cái</a:t>
            </a:r>
            <a:r>
              <a:rPr lang="en-US" dirty="0" smtClean="0"/>
              <a:t> </a:t>
            </a:r>
            <a:r>
              <a:rPr lang="en-US" dirty="0" smtClean="0">
                <a:solidFill>
                  <a:srgbClr val="FF0000"/>
                </a:solidFill>
              </a:rPr>
              <a:t>framework</a:t>
            </a:r>
            <a:r>
              <a:rPr lang="en-US" dirty="0" smtClean="0"/>
              <a:t> </a:t>
            </a:r>
            <a:r>
              <a:rPr lang="en-US" dirty="0" err="1" smtClean="0"/>
              <a:t>này</a:t>
            </a:r>
            <a:r>
              <a:rPr lang="en-US" dirty="0" smtClean="0"/>
              <a:t>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trong</a:t>
            </a:r>
            <a:r>
              <a:rPr lang="en-US" dirty="0" smtClean="0"/>
              <a:t> </a:t>
            </a:r>
            <a:r>
              <a:rPr lang="en-US" dirty="0" err="1" smtClean="0">
                <a:solidFill>
                  <a:srgbClr val="0070C0"/>
                </a:solidFill>
              </a:rPr>
              <a:t>kho</a:t>
            </a:r>
            <a:r>
              <a:rPr lang="en-US" dirty="0" smtClean="0"/>
              <a:t> </a:t>
            </a:r>
            <a:r>
              <a:rPr lang="en-US" dirty="0" err="1" smtClean="0"/>
              <a:t>rồi</a:t>
            </a:r>
            <a:r>
              <a:rPr lang="en-US" dirty="0" smtClean="0"/>
              <a:t> inject </a:t>
            </a:r>
            <a:r>
              <a:rPr lang="en-US" dirty="0" err="1" smtClean="0"/>
              <a:t>vào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tiện</a:t>
            </a:r>
            <a:r>
              <a:rPr lang="en-US" dirty="0" smtClean="0"/>
              <a:t> </a:t>
            </a:r>
            <a:r>
              <a:rPr lang="en-US" dirty="0" err="1" smtClean="0"/>
              <a:t>hơn</a:t>
            </a:r>
            <a:r>
              <a:rPr lang="en-US" dirty="0" smtClean="0"/>
              <a:t> </a:t>
            </a:r>
            <a:r>
              <a:rPr lang="en-US" dirty="0" err="1" smtClean="0"/>
              <a:t>rất</a:t>
            </a:r>
            <a:r>
              <a:rPr lang="en-US" dirty="0" smtClean="0"/>
              <a:t> </a:t>
            </a:r>
            <a:r>
              <a:rPr lang="en-US" dirty="0" err="1" smtClean="0"/>
              <a:t>nhiều</a:t>
            </a:r>
            <a:endParaRPr lang="en-US" dirty="0" smtClean="0"/>
          </a:p>
          <a:p>
            <a:pPr marL="0" indent="0">
              <a:buNone/>
            </a:pPr>
            <a:r>
              <a:rPr lang="en-US" dirty="0" err="1" smtClean="0"/>
              <a:t>Nguyên</a:t>
            </a:r>
            <a:r>
              <a:rPr lang="en-US" dirty="0" smtClean="0"/>
              <a:t> </a:t>
            </a:r>
            <a:r>
              <a:rPr lang="en-US" dirty="0" err="1" smtClean="0"/>
              <a:t>văn</a:t>
            </a:r>
            <a:r>
              <a:rPr lang="en-US" dirty="0" smtClean="0"/>
              <a:t> </a:t>
            </a:r>
            <a:r>
              <a:rPr lang="en-US" dirty="0" err="1" smtClean="0"/>
              <a:t>trên</a:t>
            </a:r>
            <a:r>
              <a:rPr lang="en-US" dirty="0" smtClean="0"/>
              <a:t> WIKI :</a:t>
            </a:r>
          </a:p>
          <a:p>
            <a:pPr marL="0" indent="0">
              <a:buNone/>
            </a:pPr>
            <a:r>
              <a:rPr lang="en-US" dirty="0" smtClean="0"/>
              <a:t> =&gt; </a:t>
            </a:r>
            <a:r>
              <a:rPr lang="en-US" i="1" dirty="0" smtClean="0"/>
              <a:t>Inversion of Control is a programming principle. flow of control within the application is not controlled by the application itself, but rather by the underlying framework.</a:t>
            </a:r>
            <a:endParaRPr lang="en-US" i="1" dirty="0"/>
          </a:p>
        </p:txBody>
      </p:sp>
    </p:spTree>
    <p:extLst>
      <p:ext uri="{BB962C8B-B14F-4D97-AF65-F5344CB8AC3E}">
        <p14:creationId xmlns:p14="http://schemas.microsoft.com/office/powerpoint/2010/main" val="400974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6761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6724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833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Trước khi nói </a:t>
            </a:r>
            <a:r>
              <a:rPr lang="vi-VN" b="1" dirty="0" smtClean="0"/>
              <a:t>Spring Boot</a:t>
            </a:r>
            <a:r>
              <a:rPr lang="vi-VN" dirty="0" smtClean="0"/>
              <a:t>, chúng ta nói về nền tảng của nó, chính là </a:t>
            </a:r>
            <a:r>
              <a:rPr lang="vi-VN" b="1" dirty="0" smtClean="0"/>
              <a:t>Java</a:t>
            </a:r>
            <a:r>
              <a:rPr lang="vi-VN" dirty="0" smtClean="0"/>
              <a:t>.</a:t>
            </a:r>
          </a:p>
          <a:p>
            <a:r>
              <a:rPr lang="vi-VN" b="1" dirty="0" smtClean="0"/>
              <a:t>Java</a:t>
            </a:r>
            <a:r>
              <a:rPr lang="vi-VN" dirty="0" smtClean="0"/>
              <a:t> ra đời năm 1991, tới nay thì đã gần 30 năm rồi. Và có một điều mà có lẽ ít lập trình viên biết, đó là tính tới năm 2018, nó vẫn là </a:t>
            </a:r>
            <a:r>
              <a:rPr lang="vi-VN" b="1" dirty="0" smtClean="0"/>
              <a:t>ngôn ngữ phổ biến nhất thế giới</a:t>
            </a:r>
            <a:r>
              <a:rPr lang="vi-VN" dirty="0" smtClean="0"/>
              <a:t>.</a:t>
            </a:r>
            <a:endParaRPr lang="en-US" dirty="0" smtClean="0"/>
          </a:p>
          <a:p>
            <a:pPr marL="0" indent="0">
              <a:buNone/>
            </a:pPr>
            <a:endParaRPr lang="vi-VN" dirty="0"/>
          </a:p>
        </p:txBody>
      </p:sp>
    </p:spTree>
    <p:extLst>
      <p:ext uri="{BB962C8B-B14F-4D97-AF65-F5344CB8AC3E}">
        <p14:creationId xmlns:p14="http://schemas.microsoft.com/office/powerpoint/2010/main" val="322838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72" y="1825625"/>
            <a:ext cx="8405656" cy="4351338"/>
          </a:xfrm>
          <a:prstGeom prst="rect">
            <a:avLst/>
          </a:prstGeom>
        </p:spPr>
      </p:pic>
    </p:spTree>
    <p:extLst>
      <p:ext uri="{BB962C8B-B14F-4D97-AF65-F5344CB8AC3E}">
        <p14:creationId xmlns:p14="http://schemas.microsoft.com/office/powerpoint/2010/main" val="335094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smtClean="0"/>
              <a:t>Tức là nó không thể bị loại bỏ hay thay thế, và doanh nghiệp trong năm nay, năm sau, và 5 năm nữa, họ vẫn sẽ và tiếp tục dùng </a:t>
            </a:r>
            <a:r>
              <a:rPr lang="vi-VN" b="1" dirty="0" smtClean="0"/>
              <a:t>Java</a:t>
            </a:r>
            <a:r>
              <a:rPr lang="vi-VN" dirty="0" smtClean="0"/>
              <a:t>.</a:t>
            </a:r>
          </a:p>
          <a:p>
            <a:r>
              <a:rPr lang="vi-VN" dirty="0" smtClean="0"/>
              <a:t>Các trường đại học vẫn sẽ chọn dạy </a:t>
            </a:r>
            <a:r>
              <a:rPr lang="vi-VN" b="1" dirty="0" smtClean="0"/>
              <a:t>Java</a:t>
            </a:r>
            <a:r>
              <a:rPr lang="vi-VN" dirty="0" smtClean="0"/>
              <a:t> như một tiêu chuẩn về khái niệm hướng đối tượng.</a:t>
            </a:r>
          </a:p>
          <a:p>
            <a:r>
              <a:rPr lang="vi-VN" dirty="0" smtClean="0"/>
              <a:t>Mình nói như ở trên là để cho những bạn mới tiếp cận tới ngôn ngữ này hoặc những bạn mới vào nghề có thể hiểu rõ tầm quan trọng của Java, và tất nhiên là lương của bạn cũng sẽ rất cao (yếu tố chính)</a:t>
            </a:r>
            <a:endParaRPr lang="vi-VN" dirty="0"/>
          </a:p>
        </p:txBody>
      </p:sp>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Có thể thời thế thế thay đổi, có thể </a:t>
            </a:r>
            <a:r>
              <a:rPr kumimoji="0" lang="en-US" altLang="en-US" sz="1000" b="0" i="0" u="none" strike="noStrike" cap="none" normalizeH="0" baseline="0" smtClean="0">
                <a:ln>
                  <a:noFill/>
                </a:ln>
                <a:solidFill>
                  <a:schemeClr val="tx1"/>
                </a:solidFill>
                <a:effectLst/>
                <a:latin typeface="Arial Unicode MS"/>
              </a:rPr>
              <a:t>Python</a:t>
            </a:r>
            <a:r>
              <a:rPr kumimoji="0" lang="en-US" altLang="en-US" sz="800" b="0" i="0" u="none" strike="noStrike" cap="none" normalizeH="0" baseline="0" smtClean="0">
                <a:ln>
                  <a:noFill/>
                </a:ln>
                <a:solidFill>
                  <a:schemeClr val="tx1"/>
                </a:solidFill>
                <a:effectLst/>
              </a:rPr>
              <a:t>, </a:t>
            </a:r>
            <a:r>
              <a:rPr kumimoji="0" lang="en-US" altLang="en-US" sz="1000" b="0" i="0" u="none" strike="noStrike" cap="none" normalizeH="0" baseline="0" smtClean="0">
                <a:ln>
                  <a:noFill/>
                </a:ln>
                <a:solidFill>
                  <a:schemeClr val="tx1"/>
                </a:solidFill>
                <a:effectLst/>
                <a:latin typeface="Arial Unicode MS"/>
              </a:rPr>
              <a:t>Javascript</a:t>
            </a:r>
            <a:r>
              <a:rPr kumimoji="0" lang="en-US" altLang="en-US" sz="800" b="0" i="0" u="none" strike="noStrike" cap="none" normalizeH="0" baseline="0" smtClean="0">
                <a:ln>
                  <a:noFill/>
                </a:ln>
                <a:solidFill>
                  <a:schemeClr val="tx1"/>
                </a:solidFill>
                <a:effectLst/>
              </a:rPr>
              <a:t> đang vươn lên mạnh mẽ, nhưng có một thứ gọi là </a:t>
            </a:r>
            <a:r>
              <a:rPr kumimoji="0" lang="en-US" altLang="en-US" sz="1800" b="1" i="0" u="none" strike="noStrike" cap="none" normalizeH="0" baseline="0" smtClean="0">
                <a:ln>
                  <a:noFill/>
                </a:ln>
                <a:solidFill>
                  <a:schemeClr val="tx1"/>
                </a:solidFill>
                <a:effectLst/>
                <a:latin typeface="Arial" panose="020B0604020202020204" pitchFamily="34" charset="0"/>
              </a:rPr>
              <a:t>Legacy</a:t>
            </a: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5070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b="1" dirty="0" smtClean="0"/>
              <a:t>Spring</a:t>
            </a:r>
            <a:r>
              <a:rPr lang="vi-VN" dirty="0" smtClean="0"/>
              <a:t> là một framework java mãnh mẽ và phổ biến nhất hiện nay dành cho doanh nghiệp. Nó giúp rút ngắn thời gian lập trình và test, giảm sự rườm rà trong code, giảm thiểu bottleneck.</a:t>
            </a:r>
            <a:endParaRPr lang="en-US" dirty="0" smtClean="0"/>
          </a:p>
          <a:p>
            <a:r>
              <a:rPr lang="en-US" dirty="0" err="1" smtClean="0"/>
              <a:t>Hệ</a:t>
            </a:r>
            <a:r>
              <a:rPr lang="en-US" dirty="0" smtClean="0"/>
              <a:t> </a:t>
            </a:r>
            <a:r>
              <a:rPr lang="en-US" dirty="0" err="1" smtClean="0"/>
              <a:t>sinh</a:t>
            </a:r>
            <a:r>
              <a:rPr lang="en-US" dirty="0" smtClean="0"/>
              <a:t> </a:t>
            </a:r>
            <a:r>
              <a:rPr lang="en-US" dirty="0" err="1" smtClean="0"/>
              <a:t>thái</a:t>
            </a:r>
            <a:r>
              <a:rPr lang="en-US" dirty="0" smtClean="0"/>
              <a:t> </a:t>
            </a:r>
            <a:r>
              <a:rPr lang="en-US" b="1" dirty="0" smtClean="0"/>
              <a:t>Spring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mọi</a:t>
            </a:r>
            <a:r>
              <a:rPr lang="en-US" dirty="0" smtClean="0"/>
              <a:t> layer </a:t>
            </a:r>
            <a:r>
              <a:rPr lang="en-US" dirty="0" err="1" smtClean="0"/>
              <a:t>từ</a:t>
            </a:r>
            <a:r>
              <a:rPr lang="en-US" dirty="0" smtClean="0"/>
              <a:t> frontend, backend, persistence, third-</a:t>
            </a:r>
            <a:r>
              <a:rPr lang="en-US" dirty="0" err="1" smtClean="0"/>
              <a:t>paty</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mọi</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từ</a:t>
            </a:r>
            <a:r>
              <a:rPr lang="en-US" dirty="0" smtClean="0"/>
              <a:t> </a:t>
            </a:r>
            <a:r>
              <a:rPr lang="en-US" dirty="0" err="1" smtClean="0"/>
              <a:t>củ</a:t>
            </a:r>
            <a:r>
              <a:rPr lang="en-US" dirty="0" smtClean="0"/>
              <a:t> </a:t>
            </a:r>
            <a:r>
              <a:rPr lang="en-US" dirty="0" err="1" smtClean="0"/>
              <a:t>chuối</a:t>
            </a:r>
            <a:r>
              <a:rPr lang="en-US" dirty="0" smtClean="0"/>
              <a:t> </a:t>
            </a:r>
            <a:r>
              <a:rPr lang="en-US" dirty="0" err="1" smtClean="0"/>
              <a:t>tới</a:t>
            </a:r>
            <a:r>
              <a:rPr lang="en-US" dirty="0" smtClean="0"/>
              <a:t> </a:t>
            </a:r>
            <a:r>
              <a:rPr lang="en-US" dirty="0" err="1" smtClean="0"/>
              <a:t>microservice</a:t>
            </a:r>
            <a:r>
              <a:rPr lang="en-US" dirty="0" smtClean="0"/>
              <a:t>, code </a:t>
            </a:r>
            <a:r>
              <a:rPr lang="en-US" dirty="0" err="1" smtClean="0"/>
              <a:t>thì</a:t>
            </a:r>
            <a:r>
              <a:rPr lang="en-US" dirty="0" smtClean="0"/>
              <a:t> </a:t>
            </a:r>
            <a:r>
              <a:rPr lang="en-US" dirty="0" err="1" smtClean="0"/>
              <a:t>lại</a:t>
            </a:r>
            <a:r>
              <a:rPr lang="en-US" dirty="0" smtClean="0"/>
              <a:t> </a:t>
            </a:r>
            <a:r>
              <a:rPr lang="en-US" dirty="0" err="1" smtClean="0"/>
              <a:t>dễ</a:t>
            </a:r>
            <a:r>
              <a:rPr lang="en-US" dirty="0" smtClean="0"/>
              <a:t> </a:t>
            </a:r>
            <a:r>
              <a:rPr lang="en-US" dirty="0" err="1" smtClean="0"/>
              <a:t>dàng</a:t>
            </a:r>
            <a:r>
              <a:rPr lang="en-US" dirty="0" smtClean="0"/>
              <a:t>, </a:t>
            </a:r>
            <a:r>
              <a:rPr lang="en-US" dirty="0" err="1" smtClean="0"/>
              <a:t>nâng</a:t>
            </a:r>
            <a:r>
              <a:rPr lang="en-US" dirty="0" smtClean="0"/>
              <a:t> </a:t>
            </a:r>
            <a:r>
              <a:rPr lang="en-US" dirty="0" err="1" smtClean="0"/>
              <a:t>cao</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endParaRPr lang="en-US" dirty="0"/>
          </a:p>
        </p:txBody>
      </p:sp>
    </p:spTree>
    <p:extLst>
      <p:ext uri="{BB962C8B-B14F-4D97-AF65-F5344CB8AC3E}">
        <p14:creationId xmlns:p14="http://schemas.microsoft.com/office/powerpoint/2010/main" val="251797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(1)</a:t>
            </a:r>
            <a:r>
              <a:rPr lang="en-US" b="1" dirty="0" smtClean="0"/>
              <a:t> tight-coupling</a:t>
            </a:r>
            <a:endParaRPr lang="en-US" dirty="0"/>
          </a:p>
        </p:txBody>
      </p:sp>
      <p:pic>
        <p:nvPicPr>
          <p:cNvPr id="6" name="Content Placeholder 5"/>
          <p:cNvPicPr>
            <a:picLocks noGrp="1" noChangeAspect="1"/>
          </p:cNvPicPr>
          <p:nvPr>
            <p:ph idx="1"/>
          </p:nvPr>
        </p:nvPicPr>
        <p:blipFill>
          <a:blip r:embed="rId2"/>
          <a:stretch>
            <a:fillRect/>
          </a:stretch>
        </p:blipFill>
        <p:spPr>
          <a:xfrm>
            <a:off x="5065058" y="1795439"/>
            <a:ext cx="7126942" cy="4351338"/>
          </a:xfrm>
          <a:prstGeom prst="rect">
            <a:avLst/>
          </a:prstGeom>
        </p:spPr>
      </p:pic>
      <p:sp>
        <p:nvSpPr>
          <p:cNvPr id="15" name="TextBox 14"/>
          <p:cNvSpPr txBox="1"/>
          <p:nvPr/>
        </p:nvSpPr>
        <p:spPr>
          <a:xfrm>
            <a:off x="444137" y="2090057"/>
            <a:ext cx="4620921" cy="1754326"/>
          </a:xfrm>
          <a:prstGeom prst="rect">
            <a:avLst/>
          </a:prstGeom>
          <a:noFill/>
        </p:spPr>
        <p:txBody>
          <a:bodyPr wrap="square" rtlCol="0">
            <a:spAutoFit/>
          </a:bodyPr>
          <a:lstStyle/>
          <a:p>
            <a:r>
              <a:rPr lang="en-US" dirty="0" err="1" smtClean="0"/>
              <a:t>Khi</a:t>
            </a:r>
            <a:r>
              <a:rPr lang="en-US" dirty="0" smtClean="0"/>
              <a:t> </a:t>
            </a:r>
            <a:r>
              <a:rPr lang="en-US" dirty="0" err="1" smtClean="0"/>
              <a:t>có</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sắp</a:t>
            </a:r>
            <a:r>
              <a:rPr lang="en-US" dirty="0" smtClean="0"/>
              <a:t> </a:t>
            </a:r>
            <a:r>
              <a:rPr lang="en-US" dirty="0" err="1" smtClean="0"/>
              <a:t>xếp</a:t>
            </a:r>
            <a:r>
              <a:rPr lang="en-US" dirty="0" smtClean="0"/>
              <a:t> sang Quicksort </a:t>
            </a:r>
            <a:r>
              <a:rPr lang="en-US" dirty="0" err="1" smtClean="0"/>
              <a:t>thì</a:t>
            </a:r>
            <a:r>
              <a:rPr lang="en-US" dirty="0" smtClean="0"/>
              <a:t> </a:t>
            </a:r>
            <a:r>
              <a:rPr lang="en-US" dirty="0" err="1" smtClean="0"/>
              <a:t>phải</a:t>
            </a:r>
            <a:r>
              <a:rPr lang="en-US" dirty="0" smtClean="0"/>
              <a:t> </a:t>
            </a:r>
            <a:r>
              <a:rPr lang="en-US" dirty="0" err="1" smtClean="0"/>
              <a:t>sửa</a:t>
            </a:r>
            <a:r>
              <a:rPr lang="en-US" dirty="0" smtClean="0"/>
              <a:t> </a:t>
            </a:r>
            <a:r>
              <a:rPr lang="en-US" dirty="0" err="1" smtClean="0"/>
              <a:t>cả</a:t>
            </a:r>
            <a:r>
              <a:rPr lang="en-US" dirty="0" smtClean="0"/>
              <a:t> 2 class.</a:t>
            </a:r>
          </a:p>
          <a:p>
            <a:r>
              <a:rPr lang="en-US" dirty="0" err="1" smtClean="0"/>
              <a:t>Ngoài</a:t>
            </a:r>
            <a:r>
              <a:rPr lang="en-US" dirty="0" smtClean="0"/>
              <a:t> </a:t>
            </a:r>
            <a:r>
              <a:rPr lang="en-US" dirty="0" err="1" smtClean="0"/>
              <a:t>ra</a:t>
            </a:r>
            <a:r>
              <a:rPr lang="en-US" dirty="0" smtClean="0"/>
              <a:t> </a:t>
            </a:r>
            <a:r>
              <a:rPr lang="en-US" dirty="0" err="1" smtClean="0"/>
              <a:t>BubleSort</a:t>
            </a:r>
            <a:r>
              <a:rPr lang="en-US" dirty="0" smtClean="0"/>
              <a:t> </a:t>
            </a:r>
            <a:r>
              <a:rPr lang="en-US" dirty="0" err="1" smtClean="0"/>
              <a:t>sẽ</a:t>
            </a:r>
            <a:r>
              <a:rPr lang="en-US" dirty="0" smtClean="0"/>
              <a:t> </a:t>
            </a:r>
            <a:r>
              <a:rPr lang="en-US" dirty="0" err="1" smtClean="0"/>
              <a:t>chỉ</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nếu</a:t>
            </a:r>
            <a:r>
              <a:rPr lang="en-US" dirty="0" smtClean="0"/>
              <a:t> </a:t>
            </a:r>
            <a:r>
              <a:rPr lang="en-US" dirty="0" err="1" smtClean="0"/>
              <a:t>VeryComplex</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Vì</a:t>
            </a:r>
            <a:r>
              <a:rPr lang="en-US" dirty="0" smtClean="0"/>
              <a:t> </a:t>
            </a:r>
            <a:r>
              <a:rPr lang="en-US" dirty="0" err="1" smtClean="0"/>
              <a:t>VeryCOmplex</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BubbleSort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nó</a:t>
            </a:r>
            <a:r>
              <a:rPr lang="en-US" dirty="0" smtClean="0"/>
              <a:t>. Hai </a:t>
            </a:r>
            <a:r>
              <a:rPr lang="en-US" dirty="0" err="1" smtClean="0"/>
              <a:t>bên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endParaRPr lang="en-US" dirty="0"/>
          </a:p>
        </p:txBody>
      </p:sp>
    </p:spTree>
    <p:extLst>
      <p:ext uri="{BB962C8B-B14F-4D97-AF65-F5344CB8AC3E}">
        <p14:creationId xmlns:p14="http://schemas.microsoft.com/office/powerpoint/2010/main" val="420260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(2)</a:t>
            </a:r>
            <a:endParaRPr lang="en-US" dirty="0"/>
          </a:p>
        </p:txBody>
      </p:sp>
      <p:pic>
        <p:nvPicPr>
          <p:cNvPr id="4" name="Content Placeholder 3"/>
          <p:cNvPicPr>
            <a:picLocks noGrp="1" noChangeAspect="1"/>
          </p:cNvPicPr>
          <p:nvPr>
            <p:ph idx="1"/>
          </p:nvPr>
        </p:nvPicPr>
        <p:blipFill>
          <a:blip r:embed="rId2"/>
          <a:stretch>
            <a:fillRect/>
          </a:stretch>
        </p:blipFill>
        <p:spPr>
          <a:xfrm>
            <a:off x="6096000" y="1690688"/>
            <a:ext cx="5390147" cy="4351338"/>
          </a:xfrm>
          <a:prstGeom prst="rect">
            <a:avLst/>
          </a:prstGeom>
        </p:spPr>
      </p:pic>
      <p:sp>
        <p:nvSpPr>
          <p:cNvPr id="5" name="TextBox 4"/>
          <p:cNvSpPr txBox="1"/>
          <p:nvPr/>
        </p:nvSpPr>
        <p:spPr>
          <a:xfrm>
            <a:off x="748937" y="2159726"/>
            <a:ext cx="3474720" cy="1754326"/>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thì</a:t>
            </a:r>
            <a:r>
              <a:rPr lang="en-US" dirty="0" smtClean="0"/>
              <a:t> </a:t>
            </a:r>
            <a:r>
              <a:rPr lang="en-US" dirty="0" err="1" smtClean="0"/>
              <a:t>VeryCOmplex</a:t>
            </a:r>
            <a:r>
              <a:rPr lang="en-US" dirty="0" smtClean="0"/>
              <a:t> </a:t>
            </a:r>
            <a:r>
              <a:rPr lang="en-US" dirty="0" err="1" smtClean="0"/>
              <a:t>sẽ</a:t>
            </a:r>
            <a:r>
              <a:rPr lang="en-US" dirty="0" smtClean="0"/>
              <a:t> </a:t>
            </a:r>
            <a:r>
              <a:rPr lang="en-US" dirty="0" err="1" smtClean="0"/>
              <a:t>chỉ</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với</a:t>
            </a:r>
            <a:r>
              <a:rPr lang="en-US" dirty="0" smtClean="0"/>
              <a:t> 1 interface </a:t>
            </a:r>
            <a:r>
              <a:rPr lang="en-US" dirty="0" err="1" smtClean="0"/>
              <a:t>SortAlorithm</a:t>
            </a:r>
            <a:r>
              <a:rPr lang="en-US" dirty="0" smtClean="0"/>
              <a:t>. </a:t>
            </a:r>
            <a:r>
              <a:rPr lang="en-US" dirty="0" err="1" smtClean="0"/>
              <a:t>Cách</a:t>
            </a:r>
            <a:r>
              <a:rPr lang="en-US" dirty="0" smtClean="0"/>
              <a:t> </a:t>
            </a:r>
            <a:r>
              <a:rPr lang="en-US" dirty="0" err="1" smtClean="0"/>
              <a:t>này</a:t>
            </a:r>
            <a:r>
              <a:rPr lang="en-US" dirty="0" smtClean="0"/>
              <a:t> </a:t>
            </a:r>
            <a:r>
              <a:rPr lang="en-US" dirty="0" err="1" smtClean="0"/>
              <a:t>sẽ</a:t>
            </a:r>
            <a:r>
              <a:rPr lang="en-US" dirty="0" smtClean="0"/>
              <a:t> </a:t>
            </a:r>
            <a:r>
              <a:rPr lang="en-US" dirty="0" err="1" smtClean="0"/>
              <a:t>giảm</a:t>
            </a:r>
            <a:r>
              <a:rPr lang="en-US" dirty="0" smtClean="0"/>
              <a:t> </a:t>
            </a:r>
            <a:r>
              <a:rPr lang="en-US" dirty="0" err="1" smtClean="0"/>
              <a:t>bớt</a:t>
            </a:r>
            <a:r>
              <a:rPr lang="en-US" dirty="0" smtClean="0"/>
              <a:t> </a:t>
            </a:r>
            <a:r>
              <a:rPr lang="en-US" dirty="0" err="1" smtClean="0"/>
              <a:t>sự</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nhưng</a:t>
            </a:r>
            <a:r>
              <a:rPr lang="en-US" dirty="0" smtClean="0"/>
              <a:t> </a:t>
            </a:r>
            <a:r>
              <a:rPr lang="en-US" dirty="0" err="1" smtClean="0"/>
              <a:t>nó</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việc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là</a:t>
            </a:r>
            <a:r>
              <a:rPr lang="en-US" dirty="0" smtClean="0"/>
              <a:t> </a:t>
            </a:r>
            <a:r>
              <a:rPr lang="en-US" dirty="0" err="1" smtClean="0"/>
              <a:t>BubleSort</a:t>
            </a:r>
            <a:r>
              <a:rPr lang="en-US" dirty="0"/>
              <a:t>.</a:t>
            </a:r>
          </a:p>
        </p:txBody>
      </p:sp>
    </p:spTree>
    <p:extLst>
      <p:ext uri="{BB962C8B-B14F-4D97-AF65-F5344CB8AC3E}">
        <p14:creationId xmlns:p14="http://schemas.microsoft.com/office/powerpoint/2010/main" val="396819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Dependency Injection</a:t>
            </a:r>
            <a:br>
              <a:rPr lang="en-US" b="1" dirty="0" smtClean="0"/>
            </a:br>
            <a:r>
              <a:rPr lang="en-US" dirty="0" smtClean="0"/>
              <a:t>(3)</a:t>
            </a:r>
            <a:r>
              <a:rPr lang="en-US" b="1" dirty="0" smtClean="0"/>
              <a:t> loosely-coupled</a:t>
            </a:r>
            <a:endParaRPr lang="en-US" dirty="0"/>
          </a:p>
        </p:txBody>
      </p:sp>
      <p:pic>
        <p:nvPicPr>
          <p:cNvPr id="4" name="Content Placeholder 3"/>
          <p:cNvPicPr>
            <a:picLocks noGrp="1" noChangeAspect="1"/>
          </p:cNvPicPr>
          <p:nvPr>
            <p:ph idx="1"/>
          </p:nvPr>
        </p:nvPicPr>
        <p:blipFill>
          <a:blip r:embed="rId2"/>
          <a:stretch>
            <a:fillRect/>
          </a:stretch>
        </p:blipFill>
        <p:spPr>
          <a:xfrm>
            <a:off x="5997336" y="1625328"/>
            <a:ext cx="5178629" cy="4351338"/>
          </a:xfrm>
          <a:prstGeom prst="rect">
            <a:avLst/>
          </a:prstGeom>
        </p:spPr>
      </p:pic>
      <p:sp>
        <p:nvSpPr>
          <p:cNvPr id="5" name="TextBox 4"/>
          <p:cNvSpPr txBox="1"/>
          <p:nvPr/>
        </p:nvSpPr>
        <p:spPr>
          <a:xfrm>
            <a:off x="1027611" y="2238103"/>
            <a:ext cx="3326675" cy="2585323"/>
          </a:xfrm>
          <a:prstGeom prst="rect">
            <a:avLst/>
          </a:prstGeom>
          <a:noFill/>
        </p:spPr>
        <p:txBody>
          <a:bodyPr wrap="square" rtlCol="0">
            <a:spAutoFit/>
          </a:bodyPr>
          <a:lstStyle/>
          <a:p>
            <a:r>
              <a:rPr lang="en-US" dirty="0" err="1" smtClean="0"/>
              <a:t>Cách</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cách</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Mối</a:t>
            </a:r>
            <a:r>
              <a:rPr lang="en-US" dirty="0" smtClean="0"/>
              <a:t> </a:t>
            </a:r>
            <a:r>
              <a:rPr lang="en-US" dirty="0" err="1" smtClean="0"/>
              <a:t>liên</a:t>
            </a:r>
            <a:r>
              <a:rPr lang="en-US" dirty="0" smtClean="0"/>
              <a:t> </a:t>
            </a:r>
            <a:r>
              <a:rPr lang="en-US" dirty="0" err="1" smtClean="0"/>
              <a:t>hệ</a:t>
            </a:r>
            <a:r>
              <a:rPr lang="en-US" dirty="0" smtClean="0"/>
              <a:t> </a:t>
            </a:r>
            <a:r>
              <a:rPr lang="en-US" dirty="0" err="1" smtClean="0"/>
              <a:t>giữa</a:t>
            </a:r>
            <a:r>
              <a:rPr lang="en-US" dirty="0" smtClean="0"/>
              <a:t> 2 class </a:t>
            </a:r>
            <a:r>
              <a:rPr lang="en-US" dirty="0" err="1" smtClean="0"/>
              <a:t>đã</a:t>
            </a:r>
            <a:r>
              <a:rPr lang="en-US" dirty="0" smtClean="0"/>
              <a:t> “</a:t>
            </a:r>
            <a:r>
              <a:rPr lang="en-US" dirty="0" err="1" smtClean="0"/>
              <a:t>lỏng</a:t>
            </a:r>
            <a:r>
              <a:rPr lang="en-US" dirty="0" smtClean="0"/>
              <a:t> </a:t>
            </a:r>
            <a:r>
              <a:rPr lang="en-US" dirty="0" err="1" smtClean="0"/>
              <a:t>lẻo</a:t>
            </a:r>
            <a:r>
              <a:rPr lang="en-US" dirty="0" smtClean="0"/>
              <a:t>” </a:t>
            </a:r>
            <a:r>
              <a:rPr lang="en-US" dirty="0" err="1" smtClean="0"/>
              <a:t>hơn</a:t>
            </a:r>
            <a:r>
              <a:rPr lang="en-US" dirty="0" smtClean="0"/>
              <a:t> </a:t>
            </a:r>
            <a:r>
              <a:rPr lang="en-US" dirty="0" err="1" smtClean="0"/>
              <a:t>trước</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VeryComplex</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quan</a:t>
            </a:r>
            <a:r>
              <a:rPr lang="en-US" dirty="0" smtClean="0"/>
              <a:t> </a:t>
            </a:r>
            <a:r>
              <a:rPr lang="en-US" dirty="0" err="1" smtClean="0"/>
              <a:t>tâm</a:t>
            </a:r>
            <a:r>
              <a:rPr lang="en-US" dirty="0" smtClean="0"/>
              <a:t> </a:t>
            </a:r>
            <a:r>
              <a:rPr lang="en-US" dirty="0" err="1" smtClean="0"/>
              <a:t>tới</a:t>
            </a:r>
            <a:r>
              <a:rPr lang="en-US" dirty="0" smtClean="0"/>
              <a:t> </a:t>
            </a:r>
            <a:r>
              <a:rPr lang="en-US" dirty="0" err="1" smtClean="0"/>
              <a:t>việc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là</a:t>
            </a:r>
            <a:r>
              <a:rPr lang="en-US" dirty="0" smtClean="0"/>
              <a:t> </a:t>
            </a:r>
            <a:r>
              <a:rPr lang="en-US" dirty="0" err="1" smtClean="0"/>
              <a:t>gì</a:t>
            </a:r>
            <a:r>
              <a:rPr lang="en-US" dirty="0" smtClean="0"/>
              <a:t>.</a:t>
            </a:r>
          </a:p>
          <a:p>
            <a:r>
              <a:rPr lang="en-US" dirty="0" err="1" smtClean="0"/>
              <a:t>Tập</a:t>
            </a:r>
            <a:r>
              <a:rPr lang="en-US" dirty="0" smtClean="0"/>
              <a:t> </a:t>
            </a:r>
            <a:r>
              <a:rPr lang="en-US" dirty="0" err="1" smtClean="0"/>
              <a:t>trung</a:t>
            </a:r>
            <a:r>
              <a:rPr lang="en-US" dirty="0" smtClean="0"/>
              <a:t> </a:t>
            </a:r>
            <a:r>
              <a:rPr lang="en-US" dirty="0" err="1" smtClean="0"/>
              <a:t>sử</a:t>
            </a:r>
            <a:r>
              <a:rPr lang="en-US" dirty="0" smtClean="0"/>
              <a:t> </a:t>
            </a:r>
            <a:r>
              <a:rPr lang="en-US" dirty="0" err="1" smtClean="0"/>
              <a:t>lý</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của</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nó</a:t>
            </a:r>
            <a:endParaRPr lang="en-US" dirty="0" smtClean="0"/>
          </a:p>
          <a:p>
            <a:r>
              <a:rPr lang="en-US" dirty="0" err="1" smtClean="0"/>
              <a:t>Còn</a:t>
            </a:r>
            <a:r>
              <a:rPr lang="en-US" dirty="0" smtClean="0"/>
              <a:t> </a:t>
            </a:r>
            <a:r>
              <a:rPr lang="en-US" dirty="0" err="1" smtClean="0"/>
              <a:t>SortAlorihtm</a:t>
            </a:r>
            <a:r>
              <a:rPr lang="en-US" dirty="0" smtClean="0"/>
              <a:t> </a:t>
            </a:r>
            <a:r>
              <a:rPr lang="en-US" dirty="0" err="1" smtClean="0"/>
              <a:t>sẽ</a:t>
            </a:r>
            <a:r>
              <a:rPr lang="en-US" dirty="0" smtClean="0"/>
              <a:t> </a:t>
            </a:r>
            <a:r>
              <a:rPr lang="en-US" dirty="0" err="1" smtClean="0"/>
              <a:t>đc</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từ</a:t>
            </a:r>
            <a:r>
              <a:rPr lang="en-US" dirty="0" smtClean="0"/>
              <a:t> </a:t>
            </a:r>
            <a:r>
              <a:rPr lang="en-US" dirty="0" err="1" smtClean="0"/>
              <a:t>bên</a:t>
            </a:r>
            <a:r>
              <a:rPr lang="en-US" dirty="0" smtClean="0"/>
              <a:t> </a:t>
            </a:r>
            <a:r>
              <a:rPr lang="en-US" dirty="0" err="1" smtClean="0"/>
              <a:t>ngoài</a:t>
            </a:r>
            <a:r>
              <a:rPr lang="en-US" dirty="0" smtClean="0"/>
              <a:t>.</a:t>
            </a:r>
            <a:endParaRPr lang="en-US" dirty="0"/>
          </a:p>
        </p:txBody>
      </p:sp>
    </p:spTree>
    <p:extLst>
      <p:ext uri="{BB962C8B-B14F-4D97-AF65-F5344CB8AC3E}">
        <p14:creationId xmlns:p14="http://schemas.microsoft.com/office/powerpoint/2010/main" val="100146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27313" y="558240"/>
            <a:ext cx="8372475" cy="2247900"/>
          </a:xfrm>
          <a:prstGeom prst="rect">
            <a:avLst/>
          </a:prstGeom>
        </p:spPr>
      </p:pic>
      <p:sp>
        <p:nvSpPr>
          <p:cNvPr id="7" name="Rectangle 3"/>
          <p:cNvSpPr>
            <a:spLocks noGrp="1" noChangeArrowheads="1"/>
          </p:cNvSpPr>
          <p:nvPr>
            <p:ph idx="1"/>
          </p:nvPr>
        </p:nvSpPr>
        <p:spPr bwMode="auto">
          <a:xfrm>
            <a:off x="838200" y="2847134"/>
            <a:ext cx="104470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Trước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hết</a:t>
            </a:r>
            <a:r>
              <a:rPr kumimoji="0" lang="en-US" altLang="en-US" sz="1800" b="0" i="0" u="none" strike="noStrike" cap="none" normalizeH="0" baseline="0" dirty="0" smtClean="0">
                <a:ln>
                  <a:noFill/>
                </a:ln>
                <a:solidFill>
                  <a:schemeClr val="tx1"/>
                </a:solidFill>
                <a:effectLst/>
                <a:latin typeface="Arial" panose="020B0604020202020204" pitchFamily="34" charset="0"/>
              </a:rPr>
              <a:t>, qua </a:t>
            </a:r>
            <a:r>
              <a:rPr kumimoji="0" lang="en-US" altLang="en-US" sz="1800" b="0" i="0" u="none" strike="noStrike" cap="none" normalizeH="0" baseline="0" dirty="0" err="1" smtClean="0">
                <a:ln>
                  <a:noFill/>
                </a:ln>
                <a:solidFill>
                  <a:schemeClr val="tx1"/>
                </a:solidFill>
                <a:effectLst/>
                <a:latin typeface="Arial" panose="020B0604020202020204" pitchFamily="34" charset="0"/>
              </a:rPr>
              <a:t>đoạn</a:t>
            </a:r>
            <a:r>
              <a:rPr kumimoji="0" lang="en-US" altLang="en-US" sz="1800" b="0" i="0" u="none" strike="noStrike" cap="none" normalizeH="0" baseline="0" dirty="0" smtClean="0">
                <a:ln>
                  <a:noFill/>
                </a:ln>
                <a:solidFill>
                  <a:schemeClr val="tx1"/>
                </a:solidFill>
                <a:effectLst/>
                <a:latin typeface="Arial" panose="020B0604020202020204" pitchFamily="34" charset="0"/>
              </a:rPr>
              <a:t> code </a:t>
            </a:r>
            <a:r>
              <a:rPr kumimoji="0" lang="en-US" altLang="en-US" sz="1800" b="0" i="0" u="none" strike="noStrike" cap="none" normalizeH="0" baseline="0" dirty="0" err="1" smtClean="0">
                <a:ln>
                  <a:noFill/>
                </a:ln>
                <a:solidFill>
                  <a:schemeClr val="tx1"/>
                </a:solidFill>
                <a:effectLst/>
                <a:latin typeface="Arial" panose="020B0604020202020204" pitchFamily="34" charset="0"/>
              </a:rPr>
              <a:t>này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bạn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sẽ</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thấy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là</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khi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bạn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Girl</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bạn</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sẽ</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phải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tạo</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ra</a:t>
            </a:r>
            <a:r>
              <a:rPr kumimoji="0" lang="en-US" altLang="en-US" sz="1800" b="0" i="0" u="none" strike="noStrike" cap="none" normalizeH="0" dirty="0" smtClean="0">
                <a:ln>
                  <a:noFill/>
                </a:ln>
                <a:solidFill>
                  <a:schemeClr val="tx1"/>
                </a:solidFill>
                <a:effectLst/>
                <a:latin typeface="Arial" panose="020B0604020202020204" pitchFamily="34" charset="0"/>
              </a:rPr>
              <a:t> them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chemeClr val="tx1"/>
                </a:solidFill>
                <a:effectLst/>
                <a:latin typeface="Arial" panose="020B0604020202020204" pitchFamily="34" charset="0"/>
              </a:rPr>
              <a:t>1 </a:t>
            </a:r>
            <a:r>
              <a:rPr kumimoji="0" lang="en-US" altLang="en-US" sz="1800" b="0" i="0" u="none" strike="noStrike" cap="none" normalizeH="0" dirty="0" err="1" smtClean="0">
                <a:ln>
                  <a:noFill/>
                </a:ln>
                <a:solidFill>
                  <a:schemeClr val="tx1"/>
                </a:solidFill>
                <a:effectLst/>
                <a:latin typeface="Arial" panose="020B0604020202020204" pitchFamily="34" charset="0"/>
              </a:rPr>
              <a:t>bộ</a:t>
            </a:r>
            <a:r>
              <a:rPr kumimoji="0" lang="en-US" altLang="en-US" sz="1800" b="0" i="0" u="none" strike="noStrike" cap="none" normalizeH="0" dirty="0" smtClean="0">
                <a:ln>
                  <a:noFill/>
                </a:ln>
                <a:solidFill>
                  <a:schemeClr val="tx1"/>
                </a:solidFill>
                <a:effectLst/>
                <a:latin typeface="Arial" panose="020B0604020202020204" pitchFamily="34" charset="0"/>
              </a:rPr>
              <a:t> bikini </a:t>
            </a:r>
            <a:r>
              <a:rPr kumimoji="0" lang="en-US" altLang="en-US" sz="1800" b="0" i="0" u="none" strike="noStrike" cap="none" normalizeH="0" dirty="0" err="1" smtClean="0">
                <a:ln>
                  <a:noFill/>
                </a:ln>
                <a:solidFill>
                  <a:schemeClr val="tx1"/>
                </a:solidFill>
                <a:effectLst/>
                <a:latin typeface="Arial" panose="020B0604020202020204" pitchFamily="34" charset="0"/>
              </a:rPr>
              <a:t>đi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kèm</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với</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cô</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gái</a:t>
            </a:r>
            <a:r>
              <a:rPr lang="en-US" altLang="en-US" sz="800" dirty="0" smtClean="0"/>
              <a:t>  </a:t>
            </a:r>
            <a:r>
              <a:rPr lang="en-US" altLang="en-US" sz="1800" dirty="0" err="1" smtClean="0">
                <a:latin typeface="Arial" panose="020B0604020202020204" pitchFamily="34" charset="0"/>
              </a:rPr>
              <a:t>Lúc</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này</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tồn</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tại</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mang</a:t>
            </a:r>
            <a:r>
              <a:rPr lang="en-US" altLang="en-US" sz="1800" dirty="0" smtClean="0">
                <a:latin typeface="Arial" panose="020B0604020202020204" pitchFamily="34" charset="0"/>
              </a:rPr>
              <a:t> ý </a:t>
            </a:r>
            <a:r>
              <a:rPr lang="en-US" altLang="en-US" sz="1800" dirty="0" err="1" smtClean="0">
                <a:latin typeface="Arial" panose="020B0604020202020204" pitchFamily="34" charset="0"/>
              </a:rPr>
              <a:t>nghĩa</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là</a:t>
            </a:r>
            <a:r>
              <a:rPr lang="en-US" altLang="en-US" sz="1800" dirty="0" smtClean="0">
                <a:latin typeface="Arial" panose="020B0604020202020204" pitchFamily="34" charset="0"/>
              </a:rPr>
              <a:t> </a:t>
            </a:r>
            <a:r>
              <a:rPr lang="en-US" altLang="en-US" sz="1800" b="1" dirty="0" smtClean="0">
                <a:latin typeface="Arial" panose="020B0604020202020204" pitchFamily="34" charset="0"/>
              </a:rPr>
              <a:t>D</a:t>
            </a:r>
            <a:r>
              <a:rPr kumimoji="0" lang="en-US" altLang="en-US" sz="1800" b="1" i="0" u="none" strike="noStrike" cap="none" normalizeH="0" baseline="0" dirty="0" smtClean="0">
                <a:ln>
                  <a:noFill/>
                </a:ln>
                <a:solidFill>
                  <a:schemeClr val="tx1"/>
                </a:solidFill>
                <a:effectLst/>
                <a:latin typeface="Arial" panose="020B0604020202020204" pitchFamily="34" charset="0"/>
              </a:rPr>
              <a:t>ependency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phụ</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thuộc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của</a:t>
            </a:r>
            <a:r>
              <a:rPr lang="en-US" altLang="en-US" sz="1800" dirty="0">
                <a:latin typeface="Arial" panose="020B0604020202020204" pitchFamily="34" charset="0"/>
              </a:rPr>
              <a:t> </a:t>
            </a:r>
            <a:r>
              <a:rPr lang="en-US" altLang="en-US" sz="1800" dirty="0" smtClean="0">
                <a:latin typeface="Arial" panose="020B0604020202020204" pitchFamily="34" charset="0"/>
              </a:rPr>
              <a:t>Girl</a:t>
            </a:r>
            <a:r>
              <a:rPr kumimoji="0" lang="en-US" altLang="en-US" sz="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Khi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khởi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thuộc</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tính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như</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này</a:t>
            </a:r>
            <a:r>
              <a:rPr kumimoji="0" lang="en-US" altLang="en-US" sz="1800" b="0" i="0" u="none" strike="noStrike" cap="none" normalizeH="0" baseline="0" dirty="0" smtClean="0">
                <a:ln>
                  <a:noFill/>
                </a:ln>
                <a:solidFill>
                  <a:schemeClr val="tx1"/>
                </a:solidFill>
                <a:effectLst/>
                <a:latin typeface="Arial" panose="020B0604020202020204" pitchFamily="34" charset="0"/>
              </a:rPr>
              <a:t>, ta </a:t>
            </a:r>
            <a:r>
              <a:rPr kumimoji="0" lang="en-US" altLang="en-US" sz="1800" b="0" i="0" u="none" strike="noStrike" cap="none" normalizeH="0" baseline="0" dirty="0" err="1" smtClean="0">
                <a:ln>
                  <a:noFill/>
                </a:ln>
                <a:solidFill>
                  <a:schemeClr val="tx1"/>
                </a:solidFill>
                <a:effectLst/>
                <a:latin typeface="Arial" panose="020B0604020202020204" pitchFamily="34" charset="0"/>
              </a:rPr>
              <a:t>vô</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tạo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một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điểm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thắt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nút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trong</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chương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trình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của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mình</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giả</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sử,Girl</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muốn</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dirty="0" err="1" smtClean="0">
                <a:ln>
                  <a:noFill/>
                </a:ln>
                <a:solidFill>
                  <a:schemeClr val="tx1"/>
                </a:solidFill>
                <a:effectLst/>
                <a:latin typeface="Arial" panose="020B0604020202020204" pitchFamily="34" charset="0"/>
              </a:rPr>
              <a:t>một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Váy</a:t>
            </a:r>
            <a:r>
              <a:rPr kumimoji="0" lang="en-US" altLang="en-US" sz="1800" b="0" i="1" u="none" strike="noStrike" cap="none" normalizeH="0" baseline="0" dirty="0" smtClean="0">
                <a:ln>
                  <a:noFill/>
                </a:ln>
                <a:solidFill>
                  <a:schemeClr val="tx1"/>
                </a:solidFill>
                <a:effectLst/>
                <a:latin typeface="Arial" panose="020B0604020202020204" pitchFamily="34" charset="0"/>
              </a:rPr>
              <a:t> + </a:t>
            </a:r>
            <a:r>
              <a:rPr kumimoji="0" lang="en-US" altLang="en-US" sz="1800" b="0" i="1" u="none" strike="noStrike" cap="none" normalizeH="0" baseline="0" dirty="0" err="1" smtClean="0">
                <a:ln>
                  <a:noFill/>
                </a:ln>
                <a:solidFill>
                  <a:schemeClr val="tx1"/>
                </a:solidFill>
                <a:effectLst/>
                <a:latin typeface="Arial" panose="020B0604020202020204" pitchFamily="34" charset="0"/>
              </a:rPr>
              <a:t>Áo</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thun</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hở</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rốn</a:t>
            </a:r>
            <a:r>
              <a:rPr kumimoji="0" lang="en-US" altLang="en-US" sz="1800" b="0" i="0" u="none" strike="noStrike" cap="none" normalizeH="0" baseline="0" dirty="0" smtClean="0">
                <a:ln>
                  <a:noFill/>
                </a:ln>
                <a:solidFill>
                  <a:schemeClr val="tx1"/>
                </a:solidFill>
                <a:effectLst/>
                <a:latin typeface="Arial" panose="020B0604020202020204" pitchFamily="34" charset="0"/>
              </a:rPr>
              <a:t> hay </a:t>
            </a:r>
            <a:r>
              <a:rPr kumimoji="0" lang="en-US" altLang="en-US" sz="1800" b="0" i="1" u="none" strike="noStrike" cap="none" normalizeH="0" baseline="0" dirty="0" err="1" smtClean="0">
                <a:ln>
                  <a:noFill/>
                </a:ln>
                <a:solidFill>
                  <a:schemeClr val="tx1"/>
                </a:solidFill>
                <a:effectLst/>
                <a:latin typeface="Arial" panose="020B0604020202020204" pitchFamily="34" charset="0"/>
              </a:rPr>
              <a:t>không</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mặc</a:t>
            </a:r>
            <a:r>
              <a:rPr kumimoji="0" lang="en-US" altLang="en-US" sz="1800" b="0" i="1"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err="1" smtClean="0">
                <a:ln>
                  <a:noFill/>
                </a:ln>
                <a:solidFill>
                  <a:schemeClr val="tx1"/>
                </a:solidFill>
                <a:effectLst/>
                <a:latin typeface="Arial" panose="020B0604020202020204" pitchFamily="34" charset="0"/>
              </a:rPr>
              <a:t>gì</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thì</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sao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smtClean="0">
                <a:latin typeface="Arial" panose="020B0604020202020204" pitchFamily="34" charset="0"/>
              </a:rPr>
              <a:t>Bạn</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sẽ</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phải</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thay</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thế</a:t>
            </a:r>
            <a:r>
              <a:rPr lang="en-US" altLang="en-US" sz="1800" dirty="0" smtClean="0">
                <a:latin typeface="Arial" panose="020B0604020202020204" pitchFamily="34" charset="0"/>
              </a:rPr>
              <a:t> class Bikini </a:t>
            </a:r>
            <a:r>
              <a:rPr lang="en-US" altLang="en-US" sz="1800" dirty="0" err="1" smtClean="0">
                <a:latin typeface="Arial" panose="020B0604020202020204" pitchFamily="34" charset="0"/>
              </a:rPr>
              <a:t>bằng</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các</a:t>
            </a:r>
            <a:r>
              <a:rPr lang="en-US" altLang="en-US" sz="1800" dirty="0" smtClean="0">
                <a:latin typeface="Arial" panose="020B0604020202020204" pitchFamily="34" charset="0"/>
              </a:rPr>
              <a:t> class </a:t>
            </a:r>
            <a:r>
              <a:rPr lang="en-US" altLang="en-US" sz="1800" dirty="0" err="1" smtClean="0">
                <a:latin typeface="Arial" panose="020B0604020202020204" pitchFamily="34" charset="0"/>
              </a:rPr>
              <a:t>khác</a:t>
            </a:r>
            <a:r>
              <a:rPr lang="en-US" altLang="en-US" sz="1800"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Hay </a:t>
            </a:r>
            <a:r>
              <a:rPr lang="en-US" altLang="en-US" sz="1800" dirty="0" err="1" smtClean="0">
                <a:latin typeface="Arial" panose="020B0604020202020204" pitchFamily="34" charset="0"/>
              </a:rPr>
              <a:t>nguy</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hiểm</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hơn</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bộ</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đồ</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bị</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hỏng</a:t>
            </a:r>
            <a:r>
              <a:rPr lang="en-US" altLang="en-US" sz="1800" dirty="0" smtClean="0">
                <a:latin typeface="Arial" panose="020B0604020202020204" pitchFamily="34" charset="0"/>
              </a:rPr>
              <a:t> ( code </a:t>
            </a:r>
            <a:r>
              <a:rPr lang="en-US" altLang="en-US" sz="1800" dirty="0" err="1" smtClean="0">
                <a:latin typeface="Arial" panose="020B0604020202020204" pitchFamily="34" charset="0"/>
              </a:rPr>
              <a:t>trong</a:t>
            </a:r>
            <a:r>
              <a:rPr lang="en-US" altLang="en-US" sz="1800" dirty="0" smtClean="0">
                <a:latin typeface="Arial" panose="020B0604020202020204" pitchFamily="34" charset="0"/>
              </a:rPr>
              <a:t> Bikini </a:t>
            </a:r>
            <a:r>
              <a:rPr lang="en-US" altLang="en-US" sz="1800" dirty="0" err="1" smtClean="0">
                <a:latin typeface="Arial" panose="020B0604020202020204" pitchFamily="34" charset="0"/>
              </a:rPr>
              <a:t>bị</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lỗi</a:t>
            </a:r>
            <a:r>
              <a:rPr lang="en-US" altLang="en-US" sz="1800" dirty="0" smtClean="0">
                <a:latin typeface="Arial" panose="020B0604020202020204" pitchFamily="34" charset="0"/>
              </a:rPr>
              <a:t> ) </a:t>
            </a:r>
            <a:r>
              <a:rPr lang="en-US" altLang="en-US" sz="1800" dirty="0" err="1" smtClean="0">
                <a:latin typeface="Arial" panose="020B0604020202020204" pitchFamily="34" charset="0"/>
              </a:rPr>
              <a:t>nó</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sẽ</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ảnh</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hưởng</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trực</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tiếp</a:t>
            </a:r>
            <a:r>
              <a:rPr lang="en-US" altLang="en-US" sz="1800" dirty="0" smtClean="0">
                <a:latin typeface="Arial" panose="020B0604020202020204" pitchFamily="34" charset="0"/>
              </a:rPr>
              <a:t> </a:t>
            </a:r>
            <a:r>
              <a:rPr lang="en-US" altLang="en-US" sz="1800" dirty="0" err="1" smtClean="0">
                <a:latin typeface="Arial" panose="020B0604020202020204" pitchFamily="34" charset="0"/>
              </a:rPr>
              <a:t>tới</a:t>
            </a:r>
            <a:r>
              <a:rPr lang="en-US" altLang="en-US" sz="1800" dirty="0" smtClean="0">
                <a:latin typeface="Arial" panose="020B0604020202020204" pitchFamily="34" charset="0"/>
              </a:rPr>
              <a:t> Girl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80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907</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Calibri</vt:lpstr>
      <vt:lpstr>Calibri Light</vt:lpstr>
      <vt:lpstr>Office Theme</vt:lpstr>
      <vt:lpstr>Giới thiệu Spring FrameWork DI và IOC</vt:lpstr>
      <vt:lpstr>PowerPoint Presentation</vt:lpstr>
      <vt:lpstr>PowerPoint Presentation</vt:lpstr>
      <vt:lpstr>Có thể thời thế thế thay đổi, có thể Python, Javascript đang vươn lên mạnh mẽ, nhưng có một thứ gọi là Legacy. </vt:lpstr>
      <vt:lpstr>PowerPoint Presentation</vt:lpstr>
      <vt:lpstr>Dependency Injection (1) tight-coupling</vt:lpstr>
      <vt:lpstr>Dependency Injection (2)</vt:lpstr>
      <vt:lpstr>Dependency Injection (3) loosely-coupled</vt:lpstr>
      <vt:lpstr>PowerPoint Presentation</vt:lpstr>
      <vt:lpstr>PowerPoint Presentation</vt:lpstr>
      <vt:lpstr>PowerPoint Presentation</vt:lpstr>
      <vt:lpstr>4.Các cách để Inject Dependency</vt:lpstr>
      <vt:lpstr>Inversion of Control (IOC)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Hiep Doan Hoang</cp:lastModifiedBy>
  <cp:revision>9</cp:revision>
  <dcterms:created xsi:type="dcterms:W3CDTF">2019-07-22T08:17:49Z</dcterms:created>
  <dcterms:modified xsi:type="dcterms:W3CDTF">2019-07-22T11:00:00Z</dcterms:modified>
</cp:coreProperties>
</file>