
<file path=[Content_Types].xml><?xml version="1.0" encoding="utf-8"?>
<Types xmlns="http://schemas.openxmlformats.org/package/2006/content-types">
  <Default Extension="png" ContentType="image/png"/>
  <Default Extension="png_3fj7x7kqlj"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80" r:id="rId3"/>
    <p:sldId id="264" r:id="rId4"/>
    <p:sldId id="267" r:id="rId5"/>
    <p:sldId id="258" r:id="rId6"/>
    <p:sldId id="265" r:id="rId7"/>
    <p:sldId id="261" r:id="rId8"/>
    <p:sldId id="282" r:id="rId9"/>
    <p:sldId id="262" r:id="rId10"/>
    <p:sldId id="266" r:id="rId11"/>
    <p:sldId id="257" r:id="rId12"/>
    <p:sldId id="268" r:id="rId13"/>
    <p:sldId id="270" r:id="rId14"/>
    <p:sldId id="272" r:id="rId15"/>
    <p:sldId id="271" r:id="rId16"/>
    <p:sldId id="260" r:id="rId17"/>
    <p:sldId id="269" r:id="rId18"/>
    <p:sldId id="259" r:id="rId19"/>
    <p:sldId id="283" r:id="rId20"/>
    <p:sldId id="284" r:id="rId21"/>
    <p:sldId id="275" r:id="rId22"/>
    <p:sldId id="276" r:id="rId23"/>
    <p:sldId id="277" r:id="rId24"/>
    <p:sldId id="278" r:id="rId25"/>
    <p:sldId id="279" r:id="rId26"/>
    <p:sldId id="273" r:id="rId27"/>
    <p:sldId id="274"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ep Doan Hoang" initials="HDH" lastIdx="2" clrIdx="0">
    <p:extLst>
      <p:ext uri="{19B8F6BF-5375-455C-9EA6-DF929625EA0E}">
        <p15:presenceInfo xmlns:p15="http://schemas.microsoft.com/office/powerpoint/2012/main" userId="Hiep Doan Ho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101" y="5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14T14:46:59.352" idx="2">
    <p:pos x="10" y="10"/>
    <p:text>fb login</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8-14T14:32:50.890" idx="1">
    <p:pos x="2910" y="1560"/>
    <p:text>GUI,CLI</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55B4AA-524D-4050-BBBF-87D9525FB057}"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332413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55B4AA-524D-4050-BBBF-87D9525FB057}"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402008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55B4AA-524D-4050-BBBF-87D9525FB057}"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4DB4-8438-413E-A13C-547F0106414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4426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55B4AA-524D-4050-BBBF-87D9525FB057}"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1820274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55B4AA-524D-4050-BBBF-87D9525FB057}"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4DB4-8438-413E-A13C-547F0106414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6614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55B4AA-524D-4050-BBBF-87D9525FB057}"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2350158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55B4AA-524D-4050-BBBF-87D9525FB057}"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1407153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55B4AA-524D-4050-BBBF-87D9525FB057}"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101431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55B4AA-524D-4050-BBBF-87D9525FB057}"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236416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55B4AA-524D-4050-BBBF-87D9525FB057}"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2310223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55B4AA-524D-4050-BBBF-87D9525FB057}"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2798897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55B4AA-524D-4050-BBBF-87D9525FB057}" type="datetimeFigureOut">
              <a:rPr lang="en-US" smtClean="0"/>
              <a:t>8/15/2019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212323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55B4AA-524D-4050-BBBF-87D9525FB057}" type="datetimeFigureOut">
              <a:rPr lang="en-US" smtClean="0"/>
              <a:t>8/15/2019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3036903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5B4AA-524D-4050-BBBF-87D9525FB057}" type="datetimeFigureOut">
              <a:rPr lang="en-US" smtClean="0"/>
              <a:t>8/15/2019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1468108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55B4AA-524D-4050-BBBF-87D9525FB057}"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735180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555B4AA-524D-4050-BBBF-87D9525FB057}"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4B4DB4-8438-413E-A13C-547F01064148}" type="slidenum">
              <a:rPr lang="en-US" smtClean="0"/>
              <a:t>‹#›</a:t>
            </a:fld>
            <a:endParaRPr lang="en-US"/>
          </a:p>
        </p:txBody>
      </p:sp>
    </p:spTree>
    <p:extLst>
      <p:ext uri="{BB962C8B-B14F-4D97-AF65-F5344CB8AC3E}">
        <p14:creationId xmlns:p14="http://schemas.microsoft.com/office/powerpoint/2010/main" val="82652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55B4AA-524D-4050-BBBF-87D9525FB057}" type="datetimeFigureOut">
              <a:rPr lang="en-US" smtClean="0"/>
              <a:t>8/15/2019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64B4DB4-8438-413E-A13C-547F01064148}" type="slidenum">
              <a:rPr lang="en-US" smtClean="0"/>
              <a:t>‹#›</a:t>
            </a:fld>
            <a:endParaRPr lang="en-US"/>
          </a:p>
        </p:txBody>
      </p:sp>
    </p:spTree>
    <p:extLst>
      <p:ext uri="{BB962C8B-B14F-4D97-AF65-F5344CB8AC3E}">
        <p14:creationId xmlns:p14="http://schemas.microsoft.com/office/powerpoint/2010/main" val="44945641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_3fj7x7kqlj"/><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twitter.com/rest/publi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flickr.com/services/api/flickr.photos.comments.addComment.html" TargetMode="External"/><Relationship Id="rId2" Type="http://schemas.openxmlformats.org/officeDocument/2006/relationships/hyperlink" Target="https://www.flickr.com/services/api/flickr.photos.addTag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pi.twitter.com/1.1/search/tweets.json?q=@twitterap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971" y="1371600"/>
            <a:ext cx="10218439" cy="3329581"/>
          </a:xfrm>
        </p:spPr>
        <p:txBody>
          <a:bodyPr/>
          <a:lstStyle/>
          <a:p>
            <a:r>
              <a:rPr lang="en-US" dirty="0" err="1" smtClean="0"/>
              <a:t>Xây</a:t>
            </a:r>
            <a:r>
              <a:rPr lang="en-US" dirty="0" smtClean="0"/>
              <a:t> </a:t>
            </a:r>
            <a:r>
              <a:rPr lang="en-US" dirty="0" err="1" smtClean="0"/>
              <a:t>dựng</a:t>
            </a:r>
            <a:r>
              <a:rPr lang="en-US" dirty="0" smtClean="0"/>
              <a:t> </a:t>
            </a:r>
            <a:r>
              <a:rPr lang="en-US" dirty="0" err="1" smtClean="0"/>
              <a:t>RestfulAPI</a:t>
            </a:r>
            <a:r>
              <a:rPr lang="en-US" dirty="0" smtClean="0"/>
              <a:t> </a:t>
            </a:r>
            <a:r>
              <a:rPr lang="en-US" dirty="0" err="1" smtClean="0"/>
              <a:t>với</a:t>
            </a:r>
            <a:r>
              <a:rPr lang="en-US" dirty="0" smtClean="0"/>
              <a:t> Spring Boot</a:t>
            </a:r>
            <a:endParaRPr lang="en-US" dirty="0"/>
          </a:p>
        </p:txBody>
      </p:sp>
    </p:spTree>
    <p:extLst>
      <p:ext uri="{BB962C8B-B14F-4D97-AF65-F5344CB8AC3E}">
        <p14:creationId xmlns:p14="http://schemas.microsoft.com/office/powerpoint/2010/main" val="1479034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3200" dirty="0" smtClean="0"/>
              <a:t>Phân lớp hệ thống : chia tách các thành phần hệ thống theo từng lớp, mỗi lớp chỉ sử dụng lớp ở dưới nó và giao tiếp với lớp ở ngay trên nó mà thôi.</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4657" y="1690689"/>
            <a:ext cx="5202686" cy="4486274"/>
          </a:xfrm>
          <a:prstGeom prst="rect">
            <a:avLst/>
          </a:prstGeom>
        </p:spPr>
      </p:pic>
    </p:spTree>
    <p:extLst>
      <p:ext uri="{BB962C8B-B14F-4D97-AF65-F5344CB8AC3E}">
        <p14:creationId xmlns:p14="http://schemas.microsoft.com/office/powerpoint/2010/main" val="2813463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Api là gì ?</a:t>
            </a:r>
            <a:endParaRPr lang="en-US" dirty="0"/>
          </a:p>
        </p:txBody>
      </p:sp>
      <p:sp>
        <p:nvSpPr>
          <p:cNvPr id="3" name="Content Placeholder 2"/>
          <p:cNvSpPr>
            <a:spLocks noGrp="1"/>
          </p:cNvSpPr>
          <p:nvPr>
            <p:ph idx="1"/>
          </p:nvPr>
        </p:nvSpPr>
        <p:spPr/>
        <p:txBody>
          <a:bodyPr/>
          <a:lstStyle/>
          <a:p>
            <a:r>
              <a:rPr lang="vi-VN" dirty="0"/>
              <a:t>API là viết tắt của Application Programming Interface, phương thức </a:t>
            </a:r>
            <a:r>
              <a:rPr lang="vi-VN" b="1" dirty="0"/>
              <a:t>kết nối với các thư viện và ứng dụng </a:t>
            </a:r>
            <a:r>
              <a:rPr lang="vi-VN" b="1" dirty="0" smtClean="0"/>
              <a:t>khác.</a:t>
            </a:r>
            <a:r>
              <a:rPr lang="en-US" b="1" dirty="0" smtClean="0"/>
              <a:t> </a:t>
            </a:r>
            <a:r>
              <a:rPr lang="en-US" b="1" dirty="0" err="1" smtClean="0"/>
              <a:t>Không</a:t>
            </a:r>
            <a:r>
              <a:rPr lang="en-US" b="1" dirty="0" smtClean="0"/>
              <a:t> </a:t>
            </a:r>
            <a:r>
              <a:rPr lang="en-US" b="1" dirty="0" err="1" smtClean="0"/>
              <a:t>phải</a:t>
            </a:r>
            <a:r>
              <a:rPr lang="en-US" b="1" dirty="0" smtClean="0"/>
              <a:t> </a:t>
            </a:r>
            <a:r>
              <a:rPr lang="en-US" b="1" dirty="0" err="1" smtClean="0"/>
              <a:t>là</a:t>
            </a:r>
            <a:r>
              <a:rPr lang="en-US" b="1" dirty="0" smtClean="0"/>
              <a:t> </a:t>
            </a:r>
            <a:r>
              <a:rPr lang="en-US" b="1" dirty="0" err="1" smtClean="0"/>
              <a:t>ngôn</a:t>
            </a:r>
            <a:r>
              <a:rPr lang="en-US" b="1" dirty="0" smtClean="0"/>
              <a:t> </a:t>
            </a:r>
            <a:r>
              <a:rPr lang="en-US" b="1" dirty="0" err="1" smtClean="0"/>
              <a:t>ngữ</a:t>
            </a:r>
            <a:r>
              <a:rPr lang="en-US" b="1" dirty="0" smtClean="0"/>
              <a:t> </a:t>
            </a:r>
            <a:r>
              <a:rPr lang="en-US" b="1" dirty="0" err="1" smtClean="0"/>
              <a:t>lập</a:t>
            </a:r>
            <a:r>
              <a:rPr lang="en-US" b="1" dirty="0" smtClean="0"/>
              <a:t> </a:t>
            </a:r>
            <a:r>
              <a:rPr lang="en-US" b="1" dirty="0" err="1" smtClean="0"/>
              <a:t>trình</a:t>
            </a:r>
            <a:r>
              <a:rPr lang="en-US" b="1" dirty="0" smtClean="0"/>
              <a:t>.</a:t>
            </a:r>
          </a:p>
          <a:p>
            <a:r>
              <a:rPr lang="en-US" dirty="0"/>
              <a:t>API </a:t>
            </a:r>
            <a:r>
              <a:rPr lang="en-US" dirty="0" err="1"/>
              <a:t>là</a:t>
            </a:r>
            <a:r>
              <a:rPr lang="en-US" dirty="0"/>
              <a:t> </a:t>
            </a:r>
            <a:r>
              <a:rPr lang="en-US" dirty="0" err="1"/>
              <a:t>một</a:t>
            </a:r>
            <a:r>
              <a:rPr lang="en-US" dirty="0"/>
              <a:t> "</a:t>
            </a:r>
            <a:r>
              <a:rPr lang="en-US" dirty="0" err="1"/>
              <a:t>giao</a:t>
            </a:r>
            <a:r>
              <a:rPr lang="en-US" dirty="0"/>
              <a:t> </a:t>
            </a:r>
            <a:r>
              <a:rPr lang="en-US" dirty="0" err="1"/>
              <a:t>diện</a:t>
            </a:r>
            <a:r>
              <a:rPr lang="en-US" dirty="0"/>
              <a:t>" </a:t>
            </a:r>
            <a:r>
              <a:rPr lang="en-US" dirty="0" err="1"/>
              <a:t>giữa</a:t>
            </a:r>
            <a:r>
              <a:rPr lang="en-US" dirty="0"/>
              <a:t> </a:t>
            </a:r>
            <a:r>
              <a:rPr lang="en-US" dirty="0" err="1"/>
              <a:t>phần</a:t>
            </a:r>
            <a:r>
              <a:rPr lang="en-US" dirty="0"/>
              <a:t> </a:t>
            </a:r>
            <a:r>
              <a:rPr lang="en-US" dirty="0" err="1"/>
              <a:t>mềm</a:t>
            </a:r>
            <a:r>
              <a:rPr lang="en-US" dirty="0"/>
              <a:t> </a:t>
            </a:r>
            <a:r>
              <a:rPr lang="en-US" dirty="0" err="1"/>
              <a:t>với</a:t>
            </a:r>
            <a:r>
              <a:rPr lang="en-US" dirty="0"/>
              <a:t> </a:t>
            </a:r>
            <a:r>
              <a:rPr lang="en-US" dirty="0" err="1"/>
              <a:t>phần</a:t>
            </a:r>
            <a:r>
              <a:rPr lang="en-US" dirty="0"/>
              <a:t> </a:t>
            </a:r>
            <a:r>
              <a:rPr lang="en-US" dirty="0" err="1"/>
              <a:t>mềm</a:t>
            </a:r>
            <a:r>
              <a:rPr lang="en-US" dirty="0"/>
              <a:t>. API </a:t>
            </a:r>
            <a:r>
              <a:rPr lang="en-US" dirty="0" err="1"/>
              <a:t>là</a:t>
            </a:r>
            <a:r>
              <a:rPr lang="en-US" dirty="0"/>
              <a:t> </a:t>
            </a:r>
            <a:r>
              <a:rPr lang="en-US" dirty="0" err="1"/>
              <a:t>cách</a:t>
            </a:r>
            <a:r>
              <a:rPr lang="en-US" dirty="0"/>
              <a:t> </a:t>
            </a:r>
            <a:r>
              <a:rPr lang="en-US" dirty="0" err="1"/>
              <a:t>để</a:t>
            </a:r>
            <a:r>
              <a:rPr lang="en-US" dirty="0"/>
              <a:t> </a:t>
            </a:r>
            <a:r>
              <a:rPr lang="en-US" dirty="0" err="1"/>
              <a:t>các</a:t>
            </a:r>
            <a:r>
              <a:rPr lang="en-US" dirty="0"/>
              <a:t> </a:t>
            </a:r>
            <a:r>
              <a:rPr lang="en-US" dirty="0" err="1"/>
              <a:t>phần</a:t>
            </a:r>
            <a:r>
              <a:rPr lang="en-US" dirty="0"/>
              <a:t> </a:t>
            </a:r>
            <a:r>
              <a:rPr lang="en-US" dirty="0" err="1"/>
              <a:t>mềm</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ứng</a:t>
            </a:r>
            <a:r>
              <a:rPr lang="en-US" dirty="0"/>
              <a:t> </a:t>
            </a:r>
            <a:r>
              <a:rPr lang="en-US" dirty="0" err="1"/>
              <a:t>dụng</a:t>
            </a:r>
            <a:r>
              <a:rPr lang="en-US" dirty="0"/>
              <a:t>, </a:t>
            </a:r>
            <a:r>
              <a:rPr lang="en-US" dirty="0" err="1"/>
              <a:t>các</a:t>
            </a:r>
            <a:r>
              <a:rPr lang="en-US" dirty="0"/>
              <a:t> module </a:t>
            </a:r>
            <a:r>
              <a:rPr lang="en-US" dirty="0" err="1"/>
              <a:t>trong</a:t>
            </a:r>
            <a:r>
              <a:rPr lang="en-US" dirty="0"/>
              <a:t> </a:t>
            </a:r>
            <a:r>
              <a:rPr lang="en-US" dirty="0" err="1"/>
              <a:t>hệ</a:t>
            </a:r>
            <a:r>
              <a:rPr lang="en-US" dirty="0"/>
              <a:t> </a:t>
            </a:r>
            <a:r>
              <a:rPr lang="en-US" dirty="0" err="1"/>
              <a:t>thống</a:t>
            </a:r>
            <a:r>
              <a:rPr lang="en-US" dirty="0"/>
              <a:t> </a:t>
            </a:r>
            <a:r>
              <a:rPr lang="en-US" dirty="0" err="1"/>
              <a:t>doanh</a:t>
            </a:r>
            <a:r>
              <a:rPr lang="en-US" dirty="0"/>
              <a:t> </a:t>
            </a:r>
            <a:r>
              <a:rPr lang="en-US" dirty="0" err="1"/>
              <a:t>nghiệp</a:t>
            </a:r>
            <a:r>
              <a:rPr lang="en-US" dirty="0"/>
              <a:t> v…v…) </a:t>
            </a:r>
            <a:r>
              <a:rPr lang="en-US" dirty="0" err="1"/>
              <a:t>giao</a:t>
            </a:r>
            <a:r>
              <a:rPr lang="en-US" dirty="0"/>
              <a:t> </a:t>
            </a:r>
            <a:r>
              <a:rPr lang="en-US" dirty="0" err="1"/>
              <a:t>tiếp</a:t>
            </a:r>
            <a:r>
              <a:rPr lang="en-US" dirty="0"/>
              <a:t> </a:t>
            </a:r>
            <a:r>
              <a:rPr lang="en-US" dirty="0" err="1"/>
              <a:t>với</a:t>
            </a:r>
            <a:r>
              <a:rPr lang="en-US" dirty="0"/>
              <a:t> </a:t>
            </a:r>
            <a:r>
              <a:rPr lang="en-US" dirty="0" err="1"/>
              <a:t>nhau</a:t>
            </a:r>
            <a:r>
              <a:rPr lang="en-US" dirty="0"/>
              <a:t> </a:t>
            </a:r>
            <a:r>
              <a:rPr lang="en-US" dirty="0" err="1"/>
              <a:t>và</a:t>
            </a:r>
            <a:r>
              <a:rPr lang="en-US" dirty="0"/>
              <a:t> </a:t>
            </a:r>
            <a:r>
              <a:rPr lang="en-US" dirty="0" err="1"/>
              <a:t>tận</a:t>
            </a:r>
            <a:r>
              <a:rPr lang="en-US" dirty="0"/>
              <a:t> </a:t>
            </a:r>
            <a:r>
              <a:rPr lang="en-US" dirty="0" err="1"/>
              <a:t>dụng</a:t>
            </a:r>
            <a:r>
              <a:rPr lang="en-US" dirty="0"/>
              <a:t> </a:t>
            </a:r>
            <a:r>
              <a:rPr lang="en-US" dirty="0" err="1"/>
              <a:t>năng</a:t>
            </a:r>
            <a:r>
              <a:rPr lang="en-US" dirty="0"/>
              <a:t> </a:t>
            </a:r>
            <a:r>
              <a:rPr lang="en-US" dirty="0" err="1"/>
              <a:t>lực</a:t>
            </a:r>
            <a:r>
              <a:rPr lang="en-US" dirty="0"/>
              <a:t> </a:t>
            </a:r>
            <a:r>
              <a:rPr lang="en-US" dirty="0" err="1"/>
              <a:t>của</a:t>
            </a:r>
            <a:r>
              <a:rPr lang="en-US" dirty="0"/>
              <a:t> </a:t>
            </a:r>
            <a:r>
              <a:rPr lang="en-US" dirty="0" err="1"/>
              <a:t>nhau</a:t>
            </a:r>
            <a:r>
              <a:rPr lang="en-US" dirty="0"/>
              <a:t>.</a:t>
            </a:r>
            <a:endParaRPr lang="vi-VN" b="1" dirty="0" smtClean="0"/>
          </a:p>
          <a:p>
            <a:r>
              <a:rPr lang="vi-VN" b="1" dirty="0" smtClean="0"/>
              <a:t>API</a:t>
            </a:r>
            <a:r>
              <a:rPr lang="vi-VN" dirty="0" smtClean="0"/>
              <a:t> và </a:t>
            </a:r>
            <a:r>
              <a:rPr lang="vi-VN" b="1" dirty="0" smtClean="0"/>
              <a:t>Web service</a:t>
            </a:r>
            <a:r>
              <a:rPr lang="vi-VN" dirty="0" smtClean="0"/>
              <a:t> hoạt động như các phương tiện giao tiếp.</a:t>
            </a:r>
            <a:endParaRPr lang="en-US" dirty="0" smtClean="0"/>
          </a:p>
          <a:p>
            <a:r>
              <a:rPr lang="vi-VN" dirty="0" smtClean="0"/>
              <a:t>Điểm khác biệt duy nhất giữa API và Web service chính là Web service </a:t>
            </a:r>
            <a:r>
              <a:rPr lang="vi-VN" b="1" dirty="0" smtClean="0"/>
              <a:t>tạo thuận lợi cho sự tương tác giữa hai máy qua mạng. Còn API có thể sử dụng bất kỳ phương tiện giao tiếp nào để bắt đầu tương tác giữa các ứng dụng</a:t>
            </a:r>
            <a:endParaRPr lang="en-US" b="1" dirty="0"/>
          </a:p>
        </p:txBody>
      </p:sp>
    </p:spTree>
    <p:extLst>
      <p:ext uri="{BB962C8B-B14F-4D97-AF65-F5344CB8AC3E}">
        <p14:creationId xmlns:p14="http://schemas.microsoft.com/office/powerpoint/2010/main" val="1652799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002" y="1284288"/>
            <a:ext cx="7097484" cy="3881437"/>
          </a:xfrm>
        </p:spPr>
      </p:pic>
    </p:spTree>
    <p:extLst>
      <p:ext uri="{BB962C8B-B14F-4D97-AF65-F5344CB8AC3E}">
        <p14:creationId xmlns:p14="http://schemas.microsoft.com/office/powerpoint/2010/main" val="3314341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điểm cần </a:t>
            </a:r>
            <a:r>
              <a:rPr lang="en-US" dirty="0" err="1" smtClean="0"/>
              <a:t>lưu</a:t>
            </a:r>
            <a:r>
              <a:rPr lang="en-US" dirty="0" smtClean="0"/>
              <a:t> ý </a:t>
            </a:r>
            <a:r>
              <a:rPr lang="en-US" dirty="0" err="1" smtClean="0"/>
              <a:t>của</a:t>
            </a:r>
            <a:r>
              <a:rPr lang="en-US" dirty="0" smtClean="0"/>
              <a:t> REST API</a:t>
            </a:r>
            <a:endParaRPr lang="en-US" dirty="0"/>
          </a:p>
        </p:txBody>
      </p:sp>
      <p:sp>
        <p:nvSpPr>
          <p:cNvPr id="3" name="Content Placeholder 2"/>
          <p:cNvSpPr>
            <a:spLocks noGrp="1"/>
          </p:cNvSpPr>
          <p:nvPr>
            <p:ph idx="1"/>
          </p:nvPr>
        </p:nvSpPr>
        <p:spPr/>
        <p:txBody>
          <a:bodyPr>
            <a:normAutofit/>
          </a:bodyPr>
          <a:lstStyle/>
          <a:p>
            <a:r>
              <a:rPr lang="vi-VN" b="1" dirty="0" smtClean="0"/>
              <a:t>Phương </a:t>
            </a:r>
            <a:r>
              <a:rPr lang="vi-VN" b="1" dirty="0"/>
              <a:t>thức truy cập</a:t>
            </a:r>
          </a:p>
          <a:p>
            <a:r>
              <a:rPr lang="vi-VN" dirty="0"/>
              <a:t>Đối với các Web app, ta có 4 phương thức được sử dụng để truy cập RESTful API</a:t>
            </a:r>
          </a:p>
          <a:p>
            <a:r>
              <a:rPr lang="vi-VN" dirty="0"/>
              <a:t>GET để lấy về 1 đối tượng</a:t>
            </a:r>
          </a:p>
          <a:p>
            <a:r>
              <a:rPr lang="vi-VN" dirty="0"/>
              <a:t>POST để tạo ra đối tượng mới</a:t>
            </a:r>
          </a:p>
          <a:p>
            <a:r>
              <a:rPr lang="vi-VN" dirty="0"/>
              <a:t>PUT để sửa đổi hoặc thay thế đối tượng</a:t>
            </a:r>
          </a:p>
          <a:p>
            <a:r>
              <a:rPr lang="vi-VN" dirty="0"/>
              <a:t>DELETE để xoá đi đối tượng</a:t>
            </a:r>
          </a:p>
          <a:p>
            <a:r>
              <a:rPr lang="vi-VN" dirty="0"/>
              <a:t>Các phương thức trên sẽ được truyền lên server thông qua API call. Hầu hết các hệ thống để chỉ cho phép sử dụng GET request để lấy dữ liệu từ server</a:t>
            </a:r>
            <a:r>
              <a:rPr lang="vi-VN" dirty="0" smtClean="0"/>
              <a:t>.</a:t>
            </a:r>
            <a:endParaRPr lang="vi-VN" dirty="0"/>
          </a:p>
        </p:txBody>
      </p:sp>
    </p:spTree>
    <p:extLst>
      <p:ext uri="{BB962C8B-B14F-4D97-AF65-F5344CB8AC3E}">
        <p14:creationId xmlns:p14="http://schemas.microsoft.com/office/powerpoint/2010/main" val="422499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4059"/>
            <a:ext cx="10515600" cy="5302904"/>
          </a:xfrm>
        </p:spPr>
        <p:txBody>
          <a:bodyPr/>
          <a:lstStyle/>
          <a:p>
            <a:pPr marL="0" indent="0">
              <a:buNone/>
            </a:pPr>
            <a:endParaRPr lang="en-US" b="1" dirty="0" smtClean="0"/>
          </a:p>
          <a:p>
            <a:pPr marL="0" indent="0">
              <a:buNone/>
            </a:pPr>
            <a:r>
              <a:rPr lang="vi-VN" b="1" dirty="0" smtClean="0"/>
              <a:t>Authentication</a:t>
            </a:r>
            <a:endParaRPr lang="vi-VN" b="1" dirty="0"/>
          </a:p>
          <a:p>
            <a:r>
              <a:rPr lang="vi-VN" dirty="0"/>
              <a:t>Authentication thì mặc định là không bắt buộc, </a:t>
            </a:r>
            <a:r>
              <a:rPr lang="vi-VN" dirty="0" smtClean="0"/>
              <a:t>nhưng </a:t>
            </a:r>
            <a:r>
              <a:rPr lang="vi-VN" dirty="0"/>
              <a:t>nên cài đặt đối với các request liên quan tới POST/PUT/DELETE. </a:t>
            </a:r>
            <a:endParaRPr lang="en-US" dirty="0" smtClean="0"/>
          </a:p>
          <a:p>
            <a:r>
              <a:rPr lang="vi-VN" dirty="0" smtClean="0"/>
              <a:t>Đối </a:t>
            </a:r>
            <a:r>
              <a:rPr lang="vi-VN" dirty="0"/>
              <a:t>với 1 số dịch vụ nhiều người dùng như Twitter, họ bắt buộc authentication đối với </a:t>
            </a:r>
            <a:r>
              <a:rPr lang="vi-VN" dirty="0">
                <a:hlinkClick r:id="rId2"/>
              </a:rPr>
              <a:t>tất cả</a:t>
            </a:r>
            <a:r>
              <a:rPr lang="vi-VN" dirty="0"/>
              <a:t> các endpoint để tránh việc sử dụng sai mục đích.</a:t>
            </a:r>
          </a:p>
          <a:p>
            <a:pPr marL="0" indent="0">
              <a:buNone/>
            </a:pPr>
            <a:r>
              <a:rPr lang="vi-VN" b="1" dirty="0"/>
              <a:t>Return type</a:t>
            </a:r>
          </a:p>
          <a:p>
            <a:r>
              <a:rPr lang="vi-VN" dirty="0"/>
              <a:t>Dữ liệu trả về (return type) thường là kiểu JSON.  Ngoài ra XML cũng là 1 lựa chọn không tệ.</a:t>
            </a:r>
          </a:p>
        </p:txBody>
      </p:sp>
      <p:sp>
        <p:nvSpPr>
          <p:cNvPr id="7" name="Rectangle 4"/>
          <p:cNvSpPr>
            <a:spLocks noChangeArrowheads="1"/>
          </p:cNvSpPr>
          <p:nvPr/>
        </p:nvSpPr>
        <p:spPr bwMode="auto">
          <a:xfrm>
            <a:off x="1666875" y="44481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HelveticaNeueLight"/>
              </a:rPr>
              <a:t>&lt;</a:t>
            </a:r>
            <a:r>
              <a:rPr kumimoji="0" lang="en-US" altLang="en-US" sz="1200" b="1" i="0" u="none" strike="noStrike" cap="none" normalizeH="0" baseline="0" smtClean="0">
                <a:ln>
                  <a:noFill/>
                </a:ln>
                <a:solidFill>
                  <a:srgbClr val="7F0055"/>
                </a:solidFill>
                <a:effectLst/>
                <a:latin typeface="HelveticaNeueLight"/>
              </a:rPr>
              <a:t>weather</a:t>
            </a:r>
            <a:r>
              <a:rPr kumimoji="0" lang="en-US" altLang="en-US" sz="1200" b="0" i="0" u="none" strike="noStrike" cap="none" normalizeH="0" baseline="0" smtClean="0">
                <a:ln>
                  <a:noFill/>
                </a:ln>
                <a:solidFill>
                  <a:srgbClr val="000000"/>
                </a:solidFill>
                <a:effectLst/>
                <a:latin typeface="HelveticaNeueLight"/>
              </a:rPr>
              <a:t>&gt;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HelveticaNeueLight"/>
              </a:rPr>
              <a:t>    &lt;</a:t>
            </a:r>
            <a:r>
              <a:rPr kumimoji="0" lang="en-US" altLang="en-US" sz="1200" b="1" i="0" u="none" strike="noStrike" cap="none" normalizeH="0" baseline="0" smtClean="0">
                <a:ln>
                  <a:noFill/>
                </a:ln>
                <a:solidFill>
                  <a:srgbClr val="7F0055"/>
                </a:solidFill>
                <a:effectLst/>
                <a:latin typeface="HelveticaNeueLight"/>
              </a:rPr>
              <a:t>date</a:t>
            </a:r>
            <a:r>
              <a:rPr kumimoji="0" lang="en-US" altLang="en-US" sz="1200" b="0" i="0" u="none" strike="noStrike" cap="none" normalizeH="0" baseline="0" smtClean="0">
                <a:ln>
                  <a:noFill/>
                </a:ln>
                <a:solidFill>
                  <a:srgbClr val="000000"/>
                </a:solidFill>
                <a:effectLst/>
                <a:latin typeface="HelveticaNeueLight"/>
              </a:rPr>
              <a:t>&gt;2016-08-27&lt;/</a:t>
            </a:r>
            <a:r>
              <a:rPr kumimoji="0" lang="en-US" altLang="en-US" sz="1200" b="1" i="0" u="none" strike="noStrike" cap="none" normalizeH="0" baseline="0" smtClean="0">
                <a:ln>
                  <a:noFill/>
                </a:ln>
                <a:solidFill>
                  <a:srgbClr val="7F0055"/>
                </a:solidFill>
                <a:effectLst/>
                <a:latin typeface="HelveticaNeueLight"/>
              </a:rPr>
              <a:t>date</a:t>
            </a:r>
            <a:r>
              <a:rPr kumimoji="0" lang="en-US" altLang="en-US" sz="1200" b="0" i="0" u="none" strike="noStrike" cap="none" normalizeH="0" baseline="0" smtClean="0">
                <a:ln>
                  <a:noFill/>
                </a:ln>
                <a:solidFill>
                  <a:srgbClr val="000000"/>
                </a:solidFill>
                <a:effectLst/>
                <a:latin typeface="HelveticaNeueLight"/>
              </a:rPr>
              <a:t>&gt;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HelveticaNeueLight"/>
              </a:rPr>
              <a:t>    &lt;</a:t>
            </a:r>
            <a:r>
              <a:rPr kumimoji="0" lang="en-US" altLang="en-US" sz="1200" b="1" i="0" u="none" strike="noStrike" cap="none" normalizeH="0" baseline="0" smtClean="0">
                <a:ln>
                  <a:noFill/>
                </a:ln>
                <a:solidFill>
                  <a:srgbClr val="7F0055"/>
                </a:solidFill>
                <a:effectLst/>
                <a:latin typeface="HelveticaNeueLight"/>
              </a:rPr>
              <a:t>location</a:t>
            </a:r>
            <a:r>
              <a:rPr kumimoji="0" lang="en-US" altLang="en-US" sz="1200" b="0" i="0" u="none" strike="noStrike" cap="none" normalizeH="0" baseline="0" smtClean="0">
                <a:ln>
                  <a:noFill/>
                </a:ln>
                <a:solidFill>
                  <a:srgbClr val="000000"/>
                </a:solidFill>
                <a:effectLst/>
                <a:latin typeface="HelveticaNeueLight"/>
              </a:rPr>
              <a:t>&gt;Chicago&lt;/</a:t>
            </a:r>
            <a:r>
              <a:rPr kumimoji="0" lang="en-US" altLang="en-US" sz="1200" b="1" i="0" u="none" strike="noStrike" cap="none" normalizeH="0" baseline="0" smtClean="0">
                <a:ln>
                  <a:noFill/>
                </a:ln>
                <a:solidFill>
                  <a:srgbClr val="7F0055"/>
                </a:solidFill>
                <a:effectLst/>
                <a:latin typeface="HelveticaNeueLight"/>
              </a:rPr>
              <a:t>location</a:t>
            </a:r>
            <a:r>
              <a:rPr kumimoji="0" lang="en-US" altLang="en-US" sz="1200" b="0" i="0" u="none" strike="noStrike" cap="none" normalizeH="0" baseline="0" smtClean="0">
                <a:ln>
                  <a:noFill/>
                </a:ln>
                <a:solidFill>
                  <a:srgbClr val="000000"/>
                </a:solidFill>
                <a:effectLst/>
                <a:latin typeface="HelveticaNeueLight"/>
              </a:rPr>
              <a:t>&gt;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HelveticaNeueLight"/>
              </a:rPr>
              <a:t>    &lt;</a:t>
            </a:r>
            <a:r>
              <a:rPr kumimoji="0" lang="en-US" altLang="en-US" sz="1200" b="1" i="0" u="none" strike="noStrike" cap="none" normalizeH="0" baseline="0" smtClean="0">
                <a:ln>
                  <a:noFill/>
                </a:ln>
                <a:solidFill>
                  <a:srgbClr val="7F0055"/>
                </a:solidFill>
                <a:effectLst/>
                <a:latin typeface="HelveticaNeueLight"/>
              </a:rPr>
              <a:t>info</a:t>
            </a:r>
            <a:r>
              <a:rPr kumimoji="0" lang="en-US" altLang="en-US" sz="1200" b="0" i="0" u="none" strike="noStrike" cap="none" normalizeH="0" baseline="0" smtClean="0">
                <a:ln>
                  <a:noFill/>
                </a:ln>
                <a:solidFill>
                  <a:srgbClr val="000000"/>
                </a:solidFill>
                <a:effectLst/>
                <a:latin typeface="HelveticaNeueLight"/>
              </a:rPr>
              <a:t>&gt;Hot&lt;/</a:t>
            </a:r>
            <a:r>
              <a:rPr kumimoji="0" lang="en-US" altLang="en-US" sz="1200" b="1" i="0" u="none" strike="noStrike" cap="none" normalizeH="0" baseline="0" smtClean="0">
                <a:ln>
                  <a:noFill/>
                </a:ln>
                <a:solidFill>
                  <a:srgbClr val="7F0055"/>
                </a:solidFill>
                <a:effectLst/>
                <a:latin typeface="HelveticaNeueLight"/>
              </a:rPr>
              <a:t>info</a:t>
            </a:r>
            <a:r>
              <a:rPr kumimoji="0" lang="en-US" altLang="en-US" sz="1200" b="0" i="0" u="none" strike="noStrike" cap="none" normalizeH="0" baseline="0" smtClean="0">
                <a:ln>
                  <a:noFill/>
                </a:ln>
                <a:solidFill>
                  <a:srgbClr val="000000"/>
                </a:solidFill>
                <a:effectLst/>
                <a:latin typeface="HelveticaNeueLight"/>
              </a:rPr>
              <a:t>&gt;"//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HelveticaNeueLight"/>
              </a:rPr>
              <a:t>&lt;/</a:t>
            </a:r>
            <a:r>
              <a:rPr kumimoji="0" lang="en-US" altLang="en-US" sz="1200" b="1" i="0" u="none" strike="noStrike" cap="none" normalizeH="0" baseline="0" smtClean="0">
                <a:ln>
                  <a:noFill/>
                </a:ln>
                <a:solidFill>
                  <a:srgbClr val="7F0055"/>
                </a:solidFill>
                <a:effectLst/>
                <a:latin typeface="HelveticaNeueLight"/>
              </a:rPr>
              <a:t>weather</a:t>
            </a:r>
            <a:r>
              <a:rPr kumimoji="0" lang="en-US" altLang="en-US" sz="1200" b="0" i="0" u="none" strike="noStrike" cap="none" normalizeH="0" baseline="0" smtClean="0">
                <a:ln>
                  <a:noFill/>
                </a:ln>
                <a:solidFill>
                  <a:srgbClr val="000000"/>
                </a:solidFill>
                <a:effectLst/>
                <a:latin typeface="HelveticaNeueLight"/>
              </a:rPr>
              <a:t>&gt;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5448300" y="44481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HelveticaNeueLight"/>
              </a:rPr>
              <a: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HelveticaNeueLight"/>
              </a:rPr>
              <a:t> </a:t>
            </a:r>
            <a:r>
              <a:rPr kumimoji="0" lang="en-US" altLang="en-US" sz="1200" b="0" i="0" u="none" strike="noStrike" cap="none" normalizeH="0" baseline="0" smtClean="0">
                <a:ln>
                  <a:noFill/>
                </a:ln>
                <a:solidFill>
                  <a:srgbClr val="2A00FF"/>
                </a:solidFill>
                <a:effectLst/>
                <a:latin typeface="HelveticaNeueLight"/>
              </a:rPr>
              <a:t>"date"</a:t>
            </a:r>
            <a:r>
              <a:rPr kumimoji="0" lang="en-US" altLang="en-US" sz="1200" b="0" i="0" u="none" strike="noStrike" cap="none" normalizeH="0" baseline="0" smtClean="0">
                <a:ln>
                  <a:noFill/>
                </a:ln>
                <a:solidFill>
                  <a:srgbClr val="000000"/>
                </a:solidFill>
                <a:effectLst/>
                <a:latin typeface="HelveticaNeueLight"/>
              </a:rPr>
              <a:t>: </a:t>
            </a:r>
            <a:r>
              <a:rPr kumimoji="0" lang="en-US" altLang="en-US" sz="1200" b="0" i="0" u="none" strike="noStrike" cap="none" normalizeH="0" baseline="0" smtClean="0">
                <a:ln>
                  <a:noFill/>
                </a:ln>
                <a:solidFill>
                  <a:srgbClr val="2A00FF"/>
                </a:solidFill>
                <a:effectLst/>
                <a:latin typeface="HelveticaNeueLight"/>
              </a:rPr>
              <a:t>"2016-08-27"</a:t>
            </a:r>
            <a:r>
              <a:rPr kumimoji="0" lang="en-US" altLang="en-US" sz="1200" b="0" i="0" u="none" strike="noStrike" cap="none" normalizeH="0" baseline="0" smtClean="0">
                <a:ln>
                  <a:noFill/>
                </a:ln>
                <a:solidFill>
                  <a:srgbClr val="000000"/>
                </a:solidFill>
                <a:effectLst/>
                <a:latin typeface="HelveticaNeueLight"/>
              </a:rPr>
              <a: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HelveticaNeueLight"/>
              </a:rPr>
              <a:t> </a:t>
            </a:r>
            <a:r>
              <a:rPr kumimoji="0" lang="en-US" altLang="en-US" sz="1200" b="0" i="0" u="none" strike="noStrike" cap="none" normalizeH="0" baseline="0" smtClean="0">
                <a:ln>
                  <a:noFill/>
                </a:ln>
                <a:solidFill>
                  <a:srgbClr val="2A00FF"/>
                </a:solidFill>
                <a:effectLst/>
                <a:latin typeface="HelveticaNeueLight"/>
              </a:rPr>
              <a:t>"location"</a:t>
            </a:r>
            <a:r>
              <a:rPr kumimoji="0" lang="en-US" altLang="en-US" sz="1200" b="0" i="0" u="none" strike="noStrike" cap="none" normalizeH="0" baseline="0" smtClean="0">
                <a:ln>
                  <a:noFill/>
                </a:ln>
                <a:solidFill>
                  <a:srgbClr val="000000"/>
                </a:solidFill>
                <a:effectLst/>
                <a:latin typeface="HelveticaNeueLight"/>
              </a:rPr>
              <a:t>: </a:t>
            </a:r>
            <a:r>
              <a:rPr kumimoji="0" lang="en-US" altLang="en-US" sz="1200" b="0" i="0" u="none" strike="noStrike" cap="none" normalizeH="0" baseline="0" smtClean="0">
                <a:ln>
                  <a:noFill/>
                </a:ln>
                <a:solidFill>
                  <a:srgbClr val="2A00FF"/>
                </a:solidFill>
                <a:effectLst/>
                <a:latin typeface="HelveticaNeueLight"/>
              </a:rPr>
              <a:t>"Chicago"</a:t>
            </a:r>
            <a:r>
              <a:rPr kumimoji="0" lang="en-US" altLang="en-US" sz="1200" b="0" i="0" u="none" strike="noStrike" cap="none" normalizeH="0" baseline="0" smtClean="0">
                <a:ln>
                  <a:noFill/>
                </a:ln>
                <a:solidFill>
                  <a:srgbClr val="000000"/>
                </a:solidFill>
                <a:effectLst/>
                <a:latin typeface="HelveticaNeueLight"/>
              </a:rPr>
              <a: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HelveticaNeueLight"/>
              </a:rPr>
              <a:t> </a:t>
            </a:r>
            <a:r>
              <a:rPr kumimoji="0" lang="en-US" altLang="en-US" sz="1200" b="0" i="0" u="none" strike="noStrike" cap="none" normalizeH="0" baseline="0" smtClean="0">
                <a:ln>
                  <a:noFill/>
                </a:ln>
                <a:solidFill>
                  <a:srgbClr val="2A00FF"/>
                </a:solidFill>
                <a:effectLst/>
                <a:latin typeface="HelveticaNeueLight"/>
              </a:rPr>
              <a:t>"info"</a:t>
            </a:r>
            <a:r>
              <a:rPr kumimoji="0" lang="en-US" altLang="en-US" sz="1200" b="0" i="0" u="none" strike="noStrike" cap="none" normalizeH="0" baseline="0" smtClean="0">
                <a:ln>
                  <a:noFill/>
                </a:ln>
                <a:solidFill>
                  <a:srgbClr val="000000"/>
                </a:solidFill>
                <a:effectLst/>
                <a:latin typeface="HelveticaNeueLight"/>
              </a:rPr>
              <a:t>: </a:t>
            </a:r>
            <a:r>
              <a:rPr kumimoji="0" lang="en-US" altLang="en-US" sz="1200" b="0" i="0" u="none" strike="noStrike" cap="none" normalizeH="0" baseline="0" smtClean="0">
                <a:ln>
                  <a:noFill/>
                </a:ln>
                <a:solidFill>
                  <a:srgbClr val="2A00FF"/>
                </a:solidFill>
                <a:effectLst/>
                <a:latin typeface="HelveticaNeueLight"/>
              </a:rPr>
              <a:t>"Hot"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HelveticaNeueLight"/>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1277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2475" y="1213037"/>
            <a:ext cx="10515600" cy="5773551"/>
          </a:xfrm>
        </p:spPr>
        <p:txBody>
          <a:bodyPr>
            <a:normAutofit/>
          </a:bodyPr>
          <a:lstStyle/>
          <a:p>
            <a:pPr marL="0" indent="0">
              <a:buNone/>
            </a:pPr>
            <a:r>
              <a:rPr lang="vi-VN" b="1" dirty="0"/>
              <a:t>Danh từ và Động từ</a:t>
            </a:r>
          </a:p>
          <a:p>
            <a:r>
              <a:rPr lang="vi-VN" dirty="0"/>
              <a:t>RESTful API sử dụng danh từ cho đối tượng, và động từ cho các hành động. Ví dụ như Flickr</a:t>
            </a:r>
          </a:p>
          <a:p>
            <a:r>
              <a:rPr lang="vi-VN" dirty="0" smtClean="0">
                <a:hlinkClick r:id="rId2"/>
              </a:rPr>
              <a:t>Flickr</a:t>
            </a:r>
            <a:r>
              <a:rPr lang="en-US" dirty="0" smtClean="0">
                <a:hlinkClick r:id="rId2"/>
              </a:rPr>
              <a:t>/</a:t>
            </a:r>
            <a:r>
              <a:rPr lang="vi-VN" dirty="0" smtClean="0">
                <a:hlinkClick r:id="rId2"/>
              </a:rPr>
              <a:t>photos</a:t>
            </a:r>
            <a:r>
              <a:rPr lang="en-US" dirty="0" smtClean="0">
                <a:hlinkClick r:id="rId2"/>
              </a:rPr>
              <a:t>/</a:t>
            </a:r>
            <a:r>
              <a:rPr lang="vi-VN" dirty="0" smtClean="0">
                <a:hlinkClick r:id="rId2"/>
              </a:rPr>
              <a:t>addTags</a:t>
            </a:r>
            <a:r>
              <a:rPr lang="vi-VN" dirty="0"/>
              <a:t> –&gt; Thêm tag vào bức ảnh</a:t>
            </a:r>
          </a:p>
          <a:p>
            <a:r>
              <a:rPr lang="vi-VN" dirty="0" smtClean="0">
                <a:hlinkClick r:id="rId3"/>
              </a:rPr>
              <a:t>Flickr</a:t>
            </a:r>
            <a:r>
              <a:rPr lang="en-US" dirty="0" smtClean="0">
                <a:hlinkClick r:id="rId3"/>
              </a:rPr>
              <a:t>/</a:t>
            </a:r>
            <a:r>
              <a:rPr lang="vi-VN" dirty="0" smtClean="0">
                <a:hlinkClick r:id="rId3"/>
              </a:rPr>
              <a:t>photos</a:t>
            </a:r>
            <a:r>
              <a:rPr lang="en-US" dirty="0" smtClean="0">
                <a:hlinkClick r:id="rId3"/>
              </a:rPr>
              <a:t>/</a:t>
            </a:r>
            <a:r>
              <a:rPr lang="vi-VN" dirty="0" smtClean="0">
                <a:hlinkClick r:id="rId3"/>
              </a:rPr>
              <a:t>comments</a:t>
            </a:r>
            <a:r>
              <a:rPr lang="en-US" dirty="0" smtClean="0">
                <a:hlinkClick r:id="rId3"/>
              </a:rPr>
              <a:t>/</a:t>
            </a:r>
            <a:r>
              <a:rPr lang="vi-VN" dirty="0" smtClean="0">
                <a:hlinkClick r:id="rId3"/>
              </a:rPr>
              <a:t>addComment</a:t>
            </a:r>
            <a:r>
              <a:rPr lang="vi-VN" dirty="0"/>
              <a:t> –&gt; Thêm comment vào bức </a:t>
            </a:r>
            <a:r>
              <a:rPr lang="vi-VN" dirty="0" smtClean="0"/>
              <a:t>ảnh</a:t>
            </a:r>
            <a:endParaRPr lang="en-US" dirty="0" smtClean="0"/>
          </a:p>
          <a:p>
            <a:pPr marL="0" indent="0">
              <a:buNone/>
            </a:pPr>
            <a:endParaRPr lang="vi-VN" dirty="0"/>
          </a:p>
          <a:p>
            <a:pPr marL="0" indent="0">
              <a:buNone/>
            </a:pPr>
            <a:r>
              <a:rPr lang="vi-VN" b="1" dirty="0"/>
              <a:t>API Rate Limit</a:t>
            </a:r>
          </a:p>
          <a:p>
            <a:r>
              <a:rPr lang="vi-VN" dirty="0"/>
              <a:t>Là giới hạn số lần request tới API server. Số lần giới hạn này có thể được tính trên user, application hoặc cụ thể hơn là trên 1 token. Mục đích của con số này nhằm để hạn chế việc lạm dụng API, hoặc 1 hướng khác là nhằm thu phí sử dụng dịch vụ. Ví dụ như Google Maps API, hoàn toàn free nhưng nếu bạn muốn request nhiều hơn thì cần trả thêm tiền</a:t>
            </a:r>
            <a:r>
              <a:rPr lang="vi-VN" dirty="0" smtClean="0"/>
              <a:t>.</a:t>
            </a:r>
            <a:endParaRPr lang="vi-VN" dirty="0"/>
          </a:p>
        </p:txBody>
      </p:sp>
    </p:spTree>
    <p:extLst>
      <p:ext uri="{BB962C8B-B14F-4D97-AF65-F5344CB8AC3E}">
        <p14:creationId xmlns:p14="http://schemas.microsoft.com/office/powerpoint/2010/main" val="208693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3035"/>
            <a:ext cx="10515600" cy="5423928"/>
          </a:xfrm>
        </p:spPr>
        <p:txBody>
          <a:bodyPr/>
          <a:lstStyle/>
          <a:p>
            <a:pPr marL="0" indent="0">
              <a:buNone/>
            </a:pPr>
            <a:r>
              <a:rPr lang="vi-VN" b="1" dirty="0"/>
              <a:t>URL Endpoint</a:t>
            </a:r>
          </a:p>
          <a:p>
            <a:r>
              <a:rPr lang="vi-VN" dirty="0"/>
              <a:t>URL Endpoint là URL để client gửi request lên server. Thông thường endpoint sẽ đánh version bằng những cụm như /v2/ hoặc /2.0/. </a:t>
            </a:r>
            <a:endParaRPr lang="en-US" dirty="0" smtClean="0"/>
          </a:p>
          <a:p>
            <a:r>
              <a:rPr lang="vi-VN" dirty="0" smtClean="0"/>
              <a:t>Ví </a:t>
            </a:r>
            <a:r>
              <a:rPr lang="vi-VN" dirty="0"/>
              <a:t>dụ như API search của Twitter </a:t>
            </a:r>
            <a:r>
              <a:rPr lang="vi-VN" dirty="0" smtClean="0"/>
              <a:t>c</a:t>
            </a:r>
            <a:r>
              <a:rPr lang="en-US" dirty="0" smtClean="0"/>
              <a:t>ó </a:t>
            </a:r>
            <a:r>
              <a:rPr lang="vi-VN" dirty="0" smtClean="0"/>
              <a:t>dạng:</a:t>
            </a:r>
            <a:r>
              <a:rPr lang="en-US" dirty="0" smtClean="0"/>
              <a:t> </a:t>
            </a:r>
            <a:r>
              <a:rPr lang="vi-VN" dirty="0" smtClean="0">
                <a:hlinkClick r:id="rId2"/>
              </a:rPr>
              <a:t>https</a:t>
            </a:r>
            <a:r>
              <a:rPr lang="vi-VN" dirty="0">
                <a:hlinkClick r:id="rId2"/>
              </a:rPr>
              <a:t>://api.twitter.com/1.1/search/tweets.json?q=%40twitterapi</a:t>
            </a:r>
            <a:r>
              <a:rPr lang="vi-VN" dirty="0"/>
              <a:t>. </a:t>
            </a:r>
            <a:endParaRPr lang="en-US" dirty="0" smtClean="0"/>
          </a:p>
          <a:p>
            <a:pPr marL="0" indent="0">
              <a:buNone/>
            </a:pPr>
            <a:r>
              <a:rPr lang="vi-VN" dirty="0" smtClean="0"/>
              <a:t>Bạn </a:t>
            </a:r>
            <a:r>
              <a:rPr lang="vi-VN" dirty="0"/>
              <a:t>cần lưu ý rằng với cùng 1 endpoint, nếu phương thức request (GET/DELETE..) khác nhau vẫn có thể trả về các kết quả khác </a:t>
            </a:r>
            <a:r>
              <a:rPr lang="vi-VN" dirty="0" smtClean="0"/>
              <a:t>nhau</a:t>
            </a:r>
            <a:r>
              <a:rPr lang="en-US" dirty="0" smtClean="0"/>
              <a:t>.</a:t>
            </a:r>
            <a:endParaRPr lang="vi-VN" dirty="0"/>
          </a:p>
        </p:txBody>
      </p:sp>
    </p:spTree>
    <p:extLst>
      <p:ext uri="{BB962C8B-B14F-4D97-AF65-F5344CB8AC3E}">
        <p14:creationId xmlns:p14="http://schemas.microsoft.com/office/powerpoint/2010/main" val="1488312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normAutofit/>
          </a:bodyPr>
          <a:lstStyle/>
          <a:p>
            <a:pPr marL="0" indent="0">
              <a:buNone/>
            </a:pPr>
            <a:r>
              <a:rPr lang="vi-VN" dirty="0"/>
              <a:t>Xử lý lỗi với status code: Như trên đã nói về việc REST có HTTP như giao thức chuẩn. Không hẳn lúc nào bạn cũng lấy được dữ liệu và có thể là các status code như 404 hay 500. Luôn chú ý viết cả các logic xử lý status code trong hệ thống REST nhé</a:t>
            </a:r>
            <a:r>
              <a:rPr lang="vi-VN" dirty="0" smtClean="0"/>
              <a:t>.</a:t>
            </a:r>
            <a:endParaRPr lang="en-US" dirty="0" smtClean="0"/>
          </a:p>
          <a:p>
            <a:r>
              <a:rPr lang="vi-VN" dirty="0" smtClean="0"/>
              <a:t>1xx</a:t>
            </a:r>
            <a:r>
              <a:rPr lang="vi-VN" dirty="0"/>
              <a:t>: hàm ý mang thông tin.</a:t>
            </a:r>
          </a:p>
          <a:p>
            <a:r>
              <a:rPr lang="vi-VN" dirty="0"/>
              <a:t>2xx: hàm ý thành công</a:t>
            </a:r>
          </a:p>
          <a:p>
            <a:r>
              <a:rPr lang="vi-VN" dirty="0"/>
              <a:t>3xx: hàm ý điều hướng</a:t>
            </a:r>
          </a:p>
          <a:p>
            <a:r>
              <a:rPr lang="vi-VN" dirty="0"/>
              <a:t>4xx: hàm ý là có lỗi từ phía client side</a:t>
            </a:r>
          </a:p>
          <a:p>
            <a:r>
              <a:rPr lang="vi-VN" dirty="0"/>
              <a:t>5xx: hàm ý là có lỗi phía máy chủ (server)</a:t>
            </a:r>
          </a:p>
        </p:txBody>
      </p:sp>
    </p:spTree>
    <p:extLst>
      <p:ext uri="{BB962C8B-B14F-4D97-AF65-F5344CB8AC3E}">
        <p14:creationId xmlns:p14="http://schemas.microsoft.com/office/powerpoint/2010/main" val="3094012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7"/>
            <a:ext cx="10515600" cy="5915706"/>
          </a:xfrm>
        </p:spPr>
        <p:txBody>
          <a:bodyPr>
            <a:normAutofit lnSpcReduction="10000"/>
          </a:bodyPr>
          <a:lstStyle/>
          <a:p>
            <a:pPr marL="0" indent="0">
              <a:buNone/>
            </a:pPr>
            <a:endParaRPr lang="vi-VN" b="1" dirty="0" smtClean="0"/>
          </a:p>
          <a:p>
            <a:pPr marL="0" indent="0">
              <a:buNone/>
            </a:pPr>
            <a:r>
              <a:rPr lang="vi-VN" b="1" dirty="0" smtClean="0"/>
              <a:t>Status </a:t>
            </a:r>
            <a:r>
              <a:rPr lang="vi-VN" b="1" dirty="0"/>
              <a:t>code</a:t>
            </a:r>
          </a:p>
          <a:p>
            <a:r>
              <a:rPr lang="vi-VN" dirty="0"/>
              <a:t>200 OK – Trả về thành công cho những phương thức GET, PUT, PATCH hoặc DELETE.</a:t>
            </a:r>
          </a:p>
          <a:p>
            <a:r>
              <a:rPr lang="vi-VN" dirty="0"/>
              <a:t>201 Created – Trả về khi một Resouce vừa được tạo thành công.</a:t>
            </a:r>
          </a:p>
          <a:p>
            <a:r>
              <a:rPr lang="vi-VN" dirty="0"/>
              <a:t>204 No Content – Trả về khi Resource xoá thành công.</a:t>
            </a:r>
          </a:p>
          <a:p>
            <a:r>
              <a:rPr lang="vi-VN" dirty="0"/>
              <a:t>304 Not Modified – Client có thể sử dụng dữ liệu cache.</a:t>
            </a:r>
          </a:p>
          <a:p>
            <a:r>
              <a:rPr lang="vi-VN" dirty="0"/>
              <a:t>400 Bad Request – Request không hợp lệ</a:t>
            </a:r>
          </a:p>
          <a:p>
            <a:r>
              <a:rPr lang="vi-VN" dirty="0"/>
              <a:t>401 Unauthorized – Request cần có sự authentication.</a:t>
            </a:r>
          </a:p>
          <a:p>
            <a:r>
              <a:rPr lang="vi-VN" dirty="0"/>
              <a:t>403 Forbidden – Server hiểu request nhưng bị từ chối không cho phép.</a:t>
            </a:r>
          </a:p>
          <a:p>
            <a:r>
              <a:rPr lang="vi-VN" dirty="0"/>
              <a:t>404 Not Found – Không tìm thấy rource từ URI</a:t>
            </a:r>
          </a:p>
          <a:p>
            <a:r>
              <a:rPr lang="vi-VN" dirty="0"/>
              <a:t>405 Method Not Allowed – Phương thức không cho phép với user hiện tại.</a:t>
            </a:r>
          </a:p>
          <a:p>
            <a:r>
              <a:rPr lang="vi-VN" dirty="0"/>
              <a:t>410 Gone – Resource không còn tồn tại, Version cũ đã không còn hỗ trợ.</a:t>
            </a:r>
          </a:p>
          <a:p>
            <a:r>
              <a:rPr lang="vi-VN" dirty="0"/>
              <a:t>415 Unsupported Media Type</a:t>
            </a:r>
          </a:p>
          <a:p>
            <a:r>
              <a:rPr lang="vi-VN" dirty="0"/>
              <a:t>422 Unprocessable Entity – Dữ liệu không được kiểm chứng</a:t>
            </a:r>
          </a:p>
          <a:p>
            <a:r>
              <a:rPr lang="vi-VN" dirty="0"/>
              <a:t>429 Too Many Requests – Request bị từ chối do bị giới hạn</a:t>
            </a:r>
          </a:p>
        </p:txBody>
      </p:sp>
    </p:spTree>
    <p:extLst>
      <p:ext uri="{BB962C8B-B14F-4D97-AF65-F5344CB8AC3E}">
        <p14:creationId xmlns:p14="http://schemas.microsoft.com/office/powerpoint/2010/main" val="3807916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a:t>
            </a:r>
            <a:r>
              <a:rPr lang="en-US" dirty="0" err="1" smtClean="0"/>
              <a:t>servies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1" y="1457326"/>
            <a:ext cx="6823696" cy="4584700"/>
          </a:xfrm>
        </p:spPr>
      </p:pic>
    </p:spTree>
    <p:extLst>
      <p:ext uri="{BB962C8B-B14F-4D97-AF65-F5344CB8AC3E}">
        <p14:creationId xmlns:p14="http://schemas.microsoft.com/office/powerpoint/2010/main" val="2398817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sử</a:t>
            </a:r>
            <a:r>
              <a:rPr lang="en-US" dirty="0" smtClean="0"/>
              <a:t> </a:t>
            </a:r>
            <a:r>
              <a:rPr lang="en-US" dirty="0" err="1" smtClean="0"/>
              <a:t>dụng</a:t>
            </a:r>
            <a:r>
              <a:rPr lang="en-US" dirty="0" smtClean="0"/>
              <a:t>?</a:t>
            </a:r>
            <a:endParaRPr lang="en-US" dirty="0"/>
          </a:p>
        </p:txBody>
      </p:sp>
      <p:sp>
        <p:nvSpPr>
          <p:cNvPr id="3" name="Content Placeholder 2"/>
          <p:cNvSpPr>
            <a:spLocks noGrp="1"/>
          </p:cNvSpPr>
          <p:nvPr>
            <p:ph idx="1"/>
          </p:nvPr>
        </p:nvSpPr>
        <p:spPr/>
        <p:txBody>
          <a:bodyPr/>
          <a:lstStyle/>
          <a:p>
            <a:r>
              <a:rPr lang="en-US" dirty="0" smtClean="0"/>
              <a:t>Web services</a:t>
            </a:r>
          </a:p>
          <a:p>
            <a:r>
              <a:rPr lang="en-US" dirty="0" smtClean="0"/>
              <a:t>Restful </a:t>
            </a:r>
            <a:r>
              <a:rPr lang="en-US" dirty="0" err="1" smtClean="0"/>
              <a:t>Websercies</a:t>
            </a:r>
            <a:endParaRPr lang="en-US" dirty="0" smtClean="0"/>
          </a:p>
          <a:p>
            <a:r>
              <a:rPr lang="en-US" dirty="0" smtClean="0"/>
              <a:t>API</a:t>
            </a:r>
          </a:p>
          <a:p>
            <a:r>
              <a:rPr lang="en-US" dirty="0" smtClean="0"/>
              <a:t>Spring framework</a:t>
            </a:r>
          </a:p>
          <a:p>
            <a:r>
              <a:rPr lang="en-US" dirty="0" err="1" smtClean="0"/>
              <a:t>Mô</a:t>
            </a:r>
            <a:r>
              <a:rPr lang="en-US" dirty="0" smtClean="0"/>
              <a:t> </a:t>
            </a:r>
            <a:r>
              <a:rPr lang="en-US" dirty="0" err="1" smtClean="0"/>
              <a:t>hình</a:t>
            </a:r>
            <a:r>
              <a:rPr lang="en-US" dirty="0" smtClean="0"/>
              <a:t> MVC</a:t>
            </a:r>
          </a:p>
          <a:p>
            <a:r>
              <a:rPr lang="en-US" dirty="0" smtClean="0"/>
              <a:t>Spring Boot</a:t>
            </a:r>
          </a:p>
          <a:p>
            <a:r>
              <a:rPr lang="en-US" dirty="0" smtClean="0"/>
              <a:t>Spring Data</a:t>
            </a:r>
          </a:p>
          <a:p>
            <a:r>
              <a:rPr lang="en-US" dirty="0" smtClean="0"/>
              <a:t>JSON</a:t>
            </a:r>
          </a:p>
          <a:p>
            <a:endParaRPr lang="en-US" dirty="0" smtClean="0"/>
          </a:p>
          <a:p>
            <a:endParaRPr lang="en-US" dirty="0" smtClean="0"/>
          </a:p>
          <a:p>
            <a:endParaRPr lang="en-US" dirty="0"/>
          </a:p>
        </p:txBody>
      </p:sp>
    </p:spTree>
    <p:extLst>
      <p:ext uri="{BB962C8B-B14F-4D97-AF65-F5344CB8AC3E}">
        <p14:creationId xmlns:p14="http://schemas.microsoft.com/office/powerpoint/2010/main" val="2859238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Ưu</a:t>
            </a:r>
            <a:r>
              <a:rPr lang="en-US" dirty="0" smtClean="0"/>
              <a:t> </a:t>
            </a:r>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Webservies</a:t>
            </a:r>
            <a:endParaRPr lang="en-US" dirty="0"/>
          </a:p>
        </p:txBody>
      </p:sp>
      <p:sp>
        <p:nvSpPr>
          <p:cNvPr id="3" name="Content Placeholder 2"/>
          <p:cNvSpPr>
            <a:spLocks noGrp="1"/>
          </p:cNvSpPr>
          <p:nvPr>
            <p:ph idx="1"/>
          </p:nvPr>
        </p:nvSpPr>
        <p:spPr>
          <a:xfrm>
            <a:off x="677334" y="1676401"/>
            <a:ext cx="8596668" cy="4364962"/>
          </a:xfrm>
        </p:spPr>
        <p:txBody>
          <a:bodyPr>
            <a:normAutofit/>
          </a:bodyPr>
          <a:lstStyle/>
          <a:p>
            <a:r>
              <a:rPr lang="en-US" dirty="0" err="1" smtClean="0"/>
              <a:t>Ưu</a:t>
            </a:r>
            <a:r>
              <a:rPr lang="en-US" dirty="0" smtClean="0"/>
              <a:t> </a:t>
            </a:r>
            <a:r>
              <a:rPr lang="en-US" dirty="0" err="1" smtClean="0"/>
              <a:t>điểm</a:t>
            </a:r>
            <a:endParaRPr lang="en-US" dirty="0" smtClean="0"/>
          </a:p>
          <a:p>
            <a:pPr marL="0" indent="0">
              <a:buNone/>
            </a:pPr>
            <a:r>
              <a:rPr lang="en-US" dirty="0" smtClean="0"/>
              <a:t>	- </a:t>
            </a:r>
            <a:r>
              <a:rPr lang="vi-VN" dirty="0" smtClean="0"/>
              <a:t>Kết </a:t>
            </a:r>
            <a:r>
              <a:rPr lang="vi-VN" dirty="0"/>
              <a:t>nối mọi lúc nhờ vào Internet.</a:t>
            </a:r>
          </a:p>
          <a:p>
            <a:pPr marL="0" indent="0">
              <a:buNone/>
            </a:pPr>
            <a:r>
              <a:rPr lang="en-US" dirty="0" smtClean="0"/>
              <a:t>	- </a:t>
            </a:r>
            <a:r>
              <a:rPr lang="vi-VN" dirty="0" smtClean="0"/>
              <a:t>Giao </a:t>
            </a:r>
            <a:r>
              <a:rPr lang="vi-VN" dirty="0"/>
              <a:t>tiếp hai </a:t>
            </a:r>
            <a:r>
              <a:rPr lang="vi-VN" dirty="0" smtClean="0"/>
              <a:t>hiều </a:t>
            </a:r>
            <a:r>
              <a:rPr lang="vi-VN" dirty="0"/>
              <a:t>phải được xác nhận trong các giao dịch.</a:t>
            </a:r>
          </a:p>
          <a:p>
            <a:pPr marL="0" indent="0">
              <a:buNone/>
            </a:pPr>
            <a:r>
              <a:rPr lang="en-US" dirty="0" smtClean="0"/>
              <a:t>	- </a:t>
            </a:r>
            <a:r>
              <a:rPr lang="vi-VN" dirty="0" smtClean="0"/>
              <a:t>Vì </a:t>
            </a:r>
            <a:r>
              <a:rPr lang="vi-VN" dirty="0"/>
              <a:t>giao tiếp là API hai chiều nên thông tin rất đáng tin </a:t>
            </a:r>
            <a:r>
              <a:rPr lang="vi-VN" dirty="0" smtClean="0"/>
              <a:t>cậy…</a:t>
            </a:r>
            <a:r>
              <a:rPr lang="en-US" dirty="0" smtClean="0"/>
              <a:t>.</a:t>
            </a:r>
          </a:p>
          <a:p>
            <a:pPr marL="0" indent="0">
              <a:buNone/>
            </a:pPr>
            <a:r>
              <a:rPr lang="en-US" dirty="0" smtClean="0"/>
              <a:t>	- </a:t>
            </a:r>
            <a:r>
              <a:rPr lang="en-US" dirty="0" err="1" smtClean="0"/>
              <a:t>V..v</a:t>
            </a:r>
            <a:endParaRPr lang="en-US" dirty="0" smtClean="0"/>
          </a:p>
          <a:p>
            <a:r>
              <a:rPr lang="en-US" dirty="0" err="1" smtClean="0"/>
              <a:t>Nhược</a:t>
            </a:r>
            <a:r>
              <a:rPr lang="en-US" dirty="0" smtClean="0"/>
              <a:t> </a:t>
            </a:r>
            <a:r>
              <a:rPr lang="en-US" dirty="0" err="1" smtClean="0"/>
              <a:t>điểm</a:t>
            </a:r>
            <a:endParaRPr lang="en-US" dirty="0" smtClean="0"/>
          </a:p>
          <a:p>
            <a:pPr marL="0" indent="0">
              <a:buNone/>
            </a:pPr>
            <a:r>
              <a:rPr lang="en-US" dirty="0" smtClean="0"/>
              <a:t>	- </a:t>
            </a:r>
            <a:r>
              <a:rPr lang="en-US" dirty="0" err="1" smtClean="0"/>
              <a:t>Tốn</a:t>
            </a:r>
            <a:r>
              <a:rPr lang="en-US" dirty="0" smtClean="0"/>
              <a:t> </a:t>
            </a:r>
            <a:r>
              <a:rPr lang="en-US" dirty="0" err="1" smtClean="0"/>
              <a:t>nhiều</a:t>
            </a:r>
            <a:r>
              <a:rPr lang="en-US" dirty="0" smtClean="0"/>
              <a:t> chi </a:t>
            </a:r>
            <a:r>
              <a:rPr lang="en-US" dirty="0" err="1" smtClean="0"/>
              <a:t>phí</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vận</a:t>
            </a:r>
            <a:r>
              <a:rPr lang="en-US" dirty="0" smtClean="0"/>
              <a:t> </a:t>
            </a:r>
            <a:r>
              <a:rPr lang="en-US" dirty="0" err="1" smtClean="0"/>
              <a:t>hành</a:t>
            </a:r>
            <a:r>
              <a:rPr lang="en-US" dirty="0" smtClean="0"/>
              <a:t>, </a:t>
            </a:r>
            <a:r>
              <a:rPr lang="en-US" dirty="0" err="1" smtClean="0"/>
              <a:t>chỉnh</a:t>
            </a:r>
            <a:r>
              <a:rPr lang="en-US" dirty="0" smtClean="0"/>
              <a:t> </a:t>
            </a:r>
            <a:r>
              <a:rPr lang="en-US" dirty="0" err="1" smtClean="0"/>
              <a:t>sửa</a:t>
            </a:r>
            <a:r>
              <a:rPr lang="en-US" dirty="0" smtClean="0"/>
              <a:t>.</a:t>
            </a:r>
            <a:br>
              <a:rPr lang="en-US" dirty="0" smtClean="0"/>
            </a:br>
            <a:r>
              <a:rPr lang="en-US" dirty="0" smtClean="0"/>
              <a:t>	- </a:t>
            </a:r>
            <a:r>
              <a:rPr lang="en-US" dirty="0" err="1" smtClean="0"/>
              <a:t>Đòi</a:t>
            </a:r>
            <a:r>
              <a:rPr lang="en-US" dirty="0" smtClean="0"/>
              <a:t> </a:t>
            </a:r>
            <a:r>
              <a:rPr lang="en-US" dirty="0" err="1" smtClean="0"/>
              <a:t>hỏi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chuyên</a:t>
            </a:r>
            <a:r>
              <a:rPr lang="en-US" dirty="0" smtClean="0"/>
              <a:t> </a:t>
            </a:r>
            <a:r>
              <a:rPr lang="en-US" dirty="0" err="1" smtClean="0"/>
              <a:t>sâu</a:t>
            </a:r>
            <a:r>
              <a:rPr lang="en-US" dirty="0" smtClean="0"/>
              <a:t>.</a:t>
            </a:r>
            <a:br>
              <a:rPr lang="en-US" dirty="0" smtClean="0"/>
            </a:br>
            <a:r>
              <a:rPr lang="en-US" dirty="0" smtClean="0"/>
              <a:t>	- </a:t>
            </a:r>
            <a:r>
              <a:rPr lang="en-US" dirty="0" err="1" smtClean="0"/>
              <a:t>Có</a:t>
            </a:r>
            <a:r>
              <a:rPr lang="en-US" dirty="0" smtClean="0"/>
              <a:t> </a:t>
            </a:r>
            <a:r>
              <a:rPr lang="en-US" dirty="0" err="1" smtClean="0"/>
              <a:t>thể</a:t>
            </a:r>
            <a:r>
              <a:rPr lang="en-US" dirty="0" smtClean="0"/>
              <a:t> </a:t>
            </a:r>
            <a:r>
              <a:rPr lang="en-US" dirty="0" err="1" smtClean="0"/>
              <a:t>gặp</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bảo</a:t>
            </a:r>
            <a:r>
              <a:rPr lang="en-US" dirty="0" smtClean="0"/>
              <a:t> </a:t>
            </a:r>
            <a:r>
              <a:rPr lang="en-US" dirty="0" err="1" smtClean="0"/>
              <a:t>mật</a:t>
            </a:r>
            <a:r>
              <a:rPr lang="en-US" dirty="0" smtClean="0"/>
              <a:t> </a:t>
            </a:r>
            <a:r>
              <a:rPr lang="en-US" dirty="0" err="1" smtClean="0"/>
              <a:t>khi</a:t>
            </a:r>
            <a:r>
              <a:rPr lang="en-US" dirty="0" smtClean="0"/>
              <a:t> </a:t>
            </a:r>
            <a:r>
              <a:rPr lang="en-US" dirty="0" err="1" smtClean="0"/>
              <a:t>bị</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hệ</a:t>
            </a:r>
            <a:r>
              <a:rPr lang="en-US" dirty="0" smtClean="0"/>
              <a:t> </a:t>
            </a:r>
            <a:r>
              <a:rPr lang="en-US" dirty="0" err="1" smtClean="0"/>
              <a:t>thống</a:t>
            </a:r>
            <a:r>
              <a:rPr lang="en-US" dirty="0" smtClean="0"/>
              <a:t>.</a:t>
            </a:r>
            <a:endParaRPr lang="en-US" dirty="0"/>
          </a:p>
        </p:txBody>
      </p:sp>
    </p:spTree>
    <p:extLst>
      <p:ext uri="{BB962C8B-B14F-4D97-AF65-F5344CB8AC3E}">
        <p14:creationId xmlns:p14="http://schemas.microsoft.com/office/powerpoint/2010/main" val="10718938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Framework</a:t>
            </a:r>
            <a:endParaRPr lang="en-US" dirty="0"/>
          </a:p>
        </p:txBody>
      </p:sp>
      <p:sp>
        <p:nvSpPr>
          <p:cNvPr id="3" name="Content Placeholder 2"/>
          <p:cNvSpPr>
            <a:spLocks noGrp="1"/>
          </p:cNvSpPr>
          <p:nvPr>
            <p:ph idx="1"/>
          </p:nvPr>
        </p:nvSpPr>
        <p:spPr/>
        <p:txBody>
          <a:bodyPr/>
          <a:lstStyle/>
          <a:p>
            <a:r>
              <a:rPr lang="vi-VN" dirty="0"/>
              <a:t>Spring là một Framework phát triển các ứng dụng Java được sử dụng bởi hàng triệu lập trình viên. Nó giúp tạo các ứng dụng có hiệu năng cao, dễ kiểm thử, sử dụng lại code</a:t>
            </a:r>
            <a:r>
              <a:rPr lang="vi-VN" dirty="0" smtClean="0"/>
              <a:t>…</a:t>
            </a:r>
            <a:endParaRPr lang="en-US" dirty="0" smtClean="0"/>
          </a:p>
          <a:p>
            <a:r>
              <a:rPr lang="vi-VN" dirty="0"/>
              <a:t>Spring Framework được xây dựng dựa trên 2 nguyên tắc design chính là: Dependency Injection và Aspect Oriented Programming.</a:t>
            </a:r>
            <a:endParaRPr lang="en-US" dirty="0"/>
          </a:p>
        </p:txBody>
      </p:sp>
    </p:spTree>
    <p:extLst>
      <p:ext uri="{BB962C8B-B14F-4D97-AF65-F5344CB8AC3E}">
        <p14:creationId xmlns:p14="http://schemas.microsoft.com/office/powerpoint/2010/main" val="3538986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765" y="365125"/>
            <a:ext cx="9816353" cy="5811838"/>
          </a:xfrm>
        </p:spPr>
      </p:pic>
    </p:spTree>
    <p:extLst>
      <p:ext uri="{BB962C8B-B14F-4D97-AF65-F5344CB8AC3E}">
        <p14:creationId xmlns:p14="http://schemas.microsoft.com/office/powerpoint/2010/main" val="427307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895350"/>
            <a:ext cx="8946541" cy="5353049"/>
          </a:xfrm>
        </p:spPr>
        <p:txBody>
          <a:bodyPr>
            <a:normAutofit/>
          </a:bodyPr>
          <a:lstStyle/>
          <a:p>
            <a:pPr marL="0" indent="0">
              <a:buNone/>
            </a:pPr>
            <a:r>
              <a:rPr lang="vi-VN" b="1" dirty="0" smtClean="0"/>
              <a:t>Test</a:t>
            </a:r>
            <a:endParaRPr lang="vi-VN" b="1" dirty="0"/>
          </a:p>
          <a:p>
            <a:r>
              <a:rPr lang="vi-VN" dirty="0"/>
              <a:t>Tầng này cung cấp khả năng hỗ trợ kiểm thử với JUnit và </a:t>
            </a:r>
            <a:r>
              <a:rPr lang="vi-VN" dirty="0" smtClean="0"/>
              <a:t>TestNG.</a:t>
            </a:r>
          </a:p>
          <a:p>
            <a:pPr marL="0" indent="0">
              <a:buNone/>
            </a:pPr>
            <a:r>
              <a:rPr lang="vi-VN" b="1" dirty="0" smtClean="0"/>
              <a:t>Spring Core Container</a:t>
            </a:r>
          </a:p>
          <a:p>
            <a:r>
              <a:rPr lang="vi-VN" dirty="0" smtClean="0"/>
              <a:t>Bao </a:t>
            </a:r>
            <a:r>
              <a:rPr lang="vi-VN" dirty="0"/>
              <a:t>gồm các module spring core, beans, context và expression languate (EL)</a:t>
            </a:r>
          </a:p>
          <a:p>
            <a:r>
              <a:rPr lang="vi-VN" dirty="0"/>
              <a:t>Spring core, bean cung cấp tính năng IOC và Dependency Injection.</a:t>
            </a:r>
          </a:p>
          <a:p>
            <a:r>
              <a:rPr lang="vi-VN" dirty="0"/>
              <a:t>Spring Context hỗ trợ đa ngôn ngữ (internationalization), các tính năng Java EE như EJB, JMX.</a:t>
            </a:r>
          </a:p>
          <a:p>
            <a:r>
              <a:rPr lang="vi-VN" dirty="0"/>
              <a:t>Expression Language được mở rộng từ Expresion Language trong JSP. Nó cung cấp hỗ trợ việc setting/getting giá trị, các method cải tiến cho phép truy cập collections, index, các toán tử logic</a:t>
            </a:r>
            <a:r>
              <a:rPr lang="vi-VN" dirty="0" smtClean="0"/>
              <a:t>…</a:t>
            </a:r>
            <a:endParaRPr lang="vi-VN" dirty="0"/>
          </a:p>
        </p:txBody>
      </p:sp>
    </p:spTree>
    <p:extLst>
      <p:ext uri="{BB962C8B-B14F-4D97-AF65-F5344CB8AC3E}">
        <p14:creationId xmlns:p14="http://schemas.microsoft.com/office/powerpoint/2010/main" val="2698867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0306"/>
            <a:ext cx="10515600" cy="5746657"/>
          </a:xfrm>
        </p:spPr>
        <p:txBody>
          <a:bodyPr>
            <a:normAutofit/>
          </a:bodyPr>
          <a:lstStyle/>
          <a:p>
            <a:pPr marL="0" indent="0">
              <a:buNone/>
            </a:pPr>
            <a:r>
              <a:rPr lang="vi-VN" b="1" dirty="0"/>
              <a:t>AOP, Aspects and Instrumentation</a:t>
            </a:r>
          </a:p>
          <a:p>
            <a:r>
              <a:rPr lang="vi-VN" dirty="0"/>
              <a:t>Những module này hỗ trợ cài đặt lập trình hướng khía cạnh (Aspect Oriented Programming), hỗ trợ tích hợp với AspectJ.</a:t>
            </a:r>
          </a:p>
          <a:p>
            <a:pPr marL="0" indent="0">
              <a:buNone/>
            </a:pPr>
            <a:r>
              <a:rPr lang="vi-VN" b="1" dirty="0"/>
              <a:t>Data Access / Integration</a:t>
            </a:r>
          </a:p>
          <a:p>
            <a:r>
              <a:rPr lang="vi-VN" dirty="0"/>
              <a:t>Nhóm này bao gồm JDBC, ORM, OXM, JMS và module Transaction. Những module này cung cấp khả năng giao tiếp với database</a:t>
            </a:r>
          </a:p>
          <a:p>
            <a:pPr marL="0" indent="0">
              <a:buNone/>
            </a:pPr>
            <a:r>
              <a:rPr lang="vi-VN" b="1" dirty="0"/>
              <a:t>Web</a:t>
            </a:r>
          </a:p>
          <a:p>
            <a:r>
              <a:rPr lang="vi-VN" dirty="0"/>
              <a:t>Hay còn gọi là Spring MVC Nhóm này gồm Web, Web-Servlet… hỗ trợ việc tạo ứng dụng web.</a:t>
            </a:r>
          </a:p>
        </p:txBody>
      </p:sp>
    </p:spTree>
    <p:extLst>
      <p:ext uri="{BB962C8B-B14F-4D97-AF65-F5344CB8AC3E}">
        <p14:creationId xmlns:p14="http://schemas.microsoft.com/office/powerpoint/2010/main" val="2418416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6518"/>
            <a:ext cx="10515600" cy="5800445"/>
          </a:xfrm>
        </p:spPr>
        <p:txBody>
          <a:bodyPr>
            <a:normAutofit fontScale="92500"/>
          </a:bodyPr>
          <a:lstStyle/>
          <a:p>
            <a:pPr marL="0" indent="0">
              <a:buNone/>
            </a:pPr>
            <a:r>
              <a:rPr lang="vi-VN" sz="5200" b="1" dirty="0"/>
              <a:t>Một số dự án khác của Spring.</a:t>
            </a:r>
          </a:p>
          <a:p>
            <a:pPr marL="0" indent="0">
              <a:buNone/>
            </a:pPr>
            <a:r>
              <a:rPr lang="vi-VN" dirty="0"/>
              <a:t>Cũng dựa trên các nguyên tắc thiết kế cơ bản của spring core. Spring còn phát triển nhiều project con như:</a:t>
            </a:r>
          </a:p>
          <a:p>
            <a:pPr marL="0" indent="0">
              <a:buNone/>
            </a:pPr>
            <a:r>
              <a:rPr lang="vi-VN" b="1" dirty="0"/>
              <a:t>Spring MVC</a:t>
            </a:r>
          </a:p>
          <a:p>
            <a:r>
              <a:rPr lang="vi-VN" dirty="0"/>
              <a:t>Spring MVC được thiết kế dành cho việc xây dựng các ứng dụng nền tảng web.</a:t>
            </a:r>
          </a:p>
          <a:p>
            <a:pPr marL="0" indent="0">
              <a:buNone/>
            </a:pPr>
            <a:r>
              <a:rPr lang="vi-VN" b="1" dirty="0"/>
              <a:t>Spring Security</a:t>
            </a:r>
          </a:p>
          <a:p>
            <a:r>
              <a:rPr lang="vi-VN" dirty="0"/>
              <a:t>Cung cấp các cơ chế xác thực (authentication) và phân quyền (authorization) cho ứng dụng của bạn.</a:t>
            </a:r>
          </a:p>
          <a:p>
            <a:pPr marL="0" indent="0">
              <a:buNone/>
            </a:pPr>
            <a:r>
              <a:rPr lang="vi-VN" b="1" dirty="0"/>
              <a:t>Spring Boot</a:t>
            </a:r>
          </a:p>
          <a:p>
            <a:r>
              <a:rPr lang="vi-VN" dirty="0"/>
              <a:t>Spring Boot là một framework giúp chúng ta phát triển cũng như chạy ứng dụng một cách nhanh chóng.</a:t>
            </a:r>
          </a:p>
          <a:p>
            <a:pPr marL="0" indent="0">
              <a:buNone/>
            </a:pPr>
            <a:r>
              <a:rPr lang="vi-VN" b="1" dirty="0"/>
              <a:t>Spring Batch</a:t>
            </a:r>
          </a:p>
          <a:p>
            <a:r>
              <a:rPr lang="vi-VN" dirty="0"/>
              <a:t>Dự án này giúp chúng ta dễ dàng tạo các lịch trình (scheduling) và tiến trình (processing) cho các công việc xử lý theo mẻ (batch job).</a:t>
            </a:r>
          </a:p>
          <a:p>
            <a:pPr marL="0" indent="0">
              <a:buNone/>
            </a:pPr>
            <a:r>
              <a:rPr lang="vi-VN" b="1" dirty="0"/>
              <a:t>Spring Social</a:t>
            </a:r>
          </a:p>
          <a:p>
            <a:r>
              <a:rPr lang="vi-VN" dirty="0"/>
              <a:t>Dự án này sẽ kết nối ứng dụng của bạn với các API bên thứ ba của Facebook, Twitter, Linkedin … (ví dụ đăng nhập bằng facebook, google+ </a:t>
            </a:r>
            <a:r>
              <a:rPr lang="vi-VN" dirty="0" smtClean="0"/>
              <a:t>…)</a:t>
            </a:r>
            <a:endParaRPr lang="vi-VN" dirty="0"/>
          </a:p>
        </p:txBody>
      </p:sp>
    </p:spTree>
    <p:extLst>
      <p:ext uri="{BB962C8B-B14F-4D97-AF65-F5344CB8AC3E}">
        <p14:creationId xmlns:p14="http://schemas.microsoft.com/office/powerpoint/2010/main" val="261371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MVC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3996" y="1477496"/>
            <a:ext cx="8486838" cy="4670892"/>
          </a:xfrm>
        </p:spPr>
      </p:pic>
    </p:spTree>
    <p:extLst>
      <p:ext uri="{BB962C8B-B14F-4D97-AF65-F5344CB8AC3E}">
        <p14:creationId xmlns:p14="http://schemas.microsoft.com/office/powerpoint/2010/main" val="429472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Định </a:t>
            </a:r>
            <a:r>
              <a:rPr lang="en-US" dirty="0" err="1" smtClean="0"/>
              <a:t>nghĩa</a:t>
            </a:r>
            <a:endParaRPr lang="en-US" dirty="0"/>
          </a:p>
        </p:txBody>
      </p:sp>
      <p:sp>
        <p:nvSpPr>
          <p:cNvPr id="3" name="Content Placeholder 2"/>
          <p:cNvSpPr>
            <a:spLocks noGrp="1"/>
          </p:cNvSpPr>
          <p:nvPr>
            <p:ph idx="1"/>
          </p:nvPr>
        </p:nvSpPr>
        <p:spPr/>
        <p:txBody>
          <a:bodyPr/>
          <a:lstStyle/>
          <a:p>
            <a:r>
              <a:rPr lang="vi-VN" b="1" dirty="0"/>
              <a:t>M là Model:</a:t>
            </a:r>
            <a:r>
              <a:rPr lang="vi-VN" dirty="0"/>
              <a:t> </a:t>
            </a:r>
            <a:r>
              <a:rPr lang="en-US" dirty="0" err="1" smtClean="0"/>
              <a:t>chứa</a:t>
            </a:r>
            <a:r>
              <a:rPr lang="en-US" dirty="0" smtClean="0"/>
              <a:t> </a:t>
            </a:r>
            <a:r>
              <a:rPr lang="vi-VN" dirty="0" smtClean="0"/>
              <a:t>dữ </a:t>
            </a:r>
            <a:r>
              <a:rPr lang="vi-VN" dirty="0"/>
              <a:t>liệu theo cách tin cậy và chuẩn bị dữ liệu theo lệnh của controller</a:t>
            </a:r>
          </a:p>
          <a:p>
            <a:r>
              <a:rPr lang="vi-VN" b="1" dirty="0"/>
              <a:t>V là View:</a:t>
            </a:r>
            <a:r>
              <a:rPr lang="vi-VN" dirty="0"/>
              <a:t> Hiển thị dữ liệu cho người dùng theo cách dễ hiểu dựa trên hành động của người dùng.</a:t>
            </a:r>
          </a:p>
          <a:p>
            <a:r>
              <a:rPr lang="vi-VN" b="1" dirty="0"/>
              <a:t>C là Controller:</a:t>
            </a:r>
            <a:r>
              <a:rPr lang="vi-VN" dirty="0"/>
              <a:t> Nhận </a:t>
            </a:r>
            <a:r>
              <a:rPr lang="en-US" dirty="0" err="1" smtClean="0"/>
              <a:t>yêu</a:t>
            </a:r>
            <a:r>
              <a:rPr lang="en-US" dirty="0" smtClean="0"/>
              <a:t> </a:t>
            </a:r>
            <a:r>
              <a:rPr lang="en-US" dirty="0" err="1" smtClean="0"/>
              <a:t>cầu</a:t>
            </a:r>
            <a:r>
              <a:rPr lang="vi-VN" dirty="0" smtClean="0"/>
              <a:t> </a:t>
            </a:r>
            <a:r>
              <a:rPr lang="vi-VN" dirty="0"/>
              <a:t>từ người dùng, </a:t>
            </a:r>
            <a:r>
              <a:rPr lang="en-US" dirty="0" err="1" smtClean="0"/>
              <a:t>chuẩn</a:t>
            </a:r>
            <a:r>
              <a:rPr lang="en-US" dirty="0" smtClean="0"/>
              <a:t> bị dữ liệu lấy </a:t>
            </a:r>
            <a:r>
              <a:rPr lang="en-US" dirty="0" err="1" smtClean="0"/>
              <a:t>từ</a:t>
            </a:r>
            <a:r>
              <a:rPr lang="en-US" dirty="0" smtClean="0"/>
              <a:t> Model </a:t>
            </a:r>
            <a:r>
              <a:rPr lang="en-US" dirty="0" err="1" smtClean="0"/>
              <a:t>và</a:t>
            </a:r>
            <a:r>
              <a:rPr lang="en-US" dirty="0" smtClean="0"/>
              <a:t> </a:t>
            </a:r>
            <a:r>
              <a:rPr lang="en-US" dirty="0" err="1" smtClean="0"/>
              <a:t>truyền</a:t>
            </a:r>
            <a:r>
              <a:rPr lang="en-US" dirty="0" smtClean="0"/>
              <a:t> </a:t>
            </a:r>
            <a:r>
              <a:rPr lang="vi-VN" dirty="0" smtClean="0"/>
              <a:t>đến </a:t>
            </a:r>
            <a:r>
              <a:rPr lang="vi-VN" dirty="0"/>
              <a:t>View để cập nhập giao diện hiển thị</a:t>
            </a:r>
            <a:r>
              <a:rPr lang="vi-VN" dirty="0" smtClean="0"/>
              <a:t>.</a:t>
            </a:r>
            <a:endParaRPr lang="en-US" dirty="0" smtClean="0"/>
          </a:p>
          <a:p>
            <a:endParaRPr lang="en-US" dirty="0"/>
          </a:p>
          <a:p>
            <a:pPr marL="0" indent="0">
              <a:buNone/>
            </a:pPr>
            <a:r>
              <a:rPr lang="en-US" dirty="0" err="1" smtClean="0"/>
              <a:t>Ví</a:t>
            </a:r>
            <a:r>
              <a:rPr lang="en-US" dirty="0" smtClean="0"/>
              <a:t> </a:t>
            </a:r>
            <a:r>
              <a:rPr lang="en-US" dirty="0" err="1" smtClean="0"/>
              <a:t>dụ</a:t>
            </a:r>
            <a:r>
              <a:rPr lang="en-US" dirty="0" smtClean="0"/>
              <a:t> </a:t>
            </a:r>
            <a:r>
              <a:rPr lang="en-US" dirty="0" err="1" smtClean="0"/>
              <a:t>vận</a:t>
            </a:r>
            <a:r>
              <a:rPr lang="en-US" dirty="0" smtClean="0"/>
              <a:t> </a:t>
            </a:r>
            <a:r>
              <a:rPr lang="en-US" dirty="0" err="1" smtClean="0"/>
              <a:t>chuyển</a:t>
            </a:r>
            <a:r>
              <a:rPr lang="en-US" dirty="0" smtClean="0"/>
              <a:t> </a:t>
            </a:r>
            <a:r>
              <a:rPr lang="en-US" dirty="0" err="1" smtClean="0"/>
              <a:t>thức</a:t>
            </a:r>
            <a:r>
              <a:rPr lang="en-US" dirty="0" smtClean="0"/>
              <a:t> ăn </a:t>
            </a:r>
            <a:r>
              <a:rPr lang="en-US" dirty="0" err="1" smtClean="0"/>
              <a:t>cho</a:t>
            </a:r>
            <a:r>
              <a:rPr lang="en-US" dirty="0" smtClean="0"/>
              <a:t> “</a:t>
            </a:r>
            <a:r>
              <a:rPr lang="en-US" dirty="0" err="1" smtClean="0"/>
              <a:t>chim</a:t>
            </a:r>
            <a:r>
              <a:rPr lang="en-US" dirty="0" smtClean="0"/>
              <a:t>” ?</a:t>
            </a:r>
            <a:endParaRPr lang="vi-VN" dirty="0"/>
          </a:p>
        </p:txBody>
      </p:sp>
    </p:spTree>
    <p:extLst>
      <p:ext uri="{BB962C8B-B14F-4D97-AF65-F5344CB8AC3E}">
        <p14:creationId xmlns:p14="http://schemas.microsoft.com/office/powerpoint/2010/main" val="4216099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r>
              <a:rPr lang="en-US" dirty="0" smtClean="0"/>
              <a:t> : Every where </a:t>
            </a:r>
            <a:r>
              <a:rPr lang="en-US" dirty="0" err="1"/>
              <a:t>Trên</a:t>
            </a:r>
            <a:r>
              <a:rPr lang="en-US" dirty="0"/>
              <a:t> </a:t>
            </a:r>
            <a:r>
              <a:rPr lang="en-US" dirty="0" err="1"/>
              <a:t>mạng</a:t>
            </a:r>
            <a:r>
              <a:rPr lang="en-US" dirty="0"/>
              <a:t> </a:t>
            </a:r>
            <a:endParaRPr lang="en-US" dirty="0" smtClean="0"/>
          </a:p>
          <a:p>
            <a:endParaRPr lang="en-US" dirty="0"/>
          </a:p>
        </p:txBody>
      </p:sp>
    </p:spTree>
    <p:extLst>
      <p:ext uri="{BB962C8B-B14F-4D97-AF65-F5344CB8AC3E}">
        <p14:creationId xmlns:p14="http://schemas.microsoft.com/office/powerpoint/2010/main" val="85214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W</a:t>
            </a:r>
            <a:r>
              <a:rPr lang="en-US" dirty="0" err="1" smtClean="0"/>
              <a:t>eb</a:t>
            </a:r>
            <a:r>
              <a:rPr lang="en-US" dirty="0" smtClean="0"/>
              <a:t> </a:t>
            </a:r>
            <a:r>
              <a:rPr lang="en-US" dirty="0" err="1"/>
              <a:t>và</a:t>
            </a:r>
            <a:r>
              <a:rPr lang="en-US" dirty="0"/>
              <a:t> </a:t>
            </a:r>
            <a:r>
              <a:rPr lang="vi-VN" dirty="0"/>
              <a:t>W</a:t>
            </a:r>
            <a:r>
              <a:rPr lang="en-US" dirty="0" err="1" smtClean="0"/>
              <a:t>eb</a:t>
            </a:r>
            <a:r>
              <a:rPr lang="en-US" dirty="0" smtClean="0"/>
              <a:t> </a:t>
            </a:r>
            <a:r>
              <a:rPr lang="en-US" dirty="0"/>
              <a:t>service.</a:t>
            </a:r>
          </a:p>
        </p:txBody>
      </p:sp>
      <p:sp>
        <p:nvSpPr>
          <p:cNvPr id="3" name="Content Placeholder 2"/>
          <p:cNvSpPr>
            <a:spLocks noGrp="1"/>
          </p:cNvSpPr>
          <p:nvPr>
            <p:ph idx="1"/>
          </p:nvPr>
        </p:nvSpPr>
        <p:spPr/>
        <p:txBody>
          <a:bodyPr>
            <a:normAutofit/>
          </a:bodyPr>
          <a:lstStyle/>
          <a:p>
            <a:r>
              <a:rPr lang="en-US" b="1" dirty="0" smtClean="0"/>
              <a:t>Web : </a:t>
            </a:r>
            <a:r>
              <a:rPr lang="vi-VN" dirty="0" smtClean="0"/>
              <a:t>Khi </a:t>
            </a:r>
            <a:r>
              <a:rPr lang="vi-VN" dirty="0"/>
              <a:t>bạn gõ vào một URL vào trình duyệt và bạn nhận được một trang web. Đây là một nội dung mà thông thường bạn có thể đọc được, nó là nội dung dành cho người dùng ở đầu cuối</a:t>
            </a:r>
            <a:r>
              <a:rPr lang="vi-VN" dirty="0" smtClean="0"/>
              <a:t>.</a:t>
            </a:r>
          </a:p>
          <a:p>
            <a:pPr marL="0" indent="0">
              <a:buNone/>
            </a:pPr>
            <a:endParaRPr lang="vi-VN" dirty="0"/>
          </a:p>
          <a:p>
            <a:r>
              <a:rPr lang="vi-VN" b="1" dirty="0" smtClean="0"/>
              <a:t>Web </a:t>
            </a:r>
            <a:r>
              <a:rPr lang="vi-VN" b="1" dirty="0"/>
              <a:t>Service</a:t>
            </a:r>
            <a:r>
              <a:rPr lang="vi-VN" dirty="0"/>
              <a:t> là một dịch vụ web, nó là một khái niệm rộng hơn so với khái niệm web thông thường, nó cung cấp các thông tin thô, và khó hiểu với đa số người dùng, chính vì vậy nó được sử dụng bởi các ứng dụng. Các ứng dụng này sẽ chế biến các dữ liệu thô trước khi trả về cho người dùng cuối cùng</a:t>
            </a:r>
            <a:r>
              <a:rPr lang="vi-VN" dirty="0" smtClean="0"/>
              <a:t>.</a:t>
            </a:r>
          </a:p>
          <a:p>
            <a:r>
              <a:rPr lang="vi-VN" dirty="0"/>
              <a:t>Các </a:t>
            </a:r>
            <a:r>
              <a:rPr lang="vi-VN" b="1" dirty="0"/>
              <a:t>Web Service</a:t>
            </a:r>
            <a:r>
              <a:rPr lang="vi-VN" dirty="0"/>
              <a:t> thường cung cấp các dữ liệu thô mà nó khó hiểu đối với đa số người dùng thông thường, chúng thường được trả về dưới dạng </a:t>
            </a:r>
            <a:r>
              <a:rPr lang="vi-VN" b="1" dirty="0"/>
              <a:t>XML </a:t>
            </a:r>
            <a:r>
              <a:rPr lang="vi-VN" dirty="0"/>
              <a:t>hoặc </a:t>
            </a:r>
            <a:r>
              <a:rPr lang="vi-VN" b="1" dirty="0"/>
              <a:t>JSON</a:t>
            </a:r>
            <a:r>
              <a:rPr lang="vi-VN" dirty="0"/>
              <a:t>.</a:t>
            </a:r>
            <a:endParaRPr lang="en-US" dirty="0"/>
          </a:p>
        </p:txBody>
      </p:sp>
    </p:spTree>
    <p:extLst>
      <p:ext uri="{BB962C8B-B14F-4D97-AF65-F5344CB8AC3E}">
        <p14:creationId xmlns:p14="http://schemas.microsoft.com/office/powerpoint/2010/main" val="75075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7163" y="1503363"/>
            <a:ext cx="6312911" cy="3881437"/>
          </a:xfrm>
        </p:spPr>
      </p:pic>
    </p:spTree>
    <p:extLst>
      <p:ext uri="{BB962C8B-B14F-4D97-AF65-F5344CB8AC3E}">
        <p14:creationId xmlns:p14="http://schemas.microsoft.com/office/powerpoint/2010/main" val="4005319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vi-VN" dirty="0"/>
              <a:t>Trong thế giới kết nối như bây giờ, một sản phẩm không thể đứng độc lập, và sản phẩm nào không có APIs, giống như máy tính không được kết nối Internet vậy</a:t>
            </a:r>
            <a:r>
              <a:rPr lang="vi-VN" dirty="0" smtClean="0"/>
              <a:t>.</a:t>
            </a:r>
            <a:endParaRPr lang="vi-VN" dirty="0"/>
          </a:p>
          <a:p>
            <a:r>
              <a:rPr lang="vi-VN" dirty="0"/>
              <a:t>Việc xây dựng một API là một trong những điều quan trọng nhất </a:t>
            </a:r>
            <a:r>
              <a:rPr lang="vi-VN" dirty="0" smtClean="0"/>
              <a:t>để nâng cao giá trị sản phẩm. </a:t>
            </a:r>
            <a:r>
              <a:rPr lang="vi-VN" dirty="0"/>
              <a:t>Bởi việc có một API thì dịch vụ hay ứng dụng của bạn mới có khả năng trở thành một nền tảng mà từ đó các dịch vụ khác sẽ phát triển theo. Hãy cùng xem những công ty hiện tại như: Facebook, Twitter, Google, GitHub, Amazon, Netflix…, sẽ không có một công ty nào có thể lớn mạnh như ngày nay nếu như họ không cung cấp mở những dữ liệu của họ thông qua API</a:t>
            </a:r>
            <a:endParaRPr lang="en-US" dirty="0"/>
          </a:p>
        </p:txBody>
      </p:sp>
      <p:sp>
        <p:nvSpPr>
          <p:cNvPr id="2" name="TextBox 1"/>
          <p:cNvSpPr txBox="1"/>
          <p:nvPr/>
        </p:nvSpPr>
        <p:spPr>
          <a:xfrm>
            <a:off x="1455737" y="933450"/>
            <a:ext cx="5049838" cy="830997"/>
          </a:xfrm>
          <a:prstGeom prst="rect">
            <a:avLst/>
          </a:prstGeom>
          <a:noFill/>
        </p:spPr>
        <p:txBody>
          <a:bodyPr wrap="square" rtlCol="0">
            <a:spAutoFit/>
          </a:bodyPr>
          <a:lstStyle/>
          <a:p>
            <a:r>
              <a:rPr lang="en-US" sz="4800" dirty="0" err="1" smtClean="0">
                <a:latin typeface="Arial" panose="020B0604020202020204" pitchFamily="34" charset="0"/>
                <a:cs typeface="Arial" panose="020B0604020202020204" pitchFamily="34" charset="0"/>
              </a:rPr>
              <a:t>Tầm</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quan</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trọng</a:t>
            </a:r>
            <a:r>
              <a:rPr lang="en-US" sz="4800" dirty="0" smtClean="0">
                <a:latin typeface="Arial" panose="020B0604020202020204" pitchFamily="34" charset="0"/>
                <a:cs typeface="Arial" panose="020B0604020202020204" pitchFamily="34" charset="0"/>
              </a:rPr>
              <a:t> ?</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3588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RESTful </a:t>
            </a:r>
            <a:r>
              <a:rPr lang="en-US" dirty="0" smtClean="0"/>
              <a:t>Web Service </a:t>
            </a:r>
            <a:r>
              <a:rPr lang="en-US" dirty="0" err="1"/>
              <a:t>là</a:t>
            </a:r>
            <a:r>
              <a:rPr lang="en-US" dirty="0"/>
              <a:t> </a:t>
            </a:r>
            <a:r>
              <a:rPr lang="en-US" dirty="0" err="1"/>
              <a:t>gì</a:t>
            </a:r>
            <a:r>
              <a:rPr lang="en-US" dirty="0"/>
              <a:t>?</a:t>
            </a:r>
            <a:br>
              <a:rPr lang="en-US" dirty="0"/>
            </a:br>
            <a:endParaRPr lang="en-US" dirty="0"/>
          </a:p>
        </p:txBody>
      </p:sp>
      <p:sp>
        <p:nvSpPr>
          <p:cNvPr id="3" name="Content Placeholder 2"/>
          <p:cNvSpPr>
            <a:spLocks noGrp="1"/>
          </p:cNvSpPr>
          <p:nvPr>
            <p:ph idx="1"/>
          </p:nvPr>
        </p:nvSpPr>
        <p:spPr/>
        <p:txBody>
          <a:bodyPr/>
          <a:lstStyle/>
          <a:p>
            <a:r>
              <a:rPr lang="vi-VN" b="1" dirty="0"/>
              <a:t>RESTful Web Service</a:t>
            </a:r>
            <a:r>
              <a:rPr lang="vi-VN" dirty="0"/>
              <a:t> là các </a:t>
            </a:r>
            <a:r>
              <a:rPr lang="vi-VN" b="1" dirty="0"/>
              <a:t>Web Service</a:t>
            </a:r>
            <a:r>
              <a:rPr lang="vi-VN" dirty="0"/>
              <a:t> được viết dựa trên kiến trúc </a:t>
            </a:r>
            <a:r>
              <a:rPr lang="vi-VN" b="1" dirty="0"/>
              <a:t>REST</a:t>
            </a:r>
            <a:r>
              <a:rPr lang="vi-VN" dirty="0" smtClean="0"/>
              <a:t>.</a:t>
            </a:r>
            <a:endParaRPr lang="en-US" dirty="0" smtClean="0"/>
          </a:p>
          <a:p>
            <a:r>
              <a:rPr lang="vi-VN" b="1" dirty="0" smtClean="0"/>
              <a:t>REST</a:t>
            </a:r>
            <a:r>
              <a:rPr lang="vi-VN" b="1" dirty="0"/>
              <a:t> </a:t>
            </a:r>
            <a:r>
              <a:rPr lang="vi-VN" dirty="0" smtClean="0"/>
              <a:t>đã</a:t>
            </a:r>
            <a:r>
              <a:rPr lang="en-US" dirty="0" smtClean="0"/>
              <a:t> </a:t>
            </a:r>
            <a:r>
              <a:rPr lang="vi-VN" dirty="0" smtClean="0"/>
              <a:t>được </a:t>
            </a:r>
            <a:r>
              <a:rPr lang="vi-VN" dirty="0"/>
              <a:t>sử dụng rộng rãi thay thế cho </a:t>
            </a:r>
            <a:r>
              <a:rPr lang="vi-VN" dirty="0" smtClean="0"/>
              <a:t>các </a:t>
            </a:r>
            <a:r>
              <a:rPr lang="vi-VN" b="1" dirty="0" smtClean="0"/>
              <a:t>Web </a:t>
            </a:r>
            <a:r>
              <a:rPr lang="vi-VN" b="1" dirty="0"/>
              <a:t>Service</a:t>
            </a:r>
            <a:r>
              <a:rPr lang="vi-VN" dirty="0"/>
              <a:t> dựa trên </a:t>
            </a:r>
            <a:r>
              <a:rPr lang="vi-VN" b="1" dirty="0" smtClean="0"/>
              <a:t>SOAP.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900" y="3196045"/>
            <a:ext cx="6934200" cy="3509555"/>
          </a:xfrm>
          <a:prstGeom prst="rect">
            <a:avLst/>
          </a:prstGeom>
        </p:spPr>
      </p:pic>
    </p:spTree>
    <p:extLst>
      <p:ext uri="{BB962C8B-B14F-4D97-AF65-F5344CB8AC3E}">
        <p14:creationId xmlns:p14="http://schemas.microsoft.com/office/powerpoint/2010/main" val="317388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Rest là gì ?</a:t>
            </a:r>
            <a:endParaRPr lang="en-US" dirty="0"/>
          </a:p>
        </p:txBody>
      </p:sp>
      <p:sp>
        <p:nvSpPr>
          <p:cNvPr id="3" name="Content Placeholder 2"/>
          <p:cNvSpPr>
            <a:spLocks noGrp="1"/>
          </p:cNvSpPr>
          <p:nvPr>
            <p:ph idx="1"/>
          </p:nvPr>
        </p:nvSpPr>
        <p:spPr>
          <a:xfrm>
            <a:off x="1104293" y="1729068"/>
            <a:ext cx="7506307" cy="4195481"/>
          </a:xfrm>
        </p:spPr>
        <p:txBody>
          <a:bodyPr>
            <a:normAutofit/>
          </a:bodyPr>
          <a:lstStyle/>
          <a:p>
            <a:r>
              <a:rPr lang="en-US" sz="2400" dirty="0"/>
              <a:t>REST </a:t>
            </a:r>
            <a:r>
              <a:rPr lang="en-US" sz="2400" dirty="0" err="1"/>
              <a:t>là</a:t>
            </a:r>
            <a:r>
              <a:rPr lang="en-US" sz="2400" dirty="0"/>
              <a:t> </a:t>
            </a:r>
            <a:r>
              <a:rPr lang="en-US" sz="2400" dirty="0" err="1"/>
              <a:t>kiến</a:t>
            </a:r>
            <a:r>
              <a:rPr lang="en-US" sz="2400" dirty="0"/>
              <a:t> </a:t>
            </a:r>
            <a:r>
              <a:rPr lang="en-US" sz="2400" dirty="0" err="1"/>
              <a:t>trúc</a:t>
            </a:r>
            <a:r>
              <a:rPr lang="en-US" sz="2400" dirty="0"/>
              <a:t> </a:t>
            </a:r>
            <a:r>
              <a:rPr lang="en-US" sz="2400" dirty="0" err="1"/>
              <a:t>phần</a:t>
            </a:r>
            <a:r>
              <a:rPr lang="en-US" sz="2400" dirty="0"/>
              <a:t> </a:t>
            </a:r>
            <a:r>
              <a:rPr lang="en-US" sz="2400" dirty="0" err="1"/>
              <a:t>mềm</a:t>
            </a:r>
            <a:r>
              <a:rPr lang="en-US" sz="2400" dirty="0"/>
              <a:t> </a:t>
            </a:r>
            <a:r>
              <a:rPr lang="en-US" sz="2400" dirty="0" err="1"/>
              <a:t>phổ</a:t>
            </a:r>
            <a:r>
              <a:rPr lang="en-US" sz="2400" dirty="0"/>
              <a:t> </a:t>
            </a:r>
            <a:r>
              <a:rPr lang="en-US" sz="2400" dirty="0" err="1"/>
              <a:t>biến</a:t>
            </a:r>
            <a:r>
              <a:rPr lang="en-US" sz="2400" dirty="0"/>
              <a:t> </a:t>
            </a:r>
            <a:r>
              <a:rPr lang="en-US" sz="2400" dirty="0" err="1"/>
              <a:t>nhất</a:t>
            </a:r>
            <a:r>
              <a:rPr lang="en-US" sz="2400" dirty="0"/>
              <a:t> </a:t>
            </a:r>
            <a:r>
              <a:rPr lang="en-US" sz="2400" dirty="0" err="1"/>
              <a:t>hiện</a:t>
            </a:r>
            <a:r>
              <a:rPr lang="en-US" sz="2400" dirty="0"/>
              <a:t> nay </a:t>
            </a:r>
            <a:r>
              <a:rPr lang="en-US" sz="2400" dirty="0" err="1"/>
              <a:t>trên</a:t>
            </a:r>
            <a:r>
              <a:rPr lang="en-US" sz="2400" dirty="0"/>
              <a:t> </a:t>
            </a:r>
            <a:r>
              <a:rPr lang="en-US" sz="2400" dirty="0" smtClean="0"/>
              <a:t>internet</a:t>
            </a:r>
            <a:r>
              <a:rPr lang="vi-VN" sz="2400" dirty="0" smtClean="0"/>
              <a:t>.</a:t>
            </a:r>
          </a:p>
          <a:p>
            <a:r>
              <a:rPr lang="en-US" sz="2400" dirty="0" smtClean="0"/>
              <a:t>L</a:t>
            </a:r>
            <a:r>
              <a:rPr lang="vi-VN" sz="2400" dirty="0" smtClean="0"/>
              <a:t>à </a:t>
            </a:r>
            <a:r>
              <a:rPr lang="vi-VN" sz="2400" dirty="0"/>
              <a:t>một bộ các ràng buộc và quy ước , khi áp dụng đầy đủ vào hệ thống của bạn thì ta có 1 hệ thống REST</a:t>
            </a:r>
            <a:r>
              <a:rPr lang="vi-VN" sz="2400" dirty="0" smtClean="0"/>
              <a:t>.</a:t>
            </a:r>
          </a:p>
          <a:p>
            <a:pPr marL="0" indent="0">
              <a:buNone/>
            </a:pPr>
            <a:r>
              <a:rPr lang="vi-VN" sz="2400" dirty="0" smtClean="0"/>
              <a:t> - </a:t>
            </a:r>
            <a:r>
              <a:rPr lang="en-US" sz="2400" dirty="0" err="1" smtClean="0"/>
              <a:t>Hệ</a:t>
            </a:r>
            <a:r>
              <a:rPr lang="en-US" sz="2400" dirty="0" smtClean="0"/>
              <a:t> </a:t>
            </a:r>
            <a:r>
              <a:rPr lang="en-US" sz="2400" dirty="0" err="1"/>
              <a:t>thống</a:t>
            </a:r>
            <a:r>
              <a:rPr lang="en-US" sz="2400" dirty="0"/>
              <a:t> </a:t>
            </a:r>
            <a:r>
              <a:rPr lang="en-US" sz="2400" dirty="0" err="1"/>
              <a:t>hoạt</a:t>
            </a:r>
            <a:r>
              <a:rPr lang="en-US" sz="2400" dirty="0"/>
              <a:t> </a:t>
            </a:r>
            <a:r>
              <a:rPr lang="en-US" sz="2400" dirty="0" err="1"/>
              <a:t>động</a:t>
            </a:r>
            <a:r>
              <a:rPr lang="en-US" sz="2400" dirty="0"/>
              <a:t> </a:t>
            </a:r>
            <a:r>
              <a:rPr lang="en-US" sz="2400" dirty="0" err="1"/>
              <a:t>theo</a:t>
            </a:r>
            <a:r>
              <a:rPr lang="en-US" sz="2400" dirty="0"/>
              <a:t> </a:t>
            </a:r>
            <a:r>
              <a:rPr lang="en-US" sz="2400" dirty="0" err="1"/>
              <a:t>mô</a:t>
            </a:r>
            <a:r>
              <a:rPr lang="en-US" sz="2400" dirty="0"/>
              <a:t> </a:t>
            </a:r>
            <a:r>
              <a:rPr lang="en-US" sz="2400" dirty="0" err="1"/>
              <a:t>hình</a:t>
            </a:r>
            <a:r>
              <a:rPr lang="en-US" sz="2400" dirty="0"/>
              <a:t> client-server, </a:t>
            </a:r>
            <a:r>
              <a:rPr lang="en-US" sz="2400" dirty="0" err="1"/>
              <a:t>trong</a:t>
            </a:r>
            <a:r>
              <a:rPr lang="en-US" sz="2400" dirty="0"/>
              <a:t> </a:t>
            </a:r>
            <a:r>
              <a:rPr lang="en-US" sz="2400" dirty="0" err="1"/>
              <a:t>đó</a:t>
            </a:r>
            <a:r>
              <a:rPr lang="en-US" sz="2400" dirty="0"/>
              <a:t> server </a:t>
            </a:r>
            <a:r>
              <a:rPr lang="en-US" sz="2400" dirty="0" err="1"/>
              <a:t>là</a:t>
            </a:r>
            <a:r>
              <a:rPr lang="en-US" sz="2400" dirty="0"/>
              <a:t> </a:t>
            </a:r>
            <a:r>
              <a:rPr lang="en-US" sz="2400" dirty="0" err="1"/>
              <a:t>tập</a:t>
            </a:r>
            <a:r>
              <a:rPr lang="en-US" sz="2400" dirty="0"/>
              <a:t> </a:t>
            </a:r>
            <a:r>
              <a:rPr lang="en-US" sz="2400" dirty="0" err="1"/>
              <a:t>hợp</a:t>
            </a:r>
            <a:r>
              <a:rPr lang="en-US" sz="2400" dirty="0"/>
              <a:t> </a:t>
            </a:r>
            <a:r>
              <a:rPr lang="en-US" sz="2400" dirty="0" err="1"/>
              <a:t>các</a:t>
            </a:r>
            <a:r>
              <a:rPr lang="en-US" sz="2400" dirty="0"/>
              <a:t> service </a:t>
            </a:r>
            <a:r>
              <a:rPr lang="en-US" sz="2400" dirty="0" err="1"/>
              <a:t>nhỏ</a:t>
            </a:r>
            <a:r>
              <a:rPr lang="en-US" sz="2400" dirty="0"/>
              <a:t> </a:t>
            </a:r>
            <a:r>
              <a:rPr lang="en-US" sz="2400" dirty="0" err="1"/>
              <a:t>lắng</a:t>
            </a:r>
            <a:r>
              <a:rPr lang="en-US" sz="2400" dirty="0"/>
              <a:t> </a:t>
            </a:r>
            <a:r>
              <a:rPr lang="en-US" sz="2400" dirty="0" err="1"/>
              <a:t>nghe</a:t>
            </a:r>
            <a:r>
              <a:rPr lang="en-US" sz="2400" dirty="0"/>
              <a:t> </a:t>
            </a:r>
            <a:r>
              <a:rPr lang="en-US" sz="2400" dirty="0" err="1"/>
              <a:t>các</a:t>
            </a:r>
            <a:r>
              <a:rPr lang="en-US" sz="2400" dirty="0"/>
              <a:t> request </a:t>
            </a:r>
            <a:r>
              <a:rPr lang="en-US" sz="2400" dirty="0" err="1"/>
              <a:t>từ</a:t>
            </a:r>
            <a:r>
              <a:rPr lang="en-US" sz="2400" dirty="0"/>
              <a:t> client. </a:t>
            </a:r>
            <a:r>
              <a:rPr lang="en-US" sz="2400" dirty="0" err="1"/>
              <a:t>Với</a:t>
            </a:r>
            <a:r>
              <a:rPr lang="en-US" sz="2400" dirty="0"/>
              <a:t> </a:t>
            </a:r>
            <a:r>
              <a:rPr lang="en-US" sz="2400" dirty="0" err="1"/>
              <a:t>từng</a:t>
            </a:r>
            <a:r>
              <a:rPr lang="en-US" sz="2400" dirty="0"/>
              <a:t> request </a:t>
            </a:r>
            <a:r>
              <a:rPr lang="en-US" sz="2400" dirty="0" err="1"/>
              <a:t>khác</a:t>
            </a:r>
            <a:r>
              <a:rPr lang="en-US" sz="2400" dirty="0"/>
              <a:t> </a:t>
            </a:r>
            <a:r>
              <a:rPr lang="en-US" sz="2400" dirty="0" err="1"/>
              <a:t>nhau</a:t>
            </a:r>
            <a:r>
              <a:rPr lang="en-US" sz="2400" dirty="0"/>
              <a:t> </a:t>
            </a:r>
            <a:r>
              <a:rPr lang="en-US" sz="2400" dirty="0" err="1"/>
              <a:t>thì</a:t>
            </a:r>
            <a:r>
              <a:rPr lang="en-US" sz="2400" dirty="0"/>
              <a:t> </a:t>
            </a:r>
            <a:r>
              <a:rPr lang="en-US" sz="2400" dirty="0" err="1"/>
              <a:t>có</a:t>
            </a:r>
            <a:r>
              <a:rPr lang="en-US" sz="2400" dirty="0"/>
              <a:t> </a:t>
            </a:r>
            <a:r>
              <a:rPr lang="en-US" sz="2400" dirty="0" err="1"/>
              <a:t>thể</a:t>
            </a:r>
            <a:r>
              <a:rPr lang="en-US" sz="2400" dirty="0"/>
              <a:t> </a:t>
            </a:r>
            <a:r>
              <a:rPr lang="en-US" sz="2400" dirty="0" err="1"/>
              <a:t>một</a:t>
            </a:r>
            <a:r>
              <a:rPr lang="en-US" sz="2400" dirty="0"/>
              <a:t> </a:t>
            </a:r>
            <a:r>
              <a:rPr lang="en-US" sz="2400" dirty="0" err="1"/>
              <a:t>hoặc</a:t>
            </a:r>
            <a:r>
              <a:rPr lang="en-US" sz="2400" dirty="0"/>
              <a:t> </a:t>
            </a:r>
            <a:r>
              <a:rPr lang="en-US" sz="2400" dirty="0" err="1"/>
              <a:t>nhiều</a:t>
            </a:r>
            <a:r>
              <a:rPr lang="en-US" sz="2400" dirty="0"/>
              <a:t> service </a:t>
            </a:r>
            <a:r>
              <a:rPr lang="en-US" sz="2400" dirty="0" err="1"/>
              <a:t>xử</a:t>
            </a:r>
            <a:r>
              <a:rPr lang="en-US" sz="2400" dirty="0"/>
              <a:t> </a:t>
            </a:r>
            <a:r>
              <a:rPr lang="en-US" sz="2400" dirty="0" err="1"/>
              <a:t>lý</a:t>
            </a:r>
            <a:r>
              <a:rPr lang="en-US" sz="2400" dirty="0" smtClean="0"/>
              <a:t>.</a:t>
            </a:r>
            <a:endParaRPr lang="vi-VN" sz="2400" dirty="0" smtClean="0"/>
          </a:p>
          <a:p>
            <a:pPr marL="0" indent="0">
              <a:buNone/>
            </a:pPr>
            <a:endParaRPr lang="en-US" dirty="0"/>
          </a:p>
          <a:p>
            <a:endParaRPr lang="en-US" dirty="0"/>
          </a:p>
        </p:txBody>
      </p:sp>
    </p:spTree>
    <p:extLst>
      <p:ext uri="{BB962C8B-B14F-4D97-AF65-F5344CB8AC3E}">
        <p14:creationId xmlns:p14="http://schemas.microsoft.com/office/powerpoint/2010/main" val="1100021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71451"/>
            <a:ext cx="8596668" cy="5869912"/>
          </a:xfrm>
        </p:spPr>
        <p:txBody>
          <a:bodyPr/>
          <a:lstStyle/>
          <a:p>
            <a:pPr marL="0" indent="0">
              <a:buNone/>
            </a:pPr>
            <a:r>
              <a:rPr lang="en-US" dirty="0"/>
              <a:t>- </a:t>
            </a:r>
            <a:r>
              <a:rPr lang="vi-VN" dirty="0"/>
              <a:t>Stateless (phi trạng thái). Đơn giản server và client không lưu trạng thái của nhau -&gt; mỗi request lên server thì client phải đóng gói thông tin đầy đủ để thằng server hiểu được. Điều này giúp hệ thống của bạn dễ phát triển,bảo trì, mở rộng vì không cần tốn công CRUD trạng thái của client . Hệ thống phát triển theo hướng này có ưu điểm nhưng cũng có khuyết điểm là gia tăng lượng thông tin cần truyền tải giữa client và server.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4600574"/>
            <a:ext cx="5524500" cy="1905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1962150"/>
            <a:ext cx="5524500" cy="1905000"/>
          </a:xfrm>
          <a:prstGeom prst="rect">
            <a:avLst/>
          </a:prstGeom>
        </p:spPr>
      </p:pic>
    </p:spTree>
    <p:extLst>
      <p:ext uri="{BB962C8B-B14F-4D97-AF65-F5344CB8AC3E}">
        <p14:creationId xmlns:p14="http://schemas.microsoft.com/office/powerpoint/2010/main" val="1220263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128" y="984976"/>
            <a:ext cx="10515600" cy="4351338"/>
          </a:xfrm>
        </p:spPr>
        <p:txBody>
          <a:bodyPr>
            <a:normAutofit/>
          </a:bodyPr>
          <a:lstStyle/>
          <a:p>
            <a:pPr>
              <a:buFontTx/>
              <a:buChar char="-"/>
            </a:pPr>
            <a:endParaRPr lang="vi-VN" dirty="0"/>
          </a:p>
          <a:p>
            <a:pPr>
              <a:buFontTx/>
              <a:buChar char="-"/>
            </a:pPr>
            <a:r>
              <a:rPr lang="vi-VN" dirty="0"/>
              <a:t>Khả năng caching : Các response có thể lấy ra từ cache. Bằng cách cache các response , server giảm tải việc xử lý request, còn client cũng nhận được thông tin nhanh hơn. Ở đây ta đặt 1 thằng cache vào giữa : client- cache- server.</a:t>
            </a:r>
          </a:p>
          <a:p>
            <a:endParaRPr lang="en-US" dirty="0" smtClean="0"/>
          </a:p>
          <a:p>
            <a:endParaRPr lang="en-US" dirty="0" smtClean="0"/>
          </a:p>
          <a:p>
            <a:r>
              <a:rPr lang="vi-VN" dirty="0" smtClean="0"/>
              <a:t>Chuẩn </a:t>
            </a:r>
            <a:r>
              <a:rPr lang="vi-VN" dirty="0"/>
              <a:t>hóa các interface : Đây là một trong những đặc tính quan trọng của hệ thống REST. Bằng cách tạo ra các quy ước chuẩn để giao tiếp giữa các thành phần trong hệ thống, bạn đã đơn giản hóa việc client có thể tương tác với </a:t>
            </a:r>
            <a:r>
              <a:rPr lang="vi-VN" dirty="0" smtClean="0"/>
              <a:t>server.</a:t>
            </a:r>
          </a:p>
        </p:txBody>
      </p:sp>
    </p:spTree>
    <p:extLst>
      <p:ext uri="{BB962C8B-B14F-4D97-AF65-F5344CB8AC3E}">
        <p14:creationId xmlns:p14="http://schemas.microsoft.com/office/powerpoint/2010/main" val="11851897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649</TotalTime>
  <Words>1413</Words>
  <Application>Microsoft Office PowerPoint</Application>
  <PresentationFormat>Widescreen</PresentationFormat>
  <Paragraphs>139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HelveticaNeueLight</vt:lpstr>
      <vt:lpstr>Tahoma</vt:lpstr>
      <vt:lpstr>Trebuchet MS</vt:lpstr>
      <vt:lpstr>Wingdings 3</vt:lpstr>
      <vt:lpstr>Facet</vt:lpstr>
      <vt:lpstr>Xây dựng RestfulAPI với Spring Boot</vt:lpstr>
      <vt:lpstr>Các công nghệ sử dụng?</vt:lpstr>
      <vt:lpstr>Web và Web service.</vt:lpstr>
      <vt:lpstr>PowerPoint Presentation</vt:lpstr>
      <vt:lpstr>PowerPoint Presentation</vt:lpstr>
      <vt:lpstr>RESTful Web Service là gì? </vt:lpstr>
      <vt:lpstr>Rest là gì ?</vt:lpstr>
      <vt:lpstr>PowerPoint Presentation</vt:lpstr>
      <vt:lpstr>PowerPoint Presentation</vt:lpstr>
      <vt:lpstr>Phân lớp hệ thống : chia tách các thành phần hệ thống theo từng lớp, mỗi lớp chỉ sử dụng lớp ở dưới nó và giao tiếp với lớp ở ngay trên nó mà thôi.</vt:lpstr>
      <vt:lpstr>Api là gì ?</vt:lpstr>
      <vt:lpstr>PowerPoint Presentation</vt:lpstr>
      <vt:lpstr>Các điểm cần lưu ý của REST API</vt:lpstr>
      <vt:lpstr>PowerPoint Presentation</vt:lpstr>
      <vt:lpstr>PowerPoint Presentation</vt:lpstr>
      <vt:lpstr>PowerPoint Presentation</vt:lpstr>
      <vt:lpstr>PowerPoint Presentation</vt:lpstr>
      <vt:lpstr>PowerPoint Presentation</vt:lpstr>
      <vt:lpstr>Micro servies</vt:lpstr>
      <vt:lpstr>Ưu nhược điểm của Webservies</vt:lpstr>
      <vt:lpstr>Spring Framework</vt:lpstr>
      <vt:lpstr>PowerPoint Presentation</vt:lpstr>
      <vt:lpstr>PowerPoint Presentation</vt:lpstr>
      <vt:lpstr>PowerPoint Presentation</vt:lpstr>
      <vt:lpstr>PowerPoint Presentation</vt:lpstr>
      <vt:lpstr>Mô hình MVC </vt:lpstr>
      <vt:lpstr>Định nghĩa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Hiep Doan Hoang</dc:creator>
  <cp:lastModifiedBy>Hiep Doan Hoang</cp:lastModifiedBy>
  <cp:revision>26</cp:revision>
  <dcterms:created xsi:type="dcterms:W3CDTF">2019-08-12T09:43:39Z</dcterms:created>
  <dcterms:modified xsi:type="dcterms:W3CDTF">2019-08-15T04:21:01Z</dcterms:modified>
</cp:coreProperties>
</file>