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0"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83" r:id="rId23"/>
    <p:sldId id="287" r:id="rId24"/>
    <p:sldId id="284" r:id="rId25"/>
    <p:sldId id="285" r:id="rId26"/>
    <p:sldId id="286" r:id="rId27"/>
    <p:sldId id="276" r:id="rId28"/>
    <p:sldId id="277" r:id="rId29"/>
    <p:sldId id="278" r:id="rId30"/>
    <p:sldId id="279" r:id="rId31"/>
    <p:sldId id="288" r:id="rId32"/>
    <p:sldId id="299" r:id="rId33"/>
    <p:sldId id="300" r:id="rId34"/>
    <p:sldId id="281" r:id="rId35"/>
    <p:sldId id="301" r:id="rId36"/>
    <p:sldId id="289" r:id="rId37"/>
    <p:sldId id="290" r:id="rId38"/>
    <p:sldId id="291" r:id="rId39"/>
    <p:sldId id="292" r:id="rId40"/>
    <p:sldId id="280" r:id="rId41"/>
    <p:sldId id="295" r:id="rId42"/>
    <p:sldId id="294" r:id="rId43"/>
    <p:sldId id="293" r:id="rId44"/>
    <p:sldId id="302" r:id="rId45"/>
    <p:sldId id="297" r:id="rId46"/>
    <p:sldId id="296"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82" d="100"/>
          <a:sy n="82" d="100"/>
        </p:scale>
        <p:origin x="91"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6861FA-0CAD-4803-9EBD-1212CAA2E55D}"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198415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861FA-0CAD-4803-9EBD-1212CAA2E55D}"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161552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861FA-0CAD-4803-9EBD-1212CAA2E55D}"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131359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861FA-0CAD-4803-9EBD-1212CAA2E55D}"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4307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861FA-0CAD-4803-9EBD-1212CAA2E55D}"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421347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6861FA-0CAD-4803-9EBD-1212CAA2E55D}"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270043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6861FA-0CAD-4803-9EBD-1212CAA2E55D}"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75729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6861FA-0CAD-4803-9EBD-1212CAA2E55D}"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179260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861FA-0CAD-4803-9EBD-1212CAA2E55D}" type="datetimeFigureOut">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96095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861FA-0CAD-4803-9EBD-1212CAA2E55D}"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329907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861FA-0CAD-4803-9EBD-1212CAA2E55D}"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E5A6F-8F6D-4CA6-80F6-E3269E487FE1}" type="slidenum">
              <a:rPr lang="en-US" smtClean="0"/>
              <a:t>‹#›</a:t>
            </a:fld>
            <a:endParaRPr lang="en-US"/>
          </a:p>
        </p:txBody>
      </p:sp>
    </p:spTree>
    <p:extLst>
      <p:ext uri="{BB962C8B-B14F-4D97-AF65-F5344CB8AC3E}">
        <p14:creationId xmlns:p14="http://schemas.microsoft.com/office/powerpoint/2010/main" val="5234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861FA-0CAD-4803-9EBD-1212CAA2E55D}" type="datetimeFigureOut">
              <a:rPr lang="en-US" smtClean="0"/>
              <a:t>9/15/2019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E5A6F-8F6D-4CA6-80F6-E3269E487FE1}" type="slidenum">
              <a:rPr lang="en-US" smtClean="0"/>
              <a:t>‹#›</a:t>
            </a:fld>
            <a:endParaRPr lang="en-US"/>
          </a:p>
        </p:txBody>
      </p:sp>
    </p:spTree>
    <p:extLst>
      <p:ext uri="{BB962C8B-B14F-4D97-AF65-F5344CB8AC3E}">
        <p14:creationId xmlns:p14="http://schemas.microsoft.com/office/powerpoint/2010/main" val="382324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ckjava.com/faq/lap-trinh-huong-doi-tuong-la-gi-uu-nhuoc-diem.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java.com/java-basic/su-khac-nhau-giua-jdk-jre-va-jv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08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Các đặc trưng của Java</a:t>
            </a:r>
            <a:br>
              <a:rPr lang="vi-VN" b="1" dirty="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vi-VN" b="1" dirty="0"/>
              <a:t>Hướng đối tượng</a:t>
            </a:r>
            <a:endParaRPr lang="vi-VN" dirty="0"/>
          </a:p>
          <a:p>
            <a:pPr fontAlgn="base"/>
            <a:r>
              <a:rPr lang="vi-VN" dirty="0"/>
              <a:t>Mọi thực thể trong chương trình đều là một đối tượng (1 class xác định)</a:t>
            </a:r>
          </a:p>
          <a:p>
            <a:pPr fontAlgn="base"/>
            <a:r>
              <a:rPr lang="vi-VN" dirty="0"/>
              <a:t>Các biến, hàm đều nằm trong một class nào đó</a:t>
            </a:r>
          </a:p>
          <a:p>
            <a:pPr fontAlgn="base"/>
            <a:r>
              <a:rPr lang="vi-VN" b="1" dirty="0"/>
              <a:t>Đơn giản</a:t>
            </a:r>
            <a:endParaRPr lang="vi-VN" dirty="0"/>
          </a:p>
          <a:p>
            <a:pPr fontAlgn="base"/>
            <a:r>
              <a:rPr lang="vi-VN" dirty="0"/>
              <a:t>Loại bỏ con trỏ</a:t>
            </a:r>
          </a:p>
          <a:p>
            <a:pPr fontAlgn="base"/>
            <a:r>
              <a:rPr lang="vi-VN" dirty="0"/>
              <a:t>Loại bỏ lệnh goto</a:t>
            </a:r>
          </a:p>
          <a:p>
            <a:pPr fontAlgn="base"/>
            <a:r>
              <a:rPr lang="vi-VN" dirty="0"/>
              <a:t>Không cho phép đa kế thừa (chuyển sang sử dụng interface)</a:t>
            </a:r>
          </a:p>
          <a:p>
            <a:pPr fontAlgn="base"/>
            <a:r>
              <a:rPr lang="vi-VN" b="1" dirty="0"/>
              <a:t>Độc lập phần cứng và hệ điều hành</a:t>
            </a:r>
            <a:endParaRPr lang="vi-VN" dirty="0"/>
          </a:p>
          <a:p>
            <a:pPr fontAlgn="base"/>
            <a:r>
              <a:rPr lang="vi-VN" dirty="0"/>
              <a:t>Khác với phần lớn ngôn ngữ lập trình thông thường, thay vì biên dịch mã nguồn thành mã máy hoặc thông dịch mã nguồn khi chạy, Java được thiết kế để biên dịch mã nguồn thành bytecode, bytecode sau đó sẽ được môi trường thực thi (runtime environment) chạy.</a:t>
            </a:r>
          </a:p>
          <a:p>
            <a:pPr fontAlgn="base"/>
            <a:r>
              <a:rPr lang="vi-VN" dirty="0"/>
              <a:t>Do đó một chương trình viết bằng Java có thể chạy trên nhiều thiết bị, nhiều hệ điều hành khác nhau.</a:t>
            </a:r>
          </a:p>
          <a:p>
            <a:endParaRPr lang="en-US" dirty="0"/>
          </a:p>
        </p:txBody>
      </p:sp>
    </p:spTree>
    <p:extLst>
      <p:ext uri="{BB962C8B-B14F-4D97-AF65-F5344CB8AC3E}">
        <p14:creationId xmlns:p14="http://schemas.microsoft.com/office/powerpoint/2010/main" val="35921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438275" y="2334419"/>
            <a:ext cx="9315450" cy="3333750"/>
          </a:xfrm>
          <a:prstGeom prst="rect">
            <a:avLst/>
          </a:prstGeom>
        </p:spPr>
      </p:pic>
    </p:spTree>
    <p:extLst>
      <p:ext uri="{BB962C8B-B14F-4D97-AF65-F5344CB8AC3E}">
        <p14:creationId xmlns:p14="http://schemas.microsoft.com/office/powerpoint/2010/main" val="130583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vi-VN" b="1" dirty="0"/>
              <a:t>Mạnh mẽ</a:t>
            </a:r>
            <a:endParaRPr lang="vi-VN" dirty="0"/>
          </a:p>
          <a:p>
            <a:pPr fontAlgn="base"/>
            <a:r>
              <a:rPr lang="vi-VN" dirty="0"/>
              <a:t>Quá trình cấp phát, giải phóng bộ nhớ được thực hiện tự động.</a:t>
            </a:r>
          </a:p>
          <a:p>
            <a:pPr fontAlgn="base"/>
            <a:r>
              <a:rPr lang="vi-VN" dirty="0"/>
              <a:t>Yêu cầu chặt chẽ khi khai báo dữ liệu, ép kiểu dữ liệu.</a:t>
            </a:r>
          </a:p>
          <a:p>
            <a:pPr fontAlgn="base"/>
            <a:r>
              <a:rPr lang="vi-VN" dirty="0"/>
              <a:t>Tự động phát hiện lỗi lúc biên dịch.</a:t>
            </a:r>
          </a:p>
          <a:p>
            <a:pPr fontAlgn="base"/>
            <a:r>
              <a:rPr lang="vi-VN" dirty="0"/>
              <a:t>Không sử dụng con trỏ hoặc các phép toán con trỏ.</a:t>
            </a:r>
          </a:p>
          <a:p>
            <a:pPr fontAlgn="base"/>
            <a:r>
              <a:rPr lang="vi-VN" b="1" dirty="0"/>
              <a:t>Bảo mật</a:t>
            </a:r>
            <a:endParaRPr lang="vi-VN" dirty="0"/>
          </a:p>
          <a:p>
            <a:pPr fontAlgn="base"/>
            <a:r>
              <a:rPr lang="vi-VN" b="1" dirty="0"/>
              <a:t>Phân tán</a:t>
            </a:r>
            <a:endParaRPr lang="vi-VN" dirty="0"/>
          </a:p>
          <a:p>
            <a:pPr fontAlgn="base"/>
            <a:r>
              <a:rPr lang="vi-VN" dirty="0"/>
              <a:t>Java hỗ trợ lập trình cho các hệ thống phân tán như client-server, RMI… bằng Java web, UDP, TCP…</a:t>
            </a:r>
          </a:p>
          <a:p>
            <a:pPr fontAlgn="base"/>
            <a:r>
              <a:rPr lang="vi-VN" b="1" dirty="0"/>
              <a:t>Đa luồng</a:t>
            </a:r>
            <a:endParaRPr lang="vi-VN" dirty="0"/>
          </a:p>
          <a:p>
            <a:pPr fontAlgn="base"/>
            <a:r>
              <a:rPr lang="vi-VN" dirty="0"/>
              <a:t>Java hỗ trợ lập trình đa luồng (multithreading); việc đồng bộ dữ liệu trong lập trình đa luồng cũng khá đơn giản.</a:t>
            </a:r>
          </a:p>
          <a:p>
            <a:endParaRPr lang="en-US" dirty="0"/>
          </a:p>
        </p:txBody>
      </p:sp>
    </p:spTree>
    <p:extLst>
      <p:ext uri="{BB962C8B-B14F-4D97-AF65-F5344CB8AC3E}">
        <p14:creationId xmlns:p14="http://schemas.microsoft.com/office/powerpoint/2010/main" val="295666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vi-VN" dirty="0"/>
              <a:t>Thông thường, các chương trình Java trải qua 5 giai đoạn chính:</a:t>
            </a:r>
          </a:p>
          <a:p>
            <a:r>
              <a:rPr lang="vi-VN" b="1" dirty="0"/>
              <a:t>Editor</a:t>
            </a:r>
            <a:r>
              <a:rPr lang="vi-VN" dirty="0"/>
              <a:t>: Lập trình viên viết chương trình và được lưu vào máy tính với định dạng .java.</a:t>
            </a:r>
          </a:p>
          <a:p>
            <a:r>
              <a:rPr lang="vi-VN" b="1" dirty="0"/>
              <a:t>Compiler</a:t>
            </a:r>
            <a:r>
              <a:rPr lang="vi-VN" dirty="0"/>
              <a:t>: Biên dịch chương trình thành bytecodes (</a:t>
            </a:r>
            <a:r>
              <a:rPr lang="vi-VN" i="1" dirty="0"/>
              <a:t>định dạng .class</a:t>
            </a:r>
            <a:r>
              <a:rPr lang="vi-VN" dirty="0"/>
              <a:t>) - nhờ bước trung gian này mà Java được viết 1 lần và chạy trên các hệ điều hành khác nhau.</a:t>
            </a:r>
          </a:p>
          <a:p>
            <a:r>
              <a:rPr lang="vi-VN" b="1" dirty="0"/>
              <a:t>Class Loader</a:t>
            </a:r>
            <a:r>
              <a:rPr lang="vi-VN" dirty="0"/>
              <a:t>: Đọc file .class chứa mã bytecodes và lưu vào trong bộ nhớ.</a:t>
            </a:r>
          </a:p>
          <a:p>
            <a:r>
              <a:rPr lang="vi-VN" b="1" dirty="0"/>
              <a:t>Bytecode Verifier</a:t>
            </a:r>
            <a:r>
              <a:rPr lang="vi-VN" dirty="0"/>
              <a:t>: Đảm bảo rằng mã bytecodes là hợp lệ và không vi phạm các vấn đề về bảo mật của Java.</a:t>
            </a:r>
          </a:p>
          <a:p>
            <a:r>
              <a:rPr lang="vi-VN" b="1" dirty="0"/>
              <a:t>Intepreter</a:t>
            </a:r>
            <a:r>
              <a:rPr lang="vi-VN" dirty="0"/>
              <a:t>: Biên dịch bytecodes thành mã máy để máy tính có thể hiểu được và sau đó thực thi chương trình.</a:t>
            </a:r>
          </a:p>
        </p:txBody>
      </p:sp>
    </p:spTree>
    <p:extLst>
      <p:ext uri="{BB962C8B-B14F-4D97-AF65-F5344CB8AC3E}">
        <p14:creationId xmlns:p14="http://schemas.microsoft.com/office/powerpoint/2010/main" val="398917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biệt</a:t>
            </a:r>
            <a:r>
              <a:rPr lang="en-US" dirty="0" smtClean="0"/>
              <a:t> JVM, JRE , JDK</a:t>
            </a:r>
            <a:endParaRPr lang="en-US" dirty="0"/>
          </a:p>
        </p:txBody>
      </p:sp>
      <p:sp>
        <p:nvSpPr>
          <p:cNvPr id="3" name="Content Placeholder 2"/>
          <p:cNvSpPr>
            <a:spLocks noGrp="1"/>
          </p:cNvSpPr>
          <p:nvPr>
            <p:ph idx="1"/>
          </p:nvPr>
        </p:nvSpPr>
        <p:spPr/>
        <p:txBody>
          <a:bodyPr>
            <a:normAutofit/>
          </a:bodyPr>
          <a:lstStyle/>
          <a:p>
            <a:pPr marL="0" indent="0" fontAlgn="base">
              <a:buNone/>
            </a:pPr>
            <a:r>
              <a:rPr lang="vi-VN" b="1" dirty="0" smtClean="0"/>
              <a:t>1</a:t>
            </a:r>
            <a:r>
              <a:rPr lang="vi-VN" b="1" dirty="0"/>
              <a:t>. JVM</a:t>
            </a:r>
          </a:p>
          <a:p>
            <a:pPr fontAlgn="base"/>
            <a:r>
              <a:rPr lang="vi-VN" dirty="0"/>
              <a:t>JVM (Java Virtual Machine): là máy ảo Java. Nó được dùng để thực thi các chương trình Java.</a:t>
            </a:r>
          </a:p>
          <a:p>
            <a:pPr fontAlgn="base"/>
            <a:r>
              <a:rPr lang="vi-VN" dirty="0"/>
              <a:t>Mỗi nền tảng/hệ điều hành khác nhau (Windows, IOS, Linux…) lại có một loại JVM khác nhau. </a:t>
            </a:r>
          </a:p>
          <a:p>
            <a:pPr fontAlgn="base"/>
            <a:r>
              <a:rPr lang="vi-VN" dirty="0"/>
              <a:t>Giả sử bây giờ có 1 hệ điều hành mới, thì người ta phải xây dựng JVM cho hệ điều hành đó trước thì chương trình Java mới có thể chạy được trên hệ điều hành đó.</a:t>
            </a:r>
          </a:p>
          <a:p>
            <a:endParaRPr lang="en-US" dirty="0"/>
          </a:p>
        </p:txBody>
      </p:sp>
    </p:spTree>
    <p:extLst>
      <p:ext uri="{BB962C8B-B14F-4D97-AF65-F5344CB8AC3E}">
        <p14:creationId xmlns:p14="http://schemas.microsoft.com/office/powerpoint/2010/main" val="410329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vi-VN" dirty="0"/>
              <a:t>JVM thực hiện các công việc chính sau đây:</a:t>
            </a:r>
          </a:p>
          <a:p>
            <a:pPr fontAlgn="base"/>
            <a:r>
              <a:rPr lang="vi-VN" dirty="0"/>
              <a:t>Tải code (các class, resource)</a:t>
            </a:r>
          </a:p>
          <a:p>
            <a:pPr fontAlgn="base"/>
            <a:r>
              <a:rPr lang="vi-VN" dirty="0"/>
              <a:t>Kiểm tra code (kiểm tra code có đúng cú pháp không, có bị lỗi không, tất nhiên nếu code có lỗi thì sẽ không chạy được chương trình rồi)</a:t>
            </a:r>
          </a:p>
          <a:p>
            <a:pPr fontAlgn="base"/>
            <a:r>
              <a:rPr lang="vi-VN" dirty="0"/>
              <a:t>Thực thi code</a:t>
            </a:r>
          </a:p>
          <a:p>
            <a:pPr fontAlgn="base"/>
            <a:r>
              <a:rPr lang="vi-VN" dirty="0"/>
              <a:t>Cung cấp môi trường runtime</a:t>
            </a:r>
          </a:p>
        </p:txBody>
      </p:sp>
    </p:spTree>
    <p:extLst>
      <p:ext uri="{BB962C8B-B14F-4D97-AF65-F5344CB8AC3E}">
        <p14:creationId xmlns:p14="http://schemas.microsoft.com/office/powerpoint/2010/main" val="183610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ta có Hello.java</a:t>
            </a:r>
          </a:p>
          <a:p>
            <a:r>
              <a:rPr lang="vi-VN" dirty="0"/>
              <a:t>Muốn chạy dược class này cần phải biên dịch nó thành file Hello.class bằng công cụ javac hoặc các IDE như Eclipse, Netbean vì JVM chỉ có thể hiểu được file .class</a:t>
            </a:r>
            <a:r>
              <a:rPr lang="vi-VN" dirty="0" smtClean="0"/>
              <a:t>.</a:t>
            </a:r>
            <a:endParaRPr lang="en-US" dirty="0" smtClean="0"/>
          </a:p>
          <a:p>
            <a:r>
              <a:rPr lang="vi-VN" dirty="0"/>
              <a:t>JVM sẽ đọc file .class và kiểm tra code -&gt; thực thi code (JVM sẽ thực hiện thông dịch file .class thành ngôn ngữ mà hệ điều hành có thể hiểu được)</a:t>
            </a:r>
            <a:endParaRPr lang="en-US" dirty="0"/>
          </a:p>
        </p:txBody>
      </p:sp>
    </p:spTree>
    <p:extLst>
      <p:ext uri="{BB962C8B-B14F-4D97-AF65-F5344CB8AC3E}">
        <p14:creationId xmlns:p14="http://schemas.microsoft.com/office/powerpoint/2010/main" val="84012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Cấu</a:t>
            </a:r>
            <a:r>
              <a:rPr lang="en-US" dirty="0"/>
              <a:t> </a:t>
            </a:r>
            <a:r>
              <a:rPr lang="en-US" dirty="0" err="1"/>
              <a:t>trúc</a:t>
            </a:r>
            <a:r>
              <a:rPr lang="en-US" dirty="0"/>
              <a:t> của JVM:</a:t>
            </a:r>
          </a:p>
        </p:txBody>
      </p:sp>
      <p:pic>
        <p:nvPicPr>
          <p:cNvPr id="4" name="Picture 3"/>
          <p:cNvPicPr>
            <a:picLocks noChangeAspect="1"/>
          </p:cNvPicPr>
          <p:nvPr/>
        </p:nvPicPr>
        <p:blipFill>
          <a:blip r:embed="rId2"/>
          <a:stretch>
            <a:fillRect/>
          </a:stretch>
        </p:blipFill>
        <p:spPr>
          <a:xfrm>
            <a:off x="4152900" y="2444096"/>
            <a:ext cx="7200900" cy="3984299"/>
          </a:xfrm>
          <a:prstGeom prst="rect">
            <a:avLst/>
          </a:prstGeom>
        </p:spPr>
      </p:pic>
    </p:spTree>
    <p:extLst>
      <p:ext uri="{BB962C8B-B14F-4D97-AF65-F5344CB8AC3E}">
        <p14:creationId xmlns:p14="http://schemas.microsoft.com/office/powerpoint/2010/main" val="180439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fontAlgn="base">
              <a:buNone/>
            </a:pPr>
            <a:r>
              <a:rPr lang="vi-VN" b="1" dirty="0" smtClean="0"/>
              <a:t>Classloader</a:t>
            </a:r>
            <a:endParaRPr lang="vi-VN" dirty="0"/>
          </a:p>
          <a:p>
            <a:pPr fontAlgn="base"/>
            <a:r>
              <a:rPr lang="vi-VN" dirty="0"/>
              <a:t>Classloader là 1 hệ thống con của JVM, nó được dùng để tải các file *.class</a:t>
            </a:r>
          </a:p>
          <a:p>
            <a:pPr marL="0" indent="0" fontAlgn="base">
              <a:buNone/>
            </a:pPr>
            <a:r>
              <a:rPr lang="vi-VN" b="1" dirty="0" smtClean="0"/>
              <a:t>Class(Method</a:t>
            </a:r>
            <a:r>
              <a:rPr lang="vi-VN" b="1" dirty="0"/>
              <a:t>) Area</a:t>
            </a:r>
            <a:endParaRPr lang="vi-VN" dirty="0"/>
          </a:p>
          <a:p>
            <a:pPr fontAlgn="base"/>
            <a:r>
              <a:rPr lang="vi-VN" dirty="0"/>
              <a:t>Class(Method) Area lưu trữ cấu trúc các class như constant pool, field, method, data</a:t>
            </a:r>
            <a:r>
              <a:rPr lang="vi-VN" dirty="0" smtClean="0"/>
              <a:t>…</a:t>
            </a:r>
            <a:endParaRPr lang="en-US" dirty="0" smtClean="0"/>
          </a:p>
          <a:p>
            <a:pPr marL="0" indent="0" fontAlgn="base">
              <a:buNone/>
            </a:pPr>
            <a:r>
              <a:rPr lang="vi-VN" b="1" dirty="0" smtClean="0"/>
              <a:t> </a:t>
            </a:r>
            <a:r>
              <a:rPr lang="vi-VN" b="1" dirty="0"/>
              <a:t>Heap</a:t>
            </a:r>
          </a:p>
          <a:p>
            <a:pPr fontAlgn="base"/>
            <a:r>
              <a:rPr lang="vi-VN" dirty="0"/>
              <a:t>Heap là vùng dữ liệu runtime bao gồm các object được cấp phát</a:t>
            </a:r>
          </a:p>
          <a:p>
            <a:pPr marL="0" indent="0" fontAlgn="base">
              <a:buNone/>
            </a:pPr>
            <a:r>
              <a:rPr lang="vi-VN" b="1" dirty="0" smtClean="0"/>
              <a:t>Stack</a:t>
            </a:r>
            <a:endParaRPr lang="vi-VN" dirty="0"/>
          </a:p>
          <a:p>
            <a:pPr fontAlgn="base"/>
            <a:r>
              <a:rPr lang="vi-VN" dirty="0"/>
              <a:t>Stack chứa các biến</a:t>
            </a:r>
          </a:p>
          <a:p>
            <a:pPr marL="0" indent="0" fontAlgn="base">
              <a:buNone/>
            </a:pPr>
            <a:r>
              <a:rPr lang="vi-VN" b="1" dirty="0" smtClean="0"/>
              <a:t>Program </a:t>
            </a:r>
            <a:r>
              <a:rPr lang="vi-VN" b="1" dirty="0"/>
              <a:t>Counter Register</a:t>
            </a:r>
            <a:endParaRPr lang="vi-VN" dirty="0"/>
          </a:p>
          <a:p>
            <a:pPr fontAlgn="base"/>
            <a:r>
              <a:rPr lang="vi-VN" dirty="0"/>
              <a:t>PC (program counter) register: bao gồm địa chỉ của các lệnh máy ảo java đang được thực thi</a:t>
            </a:r>
          </a:p>
          <a:p>
            <a:pPr marL="0" indent="0" fontAlgn="base">
              <a:buNone/>
            </a:pPr>
            <a:r>
              <a:rPr lang="vi-VN" b="1" dirty="0" smtClean="0"/>
              <a:t>Native </a:t>
            </a:r>
            <a:r>
              <a:rPr lang="vi-VN" b="1" dirty="0"/>
              <a:t>Method Stack</a:t>
            </a:r>
            <a:endParaRPr lang="vi-VN" dirty="0"/>
          </a:p>
          <a:p>
            <a:pPr fontAlgn="base"/>
            <a:r>
              <a:rPr lang="vi-VN" dirty="0"/>
              <a:t>Bao gồm tất cả các native method được sử dụng trong ứng dụng (native method là các method viết bằng ngôn ngữ không phải Java, ví dụ bạn vẫn có thể sử dụng một số thư viện của C trong Java)</a:t>
            </a:r>
          </a:p>
          <a:p>
            <a:pPr marL="0" indent="0" fontAlgn="base">
              <a:buNone/>
            </a:pPr>
            <a:r>
              <a:rPr lang="vi-VN" b="1" dirty="0" smtClean="0"/>
              <a:t>Execution </a:t>
            </a:r>
            <a:r>
              <a:rPr lang="vi-VN" b="1" dirty="0"/>
              <a:t>Engine</a:t>
            </a:r>
            <a:endParaRPr lang="vi-VN" dirty="0"/>
          </a:p>
          <a:p>
            <a:pPr fontAlgn="base"/>
            <a:r>
              <a:rPr lang="vi-VN" dirty="0"/>
              <a:t>Bao gồm 1 vi xử lý ảo; 1 trình thông dịch để đọc các byte code và thực thi chúng;  trình compiler Just-In-Time(JIT): dùng để cải thiện hiệu năng.</a:t>
            </a:r>
          </a:p>
          <a:p>
            <a:endParaRPr lang="en-US" dirty="0"/>
          </a:p>
        </p:txBody>
      </p:sp>
    </p:spTree>
    <p:extLst>
      <p:ext uri="{BB962C8B-B14F-4D97-AF65-F5344CB8AC3E}">
        <p14:creationId xmlns:p14="http://schemas.microsoft.com/office/powerpoint/2010/main" val="59257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2.JRE</a:t>
            </a:r>
            <a:endParaRPr lang="en-US" dirty="0"/>
          </a:p>
        </p:txBody>
      </p:sp>
      <p:sp>
        <p:nvSpPr>
          <p:cNvPr id="3" name="Content Placeholder 2"/>
          <p:cNvSpPr>
            <a:spLocks noGrp="1"/>
          </p:cNvSpPr>
          <p:nvPr>
            <p:ph idx="1"/>
          </p:nvPr>
        </p:nvSpPr>
        <p:spPr/>
        <p:txBody>
          <a:bodyPr/>
          <a:lstStyle/>
          <a:p>
            <a:r>
              <a:rPr lang="vi-VN" dirty="0"/>
              <a:t>JRE (Java Runtime Environment): Môi trường chạy Java gồm các thư viện và các file được sử dụng khi runtime</a:t>
            </a:r>
            <a:endParaRPr lang="en-US" dirty="0"/>
          </a:p>
        </p:txBody>
      </p:sp>
      <p:pic>
        <p:nvPicPr>
          <p:cNvPr id="4" name="Picture 3"/>
          <p:cNvPicPr>
            <a:picLocks noChangeAspect="1"/>
          </p:cNvPicPr>
          <p:nvPr/>
        </p:nvPicPr>
        <p:blipFill>
          <a:blip r:embed="rId2"/>
          <a:stretch>
            <a:fillRect/>
          </a:stretch>
        </p:blipFill>
        <p:spPr>
          <a:xfrm>
            <a:off x="4288698" y="2536632"/>
            <a:ext cx="4486275" cy="4143375"/>
          </a:xfrm>
          <a:prstGeom prst="rect">
            <a:avLst/>
          </a:prstGeom>
        </p:spPr>
      </p:pic>
    </p:spTree>
    <p:extLst>
      <p:ext uri="{BB962C8B-B14F-4D97-AF65-F5344CB8AC3E}">
        <p14:creationId xmlns:p14="http://schemas.microsoft.com/office/powerpoint/2010/main" val="53011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1.Java là gì ?</a:t>
            </a:r>
            <a:endParaRPr lang="en-US" dirty="0"/>
          </a:p>
        </p:txBody>
      </p:sp>
      <p:sp>
        <p:nvSpPr>
          <p:cNvPr id="3" name="Content Placeholder 2"/>
          <p:cNvSpPr>
            <a:spLocks noGrp="1"/>
          </p:cNvSpPr>
          <p:nvPr>
            <p:ph idx="1"/>
          </p:nvPr>
        </p:nvSpPr>
        <p:spPr/>
        <p:txBody>
          <a:bodyPr>
            <a:normAutofit fontScale="92500" lnSpcReduction="10000"/>
          </a:bodyPr>
          <a:lstStyle/>
          <a:p>
            <a:r>
              <a:rPr lang="vi-VN" dirty="0"/>
              <a:t>Java là một ngôn ngữ lập lập trình, được phát triển bởi </a:t>
            </a:r>
            <a:r>
              <a:rPr lang="vi-VN" b="1" dirty="0"/>
              <a:t>Sun Microsystem</a:t>
            </a:r>
            <a:r>
              <a:rPr lang="vi-VN" dirty="0"/>
              <a:t> vào năm 1995, là ngôn ngữ kế thừa trực tiếp từ C/C++ </a:t>
            </a:r>
            <a:r>
              <a:rPr lang="en-US" dirty="0" smtClean="0"/>
              <a:t>.</a:t>
            </a:r>
          </a:p>
          <a:p>
            <a:r>
              <a:rPr lang="vi-VN" dirty="0"/>
              <a:t>Java là ngôn ngữ </a:t>
            </a:r>
            <a:r>
              <a:rPr lang="vi-VN" dirty="0">
                <a:hlinkClick r:id="rId2"/>
              </a:rPr>
              <a:t>lập trình hướng đối tượng</a:t>
            </a:r>
            <a:r>
              <a:rPr lang="vi-VN" dirty="0"/>
              <a:t> (OOP).</a:t>
            </a:r>
            <a:endParaRPr lang="en-US" dirty="0" smtClean="0"/>
          </a:p>
          <a:p>
            <a:r>
              <a:rPr lang="vi-VN" dirty="0" smtClean="0"/>
              <a:t>Vì </a:t>
            </a:r>
            <a:r>
              <a:rPr lang="vi-VN" dirty="0"/>
              <a:t>sao ngôn ngữ này lại được đặt tên là Java? Java là tên một hòn đảo ở Indonesia - hòn đảo nổi tiếng với loại coffee Peet và cũng là loại nước uống phổ biến của các kỹ sư Sun. Ban đầu Ngôn ngữ này được đặt tên là "</a:t>
            </a:r>
            <a:r>
              <a:rPr lang="vi-VN" i="1" dirty="0"/>
              <a:t>Oak</a:t>
            </a:r>
            <a:r>
              <a:rPr lang="vi-VN" dirty="0"/>
              <a:t>" (</a:t>
            </a:r>
            <a:r>
              <a:rPr lang="vi-VN" i="1" dirty="0"/>
              <a:t>có nghĩa là "Cây sồi" - 1991</a:t>
            </a:r>
            <a:r>
              <a:rPr lang="vi-VN" dirty="0"/>
              <a:t>), nhưng các luật sư của Sun xác định rằng tên đó đã được đăng ký nhãn hiệu nên các nhà phát triển đã phải thay thế bằng một tên mới -  và cũng vì lý do trên mà cái tên Java đã ra đời và trở thành tên gọi chính thức của Ngôn ngữ này - Ngôn ngữ Lập trình Java.</a:t>
            </a:r>
          </a:p>
          <a:p>
            <a:endParaRPr lang="en-US" dirty="0"/>
          </a:p>
        </p:txBody>
      </p:sp>
    </p:spTree>
    <p:extLst>
      <p:ext uri="{BB962C8B-B14F-4D97-AF65-F5344CB8AC3E}">
        <p14:creationId xmlns:p14="http://schemas.microsoft.com/office/powerpoint/2010/main" val="3416113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3.JDK</a:t>
            </a:r>
            <a:endParaRPr lang="en-US" dirty="0"/>
          </a:p>
        </p:txBody>
      </p:sp>
      <p:sp>
        <p:nvSpPr>
          <p:cNvPr id="3" name="Content Placeholder 2"/>
          <p:cNvSpPr>
            <a:spLocks noGrp="1"/>
          </p:cNvSpPr>
          <p:nvPr>
            <p:ph idx="1"/>
          </p:nvPr>
        </p:nvSpPr>
        <p:spPr/>
        <p:txBody>
          <a:bodyPr>
            <a:normAutofit fontScale="92500" lnSpcReduction="20000"/>
          </a:bodyPr>
          <a:lstStyle/>
          <a:p>
            <a:r>
              <a:rPr lang="vi-VN" dirty="0"/>
              <a:t>JDK (Java Development Kit): bộ công cụ phát triển Java chứa cả JRE và JVM, đây là phần lõi của Môi trường Java và cung cấp tất cả các công cụ, thực thi chương trình, biên dịch file, cho phép debug… </a:t>
            </a:r>
            <a:endParaRPr lang="en-US" dirty="0" smtClean="0"/>
          </a:p>
          <a:p>
            <a:pPr fontAlgn="base"/>
            <a:r>
              <a:rPr lang="vi-VN" dirty="0" smtClean="0"/>
              <a:t>JDK </a:t>
            </a:r>
            <a:r>
              <a:rPr lang="vi-VN" dirty="0"/>
              <a:t>là dùng cho mục đích phát triển (lập trình, debug), nếu bạn chỉ cần chạy chương trình Java thì ko nhất thiết phải cài JDK mà chỉ cần cài JRE</a:t>
            </a:r>
          </a:p>
          <a:p>
            <a:pPr fontAlgn="base"/>
            <a:r>
              <a:rPr lang="vi-VN" dirty="0" smtClean="0"/>
              <a:t>JRE </a:t>
            </a:r>
            <a:r>
              <a:rPr lang="vi-VN" dirty="0"/>
              <a:t>là dùng cho chạy chương trình Java, JDK và JRE đều chưa JVM</a:t>
            </a:r>
          </a:p>
          <a:p>
            <a:pPr fontAlgn="base"/>
            <a:r>
              <a:rPr lang="vi-VN" dirty="0" smtClean="0"/>
              <a:t> </a:t>
            </a:r>
            <a:r>
              <a:rPr lang="vi-VN" dirty="0"/>
              <a:t>JVM là trái tim của ngôn ngữ của Java và được cung cấp tùy thuộc vào nền tảng/hệ điều hành mà nó chạy</a:t>
            </a:r>
            <a:r>
              <a:rPr lang="vi-VN" dirty="0" smtClean="0"/>
              <a:t>.</a:t>
            </a:r>
            <a:endParaRPr lang="en-US" dirty="0" smtClean="0"/>
          </a:p>
          <a:p>
            <a:pPr fontAlgn="base"/>
            <a:r>
              <a:rPr lang="en-US" dirty="0" smtClean="0"/>
              <a:t>=&gt; </a:t>
            </a:r>
            <a:r>
              <a:rPr lang="vi-VN" dirty="0" smtClean="0"/>
              <a:t>JDK là 1 nền tảng, đó là lý do tại sao chúng ta chia ra các bộ cài đặt JDK trên các hệ điều hành khác nhau như window, Mac, Unix…</a:t>
            </a:r>
            <a:endParaRPr lang="en-US" dirty="0" smtClean="0"/>
          </a:p>
          <a:p>
            <a:pPr fontAlgn="base"/>
            <a:endParaRPr lang="vi-VN" dirty="0"/>
          </a:p>
          <a:p>
            <a:endParaRPr lang="en-US" dirty="0"/>
          </a:p>
        </p:txBody>
      </p:sp>
    </p:spTree>
    <p:extLst>
      <p:ext uri="{BB962C8B-B14F-4D97-AF65-F5344CB8AC3E}">
        <p14:creationId xmlns:p14="http://schemas.microsoft.com/office/powerpoint/2010/main" val="2120918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pic>
        <p:nvPicPr>
          <p:cNvPr id="4" name="Content Placeholder 3"/>
          <p:cNvPicPr>
            <a:picLocks noGrp="1" noChangeAspect="1"/>
          </p:cNvPicPr>
          <p:nvPr>
            <p:ph idx="1"/>
          </p:nvPr>
        </p:nvPicPr>
        <p:blipFill>
          <a:blip r:embed="rId2"/>
          <a:stretch>
            <a:fillRect/>
          </a:stretch>
        </p:blipFill>
        <p:spPr>
          <a:xfrm>
            <a:off x="899160" y="1559242"/>
            <a:ext cx="9439275" cy="4181475"/>
          </a:xfrm>
          <a:prstGeom prst="rect">
            <a:avLst/>
          </a:prstGeom>
        </p:spPr>
      </p:pic>
      <p:sp>
        <p:nvSpPr>
          <p:cNvPr id="5" name="Rectangle 4"/>
          <p:cNvSpPr/>
          <p:nvPr/>
        </p:nvSpPr>
        <p:spPr>
          <a:xfrm>
            <a:off x="1681876" y="5847397"/>
            <a:ext cx="5503430" cy="369332"/>
          </a:xfrm>
          <a:prstGeom prst="rect">
            <a:avLst/>
          </a:prstGeom>
        </p:spPr>
        <p:txBody>
          <a:bodyPr wrap="none">
            <a:spAutoFit/>
          </a:bodyPr>
          <a:lstStyle/>
          <a:p>
            <a:pPr fontAlgn="base"/>
            <a:r>
              <a:rPr lang="en-US" dirty="0" err="1" smtClean="0">
                <a:solidFill>
                  <a:srgbClr val="000000"/>
                </a:solidFill>
                <a:latin typeface="Consolas" panose="020B0609020204030204" pitchFamily="49" charset="0"/>
              </a:rPr>
              <a:t>Cú</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pháp</a:t>
            </a:r>
            <a:r>
              <a:rPr lang="en-US" dirty="0" smtClean="0">
                <a:solidFill>
                  <a:srgbClr val="000000"/>
                </a:solidFill>
                <a:latin typeface="Consolas" panose="020B0609020204030204" pitchFamily="49" charset="0"/>
              </a:rPr>
              <a:t> : </a:t>
            </a:r>
            <a:r>
              <a:rPr lang="en-US" b="0" i="0" dirty="0" err="1" smtClean="0">
                <a:solidFill>
                  <a:srgbClr val="000000"/>
                </a:solidFill>
                <a:effectLst/>
                <a:latin typeface="Consolas" panose="020B0609020204030204" pitchFamily="49" charset="0"/>
              </a:rPr>
              <a:t>kieu_du_lieu</a:t>
            </a:r>
            <a:r>
              <a:rPr lang="en-US" b="0" i="0" dirty="0" smtClean="0">
                <a:solidFill>
                  <a:srgbClr val="000000"/>
                </a:solidFill>
                <a:effectLst/>
                <a:latin typeface="Consolas" panose="020B0609020204030204" pitchFamily="49" charset="0"/>
              </a:rPr>
              <a:t> </a:t>
            </a:r>
            <a:r>
              <a:rPr lang="en-US" b="0" i="0" dirty="0" err="1" smtClean="0">
                <a:solidFill>
                  <a:srgbClr val="000000"/>
                </a:solidFill>
                <a:effectLst/>
                <a:latin typeface="Consolas" panose="020B0609020204030204" pitchFamily="49" charset="0"/>
              </a:rPr>
              <a:t>ten_bien</a:t>
            </a:r>
            <a:r>
              <a:rPr lang="en-US" b="0" i="0" dirty="0" smtClean="0">
                <a:solidFill>
                  <a:srgbClr val="000000"/>
                </a:solidFill>
                <a:effectLst/>
                <a:latin typeface="Consolas" panose="020B0609020204030204" pitchFamily="49" charset="0"/>
              </a:rPr>
              <a:t> = </a:t>
            </a:r>
            <a:r>
              <a:rPr lang="en-US" b="0" i="0" dirty="0" err="1" smtClean="0">
                <a:solidFill>
                  <a:srgbClr val="000000"/>
                </a:solidFill>
                <a:effectLst/>
                <a:latin typeface="Consolas" panose="020B0609020204030204" pitchFamily="49" charset="0"/>
              </a:rPr>
              <a:t>gia_tri</a:t>
            </a:r>
            <a:r>
              <a:rPr lang="en-US" b="0" i="0" dirty="0" smtClean="0">
                <a:solidFill>
                  <a:srgbClr val="000000"/>
                </a:solidFill>
                <a:effectLst/>
                <a:latin typeface="Consolas" panose="020B0609020204030204" pitchFamily="49" charset="0"/>
              </a:rPr>
              <a:t>;</a:t>
            </a:r>
            <a:endParaRPr lang="en-US" b="0" i="0" dirty="0">
              <a:solidFill>
                <a:srgbClr val="AAAAAA"/>
              </a:solidFill>
              <a:effectLst/>
              <a:latin typeface="Source Code Pro"/>
            </a:endParaRPr>
          </a:p>
        </p:txBody>
      </p:sp>
    </p:spTree>
    <p:extLst>
      <p:ext uri="{BB962C8B-B14F-4D97-AF65-F5344CB8AC3E}">
        <p14:creationId xmlns:p14="http://schemas.microsoft.com/office/powerpoint/2010/main" val="68086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Kiểu  dữ liệu</a:t>
            </a:r>
            <a:endParaRPr lang="en-US" dirty="0"/>
          </a:p>
        </p:txBody>
      </p:sp>
      <p:pic>
        <p:nvPicPr>
          <p:cNvPr id="4" name="Content Placeholder 3"/>
          <p:cNvPicPr>
            <a:picLocks noGrp="1" noChangeAspect="1"/>
          </p:cNvPicPr>
          <p:nvPr>
            <p:ph idx="1"/>
          </p:nvPr>
        </p:nvPicPr>
        <p:blipFill>
          <a:blip r:embed="rId2"/>
          <a:stretch>
            <a:fillRect/>
          </a:stretch>
        </p:blipFill>
        <p:spPr>
          <a:xfrm>
            <a:off x="927735" y="1771491"/>
            <a:ext cx="10077450" cy="2828925"/>
          </a:xfrm>
          <a:prstGeom prst="rect">
            <a:avLst/>
          </a:prstGeom>
        </p:spPr>
      </p:pic>
      <p:sp>
        <p:nvSpPr>
          <p:cNvPr id="7" name="Rectangle 6"/>
          <p:cNvSpPr/>
          <p:nvPr/>
        </p:nvSpPr>
        <p:spPr>
          <a:xfrm>
            <a:off x="3733800" y="4130040"/>
            <a:ext cx="4907280" cy="23622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213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Dữ liệu </a:t>
            </a:r>
            <a:r>
              <a:rPr lang="en-US" dirty="0" err="1" smtClean="0"/>
              <a:t>nguyên</a:t>
            </a:r>
            <a:r>
              <a:rPr lang="en-US" dirty="0" smtClean="0"/>
              <a:t> </a:t>
            </a:r>
            <a:r>
              <a:rPr lang="en-US" dirty="0" err="1" smtClean="0"/>
              <a:t>thủy</a:t>
            </a:r>
            <a:endParaRPr lang="en-US" dirty="0"/>
          </a:p>
        </p:txBody>
      </p:sp>
      <p:pic>
        <p:nvPicPr>
          <p:cNvPr id="4" name="Content Placeholder 3"/>
          <p:cNvPicPr>
            <a:picLocks noGrp="1" noChangeAspect="1"/>
          </p:cNvPicPr>
          <p:nvPr>
            <p:ph idx="1"/>
          </p:nvPr>
        </p:nvPicPr>
        <p:blipFill>
          <a:blip r:embed="rId2"/>
          <a:stretch>
            <a:fillRect/>
          </a:stretch>
        </p:blipFill>
        <p:spPr>
          <a:xfrm>
            <a:off x="962025" y="2024856"/>
            <a:ext cx="9658350" cy="3267075"/>
          </a:xfrm>
          <a:prstGeom prst="rect">
            <a:avLst/>
          </a:prstGeom>
        </p:spPr>
      </p:pic>
    </p:spTree>
    <p:extLst>
      <p:ext uri="{BB962C8B-B14F-4D97-AF65-F5344CB8AC3E}">
        <p14:creationId xmlns:p14="http://schemas.microsoft.com/office/powerpoint/2010/main" val="157640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biến</a:t>
            </a:r>
            <a:endParaRPr lang="en-US" dirty="0"/>
          </a:p>
        </p:txBody>
      </p:sp>
      <p:pic>
        <p:nvPicPr>
          <p:cNvPr id="4" name="Content Placeholder 3"/>
          <p:cNvPicPr>
            <a:picLocks noGrp="1" noChangeAspect="1"/>
          </p:cNvPicPr>
          <p:nvPr>
            <p:ph idx="1"/>
          </p:nvPr>
        </p:nvPicPr>
        <p:blipFill>
          <a:blip r:embed="rId2"/>
          <a:stretch>
            <a:fillRect/>
          </a:stretch>
        </p:blipFill>
        <p:spPr>
          <a:xfrm>
            <a:off x="1158240" y="1623854"/>
            <a:ext cx="10424160" cy="1981200"/>
          </a:xfrm>
          <a:prstGeom prst="rect">
            <a:avLst/>
          </a:prstGeom>
        </p:spPr>
      </p:pic>
      <p:pic>
        <p:nvPicPr>
          <p:cNvPr id="6" name="Picture 5"/>
          <p:cNvPicPr>
            <a:picLocks noChangeAspect="1"/>
          </p:cNvPicPr>
          <p:nvPr/>
        </p:nvPicPr>
        <p:blipFill>
          <a:blip r:embed="rId3"/>
          <a:stretch>
            <a:fillRect/>
          </a:stretch>
        </p:blipFill>
        <p:spPr>
          <a:xfrm>
            <a:off x="1989772" y="3760788"/>
            <a:ext cx="6971348" cy="1695132"/>
          </a:xfrm>
          <a:prstGeom prst="rect">
            <a:avLst/>
          </a:prstGeom>
        </p:spPr>
      </p:pic>
    </p:spTree>
    <p:extLst>
      <p:ext uri="{BB962C8B-B14F-4D97-AF65-F5344CB8AC3E}">
        <p14:creationId xmlns:p14="http://schemas.microsoft.com/office/powerpoint/2010/main" val="311705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581977"/>
            <a:ext cx="9972675" cy="2828925"/>
          </a:xfrm>
          <a:prstGeom prst="rect">
            <a:avLst/>
          </a:prstGeom>
        </p:spPr>
      </p:pic>
      <p:pic>
        <p:nvPicPr>
          <p:cNvPr id="5" name="Picture 4"/>
          <p:cNvPicPr>
            <a:picLocks noChangeAspect="1"/>
          </p:cNvPicPr>
          <p:nvPr/>
        </p:nvPicPr>
        <p:blipFill>
          <a:blip r:embed="rId3"/>
          <a:stretch>
            <a:fillRect/>
          </a:stretch>
        </p:blipFill>
        <p:spPr>
          <a:xfrm>
            <a:off x="3907155" y="3253740"/>
            <a:ext cx="4667250" cy="3348990"/>
          </a:xfrm>
          <a:prstGeom prst="rect">
            <a:avLst/>
          </a:prstGeom>
        </p:spPr>
      </p:pic>
    </p:spTree>
    <p:extLst>
      <p:ext uri="{BB962C8B-B14F-4D97-AF65-F5344CB8AC3E}">
        <p14:creationId xmlns:p14="http://schemas.microsoft.com/office/powerpoint/2010/main" val="128801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668655"/>
            <a:ext cx="9963150" cy="2686050"/>
          </a:xfrm>
          <a:prstGeom prst="rect">
            <a:avLst/>
          </a:prstGeom>
        </p:spPr>
      </p:pic>
      <p:pic>
        <p:nvPicPr>
          <p:cNvPr id="5" name="Picture 4"/>
          <p:cNvPicPr>
            <a:picLocks noChangeAspect="1"/>
          </p:cNvPicPr>
          <p:nvPr/>
        </p:nvPicPr>
        <p:blipFill>
          <a:blip r:embed="rId3"/>
          <a:stretch>
            <a:fillRect/>
          </a:stretch>
        </p:blipFill>
        <p:spPr>
          <a:xfrm>
            <a:off x="3425190" y="3168968"/>
            <a:ext cx="4667250" cy="3076575"/>
          </a:xfrm>
          <a:prstGeom prst="rect">
            <a:avLst/>
          </a:prstGeom>
        </p:spPr>
      </p:pic>
    </p:spTree>
    <p:extLst>
      <p:ext uri="{BB962C8B-B14F-4D97-AF65-F5344CB8AC3E}">
        <p14:creationId xmlns:p14="http://schemas.microsoft.com/office/powerpoint/2010/main" val="287126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Coding Convention</a:t>
            </a:r>
          </a:p>
        </p:txBody>
      </p:sp>
      <p:pic>
        <p:nvPicPr>
          <p:cNvPr id="6" name="Content Placeholder 5"/>
          <p:cNvPicPr>
            <a:picLocks noGrp="1" noChangeAspect="1"/>
          </p:cNvPicPr>
          <p:nvPr>
            <p:ph idx="1"/>
          </p:nvPr>
        </p:nvPicPr>
        <p:blipFill>
          <a:blip r:embed="rId2"/>
          <a:stretch>
            <a:fillRect/>
          </a:stretch>
        </p:blipFill>
        <p:spPr>
          <a:xfrm>
            <a:off x="1110196" y="1398922"/>
            <a:ext cx="9629775" cy="2247900"/>
          </a:xfrm>
          <a:prstGeom prst="rect">
            <a:avLst/>
          </a:prstGeom>
        </p:spPr>
      </p:pic>
      <p:pic>
        <p:nvPicPr>
          <p:cNvPr id="7" name="Content Placeholder 3"/>
          <p:cNvPicPr>
            <a:picLocks noChangeAspect="1"/>
          </p:cNvPicPr>
          <p:nvPr/>
        </p:nvPicPr>
        <p:blipFill>
          <a:blip r:embed="rId3"/>
          <a:stretch>
            <a:fillRect/>
          </a:stretch>
        </p:blipFill>
        <p:spPr>
          <a:xfrm>
            <a:off x="1110196" y="3646822"/>
            <a:ext cx="8496300" cy="2209800"/>
          </a:xfrm>
          <a:prstGeom prst="rect">
            <a:avLst/>
          </a:prstGeom>
        </p:spPr>
      </p:pic>
    </p:spTree>
    <p:extLst>
      <p:ext uri="{BB962C8B-B14F-4D97-AF65-F5344CB8AC3E}">
        <p14:creationId xmlns:p14="http://schemas.microsoft.com/office/powerpoint/2010/main" val="3672636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009596" y="495656"/>
            <a:ext cx="8833185" cy="5630032"/>
          </a:xfrm>
          <a:prstGeom prst="rect">
            <a:avLst/>
          </a:prstGeom>
        </p:spPr>
      </p:pic>
    </p:spTree>
    <p:extLst>
      <p:ext uri="{BB962C8B-B14F-4D97-AF65-F5344CB8AC3E}">
        <p14:creationId xmlns:p14="http://schemas.microsoft.com/office/powerpoint/2010/main" val="1588508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096500" cy="3362325"/>
          </a:xfrm>
          <a:prstGeom prst="rect">
            <a:avLst/>
          </a:prstGeom>
        </p:spPr>
      </p:pic>
      <p:pic>
        <p:nvPicPr>
          <p:cNvPr id="5" name="Picture 4"/>
          <p:cNvPicPr>
            <a:picLocks noChangeAspect="1"/>
          </p:cNvPicPr>
          <p:nvPr/>
        </p:nvPicPr>
        <p:blipFill>
          <a:blip r:embed="rId3"/>
          <a:stretch>
            <a:fillRect/>
          </a:stretch>
        </p:blipFill>
        <p:spPr>
          <a:xfrm>
            <a:off x="838200" y="3727450"/>
            <a:ext cx="10020300" cy="1704975"/>
          </a:xfrm>
          <a:prstGeom prst="rect">
            <a:avLst/>
          </a:prstGeom>
        </p:spPr>
      </p:pic>
    </p:spTree>
    <p:extLst>
      <p:ext uri="{BB962C8B-B14F-4D97-AF65-F5344CB8AC3E}">
        <p14:creationId xmlns:p14="http://schemas.microsoft.com/office/powerpoint/2010/main" val="195186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Tốc</a:t>
            </a:r>
            <a:r>
              <a:rPr lang="en-US" dirty="0" smtClean="0"/>
              <a:t> độ :</a:t>
            </a:r>
            <a:endParaRPr lang="en-US" dirty="0"/>
          </a:p>
        </p:txBody>
      </p:sp>
      <p:sp>
        <p:nvSpPr>
          <p:cNvPr id="3" name="Content Placeholder 2"/>
          <p:cNvSpPr>
            <a:spLocks noGrp="1"/>
          </p:cNvSpPr>
          <p:nvPr>
            <p:ph idx="1"/>
          </p:nvPr>
        </p:nvSpPr>
        <p:spPr/>
        <p:txBody>
          <a:bodyPr/>
          <a:lstStyle/>
          <a:p>
            <a:pPr fontAlgn="base"/>
            <a:r>
              <a:rPr lang="vi-VN" dirty="0"/>
              <a:t>Trước đây, Java chạy chậm hơn những ngôn ngữ dịch thẳng ra mã máy như C và C++, nhưng sau này nhờ công nghệ “biên dịch tại chỗ” – Just in time compilation, khoảng cách này đã được thu hẹp, và trong một số trường hợp đặc biệt Java có thể chạy nhanh hơn.</a:t>
            </a:r>
          </a:p>
          <a:p>
            <a:pPr fontAlgn="base"/>
            <a:r>
              <a:rPr lang="vi-VN" dirty="0"/>
              <a:t>Java chạy nhanh hơn những ngôn ngữ thông dịch như Python, Perl, PHP gấp nhiều lần.</a:t>
            </a:r>
          </a:p>
          <a:p>
            <a:endParaRPr lang="en-US" dirty="0"/>
          </a:p>
        </p:txBody>
      </p:sp>
    </p:spTree>
    <p:extLst>
      <p:ext uri="{BB962C8B-B14F-4D97-AF65-F5344CB8AC3E}">
        <p14:creationId xmlns:p14="http://schemas.microsoft.com/office/powerpoint/2010/main" val="285072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	</a:t>
            </a:r>
            <a:endParaRPr lang="en-US" dirty="0"/>
          </a:p>
        </p:txBody>
      </p:sp>
      <p:pic>
        <p:nvPicPr>
          <p:cNvPr id="4" name="Content Placeholder 3"/>
          <p:cNvPicPr>
            <a:picLocks noGrp="1" noChangeAspect="1"/>
          </p:cNvPicPr>
          <p:nvPr>
            <p:ph idx="1"/>
          </p:nvPr>
        </p:nvPicPr>
        <p:blipFill>
          <a:blip r:embed="rId2"/>
          <a:stretch>
            <a:fillRect/>
          </a:stretch>
        </p:blipFill>
        <p:spPr>
          <a:xfrm>
            <a:off x="838200" y="2989649"/>
            <a:ext cx="9648825" cy="1628775"/>
          </a:xfrm>
          <a:prstGeom prst="rect">
            <a:avLst/>
          </a:prstGeom>
        </p:spPr>
      </p:pic>
      <p:pic>
        <p:nvPicPr>
          <p:cNvPr id="5" name="Picture 4"/>
          <p:cNvPicPr>
            <a:picLocks noChangeAspect="1"/>
          </p:cNvPicPr>
          <p:nvPr/>
        </p:nvPicPr>
        <p:blipFill>
          <a:blip r:embed="rId3"/>
          <a:stretch>
            <a:fillRect/>
          </a:stretch>
        </p:blipFill>
        <p:spPr>
          <a:xfrm>
            <a:off x="906566" y="4886400"/>
            <a:ext cx="9982200" cy="657225"/>
          </a:xfrm>
          <a:prstGeom prst="rect">
            <a:avLst/>
          </a:prstGeom>
        </p:spPr>
      </p:pic>
      <p:pic>
        <p:nvPicPr>
          <p:cNvPr id="6" name="Picture 5"/>
          <p:cNvPicPr>
            <a:picLocks noChangeAspect="1"/>
          </p:cNvPicPr>
          <p:nvPr/>
        </p:nvPicPr>
        <p:blipFill>
          <a:blip r:embed="rId4"/>
          <a:stretch>
            <a:fillRect/>
          </a:stretch>
        </p:blipFill>
        <p:spPr>
          <a:xfrm>
            <a:off x="906566" y="5543625"/>
            <a:ext cx="8515350" cy="390525"/>
          </a:xfrm>
          <a:prstGeom prst="rect">
            <a:avLst/>
          </a:prstGeom>
        </p:spPr>
      </p:pic>
      <p:pic>
        <p:nvPicPr>
          <p:cNvPr id="7" name="Picture 6"/>
          <p:cNvPicPr>
            <a:picLocks noChangeAspect="1"/>
          </p:cNvPicPr>
          <p:nvPr/>
        </p:nvPicPr>
        <p:blipFill>
          <a:blip r:embed="rId5"/>
          <a:stretch>
            <a:fillRect/>
          </a:stretch>
        </p:blipFill>
        <p:spPr>
          <a:xfrm>
            <a:off x="830366" y="723900"/>
            <a:ext cx="10134600" cy="1933575"/>
          </a:xfrm>
          <a:prstGeom prst="rect">
            <a:avLst/>
          </a:prstGeom>
        </p:spPr>
      </p:pic>
    </p:spTree>
    <p:extLst>
      <p:ext uri="{BB962C8B-B14F-4D97-AF65-F5344CB8AC3E}">
        <p14:creationId xmlns:p14="http://schemas.microsoft.com/office/powerpoint/2010/main" val="3545772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432" y="2242693"/>
            <a:ext cx="10515600" cy="1325563"/>
          </a:xfrm>
        </p:spPr>
        <p:txBody>
          <a:bodyPr/>
          <a:lstStyle/>
          <a:p>
            <a:r>
              <a:rPr lang="en-US" dirty="0" smtClean="0"/>
              <a:t>OOP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4271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60" y="174625"/>
            <a:ext cx="10515600" cy="1325563"/>
          </a:xfrm>
        </p:spPr>
        <p:txBody>
          <a:bodyPr/>
          <a:lstStyle/>
          <a:p>
            <a:r>
              <a:rPr lang="vi-VN" b="1" dirty="0"/>
              <a:t>Lập trình hướng cấu trúc là gì?</a:t>
            </a:r>
            <a:br>
              <a:rPr lang="vi-VN" b="1" dirty="0"/>
            </a:br>
            <a:endParaRPr lang="en-US" dirty="0"/>
          </a:p>
        </p:txBody>
      </p:sp>
      <p:sp>
        <p:nvSpPr>
          <p:cNvPr id="3" name="Content Placeholder 2"/>
          <p:cNvSpPr>
            <a:spLocks noGrp="1"/>
          </p:cNvSpPr>
          <p:nvPr>
            <p:ph idx="1"/>
          </p:nvPr>
        </p:nvSpPr>
        <p:spPr>
          <a:xfrm>
            <a:off x="838200" y="1158240"/>
            <a:ext cx="10515600" cy="5018723"/>
          </a:xfrm>
        </p:spPr>
        <p:txBody>
          <a:bodyPr>
            <a:normAutofit fontScale="92500" lnSpcReduction="20000"/>
          </a:bodyPr>
          <a:lstStyle/>
          <a:p>
            <a:pPr fontAlgn="base"/>
            <a:r>
              <a:rPr lang="vi-VN" dirty="0" smtClean="0"/>
              <a:t>Lập </a:t>
            </a:r>
            <a:r>
              <a:rPr lang="vi-VN" dirty="0"/>
              <a:t>trình hướng cấu trúc hay còn gọi là lập trình hướng thủ tục (Procedure Oriented Programming – POP): là một kỹ thuật lập trình, trong đó chương trình được chia thành các hàm (chương trình con)</a:t>
            </a:r>
          </a:p>
          <a:p>
            <a:pPr fontAlgn="base"/>
            <a:r>
              <a:rPr lang="vi-VN" dirty="0"/>
              <a:t>Mỗi chương trình </a:t>
            </a:r>
            <a:r>
              <a:rPr lang="vi-VN" dirty="0" smtClean="0"/>
              <a:t>c</a:t>
            </a:r>
            <a:r>
              <a:rPr lang="en-US" dirty="0" smtClean="0"/>
              <a:t>o</a:t>
            </a:r>
            <a:r>
              <a:rPr lang="vi-VN" dirty="0" smtClean="0"/>
              <a:t>n </a:t>
            </a:r>
            <a:r>
              <a:rPr lang="vi-VN" dirty="0"/>
              <a:t>có thể được chia ra nhiều chương trình con khác để đơn giản hóa công việc của chúng. (Quá trình làm mịn)</a:t>
            </a:r>
          </a:p>
          <a:p>
            <a:pPr fontAlgn="base"/>
            <a:r>
              <a:rPr lang="vi-VN" dirty="0"/>
              <a:t>– Ví dụ chương trình nhập và hiển thị thông tin người dùng sẽ chia thành hai chương trình con là chương trình nhập và xuất, nếu việc nhập thông tin phức tạp thì chương trình nhập thông tin có thể chia ra nhiều chương trình con khác nhau…</a:t>
            </a:r>
          </a:p>
          <a:p>
            <a:pPr fontAlgn="base"/>
            <a:r>
              <a:rPr lang="vi-VN" dirty="0"/>
              <a:t>Trong lập trình hướng cấu trúc ta thường quan tâm đến việc phát triển các hàm mà ít quan tâm tới dữ liệu – thứ mà chúng dùng để xử lý công việc. (Điều này khiến cho dữ liệu khó kiểm soát)</a:t>
            </a:r>
          </a:p>
          <a:p>
            <a:pPr fontAlgn="base"/>
            <a:r>
              <a:rPr lang="vi-VN" dirty="0"/>
              <a:t>Để liên kết giữa các hàm với nhau ta thường dùng biến toàn cục hoặc con trỏ.</a:t>
            </a:r>
          </a:p>
          <a:p>
            <a:endParaRPr lang="en-US" dirty="0"/>
          </a:p>
        </p:txBody>
      </p:sp>
    </p:spTree>
    <p:extLst>
      <p:ext uri="{BB962C8B-B14F-4D97-AF65-F5344CB8AC3E}">
        <p14:creationId xmlns:p14="http://schemas.microsoft.com/office/powerpoint/2010/main" val="564467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6280"/>
            <a:ext cx="10515600" cy="5460683"/>
          </a:xfrm>
        </p:spPr>
        <p:txBody>
          <a:bodyPr>
            <a:normAutofit/>
          </a:bodyPr>
          <a:lstStyle/>
          <a:p>
            <a:pPr marL="0" indent="0" fontAlgn="base">
              <a:buNone/>
            </a:pPr>
            <a:r>
              <a:rPr lang="vi-VN" dirty="0"/>
              <a:t>Các tính chất cơ bản của lập trình hướng cấu trúc là:</a:t>
            </a:r>
          </a:p>
          <a:p>
            <a:pPr marL="0" indent="0" fontAlgn="base">
              <a:buNone/>
            </a:pPr>
            <a:r>
              <a:rPr lang="vi-VN" dirty="0"/>
              <a:t>– Tập chung vào công việc cần thực hiện (thuật toán)</a:t>
            </a:r>
          </a:p>
          <a:p>
            <a:pPr marL="0" indent="0" fontAlgn="base">
              <a:buNone/>
            </a:pPr>
            <a:r>
              <a:rPr lang="vi-VN" dirty="0"/>
              <a:t>– Chương trình lớn được chia thành các hàm nhỏ hơn</a:t>
            </a:r>
          </a:p>
          <a:p>
            <a:pPr marL="0" indent="0" fontAlgn="base">
              <a:buNone/>
            </a:pPr>
            <a:r>
              <a:rPr lang="vi-VN" dirty="0"/>
              <a:t>– Phần lớn các hàm sử dụng dữ liệu chung</a:t>
            </a:r>
          </a:p>
          <a:p>
            <a:pPr marL="0" indent="0" fontAlgn="base">
              <a:buNone/>
            </a:pPr>
            <a:r>
              <a:rPr lang="vi-VN" dirty="0"/>
              <a:t>– Dữ liêu trong hệ thống được chuyển động từ hàm này sang hàm khác.</a:t>
            </a:r>
          </a:p>
          <a:p>
            <a:pPr marL="0" indent="0" fontAlgn="base">
              <a:buNone/>
            </a:pPr>
            <a:r>
              <a:rPr lang="vi-VN" dirty="0"/>
              <a:t>– Hàm biến đổi dữ liệu từ dạng này sang dạng khác</a:t>
            </a:r>
          </a:p>
          <a:p>
            <a:pPr marL="0" indent="0" fontAlgn="base">
              <a:buNone/>
            </a:pPr>
            <a:r>
              <a:rPr lang="vi-VN" dirty="0"/>
              <a:t>– Sử dụng cách tiếp cận top-down trong thiết kế chương trình</a:t>
            </a:r>
          </a:p>
          <a:p>
            <a:pPr marL="0" indent="0" fontAlgn="base">
              <a:buNone/>
            </a:pPr>
            <a:r>
              <a:rPr lang="vi-VN" dirty="0"/>
              <a:t>Các ngôn ngữ lập trình hướng cấu trúc: Pascal, C…</a:t>
            </a:r>
          </a:p>
          <a:p>
            <a:endParaRPr lang="en-US" dirty="0"/>
          </a:p>
        </p:txBody>
      </p:sp>
    </p:spTree>
    <p:extLst>
      <p:ext uri="{BB962C8B-B14F-4D97-AF65-F5344CB8AC3E}">
        <p14:creationId xmlns:p14="http://schemas.microsoft.com/office/powerpoint/2010/main" val="1519755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6305" y="1530668"/>
            <a:ext cx="10191750" cy="2676525"/>
          </a:xfrm>
          <a:prstGeom prst="rect">
            <a:avLst/>
          </a:prstGeom>
        </p:spPr>
      </p:pic>
    </p:spTree>
    <p:extLst>
      <p:ext uri="{BB962C8B-B14F-4D97-AF65-F5344CB8AC3E}">
        <p14:creationId xmlns:p14="http://schemas.microsoft.com/office/powerpoint/2010/main" val="3232204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Sự khác nhau giữa lập trình hướng đối tượng với lập trình cấu trúc (OOP vs POP)</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vi-VN" b="1" dirty="0" smtClean="0"/>
              <a:t>Định </a:t>
            </a:r>
            <a:r>
              <a:rPr lang="vi-VN" b="1" dirty="0"/>
              <a:t>nghĩa:</a:t>
            </a:r>
            <a:r>
              <a:rPr lang="vi-VN" dirty="0"/>
              <a:t> OOP tập trung vào dữ liệu hơn là thuật toán còn POP tập trung vào việc xây dựng các hàm, thuật toán hơn là dữ liệu.</a:t>
            </a:r>
          </a:p>
          <a:p>
            <a:pPr fontAlgn="base"/>
            <a:r>
              <a:rPr lang="vi-VN" b="1" dirty="0"/>
              <a:t>Chương trình:</a:t>
            </a:r>
            <a:r>
              <a:rPr lang="vi-VN" dirty="0"/>
              <a:t> </a:t>
            </a:r>
            <a:r>
              <a:rPr lang="vi-VN" dirty="0" smtClean="0"/>
              <a:t>chia </a:t>
            </a:r>
            <a:r>
              <a:rPr lang="vi-VN" dirty="0"/>
              <a:t>chương trình thành các đối tượng còn POP chia chương trình thành các hàm.</a:t>
            </a:r>
          </a:p>
          <a:p>
            <a:pPr fontAlgn="base"/>
            <a:r>
              <a:rPr lang="vi-VN" b="1" dirty="0"/>
              <a:t>Khả năng truy cập:</a:t>
            </a:r>
            <a:r>
              <a:rPr lang="vi-VN" dirty="0"/>
              <a:t> </a:t>
            </a:r>
            <a:r>
              <a:rPr lang="vi-VN" dirty="0" smtClean="0"/>
              <a:t>chia </a:t>
            </a:r>
            <a:r>
              <a:rPr lang="vi-VN" dirty="0"/>
              <a:t>ra các modifier: Private, Public, Protected, Default còn POP thì không.</a:t>
            </a:r>
          </a:p>
          <a:p>
            <a:pPr fontAlgn="base"/>
            <a:r>
              <a:rPr lang="vi-VN" b="1" dirty="0"/>
              <a:t>Thực </a:t>
            </a:r>
            <a:r>
              <a:rPr lang="vi-VN" b="1" dirty="0" smtClean="0"/>
              <a:t>thi:</a:t>
            </a:r>
            <a:r>
              <a:rPr lang="en-US" dirty="0"/>
              <a:t> </a:t>
            </a:r>
            <a:r>
              <a:rPr lang="vi-VN" dirty="0" smtClean="0"/>
              <a:t>các </a:t>
            </a:r>
            <a:r>
              <a:rPr lang="vi-VN" dirty="0"/>
              <a:t>chức năng có thể chạy đồng thời trong khi POP thì các hàm, chức năng chạy lần lượt.</a:t>
            </a:r>
          </a:p>
          <a:p>
            <a:pPr fontAlgn="base"/>
            <a:r>
              <a:rPr lang="vi-VN" b="1" dirty="0"/>
              <a:t>Điều khiển dữ liệu: </a:t>
            </a:r>
            <a:r>
              <a:rPr lang="vi-VN" dirty="0" smtClean="0"/>
              <a:t>dữ </a:t>
            </a:r>
            <a:r>
              <a:rPr lang="vi-VN" dirty="0"/>
              <a:t>liệu và hàm của một đối tượng giống như một thành phần riêng biệt và bị hạn chế truy cập bởi các đối tượng khác. Với POP, dữ liệu có thể truy cập một cách tự do giữa các hàm.</a:t>
            </a:r>
          </a:p>
          <a:p>
            <a:pPr fontAlgn="base"/>
            <a:r>
              <a:rPr lang="vi-VN" b="1" dirty="0"/>
              <a:t>Bảo mật:</a:t>
            </a:r>
            <a:r>
              <a:rPr lang="vi-VN" dirty="0"/>
              <a:t> OOP bảo mật hơn POP nhờ việc giới hạn truy cập dữ liệu.</a:t>
            </a:r>
          </a:p>
          <a:p>
            <a:pPr fontAlgn="base"/>
            <a:r>
              <a:rPr lang="vi-VN" b="1" dirty="0"/>
              <a:t>Chỉnh sửa:</a:t>
            </a:r>
            <a:r>
              <a:rPr lang="vi-VN" dirty="0"/>
              <a:t> với OOP dữ liệu có thể thêm mới một cách dễ dàng từ các đối </a:t>
            </a:r>
            <a:r>
              <a:rPr lang="vi-VN" dirty="0" smtClean="0"/>
              <a:t>tượng</a:t>
            </a:r>
            <a:endParaRPr lang="en-US" dirty="0"/>
          </a:p>
        </p:txBody>
      </p:sp>
    </p:spTree>
    <p:extLst>
      <p:ext uri="{BB962C8B-B14F-4D97-AF65-F5344CB8AC3E}">
        <p14:creationId xmlns:p14="http://schemas.microsoft.com/office/powerpoint/2010/main" val="23221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45085"/>
            <a:ext cx="10515600" cy="1325563"/>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43923" y="707866"/>
            <a:ext cx="10526057" cy="5996941"/>
          </a:xfrm>
          <a:prstGeom prst="rect">
            <a:avLst/>
          </a:prstGeom>
        </p:spPr>
      </p:pic>
    </p:spTree>
    <p:extLst>
      <p:ext uri="{BB962C8B-B14F-4D97-AF65-F5344CB8AC3E}">
        <p14:creationId xmlns:p14="http://schemas.microsoft.com/office/powerpoint/2010/main" val="2607171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Đối</a:t>
            </a:r>
            <a:r>
              <a:rPr lang="en-US" dirty="0" smtClean="0"/>
              <a:t> </a:t>
            </a:r>
            <a:r>
              <a:rPr lang="en-US" dirty="0" err="1" smtClean="0"/>
              <a:t>tượng</a:t>
            </a:r>
            <a:r>
              <a:rPr lang="en-US" dirty="0" smtClean="0"/>
              <a:t> là gì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281459"/>
            <a:ext cx="10029825" cy="2200275"/>
          </a:xfrm>
          <a:prstGeom prst="rect">
            <a:avLst/>
          </a:prstGeom>
        </p:spPr>
      </p:pic>
      <p:pic>
        <p:nvPicPr>
          <p:cNvPr id="5" name="Picture 4"/>
          <p:cNvPicPr>
            <a:picLocks noChangeAspect="1"/>
          </p:cNvPicPr>
          <p:nvPr/>
        </p:nvPicPr>
        <p:blipFill>
          <a:blip r:embed="rId3"/>
          <a:stretch>
            <a:fillRect/>
          </a:stretch>
        </p:blipFill>
        <p:spPr>
          <a:xfrm>
            <a:off x="838200" y="3481734"/>
            <a:ext cx="10010775" cy="2924175"/>
          </a:xfrm>
          <a:prstGeom prst="rect">
            <a:avLst/>
          </a:prstGeom>
        </p:spPr>
      </p:pic>
    </p:spTree>
    <p:extLst>
      <p:ext uri="{BB962C8B-B14F-4D97-AF65-F5344CB8AC3E}">
        <p14:creationId xmlns:p14="http://schemas.microsoft.com/office/powerpoint/2010/main" val="1227429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là gì ?</a:t>
            </a:r>
            <a:endParaRPr lang="en-US" dirty="0"/>
          </a:p>
        </p:txBody>
      </p:sp>
      <p:pic>
        <p:nvPicPr>
          <p:cNvPr id="4" name="Content Placeholder 3"/>
          <p:cNvPicPr>
            <a:picLocks noGrp="1" noChangeAspect="1"/>
          </p:cNvPicPr>
          <p:nvPr>
            <p:ph idx="1"/>
          </p:nvPr>
        </p:nvPicPr>
        <p:blipFill>
          <a:blip r:embed="rId2"/>
          <a:stretch>
            <a:fillRect/>
          </a:stretch>
        </p:blipFill>
        <p:spPr>
          <a:xfrm>
            <a:off x="838200" y="1522254"/>
            <a:ext cx="9991725" cy="609600"/>
          </a:xfrm>
          <a:prstGeom prst="rect">
            <a:avLst/>
          </a:prstGeom>
        </p:spPr>
      </p:pic>
      <p:pic>
        <p:nvPicPr>
          <p:cNvPr id="5" name="Picture 4"/>
          <p:cNvPicPr>
            <a:picLocks noChangeAspect="1"/>
          </p:cNvPicPr>
          <p:nvPr/>
        </p:nvPicPr>
        <p:blipFill>
          <a:blip r:embed="rId3"/>
          <a:stretch>
            <a:fillRect/>
          </a:stretch>
        </p:blipFill>
        <p:spPr>
          <a:xfrm>
            <a:off x="777087" y="2025223"/>
            <a:ext cx="9915525" cy="3314700"/>
          </a:xfrm>
          <a:prstGeom prst="rect">
            <a:avLst/>
          </a:prstGeom>
        </p:spPr>
      </p:pic>
    </p:spTree>
    <p:extLst>
      <p:ext uri="{BB962C8B-B14F-4D97-AF65-F5344CB8AC3E}">
        <p14:creationId xmlns:p14="http://schemas.microsoft.com/office/powerpoint/2010/main" val="516884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365125"/>
            <a:ext cx="10001250" cy="2628900"/>
          </a:xfrm>
          <a:prstGeom prst="rect">
            <a:avLst/>
          </a:prstGeom>
        </p:spPr>
      </p:pic>
      <p:pic>
        <p:nvPicPr>
          <p:cNvPr id="5" name="Picture 4"/>
          <p:cNvPicPr>
            <a:picLocks noChangeAspect="1"/>
          </p:cNvPicPr>
          <p:nvPr/>
        </p:nvPicPr>
        <p:blipFill>
          <a:blip r:embed="rId3"/>
          <a:stretch>
            <a:fillRect/>
          </a:stretch>
        </p:blipFill>
        <p:spPr>
          <a:xfrm>
            <a:off x="3022250" y="2750884"/>
            <a:ext cx="3927661" cy="3388660"/>
          </a:xfrm>
          <a:prstGeom prst="rect">
            <a:avLst/>
          </a:prstGeom>
        </p:spPr>
      </p:pic>
    </p:spTree>
    <p:extLst>
      <p:ext uri="{BB962C8B-B14F-4D97-AF65-F5344CB8AC3E}">
        <p14:creationId xmlns:p14="http://schemas.microsoft.com/office/powerpoint/2010/main" val="211935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Ngôn</a:t>
            </a:r>
            <a:r>
              <a:rPr lang="en-US" b="1" dirty="0"/>
              <a:t> </a:t>
            </a:r>
            <a:r>
              <a:rPr lang="en-US" b="1" dirty="0" err="1"/>
              <a:t>ngữ</a:t>
            </a:r>
            <a:r>
              <a:rPr lang="en-US" b="1" dirty="0"/>
              <a:t> thông </a:t>
            </a:r>
            <a:r>
              <a:rPr lang="en-US" b="1" dirty="0" err="1"/>
              <a:t>dịch</a:t>
            </a:r>
            <a:r>
              <a:rPr lang="en-US" b="1" dirty="0"/>
              <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vi-VN" dirty="0"/>
              <a:t>Khi một ngôn ngữ lập trình được xác định là thông dịch, chương trình được viết ra khi chạy sẽ được dịch trực tiếp thành mã máy (ngôn ngữ mà máy tính có thể hiểu được) để máy tính thực thi chúng. Khi chương trình chạy đến dòng lệnh nào sẽ chuyển thành mã máy đến đó để máy tính có thể thực thi.</a:t>
            </a:r>
          </a:p>
          <a:p>
            <a:r>
              <a:rPr lang="vi-VN" dirty="0"/>
              <a:t>Bộ thông dịch thực hiện quá trình thông dịch gọi là interpreter.</a:t>
            </a:r>
          </a:p>
          <a:p>
            <a:pPr marL="0" indent="0">
              <a:buNone/>
            </a:pPr>
            <a:r>
              <a:rPr lang="vi-VN" dirty="0"/>
              <a:t>Ưu điểm:</a:t>
            </a:r>
          </a:p>
          <a:p>
            <a:r>
              <a:rPr lang="vi-VN" dirty="0"/>
              <a:t>Interpreter dễ hiện thực hơn do bỏ qua việc kiểm tra lỗi và tối ưu code thường được thực hiện trong quá trình compiled.</a:t>
            </a:r>
          </a:p>
          <a:p>
            <a:r>
              <a:rPr lang="vi-VN" dirty="0"/>
              <a:t>Hỗ trợ đa nền tảng.</a:t>
            </a:r>
          </a:p>
          <a:p>
            <a:r>
              <a:rPr lang="vi-VN" dirty="0"/>
              <a:t>Kích thước chương trình thực thi nhỏ hơn.</a:t>
            </a:r>
          </a:p>
          <a:p>
            <a:pPr marL="0" indent="0">
              <a:buNone/>
            </a:pPr>
            <a:r>
              <a:rPr lang="vi-VN" dirty="0"/>
              <a:t>Khuyết điểm:</a:t>
            </a:r>
          </a:p>
          <a:p>
            <a:r>
              <a:rPr lang="vi-VN" dirty="0"/>
              <a:t>Chương trình có độ tin cậy thấp hơn do bỏ qua bước kiểm tra loại bỏ một số lỗi thường thực hiện trong quá trình compiled.</a:t>
            </a:r>
          </a:p>
          <a:p>
            <a:r>
              <a:rPr lang="vi-VN" dirty="0"/>
              <a:t>Source code dễ dàng bị dịch ngược.</a:t>
            </a:r>
          </a:p>
          <a:p>
            <a:r>
              <a:rPr lang="vi-VN" dirty="0"/>
              <a:t>Tốc độ thực thi chậm hơn.</a:t>
            </a:r>
          </a:p>
          <a:p>
            <a:r>
              <a:rPr lang="vi-VN" dirty="0"/>
              <a:t>Tiềm tàng nguy cơ có lỗi do thiếu</a:t>
            </a:r>
          </a:p>
          <a:p>
            <a:endParaRPr lang="en-US" dirty="0"/>
          </a:p>
        </p:txBody>
      </p:sp>
    </p:spTree>
    <p:extLst>
      <p:ext uri="{BB962C8B-B14F-4D97-AF65-F5344CB8AC3E}">
        <p14:creationId xmlns:p14="http://schemas.microsoft.com/office/powerpoint/2010/main" val="2273296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Inteface</a:t>
            </a:r>
            <a:endParaRPr lang="en-US" dirty="0"/>
          </a:p>
        </p:txBody>
      </p:sp>
      <p:pic>
        <p:nvPicPr>
          <p:cNvPr id="4" name="Content Placeholder 3"/>
          <p:cNvPicPr>
            <a:picLocks noGrp="1" noChangeAspect="1"/>
          </p:cNvPicPr>
          <p:nvPr>
            <p:ph idx="1"/>
          </p:nvPr>
        </p:nvPicPr>
        <p:blipFill>
          <a:blip r:embed="rId2"/>
          <a:stretch>
            <a:fillRect/>
          </a:stretch>
        </p:blipFill>
        <p:spPr>
          <a:xfrm>
            <a:off x="916758" y="1690688"/>
            <a:ext cx="10067925" cy="1628775"/>
          </a:xfrm>
          <a:prstGeom prst="rect">
            <a:avLst/>
          </a:prstGeom>
        </p:spPr>
      </p:pic>
      <p:pic>
        <p:nvPicPr>
          <p:cNvPr id="5" name="Picture 4"/>
          <p:cNvPicPr>
            <a:picLocks noChangeAspect="1"/>
          </p:cNvPicPr>
          <p:nvPr/>
        </p:nvPicPr>
        <p:blipFill>
          <a:blip r:embed="rId3"/>
          <a:stretch>
            <a:fillRect/>
          </a:stretch>
        </p:blipFill>
        <p:spPr>
          <a:xfrm>
            <a:off x="1197745" y="3319463"/>
            <a:ext cx="9505950" cy="3067050"/>
          </a:xfrm>
          <a:prstGeom prst="rect">
            <a:avLst/>
          </a:prstGeom>
        </p:spPr>
      </p:pic>
    </p:spTree>
    <p:extLst>
      <p:ext uri="{BB962C8B-B14F-4D97-AF65-F5344CB8AC3E}">
        <p14:creationId xmlns:p14="http://schemas.microsoft.com/office/powerpoint/2010/main" val="2165160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tính</a:t>
            </a:r>
            <a:r>
              <a:rPr lang="en-US" dirty="0" smtClean="0"/>
              <a:t> </a:t>
            </a:r>
            <a:r>
              <a:rPr lang="en-US" dirty="0" err="1" smtClean="0"/>
              <a:t>chất</a:t>
            </a:r>
            <a:r>
              <a:rPr lang="en-US" dirty="0" smtClean="0"/>
              <a:t> của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idx="1"/>
          </p:nvPr>
        </p:nvSpPr>
        <p:spPr/>
        <p:txBody>
          <a:bodyPr/>
          <a:lstStyle/>
          <a:p>
            <a:pPr fontAlgn="base"/>
            <a:r>
              <a:rPr lang="vi-VN" b="1" dirty="0"/>
              <a:t>1. Tính chất trừu tượng (abstract)</a:t>
            </a:r>
          </a:p>
          <a:p>
            <a:pPr fontAlgn="base"/>
            <a:r>
              <a:rPr lang="vi-VN" dirty="0"/>
              <a:t>Tính trừu tượng trong lập trình hướng đối tượng là từ các mô tả, scenario, của chương trình tìm ra các đặc trưng, hành động để trừu tượng hóa thành các đối tượng các class.</a:t>
            </a:r>
          </a:p>
          <a:p>
            <a:r>
              <a:rPr lang="vi-VN" dirty="0"/>
              <a:t>Ví dụ viết 1 chương trình nhập thông tin sinh viên gồm họ tên, tuổi, ngày sinh, lớp.</a:t>
            </a:r>
            <a:br>
              <a:rPr lang="vi-VN" dirty="0"/>
            </a:br>
            <a:r>
              <a:rPr lang="vi-VN" dirty="0"/>
              <a:t>Từ yêu cầu bài toán ta rút ra được các danh từ: “sinh viên”, “họ tên”, “tuổi”, “ngày sinh”, “lớp” –&gt; “sinh viên” là 1 đối tượng, “họ tên”, “tuổi”, “ngày sinh”, “lớp” là các thuộc tính, đặc trưng của “sinh viên” do đó ta trừu tượng hóa thành class: SinhVien</a:t>
            </a:r>
            <a:endParaRPr lang="en-US" b="1" dirty="0"/>
          </a:p>
        </p:txBody>
      </p:sp>
    </p:spTree>
    <p:extLst>
      <p:ext uri="{BB962C8B-B14F-4D97-AF65-F5344CB8AC3E}">
        <p14:creationId xmlns:p14="http://schemas.microsoft.com/office/powerpoint/2010/main" val="2388770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3840"/>
            <a:ext cx="10515600" cy="5933123"/>
          </a:xfrm>
        </p:spPr>
        <p:txBody>
          <a:bodyPr/>
          <a:lstStyle/>
          <a:p>
            <a:pPr marL="0" indent="0" fontAlgn="base">
              <a:buNone/>
            </a:pPr>
            <a:r>
              <a:rPr lang="vi-VN" b="1" dirty="0"/>
              <a:t>2. Tính chất đóng gói (encapsulation)</a:t>
            </a:r>
          </a:p>
          <a:p>
            <a:pPr fontAlgn="base"/>
            <a:r>
              <a:rPr lang="vi-VN" dirty="0"/>
              <a:t>Đóng gói ở đây là đóng gói các biến, method thành các class; đóng gói các class thành 1 package…</a:t>
            </a:r>
            <a:br>
              <a:rPr lang="vi-VN" dirty="0"/>
            </a:br>
            <a:r>
              <a:rPr lang="vi-VN" dirty="0"/>
              <a:t>Việc đóng gói giúp che giấu thông tin, đảm bảo sự toàn vẹn dữ liệu. </a:t>
            </a:r>
            <a:r>
              <a:rPr lang="vi-VN" dirty="0" smtClean="0"/>
              <a:t>Vậy </a:t>
            </a:r>
            <a:r>
              <a:rPr lang="vi-VN" dirty="0"/>
              <a:t>nó che giấu thông tin, đảm bảo toàn vẹn dữ liệu như nào?</a:t>
            </a:r>
          </a:p>
          <a:p>
            <a:pPr fontAlgn="base"/>
            <a:r>
              <a:rPr lang="vi-VN" dirty="0"/>
              <a:t>Ví dụ tính đóng gói mà ta hay dùng nhất đó là qua phạm vi truy cập (access modifier): public, private, protected, </a:t>
            </a:r>
            <a:r>
              <a:rPr lang="vi-VN" dirty="0" smtClean="0"/>
              <a:t>default</a:t>
            </a:r>
            <a:endParaRPr lang="en-US" dirty="0" smtClean="0"/>
          </a:p>
          <a:p>
            <a:r>
              <a:rPr lang="en-US" dirty="0"/>
              <a:t>K</a:t>
            </a:r>
            <a:r>
              <a:rPr lang="vi-VN" dirty="0" smtClean="0"/>
              <a:t>hi</a:t>
            </a:r>
            <a:r>
              <a:rPr lang="en-US" dirty="0" smtClean="0"/>
              <a:t> muốn lấy </a:t>
            </a:r>
            <a:r>
              <a:rPr lang="en-US" dirty="0" err="1" smtClean="0"/>
              <a:t>hoặc</a:t>
            </a:r>
            <a:r>
              <a:rPr lang="vi-VN" dirty="0" smtClean="0"/>
              <a:t> </a:t>
            </a:r>
            <a:r>
              <a:rPr lang="vi-VN" dirty="0"/>
              <a:t>thông tin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class </a:t>
            </a:r>
            <a:r>
              <a:rPr lang="en-US" dirty="0" err="1" smtClean="0"/>
              <a:t>tất</a:t>
            </a:r>
            <a:r>
              <a:rPr lang="en-US" dirty="0" smtClean="0"/>
              <a:t> cả </a:t>
            </a:r>
            <a:r>
              <a:rPr lang="vi-VN" dirty="0" smtClean="0"/>
              <a:t>thông </a:t>
            </a:r>
            <a:r>
              <a:rPr lang="vi-VN" dirty="0"/>
              <a:t>qua các </a:t>
            </a:r>
            <a:r>
              <a:rPr lang="en-US" dirty="0" err="1" smtClean="0"/>
              <a:t>phương</a:t>
            </a:r>
            <a:r>
              <a:rPr lang="en-US" dirty="0" smtClean="0"/>
              <a:t> </a:t>
            </a:r>
            <a:r>
              <a:rPr lang="en-US" dirty="0" err="1" smtClean="0"/>
              <a:t>thức</a:t>
            </a:r>
            <a:r>
              <a:rPr lang="vi-VN" dirty="0" smtClean="0"/>
              <a:t>. </a:t>
            </a:r>
            <a:endParaRPr lang="en-US" dirty="0" smtClean="0"/>
          </a:p>
          <a:p>
            <a:r>
              <a:rPr lang="en-US" dirty="0" smtClean="0"/>
              <a:t>C</a:t>
            </a:r>
            <a:r>
              <a:rPr lang="vi-VN" dirty="0" smtClean="0"/>
              <a:t>ác </a:t>
            </a:r>
            <a:r>
              <a:rPr lang="vi-VN" dirty="0"/>
              <a:t>class bên ngoài sẽ không biết được </a:t>
            </a:r>
            <a:r>
              <a:rPr lang="en-US" dirty="0" smtClean="0"/>
              <a:t>dữ liệu </a:t>
            </a:r>
            <a:r>
              <a:rPr lang="vi-VN" dirty="0" smtClean="0"/>
              <a:t>trong </a:t>
            </a:r>
            <a:r>
              <a:rPr lang="vi-VN" dirty="0"/>
              <a:t>class </a:t>
            </a:r>
            <a:r>
              <a:rPr lang="vi-VN" dirty="0" smtClean="0"/>
              <a:t>lưu </a:t>
            </a:r>
            <a:r>
              <a:rPr lang="vi-VN" dirty="0"/>
              <a:t>trữ, lấy ra như </a:t>
            </a:r>
            <a:r>
              <a:rPr lang="vi-VN" dirty="0" smtClean="0"/>
              <a:t>nào</a:t>
            </a:r>
            <a:r>
              <a:rPr lang="en-US" dirty="0" smtClean="0"/>
              <a:t>.</a:t>
            </a:r>
            <a:r>
              <a:rPr lang="vi-VN" dirty="0" smtClean="0"/>
              <a:t> </a:t>
            </a:r>
            <a:r>
              <a:rPr lang="en-US" dirty="0" smtClean="0"/>
              <a:t>T</a:t>
            </a:r>
            <a:r>
              <a:rPr lang="vi-VN" dirty="0" smtClean="0"/>
              <a:t>ừ </a:t>
            </a:r>
            <a:r>
              <a:rPr lang="vi-VN" dirty="0"/>
              <a:t>đó đảm bảo toàn vẹn dữ </a:t>
            </a:r>
            <a:r>
              <a:rPr lang="vi-VN" dirty="0" smtClean="0"/>
              <a:t>li</a:t>
            </a:r>
            <a:r>
              <a:rPr lang="en-US" dirty="0" smtClean="0"/>
              <a:t>ệ</a:t>
            </a:r>
            <a:r>
              <a:rPr lang="vi-VN" dirty="0" smtClean="0"/>
              <a:t>u</a:t>
            </a:r>
            <a:r>
              <a:rPr lang="en-US" dirty="0" smtClean="0"/>
              <a:t>.</a:t>
            </a:r>
            <a:endParaRPr lang="en-US" dirty="0"/>
          </a:p>
        </p:txBody>
      </p:sp>
    </p:spTree>
    <p:extLst>
      <p:ext uri="{BB962C8B-B14F-4D97-AF65-F5344CB8AC3E}">
        <p14:creationId xmlns:p14="http://schemas.microsoft.com/office/powerpoint/2010/main" val="148317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560"/>
            <a:ext cx="10515600" cy="5887403"/>
          </a:xfrm>
        </p:spPr>
        <p:txBody>
          <a:bodyPr/>
          <a:lstStyle/>
          <a:p>
            <a:pPr marL="0" indent="0" fontAlgn="base">
              <a:buNone/>
            </a:pPr>
            <a:r>
              <a:rPr lang="en-US" b="1" dirty="0" smtClean="0"/>
              <a:t>3 </a:t>
            </a:r>
            <a:r>
              <a:rPr lang="vi-VN" b="1" dirty="0" smtClean="0"/>
              <a:t>Tính </a:t>
            </a:r>
            <a:r>
              <a:rPr lang="vi-VN" b="1" dirty="0"/>
              <a:t>chất kế thừa (inheritance)</a:t>
            </a:r>
          </a:p>
          <a:p>
            <a:pPr fontAlgn="base"/>
            <a:r>
              <a:rPr lang="vi-VN" dirty="0"/>
              <a:t>Tính chất này thì đơn giản hơn, đó là sử dụng lại các thuộc tính, method sẵn có từ các class khác mà không phải xây dựng từ đầu</a:t>
            </a:r>
            <a:r>
              <a:rPr lang="vi-VN" dirty="0" smtClean="0"/>
              <a:t>.</a:t>
            </a:r>
            <a:endParaRPr lang="en-US" dirty="0" smtClean="0"/>
          </a:p>
          <a:p>
            <a:pPr fontAlgn="base"/>
            <a:endParaRPr lang="en-US" dirty="0" smtClean="0"/>
          </a:p>
          <a:p>
            <a:pPr fontAlgn="base"/>
            <a:endParaRPr lang="en-US" b="1" dirty="0" smtClean="0"/>
          </a:p>
          <a:p>
            <a:pPr marL="0" indent="0" fontAlgn="base">
              <a:buNone/>
            </a:pPr>
            <a:endParaRPr lang="en-US" dirty="0"/>
          </a:p>
        </p:txBody>
      </p:sp>
      <p:pic>
        <p:nvPicPr>
          <p:cNvPr id="4" name="Picture 3"/>
          <p:cNvPicPr>
            <a:picLocks noChangeAspect="1"/>
          </p:cNvPicPr>
          <p:nvPr/>
        </p:nvPicPr>
        <p:blipFill>
          <a:blip r:embed="rId2"/>
          <a:stretch>
            <a:fillRect/>
          </a:stretch>
        </p:blipFill>
        <p:spPr>
          <a:xfrm>
            <a:off x="2063115" y="2138362"/>
            <a:ext cx="7943850" cy="3724275"/>
          </a:xfrm>
          <a:prstGeom prst="rect">
            <a:avLst/>
          </a:prstGeom>
        </p:spPr>
      </p:pic>
    </p:spTree>
    <p:extLst>
      <p:ext uri="{BB962C8B-B14F-4D97-AF65-F5344CB8AC3E}">
        <p14:creationId xmlns:p14="http://schemas.microsoft.com/office/powerpoint/2010/main" val="362690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1020"/>
            <a:ext cx="10515600" cy="5635943"/>
          </a:xfrm>
        </p:spPr>
        <p:txBody>
          <a:bodyPr/>
          <a:lstStyle/>
          <a:p>
            <a:pPr marL="0" indent="0" fontAlgn="base">
              <a:buNone/>
            </a:pPr>
            <a:r>
              <a:rPr lang="en-US" b="1" dirty="0"/>
              <a:t>4.Tính </a:t>
            </a:r>
            <a:r>
              <a:rPr lang="en-US" b="1" dirty="0" err="1"/>
              <a:t>đa</a:t>
            </a:r>
            <a:r>
              <a:rPr lang="en-US" b="1" dirty="0"/>
              <a:t> </a:t>
            </a:r>
            <a:r>
              <a:rPr lang="en-US" b="1" dirty="0" err="1"/>
              <a:t>hình</a:t>
            </a:r>
            <a:r>
              <a:rPr lang="en-US" b="1" dirty="0"/>
              <a:t> (polymorphism)</a:t>
            </a:r>
            <a:endParaRPr lang="vi-VN" dirty="0"/>
          </a:p>
          <a:p>
            <a:r>
              <a:rPr lang="vi-VN" dirty="0"/>
              <a:t>Tính đa hình ở đây được hiểu là đa hình thái, </a:t>
            </a:r>
            <a:endParaRPr lang="en-US" dirty="0"/>
          </a:p>
          <a:p>
            <a:pPr marL="0" indent="0">
              <a:buNone/>
            </a:pPr>
            <a:r>
              <a:rPr lang="en-US" dirty="0"/>
              <a:t>VD : </a:t>
            </a:r>
            <a:r>
              <a:rPr lang="en-US" dirty="0" err="1"/>
              <a:t>Một</a:t>
            </a:r>
            <a:r>
              <a:rPr lang="en-US" dirty="0"/>
              <a:t> con người </a:t>
            </a:r>
            <a:r>
              <a:rPr lang="en-US" dirty="0" err="1"/>
              <a:t>đàn</a:t>
            </a:r>
            <a:r>
              <a:rPr lang="en-US" dirty="0"/>
              <a:t> ông </a:t>
            </a:r>
            <a:r>
              <a:rPr lang="en-US" dirty="0" err="1"/>
              <a:t>khi</a:t>
            </a:r>
            <a:r>
              <a:rPr lang="en-US" dirty="0"/>
              <a:t> đi làm là công </a:t>
            </a:r>
            <a:r>
              <a:rPr lang="en-US" dirty="0" err="1"/>
              <a:t>nhân</a:t>
            </a:r>
            <a:r>
              <a:rPr lang="en-US" dirty="0"/>
              <a:t>, </a:t>
            </a:r>
            <a:r>
              <a:rPr lang="en-US" dirty="0" err="1"/>
              <a:t>nhưng</a:t>
            </a:r>
            <a:r>
              <a:rPr lang="en-US" dirty="0"/>
              <a:t> về nhà lại là </a:t>
            </a:r>
            <a:r>
              <a:rPr lang="en-US" dirty="0" err="1"/>
              <a:t>một</a:t>
            </a:r>
            <a:r>
              <a:rPr lang="en-US" dirty="0"/>
              <a:t> người cha…</a:t>
            </a:r>
          </a:p>
          <a:p>
            <a:pPr marL="0" indent="0">
              <a:buNone/>
            </a:pPr>
            <a:r>
              <a:rPr lang="en-US" dirty="0"/>
              <a:t>VD : C</a:t>
            </a:r>
            <a:r>
              <a:rPr lang="vi-VN" dirty="0"/>
              <a:t>ùng 1 method nhưng tùy vào tham số truyền vào hoặc cài đặt ở lớp con mà nó thực hiện các phép toán khác nhau</a:t>
            </a:r>
            <a:r>
              <a:rPr lang="vi-VN" dirty="0" smtClean="0"/>
              <a:t>.</a:t>
            </a:r>
            <a:endParaRPr lang="en-US" dirty="0" smtClean="0"/>
          </a:p>
          <a:p>
            <a:pPr marL="0" indent="0">
              <a:buNone/>
            </a:pPr>
            <a:r>
              <a:rPr lang="en-US" dirty="0" smtClean="0"/>
              <a:t>(</a:t>
            </a:r>
            <a:r>
              <a:rPr lang="en-US" dirty="0" err="1" smtClean="0"/>
              <a:t>nạp</a:t>
            </a:r>
            <a:r>
              <a:rPr lang="en-US" dirty="0" smtClean="0"/>
              <a:t> </a:t>
            </a:r>
            <a:r>
              <a:rPr lang="en-US" dirty="0" err="1" smtClean="0"/>
              <a:t>chồng</a:t>
            </a:r>
            <a:r>
              <a:rPr lang="en-US" dirty="0" smtClean="0"/>
              <a:t>, ghi </a:t>
            </a:r>
            <a:r>
              <a:rPr lang="en-US" dirty="0" err="1" smtClean="0"/>
              <a:t>đè</a:t>
            </a:r>
            <a:r>
              <a:rPr lang="en-US" dirty="0" smtClean="0"/>
              <a:t>)</a:t>
            </a:r>
            <a:endParaRPr lang="en-US" dirty="0"/>
          </a:p>
        </p:txBody>
      </p:sp>
    </p:spTree>
    <p:extLst>
      <p:ext uri="{BB962C8B-B14F-4D97-AF65-F5344CB8AC3E}">
        <p14:creationId xmlns:p14="http://schemas.microsoft.com/office/powerpoint/2010/main" val="3602079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biệt</a:t>
            </a:r>
            <a:r>
              <a:rPr lang="en-US" dirty="0" smtClean="0"/>
              <a:t> abstract class </a:t>
            </a:r>
            <a:r>
              <a:rPr lang="en-US" dirty="0" err="1" smtClean="0"/>
              <a:t>và</a:t>
            </a:r>
            <a:r>
              <a:rPr lang="en-US" dirty="0" smtClean="0"/>
              <a:t> </a:t>
            </a:r>
            <a:r>
              <a:rPr lang="en-US" dirty="0" err="1" smtClean="0"/>
              <a:t>inteface</a:t>
            </a:r>
            <a:endParaRPr lang="en-US" dirty="0"/>
          </a:p>
        </p:txBody>
      </p:sp>
      <p:sp>
        <p:nvSpPr>
          <p:cNvPr id="3" name="Content Placeholder 2"/>
          <p:cNvSpPr>
            <a:spLocks noGrp="1"/>
          </p:cNvSpPr>
          <p:nvPr>
            <p:ph idx="1"/>
          </p:nvPr>
        </p:nvSpPr>
        <p:spPr/>
        <p:txBody>
          <a:bodyPr>
            <a:normAutofit/>
          </a:bodyPr>
          <a:lstStyle/>
          <a:p>
            <a:pPr marL="0" indent="0" fontAlgn="base">
              <a:buNone/>
            </a:pPr>
            <a:r>
              <a:rPr lang="vi-VN" b="1" dirty="0"/>
              <a:t>1. Ý nghĩa của abstract class và interface</a:t>
            </a:r>
          </a:p>
          <a:p>
            <a:pPr marL="0" indent="0" fontAlgn="base">
              <a:buNone/>
            </a:pPr>
            <a:r>
              <a:rPr lang="vi-VN" dirty="0"/>
              <a:t>abstract class:</a:t>
            </a:r>
          </a:p>
          <a:p>
            <a:pPr fontAlgn="base"/>
            <a:r>
              <a:rPr lang="vi-VN" dirty="0" smtClean="0"/>
              <a:t>Java </a:t>
            </a:r>
            <a:r>
              <a:rPr lang="vi-VN" dirty="0"/>
              <a:t>là ngôn ngữ hướng đối tượng, dùng abstract class nó mang ý nghĩa là thừa kế bản chất của đối tượng</a:t>
            </a:r>
            <a:r>
              <a:rPr lang="vi-VN" dirty="0" smtClean="0"/>
              <a:t>.</a:t>
            </a:r>
            <a:endParaRPr lang="en-US" dirty="0" smtClean="0"/>
          </a:p>
          <a:p>
            <a:pPr marL="0" indent="0" fontAlgn="base">
              <a:buNone/>
            </a:pPr>
            <a:r>
              <a:rPr lang="vi-VN" dirty="0"/>
              <a:t/>
            </a:r>
            <a:br>
              <a:rPr lang="vi-VN" dirty="0"/>
            </a:br>
            <a:r>
              <a:rPr lang="vi-VN" dirty="0"/>
              <a:t>Ví dụ Student extends </a:t>
            </a:r>
            <a:r>
              <a:rPr lang="vi-VN" dirty="0" smtClean="0"/>
              <a:t>Person</a:t>
            </a:r>
            <a:r>
              <a:rPr lang="en-US" dirty="0" smtClean="0"/>
              <a:t> </a:t>
            </a:r>
            <a:r>
              <a:rPr lang="vi-VN" dirty="0" smtClean="0"/>
              <a:t>hoàn </a:t>
            </a:r>
            <a:r>
              <a:rPr lang="vi-VN" dirty="0"/>
              <a:t>toàn hợp lý vì học sinh và người đều cùng bản chất, nhưng Student extends Car lại không hợp lý, vì học sinh và ô tô khác hoàn toàn nhau về bản </a:t>
            </a:r>
            <a:r>
              <a:rPr lang="vi-VN" dirty="0" smtClean="0"/>
              <a:t>chất</a:t>
            </a:r>
            <a:endParaRPr lang="en-US" dirty="0" smtClean="0"/>
          </a:p>
          <a:p>
            <a:pPr marL="0" indent="0" fontAlgn="base">
              <a:buNone/>
            </a:pPr>
            <a:endParaRPr lang="vi-VN" dirty="0"/>
          </a:p>
          <a:p>
            <a:pPr fontAlgn="base"/>
            <a:endParaRPr lang="vi-VN" dirty="0"/>
          </a:p>
          <a:p>
            <a:endParaRPr lang="en-US" dirty="0"/>
          </a:p>
          <a:p>
            <a:endParaRPr lang="en-US" dirty="0"/>
          </a:p>
        </p:txBody>
      </p:sp>
    </p:spTree>
    <p:extLst>
      <p:ext uri="{BB962C8B-B14F-4D97-AF65-F5344CB8AC3E}">
        <p14:creationId xmlns:p14="http://schemas.microsoft.com/office/powerpoint/2010/main" val="274773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marL="0" indent="0" fontAlgn="base">
              <a:buNone/>
            </a:pPr>
            <a:r>
              <a:rPr lang="vi-VN" dirty="0"/>
              <a:t>interface:</a:t>
            </a:r>
          </a:p>
          <a:p>
            <a:pPr fontAlgn="base"/>
            <a:r>
              <a:rPr lang="vi-VN" dirty="0"/>
              <a:t>Khi nói tới interface người ta thường dùng cho hành động nhiều hơn</a:t>
            </a:r>
          </a:p>
          <a:p>
            <a:r>
              <a:rPr lang="en-US" dirty="0" err="1" smtClean="0"/>
              <a:t>Ví</a:t>
            </a:r>
            <a:r>
              <a:rPr lang="en-US" dirty="0" smtClean="0"/>
              <a:t> </a:t>
            </a:r>
            <a:r>
              <a:rPr lang="en-US" dirty="0" err="1"/>
              <a:t>dụ</a:t>
            </a:r>
            <a:r>
              <a:rPr lang="en-US" dirty="0"/>
              <a:t> Student implements Run </a:t>
            </a:r>
            <a:r>
              <a:rPr lang="en-US" dirty="0" err="1"/>
              <a:t>học</a:t>
            </a:r>
            <a:r>
              <a:rPr lang="en-US" dirty="0"/>
              <a:t> </a:t>
            </a:r>
            <a:r>
              <a:rPr lang="en-US" dirty="0" err="1"/>
              <a:t>sinh</a:t>
            </a:r>
            <a:r>
              <a:rPr lang="en-US" dirty="0"/>
              <a:t> có thể thực </a:t>
            </a:r>
            <a:r>
              <a:rPr lang="en-US" dirty="0" err="1"/>
              <a:t>hiện</a:t>
            </a:r>
            <a:r>
              <a:rPr lang="en-US" dirty="0"/>
              <a:t> </a:t>
            </a:r>
            <a:r>
              <a:rPr lang="en-US" dirty="0" err="1"/>
              <a:t>hành</a:t>
            </a:r>
            <a:r>
              <a:rPr lang="en-US" dirty="0"/>
              <a:t> động chạy, Student implements Eat </a:t>
            </a:r>
            <a:r>
              <a:rPr lang="en-US" dirty="0" err="1"/>
              <a:t>học</a:t>
            </a:r>
            <a:r>
              <a:rPr lang="en-US" dirty="0"/>
              <a:t> </a:t>
            </a:r>
            <a:r>
              <a:rPr lang="en-US" dirty="0" err="1"/>
              <a:t>sinh</a:t>
            </a:r>
            <a:r>
              <a:rPr lang="en-US" dirty="0"/>
              <a:t> có thể thực </a:t>
            </a:r>
            <a:r>
              <a:rPr lang="en-US" dirty="0" err="1"/>
              <a:t>hiện</a:t>
            </a:r>
            <a:r>
              <a:rPr lang="en-US" dirty="0"/>
              <a:t> </a:t>
            </a:r>
            <a:r>
              <a:rPr lang="en-US" dirty="0" err="1"/>
              <a:t>hành</a:t>
            </a:r>
            <a:r>
              <a:rPr lang="en-US" dirty="0"/>
              <a:t> động ăn –&gt; Student implements Run, Eat </a:t>
            </a:r>
            <a:r>
              <a:rPr lang="en-US" dirty="0" err="1"/>
              <a:t>học</a:t>
            </a:r>
            <a:r>
              <a:rPr lang="en-US" dirty="0"/>
              <a:t> </a:t>
            </a:r>
            <a:r>
              <a:rPr lang="en-US" dirty="0" err="1"/>
              <a:t>sinh</a:t>
            </a:r>
            <a:r>
              <a:rPr lang="en-US" dirty="0"/>
              <a:t> có thể thực </a:t>
            </a:r>
            <a:r>
              <a:rPr lang="en-US" dirty="0" err="1"/>
              <a:t>hiện</a:t>
            </a:r>
            <a:r>
              <a:rPr lang="en-US" dirty="0"/>
              <a:t> cả 2 </a:t>
            </a:r>
            <a:r>
              <a:rPr lang="en-US" dirty="0" err="1"/>
              <a:t>hành</a:t>
            </a:r>
            <a:r>
              <a:rPr lang="en-US" dirty="0"/>
              <a:t> động là chạy </a:t>
            </a:r>
            <a:r>
              <a:rPr lang="en-US" dirty="0" err="1"/>
              <a:t>và</a:t>
            </a:r>
            <a:r>
              <a:rPr lang="en-US" dirty="0"/>
              <a:t> ăn –&gt; </a:t>
            </a:r>
            <a:r>
              <a:rPr lang="en-US" dirty="0" err="1"/>
              <a:t>hoàn</a:t>
            </a:r>
            <a:r>
              <a:rPr lang="en-US" dirty="0"/>
              <a:t> toàn </a:t>
            </a:r>
            <a:r>
              <a:rPr lang="en-US" dirty="0" err="1"/>
              <a:t>hợp</a:t>
            </a:r>
            <a:r>
              <a:rPr lang="en-US" dirty="0"/>
              <a:t> </a:t>
            </a:r>
            <a:r>
              <a:rPr lang="en-US" dirty="0" err="1" smtClean="0"/>
              <a:t>lý</a:t>
            </a:r>
            <a:r>
              <a:rPr lang="en-US" dirty="0" smtClean="0"/>
              <a:t>.</a:t>
            </a:r>
          </a:p>
          <a:p>
            <a:r>
              <a:rPr lang="vi-VN" dirty="0"/>
              <a:t>Với abstract class thì người ta sẽ gộp chung các thuộc tính lại, còn với interface thì người ta sẽ gộp chung các hành động lại</a:t>
            </a:r>
            <a:r>
              <a:rPr lang="vi-VN" dirty="0" smtClean="0"/>
              <a:t>.</a:t>
            </a:r>
            <a:endParaRPr lang="en-US" dirty="0" smtClean="0"/>
          </a:p>
          <a:p>
            <a:pPr marL="0" indent="0" fontAlgn="base">
              <a:buNone/>
            </a:pPr>
            <a:r>
              <a:rPr lang="en-US" dirty="0" smtClean="0"/>
              <a:t> =&gt; </a:t>
            </a:r>
            <a:r>
              <a:rPr lang="vi-VN" dirty="0" smtClean="0"/>
              <a:t>Abstract </a:t>
            </a:r>
            <a:r>
              <a:rPr lang="vi-VN" dirty="0"/>
              <a:t>class thiên về bản chất của đối tượng (các thuộc tính)</a:t>
            </a:r>
          </a:p>
          <a:p>
            <a:pPr marL="0" indent="0" fontAlgn="base">
              <a:buNone/>
            </a:pPr>
            <a:r>
              <a:rPr lang="en-US" dirty="0" smtClean="0"/>
              <a:t> =&gt; </a:t>
            </a:r>
            <a:r>
              <a:rPr lang="vi-VN" dirty="0" smtClean="0"/>
              <a:t>Interface </a:t>
            </a:r>
            <a:r>
              <a:rPr lang="vi-VN" dirty="0"/>
              <a:t>thiên về các hành động của đối tượng (các method).</a:t>
            </a:r>
          </a:p>
          <a:p>
            <a:endParaRPr lang="en-US" dirty="0"/>
          </a:p>
        </p:txBody>
      </p:sp>
    </p:spTree>
    <p:extLst>
      <p:ext uri="{BB962C8B-B14F-4D97-AF65-F5344CB8AC3E}">
        <p14:creationId xmlns:p14="http://schemas.microsoft.com/office/powerpoint/2010/main" val="2697681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2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Ngôn</a:t>
            </a:r>
            <a:r>
              <a:rPr lang="en-US" b="1" dirty="0"/>
              <a:t> </a:t>
            </a:r>
            <a:r>
              <a:rPr lang="en-US" b="1" dirty="0" err="1"/>
              <a:t>ngữ</a:t>
            </a:r>
            <a:r>
              <a:rPr lang="en-US" b="1" dirty="0"/>
              <a:t> </a:t>
            </a:r>
            <a:r>
              <a:rPr lang="en-US" b="1" dirty="0" err="1"/>
              <a:t>biên</a:t>
            </a:r>
            <a:r>
              <a:rPr lang="en-US" b="1" dirty="0"/>
              <a:t> </a:t>
            </a:r>
            <a:r>
              <a:rPr lang="en-US" b="1" dirty="0" err="1"/>
              <a:t>dịch</a:t>
            </a:r>
            <a:r>
              <a:rPr lang="en-US" b="1" dirty="0"/>
              <a:t/>
            </a:r>
            <a:br>
              <a:rPr lang="en-US" b="1" dirty="0"/>
            </a:br>
            <a:endParaRPr lang="en-US" dirty="0"/>
          </a:p>
        </p:txBody>
      </p:sp>
      <p:sp>
        <p:nvSpPr>
          <p:cNvPr id="3" name="Content Placeholder 2"/>
          <p:cNvSpPr>
            <a:spLocks noGrp="1"/>
          </p:cNvSpPr>
          <p:nvPr>
            <p:ph idx="1"/>
          </p:nvPr>
        </p:nvSpPr>
        <p:spPr>
          <a:xfrm>
            <a:off x="838200" y="1307507"/>
            <a:ext cx="10515600" cy="4869456"/>
          </a:xfrm>
        </p:spPr>
        <p:txBody>
          <a:bodyPr>
            <a:normAutofit fontScale="92500" lnSpcReduction="10000"/>
          </a:bodyPr>
          <a:lstStyle/>
          <a:p>
            <a:r>
              <a:rPr lang="vi-VN" dirty="0"/>
              <a:t>Đối với ngôn ngữ biên dịch, chương trình sẽ dịch toàn bộ thành mã máy rồi mới tiến hành thực thi.</a:t>
            </a:r>
          </a:p>
          <a:p>
            <a:r>
              <a:rPr lang="vi-VN" dirty="0"/>
              <a:t>Bộ biên dịch thực hiện quá trình biên dịch được gọi là compiler.</a:t>
            </a:r>
          </a:p>
          <a:p>
            <a:pPr marL="0" indent="0">
              <a:buNone/>
            </a:pPr>
            <a:r>
              <a:rPr lang="vi-VN" dirty="0"/>
              <a:t>Ưu điểm:</a:t>
            </a:r>
          </a:p>
          <a:p>
            <a:r>
              <a:rPr lang="vi-VN" dirty="0"/>
              <a:t>Chương trình sau đó được thực thi nhanh hơn.</a:t>
            </a:r>
          </a:p>
          <a:p>
            <a:r>
              <a:rPr lang="vi-VN" dirty="0"/>
              <a:t>Độ tin cậy cao</a:t>
            </a:r>
          </a:p>
          <a:p>
            <a:r>
              <a:rPr lang="vi-VN" dirty="0"/>
              <a:t>Khó bị dịch ngược mã nguồn.</a:t>
            </a:r>
          </a:p>
          <a:p>
            <a:pPr marL="0" indent="0">
              <a:buNone/>
            </a:pPr>
            <a:r>
              <a:rPr lang="vi-VN" dirty="0"/>
              <a:t>Khuyết điểm:</a:t>
            </a:r>
          </a:p>
          <a:p>
            <a:r>
              <a:rPr lang="vi-VN" dirty="0"/>
              <a:t>Khó xây dựng một compiler có tính chính xác cao để chuyển toàn bộ chương trình thành mã máy.</a:t>
            </a:r>
          </a:p>
          <a:p>
            <a:r>
              <a:rPr lang="vi-VN" dirty="0"/>
              <a:t>Mã máy của mỗi nền tảng là khác nhau, khó thực hiện đa nền tảng.</a:t>
            </a:r>
          </a:p>
          <a:p>
            <a:endParaRPr lang="en-US" dirty="0"/>
          </a:p>
        </p:txBody>
      </p:sp>
    </p:spTree>
    <p:extLst>
      <p:ext uri="{BB962C8B-B14F-4D97-AF65-F5344CB8AC3E}">
        <p14:creationId xmlns:p14="http://schemas.microsoft.com/office/powerpoint/2010/main" val="196498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dirty="0"/>
              <a:t>Trong thực tế, có thể xem Java như một ngôn ngữ lập trình kết hợp thông dịch và biên dịch. Đầu tiên, chương trình viết bằng ngôn ngữ Java sẽ được Javac - compiler của Java, biên dịch thành dạng byte code (một dạng “mã máy” có thể hiểu được bằng JVM - Java Virtual Machine). JVM sẽ từ đó thông dịch byte code thành mã máy phụ thuộc vào nền tảng. Vậy nên chỉ cần máy tính có hỗ trợ JVM để thông dịch byte code thì đều có thể chạy được chương trình Java. Slogan “</a:t>
            </a:r>
            <a:r>
              <a:rPr lang="vi-VN" i="1" dirty="0"/>
              <a:t>Write once</a:t>
            </a:r>
            <a:r>
              <a:rPr lang="vi-VN" dirty="0"/>
              <a:t>, </a:t>
            </a:r>
            <a:r>
              <a:rPr lang="vi-VN" i="1" dirty="0"/>
              <a:t>run</a:t>
            </a:r>
            <a:r>
              <a:rPr lang="vi-VN" dirty="0"/>
              <a:t> anywhere” đi kèm với ngôn ngữ Java dựa trên cơ chế này</a:t>
            </a:r>
            <a:r>
              <a:rPr lang="vi-VN" dirty="0" smtClean="0"/>
              <a:t>.</a:t>
            </a:r>
            <a:endParaRPr lang="en-US" dirty="0" smtClean="0"/>
          </a:p>
          <a:p>
            <a:r>
              <a:rPr lang="en-US" dirty="0" err="1" smtClean="0"/>
              <a:t>JavaSript</a:t>
            </a:r>
            <a:r>
              <a:rPr lang="en-US" dirty="0" smtClean="0"/>
              <a:t> bản </a:t>
            </a:r>
            <a:r>
              <a:rPr lang="en-US" dirty="0" err="1" smtClean="0"/>
              <a:t>chất</a:t>
            </a:r>
            <a:r>
              <a:rPr lang="en-US" dirty="0" smtClean="0"/>
              <a:t> là </a:t>
            </a:r>
            <a:r>
              <a:rPr lang="en-US" dirty="0" err="1" smtClean="0"/>
              <a:t>ngôn</a:t>
            </a:r>
            <a:r>
              <a:rPr lang="en-US" dirty="0" smtClean="0"/>
              <a:t> </a:t>
            </a:r>
            <a:r>
              <a:rPr lang="en-US" dirty="0" err="1" smtClean="0"/>
              <a:t>ngữ</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nhưng</a:t>
            </a:r>
            <a:r>
              <a:rPr lang="en-US" dirty="0" smtClean="0"/>
              <a:t> do </a:t>
            </a:r>
            <a:r>
              <a:rPr lang="en-US" dirty="0" err="1" smtClean="0"/>
              <a:t>sự</a:t>
            </a:r>
            <a:r>
              <a:rPr lang="en-US" dirty="0" smtClean="0"/>
              <a:t> </a:t>
            </a:r>
            <a:r>
              <a:rPr lang="en-US" dirty="0" err="1" smtClean="0"/>
              <a:t>phát</a:t>
            </a:r>
            <a:r>
              <a:rPr lang="en-US" dirty="0" smtClean="0"/>
              <a:t> triển của V8 (Google) </a:t>
            </a:r>
            <a:r>
              <a:rPr lang="en-US" dirty="0" err="1" smtClean="0"/>
              <a:t>tích</a:t>
            </a:r>
            <a:r>
              <a:rPr lang="en-US" dirty="0" smtClean="0"/>
              <a:t> </a:t>
            </a:r>
            <a:r>
              <a:rPr lang="en-US" dirty="0" err="1" smtClean="0"/>
              <a:t>hợp</a:t>
            </a:r>
            <a:r>
              <a:rPr lang="en-US" dirty="0" smtClean="0"/>
              <a:t> </a:t>
            </a:r>
            <a:r>
              <a:rPr lang="en-US" dirty="0" err="1" smtClean="0"/>
              <a:t>trong</a:t>
            </a:r>
            <a:r>
              <a:rPr lang="en-US" dirty="0" smtClean="0"/>
              <a:t> Browser </a:t>
            </a:r>
            <a:endParaRPr lang="en-US" dirty="0"/>
          </a:p>
        </p:txBody>
      </p:sp>
    </p:spTree>
    <p:extLst>
      <p:ext uri="{BB962C8B-B14F-4D97-AF65-F5344CB8AC3E}">
        <p14:creationId xmlns:p14="http://schemas.microsoft.com/office/powerpoint/2010/main" val="5931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dirty="0"/>
              <a:t>V8 biên dịch JavaScript trực tiếp sang mã máy trước khi thự thi nó, thay vì các kỹ thuật truyền thống khác như giải mã thông dịch bytecode hoặc biên dịch toàn bộ chương trình sang mã máy và thực thi nó từ một hệ thống tập tin. Mã đã biên dịch được tối ưu hóa bổ sung (và được tối ưu hóa lại) một cách linh động trong thời gian thực thi, dựa trên các chẩn đoán của hồ sơ thực thi của mã.</a:t>
            </a:r>
            <a:endParaRPr lang="en-US" dirty="0" smtClean="0"/>
          </a:p>
          <a:p>
            <a:r>
              <a:rPr lang="vi-VN" dirty="0" smtClean="0"/>
              <a:t>Nhờ </a:t>
            </a:r>
            <a:r>
              <a:rPr lang="vi-VN" dirty="0"/>
              <a:t>V8 Engine,những dòng code JavaScript hiện nay của chúng ta chạy cực kì nhanh. Do tính linh hoạt cộng với việc có sự bổ trợ của V8 Engine, có thể nói rằng chung ta đang sống trong một kỉ nguyên của JavaScript, ngôn ngữ mà </a:t>
            </a:r>
            <a:r>
              <a:rPr lang="vi-VN" b="1" dirty="0"/>
              <a:t>gần như</a:t>
            </a:r>
            <a:r>
              <a:rPr lang="vi-VN" dirty="0"/>
              <a:t> có thể thực hiện mọi yêu cầu mà người dùng đòi hỏi.</a:t>
            </a:r>
            <a:endParaRPr lang="en-US" dirty="0"/>
          </a:p>
        </p:txBody>
      </p:sp>
    </p:spTree>
    <p:extLst>
      <p:ext uri="{BB962C8B-B14F-4D97-AF65-F5344CB8AC3E}">
        <p14:creationId xmlns:p14="http://schemas.microsoft.com/office/powerpoint/2010/main" val="302962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Về </a:t>
            </a:r>
            <a:r>
              <a:rPr lang="en-US" b="1" dirty="0" err="1"/>
              <a:t>quản</a:t>
            </a:r>
            <a:r>
              <a:rPr lang="en-US" b="1" dirty="0"/>
              <a:t> </a:t>
            </a:r>
            <a:r>
              <a:rPr lang="en-US" b="1" dirty="0" err="1"/>
              <a:t>lý</a:t>
            </a:r>
            <a:r>
              <a:rPr lang="en-US" b="1" dirty="0"/>
              <a:t> bộ </a:t>
            </a:r>
            <a:r>
              <a:rPr lang="en-US" b="1" dirty="0" err="1"/>
              <a:t>nhớ</a:t>
            </a:r>
            <a:r>
              <a:rPr lang="en-US" b="1" dirty="0"/>
              <a:t>:</a:t>
            </a:r>
            <a:endParaRPr lang="en-US" dirty="0"/>
          </a:p>
        </p:txBody>
      </p:sp>
      <p:sp>
        <p:nvSpPr>
          <p:cNvPr id="3" name="Content Placeholder 2"/>
          <p:cNvSpPr>
            <a:spLocks noGrp="1"/>
          </p:cNvSpPr>
          <p:nvPr>
            <p:ph idx="1"/>
          </p:nvPr>
        </p:nvSpPr>
        <p:spPr/>
        <p:txBody>
          <a:bodyPr>
            <a:normAutofit/>
          </a:bodyPr>
          <a:lstStyle/>
          <a:p>
            <a:pPr fontAlgn="base"/>
            <a:r>
              <a:rPr lang="vi-VN" dirty="0"/>
              <a:t>Trong Java, hiện tượng rò rỉ bộ nhớ hầu như không xảy ra do bộ nhớ được quản lý bởi </a:t>
            </a:r>
            <a:r>
              <a:rPr lang="vi-VN" dirty="0">
                <a:hlinkClick r:id="rId2"/>
              </a:rPr>
              <a:t>Java Virtual Machine (JVM)</a:t>
            </a:r>
            <a:r>
              <a:rPr lang="vi-VN" dirty="0"/>
              <a:t> bằng cách tự động “dọn dẹp rác”. Người lập trình không phải quan tâm đến việc cấp phát và xóa bộ nhớ như C, C++. </a:t>
            </a:r>
            <a:endParaRPr lang="en-US" dirty="0" smtClean="0"/>
          </a:p>
          <a:p>
            <a:pPr fontAlgn="base"/>
            <a:r>
              <a:rPr lang="vi-VN" dirty="0" smtClean="0"/>
              <a:t>Tuy </a:t>
            </a:r>
            <a:r>
              <a:rPr lang="vi-VN" dirty="0"/>
              <a:t>nhiên khi sử dụng những tài nguyên mạng, file IO, database (nằm ngoài kiểm soát của </a:t>
            </a:r>
            <a:r>
              <a:rPr lang="vi-VN" dirty="0">
                <a:hlinkClick r:id="rId2"/>
              </a:rPr>
              <a:t>JVM</a:t>
            </a:r>
            <a:r>
              <a:rPr lang="vi-VN" dirty="0"/>
              <a:t>) mà người lập trình không đóng các kết nối thì rò rỉ dữ liệu vẫn có thể xảy ra.</a:t>
            </a:r>
          </a:p>
        </p:txBody>
      </p:sp>
    </p:spTree>
    <p:extLst>
      <p:ext uri="{BB962C8B-B14F-4D97-AF65-F5344CB8AC3E}">
        <p14:creationId xmlns:p14="http://schemas.microsoft.com/office/powerpoint/2010/main" val="42398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Về </a:t>
            </a:r>
            <a:r>
              <a:rPr lang="en-US" b="1" dirty="0" err="1"/>
              <a:t>cú</a:t>
            </a:r>
            <a:r>
              <a:rPr lang="en-US" b="1" dirty="0"/>
              <a:t> </a:t>
            </a:r>
            <a:r>
              <a:rPr lang="en-US" b="1" dirty="0" err="1"/>
              <a:t>pháp</a:t>
            </a:r>
            <a:r>
              <a:rPr lang="en-US" b="1" dirty="0"/>
              <a:t>:</a:t>
            </a:r>
            <a:endParaRPr lang="en-US" dirty="0"/>
          </a:p>
        </p:txBody>
      </p:sp>
      <p:sp>
        <p:nvSpPr>
          <p:cNvPr id="3" name="Content Placeholder 2"/>
          <p:cNvSpPr>
            <a:spLocks noGrp="1"/>
          </p:cNvSpPr>
          <p:nvPr>
            <p:ph idx="1"/>
          </p:nvPr>
        </p:nvSpPr>
        <p:spPr/>
        <p:txBody>
          <a:bodyPr/>
          <a:lstStyle/>
          <a:p>
            <a:r>
              <a:rPr lang="vi-VN" dirty="0"/>
              <a:t>Cú pháp Java được vay mượn nhiều từ C &amp; C++ nhưng có cú pháp hướng đối tượng đơn giản hơn và ít tính năng xử lý cấp thấp hơn. Do đó việc viết một chương trình bằng Java dễ hơn, đơn giản hơn, đỡ tốn công sửa lỗi hơn.</a:t>
            </a:r>
            <a:endParaRPr lang="en-US" dirty="0"/>
          </a:p>
        </p:txBody>
      </p:sp>
    </p:spTree>
    <p:extLst>
      <p:ext uri="{BB962C8B-B14F-4D97-AF65-F5344CB8AC3E}">
        <p14:creationId xmlns:p14="http://schemas.microsoft.com/office/powerpoint/2010/main" val="1854377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18778</TotalTime>
  <Words>2079</Words>
  <Application>Microsoft Office PowerPoint</Application>
  <PresentationFormat>Widescreen</PresentationFormat>
  <Paragraphs>165</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Consolas</vt:lpstr>
      <vt:lpstr>Source Code Pro</vt:lpstr>
      <vt:lpstr>Times New Roman</vt:lpstr>
      <vt:lpstr>Office Theme</vt:lpstr>
      <vt:lpstr>Java core</vt:lpstr>
      <vt:lpstr>1.Java là gì ?</vt:lpstr>
      <vt:lpstr>Tốc độ :</vt:lpstr>
      <vt:lpstr>Ngôn ngữ thông dịch </vt:lpstr>
      <vt:lpstr>Ngôn ngữ biên dịch </vt:lpstr>
      <vt:lpstr>PowerPoint Presentation</vt:lpstr>
      <vt:lpstr>PowerPoint Presentation</vt:lpstr>
      <vt:lpstr>Về quản lý bộ nhớ:</vt:lpstr>
      <vt:lpstr>Về cú pháp:</vt:lpstr>
      <vt:lpstr>Các đặc trưng của Java </vt:lpstr>
      <vt:lpstr>PowerPoint Presentation</vt:lpstr>
      <vt:lpstr>PowerPoint Presentation</vt:lpstr>
      <vt:lpstr>PowerPoint Presentation</vt:lpstr>
      <vt:lpstr>Phân biệt JVM, JRE , JDK</vt:lpstr>
      <vt:lpstr>PowerPoint Presentation</vt:lpstr>
      <vt:lpstr>PowerPoint Presentation</vt:lpstr>
      <vt:lpstr>PowerPoint Presentation</vt:lpstr>
      <vt:lpstr>PowerPoint Presentation</vt:lpstr>
      <vt:lpstr>2.JRE</vt:lpstr>
      <vt:lpstr>3.JDK</vt:lpstr>
      <vt:lpstr>Variable</vt:lpstr>
      <vt:lpstr>Kiểu  dữ liệu</vt:lpstr>
      <vt:lpstr>Dữ liệu nguyên thủy</vt:lpstr>
      <vt:lpstr>Các loại biến</vt:lpstr>
      <vt:lpstr>PowerPoint Presentation</vt:lpstr>
      <vt:lpstr>PowerPoint Presentation</vt:lpstr>
      <vt:lpstr>Java Coding Convention</vt:lpstr>
      <vt:lpstr>PowerPoint Presentation</vt:lpstr>
      <vt:lpstr>PowerPoint Presentation</vt:lpstr>
      <vt:lpstr>Access Modifier </vt:lpstr>
      <vt:lpstr>OOP</vt:lpstr>
      <vt:lpstr>Lập trình hướng cấu trúc là gì? </vt:lpstr>
      <vt:lpstr>PowerPoint Presentation</vt:lpstr>
      <vt:lpstr>PowerPoint Presentation</vt:lpstr>
      <vt:lpstr>Sự khác nhau giữa lập trình hướng đối tượng với lập trình cấu trúc (OOP vs POP)</vt:lpstr>
      <vt:lpstr>PowerPoint Presentation</vt:lpstr>
      <vt:lpstr>Đối tượng là gì ?</vt:lpstr>
      <vt:lpstr>Class là gì ?</vt:lpstr>
      <vt:lpstr>PowerPoint Presentation</vt:lpstr>
      <vt:lpstr>Inteface</vt:lpstr>
      <vt:lpstr>4 tính chất của hướng đối tượng</vt:lpstr>
      <vt:lpstr>PowerPoint Presentation</vt:lpstr>
      <vt:lpstr>PowerPoint Presentation</vt:lpstr>
      <vt:lpstr>PowerPoint Presentation</vt:lpstr>
      <vt:lpstr>Phân biệt abstract class và inteface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dc:title>
  <dc:creator>Hoang Hiep</dc:creator>
  <cp:lastModifiedBy>Hoang Hiep</cp:lastModifiedBy>
  <cp:revision>23</cp:revision>
  <dcterms:created xsi:type="dcterms:W3CDTF">2019-08-29T15:40:59Z</dcterms:created>
  <dcterms:modified xsi:type="dcterms:W3CDTF">2019-09-18T15:25:20Z</dcterms:modified>
</cp:coreProperties>
</file>