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3" r:id="rId7"/>
    <p:sldId id="264"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6308AA-BFE1-4737-A63B-16A4110BCF9B}" type="datetimeFigureOut">
              <a:rPr lang="en-US" smtClean="0"/>
              <a:t>09/03/19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1218-D7D1-40B6-AA88-52803F3B2D2E}" type="slidenum">
              <a:rPr lang="en-US" smtClean="0"/>
              <a:t>‹#›</a:t>
            </a:fld>
            <a:endParaRPr lang="en-US"/>
          </a:p>
        </p:txBody>
      </p:sp>
    </p:spTree>
    <p:extLst>
      <p:ext uri="{BB962C8B-B14F-4D97-AF65-F5344CB8AC3E}">
        <p14:creationId xmlns:p14="http://schemas.microsoft.com/office/powerpoint/2010/main" val="3360300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6308AA-BFE1-4737-A63B-16A4110BCF9B}" type="datetimeFigureOut">
              <a:rPr lang="en-US" smtClean="0"/>
              <a:t>09/03/19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1218-D7D1-40B6-AA88-52803F3B2D2E}" type="slidenum">
              <a:rPr lang="en-US" smtClean="0"/>
              <a:t>‹#›</a:t>
            </a:fld>
            <a:endParaRPr lang="en-US"/>
          </a:p>
        </p:txBody>
      </p:sp>
    </p:spTree>
    <p:extLst>
      <p:ext uri="{BB962C8B-B14F-4D97-AF65-F5344CB8AC3E}">
        <p14:creationId xmlns:p14="http://schemas.microsoft.com/office/powerpoint/2010/main" val="1134679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6308AA-BFE1-4737-A63B-16A4110BCF9B}" type="datetimeFigureOut">
              <a:rPr lang="en-US" smtClean="0"/>
              <a:t>09/03/19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1218-D7D1-40B6-AA88-52803F3B2D2E}" type="slidenum">
              <a:rPr lang="en-US" smtClean="0"/>
              <a:t>‹#›</a:t>
            </a:fld>
            <a:endParaRPr lang="en-US"/>
          </a:p>
        </p:txBody>
      </p:sp>
    </p:spTree>
    <p:extLst>
      <p:ext uri="{BB962C8B-B14F-4D97-AF65-F5344CB8AC3E}">
        <p14:creationId xmlns:p14="http://schemas.microsoft.com/office/powerpoint/2010/main" val="2784321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6308AA-BFE1-4737-A63B-16A4110BCF9B}" type="datetimeFigureOut">
              <a:rPr lang="en-US" smtClean="0"/>
              <a:t>09/03/19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1218-D7D1-40B6-AA88-52803F3B2D2E}" type="slidenum">
              <a:rPr lang="en-US" smtClean="0"/>
              <a:t>‹#›</a:t>
            </a:fld>
            <a:endParaRPr lang="en-US"/>
          </a:p>
        </p:txBody>
      </p:sp>
    </p:spTree>
    <p:extLst>
      <p:ext uri="{BB962C8B-B14F-4D97-AF65-F5344CB8AC3E}">
        <p14:creationId xmlns:p14="http://schemas.microsoft.com/office/powerpoint/2010/main" val="10776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6308AA-BFE1-4737-A63B-16A4110BCF9B}" type="datetimeFigureOut">
              <a:rPr lang="en-US" smtClean="0"/>
              <a:t>09/03/19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1218-D7D1-40B6-AA88-52803F3B2D2E}" type="slidenum">
              <a:rPr lang="en-US" smtClean="0"/>
              <a:t>‹#›</a:t>
            </a:fld>
            <a:endParaRPr lang="en-US"/>
          </a:p>
        </p:txBody>
      </p:sp>
    </p:spTree>
    <p:extLst>
      <p:ext uri="{BB962C8B-B14F-4D97-AF65-F5344CB8AC3E}">
        <p14:creationId xmlns:p14="http://schemas.microsoft.com/office/powerpoint/2010/main" val="459080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6308AA-BFE1-4737-A63B-16A4110BCF9B}" type="datetimeFigureOut">
              <a:rPr lang="en-US" smtClean="0"/>
              <a:t>09/03/19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21218-D7D1-40B6-AA88-52803F3B2D2E}" type="slidenum">
              <a:rPr lang="en-US" smtClean="0"/>
              <a:t>‹#›</a:t>
            </a:fld>
            <a:endParaRPr lang="en-US"/>
          </a:p>
        </p:txBody>
      </p:sp>
    </p:spTree>
    <p:extLst>
      <p:ext uri="{BB962C8B-B14F-4D97-AF65-F5344CB8AC3E}">
        <p14:creationId xmlns:p14="http://schemas.microsoft.com/office/powerpoint/2010/main" val="389685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6308AA-BFE1-4737-A63B-16A4110BCF9B}" type="datetimeFigureOut">
              <a:rPr lang="en-US" smtClean="0"/>
              <a:t>09/03/19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A21218-D7D1-40B6-AA88-52803F3B2D2E}" type="slidenum">
              <a:rPr lang="en-US" smtClean="0"/>
              <a:t>‹#›</a:t>
            </a:fld>
            <a:endParaRPr lang="en-US"/>
          </a:p>
        </p:txBody>
      </p:sp>
    </p:spTree>
    <p:extLst>
      <p:ext uri="{BB962C8B-B14F-4D97-AF65-F5344CB8AC3E}">
        <p14:creationId xmlns:p14="http://schemas.microsoft.com/office/powerpoint/2010/main" val="169976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6308AA-BFE1-4737-A63B-16A4110BCF9B}" type="datetimeFigureOut">
              <a:rPr lang="en-US" smtClean="0"/>
              <a:t>09/03/19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A21218-D7D1-40B6-AA88-52803F3B2D2E}" type="slidenum">
              <a:rPr lang="en-US" smtClean="0"/>
              <a:t>‹#›</a:t>
            </a:fld>
            <a:endParaRPr lang="en-US"/>
          </a:p>
        </p:txBody>
      </p:sp>
    </p:spTree>
    <p:extLst>
      <p:ext uri="{BB962C8B-B14F-4D97-AF65-F5344CB8AC3E}">
        <p14:creationId xmlns:p14="http://schemas.microsoft.com/office/powerpoint/2010/main" val="71184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308AA-BFE1-4737-A63B-16A4110BCF9B}" type="datetimeFigureOut">
              <a:rPr lang="en-US" smtClean="0"/>
              <a:t>09/03/19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A21218-D7D1-40B6-AA88-52803F3B2D2E}" type="slidenum">
              <a:rPr lang="en-US" smtClean="0"/>
              <a:t>‹#›</a:t>
            </a:fld>
            <a:endParaRPr lang="en-US"/>
          </a:p>
        </p:txBody>
      </p:sp>
    </p:spTree>
    <p:extLst>
      <p:ext uri="{BB962C8B-B14F-4D97-AF65-F5344CB8AC3E}">
        <p14:creationId xmlns:p14="http://schemas.microsoft.com/office/powerpoint/2010/main" val="3408259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6308AA-BFE1-4737-A63B-16A4110BCF9B}" type="datetimeFigureOut">
              <a:rPr lang="en-US" smtClean="0"/>
              <a:t>09/03/19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21218-D7D1-40B6-AA88-52803F3B2D2E}" type="slidenum">
              <a:rPr lang="en-US" smtClean="0"/>
              <a:t>‹#›</a:t>
            </a:fld>
            <a:endParaRPr lang="en-US"/>
          </a:p>
        </p:txBody>
      </p:sp>
    </p:spTree>
    <p:extLst>
      <p:ext uri="{BB962C8B-B14F-4D97-AF65-F5344CB8AC3E}">
        <p14:creationId xmlns:p14="http://schemas.microsoft.com/office/powerpoint/2010/main" val="2788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6308AA-BFE1-4737-A63B-16A4110BCF9B}" type="datetimeFigureOut">
              <a:rPr lang="en-US" smtClean="0"/>
              <a:t>09/03/19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21218-D7D1-40B6-AA88-52803F3B2D2E}" type="slidenum">
              <a:rPr lang="en-US" smtClean="0"/>
              <a:t>‹#›</a:t>
            </a:fld>
            <a:endParaRPr lang="en-US"/>
          </a:p>
        </p:txBody>
      </p:sp>
    </p:spTree>
    <p:extLst>
      <p:ext uri="{BB962C8B-B14F-4D97-AF65-F5344CB8AC3E}">
        <p14:creationId xmlns:p14="http://schemas.microsoft.com/office/powerpoint/2010/main" val="1785477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308AA-BFE1-4737-A63B-16A4110BCF9B}" type="datetimeFigureOut">
              <a:rPr lang="en-US" smtClean="0"/>
              <a:t>09/03/19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A21218-D7D1-40B6-AA88-52803F3B2D2E}" type="slidenum">
              <a:rPr lang="en-US" smtClean="0"/>
              <a:t>‹#›</a:t>
            </a:fld>
            <a:endParaRPr lang="en-US"/>
          </a:p>
        </p:txBody>
      </p:sp>
    </p:spTree>
    <p:extLst>
      <p:ext uri="{BB962C8B-B14F-4D97-AF65-F5344CB8AC3E}">
        <p14:creationId xmlns:p14="http://schemas.microsoft.com/office/powerpoint/2010/main" val="3454178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7114"/>
            <a:ext cx="9144000" cy="2387600"/>
          </a:xfrm>
        </p:spPr>
        <p:txBody>
          <a:bodyPr/>
          <a:lstStyle/>
          <a:p>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đám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mây</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602037"/>
            <a:ext cx="9144000" cy="2617693"/>
          </a:xfrm>
        </p:spPr>
        <p:txBody>
          <a:bodyPr>
            <a:normAutofit/>
          </a:bodyPr>
          <a:lstStyle/>
          <a:p>
            <a:r>
              <a:rPr lang="en-US" sz="2600" dirty="0" smtClean="0">
                <a:latin typeface="Times New Roman" panose="02020603050405020304" pitchFamily="18" charset="0"/>
                <a:cs typeface="Times New Roman" panose="02020603050405020304" pitchFamily="18" charset="0"/>
              </a:rPr>
              <a:t>BTVN 1</a:t>
            </a:r>
          </a:p>
          <a:p>
            <a:r>
              <a:rPr lang="en-US" sz="2600" dirty="0" err="1" smtClean="0">
                <a:latin typeface="Times New Roman" panose="02020603050405020304" pitchFamily="18" charset="0"/>
                <a:cs typeface="Times New Roman" panose="02020603050405020304" pitchFamily="18" charset="0"/>
              </a:rPr>
              <a:t>Hoàng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Hùng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Lâm</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064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anose="02020603050405020304" pitchFamily="18" charset="0"/>
                <a:cs typeface="Times New Roman" panose="02020603050405020304" pitchFamily="18" charset="0"/>
              </a:rPr>
              <a:t>Câu</a:t>
            </a:r>
            <a:r>
              <a:rPr lang="en-US" sz="4000" dirty="0" smtClean="0">
                <a:latin typeface="Times New Roman" panose="02020603050405020304" pitchFamily="18" charset="0"/>
                <a:cs typeface="Times New Roman" panose="02020603050405020304" pitchFamily="18" charset="0"/>
              </a:rPr>
              <a:t> 1: </a:t>
            </a:r>
            <a:r>
              <a:rPr lang="en-US" sz="4000" dirty="0" err="1" smtClean="0">
                <a:latin typeface="Times New Roman" panose="02020603050405020304" pitchFamily="18" charset="0"/>
                <a:cs typeface="Times New Roman" panose="02020603050405020304" pitchFamily="18" charset="0"/>
              </a:rPr>
              <a:t>Thiết</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lập</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máy</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ảo</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lên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trên</a:t>
            </a:r>
            <a:r>
              <a:rPr lang="en-US" sz="4000" dirty="0" smtClean="0">
                <a:latin typeface="Times New Roman" panose="02020603050405020304" pitchFamily="18" charset="0"/>
                <a:cs typeface="Times New Roman" panose="02020603050405020304" pitchFamily="18" charset="0"/>
              </a:rPr>
              <a:t> 1 </a:t>
            </a:r>
            <a:r>
              <a:rPr lang="en-US" sz="4000" dirty="0" err="1" smtClean="0">
                <a:latin typeface="Times New Roman" panose="02020603050405020304" pitchFamily="18" charset="0"/>
                <a:cs typeface="Times New Roman" panose="02020603050405020304" pitchFamily="18" charset="0"/>
              </a:rPr>
              <a:t>máy</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ảo</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khác</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có</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được</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không</a:t>
            </a:r>
            <a:r>
              <a:rPr lang="en-US" sz="40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p:txBody>
          <a:bodyPr>
            <a:normAutofit/>
          </a:bodyPr>
          <a:lstStyle/>
          <a:p>
            <a:r>
              <a:rPr lang="en-US" sz="2600" dirty="0" err="1" smtClean="0">
                <a:latin typeface="Times New Roman" panose="02020603050405020304" pitchFamily="18" charset="0"/>
                <a:cs typeface="Times New Roman" panose="02020603050405020304" pitchFamily="18" charset="0"/>
              </a:rPr>
              <a:t>Được</a:t>
            </a:r>
            <a:endParaRPr lang="en-US" sz="2600" dirty="0" smtClean="0">
              <a:latin typeface="Times New Roman" panose="02020603050405020304" pitchFamily="18" charset="0"/>
              <a:cs typeface="Times New Roman" panose="02020603050405020304" pitchFamily="18" charset="0"/>
            </a:endParaRPr>
          </a:p>
          <a:p>
            <a:r>
              <a:rPr lang="en-US" sz="2600" dirty="0" err="1" smtClean="0">
                <a:latin typeface="Times New Roman" panose="02020603050405020304" pitchFamily="18" charset="0"/>
                <a:cs typeface="Times New Roman" panose="02020603050405020304" pitchFamily="18" charset="0"/>
              </a:rPr>
              <a:t>Nhưng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chỉ</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phần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cứng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rất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hiện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đại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hỗ</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trợ</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ảo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hóa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phần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cứng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thực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sự</a:t>
            </a:r>
            <a:r>
              <a:rPr lang="en-US" sz="2600" dirty="0" smtClean="0">
                <a:latin typeface="Times New Roman" panose="02020603050405020304" pitchFamily="18" charset="0"/>
                <a:cs typeface="Times New Roman" panose="02020603050405020304" pitchFamily="18" charset="0"/>
              </a:rPr>
              <a:t> (VT-x </a:t>
            </a:r>
            <a:r>
              <a:rPr lang="en-US" sz="2600" dirty="0" err="1" smtClean="0">
                <a:latin typeface="Times New Roman" panose="02020603050405020304" pitchFamily="18" charset="0"/>
                <a:cs typeface="Times New Roman" panose="02020603050405020304" pitchFamily="18" charset="0"/>
              </a:rPr>
              <a:t>hoặc</a:t>
            </a:r>
            <a:r>
              <a:rPr lang="en-US" sz="2600" dirty="0" smtClean="0">
                <a:latin typeface="Times New Roman" panose="02020603050405020304" pitchFamily="18" charset="0"/>
                <a:cs typeface="Times New Roman" panose="02020603050405020304" pitchFamily="18" charset="0"/>
              </a:rPr>
              <a:t> AMD-V)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VM2 </a:t>
            </a:r>
            <a:r>
              <a:rPr lang="en-US" sz="2600" dirty="0" err="1" smtClean="0">
                <a:latin typeface="Times New Roman" panose="02020603050405020304" pitchFamily="18" charset="0"/>
                <a:cs typeface="Times New Roman" panose="02020603050405020304" pitchFamily="18" charset="0"/>
              </a:rPr>
              <a:t>phải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chạy</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kiểu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ảo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hóa</a:t>
            </a:r>
            <a:r>
              <a:rPr lang="en-US" sz="2600" dirty="0" smtClean="0">
                <a:latin typeface="Times New Roman" panose="02020603050405020304" pitchFamily="18" charset="0"/>
                <a:cs typeface="Times New Roman" panose="02020603050405020304" pitchFamily="18" charset="0"/>
              </a:rPr>
              <a:t> Binary translation</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51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3048032"/>
          </a:xfrm>
        </p:spPr>
        <p:txBody>
          <a:bodyPr>
            <a:normAutofit/>
          </a:bodyPr>
          <a:lstStyle/>
          <a:p>
            <a:r>
              <a:rPr lang="en-US" sz="4000" dirty="0" err="1" smtClean="0">
                <a:latin typeface="Times New Roman" panose="02020603050405020304" pitchFamily="18" charset="0"/>
                <a:cs typeface="Times New Roman" panose="02020603050405020304" pitchFamily="18" charset="0"/>
              </a:rPr>
              <a:t>Câu</a:t>
            </a:r>
            <a:r>
              <a:rPr lang="en-US" sz="4000" dirty="0" smtClean="0">
                <a:latin typeface="Times New Roman" panose="02020603050405020304" pitchFamily="18" charset="0"/>
                <a:cs typeface="Times New Roman" panose="02020603050405020304" pitchFamily="18" charset="0"/>
              </a:rPr>
              <a:t> 2: </a:t>
            </a:r>
            <a:r>
              <a:rPr lang="en-US" sz="4000" dirty="0" err="1" smtClean="0">
                <a:latin typeface="Times New Roman" panose="02020603050405020304" pitchFamily="18" charset="0"/>
                <a:cs typeface="Times New Roman" panose="02020603050405020304" pitchFamily="18" charset="0"/>
              </a:rPr>
              <a:t>Liệt</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kê</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hãng</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hệ</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điều</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hành</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Tìm</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hiểu</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lỗi</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thiết</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kế</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trong</a:t>
            </a:r>
            <a:r>
              <a:rPr lang="en-US" sz="4000" dirty="0" smtClean="0">
                <a:latin typeface="Times New Roman" panose="02020603050405020304" pitchFamily="18" charset="0"/>
                <a:cs typeface="Times New Roman" panose="02020603050405020304" pitchFamily="18" charset="0"/>
              </a:rPr>
              <a:t> chip Intel </a:t>
            </a:r>
            <a:r>
              <a:rPr lang="en-US" sz="4000" dirty="0" err="1" smtClean="0">
                <a:latin typeface="Times New Roman" panose="02020603050405020304" pitchFamily="18" charset="0"/>
                <a:cs typeface="Times New Roman" panose="02020603050405020304" pitchFamily="18" charset="0"/>
              </a:rPr>
              <a:t>dẫn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đến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việc</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tốc</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độ</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của</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các</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dịch</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vụ</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trên</a:t>
            </a:r>
            <a:r>
              <a:rPr lang="en-US" sz="4000" dirty="0" smtClean="0">
                <a:latin typeface="Times New Roman" panose="02020603050405020304" pitchFamily="18" charset="0"/>
                <a:cs typeface="Times New Roman" panose="02020603050405020304" pitchFamily="18" charset="0"/>
              </a:rPr>
              <a:t> Cloud </a:t>
            </a:r>
            <a:r>
              <a:rPr lang="en-US" sz="4000" dirty="0" err="1" smtClean="0">
                <a:latin typeface="Times New Roman" panose="02020603050405020304" pitchFamily="18" charset="0"/>
                <a:cs typeface="Times New Roman" panose="02020603050405020304" pitchFamily="18" charset="0"/>
              </a:rPr>
              <a:t>giảm</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đi</a:t>
            </a:r>
            <a:r>
              <a:rPr lang="en-US" sz="4000" dirty="0" smtClean="0">
                <a:latin typeface="Times New Roman" panose="02020603050405020304" pitchFamily="18" charset="0"/>
                <a:cs typeface="Times New Roman" panose="02020603050405020304" pitchFamily="18" charset="0"/>
              </a:rPr>
              <a:t> 15-30% (</a:t>
            </a:r>
            <a:r>
              <a:rPr lang="en-US" sz="4000" dirty="0" err="1" smtClean="0">
                <a:latin typeface="Times New Roman" panose="02020603050405020304" pitchFamily="18" charset="0"/>
                <a:cs typeface="Times New Roman" panose="02020603050405020304" pitchFamily="18" charset="0"/>
              </a:rPr>
              <a:t>kể</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từ</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giữa</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năm</a:t>
            </a:r>
            <a:r>
              <a:rPr lang="en-US" sz="4000" dirty="0" smtClean="0">
                <a:latin typeface="Times New Roman" panose="02020603050405020304" pitchFamily="18" charset="0"/>
                <a:cs typeface="Times New Roman" panose="02020603050405020304" pitchFamily="18" charset="0"/>
              </a:rPr>
              <a:t> 2018 </a:t>
            </a:r>
            <a:r>
              <a:rPr lang="en-US" sz="4000" dirty="0" err="1" smtClean="0">
                <a:latin typeface="Times New Roman" panose="02020603050405020304" pitchFamily="18" charset="0"/>
                <a:cs typeface="Times New Roman" panose="02020603050405020304" pitchFamily="18" charset="0"/>
              </a:rPr>
              <a:t>đến</a:t>
            </a:r>
            <a:r>
              <a:rPr lang="en-US" sz="4000" dirty="0" smtClean="0">
                <a:latin typeface="Times New Roman" panose="02020603050405020304" pitchFamily="18" charset="0"/>
                <a:cs typeface="Times New Roman" panose="02020603050405020304" pitchFamily="18" charset="0"/>
              </a:rPr>
              <a:t> nay)? </a:t>
            </a:r>
            <a:r>
              <a:rPr lang="en-US" sz="4000" dirty="0" err="1" smtClean="0">
                <a:latin typeface="Times New Roman" panose="02020603050405020304" pitchFamily="18" charset="0"/>
                <a:cs typeface="Times New Roman" panose="02020603050405020304" pitchFamily="18" charset="0"/>
              </a:rPr>
              <a:t>Lý</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giải</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cách</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vá</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lỗi</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và</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lý</a:t>
            </a:r>
            <a:r>
              <a:rPr lang="en-US" sz="4000" dirty="0" smtClean="0">
                <a:latin typeface="Times New Roman" panose="02020603050405020304" pitchFamily="18" charset="0"/>
                <a:cs typeface="Times New Roman" panose="02020603050405020304" pitchFamily="18" charset="0"/>
              </a:rPr>
              <a:t> do </a:t>
            </a:r>
            <a:r>
              <a:rPr lang="en-US" sz="4000" dirty="0" err="1" smtClean="0">
                <a:latin typeface="Times New Roman" panose="02020603050405020304" pitchFamily="18" charset="0"/>
                <a:cs typeface="Times New Roman" panose="02020603050405020304" pitchFamily="18" charset="0"/>
              </a:rPr>
              <a:t>vá</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lỗi</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dẫn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đến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chậm</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tốc</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độ</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máy</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chủ</a:t>
            </a:r>
            <a:r>
              <a:rPr lang="en-US" sz="40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838200" y="3530851"/>
            <a:ext cx="10515600" cy="2646112"/>
          </a:xfrm>
        </p:spPr>
        <p:txBody>
          <a:bodyPr>
            <a:normAutofit/>
          </a:bodyPr>
          <a:lstStyle/>
          <a:p>
            <a:r>
              <a:rPr lang="en-US" sz="2600" dirty="0" err="1" smtClean="0">
                <a:latin typeface="Times New Roman" panose="02020603050405020304" pitchFamily="18" charset="0"/>
                <a:cs typeface="Times New Roman" panose="02020603050405020304" pitchFamily="18" charset="0"/>
              </a:rPr>
              <a:t>Một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số</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hãng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hệ</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điều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hành</a:t>
            </a:r>
            <a:r>
              <a:rPr lang="en-US" sz="2600"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Microsoft </a:t>
            </a:r>
            <a:r>
              <a:rPr lang="en-US" sz="2600" dirty="0" smtClean="0">
                <a:latin typeface="Times New Roman" panose="02020603050405020304" pitchFamily="18" charset="0"/>
                <a:cs typeface="Times New Roman" panose="02020603050405020304" pitchFamily="18" charset="0"/>
              </a:rPr>
              <a:t>Windows, Android, IOS, MAC OS X, Windows Phone, Linux </a:t>
            </a:r>
            <a:r>
              <a:rPr lang="en-US" sz="2600" dirty="0" smtClean="0">
                <a:latin typeface="Times New Roman" panose="02020603050405020304" pitchFamily="18" charset="0"/>
                <a:cs typeface="Times New Roman" panose="02020603050405020304" pitchFamily="18" charset="0"/>
              </a:rPr>
              <a:t>(Fedora</a:t>
            </a:r>
            <a:r>
              <a:rPr lang="en-US" sz="2600" dirty="0" smtClean="0">
                <a:latin typeface="Times New Roman" panose="02020603050405020304" pitchFamily="18" charset="0"/>
                <a:cs typeface="Times New Roman" panose="02020603050405020304" pitchFamily="18" charset="0"/>
              </a:rPr>
              <a:t>, Ubuntu</a:t>
            </a:r>
            <a:r>
              <a:rPr lang="en-US" sz="2600" dirty="0" smtClean="0">
                <a:latin typeface="Times New Roman" panose="02020603050405020304" pitchFamily="18" charset="0"/>
                <a:cs typeface="Times New Roman" panose="02020603050405020304" pitchFamily="18" charset="0"/>
              </a:rPr>
              <a:t>), …</a:t>
            </a:r>
            <a:endParaRPr lang="en-US" sz="2600" dirty="0" smtClean="0">
              <a:latin typeface="Times New Roman" panose="02020603050405020304" pitchFamily="18" charset="0"/>
              <a:cs typeface="Times New Roman" panose="02020603050405020304" pitchFamily="18" charset="0"/>
            </a:endParaRPr>
          </a:p>
          <a:p>
            <a:r>
              <a:rPr lang="en-US" sz="2600" dirty="0" err="1" smtClean="0">
                <a:latin typeface="Times New Roman" panose="02020603050405020304" pitchFamily="18" charset="0"/>
                <a:cs typeface="Times New Roman" panose="02020603050405020304" pitchFamily="18" charset="0"/>
              </a:rPr>
              <a:t>Hai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lỗi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thiết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kế</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trong</a:t>
            </a:r>
            <a:r>
              <a:rPr lang="en-US" sz="2600" dirty="0" smtClean="0">
                <a:latin typeface="Times New Roman" panose="02020603050405020304" pitchFamily="18" charset="0"/>
                <a:cs typeface="Times New Roman" panose="02020603050405020304" pitchFamily="18" charset="0"/>
              </a:rPr>
              <a:t> chip Intel </a:t>
            </a:r>
            <a:r>
              <a:rPr lang="en-US" sz="2600" dirty="0" err="1" smtClean="0">
                <a:latin typeface="Times New Roman" panose="02020603050405020304" pitchFamily="18" charset="0"/>
                <a:cs typeface="Times New Roman" panose="02020603050405020304" pitchFamily="18" charset="0"/>
              </a:rPr>
              <a:t>dẫn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việc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tốc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độ</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của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các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dịch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vụ</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trên</a:t>
            </a:r>
            <a:r>
              <a:rPr lang="en-US" sz="2600" dirty="0" smtClean="0">
                <a:latin typeface="Times New Roman" panose="02020603050405020304" pitchFamily="18" charset="0"/>
                <a:cs typeface="Times New Roman" panose="02020603050405020304" pitchFamily="18" charset="0"/>
              </a:rPr>
              <a:t> Cloud </a:t>
            </a:r>
            <a:r>
              <a:rPr lang="en-US" sz="2600" dirty="0" err="1" smtClean="0">
                <a:latin typeface="Times New Roman" panose="02020603050405020304" pitchFamily="18" charset="0"/>
                <a:cs typeface="Times New Roman" panose="02020603050405020304" pitchFamily="18" charset="0"/>
              </a:rPr>
              <a:t>giảm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đi</a:t>
            </a:r>
            <a:r>
              <a:rPr lang="en-US" sz="2600" dirty="0" smtClean="0">
                <a:latin typeface="Times New Roman" panose="02020603050405020304" pitchFamily="18" charset="0"/>
                <a:cs typeface="Times New Roman" panose="02020603050405020304" pitchFamily="18" charset="0"/>
              </a:rPr>
              <a:t> 15-30% </a:t>
            </a:r>
            <a:r>
              <a:rPr lang="en-US" sz="2600" dirty="0" err="1" smtClean="0">
                <a:latin typeface="Times New Roman" panose="02020603050405020304" pitchFamily="18" charset="0"/>
                <a:cs typeface="Times New Roman" panose="02020603050405020304" pitchFamily="18" charset="0"/>
              </a:rPr>
              <a:t>được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gọi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là</a:t>
            </a:r>
            <a:r>
              <a:rPr lang="en-US" sz="2600" dirty="0" smtClean="0">
                <a:latin typeface="Times New Roman" panose="02020603050405020304" pitchFamily="18" charset="0"/>
                <a:cs typeface="Times New Roman" panose="02020603050405020304" pitchFamily="18" charset="0"/>
              </a:rPr>
              <a:t> Meltdown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Spectre</a:t>
            </a:r>
            <a:endParaRPr lang="en-US" sz="2600" dirty="0" smtClean="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920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681"/>
            <a:ext cx="10515600" cy="51334"/>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265568" y="534155"/>
            <a:ext cx="11660863" cy="6038661"/>
          </a:xfrm>
        </p:spPr>
        <p:txBody>
          <a:bodyPr>
            <a:normAutofit fontScale="92500" lnSpcReduction="20000"/>
          </a:bodyPr>
          <a:lstStyle/>
          <a:p>
            <a:r>
              <a:rPr lang="en-US" b="1" dirty="0">
                <a:latin typeface="Times New Roman (Headings)"/>
              </a:rPr>
              <a:t>Meltdown</a:t>
            </a:r>
            <a:r>
              <a:rPr lang="en-US" dirty="0">
                <a:latin typeface="Times New Roman (Headings)"/>
              </a:rPr>
              <a:t> </a:t>
            </a:r>
            <a:r>
              <a:rPr lang="en-US" dirty="0" err="1">
                <a:latin typeface="Times New Roman (Headings)"/>
              </a:rPr>
              <a:t>làm</a:t>
            </a:r>
            <a:r>
              <a:rPr lang="en-US" dirty="0">
                <a:latin typeface="Times New Roman (Headings)"/>
              </a:rPr>
              <a:t> </a:t>
            </a:r>
            <a:r>
              <a:rPr lang="en-US" dirty="0" err="1">
                <a:latin typeface="Times New Roman (Headings)"/>
              </a:rPr>
              <a:t>việc</a:t>
            </a:r>
            <a:r>
              <a:rPr lang="en-US" dirty="0">
                <a:latin typeface="Times New Roman (Headings)"/>
              </a:rPr>
              <a:t> </a:t>
            </a:r>
            <a:r>
              <a:rPr lang="en-US" dirty="0" err="1">
                <a:latin typeface="Times New Roman (Headings)"/>
              </a:rPr>
              <a:t>bằng</a:t>
            </a:r>
            <a:r>
              <a:rPr lang="en-US" dirty="0">
                <a:latin typeface="Times New Roman (Headings)"/>
              </a:rPr>
              <a:t> </a:t>
            </a:r>
            <a:r>
              <a:rPr lang="en-US" dirty="0" err="1">
                <a:latin typeface="Times New Roman (Headings)"/>
              </a:rPr>
              <a:t>cách</a:t>
            </a:r>
            <a:r>
              <a:rPr lang="en-US" dirty="0">
                <a:latin typeface="Times New Roman (Headings)"/>
              </a:rPr>
              <a:t> </a:t>
            </a:r>
            <a:r>
              <a:rPr lang="en-US" dirty="0" err="1">
                <a:latin typeface="Times New Roman (Headings)"/>
              </a:rPr>
              <a:t>lừa</a:t>
            </a:r>
            <a:r>
              <a:rPr lang="en-US" dirty="0">
                <a:latin typeface="Times New Roman (Headings)"/>
              </a:rPr>
              <a:t> </a:t>
            </a:r>
            <a:r>
              <a:rPr lang="en-US" dirty="0" err="1">
                <a:latin typeface="Times New Roman (Headings)"/>
              </a:rPr>
              <a:t>bộ</a:t>
            </a:r>
            <a:r>
              <a:rPr lang="en-US" dirty="0">
                <a:latin typeface="Times New Roman (Headings)"/>
              </a:rPr>
              <a:t> </a:t>
            </a:r>
            <a:r>
              <a:rPr lang="en-US" dirty="0" err="1">
                <a:latin typeface="Times New Roman (Headings)"/>
              </a:rPr>
              <a:t>vxl</a:t>
            </a:r>
            <a:r>
              <a:rPr lang="en-US" dirty="0">
                <a:latin typeface="Times New Roman (Headings)"/>
              </a:rPr>
              <a:t> </a:t>
            </a:r>
            <a:r>
              <a:rPr lang="en-US" dirty="0" err="1">
                <a:latin typeface="Times New Roman (Headings)"/>
              </a:rPr>
              <a:t>đọc</a:t>
            </a:r>
            <a:r>
              <a:rPr lang="en-US" dirty="0">
                <a:latin typeface="Times New Roman (Headings)"/>
              </a:rPr>
              <a:t> </a:t>
            </a:r>
            <a:r>
              <a:rPr lang="en-US" dirty="0" err="1">
                <a:latin typeface="Times New Roman (Headings)"/>
              </a:rPr>
              <a:t>vị</a:t>
            </a:r>
            <a:r>
              <a:rPr lang="en-US" dirty="0">
                <a:latin typeface="Times New Roman (Headings)"/>
              </a:rPr>
              <a:t> </a:t>
            </a:r>
            <a:r>
              <a:rPr lang="en-US" dirty="0" err="1">
                <a:latin typeface="Times New Roman (Headings)"/>
              </a:rPr>
              <a:t>trí</a:t>
            </a:r>
            <a:r>
              <a:rPr lang="en-US" dirty="0">
                <a:latin typeface="Times New Roman (Headings)"/>
              </a:rPr>
              <a:t> </a:t>
            </a:r>
            <a:r>
              <a:rPr lang="en-US" dirty="0" err="1">
                <a:latin typeface="Times New Roman (Headings)"/>
              </a:rPr>
              <a:t>bộ</a:t>
            </a:r>
            <a:r>
              <a:rPr lang="en-US" dirty="0">
                <a:latin typeface="Times New Roman (Headings)"/>
              </a:rPr>
              <a:t> </a:t>
            </a:r>
            <a:r>
              <a:rPr lang="en-US" dirty="0" err="1">
                <a:latin typeface="Times New Roman (Headings)"/>
              </a:rPr>
              <a:t>nhớ</a:t>
            </a:r>
            <a:r>
              <a:rPr lang="en-US" dirty="0">
                <a:latin typeface="Times New Roman (Headings)"/>
              </a:rPr>
              <a:t> </a:t>
            </a:r>
            <a:r>
              <a:rPr lang="en-US" dirty="0" err="1">
                <a:latin typeface="Times New Roman (Headings)"/>
              </a:rPr>
              <a:t>không</a:t>
            </a:r>
            <a:r>
              <a:rPr lang="en-US" dirty="0">
                <a:latin typeface="Times New Roman (Headings)"/>
              </a:rPr>
              <a:t> </a:t>
            </a:r>
            <a:r>
              <a:rPr lang="en-US" dirty="0" err="1">
                <a:latin typeface="Times New Roman (Headings)"/>
              </a:rPr>
              <a:t>được</a:t>
            </a:r>
            <a:r>
              <a:rPr lang="en-US" dirty="0">
                <a:latin typeface="Times New Roman (Headings)"/>
              </a:rPr>
              <a:t> </a:t>
            </a:r>
            <a:r>
              <a:rPr lang="en-US" dirty="0" err="1">
                <a:latin typeface="Times New Roman (Headings)"/>
              </a:rPr>
              <a:t>phép</a:t>
            </a:r>
            <a:r>
              <a:rPr lang="en-US" dirty="0">
                <a:latin typeface="Times New Roman (Headings)"/>
              </a:rPr>
              <a:t> </a:t>
            </a:r>
            <a:r>
              <a:rPr lang="en-US" dirty="0" err="1">
                <a:latin typeface="Times New Roman (Headings)"/>
              </a:rPr>
              <a:t>truy</a:t>
            </a:r>
            <a:r>
              <a:rPr lang="en-US" dirty="0">
                <a:latin typeface="Times New Roman (Headings)"/>
              </a:rPr>
              <a:t> </a:t>
            </a:r>
            <a:r>
              <a:rPr lang="en-US" dirty="0" err="1">
                <a:latin typeface="Times New Roman (Headings)"/>
              </a:rPr>
              <a:t>cập</a:t>
            </a:r>
            <a:r>
              <a:rPr lang="en-US" dirty="0">
                <a:latin typeface="Times New Roman (Headings)"/>
              </a:rPr>
              <a:t> </a:t>
            </a:r>
            <a:r>
              <a:rPr lang="en-US" dirty="0" err="1">
                <a:latin typeface="Times New Roman (Headings)"/>
              </a:rPr>
              <a:t>bằng</a:t>
            </a:r>
            <a:r>
              <a:rPr lang="en-US" dirty="0">
                <a:latin typeface="Times New Roman (Headings)"/>
              </a:rPr>
              <a:t> </a:t>
            </a:r>
            <a:r>
              <a:rPr lang="en-US" dirty="0" err="1">
                <a:latin typeface="Times New Roman (Headings)"/>
              </a:rPr>
              <a:t>tận</a:t>
            </a:r>
            <a:r>
              <a:rPr lang="en-US" dirty="0">
                <a:latin typeface="Times New Roman (Headings)"/>
              </a:rPr>
              <a:t> </a:t>
            </a:r>
            <a:r>
              <a:rPr lang="en-US" dirty="0" err="1">
                <a:latin typeface="Times New Roman (Headings)"/>
              </a:rPr>
              <a:t>dụng</a:t>
            </a:r>
            <a:r>
              <a:rPr lang="en-US" dirty="0">
                <a:latin typeface="Times New Roman (Headings)"/>
              </a:rPr>
              <a:t> </a:t>
            </a:r>
            <a:r>
              <a:rPr lang="en-US" dirty="0" err="1">
                <a:latin typeface="Times New Roman (Headings)"/>
              </a:rPr>
              <a:t>các</a:t>
            </a:r>
            <a:r>
              <a:rPr lang="en-US" dirty="0">
                <a:latin typeface="Times New Roman (Headings)"/>
              </a:rPr>
              <a:t> </a:t>
            </a:r>
            <a:r>
              <a:rPr lang="en-US" dirty="0" err="1">
                <a:latin typeface="Times New Roman (Headings)"/>
              </a:rPr>
              <a:t>sai</a:t>
            </a:r>
            <a:r>
              <a:rPr lang="en-US" dirty="0">
                <a:latin typeface="Times New Roman (Headings)"/>
              </a:rPr>
              <a:t> </a:t>
            </a:r>
            <a:r>
              <a:rPr lang="en-US" dirty="0" err="1">
                <a:latin typeface="Times New Roman (Headings)"/>
              </a:rPr>
              <a:t>sót</a:t>
            </a:r>
            <a:r>
              <a:rPr lang="en-US" dirty="0">
                <a:latin typeface="Times New Roman (Headings)"/>
              </a:rPr>
              <a:t> </a:t>
            </a:r>
            <a:r>
              <a:rPr lang="en-US" dirty="0" err="1">
                <a:latin typeface="Times New Roman (Headings)"/>
              </a:rPr>
              <a:t>trong</a:t>
            </a:r>
            <a:r>
              <a:rPr lang="en-US" dirty="0">
                <a:latin typeface="Times New Roman (Headings)"/>
              </a:rPr>
              <a:t> </a:t>
            </a:r>
            <a:r>
              <a:rPr lang="en-US" dirty="0" err="1">
                <a:latin typeface="Times New Roman (Headings)"/>
              </a:rPr>
              <a:t>việc</a:t>
            </a:r>
            <a:r>
              <a:rPr lang="en-US" dirty="0">
                <a:latin typeface="Times New Roman (Headings)"/>
              </a:rPr>
              <a:t> </a:t>
            </a:r>
            <a:r>
              <a:rPr lang="en-US" dirty="0" err="1">
                <a:latin typeface="Times New Roman (Headings)"/>
              </a:rPr>
              <a:t>tối</a:t>
            </a:r>
            <a:r>
              <a:rPr lang="en-US" dirty="0">
                <a:latin typeface="Times New Roman (Headings)"/>
              </a:rPr>
              <a:t> </a:t>
            </a:r>
            <a:r>
              <a:rPr lang="en-US" dirty="0" err="1">
                <a:latin typeface="Times New Roman (Headings)"/>
              </a:rPr>
              <a:t>ưu</a:t>
            </a:r>
            <a:r>
              <a:rPr lang="en-US" dirty="0">
                <a:latin typeface="Times New Roman (Headings)"/>
              </a:rPr>
              <a:t> </a:t>
            </a:r>
            <a:r>
              <a:rPr lang="en-US" dirty="0" err="1">
                <a:latin typeface="Times New Roman (Headings)"/>
              </a:rPr>
              <a:t>hóa</a:t>
            </a:r>
            <a:r>
              <a:rPr lang="en-US" dirty="0">
                <a:latin typeface="Times New Roman (Headings)"/>
              </a:rPr>
              <a:t> CPU </a:t>
            </a:r>
            <a:r>
              <a:rPr lang="en-US" dirty="0" err="1">
                <a:latin typeface="Times New Roman (Headings)"/>
              </a:rPr>
              <a:t>được</a:t>
            </a:r>
            <a:r>
              <a:rPr lang="en-US" dirty="0">
                <a:latin typeface="Times New Roman (Headings)"/>
              </a:rPr>
              <a:t> </a:t>
            </a:r>
            <a:r>
              <a:rPr lang="en-US" dirty="0" err="1">
                <a:latin typeface="Times New Roman (Headings)"/>
              </a:rPr>
              <a:t>gọi</a:t>
            </a:r>
            <a:r>
              <a:rPr lang="en-US" dirty="0">
                <a:latin typeface="Times New Roman (Headings)"/>
              </a:rPr>
              <a:t> </a:t>
            </a:r>
            <a:r>
              <a:rPr lang="en-US" dirty="0" err="1">
                <a:latin typeface="Times New Roman (Headings)"/>
              </a:rPr>
              <a:t>là</a:t>
            </a:r>
            <a:r>
              <a:rPr lang="en-US" dirty="0">
                <a:latin typeface="Times New Roman (Headings)"/>
              </a:rPr>
              <a:t> </a:t>
            </a:r>
            <a:r>
              <a:rPr lang="en-US" dirty="0" err="1">
                <a:latin typeface="Times New Roman (Headings)"/>
              </a:rPr>
              <a:t>thực</a:t>
            </a:r>
            <a:r>
              <a:rPr lang="en-US" dirty="0">
                <a:latin typeface="Times New Roman (Headings)"/>
              </a:rPr>
              <a:t> </a:t>
            </a:r>
            <a:r>
              <a:rPr lang="en-US" dirty="0" err="1">
                <a:latin typeface="Times New Roman (Headings)"/>
              </a:rPr>
              <a:t>hành</a:t>
            </a:r>
            <a:r>
              <a:rPr lang="en-US" dirty="0">
                <a:latin typeface="Times New Roman (Headings)"/>
              </a:rPr>
              <a:t> </a:t>
            </a:r>
            <a:r>
              <a:rPr lang="en-US" dirty="0" err="1">
                <a:latin typeface="Times New Roman (Headings)"/>
              </a:rPr>
              <a:t>suy</a:t>
            </a:r>
            <a:r>
              <a:rPr lang="en-US" dirty="0">
                <a:latin typeface="Times New Roman (Headings)"/>
              </a:rPr>
              <a:t> </a:t>
            </a:r>
            <a:r>
              <a:rPr lang="en-US" dirty="0" err="1">
                <a:latin typeface="Times New Roman (Headings)"/>
              </a:rPr>
              <a:t>đoán</a:t>
            </a:r>
            <a:r>
              <a:rPr lang="en-US" dirty="0">
                <a:latin typeface="Times New Roman (Headings)"/>
              </a:rPr>
              <a:t>, </a:t>
            </a:r>
            <a:r>
              <a:rPr lang="en-US" dirty="0" err="1">
                <a:latin typeface="Times New Roman (Headings)"/>
              </a:rPr>
              <a:t>lỗi</a:t>
            </a:r>
            <a:r>
              <a:rPr lang="en-US" dirty="0">
                <a:latin typeface="Times New Roman (Headings)"/>
              </a:rPr>
              <a:t> </a:t>
            </a:r>
            <a:r>
              <a:rPr lang="en-US" dirty="0" err="1">
                <a:latin typeface="Times New Roman (Headings)"/>
                <a:cs typeface="Times New Roman" panose="02020603050405020304" pitchFamily="18" charset="0"/>
              </a:rPr>
              <a:t>bảo</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mật</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này</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chỉ</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xảy</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ra</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với</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các</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thiết</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bị</a:t>
            </a:r>
            <a:r>
              <a:rPr lang="en-US" dirty="0">
                <a:latin typeface="Times New Roman (Headings)"/>
                <a:cs typeface="Times New Roman" panose="02020603050405020304" pitchFamily="18" charset="0"/>
              </a:rPr>
              <a:t> Intel.</a:t>
            </a:r>
          </a:p>
          <a:p>
            <a:r>
              <a:rPr lang="vi-VN" dirty="0">
                <a:latin typeface="Times New Roman (Headings)"/>
              </a:rPr>
              <a:t>Một yêu cầu được thực hiện đối với một vị trí bộ nhớ bất hợp pháp.</a:t>
            </a:r>
          </a:p>
          <a:p>
            <a:r>
              <a:rPr lang="vi-VN" dirty="0">
                <a:latin typeface="Times New Roman (Headings)"/>
              </a:rPr>
              <a:t>Yêu cầu thứ hai được thực hiện để </a:t>
            </a:r>
            <a:r>
              <a:rPr lang="vi-VN" i="1" dirty="0">
                <a:latin typeface="Times New Roman (Headings)"/>
              </a:rPr>
              <a:t>có điều kiện</a:t>
            </a:r>
            <a:r>
              <a:rPr lang="vi-VN" dirty="0">
                <a:latin typeface="Times New Roman (Headings)"/>
              </a:rPr>
              <a:t> đọc một vị trí </a:t>
            </a:r>
            <a:r>
              <a:rPr lang="en-US" dirty="0" smtClean="0">
                <a:latin typeface="Times New Roman (Headings)"/>
              </a:rPr>
              <a:t>l</a:t>
            </a:r>
            <a:r>
              <a:rPr lang="vi-VN" dirty="0" smtClean="0">
                <a:latin typeface="Times New Roman (Headings)"/>
              </a:rPr>
              <a:t>ưu </a:t>
            </a:r>
            <a:r>
              <a:rPr lang="vi-VN" dirty="0">
                <a:latin typeface="Times New Roman (Headings)"/>
              </a:rPr>
              <a:t>trữ hợp lệ </a:t>
            </a:r>
            <a:r>
              <a:rPr lang="vi-VN" i="1" dirty="0">
                <a:latin typeface="Times New Roman (Headings)"/>
              </a:rPr>
              <a:t>nếu</a:t>
            </a:r>
            <a:r>
              <a:rPr lang="vi-VN" dirty="0">
                <a:latin typeface="Times New Roman (Headings)"/>
              </a:rPr>
              <a:t> yêu cầu đầu tiên có một giá trị nhất định.</a:t>
            </a:r>
          </a:p>
          <a:p>
            <a:r>
              <a:rPr lang="vi-VN" dirty="0">
                <a:latin typeface="Times New Roman (Headings)"/>
              </a:rPr>
              <a:t>Sử dụng tính năng thực hành suy đoán</a:t>
            </a:r>
            <a:r>
              <a:rPr lang="vi-VN" i="1" dirty="0">
                <a:latin typeface="Times New Roman (Headings)"/>
              </a:rPr>
              <a:t> (speculative execution)</a:t>
            </a:r>
            <a:r>
              <a:rPr lang="vi-VN" dirty="0">
                <a:latin typeface="Times New Roman (Headings)"/>
              </a:rPr>
              <a:t>, bộ xử lý hoàn thành công việc nền cho cả hai yêu cầu trên trước khi kiểm tra rằng yêu cầu ban đầu là không hợp lệ. Một khi bộ xử lý hiểu rằng các yêu cầu liên quan đến bộ nhớ là không hợp lệ, nó sẽ từ chối cả hai yêu cầu. Mặc dù kết quả không được trả về bởi bộ xử lý sau khi mã kiểm tra đặc quyền xác định quyền truy cập bộ nhớ được cho là không hợp lệ, thì cả hai vị trí truy cập sẽ vẫn còn được lưu trong bộ nhớ cache của bộ xử lý.</a:t>
            </a:r>
          </a:p>
          <a:p>
            <a:r>
              <a:rPr lang="vi-VN" dirty="0">
                <a:latin typeface="Times New Roman (Headings)"/>
              </a:rPr>
              <a:t>Một yêu cầu mới bây giờ được thực hiện cho vị trí bộ nhớ hợp lệ. Nếu nhanh, thì vị trí đó đã có ở trong bộ nhớ cache của CPU, cho thấy rằng yêu cầu có điều kiện trước đó đã được thực hiện. Việc sử dụng lặp lại các điều kiện này có thể được sử dụng để hiểu được giá trị ở các vị trí bộ nhớ không được phép truy cập. Đây chính là cách hacker sử dụng để truy cập bất hợp pháp và các vùng bộ nhớ không được phép truy </a:t>
            </a:r>
            <a:r>
              <a:rPr lang="vi-VN" dirty="0" smtClean="0">
                <a:latin typeface="Times New Roman (Headings)"/>
              </a:rPr>
              <a:t>cập</a:t>
            </a:r>
            <a:endParaRPr lang="vi-VN" dirty="0">
              <a:latin typeface="Times New Roman (Headings)"/>
            </a:endParaRPr>
          </a:p>
        </p:txBody>
      </p:sp>
    </p:spTree>
    <p:extLst>
      <p:ext uri="{BB962C8B-B14F-4D97-AF65-F5344CB8AC3E}">
        <p14:creationId xmlns:p14="http://schemas.microsoft.com/office/powerpoint/2010/main" val="3323713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243992"/>
            <a:ext cx="9144000" cy="45719"/>
          </a:xfrm>
        </p:spPr>
        <p:txBody>
          <a:bodyPr>
            <a:normAutofit fontScale="90000"/>
          </a:bodyPr>
          <a:lstStyle/>
          <a:p>
            <a:r>
              <a:rPr lang="en-US" dirty="0" smtClean="0"/>
              <a:t> </a:t>
            </a:r>
            <a:endParaRPr lang="en-US" dirty="0"/>
          </a:p>
        </p:txBody>
      </p:sp>
      <p:sp>
        <p:nvSpPr>
          <p:cNvPr id="6" name="Subtitle 5"/>
          <p:cNvSpPr>
            <a:spLocks noGrp="1"/>
          </p:cNvSpPr>
          <p:nvPr>
            <p:ph type="subTitle" idx="1"/>
          </p:nvPr>
        </p:nvSpPr>
        <p:spPr>
          <a:xfrm>
            <a:off x="814811" y="570367"/>
            <a:ext cx="9853189" cy="5785165"/>
          </a:xfrm>
        </p:spPr>
        <p:txBody>
          <a:bodyPr>
            <a:normAutofit/>
          </a:bodyPr>
          <a:lstStyle/>
          <a:p>
            <a:pPr marL="457200" indent="-457200" algn="l">
              <a:buFont typeface="Arial" panose="020B0604020202020204" pitchFamily="34" charset="0"/>
              <a:buChar char="•"/>
            </a:pPr>
            <a:r>
              <a:rPr lang="en-US" sz="2600" b="1" dirty="0" err="1">
                <a:latin typeface="Times New Roman (Headings)"/>
                <a:cs typeface="Times New Roman" panose="02020603050405020304" pitchFamily="18" charset="0"/>
              </a:rPr>
              <a:t>Spectre</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phá</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vỡ</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sự</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cô</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lập</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giữa</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các</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ứng</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dụng</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khác</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nhau</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Nó</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cho</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phép</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kẻ</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tấn</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công</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lừa</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các</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chương</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trình</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không</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có</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lỗi</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theo</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các</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thông</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lệ</a:t>
            </a:r>
            <a:r>
              <a:rPr lang="en-US" sz="2600" dirty="0">
                <a:latin typeface="Times New Roman (Headings)"/>
                <a:cs typeface="Times New Roman" panose="02020603050405020304" pitchFamily="18" charset="0"/>
              </a:rPr>
              <a:t> </a:t>
            </a:r>
            <a:r>
              <a:rPr lang="en-US" sz="2600" dirty="0" err="1">
                <a:latin typeface="Times New Roman (Headings)"/>
                <a:cs typeface="Times New Roman" panose="02020603050405020304" pitchFamily="18" charset="0"/>
              </a:rPr>
              <a:t>tốt</a:t>
            </a:r>
            <a:r>
              <a:rPr lang="en-US" sz="2600" dirty="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nhất</a:t>
            </a:r>
            <a:endParaRPr lang="en-US" sz="2600" dirty="0" smtClean="0">
              <a:latin typeface="Times New Roman (Headings)"/>
              <a:cs typeface="Times New Roman" panose="02020603050405020304" pitchFamily="18" charset="0"/>
            </a:endParaRPr>
          </a:p>
          <a:p>
            <a:pPr marL="457200" indent="-457200" algn="l">
              <a:buFont typeface="Arial" panose="020B0604020202020204" pitchFamily="34" charset="0"/>
              <a:buChar char="•"/>
            </a:pPr>
            <a:r>
              <a:rPr lang="en-US" sz="2600" dirty="0" err="1" smtClean="0">
                <a:latin typeface="Times New Roman (Headings)"/>
                <a:cs typeface="Times New Roman" panose="02020603050405020304" pitchFamily="18" charset="0"/>
              </a:rPr>
              <a:t>Spectre</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nguy</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hiểm</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hơn</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khi</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nó</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ảnh</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hưởng</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đến</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các</a:t>
            </a:r>
            <a:r>
              <a:rPr lang="en-US" sz="2600" dirty="0" smtClean="0">
                <a:latin typeface="Times New Roman (Headings)"/>
                <a:cs typeface="Times New Roman" panose="02020603050405020304" pitchFamily="18" charset="0"/>
              </a:rPr>
              <a:t> CPU </a:t>
            </a:r>
            <a:r>
              <a:rPr lang="en-US" sz="2600" dirty="0" err="1" smtClean="0">
                <a:latin typeface="Times New Roman (Headings)"/>
                <a:cs typeface="Times New Roman" panose="02020603050405020304" pitchFamily="18" charset="0"/>
              </a:rPr>
              <a:t>của</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cả</a:t>
            </a:r>
            <a:r>
              <a:rPr lang="en-US" sz="2600" dirty="0" smtClean="0">
                <a:latin typeface="Times New Roman (Headings)"/>
                <a:cs typeface="Times New Roman" panose="02020603050405020304" pitchFamily="18" charset="0"/>
              </a:rPr>
              <a:t> AMD </a:t>
            </a:r>
            <a:r>
              <a:rPr lang="en-US" sz="2600" dirty="0" err="1" smtClean="0">
                <a:latin typeface="Times New Roman (Headings)"/>
                <a:cs typeface="Times New Roman" panose="02020603050405020304" pitchFamily="18" charset="0"/>
              </a:rPr>
              <a:t>và</a:t>
            </a:r>
            <a:r>
              <a:rPr lang="en-US" sz="2600" dirty="0" smtClean="0">
                <a:latin typeface="Times New Roman (Headings)"/>
                <a:cs typeface="Times New Roman" panose="02020603050405020304" pitchFamily="18" charset="0"/>
              </a:rPr>
              <a:t> Intel, </a:t>
            </a:r>
            <a:r>
              <a:rPr lang="en-US" sz="2600" dirty="0" err="1" smtClean="0">
                <a:latin typeface="Times New Roman (Headings)"/>
                <a:cs typeface="Times New Roman" panose="02020603050405020304" pitchFamily="18" charset="0"/>
              </a:rPr>
              <a:t>thậm</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chí</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cả</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các</a:t>
            </a:r>
            <a:r>
              <a:rPr lang="en-US" sz="2600" dirty="0" smtClean="0">
                <a:latin typeface="Times New Roman (Headings)"/>
                <a:cs typeface="Times New Roman" panose="02020603050405020304" pitchFamily="18" charset="0"/>
              </a:rPr>
              <a:t> chip ARM </a:t>
            </a:r>
            <a:r>
              <a:rPr lang="en-US" sz="2600" dirty="0" err="1" smtClean="0">
                <a:latin typeface="Times New Roman (Headings)"/>
                <a:cs typeface="Times New Roman" panose="02020603050405020304" pitchFamily="18" charset="0"/>
              </a:rPr>
              <a:t>trên</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thiết</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bị</a:t>
            </a:r>
            <a:r>
              <a:rPr lang="en-US" sz="2600" dirty="0" smtClean="0">
                <a:latin typeface="Times New Roman (Headings)"/>
                <a:cs typeface="Times New Roman" panose="02020603050405020304" pitchFamily="18" charset="0"/>
              </a:rPr>
              <a:t> di </a:t>
            </a:r>
            <a:r>
              <a:rPr lang="en-US" sz="2600" dirty="0" err="1" smtClean="0">
                <a:latin typeface="Times New Roman (Headings)"/>
                <a:cs typeface="Times New Roman" panose="02020603050405020304" pitchFamily="18" charset="0"/>
              </a:rPr>
              <a:t>động</a:t>
            </a:r>
            <a:endParaRPr lang="en-US" sz="2600" dirty="0" smtClean="0">
              <a:latin typeface="Times New Roman (Headings)"/>
              <a:cs typeface="Times New Roman" panose="02020603050405020304" pitchFamily="18" charset="0"/>
            </a:endParaRPr>
          </a:p>
          <a:p>
            <a:pPr marL="457200" indent="-457200" algn="l">
              <a:buFont typeface="Arial" panose="020B0604020202020204" pitchFamily="34" charset="0"/>
              <a:buChar char="•"/>
            </a:pPr>
            <a:r>
              <a:rPr lang="en-US" sz="2600" dirty="0" err="1" smtClean="0">
                <a:latin typeface="Times New Roman (Headings)"/>
                <a:cs typeface="Times New Roman" panose="02020603050405020304" pitchFamily="18" charset="0"/>
              </a:rPr>
              <a:t>Spectre</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khó</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khai</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thác</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hơn</a:t>
            </a:r>
            <a:r>
              <a:rPr lang="en-US" sz="2600" dirty="0" smtClean="0">
                <a:latin typeface="Times New Roman (Headings)"/>
                <a:cs typeface="Times New Roman" panose="02020603050405020304" pitchFamily="18" charset="0"/>
              </a:rPr>
              <a:t> Meltdown, </a:t>
            </a:r>
            <a:r>
              <a:rPr lang="en-US" sz="2600" dirty="0" err="1" smtClean="0">
                <a:latin typeface="Times New Roman (Headings)"/>
                <a:cs typeface="Times New Roman" panose="02020603050405020304" pitchFamily="18" charset="0"/>
              </a:rPr>
              <a:t>nhưng</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cũng</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khó</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giảm</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thiểu</a:t>
            </a:r>
            <a:r>
              <a:rPr lang="en-US" sz="2600" dirty="0" smtClean="0">
                <a:latin typeface="Times New Roman (Headings)"/>
                <a:cs typeface="Times New Roman" panose="02020603050405020304" pitchFamily="18" charset="0"/>
              </a:rPr>
              <a:t> </a:t>
            </a:r>
            <a:r>
              <a:rPr lang="en-US" sz="2600" dirty="0" err="1" smtClean="0">
                <a:latin typeface="Times New Roman (Headings)"/>
                <a:cs typeface="Times New Roman" panose="02020603050405020304" pitchFamily="18" charset="0"/>
              </a:rPr>
              <a:t>hơn</a:t>
            </a:r>
            <a:endParaRPr lang="en-US" sz="2600" dirty="0" smtClean="0">
              <a:latin typeface="Times New Roman (Headings)"/>
              <a:cs typeface="Times New Roman" panose="02020603050405020304" pitchFamily="18" charset="0"/>
            </a:endParaRPr>
          </a:p>
        </p:txBody>
      </p:sp>
    </p:spTree>
    <p:extLst>
      <p:ext uri="{BB962C8B-B14F-4D97-AF65-F5344CB8AC3E}">
        <p14:creationId xmlns:p14="http://schemas.microsoft.com/office/powerpoint/2010/main" val="2267439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681"/>
            <a:ext cx="10515600" cy="51334"/>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265568" y="307818"/>
            <a:ext cx="11660863" cy="6464173"/>
          </a:xfrm>
        </p:spPr>
        <p:txBody>
          <a:bodyPr>
            <a:noAutofit/>
          </a:bodyPr>
          <a:lstStyle/>
          <a:p>
            <a:r>
              <a:rPr lang="en-US" sz="2300" dirty="0" smtClean="0">
                <a:latin typeface="Times New Roman (Headings)"/>
              </a:rPr>
              <a:t>H</a:t>
            </a:r>
            <a:r>
              <a:rPr lang="vi-VN" sz="2300" dirty="0" smtClean="0">
                <a:latin typeface="Times New Roman (Headings)"/>
              </a:rPr>
              <a:t>ai </a:t>
            </a:r>
            <a:r>
              <a:rPr lang="vi-VN" sz="2300" dirty="0">
                <a:latin typeface="Times New Roman (Headings)"/>
              </a:rPr>
              <a:t>biến </a:t>
            </a:r>
            <a:r>
              <a:rPr lang="vi-VN" sz="2300" dirty="0" smtClean="0">
                <a:latin typeface="Times New Roman (Headings)"/>
              </a:rPr>
              <a:t>thể</a:t>
            </a:r>
            <a:r>
              <a:rPr lang="en-US" sz="2300" dirty="0" smtClean="0">
                <a:latin typeface="Times New Roman (Headings)"/>
              </a:rPr>
              <a:t> </a:t>
            </a:r>
            <a:r>
              <a:rPr lang="en-US" sz="2300" dirty="0" err="1" smtClean="0">
                <a:latin typeface="Times New Roman (Headings)"/>
              </a:rPr>
              <a:t>Spectre</a:t>
            </a:r>
            <a:r>
              <a:rPr lang="vi-VN" sz="2300" dirty="0" smtClean="0">
                <a:latin typeface="Times New Roman (Headings)"/>
              </a:rPr>
              <a:t> </a:t>
            </a:r>
            <a:r>
              <a:rPr lang="vi-VN" sz="2300" dirty="0">
                <a:latin typeface="Times New Roman (Headings)"/>
              </a:rPr>
              <a:t>với mức độ phức tạp và tác động khác nhau</a:t>
            </a:r>
            <a:r>
              <a:rPr lang="vi-VN" sz="2300" dirty="0" smtClean="0">
                <a:latin typeface="Times New Roman (Headings)"/>
              </a:rPr>
              <a:t>:</a:t>
            </a:r>
            <a:r>
              <a:rPr lang="en-US" sz="2300" dirty="0" smtClean="0">
                <a:latin typeface="Times New Roman (Headings)"/>
              </a:rPr>
              <a:t> </a:t>
            </a:r>
            <a:r>
              <a:rPr lang="vi-VN" sz="2300" dirty="0" smtClean="0">
                <a:latin typeface="Times New Roman (Headings)"/>
              </a:rPr>
              <a:t>Đối </a:t>
            </a:r>
            <a:r>
              <a:rPr lang="vi-VN" sz="2300" dirty="0">
                <a:latin typeface="Times New Roman (Headings)"/>
              </a:rPr>
              <a:t>với </a:t>
            </a:r>
            <a:r>
              <a:rPr lang="vi-VN" sz="2300" b="1" dirty="0">
                <a:latin typeface="Times New Roman (Headings)"/>
              </a:rPr>
              <a:t>biến thể 1</a:t>
            </a:r>
            <a:r>
              <a:rPr lang="vi-VN" sz="2300" dirty="0">
                <a:latin typeface="Times New Roman (Headings)"/>
              </a:rPr>
              <a:t> </a:t>
            </a:r>
            <a:r>
              <a:rPr lang="vi-VN" sz="2300" i="1" dirty="0">
                <a:latin typeface="Times New Roman (Headings)"/>
              </a:rPr>
              <a:t>(Variant 1)</a:t>
            </a:r>
            <a:r>
              <a:rPr lang="vi-VN" sz="2300" dirty="0">
                <a:latin typeface="Times New Roman (Headings)"/>
              </a:rPr>
              <a:t> của Spectre, bộ vi xử lý bị lừa vào việc đoán trước việc thực hiện đọc kiểm tra trước khi kiểm tra giới hạn được thi hành. Thứ nhất, kẻ tấn công khuyến khích bộ vi xử lý thực hành suy đoán</a:t>
            </a:r>
            <a:r>
              <a:rPr lang="vi-VN" sz="2300" i="1" dirty="0">
                <a:latin typeface="Times New Roman (Headings)"/>
              </a:rPr>
              <a:t> (speculative execution)</a:t>
            </a:r>
            <a:r>
              <a:rPr lang="vi-VN" sz="2300" dirty="0">
                <a:latin typeface="Times New Roman (Headings)"/>
              </a:rPr>
              <a:t> cho vị trí bộ nhớ không được phép truy cập. Sau đó, </a:t>
            </a:r>
            <a:r>
              <a:rPr lang="vi-VN" sz="2300" dirty="0" smtClean="0">
                <a:latin typeface="Times New Roman (Headings)"/>
              </a:rPr>
              <a:t>như</a:t>
            </a:r>
            <a:r>
              <a:rPr lang="en-US" sz="2300" dirty="0" smtClean="0">
                <a:latin typeface="Times New Roman (Headings)"/>
              </a:rPr>
              <a:t> </a:t>
            </a:r>
            <a:r>
              <a:rPr lang="vi-VN" sz="2300" dirty="0" smtClean="0">
                <a:latin typeface="Times New Roman (Headings)"/>
              </a:rPr>
              <a:t>Meltdown</a:t>
            </a:r>
            <a:r>
              <a:rPr lang="vi-VN" sz="2300" dirty="0">
                <a:latin typeface="Times New Roman (Headings)"/>
              </a:rPr>
              <a:t>, một lệnh bổ sung có điều kiện giúp nạp một địa chỉ hợp pháp vào bộ nhớ cache dựa trên giá trị ngoài phạm vi giới hạn. Khoảng thời gian để lấy địa chỉ hợp pháp sau đó sẽ cho thấy nó đã được nạp vào bộ nhớ cache hay chưa. Điều này, đổi lại, có thể tiết lộ giá trị của vị trí bộ nhớ không được phép truy cập. Ngoài ra, </a:t>
            </a:r>
            <a:r>
              <a:rPr lang="vi-VN" sz="2300" b="1" dirty="0">
                <a:latin typeface="Times New Roman (Headings)"/>
              </a:rPr>
              <a:t>biến thể 2</a:t>
            </a:r>
            <a:r>
              <a:rPr lang="vi-VN" sz="2300" dirty="0">
                <a:latin typeface="Times New Roman (Headings)"/>
              </a:rPr>
              <a:t> </a:t>
            </a:r>
            <a:r>
              <a:rPr lang="vi-VN" sz="2300" i="1" dirty="0">
                <a:latin typeface="Times New Roman (Headings)"/>
              </a:rPr>
              <a:t>(Variant 2)</a:t>
            </a:r>
            <a:r>
              <a:rPr lang="vi-VN" sz="2300" dirty="0">
                <a:latin typeface="Times New Roman (Headings)"/>
              </a:rPr>
              <a:t> của Spectre là phức tạp nhất để có thể khai thác lỗ hổng và áp dụng các bản sửa chữa giảm nhẹ. Các bộ vi xử lý thường xuyên thực hiện các hướng dẫn ngay cả khi chúng gặp một thông báo có điều kiện rằng không thể đánh giá được. Chúng làm điều này bằng cách dự đoán kết quả có khả năng nhất của điều kiện bằng cách sử dụng một cơ chế được gọi là dự báo nhánh </a:t>
            </a:r>
            <a:r>
              <a:rPr lang="vi-VN" sz="2300" i="1" dirty="0">
                <a:latin typeface="Times New Roman (Headings)"/>
              </a:rPr>
              <a:t>(</a:t>
            </a:r>
            <a:r>
              <a:rPr lang="vi-VN" sz="2300" dirty="0">
                <a:latin typeface="Times New Roman (Headings)"/>
              </a:rPr>
              <a:t>branch prediction</a:t>
            </a:r>
            <a:r>
              <a:rPr lang="vi-VN" sz="2300" i="1" dirty="0">
                <a:latin typeface="Times New Roman (Headings)"/>
              </a:rPr>
              <a:t>)</a:t>
            </a:r>
            <a:r>
              <a:rPr lang="vi-VN" sz="2300" dirty="0">
                <a:latin typeface="Times New Roman (Headings)"/>
              </a:rPr>
              <a:t>. Dự báo nhánh sử dụng lịch sử của các lần chạy trước đó thông qua một đường dẫn mã để chọn một con </a:t>
            </a:r>
            <a:r>
              <a:rPr lang="vi-VN" sz="2300" dirty="0" smtClean="0">
                <a:latin typeface="Times New Roman (Headings)"/>
              </a:rPr>
              <a:t>đường </a:t>
            </a:r>
            <a:r>
              <a:rPr lang="vi-VN" sz="2300" dirty="0">
                <a:latin typeface="Times New Roman (Headings)"/>
              </a:rPr>
              <a:t>phán đoán. Điều này có thể được sử dụng bởi kẻ tấn công để làm chủ một bộ xử lý và đưa ra một quyết định thực hiện không chính xác. Bởi vì lịch sử lựa chọn nhánh </a:t>
            </a:r>
            <a:r>
              <a:rPr lang="vi-VN" sz="2300" i="1" dirty="0">
                <a:latin typeface="Times New Roman (Headings)"/>
              </a:rPr>
              <a:t>(branch selection history)</a:t>
            </a:r>
            <a:r>
              <a:rPr lang="vi-VN" sz="2300" dirty="0">
                <a:latin typeface="Times New Roman (Headings)"/>
              </a:rPr>
              <a:t> không lưu trữ các tham chiếu tuyệt đối cho quyết định, một bộ xử lý có thể bị lừa khi chọn một nhánh trong một phần của mã ngay cả khi được lập trình ở một bộ phận khác. Điều này có thể được khai thác để tiết lộ giá trị bộ nhớ bên ngoài phạm vi được cho phép.</a:t>
            </a:r>
            <a:endParaRPr lang="en-US" sz="2300" dirty="0">
              <a:latin typeface="Times New Roman (Headings)"/>
              <a:cs typeface="Times New Roman" panose="02020603050405020304" pitchFamily="18" charset="0"/>
            </a:endParaRPr>
          </a:p>
        </p:txBody>
      </p:sp>
    </p:spTree>
    <p:extLst>
      <p:ext uri="{BB962C8B-B14F-4D97-AF65-F5344CB8AC3E}">
        <p14:creationId xmlns:p14="http://schemas.microsoft.com/office/powerpoint/2010/main" val="3552082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70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838200" y="543208"/>
            <a:ext cx="10515600" cy="5633755"/>
          </a:xfrm>
        </p:spPr>
        <p:txBody>
          <a:bodyPr/>
          <a:lstStyle/>
          <a:p>
            <a:r>
              <a:rPr lang="en-US" dirty="0" err="1">
                <a:latin typeface="Times New Roman (Headings)"/>
                <a:cs typeface="Times New Roman" panose="02020603050405020304" pitchFamily="18" charset="0"/>
              </a:rPr>
              <a:t>Cách</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vá</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lỗi</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là</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cập</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nhật</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các</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bản</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vá</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lỗi</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sử</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dụng</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chương</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trình</a:t>
            </a:r>
            <a:r>
              <a:rPr lang="en-US" dirty="0">
                <a:latin typeface="Times New Roman (Headings)"/>
                <a:cs typeface="Times New Roman" panose="02020603050405020304" pitchFamily="18" charset="0"/>
              </a:rPr>
              <a:t> Kernel Page Table Isolation, </a:t>
            </a:r>
            <a:r>
              <a:rPr lang="en-US" dirty="0" err="1">
                <a:latin typeface="Times New Roman (Headings)"/>
                <a:cs typeface="Times New Roman" panose="02020603050405020304" pitchFamily="18" charset="0"/>
              </a:rPr>
              <a:t>thay</a:t>
            </a:r>
            <a:r>
              <a:rPr lang="en-US" dirty="0">
                <a:latin typeface="Times New Roman (Headings)"/>
                <a:cs typeface="Times New Roman" panose="02020603050405020304" pitchFamily="18" charset="0"/>
              </a:rPr>
              <a:t> </a:t>
            </a:r>
            <a:r>
              <a:rPr lang="en-US" dirty="0" err="1">
                <a:latin typeface="Times New Roman (Headings)"/>
                <a:cs typeface="Times New Roman" panose="02020603050405020304" pitchFamily="18" charset="0"/>
              </a:rPr>
              <a:t>thế</a:t>
            </a:r>
            <a:r>
              <a:rPr lang="en-US" dirty="0">
                <a:latin typeface="Times New Roman (Headings)"/>
                <a:cs typeface="Times New Roman" panose="02020603050405020304" pitchFamily="18" charset="0"/>
              </a:rPr>
              <a:t> chip.</a:t>
            </a:r>
          </a:p>
          <a:p>
            <a:endParaRPr lang="en-US" dirty="0"/>
          </a:p>
        </p:txBody>
      </p:sp>
    </p:spTree>
    <p:extLst>
      <p:ext uri="{BB962C8B-B14F-4D97-AF65-F5344CB8AC3E}">
        <p14:creationId xmlns:p14="http://schemas.microsoft.com/office/powerpoint/2010/main" val="3361633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838200" y="271604"/>
            <a:ext cx="10515600" cy="6509442"/>
          </a:xfrm>
        </p:spPr>
        <p:txBody>
          <a:bodyPr>
            <a:normAutofit/>
          </a:bodyPr>
          <a:lstStyle/>
          <a:p>
            <a:r>
              <a:rPr lang="en-US" sz="2500" dirty="0">
                <a:latin typeface="Times New Roman" panose="02020603050405020304" pitchFamily="18" charset="0"/>
                <a:cs typeface="Times New Roman" panose="02020603050405020304" pitchFamily="18" charset="0"/>
              </a:rPr>
              <a:t>KPTI </a:t>
            </a:r>
            <a:r>
              <a:rPr lang="en-US" sz="2500" dirty="0" err="1">
                <a:latin typeface="Times New Roman" panose="02020603050405020304" pitchFamily="18" charset="0"/>
                <a:cs typeface="Times New Roman" panose="02020603050405020304" pitchFamily="18" charset="0"/>
              </a:rPr>
              <a:t>khắc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phục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rò</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rỉ</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này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bằng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tách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hoàn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toàn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trang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gian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người</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dùng</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gian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hợp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trang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gồm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địa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chỉ</a:t>
            </a:r>
            <a:r>
              <a:rPr lang="en-US" sz="2500" dirty="0">
                <a:latin typeface="Times New Roman" panose="02020603050405020304" pitchFamily="18" charset="0"/>
                <a:cs typeface="Times New Roman" panose="02020603050405020304" pitchFamily="18" charset="0"/>
              </a:rPr>
              <a:t> kernel-space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user-space </a:t>
            </a:r>
            <a:r>
              <a:rPr lang="en-US" sz="2500" dirty="0" err="1">
                <a:latin typeface="Times New Roman" panose="02020603050405020304" pitchFamily="18" charset="0"/>
                <a:cs typeface="Times New Roman" panose="02020603050405020304" pitchFamily="18" charset="0"/>
              </a:rPr>
              <a:t>như</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trước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đây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nhưng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chỉ</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hệ</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thống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đang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chạy</a:t>
            </a:r>
            <a:r>
              <a:rPr lang="en-US" sz="2500" dirty="0">
                <a:latin typeface="Times New Roman" panose="02020603050405020304" pitchFamily="18" charset="0"/>
                <a:cs typeface="Times New Roman" panose="02020603050405020304" pitchFamily="18" charset="0"/>
              </a:rPr>
              <a:t> ở </a:t>
            </a:r>
            <a:r>
              <a:rPr lang="en-US" sz="2500" dirty="0" err="1">
                <a:latin typeface="Times New Roman" panose="02020603050405020304" pitchFamily="18" charset="0"/>
                <a:cs typeface="Times New Roman" panose="02020603050405020304" pitchFamily="18" charset="0"/>
              </a:rPr>
              <a:t>chế</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a:t>
            </a:r>
            <a:r>
              <a:rPr lang="en-US" sz="2500" dirty="0">
                <a:latin typeface="Times New Roman" panose="02020603050405020304" pitchFamily="18" charset="0"/>
                <a:cs typeface="Times New Roman" panose="02020603050405020304" pitchFamily="18" charset="0"/>
              </a:rPr>
              <a:t> kernel. </a:t>
            </a:r>
            <a:r>
              <a:rPr lang="en-US" sz="2500" dirty="0" err="1">
                <a:latin typeface="Times New Roman" panose="02020603050405020304" pitchFamily="18" charset="0"/>
                <a:cs typeface="Times New Roman" panose="02020603050405020304" pitchFamily="18" charset="0"/>
              </a:rPr>
              <a:t>Nhóm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trang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thứ</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hai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chế</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người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dùng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chứa</a:t>
            </a:r>
            <a:r>
              <a:rPr lang="en-US" sz="2500" dirty="0">
                <a:latin typeface="Times New Roman" panose="02020603050405020304" pitchFamily="18" charset="0"/>
                <a:cs typeface="Times New Roman" panose="02020603050405020304" pitchFamily="18" charset="0"/>
              </a:rPr>
              <a:t> 1 </a:t>
            </a:r>
            <a:r>
              <a:rPr lang="en-US" sz="2500" dirty="0" err="1">
                <a:latin typeface="Times New Roman" panose="02020603050405020304" pitchFamily="18" charset="0"/>
                <a:cs typeface="Times New Roman" panose="02020603050405020304" pitchFamily="18" charset="0"/>
              </a:rPr>
              <a:t>bảng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gian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người</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dùng</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ánh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gian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tối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thiểu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cung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cấp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thông</a:t>
            </a:r>
            <a:r>
              <a:rPr lang="en-US" sz="2500" dirty="0">
                <a:latin typeface="Times New Roman" panose="02020603050405020304" pitchFamily="18" charset="0"/>
                <a:cs typeface="Times New Roman" panose="02020603050405020304" pitchFamily="18" charset="0"/>
              </a:rPr>
              <a:t> tin </a:t>
            </a:r>
            <a:r>
              <a:rPr lang="en-US" sz="2500" dirty="0" err="1">
                <a:latin typeface="Times New Roman" panose="02020603050405020304" pitchFamily="18" charset="0"/>
                <a:cs typeface="Times New Roman" panose="02020603050405020304" pitchFamily="18" charset="0"/>
              </a:rPr>
              <a:t>cần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thiết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hoặc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thoát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cuộc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gọi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hệ</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thống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ngắt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ngoại</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lệ</a:t>
            </a:r>
            <a:r>
              <a:rPr lang="en-US" sz="2500" dirty="0" smtClean="0">
                <a:latin typeface="Times New Roman" panose="02020603050405020304" pitchFamily="18" charset="0"/>
                <a:cs typeface="Times New Roman" panose="02020603050405020304" pitchFamily="18" charset="0"/>
              </a:rPr>
              <a:t>.</a:t>
            </a:r>
          </a:p>
          <a:p>
            <a:endParaRPr lang="en-US" sz="2500" dirty="0">
              <a:latin typeface="Times New Roman" panose="02020603050405020304" pitchFamily="18" charset="0"/>
              <a:cs typeface="Times New Roman" panose="02020603050405020304" pitchFamily="18" charset="0"/>
            </a:endParaRPr>
          </a:p>
          <a:p>
            <a:endParaRPr lang="en-US" sz="2500" dirty="0"/>
          </a:p>
        </p:txBody>
      </p:sp>
      <p:pic>
        <p:nvPicPr>
          <p:cNvPr id="4" name="Picture 3"/>
          <p:cNvPicPr>
            <a:picLocks noChangeAspect="1"/>
          </p:cNvPicPr>
          <p:nvPr/>
        </p:nvPicPr>
        <p:blipFill>
          <a:blip r:embed="rId2"/>
          <a:stretch>
            <a:fillRect/>
          </a:stretch>
        </p:blipFill>
        <p:spPr>
          <a:xfrm>
            <a:off x="2271217" y="2960483"/>
            <a:ext cx="7649566" cy="3648547"/>
          </a:xfrm>
          <a:prstGeom prst="rect">
            <a:avLst/>
          </a:prstGeom>
        </p:spPr>
      </p:pic>
    </p:spTree>
    <p:extLst>
      <p:ext uri="{BB962C8B-B14F-4D97-AF65-F5344CB8AC3E}">
        <p14:creationId xmlns:p14="http://schemas.microsoft.com/office/powerpoint/2010/main" val="3784464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1135</TotalTime>
  <Words>483</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Times New Roman (Headings)</vt:lpstr>
      <vt:lpstr>Office Theme</vt:lpstr>
      <vt:lpstr>Cơ bản về điện toán đám mây</vt:lpstr>
      <vt:lpstr>Câu 1: Thiết lập máy ảo lên trên 1 máy ảo khác có được không?</vt:lpstr>
      <vt:lpstr>Câu 2: Liệt kê hãng hệ điều hành? Tìm hiểu lỗi thiết kế trong chip Intel dẫn đến việc tốc độ của các dịch vụ trên Cloud giảm đi 15-30% (kể từ giữa năm 2018 đến nay)? Lý giải cách vá lỗi và lý do vá lỗi dẫn đến chậm tốc độ máy chủ?</vt:lpstr>
      <vt:lpstr> </vt:lpstr>
      <vt:lpstr> </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bản về điện toán đám mây</dc:title>
  <dc:creator>Windows User</dc:creator>
  <cp:lastModifiedBy>Windows User</cp:lastModifiedBy>
  <cp:revision>96</cp:revision>
  <dcterms:created xsi:type="dcterms:W3CDTF">2019-09-01T05:30:59Z</dcterms:created>
  <dcterms:modified xsi:type="dcterms:W3CDTF">2019-09-03T16:43:43Z</dcterms:modified>
</cp:coreProperties>
</file>