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3" r:id="rId25"/>
    <p:sldId id="284" r:id="rId26"/>
    <p:sldId id="285" r:id="rId27"/>
    <p:sldId id="286" r:id="rId28"/>
    <p:sldId id="281" r:id="rId29"/>
    <p:sldId id="282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1125-C726-45B1-85FC-57FCB1379AD4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2408A-71D1-41C4-90FB-D595FEEA9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9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2408A-71D1-41C4-90FB-D595FEEA98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5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8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8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6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0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3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17C6C-BD25-4FF2-870A-7A7FEF27621F}" type="datetimeFigureOut">
              <a:rPr lang="en-US" smtClean="0"/>
              <a:t>12/08/19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0F2F-B8FB-452B-8C75-B2B3AA998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8763"/>
            <a:ext cx="9144000" cy="3621387"/>
          </a:xfrm>
        </p:spPr>
        <p:txBody>
          <a:bodyPr>
            <a:normAutofit/>
          </a:bodyPr>
          <a:lstStyle/>
          <a:p>
            <a:r>
              <a:rPr lang="en-US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TCVN 8709-3:2011</a:t>
            </a:r>
            <a:b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ISO/IEC 15408-3:2008</a:t>
            </a:r>
            <a:b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7390"/>
            <a:ext cx="9144000" cy="697117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Lâm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9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039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806"/>
            <a:ext cx="10515600" cy="5024673"/>
          </a:xfrm>
        </p:spPr>
        <p:txBody>
          <a:bodyPr>
            <a:no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(SAR)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PP/ST.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7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1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3743"/>
            <a:ext cx="10515600" cy="6111090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60" y="2915216"/>
            <a:ext cx="6181725" cy="371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9834"/>
            <a:ext cx="10515600" cy="5993394"/>
          </a:xfrm>
        </p:spPr>
        <p:txBody>
          <a:bodyPr>
            <a:noAutofit/>
          </a:bodyPr>
          <a:lstStyle/>
          <a:p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sẻ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nảy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PP/ST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9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90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4154"/>
            <a:ext cx="10515600" cy="5669969"/>
          </a:xfrm>
        </p:spPr>
        <p:txBody>
          <a:bodyPr>
            <a:no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“C”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ngầm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“E”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3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4903489"/>
            <a:ext cx="52863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888" y="1722220"/>
            <a:ext cx="544113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582"/>
            <a:ext cx="10515600" cy="5570381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396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819" y="1671715"/>
            <a:ext cx="5839485" cy="483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0412" y="1690688"/>
            <a:ext cx="4771176" cy="47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2000" dirty="0" smtClean="0">
                <a:latin typeface="+mj-lt"/>
              </a:rPr>
              <a:t>TCVN 8709-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000" dirty="0" smtClean="0">
                <a:latin typeface="+mj-lt"/>
              </a:rPr>
              <a:t>,</a:t>
            </a:r>
            <a:r>
              <a:rPr lang="vi-VN" sz="2000" dirty="0">
                <a:latin typeface="+mj-lt"/>
              </a:rPr>
              <a:t> </a:t>
            </a:r>
            <a:r>
              <a:rPr lang="vi-VN" sz="2000" i="1" dirty="0">
                <a:latin typeface="+mj-lt"/>
              </a:rPr>
              <a:t>“Công nghệ thông tin - Các kỹ thuật an toàn - Các tiêu chí đánh giá an toàn CNTT - Phần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000" i="1" dirty="0" smtClean="0">
                <a:latin typeface="+mj-lt"/>
              </a:rPr>
              <a:t>: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vi-VN" sz="2000" i="1" dirty="0" smtClean="0"/>
              <a:t>"</a:t>
            </a:r>
            <a:r>
              <a:rPr lang="vi-VN" sz="2000" i="1" dirty="0" smtClean="0">
                <a:latin typeface="+mj-lt"/>
              </a:rPr>
              <a:t>.</a:t>
            </a:r>
            <a:endParaRPr lang="en-US" sz="2000" b="1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vi-VN" sz="2000" dirty="0" smtClean="0">
                <a:latin typeface="+mj-lt"/>
              </a:rPr>
              <a:t>TCVN </a:t>
            </a:r>
            <a:r>
              <a:rPr lang="vi-VN" sz="2000" dirty="0">
                <a:latin typeface="+mj-lt"/>
              </a:rPr>
              <a:t>8709-2, </a:t>
            </a:r>
            <a:r>
              <a:rPr lang="vi-VN" sz="2000" i="1" dirty="0">
                <a:latin typeface="+mj-lt"/>
              </a:rPr>
              <a:t>“Công nghệ thông tin - Các kỹ thuật an toàn - Các tiêu chí đánh giá an toàn CNTT - Phần 2: Các thành phần chức năng an toàn".</a:t>
            </a:r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TCVN </a:t>
            </a:r>
            <a:r>
              <a:rPr lang="vi-VN" sz="2000" dirty="0" smtClean="0">
                <a:latin typeface="+mj-lt"/>
              </a:rPr>
              <a:t>8709-3</a:t>
            </a:r>
            <a:r>
              <a:rPr lang="vi-VN" sz="2000" dirty="0">
                <a:latin typeface="+mj-lt"/>
              </a:rPr>
              <a:t>, </a:t>
            </a:r>
            <a:r>
              <a:rPr lang="vi-VN" sz="2000" i="1" dirty="0">
                <a:latin typeface="+mj-lt"/>
              </a:rPr>
              <a:t>“Công nghệ thông tin - Các kỹ thuật an toàn - Các tiêu chí đánh giá an toàn CNTT - Phần 3: Các thành phần đảm bảo an toàn</a:t>
            </a:r>
            <a:r>
              <a:rPr lang="vi-VN" sz="2000" i="1" dirty="0" smtClean="0">
                <a:latin typeface="+mj-lt"/>
              </a:rPr>
              <a:t>".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TCVN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8709-3:2011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ISO/IEC 15408-3:2008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TCVN 8709-3:2011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582"/>
            <a:ext cx="10515600" cy="5570381"/>
          </a:xfrm>
        </p:spPr>
        <p:txBody>
          <a:bodyPr>
            <a:normAutofit/>
          </a:bodyPr>
          <a:lstStyle/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CAP.</a:t>
            </a:r>
          </a:p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450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396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804" y="1647729"/>
            <a:ext cx="6083929" cy="47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92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(EAL)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194" y="1385180"/>
            <a:ext cx="6011501" cy="521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582"/>
            <a:ext cx="10515600" cy="557038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(EAL1)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(EAL2)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(EAL3)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(EAL4)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EAL5)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(EAL6)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(EAL7)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911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(EAL1) -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(SFR)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Ý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EAL1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5341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1290566"/>
            <a:ext cx="7115175" cy="46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231"/>
            <a:ext cx="10515600" cy="1113576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ADV_FSP.1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2341"/>
            <a:ext cx="10515600" cy="50427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ADV_FSP.1.1D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ADV_FSP.1.2D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ADV_FSP.1.1C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TSFI 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ADV_FSP.1.2C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TSFI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816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582"/>
            <a:ext cx="10515600" cy="557038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ADV_FSP.1.3C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ADV_FSP.1.4C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TSFI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ADV_FSP.1.1E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ADV_FSP.1.2E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SFR.</a:t>
            </a:r>
          </a:p>
        </p:txBody>
      </p:sp>
    </p:spTree>
    <p:extLst>
      <p:ext uri="{BB962C8B-B14F-4D97-AF65-F5344CB8AC3E}">
        <p14:creationId xmlns:p14="http://schemas.microsoft.com/office/powerpoint/2010/main" val="7406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7092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(CAP)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7522" y="1475715"/>
            <a:ext cx="6654296" cy="487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6582"/>
            <a:ext cx="10515600" cy="557038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tóm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(CAP-A)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(CAP-B)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(CAP-C)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2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(PP)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(TOE).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8709-3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(EAL).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(CNTT)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TOE,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TOE.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tuyên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4911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(CAP-A)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9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CAP-A do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06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2796"/>
            <a:ext cx="10515600" cy="553416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35" y="1205006"/>
            <a:ext cx="7387627" cy="512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5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(EAL)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(CAP)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lường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7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94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304"/>
            <a:ext cx="10515600" cy="511520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dọa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luôn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23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47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151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TCVN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8709.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TOE so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TCVN 8709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CNTT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nỗ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414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76540"/>
            <a:ext cx="5524500" cy="54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6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4804</Words>
  <Application>Microsoft Office PowerPoint</Application>
  <PresentationFormat>Widescreen</PresentationFormat>
  <Paragraphs>139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Tiêu Chuẩn Quốc Gia TCVN 8709-3:2011 ISO/IEC 15408-3:2008 </vt:lpstr>
      <vt:lpstr>Lời nói đầu</vt:lpstr>
      <vt:lpstr>Lời giới thiệu</vt:lpstr>
      <vt:lpstr>Phạm vi áp dụng</vt:lpstr>
      <vt:lpstr>Tầm quan trọng của các điểm yếu</vt:lpstr>
      <vt:lpstr>Đảm bảo trong bộ TCVN 8709</vt:lpstr>
      <vt:lpstr>Đảm bảo thông qua đánh giá</vt:lpstr>
      <vt:lpstr>Cấp độ đảm bảo đánh giá của bộ TCVN 8709</vt:lpstr>
      <vt:lpstr>Các thành phần đảm bảo an toàn</vt:lpstr>
      <vt:lpstr>Cấu trúc lớp đảm bảo</vt:lpstr>
      <vt:lpstr>Cấu trúc họ đảm bảo</vt:lpstr>
      <vt:lpstr> </vt:lpstr>
      <vt:lpstr> </vt:lpstr>
      <vt:lpstr> </vt:lpstr>
      <vt:lpstr>Các phần tử đảm bảo</vt:lpstr>
      <vt:lpstr>Cấu trúc EAL</vt:lpstr>
      <vt:lpstr> </vt:lpstr>
      <vt:lpstr>Mối quan hệ giữa đảm bảo và các mức đảm bảo</vt:lpstr>
      <vt:lpstr>Cấu trúc CAP</vt:lpstr>
      <vt:lpstr> </vt:lpstr>
      <vt:lpstr>Mối quan hệ giữa đảm bảo và các gói đảm bảo</vt:lpstr>
      <vt:lpstr>Tổng quan về các mức đảm bảo đánh giá (EAL)</vt:lpstr>
      <vt:lpstr> </vt:lpstr>
      <vt:lpstr>Mức đảm bảo đánh giá mức 1 (EAL1) - Kiểm thử chức năng</vt:lpstr>
      <vt:lpstr> </vt:lpstr>
      <vt:lpstr>Lớp phát triển: ADV_FSP.1 Đặc tả chức năng cơ sở</vt:lpstr>
      <vt:lpstr> </vt:lpstr>
      <vt:lpstr>Tổng quan về gói đảm bảo tổng hợp (CAP)</vt:lpstr>
      <vt:lpstr> </vt:lpstr>
      <vt:lpstr>Mức đảm bảo tổng hợp A (CAP-A) - Tổng hợp theo cấu trúc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Chuẩn Quốc Gia TCVN 8709-3:2011 ISO/IEC 15408-3:2008 </dc:title>
  <dc:creator>Windows User</dc:creator>
  <cp:lastModifiedBy>Windows User</cp:lastModifiedBy>
  <cp:revision>304</cp:revision>
  <dcterms:created xsi:type="dcterms:W3CDTF">2019-10-04T06:58:41Z</dcterms:created>
  <dcterms:modified xsi:type="dcterms:W3CDTF">2019-12-07T17:37:41Z</dcterms:modified>
</cp:coreProperties>
</file>