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58" r:id="rId5"/>
    <p:sldId id="260" r:id="rId6"/>
    <p:sldId id="261" r:id="rId7"/>
    <p:sldId id="266"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2924B-F557-4CF9-8263-BB6DF16F6A64}" type="datetimeFigureOut">
              <a:rPr lang="en-US" smtClean="0"/>
              <a:t>11/22/19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BE0A6-23FA-4582-8604-DB28141E6BED}" type="slidenum">
              <a:rPr lang="en-US" smtClean="0"/>
              <a:t>‹#›</a:t>
            </a:fld>
            <a:endParaRPr lang="en-US"/>
          </a:p>
        </p:txBody>
      </p:sp>
    </p:spTree>
    <p:extLst>
      <p:ext uri="{BB962C8B-B14F-4D97-AF65-F5344CB8AC3E}">
        <p14:creationId xmlns:p14="http://schemas.microsoft.com/office/powerpoint/2010/main" val="1320548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BE0A6-23FA-4582-8604-DB28141E6BED}" type="slidenum">
              <a:rPr lang="en-US" smtClean="0"/>
              <a:t>3</a:t>
            </a:fld>
            <a:endParaRPr lang="en-US"/>
          </a:p>
        </p:txBody>
      </p:sp>
    </p:spTree>
    <p:extLst>
      <p:ext uri="{BB962C8B-B14F-4D97-AF65-F5344CB8AC3E}">
        <p14:creationId xmlns:p14="http://schemas.microsoft.com/office/powerpoint/2010/main" val="94849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BE0A6-23FA-4582-8604-DB28141E6BED}" type="slidenum">
              <a:rPr lang="en-US" smtClean="0"/>
              <a:t>8</a:t>
            </a:fld>
            <a:endParaRPr lang="en-US"/>
          </a:p>
        </p:txBody>
      </p:sp>
    </p:spTree>
    <p:extLst>
      <p:ext uri="{BB962C8B-B14F-4D97-AF65-F5344CB8AC3E}">
        <p14:creationId xmlns:p14="http://schemas.microsoft.com/office/powerpoint/2010/main" val="3031387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6BE0A6-23FA-4582-8604-DB28141E6BED}" type="slidenum">
              <a:rPr lang="en-US" smtClean="0"/>
              <a:t>10</a:t>
            </a:fld>
            <a:endParaRPr lang="en-US"/>
          </a:p>
        </p:txBody>
      </p:sp>
    </p:spTree>
    <p:extLst>
      <p:ext uri="{BB962C8B-B14F-4D97-AF65-F5344CB8AC3E}">
        <p14:creationId xmlns:p14="http://schemas.microsoft.com/office/powerpoint/2010/main" val="368811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5FB7FC-FB2F-4638-B3DE-5716D7C08200}" type="datetimeFigureOut">
              <a:rPr lang="en-US" smtClean="0"/>
              <a:t>11/22/19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419704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FB7FC-FB2F-4638-B3DE-5716D7C08200}" type="datetimeFigureOut">
              <a:rPr lang="en-US" smtClean="0"/>
              <a:t>11/22/19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479720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FB7FC-FB2F-4638-B3DE-5716D7C08200}" type="datetimeFigureOut">
              <a:rPr lang="en-US" smtClean="0"/>
              <a:t>11/22/19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150115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5FB7FC-FB2F-4638-B3DE-5716D7C08200}" type="datetimeFigureOut">
              <a:rPr lang="en-US" smtClean="0"/>
              <a:t>11/22/19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3859668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5FB7FC-FB2F-4638-B3DE-5716D7C08200}" type="datetimeFigureOut">
              <a:rPr lang="en-US" smtClean="0"/>
              <a:t>11/22/19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216499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5FB7FC-FB2F-4638-B3DE-5716D7C08200}" type="datetimeFigureOut">
              <a:rPr lang="en-US" smtClean="0"/>
              <a:t>11/22/19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408879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5FB7FC-FB2F-4638-B3DE-5716D7C08200}" type="datetimeFigureOut">
              <a:rPr lang="en-US" smtClean="0"/>
              <a:t>11/22/19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69991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5FB7FC-FB2F-4638-B3DE-5716D7C08200}" type="datetimeFigureOut">
              <a:rPr lang="en-US" smtClean="0"/>
              <a:t>11/22/19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403153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FB7FC-FB2F-4638-B3DE-5716D7C08200}" type="datetimeFigureOut">
              <a:rPr lang="en-US" smtClean="0"/>
              <a:t>11/22/19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285164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FB7FC-FB2F-4638-B3DE-5716D7C08200}" type="datetimeFigureOut">
              <a:rPr lang="en-US" smtClean="0"/>
              <a:t>11/22/19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23843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5FB7FC-FB2F-4638-B3DE-5716D7C08200}" type="datetimeFigureOut">
              <a:rPr lang="en-US" smtClean="0"/>
              <a:t>11/22/19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EAF02F-CBE4-400D-87A4-86236CBC8305}" type="slidenum">
              <a:rPr lang="en-US" smtClean="0"/>
              <a:t>‹#›</a:t>
            </a:fld>
            <a:endParaRPr lang="en-US"/>
          </a:p>
        </p:txBody>
      </p:sp>
    </p:spTree>
    <p:extLst>
      <p:ext uri="{BB962C8B-B14F-4D97-AF65-F5344CB8AC3E}">
        <p14:creationId xmlns:p14="http://schemas.microsoft.com/office/powerpoint/2010/main" val="83436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FB7FC-FB2F-4638-B3DE-5716D7C08200}" type="datetimeFigureOut">
              <a:rPr lang="en-US" smtClean="0"/>
              <a:t>11/22/19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AF02F-CBE4-400D-87A4-86236CBC8305}" type="slidenum">
              <a:rPr lang="en-US" smtClean="0"/>
              <a:t>‹#›</a:t>
            </a:fld>
            <a:endParaRPr lang="en-US"/>
          </a:p>
        </p:txBody>
      </p:sp>
    </p:spTree>
    <p:extLst>
      <p:ext uri="{BB962C8B-B14F-4D97-AF65-F5344CB8AC3E}">
        <p14:creationId xmlns:p14="http://schemas.microsoft.com/office/powerpoint/2010/main" val="273203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053" y="896293"/>
            <a:ext cx="9144000" cy="2317688"/>
          </a:xfrm>
        </p:spPr>
        <p:txBody>
          <a:bodyPr>
            <a:noAutofit/>
          </a:bodyPr>
          <a:lstStyle/>
          <a:p>
            <a:r>
              <a:rPr lang="en-US" sz="4000" dirty="0" err="1">
                <a:latin typeface="Times New Roman" panose="02020603050405020304" pitchFamily="18" charset="0"/>
                <a:cs typeface="Times New Roman" panose="02020603050405020304" pitchFamily="18" charset="0"/>
              </a:rPr>
              <a:t>Bộ</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tiêu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chuẩn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đánh</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giá</a:t>
            </a:r>
            <a:r>
              <a:rPr lang="en-US" sz="4000" dirty="0">
                <a:latin typeface="Times New Roman" panose="02020603050405020304" pitchFamily="18" charset="0"/>
                <a:cs typeface="Times New Roman" panose="02020603050405020304" pitchFamily="18" charset="0"/>
              </a:rPr>
              <a:t> OWASP </a:t>
            </a:r>
            <a:r>
              <a:rPr lang="en-US" sz="4000" dirty="0" err="1">
                <a:latin typeface="Times New Roman" panose="02020603050405020304" pitchFamily="18" charset="0"/>
                <a:cs typeface="Times New Roman" panose="02020603050405020304" pitchFamily="18" charset="0"/>
              </a:rPr>
              <a:t>về</a:t>
            </a:r>
            <a:r>
              <a:rPr lang="en-US" sz="4000" dirty="0">
                <a:latin typeface="Times New Roman" panose="02020603050405020304" pitchFamily="18" charset="0"/>
                <a:cs typeface="Times New Roman" panose="02020603050405020304" pitchFamily="18" charset="0"/>
              </a:rPr>
              <a:t> Web Application Security Testing (4) </a:t>
            </a:r>
            <a:r>
              <a:rPr lang="en-US" sz="4000" dirty="0" err="1">
                <a:latin typeface="Times New Roman" panose="02020603050405020304" pitchFamily="18" charset="0"/>
                <a:cs typeface="Times New Roman" panose="02020603050405020304" pitchFamily="18" charset="0"/>
              </a:rPr>
              <a:t>mục</a:t>
            </a:r>
            <a:r>
              <a:rPr lang="en-US" sz="4000" dirty="0">
                <a:latin typeface="Times New Roman" panose="02020603050405020304" pitchFamily="18" charset="0"/>
                <a:cs typeface="Times New Roman" panose="02020603050405020304" pitchFamily="18" charset="0"/>
              </a:rPr>
              <a:t> Input Validation Testing (4.8) </a:t>
            </a:r>
            <a:r>
              <a:rPr lang="en-US" sz="4000" dirty="0" err="1">
                <a:latin typeface="Times New Roman" panose="02020603050405020304" pitchFamily="18" charset="0"/>
                <a:cs typeface="Times New Roman" panose="02020603050405020304" pitchFamily="18" charset="0"/>
              </a:rPr>
              <a:t>sử</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dụng</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tiêu</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chuẩn</a:t>
            </a:r>
            <a:r>
              <a:rPr lang="en-US" sz="4000" dirty="0">
                <a:latin typeface="Times New Roman" panose="02020603050405020304" pitchFamily="18" charset="0"/>
                <a:cs typeface="Times New Roman" panose="02020603050405020304" pitchFamily="18" charset="0"/>
              </a:rPr>
              <a:t> XML Injection (OTG-INPVAL-008)</a:t>
            </a:r>
          </a:p>
        </p:txBody>
      </p:sp>
      <p:sp>
        <p:nvSpPr>
          <p:cNvPr id="3" name="Subtitle 2"/>
          <p:cNvSpPr>
            <a:spLocks noGrp="1"/>
          </p:cNvSpPr>
          <p:nvPr>
            <p:ph type="subTitle" idx="1"/>
          </p:nvPr>
        </p:nvSpPr>
        <p:spPr>
          <a:xfrm>
            <a:off x="1533053" y="4686260"/>
            <a:ext cx="9144000" cy="906517"/>
          </a:xfrm>
        </p:spPr>
        <p:txBody>
          <a:bodyPr>
            <a:normAutofit/>
          </a:bodyPr>
          <a:lstStyle/>
          <a:p>
            <a:r>
              <a:rPr lang="en-US" sz="2800" dirty="0" err="1" smtClean="0">
                <a:latin typeface="Times New Roman" panose="02020603050405020304" pitchFamily="18" charset="0"/>
                <a:cs typeface="Times New Roman" panose="02020603050405020304" pitchFamily="18" charset="0"/>
              </a:rPr>
              <a:t>Người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thực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hiện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Hoàng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Hùng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Lâm</a:t>
            </a:r>
            <a:endParaRPr lang="en-US" sz="2800" dirty="0" smtClean="0">
              <a:latin typeface="Times New Roman" panose="02020603050405020304" pitchFamily="18"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1401798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28" y="2320673"/>
            <a:ext cx="10515600" cy="1325563"/>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3. Demo</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67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smtClean="0">
                <a:latin typeface="Times New Roman" panose="02020603050405020304" pitchFamily="18" charset="0"/>
                <a:cs typeface="Times New Roman" panose="02020603050405020304" pitchFamily="18" charset="0"/>
              </a:rPr>
              <a:t>Mục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lục</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latin typeface="Times New Roman" panose="02020603050405020304" pitchFamily="18" charset="0"/>
                <a:cs typeface="Times New Roman" panose="02020603050405020304" pitchFamily="18" charset="0"/>
              </a:rPr>
              <a:t>Giới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 XML?</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XML Injection?</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Demo</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463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28" y="2320673"/>
            <a:ext cx="10515600" cy="1325563"/>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1. </a:t>
            </a:r>
            <a:r>
              <a:rPr lang="en-US" sz="4000" b="1" dirty="0" err="1" smtClean="0">
                <a:latin typeface="Times New Roman" panose="02020603050405020304" pitchFamily="18" charset="0"/>
                <a:cs typeface="Times New Roman" panose="02020603050405020304" pitchFamily="18" charset="0"/>
              </a:rPr>
              <a:t>Giới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thiệu</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XML</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189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1. XML </a:t>
            </a:r>
            <a:r>
              <a:rPr lang="en-US" sz="4000" dirty="0" err="1" smtClean="0">
                <a:latin typeface="Times New Roman" panose="02020603050405020304" pitchFamily="18" charset="0"/>
                <a:cs typeface="Times New Roman" panose="02020603050405020304" pitchFamily="18" charset="0"/>
              </a:rPr>
              <a:t>là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gì</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dirty="0">
                <a:latin typeface="+mj-lt"/>
              </a:rPr>
              <a:t>XML là viết tắt </a:t>
            </a:r>
            <a:r>
              <a:rPr lang="vi-VN" dirty="0" smtClean="0">
                <a:latin typeface="+mj-lt"/>
              </a:rPr>
              <a:t>của</a:t>
            </a:r>
            <a:r>
              <a:rPr lang="en-US" dirty="0" smtClean="0">
                <a:latin typeface="+mj-lt"/>
              </a:rPr>
              <a:t> </a:t>
            </a:r>
            <a:r>
              <a:rPr lang="en-US" dirty="0"/>
              <a:t> </a:t>
            </a:r>
            <a:r>
              <a:rPr lang="en-US" dirty="0" err="1">
                <a:latin typeface="Times New Roman" panose="02020603050405020304" pitchFamily="18" charset="0"/>
                <a:cs typeface="Times New Roman" panose="02020603050405020304" pitchFamily="18" charset="0"/>
              </a:rPr>
              <a:t>eXtensible</a:t>
            </a:r>
            <a:r>
              <a:rPr lang="en-US" dirty="0">
                <a:latin typeface="Times New Roman" panose="02020603050405020304" pitchFamily="18" charset="0"/>
                <a:cs typeface="Times New Roman" panose="02020603050405020304" pitchFamily="18" charset="0"/>
              </a:rPr>
              <a:t> Markup Language</a:t>
            </a:r>
            <a:r>
              <a:rPr lang="vi-VN"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a:t>
            </a:r>
            <a:r>
              <a:rPr lang="vi-VN" dirty="0" smtClean="0">
                <a:latin typeface="Times New Roman" panose="02020603050405020304" pitchFamily="18" charset="0"/>
                <a:cs typeface="Times New Roman" panose="02020603050405020304" pitchFamily="18" charset="0"/>
              </a:rPr>
              <a:t>gôn </a:t>
            </a:r>
            <a:r>
              <a:rPr lang="vi-VN" dirty="0">
                <a:latin typeface="Times New Roman" panose="02020603050405020304" pitchFamily="18" charset="0"/>
                <a:cs typeface="Times New Roman" panose="02020603050405020304" pitchFamily="18" charset="0"/>
              </a:rPr>
              <a:t>ngữ đánh </a:t>
            </a:r>
            <a:r>
              <a:rPr lang="vi-VN" dirty="0" smtClean="0">
                <a:latin typeface="Times New Roman" panose="02020603050405020304" pitchFamily="18" charset="0"/>
                <a:cs typeface="Times New Roman" panose="02020603050405020304" pitchFamily="18" charset="0"/>
              </a:rPr>
              <a:t>dấu</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có </a:t>
            </a:r>
            <a:r>
              <a:rPr lang="vi-VN" dirty="0">
                <a:latin typeface="Times New Roman" panose="02020603050405020304" pitchFamily="18" charset="0"/>
                <a:cs typeface="Times New Roman" panose="02020603050405020304" pitchFamily="18" charset="0"/>
              </a:rPr>
              <a:t>thể mở </a:t>
            </a:r>
            <a:r>
              <a:rPr lang="vi-VN" dirty="0" smtClean="0">
                <a:latin typeface="Times New Roman" panose="02020603050405020304" pitchFamily="18" charset="0"/>
                <a:cs typeface="Times New Roman" panose="02020603050405020304" pitchFamily="18" charset="0"/>
              </a:rPr>
              <a:t>rộng</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mj-lt"/>
              </a:rPr>
              <a:t>XML là một ngôn ngữ đánh dấu giống như HTML</a:t>
            </a:r>
          </a:p>
          <a:p>
            <a:r>
              <a:rPr lang="vi-VN" dirty="0">
                <a:latin typeface="+mj-lt"/>
              </a:rPr>
              <a:t>XML được thiết kế để lưu trữ và vận chuyển dữ liệu</a:t>
            </a:r>
          </a:p>
          <a:p>
            <a:r>
              <a:rPr lang="vi-VN" dirty="0">
                <a:latin typeface="+mj-lt"/>
              </a:rPr>
              <a:t>XML được thiết kế để tự mô tả</a:t>
            </a:r>
          </a:p>
          <a:p>
            <a:r>
              <a:rPr lang="vi-VN" dirty="0">
                <a:latin typeface="+mj-lt"/>
              </a:rPr>
              <a:t>XML là một </a:t>
            </a:r>
            <a:r>
              <a:rPr lang="en-US" dirty="0" smtClean="0">
                <a:latin typeface="+mj-lt"/>
              </a:rPr>
              <a:t>k</a:t>
            </a:r>
            <a:r>
              <a:rPr lang="vi-VN" dirty="0" smtClean="0">
                <a:latin typeface="+mj-lt"/>
              </a:rPr>
              <a:t>huyến </a:t>
            </a:r>
            <a:r>
              <a:rPr lang="vi-VN" dirty="0">
                <a:latin typeface="+mj-lt"/>
              </a:rPr>
              <a:t>nghị của </a:t>
            </a:r>
            <a:r>
              <a:rPr lang="vi-VN" dirty="0" smtClean="0">
                <a:latin typeface="+mj-lt"/>
              </a:rPr>
              <a:t>W3C</a:t>
            </a:r>
            <a:endParaRPr lang="en-US" dirty="0">
              <a:latin typeface="+mj-lt"/>
            </a:endParaRPr>
          </a:p>
        </p:txBody>
      </p:sp>
    </p:spTree>
    <p:extLst>
      <p:ext uri="{BB962C8B-B14F-4D97-AF65-F5344CB8AC3E}">
        <p14:creationId xmlns:p14="http://schemas.microsoft.com/office/powerpoint/2010/main" val="2068926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2. </a:t>
            </a:r>
            <a:r>
              <a:rPr lang="en-US" sz="4000" dirty="0" err="1" smtClean="0">
                <a:latin typeface="Times New Roman" panose="02020603050405020304" pitchFamily="18" charset="0"/>
                <a:cs typeface="Times New Roman" panose="02020603050405020304" pitchFamily="18" charset="0"/>
              </a:rPr>
              <a:t>Mục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đích</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của</a:t>
            </a:r>
            <a:r>
              <a:rPr lang="en-US" sz="4000" dirty="0" smtClean="0">
                <a:latin typeface="Times New Roman" panose="02020603050405020304" pitchFamily="18" charset="0"/>
                <a:cs typeface="Times New Roman" panose="02020603050405020304" pitchFamily="18" charset="0"/>
              </a:rPr>
              <a:t> XML?</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dirty="0">
                <a:latin typeface="+mj-lt"/>
              </a:rPr>
              <a:t>Mục đích chính của XML là đơn giản hóa việc chia sẻ dữ liệu giữa các hệ thống khác nhau, đặc biệt là các hệ thống được kết nối với Internet</a:t>
            </a:r>
            <a:r>
              <a:rPr lang="vi-VN" dirty="0" smtClean="0">
                <a:latin typeface="+mj-lt"/>
              </a:rPr>
              <a:t>.</a:t>
            </a:r>
            <a:br>
              <a:rPr lang="vi-VN" dirty="0" smtClean="0">
                <a:latin typeface="+mj-lt"/>
              </a:rPr>
            </a:br>
            <a:endParaRPr lang="en-US" dirty="0">
              <a:latin typeface="+mj-lt"/>
            </a:endParaRPr>
          </a:p>
        </p:txBody>
      </p:sp>
    </p:spTree>
    <p:extLst>
      <p:ext uri="{BB962C8B-B14F-4D97-AF65-F5344CB8AC3E}">
        <p14:creationId xmlns:p14="http://schemas.microsoft.com/office/powerpoint/2010/main" val="2523408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3. </a:t>
            </a:r>
            <a:r>
              <a:rPr lang="en-US" sz="4000" dirty="0" err="1" smtClean="0">
                <a:latin typeface="Times New Roman" panose="02020603050405020304" pitchFamily="18" charset="0"/>
                <a:cs typeface="Times New Roman" panose="02020603050405020304" pitchFamily="18" charset="0"/>
              </a:rPr>
              <a:t>Sự</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khác</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biệt</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giữa</a:t>
            </a:r>
            <a:r>
              <a:rPr lang="en-US" sz="4000" dirty="0" smtClean="0">
                <a:latin typeface="Times New Roman" panose="02020603050405020304" pitchFamily="18" charset="0"/>
                <a:cs typeface="Times New Roman" panose="02020603050405020304" pitchFamily="18" charset="0"/>
              </a:rPr>
              <a:t> XML </a:t>
            </a:r>
            <a:r>
              <a:rPr lang="en-US" sz="4000" dirty="0" err="1" smtClean="0">
                <a:latin typeface="Times New Roman" panose="02020603050405020304" pitchFamily="18" charset="0"/>
                <a:cs typeface="Times New Roman" panose="02020603050405020304" pitchFamily="18" charset="0"/>
              </a:rPr>
              <a:t>và</a:t>
            </a:r>
            <a:r>
              <a:rPr lang="en-US" sz="4000" dirty="0" smtClean="0">
                <a:latin typeface="Times New Roman" panose="02020603050405020304" pitchFamily="18" charset="0"/>
                <a:cs typeface="Times New Roman" panose="02020603050405020304" pitchFamily="18" charset="0"/>
              </a:rPr>
              <a:t> HTML</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smtClean="0">
                <a:latin typeface="+mj-lt"/>
              </a:rPr>
              <a:t>XML </a:t>
            </a:r>
            <a:r>
              <a:rPr lang="vi-VN" dirty="0">
                <a:latin typeface="+mj-lt"/>
              </a:rPr>
              <a:t>được thiết kế để mang dữ liệu - tập trung vào dữ liệu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mj-lt"/>
              </a:rPr>
              <a:t>HTML được thiết kế để hiển thị dữ liệu - tập trung vào cách dữ liệu </a:t>
            </a:r>
            <a:r>
              <a:rPr lang="vi-VN" dirty="0" smtClean="0">
                <a:latin typeface="+mj-lt"/>
              </a:rPr>
              <a:t>trông</a:t>
            </a:r>
            <a:r>
              <a:rPr lang="en-US" dirty="0" smtClean="0">
                <a:latin typeface="+mj-lt"/>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nào</a:t>
            </a:r>
            <a:r>
              <a:rPr lang="en-US" dirty="0"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mj-lt"/>
              </a:rPr>
              <a:t>Các thẻ XML không được xác định trước như các thẻ </a:t>
            </a:r>
            <a:r>
              <a:rPr lang="vi-VN" dirty="0" smtClean="0">
                <a:latin typeface="+mj-lt"/>
              </a:rPr>
              <a:t>HTML</a:t>
            </a:r>
            <a:endParaRPr lang="vi-VN" dirty="0">
              <a:latin typeface="+mj-lt"/>
            </a:endParaRPr>
          </a:p>
        </p:txBody>
      </p:sp>
    </p:spTree>
    <p:extLst>
      <p:ext uri="{BB962C8B-B14F-4D97-AF65-F5344CB8AC3E}">
        <p14:creationId xmlns:p14="http://schemas.microsoft.com/office/powerpoint/2010/main" val="1924699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2670" y="1511929"/>
            <a:ext cx="7025362" cy="3426304"/>
          </a:xfrm>
          <a:prstGeom prst="rect">
            <a:avLst/>
          </a:prstGeom>
        </p:spPr>
      </p:pic>
    </p:spTree>
    <p:extLst>
      <p:ext uri="{BB962C8B-B14F-4D97-AF65-F5344CB8AC3E}">
        <p14:creationId xmlns:p14="http://schemas.microsoft.com/office/powerpoint/2010/main" val="3053589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628" y="2320673"/>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2</a:t>
            </a:r>
            <a:r>
              <a:rPr lang="en-US" sz="4000" b="1" dirty="0" smtClean="0">
                <a:latin typeface="Times New Roman" panose="02020603050405020304" pitchFamily="18" charset="0"/>
                <a:cs typeface="Times New Roman" panose="02020603050405020304" pitchFamily="18" charset="0"/>
              </a:rPr>
              <a:t>. XML Injection</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9752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1. XML Injection </a:t>
            </a:r>
            <a:r>
              <a:rPr lang="en-US" sz="4000" dirty="0" err="1" smtClean="0">
                <a:latin typeface="Times New Roman" panose="02020603050405020304" pitchFamily="18" charset="0"/>
                <a:cs typeface="Times New Roman" panose="02020603050405020304" pitchFamily="18" charset="0"/>
              </a:rPr>
              <a:t>là</a:t>
            </a:r>
            <a:r>
              <a:rPr lang="en-US" sz="4000"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gì</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dirty="0">
              <a:latin typeface="+mj-lt"/>
            </a:endParaRPr>
          </a:p>
        </p:txBody>
      </p:sp>
    </p:spTree>
    <p:extLst>
      <p:ext uri="{BB962C8B-B14F-4D97-AF65-F5344CB8AC3E}">
        <p14:creationId xmlns:p14="http://schemas.microsoft.com/office/powerpoint/2010/main" val="2573138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177</Words>
  <Application>Microsoft Office PowerPoint</Application>
  <PresentationFormat>Widescreen</PresentationFormat>
  <Paragraphs>25</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Bộ tiêu chuẩn đánh giá OWASP về Web Application Security Testing (4) mục Input Validation Testing (4.8) sử dụng tiêu chuẩn XML Injection (OTG-INPVAL-008)</vt:lpstr>
      <vt:lpstr>Mục lục</vt:lpstr>
      <vt:lpstr>1. Giới thiệu XML</vt:lpstr>
      <vt:lpstr>1. XML là gì?</vt:lpstr>
      <vt:lpstr>2. Mục đích của XML?</vt:lpstr>
      <vt:lpstr>3. Sự khác biệt giữa XML và HTML</vt:lpstr>
      <vt:lpstr>PowerPoint Presentation</vt:lpstr>
      <vt:lpstr>2. XML Injection</vt:lpstr>
      <vt:lpstr>1. XML Injection là gì?</vt:lpstr>
      <vt:lpstr>3.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68</cp:revision>
  <dcterms:created xsi:type="dcterms:W3CDTF">2019-11-15T06:23:00Z</dcterms:created>
  <dcterms:modified xsi:type="dcterms:W3CDTF">2019-11-22T07:14:01Z</dcterms:modified>
</cp:coreProperties>
</file>