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4" r:id="rId3"/>
    <p:sldId id="271" r:id="rId4"/>
    <p:sldId id="285" r:id="rId5"/>
    <p:sldId id="286" r:id="rId6"/>
    <p:sldId id="257" r:id="rId7"/>
    <p:sldId id="267" r:id="rId8"/>
    <p:sldId id="258" r:id="rId9"/>
    <p:sldId id="277" r:id="rId10"/>
    <p:sldId id="265" r:id="rId11"/>
    <p:sldId id="260" r:id="rId12"/>
    <p:sldId id="268" r:id="rId13"/>
    <p:sldId id="259" r:id="rId14"/>
    <p:sldId id="279" r:id="rId15"/>
    <p:sldId id="269" r:id="rId16"/>
    <p:sldId id="261" r:id="rId17"/>
    <p:sldId id="262" r:id="rId18"/>
    <p:sldId id="287" r:id="rId19"/>
    <p:sldId id="288" r:id="rId20"/>
    <p:sldId id="289" r:id="rId21"/>
    <p:sldId id="290" r:id="rId22"/>
    <p:sldId id="275" r:id="rId23"/>
    <p:sldId id="282" r:id="rId24"/>
    <p:sldId id="283"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84" d="100"/>
          <a:sy n="84" d="100"/>
        </p:scale>
        <p:origin x="138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1/11/2019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1489" y="152400"/>
            <a:ext cx="4648199" cy="762000"/>
          </a:xfrm>
        </p:spPr>
        <p:txBody>
          <a:bodyPr>
            <a:normAutofit/>
          </a:bodyPr>
          <a:lstStyle/>
          <a:p>
            <a:r>
              <a:rPr lang="en-US" sz="4000" b="1" dirty="0" smtClean="0">
                <a:effectLst/>
                <a:latin typeface="Times New Roman" panose="02020603050405020304" pitchFamily="18" charset="0"/>
                <a:ea typeface="Tahoma" pitchFamily="34" charset="0"/>
                <a:cs typeface="Times New Roman" panose="02020603050405020304" pitchFamily="18" charset="0"/>
              </a:rPr>
              <a:t>GIAO THỨC UDP</a:t>
            </a:r>
            <a:endParaRPr lang="en-US" sz="4000" b="1" dirty="0">
              <a:effectLst/>
              <a:latin typeface="Times New Roman" panose="02020603050405020304" pitchFamily="18" charset="0"/>
              <a:ea typeface="Tahoma" pitchFamily="34" charset="0"/>
              <a:cs typeface="Times New Roman" panose="02020603050405020304" pitchFamily="18" charset="0"/>
            </a:endParaRPr>
          </a:p>
        </p:txBody>
      </p:sp>
      <p:sp>
        <p:nvSpPr>
          <p:cNvPr id="3" name="Subtitle 2"/>
          <p:cNvSpPr>
            <a:spLocks noGrp="1"/>
          </p:cNvSpPr>
          <p:nvPr>
            <p:ph type="subTitle" idx="1"/>
          </p:nvPr>
        </p:nvSpPr>
        <p:spPr>
          <a:xfrm>
            <a:off x="2209800" y="5029200"/>
            <a:ext cx="5891579" cy="1447800"/>
          </a:xfrm>
        </p:spPr>
        <p:txBody>
          <a:bodyPr>
            <a:normAutofit/>
          </a:bodyPr>
          <a:lstStyle/>
          <a:p>
            <a:r>
              <a:rPr lang="en-US" sz="2500" dirty="0" err="1" smtClean="0">
                <a:latin typeface="Times New Roman" panose="02020603050405020304" pitchFamily="18" charset="0"/>
                <a:ea typeface="Tahoma" pitchFamily="34" charset="0"/>
                <a:cs typeface="Times New Roman" panose="02020603050405020304" pitchFamily="18" charset="0"/>
              </a:rPr>
              <a:t>Người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thực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hiện</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Phan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Văn</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Hải</a:t>
            </a:r>
            <a:endParaRPr lang="en-US" sz="2500" dirty="0" smtClean="0">
              <a:latin typeface="Times New Roman" panose="02020603050405020304" pitchFamily="18" charset="0"/>
              <a:ea typeface="Tahoma" pitchFamily="34" charset="0"/>
              <a:cs typeface="Times New Roman" panose="02020603050405020304" pitchFamily="18" charset="0"/>
            </a:endParaRPr>
          </a:p>
          <a:p>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Phạm</a:t>
            </a:r>
            <a:r>
              <a:rPr lang="en-US" sz="2500" dirty="0" smtClean="0">
                <a:latin typeface="Times New Roman" panose="02020603050405020304" pitchFamily="18" charset="0"/>
                <a:ea typeface="Tahoma" pitchFamily="34" charset="0"/>
                <a:cs typeface="Times New Roman" panose="02020603050405020304" pitchFamily="18" charset="0"/>
              </a:rPr>
              <a:t> Minh </a:t>
            </a:r>
            <a:r>
              <a:rPr lang="en-US" sz="2500" dirty="0" err="1" smtClean="0">
                <a:latin typeface="Times New Roman" panose="02020603050405020304" pitchFamily="18" charset="0"/>
                <a:ea typeface="Tahoma" pitchFamily="34" charset="0"/>
                <a:cs typeface="Times New Roman" panose="02020603050405020304" pitchFamily="18" charset="0"/>
              </a:rPr>
              <a:t>Đức</a:t>
            </a:r>
            <a:endParaRPr lang="en-US" sz="2500" dirty="0" smtClean="0">
              <a:latin typeface="Times New Roman" panose="02020603050405020304" pitchFamily="18" charset="0"/>
              <a:ea typeface="Tahoma" pitchFamily="34" charset="0"/>
              <a:cs typeface="Times New Roman" panose="02020603050405020304" pitchFamily="18" charset="0"/>
            </a:endParaRPr>
          </a:p>
          <a:p>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Hoàng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Hùng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Lâm</a:t>
            </a:r>
            <a:endParaRPr lang="en-US" sz="2500" dirty="0">
              <a:latin typeface="Times New Roman" panose="02020603050405020304" pitchFamily="18" charset="0"/>
              <a:ea typeface="Tahoma" pitchFamily="34" charset="0"/>
              <a:cs typeface="Times New Roman" panose="02020603050405020304" pitchFamily="18" charset="0"/>
            </a:endParaRPr>
          </a:p>
        </p:txBody>
      </p:sp>
      <p:pic>
        <p:nvPicPr>
          <p:cNvPr id="6" name="Picture 2" descr="C:\Users\DUC\Desktop\anh1.png"/>
          <p:cNvPicPr>
            <a:picLocks noChangeAspect="1" noChangeArrowheads="1"/>
          </p:cNvPicPr>
          <p:nvPr/>
        </p:nvPicPr>
        <p:blipFill>
          <a:blip r:embed="rId2" cstate="print"/>
          <a:srcRect/>
          <a:stretch>
            <a:fillRect/>
          </a:stretch>
        </p:blipFill>
        <p:spPr bwMode="auto">
          <a:xfrm>
            <a:off x="2336800" y="1447799"/>
            <a:ext cx="5142888" cy="3085733"/>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ea typeface="Tahoma" pitchFamily="34" charset="0"/>
                <a:cs typeface="Times New Roman" panose="02020603050405020304" pitchFamily="18" charset="0"/>
              </a:rPr>
              <a:t>3.Ứng </a:t>
            </a:r>
            <a:r>
              <a:rPr lang="en-US" sz="4000" dirty="0" err="1" smtClean="0">
                <a:effectLst/>
                <a:latin typeface="Times New Roman" panose="02020603050405020304" pitchFamily="18" charset="0"/>
                <a:ea typeface="Tahoma" pitchFamily="34" charset="0"/>
                <a:cs typeface="Times New Roman" panose="02020603050405020304" pitchFamily="18" charset="0"/>
              </a:rPr>
              <a:t>dụng</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phổ</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biến</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sử</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dụng</a:t>
            </a:r>
            <a:r>
              <a:rPr lang="en-US" sz="4000" dirty="0" smtClean="0">
                <a:effectLst/>
                <a:latin typeface="Times New Roman" panose="02020603050405020304" pitchFamily="18" charset="0"/>
                <a:ea typeface="Tahoma" pitchFamily="34" charset="0"/>
                <a:cs typeface="Times New Roman" panose="02020603050405020304" pitchFamily="18" charset="0"/>
              </a:rPr>
              <a:t> UDP</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a:xfrm>
            <a:off x="1447800" y="1752600"/>
            <a:ext cx="7498080" cy="4800600"/>
          </a:xfrm>
        </p:spPr>
        <p:txBody>
          <a:bodyPr/>
          <a:lstStyle/>
          <a:p>
            <a:pPr algn="just"/>
            <a:endParaRPr lang="en-US" dirty="0" smtClean="0">
              <a:latin typeface="Tahoma" pitchFamily="34" charset="0"/>
              <a:ea typeface="Tahoma" pitchFamily="34" charset="0"/>
              <a:cs typeface="Tahoma" pitchFamily="34" charset="0"/>
            </a:endParaRPr>
          </a:p>
          <a:p>
            <a:pPr algn="just"/>
            <a:endParaRPr lang="en-US" dirty="0" smtClean="0">
              <a:latin typeface="Tahoma" pitchFamily="34" charset="0"/>
              <a:ea typeface="Tahoma" pitchFamily="34" charset="0"/>
              <a:cs typeface="Tahoma" pitchFamily="34" charset="0"/>
            </a:endParaRPr>
          </a:p>
          <a:p>
            <a:pPr algn="just"/>
            <a:endParaRPr lang="en-US" dirty="0"/>
          </a:p>
        </p:txBody>
      </p:sp>
      <p:pic>
        <p:nvPicPr>
          <p:cNvPr id="2050" name="Picture 2" descr="C:\Users\duc\Downloads\dns.jpg"/>
          <p:cNvPicPr>
            <a:picLocks noChangeAspect="1" noChangeArrowheads="1"/>
          </p:cNvPicPr>
          <p:nvPr/>
        </p:nvPicPr>
        <p:blipFill>
          <a:blip r:embed="rId2"/>
          <a:srcRect/>
          <a:stretch>
            <a:fillRect/>
          </a:stretch>
        </p:blipFill>
        <p:spPr bwMode="auto">
          <a:xfrm>
            <a:off x="1295400" y="1295400"/>
            <a:ext cx="3514487" cy="2819400"/>
          </a:xfrm>
          <a:prstGeom prst="rect">
            <a:avLst/>
          </a:prstGeom>
          <a:noFill/>
        </p:spPr>
      </p:pic>
      <p:pic>
        <p:nvPicPr>
          <p:cNvPr id="2051" name="Picture 3" descr="C:\Users\duc\Downloads\tftp.png"/>
          <p:cNvPicPr>
            <a:picLocks noChangeAspect="1" noChangeArrowheads="1"/>
          </p:cNvPicPr>
          <p:nvPr/>
        </p:nvPicPr>
        <p:blipFill>
          <a:blip r:embed="rId3"/>
          <a:srcRect/>
          <a:stretch>
            <a:fillRect/>
          </a:stretch>
        </p:blipFill>
        <p:spPr bwMode="auto">
          <a:xfrm>
            <a:off x="5867400" y="1371600"/>
            <a:ext cx="2425700" cy="2425700"/>
          </a:xfrm>
          <a:prstGeom prst="rect">
            <a:avLst/>
          </a:prstGeom>
          <a:noFill/>
        </p:spPr>
      </p:pic>
      <p:pic>
        <p:nvPicPr>
          <p:cNvPr id="2052" name="Picture 4" descr="C:\Users\duc\Downloads\vip.jpg"/>
          <p:cNvPicPr>
            <a:picLocks noChangeAspect="1" noChangeArrowheads="1"/>
          </p:cNvPicPr>
          <p:nvPr/>
        </p:nvPicPr>
        <p:blipFill>
          <a:blip r:embed="rId4"/>
          <a:srcRect/>
          <a:stretch>
            <a:fillRect/>
          </a:stretch>
        </p:blipFill>
        <p:spPr bwMode="auto">
          <a:xfrm>
            <a:off x="1524000" y="4191000"/>
            <a:ext cx="3251200" cy="2438400"/>
          </a:xfrm>
          <a:prstGeom prst="rect">
            <a:avLst/>
          </a:prstGeom>
          <a:noFill/>
        </p:spPr>
      </p:pic>
      <p:pic>
        <p:nvPicPr>
          <p:cNvPr id="2053" name="Picture 5" descr="C:\Users\duc\Downloads\stream.jpg"/>
          <p:cNvPicPr>
            <a:picLocks noChangeAspect="1" noChangeArrowheads="1"/>
          </p:cNvPicPr>
          <p:nvPr/>
        </p:nvPicPr>
        <p:blipFill>
          <a:blip r:embed="rId5"/>
          <a:srcRect/>
          <a:stretch>
            <a:fillRect/>
          </a:stretch>
        </p:blipFill>
        <p:spPr bwMode="auto">
          <a:xfrm>
            <a:off x="5715000" y="3914775"/>
            <a:ext cx="2671875" cy="2714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down)">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down)">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down)">
                                      <p:cBhvr>
                                        <p:cTn id="2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408" y="228600"/>
            <a:ext cx="7498080" cy="944562"/>
          </a:xfrm>
        </p:spPr>
        <p:txBody>
          <a:bodyPr>
            <a:normAutofit/>
          </a:bodyPr>
          <a:lstStyle/>
          <a:p>
            <a:r>
              <a:rPr lang="en-US" sz="4000" dirty="0">
                <a:effectLst/>
                <a:latin typeface="Times New Roman" panose="02020603050405020304" pitchFamily="18" charset="0"/>
                <a:ea typeface="Tahoma" pitchFamily="34" charset="0"/>
                <a:cs typeface="Times New Roman" panose="02020603050405020304" pitchFamily="18" charset="0"/>
              </a:rPr>
              <a:t>4</a:t>
            </a:r>
            <a:r>
              <a:rPr lang="en-US" sz="4000" dirty="0" smtClean="0">
                <a:effectLst/>
                <a:latin typeface="Times New Roman" panose="02020603050405020304" pitchFamily="18" charset="0"/>
                <a:ea typeface="Tahoma" pitchFamily="34" charset="0"/>
                <a:cs typeface="Times New Roman" panose="02020603050405020304" pitchFamily="18" charset="0"/>
              </a:rPr>
              <a:t>.Cấu </a:t>
            </a:r>
            <a:r>
              <a:rPr lang="en-US" sz="4000" dirty="0" err="1" smtClean="0">
                <a:effectLst/>
                <a:latin typeface="Times New Roman" panose="02020603050405020304" pitchFamily="18" charset="0"/>
                <a:ea typeface="Tahoma" pitchFamily="34" charset="0"/>
                <a:cs typeface="Times New Roman" panose="02020603050405020304" pitchFamily="18" charset="0"/>
              </a:rPr>
              <a:t>trúc</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gói</a:t>
            </a:r>
            <a:r>
              <a:rPr lang="en-US" sz="4000" dirty="0" smtClean="0">
                <a:effectLst/>
                <a:latin typeface="Times New Roman" panose="02020603050405020304" pitchFamily="18" charset="0"/>
                <a:ea typeface="Tahoma" pitchFamily="34" charset="0"/>
                <a:cs typeface="Times New Roman" panose="02020603050405020304" pitchFamily="18" charset="0"/>
              </a:rPr>
              <a:t> tin</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pic>
        <p:nvPicPr>
          <p:cNvPr id="4" name="Content Placeholder 3" descr="1235.jpg"/>
          <p:cNvPicPr>
            <a:picLocks noGrp="1" noChangeAspect="1"/>
          </p:cNvPicPr>
          <p:nvPr>
            <p:ph idx="1"/>
          </p:nvPr>
        </p:nvPicPr>
        <p:blipFill>
          <a:blip r:embed="rId2"/>
          <a:stretch>
            <a:fillRect/>
          </a:stretch>
        </p:blipFill>
        <p:spPr>
          <a:xfrm>
            <a:off x="1219200" y="1828800"/>
            <a:ext cx="7499350" cy="328716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520" y="152400"/>
            <a:ext cx="7498080" cy="639762"/>
          </a:xfrm>
        </p:spPr>
        <p:txBody>
          <a:bodyPr>
            <a:normAutofit fontScale="90000"/>
          </a:bodyPr>
          <a:lstStyle/>
          <a:p>
            <a:r>
              <a:rPr lang="en-US" sz="4000" dirty="0" err="1" smtClean="0">
                <a:effectLst/>
                <a:latin typeface="Times New Roman" panose="02020603050405020304" pitchFamily="18" charset="0"/>
                <a:ea typeface="Tahoma" pitchFamily="34" charset="0"/>
                <a:cs typeface="Times New Roman" panose="02020603050405020304" pitchFamily="18" charset="0"/>
              </a:rPr>
              <a:t>Cấu</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trúc</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phần</a:t>
            </a:r>
            <a:r>
              <a:rPr lang="en-US" sz="4000" dirty="0" smtClean="0">
                <a:effectLst/>
                <a:latin typeface="Times New Roman" panose="02020603050405020304" pitchFamily="18" charset="0"/>
                <a:ea typeface="Tahoma" pitchFamily="34" charset="0"/>
                <a:cs typeface="Times New Roman" panose="02020603050405020304" pitchFamily="18" charset="0"/>
              </a:rPr>
              <a:t> Header</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a:xfrm>
            <a:off x="1295400" y="990600"/>
            <a:ext cx="7696200" cy="5638800"/>
          </a:xfrm>
        </p:spPr>
        <p:txBody>
          <a:bodyPr>
            <a:noAutofit/>
          </a:bodyPr>
          <a:lstStyle/>
          <a:p>
            <a:pPr algn="just"/>
            <a:r>
              <a:rPr lang="en-US" sz="2500" b="1" dirty="0" smtClean="0">
                <a:latin typeface="Times New Roman" panose="02020603050405020304" pitchFamily="18" charset="0"/>
                <a:ea typeface="Tahoma" pitchFamily="34" charset="0"/>
                <a:cs typeface="Times New Roman" panose="02020603050405020304" pitchFamily="18" charset="0"/>
              </a:rPr>
              <a:t>Source port – 16 bit (</a:t>
            </a:r>
            <a:r>
              <a:rPr lang="en-US" sz="2500" b="1" dirty="0" err="1" smtClean="0">
                <a:latin typeface="Times New Roman" panose="02020603050405020304" pitchFamily="18" charset="0"/>
                <a:ea typeface="Tahoma" pitchFamily="34" charset="0"/>
                <a:cs typeface="Times New Roman" panose="02020603050405020304" pitchFamily="18" charset="0"/>
              </a:rPr>
              <a:t>cổng</a:t>
            </a:r>
            <a:r>
              <a:rPr lang="en-US" sz="2500" b="1" dirty="0" smtClean="0">
                <a:latin typeface="Times New Roman" panose="02020603050405020304" pitchFamily="18" charset="0"/>
                <a:ea typeface="Tahoma" pitchFamily="34" charset="0"/>
                <a:cs typeface="Times New Roman" panose="02020603050405020304" pitchFamily="18" charset="0"/>
              </a:rPr>
              <a:t> </a:t>
            </a:r>
            <a:r>
              <a:rPr lang="en-US" sz="2500" b="1" dirty="0" err="1" smtClean="0">
                <a:latin typeface="Times New Roman" panose="02020603050405020304" pitchFamily="18" charset="0"/>
                <a:ea typeface="Tahoma" pitchFamily="34" charset="0"/>
                <a:cs typeface="Times New Roman" panose="02020603050405020304" pitchFamily="18" charset="0"/>
              </a:rPr>
              <a:t>nguồn</a:t>
            </a:r>
            <a:r>
              <a:rPr lang="en-US" sz="2500" b="1" dirty="0" smtClean="0">
                <a:latin typeface="Times New Roman" panose="02020603050405020304" pitchFamily="18" charset="0"/>
                <a:ea typeface="Tahoma" pitchFamily="34" charset="0"/>
                <a:cs typeface="Times New Roman" panose="02020603050405020304" pitchFamily="18" charset="0"/>
              </a:rPr>
              <a:t>)</a:t>
            </a:r>
            <a:r>
              <a:rPr lang="en-US" sz="2500" dirty="0" smtClean="0">
                <a:latin typeface="Times New Roman" panose="02020603050405020304" pitchFamily="18" charset="0"/>
                <a:ea typeface="Tahoma" pitchFamily="34"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Trường này xác định cổng của người gửi thông tin và có ý </a:t>
            </a:r>
            <a:r>
              <a:rPr lang="vi-VN" sz="2500" dirty="0" smtClean="0">
                <a:latin typeface="Times New Roman" panose="02020603050405020304" pitchFamily="18" charset="0"/>
                <a:cs typeface="Times New Roman" panose="02020603050405020304" pitchFamily="18" charset="0"/>
              </a:rPr>
              <a:t>nghĩa </a:t>
            </a:r>
            <a:r>
              <a:rPr lang="vi-VN" sz="2500" dirty="0">
                <a:latin typeface="Times New Roman" panose="02020603050405020304" pitchFamily="18" charset="0"/>
                <a:cs typeface="Times New Roman" panose="02020603050405020304" pitchFamily="18" charset="0"/>
              </a:rPr>
              <a:t>nếu muốn nhận thông tin phản hồi từ người nhận. Nếu không dùng đến thì đặt nó bằng 0.</a:t>
            </a:r>
            <a:endParaRPr lang="en-US" sz="2500" dirty="0" smtClean="0">
              <a:latin typeface="Times New Roman" panose="02020603050405020304" pitchFamily="18" charset="0"/>
              <a:ea typeface="Tahoma" pitchFamily="34" charset="0"/>
              <a:cs typeface="Times New Roman" panose="02020603050405020304" pitchFamily="18" charset="0"/>
            </a:endParaRPr>
          </a:p>
          <a:p>
            <a:pPr algn="just"/>
            <a:r>
              <a:rPr lang="en-US" sz="2500" b="1" dirty="0" smtClean="0">
                <a:latin typeface="Times New Roman" panose="02020603050405020304" pitchFamily="18" charset="0"/>
                <a:ea typeface="Tahoma" pitchFamily="34" charset="0"/>
                <a:cs typeface="Times New Roman" panose="02020603050405020304" pitchFamily="18" charset="0"/>
              </a:rPr>
              <a:t>Destination port – 16 bit (</a:t>
            </a:r>
            <a:r>
              <a:rPr lang="en-US" sz="2500" b="1" dirty="0" err="1" smtClean="0">
                <a:latin typeface="Times New Roman" panose="02020603050405020304" pitchFamily="18" charset="0"/>
                <a:ea typeface="Tahoma" pitchFamily="34" charset="0"/>
                <a:cs typeface="Times New Roman" panose="02020603050405020304" pitchFamily="18" charset="0"/>
              </a:rPr>
              <a:t>cổng</a:t>
            </a:r>
            <a:r>
              <a:rPr lang="en-US" sz="2500" b="1" dirty="0" smtClean="0">
                <a:latin typeface="Times New Roman" panose="02020603050405020304" pitchFamily="18" charset="0"/>
                <a:ea typeface="Tahoma" pitchFamily="34" charset="0"/>
                <a:cs typeface="Times New Roman" panose="02020603050405020304" pitchFamily="18" charset="0"/>
              </a:rPr>
              <a:t> </a:t>
            </a:r>
            <a:r>
              <a:rPr lang="en-US" sz="2500" b="1" dirty="0" err="1" smtClean="0">
                <a:latin typeface="Times New Roman" panose="02020603050405020304" pitchFamily="18" charset="0"/>
                <a:ea typeface="Tahoma" pitchFamily="34" charset="0"/>
                <a:cs typeface="Times New Roman" panose="02020603050405020304" pitchFamily="18" charset="0"/>
              </a:rPr>
              <a:t>đích</a:t>
            </a:r>
            <a:r>
              <a:rPr lang="en-US" sz="2500" b="1" dirty="0" smtClean="0">
                <a:latin typeface="Times New Roman" panose="02020603050405020304" pitchFamily="18" charset="0"/>
                <a:ea typeface="Tahoma" pitchFamily="34" charset="0"/>
                <a:cs typeface="Times New Roman" panose="02020603050405020304" pitchFamily="18" charset="0"/>
              </a:rPr>
              <a:t>)</a:t>
            </a:r>
            <a:r>
              <a:rPr lang="en-US" sz="2500" dirty="0" smtClean="0">
                <a:latin typeface="Times New Roman" panose="02020603050405020304" pitchFamily="18" charset="0"/>
                <a:ea typeface="Tahoma" pitchFamily="34"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Trường xác định cổng nhận thông tin, và trường này là cần thiết</a:t>
            </a:r>
            <a:r>
              <a:rPr lang="vi-V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ea typeface="Tahoma" pitchFamily="34" charset="0"/>
              <a:cs typeface="Times New Roman" panose="02020603050405020304" pitchFamily="18" charset="0"/>
            </a:endParaRPr>
          </a:p>
          <a:p>
            <a:pPr algn="just"/>
            <a:r>
              <a:rPr lang="en-US" sz="2500" b="1" dirty="0" smtClean="0">
                <a:latin typeface="Times New Roman" panose="02020603050405020304" pitchFamily="18" charset="0"/>
                <a:ea typeface="Tahoma" pitchFamily="34" charset="0"/>
                <a:cs typeface="Times New Roman" panose="02020603050405020304" pitchFamily="18" charset="0"/>
              </a:rPr>
              <a:t>Length – 16 bit (</a:t>
            </a:r>
            <a:r>
              <a:rPr lang="en-US" sz="2500" b="1" dirty="0" err="1" smtClean="0">
                <a:latin typeface="Times New Roman" panose="02020603050405020304" pitchFamily="18" charset="0"/>
                <a:ea typeface="Tahoma" pitchFamily="34" charset="0"/>
                <a:cs typeface="Times New Roman" panose="02020603050405020304" pitchFamily="18" charset="0"/>
              </a:rPr>
              <a:t>độ</a:t>
            </a:r>
            <a:r>
              <a:rPr lang="en-US" sz="2500" b="1" dirty="0" smtClean="0">
                <a:latin typeface="Times New Roman" panose="02020603050405020304" pitchFamily="18" charset="0"/>
                <a:ea typeface="Tahoma" pitchFamily="34" charset="0"/>
                <a:cs typeface="Times New Roman" panose="02020603050405020304" pitchFamily="18" charset="0"/>
              </a:rPr>
              <a:t> </a:t>
            </a:r>
            <a:r>
              <a:rPr lang="en-US" sz="2500" b="1" dirty="0" err="1" smtClean="0">
                <a:latin typeface="Times New Roman" panose="02020603050405020304" pitchFamily="18" charset="0"/>
                <a:ea typeface="Tahoma" pitchFamily="34" charset="0"/>
                <a:cs typeface="Times New Roman" panose="02020603050405020304" pitchFamily="18" charset="0"/>
              </a:rPr>
              <a:t>dài</a:t>
            </a:r>
            <a:r>
              <a:rPr lang="en-US" sz="2500" b="1" dirty="0" smtClean="0">
                <a:latin typeface="Times New Roman" panose="02020603050405020304" pitchFamily="18" charset="0"/>
                <a:ea typeface="Tahoma" pitchFamily="34" charset="0"/>
                <a:cs typeface="Times New Roman" panose="02020603050405020304" pitchFamily="18" charset="0"/>
              </a:rPr>
              <a:t> UDP)</a:t>
            </a:r>
            <a:r>
              <a:rPr lang="en-US" sz="2500" dirty="0" smtClean="0">
                <a:latin typeface="Times New Roman" panose="02020603050405020304" pitchFamily="18" charset="0"/>
                <a:ea typeface="Tahoma" pitchFamily="34"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Trường</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xác </a:t>
            </a:r>
            <a:r>
              <a:rPr lang="vi-VN" sz="2500" dirty="0">
                <a:latin typeface="Times New Roman" panose="02020603050405020304" pitchFamily="18" charset="0"/>
                <a:cs typeface="Times New Roman" panose="02020603050405020304" pitchFamily="18" charset="0"/>
              </a:rPr>
              <a:t>định chiều </a:t>
            </a:r>
            <a:r>
              <a:rPr lang="vi-VN" sz="2500" dirty="0" smtClean="0">
                <a:latin typeface="Times New Roman" panose="02020603050405020304" pitchFamily="18" charset="0"/>
                <a:cs typeface="Times New Roman" panose="02020603050405020304" pitchFamily="18" charset="0"/>
              </a:rPr>
              <a:t>dài</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của </a:t>
            </a:r>
            <a:r>
              <a:rPr lang="vi-VN" sz="2500" dirty="0">
                <a:latin typeface="Times New Roman" panose="02020603050405020304" pitchFamily="18" charset="0"/>
                <a:cs typeface="Times New Roman" panose="02020603050405020304" pitchFamily="18" charset="0"/>
              </a:rPr>
              <a:t>toàn bộ datagram: phần header và dữ liệu. Chiều dài tối thiểu là 8 </a:t>
            </a:r>
            <a:r>
              <a:rPr lang="vi-VN" sz="2500" dirty="0" smtClean="0">
                <a:latin typeface="Times New Roman" panose="02020603050405020304" pitchFamily="18" charset="0"/>
                <a:cs typeface="Times New Roman" panose="02020603050405020304" pitchFamily="18" charset="0"/>
              </a:rPr>
              <a:t>byte</a:t>
            </a:r>
            <a:r>
              <a:rPr lang="en-US" sz="2500" dirty="0" smtClean="0">
                <a:latin typeface="Times New Roman" panose="02020603050405020304" pitchFamily="18" charset="0"/>
                <a:cs typeface="Times New Roman" panose="02020603050405020304" pitchFamily="18" charset="0"/>
              </a:rPr>
              <a:t>s</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khi gói tin không có dữ liệu, chỉ có header</a:t>
            </a:r>
            <a:r>
              <a:rPr lang="en-US" sz="2500" dirty="0" smtClean="0">
                <a:latin typeface="Times New Roman" panose="02020603050405020304" pitchFamily="18" charset="0"/>
                <a:ea typeface="Tahoma" pitchFamily="34" charset="0"/>
                <a:cs typeface="Times New Roman" panose="02020603050405020304" pitchFamily="18" charset="0"/>
              </a:rPr>
              <a:t>.</a:t>
            </a:r>
          </a:p>
          <a:p>
            <a:pPr algn="just"/>
            <a:r>
              <a:rPr lang="en-US" sz="2500" b="1" dirty="0" smtClean="0">
                <a:latin typeface="Times New Roman" panose="02020603050405020304" pitchFamily="18" charset="0"/>
                <a:ea typeface="Tahoma" pitchFamily="34" charset="0"/>
                <a:cs typeface="Times New Roman" panose="02020603050405020304" pitchFamily="18" charset="0"/>
              </a:rPr>
              <a:t>Checksum – 16 bit (</a:t>
            </a:r>
            <a:r>
              <a:rPr lang="en-US" sz="2500" b="1" dirty="0" err="1" smtClean="0">
                <a:latin typeface="Times New Roman" panose="02020603050405020304" pitchFamily="18" charset="0"/>
                <a:ea typeface="Tahoma" pitchFamily="34" charset="0"/>
                <a:cs typeface="Times New Roman" panose="02020603050405020304" pitchFamily="18" charset="0"/>
              </a:rPr>
              <a:t>giá</a:t>
            </a:r>
            <a:r>
              <a:rPr lang="en-US" sz="2500" b="1" dirty="0" smtClean="0">
                <a:latin typeface="Times New Roman" panose="02020603050405020304" pitchFamily="18" charset="0"/>
                <a:ea typeface="Tahoma" pitchFamily="34" charset="0"/>
                <a:cs typeface="Times New Roman" panose="02020603050405020304" pitchFamily="18" charset="0"/>
              </a:rPr>
              <a:t> </a:t>
            </a:r>
            <a:r>
              <a:rPr lang="en-US" sz="2500" b="1" dirty="0" err="1" smtClean="0">
                <a:latin typeface="Times New Roman" panose="02020603050405020304" pitchFamily="18" charset="0"/>
                <a:ea typeface="Tahoma" pitchFamily="34" charset="0"/>
                <a:cs typeface="Times New Roman" panose="02020603050405020304" pitchFamily="18" charset="0"/>
              </a:rPr>
              <a:t>trị</a:t>
            </a:r>
            <a:r>
              <a:rPr lang="en-US" sz="2500" b="1" dirty="0" smtClean="0">
                <a:latin typeface="Times New Roman" panose="02020603050405020304" pitchFamily="18" charset="0"/>
                <a:ea typeface="Tahoma" pitchFamily="34" charset="0"/>
                <a:cs typeface="Times New Roman" panose="02020603050405020304" pitchFamily="18" charset="0"/>
              </a:rPr>
              <a:t> </a:t>
            </a:r>
            <a:r>
              <a:rPr lang="en-US" sz="2500" b="1" dirty="0" err="1" smtClean="0">
                <a:latin typeface="Times New Roman" panose="02020603050405020304" pitchFamily="18" charset="0"/>
                <a:ea typeface="Tahoma" pitchFamily="34" charset="0"/>
                <a:cs typeface="Times New Roman" panose="02020603050405020304" pitchFamily="18" charset="0"/>
              </a:rPr>
              <a:t>tổng</a:t>
            </a:r>
            <a:r>
              <a:rPr lang="en-US" sz="2500" b="1" dirty="0" smtClean="0">
                <a:latin typeface="Times New Roman" panose="02020603050405020304" pitchFamily="18" charset="0"/>
                <a:ea typeface="Tahoma" pitchFamily="34" charset="0"/>
                <a:cs typeface="Times New Roman" panose="02020603050405020304" pitchFamily="18" charset="0"/>
              </a:rPr>
              <a:t> </a:t>
            </a:r>
            <a:r>
              <a:rPr lang="en-US" sz="2500" b="1" dirty="0" err="1" smtClean="0">
                <a:latin typeface="Times New Roman" panose="02020603050405020304" pitchFamily="18" charset="0"/>
                <a:ea typeface="Tahoma" pitchFamily="34" charset="0"/>
                <a:cs typeface="Times New Roman" panose="02020603050405020304" pitchFamily="18" charset="0"/>
              </a:rPr>
              <a:t>kiểm</a:t>
            </a:r>
            <a:r>
              <a:rPr lang="en-US" sz="2500" b="1" dirty="0" smtClean="0">
                <a:latin typeface="Times New Roman" panose="02020603050405020304" pitchFamily="18" charset="0"/>
                <a:ea typeface="Tahoma" pitchFamily="34" charset="0"/>
                <a:cs typeface="Times New Roman" panose="02020603050405020304" pitchFamily="18" charset="0"/>
              </a:rPr>
              <a:t>)</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Trường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dùng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cho</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việc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kiểm</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tra</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lỗi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của</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phần</a:t>
            </a:r>
            <a:r>
              <a:rPr lang="en-US" sz="2500" dirty="0" smtClean="0">
                <a:latin typeface="Times New Roman" panose="02020603050405020304" pitchFamily="18" charset="0"/>
                <a:ea typeface="Tahoma" pitchFamily="34" charset="0"/>
                <a:cs typeface="Times New Roman" panose="02020603050405020304" pitchFamily="18" charset="0"/>
              </a:rPr>
              <a:t> header </a:t>
            </a:r>
            <a:r>
              <a:rPr lang="en-US" sz="2500" dirty="0" err="1" smtClean="0">
                <a:latin typeface="Times New Roman" panose="02020603050405020304" pitchFamily="18" charset="0"/>
                <a:ea typeface="Tahoma" pitchFamily="34" charset="0"/>
                <a:cs typeface="Times New Roman" panose="02020603050405020304" pitchFamily="18" charset="0"/>
              </a:rPr>
              <a:t>và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dữ</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liệu</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Nếu</a:t>
            </a:r>
            <a:r>
              <a:rPr lang="en-US" sz="2500" dirty="0" smtClean="0">
                <a:latin typeface="Times New Roman" panose="02020603050405020304" pitchFamily="18" charset="0"/>
                <a:ea typeface="Tahoma" pitchFamily="34" charset="0"/>
                <a:cs typeface="Times New Roman" panose="02020603050405020304" pitchFamily="18" charset="0"/>
              </a:rPr>
              <a:t> datagram </a:t>
            </a:r>
            <a:r>
              <a:rPr lang="en-US" sz="2500" dirty="0" err="1" smtClean="0">
                <a:latin typeface="Times New Roman" panose="02020603050405020304" pitchFamily="18" charset="0"/>
                <a:ea typeface="Tahoma" pitchFamily="34" charset="0"/>
                <a:cs typeface="Times New Roman" panose="02020603050405020304" pitchFamily="18" charset="0"/>
              </a:rPr>
              <a:t>có</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lỗi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thì</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sẽ</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bị</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hủy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không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có</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thông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báo</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lại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cho</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người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gửi</a:t>
            </a:r>
            <a:r>
              <a:rPr lang="en-US" sz="2500" dirty="0" smtClean="0">
                <a:latin typeface="Times New Roman" panose="02020603050405020304" pitchFamily="18" charset="0"/>
                <a:ea typeface="Tahoma" pitchFamily="34"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latin typeface="Times New Roman" panose="02020603050405020304" pitchFamily="18" charset="0"/>
                <a:ea typeface="Tahoma" pitchFamily="34" charset="0"/>
                <a:cs typeface="Times New Roman" panose="02020603050405020304" pitchFamily="18" charset="0"/>
              </a:rPr>
              <a:t>5</a:t>
            </a:r>
            <a:r>
              <a:rPr lang="en-US" sz="4000" dirty="0" smtClean="0">
                <a:effectLst/>
                <a:latin typeface="Times New Roman" panose="02020603050405020304" pitchFamily="18" charset="0"/>
                <a:ea typeface="Tahoma" pitchFamily="34" charset="0"/>
                <a:cs typeface="Times New Roman" panose="02020603050405020304" pitchFamily="18" charset="0"/>
              </a:rPr>
              <a:t>.Cổng</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a:xfrm>
            <a:off x="1435608" y="1447800"/>
            <a:ext cx="7498080" cy="5105400"/>
          </a:xfrm>
        </p:spPr>
        <p:txBody>
          <a:bodyPr>
            <a:noAutofit/>
          </a:bodyPr>
          <a:lstStyle/>
          <a:p>
            <a:pPr marL="82296" indent="0" algn="just">
              <a:buNone/>
            </a:pPr>
            <a:r>
              <a:rPr lang="vi-VN" sz="2500" dirty="0" smtClean="0">
                <a:latin typeface="Times New Roman" panose="02020603050405020304" pitchFamily="18" charset="0"/>
                <a:cs typeface="Times New Roman" panose="02020603050405020304" pitchFamily="18" charset="0"/>
              </a:rPr>
              <a:t>UDP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cổng </a:t>
            </a:r>
            <a:r>
              <a:rPr lang="vi-VN" sz="2500" dirty="0">
                <a:latin typeface="Times New Roman" panose="02020603050405020304" pitchFamily="18" charset="0"/>
                <a:cs typeface="Times New Roman" panose="02020603050405020304" pitchFamily="18" charset="0"/>
              </a:rPr>
              <a:t>để </a:t>
            </a:r>
            <a:r>
              <a:rPr lang="en-US" sz="2500" dirty="0" err="1" smtClean="0">
                <a:latin typeface="Times New Roman" panose="02020603050405020304" pitchFamily="18" charset="0"/>
                <a:cs typeface="Times New Roman" panose="02020603050405020304" pitchFamily="18" charset="0"/>
              </a:rPr>
              <a:t>cho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phép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giao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tiếp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giữa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ứng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diễn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ra</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UDP định đường đi cho packet tại vị trí xác định bằng cách sử dụng số hiệu cổng được xác định trong header của datagram. Các cổng được biểu diễn bởi các số 16-bit, vì thế các cổng nằm trong dải từ 0 đến 65535. Các cổng cũng được xem như là các điểm cuối của các liên kết logic, và được chia thành ba loại sau</a:t>
            </a:r>
            <a:r>
              <a:rPr lang="vi-V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cs typeface="Times New Roman" panose="02020603050405020304" pitchFamily="18" charset="0"/>
            </a:endParaRPr>
          </a:p>
          <a:p>
            <a:pPr algn="just"/>
            <a:r>
              <a:rPr lang="vi-VN" sz="2500" dirty="0" smtClean="0">
                <a:latin typeface="Times New Roman" panose="02020603050405020304" pitchFamily="18" charset="0"/>
                <a:cs typeface="Times New Roman" panose="02020603050405020304" pitchFamily="18" charset="0"/>
              </a:rPr>
              <a:t>Cổng từ 1 đến 1023</a:t>
            </a:r>
            <a:r>
              <a:rPr lang="en-US" sz="2500" dirty="0" smtClean="0">
                <a:latin typeface="Times New Roman" panose="02020603050405020304" pitchFamily="18" charset="0"/>
                <a:cs typeface="Times New Roman" panose="02020603050405020304" pitchFamily="18" charset="0"/>
              </a:rPr>
              <a:t>:</a:t>
            </a:r>
            <a:r>
              <a:rPr lang="vi-VN" sz="2500" dirty="0" smtClean="0">
                <a:latin typeface="Times New Roman" panose="02020603050405020304" pitchFamily="18" charset="0"/>
                <a:cs typeface="Times New Roman" panose="02020603050405020304" pitchFamily="18" charset="0"/>
              </a:rPr>
              <a:t> được gọi là cổng </a:t>
            </a:r>
            <a:r>
              <a:rPr lang="en-US" sz="2500" dirty="0" smtClean="0">
                <a:latin typeface="Times New Roman" panose="02020603050405020304" pitchFamily="18" charset="0"/>
                <a:cs typeface="Times New Roman" panose="02020603050405020304" pitchFamily="18" charset="0"/>
              </a:rPr>
              <a:t>“</a:t>
            </a:r>
            <a:r>
              <a:rPr lang="vi-VN" sz="2500" dirty="0" smtClean="0">
                <a:latin typeface="Times New Roman" panose="02020603050405020304" pitchFamily="18" charset="0"/>
                <a:cs typeface="Times New Roman" panose="02020603050405020304" pitchFamily="18" charset="0"/>
              </a:rPr>
              <a:t>well-known</a:t>
            </a:r>
            <a:r>
              <a:rPr lang="en-US" sz="2500" dirty="0" smtClean="0">
                <a:latin typeface="Times New Roman" panose="02020603050405020304" pitchFamily="18" charset="0"/>
                <a:cs typeface="Times New Roman" panose="02020603050405020304" pitchFamily="18" charset="0"/>
              </a:rPr>
              <a:t>”.</a:t>
            </a:r>
          </a:p>
          <a:p>
            <a:pPr algn="just"/>
            <a:r>
              <a:rPr lang="fr-FR" sz="2500" dirty="0" err="1" smtClean="0">
                <a:latin typeface="Times New Roman" panose="02020603050405020304" pitchFamily="18" charset="0"/>
                <a:ea typeface="Tahoma" pitchFamily="34" charset="0"/>
                <a:cs typeface="Times New Roman" panose="02020603050405020304" pitchFamily="18" charset="0"/>
              </a:rPr>
              <a:t>Cổng</a:t>
            </a:r>
            <a:r>
              <a:rPr lang="fr-FR" sz="2500" dirty="0" smtClean="0">
                <a:latin typeface="Times New Roman" panose="02020603050405020304" pitchFamily="18" charset="0"/>
                <a:ea typeface="Tahoma" pitchFamily="34" charset="0"/>
                <a:cs typeface="Times New Roman" panose="02020603050405020304" pitchFamily="18" charset="0"/>
              </a:rPr>
              <a:t> 1024 </a:t>
            </a:r>
            <a:r>
              <a:rPr lang="fr-FR" sz="2500" dirty="0" err="1" smtClean="0">
                <a:latin typeface="Times New Roman" panose="02020603050405020304" pitchFamily="18" charset="0"/>
                <a:ea typeface="Tahoma" pitchFamily="34" charset="0"/>
                <a:cs typeface="Times New Roman" panose="02020603050405020304" pitchFamily="18" charset="0"/>
              </a:rPr>
              <a:t>đến</a:t>
            </a:r>
            <a:r>
              <a:rPr lang="fr-FR" sz="2500" dirty="0" smtClean="0">
                <a:latin typeface="Times New Roman" panose="02020603050405020304" pitchFamily="18" charset="0"/>
                <a:ea typeface="Tahoma" pitchFamily="34" charset="0"/>
                <a:cs typeface="Times New Roman" panose="02020603050405020304" pitchFamily="18" charset="0"/>
              </a:rPr>
              <a:t> 49151: là </a:t>
            </a:r>
            <a:r>
              <a:rPr lang="fr-FR" sz="2500" dirty="0" err="1" smtClean="0">
                <a:latin typeface="Times New Roman" panose="02020603050405020304" pitchFamily="18" charset="0"/>
                <a:ea typeface="Tahoma" pitchFamily="34" charset="0"/>
                <a:cs typeface="Times New Roman" panose="02020603050405020304" pitchFamily="18" charset="0"/>
              </a:rPr>
              <a:t>cổng</a:t>
            </a:r>
            <a:r>
              <a:rPr lang="fr-FR" sz="2500" dirty="0" smtClean="0">
                <a:latin typeface="Times New Roman" panose="02020603050405020304" pitchFamily="18" charset="0"/>
                <a:ea typeface="Tahoma" pitchFamily="34" charset="0"/>
                <a:cs typeface="Times New Roman" panose="02020603050405020304" pitchFamily="18" charset="0"/>
              </a:rPr>
              <a:t> </a:t>
            </a:r>
            <a:r>
              <a:rPr lang="fr-FR" sz="2500" dirty="0" err="1" smtClean="0">
                <a:latin typeface="Times New Roman" panose="02020603050405020304" pitchFamily="18" charset="0"/>
                <a:ea typeface="Tahoma" pitchFamily="34" charset="0"/>
                <a:cs typeface="Times New Roman" panose="02020603050405020304" pitchFamily="18" charset="0"/>
              </a:rPr>
              <a:t>đã</a:t>
            </a:r>
            <a:r>
              <a:rPr lang="fr-FR" sz="2500" dirty="0" smtClean="0">
                <a:latin typeface="Times New Roman" panose="02020603050405020304" pitchFamily="18" charset="0"/>
                <a:ea typeface="Tahoma" pitchFamily="34" charset="0"/>
                <a:cs typeface="Times New Roman" panose="02020603050405020304" pitchFamily="18" charset="0"/>
              </a:rPr>
              <a:t> </a:t>
            </a:r>
            <a:r>
              <a:rPr lang="fr-FR" sz="2500" dirty="0" err="1" smtClean="0">
                <a:latin typeface="Times New Roman" panose="02020603050405020304" pitchFamily="18" charset="0"/>
                <a:ea typeface="Tahoma" pitchFamily="34" charset="0"/>
                <a:cs typeface="Times New Roman" panose="02020603050405020304" pitchFamily="18" charset="0"/>
              </a:rPr>
              <a:t>đăng</a:t>
            </a:r>
            <a:r>
              <a:rPr lang="fr-FR" sz="2500" dirty="0" smtClean="0">
                <a:latin typeface="Times New Roman" panose="02020603050405020304" pitchFamily="18" charset="0"/>
                <a:ea typeface="Tahoma" pitchFamily="34" charset="0"/>
                <a:cs typeface="Times New Roman" panose="02020603050405020304" pitchFamily="18" charset="0"/>
              </a:rPr>
              <a:t> </a:t>
            </a:r>
            <a:r>
              <a:rPr lang="fr-FR" sz="2500" dirty="0" err="1" smtClean="0">
                <a:latin typeface="Times New Roman" panose="02020603050405020304" pitchFamily="18" charset="0"/>
                <a:ea typeface="Tahoma" pitchFamily="34" charset="0"/>
                <a:cs typeface="Times New Roman" panose="02020603050405020304" pitchFamily="18" charset="0"/>
              </a:rPr>
              <a:t>ký</a:t>
            </a:r>
            <a:r>
              <a:rPr lang="fr-FR" sz="2500" dirty="0" smtClean="0">
                <a:latin typeface="Times New Roman" panose="02020603050405020304" pitchFamily="18" charset="0"/>
                <a:ea typeface="Tahoma" pitchFamily="34" charset="0"/>
                <a:cs typeface="Times New Roman" panose="02020603050405020304" pitchFamily="18" charset="0"/>
              </a:rPr>
              <a:t>.</a:t>
            </a:r>
          </a:p>
          <a:p>
            <a:pPr algn="just"/>
            <a:r>
              <a:rPr lang="vi-VN" sz="2500" dirty="0" smtClean="0">
                <a:latin typeface="Times New Roman" panose="02020603050405020304" pitchFamily="18" charset="0"/>
                <a:cs typeface="Times New Roman" panose="02020603050405020304" pitchFamily="18" charset="0"/>
              </a:rPr>
              <a:t>Cổng từ 49152 đến 65535</a:t>
            </a:r>
            <a:r>
              <a:rPr lang="en-US" sz="2500" dirty="0" smtClean="0">
                <a:latin typeface="Times New Roman" panose="02020603050405020304" pitchFamily="18" charset="0"/>
                <a:cs typeface="Times New Roman" panose="02020603050405020304" pitchFamily="18" charset="0"/>
              </a:rPr>
              <a:t>:</a:t>
            </a:r>
            <a:r>
              <a:rPr lang="vi-VN" sz="2500" dirty="0" smtClean="0">
                <a:latin typeface="Times New Roman" panose="02020603050405020304" pitchFamily="18" charset="0"/>
                <a:cs typeface="Times New Roman" panose="02020603050405020304" pitchFamily="18" charset="0"/>
              </a:rPr>
              <a:t> là các cổng </a:t>
            </a:r>
            <a:r>
              <a:rPr lang="en-US" sz="2500" dirty="0" err="1" smtClean="0">
                <a:latin typeface="Times New Roman" panose="02020603050405020304" pitchFamily="18" charset="0"/>
                <a:ea typeface="Tahoma" pitchFamily="34" charset="0"/>
                <a:cs typeface="Times New Roman" panose="02020603050405020304" pitchFamily="18" charset="0"/>
              </a:rPr>
              <a:t>động</a:t>
            </a:r>
            <a:r>
              <a:rPr lang="vi-VN" sz="2500" dirty="0" smtClean="0">
                <a:latin typeface="Times New Roman" panose="02020603050405020304" pitchFamily="18" charset="0"/>
                <a:cs typeface="Times New Roman" panose="02020603050405020304" pitchFamily="18" charset="0"/>
              </a:rPr>
              <a:t>, được dùng chủ yếu bởi client khi liên lạc với server.</a:t>
            </a:r>
            <a:endParaRPr lang="en-US" sz="2500" dirty="0">
              <a:latin typeface="Times New Roman" panose="02020603050405020304" pitchFamily="18" charset="0"/>
              <a:ea typeface="Tahoma"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35608" y="274638"/>
            <a:ext cx="7498080" cy="1020762"/>
          </a:xfrm>
          <a:prstGeom prst="rect">
            <a:avLst/>
          </a:prstGeom>
        </p:spPr>
        <p:txBody>
          <a:bodyP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000" dirty="0" err="1" smtClean="0">
                <a:effectLst/>
                <a:latin typeface="Times New Roman" panose="02020603050405020304" pitchFamily="18" charset="0"/>
                <a:ea typeface="Tahoma" pitchFamily="34" charset="0"/>
                <a:cs typeface="Times New Roman" panose="02020603050405020304" pitchFamily="18" charset="0"/>
              </a:rPr>
              <a:t>Cổng</a:t>
            </a:r>
            <a:r>
              <a:rPr lang="en-US" sz="4000" dirty="0" smtClean="0">
                <a:effectLst/>
                <a:latin typeface="Times New Roman" panose="02020603050405020304" pitchFamily="18" charset="0"/>
                <a:ea typeface="Tahoma" pitchFamily="34" charset="0"/>
                <a:cs typeface="Times New Roman" panose="02020603050405020304" pitchFamily="18" charset="0"/>
              </a:rPr>
              <a:t> “well-known”</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pic>
        <p:nvPicPr>
          <p:cNvPr id="3" name="Picture 2"/>
          <p:cNvPicPr>
            <a:picLocks noChangeAspect="1" noChangeArrowheads="1"/>
          </p:cNvPicPr>
          <p:nvPr/>
        </p:nvPicPr>
        <p:blipFill>
          <a:blip r:embed="rId2"/>
          <a:srcRect/>
          <a:stretch>
            <a:fillRect/>
          </a:stretch>
        </p:blipFill>
        <p:spPr bwMode="auto">
          <a:xfrm>
            <a:off x="1432590" y="1447800"/>
            <a:ext cx="7498080" cy="4963252"/>
          </a:xfrm>
          <a:prstGeom prst="rect">
            <a:avLst/>
          </a:prstGeom>
          <a:noFill/>
          <a:ln w="9525">
            <a:noFill/>
            <a:miter lim="800000"/>
            <a:headEnd/>
            <a:tailEnd/>
          </a:ln>
          <a:effectLst/>
        </p:spPr>
      </p:pic>
    </p:spTree>
    <p:extLst>
      <p:ext uri="{BB962C8B-B14F-4D97-AF65-F5344CB8AC3E}">
        <p14:creationId xmlns:p14="http://schemas.microsoft.com/office/powerpoint/2010/main" val="2490270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4000" dirty="0" smtClean="0">
                <a:effectLst/>
                <a:latin typeface="Times New Roman" panose="02020603050405020304" pitchFamily="18" charset="0"/>
                <a:ea typeface="Tahoma" pitchFamily="34" charset="0"/>
                <a:cs typeface="Times New Roman" panose="02020603050405020304" pitchFamily="18" charset="0"/>
              </a:rPr>
              <a:t>6.Checksum</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a:xfrm>
            <a:off x="1237488" y="1219200"/>
            <a:ext cx="7696200" cy="5486400"/>
          </a:xfrm>
        </p:spPr>
        <p:txBody>
          <a:bodyPr>
            <a:noAutofit/>
          </a:bodyPr>
          <a:lstStyle/>
          <a:p>
            <a:pPr algn="just"/>
            <a:r>
              <a:rPr lang="en-US" sz="2500" dirty="0" smtClean="0">
                <a:latin typeface="Times New Roman" panose="02020603050405020304" pitchFamily="18" charset="0"/>
                <a:ea typeface="Tahoma" pitchFamily="34" charset="0"/>
                <a:cs typeface="Times New Roman" panose="02020603050405020304" pitchFamily="18" charset="0"/>
              </a:rPr>
              <a:t>Checksum </a:t>
            </a:r>
            <a:r>
              <a:rPr lang="en-US" sz="2500" dirty="0" err="1" smtClean="0">
                <a:latin typeface="Times New Roman" panose="02020603050405020304" pitchFamily="18" charset="0"/>
                <a:ea typeface="Tahoma" pitchFamily="34" charset="0"/>
                <a:cs typeface="Times New Roman" panose="02020603050405020304" pitchFamily="18" charset="0"/>
              </a:rPr>
              <a:t>là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một</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cơ</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chế</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kiểm</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soát</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lỗi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mục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đích</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để</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kiểm</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tra</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xem</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gói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dữ</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liệu</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có</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bị</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thay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đổi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trong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quá</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trình</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truyền</a:t>
            </a:r>
            <a:r>
              <a:rPr lang="en-US" sz="2500" dirty="0" smtClean="0">
                <a:latin typeface="Times New Roman" panose="02020603050405020304" pitchFamily="18" charset="0"/>
                <a:ea typeface="Tahoma" pitchFamily="34" charset="0"/>
                <a:cs typeface="Times New Roman" panose="02020603050405020304" pitchFamily="18" charset="0"/>
              </a:rPr>
              <a:t> tin hay </a:t>
            </a:r>
            <a:r>
              <a:rPr lang="en-US" sz="2500" dirty="0" err="1" smtClean="0">
                <a:latin typeface="Times New Roman" panose="02020603050405020304" pitchFamily="18" charset="0"/>
                <a:ea typeface="Tahoma" pitchFamily="34" charset="0"/>
                <a:cs typeface="Times New Roman" panose="02020603050405020304" pitchFamily="18" charset="0"/>
              </a:rPr>
              <a:t>không</a:t>
            </a:r>
            <a:r>
              <a:rPr lang="en-US" sz="2500" dirty="0" smtClean="0">
                <a:latin typeface="Times New Roman" panose="02020603050405020304" pitchFamily="18" charset="0"/>
                <a:ea typeface="Tahoma" pitchFamily="34" charset="0"/>
                <a:cs typeface="Times New Roman" panose="02020603050405020304" pitchFamily="18" charset="0"/>
              </a:rPr>
              <a:t>.</a:t>
            </a:r>
            <a:r>
              <a:rPr lang="vi-VN" sz="2500" dirty="0">
                <a:latin typeface="Times New Roman" panose="02020603050405020304" pitchFamily="18" charset="0"/>
                <a:cs typeface="Times New Roman" panose="02020603050405020304" pitchFamily="18" charset="0"/>
              </a:rPr>
              <a:t> Nếu hai giá trị tổng </a:t>
            </a:r>
            <a:r>
              <a:rPr lang="vi-VN" sz="2500" dirty="0" smtClean="0">
                <a:latin typeface="Times New Roman" panose="02020603050405020304" pitchFamily="18" charset="0"/>
                <a:cs typeface="Times New Roman" panose="02020603050405020304" pitchFamily="18" charset="0"/>
              </a:rPr>
              <a:t>ki</a:t>
            </a:r>
            <a:r>
              <a:rPr lang="en-US" sz="2500" dirty="0" smtClean="0">
                <a:latin typeface="Times New Roman" panose="02020603050405020304" pitchFamily="18" charset="0"/>
                <a:cs typeface="Times New Roman" panose="02020603050405020304" pitchFamily="18" charset="0"/>
              </a:rPr>
              <a:t>ể</a:t>
            </a:r>
            <a:r>
              <a:rPr lang="vi-VN" sz="2500" dirty="0" smtClean="0">
                <a:latin typeface="Times New Roman" panose="02020603050405020304" pitchFamily="18" charset="0"/>
                <a:cs typeface="Times New Roman" panose="02020603050405020304" pitchFamily="18" charset="0"/>
              </a:rPr>
              <a:t>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nhận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gửi</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bằng nhau thì gói dữ liệu coi như là được truyền sang chính xác, và dữ liệu nhận được là tương đương với dữ liệu đã gửi. Nếu không thì gói dữ liệu nhận được không còn giống với dữ liệu đã gửi. Trong trường hợp thứ hai, gói dữ liệu nhận được có thể phải bỏ đi, và thiết bị nhận dữ liệu có thể gửi yêu cầu sang cho thiết bị gửi dữ liệu, xin cho gói dữ liệu được truyền lại một lần nữa</a:t>
            </a:r>
            <a:r>
              <a:rPr lang="vi-VN"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ea typeface="Tahoma" pitchFamily="34" charset="0"/>
              <a:cs typeface="Times New Roman" panose="02020603050405020304" pitchFamily="18" charset="0"/>
            </a:endParaRPr>
          </a:p>
          <a:p>
            <a:pPr marL="82296" indent="0" algn="just">
              <a:buNone/>
            </a:pPr>
            <a:r>
              <a:rPr lang="en-US" sz="2500" dirty="0" smtClean="0">
                <a:latin typeface="Times New Roman" panose="02020603050405020304" pitchFamily="18" charset="0"/>
                <a:ea typeface="Tahoma" pitchFamily="34" charset="0"/>
                <a:cs typeface="Times New Roman" panose="02020603050405020304" pitchFamily="18" charset="0"/>
              </a:rPr>
              <a:t>=&gt; </a:t>
            </a:r>
            <a:r>
              <a:rPr lang="en-US" sz="2500" dirty="0" smtClean="0">
                <a:latin typeface="Times New Roman" panose="02020603050405020304" pitchFamily="18" charset="0"/>
                <a:cs typeface="Times New Roman" panose="02020603050405020304" pitchFamily="18" charset="0"/>
              </a:rPr>
              <a:t>Do </a:t>
            </a:r>
            <a:r>
              <a:rPr lang="en-US" sz="2500" dirty="0" err="1" smtClean="0">
                <a:latin typeface="Times New Roman" panose="02020603050405020304" pitchFamily="18" charset="0"/>
                <a:cs typeface="Times New Roman" panose="02020603050405020304" pitchFamily="18" charset="0"/>
              </a:rPr>
              <a:t>đó</a:t>
            </a:r>
            <a:r>
              <a:rPr lang="en-US" sz="2500" dirty="0" smtClean="0">
                <a:latin typeface="Times New Roman" panose="02020603050405020304" pitchFamily="18" charset="0"/>
                <a:cs typeface="Times New Roman" panose="02020603050405020304" pitchFamily="18" charset="0"/>
              </a:rPr>
              <a:t>, UDP </a:t>
            </a:r>
            <a:r>
              <a:rPr lang="en-US" sz="2500" dirty="0" smtClean="0">
                <a:latin typeface="Times New Roman" panose="02020603050405020304" pitchFamily="18" charset="0"/>
                <a:cs typeface="Times New Roman" panose="02020603050405020304" pitchFamily="18" charset="0"/>
              </a:rPr>
              <a:t>Checksum </a:t>
            </a:r>
            <a:r>
              <a:rPr lang="en-US" sz="2500" dirty="0" err="1" smtClean="0">
                <a:latin typeface="Times New Roman" panose="02020603050405020304" pitchFamily="18" charset="0"/>
                <a:cs typeface="Times New Roman" panose="02020603050405020304" pitchFamily="18" charset="0"/>
              </a:rPr>
              <a:t>cung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cấp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duy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nhất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đảm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bảo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đó</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đến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nguyên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vẹn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endParaRPr lang="en-US" sz="2500" dirty="0" smtClean="0">
              <a:latin typeface="Times New Roman" panose="02020603050405020304" pitchFamily="18" charset="0"/>
              <a:ea typeface="Tahoma"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effectLst/>
                <a:latin typeface="Times New Roman" panose="02020603050405020304" pitchFamily="18" charset="0"/>
                <a:ea typeface="Tahoma" pitchFamily="34" charset="0"/>
                <a:cs typeface="Times New Roman" panose="02020603050405020304" pitchFamily="18" charset="0"/>
              </a:rPr>
              <a:t>Cấu</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trúc</a:t>
            </a:r>
            <a:r>
              <a:rPr lang="en-US" sz="4000" dirty="0" smtClean="0">
                <a:effectLst/>
                <a:latin typeface="Times New Roman" panose="02020603050405020304" pitchFamily="18" charset="0"/>
                <a:ea typeface="Tahoma" pitchFamily="34" charset="0"/>
                <a:cs typeface="Times New Roman" panose="02020603050405020304" pitchFamily="18" charset="0"/>
              </a:rPr>
              <a:t> UDP Checksum</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500" dirty="0" smtClean="0">
                <a:latin typeface="Times New Roman" panose="02020603050405020304" pitchFamily="18" charset="0"/>
                <a:ea typeface="Tahoma" pitchFamily="34" charset="0"/>
                <a:cs typeface="Times New Roman" panose="02020603050405020304" pitchFamily="18" charset="0"/>
              </a:rPr>
              <a:t>UDP checksum </a:t>
            </a:r>
            <a:r>
              <a:rPr lang="en-US" sz="2500" dirty="0" err="1" smtClean="0">
                <a:latin typeface="Times New Roman" panose="02020603050405020304" pitchFamily="18" charset="0"/>
                <a:ea typeface="Tahoma" pitchFamily="34" charset="0"/>
                <a:cs typeface="Times New Roman" panose="02020603050405020304" pitchFamily="18" charset="0"/>
              </a:rPr>
              <a:t>bao</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gồm</a:t>
            </a:r>
            <a:r>
              <a:rPr lang="en-US" sz="2500" dirty="0" smtClean="0">
                <a:latin typeface="Times New Roman" panose="02020603050405020304" pitchFamily="18" charset="0"/>
                <a:ea typeface="Tahoma" pitchFamily="34" charset="0"/>
                <a:cs typeface="Times New Roman" panose="02020603050405020304" pitchFamily="18" charset="0"/>
              </a:rPr>
              <a:t>:</a:t>
            </a:r>
          </a:p>
          <a:p>
            <a:pPr algn="just">
              <a:buNone/>
            </a:pP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Pseudoheader</a:t>
            </a:r>
            <a:r>
              <a:rPr lang="en-US" sz="2500" dirty="0" smtClean="0">
                <a:latin typeface="Times New Roman" panose="02020603050405020304" pitchFamily="18" charset="0"/>
                <a:ea typeface="Tahoma" pitchFamily="34" charset="0"/>
                <a:cs typeface="Times New Roman" panose="02020603050405020304" pitchFamily="18" charset="0"/>
              </a:rPr>
              <a:t>.</a:t>
            </a:r>
          </a:p>
          <a:p>
            <a:pPr algn="just">
              <a:buNone/>
            </a:pPr>
            <a:r>
              <a:rPr lang="en-US" sz="2500" dirty="0">
                <a:latin typeface="Times New Roman" panose="02020603050405020304" pitchFamily="18" charset="0"/>
                <a:ea typeface="Tahoma" pitchFamily="34" charset="0"/>
                <a:cs typeface="Times New Roman" panose="02020603050405020304" pitchFamily="18" charset="0"/>
              </a:rPr>
              <a:t>	</a:t>
            </a:r>
            <a:r>
              <a:rPr lang="en-US" sz="2500" dirty="0" smtClean="0">
                <a:latin typeface="Times New Roman" panose="02020603050405020304" pitchFamily="18" charset="0"/>
                <a:ea typeface="Tahoma" pitchFamily="34" charset="0"/>
                <a:cs typeface="Times New Roman" panose="02020603050405020304" pitchFamily="18" charset="0"/>
              </a:rPr>
              <a:t>- UDP header.</a:t>
            </a:r>
          </a:p>
          <a:p>
            <a:pPr algn="just">
              <a:buNone/>
            </a:pPr>
            <a:r>
              <a:rPr lang="en-US" sz="2500" dirty="0">
                <a:latin typeface="Times New Roman" panose="02020603050405020304" pitchFamily="18" charset="0"/>
                <a:ea typeface="Tahoma" pitchFamily="34" charset="0"/>
                <a:cs typeface="Times New Roman" panose="02020603050405020304" pitchFamily="18" charset="0"/>
              </a:rPr>
              <a:t>	</a:t>
            </a:r>
            <a:r>
              <a:rPr lang="en-US" sz="2500" dirty="0" smtClean="0">
                <a:latin typeface="Times New Roman" panose="02020603050405020304" pitchFamily="18" charset="0"/>
                <a:ea typeface="Tahoma" pitchFamily="34" charset="0"/>
                <a:cs typeface="Times New Roman" panose="02020603050405020304" pitchFamily="18" charset="0"/>
              </a:rPr>
              <a:t>- Data.</a:t>
            </a:r>
          </a:p>
          <a:p>
            <a:pPr algn="just">
              <a:buNone/>
            </a:pPr>
            <a:r>
              <a:rPr lang="en-US" sz="2500" dirty="0">
                <a:latin typeface="Times New Roman" panose="02020603050405020304" pitchFamily="18" charset="0"/>
                <a:ea typeface="Tahoma" pitchFamily="34" charset="0"/>
                <a:cs typeface="Times New Roman" panose="02020603050405020304" pitchFamily="18" charset="0"/>
              </a:rPr>
              <a:t>	</a:t>
            </a:r>
            <a:r>
              <a:rPr lang="en-US" sz="2500" dirty="0" smtClean="0">
                <a:latin typeface="Times New Roman" panose="02020603050405020304" pitchFamily="18" charset="0"/>
                <a:ea typeface="Tahoma" pitchFamily="34" charset="0"/>
                <a:cs typeface="Times New Roman" panose="02020603050405020304" pitchFamily="18" charset="0"/>
              </a:rPr>
              <a:t>- Pad-byte (</a:t>
            </a:r>
            <a:r>
              <a:rPr lang="en-US" sz="2500" dirty="0" err="1" smtClean="0">
                <a:latin typeface="Times New Roman" panose="02020603050405020304" pitchFamily="18" charset="0"/>
                <a:ea typeface="Tahoma" pitchFamily="34" charset="0"/>
                <a:cs typeface="Times New Roman" panose="02020603050405020304" pitchFamily="18" charset="0"/>
              </a:rPr>
              <a:t>nếu</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cần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thiết</a:t>
            </a:r>
            <a:r>
              <a:rPr lang="en-US" sz="2500" dirty="0" smtClean="0">
                <a:latin typeface="Times New Roman" panose="02020603050405020304" pitchFamily="18" charset="0"/>
                <a:ea typeface="Tahoma" pitchFamily="34" charset="0"/>
                <a:cs typeface="Times New Roman" panose="02020603050405020304" pitchFamily="18" charset="0"/>
              </a:rPr>
              <a:t>).</a:t>
            </a:r>
          </a:p>
          <a:p>
            <a:pPr algn="just"/>
            <a:r>
              <a:rPr lang="en-US" sz="2500" dirty="0" err="1" smtClean="0">
                <a:latin typeface="Times New Roman" panose="02020603050405020304" pitchFamily="18" charset="0"/>
                <a:ea typeface="Tahoma" pitchFamily="34" charset="0"/>
                <a:cs typeface="Times New Roman" panose="02020603050405020304" pitchFamily="18" charset="0"/>
              </a:rPr>
              <a:t>Phần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pseudoheader</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và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phần</a:t>
            </a:r>
            <a:r>
              <a:rPr lang="en-US" sz="2500" dirty="0" smtClean="0">
                <a:latin typeface="Times New Roman" panose="02020603050405020304" pitchFamily="18" charset="0"/>
                <a:ea typeface="Tahoma" pitchFamily="34" charset="0"/>
                <a:cs typeface="Times New Roman" panose="02020603050405020304" pitchFamily="18" charset="0"/>
              </a:rPr>
              <a:t> pad </a:t>
            </a:r>
            <a:r>
              <a:rPr lang="en-US" sz="2500" dirty="0" err="1" smtClean="0">
                <a:latin typeface="Times New Roman" panose="02020603050405020304" pitchFamily="18" charset="0"/>
                <a:ea typeface="Tahoma" pitchFamily="34" charset="0"/>
                <a:cs typeface="Times New Roman" panose="02020603050405020304" pitchFamily="18" charset="0"/>
              </a:rPr>
              <a:t>sẽ</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được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bỏ</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ra</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khi</a:t>
            </a:r>
            <a:r>
              <a:rPr lang="en-US" sz="2500" dirty="0" smtClean="0">
                <a:latin typeface="Times New Roman" panose="02020603050405020304" pitchFamily="18" charset="0"/>
                <a:ea typeface="Tahoma" pitchFamily="34" charset="0"/>
                <a:cs typeface="Times New Roman" panose="02020603050405020304" pitchFamily="18" charset="0"/>
              </a:rPr>
              <a:t> datagram </a:t>
            </a:r>
            <a:r>
              <a:rPr lang="en-US" sz="2500" dirty="0" err="1" smtClean="0">
                <a:latin typeface="Times New Roman" panose="02020603050405020304" pitchFamily="18" charset="0"/>
                <a:ea typeface="Tahoma" pitchFamily="34" charset="0"/>
                <a:cs typeface="Times New Roman" panose="02020603050405020304" pitchFamily="18" charset="0"/>
              </a:rPr>
              <a:t>được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gửi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tới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nơi</a:t>
            </a:r>
            <a:r>
              <a:rPr lang="en-US" sz="2500" dirty="0" smtClean="0">
                <a:latin typeface="Times New Roman" panose="02020603050405020304" pitchFamily="18" charset="0"/>
                <a:ea typeface="Tahoma" pitchFamily="34" charset="0"/>
                <a:cs typeface="Times New Roman" panose="02020603050405020304" pitchFamily="18" charset="0"/>
              </a:rPr>
              <a:t>.</a:t>
            </a:r>
          </a:p>
          <a:p>
            <a:pPr>
              <a:buNone/>
            </a:pPr>
            <a:endParaRPr lang="en-US" sz="2500" dirty="0" smtClean="0">
              <a:latin typeface="Times New Roman" panose="02020603050405020304" pitchFamily="18" charset="0"/>
              <a:ea typeface="Tahoma" pitchFamily="34" charset="0"/>
              <a:cs typeface="Times New Roman" panose="02020603050405020304" pitchFamily="18" charset="0"/>
            </a:endParaRPr>
          </a:p>
          <a:p>
            <a:pPr>
              <a:buNone/>
            </a:pPr>
            <a:endParaRPr lang="en-US" sz="2500" dirty="0" smtClean="0">
              <a:latin typeface="Times New Roman" panose="02020603050405020304" pitchFamily="18" charset="0"/>
              <a:ea typeface="Tahoma" pitchFamily="34" charset="0"/>
              <a:cs typeface="Times New Roman" panose="02020603050405020304" pitchFamily="18" charset="0"/>
            </a:endParaRPr>
          </a:p>
          <a:p>
            <a:pPr>
              <a:buNone/>
            </a:pPr>
            <a:endParaRPr lang="en-US" sz="2500" dirty="0">
              <a:latin typeface="Times New Roman" panose="02020603050405020304" pitchFamily="18" charset="0"/>
              <a:ea typeface="Tahoma"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Checksum</a:t>
            </a:r>
            <a:endParaRPr lang="en-US" dirty="0">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1508125" y="1476375"/>
            <a:ext cx="7353300"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208" y="304800"/>
            <a:ext cx="7498080" cy="868362"/>
          </a:xfrm>
        </p:spPr>
        <p:txBody>
          <a:bodyPr>
            <a:normAutofit/>
          </a:bodyPr>
          <a:lstStyle/>
          <a:p>
            <a:r>
              <a:rPr lang="en-US" sz="4000" dirty="0" err="1" smtClean="0">
                <a:effectLst/>
                <a:latin typeface="Times New Roman" panose="02020603050405020304" pitchFamily="18" charset="0"/>
                <a:cs typeface="Times New Roman" panose="02020603050405020304" pitchFamily="18" charset="0"/>
              </a:rPr>
              <a:t>Tính</a:t>
            </a:r>
            <a:r>
              <a:rPr lang="en-US" sz="4000" dirty="0" smtClean="0">
                <a:effectLst/>
                <a:latin typeface="Times New Roman" panose="02020603050405020304" pitchFamily="18" charset="0"/>
                <a:cs typeface="Times New Roman" panose="02020603050405020304" pitchFamily="18" charset="0"/>
              </a:rPr>
              <a:t> Checksum</a:t>
            </a:r>
            <a:endParaRPr lang="en-US" sz="4000" dirty="0">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95400" y="1828800"/>
            <a:ext cx="7639050" cy="4038600"/>
          </a:xfrm>
          <a:prstGeom prst="rect">
            <a:avLst/>
          </a:prstGeom>
        </p:spPr>
      </p:pic>
    </p:spTree>
    <p:extLst>
      <p:ext uri="{BB962C8B-B14F-4D97-AF65-F5344CB8AC3E}">
        <p14:creationId xmlns:p14="http://schemas.microsoft.com/office/powerpoint/2010/main" val="3137900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effectLst/>
                <a:latin typeface="Times New Roman" panose="02020603050405020304" pitchFamily="18" charset="0"/>
                <a:cs typeface="Times New Roman" panose="02020603050405020304" pitchFamily="18" charset="0"/>
              </a:rPr>
              <a:t>7</a:t>
            </a:r>
            <a:r>
              <a:rPr lang="en-US" sz="4000" dirty="0" smtClean="0">
                <a:effectLst/>
                <a:latin typeface="Times New Roman" panose="02020603050405020304" pitchFamily="18" charset="0"/>
                <a:cs typeface="Times New Roman" panose="02020603050405020304" pitchFamily="18" charset="0"/>
              </a:rPr>
              <a:t>.UDP </a:t>
            </a:r>
            <a:r>
              <a:rPr lang="en-US" sz="4000" dirty="0" err="1" smtClean="0">
                <a:effectLst/>
                <a:latin typeface="Times New Roman" panose="02020603050405020304" pitchFamily="18" charset="0"/>
                <a:cs typeface="Times New Roman" panose="02020603050405020304" pitchFamily="18" charset="0"/>
              </a:rPr>
              <a:t>ghép</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kênh</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phân</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kênh</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vào</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cổng</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giao</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thức</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676400"/>
            <a:ext cx="7498080" cy="4572000"/>
          </a:xfrm>
        </p:spPr>
        <p:txBody>
          <a:bodyPr>
            <a:noAutofit/>
          </a:bodyPr>
          <a:lstStyle/>
          <a:p>
            <a:r>
              <a:rPr lang="en-US" sz="2500" dirty="0" err="1">
                <a:latin typeface="Times New Roman" panose="02020603050405020304" pitchFamily="18" charset="0"/>
                <a:cs typeface="Times New Roman" panose="02020603050405020304" pitchFamily="18" charset="0"/>
              </a:rPr>
              <a:t>Chúng</a:t>
            </a:r>
            <a:r>
              <a:rPr lang="en-US" sz="2500" dirty="0">
                <a:latin typeface="Times New Roman" panose="02020603050405020304" pitchFamily="18" charset="0"/>
                <a:cs typeface="Times New Roman" panose="02020603050405020304" pitchFamily="18" charset="0"/>
              </a:rPr>
              <a:t> ta </a:t>
            </a:r>
            <a:r>
              <a:rPr lang="en-US" sz="2500" dirty="0" err="1">
                <a:latin typeface="Times New Roman" panose="02020603050405020304" pitchFamily="18" charset="0"/>
                <a:cs typeface="Times New Roman" panose="02020603050405020304" pitchFamily="18" charset="0"/>
              </a:rPr>
              <a:t>đã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thấy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Chương</a:t>
            </a:r>
            <a:r>
              <a:rPr lang="en-US" sz="2500" dirty="0">
                <a:latin typeface="Times New Roman" panose="02020603050405020304" pitchFamily="18" charset="0"/>
                <a:cs typeface="Times New Roman" panose="02020603050405020304" pitchFamily="18" charset="0"/>
              </a:rPr>
              <a:t> 4 </a:t>
            </a:r>
            <a:r>
              <a:rPr lang="en-US" sz="2500" dirty="0" err="1">
                <a:latin typeface="Times New Roman" panose="02020603050405020304" pitchFamily="18" charset="0"/>
                <a:cs typeface="Times New Roman" panose="02020603050405020304" pitchFamily="18" charset="0"/>
              </a:rPr>
              <a:t>rằng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suốt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thống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kênh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giữa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ở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p>
          <a:p>
            <a:r>
              <a:rPr lang="en-US" sz="2500" dirty="0">
                <a:latin typeface="Times New Roman" panose="02020603050405020304" pitchFamily="18" charset="0"/>
                <a:cs typeface="Times New Roman" panose="02020603050405020304" pitchFamily="18" charset="0"/>
              </a:rPr>
              <a:t>UDP </a:t>
            </a:r>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kênh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kênh</a:t>
            </a:r>
            <a:r>
              <a:rPr lang="en-US" sz="2500" dirty="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008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4000" dirty="0" err="1" smtClean="0">
                <a:effectLst/>
                <a:latin typeface="Times New Roman" panose="02020603050405020304" pitchFamily="18" charset="0"/>
                <a:ea typeface="Tahoma" pitchFamily="34" charset="0"/>
                <a:cs typeface="Times New Roman" panose="02020603050405020304" pitchFamily="18" charset="0"/>
              </a:rPr>
              <a:t>Giới</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thiệu</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err="1">
                <a:latin typeface="Times New Roman" panose="02020603050405020304" pitchFamily="18" charset="0"/>
                <a:ea typeface="Tahoma" pitchFamily="34" charset="0"/>
                <a:cs typeface="Times New Roman" panose="02020603050405020304" pitchFamily="18" charset="0"/>
              </a:rPr>
              <a:t>Giao</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thức</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truyền</a:t>
            </a:r>
            <a:r>
              <a:rPr lang="en-US" sz="2500" dirty="0">
                <a:latin typeface="Times New Roman" panose="02020603050405020304" pitchFamily="18" charset="0"/>
                <a:ea typeface="Tahoma" pitchFamily="34" charset="0"/>
                <a:cs typeface="Times New Roman" panose="02020603050405020304" pitchFamily="18" charset="0"/>
              </a:rPr>
              <a:t> tin </a:t>
            </a:r>
            <a:r>
              <a:rPr lang="en-US" sz="2500" dirty="0" err="1">
                <a:latin typeface="Times New Roman" panose="02020603050405020304" pitchFamily="18" charset="0"/>
                <a:ea typeface="Tahoma" pitchFamily="34" charset="0"/>
                <a:cs typeface="Times New Roman" panose="02020603050405020304" pitchFamily="18" charset="0"/>
              </a:rPr>
              <a:t>là</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gì</a:t>
            </a:r>
            <a:r>
              <a:rPr lang="en-US" sz="2500" dirty="0">
                <a:latin typeface="Times New Roman" panose="02020603050405020304" pitchFamily="18" charset="0"/>
                <a:ea typeface="Tahoma" pitchFamily="34" charset="0"/>
                <a:cs typeface="Times New Roman" panose="02020603050405020304" pitchFamily="18" charset="0"/>
              </a:rPr>
              <a:t> ?</a:t>
            </a:r>
          </a:p>
          <a:p>
            <a:r>
              <a:rPr lang="en-US" sz="2500" dirty="0" err="1">
                <a:latin typeface="Times New Roman" panose="02020603050405020304" pitchFamily="18" charset="0"/>
                <a:ea typeface="Tahoma" pitchFamily="34" charset="0"/>
                <a:cs typeface="Times New Roman" panose="02020603050405020304" pitchFamily="18" charset="0"/>
              </a:rPr>
              <a:t>Tại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sao</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phải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cần</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giao</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thức</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truyền</a:t>
            </a:r>
            <a:r>
              <a:rPr lang="en-US" sz="2500" dirty="0">
                <a:latin typeface="Times New Roman" panose="02020603050405020304" pitchFamily="18" charset="0"/>
                <a:ea typeface="Tahoma" pitchFamily="34" charset="0"/>
                <a:cs typeface="Times New Roman" panose="02020603050405020304" pitchFamily="18" charset="0"/>
              </a:rPr>
              <a:t> tin ?</a:t>
            </a:r>
          </a:p>
          <a:p>
            <a:endParaRPr lang="en-US" sz="2500" dirty="0">
              <a:latin typeface="Times New Roman" panose="02020603050405020304" pitchFamily="18" charset="0"/>
              <a:cs typeface="Times New Roman" panose="02020603050405020304" pitchFamily="18" charset="0"/>
            </a:endParaRPr>
          </a:p>
        </p:txBody>
      </p:sp>
      <p:pic>
        <p:nvPicPr>
          <p:cNvPr id="4" name="Picture 3" descr="C:\Users\duc\Desktop\oto.jpg"/>
          <p:cNvPicPr>
            <a:picLocks noChangeAspect="1" noChangeArrowheads="1"/>
          </p:cNvPicPr>
          <p:nvPr/>
        </p:nvPicPr>
        <p:blipFill>
          <a:blip r:embed="rId2" cstate="print"/>
          <a:srcRect/>
          <a:stretch>
            <a:fillRect/>
          </a:stretch>
        </p:blipFill>
        <p:spPr bwMode="auto">
          <a:xfrm>
            <a:off x="1600200" y="2702082"/>
            <a:ext cx="4127500" cy="3543300"/>
          </a:xfrm>
          <a:prstGeom prst="rect">
            <a:avLst/>
          </a:prstGeom>
          <a:noFill/>
        </p:spPr>
      </p:pic>
      <p:pic>
        <p:nvPicPr>
          <p:cNvPr id="5" name="Picture 4" descr="C:\Users\duc\Desktop\dauhoi.jpg"/>
          <p:cNvPicPr>
            <a:picLocks noChangeAspect="1" noChangeArrowheads="1"/>
          </p:cNvPicPr>
          <p:nvPr/>
        </p:nvPicPr>
        <p:blipFill>
          <a:blip r:embed="rId3" cstate="print"/>
          <a:srcRect/>
          <a:stretch>
            <a:fillRect/>
          </a:stretch>
        </p:blipFill>
        <p:spPr bwMode="auto">
          <a:xfrm>
            <a:off x="6248400" y="3387882"/>
            <a:ext cx="2212104" cy="2209800"/>
          </a:xfrm>
          <a:prstGeom prst="rect">
            <a:avLst/>
          </a:prstGeom>
          <a:noFill/>
        </p:spPr>
      </p:pic>
    </p:spTree>
    <p:extLst>
      <p:ext uri="{BB962C8B-B14F-4D97-AF65-F5344CB8AC3E}">
        <p14:creationId xmlns:p14="http://schemas.microsoft.com/office/powerpoint/2010/main" val="2186972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28600"/>
            <a:ext cx="7696200" cy="6247864"/>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Multiplexing (</a:t>
            </a:r>
            <a:r>
              <a:rPr lang="en-US" sz="2500" dirty="0" err="1">
                <a:latin typeface="Times New Roman" panose="02020603050405020304" pitchFamily="18" charset="0"/>
                <a:cs typeface="Times New Roman" panose="02020603050405020304" pitchFamily="18" charset="0"/>
              </a:rPr>
              <a:t>ghép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kênh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xảy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đồng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Vì</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vậy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chúng</a:t>
            </a:r>
            <a:r>
              <a:rPr lang="en-US" sz="2500" dirty="0">
                <a:latin typeface="Times New Roman" panose="02020603050405020304" pitchFamily="18" charset="0"/>
                <a:cs typeface="Times New Roman" panose="02020603050405020304" pitchFamily="18" charset="0"/>
              </a:rPr>
              <a:t> ta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dung </a:t>
            </a:r>
            <a:r>
              <a:rPr lang="en-US" sz="2500" dirty="0" smtClean="0">
                <a:latin typeface="Times New Roman" panose="02020603050405020304" pitchFamily="18" charset="0"/>
                <a:cs typeface="Times New Roman" panose="02020603050405020304" pitchFamily="18" charset="0"/>
              </a:rPr>
              <a:t>UDP </a:t>
            </a:r>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điệp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gửi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từ</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hợp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đặt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từng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tới</a:t>
            </a:r>
            <a:r>
              <a:rPr lang="en-US" sz="2500" dirty="0">
                <a:latin typeface="Times New Roman" panose="02020603050405020304" pitchFamily="18" charset="0"/>
                <a:cs typeface="Times New Roman" panose="02020603050405020304" pitchFamily="18" charset="0"/>
              </a:rPr>
              <a:t> IP </a:t>
            </a:r>
            <a:r>
              <a:rPr lang="en-US" sz="2500" dirty="0" err="1" smtClean="0">
                <a:latin typeface="Times New Roman" panose="02020603050405020304" pitchFamily="18" charset="0"/>
                <a:cs typeface="Times New Roman" panose="02020603050405020304" pitchFamily="18" charset="0"/>
              </a:rPr>
              <a:t>cho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truyền</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tải</a:t>
            </a:r>
            <a:r>
              <a:rPr lang="en-US" sz="2500" dirty="0">
                <a:latin typeface="Times New Roman" panose="02020603050405020304" pitchFamily="18" charset="0"/>
                <a:cs typeface="Times New Roman" panose="02020603050405020304" pitchFamily="18" charset="0"/>
              </a:rPr>
              <a:t>.</a:t>
            </a:r>
          </a:p>
          <a:p>
            <a:r>
              <a:rPr lang="en-US" sz="2500" dirty="0" err="1" smtClean="0">
                <a:latin typeface="Times New Roman" panose="02020603050405020304" pitchFamily="18" charset="0"/>
                <a:cs typeface="Times New Roman" panose="02020603050405020304" pitchFamily="18" charset="0"/>
              </a:rPr>
              <a:t>Demultiplexing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phân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kênh</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xảy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Chúng</a:t>
            </a:r>
            <a:r>
              <a:rPr lang="en-US" sz="2500" dirty="0">
                <a:latin typeface="Times New Roman" panose="02020603050405020304" pitchFamily="18" charset="0"/>
                <a:cs typeface="Times New Roman" panose="02020603050405020304" pitchFamily="18" charset="0"/>
              </a:rPr>
              <a:t> ta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dung UDP </a:t>
            </a:r>
            <a:r>
              <a:rPr lang="en-US" sz="2500" dirty="0" err="1">
                <a:latin typeface="Times New Roman" panose="02020603050405020304" pitchFamily="18" charset="0"/>
                <a:cs typeface="Times New Roman" panose="02020603050405020304" pitchFamily="18" charset="0"/>
              </a:rPr>
              <a:t>chấp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từ</a:t>
            </a:r>
            <a:r>
              <a:rPr lang="en-US" sz="2500" dirty="0">
                <a:latin typeface="Times New Roman" panose="02020603050405020304" pitchFamily="18" charset="0"/>
                <a:cs typeface="Times New Roman" panose="02020603050405020304" pitchFamily="18" charset="0"/>
              </a:rPr>
              <a:t> IP, </a:t>
            </a:r>
            <a:r>
              <a:rPr lang="en-US" sz="2500" dirty="0" err="1">
                <a:latin typeface="Times New Roman" panose="02020603050405020304" pitchFamily="18" charset="0"/>
                <a:cs typeface="Times New Roman" panose="02020603050405020304" pitchFamily="18" charset="0"/>
              </a:rPr>
              <a:t>chọn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mà</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datagram </a:t>
            </a:r>
            <a:r>
              <a:rPr lang="en-US" sz="2500" dirty="0" err="1">
                <a:latin typeface="Times New Roman" panose="02020603050405020304" pitchFamily="18" charset="0"/>
                <a:cs typeface="Times New Roman" panose="02020603050405020304" pitchFamily="18" charset="0"/>
              </a:rPr>
              <a:t>đã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gửi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smtClean="0">
                <a:latin typeface="Times New Roman" panose="02020603050405020304" pitchFamily="18" charset="0"/>
                <a:cs typeface="Times New Roman" panose="02020603050405020304" pitchFamily="18" charset="0"/>
              </a:rPr>
              <a:t>.</a:t>
            </a:r>
          </a:p>
          <a:p>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mặt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niệm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kênh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giữa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xảy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qua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cổng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mỗi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cổng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tạo</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nguyên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gửi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nhận</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nhắn</a:t>
            </a:r>
            <a:r>
              <a:rPr lang="en-US" sz="2500" dirty="0">
                <a:latin typeface="Times New Roman" panose="02020603050405020304" pitchFamily="18" charset="0"/>
                <a:cs typeface="Times New Roman" panose="02020603050405020304" pitchFamily="18" charset="0"/>
              </a:rPr>
              <a:t> UDP </a:t>
            </a:r>
          </a:p>
        </p:txBody>
      </p:sp>
    </p:spTree>
    <p:extLst>
      <p:ext uri="{BB962C8B-B14F-4D97-AF65-F5344CB8AC3E}">
        <p14:creationId xmlns:p14="http://schemas.microsoft.com/office/powerpoint/2010/main" val="282027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7848600" cy="6239337"/>
          </a:xfrm>
          <a:prstGeom prst="rect">
            <a:avLst/>
          </a:prstGeom>
        </p:spPr>
        <p:txBody>
          <a:bodyPr wrap="square">
            <a:spAutoFit/>
          </a:bodyPr>
          <a:lstStyle/>
          <a:p>
            <a:pPr>
              <a:lnSpc>
                <a:spcPct val="107000"/>
              </a:lnSpc>
              <a:spcAft>
                <a:spcPts val="800"/>
              </a:spcAft>
            </a:pPr>
            <a:r>
              <a:rPr lang="en-US" sz="25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dễ</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nghĩ</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về</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a:latin typeface="Times New Roman" panose="02020603050405020304" pitchFamily="18" charset="0"/>
                <a:ea typeface="Calibri" panose="020F0502020204030204" pitchFamily="34" charset="0"/>
                <a:cs typeface="Times New Roman" panose="02020603050405020304" pitchFamily="18" charset="0"/>
              </a:rPr>
              <a:t> UDP </a:t>
            </a:r>
            <a:r>
              <a:rPr lang="en-US" sz="2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hàng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đợi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dirty="0">
                <a:latin typeface="Times New Roman" panose="02020603050405020304" pitchFamily="18" charset="0"/>
                <a:ea typeface="Calibri" panose="020F0502020204030204" pitchFamily="34" charset="0"/>
                <a:cs typeface="Times New Roman" panose="02020603050405020304" pitchFamily="18" charset="0"/>
              </a:rPr>
              <a:t> datagram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Trong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triển</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khai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khi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thương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hành</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hành</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tạo</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ra</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hàng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đợi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nội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giữ</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dirty="0">
                <a:latin typeface="Times New Roman" panose="02020603050405020304" pitchFamily="18" charset="0"/>
                <a:ea typeface="Calibri" panose="020F0502020204030204" pitchFamily="34" charset="0"/>
                <a:cs typeface="Times New Roman" panose="02020603050405020304" pitchFamily="18" charset="0"/>
              </a:rPr>
              <a:t> datagram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chỉ</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kích</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thước</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hàng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đợi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Khi</a:t>
            </a:r>
            <a:r>
              <a:rPr lang="en-US" sz="2500" dirty="0">
                <a:latin typeface="Times New Roman" panose="02020603050405020304" pitchFamily="18" charset="0"/>
                <a:ea typeface="Calibri" panose="020F0502020204030204" pitchFamily="34" charset="0"/>
                <a:cs typeface="Times New Roman" panose="02020603050405020304" pitchFamily="18" charset="0"/>
              </a:rPr>
              <a:t> UDP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datagram</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nó</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tra</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xem</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đích</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khớp</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đang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a:latin typeface="Times New Roman" panose="02020603050405020304" pitchFamily="18" charset="0"/>
                <a:ea typeface="Calibri" panose="020F0502020204030204" pitchFamily="34" charset="0"/>
                <a:cs typeface="Times New Roman" panose="02020603050405020304" pitchFamily="18" charset="0"/>
              </a:rPr>
              <a:t>hay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không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Nếu</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nó</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tìm</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thấy</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quả</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phù</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500" dirty="0">
                <a:latin typeface="Times New Roman" panose="02020603050405020304" pitchFamily="18" charset="0"/>
                <a:ea typeface="Calibri" panose="020F0502020204030204" pitchFamily="34" charset="0"/>
                <a:cs typeface="Times New Roman" panose="02020603050405020304" pitchFamily="18" charset="0"/>
              </a:rPr>
              <a:t>, UDP </a:t>
            </a:r>
            <a:r>
              <a:rPr lang="en-US" sz="25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senqueues</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a:latin typeface="Times New Roman" panose="02020603050405020304" pitchFamily="18" charset="0"/>
                <a:ea typeface="Calibri" panose="020F0502020204030204" pitchFamily="34" charset="0"/>
                <a:cs typeface="Times New Roman" panose="02020603050405020304" pitchFamily="18" charset="0"/>
              </a:rPr>
              <a:t>datagram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mới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tại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nơi</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cập</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nó</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Nếu</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phân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bổ</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nào</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khớp</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datagram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2500" dirty="0">
                <a:latin typeface="Times New Roman" panose="02020603050405020304" pitchFamily="18" charset="0"/>
                <a:ea typeface="Calibri" panose="020F0502020204030204" pitchFamily="34" charset="0"/>
                <a:cs typeface="Times New Roman" panose="02020603050405020304" pitchFamily="18" charset="0"/>
              </a:rPr>
              <a:t>, UDP </a:t>
            </a:r>
            <a:r>
              <a:rPr lang="en-US" sz="2500" dirty="0" err="1">
                <a:latin typeface="Times New Roman" panose="02020603050405020304" pitchFamily="18" charset="0"/>
                <a:ea typeface="Calibri" panose="020F0502020204030204" pitchFamily="34" charset="0"/>
                <a:cs typeface="Times New Roman" panose="02020603050405020304" pitchFamily="18" charset="0"/>
              </a:rPr>
              <a:t>gửi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2500" dirty="0">
                <a:latin typeface="Times New Roman" panose="02020603050405020304" pitchFamily="18" charset="0"/>
                <a:ea typeface="Calibri" panose="020F0502020204030204" pitchFamily="34" charset="0"/>
                <a:cs typeface="Times New Roman" panose="02020603050405020304" pitchFamily="18" charset="0"/>
              </a:rPr>
              <a:t> ICMP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nguồn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rằng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không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cập</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loại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bỏ</a:t>
            </a:r>
            <a:r>
              <a:rPr lang="en-US" sz="2500" dirty="0">
                <a:latin typeface="Times New Roman" panose="02020603050405020304" pitchFamily="18" charset="0"/>
                <a:ea typeface="Calibri" panose="020F0502020204030204" pitchFamily="34" charset="0"/>
                <a:cs typeface="Times New Roman" panose="02020603050405020304" pitchFamily="18" charset="0"/>
              </a:rPr>
              <a:t> datagram.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Tất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nhiên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lỗi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cũng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xảy</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ra</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nếu</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cổng</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smtClean="0">
                <a:latin typeface="Times New Roman" panose="02020603050405020304" pitchFamily="18" charset="0"/>
                <a:ea typeface="Calibri" panose="020F0502020204030204" pitchFamily="34" charset="0"/>
                <a:cs typeface="Times New Roman" panose="02020603050405020304" pitchFamily="18" charset="0"/>
              </a:rPr>
              <a:t>đã</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đầy</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2500" dirty="0">
                <a:latin typeface="Times New Roman" panose="02020603050405020304" pitchFamily="18" charset="0"/>
                <a:ea typeface="Calibri" panose="020F0502020204030204" pitchFamily="34" charset="0"/>
                <a:cs typeface="Times New Roman" panose="02020603050405020304" pitchFamily="18" charset="0"/>
              </a:rPr>
              <a:t>, UDP </a:t>
            </a:r>
            <a:r>
              <a:rPr lang="en-US" sz="25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loại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bỏ</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gói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gửi</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2500" dirty="0">
                <a:latin typeface="Times New Roman" panose="02020603050405020304" pitchFamily="18" charset="0"/>
                <a:ea typeface="Calibri" panose="020F0502020204030204" pitchFamily="34" charset="0"/>
                <a:cs typeface="Times New Roman" panose="02020603050405020304" pitchFamily="18" charset="0"/>
              </a:rPr>
              <a:t> ICMP</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91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228600"/>
            <a:ext cx="7498080" cy="639762"/>
          </a:xfrm>
        </p:spPr>
        <p:txBody>
          <a:bodyPr>
            <a:normAutofit fontScale="90000"/>
          </a:bodyPr>
          <a:lstStyle/>
          <a:p>
            <a:r>
              <a:rPr lang="en-US" sz="4000" dirty="0">
                <a:latin typeface="Times New Roman" panose="02020603050405020304" pitchFamily="18" charset="0"/>
                <a:ea typeface="Tahoma" pitchFamily="34" charset="0"/>
                <a:cs typeface="Times New Roman" panose="02020603050405020304" pitchFamily="18" charset="0"/>
              </a:rPr>
              <a:t>8</a:t>
            </a:r>
            <a:r>
              <a:rPr lang="en-US" sz="4000" dirty="0" smtClean="0">
                <a:latin typeface="Times New Roman" panose="02020603050405020304" pitchFamily="18" charset="0"/>
                <a:ea typeface="Tahoma" pitchFamily="34" charset="0"/>
                <a:cs typeface="Times New Roman" panose="02020603050405020304" pitchFamily="18" charset="0"/>
              </a:rPr>
              <a:t>.Tổng </a:t>
            </a:r>
            <a:r>
              <a:rPr lang="en-US" sz="4000" dirty="0" err="1" smtClean="0">
                <a:latin typeface="Times New Roman" panose="02020603050405020304" pitchFamily="18" charset="0"/>
                <a:ea typeface="Tahoma" pitchFamily="34" charset="0"/>
                <a:cs typeface="Times New Roman" panose="02020603050405020304" pitchFamily="18" charset="0"/>
              </a:rPr>
              <a:t>kết</a:t>
            </a:r>
            <a:endParaRPr lang="en-US" sz="4000" dirty="0">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a:xfrm>
            <a:off x="1295400" y="1066800"/>
            <a:ext cx="7772400" cy="4572000"/>
          </a:xfrm>
        </p:spPr>
        <p:txBody>
          <a:bodyPr>
            <a:noAutofit/>
          </a:bodyPr>
          <a:lstStyle/>
          <a:p>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đồng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UDP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biệt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giữa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gửi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16 </a:t>
            </a:r>
            <a:r>
              <a:rPr lang="en-US" sz="2500" dirty="0" smtClean="0">
                <a:latin typeface="Times New Roman" panose="02020603050405020304" pitchFamily="18" charset="0"/>
                <a:cs typeface="Times New Roman" panose="02020603050405020304" pitchFamily="18" charset="0"/>
              </a:rPr>
              <a:t>bits </a:t>
            </a:r>
            <a:r>
              <a:rPr lang="en-US" sz="2500" dirty="0" err="1" smtClean="0">
                <a:latin typeface="Times New Roman" panose="02020603050405020304" pitchFamily="18" charset="0"/>
                <a:cs typeface="Times New Roman" panose="02020603050405020304" pitchFamily="18" charset="0"/>
              </a:rPr>
              <a:t>số</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cổng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mỗi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điệp</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bao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cổng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xác</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gửi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đích</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cổng</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nổi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chúng</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được</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vĩnh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viễn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Internet</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cổng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sẵn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tùy</a:t>
            </a:r>
            <a:r>
              <a:rPr lang="en-US" sz="2500" dirty="0">
                <a:latin typeface="Times New Roman" panose="02020603050405020304" pitchFamily="18" charset="0"/>
                <a:cs typeface="Times New Roman" panose="02020603050405020304" pitchFamily="18" charset="0"/>
              </a:rPr>
              <a:t> ý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85800"/>
            <a:ext cx="7848600" cy="4708981"/>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UDP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mỏng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thêm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IP. </a:t>
            </a:r>
            <a:r>
              <a:rPr lang="en-US" sz="2500" dirty="0" err="1">
                <a:latin typeface="Times New Roman" panose="02020603050405020304" pitchFamily="18" charset="0"/>
                <a:cs typeface="Times New Roman" panose="02020603050405020304" pitchFamily="18" charset="0"/>
              </a:rPr>
              <a:t>Nó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năng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dịch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kết</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nối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không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đáng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cậy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IP. Do </a:t>
            </a:r>
            <a:r>
              <a:rPr lang="en-US" sz="2500" dirty="0" err="1">
                <a:latin typeface="Times New Roman" panose="02020603050405020304" pitchFamily="18" charset="0"/>
                <a:cs typeface="Times New Roman" panose="02020603050405020304" pitchFamily="18" charset="0"/>
              </a:rPr>
              <a:t>đó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điệp</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bị</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đôi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giao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không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cặp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sử</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chuẩn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lỗi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xử</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lý</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lỗi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a:t>
            </a:r>
            <a:r>
              <a:rPr lang="en-US" sz="2500" dirty="0" err="1" smtClean="0">
                <a:latin typeface="Times New Roman" panose="02020603050405020304" pitchFamily="18" charset="0"/>
                <a:cs typeface="Times New Roman" panose="02020603050405020304" pitchFamily="18" charset="0"/>
              </a:rPr>
              <a:t>ạng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cậy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nhưng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Internet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chậm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trễ</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hơn</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62000"/>
            <a:ext cx="7848600" cy="3554819"/>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đồ</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nằm</a:t>
            </a:r>
            <a:r>
              <a:rPr lang="en-US" sz="2500" dirty="0">
                <a:latin typeface="Times New Roman" panose="02020603050405020304" pitchFamily="18" charset="0"/>
                <a:cs typeface="Times New Roman" panose="02020603050405020304" pitchFamily="18" charset="0"/>
              </a:rPr>
              <a:t> ở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4, </a:t>
            </a:r>
            <a:r>
              <a:rPr lang="en-US" sz="2500" dirty="0" err="1">
                <a:latin typeface="Times New Roman" panose="02020603050405020304" pitchFamily="18" charset="0"/>
                <a:cs typeface="Times New Roman" panose="02020603050405020304" pitchFamily="18" charset="0"/>
              </a:rPr>
              <a:t>tầng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ở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3,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internet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dưới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5,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mặt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niệm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lớp</a:t>
            </a:r>
            <a:r>
              <a:rPr lang="en-US" sz="2500" dirty="0">
                <a:latin typeface="Times New Roman" panose="02020603050405020304" pitchFamily="18" charset="0"/>
                <a:cs typeface="Times New Roman" panose="02020603050405020304" pitchFamily="18" charset="0"/>
              </a:rPr>
              <a:t> internet, </a:t>
            </a:r>
            <a:r>
              <a:rPr lang="en-US" sz="2500" dirty="0" err="1">
                <a:latin typeface="Times New Roman" panose="02020603050405020304" pitchFamily="18" charset="0"/>
                <a:cs typeface="Times New Roman" panose="02020603050405020304" pitchFamily="18" charset="0"/>
              </a:rPr>
              <a:t>nhưng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chúng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mạnh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mẽ</a:t>
            </a:r>
            <a:r>
              <a:rPr lang="en-US" sz="2500" dirty="0" smtClean="0">
                <a:latin typeface="Times New Roman" panose="02020603050405020304" pitchFamily="18" charset="0"/>
                <a:cs typeface="Times New Roman" panose="02020603050405020304" pitchFamily="18" charset="0"/>
              </a:rPr>
              <a:t>. UDP </a:t>
            </a:r>
            <a:r>
              <a:rPr lang="en-US" sz="2500" dirty="0">
                <a:latin typeface="Times New Roman" panose="02020603050405020304" pitchFamily="18" charset="0"/>
                <a:cs typeface="Times New Roman" panose="02020603050405020304" pitchFamily="18" charset="0"/>
              </a:rPr>
              <a:t>checksum </a:t>
            </a:r>
            <a:r>
              <a:rPr lang="en-US" sz="2500" dirty="0" err="1">
                <a:latin typeface="Times New Roman" panose="02020603050405020304" pitchFamily="18" charset="0"/>
                <a:cs typeface="Times New Roman" panose="02020603050405020304" pitchFamily="18" charset="0"/>
              </a:rPr>
              <a:t>bao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IP </a:t>
            </a:r>
            <a:r>
              <a:rPr lang="en-US" sz="2500" dirty="0" err="1">
                <a:latin typeface="Times New Roman" panose="02020603050405020304" pitchFamily="18" charset="0"/>
                <a:cs typeface="Times New Roman" panose="02020603050405020304" pitchFamily="18" charset="0"/>
              </a:rPr>
              <a:t>nguồn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UDP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IP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tìm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IP </a:t>
            </a:r>
            <a:r>
              <a:rPr lang="en-US" sz="2500" dirty="0" err="1">
                <a:latin typeface="Times New Roman" panose="02020603050405020304" pitchFamily="18" charset="0"/>
                <a:cs typeface="Times New Roman" panose="02020603050405020304" pitchFamily="18" charset="0"/>
              </a:rPr>
              <a:t>trước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gửi</a:t>
            </a:r>
            <a:r>
              <a:rPr lang="en-US" sz="2500" dirty="0">
                <a:latin typeface="Times New Roman" panose="02020603050405020304" pitchFamily="18" charset="0"/>
                <a:cs typeface="Times New Roman" panose="02020603050405020304" pitchFamily="18" charset="0"/>
              </a:rPr>
              <a:t> datagram</a:t>
            </a:r>
            <a:r>
              <a:rPr lang="en-US" sz="2500" dirty="0" smtClean="0">
                <a:latin typeface="Times New Roman" panose="02020603050405020304" pitchFamily="18" charset="0"/>
                <a:cs typeface="Times New Roman" panose="02020603050405020304" pitchFamily="18" charset="0"/>
              </a:rPr>
              <a:t>.</a:t>
            </a:r>
          </a:p>
          <a:p>
            <a:pPr marL="285750" indent="-285750">
              <a:buClr>
                <a:schemeClr val="accent1"/>
              </a:buClr>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73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uc\Downloads\cuoi.jpg"/>
          <p:cNvPicPr>
            <a:picLocks noChangeAspect="1" noChangeArrowheads="1"/>
          </p:cNvPicPr>
          <p:nvPr/>
        </p:nvPicPr>
        <p:blipFill>
          <a:blip r:embed="rId2"/>
          <a:srcRect/>
          <a:stretch>
            <a:fillRect/>
          </a:stretch>
        </p:blipFill>
        <p:spPr bwMode="auto">
          <a:xfrm>
            <a:off x="1676400" y="609600"/>
            <a:ext cx="6934201" cy="5181600"/>
          </a:xfrm>
          <a:prstGeom prst="rect">
            <a:avLst/>
          </a:prstGeom>
          <a:noFill/>
        </p:spPr>
      </p:pic>
    </p:spTree>
    <p:extLst>
      <p:ext uri="{BB962C8B-B14F-4D97-AF65-F5344CB8AC3E}">
        <p14:creationId xmlns:p14="http://schemas.microsoft.com/office/powerpoint/2010/main" val="3482693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effectLst/>
                <a:latin typeface="Times New Roman" panose="02020603050405020304" pitchFamily="18" charset="0"/>
                <a:ea typeface="Tahoma" pitchFamily="34" charset="0"/>
                <a:cs typeface="Times New Roman" panose="02020603050405020304" pitchFamily="18" charset="0"/>
              </a:rPr>
              <a:t>Cấu</a:t>
            </a:r>
            <a:r>
              <a:rPr lang="en-US" sz="4000" dirty="0">
                <a:effectLst/>
                <a:latin typeface="Times New Roman" panose="02020603050405020304" pitchFamily="18" charset="0"/>
                <a:ea typeface="Tahoma" pitchFamily="34" charset="0"/>
                <a:cs typeface="Times New Roman" panose="02020603050405020304" pitchFamily="18" charset="0"/>
              </a:rPr>
              <a:t> </a:t>
            </a:r>
            <a:r>
              <a:rPr lang="en-US" sz="4000" dirty="0" err="1">
                <a:effectLst/>
                <a:latin typeface="Times New Roman" panose="02020603050405020304" pitchFamily="18" charset="0"/>
                <a:ea typeface="Tahoma" pitchFamily="34" charset="0"/>
                <a:cs typeface="Times New Roman" panose="02020603050405020304" pitchFamily="18" charset="0"/>
              </a:rPr>
              <a:t>trúc</a:t>
            </a:r>
            <a:r>
              <a:rPr lang="en-US" sz="4000" dirty="0">
                <a:effectLst/>
                <a:latin typeface="Times New Roman" panose="02020603050405020304" pitchFamily="18" charset="0"/>
                <a:ea typeface="Tahoma" pitchFamily="34" charset="0"/>
                <a:cs typeface="Times New Roman" panose="02020603050405020304" pitchFamily="18" charset="0"/>
              </a:rPr>
              <a:t> </a:t>
            </a:r>
            <a:r>
              <a:rPr lang="en-US" sz="4000" dirty="0" err="1">
                <a:effectLst/>
                <a:latin typeface="Times New Roman" panose="02020603050405020304" pitchFamily="18" charset="0"/>
                <a:ea typeface="Tahoma" pitchFamily="34" charset="0"/>
                <a:cs typeface="Times New Roman" panose="02020603050405020304" pitchFamily="18" charset="0"/>
              </a:rPr>
              <a:t>gói</a:t>
            </a:r>
            <a:r>
              <a:rPr lang="en-US" sz="4000" dirty="0">
                <a:effectLst/>
                <a:latin typeface="Times New Roman" panose="02020603050405020304" pitchFamily="18" charset="0"/>
                <a:ea typeface="Tahoma" pitchFamily="34" charset="0"/>
                <a:cs typeface="Times New Roman" panose="02020603050405020304" pitchFamily="18" charset="0"/>
              </a:rPr>
              <a:t> </a:t>
            </a:r>
            <a:r>
              <a:rPr lang="en-US" sz="4000" dirty="0" err="1">
                <a:effectLst/>
                <a:latin typeface="Times New Roman" panose="02020603050405020304" pitchFamily="18" charset="0"/>
                <a:ea typeface="Tahoma" pitchFamily="34" charset="0"/>
                <a:cs typeface="Times New Roman" panose="02020603050405020304" pitchFamily="18" charset="0"/>
              </a:rPr>
              <a:t>mạng</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pic>
        <p:nvPicPr>
          <p:cNvPr id="6" name="Picture 3"/>
          <p:cNvPicPr>
            <a:picLocks noGrp="1" noChangeAspect="1" noChangeArrowheads="1"/>
          </p:cNvPicPr>
          <p:nvPr>
            <p:ph idx="1"/>
          </p:nvPr>
        </p:nvPicPr>
        <p:blipFill>
          <a:blip r:embed="rId2" cstate="print"/>
          <a:srcRect/>
          <a:stretch>
            <a:fillRect/>
          </a:stretch>
        </p:blipFill>
        <p:spPr bwMode="auto">
          <a:xfrm>
            <a:off x="1295400" y="1676400"/>
            <a:ext cx="7499350" cy="44821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effectLst/>
                <a:latin typeface="Times New Roman" panose="02020603050405020304" pitchFamily="18" charset="0"/>
                <a:ea typeface="Tahoma" pitchFamily="34" charset="0"/>
                <a:cs typeface="Times New Roman" panose="02020603050405020304" pitchFamily="18" charset="0"/>
              </a:rPr>
              <a:t>Mục</a:t>
            </a:r>
            <a:r>
              <a:rPr lang="en-US" sz="4000" dirty="0">
                <a:effectLst/>
                <a:latin typeface="Times New Roman" panose="02020603050405020304" pitchFamily="18" charset="0"/>
                <a:ea typeface="Tahoma" pitchFamily="34" charset="0"/>
                <a:cs typeface="Times New Roman" panose="02020603050405020304" pitchFamily="18" charset="0"/>
              </a:rPr>
              <a:t> </a:t>
            </a:r>
            <a:r>
              <a:rPr lang="en-US" sz="4000" dirty="0" err="1">
                <a:effectLst/>
                <a:latin typeface="Times New Roman" panose="02020603050405020304" pitchFamily="18" charset="0"/>
                <a:ea typeface="Tahoma" pitchFamily="34" charset="0"/>
                <a:cs typeface="Times New Roman" panose="02020603050405020304" pitchFamily="18" charset="0"/>
              </a:rPr>
              <a:t>đích</a:t>
            </a:r>
            <a:r>
              <a:rPr lang="en-US" sz="4000" dirty="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tầng</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a:effectLst/>
                <a:latin typeface="Times New Roman" panose="02020603050405020304" pitchFamily="18" charset="0"/>
                <a:ea typeface="Tahoma" pitchFamily="34" charset="0"/>
                <a:cs typeface="Times New Roman" panose="02020603050405020304" pitchFamily="18" charset="0"/>
              </a:rPr>
              <a:t>giao</a:t>
            </a:r>
            <a:r>
              <a:rPr lang="en-US" sz="4000" dirty="0">
                <a:effectLst/>
                <a:latin typeface="Times New Roman" panose="02020603050405020304" pitchFamily="18" charset="0"/>
                <a:ea typeface="Tahoma" pitchFamily="34" charset="0"/>
                <a:cs typeface="Times New Roman" panose="02020603050405020304" pitchFamily="18" charset="0"/>
              </a:rPr>
              <a:t> </a:t>
            </a:r>
            <a:r>
              <a:rPr lang="en-US" sz="4000" dirty="0" err="1">
                <a:effectLst/>
                <a:latin typeface="Times New Roman" panose="02020603050405020304" pitchFamily="18" charset="0"/>
                <a:ea typeface="Tahoma" pitchFamily="34" charset="0"/>
                <a:cs typeface="Times New Roman" panose="02020603050405020304" pitchFamily="18" charset="0"/>
              </a:rPr>
              <a:t>vận</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447800"/>
            <a:ext cx="7638288" cy="4800600"/>
          </a:xfrm>
        </p:spPr>
        <p:txBody>
          <a:bodyPr>
            <a:normAutofit/>
          </a:bodyPr>
          <a:lstStyle/>
          <a:p>
            <a:pPr algn="just"/>
            <a:r>
              <a:rPr lang="en-US" sz="2500" dirty="0">
                <a:latin typeface="Times New Roman" panose="02020603050405020304" pitchFamily="18" charset="0"/>
                <a:ea typeface="Tahoma" pitchFamily="34" charset="0"/>
                <a:cs typeface="Times New Roman" panose="02020603050405020304" pitchFamily="18" charset="0"/>
              </a:rPr>
              <a:t>Cho </a:t>
            </a:r>
            <a:r>
              <a:rPr lang="en-US" sz="2500" dirty="0" err="1">
                <a:latin typeface="Times New Roman" panose="02020603050405020304" pitchFamily="18" charset="0"/>
                <a:ea typeface="Tahoma" pitchFamily="34" charset="0"/>
                <a:cs typeface="Times New Roman" panose="02020603050405020304" pitchFamily="18" charset="0"/>
              </a:rPr>
              <a:t>phép</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nhiều</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ứng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dụng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sử</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dụng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đồng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thời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một</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kết</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nối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mạng</a:t>
            </a:r>
            <a:r>
              <a:rPr lang="en-US" sz="2500" dirty="0">
                <a:latin typeface="Times New Roman" panose="02020603050405020304" pitchFamily="18" charset="0"/>
                <a:ea typeface="Tahoma" pitchFamily="34" charset="0"/>
                <a:cs typeface="Times New Roman" panose="02020603050405020304" pitchFamily="18" charset="0"/>
              </a:rPr>
              <a:t>.</a:t>
            </a:r>
          </a:p>
          <a:p>
            <a:pPr algn="just"/>
            <a:r>
              <a:rPr lang="en-US" sz="2500" dirty="0" err="1">
                <a:latin typeface="Times New Roman" panose="02020603050405020304" pitchFamily="18" charset="0"/>
                <a:ea typeface="Tahoma" pitchFamily="34" charset="0"/>
                <a:cs typeface="Times New Roman" panose="02020603050405020304" pitchFamily="18" charset="0"/>
              </a:rPr>
              <a:t>Tầng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giao</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vận</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tạo</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khoảng</a:t>
            </a:r>
            <a:r>
              <a:rPr lang="en-US" sz="2500" dirty="0">
                <a:latin typeface="Times New Roman" panose="02020603050405020304" pitchFamily="18" charset="0"/>
                <a:ea typeface="Tahoma" pitchFamily="34" charset="0"/>
                <a:cs typeface="Times New Roman" panose="02020603050405020304" pitchFamily="18" charset="0"/>
              </a:rPr>
              <a:t> 65.000 </a:t>
            </a:r>
            <a:r>
              <a:rPr lang="en-US" sz="2500" dirty="0" err="1">
                <a:latin typeface="Times New Roman" panose="02020603050405020304" pitchFamily="18" charset="0"/>
                <a:ea typeface="Tahoma" pitchFamily="34" charset="0"/>
                <a:cs typeface="Times New Roman" panose="02020603050405020304" pitchFamily="18" charset="0"/>
              </a:rPr>
              <a:t>cổng</a:t>
            </a:r>
            <a:r>
              <a:rPr lang="en-US" sz="2500" dirty="0">
                <a:latin typeface="Times New Roman" panose="02020603050405020304" pitchFamily="18" charset="0"/>
                <a:ea typeface="Tahoma" pitchFamily="34" charset="0"/>
                <a:cs typeface="Times New Roman" panose="02020603050405020304" pitchFamily="18" charset="0"/>
              </a:rPr>
              <a:t> (port) </a:t>
            </a:r>
            <a:r>
              <a:rPr lang="en-US" sz="2500" dirty="0" err="1">
                <a:latin typeface="Times New Roman" panose="02020603050405020304" pitchFamily="18" charset="0"/>
                <a:ea typeface="Tahoma" pitchFamily="34" charset="0"/>
                <a:cs typeface="Times New Roman" panose="02020603050405020304" pitchFamily="18" charset="0"/>
              </a:rPr>
              <a:t>trên</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máy</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tính</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với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mỗi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mạng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lưới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mà</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máy</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tính</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kết</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nối</a:t>
            </a:r>
            <a:r>
              <a:rPr lang="en-US" sz="2500" dirty="0">
                <a:latin typeface="Times New Roman" panose="02020603050405020304" pitchFamily="18" charset="0"/>
                <a:ea typeface="Tahoma" pitchFamily="34" charset="0"/>
                <a:cs typeface="Times New Roman" panose="02020603050405020304" pitchFamily="18" charset="0"/>
              </a:rPr>
              <a:t>.</a:t>
            </a:r>
          </a:p>
          <a:p>
            <a:pPr algn="just"/>
            <a:r>
              <a:rPr lang="en-US" sz="2500" dirty="0" err="1">
                <a:latin typeface="Times New Roman" panose="02020603050405020304" pitchFamily="18" charset="0"/>
                <a:ea typeface="Tahoma" pitchFamily="34" charset="0"/>
                <a:cs typeface="Times New Roman" panose="02020603050405020304" pitchFamily="18" charset="0"/>
              </a:rPr>
              <a:t>Mỗi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ứng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dụng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có</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thể</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dùng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một</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hoặc</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nhiều</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cổng</a:t>
            </a:r>
            <a:r>
              <a:rPr lang="en-US" sz="2500" dirty="0">
                <a:latin typeface="Times New Roman" panose="02020603050405020304" pitchFamily="18" charset="0"/>
                <a:ea typeface="Tahoma" pitchFamily="34"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90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sz="4400" dirty="0" err="1">
                <a:latin typeface="Times New Roman" panose="02020603050405020304" pitchFamily="18" charset="0"/>
                <a:ea typeface="Tahoma" pitchFamily="34" charset="0"/>
                <a:cs typeface="Times New Roman" panose="02020603050405020304" pitchFamily="18" charset="0"/>
              </a:rPr>
              <a:t>Mục</a:t>
            </a:r>
            <a:r>
              <a:rPr lang="en-US" sz="4400" dirty="0">
                <a:latin typeface="Times New Roman" panose="02020603050405020304" pitchFamily="18" charset="0"/>
                <a:ea typeface="Tahoma" pitchFamily="34" charset="0"/>
                <a:cs typeface="Times New Roman" panose="02020603050405020304" pitchFamily="18" charset="0"/>
              </a:rPr>
              <a:t> </a:t>
            </a:r>
            <a:r>
              <a:rPr lang="en-US" sz="4400" dirty="0" err="1">
                <a:latin typeface="Times New Roman" panose="02020603050405020304" pitchFamily="18" charset="0"/>
                <a:ea typeface="Tahoma" pitchFamily="34" charset="0"/>
                <a:cs typeface="Times New Roman" panose="02020603050405020304" pitchFamily="18" charset="0"/>
              </a:rPr>
              <a:t>đích</a:t>
            </a:r>
            <a:r>
              <a:rPr lang="en-US" sz="4400" dirty="0">
                <a:latin typeface="Times New Roman" panose="02020603050405020304" pitchFamily="18" charset="0"/>
                <a:ea typeface="Tahoma" pitchFamily="34" charset="0"/>
                <a:cs typeface="Times New Roman" panose="02020603050405020304" pitchFamily="18" charset="0"/>
              </a:rPr>
              <a:t> </a:t>
            </a:r>
            <a:r>
              <a:rPr lang="en-US" sz="4400" dirty="0" err="1">
                <a:latin typeface="Times New Roman" panose="02020603050405020304" pitchFamily="18" charset="0"/>
                <a:ea typeface="Tahoma" pitchFamily="34" charset="0"/>
                <a:cs typeface="Times New Roman" panose="02020603050405020304" pitchFamily="18" charset="0"/>
              </a:rPr>
              <a:t>tầng</a:t>
            </a:r>
            <a:r>
              <a:rPr lang="en-US" sz="4400" dirty="0">
                <a:latin typeface="Times New Roman" panose="02020603050405020304" pitchFamily="18" charset="0"/>
                <a:ea typeface="Tahoma" pitchFamily="34" charset="0"/>
                <a:cs typeface="Times New Roman" panose="02020603050405020304" pitchFamily="18" charset="0"/>
              </a:rPr>
              <a:t> </a:t>
            </a:r>
            <a:r>
              <a:rPr lang="en-US" sz="4400" dirty="0" err="1">
                <a:latin typeface="Times New Roman" panose="02020603050405020304" pitchFamily="18" charset="0"/>
                <a:ea typeface="Tahoma" pitchFamily="34" charset="0"/>
                <a:cs typeface="Times New Roman" panose="02020603050405020304" pitchFamily="18" charset="0"/>
              </a:rPr>
              <a:t>giao</a:t>
            </a:r>
            <a:r>
              <a:rPr lang="en-US" sz="4400" dirty="0">
                <a:latin typeface="Times New Roman" panose="02020603050405020304" pitchFamily="18" charset="0"/>
                <a:ea typeface="Tahoma" pitchFamily="34" charset="0"/>
                <a:cs typeface="Times New Roman" panose="02020603050405020304" pitchFamily="18" charset="0"/>
              </a:rPr>
              <a:t> </a:t>
            </a:r>
            <a:r>
              <a:rPr lang="en-US" sz="4400" dirty="0" err="1">
                <a:latin typeface="Times New Roman" panose="02020603050405020304" pitchFamily="18" charset="0"/>
                <a:ea typeface="Tahoma" pitchFamily="34" charset="0"/>
                <a:cs typeface="Times New Roman" panose="02020603050405020304" pitchFamily="18" charset="0"/>
              </a:rPr>
              <a:t>vận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14350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020762"/>
          </a:xfrm>
        </p:spPr>
        <p:txBody>
          <a:bodyPr>
            <a:normAutofit/>
          </a:bodyPr>
          <a:lstStyle/>
          <a:p>
            <a:r>
              <a:rPr lang="en-US" sz="4000" dirty="0" smtClean="0">
                <a:effectLst/>
                <a:latin typeface="Times New Roman" panose="02020603050405020304" pitchFamily="18" charset="0"/>
                <a:ea typeface="Tahoma" pitchFamily="34" charset="0"/>
                <a:cs typeface="Times New Roman" panose="02020603050405020304" pitchFamily="18" charset="0"/>
              </a:rPr>
              <a:t>1.Định </a:t>
            </a:r>
            <a:r>
              <a:rPr lang="en-US" sz="4000" dirty="0" err="1" smtClean="0">
                <a:effectLst/>
                <a:latin typeface="Times New Roman" panose="02020603050405020304" pitchFamily="18" charset="0"/>
                <a:ea typeface="Tahoma" pitchFamily="34" charset="0"/>
                <a:cs typeface="Times New Roman" panose="02020603050405020304" pitchFamily="18" charset="0"/>
              </a:rPr>
              <a:t>nghĩa</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a:xfrm>
            <a:off x="1143000" y="1295400"/>
            <a:ext cx="7790688" cy="4572000"/>
          </a:xfrm>
        </p:spPr>
        <p:txBody>
          <a:bodyPr>
            <a:normAutofit/>
          </a:bodyPr>
          <a:lstStyle/>
          <a:p>
            <a:pPr algn="just"/>
            <a:r>
              <a:rPr lang="en-US" sz="2500" dirty="0" smtClean="0">
                <a:latin typeface="Times New Roman" panose="02020603050405020304" pitchFamily="18" charset="0"/>
                <a:ea typeface="Tahoma" pitchFamily="34" charset="0"/>
                <a:cs typeface="Times New Roman" panose="02020603050405020304" pitchFamily="18" charset="0"/>
              </a:rPr>
              <a:t>UDP(User Datagram Protocol): </a:t>
            </a:r>
            <a:r>
              <a:rPr lang="en-US" sz="2500" dirty="0" err="1" smtClean="0">
                <a:latin typeface="Times New Roman" panose="02020603050405020304" pitchFamily="18" charset="0"/>
                <a:ea typeface="Tahoma" pitchFamily="34" charset="0"/>
                <a:cs typeface="Times New Roman" panose="02020603050405020304" pitchFamily="18" charset="0"/>
              </a:rPr>
              <a:t>là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một</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trong</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những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giao</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thức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cốt</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lõi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của</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giao</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thức</a:t>
            </a:r>
            <a:r>
              <a:rPr lang="en-US" sz="2500" dirty="0" smtClean="0">
                <a:latin typeface="Times New Roman" panose="02020603050405020304" pitchFamily="18" charset="0"/>
                <a:ea typeface="Tahoma" pitchFamily="34" charset="0"/>
                <a:cs typeface="Times New Roman" panose="02020603050405020304" pitchFamily="18" charset="0"/>
              </a:rPr>
              <a:t> TCP/IP.</a:t>
            </a:r>
          </a:p>
          <a:p>
            <a:pPr algn="just"/>
            <a:endParaRPr lang="en-US" sz="2500" dirty="0" smtClean="0">
              <a:latin typeface="Times New Roman" panose="02020603050405020304" pitchFamily="18" charset="0"/>
              <a:ea typeface="Tahoma" pitchFamily="34" charset="0"/>
              <a:cs typeface="Times New Roman" panose="02020603050405020304" pitchFamily="18" charset="0"/>
            </a:endParaRPr>
          </a:p>
          <a:p>
            <a:pPr algn="just"/>
            <a:r>
              <a:rPr lang="en-US" sz="2500" dirty="0" err="1" smtClean="0">
                <a:latin typeface="Times New Roman" panose="02020603050405020304" pitchFamily="18" charset="0"/>
                <a:ea typeface="Tahoma" pitchFamily="34" charset="0"/>
                <a:cs typeface="Times New Roman" panose="02020603050405020304" pitchFamily="18" charset="0"/>
              </a:rPr>
              <a:t>Dùng</a:t>
            </a:r>
            <a:r>
              <a:rPr lang="en-US" sz="2500" dirty="0" smtClean="0">
                <a:latin typeface="Times New Roman" panose="02020603050405020304" pitchFamily="18" charset="0"/>
                <a:ea typeface="Tahoma" pitchFamily="34" charset="0"/>
                <a:cs typeface="Times New Roman" panose="02020603050405020304" pitchFamily="18" charset="0"/>
              </a:rPr>
              <a:t> UDP, </a:t>
            </a:r>
            <a:r>
              <a:rPr lang="en-US" sz="2500" dirty="0" err="1" smtClean="0">
                <a:latin typeface="Times New Roman" panose="02020603050405020304" pitchFamily="18" charset="0"/>
                <a:ea typeface="Tahoma" pitchFamily="34" charset="0"/>
                <a:cs typeface="Times New Roman" panose="02020603050405020304" pitchFamily="18" charset="0"/>
              </a:rPr>
              <a:t>chương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trình</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trên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mạng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máy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tính</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có</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thể</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gửi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những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dữ</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liệu</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ngắn</a:t>
            </a:r>
            <a:r>
              <a:rPr lang="en-US" sz="2500" dirty="0" smtClean="0">
                <a:latin typeface="Times New Roman" panose="02020603050405020304" pitchFamily="18" charset="0"/>
                <a:ea typeface="Tahoma" pitchFamily="34" charset="0"/>
                <a:cs typeface="Times New Roman" panose="02020603050405020304" pitchFamily="18" charset="0"/>
              </a:rPr>
              <a:t> (datagram) </a:t>
            </a:r>
            <a:r>
              <a:rPr lang="en-US" sz="2500" dirty="0" err="1" smtClean="0">
                <a:latin typeface="Times New Roman" panose="02020603050405020304" pitchFamily="18" charset="0"/>
                <a:ea typeface="Tahoma" pitchFamily="34" charset="0"/>
                <a:cs typeface="Times New Roman" panose="02020603050405020304" pitchFamily="18" charset="0"/>
              </a:rPr>
              <a:t>tới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máy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khác</a:t>
            </a:r>
            <a:r>
              <a:rPr lang="en-US" sz="2500" dirty="0" smtClean="0">
                <a:latin typeface="Times New Roman" panose="02020603050405020304" pitchFamily="18" charset="0"/>
                <a:ea typeface="Tahoma" pitchFamily="34" charset="0"/>
                <a:cs typeface="Times New Roman" panose="02020603050405020304" pitchFamily="18" charset="0"/>
              </a:rPr>
              <a:t>.</a:t>
            </a:r>
            <a:endParaRPr lang="en-US" sz="2500" dirty="0">
              <a:latin typeface="Times New Roman" panose="02020603050405020304" pitchFamily="18" charset="0"/>
              <a:ea typeface="Tahoma"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rmAutofit/>
          </a:bodyPr>
          <a:lstStyle/>
          <a:p>
            <a:r>
              <a:rPr lang="en-US" sz="4000" dirty="0" smtClean="0">
                <a:effectLst/>
                <a:latin typeface="Times New Roman" panose="02020603050405020304" pitchFamily="18" charset="0"/>
                <a:ea typeface="Tahoma" pitchFamily="34" charset="0"/>
                <a:cs typeface="Times New Roman" panose="02020603050405020304" pitchFamily="18" charset="0"/>
              </a:rPr>
              <a:t>2.Đặc </a:t>
            </a:r>
            <a:r>
              <a:rPr lang="en-US" sz="4000" dirty="0" err="1" smtClean="0">
                <a:effectLst/>
                <a:latin typeface="Times New Roman" panose="02020603050405020304" pitchFamily="18" charset="0"/>
                <a:ea typeface="Tahoma" pitchFamily="34" charset="0"/>
                <a:cs typeface="Times New Roman" panose="02020603050405020304" pitchFamily="18" charset="0"/>
              </a:rPr>
              <a:t>điểm</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447800"/>
            <a:ext cx="7714488" cy="4800600"/>
          </a:xfrm>
        </p:spPr>
        <p:txBody>
          <a:bodyPr>
            <a:normAutofit/>
          </a:bodyPr>
          <a:lstStyle/>
          <a:p>
            <a:pPr algn="just"/>
            <a:r>
              <a:rPr lang="en-US" sz="2500" dirty="0" smtClean="0">
                <a:latin typeface="Times New Roman" panose="02020603050405020304" pitchFamily="18" charset="0"/>
                <a:ea typeface="Tahoma" pitchFamily="34" charset="0"/>
                <a:cs typeface="Times New Roman" panose="02020603050405020304" pitchFamily="18" charset="0"/>
              </a:rPr>
              <a:t>UDP </a:t>
            </a:r>
            <a:r>
              <a:rPr lang="en-US" sz="2500" dirty="0" err="1" smtClean="0">
                <a:latin typeface="Times New Roman" panose="02020603050405020304" pitchFamily="18" charset="0"/>
                <a:ea typeface="Tahoma" pitchFamily="34" charset="0"/>
                <a:cs typeface="Times New Roman" panose="02020603050405020304" pitchFamily="18" charset="0"/>
              </a:rPr>
              <a:t>thường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được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sử</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dụng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để</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gửi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các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gói</a:t>
            </a:r>
            <a:r>
              <a:rPr lang="en-US" sz="2500" dirty="0" smtClean="0">
                <a:latin typeface="Times New Roman" panose="02020603050405020304" pitchFamily="18" charset="0"/>
                <a:ea typeface="Tahoma" pitchFamily="34" charset="0"/>
                <a:cs typeface="Times New Roman" panose="02020603050405020304" pitchFamily="18" charset="0"/>
              </a:rPr>
              <a:t> tin </a:t>
            </a:r>
            <a:r>
              <a:rPr lang="en-US" sz="2500" dirty="0" err="1" smtClean="0">
                <a:latin typeface="Times New Roman" panose="02020603050405020304" pitchFamily="18" charset="0"/>
                <a:ea typeface="Tahoma" pitchFamily="34" charset="0"/>
                <a:cs typeface="Times New Roman" panose="02020603050405020304" pitchFamily="18" charset="0"/>
              </a:rPr>
              <a:t>có</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kích</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thước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nhỏ</a:t>
            </a:r>
            <a:r>
              <a:rPr lang="en-US" sz="2500" dirty="0" smtClean="0">
                <a:latin typeface="Times New Roman" panose="02020603050405020304" pitchFamily="18" charset="0"/>
                <a:ea typeface="Tahoma" pitchFamily="34" charset="0"/>
                <a:cs typeface="Times New Roman" panose="02020603050405020304" pitchFamily="18" charset="0"/>
              </a:rPr>
              <a:t>.</a:t>
            </a:r>
          </a:p>
          <a:p>
            <a:pPr algn="just"/>
            <a:r>
              <a:rPr lang="en-US" sz="2500" dirty="0" smtClean="0">
                <a:latin typeface="Times New Roman" panose="02020603050405020304" pitchFamily="18" charset="0"/>
                <a:ea typeface="Tahoma" pitchFamily="34" charset="0"/>
                <a:cs typeface="Times New Roman" panose="02020603050405020304" pitchFamily="18" charset="0"/>
              </a:rPr>
              <a:t>UDP </a:t>
            </a:r>
            <a:r>
              <a:rPr lang="en-US" sz="2500" dirty="0" err="1" smtClean="0">
                <a:latin typeface="Times New Roman" panose="02020603050405020304" pitchFamily="18" charset="0"/>
                <a:ea typeface="Tahoma" pitchFamily="34" charset="0"/>
                <a:cs typeface="Times New Roman" panose="02020603050405020304" pitchFamily="18" charset="0"/>
              </a:rPr>
              <a:t>là</a:t>
            </a:r>
            <a:r>
              <a:rPr lang="en-US" sz="2500" dirty="0" smtClean="0">
                <a:latin typeface="Times New Roman" panose="02020603050405020304" pitchFamily="18" charset="0"/>
                <a:ea typeface="Tahoma" pitchFamily="34" charset="0"/>
                <a:cs typeface="Times New Roman" panose="02020603050405020304" pitchFamily="18" charset="0"/>
              </a:rPr>
              <a:t> “connectionless” (</a:t>
            </a:r>
            <a:r>
              <a:rPr lang="en-US" sz="2500" dirty="0" err="1" smtClean="0">
                <a:latin typeface="Times New Roman" panose="02020603050405020304" pitchFamily="18" charset="0"/>
                <a:ea typeface="Tahoma" pitchFamily="34" charset="0"/>
                <a:cs typeface="Times New Roman" panose="02020603050405020304" pitchFamily="18" charset="0"/>
              </a:rPr>
              <a:t>có</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gói</a:t>
            </a:r>
            <a:r>
              <a:rPr lang="en-US" sz="2500" dirty="0" smtClean="0">
                <a:latin typeface="Times New Roman" panose="02020603050405020304" pitchFamily="18" charset="0"/>
                <a:ea typeface="Tahoma" pitchFamily="34" charset="0"/>
                <a:cs typeface="Times New Roman" panose="02020603050405020304" pitchFamily="18" charset="0"/>
              </a:rPr>
              <a:t> tin </a:t>
            </a:r>
            <a:r>
              <a:rPr lang="en-US" sz="2500" dirty="0" err="1" smtClean="0">
                <a:latin typeface="Times New Roman" panose="02020603050405020304" pitchFamily="18" charset="0"/>
                <a:ea typeface="Tahoma" pitchFamily="34" charset="0"/>
                <a:cs typeface="Times New Roman" panose="02020603050405020304" pitchFamily="18" charset="0"/>
              </a:rPr>
              <a:t>là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gửi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ngay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vào</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đường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truyền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mà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không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cần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phải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thiết</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lập</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kết</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nối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trước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khi</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gửi</a:t>
            </a:r>
            <a:r>
              <a:rPr lang="en-US" sz="2500" dirty="0" smtClean="0">
                <a:latin typeface="Times New Roman" panose="02020603050405020304" pitchFamily="18" charset="0"/>
                <a:ea typeface="Tahoma" pitchFamily="34" charset="0"/>
                <a:cs typeface="Times New Roman" panose="02020603050405020304" pitchFamily="18" charset="0"/>
              </a:rPr>
              <a:t> tin).</a:t>
            </a:r>
          </a:p>
          <a:p>
            <a:pPr algn="just"/>
            <a:r>
              <a:rPr lang="vi-VN" sz="2500" dirty="0" smtClean="0">
                <a:latin typeface="Times New Roman" panose="02020603050405020304" pitchFamily="18" charset="0"/>
                <a:cs typeface="Times New Roman" panose="02020603050405020304" pitchFamily="18" charset="0"/>
              </a:rPr>
              <a:t>Không đảm bảo tính tin cậy khi truyền dữ liệu và không có cơ chế phục hồi dữ liệu</a:t>
            </a:r>
            <a:r>
              <a:rPr lang="en-US" sz="2500" dirty="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(nó </a:t>
            </a:r>
            <a:r>
              <a:rPr lang="vi-VN" sz="2500" dirty="0">
                <a:latin typeface="Times New Roman" panose="02020603050405020304" pitchFamily="18" charset="0"/>
                <a:cs typeface="Times New Roman" panose="02020603050405020304" pitchFamily="18" charset="0"/>
              </a:rPr>
              <a:t>không quan tâm gói tin có đến đích hay không, không biết gói tin có bị mất mát trên đường đi hay không)</a:t>
            </a:r>
            <a:endParaRPr lang="en-US" sz="2500" dirty="0">
              <a:latin typeface="Times New Roman" panose="02020603050405020304" pitchFamily="18" charset="0"/>
              <a:ea typeface="Tahoma"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normAutofit/>
          </a:bodyPr>
          <a:lstStyle/>
          <a:p>
            <a:r>
              <a:rPr lang="en-US" sz="4000" dirty="0" err="1" smtClean="0">
                <a:effectLst/>
                <a:latin typeface="Times New Roman" panose="02020603050405020304" pitchFamily="18" charset="0"/>
                <a:ea typeface="Tahoma" pitchFamily="34" charset="0"/>
                <a:cs typeface="Times New Roman" panose="02020603050405020304" pitchFamily="18" charset="0"/>
              </a:rPr>
              <a:t>Ưu</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điểm</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và</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nhược</a:t>
            </a:r>
            <a:r>
              <a:rPr lang="en-US" sz="4000" dirty="0" smtClean="0">
                <a:effectLst/>
                <a:latin typeface="Times New Roman" panose="02020603050405020304" pitchFamily="18" charset="0"/>
                <a:ea typeface="Tahoma" pitchFamily="34" charset="0"/>
                <a:cs typeface="Times New Roman" panose="02020603050405020304" pitchFamily="18" charset="0"/>
              </a:rPr>
              <a:t> </a:t>
            </a:r>
            <a:r>
              <a:rPr lang="en-US" sz="4000" dirty="0" err="1" smtClean="0">
                <a:effectLst/>
                <a:latin typeface="Times New Roman" panose="02020603050405020304" pitchFamily="18" charset="0"/>
                <a:ea typeface="Tahoma" pitchFamily="34" charset="0"/>
                <a:cs typeface="Times New Roman" panose="02020603050405020304" pitchFamily="18" charset="0"/>
              </a:rPr>
              <a:t>điểm</a:t>
            </a:r>
            <a:endParaRPr lang="en-US" sz="4000" dirty="0">
              <a:effectLst/>
              <a:latin typeface="Times New Roman" panose="02020603050405020304" pitchFamily="18" charset="0"/>
              <a:ea typeface="Tahoma" pitchFamily="34" charset="0"/>
              <a:cs typeface="Times New Roman" panose="02020603050405020304" pitchFamily="18" charset="0"/>
            </a:endParaRPr>
          </a:p>
        </p:txBody>
      </p:sp>
      <p:sp>
        <p:nvSpPr>
          <p:cNvPr id="3" name="Content Placeholder 2"/>
          <p:cNvSpPr>
            <a:spLocks noGrp="1"/>
          </p:cNvSpPr>
          <p:nvPr>
            <p:ph idx="1"/>
          </p:nvPr>
        </p:nvSpPr>
        <p:spPr>
          <a:xfrm>
            <a:off x="1219200" y="1676400"/>
            <a:ext cx="7726680" cy="2743200"/>
          </a:xfrm>
        </p:spPr>
        <p:txBody>
          <a:bodyPr>
            <a:normAutofit/>
          </a:bodyPr>
          <a:lstStyle/>
          <a:p>
            <a:pPr algn="just"/>
            <a:r>
              <a:rPr lang="en-US" sz="2500" dirty="0" err="1" smtClean="0">
                <a:latin typeface="Times New Roman" panose="02020603050405020304" pitchFamily="18" charset="0"/>
                <a:ea typeface="Tahoma" pitchFamily="34" charset="0"/>
                <a:cs typeface="Times New Roman" panose="02020603050405020304" pitchFamily="18" charset="0"/>
              </a:rPr>
              <a:t>Ưu</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điểm</a:t>
            </a:r>
            <a:r>
              <a:rPr lang="en-US" sz="2500" dirty="0" smtClean="0">
                <a:latin typeface="Times New Roman" panose="02020603050405020304" pitchFamily="18" charset="0"/>
                <a:ea typeface="Tahoma" pitchFamily="34"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nhanh và hiệu quả hơn đối với các mục tiêu</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kích thước nhỏ và yêu cầu khắt khe về thời gian.</a:t>
            </a:r>
            <a:endParaRPr lang="en-US" sz="2500" dirty="0" smtClean="0">
              <a:latin typeface="Times New Roman" panose="02020603050405020304" pitchFamily="18" charset="0"/>
              <a:ea typeface="Tahoma" pitchFamily="34" charset="0"/>
              <a:cs typeface="Times New Roman" panose="02020603050405020304" pitchFamily="18" charset="0"/>
            </a:endParaRPr>
          </a:p>
          <a:p>
            <a:pPr algn="just"/>
            <a:endParaRPr lang="en-US" sz="2500" dirty="0" smtClean="0">
              <a:latin typeface="Times New Roman" panose="02020603050405020304" pitchFamily="18" charset="0"/>
              <a:ea typeface="Tahoma" pitchFamily="34" charset="0"/>
              <a:cs typeface="Times New Roman" panose="02020603050405020304" pitchFamily="18" charset="0"/>
            </a:endParaRPr>
          </a:p>
          <a:p>
            <a:pPr algn="just"/>
            <a:r>
              <a:rPr lang="en-US" sz="2500" dirty="0" err="1" smtClean="0">
                <a:latin typeface="Times New Roman" panose="02020603050405020304" pitchFamily="18" charset="0"/>
                <a:ea typeface="Tahoma" pitchFamily="34" charset="0"/>
                <a:cs typeface="Times New Roman" panose="02020603050405020304" pitchFamily="18" charset="0"/>
              </a:rPr>
              <a:t>Nhược</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điểm</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không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cung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cấp</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sự</a:t>
            </a:r>
            <a:r>
              <a:rPr lang="en-US" sz="2500" dirty="0" smtClean="0">
                <a:latin typeface="Times New Roman" panose="02020603050405020304" pitchFamily="18" charset="0"/>
                <a:ea typeface="Tahoma" pitchFamily="34" charset="0"/>
                <a:cs typeface="Times New Roman" panose="02020603050405020304" pitchFamily="18" charset="0"/>
              </a:rPr>
              <a:t> tin </a:t>
            </a:r>
            <a:r>
              <a:rPr lang="en-US" sz="2500" dirty="0" err="1" smtClean="0">
                <a:latin typeface="Times New Roman" panose="02020603050405020304" pitchFamily="18" charset="0"/>
                <a:ea typeface="Tahoma" pitchFamily="34" charset="0"/>
                <a:cs typeface="Times New Roman" panose="02020603050405020304" pitchFamily="18" charset="0"/>
              </a:rPr>
              <a:t>cậy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và</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thứ</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tự</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truyền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nhận</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tức</a:t>
            </a:r>
            <a:r>
              <a:rPr lang="en-US" sz="2500" dirty="0" smtClean="0">
                <a:latin typeface="Times New Roman" panose="02020603050405020304" pitchFamily="18" charset="0"/>
                <a:ea typeface="Tahoma" pitchFamily="34" charset="0"/>
                <a:cs typeface="Times New Roman" panose="02020603050405020304" pitchFamily="18" charset="0"/>
              </a:rPr>
              <a:t> </a:t>
            </a:r>
            <a:r>
              <a:rPr lang="vi-VN" sz="2500" dirty="0" smtClean="0">
                <a:latin typeface="Times New Roman" panose="02020603050405020304" pitchFamily="18" charset="0"/>
                <a:ea typeface="Tahoma" pitchFamily="34" charset="0"/>
                <a:cs typeface="Times New Roman" panose="02020603050405020304" pitchFamily="18" charset="0"/>
              </a:rPr>
              <a:t>các gói dữ liệu có thể đến không đúng thứ tự hoặc bị mất mà không có thông báo</a:t>
            </a:r>
            <a:r>
              <a:rPr lang="en-US" sz="2500" dirty="0" smtClean="0">
                <a:latin typeface="Times New Roman" panose="02020603050405020304" pitchFamily="18" charset="0"/>
                <a:ea typeface="Tahoma" pitchFamily="34" charset="0"/>
                <a:cs typeface="Times New Roman" panose="02020603050405020304" pitchFamily="18" charset="0"/>
              </a:rPr>
              <a:t>.</a:t>
            </a:r>
          </a:p>
          <a:p>
            <a:pPr algn="just"/>
            <a:endParaRPr lang="en-US" sz="2500" dirty="0" smtClean="0">
              <a:latin typeface="Times New Roman" panose="02020603050405020304" pitchFamily="18" charset="0"/>
              <a:ea typeface="Tahoma"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457200"/>
            <a:ext cx="7772400" cy="5093702"/>
          </a:xfrm>
          <a:prstGeom prst="rect">
            <a:avLst/>
          </a:prstGeom>
        </p:spPr>
        <p:txBody>
          <a:bodyPr wrap="square">
            <a:spAutoFit/>
          </a:bodyPr>
          <a:lstStyle/>
          <a:p>
            <a:pPr marL="82296" indent="0">
              <a:buNone/>
            </a:pPr>
            <a:r>
              <a:rPr lang="vi-VN" sz="2500" dirty="0">
                <a:latin typeface="Times New Roman" panose="02020603050405020304" pitchFamily="18" charset="0"/>
                <a:cs typeface="Times New Roman" panose="02020603050405020304" pitchFamily="18" charset="0"/>
              </a:rPr>
              <a:t>Dựa trên các ưu và nhược điểm của UDP chúng ta có thể kết luận UDP có ích khi</a:t>
            </a:r>
            <a:r>
              <a:rPr lang="vi-VN"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marL="82296" indent="0">
              <a:buNone/>
            </a:pPr>
            <a:endParaRPr lang="en-US" sz="25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Sử dụng cho các phương thức truyền broadcasting và multicasting khi chúng ta muốn truyền tin với nhiều host</a:t>
            </a:r>
            <a:r>
              <a:rPr lang="vi-VN" sz="2500" dirty="0" smtClean="0">
                <a:latin typeface="Times New Roman" panose="02020603050405020304" pitchFamily="18" charset="0"/>
                <a:cs typeface="Times New Roman" panose="02020603050405020304" pitchFamily="18" charset="0"/>
              </a:rPr>
              <a:t>.</a:t>
            </a:r>
            <a:endParaRPr lang="vi-VN" sz="25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Kích thước datagram nhỏ và trình tự đoạn là không quan </a:t>
            </a:r>
            <a:r>
              <a:rPr lang="vi-VN" sz="2500" dirty="0" smtClean="0">
                <a:latin typeface="Times New Roman" panose="02020603050405020304" pitchFamily="18" charset="0"/>
                <a:cs typeface="Times New Roman" panose="02020603050405020304" pitchFamily="18" charset="0"/>
              </a:rPr>
              <a:t>trọng</a:t>
            </a:r>
            <a:endParaRPr lang="vi-VN" sz="25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Không cần thiết lập liên </a:t>
            </a:r>
            <a:r>
              <a:rPr lang="vi-VN" sz="2500" dirty="0" smtClean="0">
                <a:latin typeface="Times New Roman" panose="02020603050405020304" pitchFamily="18" charset="0"/>
                <a:cs typeface="Times New Roman" panose="02020603050405020304" pitchFamily="18" charset="0"/>
              </a:rPr>
              <a:t>kết</a:t>
            </a:r>
            <a:endParaRPr lang="vi-VN" sz="25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Ứng dụng không gửi các dữ liệu quan </a:t>
            </a:r>
            <a:r>
              <a:rPr lang="vi-VN" sz="2500" dirty="0" smtClean="0">
                <a:latin typeface="Times New Roman" panose="02020603050405020304" pitchFamily="18" charset="0"/>
                <a:cs typeface="Times New Roman" panose="02020603050405020304" pitchFamily="18" charset="0"/>
              </a:rPr>
              <a:t>trọng</a:t>
            </a:r>
            <a:endParaRPr lang="vi-VN" sz="25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Không cần truyền lại các gói </a:t>
            </a:r>
            <a:r>
              <a:rPr lang="vi-VN" sz="2500" dirty="0" smtClean="0">
                <a:latin typeface="Times New Roman" panose="02020603050405020304" pitchFamily="18" charset="0"/>
                <a:cs typeface="Times New Roman" panose="02020603050405020304" pitchFamily="18" charset="0"/>
              </a:rPr>
              <a:t>tin</a:t>
            </a:r>
            <a:endParaRPr lang="vi-VN" sz="25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Băng thông của mạng đóng vai trò quan trọng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2195</TotalTime>
  <Words>1660</Words>
  <Application>Microsoft Office PowerPoint</Application>
  <PresentationFormat>On-screen Show (4:3)</PresentationFormat>
  <Paragraphs>72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Gill Sans MT</vt:lpstr>
      <vt:lpstr>Tahoma</vt:lpstr>
      <vt:lpstr>Times New Roman</vt:lpstr>
      <vt:lpstr>Verdana</vt:lpstr>
      <vt:lpstr>Wingdings 2</vt:lpstr>
      <vt:lpstr>Solstice</vt:lpstr>
      <vt:lpstr>GIAO THỨC UDP</vt:lpstr>
      <vt:lpstr>Giới thiệu</vt:lpstr>
      <vt:lpstr>Cấu trúc gói mạng</vt:lpstr>
      <vt:lpstr>Mục đích tầng giao vận</vt:lpstr>
      <vt:lpstr>Mục đích tầng giao vận</vt:lpstr>
      <vt:lpstr>1.Định nghĩa</vt:lpstr>
      <vt:lpstr>2.Đặc điểm</vt:lpstr>
      <vt:lpstr>Ưu điểm và nhược điểm</vt:lpstr>
      <vt:lpstr>PowerPoint Presentation</vt:lpstr>
      <vt:lpstr>3.Ứng dụng phổ biến sử dụng UDP</vt:lpstr>
      <vt:lpstr>4.Cấu trúc gói tin</vt:lpstr>
      <vt:lpstr>Cấu trúc phần Header</vt:lpstr>
      <vt:lpstr>5.Cổng</vt:lpstr>
      <vt:lpstr>PowerPoint Presentation</vt:lpstr>
      <vt:lpstr>6.Checksum</vt:lpstr>
      <vt:lpstr>Cấu trúc UDP Checksum</vt:lpstr>
      <vt:lpstr>Checksum</vt:lpstr>
      <vt:lpstr>Tính Checksum</vt:lpstr>
      <vt:lpstr>7.UDP ghép kênh, phân kênh vào cổng giao thức</vt:lpstr>
      <vt:lpstr>PowerPoint Presentation</vt:lpstr>
      <vt:lpstr>PowerPoint Presentation</vt:lpstr>
      <vt:lpstr>8.Tổng kết</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DUC</dc:creator>
  <cp:lastModifiedBy>Windows User</cp:lastModifiedBy>
  <cp:revision>262</cp:revision>
  <dcterms:created xsi:type="dcterms:W3CDTF">2006-08-16T00:00:00Z</dcterms:created>
  <dcterms:modified xsi:type="dcterms:W3CDTF">2019-01-11T15:01:15Z</dcterms:modified>
</cp:coreProperties>
</file>