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7" r:id="rId4"/>
    <p:sldId id="258" r:id="rId5"/>
    <p:sldId id="29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  <p:sldId id="278" r:id="rId26"/>
    <p:sldId id="296" r:id="rId27"/>
    <p:sldId id="280" r:id="rId28"/>
    <p:sldId id="297" r:id="rId29"/>
    <p:sldId id="281" r:id="rId30"/>
    <p:sldId id="284" r:id="rId31"/>
    <p:sldId id="279" r:id="rId32"/>
    <p:sldId id="298" r:id="rId33"/>
    <p:sldId id="283" r:id="rId34"/>
    <p:sldId id="299" r:id="rId35"/>
    <p:sldId id="282" r:id="rId36"/>
    <p:sldId id="300" r:id="rId37"/>
    <p:sldId id="301" r:id="rId38"/>
    <p:sldId id="302" r:id="rId39"/>
    <p:sldId id="303" r:id="rId40"/>
    <p:sldId id="304" r:id="rId41"/>
    <p:sldId id="305" r:id="rId42"/>
    <p:sldId id="313" r:id="rId43"/>
    <p:sldId id="306" r:id="rId44"/>
    <p:sldId id="310" r:id="rId45"/>
    <p:sldId id="311" r:id="rId46"/>
    <p:sldId id="307" r:id="rId47"/>
    <p:sldId id="309" r:id="rId48"/>
    <p:sldId id="288" r:id="rId49"/>
    <p:sldId id="289" r:id="rId50"/>
    <p:sldId id="287" r:id="rId51"/>
    <p:sldId id="286" r:id="rId52"/>
    <p:sldId id="290" r:id="rId53"/>
    <p:sldId id="291" r:id="rId54"/>
    <p:sldId id="292" r:id="rId55"/>
    <p:sldId id="293" r:id="rId56"/>
    <p:sldId id="29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CD5975-1AC5-47BB-B90D-20E2BB5F6DA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0DCF46-2758-4E97-A5D9-6F3D8E3C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942109"/>
            <a:ext cx="10903528" cy="2382982"/>
          </a:xfrm>
        </p:spPr>
        <p:txBody>
          <a:bodyPr/>
          <a:lstStyle/>
          <a:p>
            <a:r>
              <a:rPr lang="en-US" sz="4800" b="1" i="1" smtClean="0">
                <a:latin typeface="Times New Roman" pitchFamily="18" charset="0"/>
                <a:cs typeface="Times New Roman" pitchFamily="18" charset="0"/>
              </a:rPr>
              <a:t>KIẾN TRÚC ĐỊNH TUYẾN</a:t>
            </a:r>
            <a:br>
              <a:rPr lang="en-US" sz="4800" b="1" i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i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i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i="1" u="sng" smtClean="0">
                <a:latin typeface="Times New Roman" pitchFamily="18" charset="0"/>
                <a:cs typeface="Times New Roman" pitchFamily="18" charset="0"/>
              </a:rPr>
              <a:t>Hạt nhân</a:t>
            </a:r>
            <a:r>
              <a:rPr lang="en-US" sz="4000" b="1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i="1" u="sng" smtClean="0">
                <a:latin typeface="Times New Roman" pitchFamily="18" charset="0"/>
                <a:cs typeface="Times New Roman" pitchFamily="18" charset="0"/>
              </a:rPr>
              <a:t>ngang hàng</a:t>
            </a:r>
            <a:r>
              <a:rPr lang="en-US" sz="4000" b="1" i="1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4000" b="1" i="1" u="sng" smtClean="0">
                <a:latin typeface="Times New Roman" pitchFamily="18" charset="0"/>
                <a:cs typeface="Times New Roman" pitchFamily="18" charset="0"/>
              </a:rPr>
              <a:t>các thuật toán</a:t>
            </a:r>
            <a:endParaRPr lang="en-US" sz="40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3549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Group 3: </a:t>
            </a:r>
          </a:p>
          <a:p>
            <a:r>
              <a:rPr lang="en-US" smtClean="0">
                <a:solidFill>
                  <a:schemeClr val="bg1"/>
                </a:solidFill>
              </a:rPr>
              <a:t>PHẠM ANH ĐỨC, NGUYỄN HỮU QUÂN, LÊ ANH ĐỨC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Hai câu hỏi chính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smtClean="0"/>
              <a:t>Mỗi </a:t>
            </a:r>
            <a:r>
              <a:rPr lang="vi-VN"/>
              <a:t>bảng chuyển tiếp chứa </a:t>
            </a:r>
            <a:r>
              <a:rPr lang="vi-VN" b="1">
                <a:solidFill>
                  <a:srgbClr val="FF0000"/>
                </a:solidFill>
              </a:rPr>
              <a:t>những giá trị gì?</a:t>
            </a:r>
            <a:endParaRPr lang="vi-VN">
              <a:solidFill>
                <a:srgbClr val="FF0000"/>
              </a:solidFill>
            </a:endParaRPr>
          </a:p>
          <a:p>
            <a:r>
              <a:rPr lang="vi-VN"/>
              <a:t>Các giá trị đó được </a:t>
            </a:r>
            <a:r>
              <a:rPr lang="vi-VN" b="1">
                <a:solidFill>
                  <a:srgbClr val="FF0000"/>
                </a:solidFill>
              </a:rPr>
              <a:t>lấy từ đâu, như thế nào?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8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Một số thông tin ban đầu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Việc </a:t>
            </a:r>
            <a:r>
              <a:rPr lang="vi-VN"/>
              <a:t>thiết lập bảng chuyển tiếp dựa trên 2 giai đoạn: </a:t>
            </a:r>
            <a:r>
              <a:rPr lang="vi-VN" b="1">
                <a:solidFill>
                  <a:srgbClr val="FF0000"/>
                </a:solidFill>
              </a:rPr>
              <a:t>Khởi tạo </a:t>
            </a:r>
            <a:r>
              <a:rPr lang="vi-VN"/>
              <a:t>và </a:t>
            </a:r>
            <a:r>
              <a:rPr lang="vi-VN" b="1">
                <a:solidFill>
                  <a:srgbClr val="FF0000"/>
                </a:solidFill>
              </a:rPr>
              <a:t>Cập </a:t>
            </a:r>
            <a:r>
              <a:rPr lang="vi-VN" b="1" smtClean="0">
                <a:solidFill>
                  <a:srgbClr val="FF0000"/>
                </a:solidFill>
              </a:rPr>
              <a:t>nhật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vi-VN"/>
              <a:t>Khởi tạo bảng định tuyến</a:t>
            </a:r>
            <a:r>
              <a:rPr lang="vi-VN" smtClean="0"/>
              <a:t>:</a:t>
            </a:r>
          </a:p>
          <a:p>
            <a:pPr lvl="1"/>
            <a:r>
              <a:rPr lang="vi-VN" smtClean="0"/>
              <a:t>Mỗi router sẽ tạo bảng định tuyến ban đầu khi nó được khởi chạy</a:t>
            </a:r>
          </a:p>
          <a:p>
            <a:r>
              <a:rPr lang="vi-VN" smtClean="0"/>
              <a:t>Cập nhập bảng định tuyến:</a:t>
            </a:r>
          </a:p>
          <a:p>
            <a:pPr lvl="1"/>
            <a:r>
              <a:rPr lang="vi-VN"/>
              <a:t>Cập nhật thủ </a:t>
            </a:r>
            <a:r>
              <a:rPr lang="vi-VN" smtClean="0"/>
              <a:t>công</a:t>
            </a:r>
          </a:p>
          <a:p>
            <a:pPr lvl="1"/>
            <a:r>
              <a:rPr lang="vi-VN"/>
              <a:t>Cập nhật tự động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8186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Lý thuyết tổng quan về định tuyến – Chuyển tiếp với thông tin không đầy đủ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Định </a:t>
            </a:r>
            <a:r>
              <a:rPr lang="vi-VN"/>
              <a:t>nghĩa</a:t>
            </a:r>
            <a:r>
              <a:rPr lang="vi-VN" smtClean="0"/>
              <a:t>:</a:t>
            </a:r>
          </a:p>
          <a:p>
            <a:pPr lvl="1"/>
            <a:r>
              <a:rPr lang="vi-VN"/>
              <a:t>Thông tin đầy </a:t>
            </a:r>
            <a:r>
              <a:rPr lang="vi-VN" smtClean="0"/>
              <a:t>đủ: Là </a:t>
            </a:r>
            <a:r>
              <a:rPr lang="vi-VN"/>
              <a:t>thông tin mô tả đầy đủ về cấu trúc, hình thái, liên kết trong, ngoài của mạng đang </a:t>
            </a:r>
            <a:r>
              <a:rPr lang="vi-VN" smtClean="0"/>
              <a:t>xét</a:t>
            </a:r>
          </a:p>
          <a:p>
            <a:pPr lvl="1"/>
            <a:r>
              <a:rPr lang="vi-VN"/>
              <a:t>Thông tin không đầy </a:t>
            </a:r>
            <a:r>
              <a:rPr lang="vi-VN" smtClean="0"/>
              <a:t>đủ: </a:t>
            </a:r>
            <a:r>
              <a:rPr lang="vi-VN"/>
              <a:t>Chỉ có thông tin về một phần của mạng đang xét</a:t>
            </a:r>
          </a:p>
        </p:txBody>
      </p:sp>
    </p:spTree>
    <p:extLst>
      <p:ext uri="{BB962C8B-B14F-4D97-AF65-F5344CB8AC3E}">
        <p14:creationId xmlns:p14="http://schemas.microsoft.com/office/powerpoint/2010/main" val="406695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tiếp gói tin trên Host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Sự </a:t>
            </a:r>
            <a:r>
              <a:rPr lang="vi-VN"/>
              <a:t>khác biệt cơ bản của host và router là các host thường biết rất ít về cấu trúc của mạng mà chúng kết nối vào</a:t>
            </a:r>
            <a:r>
              <a:rPr lang="vi-VN" smtClean="0"/>
              <a:t>.</a:t>
            </a:r>
            <a:endParaRPr lang="en-US" smtClean="0"/>
          </a:p>
          <a:p>
            <a:r>
              <a:rPr lang="vi-VN"/>
              <a:t>Host gửi tất cả các gói tin liên mạng cho router (cục bộ) để chuyển </a:t>
            </a:r>
            <a:r>
              <a:rPr lang="vi-VN" smtClean="0"/>
              <a:t>tiếp</a:t>
            </a:r>
            <a:r>
              <a:rPr lang="en-US" smtClean="0"/>
              <a:t>:</a:t>
            </a:r>
          </a:p>
          <a:p>
            <a:pPr marL="742950" lvl="2" indent="-342900"/>
            <a:r>
              <a:rPr lang="vi-VN" sz="1600"/>
              <a:t>Một host có thể </a:t>
            </a:r>
            <a:r>
              <a:rPr lang="vi-VN" sz="1600" b="1">
                <a:solidFill>
                  <a:srgbClr val="FF0000"/>
                </a:solidFill>
              </a:rPr>
              <a:t>chuyển gói tin</a:t>
            </a:r>
            <a:r>
              <a:rPr lang="vi-VN" sz="1600"/>
              <a:t> thành công dù nó chỉ có thông tin chuyển tiếp không đầy đủ vì nó có thể </a:t>
            </a:r>
            <a:r>
              <a:rPr lang="vi-VN" sz="1600" b="1">
                <a:solidFill>
                  <a:srgbClr val="FF0000"/>
                </a:solidFill>
              </a:rPr>
              <a:t>dựa vào </a:t>
            </a:r>
            <a:r>
              <a:rPr lang="vi-VN" sz="1600" b="1" smtClean="0">
                <a:solidFill>
                  <a:srgbClr val="FF0000"/>
                </a:solidFill>
              </a:rPr>
              <a:t>router</a:t>
            </a:r>
            <a:endParaRPr lang="en-US" sz="1600">
              <a:solidFill>
                <a:srgbClr val="FF0000"/>
              </a:solidFill>
            </a:endParaRPr>
          </a:p>
          <a:p>
            <a:r>
              <a:rPr lang="vi-VN"/>
              <a:t>Host dựa vào Router để chuyển tiếp gói </a:t>
            </a:r>
            <a:r>
              <a:rPr lang="vi-VN" smtClean="0"/>
              <a:t>tin, </a:t>
            </a:r>
            <a:r>
              <a:rPr lang="vi-VN"/>
              <a:t>vậy Router có làm được việc đó không?</a:t>
            </a:r>
          </a:p>
          <a:p>
            <a:endParaRPr lang="en-US" smtClean="0"/>
          </a:p>
          <a:p>
            <a:pPr lvl="1"/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1997457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973668"/>
            <a:ext cx="9559637" cy="706964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tiếp gói tin với thông tin không đầy đủ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Trường </a:t>
            </a:r>
            <a:r>
              <a:rPr lang="vi-VN"/>
              <a:t>hợp 1: Đi tiếp (default gate)</a:t>
            </a:r>
          </a:p>
          <a:p>
            <a:r>
              <a:rPr lang="vi-VN" smtClean="0"/>
              <a:t>Thử tưởng tượng </a:t>
            </a:r>
            <a:r>
              <a:rPr lang="vi-VN"/>
              <a:t>bạn muốn đi từ Hà Nội tới Hải Phòng trên đường cao </a:t>
            </a:r>
            <a:r>
              <a:rPr lang="vi-VN" smtClean="0"/>
              <a:t>tốc, bạn không có 1 bản đồ hoàn chỉnh hoặc GPS. Chỉ có thể dựa vào bảng chỉ đường trên đường cao tốc</a:t>
            </a:r>
          </a:p>
        </p:txBody>
      </p:sp>
    </p:spTree>
    <p:extLst>
      <p:ext uri="{BB962C8B-B14F-4D97-AF65-F5344CB8AC3E}">
        <p14:creationId xmlns:p14="http://schemas.microsoft.com/office/powerpoint/2010/main" val="312887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6150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Trường hợp 1: Đi tiếp </a:t>
            </a:r>
            <a:r>
              <a:rPr lang="vi-VN" smtClean="0"/>
              <a:t>(Default-gate)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55" y="1899641"/>
            <a:ext cx="9244791" cy="4226523"/>
          </a:xfrm>
        </p:spPr>
      </p:pic>
    </p:spTree>
    <p:extLst>
      <p:ext uri="{BB962C8B-B14F-4D97-AF65-F5344CB8AC3E}">
        <p14:creationId xmlns:p14="http://schemas.microsoft.com/office/powerpoint/2010/main" val="8131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Trường hợp 1: Đi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tiếp </a:t>
            </a:r>
            <a:r>
              <a:rPr lang="vi-VN"/>
              <a:t>(Default-gate)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4" y="1893311"/>
            <a:ext cx="9258638" cy="4232854"/>
          </a:xfrm>
        </p:spPr>
      </p:pic>
    </p:spTree>
    <p:extLst>
      <p:ext uri="{BB962C8B-B14F-4D97-AF65-F5344CB8AC3E}">
        <p14:creationId xmlns:p14="http://schemas.microsoft.com/office/powerpoint/2010/main" val="309783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Trường hợp 1: Đi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tiếp </a:t>
            </a:r>
            <a:r>
              <a:rPr lang="vi-VN"/>
              <a:t>(Default-gate)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27" y="1898073"/>
            <a:ext cx="9248220" cy="4228091"/>
          </a:xfrm>
        </p:spPr>
      </p:pic>
    </p:spTree>
    <p:extLst>
      <p:ext uri="{BB962C8B-B14F-4D97-AF65-F5344CB8AC3E}">
        <p14:creationId xmlns:p14="http://schemas.microsoft.com/office/powerpoint/2010/main" val="70465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Trường hợp 1: Đi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tiếp </a:t>
            </a:r>
            <a:r>
              <a:rPr lang="vi-VN"/>
              <a:t>(Default-gate)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smtClean="0">
                <a:effectLst/>
              </a:rPr>
              <a:t>Một số câu hỏi đặt ra trong ví dụ này</a:t>
            </a:r>
          </a:p>
          <a:p>
            <a:pPr lvl="1" fontAlgn="base"/>
            <a:r>
              <a:rPr lang="vi-VN"/>
              <a:t>Làm sao có thể chắc chắn rằng sẽ tới điểm đến mình cần?</a:t>
            </a:r>
          </a:p>
          <a:p>
            <a:pPr lvl="1" fontAlgn="base"/>
            <a:r>
              <a:rPr lang="vi-VN"/>
              <a:t>Làm sao có thể chắc chắn rằng đây là con đường tốt nhất tới đích?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71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Mục lục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1. Tổng quan</a:t>
            </a:r>
          </a:p>
          <a:p>
            <a:r>
              <a:rPr lang="vi-VN" smtClean="0"/>
              <a:t>2. Khái niệm nền tảng</a:t>
            </a:r>
          </a:p>
          <a:p>
            <a:r>
              <a:rPr lang="vi-VN" smtClean="0"/>
              <a:t>3. Kiến trúc Internet: Hạt nhân, ngang hàng</a:t>
            </a:r>
          </a:p>
          <a:p>
            <a:r>
              <a:rPr lang="vi-VN" smtClean="0"/>
              <a:t>4. Các thuật toán</a:t>
            </a:r>
          </a:p>
          <a:p>
            <a:r>
              <a:rPr lang="vi-VN" smtClean="0"/>
              <a:t>5. Tổng kết</a:t>
            </a:r>
          </a:p>
          <a:p>
            <a:r>
              <a:rPr lang="vi-VN" smtClean="0"/>
              <a:t>6. Hỏi đáp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3562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4" y="973668"/>
            <a:ext cx="9085094" cy="706964"/>
          </a:xfrm>
        </p:spPr>
        <p:txBody>
          <a:bodyPr/>
          <a:lstStyle/>
          <a:p>
            <a:r>
              <a:rPr lang="vi-VN"/>
              <a:t>Trường hợp 2: Tập trung</a:t>
            </a:r>
            <a:r>
              <a:rPr lang="en-US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entralized)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Giả sử đường cao tốc ở ví dụ 1 biến thành một quảng trường</a:t>
            </a:r>
          </a:p>
        </p:txBody>
      </p:sp>
    </p:spTree>
    <p:extLst>
      <p:ext uri="{BB962C8B-B14F-4D97-AF65-F5344CB8AC3E}">
        <p14:creationId xmlns:p14="http://schemas.microsoft.com/office/powerpoint/2010/main" val="3306568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138" cy="6857999"/>
          </a:xfrm>
        </p:spPr>
      </p:pic>
    </p:spTree>
    <p:extLst>
      <p:ext uri="{BB962C8B-B14F-4D97-AF65-F5344CB8AC3E}">
        <p14:creationId xmlns:p14="http://schemas.microsoft.com/office/powerpoint/2010/main" val="343984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Trường hợp 3: Phân tán (Distributed)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Từ trường hợp một giao lộ trung tâm ở ví dụ 2, ta tách ra thành nhiều giao lộ trung tâm giống như chia ra thành nhiều thành phố, mỗi thành phố có đường kết nối với nhau</a:t>
            </a:r>
          </a:p>
          <a:p>
            <a:r>
              <a:rPr lang="vi-VN"/>
              <a:t>Giả sử ta tách ra làm 2 thành phố như vậy, gọi là A và B. 2 thành phố nối với nhau bởi 1 cây cầu</a:t>
            </a:r>
          </a:p>
        </p:txBody>
      </p:sp>
    </p:spTree>
    <p:extLst>
      <p:ext uri="{BB962C8B-B14F-4D97-AF65-F5344CB8AC3E}">
        <p14:creationId xmlns:p14="http://schemas.microsoft.com/office/powerpoint/2010/main" val="28522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Trường hợp 3: Phân tán (Distributed)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669183"/>
            <a:ext cx="11419849" cy="27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Trường hợp 3: Phân tán (Distributed)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Vấn đề: Nếu </a:t>
            </a:r>
            <a:r>
              <a:rPr lang="vi-VN" smtClean="0"/>
              <a:t>xuất hiện </a:t>
            </a:r>
            <a:r>
              <a:rPr lang="vi-VN"/>
              <a:t>1 địa chỉ không tồn tại ở cả 2 thành </a:t>
            </a:r>
            <a:r>
              <a:rPr lang="vi-VN" smtClean="0"/>
              <a:t>phố?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08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490656"/>
            <a:ext cx="10363200" cy="22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 dung </a:t>
            </a:r>
            <a:r>
              <a:rPr lang="vi-VN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KIẾN TRÚC INTERNET: </a:t>
            </a:r>
          </a:p>
          <a:p>
            <a:r>
              <a:rPr lang="vi-VN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HẠT NHÂN, NGANG HÀNG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6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D483F-DF01-4BAB-9B9A-81600263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2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ban đầu – Core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ARPANET – Backbone Network</a:t>
            </a:r>
            <a:endParaRPr lang="vi-VN" b="1"/>
          </a:p>
          <a:p>
            <a:pPr lvl="1" fontAlgn="base"/>
            <a:r>
              <a:rPr lang="vi-VN"/>
              <a:t>ARPANET là mạng đầu tiên áp dụng và phát triển trên mô hình TCP/IP</a:t>
            </a:r>
          </a:p>
          <a:p>
            <a:pPr lvl="1" fontAlgn="base"/>
            <a:r>
              <a:rPr lang="vi-VN"/>
              <a:t>Cung cấp </a:t>
            </a:r>
            <a:r>
              <a:rPr lang="vi-VN" b="1">
                <a:solidFill>
                  <a:srgbClr val="FF0000"/>
                </a:solidFill>
              </a:rPr>
              <a:t>kết nối liên mạng</a:t>
            </a:r>
            <a:r>
              <a:rPr lang="vi-VN"/>
              <a:t>, trong đó thành phần chính và quan trọng nhất là một </a:t>
            </a:r>
            <a:r>
              <a:rPr lang="vi-VN" b="1">
                <a:solidFill>
                  <a:srgbClr val="FF0000"/>
                </a:solidFill>
              </a:rPr>
              <a:t>mạng lưới các Router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được gọi là </a:t>
            </a:r>
            <a:r>
              <a:rPr lang="vi-VN" b="1">
                <a:solidFill>
                  <a:srgbClr val="FF0000"/>
                </a:solidFill>
              </a:rPr>
              <a:t>Backbone Network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(mạng xương sống)</a:t>
            </a:r>
          </a:p>
          <a:p>
            <a:pPr lvl="1"/>
            <a:r>
              <a:rPr lang="vi-VN"/>
              <a:t>Kiến trúc ban đầu được thiết kế theo </a:t>
            </a:r>
            <a:r>
              <a:rPr lang="vi-VN" b="1">
                <a:solidFill>
                  <a:srgbClr val="FF0000"/>
                </a:solidFill>
              </a:rPr>
              <a:t>kiến trúc hình sao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2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57631" y="2604752"/>
            <a:ext cx="8276737" cy="3810002"/>
            <a:chOff x="1957631" y="2604752"/>
            <a:chExt cx="8276737" cy="38100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BD6F61B-4211-4A48-93DA-F97DDF833467}"/>
                </a:ext>
              </a:extLst>
            </p:cNvPr>
            <p:cNvSpPr/>
            <p:nvPr/>
          </p:nvSpPr>
          <p:spPr>
            <a:xfrm>
              <a:off x="1957631" y="2604752"/>
              <a:ext cx="8276737" cy="82424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Backbone Network</a:t>
              </a: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31E5D40E-D847-4DDF-B6BF-8CB49E5EB568}"/>
                </a:ext>
              </a:extLst>
            </p:cNvPr>
            <p:cNvSpPr/>
            <p:nvPr/>
          </p:nvSpPr>
          <p:spPr>
            <a:xfrm>
              <a:off x="2298938" y="5218224"/>
              <a:ext cx="173251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</a:t>
              </a:r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F4A0F700-1483-476A-BFBA-1F0DE58A8FF8}"/>
                </a:ext>
              </a:extLst>
            </p:cNvPr>
            <p:cNvSpPr/>
            <p:nvPr/>
          </p:nvSpPr>
          <p:spPr>
            <a:xfrm>
              <a:off x="5229740" y="5218225"/>
              <a:ext cx="173251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</a:t>
              </a: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CB023D04-CC88-4028-BD0B-0B2C0526E9D2}"/>
                </a:ext>
              </a:extLst>
            </p:cNvPr>
            <p:cNvSpPr/>
            <p:nvPr/>
          </p:nvSpPr>
          <p:spPr>
            <a:xfrm>
              <a:off x="8160542" y="5218225"/>
              <a:ext cx="173251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3E2EB2-44BE-4B1F-840D-E25F2D4DFF0B}"/>
                </a:ext>
              </a:extLst>
            </p:cNvPr>
            <p:cNvSpPr/>
            <p:nvPr/>
          </p:nvSpPr>
          <p:spPr>
            <a:xfrm>
              <a:off x="2864646" y="4059126"/>
              <a:ext cx="601102" cy="60711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64A9E1-4B4A-4E83-B826-48ADB121C152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3165197" y="4666242"/>
              <a:ext cx="0" cy="62039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DAE621-F744-4E03-9DD2-7619075C47AD}"/>
                </a:ext>
              </a:extLst>
            </p:cNvPr>
            <p:cNvCxnSpPr>
              <a:cxnSpLocks/>
              <a:stCxn id="16" idx="0"/>
              <a:endCxn id="2" idx="3"/>
            </p:cNvCxnSpPr>
            <p:nvPr/>
          </p:nvCxnSpPr>
          <p:spPr>
            <a:xfrm flipV="1">
              <a:off x="3165197" y="3308292"/>
              <a:ext cx="4534" cy="7508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3E95CB-6B5D-4187-851D-BEC23FB342AA}"/>
                </a:ext>
              </a:extLst>
            </p:cNvPr>
            <p:cNvSpPr/>
            <p:nvPr/>
          </p:nvSpPr>
          <p:spPr>
            <a:xfrm>
              <a:off x="5795448" y="4059126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9862BD-0422-46C9-903F-139D3A63F192}"/>
                </a:ext>
              </a:extLst>
            </p:cNvPr>
            <p:cNvCxnSpPr>
              <a:cxnSpLocks/>
              <a:stCxn id="14" idx="3"/>
              <a:endCxn id="19" idx="2"/>
            </p:cNvCxnSpPr>
            <p:nvPr/>
          </p:nvCxnSpPr>
          <p:spPr>
            <a:xfrm flipV="1">
              <a:off x="6095999" y="4660766"/>
              <a:ext cx="0" cy="6258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F3E3C4-653E-40D8-99F3-BBC43D14007E}"/>
                </a:ext>
              </a:extLst>
            </p:cNvPr>
            <p:cNvCxnSpPr>
              <a:cxnSpLocks/>
              <a:stCxn id="19" idx="0"/>
              <a:endCxn id="2" idx="4"/>
            </p:cNvCxnSpPr>
            <p:nvPr/>
          </p:nvCxnSpPr>
          <p:spPr>
            <a:xfrm flipV="1">
              <a:off x="6095999" y="3429000"/>
              <a:ext cx="1" cy="6301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E3B02F-C418-46B1-9386-E2625A10C386}"/>
                </a:ext>
              </a:extLst>
            </p:cNvPr>
            <p:cNvSpPr/>
            <p:nvPr/>
          </p:nvSpPr>
          <p:spPr>
            <a:xfrm>
              <a:off x="8726250" y="4059126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BC857-EA9E-4A40-B34A-5CE8A6344DE8}"/>
                </a:ext>
              </a:extLst>
            </p:cNvPr>
            <p:cNvCxnSpPr>
              <a:cxnSpLocks/>
              <a:stCxn id="15" idx="3"/>
              <a:endCxn id="22" idx="2"/>
            </p:cNvCxnSpPr>
            <p:nvPr/>
          </p:nvCxnSpPr>
          <p:spPr>
            <a:xfrm flipV="1">
              <a:off x="9026801" y="4660766"/>
              <a:ext cx="0" cy="6258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614E58-F83E-447F-9EBA-A8E12D242EC9}"/>
                </a:ext>
              </a:extLst>
            </p:cNvPr>
            <p:cNvCxnSpPr>
              <a:cxnSpLocks/>
              <a:stCxn id="22" idx="0"/>
              <a:endCxn id="2" idx="5"/>
            </p:cNvCxnSpPr>
            <p:nvPr/>
          </p:nvCxnSpPr>
          <p:spPr>
            <a:xfrm flipH="1" flipV="1">
              <a:off x="9022268" y="3308292"/>
              <a:ext cx="4533" cy="7508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ban đầu – Core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2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Hệ thống 2 bậc – Core Router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smtClean="0"/>
              <a:t>Các </a:t>
            </a:r>
            <a:r>
              <a:rPr lang="vi-VN"/>
              <a:t>Router được chia thành 2 bậc:</a:t>
            </a:r>
          </a:p>
          <a:p>
            <a:pPr lvl="1" fontAlgn="base"/>
            <a:r>
              <a:rPr lang="vi-VN"/>
              <a:t>Các Router </a:t>
            </a:r>
            <a:r>
              <a:rPr lang="vi-VN" b="1">
                <a:solidFill>
                  <a:srgbClr val="FF0000"/>
                </a:solidFill>
              </a:rPr>
              <a:t>bên ngoài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mạng xương sống là các Router bậc 2 (</a:t>
            </a:r>
            <a:r>
              <a:rPr lang="vi-VN" b="1">
                <a:solidFill>
                  <a:srgbClr val="FF0000"/>
                </a:solidFill>
              </a:rPr>
              <a:t>Tier 2</a:t>
            </a:r>
            <a:r>
              <a:rPr lang="vi-VN" smtClean="0"/>
              <a:t>)</a:t>
            </a:r>
          </a:p>
          <a:p>
            <a:pPr lvl="2" fontAlgn="base"/>
            <a:r>
              <a:rPr lang="vi-VN"/>
              <a:t>Sử dụng chiến lược </a:t>
            </a:r>
            <a:r>
              <a:rPr lang="vi-VN" b="1">
                <a:solidFill>
                  <a:srgbClr val="FF0000"/>
                </a:solidFill>
              </a:rPr>
              <a:t>đường mặc </a:t>
            </a:r>
            <a:r>
              <a:rPr lang="vi-VN" b="1" smtClean="0">
                <a:solidFill>
                  <a:srgbClr val="FF0000"/>
                </a:solidFill>
              </a:rPr>
              <a:t>định</a:t>
            </a:r>
          </a:p>
          <a:p>
            <a:pPr lvl="1" fontAlgn="base"/>
            <a:r>
              <a:rPr lang="vi-VN"/>
              <a:t>Các Router </a:t>
            </a:r>
            <a:r>
              <a:rPr lang="vi-VN" b="1">
                <a:solidFill>
                  <a:srgbClr val="FF0000"/>
                </a:solidFill>
              </a:rPr>
              <a:t>bên trong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mạng xương sống là các Router bậc 1 (</a:t>
            </a:r>
            <a:r>
              <a:rPr lang="vi-VN" b="1">
                <a:solidFill>
                  <a:srgbClr val="FF0000"/>
                </a:solidFill>
              </a:rPr>
              <a:t>Tier 1</a:t>
            </a:r>
            <a:r>
              <a:rPr lang="vi-VN" smtClean="0"/>
              <a:t>)</a:t>
            </a:r>
          </a:p>
          <a:p>
            <a:pPr lvl="2" fontAlgn="base"/>
            <a:r>
              <a:rPr lang="vi-VN"/>
              <a:t>Sử dụng </a:t>
            </a:r>
            <a:r>
              <a:rPr lang="vi-VN" b="1">
                <a:solidFill>
                  <a:srgbClr val="FF0000"/>
                </a:solidFill>
              </a:rPr>
              <a:t>thông tin đầy </a:t>
            </a:r>
            <a:r>
              <a:rPr lang="vi-VN" b="1" smtClean="0">
                <a:solidFill>
                  <a:srgbClr val="FF0000"/>
                </a:solidFill>
              </a:rPr>
              <a:t>đủ</a:t>
            </a:r>
          </a:p>
          <a:p>
            <a:pPr fontAlgn="base"/>
            <a:endParaRPr lang="vi-VN" smtClean="0"/>
          </a:p>
          <a:p>
            <a:pPr lvl="2" fontAlgn="base"/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071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85088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 QUAN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0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Hệ thống 2 bậc – Core Router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Ưu điểm: </a:t>
            </a:r>
            <a:r>
              <a:rPr lang="vi-VN" b="1">
                <a:solidFill>
                  <a:srgbClr val="FF0000"/>
                </a:solidFill>
              </a:rPr>
              <a:t>Tính tự quản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 smtClean="0"/>
              <a:t>cao</a:t>
            </a:r>
            <a:endParaRPr lang="en-US" smtClean="0"/>
          </a:p>
          <a:p>
            <a:r>
              <a:rPr lang="vi-VN"/>
              <a:t>Nhược điểm: Rủi ro về </a:t>
            </a:r>
            <a:r>
              <a:rPr lang="vi-VN" b="1">
                <a:solidFill>
                  <a:srgbClr val="FF0000"/>
                </a:solidFill>
              </a:rPr>
              <a:t>không nhất quán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21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Hệ thống 2 bậc – Core Router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</a:t>
            </a:r>
            <a:r>
              <a:rPr lang="vi-VN" b="1">
                <a:solidFill>
                  <a:srgbClr val="FF0000"/>
                </a:solidFill>
              </a:rPr>
              <a:t>Tier 1 Router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được gọi là các </a:t>
            </a:r>
            <a:r>
              <a:rPr lang="vi-VN" b="1">
                <a:solidFill>
                  <a:srgbClr val="FF0000"/>
                </a:solidFill>
              </a:rPr>
              <a:t>Core Router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(bộ định tuyến hạt nhân</a:t>
            </a:r>
            <a:r>
              <a:rPr lang="vi-VN" smtClean="0"/>
              <a:t>)</a:t>
            </a:r>
          </a:p>
          <a:p>
            <a:pPr lvl="1"/>
            <a:r>
              <a:rPr lang="vi-VN"/>
              <a:t>Core Router </a:t>
            </a:r>
            <a:r>
              <a:rPr lang="vi-VN" b="1">
                <a:solidFill>
                  <a:srgbClr val="FF0000"/>
                </a:solidFill>
              </a:rPr>
              <a:t>phải sử dụng thông tin đầy </a:t>
            </a:r>
            <a:r>
              <a:rPr lang="vi-VN" b="1" smtClean="0">
                <a:solidFill>
                  <a:srgbClr val="FF0000"/>
                </a:solidFill>
              </a:rPr>
              <a:t>đủ</a:t>
            </a:r>
            <a:endParaRPr lang="vi-VN">
              <a:solidFill>
                <a:srgbClr val="FF0000"/>
              </a:solidFill>
            </a:endParaRPr>
          </a:p>
          <a:p>
            <a:pPr lvl="1"/>
            <a:r>
              <a:rPr lang="vi-VN"/>
              <a:t>Để làm được việc này thì các Core Router phải có khả năng</a:t>
            </a:r>
            <a:r>
              <a:rPr lang="vi-VN" b="1"/>
              <a:t> </a:t>
            </a:r>
            <a:r>
              <a:rPr lang="vi-VN" b="1">
                <a:solidFill>
                  <a:srgbClr val="FF0000"/>
                </a:solidFill>
              </a:rPr>
              <a:t>trao đổi thông tin với </a:t>
            </a:r>
            <a:r>
              <a:rPr lang="vi-VN" b="1" smtClean="0">
                <a:solidFill>
                  <a:srgbClr val="FF0000"/>
                </a:solidFill>
              </a:rPr>
              <a:t>nhau</a:t>
            </a:r>
          </a:p>
          <a:p>
            <a:pPr lvl="1"/>
            <a:r>
              <a:rPr lang="vi-VN"/>
              <a:t>Bài toán định tuyến chủ yếu xét trên Backbone Network, giữa các Core Router với nhau</a:t>
            </a:r>
          </a:p>
        </p:txBody>
      </p:sp>
    </p:spTree>
    <p:extLst>
      <p:ext uri="{BB962C8B-B14F-4D97-AF65-F5344CB8AC3E}">
        <p14:creationId xmlns:p14="http://schemas.microsoft.com/office/powerpoint/2010/main" val="13995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5183" y="2299567"/>
            <a:ext cx="8385243" cy="4558433"/>
            <a:chOff x="2315183" y="2299567"/>
            <a:chExt cx="8385243" cy="45584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B9953B-BEA3-468C-8D55-474C68F3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83" y="2368129"/>
              <a:ext cx="2168279" cy="44898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3482DF-5713-4FCE-A393-5EFF099E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434" y="2299567"/>
              <a:ext cx="4357992" cy="4558433"/>
            </a:xfrm>
            <a:prstGeom prst="rect">
              <a:avLst/>
            </a:prstGeom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5FC5D4D1-3560-4B4B-B9C5-CDA7C20B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Hệ thống 2 bậc – Core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mở rộng - Peer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Mạng xương sống ngang hàng – Tính phức </a:t>
            </a:r>
            <a:r>
              <a:rPr lang="vi-VN" smtClean="0"/>
              <a:t>tạp</a:t>
            </a:r>
            <a:endParaRPr lang="en-US" smtClean="0"/>
          </a:p>
          <a:p>
            <a:pPr lvl="1"/>
            <a:r>
              <a:rPr lang="vi-VN"/>
              <a:t>Xuất hiện nhiều hơn </a:t>
            </a:r>
            <a:r>
              <a:rPr lang="vi-VN" b="1">
                <a:solidFill>
                  <a:srgbClr val="FF0000"/>
                </a:solidFill>
              </a:rPr>
              <a:t>các mạng xương sống khác nhau</a:t>
            </a:r>
            <a:r>
              <a:rPr lang="vi-VN"/>
              <a:t>: mở đầu là NSFNET</a:t>
            </a:r>
            <a:r>
              <a:rPr lang="vi-VN" smtClean="0"/>
              <a:t>.</a:t>
            </a:r>
            <a:endParaRPr lang="en-US" smtClean="0"/>
          </a:p>
          <a:p>
            <a:pPr lvl="1"/>
            <a:r>
              <a:rPr lang="vi-VN"/>
              <a:t>Tạo nên một khái niệm mới – </a:t>
            </a:r>
            <a:r>
              <a:rPr lang="vi-VN" b="1">
                <a:solidFill>
                  <a:srgbClr val="FF0000"/>
                </a:solidFill>
              </a:rPr>
              <a:t>Peer Backbone (Mạng xương sống ngang hàng</a:t>
            </a:r>
            <a:r>
              <a:rPr lang="vi-VN" b="1" smtClean="0">
                <a:solidFill>
                  <a:srgbClr val="FF0000"/>
                </a:solidFill>
              </a:rPr>
              <a:t>)</a:t>
            </a:r>
            <a:endParaRPr lang="vi-VN">
              <a:solidFill>
                <a:srgbClr val="FF0000"/>
              </a:solidFill>
            </a:endParaRPr>
          </a:p>
          <a:p>
            <a:pPr lvl="2" fontAlgn="base"/>
            <a:r>
              <a:rPr lang="vi-VN" smtClean="0"/>
              <a:t>Peer </a:t>
            </a:r>
            <a:r>
              <a:rPr lang="vi-VN"/>
              <a:t>Backbone là các mạng xương sống tồn tại </a:t>
            </a:r>
            <a:r>
              <a:rPr lang="vi-VN" b="1"/>
              <a:t>song song</a:t>
            </a:r>
            <a:r>
              <a:rPr lang="vi-VN"/>
              <a:t>, </a:t>
            </a:r>
            <a:r>
              <a:rPr lang="vi-VN" b="1"/>
              <a:t>tương đối độc lập</a:t>
            </a:r>
            <a:r>
              <a:rPr lang="vi-VN"/>
              <a:t> với nhau, có cùng nhiệm vụ kết nối liên </a:t>
            </a:r>
            <a:r>
              <a:rPr lang="vi-VN" smtClean="0"/>
              <a:t>mạng</a:t>
            </a:r>
          </a:p>
          <a:p>
            <a:pPr lvl="1" fontAlgn="base"/>
            <a:r>
              <a:rPr lang="vi-VN"/>
              <a:t>Tính phức tạp của mạng xương sống ngang hàng</a:t>
            </a:r>
            <a:r>
              <a:rPr lang="vi-VN" smtClean="0"/>
              <a:t>:</a:t>
            </a:r>
          </a:p>
          <a:p>
            <a:pPr lvl="2" fontAlgn="base"/>
            <a:r>
              <a:rPr lang="vi-VN"/>
              <a:t>Kết nối giữa các mạng xương sống ngang </a:t>
            </a:r>
            <a:r>
              <a:rPr lang="vi-VN" smtClean="0"/>
              <a:t>hàng</a:t>
            </a:r>
          </a:p>
          <a:p>
            <a:pPr lvl="2" fontAlgn="base"/>
            <a:r>
              <a:rPr lang="vi-VN"/>
              <a:t>Chuyển tiếp gói tin qua các mạng xương sống ngang hàng</a:t>
            </a:r>
          </a:p>
          <a:p>
            <a:pPr lvl="2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959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0620" y="2541262"/>
            <a:ext cx="11329056" cy="4112485"/>
            <a:chOff x="430620" y="2541262"/>
            <a:chExt cx="11329056" cy="411248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BD6F61B-4211-4A48-93DA-F97DDF833467}"/>
                </a:ext>
              </a:extLst>
            </p:cNvPr>
            <p:cNvSpPr/>
            <p:nvPr/>
          </p:nvSpPr>
          <p:spPr>
            <a:xfrm>
              <a:off x="3005069" y="5643359"/>
              <a:ext cx="6181859" cy="82424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Backbone Network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BC857-EA9E-4A40-B34A-5CE8A6344DE8}"/>
                </a:ext>
              </a:extLst>
            </p:cNvPr>
            <p:cNvCxnSpPr>
              <a:cxnSpLocks/>
              <a:stCxn id="80" idx="2"/>
              <a:endCxn id="25" idx="6"/>
            </p:cNvCxnSpPr>
            <p:nvPr/>
          </p:nvCxnSpPr>
          <p:spPr>
            <a:xfrm flipH="1">
              <a:off x="9186928" y="3139527"/>
              <a:ext cx="537283" cy="52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AFCCB-8D1E-4F91-A7A9-B4C89074FD06}"/>
                </a:ext>
              </a:extLst>
            </p:cNvPr>
            <p:cNvSpPr/>
            <p:nvPr/>
          </p:nvSpPr>
          <p:spPr>
            <a:xfrm>
              <a:off x="3005069" y="2732603"/>
              <a:ext cx="6181859" cy="82424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Backbone Network 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8742C9-AC92-4D23-88A9-59812F5A80A3}"/>
                </a:ext>
              </a:extLst>
            </p:cNvPr>
            <p:cNvCxnSpPr>
              <a:cxnSpLocks/>
              <a:stCxn id="25" idx="2"/>
              <a:endCxn id="79" idx="0"/>
            </p:cNvCxnSpPr>
            <p:nvPr/>
          </p:nvCxnSpPr>
          <p:spPr>
            <a:xfrm flipH="1">
              <a:off x="2470717" y="3144727"/>
              <a:ext cx="53435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49A08EEA-2FD7-422C-8B05-B57D5DE2A679}"/>
                </a:ext>
              </a:extLst>
            </p:cNvPr>
            <p:cNvSpPr/>
            <p:nvPr/>
          </p:nvSpPr>
          <p:spPr>
            <a:xfrm>
              <a:off x="432321" y="5457217"/>
              <a:ext cx="204179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76ABE6-4AFC-45D8-858A-02444CA1319A}"/>
                </a:ext>
              </a:extLst>
            </p:cNvPr>
            <p:cNvCxnSpPr>
              <a:cxnSpLocks/>
              <a:stCxn id="2" idx="2"/>
              <a:endCxn id="28" idx="0"/>
            </p:cNvCxnSpPr>
            <p:nvPr/>
          </p:nvCxnSpPr>
          <p:spPr>
            <a:xfrm flipH="1" flipV="1">
              <a:off x="2472418" y="6055482"/>
              <a:ext cx="532651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7BE16E-6D55-4B3B-B101-00C454BCE380}"/>
                </a:ext>
              </a:extLst>
            </p:cNvPr>
            <p:cNvCxnSpPr>
              <a:cxnSpLocks/>
              <a:stCxn id="76" idx="2"/>
              <a:endCxn id="2" idx="6"/>
            </p:cNvCxnSpPr>
            <p:nvPr/>
          </p:nvCxnSpPr>
          <p:spPr>
            <a:xfrm flipH="1">
              <a:off x="9186928" y="6055483"/>
              <a:ext cx="537283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659907-D52B-4B10-BCF9-05ABA7C8EBB4}"/>
                </a:ext>
              </a:extLst>
            </p:cNvPr>
            <p:cNvSpPr/>
            <p:nvPr/>
          </p:nvSpPr>
          <p:spPr>
            <a:xfrm>
              <a:off x="3606171" y="4299285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1A5EA3-44A2-4DF7-9FD0-6F710D1D0997}"/>
                </a:ext>
              </a:extLst>
            </p:cNvPr>
            <p:cNvCxnSpPr>
              <a:cxnSpLocks/>
              <a:stCxn id="2" idx="1"/>
              <a:endCxn id="44" idx="2"/>
            </p:cNvCxnSpPr>
            <p:nvPr/>
          </p:nvCxnSpPr>
          <p:spPr>
            <a:xfrm flipH="1" flipV="1">
              <a:off x="3906722" y="4900925"/>
              <a:ext cx="3659" cy="8631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548B31-BF68-4AE4-AA1D-E9E20FC4FEA3}"/>
                </a:ext>
              </a:extLst>
            </p:cNvPr>
            <p:cNvCxnSpPr>
              <a:cxnSpLocks/>
              <a:stCxn id="44" idx="0"/>
              <a:endCxn id="25" idx="3"/>
            </p:cNvCxnSpPr>
            <p:nvPr/>
          </p:nvCxnSpPr>
          <p:spPr>
            <a:xfrm flipV="1">
              <a:off x="3906722" y="3436143"/>
              <a:ext cx="3659" cy="8631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32F1E5-EF8F-4796-B2E6-DBA75E348B1A}"/>
                </a:ext>
              </a:extLst>
            </p:cNvPr>
            <p:cNvSpPr/>
            <p:nvPr/>
          </p:nvSpPr>
          <p:spPr>
            <a:xfrm>
              <a:off x="5795448" y="4304003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7DE791-8F48-4C40-A7E9-4005A07FEE12}"/>
                </a:ext>
              </a:extLst>
            </p:cNvPr>
            <p:cNvCxnSpPr>
              <a:cxnSpLocks/>
              <a:stCxn id="2" idx="0"/>
              <a:endCxn id="47" idx="2"/>
            </p:cNvCxnSpPr>
            <p:nvPr/>
          </p:nvCxnSpPr>
          <p:spPr>
            <a:xfrm flipV="1">
              <a:off x="6095999" y="4905643"/>
              <a:ext cx="0" cy="7377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B50E81-73BB-4BE2-BFE4-2E0EBD2F9CF7}"/>
                </a:ext>
              </a:extLst>
            </p:cNvPr>
            <p:cNvCxnSpPr>
              <a:cxnSpLocks/>
              <a:stCxn id="47" idx="0"/>
              <a:endCxn id="25" idx="4"/>
            </p:cNvCxnSpPr>
            <p:nvPr/>
          </p:nvCxnSpPr>
          <p:spPr>
            <a:xfrm flipV="1">
              <a:off x="6095999" y="3556851"/>
              <a:ext cx="0" cy="74715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FD3EC0-BFD2-4EB9-BA5E-B369E31F73A0}"/>
                </a:ext>
              </a:extLst>
            </p:cNvPr>
            <p:cNvSpPr/>
            <p:nvPr/>
          </p:nvSpPr>
          <p:spPr>
            <a:xfrm>
              <a:off x="7981065" y="4299285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E40F89-5900-4478-92DF-0F87498E5E25}"/>
                </a:ext>
              </a:extLst>
            </p:cNvPr>
            <p:cNvCxnSpPr>
              <a:cxnSpLocks/>
              <a:stCxn id="2" idx="7"/>
              <a:endCxn id="50" idx="2"/>
            </p:cNvCxnSpPr>
            <p:nvPr/>
          </p:nvCxnSpPr>
          <p:spPr>
            <a:xfrm flipV="1">
              <a:off x="8281616" y="4900925"/>
              <a:ext cx="0" cy="8631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B96C62-74BA-4773-8D45-DD7E4011A314}"/>
                </a:ext>
              </a:extLst>
            </p:cNvPr>
            <p:cNvCxnSpPr>
              <a:cxnSpLocks/>
              <a:stCxn id="50" idx="0"/>
              <a:endCxn id="25" idx="5"/>
            </p:cNvCxnSpPr>
            <p:nvPr/>
          </p:nvCxnSpPr>
          <p:spPr>
            <a:xfrm flipV="1">
              <a:off x="8281616" y="3436143"/>
              <a:ext cx="0" cy="8631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Cloud 75">
              <a:extLst>
                <a:ext uri="{FF2B5EF4-FFF2-40B4-BE49-F238E27FC236}">
                  <a16:creationId xmlns:a16="http://schemas.microsoft.com/office/drawing/2014/main" id="{E7B96FDF-71B2-48AE-AD45-F31C73A9C759}"/>
                </a:ext>
              </a:extLst>
            </p:cNvPr>
            <p:cNvSpPr/>
            <p:nvPr/>
          </p:nvSpPr>
          <p:spPr>
            <a:xfrm>
              <a:off x="9717878" y="5457218"/>
              <a:ext cx="204179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2</a:t>
              </a:r>
            </a:p>
          </p:txBody>
        </p:sp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328DC45D-F30B-47E3-B4E0-19B133660D6C}"/>
                </a:ext>
              </a:extLst>
            </p:cNvPr>
            <p:cNvSpPr/>
            <p:nvPr/>
          </p:nvSpPr>
          <p:spPr>
            <a:xfrm>
              <a:off x="430620" y="2546462"/>
              <a:ext cx="204179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3</a:t>
              </a:r>
            </a:p>
          </p:txBody>
        </p:sp>
        <p:sp>
          <p:nvSpPr>
            <p:cNvPr id="80" name="Cloud 79">
              <a:extLst>
                <a:ext uri="{FF2B5EF4-FFF2-40B4-BE49-F238E27FC236}">
                  <a16:creationId xmlns:a16="http://schemas.microsoft.com/office/drawing/2014/main" id="{A6694CA3-1D2E-4599-B35F-FF64DEEFE5B9}"/>
                </a:ext>
              </a:extLst>
            </p:cNvPr>
            <p:cNvSpPr/>
            <p:nvPr/>
          </p:nvSpPr>
          <p:spPr>
            <a:xfrm>
              <a:off x="9717878" y="2541262"/>
              <a:ext cx="2041798" cy="1196529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4</a:t>
              </a: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mở rộng - Peer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9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mục tiêu cơ bản – Các khó khăn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mục </a:t>
            </a:r>
            <a:r>
              <a:rPr lang="vi-VN" smtClean="0"/>
              <a:t>tiêu</a:t>
            </a:r>
            <a:r>
              <a:rPr lang="en-US" smtClean="0"/>
              <a:t>:</a:t>
            </a:r>
            <a:endParaRPr lang="vi-VN"/>
          </a:p>
          <a:p>
            <a:pPr lvl="1" fontAlgn="base"/>
            <a:r>
              <a:rPr lang="vi-VN"/>
              <a:t>Tránh đi qua 1 mạng xương sống 2 lần</a:t>
            </a:r>
          </a:p>
          <a:p>
            <a:pPr lvl="1" fontAlgn="base"/>
            <a:r>
              <a:rPr lang="vi-VN"/>
              <a:t>Cố gắng đi trong 1 mạng xương sống nhiều nhất có thể</a:t>
            </a:r>
          </a:p>
          <a:p>
            <a:pPr lvl="1" fontAlgn="base"/>
            <a:r>
              <a:rPr lang="vi-VN"/>
              <a:t>Cố gắng đi theo đường ngắn nhất, tốt </a:t>
            </a:r>
            <a:r>
              <a:rPr lang="vi-VN" smtClean="0"/>
              <a:t>nhất</a:t>
            </a:r>
          </a:p>
          <a:p>
            <a:pPr fontAlgn="base"/>
            <a:r>
              <a:rPr lang="vi-VN"/>
              <a:t>Các khó khăn</a:t>
            </a:r>
            <a:r>
              <a:rPr lang="vi-VN" smtClean="0"/>
              <a:t>:</a:t>
            </a:r>
          </a:p>
          <a:p>
            <a:pPr lvl="1" fontAlgn="base"/>
            <a:r>
              <a:rPr lang="vi-VN"/>
              <a:t>Việc chuyển tiếp giữa 2 mạng xương sống có thể </a:t>
            </a:r>
            <a:r>
              <a:rPr lang="vi-VN" b="1">
                <a:solidFill>
                  <a:srgbClr val="FF0000"/>
                </a:solidFill>
              </a:rPr>
              <a:t>không hiệu </a:t>
            </a:r>
            <a:r>
              <a:rPr lang="vi-VN" b="1" smtClean="0">
                <a:solidFill>
                  <a:srgbClr val="FF0000"/>
                </a:solidFill>
              </a:rPr>
              <a:t>quả</a:t>
            </a:r>
          </a:p>
          <a:p>
            <a:pPr lvl="1" fontAlgn="base"/>
            <a:r>
              <a:rPr lang="vi-VN"/>
              <a:t>Việc chuyển tiếp giữa 2 mạng xương sống có thể xuất hiện </a:t>
            </a:r>
            <a:r>
              <a:rPr lang="vi-VN" b="1"/>
              <a:t>vòng lặp</a:t>
            </a:r>
            <a:endParaRPr lang="vi-VN"/>
          </a:p>
          <a:p>
            <a:pPr lvl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06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605DC-BBF7-4E7E-A592-2A14E663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0" y="2490656"/>
            <a:ext cx="10363200" cy="22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 dung 3</a:t>
            </a:r>
          </a:p>
          <a:p>
            <a:endParaRPr lang="vi-VN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THUẬT TOÁN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90800"/>
            <a:ext cx="10469010" cy="2646218"/>
          </a:xfrm>
        </p:spPr>
        <p:txBody>
          <a:bodyPr>
            <a:normAutofit/>
          </a:bodyPr>
          <a:lstStyle/>
          <a:p>
            <a:pPr fontAlgn="base"/>
            <a:r>
              <a:rPr lang="vi-VN" sz="2200" b="1" smtClean="0">
                <a:solidFill>
                  <a:srgbClr val="FF0000"/>
                </a:solidFill>
                <a:latin typeface="+mj-lt"/>
              </a:rPr>
              <a:t>Thông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tin định tuyến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200" dirty="0">
                <a:latin typeface="+mj-lt"/>
              </a:rPr>
              <a:t>cần được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lan truyền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200" dirty="0">
                <a:latin typeface="+mj-lt"/>
              </a:rPr>
              <a:t>giữa tất cả các Core Router</a:t>
            </a:r>
          </a:p>
          <a:p>
            <a:pPr fontAlgn="base"/>
            <a:r>
              <a:rPr lang="vi-VN" sz="2200" dirty="0">
                <a:latin typeface="+mj-lt"/>
              </a:rPr>
              <a:t>Các giao thức định tuyến cần thực hiện 2 chức năng:</a:t>
            </a:r>
          </a:p>
          <a:p>
            <a:pPr lvl="1" fontAlgn="base"/>
            <a:r>
              <a:rPr lang="vi-VN" sz="2200" dirty="0">
                <a:latin typeface="+mj-lt"/>
              </a:rPr>
              <a:t>Tính toán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đường đi tốt nhất</a:t>
            </a:r>
            <a:endParaRPr lang="vi-VN" sz="2200" dirty="0">
              <a:solidFill>
                <a:srgbClr val="FF0000"/>
              </a:solidFill>
              <a:latin typeface="+mj-lt"/>
            </a:endParaRPr>
          </a:p>
          <a:p>
            <a:pPr lvl="1" fontAlgn="base"/>
            <a:r>
              <a:rPr lang="vi-VN" sz="2200" dirty="0">
                <a:latin typeface="+mj-lt"/>
              </a:rPr>
              <a:t>Có khả năng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ứng phó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200" dirty="0">
                <a:latin typeface="+mj-lt"/>
              </a:rPr>
              <a:t>với những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thay đổi hoặc lỗi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200" dirty="0">
                <a:latin typeface="+mj-lt"/>
              </a:rPr>
              <a:t>xuất hiện trong mạng</a:t>
            </a:r>
          </a:p>
          <a:p>
            <a:r>
              <a:rPr lang="vi-VN" sz="2200" dirty="0">
                <a:latin typeface="+mj-lt"/>
              </a:rPr>
              <a:t>Bởi vậy, ta cần đảm bảo đến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tính cơ động, tự động</a:t>
            </a:r>
            <a:r>
              <a:rPr lang="vi-VN" sz="2200" dirty="0">
                <a:latin typeface="+mj-lt"/>
              </a:rPr>
              <a:t> của những giao thức này</a:t>
            </a:r>
            <a:endParaRPr lang="en-US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Lan truyền định tuyến tự động - </a:t>
            </a:r>
            <a:r>
              <a:rPr lang="vi-VN" smtClean="0"/>
              <a:t>FIB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30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/>
              <a:t>Về mặt khái niệm, các </a:t>
            </a:r>
            <a:r>
              <a:rPr lang="vi-VN" b="1">
                <a:solidFill>
                  <a:srgbClr val="FF0000"/>
                </a:solidFill>
              </a:rPr>
              <a:t>giao thức định tuyến</a:t>
            </a:r>
            <a:r>
              <a:rPr lang="vi-VN"/>
              <a:t> độc lập với các </a:t>
            </a:r>
            <a:r>
              <a:rPr lang="vi-VN" b="1">
                <a:solidFill>
                  <a:srgbClr val="FF0000"/>
                </a:solidFill>
              </a:rPr>
              <a:t>cơ chế chuyển tiếp</a:t>
            </a:r>
            <a:endParaRPr lang="vi-VN" b="1" smtClean="0">
              <a:solidFill>
                <a:srgbClr val="FF0000"/>
              </a:solidFill>
            </a:endParaRPr>
          </a:p>
          <a:p>
            <a:pPr fontAlgn="base"/>
            <a:r>
              <a:rPr lang="vi-VN" b="1" smtClean="0">
                <a:solidFill>
                  <a:srgbClr val="FF0000"/>
                </a:solidFill>
              </a:rPr>
              <a:t>Forwarding </a:t>
            </a:r>
            <a:r>
              <a:rPr lang="vi-VN" b="1" dirty="0">
                <a:solidFill>
                  <a:srgbClr val="FF0000"/>
                </a:solidFill>
              </a:rPr>
              <a:t>Information Base (FIB)</a:t>
            </a:r>
            <a:r>
              <a:rPr lang="vi-VN" dirty="0"/>
              <a:t>: Bảng lưu trữ các thông tin dùng cho </a:t>
            </a:r>
            <a:r>
              <a:rPr lang="vi-VN"/>
              <a:t>định </a:t>
            </a:r>
            <a:r>
              <a:rPr lang="vi-VN" smtClean="0"/>
              <a:t>tuyến</a:t>
            </a:r>
            <a:endParaRPr lang="vi-VN" i="1" smtClean="0"/>
          </a:p>
          <a:p>
            <a:pPr fontAlgn="base"/>
            <a:r>
              <a:rPr lang="vi-VN" smtClean="0"/>
              <a:t>Khi FIB thay đổi, các thay đổi này sẽ được </a:t>
            </a:r>
            <a:r>
              <a:rPr lang="vi-VN" b="1" smtClean="0">
                <a:solidFill>
                  <a:srgbClr val="FF0000"/>
                </a:solidFill>
              </a:rPr>
              <a:t>cập nhật vào Forwarding Table</a:t>
            </a:r>
            <a:endParaRPr lang="vi-VN" smtClean="0">
              <a:solidFill>
                <a:srgbClr val="FF0000"/>
              </a:solidFill>
            </a:endParaRPr>
          </a:p>
          <a:p>
            <a:pPr lvl="1" fontAlgn="base"/>
            <a:r>
              <a:rPr lang="vi-VN" smtClean="0"/>
              <a:t>Tuy </a:t>
            </a:r>
            <a:r>
              <a:rPr lang="vi-VN" dirty="0"/>
              <a:t>nhiên, việc cập nhật còn tùy theo các chính sách, quy định riêng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r>
              <a:rPr lang="vi-VN" dirty="0"/>
              <a:t>Lan truyền định tuyến tự động </a:t>
            </a:r>
            <a:r>
              <a:rPr lang="vi-VN" dirty="0" smtClean="0"/>
              <a:t>- FIB</a:t>
            </a:r>
            <a:endParaRPr lang="vi-V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9093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Ta đã biết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Truyền </a:t>
            </a:r>
            <a:r>
              <a:rPr lang="vi-VN"/>
              <a:t>tin thông thường theo hình thức </a:t>
            </a:r>
            <a:r>
              <a:rPr lang="vi-VN" b="1" smtClean="0">
                <a:solidFill>
                  <a:srgbClr val="FF0000"/>
                </a:solidFill>
              </a:rPr>
              <a:t>Point-to-Point</a:t>
            </a:r>
          </a:p>
          <a:p>
            <a:r>
              <a:rPr lang="vi-VN" b="1">
                <a:solidFill>
                  <a:srgbClr val="FF0000"/>
                </a:solidFill>
              </a:rPr>
              <a:t>Truyền tin liên mạng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được thực hiện thông qua</a:t>
            </a:r>
            <a:r>
              <a:rPr lang="vi-VN" b="1"/>
              <a:t> </a:t>
            </a:r>
            <a:r>
              <a:rPr lang="vi-VN" b="1">
                <a:solidFill>
                  <a:srgbClr val="FF0000"/>
                </a:solidFill>
              </a:rPr>
              <a:t>Router</a:t>
            </a:r>
            <a:r>
              <a:rPr lang="vi-VN" b="1" smtClean="0"/>
              <a:t>:</a:t>
            </a:r>
          </a:p>
          <a:p>
            <a:pPr lvl="1"/>
            <a:r>
              <a:rPr lang="vi-VN"/>
              <a:t>Dựa trên giả định: Router </a:t>
            </a:r>
            <a:r>
              <a:rPr lang="vi-VN" b="1">
                <a:solidFill>
                  <a:srgbClr val="FF0000"/>
                </a:solidFill>
              </a:rPr>
              <a:t>“bằng cách nào đó”</a:t>
            </a:r>
            <a:r>
              <a:rPr lang="vi-VN"/>
              <a:t> tìm ra con đường truyền tin giữa các host.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164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76" y="835122"/>
            <a:ext cx="9563124" cy="706964"/>
          </a:xfrm>
        </p:spPr>
        <p:txBody>
          <a:bodyPr/>
          <a:lstStyle/>
          <a:p>
            <a:r>
              <a:rPr lang="vi-VN" smtClean="0"/>
              <a:t>Distance-Vector(Véc-tơ khoảng cách)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76" y="2561936"/>
            <a:ext cx="9923342" cy="3416300"/>
          </a:xfrm>
        </p:spPr>
        <p:txBody>
          <a:bodyPr>
            <a:normAutofit/>
          </a:bodyPr>
          <a:lstStyle/>
          <a:p>
            <a:pPr fontAlgn="base"/>
            <a:r>
              <a:rPr lang="vi-VN" sz="2000" smtClean="0">
                <a:latin typeface="+mj-lt"/>
              </a:rPr>
              <a:t>Distance</a:t>
            </a:r>
            <a:r>
              <a:rPr lang="vi-VN" sz="2000" dirty="0">
                <a:latin typeface="+mj-lt"/>
              </a:rPr>
              <a:t>: </a:t>
            </a:r>
            <a:r>
              <a:rPr lang="vi-VN" sz="2000" b="1" dirty="0">
                <a:latin typeface="+mj-lt"/>
              </a:rPr>
              <a:t>“</a:t>
            </a:r>
            <a:r>
              <a:rPr lang="vi-VN" sz="2000" b="1" dirty="0">
                <a:solidFill>
                  <a:srgbClr val="FF0000"/>
                </a:solidFill>
                <a:latin typeface="+mj-lt"/>
              </a:rPr>
              <a:t>khoảng cách</a:t>
            </a:r>
            <a:r>
              <a:rPr lang="vi-VN" sz="2000" b="1" dirty="0">
                <a:latin typeface="+mj-lt"/>
              </a:rPr>
              <a:t>”</a:t>
            </a:r>
            <a:r>
              <a:rPr lang="vi-VN" sz="2000" dirty="0">
                <a:latin typeface="+mj-lt"/>
              </a:rPr>
              <a:t> từ một nguồn đến một đích cụ thể</a:t>
            </a:r>
          </a:p>
          <a:p>
            <a:pPr lvl="1" fontAlgn="base"/>
            <a:r>
              <a:rPr lang="vi-VN" sz="2000" dirty="0">
                <a:latin typeface="+mj-lt"/>
              </a:rPr>
              <a:t>Việc đánh giá dựa trên nhiều tiêu chí như: số hop, độ trễ, băng thông …</a:t>
            </a:r>
          </a:p>
          <a:p>
            <a:pPr fontAlgn="base"/>
            <a:r>
              <a:rPr lang="vi-VN" sz="2000" dirty="0">
                <a:latin typeface="+mj-lt"/>
              </a:rPr>
              <a:t>Distance-Vector: Một cặp (Đích, khoảng cách) là một Véc-tơ </a:t>
            </a:r>
            <a:r>
              <a:rPr lang="vi-VN" sz="2000">
                <a:latin typeface="+mj-lt"/>
              </a:rPr>
              <a:t>khoảng </a:t>
            </a:r>
            <a:r>
              <a:rPr lang="vi-VN" sz="2000" smtClean="0">
                <a:latin typeface="+mj-lt"/>
              </a:rPr>
              <a:t>cách</a:t>
            </a: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32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446245" cy="3416300"/>
          </a:xfrm>
        </p:spPr>
        <p:txBody>
          <a:bodyPr>
            <a:normAutofit/>
          </a:bodyPr>
          <a:lstStyle/>
          <a:p>
            <a:pPr fontAlgn="base"/>
            <a:r>
              <a:rPr lang="vi-VN" smtClean="0"/>
              <a:t>FIB </a:t>
            </a:r>
            <a:r>
              <a:rPr lang="vi-VN" dirty="0"/>
              <a:t>của một Router lưu trữ các thông tin về Distance-Vector của tất cả các đích đến</a:t>
            </a:r>
          </a:p>
          <a:p>
            <a:pPr lvl="1" fontAlgn="base"/>
            <a:r>
              <a:rPr lang="vi-VN" dirty="0"/>
              <a:t>Các thông tin chính: </a:t>
            </a:r>
            <a:r>
              <a:rPr lang="vi-VN" b="1" dirty="0">
                <a:solidFill>
                  <a:srgbClr val="FF0000"/>
                </a:solidFill>
              </a:rPr>
              <a:t>Địa chỉ đích</a:t>
            </a:r>
            <a:r>
              <a:rPr lang="vi-VN" dirty="0"/>
              <a:t>, </a:t>
            </a:r>
            <a:r>
              <a:rPr lang="vi-VN" b="1" dirty="0">
                <a:solidFill>
                  <a:srgbClr val="FF0000"/>
                </a:solidFill>
              </a:rPr>
              <a:t>Khoảng cách</a:t>
            </a:r>
            <a:r>
              <a:rPr lang="vi-VN" dirty="0"/>
              <a:t> và </a:t>
            </a:r>
            <a:r>
              <a:rPr lang="vi-VN" b="1" dirty="0">
                <a:solidFill>
                  <a:srgbClr val="FF0000"/>
                </a:solidFill>
              </a:rPr>
              <a:t>Next Hop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(Router tiếp theo)</a:t>
            </a:r>
          </a:p>
          <a:p>
            <a:pPr fontAlgn="base"/>
            <a:r>
              <a:rPr lang="vi-VN" dirty="0"/>
              <a:t>Mỗi Router sẽ </a:t>
            </a:r>
            <a:r>
              <a:rPr lang="vi-VN" b="1" dirty="0">
                <a:solidFill>
                  <a:srgbClr val="FF0000"/>
                </a:solidFill>
              </a:rPr>
              <a:t>truyền FIB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của mình </a:t>
            </a:r>
            <a:r>
              <a:rPr lang="vi-VN" b="1" dirty="0">
                <a:solidFill>
                  <a:srgbClr val="FF0000"/>
                </a:solidFill>
              </a:rPr>
              <a:t>cho các Router kế cận</a:t>
            </a:r>
            <a:endParaRPr lang="vi-VN" dirty="0">
              <a:solidFill>
                <a:srgbClr val="FF0000"/>
              </a:solidFill>
            </a:endParaRPr>
          </a:p>
          <a:p>
            <a:pPr fontAlgn="base"/>
            <a:r>
              <a:rPr lang="vi-VN" dirty="0"/>
              <a:t>Khi nhận được FIB của Router kế cận</a:t>
            </a:r>
          </a:p>
          <a:p>
            <a:pPr lvl="1" fontAlgn="base"/>
            <a:r>
              <a:rPr lang="vi-VN" dirty="0"/>
              <a:t>Router sẽ </a:t>
            </a:r>
            <a:r>
              <a:rPr lang="vi-VN" b="1" dirty="0">
                <a:solidFill>
                  <a:srgbClr val="FF0000"/>
                </a:solidFill>
              </a:rPr>
              <a:t>dựa vào FIB đó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để </a:t>
            </a:r>
            <a:r>
              <a:rPr lang="vi-VN" b="1" dirty="0">
                <a:solidFill>
                  <a:srgbClr val="FF0000"/>
                </a:solidFill>
              </a:rPr>
              <a:t>cập nhật FIB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của mình</a:t>
            </a:r>
          </a:p>
          <a:p>
            <a:pPr lvl="1" fontAlgn="base"/>
            <a:r>
              <a:rPr lang="vi-VN" dirty="0"/>
              <a:t>Sau đó Router sẽ lại truyền FIB mới của mình đến các Router kế cận</a:t>
            </a:r>
          </a:p>
          <a:p>
            <a:endParaRPr lang="vi-V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0973" cy="706964"/>
          </a:xfrm>
        </p:spPr>
        <p:txBody>
          <a:bodyPr/>
          <a:lstStyle/>
          <a:p>
            <a:r>
              <a:rPr lang="vi-VN"/>
              <a:t>Cơ chế hoạt </a:t>
            </a:r>
            <a:r>
              <a:rPr lang="vi-VN" smtClean="0"/>
              <a:t>động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3831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63" y="1593705"/>
            <a:ext cx="9085118" cy="44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5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4846"/>
            <a:ext cx="9610028" cy="2813627"/>
          </a:xfrm>
        </p:spPr>
        <p:txBody>
          <a:bodyPr>
            <a:normAutofit/>
          </a:bodyPr>
          <a:lstStyle/>
          <a:p>
            <a:pPr fontAlgn="base"/>
            <a:r>
              <a:rPr lang="vi-VN" dirty="0" smtClean="0">
                <a:latin typeface="+mj-lt"/>
              </a:rPr>
              <a:t>Việc </a:t>
            </a:r>
            <a:r>
              <a:rPr lang="vi-VN" b="1" dirty="0">
                <a:solidFill>
                  <a:srgbClr val="FF0000"/>
                </a:solidFill>
                <a:latin typeface="+mj-lt"/>
              </a:rPr>
              <a:t>cập nhật</a:t>
            </a:r>
            <a:r>
              <a:rPr lang="vi-VN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dirty="0">
                <a:latin typeface="+mj-lt"/>
              </a:rPr>
              <a:t>dựa trên </a:t>
            </a:r>
            <a:r>
              <a:rPr lang="vi-VN" b="1" dirty="0">
                <a:solidFill>
                  <a:srgbClr val="FF0000"/>
                </a:solidFill>
                <a:latin typeface="+mj-lt"/>
              </a:rPr>
              <a:t>3 quy luật</a:t>
            </a:r>
            <a:r>
              <a:rPr lang="vi-VN" dirty="0">
                <a:latin typeface="+mj-lt"/>
              </a:rPr>
              <a:t>:</a:t>
            </a:r>
          </a:p>
          <a:p>
            <a:pPr lvl="1" fontAlgn="base"/>
            <a:r>
              <a:rPr lang="vi-VN" sz="1800" dirty="0">
                <a:latin typeface="+mj-lt"/>
              </a:rPr>
              <a:t>Nếu FIB của A </a:t>
            </a:r>
            <a:r>
              <a:rPr lang="vi-VN" sz="1800" b="1" dirty="0">
                <a:solidFill>
                  <a:srgbClr val="FF0000"/>
                </a:solidFill>
                <a:latin typeface="+mj-lt"/>
              </a:rPr>
              <a:t>có 1 đích mà B không có</a:t>
            </a:r>
            <a:r>
              <a:rPr lang="vi-VN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1800" dirty="0">
                <a:latin typeface="+mj-lt"/>
              </a:rPr>
              <a:t>trong FIB của mình thì B phải thêm đích đó vào FIB của nó với next hop là A</a:t>
            </a:r>
            <a:r>
              <a:rPr lang="vi-VN" sz="1800" dirty="0" smtClean="0">
                <a:latin typeface="+mj-lt"/>
              </a:rPr>
              <a:t>.</a:t>
            </a:r>
            <a:endParaRPr lang="vi-VN" sz="1800" dirty="0">
              <a:latin typeface="+mj-lt"/>
            </a:endParaRPr>
          </a:p>
          <a:p>
            <a:endParaRPr lang="vi-V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0973" cy="706964"/>
          </a:xfrm>
        </p:spPr>
        <p:txBody>
          <a:bodyPr/>
          <a:lstStyle/>
          <a:p>
            <a:r>
              <a:rPr lang="vi-VN"/>
              <a:t>Cơ chế hoạt động</a:t>
            </a:r>
            <a:endParaRPr lang="vi-VN" dirty="0"/>
          </a:p>
        </p:txBody>
      </p:sp>
      <p:grpSp>
        <p:nvGrpSpPr>
          <p:cNvPr id="5" name="Group 4"/>
          <p:cNvGrpSpPr/>
          <p:nvPr/>
        </p:nvGrpSpPr>
        <p:grpSpPr>
          <a:xfrm>
            <a:off x="3158837" y="3807595"/>
            <a:ext cx="5418666" cy="2581755"/>
            <a:chOff x="4055417" y="3486534"/>
            <a:chExt cx="4039046" cy="2581755"/>
          </a:xfrm>
        </p:grpSpPr>
        <p:sp>
          <p:nvSpPr>
            <p:cNvPr id="6" name="Rectangle 5"/>
            <p:cNvSpPr/>
            <p:nvPr/>
          </p:nvSpPr>
          <p:spPr>
            <a:xfrm>
              <a:off x="4055417" y="3486534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vi-VN" dirty="0"/>
            </a:p>
          </p:txBody>
        </p:sp>
        <p:cxnSp>
          <p:nvCxnSpPr>
            <p:cNvPr id="7" name="Straight Connector 6"/>
            <p:cNvCxnSpPr>
              <a:stCxn id="8" idx="1"/>
              <a:endCxn id="11" idx="3"/>
            </p:cNvCxnSpPr>
            <p:nvPr/>
          </p:nvCxnSpPr>
          <p:spPr>
            <a:xfrm flipH="1">
              <a:off x="4568036" y="5811980"/>
              <a:ext cx="129748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65523" y="555567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81845" y="5552977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vi-VN" dirty="0"/>
            </a:p>
          </p:txBody>
        </p:sp>
        <p:cxnSp>
          <p:nvCxnSpPr>
            <p:cNvPr id="10" name="Elbow Connector 9"/>
            <p:cNvCxnSpPr>
              <a:stCxn id="8" idx="3"/>
              <a:endCxn id="9" idx="1"/>
            </p:cNvCxnSpPr>
            <p:nvPr/>
          </p:nvCxnSpPr>
          <p:spPr>
            <a:xfrm flipV="1">
              <a:off x="6378140" y="5809286"/>
              <a:ext cx="1203705" cy="2694"/>
            </a:xfrm>
            <a:prstGeom prst="bentConnector3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55418" y="555567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vi-VN" dirty="0"/>
            </a:p>
          </p:txBody>
        </p:sp>
        <p:cxnSp>
          <p:nvCxnSpPr>
            <p:cNvPr id="12" name="Straight Connector 11"/>
            <p:cNvCxnSpPr>
              <a:stCxn id="11" idx="0"/>
              <a:endCxn id="6" idx="2"/>
            </p:cNvCxnSpPr>
            <p:nvPr/>
          </p:nvCxnSpPr>
          <p:spPr>
            <a:xfrm flipH="1" flipV="1">
              <a:off x="4311727" y="3999152"/>
              <a:ext cx="1" cy="1556519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03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4846"/>
            <a:ext cx="9610028" cy="2813627"/>
          </a:xfrm>
        </p:spPr>
        <p:txBody>
          <a:bodyPr>
            <a:normAutofit/>
          </a:bodyPr>
          <a:lstStyle/>
          <a:p>
            <a:pPr fontAlgn="base"/>
            <a:r>
              <a:rPr lang="vi-VN" sz="2000" dirty="0" smtClean="0">
                <a:latin typeface="+mj-lt"/>
              </a:rPr>
              <a:t>Nếu A </a:t>
            </a:r>
            <a:r>
              <a:rPr lang="vi-VN" sz="2000" b="1" dirty="0" smtClean="0">
                <a:solidFill>
                  <a:srgbClr val="FF0000"/>
                </a:solidFill>
                <a:latin typeface="+mj-lt"/>
              </a:rPr>
              <a:t>biết đường ngắn hơn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đến một đích D thì B sẽ phải thay next hop đến D của nó là A </a:t>
            </a:r>
          </a:p>
          <a:p>
            <a:endParaRPr lang="vi-V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0973" cy="706964"/>
          </a:xfrm>
        </p:spPr>
        <p:txBody>
          <a:bodyPr/>
          <a:lstStyle/>
          <a:p>
            <a:r>
              <a:rPr lang="vi-VN"/>
              <a:t>Cơ chế hoạt động</a:t>
            </a:r>
            <a:endParaRPr lang="vi-VN" dirty="0"/>
          </a:p>
        </p:txBody>
      </p:sp>
      <p:grpSp>
        <p:nvGrpSpPr>
          <p:cNvPr id="5" name="Group 4"/>
          <p:cNvGrpSpPr/>
          <p:nvPr/>
        </p:nvGrpSpPr>
        <p:grpSpPr>
          <a:xfrm>
            <a:off x="2613711" y="3383200"/>
            <a:ext cx="5972076" cy="2546542"/>
            <a:chOff x="734293" y="2829018"/>
            <a:chExt cx="5972076" cy="2546542"/>
          </a:xfrm>
        </p:grpSpPr>
        <p:sp>
          <p:nvSpPr>
            <p:cNvPr id="6" name="Rectangle 5"/>
            <p:cNvSpPr/>
            <p:nvPr/>
          </p:nvSpPr>
          <p:spPr>
            <a:xfrm>
              <a:off x="734293" y="368954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7167" y="2829018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67424" y="4862942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93751" y="368954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vi-VN" dirty="0"/>
            </a:p>
          </p:txBody>
        </p:sp>
        <p:cxnSp>
          <p:nvCxnSpPr>
            <p:cNvPr id="10" name="Straight Connector 9"/>
            <p:cNvCxnSpPr>
              <a:stCxn id="7" idx="1"/>
              <a:endCxn id="6" idx="3"/>
            </p:cNvCxnSpPr>
            <p:nvPr/>
          </p:nvCxnSpPr>
          <p:spPr>
            <a:xfrm flipH="1">
              <a:off x="1246911" y="3085327"/>
              <a:ext cx="1060256" cy="860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1"/>
            </p:cNvCxnSpPr>
            <p:nvPr/>
          </p:nvCxnSpPr>
          <p:spPr>
            <a:xfrm>
              <a:off x="1246911" y="3945850"/>
              <a:ext cx="2120513" cy="1173401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7" idx="1"/>
            </p:cNvCxnSpPr>
            <p:nvPr/>
          </p:nvCxnSpPr>
          <p:spPr>
            <a:xfrm>
              <a:off x="2819785" y="3085327"/>
              <a:ext cx="151014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  <a:endCxn id="9" idx="1"/>
            </p:cNvCxnSpPr>
            <p:nvPr/>
          </p:nvCxnSpPr>
          <p:spPr>
            <a:xfrm flipV="1">
              <a:off x="3880042" y="3945850"/>
              <a:ext cx="2313709" cy="1173401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329931" y="2829018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vi-VN" dirty="0"/>
            </a:p>
          </p:txBody>
        </p:sp>
      </p:grp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>
            <a:off x="6721967" y="3639509"/>
            <a:ext cx="1351202" cy="8605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98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4846"/>
            <a:ext cx="9610028" cy="2813627"/>
          </a:xfrm>
        </p:spPr>
        <p:txBody>
          <a:bodyPr>
            <a:normAutofit/>
          </a:bodyPr>
          <a:lstStyle/>
          <a:p>
            <a:r>
              <a:rPr lang="vi-VN" dirty="0"/>
              <a:t>Nếu FIB của B đã có next hop đến D là A và </a:t>
            </a:r>
            <a:r>
              <a:rPr lang="vi-VN" b="1" dirty="0">
                <a:solidFill>
                  <a:srgbClr val="FF0000"/>
                </a:solidFill>
              </a:rPr>
              <a:t>Distance giữa A và D thay đổi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thì B cũng sẽ thay đổi Distance tương ứng trong FIB của nó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0973" cy="706964"/>
          </a:xfrm>
        </p:spPr>
        <p:txBody>
          <a:bodyPr/>
          <a:lstStyle/>
          <a:p>
            <a:r>
              <a:rPr lang="vi-VN"/>
              <a:t>Cơ chế hoạt động</a:t>
            </a:r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34421" y="3361843"/>
            <a:ext cx="7159597" cy="2706447"/>
            <a:chOff x="1286286" y="3361843"/>
            <a:chExt cx="7159597" cy="2706447"/>
          </a:xfrm>
        </p:grpSpPr>
        <p:sp>
          <p:nvSpPr>
            <p:cNvPr id="15" name="Rectangle 14"/>
            <p:cNvSpPr/>
            <p:nvPr/>
          </p:nvSpPr>
          <p:spPr>
            <a:xfrm>
              <a:off x="2369128" y="3361843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vi-VN" dirty="0"/>
            </a:p>
          </p:txBody>
        </p:sp>
        <p:cxnSp>
          <p:nvCxnSpPr>
            <p:cNvPr id="16" name="Straight Connector 15"/>
            <p:cNvCxnSpPr>
              <a:stCxn id="15" idx="2"/>
            </p:cNvCxnSpPr>
            <p:nvPr/>
          </p:nvCxnSpPr>
          <p:spPr>
            <a:xfrm>
              <a:off x="2625437" y="3874461"/>
              <a:ext cx="0" cy="16812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279351" y="5555672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vi-V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33265" y="555567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vi-VN" dirty="0"/>
            </a:p>
          </p:txBody>
        </p:sp>
        <p:cxnSp>
          <p:nvCxnSpPr>
            <p:cNvPr id="19" name="Elbow Connector 18"/>
            <p:cNvCxnSpPr>
              <a:stCxn id="17" idx="3"/>
              <a:endCxn id="18" idx="1"/>
            </p:cNvCxnSpPr>
            <p:nvPr/>
          </p:nvCxnSpPr>
          <p:spPr>
            <a:xfrm flipV="1">
              <a:off x="5791969" y="5811980"/>
              <a:ext cx="2141296" cy="1"/>
            </a:xfrm>
            <a:prstGeom prst="bentConnector3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9128" y="5555671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vi-VN" dirty="0"/>
            </a:p>
          </p:txBody>
        </p:sp>
        <p:cxnSp>
          <p:nvCxnSpPr>
            <p:cNvPr id="21" name="Straight Connector 20"/>
            <p:cNvCxnSpPr>
              <a:stCxn id="17" idx="1"/>
              <a:endCxn id="20" idx="3"/>
            </p:cNvCxnSpPr>
            <p:nvPr/>
          </p:nvCxnSpPr>
          <p:spPr>
            <a:xfrm flipH="1" flipV="1">
              <a:off x="2881746" y="5811980"/>
              <a:ext cx="2397605" cy="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86286" y="4387114"/>
              <a:ext cx="512618" cy="51261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vi-VN" dirty="0"/>
            </a:p>
          </p:txBody>
        </p:sp>
      </p:grpSp>
      <p:cxnSp>
        <p:nvCxnSpPr>
          <p:cNvPr id="23" name="Straight Connector 22"/>
          <p:cNvCxnSpPr>
            <a:stCxn id="15" idx="1"/>
            <a:endCxn id="22" idx="0"/>
          </p:cNvCxnSpPr>
          <p:nvPr/>
        </p:nvCxnSpPr>
        <p:spPr>
          <a:xfrm flipH="1">
            <a:off x="2290730" y="3618152"/>
            <a:ext cx="826533" cy="768962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2"/>
            <a:endCxn id="20" idx="1"/>
          </p:cNvCxnSpPr>
          <p:nvPr/>
        </p:nvCxnSpPr>
        <p:spPr>
          <a:xfrm>
            <a:off x="2290730" y="4899732"/>
            <a:ext cx="826533" cy="912248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8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Đặc điểm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/>
              <a:t>Trao đổi thông tin định tuyến qua </a:t>
            </a:r>
            <a:r>
              <a:rPr lang="vi-VN" b="1">
                <a:solidFill>
                  <a:srgbClr val="FF0000"/>
                </a:solidFill>
              </a:rPr>
              <a:t>bản tin FIB</a:t>
            </a:r>
            <a:r>
              <a:rPr lang="vi-VN"/>
              <a:t> (bản tin định tuyến chứa FIB)</a:t>
            </a:r>
          </a:p>
          <a:p>
            <a:pPr fontAlgn="base"/>
            <a:r>
              <a:rPr lang="vi-VN"/>
              <a:t>Bản tin FIB </a:t>
            </a:r>
            <a:r>
              <a:rPr lang="vi-VN" b="1">
                <a:solidFill>
                  <a:srgbClr val="FF0000"/>
                </a:solidFill>
              </a:rPr>
              <a:t>lan truyền lần lượt</a:t>
            </a:r>
            <a:endParaRPr lang="vi-VN">
              <a:solidFill>
                <a:srgbClr val="FF0000"/>
              </a:solidFill>
            </a:endParaRPr>
          </a:p>
          <a:p>
            <a:pPr lvl="1" fontAlgn="base"/>
            <a:r>
              <a:rPr lang="vi-VN"/>
              <a:t>Router chỉ lan truyền FIB đến các Router kế cận</a:t>
            </a:r>
          </a:p>
          <a:p>
            <a:pPr lvl="1"/>
            <a:r>
              <a:rPr lang="vi-VN"/>
              <a:t>Tạo thành </a:t>
            </a:r>
            <a:r>
              <a:rPr lang="vi-VN" b="1">
                <a:solidFill>
                  <a:srgbClr val="FF0000"/>
                </a:solidFill>
              </a:rPr>
              <a:t>từng </a:t>
            </a:r>
            <a:r>
              <a:rPr lang="vi-VN" b="1" smtClean="0">
                <a:solidFill>
                  <a:srgbClr val="FF0000"/>
                </a:solidFill>
              </a:rPr>
              <a:t>lớp</a:t>
            </a:r>
          </a:p>
          <a:p>
            <a:r>
              <a:rPr lang="vi-VN"/>
              <a:t>Bản tin FIB được dùng một </a:t>
            </a:r>
            <a:r>
              <a:rPr lang="vi-VN" smtClean="0"/>
              <a:t>lần</a:t>
            </a:r>
          </a:p>
          <a:p>
            <a:pPr lvl="1"/>
            <a:r>
              <a:rPr lang="vi-VN"/>
              <a:t>Mỗi FIB của một Router chỉ được dùng ở lớp kế </a:t>
            </a:r>
            <a:r>
              <a:rPr lang="vi-VN" smtClean="0"/>
              <a:t>tiếp</a:t>
            </a:r>
          </a:p>
          <a:p>
            <a:r>
              <a:rPr lang="vi-VN"/>
              <a:t>Các Router cập nhật thông tin</a:t>
            </a:r>
            <a:r>
              <a:rPr lang="vi-VN" b="1"/>
              <a:t> </a:t>
            </a:r>
            <a:r>
              <a:rPr lang="vi-VN" b="1">
                <a:solidFill>
                  <a:srgbClr val="FF0000"/>
                </a:solidFill>
              </a:rPr>
              <a:t>dựa vào các Router khác</a:t>
            </a:r>
            <a:endParaRPr lang="vi-VN">
              <a:solidFill>
                <a:srgbClr val="FF0000"/>
              </a:solidFill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281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tích ưu nhược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Ưu điểm</a:t>
            </a:r>
            <a:r>
              <a:rPr lang="vi-VN" dirty="0" smtClean="0"/>
              <a:t>:</a:t>
            </a:r>
            <a:endParaRPr lang="vi-VN" dirty="0"/>
          </a:p>
          <a:p>
            <a:pPr lvl="1" fontAlgn="base"/>
            <a:r>
              <a:rPr lang="vi-VN" dirty="0"/>
              <a:t>Tốc độ tính toán nhanh (Tính toán phân tán</a:t>
            </a:r>
            <a:r>
              <a:rPr lang="vi-VN" dirty="0" smtClean="0"/>
              <a:t>)</a:t>
            </a:r>
          </a:p>
          <a:p>
            <a:pPr lvl="1" fontAlgn="base"/>
            <a:r>
              <a:rPr lang="vi-VN" dirty="0"/>
              <a:t>Triển khai dễ </a:t>
            </a:r>
            <a:r>
              <a:rPr lang="vi-VN" dirty="0" smtClean="0"/>
              <a:t>dàng: </a:t>
            </a:r>
            <a:r>
              <a:rPr lang="vi-VN" dirty="0"/>
              <a:t>Thuật toán khá đơn giản, 3 quy luật cập nhật dễ triển </a:t>
            </a:r>
            <a:r>
              <a:rPr lang="vi-VN" dirty="0" smtClean="0"/>
              <a:t>khai</a:t>
            </a:r>
          </a:p>
          <a:p>
            <a:pPr fontAlgn="base"/>
            <a:r>
              <a:rPr lang="vi-VN" dirty="0"/>
              <a:t>Nhược điểm</a:t>
            </a:r>
            <a:r>
              <a:rPr lang="vi-VN" dirty="0" smtClean="0"/>
              <a:t>:</a:t>
            </a:r>
          </a:p>
          <a:p>
            <a:pPr lvl="1" fontAlgn="base"/>
            <a:r>
              <a:rPr lang="vi-VN" dirty="0"/>
              <a:t>Tốc độ lan truyền thông tin </a:t>
            </a:r>
            <a:r>
              <a:rPr lang="vi-VN" b="1" dirty="0" smtClean="0">
                <a:solidFill>
                  <a:srgbClr val="FF0000"/>
                </a:solidFill>
              </a:rPr>
              <a:t>chậm</a:t>
            </a:r>
          </a:p>
          <a:p>
            <a:pPr lvl="1" fontAlgn="base"/>
            <a:r>
              <a:rPr lang="vi-VN" dirty="0"/>
              <a:t>Tiêu </a:t>
            </a:r>
            <a:r>
              <a:rPr lang="vi-VN" b="1" dirty="0">
                <a:solidFill>
                  <a:srgbClr val="FF0000"/>
                </a:solidFill>
              </a:rPr>
              <a:t>tốn</a:t>
            </a:r>
            <a:r>
              <a:rPr lang="vi-VN" dirty="0"/>
              <a:t> tài nguyên </a:t>
            </a:r>
            <a:r>
              <a:rPr lang="vi-VN" dirty="0" smtClean="0"/>
              <a:t>lớn</a:t>
            </a:r>
          </a:p>
          <a:p>
            <a:pPr lvl="1" fontAlgn="base"/>
            <a:r>
              <a:rPr lang="vi-VN" dirty="0"/>
              <a:t>Tính </a:t>
            </a:r>
            <a:r>
              <a:rPr lang="vi-VN" b="1" dirty="0">
                <a:solidFill>
                  <a:srgbClr val="FF0000"/>
                </a:solidFill>
              </a:rPr>
              <a:t>tin cậy kém</a:t>
            </a:r>
            <a:endParaRPr lang="vi-VN" b="1" dirty="0" smtClean="0">
              <a:solidFill>
                <a:srgbClr val="FF0000"/>
              </a:solidFill>
            </a:endParaRPr>
          </a:p>
          <a:p>
            <a:pPr lvl="2" fontAlgn="base"/>
            <a:endParaRPr lang="vi-VN"/>
          </a:p>
          <a:p>
            <a:pPr lvl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25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vấn đề trong giao thức định tuyến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Routing dựa trên một thao tác quan trọng là </a:t>
            </a:r>
            <a:r>
              <a:rPr lang="vi-VN" b="1">
                <a:solidFill>
                  <a:srgbClr val="FF0000"/>
                </a:solidFill>
              </a:rPr>
              <a:t>trao đổi thông tin giữa các </a:t>
            </a:r>
            <a:r>
              <a:rPr lang="vi-VN" b="1" smtClean="0">
                <a:solidFill>
                  <a:srgbClr val="FF0000"/>
                </a:solidFill>
              </a:rPr>
              <a:t>Router</a:t>
            </a:r>
          </a:p>
          <a:p>
            <a:pPr lvl="1"/>
            <a:r>
              <a:rPr lang="vi-VN"/>
              <a:t>Thường sử dụng phương pháp truyền tin không kết nối (connectionless</a:t>
            </a:r>
            <a:r>
              <a:rPr lang="vi-VN" smtClean="0"/>
              <a:t>)</a:t>
            </a:r>
          </a:p>
          <a:p>
            <a:pPr lvl="1"/>
            <a:r>
              <a:rPr lang="vi-VN"/>
              <a:t>Kế thừa các nhược </a:t>
            </a:r>
            <a:r>
              <a:rPr lang="vi-VN" smtClean="0"/>
              <a:t>điểm của phương pháp này</a:t>
            </a:r>
          </a:p>
          <a:p>
            <a:pPr lvl="1"/>
            <a:r>
              <a:rPr lang="vi-VN"/>
              <a:t>Để khắc phục các nhược điểm đó, nhiều kĩ thuật kèm theo được sử </a:t>
            </a:r>
            <a:r>
              <a:rPr lang="vi-VN" smtClean="0"/>
              <a:t>dụng</a:t>
            </a:r>
          </a:p>
          <a:p>
            <a:r>
              <a:rPr lang="vi-VN"/>
              <a:t>Distance-Vector có các nhược điểm riêng của nó: </a:t>
            </a:r>
            <a:r>
              <a:rPr lang="vi-VN" b="1">
                <a:solidFill>
                  <a:srgbClr val="FF0000"/>
                </a:solidFill>
              </a:rPr>
              <a:t>Chậm, Tốn, Kém tin cậy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7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Lớp thuật toán Link-State (SPF)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Link-State (Trạng thái liên kết</a:t>
            </a:r>
            <a:r>
              <a:rPr lang="vi-VN" smtClean="0"/>
              <a:t>):</a:t>
            </a:r>
          </a:p>
          <a:p>
            <a:pPr lvl="1"/>
            <a:r>
              <a:rPr lang="vi-VN"/>
              <a:t>Là </a:t>
            </a:r>
            <a:r>
              <a:rPr lang="vi-VN" b="1">
                <a:solidFill>
                  <a:srgbClr val="FF0000"/>
                </a:solidFill>
              </a:rPr>
              <a:t>thông tin kết nối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giữa 2 Router kề </a:t>
            </a:r>
            <a:r>
              <a:rPr lang="vi-VN" smtClean="0"/>
              <a:t>nhau</a:t>
            </a:r>
          </a:p>
          <a:p>
            <a:pPr lvl="1"/>
            <a:r>
              <a:rPr lang="vi-VN"/>
              <a:t>Có được thông qua thao tác </a:t>
            </a:r>
            <a:r>
              <a:rPr lang="vi-VN" b="1">
                <a:solidFill>
                  <a:srgbClr val="FF0000"/>
                </a:solidFill>
              </a:rPr>
              <a:t>kiểm tra kết </a:t>
            </a:r>
            <a:r>
              <a:rPr lang="vi-VN" b="1" smtClean="0">
                <a:solidFill>
                  <a:srgbClr val="FF0000"/>
                </a:solidFill>
              </a:rPr>
              <a:t>nối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4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8901" y="3212340"/>
            <a:ext cx="7154198" cy="1915285"/>
            <a:chOff x="2518901" y="3212340"/>
            <a:chExt cx="7154198" cy="1915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42CB75-69F7-4823-8C23-12AFE625A886}"/>
                </a:ext>
              </a:extLst>
            </p:cNvPr>
            <p:cNvSpPr/>
            <p:nvPr/>
          </p:nvSpPr>
          <p:spPr>
            <a:xfrm>
              <a:off x="5795449" y="3869163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</a:t>
              </a: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7429B770-05F4-4B81-8F32-A55EDDAB4759}"/>
                </a:ext>
              </a:extLst>
            </p:cNvPr>
            <p:cNvSpPr/>
            <p:nvPr/>
          </p:nvSpPr>
          <p:spPr>
            <a:xfrm>
              <a:off x="2518901" y="3212340"/>
              <a:ext cx="2021212" cy="1915285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8B87F9-48AA-4AA1-B533-224669B07BAA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>
              <a:off x="4538429" y="4169983"/>
              <a:ext cx="125702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E5643-8084-48D2-B1C0-5D82BFAF08BA}"/>
                </a:ext>
              </a:extLst>
            </p:cNvPr>
            <p:cNvCxnSpPr>
              <a:cxnSpLocks/>
              <a:stCxn id="4" idx="3"/>
              <a:endCxn id="12" idx="2"/>
            </p:cNvCxnSpPr>
            <p:nvPr/>
          </p:nvCxnSpPr>
          <p:spPr>
            <a:xfrm>
              <a:off x="6396551" y="4169983"/>
              <a:ext cx="126160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C240696B-C44E-45E0-869F-981609CE75C9}"/>
                </a:ext>
              </a:extLst>
            </p:cNvPr>
            <p:cNvSpPr/>
            <p:nvPr/>
          </p:nvSpPr>
          <p:spPr>
            <a:xfrm>
              <a:off x="7651887" y="3212340"/>
              <a:ext cx="2021212" cy="1915285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mtClean="0"/>
              <a:t>Ta đã biết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49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Cơ chế hoạt động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Mỗi Router sẽ </a:t>
            </a:r>
            <a:r>
              <a:rPr lang="vi-VN" b="1">
                <a:solidFill>
                  <a:srgbClr val="FF0000"/>
                </a:solidFill>
              </a:rPr>
              <a:t>lưu thông tin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về “bản đồ” mạng (cấu trúc, hình trạng …)</a:t>
            </a:r>
          </a:p>
          <a:p>
            <a:r>
              <a:rPr lang="vi-VN"/>
              <a:t>Mỗi Router sẽ định kỳ </a:t>
            </a:r>
            <a:r>
              <a:rPr lang="vi-VN" b="1">
                <a:solidFill>
                  <a:srgbClr val="FF0000"/>
                </a:solidFill>
              </a:rPr>
              <a:t>broadcast Link-State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của </a:t>
            </a:r>
            <a:r>
              <a:rPr lang="vi-VN" smtClean="0"/>
              <a:t>mình</a:t>
            </a:r>
            <a:endParaRPr lang="vi-VN"/>
          </a:p>
          <a:p>
            <a:r>
              <a:rPr lang="vi-VN"/>
              <a:t>Khi nhận được bản tin Link-State, mỗi Router </a:t>
            </a:r>
            <a:r>
              <a:rPr lang="vi-VN" b="1">
                <a:solidFill>
                  <a:srgbClr val="FF0000"/>
                </a:solidFill>
              </a:rPr>
              <a:t>cập nhật lại</a:t>
            </a:r>
            <a:r>
              <a:rPr lang="vi-VN"/>
              <a:t> bản đồ mạng của </a:t>
            </a:r>
            <a:r>
              <a:rPr lang="vi-VN" smtClean="0"/>
              <a:t>nó</a:t>
            </a:r>
          </a:p>
          <a:p>
            <a:r>
              <a:rPr lang="vi-VN"/>
              <a:t>Sau đó, Router </a:t>
            </a:r>
            <a:r>
              <a:rPr lang="vi-VN" b="1">
                <a:solidFill>
                  <a:srgbClr val="FF0000"/>
                </a:solidFill>
              </a:rPr>
              <a:t>định tuyến lại</a:t>
            </a:r>
            <a:r>
              <a:rPr lang="vi-VN"/>
              <a:t> dựa trên bản đồ mới bằng thuật toán SPF (Dijkstra) 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110161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Trao đổi thông tin định tuyến qua </a:t>
            </a:r>
            <a:r>
              <a:rPr lang="vi-VN" b="1">
                <a:solidFill>
                  <a:srgbClr val="FF0000"/>
                </a:solidFill>
              </a:rPr>
              <a:t>bản tin </a:t>
            </a:r>
            <a:r>
              <a:rPr lang="vi-VN" b="1" smtClean="0">
                <a:solidFill>
                  <a:srgbClr val="FF0000"/>
                </a:solidFill>
              </a:rPr>
              <a:t>Link-State</a:t>
            </a:r>
          </a:p>
          <a:p>
            <a:r>
              <a:rPr lang="vi-VN"/>
              <a:t>Bản tin link-state truyền dưới dạng </a:t>
            </a:r>
            <a:r>
              <a:rPr lang="vi-VN" b="1" smtClean="0">
                <a:solidFill>
                  <a:srgbClr val="FF0000"/>
                </a:solidFill>
              </a:rPr>
              <a:t>broadcast</a:t>
            </a:r>
          </a:p>
          <a:p>
            <a:r>
              <a:rPr lang="vi-VN"/>
              <a:t>Mỗi Router tính toán định tuyến dựa trên </a:t>
            </a:r>
            <a:r>
              <a:rPr lang="vi-VN" b="1">
                <a:solidFill>
                  <a:srgbClr val="FF0000"/>
                </a:solidFill>
              </a:rPr>
              <a:t>dữ liệu của mình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1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tích ưu nhược </a:t>
            </a:r>
            <a:r>
              <a:rPr lang="vi-VN" smtClean="0"/>
              <a:t>điểm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Ưu điểm: Khắc phục những hạn chế của lớp thuật toán Distance-Vector</a:t>
            </a:r>
          </a:p>
          <a:p>
            <a:r>
              <a:rPr lang="vi-VN"/>
              <a:t>Nhược điểm</a:t>
            </a:r>
            <a:r>
              <a:rPr lang="vi-VN" smtClean="0"/>
              <a:t>:</a:t>
            </a:r>
          </a:p>
          <a:p>
            <a:pPr lvl="1"/>
            <a:r>
              <a:rPr lang="vi-VN"/>
              <a:t>Nhược điểm chung về truyền tin không kết </a:t>
            </a:r>
            <a:r>
              <a:rPr lang="vi-VN" smtClean="0"/>
              <a:t>nối</a:t>
            </a:r>
          </a:p>
          <a:p>
            <a:pPr lvl="1"/>
            <a:r>
              <a:rPr lang="vi-VN"/>
              <a:t>Yêu cầu cao hơn về hiệu năng của Router và lập </a:t>
            </a:r>
            <a:r>
              <a:rPr lang="vi-VN" smtClean="0"/>
              <a:t>trình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035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85088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09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Tổng kết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/>
              <a:t>Truyền tin liên mạng thông qua mạng lưới nhiều Router</a:t>
            </a:r>
          </a:p>
          <a:p>
            <a:pPr fontAlgn="base"/>
            <a:r>
              <a:rPr lang="vi-VN"/>
              <a:t>Bài toán về định tuyến: Tìm đường và chọn đường tốt nhất</a:t>
            </a:r>
          </a:p>
          <a:p>
            <a:pPr fontAlgn="base"/>
            <a:r>
              <a:rPr lang="vi-VN"/>
              <a:t>Có 2 chiến lược định tuyến:</a:t>
            </a:r>
          </a:p>
          <a:p>
            <a:pPr lvl="1" fontAlgn="base"/>
            <a:r>
              <a:rPr lang="vi-VN"/>
              <a:t>Sử dụng thông tin đầy đủ: Có đầy đủ thông tin về cấu trúc, hình thái, kết nối … của toàn bộ mạng</a:t>
            </a:r>
          </a:p>
          <a:p>
            <a:pPr lvl="1" fontAlgn="base"/>
            <a:r>
              <a:rPr lang="vi-VN"/>
              <a:t>Sử dụng thông tin không đầy đủ (dùng Default Gate): Có thông tin về một phần của mạng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52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52718"/>
          </a:xfrm>
        </p:spPr>
        <p:txBody>
          <a:bodyPr>
            <a:normAutofit/>
          </a:bodyPr>
          <a:lstStyle/>
          <a:p>
            <a:pPr fontAlgn="base"/>
            <a:r>
              <a:rPr lang="vi-VN"/>
              <a:t>Kiến trúc Internet chia làm 2 phần:</a:t>
            </a:r>
          </a:p>
          <a:p>
            <a:pPr lvl="1" fontAlgn="base"/>
            <a:r>
              <a:rPr lang="vi-VN"/>
              <a:t>Local Network: Sử dụng Tier-2 Router, sử dụng thông tin không đầy đủ</a:t>
            </a:r>
          </a:p>
          <a:p>
            <a:pPr lvl="1" fontAlgn="base"/>
            <a:r>
              <a:rPr lang="vi-VN"/>
              <a:t>Backbone Network: Sử dụng Tier-1 (Core) Router, sử dụng thông tin đầy đủ</a:t>
            </a:r>
          </a:p>
          <a:p>
            <a:pPr fontAlgn="base"/>
            <a:r>
              <a:rPr lang="vi-VN"/>
              <a:t>Backbone Network có nhiệm vụ kết nối các Local Network</a:t>
            </a:r>
          </a:p>
          <a:p>
            <a:pPr fontAlgn="base"/>
            <a:r>
              <a:rPr lang="vi-VN"/>
              <a:t>Bài toán định tuyến chủ yếu xét trong Backbone Network</a:t>
            </a:r>
          </a:p>
          <a:p>
            <a:pPr fontAlgn="base"/>
            <a:r>
              <a:rPr lang="vi-VN"/>
              <a:t>Có nhiều Backbone Network tồn tại song song tạo thành hệ thống Peer Backbone</a:t>
            </a:r>
          </a:p>
          <a:p>
            <a:pPr fontAlgn="base"/>
            <a:r>
              <a:rPr lang="vi-VN"/>
              <a:t>2 lớp thuật toán cơ bản trong định tuyến:</a:t>
            </a:r>
          </a:p>
          <a:p>
            <a:pPr lvl="1" fontAlgn="base"/>
            <a:r>
              <a:rPr lang="vi-VN"/>
              <a:t>Distance-Vector</a:t>
            </a:r>
          </a:p>
          <a:p>
            <a:pPr lvl="1" fontAlgn="base"/>
            <a:r>
              <a:rPr lang="vi-VN"/>
              <a:t>Link-State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79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Kết thúc</a:t>
            </a: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850886"/>
            <a:ext cx="10363200" cy="284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thuyết trình của nhóm tới đây là kết thúc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Cảm ơn mọi người đã lắng nghe!</a:t>
            </a:r>
            <a:endParaRPr lang="vi-V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0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Truyền </a:t>
            </a:r>
            <a:r>
              <a:rPr lang="vi-VN"/>
              <a:t>tin liên mạng thường thông qua nhiều Router trung </a:t>
            </a:r>
            <a:r>
              <a:rPr lang="vi-VN" smtClean="0"/>
              <a:t>gian.</a:t>
            </a:r>
          </a:p>
          <a:p>
            <a:r>
              <a:rPr lang="vi-VN"/>
              <a:t>Dẫn tới bài toán định tuyến</a:t>
            </a:r>
            <a:r>
              <a:rPr lang="vi-VN" smtClean="0"/>
              <a:t>:</a:t>
            </a:r>
          </a:p>
          <a:p>
            <a:pPr lvl="1"/>
            <a:r>
              <a:rPr lang="vi-VN"/>
              <a:t>Làm thế nào để Router có thể tìm ra đường kết nối </a:t>
            </a:r>
            <a:r>
              <a:rPr lang="vi-VN" b="1">
                <a:solidFill>
                  <a:srgbClr val="FF0000"/>
                </a:solidFill>
              </a:rPr>
              <a:t>nếu có</a:t>
            </a:r>
            <a:r>
              <a:rPr lang="vi-VN"/>
              <a:t> giữa 2 host và chọn ra được đường </a:t>
            </a:r>
            <a:r>
              <a:rPr lang="vi-VN" b="1">
                <a:solidFill>
                  <a:srgbClr val="FF0000"/>
                </a:solidFill>
              </a:rPr>
              <a:t>tốt nhất</a:t>
            </a:r>
            <a:endParaRPr lang="vi-VN" smtClean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12072" y="3022358"/>
            <a:ext cx="10167856" cy="2608288"/>
            <a:chOff x="1012072" y="2911518"/>
            <a:chExt cx="10167856" cy="26082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2CB75-69F7-4823-8C23-12AFE625A886}"/>
                </a:ext>
              </a:extLst>
            </p:cNvPr>
            <p:cNvSpPr/>
            <p:nvPr/>
          </p:nvSpPr>
          <p:spPr>
            <a:xfrm>
              <a:off x="3768056" y="3873143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7429B770-05F4-4B81-8F32-A55EDDAB4759}"/>
                </a:ext>
              </a:extLst>
            </p:cNvPr>
            <p:cNvSpPr/>
            <p:nvPr/>
          </p:nvSpPr>
          <p:spPr>
            <a:xfrm>
              <a:off x="1012072" y="3212339"/>
              <a:ext cx="2021212" cy="1915285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Network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8B87F9-48AA-4AA1-B533-224669B07BAA}"/>
                </a:ext>
              </a:extLst>
            </p:cNvPr>
            <p:cNvCxnSpPr>
              <a:cxnSpLocks/>
              <a:stCxn id="25" idx="0"/>
              <a:endCxn id="24" idx="1"/>
            </p:cNvCxnSpPr>
            <p:nvPr/>
          </p:nvCxnSpPr>
          <p:spPr>
            <a:xfrm>
              <a:off x="3031600" y="4169982"/>
              <a:ext cx="736456" cy="398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FE5643-8084-48D2-B1C0-5D82BFAF08BA}"/>
                </a:ext>
              </a:extLst>
            </p:cNvPr>
            <p:cNvCxnSpPr>
              <a:cxnSpLocks/>
              <a:stCxn id="29" idx="3"/>
              <a:endCxn id="28" idx="2"/>
            </p:cNvCxnSpPr>
            <p:nvPr/>
          </p:nvCxnSpPr>
          <p:spPr>
            <a:xfrm>
              <a:off x="8557614" y="4169980"/>
              <a:ext cx="607372" cy="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C240696B-C44E-45E0-869F-981609CE75C9}"/>
                </a:ext>
              </a:extLst>
            </p:cNvPr>
            <p:cNvSpPr/>
            <p:nvPr/>
          </p:nvSpPr>
          <p:spPr>
            <a:xfrm>
              <a:off x="9158716" y="3212338"/>
              <a:ext cx="2021212" cy="1915285"/>
            </a:xfrm>
            <a:prstGeom prst="clou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AEA93-23E4-4D72-8206-395694B607BB}"/>
                </a:ext>
              </a:extLst>
            </p:cNvPr>
            <p:cNvSpPr/>
            <p:nvPr/>
          </p:nvSpPr>
          <p:spPr>
            <a:xfrm>
              <a:off x="7956512" y="3869160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222FA6-F895-4C0B-8F46-3B3BCD8E8A63}"/>
                </a:ext>
              </a:extLst>
            </p:cNvPr>
            <p:cNvSpPr/>
            <p:nvPr/>
          </p:nvSpPr>
          <p:spPr>
            <a:xfrm>
              <a:off x="4786002" y="2911518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FB09BE-EE03-4896-A95C-F61D7DE9B76E}"/>
                </a:ext>
              </a:extLst>
            </p:cNvPr>
            <p:cNvSpPr/>
            <p:nvPr/>
          </p:nvSpPr>
          <p:spPr>
            <a:xfrm>
              <a:off x="4786002" y="4918166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892ED6-CB19-468A-B6C3-D7BCD848C35C}"/>
                </a:ext>
              </a:extLst>
            </p:cNvPr>
            <p:cNvSpPr/>
            <p:nvPr/>
          </p:nvSpPr>
          <p:spPr>
            <a:xfrm>
              <a:off x="6972359" y="2911518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5EA904-D1E0-4C54-B5D5-2359325A5F66}"/>
                </a:ext>
              </a:extLst>
            </p:cNvPr>
            <p:cNvSpPr/>
            <p:nvPr/>
          </p:nvSpPr>
          <p:spPr>
            <a:xfrm>
              <a:off x="6972359" y="4918166"/>
              <a:ext cx="601102" cy="60164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8334FE-0900-4F9E-9344-3C5E666A1C44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 flipV="1">
              <a:off x="4369158" y="3212338"/>
              <a:ext cx="416844" cy="96162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71E9DB-197A-4AC5-9909-7498A1224C4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369158" y="4173963"/>
              <a:ext cx="416844" cy="10450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E76B3-6A30-4E11-B802-10B9FBE5DF30}"/>
                </a:ext>
              </a:extLst>
            </p:cNvPr>
            <p:cNvCxnSpPr>
              <a:cxnSpLocks/>
              <a:stCxn id="32" idx="3"/>
              <a:endCxn id="29" idx="1"/>
            </p:cNvCxnSpPr>
            <p:nvPr/>
          </p:nvCxnSpPr>
          <p:spPr>
            <a:xfrm>
              <a:off x="7573461" y="3212338"/>
              <a:ext cx="383051" cy="9576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2EE3EF-D03C-4011-8B8C-9791F344868B}"/>
                </a:ext>
              </a:extLst>
            </p:cNvPr>
            <p:cNvCxnSpPr>
              <a:cxnSpLocks/>
              <a:stCxn id="33" idx="3"/>
              <a:endCxn id="29" idx="1"/>
            </p:cNvCxnSpPr>
            <p:nvPr/>
          </p:nvCxnSpPr>
          <p:spPr>
            <a:xfrm flipV="1">
              <a:off x="7573461" y="4169980"/>
              <a:ext cx="383051" cy="104900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F745129-27B0-4C91-B8EE-E09AC3DD4E02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5387104" y="3212338"/>
              <a:ext cx="450827" cy="0"/>
            </a:xfrm>
            <a:prstGeom prst="line">
              <a:avLst/>
            </a:prstGeom>
            <a:ln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718903-319D-4ADA-816A-135002966D6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521532" y="3212338"/>
              <a:ext cx="450827" cy="0"/>
            </a:xfrm>
            <a:prstGeom prst="line">
              <a:avLst/>
            </a:prstGeom>
            <a:ln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108D8-C1D3-42DF-B7DC-65490A6C1C8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387104" y="5218986"/>
              <a:ext cx="450827" cy="0"/>
            </a:xfrm>
            <a:prstGeom prst="line">
              <a:avLst/>
            </a:prstGeom>
            <a:ln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7B2F3D-B616-4B2E-BA51-6378F9071AB4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521532" y="5218986"/>
              <a:ext cx="450827" cy="0"/>
            </a:xfrm>
            <a:prstGeom prst="line">
              <a:avLst/>
            </a:prstGeom>
            <a:ln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54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nội dung chính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smtClean="0"/>
              <a:t>Nội </a:t>
            </a:r>
            <a:r>
              <a:rPr lang="vi-VN"/>
              <a:t>dung 1: Đưa ra những </a:t>
            </a:r>
            <a:r>
              <a:rPr lang="vi-VN" b="1">
                <a:solidFill>
                  <a:srgbClr val="FF0000"/>
                </a:solidFill>
              </a:rPr>
              <a:t>khái niệm ban đầu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về vấn đề định tuyến</a:t>
            </a:r>
          </a:p>
          <a:p>
            <a:pPr fontAlgn="base"/>
            <a:r>
              <a:rPr lang="vi-VN"/>
              <a:t>Nội dung 2: Tìm hiểu về </a:t>
            </a:r>
            <a:r>
              <a:rPr lang="vi-VN" b="1">
                <a:solidFill>
                  <a:srgbClr val="FF0000"/>
                </a:solidFill>
              </a:rPr>
              <a:t>kiến trúc Internet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và ảnh hưởng của nó đến vấn đề định tuyến</a:t>
            </a:r>
          </a:p>
          <a:p>
            <a:r>
              <a:rPr lang="vi-VN"/>
              <a:t>Nội dung 3: Tìm hiểu về một số </a:t>
            </a:r>
            <a:r>
              <a:rPr lang="vi-VN" b="1">
                <a:solidFill>
                  <a:srgbClr val="FF0000"/>
                </a:solidFill>
              </a:rPr>
              <a:t>lớp ý tưởng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cho các thuật toán định tuyến</a:t>
            </a:r>
          </a:p>
        </p:txBody>
      </p:sp>
    </p:spTree>
    <p:extLst>
      <p:ext uri="{BB962C8B-B14F-4D97-AF65-F5344CB8AC3E}">
        <p14:creationId xmlns:p14="http://schemas.microsoft.com/office/powerpoint/2010/main" val="682851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407532"/>
            <a:ext cx="10363200" cy="2303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 dung 1</a:t>
            </a:r>
          </a:p>
          <a:p>
            <a:endPara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KHÁI NIỆM NỀN TẢNG</a:t>
            </a:r>
            <a:endParaRPr lang="vi-V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Nguồn gốc của Forwarding Table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Nhắc </a:t>
            </a:r>
            <a:r>
              <a:rPr lang="vi-VN"/>
              <a:t>lại về Forwarding </a:t>
            </a:r>
            <a:r>
              <a:rPr lang="vi-VN" smtClean="0"/>
              <a:t>Table</a:t>
            </a:r>
            <a:r>
              <a:rPr lang="en-US" smtClean="0"/>
              <a:t>:</a:t>
            </a:r>
          </a:p>
          <a:p>
            <a:pPr lvl="1"/>
            <a:r>
              <a:rPr lang="vi-VN" smtClean="0"/>
              <a:t>Forwarding </a:t>
            </a:r>
            <a:r>
              <a:rPr lang="vi-VN"/>
              <a:t>Table được Router dùng để lưu trữ </a:t>
            </a:r>
            <a:r>
              <a:rPr lang="vi-VN" b="1">
                <a:solidFill>
                  <a:srgbClr val="FF0000"/>
                </a:solidFill>
              </a:rPr>
              <a:t>thông tin giúp cho việc chuyển tiếp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gói tin đến </a:t>
            </a:r>
            <a:r>
              <a:rPr lang="vi-VN" smtClean="0"/>
              <a:t>đích</a:t>
            </a:r>
          </a:p>
          <a:p>
            <a:pPr lvl="1"/>
            <a:r>
              <a:rPr lang="vi-VN"/>
              <a:t>Forwarding Table trên Host và trên </a:t>
            </a:r>
            <a:r>
              <a:rPr lang="vi-VN" smtClean="0"/>
              <a:t>Router có sự khác nhau</a:t>
            </a:r>
            <a:endParaRPr lang="en-US" smtClean="0"/>
          </a:p>
          <a:p>
            <a:pPr lvl="2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465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2224</Words>
  <Application>Microsoft Office PowerPoint</Application>
  <PresentationFormat>Widescreen</PresentationFormat>
  <Paragraphs>245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Century Gothic</vt:lpstr>
      <vt:lpstr>Times New Roman</vt:lpstr>
      <vt:lpstr>Wingdings 3</vt:lpstr>
      <vt:lpstr>Ion Boardroom</vt:lpstr>
      <vt:lpstr>KIẾN TRÚC ĐỊNH TUYẾN  Hạt nhân, ngang hàng và các thuật toán</vt:lpstr>
      <vt:lpstr>Mục lục</vt:lpstr>
      <vt:lpstr>PowerPoint Presentation</vt:lpstr>
      <vt:lpstr>Ta đã biết</vt:lpstr>
      <vt:lpstr>Ta đã biết</vt:lpstr>
      <vt:lpstr>Đặt vấn đề</vt:lpstr>
      <vt:lpstr>Các nội dung chính</vt:lpstr>
      <vt:lpstr>PowerPoint Presentation</vt:lpstr>
      <vt:lpstr>Nguồn gốc của Forwarding Table</vt:lpstr>
      <vt:lpstr>Hai câu hỏi chính</vt:lpstr>
      <vt:lpstr>Một số thông tin ban đầu</vt:lpstr>
      <vt:lpstr>Lý thuyết tổng quan về định tuyến – Chuyển tiếp với thông tin không đầy đủ</vt:lpstr>
      <vt:lpstr>Chuyển tiếp gói tin trên Host</vt:lpstr>
      <vt:lpstr>Chuyển tiếp gói tin với thông tin không đầy đủ</vt:lpstr>
      <vt:lpstr>PowerPoint Presentation</vt:lpstr>
      <vt:lpstr>Trường hợp 1: Đi tiếp (Default-gate)</vt:lpstr>
      <vt:lpstr>Trường hợp 1: Đi tiếp (Default-gate)</vt:lpstr>
      <vt:lpstr>Trường hợp 1: Đi tiếp (Default-gate)</vt:lpstr>
      <vt:lpstr>Trường hợp 1: Đi tiếp (Default-gate)</vt:lpstr>
      <vt:lpstr>Trường hợp 2: Tập trung (Centralized)</vt:lpstr>
      <vt:lpstr>PowerPoint Presentation</vt:lpstr>
      <vt:lpstr>Trường hợp 3: Phân tán (Distributed)</vt:lpstr>
      <vt:lpstr>Trường hợp 3: Phân tán (Distributed)</vt:lpstr>
      <vt:lpstr>Trường hợp 3: Phân tán (Distributed)</vt:lpstr>
      <vt:lpstr>PowerPoint Presentation</vt:lpstr>
      <vt:lpstr>PowerPoint Presentation</vt:lpstr>
      <vt:lpstr>Kiến trúc ban đầu – Core</vt:lpstr>
      <vt:lpstr>Kiến trúc ban đầu – Core</vt:lpstr>
      <vt:lpstr>Hệ thống 2 bậc – Core Router</vt:lpstr>
      <vt:lpstr>Hệ thống 2 bậc – Core Router</vt:lpstr>
      <vt:lpstr>Hệ thống 2 bậc – Core Router</vt:lpstr>
      <vt:lpstr>Hệ thống 2 bậc – Core Router</vt:lpstr>
      <vt:lpstr>Kiến trúc mở rộng - Peer</vt:lpstr>
      <vt:lpstr>Kiến trúc mở rộng - Peer</vt:lpstr>
      <vt:lpstr>Các mục tiêu cơ bản – Các khó khăn</vt:lpstr>
      <vt:lpstr>PowerPoint Presentation</vt:lpstr>
      <vt:lpstr>PowerPoint Presentation</vt:lpstr>
      <vt:lpstr>Lan truyền định tuyến tự động - FIB</vt:lpstr>
      <vt:lpstr> Lan truyền định tuyến tự động - FIB</vt:lpstr>
      <vt:lpstr>Distance-Vector(Véc-tơ khoảng cách)</vt:lpstr>
      <vt:lpstr>Cơ chế hoạt động</vt:lpstr>
      <vt:lpstr>PowerPoint Presentation</vt:lpstr>
      <vt:lpstr>Cơ chế hoạt động</vt:lpstr>
      <vt:lpstr>Cơ chế hoạt động</vt:lpstr>
      <vt:lpstr>Cơ chế hoạt động</vt:lpstr>
      <vt:lpstr>Đặc điểm</vt:lpstr>
      <vt:lpstr>Phân tích ưu nhược điểm</vt:lpstr>
      <vt:lpstr>Các vấn đề trong giao thức định tuyến</vt:lpstr>
      <vt:lpstr>Lớp thuật toán Link-State (SPF)</vt:lpstr>
      <vt:lpstr>Cơ chế hoạt động</vt:lpstr>
      <vt:lpstr>Đặc điểm</vt:lpstr>
      <vt:lpstr>Phân tích ưu nhược điểm</vt:lpstr>
      <vt:lpstr>PowerPoint Presentation</vt:lpstr>
      <vt:lpstr>Tổng kết</vt:lpstr>
      <vt:lpstr>Tổng kết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Chapter12:Routing Architecture:  Cores , Peers  And Algorithms</dc:title>
  <dc:creator>Windows User</dc:creator>
  <cp:lastModifiedBy>MyPC</cp:lastModifiedBy>
  <cp:revision>80</cp:revision>
  <dcterms:created xsi:type="dcterms:W3CDTF">2018-09-17T05:38:36Z</dcterms:created>
  <dcterms:modified xsi:type="dcterms:W3CDTF">2018-10-10T06:05:00Z</dcterms:modified>
</cp:coreProperties>
</file>