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sldIdLst>
    <p:sldId id="256" r:id="rId2"/>
    <p:sldId id="293" r:id="rId3"/>
    <p:sldId id="257" r:id="rId4"/>
    <p:sldId id="258" r:id="rId5"/>
    <p:sldId id="259" r:id="rId6"/>
    <p:sldId id="260" r:id="rId7"/>
    <p:sldId id="261" r:id="rId8"/>
    <p:sldId id="262" r:id="rId9"/>
    <p:sldId id="263" r:id="rId10"/>
    <p:sldId id="266" r:id="rId11"/>
    <p:sldId id="264" r:id="rId12"/>
    <p:sldId id="265" r:id="rId13"/>
    <p:sldId id="267" r:id="rId14"/>
    <p:sldId id="268" r:id="rId15"/>
    <p:sldId id="269" r:id="rId16"/>
    <p:sldId id="270" r:id="rId17"/>
    <p:sldId id="271" r:id="rId18"/>
    <p:sldId id="272" r:id="rId19"/>
    <p:sldId id="273" r:id="rId20"/>
    <p:sldId id="294"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B688D5-31B9-46A7-8B5D-556500290339}"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5EFE9-E7A9-4A80-9E3D-D93E8D08A5D8}" type="slidenum">
              <a:rPr lang="en-US" smtClean="0"/>
              <a:t>‹#›</a:t>
            </a:fld>
            <a:endParaRPr lang="en-US"/>
          </a:p>
        </p:txBody>
      </p:sp>
    </p:spTree>
    <p:extLst>
      <p:ext uri="{BB962C8B-B14F-4D97-AF65-F5344CB8AC3E}">
        <p14:creationId xmlns:p14="http://schemas.microsoft.com/office/powerpoint/2010/main" val="26490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688D5-31B9-46A7-8B5D-556500290339}"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5EFE9-E7A9-4A80-9E3D-D93E8D08A5D8}" type="slidenum">
              <a:rPr lang="en-US" smtClean="0"/>
              <a:t>‹#›</a:t>
            </a:fld>
            <a:endParaRPr lang="en-US"/>
          </a:p>
        </p:txBody>
      </p:sp>
    </p:spTree>
    <p:extLst>
      <p:ext uri="{BB962C8B-B14F-4D97-AF65-F5344CB8AC3E}">
        <p14:creationId xmlns:p14="http://schemas.microsoft.com/office/powerpoint/2010/main" val="243604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688D5-31B9-46A7-8B5D-556500290339}"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5EFE9-E7A9-4A80-9E3D-D93E8D08A5D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3579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688D5-31B9-46A7-8B5D-556500290339}"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5EFE9-E7A9-4A80-9E3D-D93E8D08A5D8}" type="slidenum">
              <a:rPr lang="en-US" smtClean="0"/>
              <a:t>‹#›</a:t>
            </a:fld>
            <a:endParaRPr lang="en-US"/>
          </a:p>
        </p:txBody>
      </p:sp>
    </p:spTree>
    <p:extLst>
      <p:ext uri="{BB962C8B-B14F-4D97-AF65-F5344CB8AC3E}">
        <p14:creationId xmlns:p14="http://schemas.microsoft.com/office/powerpoint/2010/main" val="2200078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688D5-31B9-46A7-8B5D-556500290339}"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5EFE9-E7A9-4A80-9E3D-D93E8D08A5D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0141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688D5-31B9-46A7-8B5D-556500290339}"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5EFE9-E7A9-4A80-9E3D-D93E8D08A5D8}" type="slidenum">
              <a:rPr lang="en-US" smtClean="0"/>
              <a:t>‹#›</a:t>
            </a:fld>
            <a:endParaRPr lang="en-US"/>
          </a:p>
        </p:txBody>
      </p:sp>
    </p:spTree>
    <p:extLst>
      <p:ext uri="{BB962C8B-B14F-4D97-AF65-F5344CB8AC3E}">
        <p14:creationId xmlns:p14="http://schemas.microsoft.com/office/powerpoint/2010/main" val="3692771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688D5-31B9-46A7-8B5D-556500290339}"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5EFE9-E7A9-4A80-9E3D-D93E8D08A5D8}" type="slidenum">
              <a:rPr lang="en-US" smtClean="0"/>
              <a:t>‹#›</a:t>
            </a:fld>
            <a:endParaRPr lang="en-US"/>
          </a:p>
        </p:txBody>
      </p:sp>
    </p:spTree>
    <p:extLst>
      <p:ext uri="{BB962C8B-B14F-4D97-AF65-F5344CB8AC3E}">
        <p14:creationId xmlns:p14="http://schemas.microsoft.com/office/powerpoint/2010/main" val="2297968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688D5-31B9-46A7-8B5D-556500290339}"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5EFE9-E7A9-4A80-9E3D-D93E8D08A5D8}" type="slidenum">
              <a:rPr lang="en-US" smtClean="0"/>
              <a:t>‹#›</a:t>
            </a:fld>
            <a:endParaRPr lang="en-US"/>
          </a:p>
        </p:txBody>
      </p:sp>
    </p:spTree>
    <p:extLst>
      <p:ext uri="{BB962C8B-B14F-4D97-AF65-F5344CB8AC3E}">
        <p14:creationId xmlns:p14="http://schemas.microsoft.com/office/powerpoint/2010/main" val="229455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688D5-31B9-46A7-8B5D-556500290339}"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5EFE9-E7A9-4A80-9E3D-D93E8D08A5D8}" type="slidenum">
              <a:rPr lang="en-US" smtClean="0"/>
              <a:t>‹#›</a:t>
            </a:fld>
            <a:endParaRPr lang="en-US"/>
          </a:p>
        </p:txBody>
      </p:sp>
    </p:spTree>
    <p:extLst>
      <p:ext uri="{BB962C8B-B14F-4D97-AF65-F5344CB8AC3E}">
        <p14:creationId xmlns:p14="http://schemas.microsoft.com/office/powerpoint/2010/main" val="107141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688D5-31B9-46A7-8B5D-556500290339}"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5EFE9-E7A9-4A80-9E3D-D93E8D08A5D8}" type="slidenum">
              <a:rPr lang="en-US" smtClean="0"/>
              <a:t>‹#›</a:t>
            </a:fld>
            <a:endParaRPr lang="en-US"/>
          </a:p>
        </p:txBody>
      </p:sp>
    </p:spTree>
    <p:extLst>
      <p:ext uri="{BB962C8B-B14F-4D97-AF65-F5344CB8AC3E}">
        <p14:creationId xmlns:p14="http://schemas.microsoft.com/office/powerpoint/2010/main" val="47193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B688D5-31B9-46A7-8B5D-556500290339}" type="datetimeFigureOut">
              <a:rPr lang="en-US" smtClean="0"/>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5EFE9-E7A9-4A80-9E3D-D93E8D08A5D8}" type="slidenum">
              <a:rPr lang="en-US" smtClean="0"/>
              <a:t>‹#›</a:t>
            </a:fld>
            <a:endParaRPr lang="en-US"/>
          </a:p>
        </p:txBody>
      </p:sp>
    </p:spTree>
    <p:extLst>
      <p:ext uri="{BB962C8B-B14F-4D97-AF65-F5344CB8AC3E}">
        <p14:creationId xmlns:p14="http://schemas.microsoft.com/office/powerpoint/2010/main" val="59575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B688D5-31B9-46A7-8B5D-556500290339}" type="datetimeFigureOut">
              <a:rPr lang="en-US" smtClean="0"/>
              <a:t>8/27/2018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5EFE9-E7A9-4A80-9E3D-D93E8D08A5D8}" type="slidenum">
              <a:rPr lang="en-US" smtClean="0"/>
              <a:t>‹#›</a:t>
            </a:fld>
            <a:endParaRPr lang="en-US"/>
          </a:p>
        </p:txBody>
      </p:sp>
    </p:spTree>
    <p:extLst>
      <p:ext uri="{BB962C8B-B14F-4D97-AF65-F5344CB8AC3E}">
        <p14:creationId xmlns:p14="http://schemas.microsoft.com/office/powerpoint/2010/main" val="75741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B688D5-31B9-46A7-8B5D-556500290339}" type="datetimeFigureOut">
              <a:rPr lang="en-US" smtClean="0"/>
              <a:t>8/27/2018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5EFE9-E7A9-4A80-9E3D-D93E8D08A5D8}" type="slidenum">
              <a:rPr lang="en-US" smtClean="0"/>
              <a:t>‹#›</a:t>
            </a:fld>
            <a:endParaRPr lang="en-US"/>
          </a:p>
        </p:txBody>
      </p:sp>
    </p:spTree>
    <p:extLst>
      <p:ext uri="{BB962C8B-B14F-4D97-AF65-F5344CB8AC3E}">
        <p14:creationId xmlns:p14="http://schemas.microsoft.com/office/powerpoint/2010/main" val="2530377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688D5-31B9-46A7-8B5D-556500290339}" type="datetimeFigureOut">
              <a:rPr lang="en-US" smtClean="0"/>
              <a:t>8/27/2018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5EFE9-E7A9-4A80-9E3D-D93E8D08A5D8}" type="slidenum">
              <a:rPr lang="en-US" smtClean="0"/>
              <a:t>‹#›</a:t>
            </a:fld>
            <a:endParaRPr lang="en-US"/>
          </a:p>
        </p:txBody>
      </p:sp>
    </p:spTree>
    <p:extLst>
      <p:ext uri="{BB962C8B-B14F-4D97-AF65-F5344CB8AC3E}">
        <p14:creationId xmlns:p14="http://schemas.microsoft.com/office/powerpoint/2010/main" val="338991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688D5-31B9-46A7-8B5D-556500290339}" type="datetimeFigureOut">
              <a:rPr lang="en-US" smtClean="0"/>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5EFE9-E7A9-4A80-9E3D-D93E8D08A5D8}" type="slidenum">
              <a:rPr lang="en-US" smtClean="0"/>
              <a:t>‹#›</a:t>
            </a:fld>
            <a:endParaRPr lang="en-US"/>
          </a:p>
        </p:txBody>
      </p:sp>
    </p:spTree>
    <p:extLst>
      <p:ext uri="{BB962C8B-B14F-4D97-AF65-F5344CB8AC3E}">
        <p14:creationId xmlns:p14="http://schemas.microsoft.com/office/powerpoint/2010/main" val="37017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5EFE9-E7A9-4A80-9E3D-D93E8D08A5D8}" type="slidenum">
              <a:rPr lang="en-US" smtClean="0"/>
              <a:t>‹#›</a:t>
            </a:fld>
            <a:endParaRPr lang="en-US"/>
          </a:p>
        </p:txBody>
      </p:sp>
      <p:sp>
        <p:nvSpPr>
          <p:cNvPr id="5" name="Date Placeholder 4"/>
          <p:cNvSpPr>
            <a:spLocks noGrp="1"/>
          </p:cNvSpPr>
          <p:nvPr>
            <p:ph type="dt" sz="half" idx="10"/>
          </p:nvPr>
        </p:nvSpPr>
        <p:spPr/>
        <p:txBody>
          <a:bodyPr/>
          <a:lstStyle/>
          <a:p>
            <a:fld id="{4FB688D5-31B9-46A7-8B5D-556500290339}" type="datetimeFigureOut">
              <a:rPr lang="en-US" smtClean="0"/>
              <a:t>8/27/2018</a:t>
            </a:fld>
            <a:endParaRPr lang="en-US"/>
          </a:p>
        </p:txBody>
      </p:sp>
    </p:spTree>
    <p:extLst>
      <p:ext uri="{BB962C8B-B14F-4D97-AF65-F5344CB8AC3E}">
        <p14:creationId xmlns:p14="http://schemas.microsoft.com/office/powerpoint/2010/main" val="178486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B688D5-31B9-46A7-8B5D-556500290339}" type="datetimeFigureOut">
              <a:rPr lang="en-US" smtClean="0"/>
              <a:t>8/27/2018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C5EFE9-E7A9-4A80-9E3D-D93E8D08A5D8}" type="slidenum">
              <a:rPr lang="en-US" smtClean="0"/>
              <a:t>‹#›</a:t>
            </a:fld>
            <a:endParaRPr lang="en-US"/>
          </a:p>
        </p:txBody>
      </p:sp>
    </p:spTree>
    <p:extLst>
      <p:ext uri="{BB962C8B-B14F-4D97-AF65-F5344CB8AC3E}">
        <p14:creationId xmlns:p14="http://schemas.microsoft.com/office/powerpoint/2010/main" val="288000440"/>
      </p:ext>
    </p:extLst>
  </p:cSld>
  <p:clrMap bg1="lt1" tx1="dk1" bg2="lt2" tx2="dk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 id="2147484221" r:id="rId12"/>
    <p:sldLayoutId id="2147484222" r:id="rId13"/>
    <p:sldLayoutId id="2147484223" r:id="rId14"/>
    <p:sldLayoutId id="2147484224" r:id="rId15"/>
    <p:sldLayoutId id="214748422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jp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963"/>
            <a:ext cx="121920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p:cNvSpPr txBox="1"/>
          <p:nvPr/>
        </p:nvSpPr>
        <p:spPr>
          <a:xfrm>
            <a:off x="2150772" y="537717"/>
            <a:ext cx="9002331" cy="1569660"/>
          </a:xfrm>
          <a:prstGeom prst="rect">
            <a:avLst/>
          </a:prstGeom>
          <a:noFill/>
        </p:spPr>
        <p:txBody>
          <a:bodyPr wrap="square" rtlCol="0">
            <a:spAutoFit/>
          </a:bodyPr>
          <a:lstStyle/>
          <a:p>
            <a:r>
              <a:rPr lang="en-US" sz="4800" b="1" i="1" dirty="0">
                <a:solidFill>
                  <a:srgbClr val="FF0000"/>
                </a:solidFill>
              </a:rPr>
              <a:t>Address Resolution Protocol</a:t>
            </a:r>
            <a:r>
              <a:rPr lang="en-US" sz="4800" b="1" dirty="0">
                <a:solidFill>
                  <a:srgbClr val="FF0000"/>
                </a:solidFill>
              </a:rPr>
              <a:t> </a:t>
            </a:r>
            <a:r>
              <a:rPr lang="en-US" sz="4800" b="1" dirty="0" err="1" smtClean="0">
                <a:solidFill>
                  <a:srgbClr val="FF0000"/>
                </a:solidFill>
              </a:rPr>
              <a:t>và</a:t>
            </a:r>
            <a:r>
              <a:rPr lang="en-US" sz="4800" b="1" dirty="0" smtClean="0">
                <a:solidFill>
                  <a:srgbClr val="FF0000"/>
                </a:solidFill>
              </a:rPr>
              <a:t> Network </a:t>
            </a:r>
            <a:r>
              <a:rPr lang="en-US" sz="4800" b="1" dirty="0">
                <a:solidFill>
                  <a:srgbClr val="FF0000"/>
                </a:solidFill>
              </a:rPr>
              <a:t>Address Translation</a:t>
            </a:r>
            <a:endParaRPr lang="en-US" sz="4800" dirty="0">
              <a:solidFill>
                <a:srgbClr val="FF0000"/>
              </a:solidFill>
              <a:latin typeface="Bodoni MT Black" panose="02070A03080606020203" pitchFamily="18" charset="0"/>
            </a:endParaRPr>
          </a:p>
        </p:txBody>
      </p:sp>
      <p:sp>
        <p:nvSpPr>
          <p:cNvPr id="6" name="TextBox 5"/>
          <p:cNvSpPr txBox="1"/>
          <p:nvPr/>
        </p:nvSpPr>
        <p:spPr>
          <a:xfrm>
            <a:off x="6096000" y="5473521"/>
            <a:ext cx="6181859" cy="1200329"/>
          </a:xfrm>
          <a:prstGeom prst="rect">
            <a:avLst/>
          </a:prstGeom>
          <a:noFill/>
        </p:spPr>
        <p:txBody>
          <a:bodyPr wrap="square" rtlCol="0">
            <a:spAutoFit/>
          </a:bodyPr>
          <a:lstStyle/>
          <a:p>
            <a:r>
              <a:rPr lang="en-US" sz="2400" dirty="0" err="1" smtClean="0">
                <a:solidFill>
                  <a:srgbClr val="00B050"/>
                </a:solidFill>
                <a:latin typeface="Bodoni MT Black" panose="02070A03080606020203" pitchFamily="18" charset="0"/>
              </a:rPr>
              <a:t>Nhóm</a:t>
            </a:r>
            <a:r>
              <a:rPr lang="en-US" sz="2400" dirty="0" smtClean="0">
                <a:solidFill>
                  <a:srgbClr val="00B050"/>
                </a:solidFill>
                <a:latin typeface="Bodoni MT Black" panose="02070A03080606020203" pitchFamily="18" charset="0"/>
              </a:rPr>
              <a:t> 10 : TRẦN VĂN QUANG</a:t>
            </a:r>
          </a:p>
          <a:p>
            <a:r>
              <a:rPr lang="en-US" sz="2400" dirty="0">
                <a:solidFill>
                  <a:srgbClr val="00B050"/>
                </a:solidFill>
                <a:latin typeface="Bodoni MT Black" panose="02070A03080606020203" pitchFamily="18" charset="0"/>
              </a:rPr>
              <a:t> </a:t>
            </a:r>
            <a:r>
              <a:rPr lang="en-US" sz="2400" dirty="0" smtClean="0">
                <a:solidFill>
                  <a:srgbClr val="00B050"/>
                </a:solidFill>
                <a:latin typeface="Bodoni MT Black" panose="02070A03080606020203" pitchFamily="18" charset="0"/>
              </a:rPr>
              <a:t>                 CHU VĂN SƠN</a:t>
            </a:r>
          </a:p>
          <a:p>
            <a:r>
              <a:rPr lang="en-US" sz="2400" dirty="0">
                <a:solidFill>
                  <a:srgbClr val="00B050"/>
                </a:solidFill>
                <a:latin typeface="Bodoni MT Black" panose="02070A03080606020203" pitchFamily="18" charset="0"/>
              </a:rPr>
              <a:t> </a:t>
            </a:r>
            <a:r>
              <a:rPr lang="en-US" sz="2400" dirty="0" smtClean="0">
                <a:solidFill>
                  <a:srgbClr val="00B050"/>
                </a:solidFill>
                <a:latin typeface="Bodoni MT Black" panose="02070A03080606020203" pitchFamily="18" charset="0"/>
              </a:rPr>
              <a:t>                 NGUYỄN THẾ TÂN</a:t>
            </a:r>
            <a:endParaRPr lang="en-US" sz="2400" dirty="0">
              <a:solidFill>
                <a:srgbClr val="00B050"/>
              </a:solidFill>
              <a:latin typeface="Bodoni MT Black" panose="02070A03080606020203" pitchFamily="18" charset="0"/>
            </a:endParaRPr>
          </a:p>
        </p:txBody>
      </p:sp>
    </p:spTree>
    <p:extLst>
      <p:ext uri="{BB962C8B-B14F-4D97-AF65-F5344CB8AC3E}">
        <p14:creationId xmlns:p14="http://schemas.microsoft.com/office/powerpoint/2010/main" val="4040812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0" y="156731"/>
            <a:ext cx="11204620" cy="523220"/>
          </a:xfrm>
          <a:prstGeom prst="rect">
            <a:avLst/>
          </a:prstGeom>
          <a:noFill/>
        </p:spPr>
        <p:txBody>
          <a:bodyPr wrap="square" rtlCol="0">
            <a:spAutoFit/>
          </a:bodyPr>
          <a:lstStyle/>
          <a:p>
            <a:r>
              <a:rPr lang="en-US" sz="2800" dirty="0" smtClean="0">
                <a:solidFill>
                  <a:srgbClr val="FFC000"/>
                </a:solidFill>
                <a:latin typeface="Arial Rounded MT Bold" panose="020F0704030504030204" pitchFamily="34" charset="0"/>
              </a:rPr>
              <a:t>I.</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6" name="TextBox 5"/>
          <p:cNvSpPr txBox="1"/>
          <p:nvPr/>
        </p:nvSpPr>
        <p:spPr>
          <a:xfrm>
            <a:off x="381000" y="575072"/>
            <a:ext cx="7269051" cy="523220"/>
          </a:xfrm>
          <a:prstGeom prst="rect">
            <a:avLst/>
          </a:prstGeom>
          <a:noFill/>
        </p:spPr>
        <p:txBody>
          <a:bodyPr wrap="square" rtlCol="0">
            <a:spAutoFit/>
          </a:bodyPr>
          <a:lstStyle/>
          <a:p>
            <a:r>
              <a:rPr lang="en-US" sz="2800" dirty="0" smtClean="0"/>
              <a:t>2-2.HOẠT ĐỘNG CỦA ARP TRONG MẠNG LAN</a:t>
            </a:r>
            <a:endParaRPr lang="en-US" sz="2800" dirty="0"/>
          </a:p>
        </p:txBody>
      </p:sp>
      <p:sp>
        <p:nvSpPr>
          <p:cNvPr id="7" name="TextBox 6"/>
          <p:cNvSpPr txBox="1"/>
          <p:nvPr/>
        </p:nvSpPr>
        <p:spPr>
          <a:xfrm>
            <a:off x="677334" y="1516633"/>
            <a:ext cx="9762187" cy="3416320"/>
          </a:xfrm>
          <a:prstGeom prst="rect">
            <a:avLst/>
          </a:prstGeom>
          <a:noFill/>
        </p:spPr>
        <p:txBody>
          <a:bodyPr wrap="square" rtlCol="0">
            <a:spAutoFit/>
          </a:bodyPr>
          <a:lstStyle/>
          <a:p>
            <a:r>
              <a:rPr lang="vi-VN" dirty="0" smtClean="0"/>
              <a:t>Đồng </a:t>
            </a:r>
            <a:r>
              <a:rPr lang="vi-VN" dirty="0" smtClean="0"/>
              <a:t>thời thiết bị sẽ lấy địa chỉ MAC của mình để đưa vào trường Sender Hardware Address. Đồng thời cập nhất giá trị ánh xạ địa chỉ IP và MAC của máy gửi vào bảng ARP cache của mình để giảm thời gian xử lý cho các lần sau</a:t>
            </a:r>
            <a:r>
              <a:rPr lang="vi-VN" dirty="0" smtClean="0"/>
              <a:t>.</a:t>
            </a:r>
            <a:endParaRPr lang="en-US" dirty="0" smtClean="0"/>
          </a:p>
          <a:p>
            <a:endParaRPr lang="vi-VN" dirty="0" smtClean="0"/>
          </a:p>
          <a:p>
            <a:r>
              <a:rPr lang="vi-VN" b="1" i="1" dirty="0" smtClean="0"/>
              <a:t>Bước 5:</a:t>
            </a:r>
            <a:r>
              <a:rPr lang="vi-VN" dirty="0" smtClean="0"/>
              <a:t> Thiết bị đích bắt đầu gửi gói tin Reply đã được khởi tạo đến thiết bị nguồn vừa gửi bản tin ARP request. Gói tin reply là gói tin gửi unicast</a:t>
            </a:r>
            <a:r>
              <a:rPr lang="vi-VN" dirty="0" smtClean="0"/>
              <a:t>.</a:t>
            </a:r>
            <a:endParaRPr lang="en-US" dirty="0" smtClean="0"/>
          </a:p>
          <a:p>
            <a:endParaRPr lang="vi-VN" dirty="0" smtClean="0"/>
          </a:p>
          <a:p>
            <a:r>
              <a:rPr lang="vi-VN" b="1" i="1" dirty="0" smtClean="0"/>
              <a:t>Bước 6:</a:t>
            </a:r>
            <a:r>
              <a:rPr lang="vi-VN" dirty="0" smtClean="0"/>
              <a:t> Thiết bị nguồn nhận được gói tin reply và xử lý bằng cách lưu trường Sender Hardware Address trong gói reply như địa chỉ phần cứng của thiết bị đích cần tìm</a:t>
            </a:r>
            <a:r>
              <a:rPr lang="vi-VN" dirty="0" smtClean="0"/>
              <a:t>.</a:t>
            </a:r>
            <a:endParaRPr lang="en-US" dirty="0" smtClean="0"/>
          </a:p>
          <a:p>
            <a:endParaRPr lang="vi-VN" dirty="0" smtClean="0"/>
          </a:p>
          <a:p>
            <a:r>
              <a:rPr lang="vi-VN" b="1" i="1" dirty="0" smtClean="0"/>
              <a:t>Bước 7:</a:t>
            </a:r>
            <a:r>
              <a:rPr lang="vi-VN" dirty="0" smtClean="0"/>
              <a:t> Thiết bị nguồn update vào ARP cache của mình giá trị tương ứng giữa địa chỉ IP và địa chỉ MAC của thiết bị đích. Lần sau sẽ không còn cần tới ARP request.</a:t>
            </a:r>
            <a:endParaRPr lang="vi-VN" dirty="0"/>
          </a:p>
        </p:txBody>
      </p:sp>
    </p:spTree>
    <p:extLst>
      <p:ext uri="{BB962C8B-B14F-4D97-AF65-F5344CB8AC3E}">
        <p14:creationId xmlns:p14="http://schemas.microsoft.com/office/powerpoint/2010/main" val="2422004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440"/>
            <a:ext cx="12192000" cy="6858000"/>
          </a:xfrm>
          <a:prstGeom prst="rect">
            <a:avLst/>
          </a:prstGeom>
        </p:spPr>
      </p:pic>
      <p:sp>
        <p:nvSpPr>
          <p:cNvPr id="5" name="TextBox 4"/>
          <p:cNvSpPr txBox="1"/>
          <p:nvPr/>
        </p:nvSpPr>
        <p:spPr>
          <a:xfrm>
            <a:off x="0" y="87440"/>
            <a:ext cx="11204620" cy="523220"/>
          </a:xfrm>
          <a:prstGeom prst="rect">
            <a:avLst/>
          </a:prstGeom>
          <a:noFill/>
        </p:spPr>
        <p:txBody>
          <a:bodyPr wrap="square" rtlCol="0">
            <a:spAutoFit/>
          </a:bodyPr>
          <a:lstStyle/>
          <a:p>
            <a:r>
              <a:rPr lang="en-US" sz="2800" dirty="0" smtClean="0">
                <a:solidFill>
                  <a:srgbClr val="FFC000"/>
                </a:solidFill>
                <a:latin typeface="Arial Rounded MT Bold" panose="020F0704030504030204" pitchFamily="34" charset="0"/>
              </a:rPr>
              <a:t>I.</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6" name="TextBox 5"/>
          <p:cNvSpPr txBox="1"/>
          <p:nvPr/>
        </p:nvSpPr>
        <p:spPr>
          <a:xfrm>
            <a:off x="496910" y="610660"/>
            <a:ext cx="8763000" cy="523220"/>
          </a:xfrm>
          <a:prstGeom prst="rect">
            <a:avLst/>
          </a:prstGeom>
          <a:noFill/>
        </p:spPr>
        <p:txBody>
          <a:bodyPr wrap="square" rtlCol="0">
            <a:spAutoFit/>
          </a:bodyPr>
          <a:lstStyle/>
          <a:p>
            <a:r>
              <a:rPr lang="en-US" sz="2800" dirty="0" smtClean="0"/>
              <a:t>2-3.HOẠT ĐỘNG ARP TRONG MÔI TRƯỜNG LIÊN MẠNG</a:t>
            </a:r>
            <a:endParaRPr lang="en-US" sz="2800" dirty="0"/>
          </a:p>
        </p:txBody>
      </p:sp>
      <p:sp>
        <p:nvSpPr>
          <p:cNvPr id="8" name="TextBox 7"/>
          <p:cNvSpPr txBox="1"/>
          <p:nvPr/>
        </p:nvSpPr>
        <p:spPr>
          <a:xfrm>
            <a:off x="270456" y="1289802"/>
            <a:ext cx="11462197" cy="5293757"/>
          </a:xfrm>
          <a:prstGeom prst="rect">
            <a:avLst/>
          </a:prstGeom>
          <a:noFill/>
        </p:spPr>
        <p:txBody>
          <a:bodyPr wrap="square" rtlCol="0">
            <a:spAutoFit/>
          </a:bodyPr>
          <a:lstStyle/>
          <a:p>
            <a:r>
              <a:rPr lang="vi-VN" sz="2000" dirty="0" smtClean="0"/>
              <a:t>Hoạt động của ARP trong một môi trường phức tạp hơn đó là hai hệ thống mạng gắn với nhau thông qua một Router.</a:t>
            </a:r>
          </a:p>
          <a:p>
            <a:r>
              <a:rPr lang="vi-VN" sz="2000" dirty="0" smtClean="0"/>
              <a:t>Máy A thuộc mạng A muốn gửi gói tin tới máy B thuộc mạng B. 2 mạng này kết nối với nhau thông qua router C.</a:t>
            </a:r>
          </a:p>
          <a:p>
            <a:r>
              <a:rPr lang="vi-VN" sz="2000" dirty="0" smtClean="0"/>
              <a:t>Do các broadcast lớp MAC không thể truyền qua Router nên khi đó máy A sẽ xem Router C như một cầu nối hay một trung gian (Agent) để truyền dữ liệu. Trước đó, máy A sẽ biết được địa chỉ IP của Router C (địa chỉ Gateway) và biết được rằng để truyền gói tin tới B phải đi qua C.</a:t>
            </a:r>
          </a:p>
          <a:p>
            <a:r>
              <a:rPr lang="vi-VN" sz="2000" dirty="0" smtClean="0"/>
              <a:t>Để tới được router C thì máy A phải gửi gói tin tới port X của router C (là gateway trong LAN A). Quy trình truyền dữ liệu được mô tả như sau:</a:t>
            </a:r>
          </a:p>
          <a:p>
            <a:pPr lvl="1"/>
            <a:r>
              <a:rPr lang="vi-VN" sz="2000" dirty="0" smtClean="0"/>
              <a:t>Máy A gửi ARP request để tìm MAC của port X.</a:t>
            </a:r>
          </a:p>
          <a:p>
            <a:pPr lvl="1"/>
            <a:r>
              <a:rPr lang="vi-VN" sz="2000" dirty="0" smtClean="0"/>
              <a:t>Router C trả lời, cung cấp cho A địa chỉ MAC của port X.</a:t>
            </a:r>
          </a:p>
          <a:p>
            <a:pPr lvl="1"/>
            <a:r>
              <a:rPr lang="vi-VN" sz="2000" dirty="0" smtClean="0"/>
              <a:t>Máy A truyền gói tin tới port X của router C (với địa chỉ MAC đích là MAC của port X, IP đích là IP máy B).</a:t>
            </a:r>
          </a:p>
          <a:p>
            <a:pPr lvl="1"/>
            <a:r>
              <a:rPr lang="vi-VN" sz="2000" dirty="0" smtClean="0"/>
              <a:t>Router C nhận được gói tin của A, forward ra port Y. Trong gói tin có chứa địa chỉ IP máy B, router C sẽ gửi ARP request để tìm MAC của máy B.</a:t>
            </a:r>
          </a:p>
          <a:p>
            <a:pPr lvl="1"/>
            <a:r>
              <a:rPr lang="vi-VN" sz="2000" dirty="0" smtClean="0"/>
              <a:t>Máy B sẽ trả lời router C MAC của mình, sau đó router sẽ gửi gói tin của A tới B.</a:t>
            </a:r>
          </a:p>
          <a:p>
            <a:endParaRPr lang="en-US" dirty="0"/>
          </a:p>
        </p:txBody>
      </p:sp>
    </p:spTree>
    <p:extLst>
      <p:ext uri="{BB962C8B-B14F-4D97-AF65-F5344CB8AC3E}">
        <p14:creationId xmlns:p14="http://schemas.microsoft.com/office/powerpoint/2010/main" val="446541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0" y="0"/>
            <a:ext cx="11204620" cy="523220"/>
          </a:xfrm>
          <a:prstGeom prst="rect">
            <a:avLst/>
          </a:prstGeom>
          <a:noFill/>
        </p:spPr>
        <p:txBody>
          <a:bodyPr wrap="square" rtlCol="0">
            <a:spAutoFit/>
          </a:bodyPr>
          <a:lstStyle/>
          <a:p>
            <a:r>
              <a:rPr lang="en-US" sz="2800" dirty="0" smtClean="0">
                <a:solidFill>
                  <a:srgbClr val="FFC000"/>
                </a:solidFill>
                <a:latin typeface="Arial Rounded MT Bold" panose="020F0704030504030204" pitchFamily="34" charset="0"/>
              </a:rPr>
              <a:t>I.</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6" name="TextBox 5"/>
          <p:cNvSpPr txBox="1"/>
          <p:nvPr/>
        </p:nvSpPr>
        <p:spPr>
          <a:xfrm>
            <a:off x="496910" y="523220"/>
            <a:ext cx="6947079" cy="523220"/>
          </a:xfrm>
          <a:prstGeom prst="rect">
            <a:avLst/>
          </a:prstGeom>
          <a:noFill/>
        </p:spPr>
        <p:txBody>
          <a:bodyPr wrap="square" rtlCol="0">
            <a:spAutoFit/>
          </a:bodyPr>
          <a:lstStyle/>
          <a:p>
            <a:r>
              <a:rPr lang="en-US" sz="2800" dirty="0" smtClean="0"/>
              <a:t>3.ARP CACHE</a:t>
            </a:r>
            <a:endParaRPr lang="en-US" sz="2800" dirty="0"/>
          </a:p>
        </p:txBody>
      </p:sp>
      <p:sp>
        <p:nvSpPr>
          <p:cNvPr id="7" name="TextBox 6"/>
          <p:cNvSpPr txBox="1"/>
          <p:nvPr/>
        </p:nvSpPr>
        <p:spPr>
          <a:xfrm>
            <a:off x="734096" y="1275008"/>
            <a:ext cx="9285667" cy="3385542"/>
          </a:xfrm>
          <a:prstGeom prst="rect">
            <a:avLst/>
          </a:prstGeom>
          <a:noFill/>
        </p:spPr>
        <p:txBody>
          <a:bodyPr wrap="square" rtlCol="0">
            <a:spAutoFit/>
          </a:bodyPr>
          <a:lstStyle/>
          <a:p>
            <a:r>
              <a:rPr lang="en-US" sz="2400" dirty="0" err="1" smtClean="0"/>
              <a:t>Vì</a:t>
            </a:r>
            <a:r>
              <a:rPr lang="en-US" sz="2400" dirty="0" smtClean="0"/>
              <a:t> ARP </a:t>
            </a:r>
            <a:r>
              <a:rPr lang="en-US" sz="2400" dirty="0" err="1" smtClean="0"/>
              <a:t>là</a:t>
            </a:r>
            <a:r>
              <a:rPr lang="en-US" sz="2400" dirty="0" smtClean="0"/>
              <a:t> </a:t>
            </a:r>
            <a:r>
              <a:rPr lang="en-US" sz="2400" dirty="0" err="1" smtClean="0"/>
              <a:t>một</a:t>
            </a:r>
            <a:r>
              <a:rPr lang="en-US" sz="2400" dirty="0" smtClean="0"/>
              <a:t> </a:t>
            </a:r>
            <a:r>
              <a:rPr lang="en-US" sz="2400" dirty="0" err="1" smtClean="0"/>
              <a:t>phương</a:t>
            </a:r>
            <a:r>
              <a:rPr lang="en-US" sz="2400" dirty="0" smtClean="0"/>
              <a:t> </a:t>
            </a:r>
            <a:r>
              <a:rPr lang="en-US" sz="2400" dirty="0" err="1" smtClean="0"/>
              <a:t>thức</a:t>
            </a:r>
            <a:r>
              <a:rPr lang="en-US" sz="2400" dirty="0" smtClean="0"/>
              <a:t>  </a:t>
            </a:r>
            <a:r>
              <a:rPr lang="en-US" sz="2400" dirty="0" err="1" smtClean="0"/>
              <a:t>phân</a:t>
            </a:r>
            <a:r>
              <a:rPr lang="en-US" sz="2400" dirty="0" smtClean="0"/>
              <a:t> </a:t>
            </a:r>
            <a:r>
              <a:rPr lang="en-US" sz="2400" dirty="0" err="1" smtClean="0"/>
              <a:t>giải</a:t>
            </a:r>
            <a:r>
              <a:rPr lang="en-US" sz="2400" dirty="0" smtClean="0"/>
              <a:t> </a:t>
            </a:r>
            <a:r>
              <a:rPr lang="en-US" sz="2400" dirty="0" err="1" smtClean="0"/>
              <a:t>địa</a:t>
            </a:r>
            <a:r>
              <a:rPr lang="en-US" sz="2400" dirty="0" smtClean="0"/>
              <a:t> </a:t>
            </a:r>
            <a:r>
              <a:rPr lang="en-US" sz="2400" dirty="0" err="1" smtClean="0"/>
              <a:t>chỉ</a:t>
            </a:r>
            <a:r>
              <a:rPr lang="en-US" sz="2400" dirty="0" smtClean="0"/>
              <a:t> </a:t>
            </a:r>
            <a:r>
              <a:rPr lang="en-US" sz="2400" dirty="0" err="1" smtClean="0"/>
              <a:t>động</a:t>
            </a:r>
            <a:r>
              <a:rPr lang="en-US" sz="2400" dirty="0" smtClean="0"/>
              <a:t> .</a:t>
            </a:r>
            <a:r>
              <a:rPr lang="en-US" sz="2400" dirty="0" err="1" smtClean="0"/>
              <a:t>Qúa</a:t>
            </a:r>
            <a:r>
              <a:rPr lang="en-US" sz="2400" dirty="0" smtClean="0"/>
              <a:t> </a:t>
            </a:r>
            <a:r>
              <a:rPr lang="en-US" sz="2400" dirty="0" err="1" smtClean="0"/>
              <a:t>trình</a:t>
            </a:r>
            <a:r>
              <a:rPr lang="en-US" sz="2400" dirty="0" smtClean="0"/>
              <a:t> </a:t>
            </a:r>
            <a:r>
              <a:rPr lang="en-US" sz="2400" dirty="0" err="1" smtClean="0"/>
              <a:t>gửi</a:t>
            </a:r>
            <a:r>
              <a:rPr lang="en-US" sz="2400" dirty="0" smtClean="0"/>
              <a:t> </a:t>
            </a:r>
            <a:r>
              <a:rPr lang="en-US" sz="2400" dirty="0" err="1" smtClean="0"/>
              <a:t>gói</a:t>
            </a:r>
            <a:r>
              <a:rPr lang="en-US" sz="2400" dirty="0" smtClean="0"/>
              <a:t> tin Request </a:t>
            </a:r>
            <a:r>
              <a:rPr lang="en-US" sz="2400" dirty="0" err="1" smtClean="0"/>
              <a:t>và</a:t>
            </a:r>
            <a:r>
              <a:rPr lang="en-US" sz="2400" dirty="0" smtClean="0"/>
              <a:t> Reply </a:t>
            </a:r>
            <a:r>
              <a:rPr lang="en-US" sz="2400" dirty="0" err="1" smtClean="0"/>
              <a:t>sẽ</a:t>
            </a:r>
            <a:r>
              <a:rPr lang="en-US" sz="2400" dirty="0" smtClean="0"/>
              <a:t> </a:t>
            </a:r>
            <a:r>
              <a:rPr lang="en-US" sz="2400" dirty="0" err="1" smtClean="0"/>
              <a:t>tiêu</a:t>
            </a:r>
            <a:r>
              <a:rPr lang="en-US" sz="2400" dirty="0" smtClean="0"/>
              <a:t> </a:t>
            </a:r>
            <a:r>
              <a:rPr lang="en-US" sz="2400" dirty="0" err="1" smtClean="0"/>
              <a:t>tốn</a:t>
            </a:r>
            <a:r>
              <a:rPr lang="en-US" sz="2400" dirty="0" smtClean="0"/>
              <a:t> </a:t>
            </a:r>
            <a:r>
              <a:rPr lang="en-US" sz="2400" dirty="0" err="1" smtClean="0"/>
              <a:t>băng</a:t>
            </a:r>
            <a:r>
              <a:rPr lang="en-US" sz="2400" dirty="0" smtClean="0"/>
              <a:t> </a:t>
            </a:r>
            <a:r>
              <a:rPr lang="en-US" sz="2400" dirty="0" err="1" smtClean="0"/>
              <a:t>thông</a:t>
            </a:r>
            <a:r>
              <a:rPr lang="en-US" sz="2400" dirty="0" smtClean="0"/>
              <a:t> </a:t>
            </a:r>
            <a:r>
              <a:rPr lang="en-US" sz="2400" dirty="0" err="1" smtClean="0"/>
              <a:t>mạng</a:t>
            </a:r>
            <a:r>
              <a:rPr lang="en-US" sz="2400" dirty="0" smtClean="0"/>
              <a:t> . </a:t>
            </a:r>
            <a:r>
              <a:rPr lang="en-US" sz="2400" dirty="0" err="1" smtClean="0"/>
              <a:t>Chính</a:t>
            </a:r>
            <a:r>
              <a:rPr lang="en-US" sz="2400" dirty="0" smtClean="0"/>
              <a:t> </a:t>
            </a:r>
            <a:r>
              <a:rPr lang="en-US" sz="2400" dirty="0" err="1" smtClean="0"/>
              <a:t>vì</a:t>
            </a:r>
            <a:r>
              <a:rPr lang="en-US" sz="2400" dirty="0" smtClean="0"/>
              <a:t>  </a:t>
            </a:r>
            <a:r>
              <a:rPr lang="en-US" sz="2400" dirty="0" err="1" smtClean="0"/>
              <a:t>vậy</a:t>
            </a:r>
            <a:r>
              <a:rPr lang="en-US" sz="2400" dirty="0" smtClean="0"/>
              <a:t> </a:t>
            </a:r>
            <a:r>
              <a:rPr lang="en-US" sz="2400" dirty="0" err="1" smtClean="0"/>
              <a:t>càng</a:t>
            </a:r>
            <a:r>
              <a:rPr lang="en-US" sz="2400" dirty="0" smtClean="0"/>
              <a:t> </a:t>
            </a:r>
            <a:r>
              <a:rPr lang="en-US" sz="2400" dirty="0" err="1" smtClean="0"/>
              <a:t>hạn</a:t>
            </a:r>
            <a:r>
              <a:rPr lang="en-US" sz="2400" dirty="0" smtClean="0"/>
              <a:t> </a:t>
            </a:r>
            <a:r>
              <a:rPr lang="en-US" sz="2400" dirty="0" err="1" smtClean="0"/>
              <a:t>chế</a:t>
            </a:r>
            <a:r>
              <a:rPr lang="en-US" sz="2400" dirty="0" smtClean="0"/>
              <a:t> </a:t>
            </a:r>
            <a:r>
              <a:rPr lang="en-US" sz="2400" dirty="0" err="1" smtClean="0"/>
              <a:t>tối</a:t>
            </a:r>
            <a:r>
              <a:rPr lang="en-US" sz="2400" dirty="0" smtClean="0"/>
              <a:t> </a:t>
            </a:r>
            <a:r>
              <a:rPr lang="en-US" sz="2400" dirty="0" err="1" smtClean="0"/>
              <a:t>đa</a:t>
            </a:r>
            <a:r>
              <a:rPr lang="en-US" sz="2400" dirty="0" smtClean="0"/>
              <a:t> </a:t>
            </a:r>
            <a:r>
              <a:rPr lang="en-US" sz="2400" dirty="0" err="1" smtClean="0"/>
              <a:t>việc</a:t>
            </a:r>
            <a:r>
              <a:rPr lang="en-US" sz="2400" dirty="0" smtClean="0"/>
              <a:t> </a:t>
            </a:r>
            <a:r>
              <a:rPr lang="en-US" sz="2400" dirty="0" err="1" smtClean="0"/>
              <a:t>gửi</a:t>
            </a:r>
            <a:r>
              <a:rPr lang="en-US" sz="2400" dirty="0" smtClean="0"/>
              <a:t> </a:t>
            </a:r>
            <a:r>
              <a:rPr lang="en-US" sz="2400" dirty="0" err="1" smtClean="0"/>
              <a:t>gói</a:t>
            </a:r>
            <a:r>
              <a:rPr lang="en-US" sz="2400" dirty="0" smtClean="0"/>
              <a:t> tin Request </a:t>
            </a:r>
            <a:r>
              <a:rPr lang="en-US" sz="2400" dirty="0" err="1" smtClean="0"/>
              <a:t>và</a:t>
            </a:r>
            <a:r>
              <a:rPr lang="en-US" sz="2400" dirty="0" smtClean="0"/>
              <a:t> Reply </a:t>
            </a:r>
            <a:r>
              <a:rPr lang="en-US" sz="2400" dirty="0" err="1" smtClean="0"/>
              <a:t>sẽ</a:t>
            </a:r>
            <a:r>
              <a:rPr lang="en-US" sz="2400" dirty="0" smtClean="0"/>
              <a:t> </a:t>
            </a:r>
            <a:r>
              <a:rPr lang="en-US" sz="2400" dirty="0" err="1" smtClean="0"/>
              <a:t>càng</a:t>
            </a:r>
            <a:r>
              <a:rPr lang="en-US" sz="2400" dirty="0" smtClean="0"/>
              <a:t> </a:t>
            </a:r>
            <a:r>
              <a:rPr lang="en-US" sz="2400" dirty="0" err="1" smtClean="0"/>
              <a:t>góp</a:t>
            </a:r>
            <a:r>
              <a:rPr lang="en-US" sz="2400" dirty="0" smtClean="0"/>
              <a:t> </a:t>
            </a:r>
            <a:r>
              <a:rPr lang="en-US" sz="2400" dirty="0" err="1" smtClean="0"/>
              <a:t>phần</a:t>
            </a:r>
            <a:r>
              <a:rPr lang="en-US" sz="2400" dirty="0" smtClean="0"/>
              <a:t> tang </a:t>
            </a:r>
            <a:r>
              <a:rPr lang="en-US" sz="2400" dirty="0" err="1" smtClean="0"/>
              <a:t>khả</a:t>
            </a:r>
            <a:r>
              <a:rPr lang="en-US" sz="2400" dirty="0" smtClean="0"/>
              <a:t> </a:t>
            </a:r>
            <a:r>
              <a:rPr lang="en-US" sz="2400" dirty="0" err="1" smtClean="0"/>
              <a:t>năng</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của</a:t>
            </a:r>
            <a:r>
              <a:rPr lang="en-US" sz="2400" dirty="0" smtClean="0"/>
              <a:t> </a:t>
            </a:r>
            <a:r>
              <a:rPr lang="en-US" sz="2400" dirty="0" err="1" smtClean="0"/>
              <a:t>mạng</a:t>
            </a:r>
            <a:r>
              <a:rPr lang="en-US" sz="2400" dirty="0" smtClean="0"/>
              <a:t> . </a:t>
            </a:r>
            <a:r>
              <a:rPr lang="en-US" sz="2400" dirty="0" err="1" smtClean="0"/>
              <a:t>Từ</a:t>
            </a:r>
            <a:r>
              <a:rPr lang="en-US" sz="2400" dirty="0" smtClean="0"/>
              <a:t> </a:t>
            </a:r>
            <a:r>
              <a:rPr lang="en-US" sz="2400" dirty="0" err="1" smtClean="0"/>
              <a:t>đó</a:t>
            </a:r>
            <a:r>
              <a:rPr lang="en-US" sz="2400" dirty="0" smtClean="0"/>
              <a:t> </a:t>
            </a:r>
            <a:r>
              <a:rPr lang="en-US" sz="2400" dirty="0" err="1" smtClean="0"/>
              <a:t>sinh</a:t>
            </a:r>
            <a:r>
              <a:rPr lang="en-US" sz="2400" dirty="0" smtClean="0"/>
              <a:t> </a:t>
            </a:r>
            <a:r>
              <a:rPr lang="en-US" sz="2400" dirty="0" err="1" smtClean="0"/>
              <a:t>ra</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của</a:t>
            </a:r>
            <a:r>
              <a:rPr lang="en-US" sz="2400" dirty="0" smtClean="0"/>
              <a:t>  ARP CACHING (</a:t>
            </a:r>
            <a:r>
              <a:rPr lang="en-US" sz="2400" dirty="0" err="1" smtClean="0"/>
              <a:t>có</a:t>
            </a:r>
            <a:r>
              <a:rPr lang="en-US" sz="2400" dirty="0" smtClean="0"/>
              <a:t> </a:t>
            </a:r>
            <a:r>
              <a:rPr lang="en-US" sz="2400" dirty="0" err="1" smtClean="0"/>
              <a:t>dạng</a:t>
            </a:r>
            <a:r>
              <a:rPr lang="en-US" sz="2400" dirty="0" smtClean="0"/>
              <a:t> </a:t>
            </a:r>
            <a:r>
              <a:rPr lang="en-US" sz="2400" dirty="0" err="1" smtClean="0"/>
              <a:t>giống</a:t>
            </a:r>
            <a:r>
              <a:rPr lang="en-US" sz="2400" dirty="0" smtClean="0"/>
              <a:t> </a:t>
            </a:r>
            <a:r>
              <a:rPr lang="en-US" sz="2400" dirty="0" err="1" smtClean="0"/>
              <a:t>như</a:t>
            </a:r>
            <a:r>
              <a:rPr lang="en-US" sz="2400" dirty="0" smtClean="0"/>
              <a:t> 1 </a:t>
            </a:r>
            <a:r>
              <a:rPr lang="en-US" sz="2400" dirty="0" err="1" smtClean="0"/>
              <a:t>bảng</a:t>
            </a:r>
            <a:r>
              <a:rPr lang="en-US" sz="2400" dirty="0" smtClean="0"/>
              <a:t> </a:t>
            </a:r>
            <a:r>
              <a:rPr lang="en-US" sz="2400" dirty="0" err="1" smtClean="0"/>
              <a:t>tương</a:t>
            </a:r>
            <a:r>
              <a:rPr lang="en-US" sz="2400" dirty="0" smtClean="0"/>
              <a:t> </a:t>
            </a:r>
            <a:r>
              <a:rPr lang="en-US" sz="2400" dirty="0" err="1" smtClean="0"/>
              <a:t>ứng</a:t>
            </a:r>
            <a:r>
              <a:rPr lang="en-US" sz="2400" dirty="0" smtClean="0"/>
              <a:t> </a:t>
            </a:r>
            <a:r>
              <a:rPr lang="en-US" sz="2400" dirty="0" err="1" smtClean="0"/>
              <a:t>giữa</a:t>
            </a:r>
            <a:r>
              <a:rPr lang="en-US" sz="2400" dirty="0" smtClean="0"/>
              <a:t> </a:t>
            </a:r>
            <a:r>
              <a:rPr lang="en-US" sz="2400" dirty="0" err="1" smtClean="0"/>
              <a:t>địa</a:t>
            </a:r>
            <a:r>
              <a:rPr lang="en-US" sz="2400" dirty="0" smtClean="0"/>
              <a:t> </a:t>
            </a:r>
            <a:r>
              <a:rPr lang="en-US" sz="2400" dirty="0" err="1" smtClean="0"/>
              <a:t>chỉ</a:t>
            </a:r>
            <a:r>
              <a:rPr lang="en-US" sz="2400" dirty="0" smtClean="0"/>
              <a:t> </a:t>
            </a:r>
            <a:r>
              <a:rPr lang="en-US" sz="2400" dirty="0" err="1" smtClean="0"/>
              <a:t>cứng</a:t>
            </a:r>
            <a:r>
              <a:rPr lang="en-US" sz="2400" dirty="0" smtClean="0"/>
              <a:t> </a:t>
            </a:r>
            <a:r>
              <a:rPr lang="en-US" sz="2400" dirty="0" err="1" smtClean="0"/>
              <a:t>và</a:t>
            </a:r>
            <a:r>
              <a:rPr lang="en-US" sz="2400" dirty="0" smtClean="0"/>
              <a:t> </a:t>
            </a:r>
            <a:r>
              <a:rPr lang="en-US" sz="2400" dirty="0" err="1" smtClean="0"/>
              <a:t>địa</a:t>
            </a:r>
            <a:r>
              <a:rPr lang="en-US" sz="2400" dirty="0" smtClean="0"/>
              <a:t> </a:t>
            </a:r>
            <a:r>
              <a:rPr lang="en-US" sz="2400" dirty="0" err="1" smtClean="0"/>
              <a:t>chỉ</a:t>
            </a:r>
            <a:r>
              <a:rPr lang="en-US" sz="2400" dirty="0" smtClean="0"/>
              <a:t> IP )</a:t>
            </a:r>
          </a:p>
          <a:p>
            <a:r>
              <a:rPr lang="vi-VN" sz="2100" dirty="0"/>
              <a:t>ARP Cache có dạng giống như một bảng tương ứng giữa địa chỉ hardware và địa chỉ IP. Có hai cách đưa các thành phần tương ứng vào bảng ARP :</a:t>
            </a:r>
            <a:r>
              <a:rPr lang="en-US" sz="2100" dirty="0" smtClean="0"/>
              <a:t> </a:t>
            </a:r>
          </a:p>
          <a:p>
            <a:r>
              <a:rPr lang="en-US" sz="2400" dirty="0" smtClean="0"/>
              <a:t>  </a:t>
            </a:r>
            <a:r>
              <a:rPr lang="en-US" sz="2400" b="1" dirty="0" smtClean="0"/>
              <a:t>Static</a:t>
            </a:r>
            <a:r>
              <a:rPr lang="en-US" sz="2400" dirty="0" smtClean="0"/>
              <a:t>  ARP cache Entries</a:t>
            </a:r>
          </a:p>
          <a:p>
            <a:r>
              <a:rPr lang="en-US" sz="2400" dirty="0"/>
              <a:t> </a:t>
            </a:r>
            <a:r>
              <a:rPr lang="en-US" sz="2400" dirty="0" smtClean="0"/>
              <a:t>  </a:t>
            </a:r>
            <a:r>
              <a:rPr lang="en-US" sz="2400" b="1" dirty="0" smtClean="0"/>
              <a:t>Dynamic</a:t>
            </a:r>
            <a:r>
              <a:rPr lang="en-US" sz="2400" dirty="0" smtClean="0"/>
              <a:t> ARP cache Entries</a:t>
            </a:r>
            <a:endParaRPr lang="en-US" sz="2400" dirty="0"/>
          </a:p>
        </p:txBody>
      </p:sp>
    </p:spTree>
    <p:extLst>
      <p:ext uri="{BB962C8B-B14F-4D97-AF65-F5344CB8AC3E}">
        <p14:creationId xmlns:p14="http://schemas.microsoft.com/office/powerpoint/2010/main" val="1231582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8631" y="2410619"/>
            <a:ext cx="3914775" cy="3381375"/>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0" y="0"/>
            <a:ext cx="11204620" cy="523220"/>
          </a:xfrm>
          <a:prstGeom prst="rect">
            <a:avLst/>
          </a:prstGeom>
          <a:noFill/>
        </p:spPr>
        <p:txBody>
          <a:bodyPr wrap="square" rtlCol="0">
            <a:spAutoFit/>
          </a:bodyPr>
          <a:lstStyle/>
          <a:p>
            <a:r>
              <a:rPr lang="en-US" sz="2800" dirty="0" smtClean="0">
                <a:solidFill>
                  <a:srgbClr val="FFC000"/>
                </a:solidFill>
                <a:latin typeface="Arial Rounded MT Bold" panose="020F0704030504030204" pitchFamily="34" charset="0"/>
              </a:rPr>
              <a:t>I.</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6" name="TextBox 5"/>
          <p:cNvSpPr txBox="1"/>
          <p:nvPr/>
        </p:nvSpPr>
        <p:spPr>
          <a:xfrm>
            <a:off x="496910" y="523220"/>
            <a:ext cx="6947079" cy="523220"/>
          </a:xfrm>
          <a:prstGeom prst="rect">
            <a:avLst/>
          </a:prstGeom>
          <a:noFill/>
        </p:spPr>
        <p:txBody>
          <a:bodyPr wrap="square" rtlCol="0">
            <a:spAutoFit/>
          </a:bodyPr>
          <a:lstStyle/>
          <a:p>
            <a:r>
              <a:rPr lang="en-US" sz="2800" dirty="0" smtClean="0"/>
              <a:t>3.ARP CACHE</a:t>
            </a:r>
            <a:endParaRPr lang="en-US" sz="2800" dirty="0"/>
          </a:p>
        </p:txBody>
      </p:sp>
      <p:sp>
        <p:nvSpPr>
          <p:cNvPr id="7" name="TextBox 6"/>
          <p:cNvSpPr txBox="1"/>
          <p:nvPr/>
        </p:nvSpPr>
        <p:spPr>
          <a:xfrm>
            <a:off x="373488" y="1181377"/>
            <a:ext cx="6284889" cy="5632311"/>
          </a:xfrm>
          <a:prstGeom prst="rect">
            <a:avLst/>
          </a:prstGeom>
          <a:noFill/>
        </p:spPr>
        <p:txBody>
          <a:bodyPr wrap="square" rtlCol="0">
            <a:spAutoFit/>
          </a:bodyPr>
          <a:lstStyle/>
          <a:p>
            <a:r>
              <a:rPr lang="vi-VN" sz="2000" b="1" dirty="0"/>
              <a:t>Static ARP Cache Entries:</a:t>
            </a:r>
            <a:r>
              <a:rPr lang="vi-VN" sz="2000" dirty="0"/>
              <a:t> Đây là cách mà các thành phần tương ứng trong bảng ARP được đưa vào lần lượt bởi người quản trị. Công việc được tiến hành một cách thủ </a:t>
            </a:r>
            <a:r>
              <a:rPr lang="vi-VN" sz="2000" dirty="0" smtClean="0"/>
              <a:t>công</a:t>
            </a:r>
            <a:endParaRPr lang="en-US" sz="2000" dirty="0" smtClean="0"/>
          </a:p>
          <a:p>
            <a:pPr lvl="0" eaLnBrk="0" fontAlgn="base" hangingPunct="0">
              <a:spcBef>
                <a:spcPct val="0"/>
              </a:spcBef>
              <a:spcAft>
                <a:spcPct val="0"/>
              </a:spcAft>
            </a:pPr>
            <a:r>
              <a:rPr lang="en-US" altLang="en-US" sz="2000" dirty="0" err="1">
                <a:latin typeface="Arial" panose="020B0604020202020204" pitchFamily="34" charset="0"/>
              </a:rPr>
              <a:t>Cấu</a:t>
            </a:r>
            <a:r>
              <a:rPr lang="en-US" altLang="en-US" sz="2000" dirty="0">
                <a:latin typeface="Arial" panose="020B0604020202020204" pitchFamily="34" charset="0"/>
              </a:rPr>
              <a:t> </a:t>
            </a:r>
            <a:r>
              <a:rPr lang="en-US" altLang="en-US" sz="2000" dirty="0" err="1">
                <a:latin typeface="Arial" panose="020B0604020202020204" pitchFamily="34" charset="0"/>
              </a:rPr>
              <a:t>hình</a:t>
            </a:r>
            <a:r>
              <a:rPr lang="en-US" altLang="en-US" sz="2000" dirty="0">
                <a:latin typeface="Arial" panose="020B0604020202020204" pitchFamily="34" charset="0"/>
              </a:rPr>
              <a:t> </a:t>
            </a:r>
            <a:r>
              <a:rPr lang="en-US" altLang="en-US" sz="2000" b="1" dirty="0">
                <a:latin typeface="Arial" panose="020B0604020202020204" pitchFamily="34" charset="0"/>
              </a:rPr>
              <a:t>ARP </a:t>
            </a:r>
            <a:r>
              <a:rPr lang="en-US" altLang="en-US" sz="2000" dirty="0" err="1">
                <a:latin typeface="Arial" panose="020B0604020202020204" pitchFamily="34" charset="0"/>
              </a:rPr>
              <a:t>tĩnh</a:t>
            </a:r>
            <a:r>
              <a:rPr lang="en-US" altLang="en-US" sz="2000" dirty="0">
                <a:latin typeface="Arial" panose="020B0604020202020204" pitchFamily="34" charset="0"/>
              </a:rPr>
              <a:t> </a:t>
            </a:r>
            <a:r>
              <a:rPr lang="en-US" altLang="en-US" sz="2000" dirty="0" err="1">
                <a:latin typeface="Arial" panose="020B0604020202020204" pitchFamily="34" charset="0"/>
              </a:rPr>
              <a:t>cho</a:t>
            </a:r>
            <a:r>
              <a:rPr lang="en-US" altLang="en-US" sz="2000" dirty="0">
                <a:latin typeface="Arial" panose="020B0604020202020204" pitchFamily="34" charset="0"/>
              </a:rPr>
              <a:t> </a:t>
            </a:r>
            <a:r>
              <a:rPr lang="en-US" altLang="en-US" sz="2000" dirty="0" err="1">
                <a:latin typeface="Arial" panose="020B0604020202020204" pitchFamily="34" charset="0"/>
              </a:rPr>
              <a:t>máy</a:t>
            </a:r>
            <a:r>
              <a:rPr lang="en-US" altLang="en-US" sz="2000" dirty="0">
                <a:latin typeface="Arial" panose="020B0604020202020204" pitchFamily="34" charset="0"/>
              </a:rPr>
              <a:t> </a:t>
            </a:r>
            <a:r>
              <a:rPr lang="en-US" altLang="en-US" sz="2000" dirty="0" err="1" smtClean="0">
                <a:latin typeface="Arial" panose="020B0604020202020204" pitchFamily="34" charset="0"/>
              </a:rPr>
              <a:t>tính</a:t>
            </a:r>
            <a:endParaRPr lang="en-US" altLang="en-US" sz="2000" dirty="0" smtClean="0">
              <a:latin typeface="Arial" panose="020B0604020202020204" pitchFamily="34" charset="0"/>
            </a:endParaRPr>
          </a:p>
          <a:p>
            <a:pPr lvl="0" eaLnBrk="0" fontAlgn="base" hangingPunct="0">
              <a:spcBef>
                <a:spcPct val="0"/>
              </a:spcBef>
              <a:spcAft>
                <a:spcPct val="0"/>
              </a:spcAft>
            </a:pPr>
            <a:endParaRPr lang="en-US" altLang="en-US" sz="2000" dirty="0">
              <a:latin typeface="Arial" panose="020B0604020202020204" pitchFamily="34" charset="0"/>
            </a:endParaRPr>
          </a:p>
          <a:p>
            <a:pPr lvl="0" eaLnBrk="0" fontAlgn="base" hangingPunct="0">
              <a:spcBef>
                <a:spcPct val="0"/>
              </a:spcBef>
              <a:spcAft>
                <a:spcPct val="0"/>
              </a:spcAft>
            </a:pPr>
            <a:r>
              <a:rPr lang="en-US" altLang="en-US" sz="2000" dirty="0">
                <a:latin typeface="Arial" panose="020B0604020202020204" pitchFamily="34" charset="0"/>
              </a:rPr>
              <a:t>_ Windows XP/2003: </a:t>
            </a:r>
            <a:r>
              <a:rPr lang="en-US" altLang="en-US" sz="2000" b="1" dirty="0">
                <a:latin typeface="Arial" panose="020B0604020202020204" pitchFamily="34" charset="0"/>
              </a:rPr>
              <a:t>Start &gt; Run &gt; CMD</a:t>
            </a:r>
            <a:r>
              <a:rPr lang="en-US" altLang="en-US" sz="2000" dirty="0">
                <a:latin typeface="Arial" panose="020B0604020202020204" pitchFamily="34" charset="0"/>
              </a:rPr>
              <a:t>, </a:t>
            </a:r>
            <a:r>
              <a:rPr lang="en-US" altLang="en-US" sz="2000" dirty="0" err="1">
                <a:latin typeface="Arial" panose="020B0604020202020204" pitchFamily="34" charset="0"/>
              </a:rPr>
              <a:t>gõ</a:t>
            </a:r>
            <a:r>
              <a:rPr lang="en-US" altLang="en-US" sz="2000" b="1" dirty="0">
                <a:latin typeface="Arial" panose="020B0604020202020204" pitchFamily="34" charset="0"/>
              </a:rPr>
              <a:t> </a:t>
            </a:r>
            <a:r>
              <a:rPr lang="en-US" altLang="en-US" sz="2000" b="1" dirty="0" err="1">
                <a:latin typeface="Arial" panose="020B0604020202020204" pitchFamily="34" charset="0"/>
              </a:rPr>
              <a:t>arp</a:t>
            </a:r>
            <a:r>
              <a:rPr lang="en-US" altLang="en-US" sz="2000" b="1" dirty="0">
                <a:latin typeface="Arial" panose="020B0604020202020204" pitchFamily="34" charset="0"/>
              </a:rPr>
              <a:t> -s </a:t>
            </a:r>
            <a:r>
              <a:rPr lang="en-US" altLang="en-US" sz="2000" b="1" dirty="0" err="1">
                <a:latin typeface="Arial" panose="020B0604020202020204" pitchFamily="34" charset="0"/>
              </a:rPr>
              <a:t>ip_của_computer</a:t>
            </a:r>
            <a:r>
              <a:rPr lang="en-US" altLang="en-US" sz="2000" b="1" dirty="0">
                <a:latin typeface="Arial" panose="020B0604020202020204" pitchFamily="34" charset="0"/>
              </a:rPr>
              <a:t> </a:t>
            </a:r>
            <a:r>
              <a:rPr lang="en-US" altLang="en-US" sz="2000" b="1" dirty="0" err="1" smtClean="0">
                <a:latin typeface="Arial" panose="020B0604020202020204" pitchFamily="34" charset="0"/>
              </a:rPr>
              <a:t>mac_của_computer</a:t>
            </a:r>
            <a:endParaRPr lang="en-US" altLang="en-US" sz="2000" b="1" dirty="0" smtClean="0">
              <a:latin typeface="Arial" panose="020B0604020202020204" pitchFamily="34" charset="0"/>
            </a:endParaRPr>
          </a:p>
          <a:p>
            <a:pPr lvl="0" eaLnBrk="0" fontAlgn="base" hangingPunct="0">
              <a:spcBef>
                <a:spcPct val="0"/>
              </a:spcBef>
              <a:spcAft>
                <a:spcPct val="0"/>
              </a:spcAft>
            </a:pPr>
            <a:endParaRPr lang="en-US" altLang="en-US" sz="2000" dirty="0">
              <a:latin typeface="Arial" panose="020B0604020202020204" pitchFamily="34" charset="0"/>
            </a:endParaRPr>
          </a:p>
          <a:p>
            <a:pPr lvl="0" eaLnBrk="0" fontAlgn="base" hangingPunct="0">
              <a:spcBef>
                <a:spcPct val="0"/>
              </a:spcBef>
              <a:spcAft>
                <a:spcPct val="0"/>
              </a:spcAft>
            </a:pPr>
            <a:r>
              <a:rPr lang="en-US" altLang="en-US" sz="2000" dirty="0">
                <a:latin typeface="Arial" panose="020B0604020202020204" pitchFamily="34" charset="0"/>
              </a:rPr>
              <a:t>_ </a:t>
            </a:r>
            <a:r>
              <a:rPr lang="en-US" altLang="en-US" sz="2000" dirty="0" smtClean="0">
                <a:latin typeface="Arial" panose="020B0604020202020204" pitchFamily="34" charset="0"/>
              </a:rPr>
              <a:t>Windows </a:t>
            </a:r>
            <a:r>
              <a:rPr lang="en-US" altLang="en-US" sz="2000" dirty="0">
                <a:latin typeface="Arial" panose="020B0604020202020204" pitchFamily="34" charset="0"/>
              </a:rPr>
              <a:t>Vista/2008 </a:t>
            </a:r>
            <a:r>
              <a:rPr lang="en-US" altLang="en-US" sz="2000" dirty="0" err="1">
                <a:latin typeface="Arial" panose="020B0604020202020204" pitchFamily="34" charset="0"/>
              </a:rPr>
              <a:t>thì</a:t>
            </a:r>
            <a:r>
              <a:rPr lang="en-US" altLang="en-US" sz="2000" dirty="0">
                <a:latin typeface="Arial" panose="020B0604020202020204" pitchFamily="34" charset="0"/>
              </a:rPr>
              <a:t> </a:t>
            </a:r>
            <a:r>
              <a:rPr lang="en-US" altLang="en-US" sz="2000" dirty="0" err="1">
                <a:latin typeface="Arial" panose="020B0604020202020204" pitchFamily="34" charset="0"/>
              </a:rPr>
              <a:t>phức</a:t>
            </a:r>
            <a:r>
              <a:rPr lang="en-US" altLang="en-US" sz="2000" dirty="0">
                <a:latin typeface="Arial" panose="020B0604020202020204" pitchFamily="34" charset="0"/>
              </a:rPr>
              <a:t> </a:t>
            </a:r>
            <a:r>
              <a:rPr lang="en-US" altLang="en-US" sz="2000" dirty="0" err="1">
                <a:latin typeface="Arial" panose="020B0604020202020204" pitchFamily="34" charset="0"/>
              </a:rPr>
              <a:t>tạp</a:t>
            </a:r>
            <a:r>
              <a:rPr lang="en-US" altLang="en-US" sz="2000" dirty="0">
                <a:latin typeface="Arial" panose="020B0604020202020204" pitchFamily="34" charset="0"/>
              </a:rPr>
              <a:t> </a:t>
            </a:r>
            <a:r>
              <a:rPr lang="en-US" altLang="en-US" sz="2000" dirty="0" err="1">
                <a:latin typeface="Arial" panose="020B0604020202020204" pitchFamily="34" charset="0"/>
              </a:rPr>
              <a:t>hơn</a:t>
            </a:r>
            <a:r>
              <a:rPr lang="en-US" altLang="en-US" sz="2000" dirty="0">
                <a:latin typeface="Arial" panose="020B0604020202020204" pitchFamily="34" charset="0"/>
              </a:rPr>
              <a:t> 1 </a:t>
            </a:r>
            <a:r>
              <a:rPr lang="en-US" altLang="en-US" sz="2000" dirty="0" err="1">
                <a:latin typeface="Arial" panose="020B0604020202020204" pitchFamily="34" charset="0"/>
              </a:rPr>
              <a:t>chút</a:t>
            </a:r>
            <a:r>
              <a:rPr lang="en-US" altLang="en-US" sz="2000" dirty="0">
                <a:latin typeface="Arial" panose="020B0604020202020204" pitchFamily="34" charset="0"/>
              </a:rPr>
              <a:t>: </a:t>
            </a:r>
            <a:r>
              <a:rPr lang="en-US" altLang="en-US" sz="2000" b="1" dirty="0">
                <a:latin typeface="Arial" panose="020B0604020202020204" pitchFamily="34" charset="0"/>
              </a:rPr>
              <a:t>Start &gt; Run &gt; CMD</a:t>
            </a:r>
            <a:r>
              <a:rPr lang="en-US" altLang="en-US" sz="2000" dirty="0">
                <a:latin typeface="Arial" panose="020B0604020202020204" pitchFamily="34" charset="0"/>
              </a:rPr>
              <a:t>, </a:t>
            </a:r>
            <a:r>
              <a:rPr lang="en-US" altLang="en-US" sz="2000" dirty="0" err="1">
                <a:latin typeface="Arial" panose="020B0604020202020204" pitchFamily="34" charset="0"/>
              </a:rPr>
              <a:t>gõ</a:t>
            </a:r>
            <a:r>
              <a:rPr lang="en-US" altLang="en-US" sz="2000" dirty="0">
                <a:latin typeface="Arial" panose="020B0604020202020204" pitchFamily="34" charset="0"/>
              </a:rPr>
              <a:t> </a:t>
            </a:r>
            <a:r>
              <a:rPr lang="en-US" altLang="en-US" sz="2000" b="1" dirty="0" err="1">
                <a:latin typeface="Arial" panose="020B0604020202020204" pitchFamily="34" charset="0"/>
              </a:rPr>
              <a:t>netsh</a:t>
            </a:r>
            <a:r>
              <a:rPr lang="en-US" altLang="en-US" sz="2000" b="1" dirty="0">
                <a:latin typeface="Arial" panose="020B0604020202020204" pitchFamily="34" charset="0"/>
              </a:rPr>
              <a:t> -c “interface ipv4″</a:t>
            </a:r>
            <a:r>
              <a:rPr lang="en-US" altLang="en-US" sz="2000" dirty="0">
                <a:latin typeface="Arial" panose="020B0604020202020204" pitchFamily="34" charset="0"/>
              </a:rPr>
              <a:t> </a:t>
            </a:r>
            <a:r>
              <a:rPr lang="en-US" altLang="en-US" sz="2000" dirty="0" err="1">
                <a:latin typeface="Arial" panose="020B0604020202020204" pitchFamily="34" charset="0"/>
              </a:rPr>
              <a:t>rồi</a:t>
            </a:r>
            <a:r>
              <a:rPr lang="en-US" altLang="en-US" sz="2000" dirty="0">
                <a:latin typeface="Arial" panose="020B0604020202020204" pitchFamily="34" charset="0"/>
              </a:rPr>
              <a:t> </a:t>
            </a:r>
            <a:r>
              <a:rPr lang="en-US" altLang="en-US" sz="2000" dirty="0" err="1">
                <a:latin typeface="Arial" panose="020B0604020202020204" pitchFamily="34" charset="0"/>
              </a:rPr>
              <a:t>nhấn</a:t>
            </a:r>
            <a:r>
              <a:rPr lang="en-US" altLang="en-US" sz="2000" dirty="0">
                <a:latin typeface="Arial" panose="020B0604020202020204" pitchFamily="34" charset="0"/>
              </a:rPr>
              <a:t> Enter </a:t>
            </a:r>
            <a:br>
              <a:rPr lang="en-US" altLang="en-US" sz="2000" dirty="0">
                <a:latin typeface="Arial" panose="020B0604020202020204" pitchFamily="34" charset="0"/>
              </a:rPr>
            </a:br>
            <a:r>
              <a:rPr lang="en-US" altLang="en-US" sz="2000" dirty="0" err="1">
                <a:latin typeface="Arial" panose="020B0604020202020204" pitchFamily="34" charset="0"/>
              </a:rPr>
              <a:t>Dòng</a:t>
            </a:r>
            <a:r>
              <a:rPr lang="en-US" altLang="en-US" sz="2000" dirty="0">
                <a:latin typeface="Arial" panose="020B0604020202020204" pitchFamily="34" charset="0"/>
              </a:rPr>
              <a:t> </a:t>
            </a:r>
            <a:r>
              <a:rPr lang="en-US" altLang="en-US" sz="2000" dirty="0" err="1">
                <a:latin typeface="Arial" panose="020B0604020202020204" pitchFamily="34" charset="0"/>
              </a:rPr>
              <a:t>lệnh</a:t>
            </a:r>
            <a:r>
              <a:rPr lang="en-US" altLang="en-US" sz="2000" dirty="0">
                <a:latin typeface="Arial" panose="020B0604020202020204" pitchFamily="34" charset="0"/>
              </a:rPr>
              <a:t> </a:t>
            </a:r>
            <a:r>
              <a:rPr lang="en-US" altLang="en-US" sz="2000" dirty="0" err="1">
                <a:latin typeface="Arial" panose="020B0604020202020204" pitchFamily="34" charset="0"/>
              </a:rPr>
              <a:t>đó</a:t>
            </a:r>
            <a:r>
              <a:rPr lang="en-US" altLang="en-US" sz="2000" dirty="0">
                <a:latin typeface="Arial" panose="020B0604020202020204" pitchFamily="34" charset="0"/>
              </a:rPr>
              <a:t> </a:t>
            </a:r>
            <a:r>
              <a:rPr lang="en-US" altLang="en-US" sz="2000" dirty="0" err="1">
                <a:latin typeface="Arial" panose="020B0604020202020204" pitchFamily="34" charset="0"/>
              </a:rPr>
              <a:t>sẽ</a:t>
            </a:r>
            <a:r>
              <a:rPr lang="en-US" altLang="en-US" sz="2000" dirty="0">
                <a:latin typeface="Arial" panose="020B0604020202020204" pitchFamily="34" charset="0"/>
              </a:rPr>
              <a:t> </a:t>
            </a:r>
            <a:r>
              <a:rPr lang="en-US" altLang="en-US" sz="2000" dirty="0" err="1">
                <a:latin typeface="Arial" panose="020B0604020202020204" pitchFamily="34" charset="0"/>
              </a:rPr>
              <a:t>đưa</a:t>
            </a:r>
            <a:r>
              <a:rPr lang="en-US" altLang="en-US" sz="2000" dirty="0">
                <a:latin typeface="Arial" panose="020B0604020202020204" pitchFamily="34" charset="0"/>
              </a:rPr>
              <a:t> ta </a:t>
            </a:r>
            <a:r>
              <a:rPr lang="en-US" altLang="en-US" sz="2000" dirty="0" err="1">
                <a:latin typeface="Arial" panose="020B0604020202020204" pitchFamily="34" charset="0"/>
              </a:rPr>
              <a:t>vào</a:t>
            </a:r>
            <a:r>
              <a:rPr lang="en-US" altLang="en-US" sz="2000" dirty="0">
                <a:latin typeface="Arial" panose="020B0604020202020204" pitchFamily="34" charset="0"/>
              </a:rPr>
              <a:t> </a:t>
            </a:r>
            <a:r>
              <a:rPr lang="en-US" altLang="en-US" sz="2000" dirty="0" err="1">
                <a:latin typeface="Arial" panose="020B0604020202020204" pitchFamily="34" charset="0"/>
              </a:rPr>
              <a:t>cấu</a:t>
            </a:r>
            <a:r>
              <a:rPr lang="en-US" altLang="en-US" sz="2000" dirty="0">
                <a:latin typeface="Arial" panose="020B0604020202020204" pitchFamily="34" charset="0"/>
              </a:rPr>
              <a:t> </a:t>
            </a:r>
            <a:r>
              <a:rPr lang="en-US" altLang="en-US" sz="2000" dirty="0" err="1">
                <a:latin typeface="Arial" panose="020B0604020202020204" pitchFamily="34" charset="0"/>
              </a:rPr>
              <a:t>hình</a:t>
            </a:r>
            <a:r>
              <a:rPr lang="en-US" altLang="en-US" sz="2000" dirty="0">
                <a:latin typeface="Arial" panose="020B0604020202020204" pitchFamily="34" charset="0"/>
              </a:rPr>
              <a:t> </a:t>
            </a:r>
            <a:r>
              <a:rPr lang="en-US" altLang="en-US" sz="2000" dirty="0" err="1">
                <a:latin typeface="Arial" panose="020B0604020202020204" pitchFamily="34" charset="0"/>
              </a:rPr>
              <a:t>cạc</a:t>
            </a:r>
            <a:r>
              <a:rPr lang="en-US" altLang="en-US" sz="2000" dirty="0">
                <a:latin typeface="Arial" panose="020B0604020202020204" pitchFamily="34" charset="0"/>
              </a:rPr>
              <a:t> </a:t>
            </a:r>
            <a:r>
              <a:rPr lang="en-US" altLang="en-US" sz="2000" dirty="0" err="1">
                <a:latin typeface="Arial" panose="020B0604020202020204" pitchFamily="34" charset="0"/>
              </a:rPr>
              <a:t>mạng</a:t>
            </a:r>
            <a:r>
              <a:rPr lang="en-US" altLang="en-US" sz="2000" dirty="0">
                <a:latin typeface="Arial" panose="020B0604020202020204" pitchFamily="34" charset="0"/>
              </a:rPr>
              <a:t>, </a:t>
            </a:r>
            <a:r>
              <a:rPr lang="en-US" altLang="en-US" sz="2000" dirty="0" err="1">
                <a:latin typeface="Arial" panose="020B0604020202020204" pitchFamily="34" charset="0"/>
              </a:rPr>
              <a:t>gõ</a:t>
            </a:r>
            <a:r>
              <a:rPr lang="en-US" altLang="en-US" sz="2000" dirty="0">
                <a:latin typeface="Arial" panose="020B0604020202020204" pitchFamily="34" charset="0"/>
              </a:rPr>
              <a:t> </a:t>
            </a:r>
            <a:r>
              <a:rPr lang="en-US" altLang="en-US" sz="2000" dirty="0" err="1">
                <a:latin typeface="Arial" panose="020B0604020202020204" pitchFamily="34" charset="0"/>
              </a:rPr>
              <a:t>tiếp</a:t>
            </a:r>
            <a:r>
              <a:rPr lang="en-US" altLang="en-US" sz="2000" dirty="0">
                <a:latin typeface="Arial" panose="020B0604020202020204" pitchFamily="34" charset="0"/>
              </a:rPr>
              <a:t> </a:t>
            </a:r>
            <a:r>
              <a:rPr lang="en-US" altLang="en-US" sz="2000" b="1" dirty="0">
                <a:latin typeface="Arial" panose="020B0604020202020204" pitchFamily="34" charset="0"/>
              </a:rPr>
              <a:t>set neighbors “</a:t>
            </a:r>
            <a:r>
              <a:rPr lang="en-US" altLang="en-US" sz="2000" b="1" dirty="0" err="1">
                <a:latin typeface="Arial" panose="020B0604020202020204" pitchFamily="34" charset="0"/>
              </a:rPr>
              <a:t>tên_card</a:t>
            </a:r>
            <a:r>
              <a:rPr lang="en-US" altLang="en-US" sz="2000" b="1" dirty="0">
                <a:latin typeface="Arial" panose="020B0604020202020204" pitchFamily="34" charset="0"/>
              </a:rPr>
              <a:t> </a:t>
            </a:r>
            <a:r>
              <a:rPr lang="en-US" altLang="en-US" sz="2000" b="1" dirty="0" err="1">
                <a:latin typeface="Arial" panose="020B0604020202020204" pitchFamily="34" charset="0"/>
              </a:rPr>
              <a:t>mạng</a:t>
            </a:r>
            <a:r>
              <a:rPr lang="en-US" altLang="en-US" sz="2000" b="1" dirty="0">
                <a:latin typeface="Arial" panose="020B0604020202020204" pitchFamily="34" charset="0"/>
              </a:rPr>
              <a:t>” “</a:t>
            </a:r>
            <a:r>
              <a:rPr lang="en-US" altLang="en-US" sz="2000" b="1" dirty="0" err="1">
                <a:latin typeface="Arial" panose="020B0604020202020204" pitchFamily="34" charset="0"/>
              </a:rPr>
              <a:t>ip_của_computer</a:t>
            </a:r>
            <a:r>
              <a:rPr lang="en-US" altLang="en-US" sz="2000" b="1" dirty="0">
                <a:latin typeface="Arial" panose="020B0604020202020204" pitchFamily="34" charset="0"/>
              </a:rPr>
              <a:t>” “</a:t>
            </a:r>
            <a:r>
              <a:rPr lang="en-US" altLang="en-US" sz="2000" b="1" dirty="0" err="1">
                <a:latin typeface="Arial" panose="020B0604020202020204" pitchFamily="34" charset="0"/>
              </a:rPr>
              <a:t>mac_của_computer</a:t>
            </a:r>
            <a:r>
              <a:rPr lang="en-US" altLang="en-US" sz="2000" b="1" dirty="0">
                <a:latin typeface="Arial" panose="020B0604020202020204" pitchFamily="34" charset="0"/>
              </a:rPr>
              <a:t>” </a:t>
            </a:r>
            <a:r>
              <a:rPr lang="en-US" altLang="en-US" sz="2000" dirty="0">
                <a:latin typeface="Arial" panose="020B0604020202020204" pitchFamily="34" charset="0"/>
              </a:rPr>
              <a:t>(</a:t>
            </a:r>
            <a:r>
              <a:rPr lang="en-US" altLang="en-US" sz="2000" dirty="0" err="1">
                <a:latin typeface="Arial" panose="020B0604020202020204" pitchFamily="34" charset="0"/>
              </a:rPr>
              <a:t>gõ</a:t>
            </a:r>
            <a:r>
              <a:rPr lang="en-US" altLang="en-US" sz="2000" dirty="0">
                <a:latin typeface="Arial" panose="020B0604020202020204" pitchFamily="34" charset="0"/>
              </a:rPr>
              <a:t> </a:t>
            </a:r>
            <a:r>
              <a:rPr lang="en-US" altLang="en-US" sz="2000" b="1" dirty="0" err="1">
                <a:latin typeface="Arial" panose="020B0604020202020204" pitchFamily="34" charset="0"/>
              </a:rPr>
              <a:t>arp</a:t>
            </a:r>
            <a:r>
              <a:rPr lang="en-US" altLang="en-US" sz="2000" b="1" dirty="0">
                <a:latin typeface="Arial" panose="020B0604020202020204" pitchFamily="34" charset="0"/>
              </a:rPr>
              <a:t> -a</a:t>
            </a:r>
            <a:r>
              <a:rPr lang="en-US" altLang="en-US" sz="2000" dirty="0">
                <a:latin typeface="Arial" panose="020B0604020202020204" pitchFamily="34" charset="0"/>
              </a:rPr>
              <a:t> </a:t>
            </a:r>
            <a:r>
              <a:rPr lang="en-US" altLang="en-US" sz="2000" dirty="0" err="1">
                <a:latin typeface="Arial" panose="020B0604020202020204" pitchFamily="34" charset="0"/>
              </a:rPr>
              <a:t>lại</a:t>
            </a:r>
            <a:r>
              <a:rPr lang="en-US" altLang="en-US" sz="2000" dirty="0">
                <a:latin typeface="Arial" panose="020B0604020202020204" pitchFamily="34" charset="0"/>
              </a:rPr>
              <a:t> </a:t>
            </a:r>
            <a:r>
              <a:rPr lang="en-US" altLang="en-US" sz="2000" dirty="0" err="1">
                <a:latin typeface="Arial" panose="020B0604020202020204" pitchFamily="34" charset="0"/>
              </a:rPr>
              <a:t>để</a:t>
            </a:r>
            <a:r>
              <a:rPr lang="en-US" altLang="en-US" sz="2000" dirty="0">
                <a:latin typeface="Arial" panose="020B0604020202020204" pitchFamily="34" charset="0"/>
              </a:rPr>
              <a:t> </a:t>
            </a:r>
            <a:r>
              <a:rPr lang="en-US" altLang="en-US" sz="2000" dirty="0" err="1">
                <a:latin typeface="Arial" panose="020B0604020202020204" pitchFamily="34" charset="0"/>
              </a:rPr>
              <a:t>xem</a:t>
            </a:r>
            <a:r>
              <a:rPr lang="en-US" altLang="en-US" sz="2000" dirty="0">
                <a:latin typeface="Arial" panose="020B0604020202020204" pitchFamily="34" charset="0"/>
              </a:rPr>
              <a:t> </a:t>
            </a:r>
            <a:r>
              <a:rPr lang="en-US" altLang="en-US" sz="2000" dirty="0" err="1">
                <a:latin typeface="Arial" panose="020B0604020202020204" pitchFamily="34" charset="0"/>
              </a:rPr>
              <a:t>kết</a:t>
            </a:r>
            <a:r>
              <a:rPr lang="en-US" altLang="en-US" sz="2000" dirty="0">
                <a:latin typeface="Arial" panose="020B0604020202020204" pitchFamily="34" charset="0"/>
              </a:rPr>
              <a:t> </a:t>
            </a:r>
            <a:r>
              <a:rPr lang="en-US" altLang="en-US" sz="2000" dirty="0" err="1">
                <a:latin typeface="Arial" panose="020B0604020202020204" pitchFamily="34" charset="0"/>
              </a:rPr>
              <a:t>quả</a:t>
            </a:r>
            <a:r>
              <a:rPr lang="en-US" altLang="en-US" sz="2000" dirty="0">
                <a:latin typeface="Arial" panose="020B0604020202020204" pitchFamily="34" charset="0"/>
              </a:rPr>
              <a:t>).</a:t>
            </a:r>
          </a:p>
          <a:p>
            <a:endParaRPr lang="en-US" sz="2000" dirty="0"/>
          </a:p>
          <a:p>
            <a:endParaRPr lang="en-US" sz="2000" dirty="0"/>
          </a:p>
        </p:txBody>
      </p:sp>
      <p:sp>
        <p:nvSpPr>
          <p:cNvPr id="13" name="Rectangle 6"/>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2678" y="797412"/>
            <a:ext cx="4956152" cy="4932905"/>
          </a:xfrm>
          <a:prstGeom prst="rect">
            <a:avLst/>
          </a:prstGeom>
        </p:spPr>
      </p:pic>
    </p:spTree>
    <p:extLst>
      <p:ext uri="{BB962C8B-B14F-4D97-AF65-F5344CB8AC3E}">
        <p14:creationId xmlns:p14="http://schemas.microsoft.com/office/powerpoint/2010/main" val="3117782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0" y="0"/>
            <a:ext cx="11204620" cy="523220"/>
          </a:xfrm>
          <a:prstGeom prst="rect">
            <a:avLst/>
          </a:prstGeom>
          <a:noFill/>
        </p:spPr>
        <p:txBody>
          <a:bodyPr wrap="square" rtlCol="0">
            <a:spAutoFit/>
          </a:bodyPr>
          <a:lstStyle/>
          <a:p>
            <a:r>
              <a:rPr lang="en-US" sz="2800" dirty="0" smtClean="0">
                <a:solidFill>
                  <a:srgbClr val="FFC000"/>
                </a:solidFill>
                <a:latin typeface="Arial Rounded MT Bold" panose="020F0704030504030204" pitchFamily="34" charset="0"/>
              </a:rPr>
              <a:t>I.</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6" name="TextBox 5"/>
          <p:cNvSpPr txBox="1"/>
          <p:nvPr/>
        </p:nvSpPr>
        <p:spPr>
          <a:xfrm>
            <a:off x="496910" y="523220"/>
            <a:ext cx="6947079" cy="523220"/>
          </a:xfrm>
          <a:prstGeom prst="rect">
            <a:avLst/>
          </a:prstGeom>
          <a:noFill/>
        </p:spPr>
        <p:txBody>
          <a:bodyPr wrap="square" rtlCol="0">
            <a:spAutoFit/>
          </a:bodyPr>
          <a:lstStyle/>
          <a:p>
            <a:r>
              <a:rPr lang="en-US" sz="2800" dirty="0" smtClean="0"/>
              <a:t>3.ARP CACHE</a:t>
            </a:r>
            <a:endParaRPr lang="en-US" sz="2800" dirty="0"/>
          </a:p>
        </p:txBody>
      </p:sp>
      <p:sp>
        <p:nvSpPr>
          <p:cNvPr id="7" name="TextBox 6"/>
          <p:cNvSpPr txBox="1"/>
          <p:nvPr/>
        </p:nvSpPr>
        <p:spPr>
          <a:xfrm>
            <a:off x="695459" y="1144588"/>
            <a:ext cx="9285667" cy="4770537"/>
          </a:xfrm>
          <a:prstGeom prst="rect">
            <a:avLst/>
          </a:prstGeom>
          <a:noFill/>
        </p:spPr>
        <p:txBody>
          <a:bodyPr wrap="square" rtlCol="0">
            <a:spAutoFit/>
          </a:bodyPr>
          <a:lstStyle/>
          <a:p>
            <a:r>
              <a:rPr lang="vi-VN" sz="2000" b="1" dirty="0"/>
              <a:t>Dynamic ARP Cache Entries:</a:t>
            </a:r>
            <a:r>
              <a:rPr lang="vi-VN" sz="2000" dirty="0"/>
              <a:t> Đây là quá trình mà các thành phần địa chỉ hardware/IP được đưa vào ARP cache một cách hoàn toàn tự động bằng phần mềm sau khi đã hoàn tất quá trình phân giải địa chỉ. Chúng được lưu trong cache trong một khoảng thời gian và sau đó sẽ được xóa </a:t>
            </a:r>
            <a:r>
              <a:rPr lang="vi-VN" sz="2000" dirty="0" smtClean="0"/>
              <a:t>đi</a:t>
            </a:r>
            <a:endParaRPr lang="en-US" sz="2000" dirty="0" smtClean="0"/>
          </a:p>
          <a:p>
            <a:endParaRPr lang="en-US" sz="2000" dirty="0" smtClean="0"/>
          </a:p>
          <a:p>
            <a:r>
              <a:rPr lang="vi-VN" sz="2000" dirty="0"/>
              <a:t>Dynamic Cache được sử dụng rộng rãi hơn vì tất cả các quá trình diễn ra tự động và không cần đến sự tương tác của người quản trị. Tuy nhiên static cache vẫn có phạm vi ứng dụng nhất định của nó. Đó là trường hợp mà các workstation nên có static ARP entry đến router và file server nằm trong mạng</a:t>
            </a:r>
            <a:r>
              <a:rPr lang="vi-VN" sz="2000" dirty="0" smtClean="0"/>
              <a:t>.</a:t>
            </a:r>
            <a:endParaRPr lang="en-US" sz="2000" dirty="0" smtClean="0"/>
          </a:p>
          <a:p>
            <a:endParaRPr lang="en-US" sz="2000" dirty="0" smtClean="0"/>
          </a:p>
          <a:p>
            <a:r>
              <a:rPr lang="vi-VN" sz="2000" dirty="0" smtClean="0"/>
              <a:t> </a:t>
            </a:r>
            <a:r>
              <a:rPr lang="vi-VN" sz="2000" dirty="0"/>
              <a:t>Điều này sẽ hạn chế việc gửi các gói tin để thực hiện quá trình phân giải địa chỉ.</a:t>
            </a:r>
            <a:endParaRPr lang="vi-VN" sz="2000" dirty="0"/>
          </a:p>
          <a:p>
            <a:r>
              <a:rPr lang="vi-VN" sz="2000" dirty="0"/>
              <a:t>Tuy nhiên ngoài hạn chế của việc phải nhập bằng tay, static cache còn thêm hạn chế nữa là khi địa chỉ IP của các thiết bị trong mạng thay đổi thì sẽ dẫn đến việc phải thay đổi ARP cache</a:t>
            </a:r>
            <a:endParaRPr lang="vi-VN" sz="2000" dirty="0"/>
          </a:p>
          <a:p>
            <a:endParaRPr lang="en-US" sz="2400" dirty="0"/>
          </a:p>
        </p:txBody>
      </p:sp>
    </p:spTree>
    <p:extLst>
      <p:ext uri="{BB962C8B-B14F-4D97-AF65-F5344CB8AC3E}">
        <p14:creationId xmlns:p14="http://schemas.microsoft.com/office/powerpoint/2010/main" val="4132067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29" y="0"/>
            <a:ext cx="12192000" cy="6858000"/>
          </a:xfrm>
          <a:prstGeom prst="rect">
            <a:avLst/>
          </a:prstGeom>
        </p:spPr>
      </p:pic>
      <p:sp>
        <p:nvSpPr>
          <p:cNvPr id="5" name="TextBox 4"/>
          <p:cNvSpPr txBox="1"/>
          <p:nvPr/>
        </p:nvSpPr>
        <p:spPr>
          <a:xfrm>
            <a:off x="0" y="0"/>
            <a:ext cx="11204620" cy="523220"/>
          </a:xfrm>
          <a:prstGeom prst="rect">
            <a:avLst/>
          </a:prstGeom>
          <a:noFill/>
        </p:spPr>
        <p:txBody>
          <a:bodyPr wrap="square" rtlCol="0">
            <a:spAutoFit/>
          </a:bodyPr>
          <a:lstStyle/>
          <a:p>
            <a:r>
              <a:rPr lang="en-US" sz="2800" dirty="0" smtClean="0">
                <a:solidFill>
                  <a:srgbClr val="FFC000"/>
                </a:solidFill>
                <a:latin typeface="Arial Rounded MT Bold" panose="020F0704030504030204" pitchFamily="34" charset="0"/>
              </a:rPr>
              <a:t>I.</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6" name="TextBox 5"/>
          <p:cNvSpPr txBox="1"/>
          <p:nvPr/>
        </p:nvSpPr>
        <p:spPr>
          <a:xfrm>
            <a:off x="316606" y="500718"/>
            <a:ext cx="6947079" cy="523220"/>
          </a:xfrm>
          <a:prstGeom prst="rect">
            <a:avLst/>
          </a:prstGeom>
          <a:noFill/>
        </p:spPr>
        <p:txBody>
          <a:bodyPr wrap="square" rtlCol="0">
            <a:spAutoFit/>
          </a:bodyPr>
          <a:lstStyle/>
          <a:p>
            <a:r>
              <a:rPr lang="en-US" sz="2800" dirty="0"/>
              <a:t>4</a:t>
            </a:r>
            <a:r>
              <a:rPr lang="en-US" sz="2800" dirty="0" smtClean="0"/>
              <a:t>.PROXY ARP</a:t>
            </a:r>
            <a:endParaRPr lang="en-US" sz="2800" dirty="0"/>
          </a:p>
        </p:txBody>
      </p:sp>
      <p:sp>
        <p:nvSpPr>
          <p:cNvPr id="7" name="TextBox 6"/>
          <p:cNvSpPr txBox="1"/>
          <p:nvPr/>
        </p:nvSpPr>
        <p:spPr>
          <a:xfrm>
            <a:off x="774879" y="931742"/>
            <a:ext cx="9285667" cy="400110"/>
          </a:xfrm>
          <a:prstGeom prst="rect">
            <a:avLst/>
          </a:prstGeom>
          <a:noFill/>
        </p:spPr>
        <p:txBody>
          <a:bodyPr wrap="square" rtlCol="0">
            <a:spAutoFit/>
          </a:bodyPr>
          <a:lstStyle/>
          <a:p>
            <a:r>
              <a:rPr lang="en-US" sz="2000" b="1" dirty="0" smtClean="0"/>
              <a:t>PROXY ARP LÀ GÌ ?</a:t>
            </a:r>
            <a:endParaRPr lang="en-US" sz="2000" b="1" dirty="0"/>
          </a:p>
        </p:txBody>
      </p:sp>
      <p:sp>
        <p:nvSpPr>
          <p:cNvPr id="8"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1067337" y="1342851"/>
            <a:ext cx="9994005" cy="2215991"/>
          </a:xfrm>
          <a:prstGeom prst="rect">
            <a:avLst/>
          </a:prstGeom>
          <a:noFill/>
        </p:spPr>
        <p:txBody>
          <a:bodyPr wrap="square" rtlCol="0">
            <a:spAutoFit/>
          </a:bodyPr>
          <a:lstStyle/>
          <a:p>
            <a:pPr lvl="0"/>
            <a:r>
              <a:rPr lang="vi-VN" altLang="en-US" sz="2000" dirty="0"/>
              <a:t>Proxy ARP là một kỹ thuật mà một thiết bị trên một mạng nhất định trả lời các truy vấn ARP cho một địa chỉ IP không nằm trong mạng đó. Proxy ARP nhận thức được vị trí của đích đến của lưu lượng truy cập và cung cấp địa chỉ MAC của chính nó làm đích đến (bề ngoài cuối cùng). </a:t>
            </a:r>
            <a:r>
              <a:rPr lang="vi-VN" altLang="en-US" sz="2000" dirty="0" smtClean="0"/>
              <a:t> </a:t>
            </a:r>
            <a:r>
              <a:rPr lang="vi-VN" altLang="en-US" sz="2000" dirty="0"/>
              <a:t>Lưu lượng truy cập đến địa chỉ IP proxy sau đó thường được định tuyến bởi proxy đến đích dự định thông qua một giao diện khác hoặc thông qua một đường hầm. </a:t>
            </a:r>
          </a:p>
          <a:p>
            <a:endParaRPr lang="en-US" dirty="0"/>
          </a:p>
        </p:txBody>
      </p:sp>
      <p:sp>
        <p:nvSpPr>
          <p:cNvPr id="10" name="TextBox 9"/>
          <p:cNvSpPr txBox="1"/>
          <p:nvPr/>
        </p:nvSpPr>
        <p:spPr>
          <a:xfrm>
            <a:off x="1067337" y="3724178"/>
            <a:ext cx="10584824" cy="1938992"/>
          </a:xfrm>
          <a:prstGeom prst="rect">
            <a:avLst/>
          </a:prstGeom>
          <a:noFill/>
        </p:spPr>
        <p:txBody>
          <a:bodyPr wrap="square" rtlCol="0">
            <a:spAutoFit/>
          </a:bodyPr>
          <a:lstStyle/>
          <a:p>
            <a:r>
              <a:rPr lang="vi-VN" sz="2000" dirty="0" smtClean="0"/>
              <a:t>Khác </a:t>
            </a:r>
            <a:r>
              <a:rPr lang="vi-VN" sz="2000" dirty="0"/>
              <a:t>với các trường hợp thông thường, nhiều trường hợp hai thiết bị A và B nằm trên 2 </a:t>
            </a:r>
            <a:r>
              <a:rPr lang="en-US" sz="2000" dirty="0" smtClean="0"/>
              <a:t>                </a:t>
            </a:r>
            <a:r>
              <a:rPr lang="vi-VN" sz="2000" dirty="0" smtClean="0"/>
              <a:t>segment </a:t>
            </a:r>
            <a:r>
              <a:rPr lang="vi-VN" sz="2000" dirty="0"/>
              <a:t>vật lý khác nhau nhưng được kết nối qua một router và cùng nằm trong </a:t>
            </a:r>
            <a:r>
              <a:rPr lang="vi-VN" sz="2000" dirty="0" smtClean="0"/>
              <a:t>một</a:t>
            </a:r>
            <a:endParaRPr lang="en-US" sz="2000" dirty="0" smtClean="0"/>
          </a:p>
          <a:p>
            <a:r>
              <a:rPr lang="vi-VN" sz="2000" dirty="0" smtClean="0"/>
              <a:t>mạng </a:t>
            </a:r>
            <a:r>
              <a:rPr lang="vi-VN" sz="2000" dirty="0"/>
              <a:t>IP hay một IP subnet. Lúc này A và B sẽ coi nhau có quan hệ local.</a:t>
            </a:r>
            <a:endParaRPr lang="vi-VN" sz="2000" dirty="0"/>
          </a:p>
          <a:p>
            <a:r>
              <a:rPr lang="vi-VN" sz="2000" dirty="0"/>
              <a:t>Giả sử ta có tình huống A muốn gửi thông tin cho B. A nghĩ B trong cùng nội mạng và tìm trong bảng ARP cache. A không lưu địa chỉ MAC của B và bắt đầu tiến hành quá trình phân giải địa chỉ. A broadcast gói ARP request trong nội mạng để tìm địa chỉ MAC của B. </a:t>
            </a:r>
            <a:endParaRPr lang="en-US" dirty="0"/>
          </a:p>
        </p:txBody>
      </p:sp>
      <p:sp>
        <p:nvSpPr>
          <p:cNvPr id="11" name="TextBox 10"/>
          <p:cNvSpPr txBox="1"/>
          <p:nvPr/>
        </p:nvSpPr>
        <p:spPr>
          <a:xfrm>
            <a:off x="768976" y="3339008"/>
            <a:ext cx="9285667" cy="400110"/>
          </a:xfrm>
          <a:prstGeom prst="rect">
            <a:avLst/>
          </a:prstGeom>
          <a:noFill/>
        </p:spPr>
        <p:txBody>
          <a:bodyPr wrap="square" rtlCol="0">
            <a:spAutoFit/>
          </a:bodyPr>
          <a:lstStyle/>
          <a:p>
            <a:r>
              <a:rPr lang="en-US" sz="2000" b="1" dirty="0" smtClean="0"/>
              <a:t>VÌ SAO CẦN PHẢI CÓ PROXY ARP ?</a:t>
            </a:r>
            <a:endParaRPr lang="en-US" sz="2000" b="1" dirty="0"/>
          </a:p>
        </p:txBody>
      </p:sp>
    </p:spTree>
    <p:extLst>
      <p:ext uri="{BB962C8B-B14F-4D97-AF65-F5344CB8AC3E}">
        <p14:creationId xmlns:p14="http://schemas.microsoft.com/office/powerpoint/2010/main" val="3127999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4869" y="3377406"/>
            <a:ext cx="3162300" cy="1447800"/>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29" y="0"/>
            <a:ext cx="12192000" cy="6858000"/>
          </a:xfrm>
          <a:prstGeom prst="rect">
            <a:avLst/>
          </a:prstGeom>
        </p:spPr>
      </p:pic>
      <p:sp>
        <p:nvSpPr>
          <p:cNvPr id="5" name="TextBox 4"/>
          <p:cNvSpPr txBox="1"/>
          <p:nvPr/>
        </p:nvSpPr>
        <p:spPr>
          <a:xfrm>
            <a:off x="0" y="0"/>
            <a:ext cx="11204620" cy="523220"/>
          </a:xfrm>
          <a:prstGeom prst="rect">
            <a:avLst/>
          </a:prstGeom>
          <a:noFill/>
        </p:spPr>
        <p:txBody>
          <a:bodyPr wrap="square" rtlCol="0">
            <a:spAutoFit/>
          </a:bodyPr>
          <a:lstStyle/>
          <a:p>
            <a:r>
              <a:rPr lang="en-US" sz="2800" dirty="0" smtClean="0">
                <a:solidFill>
                  <a:srgbClr val="FFC000"/>
                </a:solidFill>
                <a:latin typeface="Arial Rounded MT Bold" panose="020F0704030504030204" pitchFamily="34" charset="0"/>
              </a:rPr>
              <a:t>I.</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6" name="TextBox 5"/>
          <p:cNvSpPr txBox="1"/>
          <p:nvPr/>
        </p:nvSpPr>
        <p:spPr>
          <a:xfrm>
            <a:off x="316606" y="500718"/>
            <a:ext cx="6947079" cy="523220"/>
          </a:xfrm>
          <a:prstGeom prst="rect">
            <a:avLst/>
          </a:prstGeom>
          <a:noFill/>
        </p:spPr>
        <p:txBody>
          <a:bodyPr wrap="square" rtlCol="0">
            <a:spAutoFit/>
          </a:bodyPr>
          <a:lstStyle/>
          <a:p>
            <a:r>
              <a:rPr lang="en-US" sz="2800" dirty="0"/>
              <a:t>4</a:t>
            </a:r>
            <a:r>
              <a:rPr lang="en-US" sz="2800" dirty="0" smtClean="0"/>
              <a:t>.PROXY ARP</a:t>
            </a:r>
            <a:endParaRPr lang="en-US" sz="2800" dirty="0"/>
          </a:p>
        </p:txBody>
      </p:sp>
      <p:sp>
        <p:nvSpPr>
          <p:cNvPr id="8"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TextBox 12"/>
          <p:cNvSpPr txBox="1"/>
          <p:nvPr/>
        </p:nvSpPr>
        <p:spPr>
          <a:xfrm>
            <a:off x="526681" y="1116930"/>
            <a:ext cx="10677939" cy="1292662"/>
          </a:xfrm>
          <a:prstGeom prst="rect">
            <a:avLst/>
          </a:prstGeom>
          <a:noFill/>
        </p:spPr>
        <p:txBody>
          <a:bodyPr wrap="square" rtlCol="0">
            <a:spAutoFit/>
          </a:bodyPr>
          <a:lstStyle/>
          <a:p>
            <a:r>
              <a:rPr lang="vi-VN" sz="2000" dirty="0"/>
              <a:t>Sẽ có vấn đề xảy ra : B không cùng nằm trong mạng và sẽ không nhận được gói tin broadcast cũng như router kết nối sẽ không forward gói broadcasr từ A qua B ( router không truyền các gói broadcast ở lớp datalink ).</a:t>
            </a:r>
          </a:p>
          <a:p>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349" y="2157680"/>
            <a:ext cx="5844209" cy="2669381"/>
          </a:xfrm>
          <a:prstGeom prst="rect">
            <a:avLst/>
          </a:prstGeom>
        </p:spPr>
      </p:pic>
      <p:sp>
        <p:nvSpPr>
          <p:cNvPr id="16" name="TextBox 15"/>
          <p:cNvSpPr txBox="1"/>
          <p:nvPr/>
        </p:nvSpPr>
        <p:spPr>
          <a:xfrm>
            <a:off x="526681" y="5134644"/>
            <a:ext cx="10959548" cy="707886"/>
          </a:xfrm>
          <a:prstGeom prst="rect">
            <a:avLst/>
          </a:prstGeom>
          <a:noFill/>
        </p:spPr>
        <p:txBody>
          <a:bodyPr wrap="square" rtlCol="0">
            <a:spAutoFit/>
          </a:bodyPr>
          <a:lstStyle/>
          <a:p>
            <a:r>
              <a:rPr lang="vi-VN" sz="2000" dirty="0"/>
              <a:t>Vì vậy B không bao giờ nhận được request từ A cũng như A sẽ không bao giờ có được địa chỉ MAC của B.</a:t>
            </a:r>
            <a:endParaRPr lang="en-US" sz="2000" dirty="0"/>
          </a:p>
        </p:txBody>
      </p:sp>
    </p:spTree>
    <p:extLst>
      <p:ext uri="{BB962C8B-B14F-4D97-AF65-F5344CB8AC3E}">
        <p14:creationId xmlns:p14="http://schemas.microsoft.com/office/powerpoint/2010/main" val="4124596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7263" y="3115070"/>
            <a:ext cx="4297512" cy="1972472"/>
          </a:xfrm>
        </p:spPr>
      </p:pic>
      <p:pic>
        <p:nvPicPr>
          <p:cNvPr id="4" name="Content Placeholder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850" y="3277394"/>
            <a:ext cx="3162300" cy="1447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65" y="-63897"/>
            <a:ext cx="12192000" cy="6858000"/>
          </a:xfrm>
          <a:prstGeom prst="rect">
            <a:avLst/>
          </a:prstGeom>
        </p:spPr>
      </p:pic>
      <p:sp>
        <p:nvSpPr>
          <p:cNvPr id="6" name="TextBox 5"/>
          <p:cNvSpPr txBox="1"/>
          <p:nvPr/>
        </p:nvSpPr>
        <p:spPr>
          <a:xfrm>
            <a:off x="0" y="0"/>
            <a:ext cx="11204620" cy="523220"/>
          </a:xfrm>
          <a:prstGeom prst="rect">
            <a:avLst/>
          </a:prstGeom>
          <a:noFill/>
        </p:spPr>
        <p:txBody>
          <a:bodyPr wrap="square" rtlCol="0">
            <a:spAutoFit/>
          </a:bodyPr>
          <a:lstStyle/>
          <a:p>
            <a:r>
              <a:rPr lang="en-US" sz="2800" dirty="0" smtClean="0">
                <a:solidFill>
                  <a:srgbClr val="FFC000"/>
                </a:solidFill>
                <a:latin typeface="Arial Rounded MT Bold" panose="020F0704030504030204" pitchFamily="34" charset="0"/>
              </a:rPr>
              <a:t>I.</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7" name="TextBox 6"/>
          <p:cNvSpPr txBox="1"/>
          <p:nvPr/>
        </p:nvSpPr>
        <p:spPr>
          <a:xfrm>
            <a:off x="316606" y="500718"/>
            <a:ext cx="6947079" cy="523220"/>
          </a:xfrm>
          <a:prstGeom prst="rect">
            <a:avLst/>
          </a:prstGeom>
          <a:noFill/>
        </p:spPr>
        <p:txBody>
          <a:bodyPr wrap="square" rtlCol="0">
            <a:spAutoFit/>
          </a:bodyPr>
          <a:lstStyle/>
          <a:p>
            <a:r>
              <a:rPr lang="en-US" sz="2800" dirty="0"/>
              <a:t>4</a:t>
            </a:r>
            <a:r>
              <a:rPr lang="en-US" sz="2800" dirty="0" smtClean="0"/>
              <a:t>.PROXY ARP</a:t>
            </a:r>
            <a:endParaRPr lang="en-US" sz="2800" dirty="0"/>
          </a:p>
        </p:txBody>
      </p:sp>
      <p:sp>
        <p:nvSpPr>
          <p:cNvPr id="8"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619586" y="1049049"/>
            <a:ext cx="9285667" cy="400110"/>
          </a:xfrm>
          <a:prstGeom prst="rect">
            <a:avLst/>
          </a:prstGeom>
          <a:noFill/>
        </p:spPr>
        <p:txBody>
          <a:bodyPr wrap="square" rtlCol="0">
            <a:spAutoFit/>
          </a:bodyPr>
          <a:lstStyle/>
          <a:p>
            <a:r>
              <a:rPr lang="en-US" sz="2000" b="1" dirty="0" smtClean="0"/>
              <a:t>HOẠT ĐỘNG CỦA PROXY ARP?</a:t>
            </a:r>
            <a:endParaRPr lang="en-US" sz="2000" b="1" dirty="0"/>
          </a:p>
        </p:txBody>
      </p:sp>
      <p:sp>
        <p:nvSpPr>
          <p:cNvPr id="13" name="TextBox 12"/>
          <p:cNvSpPr txBox="1"/>
          <p:nvPr/>
        </p:nvSpPr>
        <p:spPr>
          <a:xfrm>
            <a:off x="838201" y="1474270"/>
            <a:ext cx="10366420" cy="1015663"/>
          </a:xfrm>
          <a:prstGeom prst="rect">
            <a:avLst/>
          </a:prstGeom>
          <a:noFill/>
        </p:spPr>
        <p:txBody>
          <a:bodyPr wrap="square" rtlCol="0">
            <a:spAutoFit/>
          </a:bodyPr>
          <a:lstStyle/>
          <a:p>
            <a:r>
              <a:rPr lang="vi-VN" sz="2000" dirty="0"/>
              <a:t>Giải pháp cho tình huống này được gọi là ARP proxying hay Proxy ARP. Trong công nghệ này, router nằm giữa 2 mạng local sẽ được cấu hình để đáp ứng các gói tin broadcast gửi từ A thay cho B. </a:t>
            </a:r>
            <a:endParaRPr lang="en-US" sz="2000"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7511" y="2313903"/>
            <a:ext cx="4567105" cy="3303817"/>
          </a:xfrm>
          <a:prstGeom prst="rect">
            <a:avLst/>
          </a:prstGeom>
        </p:spPr>
      </p:pic>
      <p:sp>
        <p:nvSpPr>
          <p:cNvPr id="16" name="TextBox 15"/>
          <p:cNvSpPr txBox="1"/>
          <p:nvPr/>
        </p:nvSpPr>
        <p:spPr>
          <a:xfrm>
            <a:off x="838200" y="2432985"/>
            <a:ext cx="3670479" cy="2554545"/>
          </a:xfrm>
          <a:prstGeom prst="rect">
            <a:avLst/>
          </a:prstGeom>
          <a:noFill/>
        </p:spPr>
        <p:txBody>
          <a:bodyPr wrap="square" rtlCol="0">
            <a:spAutoFit/>
          </a:bodyPr>
          <a:lstStyle/>
          <a:p>
            <a:r>
              <a:rPr lang="vi-VN" sz="2000" dirty="0"/>
              <a:t>Router sẽ không gửi cho A địa chỉ MAC của B, vì dù thế nào A và B cũng nằm trên hai mạng khác nhau và không thể gửi trực tiếp đến nhau được. Thay vào đó router sẽ gửi cho A các địa chỉ MAC của chính router. </a:t>
            </a:r>
            <a:endParaRPr lang="en-US" sz="2000" dirty="0"/>
          </a:p>
        </p:txBody>
      </p:sp>
    </p:spTree>
    <p:extLst>
      <p:ext uri="{BB962C8B-B14F-4D97-AF65-F5344CB8AC3E}">
        <p14:creationId xmlns:p14="http://schemas.microsoft.com/office/powerpoint/2010/main" val="2304148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3568" y="2577094"/>
            <a:ext cx="4124901" cy="3048425"/>
          </a:xfrm>
        </p:spPr>
      </p:pic>
      <p:pic>
        <p:nvPicPr>
          <p:cNvPr id="4" name="Content Placeholder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7244" y="3015058"/>
            <a:ext cx="4297512" cy="1972472"/>
          </a:xfrm>
          <a:prstGeom prst="rect">
            <a:avLst/>
          </a:prstGeom>
        </p:spPr>
      </p:pic>
      <p:pic>
        <p:nvPicPr>
          <p:cNvPr id="5" name="Content Placeholder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850" y="3277394"/>
            <a:ext cx="3162300" cy="1447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8" y="-51046"/>
            <a:ext cx="12192000" cy="6858000"/>
          </a:xfrm>
          <a:prstGeom prst="rect">
            <a:avLst/>
          </a:prstGeom>
        </p:spPr>
      </p:pic>
      <p:sp>
        <p:nvSpPr>
          <p:cNvPr id="7" name="TextBox 6"/>
          <p:cNvSpPr txBox="1"/>
          <p:nvPr/>
        </p:nvSpPr>
        <p:spPr>
          <a:xfrm>
            <a:off x="0" y="0"/>
            <a:ext cx="11204620" cy="523220"/>
          </a:xfrm>
          <a:prstGeom prst="rect">
            <a:avLst/>
          </a:prstGeom>
          <a:noFill/>
        </p:spPr>
        <p:txBody>
          <a:bodyPr wrap="square" rtlCol="0">
            <a:spAutoFit/>
          </a:bodyPr>
          <a:lstStyle/>
          <a:p>
            <a:r>
              <a:rPr lang="en-US" sz="2800" dirty="0" smtClean="0">
                <a:solidFill>
                  <a:srgbClr val="FFC000"/>
                </a:solidFill>
                <a:latin typeface="Arial Rounded MT Bold" panose="020F0704030504030204" pitchFamily="34" charset="0"/>
              </a:rPr>
              <a:t>I.</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8" name="TextBox 7"/>
          <p:cNvSpPr txBox="1"/>
          <p:nvPr/>
        </p:nvSpPr>
        <p:spPr>
          <a:xfrm>
            <a:off x="316606" y="500718"/>
            <a:ext cx="6947079" cy="523220"/>
          </a:xfrm>
          <a:prstGeom prst="rect">
            <a:avLst/>
          </a:prstGeom>
          <a:noFill/>
        </p:spPr>
        <p:txBody>
          <a:bodyPr wrap="square" rtlCol="0">
            <a:spAutoFit/>
          </a:bodyPr>
          <a:lstStyle/>
          <a:p>
            <a:r>
              <a:rPr lang="en-US" sz="2800" dirty="0"/>
              <a:t>4</a:t>
            </a:r>
            <a:r>
              <a:rPr lang="en-US" sz="2800" dirty="0" smtClean="0"/>
              <a:t>.PROXY ARP</a:t>
            </a:r>
            <a:endParaRPr lang="en-US" sz="2800" dirty="0"/>
          </a:p>
        </p:txBody>
      </p:sp>
      <p:sp>
        <p:nvSpPr>
          <p:cNvPr id="9"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TextBox 9"/>
          <p:cNvSpPr txBox="1"/>
          <p:nvPr/>
        </p:nvSpPr>
        <p:spPr>
          <a:xfrm>
            <a:off x="619586" y="1049049"/>
            <a:ext cx="9285667" cy="400110"/>
          </a:xfrm>
          <a:prstGeom prst="rect">
            <a:avLst/>
          </a:prstGeom>
          <a:noFill/>
        </p:spPr>
        <p:txBody>
          <a:bodyPr wrap="square" rtlCol="0">
            <a:spAutoFit/>
          </a:bodyPr>
          <a:lstStyle/>
          <a:p>
            <a:r>
              <a:rPr lang="en-US" sz="2000" b="1" dirty="0" smtClean="0"/>
              <a:t>HOẠT ĐỘNG CỦA PROXY ARP?</a:t>
            </a:r>
            <a:endParaRPr lang="en-US" sz="2000" b="1" dirty="0"/>
          </a:p>
        </p:txBody>
      </p:sp>
      <p:sp>
        <p:nvSpPr>
          <p:cNvPr id="11" name="TextBox 10"/>
          <p:cNvSpPr txBox="1"/>
          <p:nvPr/>
        </p:nvSpPr>
        <p:spPr>
          <a:xfrm>
            <a:off x="838200" y="1705341"/>
            <a:ext cx="3948745" cy="2554545"/>
          </a:xfrm>
          <a:prstGeom prst="rect">
            <a:avLst/>
          </a:prstGeom>
          <a:noFill/>
        </p:spPr>
        <p:txBody>
          <a:bodyPr wrap="square" rtlCol="0">
            <a:spAutoFit/>
          </a:bodyPr>
          <a:lstStyle/>
          <a:p>
            <a:r>
              <a:rPr lang="vi-VN" sz="2000" dirty="0"/>
              <a:t>A sau đó sẽ gửi thông các gói tin cho router, và router sẽ forward sang cho B. Quá trình cũng hoàn toàn diễn ra tương tự khi B muốn gửi thông tin cho A, hay cho bất cứ thiết bị nào mà đích đến của gói tin là một thiết bị ở một mạng khác.</a:t>
            </a:r>
            <a:endParaRPr lang="en-US" sz="2000"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400" y="1208484"/>
            <a:ext cx="5616600" cy="4150835"/>
          </a:xfrm>
          <a:prstGeom prst="rect">
            <a:avLst/>
          </a:prstGeom>
        </p:spPr>
      </p:pic>
    </p:spTree>
    <p:extLst>
      <p:ext uri="{BB962C8B-B14F-4D97-AF65-F5344CB8AC3E}">
        <p14:creationId xmlns:p14="http://schemas.microsoft.com/office/powerpoint/2010/main" val="271680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endParaRPr lang="en-US"/>
          </a:p>
        </p:txBody>
      </p:sp>
      <p:pic>
        <p:nvPicPr>
          <p:cNvPr id="5"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3568" y="2577094"/>
            <a:ext cx="4124901" cy="3048425"/>
          </a:xfrm>
        </p:spPr>
      </p:pic>
      <p:pic>
        <p:nvPicPr>
          <p:cNvPr id="6" name="Content Placeholder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7244" y="3015058"/>
            <a:ext cx="4297512" cy="1972472"/>
          </a:xfrm>
          <a:prstGeom prst="rect">
            <a:avLst/>
          </a:prstGeom>
        </p:spPr>
      </p:pic>
      <p:pic>
        <p:nvPicPr>
          <p:cNvPr id="7" name="Content Placeholder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850" y="3277394"/>
            <a:ext cx="3162300" cy="14478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8" y="-51046"/>
            <a:ext cx="12192000" cy="6858000"/>
          </a:xfrm>
          <a:prstGeom prst="rect">
            <a:avLst/>
          </a:prstGeom>
        </p:spPr>
      </p:pic>
      <p:sp>
        <p:nvSpPr>
          <p:cNvPr id="9" name="TextBox 8"/>
          <p:cNvSpPr txBox="1"/>
          <p:nvPr/>
        </p:nvSpPr>
        <p:spPr>
          <a:xfrm>
            <a:off x="0" y="0"/>
            <a:ext cx="11204620" cy="523220"/>
          </a:xfrm>
          <a:prstGeom prst="rect">
            <a:avLst/>
          </a:prstGeom>
          <a:noFill/>
        </p:spPr>
        <p:txBody>
          <a:bodyPr wrap="square" rtlCol="0">
            <a:spAutoFit/>
          </a:bodyPr>
          <a:lstStyle/>
          <a:p>
            <a:r>
              <a:rPr lang="en-US" sz="2800" dirty="0" smtClean="0">
                <a:solidFill>
                  <a:srgbClr val="FFC000"/>
                </a:solidFill>
                <a:latin typeface="Arial Rounded MT Bold" panose="020F0704030504030204" pitchFamily="34" charset="0"/>
              </a:rPr>
              <a:t>I.</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10" name="TextBox 9"/>
          <p:cNvSpPr txBox="1"/>
          <p:nvPr/>
        </p:nvSpPr>
        <p:spPr>
          <a:xfrm>
            <a:off x="316606" y="500718"/>
            <a:ext cx="6947079" cy="523220"/>
          </a:xfrm>
          <a:prstGeom prst="rect">
            <a:avLst/>
          </a:prstGeom>
          <a:noFill/>
        </p:spPr>
        <p:txBody>
          <a:bodyPr wrap="square" rtlCol="0">
            <a:spAutoFit/>
          </a:bodyPr>
          <a:lstStyle/>
          <a:p>
            <a:r>
              <a:rPr lang="en-US" sz="2800" dirty="0"/>
              <a:t>4</a:t>
            </a:r>
            <a:r>
              <a:rPr lang="en-US" sz="2800" dirty="0" smtClean="0"/>
              <a:t>.PROXY ARP</a:t>
            </a:r>
            <a:endParaRPr lang="en-US" sz="2800" dirty="0"/>
          </a:p>
        </p:txBody>
      </p:sp>
      <p:sp>
        <p:nvSpPr>
          <p:cNvPr id="11"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TextBox 11"/>
          <p:cNvSpPr txBox="1"/>
          <p:nvPr/>
        </p:nvSpPr>
        <p:spPr>
          <a:xfrm>
            <a:off x="619586" y="1049049"/>
            <a:ext cx="9285667" cy="400110"/>
          </a:xfrm>
          <a:prstGeom prst="rect">
            <a:avLst/>
          </a:prstGeom>
          <a:noFill/>
        </p:spPr>
        <p:txBody>
          <a:bodyPr wrap="square" rtlCol="0">
            <a:spAutoFit/>
          </a:bodyPr>
          <a:lstStyle/>
          <a:p>
            <a:r>
              <a:rPr lang="en-US" sz="2000" b="1" dirty="0" smtClean="0"/>
              <a:t>VÍ DỤ :</a:t>
            </a:r>
            <a:endParaRPr lang="en-US" sz="2000" b="1"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6293" y="658814"/>
            <a:ext cx="6100975" cy="5381378"/>
          </a:xfrm>
          <a:prstGeom prst="rect">
            <a:avLst/>
          </a:prstGeom>
        </p:spPr>
      </p:pic>
      <p:sp>
        <p:nvSpPr>
          <p:cNvPr id="16" name="TextBox 15"/>
          <p:cNvSpPr txBox="1"/>
          <p:nvPr/>
        </p:nvSpPr>
        <p:spPr>
          <a:xfrm>
            <a:off x="666031" y="1483500"/>
            <a:ext cx="5021648" cy="4401205"/>
          </a:xfrm>
          <a:prstGeom prst="rect">
            <a:avLst/>
          </a:prstGeom>
          <a:noFill/>
        </p:spPr>
        <p:txBody>
          <a:bodyPr wrap="square" rtlCol="0">
            <a:spAutoFit/>
          </a:bodyPr>
          <a:lstStyle/>
          <a:p>
            <a:r>
              <a:rPr lang="vi-VN" sz="2000" dirty="0"/>
              <a:t>Trong ví dụ, một router kết nối hai mạng LAN 172.16.10.0/24 và 172.16.20.0/24 tuy nhiên chỉ có Host A là có subnet là /16 nên khi mà A muốn liên lạc với C hoặc D nó sẽ nghĩ rằng là đang cùng mạng với C và D lúc này nó sẽ gửi gói tin ARP để xin địa chỉ MAC tương ứng. và điều chắc chắn là không thể nhận được Arp Replay nếu như không thiết lập Proxy Arp trên Router lúc này khi nhận được gói tin Arp của A thay vì forward thì router sẽ xem xét nó có đường tời C và D hay không nếu  có nó sẽ trả lời cho A gói tin Arp reply nhưng với địa chỉ Mac là cổng nối trực tiếp với A.</a:t>
            </a:r>
            <a:endParaRPr lang="en-US" sz="2000" dirty="0"/>
          </a:p>
        </p:txBody>
      </p:sp>
    </p:spTree>
    <p:extLst>
      <p:ext uri="{BB962C8B-B14F-4D97-AF65-F5344CB8AC3E}">
        <p14:creationId xmlns:p14="http://schemas.microsoft.com/office/powerpoint/2010/main" val="2106982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2" y="-99342"/>
            <a:ext cx="121920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Footer Placeholder 3">
            <a:extLst>
              <a:ext uri="{FF2B5EF4-FFF2-40B4-BE49-F238E27FC236}">
                <a16:creationId xmlns="" xmlns:a16="http://schemas.microsoft.com/office/drawing/2014/main" xmlns:lc="http://schemas.openxmlformats.org/drawingml/2006/lockedCanvas" id="{4752D348-6A67-481B-87F6-DAFBC04995C5}"/>
              </a:ext>
            </a:extLst>
          </p:cNvPr>
          <p:cNvSpPr>
            <a:spLocks noGrp="1"/>
          </p:cNvSpPr>
          <p:nvPr/>
        </p:nvSpPr>
        <p:spPr bwMode="auto">
          <a:xfrm>
            <a:off x="8655050" y="63373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mj-lt"/>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n-US"/>
              <a:t>Company Name</a:t>
            </a:r>
          </a:p>
        </p:txBody>
      </p:sp>
      <p:sp>
        <p:nvSpPr>
          <p:cNvPr id="7" name="Rectangle 6"/>
          <p:cNvSpPr>
            <a:spLocks noGrp="1" noChangeArrowheads="1"/>
          </p:cNvSpPr>
          <p:nvPr/>
        </p:nvSpPr>
        <p:spPr bwMode="white">
          <a:xfrm>
            <a:off x="3397250" y="2921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kern="1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anose="020B0604030504040204" pitchFamily="34" charset="0"/>
              </a:defRPr>
            </a:lvl2pPr>
            <a:lvl3pPr algn="ctr" rtl="0" eaLnBrk="0" fontAlgn="base" hangingPunct="0">
              <a:spcBef>
                <a:spcPct val="0"/>
              </a:spcBef>
              <a:spcAft>
                <a:spcPct val="0"/>
              </a:spcAft>
              <a:defRPr sz="3200">
                <a:solidFill>
                  <a:schemeClr val="bg1"/>
                </a:solidFill>
                <a:latin typeface="Verdana" panose="020B0604030504040204" pitchFamily="34" charset="0"/>
              </a:defRPr>
            </a:lvl3pPr>
            <a:lvl4pPr algn="ctr" rtl="0" eaLnBrk="0" fontAlgn="base" hangingPunct="0">
              <a:spcBef>
                <a:spcPct val="0"/>
              </a:spcBef>
              <a:spcAft>
                <a:spcPct val="0"/>
              </a:spcAft>
              <a:defRPr sz="3200">
                <a:solidFill>
                  <a:schemeClr val="bg1"/>
                </a:solidFill>
                <a:latin typeface="Verdana" panose="020B0604030504040204" pitchFamily="34" charset="0"/>
              </a:defRPr>
            </a:lvl4pPr>
            <a:lvl5pPr algn="ctr" rtl="0" eaLnBrk="0" fontAlgn="base" hangingPunct="0">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a:lstStyle>
          <a:p>
            <a:pPr eaLnBrk="1" hangingPunct="1"/>
            <a:endParaRPr lang="en-US" altLang="en-US" dirty="0" smtClean="0">
              <a:solidFill>
                <a:schemeClr val="accent1"/>
              </a:solidFill>
            </a:endParaRPr>
          </a:p>
        </p:txBody>
      </p:sp>
      <p:sp>
        <p:nvSpPr>
          <p:cNvPr id="8" name="AutoShape 41">
            <a:extLst>
              <a:ext uri="{FF2B5EF4-FFF2-40B4-BE49-F238E27FC236}">
                <a16:creationId xmlns="" xmlns:a16="http://schemas.microsoft.com/office/drawing/2014/main" xmlns:lc="http://schemas.openxmlformats.org/drawingml/2006/lockedCanvas" id="{392EA309-99F8-43E2-A3DB-1227756AB88E}"/>
              </a:ext>
            </a:extLst>
          </p:cNvPr>
          <p:cNvSpPr>
            <a:spLocks noChangeArrowheads="1"/>
          </p:cNvSpPr>
          <p:nvPr/>
        </p:nvSpPr>
        <p:spPr bwMode="ltGray">
          <a:xfrm rot="5400000">
            <a:off x="82555" y="1715756"/>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11" name="AutoShape 44"/>
          <p:cNvSpPr>
            <a:spLocks noChangeArrowheads="1"/>
          </p:cNvSpPr>
          <p:nvPr/>
        </p:nvSpPr>
        <p:spPr bwMode="gray">
          <a:xfrm>
            <a:off x="4743287" y="5279716"/>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fo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ClrTx/>
              <a:buFontTx/>
              <a:buNone/>
            </a:pPr>
            <a:r>
              <a:rPr lang="en-US" altLang="en-US" b="1" dirty="0" smtClean="0">
                <a:solidFill>
                  <a:srgbClr val="FF0000"/>
                </a:solidFill>
              </a:rPr>
              <a:t>PROXY ARP</a:t>
            </a:r>
            <a:endParaRPr lang="en-US" altLang="en-US" sz="1800" b="1" dirty="0">
              <a:solidFill>
                <a:srgbClr val="FF0000"/>
              </a:solidFill>
            </a:endParaRPr>
          </a:p>
        </p:txBody>
      </p:sp>
      <p:sp>
        <p:nvSpPr>
          <p:cNvPr id="12" name="AutoShape 45"/>
          <p:cNvSpPr>
            <a:spLocks noChangeArrowheads="1"/>
          </p:cNvSpPr>
          <p:nvPr/>
        </p:nvSpPr>
        <p:spPr bwMode="gray">
          <a:xfrm>
            <a:off x="5185041" y="4079281"/>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ClrTx/>
              <a:buFontTx/>
              <a:buNone/>
            </a:pPr>
            <a:r>
              <a:rPr lang="en-US" altLang="en-US" b="1" dirty="0" smtClean="0">
                <a:solidFill>
                  <a:srgbClr val="FF0000"/>
                </a:solidFill>
              </a:rPr>
              <a:t>ARP CACHE</a:t>
            </a:r>
            <a:endParaRPr lang="en-US" altLang="en-US" sz="1800" b="1" dirty="0">
              <a:solidFill>
                <a:srgbClr val="FF0000"/>
              </a:solidFill>
            </a:endParaRPr>
          </a:p>
        </p:txBody>
      </p:sp>
      <p:sp>
        <p:nvSpPr>
          <p:cNvPr id="13" name="AutoShape 46"/>
          <p:cNvSpPr>
            <a:spLocks noChangeArrowheads="1"/>
          </p:cNvSpPr>
          <p:nvPr/>
        </p:nvSpPr>
        <p:spPr bwMode="gray">
          <a:xfrm>
            <a:off x="5124412" y="2910370"/>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fo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ClrTx/>
              <a:buFontTx/>
              <a:buNone/>
            </a:pPr>
            <a:r>
              <a:rPr lang="en-US" altLang="en-US" b="1" dirty="0" smtClean="0">
                <a:solidFill>
                  <a:srgbClr val="FF0000"/>
                </a:solidFill>
              </a:rPr>
              <a:t>CẤU TRÚC , NGUYÊN LÝ HĐ</a:t>
            </a:r>
            <a:endParaRPr lang="en-US" altLang="en-US" sz="1800" b="1" dirty="0">
              <a:solidFill>
                <a:srgbClr val="FF0000"/>
              </a:solidFill>
            </a:endParaRPr>
          </a:p>
        </p:txBody>
      </p:sp>
      <p:sp>
        <p:nvSpPr>
          <p:cNvPr id="14" name="AutoShape 47"/>
          <p:cNvSpPr>
            <a:spLocks noChangeArrowheads="1"/>
          </p:cNvSpPr>
          <p:nvPr/>
        </p:nvSpPr>
        <p:spPr bwMode="gray">
          <a:xfrm>
            <a:off x="4346665" y="1850007"/>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ClrTx/>
              <a:buFontTx/>
              <a:buNone/>
            </a:pPr>
            <a:r>
              <a:rPr lang="en-US" altLang="en-US" b="1" dirty="0" smtClean="0">
                <a:solidFill>
                  <a:srgbClr val="FF0000"/>
                </a:solidFill>
              </a:rPr>
              <a:t>ĐẶT VẤN ĐỀ , KHÁI NIỆM  </a:t>
            </a:r>
            <a:endParaRPr lang="en-US" altLang="en-US" sz="1800" b="1" dirty="0">
              <a:solidFill>
                <a:srgbClr val="FF0000"/>
              </a:solidFill>
            </a:endParaRPr>
          </a:p>
        </p:txBody>
      </p:sp>
      <p:grpSp>
        <p:nvGrpSpPr>
          <p:cNvPr id="15" name="Group 14"/>
          <p:cNvGrpSpPr>
            <a:grpSpLocks/>
          </p:cNvGrpSpPr>
          <p:nvPr/>
        </p:nvGrpSpPr>
        <p:grpSpPr bwMode="auto">
          <a:xfrm>
            <a:off x="3946792" y="1946214"/>
            <a:ext cx="381000" cy="381000"/>
            <a:chOff x="2078" y="1680"/>
            <a:chExt cx="1615" cy="1615"/>
          </a:xfrm>
        </p:grpSpPr>
        <p:sp>
          <p:nvSpPr>
            <p:cNvPr id="44" name="Oval 4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p>
          </p:txBody>
        </p:sp>
        <p:sp>
          <p:nvSpPr>
            <p:cNvPr id="45" name="Oval 4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p>
          </p:txBody>
        </p:sp>
        <p:sp>
          <p:nvSpPr>
            <p:cNvPr id="46" name="Oval 45">
              <a:extLst>
                <a:ext uri="{FF2B5EF4-FFF2-40B4-BE49-F238E27FC236}">
                  <a16:creationId xmlns="" xmlns:a16="http://schemas.microsoft.com/office/drawing/2014/main" xmlns:lc="http://schemas.openxmlformats.org/drawingml/2006/lockedCanvas" id="{4E315121-ABA4-4310-8F06-A30497D6F535}"/>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47" name="Oval 46"/>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p>
          </p:txBody>
        </p:sp>
        <p:sp>
          <p:nvSpPr>
            <p:cNvPr id="48" name="Oval 47">
              <a:extLst>
                <a:ext uri="{FF2B5EF4-FFF2-40B4-BE49-F238E27FC236}">
                  <a16:creationId xmlns="" xmlns:a16="http://schemas.microsoft.com/office/drawing/2014/main" xmlns:lc="http://schemas.openxmlformats.org/drawingml/2006/lockedCanvas" id="{447655DE-073A-4084-AB7D-15F69B05F7D7}"/>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49" name="Oval 48"/>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p>
          </p:txBody>
        </p:sp>
      </p:grpSp>
      <p:grpSp>
        <p:nvGrpSpPr>
          <p:cNvPr id="16" name="Group 15"/>
          <p:cNvGrpSpPr>
            <a:grpSpLocks/>
          </p:cNvGrpSpPr>
          <p:nvPr/>
        </p:nvGrpSpPr>
        <p:grpSpPr bwMode="auto">
          <a:xfrm>
            <a:off x="4702002" y="2961455"/>
            <a:ext cx="381000" cy="381000"/>
            <a:chOff x="2078" y="1680"/>
            <a:chExt cx="1615" cy="1615"/>
          </a:xfrm>
        </p:grpSpPr>
        <p:sp>
          <p:nvSpPr>
            <p:cNvPr id="38"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p>
          </p:txBody>
        </p:sp>
        <p:sp>
          <p:nvSpPr>
            <p:cNvPr id="39" name="Oval 38"/>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p>
          </p:txBody>
        </p:sp>
        <p:sp>
          <p:nvSpPr>
            <p:cNvPr id="40" name="Oval 39">
              <a:extLst>
                <a:ext uri="{FF2B5EF4-FFF2-40B4-BE49-F238E27FC236}">
                  <a16:creationId xmlns="" xmlns:a16="http://schemas.microsoft.com/office/drawing/2014/main" xmlns:lc="http://schemas.openxmlformats.org/drawingml/2006/lockedCanvas" id="{8677CE03-0450-4902-8D20-CF3965B89310}"/>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41" name="Oval 40"/>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p>
          </p:txBody>
        </p:sp>
        <p:sp>
          <p:nvSpPr>
            <p:cNvPr id="42" name="Oval 41">
              <a:extLst>
                <a:ext uri="{FF2B5EF4-FFF2-40B4-BE49-F238E27FC236}">
                  <a16:creationId xmlns="" xmlns:a16="http://schemas.microsoft.com/office/drawing/2014/main" xmlns:lc="http://schemas.openxmlformats.org/drawingml/2006/lockedCanvas" id="{00426884-D384-4D81-A914-32F0E4A37BFE}"/>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43" name="Oval 42"/>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p>
          </p:txBody>
        </p:sp>
      </p:grpSp>
      <p:grpSp>
        <p:nvGrpSpPr>
          <p:cNvPr id="17" name="Group 16"/>
          <p:cNvGrpSpPr>
            <a:grpSpLocks/>
          </p:cNvGrpSpPr>
          <p:nvPr/>
        </p:nvGrpSpPr>
        <p:grpSpPr bwMode="auto">
          <a:xfrm>
            <a:off x="4785168" y="4145945"/>
            <a:ext cx="381000" cy="381000"/>
            <a:chOff x="2078" y="1680"/>
            <a:chExt cx="1615" cy="1615"/>
          </a:xfrm>
        </p:grpSpPr>
        <p:sp>
          <p:nvSpPr>
            <p:cNvPr id="32" name="Oval 3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p>
          </p:txBody>
        </p:sp>
        <p:sp>
          <p:nvSpPr>
            <p:cNvPr id="33" name="Oval 3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p>
          </p:txBody>
        </p:sp>
        <p:sp>
          <p:nvSpPr>
            <p:cNvPr id="34" name="Oval 33">
              <a:extLst>
                <a:ext uri="{FF2B5EF4-FFF2-40B4-BE49-F238E27FC236}">
                  <a16:creationId xmlns="" xmlns:a16="http://schemas.microsoft.com/office/drawing/2014/main" xmlns:lc="http://schemas.openxmlformats.org/drawingml/2006/lockedCanvas" id="{AD511CDE-9D4D-4E5A-810E-1134FD8E7716}"/>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35" name="Oval 34"/>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p>
          </p:txBody>
        </p:sp>
        <p:sp>
          <p:nvSpPr>
            <p:cNvPr id="36" name="Oval 35">
              <a:extLst>
                <a:ext uri="{FF2B5EF4-FFF2-40B4-BE49-F238E27FC236}">
                  <a16:creationId xmlns="" xmlns:a16="http://schemas.microsoft.com/office/drawing/2014/main" xmlns:lc="http://schemas.openxmlformats.org/drawingml/2006/lockedCanvas" id="{5E49B549-8CC3-4315-8AC7-39AB693BEE66}"/>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37" name="Oval 36"/>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p>
          </p:txBody>
        </p:sp>
      </p:grpSp>
      <p:grpSp>
        <p:nvGrpSpPr>
          <p:cNvPr id="18" name="Group 17"/>
          <p:cNvGrpSpPr>
            <a:grpSpLocks/>
          </p:cNvGrpSpPr>
          <p:nvPr/>
        </p:nvGrpSpPr>
        <p:grpSpPr bwMode="auto">
          <a:xfrm>
            <a:off x="4352884" y="5263013"/>
            <a:ext cx="381000" cy="381000"/>
            <a:chOff x="2078" y="1680"/>
            <a:chExt cx="1615" cy="1615"/>
          </a:xfrm>
        </p:grpSpPr>
        <p:sp>
          <p:nvSpPr>
            <p:cNvPr id="26" name="Oval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p>
          </p:txBody>
        </p:sp>
        <p:sp>
          <p:nvSpPr>
            <p:cNvPr id="27" name="Oval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p>
          </p:txBody>
        </p:sp>
        <p:sp>
          <p:nvSpPr>
            <p:cNvPr id="28" name="Oval 27">
              <a:extLst>
                <a:ext uri="{FF2B5EF4-FFF2-40B4-BE49-F238E27FC236}">
                  <a16:creationId xmlns="" xmlns:a16="http://schemas.microsoft.com/office/drawing/2014/main" xmlns:lc="http://schemas.openxmlformats.org/drawingml/2006/lockedCanvas" id="{527A7238-6353-490B-84FD-87D034AAD461}"/>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29" name="Oval 28"/>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p>
          </p:txBody>
        </p:sp>
        <p:sp>
          <p:nvSpPr>
            <p:cNvPr id="30" name="Oval 29">
              <a:extLst>
                <a:ext uri="{FF2B5EF4-FFF2-40B4-BE49-F238E27FC236}">
                  <a16:creationId xmlns="" xmlns:a16="http://schemas.microsoft.com/office/drawing/2014/main" xmlns:lc="http://schemas.openxmlformats.org/drawingml/2006/lockedCanvas" id="{AE78B73C-F985-4EC7-9025-B935653B12E2}"/>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31" name="Oval 30"/>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p>
          </p:txBody>
        </p:sp>
      </p:grpSp>
      <p:sp>
        <p:nvSpPr>
          <p:cNvPr id="50" name="TextBox 49"/>
          <p:cNvSpPr txBox="1"/>
          <p:nvPr/>
        </p:nvSpPr>
        <p:spPr>
          <a:xfrm>
            <a:off x="1442434" y="292100"/>
            <a:ext cx="8834907" cy="830997"/>
          </a:xfrm>
          <a:prstGeom prst="rect">
            <a:avLst/>
          </a:prstGeom>
          <a:noFill/>
        </p:spPr>
        <p:txBody>
          <a:bodyPr wrap="square" rtlCol="0">
            <a:spAutoFit/>
          </a:bodyPr>
          <a:lstStyle/>
          <a:p>
            <a:r>
              <a:rPr lang="en-US" sz="4800" b="1" i="1" dirty="0">
                <a:solidFill>
                  <a:srgbClr val="FF0000"/>
                </a:solidFill>
              </a:rPr>
              <a:t>Address Resolution Protocol</a:t>
            </a:r>
            <a:endParaRPr lang="en-US" sz="4800" dirty="0"/>
          </a:p>
        </p:txBody>
      </p:sp>
    </p:spTree>
    <p:extLst>
      <p:ext uri="{BB962C8B-B14F-4D97-AF65-F5344CB8AC3E}">
        <p14:creationId xmlns:p14="http://schemas.microsoft.com/office/powerpoint/2010/main" val="36542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a:spLocks noGrp="1" noChangeArrowheads="1"/>
          </p:cNvSpPr>
          <p:nvPr/>
        </p:nvSpPr>
        <p:spPr bwMode="gray">
          <a:xfrm>
            <a:off x="4109971" y="471633"/>
            <a:ext cx="69342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kern="1200">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anose="020B0604020202020204" pitchFamily="34" charset="0"/>
              </a:defRPr>
            </a:lvl2pPr>
            <a:lvl3pPr algn="l" rtl="0" eaLnBrk="0" fontAlgn="base" hangingPunct="0">
              <a:spcBef>
                <a:spcPct val="0"/>
              </a:spcBef>
              <a:spcAft>
                <a:spcPct val="0"/>
              </a:spcAft>
              <a:defRPr sz="3200" b="1">
                <a:solidFill>
                  <a:schemeClr val="tx2"/>
                </a:solidFill>
                <a:latin typeface="Arial" panose="020B0604020202020204" pitchFamily="34" charset="0"/>
              </a:defRPr>
            </a:lvl3pPr>
            <a:lvl4pPr algn="l" rtl="0" eaLnBrk="0" fontAlgn="base" hangingPunct="0">
              <a:spcBef>
                <a:spcPct val="0"/>
              </a:spcBef>
              <a:spcAft>
                <a:spcPct val="0"/>
              </a:spcAft>
              <a:defRPr sz="3200" b="1">
                <a:solidFill>
                  <a:schemeClr val="tx2"/>
                </a:solidFill>
                <a:latin typeface="Arial" panose="020B0604020202020204" pitchFamily="34" charset="0"/>
              </a:defRPr>
            </a:lvl4pPr>
            <a:lvl5pPr algn="l" rtl="0" eaLnBrk="0" fontAlgn="base" hangingPunct="0">
              <a:spcBef>
                <a:spcPct val="0"/>
              </a:spcBef>
              <a:spcAft>
                <a:spcPct val="0"/>
              </a:spcAft>
              <a:defRPr sz="3200" b="1">
                <a:solidFill>
                  <a:schemeClr val="tx2"/>
                </a:solidFill>
                <a:latin typeface="Arial" panose="020B0604020202020204" pitchFamily="34" charset="0"/>
              </a:defRPr>
            </a:lvl5pPr>
            <a:lvl6pPr marL="457200" algn="l" rtl="0" eaLnBrk="1" fontAlgn="base" hangingPunct="1">
              <a:spcBef>
                <a:spcPct val="0"/>
              </a:spcBef>
              <a:spcAft>
                <a:spcPct val="0"/>
              </a:spcAft>
              <a:defRPr sz="3200" b="1">
                <a:solidFill>
                  <a:schemeClr val="tx2"/>
                </a:solidFill>
                <a:latin typeface="Arial" panose="020B0604020202020204" pitchFamily="34" charset="0"/>
              </a:defRPr>
            </a:lvl6pPr>
            <a:lvl7pPr marL="914400" algn="l" rtl="0" eaLnBrk="1" fontAlgn="base" hangingPunct="1">
              <a:spcBef>
                <a:spcPct val="0"/>
              </a:spcBef>
              <a:spcAft>
                <a:spcPct val="0"/>
              </a:spcAft>
              <a:defRPr sz="3200" b="1">
                <a:solidFill>
                  <a:schemeClr val="tx2"/>
                </a:solidFill>
                <a:latin typeface="Arial" panose="020B0604020202020204" pitchFamily="34" charset="0"/>
              </a:defRPr>
            </a:lvl7pPr>
            <a:lvl8pPr marL="1371600" algn="l" rtl="0" eaLnBrk="1" fontAlgn="base" hangingPunct="1">
              <a:spcBef>
                <a:spcPct val="0"/>
              </a:spcBef>
              <a:spcAft>
                <a:spcPct val="0"/>
              </a:spcAft>
              <a:defRPr sz="3200" b="1">
                <a:solidFill>
                  <a:schemeClr val="tx2"/>
                </a:solidFill>
                <a:latin typeface="Arial" panose="020B0604020202020204" pitchFamily="34" charset="0"/>
              </a:defRPr>
            </a:lvl8pPr>
            <a:lvl9pPr marL="1828800" algn="l" rtl="0" eaLnBrk="1" fontAlgn="base" hangingPunct="1">
              <a:spcBef>
                <a:spcPct val="0"/>
              </a:spcBef>
              <a:spcAft>
                <a:spcPct val="0"/>
              </a:spcAft>
              <a:defRPr sz="3200" b="1">
                <a:solidFill>
                  <a:schemeClr val="tx2"/>
                </a:solidFill>
                <a:latin typeface="Arial" panose="020B0604020202020204" pitchFamily="34" charset="0"/>
              </a:defRPr>
            </a:lvl9pPr>
          </a:lstStyle>
          <a:p>
            <a:pPr eaLnBrk="1" hangingPunct="1"/>
            <a:endParaRPr lang="en-US" altLang="en-US" sz="2000" dirty="0" smtClean="0">
              <a:solidFill>
                <a:schemeClr val="accent1"/>
              </a:solidFill>
            </a:endParaRPr>
          </a:p>
        </p:txBody>
      </p:sp>
      <p:sp>
        <p:nvSpPr>
          <p:cNvPr id="6" name="AutoShape 49"/>
          <p:cNvSpPr>
            <a:spLocks noChangeArrowheads="1"/>
          </p:cNvSpPr>
          <p:nvPr/>
        </p:nvSpPr>
        <p:spPr bwMode="auto">
          <a:xfrm>
            <a:off x="4490971" y="1873395"/>
            <a:ext cx="4335463" cy="457200"/>
          </a:xfrm>
          <a:prstGeom prst="roundRect">
            <a:avLst>
              <a:gd name="adj" fmla="val 50000"/>
            </a:avLst>
          </a:prstGeom>
          <a:gradFill rotWithShape="1">
            <a:gsLst>
              <a:gs pos="0">
                <a:srgbClr val="CCECFF"/>
              </a:gs>
              <a:gs pos="100000">
                <a:srgbClr val="FFFFFF"/>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r>
              <a:rPr lang="en-US" altLang="en-US" dirty="0" smtClean="0">
                <a:solidFill>
                  <a:srgbClr val="000000"/>
                </a:solidFill>
              </a:rPr>
              <a:t>ĐẶT VẤN ĐỀ </a:t>
            </a:r>
            <a:endParaRPr lang="en-US" altLang="en-US" sz="1800" dirty="0">
              <a:solidFill>
                <a:schemeClr val="tx1"/>
              </a:solidFill>
            </a:endParaRPr>
          </a:p>
        </p:txBody>
      </p:sp>
      <p:grpSp>
        <p:nvGrpSpPr>
          <p:cNvPr id="7" name="Group 6"/>
          <p:cNvGrpSpPr>
            <a:grpSpLocks/>
          </p:cNvGrpSpPr>
          <p:nvPr/>
        </p:nvGrpSpPr>
        <p:grpSpPr bwMode="auto">
          <a:xfrm>
            <a:off x="8577196" y="2101995"/>
            <a:ext cx="333375" cy="304800"/>
            <a:chOff x="2078" y="1680"/>
            <a:chExt cx="1615" cy="1615"/>
          </a:xfrm>
        </p:grpSpPr>
        <p:sp>
          <p:nvSpPr>
            <p:cNvPr id="40" name="Oval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sp>
          <p:nvSpPr>
            <p:cNvPr id="41" name="Oval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sp>
          <p:nvSpPr>
            <p:cNvPr id="42" name="Oval 41"/>
            <p:cNvSpPr>
              <a:spLocks noChangeArrowheads="1"/>
            </p:cNvSpPr>
            <p:nvPr/>
          </p:nvSpPr>
          <p:spPr bwMode="gray">
            <a:xfrm>
              <a:off x="2255" y="1857"/>
              <a:ext cx="1261"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43" name="Oval 42"/>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sp>
          <p:nvSpPr>
            <p:cNvPr id="44" name="Oval 43"/>
            <p:cNvSpPr>
              <a:spLocks noChangeArrowheads="1"/>
            </p:cNvSpPr>
            <p:nvPr/>
          </p:nvSpPr>
          <p:spPr bwMode="gray">
            <a:xfrm>
              <a:off x="2339" y="1941"/>
              <a:ext cx="1092" cy="109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45" name="Oval 44"/>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grpSp>
      <p:sp>
        <p:nvSpPr>
          <p:cNvPr id="8" name="AutoShape 57"/>
          <p:cNvSpPr>
            <a:spLocks noChangeArrowheads="1"/>
          </p:cNvSpPr>
          <p:nvPr/>
        </p:nvSpPr>
        <p:spPr bwMode="auto">
          <a:xfrm>
            <a:off x="4490971" y="2559195"/>
            <a:ext cx="4335463" cy="457200"/>
          </a:xfrm>
          <a:prstGeom prst="roundRect">
            <a:avLst>
              <a:gd name="adj" fmla="val 50000"/>
            </a:avLst>
          </a:prstGeom>
          <a:gradFill rotWithShape="1">
            <a:gsLst>
              <a:gs pos="0">
                <a:srgbClr val="CCECFF"/>
              </a:gs>
              <a:gs pos="100000">
                <a:srgbClr val="FFFFFF"/>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r>
              <a:rPr lang="en-US" altLang="en-US" dirty="0" smtClean="0"/>
              <a:t>NAT LÀ GÌ ?</a:t>
            </a:r>
            <a:r>
              <a:rPr lang="en-US" altLang="en-US" sz="1800" dirty="0" smtClean="0">
                <a:solidFill>
                  <a:schemeClr val="tx1"/>
                </a:solidFill>
              </a:rPr>
              <a:t> </a:t>
            </a:r>
            <a:endParaRPr lang="en-US" altLang="en-US" sz="1800" dirty="0">
              <a:solidFill>
                <a:schemeClr val="tx1"/>
              </a:solidFill>
            </a:endParaRPr>
          </a:p>
        </p:txBody>
      </p:sp>
      <p:grpSp>
        <p:nvGrpSpPr>
          <p:cNvPr id="9" name="Group 8"/>
          <p:cNvGrpSpPr>
            <a:grpSpLocks/>
          </p:cNvGrpSpPr>
          <p:nvPr/>
        </p:nvGrpSpPr>
        <p:grpSpPr bwMode="auto">
          <a:xfrm>
            <a:off x="8577196" y="2787795"/>
            <a:ext cx="333375" cy="304800"/>
            <a:chOff x="2078" y="1680"/>
            <a:chExt cx="1615" cy="1615"/>
          </a:xfrm>
        </p:grpSpPr>
        <p:sp>
          <p:nvSpPr>
            <p:cNvPr id="34"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sp>
          <p:nvSpPr>
            <p:cNvPr id="35"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sp>
          <p:nvSpPr>
            <p:cNvPr id="36" name="Oval 35"/>
            <p:cNvSpPr>
              <a:spLocks noChangeArrowheads="1"/>
            </p:cNvSpPr>
            <p:nvPr/>
          </p:nvSpPr>
          <p:spPr bwMode="gray">
            <a:xfrm>
              <a:off x="2255" y="1857"/>
              <a:ext cx="1261"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37" name="Oval 36"/>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sp>
          <p:nvSpPr>
            <p:cNvPr id="38" name="Oval 37"/>
            <p:cNvSpPr>
              <a:spLocks noChangeArrowheads="1"/>
            </p:cNvSpPr>
            <p:nvPr/>
          </p:nvSpPr>
          <p:spPr bwMode="gray">
            <a:xfrm>
              <a:off x="2339" y="1941"/>
              <a:ext cx="1092" cy="109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39" name="Oval 38"/>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grpSp>
      <p:sp>
        <p:nvSpPr>
          <p:cNvPr id="10" name="AutoShape 65"/>
          <p:cNvSpPr>
            <a:spLocks noChangeArrowheads="1"/>
          </p:cNvSpPr>
          <p:nvPr/>
        </p:nvSpPr>
        <p:spPr bwMode="auto">
          <a:xfrm>
            <a:off x="4503850" y="3244995"/>
            <a:ext cx="4335463" cy="457200"/>
          </a:xfrm>
          <a:prstGeom prst="roundRect">
            <a:avLst>
              <a:gd name="adj" fmla="val 50000"/>
            </a:avLst>
          </a:prstGeom>
          <a:gradFill rotWithShape="1">
            <a:gsLst>
              <a:gs pos="0">
                <a:srgbClr val="CCECFF"/>
              </a:gs>
              <a:gs pos="100000">
                <a:srgbClr val="FFFFFF"/>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r>
              <a:rPr lang="en-US" altLang="en-US" sz="1800" dirty="0" smtClean="0">
                <a:solidFill>
                  <a:schemeClr val="tx1"/>
                </a:solidFill>
              </a:rPr>
              <a:t>NGUYÊN LÝ HOẠT ĐỘNG</a:t>
            </a:r>
            <a:endParaRPr lang="en-US" altLang="en-US" sz="1800" dirty="0">
              <a:solidFill>
                <a:schemeClr val="tx1"/>
              </a:solidFill>
            </a:endParaRPr>
          </a:p>
        </p:txBody>
      </p:sp>
      <p:grpSp>
        <p:nvGrpSpPr>
          <p:cNvPr id="11" name="Group 10"/>
          <p:cNvGrpSpPr>
            <a:grpSpLocks/>
          </p:cNvGrpSpPr>
          <p:nvPr/>
        </p:nvGrpSpPr>
        <p:grpSpPr bwMode="auto">
          <a:xfrm>
            <a:off x="8577196" y="3473595"/>
            <a:ext cx="333375" cy="304800"/>
            <a:chOff x="2078" y="1680"/>
            <a:chExt cx="1615" cy="1615"/>
          </a:xfrm>
        </p:grpSpPr>
        <p:sp>
          <p:nvSpPr>
            <p:cNvPr id="28" name="Oval 2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sp>
          <p:nvSpPr>
            <p:cNvPr id="29" name="Oval 28"/>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sp>
          <p:nvSpPr>
            <p:cNvPr id="30" name="Oval 29"/>
            <p:cNvSpPr>
              <a:spLocks noChangeArrowheads="1"/>
            </p:cNvSpPr>
            <p:nvPr/>
          </p:nvSpPr>
          <p:spPr bwMode="gray">
            <a:xfrm>
              <a:off x="2255" y="1857"/>
              <a:ext cx="1261"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31" name="Oval 30"/>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sp>
          <p:nvSpPr>
            <p:cNvPr id="32" name="Oval 31"/>
            <p:cNvSpPr>
              <a:spLocks noChangeArrowheads="1"/>
            </p:cNvSpPr>
            <p:nvPr/>
          </p:nvSpPr>
          <p:spPr bwMode="gray">
            <a:xfrm>
              <a:off x="2339" y="1941"/>
              <a:ext cx="1092" cy="109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33" name="Oval 32"/>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grpSp>
      <p:sp>
        <p:nvSpPr>
          <p:cNvPr id="12" name="AutoShape 73"/>
          <p:cNvSpPr>
            <a:spLocks noChangeArrowheads="1"/>
          </p:cNvSpPr>
          <p:nvPr/>
        </p:nvSpPr>
        <p:spPr bwMode="auto">
          <a:xfrm>
            <a:off x="4490971" y="3930795"/>
            <a:ext cx="4335463" cy="457200"/>
          </a:xfrm>
          <a:prstGeom prst="roundRect">
            <a:avLst>
              <a:gd name="adj" fmla="val 50000"/>
            </a:avLst>
          </a:prstGeom>
          <a:gradFill rotWithShape="1">
            <a:gsLst>
              <a:gs pos="0">
                <a:srgbClr val="CCECFF"/>
              </a:gs>
              <a:gs pos="100000">
                <a:srgbClr val="FFFFFF"/>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r>
              <a:rPr lang="en-US" altLang="en-US" dirty="0" smtClean="0">
                <a:solidFill>
                  <a:srgbClr val="000000"/>
                </a:solidFill>
              </a:rPr>
              <a:t>KHÁI NIỆM CƠ BẢN</a:t>
            </a:r>
            <a:endParaRPr lang="en-US" altLang="en-US" sz="1800" dirty="0">
              <a:solidFill>
                <a:schemeClr val="tx1"/>
              </a:solidFill>
            </a:endParaRPr>
          </a:p>
        </p:txBody>
      </p:sp>
      <p:grpSp>
        <p:nvGrpSpPr>
          <p:cNvPr id="13" name="Group 12"/>
          <p:cNvGrpSpPr>
            <a:grpSpLocks/>
          </p:cNvGrpSpPr>
          <p:nvPr/>
        </p:nvGrpSpPr>
        <p:grpSpPr bwMode="auto">
          <a:xfrm>
            <a:off x="8577196" y="4159395"/>
            <a:ext cx="333375" cy="304800"/>
            <a:chOff x="2078" y="1680"/>
            <a:chExt cx="1615" cy="1615"/>
          </a:xfrm>
        </p:grpSpPr>
        <p:sp>
          <p:nvSpPr>
            <p:cNvPr id="22" name="Oval 2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sp>
          <p:nvSpPr>
            <p:cNvPr id="23" name="Oval 2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sp>
          <p:nvSpPr>
            <p:cNvPr id="24" name="Oval 23"/>
            <p:cNvSpPr>
              <a:spLocks noChangeArrowheads="1"/>
            </p:cNvSpPr>
            <p:nvPr/>
          </p:nvSpPr>
          <p:spPr bwMode="gray">
            <a:xfrm>
              <a:off x="2255" y="1857"/>
              <a:ext cx="1261"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25" name="Oval 24"/>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sp>
          <p:nvSpPr>
            <p:cNvPr id="26" name="Oval 25"/>
            <p:cNvSpPr>
              <a:spLocks noChangeArrowheads="1"/>
            </p:cNvSpPr>
            <p:nvPr/>
          </p:nvSpPr>
          <p:spPr bwMode="gray">
            <a:xfrm>
              <a:off x="2339" y="1941"/>
              <a:ext cx="1092" cy="109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27" name="Oval 26"/>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grpSp>
      <p:sp>
        <p:nvSpPr>
          <p:cNvPr id="14" name="AutoShape 81"/>
          <p:cNvSpPr>
            <a:spLocks noChangeArrowheads="1"/>
          </p:cNvSpPr>
          <p:nvPr/>
        </p:nvSpPr>
        <p:spPr bwMode="auto">
          <a:xfrm>
            <a:off x="4490971" y="4616595"/>
            <a:ext cx="4335463" cy="457200"/>
          </a:xfrm>
          <a:prstGeom prst="roundRect">
            <a:avLst>
              <a:gd name="adj" fmla="val 50000"/>
            </a:avLst>
          </a:prstGeom>
          <a:gradFill rotWithShape="1">
            <a:gsLst>
              <a:gs pos="0">
                <a:srgbClr val="CCECFF"/>
              </a:gs>
              <a:gs pos="100000">
                <a:srgbClr val="FFFFFF"/>
              </a:gs>
            </a:gsLst>
            <a:lin ang="0" scaled="1"/>
          </a:gradFill>
          <a:ln w="2857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r>
              <a:rPr lang="en-US" altLang="en-US" sz="1800" dirty="0" smtClean="0">
                <a:solidFill>
                  <a:schemeClr val="tx1"/>
                </a:solidFill>
              </a:rPr>
              <a:t>CÁC KĨ THUẬT NAT</a:t>
            </a:r>
            <a:endParaRPr lang="en-US" altLang="en-US" sz="1800" dirty="0">
              <a:solidFill>
                <a:schemeClr val="tx1"/>
              </a:solidFill>
            </a:endParaRPr>
          </a:p>
        </p:txBody>
      </p:sp>
      <p:grpSp>
        <p:nvGrpSpPr>
          <p:cNvPr id="15" name="Group 14"/>
          <p:cNvGrpSpPr>
            <a:grpSpLocks/>
          </p:cNvGrpSpPr>
          <p:nvPr/>
        </p:nvGrpSpPr>
        <p:grpSpPr bwMode="auto">
          <a:xfrm>
            <a:off x="8577196" y="4845195"/>
            <a:ext cx="333375" cy="304800"/>
            <a:chOff x="2078" y="1680"/>
            <a:chExt cx="1615" cy="1615"/>
          </a:xfrm>
        </p:grpSpPr>
        <p:sp>
          <p:nvSpPr>
            <p:cNvPr id="16" name="Oval 1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sp>
          <p:nvSpPr>
            <p:cNvPr id="17" name="Oval 1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sp>
          <p:nvSpPr>
            <p:cNvPr id="18" name="Oval 17"/>
            <p:cNvSpPr>
              <a:spLocks noChangeArrowheads="1"/>
            </p:cNvSpPr>
            <p:nvPr/>
          </p:nvSpPr>
          <p:spPr bwMode="gray">
            <a:xfrm>
              <a:off x="2255" y="1857"/>
              <a:ext cx="1261"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19" name="Oval 18"/>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sp>
          <p:nvSpPr>
            <p:cNvPr id="20" name="Oval 19"/>
            <p:cNvSpPr>
              <a:spLocks noChangeArrowheads="1"/>
            </p:cNvSpPr>
            <p:nvPr/>
          </p:nvSpPr>
          <p:spPr bwMode="gray">
            <a:xfrm>
              <a:off x="2339" y="1941"/>
              <a:ext cx="1092" cy="109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21" name="Oval 20"/>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a:solidFill>
                  <a:schemeClr val="tx1"/>
                </a:solidFill>
              </a:endParaRPr>
            </a:p>
          </p:txBody>
        </p:sp>
      </p:grpSp>
      <p:sp>
        <p:nvSpPr>
          <p:cNvPr id="46" name="TextBox 45"/>
          <p:cNvSpPr txBox="1"/>
          <p:nvPr/>
        </p:nvSpPr>
        <p:spPr>
          <a:xfrm>
            <a:off x="1957590" y="332463"/>
            <a:ext cx="9221272" cy="1107996"/>
          </a:xfrm>
          <a:prstGeom prst="rect">
            <a:avLst/>
          </a:prstGeom>
          <a:noFill/>
        </p:spPr>
        <p:txBody>
          <a:bodyPr wrap="square" rtlCol="0">
            <a:spAutoFit/>
          </a:bodyPr>
          <a:lstStyle/>
          <a:p>
            <a:r>
              <a:rPr lang="en-US" sz="4800" b="1" dirty="0">
                <a:solidFill>
                  <a:srgbClr val="FF0000"/>
                </a:solidFill>
              </a:rPr>
              <a:t>Network Address Translation</a:t>
            </a:r>
            <a:endParaRPr lang="en-US" sz="4800" dirty="0">
              <a:solidFill>
                <a:srgbClr val="FF0000"/>
              </a:solidFill>
              <a:latin typeface="Bodoni MT Black" panose="02070A03080606020203" pitchFamily="18" charset="0"/>
            </a:endParaRPr>
          </a:p>
          <a:p>
            <a:endParaRPr lang="en-US" dirty="0"/>
          </a:p>
        </p:txBody>
      </p:sp>
    </p:spTree>
    <p:extLst>
      <p:ext uri="{BB962C8B-B14F-4D97-AF65-F5344CB8AC3E}">
        <p14:creationId xmlns:p14="http://schemas.microsoft.com/office/powerpoint/2010/main" val="1172362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425003" y="180305"/>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8" name="TextBox 7"/>
          <p:cNvSpPr txBox="1"/>
          <p:nvPr/>
        </p:nvSpPr>
        <p:spPr>
          <a:xfrm>
            <a:off x="714777" y="703525"/>
            <a:ext cx="10135673" cy="523220"/>
          </a:xfrm>
          <a:prstGeom prst="rect">
            <a:avLst/>
          </a:prstGeom>
          <a:noFill/>
        </p:spPr>
        <p:txBody>
          <a:bodyPr wrap="square" rtlCol="0">
            <a:spAutoFit/>
          </a:bodyPr>
          <a:lstStyle/>
          <a:p>
            <a:r>
              <a:rPr lang="en-US" sz="2800" dirty="0" smtClean="0">
                <a:solidFill>
                  <a:srgbClr val="00B050"/>
                </a:solidFill>
              </a:rPr>
              <a:t>1-1. ĐẶT VẤN ĐỀ </a:t>
            </a:r>
            <a:endParaRPr lang="en-US" sz="2800" dirty="0">
              <a:solidFill>
                <a:srgbClr val="00B050"/>
              </a:solidFill>
            </a:endParaRPr>
          </a:p>
        </p:txBody>
      </p:sp>
      <p:sp>
        <p:nvSpPr>
          <p:cNvPr id="9" name="TextBox 8"/>
          <p:cNvSpPr txBox="1"/>
          <p:nvPr/>
        </p:nvSpPr>
        <p:spPr>
          <a:xfrm>
            <a:off x="1043189" y="1165603"/>
            <a:ext cx="9807261" cy="3754874"/>
          </a:xfrm>
          <a:prstGeom prst="rect">
            <a:avLst/>
          </a:prstGeom>
          <a:noFill/>
        </p:spPr>
        <p:txBody>
          <a:bodyPr wrap="square" rtlCol="0">
            <a:spAutoFit/>
          </a:bodyPr>
          <a:lstStyle/>
          <a:p>
            <a:r>
              <a:rPr lang="vi-VN" sz="2000" dirty="0"/>
              <a:t>ta biết  IPv4 có 2 loại IP public và IP private, các máy tính trong mạng LAN được đặt IP private vì rằng những địa chỉ IP private không tồn tại ngoài </a:t>
            </a:r>
            <a:r>
              <a:rPr lang="vi-VN" sz="2000" dirty="0" smtClean="0"/>
              <a:t>Internet</a:t>
            </a:r>
            <a:endParaRPr lang="en-US" sz="2000" dirty="0" smtClean="0"/>
          </a:p>
          <a:p>
            <a:r>
              <a:rPr lang="vi-VN" sz="2000" dirty="0"/>
              <a:t>Và ngược lại thì IP Public thì tồn tại trên Internet nhờ việc chúng ta đã đăng ký với nhà cung cấp dịch vụ ISP</a:t>
            </a:r>
            <a:r>
              <a:rPr lang="vi-VN" sz="2000" dirty="0" smtClean="0"/>
              <a:t>.</a:t>
            </a:r>
            <a:endParaRPr lang="en-US" sz="2000" dirty="0" smtClean="0"/>
          </a:p>
          <a:p>
            <a:r>
              <a:rPr lang="vi-VN" sz="2000" dirty="0"/>
              <a:t>Vì không tồn tại trên Internet nên các admin trong các mạng LAN có thể dùng lại các IP private cho mạng của cơ quan, tổ chức</a:t>
            </a:r>
          </a:p>
          <a:p>
            <a:r>
              <a:rPr lang="vi-VN" sz="2000" dirty="0"/>
              <a:t>Máy tính chỉ ra ngoài internet được khi nó có địa chỉ public vì địa chỉ public là duy nhất, do vậy cần phải có một kỹ thuật để chuyển đổi các IP private trong mạng LAN thành IP public để ra ngoài internet và ngược lại để các máy Internet có thể gửi trả dữ liệu cho các máy trong LAN à NAT(Network Address Translation) ra đời để giải quyết vấn để này.</a:t>
            </a:r>
          </a:p>
          <a:p>
            <a:endParaRPr lang="en-US" dirty="0"/>
          </a:p>
        </p:txBody>
      </p:sp>
    </p:spTree>
    <p:extLst>
      <p:ext uri="{BB962C8B-B14F-4D97-AF65-F5344CB8AC3E}">
        <p14:creationId xmlns:p14="http://schemas.microsoft.com/office/powerpoint/2010/main" val="2172926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425003" y="180305"/>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6" name="TextBox 5"/>
          <p:cNvSpPr txBox="1"/>
          <p:nvPr/>
        </p:nvSpPr>
        <p:spPr>
          <a:xfrm>
            <a:off x="714777" y="703525"/>
            <a:ext cx="10135673" cy="523220"/>
          </a:xfrm>
          <a:prstGeom prst="rect">
            <a:avLst/>
          </a:prstGeom>
          <a:noFill/>
        </p:spPr>
        <p:txBody>
          <a:bodyPr wrap="square" rtlCol="0">
            <a:spAutoFit/>
          </a:bodyPr>
          <a:lstStyle/>
          <a:p>
            <a:r>
              <a:rPr lang="en-US" sz="2800" dirty="0" smtClean="0">
                <a:solidFill>
                  <a:srgbClr val="00B050"/>
                </a:solidFill>
              </a:rPr>
              <a:t>1-2. NAT LÀ GÌ </a:t>
            </a:r>
            <a:endParaRPr lang="en-US" sz="2800" dirty="0">
              <a:solidFill>
                <a:srgbClr val="00B050"/>
              </a:solidFill>
            </a:endParaRPr>
          </a:p>
        </p:txBody>
      </p:sp>
      <p:sp>
        <p:nvSpPr>
          <p:cNvPr id="7" name="TextBox 6"/>
          <p:cNvSpPr txBox="1"/>
          <p:nvPr/>
        </p:nvSpPr>
        <p:spPr>
          <a:xfrm>
            <a:off x="1043189" y="1165603"/>
            <a:ext cx="9807261" cy="2862322"/>
          </a:xfrm>
          <a:prstGeom prst="rect">
            <a:avLst/>
          </a:prstGeom>
          <a:noFill/>
        </p:spPr>
        <p:txBody>
          <a:bodyPr wrap="square" rtlCol="0">
            <a:spAutoFit/>
          </a:bodyPr>
          <a:lstStyle/>
          <a:p>
            <a:r>
              <a:rPr lang="vi-VN" sz="2000" dirty="0"/>
              <a:t>NAT giống như một router, nó chuyển tiếp các gói tin giữa những lớp mạng khác nhau trên một mạng lớn. NAT dịch hay thay đổi một hoặc cả hai địa chỉ bên trong một gói tin khi gói tin đó đi qua một router, hay một số thiết bị khác. Thông thường, NAT thường thay đổi địa chỉ (thường là địa chỉ riêng) được dùng bên trong một mạng sang địa chỉ công cộng. </a:t>
            </a:r>
            <a:br>
              <a:rPr lang="vi-VN" sz="2000" dirty="0"/>
            </a:br>
            <a:r>
              <a:rPr lang="vi-VN" sz="2000" dirty="0"/>
              <a:t>NAT cũng có thể coi như một firewall cơ bản. Để thực hiện được công việc đó, NAT duy trì một bảng thông tin về mỗi gói tin được gửi qua. Khi một PC trên mạng kết nối đến 1 website trên Internet header của địa chỉ IP nguồn được thay đổi và thay thế bằng địa chỉ Public mà đã được cấu hình sẵn trên NAT server , sau khi có gói tin </a:t>
            </a:r>
            <a:r>
              <a:rPr lang="vi-VN" sz="2000" dirty="0" smtClean="0"/>
              <a:t>trở</a:t>
            </a:r>
            <a:endParaRPr lang="en-US" dirty="0"/>
          </a:p>
        </p:txBody>
      </p:sp>
      <p:sp>
        <p:nvSpPr>
          <p:cNvPr id="8" name="TextBox 7"/>
          <p:cNvSpPr txBox="1"/>
          <p:nvPr/>
        </p:nvSpPr>
        <p:spPr>
          <a:xfrm>
            <a:off x="5885645" y="4001294"/>
            <a:ext cx="4964805" cy="2831544"/>
          </a:xfrm>
          <a:prstGeom prst="rect">
            <a:avLst/>
          </a:prstGeom>
          <a:noFill/>
        </p:spPr>
        <p:txBody>
          <a:bodyPr wrap="square" rtlCol="0">
            <a:spAutoFit/>
          </a:bodyPr>
          <a:lstStyle/>
          <a:p>
            <a:r>
              <a:rPr lang="vi-VN" sz="2000" dirty="0"/>
              <a:t>về NAT dựa vào bảng record mà nó đã lưu về các gói tin, thay đổi địa chỉ IP đích thành địa chỉ của PC trong mạng và chuyển tiếp đi. Thông qua cơ chế đó quản trị mạng có khả năng lọc các gói tin được gửi đến hay gửi từ một địa chỉ IP và cho phép hay cấm truy cập đến một port cụ thể</a:t>
            </a:r>
            <a:endParaRPr lang="en-US" sz="2000" dirty="0"/>
          </a:p>
          <a:p>
            <a:endParaRPr lang="en-US" dirty="0"/>
          </a:p>
        </p:txBody>
      </p:sp>
    </p:spTree>
    <p:extLst>
      <p:ext uri="{BB962C8B-B14F-4D97-AF65-F5344CB8AC3E}">
        <p14:creationId xmlns:p14="http://schemas.microsoft.com/office/powerpoint/2010/main" val="584022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425003" y="180305"/>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6" name="TextBox 5"/>
          <p:cNvSpPr txBox="1"/>
          <p:nvPr/>
        </p:nvSpPr>
        <p:spPr>
          <a:xfrm>
            <a:off x="714777" y="703525"/>
            <a:ext cx="10135673" cy="523220"/>
          </a:xfrm>
          <a:prstGeom prst="rect">
            <a:avLst/>
          </a:prstGeom>
          <a:noFill/>
        </p:spPr>
        <p:txBody>
          <a:bodyPr wrap="square" rtlCol="0">
            <a:spAutoFit/>
          </a:bodyPr>
          <a:lstStyle/>
          <a:p>
            <a:r>
              <a:rPr lang="en-US" sz="2800" dirty="0" smtClean="0">
                <a:solidFill>
                  <a:srgbClr val="00B050"/>
                </a:solidFill>
              </a:rPr>
              <a:t>1-2. NAT LÀM VIÊC NHƯ THẾ NÀO ? </a:t>
            </a:r>
            <a:endParaRPr lang="en-US" sz="2800" dirty="0">
              <a:solidFill>
                <a:srgbClr val="00B050"/>
              </a:solidFill>
            </a:endParaRPr>
          </a:p>
        </p:txBody>
      </p:sp>
      <p:sp>
        <p:nvSpPr>
          <p:cNvPr id="7" name="TextBox 6"/>
          <p:cNvSpPr txBox="1"/>
          <p:nvPr/>
        </p:nvSpPr>
        <p:spPr>
          <a:xfrm>
            <a:off x="982014" y="1165603"/>
            <a:ext cx="9807261" cy="3477875"/>
          </a:xfrm>
          <a:prstGeom prst="rect">
            <a:avLst/>
          </a:prstGeom>
          <a:noFill/>
        </p:spPr>
        <p:txBody>
          <a:bodyPr wrap="square" rtlCol="0">
            <a:spAutoFit/>
          </a:bodyPr>
          <a:lstStyle/>
          <a:p>
            <a:r>
              <a:rPr lang="vi-VN" sz="2000" dirty="0"/>
              <a:t>NAT sử dụng IP của chính nó làm IP công cộng cho mỗi máy con (client) với IP riêng. Khi một máy con thực hiện kết nối hoặc gửi dữ liệu tới một máy tính nào đó trên internet, dữ liệu sẽ được gởi tới NAT, sau đó NAT sẽ thay thế địa chỉ IP gốc của máy con đó rồi gửi gói dữ liệu đi với địa chỉ IP của NAT. Máy tính từ xa hoặc máy tính nào đó trên internet khi nhận được tín hiệu sẽ gởi gói tin trở về cho NAT computer bởi vì chúng nghĩ rằng NAT computer là máy đã gởi những gói dữ liệu đi. NAT ghi lại bảng thông tin của những máy tính đã gởi những gói tin đi ra ngoài trên mỗi cổng dịch vụ và gởi những gói tin nhận được về đúng máy tính đó (client). </a:t>
            </a:r>
            <a:br>
              <a:rPr lang="vi-VN" sz="2000" dirty="0"/>
            </a:br>
            <a:r>
              <a:rPr lang="vi-VN" sz="2000" dirty="0"/>
              <a:t>NAT xử lý một gói tin xuất phát từ bên trong đi ra bên ngoài một mạng theo cách thức sau:</a:t>
            </a:r>
            <a:br>
              <a:rPr lang="vi-VN" sz="2000" dirty="0"/>
            </a:br>
            <a:r>
              <a:rPr lang="vi-VN" sz="2000" dirty="0"/>
              <a:t>•   </a:t>
            </a:r>
            <a:endParaRPr lang="en-US" dirty="0"/>
          </a:p>
        </p:txBody>
      </p:sp>
    </p:spTree>
    <p:extLst>
      <p:ext uri="{BB962C8B-B14F-4D97-AF65-F5344CB8AC3E}">
        <p14:creationId xmlns:p14="http://schemas.microsoft.com/office/powerpoint/2010/main" val="1276848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425003" y="180305"/>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6" name="TextBox 5"/>
          <p:cNvSpPr txBox="1"/>
          <p:nvPr/>
        </p:nvSpPr>
        <p:spPr>
          <a:xfrm>
            <a:off x="714777" y="703525"/>
            <a:ext cx="10135673" cy="523220"/>
          </a:xfrm>
          <a:prstGeom prst="rect">
            <a:avLst/>
          </a:prstGeom>
          <a:noFill/>
        </p:spPr>
        <p:txBody>
          <a:bodyPr wrap="square" rtlCol="0">
            <a:spAutoFit/>
          </a:bodyPr>
          <a:lstStyle/>
          <a:p>
            <a:r>
              <a:rPr lang="en-US" sz="2800" dirty="0" smtClean="0">
                <a:solidFill>
                  <a:srgbClr val="00B050"/>
                </a:solidFill>
              </a:rPr>
              <a:t>1-2. NAT LÀM VIÊC NHƯ THẾ NÀO ? </a:t>
            </a:r>
            <a:endParaRPr lang="en-US" sz="2800" dirty="0">
              <a:solidFill>
                <a:srgbClr val="00B050"/>
              </a:solidFill>
            </a:endParaRPr>
          </a:p>
        </p:txBody>
      </p:sp>
      <p:sp>
        <p:nvSpPr>
          <p:cNvPr id="7" name="TextBox 6"/>
          <p:cNvSpPr txBox="1"/>
          <p:nvPr/>
        </p:nvSpPr>
        <p:spPr>
          <a:xfrm>
            <a:off x="864494" y="1226745"/>
            <a:ext cx="9836238" cy="3170099"/>
          </a:xfrm>
          <a:prstGeom prst="rect">
            <a:avLst/>
          </a:prstGeom>
          <a:noFill/>
        </p:spPr>
        <p:txBody>
          <a:bodyPr wrap="square" rtlCol="0">
            <a:spAutoFit/>
          </a:bodyPr>
          <a:lstStyle/>
          <a:p>
            <a:r>
              <a:rPr lang="en-US" sz="2000" dirty="0"/>
              <a:t>• </a:t>
            </a:r>
            <a:r>
              <a:rPr lang="vi-VN" sz="2000" dirty="0"/>
              <a:t>  Khi NAT nhận được một gói tin xuất phát từ một cổng bên ngoài, đáp ứng các tiêu chuẩn để NAT, tiến trình NAT sẽ tìm kiếm trong bảng NAT một hàng trong đó địa chỉ inside global là bằng vớI đia chỉ đích của gói tin.</a:t>
            </a:r>
            <a:br>
              <a:rPr lang="vi-VN" sz="2000" dirty="0"/>
            </a:br>
            <a:r>
              <a:rPr lang="vi-VN" sz="2000" dirty="0" smtClean="0"/>
              <a:t>•</a:t>
            </a:r>
            <a:r>
              <a:rPr lang="vi-VN" sz="2000" dirty="0"/>
              <a:t>    Nếu không có hàng nào trong bảng NAT được tìm thấy, gói tin bị loạI bỏ. Nếu có một hàng tìm thấy trong bảng NAT, NAT sẽ thay thế địa chỉ đích bằng địa chỉ inside local từ bảng NAT.</a:t>
            </a:r>
            <a:br>
              <a:rPr lang="vi-VN" sz="2000" dirty="0"/>
            </a:br>
            <a:r>
              <a:rPr lang="vi-VN" sz="2000" dirty="0"/>
              <a:t>•    Router tìm kiếm bảng NAT để tìm ra địa chỉ outside global bằng với địa chỉ nguồn của gói tin. Nếu có một hàng là tìm thấy, NAT sẽ thay thế địa chỉ đích bằng địa chỉ outside local từ bảng NAT. Nếu NAT không tìm thấy một hàng nào, nó sẽ tạo ra một hàng mới trong bảng NAT và cũng thực hiện như ở bước 2</a:t>
            </a:r>
            <a:endParaRPr lang="en-US" dirty="0"/>
          </a:p>
        </p:txBody>
      </p:sp>
    </p:spTree>
    <p:extLst>
      <p:ext uri="{BB962C8B-B14F-4D97-AF65-F5344CB8AC3E}">
        <p14:creationId xmlns:p14="http://schemas.microsoft.com/office/powerpoint/2010/main" val="245611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425003" y="180305"/>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6" name="TextBox 5"/>
          <p:cNvSpPr txBox="1"/>
          <p:nvPr/>
        </p:nvSpPr>
        <p:spPr>
          <a:xfrm>
            <a:off x="714777" y="703525"/>
            <a:ext cx="10135673" cy="523220"/>
          </a:xfrm>
          <a:prstGeom prst="rect">
            <a:avLst/>
          </a:prstGeom>
          <a:noFill/>
        </p:spPr>
        <p:txBody>
          <a:bodyPr wrap="square" rtlCol="0">
            <a:spAutoFit/>
          </a:bodyPr>
          <a:lstStyle/>
          <a:p>
            <a:r>
              <a:rPr lang="en-US" sz="2800" dirty="0" smtClean="0">
                <a:solidFill>
                  <a:srgbClr val="00B050"/>
                </a:solidFill>
              </a:rPr>
              <a:t>1-2. NAT LÀM VIÊC NHƯ THẾ NÀO ? </a:t>
            </a:r>
            <a:endParaRPr lang="en-US" sz="2800" dirty="0">
              <a:solidFill>
                <a:srgbClr val="00B050"/>
              </a:solidFill>
            </a:endParaRPr>
          </a:p>
        </p:txBody>
      </p:sp>
      <p:sp>
        <p:nvSpPr>
          <p:cNvPr id="7" name="TextBox 6"/>
          <p:cNvSpPr txBox="1"/>
          <p:nvPr/>
        </p:nvSpPr>
        <p:spPr>
          <a:xfrm>
            <a:off x="864494" y="1226745"/>
            <a:ext cx="9836238" cy="3170099"/>
          </a:xfrm>
          <a:prstGeom prst="rect">
            <a:avLst/>
          </a:prstGeom>
          <a:noFill/>
        </p:spPr>
        <p:txBody>
          <a:bodyPr wrap="square" rtlCol="0">
            <a:spAutoFit/>
          </a:bodyPr>
          <a:lstStyle/>
          <a:p>
            <a:r>
              <a:rPr lang="en-US" sz="2000" dirty="0"/>
              <a:t>• </a:t>
            </a:r>
            <a:r>
              <a:rPr lang="vi-VN" sz="2000" dirty="0"/>
              <a:t>  Khi NAT nhận được một gói tin xuất phát từ một cổng bên ngoài, đáp ứng các tiêu chuẩn để NAT, tiến trình NAT sẽ tìm kiếm trong bảng NAT một hàng trong đó địa chỉ inside global là bằng vớI đia chỉ đích của gói tin.</a:t>
            </a:r>
            <a:br>
              <a:rPr lang="vi-VN" sz="2000" dirty="0"/>
            </a:br>
            <a:r>
              <a:rPr lang="vi-VN" sz="2000" dirty="0" smtClean="0"/>
              <a:t>•</a:t>
            </a:r>
            <a:r>
              <a:rPr lang="vi-VN" sz="2000" dirty="0"/>
              <a:t>    Nếu không có hàng nào trong bảng NAT được tìm thấy, gói tin bị loạI bỏ. Nếu có một hàng tìm thấy trong bảng NAT, NAT sẽ thay thế địa chỉ đích bằng địa chỉ inside local từ bảng NAT.</a:t>
            </a:r>
            <a:br>
              <a:rPr lang="vi-VN" sz="2000" dirty="0"/>
            </a:br>
            <a:r>
              <a:rPr lang="vi-VN" sz="2000" dirty="0"/>
              <a:t>•    Router tìm kiếm bảng NAT để tìm ra địa chỉ outside global bằng với địa chỉ nguồn của gói tin. Nếu có một hàng là tìm thấy, NAT sẽ thay thế địa chỉ đích bằng địa chỉ outside local từ bảng NAT. Nếu NAT không tìm thấy một hàng nào, nó sẽ tạo ra một hàng mới trong bảng NAT và cũng thực hiện như ở bước 2</a:t>
            </a:r>
            <a:endParaRPr lang="en-US" dirty="0"/>
          </a:p>
        </p:txBody>
      </p:sp>
    </p:spTree>
    <p:extLst>
      <p:ext uri="{BB962C8B-B14F-4D97-AF65-F5344CB8AC3E}">
        <p14:creationId xmlns:p14="http://schemas.microsoft.com/office/powerpoint/2010/main" val="9018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425003" y="180305"/>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6" name="TextBox 5"/>
          <p:cNvSpPr txBox="1"/>
          <p:nvPr/>
        </p:nvSpPr>
        <p:spPr>
          <a:xfrm>
            <a:off x="714777" y="703525"/>
            <a:ext cx="10135673" cy="523220"/>
          </a:xfrm>
          <a:prstGeom prst="rect">
            <a:avLst/>
          </a:prstGeom>
          <a:noFill/>
        </p:spPr>
        <p:txBody>
          <a:bodyPr wrap="square" rtlCol="0">
            <a:spAutoFit/>
          </a:bodyPr>
          <a:lstStyle/>
          <a:p>
            <a:r>
              <a:rPr lang="en-US" sz="2800" dirty="0" smtClean="0">
                <a:solidFill>
                  <a:srgbClr val="00B050"/>
                </a:solidFill>
              </a:rPr>
              <a:t>1-3. NAT GIẢI QUYẾT VẤN ĐỀ GÌ ? </a:t>
            </a:r>
            <a:endParaRPr lang="en-US" sz="2800" dirty="0">
              <a:solidFill>
                <a:srgbClr val="00B050"/>
              </a:solidFill>
            </a:endParaRPr>
          </a:p>
        </p:txBody>
      </p:sp>
      <p:sp>
        <p:nvSpPr>
          <p:cNvPr id="7" name="TextBox 6"/>
          <p:cNvSpPr txBox="1"/>
          <p:nvPr/>
        </p:nvSpPr>
        <p:spPr>
          <a:xfrm>
            <a:off x="838200" y="1352055"/>
            <a:ext cx="9836238" cy="2246769"/>
          </a:xfrm>
          <a:prstGeom prst="rect">
            <a:avLst/>
          </a:prstGeom>
          <a:noFill/>
        </p:spPr>
        <p:txBody>
          <a:bodyPr wrap="square" rtlCol="0">
            <a:spAutoFit/>
          </a:bodyPr>
          <a:lstStyle/>
          <a:p>
            <a:r>
              <a:rPr lang="en-US" sz="2000" dirty="0"/>
              <a:t>• </a:t>
            </a:r>
            <a:r>
              <a:rPr lang="vi-VN" sz="2000" dirty="0"/>
              <a:t>  Ban đầu, NAT được đưa ra nhằm giải quyết vấn đề thiếu hụt địa chỉ của IPv4 .</a:t>
            </a:r>
            <a:br>
              <a:rPr lang="vi-VN" sz="2000" dirty="0"/>
            </a:br>
            <a:r>
              <a:rPr lang="vi-VN" sz="2000" dirty="0"/>
              <a:t>•    NAT giúp chia sẻ kết nối Internet (hay 1 mạng khác) với nhiều máy trong LAN chỉ với 1 IP duy nhất.</a:t>
            </a:r>
            <a:br>
              <a:rPr lang="vi-VN" sz="2000" dirty="0"/>
            </a:br>
            <a:r>
              <a:rPr lang="vi-VN" sz="2000" dirty="0"/>
              <a:t>•    NAT che giấu IP bên trong LAN</a:t>
            </a:r>
            <a:br>
              <a:rPr lang="vi-VN" sz="2000" dirty="0"/>
            </a:br>
            <a:r>
              <a:rPr lang="vi-VN" sz="2000" dirty="0"/>
              <a:t>•    NAT giúp quản trị mạng lọc các gói tin được gửi đến hay gửi từ một địa chỉ IP và cho phép hay cấm truy cập đến một port cụ thể. </a:t>
            </a:r>
            <a:br>
              <a:rPr lang="vi-VN" sz="2000" dirty="0"/>
            </a:br>
            <a:endParaRPr lang="en-US" dirty="0"/>
          </a:p>
        </p:txBody>
      </p:sp>
    </p:spTree>
    <p:extLst>
      <p:ext uri="{BB962C8B-B14F-4D97-AF65-F5344CB8AC3E}">
        <p14:creationId xmlns:p14="http://schemas.microsoft.com/office/powerpoint/2010/main" val="3748982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488" y="55691"/>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6" name="TextBox 5"/>
          <p:cNvSpPr txBox="1"/>
          <p:nvPr/>
        </p:nvSpPr>
        <p:spPr>
          <a:xfrm>
            <a:off x="685263" y="523785"/>
            <a:ext cx="10135673" cy="523220"/>
          </a:xfrm>
          <a:prstGeom prst="rect">
            <a:avLst/>
          </a:prstGeom>
          <a:noFill/>
        </p:spPr>
        <p:txBody>
          <a:bodyPr wrap="square" rtlCol="0">
            <a:spAutoFit/>
          </a:bodyPr>
          <a:lstStyle/>
          <a:p>
            <a:r>
              <a:rPr lang="en-US" sz="2800" dirty="0" smtClean="0">
                <a:solidFill>
                  <a:srgbClr val="00B050"/>
                </a:solidFill>
              </a:rPr>
              <a:t>1-4. CÁC KHÁI NIÊM CƠ BẢN: </a:t>
            </a:r>
            <a:endParaRPr lang="en-US" sz="2800" dirty="0">
              <a:solidFill>
                <a:srgbClr val="00B050"/>
              </a:solidFill>
            </a:endParaRPr>
          </a:p>
        </p:txBody>
      </p:sp>
      <p:sp>
        <p:nvSpPr>
          <p:cNvPr id="8" name=" 57"/>
          <p:cNvSpPr>
            <a:spLocks noGrp="1"/>
          </p:cNvSpPr>
          <p:nvPr/>
        </p:nvSpPr>
        <p:spPr bwMode="white">
          <a:xfrm>
            <a:off x="7581900" y="6111081"/>
            <a:ext cx="28956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a:t>www.themegallery.com</a:t>
            </a:r>
          </a:p>
        </p:txBody>
      </p:sp>
      <p:sp>
        <p:nvSpPr>
          <p:cNvPr id="64" name=" 57"/>
          <p:cNvSpPr>
            <a:spLocks noGrp="1"/>
          </p:cNvSpPr>
          <p:nvPr/>
        </p:nvSpPr>
        <p:spPr bwMode="white">
          <a:xfrm>
            <a:off x="7581900" y="6111081"/>
            <a:ext cx="28956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a:t>www.themegallery.com</a:t>
            </a:r>
          </a:p>
        </p:txBody>
      </p:sp>
      <p:sp>
        <p:nvSpPr>
          <p:cNvPr id="67" name="AutoShape 5"/>
          <p:cNvSpPr>
            <a:spLocks noChangeArrowheads="1"/>
          </p:cNvSpPr>
          <p:nvPr/>
        </p:nvSpPr>
        <p:spPr bwMode="blackWhite">
          <a:xfrm>
            <a:off x="1257300" y="1480319"/>
            <a:ext cx="3200400" cy="609600"/>
          </a:xfrm>
          <a:prstGeom prst="roundRect">
            <a:avLst>
              <a:gd name="adj" fmla="val 9106"/>
            </a:avLst>
          </a:prstGeom>
          <a:gradFill rotWithShape="1">
            <a:gsLst>
              <a:gs pos="0">
                <a:schemeClr val="accent1"/>
              </a:gs>
              <a:gs pos="50000">
                <a:schemeClr val="accent1">
                  <a:gamma/>
                  <a:tint val="66667"/>
                  <a:invGamma/>
                </a:schemeClr>
              </a:gs>
              <a:gs pos="100000">
                <a:schemeClr val="accent1"/>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sz="2400" dirty="0">
                <a:solidFill>
                  <a:srgbClr val="0070C0"/>
                </a:solidFill>
              </a:rPr>
              <a:t>Inside local address</a:t>
            </a:r>
            <a:endParaRPr lang="en-US" altLang="en-US" sz="2400" b="1" dirty="0">
              <a:solidFill>
                <a:srgbClr val="0070C0"/>
              </a:solidFill>
              <a:effectLst>
                <a:outerShdw blurRad="38100" dist="38100" dir="2700000" algn="tl">
                  <a:srgbClr val="000000"/>
                </a:outerShdw>
              </a:effectLst>
              <a:latin typeface="Arial Unicode MS" panose="020B0604020202020204" pitchFamily="34" charset="-128"/>
            </a:endParaRPr>
          </a:p>
        </p:txBody>
      </p:sp>
      <p:sp>
        <p:nvSpPr>
          <p:cNvPr id="68" name="AutoShape 6"/>
          <p:cNvSpPr>
            <a:spLocks noChangeArrowheads="1"/>
          </p:cNvSpPr>
          <p:nvPr/>
        </p:nvSpPr>
        <p:spPr bwMode="blackWhite">
          <a:xfrm>
            <a:off x="1257300" y="2281843"/>
            <a:ext cx="3200400" cy="609600"/>
          </a:xfrm>
          <a:prstGeom prst="roundRect">
            <a:avLst>
              <a:gd name="adj" fmla="val 9106"/>
            </a:avLst>
          </a:prstGeom>
          <a:gradFill rotWithShape="1">
            <a:gsLst>
              <a:gs pos="0">
                <a:schemeClr val="hlink"/>
              </a:gs>
              <a:gs pos="50000">
                <a:schemeClr val="hlink">
                  <a:gamma/>
                  <a:tint val="66667"/>
                  <a:invGamma/>
                </a:schemeClr>
              </a:gs>
              <a:gs pos="100000">
                <a:schemeClr val="hlink"/>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sz="2400" dirty="0"/>
              <a:t>  </a:t>
            </a:r>
            <a:r>
              <a:rPr lang="en-US" sz="2400" dirty="0">
                <a:solidFill>
                  <a:srgbClr val="0070C0"/>
                </a:solidFill>
              </a:rPr>
              <a:t>Inside global address</a:t>
            </a:r>
            <a:endParaRPr lang="en-US" altLang="en-US" sz="2400" b="1" dirty="0">
              <a:solidFill>
                <a:srgbClr val="0070C0"/>
              </a:solidFill>
              <a:effectLst>
                <a:outerShdw blurRad="38100" dist="38100" dir="2700000" algn="tl">
                  <a:srgbClr val="000000"/>
                </a:outerShdw>
              </a:effectLst>
              <a:latin typeface="Arial Unicode MS" panose="020B0604020202020204" pitchFamily="34" charset="-128"/>
            </a:endParaRPr>
          </a:p>
        </p:txBody>
      </p:sp>
      <p:sp>
        <p:nvSpPr>
          <p:cNvPr id="69" name="AutoShape 7"/>
          <p:cNvSpPr>
            <a:spLocks noChangeArrowheads="1"/>
          </p:cNvSpPr>
          <p:nvPr/>
        </p:nvSpPr>
        <p:spPr bwMode="blackWhite">
          <a:xfrm>
            <a:off x="1319160" y="3146930"/>
            <a:ext cx="3189787" cy="609600"/>
          </a:xfrm>
          <a:prstGeom prst="roundRect">
            <a:avLst>
              <a:gd name="adj" fmla="val 9106"/>
            </a:avLst>
          </a:prstGeom>
          <a:gradFill rotWithShape="1">
            <a:gsLst>
              <a:gs pos="0">
                <a:schemeClr val="folHlink"/>
              </a:gs>
              <a:gs pos="50000">
                <a:schemeClr val="folHlink">
                  <a:gamma/>
                  <a:tint val="66667"/>
                  <a:invGamma/>
                </a:schemeClr>
              </a:gs>
              <a:gs pos="100000">
                <a:schemeClr val="folHlink"/>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sz="2400" dirty="0">
                <a:solidFill>
                  <a:srgbClr val="0070C0"/>
                </a:solidFill>
              </a:rPr>
              <a:t>Outside local </a:t>
            </a:r>
            <a:r>
              <a:rPr lang="en-US" sz="2400" dirty="0" smtClean="0">
                <a:solidFill>
                  <a:srgbClr val="0070C0"/>
                </a:solidFill>
              </a:rPr>
              <a:t>address</a:t>
            </a:r>
            <a:endParaRPr lang="en-US" altLang="en-US" sz="2400" b="1" dirty="0">
              <a:solidFill>
                <a:srgbClr val="0070C0"/>
              </a:solidFill>
              <a:effectLst>
                <a:outerShdw blurRad="38100" dist="38100" dir="2700000" algn="tl">
                  <a:srgbClr val="000000"/>
                </a:outerShdw>
              </a:effectLst>
              <a:latin typeface="Arial Unicode MS" panose="020B0604020202020204" pitchFamily="34" charset="-128"/>
            </a:endParaRPr>
          </a:p>
        </p:txBody>
      </p:sp>
      <p:sp>
        <p:nvSpPr>
          <p:cNvPr id="70" name="AutoShape 61"/>
          <p:cNvSpPr>
            <a:spLocks noChangeArrowheads="1"/>
          </p:cNvSpPr>
          <p:nvPr/>
        </p:nvSpPr>
        <p:spPr bwMode="blackWhite">
          <a:xfrm>
            <a:off x="1320040" y="4012017"/>
            <a:ext cx="3189786" cy="609600"/>
          </a:xfrm>
          <a:prstGeom prst="roundRect">
            <a:avLst>
              <a:gd name="adj" fmla="val 9106"/>
            </a:avLst>
          </a:prstGeom>
          <a:gradFill rotWithShape="1">
            <a:gsLst>
              <a:gs pos="0">
                <a:srgbClr val="FCC75E"/>
              </a:gs>
              <a:gs pos="50000">
                <a:srgbClr val="FDDA95">
                  <a:alpha val="33000"/>
                </a:srgbClr>
              </a:gs>
              <a:gs pos="100000">
                <a:srgbClr val="FCC75E"/>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sz="2400" dirty="0">
                <a:solidFill>
                  <a:srgbClr val="0070C0"/>
                </a:solidFill>
              </a:rPr>
              <a:t>Outside global address</a:t>
            </a:r>
            <a:endParaRPr lang="en-US" altLang="en-US" sz="2400" b="1" dirty="0">
              <a:solidFill>
                <a:srgbClr val="0070C0"/>
              </a:solidFill>
              <a:effectLst>
                <a:outerShdw blurRad="38100" dist="38100" dir="2700000" algn="tl">
                  <a:srgbClr val="000000"/>
                </a:outerShdw>
              </a:effectLst>
              <a:latin typeface="Arial Unicode MS" panose="020B0604020202020204" pitchFamily="34" charset="-128"/>
            </a:endParaRPr>
          </a:p>
        </p:txBody>
      </p:sp>
      <p:sp>
        <p:nvSpPr>
          <p:cNvPr id="75" name="AutoShape 68"/>
          <p:cNvSpPr>
            <a:spLocks noChangeArrowheads="1"/>
          </p:cNvSpPr>
          <p:nvPr/>
        </p:nvSpPr>
        <p:spPr bwMode="auto">
          <a:xfrm flipV="1">
            <a:off x="5263701" y="1074802"/>
            <a:ext cx="4114800" cy="4797963"/>
          </a:xfrm>
          <a:prstGeom prst="wedgeRoundRectCallout">
            <a:avLst>
              <a:gd name="adj1" fmla="val -68986"/>
              <a:gd name="adj2" fmla="val 36384"/>
              <a:gd name="adj3" fmla="val 16667"/>
            </a:avLst>
          </a:prstGeom>
          <a:gradFill rotWithShape="1">
            <a:gsLst>
              <a:gs pos="0">
                <a:srgbClr val="CBFBC9"/>
              </a:gs>
              <a:gs pos="100000">
                <a:srgbClr val="EAFDE9"/>
              </a:gs>
            </a:gsLst>
            <a:path path="rect">
              <a:fillToRect l="50000" t="50000" r="50000" b="50000"/>
            </a:path>
          </a:gradFill>
          <a:ln w="28575">
            <a:solidFill>
              <a:srgbClr val="EC654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sz="2000" b="1" dirty="0" err="1">
                <a:solidFill>
                  <a:srgbClr val="009900"/>
                </a:solidFill>
                <a:effectLst>
                  <a:outerShdw blurRad="38100" dist="38100" dir="2700000" algn="tl">
                    <a:srgbClr val="000000"/>
                  </a:outerShdw>
                </a:effectLst>
                <a:latin typeface="Arial Unicode MS" panose="020B0604020202020204" pitchFamily="34" charset="-128"/>
              </a:rPr>
              <a:t>Chức</a:t>
            </a:r>
            <a:r>
              <a:rPr lang="en-US" altLang="en-US" sz="2000" b="1" dirty="0">
                <a:solidFill>
                  <a:srgbClr val="009900"/>
                </a:solidFill>
                <a:effectLst>
                  <a:outerShdw blurRad="38100" dist="38100" dir="2700000" algn="tl">
                    <a:srgbClr val="000000"/>
                  </a:outerShdw>
                </a:effectLst>
                <a:latin typeface="Arial Unicode MS" panose="020B0604020202020204" pitchFamily="34" charset="-128"/>
              </a:rPr>
              <a:t> </a:t>
            </a:r>
            <a:r>
              <a:rPr lang="en-US" altLang="en-US" sz="2000" b="1" dirty="0" err="1">
                <a:solidFill>
                  <a:srgbClr val="009900"/>
                </a:solidFill>
                <a:effectLst>
                  <a:outerShdw blurRad="38100" dist="38100" dir="2700000" algn="tl">
                    <a:srgbClr val="000000"/>
                  </a:outerShdw>
                </a:effectLst>
                <a:latin typeface="Arial Unicode MS" panose="020B0604020202020204" pitchFamily="34" charset="-128"/>
              </a:rPr>
              <a:t>năng</a:t>
            </a:r>
            <a:r>
              <a:rPr lang="en-US" altLang="en-US" sz="2000" b="1" dirty="0">
                <a:effectLst>
                  <a:outerShdw blurRad="38100" dist="38100" dir="2700000" algn="tl">
                    <a:srgbClr val="FFFFFF"/>
                  </a:outerShdw>
                </a:effectLst>
                <a:latin typeface="Arial Unicode MS" panose="020B0604020202020204" pitchFamily="34" charset="-128"/>
              </a:rPr>
              <a:t> : </a:t>
            </a:r>
          </a:p>
          <a:p>
            <a:pPr algn="just">
              <a:lnSpc>
                <a:spcPct val="110000"/>
              </a:lnSpc>
              <a:spcBef>
                <a:spcPct val="20000"/>
              </a:spcBef>
              <a:buClr>
                <a:schemeClr val="bg2"/>
              </a:buClr>
              <a:buSzPct val="75000"/>
              <a:buFont typeface="Wingdings" panose="05000000000000000000" pitchFamily="2" charset="2"/>
              <a:buChar char="n"/>
            </a:pPr>
            <a:r>
              <a:rPr lang="vi-VN" sz="2000" dirty="0"/>
              <a:t>Địa chỉ IP được gán cho một host của mạng trong. Đây là địa chỉ được cấu hình như là một tham số của hệ điều hành trong máy tính hoặc được gán một cách tự động thông qua các giao thức như DHCP. Địa chỉ này không phải là những địa chỉ IP hợp lệ được cấp bởi NIC (Network Information Center) hoặc nhà cung cấp dịch vụ Internet.</a:t>
            </a:r>
            <a:endParaRPr lang="en-US" altLang="en-US" sz="2000" b="1" dirty="0">
              <a:effectLst>
                <a:outerShdw blurRad="38100" dist="38100" dir="2700000" algn="tl">
                  <a:srgbClr val="FFFFFF"/>
                </a:outerShdw>
              </a:effectLst>
              <a:latin typeface="Arial Unicode MS" panose="020B0604020202020204" pitchFamily="34" charset="-128"/>
            </a:endParaRPr>
          </a:p>
        </p:txBody>
      </p:sp>
    </p:spTree>
    <p:extLst>
      <p:ext uri="{BB962C8B-B14F-4D97-AF65-F5344CB8AC3E}">
        <p14:creationId xmlns:p14="http://schemas.microsoft.com/office/powerpoint/2010/main" val="26048530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95488" y="55691"/>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14" name="TextBox 13"/>
          <p:cNvSpPr txBox="1"/>
          <p:nvPr/>
        </p:nvSpPr>
        <p:spPr>
          <a:xfrm>
            <a:off x="685263" y="523785"/>
            <a:ext cx="10135673" cy="523220"/>
          </a:xfrm>
          <a:prstGeom prst="rect">
            <a:avLst/>
          </a:prstGeom>
          <a:noFill/>
        </p:spPr>
        <p:txBody>
          <a:bodyPr wrap="square" rtlCol="0">
            <a:spAutoFit/>
          </a:bodyPr>
          <a:lstStyle/>
          <a:p>
            <a:r>
              <a:rPr lang="en-US" sz="2800" dirty="0" smtClean="0">
                <a:solidFill>
                  <a:srgbClr val="00B050"/>
                </a:solidFill>
              </a:rPr>
              <a:t>1-4. CÁC KHÁI NIÊM CƠ BẢN: </a:t>
            </a:r>
            <a:endParaRPr lang="en-US" sz="2800" dirty="0">
              <a:solidFill>
                <a:srgbClr val="00B050"/>
              </a:solidFill>
            </a:endParaRPr>
          </a:p>
        </p:txBody>
      </p:sp>
      <p:sp>
        <p:nvSpPr>
          <p:cNvPr id="15" name=" 57"/>
          <p:cNvSpPr>
            <a:spLocks noGrp="1"/>
          </p:cNvSpPr>
          <p:nvPr/>
        </p:nvSpPr>
        <p:spPr bwMode="white">
          <a:xfrm>
            <a:off x="7581900" y="6111081"/>
            <a:ext cx="28956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a:t>www.themegallery.com</a:t>
            </a:r>
          </a:p>
        </p:txBody>
      </p:sp>
      <p:sp>
        <p:nvSpPr>
          <p:cNvPr id="16" name=" 57"/>
          <p:cNvSpPr>
            <a:spLocks noGrp="1"/>
          </p:cNvSpPr>
          <p:nvPr/>
        </p:nvSpPr>
        <p:spPr bwMode="white">
          <a:xfrm>
            <a:off x="7581900" y="6111081"/>
            <a:ext cx="28956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a:t>www.themegallery.com</a:t>
            </a:r>
          </a:p>
        </p:txBody>
      </p:sp>
      <p:sp>
        <p:nvSpPr>
          <p:cNvPr id="17" name="AutoShape 5"/>
          <p:cNvSpPr>
            <a:spLocks noChangeArrowheads="1"/>
          </p:cNvSpPr>
          <p:nvPr/>
        </p:nvSpPr>
        <p:spPr bwMode="blackWhite">
          <a:xfrm>
            <a:off x="1257300" y="1480319"/>
            <a:ext cx="3200400" cy="609600"/>
          </a:xfrm>
          <a:prstGeom prst="roundRect">
            <a:avLst>
              <a:gd name="adj" fmla="val 9106"/>
            </a:avLst>
          </a:prstGeom>
          <a:gradFill rotWithShape="1">
            <a:gsLst>
              <a:gs pos="0">
                <a:schemeClr val="accent1"/>
              </a:gs>
              <a:gs pos="50000">
                <a:schemeClr val="accent1">
                  <a:gamma/>
                  <a:tint val="66667"/>
                  <a:invGamma/>
                </a:schemeClr>
              </a:gs>
              <a:gs pos="100000">
                <a:schemeClr val="accent1"/>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sz="2400" dirty="0">
                <a:solidFill>
                  <a:srgbClr val="0070C0"/>
                </a:solidFill>
              </a:rPr>
              <a:t>Inside local address</a:t>
            </a:r>
            <a:endParaRPr lang="en-US" altLang="en-US" sz="2400" b="1" dirty="0">
              <a:solidFill>
                <a:srgbClr val="0070C0"/>
              </a:solidFill>
              <a:effectLst>
                <a:outerShdw blurRad="38100" dist="38100" dir="2700000" algn="tl">
                  <a:srgbClr val="000000"/>
                </a:outerShdw>
              </a:effectLst>
              <a:latin typeface="Arial Unicode MS" panose="020B0604020202020204" pitchFamily="34" charset="-128"/>
            </a:endParaRPr>
          </a:p>
        </p:txBody>
      </p:sp>
      <p:sp>
        <p:nvSpPr>
          <p:cNvPr id="18" name="AutoShape 6"/>
          <p:cNvSpPr>
            <a:spLocks noChangeArrowheads="1"/>
          </p:cNvSpPr>
          <p:nvPr/>
        </p:nvSpPr>
        <p:spPr bwMode="blackWhite">
          <a:xfrm>
            <a:off x="1257300" y="2281843"/>
            <a:ext cx="3200400" cy="609600"/>
          </a:xfrm>
          <a:prstGeom prst="roundRect">
            <a:avLst>
              <a:gd name="adj" fmla="val 9106"/>
            </a:avLst>
          </a:prstGeom>
          <a:gradFill rotWithShape="1">
            <a:gsLst>
              <a:gs pos="0">
                <a:schemeClr val="hlink"/>
              </a:gs>
              <a:gs pos="50000">
                <a:schemeClr val="hlink">
                  <a:gamma/>
                  <a:tint val="66667"/>
                  <a:invGamma/>
                </a:schemeClr>
              </a:gs>
              <a:gs pos="100000">
                <a:schemeClr val="hlink"/>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sz="2400" dirty="0"/>
              <a:t>  </a:t>
            </a:r>
            <a:r>
              <a:rPr lang="en-US" sz="2400" dirty="0">
                <a:solidFill>
                  <a:srgbClr val="0070C0"/>
                </a:solidFill>
              </a:rPr>
              <a:t>Inside global address</a:t>
            </a:r>
            <a:endParaRPr lang="en-US" altLang="en-US" sz="2400" b="1" dirty="0">
              <a:solidFill>
                <a:srgbClr val="0070C0"/>
              </a:solidFill>
              <a:effectLst>
                <a:outerShdw blurRad="38100" dist="38100" dir="2700000" algn="tl">
                  <a:srgbClr val="000000"/>
                </a:outerShdw>
              </a:effectLst>
              <a:latin typeface="Arial Unicode MS" panose="020B0604020202020204" pitchFamily="34" charset="-128"/>
            </a:endParaRPr>
          </a:p>
        </p:txBody>
      </p:sp>
      <p:sp>
        <p:nvSpPr>
          <p:cNvPr id="19" name="AutoShape 7"/>
          <p:cNvSpPr>
            <a:spLocks noChangeArrowheads="1"/>
          </p:cNvSpPr>
          <p:nvPr/>
        </p:nvSpPr>
        <p:spPr bwMode="blackWhite">
          <a:xfrm>
            <a:off x="1319160" y="3146930"/>
            <a:ext cx="3189787" cy="609600"/>
          </a:xfrm>
          <a:prstGeom prst="roundRect">
            <a:avLst>
              <a:gd name="adj" fmla="val 9106"/>
            </a:avLst>
          </a:prstGeom>
          <a:gradFill rotWithShape="1">
            <a:gsLst>
              <a:gs pos="0">
                <a:schemeClr val="folHlink"/>
              </a:gs>
              <a:gs pos="50000">
                <a:schemeClr val="folHlink">
                  <a:gamma/>
                  <a:tint val="66667"/>
                  <a:invGamma/>
                </a:schemeClr>
              </a:gs>
              <a:gs pos="100000">
                <a:schemeClr val="folHlink"/>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sz="2400" dirty="0">
                <a:solidFill>
                  <a:srgbClr val="0070C0"/>
                </a:solidFill>
              </a:rPr>
              <a:t>Outside local </a:t>
            </a:r>
            <a:r>
              <a:rPr lang="en-US" sz="2400" dirty="0" smtClean="0">
                <a:solidFill>
                  <a:srgbClr val="0070C0"/>
                </a:solidFill>
              </a:rPr>
              <a:t>address</a:t>
            </a:r>
            <a:endParaRPr lang="en-US" altLang="en-US" sz="2400" b="1" dirty="0">
              <a:solidFill>
                <a:srgbClr val="0070C0"/>
              </a:solidFill>
              <a:effectLst>
                <a:outerShdw blurRad="38100" dist="38100" dir="2700000" algn="tl">
                  <a:srgbClr val="000000"/>
                </a:outerShdw>
              </a:effectLst>
              <a:latin typeface="Arial Unicode MS" panose="020B0604020202020204" pitchFamily="34" charset="-128"/>
            </a:endParaRPr>
          </a:p>
        </p:txBody>
      </p:sp>
      <p:sp>
        <p:nvSpPr>
          <p:cNvPr id="20" name="AutoShape 61"/>
          <p:cNvSpPr>
            <a:spLocks noChangeArrowheads="1"/>
          </p:cNvSpPr>
          <p:nvPr/>
        </p:nvSpPr>
        <p:spPr bwMode="blackWhite">
          <a:xfrm>
            <a:off x="1320040" y="4012017"/>
            <a:ext cx="3189786" cy="609600"/>
          </a:xfrm>
          <a:prstGeom prst="roundRect">
            <a:avLst>
              <a:gd name="adj" fmla="val 9106"/>
            </a:avLst>
          </a:prstGeom>
          <a:gradFill rotWithShape="1">
            <a:gsLst>
              <a:gs pos="0">
                <a:srgbClr val="FCC75E"/>
              </a:gs>
              <a:gs pos="50000">
                <a:srgbClr val="FDDA95">
                  <a:alpha val="33000"/>
                </a:srgbClr>
              </a:gs>
              <a:gs pos="100000">
                <a:srgbClr val="FCC75E"/>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sz="2400" dirty="0">
                <a:solidFill>
                  <a:srgbClr val="0070C0"/>
                </a:solidFill>
              </a:rPr>
              <a:t>Outside global address</a:t>
            </a:r>
            <a:endParaRPr lang="en-US" altLang="en-US" sz="2400" b="1" dirty="0">
              <a:solidFill>
                <a:srgbClr val="0070C0"/>
              </a:solidFill>
              <a:effectLst>
                <a:outerShdw blurRad="38100" dist="38100" dir="2700000" algn="tl">
                  <a:srgbClr val="000000"/>
                </a:outerShdw>
              </a:effectLst>
              <a:latin typeface="Arial Unicode MS" panose="020B0604020202020204" pitchFamily="34" charset="-128"/>
            </a:endParaRPr>
          </a:p>
        </p:txBody>
      </p:sp>
      <p:sp>
        <p:nvSpPr>
          <p:cNvPr id="23" name="AutoShape 12"/>
          <p:cNvSpPr>
            <a:spLocks noChangeArrowheads="1"/>
          </p:cNvSpPr>
          <p:nvPr/>
        </p:nvSpPr>
        <p:spPr bwMode="auto">
          <a:xfrm flipV="1">
            <a:off x="5264240" y="1047005"/>
            <a:ext cx="4419600" cy="3810000"/>
          </a:xfrm>
          <a:prstGeom prst="wedgeRoundRectCallout">
            <a:avLst>
              <a:gd name="adj1" fmla="val -68356"/>
              <a:gd name="adj2" fmla="val 3250"/>
              <a:gd name="adj3" fmla="val 16667"/>
            </a:avLst>
          </a:prstGeom>
          <a:gradFill rotWithShape="1">
            <a:gsLst>
              <a:gs pos="0">
                <a:srgbClr val="CBFBC9"/>
              </a:gs>
              <a:gs pos="100000">
                <a:srgbClr val="EAFDE9"/>
              </a:gs>
            </a:gsLst>
            <a:path path="rect">
              <a:fillToRect l="50000" t="50000" r="50000" b="50000"/>
            </a:path>
          </a:gradFill>
          <a:ln w="28575">
            <a:solidFill>
              <a:srgbClr val="EC654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sz="2400" b="1" dirty="0" err="1">
                <a:solidFill>
                  <a:srgbClr val="009900"/>
                </a:solidFill>
                <a:effectLst>
                  <a:outerShdw blurRad="38100" dist="38100" dir="2700000" algn="tl">
                    <a:srgbClr val="000000"/>
                  </a:outerShdw>
                </a:effectLst>
                <a:latin typeface="Arial Unicode MS" panose="020B0604020202020204" pitchFamily="34" charset="-128"/>
              </a:rPr>
              <a:t>Chức</a:t>
            </a:r>
            <a:r>
              <a:rPr lang="en-US" altLang="en-US" sz="2400" b="1" dirty="0">
                <a:solidFill>
                  <a:srgbClr val="009900"/>
                </a:solidFill>
                <a:effectLst>
                  <a:outerShdw blurRad="38100" dist="38100" dir="2700000" algn="tl">
                    <a:srgbClr val="000000"/>
                  </a:outerShdw>
                </a:effectLst>
                <a:latin typeface="Arial Unicode MS" panose="020B0604020202020204" pitchFamily="34" charset="-128"/>
              </a:rPr>
              <a:t> </a:t>
            </a:r>
            <a:r>
              <a:rPr lang="en-US" altLang="en-US" sz="2400" b="1" dirty="0" err="1">
                <a:solidFill>
                  <a:srgbClr val="009900"/>
                </a:solidFill>
                <a:effectLst>
                  <a:outerShdw blurRad="38100" dist="38100" dir="2700000" algn="tl">
                    <a:srgbClr val="000000"/>
                  </a:outerShdw>
                </a:effectLst>
                <a:latin typeface="Arial Unicode MS" panose="020B0604020202020204" pitchFamily="34" charset="-128"/>
              </a:rPr>
              <a:t>năng</a:t>
            </a:r>
            <a:r>
              <a:rPr lang="en-US" altLang="en-US" sz="2400" b="1" dirty="0">
                <a:effectLst>
                  <a:outerShdw blurRad="38100" dist="38100" dir="2700000" algn="tl">
                    <a:srgbClr val="FFFFFF"/>
                  </a:outerShdw>
                </a:effectLst>
                <a:latin typeface="Arial Unicode MS" panose="020B0604020202020204" pitchFamily="34" charset="-128"/>
              </a:rPr>
              <a:t> : </a:t>
            </a:r>
          </a:p>
          <a:p>
            <a:r>
              <a:rPr lang="vi-VN" sz="2400" dirty="0"/>
              <a:t>Là một địa chỉ hợp lệ được cấp bởi NIC hoặc một nhà cung cấp dịch vụ trung gian. Địa chỉ này đại diện cho một hay nhiều địa chỉ IP inside local trong việc giao tiếp với mạng bên ngoài.</a:t>
            </a:r>
            <a:endParaRPr lang="en-US" sz="2400" dirty="0"/>
          </a:p>
        </p:txBody>
      </p:sp>
    </p:spTree>
    <p:extLst>
      <p:ext uri="{BB962C8B-B14F-4D97-AF65-F5344CB8AC3E}">
        <p14:creationId xmlns:p14="http://schemas.microsoft.com/office/powerpoint/2010/main" val="854142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488" y="55691"/>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5" name="TextBox 4"/>
          <p:cNvSpPr txBox="1"/>
          <p:nvPr/>
        </p:nvSpPr>
        <p:spPr>
          <a:xfrm>
            <a:off x="685263" y="523785"/>
            <a:ext cx="10135673" cy="523220"/>
          </a:xfrm>
          <a:prstGeom prst="rect">
            <a:avLst/>
          </a:prstGeom>
          <a:noFill/>
        </p:spPr>
        <p:txBody>
          <a:bodyPr wrap="square" rtlCol="0">
            <a:spAutoFit/>
          </a:bodyPr>
          <a:lstStyle/>
          <a:p>
            <a:r>
              <a:rPr lang="en-US" sz="2800" dirty="0" smtClean="0">
                <a:solidFill>
                  <a:srgbClr val="00B050"/>
                </a:solidFill>
              </a:rPr>
              <a:t>1-4. CÁC KHÁI NIÊM CƠ BẢN: </a:t>
            </a:r>
            <a:endParaRPr lang="en-US" sz="2800" dirty="0">
              <a:solidFill>
                <a:srgbClr val="00B050"/>
              </a:solidFill>
            </a:endParaRPr>
          </a:p>
        </p:txBody>
      </p:sp>
      <p:sp>
        <p:nvSpPr>
          <p:cNvPr id="6" name=" 57"/>
          <p:cNvSpPr>
            <a:spLocks noGrp="1"/>
          </p:cNvSpPr>
          <p:nvPr/>
        </p:nvSpPr>
        <p:spPr bwMode="white">
          <a:xfrm>
            <a:off x="7581900" y="6111081"/>
            <a:ext cx="28956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a:t>www.themegallery.com</a:t>
            </a:r>
          </a:p>
        </p:txBody>
      </p:sp>
      <p:sp>
        <p:nvSpPr>
          <p:cNvPr id="7" name=" 57"/>
          <p:cNvSpPr>
            <a:spLocks noGrp="1"/>
          </p:cNvSpPr>
          <p:nvPr/>
        </p:nvSpPr>
        <p:spPr bwMode="white">
          <a:xfrm>
            <a:off x="7581900" y="6111081"/>
            <a:ext cx="28956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bg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a:t>www.themegallery.com</a:t>
            </a:r>
          </a:p>
        </p:txBody>
      </p:sp>
      <p:sp>
        <p:nvSpPr>
          <p:cNvPr id="8" name="AutoShape 5"/>
          <p:cNvSpPr>
            <a:spLocks noChangeArrowheads="1"/>
          </p:cNvSpPr>
          <p:nvPr/>
        </p:nvSpPr>
        <p:spPr bwMode="blackWhite">
          <a:xfrm>
            <a:off x="1257300" y="1480319"/>
            <a:ext cx="3200400" cy="609600"/>
          </a:xfrm>
          <a:prstGeom prst="roundRect">
            <a:avLst>
              <a:gd name="adj" fmla="val 9106"/>
            </a:avLst>
          </a:prstGeom>
          <a:gradFill rotWithShape="1">
            <a:gsLst>
              <a:gs pos="0">
                <a:schemeClr val="accent1"/>
              </a:gs>
              <a:gs pos="50000">
                <a:schemeClr val="accent1">
                  <a:gamma/>
                  <a:tint val="66667"/>
                  <a:invGamma/>
                </a:schemeClr>
              </a:gs>
              <a:gs pos="100000">
                <a:schemeClr val="accent1"/>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sz="2400" dirty="0">
                <a:solidFill>
                  <a:srgbClr val="0070C0"/>
                </a:solidFill>
              </a:rPr>
              <a:t>Inside local address</a:t>
            </a:r>
            <a:endParaRPr lang="en-US" altLang="en-US" sz="2400" b="1" dirty="0">
              <a:solidFill>
                <a:srgbClr val="0070C0"/>
              </a:solidFill>
              <a:effectLst>
                <a:outerShdw blurRad="38100" dist="38100" dir="2700000" algn="tl">
                  <a:srgbClr val="000000"/>
                </a:outerShdw>
              </a:effectLst>
              <a:latin typeface="Arial Unicode MS" panose="020B0604020202020204" pitchFamily="34" charset="-128"/>
            </a:endParaRPr>
          </a:p>
        </p:txBody>
      </p:sp>
      <p:sp>
        <p:nvSpPr>
          <p:cNvPr id="9" name="AutoShape 6"/>
          <p:cNvSpPr>
            <a:spLocks noChangeArrowheads="1"/>
          </p:cNvSpPr>
          <p:nvPr/>
        </p:nvSpPr>
        <p:spPr bwMode="blackWhite">
          <a:xfrm>
            <a:off x="1257300" y="2281843"/>
            <a:ext cx="3200400" cy="609600"/>
          </a:xfrm>
          <a:prstGeom prst="roundRect">
            <a:avLst>
              <a:gd name="adj" fmla="val 9106"/>
            </a:avLst>
          </a:prstGeom>
          <a:gradFill rotWithShape="1">
            <a:gsLst>
              <a:gs pos="0">
                <a:schemeClr val="hlink"/>
              </a:gs>
              <a:gs pos="50000">
                <a:schemeClr val="hlink">
                  <a:gamma/>
                  <a:tint val="66667"/>
                  <a:invGamma/>
                </a:schemeClr>
              </a:gs>
              <a:gs pos="100000">
                <a:schemeClr val="hlink"/>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sz="2400" dirty="0"/>
              <a:t>  </a:t>
            </a:r>
            <a:r>
              <a:rPr lang="en-US" sz="2400" dirty="0">
                <a:solidFill>
                  <a:srgbClr val="0070C0"/>
                </a:solidFill>
              </a:rPr>
              <a:t>Inside global address</a:t>
            </a:r>
            <a:endParaRPr lang="en-US" altLang="en-US" sz="2400" b="1" dirty="0">
              <a:solidFill>
                <a:srgbClr val="0070C0"/>
              </a:solidFill>
              <a:effectLst>
                <a:outerShdw blurRad="38100" dist="38100" dir="2700000" algn="tl">
                  <a:srgbClr val="000000"/>
                </a:outerShdw>
              </a:effectLst>
              <a:latin typeface="Arial Unicode MS" panose="020B0604020202020204" pitchFamily="34" charset="-128"/>
            </a:endParaRPr>
          </a:p>
        </p:txBody>
      </p:sp>
      <p:sp>
        <p:nvSpPr>
          <p:cNvPr id="10" name="AutoShape 7"/>
          <p:cNvSpPr>
            <a:spLocks noChangeArrowheads="1"/>
          </p:cNvSpPr>
          <p:nvPr/>
        </p:nvSpPr>
        <p:spPr bwMode="blackWhite">
          <a:xfrm>
            <a:off x="1319160" y="3146930"/>
            <a:ext cx="3189787" cy="609600"/>
          </a:xfrm>
          <a:prstGeom prst="roundRect">
            <a:avLst>
              <a:gd name="adj" fmla="val 9106"/>
            </a:avLst>
          </a:prstGeom>
          <a:gradFill rotWithShape="1">
            <a:gsLst>
              <a:gs pos="0">
                <a:schemeClr val="folHlink"/>
              </a:gs>
              <a:gs pos="50000">
                <a:schemeClr val="folHlink">
                  <a:gamma/>
                  <a:tint val="66667"/>
                  <a:invGamma/>
                </a:schemeClr>
              </a:gs>
              <a:gs pos="100000">
                <a:schemeClr val="folHlink"/>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sz="2400" dirty="0">
                <a:solidFill>
                  <a:srgbClr val="0070C0"/>
                </a:solidFill>
              </a:rPr>
              <a:t>Outside local </a:t>
            </a:r>
            <a:r>
              <a:rPr lang="en-US" sz="2400" dirty="0" smtClean="0">
                <a:solidFill>
                  <a:srgbClr val="0070C0"/>
                </a:solidFill>
              </a:rPr>
              <a:t>address</a:t>
            </a:r>
            <a:endParaRPr lang="en-US" altLang="en-US" sz="2400" b="1" dirty="0">
              <a:solidFill>
                <a:srgbClr val="0070C0"/>
              </a:solidFill>
              <a:effectLst>
                <a:outerShdw blurRad="38100" dist="38100" dir="2700000" algn="tl">
                  <a:srgbClr val="000000"/>
                </a:outerShdw>
              </a:effectLst>
              <a:latin typeface="Arial Unicode MS" panose="020B0604020202020204" pitchFamily="34" charset="-128"/>
            </a:endParaRPr>
          </a:p>
        </p:txBody>
      </p:sp>
      <p:sp>
        <p:nvSpPr>
          <p:cNvPr id="11" name="AutoShape 61"/>
          <p:cNvSpPr>
            <a:spLocks noChangeArrowheads="1"/>
          </p:cNvSpPr>
          <p:nvPr/>
        </p:nvSpPr>
        <p:spPr bwMode="blackWhite">
          <a:xfrm>
            <a:off x="1320040" y="4012017"/>
            <a:ext cx="3189786" cy="609600"/>
          </a:xfrm>
          <a:prstGeom prst="roundRect">
            <a:avLst>
              <a:gd name="adj" fmla="val 9106"/>
            </a:avLst>
          </a:prstGeom>
          <a:gradFill rotWithShape="1">
            <a:gsLst>
              <a:gs pos="0">
                <a:srgbClr val="FCC75E"/>
              </a:gs>
              <a:gs pos="50000">
                <a:srgbClr val="FDDA95">
                  <a:alpha val="33000"/>
                </a:srgbClr>
              </a:gs>
              <a:gs pos="100000">
                <a:srgbClr val="FCC75E"/>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sz="2400" dirty="0">
                <a:solidFill>
                  <a:srgbClr val="0070C0"/>
                </a:solidFill>
              </a:rPr>
              <a:t>Outside global address</a:t>
            </a:r>
            <a:endParaRPr lang="en-US" altLang="en-US" sz="2400" b="1" dirty="0">
              <a:solidFill>
                <a:srgbClr val="0070C0"/>
              </a:solidFill>
              <a:effectLst>
                <a:outerShdw blurRad="38100" dist="38100" dir="2700000" algn="tl">
                  <a:srgbClr val="000000"/>
                </a:outerShdw>
              </a:effectLst>
              <a:latin typeface="Arial Unicode MS" panose="020B0604020202020204" pitchFamily="34" charset="-128"/>
            </a:endParaRPr>
          </a:p>
        </p:txBody>
      </p:sp>
      <p:sp>
        <p:nvSpPr>
          <p:cNvPr id="16" name="AutoShape 12"/>
          <p:cNvSpPr>
            <a:spLocks noChangeArrowheads="1"/>
          </p:cNvSpPr>
          <p:nvPr/>
        </p:nvSpPr>
        <p:spPr bwMode="auto">
          <a:xfrm flipV="1">
            <a:off x="4901753" y="935426"/>
            <a:ext cx="5029200" cy="4092338"/>
          </a:xfrm>
          <a:prstGeom prst="wedgeRoundRectCallout">
            <a:avLst>
              <a:gd name="adj1" fmla="val -56787"/>
              <a:gd name="adj2" fmla="val -13773"/>
              <a:gd name="adj3" fmla="val 16667"/>
            </a:avLst>
          </a:prstGeom>
          <a:gradFill rotWithShape="1">
            <a:gsLst>
              <a:gs pos="0">
                <a:srgbClr val="CBFBC9"/>
              </a:gs>
              <a:gs pos="100000">
                <a:srgbClr val="EAFDE9"/>
              </a:gs>
            </a:gsLst>
            <a:path path="rect">
              <a:fillToRect l="50000" t="50000" r="50000" b="50000"/>
            </a:path>
          </a:gradFill>
          <a:ln w="28575">
            <a:solidFill>
              <a:srgbClr val="EC654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sz="2400" b="1" dirty="0" err="1">
                <a:solidFill>
                  <a:srgbClr val="009900"/>
                </a:solidFill>
                <a:effectLst>
                  <a:outerShdw blurRad="38100" dist="38100" dir="2700000" algn="tl">
                    <a:srgbClr val="000000"/>
                  </a:outerShdw>
                </a:effectLst>
                <a:latin typeface="Arial Unicode MS" panose="020B0604020202020204" pitchFamily="34" charset="-128"/>
              </a:rPr>
              <a:t>Chức</a:t>
            </a:r>
            <a:r>
              <a:rPr lang="en-US" altLang="en-US" sz="2400" b="1" dirty="0">
                <a:solidFill>
                  <a:srgbClr val="009900"/>
                </a:solidFill>
                <a:effectLst>
                  <a:outerShdw blurRad="38100" dist="38100" dir="2700000" algn="tl">
                    <a:srgbClr val="000000"/>
                  </a:outerShdw>
                </a:effectLst>
                <a:latin typeface="Arial Unicode MS" panose="020B0604020202020204" pitchFamily="34" charset="-128"/>
              </a:rPr>
              <a:t> </a:t>
            </a:r>
            <a:r>
              <a:rPr lang="en-US" altLang="en-US" sz="2400" b="1" dirty="0" err="1">
                <a:solidFill>
                  <a:srgbClr val="009900"/>
                </a:solidFill>
                <a:effectLst>
                  <a:outerShdw blurRad="38100" dist="38100" dir="2700000" algn="tl">
                    <a:srgbClr val="000000"/>
                  </a:outerShdw>
                </a:effectLst>
                <a:latin typeface="Arial Unicode MS" panose="020B0604020202020204" pitchFamily="34" charset="-128"/>
              </a:rPr>
              <a:t>năng</a:t>
            </a:r>
            <a:r>
              <a:rPr lang="en-US" altLang="en-US" sz="2400" b="1" dirty="0">
                <a:solidFill>
                  <a:srgbClr val="009900"/>
                </a:solidFill>
                <a:effectLst>
                  <a:outerShdw blurRad="38100" dist="38100" dir="2700000" algn="tl">
                    <a:srgbClr val="000000"/>
                  </a:outerShdw>
                </a:effectLst>
                <a:latin typeface="Arial Unicode MS" panose="020B0604020202020204" pitchFamily="34" charset="-128"/>
              </a:rPr>
              <a:t> </a:t>
            </a:r>
            <a:r>
              <a:rPr lang="en-US" altLang="en-US" sz="2400" b="1" dirty="0">
                <a:effectLst>
                  <a:outerShdw blurRad="38100" dist="38100" dir="2700000" algn="tl">
                    <a:srgbClr val="FFFFFF"/>
                  </a:outerShdw>
                </a:effectLst>
                <a:latin typeface="Arial Unicode MS" panose="020B0604020202020204" pitchFamily="34" charset="-128"/>
              </a:rPr>
              <a:t>: </a:t>
            </a:r>
            <a:endParaRPr lang="en-US" altLang="en-US" sz="2400" b="1" dirty="0" smtClean="0">
              <a:effectLst>
                <a:outerShdw blurRad="38100" dist="38100" dir="2700000" algn="tl">
                  <a:srgbClr val="FFFFFF"/>
                </a:outerShdw>
              </a:effectLst>
              <a:latin typeface="Arial Unicode MS" panose="020B0604020202020204" pitchFamily="34" charset="-128"/>
            </a:endParaRPr>
          </a:p>
          <a:p>
            <a:r>
              <a:rPr lang="en-US" sz="2400" dirty="0" err="1"/>
              <a:t>Là</a:t>
            </a:r>
            <a:r>
              <a:rPr lang="en-US" sz="2400" dirty="0"/>
              <a:t> </a:t>
            </a:r>
            <a:r>
              <a:rPr lang="en-US" sz="2400" dirty="0" err="1"/>
              <a:t>địa</a:t>
            </a:r>
            <a:r>
              <a:rPr lang="en-US" sz="2400" dirty="0"/>
              <a:t> </a:t>
            </a:r>
            <a:r>
              <a:rPr lang="en-US" sz="2400" dirty="0" err="1"/>
              <a:t>chỉ</a:t>
            </a:r>
            <a:r>
              <a:rPr lang="en-US" sz="2400" dirty="0"/>
              <a:t> IP </a:t>
            </a:r>
            <a:r>
              <a:rPr lang="en-US" sz="2400" dirty="0" err="1"/>
              <a:t>của</a:t>
            </a:r>
            <a:r>
              <a:rPr lang="en-US" sz="2400" dirty="0"/>
              <a:t> </a:t>
            </a:r>
            <a:r>
              <a:rPr lang="en-US" sz="2400" dirty="0" err="1"/>
              <a:t>một</a:t>
            </a:r>
            <a:r>
              <a:rPr lang="en-US" sz="2400" dirty="0"/>
              <a:t> host </a:t>
            </a:r>
            <a:r>
              <a:rPr lang="en-US" sz="2400" dirty="0" err="1"/>
              <a:t>thuộc</a:t>
            </a:r>
            <a:r>
              <a:rPr lang="en-US" sz="2400" dirty="0"/>
              <a:t> </a:t>
            </a:r>
            <a:r>
              <a:rPr lang="en-US" sz="2400" dirty="0" err="1"/>
              <a:t>mạng</a:t>
            </a:r>
            <a:r>
              <a:rPr lang="en-US" sz="2400" dirty="0"/>
              <a:t> </a:t>
            </a:r>
            <a:r>
              <a:rPr lang="en-US" sz="2400" dirty="0" err="1"/>
              <a:t>bên</a:t>
            </a:r>
            <a:r>
              <a:rPr lang="en-US" sz="2400" dirty="0"/>
              <a:t> </a:t>
            </a:r>
            <a:r>
              <a:rPr lang="en-US" sz="2400" dirty="0" err="1"/>
              <a:t>ngoài</a:t>
            </a:r>
            <a:r>
              <a:rPr lang="en-US" sz="2400" dirty="0"/>
              <a:t>, </a:t>
            </a:r>
            <a:r>
              <a:rPr lang="en-US" sz="2400" dirty="0" err="1"/>
              <a:t>các</a:t>
            </a:r>
            <a:r>
              <a:rPr lang="en-US" sz="2400" dirty="0"/>
              <a:t> host </a:t>
            </a:r>
            <a:r>
              <a:rPr lang="en-US" sz="2400" dirty="0" err="1"/>
              <a:t>thuộc</a:t>
            </a:r>
            <a:r>
              <a:rPr lang="en-US" sz="2400" dirty="0"/>
              <a:t> </a:t>
            </a:r>
            <a:r>
              <a:rPr lang="en-US" sz="2400" dirty="0" err="1"/>
              <a:t>mạng</a:t>
            </a:r>
            <a:r>
              <a:rPr lang="en-US" sz="2400" dirty="0"/>
              <a:t> </a:t>
            </a:r>
            <a:r>
              <a:rPr lang="en-US" sz="2400" dirty="0" err="1"/>
              <a:t>bên</a:t>
            </a:r>
            <a:r>
              <a:rPr lang="en-US" sz="2400" dirty="0"/>
              <a:t> </a:t>
            </a:r>
            <a:r>
              <a:rPr lang="en-US" sz="2400" dirty="0" err="1"/>
              <a:t>trong</a:t>
            </a:r>
            <a:r>
              <a:rPr lang="en-US" sz="2400" dirty="0"/>
              <a:t> </a:t>
            </a:r>
            <a:r>
              <a:rPr lang="en-US" sz="2400" dirty="0" err="1"/>
              <a:t>sẽ</a:t>
            </a:r>
            <a:r>
              <a:rPr lang="en-US" sz="2400" dirty="0"/>
              <a:t> </a:t>
            </a:r>
            <a:r>
              <a:rPr lang="en-US" sz="2400" dirty="0" err="1"/>
              <a:t>nhìn</a:t>
            </a:r>
            <a:r>
              <a:rPr lang="en-US" sz="2400" dirty="0"/>
              <a:t> host </a:t>
            </a:r>
            <a:r>
              <a:rPr lang="en-US" sz="2400" dirty="0" err="1"/>
              <a:t>thuộc</a:t>
            </a:r>
            <a:r>
              <a:rPr lang="en-US" sz="2400" dirty="0"/>
              <a:t> </a:t>
            </a:r>
            <a:r>
              <a:rPr lang="en-US" sz="2400" dirty="0" err="1"/>
              <a:t>mạng</a:t>
            </a:r>
            <a:r>
              <a:rPr lang="en-US" sz="2400" dirty="0"/>
              <a:t> </a:t>
            </a:r>
            <a:r>
              <a:rPr lang="en-US" sz="2400" dirty="0" err="1"/>
              <a:t>bên</a:t>
            </a:r>
            <a:r>
              <a:rPr lang="en-US" sz="2400" dirty="0"/>
              <a:t> </a:t>
            </a:r>
            <a:r>
              <a:rPr lang="en-US" sz="2400" dirty="0" err="1"/>
              <a:t>ngoài</a:t>
            </a:r>
            <a:r>
              <a:rPr lang="en-US" sz="2400" dirty="0"/>
              <a:t> </a:t>
            </a:r>
            <a:r>
              <a:rPr lang="en-US" sz="2400" dirty="0" err="1"/>
              <a:t>thông</a:t>
            </a:r>
            <a:r>
              <a:rPr lang="en-US" sz="2400" dirty="0"/>
              <a:t> qua </a:t>
            </a:r>
            <a:r>
              <a:rPr lang="en-US" sz="2400" dirty="0" err="1"/>
              <a:t>địa</a:t>
            </a:r>
            <a:r>
              <a:rPr lang="en-US" sz="2400" dirty="0"/>
              <a:t> </a:t>
            </a:r>
            <a:r>
              <a:rPr lang="en-US" sz="2400" dirty="0" err="1"/>
              <a:t>chỉ</a:t>
            </a:r>
            <a:r>
              <a:rPr lang="en-US" sz="2400" dirty="0"/>
              <a:t> </a:t>
            </a:r>
            <a:r>
              <a:rPr lang="en-US" sz="2400" dirty="0" err="1"/>
              <a:t>này</a:t>
            </a:r>
            <a:r>
              <a:rPr lang="en-US" sz="2400" dirty="0"/>
              <a:t>. Outside local </a:t>
            </a:r>
            <a:r>
              <a:rPr lang="en-US" sz="2400" dirty="0" err="1"/>
              <a:t>không</a:t>
            </a:r>
            <a:r>
              <a:rPr lang="en-US" sz="2400" dirty="0"/>
              <a:t> </a:t>
            </a:r>
            <a:r>
              <a:rPr lang="en-US" sz="2400" dirty="0" err="1"/>
              <a:t>nhất</a:t>
            </a:r>
            <a:r>
              <a:rPr lang="en-US" sz="2400" dirty="0"/>
              <a:t> </a:t>
            </a:r>
            <a:r>
              <a:rPr lang="en-US" sz="2400" dirty="0" err="1"/>
              <a:t>thiết</a:t>
            </a:r>
            <a:r>
              <a:rPr lang="en-US" sz="2400" dirty="0"/>
              <a:t> </a:t>
            </a:r>
            <a:r>
              <a:rPr lang="en-US" sz="2400" dirty="0" err="1"/>
              <a:t>phải</a:t>
            </a:r>
            <a:r>
              <a:rPr lang="en-US" sz="2400" dirty="0"/>
              <a:t> </a:t>
            </a:r>
            <a:r>
              <a:rPr lang="en-US" sz="2400" dirty="0" err="1"/>
              <a:t>là</a:t>
            </a:r>
            <a:r>
              <a:rPr lang="en-US" sz="2400" dirty="0"/>
              <a:t> </a:t>
            </a:r>
            <a:r>
              <a:rPr lang="en-US" sz="2400" dirty="0" err="1"/>
              <a:t>một</a:t>
            </a:r>
            <a:r>
              <a:rPr lang="en-US" sz="2400" dirty="0"/>
              <a:t> </a:t>
            </a:r>
            <a:r>
              <a:rPr lang="en-US" sz="2400" dirty="0" err="1"/>
              <a:t>địa</a:t>
            </a:r>
            <a:r>
              <a:rPr lang="en-US" sz="2400" dirty="0"/>
              <a:t> </a:t>
            </a:r>
            <a:r>
              <a:rPr lang="en-US" sz="2400" dirty="0" err="1"/>
              <a:t>chỉ</a:t>
            </a:r>
            <a:r>
              <a:rPr lang="en-US" sz="2400" dirty="0"/>
              <a:t> </a:t>
            </a:r>
            <a:r>
              <a:rPr lang="en-US" sz="2400" dirty="0" err="1"/>
              <a:t>hợp</a:t>
            </a:r>
            <a:r>
              <a:rPr lang="en-US" sz="2400" dirty="0"/>
              <a:t> </a:t>
            </a:r>
            <a:r>
              <a:rPr lang="en-US" sz="2400" dirty="0" err="1"/>
              <a:t>lệ</a:t>
            </a:r>
            <a:r>
              <a:rPr lang="en-US" sz="2400" dirty="0"/>
              <a:t> </a:t>
            </a:r>
            <a:r>
              <a:rPr lang="en-US" sz="2400" dirty="0" err="1"/>
              <a:t>trên</a:t>
            </a:r>
            <a:r>
              <a:rPr lang="en-US" sz="2400" dirty="0"/>
              <a:t> </a:t>
            </a:r>
            <a:r>
              <a:rPr lang="en-US" sz="2400" dirty="0" err="1"/>
              <a:t>mạng</a:t>
            </a:r>
            <a:r>
              <a:rPr lang="en-US" sz="2400" dirty="0"/>
              <a:t> IP (</a:t>
            </a:r>
            <a:r>
              <a:rPr lang="en-US" sz="2400" dirty="0" err="1"/>
              <a:t>có</a:t>
            </a:r>
            <a:r>
              <a:rPr lang="en-US" sz="2400" dirty="0"/>
              <a:t> </a:t>
            </a:r>
            <a:r>
              <a:rPr lang="en-US" sz="2400" dirty="0" err="1"/>
              <a:t>thể</a:t>
            </a:r>
            <a:r>
              <a:rPr lang="en-US" sz="2400" dirty="0"/>
              <a:t> </a:t>
            </a:r>
            <a:r>
              <a:rPr lang="en-US" sz="2400" dirty="0" err="1"/>
              <a:t>là</a:t>
            </a:r>
            <a:r>
              <a:rPr lang="en-US" sz="2400" dirty="0"/>
              <a:t> </a:t>
            </a:r>
            <a:r>
              <a:rPr lang="en-US" sz="2400" dirty="0" err="1"/>
              <a:t>địa</a:t>
            </a:r>
            <a:r>
              <a:rPr lang="en-US" sz="2400" dirty="0"/>
              <a:t> </a:t>
            </a:r>
            <a:r>
              <a:rPr lang="en-US" sz="2400" dirty="0" err="1"/>
              <a:t>chỉ</a:t>
            </a:r>
            <a:r>
              <a:rPr lang="en-US" sz="2400" dirty="0"/>
              <a:t> private).</a:t>
            </a:r>
            <a:endParaRPr lang="en-US" altLang="en-US" sz="2400" b="1" dirty="0">
              <a:effectLst>
                <a:outerShdw blurRad="38100" dist="38100" dir="2700000" algn="tl">
                  <a:srgbClr val="FFFFFF"/>
                </a:outerShdw>
              </a:effectLst>
              <a:latin typeface="Arial Unicode MS" panose="020B0604020202020204" pitchFamily="34" charset="-128"/>
            </a:endParaRPr>
          </a:p>
        </p:txBody>
      </p:sp>
    </p:spTree>
    <p:extLst>
      <p:ext uri="{BB962C8B-B14F-4D97-AF65-F5344CB8AC3E}">
        <p14:creationId xmlns:p14="http://schemas.microsoft.com/office/powerpoint/2010/main" val="1434657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 y="-90152"/>
            <a:ext cx="12192001" cy="6948151"/>
          </a:xfrm>
        </p:spPr>
      </p:pic>
      <p:sp>
        <p:nvSpPr>
          <p:cNvPr id="5" name="TextBox 4"/>
          <p:cNvSpPr txBox="1"/>
          <p:nvPr/>
        </p:nvSpPr>
        <p:spPr>
          <a:xfrm>
            <a:off x="149180" y="-100846"/>
            <a:ext cx="11204620" cy="523220"/>
          </a:xfrm>
          <a:prstGeom prst="rect">
            <a:avLst/>
          </a:prstGeom>
          <a:noFill/>
        </p:spPr>
        <p:txBody>
          <a:bodyPr wrap="square" rtlCol="0">
            <a:spAutoFit/>
          </a:bodyPr>
          <a:lstStyle/>
          <a:p>
            <a:r>
              <a:rPr lang="en-US" sz="2800" dirty="0">
                <a:solidFill>
                  <a:srgbClr val="FFC000"/>
                </a:solidFill>
                <a:latin typeface="Arial Rounded MT Bold" panose="020F0704030504030204" pitchFamily="34" charset="0"/>
              </a:rPr>
              <a:t>I</a:t>
            </a:r>
            <a:r>
              <a:rPr lang="en-US" sz="2800" dirty="0" smtClean="0">
                <a:solidFill>
                  <a:srgbClr val="FFC000"/>
                </a:solidFill>
                <a:latin typeface="Arial Rounded MT Bold" panose="020F0704030504030204" pitchFamily="34" charset="0"/>
              </a:rPr>
              <a:t>.</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6" name="TextBox 5"/>
          <p:cNvSpPr txBox="1"/>
          <p:nvPr/>
        </p:nvSpPr>
        <p:spPr>
          <a:xfrm>
            <a:off x="406758" y="411680"/>
            <a:ext cx="4997003" cy="523220"/>
          </a:xfrm>
          <a:prstGeom prst="rect">
            <a:avLst/>
          </a:prstGeom>
          <a:noFill/>
        </p:spPr>
        <p:txBody>
          <a:bodyPr wrap="square" rtlCol="0">
            <a:spAutoFit/>
          </a:bodyPr>
          <a:lstStyle/>
          <a:p>
            <a:r>
              <a:rPr lang="en-US" sz="2800" dirty="0" smtClean="0"/>
              <a:t>1-1. ĐẶT VẤN ĐỀ </a:t>
            </a:r>
            <a:endParaRPr lang="en-US" sz="2800" dirty="0"/>
          </a:p>
        </p:txBody>
      </p:sp>
      <p:sp>
        <p:nvSpPr>
          <p:cNvPr id="7" name="TextBox 6"/>
          <p:cNvSpPr txBox="1"/>
          <p:nvPr/>
        </p:nvSpPr>
        <p:spPr>
          <a:xfrm>
            <a:off x="651457" y="932496"/>
            <a:ext cx="10019763" cy="5601533"/>
          </a:xfrm>
          <a:prstGeom prst="rect">
            <a:avLst/>
          </a:prstGeom>
          <a:noFill/>
        </p:spPr>
        <p:txBody>
          <a:bodyPr wrap="square" rtlCol="0">
            <a:spAutoFit/>
          </a:bodyPr>
          <a:lstStyle/>
          <a:p>
            <a:r>
              <a:rPr lang="vi-VN" sz="2000" dirty="0" smtClean="0"/>
              <a:t>Trong một hệ thống mạng máy tính, có 2 địa chỉ được gán cho máy tính là:</a:t>
            </a:r>
            <a:endParaRPr lang="en-US" sz="2000" dirty="0" smtClean="0"/>
          </a:p>
          <a:p>
            <a:endParaRPr lang="vi-VN" sz="2000" dirty="0" smtClean="0"/>
          </a:p>
          <a:p>
            <a:r>
              <a:rPr lang="vi-VN" sz="2000" b="1" dirty="0" smtClean="0"/>
              <a:t>Địa chỉ logic</a:t>
            </a:r>
            <a:r>
              <a:rPr lang="vi-VN" sz="2000" dirty="0" smtClean="0"/>
              <a:t>: là địa chỉ của các giao thức mạng như IP, IPX, ... Loại địa chỉ này chỉ mang tính chất tương đói, có thể thay đổi theo sự cần thiết của người dùng. Các địa chỉ này thường được phân thành 2 phần riêng biệt là phần địa chỉ mạng và phần địa chỉ máy. Cách đánh địa chỉ như vậy nhắm giúp cho việc tìm ra các đường kết nối từ hệ thống mạng này sang hệ thống mạng khác dễ dàng hơn.</a:t>
            </a:r>
            <a:endParaRPr lang="en-US" sz="2000" dirty="0" smtClean="0"/>
          </a:p>
          <a:p>
            <a:endParaRPr lang="vi-VN" sz="2000" dirty="0" smtClean="0"/>
          </a:p>
          <a:p>
            <a:r>
              <a:rPr lang="vi-VN" sz="2000" b="1" dirty="0" smtClean="0"/>
              <a:t>Địa chỉ vật lý</a:t>
            </a:r>
            <a:r>
              <a:rPr lang="vi-VN" sz="2000" dirty="0" smtClean="0"/>
              <a:t>: hay còn gọi là địa chỉ </a:t>
            </a:r>
            <a:r>
              <a:rPr lang="vi-VN" sz="2000" b="1" dirty="0" smtClean="0"/>
              <a:t>MAC - Medium Access Control address</a:t>
            </a:r>
            <a:r>
              <a:rPr lang="vi-VN" sz="2000" dirty="0" smtClean="0"/>
              <a:t> là địa chỉ 48 bit, dùng để định danh </a:t>
            </a:r>
            <a:r>
              <a:rPr lang="vi-VN" sz="2000" b="1" i="1" dirty="0" smtClean="0"/>
              <a:t>duy nhất</a:t>
            </a:r>
            <a:r>
              <a:rPr lang="vi-VN" sz="2000" dirty="0" smtClean="0"/>
              <a:t> do nhà cung cấp gán cho mỗi thiết bị. Đây là loại địa chỉ phẳng, không phân lớp, nên rất khó dùng để định tuyến.</a:t>
            </a:r>
          </a:p>
          <a:p>
            <a:r>
              <a:rPr lang="vi-VN" sz="2000" dirty="0" smtClean="0"/>
              <a:t>Trên thực tế, các card mạng (NIC) chỉ có thể kết nối với nhau theo địa chỉ MAC, địa chỉ cố định và duy nhất của phần cứng.</a:t>
            </a:r>
          </a:p>
          <a:p>
            <a:r>
              <a:rPr lang="vi-VN" sz="2000" b="1" dirty="0" smtClean="0"/>
              <a:t>=&gt;</a:t>
            </a:r>
            <a:r>
              <a:rPr lang="vi-VN" sz="2000" dirty="0" smtClean="0"/>
              <a:t> Do vậy phải có một cơ chế để ánh xạ địa chỉ logic - lớp 3 sang địa chỉ vật lý - lớp 2 để các thiết bị có thể giao tiếp với nhau.</a:t>
            </a:r>
          </a:p>
          <a:p>
            <a:r>
              <a:rPr lang="vi-VN" sz="2000" dirty="0" smtClean="0"/>
              <a:t>Từ đó, ta có </a:t>
            </a:r>
            <a:r>
              <a:rPr lang="vi-VN" sz="2000" b="1" dirty="0" smtClean="0"/>
              <a:t>giao thức phân giải địa chỉ ARP - Address Resolution Protocol</a:t>
            </a:r>
            <a:r>
              <a:rPr lang="vi-VN" sz="2000" dirty="0" smtClean="0"/>
              <a:t> giải quyết vấn đề trên.</a:t>
            </a:r>
          </a:p>
          <a:p>
            <a:endParaRPr lang="en-US" dirty="0"/>
          </a:p>
        </p:txBody>
      </p:sp>
    </p:spTree>
    <p:extLst>
      <p:ext uri="{BB962C8B-B14F-4D97-AF65-F5344CB8AC3E}">
        <p14:creationId xmlns:p14="http://schemas.microsoft.com/office/powerpoint/2010/main" val="1443785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488" y="55691"/>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5" name="TextBox 4"/>
          <p:cNvSpPr txBox="1"/>
          <p:nvPr/>
        </p:nvSpPr>
        <p:spPr>
          <a:xfrm>
            <a:off x="685263" y="523785"/>
            <a:ext cx="10135673" cy="523220"/>
          </a:xfrm>
          <a:prstGeom prst="rect">
            <a:avLst/>
          </a:prstGeom>
          <a:noFill/>
        </p:spPr>
        <p:txBody>
          <a:bodyPr wrap="square" rtlCol="0">
            <a:spAutoFit/>
          </a:bodyPr>
          <a:lstStyle/>
          <a:p>
            <a:r>
              <a:rPr lang="en-US" sz="2800" dirty="0" smtClean="0">
                <a:solidFill>
                  <a:srgbClr val="00B050"/>
                </a:solidFill>
              </a:rPr>
              <a:t>1-4. CÁC KHÁI NIÊM CƠ BẢN: </a:t>
            </a:r>
            <a:endParaRPr lang="en-US" sz="2800" dirty="0">
              <a:solidFill>
                <a:srgbClr val="00B050"/>
              </a:solidFill>
            </a:endParaRPr>
          </a:p>
        </p:txBody>
      </p:sp>
      <p:sp>
        <p:nvSpPr>
          <p:cNvPr id="8" name="AutoShape 5"/>
          <p:cNvSpPr>
            <a:spLocks noChangeArrowheads="1"/>
          </p:cNvSpPr>
          <p:nvPr/>
        </p:nvSpPr>
        <p:spPr bwMode="blackWhite">
          <a:xfrm>
            <a:off x="1257300" y="1480319"/>
            <a:ext cx="3200400" cy="609600"/>
          </a:xfrm>
          <a:prstGeom prst="roundRect">
            <a:avLst>
              <a:gd name="adj" fmla="val 9106"/>
            </a:avLst>
          </a:prstGeom>
          <a:gradFill rotWithShape="1">
            <a:gsLst>
              <a:gs pos="0">
                <a:schemeClr val="accent1"/>
              </a:gs>
              <a:gs pos="50000">
                <a:schemeClr val="accent1">
                  <a:gamma/>
                  <a:tint val="66667"/>
                  <a:invGamma/>
                </a:schemeClr>
              </a:gs>
              <a:gs pos="100000">
                <a:schemeClr val="accent1"/>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sz="2400" dirty="0">
                <a:solidFill>
                  <a:srgbClr val="0070C0"/>
                </a:solidFill>
              </a:rPr>
              <a:t>Inside local address</a:t>
            </a:r>
            <a:endParaRPr lang="en-US" altLang="en-US" sz="2400" b="1" dirty="0">
              <a:solidFill>
                <a:srgbClr val="0070C0"/>
              </a:solidFill>
              <a:effectLst>
                <a:outerShdw blurRad="38100" dist="38100" dir="2700000" algn="tl">
                  <a:srgbClr val="000000"/>
                </a:outerShdw>
              </a:effectLst>
              <a:latin typeface="Arial Unicode MS" panose="020B0604020202020204" pitchFamily="34" charset="-128"/>
            </a:endParaRPr>
          </a:p>
        </p:txBody>
      </p:sp>
      <p:sp>
        <p:nvSpPr>
          <p:cNvPr id="9" name="AutoShape 6"/>
          <p:cNvSpPr>
            <a:spLocks noChangeArrowheads="1"/>
          </p:cNvSpPr>
          <p:nvPr/>
        </p:nvSpPr>
        <p:spPr bwMode="blackWhite">
          <a:xfrm>
            <a:off x="1257300" y="2281843"/>
            <a:ext cx="3200400" cy="609600"/>
          </a:xfrm>
          <a:prstGeom prst="roundRect">
            <a:avLst>
              <a:gd name="adj" fmla="val 9106"/>
            </a:avLst>
          </a:prstGeom>
          <a:gradFill rotWithShape="1">
            <a:gsLst>
              <a:gs pos="0">
                <a:schemeClr val="hlink"/>
              </a:gs>
              <a:gs pos="50000">
                <a:schemeClr val="hlink">
                  <a:gamma/>
                  <a:tint val="66667"/>
                  <a:invGamma/>
                </a:schemeClr>
              </a:gs>
              <a:gs pos="100000">
                <a:schemeClr val="hlink"/>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sz="2400" dirty="0"/>
              <a:t>  </a:t>
            </a:r>
            <a:r>
              <a:rPr lang="en-US" sz="2400" dirty="0">
                <a:solidFill>
                  <a:srgbClr val="0070C0"/>
                </a:solidFill>
              </a:rPr>
              <a:t>Inside global address</a:t>
            </a:r>
            <a:endParaRPr lang="en-US" altLang="en-US" sz="2400" b="1" dirty="0">
              <a:solidFill>
                <a:srgbClr val="0070C0"/>
              </a:solidFill>
              <a:effectLst>
                <a:outerShdw blurRad="38100" dist="38100" dir="2700000" algn="tl">
                  <a:srgbClr val="000000"/>
                </a:outerShdw>
              </a:effectLst>
              <a:latin typeface="Arial Unicode MS" panose="020B0604020202020204" pitchFamily="34" charset="-128"/>
            </a:endParaRPr>
          </a:p>
        </p:txBody>
      </p:sp>
      <p:sp>
        <p:nvSpPr>
          <p:cNvPr id="10" name="AutoShape 7"/>
          <p:cNvSpPr>
            <a:spLocks noChangeArrowheads="1"/>
          </p:cNvSpPr>
          <p:nvPr/>
        </p:nvSpPr>
        <p:spPr bwMode="blackWhite">
          <a:xfrm>
            <a:off x="1319160" y="3146930"/>
            <a:ext cx="3189787" cy="609600"/>
          </a:xfrm>
          <a:prstGeom prst="roundRect">
            <a:avLst>
              <a:gd name="adj" fmla="val 9106"/>
            </a:avLst>
          </a:prstGeom>
          <a:gradFill rotWithShape="1">
            <a:gsLst>
              <a:gs pos="0">
                <a:schemeClr val="folHlink"/>
              </a:gs>
              <a:gs pos="50000">
                <a:schemeClr val="folHlink">
                  <a:gamma/>
                  <a:tint val="66667"/>
                  <a:invGamma/>
                </a:schemeClr>
              </a:gs>
              <a:gs pos="100000">
                <a:schemeClr val="folHlink"/>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sz="2400" dirty="0">
                <a:solidFill>
                  <a:srgbClr val="0070C0"/>
                </a:solidFill>
              </a:rPr>
              <a:t>Outside local </a:t>
            </a:r>
            <a:r>
              <a:rPr lang="en-US" sz="2400" dirty="0" smtClean="0">
                <a:solidFill>
                  <a:srgbClr val="0070C0"/>
                </a:solidFill>
              </a:rPr>
              <a:t>address</a:t>
            </a:r>
            <a:endParaRPr lang="en-US" altLang="en-US" sz="2400" b="1" dirty="0">
              <a:solidFill>
                <a:srgbClr val="0070C0"/>
              </a:solidFill>
              <a:effectLst>
                <a:outerShdw blurRad="38100" dist="38100" dir="2700000" algn="tl">
                  <a:srgbClr val="000000"/>
                </a:outerShdw>
              </a:effectLst>
              <a:latin typeface="Arial Unicode MS" panose="020B0604020202020204" pitchFamily="34" charset="-128"/>
            </a:endParaRPr>
          </a:p>
        </p:txBody>
      </p:sp>
      <p:sp>
        <p:nvSpPr>
          <p:cNvPr id="11" name="AutoShape 61"/>
          <p:cNvSpPr>
            <a:spLocks noChangeArrowheads="1"/>
          </p:cNvSpPr>
          <p:nvPr/>
        </p:nvSpPr>
        <p:spPr bwMode="blackWhite">
          <a:xfrm>
            <a:off x="1320040" y="4012017"/>
            <a:ext cx="3189786" cy="609600"/>
          </a:xfrm>
          <a:prstGeom prst="roundRect">
            <a:avLst>
              <a:gd name="adj" fmla="val 9106"/>
            </a:avLst>
          </a:prstGeom>
          <a:gradFill rotWithShape="1">
            <a:gsLst>
              <a:gs pos="0">
                <a:srgbClr val="FCC75E"/>
              </a:gs>
              <a:gs pos="50000">
                <a:srgbClr val="FDDA95">
                  <a:alpha val="33000"/>
                </a:srgbClr>
              </a:gs>
              <a:gs pos="100000">
                <a:srgbClr val="FCC75E"/>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sz="2400" dirty="0">
                <a:solidFill>
                  <a:srgbClr val="0070C0"/>
                </a:solidFill>
              </a:rPr>
              <a:t>Outside global address</a:t>
            </a:r>
            <a:endParaRPr lang="en-US" altLang="en-US" sz="2400" b="1" dirty="0">
              <a:solidFill>
                <a:srgbClr val="0070C0"/>
              </a:solidFill>
              <a:effectLst>
                <a:outerShdw blurRad="38100" dist="38100" dir="2700000" algn="tl">
                  <a:srgbClr val="000000"/>
                </a:outerShdw>
              </a:effectLst>
              <a:latin typeface="Arial Unicode MS" panose="020B0604020202020204" pitchFamily="34" charset="-128"/>
            </a:endParaRPr>
          </a:p>
        </p:txBody>
      </p:sp>
      <p:sp>
        <p:nvSpPr>
          <p:cNvPr id="13" name="AutoShape 12"/>
          <p:cNvSpPr>
            <a:spLocks noChangeArrowheads="1"/>
          </p:cNvSpPr>
          <p:nvPr/>
        </p:nvSpPr>
        <p:spPr bwMode="auto">
          <a:xfrm flipV="1">
            <a:off x="5086618" y="2586643"/>
            <a:ext cx="4800600" cy="3336856"/>
          </a:xfrm>
          <a:prstGeom prst="wedgeRoundRectCallout">
            <a:avLst>
              <a:gd name="adj1" fmla="val -61708"/>
              <a:gd name="adj2" fmla="val -1144"/>
              <a:gd name="adj3" fmla="val 16667"/>
            </a:avLst>
          </a:prstGeom>
          <a:gradFill rotWithShape="1">
            <a:gsLst>
              <a:gs pos="0">
                <a:srgbClr val="CBFBC9"/>
              </a:gs>
              <a:gs pos="100000">
                <a:srgbClr val="EAFDE9"/>
              </a:gs>
            </a:gsLst>
            <a:path path="rect">
              <a:fillToRect l="50000" t="50000" r="50000" b="50000"/>
            </a:path>
          </a:gradFill>
          <a:ln w="28575">
            <a:solidFill>
              <a:srgbClr val="EC654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sz="2400" b="1" dirty="0" err="1">
                <a:solidFill>
                  <a:srgbClr val="009900"/>
                </a:solidFill>
                <a:effectLst>
                  <a:outerShdw blurRad="38100" dist="38100" dir="2700000" algn="tl">
                    <a:srgbClr val="000000"/>
                  </a:outerShdw>
                </a:effectLst>
                <a:latin typeface="Arial Unicode MS" panose="020B0604020202020204" pitchFamily="34" charset="-128"/>
              </a:rPr>
              <a:t>Chức</a:t>
            </a:r>
            <a:r>
              <a:rPr lang="en-US" altLang="en-US" sz="2400" b="1" dirty="0">
                <a:solidFill>
                  <a:srgbClr val="009900"/>
                </a:solidFill>
                <a:effectLst>
                  <a:outerShdw blurRad="38100" dist="38100" dir="2700000" algn="tl">
                    <a:srgbClr val="000000"/>
                  </a:outerShdw>
                </a:effectLst>
                <a:latin typeface="Arial Unicode MS" panose="020B0604020202020204" pitchFamily="34" charset="-128"/>
              </a:rPr>
              <a:t> </a:t>
            </a:r>
            <a:r>
              <a:rPr lang="en-US" altLang="en-US" sz="2400" b="1" dirty="0" err="1">
                <a:solidFill>
                  <a:srgbClr val="009900"/>
                </a:solidFill>
                <a:effectLst>
                  <a:outerShdw blurRad="38100" dist="38100" dir="2700000" algn="tl">
                    <a:srgbClr val="000000"/>
                  </a:outerShdw>
                </a:effectLst>
                <a:latin typeface="Arial Unicode MS" panose="020B0604020202020204" pitchFamily="34" charset="-128"/>
              </a:rPr>
              <a:t>năng</a:t>
            </a:r>
            <a:r>
              <a:rPr lang="en-US" altLang="en-US" sz="2400" b="1" dirty="0">
                <a:effectLst>
                  <a:outerShdw blurRad="38100" dist="38100" dir="2700000" algn="tl">
                    <a:srgbClr val="FFFFFF"/>
                  </a:outerShdw>
                </a:effectLst>
                <a:latin typeface="Arial Unicode MS" panose="020B0604020202020204" pitchFamily="34" charset="-128"/>
              </a:rPr>
              <a:t> : </a:t>
            </a:r>
          </a:p>
          <a:p>
            <a:r>
              <a:rPr lang="vi-VN" sz="2400" dirty="0"/>
              <a:t>Là địa chỉ IP được gán cho một host thuộc mạng ngoài bởi người sở hữu host đó. Địa chỉ này được gán bằng một địa chỉ IP hợp lệ trên mạng Internet</a:t>
            </a:r>
            <a:endParaRPr lang="en-US" altLang="en-US" sz="2400" b="1" dirty="0">
              <a:effectLst>
                <a:outerShdw blurRad="38100" dist="38100" dir="2700000" algn="tl">
                  <a:srgbClr val="FFFFFF"/>
                </a:outerShdw>
              </a:effectLst>
              <a:latin typeface="Arial Unicode MS" panose="020B0604020202020204" pitchFamily="34" charset="-128"/>
            </a:endParaRPr>
          </a:p>
        </p:txBody>
      </p:sp>
    </p:spTree>
    <p:extLst>
      <p:ext uri="{BB962C8B-B14F-4D97-AF65-F5344CB8AC3E}">
        <p14:creationId xmlns:p14="http://schemas.microsoft.com/office/powerpoint/2010/main" val="3845368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488" y="55691"/>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5" name="TextBox 4"/>
          <p:cNvSpPr txBox="1"/>
          <p:nvPr/>
        </p:nvSpPr>
        <p:spPr>
          <a:xfrm>
            <a:off x="685263" y="523785"/>
            <a:ext cx="10135673" cy="523220"/>
          </a:xfrm>
          <a:prstGeom prst="rect">
            <a:avLst/>
          </a:prstGeom>
          <a:noFill/>
        </p:spPr>
        <p:txBody>
          <a:bodyPr wrap="square" rtlCol="0">
            <a:spAutoFit/>
          </a:bodyPr>
          <a:lstStyle/>
          <a:p>
            <a:r>
              <a:rPr lang="en-US" sz="2800" dirty="0" smtClean="0">
                <a:solidFill>
                  <a:srgbClr val="00B050"/>
                </a:solidFill>
              </a:rPr>
              <a:t>1-4. CÁC KHÁI NIÊM CƠ BẢN: </a:t>
            </a:r>
            <a:endParaRPr lang="en-US" sz="2800" dirty="0">
              <a:solidFill>
                <a:srgbClr val="00B050"/>
              </a:solidFill>
            </a:endParaRPr>
          </a:p>
        </p:txBody>
      </p:sp>
      <p:sp>
        <p:nvSpPr>
          <p:cNvPr id="13" name="TextBox 12"/>
          <p:cNvSpPr txBox="1"/>
          <p:nvPr/>
        </p:nvSpPr>
        <p:spPr>
          <a:xfrm>
            <a:off x="298897" y="943974"/>
            <a:ext cx="9115559" cy="1938992"/>
          </a:xfrm>
          <a:prstGeom prst="rect">
            <a:avLst/>
          </a:prstGeom>
          <a:noFill/>
        </p:spPr>
        <p:txBody>
          <a:bodyPr wrap="square" rtlCol="0">
            <a:spAutoFit/>
          </a:bodyPr>
          <a:lstStyle/>
          <a:p>
            <a:r>
              <a:rPr lang="vi-VN" sz="2000" dirty="0"/>
              <a:t>Chúng ta có thể hình dung để phân biệt 4 kiểu địa chỉ này như sau:</a:t>
            </a:r>
            <a:br>
              <a:rPr lang="vi-VN" sz="2000" dirty="0"/>
            </a:br>
            <a:r>
              <a:rPr lang="vi-VN" sz="2000" dirty="0"/>
              <a:t>Các gói tin bắt nguồn từ bên trong mạng nội bộ (inside) sẽ có source IP là địa chỉ kiểu “inside local” và destination IP là “ouside local” khi nó còn ở trong phần mạng nội bộ. Cũng gói tin đó, khi được chuyển ra ngoài mạng (qua NAT) source IP address sẽ được chuyển thành "inside global address" và địa destination IP của gói tin sẽ là “outside global address”. </a:t>
            </a:r>
            <a:r>
              <a:rPr lang="vi-VN" sz="2000" dirty="0" smtClean="0"/>
              <a:t>"</a:t>
            </a:r>
            <a:r>
              <a:rPr lang="vi-VN" sz="2000" dirty="0"/>
              <a:t>inside local address".</a:t>
            </a:r>
            <a:endParaRPr lang="en-US" sz="2000"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761" y="2975020"/>
            <a:ext cx="4288663" cy="3385821"/>
          </a:xfrm>
          <a:prstGeom prst="rect">
            <a:avLst/>
          </a:prstGeom>
        </p:spPr>
      </p:pic>
      <p:sp>
        <p:nvSpPr>
          <p:cNvPr id="15" name="TextBox 14"/>
          <p:cNvSpPr txBox="1"/>
          <p:nvPr/>
        </p:nvSpPr>
        <p:spPr>
          <a:xfrm>
            <a:off x="298897" y="2868186"/>
            <a:ext cx="4222930" cy="3477875"/>
          </a:xfrm>
          <a:prstGeom prst="rect">
            <a:avLst/>
          </a:prstGeom>
          <a:noFill/>
        </p:spPr>
        <p:txBody>
          <a:bodyPr wrap="square" rtlCol="0">
            <a:spAutoFit/>
          </a:bodyPr>
          <a:lstStyle/>
          <a:p>
            <a:r>
              <a:rPr lang="vi-VN" sz="2000" dirty="0"/>
              <a:t>Hay ngược lại, khi một gói tin bắt nguồn từ một mạng bên ngoài, khi nó còn đang ở mạng bên ngoài đó, địa chỉ source IP của nó sẽ là "outside global address", địa chỉ destination IP sẽ là "inside global address". Cũng gói tin đó khi được chuyển vào mạng bên trong (qua NAT), địa chỉ source sẽ là "outside local address" và địa chỉ destination của gói tin sẽ là</a:t>
            </a:r>
            <a:endParaRPr lang="en-US" sz="2000" dirty="0"/>
          </a:p>
        </p:txBody>
      </p:sp>
    </p:spTree>
    <p:extLst>
      <p:ext uri="{BB962C8B-B14F-4D97-AF65-F5344CB8AC3E}">
        <p14:creationId xmlns:p14="http://schemas.microsoft.com/office/powerpoint/2010/main" val="5196647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488" y="55691"/>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5" name="TextBox 4"/>
          <p:cNvSpPr txBox="1"/>
          <p:nvPr/>
        </p:nvSpPr>
        <p:spPr>
          <a:xfrm>
            <a:off x="685263" y="523785"/>
            <a:ext cx="10135673" cy="523220"/>
          </a:xfrm>
          <a:prstGeom prst="rect">
            <a:avLst/>
          </a:prstGeom>
          <a:noFill/>
        </p:spPr>
        <p:txBody>
          <a:bodyPr wrap="square" rtlCol="0">
            <a:spAutoFit/>
          </a:bodyPr>
          <a:lstStyle/>
          <a:p>
            <a:r>
              <a:rPr lang="en-US" sz="2800" dirty="0" smtClean="0">
                <a:solidFill>
                  <a:srgbClr val="00B050"/>
                </a:solidFill>
              </a:rPr>
              <a:t>2.CÁC KĨ THUẬT NAT: </a:t>
            </a:r>
            <a:endParaRPr lang="en-US" sz="2800" dirty="0">
              <a:solidFill>
                <a:srgbClr val="00B050"/>
              </a:solidFill>
            </a:endParaRPr>
          </a:p>
        </p:txBody>
      </p:sp>
      <p:sp>
        <p:nvSpPr>
          <p:cNvPr id="6" name="TextBox 5"/>
          <p:cNvSpPr txBox="1"/>
          <p:nvPr/>
        </p:nvSpPr>
        <p:spPr>
          <a:xfrm>
            <a:off x="503617" y="1047005"/>
            <a:ext cx="9115559" cy="400110"/>
          </a:xfrm>
          <a:prstGeom prst="rect">
            <a:avLst/>
          </a:prstGeom>
          <a:noFill/>
        </p:spPr>
        <p:txBody>
          <a:bodyPr wrap="square" rtlCol="0">
            <a:spAutoFit/>
          </a:bodyPr>
          <a:lstStyle/>
          <a:p>
            <a:r>
              <a:rPr lang="en-US" sz="2000" b="1" dirty="0" smtClean="0"/>
              <a:t>      2-1. KĨ THUẬT NAT TĨNH</a:t>
            </a:r>
            <a:endParaRPr lang="en-US" sz="2000" b="1" dirty="0"/>
          </a:p>
        </p:txBody>
      </p:sp>
      <p:sp>
        <p:nvSpPr>
          <p:cNvPr id="9" name="TextBox 8"/>
          <p:cNvSpPr txBox="1"/>
          <p:nvPr/>
        </p:nvSpPr>
        <p:spPr>
          <a:xfrm>
            <a:off x="888642" y="1515099"/>
            <a:ext cx="8345510" cy="3785652"/>
          </a:xfrm>
          <a:prstGeom prst="rect">
            <a:avLst/>
          </a:prstGeom>
          <a:noFill/>
        </p:spPr>
        <p:txBody>
          <a:bodyPr wrap="square" rtlCol="0">
            <a:spAutoFit/>
          </a:bodyPr>
          <a:lstStyle/>
          <a:p>
            <a:r>
              <a:rPr lang="vi-VN" sz="2000" dirty="0"/>
              <a:t>Với NAT tĩnh, địa chỉ IP thường được ánh xạ tĩnh với nhau thông qua các lệnh cấu hình. Trong NAT tĩnh, một địa chỉ Inside Local luôn luôn được ánh xạ vào địa chỉ Inside Global. Nếu được sử dụng, mỗi địa chỉ Outside Local luôn luôn ánh xạ vào cùng địa chỉ Outside Global. NAT tĩnh không có tiết kiệm địa chỉ thực. </a:t>
            </a:r>
            <a:br>
              <a:rPr lang="vi-VN" sz="2000" dirty="0"/>
            </a:br>
            <a:r>
              <a:rPr lang="vi-VN" sz="2000" dirty="0"/>
              <a:t>Mặc dù NAT tĩnh không giúp tiết kiệm địa chỉ IP, cơ chế NAT tĩnh cho phép một máy chủ bên trong hiện diện ra ngoài Internet, bởi vì máy chủ sẽ luôn dùng cùng một địa chỉ IP thực . </a:t>
            </a:r>
            <a:br>
              <a:rPr lang="vi-VN" sz="2000" dirty="0"/>
            </a:br>
            <a:r>
              <a:rPr lang="vi-VN" sz="2000" dirty="0"/>
              <a:t>Cách thức thực hiện NAT tĩnh thì dễ dàng vì toàn bộ cơ chế dịch địa chỉ được thực hiện bởi một công thức đơn giản:</a:t>
            </a:r>
            <a:br>
              <a:rPr lang="vi-VN" sz="2000" dirty="0"/>
            </a:br>
            <a:r>
              <a:rPr lang="vi-VN" sz="2000" dirty="0"/>
              <a:t>Địa chỉ đích =Địa chỉ mạng mới OR (địa chỉ nguồn AND ( NOT netmask))</a:t>
            </a:r>
            <a:endParaRPr lang="en-US" sz="2000" dirty="0"/>
          </a:p>
        </p:txBody>
      </p:sp>
    </p:spTree>
    <p:extLst>
      <p:ext uri="{BB962C8B-B14F-4D97-AF65-F5344CB8AC3E}">
        <p14:creationId xmlns:p14="http://schemas.microsoft.com/office/powerpoint/2010/main" val="17713999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488" y="55691"/>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5" name="TextBox 4"/>
          <p:cNvSpPr txBox="1"/>
          <p:nvPr/>
        </p:nvSpPr>
        <p:spPr>
          <a:xfrm>
            <a:off x="556475" y="499617"/>
            <a:ext cx="10135673" cy="523220"/>
          </a:xfrm>
          <a:prstGeom prst="rect">
            <a:avLst/>
          </a:prstGeom>
          <a:noFill/>
        </p:spPr>
        <p:txBody>
          <a:bodyPr wrap="square" rtlCol="0">
            <a:spAutoFit/>
          </a:bodyPr>
          <a:lstStyle/>
          <a:p>
            <a:r>
              <a:rPr lang="en-US" sz="2800" dirty="0" smtClean="0">
                <a:solidFill>
                  <a:srgbClr val="00B050"/>
                </a:solidFill>
              </a:rPr>
              <a:t>2.CÁC KĨ THUẬT NAT: </a:t>
            </a:r>
            <a:endParaRPr lang="en-US" sz="2800" dirty="0">
              <a:solidFill>
                <a:srgbClr val="00B050"/>
              </a:solidFill>
            </a:endParaRPr>
          </a:p>
        </p:txBody>
      </p:sp>
      <p:sp>
        <p:nvSpPr>
          <p:cNvPr id="6" name="TextBox 5"/>
          <p:cNvSpPr txBox="1"/>
          <p:nvPr/>
        </p:nvSpPr>
        <p:spPr>
          <a:xfrm>
            <a:off x="298897" y="943974"/>
            <a:ext cx="9115559" cy="400110"/>
          </a:xfrm>
          <a:prstGeom prst="rect">
            <a:avLst/>
          </a:prstGeom>
          <a:noFill/>
        </p:spPr>
        <p:txBody>
          <a:bodyPr wrap="square" rtlCol="0">
            <a:spAutoFit/>
          </a:bodyPr>
          <a:lstStyle/>
          <a:p>
            <a:r>
              <a:rPr lang="en-US" sz="2000" b="1" dirty="0" smtClean="0"/>
              <a:t>      2-1. KĨ THUẬT NAT TĨNH</a:t>
            </a:r>
            <a:endParaRPr lang="en-US" sz="2000" b="1" dirty="0"/>
          </a:p>
        </p:txBody>
      </p:sp>
      <p:sp>
        <p:nvSpPr>
          <p:cNvPr id="7" name="TextBox 6"/>
          <p:cNvSpPr txBox="1"/>
          <p:nvPr/>
        </p:nvSpPr>
        <p:spPr>
          <a:xfrm>
            <a:off x="5486400" y="981972"/>
            <a:ext cx="5850766" cy="5324535"/>
          </a:xfrm>
          <a:prstGeom prst="rect">
            <a:avLst/>
          </a:prstGeom>
          <a:noFill/>
        </p:spPr>
        <p:txBody>
          <a:bodyPr wrap="square" rtlCol="0">
            <a:spAutoFit/>
          </a:bodyPr>
          <a:lstStyle/>
          <a:p>
            <a:r>
              <a:rPr lang="vi-VN" sz="2000" dirty="0"/>
              <a:t>Ví dụ :</a:t>
            </a:r>
            <a:br>
              <a:rPr lang="vi-VN" sz="2000" dirty="0"/>
            </a:br>
            <a:r>
              <a:rPr lang="vi-VN" sz="2000" dirty="0"/>
              <a:t>Một địa chỉ private được map với một địa chỉ public. Ví dụ 1 một máy trọng mạng LAN có địa chỉ 10. 1. 1. 1 được “phiên dịch” thành 1 địa chỉ public 20. 1. 1. 1 khi gửi tin ra ngoài Internet</a:t>
            </a:r>
            <a:br>
              <a:rPr lang="vi-VN" sz="2000" dirty="0"/>
            </a:br>
            <a:r>
              <a:rPr lang="vi-VN" sz="2000" dirty="0"/>
              <a:t>Bắt đầu bằng một gói tin được gửi từ một PC bên trái của hình đến một máy chủ bên phải ở địa chỉ 170. 1. 1. 1. Địa chỉ nguồn private 10. 1. 1. 1 được dịch thành một địa chỉ thực 200. 1. 1. 1. Máy client gửi ra một gói tin với địa chỉ nguồn 10. 1. 1. 1 nhưng router NAT thay đổi địa chỉ nguồn thành 200. 1. 1. 1. Khi server nhận được một gói tin với địa chỉ nguồn 200. 1. 1. 1, máy chủ nghĩ rằng nó đang nói chuyện với máy 200. 1. 1. 1, vì vậy máy chủ trả lời lại bằng một gói tin gửi về địa chỉ đích 200. 1. 1. 1. Router sau đó sẽ dịch địa chỉ đích 200. 1. 1. 1 ngược lại thành 10. 1. 1. 1.</a:t>
            </a:r>
            <a:endParaRPr lang="en-US"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9701"/>
            <a:ext cx="5486399" cy="4776399"/>
          </a:xfrm>
          <a:prstGeom prst="rect">
            <a:avLst/>
          </a:prstGeom>
        </p:spPr>
      </p:pic>
    </p:spTree>
    <p:extLst>
      <p:ext uri="{BB962C8B-B14F-4D97-AF65-F5344CB8AC3E}">
        <p14:creationId xmlns:p14="http://schemas.microsoft.com/office/powerpoint/2010/main" val="1805654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488" y="55691"/>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5" name="TextBox 4"/>
          <p:cNvSpPr txBox="1"/>
          <p:nvPr/>
        </p:nvSpPr>
        <p:spPr>
          <a:xfrm>
            <a:off x="685263" y="523785"/>
            <a:ext cx="10135673" cy="523220"/>
          </a:xfrm>
          <a:prstGeom prst="rect">
            <a:avLst/>
          </a:prstGeom>
          <a:noFill/>
        </p:spPr>
        <p:txBody>
          <a:bodyPr wrap="square" rtlCol="0">
            <a:spAutoFit/>
          </a:bodyPr>
          <a:lstStyle/>
          <a:p>
            <a:r>
              <a:rPr lang="en-US" sz="2800" dirty="0" smtClean="0">
                <a:solidFill>
                  <a:srgbClr val="00B050"/>
                </a:solidFill>
              </a:rPr>
              <a:t>2.CÁC KĨ THUẬT NAT: </a:t>
            </a:r>
            <a:endParaRPr lang="en-US" sz="2800" dirty="0">
              <a:solidFill>
                <a:srgbClr val="00B050"/>
              </a:solidFill>
            </a:endParaRPr>
          </a:p>
        </p:txBody>
      </p:sp>
      <p:sp>
        <p:nvSpPr>
          <p:cNvPr id="6" name="TextBox 5"/>
          <p:cNvSpPr txBox="1"/>
          <p:nvPr/>
        </p:nvSpPr>
        <p:spPr>
          <a:xfrm>
            <a:off x="503617" y="1047005"/>
            <a:ext cx="9115559" cy="400110"/>
          </a:xfrm>
          <a:prstGeom prst="rect">
            <a:avLst/>
          </a:prstGeom>
          <a:noFill/>
        </p:spPr>
        <p:txBody>
          <a:bodyPr wrap="square" rtlCol="0">
            <a:spAutoFit/>
          </a:bodyPr>
          <a:lstStyle/>
          <a:p>
            <a:r>
              <a:rPr lang="en-US" sz="2000" b="1" dirty="0" smtClean="0"/>
              <a:t>      2-2. KĨ THUẬT NAT ĐỘNG (DYNAMIC NAT)</a:t>
            </a:r>
            <a:endParaRPr lang="en-US" sz="2000" b="1" dirty="0"/>
          </a:p>
        </p:txBody>
      </p:sp>
      <p:sp>
        <p:nvSpPr>
          <p:cNvPr id="7" name="TextBox 6"/>
          <p:cNvSpPr txBox="1"/>
          <p:nvPr/>
        </p:nvSpPr>
        <p:spPr>
          <a:xfrm>
            <a:off x="888641" y="1515099"/>
            <a:ext cx="8912181" cy="3785652"/>
          </a:xfrm>
          <a:prstGeom prst="rect">
            <a:avLst/>
          </a:prstGeom>
          <a:noFill/>
        </p:spPr>
        <p:txBody>
          <a:bodyPr wrap="square" rtlCol="0">
            <a:spAutoFit/>
          </a:bodyPr>
          <a:lstStyle/>
          <a:p>
            <a:r>
              <a:rPr lang="vi-VN" sz="2000" dirty="0"/>
              <a:t>Với NAT, khi số IP nguồn không bằng số IP đích. Số host chia sẻ nói chung bị giới hạn bởi số IP đích có sẵn. NAT động phức tạp hơn NAT tĩnh, vì thế chúng phải lưu giữ lại thông tin kết nối và thậm chí tìm thông tin của TCP trong packet. Một số người dùng nó thay cho NAT tĩnh vì mục đích bảo mật. Những người từ bên ngoài không thể tìm được IP nào kết nối với host chỉ định vì tại thời điểm tiếp theo host này có thể nhận một IP hoàn toàn khác. </a:t>
            </a:r>
            <a:br>
              <a:rPr lang="vi-VN" sz="2000" dirty="0"/>
            </a:br>
            <a:r>
              <a:rPr lang="vi-VN" sz="2000" dirty="0"/>
              <a:t>Những kết nối từ bên ngoài thì chỉ có thể khi những host này vẫn còn nắm giữ một IP trong bảng NAT động. Nơi mà NAT router lưu giữ những thông tin về IP bên trong (IP nguồn )được liên kết với NAT-IP(IP đích). Cho một ví dụ trong một session của FPT non-passive. Nơi mà server cố gắng thiết lập một kênh truyền dữ liệu vì thế khi server cố gắng gửi một IP packet đến FTP client thì phải có một entry cho client trong </a:t>
            </a:r>
            <a:r>
              <a:rPr lang="vi-VN" sz="2000" dirty="0" smtClean="0"/>
              <a:t>bảng</a:t>
            </a:r>
            <a:endParaRPr lang="en-US" sz="2000" dirty="0"/>
          </a:p>
        </p:txBody>
      </p:sp>
    </p:spTree>
    <p:extLst>
      <p:ext uri="{BB962C8B-B14F-4D97-AF65-F5344CB8AC3E}">
        <p14:creationId xmlns:p14="http://schemas.microsoft.com/office/powerpoint/2010/main" val="35987382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7532" y="1515099"/>
            <a:ext cx="9071020" cy="4708981"/>
          </a:xfrm>
          <a:prstGeom prst="rect">
            <a:avLst/>
          </a:prstGeom>
        </p:spPr>
        <p:txBody>
          <a:bodyPr wrap="square">
            <a:spAutoFit/>
          </a:bodyPr>
          <a:lstStyle/>
          <a:p>
            <a:r>
              <a:rPr lang="vi-VN" sz="2000" dirty="0"/>
              <a:t>NAT. Nó vẫn phải còn liên kết một IPclient với cùng một NAT-IPs khi client bắt đầu một kênh truyền control trừ khi FTP session rỗi sau một thời gian timeout. Xin nói thêm giao thức FTP có 2 cơ chế là passive và non-passive . Giao thức FTP luôn dùng 2 port (control và data) . Với cơ chế passive (thụ động ) host kết nối sẽ nhận thông tin về data port từ server và ngược lại non-passive thì host kết nối sẽ chỉ định dataport yêu cầu server lắng nghe kết nối tới</a:t>
            </a:r>
            <a:r>
              <a:rPr lang="vi-VN" sz="2000" dirty="0" smtClean="0"/>
              <a:t>.</a:t>
            </a:r>
            <a:endParaRPr lang="en-US" sz="2000" dirty="0" smtClean="0"/>
          </a:p>
          <a:p>
            <a:r>
              <a:rPr lang="vi-VN" sz="2000" dirty="0" smtClean="0"/>
              <a:t> </a:t>
            </a:r>
            <a:endParaRPr lang="en-US" sz="2000" dirty="0" smtClean="0"/>
          </a:p>
          <a:p>
            <a:r>
              <a:rPr lang="vi-VN" sz="2000" dirty="0"/>
              <a:t>Bất cứ khi nào nếu một người từ bên ngoài muốn kết nối vào một host chỉ định ở bên trong mạng tại một thời điểm tùy ý chỉ có 2 trường hợp :</a:t>
            </a:r>
            <a:br>
              <a:rPr lang="vi-VN" sz="2000" dirty="0"/>
            </a:br>
            <a:r>
              <a:rPr lang="en-US" sz="2000" dirty="0" smtClean="0"/>
              <a:t> </a:t>
            </a:r>
            <a:r>
              <a:rPr lang="vi-VN" sz="2000" dirty="0" smtClean="0"/>
              <a:t>+ </a:t>
            </a:r>
            <a:r>
              <a:rPr lang="vi-VN" sz="2000" dirty="0"/>
              <a:t>Host bên trong không có một entry trong bảng NAT khi đó sẽ nhận được thông tin “host unreachable” hoặc có một entry nhưng NAT-IPs là không biết. </a:t>
            </a:r>
            <a:br>
              <a:rPr lang="vi-VN" sz="2000" dirty="0"/>
            </a:br>
            <a:r>
              <a:rPr lang="en-US" sz="2000" dirty="0" smtClean="0"/>
              <a:t> </a:t>
            </a:r>
            <a:r>
              <a:rPr lang="vi-VN" sz="2000" dirty="0" smtClean="0"/>
              <a:t>+ </a:t>
            </a:r>
            <a:r>
              <a:rPr lang="vi-VN" sz="2000" dirty="0"/>
              <a:t>Biết được IP của một kết nối bởi vì có một kết nối từ host bên trong ra ngoài mạng. Tuy nhiên đó chỉ là NAT-IPs và không phải là IP thật của host. Và thông tin này sẽ bị mất sau một thờii gian timeout của entry này trong bảng NAT router. </a:t>
            </a:r>
            <a:endParaRPr lang="en-US" sz="2000" dirty="0"/>
          </a:p>
        </p:txBody>
      </p:sp>
      <p:sp>
        <p:nvSpPr>
          <p:cNvPr id="5" name="TextBox 4"/>
          <p:cNvSpPr txBox="1"/>
          <p:nvPr/>
        </p:nvSpPr>
        <p:spPr>
          <a:xfrm>
            <a:off x="395488" y="55691"/>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6" name="TextBox 5"/>
          <p:cNvSpPr txBox="1"/>
          <p:nvPr/>
        </p:nvSpPr>
        <p:spPr>
          <a:xfrm>
            <a:off x="685263" y="523785"/>
            <a:ext cx="10135673" cy="523220"/>
          </a:xfrm>
          <a:prstGeom prst="rect">
            <a:avLst/>
          </a:prstGeom>
          <a:noFill/>
        </p:spPr>
        <p:txBody>
          <a:bodyPr wrap="square" rtlCol="0">
            <a:spAutoFit/>
          </a:bodyPr>
          <a:lstStyle/>
          <a:p>
            <a:r>
              <a:rPr lang="en-US" sz="2800" dirty="0" smtClean="0">
                <a:solidFill>
                  <a:srgbClr val="00B050"/>
                </a:solidFill>
              </a:rPr>
              <a:t>2.CÁC KĨ THUẬT NAT: </a:t>
            </a:r>
            <a:endParaRPr lang="en-US" sz="2800" dirty="0">
              <a:solidFill>
                <a:srgbClr val="00B050"/>
              </a:solidFill>
            </a:endParaRPr>
          </a:p>
        </p:txBody>
      </p:sp>
      <p:sp>
        <p:nvSpPr>
          <p:cNvPr id="7" name="TextBox 6"/>
          <p:cNvSpPr txBox="1"/>
          <p:nvPr/>
        </p:nvSpPr>
        <p:spPr>
          <a:xfrm>
            <a:off x="395488" y="1047005"/>
            <a:ext cx="9115559" cy="400110"/>
          </a:xfrm>
          <a:prstGeom prst="rect">
            <a:avLst/>
          </a:prstGeom>
          <a:noFill/>
        </p:spPr>
        <p:txBody>
          <a:bodyPr wrap="square" rtlCol="0">
            <a:spAutoFit/>
          </a:bodyPr>
          <a:lstStyle/>
          <a:p>
            <a:r>
              <a:rPr lang="en-US" sz="2000" b="1" dirty="0" smtClean="0"/>
              <a:t>      2-1. KĨ THUẬT NAT ĐỘNG (DYNAMIC NAT)</a:t>
            </a:r>
            <a:endParaRPr lang="en-US" sz="2000" b="1" dirty="0"/>
          </a:p>
        </p:txBody>
      </p:sp>
    </p:spTree>
    <p:extLst>
      <p:ext uri="{BB962C8B-B14F-4D97-AF65-F5344CB8AC3E}">
        <p14:creationId xmlns:p14="http://schemas.microsoft.com/office/powerpoint/2010/main" val="41807504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7589" y="1497612"/>
            <a:ext cx="9071020" cy="1631216"/>
          </a:xfrm>
          <a:prstGeom prst="rect">
            <a:avLst/>
          </a:prstGeom>
        </p:spPr>
        <p:txBody>
          <a:bodyPr wrap="square">
            <a:spAutoFit/>
          </a:bodyPr>
          <a:lstStyle/>
          <a:p>
            <a:r>
              <a:rPr lang="vi-VN" sz="2000" dirty="0"/>
              <a:t>Ví dụ:</a:t>
            </a:r>
            <a:br>
              <a:rPr lang="vi-VN" sz="2000" dirty="0"/>
            </a:br>
            <a:r>
              <a:rPr lang="vi-VN" sz="2000" dirty="0"/>
              <a:t>Một địa chỉ private được map với một địa chỉ public từ một nhóm các dịa chỉ public. Ví dụ một mạng LAN có địa chỉ 10. 1. 1. 1/8 được “phiên dịch” thành 1 địa chỉ public trong dải 200. 1. 1. 1 đến 200. 1. 1. 100 khi gửi tin ra ngoài Internet.</a:t>
            </a:r>
            <a:endParaRPr lang="en-US" sz="2000" dirty="0"/>
          </a:p>
        </p:txBody>
      </p:sp>
      <p:sp>
        <p:nvSpPr>
          <p:cNvPr id="5" name="TextBox 4"/>
          <p:cNvSpPr txBox="1"/>
          <p:nvPr/>
        </p:nvSpPr>
        <p:spPr>
          <a:xfrm>
            <a:off x="395488" y="55691"/>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6" name="TextBox 5"/>
          <p:cNvSpPr txBox="1"/>
          <p:nvPr/>
        </p:nvSpPr>
        <p:spPr>
          <a:xfrm>
            <a:off x="685263" y="523785"/>
            <a:ext cx="10135673" cy="523220"/>
          </a:xfrm>
          <a:prstGeom prst="rect">
            <a:avLst/>
          </a:prstGeom>
          <a:noFill/>
        </p:spPr>
        <p:txBody>
          <a:bodyPr wrap="square" rtlCol="0">
            <a:spAutoFit/>
          </a:bodyPr>
          <a:lstStyle/>
          <a:p>
            <a:r>
              <a:rPr lang="en-US" sz="2800" dirty="0" smtClean="0">
                <a:solidFill>
                  <a:srgbClr val="00B050"/>
                </a:solidFill>
              </a:rPr>
              <a:t>2.CÁC KĨ THUẬT NAT: </a:t>
            </a:r>
            <a:endParaRPr lang="en-US" sz="2800" dirty="0">
              <a:solidFill>
                <a:srgbClr val="00B050"/>
              </a:solidFill>
            </a:endParaRPr>
          </a:p>
        </p:txBody>
      </p:sp>
      <p:sp>
        <p:nvSpPr>
          <p:cNvPr id="7" name="TextBox 6"/>
          <p:cNvSpPr txBox="1"/>
          <p:nvPr/>
        </p:nvSpPr>
        <p:spPr>
          <a:xfrm>
            <a:off x="395488" y="1047005"/>
            <a:ext cx="9115559" cy="400110"/>
          </a:xfrm>
          <a:prstGeom prst="rect">
            <a:avLst/>
          </a:prstGeom>
          <a:noFill/>
        </p:spPr>
        <p:txBody>
          <a:bodyPr wrap="square" rtlCol="0">
            <a:spAutoFit/>
          </a:bodyPr>
          <a:lstStyle/>
          <a:p>
            <a:r>
              <a:rPr lang="en-US" sz="2000" b="1" dirty="0" smtClean="0"/>
              <a:t>      2-2. KĨ THUẬT NAT ĐỘNG (DYNAMIC NAT)</a:t>
            </a:r>
            <a:endParaRPr lang="en-US" sz="2000" b="1"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61" y="2884868"/>
            <a:ext cx="5988676" cy="3541690"/>
          </a:xfrm>
          <a:prstGeom prst="rect">
            <a:avLst/>
          </a:prstGeom>
        </p:spPr>
      </p:pic>
    </p:spTree>
    <p:extLst>
      <p:ext uri="{BB962C8B-B14F-4D97-AF65-F5344CB8AC3E}">
        <p14:creationId xmlns:p14="http://schemas.microsoft.com/office/powerpoint/2010/main" val="17752883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488" y="55691"/>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6" name="TextBox 5"/>
          <p:cNvSpPr txBox="1"/>
          <p:nvPr/>
        </p:nvSpPr>
        <p:spPr>
          <a:xfrm>
            <a:off x="685263" y="523785"/>
            <a:ext cx="10135673" cy="523220"/>
          </a:xfrm>
          <a:prstGeom prst="rect">
            <a:avLst/>
          </a:prstGeom>
          <a:noFill/>
        </p:spPr>
        <p:txBody>
          <a:bodyPr wrap="square" rtlCol="0">
            <a:spAutoFit/>
          </a:bodyPr>
          <a:lstStyle/>
          <a:p>
            <a:r>
              <a:rPr lang="en-US" sz="2800" dirty="0" smtClean="0">
                <a:solidFill>
                  <a:srgbClr val="00B050"/>
                </a:solidFill>
              </a:rPr>
              <a:t>2.CÁC KĨ THUẬT NAT: </a:t>
            </a:r>
            <a:endParaRPr lang="en-US" sz="2800" dirty="0">
              <a:solidFill>
                <a:srgbClr val="00B050"/>
              </a:solidFill>
            </a:endParaRPr>
          </a:p>
        </p:txBody>
      </p:sp>
      <p:sp>
        <p:nvSpPr>
          <p:cNvPr id="7" name="TextBox 6"/>
          <p:cNvSpPr txBox="1"/>
          <p:nvPr/>
        </p:nvSpPr>
        <p:spPr>
          <a:xfrm>
            <a:off x="395488" y="1047005"/>
            <a:ext cx="9115559" cy="400110"/>
          </a:xfrm>
          <a:prstGeom prst="rect">
            <a:avLst/>
          </a:prstGeom>
          <a:noFill/>
        </p:spPr>
        <p:txBody>
          <a:bodyPr wrap="square" rtlCol="0">
            <a:spAutoFit/>
          </a:bodyPr>
          <a:lstStyle/>
          <a:p>
            <a:r>
              <a:rPr lang="en-US" sz="2000" b="1" dirty="0" smtClean="0"/>
              <a:t>      2-3. KĨ THUẬT NAT OVERLOADING (HAY </a:t>
            </a:r>
            <a:r>
              <a:rPr lang="en-US" sz="2000" b="1" dirty="0"/>
              <a:t>P</a:t>
            </a:r>
            <a:r>
              <a:rPr lang="en-US" sz="2000" b="1" dirty="0" smtClean="0"/>
              <a:t>AT)</a:t>
            </a:r>
            <a:endParaRPr lang="en-US" sz="2000" b="1" dirty="0"/>
          </a:p>
        </p:txBody>
      </p:sp>
      <p:sp>
        <p:nvSpPr>
          <p:cNvPr id="9" name="TextBox 8"/>
          <p:cNvSpPr txBox="1"/>
          <p:nvPr/>
        </p:nvSpPr>
        <p:spPr>
          <a:xfrm>
            <a:off x="489397" y="4288665"/>
            <a:ext cx="9427336" cy="2831544"/>
          </a:xfrm>
          <a:prstGeom prst="rect">
            <a:avLst/>
          </a:prstGeom>
          <a:noFill/>
        </p:spPr>
        <p:txBody>
          <a:bodyPr wrap="square" rtlCol="0">
            <a:spAutoFit/>
          </a:bodyPr>
          <a:lstStyle/>
          <a:p>
            <a:r>
              <a:rPr lang="vi-VN" sz="2000" dirty="0"/>
              <a:t>Nat overload – PAT là giải pháp được dùng nhiều nhất đặc biệt là trong các Modem ADSL, đây là giải pháp mang lại cả hai ưu điểm của NAT đó là:</a:t>
            </a:r>
          </a:p>
          <a:p>
            <a:r>
              <a:rPr lang="vi-VN" sz="2000" dirty="0"/>
              <a:t>Ẩn địa chỉ IP trong hệ thống mạng nội bộ trước khi gói tin đi ra Internet giằm giảm thiểu nguy cơ tấn công trên mạng</a:t>
            </a:r>
          </a:p>
          <a:p>
            <a:r>
              <a:rPr lang="vi-VN" sz="2000" dirty="0"/>
              <a:t>Tiết kiệm không gian địa chỉ IP</a:t>
            </a:r>
          </a:p>
          <a:p>
            <a:r>
              <a:rPr lang="vi-VN" sz="2000" dirty="0"/>
              <a:t>Bản chất PAT là kết hợp IP Public và số hiệu cổng (port) trước khi đi ra Internet. Lúc này mỗi IP trong LAN khi đi ra Internet sẽ được ánh xạ ra một IP Public kết hợp với số hiệu cổng</a:t>
            </a:r>
          </a:p>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578" y="1515099"/>
            <a:ext cx="7212236" cy="2773566"/>
          </a:xfrm>
          <a:prstGeom prst="rect">
            <a:avLst/>
          </a:prstGeom>
        </p:spPr>
      </p:pic>
    </p:spTree>
    <p:extLst>
      <p:ext uri="{BB962C8B-B14F-4D97-AF65-F5344CB8AC3E}">
        <p14:creationId xmlns:p14="http://schemas.microsoft.com/office/powerpoint/2010/main" val="12418754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488" y="55691"/>
            <a:ext cx="10715222" cy="523220"/>
          </a:xfrm>
          <a:prstGeom prst="rect">
            <a:avLst/>
          </a:prstGeom>
          <a:noFill/>
        </p:spPr>
        <p:txBody>
          <a:bodyPr wrap="square" rtlCol="0">
            <a:spAutoFit/>
          </a:bodyPr>
          <a:lstStyle/>
          <a:p>
            <a:r>
              <a:rPr lang="en-US" sz="2800" dirty="0" smtClean="0">
                <a:solidFill>
                  <a:srgbClr val="FF0000"/>
                </a:solidFill>
                <a:latin typeface="Algerian" panose="04020705040A02060702" pitchFamily="82" charset="0"/>
              </a:rPr>
              <a:t>II</a:t>
            </a:r>
            <a:r>
              <a:rPr lang="en-US" sz="2800" dirty="0">
                <a:solidFill>
                  <a:srgbClr val="FF0000"/>
                </a:solidFill>
                <a:latin typeface="Algerian" panose="04020705040A02060702" pitchFamily="82" charset="0"/>
              </a:rPr>
              <a:t>. Network Address Translation</a:t>
            </a:r>
          </a:p>
        </p:txBody>
      </p:sp>
      <p:sp>
        <p:nvSpPr>
          <p:cNvPr id="5" name="TextBox 4"/>
          <p:cNvSpPr txBox="1"/>
          <p:nvPr/>
        </p:nvSpPr>
        <p:spPr>
          <a:xfrm>
            <a:off x="685263" y="523785"/>
            <a:ext cx="10135673" cy="523220"/>
          </a:xfrm>
          <a:prstGeom prst="rect">
            <a:avLst/>
          </a:prstGeom>
          <a:noFill/>
        </p:spPr>
        <p:txBody>
          <a:bodyPr wrap="square" rtlCol="0">
            <a:spAutoFit/>
          </a:bodyPr>
          <a:lstStyle/>
          <a:p>
            <a:r>
              <a:rPr lang="en-US" sz="2800" dirty="0" smtClean="0">
                <a:solidFill>
                  <a:srgbClr val="00B050"/>
                </a:solidFill>
              </a:rPr>
              <a:t>2.CÁC KĨ THUẬT NAT: </a:t>
            </a:r>
            <a:endParaRPr lang="en-US" sz="2800" dirty="0">
              <a:solidFill>
                <a:srgbClr val="00B050"/>
              </a:solidFill>
            </a:endParaRPr>
          </a:p>
        </p:txBody>
      </p:sp>
      <p:sp>
        <p:nvSpPr>
          <p:cNvPr id="6" name="TextBox 5"/>
          <p:cNvSpPr txBox="1"/>
          <p:nvPr/>
        </p:nvSpPr>
        <p:spPr>
          <a:xfrm>
            <a:off x="395488" y="1047005"/>
            <a:ext cx="9115559" cy="400110"/>
          </a:xfrm>
          <a:prstGeom prst="rect">
            <a:avLst/>
          </a:prstGeom>
          <a:noFill/>
        </p:spPr>
        <p:txBody>
          <a:bodyPr wrap="square" rtlCol="0">
            <a:spAutoFit/>
          </a:bodyPr>
          <a:lstStyle/>
          <a:p>
            <a:r>
              <a:rPr lang="en-US" sz="2000" b="1" dirty="0" smtClean="0"/>
              <a:t>      VÍ DỤ :</a:t>
            </a:r>
            <a:endParaRPr lang="en-US" sz="2000"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88" y="1447114"/>
            <a:ext cx="5800725" cy="1733967"/>
          </a:xfrm>
          <a:prstGeom prst="rect">
            <a:avLst/>
          </a:prstGeom>
        </p:spPr>
      </p:pic>
      <p:sp>
        <p:nvSpPr>
          <p:cNvPr id="10" name="TextBox 9"/>
          <p:cNvSpPr txBox="1"/>
          <p:nvPr/>
        </p:nvSpPr>
        <p:spPr>
          <a:xfrm>
            <a:off x="6485988" y="1047005"/>
            <a:ext cx="3173167" cy="3785652"/>
          </a:xfrm>
          <a:prstGeom prst="rect">
            <a:avLst/>
          </a:prstGeom>
          <a:noFill/>
        </p:spPr>
        <p:txBody>
          <a:bodyPr wrap="square" rtlCol="0">
            <a:spAutoFit/>
          </a:bodyPr>
          <a:lstStyle/>
          <a:p>
            <a:r>
              <a:rPr lang="vi-VN" sz="2000" dirty="0"/>
              <a:t>Trong ví dụ trên PAT sử dụng số port nguồn cùng với địa chỉ IP riêng bên trong để phân biệt khi chuyển đổi. Router thực hiện chuyển đổi địa chỉ ip nguồn từ 10.0.0.4 sang 179.9.8.80. port nguồn 1331. tương tự ip nguồn từ 10.0.0.2 sang 179.9.8.80. port nguồn là 1555</a:t>
            </a:r>
            <a:endParaRPr lang="en-US" sz="2000" dirty="0"/>
          </a:p>
        </p:txBody>
      </p:sp>
      <p:sp>
        <p:nvSpPr>
          <p:cNvPr id="11" name="TextBox 10"/>
          <p:cNvSpPr txBox="1"/>
          <p:nvPr/>
        </p:nvSpPr>
        <p:spPr>
          <a:xfrm>
            <a:off x="515154" y="4759214"/>
            <a:ext cx="8332631" cy="1631216"/>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pháp</a:t>
            </a:r>
            <a:r>
              <a:rPr lang="en-US" sz="2000" dirty="0">
                <a:latin typeface="Arial" panose="020B0604020202020204" pitchFamily="34" charset="0"/>
                <a:cs typeface="Arial" panose="020B0604020202020204" pitchFamily="34" charset="0"/>
              </a:rPr>
              <a:t> PAT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IP </a:t>
            </a:r>
            <a:r>
              <a:rPr lang="en-US" sz="2000" dirty="0" err="1">
                <a:latin typeface="Arial" panose="020B0604020202020204" pitchFamily="34" charset="0"/>
                <a:cs typeface="Arial" panose="020B0604020202020204" pitchFamily="34" charset="0"/>
              </a:rPr>
              <a:t>vì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mỗi</a:t>
            </a:r>
            <a:r>
              <a:rPr lang="en-US" sz="2000" dirty="0">
                <a:latin typeface="Arial" panose="020B0604020202020204" pitchFamily="34" charset="0"/>
                <a:cs typeface="Arial" panose="020B0604020202020204" pitchFamily="34" charset="0"/>
              </a:rPr>
              <a:t> IP Public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65.536 IP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LAN </a:t>
            </a:r>
            <a:r>
              <a:rPr lang="en-US" sz="2000" dirty="0" err="1">
                <a:latin typeface="Arial" panose="020B0604020202020204" pitchFamily="34" charset="0"/>
                <a:cs typeface="Arial" panose="020B0604020202020204" pitchFamily="34" charset="0"/>
              </a:rPr>
              <a:t>theo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thuyết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mỗi</a:t>
            </a:r>
            <a:r>
              <a:rPr lang="en-US" sz="2000" dirty="0">
                <a:latin typeface="Arial" panose="020B0604020202020204" pitchFamily="34" charset="0"/>
                <a:cs typeface="Arial" panose="020B0604020202020204" pitchFamily="34" charset="0"/>
              </a:rPr>
              <a:t> IP Public </a:t>
            </a:r>
            <a:r>
              <a:rPr lang="en-US" sz="2000" dirty="0" err="1">
                <a:latin typeface="Arial" panose="020B0604020202020204" pitchFamily="34" charset="0"/>
                <a:cs typeface="Arial" panose="020B0604020202020204" pitchFamily="34" charset="0"/>
              </a:rPr>
              <a:t>đại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khoảng</a:t>
            </a:r>
            <a:r>
              <a:rPr lang="en-US" sz="2000" dirty="0">
                <a:latin typeface="Arial" panose="020B0604020202020204" pitchFamily="34" charset="0"/>
                <a:cs typeface="Arial" panose="020B0604020202020204" pitchFamily="34" charset="0"/>
              </a:rPr>
              <a:t> 4000 IP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LAN. </a:t>
            </a:r>
            <a:r>
              <a:rPr lang="en-US" sz="2000" dirty="0" err="1">
                <a:latin typeface="Arial" panose="020B0604020202020204" pitchFamily="34" charset="0"/>
                <a:cs typeface="Arial" panose="020B0604020202020204" pitchFamily="34" charset="0"/>
              </a:rPr>
              <a:t>Đây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con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IP </a:t>
            </a:r>
            <a:r>
              <a:rPr lang="en-US" sz="2000" dirty="0" err="1">
                <a:latin typeface="Arial" panose="020B0604020202020204" pitchFamily="34" charset="0"/>
                <a:cs typeface="Arial" panose="020B0604020202020204" pitchFamily="34" charset="0"/>
              </a:rPr>
              <a:t>khổng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lồ</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thừa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ty </a:t>
            </a:r>
            <a:r>
              <a:rPr lang="en-US" sz="2000" dirty="0" err="1">
                <a:latin typeface="Arial" panose="020B0604020202020204" pitchFamily="34" charset="0"/>
                <a:cs typeface="Arial" panose="020B0604020202020204" pitchFamily="34" charset="0"/>
              </a:rPr>
              <a:t>nào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giới</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816763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856" y="296214"/>
            <a:ext cx="7482626" cy="6561786"/>
          </a:xfrm>
          <a:prstGeom prst="rect">
            <a:avLst/>
          </a:prstGeom>
        </p:spPr>
      </p:pic>
    </p:spTree>
    <p:extLst>
      <p:ext uri="{BB962C8B-B14F-4D97-AF65-F5344CB8AC3E}">
        <p14:creationId xmlns:p14="http://schemas.microsoft.com/office/powerpoint/2010/main" val="4054787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6" y="0"/>
            <a:ext cx="12192000" cy="6858000"/>
          </a:xfrm>
          <a:prstGeom prst="rect">
            <a:avLst/>
          </a:prstGeom>
        </p:spPr>
      </p:pic>
      <p:sp>
        <p:nvSpPr>
          <p:cNvPr id="5" name="TextBox 4"/>
          <p:cNvSpPr txBox="1"/>
          <p:nvPr/>
        </p:nvSpPr>
        <p:spPr>
          <a:xfrm>
            <a:off x="110544" y="156731"/>
            <a:ext cx="11204620" cy="523220"/>
          </a:xfrm>
          <a:prstGeom prst="rect">
            <a:avLst/>
          </a:prstGeom>
          <a:noFill/>
        </p:spPr>
        <p:txBody>
          <a:bodyPr wrap="square" rtlCol="0">
            <a:spAutoFit/>
          </a:bodyPr>
          <a:lstStyle/>
          <a:p>
            <a:r>
              <a:rPr lang="en-US" sz="2800" dirty="0" smtClean="0">
                <a:solidFill>
                  <a:srgbClr val="FFC000"/>
                </a:solidFill>
                <a:latin typeface="Arial Rounded MT Bold" panose="020F0704030504030204" pitchFamily="34" charset="0"/>
              </a:rPr>
              <a:t>I.</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9" name="TextBox 8"/>
          <p:cNvSpPr txBox="1"/>
          <p:nvPr/>
        </p:nvSpPr>
        <p:spPr>
          <a:xfrm>
            <a:off x="496910" y="679951"/>
            <a:ext cx="4997003" cy="523220"/>
          </a:xfrm>
          <a:prstGeom prst="rect">
            <a:avLst/>
          </a:prstGeom>
          <a:noFill/>
        </p:spPr>
        <p:txBody>
          <a:bodyPr wrap="square" rtlCol="0">
            <a:spAutoFit/>
          </a:bodyPr>
          <a:lstStyle/>
          <a:p>
            <a:r>
              <a:rPr lang="en-US" sz="2800" dirty="0" smtClean="0"/>
              <a:t>1-2. KHÁI NIÊM </a:t>
            </a:r>
            <a:endParaRPr lang="en-US" sz="2800" dirty="0"/>
          </a:p>
        </p:txBody>
      </p:sp>
      <p:sp>
        <p:nvSpPr>
          <p:cNvPr id="11" name="TextBox 10"/>
          <p:cNvSpPr txBox="1"/>
          <p:nvPr/>
        </p:nvSpPr>
        <p:spPr>
          <a:xfrm>
            <a:off x="599941" y="1203171"/>
            <a:ext cx="6511321" cy="4678204"/>
          </a:xfrm>
          <a:prstGeom prst="rect">
            <a:avLst/>
          </a:prstGeom>
          <a:noFill/>
        </p:spPr>
        <p:txBody>
          <a:bodyPr wrap="square" rtlCol="0">
            <a:spAutoFit/>
          </a:bodyPr>
          <a:lstStyle/>
          <a:p>
            <a:r>
              <a:rPr lang="vi-VN" sz="2000" dirty="0" smtClean="0"/>
              <a:t>ARP là phương thức phân giải địa chỉ động giữa địa chỉ lớp network và địa chỉ lớp datalink. Quá trình thực hiện bằng cách: một thiết bị IP trong mạng gửi một gói tin local broadcast đến toàn mạng yêu cầu thiết bị khác gửi trả lại địa chỉ phần cứng ( địa chỉ lớp datalink ) hay còn gọi là Mac Address của mình.</a:t>
            </a:r>
            <a:endParaRPr lang="en-US" sz="2000" dirty="0" smtClean="0"/>
          </a:p>
          <a:p>
            <a:endParaRPr lang="vi-VN" sz="2000" dirty="0" smtClean="0"/>
          </a:p>
          <a:p>
            <a:r>
              <a:rPr lang="vi-VN" sz="2000" dirty="0" smtClean="0"/>
              <a:t>– ARP là giao thức lớp 2 - Data link layer trong mô hình OSI và là giao thức lớp Link layer trong mô hình TCP/IP.</a:t>
            </a:r>
            <a:endParaRPr lang="en-US" sz="2000" dirty="0" smtClean="0"/>
          </a:p>
          <a:p>
            <a:endParaRPr lang="vi-VN" sz="2000" dirty="0" smtClean="0"/>
          </a:p>
          <a:p>
            <a:r>
              <a:rPr lang="vi-VN" sz="2000" dirty="0" smtClean="0"/>
              <a:t>– Ban đầu ARP chỉ được sử dụng trong mạng Ethernet để phân giải địa chỉ IP và địa chỉ MAC. Nhưng ngày nay ARP đã được ứng dụng rộng rãi và dùng trong các công nghệ khác dựa trên lớp hai.</a:t>
            </a:r>
          </a:p>
          <a:p>
            <a:endParaRPr lang="en-US" dirty="0"/>
          </a:p>
        </p:txBody>
      </p:sp>
      <p:pic>
        <p:nvPicPr>
          <p:cNvPr id="1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44677" y="1413758"/>
            <a:ext cx="4159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Freeform 12"/>
          <p:cNvSpPr>
            <a:spLocks/>
          </p:cNvSpPr>
          <p:nvPr/>
        </p:nvSpPr>
        <p:spPr bwMode="auto">
          <a:xfrm>
            <a:off x="9090639" y="2313871"/>
            <a:ext cx="1393825" cy="1525587"/>
          </a:xfrm>
          <a:custGeom>
            <a:avLst/>
            <a:gdLst>
              <a:gd name="T0" fmla="*/ 257836 w 1292"/>
              <a:gd name="T1" fmla="*/ 8509 h 1255"/>
              <a:gd name="T2" fmla="*/ 37758 w 1292"/>
              <a:gd name="T3" fmla="*/ 190850 h 1255"/>
              <a:gd name="T4" fmla="*/ 31286 w 1292"/>
              <a:gd name="T5" fmla="*/ 635763 h 1255"/>
              <a:gd name="T6" fmla="*/ 57177 w 1292"/>
              <a:gd name="T7" fmla="*/ 1007738 h 1255"/>
              <a:gd name="T8" fmla="*/ 264309 w 1292"/>
              <a:gd name="T9" fmla="*/ 1058794 h 1255"/>
              <a:gd name="T10" fmla="*/ 697991 w 1292"/>
              <a:gd name="T11" fmla="*/ 1372420 h 1255"/>
              <a:gd name="T12" fmla="*/ 1073418 w 1292"/>
              <a:gd name="T13" fmla="*/ 1503706 h 1255"/>
              <a:gd name="T14" fmla="*/ 1293495 w 1292"/>
              <a:gd name="T15" fmla="*/ 1241135 h 1255"/>
              <a:gd name="T16" fmla="*/ 1371170 w 1292"/>
              <a:gd name="T17" fmla="*/ 540945 h 1255"/>
              <a:gd name="T18" fmla="*/ 1299968 w 1292"/>
              <a:gd name="T19" fmla="*/ 256493 h 1255"/>
              <a:gd name="T20" fmla="*/ 808030 w 1292"/>
              <a:gd name="T21" fmla="*/ 139795 h 1255"/>
              <a:gd name="T22" fmla="*/ 257836 w 1292"/>
              <a:gd name="T23" fmla="*/ 8509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pic>
        <p:nvPicPr>
          <p:cNvPr id="14"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3277" y="2766308"/>
            <a:ext cx="4159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35152" y="4212521"/>
            <a:ext cx="4159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8752" y="2648833"/>
            <a:ext cx="4159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 name="Rectangle 16"/>
          <p:cNvSpPr>
            <a:spLocks noChangeArrowheads="1"/>
          </p:cNvSpPr>
          <p:nvPr/>
        </p:nvSpPr>
        <p:spPr bwMode="auto">
          <a:xfrm>
            <a:off x="11008339" y="2877433"/>
            <a:ext cx="18415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ltLang="en-US"/>
          </a:p>
        </p:txBody>
      </p:sp>
      <p:sp>
        <p:nvSpPr>
          <p:cNvPr id="18" name="Rectangle 17"/>
          <p:cNvSpPr>
            <a:spLocks noChangeArrowheads="1"/>
          </p:cNvSpPr>
          <p:nvPr/>
        </p:nvSpPr>
        <p:spPr bwMode="auto">
          <a:xfrm>
            <a:off x="8331814" y="2740908"/>
            <a:ext cx="182563"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ltLang="en-US"/>
          </a:p>
        </p:txBody>
      </p:sp>
      <p:sp>
        <p:nvSpPr>
          <p:cNvPr id="19" name="Rectangle 18"/>
          <p:cNvSpPr>
            <a:spLocks noChangeArrowheads="1"/>
          </p:cNvSpPr>
          <p:nvPr/>
        </p:nvSpPr>
        <p:spPr bwMode="auto">
          <a:xfrm>
            <a:off x="9830414" y="1782058"/>
            <a:ext cx="130175" cy="1889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ltLang="en-US"/>
          </a:p>
        </p:txBody>
      </p:sp>
      <p:sp>
        <p:nvSpPr>
          <p:cNvPr id="20" name="Rectangle 19"/>
          <p:cNvSpPr>
            <a:spLocks noChangeArrowheads="1"/>
          </p:cNvSpPr>
          <p:nvPr/>
        </p:nvSpPr>
        <p:spPr bwMode="auto">
          <a:xfrm>
            <a:off x="9784377" y="4023608"/>
            <a:ext cx="1301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ltLang="en-US"/>
          </a:p>
        </p:txBody>
      </p:sp>
      <p:sp>
        <p:nvSpPr>
          <p:cNvPr id="21" name="Line 18"/>
          <p:cNvSpPr>
            <a:spLocks noChangeShapeType="1"/>
          </p:cNvSpPr>
          <p:nvPr/>
        </p:nvSpPr>
        <p:spPr bwMode="auto">
          <a:xfrm>
            <a:off x="8509614" y="2818696"/>
            <a:ext cx="614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2" name="Line 19"/>
          <p:cNvSpPr>
            <a:spLocks noChangeShapeType="1"/>
          </p:cNvSpPr>
          <p:nvPr/>
        </p:nvSpPr>
        <p:spPr bwMode="auto">
          <a:xfrm>
            <a:off x="9878039" y="1975733"/>
            <a:ext cx="0" cy="488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3" name="Line 20"/>
          <p:cNvSpPr>
            <a:spLocks noChangeShapeType="1"/>
          </p:cNvSpPr>
          <p:nvPr/>
        </p:nvSpPr>
        <p:spPr bwMode="auto">
          <a:xfrm flipH="1">
            <a:off x="10467002" y="2944108"/>
            <a:ext cx="542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4" name="Line 21"/>
          <p:cNvSpPr>
            <a:spLocks noChangeShapeType="1"/>
          </p:cNvSpPr>
          <p:nvPr/>
        </p:nvSpPr>
        <p:spPr bwMode="auto">
          <a:xfrm flipV="1">
            <a:off x="9852639" y="3691821"/>
            <a:ext cx="0" cy="327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5" name="Text Box 22"/>
          <p:cNvSpPr txBox="1">
            <a:spLocks noChangeArrowheads="1"/>
          </p:cNvSpPr>
          <p:nvPr/>
        </p:nvSpPr>
        <p:spPr bwMode="auto">
          <a:xfrm>
            <a:off x="10097114" y="1755071"/>
            <a:ext cx="1781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1400">
                <a:latin typeface="Arial" panose="020B0604020202020204" pitchFamily="34" charset="0"/>
              </a:rPr>
              <a:t>1A-2F-BB-76-09-AD</a:t>
            </a:r>
          </a:p>
        </p:txBody>
      </p:sp>
      <p:sp>
        <p:nvSpPr>
          <p:cNvPr id="26" name="Line 23"/>
          <p:cNvSpPr>
            <a:spLocks noChangeShapeType="1"/>
          </p:cNvSpPr>
          <p:nvPr/>
        </p:nvSpPr>
        <p:spPr bwMode="auto">
          <a:xfrm flipH="1" flipV="1">
            <a:off x="9965352" y="1859846"/>
            <a:ext cx="176212"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7" name="Line 24"/>
          <p:cNvSpPr>
            <a:spLocks noChangeShapeType="1"/>
          </p:cNvSpPr>
          <p:nvPr/>
        </p:nvSpPr>
        <p:spPr bwMode="auto">
          <a:xfrm flipV="1">
            <a:off x="11089302" y="3020308"/>
            <a:ext cx="0" cy="2778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8" name="Line 26"/>
          <p:cNvSpPr>
            <a:spLocks noChangeShapeType="1"/>
          </p:cNvSpPr>
          <p:nvPr/>
        </p:nvSpPr>
        <p:spPr bwMode="auto">
          <a:xfrm flipH="1">
            <a:off x="9922489" y="4104571"/>
            <a:ext cx="246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9" name="Text Box 27"/>
          <p:cNvSpPr txBox="1">
            <a:spLocks noChangeArrowheads="1"/>
          </p:cNvSpPr>
          <p:nvPr/>
        </p:nvSpPr>
        <p:spPr bwMode="auto">
          <a:xfrm>
            <a:off x="10211414" y="4017258"/>
            <a:ext cx="1749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1400">
                <a:latin typeface="Arial" panose="020B0604020202020204" pitchFamily="34" charset="0"/>
              </a:rPr>
              <a:t>0C-C4-11-6F-E3-98</a:t>
            </a:r>
          </a:p>
        </p:txBody>
      </p:sp>
      <p:sp>
        <p:nvSpPr>
          <p:cNvPr id="30" name="Line 28"/>
          <p:cNvSpPr>
            <a:spLocks noChangeShapeType="1"/>
          </p:cNvSpPr>
          <p:nvPr/>
        </p:nvSpPr>
        <p:spPr bwMode="auto">
          <a:xfrm flipV="1">
            <a:off x="8420714" y="2893308"/>
            <a:ext cx="0" cy="2778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31" name="Text Box 30"/>
          <p:cNvSpPr txBox="1">
            <a:spLocks noChangeArrowheads="1"/>
          </p:cNvSpPr>
          <p:nvPr/>
        </p:nvSpPr>
        <p:spPr bwMode="auto">
          <a:xfrm>
            <a:off x="9303364" y="2799646"/>
            <a:ext cx="81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1800" dirty="0">
                <a:latin typeface="Arial" panose="020B0604020202020204" pitchFamily="34" charset="0"/>
              </a:rPr>
              <a:t>   LAN</a:t>
            </a:r>
          </a:p>
        </p:txBody>
      </p:sp>
      <p:sp>
        <p:nvSpPr>
          <p:cNvPr id="32" name="Text Box 31"/>
          <p:cNvSpPr txBox="1">
            <a:spLocks noChangeArrowheads="1"/>
          </p:cNvSpPr>
          <p:nvPr/>
        </p:nvSpPr>
        <p:spPr bwMode="auto">
          <a:xfrm>
            <a:off x="7520602" y="2156708"/>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1400" dirty="0">
                <a:latin typeface="Arial" panose="020B0604020202020204" pitchFamily="34" charset="0"/>
              </a:rPr>
              <a:t>237.196.7.23</a:t>
            </a:r>
          </a:p>
        </p:txBody>
      </p:sp>
      <p:sp>
        <p:nvSpPr>
          <p:cNvPr id="33" name="Line 32"/>
          <p:cNvSpPr>
            <a:spLocks noChangeShapeType="1"/>
          </p:cNvSpPr>
          <p:nvPr/>
        </p:nvSpPr>
        <p:spPr bwMode="auto">
          <a:xfrm>
            <a:off x="8166714" y="2412296"/>
            <a:ext cx="0" cy="2460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34" name="Text Box 33"/>
          <p:cNvSpPr txBox="1">
            <a:spLocks noChangeArrowheads="1"/>
          </p:cNvSpPr>
          <p:nvPr/>
        </p:nvSpPr>
        <p:spPr bwMode="auto">
          <a:xfrm>
            <a:off x="10235227" y="1356608"/>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1400">
                <a:latin typeface="Arial" panose="020B0604020202020204" pitchFamily="34" charset="0"/>
              </a:rPr>
              <a:t>237.196.7.78</a:t>
            </a:r>
          </a:p>
        </p:txBody>
      </p:sp>
      <p:sp>
        <p:nvSpPr>
          <p:cNvPr id="35" name="Line 34"/>
          <p:cNvSpPr>
            <a:spLocks noChangeShapeType="1"/>
          </p:cNvSpPr>
          <p:nvPr/>
        </p:nvSpPr>
        <p:spPr bwMode="auto">
          <a:xfrm flipH="1" flipV="1">
            <a:off x="9995514" y="1485196"/>
            <a:ext cx="282575" cy="12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36" name="Line 35"/>
          <p:cNvSpPr>
            <a:spLocks noChangeShapeType="1"/>
          </p:cNvSpPr>
          <p:nvPr/>
        </p:nvSpPr>
        <p:spPr bwMode="auto">
          <a:xfrm>
            <a:off x="11344889" y="2525008"/>
            <a:ext cx="0" cy="246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37" name="Text Box 36"/>
          <p:cNvSpPr txBox="1">
            <a:spLocks noChangeArrowheads="1"/>
          </p:cNvSpPr>
          <p:nvPr/>
        </p:nvSpPr>
        <p:spPr bwMode="auto">
          <a:xfrm>
            <a:off x="10735289" y="2256721"/>
            <a:ext cx="1217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1400">
                <a:latin typeface="Arial" panose="020B0604020202020204" pitchFamily="34" charset="0"/>
              </a:rPr>
              <a:t>237.196.7.14</a:t>
            </a:r>
          </a:p>
        </p:txBody>
      </p:sp>
      <p:sp>
        <p:nvSpPr>
          <p:cNvPr id="38" name="Line 38"/>
          <p:cNvSpPr>
            <a:spLocks noChangeShapeType="1"/>
          </p:cNvSpPr>
          <p:nvPr/>
        </p:nvSpPr>
        <p:spPr bwMode="auto">
          <a:xfrm>
            <a:off x="9427189" y="4371271"/>
            <a:ext cx="231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39" name="Text Box 39"/>
          <p:cNvSpPr txBox="1">
            <a:spLocks noChangeArrowheads="1"/>
          </p:cNvSpPr>
          <p:nvPr/>
        </p:nvSpPr>
        <p:spPr bwMode="auto">
          <a:xfrm>
            <a:off x="8188939" y="4226808"/>
            <a:ext cx="1217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1400">
                <a:latin typeface="Arial" panose="020B0604020202020204" pitchFamily="34" charset="0"/>
              </a:rPr>
              <a:t>237.196.7.88</a:t>
            </a:r>
          </a:p>
        </p:txBody>
      </p:sp>
      <p:sp>
        <p:nvSpPr>
          <p:cNvPr id="40" name="Rectangle 39"/>
          <p:cNvSpPr/>
          <p:nvPr/>
        </p:nvSpPr>
        <p:spPr>
          <a:xfrm>
            <a:off x="7147774" y="3315583"/>
            <a:ext cx="1692039" cy="307777"/>
          </a:xfrm>
          <a:prstGeom prst="rect">
            <a:avLst/>
          </a:prstGeom>
        </p:spPr>
        <p:txBody>
          <a:bodyPr wrap="square">
            <a:spAutoFit/>
          </a:bodyPr>
          <a:lstStyle/>
          <a:p>
            <a:r>
              <a:rPr lang="en-US" altLang="en-US" sz="1400" dirty="0" smtClean="0">
                <a:latin typeface="Arial" panose="020B0604020202020204" pitchFamily="34" charset="0"/>
              </a:rPr>
              <a:t>71-65-F7-2B-08-53</a:t>
            </a:r>
            <a:endParaRPr lang="en-US" altLang="en-US" sz="1400" dirty="0">
              <a:latin typeface="Arial" panose="020B0604020202020204" pitchFamily="34" charset="0"/>
            </a:endParaRPr>
          </a:p>
        </p:txBody>
      </p:sp>
      <p:sp>
        <p:nvSpPr>
          <p:cNvPr id="42" name="Rectangle 41"/>
          <p:cNvSpPr/>
          <p:nvPr/>
        </p:nvSpPr>
        <p:spPr>
          <a:xfrm>
            <a:off x="10465365" y="3320637"/>
            <a:ext cx="1745734" cy="307777"/>
          </a:xfrm>
          <a:prstGeom prst="rect">
            <a:avLst/>
          </a:prstGeom>
        </p:spPr>
        <p:txBody>
          <a:bodyPr wrap="none">
            <a:spAutoFit/>
          </a:bodyPr>
          <a:lstStyle/>
          <a:p>
            <a:r>
              <a:rPr lang="en-US" altLang="en-US" sz="1400" dirty="0" smtClean="0">
                <a:latin typeface="Arial" panose="020B0604020202020204" pitchFamily="34" charset="0"/>
              </a:rPr>
              <a:t>58-23-D7-FA-20-B0</a:t>
            </a:r>
            <a:endParaRPr lang="en-US" altLang="en-US" sz="1400" dirty="0">
              <a:latin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6107" y="773995"/>
            <a:ext cx="5154757" cy="4238625"/>
          </a:xfrm>
          <a:prstGeom prst="rect">
            <a:avLst/>
          </a:prstGeom>
        </p:spPr>
      </p:pic>
    </p:spTree>
    <p:extLst>
      <p:ext uri="{BB962C8B-B14F-4D97-AF65-F5344CB8AC3E}">
        <p14:creationId xmlns:p14="http://schemas.microsoft.com/office/powerpoint/2010/main" val="3963220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p:cNvSpPr txBox="1"/>
          <p:nvPr/>
        </p:nvSpPr>
        <p:spPr>
          <a:xfrm>
            <a:off x="110544" y="156731"/>
            <a:ext cx="11204620" cy="523220"/>
          </a:xfrm>
          <a:prstGeom prst="rect">
            <a:avLst/>
          </a:prstGeom>
          <a:noFill/>
        </p:spPr>
        <p:txBody>
          <a:bodyPr wrap="square" rtlCol="0">
            <a:spAutoFit/>
          </a:bodyPr>
          <a:lstStyle/>
          <a:p>
            <a:r>
              <a:rPr lang="en-US" sz="2800" dirty="0" smtClean="0">
                <a:solidFill>
                  <a:srgbClr val="FFC000"/>
                </a:solidFill>
                <a:latin typeface="Arial Rounded MT Bold" panose="020F0704030504030204" pitchFamily="34" charset="0"/>
              </a:rPr>
              <a:t>I.</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7" name="TextBox 6"/>
          <p:cNvSpPr txBox="1"/>
          <p:nvPr/>
        </p:nvSpPr>
        <p:spPr>
          <a:xfrm>
            <a:off x="496910" y="679951"/>
            <a:ext cx="4997003" cy="523220"/>
          </a:xfrm>
          <a:prstGeom prst="rect">
            <a:avLst/>
          </a:prstGeom>
          <a:noFill/>
        </p:spPr>
        <p:txBody>
          <a:bodyPr wrap="square" rtlCol="0">
            <a:spAutoFit/>
          </a:bodyPr>
          <a:lstStyle/>
          <a:p>
            <a:r>
              <a:rPr lang="en-US" sz="2800" dirty="0" smtClean="0"/>
              <a:t>1-3. CẤU TRÚC GÓI TIN</a:t>
            </a:r>
            <a:endParaRPr lang="en-US" sz="2800" dirty="0"/>
          </a:p>
        </p:txBody>
      </p:sp>
      <p:sp>
        <p:nvSpPr>
          <p:cNvPr id="8" name="TextBox 7"/>
          <p:cNvSpPr txBox="1"/>
          <p:nvPr/>
        </p:nvSpPr>
        <p:spPr>
          <a:xfrm>
            <a:off x="110544" y="1368318"/>
            <a:ext cx="3625402" cy="4801314"/>
          </a:xfrm>
          <a:prstGeom prst="rect">
            <a:avLst/>
          </a:prstGeom>
          <a:noFill/>
        </p:spPr>
        <p:txBody>
          <a:bodyPr wrap="square" rtlCol="0">
            <a:spAutoFit/>
          </a:bodyPr>
          <a:lstStyle/>
          <a:p>
            <a:r>
              <a:rPr lang="vi-VN" dirty="0"/>
              <a:t>Có hai dạng bản tin trong ARP : </a:t>
            </a:r>
          </a:p>
          <a:p>
            <a:r>
              <a:rPr lang="vi-VN" dirty="0"/>
              <a:t>-</a:t>
            </a:r>
          </a:p>
          <a:p>
            <a:r>
              <a:rPr lang="vi-VN" dirty="0"/>
              <a:t>Một được gửi từ nguồn đến đích(Request)</a:t>
            </a:r>
          </a:p>
          <a:p>
            <a:r>
              <a:rPr lang="vi-VN" dirty="0"/>
              <a:t>-</a:t>
            </a:r>
          </a:p>
          <a:p>
            <a:r>
              <a:rPr lang="vi-VN" dirty="0"/>
              <a:t>Một được gửi từ đích tới nguồn(Reply).</a:t>
            </a:r>
          </a:p>
          <a:p>
            <a:r>
              <a:rPr lang="vi-VN" dirty="0"/>
              <a:t>Request :</a:t>
            </a:r>
          </a:p>
          <a:p>
            <a:r>
              <a:rPr lang="vi-VN" dirty="0"/>
              <a:t>Khởi tạo quá trình, gói tin được gửi từ thiết bị nguồn tới thiết bị đích</a:t>
            </a:r>
          </a:p>
          <a:p>
            <a:r>
              <a:rPr lang="vi-VN" dirty="0"/>
              <a:t>Reply :</a:t>
            </a:r>
          </a:p>
          <a:p>
            <a:r>
              <a:rPr lang="vi-VN" dirty="0"/>
              <a:t>Là quá trình đáp trả gói tin ARP request, được gửi từ máy đích đến </a:t>
            </a:r>
          </a:p>
          <a:p>
            <a:r>
              <a:rPr lang="vi-VN" dirty="0"/>
              <a:t>máy </a:t>
            </a:r>
            <a:r>
              <a:rPr lang="vi-VN" dirty="0" smtClean="0"/>
              <a:t>nguồ</a:t>
            </a:r>
            <a:r>
              <a:rPr lang="en-US" dirty="0"/>
              <a:t>n</a:t>
            </a:r>
            <a:endParaRPr lang="vi-VN"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518" y="1319960"/>
            <a:ext cx="3614671" cy="3200525"/>
          </a:xfrm>
          <a:prstGeom prst="rect">
            <a:avLst/>
          </a:prstGeom>
        </p:spPr>
      </p:pic>
      <p:sp>
        <p:nvSpPr>
          <p:cNvPr id="10" name="TextBox 9"/>
          <p:cNvSpPr txBox="1"/>
          <p:nvPr/>
        </p:nvSpPr>
        <p:spPr>
          <a:xfrm>
            <a:off x="7729469" y="1319960"/>
            <a:ext cx="4569855" cy="4524315"/>
          </a:xfrm>
          <a:prstGeom prst="rect">
            <a:avLst/>
          </a:prstGeom>
          <a:noFill/>
        </p:spPr>
        <p:txBody>
          <a:bodyPr wrap="square" rtlCol="0">
            <a:spAutoFit/>
          </a:bodyPr>
          <a:lstStyle/>
          <a:p>
            <a:r>
              <a:rPr lang="vi-VN" dirty="0" smtClean="0"/>
              <a:t>Hardware type: Kiểu của mạng vật lý( Ethernet,Token ring…)</a:t>
            </a:r>
            <a:br>
              <a:rPr lang="vi-VN" dirty="0" smtClean="0"/>
            </a:br>
            <a:r>
              <a:rPr lang="vi-VN" dirty="0" smtClean="0"/>
              <a:t>+ Protocol type: Xác định giao thức cấp cao hơn…</a:t>
            </a:r>
            <a:br>
              <a:rPr lang="vi-VN" dirty="0" smtClean="0"/>
            </a:br>
            <a:r>
              <a:rPr lang="vi-VN" dirty="0" smtClean="0"/>
              <a:t>+ Hardware length: Độ dài của địa chỉ MAC</a:t>
            </a:r>
            <a:br>
              <a:rPr lang="vi-VN" dirty="0" smtClean="0"/>
            </a:br>
            <a:r>
              <a:rPr lang="vi-VN" dirty="0" smtClean="0"/>
              <a:t>+ Protocol length: Độ dài của địa chỉ IP.</a:t>
            </a:r>
            <a:br>
              <a:rPr lang="vi-VN" dirty="0" smtClean="0"/>
            </a:br>
            <a:r>
              <a:rPr lang="vi-VN" dirty="0" smtClean="0"/>
              <a:t>+ Operation: Xác định kiểu thông điệp ARP(ARP Request=1, ARP Reply=2, RARP Request=3, RARP Reply=4)</a:t>
            </a:r>
            <a:br>
              <a:rPr lang="vi-VN" dirty="0" smtClean="0"/>
            </a:br>
            <a:r>
              <a:rPr lang="vi-VN" dirty="0" smtClean="0"/>
              <a:t>+ Sender hardware address: Địa chỉ MAC máy gửi</a:t>
            </a:r>
            <a:br>
              <a:rPr lang="vi-VN" dirty="0" smtClean="0"/>
            </a:br>
            <a:r>
              <a:rPr lang="vi-VN" dirty="0" smtClean="0"/>
              <a:t>+ Sender IP: Địa chỉ IP máy gửi</a:t>
            </a:r>
            <a:br>
              <a:rPr lang="vi-VN" dirty="0" smtClean="0"/>
            </a:br>
            <a:r>
              <a:rPr lang="vi-VN" dirty="0" smtClean="0"/>
              <a:t>+ Target hardware address: Địa chỉ MAC máy đích</a:t>
            </a:r>
            <a:br>
              <a:rPr lang="vi-VN" dirty="0" smtClean="0"/>
            </a:br>
            <a:r>
              <a:rPr lang="vi-VN" dirty="0" smtClean="0"/>
              <a:t>+Target IP: Địa chỉ IP máy đích.</a:t>
            </a:r>
            <a:endParaRPr lang="en-US" dirty="0"/>
          </a:p>
        </p:txBody>
      </p:sp>
    </p:spTree>
    <p:extLst>
      <p:ext uri="{BB962C8B-B14F-4D97-AF65-F5344CB8AC3E}">
        <p14:creationId xmlns:p14="http://schemas.microsoft.com/office/powerpoint/2010/main" val="1231835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0" y="156731"/>
            <a:ext cx="11204620" cy="523220"/>
          </a:xfrm>
          <a:prstGeom prst="rect">
            <a:avLst/>
          </a:prstGeom>
          <a:noFill/>
        </p:spPr>
        <p:txBody>
          <a:bodyPr wrap="square" rtlCol="0">
            <a:spAutoFit/>
          </a:bodyPr>
          <a:lstStyle/>
          <a:p>
            <a:r>
              <a:rPr lang="en-US" sz="2800" dirty="0" smtClean="0">
                <a:solidFill>
                  <a:srgbClr val="FFC000"/>
                </a:solidFill>
                <a:latin typeface="Arial Rounded MT Bold" panose="020F0704030504030204" pitchFamily="34" charset="0"/>
              </a:rPr>
              <a:t>I.</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7" name="TextBox 6"/>
          <p:cNvSpPr txBox="1"/>
          <p:nvPr/>
        </p:nvSpPr>
        <p:spPr>
          <a:xfrm>
            <a:off x="496910" y="679951"/>
            <a:ext cx="4997003" cy="523220"/>
          </a:xfrm>
          <a:prstGeom prst="rect">
            <a:avLst/>
          </a:prstGeom>
          <a:noFill/>
        </p:spPr>
        <p:txBody>
          <a:bodyPr wrap="square" rtlCol="0">
            <a:spAutoFit/>
          </a:bodyPr>
          <a:lstStyle/>
          <a:p>
            <a:r>
              <a:rPr lang="en-US" sz="2800" dirty="0" smtClean="0"/>
              <a:t>2-1.NGUYÊN LÝ HOẠT ĐỘNG</a:t>
            </a:r>
            <a:endParaRPr lang="en-US" sz="2800" dirty="0"/>
          </a:p>
        </p:txBody>
      </p:sp>
      <p:sp>
        <p:nvSpPr>
          <p:cNvPr id="8" name="TextBox 7"/>
          <p:cNvSpPr txBox="1"/>
          <p:nvPr/>
        </p:nvSpPr>
        <p:spPr>
          <a:xfrm>
            <a:off x="233382" y="1256342"/>
            <a:ext cx="5524058" cy="3785652"/>
          </a:xfrm>
          <a:prstGeom prst="rect">
            <a:avLst/>
          </a:prstGeom>
          <a:noFill/>
        </p:spPr>
        <p:txBody>
          <a:bodyPr wrap="square" rtlCol="0">
            <a:spAutoFit/>
          </a:bodyPr>
          <a:lstStyle/>
          <a:p>
            <a:r>
              <a:rPr lang="vi-VN" sz="2000" dirty="0" smtClean="0"/>
              <a:t>Khi máy gửi(một thiết bị mạng) muốn biết địa chỉ MAC của một thiết bị mạng khác(máy nhận) mà nó đã biết địa chỉ IP của máy nhận, nó sẽ gửi quảng bá một ARP request. </a:t>
            </a:r>
            <a:endParaRPr lang="en-US" sz="2000" dirty="0" smtClean="0"/>
          </a:p>
          <a:p>
            <a:r>
              <a:rPr lang="vi-VN" sz="2000" dirty="0" smtClean="0"/>
              <a:t>Gói tin này bao gồm địa chỉ MAC của máy gửi và địa chỉ IP của máy nhận.</a:t>
            </a:r>
            <a:endParaRPr lang="en-US" sz="2000" dirty="0" smtClean="0"/>
          </a:p>
          <a:p>
            <a:r>
              <a:rPr lang="vi-VN" sz="2000" dirty="0" smtClean="0"/>
              <a:t> Mỗi máy nhận được request này sẽ so sánh địa chỉ IP trong ARP request với địa chỉ IP của mình. </a:t>
            </a:r>
            <a:endParaRPr lang="en-US" sz="2000" dirty="0" smtClean="0"/>
          </a:p>
          <a:p>
            <a:r>
              <a:rPr lang="vi-VN" sz="2000" dirty="0" smtClean="0"/>
              <a:t>Nếu trùng thì máy nhận sẽ gửi ngược lại cho máy gửi ARP request một ARP reply (trong đó có chữa địa chỉ MAC của mình).</a:t>
            </a:r>
            <a:endParaRPr lang="en-US" sz="20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924" y="1163947"/>
            <a:ext cx="5486027" cy="3970442"/>
          </a:xfrm>
          <a:prstGeom prst="rect">
            <a:avLst/>
          </a:prstGeom>
        </p:spPr>
      </p:pic>
    </p:spTree>
    <p:extLst>
      <p:ext uri="{BB962C8B-B14F-4D97-AF65-F5344CB8AC3E}">
        <p14:creationId xmlns:p14="http://schemas.microsoft.com/office/powerpoint/2010/main" val="1217665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0" y="156731"/>
            <a:ext cx="11204620" cy="523220"/>
          </a:xfrm>
          <a:prstGeom prst="rect">
            <a:avLst/>
          </a:prstGeom>
          <a:noFill/>
        </p:spPr>
        <p:txBody>
          <a:bodyPr wrap="square" rtlCol="0">
            <a:spAutoFit/>
          </a:bodyPr>
          <a:lstStyle/>
          <a:p>
            <a:r>
              <a:rPr lang="en-US" sz="2800" dirty="0" smtClean="0">
                <a:solidFill>
                  <a:srgbClr val="FFC000"/>
                </a:solidFill>
                <a:latin typeface="Arial Rounded MT Bold" panose="020F0704030504030204" pitchFamily="34" charset="0"/>
              </a:rPr>
              <a:t>I.</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6" name="TextBox 5"/>
          <p:cNvSpPr txBox="1"/>
          <p:nvPr/>
        </p:nvSpPr>
        <p:spPr>
          <a:xfrm>
            <a:off x="496910" y="679951"/>
            <a:ext cx="4997003" cy="523220"/>
          </a:xfrm>
          <a:prstGeom prst="rect">
            <a:avLst/>
          </a:prstGeom>
          <a:noFill/>
        </p:spPr>
        <p:txBody>
          <a:bodyPr wrap="square" rtlCol="0">
            <a:spAutoFit/>
          </a:bodyPr>
          <a:lstStyle/>
          <a:p>
            <a:r>
              <a:rPr lang="en-US" sz="2800" dirty="0" smtClean="0"/>
              <a:t>VÍ DỤ :</a:t>
            </a:r>
            <a:endParaRPr lang="en-US" sz="2800" dirty="0"/>
          </a:p>
        </p:txBody>
      </p:sp>
      <p:sp>
        <p:nvSpPr>
          <p:cNvPr id="7" name="TextBox 6"/>
          <p:cNvSpPr txBox="1"/>
          <p:nvPr/>
        </p:nvSpPr>
        <p:spPr>
          <a:xfrm>
            <a:off x="496909" y="1168263"/>
            <a:ext cx="10873455" cy="5109091"/>
          </a:xfrm>
          <a:prstGeom prst="rect">
            <a:avLst/>
          </a:prstGeom>
          <a:noFill/>
        </p:spPr>
        <p:txBody>
          <a:bodyPr wrap="square" rtlCol="0">
            <a:spAutoFit/>
          </a:bodyPr>
          <a:lstStyle/>
          <a:p>
            <a:r>
              <a:rPr lang="en-US" sz="2200" dirty="0"/>
              <a:t>Hai </a:t>
            </a:r>
            <a:r>
              <a:rPr lang="en-US" sz="2200" dirty="0" err="1"/>
              <a:t>máy</a:t>
            </a:r>
            <a:r>
              <a:rPr lang="en-US" sz="2200" dirty="0"/>
              <a:t> </a:t>
            </a:r>
            <a:r>
              <a:rPr lang="en-US" sz="2200" dirty="0" err="1"/>
              <a:t>tính</a:t>
            </a:r>
            <a:r>
              <a:rPr lang="en-US" sz="2200" dirty="0"/>
              <a:t> </a:t>
            </a:r>
            <a:r>
              <a:rPr lang="en-US" sz="2200" dirty="0" err="1"/>
              <a:t>trong</a:t>
            </a:r>
            <a:r>
              <a:rPr lang="en-US" sz="2200" dirty="0"/>
              <a:t> </a:t>
            </a:r>
            <a:r>
              <a:rPr lang="en-US" sz="2200" dirty="0" err="1"/>
              <a:t>một</a:t>
            </a:r>
            <a:r>
              <a:rPr lang="en-US" sz="2200" dirty="0"/>
              <a:t> </a:t>
            </a:r>
            <a:r>
              <a:rPr lang="en-US" sz="2200" dirty="0" err="1"/>
              <a:t>văn</a:t>
            </a:r>
            <a:r>
              <a:rPr lang="en-US" sz="2200" dirty="0"/>
              <a:t> </a:t>
            </a:r>
            <a:r>
              <a:rPr lang="en-US" sz="2200" dirty="0" err="1"/>
              <a:t>phòng</a:t>
            </a:r>
            <a:r>
              <a:rPr lang="en-US" sz="2200" dirty="0"/>
              <a:t> (</a:t>
            </a:r>
            <a:r>
              <a:rPr lang="en-US" sz="2200" dirty="0" err="1"/>
              <a:t>máy</a:t>
            </a:r>
            <a:r>
              <a:rPr lang="en-US" sz="2200" dirty="0"/>
              <a:t> </a:t>
            </a:r>
            <a:r>
              <a:rPr lang="en-US" sz="2200" dirty="0" err="1"/>
              <a:t>tính</a:t>
            </a:r>
            <a:r>
              <a:rPr lang="en-US" sz="2200" dirty="0"/>
              <a:t> 1 </a:t>
            </a:r>
            <a:r>
              <a:rPr lang="en-US" sz="2200" dirty="0" err="1"/>
              <a:t>và</a:t>
            </a:r>
            <a:r>
              <a:rPr lang="en-US" sz="2200" dirty="0"/>
              <a:t> </a:t>
            </a:r>
            <a:r>
              <a:rPr lang="en-US" sz="2200" dirty="0" err="1"/>
              <a:t>máy</a:t>
            </a:r>
            <a:r>
              <a:rPr lang="en-US" sz="2200" dirty="0"/>
              <a:t> </a:t>
            </a:r>
            <a:r>
              <a:rPr lang="en-US" sz="2200" dirty="0" err="1"/>
              <a:t>tính</a:t>
            </a:r>
            <a:r>
              <a:rPr lang="en-US" sz="2200" dirty="0"/>
              <a:t> 2) </a:t>
            </a:r>
            <a:r>
              <a:rPr lang="en-US" sz="2200" dirty="0" err="1"/>
              <a:t>được</a:t>
            </a:r>
            <a:r>
              <a:rPr lang="en-US" sz="2200" dirty="0"/>
              <a:t> </a:t>
            </a:r>
            <a:r>
              <a:rPr lang="en-US" sz="2200" dirty="0" err="1"/>
              <a:t>kết</a:t>
            </a:r>
            <a:r>
              <a:rPr lang="en-US" sz="2200" dirty="0"/>
              <a:t> </a:t>
            </a:r>
            <a:r>
              <a:rPr lang="en-US" sz="2200" dirty="0" err="1"/>
              <a:t>nối</a:t>
            </a:r>
            <a:r>
              <a:rPr lang="en-US" sz="2200" dirty="0"/>
              <a:t> </a:t>
            </a:r>
            <a:r>
              <a:rPr lang="en-US" sz="2200" dirty="0" err="1"/>
              <a:t>với</a:t>
            </a:r>
            <a:r>
              <a:rPr lang="en-US" sz="2200" dirty="0"/>
              <a:t> </a:t>
            </a:r>
            <a:r>
              <a:rPr lang="en-US" sz="2200" dirty="0" err="1"/>
              <a:t>nhau</a:t>
            </a:r>
            <a:r>
              <a:rPr lang="en-US" sz="2200" dirty="0"/>
              <a:t> </a:t>
            </a:r>
            <a:r>
              <a:rPr lang="en-US" sz="2200" dirty="0" err="1"/>
              <a:t>trong</a:t>
            </a:r>
            <a:r>
              <a:rPr lang="en-US" sz="2200" dirty="0"/>
              <a:t> </a:t>
            </a:r>
            <a:r>
              <a:rPr lang="en-US" sz="2200" dirty="0" err="1"/>
              <a:t>một</a:t>
            </a:r>
            <a:r>
              <a:rPr lang="en-US" sz="2200" dirty="0"/>
              <a:t> </a:t>
            </a:r>
            <a:r>
              <a:rPr lang="en-US" sz="2200" dirty="0" err="1"/>
              <a:t>mạng</a:t>
            </a:r>
            <a:r>
              <a:rPr lang="en-US" sz="2200" dirty="0"/>
              <a:t> </a:t>
            </a:r>
            <a:r>
              <a:rPr lang="en-US" sz="2200" dirty="0" err="1"/>
              <a:t>cục</a:t>
            </a:r>
            <a:r>
              <a:rPr lang="en-US" sz="2200" dirty="0"/>
              <a:t> </a:t>
            </a:r>
            <a:r>
              <a:rPr lang="en-US" sz="2200" dirty="0" err="1"/>
              <a:t>bộ</a:t>
            </a:r>
            <a:r>
              <a:rPr lang="en-US" sz="2200" dirty="0"/>
              <a:t> </a:t>
            </a:r>
            <a:r>
              <a:rPr lang="en-US" sz="2200" dirty="0" err="1"/>
              <a:t>bằng</a:t>
            </a:r>
            <a:r>
              <a:rPr lang="en-US" sz="2200" dirty="0"/>
              <a:t> </a:t>
            </a:r>
            <a:r>
              <a:rPr lang="en-US" sz="2200" dirty="0" err="1"/>
              <a:t>cáp</a:t>
            </a:r>
            <a:r>
              <a:rPr lang="en-US" sz="2200" dirty="0"/>
              <a:t> Ethernet </a:t>
            </a:r>
            <a:r>
              <a:rPr lang="en-US" sz="2200" dirty="0" err="1"/>
              <a:t>và</a:t>
            </a:r>
            <a:r>
              <a:rPr lang="en-US" sz="2200" dirty="0"/>
              <a:t> </a:t>
            </a:r>
            <a:r>
              <a:rPr lang="en-US" sz="2200" dirty="0" err="1"/>
              <a:t>thiết</a:t>
            </a:r>
            <a:r>
              <a:rPr lang="en-US" sz="2200" dirty="0"/>
              <a:t> </a:t>
            </a:r>
            <a:r>
              <a:rPr lang="en-US" sz="2200" dirty="0" err="1"/>
              <a:t>bị</a:t>
            </a:r>
            <a:r>
              <a:rPr lang="en-US" sz="2200" dirty="0"/>
              <a:t> </a:t>
            </a:r>
            <a:r>
              <a:rPr lang="en-US" sz="2200" dirty="0" err="1"/>
              <a:t>chuyển</a:t>
            </a:r>
            <a:r>
              <a:rPr lang="en-US" sz="2200" dirty="0"/>
              <a:t> </a:t>
            </a:r>
            <a:r>
              <a:rPr lang="en-US" sz="2200" dirty="0" err="1"/>
              <a:t>mạch</a:t>
            </a:r>
            <a:r>
              <a:rPr lang="en-US" sz="2200" dirty="0"/>
              <a:t> </a:t>
            </a:r>
            <a:r>
              <a:rPr lang="en-US" sz="2200" dirty="0" err="1"/>
              <a:t>mạng</a:t>
            </a:r>
            <a:r>
              <a:rPr lang="en-US" sz="2200" dirty="0"/>
              <a:t>, </a:t>
            </a:r>
            <a:r>
              <a:rPr lang="en-US" sz="2200" dirty="0" err="1"/>
              <a:t>không</a:t>
            </a:r>
            <a:r>
              <a:rPr lang="en-US" sz="2200" dirty="0"/>
              <a:t> </a:t>
            </a:r>
            <a:r>
              <a:rPr lang="en-US" sz="2200" dirty="0" err="1"/>
              <a:t>có</a:t>
            </a:r>
            <a:r>
              <a:rPr lang="en-US" sz="2200" dirty="0"/>
              <a:t> Gateway </a:t>
            </a:r>
            <a:r>
              <a:rPr lang="en-US" sz="2200" dirty="0" err="1"/>
              <a:t>hoặc</a:t>
            </a:r>
            <a:r>
              <a:rPr lang="en-US" sz="2200" dirty="0"/>
              <a:t> </a:t>
            </a:r>
            <a:r>
              <a:rPr lang="en-US" sz="2200" dirty="0" err="1"/>
              <a:t>bộ</a:t>
            </a:r>
            <a:r>
              <a:rPr lang="en-US" sz="2200" dirty="0"/>
              <a:t> </a:t>
            </a:r>
            <a:r>
              <a:rPr lang="en-US" sz="2200" dirty="0" err="1"/>
              <a:t>định</a:t>
            </a:r>
            <a:r>
              <a:rPr lang="en-US" sz="2200" dirty="0"/>
              <a:t> </a:t>
            </a:r>
            <a:r>
              <a:rPr lang="en-US" sz="2200" dirty="0" err="1"/>
              <a:t>tuyến</a:t>
            </a:r>
            <a:r>
              <a:rPr lang="en-US" sz="2200" dirty="0"/>
              <a:t> </a:t>
            </a:r>
            <a:r>
              <a:rPr lang="en-US" sz="2200" dirty="0" err="1"/>
              <a:t>đứng</a:t>
            </a:r>
            <a:r>
              <a:rPr lang="en-US" sz="2200" dirty="0"/>
              <a:t> </a:t>
            </a:r>
            <a:r>
              <a:rPr lang="en-US" sz="2200" dirty="0" err="1"/>
              <a:t>giữa</a:t>
            </a:r>
            <a:r>
              <a:rPr lang="en-US" sz="2200" dirty="0"/>
              <a:t>. </a:t>
            </a:r>
            <a:r>
              <a:rPr lang="en-US" sz="2200" dirty="0" err="1"/>
              <a:t>Máy</a:t>
            </a:r>
            <a:r>
              <a:rPr lang="en-US" sz="2200" dirty="0"/>
              <a:t> </a:t>
            </a:r>
            <a:r>
              <a:rPr lang="en-US" sz="2200" dirty="0" err="1"/>
              <a:t>tính</a:t>
            </a:r>
            <a:r>
              <a:rPr lang="en-US" sz="2200" dirty="0"/>
              <a:t> 1 </a:t>
            </a:r>
            <a:r>
              <a:rPr lang="en-US" sz="2200" dirty="0" err="1"/>
              <a:t>có</a:t>
            </a:r>
            <a:r>
              <a:rPr lang="en-US" sz="2200" dirty="0"/>
              <a:t> </a:t>
            </a:r>
            <a:r>
              <a:rPr lang="en-US" sz="2200" dirty="0" err="1"/>
              <a:t>một</a:t>
            </a:r>
            <a:r>
              <a:rPr lang="en-US" sz="2200" dirty="0"/>
              <a:t> </a:t>
            </a:r>
            <a:r>
              <a:rPr lang="en-US" sz="2200" dirty="0" err="1"/>
              <a:t>gói</a:t>
            </a:r>
            <a:r>
              <a:rPr lang="en-US" sz="2200" dirty="0"/>
              <a:t> tin </a:t>
            </a:r>
            <a:r>
              <a:rPr lang="en-US" sz="2200" dirty="0" err="1"/>
              <a:t>để</a:t>
            </a:r>
            <a:r>
              <a:rPr lang="en-US" sz="2200" dirty="0"/>
              <a:t> </a:t>
            </a:r>
            <a:r>
              <a:rPr lang="en-US" sz="2200" dirty="0" err="1"/>
              <a:t>gửi</a:t>
            </a:r>
            <a:r>
              <a:rPr lang="en-US" sz="2200" dirty="0"/>
              <a:t> </a:t>
            </a:r>
            <a:r>
              <a:rPr lang="en-US" sz="2200" dirty="0" err="1"/>
              <a:t>tới</a:t>
            </a:r>
            <a:r>
              <a:rPr lang="en-US" sz="2200" dirty="0"/>
              <a:t> </a:t>
            </a:r>
            <a:r>
              <a:rPr lang="en-US" sz="2200" dirty="0" err="1"/>
              <a:t>Máy</a:t>
            </a:r>
            <a:r>
              <a:rPr lang="en-US" sz="2200" dirty="0"/>
              <a:t> </a:t>
            </a:r>
            <a:r>
              <a:rPr lang="en-US" sz="2200" dirty="0" err="1"/>
              <a:t>tính</a:t>
            </a:r>
            <a:r>
              <a:rPr lang="en-US" sz="2200" dirty="0"/>
              <a:t> 2. </a:t>
            </a:r>
            <a:endParaRPr lang="en-US" sz="2200" dirty="0" smtClean="0"/>
          </a:p>
          <a:p>
            <a:r>
              <a:rPr lang="en-US" sz="2200" dirty="0" err="1" smtClean="0"/>
              <a:t>Thông</a:t>
            </a:r>
            <a:r>
              <a:rPr lang="en-US" sz="2200" dirty="0" smtClean="0"/>
              <a:t> </a:t>
            </a:r>
            <a:r>
              <a:rPr lang="en-US" sz="2200" dirty="0"/>
              <a:t>qua DNS, </a:t>
            </a:r>
            <a:r>
              <a:rPr lang="en-US" sz="2200" dirty="0" err="1"/>
              <a:t>nó</a:t>
            </a:r>
            <a:r>
              <a:rPr lang="en-US" sz="2200" dirty="0"/>
              <a:t> </a:t>
            </a:r>
            <a:r>
              <a:rPr lang="en-US" sz="2200" dirty="0" err="1"/>
              <a:t>xác</a:t>
            </a:r>
            <a:r>
              <a:rPr lang="en-US" sz="2200" dirty="0"/>
              <a:t> </a:t>
            </a:r>
            <a:r>
              <a:rPr lang="en-US" sz="2200" dirty="0" err="1"/>
              <a:t>định</a:t>
            </a:r>
            <a:r>
              <a:rPr lang="en-US" sz="2200" dirty="0"/>
              <a:t> </a:t>
            </a:r>
            <a:r>
              <a:rPr lang="en-US" sz="2200" dirty="0" err="1"/>
              <a:t>rằng</a:t>
            </a:r>
            <a:r>
              <a:rPr lang="en-US" sz="2200" dirty="0"/>
              <a:t> </a:t>
            </a:r>
            <a:r>
              <a:rPr lang="en-US" sz="2200" dirty="0" err="1"/>
              <a:t>máy</a:t>
            </a:r>
            <a:r>
              <a:rPr lang="en-US" sz="2200" dirty="0"/>
              <a:t> </a:t>
            </a:r>
            <a:r>
              <a:rPr lang="en-US" sz="2200" dirty="0" err="1"/>
              <a:t>tính</a:t>
            </a:r>
            <a:r>
              <a:rPr lang="en-US" sz="2200" dirty="0"/>
              <a:t> 2 </a:t>
            </a:r>
            <a:r>
              <a:rPr lang="en-US" sz="2200" dirty="0" err="1"/>
              <a:t>có</a:t>
            </a:r>
            <a:r>
              <a:rPr lang="en-US" sz="2200" dirty="0"/>
              <a:t> </a:t>
            </a:r>
            <a:r>
              <a:rPr lang="en-US" sz="2200" dirty="0" err="1"/>
              <a:t>địa</a:t>
            </a:r>
            <a:r>
              <a:rPr lang="en-US" sz="2200" dirty="0"/>
              <a:t> </a:t>
            </a:r>
            <a:r>
              <a:rPr lang="en-US" sz="2200" dirty="0" err="1"/>
              <a:t>chỉ</a:t>
            </a:r>
            <a:r>
              <a:rPr lang="en-US" sz="2200" dirty="0"/>
              <a:t> IP 192.168.0.55. </a:t>
            </a:r>
            <a:r>
              <a:rPr lang="en-US" sz="2200" dirty="0" err="1"/>
              <a:t>Để</a:t>
            </a:r>
            <a:r>
              <a:rPr lang="en-US" sz="2200" dirty="0"/>
              <a:t> </a:t>
            </a:r>
            <a:r>
              <a:rPr lang="en-US" sz="2200" dirty="0" err="1"/>
              <a:t>gửi</a:t>
            </a:r>
            <a:r>
              <a:rPr lang="en-US" sz="2200" dirty="0"/>
              <a:t> tin </a:t>
            </a:r>
            <a:r>
              <a:rPr lang="en-US" sz="2200" dirty="0" err="1"/>
              <a:t>nhắn</a:t>
            </a:r>
            <a:r>
              <a:rPr lang="en-US" sz="2200" dirty="0"/>
              <a:t>, </a:t>
            </a:r>
            <a:r>
              <a:rPr lang="en-US" sz="2200" dirty="0" err="1"/>
              <a:t>nó</a:t>
            </a:r>
            <a:r>
              <a:rPr lang="en-US" sz="2200" dirty="0"/>
              <a:t> </a:t>
            </a:r>
            <a:r>
              <a:rPr lang="en-US" sz="2200" dirty="0" err="1"/>
              <a:t>cũng</a:t>
            </a:r>
            <a:r>
              <a:rPr lang="en-US" sz="2200" dirty="0"/>
              <a:t> </a:t>
            </a:r>
            <a:r>
              <a:rPr lang="en-US" sz="2200" dirty="0" err="1"/>
              <a:t>cần</a:t>
            </a:r>
            <a:r>
              <a:rPr lang="en-US" sz="2200" dirty="0"/>
              <a:t> </a:t>
            </a:r>
            <a:r>
              <a:rPr lang="en-US" sz="2200" dirty="0" err="1"/>
              <a:t>địa</a:t>
            </a:r>
            <a:r>
              <a:rPr lang="en-US" sz="2200" dirty="0"/>
              <a:t> </a:t>
            </a:r>
            <a:r>
              <a:rPr lang="en-US" sz="2200" dirty="0" err="1"/>
              <a:t>chỉ</a:t>
            </a:r>
            <a:r>
              <a:rPr lang="en-US" sz="2200" dirty="0"/>
              <a:t> MAC </a:t>
            </a:r>
            <a:r>
              <a:rPr lang="en-US" sz="2200" dirty="0" err="1"/>
              <a:t>của</a:t>
            </a:r>
            <a:r>
              <a:rPr lang="en-US" sz="2200" dirty="0"/>
              <a:t> </a:t>
            </a:r>
            <a:r>
              <a:rPr lang="en-US" sz="2200" dirty="0" err="1"/>
              <a:t>máy</a:t>
            </a:r>
            <a:r>
              <a:rPr lang="en-US" sz="2200" dirty="0"/>
              <a:t> </a:t>
            </a:r>
            <a:r>
              <a:rPr lang="en-US" sz="2200" dirty="0" err="1"/>
              <a:t>tính</a:t>
            </a:r>
            <a:r>
              <a:rPr lang="en-US" sz="2200" dirty="0"/>
              <a:t> 2</a:t>
            </a:r>
            <a:r>
              <a:rPr lang="en-US" sz="2200" dirty="0" smtClean="0"/>
              <a:t>.</a:t>
            </a:r>
          </a:p>
          <a:p>
            <a:r>
              <a:rPr lang="en-US" sz="2200" dirty="0" smtClean="0"/>
              <a:t> </a:t>
            </a:r>
            <a:r>
              <a:rPr lang="en-US" sz="2200" dirty="0" err="1"/>
              <a:t>Đầu</a:t>
            </a:r>
            <a:r>
              <a:rPr lang="en-US" sz="2200" dirty="0"/>
              <a:t> </a:t>
            </a:r>
            <a:r>
              <a:rPr lang="en-US" sz="2200" dirty="0" err="1"/>
              <a:t>tiên</a:t>
            </a:r>
            <a:r>
              <a:rPr lang="en-US" sz="2200" dirty="0"/>
              <a:t>, </a:t>
            </a:r>
            <a:r>
              <a:rPr lang="en-US" sz="2200" dirty="0" err="1"/>
              <a:t>Máy</a:t>
            </a:r>
            <a:r>
              <a:rPr lang="en-US" sz="2200" dirty="0"/>
              <a:t> </a:t>
            </a:r>
            <a:r>
              <a:rPr lang="en-US" sz="2200" dirty="0" err="1"/>
              <a:t>tính</a:t>
            </a:r>
            <a:r>
              <a:rPr lang="en-US" sz="2200" dirty="0"/>
              <a:t> 1 </a:t>
            </a:r>
            <a:r>
              <a:rPr lang="en-US" sz="2200" dirty="0" err="1"/>
              <a:t>sử</a:t>
            </a:r>
            <a:r>
              <a:rPr lang="en-US" sz="2200" dirty="0"/>
              <a:t> </a:t>
            </a:r>
            <a:r>
              <a:rPr lang="en-US" sz="2200" dirty="0" err="1"/>
              <a:t>dụng</a:t>
            </a:r>
            <a:r>
              <a:rPr lang="en-US" sz="2200" dirty="0"/>
              <a:t> </a:t>
            </a:r>
            <a:r>
              <a:rPr lang="en-US" sz="2200" dirty="0" err="1"/>
              <a:t>một</a:t>
            </a:r>
            <a:r>
              <a:rPr lang="en-US" sz="2200" dirty="0"/>
              <a:t> </a:t>
            </a:r>
            <a:r>
              <a:rPr lang="en-US" sz="2200" dirty="0" err="1"/>
              <a:t>bảng</a:t>
            </a:r>
            <a:r>
              <a:rPr lang="en-US" sz="2200" dirty="0"/>
              <a:t> ARP </a:t>
            </a:r>
            <a:r>
              <a:rPr lang="en-US" sz="2200" dirty="0" err="1"/>
              <a:t>lưu</a:t>
            </a:r>
            <a:r>
              <a:rPr lang="en-US" sz="2200" dirty="0"/>
              <a:t> </a:t>
            </a:r>
            <a:r>
              <a:rPr lang="en-US" sz="2200" dirty="0" err="1"/>
              <a:t>trữ</a:t>
            </a:r>
            <a:r>
              <a:rPr lang="en-US" sz="2200" dirty="0"/>
              <a:t> </a:t>
            </a:r>
            <a:r>
              <a:rPr lang="en-US" sz="2200" dirty="0" err="1"/>
              <a:t>để</a:t>
            </a:r>
            <a:r>
              <a:rPr lang="en-US" sz="2200" dirty="0"/>
              <a:t> </a:t>
            </a:r>
            <a:r>
              <a:rPr lang="en-US" sz="2200" dirty="0" err="1"/>
              <a:t>tìm</a:t>
            </a:r>
            <a:r>
              <a:rPr lang="en-US" sz="2200" dirty="0"/>
              <a:t> </a:t>
            </a:r>
            <a:r>
              <a:rPr lang="en-US" sz="2200" dirty="0" err="1"/>
              <a:t>kiếm</a:t>
            </a:r>
            <a:r>
              <a:rPr lang="en-US" sz="2200" dirty="0"/>
              <a:t> </a:t>
            </a:r>
            <a:r>
              <a:rPr lang="en-US" sz="2200" dirty="0" err="1"/>
              <a:t>địa</a:t>
            </a:r>
            <a:r>
              <a:rPr lang="en-US" sz="2200" dirty="0"/>
              <a:t> </a:t>
            </a:r>
            <a:r>
              <a:rPr lang="en-US" sz="2200" dirty="0" err="1"/>
              <a:t>chỉ</a:t>
            </a:r>
            <a:r>
              <a:rPr lang="en-US" sz="2200" dirty="0"/>
              <a:t> 192.168.0.55 </a:t>
            </a:r>
            <a:r>
              <a:rPr lang="en-US" sz="2200" dirty="0" err="1"/>
              <a:t>cho</a:t>
            </a:r>
            <a:r>
              <a:rPr lang="en-US" sz="2200" dirty="0"/>
              <a:t> </a:t>
            </a:r>
            <a:r>
              <a:rPr lang="en-US" sz="2200" dirty="0" err="1"/>
              <a:t>bất</a:t>
            </a:r>
            <a:r>
              <a:rPr lang="en-US" sz="2200" dirty="0"/>
              <a:t> </a:t>
            </a:r>
            <a:r>
              <a:rPr lang="en-US" sz="2200" dirty="0" err="1"/>
              <a:t>kỳ</a:t>
            </a:r>
            <a:r>
              <a:rPr lang="en-US" sz="2200" dirty="0"/>
              <a:t> </a:t>
            </a:r>
            <a:r>
              <a:rPr lang="en-US" sz="2200" dirty="0" err="1"/>
              <a:t>ghi</a:t>
            </a:r>
            <a:r>
              <a:rPr lang="en-US" sz="2200" dirty="0"/>
              <a:t> </a:t>
            </a:r>
            <a:r>
              <a:rPr lang="en-US" sz="2200" dirty="0" err="1"/>
              <a:t>nhận</a:t>
            </a:r>
            <a:r>
              <a:rPr lang="en-US" sz="2200" dirty="0"/>
              <a:t> </a:t>
            </a:r>
            <a:r>
              <a:rPr lang="en-US" sz="2200" dirty="0" err="1"/>
              <a:t>nào</a:t>
            </a:r>
            <a:r>
              <a:rPr lang="en-US" sz="2200" dirty="0"/>
              <a:t> </a:t>
            </a:r>
            <a:r>
              <a:rPr lang="en-US" sz="2200" dirty="0" err="1"/>
              <a:t>hiện</a:t>
            </a:r>
            <a:r>
              <a:rPr lang="en-US" sz="2200" dirty="0"/>
              <a:t> </a:t>
            </a:r>
            <a:r>
              <a:rPr lang="en-US" sz="2200" dirty="0" err="1"/>
              <a:t>có</a:t>
            </a:r>
            <a:r>
              <a:rPr lang="en-US" sz="2200" dirty="0"/>
              <a:t> </a:t>
            </a:r>
            <a:r>
              <a:rPr lang="en-US" sz="2200" dirty="0" err="1"/>
              <a:t>của</a:t>
            </a:r>
            <a:r>
              <a:rPr lang="en-US" sz="2200" dirty="0"/>
              <a:t> </a:t>
            </a:r>
            <a:r>
              <a:rPr lang="en-US" sz="2200" dirty="0" err="1"/>
              <a:t>địa</a:t>
            </a:r>
            <a:r>
              <a:rPr lang="en-US" sz="2200" dirty="0"/>
              <a:t> </a:t>
            </a:r>
            <a:r>
              <a:rPr lang="en-US" sz="2200" dirty="0" err="1"/>
              <a:t>chỉ</a:t>
            </a:r>
            <a:r>
              <a:rPr lang="en-US" sz="2200" dirty="0"/>
              <a:t> MAC </a:t>
            </a:r>
            <a:r>
              <a:rPr lang="en-US" sz="2200" dirty="0" err="1"/>
              <a:t>của</a:t>
            </a:r>
            <a:r>
              <a:rPr lang="en-US" sz="2200" dirty="0"/>
              <a:t> </a:t>
            </a:r>
            <a:r>
              <a:rPr lang="en-US" sz="2200" dirty="0" err="1"/>
              <a:t>Máy</a:t>
            </a:r>
            <a:r>
              <a:rPr lang="en-US" sz="2200" dirty="0"/>
              <a:t> </a:t>
            </a:r>
            <a:r>
              <a:rPr lang="en-US" sz="2200" dirty="0" err="1"/>
              <a:t>tính</a:t>
            </a:r>
            <a:r>
              <a:rPr lang="en-US" sz="2200" dirty="0"/>
              <a:t> 2 (00: </a:t>
            </a:r>
            <a:r>
              <a:rPr lang="en-US" sz="2200" dirty="0" err="1"/>
              <a:t>eb</a:t>
            </a:r>
            <a:r>
              <a:rPr lang="en-US" sz="2200" dirty="0"/>
              <a:t>: 24: b2: 05: ac</a:t>
            </a:r>
            <a:r>
              <a:rPr lang="en-US" sz="2200" dirty="0" smtClean="0"/>
              <a:t>).</a:t>
            </a:r>
          </a:p>
          <a:p>
            <a:r>
              <a:rPr lang="en-US" sz="2200" dirty="0" smtClean="0"/>
              <a:t> </a:t>
            </a:r>
            <a:r>
              <a:rPr lang="en-US" sz="2200" dirty="0" err="1"/>
              <a:t>Nếu</a:t>
            </a:r>
            <a:r>
              <a:rPr lang="en-US" sz="2200" dirty="0"/>
              <a:t> </a:t>
            </a:r>
            <a:r>
              <a:rPr lang="en-US" sz="2200" dirty="0" err="1"/>
              <a:t>địa</a:t>
            </a:r>
            <a:r>
              <a:rPr lang="en-US" sz="2200" dirty="0"/>
              <a:t> </a:t>
            </a:r>
            <a:r>
              <a:rPr lang="en-US" sz="2200" dirty="0" err="1"/>
              <a:t>chỉ</a:t>
            </a:r>
            <a:r>
              <a:rPr lang="en-US" sz="2200" dirty="0"/>
              <a:t> MAC </a:t>
            </a:r>
            <a:r>
              <a:rPr lang="en-US" sz="2200" dirty="0" err="1"/>
              <a:t>được</a:t>
            </a:r>
            <a:r>
              <a:rPr lang="en-US" sz="2200" dirty="0"/>
              <a:t> </a:t>
            </a:r>
            <a:r>
              <a:rPr lang="en-US" sz="2200" dirty="0" err="1"/>
              <a:t>tìm</a:t>
            </a:r>
            <a:r>
              <a:rPr lang="en-US" sz="2200" dirty="0"/>
              <a:t> </a:t>
            </a:r>
            <a:r>
              <a:rPr lang="en-US" sz="2200" dirty="0" err="1"/>
              <a:t>thấy</a:t>
            </a:r>
            <a:r>
              <a:rPr lang="en-US" sz="2200" dirty="0"/>
              <a:t>, </a:t>
            </a:r>
            <a:r>
              <a:rPr lang="en-US" sz="2200" dirty="0" err="1"/>
              <a:t>nó</a:t>
            </a:r>
            <a:r>
              <a:rPr lang="en-US" sz="2200" dirty="0"/>
              <a:t> </a:t>
            </a:r>
            <a:r>
              <a:rPr lang="en-US" sz="2200" dirty="0" err="1"/>
              <a:t>sẽ</a:t>
            </a:r>
            <a:r>
              <a:rPr lang="en-US" sz="2200" dirty="0"/>
              <a:t> </a:t>
            </a:r>
            <a:r>
              <a:rPr lang="en-US" sz="2200" dirty="0" err="1"/>
              <a:t>gửi</a:t>
            </a:r>
            <a:r>
              <a:rPr lang="en-US" sz="2200" dirty="0"/>
              <a:t> </a:t>
            </a:r>
            <a:r>
              <a:rPr lang="en-US" sz="2200" dirty="0" err="1"/>
              <a:t>một</a:t>
            </a:r>
            <a:r>
              <a:rPr lang="en-US" sz="2200" dirty="0"/>
              <a:t> </a:t>
            </a:r>
            <a:r>
              <a:rPr lang="en-US" sz="2200" dirty="0" err="1"/>
              <a:t>khung</a:t>
            </a:r>
            <a:r>
              <a:rPr lang="en-US" sz="2200" dirty="0"/>
              <a:t> Ethernet (Frame Ethernet) </a:t>
            </a:r>
            <a:r>
              <a:rPr lang="en-US" sz="2200" dirty="0" err="1"/>
              <a:t>với</a:t>
            </a:r>
            <a:r>
              <a:rPr lang="en-US" sz="2200" dirty="0"/>
              <a:t> </a:t>
            </a:r>
            <a:r>
              <a:rPr lang="en-US" sz="2200" dirty="0" err="1"/>
              <a:t>địa</a:t>
            </a:r>
            <a:r>
              <a:rPr lang="en-US" sz="2200" dirty="0"/>
              <a:t> </a:t>
            </a:r>
            <a:r>
              <a:rPr lang="en-US" sz="2200" dirty="0" err="1"/>
              <a:t>chỉ</a:t>
            </a:r>
            <a:r>
              <a:rPr lang="en-US" sz="2200" dirty="0"/>
              <a:t> </a:t>
            </a:r>
            <a:r>
              <a:rPr lang="en-US" sz="2200" dirty="0" err="1"/>
              <a:t>đích</a:t>
            </a:r>
            <a:r>
              <a:rPr lang="en-US" sz="2200" dirty="0"/>
              <a:t> 00: </a:t>
            </a:r>
            <a:r>
              <a:rPr lang="en-US" sz="2200" dirty="0" err="1"/>
              <a:t>eb</a:t>
            </a:r>
            <a:r>
              <a:rPr lang="en-US" sz="2200" dirty="0"/>
              <a:t>: 24: b2: 05: ac, </a:t>
            </a:r>
            <a:r>
              <a:rPr lang="en-US" sz="2200" dirty="0" err="1"/>
              <a:t>chứa</a:t>
            </a:r>
            <a:r>
              <a:rPr lang="en-US" sz="2200" dirty="0"/>
              <a:t> </a:t>
            </a:r>
            <a:r>
              <a:rPr lang="en-US" sz="2200" dirty="0" err="1"/>
              <a:t>gói</a:t>
            </a:r>
            <a:r>
              <a:rPr lang="en-US" sz="2200" dirty="0"/>
              <a:t> tin IP. </a:t>
            </a:r>
            <a:r>
              <a:rPr lang="en-US" sz="2200" dirty="0" err="1"/>
              <a:t>Nếu</a:t>
            </a:r>
            <a:r>
              <a:rPr lang="en-US" sz="2200" dirty="0"/>
              <a:t> </a:t>
            </a:r>
            <a:r>
              <a:rPr lang="en-US" sz="2200" dirty="0" err="1"/>
              <a:t>bảng</a:t>
            </a:r>
            <a:r>
              <a:rPr lang="en-US" sz="2200" dirty="0"/>
              <a:t> ARP </a:t>
            </a:r>
            <a:r>
              <a:rPr lang="en-US" sz="2200" dirty="0" err="1"/>
              <a:t>không</a:t>
            </a:r>
            <a:r>
              <a:rPr lang="en-US" sz="2200" dirty="0"/>
              <a:t> </a:t>
            </a:r>
            <a:r>
              <a:rPr lang="en-US" sz="2200" dirty="0" err="1"/>
              <a:t>có</a:t>
            </a:r>
            <a:r>
              <a:rPr lang="en-US" sz="2200" dirty="0"/>
              <a:t> </a:t>
            </a:r>
            <a:r>
              <a:rPr lang="en-US" sz="2200" dirty="0" err="1"/>
              <a:t>kết</a:t>
            </a:r>
            <a:r>
              <a:rPr lang="en-US" sz="2200" dirty="0"/>
              <a:t> </a:t>
            </a:r>
            <a:r>
              <a:rPr lang="en-US" sz="2200" dirty="0" err="1"/>
              <a:t>quả</a:t>
            </a:r>
            <a:r>
              <a:rPr lang="en-US" sz="2200" dirty="0"/>
              <a:t> </a:t>
            </a:r>
            <a:r>
              <a:rPr lang="en-US" sz="2200" dirty="0" err="1"/>
              <a:t>cho</a:t>
            </a:r>
            <a:r>
              <a:rPr lang="en-US" sz="2200" dirty="0"/>
              <a:t> 192.168.0.55, </a:t>
            </a:r>
            <a:r>
              <a:rPr lang="en-US" sz="2200" dirty="0" err="1"/>
              <a:t>Máy</a:t>
            </a:r>
            <a:r>
              <a:rPr lang="en-US" sz="2200" dirty="0"/>
              <a:t> </a:t>
            </a:r>
            <a:r>
              <a:rPr lang="en-US" sz="2200" dirty="0" err="1"/>
              <a:t>tính</a:t>
            </a:r>
            <a:r>
              <a:rPr lang="en-US" sz="2200" dirty="0"/>
              <a:t> 1 </a:t>
            </a:r>
            <a:r>
              <a:rPr lang="en-US" sz="2200" dirty="0" err="1"/>
              <a:t>phải</a:t>
            </a:r>
            <a:r>
              <a:rPr lang="en-US" sz="2200" dirty="0"/>
              <a:t> </a:t>
            </a:r>
            <a:r>
              <a:rPr lang="en-US" sz="2200" dirty="0" err="1"/>
              <a:t>gửi</a:t>
            </a:r>
            <a:r>
              <a:rPr lang="en-US" sz="2200" dirty="0"/>
              <a:t> </a:t>
            </a:r>
            <a:r>
              <a:rPr lang="en-US" sz="2200" dirty="0" err="1"/>
              <a:t>một</a:t>
            </a:r>
            <a:r>
              <a:rPr lang="en-US" sz="2200" dirty="0"/>
              <a:t> ARP broadcast (</a:t>
            </a:r>
            <a:r>
              <a:rPr lang="en-US" sz="2200" dirty="0" err="1"/>
              <a:t>đích</a:t>
            </a:r>
            <a:r>
              <a:rPr lang="en-US" sz="2200" dirty="0"/>
              <a:t> FF: FF: FF: FF: FF: FF MAC address), </a:t>
            </a:r>
            <a:r>
              <a:rPr lang="en-US" sz="2200" dirty="0" err="1"/>
              <a:t>được</a:t>
            </a:r>
            <a:r>
              <a:rPr lang="en-US" sz="2200" dirty="0"/>
              <a:t> </a:t>
            </a:r>
            <a:r>
              <a:rPr lang="en-US" sz="2200" dirty="0" err="1"/>
              <a:t>chấp</a:t>
            </a:r>
            <a:r>
              <a:rPr lang="en-US" sz="2200" dirty="0"/>
              <a:t> </a:t>
            </a:r>
            <a:r>
              <a:rPr lang="en-US" sz="2200" dirty="0" err="1"/>
              <a:t>nhận</a:t>
            </a:r>
            <a:r>
              <a:rPr lang="en-US" sz="2200" dirty="0"/>
              <a:t> </a:t>
            </a:r>
            <a:r>
              <a:rPr lang="en-US" sz="2200" dirty="0" err="1"/>
              <a:t>bởi</a:t>
            </a:r>
            <a:r>
              <a:rPr lang="en-US" sz="2200" dirty="0"/>
              <a:t> </a:t>
            </a:r>
            <a:r>
              <a:rPr lang="en-US" sz="2200" dirty="0" err="1"/>
              <a:t>tất</a:t>
            </a:r>
            <a:r>
              <a:rPr lang="en-US" sz="2200" dirty="0"/>
              <a:t> </a:t>
            </a:r>
            <a:r>
              <a:rPr lang="en-US" sz="2200" dirty="0" err="1"/>
              <a:t>cả</a:t>
            </a:r>
            <a:r>
              <a:rPr lang="en-US" sz="2200" dirty="0"/>
              <a:t> </a:t>
            </a:r>
            <a:r>
              <a:rPr lang="en-US" sz="2200" dirty="0" err="1"/>
              <a:t>các</a:t>
            </a:r>
            <a:r>
              <a:rPr lang="en-US" sz="2200" dirty="0"/>
              <a:t> </a:t>
            </a:r>
            <a:r>
              <a:rPr lang="en-US" sz="2200" dirty="0" err="1"/>
              <a:t>máy</a:t>
            </a:r>
            <a:r>
              <a:rPr lang="en-US" sz="2200" dirty="0"/>
              <a:t> </a:t>
            </a:r>
            <a:r>
              <a:rPr lang="en-US" sz="2200" dirty="0" err="1"/>
              <a:t>tính</a:t>
            </a:r>
            <a:r>
              <a:rPr lang="en-US" sz="2200" dirty="0"/>
              <a:t>, </a:t>
            </a:r>
            <a:r>
              <a:rPr lang="en-US" sz="2200" dirty="0" err="1"/>
              <a:t>yêu</a:t>
            </a:r>
            <a:r>
              <a:rPr lang="en-US" sz="2200" dirty="0"/>
              <a:t> </a:t>
            </a:r>
            <a:r>
              <a:rPr lang="en-US" sz="2200" dirty="0" err="1"/>
              <a:t>cầu</a:t>
            </a:r>
            <a:r>
              <a:rPr lang="en-US" sz="2200" dirty="0"/>
              <a:t> </a:t>
            </a:r>
            <a:r>
              <a:rPr lang="en-US" sz="2200" dirty="0" err="1"/>
              <a:t>địa</a:t>
            </a:r>
            <a:r>
              <a:rPr lang="en-US" sz="2200" dirty="0"/>
              <a:t> </a:t>
            </a:r>
            <a:r>
              <a:rPr lang="en-US" sz="2200" dirty="0" err="1"/>
              <a:t>chỉ</a:t>
            </a:r>
            <a:r>
              <a:rPr lang="en-US" sz="2200" dirty="0"/>
              <a:t> 192.168.0.55 </a:t>
            </a:r>
            <a:r>
              <a:rPr lang="en-US" sz="2200" dirty="0" err="1"/>
              <a:t>trả</a:t>
            </a:r>
            <a:r>
              <a:rPr lang="en-US" sz="2200" dirty="0"/>
              <a:t> </a:t>
            </a:r>
            <a:r>
              <a:rPr lang="en-US" sz="2200" dirty="0" err="1"/>
              <a:t>lời</a:t>
            </a:r>
            <a:r>
              <a:rPr lang="en-US" sz="2200" dirty="0" smtClean="0"/>
              <a:t>.</a:t>
            </a:r>
          </a:p>
          <a:p>
            <a:r>
              <a:rPr lang="en-US" sz="2200" dirty="0" smtClean="0"/>
              <a:t> </a:t>
            </a:r>
            <a:r>
              <a:rPr lang="en-US" sz="2200" dirty="0" err="1"/>
              <a:t>Máy</a:t>
            </a:r>
            <a:r>
              <a:rPr lang="en-US" sz="2200" dirty="0"/>
              <a:t> </a:t>
            </a:r>
            <a:r>
              <a:rPr lang="en-US" sz="2200" dirty="0" err="1"/>
              <a:t>tính</a:t>
            </a:r>
            <a:r>
              <a:rPr lang="en-US" sz="2200" dirty="0"/>
              <a:t> 2 </a:t>
            </a:r>
            <a:r>
              <a:rPr lang="en-US" sz="2200" dirty="0" err="1"/>
              <a:t>trả</a:t>
            </a:r>
            <a:r>
              <a:rPr lang="en-US" sz="2200" dirty="0"/>
              <a:t> </a:t>
            </a:r>
            <a:r>
              <a:rPr lang="en-US" sz="2200" dirty="0" err="1"/>
              <a:t>lời</a:t>
            </a:r>
            <a:r>
              <a:rPr lang="en-US" sz="2200" dirty="0"/>
              <a:t> </a:t>
            </a:r>
            <a:r>
              <a:rPr lang="en-US" sz="2200" dirty="0" err="1"/>
              <a:t>với</a:t>
            </a:r>
            <a:r>
              <a:rPr lang="en-US" sz="2200" dirty="0"/>
              <a:t> </a:t>
            </a:r>
            <a:r>
              <a:rPr lang="en-US" sz="2200" dirty="0" err="1"/>
              <a:t>địa</a:t>
            </a:r>
            <a:r>
              <a:rPr lang="en-US" sz="2200" dirty="0"/>
              <a:t> </a:t>
            </a:r>
            <a:r>
              <a:rPr lang="en-US" sz="2200" dirty="0" err="1"/>
              <a:t>chỉ</a:t>
            </a:r>
            <a:r>
              <a:rPr lang="en-US" sz="2200" dirty="0"/>
              <a:t> MAC </a:t>
            </a:r>
            <a:r>
              <a:rPr lang="en-US" sz="2200" dirty="0" err="1"/>
              <a:t>và</a:t>
            </a:r>
            <a:r>
              <a:rPr lang="en-US" sz="2200" dirty="0"/>
              <a:t> </a:t>
            </a:r>
            <a:r>
              <a:rPr lang="en-US" sz="2200" dirty="0" err="1"/>
              <a:t>địa</a:t>
            </a:r>
            <a:r>
              <a:rPr lang="en-US" sz="2200" dirty="0"/>
              <a:t> </a:t>
            </a:r>
            <a:r>
              <a:rPr lang="en-US" sz="2200" dirty="0" err="1"/>
              <a:t>chỉ</a:t>
            </a:r>
            <a:r>
              <a:rPr lang="en-US" sz="2200" dirty="0"/>
              <a:t> IP </a:t>
            </a:r>
            <a:r>
              <a:rPr lang="en-US" sz="2200" dirty="0" err="1"/>
              <a:t>của</a:t>
            </a:r>
            <a:r>
              <a:rPr lang="en-US" sz="2200" dirty="0"/>
              <a:t> </a:t>
            </a:r>
            <a:r>
              <a:rPr lang="en-US" sz="2200" dirty="0" err="1"/>
              <a:t>nó</a:t>
            </a:r>
            <a:r>
              <a:rPr lang="en-US" sz="2200" dirty="0"/>
              <a:t>. </a:t>
            </a:r>
            <a:r>
              <a:rPr lang="en-US" sz="2200" dirty="0" err="1"/>
              <a:t>Máy</a:t>
            </a:r>
            <a:r>
              <a:rPr lang="en-US" sz="2200" dirty="0"/>
              <a:t> </a:t>
            </a:r>
            <a:r>
              <a:rPr lang="en-US" sz="2200" dirty="0" err="1"/>
              <a:t>tính</a:t>
            </a:r>
            <a:r>
              <a:rPr lang="en-US" sz="2200" dirty="0"/>
              <a:t> 2 </a:t>
            </a:r>
            <a:r>
              <a:rPr lang="en-US" sz="2200" dirty="0" err="1"/>
              <a:t>có</a:t>
            </a:r>
            <a:r>
              <a:rPr lang="en-US" sz="2200" dirty="0"/>
              <a:t> </a:t>
            </a:r>
            <a:r>
              <a:rPr lang="en-US" sz="2200" dirty="0" err="1"/>
              <a:t>thể</a:t>
            </a:r>
            <a:r>
              <a:rPr lang="en-US" sz="2200" dirty="0"/>
              <a:t> </a:t>
            </a:r>
            <a:r>
              <a:rPr lang="en-US" sz="2200" dirty="0" err="1"/>
              <a:t>ghi</a:t>
            </a:r>
            <a:r>
              <a:rPr lang="en-US" sz="2200" dirty="0"/>
              <a:t> </a:t>
            </a:r>
            <a:r>
              <a:rPr lang="en-US" sz="2200" dirty="0" err="1"/>
              <a:t>một</a:t>
            </a:r>
            <a:r>
              <a:rPr lang="en-US" sz="2200" dirty="0"/>
              <a:t> </a:t>
            </a:r>
            <a:r>
              <a:rPr lang="en-US" sz="2200" dirty="0" err="1"/>
              <a:t>mục</a:t>
            </a:r>
            <a:r>
              <a:rPr lang="en-US" sz="2200" dirty="0"/>
              <a:t> </a:t>
            </a:r>
            <a:r>
              <a:rPr lang="en-US" sz="2200" dirty="0" err="1"/>
              <a:t>vào</a:t>
            </a:r>
            <a:r>
              <a:rPr lang="en-US" sz="2200" dirty="0"/>
              <a:t> </a:t>
            </a:r>
            <a:r>
              <a:rPr lang="en-US" sz="2200" dirty="0" err="1"/>
              <a:t>bảng</a:t>
            </a:r>
            <a:r>
              <a:rPr lang="en-US" sz="2200" dirty="0"/>
              <a:t> ARP </a:t>
            </a:r>
            <a:r>
              <a:rPr lang="en-US" sz="2200" dirty="0" err="1"/>
              <a:t>của</a:t>
            </a:r>
            <a:r>
              <a:rPr lang="en-US" sz="2200" dirty="0"/>
              <a:t> </a:t>
            </a:r>
            <a:r>
              <a:rPr lang="en-US" sz="2200" dirty="0" err="1"/>
              <a:t>nó</a:t>
            </a:r>
            <a:r>
              <a:rPr lang="en-US" sz="2200" dirty="0"/>
              <a:t> </a:t>
            </a:r>
            <a:r>
              <a:rPr lang="en-US" sz="2200" dirty="0" err="1"/>
              <a:t>cho</a:t>
            </a:r>
            <a:r>
              <a:rPr lang="en-US" sz="2200" dirty="0"/>
              <a:t> </a:t>
            </a:r>
            <a:r>
              <a:rPr lang="en-US" sz="2200" dirty="0" err="1"/>
              <a:t>Máy</a:t>
            </a:r>
            <a:r>
              <a:rPr lang="en-US" sz="2200" dirty="0"/>
              <a:t> </a:t>
            </a:r>
            <a:r>
              <a:rPr lang="en-US" sz="2200" dirty="0" err="1"/>
              <a:t>tính</a:t>
            </a:r>
            <a:r>
              <a:rPr lang="en-US" sz="2200" dirty="0"/>
              <a:t> 1 </a:t>
            </a:r>
            <a:r>
              <a:rPr lang="en-US" sz="2200" dirty="0" err="1"/>
              <a:t>để</a:t>
            </a:r>
            <a:r>
              <a:rPr lang="en-US" sz="2200" dirty="0"/>
              <a:t> </a:t>
            </a:r>
            <a:r>
              <a:rPr lang="en-US" sz="2200" dirty="0" err="1"/>
              <a:t>sử</a:t>
            </a:r>
            <a:r>
              <a:rPr lang="en-US" sz="2200" dirty="0"/>
              <a:t> </a:t>
            </a:r>
            <a:r>
              <a:rPr lang="en-US" sz="2200" dirty="0" err="1"/>
              <a:t>dụng</a:t>
            </a:r>
            <a:r>
              <a:rPr lang="en-US" sz="2200" dirty="0"/>
              <a:t> </a:t>
            </a:r>
            <a:r>
              <a:rPr lang="en-US" sz="2200" dirty="0" err="1"/>
              <a:t>trong</a:t>
            </a:r>
            <a:r>
              <a:rPr lang="en-US" sz="2200" dirty="0"/>
              <a:t> </a:t>
            </a:r>
            <a:r>
              <a:rPr lang="en-US" sz="2200" dirty="0" err="1"/>
              <a:t>tương</a:t>
            </a:r>
            <a:r>
              <a:rPr lang="en-US" sz="2200" dirty="0"/>
              <a:t> </a:t>
            </a:r>
            <a:r>
              <a:rPr lang="en-US" sz="2200" dirty="0" err="1"/>
              <a:t>lai</a:t>
            </a:r>
            <a:r>
              <a:rPr lang="en-US" sz="2200" dirty="0"/>
              <a:t>. </a:t>
            </a:r>
            <a:r>
              <a:rPr lang="en-US" sz="2200" dirty="0" err="1"/>
              <a:t>Máy</a:t>
            </a:r>
            <a:r>
              <a:rPr lang="en-US" sz="2200" dirty="0"/>
              <a:t> </a:t>
            </a:r>
            <a:r>
              <a:rPr lang="en-US" sz="2200" dirty="0" err="1"/>
              <a:t>tính</a:t>
            </a:r>
            <a:r>
              <a:rPr lang="en-US" sz="2200" dirty="0"/>
              <a:t> 1 </a:t>
            </a:r>
            <a:r>
              <a:rPr lang="en-US" sz="2200" dirty="0" err="1"/>
              <a:t>lưu</a:t>
            </a:r>
            <a:r>
              <a:rPr lang="en-US" sz="2200" dirty="0"/>
              <a:t> </a:t>
            </a:r>
            <a:r>
              <a:rPr lang="en-US" sz="2200" dirty="0" err="1"/>
              <a:t>trữ</a:t>
            </a:r>
            <a:r>
              <a:rPr lang="en-US" sz="2200" dirty="0"/>
              <a:t> </a:t>
            </a:r>
            <a:r>
              <a:rPr lang="en-US" sz="2200" dirty="0" err="1"/>
              <a:t>các</a:t>
            </a:r>
            <a:r>
              <a:rPr lang="en-US" sz="2200" dirty="0"/>
              <a:t> </a:t>
            </a:r>
            <a:r>
              <a:rPr lang="en-US" sz="2200" dirty="0" err="1"/>
              <a:t>thông</a:t>
            </a:r>
            <a:r>
              <a:rPr lang="en-US" sz="2200" dirty="0"/>
              <a:t> tin </a:t>
            </a:r>
            <a:r>
              <a:rPr lang="en-US" sz="2200" dirty="0" err="1"/>
              <a:t>phản</a:t>
            </a:r>
            <a:r>
              <a:rPr lang="en-US" sz="2200" dirty="0"/>
              <a:t> </a:t>
            </a:r>
            <a:r>
              <a:rPr lang="en-US" sz="2200" dirty="0" err="1"/>
              <a:t>hồi</a:t>
            </a:r>
            <a:r>
              <a:rPr lang="en-US" sz="2200" dirty="0"/>
              <a:t> </a:t>
            </a:r>
            <a:r>
              <a:rPr lang="en-US" sz="2200" dirty="0" err="1"/>
              <a:t>trong</a:t>
            </a:r>
            <a:r>
              <a:rPr lang="en-US" sz="2200" dirty="0"/>
              <a:t> </a:t>
            </a:r>
            <a:r>
              <a:rPr lang="en-US" sz="2200" dirty="0" err="1"/>
              <a:t>bảng</a:t>
            </a:r>
            <a:r>
              <a:rPr lang="en-US" sz="2200" dirty="0"/>
              <a:t> ARP </a:t>
            </a:r>
            <a:r>
              <a:rPr lang="en-US" sz="2200" dirty="0" err="1"/>
              <a:t>của</a:t>
            </a:r>
            <a:r>
              <a:rPr lang="en-US" sz="2200" dirty="0"/>
              <a:t> </a:t>
            </a:r>
            <a:r>
              <a:rPr lang="en-US" sz="2200" dirty="0" err="1"/>
              <a:t>nó</a:t>
            </a:r>
            <a:r>
              <a:rPr lang="en-US" sz="2200" dirty="0"/>
              <a:t> </a:t>
            </a:r>
            <a:r>
              <a:rPr lang="en-US" sz="2200" dirty="0" err="1"/>
              <a:t>và</a:t>
            </a:r>
            <a:r>
              <a:rPr lang="en-US" sz="2200" dirty="0"/>
              <a:t> </a:t>
            </a:r>
            <a:r>
              <a:rPr lang="en-US" sz="2200" dirty="0" err="1"/>
              <a:t>bây</a:t>
            </a:r>
            <a:r>
              <a:rPr lang="en-US" sz="2200" dirty="0"/>
              <a:t> </a:t>
            </a:r>
            <a:r>
              <a:rPr lang="en-US" sz="2200" dirty="0" err="1"/>
              <a:t>giờ</a:t>
            </a:r>
            <a:r>
              <a:rPr lang="en-US" sz="2200" dirty="0"/>
              <a:t> </a:t>
            </a:r>
            <a:r>
              <a:rPr lang="en-US" sz="2200" dirty="0" err="1"/>
              <a:t>có</a:t>
            </a:r>
            <a:r>
              <a:rPr lang="en-US" sz="2200" dirty="0"/>
              <a:t> </a:t>
            </a:r>
            <a:r>
              <a:rPr lang="en-US" sz="2200" dirty="0" err="1"/>
              <a:t>thể</a:t>
            </a:r>
            <a:r>
              <a:rPr lang="en-US" sz="2200" dirty="0"/>
              <a:t> </a:t>
            </a:r>
            <a:r>
              <a:rPr lang="en-US" sz="2200" dirty="0" err="1"/>
              <a:t>gửi</a:t>
            </a:r>
            <a:r>
              <a:rPr lang="en-US" sz="2200" dirty="0"/>
              <a:t> </a:t>
            </a:r>
            <a:r>
              <a:rPr lang="en-US" sz="2200" dirty="0" err="1"/>
              <a:t>gói</a:t>
            </a:r>
            <a:r>
              <a:rPr lang="en-US" sz="2200" dirty="0"/>
              <a:t> tin.</a:t>
            </a:r>
          </a:p>
          <a:p>
            <a:endParaRPr lang="en-US" dirty="0"/>
          </a:p>
        </p:txBody>
      </p:sp>
    </p:spTree>
    <p:extLst>
      <p:ext uri="{BB962C8B-B14F-4D97-AF65-F5344CB8AC3E}">
        <p14:creationId xmlns:p14="http://schemas.microsoft.com/office/powerpoint/2010/main" val="3061076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731"/>
            <a:ext cx="12192000" cy="6858000"/>
          </a:xfrm>
          <a:prstGeom prst="rect">
            <a:avLst/>
          </a:prstGeom>
        </p:spPr>
      </p:pic>
      <p:sp>
        <p:nvSpPr>
          <p:cNvPr id="5" name="TextBox 4"/>
          <p:cNvSpPr txBox="1"/>
          <p:nvPr/>
        </p:nvSpPr>
        <p:spPr>
          <a:xfrm>
            <a:off x="0" y="156731"/>
            <a:ext cx="11204620" cy="523220"/>
          </a:xfrm>
          <a:prstGeom prst="rect">
            <a:avLst/>
          </a:prstGeom>
          <a:noFill/>
        </p:spPr>
        <p:txBody>
          <a:bodyPr wrap="square" rtlCol="0">
            <a:spAutoFit/>
          </a:bodyPr>
          <a:lstStyle/>
          <a:p>
            <a:r>
              <a:rPr lang="en-US" sz="2800" dirty="0" smtClean="0">
                <a:solidFill>
                  <a:srgbClr val="FFC000"/>
                </a:solidFill>
                <a:latin typeface="Arial Rounded MT Bold" panose="020F0704030504030204" pitchFamily="34" charset="0"/>
              </a:rPr>
              <a:t>I.</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6" name="TextBox 5"/>
          <p:cNvSpPr txBox="1"/>
          <p:nvPr/>
        </p:nvSpPr>
        <p:spPr>
          <a:xfrm>
            <a:off x="496910" y="679951"/>
            <a:ext cx="6947079" cy="523220"/>
          </a:xfrm>
          <a:prstGeom prst="rect">
            <a:avLst/>
          </a:prstGeom>
          <a:noFill/>
        </p:spPr>
        <p:txBody>
          <a:bodyPr wrap="square" rtlCol="0">
            <a:spAutoFit/>
          </a:bodyPr>
          <a:lstStyle/>
          <a:p>
            <a:r>
              <a:rPr lang="en-US" sz="2800" dirty="0" smtClean="0"/>
              <a:t>2-2.HOẠT ĐỘNG CỦA ARP TRONG MẠNG LAN</a:t>
            </a:r>
            <a:endParaRPr lang="en-US" sz="28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09" y="1203171"/>
            <a:ext cx="10341735" cy="5043083"/>
          </a:xfrm>
          <a:prstGeom prst="rect">
            <a:avLst/>
          </a:prstGeom>
        </p:spPr>
      </p:pic>
    </p:spTree>
    <p:extLst>
      <p:ext uri="{BB962C8B-B14F-4D97-AF65-F5344CB8AC3E}">
        <p14:creationId xmlns:p14="http://schemas.microsoft.com/office/powerpoint/2010/main" val="576165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0" y="156731"/>
            <a:ext cx="11204620" cy="523220"/>
          </a:xfrm>
          <a:prstGeom prst="rect">
            <a:avLst/>
          </a:prstGeom>
          <a:noFill/>
        </p:spPr>
        <p:txBody>
          <a:bodyPr wrap="square" rtlCol="0">
            <a:spAutoFit/>
          </a:bodyPr>
          <a:lstStyle/>
          <a:p>
            <a:r>
              <a:rPr lang="en-US" sz="2800" dirty="0" smtClean="0">
                <a:solidFill>
                  <a:srgbClr val="FFC000"/>
                </a:solidFill>
                <a:latin typeface="Arial Rounded MT Bold" panose="020F0704030504030204" pitchFamily="34" charset="0"/>
              </a:rPr>
              <a:t>I.</a:t>
            </a:r>
            <a:r>
              <a:rPr lang="en-US" sz="2800" b="1" i="1" dirty="0" smtClean="0">
                <a:solidFill>
                  <a:srgbClr val="FFC000"/>
                </a:solidFill>
                <a:latin typeface="Arial Rounded MT Bold" panose="020F0704030504030204" pitchFamily="34" charset="0"/>
              </a:rPr>
              <a:t> </a:t>
            </a:r>
            <a:r>
              <a:rPr lang="en-US" sz="2800" b="1" i="1" dirty="0">
                <a:solidFill>
                  <a:srgbClr val="FFC000"/>
                </a:solidFill>
                <a:latin typeface="Arial Rounded MT Bold" panose="020F0704030504030204" pitchFamily="34" charset="0"/>
              </a:rPr>
              <a:t>Address Resolution </a:t>
            </a:r>
            <a:r>
              <a:rPr lang="en-US" sz="2800" b="1" i="1" dirty="0" smtClean="0">
                <a:solidFill>
                  <a:srgbClr val="FFC000"/>
                </a:solidFill>
                <a:latin typeface="Arial Rounded MT Bold" panose="020F0704030504030204" pitchFamily="34" charset="0"/>
              </a:rPr>
              <a:t>Protocol (</a:t>
            </a:r>
            <a:r>
              <a:rPr lang="en-US" sz="2800" b="1" i="1" dirty="0" err="1" smtClean="0">
                <a:solidFill>
                  <a:srgbClr val="FFC000"/>
                </a:solidFill>
                <a:latin typeface="Arial Rounded MT Bold" panose="020F0704030504030204" pitchFamily="34" charset="0"/>
              </a:rPr>
              <a:t>giao</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thức</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phân</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giải</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địa</a:t>
            </a:r>
            <a:r>
              <a:rPr lang="en-US" sz="2800" b="1" i="1" dirty="0" smtClean="0">
                <a:solidFill>
                  <a:srgbClr val="FFC000"/>
                </a:solidFill>
                <a:latin typeface="Arial Rounded MT Bold" panose="020F0704030504030204" pitchFamily="34" charset="0"/>
              </a:rPr>
              <a:t> </a:t>
            </a:r>
            <a:r>
              <a:rPr lang="en-US" sz="2800" b="1" i="1" dirty="0" err="1" smtClean="0">
                <a:solidFill>
                  <a:srgbClr val="FFC000"/>
                </a:solidFill>
                <a:latin typeface="Arial Rounded MT Bold" panose="020F0704030504030204" pitchFamily="34" charset="0"/>
              </a:rPr>
              <a:t>chỉ</a:t>
            </a:r>
            <a:r>
              <a:rPr lang="en-US" sz="2800" b="1" i="1" dirty="0" smtClean="0">
                <a:solidFill>
                  <a:srgbClr val="FFC000"/>
                </a:solidFill>
                <a:latin typeface="Arial Rounded MT Bold" panose="020F0704030504030204" pitchFamily="34" charset="0"/>
              </a:rPr>
              <a:t>)</a:t>
            </a:r>
            <a:endParaRPr lang="en-US" sz="2800" dirty="0">
              <a:solidFill>
                <a:srgbClr val="FFC000"/>
              </a:solidFill>
              <a:latin typeface="Arial Rounded MT Bold" panose="020F0704030504030204" pitchFamily="34" charset="0"/>
            </a:endParaRPr>
          </a:p>
        </p:txBody>
      </p:sp>
      <p:sp>
        <p:nvSpPr>
          <p:cNvPr id="7" name="TextBox 6"/>
          <p:cNvSpPr txBox="1"/>
          <p:nvPr/>
        </p:nvSpPr>
        <p:spPr>
          <a:xfrm>
            <a:off x="381000" y="575072"/>
            <a:ext cx="7526628" cy="523220"/>
          </a:xfrm>
          <a:prstGeom prst="rect">
            <a:avLst/>
          </a:prstGeom>
          <a:noFill/>
        </p:spPr>
        <p:txBody>
          <a:bodyPr wrap="square" rtlCol="0">
            <a:spAutoFit/>
          </a:bodyPr>
          <a:lstStyle/>
          <a:p>
            <a:r>
              <a:rPr lang="en-US" sz="2800" dirty="0" smtClean="0"/>
              <a:t>2-2.HOẠT ĐỘNG CỦA ARP TRONG MẠNG LAN</a:t>
            </a:r>
            <a:endParaRPr lang="en-US" sz="2800" dirty="0"/>
          </a:p>
        </p:txBody>
      </p:sp>
      <p:sp>
        <p:nvSpPr>
          <p:cNvPr id="9" name="TextBox 8"/>
          <p:cNvSpPr txBox="1"/>
          <p:nvPr/>
        </p:nvSpPr>
        <p:spPr>
          <a:xfrm>
            <a:off x="566670" y="1166842"/>
            <a:ext cx="10637950" cy="4524315"/>
          </a:xfrm>
          <a:prstGeom prst="rect">
            <a:avLst/>
          </a:prstGeom>
          <a:noFill/>
        </p:spPr>
        <p:txBody>
          <a:bodyPr wrap="square" rtlCol="0">
            <a:spAutoFit/>
          </a:bodyPr>
          <a:lstStyle/>
          <a:p>
            <a:r>
              <a:rPr lang="vi-VN" b="1" i="1" dirty="0" smtClean="0"/>
              <a:t>Bước </a:t>
            </a:r>
            <a:r>
              <a:rPr lang="vi-VN" b="1" i="1" dirty="0" smtClean="0"/>
              <a:t>1:</a:t>
            </a:r>
            <a:r>
              <a:rPr lang="vi-VN" dirty="0" smtClean="0"/>
              <a:t> Máy gửi kiểm tra cache của mình. Nếu đã có thông tin về sự ánh xạ giữa địa chỉ IP và địa chỉ MAC thì chuyển sang </a:t>
            </a:r>
            <a:r>
              <a:rPr lang="vi-VN" b="1" i="1" dirty="0" smtClean="0"/>
              <a:t>Bước 7</a:t>
            </a:r>
            <a:r>
              <a:rPr lang="vi-VN" dirty="0" smtClean="0"/>
              <a:t>.</a:t>
            </a:r>
            <a:endParaRPr lang="en-US" dirty="0" smtClean="0"/>
          </a:p>
          <a:p>
            <a:endParaRPr lang="vi-VN" dirty="0" smtClean="0"/>
          </a:p>
          <a:p>
            <a:r>
              <a:rPr lang="vi-VN" b="1" i="1" dirty="0" smtClean="0"/>
              <a:t>Bước 2:</a:t>
            </a:r>
            <a:r>
              <a:rPr lang="vi-VN" dirty="0" smtClean="0"/>
              <a:t> Máy gửi khởi tạo gói tin ARP request với địa chỉ SHA và SPA là địa chỉ của nó, và địa chỉ TPA là địa chỉ IP của máy cần biết MAC. (Trường THA để giá trị toàn 0 để biểu hiện là chưa tìm được địa chỉ MAC</a:t>
            </a:r>
            <a:r>
              <a:rPr lang="vi-VN" dirty="0" smtClean="0"/>
              <a:t>)</a:t>
            </a:r>
            <a:endParaRPr lang="en-US" dirty="0" smtClean="0"/>
          </a:p>
          <a:p>
            <a:endParaRPr lang="vi-VN" dirty="0" smtClean="0"/>
          </a:p>
          <a:p>
            <a:r>
              <a:rPr lang="vi-VN" b="1" i="1" dirty="0" smtClean="0"/>
              <a:t>Bước 3:</a:t>
            </a:r>
            <a:r>
              <a:rPr lang="vi-VN" dirty="0" smtClean="0"/>
              <a:t> Gửi quảng bá gói tin ARP trên toàn mạng (Địa chỉ MAC đích của gói tin Ethernet II là địa chỉ MAC quảng bá ff:ff:ff:ff:ff:ff</a:t>
            </a:r>
            <a:r>
              <a:rPr lang="vi-VN" dirty="0" smtClean="0"/>
              <a:t>).</a:t>
            </a:r>
            <a:endParaRPr lang="en-US" dirty="0" smtClean="0"/>
          </a:p>
          <a:p>
            <a:endParaRPr lang="vi-VN" dirty="0" smtClean="0"/>
          </a:p>
          <a:p>
            <a:r>
              <a:rPr lang="vi-VN" b="1" i="1" dirty="0" smtClean="0"/>
              <a:t>Bước 4:</a:t>
            </a:r>
            <a:r>
              <a:rPr lang="vi-VN" dirty="0" smtClean="0"/>
              <a:t> Các thiết bị trong mạng đều nhận được gói tin ARP request. Gói tin được xử lý bằng cách các thiết bị đều nhìn vào trường địa chỉ Target Protocol Address.</a:t>
            </a:r>
          </a:p>
          <a:p>
            <a:r>
              <a:rPr lang="vi-VN" dirty="0" smtClean="0"/>
              <a:t>Các thiết bị không trùng địa chỉ TPA thì hủy gói tin.</a:t>
            </a:r>
          </a:p>
          <a:p>
            <a:r>
              <a:rPr lang="vi-VN" dirty="0" smtClean="0"/>
              <a:t>Thiết bị với IP trùng với IP trong trường Target Protocol Address sẽ bắt đầu quá trình khởi tạo gói tin ARP Reply bằng cách lấy các trường Sender Hardware Address và Sender Protocol Address trong gói tin ARP nhận được đưa vào làm Target trong gói tin gửi </a:t>
            </a:r>
            <a:r>
              <a:rPr lang="vi-VN" dirty="0" smtClean="0"/>
              <a:t>đi</a:t>
            </a:r>
            <a:endParaRPr lang="vi-VN" dirty="0"/>
          </a:p>
        </p:txBody>
      </p:sp>
    </p:spTree>
    <p:extLst>
      <p:ext uri="{BB962C8B-B14F-4D97-AF65-F5344CB8AC3E}">
        <p14:creationId xmlns:p14="http://schemas.microsoft.com/office/powerpoint/2010/main" val="860139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294</TotalTime>
  <Words>4130</Words>
  <Application>Microsoft Office PowerPoint</Application>
  <PresentationFormat>Widescreen</PresentationFormat>
  <Paragraphs>246</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 Unicode MS</vt:lpstr>
      <vt:lpstr>Algerian</vt:lpstr>
      <vt:lpstr>Arial</vt:lpstr>
      <vt:lpstr>Arial Rounded MT Bold</vt:lpstr>
      <vt:lpstr>Bodoni MT Black</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quang-pc</dc:creator>
  <cp:lastModifiedBy>quang-pc</cp:lastModifiedBy>
  <cp:revision>30</cp:revision>
  <dcterms:created xsi:type="dcterms:W3CDTF">2018-08-26T14:48:32Z</dcterms:created>
  <dcterms:modified xsi:type="dcterms:W3CDTF">2018-08-27T04:45:09Z</dcterms:modified>
</cp:coreProperties>
</file>