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6"/>
  </p:notesMasterIdLst>
  <p:sldIdLst>
    <p:sldId id="256" r:id="rId2"/>
    <p:sldId id="257" r:id="rId3"/>
    <p:sldId id="288" r:id="rId4"/>
    <p:sldId id="293" r:id="rId5"/>
    <p:sldId id="259" r:id="rId6"/>
    <p:sldId id="264" r:id="rId7"/>
    <p:sldId id="262" r:id="rId8"/>
    <p:sldId id="263" r:id="rId9"/>
    <p:sldId id="289" r:id="rId10"/>
    <p:sldId id="267" r:id="rId11"/>
    <p:sldId id="260" r:id="rId12"/>
    <p:sldId id="298" r:id="rId13"/>
    <p:sldId id="299" r:id="rId14"/>
    <p:sldId id="300" r:id="rId15"/>
    <p:sldId id="290" r:id="rId16"/>
    <p:sldId id="266" r:id="rId17"/>
    <p:sldId id="268" r:id="rId18"/>
    <p:sldId id="269" r:id="rId19"/>
    <p:sldId id="270" r:id="rId20"/>
    <p:sldId id="271" r:id="rId21"/>
    <p:sldId id="291" r:id="rId22"/>
    <p:sldId id="287" r:id="rId23"/>
    <p:sldId id="273" r:id="rId24"/>
    <p:sldId id="274" r:id="rId25"/>
    <p:sldId id="302" r:id="rId26"/>
    <p:sldId id="303" r:id="rId27"/>
    <p:sldId id="304" r:id="rId28"/>
    <p:sldId id="305" r:id="rId29"/>
    <p:sldId id="306" r:id="rId30"/>
    <p:sldId id="307" r:id="rId31"/>
    <p:sldId id="281" r:id="rId32"/>
    <p:sldId id="275" r:id="rId33"/>
    <p:sldId id="282" r:id="rId34"/>
    <p:sldId id="295" r:id="rId35"/>
    <p:sldId id="296" r:id="rId36"/>
    <p:sldId id="297" r:id="rId37"/>
    <p:sldId id="301" r:id="rId38"/>
    <p:sldId id="292" r:id="rId39"/>
    <p:sldId id="276" r:id="rId40"/>
    <p:sldId id="277" r:id="rId41"/>
    <p:sldId id="278" r:id="rId42"/>
    <p:sldId id="279" r:id="rId43"/>
    <p:sldId id="294" r:id="rId44"/>
    <p:sldId id="28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3" autoAdjust="0"/>
    <p:restoredTop sz="94660"/>
  </p:normalViewPr>
  <p:slideViewPr>
    <p:cSldViewPr>
      <p:cViewPr>
        <p:scale>
          <a:sx n="66" d="100"/>
          <a:sy n="66" d="100"/>
        </p:scale>
        <p:origin x="-1422" y="-1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0C833C-03D1-462D-B244-5E884C7B00B7}" type="datetimeFigureOut">
              <a:rPr lang="en-US" smtClean="0"/>
              <a:t>10/10/2018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CDADF1-70FF-49F0-8E9D-C7E72EE60D5C}" type="slidenum">
              <a:rPr lang="en-US" smtClean="0"/>
              <a:t>‹#›</a:t>
            </a:fld>
            <a:endParaRPr lang="en-US"/>
          </a:p>
        </p:txBody>
      </p:sp>
    </p:spTree>
    <p:extLst>
      <p:ext uri="{BB962C8B-B14F-4D97-AF65-F5344CB8AC3E}">
        <p14:creationId xmlns:p14="http://schemas.microsoft.com/office/powerpoint/2010/main" val="221146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DADF1-70FF-49F0-8E9D-C7E72EE60D5C}" type="slidenum">
              <a:rPr lang="en-US" smtClean="0"/>
              <a:t>10</a:t>
            </a:fld>
            <a:endParaRPr lang="en-US"/>
          </a:p>
        </p:txBody>
      </p:sp>
    </p:spTree>
    <p:extLst>
      <p:ext uri="{BB962C8B-B14F-4D97-AF65-F5344CB8AC3E}">
        <p14:creationId xmlns:p14="http://schemas.microsoft.com/office/powerpoint/2010/main" val="4232896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DADF1-70FF-49F0-8E9D-C7E72EE60D5C}" type="slidenum">
              <a:rPr lang="en-US" smtClean="0"/>
              <a:t>40</a:t>
            </a:fld>
            <a:endParaRPr lang="en-US"/>
          </a:p>
        </p:txBody>
      </p:sp>
    </p:spTree>
    <p:extLst>
      <p:ext uri="{BB962C8B-B14F-4D97-AF65-F5344CB8AC3E}">
        <p14:creationId xmlns:p14="http://schemas.microsoft.com/office/powerpoint/2010/main" val="3674045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07BDDC-45BB-414D-9928-3AFB8603BB40}"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554DB-1FEA-42D9-9EEA-B410E3679FC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7BDDC-45BB-414D-9928-3AFB8603BB40}"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554DB-1FEA-42D9-9EEA-B410E3679F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7BDDC-45BB-414D-9928-3AFB8603BB40}"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554DB-1FEA-42D9-9EEA-B410E3679F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7BDDC-45BB-414D-9928-3AFB8603BB40}"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554DB-1FEA-42D9-9EEA-B410E3679FC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E07BDDC-45BB-414D-9928-3AFB8603BB40}"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554DB-1FEA-42D9-9EEA-B410E3679FC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07BDDC-45BB-414D-9928-3AFB8603BB40}"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554DB-1FEA-42D9-9EEA-B410E3679FC3}"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07BDDC-45BB-414D-9928-3AFB8603BB40}" type="datetimeFigureOut">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A554DB-1FEA-42D9-9EEA-B410E3679FC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07BDDC-45BB-414D-9928-3AFB8603BB40}" type="datetimeFigureOut">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A554DB-1FEA-42D9-9EEA-B410E3679FC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7BDDC-45BB-414D-9928-3AFB8603BB40}" type="datetimeFigureOut">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A554DB-1FEA-42D9-9EEA-B410E3679F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E07BDDC-45BB-414D-9928-3AFB8603BB40}" type="datetimeFigureOut">
              <a:rPr lang="en-US" smtClean="0"/>
              <a:t>10/10/2018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CA554DB-1FEA-42D9-9EEA-B410E3679FC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7BDDC-45BB-414D-9928-3AFB8603BB40}"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554DB-1FEA-42D9-9EEA-B410E3679FC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alpha val="0"/>
          </a:schemeClr>
        </a:solidFill>
        <a:effectLst/>
      </p:bgPr>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E07BDDC-45BB-414D-9928-3AFB8603BB40}" type="datetimeFigureOut">
              <a:rPr lang="en-US" smtClean="0"/>
              <a:t>10/10/2018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CA554DB-1FEA-42D9-9EEA-B410E3679F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err="1" smtClean="0">
                <a:solidFill>
                  <a:schemeClr val="accent3">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Giao</a:t>
            </a:r>
            <a:r>
              <a:rPr lang="en-US" sz="3600" b="1" dirty="0" smtClean="0">
                <a:solidFill>
                  <a:schemeClr val="accent3">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600" b="1" dirty="0" err="1" smtClean="0">
                <a:solidFill>
                  <a:schemeClr val="accent3">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THức</a:t>
            </a:r>
            <a:r>
              <a:rPr lang="en-US" sz="3600" b="1" dirty="0" smtClean="0">
                <a:solidFill>
                  <a:schemeClr val="accent3">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TCP/</a:t>
            </a:r>
            <a:r>
              <a:rPr lang="en-US" sz="3600" b="1" dirty="0" err="1" smtClean="0">
                <a:solidFill>
                  <a:schemeClr val="accent3">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ip</a:t>
            </a:r>
            <a:endParaRPr lang="en-US" sz="3600" b="1" dirty="0">
              <a:solidFill>
                <a:schemeClr val="accent3">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NHÓM 2</a:t>
            </a:r>
            <a:endParaRPr lang="en-US" dirty="0"/>
          </a:p>
        </p:txBody>
      </p:sp>
    </p:spTree>
    <p:extLst>
      <p:ext uri="{BB962C8B-B14F-4D97-AF65-F5344CB8AC3E}">
        <p14:creationId xmlns:p14="http://schemas.microsoft.com/office/powerpoint/2010/main" val="4028127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991600" cy="4446350"/>
          </a:xfrm>
        </p:spPr>
        <p:txBody>
          <a:bodyPr>
            <a:normAutofit/>
          </a:bodyPr>
          <a:lstStyle/>
          <a:p>
            <a:pPr marL="285750" indent="-285750">
              <a:buFont typeface="Arial" pitchFamily="34" charset="0"/>
              <a:buChar char="•"/>
            </a:pPr>
            <a:r>
              <a:rPr lang="en-US" dirty="0" smtClean="0">
                <a:solidFill>
                  <a:schemeClr val="accent3">
                    <a:lumMod val="50000"/>
                  </a:schemeClr>
                </a:solidFill>
              </a:rPr>
              <a:t>Source Port (16bits): </a:t>
            </a:r>
            <a:r>
              <a:rPr lang="en-US" b="0" dirty="0" err="1" smtClean="0"/>
              <a:t>Số</a:t>
            </a:r>
            <a:r>
              <a:rPr lang="en-US" b="0" dirty="0" smtClean="0"/>
              <a:t> </a:t>
            </a:r>
            <a:r>
              <a:rPr lang="en-US" b="0" dirty="0" err="1" smtClean="0"/>
              <a:t>hiệu</a:t>
            </a:r>
            <a:r>
              <a:rPr lang="en-US" b="0" dirty="0" smtClean="0"/>
              <a:t> </a:t>
            </a:r>
            <a:r>
              <a:rPr lang="en-US" b="0" dirty="0" err="1" smtClean="0"/>
              <a:t>cổng</a:t>
            </a:r>
            <a:r>
              <a:rPr lang="en-US" b="0" dirty="0" smtClean="0"/>
              <a:t> </a:t>
            </a:r>
            <a:r>
              <a:rPr lang="en-US" b="0" dirty="0" err="1" smtClean="0"/>
              <a:t>tại</a:t>
            </a:r>
            <a:r>
              <a:rPr lang="en-US" b="0" dirty="0" smtClean="0"/>
              <a:t> </a:t>
            </a:r>
            <a:r>
              <a:rPr lang="en-US" b="0" dirty="0" err="1" smtClean="0"/>
              <a:t>máy</a:t>
            </a:r>
            <a:r>
              <a:rPr lang="en-US" b="0" dirty="0" smtClean="0"/>
              <a:t> </a:t>
            </a:r>
            <a:r>
              <a:rPr lang="en-US" b="0" dirty="0" err="1" smtClean="0"/>
              <a:t>tính</a:t>
            </a:r>
            <a:r>
              <a:rPr lang="en-US" b="0" dirty="0" smtClean="0"/>
              <a:t> </a:t>
            </a:r>
            <a:r>
              <a:rPr lang="en-US" b="0" dirty="0" err="1" smtClean="0"/>
              <a:t>gửi</a:t>
            </a:r>
            <a:r>
              <a:rPr lang="en-US" b="0" dirty="0" smtClean="0"/>
              <a:t>.</a:t>
            </a:r>
          </a:p>
          <a:p>
            <a:pPr marL="285750" indent="-285750">
              <a:buFont typeface="Arial" pitchFamily="34" charset="0"/>
              <a:buChar char="•"/>
            </a:pPr>
            <a:r>
              <a:rPr lang="en-US" dirty="0" smtClean="0">
                <a:solidFill>
                  <a:schemeClr val="accent3">
                    <a:lumMod val="50000"/>
                  </a:schemeClr>
                </a:solidFill>
              </a:rPr>
              <a:t>Destination Port (16bits): </a:t>
            </a:r>
            <a:r>
              <a:rPr lang="en-US" b="0" dirty="0" err="1"/>
              <a:t>Số</a:t>
            </a:r>
            <a:r>
              <a:rPr lang="en-US" b="0" dirty="0"/>
              <a:t> </a:t>
            </a:r>
            <a:r>
              <a:rPr lang="en-US" b="0" dirty="0" err="1"/>
              <a:t>hiệu</a:t>
            </a:r>
            <a:r>
              <a:rPr lang="en-US" b="0" dirty="0"/>
              <a:t> </a:t>
            </a:r>
            <a:r>
              <a:rPr lang="en-US" b="0" dirty="0" err="1"/>
              <a:t>cổng</a:t>
            </a:r>
            <a:r>
              <a:rPr lang="en-US" b="0" dirty="0"/>
              <a:t> </a:t>
            </a:r>
            <a:r>
              <a:rPr lang="en-US" b="0" dirty="0" err="1"/>
              <a:t>tại</a:t>
            </a:r>
            <a:r>
              <a:rPr lang="en-US" b="0" dirty="0"/>
              <a:t> </a:t>
            </a:r>
            <a:r>
              <a:rPr lang="en-US" b="0" dirty="0" err="1"/>
              <a:t>máy</a:t>
            </a:r>
            <a:r>
              <a:rPr lang="en-US" b="0" dirty="0"/>
              <a:t> </a:t>
            </a:r>
            <a:r>
              <a:rPr lang="en-US" b="0" dirty="0" err="1"/>
              <a:t>tính</a:t>
            </a:r>
            <a:r>
              <a:rPr lang="en-US" b="0" dirty="0"/>
              <a:t> </a:t>
            </a:r>
            <a:r>
              <a:rPr lang="en-US" b="0" dirty="0" err="1" smtClean="0"/>
              <a:t>nhận</a:t>
            </a:r>
            <a:r>
              <a:rPr lang="en-US" b="0" dirty="0" smtClean="0"/>
              <a:t>.</a:t>
            </a:r>
          </a:p>
          <a:p>
            <a:pPr marL="285750" indent="-285750" algn="just">
              <a:buFont typeface="Arial" pitchFamily="34" charset="0"/>
              <a:buChar char="•"/>
            </a:pPr>
            <a:r>
              <a:rPr lang="en-US" dirty="0" smtClean="0">
                <a:solidFill>
                  <a:schemeClr val="accent3">
                    <a:lumMod val="50000"/>
                  </a:schemeClr>
                </a:solidFill>
              </a:rPr>
              <a:t>Sequence Number (32bits): </a:t>
            </a:r>
            <a:r>
              <a:rPr lang="en-US" b="0" dirty="0" err="1"/>
              <a:t>Dùng</a:t>
            </a:r>
            <a:r>
              <a:rPr lang="en-US" b="0" dirty="0"/>
              <a:t> </a:t>
            </a:r>
            <a:r>
              <a:rPr lang="en-US" b="0" dirty="0" err="1"/>
              <a:t>để</a:t>
            </a:r>
            <a:r>
              <a:rPr lang="en-US" b="0" dirty="0"/>
              <a:t> </a:t>
            </a:r>
            <a:r>
              <a:rPr lang="vi-VN" b="0" dirty="0"/>
              <a:t>đánh dấu các </a:t>
            </a:r>
            <a:r>
              <a:rPr lang="vi-VN" b="0" dirty="0" smtClean="0"/>
              <a:t>Segment</a:t>
            </a:r>
            <a:r>
              <a:rPr lang="en-US" b="0" dirty="0" smtClean="0"/>
              <a:t> </a:t>
            </a:r>
            <a:r>
              <a:rPr lang="en-US" b="0" dirty="0" err="1" smtClean="0"/>
              <a:t>trong</a:t>
            </a:r>
            <a:r>
              <a:rPr lang="en-US" b="0" dirty="0" smtClean="0"/>
              <a:t> </a:t>
            </a:r>
            <a:r>
              <a:rPr lang="en-US" b="0" dirty="0" err="1" smtClean="0"/>
              <a:t>quá</a:t>
            </a:r>
            <a:r>
              <a:rPr lang="en-US" b="0" dirty="0" smtClean="0"/>
              <a:t> </a:t>
            </a:r>
            <a:r>
              <a:rPr lang="en-US" b="0" dirty="0" err="1" smtClean="0"/>
              <a:t>trình</a:t>
            </a:r>
            <a:r>
              <a:rPr lang="en-US" b="0" dirty="0" smtClean="0"/>
              <a:t> chia </a:t>
            </a:r>
            <a:r>
              <a:rPr lang="en-US" b="0" dirty="0" err="1" smtClean="0"/>
              <a:t>nhỏ</a:t>
            </a:r>
            <a:r>
              <a:rPr lang="en-US" b="0" dirty="0" smtClean="0"/>
              <a:t> </a:t>
            </a:r>
            <a:r>
              <a:rPr lang="en-US" b="0" dirty="0" err="1" smtClean="0"/>
              <a:t>dữ</a:t>
            </a:r>
            <a:r>
              <a:rPr lang="en-US" b="0" dirty="0" smtClean="0"/>
              <a:t> </a:t>
            </a:r>
            <a:r>
              <a:rPr lang="en-US" b="0" dirty="0" err="1" smtClean="0"/>
              <a:t>liệu</a:t>
            </a:r>
            <a:r>
              <a:rPr lang="en-US" b="0" dirty="0" smtClean="0"/>
              <a:t> </a:t>
            </a:r>
            <a:r>
              <a:rPr lang="vi-VN" b="0" dirty="0"/>
              <a:t>để có thể ghép lại chúng khi bên nhận nhận được</a:t>
            </a:r>
            <a:r>
              <a:rPr lang="en-US" b="0" dirty="0" smtClean="0"/>
              <a:t> </a:t>
            </a:r>
            <a:r>
              <a:rPr lang="en-US" b="0" dirty="0"/>
              <a:t>(</a:t>
            </a:r>
            <a:r>
              <a:rPr lang="en-US" b="0" dirty="0" err="1"/>
              <a:t>từ</a:t>
            </a:r>
            <a:r>
              <a:rPr lang="en-US" b="0" dirty="0"/>
              <a:t> </a:t>
            </a:r>
            <a:r>
              <a:rPr lang="en-US" b="0" dirty="0" err="1"/>
              <a:t>số</a:t>
            </a:r>
            <a:r>
              <a:rPr lang="en-US" b="0" dirty="0"/>
              <a:t> sequence </a:t>
            </a:r>
            <a:r>
              <a:rPr lang="en-US" b="0" dirty="0" err="1"/>
              <a:t>sẽ</a:t>
            </a:r>
            <a:r>
              <a:rPr lang="en-US" b="0" dirty="0"/>
              <a:t> </a:t>
            </a:r>
            <a:r>
              <a:rPr lang="en-US" b="0" dirty="0" err="1"/>
              <a:t>tính</a:t>
            </a:r>
            <a:r>
              <a:rPr lang="en-US" b="0" dirty="0"/>
              <a:t> </a:t>
            </a:r>
            <a:r>
              <a:rPr lang="en-US" b="0" dirty="0" err="1"/>
              <a:t>ra</a:t>
            </a:r>
            <a:r>
              <a:rPr lang="en-US" b="0" dirty="0"/>
              <a:t> </a:t>
            </a:r>
            <a:r>
              <a:rPr lang="en-US" b="0" dirty="0" err="1"/>
              <a:t>được</a:t>
            </a:r>
            <a:r>
              <a:rPr lang="en-US" b="0" dirty="0"/>
              <a:t> </a:t>
            </a:r>
            <a:r>
              <a:rPr lang="en-US" b="0" dirty="0" err="1"/>
              <a:t>số</a:t>
            </a:r>
            <a:r>
              <a:rPr lang="en-US" b="0" dirty="0"/>
              <a:t> byte </a:t>
            </a:r>
            <a:r>
              <a:rPr lang="en-US" b="0" dirty="0" err="1"/>
              <a:t>đã</a:t>
            </a:r>
            <a:r>
              <a:rPr lang="en-US" b="0" dirty="0"/>
              <a:t> </a:t>
            </a:r>
            <a:r>
              <a:rPr lang="en-US" b="0" dirty="0" err="1"/>
              <a:t>được</a:t>
            </a:r>
            <a:r>
              <a:rPr lang="en-US" b="0" dirty="0"/>
              <a:t> </a:t>
            </a:r>
            <a:r>
              <a:rPr lang="en-US" b="0" dirty="0" err="1" smtClean="0"/>
              <a:t>truyền</a:t>
            </a:r>
            <a:r>
              <a:rPr lang="en-US" b="0" dirty="0" smtClean="0"/>
              <a:t>).</a:t>
            </a:r>
          </a:p>
          <a:p>
            <a:pPr marL="0" indent="0"/>
            <a:r>
              <a:rPr lang="en-US" b="0" dirty="0" smtClean="0"/>
              <a:t>     - </a:t>
            </a:r>
            <a:r>
              <a:rPr lang="vi-VN" b="0" dirty="0" smtClean="0"/>
              <a:t>Nếu </a:t>
            </a:r>
            <a:r>
              <a:rPr lang="vi-VN" b="0" dirty="0"/>
              <a:t>cờ </a:t>
            </a:r>
            <a:r>
              <a:rPr lang="vi-VN" b="0" dirty="0">
                <a:solidFill>
                  <a:schemeClr val="accent3">
                    <a:lumMod val="50000"/>
                  </a:schemeClr>
                </a:solidFill>
              </a:rPr>
              <a:t>SYN</a:t>
            </a:r>
            <a:r>
              <a:rPr lang="vi-VN" b="0" dirty="0"/>
              <a:t> bật thì nó là số thứ tự gói ban đầu và byte đầu tiên được gửi có số thứ tự </a:t>
            </a:r>
            <a:r>
              <a:rPr lang="vi-VN" b="0" dirty="0" smtClean="0"/>
              <a:t>này</a:t>
            </a:r>
            <a:r>
              <a:rPr lang="en-US" b="0" dirty="0" smtClean="0"/>
              <a:t> </a:t>
            </a:r>
            <a:r>
              <a:rPr lang="vi-VN" b="0" dirty="0" smtClean="0"/>
              <a:t>cộng </a:t>
            </a:r>
            <a:r>
              <a:rPr lang="en-US" b="0" dirty="0" err="1" smtClean="0"/>
              <a:t>thêm</a:t>
            </a:r>
            <a:r>
              <a:rPr lang="en-US" b="0" dirty="0" smtClean="0"/>
              <a:t> 1.         </a:t>
            </a:r>
          </a:p>
          <a:p>
            <a:pPr marL="0" indent="0"/>
            <a:r>
              <a:rPr lang="en-US" b="0" dirty="0" smtClean="0"/>
              <a:t>     - </a:t>
            </a:r>
            <a:r>
              <a:rPr lang="vi-VN" b="0" dirty="0" smtClean="0"/>
              <a:t>Nếu </a:t>
            </a:r>
            <a:r>
              <a:rPr lang="vi-VN" b="0" dirty="0"/>
              <a:t>không có cờ </a:t>
            </a:r>
            <a:r>
              <a:rPr lang="vi-VN" b="0" dirty="0">
                <a:solidFill>
                  <a:schemeClr val="accent3">
                    <a:lumMod val="50000"/>
                  </a:schemeClr>
                </a:solidFill>
              </a:rPr>
              <a:t>SYN</a:t>
            </a:r>
            <a:r>
              <a:rPr lang="vi-VN" b="0" dirty="0"/>
              <a:t> thì đây là số thứ tự của byte đầu tiên.</a:t>
            </a:r>
            <a:endParaRPr lang="en-US" b="0" dirty="0"/>
          </a:p>
          <a:p>
            <a:pPr marL="285750" indent="-285750" algn="just">
              <a:buFont typeface="Arial" pitchFamily="34" charset="0"/>
              <a:buChar char="•"/>
            </a:pPr>
            <a:r>
              <a:rPr lang="en-US" dirty="0" smtClean="0">
                <a:solidFill>
                  <a:schemeClr val="accent3">
                    <a:lumMod val="50000"/>
                  </a:schemeClr>
                </a:solidFill>
              </a:rPr>
              <a:t>Acknowledgement Number (32bits): </a:t>
            </a:r>
            <a:r>
              <a:rPr lang="vi-VN" b="0" dirty="0"/>
              <a:t>Điều khiển truyền thông giữa gửi và nhận, tại đây thực hiện quá trình thiết lập kết nối, báo nhận dữ liệu, truyền lại dữ liệu nếu bị </a:t>
            </a:r>
            <a:r>
              <a:rPr lang="vi-VN" b="0" dirty="0" smtClean="0"/>
              <a:t>mất</a:t>
            </a:r>
            <a:r>
              <a:rPr lang="en-US" b="0" dirty="0" smtClean="0"/>
              <a:t>.</a:t>
            </a:r>
          </a:p>
          <a:p>
            <a:pPr marL="0" indent="0" algn="just"/>
            <a:r>
              <a:rPr lang="en-US" b="0" dirty="0" smtClean="0"/>
              <a:t>      - </a:t>
            </a:r>
            <a:r>
              <a:rPr lang="vi-VN" b="0" dirty="0" smtClean="0"/>
              <a:t>Nếu </a:t>
            </a:r>
            <a:r>
              <a:rPr lang="vi-VN" b="0" dirty="0"/>
              <a:t>cờ </a:t>
            </a:r>
            <a:r>
              <a:rPr lang="vi-VN" b="0" dirty="0">
                <a:solidFill>
                  <a:schemeClr val="accent3">
                    <a:lumMod val="50000"/>
                  </a:schemeClr>
                </a:solidFill>
              </a:rPr>
              <a:t>ACK</a:t>
            </a:r>
            <a:r>
              <a:rPr lang="vi-VN" b="0" dirty="0"/>
              <a:t> bật thì giá trị của trường chính là số thứ tự gói tin tiếp theo mà bên nhận cần</a:t>
            </a:r>
            <a:r>
              <a:rPr lang="vi-VN" b="0" dirty="0" smtClean="0"/>
              <a:t>.</a:t>
            </a:r>
            <a:endParaRPr lang="en-US" b="0" dirty="0" smtClean="0"/>
          </a:p>
          <a:p>
            <a:pPr marL="285750" indent="-285750" algn="just">
              <a:buFont typeface="Arial" pitchFamily="34" charset="0"/>
              <a:buChar char="•"/>
            </a:pPr>
            <a:r>
              <a:rPr lang="en-US" dirty="0" smtClean="0">
                <a:solidFill>
                  <a:schemeClr val="accent3">
                    <a:lumMod val="50000"/>
                  </a:schemeClr>
                </a:solidFill>
              </a:rPr>
              <a:t>Data Offset (4bits)</a:t>
            </a:r>
            <a:r>
              <a:rPr lang="en-US" b="0" dirty="0" smtClean="0"/>
              <a:t>: </a:t>
            </a:r>
            <a:r>
              <a:rPr lang="en-US" b="0" dirty="0"/>
              <a:t>Q</a:t>
            </a:r>
            <a:r>
              <a:rPr lang="vi-VN" b="0" dirty="0" smtClean="0"/>
              <a:t>uy </a:t>
            </a:r>
            <a:r>
              <a:rPr lang="vi-VN" b="0" dirty="0"/>
              <a:t>định độ dài của phần header (tính theo đơn vị từ 32 </a:t>
            </a:r>
            <a:r>
              <a:rPr lang="vi-VN" b="0" dirty="0" smtClean="0"/>
              <a:t>b</a:t>
            </a:r>
            <a:r>
              <a:rPr lang="en-US" b="0" dirty="0" smtClean="0"/>
              <a:t>i</a:t>
            </a:r>
            <a:r>
              <a:rPr lang="vi-VN" b="0" dirty="0" smtClean="0"/>
              <a:t>t</a:t>
            </a:r>
            <a:r>
              <a:rPr lang="vi-VN" b="0" dirty="0"/>
              <a:t>). </a:t>
            </a:r>
            <a:endParaRPr lang="en-US" b="0" dirty="0"/>
          </a:p>
          <a:p>
            <a:pPr marL="0" indent="0" algn="just"/>
            <a:r>
              <a:rPr lang="en-US" b="0" dirty="0" smtClean="0"/>
              <a:t>      </a:t>
            </a:r>
            <a:r>
              <a:rPr lang="vi-VN" b="0" dirty="0" smtClean="0"/>
              <a:t>Phần </a:t>
            </a:r>
            <a:r>
              <a:rPr lang="vi-VN" b="0" dirty="0"/>
              <a:t>header có độ dài tối thiểu là 5 từ (160 bit) và tối đa là 15 từ (480 </a:t>
            </a:r>
            <a:r>
              <a:rPr lang="vi-VN" b="0" dirty="0" smtClean="0"/>
              <a:t>b</a:t>
            </a:r>
            <a:r>
              <a:rPr lang="en-US" b="0" dirty="0" smtClean="0"/>
              <a:t>i</a:t>
            </a:r>
            <a:r>
              <a:rPr lang="vi-VN" b="0" dirty="0" smtClean="0"/>
              <a:t>t)</a:t>
            </a:r>
            <a:endParaRPr lang="en-US" b="0" dirty="0" smtClean="0"/>
          </a:p>
          <a:p>
            <a:pPr marL="285750" indent="-285750" algn="just">
              <a:buFont typeface="Arial" pitchFamily="34" charset="0"/>
              <a:buChar char="•"/>
            </a:pPr>
            <a:r>
              <a:rPr lang="en-US" dirty="0" smtClean="0">
                <a:solidFill>
                  <a:schemeClr val="accent3">
                    <a:lumMod val="50000"/>
                  </a:schemeClr>
                </a:solidFill>
              </a:rPr>
              <a:t>Reserved (6bits):</a:t>
            </a:r>
            <a:r>
              <a:rPr lang="en-US" b="0" dirty="0" smtClean="0">
                <a:solidFill>
                  <a:schemeClr val="accent3">
                    <a:lumMod val="50000"/>
                  </a:schemeClr>
                </a:solidFill>
              </a:rPr>
              <a:t> </a:t>
            </a:r>
            <a:r>
              <a:rPr lang="vi-VN" b="0" dirty="0"/>
              <a:t>Dành cho tương lai và có giá trị là 0.</a:t>
            </a:r>
            <a:endParaRPr lang="en-US" b="0" dirty="0" smtClean="0"/>
          </a:p>
          <a:p>
            <a:pPr marL="0" indent="0" algn="just"/>
            <a:endParaRPr lang="en-US" b="0" dirty="0"/>
          </a:p>
          <a:p>
            <a:pPr marL="285750" indent="-285750">
              <a:buFont typeface="Arial" pitchFamily="34" charset="0"/>
              <a:buChar char="•"/>
            </a:pPr>
            <a:endParaRPr lang="en-US" dirty="0" smtClean="0"/>
          </a:p>
          <a:p>
            <a:pPr marL="285750" indent="-285750">
              <a:buFont typeface="Arial" pitchFamily="34" charset="0"/>
              <a:buChar char="•"/>
            </a:pPr>
            <a:endParaRPr lang="en-US" dirty="0"/>
          </a:p>
        </p:txBody>
      </p:sp>
      <p:sp>
        <p:nvSpPr>
          <p:cNvPr id="2" name="Title 1"/>
          <p:cNvSpPr>
            <a:spLocks noGrp="1"/>
          </p:cNvSpPr>
          <p:nvPr>
            <p:ph type="title"/>
          </p:nvPr>
        </p:nvSpPr>
        <p:spPr>
          <a:xfrm>
            <a:off x="152400" y="0"/>
            <a:ext cx="4495800" cy="548640"/>
          </a:xfrm>
        </p:spPr>
        <p:txBody>
          <a:bodyPr/>
          <a:lstStyle/>
          <a:p>
            <a:r>
              <a:rPr lang="en-US" b="1" dirty="0" smtClean="0">
                <a:solidFill>
                  <a:schemeClr val="accent3">
                    <a:lumMod val="50000"/>
                  </a:schemeClr>
                </a:solidFill>
                <a:effectLst>
                  <a:outerShdw blurRad="38100" dist="38100" dir="2700000" algn="tl">
                    <a:srgbClr val="000000">
                      <a:alpha val="43137"/>
                    </a:srgbClr>
                  </a:outerShdw>
                </a:effectLst>
              </a:rPr>
              <a:t>CẤU TRÚC GÓI TIN TCP</a:t>
            </a:r>
            <a:endParaRPr lang="en-US" dirty="0">
              <a:solidFill>
                <a:schemeClr val="accent3">
                  <a:lumMod val="50000"/>
                </a:schemeClr>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419600"/>
            <a:ext cx="4616158"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66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4648200" cy="548640"/>
          </a:xfrm>
        </p:spPr>
        <p:txBody>
          <a:bodyPr/>
          <a:lstStyle/>
          <a:p>
            <a:r>
              <a:rPr lang="en-US" b="1" dirty="0">
                <a:solidFill>
                  <a:schemeClr val="accent3">
                    <a:lumMod val="50000"/>
                  </a:schemeClr>
                </a:solidFill>
                <a:effectLst>
                  <a:outerShdw blurRad="38100" dist="38100" dir="2700000" algn="tl">
                    <a:srgbClr val="000000">
                      <a:alpha val="43137"/>
                    </a:srgbClr>
                  </a:outerShdw>
                </a:effectLst>
              </a:rPr>
              <a:t>CẤU TRÚC GÓI TIN TCP</a:t>
            </a:r>
          </a:p>
        </p:txBody>
      </p:sp>
      <p:sp>
        <p:nvSpPr>
          <p:cNvPr id="3" name="Content Placeholder 2"/>
          <p:cNvSpPr>
            <a:spLocks noGrp="1"/>
          </p:cNvSpPr>
          <p:nvPr>
            <p:ph idx="1"/>
          </p:nvPr>
        </p:nvSpPr>
        <p:spPr>
          <a:xfrm>
            <a:off x="212970" y="533400"/>
            <a:ext cx="8839200" cy="4419600"/>
          </a:xfrm>
        </p:spPr>
        <p:txBody>
          <a:bodyPr>
            <a:normAutofit lnSpcReduction="10000"/>
          </a:bodyPr>
          <a:lstStyle/>
          <a:p>
            <a:pPr algn="just">
              <a:buFont typeface="Arial" pitchFamily="34" charset="0"/>
              <a:buChar char="•"/>
            </a:pPr>
            <a:r>
              <a:rPr lang="en-US" dirty="0">
                <a:solidFill>
                  <a:schemeClr val="accent3">
                    <a:lumMod val="50000"/>
                  </a:schemeClr>
                </a:solidFill>
              </a:rPr>
              <a:t>Flags (hay Control bits</a:t>
            </a:r>
            <a:r>
              <a:rPr lang="en-US" dirty="0" smtClean="0">
                <a:solidFill>
                  <a:schemeClr val="accent3">
                    <a:lumMod val="50000"/>
                  </a:schemeClr>
                </a:solidFill>
              </a:rPr>
              <a:t>): </a:t>
            </a:r>
            <a:r>
              <a:rPr lang="en-US" b="0" dirty="0" err="1" smtClean="0"/>
              <a:t>Bao</a:t>
            </a:r>
            <a:r>
              <a:rPr lang="en-US" b="0" dirty="0" smtClean="0"/>
              <a:t> </a:t>
            </a:r>
            <a:r>
              <a:rPr lang="en-US" b="0" dirty="0" err="1"/>
              <a:t>gồm</a:t>
            </a:r>
            <a:r>
              <a:rPr lang="en-US" b="0" dirty="0"/>
              <a:t> 6 </a:t>
            </a:r>
            <a:r>
              <a:rPr lang="en-US" b="0" dirty="0" err="1" smtClean="0"/>
              <a:t>cờ</a:t>
            </a:r>
            <a:endParaRPr lang="en-US" dirty="0" smtClean="0">
              <a:solidFill>
                <a:schemeClr val="accent3">
                  <a:lumMod val="50000"/>
                </a:schemeClr>
              </a:solidFill>
            </a:endParaRPr>
          </a:p>
          <a:p>
            <a:pPr algn="just"/>
            <a:r>
              <a:rPr lang="en-US" dirty="0" smtClean="0"/>
              <a:t>	</a:t>
            </a:r>
            <a:r>
              <a:rPr lang="vi-VN" dirty="0" smtClean="0"/>
              <a:t>URG</a:t>
            </a:r>
            <a:r>
              <a:rPr lang="vi-VN" b="0" dirty="0"/>
              <a:t>: </a:t>
            </a:r>
            <a:r>
              <a:rPr lang="vi-VN" b="0" dirty="0" smtClean="0"/>
              <a:t>Được </a:t>
            </a:r>
            <a:r>
              <a:rPr lang="vi-VN" b="0" dirty="0"/>
              <a:t>dùng để chứa dữ liệu khẩn cấp, khi cờ này được đặt thì </a:t>
            </a:r>
            <a:r>
              <a:rPr lang="vi-VN" b="0" dirty="0">
                <a:solidFill>
                  <a:schemeClr val="accent3">
                    <a:lumMod val="50000"/>
                  </a:schemeClr>
                </a:solidFill>
              </a:rPr>
              <a:t>Urgent Pointer </a:t>
            </a:r>
            <a:r>
              <a:rPr lang="vi-VN" b="0" dirty="0"/>
              <a:t>sẽ chỉ ra nơi bắt đầu của dữ liệu không khẩn cấp, dữ liệu khẩn cấp luôn nằm ở đầu phần dữ </a:t>
            </a:r>
            <a:r>
              <a:rPr lang="vi-VN" b="0" dirty="0" smtClean="0"/>
              <a:t>liệu</a:t>
            </a:r>
            <a:r>
              <a:rPr lang="en-US" b="0" dirty="0" smtClean="0"/>
              <a:t>.(</a:t>
            </a:r>
            <a:r>
              <a:rPr lang="vi-VN" b="0" dirty="0" smtClean="0"/>
              <a:t>được </a:t>
            </a:r>
            <a:r>
              <a:rPr lang="vi-VN" b="0" dirty="0"/>
              <a:t>xử lý luôn, gói tin không phải vào hàng </a:t>
            </a:r>
            <a:r>
              <a:rPr lang="vi-VN" b="0" dirty="0" smtClean="0"/>
              <a:t>đợi</a:t>
            </a:r>
            <a:r>
              <a:rPr lang="en-US" b="0" dirty="0" smtClean="0"/>
              <a:t>)</a:t>
            </a:r>
            <a:r>
              <a:rPr lang="vi-VN" b="0" dirty="0" smtClean="0"/>
              <a:t>.</a:t>
            </a:r>
            <a:endParaRPr lang="vi-VN" b="0" dirty="0"/>
          </a:p>
          <a:p>
            <a:pPr algn="just"/>
            <a:r>
              <a:rPr lang="en-US" b="0" dirty="0"/>
              <a:t>	</a:t>
            </a:r>
            <a:r>
              <a:rPr lang="vi-VN" dirty="0" smtClean="0"/>
              <a:t>ACK</a:t>
            </a:r>
            <a:r>
              <a:rPr lang="vi-VN" b="0" dirty="0" smtClean="0"/>
              <a:t>: </a:t>
            </a:r>
            <a:r>
              <a:rPr lang="vi-VN" b="0" dirty="0"/>
              <a:t>Vùng báo nhận (ACK number) có hiệu lực .</a:t>
            </a:r>
          </a:p>
          <a:p>
            <a:pPr algn="just"/>
            <a:r>
              <a:rPr lang="en-US" b="0" dirty="0"/>
              <a:t>	</a:t>
            </a:r>
            <a:r>
              <a:rPr lang="vi-VN" dirty="0" smtClean="0"/>
              <a:t>PSH</a:t>
            </a:r>
            <a:r>
              <a:rPr lang="vi-VN" b="0" dirty="0"/>
              <a:t>: Báo hiệu cho bên nhận rằng bên gửi sử dụng thao tác </a:t>
            </a:r>
            <a:r>
              <a:rPr lang="vi-VN" b="0" dirty="0">
                <a:solidFill>
                  <a:schemeClr val="accent3">
                    <a:lumMod val="50000"/>
                  </a:schemeClr>
                </a:solidFill>
              </a:rPr>
              <a:t>Push</a:t>
            </a:r>
            <a:r>
              <a:rPr lang="vi-VN" b="0" dirty="0"/>
              <a:t>. Tức là bên gửi không chờ nhận được đủ các byte để lấp đầy đủ segment, trong </a:t>
            </a:r>
            <a:r>
              <a:rPr lang="vi-VN" b="0" dirty="0">
                <a:solidFill>
                  <a:schemeClr val="accent3">
                    <a:lumMod val="50000"/>
                  </a:schemeClr>
                </a:solidFill>
              </a:rPr>
              <a:t>buffer</a:t>
            </a:r>
            <a:r>
              <a:rPr lang="vi-VN" b="0" dirty="0"/>
              <a:t> gửi có bao nhiêu byte dữ liệu cũng được bên gửi đóng gói vào segment rồi gửi </a:t>
            </a:r>
            <a:r>
              <a:rPr lang="vi-VN" b="0" dirty="0" smtClean="0"/>
              <a:t>đi.</a:t>
            </a:r>
            <a:endParaRPr lang="vi-VN" b="0" dirty="0"/>
          </a:p>
          <a:p>
            <a:pPr algn="just"/>
            <a:r>
              <a:rPr lang="en-US" b="0" dirty="0"/>
              <a:t>	</a:t>
            </a:r>
            <a:r>
              <a:rPr lang="vi-VN" dirty="0" smtClean="0"/>
              <a:t>RST</a:t>
            </a:r>
            <a:r>
              <a:rPr lang="vi-VN" b="0" dirty="0"/>
              <a:t>: Thông báo bên nhận đã bị rối có thể do nhận gói </a:t>
            </a:r>
            <a:r>
              <a:rPr lang="vi-VN" b="0" dirty="0">
                <a:solidFill>
                  <a:schemeClr val="accent3">
                    <a:lumMod val="50000"/>
                  </a:schemeClr>
                </a:solidFill>
              </a:rPr>
              <a:t>segment</a:t>
            </a:r>
            <a:r>
              <a:rPr lang="vi-VN" b="0" dirty="0"/>
              <a:t> khác vì vậy nó muốn hủy bỏ kết nối, và khởi tạo lại kết nối.</a:t>
            </a:r>
            <a:r>
              <a:rPr lang="en-US" b="0" dirty="0"/>
              <a:t>	</a:t>
            </a:r>
            <a:endParaRPr lang="en-US" b="0" dirty="0" smtClean="0"/>
          </a:p>
          <a:p>
            <a:pPr algn="just"/>
            <a:r>
              <a:rPr lang="en-US" b="0" dirty="0"/>
              <a:t> </a:t>
            </a:r>
            <a:r>
              <a:rPr lang="en-US" b="0" dirty="0" smtClean="0"/>
              <a:t>      </a:t>
            </a:r>
            <a:r>
              <a:rPr lang="vi-VN" dirty="0" smtClean="0"/>
              <a:t>SYN</a:t>
            </a:r>
            <a:r>
              <a:rPr lang="vi-VN" b="0" dirty="0" smtClean="0"/>
              <a:t>: </a:t>
            </a:r>
            <a:r>
              <a:rPr lang="vi-VN" b="0" dirty="0"/>
              <a:t>Đồng bộ các số liệu tuần tự (sequence number).</a:t>
            </a:r>
          </a:p>
          <a:p>
            <a:pPr algn="just"/>
            <a:r>
              <a:rPr lang="en-US" b="0" dirty="0"/>
              <a:t>	</a:t>
            </a:r>
            <a:r>
              <a:rPr lang="vi-VN" dirty="0" smtClean="0"/>
              <a:t>FIN</a:t>
            </a:r>
            <a:r>
              <a:rPr lang="vi-VN" b="0" dirty="0"/>
              <a:t>: Được đặt thông báo kết thúc dữ liệu</a:t>
            </a:r>
            <a:r>
              <a:rPr lang="vi-VN" b="0" dirty="0" smtClean="0"/>
              <a:t>.</a:t>
            </a:r>
            <a:endParaRPr lang="en-US" b="0" dirty="0" smtClean="0"/>
          </a:p>
          <a:p>
            <a:pPr algn="just">
              <a:buFont typeface="Arial" pitchFamily="34" charset="0"/>
              <a:buChar char="•"/>
            </a:pPr>
            <a:r>
              <a:rPr lang="vi-VN" dirty="0" smtClean="0">
                <a:solidFill>
                  <a:schemeClr val="accent3">
                    <a:lumMod val="50000"/>
                  </a:schemeClr>
                </a:solidFill>
              </a:rPr>
              <a:t>Window</a:t>
            </a:r>
            <a:r>
              <a:rPr lang="en-US" dirty="0" smtClean="0">
                <a:solidFill>
                  <a:schemeClr val="accent3">
                    <a:lumMod val="50000"/>
                  </a:schemeClr>
                </a:solidFill>
              </a:rPr>
              <a:t> (16bits):</a:t>
            </a:r>
            <a:r>
              <a:rPr lang="vi-VN" dirty="0" smtClean="0">
                <a:solidFill>
                  <a:schemeClr val="accent3">
                    <a:lumMod val="50000"/>
                  </a:schemeClr>
                </a:solidFill>
              </a:rPr>
              <a:t> </a:t>
            </a:r>
            <a:r>
              <a:rPr lang="vi-VN" b="0" dirty="0"/>
              <a:t>Kích thước  cửa sổ trượt, sử dụng để điều khiển </a:t>
            </a:r>
            <a:r>
              <a:rPr lang="vi-VN" b="0" dirty="0" smtClean="0"/>
              <a:t>luồng</a:t>
            </a:r>
            <a:r>
              <a:rPr lang="en-US" b="0" dirty="0" smtClean="0"/>
              <a:t>.</a:t>
            </a:r>
          </a:p>
          <a:p>
            <a:pPr algn="just">
              <a:buFont typeface="Arial" pitchFamily="34" charset="0"/>
              <a:buChar char="•"/>
            </a:pPr>
            <a:r>
              <a:rPr lang="en-US" dirty="0" smtClean="0">
                <a:solidFill>
                  <a:schemeClr val="accent3">
                    <a:lumMod val="50000"/>
                  </a:schemeClr>
                </a:solidFill>
              </a:rPr>
              <a:t>Checksum (16bits)</a:t>
            </a:r>
            <a:r>
              <a:rPr lang="en-US" b="0" dirty="0" smtClean="0"/>
              <a:t>: </a:t>
            </a:r>
            <a:r>
              <a:rPr lang="en-US" b="0" dirty="0" err="1"/>
              <a:t>Tính</a:t>
            </a:r>
            <a:r>
              <a:rPr lang="en-US" b="0" dirty="0"/>
              <a:t> </a:t>
            </a:r>
            <a:r>
              <a:rPr lang="en-US" b="0" dirty="0" err="1"/>
              <a:t>toán</a:t>
            </a:r>
            <a:r>
              <a:rPr lang="en-US" b="0" dirty="0"/>
              <a:t> </a:t>
            </a:r>
            <a:r>
              <a:rPr lang="en-US" b="0" dirty="0" err="1"/>
              <a:t>và</a:t>
            </a:r>
            <a:r>
              <a:rPr lang="en-US" b="0" dirty="0"/>
              <a:t> </a:t>
            </a:r>
            <a:r>
              <a:rPr lang="en-US" b="0" dirty="0" err="1"/>
              <a:t>kiểm</a:t>
            </a:r>
            <a:r>
              <a:rPr lang="en-US" b="0" dirty="0"/>
              <a:t> </a:t>
            </a:r>
            <a:r>
              <a:rPr lang="en-US" b="0" dirty="0" err="1"/>
              <a:t>tra</a:t>
            </a:r>
            <a:r>
              <a:rPr lang="en-US" b="0" dirty="0"/>
              <a:t> </a:t>
            </a:r>
            <a:r>
              <a:rPr lang="en-US" b="0" dirty="0" err="1"/>
              <a:t>sự</a:t>
            </a:r>
            <a:r>
              <a:rPr lang="en-US" b="0" dirty="0"/>
              <a:t> </a:t>
            </a:r>
            <a:r>
              <a:rPr lang="en-US" b="0" dirty="0" err="1"/>
              <a:t>toàn</a:t>
            </a:r>
            <a:r>
              <a:rPr lang="en-US" b="0" dirty="0"/>
              <a:t> </a:t>
            </a:r>
            <a:r>
              <a:rPr lang="en-US" b="0" dirty="0" err="1"/>
              <a:t>vẹn</a:t>
            </a:r>
            <a:r>
              <a:rPr lang="en-US" b="0" dirty="0"/>
              <a:t> </a:t>
            </a:r>
            <a:r>
              <a:rPr lang="en-US" b="0" dirty="0" err="1"/>
              <a:t>của</a:t>
            </a:r>
            <a:r>
              <a:rPr lang="en-US" b="0" dirty="0"/>
              <a:t> Header </a:t>
            </a:r>
            <a:r>
              <a:rPr lang="en-US" b="0" dirty="0" err="1"/>
              <a:t>và</a:t>
            </a:r>
            <a:r>
              <a:rPr lang="en-US" b="0" dirty="0"/>
              <a:t> </a:t>
            </a:r>
            <a:r>
              <a:rPr lang="en-US" b="0" dirty="0" err="1"/>
              <a:t>dữ</a:t>
            </a:r>
            <a:r>
              <a:rPr lang="en-US" b="0" dirty="0"/>
              <a:t> </a:t>
            </a:r>
            <a:r>
              <a:rPr lang="en-US" b="0" dirty="0" err="1"/>
              <a:t>liệu</a:t>
            </a:r>
            <a:r>
              <a:rPr lang="en-US" b="0" dirty="0" smtClean="0"/>
              <a:t>.</a:t>
            </a:r>
          </a:p>
          <a:p>
            <a:pPr algn="just">
              <a:buFont typeface="Arial" pitchFamily="34" charset="0"/>
              <a:buChar char="•"/>
            </a:pPr>
            <a:r>
              <a:rPr lang="en-US" dirty="0" smtClean="0">
                <a:solidFill>
                  <a:schemeClr val="accent3">
                    <a:lumMod val="50000"/>
                  </a:schemeClr>
                </a:solidFill>
              </a:rPr>
              <a:t>Options (</a:t>
            </a:r>
            <a:r>
              <a:rPr lang="en-US" dirty="0" err="1" smtClean="0">
                <a:solidFill>
                  <a:schemeClr val="accent3">
                    <a:lumMod val="50000"/>
                  </a:schemeClr>
                </a:solidFill>
              </a:rPr>
              <a:t>độ</a:t>
            </a:r>
            <a:r>
              <a:rPr lang="en-US" dirty="0" smtClean="0">
                <a:solidFill>
                  <a:schemeClr val="accent3">
                    <a:lumMod val="50000"/>
                  </a:schemeClr>
                </a:solidFill>
              </a:rPr>
              <a:t> </a:t>
            </a:r>
            <a:r>
              <a:rPr lang="en-US" dirty="0" err="1" smtClean="0">
                <a:solidFill>
                  <a:schemeClr val="accent3">
                    <a:lumMod val="50000"/>
                  </a:schemeClr>
                </a:solidFill>
              </a:rPr>
              <a:t>dài</a:t>
            </a:r>
            <a:r>
              <a:rPr lang="en-US" dirty="0" smtClean="0">
                <a:solidFill>
                  <a:schemeClr val="accent3">
                    <a:lumMod val="50000"/>
                  </a:schemeClr>
                </a:solidFill>
              </a:rPr>
              <a:t> </a:t>
            </a:r>
            <a:r>
              <a:rPr lang="en-US" dirty="0" err="1" smtClean="0">
                <a:solidFill>
                  <a:schemeClr val="accent3">
                    <a:lumMod val="50000"/>
                  </a:schemeClr>
                </a:solidFill>
              </a:rPr>
              <a:t>thay</a:t>
            </a:r>
            <a:r>
              <a:rPr lang="en-US" dirty="0" smtClean="0">
                <a:solidFill>
                  <a:schemeClr val="accent3">
                    <a:lumMod val="50000"/>
                  </a:schemeClr>
                </a:solidFill>
              </a:rPr>
              <a:t> </a:t>
            </a:r>
            <a:r>
              <a:rPr lang="en-US" dirty="0" err="1" smtClean="0">
                <a:solidFill>
                  <a:schemeClr val="accent3">
                    <a:lumMod val="50000"/>
                  </a:schemeClr>
                </a:solidFill>
              </a:rPr>
              <a:t>đổi</a:t>
            </a:r>
            <a:r>
              <a:rPr lang="en-US" smtClean="0">
                <a:solidFill>
                  <a:schemeClr val="accent3">
                    <a:lumMod val="50000"/>
                  </a:schemeClr>
                </a:solidFill>
              </a:rPr>
              <a:t>):</a:t>
            </a:r>
            <a:r>
              <a:rPr lang="en-US" b="0" smtClean="0"/>
              <a:t> </a:t>
            </a:r>
            <a:r>
              <a:rPr lang="vi-VN" b="0" dirty="0" smtClean="0"/>
              <a:t>Đây </a:t>
            </a:r>
            <a:r>
              <a:rPr lang="vi-VN" b="0" dirty="0"/>
              <a:t>là trường tùy chọn. Nếu có thì độ dài là bội số của 32 bít.</a:t>
            </a:r>
            <a:endParaRPr lang="en-US"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923" y="4876800"/>
            <a:ext cx="393035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27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 y="48985"/>
            <a:ext cx="8942070" cy="4054022"/>
          </a:xfrm>
        </p:spPr>
        <p:txBody>
          <a:bodyPr>
            <a:normAutofit/>
          </a:bodyPr>
          <a:lstStyle/>
          <a:p>
            <a:pPr algn="just"/>
            <a:r>
              <a:rPr lang="vi-VN" dirty="0">
                <a:solidFill>
                  <a:schemeClr val="accent4">
                    <a:lumMod val="50000"/>
                  </a:schemeClr>
                </a:solidFill>
              </a:rPr>
              <a:t>VERS (4 bits): </a:t>
            </a:r>
            <a:r>
              <a:rPr lang="vi-VN" b="0" dirty="0"/>
              <a:t>chỉ version hiện hành của giao thức IP hiện được cài đặt, Việc có chỉ </a:t>
            </a:r>
            <a:r>
              <a:rPr lang="vi-VN" b="0" dirty="0" smtClean="0"/>
              <a:t>số</a:t>
            </a:r>
            <a:r>
              <a:rPr lang="en-US" b="0" dirty="0" smtClean="0"/>
              <a:t> </a:t>
            </a:r>
            <a:r>
              <a:rPr lang="vi-VN" b="0" dirty="0" smtClean="0"/>
              <a:t>version </a:t>
            </a:r>
            <a:r>
              <a:rPr lang="vi-VN" b="0" dirty="0"/>
              <a:t>cho phép có các trao đổi giữa các hệ thống sử dụng version cũ và hệ thống </a:t>
            </a:r>
            <a:r>
              <a:rPr lang="vi-VN" b="0" dirty="0" smtClean="0"/>
              <a:t>sử</a:t>
            </a:r>
            <a:r>
              <a:rPr lang="en-US" b="0" dirty="0" smtClean="0"/>
              <a:t> </a:t>
            </a:r>
            <a:r>
              <a:rPr lang="vi-VN" b="0" dirty="0" smtClean="0"/>
              <a:t>dụng </a:t>
            </a:r>
            <a:r>
              <a:rPr lang="vi-VN" b="0" dirty="0"/>
              <a:t>version </a:t>
            </a:r>
            <a:r>
              <a:rPr lang="vi-VN" b="0" dirty="0" smtClean="0"/>
              <a:t>mới.</a:t>
            </a:r>
            <a:endParaRPr lang="en-US" b="0" dirty="0" smtClean="0"/>
          </a:p>
          <a:p>
            <a:pPr algn="just"/>
            <a:r>
              <a:rPr lang="vi-VN" dirty="0" smtClean="0">
                <a:solidFill>
                  <a:schemeClr val="accent4">
                    <a:lumMod val="50000"/>
                  </a:schemeClr>
                </a:solidFill>
              </a:rPr>
              <a:t>HLEN </a:t>
            </a:r>
            <a:r>
              <a:rPr lang="vi-VN" dirty="0">
                <a:solidFill>
                  <a:schemeClr val="accent4">
                    <a:lumMod val="50000"/>
                  </a:schemeClr>
                </a:solidFill>
              </a:rPr>
              <a:t>(4 bits): </a:t>
            </a:r>
            <a:r>
              <a:rPr lang="vi-VN" b="0" dirty="0"/>
              <a:t>chỉ độ dài phần đầu (Internet header Length) của gói tin datagram, tính</a:t>
            </a:r>
            <a:br>
              <a:rPr lang="vi-VN" b="0" dirty="0"/>
            </a:br>
            <a:r>
              <a:rPr lang="vi-VN" b="0" dirty="0"/>
              <a:t>theo đơn vị từ ( 32 bits). Trường này bắt buột phải có vì phần đầu IP có thể có độ dài</a:t>
            </a:r>
            <a:br>
              <a:rPr lang="vi-VN" b="0" dirty="0"/>
            </a:br>
            <a:r>
              <a:rPr lang="vi-VN" b="0" dirty="0"/>
              <a:t>thay đổi tùy ý. Độ dài tối thiểu là 5 từ (20 bytes), độ dài tối đa là 15 từ hay là 60 </a:t>
            </a:r>
            <a:r>
              <a:rPr lang="vi-VN" b="0" dirty="0" smtClean="0"/>
              <a:t>bytes.</a:t>
            </a:r>
            <a:endParaRPr lang="en-US" b="0" dirty="0" smtClean="0"/>
          </a:p>
          <a:p>
            <a:pPr algn="just"/>
            <a:r>
              <a:rPr lang="vi-VN" dirty="0" smtClean="0">
                <a:solidFill>
                  <a:schemeClr val="accent4">
                    <a:lumMod val="50000"/>
                  </a:schemeClr>
                </a:solidFill>
              </a:rPr>
              <a:t>Type </a:t>
            </a:r>
            <a:r>
              <a:rPr lang="vi-VN" dirty="0">
                <a:solidFill>
                  <a:schemeClr val="accent4">
                    <a:lumMod val="50000"/>
                  </a:schemeClr>
                </a:solidFill>
              </a:rPr>
              <a:t>of service (8 bits): </a:t>
            </a:r>
            <a:r>
              <a:rPr lang="vi-VN" b="0" dirty="0"/>
              <a:t>đặc tả các tham số về dịch vụ nhằm thông báo cho mạng biết</a:t>
            </a:r>
            <a:br>
              <a:rPr lang="vi-VN" b="0" dirty="0"/>
            </a:br>
            <a:r>
              <a:rPr lang="vi-VN" b="0" dirty="0"/>
              <a:t>dịch vụ nào mà gói tin muốn được sử dụng, chẳng hạn ưu tiên, thời hạn chậm trễ, năng</a:t>
            </a:r>
            <a:br>
              <a:rPr lang="vi-VN" b="0" dirty="0"/>
            </a:br>
            <a:r>
              <a:rPr lang="vi-VN" b="0" dirty="0"/>
              <a:t>suất truyền và độ tin </a:t>
            </a:r>
            <a:r>
              <a:rPr lang="vi-VN" b="0" dirty="0" smtClean="0"/>
              <a:t>cậy.</a:t>
            </a:r>
            <a:endParaRPr lang="en-US" b="0" dirty="0" smtClean="0"/>
          </a:p>
          <a:p>
            <a:pPr algn="just"/>
            <a:r>
              <a:rPr lang="vi-VN" dirty="0" smtClean="0">
                <a:solidFill>
                  <a:schemeClr val="accent4">
                    <a:lumMod val="50000"/>
                  </a:schemeClr>
                </a:solidFill>
              </a:rPr>
              <a:t>Total </a:t>
            </a:r>
            <a:r>
              <a:rPr lang="vi-VN" dirty="0">
                <a:solidFill>
                  <a:schemeClr val="accent4">
                    <a:lumMod val="50000"/>
                  </a:schemeClr>
                </a:solidFill>
              </a:rPr>
              <a:t>Length (16 bits): </a:t>
            </a:r>
            <a:r>
              <a:rPr lang="vi-VN" b="0" dirty="0"/>
              <a:t>chỉ độ dài toàn bộ gói tin, kể cả phần đầu tính theo đơn vị </a:t>
            </a:r>
            <a:r>
              <a:rPr lang="vi-VN" b="0" dirty="0" smtClean="0"/>
              <a:t>byte</a:t>
            </a:r>
            <a:r>
              <a:rPr lang="en-US" b="0" dirty="0" smtClean="0"/>
              <a:t> </a:t>
            </a:r>
            <a:r>
              <a:rPr lang="vi-VN" b="0" dirty="0" smtClean="0"/>
              <a:t>với </a:t>
            </a:r>
            <a:r>
              <a:rPr lang="vi-VN" b="0" dirty="0"/>
              <a:t>chiều dài tối đa là 65535 bytes. </a:t>
            </a:r>
            <a:endParaRPr lang="en-US" b="0" dirty="0" smtClean="0"/>
          </a:p>
          <a:p>
            <a:pPr algn="just"/>
            <a:r>
              <a:rPr lang="vi-VN" dirty="0" smtClean="0">
                <a:solidFill>
                  <a:schemeClr val="accent4">
                    <a:lumMod val="50000"/>
                  </a:schemeClr>
                </a:solidFill>
              </a:rPr>
              <a:t>Identification </a:t>
            </a:r>
            <a:r>
              <a:rPr lang="vi-VN" dirty="0">
                <a:solidFill>
                  <a:schemeClr val="accent4">
                    <a:lumMod val="50000"/>
                  </a:schemeClr>
                </a:solidFill>
              </a:rPr>
              <a:t>(16 bits): </a:t>
            </a:r>
            <a:r>
              <a:rPr lang="vi-VN" b="0" dirty="0"/>
              <a:t>cùng với các tham số khác (như Source Address và </a:t>
            </a:r>
            <a:r>
              <a:rPr lang="vi-VN" b="0" dirty="0" smtClean="0"/>
              <a:t>Destination</a:t>
            </a:r>
            <a:r>
              <a:rPr lang="en-US" b="0" dirty="0" smtClean="0"/>
              <a:t> </a:t>
            </a:r>
            <a:r>
              <a:rPr lang="vi-VN" b="0" dirty="0" smtClean="0"/>
              <a:t>Address</a:t>
            </a:r>
            <a:r>
              <a:rPr lang="vi-VN" b="0" dirty="0"/>
              <a:t>) tham số này dùng để định danh duy nhất cho một datagram trong khoảng </a:t>
            </a:r>
            <a:r>
              <a:rPr lang="vi-VN" b="0" dirty="0" smtClean="0"/>
              <a:t>thờigian </a:t>
            </a:r>
            <a:r>
              <a:rPr lang="vi-VN" b="0" dirty="0"/>
              <a:t>nó vẫn còn trên liên mạng.</a:t>
            </a:r>
            <a:r>
              <a:rPr lang="vi-VN" dirty="0"/>
              <a:t> </a:t>
            </a:r>
            <a:br>
              <a:rPr lang="vi-VN"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086" y="3657600"/>
            <a:ext cx="4495800" cy="306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632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 y="48985"/>
            <a:ext cx="8942070" cy="4054022"/>
          </a:xfrm>
        </p:spPr>
        <p:txBody>
          <a:bodyPr>
            <a:normAutofit/>
          </a:bodyPr>
          <a:lstStyle/>
          <a:p>
            <a:pPr algn="just"/>
            <a:r>
              <a:rPr lang="vi-VN" dirty="0">
                <a:solidFill>
                  <a:schemeClr val="accent4">
                    <a:lumMod val="50000"/>
                  </a:schemeClr>
                </a:solidFill>
              </a:rPr>
              <a:t>Flags (3 bits): </a:t>
            </a:r>
            <a:r>
              <a:rPr lang="vi-VN" b="0" dirty="0"/>
              <a:t>liên quan đến sự phân đoạn (fragment) các datagram, Các gói tin khi </a:t>
            </a:r>
            <a:r>
              <a:rPr lang="vi-VN" b="0" dirty="0" smtClean="0"/>
              <a:t>đitrên </a:t>
            </a:r>
            <a:r>
              <a:rPr lang="vi-VN" b="0" dirty="0"/>
              <a:t>đường đi có thể bị phân thành nhiều gói tin nhỏ, trong trường hợp bị phân đoạn </a:t>
            </a:r>
            <a:r>
              <a:rPr lang="vi-VN" b="0" dirty="0" smtClean="0"/>
              <a:t>thìtrường </a:t>
            </a:r>
            <a:r>
              <a:rPr lang="vi-VN" b="0" dirty="0"/>
              <a:t>Flags được dùng điều khiển phân đoạn và tái lắp ghép bó dữ liệu. Tùy theo </a:t>
            </a:r>
            <a:r>
              <a:rPr lang="vi-VN" b="0" dirty="0" smtClean="0"/>
              <a:t>giá</a:t>
            </a:r>
            <a:r>
              <a:rPr lang="en-US" b="0" dirty="0" smtClean="0"/>
              <a:t> </a:t>
            </a:r>
            <a:r>
              <a:rPr lang="vi-VN" b="0" dirty="0" smtClean="0"/>
              <a:t>trị </a:t>
            </a:r>
            <a:r>
              <a:rPr lang="vi-VN" b="0" dirty="0"/>
              <a:t>của Flags sẽ có ý nghĩa là gói tin sẽ không phân đoạn, có thể phân đoạn hay là gói </a:t>
            </a:r>
            <a:r>
              <a:rPr lang="vi-VN" b="0" dirty="0" smtClean="0"/>
              <a:t>tin</a:t>
            </a:r>
            <a:r>
              <a:rPr lang="en-US" b="0" dirty="0" smtClean="0"/>
              <a:t> </a:t>
            </a:r>
            <a:r>
              <a:rPr lang="vi-VN" b="0" dirty="0" smtClean="0"/>
              <a:t>phân </a:t>
            </a:r>
            <a:r>
              <a:rPr lang="vi-VN" b="0" dirty="0"/>
              <a:t>đoạn cuối cùng.</a:t>
            </a:r>
          </a:p>
          <a:p>
            <a:pPr algn="just"/>
            <a:r>
              <a:rPr lang="vi-VN" dirty="0">
                <a:solidFill>
                  <a:schemeClr val="accent4">
                    <a:lumMod val="50000"/>
                  </a:schemeClr>
                </a:solidFill>
              </a:rPr>
              <a:t>Fragment Offset (13 bits): </a:t>
            </a:r>
            <a:r>
              <a:rPr lang="vi-VN" b="0" dirty="0"/>
              <a:t>chỉ vị trí của đoạn (fragment) ở trong datagram tính theo </a:t>
            </a:r>
            <a:r>
              <a:rPr lang="vi-VN" b="0" dirty="0" smtClean="0"/>
              <a:t>đơn</a:t>
            </a:r>
            <a:r>
              <a:rPr lang="en-US" b="0" dirty="0" smtClean="0"/>
              <a:t> </a:t>
            </a:r>
            <a:r>
              <a:rPr lang="vi-VN" b="0" dirty="0" smtClean="0"/>
              <a:t>vị </a:t>
            </a:r>
            <a:r>
              <a:rPr lang="vi-VN" b="0" dirty="0"/>
              <a:t>8 bytes, có nghĩa là phần dữ liệu mỗi gói tin (trừ </a:t>
            </a:r>
            <a:r>
              <a:rPr lang="vi-VN" b="0" dirty="0" smtClean="0"/>
              <a:t>gói</a:t>
            </a:r>
            <a:r>
              <a:rPr lang="en-US" b="0" dirty="0" smtClean="0"/>
              <a:t> </a:t>
            </a:r>
            <a:r>
              <a:rPr lang="vi-VN" b="0" dirty="0" smtClean="0"/>
              <a:t>tin </a:t>
            </a:r>
            <a:r>
              <a:rPr lang="vi-VN" b="0" dirty="0"/>
              <a:t>cuối cùng) phải chứa </a:t>
            </a:r>
            <a:r>
              <a:rPr lang="vi-VN" b="0" dirty="0" smtClean="0"/>
              <a:t>một</a:t>
            </a:r>
            <a:r>
              <a:rPr lang="en-US" b="0" dirty="0" smtClean="0"/>
              <a:t> </a:t>
            </a:r>
            <a:r>
              <a:rPr lang="vi-VN" b="0" dirty="0" smtClean="0"/>
              <a:t>vùng </a:t>
            </a:r>
            <a:r>
              <a:rPr lang="vi-VN" b="0" dirty="0"/>
              <a:t>dữ liệu có độ dài là bội số của 8 bytes. Điều này có ý nghĩa là phải nhân giá trị </a:t>
            </a:r>
            <a:r>
              <a:rPr lang="vi-VN" b="0" dirty="0" smtClean="0"/>
              <a:t>của</a:t>
            </a:r>
            <a:r>
              <a:rPr lang="en-US" b="0" dirty="0" smtClean="0"/>
              <a:t> </a:t>
            </a:r>
            <a:r>
              <a:rPr lang="vi-VN" b="0" dirty="0" smtClean="0"/>
              <a:t>Fragment </a:t>
            </a:r>
            <a:r>
              <a:rPr lang="vi-VN" b="0" dirty="0"/>
              <a:t>offset với 8 để tính ra độ lệch byte.</a:t>
            </a:r>
          </a:p>
          <a:p>
            <a:pPr algn="just"/>
            <a:r>
              <a:rPr lang="vi-VN" dirty="0">
                <a:solidFill>
                  <a:schemeClr val="accent4">
                    <a:lumMod val="50000"/>
                  </a:schemeClr>
                </a:solidFill>
              </a:rPr>
              <a:t>Time to Live (8 bits): </a:t>
            </a:r>
            <a:r>
              <a:rPr lang="vi-VN" b="0" dirty="0"/>
              <a:t>qui định thời gian tồn tại (tính bằng giây) của gói tin trong </a:t>
            </a:r>
            <a:r>
              <a:rPr lang="vi-VN" b="0" dirty="0" smtClean="0"/>
              <a:t>mạng</a:t>
            </a:r>
            <a:r>
              <a:rPr lang="en-US" b="0" dirty="0" smtClean="0"/>
              <a:t> </a:t>
            </a:r>
            <a:r>
              <a:rPr lang="vi-VN" b="0" dirty="0" smtClean="0"/>
              <a:t>để </a:t>
            </a:r>
            <a:r>
              <a:rPr lang="vi-VN" b="0" dirty="0"/>
              <a:t>tránh tình trạng một gói tin bị quẩn trên mạng. Thời gian này được cho bởi trạm </a:t>
            </a:r>
            <a:r>
              <a:rPr lang="vi-VN" b="0" dirty="0" smtClean="0"/>
              <a:t>gửi</a:t>
            </a:r>
            <a:r>
              <a:rPr lang="en-US" b="0" dirty="0" smtClean="0"/>
              <a:t> </a:t>
            </a:r>
            <a:r>
              <a:rPr lang="vi-VN" b="0" dirty="0" smtClean="0"/>
              <a:t>và </a:t>
            </a:r>
            <a:r>
              <a:rPr lang="vi-VN" b="0" dirty="0"/>
              <a:t>được giảm đi (thường qui ước là 1 đơn vị) khi datagram đi qua mỗi router của </a:t>
            </a:r>
            <a:r>
              <a:rPr lang="vi-VN" b="0" dirty="0" smtClean="0"/>
              <a:t>liên</a:t>
            </a:r>
            <a:r>
              <a:rPr lang="en-US" b="0" dirty="0" smtClean="0"/>
              <a:t> </a:t>
            </a:r>
            <a:r>
              <a:rPr lang="vi-VN" b="0" dirty="0" smtClean="0"/>
              <a:t>mạng</a:t>
            </a:r>
            <a:r>
              <a:rPr lang="vi-VN" b="0" dirty="0"/>
              <a:t>. Thời lượng này giảm xuống tại mỗi router với mục đích giới hạn thời gian tồn </a:t>
            </a:r>
            <a:r>
              <a:rPr lang="vi-VN" b="0" dirty="0" smtClean="0"/>
              <a:t>tại</a:t>
            </a:r>
            <a:r>
              <a:rPr lang="en-US" b="0" dirty="0" smtClean="0"/>
              <a:t> </a:t>
            </a:r>
            <a:r>
              <a:rPr lang="vi-VN" b="0" dirty="0" smtClean="0"/>
              <a:t>của </a:t>
            </a:r>
            <a:r>
              <a:rPr lang="vi-VN" b="0" dirty="0"/>
              <a:t>các gói tin và kết thúc những lần lặp lại vô hạn trên mạng.</a:t>
            </a:r>
          </a:p>
          <a:p>
            <a:r>
              <a:rPr lang="vi-VN" dirty="0">
                <a:solidFill>
                  <a:schemeClr val="accent4">
                    <a:lumMod val="50000"/>
                  </a:schemeClr>
                </a:solidFill>
              </a:rPr>
              <a:t>Protocol (8 bits): </a:t>
            </a:r>
            <a:r>
              <a:rPr lang="vi-VN" b="0" dirty="0"/>
              <a:t>chỉ giao thức tầng trên kế tiếp sẽ nhận vùng dữ liệu ở trạm đích (</a:t>
            </a:r>
            <a:r>
              <a:rPr lang="vi-VN" b="0" dirty="0" smtClean="0"/>
              <a:t>hiện</a:t>
            </a:r>
            <a:r>
              <a:rPr lang="en-US" b="0" dirty="0" smtClean="0"/>
              <a:t> </a:t>
            </a:r>
            <a:r>
              <a:rPr lang="vi-VN" b="0" dirty="0" smtClean="0"/>
              <a:t>tại </a:t>
            </a:r>
            <a:r>
              <a:rPr lang="vi-VN" b="0" dirty="0"/>
              <a:t>thường là TCP hoặc UDP được cài đặt trên IP). Ví dụ: TCP có giá trị trường </a:t>
            </a:r>
            <a:r>
              <a:rPr lang="vi-VN" b="0" dirty="0" smtClean="0"/>
              <a:t>Protocol</a:t>
            </a:r>
            <a:r>
              <a:rPr lang="en-US" b="0" dirty="0" smtClean="0"/>
              <a:t> </a:t>
            </a:r>
            <a:r>
              <a:rPr lang="vi-VN" b="0" dirty="0" smtClean="0"/>
              <a:t>là </a:t>
            </a:r>
            <a:r>
              <a:rPr lang="vi-VN" b="0" dirty="0"/>
              <a:t>6, UDP có giá trị trường </a:t>
            </a:r>
            <a:r>
              <a:rPr lang="vi-VN" b="0" dirty="0" smtClean="0"/>
              <a:t>Protocol</a:t>
            </a:r>
            <a:r>
              <a:rPr lang="en-US" b="0" dirty="0" smtClean="0"/>
              <a:t> </a:t>
            </a:r>
            <a:r>
              <a:rPr lang="vi-VN" b="0" dirty="0" smtClean="0"/>
              <a:t>là</a:t>
            </a:r>
            <a:r>
              <a:rPr lang="en-US" b="0" dirty="0" smtClean="0"/>
              <a:t> </a:t>
            </a:r>
            <a:r>
              <a:rPr lang="vi-VN" b="0" dirty="0" smtClean="0"/>
              <a:t>17</a:t>
            </a:r>
            <a:r>
              <a:rPr lang="vi-VN" b="0" dirty="0"/>
              <a:t>.</a:t>
            </a:r>
            <a:r>
              <a:rPr lang="vi-VN" dirty="0"/>
              <a:t/>
            </a:r>
            <a:br>
              <a:rPr lang="vi-VN"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763986"/>
            <a:ext cx="4542971" cy="3094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5682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 y="48985"/>
            <a:ext cx="8942070" cy="4054022"/>
          </a:xfrm>
        </p:spPr>
        <p:txBody>
          <a:bodyPr>
            <a:normAutofit/>
          </a:bodyPr>
          <a:lstStyle/>
          <a:p>
            <a:pPr algn="just"/>
            <a:r>
              <a:rPr lang="vi-VN" dirty="0">
                <a:solidFill>
                  <a:schemeClr val="accent4">
                    <a:lumMod val="50000"/>
                  </a:schemeClr>
                </a:solidFill>
              </a:rPr>
              <a:t>Header Checksum (16 bits):</a:t>
            </a:r>
            <a:r>
              <a:rPr lang="vi-VN" b="0" dirty="0"/>
              <a:t> Mã kiểm soát lỗi của header gói tin IP</a:t>
            </a:r>
            <a:r>
              <a:rPr lang="vi-VN" b="0" dirty="0" smtClean="0"/>
              <a:t>.</a:t>
            </a:r>
            <a:endParaRPr lang="vi-VN" b="0" dirty="0"/>
          </a:p>
          <a:p>
            <a:pPr algn="just"/>
            <a:r>
              <a:rPr lang="vi-VN" dirty="0">
                <a:solidFill>
                  <a:schemeClr val="accent4">
                    <a:lumMod val="50000"/>
                  </a:schemeClr>
                </a:solidFill>
              </a:rPr>
              <a:t>Source Address (32 bits): </a:t>
            </a:r>
            <a:r>
              <a:rPr lang="vi-VN" b="0" dirty="0"/>
              <a:t>Địa chỉ của máy nguồn</a:t>
            </a:r>
            <a:r>
              <a:rPr lang="vi-VN" b="0" dirty="0" smtClean="0"/>
              <a:t>.</a:t>
            </a:r>
            <a:endParaRPr lang="vi-VN" b="0" dirty="0"/>
          </a:p>
          <a:p>
            <a:pPr algn="just"/>
            <a:r>
              <a:rPr lang="vi-VN" dirty="0">
                <a:solidFill>
                  <a:schemeClr val="accent4">
                    <a:lumMod val="50000"/>
                  </a:schemeClr>
                </a:solidFill>
              </a:rPr>
              <a:t>Destination Address (32 bits): </a:t>
            </a:r>
            <a:r>
              <a:rPr lang="vi-VN" b="0" dirty="0"/>
              <a:t>Địa chỉ của máy </a:t>
            </a:r>
            <a:r>
              <a:rPr lang="vi-VN" b="0" dirty="0" smtClean="0"/>
              <a:t>đích</a:t>
            </a:r>
            <a:endParaRPr lang="vi-VN" b="0" dirty="0"/>
          </a:p>
          <a:p>
            <a:pPr algn="just"/>
            <a:r>
              <a:rPr lang="vi-VN" dirty="0">
                <a:solidFill>
                  <a:schemeClr val="accent4">
                    <a:lumMod val="50000"/>
                  </a:schemeClr>
                </a:solidFill>
              </a:rPr>
              <a:t>Options (độ dài thay đổi): </a:t>
            </a:r>
            <a:r>
              <a:rPr lang="vi-VN" b="0" dirty="0"/>
              <a:t>khai báo các lựa chọn do người gửi yêu cầu (tuỳ theo </a:t>
            </a:r>
            <a:r>
              <a:rPr lang="vi-VN" b="0" dirty="0" smtClean="0"/>
              <a:t>từngchương </a:t>
            </a:r>
            <a:r>
              <a:rPr lang="vi-VN" b="0" dirty="0"/>
              <a:t>trình).</a:t>
            </a:r>
          </a:p>
          <a:p>
            <a:pPr algn="just"/>
            <a:r>
              <a:rPr lang="vi-VN" dirty="0">
                <a:solidFill>
                  <a:schemeClr val="accent4">
                    <a:lumMod val="50000"/>
                  </a:schemeClr>
                </a:solidFill>
              </a:rPr>
              <a:t>Padding (độ dài thay đổi): </a:t>
            </a:r>
            <a:r>
              <a:rPr lang="vi-VN" b="0" dirty="0"/>
              <a:t>Vùng đệm, được dùng để đảm bảo cho phần header luôn </a:t>
            </a:r>
            <a:r>
              <a:rPr lang="vi-VN" b="0" dirty="0" smtClean="0"/>
              <a:t>kết</a:t>
            </a:r>
            <a:r>
              <a:rPr lang="en-US" b="0" dirty="0" smtClean="0"/>
              <a:t> </a:t>
            </a:r>
            <a:r>
              <a:rPr lang="vi-VN" b="0" dirty="0" smtClean="0"/>
              <a:t>thúc </a:t>
            </a:r>
            <a:r>
              <a:rPr lang="vi-VN" b="0" dirty="0"/>
              <a:t>ở một </a:t>
            </a:r>
            <a:r>
              <a:rPr lang="vi-VN" b="0" dirty="0" smtClean="0"/>
              <a:t>mốc</a:t>
            </a:r>
            <a:r>
              <a:rPr lang="en-US" b="0" dirty="0" smtClean="0"/>
              <a:t> </a:t>
            </a:r>
            <a:r>
              <a:rPr lang="vi-VN" b="0" dirty="0" smtClean="0"/>
              <a:t>32 </a:t>
            </a:r>
            <a:r>
              <a:rPr lang="vi-VN" b="0" dirty="0"/>
              <a:t>bits.</a:t>
            </a:r>
          </a:p>
          <a:p>
            <a:pPr algn="just"/>
            <a:r>
              <a:rPr lang="vi-VN" dirty="0">
                <a:solidFill>
                  <a:schemeClr val="accent4">
                    <a:lumMod val="50000"/>
                  </a:schemeClr>
                </a:solidFill>
              </a:rPr>
              <a:t>Data (độ dài thay đổi): </a:t>
            </a:r>
            <a:r>
              <a:rPr lang="vi-VN" b="0" dirty="0"/>
              <a:t>Chứa thông tin lớp trên gửi xuống tối đa 64 Kb.</a:t>
            </a:r>
            <a:endParaRPr lang="en-US" b="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743200"/>
            <a:ext cx="5334000" cy="363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047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0"/>
            <a:ext cx="7520940" cy="929640"/>
          </a:xfrm>
        </p:spPr>
        <p:txBody>
          <a:bodyPr/>
          <a:lstStyle/>
          <a:p>
            <a:pPr algn="ctr"/>
            <a:r>
              <a:rPr lang="en-US" sz="4000" b="1" dirty="0" err="1" smtClean="0">
                <a:solidFill>
                  <a:schemeClr val="accent3">
                    <a:lumMod val="50000"/>
                  </a:schemeClr>
                </a:solidFill>
                <a:effectLst>
                  <a:outerShdw blurRad="38100" dist="38100" dir="2700000" algn="tl">
                    <a:srgbClr val="000000">
                      <a:alpha val="43137"/>
                    </a:srgbClr>
                  </a:outerShdw>
                </a:effectLst>
              </a:rPr>
              <a:t>Giao</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thức</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tcp</a:t>
            </a:r>
            <a:r>
              <a:rPr lang="en-US" sz="4000" b="1" dirty="0" smtClean="0">
                <a:solidFill>
                  <a:schemeClr val="accent3">
                    <a:lumMod val="50000"/>
                  </a:schemeClr>
                </a:solidFill>
                <a:effectLst>
                  <a:outerShdw blurRad="38100" dist="38100" dir="2700000" algn="tl">
                    <a:srgbClr val="000000">
                      <a:alpha val="43137"/>
                    </a:srgbClr>
                  </a:outerShdw>
                </a:effectLst>
              </a:rPr>
              <a:t> </a:t>
            </a:r>
            <a:br>
              <a:rPr lang="en-US" sz="4000" b="1" dirty="0" smtClean="0">
                <a:solidFill>
                  <a:schemeClr val="accent3">
                    <a:lumMod val="50000"/>
                  </a:schemeClr>
                </a:solidFill>
                <a:effectLst>
                  <a:outerShdw blurRad="38100" dist="38100" dir="2700000" algn="tl">
                    <a:srgbClr val="000000">
                      <a:alpha val="43137"/>
                    </a:srgbClr>
                  </a:outerShdw>
                </a:effectLst>
              </a:rPr>
            </a:br>
            <a:r>
              <a:rPr lang="en-US" sz="4000" b="1" dirty="0" err="1" smtClean="0">
                <a:solidFill>
                  <a:schemeClr val="accent3">
                    <a:lumMod val="50000"/>
                  </a:schemeClr>
                </a:solidFill>
                <a:effectLst>
                  <a:outerShdw blurRad="38100" dist="38100" dir="2700000" algn="tl">
                    <a:srgbClr val="000000">
                      <a:alpha val="43137"/>
                    </a:srgbClr>
                  </a:outerShdw>
                </a:effectLst>
              </a:rPr>
              <a:t>thiết</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lập</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và</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ngắt</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kết</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nối</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như</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thế</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nào</a:t>
            </a:r>
            <a:r>
              <a:rPr lang="en-US" sz="4000" b="1" dirty="0" smtClean="0">
                <a:solidFill>
                  <a:schemeClr val="accent3">
                    <a:lumMod val="50000"/>
                  </a:schemeClr>
                </a:solidFill>
                <a:effectLst>
                  <a:outerShdw blurRad="38100" dist="38100" dir="2700000" algn="tl">
                    <a:srgbClr val="000000">
                      <a:alpha val="43137"/>
                    </a:srgbClr>
                  </a:outerShdw>
                </a:effectLst>
              </a:rPr>
              <a:t> ?</a:t>
            </a:r>
            <a:endParaRPr lang="en-US" sz="4000" b="1" dirty="0">
              <a:solidFill>
                <a:schemeClr val="accent3">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0015725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737600" cy="3962400"/>
          </a:xfrm>
        </p:spPr>
        <p:txBody>
          <a:bodyPr>
            <a:noAutofit/>
          </a:bodyPr>
          <a:lstStyle/>
          <a:p>
            <a:r>
              <a:rPr lang="vi-VN" b="0" dirty="0"/>
              <a:t>TCP thiết </a:t>
            </a:r>
            <a:r>
              <a:rPr lang="vi-VN" b="0" dirty="0" smtClean="0"/>
              <a:t>lập </a:t>
            </a:r>
            <a:r>
              <a:rPr lang="vi-VN" b="0" dirty="0"/>
              <a:t>kết nối bằng 3 bước bắt tay (3-way handshake</a:t>
            </a:r>
            <a:r>
              <a:rPr lang="vi-VN" b="0" dirty="0" smtClean="0"/>
              <a:t>)</a:t>
            </a:r>
            <a:endParaRPr lang="en-US" b="0" dirty="0" smtClean="0"/>
          </a:p>
          <a:p>
            <a:pPr marL="0" indent="0"/>
            <a:r>
              <a:rPr lang="vi-VN" b="0" dirty="0"/>
              <a:t> </a:t>
            </a:r>
            <a:r>
              <a:rPr lang="vi-VN" dirty="0">
                <a:solidFill>
                  <a:schemeClr val="accent3">
                    <a:lumMod val="50000"/>
                  </a:schemeClr>
                </a:solidFill>
              </a:rPr>
              <a:t>Bước </a:t>
            </a:r>
            <a:r>
              <a:rPr lang="vi-VN" dirty="0" smtClean="0">
                <a:solidFill>
                  <a:schemeClr val="accent3">
                    <a:lumMod val="50000"/>
                  </a:schemeClr>
                </a:solidFill>
              </a:rPr>
              <a:t>1</a:t>
            </a:r>
            <a:r>
              <a:rPr lang="en-US" b="0" dirty="0" smtClean="0"/>
              <a:t>: </a:t>
            </a:r>
            <a:r>
              <a:rPr lang="vi-VN" b="0" dirty="0" smtClean="0"/>
              <a:t>A </a:t>
            </a:r>
            <a:r>
              <a:rPr lang="vi-VN" b="0" dirty="0"/>
              <a:t>gởi cho B một SYN </a:t>
            </a:r>
            <a:r>
              <a:rPr lang="vi-VN" b="0" dirty="0" smtClean="0"/>
              <a:t>packet, </a:t>
            </a:r>
            <a:r>
              <a:rPr lang="vi-VN" b="0" dirty="0"/>
              <a:t>trong đó chứa </a:t>
            </a:r>
            <a:r>
              <a:rPr lang="en-US" b="0" dirty="0" smtClean="0"/>
              <a:t> </a:t>
            </a:r>
            <a:r>
              <a:rPr lang="vi-VN" b="0" dirty="0" smtClean="0"/>
              <a:t>Sequence </a:t>
            </a:r>
            <a:r>
              <a:rPr lang="vi-VN" b="0" dirty="0"/>
              <a:t>number của </a:t>
            </a:r>
            <a:r>
              <a:rPr lang="vi-VN" b="0" dirty="0" smtClean="0"/>
              <a:t>A</a:t>
            </a:r>
            <a:r>
              <a:rPr lang="en-US" b="0" dirty="0" smtClean="0"/>
              <a:t>. </a:t>
            </a:r>
          </a:p>
          <a:p>
            <a:pPr algn="just"/>
            <a:r>
              <a:rPr lang="en-US" b="0" dirty="0"/>
              <a:t> </a:t>
            </a:r>
            <a:r>
              <a:rPr lang="en-US" b="0" dirty="0" smtClean="0"/>
              <a:t>   -</a:t>
            </a:r>
            <a:r>
              <a:rPr lang="vi-VN" b="0" dirty="0" smtClean="0"/>
              <a:t>SYN </a:t>
            </a:r>
            <a:r>
              <a:rPr lang="vi-VN" b="0" dirty="0"/>
              <a:t>packet này thường được gửi từ các cổng cao (1024 - 65535) của máy con đến những cổng </a:t>
            </a:r>
            <a:r>
              <a:rPr lang="en-US" b="0" dirty="0" smtClean="0"/>
              <a:t>    </a:t>
            </a:r>
            <a:r>
              <a:rPr lang="vi-VN" b="0" dirty="0" smtClean="0"/>
              <a:t>trong </a:t>
            </a:r>
            <a:r>
              <a:rPr lang="vi-VN" b="0" dirty="0"/>
              <a:t>vùng thấp (1 - 1023) của máy chủ</a:t>
            </a:r>
            <a:r>
              <a:rPr lang="vi-VN" b="0" dirty="0" smtClean="0"/>
              <a:t>.</a:t>
            </a:r>
            <a:endParaRPr lang="en-US" b="0" dirty="0" smtClean="0"/>
          </a:p>
          <a:p>
            <a:pPr algn="just"/>
            <a:r>
              <a:rPr lang="en-US" b="0" dirty="0" smtClean="0"/>
              <a:t>    -</a:t>
            </a:r>
            <a:r>
              <a:rPr lang="vi-VN" b="0" dirty="0" smtClean="0"/>
              <a:t>Chương </a:t>
            </a:r>
            <a:r>
              <a:rPr lang="vi-VN" b="0" dirty="0"/>
              <a:t>trình trên máy con sẽ hỏi hệ điều hành cung cấp cho một cổng để mở connection với máy chủ. Những cổng trong vùng này được gọi là "cổng máy con" (client port range). </a:t>
            </a:r>
            <a:endParaRPr lang="en-US" b="0" dirty="0" smtClean="0"/>
          </a:p>
          <a:p>
            <a:pPr algn="just"/>
            <a:r>
              <a:rPr lang="en-US" b="0" dirty="0"/>
              <a:t> </a:t>
            </a:r>
            <a:r>
              <a:rPr lang="en-US" b="0" dirty="0" smtClean="0"/>
              <a:t>   -</a:t>
            </a:r>
            <a:r>
              <a:rPr lang="vi-VN" b="0" dirty="0" smtClean="0"/>
              <a:t>Tương </a:t>
            </a:r>
            <a:r>
              <a:rPr lang="vi-VN" b="0" dirty="0"/>
              <a:t>tự như vậy, máy chủ sẽ hỏi HĐH để nhận được quyền chờ tín hiệu trong máy chủ, vùng cổng 1 - 1023. Vùng cổng này được gọi là "vùng cổng dịch vụ" (service port</a:t>
            </a:r>
            <a:r>
              <a:rPr lang="vi-VN" b="0" dirty="0" smtClean="0"/>
              <a:t>).</a:t>
            </a:r>
            <a:endParaRPr lang="en-US" b="0" dirty="0" smtClean="0"/>
          </a:p>
          <a:p>
            <a:r>
              <a:rPr lang="en-US" b="0" dirty="0" smtClean="0"/>
              <a:t>     -</a:t>
            </a:r>
            <a:r>
              <a:rPr lang="vi-VN" b="0" dirty="0" smtClean="0"/>
              <a:t>Ví </a:t>
            </a:r>
            <a:r>
              <a:rPr lang="vi-VN" b="0" dirty="0"/>
              <a:t>dụ (mặc định</a:t>
            </a:r>
            <a:r>
              <a:rPr lang="vi-VN" b="0" dirty="0" smtClean="0"/>
              <a:t>):</a:t>
            </a:r>
            <a:r>
              <a:rPr lang="vi-VN" dirty="0"/>
              <a:t/>
            </a:r>
            <a:br>
              <a:rPr lang="vi-VN" dirty="0"/>
            </a:br>
            <a:r>
              <a:rPr lang="en-US" b="0" dirty="0" smtClean="0"/>
              <a:t>+ </a:t>
            </a:r>
            <a:r>
              <a:rPr lang="vi-VN" b="0" dirty="0" smtClean="0"/>
              <a:t>Web </a:t>
            </a:r>
            <a:r>
              <a:rPr lang="vi-VN" b="0" dirty="0"/>
              <a:t>Server sẽ luôn chờ tín hiệu ở cổng 80 và Web browser sẽ connect vào cổng 80 của máy chủ.</a:t>
            </a:r>
            <a:r>
              <a:rPr lang="vi-VN" dirty="0"/>
              <a:t/>
            </a:r>
            <a:br>
              <a:rPr lang="vi-VN" dirty="0"/>
            </a:br>
            <a:r>
              <a:rPr lang="en-US" b="0" dirty="0" smtClean="0"/>
              <a:t>+ </a:t>
            </a:r>
            <a:r>
              <a:rPr lang="vi-VN" b="0" dirty="0" smtClean="0"/>
              <a:t> </a:t>
            </a:r>
            <a:r>
              <a:rPr lang="vi-VN" b="0" dirty="0"/>
              <a:t>FTP Server sẽ lắng ở port 21</a:t>
            </a:r>
            <a:r>
              <a:rPr lang="vi-VN" b="0" dirty="0" smtClean="0"/>
              <a:t>.</a:t>
            </a:r>
            <a:endParaRPr lang="en-US" b="0" dirty="0" smtClean="0"/>
          </a:p>
          <a:p>
            <a:r>
              <a:rPr lang="en-US" dirty="0" smtClean="0"/>
              <a:t>     -</a:t>
            </a:r>
            <a:r>
              <a:rPr lang="vi-VN" b="0" dirty="0" smtClean="0"/>
              <a:t>Ngoài </a:t>
            </a:r>
            <a:r>
              <a:rPr lang="vi-VN" b="0" dirty="0"/>
              <a:t>ra trong gói dữ liệu còn có thêm địa chỉ IP của cả máy con và máy chủ.</a:t>
            </a:r>
          </a:p>
          <a:p>
            <a:r>
              <a:rPr lang="vi-VN" sz="1100" b="0" dirty="0"/>
              <a:t/>
            </a:r>
            <a:br>
              <a:rPr lang="vi-VN" sz="1100" b="0" dirty="0"/>
            </a:br>
            <a:endParaRPr lang="en-US" sz="1100" b="0" dirty="0"/>
          </a:p>
        </p:txBody>
      </p:sp>
      <p:sp>
        <p:nvSpPr>
          <p:cNvPr id="2" name="Title 1"/>
          <p:cNvSpPr>
            <a:spLocks noGrp="1"/>
          </p:cNvSpPr>
          <p:nvPr>
            <p:ph type="title"/>
          </p:nvPr>
        </p:nvSpPr>
        <p:spPr>
          <a:xfrm>
            <a:off x="152400" y="-23896"/>
            <a:ext cx="7520940" cy="548640"/>
          </a:xfrm>
        </p:spPr>
        <p:txBody>
          <a:bodyPr/>
          <a:lstStyle/>
          <a:p>
            <a:r>
              <a:rPr lang="en-US" b="1" dirty="0" smtClean="0">
                <a:solidFill>
                  <a:schemeClr val="accent3">
                    <a:lumMod val="50000"/>
                  </a:schemeClr>
                </a:solidFill>
                <a:effectLst>
                  <a:outerShdw blurRad="38100" dist="38100" dir="2700000" algn="tl">
                    <a:srgbClr val="000000">
                      <a:alpha val="43137"/>
                    </a:srgbClr>
                  </a:outerShdw>
                </a:effectLst>
              </a:rPr>
              <a:t>QUÁ TRÌNH </a:t>
            </a:r>
            <a:r>
              <a:rPr lang="en-US" b="1" dirty="0" err="1" smtClean="0">
                <a:solidFill>
                  <a:schemeClr val="accent3">
                    <a:lumMod val="50000"/>
                  </a:schemeClr>
                </a:solidFill>
                <a:effectLst>
                  <a:outerShdw blurRad="38100" dist="38100" dir="2700000" algn="tl">
                    <a:srgbClr val="000000">
                      <a:alpha val="43137"/>
                    </a:srgbClr>
                  </a:outerShdw>
                </a:effectLst>
              </a:rPr>
              <a:t>Thiết</a:t>
            </a:r>
            <a:r>
              <a:rPr lang="en-US" b="1" dirty="0" smtClean="0">
                <a:solidFill>
                  <a:schemeClr val="accent3">
                    <a:lumMod val="50000"/>
                  </a:schemeClr>
                </a:solidFill>
                <a:effectLst>
                  <a:outerShdw blurRad="38100" dist="38100" dir="2700000" algn="tl">
                    <a:srgbClr val="000000">
                      <a:alpha val="43137"/>
                    </a:srgbClr>
                  </a:outerShdw>
                </a:effectLst>
              </a:rPr>
              <a:t> </a:t>
            </a:r>
            <a:r>
              <a:rPr lang="en-US" b="1" dirty="0" err="1" smtClean="0">
                <a:solidFill>
                  <a:schemeClr val="accent3">
                    <a:lumMod val="50000"/>
                  </a:schemeClr>
                </a:solidFill>
                <a:effectLst>
                  <a:outerShdw blurRad="38100" dist="38100" dir="2700000" algn="tl">
                    <a:srgbClr val="000000">
                      <a:alpha val="43137"/>
                    </a:srgbClr>
                  </a:outerShdw>
                </a:effectLst>
              </a:rPr>
              <a:t>lập</a:t>
            </a:r>
            <a:r>
              <a:rPr lang="en-US" b="1" dirty="0" smtClean="0">
                <a:solidFill>
                  <a:schemeClr val="accent3">
                    <a:lumMod val="50000"/>
                  </a:schemeClr>
                </a:solidFill>
                <a:effectLst>
                  <a:outerShdw blurRad="38100" dist="38100" dir="2700000" algn="tl">
                    <a:srgbClr val="000000">
                      <a:alpha val="43137"/>
                    </a:srgbClr>
                  </a:outerShdw>
                </a:effectLst>
              </a:rPr>
              <a:t> KẾT NỐI</a:t>
            </a:r>
            <a:endParaRPr lang="en-US" b="1" dirty="0">
              <a:solidFill>
                <a:schemeClr val="accent3">
                  <a:lumMod val="50000"/>
                </a:schemeClr>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4529579" y="4495800"/>
            <a:ext cx="4436621" cy="2181879"/>
          </a:xfrm>
          <a:prstGeom prst="rect">
            <a:avLst/>
          </a:prstGeom>
        </p:spPr>
      </p:pic>
    </p:spTree>
    <p:extLst>
      <p:ext uri="{BB962C8B-B14F-4D97-AF65-F5344CB8AC3E}">
        <p14:creationId xmlns:p14="http://schemas.microsoft.com/office/powerpoint/2010/main" val="362127478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585200" cy="3962400"/>
          </a:xfrm>
        </p:spPr>
        <p:txBody>
          <a:bodyPr>
            <a:noAutofit/>
          </a:bodyPr>
          <a:lstStyle/>
          <a:p>
            <a:pPr marL="0" indent="0" algn="just"/>
            <a:r>
              <a:rPr lang="vi-VN" sz="1700" dirty="0" smtClean="0">
                <a:solidFill>
                  <a:schemeClr val="accent3">
                    <a:lumMod val="50000"/>
                  </a:schemeClr>
                </a:solidFill>
              </a:rPr>
              <a:t>Bước 2</a:t>
            </a:r>
            <a:r>
              <a:rPr lang="en-US" sz="1700" b="0" dirty="0" smtClean="0"/>
              <a:t>:</a:t>
            </a:r>
            <a:r>
              <a:rPr lang="vi-VN" sz="1700" b="0" dirty="0" smtClean="0"/>
              <a:t> </a:t>
            </a:r>
            <a:r>
              <a:rPr lang="vi-VN" sz="1700" b="0" dirty="0"/>
              <a:t>Khi B nhận được B sẽ gởi lại một SYN – ACK Segment, trong đó chứa Sequence number của B và vùng ACK= Sequence number của B + </a:t>
            </a:r>
            <a:r>
              <a:rPr lang="vi-VN" sz="1700" b="0" dirty="0" smtClean="0"/>
              <a:t>1</a:t>
            </a:r>
            <a:endParaRPr lang="en-US" sz="1700" b="0" dirty="0" smtClean="0"/>
          </a:p>
          <a:p>
            <a:pPr marL="0" indent="0" algn="just"/>
            <a:r>
              <a:rPr lang="en-US" sz="1700" b="0" dirty="0" smtClean="0"/>
              <a:t>- </a:t>
            </a:r>
            <a:r>
              <a:rPr lang="vi-VN" sz="1700" b="0" dirty="0" smtClean="0"/>
              <a:t>SYN/ACK </a:t>
            </a:r>
            <a:r>
              <a:rPr lang="vi-VN" sz="1700" b="0" dirty="0"/>
              <a:t>packet được gửi ngược lại bằng cách đổi hai IP của server và client, client IP sẽ thành IP đích và server IP sẽ thành IP bắt đầu. </a:t>
            </a:r>
            <a:endParaRPr lang="en-US" sz="1700" b="0" dirty="0" smtClean="0"/>
          </a:p>
          <a:p>
            <a:pPr marL="0" indent="0" algn="just"/>
            <a:r>
              <a:rPr lang="en-US" sz="1700" b="0" dirty="0" smtClean="0"/>
              <a:t>- </a:t>
            </a:r>
            <a:r>
              <a:rPr lang="vi-VN" sz="1700" b="0" dirty="0" smtClean="0"/>
              <a:t>Tương </a:t>
            </a:r>
            <a:r>
              <a:rPr lang="vi-VN" sz="1700" b="0" dirty="0"/>
              <a:t>tự như vậy, cổng cũng sẽ thay đổi, server nhận được packet ở cổng nào thì cũng sẽ dùng cổng đó để gửi lại packet vào cổng mà client đã gửi</a:t>
            </a:r>
            <a:r>
              <a:rPr lang="vi-VN" sz="1700" b="0" dirty="0" smtClean="0"/>
              <a:t>.</a:t>
            </a:r>
            <a:endParaRPr lang="en-US" sz="1700" b="0" dirty="0" smtClean="0"/>
          </a:p>
          <a:p>
            <a:pPr marL="0" indent="0" algn="just"/>
            <a:r>
              <a:rPr lang="vi-VN" sz="1700" dirty="0"/>
              <a:t/>
            </a:r>
            <a:br>
              <a:rPr lang="vi-VN" sz="1700" dirty="0"/>
            </a:br>
            <a:r>
              <a:rPr lang="en-US" sz="1700" dirty="0" smtClean="0"/>
              <a:t>- </a:t>
            </a:r>
            <a:r>
              <a:rPr lang="vi-VN" sz="1700" b="0" dirty="0" smtClean="0"/>
              <a:t>Server </a:t>
            </a:r>
            <a:r>
              <a:rPr lang="vi-VN" sz="1700" b="0" dirty="0"/>
              <a:t>gửi lại packet này để thông báo là server đã nhận được tín hiệu và chấp nhận connection, trong trường hợp server không chấp nhận connection, thay vì SYN/ACK bits được bật, server sẽ bật bit RST/ACK (Reset Acknowledgement) và gởi ngược lại RST/ACK packet</a:t>
            </a:r>
            <a:r>
              <a:rPr lang="vi-VN" sz="1700" b="0" dirty="0" smtClean="0"/>
              <a:t>.</a:t>
            </a:r>
            <a:endParaRPr lang="en-US" sz="1700" b="0" dirty="0" smtClean="0"/>
          </a:p>
          <a:p>
            <a:pPr marL="0" indent="0" algn="just"/>
            <a:r>
              <a:rPr lang="vi-VN" sz="1700" dirty="0"/>
              <a:t/>
            </a:r>
            <a:br>
              <a:rPr lang="vi-VN" sz="1700" dirty="0"/>
            </a:br>
            <a:r>
              <a:rPr lang="en-US" sz="1700" dirty="0" smtClean="0"/>
              <a:t>- </a:t>
            </a:r>
            <a:r>
              <a:rPr lang="vi-VN" sz="1700" b="0" dirty="0" smtClean="0"/>
              <a:t>Server </a:t>
            </a:r>
            <a:r>
              <a:rPr lang="vi-VN" sz="1700" b="0" dirty="0"/>
              <a:t>bắt buộc phải gửi thông báo lại bởi vì TCP là chuẩn tin cậy nên nếu client không nhận được thông báo thì sẽ nghĩ rằng packet đã bị lạc và gửi lại thông báo mới.</a:t>
            </a:r>
          </a:p>
          <a:p>
            <a:r>
              <a:rPr lang="vi-VN" sz="1700" b="0" dirty="0"/>
              <a:t/>
            </a:r>
            <a:br>
              <a:rPr lang="vi-VN" sz="1700" b="0" dirty="0"/>
            </a:br>
            <a:endParaRPr lang="en-US" sz="1700" b="0" dirty="0"/>
          </a:p>
        </p:txBody>
      </p:sp>
      <p:sp>
        <p:nvSpPr>
          <p:cNvPr id="2" name="Title 1"/>
          <p:cNvSpPr>
            <a:spLocks noGrp="1"/>
          </p:cNvSpPr>
          <p:nvPr>
            <p:ph type="title"/>
          </p:nvPr>
        </p:nvSpPr>
        <p:spPr>
          <a:xfrm>
            <a:off x="152400" y="-23896"/>
            <a:ext cx="7520940" cy="548640"/>
          </a:xfrm>
        </p:spPr>
        <p:txBody>
          <a:bodyPr/>
          <a:lstStyle/>
          <a:p>
            <a:r>
              <a:rPr lang="en-US" b="1" dirty="0" smtClean="0">
                <a:solidFill>
                  <a:schemeClr val="accent3">
                    <a:lumMod val="50000"/>
                  </a:schemeClr>
                </a:solidFill>
                <a:effectLst>
                  <a:outerShdw blurRad="38100" dist="38100" dir="2700000" algn="tl">
                    <a:srgbClr val="000000">
                      <a:alpha val="43137"/>
                    </a:srgbClr>
                  </a:outerShdw>
                </a:effectLst>
              </a:rPr>
              <a:t>QUÁ TRÌNH </a:t>
            </a:r>
            <a:r>
              <a:rPr lang="en-US" b="1" dirty="0" err="1" smtClean="0">
                <a:solidFill>
                  <a:schemeClr val="accent3">
                    <a:lumMod val="50000"/>
                  </a:schemeClr>
                </a:solidFill>
                <a:effectLst>
                  <a:outerShdw blurRad="38100" dist="38100" dir="2700000" algn="tl">
                    <a:srgbClr val="000000">
                      <a:alpha val="43137"/>
                    </a:srgbClr>
                  </a:outerShdw>
                </a:effectLst>
              </a:rPr>
              <a:t>Thiết</a:t>
            </a:r>
            <a:r>
              <a:rPr lang="en-US" b="1" dirty="0" smtClean="0">
                <a:solidFill>
                  <a:schemeClr val="accent3">
                    <a:lumMod val="50000"/>
                  </a:schemeClr>
                </a:solidFill>
                <a:effectLst>
                  <a:outerShdw blurRad="38100" dist="38100" dir="2700000" algn="tl">
                    <a:srgbClr val="000000">
                      <a:alpha val="43137"/>
                    </a:srgbClr>
                  </a:outerShdw>
                </a:effectLst>
              </a:rPr>
              <a:t> </a:t>
            </a:r>
            <a:r>
              <a:rPr lang="en-US" b="1" dirty="0" err="1" smtClean="0">
                <a:solidFill>
                  <a:schemeClr val="accent3">
                    <a:lumMod val="50000"/>
                  </a:schemeClr>
                </a:solidFill>
                <a:effectLst>
                  <a:outerShdw blurRad="38100" dist="38100" dir="2700000" algn="tl">
                    <a:srgbClr val="000000">
                      <a:alpha val="43137"/>
                    </a:srgbClr>
                  </a:outerShdw>
                </a:effectLst>
              </a:rPr>
              <a:t>lập</a:t>
            </a:r>
            <a:r>
              <a:rPr lang="en-US" b="1" dirty="0" smtClean="0">
                <a:solidFill>
                  <a:schemeClr val="accent3">
                    <a:lumMod val="50000"/>
                  </a:schemeClr>
                </a:solidFill>
                <a:effectLst>
                  <a:outerShdw blurRad="38100" dist="38100" dir="2700000" algn="tl">
                    <a:srgbClr val="000000">
                      <a:alpha val="43137"/>
                    </a:srgbClr>
                  </a:outerShdw>
                </a:effectLst>
              </a:rPr>
              <a:t> KẾT NỐI</a:t>
            </a:r>
            <a:endParaRPr lang="en-US" b="1" dirty="0">
              <a:solidFill>
                <a:schemeClr val="accent3">
                  <a:lumMod val="50000"/>
                </a:schemeClr>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4114800" y="4648200"/>
            <a:ext cx="4851400" cy="2004862"/>
          </a:xfrm>
          <a:prstGeom prst="rect">
            <a:avLst/>
          </a:prstGeom>
        </p:spPr>
      </p:pic>
    </p:spTree>
    <p:extLst>
      <p:ext uri="{BB962C8B-B14F-4D97-AF65-F5344CB8AC3E}">
        <p14:creationId xmlns:p14="http://schemas.microsoft.com/office/powerpoint/2010/main" val="284761263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458200" cy="3862537"/>
          </a:xfrm>
        </p:spPr>
        <p:txBody>
          <a:bodyPr/>
          <a:lstStyle/>
          <a:p>
            <a:r>
              <a:rPr lang="vi-VN" sz="2000" dirty="0" smtClean="0">
                <a:solidFill>
                  <a:schemeClr val="accent3">
                    <a:lumMod val="50000"/>
                  </a:schemeClr>
                </a:solidFill>
              </a:rPr>
              <a:t>Bước 3</a:t>
            </a:r>
            <a:r>
              <a:rPr lang="en-US" sz="2000" dirty="0" smtClean="0">
                <a:solidFill>
                  <a:schemeClr val="accent3">
                    <a:lumMod val="50000"/>
                  </a:schemeClr>
                </a:solidFill>
              </a:rPr>
              <a:t>:</a:t>
            </a:r>
            <a:r>
              <a:rPr lang="vi-VN" sz="2000" dirty="0" smtClean="0">
                <a:solidFill>
                  <a:schemeClr val="accent3">
                    <a:lumMod val="50000"/>
                  </a:schemeClr>
                </a:solidFill>
              </a:rPr>
              <a:t> </a:t>
            </a:r>
            <a:r>
              <a:rPr lang="vi-VN" sz="2000" b="0" dirty="0"/>
              <a:t>Khi A nhận được sẽ gởi lại một ACK Segment chứa Sequence number A bằng giá trị </a:t>
            </a:r>
            <a:r>
              <a:rPr lang="vi-VN" sz="2000" b="0" dirty="0" smtClean="0"/>
              <a:t>vùng ACK </a:t>
            </a:r>
            <a:r>
              <a:rPr lang="vi-VN" sz="2000" b="0" dirty="0"/>
              <a:t>của B gởi tới và vùng ACK của A có giá trị bằng Sequence number +1</a:t>
            </a:r>
          </a:p>
          <a:p>
            <a:pPr algn="just"/>
            <a:r>
              <a:rPr lang="en-US" sz="2000" b="0" dirty="0" smtClean="0"/>
              <a:t>       -</a:t>
            </a:r>
            <a:r>
              <a:rPr lang="vi-VN" sz="2000" b="0" dirty="0" smtClean="0"/>
              <a:t>Packet </a:t>
            </a:r>
            <a:r>
              <a:rPr lang="vi-VN" sz="2000" b="0" dirty="0"/>
              <a:t>này được gởi với mục đích duy báo cho máy chủ biết rằng client đã nhận được SYN/ACK packet và lúc này connection đã được thiết lập và dữ liệu sẽ bắt đầu lưu thông tự do</a:t>
            </a:r>
            <a:r>
              <a:rPr lang="vi-VN" sz="2000" b="0" dirty="0" smtClean="0"/>
              <a:t>.</a:t>
            </a:r>
            <a:endParaRPr lang="en-US" sz="2000" b="0" dirty="0" smtClean="0"/>
          </a:p>
          <a:p>
            <a:pPr algn="just"/>
            <a:r>
              <a:rPr lang="vi-VN" sz="2000" b="0" dirty="0"/>
              <a:t/>
            </a:r>
            <a:br>
              <a:rPr lang="vi-VN" sz="2000" b="0" dirty="0"/>
            </a:br>
            <a:r>
              <a:rPr lang="vi-VN" sz="2000" b="0" dirty="0"/>
              <a:t>-Sau bước 3, kết nối được thiết lập và sẵn sàng truyền Data. Mục đích là để trao đổi Sequence Number và ACK Number.</a:t>
            </a:r>
          </a:p>
          <a:p>
            <a:endParaRPr lang="en-US" b="0" dirty="0"/>
          </a:p>
        </p:txBody>
      </p:sp>
      <p:sp>
        <p:nvSpPr>
          <p:cNvPr id="2" name="Title 1"/>
          <p:cNvSpPr>
            <a:spLocks noGrp="1"/>
          </p:cNvSpPr>
          <p:nvPr>
            <p:ph type="title"/>
          </p:nvPr>
        </p:nvSpPr>
        <p:spPr>
          <a:xfrm>
            <a:off x="152400" y="-23896"/>
            <a:ext cx="7520940" cy="548640"/>
          </a:xfrm>
        </p:spPr>
        <p:txBody>
          <a:bodyPr/>
          <a:lstStyle/>
          <a:p>
            <a:r>
              <a:rPr lang="en-US" b="1" dirty="0" smtClean="0">
                <a:solidFill>
                  <a:schemeClr val="accent3">
                    <a:lumMod val="50000"/>
                  </a:schemeClr>
                </a:solidFill>
                <a:effectLst>
                  <a:outerShdw blurRad="38100" dist="38100" dir="2700000" algn="tl">
                    <a:srgbClr val="000000">
                      <a:alpha val="43137"/>
                    </a:srgbClr>
                  </a:outerShdw>
                </a:effectLst>
              </a:rPr>
              <a:t>QUÁ TRÌNH </a:t>
            </a:r>
            <a:r>
              <a:rPr lang="en-US" b="1" dirty="0" err="1" smtClean="0">
                <a:solidFill>
                  <a:schemeClr val="accent3">
                    <a:lumMod val="50000"/>
                  </a:schemeClr>
                </a:solidFill>
                <a:effectLst>
                  <a:outerShdw blurRad="38100" dist="38100" dir="2700000" algn="tl">
                    <a:srgbClr val="000000">
                      <a:alpha val="43137"/>
                    </a:srgbClr>
                  </a:outerShdw>
                </a:effectLst>
              </a:rPr>
              <a:t>Thiết</a:t>
            </a:r>
            <a:r>
              <a:rPr lang="en-US" b="1" dirty="0" smtClean="0">
                <a:solidFill>
                  <a:schemeClr val="accent3">
                    <a:lumMod val="50000"/>
                  </a:schemeClr>
                </a:solidFill>
                <a:effectLst>
                  <a:outerShdw blurRad="38100" dist="38100" dir="2700000" algn="tl">
                    <a:srgbClr val="000000">
                      <a:alpha val="43137"/>
                    </a:srgbClr>
                  </a:outerShdw>
                </a:effectLst>
              </a:rPr>
              <a:t> </a:t>
            </a:r>
            <a:r>
              <a:rPr lang="en-US" b="1" dirty="0" err="1" smtClean="0">
                <a:solidFill>
                  <a:schemeClr val="accent3">
                    <a:lumMod val="50000"/>
                  </a:schemeClr>
                </a:solidFill>
                <a:effectLst>
                  <a:outerShdw blurRad="38100" dist="38100" dir="2700000" algn="tl">
                    <a:srgbClr val="000000">
                      <a:alpha val="43137"/>
                    </a:srgbClr>
                  </a:outerShdw>
                </a:effectLst>
              </a:rPr>
              <a:t>lập</a:t>
            </a:r>
            <a:r>
              <a:rPr lang="en-US" b="1" dirty="0" smtClean="0">
                <a:solidFill>
                  <a:schemeClr val="accent3">
                    <a:lumMod val="50000"/>
                  </a:schemeClr>
                </a:solidFill>
                <a:effectLst>
                  <a:outerShdw blurRad="38100" dist="38100" dir="2700000" algn="tl">
                    <a:srgbClr val="000000">
                      <a:alpha val="43137"/>
                    </a:srgbClr>
                  </a:outerShdw>
                </a:effectLst>
              </a:rPr>
              <a:t> KẾT NỐI</a:t>
            </a:r>
            <a:endParaRPr lang="en-US" b="1" dirty="0">
              <a:solidFill>
                <a:schemeClr val="accent3">
                  <a:lumMod val="50000"/>
                </a:schemeClr>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4114800" y="4267200"/>
            <a:ext cx="4851400" cy="2385862"/>
          </a:xfrm>
          <a:prstGeom prst="rect">
            <a:avLst/>
          </a:prstGeom>
        </p:spPr>
      </p:pic>
    </p:spTree>
    <p:extLst>
      <p:ext uri="{BB962C8B-B14F-4D97-AF65-F5344CB8AC3E}">
        <p14:creationId xmlns:p14="http://schemas.microsoft.com/office/powerpoint/2010/main" val="85020989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458200" cy="4038600"/>
          </a:xfrm>
        </p:spPr>
        <p:txBody>
          <a:bodyPr>
            <a:normAutofit/>
          </a:bodyPr>
          <a:lstStyle/>
          <a:p>
            <a:pPr algn="just"/>
            <a:r>
              <a:rPr lang="en-US" sz="2000" dirty="0" err="1">
                <a:solidFill>
                  <a:schemeClr val="accent3">
                    <a:lumMod val="50000"/>
                  </a:schemeClr>
                </a:solidFill>
              </a:rPr>
              <a:t>Bước</a:t>
            </a:r>
            <a:r>
              <a:rPr lang="en-US" sz="2000" dirty="0">
                <a:solidFill>
                  <a:schemeClr val="accent3">
                    <a:lumMod val="50000"/>
                  </a:schemeClr>
                </a:solidFill>
              </a:rPr>
              <a:t> </a:t>
            </a:r>
            <a:r>
              <a:rPr lang="en-US" sz="2000" dirty="0" smtClean="0">
                <a:solidFill>
                  <a:schemeClr val="accent3">
                    <a:lumMod val="50000"/>
                  </a:schemeClr>
                </a:solidFill>
              </a:rPr>
              <a:t>1: </a:t>
            </a:r>
            <a:r>
              <a:rPr lang="en-US" sz="2000" b="0" dirty="0" err="1"/>
              <a:t>Bên</a:t>
            </a:r>
            <a:r>
              <a:rPr lang="en-US" sz="2000" b="0" dirty="0"/>
              <a:t> A </a:t>
            </a:r>
            <a:r>
              <a:rPr lang="en-US" sz="2000" b="0" dirty="0" err="1"/>
              <a:t>gửi</a:t>
            </a:r>
            <a:r>
              <a:rPr lang="en-US" sz="2000" b="0" dirty="0"/>
              <a:t> </a:t>
            </a:r>
            <a:r>
              <a:rPr lang="en-US" sz="2000" b="0" dirty="0" err="1"/>
              <a:t>yêu</a:t>
            </a:r>
            <a:r>
              <a:rPr lang="en-US" sz="2000" b="0" dirty="0"/>
              <a:t> </a:t>
            </a:r>
            <a:r>
              <a:rPr lang="en-US" sz="2000" b="0" dirty="0" err="1"/>
              <a:t>cầu</a:t>
            </a:r>
            <a:r>
              <a:rPr lang="en-US" sz="2000" b="0" dirty="0"/>
              <a:t> </a:t>
            </a:r>
            <a:r>
              <a:rPr lang="en-US" sz="2000" b="0" dirty="0" err="1"/>
              <a:t>kết</a:t>
            </a:r>
            <a:r>
              <a:rPr lang="en-US" sz="2000" b="0" dirty="0"/>
              <a:t> </a:t>
            </a:r>
            <a:r>
              <a:rPr lang="en-US" sz="2000" b="0" dirty="0" err="1"/>
              <a:t>thúc</a:t>
            </a:r>
            <a:r>
              <a:rPr lang="en-US" sz="2000" b="0" dirty="0"/>
              <a:t> </a:t>
            </a:r>
            <a:r>
              <a:rPr lang="en-US" sz="2000" b="0" dirty="0" err="1"/>
              <a:t>với</a:t>
            </a:r>
            <a:r>
              <a:rPr lang="en-US" sz="2000" b="0" dirty="0"/>
              <a:t> FIN + </a:t>
            </a:r>
            <a:r>
              <a:rPr lang="en-US" sz="2000" b="0" dirty="0" err="1"/>
              <a:t>seq</a:t>
            </a:r>
            <a:r>
              <a:rPr lang="en-US" sz="2000" b="0" dirty="0"/>
              <a:t> </a:t>
            </a:r>
          </a:p>
          <a:p>
            <a:pPr algn="just"/>
            <a:r>
              <a:rPr lang="en-US" sz="2000" dirty="0" err="1">
                <a:solidFill>
                  <a:schemeClr val="accent3">
                    <a:lumMod val="50000"/>
                  </a:schemeClr>
                </a:solidFill>
              </a:rPr>
              <a:t>Bước</a:t>
            </a:r>
            <a:r>
              <a:rPr lang="en-US" sz="2000" dirty="0">
                <a:solidFill>
                  <a:schemeClr val="accent3">
                    <a:lumMod val="50000"/>
                  </a:schemeClr>
                </a:solidFill>
              </a:rPr>
              <a:t> </a:t>
            </a:r>
            <a:r>
              <a:rPr lang="en-US" sz="2000" dirty="0" smtClean="0">
                <a:solidFill>
                  <a:schemeClr val="accent3">
                    <a:lumMod val="50000"/>
                  </a:schemeClr>
                </a:solidFill>
              </a:rPr>
              <a:t>2: </a:t>
            </a:r>
            <a:r>
              <a:rPr lang="en-US" sz="2000" b="0" dirty="0" err="1"/>
              <a:t>Vì</a:t>
            </a:r>
            <a:r>
              <a:rPr lang="en-US" sz="2000" b="0" dirty="0"/>
              <a:t> </a:t>
            </a:r>
            <a:r>
              <a:rPr lang="en-US" sz="2000" b="0" dirty="0" err="1"/>
              <a:t>liên</a:t>
            </a:r>
            <a:r>
              <a:rPr lang="en-US" sz="2000" b="0" dirty="0"/>
              <a:t> </a:t>
            </a:r>
            <a:r>
              <a:rPr lang="en-US" sz="2000" b="0" dirty="0" err="1"/>
              <a:t>kết</a:t>
            </a:r>
            <a:r>
              <a:rPr lang="en-US" sz="2000" b="0" dirty="0"/>
              <a:t> TCP </a:t>
            </a:r>
            <a:r>
              <a:rPr lang="en-US" sz="2000" b="0" dirty="0" err="1"/>
              <a:t>là</a:t>
            </a:r>
            <a:r>
              <a:rPr lang="en-US" sz="2000" b="0" dirty="0"/>
              <a:t> song </a:t>
            </a:r>
            <a:r>
              <a:rPr lang="en-US" sz="2000" b="0" dirty="0" err="1"/>
              <a:t>công</a:t>
            </a:r>
            <a:r>
              <a:rPr lang="en-US" sz="2000" b="0" dirty="0"/>
              <a:t> </a:t>
            </a:r>
            <a:r>
              <a:rPr lang="en-US" sz="2000" b="0" dirty="0" err="1"/>
              <a:t>nên</a:t>
            </a:r>
            <a:r>
              <a:rPr lang="en-US" sz="2000" b="0" dirty="0"/>
              <a:t> </a:t>
            </a:r>
            <a:r>
              <a:rPr lang="en-US" sz="2000" b="0" dirty="0" err="1"/>
              <a:t>mặc</a:t>
            </a:r>
            <a:r>
              <a:rPr lang="en-US" sz="2000" b="0" dirty="0"/>
              <a:t> </a:t>
            </a:r>
            <a:r>
              <a:rPr lang="en-US" sz="2000" b="0" dirty="0" err="1"/>
              <a:t>dù</a:t>
            </a:r>
            <a:r>
              <a:rPr lang="en-US" sz="2000" b="0" dirty="0"/>
              <a:t> </a:t>
            </a:r>
            <a:r>
              <a:rPr lang="en-US" sz="2000" b="0" dirty="0" err="1"/>
              <a:t>nhận</a:t>
            </a:r>
            <a:r>
              <a:rPr lang="en-US" sz="2000" b="0" dirty="0"/>
              <a:t> </a:t>
            </a:r>
            <a:r>
              <a:rPr lang="en-US" sz="2000" b="0" dirty="0" err="1"/>
              <a:t>được</a:t>
            </a:r>
            <a:r>
              <a:rPr lang="en-US" sz="2000" b="0" dirty="0"/>
              <a:t> </a:t>
            </a:r>
            <a:r>
              <a:rPr lang="en-US" sz="2000" b="0" dirty="0" err="1"/>
              <a:t>yêu</a:t>
            </a:r>
            <a:r>
              <a:rPr lang="en-US" sz="2000" b="0" dirty="0"/>
              <a:t> </a:t>
            </a:r>
            <a:r>
              <a:rPr lang="en-US" sz="2000" b="0" dirty="0" err="1"/>
              <a:t>cầu</a:t>
            </a:r>
            <a:r>
              <a:rPr lang="en-US" sz="2000" b="0" dirty="0"/>
              <a:t> </a:t>
            </a:r>
            <a:r>
              <a:rPr lang="en-US" sz="2000" b="0" dirty="0" err="1"/>
              <a:t>kết</a:t>
            </a:r>
            <a:r>
              <a:rPr lang="en-US" sz="2000" b="0" dirty="0"/>
              <a:t> </a:t>
            </a:r>
            <a:r>
              <a:rPr lang="en-US" sz="2000" b="0" dirty="0" err="1"/>
              <a:t>thúc</a:t>
            </a:r>
            <a:r>
              <a:rPr lang="en-US" sz="2000" b="0" dirty="0"/>
              <a:t> </a:t>
            </a:r>
            <a:r>
              <a:rPr lang="en-US" sz="2000" b="0" dirty="0" err="1"/>
              <a:t>thì</a:t>
            </a:r>
            <a:r>
              <a:rPr lang="en-US" sz="2000" b="0" dirty="0"/>
              <a:t> </a:t>
            </a:r>
            <a:r>
              <a:rPr lang="en-US" sz="2000" b="0" dirty="0" err="1"/>
              <a:t>bên</a:t>
            </a:r>
            <a:r>
              <a:rPr lang="en-US" sz="2000" b="0" dirty="0"/>
              <a:t> </a:t>
            </a:r>
            <a:r>
              <a:rPr lang="en-US" sz="2000" b="0" dirty="0" err="1"/>
              <a:t>nhận</a:t>
            </a:r>
            <a:r>
              <a:rPr lang="en-US" sz="2000" b="0" dirty="0"/>
              <a:t> </a:t>
            </a:r>
            <a:r>
              <a:rPr lang="en-US" sz="2000" b="0" dirty="0" err="1"/>
              <a:t>vẫn</a:t>
            </a:r>
            <a:r>
              <a:rPr lang="en-US" sz="2000" b="0" dirty="0"/>
              <a:t> </a:t>
            </a:r>
            <a:r>
              <a:rPr lang="en-US" sz="2000" b="0" dirty="0" err="1"/>
              <a:t>có</a:t>
            </a:r>
            <a:r>
              <a:rPr lang="en-US" sz="2000" b="0" dirty="0"/>
              <a:t> </a:t>
            </a:r>
            <a:r>
              <a:rPr lang="en-US" sz="2000" b="0" dirty="0" err="1"/>
              <a:t>thể</a:t>
            </a:r>
            <a:r>
              <a:rPr lang="en-US" sz="2000" b="0" dirty="0"/>
              <a:t> </a:t>
            </a:r>
            <a:r>
              <a:rPr lang="en-US" sz="2000" b="0" dirty="0" err="1"/>
              <a:t>tiếp</a:t>
            </a:r>
            <a:r>
              <a:rPr lang="en-US" sz="2000" b="0" dirty="0"/>
              <a:t> </a:t>
            </a:r>
            <a:r>
              <a:rPr lang="en-US" sz="2000" b="0" dirty="0" err="1"/>
              <a:t>tục</a:t>
            </a:r>
            <a:r>
              <a:rPr lang="en-US" sz="2000" b="0" dirty="0"/>
              <a:t> </a:t>
            </a:r>
            <a:r>
              <a:rPr lang="en-US" sz="2000" b="0" dirty="0" err="1"/>
              <a:t>truyền</a:t>
            </a:r>
            <a:r>
              <a:rPr lang="en-US" sz="2000" b="0" dirty="0"/>
              <a:t> </a:t>
            </a:r>
            <a:r>
              <a:rPr lang="en-US" sz="2000" b="0" dirty="0" err="1"/>
              <a:t>cho</a:t>
            </a:r>
            <a:r>
              <a:rPr lang="en-US" sz="2000" b="0" dirty="0"/>
              <a:t> </a:t>
            </a:r>
            <a:r>
              <a:rPr lang="en-US" sz="2000" b="0" dirty="0" err="1"/>
              <a:t>đến</a:t>
            </a:r>
            <a:r>
              <a:rPr lang="en-US" sz="2000" b="0" dirty="0"/>
              <a:t> </a:t>
            </a:r>
            <a:r>
              <a:rPr lang="en-US" sz="2000" b="0" dirty="0" err="1"/>
              <a:t>khi</a:t>
            </a:r>
            <a:r>
              <a:rPr lang="en-US" sz="2000" b="0" dirty="0"/>
              <a:t> </a:t>
            </a:r>
            <a:r>
              <a:rPr lang="en-US" sz="2000" b="0" dirty="0" err="1"/>
              <a:t>hết</a:t>
            </a:r>
            <a:r>
              <a:rPr lang="en-US" sz="2000" b="0" dirty="0"/>
              <a:t> </a:t>
            </a:r>
            <a:r>
              <a:rPr lang="en-US" sz="2000" b="0" dirty="0" err="1"/>
              <a:t>dữ</a:t>
            </a:r>
            <a:r>
              <a:rPr lang="en-US" sz="2000" b="0" dirty="0"/>
              <a:t> </a:t>
            </a:r>
            <a:r>
              <a:rPr lang="en-US" sz="2000" b="0" dirty="0" err="1"/>
              <a:t>liệu</a:t>
            </a:r>
            <a:r>
              <a:rPr lang="en-US" sz="2000" b="0" dirty="0"/>
              <a:t> </a:t>
            </a:r>
            <a:r>
              <a:rPr lang="en-US" sz="2000" b="0" dirty="0" err="1"/>
              <a:t>và</a:t>
            </a:r>
            <a:r>
              <a:rPr lang="en-US" sz="2000" b="0" dirty="0"/>
              <a:t> </a:t>
            </a:r>
            <a:r>
              <a:rPr lang="en-US" sz="2000" b="0" dirty="0" err="1"/>
              <a:t>thông</a:t>
            </a:r>
            <a:r>
              <a:rPr lang="en-US" sz="2000" b="0" dirty="0"/>
              <a:t> </a:t>
            </a:r>
            <a:r>
              <a:rPr lang="en-US" sz="2000" b="0" dirty="0" err="1"/>
              <a:t>báo</a:t>
            </a:r>
            <a:r>
              <a:rPr lang="en-US" sz="2000" b="0" dirty="0"/>
              <a:t> </a:t>
            </a:r>
            <a:r>
              <a:rPr lang="en-US" sz="2000" b="0" dirty="0" err="1"/>
              <a:t>cho</a:t>
            </a:r>
            <a:r>
              <a:rPr lang="en-US" sz="2000" b="0" dirty="0"/>
              <a:t> </a:t>
            </a:r>
            <a:r>
              <a:rPr lang="en-US" sz="2000" b="0" dirty="0" err="1"/>
              <a:t>bên</a:t>
            </a:r>
            <a:r>
              <a:rPr lang="en-US" sz="2000" b="0" dirty="0"/>
              <a:t> A </a:t>
            </a:r>
            <a:r>
              <a:rPr lang="en-US" sz="2000" b="0" dirty="0" err="1"/>
              <a:t>bằng</a:t>
            </a:r>
            <a:r>
              <a:rPr lang="en-US" sz="2000" b="0" dirty="0"/>
              <a:t> 1 </a:t>
            </a:r>
            <a:r>
              <a:rPr lang="en-US" sz="2000" b="0" dirty="0" err="1"/>
              <a:t>đề</a:t>
            </a:r>
            <a:r>
              <a:rPr lang="en-US" sz="2000" b="0" dirty="0"/>
              <a:t> </a:t>
            </a:r>
            <a:r>
              <a:rPr lang="en-US" sz="2000" b="0" dirty="0" err="1"/>
              <a:t>nghị</a:t>
            </a:r>
            <a:r>
              <a:rPr lang="en-US" sz="2000" b="0" dirty="0"/>
              <a:t> FIN </a:t>
            </a:r>
            <a:r>
              <a:rPr lang="en-US" sz="2000" b="0" dirty="0" err="1"/>
              <a:t>và</a:t>
            </a:r>
            <a:r>
              <a:rPr lang="en-US" sz="2000" b="0" dirty="0"/>
              <a:t> 1 </a:t>
            </a:r>
            <a:r>
              <a:rPr lang="en-US" sz="2000" b="0" dirty="0" err="1"/>
              <a:t>thông</a:t>
            </a:r>
            <a:r>
              <a:rPr lang="en-US" sz="2000" b="0" dirty="0"/>
              <a:t> </a:t>
            </a:r>
            <a:r>
              <a:rPr lang="en-US" sz="2000" b="0" dirty="0" err="1"/>
              <a:t>báo</a:t>
            </a:r>
            <a:r>
              <a:rPr lang="en-US" sz="2000" b="0" dirty="0"/>
              <a:t> ACK </a:t>
            </a:r>
            <a:r>
              <a:rPr lang="en-US" sz="2000" b="0" dirty="0" err="1"/>
              <a:t>thể</a:t>
            </a:r>
            <a:r>
              <a:rPr lang="en-US" sz="2000" b="0" dirty="0"/>
              <a:t> </a:t>
            </a:r>
            <a:r>
              <a:rPr lang="en-US" sz="2000" b="0" dirty="0" err="1"/>
              <a:t>hiện</a:t>
            </a:r>
            <a:r>
              <a:rPr lang="en-US" sz="2000" b="0" dirty="0"/>
              <a:t> </a:t>
            </a:r>
            <a:r>
              <a:rPr lang="en-US" sz="2000" b="0" dirty="0" err="1"/>
              <a:t>sẵn</a:t>
            </a:r>
            <a:r>
              <a:rPr lang="en-US" sz="2000" b="0" dirty="0"/>
              <a:t> </a:t>
            </a:r>
            <a:r>
              <a:rPr lang="en-US" sz="2000" b="0" dirty="0" err="1"/>
              <a:t>sàng</a:t>
            </a:r>
            <a:r>
              <a:rPr lang="en-US" sz="2000" b="0" dirty="0"/>
              <a:t> </a:t>
            </a:r>
            <a:r>
              <a:rPr lang="en-US" sz="2000" b="0" dirty="0" err="1"/>
              <a:t>ngắt</a:t>
            </a:r>
            <a:r>
              <a:rPr lang="en-US" sz="2000" b="0" dirty="0"/>
              <a:t> </a:t>
            </a:r>
            <a:r>
              <a:rPr lang="en-US" sz="2000" b="0" dirty="0" err="1"/>
              <a:t>kết</a:t>
            </a:r>
            <a:r>
              <a:rPr lang="en-US" sz="2000" b="0" dirty="0"/>
              <a:t> </a:t>
            </a:r>
            <a:r>
              <a:rPr lang="en-US" sz="2000" b="0" dirty="0" err="1"/>
              <a:t>nối</a:t>
            </a:r>
            <a:r>
              <a:rPr lang="en-US" sz="2000" b="0" dirty="0"/>
              <a:t>.</a:t>
            </a:r>
          </a:p>
          <a:p>
            <a:pPr algn="just"/>
            <a:r>
              <a:rPr lang="en-US" sz="2000" dirty="0" err="1">
                <a:solidFill>
                  <a:schemeClr val="accent3">
                    <a:lumMod val="50000"/>
                  </a:schemeClr>
                </a:solidFill>
              </a:rPr>
              <a:t>Bước</a:t>
            </a:r>
            <a:r>
              <a:rPr lang="en-US" sz="2000" dirty="0">
                <a:solidFill>
                  <a:schemeClr val="accent3">
                    <a:lumMod val="50000"/>
                  </a:schemeClr>
                </a:solidFill>
              </a:rPr>
              <a:t> </a:t>
            </a:r>
            <a:r>
              <a:rPr lang="en-US" sz="2000" dirty="0" smtClean="0">
                <a:solidFill>
                  <a:schemeClr val="accent3">
                    <a:lumMod val="50000"/>
                  </a:schemeClr>
                </a:solidFill>
              </a:rPr>
              <a:t>3: </a:t>
            </a:r>
            <a:r>
              <a:rPr lang="en-US" sz="2000" b="0" dirty="0" err="1"/>
              <a:t>Bên</a:t>
            </a:r>
            <a:r>
              <a:rPr lang="en-US" sz="2000" b="0" dirty="0"/>
              <a:t> A </a:t>
            </a:r>
            <a:r>
              <a:rPr lang="en-US" sz="2000" b="0" dirty="0" err="1"/>
              <a:t>đồng</a:t>
            </a:r>
            <a:r>
              <a:rPr lang="en-US" sz="2000" b="0" dirty="0"/>
              <a:t> ý </a:t>
            </a:r>
            <a:r>
              <a:rPr lang="en-US" sz="2000" b="0" dirty="0" err="1"/>
              <a:t>ngắt</a:t>
            </a:r>
            <a:r>
              <a:rPr lang="en-US" sz="2000" b="0" dirty="0"/>
              <a:t> </a:t>
            </a:r>
            <a:r>
              <a:rPr lang="en-US" sz="2000" b="0" dirty="0" err="1"/>
              <a:t>kết</a:t>
            </a:r>
            <a:r>
              <a:rPr lang="en-US" sz="2000" b="0" dirty="0"/>
              <a:t> </a:t>
            </a:r>
            <a:r>
              <a:rPr lang="en-US" sz="2000" b="0" dirty="0" err="1"/>
              <a:t>nối</a:t>
            </a:r>
            <a:r>
              <a:rPr lang="en-US" sz="2000" b="0" dirty="0"/>
              <a:t> </a:t>
            </a:r>
            <a:r>
              <a:rPr lang="en-US" sz="2000" b="0" dirty="0" err="1"/>
              <a:t>và</a:t>
            </a:r>
            <a:r>
              <a:rPr lang="en-US" sz="2000" b="0" dirty="0"/>
              <a:t> </a:t>
            </a:r>
            <a:r>
              <a:rPr lang="en-US" sz="2000" b="0" dirty="0" err="1"/>
              <a:t>cũng</a:t>
            </a:r>
            <a:r>
              <a:rPr lang="en-US" sz="2000" b="0" dirty="0"/>
              <a:t> </a:t>
            </a:r>
            <a:r>
              <a:rPr lang="en-US" sz="2000" b="0" dirty="0" err="1"/>
              <a:t>thông</a:t>
            </a:r>
            <a:r>
              <a:rPr lang="en-US" sz="2000" b="0" dirty="0"/>
              <a:t> </a:t>
            </a:r>
            <a:r>
              <a:rPr lang="en-US" sz="2000" b="0" dirty="0" err="1"/>
              <a:t>báo</a:t>
            </a:r>
            <a:r>
              <a:rPr lang="en-US" sz="2000" b="0" dirty="0"/>
              <a:t> </a:t>
            </a:r>
            <a:r>
              <a:rPr lang="en-US" sz="2000" b="0" dirty="0" err="1"/>
              <a:t>lại</a:t>
            </a:r>
            <a:r>
              <a:rPr lang="en-US" sz="2000" b="0" dirty="0"/>
              <a:t> </a:t>
            </a:r>
            <a:r>
              <a:rPr lang="en-US" sz="2000" b="0" dirty="0" err="1"/>
              <a:t>sẵn</a:t>
            </a:r>
            <a:r>
              <a:rPr lang="en-US" sz="2000" b="0" dirty="0"/>
              <a:t> sang </a:t>
            </a:r>
            <a:r>
              <a:rPr lang="en-US" sz="2000" b="0" dirty="0" err="1"/>
              <a:t>ngắt</a:t>
            </a:r>
            <a:r>
              <a:rPr lang="en-US" sz="2000" b="0" dirty="0"/>
              <a:t> </a:t>
            </a:r>
            <a:r>
              <a:rPr lang="en-US" sz="2000" b="0" dirty="0" err="1"/>
              <a:t>với</a:t>
            </a:r>
            <a:r>
              <a:rPr lang="en-US" sz="2000" b="0" dirty="0"/>
              <a:t> </a:t>
            </a:r>
            <a:r>
              <a:rPr lang="en-US" sz="2000" b="0" dirty="0" smtClean="0"/>
              <a:t>ACK. </a:t>
            </a:r>
            <a:r>
              <a:rPr lang="en-US" sz="2000" b="0" dirty="0" err="1"/>
              <a:t>Như</a:t>
            </a:r>
            <a:r>
              <a:rPr lang="en-US" sz="2000" b="0" dirty="0"/>
              <a:t> </a:t>
            </a:r>
            <a:r>
              <a:rPr lang="en-US" sz="2000" b="0" dirty="0" err="1"/>
              <a:t>vậy</a:t>
            </a:r>
            <a:r>
              <a:rPr lang="en-US" sz="2000" b="0" dirty="0"/>
              <a:t> </a:t>
            </a:r>
            <a:r>
              <a:rPr lang="en-US" sz="2000" b="0" dirty="0" err="1"/>
              <a:t>để</a:t>
            </a:r>
            <a:r>
              <a:rPr lang="en-US" sz="2000" b="0" dirty="0"/>
              <a:t> </a:t>
            </a:r>
            <a:r>
              <a:rPr lang="en-US" sz="2000" b="0" dirty="0" err="1"/>
              <a:t>ngắt</a:t>
            </a:r>
            <a:r>
              <a:rPr lang="en-US" sz="2000" b="0" dirty="0"/>
              <a:t> </a:t>
            </a:r>
            <a:r>
              <a:rPr lang="en-US" sz="2000" b="0" dirty="0" err="1"/>
              <a:t>kết</a:t>
            </a:r>
            <a:r>
              <a:rPr lang="en-US" sz="2000" b="0" dirty="0"/>
              <a:t> </a:t>
            </a:r>
            <a:r>
              <a:rPr lang="en-US" sz="2000" b="0" dirty="0" err="1"/>
              <a:t>nối</a:t>
            </a:r>
            <a:r>
              <a:rPr lang="en-US" sz="2000" b="0" dirty="0"/>
              <a:t> </a:t>
            </a:r>
            <a:r>
              <a:rPr lang="en-US" sz="2000" b="0" dirty="0" err="1"/>
              <a:t>thì</a:t>
            </a:r>
            <a:r>
              <a:rPr lang="en-US" sz="2000" b="0" dirty="0"/>
              <a:t> </a:t>
            </a:r>
            <a:r>
              <a:rPr lang="en-US" sz="2000" b="0" dirty="0" err="1"/>
              <a:t>cần</a:t>
            </a:r>
            <a:r>
              <a:rPr lang="en-US" sz="2000" b="0" dirty="0"/>
              <a:t> </a:t>
            </a:r>
            <a:r>
              <a:rPr lang="en-US" sz="2000" b="0" dirty="0" err="1"/>
              <a:t>cả</a:t>
            </a:r>
            <a:r>
              <a:rPr lang="en-US" sz="2000" b="0" dirty="0"/>
              <a:t> 2 </a:t>
            </a:r>
            <a:r>
              <a:rPr lang="en-US" sz="2000" b="0" dirty="0" err="1"/>
              <a:t>bên</a:t>
            </a:r>
            <a:r>
              <a:rPr lang="en-US" sz="2000" b="0" dirty="0"/>
              <a:t> </a:t>
            </a:r>
            <a:r>
              <a:rPr lang="en-US" sz="2000" b="0" dirty="0" err="1"/>
              <a:t>đều</a:t>
            </a:r>
            <a:r>
              <a:rPr lang="en-US" sz="2000" b="0" dirty="0"/>
              <a:t> </a:t>
            </a:r>
            <a:r>
              <a:rPr lang="en-US" sz="2000" b="0" dirty="0" err="1"/>
              <a:t>phải</a:t>
            </a:r>
            <a:r>
              <a:rPr lang="en-US" sz="2000" b="0" dirty="0"/>
              <a:t> </a:t>
            </a:r>
            <a:r>
              <a:rPr lang="en-US" sz="2000" b="0" dirty="0" err="1"/>
              <a:t>đồng</a:t>
            </a:r>
            <a:r>
              <a:rPr lang="en-US" sz="2000" b="0" dirty="0"/>
              <a:t> ý </a:t>
            </a:r>
            <a:r>
              <a:rPr lang="en-US" sz="2000" b="0" dirty="0" err="1"/>
              <a:t>giải</a:t>
            </a:r>
            <a:r>
              <a:rPr lang="en-US" sz="2000" b="0" dirty="0"/>
              <a:t> </a:t>
            </a:r>
            <a:r>
              <a:rPr lang="en-US" sz="2000" b="0" dirty="0" err="1"/>
              <a:t>phóng</a:t>
            </a:r>
            <a:r>
              <a:rPr lang="en-US" sz="2000" b="0" dirty="0"/>
              <a:t> </a:t>
            </a:r>
            <a:r>
              <a:rPr lang="en-US" sz="2000" b="0" dirty="0" err="1"/>
              <a:t>bằng</a:t>
            </a:r>
            <a:r>
              <a:rPr lang="en-US" sz="2000" b="0" dirty="0"/>
              <a:t> </a:t>
            </a:r>
            <a:r>
              <a:rPr lang="en-US" sz="2000" b="0" dirty="0" err="1"/>
              <a:t>cách</a:t>
            </a:r>
            <a:r>
              <a:rPr lang="en-US" sz="2000" b="0" dirty="0"/>
              <a:t> </a:t>
            </a:r>
            <a:r>
              <a:rPr lang="en-US" sz="2000" b="0" dirty="0" err="1"/>
              <a:t>gửi</a:t>
            </a:r>
            <a:r>
              <a:rPr lang="en-US" sz="2000" b="0" dirty="0"/>
              <a:t> </a:t>
            </a:r>
            <a:r>
              <a:rPr lang="en-US" sz="2000" b="0" dirty="0" err="1"/>
              <a:t>cờ</a:t>
            </a:r>
            <a:r>
              <a:rPr lang="en-US" sz="2000" b="0" dirty="0"/>
              <a:t> FIN , </a:t>
            </a:r>
            <a:r>
              <a:rPr lang="en-US" sz="2000" b="0" dirty="0" err="1"/>
              <a:t>việc</a:t>
            </a:r>
            <a:r>
              <a:rPr lang="en-US" sz="2000" b="0" dirty="0"/>
              <a:t> </a:t>
            </a:r>
            <a:r>
              <a:rPr lang="en-US" sz="2000" b="0" dirty="0" err="1"/>
              <a:t>này</a:t>
            </a:r>
            <a:r>
              <a:rPr lang="en-US" sz="2000" b="0" dirty="0"/>
              <a:t> </a:t>
            </a:r>
            <a:r>
              <a:rPr lang="en-US" sz="2000" b="0" dirty="0" err="1"/>
              <a:t>đảm</a:t>
            </a:r>
            <a:r>
              <a:rPr lang="en-US" sz="2000" b="0" dirty="0"/>
              <a:t> </a:t>
            </a:r>
            <a:r>
              <a:rPr lang="en-US" sz="2000" b="0" dirty="0" err="1"/>
              <a:t>bảo</a:t>
            </a:r>
            <a:r>
              <a:rPr lang="en-US" sz="2000" b="0" dirty="0"/>
              <a:t> </a:t>
            </a:r>
            <a:r>
              <a:rPr lang="en-US" sz="2000" b="0" dirty="0" err="1"/>
              <a:t>dữ</a:t>
            </a:r>
            <a:r>
              <a:rPr lang="en-US" sz="2000" b="0" dirty="0"/>
              <a:t> </a:t>
            </a:r>
            <a:r>
              <a:rPr lang="en-US" sz="2000" b="0" dirty="0" err="1"/>
              <a:t>liệu</a:t>
            </a:r>
            <a:r>
              <a:rPr lang="en-US" sz="2000" b="0" dirty="0"/>
              <a:t> </a:t>
            </a:r>
            <a:r>
              <a:rPr lang="en-US" sz="2000" b="0" dirty="0" err="1"/>
              <a:t>không</a:t>
            </a:r>
            <a:r>
              <a:rPr lang="en-US" sz="2000" b="0" dirty="0"/>
              <a:t> </a:t>
            </a:r>
            <a:r>
              <a:rPr lang="en-US" sz="2000" b="0" dirty="0" err="1"/>
              <a:t>bị</a:t>
            </a:r>
            <a:r>
              <a:rPr lang="en-US" sz="2000" b="0" dirty="0"/>
              <a:t> </a:t>
            </a:r>
            <a:r>
              <a:rPr lang="en-US" sz="2000" b="0" dirty="0" err="1"/>
              <a:t>thất</a:t>
            </a:r>
            <a:r>
              <a:rPr lang="en-US" sz="2000" b="0" dirty="0"/>
              <a:t> </a:t>
            </a:r>
            <a:r>
              <a:rPr lang="en-US" sz="2000" b="0" dirty="0" err="1"/>
              <a:t>lạc</a:t>
            </a:r>
            <a:r>
              <a:rPr lang="en-US" sz="2000" b="0" dirty="0"/>
              <a:t> do </a:t>
            </a:r>
            <a:r>
              <a:rPr lang="en-US" sz="2000" b="0" dirty="0" err="1"/>
              <a:t>một</a:t>
            </a:r>
            <a:r>
              <a:rPr lang="en-US" sz="2000" b="0" dirty="0"/>
              <a:t> </a:t>
            </a:r>
            <a:r>
              <a:rPr lang="en-US" sz="2000" b="0" dirty="0" err="1"/>
              <a:t>bên</a:t>
            </a:r>
            <a:r>
              <a:rPr lang="en-US" sz="2000" b="0" dirty="0"/>
              <a:t> </a:t>
            </a:r>
            <a:r>
              <a:rPr lang="en-US" sz="2000" b="0" dirty="0" err="1"/>
              <a:t>đột</a:t>
            </a:r>
            <a:r>
              <a:rPr lang="en-US" sz="2000" b="0" dirty="0"/>
              <a:t> </a:t>
            </a:r>
            <a:r>
              <a:rPr lang="en-US" sz="2000" b="0" dirty="0" err="1"/>
              <a:t>ngột</a:t>
            </a:r>
            <a:r>
              <a:rPr lang="en-US" sz="2000" b="0" dirty="0"/>
              <a:t> </a:t>
            </a:r>
            <a:r>
              <a:rPr lang="en-US" sz="2000" b="0" dirty="0" err="1"/>
              <a:t>chấm</a:t>
            </a:r>
            <a:r>
              <a:rPr lang="en-US" sz="2000" b="0" dirty="0"/>
              <a:t> </a:t>
            </a:r>
            <a:r>
              <a:rPr lang="en-US" sz="2000" b="0" dirty="0" err="1"/>
              <a:t>dứt</a:t>
            </a:r>
            <a:r>
              <a:rPr lang="en-US" sz="2000" b="0" dirty="0"/>
              <a:t> </a:t>
            </a:r>
            <a:r>
              <a:rPr lang="en-US" sz="2000" b="0" dirty="0" err="1"/>
              <a:t>kết</a:t>
            </a:r>
            <a:r>
              <a:rPr lang="en-US" sz="2000" b="0" dirty="0"/>
              <a:t> </a:t>
            </a:r>
            <a:r>
              <a:rPr lang="en-US" sz="2000" b="0" dirty="0" err="1"/>
              <a:t>nối</a:t>
            </a:r>
            <a:r>
              <a:rPr lang="en-US" sz="2000" b="0" dirty="0"/>
              <a:t> .</a:t>
            </a:r>
          </a:p>
          <a:p>
            <a:pPr algn="just"/>
            <a:r>
              <a:rPr lang="en-US" sz="2000" dirty="0" err="1">
                <a:solidFill>
                  <a:schemeClr val="accent3">
                    <a:lumMod val="50000"/>
                  </a:schemeClr>
                </a:solidFill>
              </a:rPr>
              <a:t>Bước</a:t>
            </a:r>
            <a:r>
              <a:rPr lang="en-US" sz="2000" dirty="0">
                <a:solidFill>
                  <a:schemeClr val="accent3">
                    <a:lumMod val="50000"/>
                  </a:schemeClr>
                </a:solidFill>
              </a:rPr>
              <a:t> </a:t>
            </a:r>
            <a:r>
              <a:rPr lang="en-US" sz="2000" dirty="0" smtClean="0">
                <a:solidFill>
                  <a:schemeClr val="accent3">
                    <a:lumMod val="50000"/>
                  </a:schemeClr>
                </a:solidFill>
              </a:rPr>
              <a:t>4: </a:t>
            </a:r>
            <a:r>
              <a:rPr lang="en-US" sz="2000" b="0" dirty="0" err="1" smtClean="0"/>
              <a:t>Bên</a:t>
            </a:r>
            <a:r>
              <a:rPr lang="en-US" sz="2000" b="0" dirty="0" smtClean="0"/>
              <a:t> </a:t>
            </a:r>
            <a:r>
              <a:rPr lang="en-US" sz="2000" b="0" dirty="0"/>
              <a:t>B </a:t>
            </a:r>
            <a:r>
              <a:rPr lang="en-US" sz="2000" b="0" dirty="0" err="1"/>
              <a:t>nhận</a:t>
            </a:r>
            <a:r>
              <a:rPr lang="en-US" sz="2000" b="0" dirty="0"/>
              <a:t> ACK </a:t>
            </a:r>
            <a:r>
              <a:rPr lang="en-US" sz="2000" b="0" dirty="0" err="1"/>
              <a:t>thông</a:t>
            </a:r>
            <a:r>
              <a:rPr lang="en-US" sz="2000" b="0" dirty="0"/>
              <a:t> </a:t>
            </a:r>
            <a:r>
              <a:rPr lang="en-US" sz="2000" b="0" dirty="0" err="1"/>
              <a:t>báo</a:t>
            </a:r>
            <a:r>
              <a:rPr lang="en-US" sz="2000" b="0" dirty="0"/>
              <a:t> </a:t>
            </a:r>
            <a:r>
              <a:rPr lang="en-US" sz="2000" b="0" dirty="0" err="1"/>
              <a:t>nhận</a:t>
            </a:r>
            <a:r>
              <a:rPr lang="en-US" sz="2000" b="0" dirty="0"/>
              <a:t> </a:t>
            </a:r>
            <a:r>
              <a:rPr lang="en-US" sz="2000" b="0" dirty="0" err="1"/>
              <a:t>thông</a:t>
            </a:r>
            <a:r>
              <a:rPr lang="en-US" sz="2000" b="0" dirty="0"/>
              <a:t> tin </a:t>
            </a:r>
            <a:r>
              <a:rPr lang="en-US" sz="2000" b="0" dirty="0" err="1"/>
              <a:t>đề</a:t>
            </a:r>
            <a:r>
              <a:rPr lang="en-US" sz="2000" b="0" dirty="0"/>
              <a:t> </a:t>
            </a:r>
            <a:r>
              <a:rPr lang="en-US" sz="2000" b="0" dirty="0" err="1"/>
              <a:t>nghị</a:t>
            </a:r>
            <a:r>
              <a:rPr lang="en-US" sz="2000" b="0" dirty="0"/>
              <a:t> </a:t>
            </a:r>
            <a:r>
              <a:rPr lang="en-US" sz="2000" b="0" dirty="0" err="1"/>
              <a:t>ngắt</a:t>
            </a:r>
            <a:r>
              <a:rPr lang="en-US" sz="2000" b="0" dirty="0"/>
              <a:t> </a:t>
            </a:r>
            <a:r>
              <a:rPr lang="en-US" sz="2000" b="0" dirty="0" err="1"/>
              <a:t>kết</a:t>
            </a:r>
            <a:r>
              <a:rPr lang="en-US" sz="2000" b="0" dirty="0"/>
              <a:t> </a:t>
            </a:r>
            <a:r>
              <a:rPr lang="en-US" sz="2000" b="0" dirty="0" err="1"/>
              <a:t>nối</a:t>
            </a:r>
            <a:r>
              <a:rPr lang="en-US" sz="2000" b="0" dirty="0"/>
              <a:t> </a:t>
            </a:r>
            <a:r>
              <a:rPr lang="en-US" sz="2000" b="0" dirty="0" err="1"/>
              <a:t>và</a:t>
            </a:r>
            <a:r>
              <a:rPr lang="en-US" sz="2000" b="0" dirty="0"/>
              <a:t> </a:t>
            </a:r>
            <a:r>
              <a:rPr lang="en-US" sz="2000" b="0" dirty="0" err="1"/>
              <a:t>ngắt</a:t>
            </a:r>
            <a:r>
              <a:rPr lang="en-US" sz="2000" b="0" dirty="0"/>
              <a:t> </a:t>
            </a:r>
            <a:r>
              <a:rPr lang="en-US" sz="2000" b="0" dirty="0" err="1"/>
              <a:t>kết</a:t>
            </a:r>
            <a:r>
              <a:rPr lang="en-US" sz="2000" b="0" dirty="0"/>
              <a:t> </a:t>
            </a:r>
            <a:r>
              <a:rPr lang="en-US" sz="2000" b="0" dirty="0" err="1"/>
              <a:t>nối</a:t>
            </a:r>
            <a:r>
              <a:rPr lang="en-US" sz="2000" b="0" dirty="0"/>
              <a:t> .</a:t>
            </a:r>
          </a:p>
          <a:p>
            <a:endParaRPr lang="en-US" sz="2000" b="0" dirty="0"/>
          </a:p>
        </p:txBody>
      </p:sp>
      <p:sp>
        <p:nvSpPr>
          <p:cNvPr id="2" name="Title 1"/>
          <p:cNvSpPr>
            <a:spLocks noGrp="1"/>
          </p:cNvSpPr>
          <p:nvPr>
            <p:ph type="title"/>
          </p:nvPr>
        </p:nvSpPr>
        <p:spPr>
          <a:xfrm>
            <a:off x="152400" y="-23896"/>
            <a:ext cx="7520940" cy="548640"/>
          </a:xfrm>
        </p:spPr>
        <p:txBody>
          <a:bodyPr/>
          <a:lstStyle/>
          <a:p>
            <a:r>
              <a:rPr lang="en-US" b="1" dirty="0" smtClean="0">
                <a:solidFill>
                  <a:schemeClr val="accent3">
                    <a:lumMod val="50000"/>
                  </a:schemeClr>
                </a:solidFill>
                <a:effectLst>
                  <a:outerShdw blurRad="38100" dist="38100" dir="2700000" algn="tl">
                    <a:srgbClr val="000000">
                      <a:alpha val="43137"/>
                    </a:srgbClr>
                  </a:outerShdw>
                </a:effectLst>
              </a:rPr>
              <a:t>QUÁ TRÌNH </a:t>
            </a:r>
            <a:r>
              <a:rPr lang="en-US" b="1" dirty="0" err="1" smtClean="0">
                <a:solidFill>
                  <a:schemeClr val="accent3">
                    <a:lumMod val="50000"/>
                  </a:schemeClr>
                </a:solidFill>
                <a:effectLst>
                  <a:outerShdw blurRad="38100" dist="38100" dir="2700000" algn="tl">
                    <a:srgbClr val="000000">
                      <a:alpha val="43137"/>
                    </a:srgbClr>
                  </a:outerShdw>
                </a:effectLst>
              </a:rPr>
              <a:t>NGắt</a:t>
            </a:r>
            <a:r>
              <a:rPr lang="en-US" b="1" dirty="0" smtClean="0">
                <a:solidFill>
                  <a:schemeClr val="accent3">
                    <a:lumMod val="50000"/>
                  </a:schemeClr>
                </a:solidFill>
                <a:effectLst>
                  <a:outerShdw blurRad="38100" dist="38100" dir="2700000" algn="tl">
                    <a:srgbClr val="000000">
                      <a:alpha val="43137"/>
                    </a:srgbClr>
                  </a:outerShdw>
                </a:effectLst>
              </a:rPr>
              <a:t> KẾT NỐI</a:t>
            </a:r>
            <a:endParaRPr lang="en-US" b="1" dirty="0">
              <a:solidFill>
                <a:schemeClr val="accent3">
                  <a:lumMod val="50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4722" y="4724400"/>
            <a:ext cx="466782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67937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52400"/>
            <a:ext cx="7520940" cy="548640"/>
          </a:xfrm>
        </p:spPr>
        <p:txBody>
          <a:bodyPr/>
          <a:lstStyle/>
          <a:p>
            <a:r>
              <a:rPr lang="en-US" b="1" dirty="0" err="1" smtClean="0">
                <a:solidFill>
                  <a:schemeClr val="accent3">
                    <a:lumMod val="50000"/>
                  </a:schemeClr>
                </a:solidFill>
                <a:effectLst>
                  <a:outerShdw blurRad="38100" dist="38100" dir="2700000" algn="tl">
                    <a:srgbClr val="000000">
                      <a:alpha val="43137"/>
                    </a:srgbClr>
                  </a:outerShdw>
                </a:effectLst>
                <a:cs typeface="Times New Roman" pitchFamily="18" charset="0"/>
              </a:rPr>
              <a:t>Những</a:t>
            </a:r>
            <a:r>
              <a:rPr lang="en-US" b="1" dirty="0" smtClean="0">
                <a:solidFill>
                  <a:schemeClr val="accent3">
                    <a:lumMod val="50000"/>
                  </a:schemeClr>
                </a:solidFill>
                <a:effectLst>
                  <a:outerShdw blurRad="38100" dist="38100" dir="2700000" algn="tl">
                    <a:srgbClr val="000000">
                      <a:alpha val="43137"/>
                    </a:srgbClr>
                  </a:outerShdw>
                </a:effectLst>
                <a:cs typeface="Times New Roman" pitchFamily="18" charset="0"/>
              </a:rPr>
              <a:t> </a:t>
            </a:r>
            <a:r>
              <a:rPr lang="en-US" b="1" dirty="0" err="1" smtClean="0">
                <a:solidFill>
                  <a:schemeClr val="accent3">
                    <a:lumMod val="50000"/>
                  </a:schemeClr>
                </a:solidFill>
                <a:effectLst>
                  <a:outerShdw blurRad="38100" dist="38100" dir="2700000" algn="tl">
                    <a:srgbClr val="000000">
                      <a:alpha val="43137"/>
                    </a:srgbClr>
                  </a:outerShdw>
                </a:effectLst>
                <a:cs typeface="Times New Roman" pitchFamily="18" charset="0"/>
              </a:rPr>
              <a:t>vấn</a:t>
            </a:r>
            <a:r>
              <a:rPr lang="en-US" b="1" dirty="0" smtClean="0">
                <a:solidFill>
                  <a:schemeClr val="accent3">
                    <a:lumMod val="50000"/>
                  </a:schemeClr>
                </a:solidFill>
                <a:effectLst>
                  <a:outerShdw blurRad="38100" dist="38100" dir="2700000" algn="tl">
                    <a:srgbClr val="000000">
                      <a:alpha val="43137"/>
                    </a:srgbClr>
                  </a:outerShdw>
                </a:effectLst>
                <a:cs typeface="Times New Roman" pitchFamily="18" charset="0"/>
              </a:rPr>
              <a:t> </a:t>
            </a:r>
            <a:r>
              <a:rPr lang="en-US" b="1" dirty="0" err="1" smtClean="0">
                <a:solidFill>
                  <a:schemeClr val="accent3">
                    <a:lumMod val="50000"/>
                  </a:schemeClr>
                </a:solidFill>
                <a:effectLst>
                  <a:outerShdw blurRad="38100" dist="38100" dir="2700000" algn="tl">
                    <a:srgbClr val="000000">
                      <a:alpha val="43137"/>
                    </a:srgbClr>
                  </a:outerShdw>
                </a:effectLst>
                <a:cs typeface="Times New Roman" pitchFamily="18" charset="0"/>
              </a:rPr>
              <a:t>đề</a:t>
            </a:r>
            <a:r>
              <a:rPr lang="en-US" b="1" dirty="0" smtClean="0">
                <a:solidFill>
                  <a:schemeClr val="accent3">
                    <a:lumMod val="50000"/>
                  </a:schemeClr>
                </a:solidFill>
                <a:effectLst>
                  <a:outerShdw blurRad="38100" dist="38100" dir="2700000" algn="tl">
                    <a:srgbClr val="000000">
                      <a:alpha val="43137"/>
                    </a:srgbClr>
                  </a:outerShdw>
                </a:effectLst>
                <a:cs typeface="Times New Roman" pitchFamily="18" charset="0"/>
              </a:rPr>
              <a:t> </a:t>
            </a:r>
            <a:r>
              <a:rPr lang="en-US" b="1" dirty="0" err="1" smtClean="0">
                <a:solidFill>
                  <a:schemeClr val="accent3">
                    <a:lumMod val="50000"/>
                  </a:schemeClr>
                </a:solidFill>
                <a:effectLst>
                  <a:outerShdw blurRad="38100" dist="38100" dir="2700000" algn="tl">
                    <a:srgbClr val="000000">
                      <a:alpha val="43137"/>
                    </a:srgbClr>
                  </a:outerShdw>
                </a:effectLst>
                <a:cs typeface="Times New Roman" pitchFamily="18" charset="0"/>
              </a:rPr>
              <a:t>chính</a:t>
            </a:r>
            <a:endParaRPr lang="en-US" b="1" dirty="0">
              <a:solidFill>
                <a:schemeClr val="accent3">
                  <a:lumMod val="50000"/>
                </a:schemeClr>
              </a:solidFill>
              <a:effectLst>
                <a:outerShdw blurRad="38100" dist="38100" dir="2700000" algn="tl">
                  <a:srgbClr val="000000">
                    <a:alpha val="43137"/>
                  </a:srgbClr>
                </a:outerShdw>
              </a:effectLst>
              <a:cs typeface="Times New Roman" pitchFamily="18" charset="0"/>
            </a:endParaRPr>
          </a:p>
        </p:txBody>
      </p:sp>
      <p:sp>
        <p:nvSpPr>
          <p:cNvPr id="2" name="Content Placeholder 1"/>
          <p:cNvSpPr>
            <a:spLocks noGrp="1"/>
          </p:cNvSpPr>
          <p:nvPr>
            <p:ph idx="1"/>
          </p:nvPr>
        </p:nvSpPr>
        <p:spPr>
          <a:xfrm>
            <a:off x="762000" y="1100628"/>
            <a:ext cx="8305800" cy="5528772"/>
          </a:xfrm>
        </p:spPr>
        <p:txBody>
          <a:bodyPr>
            <a:normAutofit/>
          </a:bodyPr>
          <a:lstStyle/>
          <a:p>
            <a:pPr marL="0" indent="0" algn="just"/>
            <a:r>
              <a:rPr lang="en-US" sz="2000" dirty="0" smtClean="0">
                <a:solidFill>
                  <a:schemeClr val="accent3">
                    <a:lumMod val="50000"/>
                  </a:schemeClr>
                </a:solidFill>
              </a:rPr>
              <a:t>1)</a:t>
            </a:r>
            <a:r>
              <a:rPr lang="en-US" sz="2000" dirty="0" smtClean="0"/>
              <a:t>    </a:t>
            </a:r>
            <a:r>
              <a:rPr lang="en-US" sz="2000" dirty="0" err="1" smtClean="0"/>
              <a:t>Những</a:t>
            </a:r>
            <a:r>
              <a:rPr lang="en-US" sz="2000" dirty="0" smtClean="0"/>
              <a:t> </a:t>
            </a:r>
            <a:r>
              <a:rPr lang="en-US" sz="2000" dirty="0" err="1" smtClean="0"/>
              <a:t>đặc</a:t>
            </a:r>
            <a:r>
              <a:rPr lang="en-US" sz="2000" dirty="0" smtClean="0"/>
              <a:t> </a:t>
            </a:r>
            <a:r>
              <a:rPr lang="en-US" sz="2000" dirty="0" err="1" smtClean="0"/>
              <a:t>điểm</a:t>
            </a:r>
            <a:r>
              <a:rPr lang="en-US" sz="2000" dirty="0" smtClean="0"/>
              <a:t> </a:t>
            </a:r>
            <a:r>
              <a:rPr lang="en-US" sz="2000" dirty="0" err="1" smtClean="0"/>
              <a:t>nổi</a:t>
            </a:r>
            <a:r>
              <a:rPr lang="en-US" sz="2000" dirty="0" smtClean="0"/>
              <a:t> </a:t>
            </a:r>
            <a:r>
              <a:rPr lang="en-US" sz="2000" dirty="0" err="1" smtClean="0"/>
              <a:t>bật</a:t>
            </a:r>
            <a:r>
              <a:rPr lang="en-US" sz="2000" dirty="0" smtClean="0"/>
              <a:t> </a:t>
            </a:r>
            <a:r>
              <a:rPr lang="en-US" sz="2000" dirty="0" err="1" smtClean="0"/>
              <a:t>về</a:t>
            </a:r>
            <a:r>
              <a:rPr lang="en-US" sz="2000" dirty="0" smtClean="0"/>
              <a:t> </a:t>
            </a:r>
            <a:r>
              <a:rPr lang="en-US" sz="2000" dirty="0" err="1" smtClean="0"/>
              <a:t>giao</a:t>
            </a:r>
            <a:r>
              <a:rPr lang="en-US" sz="2000" dirty="0" smtClean="0"/>
              <a:t> </a:t>
            </a:r>
            <a:r>
              <a:rPr lang="en-US" sz="2000" dirty="0" err="1" smtClean="0"/>
              <a:t>thức</a:t>
            </a:r>
            <a:r>
              <a:rPr lang="en-US" sz="2000" dirty="0" smtClean="0"/>
              <a:t> TCP/IP.</a:t>
            </a:r>
          </a:p>
          <a:p>
            <a:pPr marL="0" indent="0" algn="just"/>
            <a:r>
              <a:rPr lang="en-US" sz="2000" dirty="0" smtClean="0">
                <a:solidFill>
                  <a:schemeClr val="accent3">
                    <a:lumMod val="50000"/>
                  </a:schemeClr>
                </a:solidFill>
              </a:rPr>
              <a:t>2)    </a:t>
            </a:r>
            <a:r>
              <a:rPr lang="en-US" sz="2000" dirty="0" err="1" smtClean="0"/>
              <a:t>Cấu</a:t>
            </a:r>
            <a:r>
              <a:rPr lang="en-US" sz="2000" dirty="0" smtClean="0"/>
              <a:t> </a:t>
            </a:r>
            <a:r>
              <a:rPr lang="en-US" sz="2000" dirty="0" err="1" smtClean="0"/>
              <a:t>trúc</a:t>
            </a:r>
            <a:r>
              <a:rPr lang="en-US" sz="2000" dirty="0" smtClean="0"/>
              <a:t> </a:t>
            </a:r>
            <a:r>
              <a:rPr lang="en-US" sz="2000" dirty="0" err="1" smtClean="0"/>
              <a:t>gói</a:t>
            </a:r>
            <a:r>
              <a:rPr lang="en-US" sz="2000" dirty="0" smtClean="0"/>
              <a:t> tin TCP.</a:t>
            </a:r>
          </a:p>
          <a:p>
            <a:pPr marL="0" indent="0" algn="just"/>
            <a:r>
              <a:rPr lang="en-US" sz="2000" dirty="0" smtClean="0">
                <a:solidFill>
                  <a:schemeClr val="accent3">
                    <a:lumMod val="50000"/>
                  </a:schemeClr>
                </a:solidFill>
              </a:rPr>
              <a:t>3)    </a:t>
            </a:r>
            <a:r>
              <a:rPr lang="en-US" sz="2000" dirty="0" err="1" smtClean="0"/>
              <a:t>Cách</a:t>
            </a:r>
            <a:r>
              <a:rPr lang="en-US" sz="2000" dirty="0" smtClean="0"/>
              <a:t> </a:t>
            </a:r>
            <a:r>
              <a:rPr lang="en-US" sz="2000" dirty="0" err="1" smtClean="0"/>
              <a:t>thiết</a:t>
            </a:r>
            <a:r>
              <a:rPr lang="en-US" sz="2000" dirty="0" smtClean="0"/>
              <a:t> </a:t>
            </a:r>
            <a:r>
              <a:rPr lang="en-US" sz="2000" dirty="0" err="1" smtClean="0"/>
              <a:t>lập</a:t>
            </a:r>
            <a:r>
              <a:rPr lang="en-US" sz="2000" dirty="0" smtClean="0"/>
              <a:t> </a:t>
            </a:r>
            <a:r>
              <a:rPr lang="en-US" sz="2000" dirty="0" err="1" smtClean="0"/>
              <a:t>và</a:t>
            </a:r>
            <a:r>
              <a:rPr lang="en-US" sz="2000" dirty="0" smtClean="0"/>
              <a:t> </a:t>
            </a:r>
            <a:r>
              <a:rPr lang="en-US" sz="2000" dirty="0" err="1" smtClean="0"/>
              <a:t>ngắt</a:t>
            </a:r>
            <a:r>
              <a:rPr lang="en-US" sz="2000" dirty="0" smtClean="0"/>
              <a:t> </a:t>
            </a:r>
            <a:r>
              <a:rPr lang="en-US" sz="2000" dirty="0" err="1" smtClean="0"/>
              <a:t>kết</a:t>
            </a:r>
            <a:r>
              <a:rPr lang="en-US" sz="2000" dirty="0" smtClean="0"/>
              <a:t> </a:t>
            </a:r>
            <a:r>
              <a:rPr lang="en-US" sz="2000" dirty="0" err="1" smtClean="0"/>
              <a:t>nối</a:t>
            </a:r>
            <a:r>
              <a:rPr lang="en-US" sz="2000" dirty="0" smtClean="0"/>
              <a:t> </a:t>
            </a:r>
            <a:r>
              <a:rPr lang="en-US" sz="2000" dirty="0" err="1" smtClean="0"/>
              <a:t>của</a:t>
            </a:r>
            <a:r>
              <a:rPr lang="en-US" sz="2000" dirty="0" smtClean="0"/>
              <a:t> </a:t>
            </a:r>
            <a:r>
              <a:rPr lang="en-US" sz="2000" dirty="0" err="1" smtClean="0"/>
              <a:t>giao</a:t>
            </a:r>
            <a:r>
              <a:rPr lang="en-US" sz="2000" dirty="0" smtClean="0"/>
              <a:t> </a:t>
            </a:r>
            <a:r>
              <a:rPr lang="en-US" sz="2000" dirty="0" err="1" smtClean="0"/>
              <a:t>thức</a:t>
            </a:r>
            <a:r>
              <a:rPr lang="en-US" sz="2000" dirty="0" smtClean="0"/>
              <a:t> TCP/IP.</a:t>
            </a:r>
          </a:p>
          <a:p>
            <a:pPr marL="0" indent="0" algn="just"/>
            <a:r>
              <a:rPr lang="en-US" sz="2000" dirty="0" smtClean="0">
                <a:solidFill>
                  <a:schemeClr val="accent3">
                    <a:lumMod val="50000"/>
                  </a:schemeClr>
                </a:solidFill>
              </a:rPr>
              <a:t>4)    </a:t>
            </a:r>
            <a:r>
              <a:rPr lang="en-US" sz="2000" dirty="0" err="1" smtClean="0"/>
              <a:t>Một</a:t>
            </a:r>
            <a:r>
              <a:rPr lang="en-US" sz="2000" dirty="0" smtClean="0"/>
              <a:t> </a:t>
            </a:r>
            <a:r>
              <a:rPr lang="en-US" sz="2000" dirty="0" err="1" smtClean="0"/>
              <a:t>số</a:t>
            </a:r>
            <a:r>
              <a:rPr lang="en-US" sz="2000" dirty="0" smtClean="0"/>
              <a:t> </a:t>
            </a:r>
            <a:r>
              <a:rPr lang="en-US" sz="2000" dirty="0" err="1" smtClean="0"/>
              <a:t>cơ</a:t>
            </a:r>
            <a:r>
              <a:rPr lang="en-US" sz="2000" dirty="0" smtClean="0"/>
              <a:t> </a:t>
            </a:r>
            <a:r>
              <a:rPr lang="en-US" sz="2000" dirty="0" err="1" smtClean="0"/>
              <a:t>chế</a:t>
            </a:r>
            <a:r>
              <a:rPr lang="en-US" sz="2000" dirty="0" smtClean="0"/>
              <a:t> </a:t>
            </a:r>
            <a:r>
              <a:rPr lang="en-US" sz="2000" dirty="0" err="1" smtClean="0"/>
              <a:t>điều</a:t>
            </a:r>
            <a:r>
              <a:rPr lang="en-US" sz="2000" dirty="0" smtClean="0"/>
              <a:t> </a:t>
            </a:r>
            <a:r>
              <a:rPr lang="en-US" sz="2000" dirty="0" err="1" smtClean="0"/>
              <a:t>khiển</a:t>
            </a:r>
            <a:r>
              <a:rPr lang="en-US" sz="2000" dirty="0" smtClean="0"/>
              <a:t> </a:t>
            </a:r>
            <a:r>
              <a:rPr lang="en-US" sz="2000" dirty="0" err="1" smtClean="0"/>
              <a:t>của</a:t>
            </a:r>
            <a:r>
              <a:rPr lang="en-US" sz="2000" dirty="0" smtClean="0"/>
              <a:t> </a:t>
            </a:r>
            <a:r>
              <a:rPr lang="en-US" sz="2000" dirty="0" err="1" smtClean="0"/>
              <a:t>giao</a:t>
            </a:r>
            <a:r>
              <a:rPr lang="en-US" sz="2000" dirty="0" smtClean="0"/>
              <a:t> </a:t>
            </a:r>
            <a:r>
              <a:rPr lang="en-US" sz="2000" dirty="0" err="1" smtClean="0"/>
              <a:t>thức</a:t>
            </a:r>
            <a:r>
              <a:rPr lang="en-US" sz="2000" dirty="0" smtClean="0"/>
              <a:t> TCP/IP.</a:t>
            </a:r>
          </a:p>
          <a:p>
            <a:pPr marL="0" indent="0" algn="just"/>
            <a:r>
              <a:rPr lang="en-US" sz="2000" dirty="0" smtClean="0">
                <a:solidFill>
                  <a:schemeClr val="accent3">
                    <a:lumMod val="50000"/>
                  </a:schemeClr>
                </a:solidFill>
              </a:rPr>
              <a:t>5)    </a:t>
            </a:r>
            <a:r>
              <a:rPr lang="en-US" sz="2000" dirty="0" err="1" smtClean="0"/>
              <a:t>Một</a:t>
            </a:r>
            <a:r>
              <a:rPr lang="en-US" sz="2000" dirty="0" smtClean="0"/>
              <a:t> </a:t>
            </a:r>
            <a:r>
              <a:rPr lang="en-US" sz="2000" dirty="0" err="1" smtClean="0"/>
              <a:t>số</a:t>
            </a:r>
            <a:r>
              <a:rPr lang="en-US" sz="2000" dirty="0" smtClean="0"/>
              <a:t> </a:t>
            </a:r>
            <a:r>
              <a:rPr lang="en-US" sz="2000" dirty="0" err="1" smtClean="0"/>
              <a:t>công</a:t>
            </a:r>
            <a:r>
              <a:rPr lang="en-US" sz="2000" dirty="0" smtClean="0"/>
              <a:t> </a:t>
            </a:r>
            <a:r>
              <a:rPr lang="en-US" sz="2000" dirty="0" err="1" smtClean="0"/>
              <a:t>cụ</a:t>
            </a:r>
            <a:r>
              <a:rPr lang="en-US" sz="2000" dirty="0" smtClean="0"/>
              <a:t> </a:t>
            </a:r>
            <a:r>
              <a:rPr lang="en-US" sz="2000" dirty="0" err="1" smtClean="0"/>
              <a:t>giao</a:t>
            </a:r>
            <a:r>
              <a:rPr lang="en-US" sz="2000" dirty="0" smtClean="0"/>
              <a:t> </a:t>
            </a:r>
            <a:r>
              <a:rPr lang="en-US" sz="2000" dirty="0" err="1" smtClean="0"/>
              <a:t>thức</a:t>
            </a:r>
            <a:r>
              <a:rPr lang="en-US" sz="2000" dirty="0" smtClean="0"/>
              <a:t> TCP/IP </a:t>
            </a:r>
            <a:r>
              <a:rPr lang="en-US" sz="2000" dirty="0" err="1" smtClean="0"/>
              <a:t>cung</a:t>
            </a:r>
            <a:r>
              <a:rPr lang="en-US" sz="2000" dirty="0" smtClean="0"/>
              <a:t> </a:t>
            </a:r>
            <a:r>
              <a:rPr lang="en-US" sz="2000" dirty="0" err="1" smtClean="0"/>
              <a:t>cấp</a:t>
            </a:r>
            <a:r>
              <a:rPr lang="en-US" sz="2000" dirty="0" smtClean="0"/>
              <a:t>.</a:t>
            </a:r>
            <a:endParaRPr lang="en-US" sz="2000" dirty="0"/>
          </a:p>
        </p:txBody>
      </p:sp>
    </p:spTree>
    <p:extLst>
      <p:ext uri="{BB962C8B-B14F-4D97-AF65-F5344CB8AC3E}">
        <p14:creationId xmlns:p14="http://schemas.microsoft.com/office/powerpoint/2010/main" val="42939446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458200" cy="4495800"/>
          </a:xfrm>
        </p:spPr>
        <p:txBody>
          <a:bodyPr>
            <a:normAutofit/>
          </a:bodyPr>
          <a:lstStyle/>
          <a:p>
            <a:pPr algn="just">
              <a:buFont typeface="Arial" pitchFamily="34" charset="0"/>
              <a:buChar char="•"/>
            </a:pPr>
            <a:r>
              <a:rPr lang="en-US" sz="2000" b="0" dirty="0" err="1"/>
              <a:t>Khi</a:t>
            </a:r>
            <a:r>
              <a:rPr lang="en-US" sz="2000" b="0" dirty="0"/>
              <a:t> </a:t>
            </a:r>
            <a:r>
              <a:rPr lang="en-US" sz="2000" b="0" dirty="0" err="1"/>
              <a:t>thực</a:t>
            </a:r>
            <a:r>
              <a:rPr lang="en-US" sz="2000" b="0" dirty="0"/>
              <a:t> </a:t>
            </a:r>
            <a:r>
              <a:rPr lang="en-US" sz="2000" b="0" dirty="0" err="1"/>
              <a:t>hiện</a:t>
            </a:r>
            <a:r>
              <a:rPr lang="en-US" sz="2000" b="0" dirty="0"/>
              <a:t> </a:t>
            </a:r>
            <a:r>
              <a:rPr lang="en-US" sz="2000" b="0" dirty="0" err="1"/>
              <a:t>việc</a:t>
            </a:r>
            <a:r>
              <a:rPr lang="en-US" sz="2000" b="0" dirty="0"/>
              <a:t> </a:t>
            </a:r>
            <a:r>
              <a:rPr lang="en-US" sz="2000" b="0" dirty="0" err="1"/>
              <a:t>gửi</a:t>
            </a:r>
            <a:r>
              <a:rPr lang="en-US" sz="2000" b="0" dirty="0"/>
              <a:t> </a:t>
            </a:r>
            <a:r>
              <a:rPr lang="en-US" sz="2000" b="0" dirty="0" err="1"/>
              <a:t>dữ</a:t>
            </a:r>
            <a:r>
              <a:rPr lang="en-US" sz="2000" b="0" dirty="0"/>
              <a:t> </a:t>
            </a:r>
            <a:r>
              <a:rPr lang="en-US" sz="2000" b="0" dirty="0" err="1"/>
              <a:t>liệu</a:t>
            </a:r>
            <a:r>
              <a:rPr lang="en-US" sz="2000" b="0" dirty="0"/>
              <a:t> </a:t>
            </a:r>
            <a:r>
              <a:rPr lang="en-US" sz="2000" b="0" dirty="0" err="1"/>
              <a:t>giữa</a:t>
            </a:r>
            <a:r>
              <a:rPr lang="en-US" sz="2000" b="0" dirty="0"/>
              <a:t> client </a:t>
            </a:r>
            <a:r>
              <a:rPr lang="en-US" sz="2000" b="0" dirty="0" err="1"/>
              <a:t>và</a:t>
            </a:r>
            <a:r>
              <a:rPr lang="en-US" sz="2000" b="0" dirty="0"/>
              <a:t> server </a:t>
            </a:r>
            <a:r>
              <a:rPr lang="en-US" sz="2000" b="0" dirty="0" err="1"/>
              <a:t>sẽ</a:t>
            </a:r>
            <a:r>
              <a:rPr lang="en-US" sz="2000" b="0" dirty="0"/>
              <a:t> </a:t>
            </a:r>
            <a:r>
              <a:rPr lang="en-US" sz="2000" b="0" dirty="0" err="1"/>
              <a:t>xảy</a:t>
            </a:r>
            <a:r>
              <a:rPr lang="en-US" sz="2000" b="0" dirty="0"/>
              <a:t> </a:t>
            </a:r>
            <a:r>
              <a:rPr lang="en-US" sz="2000" b="0" dirty="0" err="1"/>
              <a:t>ra</a:t>
            </a:r>
            <a:r>
              <a:rPr lang="en-US" sz="2000" b="0" dirty="0"/>
              <a:t> </a:t>
            </a:r>
            <a:r>
              <a:rPr lang="en-US" sz="2000" b="0" dirty="0" err="1"/>
              <a:t>hiện</a:t>
            </a:r>
            <a:r>
              <a:rPr lang="en-US" sz="2000" b="0" dirty="0"/>
              <a:t> </a:t>
            </a:r>
            <a:r>
              <a:rPr lang="en-US" sz="2000" b="0" dirty="0" err="1"/>
              <a:t>tượng</a:t>
            </a:r>
            <a:r>
              <a:rPr lang="en-US" sz="2000" b="0" dirty="0"/>
              <a:t> silly window </a:t>
            </a:r>
            <a:r>
              <a:rPr lang="en-US" sz="2000" b="0" dirty="0" err="1"/>
              <a:t>đó</a:t>
            </a:r>
            <a:r>
              <a:rPr lang="en-US" sz="2000" b="0" dirty="0"/>
              <a:t> </a:t>
            </a:r>
            <a:r>
              <a:rPr lang="en-US" sz="2000" b="0" dirty="0" err="1"/>
              <a:t>là</a:t>
            </a:r>
            <a:r>
              <a:rPr lang="en-US" sz="2000" b="0" dirty="0"/>
              <a:t> </a:t>
            </a:r>
            <a:r>
              <a:rPr lang="en-US" sz="2000" b="0" dirty="0" err="1"/>
              <a:t>việc</a:t>
            </a:r>
            <a:r>
              <a:rPr lang="en-US" sz="2000" b="0" dirty="0"/>
              <a:t> </a:t>
            </a:r>
            <a:r>
              <a:rPr lang="en-US" sz="2000" b="0" dirty="0" err="1"/>
              <a:t>mà</a:t>
            </a:r>
            <a:r>
              <a:rPr lang="en-US" sz="2000" b="0" dirty="0"/>
              <a:t> </a:t>
            </a:r>
            <a:r>
              <a:rPr lang="en-US" sz="2000" b="0" dirty="0" err="1"/>
              <a:t>nhũng</a:t>
            </a:r>
            <a:r>
              <a:rPr lang="en-US" sz="2000" b="0" dirty="0"/>
              <a:t> </a:t>
            </a:r>
            <a:r>
              <a:rPr lang="en-US" sz="2000" b="0" dirty="0" err="1"/>
              <a:t>cửa</a:t>
            </a:r>
            <a:r>
              <a:rPr lang="en-US" sz="2000" b="0" dirty="0"/>
              <a:t> </a:t>
            </a:r>
            <a:r>
              <a:rPr lang="en-US" sz="2000" b="0" dirty="0" err="1"/>
              <a:t>sổ</a:t>
            </a:r>
            <a:r>
              <a:rPr lang="en-US" sz="2000" b="0" dirty="0"/>
              <a:t> </a:t>
            </a:r>
            <a:r>
              <a:rPr lang="en-US" sz="2000" b="0" dirty="0" err="1"/>
              <a:t>của</a:t>
            </a:r>
            <a:r>
              <a:rPr lang="en-US" sz="2000" b="0" dirty="0"/>
              <a:t> 1 </a:t>
            </a:r>
            <a:r>
              <a:rPr lang="en-US" sz="2000" b="0" dirty="0" err="1"/>
              <a:t>trong</a:t>
            </a:r>
            <a:r>
              <a:rPr lang="en-US" sz="2000" b="0" dirty="0"/>
              <a:t> 2 </a:t>
            </a:r>
            <a:r>
              <a:rPr lang="en-US" sz="2000" b="0" dirty="0" err="1"/>
              <a:t>bên</a:t>
            </a:r>
            <a:r>
              <a:rPr lang="en-US" sz="2000" b="0" dirty="0"/>
              <a:t> </a:t>
            </a:r>
            <a:r>
              <a:rPr lang="en-US" sz="2000" b="0" dirty="0" err="1"/>
              <a:t>chưa</a:t>
            </a:r>
            <a:r>
              <a:rPr lang="en-US" sz="2000" b="0" dirty="0"/>
              <a:t> </a:t>
            </a:r>
            <a:r>
              <a:rPr lang="en-US" sz="2000" b="0" dirty="0" err="1"/>
              <a:t>nhận</a:t>
            </a:r>
            <a:r>
              <a:rPr lang="en-US" sz="2000" b="0" dirty="0"/>
              <a:t> </a:t>
            </a:r>
            <a:r>
              <a:rPr lang="en-US" sz="2000" b="0" dirty="0" err="1"/>
              <a:t>đủ</a:t>
            </a:r>
            <a:r>
              <a:rPr lang="en-US" sz="2000" b="0" dirty="0"/>
              <a:t> </a:t>
            </a:r>
            <a:r>
              <a:rPr lang="en-US" sz="2000" b="0" dirty="0" err="1"/>
              <a:t>các</a:t>
            </a:r>
            <a:r>
              <a:rPr lang="en-US" sz="2000" b="0" dirty="0"/>
              <a:t> packet </a:t>
            </a:r>
            <a:r>
              <a:rPr lang="en-US" sz="2000" b="0" dirty="0" err="1"/>
              <a:t>trong</a:t>
            </a:r>
            <a:r>
              <a:rPr lang="en-US" sz="2000" b="0" dirty="0"/>
              <a:t> </a:t>
            </a:r>
            <a:r>
              <a:rPr lang="en-US" sz="2000" b="0" dirty="0" err="1"/>
              <a:t>khi</a:t>
            </a:r>
            <a:r>
              <a:rPr lang="en-US" sz="2000" b="0" dirty="0"/>
              <a:t> </a:t>
            </a:r>
            <a:r>
              <a:rPr lang="en-US" sz="2000" b="0" dirty="0" err="1"/>
              <a:t>đó</a:t>
            </a:r>
            <a:r>
              <a:rPr lang="en-US" sz="2000" b="0" dirty="0"/>
              <a:t> </a:t>
            </a:r>
            <a:r>
              <a:rPr lang="en-US" sz="2000" b="0" dirty="0" err="1"/>
              <a:t>các</a:t>
            </a:r>
            <a:r>
              <a:rPr lang="en-US" sz="2000" b="0" dirty="0"/>
              <a:t> tin </a:t>
            </a:r>
            <a:r>
              <a:rPr lang="en-US" sz="2000" b="0" dirty="0" err="1"/>
              <a:t>quảng</a:t>
            </a:r>
            <a:r>
              <a:rPr lang="en-US" sz="2000" b="0" dirty="0"/>
              <a:t> </a:t>
            </a:r>
            <a:r>
              <a:rPr lang="en-US" sz="2000" b="0" dirty="0" err="1"/>
              <a:t>bá</a:t>
            </a:r>
            <a:r>
              <a:rPr lang="en-US" sz="2000" b="0" dirty="0"/>
              <a:t> </a:t>
            </a:r>
            <a:r>
              <a:rPr lang="en-US" sz="2000" b="0" dirty="0" err="1"/>
              <a:t>vẫn</a:t>
            </a:r>
            <a:r>
              <a:rPr lang="en-US" sz="2000" b="0" dirty="0"/>
              <a:t> </a:t>
            </a:r>
            <a:r>
              <a:rPr lang="en-US" sz="2000" b="0" dirty="0" err="1"/>
              <a:t>được</a:t>
            </a:r>
            <a:r>
              <a:rPr lang="en-US" sz="2000" b="0" dirty="0"/>
              <a:t> </a:t>
            </a:r>
            <a:r>
              <a:rPr lang="en-US" sz="2000" b="0" dirty="0" err="1"/>
              <a:t>gửi</a:t>
            </a:r>
            <a:r>
              <a:rPr lang="en-US" sz="2000" b="0" dirty="0"/>
              <a:t> </a:t>
            </a:r>
            <a:r>
              <a:rPr lang="en-US" sz="2000" b="0" dirty="0" err="1"/>
              <a:t>và</a:t>
            </a:r>
            <a:r>
              <a:rPr lang="en-US" sz="2000" b="0" dirty="0"/>
              <a:t> </a:t>
            </a:r>
            <a:r>
              <a:rPr lang="en-US" sz="2000" b="0" dirty="0" err="1"/>
              <a:t>nhận</a:t>
            </a:r>
            <a:r>
              <a:rPr lang="en-US" sz="2000" b="0" dirty="0"/>
              <a:t> </a:t>
            </a:r>
            <a:r>
              <a:rPr lang="en-US" sz="2000" b="0" dirty="0" err="1"/>
              <a:t>các</a:t>
            </a:r>
            <a:r>
              <a:rPr lang="en-US" sz="2000" b="0" dirty="0"/>
              <a:t> packet </a:t>
            </a:r>
            <a:r>
              <a:rPr lang="en-US" sz="2000" b="0" dirty="0" err="1"/>
              <a:t>khác</a:t>
            </a:r>
            <a:r>
              <a:rPr lang="en-US" sz="2000" b="0" dirty="0"/>
              <a:t> </a:t>
            </a:r>
            <a:r>
              <a:rPr lang="en-US" sz="2000" b="0" dirty="0" err="1"/>
              <a:t>dẫn</a:t>
            </a:r>
            <a:r>
              <a:rPr lang="en-US" sz="2000" b="0" dirty="0"/>
              <a:t> </a:t>
            </a:r>
            <a:r>
              <a:rPr lang="en-US" sz="2000" b="0" dirty="0" err="1"/>
              <a:t>đến</a:t>
            </a:r>
            <a:r>
              <a:rPr lang="en-US" sz="2000" b="0" dirty="0"/>
              <a:t> </a:t>
            </a:r>
            <a:r>
              <a:rPr lang="en-US" sz="2000" b="0" dirty="0" err="1"/>
              <a:t>việc</a:t>
            </a:r>
            <a:r>
              <a:rPr lang="en-US" sz="2000" b="0" dirty="0"/>
              <a:t> </a:t>
            </a:r>
            <a:r>
              <a:rPr lang="en-US" sz="2000" b="0" dirty="0" err="1"/>
              <a:t>tràn</a:t>
            </a:r>
            <a:r>
              <a:rPr lang="en-US" sz="2000" b="0" dirty="0"/>
              <a:t> </a:t>
            </a:r>
            <a:r>
              <a:rPr lang="en-US" sz="2000" b="0" dirty="0" err="1"/>
              <a:t>bộ</a:t>
            </a:r>
            <a:r>
              <a:rPr lang="en-US" sz="2000" b="0" dirty="0"/>
              <a:t> </a:t>
            </a:r>
            <a:r>
              <a:rPr lang="en-US" sz="2000" b="0" dirty="0" err="1"/>
              <a:t>đệm</a:t>
            </a:r>
            <a:r>
              <a:rPr lang="en-US" sz="2000" b="0" dirty="0"/>
              <a:t> </a:t>
            </a:r>
          </a:p>
          <a:p>
            <a:pPr algn="just">
              <a:buFont typeface="Arial" pitchFamily="34" charset="0"/>
              <a:buChar char="•"/>
            </a:pPr>
            <a:r>
              <a:rPr lang="en-US" sz="2000" b="0" dirty="0" err="1"/>
              <a:t>Để</a:t>
            </a:r>
            <a:r>
              <a:rPr lang="en-US" sz="2000" b="0" dirty="0"/>
              <a:t> </a:t>
            </a:r>
            <a:r>
              <a:rPr lang="en-US" sz="2000" b="0" dirty="0" err="1"/>
              <a:t>giải</a:t>
            </a:r>
            <a:r>
              <a:rPr lang="en-US" sz="2000" b="0" dirty="0"/>
              <a:t> </a:t>
            </a:r>
            <a:r>
              <a:rPr lang="en-US" sz="2000" b="0" dirty="0" err="1"/>
              <a:t>quyết</a:t>
            </a:r>
            <a:r>
              <a:rPr lang="en-US" sz="2000" b="0" dirty="0"/>
              <a:t> </a:t>
            </a:r>
            <a:r>
              <a:rPr lang="en-US" sz="2000" b="0" dirty="0" err="1"/>
              <a:t>việc</a:t>
            </a:r>
            <a:r>
              <a:rPr lang="en-US" sz="2000" b="0" dirty="0"/>
              <a:t> </a:t>
            </a:r>
            <a:r>
              <a:rPr lang="en-US" sz="2000" b="0" dirty="0" err="1"/>
              <a:t>này</a:t>
            </a:r>
            <a:r>
              <a:rPr lang="en-US" sz="2000" b="0" dirty="0"/>
              <a:t> </a:t>
            </a:r>
            <a:r>
              <a:rPr lang="en-US" sz="2000" b="0" dirty="0" err="1"/>
              <a:t>thì</a:t>
            </a:r>
            <a:r>
              <a:rPr lang="en-US" sz="2000" b="0" dirty="0"/>
              <a:t> </a:t>
            </a:r>
            <a:r>
              <a:rPr lang="en-US" sz="2000" b="0" dirty="0" err="1"/>
              <a:t>bên</a:t>
            </a:r>
            <a:r>
              <a:rPr lang="en-US" sz="2000" b="0" dirty="0"/>
              <a:t> </a:t>
            </a:r>
            <a:r>
              <a:rPr lang="en-US" sz="2000" b="0" dirty="0" err="1"/>
              <a:t>nhận</a:t>
            </a:r>
            <a:r>
              <a:rPr lang="en-US" sz="2000" b="0" dirty="0"/>
              <a:t> </a:t>
            </a:r>
            <a:r>
              <a:rPr lang="en-US" sz="2000" b="0" dirty="0" err="1"/>
              <a:t>duy</a:t>
            </a:r>
            <a:r>
              <a:rPr lang="en-US" sz="2000" b="0" dirty="0"/>
              <a:t> </a:t>
            </a:r>
            <a:r>
              <a:rPr lang="en-US" sz="2000" b="0" dirty="0" err="1"/>
              <a:t>trì</a:t>
            </a:r>
            <a:r>
              <a:rPr lang="en-US" sz="2000" b="0" dirty="0"/>
              <a:t> </a:t>
            </a:r>
            <a:r>
              <a:rPr lang="en-US" sz="2000" b="0" dirty="0" err="1"/>
              <a:t>một</a:t>
            </a:r>
            <a:r>
              <a:rPr lang="en-US" sz="2000" b="0" dirty="0"/>
              <a:t> </a:t>
            </a:r>
            <a:r>
              <a:rPr lang="en-US" sz="2000" b="0" dirty="0" err="1"/>
              <a:t>bản</a:t>
            </a:r>
            <a:r>
              <a:rPr lang="en-US" sz="2000" b="0" dirty="0"/>
              <a:t> </a:t>
            </a:r>
            <a:r>
              <a:rPr lang="en-US" sz="2000" b="0" dirty="0" err="1"/>
              <a:t>ghi</a:t>
            </a:r>
            <a:r>
              <a:rPr lang="en-US" sz="2000" b="0" dirty="0"/>
              <a:t> </a:t>
            </a:r>
            <a:r>
              <a:rPr lang="en-US" sz="2000" b="0" dirty="0" err="1"/>
              <a:t>nội</a:t>
            </a:r>
            <a:r>
              <a:rPr lang="en-US" sz="2000" b="0" dirty="0"/>
              <a:t> </a:t>
            </a:r>
            <a:r>
              <a:rPr lang="en-US" sz="2000" b="0" dirty="0" err="1"/>
              <a:t>bộ</a:t>
            </a:r>
            <a:r>
              <a:rPr lang="en-US" sz="2000" b="0" dirty="0"/>
              <a:t> </a:t>
            </a:r>
            <a:r>
              <a:rPr lang="en-US" sz="2000" b="0" dirty="0" err="1"/>
              <a:t>của</a:t>
            </a:r>
            <a:r>
              <a:rPr lang="en-US" sz="2000" b="0" dirty="0"/>
              <a:t> </a:t>
            </a:r>
            <a:r>
              <a:rPr lang="en-US" sz="2000" b="0" dirty="0" err="1"/>
              <a:t>của</a:t>
            </a:r>
            <a:r>
              <a:rPr lang="en-US" sz="2000" b="0" dirty="0"/>
              <a:t> </a:t>
            </a:r>
            <a:r>
              <a:rPr lang="en-US" sz="2000" b="0" dirty="0" err="1"/>
              <a:t>sổ</a:t>
            </a:r>
            <a:r>
              <a:rPr lang="en-US" sz="2000" b="0" dirty="0"/>
              <a:t> </a:t>
            </a:r>
            <a:r>
              <a:rPr lang="en-US" sz="2000" b="0" dirty="0" err="1"/>
              <a:t>có</a:t>
            </a:r>
            <a:r>
              <a:rPr lang="en-US" sz="2000" b="0" dirty="0"/>
              <a:t> </a:t>
            </a:r>
            <a:r>
              <a:rPr lang="en-US" sz="2000" b="0" dirty="0" err="1"/>
              <a:t>sẵn</a:t>
            </a:r>
            <a:r>
              <a:rPr lang="en-US" sz="2000" b="0" dirty="0"/>
              <a:t> </a:t>
            </a:r>
            <a:r>
              <a:rPr lang="en-US" sz="2000" b="0" dirty="0" err="1"/>
              <a:t>và</a:t>
            </a:r>
            <a:r>
              <a:rPr lang="en-US" sz="2000" b="0" dirty="0"/>
              <a:t> </a:t>
            </a:r>
            <a:r>
              <a:rPr lang="en-US" sz="2000" b="0" dirty="0" err="1"/>
              <a:t>trì</a:t>
            </a:r>
            <a:r>
              <a:rPr lang="en-US" sz="2000" b="0" dirty="0"/>
              <a:t> </a:t>
            </a:r>
            <a:r>
              <a:rPr lang="en-US" sz="2000" b="0" dirty="0" err="1"/>
              <a:t>hoãn</a:t>
            </a:r>
            <a:r>
              <a:rPr lang="en-US" sz="2000" b="0" dirty="0"/>
              <a:t> </a:t>
            </a:r>
            <a:r>
              <a:rPr lang="en-US" sz="2000" b="0" dirty="0" err="1"/>
              <a:t>việc</a:t>
            </a:r>
            <a:r>
              <a:rPr lang="en-US" sz="2000" b="0" dirty="0"/>
              <a:t> </a:t>
            </a:r>
            <a:r>
              <a:rPr lang="en-US" sz="2000" b="0" dirty="0" err="1"/>
              <a:t>gửi</a:t>
            </a:r>
            <a:r>
              <a:rPr lang="en-US" sz="2000" b="0" dirty="0"/>
              <a:t> </a:t>
            </a:r>
            <a:r>
              <a:rPr lang="en-US" sz="2000" b="0" dirty="0" err="1"/>
              <a:t>các</a:t>
            </a:r>
            <a:r>
              <a:rPr lang="en-US" sz="2000" b="0" dirty="0"/>
              <a:t> tin </a:t>
            </a:r>
            <a:r>
              <a:rPr lang="en-US" sz="2000" b="0" dirty="0" err="1"/>
              <a:t>quảng</a:t>
            </a:r>
            <a:r>
              <a:rPr lang="en-US" sz="2000" b="0" dirty="0"/>
              <a:t> </a:t>
            </a:r>
            <a:r>
              <a:rPr lang="en-US" sz="2000" b="0" dirty="0" err="1"/>
              <a:t>bá</a:t>
            </a:r>
            <a:r>
              <a:rPr lang="en-US" sz="2000" b="0" dirty="0"/>
              <a:t> </a:t>
            </a:r>
            <a:r>
              <a:rPr lang="en-US" sz="2000" b="0" dirty="0" err="1"/>
              <a:t>đến</a:t>
            </a:r>
            <a:r>
              <a:rPr lang="en-US" sz="2000" b="0" dirty="0"/>
              <a:t> </a:t>
            </a:r>
            <a:r>
              <a:rPr lang="en-US" sz="2000" b="0" dirty="0" err="1"/>
              <a:t>cho</a:t>
            </a:r>
            <a:r>
              <a:rPr lang="en-US" sz="2000" b="0" dirty="0"/>
              <a:t> </a:t>
            </a:r>
            <a:r>
              <a:rPr lang="en-US" sz="2000" b="0" dirty="0" err="1"/>
              <a:t>máy</a:t>
            </a:r>
            <a:r>
              <a:rPr lang="en-US" sz="2000" b="0" dirty="0"/>
              <a:t> </a:t>
            </a:r>
            <a:r>
              <a:rPr lang="en-US" sz="2000" b="0" dirty="0" err="1"/>
              <a:t>gửi</a:t>
            </a:r>
            <a:r>
              <a:rPr lang="en-US" sz="2000" b="0" dirty="0"/>
              <a:t> </a:t>
            </a:r>
            <a:r>
              <a:rPr lang="en-US" sz="2000" b="0" dirty="0" err="1"/>
              <a:t>đến</a:t>
            </a:r>
            <a:r>
              <a:rPr lang="en-US" sz="2000" b="0" dirty="0"/>
              <a:t> </a:t>
            </a:r>
            <a:r>
              <a:rPr lang="en-US" sz="2000" b="0" dirty="0" err="1"/>
              <a:t>khi</a:t>
            </a:r>
            <a:r>
              <a:rPr lang="en-US" sz="2000" b="0" dirty="0"/>
              <a:t> </a:t>
            </a:r>
            <a:r>
              <a:rPr lang="en-US" sz="2000" b="0" dirty="0" err="1"/>
              <a:t>của</a:t>
            </a:r>
            <a:r>
              <a:rPr lang="en-US" sz="2000" b="0" dirty="0"/>
              <a:t> </a:t>
            </a:r>
            <a:r>
              <a:rPr lang="en-US" sz="2000" b="0" dirty="0" err="1"/>
              <a:t>sổ</a:t>
            </a:r>
            <a:r>
              <a:rPr lang="en-US" sz="2000" b="0" dirty="0"/>
              <a:t> tang </a:t>
            </a:r>
            <a:r>
              <a:rPr lang="en-US" sz="2000" b="0" dirty="0" err="1"/>
              <a:t>một</a:t>
            </a:r>
            <a:r>
              <a:rPr lang="en-US" sz="2000" b="0" dirty="0"/>
              <a:t> </a:t>
            </a:r>
            <a:r>
              <a:rPr lang="en-US" sz="2000" b="0" dirty="0" err="1"/>
              <a:t>lượng</a:t>
            </a:r>
            <a:r>
              <a:rPr lang="en-US" sz="2000" b="0" dirty="0"/>
              <a:t> </a:t>
            </a:r>
            <a:r>
              <a:rPr lang="en-US" sz="2000" b="0" dirty="0" err="1"/>
              <a:t>đáng</a:t>
            </a:r>
            <a:r>
              <a:rPr lang="en-US" sz="2000" b="0" dirty="0"/>
              <a:t> </a:t>
            </a:r>
            <a:r>
              <a:rPr lang="en-US" sz="2000" b="0" dirty="0" err="1"/>
              <a:t>kể</a:t>
            </a:r>
            <a:r>
              <a:rPr lang="en-US" sz="2000" b="0" dirty="0"/>
              <a:t> </a:t>
            </a:r>
            <a:r>
              <a:rPr lang="en-US" sz="2000" b="0" dirty="0" err="1"/>
              <a:t>thì</a:t>
            </a:r>
            <a:r>
              <a:rPr lang="en-US" sz="2000" b="0" dirty="0"/>
              <a:t> </a:t>
            </a:r>
            <a:r>
              <a:rPr lang="en-US" sz="2000" b="0" dirty="0" err="1"/>
              <a:t>nó</a:t>
            </a:r>
            <a:r>
              <a:rPr lang="en-US" sz="2000" b="0" dirty="0"/>
              <a:t> </a:t>
            </a:r>
            <a:r>
              <a:rPr lang="en-US" sz="2000" b="0" dirty="0" err="1"/>
              <a:t>mới</a:t>
            </a:r>
            <a:r>
              <a:rPr lang="en-US" sz="2000" b="0" dirty="0"/>
              <a:t> </a:t>
            </a:r>
            <a:r>
              <a:rPr lang="en-US" sz="2000" b="0" dirty="0" err="1"/>
              <a:t>tiếp</a:t>
            </a:r>
            <a:r>
              <a:rPr lang="en-US" sz="2000" b="0" dirty="0"/>
              <a:t> </a:t>
            </a:r>
            <a:r>
              <a:rPr lang="en-US" sz="2000" b="0" dirty="0" err="1"/>
              <a:t>tục</a:t>
            </a:r>
            <a:r>
              <a:rPr lang="en-US" sz="2000" b="0" dirty="0"/>
              <a:t> </a:t>
            </a:r>
            <a:r>
              <a:rPr lang="en-US" sz="2000" b="0" dirty="0" err="1"/>
              <a:t>gửi</a:t>
            </a:r>
            <a:r>
              <a:rPr lang="en-US" sz="2000" b="0" dirty="0"/>
              <a:t> tin </a:t>
            </a:r>
            <a:r>
              <a:rPr lang="en-US" sz="2000" b="0" dirty="0" err="1"/>
              <a:t>quảng</a:t>
            </a:r>
            <a:r>
              <a:rPr lang="en-US" sz="2000" b="0" dirty="0"/>
              <a:t> </a:t>
            </a:r>
            <a:r>
              <a:rPr lang="en-US" sz="2000" b="0" dirty="0" err="1"/>
              <a:t>bá</a:t>
            </a:r>
            <a:r>
              <a:rPr lang="en-US" sz="2000" b="0" dirty="0"/>
              <a:t> (</a:t>
            </a:r>
            <a:r>
              <a:rPr lang="en-US" sz="2000" b="0" dirty="0" err="1"/>
              <a:t>có</a:t>
            </a:r>
            <a:r>
              <a:rPr lang="en-US" sz="2000" b="0" dirty="0"/>
              <a:t> </a:t>
            </a:r>
            <a:r>
              <a:rPr lang="en-US" sz="2000" b="0" dirty="0" err="1"/>
              <a:t>một</a:t>
            </a:r>
            <a:r>
              <a:rPr lang="en-US" sz="2000" b="0" dirty="0"/>
              <a:t> </a:t>
            </a:r>
            <a:r>
              <a:rPr lang="en-US" sz="2000" b="0" dirty="0" err="1"/>
              <a:t>cách</a:t>
            </a:r>
            <a:r>
              <a:rPr lang="en-US" sz="2000" b="0" dirty="0"/>
              <a:t> </a:t>
            </a:r>
            <a:r>
              <a:rPr lang="en-US" sz="2000" b="0" dirty="0" err="1"/>
              <a:t>khác</a:t>
            </a:r>
            <a:r>
              <a:rPr lang="en-US" sz="2000" b="0" dirty="0"/>
              <a:t> </a:t>
            </a:r>
            <a:r>
              <a:rPr lang="en-US" sz="2000" b="0" dirty="0" err="1"/>
              <a:t>là</a:t>
            </a:r>
            <a:r>
              <a:rPr lang="en-US" sz="2000" b="0" dirty="0"/>
              <a:t> </a:t>
            </a:r>
            <a:r>
              <a:rPr lang="en-US" sz="2000" b="0" dirty="0" err="1"/>
              <a:t>bên</a:t>
            </a:r>
            <a:r>
              <a:rPr lang="en-US" sz="2000" b="0" dirty="0"/>
              <a:t> </a:t>
            </a:r>
            <a:r>
              <a:rPr lang="en-US" sz="2000" b="0" dirty="0" err="1"/>
              <a:t>nhận</a:t>
            </a:r>
            <a:r>
              <a:rPr lang="en-US" sz="2000" b="0" dirty="0"/>
              <a:t> </a:t>
            </a:r>
            <a:r>
              <a:rPr lang="en-US" sz="2000" b="0" dirty="0" err="1"/>
              <a:t>gửi</a:t>
            </a:r>
            <a:r>
              <a:rPr lang="en-US" sz="2000" b="0" dirty="0"/>
              <a:t> </a:t>
            </a:r>
            <a:r>
              <a:rPr lang="en-US" sz="2000" b="0" dirty="0" err="1"/>
              <a:t>gói</a:t>
            </a:r>
            <a:r>
              <a:rPr lang="en-US" sz="2000" b="0" dirty="0"/>
              <a:t> tin </a:t>
            </a:r>
            <a:r>
              <a:rPr lang="en-US" sz="2000" b="0" dirty="0" err="1"/>
              <a:t>xác</a:t>
            </a:r>
            <a:r>
              <a:rPr lang="en-US" sz="2000" b="0" dirty="0"/>
              <a:t> </a:t>
            </a:r>
            <a:r>
              <a:rPr lang="en-US" sz="2000" b="0" dirty="0" err="1"/>
              <a:t>nhận</a:t>
            </a:r>
            <a:r>
              <a:rPr lang="en-US" sz="2000" b="0" dirty="0"/>
              <a:t> delay)</a:t>
            </a:r>
          </a:p>
          <a:p>
            <a:pPr algn="just">
              <a:buFont typeface="Arial" pitchFamily="34" charset="0"/>
              <a:buChar char="•"/>
            </a:pPr>
            <a:r>
              <a:rPr lang="en-US" sz="2000" b="0" dirty="0" err="1"/>
              <a:t>Và</a:t>
            </a:r>
            <a:r>
              <a:rPr lang="en-US" sz="2000" b="0" dirty="0"/>
              <a:t> </a:t>
            </a:r>
            <a:r>
              <a:rPr lang="en-US" sz="2000" b="0" dirty="0" err="1"/>
              <a:t>bên</a:t>
            </a:r>
            <a:r>
              <a:rPr lang="en-US" sz="2000" b="0" dirty="0"/>
              <a:t> </a:t>
            </a:r>
            <a:r>
              <a:rPr lang="en-US" sz="2000" b="0" dirty="0" err="1"/>
              <a:t>nhận</a:t>
            </a:r>
            <a:r>
              <a:rPr lang="en-US" sz="2000" b="0" dirty="0"/>
              <a:t> </a:t>
            </a:r>
            <a:r>
              <a:rPr lang="en-US" sz="2000" b="0" dirty="0" err="1"/>
              <a:t>duy</a:t>
            </a:r>
            <a:r>
              <a:rPr lang="en-US" sz="2000" b="0" dirty="0"/>
              <a:t> </a:t>
            </a:r>
            <a:r>
              <a:rPr lang="en-US" sz="2000" b="0" dirty="0" err="1"/>
              <a:t>trì</a:t>
            </a:r>
            <a:r>
              <a:rPr lang="en-US" sz="2000" b="0" dirty="0"/>
              <a:t> </a:t>
            </a:r>
            <a:r>
              <a:rPr lang="en-US" sz="2000" b="0" dirty="0" err="1"/>
              <a:t>của</a:t>
            </a:r>
            <a:r>
              <a:rPr lang="en-US" sz="2000" b="0" dirty="0"/>
              <a:t> </a:t>
            </a:r>
            <a:r>
              <a:rPr lang="en-US" sz="2000" b="0" dirty="0" err="1"/>
              <a:t>sổ</a:t>
            </a:r>
            <a:r>
              <a:rPr lang="en-US" sz="2000" b="0" dirty="0"/>
              <a:t> </a:t>
            </a:r>
            <a:r>
              <a:rPr lang="en-US" sz="2000" b="0" dirty="0" err="1"/>
              <a:t>cho</a:t>
            </a:r>
            <a:r>
              <a:rPr lang="en-US" sz="2000" b="0" dirty="0"/>
              <a:t> </a:t>
            </a:r>
            <a:r>
              <a:rPr lang="en-US" sz="2000" b="0" dirty="0" err="1"/>
              <a:t>việc</a:t>
            </a:r>
            <a:r>
              <a:rPr lang="en-US" sz="2000" b="0" dirty="0"/>
              <a:t> </a:t>
            </a:r>
            <a:r>
              <a:rPr lang="en-US" sz="2000" b="0" dirty="0" err="1"/>
              <a:t>gửi</a:t>
            </a:r>
            <a:r>
              <a:rPr lang="en-US" sz="2000" b="0" dirty="0"/>
              <a:t> </a:t>
            </a:r>
            <a:r>
              <a:rPr lang="en-US" sz="2000" b="0" dirty="0" err="1"/>
              <a:t>các</a:t>
            </a:r>
            <a:r>
              <a:rPr lang="en-US" sz="2000" b="0" dirty="0"/>
              <a:t> packet </a:t>
            </a:r>
            <a:r>
              <a:rPr lang="en-US" sz="2000" b="0" dirty="0" err="1"/>
              <a:t>sao</a:t>
            </a:r>
            <a:r>
              <a:rPr lang="en-US" sz="2000" b="0" dirty="0"/>
              <a:t> </a:t>
            </a:r>
            <a:r>
              <a:rPr lang="en-US" sz="2000" b="0" dirty="0" err="1"/>
              <a:t>cho</a:t>
            </a:r>
            <a:r>
              <a:rPr lang="en-US" sz="2000" b="0" dirty="0"/>
              <a:t> </a:t>
            </a:r>
            <a:r>
              <a:rPr lang="en-US" sz="2000" b="0" dirty="0" err="1"/>
              <a:t>số</a:t>
            </a:r>
            <a:r>
              <a:rPr lang="en-US" sz="2000" b="0" dirty="0"/>
              <a:t> packet </a:t>
            </a:r>
            <a:r>
              <a:rPr lang="en-US" sz="2000" b="0" dirty="0" err="1"/>
              <a:t>gửi</a:t>
            </a:r>
            <a:r>
              <a:rPr lang="en-US" sz="2000" b="0" dirty="0"/>
              <a:t> </a:t>
            </a:r>
            <a:r>
              <a:rPr lang="en-US" sz="2000" b="0" dirty="0" err="1"/>
              <a:t>đi</a:t>
            </a:r>
            <a:r>
              <a:rPr lang="en-US" sz="2000" b="0" dirty="0"/>
              <a:t> </a:t>
            </a:r>
            <a:r>
              <a:rPr lang="en-US" sz="2000" b="0" dirty="0" err="1"/>
              <a:t>và</a:t>
            </a:r>
            <a:r>
              <a:rPr lang="en-US" sz="2000" b="0" dirty="0"/>
              <a:t> </a:t>
            </a:r>
            <a:r>
              <a:rPr lang="en-US" sz="2000" b="0" dirty="0" err="1"/>
              <a:t>được</a:t>
            </a:r>
            <a:r>
              <a:rPr lang="en-US" sz="2000" b="0" dirty="0"/>
              <a:t> </a:t>
            </a:r>
            <a:r>
              <a:rPr lang="en-US" sz="2000" b="0" dirty="0" err="1"/>
              <a:t>xác</a:t>
            </a:r>
            <a:r>
              <a:rPr lang="en-US" sz="2000" b="0" dirty="0"/>
              <a:t> </a:t>
            </a:r>
            <a:r>
              <a:rPr lang="en-US" sz="2000" b="0" dirty="0" err="1"/>
              <a:t>nhận</a:t>
            </a:r>
            <a:r>
              <a:rPr lang="en-US" sz="2000" b="0" dirty="0"/>
              <a:t> </a:t>
            </a:r>
            <a:r>
              <a:rPr lang="en-US" sz="2000" b="0" dirty="0" err="1"/>
              <a:t>phải</a:t>
            </a:r>
            <a:r>
              <a:rPr lang="en-US" sz="2000" b="0" dirty="0"/>
              <a:t> </a:t>
            </a:r>
            <a:r>
              <a:rPr lang="en-US" sz="2000" b="0" dirty="0" err="1"/>
              <a:t>đủ</a:t>
            </a:r>
            <a:r>
              <a:rPr lang="en-US" sz="2000" b="0" dirty="0"/>
              <a:t> </a:t>
            </a:r>
            <a:r>
              <a:rPr lang="en-US" sz="2000" b="0" dirty="0" err="1"/>
              <a:t>cho</a:t>
            </a:r>
            <a:r>
              <a:rPr lang="en-US" sz="2000" b="0" dirty="0"/>
              <a:t> 1 </a:t>
            </a:r>
            <a:r>
              <a:rPr lang="en-US" sz="2000" b="0" dirty="0" err="1"/>
              <a:t>cửa</a:t>
            </a:r>
            <a:r>
              <a:rPr lang="en-US" sz="2000" b="0" dirty="0"/>
              <a:t> </a:t>
            </a:r>
            <a:r>
              <a:rPr lang="en-US" sz="2000" b="0" dirty="0" err="1"/>
              <a:t>sổ</a:t>
            </a:r>
            <a:r>
              <a:rPr lang="en-US" sz="2000" b="0" dirty="0"/>
              <a:t> </a:t>
            </a:r>
          </a:p>
        </p:txBody>
      </p:sp>
      <p:sp>
        <p:nvSpPr>
          <p:cNvPr id="2" name="Title 1"/>
          <p:cNvSpPr>
            <a:spLocks noGrp="1"/>
          </p:cNvSpPr>
          <p:nvPr>
            <p:ph type="title"/>
          </p:nvPr>
        </p:nvSpPr>
        <p:spPr>
          <a:xfrm>
            <a:off x="152400" y="-23896"/>
            <a:ext cx="7520940" cy="548640"/>
          </a:xfrm>
        </p:spPr>
        <p:txBody>
          <a:bodyPr/>
          <a:lstStyle/>
          <a:p>
            <a:r>
              <a:rPr lang="en-US" b="1" dirty="0">
                <a:solidFill>
                  <a:schemeClr val="accent3">
                    <a:lumMod val="50000"/>
                  </a:schemeClr>
                </a:solidFill>
                <a:effectLst>
                  <a:outerShdw blurRad="38100" dist="38100" dir="2700000" algn="tl">
                    <a:srgbClr val="000000">
                      <a:alpha val="43137"/>
                    </a:srgbClr>
                  </a:outerShdw>
                </a:effectLst>
              </a:rPr>
              <a:t>Silly Window Syndrome</a:t>
            </a:r>
          </a:p>
        </p:txBody>
      </p:sp>
    </p:spTree>
    <p:extLst>
      <p:ext uri="{BB962C8B-B14F-4D97-AF65-F5344CB8AC3E}">
        <p14:creationId xmlns:p14="http://schemas.microsoft.com/office/powerpoint/2010/main" val="1038640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0"/>
            <a:ext cx="7520940" cy="929640"/>
          </a:xfrm>
        </p:spPr>
        <p:txBody>
          <a:bodyPr/>
          <a:lstStyle/>
          <a:p>
            <a:pPr algn="ctr"/>
            <a:r>
              <a:rPr lang="en-US" sz="4000" b="1" dirty="0" err="1">
                <a:solidFill>
                  <a:schemeClr val="accent3">
                    <a:lumMod val="50000"/>
                  </a:schemeClr>
                </a:solidFill>
                <a:effectLst>
                  <a:outerShdw blurRad="38100" dist="38100" dir="2700000" algn="tl">
                    <a:srgbClr val="000000">
                      <a:alpha val="43137"/>
                    </a:srgbClr>
                  </a:outerShdw>
                </a:effectLst>
              </a:rPr>
              <a:t>Kiểm</a:t>
            </a:r>
            <a:r>
              <a:rPr lang="en-US" sz="4000" b="1" dirty="0">
                <a:solidFill>
                  <a:schemeClr val="accent3">
                    <a:lumMod val="50000"/>
                  </a:schemeClr>
                </a:solidFill>
                <a:effectLst>
                  <a:outerShdw blurRad="38100" dist="38100" dir="2700000" algn="tl">
                    <a:srgbClr val="000000">
                      <a:alpha val="43137"/>
                    </a:srgbClr>
                  </a:outerShdw>
                </a:effectLst>
              </a:rPr>
              <a:t> </a:t>
            </a:r>
            <a:r>
              <a:rPr lang="en-US" sz="4000" b="1" dirty="0" err="1">
                <a:solidFill>
                  <a:schemeClr val="accent3">
                    <a:lumMod val="50000"/>
                  </a:schemeClr>
                </a:solidFill>
                <a:effectLst>
                  <a:outerShdw blurRad="38100" dist="38100" dir="2700000" algn="tl">
                    <a:srgbClr val="000000">
                      <a:alpha val="43137"/>
                    </a:srgbClr>
                  </a:outerShdw>
                </a:effectLst>
              </a:rPr>
              <a:t>soát</a:t>
            </a:r>
            <a:r>
              <a:rPr lang="en-US" sz="4000" b="1" dirty="0">
                <a:solidFill>
                  <a:schemeClr val="accent3">
                    <a:lumMod val="50000"/>
                  </a:schemeClr>
                </a:solidFill>
                <a:effectLst>
                  <a:outerShdw blurRad="38100" dist="38100" dir="2700000" algn="tl">
                    <a:srgbClr val="000000">
                      <a:alpha val="43137"/>
                    </a:srgbClr>
                  </a:outerShdw>
                </a:effectLst>
              </a:rPr>
              <a:t> </a:t>
            </a:r>
            <a:r>
              <a:rPr lang="en-US" sz="4000" b="1" dirty="0" err="1">
                <a:solidFill>
                  <a:schemeClr val="accent3">
                    <a:lumMod val="50000"/>
                  </a:schemeClr>
                </a:solidFill>
                <a:effectLst>
                  <a:outerShdw blurRad="38100" dist="38100" dir="2700000" algn="tl">
                    <a:srgbClr val="000000">
                      <a:alpha val="43137"/>
                    </a:srgbClr>
                  </a:outerShdw>
                </a:effectLst>
              </a:rPr>
              <a:t>mất</a:t>
            </a:r>
            <a:r>
              <a:rPr lang="en-US" sz="4000" b="1" dirty="0">
                <a:solidFill>
                  <a:schemeClr val="accent3">
                    <a:lumMod val="50000"/>
                  </a:schemeClr>
                </a:solidFill>
                <a:effectLst>
                  <a:outerShdw blurRad="38100" dist="38100" dir="2700000" algn="tl">
                    <a:srgbClr val="000000">
                      <a:alpha val="43137"/>
                    </a:srgbClr>
                  </a:outerShdw>
                </a:effectLst>
              </a:rPr>
              <a:t> </a:t>
            </a:r>
            <a:r>
              <a:rPr lang="en-US" sz="4000" b="1" dirty="0" err="1">
                <a:solidFill>
                  <a:schemeClr val="accent3">
                    <a:lumMod val="50000"/>
                  </a:schemeClr>
                </a:solidFill>
                <a:effectLst>
                  <a:outerShdw blurRad="38100" dist="38100" dir="2700000" algn="tl">
                    <a:srgbClr val="000000">
                      <a:alpha val="43137"/>
                    </a:srgbClr>
                  </a:outerShdw>
                </a:effectLst>
              </a:rPr>
              <a:t>gói</a:t>
            </a:r>
            <a:r>
              <a:rPr lang="en-US" sz="4000" b="1" dirty="0">
                <a:solidFill>
                  <a:schemeClr val="accent3">
                    <a:lumMod val="50000"/>
                  </a:schemeClr>
                </a:solidFill>
                <a:effectLst>
                  <a:outerShdw blurRad="38100" dist="38100" dir="2700000" algn="tl">
                    <a:srgbClr val="000000">
                      <a:alpha val="43137"/>
                    </a:srgbClr>
                  </a:outerShdw>
                </a:effectLst>
              </a:rPr>
              <a:t> </a:t>
            </a:r>
            <a:r>
              <a:rPr lang="en-US" sz="4000" b="1" dirty="0" smtClean="0">
                <a:solidFill>
                  <a:schemeClr val="accent3">
                    <a:lumMod val="50000"/>
                  </a:schemeClr>
                </a:solidFill>
                <a:effectLst>
                  <a:outerShdw blurRad="38100" dist="38100" dir="2700000" algn="tl">
                    <a:srgbClr val="000000">
                      <a:alpha val="43137"/>
                    </a:srgbClr>
                  </a:outerShdw>
                </a:effectLst>
              </a:rPr>
              <a:t>tin </a:t>
            </a:r>
            <a:r>
              <a:rPr lang="en-US" sz="4000" b="1" dirty="0" err="1" smtClean="0">
                <a:solidFill>
                  <a:schemeClr val="accent3">
                    <a:lumMod val="50000"/>
                  </a:schemeClr>
                </a:solidFill>
                <a:effectLst>
                  <a:outerShdw blurRad="38100" dist="38100" dir="2700000" algn="tl">
                    <a:srgbClr val="000000">
                      <a:alpha val="43137"/>
                    </a:srgbClr>
                  </a:outerShdw>
                </a:effectLst>
              </a:rPr>
              <a:t>giao</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thức</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tcp</a:t>
            </a:r>
            <a:endParaRPr lang="en-US" sz="4000" b="1" dirty="0">
              <a:solidFill>
                <a:schemeClr val="accent3">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9252904"/>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548640"/>
          </a:xfrm>
        </p:spPr>
        <p:txBody>
          <a:bodyPr/>
          <a:lstStyle/>
          <a:p>
            <a:r>
              <a:rPr lang="en-US" b="1" dirty="0" err="1">
                <a:solidFill>
                  <a:schemeClr val="accent3">
                    <a:lumMod val="50000"/>
                  </a:schemeClr>
                </a:solidFill>
                <a:effectLst>
                  <a:outerShdw blurRad="38100" dist="38100" dir="2700000" algn="tl">
                    <a:srgbClr val="000000">
                      <a:alpha val="43137"/>
                    </a:srgbClr>
                  </a:outerShdw>
                </a:effectLst>
              </a:rPr>
              <a:t>Cơ</a:t>
            </a:r>
            <a:r>
              <a:rPr lang="en-US" b="1" dirty="0">
                <a:solidFill>
                  <a:schemeClr val="accent3">
                    <a:lumMod val="50000"/>
                  </a:schemeClr>
                </a:solidFill>
                <a:effectLst>
                  <a:outerShdw blurRad="38100" dist="38100" dir="2700000" algn="tl">
                    <a:srgbClr val="000000">
                      <a:alpha val="43137"/>
                    </a:srgbClr>
                  </a:outerShdw>
                </a:effectLst>
              </a:rPr>
              <a:t> </a:t>
            </a:r>
            <a:r>
              <a:rPr lang="en-US" b="1" dirty="0" err="1">
                <a:solidFill>
                  <a:schemeClr val="accent3">
                    <a:lumMod val="50000"/>
                  </a:schemeClr>
                </a:solidFill>
                <a:effectLst>
                  <a:outerShdw blurRad="38100" dist="38100" dir="2700000" algn="tl">
                    <a:srgbClr val="000000">
                      <a:alpha val="43137"/>
                    </a:srgbClr>
                  </a:outerShdw>
                </a:effectLst>
              </a:rPr>
              <a:t>Chế</a:t>
            </a:r>
            <a:r>
              <a:rPr lang="en-US" b="1" dirty="0">
                <a:solidFill>
                  <a:schemeClr val="accent3">
                    <a:lumMod val="50000"/>
                  </a:schemeClr>
                </a:solidFill>
                <a:effectLst>
                  <a:outerShdw blurRad="38100" dist="38100" dir="2700000" algn="tl">
                    <a:srgbClr val="000000">
                      <a:alpha val="43137"/>
                    </a:srgbClr>
                  </a:outerShdw>
                </a:effectLst>
              </a:rPr>
              <a:t> </a:t>
            </a:r>
            <a:r>
              <a:rPr lang="en-US" b="1" dirty="0" err="1">
                <a:solidFill>
                  <a:schemeClr val="accent3">
                    <a:lumMod val="50000"/>
                  </a:schemeClr>
                </a:solidFill>
                <a:effectLst>
                  <a:outerShdw blurRad="38100" dist="38100" dir="2700000" algn="tl">
                    <a:srgbClr val="000000">
                      <a:alpha val="43137"/>
                    </a:srgbClr>
                  </a:outerShdw>
                </a:effectLst>
              </a:rPr>
              <a:t>điều</a:t>
            </a:r>
            <a:r>
              <a:rPr lang="en-US" b="1" dirty="0">
                <a:solidFill>
                  <a:schemeClr val="accent3">
                    <a:lumMod val="50000"/>
                  </a:schemeClr>
                </a:solidFill>
                <a:effectLst>
                  <a:outerShdw blurRad="38100" dist="38100" dir="2700000" algn="tl">
                    <a:srgbClr val="000000">
                      <a:alpha val="43137"/>
                    </a:srgbClr>
                  </a:outerShdw>
                </a:effectLst>
              </a:rPr>
              <a:t> </a:t>
            </a:r>
            <a:r>
              <a:rPr lang="en-US" b="1" dirty="0" err="1">
                <a:solidFill>
                  <a:schemeClr val="accent3">
                    <a:lumMod val="50000"/>
                  </a:schemeClr>
                </a:solidFill>
                <a:effectLst>
                  <a:outerShdw blurRad="38100" dist="38100" dir="2700000" algn="tl">
                    <a:srgbClr val="000000">
                      <a:alpha val="43137"/>
                    </a:srgbClr>
                  </a:outerShdw>
                </a:effectLst>
              </a:rPr>
              <a:t>khiển</a:t>
            </a:r>
            <a:r>
              <a:rPr lang="en-US" b="1" dirty="0">
                <a:solidFill>
                  <a:schemeClr val="accent3">
                    <a:lumMod val="50000"/>
                  </a:schemeClr>
                </a:solidFill>
                <a:effectLst>
                  <a:outerShdw blurRad="38100" dist="38100" dir="2700000" algn="tl">
                    <a:srgbClr val="000000">
                      <a:alpha val="43137"/>
                    </a:srgbClr>
                  </a:outerShdw>
                </a:effectLst>
              </a:rPr>
              <a:t> </a:t>
            </a:r>
            <a:r>
              <a:rPr lang="en-US" b="1" dirty="0" err="1">
                <a:solidFill>
                  <a:schemeClr val="accent3">
                    <a:lumMod val="50000"/>
                  </a:schemeClr>
                </a:solidFill>
                <a:effectLst>
                  <a:outerShdw blurRad="38100" dist="38100" dir="2700000" algn="tl">
                    <a:srgbClr val="000000">
                      <a:alpha val="43137"/>
                    </a:srgbClr>
                  </a:outerShdw>
                </a:effectLst>
              </a:rPr>
              <a:t>luồng</a:t>
            </a:r>
            <a:r>
              <a:rPr lang="en-US" b="1" dirty="0">
                <a:solidFill>
                  <a:schemeClr val="accent3">
                    <a:lumMod val="50000"/>
                  </a:schemeClr>
                </a:solidFill>
                <a:effectLst>
                  <a:outerShdw blurRad="38100" dist="38100" dir="2700000" algn="tl">
                    <a:srgbClr val="000000">
                      <a:alpha val="43137"/>
                    </a:srgbClr>
                  </a:outerShdw>
                </a:effectLst>
              </a:rPr>
              <a:t> (flow control)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100628"/>
            <a:ext cx="8686800" cy="3852372"/>
          </a:xfrm>
        </p:spPr>
        <p:txBody>
          <a:bodyPr>
            <a:normAutofit/>
          </a:bodyPr>
          <a:lstStyle/>
          <a:p>
            <a:pPr>
              <a:buFont typeface="Arial" pitchFamily="34" charset="0"/>
              <a:buChar char="•"/>
            </a:pPr>
            <a:r>
              <a:rPr lang="en-US" sz="2000" b="0" dirty="0" err="1" smtClean="0"/>
              <a:t>Điều</a:t>
            </a:r>
            <a:r>
              <a:rPr lang="en-US" sz="2000" b="0" dirty="0" smtClean="0"/>
              <a:t> </a:t>
            </a:r>
            <a:r>
              <a:rPr lang="en-US" sz="2000" b="0" dirty="0" err="1" smtClean="0"/>
              <a:t>khiển</a:t>
            </a:r>
            <a:r>
              <a:rPr lang="en-US" sz="2000" b="0" dirty="0" smtClean="0"/>
              <a:t> </a:t>
            </a:r>
            <a:r>
              <a:rPr lang="en-US" sz="2000" b="0" dirty="0" err="1" smtClean="0"/>
              <a:t>luồng</a:t>
            </a:r>
            <a:r>
              <a:rPr lang="en-US" sz="2000" b="0" dirty="0" smtClean="0"/>
              <a:t>: Flow control </a:t>
            </a:r>
            <a:r>
              <a:rPr lang="en-US" sz="2000" b="0" dirty="0" err="1" smtClean="0"/>
              <a:t>cho</a:t>
            </a:r>
            <a:r>
              <a:rPr lang="en-US" sz="2000" b="0" dirty="0" smtClean="0"/>
              <a:t> </a:t>
            </a:r>
            <a:r>
              <a:rPr lang="en-US" sz="2000" b="0" dirty="0" err="1" smtClean="0"/>
              <a:t>phép</a:t>
            </a:r>
            <a:r>
              <a:rPr lang="en-US" sz="2000" b="0" dirty="0" smtClean="0"/>
              <a:t> </a:t>
            </a:r>
            <a:r>
              <a:rPr lang="en-US" sz="2000" b="0" dirty="0" err="1" smtClean="0"/>
              <a:t>điều</a:t>
            </a:r>
            <a:r>
              <a:rPr lang="en-US" sz="2000" b="0" dirty="0" smtClean="0"/>
              <a:t> </a:t>
            </a:r>
            <a:r>
              <a:rPr lang="en-US" sz="2000" b="0" dirty="0" err="1" smtClean="0"/>
              <a:t>chỉnh</a:t>
            </a:r>
            <a:r>
              <a:rPr lang="en-US" sz="2000" b="0" dirty="0" smtClean="0"/>
              <a:t> </a:t>
            </a:r>
            <a:r>
              <a:rPr lang="en-US" sz="2000" b="0" dirty="0" err="1" smtClean="0"/>
              <a:t>phu</a:t>
            </a:r>
            <a:r>
              <a:rPr lang="en-US" sz="2000" b="0" dirty="0" smtClean="0"/>
              <a:t>̀ </a:t>
            </a:r>
            <a:r>
              <a:rPr lang="en-US" sz="2000" b="0" dirty="0" err="1" smtClean="0"/>
              <a:t>hợp</a:t>
            </a:r>
            <a:r>
              <a:rPr lang="en-US" sz="2000" b="0" dirty="0" smtClean="0"/>
              <a:t> </a:t>
            </a:r>
            <a:r>
              <a:rPr lang="en-US" sz="2000" b="0" dirty="0" err="1" smtClean="0"/>
              <a:t>sô</a:t>
            </a:r>
            <a:r>
              <a:rPr lang="en-US" sz="2000" b="0" dirty="0" smtClean="0"/>
              <a:t>́ </a:t>
            </a:r>
            <a:r>
              <a:rPr lang="en-US" sz="2000" b="0" dirty="0" err="1" smtClean="0"/>
              <a:t>lượng</a:t>
            </a:r>
            <a:r>
              <a:rPr lang="en-US" sz="2000" b="0" dirty="0" smtClean="0"/>
              <a:t> </a:t>
            </a:r>
            <a:r>
              <a:rPr lang="en-US" sz="2000" b="0" dirty="0" err="1" smtClean="0"/>
              <a:t>các</a:t>
            </a:r>
            <a:r>
              <a:rPr lang="en-US" sz="2000" b="0" dirty="0" smtClean="0"/>
              <a:t> </a:t>
            </a:r>
            <a:r>
              <a:rPr lang="en-US" sz="2000" b="0" dirty="0" err="1" smtClean="0"/>
              <a:t>gói</a:t>
            </a:r>
            <a:r>
              <a:rPr lang="en-US" sz="2000" b="0" dirty="0" smtClean="0"/>
              <a:t> tin </a:t>
            </a:r>
            <a:r>
              <a:rPr lang="en-US" sz="2000" b="0" dirty="0" err="1" smtClean="0"/>
              <a:t>đang</a:t>
            </a:r>
            <a:r>
              <a:rPr lang="en-US" sz="2000" b="0" dirty="0" smtClean="0"/>
              <a:t> </a:t>
            </a:r>
            <a:r>
              <a:rPr lang="en-US" sz="2000" b="0" dirty="0" err="1" smtClean="0"/>
              <a:t>được</a:t>
            </a:r>
            <a:r>
              <a:rPr lang="en-US" sz="2000" b="0" dirty="0" smtClean="0"/>
              <a:t> </a:t>
            </a:r>
            <a:r>
              <a:rPr lang="en-US" sz="2000" b="0" dirty="0" err="1" smtClean="0"/>
              <a:t>truyền</a:t>
            </a:r>
            <a:r>
              <a:rPr lang="en-US" sz="2000" b="0" dirty="0" smtClean="0"/>
              <a:t> </a:t>
            </a:r>
            <a:r>
              <a:rPr lang="en-US" sz="2000" b="0" dirty="0" err="1" smtClean="0"/>
              <a:t>trên</a:t>
            </a:r>
            <a:r>
              <a:rPr lang="en-US" sz="2000" b="0" dirty="0" smtClean="0"/>
              <a:t> </a:t>
            </a:r>
            <a:r>
              <a:rPr lang="en-US" sz="2000" b="0" dirty="0" err="1" smtClean="0"/>
              <a:t>mạng</a:t>
            </a:r>
            <a:r>
              <a:rPr lang="en-US" sz="2000" b="0" dirty="0" smtClean="0"/>
              <a:t> </a:t>
            </a:r>
            <a:r>
              <a:rPr lang="en-US" sz="2000" b="0" dirty="0" err="1" smtClean="0"/>
              <a:t>giữa</a:t>
            </a:r>
            <a:r>
              <a:rPr lang="en-US" sz="2000" b="0" dirty="0" smtClean="0"/>
              <a:t> </a:t>
            </a:r>
            <a:r>
              <a:rPr lang="en-US" sz="2000" b="0" dirty="0" err="1" smtClean="0"/>
              <a:t>nguồn</a:t>
            </a:r>
            <a:r>
              <a:rPr lang="en-US" sz="2000" b="0" dirty="0" smtClean="0"/>
              <a:t> </a:t>
            </a:r>
            <a:r>
              <a:rPr lang="en-US" sz="2000" b="0" dirty="0" err="1" smtClean="0"/>
              <a:t>va</a:t>
            </a:r>
            <a:r>
              <a:rPr lang="en-US" sz="2000" b="0" dirty="0" smtClean="0"/>
              <a:t>̀ </a:t>
            </a:r>
            <a:r>
              <a:rPr lang="en-US" sz="2000" b="0" dirty="0" err="1" smtClean="0"/>
              <a:t>đích</a:t>
            </a:r>
            <a:r>
              <a:rPr lang="en-US" sz="2000" b="0" dirty="0" smtClean="0"/>
              <a:t>.</a:t>
            </a:r>
          </a:p>
          <a:p>
            <a:pPr>
              <a:buFont typeface="Arial" pitchFamily="34" charset="0"/>
              <a:buChar char="•"/>
            </a:pPr>
            <a:r>
              <a:rPr lang="en-US" sz="2000" b="0" dirty="0" smtClean="0"/>
              <a:t> </a:t>
            </a:r>
            <a:r>
              <a:rPr lang="en-US" sz="2000" b="0" dirty="0" err="1" smtClean="0"/>
              <a:t>Cơ</a:t>
            </a:r>
            <a:r>
              <a:rPr lang="en-US" sz="2000" b="0" dirty="0" smtClean="0"/>
              <a:t> </a:t>
            </a:r>
            <a:r>
              <a:rPr lang="en-US" sz="2000" b="0" dirty="0" err="1" smtClean="0"/>
              <a:t>chê</a:t>
            </a:r>
            <a:r>
              <a:rPr lang="en-US" sz="2000" b="0" dirty="0" smtClean="0"/>
              <a:t>́ </a:t>
            </a:r>
            <a:r>
              <a:rPr lang="en-US" sz="2000" b="0" dirty="0" err="1" smtClean="0"/>
              <a:t>điều</a:t>
            </a:r>
            <a:r>
              <a:rPr lang="en-US" sz="2000" b="0" dirty="0" smtClean="0"/>
              <a:t> </a:t>
            </a:r>
            <a:r>
              <a:rPr lang="en-US" sz="2000" b="0" dirty="0" err="1" smtClean="0"/>
              <a:t>khiển</a:t>
            </a:r>
            <a:r>
              <a:rPr lang="en-US" sz="2000" b="0" dirty="0" smtClean="0"/>
              <a:t> </a:t>
            </a:r>
            <a:r>
              <a:rPr lang="en-US" sz="2000" b="0" dirty="0" err="1" smtClean="0"/>
              <a:t>luồng</a:t>
            </a:r>
            <a:r>
              <a:rPr lang="en-US" sz="2000" b="0" dirty="0" smtClean="0"/>
              <a:t> </a:t>
            </a:r>
            <a:r>
              <a:rPr lang="en-US" sz="2000" b="0" dirty="0" err="1" smtClean="0"/>
              <a:t>được</a:t>
            </a:r>
            <a:r>
              <a:rPr lang="en-US" sz="2000" b="0" dirty="0" smtClean="0"/>
              <a:t> </a:t>
            </a:r>
            <a:r>
              <a:rPr lang="en-US" sz="2000" b="0" dirty="0" err="1" smtClean="0"/>
              <a:t>thiết</a:t>
            </a:r>
            <a:r>
              <a:rPr lang="en-US" sz="2000" b="0" dirty="0" smtClean="0"/>
              <a:t> </a:t>
            </a:r>
            <a:r>
              <a:rPr lang="en-US" sz="2000" b="0" dirty="0" err="1" smtClean="0"/>
              <a:t>lập</a:t>
            </a:r>
            <a:r>
              <a:rPr lang="en-US" sz="2000" b="0" dirty="0" smtClean="0"/>
              <a:t> </a:t>
            </a:r>
            <a:r>
              <a:rPr lang="en-US" sz="2000" b="0" dirty="0" err="1" smtClean="0"/>
              <a:t>với</a:t>
            </a:r>
            <a:r>
              <a:rPr lang="en-US" sz="2000" b="0" dirty="0" smtClean="0"/>
              <a:t> 3 </a:t>
            </a:r>
            <a:r>
              <a:rPr lang="en-US" sz="2000" b="0" dirty="0" err="1" smtClean="0"/>
              <a:t>mục</a:t>
            </a:r>
            <a:r>
              <a:rPr lang="en-US" sz="2000" b="0" dirty="0" smtClean="0"/>
              <a:t> </a:t>
            </a:r>
            <a:r>
              <a:rPr lang="en-US" sz="2000" b="0" dirty="0" err="1" smtClean="0"/>
              <a:t>đích</a:t>
            </a:r>
            <a:r>
              <a:rPr lang="en-US" sz="2000" b="0" dirty="0" smtClean="0"/>
              <a:t> </a:t>
            </a:r>
            <a:r>
              <a:rPr lang="en-US" sz="2000" b="0" dirty="0" err="1" smtClean="0"/>
              <a:t>sau</a:t>
            </a:r>
            <a:r>
              <a:rPr lang="en-US" sz="2000" b="0" dirty="0" smtClean="0"/>
              <a:t>:</a:t>
            </a:r>
          </a:p>
          <a:p>
            <a:pPr lvl="4">
              <a:buFont typeface="Arial" pitchFamily="34" charset="0"/>
              <a:buChar char="•"/>
            </a:pPr>
            <a:r>
              <a:rPr lang="en-US" sz="2000" dirty="0" err="1" smtClean="0"/>
              <a:t>Thiết</a:t>
            </a:r>
            <a:r>
              <a:rPr lang="en-US" sz="2000" dirty="0" smtClean="0"/>
              <a:t> </a:t>
            </a:r>
            <a:r>
              <a:rPr lang="en-US" sz="2000" dirty="0" err="1" smtClean="0"/>
              <a:t>lập</a:t>
            </a:r>
            <a:r>
              <a:rPr lang="en-US" sz="2000" dirty="0" smtClean="0"/>
              <a:t> </a:t>
            </a:r>
            <a:r>
              <a:rPr lang="en-US" sz="2000" dirty="0" err="1" smtClean="0"/>
              <a:t>sư</a:t>
            </a:r>
            <a:r>
              <a:rPr lang="en-US" sz="2000" dirty="0" smtClean="0"/>
              <a:t>̣ </a:t>
            </a:r>
            <a:r>
              <a:rPr lang="en-US" sz="2000" dirty="0" err="1" smtClean="0"/>
              <a:t>cân</a:t>
            </a:r>
            <a:r>
              <a:rPr lang="en-US" sz="2000" dirty="0" smtClean="0"/>
              <a:t> </a:t>
            </a:r>
            <a:r>
              <a:rPr lang="en-US" sz="2000" dirty="0" err="1" smtClean="0"/>
              <a:t>đối</a:t>
            </a:r>
            <a:r>
              <a:rPr lang="en-US" sz="2000" dirty="0" smtClean="0"/>
              <a:t> </a:t>
            </a:r>
            <a:r>
              <a:rPr lang="en-US" sz="2000" dirty="0" err="1" smtClean="0"/>
              <a:t>giữa</a:t>
            </a:r>
            <a:r>
              <a:rPr lang="en-US" sz="2000" dirty="0" smtClean="0"/>
              <a:t> </a:t>
            </a:r>
            <a:r>
              <a:rPr lang="en-US" sz="2000" dirty="0" err="1" smtClean="0"/>
              <a:t>việc</a:t>
            </a:r>
            <a:r>
              <a:rPr lang="en-US" sz="2000" dirty="0" smtClean="0"/>
              <a:t> </a:t>
            </a:r>
            <a:r>
              <a:rPr lang="en-US" sz="2000" dirty="0" err="1" smtClean="0"/>
              <a:t>hạn</a:t>
            </a:r>
            <a:r>
              <a:rPr lang="en-US" sz="2000" dirty="0" smtClean="0"/>
              <a:t> </a:t>
            </a:r>
            <a:r>
              <a:rPr lang="en-US" sz="2000" dirty="0" err="1" smtClean="0"/>
              <a:t>chê</a:t>
            </a:r>
            <a:r>
              <a:rPr lang="en-US" sz="2000" dirty="0" smtClean="0"/>
              <a:t>́ </a:t>
            </a:r>
            <a:r>
              <a:rPr lang="en-US" sz="2000" dirty="0" err="1" smtClean="0"/>
              <a:t>người</a:t>
            </a:r>
            <a:r>
              <a:rPr lang="en-US" sz="2000" dirty="0" smtClean="0"/>
              <a:t> </a:t>
            </a:r>
            <a:r>
              <a:rPr lang="en-US" sz="2000" dirty="0" err="1" smtClean="0"/>
              <a:t>dùng</a:t>
            </a:r>
            <a:r>
              <a:rPr lang="en-US" sz="2000" dirty="0" smtClean="0"/>
              <a:t> </a:t>
            </a:r>
            <a:r>
              <a:rPr lang="en-US" sz="2000" dirty="0" err="1" smtClean="0"/>
              <a:t>va</a:t>
            </a:r>
            <a:r>
              <a:rPr lang="en-US" sz="2000" dirty="0" smtClean="0"/>
              <a:t>̀ </a:t>
            </a:r>
            <a:r>
              <a:rPr lang="en-US" sz="2000" dirty="0" err="1" smtClean="0"/>
              <a:t>giư</a:t>
            </a:r>
            <a:r>
              <a:rPr lang="en-US" sz="2000" dirty="0" smtClean="0"/>
              <a:t>̃ </a:t>
            </a:r>
            <a:r>
              <a:rPr lang="en-US" sz="2000" dirty="0" err="1" smtClean="0"/>
              <a:t>tốc</a:t>
            </a:r>
            <a:r>
              <a:rPr lang="en-US" sz="2000" dirty="0" smtClean="0"/>
              <a:t> </a:t>
            </a:r>
            <a:r>
              <a:rPr lang="en-US" sz="2000" dirty="0" err="1" smtClean="0"/>
              <a:t>đô</a:t>
            </a:r>
            <a:r>
              <a:rPr lang="en-US" sz="2000" dirty="0" smtClean="0"/>
              <a:t>̣ </a:t>
            </a:r>
            <a:r>
              <a:rPr lang="en-US" sz="2000" dirty="0" err="1" smtClean="0"/>
              <a:t>truyền</a:t>
            </a:r>
            <a:r>
              <a:rPr lang="en-US" sz="2000" dirty="0" smtClean="0"/>
              <a:t> tin </a:t>
            </a:r>
            <a:r>
              <a:rPr lang="en-US" sz="2000" dirty="0" err="1" smtClean="0"/>
              <a:t>trung</a:t>
            </a:r>
            <a:r>
              <a:rPr lang="en-US" sz="2000" dirty="0" smtClean="0"/>
              <a:t> </a:t>
            </a:r>
            <a:r>
              <a:rPr lang="en-US" sz="2000" dirty="0" err="1" smtClean="0"/>
              <a:t>bình</a:t>
            </a:r>
            <a:r>
              <a:rPr lang="en-US" sz="2000" dirty="0" smtClean="0"/>
              <a:t> ở </a:t>
            </a:r>
            <a:r>
              <a:rPr lang="en-US" sz="2000" dirty="0" err="1" smtClean="0"/>
              <a:t>mức</a:t>
            </a:r>
            <a:r>
              <a:rPr lang="en-US" sz="2000" dirty="0" smtClean="0"/>
              <a:t> </a:t>
            </a:r>
            <a:r>
              <a:rPr lang="en-US" sz="2000" dirty="0" err="1" smtClean="0"/>
              <a:t>hợp</a:t>
            </a:r>
            <a:r>
              <a:rPr lang="en-US" sz="2000" dirty="0" smtClean="0"/>
              <a:t> </a:t>
            </a:r>
            <a:r>
              <a:rPr lang="en-US" sz="2000" dirty="0" err="1" smtClean="0"/>
              <a:t>ly</a:t>
            </a:r>
            <a:r>
              <a:rPr lang="en-US" sz="2000" dirty="0" smtClean="0"/>
              <a:t>́</a:t>
            </a:r>
          </a:p>
          <a:p>
            <a:pPr lvl="4">
              <a:buFont typeface="Arial" pitchFamily="34" charset="0"/>
              <a:buChar char="•"/>
            </a:pPr>
            <a:r>
              <a:rPr lang="en-US" sz="2000" b="0" dirty="0" err="1" smtClean="0"/>
              <a:t>Đảm</a:t>
            </a:r>
            <a:r>
              <a:rPr lang="en-US" sz="2000" b="0" dirty="0" smtClean="0"/>
              <a:t> </a:t>
            </a:r>
            <a:r>
              <a:rPr lang="en-US" sz="2000" b="0" dirty="0" err="1" smtClean="0"/>
              <a:t>bảo</a:t>
            </a:r>
            <a:r>
              <a:rPr lang="en-US" sz="2000" b="0" dirty="0" smtClean="0"/>
              <a:t> </a:t>
            </a:r>
            <a:r>
              <a:rPr lang="en-US" sz="2000" b="0" dirty="0" err="1" smtClean="0"/>
              <a:t>tính</a:t>
            </a:r>
            <a:r>
              <a:rPr lang="en-US" sz="2000" b="0" dirty="0" smtClean="0"/>
              <a:t> </a:t>
            </a:r>
            <a:r>
              <a:rPr lang="en-US" sz="2000" b="0" dirty="0" err="1" smtClean="0"/>
              <a:t>công</a:t>
            </a:r>
            <a:r>
              <a:rPr lang="en-US" sz="2000" b="0" dirty="0" smtClean="0"/>
              <a:t> </a:t>
            </a:r>
            <a:r>
              <a:rPr lang="en-US" sz="2000" b="0" dirty="0" err="1" smtClean="0"/>
              <a:t>bằng</a:t>
            </a:r>
            <a:r>
              <a:rPr lang="en-US" sz="2000" b="0" dirty="0" smtClean="0"/>
              <a:t> </a:t>
            </a:r>
            <a:r>
              <a:rPr lang="en-US" sz="2000" b="0" dirty="0" err="1" smtClean="0"/>
              <a:t>giữa</a:t>
            </a:r>
            <a:r>
              <a:rPr lang="en-US" sz="2000" b="0" dirty="0" smtClean="0"/>
              <a:t> </a:t>
            </a:r>
            <a:r>
              <a:rPr lang="en-US" sz="2000" b="0" dirty="0" err="1" smtClean="0"/>
              <a:t>những</a:t>
            </a:r>
            <a:r>
              <a:rPr lang="en-US" sz="2000" b="0" dirty="0" smtClean="0"/>
              <a:t> </a:t>
            </a:r>
            <a:r>
              <a:rPr lang="en-US" sz="2000" b="0" dirty="0" err="1" smtClean="0"/>
              <a:t>người</a:t>
            </a:r>
            <a:r>
              <a:rPr lang="en-US" sz="2000" b="0" dirty="0" smtClean="0"/>
              <a:t> </a:t>
            </a:r>
            <a:r>
              <a:rPr lang="en-US" sz="2000" b="0" dirty="0" err="1" smtClean="0"/>
              <a:t>truy</a:t>
            </a:r>
            <a:r>
              <a:rPr lang="en-US" sz="2000" b="0" dirty="0" smtClean="0"/>
              <a:t> </a:t>
            </a:r>
            <a:r>
              <a:rPr lang="en-US" sz="2000" b="0" dirty="0" err="1" smtClean="0"/>
              <a:t>cập</a:t>
            </a:r>
            <a:r>
              <a:rPr lang="en-US" sz="2000" b="0" dirty="0" smtClean="0"/>
              <a:t> </a:t>
            </a:r>
            <a:r>
              <a:rPr lang="en-US" sz="2000" b="0" dirty="0" err="1" smtClean="0"/>
              <a:t>mạng</a:t>
            </a:r>
            <a:r>
              <a:rPr lang="en-US" sz="2000" b="0" dirty="0" smtClean="0"/>
              <a:t> </a:t>
            </a:r>
            <a:r>
              <a:rPr lang="en-US" sz="2000" b="0" dirty="0" err="1" smtClean="0"/>
              <a:t>trong</a:t>
            </a:r>
            <a:r>
              <a:rPr lang="en-US" sz="2000" b="0" dirty="0" smtClean="0"/>
              <a:t> </a:t>
            </a:r>
            <a:r>
              <a:rPr lang="en-US" sz="2000" b="0" dirty="0" err="1" smtClean="0"/>
              <a:t>trường</a:t>
            </a:r>
            <a:r>
              <a:rPr lang="en-US" sz="2000" b="0" dirty="0" smtClean="0"/>
              <a:t> </a:t>
            </a:r>
            <a:r>
              <a:rPr lang="en-US" sz="2000" b="0" dirty="0" err="1" smtClean="0"/>
              <a:t>hợp</a:t>
            </a:r>
            <a:r>
              <a:rPr lang="en-US" sz="2000" b="0" dirty="0" smtClean="0"/>
              <a:t> </a:t>
            </a:r>
            <a:r>
              <a:rPr lang="en-US" sz="2000" b="0" dirty="0" err="1" smtClean="0"/>
              <a:t>áp</a:t>
            </a:r>
            <a:r>
              <a:rPr lang="en-US" sz="2000" b="0" dirty="0" smtClean="0"/>
              <a:t> </a:t>
            </a:r>
            <a:r>
              <a:rPr lang="en-US" sz="2000" b="0" dirty="0" err="1" smtClean="0"/>
              <a:t>dụng</a:t>
            </a:r>
            <a:r>
              <a:rPr lang="en-US" sz="2000" b="0" dirty="0" smtClean="0"/>
              <a:t> </a:t>
            </a:r>
            <a:r>
              <a:rPr lang="en-US" sz="2000" b="0" dirty="0" err="1" smtClean="0"/>
              <a:t>điều</a:t>
            </a:r>
            <a:r>
              <a:rPr lang="en-US" sz="2000" b="0" dirty="0" smtClean="0"/>
              <a:t> </a:t>
            </a:r>
            <a:r>
              <a:rPr lang="en-US" sz="2000" b="0" dirty="0" err="1" smtClean="0"/>
              <a:t>kiện</a:t>
            </a:r>
            <a:r>
              <a:rPr lang="en-US" sz="2000" b="0" dirty="0" smtClean="0"/>
              <a:t> </a:t>
            </a:r>
            <a:r>
              <a:rPr lang="en-US" sz="2000" b="0" dirty="0" err="1" smtClean="0"/>
              <a:t>hạn</a:t>
            </a:r>
            <a:r>
              <a:rPr lang="en-US" sz="2000" b="0" dirty="0" smtClean="0"/>
              <a:t> </a:t>
            </a:r>
            <a:r>
              <a:rPr lang="en-US" sz="2000" b="0" dirty="0" err="1" smtClean="0"/>
              <a:t>chê</a:t>
            </a:r>
            <a:r>
              <a:rPr lang="en-US" sz="2000" b="0" dirty="0" smtClean="0"/>
              <a:t>́ </a:t>
            </a:r>
            <a:r>
              <a:rPr lang="en-US" sz="2000" b="0" dirty="0" err="1" smtClean="0"/>
              <a:t>một</a:t>
            </a:r>
            <a:r>
              <a:rPr lang="en-US" sz="2000" b="0" dirty="0" smtClean="0"/>
              <a:t> </a:t>
            </a:r>
            <a:r>
              <a:rPr lang="en-US" sz="2000" b="0" dirty="0" err="1" smtClean="0"/>
              <a:t>phần</a:t>
            </a:r>
            <a:r>
              <a:rPr lang="en-US" sz="2000" b="0" dirty="0" smtClean="0"/>
              <a:t> </a:t>
            </a:r>
            <a:r>
              <a:rPr lang="en-US" sz="2000" b="0" dirty="0" err="1" smtClean="0"/>
              <a:t>thông</a:t>
            </a:r>
            <a:r>
              <a:rPr lang="en-US" sz="2000" b="0" dirty="0" smtClean="0"/>
              <a:t> tin </a:t>
            </a:r>
            <a:r>
              <a:rPr lang="en-US" sz="2000" b="0" dirty="0" err="1" smtClean="0"/>
              <a:t>truy</a:t>
            </a:r>
            <a:r>
              <a:rPr lang="en-US" sz="2000" b="0" dirty="0" smtClean="0"/>
              <a:t> </a:t>
            </a:r>
            <a:r>
              <a:rPr lang="en-US" sz="2000" b="0" dirty="0" err="1" smtClean="0"/>
              <a:t>cập</a:t>
            </a:r>
            <a:endParaRPr lang="en-US" sz="2000" b="0" dirty="0" smtClean="0"/>
          </a:p>
          <a:p>
            <a:pPr lvl="4">
              <a:buFont typeface="Arial" pitchFamily="34" charset="0"/>
              <a:buChar char="•"/>
            </a:pPr>
            <a:r>
              <a:rPr lang="en-US" sz="2000" dirty="0" err="1" smtClean="0"/>
              <a:t>Duy</a:t>
            </a:r>
            <a:r>
              <a:rPr lang="en-US" sz="2000" dirty="0" smtClean="0"/>
              <a:t> trì </a:t>
            </a:r>
            <a:r>
              <a:rPr lang="en-US" sz="2000" dirty="0" err="1" smtClean="0"/>
              <a:t>kha</a:t>
            </a:r>
            <a:r>
              <a:rPr lang="en-US" sz="2000" dirty="0" smtClean="0"/>
              <a:t>̉ </a:t>
            </a:r>
            <a:r>
              <a:rPr lang="en-US" sz="2000" dirty="0" err="1" smtClean="0"/>
              <a:t>năng</a:t>
            </a:r>
            <a:r>
              <a:rPr lang="en-US" sz="2000" dirty="0" smtClean="0"/>
              <a:t> </a:t>
            </a:r>
            <a:r>
              <a:rPr lang="en-US" sz="2000" dirty="0" err="1" smtClean="0"/>
              <a:t>thông</a:t>
            </a:r>
            <a:r>
              <a:rPr lang="en-US" sz="2000" dirty="0" smtClean="0"/>
              <a:t> qua </a:t>
            </a:r>
            <a:r>
              <a:rPr lang="en-US" sz="2000" dirty="0" err="1" smtClean="0"/>
              <a:t>của</a:t>
            </a:r>
            <a:r>
              <a:rPr lang="en-US" sz="2000" dirty="0" smtClean="0"/>
              <a:t> </a:t>
            </a:r>
            <a:r>
              <a:rPr lang="en-US" sz="2000" dirty="0" err="1" smtClean="0"/>
              <a:t>mạng</a:t>
            </a:r>
            <a:r>
              <a:rPr lang="en-US" sz="2000" dirty="0" smtClean="0"/>
              <a:t>, </a:t>
            </a:r>
            <a:r>
              <a:rPr lang="en-US" sz="2000" dirty="0" err="1" smtClean="0"/>
              <a:t>không</a:t>
            </a:r>
            <a:r>
              <a:rPr lang="en-US" sz="2000" dirty="0" smtClean="0"/>
              <a:t> </a:t>
            </a:r>
            <a:r>
              <a:rPr lang="en-US" sz="2000" dirty="0" err="1" smtClean="0"/>
              <a:t>đê</a:t>
            </a:r>
            <a:r>
              <a:rPr lang="en-US" sz="2000" dirty="0" smtClean="0"/>
              <a:t>̉ </a:t>
            </a:r>
            <a:r>
              <a:rPr lang="en-US" sz="2000" dirty="0" err="1" smtClean="0"/>
              <a:t>xảy</a:t>
            </a:r>
            <a:r>
              <a:rPr lang="en-US" sz="2000" dirty="0" smtClean="0"/>
              <a:t> </a:t>
            </a:r>
            <a:r>
              <a:rPr lang="en-US" sz="2000" dirty="0" err="1" smtClean="0"/>
              <a:t>ra</a:t>
            </a:r>
            <a:r>
              <a:rPr lang="en-US" sz="2000" dirty="0" smtClean="0"/>
              <a:t> </a:t>
            </a:r>
            <a:r>
              <a:rPr lang="en-US" sz="2000" dirty="0" err="1" smtClean="0"/>
              <a:t>hiện</a:t>
            </a:r>
            <a:r>
              <a:rPr lang="en-US" sz="2000" dirty="0" smtClean="0"/>
              <a:t> </a:t>
            </a:r>
            <a:r>
              <a:rPr lang="en-US" sz="2000" dirty="0" err="1" smtClean="0"/>
              <a:t>tượng</a:t>
            </a:r>
            <a:r>
              <a:rPr lang="en-US" sz="2000" dirty="0" smtClean="0"/>
              <a:t> </a:t>
            </a:r>
            <a:r>
              <a:rPr lang="en-US" sz="2000" dirty="0" err="1" smtClean="0"/>
              <a:t>nghẽn</a:t>
            </a:r>
            <a:r>
              <a:rPr lang="en-US" sz="2000" dirty="0" smtClean="0"/>
              <a:t> </a:t>
            </a:r>
            <a:r>
              <a:rPr lang="en-US" sz="2000" dirty="0" err="1" smtClean="0"/>
              <a:t>mạng</a:t>
            </a:r>
            <a:r>
              <a:rPr lang="en-US" sz="2000" dirty="0" smtClean="0"/>
              <a:t> </a:t>
            </a:r>
            <a:r>
              <a:rPr lang="en-US" sz="2000" dirty="0" err="1" smtClean="0"/>
              <a:t>hoàn</a:t>
            </a:r>
            <a:r>
              <a:rPr lang="en-US" sz="2000" dirty="0" smtClean="0"/>
              <a:t> </a:t>
            </a:r>
            <a:r>
              <a:rPr lang="en-US" sz="2000" dirty="0" err="1" smtClean="0"/>
              <a:t>toàn</a:t>
            </a:r>
            <a:endParaRPr lang="en-US" sz="2000" b="0" dirty="0"/>
          </a:p>
        </p:txBody>
      </p:sp>
    </p:spTree>
    <p:extLst>
      <p:ext uri="{BB962C8B-B14F-4D97-AF65-F5344CB8AC3E}">
        <p14:creationId xmlns:p14="http://schemas.microsoft.com/office/powerpoint/2010/main" val="1905655340"/>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458200" cy="4495800"/>
          </a:xfrm>
        </p:spPr>
        <p:txBody>
          <a:bodyPr>
            <a:normAutofit/>
          </a:bodyPr>
          <a:lstStyle/>
          <a:p>
            <a:pPr algn="just">
              <a:buFont typeface="Arial" pitchFamily="34" charset="0"/>
              <a:buChar char="•"/>
            </a:pPr>
            <a:r>
              <a:rPr lang="en-US" sz="2400" b="0" dirty="0">
                <a:latin typeface="Times New Roman" pitchFamily="18" charset="0"/>
                <a:cs typeface="Times New Roman" pitchFamily="18" charset="0"/>
              </a:rPr>
              <a:t>Sender </a:t>
            </a:r>
            <a:r>
              <a:rPr lang="en-US" sz="2400" b="0" dirty="0" err="1">
                <a:latin typeface="Times New Roman" pitchFamily="18" charset="0"/>
                <a:cs typeface="Times New Roman" pitchFamily="18" charset="0"/>
              </a:rPr>
              <a:t>gửi</a:t>
            </a:r>
            <a:r>
              <a:rPr lang="en-US" sz="2400" b="0" dirty="0">
                <a:latin typeface="Times New Roman" pitchFamily="18" charset="0"/>
                <a:cs typeface="Times New Roman" pitchFamily="18" charset="0"/>
              </a:rPr>
              <a:t> quá </a:t>
            </a:r>
            <a:r>
              <a:rPr lang="en-US" sz="2400" b="0" dirty="0" err="1">
                <a:latin typeface="Times New Roman" pitchFamily="18" charset="0"/>
                <a:cs typeface="Times New Roman" pitchFamily="18" charset="0"/>
              </a:rPr>
              <a:t>nhiều</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dư</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liệu</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cho</a:t>
            </a:r>
            <a:r>
              <a:rPr lang="en-US" sz="2400" b="0" dirty="0">
                <a:latin typeface="Times New Roman" pitchFamily="18" charset="0"/>
                <a:cs typeface="Times New Roman" pitchFamily="18" charset="0"/>
              </a:rPr>
              <a:t> </a:t>
            </a:r>
            <a:r>
              <a:rPr lang="en-US" sz="2400" b="0" dirty="0" smtClean="0">
                <a:latin typeface="Times New Roman" pitchFamily="18" charset="0"/>
                <a:cs typeface="Times New Roman" pitchFamily="18" charset="0"/>
              </a:rPr>
              <a:t>Receiver.</a:t>
            </a:r>
          </a:p>
          <a:p>
            <a:pPr algn="just">
              <a:buFont typeface="Arial" pitchFamily="34" charset="0"/>
              <a:buChar char="•"/>
            </a:pPr>
            <a:r>
              <a:rPr lang="en-US" sz="2400" b="0" dirty="0" smtClean="0">
                <a:latin typeface="Times New Roman" pitchFamily="18" charset="0"/>
                <a:cs typeface="Times New Roman" pitchFamily="18" charset="0"/>
              </a:rPr>
              <a:t>Receiver </a:t>
            </a:r>
            <a:r>
              <a:rPr lang="en-US" sz="2400" b="0" dirty="0">
                <a:latin typeface="Times New Roman" pitchFamily="18" charset="0"/>
                <a:cs typeface="Times New Roman" pitchFamily="18" charset="0"/>
              </a:rPr>
              <a:t>sẽ </a:t>
            </a:r>
            <a:r>
              <a:rPr lang="en-US" sz="2400" b="0" dirty="0" err="1">
                <a:latin typeface="Times New Roman" pitchFamily="18" charset="0"/>
                <a:cs typeface="Times New Roman" pitchFamily="18" charset="0"/>
              </a:rPr>
              <a:t>chuyển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vào</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bô</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đệm</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đê</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chơ</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xư</a:t>
            </a:r>
            <a:r>
              <a:rPr lang="en-US" sz="2400" b="0" dirty="0">
                <a:latin typeface="Times New Roman" pitchFamily="18" charset="0"/>
                <a:cs typeface="Times New Roman" pitchFamily="18" charset="0"/>
              </a:rPr>
              <a:t>̉ </a:t>
            </a:r>
            <a:r>
              <a:rPr lang="en-US" sz="2400" b="0" dirty="0" err="1" smtClean="0">
                <a:latin typeface="Times New Roman" pitchFamily="18" charset="0"/>
                <a:cs typeface="Times New Roman" pitchFamily="18" charset="0"/>
              </a:rPr>
              <a:t>ly</a:t>
            </a:r>
            <a:r>
              <a:rPr lang="en-US" sz="2400" b="0" dirty="0" smtClean="0">
                <a:latin typeface="Times New Roman" pitchFamily="18" charset="0"/>
                <a:cs typeface="Times New Roman" pitchFamily="18" charset="0"/>
              </a:rPr>
              <a:t>́</a:t>
            </a:r>
            <a:r>
              <a:rPr lang="en-US" sz="2400" b="0" dirty="0">
                <a:latin typeface="Times New Roman" pitchFamily="18" charset="0"/>
                <a:cs typeface="Times New Roman" pitchFamily="18" charset="0"/>
              </a:rPr>
              <a:t>.</a:t>
            </a:r>
            <a:endParaRPr lang="en-US" sz="2400" b="0" dirty="0" smtClean="0">
              <a:latin typeface="Times New Roman" pitchFamily="18" charset="0"/>
              <a:cs typeface="Times New Roman" pitchFamily="18" charset="0"/>
            </a:endParaRPr>
          </a:p>
          <a:p>
            <a:pPr algn="just">
              <a:buFont typeface="Arial" pitchFamily="34" charset="0"/>
              <a:buChar char="•"/>
            </a:pPr>
            <a:r>
              <a:rPr lang="en-US" sz="2400" b="0" dirty="0" err="1" smtClean="0">
                <a:latin typeface="Times New Roman" pitchFamily="18" charset="0"/>
                <a:cs typeface="Times New Roman" pitchFamily="18" charset="0"/>
              </a:rPr>
              <a:t>Đến</a:t>
            </a:r>
            <a:r>
              <a:rPr lang="en-US" sz="2400" b="0" dirty="0" smtClean="0">
                <a:latin typeface="Times New Roman" pitchFamily="18" charset="0"/>
                <a:cs typeface="Times New Roman" pitchFamily="18" charset="0"/>
              </a:rPr>
              <a:t> </a:t>
            </a:r>
            <a:r>
              <a:rPr lang="en-US" sz="2400" b="0" dirty="0" err="1">
                <a:latin typeface="Times New Roman" pitchFamily="18" charset="0"/>
                <a:cs typeface="Times New Roman" pitchFamily="18" charset="0"/>
              </a:rPr>
              <a:t>lúc</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bô</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đệm</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đầy</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thi</a:t>
            </a:r>
            <a:r>
              <a:rPr lang="en-US" sz="2400" b="0" dirty="0">
                <a:latin typeface="Times New Roman" pitchFamily="18" charset="0"/>
                <a:cs typeface="Times New Roman" pitchFamily="18" charset="0"/>
              </a:rPr>
              <a:t>̀ B </a:t>
            </a:r>
            <a:r>
              <a:rPr lang="en-US" sz="2400" b="0" dirty="0" err="1">
                <a:latin typeface="Times New Roman" pitchFamily="18" charset="0"/>
                <a:cs typeface="Times New Roman" pitchFamily="18" charset="0"/>
              </a:rPr>
              <a:t>gởi</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tín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hiệu</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cho</a:t>
            </a:r>
            <a:r>
              <a:rPr lang="en-US" sz="2400" b="0" dirty="0">
                <a:latin typeface="Times New Roman" pitchFamily="18" charset="0"/>
                <a:cs typeface="Times New Roman" pitchFamily="18" charset="0"/>
              </a:rPr>
              <a:t> A </a:t>
            </a:r>
            <a:r>
              <a:rPr lang="en-US" sz="2400" b="0" dirty="0" err="1">
                <a:latin typeface="Times New Roman" pitchFamily="18" charset="0"/>
                <a:cs typeface="Times New Roman" pitchFamily="18" charset="0"/>
              </a:rPr>
              <a:t>đê</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không</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truyền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nữa</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cho</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đến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khi</a:t>
            </a:r>
            <a:r>
              <a:rPr lang="en-US" sz="2400" b="0" dirty="0">
                <a:latin typeface="Times New Roman" pitchFamily="18" charset="0"/>
                <a:cs typeface="Times New Roman" pitchFamily="18" charset="0"/>
              </a:rPr>
              <a:t> B </a:t>
            </a:r>
            <a:r>
              <a:rPr lang="en-US" sz="2400" b="0" dirty="0" err="1">
                <a:latin typeface="Times New Roman" pitchFamily="18" charset="0"/>
                <a:cs typeface="Times New Roman" pitchFamily="18" charset="0"/>
              </a:rPr>
              <a:t>xư</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ly</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hết</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thi</a:t>
            </a:r>
            <a:r>
              <a:rPr lang="en-US" sz="2400" b="0" dirty="0">
                <a:latin typeface="Times New Roman" pitchFamily="18" charset="0"/>
                <a:cs typeface="Times New Roman" pitchFamily="18" charset="0"/>
              </a:rPr>
              <a:t>̀ sẽ </a:t>
            </a:r>
            <a:r>
              <a:rPr lang="en-US" sz="2400" b="0" dirty="0" err="1">
                <a:latin typeface="Times New Roman" pitchFamily="18" charset="0"/>
                <a:cs typeface="Times New Roman" pitchFamily="18" charset="0"/>
              </a:rPr>
              <a:t>gửi</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lại</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gói</a:t>
            </a:r>
            <a:r>
              <a:rPr lang="en-US" sz="2400" b="0" dirty="0">
                <a:latin typeface="Times New Roman" pitchFamily="18" charset="0"/>
                <a:cs typeface="Times New Roman" pitchFamily="18" charset="0"/>
              </a:rPr>
              <a:t> tin </a:t>
            </a:r>
            <a:r>
              <a:rPr lang="en-US" sz="2400" b="0" dirty="0" err="1">
                <a:latin typeface="Times New Roman" pitchFamily="18" charset="0"/>
                <a:cs typeface="Times New Roman" pitchFamily="18" charset="0"/>
              </a:rPr>
              <a:t>cho</a:t>
            </a:r>
            <a:r>
              <a:rPr lang="en-US" sz="2400" b="0" dirty="0">
                <a:latin typeface="Times New Roman" pitchFamily="18" charset="0"/>
                <a:cs typeface="Times New Roman" pitchFamily="18" charset="0"/>
              </a:rPr>
              <a:t> A </a:t>
            </a:r>
            <a:r>
              <a:rPr lang="en-US" sz="2400" b="0" dirty="0" err="1">
                <a:latin typeface="Times New Roman" pitchFamily="18" charset="0"/>
                <a:cs typeface="Times New Roman" pitchFamily="18" charset="0"/>
              </a:rPr>
              <a:t>đê</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tiếp</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tục</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nhận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dư</a:t>
            </a:r>
            <a:r>
              <a:rPr lang="en-US" sz="2400" b="0" dirty="0">
                <a:latin typeface="Times New Roman" pitchFamily="18" charset="0"/>
                <a:cs typeface="Times New Roman" pitchFamily="18" charset="0"/>
              </a:rPr>
              <a:t>̃ </a:t>
            </a:r>
            <a:r>
              <a:rPr lang="en-US" sz="2400" b="0" dirty="0" err="1" smtClean="0">
                <a:latin typeface="Times New Roman" pitchFamily="18" charset="0"/>
                <a:cs typeface="Times New Roman" pitchFamily="18" charset="0"/>
              </a:rPr>
              <a:t>liệu</a:t>
            </a:r>
            <a:r>
              <a:rPr lang="en-US" sz="2400" b="0" dirty="0" smtClean="0">
                <a:latin typeface="Times New Roman" pitchFamily="18" charset="0"/>
                <a:cs typeface="Times New Roman" pitchFamily="18" charset="0"/>
              </a:rPr>
              <a:t>.</a:t>
            </a:r>
            <a:endParaRPr lang="en-US" sz="2400" b="0" dirty="0">
              <a:latin typeface="Times New Roman" pitchFamily="18" charset="0"/>
              <a:cs typeface="Times New Roman" pitchFamily="18" charset="0"/>
            </a:endParaRPr>
          </a:p>
          <a:p>
            <a:pPr marL="0" indent="0" algn="just"/>
            <a:endParaRPr lang="en-US" sz="2000" b="0" dirty="0"/>
          </a:p>
        </p:txBody>
      </p:sp>
      <p:sp>
        <p:nvSpPr>
          <p:cNvPr id="2" name="Title 1"/>
          <p:cNvSpPr>
            <a:spLocks noGrp="1"/>
          </p:cNvSpPr>
          <p:nvPr>
            <p:ph type="title"/>
          </p:nvPr>
        </p:nvSpPr>
        <p:spPr>
          <a:xfrm>
            <a:off x="152400" y="-23896"/>
            <a:ext cx="8686800" cy="548640"/>
          </a:xfrm>
        </p:spPr>
        <p:txBody>
          <a:bodyPr/>
          <a:lstStyle/>
          <a:p>
            <a:r>
              <a:rPr lang="en-US" b="1" dirty="0" err="1" smtClean="0">
                <a:solidFill>
                  <a:schemeClr val="accent3">
                    <a:lumMod val="50000"/>
                  </a:schemeClr>
                </a:solidFill>
                <a:effectLst>
                  <a:outerShdw blurRad="38100" dist="38100" dir="2700000" algn="tl">
                    <a:srgbClr val="000000">
                      <a:alpha val="43137"/>
                    </a:srgbClr>
                  </a:outerShdw>
                </a:effectLst>
              </a:rPr>
              <a:t>Cơ</a:t>
            </a:r>
            <a:r>
              <a:rPr lang="en-US" b="1" dirty="0">
                <a:solidFill>
                  <a:schemeClr val="accent3">
                    <a:lumMod val="50000"/>
                  </a:schemeClr>
                </a:solidFill>
                <a:effectLst>
                  <a:outerShdw blurRad="38100" dist="38100" dir="2700000" algn="tl">
                    <a:srgbClr val="000000">
                      <a:alpha val="43137"/>
                    </a:srgbClr>
                  </a:outerShdw>
                </a:effectLst>
              </a:rPr>
              <a:t> </a:t>
            </a:r>
            <a:r>
              <a:rPr lang="en-US" b="1" dirty="0" err="1" smtClean="0">
                <a:solidFill>
                  <a:schemeClr val="accent3">
                    <a:lumMod val="50000"/>
                  </a:schemeClr>
                </a:solidFill>
                <a:effectLst>
                  <a:outerShdw blurRad="38100" dist="38100" dir="2700000" algn="tl">
                    <a:srgbClr val="000000">
                      <a:alpha val="43137"/>
                    </a:srgbClr>
                  </a:outerShdw>
                </a:effectLst>
              </a:rPr>
              <a:t>Chế</a:t>
            </a:r>
            <a:r>
              <a:rPr lang="en-US" b="1" dirty="0" smtClean="0">
                <a:solidFill>
                  <a:schemeClr val="accent3">
                    <a:lumMod val="50000"/>
                  </a:schemeClr>
                </a:solidFill>
                <a:effectLst>
                  <a:outerShdw blurRad="38100" dist="38100" dir="2700000" algn="tl">
                    <a:srgbClr val="000000">
                      <a:alpha val="43137"/>
                    </a:srgbClr>
                  </a:outerShdw>
                </a:effectLst>
              </a:rPr>
              <a:t> </a:t>
            </a:r>
            <a:r>
              <a:rPr lang="en-US" b="1" dirty="0" err="1" smtClean="0">
                <a:solidFill>
                  <a:schemeClr val="accent3">
                    <a:lumMod val="50000"/>
                  </a:schemeClr>
                </a:solidFill>
                <a:effectLst>
                  <a:outerShdw blurRad="38100" dist="38100" dir="2700000" algn="tl">
                    <a:srgbClr val="000000">
                      <a:alpha val="43137"/>
                    </a:srgbClr>
                  </a:outerShdw>
                </a:effectLst>
              </a:rPr>
              <a:t>điều</a:t>
            </a:r>
            <a:r>
              <a:rPr lang="en-US" b="1" dirty="0" smtClean="0">
                <a:solidFill>
                  <a:schemeClr val="accent3">
                    <a:lumMod val="50000"/>
                  </a:schemeClr>
                </a:solidFill>
                <a:effectLst>
                  <a:outerShdw blurRad="38100" dist="38100" dir="2700000" algn="tl">
                    <a:srgbClr val="000000">
                      <a:alpha val="43137"/>
                    </a:srgbClr>
                  </a:outerShdw>
                </a:effectLst>
              </a:rPr>
              <a:t> </a:t>
            </a:r>
            <a:r>
              <a:rPr lang="en-US" b="1" dirty="0" err="1" smtClean="0">
                <a:solidFill>
                  <a:schemeClr val="accent3">
                    <a:lumMod val="50000"/>
                  </a:schemeClr>
                </a:solidFill>
                <a:effectLst>
                  <a:outerShdw blurRad="38100" dist="38100" dir="2700000" algn="tl">
                    <a:srgbClr val="000000">
                      <a:alpha val="43137"/>
                    </a:srgbClr>
                  </a:outerShdw>
                </a:effectLst>
              </a:rPr>
              <a:t>khiển</a:t>
            </a:r>
            <a:r>
              <a:rPr lang="en-US" b="1" dirty="0" smtClean="0">
                <a:solidFill>
                  <a:schemeClr val="accent3">
                    <a:lumMod val="50000"/>
                  </a:schemeClr>
                </a:solidFill>
                <a:effectLst>
                  <a:outerShdw blurRad="38100" dist="38100" dir="2700000" algn="tl">
                    <a:srgbClr val="000000">
                      <a:alpha val="43137"/>
                    </a:srgbClr>
                  </a:outerShdw>
                </a:effectLst>
              </a:rPr>
              <a:t> </a:t>
            </a:r>
            <a:r>
              <a:rPr lang="en-US" b="1" dirty="0" err="1" smtClean="0">
                <a:solidFill>
                  <a:schemeClr val="accent3">
                    <a:lumMod val="50000"/>
                  </a:schemeClr>
                </a:solidFill>
                <a:effectLst>
                  <a:outerShdw blurRad="38100" dist="38100" dir="2700000" algn="tl">
                    <a:srgbClr val="000000">
                      <a:alpha val="43137"/>
                    </a:srgbClr>
                  </a:outerShdw>
                </a:effectLst>
              </a:rPr>
              <a:t>luồng</a:t>
            </a:r>
            <a:r>
              <a:rPr lang="en-US" b="1" dirty="0" smtClean="0">
                <a:solidFill>
                  <a:schemeClr val="accent3">
                    <a:lumMod val="50000"/>
                  </a:schemeClr>
                </a:solidFill>
                <a:effectLst>
                  <a:outerShdw blurRad="38100" dist="38100" dir="2700000" algn="tl">
                    <a:srgbClr val="000000">
                      <a:alpha val="43137"/>
                    </a:srgbClr>
                  </a:outerShdw>
                </a:effectLst>
              </a:rPr>
              <a:t> (flow control)</a:t>
            </a:r>
            <a:endParaRPr lang="en-US" b="1" dirty="0">
              <a:solidFill>
                <a:schemeClr val="accent3">
                  <a:lumMod val="50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2696599"/>
            <a:ext cx="7924799" cy="3974821"/>
          </a:xfrm>
          <a:prstGeom prst="rect">
            <a:avLst/>
          </a:prstGeom>
        </p:spPr>
      </p:pic>
    </p:spTree>
    <p:extLst>
      <p:ext uri="{BB962C8B-B14F-4D97-AF65-F5344CB8AC3E}">
        <p14:creationId xmlns:p14="http://schemas.microsoft.com/office/powerpoint/2010/main" val="2970916682"/>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458200" cy="4495800"/>
          </a:xfrm>
        </p:spPr>
        <p:txBody>
          <a:bodyPr>
            <a:normAutofit/>
          </a:bodyPr>
          <a:lstStyle/>
          <a:p>
            <a:pPr algn="just">
              <a:buFont typeface="Arial" pitchFamily="34" charset="0"/>
              <a:buChar char="•"/>
            </a:pPr>
            <a:r>
              <a:rPr lang="en-US" sz="2400" b="0" dirty="0" err="1">
                <a:latin typeface="Times New Roman" pitchFamily="18" charset="0"/>
                <a:cs typeface="Times New Roman" pitchFamily="18" charset="0"/>
              </a:rPr>
              <a:t>Thay</a:t>
            </a:r>
            <a:r>
              <a:rPr lang="en-US" sz="2400" b="0" dirty="0">
                <a:latin typeface="Times New Roman" pitchFamily="18" charset="0"/>
                <a:cs typeface="Times New Roman" pitchFamily="18" charset="0"/>
              </a:rPr>
              <a:t> vì  </a:t>
            </a:r>
            <a:r>
              <a:rPr lang="en-US" sz="2400" b="0" dirty="0" err="1">
                <a:latin typeface="Times New Roman" pitchFamily="18" charset="0"/>
                <a:cs typeface="Times New Roman" pitchFamily="18" charset="0"/>
              </a:rPr>
              <a:t>gửi</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từng</a:t>
            </a:r>
            <a:r>
              <a:rPr lang="en-US" sz="2400" b="0" dirty="0">
                <a:latin typeface="Times New Roman" pitchFamily="18" charset="0"/>
                <a:cs typeface="Times New Roman" pitchFamily="18" charset="0"/>
              </a:rPr>
              <a:t> byte </a:t>
            </a:r>
            <a:r>
              <a:rPr lang="en-US" sz="2400" b="0" dirty="0" err="1">
                <a:latin typeface="Times New Roman" pitchFamily="18" charset="0"/>
                <a:cs typeface="Times New Roman" pitchFamily="18" charset="0"/>
              </a:rPr>
              <a:t>rồi</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đợi</a:t>
            </a:r>
            <a:r>
              <a:rPr lang="en-US" sz="2400" b="0" dirty="0">
                <a:latin typeface="Times New Roman" pitchFamily="18" charset="0"/>
                <a:cs typeface="Times New Roman" pitchFamily="18" charset="0"/>
              </a:rPr>
              <a:t> ACK </a:t>
            </a:r>
            <a:r>
              <a:rPr lang="en-US" sz="2400" b="0" dirty="0" err="1">
                <a:latin typeface="Times New Roman" pitchFamily="18" charset="0"/>
                <a:cs typeface="Times New Roman" pitchFamily="18" charset="0"/>
              </a:rPr>
              <a:t>thi</a:t>
            </a:r>
            <a:r>
              <a:rPr lang="en-US" sz="2400" b="0" dirty="0">
                <a:latin typeface="Times New Roman" pitchFamily="18" charset="0"/>
                <a:cs typeface="Times New Roman" pitchFamily="18" charset="0"/>
              </a:rPr>
              <a:t>̀ Sender sẽ </a:t>
            </a:r>
            <a:r>
              <a:rPr lang="en-US" sz="2400" b="0" dirty="0" err="1">
                <a:latin typeface="Times New Roman" pitchFamily="18" charset="0"/>
                <a:cs typeface="Times New Roman" pitchFamily="18" charset="0"/>
              </a:rPr>
              <a:t>gửi</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nhiều</a:t>
            </a:r>
            <a:r>
              <a:rPr lang="en-US" sz="2400" b="0" dirty="0">
                <a:latin typeface="Times New Roman" pitchFamily="18" charset="0"/>
                <a:cs typeface="Times New Roman" pitchFamily="18" charset="0"/>
              </a:rPr>
              <a:t> byte </a:t>
            </a:r>
            <a:r>
              <a:rPr lang="en-US" sz="2400" b="0" dirty="0" err="1">
                <a:latin typeface="Times New Roman" pitchFamily="18" charset="0"/>
                <a:cs typeface="Times New Roman" pitchFamily="18" charset="0"/>
              </a:rPr>
              <a:t>cùng</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lúc</a:t>
            </a:r>
            <a:r>
              <a:rPr lang="en-US" sz="2400" b="0" dirty="0">
                <a:latin typeface="Times New Roman" pitchFamily="18" charset="0"/>
                <a:cs typeface="Times New Roman" pitchFamily="18" charset="0"/>
              </a:rPr>
              <a:t>. (Window Size </a:t>
            </a:r>
            <a:r>
              <a:rPr lang="en-US" sz="2400" b="0" dirty="0" err="1">
                <a:latin typeface="Times New Roman" pitchFamily="18" charset="0"/>
                <a:cs typeface="Times New Roman" pitchFamily="18" charset="0"/>
              </a:rPr>
              <a:t>bằng</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bao</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nhiêu</a:t>
            </a:r>
            <a:r>
              <a:rPr lang="en-US" sz="2400" b="0" dirty="0">
                <a:latin typeface="Times New Roman" pitchFamily="18" charset="0"/>
                <a:cs typeface="Times New Roman" pitchFamily="18" charset="0"/>
              </a:rPr>
              <a:t> sẽ </a:t>
            </a:r>
            <a:r>
              <a:rPr lang="en-US" sz="2400" b="0" dirty="0" err="1">
                <a:latin typeface="Times New Roman" pitchFamily="18" charset="0"/>
                <a:cs typeface="Times New Roman" pitchFamily="18" charset="0"/>
              </a:rPr>
              <a:t>gửi</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bấy</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nhiêu</a:t>
            </a:r>
            <a:r>
              <a:rPr lang="en-US" sz="2400" b="0" dirty="0">
                <a:latin typeface="Times New Roman" pitchFamily="18" charset="0"/>
                <a:cs typeface="Times New Roman" pitchFamily="18" charset="0"/>
              </a:rPr>
              <a:t>)</a:t>
            </a:r>
            <a:endParaRPr lang="vi-VN" sz="2400" b="0" dirty="0">
              <a:latin typeface="Times New Roman" pitchFamily="18" charset="0"/>
              <a:cs typeface="Times New Roman" pitchFamily="18" charset="0"/>
            </a:endParaRPr>
          </a:p>
          <a:p>
            <a:pPr algn="just">
              <a:buFont typeface="Arial" pitchFamily="34" charset="0"/>
              <a:buChar char="•"/>
            </a:pPr>
            <a:r>
              <a:rPr lang="vi-VN" sz="2400" b="0" dirty="0">
                <a:latin typeface="Times New Roman" pitchFamily="18" charset="0"/>
                <a:cs typeface="Times New Roman" pitchFamily="18" charset="0"/>
              </a:rPr>
              <a:t>Receiver sau khi nhận được byte thứ 3 sẽ ACK</a:t>
            </a:r>
            <a:r>
              <a:rPr lang="en-US" sz="2400" b="0" dirty="0">
                <a:latin typeface="Times New Roman" pitchFamily="18" charset="0"/>
                <a:cs typeface="Times New Roman" pitchFamily="18" charset="0"/>
              </a:rPr>
              <a:t> =4 </a:t>
            </a:r>
            <a:r>
              <a:rPr lang="en-US" sz="2400" b="0" dirty="0" err="1">
                <a:latin typeface="Times New Roman" pitchFamily="18" charset="0"/>
                <a:cs typeface="Times New Roman" pitchFamily="18" charset="0"/>
              </a:rPr>
              <a:t>đê</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xác</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nhận</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yêu</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cầu</a:t>
            </a:r>
            <a:r>
              <a:rPr lang="en-US" sz="2400" b="0" dirty="0">
                <a:latin typeface="Times New Roman" pitchFamily="18" charset="0"/>
                <a:cs typeface="Times New Roman" pitchFamily="18" charset="0"/>
              </a:rPr>
              <a:t> byte </a:t>
            </a:r>
            <a:r>
              <a:rPr lang="en-US" sz="2400" b="0" dirty="0" err="1">
                <a:latin typeface="Times New Roman" pitchFamily="18" charset="0"/>
                <a:cs typeface="Times New Roman" pitchFamily="18" charset="0"/>
              </a:rPr>
              <a:t>thư</a:t>
            </a:r>
            <a:r>
              <a:rPr lang="en-US" sz="2400" b="0" dirty="0">
                <a:latin typeface="Times New Roman" pitchFamily="18" charset="0"/>
                <a:cs typeface="Times New Roman" pitchFamily="18" charset="0"/>
              </a:rPr>
              <a:t>́ 4</a:t>
            </a:r>
          </a:p>
          <a:p>
            <a:pPr algn="just">
              <a:buFont typeface="Arial" pitchFamily="34" charset="0"/>
              <a:buChar char="•"/>
            </a:pPr>
            <a:r>
              <a:rPr lang="vi-VN" sz="2400" b="0" dirty="0">
                <a:latin typeface="Times New Roman" pitchFamily="18" charset="0"/>
                <a:cs typeface="Times New Roman" pitchFamily="18" charset="0"/>
              </a:rPr>
              <a:t>Ơ</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cơ</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chê</a:t>
            </a:r>
            <a:r>
              <a:rPr lang="en-US" sz="2400" b="0" dirty="0">
                <a:latin typeface="Times New Roman" pitchFamily="18" charset="0"/>
                <a:cs typeface="Times New Roman" pitchFamily="18" charset="0"/>
              </a:rPr>
              <a:t>́ Fixed Windowing </a:t>
            </a:r>
            <a:r>
              <a:rPr lang="en-US" sz="2400" b="0" dirty="0" err="1">
                <a:latin typeface="Times New Roman" pitchFamily="18" charset="0"/>
                <a:cs typeface="Times New Roman" pitchFamily="18" charset="0"/>
              </a:rPr>
              <a:t>thi</a:t>
            </a:r>
            <a:r>
              <a:rPr lang="en-US" sz="2400" b="0" dirty="0">
                <a:latin typeface="Times New Roman" pitchFamily="18" charset="0"/>
                <a:cs typeface="Times New Roman" pitchFamily="18" charset="0"/>
              </a:rPr>
              <a:t>̀ Window size </a:t>
            </a:r>
            <a:r>
              <a:rPr lang="en-US" sz="2400" b="0" dirty="0" err="1">
                <a:latin typeface="Times New Roman" pitchFamily="18" charset="0"/>
                <a:cs typeface="Times New Roman" pitchFamily="18" charset="0"/>
              </a:rPr>
              <a:t>cô</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định</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nhưng</a:t>
            </a:r>
            <a:r>
              <a:rPr lang="en-US" sz="2400" b="0" dirty="0">
                <a:latin typeface="Times New Roman" pitchFamily="18" charset="0"/>
                <a:cs typeface="Times New Roman" pitchFamily="18" charset="0"/>
              </a:rPr>
              <a:t> có </a:t>
            </a:r>
            <a:r>
              <a:rPr lang="en-US" sz="2400" b="0" dirty="0" err="1">
                <a:latin typeface="Times New Roman" pitchFamily="18" charset="0"/>
                <a:cs typeface="Times New Roman" pitchFamily="18" charset="0"/>
              </a:rPr>
              <a:t>những</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trường</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hợp</a:t>
            </a:r>
            <a:r>
              <a:rPr lang="en-US" sz="2400" b="0" dirty="0">
                <a:latin typeface="Times New Roman" pitchFamily="18" charset="0"/>
                <a:cs typeface="Times New Roman" pitchFamily="18" charset="0"/>
              </a:rPr>
              <a:t> ta </a:t>
            </a:r>
            <a:r>
              <a:rPr lang="en-US" sz="2400" b="0" dirty="0" err="1">
                <a:latin typeface="Times New Roman" pitchFamily="18" charset="0"/>
                <a:cs typeface="Times New Roman" pitchFamily="18" charset="0"/>
              </a:rPr>
              <a:t>không</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giư</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cửa</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sô</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cô</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định</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được</a:t>
            </a:r>
            <a:endParaRPr lang="en-US" sz="2400" b="0" dirty="0">
              <a:latin typeface="Times New Roman" pitchFamily="18" charset="0"/>
              <a:cs typeface="Times New Roman" pitchFamily="18" charset="0"/>
            </a:endParaRPr>
          </a:p>
          <a:p>
            <a:pPr algn="just">
              <a:buFont typeface="Arial" pitchFamily="34" charset="0"/>
              <a:buChar char="•"/>
            </a:pPr>
            <a:endParaRPr lang="en-US" sz="2400" b="0" dirty="0"/>
          </a:p>
        </p:txBody>
      </p:sp>
      <p:sp>
        <p:nvSpPr>
          <p:cNvPr id="2" name="Title 1"/>
          <p:cNvSpPr>
            <a:spLocks noGrp="1"/>
          </p:cNvSpPr>
          <p:nvPr>
            <p:ph type="title"/>
          </p:nvPr>
        </p:nvSpPr>
        <p:spPr>
          <a:xfrm>
            <a:off x="152400" y="-23896"/>
            <a:ext cx="8686800" cy="548640"/>
          </a:xfrm>
        </p:spPr>
        <p:txBody>
          <a:bodyPr/>
          <a:lstStyle/>
          <a:p>
            <a:r>
              <a:rPr lang="en-US" b="1" dirty="0" err="1" smtClean="0">
                <a:solidFill>
                  <a:schemeClr val="accent3">
                    <a:lumMod val="50000"/>
                  </a:schemeClr>
                </a:solidFill>
                <a:effectLst>
                  <a:outerShdw blurRad="38100" dist="38100" dir="2700000" algn="tl">
                    <a:srgbClr val="000000">
                      <a:alpha val="43137"/>
                    </a:srgbClr>
                  </a:outerShdw>
                </a:effectLst>
              </a:rPr>
              <a:t>FIXed</a:t>
            </a:r>
            <a:r>
              <a:rPr lang="en-US" b="1" dirty="0" smtClean="0">
                <a:solidFill>
                  <a:schemeClr val="accent3">
                    <a:lumMod val="50000"/>
                  </a:schemeClr>
                </a:solidFill>
                <a:effectLst>
                  <a:outerShdw blurRad="38100" dist="38100" dir="2700000" algn="tl">
                    <a:srgbClr val="000000">
                      <a:alpha val="43137"/>
                    </a:srgbClr>
                  </a:outerShdw>
                </a:effectLst>
              </a:rPr>
              <a:t> windowing</a:t>
            </a:r>
            <a:endParaRPr lang="en-US" b="1" dirty="0">
              <a:solidFill>
                <a:schemeClr val="accent3">
                  <a:lumMod val="50000"/>
                </a:schemeClr>
              </a:solidFill>
              <a:effectLst>
                <a:outerShdw blurRad="38100" dist="38100" dir="2700000" algn="tl">
                  <a:srgbClr val="000000">
                    <a:alpha val="43137"/>
                  </a:srgbClr>
                </a:outerShdw>
              </a:effectLst>
            </a:endParaRPr>
          </a:p>
        </p:txBody>
      </p:sp>
      <p:pic>
        <p:nvPicPr>
          <p:cNvPr id="5"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219200" y="3319975"/>
            <a:ext cx="7020424" cy="3321302"/>
          </a:xfrm>
          <a:prstGeom prst="rect">
            <a:avLst/>
          </a:prstGeom>
        </p:spPr>
      </p:pic>
    </p:spTree>
    <p:extLst>
      <p:ext uri="{BB962C8B-B14F-4D97-AF65-F5344CB8AC3E}">
        <p14:creationId xmlns:p14="http://schemas.microsoft.com/office/powerpoint/2010/main" val="2988872265"/>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495800"/>
          </a:xfrm>
        </p:spPr>
        <p:txBody>
          <a:bodyPr>
            <a:normAutofit/>
          </a:bodyPr>
          <a:lstStyle/>
          <a:p>
            <a:pPr marL="285750" indent="-285750" algn="just">
              <a:buFont typeface="Arial" pitchFamily="34" charset="0"/>
              <a:buChar char="•"/>
            </a:pPr>
            <a:r>
              <a:rPr lang="en-US" sz="2000" b="0" dirty="0" err="1"/>
              <a:t>Nhận</a:t>
            </a:r>
            <a:r>
              <a:rPr lang="en-US" sz="2000" b="0" dirty="0"/>
              <a:t> </a:t>
            </a:r>
            <a:r>
              <a:rPr lang="en-US" sz="2000" b="0" dirty="0" err="1"/>
              <a:t>dữ</a:t>
            </a:r>
            <a:r>
              <a:rPr lang="en-US" sz="2000" b="0" dirty="0"/>
              <a:t> </a:t>
            </a:r>
            <a:r>
              <a:rPr lang="en-US" sz="2000" b="0" dirty="0" err="1"/>
              <a:t>liệu</a:t>
            </a:r>
            <a:r>
              <a:rPr lang="en-US" sz="2000" b="0" dirty="0"/>
              <a:t> </a:t>
            </a:r>
            <a:r>
              <a:rPr lang="en-US" sz="2000" b="0" dirty="0" err="1"/>
              <a:t>từ</a:t>
            </a:r>
            <a:r>
              <a:rPr lang="en-US" sz="2000" b="0" dirty="0"/>
              <a:t> </a:t>
            </a:r>
            <a:r>
              <a:rPr lang="en-US" sz="2000" b="0" dirty="0" err="1" smtClean="0"/>
              <a:t>tầng</a:t>
            </a:r>
            <a:r>
              <a:rPr lang="en-US" sz="2000" b="0" dirty="0" smtClean="0"/>
              <a:t> </a:t>
            </a:r>
            <a:r>
              <a:rPr lang="en-US" sz="2000" b="0" dirty="0" err="1" smtClean="0"/>
              <a:t>ứng</a:t>
            </a:r>
            <a:r>
              <a:rPr lang="en-US" sz="2000" b="0" dirty="0" smtClean="0"/>
              <a:t> </a:t>
            </a:r>
            <a:r>
              <a:rPr lang="en-US" sz="2000" b="0" dirty="0" err="1" smtClean="0"/>
              <a:t>dụng</a:t>
            </a:r>
            <a:r>
              <a:rPr lang="en-US" sz="2000" b="0" dirty="0" smtClean="0"/>
              <a:t>.</a:t>
            </a:r>
          </a:p>
          <a:p>
            <a:pPr marL="285750" indent="-285750" algn="just">
              <a:buFont typeface="Arial" pitchFamily="34" charset="0"/>
              <a:buChar char="•"/>
            </a:pPr>
            <a:r>
              <a:rPr lang="vi-VN" sz="2000" b="0" dirty="0"/>
              <a:t>Đóng gói dữ liệu vào </a:t>
            </a:r>
            <a:r>
              <a:rPr lang="vi-VN" sz="2000" b="0" dirty="0" smtClean="0"/>
              <a:t>gói</a:t>
            </a:r>
            <a:r>
              <a:rPr lang="en-US" sz="2000" b="0" dirty="0" smtClean="0"/>
              <a:t> </a:t>
            </a:r>
            <a:r>
              <a:rPr lang="vi-VN" sz="2000" b="0" dirty="0" smtClean="0"/>
              <a:t>tin </a:t>
            </a:r>
            <a:r>
              <a:rPr lang="vi-VN" sz="2000" b="0" dirty="0"/>
              <a:t>TCP với giá trị </a:t>
            </a:r>
            <a:r>
              <a:rPr lang="vi-VN" sz="2000" b="0" dirty="0" smtClean="0"/>
              <a:t>Seq#</a:t>
            </a:r>
            <a:r>
              <a:rPr lang="en-US" sz="2000" b="0" dirty="0" smtClean="0"/>
              <a:t> </a:t>
            </a:r>
            <a:r>
              <a:rPr lang="vi-VN" sz="2000" b="0" dirty="0" smtClean="0"/>
              <a:t>tương ứng</a:t>
            </a:r>
            <a:r>
              <a:rPr lang="en-US" sz="2000" b="0" dirty="0" smtClean="0"/>
              <a:t>.</a:t>
            </a:r>
          </a:p>
          <a:p>
            <a:pPr marL="285750" indent="-285750" algn="just">
              <a:buFont typeface="Arial" pitchFamily="34" charset="0"/>
              <a:buChar char="•"/>
            </a:pPr>
            <a:r>
              <a:rPr lang="vi-VN" sz="2000" b="0" dirty="0"/>
              <a:t>Tính toán và thiết lập </a:t>
            </a:r>
            <a:r>
              <a:rPr lang="vi-VN" sz="2000" b="0" dirty="0" smtClean="0"/>
              <a:t>giátrị TimeOut</a:t>
            </a:r>
            <a:r>
              <a:rPr lang="en-US" sz="2000" b="0" smtClean="0"/>
              <a:t> </a:t>
            </a:r>
            <a:r>
              <a:rPr lang="vi-VN" sz="2000" b="0" smtClean="0"/>
              <a:t>cho </a:t>
            </a:r>
            <a:r>
              <a:rPr lang="vi-VN" sz="2000" b="0" dirty="0"/>
              <a:t>bộ đếm thời </a:t>
            </a:r>
            <a:r>
              <a:rPr lang="vi-VN" sz="2000" b="0" dirty="0" smtClean="0"/>
              <a:t>gian</a:t>
            </a:r>
            <a:r>
              <a:rPr lang="en-US" sz="2000" b="0" dirty="0" smtClean="0"/>
              <a:t> </a:t>
            </a:r>
            <a:r>
              <a:rPr lang="vi-VN" sz="2000" b="0" dirty="0" smtClean="0"/>
              <a:t>(timer)</a:t>
            </a:r>
            <a:r>
              <a:rPr lang="en-US" sz="2000" b="0" dirty="0" smtClean="0"/>
              <a:t>.</a:t>
            </a:r>
          </a:p>
          <a:p>
            <a:pPr marL="285750" indent="-285750" algn="just">
              <a:buFont typeface="Arial" pitchFamily="34" charset="0"/>
              <a:buChar char="•"/>
            </a:pPr>
            <a:r>
              <a:rPr lang="vi-VN" sz="2000" b="0" dirty="0"/>
              <a:t>Gửi gói tin TCP </a:t>
            </a:r>
            <a:r>
              <a:rPr lang="vi-VN" sz="2000" b="0" dirty="0" smtClean="0"/>
              <a:t>xuống</a:t>
            </a:r>
            <a:r>
              <a:rPr lang="en-US" sz="2000" b="0" dirty="0" smtClean="0"/>
              <a:t> </a:t>
            </a:r>
            <a:r>
              <a:rPr lang="vi-VN" sz="2000" b="0" dirty="0" smtClean="0"/>
              <a:t>tầng </a:t>
            </a:r>
            <a:r>
              <a:rPr lang="vi-VN" sz="2000" b="0" dirty="0"/>
              <a:t>mạng và khởi </a:t>
            </a:r>
            <a:r>
              <a:rPr lang="vi-VN" sz="2000" b="0" dirty="0" smtClean="0"/>
              <a:t>động</a:t>
            </a:r>
            <a:r>
              <a:rPr lang="en-US" sz="2000" b="0" dirty="0" smtClean="0"/>
              <a:t> </a:t>
            </a:r>
            <a:r>
              <a:rPr lang="vi-VN" sz="2000" b="0" dirty="0" smtClean="0"/>
              <a:t>bộ </a:t>
            </a:r>
            <a:r>
              <a:rPr lang="vi-VN" sz="2000" b="0" dirty="0"/>
              <a:t>đếm cho gói đầu </a:t>
            </a:r>
            <a:r>
              <a:rPr lang="vi-VN" sz="2000" b="0" dirty="0" smtClean="0"/>
              <a:t>tiên</a:t>
            </a:r>
            <a:r>
              <a:rPr lang="en-US" sz="2000" b="0" dirty="0" smtClean="0"/>
              <a:t> </a:t>
            </a:r>
            <a:r>
              <a:rPr lang="vi-VN" sz="2000" b="0" dirty="0" smtClean="0"/>
              <a:t>trong </a:t>
            </a:r>
            <a:r>
              <a:rPr lang="vi-VN" sz="2000" b="0" dirty="0"/>
              <a:t>cửa </a:t>
            </a:r>
            <a:r>
              <a:rPr lang="vi-VN" sz="2000" b="0" dirty="0" smtClean="0"/>
              <a:t>sổ</a:t>
            </a:r>
            <a:r>
              <a:rPr lang="en-US" sz="2000" b="0" dirty="0"/>
              <a:t> </a:t>
            </a:r>
            <a:r>
              <a:rPr lang="en-US" sz="2000" b="0" dirty="0" smtClean="0"/>
              <a:t>timeout.</a:t>
            </a:r>
          </a:p>
          <a:p>
            <a:pPr marL="285750" indent="-285750" algn="just">
              <a:buFont typeface="Arial" pitchFamily="34" charset="0"/>
              <a:buChar char="•"/>
            </a:pPr>
            <a:r>
              <a:rPr lang="vi-VN" sz="2000" b="0" dirty="0"/>
              <a:t>Gửi lại gói tin bị </a:t>
            </a:r>
            <a:r>
              <a:rPr lang="vi-VN" sz="2000" b="0" dirty="0" smtClean="0"/>
              <a:t>timeout</a:t>
            </a:r>
            <a:r>
              <a:rPr lang="en-US" sz="2000" b="0" dirty="0" smtClean="0"/>
              <a:t>.</a:t>
            </a:r>
            <a:endParaRPr lang="vi-VN" sz="2000" b="0" dirty="0"/>
          </a:p>
          <a:p>
            <a:pPr marL="285750" indent="-285750" algn="just">
              <a:buFont typeface="Arial" pitchFamily="34" charset="0"/>
              <a:buChar char="•"/>
            </a:pPr>
            <a:r>
              <a:rPr lang="vi-VN" sz="2000" b="0" dirty="0" smtClean="0"/>
              <a:t>Khởi </a:t>
            </a:r>
            <a:r>
              <a:rPr lang="vi-VN" sz="2000" b="0" dirty="0"/>
              <a:t>động lại bộ </a:t>
            </a:r>
            <a:r>
              <a:rPr lang="vi-VN" sz="2000" b="0" dirty="0" smtClean="0"/>
              <a:t>đếm</a:t>
            </a:r>
            <a:r>
              <a:rPr lang="en-US" sz="2000" b="0" dirty="0" smtClean="0"/>
              <a:t>.</a:t>
            </a:r>
            <a:endParaRPr lang="en-US" sz="2000" b="0" dirty="0"/>
          </a:p>
        </p:txBody>
      </p:sp>
      <p:sp>
        <p:nvSpPr>
          <p:cNvPr id="2" name="Title 1"/>
          <p:cNvSpPr>
            <a:spLocks noGrp="1"/>
          </p:cNvSpPr>
          <p:nvPr>
            <p:ph type="title"/>
          </p:nvPr>
        </p:nvSpPr>
        <p:spPr>
          <a:xfrm>
            <a:off x="152400" y="-23896"/>
            <a:ext cx="8686800" cy="548640"/>
          </a:xfrm>
        </p:spPr>
        <p:txBody>
          <a:bodyPr/>
          <a:lstStyle/>
          <a:p>
            <a:r>
              <a:rPr lang="vi-VN" b="1" dirty="0">
                <a:solidFill>
                  <a:schemeClr val="accent3">
                    <a:lumMod val="50000"/>
                  </a:schemeClr>
                </a:solidFill>
                <a:effectLst>
                  <a:outerShdw blurRad="38100" dist="38100" dir="2700000" algn="tl">
                    <a:srgbClr val="000000">
                      <a:alpha val="43137"/>
                    </a:srgbClr>
                  </a:outerShdw>
                </a:effectLst>
              </a:rPr>
              <a:t>TCP: Hoạt động của bên gửi</a:t>
            </a:r>
            <a:endParaRPr lang="en-US" b="1" dirty="0">
              <a:solidFill>
                <a:schemeClr val="accent3">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40685502"/>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458200" cy="4495800"/>
          </a:xfrm>
        </p:spPr>
        <p:txBody>
          <a:bodyPr>
            <a:normAutofit/>
          </a:bodyPr>
          <a:lstStyle/>
          <a:p>
            <a:pPr marL="0" indent="0" algn="just"/>
            <a:r>
              <a:rPr lang="en-US" sz="2800" dirty="0" err="1"/>
              <a:t>Tính</a:t>
            </a:r>
            <a:r>
              <a:rPr lang="en-US" sz="2800" dirty="0"/>
              <a:t> </a:t>
            </a:r>
            <a:r>
              <a:rPr lang="en-US" sz="2800" dirty="0" err="1"/>
              <a:t>toán</a:t>
            </a:r>
            <a:r>
              <a:rPr lang="en-US" sz="2800" dirty="0"/>
              <a:t> </a:t>
            </a:r>
            <a:r>
              <a:rPr lang="en-US" sz="2800" dirty="0" smtClean="0"/>
              <a:t>timeout</a:t>
            </a:r>
          </a:p>
          <a:p>
            <a:pPr marL="285750" indent="-285750" algn="just">
              <a:buFont typeface="Arial" pitchFamily="34" charset="0"/>
              <a:buChar char="•"/>
            </a:pPr>
            <a:r>
              <a:rPr lang="vi-VN" sz="2800" b="0" dirty="0"/>
              <a:t>Dựa trên giá trị RTT (&gt; 1 RTT</a:t>
            </a:r>
            <a:r>
              <a:rPr lang="vi-VN" sz="2800" b="0" dirty="0" smtClean="0"/>
              <a:t>)</a:t>
            </a:r>
            <a:r>
              <a:rPr lang="en-US" sz="2800" b="0" dirty="0" smtClean="0"/>
              <a:t>.</a:t>
            </a:r>
            <a:endParaRPr lang="vi-VN" sz="2800" b="0" dirty="0"/>
          </a:p>
          <a:p>
            <a:pPr marL="285750" indent="-285750" algn="just">
              <a:buFont typeface="Arial" pitchFamily="34" charset="0"/>
              <a:buChar char="•"/>
            </a:pPr>
            <a:r>
              <a:rPr lang="vi-VN" sz="2800" b="0" dirty="0" smtClean="0"/>
              <a:t>Nhưng </a:t>
            </a:r>
            <a:r>
              <a:rPr lang="vi-VN" sz="2800" b="0" dirty="0"/>
              <a:t>RTT thay đổi theo từng lượt </a:t>
            </a:r>
            <a:r>
              <a:rPr lang="vi-VN" sz="2800" b="0" dirty="0" smtClean="0"/>
              <a:t>gửi</a:t>
            </a:r>
            <a:r>
              <a:rPr lang="en-US" sz="2800" b="0" dirty="0" smtClean="0"/>
              <a:t>.</a:t>
            </a:r>
            <a:endParaRPr lang="vi-VN" sz="2800" b="0" dirty="0"/>
          </a:p>
          <a:p>
            <a:pPr marL="285750" indent="-285750" algn="just">
              <a:buFont typeface="Arial" pitchFamily="34" charset="0"/>
              <a:buChar char="•"/>
            </a:pPr>
            <a:r>
              <a:rPr lang="vi-VN" sz="2800" b="0" dirty="0" smtClean="0"/>
              <a:t>Timeout </a:t>
            </a:r>
            <a:r>
              <a:rPr lang="vi-VN" sz="2800" b="0" dirty="0"/>
              <a:t>quá dài: hiệu năng </a:t>
            </a:r>
            <a:r>
              <a:rPr lang="vi-VN" sz="2800" b="0" dirty="0" smtClean="0"/>
              <a:t>giảm</a:t>
            </a:r>
            <a:r>
              <a:rPr lang="en-US" sz="2800" b="0" dirty="0" smtClean="0"/>
              <a:t>.</a:t>
            </a:r>
            <a:endParaRPr lang="vi-VN" sz="2800" b="0" dirty="0"/>
          </a:p>
          <a:p>
            <a:pPr marL="285750" indent="-285750" algn="just">
              <a:buFont typeface="Arial" pitchFamily="34" charset="0"/>
              <a:buChar char="•"/>
            </a:pPr>
            <a:r>
              <a:rPr lang="vi-VN" sz="2800" b="0" dirty="0" smtClean="0"/>
              <a:t>Timeout </a:t>
            </a:r>
            <a:r>
              <a:rPr lang="vi-VN" sz="2800" b="0" dirty="0"/>
              <a:t>quá ngắn: không đủ thời gian để ACK báo </a:t>
            </a:r>
            <a:r>
              <a:rPr lang="vi-VN" sz="2800" b="0" dirty="0" smtClean="0"/>
              <a:t>về</a:t>
            </a:r>
            <a:r>
              <a:rPr lang="en-US" sz="2800" b="0" dirty="0" smtClean="0"/>
              <a:t>.</a:t>
            </a:r>
            <a:endParaRPr lang="en-US" sz="2800" b="0" dirty="0"/>
          </a:p>
        </p:txBody>
      </p:sp>
      <p:sp>
        <p:nvSpPr>
          <p:cNvPr id="2" name="Title 1"/>
          <p:cNvSpPr>
            <a:spLocks noGrp="1"/>
          </p:cNvSpPr>
          <p:nvPr>
            <p:ph type="title"/>
          </p:nvPr>
        </p:nvSpPr>
        <p:spPr>
          <a:xfrm>
            <a:off x="152400" y="-23896"/>
            <a:ext cx="8686800" cy="548640"/>
          </a:xfrm>
        </p:spPr>
        <p:txBody>
          <a:bodyPr/>
          <a:lstStyle/>
          <a:p>
            <a:r>
              <a:rPr lang="vi-VN" b="1" dirty="0">
                <a:solidFill>
                  <a:schemeClr val="accent3">
                    <a:lumMod val="50000"/>
                  </a:schemeClr>
                </a:solidFill>
                <a:effectLst>
                  <a:outerShdw blurRad="38100" dist="38100" dir="2700000" algn="tl">
                    <a:srgbClr val="000000">
                      <a:alpha val="43137"/>
                    </a:srgbClr>
                  </a:outerShdw>
                </a:effectLst>
              </a:rPr>
              <a:t>TCP: Hoạt động của bên gửi</a:t>
            </a:r>
            <a:endParaRPr lang="en-US" b="1" dirty="0">
              <a:solidFill>
                <a:schemeClr val="accent3">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73797684"/>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458200" cy="4495800"/>
          </a:xfrm>
        </p:spPr>
        <p:txBody>
          <a:bodyPr>
            <a:normAutofit/>
          </a:bodyPr>
          <a:lstStyle/>
          <a:p>
            <a:pPr marL="285750" indent="-285750" algn="just">
              <a:buFont typeface="Arial" pitchFamily="34" charset="0"/>
              <a:buChar char="•"/>
            </a:pPr>
            <a:r>
              <a:rPr lang="vi-VN" sz="1800" dirty="0"/>
              <a:t>Ước lượng </a:t>
            </a:r>
            <a:r>
              <a:rPr lang="vi-VN" sz="1800" dirty="0" smtClean="0"/>
              <a:t>RTT</a:t>
            </a:r>
            <a:r>
              <a:rPr lang="en-US" sz="1800" b="0" dirty="0"/>
              <a:t>:</a:t>
            </a:r>
            <a:endParaRPr lang="en-US" sz="1800" b="0" dirty="0" smtClean="0"/>
          </a:p>
          <a:p>
            <a:pPr marL="0" indent="0" algn="just"/>
            <a:endParaRPr lang="en-US" sz="1800" b="0" dirty="0" smtClean="0"/>
          </a:p>
          <a:p>
            <a:pPr marL="0" indent="0" algn="just"/>
            <a:endParaRPr lang="en-US" sz="1800" b="0" dirty="0" smtClean="0"/>
          </a:p>
          <a:p>
            <a:pPr marL="285750" indent="-285750" algn="just">
              <a:buFont typeface="Arial" pitchFamily="34" charset="0"/>
              <a:buChar char="•"/>
            </a:pPr>
            <a:endParaRPr lang="en-US" sz="1800" dirty="0" smtClean="0"/>
          </a:p>
          <a:p>
            <a:pPr marL="285750" indent="-285750" algn="just">
              <a:buFont typeface="Arial" pitchFamily="34" charset="0"/>
              <a:buChar char="•"/>
            </a:pPr>
            <a:r>
              <a:rPr lang="en-US" sz="1800" dirty="0" err="1" smtClean="0"/>
              <a:t>Độ</a:t>
            </a:r>
            <a:r>
              <a:rPr lang="en-US" sz="1800" dirty="0" smtClean="0"/>
              <a:t> </a:t>
            </a:r>
            <a:r>
              <a:rPr lang="en-US" sz="1800" dirty="0" err="1"/>
              <a:t>lệch</a:t>
            </a:r>
            <a:r>
              <a:rPr lang="en-US" sz="1800" b="0" dirty="0" smtClean="0"/>
              <a:t>:</a:t>
            </a:r>
          </a:p>
          <a:p>
            <a:pPr marL="0" indent="0" algn="just"/>
            <a:endParaRPr lang="en-US" sz="1800" b="0" dirty="0" smtClean="0"/>
          </a:p>
          <a:p>
            <a:pPr marL="0" indent="0" algn="just"/>
            <a:endParaRPr lang="en-US" sz="1800" b="0" dirty="0"/>
          </a:p>
          <a:p>
            <a:pPr marL="285750" indent="-285750" algn="just">
              <a:buFont typeface="Arial" pitchFamily="34" charset="0"/>
              <a:buChar char="•"/>
            </a:pPr>
            <a:r>
              <a:rPr lang="en-US" sz="1800" dirty="0"/>
              <a:t>Timeout</a:t>
            </a:r>
            <a:r>
              <a:rPr lang="en-US" sz="1800" b="0" dirty="0" smtClean="0"/>
              <a:t>:</a:t>
            </a:r>
          </a:p>
          <a:p>
            <a:pPr marL="0" indent="0" algn="just"/>
            <a:endParaRPr lang="en-US" sz="1800" b="0" dirty="0"/>
          </a:p>
        </p:txBody>
      </p:sp>
      <p:sp>
        <p:nvSpPr>
          <p:cNvPr id="2" name="Title 1"/>
          <p:cNvSpPr>
            <a:spLocks noGrp="1"/>
          </p:cNvSpPr>
          <p:nvPr>
            <p:ph type="title"/>
          </p:nvPr>
        </p:nvSpPr>
        <p:spPr>
          <a:xfrm>
            <a:off x="152400" y="-23896"/>
            <a:ext cx="8686800" cy="548640"/>
          </a:xfrm>
        </p:spPr>
        <p:txBody>
          <a:bodyPr/>
          <a:lstStyle/>
          <a:p>
            <a:r>
              <a:rPr lang="vi-VN" b="1" dirty="0">
                <a:solidFill>
                  <a:schemeClr val="accent3">
                    <a:lumMod val="50000"/>
                  </a:schemeClr>
                </a:solidFill>
                <a:effectLst>
                  <a:outerShdw blurRad="38100" dist="38100" dir="2700000" algn="tl">
                    <a:srgbClr val="000000">
                      <a:alpha val="43137"/>
                    </a:srgbClr>
                  </a:outerShdw>
                </a:effectLst>
              </a:rPr>
              <a:t>TCP: Hoạt động của bên gửi</a:t>
            </a:r>
            <a:endParaRPr lang="en-US" b="1" dirty="0">
              <a:solidFill>
                <a:schemeClr val="accent3">
                  <a:lumMod val="50000"/>
                </a:schemeClr>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854074"/>
            <a:ext cx="551543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62200"/>
            <a:ext cx="4982029"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613150"/>
            <a:ext cx="4067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267200"/>
            <a:ext cx="5318042"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1013465"/>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96"/>
            <a:ext cx="8686800" cy="548640"/>
          </a:xfrm>
        </p:spPr>
        <p:txBody>
          <a:bodyPr/>
          <a:lstStyle/>
          <a:p>
            <a:r>
              <a:rPr lang="vi-VN" b="1" dirty="0">
                <a:solidFill>
                  <a:schemeClr val="accent3">
                    <a:lumMod val="50000"/>
                  </a:schemeClr>
                </a:solidFill>
                <a:effectLst>
                  <a:outerShdw blurRad="38100" dist="38100" dir="2700000" algn="tl">
                    <a:srgbClr val="000000">
                      <a:alpha val="43137"/>
                    </a:srgbClr>
                  </a:outerShdw>
                </a:effectLst>
              </a:rPr>
              <a:t>Phát lại như thế nào?</a:t>
            </a:r>
            <a:endParaRPr lang="en-US" b="1" dirty="0">
              <a:solidFill>
                <a:schemeClr val="accent3">
                  <a:lumMod val="50000"/>
                </a:schemeClr>
              </a:solidFill>
              <a:effectLst>
                <a:outerShdw blurRad="38100" dist="38100" dir="2700000" algn="tl">
                  <a:srgbClr val="000000">
                    <a:alpha val="43137"/>
                  </a:srgbClr>
                </a:outerShdw>
              </a:effectLst>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762000"/>
            <a:ext cx="6248400" cy="4009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084455"/>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96"/>
            <a:ext cx="8686800" cy="548640"/>
          </a:xfrm>
        </p:spPr>
        <p:txBody>
          <a:bodyPr/>
          <a:lstStyle/>
          <a:p>
            <a:r>
              <a:rPr lang="vi-VN" b="1" dirty="0">
                <a:solidFill>
                  <a:schemeClr val="accent3">
                    <a:lumMod val="50000"/>
                  </a:schemeClr>
                </a:solidFill>
                <a:effectLst>
                  <a:outerShdw blurRad="38100" dist="38100" dir="2700000" algn="tl">
                    <a:srgbClr val="000000">
                      <a:alpha val="43137"/>
                    </a:srgbClr>
                  </a:outerShdw>
                </a:effectLst>
              </a:rPr>
              <a:t>Hoạt động của bên nhận</a:t>
            </a:r>
            <a:endParaRPr lang="en-US" b="1" dirty="0">
              <a:solidFill>
                <a:schemeClr val="accent3">
                  <a:lumMod val="5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2024808"/>
              </p:ext>
            </p:extLst>
          </p:nvPr>
        </p:nvGraphicFramePr>
        <p:xfrm>
          <a:off x="685800" y="990600"/>
          <a:ext cx="7810502" cy="4745324"/>
        </p:xfrm>
        <a:graphic>
          <a:graphicData uri="http://schemas.openxmlformats.org/drawingml/2006/table">
            <a:tbl>
              <a:tblPr firstRow="1" bandRow="1">
                <a:tableStyleId>{5C22544A-7EE6-4342-B048-85BDC9FD1C3A}</a:tableStyleId>
              </a:tblPr>
              <a:tblGrid>
                <a:gridCol w="3905251"/>
                <a:gridCol w="3905251"/>
              </a:tblGrid>
              <a:tr h="457200">
                <a:tc>
                  <a:txBody>
                    <a:bodyPr/>
                    <a:lstStyle/>
                    <a:p>
                      <a:pPr algn="ctr"/>
                      <a:r>
                        <a:rPr lang="en-US" dirty="0" err="1" smtClean="0"/>
                        <a:t>Sự</a:t>
                      </a:r>
                      <a:r>
                        <a:rPr lang="en-US" dirty="0" smtClean="0"/>
                        <a:t> </a:t>
                      </a:r>
                      <a:r>
                        <a:rPr lang="en-US" dirty="0" err="1" smtClean="0"/>
                        <a:t>kiện</a:t>
                      </a:r>
                      <a:endParaRPr lang="en-US" dirty="0"/>
                    </a:p>
                  </a:txBody>
                  <a:tcPr/>
                </a:tc>
                <a:tc>
                  <a:txBody>
                    <a:bodyPr/>
                    <a:lstStyle/>
                    <a:p>
                      <a:pPr algn="ctr"/>
                      <a:r>
                        <a:rPr lang="vi-VN" dirty="0" smtClean="0"/>
                        <a:t>Hành động</a:t>
                      </a:r>
                      <a:endParaRPr lang="en-US" dirty="0"/>
                    </a:p>
                  </a:txBody>
                  <a:tcPr/>
                </a:tc>
              </a:tr>
              <a:tr h="1205251">
                <a:tc>
                  <a:txBody>
                    <a:bodyPr/>
                    <a:lstStyle/>
                    <a:p>
                      <a:r>
                        <a:rPr lang="vi-VN" dirty="0" smtClean="0"/>
                        <a:t>Nhận 1 gói tin với Seq# = I</a:t>
                      </a:r>
                      <a:r>
                        <a:rPr lang="en-US" baseline="0" dirty="0" smtClean="0"/>
                        <a:t> </a:t>
                      </a:r>
                      <a:r>
                        <a:rPr lang="vi-VN" dirty="0" smtClean="0"/>
                        <a:t>đúng thứ tự</a:t>
                      </a:r>
                      <a:endParaRPr lang="en-US" dirty="0"/>
                    </a:p>
                  </a:txBody>
                  <a:tcPr/>
                </a:tc>
                <a:tc>
                  <a:txBody>
                    <a:bodyPr/>
                    <a:lstStyle/>
                    <a:p>
                      <a:r>
                        <a:rPr lang="vi-VN" dirty="0" smtClean="0"/>
                        <a:t>Đợi 500ms, nếu không có</a:t>
                      </a:r>
                      <a:r>
                        <a:rPr lang="en-US" baseline="0" dirty="0" smtClean="0"/>
                        <a:t> </a:t>
                      </a:r>
                      <a:r>
                        <a:rPr lang="vi-VN" dirty="0" smtClean="0"/>
                        <a:t>gói kế tiếp, gửi ACK =i+Kích thước dữ liệu nhận</a:t>
                      </a:r>
                    </a:p>
                    <a:p>
                      <a:r>
                        <a:rPr lang="vi-VN" dirty="0" smtClean="0"/>
                        <a:t>được</a:t>
                      </a:r>
                      <a:endParaRPr lang="en-US" dirty="0"/>
                    </a:p>
                  </a:txBody>
                  <a:tcPr/>
                </a:tc>
              </a:tr>
              <a:tr h="1205251">
                <a:tc>
                  <a:txBody>
                    <a:bodyPr/>
                    <a:lstStyle/>
                    <a:p>
                      <a:r>
                        <a:rPr lang="vi-VN" dirty="0" smtClean="0"/>
                        <a:t>Nhận 1 gói tin với Seq# = i</a:t>
                      </a:r>
                      <a:r>
                        <a:rPr lang="en-US" baseline="0" dirty="0" smtClean="0"/>
                        <a:t> </a:t>
                      </a:r>
                      <a:r>
                        <a:rPr lang="vi-VN" dirty="0" smtClean="0"/>
                        <a:t>đúng thứ tự, trong khi</a:t>
                      </a:r>
                      <a:r>
                        <a:rPr lang="en-US" baseline="0" dirty="0" smtClean="0"/>
                        <a:t> </a:t>
                      </a:r>
                      <a:r>
                        <a:rPr lang="vi-VN" dirty="0" smtClean="0"/>
                        <a:t>chưa gửi ACK gói tin đã</a:t>
                      </a:r>
                    </a:p>
                    <a:p>
                      <a:r>
                        <a:rPr lang="vi-VN" dirty="0" smtClean="0"/>
                        <a:t>nhận thành công trước đó</a:t>
                      </a:r>
                      <a:endParaRPr lang="en-US" dirty="0"/>
                    </a:p>
                  </a:txBody>
                  <a:tcPr/>
                </a:tc>
                <a:tc>
                  <a:txBody>
                    <a:bodyPr/>
                    <a:lstStyle/>
                    <a:p>
                      <a:r>
                        <a:rPr lang="vi-VN" dirty="0" smtClean="0"/>
                        <a:t>Gửi ACK tích lũy ACK# = i</a:t>
                      </a:r>
                      <a:r>
                        <a:rPr lang="en-US" baseline="0" dirty="0" smtClean="0"/>
                        <a:t> </a:t>
                      </a:r>
                      <a:r>
                        <a:rPr lang="vi-VN" dirty="0" smtClean="0"/>
                        <a:t>+ Kích thước dữ liệu nhận</a:t>
                      </a:r>
                      <a:r>
                        <a:rPr lang="en-US" baseline="0" dirty="0" smtClean="0"/>
                        <a:t> </a:t>
                      </a:r>
                      <a:r>
                        <a:rPr lang="vi-VN" dirty="0" smtClean="0"/>
                        <a:t>được</a:t>
                      </a:r>
                      <a:endParaRPr lang="en-US" dirty="0"/>
                    </a:p>
                  </a:txBody>
                  <a:tcPr/>
                </a:tc>
              </a:tr>
              <a:tr h="942298">
                <a:tc>
                  <a:txBody>
                    <a:bodyPr/>
                    <a:lstStyle/>
                    <a:p>
                      <a:r>
                        <a:rPr lang="vi-VN" dirty="0" smtClean="0"/>
                        <a:t>Nhận 1 gói tin với Seq# = i</a:t>
                      </a:r>
                      <a:r>
                        <a:rPr lang="en-US" baseline="0" dirty="0" smtClean="0"/>
                        <a:t> </a:t>
                      </a:r>
                      <a:r>
                        <a:rPr lang="vi-VN" dirty="0" smtClean="0"/>
                        <a:t>đúng thứ tự, trong bộ đệm</a:t>
                      </a:r>
                      <a:r>
                        <a:rPr lang="en-US" baseline="0" dirty="0" smtClean="0"/>
                        <a:t> </a:t>
                      </a:r>
                      <a:r>
                        <a:rPr lang="vi-VN" dirty="0" smtClean="0"/>
                        <a:t>còn gói tin với Seq# =i+N</a:t>
                      </a:r>
                      <a:endParaRPr lang="en-US" dirty="0"/>
                    </a:p>
                  </a:txBody>
                  <a:tcPr/>
                </a:tc>
                <a:tc>
                  <a:txBody>
                    <a:bodyPr/>
                    <a:lstStyle/>
                    <a:p>
                      <a:r>
                        <a:rPr lang="vi-VN" dirty="0" smtClean="0"/>
                        <a:t>Gửi ACK# = i + N + Kích</a:t>
                      </a:r>
                      <a:r>
                        <a:rPr lang="en-US" baseline="0" dirty="0" smtClean="0"/>
                        <a:t> </a:t>
                      </a:r>
                      <a:r>
                        <a:rPr lang="vi-VN" dirty="0" smtClean="0"/>
                        <a:t>thước dữ liệu nhận được</a:t>
                      </a:r>
                      <a:r>
                        <a:rPr lang="en-US" baseline="0" dirty="0" smtClean="0"/>
                        <a:t> </a:t>
                      </a:r>
                      <a:r>
                        <a:rPr lang="vi-VN" dirty="0" smtClean="0"/>
                        <a:t>trên gói tin N</a:t>
                      </a:r>
                      <a:endParaRPr lang="en-US" dirty="0"/>
                    </a:p>
                  </a:txBody>
                  <a:tcPr/>
                </a:tc>
              </a:tr>
              <a:tr h="935324">
                <a:tc>
                  <a:txBody>
                    <a:bodyPr/>
                    <a:lstStyle/>
                    <a:p>
                      <a:r>
                        <a:rPr lang="vi-VN" dirty="0" smtClean="0"/>
                        <a:t>Nhận gói tin không đúng</a:t>
                      </a:r>
                      <a:r>
                        <a:rPr lang="en-US" baseline="0" dirty="0" smtClean="0"/>
                        <a:t> </a:t>
                      </a:r>
                      <a:r>
                        <a:rPr lang="vi-VN" dirty="0" smtClean="0"/>
                        <a:t>thứ tự</a:t>
                      </a:r>
                      <a:endParaRPr lang="en-US" dirty="0"/>
                    </a:p>
                  </a:txBody>
                  <a:tcPr/>
                </a:tc>
                <a:tc>
                  <a:txBody>
                    <a:bodyPr/>
                    <a:lstStyle/>
                    <a:p>
                      <a:r>
                        <a:rPr lang="en-US" dirty="0" err="1" smtClean="0"/>
                        <a:t>Hồi</a:t>
                      </a:r>
                      <a:r>
                        <a:rPr lang="en-US" dirty="0" smtClean="0"/>
                        <a:t> </a:t>
                      </a:r>
                      <a:r>
                        <a:rPr lang="en-US" dirty="0" err="1" smtClean="0"/>
                        <a:t>phục</a:t>
                      </a:r>
                      <a:r>
                        <a:rPr lang="en-US" dirty="0" smtClean="0"/>
                        <a:t> </a:t>
                      </a:r>
                      <a:r>
                        <a:rPr lang="en-US" dirty="0" err="1" smtClean="0"/>
                        <a:t>nhanh</a:t>
                      </a:r>
                      <a:endParaRPr lang="en-US" dirty="0"/>
                    </a:p>
                  </a:txBody>
                  <a:tcPr/>
                </a:tc>
              </a:tr>
            </a:tbl>
          </a:graphicData>
        </a:graphic>
      </p:graphicFrame>
    </p:spTree>
    <p:extLst>
      <p:ext uri="{BB962C8B-B14F-4D97-AF65-F5344CB8AC3E}">
        <p14:creationId xmlns:p14="http://schemas.microsoft.com/office/powerpoint/2010/main" val="159348647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2200"/>
            <a:ext cx="7520940" cy="548640"/>
          </a:xfrm>
        </p:spPr>
        <p:txBody>
          <a:bodyPr/>
          <a:lstStyle/>
          <a:p>
            <a:pPr algn="ctr"/>
            <a:r>
              <a:rPr lang="en-US" sz="4400" b="1" dirty="0" err="1" smtClean="0">
                <a:solidFill>
                  <a:schemeClr val="accent3">
                    <a:lumMod val="50000"/>
                  </a:schemeClr>
                </a:solidFill>
                <a:effectLst>
                  <a:outerShdw blurRad="38100" dist="38100" dir="2700000" algn="tl">
                    <a:srgbClr val="000000">
                      <a:alpha val="43137"/>
                    </a:srgbClr>
                  </a:outerShdw>
                </a:effectLst>
                <a:latin typeface="+mn-lt"/>
              </a:rPr>
              <a:t>Giới</a:t>
            </a:r>
            <a:r>
              <a:rPr lang="en-US" sz="4400" b="1" dirty="0" smtClean="0">
                <a:solidFill>
                  <a:schemeClr val="accent3">
                    <a:lumMod val="50000"/>
                  </a:schemeClr>
                </a:solidFill>
                <a:effectLst>
                  <a:outerShdw blurRad="38100" dist="38100" dir="2700000" algn="tl">
                    <a:srgbClr val="000000">
                      <a:alpha val="43137"/>
                    </a:srgbClr>
                  </a:outerShdw>
                </a:effectLst>
                <a:latin typeface="+mn-lt"/>
              </a:rPr>
              <a:t> </a:t>
            </a:r>
            <a:r>
              <a:rPr lang="en-US" sz="4400" b="1" dirty="0" err="1" smtClean="0">
                <a:solidFill>
                  <a:schemeClr val="accent3">
                    <a:lumMod val="50000"/>
                  </a:schemeClr>
                </a:solidFill>
                <a:effectLst>
                  <a:outerShdw blurRad="38100" dist="38100" dir="2700000" algn="tl">
                    <a:srgbClr val="000000">
                      <a:alpha val="43137"/>
                    </a:srgbClr>
                  </a:outerShdw>
                </a:effectLst>
                <a:latin typeface="+mn-lt"/>
              </a:rPr>
              <a:t>thiệu</a:t>
            </a:r>
            <a:r>
              <a:rPr lang="en-US" sz="4400" b="1" dirty="0" smtClean="0">
                <a:solidFill>
                  <a:schemeClr val="accent3">
                    <a:lumMod val="50000"/>
                  </a:schemeClr>
                </a:solidFill>
                <a:effectLst>
                  <a:outerShdw blurRad="38100" dist="38100" dir="2700000" algn="tl">
                    <a:srgbClr val="000000">
                      <a:alpha val="43137"/>
                    </a:srgbClr>
                  </a:outerShdw>
                </a:effectLst>
                <a:latin typeface="+mn-lt"/>
              </a:rPr>
              <a:t> </a:t>
            </a:r>
            <a:r>
              <a:rPr lang="en-US" sz="4400" b="1" dirty="0" err="1" smtClean="0">
                <a:solidFill>
                  <a:schemeClr val="accent3">
                    <a:lumMod val="50000"/>
                  </a:schemeClr>
                </a:solidFill>
                <a:effectLst>
                  <a:outerShdw blurRad="38100" dist="38100" dir="2700000" algn="tl">
                    <a:srgbClr val="000000">
                      <a:alpha val="43137"/>
                    </a:srgbClr>
                  </a:outerShdw>
                </a:effectLst>
                <a:latin typeface="+mn-lt"/>
              </a:rPr>
              <a:t>chung</a:t>
            </a:r>
            <a:endParaRPr lang="en-US" sz="4400" b="1" dirty="0">
              <a:solidFill>
                <a:schemeClr val="accent3">
                  <a:lumMod val="50000"/>
                </a:schemeClr>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0048233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96"/>
            <a:ext cx="8686800" cy="548640"/>
          </a:xfrm>
        </p:spPr>
        <p:txBody>
          <a:bodyPr/>
          <a:lstStyle/>
          <a:p>
            <a:r>
              <a:rPr lang="vi-VN" b="1" dirty="0">
                <a:solidFill>
                  <a:schemeClr val="accent3">
                    <a:lumMod val="50000"/>
                  </a:schemeClr>
                </a:solidFill>
                <a:effectLst>
                  <a:outerShdw blurRad="38100" dist="38100" dir="2700000" algn="tl">
                    <a:srgbClr val="000000">
                      <a:alpha val="43137"/>
                    </a:srgbClr>
                  </a:outerShdw>
                </a:effectLst>
              </a:rPr>
              <a:t>Hồi phục nhanh</a:t>
            </a:r>
            <a:endParaRPr lang="en-US" b="1" dirty="0">
              <a:solidFill>
                <a:schemeClr val="accent3">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0" y="685800"/>
            <a:ext cx="7520940" cy="3579849"/>
          </a:xfrm>
        </p:spPr>
        <p:txBody>
          <a:bodyPr>
            <a:normAutofit/>
          </a:bodyPr>
          <a:lstStyle/>
          <a:p>
            <a:pPr>
              <a:buFont typeface="Arial" pitchFamily="34" charset="0"/>
              <a:buChar char="•"/>
            </a:pPr>
            <a:r>
              <a:rPr lang="vi-VN" sz="1800" dirty="0" smtClean="0"/>
              <a:t>Thời </a:t>
            </a:r>
            <a:r>
              <a:rPr lang="vi-VN" sz="1800" dirty="0"/>
              <a:t>gian timeout khá </a:t>
            </a:r>
            <a:r>
              <a:rPr lang="vi-VN" sz="1800" dirty="0" smtClean="0"/>
              <a:t>dài</a:t>
            </a:r>
            <a:r>
              <a:rPr lang="en-US" sz="1800" dirty="0" smtClean="0"/>
              <a:t> </a:t>
            </a:r>
            <a:r>
              <a:rPr lang="vi-VN" sz="1800" dirty="0" smtClean="0"/>
              <a:t>có </a:t>
            </a:r>
            <a:r>
              <a:rPr lang="vi-VN" sz="1800" dirty="0"/>
              <a:t>thể làm giảm hiệu </a:t>
            </a:r>
            <a:r>
              <a:rPr lang="vi-VN" sz="1800" dirty="0" smtClean="0"/>
              <a:t>năng</a:t>
            </a:r>
            <a:endParaRPr lang="en-US" sz="1800" dirty="0" smtClean="0"/>
          </a:p>
          <a:p>
            <a:r>
              <a:rPr lang="vi-VN" sz="1800" dirty="0"/>
              <a:t>Cơ chế hồi phục nhanh:</a:t>
            </a:r>
          </a:p>
          <a:p>
            <a:pPr>
              <a:buFont typeface="Arial" pitchFamily="34" charset="0"/>
              <a:buChar char="•"/>
            </a:pPr>
            <a:r>
              <a:rPr lang="vi-VN" sz="1800" dirty="0" smtClean="0"/>
              <a:t>Bên </a:t>
            </a:r>
            <a:r>
              <a:rPr lang="vi-VN" sz="1800" dirty="0"/>
              <a:t>nhận: </a:t>
            </a:r>
            <a:r>
              <a:rPr lang="vi-VN" sz="1800" b="0" dirty="0"/>
              <a:t>Khi nhận gói </a:t>
            </a:r>
            <a:r>
              <a:rPr lang="vi-VN" sz="1800" b="0" dirty="0" smtClean="0"/>
              <a:t>tin</a:t>
            </a:r>
            <a:r>
              <a:rPr lang="en-US" sz="1800" b="0" dirty="0" smtClean="0"/>
              <a:t> </a:t>
            </a:r>
            <a:r>
              <a:rPr lang="vi-VN" sz="1800" b="0" dirty="0" smtClean="0"/>
              <a:t>không </a:t>
            </a:r>
            <a:r>
              <a:rPr lang="vi-VN" sz="1800" b="0" dirty="0"/>
              <a:t>đúng thứ tự, gửi </a:t>
            </a:r>
            <a:r>
              <a:rPr lang="vi-VN" sz="1800" b="0" dirty="0" smtClean="0"/>
              <a:t>liên</a:t>
            </a:r>
            <a:r>
              <a:rPr lang="en-US" sz="1800" b="0" dirty="0" smtClean="0"/>
              <a:t> </a:t>
            </a:r>
            <a:r>
              <a:rPr lang="vi-VN" sz="1800" b="0" dirty="0" smtClean="0"/>
              <a:t>tiếp </a:t>
            </a:r>
            <a:r>
              <a:rPr lang="vi-VN" sz="1800" b="0" dirty="0"/>
              <a:t>2 gói tin lặp </a:t>
            </a:r>
            <a:r>
              <a:rPr lang="vi-VN" sz="1800" b="0" dirty="0" smtClean="0"/>
              <a:t>lại</a:t>
            </a:r>
            <a:r>
              <a:rPr lang="en-US" sz="1800" b="0" dirty="0" smtClean="0"/>
              <a:t> </a:t>
            </a:r>
            <a:r>
              <a:rPr lang="vi-VN" sz="1800" b="0" dirty="0" smtClean="0"/>
              <a:t>ACK#</a:t>
            </a:r>
            <a:r>
              <a:rPr lang="en-US" sz="1800" b="0" dirty="0"/>
              <a:t> </a:t>
            </a:r>
            <a:r>
              <a:rPr lang="vi-VN" sz="1800" b="0" dirty="0" smtClean="0"/>
              <a:t>của</a:t>
            </a:r>
            <a:r>
              <a:rPr lang="en-US" sz="1800" b="0" dirty="0" smtClean="0"/>
              <a:t> </a:t>
            </a:r>
            <a:r>
              <a:rPr lang="vi-VN" sz="1800" b="0" dirty="0" smtClean="0"/>
              <a:t>gói </a:t>
            </a:r>
            <a:r>
              <a:rPr lang="vi-VN" sz="1800" b="0" dirty="0"/>
              <a:t>tin còn đúng thứ tự </a:t>
            </a:r>
            <a:r>
              <a:rPr lang="vi-VN" sz="1800" b="0" dirty="0" smtClean="0"/>
              <a:t>trước</a:t>
            </a:r>
            <a:r>
              <a:rPr lang="en-US" sz="1800" b="0" dirty="0" smtClean="0"/>
              <a:t> </a:t>
            </a:r>
            <a:r>
              <a:rPr lang="vi-VN" sz="1800" b="0" dirty="0" smtClean="0"/>
              <a:t>đó</a:t>
            </a:r>
            <a:endParaRPr lang="vi-VN" sz="1800" b="0" dirty="0"/>
          </a:p>
          <a:p>
            <a:pPr>
              <a:buFont typeface="Arial" pitchFamily="34" charset="0"/>
              <a:buChar char="•"/>
            </a:pPr>
            <a:r>
              <a:rPr lang="vi-VN" sz="1800" dirty="0" smtClean="0"/>
              <a:t>Bên </a:t>
            </a:r>
            <a:r>
              <a:rPr lang="vi-VN" sz="1800" dirty="0"/>
              <a:t>gửi: </a:t>
            </a:r>
            <a:r>
              <a:rPr lang="vi-VN" sz="1800" b="0" dirty="0"/>
              <a:t>Nhận được 3 </a:t>
            </a:r>
            <a:r>
              <a:rPr lang="vi-VN" sz="1800" b="0" dirty="0" smtClean="0"/>
              <a:t>ACK#</a:t>
            </a:r>
            <a:r>
              <a:rPr lang="en-US" sz="1800" b="0" dirty="0" smtClean="0"/>
              <a:t> </a:t>
            </a:r>
            <a:r>
              <a:rPr lang="vi-VN" sz="1800" b="0" dirty="0" smtClean="0"/>
              <a:t>liên </a:t>
            </a:r>
            <a:r>
              <a:rPr lang="vi-VN" sz="1800" b="0" dirty="0"/>
              <a:t>tiếp giống nhau, gửi </a:t>
            </a:r>
            <a:r>
              <a:rPr lang="vi-VN" sz="1800" b="0" dirty="0" smtClean="0"/>
              <a:t>lại</a:t>
            </a:r>
            <a:r>
              <a:rPr lang="en-US" sz="1800" b="0" dirty="0" smtClean="0"/>
              <a:t> </a:t>
            </a:r>
            <a:r>
              <a:rPr lang="vi-VN" sz="1800" b="0" dirty="0" smtClean="0"/>
              <a:t>ngay </a:t>
            </a:r>
            <a:r>
              <a:rPr lang="vi-VN" sz="1800" b="0" dirty="0"/>
              <a:t>gói tin mà không </a:t>
            </a:r>
            <a:r>
              <a:rPr lang="vi-VN" sz="1800" b="0" dirty="0" smtClean="0"/>
              <a:t>chờ</a:t>
            </a:r>
            <a:r>
              <a:rPr lang="en-US" sz="1800" b="0" dirty="0" smtClean="0"/>
              <a:t> </a:t>
            </a:r>
            <a:r>
              <a:rPr lang="vi-VN" sz="1800" b="0" dirty="0" smtClean="0"/>
              <a:t>time-out</a:t>
            </a:r>
            <a:endParaRPr lang="en-US" sz="1800" b="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667000"/>
            <a:ext cx="3063311" cy="38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331182"/>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lumMod val="50000"/>
                  </a:schemeClr>
                </a:solidFill>
                <a:effectLst>
                  <a:outerShdw blurRad="38100" dist="38100" dir="2700000" algn="tl">
                    <a:srgbClr val="000000">
                      <a:alpha val="43137"/>
                    </a:srgbClr>
                  </a:outerShdw>
                </a:effectLst>
              </a:rPr>
              <a:t>TCP Sliding Windowing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sz="2000" dirty="0" smtClean="0">
                <a:solidFill>
                  <a:schemeClr val="accent4">
                    <a:lumMod val="50000"/>
                  </a:schemeClr>
                </a:solidFill>
              </a:rPr>
              <a:t>1.Hoạt </a:t>
            </a:r>
            <a:r>
              <a:rPr lang="en-US" sz="2000" dirty="0" err="1" smtClean="0">
                <a:solidFill>
                  <a:schemeClr val="accent4">
                    <a:lumMod val="50000"/>
                  </a:schemeClr>
                </a:solidFill>
              </a:rPr>
              <a:t>động</a:t>
            </a:r>
            <a:endParaRPr lang="en-US" sz="2000" dirty="0" smtClean="0">
              <a:solidFill>
                <a:schemeClr val="accent4">
                  <a:lumMod val="50000"/>
                </a:schemeClr>
              </a:solidFill>
            </a:endParaRPr>
          </a:p>
          <a:p>
            <a:pPr marL="285750" indent="-285750">
              <a:buFontTx/>
              <a:buChar char="-"/>
            </a:pPr>
            <a:r>
              <a:rPr lang="en-US" sz="1800" dirty="0" err="1" smtClean="0"/>
              <a:t>Cửa</a:t>
            </a:r>
            <a:r>
              <a:rPr lang="en-US" sz="1800" dirty="0" smtClean="0"/>
              <a:t> </a:t>
            </a:r>
            <a:r>
              <a:rPr lang="en-US" sz="1800" dirty="0" err="1" smtClean="0"/>
              <a:t>sổ</a:t>
            </a:r>
            <a:r>
              <a:rPr lang="en-US" sz="1800" dirty="0" smtClean="0"/>
              <a:t> </a:t>
            </a:r>
            <a:r>
              <a:rPr lang="en-US" sz="1800" dirty="0" err="1" smtClean="0"/>
              <a:t>trượt</a:t>
            </a:r>
            <a:r>
              <a:rPr lang="en-US" sz="1800" dirty="0" smtClean="0"/>
              <a:t> </a:t>
            </a:r>
            <a:r>
              <a:rPr lang="en-US" sz="1800" dirty="0" err="1" smtClean="0"/>
              <a:t>cho</a:t>
            </a:r>
            <a:r>
              <a:rPr lang="en-US" sz="1800" dirty="0" smtClean="0"/>
              <a:t> </a:t>
            </a:r>
            <a:r>
              <a:rPr lang="en-US" sz="1800" dirty="0" err="1" smtClean="0"/>
              <a:t>phép</a:t>
            </a:r>
            <a:r>
              <a:rPr lang="en-US" sz="1800" dirty="0" smtClean="0"/>
              <a:t> </a:t>
            </a:r>
            <a:r>
              <a:rPr lang="en-US" sz="1800" dirty="0" err="1" smtClean="0"/>
              <a:t>người</a:t>
            </a:r>
            <a:r>
              <a:rPr lang="en-US" sz="1800" dirty="0" smtClean="0"/>
              <a:t> </a:t>
            </a:r>
            <a:r>
              <a:rPr lang="en-US" sz="1800" dirty="0" err="1" smtClean="0"/>
              <a:t>gửi</a:t>
            </a:r>
            <a:r>
              <a:rPr lang="en-US" sz="1800" dirty="0" smtClean="0"/>
              <a:t> </a:t>
            </a:r>
            <a:r>
              <a:rPr lang="en-US" sz="1800" dirty="0" err="1" smtClean="0"/>
              <a:t>truyền</a:t>
            </a:r>
            <a:r>
              <a:rPr lang="en-US" sz="1800" dirty="0" smtClean="0"/>
              <a:t> </a:t>
            </a:r>
            <a:r>
              <a:rPr lang="en-US" sz="1800" dirty="0" err="1" smtClean="0"/>
              <a:t>nhiều</a:t>
            </a:r>
            <a:r>
              <a:rPr lang="en-US" sz="1800" dirty="0" smtClean="0"/>
              <a:t> </a:t>
            </a:r>
            <a:r>
              <a:rPr lang="en-US" sz="1800" dirty="0" err="1" smtClean="0"/>
              <a:t>gói</a:t>
            </a:r>
            <a:r>
              <a:rPr lang="en-US" sz="1800" dirty="0" smtClean="0"/>
              <a:t> </a:t>
            </a:r>
            <a:r>
              <a:rPr lang="en-US" sz="1800" dirty="0" err="1" smtClean="0"/>
              <a:t>trước</a:t>
            </a:r>
            <a:r>
              <a:rPr lang="en-US" sz="1800" dirty="0" smtClean="0"/>
              <a:t> </a:t>
            </a:r>
            <a:r>
              <a:rPr lang="en-US" sz="1800" dirty="0" err="1" smtClean="0"/>
              <a:t>khi</a:t>
            </a:r>
            <a:r>
              <a:rPr lang="en-US" sz="1800" dirty="0" smtClean="0"/>
              <a:t> </a:t>
            </a:r>
            <a:r>
              <a:rPr lang="en-US" sz="1800" dirty="0" err="1" smtClean="0"/>
              <a:t>chờ</a:t>
            </a:r>
            <a:r>
              <a:rPr lang="en-US" sz="1800" dirty="0" smtClean="0"/>
              <a:t> </a:t>
            </a:r>
            <a:r>
              <a:rPr lang="en-US" sz="1800" dirty="0" err="1" smtClean="0"/>
              <a:t>xác</a:t>
            </a:r>
            <a:r>
              <a:rPr lang="en-US" sz="1800" dirty="0" smtClean="0"/>
              <a:t> </a:t>
            </a:r>
            <a:r>
              <a:rPr lang="en-US" sz="1800" dirty="0" err="1" smtClean="0"/>
              <a:t>nhận</a:t>
            </a:r>
            <a:r>
              <a:rPr lang="en-US" sz="1800" dirty="0" smtClean="0"/>
              <a:t>.</a:t>
            </a:r>
          </a:p>
          <a:p>
            <a:pPr>
              <a:buFontTx/>
              <a:buChar char="-"/>
            </a:pPr>
            <a:r>
              <a:rPr lang="en-US" sz="1800" dirty="0" err="1" smtClean="0"/>
              <a:t>Khi</a:t>
            </a:r>
            <a:r>
              <a:rPr lang="en-US" sz="1800" dirty="0" smtClean="0"/>
              <a:t> </a:t>
            </a:r>
            <a:r>
              <a:rPr lang="en-US" sz="1800" dirty="0" err="1" smtClean="0"/>
              <a:t>người</a:t>
            </a:r>
            <a:r>
              <a:rPr lang="en-US" sz="1800" dirty="0" smtClean="0"/>
              <a:t> </a:t>
            </a:r>
            <a:r>
              <a:rPr lang="en-US" sz="1800" dirty="0" err="1" smtClean="0"/>
              <a:t>gửi</a:t>
            </a:r>
            <a:r>
              <a:rPr lang="en-US" sz="1800" dirty="0" smtClean="0"/>
              <a:t> </a:t>
            </a:r>
            <a:r>
              <a:rPr lang="en-US" sz="1800" dirty="0" err="1" smtClean="0"/>
              <a:t>nhận</a:t>
            </a:r>
            <a:r>
              <a:rPr lang="en-US" sz="1800" dirty="0" smtClean="0"/>
              <a:t> </a:t>
            </a:r>
            <a:r>
              <a:rPr lang="en-US" sz="1800" dirty="0" err="1" smtClean="0"/>
              <a:t>được</a:t>
            </a:r>
            <a:r>
              <a:rPr lang="en-US" sz="1800" dirty="0" smtClean="0"/>
              <a:t> </a:t>
            </a:r>
            <a:r>
              <a:rPr lang="en-US" sz="1800" dirty="0" err="1" smtClean="0"/>
              <a:t>xsac</a:t>
            </a:r>
            <a:r>
              <a:rPr lang="en-US" sz="1800" dirty="0" smtClean="0"/>
              <a:t> </a:t>
            </a:r>
            <a:r>
              <a:rPr lang="en-US" sz="1800" dirty="0" err="1" smtClean="0"/>
              <a:t>nhận</a:t>
            </a:r>
            <a:r>
              <a:rPr lang="en-US" sz="1800" dirty="0" smtClean="0"/>
              <a:t> </a:t>
            </a:r>
            <a:r>
              <a:rPr lang="en-US" sz="1800" dirty="0" err="1" smtClean="0"/>
              <a:t>cho</a:t>
            </a:r>
            <a:r>
              <a:rPr lang="en-US" sz="1800" dirty="0" smtClean="0"/>
              <a:t> </a:t>
            </a:r>
            <a:r>
              <a:rPr lang="en-US" sz="1800" dirty="0" err="1" smtClean="0"/>
              <a:t>lần</a:t>
            </a:r>
            <a:r>
              <a:rPr lang="en-US" sz="1800" dirty="0" smtClean="0"/>
              <a:t> </a:t>
            </a:r>
            <a:r>
              <a:rPr lang="en-US" sz="1800" dirty="0" err="1" smtClean="0"/>
              <a:t>đầu</a:t>
            </a:r>
            <a:r>
              <a:rPr lang="en-US" sz="1800" dirty="0" smtClean="0"/>
              <a:t> </a:t>
            </a:r>
            <a:r>
              <a:rPr lang="en-US" sz="1800" dirty="0" err="1" smtClean="0"/>
              <a:t>tiên</a:t>
            </a:r>
            <a:r>
              <a:rPr lang="en-US" sz="1800" dirty="0" smtClean="0"/>
              <a:t> </a:t>
            </a:r>
            <a:r>
              <a:rPr lang="en-US" sz="1800" dirty="0" err="1" smtClean="0"/>
              <a:t>gói</a:t>
            </a:r>
            <a:r>
              <a:rPr lang="en-US" sz="1800" dirty="0" smtClean="0"/>
              <a:t> </a:t>
            </a:r>
            <a:r>
              <a:rPr lang="en-US" sz="1800" dirty="0" err="1" smtClean="0"/>
              <a:t>bên</a:t>
            </a:r>
            <a:r>
              <a:rPr lang="en-US" sz="1800" dirty="0" smtClean="0"/>
              <a:t> </a:t>
            </a:r>
            <a:r>
              <a:rPr lang="en-US" sz="1800" dirty="0" err="1" smtClean="0"/>
              <a:t>trong</a:t>
            </a:r>
            <a:r>
              <a:rPr lang="en-US" sz="1800" dirty="0" smtClean="0"/>
              <a:t> </a:t>
            </a:r>
            <a:r>
              <a:rPr lang="en-US" sz="1800" dirty="0" err="1" smtClean="0"/>
              <a:t>cửa</a:t>
            </a:r>
            <a:r>
              <a:rPr lang="en-US" sz="1800" dirty="0" smtClean="0"/>
              <a:t> </a:t>
            </a:r>
            <a:r>
              <a:rPr lang="en-US" sz="1800" dirty="0" err="1" smtClean="0"/>
              <a:t>sổ</a:t>
            </a:r>
            <a:r>
              <a:rPr lang="en-US" sz="1800" dirty="0" smtClean="0"/>
              <a:t>, </a:t>
            </a:r>
            <a:r>
              <a:rPr lang="en-US" sz="1800" dirty="0" err="1" smtClean="0"/>
              <a:t>nó</a:t>
            </a:r>
            <a:r>
              <a:rPr lang="en-US" sz="1800" dirty="0" smtClean="0"/>
              <a:t> </a:t>
            </a:r>
            <a:r>
              <a:rPr lang="en-US" sz="1800" dirty="0" err="1" smtClean="0"/>
              <a:t>trượt</a:t>
            </a:r>
            <a:r>
              <a:rPr lang="en-US" sz="1800" dirty="0" smtClean="0"/>
              <a:t> </a:t>
            </a:r>
            <a:r>
              <a:rPr lang="en-US" sz="1800" dirty="0" err="1" smtClean="0"/>
              <a:t>cửa</a:t>
            </a:r>
            <a:r>
              <a:rPr lang="en-US" sz="1800" dirty="0" smtClean="0"/>
              <a:t> </a:t>
            </a:r>
            <a:r>
              <a:rPr lang="en-US" sz="1800" dirty="0" err="1" smtClean="0"/>
              <a:t>sổ</a:t>
            </a:r>
            <a:r>
              <a:rPr lang="en-US" sz="1800" dirty="0" smtClean="0"/>
              <a:t> </a:t>
            </a:r>
            <a:r>
              <a:rPr lang="en-US" sz="1800" dirty="0" err="1" smtClean="0"/>
              <a:t>và</a:t>
            </a:r>
            <a:r>
              <a:rPr lang="en-US" sz="1800" dirty="0" smtClean="0"/>
              <a:t> </a:t>
            </a:r>
            <a:r>
              <a:rPr lang="en-US" sz="1800" dirty="0" err="1" smtClean="0"/>
              <a:t>gửi</a:t>
            </a:r>
            <a:r>
              <a:rPr lang="en-US" sz="1800" dirty="0" smtClean="0"/>
              <a:t> </a:t>
            </a:r>
            <a:r>
              <a:rPr lang="en-US" sz="1800" dirty="0" err="1" smtClean="0"/>
              <a:t>gói</a:t>
            </a:r>
            <a:r>
              <a:rPr lang="en-US" sz="1800" dirty="0" smtClean="0"/>
              <a:t> tin </a:t>
            </a:r>
            <a:r>
              <a:rPr lang="en-US" sz="1800" dirty="0" err="1" smtClean="0"/>
              <a:t>tiếp</a:t>
            </a:r>
            <a:r>
              <a:rPr lang="en-US" sz="1800" dirty="0" smtClean="0"/>
              <a:t> </a:t>
            </a:r>
            <a:r>
              <a:rPr lang="en-US" sz="1800" dirty="0" err="1" smtClean="0"/>
              <a:t>theo.</a:t>
            </a:r>
            <a:endParaRPr lang="en-US" sz="1800" dirty="0" smtClean="0"/>
          </a:p>
          <a:p>
            <a:pPr>
              <a:buFontTx/>
              <a:buChar char="-"/>
            </a:pPr>
            <a:r>
              <a:rPr lang="en-US" sz="1800" dirty="0" err="1" smtClean="0"/>
              <a:t>Các</a:t>
            </a:r>
            <a:r>
              <a:rPr lang="en-US" sz="1800" dirty="0" smtClean="0"/>
              <a:t> </a:t>
            </a:r>
            <a:r>
              <a:rPr lang="en-US" sz="1800" dirty="0" err="1" smtClean="0"/>
              <a:t>cửa</a:t>
            </a:r>
            <a:r>
              <a:rPr lang="en-US" sz="1800" dirty="0" smtClean="0"/>
              <a:t> </a:t>
            </a:r>
            <a:r>
              <a:rPr lang="en-US" sz="1800" dirty="0" err="1" smtClean="0"/>
              <a:t>sổ</a:t>
            </a:r>
            <a:r>
              <a:rPr lang="en-US" sz="1800" dirty="0" smtClean="0"/>
              <a:t> </a:t>
            </a:r>
            <a:r>
              <a:rPr lang="en-US" sz="1800" dirty="0" err="1" smtClean="0"/>
              <a:t>trượt</a:t>
            </a:r>
            <a:r>
              <a:rPr lang="en-US" sz="1800" dirty="0" smtClean="0"/>
              <a:t> </a:t>
            </a:r>
            <a:r>
              <a:rPr lang="en-US" sz="1800" dirty="0" err="1" smtClean="0"/>
              <a:t>về</a:t>
            </a:r>
            <a:r>
              <a:rPr lang="en-US" sz="1800" dirty="0" smtClean="0"/>
              <a:t> </a:t>
            </a:r>
            <a:r>
              <a:rPr lang="en-US" sz="1800" dirty="0" err="1" smtClean="0"/>
              <a:t>phía</a:t>
            </a:r>
            <a:r>
              <a:rPr lang="en-US" sz="1800" dirty="0" smtClean="0"/>
              <a:t> </a:t>
            </a:r>
            <a:r>
              <a:rPr lang="en-US" sz="1800" dirty="0" err="1" smtClean="0"/>
              <a:t>trước</a:t>
            </a:r>
            <a:r>
              <a:rPr lang="en-US" sz="1800" dirty="0" smtClean="0"/>
              <a:t> </a:t>
            </a:r>
            <a:r>
              <a:rPr lang="en-US" sz="1800" dirty="0" err="1" smtClean="0"/>
              <a:t>mỗi</a:t>
            </a:r>
            <a:r>
              <a:rPr lang="en-US" sz="1800" dirty="0" smtClean="0"/>
              <a:t> </a:t>
            </a:r>
            <a:r>
              <a:rPr lang="en-US" sz="1800" dirty="0" err="1" smtClean="0"/>
              <a:t>lần</a:t>
            </a:r>
            <a:r>
              <a:rPr lang="en-US" sz="1800" dirty="0" smtClean="0"/>
              <a:t> </a:t>
            </a:r>
            <a:r>
              <a:rPr lang="en-US" sz="1800" dirty="0" err="1" smtClean="0"/>
              <a:t>có</a:t>
            </a:r>
            <a:r>
              <a:rPr lang="en-US" sz="1800" dirty="0" smtClean="0"/>
              <a:t> </a:t>
            </a:r>
            <a:r>
              <a:rPr lang="en-US" sz="1800" dirty="0" err="1" smtClean="0"/>
              <a:t>xác</a:t>
            </a:r>
            <a:r>
              <a:rPr lang="en-US" sz="1800" dirty="0" smtClean="0"/>
              <a:t> </a:t>
            </a:r>
            <a:r>
              <a:rPr lang="en-US" sz="1800" dirty="0" err="1" smtClean="0"/>
              <a:t>nhận</a:t>
            </a:r>
            <a:r>
              <a:rPr lang="en-US" sz="1800" dirty="0" smtClean="0"/>
              <a:t> ACK </a:t>
            </a:r>
            <a:r>
              <a:rPr lang="en-US" sz="1800" dirty="0" err="1" smtClean="0"/>
              <a:t>đến</a:t>
            </a:r>
            <a:r>
              <a:rPr lang="en-US" sz="1800" dirty="0" smtClean="0"/>
              <a:t>.</a:t>
            </a:r>
            <a:r>
              <a:rPr lang="vi-VN" sz="2400" dirty="0"/>
              <a:t/>
            </a:r>
            <a:br>
              <a:rPr lang="vi-VN" sz="2400" dirty="0"/>
            </a:b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782567"/>
            <a:ext cx="4573495" cy="3042098"/>
          </a:xfrm>
          <a:prstGeom prst="rect">
            <a:avLst/>
          </a:prstGeom>
        </p:spPr>
      </p:pic>
    </p:spTree>
    <p:extLst>
      <p:ext uri="{BB962C8B-B14F-4D97-AF65-F5344CB8AC3E}">
        <p14:creationId xmlns:p14="http://schemas.microsoft.com/office/powerpoint/2010/main" val="981845778"/>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458200" cy="4495800"/>
          </a:xfrm>
        </p:spPr>
        <p:txBody>
          <a:bodyPr>
            <a:normAutofit/>
          </a:bodyPr>
          <a:lstStyle/>
          <a:p>
            <a:pPr algn="just">
              <a:buFont typeface="Arial" pitchFamily="34" charset="0"/>
              <a:buChar char="•"/>
            </a:pPr>
            <a:r>
              <a:rPr lang="vi-VN" sz="2400" b="0" dirty="0"/>
              <a:t>Window Size = 3 nên Sender sẽ gửi lần lượt 3 byte nhưng Receiver chỉ nhận được 2 byte ( do nghẽn mạng, do xử lý không nổi) </a:t>
            </a:r>
            <a:endParaRPr lang="en-US" sz="2400" b="0" dirty="0" smtClean="0"/>
          </a:p>
          <a:p>
            <a:pPr algn="just">
              <a:buFont typeface="Arial" pitchFamily="34" charset="0"/>
              <a:buChar char="•"/>
            </a:pPr>
            <a:r>
              <a:rPr lang="en-US" sz="2400" b="0" dirty="0"/>
              <a:t>T</a:t>
            </a:r>
            <a:r>
              <a:rPr lang="vi-VN" sz="2400" b="0" dirty="0" smtClean="0"/>
              <a:t>hì </a:t>
            </a:r>
            <a:r>
              <a:rPr lang="vi-VN" sz="2400" b="0" dirty="0"/>
              <a:t>Receiver sẽ ACK=3 để yêu cầu Sender gửi lại byte thứ 3 đồng thời nó cũng báo là hãy sử dụng Window Size =2(vì nó chỉ chịu nổi Size =2). </a:t>
            </a:r>
            <a:endParaRPr lang="en-US" sz="2400" b="0" dirty="0" smtClean="0"/>
          </a:p>
          <a:p>
            <a:pPr algn="just">
              <a:buFont typeface="Arial" pitchFamily="34" charset="0"/>
              <a:buChar char="•"/>
            </a:pPr>
            <a:r>
              <a:rPr lang="vi-VN" sz="2400" b="0" dirty="0" smtClean="0"/>
              <a:t>Sender </a:t>
            </a:r>
            <a:r>
              <a:rPr lang="vi-VN" sz="2400" b="0" dirty="0"/>
              <a:t>sau đó sẽ set Window Size=2.</a:t>
            </a:r>
            <a:endParaRPr lang="en-US" sz="2400" b="0" dirty="0"/>
          </a:p>
        </p:txBody>
      </p:sp>
      <p:sp>
        <p:nvSpPr>
          <p:cNvPr id="2" name="Title 1"/>
          <p:cNvSpPr>
            <a:spLocks noGrp="1"/>
          </p:cNvSpPr>
          <p:nvPr>
            <p:ph type="title"/>
          </p:nvPr>
        </p:nvSpPr>
        <p:spPr>
          <a:xfrm>
            <a:off x="152400" y="-23896"/>
            <a:ext cx="8763000" cy="548640"/>
          </a:xfrm>
        </p:spPr>
        <p:txBody>
          <a:bodyPr/>
          <a:lstStyle/>
          <a:p>
            <a:r>
              <a:rPr lang="en-US" sz="2000" b="1" dirty="0">
                <a:solidFill>
                  <a:schemeClr val="accent3">
                    <a:lumMod val="50000"/>
                  </a:schemeClr>
                </a:solidFill>
                <a:effectLst>
                  <a:outerShdw blurRad="38100" dist="38100" dir="2700000" algn="tl">
                    <a:srgbClr val="000000">
                      <a:alpha val="43137"/>
                    </a:srgbClr>
                  </a:outerShdw>
                </a:effectLst>
              </a:rPr>
              <a:t>TCP Sliding Windowing (Window Size </a:t>
            </a:r>
            <a:r>
              <a:rPr lang="en-US" sz="2000" b="1" dirty="0" err="1">
                <a:solidFill>
                  <a:schemeClr val="accent3">
                    <a:lumMod val="50000"/>
                  </a:schemeClr>
                </a:solidFill>
                <a:effectLst>
                  <a:outerShdw blurRad="38100" dist="38100" dir="2700000" algn="tl">
                    <a:srgbClr val="000000">
                      <a:alpha val="43137"/>
                    </a:srgbClr>
                  </a:outerShdw>
                </a:effectLst>
              </a:rPr>
              <a:t>có</a:t>
            </a:r>
            <a:r>
              <a:rPr lang="en-US" sz="2000" b="1" dirty="0">
                <a:solidFill>
                  <a:schemeClr val="accent3">
                    <a:lumMod val="50000"/>
                  </a:schemeClr>
                </a:solidFill>
                <a:effectLst>
                  <a:outerShdw blurRad="38100" dist="38100" dir="2700000" algn="tl">
                    <a:srgbClr val="000000">
                      <a:alpha val="43137"/>
                    </a:srgbClr>
                  </a:outerShdw>
                </a:effectLst>
              </a:rPr>
              <a:t> </a:t>
            </a:r>
            <a:r>
              <a:rPr lang="en-US" sz="2000" b="1" dirty="0" err="1">
                <a:solidFill>
                  <a:schemeClr val="accent3">
                    <a:lumMod val="50000"/>
                  </a:schemeClr>
                </a:solidFill>
                <a:effectLst>
                  <a:outerShdw blurRad="38100" dist="38100" dir="2700000" algn="tl">
                    <a:srgbClr val="000000">
                      <a:alpha val="43137"/>
                    </a:srgbClr>
                  </a:outerShdw>
                </a:effectLst>
              </a:rPr>
              <a:t>thể</a:t>
            </a:r>
            <a:r>
              <a:rPr lang="en-US" sz="2000" b="1" dirty="0">
                <a:solidFill>
                  <a:schemeClr val="accent3">
                    <a:lumMod val="50000"/>
                  </a:schemeClr>
                </a:solidFill>
                <a:effectLst>
                  <a:outerShdw blurRad="38100" dist="38100" dir="2700000" algn="tl">
                    <a:srgbClr val="000000">
                      <a:alpha val="43137"/>
                    </a:srgbClr>
                  </a:outerShdw>
                </a:effectLst>
              </a:rPr>
              <a:t> </a:t>
            </a:r>
            <a:r>
              <a:rPr lang="en-US" sz="2000" b="1" dirty="0" err="1">
                <a:solidFill>
                  <a:schemeClr val="accent3">
                    <a:lumMod val="50000"/>
                  </a:schemeClr>
                </a:solidFill>
                <a:effectLst>
                  <a:outerShdw blurRad="38100" dist="38100" dir="2700000" algn="tl">
                    <a:srgbClr val="000000">
                      <a:alpha val="43137"/>
                    </a:srgbClr>
                  </a:outerShdw>
                </a:effectLst>
              </a:rPr>
              <a:t>thay</a:t>
            </a:r>
            <a:r>
              <a:rPr lang="en-US" sz="2000" b="1" dirty="0">
                <a:solidFill>
                  <a:schemeClr val="accent3">
                    <a:lumMod val="50000"/>
                  </a:schemeClr>
                </a:solidFill>
                <a:effectLst>
                  <a:outerShdw blurRad="38100" dist="38100" dir="2700000" algn="tl">
                    <a:srgbClr val="000000">
                      <a:alpha val="43137"/>
                    </a:srgbClr>
                  </a:outerShdw>
                </a:effectLst>
              </a:rPr>
              <a:t> </a:t>
            </a:r>
            <a:r>
              <a:rPr lang="en-US" sz="2000" b="1" dirty="0" err="1">
                <a:solidFill>
                  <a:schemeClr val="accent3">
                    <a:lumMod val="50000"/>
                  </a:schemeClr>
                </a:solidFill>
                <a:effectLst>
                  <a:outerShdw blurRad="38100" dist="38100" dir="2700000" algn="tl">
                    <a:srgbClr val="000000">
                      <a:alpha val="43137"/>
                    </a:srgbClr>
                  </a:outerShdw>
                </a:effectLst>
              </a:rPr>
              <a:t>đổi</a:t>
            </a:r>
            <a:r>
              <a:rPr lang="en-US" sz="2000" b="1" dirty="0">
                <a:solidFill>
                  <a:schemeClr val="accent3">
                    <a:lumMod val="50000"/>
                  </a:schemeClr>
                </a:solidFill>
                <a:effectLst>
                  <a:outerShdw blurRad="38100" dist="38100" dir="2700000" algn="tl">
                    <a:srgbClr val="000000">
                      <a:alpha val="43137"/>
                    </a:srgbClr>
                  </a:outerShdw>
                </a:effectLst>
              </a:rPr>
              <a:t>)</a:t>
            </a:r>
            <a:endParaRPr lang="en-US" sz="2000" dirty="0">
              <a:solidFill>
                <a:schemeClr val="accent3">
                  <a:lumMod val="50000"/>
                </a:schemeClr>
              </a:solidFill>
              <a:effectLst>
                <a:outerShdw blurRad="38100" dist="38100" dir="2700000" algn="tl">
                  <a:srgbClr val="000000">
                    <a:alpha val="43137"/>
                  </a:srgbClr>
                </a:outerShdw>
              </a:effectLst>
            </a:endParaRPr>
          </a:p>
        </p:txBody>
      </p:sp>
      <p:pic>
        <p:nvPicPr>
          <p:cNvPr id="3074" name="Picture 2" descr="https://4.bp.blogspot.com/-4mPdkdcCgzs/V_3s2ZsuvGI/AAAAAAAARt8/hHjfEdNJG0Q36YTELSIVDy08KueVNDA5ACLcB/s1600/sli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505200"/>
            <a:ext cx="59436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818939"/>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0940" cy="548640"/>
          </a:xfrm>
        </p:spPr>
        <p:txBody>
          <a:bodyPr/>
          <a:lstStyle/>
          <a:p>
            <a:r>
              <a:rPr lang="en-US" b="1" dirty="0">
                <a:solidFill>
                  <a:schemeClr val="accent3">
                    <a:lumMod val="50000"/>
                  </a:schemeClr>
                </a:solidFill>
                <a:effectLst>
                  <a:outerShdw blurRad="38100" dist="38100" dir="2700000" algn="tl">
                    <a:srgbClr val="000000">
                      <a:alpha val="43137"/>
                    </a:srgbClr>
                  </a:outerShdw>
                </a:effectLst>
              </a:rPr>
              <a:t>TCP Sliding Windowing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2895600"/>
            <a:ext cx="7520940" cy="2888343"/>
          </a:xfrm>
        </p:spPr>
        <p:txBody>
          <a:bodyPr/>
          <a:lstStyle/>
          <a:p>
            <a:r>
              <a:rPr lang="en-US" b="0"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109" y="2743200"/>
            <a:ext cx="6885782" cy="36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2400" y="533400"/>
            <a:ext cx="8839200" cy="1569660"/>
          </a:xfrm>
          <a:prstGeom prst="rect">
            <a:avLst/>
          </a:prstGeom>
        </p:spPr>
        <p:txBody>
          <a:bodyPr wrap="square">
            <a:spAutoFit/>
          </a:bodyPr>
          <a:lstStyle/>
          <a:p>
            <a:pPr marL="342900" indent="-342900">
              <a:buFont typeface="Arial" pitchFamily="34" charset="0"/>
              <a:buChar char="•"/>
            </a:pPr>
            <a:r>
              <a:rPr lang="vi-VN" sz="2400" dirty="0"/>
              <a:t>Khởi đầu, </a:t>
            </a:r>
            <a:endParaRPr lang="en-US" sz="2400" dirty="0" smtClean="0"/>
          </a:p>
          <a:p>
            <a:pPr marL="342900" indent="-342900">
              <a:buFont typeface="Arial" pitchFamily="34" charset="0"/>
              <a:buChar char="•"/>
            </a:pPr>
            <a:r>
              <a:rPr lang="vi-VN" sz="2400" dirty="0" smtClean="0"/>
              <a:t>Hình </a:t>
            </a:r>
            <a:r>
              <a:rPr lang="vi-VN" sz="2400" dirty="0"/>
              <a:t>(a):</a:t>
            </a:r>
          </a:p>
          <a:p>
            <a:pPr marL="342900" indent="-342900">
              <a:buFont typeface="Arial" pitchFamily="34" charset="0"/>
              <a:buChar char="•"/>
            </a:pPr>
            <a:r>
              <a:rPr lang="vi-VN" sz="2400" dirty="0"/>
              <a:t>Bên </a:t>
            </a:r>
            <a:r>
              <a:rPr lang="vi-VN" sz="2400" dirty="0" smtClean="0"/>
              <a:t>g</a:t>
            </a:r>
            <a:r>
              <a:rPr lang="en-US" sz="2400" dirty="0" smtClean="0"/>
              <a:t>ử</a:t>
            </a:r>
            <a:r>
              <a:rPr lang="vi-VN" sz="2400" dirty="0" smtClean="0"/>
              <a:t>i</a:t>
            </a:r>
            <a:r>
              <a:rPr lang="vi-VN" sz="2400" dirty="0"/>
              <a:t>: </a:t>
            </a:r>
            <a:r>
              <a:rPr lang="en-US" sz="2400" dirty="0" smtClean="0"/>
              <a:t>C</a:t>
            </a:r>
            <a:r>
              <a:rPr lang="vi-VN" sz="2400" dirty="0" smtClean="0"/>
              <a:t>hưa g</a:t>
            </a:r>
            <a:r>
              <a:rPr lang="en-US" sz="2400" dirty="0" smtClean="0"/>
              <a:t>ử</a:t>
            </a:r>
            <a:r>
              <a:rPr lang="vi-VN" sz="2400" dirty="0" smtClean="0"/>
              <a:t>i </a:t>
            </a:r>
            <a:r>
              <a:rPr lang="vi-VN" sz="2400" dirty="0"/>
              <a:t>khung nào nên kích thước của cửa sổ là 0.</a:t>
            </a:r>
          </a:p>
          <a:p>
            <a:pPr marL="342900" indent="-342900">
              <a:buFont typeface="Arial" pitchFamily="34" charset="0"/>
              <a:buChar char="•"/>
            </a:pPr>
            <a:r>
              <a:rPr lang="vi-VN" sz="2400" dirty="0"/>
              <a:t>Bên </a:t>
            </a:r>
            <a:r>
              <a:rPr lang="vi-VN" sz="2400" dirty="0" smtClean="0"/>
              <a:t>nhận</a:t>
            </a:r>
            <a:r>
              <a:rPr lang="en-US" sz="2400" dirty="0" smtClean="0"/>
              <a:t>:</a:t>
            </a:r>
            <a:r>
              <a:rPr lang="vi-VN" sz="2400" dirty="0" smtClean="0"/>
              <a:t> </a:t>
            </a:r>
            <a:r>
              <a:rPr lang="en-US" sz="2400" dirty="0"/>
              <a:t>Đ</a:t>
            </a:r>
            <a:r>
              <a:rPr lang="vi-VN" sz="2400" dirty="0" smtClean="0"/>
              <a:t>ang </a:t>
            </a:r>
            <a:r>
              <a:rPr lang="vi-VN" sz="2400" dirty="0"/>
              <a:t>chờ nhận khung 0, kích thước cửa sổ là </a:t>
            </a:r>
            <a:r>
              <a:rPr lang="vi-VN" sz="2400" dirty="0" smtClean="0"/>
              <a:t>1</a:t>
            </a:r>
            <a:r>
              <a:rPr lang="en-US" sz="2400" dirty="0" smtClean="0"/>
              <a:t>.</a:t>
            </a:r>
            <a:endParaRPr lang="en-US" sz="2400" dirty="0"/>
          </a:p>
        </p:txBody>
      </p:sp>
    </p:spTree>
    <p:extLst>
      <p:ext uri="{BB962C8B-B14F-4D97-AF65-F5344CB8AC3E}">
        <p14:creationId xmlns:p14="http://schemas.microsoft.com/office/powerpoint/2010/main" val="4183480471"/>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
            <a:ext cx="7520940" cy="548640"/>
          </a:xfrm>
        </p:spPr>
        <p:txBody>
          <a:bodyPr/>
          <a:lstStyle/>
          <a:p>
            <a:r>
              <a:rPr lang="en-US" b="1" dirty="0">
                <a:solidFill>
                  <a:schemeClr val="accent3">
                    <a:lumMod val="50000"/>
                  </a:schemeClr>
                </a:solidFill>
                <a:effectLst>
                  <a:outerShdw blurRad="38100" dist="38100" dir="2700000" algn="tl">
                    <a:srgbClr val="000000">
                      <a:alpha val="43137"/>
                    </a:srgbClr>
                  </a:outerShdw>
                </a:effectLst>
              </a:rPr>
              <a:t>TCP Sliding Windowing</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360" y="3211055"/>
            <a:ext cx="6821279" cy="3617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2400" y="533400"/>
            <a:ext cx="8839200" cy="2677656"/>
          </a:xfrm>
          <a:prstGeom prst="rect">
            <a:avLst/>
          </a:prstGeom>
        </p:spPr>
        <p:txBody>
          <a:bodyPr wrap="square">
            <a:spAutoFit/>
          </a:bodyPr>
          <a:lstStyle/>
          <a:p>
            <a:pPr marL="342900" indent="-342900">
              <a:buFont typeface="Arial" pitchFamily="34" charset="0"/>
              <a:buChar char="•"/>
            </a:pPr>
            <a:r>
              <a:rPr lang="vi-VN" sz="2400" dirty="0"/>
              <a:t>Bên gởi gởi khung số 0: Nó kiểm tra kích thước của cửa số trượt là 0, nhỏ hơn </a:t>
            </a:r>
            <a:r>
              <a:rPr lang="vi-VN" sz="2400" dirty="0" smtClean="0"/>
              <a:t>kích</a:t>
            </a:r>
            <a:r>
              <a:rPr lang="en-US" sz="2400" dirty="0" smtClean="0"/>
              <a:t> </a:t>
            </a:r>
            <a:r>
              <a:rPr lang="vi-VN" sz="2400" dirty="0" smtClean="0"/>
              <a:t>thước </a:t>
            </a:r>
            <a:r>
              <a:rPr lang="vi-VN" sz="2400" dirty="0"/>
              <a:t>tối đa nên nó được phép gởi. </a:t>
            </a:r>
            <a:endParaRPr lang="en-US" sz="2400" dirty="0" smtClean="0"/>
          </a:p>
          <a:p>
            <a:pPr marL="342900" indent="-342900">
              <a:buFont typeface="Arial" pitchFamily="34" charset="0"/>
              <a:buChar char="•"/>
            </a:pPr>
            <a:r>
              <a:rPr lang="vi-VN" sz="2400" dirty="0" smtClean="0"/>
              <a:t>Cửa </a:t>
            </a:r>
            <a:r>
              <a:rPr lang="vi-VN" sz="2400" dirty="0"/>
              <a:t>trước của cửa sổ gởi di chuyển lên một </a:t>
            </a:r>
            <a:r>
              <a:rPr lang="vi-VN" sz="2400" dirty="0" smtClean="0"/>
              <a:t>bước</a:t>
            </a:r>
            <a:r>
              <a:rPr lang="en-US" sz="2400" dirty="0" smtClean="0"/>
              <a:t> </a:t>
            </a:r>
            <a:r>
              <a:rPr lang="vi-VN" sz="2400" dirty="0" smtClean="0"/>
              <a:t>chứa </a:t>
            </a:r>
            <a:r>
              <a:rPr lang="vi-VN" sz="2400" dirty="0"/>
              <a:t>giá trị 0 là số thứ tự của khung báo nhận bên gởi đang chờ. </a:t>
            </a:r>
            <a:endParaRPr lang="en-US" sz="2400" dirty="0" smtClean="0"/>
          </a:p>
          <a:p>
            <a:pPr marL="342900" indent="-342900">
              <a:buFont typeface="Arial" pitchFamily="34" charset="0"/>
              <a:buChar char="•"/>
            </a:pPr>
            <a:r>
              <a:rPr lang="vi-VN" sz="2400" dirty="0" smtClean="0"/>
              <a:t>Kích </a:t>
            </a:r>
            <a:r>
              <a:rPr lang="vi-VN" sz="2400" dirty="0"/>
              <a:t>thước cửa sổ </a:t>
            </a:r>
            <a:r>
              <a:rPr lang="vi-VN" sz="2400" dirty="0" smtClean="0"/>
              <a:t>trượtlúc </a:t>
            </a:r>
            <a:r>
              <a:rPr lang="vi-VN" sz="2400" dirty="0"/>
              <a:t>này là 1, đạt đến kích thước tối đa nên nó không được phép gởi thêm khung nữa</a:t>
            </a:r>
          </a:p>
          <a:p>
            <a:r>
              <a:rPr lang="vi-VN" sz="2400" dirty="0"/>
              <a:t>(Hình b)</a:t>
            </a:r>
            <a:endParaRPr lang="en-US" sz="2400" dirty="0"/>
          </a:p>
        </p:txBody>
      </p:sp>
    </p:spTree>
    <p:extLst>
      <p:ext uri="{BB962C8B-B14F-4D97-AF65-F5344CB8AC3E}">
        <p14:creationId xmlns:p14="http://schemas.microsoft.com/office/powerpoint/2010/main" val="650735793"/>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
            <a:ext cx="7520940" cy="548640"/>
          </a:xfrm>
        </p:spPr>
        <p:txBody>
          <a:bodyPr/>
          <a:lstStyle/>
          <a:p>
            <a:r>
              <a:rPr lang="en-US" b="1" dirty="0">
                <a:solidFill>
                  <a:schemeClr val="accent3">
                    <a:lumMod val="50000"/>
                  </a:schemeClr>
                </a:solidFill>
                <a:effectLst>
                  <a:outerShdw blurRad="38100" dist="38100" dir="2700000" algn="tl">
                    <a:srgbClr val="000000">
                      <a:alpha val="43137"/>
                    </a:srgbClr>
                  </a:outerShdw>
                </a:effectLst>
              </a:rPr>
              <a:t>TCP Sliding Windowing</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157" y="3657600"/>
            <a:ext cx="5638800" cy="299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257" y="457200"/>
            <a:ext cx="9118600" cy="3323987"/>
          </a:xfrm>
          <a:prstGeom prst="rect">
            <a:avLst/>
          </a:prstGeom>
        </p:spPr>
        <p:txBody>
          <a:bodyPr wrap="square">
            <a:spAutoFit/>
          </a:bodyPr>
          <a:lstStyle/>
          <a:p>
            <a:pPr marL="285750" indent="-285750">
              <a:buFont typeface="Arial" pitchFamily="34" charset="0"/>
              <a:buChar char="•"/>
            </a:pPr>
            <a:r>
              <a:rPr lang="vi-VN" sz="2400" dirty="0"/>
              <a:t>Bên nhận nhận được khung 0: nó kiểm tra và nhận thấy khung không có lỗi. </a:t>
            </a:r>
            <a:endParaRPr lang="en-US" sz="2400" dirty="0" smtClean="0"/>
          </a:p>
          <a:p>
            <a:pPr marL="285750" indent="-285750">
              <a:buFont typeface="Arial" pitchFamily="34" charset="0"/>
              <a:buChar char="•"/>
            </a:pPr>
            <a:r>
              <a:rPr lang="vi-VN" sz="2400" dirty="0" smtClean="0"/>
              <a:t>Nó gởi</a:t>
            </a:r>
            <a:r>
              <a:rPr lang="en-US" sz="2400" dirty="0" smtClean="0"/>
              <a:t> </a:t>
            </a:r>
            <a:r>
              <a:rPr lang="vi-VN" sz="2400" dirty="0" smtClean="0"/>
              <a:t>khung </a:t>
            </a:r>
            <a:r>
              <a:rPr lang="vi-VN" sz="2400" dirty="0"/>
              <a:t>báo nhận số 0 về cho bên nhận. </a:t>
            </a:r>
            <a:endParaRPr lang="en-US" sz="2400" dirty="0" smtClean="0"/>
          </a:p>
          <a:p>
            <a:pPr marL="285750" indent="-285750">
              <a:buFont typeface="Arial" pitchFamily="34" charset="0"/>
              <a:buChar char="•"/>
            </a:pPr>
            <a:r>
              <a:rPr lang="vi-VN" sz="2400" dirty="0" smtClean="0"/>
              <a:t>Đồng </a:t>
            </a:r>
            <a:r>
              <a:rPr lang="vi-VN" sz="2400" dirty="0"/>
              <a:t>thời cửa sau của nó di chuyển để loại </a:t>
            </a:r>
            <a:r>
              <a:rPr lang="vi-VN" sz="2400" dirty="0" smtClean="0"/>
              <a:t>khung</a:t>
            </a:r>
            <a:r>
              <a:rPr lang="en-US" sz="2400" dirty="0" smtClean="0"/>
              <a:t> </a:t>
            </a:r>
            <a:r>
              <a:rPr lang="vi-VN" sz="2400" dirty="0" smtClean="0"/>
              <a:t>số </a:t>
            </a:r>
            <a:r>
              <a:rPr lang="vi-VN" sz="2400" dirty="0"/>
              <a:t>0 ra khỏi cửa sổ trượt. </a:t>
            </a:r>
            <a:endParaRPr lang="en-US" sz="2400" dirty="0" smtClean="0"/>
          </a:p>
          <a:p>
            <a:pPr marL="285750" indent="-285750">
              <a:buFont typeface="Arial" pitchFamily="34" charset="0"/>
              <a:buChar char="•"/>
            </a:pPr>
            <a:r>
              <a:rPr lang="vi-VN" sz="2400" dirty="0" smtClean="0"/>
              <a:t>Cửa </a:t>
            </a:r>
            <a:r>
              <a:rPr lang="vi-VN" sz="2400" dirty="0"/>
              <a:t>trước cũng di chuyển để mở rộng kích thước cửa sổ </a:t>
            </a:r>
            <a:r>
              <a:rPr lang="vi-VN" sz="2400" dirty="0" smtClean="0"/>
              <a:t>đến</a:t>
            </a:r>
            <a:r>
              <a:rPr lang="en-US" sz="2400" dirty="0" smtClean="0"/>
              <a:t> </a:t>
            </a:r>
            <a:r>
              <a:rPr lang="vi-VN" sz="2400" dirty="0" smtClean="0"/>
              <a:t>giá </a:t>
            </a:r>
            <a:r>
              <a:rPr lang="vi-VN" sz="2400" dirty="0"/>
              <a:t>trị tối đa. Lúc này cửa sổ </a:t>
            </a:r>
            <a:r>
              <a:rPr lang="vi-VN" sz="2400" dirty="0" smtClean="0"/>
              <a:t>nhận</a:t>
            </a:r>
            <a:r>
              <a:rPr lang="en-US" sz="2400" dirty="0" smtClean="0"/>
              <a:t> </a:t>
            </a:r>
            <a:r>
              <a:rPr lang="vi-VN" sz="2400" dirty="0" smtClean="0"/>
              <a:t>chứa </a:t>
            </a:r>
            <a:r>
              <a:rPr lang="vi-VN" sz="2400" dirty="0"/>
              <a:t>khung số 1 là khung mà nó đang chờ nhận tiếp</a:t>
            </a:r>
          </a:p>
          <a:p>
            <a:r>
              <a:rPr lang="vi-VN" dirty="0"/>
              <a:t>(Hình c)</a:t>
            </a:r>
            <a:endParaRPr lang="en-US" dirty="0"/>
          </a:p>
        </p:txBody>
      </p:sp>
    </p:spTree>
    <p:extLst>
      <p:ext uri="{BB962C8B-B14F-4D97-AF65-F5344CB8AC3E}">
        <p14:creationId xmlns:p14="http://schemas.microsoft.com/office/powerpoint/2010/main" val="2436107046"/>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
            <a:ext cx="7520940" cy="548640"/>
          </a:xfrm>
        </p:spPr>
        <p:txBody>
          <a:bodyPr/>
          <a:lstStyle/>
          <a:p>
            <a:r>
              <a:rPr lang="en-US" b="1" dirty="0">
                <a:solidFill>
                  <a:schemeClr val="accent3">
                    <a:lumMod val="50000"/>
                  </a:schemeClr>
                </a:solidFill>
                <a:effectLst>
                  <a:outerShdw blurRad="38100" dist="38100" dir="2700000" algn="tl">
                    <a:srgbClr val="000000">
                      <a:alpha val="43137"/>
                    </a:srgbClr>
                  </a:outerShdw>
                </a:effectLst>
              </a:rPr>
              <a:t>TCP Sliding Windowing</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71800"/>
            <a:ext cx="6781800" cy="359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887" y="457200"/>
            <a:ext cx="9136743" cy="2308324"/>
          </a:xfrm>
          <a:prstGeom prst="rect">
            <a:avLst/>
          </a:prstGeom>
        </p:spPr>
        <p:txBody>
          <a:bodyPr wrap="square">
            <a:spAutoFit/>
          </a:bodyPr>
          <a:lstStyle/>
          <a:p>
            <a:pPr marL="342900" indent="-342900">
              <a:buFont typeface="Arial" pitchFamily="34" charset="0"/>
              <a:buChar char="•"/>
            </a:pPr>
            <a:r>
              <a:rPr lang="vi-VN" sz="2400" dirty="0"/>
              <a:t>Bên </a:t>
            </a:r>
            <a:r>
              <a:rPr lang="vi-VN" sz="2400" dirty="0" smtClean="0"/>
              <a:t>g</a:t>
            </a:r>
            <a:r>
              <a:rPr lang="en-US" sz="2400" dirty="0" smtClean="0"/>
              <a:t>ử</a:t>
            </a:r>
            <a:r>
              <a:rPr lang="vi-VN" sz="2400" dirty="0" smtClean="0"/>
              <a:t>i </a:t>
            </a:r>
            <a:r>
              <a:rPr lang="vi-VN" sz="2400" dirty="0"/>
              <a:t>nhận được khung báo nhận số 0: Vì đây là khung báo hiệu bên nhận đã nhận </a:t>
            </a:r>
            <a:r>
              <a:rPr lang="vi-VN" sz="2400" dirty="0" smtClean="0"/>
              <a:t>tốt</a:t>
            </a:r>
            <a:r>
              <a:rPr lang="en-US" sz="2400" dirty="0" smtClean="0"/>
              <a:t> </a:t>
            </a:r>
            <a:r>
              <a:rPr lang="vi-VN" sz="2400" dirty="0" smtClean="0"/>
              <a:t>nên </a:t>
            </a:r>
            <a:r>
              <a:rPr lang="vi-VN" sz="2400" dirty="0"/>
              <a:t>cửa sau của cửa sổ g</a:t>
            </a:r>
            <a:r>
              <a:rPr lang="en-US" sz="2400" dirty="0"/>
              <a:t>ử</a:t>
            </a:r>
            <a:r>
              <a:rPr lang="vi-VN" sz="2400" dirty="0"/>
              <a:t>i</a:t>
            </a:r>
            <a:r>
              <a:rPr lang="vi-VN" sz="2400" dirty="0" smtClean="0"/>
              <a:t> </a:t>
            </a:r>
            <a:r>
              <a:rPr lang="vi-VN" sz="2400" dirty="0"/>
              <a:t>di chuyển để loại khung số 0 ra khỏi cửa sổ g</a:t>
            </a:r>
            <a:r>
              <a:rPr lang="en-US" sz="2400" dirty="0"/>
              <a:t>ử</a:t>
            </a:r>
            <a:r>
              <a:rPr lang="vi-VN" sz="2400" dirty="0"/>
              <a:t>i</a:t>
            </a:r>
            <a:r>
              <a:rPr lang="vi-VN" sz="2400" dirty="0" smtClean="0"/>
              <a:t>. </a:t>
            </a:r>
            <a:endParaRPr lang="en-US" sz="2400" dirty="0" smtClean="0"/>
          </a:p>
          <a:p>
            <a:pPr marL="342900" indent="-342900">
              <a:buFont typeface="Arial" pitchFamily="34" charset="0"/>
              <a:buChar char="•"/>
            </a:pPr>
            <a:r>
              <a:rPr lang="vi-VN" sz="2400" dirty="0" smtClean="0"/>
              <a:t>Lúc </a:t>
            </a:r>
            <a:r>
              <a:rPr lang="vi-VN" sz="2400" dirty="0"/>
              <a:t>này </a:t>
            </a:r>
            <a:r>
              <a:rPr lang="vi-VN" sz="2400" dirty="0" smtClean="0"/>
              <a:t>cửa</a:t>
            </a:r>
            <a:r>
              <a:rPr lang="en-US" sz="2400" dirty="0" smtClean="0"/>
              <a:t> </a:t>
            </a:r>
            <a:r>
              <a:rPr lang="vi-VN" sz="2400" dirty="0" smtClean="0"/>
              <a:t>sổ </a:t>
            </a:r>
            <a:r>
              <a:rPr lang="vi-VN" sz="2400" dirty="0"/>
              <a:t>g</a:t>
            </a:r>
            <a:r>
              <a:rPr lang="en-US" sz="2400" dirty="0"/>
              <a:t>ử</a:t>
            </a:r>
            <a:r>
              <a:rPr lang="vi-VN" sz="2400" dirty="0"/>
              <a:t>i</a:t>
            </a:r>
            <a:r>
              <a:rPr lang="vi-VN" sz="2400" dirty="0" smtClean="0"/>
              <a:t> </a:t>
            </a:r>
            <a:r>
              <a:rPr lang="vi-VN" sz="2400" dirty="0"/>
              <a:t>có kích thước là 0, bên g</a:t>
            </a:r>
            <a:r>
              <a:rPr lang="en-US" sz="2400" dirty="0"/>
              <a:t>ử</a:t>
            </a:r>
            <a:r>
              <a:rPr lang="vi-VN" sz="2400" dirty="0"/>
              <a:t>i</a:t>
            </a:r>
            <a:r>
              <a:rPr lang="vi-VN" sz="2400" dirty="0" smtClean="0"/>
              <a:t> </a:t>
            </a:r>
            <a:r>
              <a:rPr lang="vi-VN" sz="2400" dirty="0"/>
              <a:t>có quyền g</a:t>
            </a:r>
            <a:r>
              <a:rPr lang="en-US" sz="2400" dirty="0"/>
              <a:t>ử</a:t>
            </a:r>
            <a:r>
              <a:rPr lang="vi-VN" sz="2400" dirty="0"/>
              <a:t>i</a:t>
            </a:r>
            <a:r>
              <a:rPr lang="vi-VN" sz="2400" dirty="0" smtClean="0"/>
              <a:t> </a:t>
            </a:r>
            <a:r>
              <a:rPr lang="vi-VN" sz="2400" dirty="0"/>
              <a:t>tiếp </a:t>
            </a:r>
            <a:r>
              <a:rPr lang="vi-VN" sz="2400" dirty="0" smtClean="0"/>
              <a:t>khung</a:t>
            </a:r>
            <a:r>
              <a:rPr lang="en-US" sz="2400" dirty="0" smtClean="0"/>
              <a:t>.</a:t>
            </a:r>
            <a:r>
              <a:rPr lang="vi-VN" sz="2400" dirty="0" smtClean="0"/>
              <a:t> </a:t>
            </a:r>
            <a:endParaRPr lang="en-US" sz="2400" dirty="0" smtClean="0"/>
          </a:p>
          <a:p>
            <a:pPr marL="342900" indent="-342900">
              <a:buFont typeface="Arial" pitchFamily="34" charset="0"/>
              <a:buChar char="•"/>
            </a:pPr>
            <a:r>
              <a:rPr lang="vi-VN" sz="2400" dirty="0" smtClean="0"/>
              <a:t>(</a:t>
            </a:r>
            <a:r>
              <a:rPr lang="vi-VN" sz="2400" dirty="0"/>
              <a:t>Hình d)</a:t>
            </a:r>
            <a:endParaRPr lang="en-US" sz="2400" dirty="0"/>
          </a:p>
        </p:txBody>
      </p:sp>
    </p:spTree>
    <p:extLst>
      <p:ext uri="{BB962C8B-B14F-4D97-AF65-F5344CB8AC3E}">
        <p14:creationId xmlns:p14="http://schemas.microsoft.com/office/powerpoint/2010/main" val="52152919"/>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
            <a:ext cx="7520940" cy="548640"/>
          </a:xfrm>
        </p:spPr>
        <p:txBody>
          <a:bodyPr/>
          <a:lstStyle/>
          <a:p>
            <a:r>
              <a:rPr lang="en-US" b="1" dirty="0">
                <a:solidFill>
                  <a:schemeClr val="accent3">
                    <a:lumMod val="50000"/>
                  </a:schemeClr>
                </a:solidFill>
                <a:effectLst>
                  <a:outerShdw blurRad="38100" dist="38100" dir="2700000" algn="tl">
                    <a:srgbClr val="000000">
                      <a:alpha val="43137"/>
                    </a:srgbClr>
                  </a:outerShdw>
                </a:effectLst>
              </a:rPr>
              <a:t>TCP Sliding Windowing</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71800"/>
            <a:ext cx="6781800" cy="359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887" y="457200"/>
            <a:ext cx="9136743" cy="2308324"/>
          </a:xfrm>
          <a:prstGeom prst="rect">
            <a:avLst/>
          </a:prstGeom>
        </p:spPr>
        <p:txBody>
          <a:bodyPr wrap="square">
            <a:spAutoFit/>
          </a:bodyPr>
          <a:lstStyle/>
          <a:p>
            <a:pPr marL="342900" indent="-342900">
              <a:buFont typeface="Arial" pitchFamily="34" charset="0"/>
              <a:buChar char="•"/>
            </a:pPr>
            <a:r>
              <a:rPr lang="vi-VN" sz="2400" dirty="0"/>
              <a:t>Bên </a:t>
            </a:r>
            <a:r>
              <a:rPr lang="vi-VN" sz="2400" dirty="0" smtClean="0"/>
              <a:t>g</a:t>
            </a:r>
            <a:r>
              <a:rPr lang="en-US" sz="2400" dirty="0" smtClean="0"/>
              <a:t>ử</a:t>
            </a:r>
            <a:r>
              <a:rPr lang="vi-VN" sz="2400" dirty="0" smtClean="0"/>
              <a:t>i </a:t>
            </a:r>
            <a:r>
              <a:rPr lang="vi-VN" sz="2400" dirty="0"/>
              <a:t>nhận được khung báo nhận số 0: Vì đây là khung báo hiệu bên nhận đã nhận </a:t>
            </a:r>
            <a:r>
              <a:rPr lang="vi-VN" sz="2400" dirty="0" smtClean="0"/>
              <a:t>tốt</a:t>
            </a:r>
            <a:r>
              <a:rPr lang="en-US" sz="2400" dirty="0" smtClean="0"/>
              <a:t> </a:t>
            </a:r>
            <a:r>
              <a:rPr lang="vi-VN" sz="2400" dirty="0" smtClean="0"/>
              <a:t>nên </a:t>
            </a:r>
            <a:r>
              <a:rPr lang="vi-VN" sz="2400" dirty="0"/>
              <a:t>cửa sau của cửa sổ g</a:t>
            </a:r>
            <a:r>
              <a:rPr lang="en-US" sz="2400" dirty="0"/>
              <a:t>ử</a:t>
            </a:r>
            <a:r>
              <a:rPr lang="vi-VN" sz="2400" dirty="0"/>
              <a:t>i</a:t>
            </a:r>
            <a:r>
              <a:rPr lang="vi-VN" sz="2400" dirty="0" smtClean="0"/>
              <a:t> </a:t>
            </a:r>
            <a:r>
              <a:rPr lang="vi-VN" sz="2400" dirty="0"/>
              <a:t>di chuyển để loại khung số 0 ra khỏi cửa sổ g</a:t>
            </a:r>
            <a:r>
              <a:rPr lang="en-US" sz="2400" dirty="0"/>
              <a:t>ử</a:t>
            </a:r>
            <a:r>
              <a:rPr lang="vi-VN" sz="2400" dirty="0"/>
              <a:t>i</a:t>
            </a:r>
            <a:r>
              <a:rPr lang="vi-VN" sz="2400" dirty="0" smtClean="0"/>
              <a:t>. </a:t>
            </a:r>
            <a:endParaRPr lang="en-US" sz="2400" dirty="0" smtClean="0"/>
          </a:p>
          <a:p>
            <a:pPr marL="342900" indent="-342900">
              <a:buFont typeface="Arial" pitchFamily="34" charset="0"/>
              <a:buChar char="•"/>
            </a:pPr>
            <a:r>
              <a:rPr lang="vi-VN" sz="2400" dirty="0" smtClean="0"/>
              <a:t>Lúc </a:t>
            </a:r>
            <a:r>
              <a:rPr lang="vi-VN" sz="2400" dirty="0"/>
              <a:t>này </a:t>
            </a:r>
            <a:r>
              <a:rPr lang="vi-VN" sz="2400" dirty="0" smtClean="0"/>
              <a:t>cửa</a:t>
            </a:r>
            <a:r>
              <a:rPr lang="en-US" sz="2400" dirty="0" smtClean="0"/>
              <a:t> </a:t>
            </a:r>
            <a:r>
              <a:rPr lang="vi-VN" sz="2400" dirty="0" smtClean="0"/>
              <a:t>sổ </a:t>
            </a:r>
            <a:r>
              <a:rPr lang="vi-VN" sz="2400" dirty="0"/>
              <a:t>g</a:t>
            </a:r>
            <a:r>
              <a:rPr lang="en-US" sz="2400" dirty="0"/>
              <a:t>ử</a:t>
            </a:r>
            <a:r>
              <a:rPr lang="vi-VN" sz="2400" dirty="0"/>
              <a:t>i</a:t>
            </a:r>
            <a:r>
              <a:rPr lang="vi-VN" sz="2400" dirty="0" smtClean="0"/>
              <a:t> </a:t>
            </a:r>
            <a:r>
              <a:rPr lang="vi-VN" sz="2400" dirty="0"/>
              <a:t>có kích thước là 0, bên g</a:t>
            </a:r>
            <a:r>
              <a:rPr lang="en-US" sz="2400" dirty="0"/>
              <a:t>ử</a:t>
            </a:r>
            <a:r>
              <a:rPr lang="vi-VN" sz="2400" dirty="0"/>
              <a:t>i</a:t>
            </a:r>
            <a:r>
              <a:rPr lang="vi-VN" sz="2400" dirty="0" smtClean="0"/>
              <a:t> </a:t>
            </a:r>
            <a:r>
              <a:rPr lang="vi-VN" sz="2400" dirty="0"/>
              <a:t>có quyền g</a:t>
            </a:r>
            <a:r>
              <a:rPr lang="en-US" sz="2400" dirty="0"/>
              <a:t>ử</a:t>
            </a:r>
            <a:r>
              <a:rPr lang="vi-VN" sz="2400" dirty="0"/>
              <a:t>i</a:t>
            </a:r>
            <a:r>
              <a:rPr lang="vi-VN" sz="2400" dirty="0" smtClean="0"/>
              <a:t> </a:t>
            </a:r>
            <a:r>
              <a:rPr lang="vi-VN" sz="2400" dirty="0"/>
              <a:t>tiếp </a:t>
            </a:r>
            <a:r>
              <a:rPr lang="vi-VN" sz="2400" dirty="0" smtClean="0"/>
              <a:t>khung</a:t>
            </a:r>
            <a:r>
              <a:rPr lang="en-US" sz="2400" dirty="0" smtClean="0"/>
              <a:t>.</a:t>
            </a:r>
            <a:r>
              <a:rPr lang="vi-VN" sz="2400" dirty="0" smtClean="0"/>
              <a:t> </a:t>
            </a:r>
            <a:endParaRPr lang="en-US" sz="2400" dirty="0" smtClean="0"/>
          </a:p>
          <a:p>
            <a:pPr marL="342900" indent="-342900">
              <a:buFont typeface="Arial" pitchFamily="34" charset="0"/>
              <a:buChar char="•"/>
            </a:pPr>
            <a:r>
              <a:rPr lang="vi-VN" sz="2400" dirty="0" smtClean="0"/>
              <a:t>(</a:t>
            </a:r>
            <a:r>
              <a:rPr lang="vi-VN" sz="2400" dirty="0"/>
              <a:t>Hình d)</a:t>
            </a:r>
            <a:endParaRPr lang="en-US" sz="2400" dirty="0"/>
          </a:p>
        </p:txBody>
      </p:sp>
    </p:spTree>
    <p:extLst>
      <p:ext uri="{BB962C8B-B14F-4D97-AF65-F5344CB8AC3E}">
        <p14:creationId xmlns:p14="http://schemas.microsoft.com/office/powerpoint/2010/main" val="3629773065"/>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0"/>
            <a:ext cx="8610600" cy="929640"/>
          </a:xfrm>
        </p:spPr>
        <p:txBody>
          <a:bodyPr/>
          <a:lstStyle/>
          <a:p>
            <a:pPr algn="ctr"/>
            <a:r>
              <a:rPr lang="en-US" sz="4000" b="1" dirty="0" err="1" smtClean="0">
                <a:solidFill>
                  <a:schemeClr val="accent3">
                    <a:lumMod val="50000"/>
                  </a:schemeClr>
                </a:solidFill>
                <a:effectLst>
                  <a:outerShdw blurRad="38100" dist="38100" dir="2700000" algn="tl">
                    <a:srgbClr val="000000">
                      <a:alpha val="43137"/>
                    </a:srgbClr>
                  </a:outerShdw>
                </a:effectLst>
              </a:rPr>
              <a:t>Một</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số</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công</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cụ</a:t>
            </a:r>
            <a:r>
              <a:rPr lang="en-US" sz="4000" b="1" dirty="0" smtClean="0">
                <a:solidFill>
                  <a:schemeClr val="accent3">
                    <a:lumMod val="50000"/>
                  </a:schemeClr>
                </a:solidFill>
                <a:effectLst>
                  <a:outerShdw blurRad="38100" dist="38100" dir="2700000" algn="tl">
                    <a:srgbClr val="000000">
                      <a:alpha val="43137"/>
                    </a:srgbClr>
                  </a:outerShdw>
                </a:effectLst>
              </a:rPr>
              <a:t> </a:t>
            </a:r>
            <a:br>
              <a:rPr lang="en-US" sz="4000" b="1" dirty="0" smtClean="0">
                <a:solidFill>
                  <a:schemeClr val="accent3">
                    <a:lumMod val="50000"/>
                  </a:schemeClr>
                </a:solidFill>
                <a:effectLst>
                  <a:outerShdw blurRad="38100" dist="38100" dir="2700000" algn="tl">
                    <a:srgbClr val="000000">
                      <a:alpha val="43137"/>
                    </a:srgbClr>
                  </a:outerShdw>
                </a:effectLst>
              </a:rPr>
            </a:br>
            <a:r>
              <a:rPr lang="en-US" sz="4000" b="1" dirty="0" err="1" smtClean="0">
                <a:solidFill>
                  <a:schemeClr val="accent3">
                    <a:lumMod val="50000"/>
                  </a:schemeClr>
                </a:solidFill>
                <a:effectLst>
                  <a:outerShdw blurRad="38100" dist="38100" dir="2700000" algn="tl">
                    <a:srgbClr val="000000">
                      <a:alpha val="43137"/>
                    </a:srgbClr>
                  </a:outerShdw>
                </a:effectLst>
              </a:rPr>
              <a:t>giao</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thức</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tcp</a:t>
            </a:r>
            <a:r>
              <a:rPr lang="en-US" sz="4000" b="1" dirty="0" smtClean="0">
                <a:solidFill>
                  <a:schemeClr val="accent3">
                    <a:lumMod val="50000"/>
                  </a:schemeClr>
                </a:solidFill>
                <a:effectLst>
                  <a:outerShdw blurRad="38100" dist="38100" dir="2700000" algn="tl">
                    <a:srgbClr val="000000">
                      <a:alpha val="43137"/>
                    </a:srgbClr>
                  </a:outerShdw>
                </a:effectLst>
              </a:rPr>
              <a:t>/</a:t>
            </a:r>
            <a:r>
              <a:rPr lang="en-US" sz="4000" b="1" dirty="0" err="1" smtClean="0">
                <a:solidFill>
                  <a:schemeClr val="accent3">
                    <a:lumMod val="50000"/>
                  </a:schemeClr>
                </a:solidFill>
                <a:effectLst>
                  <a:outerShdw blurRad="38100" dist="38100" dir="2700000" algn="tl">
                    <a:srgbClr val="000000">
                      <a:alpha val="43137"/>
                    </a:srgbClr>
                  </a:outerShdw>
                </a:effectLst>
              </a:rPr>
              <a:t>ip</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cung</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cấp</a:t>
            </a:r>
            <a:endParaRPr lang="en-US" sz="4000" b="1" dirty="0">
              <a:solidFill>
                <a:schemeClr val="accent3">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687602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458200" cy="4495800"/>
          </a:xfrm>
        </p:spPr>
        <p:txBody>
          <a:bodyPr>
            <a:normAutofit/>
          </a:bodyPr>
          <a:lstStyle/>
          <a:p>
            <a:pPr marL="0" indent="0" algn="just"/>
            <a:r>
              <a:rPr lang="en-US" sz="2400" dirty="0" smtClean="0">
                <a:solidFill>
                  <a:schemeClr val="accent3">
                    <a:lumMod val="50000"/>
                  </a:schemeClr>
                </a:solidFill>
              </a:rPr>
              <a:t>1) </a:t>
            </a:r>
            <a:r>
              <a:rPr lang="vi-VN" sz="2400" dirty="0" smtClean="0">
                <a:solidFill>
                  <a:schemeClr val="accent3">
                    <a:lumMod val="50000"/>
                  </a:schemeClr>
                </a:solidFill>
              </a:rPr>
              <a:t>Ping </a:t>
            </a:r>
            <a:r>
              <a:rPr lang="en-US" sz="2400" dirty="0" smtClean="0">
                <a:solidFill>
                  <a:schemeClr val="accent3">
                    <a:lumMod val="50000"/>
                  </a:schemeClr>
                </a:solidFill>
              </a:rPr>
              <a:t>(</a:t>
            </a:r>
            <a:r>
              <a:rPr lang="vi-VN" sz="2400" dirty="0" smtClean="0">
                <a:solidFill>
                  <a:schemeClr val="accent3">
                    <a:lumMod val="50000"/>
                  </a:schemeClr>
                </a:solidFill>
              </a:rPr>
              <a:t>Packet </a:t>
            </a:r>
            <a:r>
              <a:rPr lang="vi-VN" sz="2400" dirty="0">
                <a:solidFill>
                  <a:schemeClr val="accent3">
                    <a:lumMod val="50000"/>
                  </a:schemeClr>
                </a:solidFill>
              </a:rPr>
              <a:t>Internet </a:t>
            </a:r>
            <a:r>
              <a:rPr lang="vi-VN" sz="2400" dirty="0" smtClean="0">
                <a:solidFill>
                  <a:schemeClr val="accent3">
                    <a:lumMod val="50000"/>
                  </a:schemeClr>
                </a:solidFill>
              </a:rPr>
              <a:t>Grouper</a:t>
            </a:r>
            <a:r>
              <a:rPr lang="en-US" sz="2400" dirty="0" smtClean="0">
                <a:solidFill>
                  <a:schemeClr val="accent3">
                    <a:lumMod val="50000"/>
                  </a:schemeClr>
                </a:solidFill>
              </a:rPr>
              <a:t>)</a:t>
            </a:r>
          </a:p>
          <a:p>
            <a:pPr marL="0" indent="0" algn="just"/>
            <a:r>
              <a:rPr lang="en-US" sz="2400" b="0" dirty="0"/>
              <a:t>L</a:t>
            </a:r>
            <a:r>
              <a:rPr lang="vi-VN" sz="2400" b="0" dirty="0" smtClean="0"/>
              <a:t>à </a:t>
            </a:r>
            <a:r>
              <a:rPr lang="vi-VN" sz="2400" b="0" dirty="0"/>
              <a:t>một công cụ cho mạng máy tính sử dụng trên các mạng TCP/IP </a:t>
            </a:r>
            <a:r>
              <a:rPr lang="vi-VN" sz="2400" b="0" dirty="0" smtClean="0"/>
              <a:t>kiểm </a:t>
            </a:r>
            <a:r>
              <a:rPr lang="vi-VN" sz="2400" b="0" dirty="0"/>
              <a:t>tra xem có thể kết nối tới một máy chủ cụ thể nào đó hay </a:t>
            </a:r>
            <a:r>
              <a:rPr lang="vi-VN" sz="2400" b="0" dirty="0" smtClean="0"/>
              <a:t>không</a:t>
            </a:r>
            <a:r>
              <a:rPr lang="en-US" sz="2400" b="0" dirty="0" smtClean="0"/>
              <a:t>.</a:t>
            </a:r>
            <a:r>
              <a:rPr lang="vi-VN" sz="2400" b="0" dirty="0" smtClean="0"/>
              <a:t> </a:t>
            </a:r>
            <a:endParaRPr lang="en-US" sz="2400" b="0" dirty="0" smtClean="0"/>
          </a:p>
          <a:p>
            <a:pPr marL="0" indent="0" algn="just"/>
            <a:r>
              <a:rPr lang="en-US" sz="2400" b="0" dirty="0" smtClean="0"/>
              <a:t>Ư</a:t>
            </a:r>
            <a:r>
              <a:rPr lang="vi-VN" sz="2400" b="0" dirty="0" smtClean="0"/>
              <a:t>ớc </a:t>
            </a:r>
            <a:r>
              <a:rPr lang="vi-VN" sz="2400" b="0" dirty="0"/>
              <a:t>lượng khoảng thời gian trễ trọn vòng để gửi gói dữ liệu cũng như tỉ lệ các gói dữ liệu có thể bị mất giữa hai máy. </a:t>
            </a:r>
            <a:endParaRPr lang="en-US" sz="2400" b="0" dirty="0" smtClean="0"/>
          </a:p>
          <a:p>
            <a:pPr marL="0" indent="0" algn="just"/>
            <a:r>
              <a:rPr lang="vi-VN" sz="2400" b="0" dirty="0" smtClean="0"/>
              <a:t>Công </a:t>
            </a:r>
            <a:r>
              <a:rPr lang="vi-VN" sz="2400" b="0" dirty="0"/>
              <a:t>cụ này thực hiện nhiệm vụ trên bằng cách gửi một số gói tin ICMP đến máy kia và lắng nghe trả lời.</a:t>
            </a:r>
            <a:endParaRPr lang="en-US" sz="2400" b="0" dirty="0"/>
          </a:p>
        </p:txBody>
      </p:sp>
      <p:sp>
        <p:nvSpPr>
          <p:cNvPr id="2" name="Title 1"/>
          <p:cNvSpPr>
            <a:spLocks noGrp="1"/>
          </p:cNvSpPr>
          <p:nvPr>
            <p:ph type="title"/>
          </p:nvPr>
        </p:nvSpPr>
        <p:spPr>
          <a:xfrm>
            <a:off x="152400" y="-23896"/>
            <a:ext cx="8763000" cy="548640"/>
          </a:xfrm>
        </p:spPr>
        <p:txBody>
          <a:bodyPr/>
          <a:lstStyle/>
          <a:p>
            <a:r>
              <a:rPr lang="en-US" sz="2000" b="1" dirty="0" smtClean="0">
                <a:solidFill>
                  <a:schemeClr val="accent3">
                    <a:lumMod val="50000"/>
                  </a:schemeClr>
                </a:solidFill>
                <a:effectLst>
                  <a:outerShdw blurRad="38100" dist="38100" dir="2700000" algn="tl">
                    <a:srgbClr val="000000">
                      <a:alpha val="43137"/>
                    </a:srgbClr>
                  </a:outerShdw>
                </a:effectLst>
              </a:rPr>
              <a:t>TCP/</a:t>
            </a:r>
            <a:r>
              <a:rPr lang="en-US" sz="2000" b="1" dirty="0" err="1" smtClean="0">
                <a:solidFill>
                  <a:schemeClr val="accent3">
                    <a:lumMod val="50000"/>
                  </a:schemeClr>
                </a:solidFill>
                <a:effectLst>
                  <a:outerShdw blurRad="38100" dist="38100" dir="2700000" algn="tl">
                    <a:srgbClr val="000000">
                      <a:alpha val="43137"/>
                    </a:srgbClr>
                  </a:outerShdw>
                </a:effectLst>
              </a:rPr>
              <a:t>ip</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có</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các</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công</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cụ</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gì</a:t>
            </a:r>
            <a:r>
              <a:rPr lang="en-US" sz="2000" b="1" dirty="0" smtClean="0">
                <a:solidFill>
                  <a:schemeClr val="accent3">
                    <a:lumMod val="50000"/>
                  </a:schemeClr>
                </a:solidFill>
                <a:effectLst>
                  <a:outerShdw blurRad="38100" dist="38100" dir="2700000" algn="tl">
                    <a:srgbClr val="000000">
                      <a:alpha val="43137"/>
                    </a:srgbClr>
                  </a:outerShdw>
                </a:effectLst>
              </a:rPr>
              <a:t> ?</a:t>
            </a:r>
            <a:endParaRPr lang="en-US" sz="2000" dirty="0">
              <a:solidFill>
                <a:schemeClr val="accent3">
                  <a:lumMod val="50000"/>
                </a:schemeClr>
              </a:solidFill>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60593"/>
            <a:ext cx="8378520" cy="2240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3674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52400"/>
            <a:ext cx="7520940" cy="548640"/>
          </a:xfrm>
        </p:spPr>
        <p:txBody>
          <a:bodyPr/>
          <a:lstStyle/>
          <a:p>
            <a:r>
              <a:rPr lang="en-US" b="1" dirty="0" err="1">
                <a:solidFill>
                  <a:schemeClr val="accent3">
                    <a:lumMod val="50000"/>
                  </a:schemeClr>
                </a:solidFill>
                <a:effectLst>
                  <a:outerShdw blurRad="38100" dist="38100" dir="2700000" algn="tl">
                    <a:srgbClr val="000000">
                      <a:alpha val="43137"/>
                    </a:srgbClr>
                  </a:outerShdw>
                </a:effectLst>
                <a:cs typeface="Times New Roman" pitchFamily="18" charset="0"/>
              </a:rPr>
              <a:t>Giao</a:t>
            </a:r>
            <a:r>
              <a:rPr lang="en-US" b="1" dirty="0">
                <a:solidFill>
                  <a:schemeClr val="accent3">
                    <a:lumMod val="50000"/>
                  </a:schemeClr>
                </a:solidFill>
                <a:effectLst>
                  <a:outerShdw blurRad="38100" dist="38100" dir="2700000" algn="tl">
                    <a:srgbClr val="000000">
                      <a:alpha val="43137"/>
                    </a:srgbClr>
                  </a:outerShdw>
                </a:effectLst>
                <a:cs typeface="Times New Roman" pitchFamily="18" charset="0"/>
              </a:rPr>
              <a:t> </a:t>
            </a:r>
            <a:r>
              <a:rPr lang="en-US" b="1" dirty="0" err="1">
                <a:solidFill>
                  <a:schemeClr val="accent3">
                    <a:lumMod val="50000"/>
                  </a:schemeClr>
                </a:solidFill>
                <a:effectLst>
                  <a:outerShdw blurRad="38100" dist="38100" dir="2700000" algn="tl">
                    <a:srgbClr val="000000">
                      <a:alpha val="43137"/>
                    </a:srgbClr>
                  </a:outerShdw>
                </a:effectLst>
                <a:cs typeface="Times New Roman" pitchFamily="18" charset="0"/>
              </a:rPr>
              <a:t>thức</a:t>
            </a:r>
            <a:r>
              <a:rPr lang="en-US" b="1" dirty="0">
                <a:solidFill>
                  <a:schemeClr val="accent3">
                    <a:lumMod val="50000"/>
                  </a:schemeClr>
                </a:solidFill>
                <a:effectLst>
                  <a:outerShdw blurRad="38100" dist="38100" dir="2700000" algn="tl">
                    <a:srgbClr val="000000">
                      <a:alpha val="43137"/>
                    </a:srgbClr>
                  </a:outerShdw>
                </a:effectLst>
                <a:cs typeface="Times New Roman" pitchFamily="18" charset="0"/>
              </a:rPr>
              <a:t> TCP/IP </a:t>
            </a:r>
            <a:r>
              <a:rPr lang="en-US" b="1" dirty="0" err="1">
                <a:solidFill>
                  <a:schemeClr val="accent3">
                    <a:lumMod val="50000"/>
                  </a:schemeClr>
                </a:solidFill>
                <a:effectLst>
                  <a:outerShdw blurRad="38100" dist="38100" dir="2700000" algn="tl">
                    <a:srgbClr val="000000">
                      <a:alpha val="43137"/>
                    </a:srgbClr>
                  </a:outerShdw>
                </a:effectLst>
                <a:cs typeface="Times New Roman" pitchFamily="18" charset="0"/>
              </a:rPr>
              <a:t>là</a:t>
            </a:r>
            <a:r>
              <a:rPr lang="en-US" b="1" dirty="0">
                <a:solidFill>
                  <a:schemeClr val="accent3">
                    <a:lumMod val="50000"/>
                  </a:schemeClr>
                </a:solidFill>
                <a:effectLst>
                  <a:outerShdw blurRad="38100" dist="38100" dir="2700000" algn="tl">
                    <a:srgbClr val="000000">
                      <a:alpha val="43137"/>
                    </a:srgbClr>
                  </a:outerShdw>
                </a:effectLst>
                <a:cs typeface="Times New Roman" pitchFamily="18" charset="0"/>
              </a:rPr>
              <a:t> </a:t>
            </a:r>
            <a:r>
              <a:rPr lang="en-US" b="1" dirty="0" err="1" smtClean="0">
                <a:solidFill>
                  <a:schemeClr val="accent3">
                    <a:lumMod val="50000"/>
                  </a:schemeClr>
                </a:solidFill>
                <a:effectLst>
                  <a:outerShdw blurRad="38100" dist="38100" dir="2700000" algn="tl">
                    <a:srgbClr val="000000">
                      <a:alpha val="43137"/>
                    </a:srgbClr>
                  </a:outerShdw>
                </a:effectLst>
                <a:cs typeface="Times New Roman" pitchFamily="18" charset="0"/>
              </a:rPr>
              <a:t>gì</a:t>
            </a:r>
            <a:r>
              <a:rPr lang="en-US" b="1" dirty="0" smtClean="0">
                <a:solidFill>
                  <a:schemeClr val="accent3">
                    <a:lumMod val="50000"/>
                  </a:schemeClr>
                </a:solidFill>
                <a:effectLst>
                  <a:outerShdw blurRad="38100" dist="38100" dir="2700000" algn="tl">
                    <a:srgbClr val="000000">
                      <a:alpha val="43137"/>
                    </a:srgbClr>
                  </a:outerShdw>
                </a:effectLst>
                <a:cs typeface="Times New Roman" pitchFamily="18" charset="0"/>
              </a:rPr>
              <a:t> ?</a:t>
            </a:r>
            <a:endParaRPr lang="en-US" b="1" dirty="0">
              <a:solidFill>
                <a:schemeClr val="accent3">
                  <a:lumMod val="50000"/>
                </a:schemeClr>
              </a:solidFill>
              <a:effectLst>
                <a:outerShdw blurRad="38100" dist="38100" dir="2700000" algn="tl">
                  <a:srgbClr val="000000">
                    <a:alpha val="43137"/>
                  </a:srgbClr>
                </a:outerShdw>
              </a:effectLst>
              <a:cs typeface="Times New Roman" pitchFamily="18" charset="0"/>
            </a:endParaRPr>
          </a:p>
        </p:txBody>
      </p:sp>
      <p:sp>
        <p:nvSpPr>
          <p:cNvPr id="2" name="Content Placeholder 1"/>
          <p:cNvSpPr>
            <a:spLocks noGrp="1"/>
          </p:cNvSpPr>
          <p:nvPr>
            <p:ph idx="1"/>
          </p:nvPr>
        </p:nvSpPr>
        <p:spPr>
          <a:xfrm>
            <a:off x="762000" y="1100628"/>
            <a:ext cx="8305800" cy="5528772"/>
          </a:xfrm>
        </p:spPr>
        <p:txBody>
          <a:bodyPr>
            <a:normAutofit/>
          </a:bodyPr>
          <a:lstStyle/>
          <a:p>
            <a:pPr algn="just"/>
            <a:r>
              <a:rPr lang="en-US" sz="2400" dirty="0" smtClean="0">
                <a:solidFill>
                  <a:schemeClr val="accent3">
                    <a:lumMod val="50000"/>
                  </a:schemeClr>
                </a:solidFill>
              </a:rPr>
              <a:t>1</a:t>
            </a:r>
            <a:r>
              <a:rPr lang="en-US" sz="2000" dirty="0" smtClean="0">
                <a:solidFill>
                  <a:schemeClr val="accent3">
                    <a:lumMod val="50000"/>
                  </a:schemeClr>
                </a:solidFill>
              </a:rPr>
              <a:t>) </a:t>
            </a:r>
            <a:r>
              <a:rPr lang="vi-VN" sz="2000" b="0" dirty="0" smtClean="0"/>
              <a:t>Tên </a:t>
            </a:r>
            <a:r>
              <a:rPr lang="vi-VN" sz="2000" b="0" dirty="0"/>
              <a:t>của giao thức liên quan đến hai giao thức quan trọng nhất trong bộ giao thức </a:t>
            </a:r>
            <a:r>
              <a:rPr lang="en-US" sz="2000" b="0" dirty="0" smtClean="0"/>
              <a:t>:</a:t>
            </a:r>
          </a:p>
          <a:p>
            <a:pPr algn="just"/>
            <a:r>
              <a:rPr lang="en-US" sz="2000" b="0" dirty="0"/>
              <a:t>	</a:t>
            </a:r>
            <a:r>
              <a:rPr lang="vi-VN" sz="2000" b="0" dirty="0" smtClean="0">
                <a:solidFill>
                  <a:schemeClr val="accent3">
                    <a:lumMod val="50000"/>
                  </a:schemeClr>
                </a:solidFill>
              </a:rPr>
              <a:t>-</a:t>
            </a:r>
            <a:r>
              <a:rPr lang="vi-VN" sz="2000" b="0" dirty="0" smtClean="0"/>
              <a:t>Giao </a:t>
            </a:r>
            <a:r>
              <a:rPr lang="vi-VN" sz="2000" b="0" dirty="0"/>
              <a:t>thức kiểm soát truyền tải (Transmission Control </a:t>
            </a:r>
            <a:r>
              <a:rPr lang="vi-VN" sz="2000" b="0" dirty="0" smtClean="0"/>
              <a:t>Protocol- </a:t>
            </a:r>
            <a:r>
              <a:rPr lang="vi-VN" sz="2000" b="0" dirty="0"/>
              <a:t>TCP</a:t>
            </a:r>
            <a:r>
              <a:rPr lang="vi-VN" sz="2000" b="0" dirty="0" smtClean="0"/>
              <a:t>) </a:t>
            </a:r>
            <a:endParaRPr lang="en-US" sz="2000" b="0" dirty="0" smtClean="0"/>
          </a:p>
          <a:p>
            <a:pPr algn="just"/>
            <a:r>
              <a:rPr lang="en-US" sz="2000" b="0" dirty="0"/>
              <a:t>	</a:t>
            </a:r>
            <a:r>
              <a:rPr lang="en-US" sz="2000" b="0" dirty="0" smtClean="0">
                <a:solidFill>
                  <a:schemeClr val="accent3">
                    <a:lumMod val="50000"/>
                  </a:schemeClr>
                </a:solidFill>
              </a:rPr>
              <a:t>-</a:t>
            </a:r>
            <a:r>
              <a:rPr lang="vi-VN" sz="2000" b="0" dirty="0" smtClean="0"/>
              <a:t>Giao </a:t>
            </a:r>
            <a:r>
              <a:rPr lang="vi-VN" sz="2000" b="0" dirty="0"/>
              <a:t>thức Internet (Internet Protocol - IP</a:t>
            </a:r>
            <a:r>
              <a:rPr lang="vi-VN" sz="2000" b="0" dirty="0" smtClean="0"/>
              <a:t>)</a:t>
            </a:r>
            <a:endParaRPr lang="en-US" sz="2000" b="0" dirty="0" smtClean="0"/>
          </a:p>
          <a:p>
            <a:pPr algn="just"/>
            <a:endParaRPr lang="en-US" sz="2000" b="0" dirty="0" smtClean="0"/>
          </a:p>
          <a:p>
            <a:pPr algn="just"/>
            <a:r>
              <a:rPr lang="en-US" sz="2000" dirty="0" smtClean="0">
                <a:solidFill>
                  <a:schemeClr val="accent3">
                    <a:lumMod val="50000"/>
                  </a:schemeClr>
                </a:solidFill>
              </a:rPr>
              <a:t>2) </a:t>
            </a:r>
            <a:r>
              <a:rPr lang="vi-VN" sz="2000" b="0" dirty="0" smtClean="0"/>
              <a:t>TCP/IP </a:t>
            </a:r>
            <a:r>
              <a:rPr lang="vi-VN" sz="2000" b="0" dirty="0"/>
              <a:t>là một </a:t>
            </a:r>
            <a:r>
              <a:rPr lang="vi-VN" sz="2000" b="0" dirty="0">
                <a:solidFill>
                  <a:schemeClr val="accent3">
                    <a:lumMod val="50000"/>
                  </a:schemeClr>
                </a:solidFill>
              </a:rPr>
              <a:t>tập hợp các giao thức </a:t>
            </a:r>
            <a:r>
              <a:rPr lang="vi-VN" sz="2000" b="0" dirty="0"/>
              <a:t>(protocol) điều khiển truyền thông giữa tất </a:t>
            </a:r>
            <a:r>
              <a:rPr lang="vi-VN" sz="2000" b="0" dirty="0" smtClean="0"/>
              <a:t>cả</a:t>
            </a:r>
            <a:r>
              <a:rPr lang="en-US" sz="2000" b="0" dirty="0" smtClean="0"/>
              <a:t>  </a:t>
            </a:r>
            <a:r>
              <a:rPr lang="vi-VN" sz="2000" b="0" dirty="0" smtClean="0"/>
              <a:t>các </a:t>
            </a:r>
            <a:r>
              <a:rPr lang="vi-VN" sz="2000" b="0" dirty="0"/>
              <a:t>máy tính trên Internet. </a:t>
            </a:r>
            <a:endParaRPr lang="en-US" sz="2000" b="0" dirty="0" smtClean="0"/>
          </a:p>
          <a:p>
            <a:pPr algn="just"/>
            <a:endParaRPr lang="en-US" sz="2000" b="0" dirty="0" smtClean="0"/>
          </a:p>
          <a:p>
            <a:pPr algn="just"/>
            <a:r>
              <a:rPr lang="en-US" sz="2000" dirty="0" smtClean="0">
                <a:solidFill>
                  <a:schemeClr val="accent3">
                    <a:lumMod val="50000"/>
                  </a:schemeClr>
                </a:solidFill>
              </a:rPr>
              <a:t>3) </a:t>
            </a:r>
            <a:r>
              <a:rPr lang="vi-VN" sz="2000" b="0" dirty="0" smtClean="0"/>
              <a:t>Cụ </a:t>
            </a:r>
            <a:r>
              <a:rPr lang="vi-VN" sz="2000" b="0" dirty="0"/>
              <a:t>thể hơn, TCP/IP chỉ rõ </a:t>
            </a:r>
            <a:r>
              <a:rPr lang="vi-VN" sz="2000" b="0" dirty="0">
                <a:solidFill>
                  <a:schemeClr val="accent3">
                    <a:lumMod val="50000"/>
                  </a:schemeClr>
                </a:solidFill>
              </a:rPr>
              <a:t>cách thức đóng gói </a:t>
            </a:r>
            <a:r>
              <a:rPr lang="vi-VN" sz="2000" b="0" dirty="0"/>
              <a:t>thông tin </a:t>
            </a:r>
            <a:r>
              <a:rPr lang="vi-VN" sz="2000" b="0" dirty="0" smtClean="0"/>
              <a:t>(</a:t>
            </a:r>
            <a:r>
              <a:rPr lang="vi-VN" sz="2000" b="0" dirty="0"/>
              <a:t>hay còn gọi là gói tin ), </a:t>
            </a:r>
            <a:r>
              <a:rPr lang="vi-VN" sz="2000" b="0" dirty="0" smtClean="0"/>
              <a:t>được</a:t>
            </a:r>
            <a:r>
              <a:rPr lang="en-US" sz="2000" b="0" dirty="0" smtClean="0"/>
              <a:t> </a:t>
            </a:r>
            <a:r>
              <a:rPr lang="vi-VN" sz="2000" b="0" dirty="0" smtClean="0"/>
              <a:t>gửi </a:t>
            </a:r>
            <a:r>
              <a:rPr lang="vi-VN" sz="2000" b="0" dirty="0"/>
              <a:t>và nhận bởi các máy tính </a:t>
            </a:r>
            <a:r>
              <a:rPr lang="en-US" sz="2000" b="0" dirty="0" err="1" smtClean="0"/>
              <a:t>đã</a:t>
            </a:r>
            <a:r>
              <a:rPr lang="en-US" sz="2000" b="0" dirty="0" smtClean="0"/>
              <a:t> </a:t>
            </a:r>
            <a:r>
              <a:rPr lang="vi-VN" sz="2000" b="0" dirty="0" smtClean="0"/>
              <a:t>có </a:t>
            </a:r>
            <a:r>
              <a:rPr lang="vi-VN" sz="2000" b="0" dirty="0"/>
              <a:t>kết nối </a:t>
            </a:r>
            <a:r>
              <a:rPr lang="en-US" sz="2000" b="0" dirty="0" smtClean="0"/>
              <a:t>TCP </a:t>
            </a:r>
            <a:r>
              <a:rPr lang="vi-VN" sz="2000" b="0" dirty="0" smtClean="0"/>
              <a:t>với </a:t>
            </a:r>
            <a:r>
              <a:rPr lang="vi-VN" sz="2000" b="0" dirty="0"/>
              <a:t>nhau</a:t>
            </a:r>
            <a:r>
              <a:rPr lang="vi-VN" sz="2000" dirty="0"/>
              <a:t>.</a:t>
            </a:r>
            <a:endParaRPr lang="en-US" sz="2000" dirty="0"/>
          </a:p>
        </p:txBody>
      </p:sp>
    </p:spTree>
    <p:extLst>
      <p:ext uri="{BB962C8B-B14F-4D97-AF65-F5344CB8AC3E}">
        <p14:creationId xmlns:p14="http://schemas.microsoft.com/office/powerpoint/2010/main" val="33163079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533400"/>
            <a:ext cx="8991600" cy="4495800"/>
          </a:xfrm>
        </p:spPr>
        <p:txBody>
          <a:bodyPr>
            <a:normAutofit/>
          </a:bodyPr>
          <a:lstStyle/>
          <a:p>
            <a:pPr marL="0" indent="0" algn="just"/>
            <a:r>
              <a:rPr lang="vi-VN" sz="2400" dirty="0">
                <a:solidFill>
                  <a:schemeClr val="accent3">
                    <a:lumMod val="50000"/>
                  </a:schemeClr>
                </a:solidFill>
              </a:rPr>
              <a:t> </a:t>
            </a:r>
            <a:r>
              <a:rPr lang="en-US" sz="2400" dirty="0" smtClean="0">
                <a:solidFill>
                  <a:schemeClr val="accent3">
                    <a:lumMod val="50000"/>
                  </a:schemeClr>
                </a:solidFill>
              </a:rPr>
              <a:t>2) </a:t>
            </a:r>
            <a:r>
              <a:rPr lang="en-US" sz="2400" dirty="0" err="1" smtClean="0">
                <a:solidFill>
                  <a:schemeClr val="accent3">
                    <a:lumMod val="50000"/>
                  </a:schemeClr>
                </a:solidFill>
              </a:rPr>
              <a:t>Tracert</a:t>
            </a:r>
            <a:r>
              <a:rPr lang="en-US" sz="2400" dirty="0" smtClean="0">
                <a:solidFill>
                  <a:schemeClr val="accent3">
                    <a:lumMod val="50000"/>
                  </a:schemeClr>
                </a:solidFill>
              </a:rPr>
              <a:t> </a:t>
            </a:r>
          </a:p>
          <a:p>
            <a:pPr marL="0" indent="0" algn="just"/>
            <a:r>
              <a:rPr lang="en-US" sz="2000" b="0" dirty="0" smtClean="0"/>
              <a:t>- </a:t>
            </a:r>
            <a:r>
              <a:rPr lang="vi-VN" sz="2000" b="0" dirty="0" smtClean="0"/>
              <a:t>Tracert </a:t>
            </a:r>
            <a:r>
              <a:rPr lang="vi-VN" sz="2000" b="0" dirty="0"/>
              <a:t>là công cụ dòng lệnh nền tảng Windows dùng để xác định đường đi từ nguồn tới đích của một </a:t>
            </a:r>
            <a:r>
              <a:rPr lang="vi-VN" sz="2000" b="0" dirty="0" smtClean="0"/>
              <a:t>gói</a:t>
            </a:r>
            <a:r>
              <a:rPr lang="en-US" sz="2000" b="0" dirty="0" smtClean="0"/>
              <a:t> tin.</a:t>
            </a:r>
          </a:p>
          <a:p>
            <a:pPr marL="0" indent="0" algn="just"/>
            <a:r>
              <a:rPr lang="en-US" sz="2000" b="0" dirty="0" smtClean="0"/>
              <a:t>- K</a:t>
            </a:r>
            <a:r>
              <a:rPr lang="vi-VN" sz="2000" b="0" dirty="0" smtClean="0"/>
              <a:t>hông </a:t>
            </a:r>
            <a:r>
              <a:rPr lang="vi-VN" sz="2000" b="0" dirty="0"/>
              <a:t>phải máy </a:t>
            </a:r>
            <a:r>
              <a:rPr lang="vi-VN" sz="2000" b="0" dirty="0" smtClean="0"/>
              <a:t>tính </a:t>
            </a:r>
            <a:r>
              <a:rPr lang="vi-VN" sz="2000" b="0" dirty="0"/>
              <a:t>chạy thẳng đến server, mà thực tế qua rất nhiều trạm.</a:t>
            </a:r>
            <a:endParaRPr lang="en-US" sz="2000" b="0" dirty="0" smtClean="0"/>
          </a:p>
          <a:p>
            <a:pPr marL="0" indent="0" algn="just"/>
            <a:r>
              <a:rPr lang="en-US" sz="2000" b="0" dirty="0" smtClean="0"/>
              <a:t>- </a:t>
            </a:r>
            <a:r>
              <a:rPr lang="vi-VN" sz="2000" b="0" dirty="0" smtClean="0"/>
              <a:t>Tracert </a:t>
            </a:r>
            <a:r>
              <a:rPr lang="vi-VN" sz="2000" b="0" dirty="0"/>
              <a:t>là công cụ kiểm tra đường đi của gói dữ liệu, xem nó đi qua các trạm </a:t>
            </a:r>
            <a:r>
              <a:rPr lang="vi-VN" sz="2000" b="0" dirty="0" smtClean="0"/>
              <a:t>nào,mất</a:t>
            </a:r>
            <a:endParaRPr lang="en-US" sz="2000" b="0" dirty="0" smtClean="0"/>
          </a:p>
          <a:p>
            <a:pPr marL="0" indent="0" algn="just"/>
            <a:r>
              <a:rPr lang="en-US" sz="2000" b="0" dirty="0"/>
              <a:t> </a:t>
            </a:r>
            <a:r>
              <a:rPr lang="en-US" sz="2000" b="0" dirty="0" smtClean="0"/>
              <a:t>  </a:t>
            </a:r>
            <a:r>
              <a:rPr lang="vi-VN" sz="2000" b="0" dirty="0" smtClean="0"/>
              <a:t>bao </a:t>
            </a:r>
            <a:r>
              <a:rPr lang="vi-VN" sz="2000" b="0" dirty="0"/>
              <a:t>lâu, trạm nào bị nghẽn, không kết nối được không? </a:t>
            </a:r>
            <a:endParaRPr lang="en-US" sz="2000" b="0" dirty="0" smtClean="0"/>
          </a:p>
          <a:p>
            <a:pPr marL="0" indent="0" algn="just"/>
            <a:r>
              <a:rPr lang="en-US" sz="2000" b="0" dirty="0" smtClean="0"/>
              <a:t>- T</a:t>
            </a:r>
            <a:r>
              <a:rPr lang="vi-VN" sz="2000" b="0" dirty="0" smtClean="0"/>
              <a:t>rạm </a:t>
            </a:r>
            <a:r>
              <a:rPr lang="vi-VN" sz="2000" b="0" dirty="0"/>
              <a:t>đó bị nghẽn thì có con đường nào khác để đến đích hay không? </a:t>
            </a:r>
            <a:endParaRPr lang="en-US" sz="2000" b="0" dirty="0" smtClean="0"/>
          </a:p>
          <a:p>
            <a:pPr marL="0" indent="0" algn="just"/>
            <a:r>
              <a:rPr lang="en-US" sz="2000" b="0" dirty="0" smtClean="0"/>
              <a:t>- </a:t>
            </a:r>
            <a:r>
              <a:rPr lang="vi-VN" sz="2000" b="0" dirty="0" smtClean="0"/>
              <a:t>Thực </a:t>
            </a:r>
            <a:r>
              <a:rPr lang="vi-VN" sz="2000" b="0" dirty="0"/>
              <a:t>tế càng qua nhiều trạm thì càng chậm và càng có rủi ro bị time out (mất kết nối)</a:t>
            </a:r>
            <a:endParaRPr lang="en-US" sz="2000" b="0" dirty="0"/>
          </a:p>
        </p:txBody>
      </p:sp>
      <p:sp>
        <p:nvSpPr>
          <p:cNvPr id="2" name="Title 1"/>
          <p:cNvSpPr>
            <a:spLocks noGrp="1"/>
          </p:cNvSpPr>
          <p:nvPr>
            <p:ph type="title"/>
          </p:nvPr>
        </p:nvSpPr>
        <p:spPr>
          <a:xfrm>
            <a:off x="152400" y="-23896"/>
            <a:ext cx="8763000" cy="548640"/>
          </a:xfrm>
        </p:spPr>
        <p:txBody>
          <a:bodyPr/>
          <a:lstStyle/>
          <a:p>
            <a:r>
              <a:rPr lang="en-US" sz="2000" b="1" dirty="0" smtClean="0">
                <a:solidFill>
                  <a:schemeClr val="accent3">
                    <a:lumMod val="50000"/>
                  </a:schemeClr>
                </a:solidFill>
                <a:effectLst>
                  <a:outerShdw blurRad="38100" dist="38100" dir="2700000" algn="tl">
                    <a:srgbClr val="000000">
                      <a:alpha val="43137"/>
                    </a:srgbClr>
                  </a:outerShdw>
                </a:effectLst>
              </a:rPr>
              <a:t>TCP/</a:t>
            </a:r>
            <a:r>
              <a:rPr lang="en-US" sz="2000" b="1" dirty="0" err="1" smtClean="0">
                <a:solidFill>
                  <a:schemeClr val="accent3">
                    <a:lumMod val="50000"/>
                  </a:schemeClr>
                </a:solidFill>
                <a:effectLst>
                  <a:outerShdw blurRad="38100" dist="38100" dir="2700000" algn="tl">
                    <a:srgbClr val="000000">
                      <a:alpha val="43137"/>
                    </a:srgbClr>
                  </a:outerShdw>
                </a:effectLst>
              </a:rPr>
              <a:t>ip</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có</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các</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công</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cụ</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gì</a:t>
            </a:r>
            <a:r>
              <a:rPr lang="en-US" sz="2000" b="1" dirty="0" smtClean="0">
                <a:solidFill>
                  <a:schemeClr val="accent3">
                    <a:lumMod val="50000"/>
                  </a:schemeClr>
                </a:solidFill>
                <a:effectLst>
                  <a:outerShdw blurRad="38100" dist="38100" dir="2700000" algn="tl">
                    <a:srgbClr val="000000">
                      <a:alpha val="43137"/>
                    </a:srgbClr>
                  </a:outerShdw>
                </a:effectLst>
              </a:rPr>
              <a:t> ?</a:t>
            </a:r>
            <a:endParaRPr lang="en-US" sz="2000" dirty="0">
              <a:solidFill>
                <a:schemeClr val="accent3">
                  <a:lumMod val="50000"/>
                </a:schemeClr>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191000"/>
            <a:ext cx="831604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5707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763000" cy="4495800"/>
          </a:xfrm>
        </p:spPr>
        <p:txBody>
          <a:bodyPr>
            <a:normAutofit/>
          </a:bodyPr>
          <a:lstStyle/>
          <a:p>
            <a:pPr marL="0" indent="0" algn="just"/>
            <a:r>
              <a:rPr lang="en-US" sz="2400" dirty="0" smtClean="0">
                <a:solidFill>
                  <a:schemeClr val="accent3">
                    <a:lumMod val="50000"/>
                  </a:schemeClr>
                </a:solidFill>
              </a:rPr>
              <a:t>2) </a:t>
            </a:r>
            <a:r>
              <a:rPr lang="en-US" sz="2400" dirty="0" err="1" smtClean="0">
                <a:solidFill>
                  <a:schemeClr val="accent3">
                    <a:lumMod val="50000"/>
                  </a:schemeClr>
                </a:solidFill>
              </a:rPr>
              <a:t>Tracert</a:t>
            </a:r>
            <a:r>
              <a:rPr lang="en-US" sz="2400" dirty="0" smtClean="0">
                <a:solidFill>
                  <a:schemeClr val="accent3">
                    <a:lumMod val="50000"/>
                  </a:schemeClr>
                </a:solidFill>
              </a:rPr>
              <a:t> </a:t>
            </a:r>
          </a:p>
          <a:p>
            <a:pPr marL="0" indent="0" algn="just"/>
            <a:r>
              <a:rPr lang="vi-VN" sz="2000" b="0" dirty="0"/>
              <a:t>Nguyên tắc đọc kết quả tracert </a:t>
            </a:r>
            <a:r>
              <a:rPr lang="vi-VN" sz="2000" b="0" dirty="0" smtClean="0"/>
              <a:t>:</a:t>
            </a:r>
            <a:endParaRPr lang="vi-VN" sz="2000" b="0" dirty="0"/>
          </a:p>
          <a:p>
            <a:pPr marL="0" indent="0" algn="just"/>
            <a:r>
              <a:rPr lang="vi-VN" sz="2000" dirty="0">
                <a:solidFill>
                  <a:schemeClr val="accent3">
                    <a:lumMod val="50000"/>
                  </a:schemeClr>
                </a:solidFill>
              </a:rPr>
              <a:t>Dòng </a:t>
            </a:r>
            <a:r>
              <a:rPr lang="vi-VN" sz="2000" dirty="0" smtClean="0">
                <a:solidFill>
                  <a:schemeClr val="accent3">
                    <a:lumMod val="50000"/>
                  </a:schemeClr>
                </a:solidFill>
              </a:rPr>
              <a:t>1:</a:t>
            </a:r>
            <a:r>
              <a:rPr lang="vi-VN" sz="2000" b="0" dirty="0" smtClean="0"/>
              <a:t> </a:t>
            </a:r>
            <a:r>
              <a:rPr lang="en-US" sz="2000" b="0" dirty="0" smtClean="0"/>
              <a:t>L</a:t>
            </a:r>
            <a:r>
              <a:rPr lang="vi-VN" sz="2000" b="0" dirty="0" smtClean="0"/>
              <a:t>à </a:t>
            </a:r>
            <a:r>
              <a:rPr lang="vi-VN" sz="2000" b="0" dirty="0"/>
              <a:t>dòng kết nối giữa modem và máy tính, độ trễ tốt nhất là 1ms 1ms </a:t>
            </a:r>
            <a:r>
              <a:rPr lang="vi-VN" sz="2000" b="0" dirty="0" smtClean="0"/>
              <a:t>1ms</a:t>
            </a:r>
            <a:r>
              <a:rPr lang="en-US" sz="2000" b="0" dirty="0" smtClean="0"/>
              <a:t>.</a:t>
            </a:r>
            <a:r>
              <a:rPr lang="vi-VN" sz="2000" b="0" dirty="0" smtClean="0"/>
              <a:t> </a:t>
            </a:r>
            <a:r>
              <a:rPr lang="vi-VN" sz="2000" b="0" dirty="0"/>
              <a:t>Nếu cao hơn hoặc xuất hiện dấu * hay Request timed out thì kết nối modem và máy có vấn </a:t>
            </a:r>
            <a:r>
              <a:rPr lang="vi-VN" sz="2000" b="0" dirty="0" smtClean="0"/>
              <a:t>đề</a:t>
            </a:r>
            <a:r>
              <a:rPr lang="en-US" sz="2000" b="0" dirty="0" smtClean="0"/>
              <a:t>.</a:t>
            </a:r>
            <a:endParaRPr lang="vi-VN" sz="2000" b="0" dirty="0"/>
          </a:p>
          <a:p>
            <a:pPr marL="0" indent="0" algn="just"/>
            <a:r>
              <a:rPr lang="vi-VN" sz="2000" dirty="0">
                <a:solidFill>
                  <a:schemeClr val="accent3">
                    <a:lumMod val="50000"/>
                  </a:schemeClr>
                </a:solidFill>
              </a:rPr>
              <a:t>Dòng 2:</a:t>
            </a:r>
            <a:r>
              <a:rPr lang="vi-VN" sz="2000" b="0" dirty="0"/>
              <a:t> </a:t>
            </a:r>
            <a:r>
              <a:rPr lang="en-US" sz="2000" b="0" dirty="0" smtClean="0"/>
              <a:t>L</a:t>
            </a:r>
            <a:r>
              <a:rPr lang="vi-VN" sz="2000" b="0" dirty="0" smtClean="0"/>
              <a:t>à </a:t>
            </a:r>
            <a:r>
              <a:rPr lang="vi-VN" sz="2000" b="0" dirty="0"/>
              <a:t>kết nối giữa modem và mạng của ISP (nhà cung cấp mạng</a:t>
            </a:r>
            <a:r>
              <a:rPr lang="vi-VN" sz="2000" b="0" dirty="0" smtClean="0"/>
              <a:t>)</a:t>
            </a:r>
            <a:r>
              <a:rPr lang="en-US" sz="2000" b="0" dirty="0" smtClean="0"/>
              <a:t>.</a:t>
            </a:r>
            <a:r>
              <a:rPr lang="vi-VN" sz="2000" b="0" dirty="0" smtClean="0"/>
              <a:t> </a:t>
            </a:r>
            <a:r>
              <a:rPr lang="en-US" sz="2000" b="0" dirty="0" err="1" smtClean="0"/>
              <a:t>Nếu</a:t>
            </a:r>
            <a:r>
              <a:rPr lang="en-US" sz="2000" b="0" dirty="0" smtClean="0"/>
              <a:t> </a:t>
            </a:r>
            <a:r>
              <a:rPr lang="en-US" sz="2000" b="0" dirty="0" err="1" smtClean="0"/>
              <a:t>độ</a:t>
            </a:r>
            <a:r>
              <a:rPr lang="en-US" sz="2000" b="0" dirty="0" smtClean="0"/>
              <a:t> </a:t>
            </a:r>
            <a:r>
              <a:rPr lang="en-US" sz="2000" b="0" dirty="0" err="1" smtClean="0"/>
              <a:t>trễ</a:t>
            </a:r>
            <a:r>
              <a:rPr lang="en-US" sz="2000" b="0" dirty="0" smtClean="0"/>
              <a:t> </a:t>
            </a:r>
            <a:r>
              <a:rPr lang="en-US" sz="2000" b="0" dirty="0" err="1" smtClean="0"/>
              <a:t>quá</a:t>
            </a:r>
            <a:r>
              <a:rPr lang="en-US" sz="2000" b="0" dirty="0" smtClean="0"/>
              <a:t> c</a:t>
            </a:r>
            <a:r>
              <a:rPr lang="vi-VN" sz="2000" b="0" dirty="0" smtClean="0"/>
              <a:t>ao </a:t>
            </a:r>
            <a:r>
              <a:rPr lang="vi-VN" sz="2000" b="0" dirty="0"/>
              <a:t>hoặc xuất hiện dấu * hay Request timed out thì kết nối modem và mạng ISP có vấn </a:t>
            </a:r>
            <a:r>
              <a:rPr lang="vi-VN" sz="2000" b="0" dirty="0" smtClean="0"/>
              <a:t>đề</a:t>
            </a:r>
            <a:r>
              <a:rPr lang="en-US" sz="2000" b="0" dirty="0" smtClean="0"/>
              <a:t>.</a:t>
            </a:r>
            <a:endParaRPr lang="vi-VN" sz="2000" b="0" dirty="0"/>
          </a:p>
          <a:p>
            <a:pPr marL="0" indent="0" algn="just"/>
            <a:r>
              <a:rPr lang="vi-VN" sz="2000" dirty="0">
                <a:solidFill>
                  <a:schemeClr val="accent3">
                    <a:lumMod val="50000"/>
                  </a:schemeClr>
                </a:solidFill>
              </a:rPr>
              <a:t>Dòng </a:t>
            </a:r>
            <a:r>
              <a:rPr lang="vi-VN" sz="2000" dirty="0" smtClean="0">
                <a:solidFill>
                  <a:schemeClr val="accent3">
                    <a:lumMod val="50000"/>
                  </a:schemeClr>
                </a:solidFill>
              </a:rPr>
              <a:t>3</a:t>
            </a:r>
            <a:r>
              <a:rPr lang="en-US" sz="2000" dirty="0" smtClean="0">
                <a:solidFill>
                  <a:schemeClr val="accent3">
                    <a:lumMod val="50000"/>
                  </a:schemeClr>
                </a:solidFill>
              </a:rPr>
              <a:t>:</a:t>
            </a:r>
            <a:r>
              <a:rPr lang="vi-VN" sz="2000" b="0" dirty="0" smtClean="0"/>
              <a:t> </a:t>
            </a:r>
            <a:r>
              <a:rPr lang="en-US" sz="2000" b="0" dirty="0" smtClean="0"/>
              <a:t>T</a:t>
            </a:r>
            <a:r>
              <a:rPr lang="vi-VN" sz="2000" b="0" dirty="0" smtClean="0"/>
              <a:t>rở </a:t>
            </a:r>
            <a:r>
              <a:rPr lang="vi-VN" sz="2000" b="0" dirty="0"/>
              <a:t>đi tới trace </a:t>
            </a:r>
            <a:r>
              <a:rPr lang="vi-VN" sz="2000" b="0" dirty="0" smtClean="0"/>
              <a:t>complete</a:t>
            </a:r>
            <a:r>
              <a:rPr lang="en-US" sz="2000" b="0" dirty="0" smtClean="0"/>
              <a:t>,</a:t>
            </a:r>
            <a:r>
              <a:rPr lang="vi-VN" sz="2000" b="0" dirty="0" smtClean="0"/>
              <a:t> </a:t>
            </a:r>
            <a:r>
              <a:rPr lang="en-US" sz="2000" b="0" dirty="0" smtClean="0"/>
              <a:t>L</a:t>
            </a:r>
            <a:r>
              <a:rPr lang="vi-VN" sz="2000" b="0" dirty="0" smtClean="0"/>
              <a:t>à </a:t>
            </a:r>
            <a:r>
              <a:rPr lang="vi-VN" sz="2000" b="0" dirty="0"/>
              <a:t>kết nối trong mạng giữa các ISP với nhau , nếu xuất hiện dấu * hay Request timed out thì kết nối trong mạng ISP có vấn </a:t>
            </a:r>
            <a:r>
              <a:rPr lang="vi-VN" sz="2000" b="0" dirty="0" smtClean="0"/>
              <a:t>đề</a:t>
            </a:r>
            <a:r>
              <a:rPr lang="en-US" sz="2000" b="0" dirty="0" smtClean="0"/>
              <a:t>.</a:t>
            </a:r>
          </a:p>
          <a:p>
            <a:pPr marL="0" indent="0" algn="just"/>
            <a:r>
              <a:rPr lang="en-US" sz="2000" b="0" dirty="0" smtClean="0">
                <a:solidFill>
                  <a:schemeClr val="accent3">
                    <a:lumMod val="50000"/>
                  </a:schemeClr>
                </a:solidFill>
              </a:rPr>
              <a:t>RTT (Round Trip Time): </a:t>
            </a:r>
            <a:r>
              <a:rPr lang="en-US" sz="2000" b="0" dirty="0" err="1" smtClean="0"/>
              <a:t>Thời</a:t>
            </a:r>
            <a:r>
              <a:rPr lang="en-US" sz="2000" b="0" dirty="0" smtClean="0"/>
              <a:t> </a:t>
            </a:r>
            <a:r>
              <a:rPr lang="en-US" sz="2000" b="0" dirty="0" err="1" smtClean="0"/>
              <a:t>gian</a:t>
            </a:r>
            <a:r>
              <a:rPr lang="en-US" sz="2000" b="0" dirty="0" smtClean="0"/>
              <a:t> </a:t>
            </a:r>
            <a:r>
              <a:rPr lang="en-US" sz="2000" b="0" dirty="0" err="1" smtClean="0"/>
              <a:t>của</a:t>
            </a:r>
            <a:r>
              <a:rPr lang="en-US" sz="2000" b="0" dirty="0" smtClean="0"/>
              <a:t> </a:t>
            </a:r>
            <a:r>
              <a:rPr lang="en-US" sz="2000" b="0" dirty="0" err="1" smtClean="0"/>
              <a:t>gói</a:t>
            </a:r>
            <a:r>
              <a:rPr lang="en-US" sz="2000" b="0" dirty="0" smtClean="0"/>
              <a:t> tin </a:t>
            </a:r>
            <a:r>
              <a:rPr lang="en-US" sz="2000" b="0" dirty="0" err="1" smtClean="0"/>
              <a:t>đến</a:t>
            </a:r>
            <a:r>
              <a:rPr lang="en-US" sz="2000" b="0" dirty="0" smtClean="0"/>
              <a:t> </a:t>
            </a:r>
            <a:r>
              <a:rPr lang="en-US" sz="2000" b="0" dirty="0" err="1" smtClean="0"/>
              <a:t>được</a:t>
            </a:r>
            <a:r>
              <a:rPr lang="en-US" sz="2000" b="0" dirty="0" smtClean="0"/>
              <a:t> </a:t>
            </a:r>
            <a:r>
              <a:rPr lang="en-US" sz="2000" b="0" dirty="0" err="1" smtClean="0"/>
              <a:t>đích</a:t>
            </a:r>
            <a:r>
              <a:rPr lang="en-US" sz="2000" b="0" dirty="0" smtClean="0"/>
              <a:t> </a:t>
            </a:r>
            <a:r>
              <a:rPr lang="en-US" sz="2000" b="0" dirty="0" err="1" smtClean="0"/>
              <a:t>và</a:t>
            </a:r>
            <a:r>
              <a:rPr lang="en-US" sz="2000" b="0" dirty="0" smtClean="0"/>
              <a:t> </a:t>
            </a:r>
            <a:r>
              <a:rPr lang="en-US" sz="2000" b="0" dirty="0" err="1" smtClean="0"/>
              <a:t>trở</a:t>
            </a:r>
            <a:r>
              <a:rPr lang="en-US" sz="2000" b="0" dirty="0" smtClean="0"/>
              <a:t> </a:t>
            </a:r>
            <a:r>
              <a:rPr lang="en-US" sz="2000" b="0" dirty="0" err="1" smtClean="0"/>
              <a:t>lại</a:t>
            </a:r>
            <a:r>
              <a:rPr lang="en-US" sz="2000" b="0" dirty="0" smtClean="0"/>
              <a:t> </a:t>
            </a:r>
            <a:r>
              <a:rPr lang="en-US" sz="2000" b="0" dirty="0" err="1" smtClean="0"/>
              <a:t>máy</a:t>
            </a:r>
            <a:r>
              <a:rPr lang="en-US" sz="2000" b="0" dirty="0" smtClean="0"/>
              <a:t> </a:t>
            </a:r>
            <a:r>
              <a:rPr lang="en-US" sz="2000" b="0" dirty="0" err="1" smtClean="0"/>
              <a:t>tính</a:t>
            </a:r>
            <a:r>
              <a:rPr lang="en-US" sz="2000" b="0" dirty="0" smtClean="0"/>
              <a:t>.</a:t>
            </a:r>
            <a:endParaRPr lang="en-US" sz="2000" b="0" dirty="0"/>
          </a:p>
        </p:txBody>
      </p:sp>
      <p:sp>
        <p:nvSpPr>
          <p:cNvPr id="2" name="Title 1"/>
          <p:cNvSpPr>
            <a:spLocks noGrp="1"/>
          </p:cNvSpPr>
          <p:nvPr>
            <p:ph type="title"/>
          </p:nvPr>
        </p:nvSpPr>
        <p:spPr>
          <a:xfrm>
            <a:off x="152400" y="-23896"/>
            <a:ext cx="8763000" cy="548640"/>
          </a:xfrm>
        </p:spPr>
        <p:txBody>
          <a:bodyPr/>
          <a:lstStyle/>
          <a:p>
            <a:r>
              <a:rPr lang="en-US" sz="2000" b="1" dirty="0" smtClean="0">
                <a:solidFill>
                  <a:schemeClr val="accent3">
                    <a:lumMod val="50000"/>
                  </a:schemeClr>
                </a:solidFill>
                <a:effectLst>
                  <a:outerShdw blurRad="38100" dist="38100" dir="2700000" algn="tl">
                    <a:srgbClr val="000000">
                      <a:alpha val="43137"/>
                    </a:srgbClr>
                  </a:outerShdw>
                </a:effectLst>
              </a:rPr>
              <a:t>TCP/</a:t>
            </a:r>
            <a:r>
              <a:rPr lang="en-US" sz="2000" b="1" dirty="0" err="1" smtClean="0">
                <a:solidFill>
                  <a:schemeClr val="accent3">
                    <a:lumMod val="50000"/>
                  </a:schemeClr>
                </a:solidFill>
                <a:effectLst>
                  <a:outerShdw blurRad="38100" dist="38100" dir="2700000" algn="tl">
                    <a:srgbClr val="000000">
                      <a:alpha val="43137"/>
                    </a:srgbClr>
                  </a:outerShdw>
                </a:effectLst>
              </a:rPr>
              <a:t>ip</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có</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các</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công</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cụ</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gì</a:t>
            </a:r>
            <a:r>
              <a:rPr lang="en-US" sz="2000" b="1" dirty="0" smtClean="0">
                <a:solidFill>
                  <a:schemeClr val="accent3">
                    <a:lumMod val="50000"/>
                  </a:schemeClr>
                </a:solidFill>
                <a:effectLst>
                  <a:outerShdw blurRad="38100" dist="38100" dir="2700000" algn="tl">
                    <a:srgbClr val="000000">
                      <a:alpha val="43137"/>
                    </a:srgbClr>
                  </a:outerShdw>
                </a:effectLst>
              </a:rPr>
              <a:t> ?</a:t>
            </a:r>
            <a:endParaRPr lang="en-US" sz="2000" dirty="0">
              <a:solidFill>
                <a:schemeClr val="accent3">
                  <a:lumMod val="50000"/>
                </a:schemeClr>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109" y="4495800"/>
            <a:ext cx="632425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109" y="5099728"/>
            <a:ext cx="3952875"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2340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458200" cy="4495800"/>
          </a:xfrm>
        </p:spPr>
        <p:txBody>
          <a:bodyPr>
            <a:normAutofit/>
          </a:bodyPr>
          <a:lstStyle/>
          <a:p>
            <a:pPr marL="0" indent="0" algn="just"/>
            <a:r>
              <a:rPr lang="vi-VN" sz="2400" dirty="0">
                <a:solidFill>
                  <a:schemeClr val="accent3">
                    <a:lumMod val="50000"/>
                  </a:schemeClr>
                </a:solidFill>
              </a:rPr>
              <a:t> </a:t>
            </a:r>
            <a:r>
              <a:rPr lang="en-US" sz="2400" dirty="0" smtClean="0">
                <a:solidFill>
                  <a:schemeClr val="accent3">
                    <a:lumMod val="50000"/>
                  </a:schemeClr>
                </a:solidFill>
              </a:rPr>
              <a:t>3) ARP</a:t>
            </a:r>
          </a:p>
          <a:p>
            <a:pPr marL="0" indent="0" algn="just"/>
            <a:r>
              <a:rPr lang="vi-VN" sz="2000" b="0" dirty="0"/>
              <a:t>ARP được sử dụng để từ một địa chỉ mạng (ví dụ một địa chỉ IPv4) tìm ra địa chỉ vật lý như một địa chỉ Ethernet (địa chỉ MAC), hay còn có thể nói là phân giải địa chỉ IP sang địa chỉ máy. </a:t>
            </a:r>
            <a:endParaRPr lang="en-US" sz="2000" b="0" dirty="0" smtClean="0"/>
          </a:p>
        </p:txBody>
      </p:sp>
      <p:sp>
        <p:nvSpPr>
          <p:cNvPr id="2" name="Title 1"/>
          <p:cNvSpPr>
            <a:spLocks noGrp="1"/>
          </p:cNvSpPr>
          <p:nvPr>
            <p:ph type="title"/>
          </p:nvPr>
        </p:nvSpPr>
        <p:spPr>
          <a:xfrm>
            <a:off x="152400" y="-23896"/>
            <a:ext cx="8763000" cy="548640"/>
          </a:xfrm>
        </p:spPr>
        <p:txBody>
          <a:bodyPr/>
          <a:lstStyle/>
          <a:p>
            <a:r>
              <a:rPr lang="en-US" sz="2000" b="1" dirty="0" smtClean="0">
                <a:solidFill>
                  <a:schemeClr val="accent3">
                    <a:lumMod val="50000"/>
                  </a:schemeClr>
                </a:solidFill>
                <a:effectLst>
                  <a:outerShdw blurRad="38100" dist="38100" dir="2700000" algn="tl">
                    <a:srgbClr val="000000">
                      <a:alpha val="43137"/>
                    </a:srgbClr>
                  </a:outerShdw>
                </a:effectLst>
              </a:rPr>
              <a:t>TCP/</a:t>
            </a:r>
            <a:r>
              <a:rPr lang="en-US" sz="2000" b="1" dirty="0" err="1" smtClean="0">
                <a:solidFill>
                  <a:schemeClr val="accent3">
                    <a:lumMod val="50000"/>
                  </a:schemeClr>
                </a:solidFill>
                <a:effectLst>
                  <a:outerShdw blurRad="38100" dist="38100" dir="2700000" algn="tl">
                    <a:srgbClr val="000000">
                      <a:alpha val="43137"/>
                    </a:srgbClr>
                  </a:outerShdw>
                </a:effectLst>
              </a:rPr>
              <a:t>ip</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có</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các</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công</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cụ</a:t>
            </a:r>
            <a:r>
              <a:rPr lang="en-US" sz="2000" b="1" dirty="0" smtClean="0">
                <a:solidFill>
                  <a:schemeClr val="accent3">
                    <a:lumMod val="50000"/>
                  </a:schemeClr>
                </a:solidFill>
                <a:effectLst>
                  <a:outerShdw blurRad="38100" dist="38100" dir="2700000" algn="tl">
                    <a:srgbClr val="000000">
                      <a:alpha val="43137"/>
                    </a:srgbClr>
                  </a:outerShdw>
                </a:effectLst>
              </a:rPr>
              <a:t> </a:t>
            </a:r>
            <a:r>
              <a:rPr lang="en-US" sz="2000" b="1" dirty="0" err="1" smtClean="0">
                <a:solidFill>
                  <a:schemeClr val="accent3">
                    <a:lumMod val="50000"/>
                  </a:schemeClr>
                </a:solidFill>
                <a:effectLst>
                  <a:outerShdw blurRad="38100" dist="38100" dir="2700000" algn="tl">
                    <a:srgbClr val="000000">
                      <a:alpha val="43137"/>
                    </a:srgbClr>
                  </a:outerShdw>
                </a:effectLst>
              </a:rPr>
              <a:t>gì</a:t>
            </a:r>
            <a:r>
              <a:rPr lang="en-US" sz="2000" b="1" dirty="0" smtClean="0">
                <a:solidFill>
                  <a:schemeClr val="accent3">
                    <a:lumMod val="50000"/>
                  </a:schemeClr>
                </a:solidFill>
                <a:effectLst>
                  <a:outerShdw blurRad="38100" dist="38100" dir="2700000" algn="tl">
                    <a:srgbClr val="000000">
                      <a:alpha val="43137"/>
                    </a:srgbClr>
                  </a:outerShdw>
                </a:effectLst>
              </a:rPr>
              <a:t> ?</a:t>
            </a:r>
            <a:endParaRPr lang="en-US" sz="2000" dirty="0">
              <a:solidFill>
                <a:schemeClr val="accent3">
                  <a:lumMod val="50000"/>
                </a:schemeClr>
              </a:solidFill>
              <a:effectLst>
                <a:outerShdw blurRad="38100" dist="38100" dir="2700000" algn="tl">
                  <a:srgbClr val="000000">
                    <a:alpha val="43137"/>
                  </a:srgbClr>
                </a:outerShdw>
              </a:effectLst>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133600"/>
            <a:ext cx="601980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6477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29"/>
            <a:ext cx="7520940" cy="548640"/>
          </a:xfrm>
        </p:spPr>
        <p:txBody>
          <a:bodyPr/>
          <a:lstStyle/>
          <a:p>
            <a:r>
              <a:rPr lang="en-US" b="1" dirty="0" err="1" smtClean="0">
                <a:solidFill>
                  <a:schemeClr val="accent3">
                    <a:lumMod val="50000"/>
                  </a:schemeClr>
                </a:solidFill>
                <a:effectLst>
                  <a:outerShdw blurRad="38100" dist="38100" dir="2700000" algn="tl">
                    <a:srgbClr val="000000">
                      <a:alpha val="43137"/>
                    </a:srgbClr>
                  </a:outerShdw>
                </a:effectLst>
              </a:rPr>
              <a:t>Ứng</a:t>
            </a:r>
            <a:r>
              <a:rPr lang="en-US" b="1" dirty="0" smtClean="0">
                <a:solidFill>
                  <a:schemeClr val="accent3">
                    <a:lumMod val="50000"/>
                  </a:schemeClr>
                </a:solidFill>
                <a:effectLst>
                  <a:outerShdw blurRad="38100" dist="38100" dir="2700000" algn="tl">
                    <a:srgbClr val="000000">
                      <a:alpha val="43137"/>
                    </a:srgbClr>
                  </a:outerShdw>
                </a:effectLst>
              </a:rPr>
              <a:t> </a:t>
            </a:r>
            <a:r>
              <a:rPr lang="en-US" b="1" dirty="0" err="1" smtClean="0">
                <a:solidFill>
                  <a:schemeClr val="accent3">
                    <a:lumMod val="50000"/>
                  </a:schemeClr>
                </a:solidFill>
                <a:effectLst>
                  <a:outerShdw blurRad="38100" dist="38100" dir="2700000" algn="tl">
                    <a:srgbClr val="000000">
                      <a:alpha val="43137"/>
                    </a:srgbClr>
                  </a:outerShdw>
                </a:effectLst>
              </a:rPr>
              <a:t>dụng</a:t>
            </a:r>
            <a:r>
              <a:rPr lang="en-US" b="1" dirty="0" smtClean="0">
                <a:solidFill>
                  <a:schemeClr val="accent3">
                    <a:lumMod val="50000"/>
                  </a:schemeClr>
                </a:solidFill>
                <a:effectLst>
                  <a:outerShdw blurRad="38100" dist="38100" dir="2700000" algn="tl">
                    <a:srgbClr val="000000">
                      <a:alpha val="43137"/>
                    </a:srgbClr>
                  </a:outerShdw>
                </a:effectLst>
              </a:rPr>
              <a:t> </a:t>
            </a:r>
            <a:r>
              <a:rPr lang="en-US" b="1" dirty="0" err="1" smtClean="0">
                <a:solidFill>
                  <a:schemeClr val="accent3">
                    <a:lumMod val="50000"/>
                  </a:schemeClr>
                </a:solidFill>
                <a:effectLst>
                  <a:outerShdw blurRad="38100" dist="38100" dir="2700000" algn="tl">
                    <a:srgbClr val="000000">
                      <a:alpha val="43137"/>
                    </a:srgbClr>
                  </a:outerShdw>
                </a:effectLst>
              </a:rPr>
              <a:t>thực</a:t>
            </a:r>
            <a:r>
              <a:rPr lang="en-US" b="1" dirty="0" smtClean="0">
                <a:solidFill>
                  <a:schemeClr val="accent3">
                    <a:lumMod val="50000"/>
                  </a:schemeClr>
                </a:solidFill>
                <a:effectLst>
                  <a:outerShdw blurRad="38100" dist="38100" dir="2700000" algn="tl">
                    <a:srgbClr val="000000">
                      <a:alpha val="43137"/>
                    </a:srgbClr>
                  </a:outerShdw>
                </a:effectLst>
              </a:rPr>
              <a:t> </a:t>
            </a:r>
            <a:r>
              <a:rPr lang="en-US" b="1" dirty="0" err="1" smtClean="0">
                <a:solidFill>
                  <a:schemeClr val="accent3">
                    <a:lumMod val="50000"/>
                  </a:schemeClr>
                </a:solidFill>
                <a:effectLst>
                  <a:outerShdw blurRad="38100" dist="38100" dir="2700000" algn="tl">
                    <a:srgbClr val="000000">
                      <a:alpha val="43137"/>
                    </a:srgbClr>
                  </a:outerShdw>
                </a:effectLst>
              </a:rPr>
              <a:t>tế</a:t>
            </a:r>
            <a:r>
              <a:rPr lang="en-US" b="1" dirty="0" smtClean="0">
                <a:solidFill>
                  <a:schemeClr val="accent3">
                    <a:lumMod val="50000"/>
                  </a:schemeClr>
                </a:solidFill>
                <a:effectLst>
                  <a:outerShdw blurRad="38100" dist="38100" dir="2700000" algn="tl">
                    <a:srgbClr val="000000">
                      <a:alpha val="43137"/>
                    </a:srgbClr>
                  </a:outerShdw>
                </a:effectLst>
              </a:rPr>
              <a:t> </a:t>
            </a:r>
            <a:r>
              <a:rPr lang="en-US" b="1" dirty="0" err="1" smtClean="0">
                <a:solidFill>
                  <a:schemeClr val="accent3">
                    <a:lumMod val="50000"/>
                  </a:schemeClr>
                </a:solidFill>
                <a:effectLst>
                  <a:outerShdw blurRad="38100" dist="38100" dir="2700000" algn="tl">
                    <a:srgbClr val="000000">
                      <a:alpha val="43137"/>
                    </a:srgbClr>
                  </a:outerShdw>
                </a:effectLst>
              </a:rPr>
              <a:t>của</a:t>
            </a:r>
            <a:r>
              <a:rPr lang="en-US" b="1" dirty="0" smtClean="0">
                <a:solidFill>
                  <a:schemeClr val="accent3">
                    <a:lumMod val="50000"/>
                  </a:schemeClr>
                </a:solidFill>
                <a:effectLst>
                  <a:outerShdw blurRad="38100" dist="38100" dir="2700000" algn="tl">
                    <a:srgbClr val="000000">
                      <a:alpha val="43137"/>
                    </a:srgbClr>
                  </a:outerShdw>
                </a:effectLst>
              </a:rPr>
              <a:t> TCP/</a:t>
            </a:r>
            <a:r>
              <a:rPr lang="en-US" b="1" dirty="0" err="1" smtClean="0">
                <a:solidFill>
                  <a:schemeClr val="accent3">
                    <a:lumMod val="50000"/>
                  </a:schemeClr>
                </a:solidFill>
                <a:effectLst>
                  <a:outerShdw blurRad="38100" dist="38100" dir="2700000" algn="tl">
                    <a:srgbClr val="000000">
                      <a:alpha val="43137"/>
                    </a:srgbClr>
                  </a:outerShdw>
                </a:effectLst>
              </a:rPr>
              <a:t>ip</a:t>
            </a:r>
            <a:endParaRPr lang="en-US" b="1" dirty="0">
              <a:solidFill>
                <a:schemeClr val="accent3">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685800"/>
            <a:ext cx="8382000" cy="3994677"/>
          </a:xfrm>
        </p:spPr>
        <p:txBody>
          <a:bodyPr/>
          <a:lstStyle/>
          <a:p>
            <a:pPr marL="0" indent="0"/>
            <a:r>
              <a:rPr lang="en-US" sz="2000" b="0" dirty="0" err="1" smtClean="0"/>
              <a:t>Ứng</a:t>
            </a:r>
            <a:r>
              <a:rPr lang="en-US" sz="2000" b="0" dirty="0" smtClean="0"/>
              <a:t> </a:t>
            </a:r>
            <a:r>
              <a:rPr lang="en-US" sz="2000" b="0" dirty="0" err="1" smtClean="0"/>
              <a:t>dụng</a:t>
            </a:r>
            <a:r>
              <a:rPr lang="en-US" sz="2000" b="0" dirty="0" smtClean="0"/>
              <a:t> </a:t>
            </a:r>
            <a:r>
              <a:rPr lang="en-US" sz="2000" b="0" dirty="0" err="1" smtClean="0"/>
              <a:t>vào</a:t>
            </a:r>
            <a:r>
              <a:rPr lang="en-US" sz="2000" b="0" dirty="0" smtClean="0"/>
              <a:t> </a:t>
            </a:r>
            <a:r>
              <a:rPr lang="en-US" sz="2000" b="0" dirty="0" err="1" smtClean="0"/>
              <a:t>các</a:t>
            </a:r>
            <a:r>
              <a:rPr lang="en-US" sz="2000" b="0" dirty="0" smtClean="0"/>
              <a:t> </a:t>
            </a:r>
            <a:r>
              <a:rPr lang="en-US" sz="2000" b="0" dirty="0" err="1" smtClean="0"/>
              <a:t>dịch</a:t>
            </a:r>
            <a:r>
              <a:rPr lang="en-US" sz="2000" b="0" dirty="0" smtClean="0"/>
              <a:t> </a:t>
            </a:r>
            <a:r>
              <a:rPr lang="en-US" sz="2000" b="0" dirty="0" err="1" smtClean="0"/>
              <a:t>vụ</a:t>
            </a:r>
            <a:r>
              <a:rPr lang="en-US" sz="2000" b="0" dirty="0" smtClean="0"/>
              <a:t> </a:t>
            </a:r>
            <a:r>
              <a:rPr lang="en-US" sz="2000" b="0" dirty="0" err="1" smtClean="0"/>
              <a:t>mạng</a:t>
            </a:r>
            <a:r>
              <a:rPr lang="en-US" sz="2000" b="0" dirty="0" smtClean="0"/>
              <a:t> </a:t>
            </a:r>
            <a:r>
              <a:rPr lang="en-US" sz="2000" b="0" dirty="0" err="1" smtClean="0"/>
              <a:t>cần</a:t>
            </a:r>
            <a:r>
              <a:rPr lang="en-US" sz="2000" b="0" dirty="0" smtClean="0"/>
              <a:t> </a:t>
            </a:r>
            <a:r>
              <a:rPr lang="en-US" sz="2000" b="0" dirty="0" err="1" smtClean="0"/>
              <a:t>sự</a:t>
            </a:r>
            <a:r>
              <a:rPr lang="en-US" sz="2000" b="0" dirty="0" smtClean="0"/>
              <a:t> </a:t>
            </a:r>
            <a:r>
              <a:rPr lang="en-US" sz="2000" b="0" dirty="0" err="1" smtClean="0"/>
              <a:t>chính</a:t>
            </a:r>
            <a:r>
              <a:rPr lang="en-US" sz="2000" b="0" dirty="0" smtClean="0"/>
              <a:t> </a:t>
            </a:r>
            <a:r>
              <a:rPr lang="en-US" sz="2000" b="0" dirty="0" err="1" smtClean="0"/>
              <a:t>xác</a:t>
            </a:r>
            <a:r>
              <a:rPr lang="en-US" sz="2000" b="0" dirty="0" smtClean="0"/>
              <a:t>, </a:t>
            </a:r>
            <a:r>
              <a:rPr lang="en-US" sz="2000" b="0" dirty="0" err="1" smtClean="0"/>
              <a:t>toàn</a:t>
            </a:r>
            <a:r>
              <a:rPr lang="en-US" sz="2000" b="0" dirty="0" smtClean="0"/>
              <a:t> </a:t>
            </a:r>
            <a:r>
              <a:rPr lang="en-US" sz="2000" b="0" dirty="0" err="1" smtClean="0"/>
              <a:t>vẹn</a:t>
            </a:r>
            <a:r>
              <a:rPr lang="en-US" sz="2000" b="0" dirty="0" smtClean="0"/>
              <a:t> </a:t>
            </a:r>
            <a:r>
              <a:rPr lang="en-US" sz="2000" b="0" dirty="0" err="1" smtClean="0"/>
              <a:t>tuyệt</a:t>
            </a:r>
            <a:r>
              <a:rPr lang="en-US" sz="2000" b="0" dirty="0" smtClean="0"/>
              <a:t> </a:t>
            </a:r>
            <a:r>
              <a:rPr lang="en-US" sz="2000" b="0" dirty="0" err="1" smtClean="0"/>
              <a:t>đối</a:t>
            </a:r>
            <a:r>
              <a:rPr lang="en-US" sz="2000" b="0" dirty="0" smtClean="0"/>
              <a:t> </a:t>
            </a:r>
            <a:r>
              <a:rPr lang="en-US" sz="2000" b="0" dirty="0" err="1" smtClean="0"/>
              <a:t>với</a:t>
            </a:r>
            <a:r>
              <a:rPr lang="en-US" sz="2000" b="0" dirty="0" smtClean="0"/>
              <a:t> </a:t>
            </a:r>
            <a:r>
              <a:rPr lang="en-US" sz="2000" b="0" dirty="0" err="1" smtClean="0"/>
              <a:t>các</a:t>
            </a:r>
            <a:r>
              <a:rPr lang="en-US" sz="2000" b="0" dirty="0" smtClean="0"/>
              <a:t> </a:t>
            </a:r>
            <a:r>
              <a:rPr lang="en-US" sz="2000" b="0" dirty="0" err="1" smtClean="0"/>
              <a:t>thông</a:t>
            </a:r>
            <a:r>
              <a:rPr lang="en-US" sz="2000" b="0" dirty="0" smtClean="0"/>
              <a:t> tin </a:t>
            </a:r>
            <a:r>
              <a:rPr lang="en-US" sz="2000" b="0" dirty="0" err="1" smtClean="0"/>
              <a:t>được</a:t>
            </a:r>
            <a:r>
              <a:rPr lang="en-US" sz="2000" b="0" dirty="0" smtClean="0"/>
              <a:t> </a:t>
            </a:r>
            <a:r>
              <a:rPr lang="en-US" sz="2000" b="0" dirty="0" err="1" smtClean="0"/>
              <a:t>nhận</a:t>
            </a:r>
            <a:r>
              <a:rPr lang="en-US" sz="2000" b="0" dirty="0" smtClean="0"/>
              <a:t> </a:t>
            </a:r>
            <a:r>
              <a:rPr lang="en-US" sz="2000" b="0" dirty="0" err="1" smtClean="0"/>
              <a:t>và</a:t>
            </a:r>
            <a:r>
              <a:rPr lang="en-US" sz="2000" b="0" dirty="0" smtClean="0"/>
              <a:t> </a:t>
            </a:r>
            <a:r>
              <a:rPr lang="en-US" sz="2000" b="0" dirty="0" err="1" smtClean="0"/>
              <a:t>gửi</a:t>
            </a:r>
            <a:r>
              <a:rPr lang="en-US" sz="2000" b="0" dirty="0" smtClean="0"/>
              <a:t>:</a:t>
            </a:r>
          </a:p>
          <a:p>
            <a:pPr>
              <a:buFontTx/>
              <a:buChar char="-"/>
            </a:pPr>
            <a:r>
              <a:rPr lang="en-US" dirty="0" err="1" smtClean="0"/>
              <a:t>Gửi</a:t>
            </a:r>
            <a:r>
              <a:rPr lang="en-US" dirty="0" smtClean="0"/>
              <a:t> </a:t>
            </a:r>
            <a:r>
              <a:rPr lang="en-US" dirty="0" err="1" smtClean="0"/>
              <a:t>và</a:t>
            </a:r>
            <a:r>
              <a:rPr lang="en-US" dirty="0" smtClean="0"/>
              <a:t> </a:t>
            </a:r>
            <a:r>
              <a:rPr lang="en-US" dirty="0" err="1" smtClean="0"/>
              <a:t>nhận</a:t>
            </a:r>
            <a:r>
              <a:rPr lang="en-US" dirty="0" smtClean="0"/>
              <a:t> Email.</a:t>
            </a:r>
          </a:p>
          <a:p>
            <a:pPr>
              <a:buFontTx/>
              <a:buChar char="-"/>
            </a:pPr>
            <a:r>
              <a:rPr lang="en-US" dirty="0" smtClean="0"/>
              <a:t>Internet Banking.</a:t>
            </a:r>
          </a:p>
          <a:p>
            <a:pPr>
              <a:buFontTx/>
              <a:buChar char="-"/>
            </a:pPr>
            <a:r>
              <a:rPr lang="en-US" dirty="0" smtClean="0"/>
              <a:t>Remote access (</a:t>
            </a:r>
            <a:r>
              <a:rPr lang="en-US" dirty="0" err="1" smtClean="0"/>
              <a:t>điều</a:t>
            </a:r>
            <a:r>
              <a:rPr lang="en-US" dirty="0" smtClean="0"/>
              <a:t> </a:t>
            </a:r>
            <a:r>
              <a:rPr lang="en-US" dirty="0" err="1" smtClean="0"/>
              <a:t>khiển</a:t>
            </a:r>
            <a:r>
              <a:rPr lang="en-US" dirty="0" smtClean="0"/>
              <a:t> </a:t>
            </a:r>
            <a:r>
              <a:rPr lang="en-US" dirty="0" err="1" smtClean="0"/>
              <a:t>từ</a:t>
            </a:r>
            <a:r>
              <a:rPr lang="en-US" dirty="0" smtClean="0"/>
              <a:t> </a:t>
            </a:r>
            <a:r>
              <a:rPr lang="en-US" dirty="0" err="1" smtClean="0"/>
              <a:t>xa</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mạng</a:t>
            </a:r>
            <a:r>
              <a:rPr lang="en-US" dirty="0" smtClean="0"/>
              <a:t>.</a:t>
            </a:r>
          </a:p>
          <a:p>
            <a:pPr>
              <a:buFontTx/>
              <a:buChar char="-"/>
            </a:pPr>
            <a:r>
              <a:rPr lang="en-US" dirty="0" err="1" smtClean="0"/>
              <a:t>Gửi</a:t>
            </a:r>
            <a:r>
              <a:rPr lang="en-US" dirty="0" smtClean="0"/>
              <a:t> tin </a:t>
            </a:r>
            <a:r>
              <a:rPr lang="en-US" dirty="0" err="1" smtClean="0"/>
              <a:t>nhắn</a:t>
            </a:r>
            <a:r>
              <a:rPr lang="en-US" dirty="0" smtClean="0"/>
              <a:t> SMS.</a:t>
            </a:r>
          </a:p>
        </p:txBody>
      </p:sp>
    </p:spTree>
    <p:extLst>
      <p:ext uri="{BB962C8B-B14F-4D97-AF65-F5344CB8AC3E}">
        <p14:creationId xmlns:p14="http://schemas.microsoft.com/office/powerpoint/2010/main" val="1166413633"/>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0"/>
            <a:ext cx="8763000" cy="548640"/>
          </a:xfrm>
        </p:spPr>
        <p:txBody>
          <a:bodyPr/>
          <a:lstStyle/>
          <a:p>
            <a:pPr algn="ctr"/>
            <a:r>
              <a:rPr lang="en-US" sz="3600" b="1" dirty="0" smtClean="0">
                <a:solidFill>
                  <a:schemeClr val="accent3">
                    <a:lumMod val="50000"/>
                  </a:schemeClr>
                </a:solidFill>
                <a:effectLst>
                  <a:outerShdw blurRad="38100" dist="38100" dir="2700000" algn="tl">
                    <a:srgbClr val="000000">
                      <a:alpha val="43137"/>
                    </a:srgbClr>
                  </a:outerShdw>
                </a:effectLst>
              </a:rPr>
              <a:t>XIN CHÀO VÀ HẸN GẶP LẠI</a:t>
            </a:r>
            <a:endParaRPr lang="en-US" sz="3600" b="1" dirty="0">
              <a:solidFill>
                <a:schemeClr val="accent3">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4707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520940" cy="548640"/>
          </a:xfrm>
        </p:spPr>
        <p:txBody>
          <a:bodyPr/>
          <a:lstStyle/>
          <a:p>
            <a:r>
              <a:rPr lang="en-US" b="1" dirty="0" smtClean="0">
                <a:solidFill>
                  <a:schemeClr val="accent3">
                    <a:lumMod val="50000"/>
                  </a:schemeClr>
                </a:solidFill>
                <a:effectLst>
                  <a:outerShdw blurRad="38100" dist="38100" dir="2700000" algn="tl">
                    <a:srgbClr val="000000">
                      <a:alpha val="43137"/>
                    </a:srgbClr>
                  </a:outerShdw>
                </a:effectLst>
              </a:rPr>
              <a:t>ĐẶC ĐIỂM CỦA GIAO THỨC TCP/IP</a:t>
            </a:r>
            <a:endParaRPr lang="en-US" b="1" dirty="0">
              <a:solidFill>
                <a:schemeClr val="accent3">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838200"/>
            <a:ext cx="8610600" cy="5867400"/>
          </a:xfrm>
        </p:spPr>
        <p:txBody>
          <a:bodyPr>
            <a:noAutofit/>
          </a:bodyPr>
          <a:lstStyle/>
          <a:p>
            <a:pPr marL="0" indent="0" algn="just"/>
            <a:r>
              <a:rPr lang="en-US" sz="1400" dirty="0" smtClean="0">
                <a:solidFill>
                  <a:schemeClr val="accent3">
                    <a:lumMod val="50000"/>
                  </a:schemeClr>
                </a:solidFill>
              </a:rPr>
              <a:t>1) </a:t>
            </a:r>
            <a:r>
              <a:rPr lang="en-US" sz="1400" b="0" dirty="0" err="1" smtClean="0">
                <a:solidFill>
                  <a:schemeClr val="accent3">
                    <a:lumMod val="50000"/>
                  </a:schemeClr>
                </a:solidFill>
              </a:rPr>
              <a:t>Là</a:t>
            </a:r>
            <a:r>
              <a:rPr lang="en-US" sz="1400" b="0" dirty="0" smtClean="0">
                <a:solidFill>
                  <a:schemeClr val="accent3">
                    <a:lumMod val="50000"/>
                  </a:schemeClr>
                </a:solidFill>
              </a:rPr>
              <a:t> </a:t>
            </a:r>
            <a:r>
              <a:rPr lang="en-US" sz="1400" b="0" dirty="0" err="1" smtClean="0">
                <a:solidFill>
                  <a:schemeClr val="accent3">
                    <a:lumMod val="50000"/>
                  </a:schemeClr>
                </a:solidFill>
              </a:rPr>
              <a:t>giao</a:t>
            </a:r>
            <a:r>
              <a:rPr lang="en-US" sz="1400" b="0" dirty="0" smtClean="0">
                <a:solidFill>
                  <a:schemeClr val="accent3">
                    <a:lumMod val="50000"/>
                  </a:schemeClr>
                </a:solidFill>
              </a:rPr>
              <a:t> </a:t>
            </a:r>
            <a:r>
              <a:rPr lang="en-US" sz="1400" b="0" dirty="0" err="1" smtClean="0">
                <a:solidFill>
                  <a:schemeClr val="accent3">
                    <a:lumMod val="50000"/>
                  </a:schemeClr>
                </a:solidFill>
              </a:rPr>
              <a:t>thức</a:t>
            </a:r>
            <a:r>
              <a:rPr lang="en-US" sz="1400" b="0" dirty="0" smtClean="0">
                <a:solidFill>
                  <a:schemeClr val="accent3">
                    <a:lumMod val="50000"/>
                  </a:schemeClr>
                </a:solidFill>
              </a:rPr>
              <a:t> </a:t>
            </a:r>
            <a:r>
              <a:rPr lang="en-US" sz="1400" b="0" dirty="0" err="1" smtClean="0">
                <a:solidFill>
                  <a:schemeClr val="accent3">
                    <a:lumMod val="50000"/>
                  </a:schemeClr>
                </a:solidFill>
              </a:rPr>
              <a:t>hướng</a:t>
            </a:r>
            <a:r>
              <a:rPr lang="en-US" sz="1400" b="0" dirty="0" smtClean="0">
                <a:solidFill>
                  <a:schemeClr val="accent3">
                    <a:lumMod val="50000"/>
                  </a:schemeClr>
                </a:solidFill>
              </a:rPr>
              <a:t> </a:t>
            </a:r>
            <a:r>
              <a:rPr lang="en-US" sz="1400" b="0" dirty="0" err="1" smtClean="0">
                <a:solidFill>
                  <a:schemeClr val="accent3">
                    <a:lumMod val="50000"/>
                  </a:schemeClr>
                </a:solidFill>
              </a:rPr>
              <a:t>kết</a:t>
            </a:r>
            <a:r>
              <a:rPr lang="en-US" sz="1400" b="0" dirty="0" smtClean="0">
                <a:solidFill>
                  <a:schemeClr val="accent3">
                    <a:lumMod val="50000"/>
                  </a:schemeClr>
                </a:solidFill>
              </a:rPr>
              <a:t> </a:t>
            </a:r>
            <a:r>
              <a:rPr lang="en-US" sz="1400" b="0" dirty="0" err="1" smtClean="0">
                <a:solidFill>
                  <a:schemeClr val="accent3">
                    <a:lumMod val="50000"/>
                  </a:schemeClr>
                </a:solidFill>
              </a:rPr>
              <a:t>nối</a:t>
            </a:r>
            <a:r>
              <a:rPr lang="en-US" sz="1400" b="0" dirty="0" smtClean="0">
                <a:solidFill>
                  <a:schemeClr val="accent3">
                    <a:lumMod val="50000"/>
                  </a:schemeClr>
                </a:solidFill>
              </a:rPr>
              <a:t> </a:t>
            </a:r>
            <a:r>
              <a:rPr lang="en-US" sz="1400" b="0" dirty="0" smtClean="0"/>
              <a:t>(connection-oriented): </a:t>
            </a:r>
            <a:r>
              <a:rPr lang="en-US" sz="1400" b="0" dirty="0" err="1"/>
              <a:t>K</a:t>
            </a:r>
            <a:r>
              <a:rPr lang="en-US" sz="1400" b="0" dirty="0" err="1" smtClean="0"/>
              <a:t>hi</a:t>
            </a:r>
            <a:r>
              <a:rPr lang="en-US" sz="1400" b="0" dirty="0" smtClean="0"/>
              <a:t> </a:t>
            </a:r>
            <a:r>
              <a:rPr lang="en-US" sz="1400" b="0" dirty="0" err="1" smtClean="0"/>
              <a:t>muốn</a:t>
            </a:r>
            <a:r>
              <a:rPr lang="en-US" sz="1400" b="0" dirty="0" smtClean="0"/>
              <a:t> </a:t>
            </a:r>
            <a:r>
              <a:rPr lang="en-US" sz="1400" b="0" dirty="0" err="1" smtClean="0"/>
              <a:t>truyền</a:t>
            </a:r>
            <a:r>
              <a:rPr lang="en-US" sz="1400" b="0" dirty="0" smtClean="0"/>
              <a:t> </a:t>
            </a:r>
            <a:r>
              <a:rPr lang="en-US" sz="1400" b="0" dirty="0" err="1" smtClean="0"/>
              <a:t>dữ</a:t>
            </a:r>
            <a:r>
              <a:rPr lang="en-US" sz="1400" b="0" dirty="0" smtClean="0"/>
              <a:t> </a:t>
            </a:r>
            <a:r>
              <a:rPr lang="en-US" sz="1400" b="0" dirty="0" err="1" smtClean="0"/>
              <a:t>liệu</a:t>
            </a:r>
            <a:r>
              <a:rPr lang="en-US" sz="1400" b="0" dirty="0" smtClean="0"/>
              <a:t> </a:t>
            </a:r>
            <a:r>
              <a:rPr lang="en-US" sz="1400" b="0" dirty="0" err="1" smtClean="0"/>
              <a:t>thì</a:t>
            </a:r>
            <a:r>
              <a:rPr lang="en-US" sz="1400" b="0" dirty="0" smtClean="0"/>
              <a:t> </a:t>
            </a:r>
            <a:r>
              <a:rPr lang="en-US" sz="1400" b="0" dirty="0" err="1" smtClean="0"/>
              <a:t>phải</a:t>
            </a:r>
            <a:r>
              <a:rPr lang="en-US" sz="1400" b="0" dirty="0" smtClean="0"/>
              <a:t> </a:t>
            </a:r>
            <a:r>
              <a:rPr lang="en-US" sz="1400" b="0" dirty="0" err="1" smtClean="0"/>
              <a:t>thiết</a:t>
            </a:r>
            <a:r>
              <a:rPr lang="en-US" sz="1400" b="0" dirty="0" smtClean="0"/>
              <a:t> </a:t>
            </a:r>
            <a:r>
              <a:rPr lang="en-US" sz="1400" b="0" dirty="0" err="1" smtClean="0"/>
              <a:t>lập</a:t>
            </a:r>
            <a:r>
              <a:rPr lang="en-US" sz="1400" b="0" dirty="0" smtClean="0"/>
              <a:t> </a:t>
            </a:r>
            <a:r>
              <a:rPr lang="en-US" sz="1400" b="0" dirty="0" err="1" smtClean="0"/>
              <a:t>kết</a:t>
            </a:r>
            <a:r>
              <a:rPr lang="en-US" sz="1400" b="0" dirty="0" smtClean="0"/>
              <a:t> </a:t>
            </a:r>
            <a:r>
              <a:rPr lang="en-US" sz="1400" b="0" dirty="0" err="1" smtClean="0"/>
              <a:t>nối</a:t>
            </a:r>
            <a:r>
              <a:rPr lang="en-US" sz="1400" b="0" dirty="0" smtClean="0"/>
              <a:t> </a:t>
            </a:r>
            <a:r>
              <a:rPr lang="en-US" sz="1400" b="0" dirty="0" err="1" smtClean="0"/>
              <a:t>trước</a:t>
            </a:r>
            <a:r>
              <a:rPr lang="en-US" sz="1400" b="0" dirty="0" smtClean="0"/>
              <a:t>, </a:t>
            </a:r>
            <a:r>
              <a:rPr lang="en-US" sz="1400" b="0" dirty="0" err="1" smtClean="0"/>
              <a:t>phân</a:t>
            </a:r>
            <a:r>
              <a:rPr lang="en-US" sz="1400" b="0" dirty="0" smtClean="0"/>
              <a:t> </a:t>
            </a:r>
            <a:r>
              <a:rPr lang="en-US" sz="1400" b="0" dirty="0"/>
              <a:t> </a:t>
            </a:r>
            <a:r>
              <a:rPr lang="en-US" sz="1400" b="0" dirty="0" smtClean="0"/>
              <a:t>                       </a:t>
            </a:r>
            <a:r>
              <a:rPr lang="en-US" sz="1400" b="0" dirty="0" err="1" smtClean="0"/>
              <a:t>phát</a:t>
            </a:r>
            <a:r>
              <a:rPr lang="en-US" sz="1400" b="0" dirty="0" smtClean="0"/>
              <a:t> </a:t>
            </a:r>
            <a:r>
              <a:rPr lang="en-US" sz="1400" b="0" dirty="0" err="1" smtClean="0"/>
              <a:t>gói</a:t>
            </a:r>
            <a:r>
              <a:rPr lang="en-US" sz="1400" b="0" dirty="0" smtClean="0"/>
              <a:t> tin </a:t>
            </a:r>
            <a:r>
              <a:rPr lang="en-US" sz="1400" b="0" dirty="0" err="1" smtClean="0"/>
              <a:t>một</a:t>
            </a:r>
            <a:r>
              <a:rPr lang="en-US" sz="1400" b="0" dirty="0" smtClean="0"/>
              <a:t> </a:t>
            </a:r>
            <a:r>
              <a:rPr lang="en-US" sz="1400" b="0" dirty="0" err="1" smtClean="0"/>
              <a:t>cách</a:t>
            </a:r>
            <a:r>
              <a:rPr lang="en-US" sz="1400" b="0" dirty="0" smtClean="0"/>
              <a:t> </a:t>
            </a:r>
            <a:r>
              <a:rPr lang="en-US" sz="1400" b="0" dirty="0" err="1" smtClean="0"/>
              <a:t>đáng</a:t>
            </a:r>
            <a:r>
              <a:rPr lang="en-US" sz="1400" b="0" dirty="0" smtClean="0"/>
              <a:t> tin </a:t>
            </a:r>
            <a:r>
              <a:rPr lang="en-US" sz="1400" b="0" dirty="0" err="1" smtClean="0"/>
              <a:t>cậy</a:t>
            </a:r>
            <a:r>
              <a:rPr lang="en-US" sz="1400" b="0" dirty="0" smtClean="0"/>
              <a:t>.</a:t>
            </a:r>
          </a:p>
          <a:p>
            <a:pPr marL="0" indent="0" algn="just"/>
            <a:endParaRPr lang="en-US" sz="1400" b="0" dirty="0" smtClean="0"/>
          </a:p>
          <a:p>
            <a:pPr marL="0" indent="0" algn="just"/>
            <a:r>
              <a:rPr lang="en-US" sz="1400" dirty="0" smtClean="0">
                <a:solidFill>
                  <a:schemeClr val="accent3">
                    <a:lumMod val="50000"/>
                  </a:schemeClr>
                </a:solidFill>
              </a:rPr>
              <a:t>2)  </a:t>
            </a:r>
            <a:r>
              <a:rPr lang="en-US" sz="1400" b="0" dirty="0" err="1" smtClean="0"/>
              <a:t>Hỗ</a:t>
            </a:r>
            <a:r>
              <a:rPr lang="en-US" sz="1400" b="0" dirty="0" smtClean="0"/>
              <a:t> </a:t>
            </a:r>
            <a:r>
              <a:rPr lang="en-US" sz="1400" b="0" dirty="0" err="1" smtClean="0"/>
              <a:t>trợ</a:t>
            </a:r>
            <a:r>
              <a:rPr lang="en-US" sz="1400" b="0" dirty="0" smtClean="0"/>
              <a:t> </a:t>
            </a:r>
            <a:r>
              <a:rPr lang="en-US" sz="1400" b="0" dirty="0" err="1" smtClean="0"/>
              <a:t>cơ</a:t>
            </a:r>
            <a:r>
              <a:rPr lang="en-US" sz="1400" b="0" dirty="0" smtClean="0"/>
              <a:t> </a:t>
            </a:r>
            <a:r>
              <a:rPr lang="en-US" sz="1400" b="0" dirty="0" err="1" smtClean="0"/>
              <a:t>chế</a:t>
            </a:r>
            <a:r>
              <a:rPr lang="en-US" sz="1400" b="0" dirty="0" smtClean="0"/>
              <a:t> </a:t>
            </a:r>
            <a:r>
              <a:rPr lang="en-US" sz="1400" b="0" dirty="0" smtClean="0">
                <a:solidFill>
                  <a:schemeClr val="accent3">
                    <a:lumMod val="50000"/>
                  </a:schemeClr>
                </a:solidFill>
              </a:rPr>
              <a:t>full-duplex:</a:t>
            </a:r>
            <a:r>
              <a:rPr lang="en-US" sz="1400" b="0" dirty="0"/>
              <a:t> </a:t>
            </a:r>
            <a:r>
              <a:rPr lang="en-US" sz="1400" b="0" dirty="0" err="1" smtClean="0"/>
              <a:t>Truyền</a:t>
            </a:r>
            <a:r>
              <a:rPr lang="en-US" sz="1400" b="0" dirty="0" smtClean="0"/>
              <a:t> </a:t>
            </a:r>
            <a:r>
              <a:rPr lang="en-US" sz="1400" b="0" dirty="0" err="1" smtClean="0"/>
              <a:t>và</a:t>
            </a:r>
            <a:r>
              <a:rPr lang="en-US" sz="1400" b="0" dirty="0" smtClean="0"/>
              <a:t> </a:t>
            </a:r>
            <a:r>
              <a:rPr lang="en-US" sz="1400" b="0" dirty="0" err="1" smtClean="0"/>
              <a:t>nhận</a:t>
            </a:r>
            <a:r>
              <a:rPr lang="en-US" sz="1400" b="0" dirty="0" smtClean="0"/>
              <a:t> </a:t>
            </a:r>
            <a:r>
              <a:rPr lang="en-US" sz="1400" b="0" dirty="0" err="1" smtClean="0"/>
              <a:t>dữ</a:t>
            </a:r>
            <a:r>
              <a:rPr lang="en-US" sz="1400" b="0" dirty="0" smtClean="0"/>
              <a:t> </a:t>
            </a:r>
            <a:r>
              <a:rPr lang="en-US" sz="1400" b="0" dirty="0" err="1" smtClean="0"/>
              <a:t>liệu</a:t>
            </a:r>
            <a:r>
              <a:rPr lang="en-US" sz="1400" b="0" dirty="0" smtClean="0"/>
              <a:t> </a:t>
            </a:r>
            <a:r>
              <a:rPr lang="en-US" sz="1400" b="0" dirty="0" err="1" smtClean="0"/>
              <a:t>cùng</a:t>
            </a:r>
            <a:r>
              <a:rPr lang="en-US" sz="1400" b="0" dirty="0" smtClean="0"/>
              <a:t> 1 </a:t>
            </a:r>
            <a:r>
              <a:rPr lang="en-US" sz="1400" b="0" dirty="0" err="1" smtClean="0"/>
              <a:t>lúc</a:t>
            </a:r>
            <a:r>
              <a:rPr lang="en-US" sz="1400" b="0" dirty="0" smtClean="0"/>
              <a:t>.</a:t>
            </a:r>
          </a:p>
          <a:p>
            <a:pPr marL="0" indent="0" algn="just"/>
            <a:endParaRPr lang="en-US" sz="1400" b="0" dirty="0" smtClean="0"/>
          </a:p>
          <a:p>
            <a:pPr marL="0" indent="0" algn="just"/>
            <a:r>
              <a:rPr lang="en-US" sz="1400" dirty="0" smtClean="0">
                <a:solidFill>
                  <a:schemeClr val="accent3">
                    <a:lumMod val="50000"/>
                  </a:schemeClr>
                </a:solidFill>
              </a:rPr>
              <a:t>3) </a:t>
            </a:r>
            <a:r>
              <a:rPr lang="en-US" sz="1400" b="0" dirty="0" err="1" smtClean="0"/>
              <a:t>Cung</a:t>
            </a:r>
            <a:r>
              <a:rPr lang="en-US" sz="1400" b="0" dirty="0" smtClean="0"/>
              <a:t> </a:t>
            </a:r>
            <a:r>
              <a:rPr lang="en-US" sz="1400" b="0" dirty="0" err="1" smtClean="0"/>
              <a:t>cấp</a:t>
            </a:r>
            <a:r>
              <a:rPr lang="en-US" sz="1400" b="0" dirty="0" smtClean="0"/>
              <a:t> </a:t>
            </a:r>
            <a:r>
              <a:rPr lang="en-US" sz="1400" b="0" dirty="0" err="1" smtClean="0"/>
              <a:t>cơ</a:t>
            </a:r>
            <a:r>
              <a:rPr lang="en-US" sz="1400" b="0" dirty="0" smtClean="0"/>
              <a:t> </a:t>
            </a:r>
            <a:r>
              <a:rPr lang="en-US" sz="1400" b="0" dirty="0" err="1" smtClean="0"/>
              <a:t>chế</a:t>
            </a:r>
            <a:r>
              <a:rPr lang="en-US" sz="1400" b="0" dirty="0" smtClean="0"/>
              <a:t> </a:t>
            </a:r>
            <a:r>
              <a:rPr lang="en-US" sz="1400" b="0" dirty="0" err="1" smtClean="0">
                <a:solidFill>
                  <a:schemeClr val="accent3">
                    <a:lumMod val="50000"/>
                  </a:schemeClr>
                </a:solidFill>
              </a:rPr>
              <a:t>đánh</a:t>
            </a:r>
            <a:r>
              <a:rPr lang="en-US" sz="1400" b="0" dirty="0" smtClean="0">
                <a:solidFill>
                  <a:schemeClr val="accent3">
                    <a:lumMod val="50000"/>
                  </a:schemeClr>
                </a:solidFill>
              </a:rPr>
              <a:t> </a:t>
            </a:r>
            <a:r>
              <a:rPr lang="en-US" sz="1400" b="0" dirty="0" err="1" smtClean="0">
                <a:solidFill>
                  <a:schemeClr val="accent3">
                    <a:lumMod val="50000"/>
                  </a:schemeClr>
                </a:solidFill>
              </a:rPr>
              <a:t>số</a:t>
            </a:r>
            <a:r>
              <a:rPr lang="en-US" sz="1400" b="0" dirty="0" smtClean="0">
                <a:solidFill>
                  <a:schemeClr val="accent3">
                    <a:lumMod val="50000"/>
                  </a:schemeClr>
                </a:solidFill>
              </a:rPr>
              <a:t> </a:t>
            </a:r>
            <a:r>
              <a:rPr lang="en-US" sz="1400" b="0" dirty="0" err="1" smtClean="0">
                <a:solidFill>
                  <a:schemeClr val="accent3">
                    <a:lumMod val="50000"/>
                  </a:schemeClr>
                </a:solidFill>
              </a:rPr>
              <a:t>gói</a:t>
            </a:r>
            <a:r>
              <a:rPr lang="en-US" sz="1400" b="0" dirty="0" smtClean="0">
                <a:solidFill>
                  <a:schemeClr val="accent3">
                    <a:lumMod val="50000"/>
                  </a:schemeClr>
                </a:solidFill>
              </a:rPr>
              <a:t> tin </a:t>
            </a:r>
            <a:r>
              <a:rPr lang="en-US" sz="1400" b="0" dirty="0" smtClean="0"/>
              <a:t>(Sequencing): </a:t>
            </a:r>
            <a:r>
              <a:rPr lang="en-US" sz="1400" b="0" dirty="0" err="1" smtClean="0"/>
              <a:t>Tạo</a:t>
            </a:r>
            <a:r>
              <a:rPr lang="en-US" sz="1400" b="0" dirty="0" smtClean="0"/>
              <a:t> </a:t>
            </a:r>
            <a:r>
              <a:rPr lang="en-US" sz="1400" b="0" dirty="0" err="1" smtClean="0"/>
              <a:t>số</a:t>
            </a:r>
            <a:r>
              <a:rPr lang="en-US" sz="1400" b="0" dirty="0" smtClean="0"/>
              <a:t> </a:t>
            </a:r>
            <a:r>
              <a:rPr lang="en-US" sz="1400" b="0" dirty="0" err="1" smtClean="0"/>
              <a:t>thứ</a:t>
            </a:r>
            <a:r>
              <a:rPr lang="en-US" sz="1400" b="0" dirty="0" smtClean="0"/>
              <a:t> </a:t>
            </a:r>
            <a:r>
              <a:rPr lang="en-US" sz="1400" b="0" dirty="0" err="1" smtClean="0"/>
              <a:t>tự</a:t>
            </a:r>
            <a:r>
              <a:rPr lang="en-US" sz="1400" b="0" dirty="0" smtClean="0"/>
              <a:t> </a:t>
            </a:r>
            <a:r>
              <a:rPr lang="en-US" sz="1400" b="0" dirty="0" err="1" smtClean="0"/>
              <a:t>các</a:t>
            </a:r>
            <a:r>
              <a:rPr lang="en-US" sz="1400" b="0" dirty="0" smtClean="0"/>
              <a:t> </a:t>
            </a:r>
            <a:r>
              <a:rPr lang="en-US" sz="1400" b="0" dirty="0" err="1" smtClean="0"/>
              <a:t>gói</a:t>
            </a:r>
            <a:r>
              <a:rPr lang="en-US" sz="1400" b="0" dirty="0" smtClean="0"/>
              <a:t> tin </a:t>
            </a:r>
            <a:r>
              <a:rPr lang="en-US" sz="1400" b="0" dirty="0" err="1" smtClean="0"/>
              <a:t>để</a:t>
            </a:r>
            <a:r>
              <a:rPr lang="en-US" sz="1400" b="0" dirty="0" smtClean="0"/>
              <a:t> </a:t>
            </a:r>
            <a:r>
              <a:rPr lang="en-US" sz="1400" b="0" dirty="0" err="1" smtClean="0"/>
              <a:t>ráp</a:t>
            </a:r>
            <a:r>
              <a:rPr lang="en-US" sz="1400" b="0" dirty="0" smtClean="0"/>
              <a:t> </a:t>
            </a:r>
            <a:r>
              <a:rPr lang="en-US" sz="1400" b="0" dirty="0" err="1" smtClean="0"/>
              <a:t>các</a:t>
            </a:r>
            <a:r>
              <a:rPr lang="en-US" sz="1400" b="0" dirty="0" smtClean="0"/>
              <a:t> </a:t>
            </a:r>
            <a:r>
              <a:rPr lang="en-US" sz="1400" b="0" dirty="0" err="1" smtClean="0"/>
              <a:t>gói</a:t>
            </a:r>
            <a:r>
              <a:rPr lang="en-US" sz="1400" b="0" dirty="0" smtClean="0"/>
              <a:t> tin </a:t>
            </a:r>
            <a:r>
              <a:rPr lang="en-US" sz="1400" b="0" dirty="0" err="1" smtClean="0"/>
              <a:t>cho</a:t>
            </a:r>
            <a:r>
              <a:rPr lang="en-US" sz="1400" b="0" dirty="0" smtClean="0"/>
              <a:t> </a:t>
            </a:r>
            <a:r>
              <a:rPr lang="en-US" sz="1400" b="0" dirty="0" err="1" smtClean="0"/>
              <a:t>đúng</a:t>
            </a:r>
            <a:r>
              <a:rPr lang="en-US" sz="1400" b="0" dirty="0" smtClean="0"/>
              <a:t> ở </a:t>
            </a:r>
            <a:r>
              <a:rPr lang="en-US" sz="1400" b="0" dirty="0" err="1" smtClean="0"/>
              <a:t>điểm</a:t>
            </a:r>
            <a:r>
              <a:rPr lang="en-US" sz="1400" b="0" dirty="0" smtClean="0"/>
              <a:t> </a:t>
            </a:r>
            <a:r>
              <a:rPr lang="en-US" sz="1400" b="0" dirty="0" err="1" smtClean="0"/>
              <a:t>nhận</a:t>
            </a:r>
            <a:r>
              <a:rPr lang="en-US" sz="1400" b="0" dirty="0" smtClean="0"/>
              <a:t> </a:t>
            </a:r>
            <a:r>
              <a:rPr lang="en-US" sz="1400" b="0" dirty="0" err="1" smtClean="0"/>
              <a:t>và</a:t>
            </a:r>
            <a:r>
              <a:rPr lang="en-US" sz="1400" b="0" dirty="0" smtClean="0"/>
              <a:t> </a:t>
            </a:r>
            <a:r>
              <a:rPr lang="en-US" sz="1400" b="0" dirty="0" err="1" smtClean="0"/>
              <a:t>điều</a:t>
            </a:r>
            <a:r>
              <a:rPr lang="en-US" sz="1400" b="0" dirty="0" smtClean="0"/>
              <a:t> </a:t>
            </a:r>
            <a:r>
              <a:rPr lang="en-US" sz="1400" b="0" dirty="0" err="1" smtClean="0"/>
              <a:t>khiển</a:t>
            </a:r>
            <a:r>
              <a:rPr lang="en-US" sz="1400" b="0" dirty="0" smtClean="0"/>
              <a:t> </a:t>
            </a:r>
            <a:r>
              <a:rPr lang="en-US" sz="1400" b="0" dirty="0" err="1" smtClean="0"/>
              <a:t>lỗi</a:t>
            </a:r>
            <a:r>
              <a:rPr lang="en-US" sz="1400" b="0" dirty="0" smtClean="0"/>
              <a:t>.</a:t>
            </a:r>
          </a:p>
          <a:p>
            <a:pPr marL="0" indent="0" algn="just"/>
            <a:endParaRPr lang="en-US" sz="1400" b="0" dirty="0" smtClean="0"/>
          </a:p>
          <a:p>
            <a:pPr marL="0" indent="0" algn="just"/>
            <a:r>
              <a:rPr lang="en-US" sz="1400" dirty="0" smtClean="0">
                <a:solidFill>
                  <a:schemeClr val="accent3">
                    <a:lumMod val="50000"/>
                  </a:schemeClr>
                </a:solidFill>
              </a:rPr>
              <a:t>4) </a:t>
            </a:r>
            <a:r>
              <a:rPr lang="en-US" sz="1400" b="0" dirty="0" err="1" smtClean="0"/>
              <a:t>Cung</a:t>
            </a:r>
            <a:r>
              <a:rPr lang="en-US" sz="1400" b="0" dirty="0" smtClean="0"/>
              <a:t> </a:t>
            </a:r>
            <a:r>
              <a:rPr lang="en-US" sz="1400" b="0" dirty="0" err="1" smtClean="0"/>
              <a:t>cấp</a:t>
            </a:r>
            <a:r>
              <a:rPr lang="en-US" sz="1400" b="0" dirty="0" smtClean="0"/>
              <a:t> </a:t>
            </a:r>
            <a:r>
              <a:rPr lang="en-US" sz="1400" b="0" dirty="0" err="1" smtClean="0"/>
              <a:t>cơ</a:t>
            </a:r>
            <a:r>
              <a:rPr lang="en-US" sz="1400" b="0" dirty="0" smtClean="0"/>
              <a:t> </a:t>
            </a:r>
            <a:r>
              <a:rPr lang="en-US" sz="1400" b="0" dirty="0" err="1" smtClean="0"/>
              <a:t>chế</a:t>
            </a:r>
            <a:r>
              <a:rPr lang="en-US" sz="1400" b="0" dirty="0" smtClean="0"/>
              <a:t> </a:t>
            </a:r>
            <a:r>
              <a:rPr lang="en-US" sz="1400" b="0" dirty="0" err="1" smtClean="0">
                <a:solidFill>
                  <a:schemeClr val="accent3">
                    <a:lumMod val="50000"/>
                  </a:schemeClr>
                </a:solidFill>
              </a:rPr>
              <a:t>báo</a:t>
            </a:r>
            <a:r>
              <a:rPr lang="en-US" sz="1400" b="0" dirty="0" smtClean="0">
                <a:solidFill>
                  <a:schemeClr val="accent3">
                    <a:lumMod val="50000"/>
                  </a:schemeClr>
                </a:solidFill>
              </a:rPr>
              <a:t> </a:t>
            </a:r>
            <a:r>
              <a:rPr lang="en-US" sz="1400" b="0" dirty="0" err="1" smtClean="0">
                <a:solidFill>
                  <a:schemeClr val="accent3">
                    <a:lumMod val="50000"/>
                  </a:schemeClr>
                </a:solidFill>
              </a:rPr>
              <a:t>nhận</a:t>
            </a:r>
            <a:r>
              <a:rPr lang="en-US" sz="1400" b="0" dirty="0" smtClean="0">
                <a:solidFill>
                  <a:schemeClr val="accent3">
                    <a:lumMod val="50000"/>
                  </a:schemeClr>
                </a:solidFill>
              </a:rPr>
              <a:t> </a:t>
            </a:r>
            <a:r>
              <a:rPr lang="en-US" sz="1400" b="0" dirty="0" smtClean="0"/>
              <a:t>(Acknowledgement): </a:t>
            </a:r>
            <a:r>
              <a:rPr lang="en-US" sz="1400" b="0" dirty="0" err="1" smtClean="0"/>
              <a:t>Khi</a:t>
            </a:r>
            <a:r>
              <a:rPr lang="en-US" sz="1400" b="0" dirty="0" smtClean="0"/>
              <a:t> A </a:t>
            </a:r>
            <a:r>
              <a:rPr lang="en-US" sz="1400" b="0" dirty="0" err="1" smtClean="0"/>
              <a:t>gửi</a:t>
            </a:r>
            <a:r>
              <a:rPr lang="en-US" sz="1400" b="0" dirty="0" smtClean="0"/>
              <a:t> </a:t>
            </a:r>
            <a:r>
              <a:rPr lang="en-US" sz="1400" b="0" dirty="0" err="1" smtClean="0"/>
              <a:t>dữ</a:t>
            </a:r>
            <a:r>
              <a:rPr lang="en-US" sz="1400" b="0" dirty="0" smtClean="0"/>
              <a:t> </a:t>
            </a:r>
            <a:r>
              <a:rPr lang="en-US" sz="1400" b="0" dirty="0" err="1" smtClean="0"/>
              <a:t>liệu</a:t>
            </a:r>
            <a:r>
              <a:rPr lang="en-US" sz="1400" b="0" dirty="0" smtClean="0"/>
              <a:t> </a:t>
            </a:r>
            <a:r>
              <a:rPr lang="en-US" sz="1400" b="0" dirty="0" err="1" smtClean="0"/>
              <a:t>cho</a:t>
            </a:r>
            <a:r>
              <a:rPr lang="en-US" sz="1400" b="0" dirty="0" smtClean="0"/>
              <a:t> B, B </a:t>
            </a:r>
            <a:r>
              <a:rPr lang="en-US" sz="1400" b="0" dirty="0" err="1" smtClean="0"/>
              <a:t>nhận</a:t>
            </a:r>
            <a:r>
              <a:rPr lang="en-US" sz="1400" b="0" dirty="0" smtClean="0"/>
              <a:t> </a:t>
            </a:r>
            <a:r>
              <a:rPr lang="en-US" sz="1400" b="0" dirty="0" err="1" smtClean="0"/>
              <a:t>được</a:t>
            </a:r>
            <a:r>
              <a:rPr lang="en-US" sz="1400" b="0" dirty="0" smtClean="0"/>
              <a:t> </a:t>
            </a:r>
            <a:r>
              <a:rPr lang="en-US" sz="1400" b="0" dirty="0" err="1" smtClean="0"/>
              <a:t>thì</a:t>
            </a:r>
            <a:r>
              <a:rPr lang="en-US" sz="1400" b="0" dirty="0" smtClean="0"/>
              <a:t> </a:t>
            </a:r>
            <a:r>
              <a:rPr lang="en-US" sz="1400" b="0" dirty="0" err="1" smtClean="0"/>
              <a:t>gửi</a:t>
            </a:r>
            <a:r>
              <a:rPr lang="en-US" sz="1400" b="0" dirty="0" smtClean="0"/>
              <a:t> </a:t>
            </a:r>
            <a:r>
              <a:rPr lang="en-US" sz="1400" b="0" dirty="0" err="1" smtClean="0"/>
              <a:t>gói</a:t>
            </a:r>
            <a:r>
              <a:rPr lang="en-US" sz="1400" b="0" dirty="0" smtClean="0"/>
              <a:t> tin </a:t>
            </a:r>
            <a:r>
              <a:rPr lang="en-US" sz="1400" b="0" dirty="0" err="1" smtClean="0"/>
              <a:t>cho</a:t>
            </a:r>
            <a:r>
              <a:rPr lang="en-US" sz="1400" b="0" dirty="0" smtClean="0"/>
              <a:t> A </a:t>
            </a:r>
            <a:r>
              <a:rPr lang="en-US" sz="1400" b="0" dirty="0" err="1" smtClean="0"/>
              <a:t>xác</a:t>
            </a:r>
            <a:r>
              <a:rPr lang="en-US" sz="1400" b="0" dirty="0" smtClean="0"/>
              <a:t> </a:t>
            </a:r>
            <a:r>
              <a:rPr lang="en-US" sz="1400" b="0" dirty="0" err="1" smtClean="0"/>
              <a:t>nhận</a:t>
            </a:r>
            <a:r>
              <a:rPr lang="en-US" sz="1400" b="0" dirty="0" smtClean="0"/>
              <a:t> </a:t>
            </a:r>
            <a:r>
              <a:rPr lang="en-US" sz="1400" b="0" dirty="0" err="1" smtClean="0"/>
              <a:t>là</a:t>
            </a:r>
            <a:r>
              <a:rPr lang="en-US" sz="1400" b="0" dirty="0" smtClean="0"/>
              <a:t> </a:t>
            </a:r>
            <a:r>
              <a:rPr lang="en-US" sz="1400" b="0" dirty="0" err="1" smtClean="0"/>
              <a:t>đã</a:t>
            </a:r>
            <a:r>
              <a:rPr lang="en-US" sz="1400" b="0" dirty="0" smtClean="0"/>
              <a:t> </a:t>
            </a:r>
            <a:r>
              <a:rPr lang="en-US" sz="1400" b="0" dirty="0" err="1" smtClean="0"/>
              <a:t>nhận</a:t>
            </a:r>
            <a:r>
              <a:rPr lang="en-US" sz="1400" b="0" dirty="0" smtClean="0"/>
              <a:t>. </a:t>
            </a:r>
          </a:p>
          <a:p>
            <a:pPr marL="0" indent="0" algn="just"/>
            <a:r>
              <a:rPr lang="en-US" sz="1400" b="0" dirty="0" smtClean="0"/>
              <a:t>    </a:t>
            </a:r>
            <a:r>
              <a:rPr lang="en-US" sz="1400" b="0" dirty="0" err="1" smtClean="0"/>
              <a:t>Nếu</a:t>
            </a:r>
            <a:r>
              <a:rPr lang="en-US" sz="1400" b="0" dirty="0" smtClean="0"/>
              <a:t> </a:t>
            </a:r>
            <a:r>
              <a:rPr lang="en-US" sz="1400" b="0" dirty="0" err="1" smtClean="0"/>
              <a:t>không</a:t>
            </a:r>
            <a:r>
              <a:rPr lang="en-US" sz="1400" b="0" dirty="0" smtClean="0"/>
              <a:t> </a:t>
            </a:r>
            <a:r>
              <a:rPr lang="en-US" sz="1400" b="0" dirty="0" err="1" smtClean="0"/>
              <a:t>nhận</a:t>
            </a:r>
            <a:r>
              <a:rPr lang="en-US" sz="1400" b="0" dirty="0" smtClean="0"/>
              <a:t> </a:t>
            </a:r>
            <a:r>
              <a:rPr lang="en-US" sz="1400" b="0" dirty="0" err="1" smtClean="0"/>
              <a:t>được</a:t>
            </a:r>
            <a:r>
              <a:rPr lang="en-US" sz="1400" b="0" dirty="0" smtClean="0"/>
              <a:t> tin </a:t>
            </a:r>
            <a:r>
              <a:rPr lang="en-US" sz="1400" b="0" dirty="0" err="1" smtClean="0"/>
              <a:t>xác</a:t>
            </a:r>
            <a:r>
              <a:rPr lang="en-US" sz="1400" b="0" dirty="0" smtClean="0"/>
              <a:t> </a:t>
            </a:r>
            <a:r>
              <a:rPr lang="en-US" sz="1400" b="0" dirty="0" err="1" smtClean="0"/>
              <a:t>nhận</a:t>
            </a:r>
            <a:r>
              <a:rPr lang="en-US" sz="1400" b="0" dirty="0" smtClean="0"/>
              <a:t> </a:t>
            </a:r>
            <a:r>
              <a:rPr lang="en-US" sz="1400" b="0" dirty="0" err="1" smtClean="0"/>
              <a:t>thì</a:t>
            </a:r>
            <a:r>
              <a:rPr lang="en-US" sz="1400" b="0" dirty="0" smtClean="0"/>
              <a:t> A </a:t>
            </a:r>
            <a:r>
              <a:rPr lang="en-US" sz="1400" b="0" dirty="0" err="1" smtClean="0"/>
              <a:t>sẽ</a:t>
            </a:r>
            <a:r>
              <a:rPr lang="en-US" sz="1400" b="0" dirty="0" smtClean="0"/>
              <a:t> </a:t>
            </a:r>
            <a:r>
              <a:rPr lang="en-US" sz="1400" b="0" dirty="0" err="1" smtClean="0"/>
              <a:t>gửi</a:t>
            </a:r>
            <a:r>
              <a:rPr lang="en-US" sz="1400" b="0" dirty="0" smtClean="0"/>
              <a:t> </a:t>
            </a:r>
            <a:r>
              <a:rPr lang="en-US" sz="1400" b="0" dirty="0" err="1" smtClean="0"/>
              <a:t>cho</a:t>
            </a:r>
            <a:r>
              <a:rPr lang="en-US" sz="1400" b="0" dirty="0" smtClean="0"/>
              <a:t> </a:t>
            </a:r>
            <a:r>
              <a:rPr lang="en-US" sz="1400" b="0" dirty="0" err="1" smtClean="0"/>
              <a:t>đén</a:t>
            </a:r>
            <a:r>
              <a:rPr lang="en-US" sz="1400" b="0" dirty="0" smtClean="0"/>
              <a:t> </a:t>
            </a:r>
            <a:r>
              <a:rPr lang="en-US" sz="1400" b="0" dirty="0" err="1" smtClean="0"/>
              <a:t>khi</a:t>
            </a:r>
            <a:r>
              <a:rPr lang="en-US" sz="1400" b="0" dirty="0" smtClean="0"/>
              <a:t> B </a:t>
            </a:r>
            <a:r>
              <a:rPr lang="en-US" sz="1400" b="0" dirty="0" err="1" smtClean="0"/>
              <a:t>báo</a:t>
            </a:r>
            <a:r>
              <a:rPr lang="en-US" sz="1400" b="0" dirty="0" smtClean="0"/>
              <a:t> </a:t>
            </a:r>
            <a:r>
              <a:rPr lang="en-US" sz="1400" b="0" dirty="0" err="1" smtClean="0"/>
              <a:t>nhận</a:t>
            </a:r>
            <a:r>
              <a:rPr lang="en-US" sz="1400" b="0" dirty="0" smtClean="0"/>
              <a:t> </a:t>
            </a:r>
            <a:r>
              <a:rPr lang="en-US" sz="1400" b="0" dirty="0" err="1" smtClean="0"/>
              <a:t>thì</a:t>
            </a:r>
            <a:r>
              <a:rPr lang="en-US" sz="1400" b="0" dirty="0" smtClean="0"/>
              <a:t> </a:t>
            </a:r>
            <a:r>
              <a:rPr lang="en-US" sz="1400" b="0" dirty="0" err="1" smtClean="0"/>
              <a:t>thôi</a:t>
            </a:r>
            <a:r>
              <a:rPr lang="en-US" sz="1400" b="0" dirty="0" smtClean="0"/>
              <a:t>.</a:t>
            </a:r>
          </a:p>
          <a:p>
            <a:pPr marL="0" indent="0" algn="just"/>
            <a:endParaRPr lang="en-US" sz="1400" b="0" dirty="0" smtClean="0"/>
          </a:p>
          <a:p>
            <a:pPr marL="0" indent="0" algn="just"/>
            <a:r>
              <a:rPr lang="en-US" sz="1400" dirty="0" smtClean="0">
                <a:solidFill>
                  <a:schemeClr val="accent3">
                    <a:lumMod val="50000"/>
                  </a:schemeClr>
                </a:solidFill>
              </a:rPr>
              <a:t>5) </a:t>
            </a:r>
            <a:r>
              <a:rPr lang="en-US" sz="1400" b="0" dirty="0" err="1" smtClean="0">
                <a:solidFill>
                  <a:schemeClr val="accent3">
                    <a:lumMod val="50000"/>
                  </a:schemeClr>
                </a:solidFill>
              </a:rPr>
              <a:t>Phục</a:t>
            </a:r>
            <a:r>
              <a:rPr lang="en-US" sz="1400" b="0" dirty="0" smtClean="0">
                <a:solidFill>
                  <a:schemeClr val="accent3">
                    <a:lumMod val="50000"/>
                  </a:schemeClr>
                </a:solidFill>
              </a:rPr>
              <a:t> </a:t>
            </a:r>
            <a:r>
              <a:rPr lang="en-US" sz="1400" b="0" dirty="0" err="1" smtClean="0">
                <a:solidFill>
                  <a:schemeClr val="accent3">
                    <a:lumMod val="50000"/>
                  </a:schemeClr>
                </a:solidFill>
              </a:rPr>
              <a:t>hồi</a:t>
            </a:r>
            <a:r>
              <a:rPr lang="en-US" sz="1400" b="0" dirty="0" smtClean="0">
                <a:solidFill>
                  <a:schemeClr val="accent3">
                    <a:lumMod val="50000"/>
                  </a:schemeClr>
                </a:solidFill>
              </a:rPr>
              <a:t> </a:t>
            </a:r>
            <a:r>
              <a:rPr lang="en-US" sz="1400" b="0" dirty="0" err="1" smtClean="0">
                <a:solidFill>
                  <a:schemeClr val="accent3">
                    <a:lumMod val="50000"/>
                  </a:schemeClr>
                </a:solidFill>
              </a:rPr>
              <a:t>dữ</a:t>
            </a:r>
            <a:r>
              <a:rPr lang="en-US" sz="1400" b="0" dirty="0" smtClean="0">
                <a:solidFill>
                  <a:schemeClr val="accent3">
                    <a:lumMod val="50000"/>
                  </a:schemeClr>
                </a:solidFill>
              </a:rPr>
              <a:t> </a:t>
            </a:r>
            <a:r>
              <a:rPr lang="en-US" sz="1400" b="0" dirty="0" err="1" smtClean="0">
                <a:solidFill>
                  <a:schemeClr val="accent3">
                    <a:lumMod val="50000"/>
                  </a:schemeClr>
                </a:solidFill>
              </a:rPr>
              <a:t>liệu</a:t>
            </a:r>
            <a:r>
              <a:rPr lang="en-US" sz="1400" b="0" dirty="0" smtClean="0"/>
              <a:t> </a:t>
            </a:r>
            <a:r>
              <a:rPr lang="en-US" sz="1400" b="0" dirty="0" err="1" smtClean="0"/>
              <a:t>bị</a:t>
            </a:r>
            <a:r>
              <a:rPr lang="en-US" sz="1400" b="0" dirty="0" smtClean="0"/>
              <a:t> </a:t>
            </a:r>
            <a:r>
              <a:rPr lang="en-US" sz="1400" b="0" dirty="0" err="1" smtClean="0"/>
              <a:t>mất</a:t>
            </a:r>
            <a:r>
              <a:rPr lang="en-US" sz="1400" b="0" dirty="0" smtClean="0"/>
              <a:t> </a:t>
            </a:r>
            <a:r>
              <a:rPr lang="en-US" sz="1400" b="0" dirty="0" err="1" smtClean="0"/>
              <a:t>trên</a:t>
            </a:r>
            <a:r>
              <a:rPr lang="en-US" sz="1400" b="0" dirty="0" smtClean="0"/>
              <a:t> </a:t>
            </a:r>
            <a:r>
              <a:rPr lang="en-US" sz="1400" b="0" dirty="0" err="1" smtClean="0"/>
              <a:t>đường</a:t>
            </a:r>
            <a:r>
              <a:rPr lang="en-US" sz="1400" b="0" dirty="0" smtClean="0"/>
              <a:t> </a:t>
            </a:r>
            <a:r>
              <a:rPr lang="en-US" sz="1400" b="0" dirty="0" err="1" smtClean="0"/>
              <a:t>truyền</a:t>
            </a:r>
            <a:r>
              <a:rPr lang="en-US" sz="1400" b="0" dirty="0" smtClean="0"/>
              <a:t> ( A </a:t>
            </a:r>
            <a:r>
              <a:rPr lang="en-US" sz="1400" b="0" dirty="0" err="1" smtClean="0"/>
              <a:t>gửi</a:t>
            </a:r>
            <a:r>
              <a:rPr lang="en-US" sz="1400" b="0" dirty="0" smtClean="0"/>
              <a:t> B </a:t>
            </a:r>
            <a:r>
              <a:rPr lang="en-US" sz="1400" b="0" dirty="0" err="1" smtClean="0"/>
              <a:t>mà</a:t>
            </a:r>
            <a:r>
              <a:rPr lang="en-US" sz="1400" b="0" dirty="0" smtClean="0"/>
              <a:t> </a:t>
            </a:r>
            <a:r>
              <a:rPr lang="en-US" sz="1400" b="0" dirty="0" err="1" smtClean="0"/>
              <a:t>không</a:t>
            </a:r>
            <a:r>
              <a:rPr lang="en-US" sz="1400" b="0" dirty="0" smtClean="0"/>
              <a:t> </a:t>
            </a:r>
            <a:r>
              <a:rPr lang="en-US" sz="1400" b="0" dirty="0" err="1" smtClean="0"/>
              <a:t>thấy</a:t>
            </a:r>
            <a:r>
              <a:rPr lang="en-US" sz="1400" b="0" dirty="0" smtClean="0"/>
              <a:t> </a:t>
            </a:r>
            <a:r>
              <a:rPr lang="en-US" sz="1400" b="0" dirty="0" err="1" smtClean="0"/>
              <a:t>xác</a:t>
            </a:r>
            <a:r>
              <a:rPr lang="en-US" sz="1400" b="0" dirty="0" smtClean="0"/>
              <a:t> </a:t>
            </a:r>
            <a:r>
              <a:rPr lang="en-US" sz="1400" b="0" dirty="0" err="1" smtClean="0"/>
              <a:t>nhận</a:t>
            </a:r>
            <a:r>
              <a:rPr lang="en-US" sz="1400" b="0" dirty="0" smtClean="0"/>
              <a:t> </a:t>
            </a:r>
            <a:r>
              <a:rPr lang="en-US" sz="1400" b="0" dirty="0" err="1" smtClean="0"/>
              <a:t>sẽ</a:t>
            </a:r>
            <a:r>
              <a:rPr lang="en-US" sz="1400" b="0" dirty="0" smtClean="0"/>
              <a:t> </a:t>
            </a:r>
            <a:r>
              <a:rPr lang="en-US" sz="1400" b="0" dirty="0" err="1" smtClean="0"/>
              <a:t>gửi</a:t>
            </a:r>
            <a:r>
              <a:rPr lang="en-US" sz="1400" b="0" dirty="0" smtClean="0"/>
              <a:t> </a:t>
            </a:r>
            <a:r>
              <a:rPr lang="en-US" sz="1400" b="0" dirty="0" err="1" smtClean="0"/>
              <a:t>lại</a:t>
            </a:r>
            <a:r>
              <a:rPr lang="en-US" sz="1400" b="0" dirty="0" smtClean="0"/>
              <a:t>).</a:t>
            </a:r>
          </a:p>
          <a:p>
            <a:pPr marL="0" indent="0" algn="just"/>
            <a:r>
              <a:rPr lang="en-US" sz="1400" dirty="0" smtClean="0">
                <a:solidFill>
                  <a:schemeClr val="accent3">
                    <a:lumMod val="50000"/>
                  </a:schemeClr>
                </a:solidFill>
              </a:rPr>
              <a:t>6) </a:t>
            </a:r>
            <a:r>
              <a:rPr lang="en-US" sz="1400" b="0" dirty="0" err="1" smtClean="0"/>
              <a:t>Cung</a:t>
            </a:r>
            <a:r>
              <a:rPr lang="en-US" sz="1400" b="0" dirty="0" smtClean="0"/>
              <a:t> </a:t>
            </a:r>
            <a:r>
              <a:rPr lang="en-US" sz="1400" b="0" dirty="0" err="1" smtClean="0"/>
              <a:t>cấp</a:t>
            </a:r>
            <a:r>
              <a:rPr lang="en-US" sz="1400" b="0" dirty="0" smtClean="0"/>
              <a:t> </a:t>
            </a:r>
            <a:r>
              <a:rPr lang="en-US" sz="1400" b="0" dirty="0" err="1" smtClean="0"/>
              <a:t>khả</a:t>
            </a:r>
            <a:r>
              <a:rPr lang="en-US" sz="1400" b="0" dirty="0" smtClean="0"/>
              <a:t> </a:t>
            </a:r>
            <a:r>
              <a:rPr lang="en-US" sz="1400" b="0" dirty="0" err="1" smtClean="0"/>
              <a:t>năng</a:t>
            </a:r>
            <a:r>
              <a:rPr lang="en-US" sz="1400" b="0" dirty="0" smtClean="0"/>
              <a:t> </a:t>
            </a:r>
            <a:r>
              <a:rPr lang="en-US" sz="1400" b="0" dirty="0" err="1" smtClean="0"/>
              <a:t>đa</a:t>
            </a:r>
            <a:r>
              <a:rPr lang="en-US" sz="1400" b="0" dirty="0" smtClean="0"/>
              <a:t> </a:t>
            </a:r>
            <a:r>
              <a:rPr lang="en-US" sz="1400" b="0" dirty="0" err="1" smtClean="0"/>
              <a:t>kết</a:t>
            </a:r>
            <a:r>
              <a:rPr lang="en-US" sz="1400" b="0" dirty="0" smtClean="0"/>
              <a:t> </a:t>
            </a:r>
            <a:r>
              <a:rPr lang="en-US" sz="1400" b="0" dirty="0" err="1" smtClean="0"/>
              <a:t>nối</a:t>
            </a:r>
            <a:r>
              <a:rPr lang="en-US" sz="1400" b="0" dirty="0" smtClean="0"/>
              <a:t> qua </a:t>
            </a:r>
            <a:r>
              <a:rPr lang="en-US" sz="1400" b="0" dirty="0" err="1" smtClean="0"/>
              <a:t>số</a:t>
            </a:r>
            <a:r>
              <a:rPr lang="en-US" sz="1400" b="0" dirty="0" smtClean="0"/>
              <a:t> </a:t>
            </a:r>
            <a:r>
              <a:rPr lang="en-US" sz="1400" b="0" dirty="0" err="1" smtClean="0"/>
              <a:t>hiệu</a:t>
            </a:r>
            <a:r>
              <a:rPr lang="en-US" sz="1400" b="0" dirty="0" smtClean="0"/>
              <a:t> </a:t>
            </a:r>
            <a:r>
              <a:rPr lang="en-US" sz="1400" b="0" dirty="0" err="1" smtClean="0"/>
              <a:t>cổng</a:t>
            </a:r>
            <a:r>
              <a:rPr lang="en-US" sz="1400" b="0" dirty="0" smtClean="0"/>
              <a:t>.</a:t>
            </a:r>
            <a:endParaRPr lang="en-US" sz="1400" b="0" dirty="0"/>
          </a:p>
        </p:txBody>
      </p:sp>
    </p:spTree>
    <p:extLst>
      <p:ext uri="{BB962C8B-B14F-4D97-AF65-F5344CB8AC3E}">
        <p14:creationId xmlns:p14="http://schemas.microsoft.com/office/powerpoint/2010/main" val="4958199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51" y="0"/>
            <a:ext cx="7520940" cy="548640"/>
          </a:xfrm>
        </p:spPr>
        <p:txBody>
          <a:bodyPr/>
          <a:lstStyle/>
          <a:p>
            <a:r>
              <a:rPr lang="en-US" b="1" dirty="0" smtClean="0">
                <a:solidFill>
                  <a:schemeClr val="accent3">
                    <a:lumMod val="50000"/>
                  </a:schemeClr>
                </a:solidFill>
                <a:effectLst>
                  <a:outerShdw blurRad="38100" dist="38100" dir="2700000" algn="tl">
                    <a:srgbClr val="000000">
                      <a:alpha val="43137"/>
                    </a:srgbClr>
                  </a:outerShdw>
                </a:effectLst>
              </a:rPr>
              <a:t>4 </a:t>
            </a:r>
            <a:r>
              <a:rPr lang="en-US" b="1" dirty="0" err="1" smtClean="0">
                <a:solidFill>
                  <a:schemeClr val="accent3">
                    <a:lumMod val="50000"/>
                  </a:schemeClr>
                </a:solidFill>
                <a:effectLst>
                  <a:outerShdw blurRad="38100" dist="38100" dir="2700000" algn="tl">
                    <a:srgbClr val="000000">
                      <a:alpha val="43137"/>
                    </a:srgbClr>
                  </a:outerShdw>
                </a:effectLst>
              </a:rPr>
              <a:t>tẦNG</a:t>
            </a:r>
            <a:r>
              <a:rPr lang="en-US" b="1" dirty="0" smtClean="0">
                <a:solidFill>
                  <a:schemeClr val="accent3">
                    <a:lumMod val="50000"/>
                  </a:schemeClr>
                </a:solidFill>
                <a:effectLst>
                  <a:outerShdw blurRad="38100" dist="38100" dir="2700000" algn="tl">
                    <a:srgbClr val="000000">
                      <a:alpha val="43137"/>
                    </a:srgbClr>
                  </a:outerShdw>
                </a:effectLst>
              </a:rPr>
              <a:t> TRONG TCP/IP</a:t>
            </a:r>
            <a:endParaRPr lang="en-US" b="1" dirty="0">
              <a:solidFill>
                <a:schemeClr val="accent3">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81100" y="685800"/>
            <a:ext cx="7962900" cy="5894363"/>
          </a:xfrm>
        </p:spPr>
        <p:txBody>
          <a:bodyPr>
            <a:normAutofit/>
          </a:bodyPr>
          <a:lstStyle/>
          <a:p>
            <a:pPr algn="just">
              <a:buFont typeface="Arial" pitchFamily="34" charset="0"/>
              <a:buChar char="•"/>
            </a:pPr>
            <a:r>
              <a:rPr lang="vi-VN" dirty="0">
                <a:solidFill>
                  <a:schemeClr val="accent3">
                    <a:lumMod val="50000"/>
                  </a:schemeClr>
                </a:solidFill>
              </a:rPr>
              <a:t>Tầng ứng dụng</a:t>
            </a:r>
            <a:r>
              <a:rPr lang="en-US" dirty="0">
                <a:solidFill>
                  <a:schemeClr val="accent3">
                    <a:lumMod val="50000"/>
                  </a:schemeClr>
                </a:solidFill>
              </a:rPr>
              <a:t>: </a:t>
            </a:r>
            <a:r>
              <a:rPr lang="en-US" b="0" dirty="0"/>
              <a:t>B</a:t>
            </a:r>
            <a:r>
              <a:rPr lang="vi-VN" b="0" dirty="0" smtClean="0"/>
              <a:t>ao </a:t>
            </a:r>
            <a:r>
              <a:rPr lang="vi-VN" b="0" dirty="0"/>
              <a:t>gồm các tiến trình và các ứng dụng cung cấp cho người sử dụng để truy cập </a:t>
            </a:r>
            <a:r>
              <a:rPr lang="vi-VN" b="0" dirty="0" smtClean="0"/>
              <a:t>mạng.</a:t>
            </a:r>
            <a:r>
              <a:rPr lang="en-US" b="0" dirty="0" smtClean="0"/>
              <a:t> </a:t>
            </a:r>
          </a:p>
          <a:p>
            <a:pPr marL="573786" lvl="3" indent="-285750" algn="just">
              <a:buFont typeface="Courier New" pitchFamily="49" charset="0"/>
              <a:buChar char="o"/>
            </a:pPr>
            <a:r>
              <a:rPr lang="vi-VN" b="0" dirty="0" smtClean="0"/>
              <a:t>Có </a:t>
            </a:r>
            <a:r>
              <a:rPr lang="vi-VN" b="0" dirty="0"/>
              <a:t>rất nhiều ứng dụng được cung cấp trong tầng </a:t>
            </a:r>
            <a:r>
              <a:rPr lang="vi-VN" b="0" dirty="0" smtClean="0"/>
              <a:t>này,  </a:t>
            </a:r>
            <a:r>
              <a:rPr lang="vi-VN" b="0" dirty="0"/>
              <a:t>phổ biến </a:t>
            </a:r>
            <a:r>
              <a:rPr lang="vi-VN" b="0" dirty="0" smtClean="0"/>
              <a:t>là</a:t>
            </a:r>
            <a:r>
              <a:rPr lang="en-US" b="0" dirty="0" smtClean="0"/>
              <a:t>:</a:t>
            </a:r>
            <a:endParaRPr lang="en-US" b="0" dirty="0"/>
          </a:p>
          <a:p>
            <a:pPr marL="516636" lvl="4" indent="0" algn="just">
              <a:buNone/>
            </a:pPr>
            <a:r>
              <a:rPr lang="en-US" b="0" dirty="0" smtClean="0"/>
              <a:t>- </a:t>
            </a:r>
            <a:r>
              <a:rPr lang="vi-VN" b="0" dirty="0" smtClean="0"/>
              <a:t>Telnet:</a:t>
            </a:r>
            <a:r>
              <a:rPr lang="en-US" b="0" dirty="0" smtClean="0"/>
              <a:t> </a:t>
            </a:r>
            <a:r>
              <a:rPr lang="en-US" b="0" dirty="0"/>
              <a:t>S</a:t>
            </a:r>
            <a:r>
              <a:rPr lang="vi-VN" b="0" dirty="0" smtClean="0"/>
              <a:t>ử</a:t>
            </a:r>
            <a:r>
              <a:rPr lang="en-US" b="0" dirty="0" smtClean="0"/>
              <a:t> </a:t>
            </a:r>
            <a:r>
              <a:rPr lang="vi-VN" b="0" dirty="0" smtClean="0"/>
              <a:t>dụng trong việc truy cập mạng từ xa</a:t>
            </a:r>
            <a:r>
              <a:rPr lang="en-US" b="0" dirty="0" smtClean="0"/>
              <a:t>.</a:t>
            </a:r>
            <a:r>
              <a:rPr lang="vi-VN" b="0" dirty="0" smtClean="0"/>
              <a:t> </a:t>
            </a:r>
            <a:endParaRPr lang="en-US" b="0" dirty="0" smtClean="0"/>
          </a:p>
          <a:p>
            <a:pPr marL="516636" lvl="4" indent="0" algn="just">
              <a:buNone/>
            </a:pPr>
            <a:r>
              <a:rPr lang="en-US" b="0" dirty="0" smtClean="0"/>
              <a:t>- </a:t>
            </a:r>
            <a:r>
              <a:rPr lang="vi-VN" b="0" dirty="0" smtClean="0"/>
              <a:t>FTP </a:t>
            </a:r>
            <a:r>
              <a:rPr lang="vi-VN" b="0" dirty="0"/>
              <a:t>( File Transport Protocol </a:t>
            </a:r>
            <a:r>
              <a:rPr lang="vi-VN" b="0" dirty="0" smtClean="0"/>
              <a:t>)</a:t>
            </a:r>
            <a:r>
              <a:rPr lang="en-US" b="0" dirty="0" smtClean="0"/>
              <a:t>:</a:t>
            </a:r>
            <a:r>
              <a:rPr lang="vi-VN" b="0" dirty="0" smtClean="0"/>
              <a:t> </a:t>
            </a:r>
            <a:r>
              <a:rPr lang="en-US" b="0" dirty="0" smtClean="0"/>
              <a:t>D</a:t>
            </a:r>
            <a:r>
              <a:rPr lang="vi-VN" b="0" dirty="0" smtClean="0"/>
              <a:t>ịch </a:t>
            </a:r>
            <a:r>
              <a:rPr lang="vi-VN" b="0" dirty="0"/>
              <a:t>vụ truyền tệp </a:t>
            </a:r>
            <a:r>
              <a:rPr lang="vi-VN" b="0" dirty="0" smtClean="0"/>
              <a:t>tin</a:t>
            </a:r>
            <a:r>
              <a:rPr lang="en-US" b="0" dirty="0"/>
              <a:t>.</a:t>
            </a:r>
            <a:r>
              <a:rPr lang="vi-VN" b="0" dirty="0" smtClean="0"/>
              <a:t> </a:t>
            </a:r>
            <a:endParaRPr lang="en-US" b="0" dirty="0" smtClean="0"/>
          </a:p>
          <a:p>
            <a:pPr marL="516636" lvl="4" indent="0" algn="just">
              <a:buNone/>
            </a:pPr>
            <a:r>
              <a:rPr lang="en-US" b="0" dirty="0" smtClean="0"/>
              <a:t>-</a:t>
            </a:r>
            <a:r>
              <a:rPr lang="en-US" dirty="0"/>
              <a:t> </a:t>
            </a:r>
            <a:r>
              <a:rPr lang="vi-VN" b="0" dirty="0" smtClean="0"/>
              <a:t>EMAIL:</a:t>
            </a:r>
            <a:r>
              <a:rPr lang="en-US" b="0" dirty="0" smtClean="0"/>
              <a:t> D</a:t>
            </a:r>
            <a:r>
              <a:rPr lang="vi-VN" b="0" dirty="0" smtClean="0"/>
              <a:t>ịch </a:t>
            </a:r>
            <a:r>
              <a:rPr lang="vi-VN" b="0" dirty="0"/>
              <a:t>vụ truyền thư tín điện tử. </a:t>
            </a:r>
            <a:endParaRPr lang="en-US" b="0" dirty="0" smtClean="0"/>
          </a:p>
          <a:p>
            <a:pPr marL="516636" lvl="4" indent="0" algn="just">
              <a:buNone/>
            </a:pPr>
            <a:r>
              <a:rPr lang="en-US" b="0" dirty="0" smtClean="0"/>
              <a:t>- </a:t>
            </a:r>
            <a:r>
              <a:rPr lang="vi-VN" b="0" dirty="0" smtClean="0"/>
              <a:t>WWW </a:t>
            </a:r>
            <a:r>
              <a:rPr lang="vi-VN" b="0" dirty="0"/>
              <a:t>( Word Wide Web </a:t>
            </a:r>
            <a:r>
              <a:rPr lang="vi-VN" b="0" dirty="0" smtClean="0"/>
              <a:t>)</a:t>
            </a:r>
            <a:endParaRPr lang="en-US" b="0" dirty="0" smtClean="0"/>
          </a:p>
          <a:p>
            <a:pPr marL="802386" lvl="4" indent="-285750" algn="just">
              <a:buFontTx/>
              <a:buChar char="-"/>
            </a:pPr>
            <a:endParaRPr lang="en-US" dirty="0" smtClean="0">
              <a:solidFill>
                <a:schemeClr val="accent3">
                  <a:lumMod val="50000"/>
                </a:schemeClr>
              </a:solidFill>
            </a:endParaRPr>
          </a:p>
          <a:p>
            <a:pPr algn="just">
              <a:buFont typeface="Arial" pitchFamily="34" charset="0"/>
              <a:buChar char="•"/>
            </a:pPr>
            <a:r>
              <a:rPr lang="vi-VN" dirty="0" smtClean="0">
                <a:solidFill>
                  <a:schemeClr val="accent3">
                    <a:lumMod val="50000"/>
                  </a:schemeClr>
                </a:solidFill>
              </a:rPr>
              <a:t>Tầng </a:t>
            </a:r>
            <a:r>
              <a:rPr lang="vi-VN" dirty="0">
                <a:solidFill>
                  <a:schemeClr val="accent3">
                    <a:lumMod val="50000"/>
                  </a:schemeClr>
                </a:solidFill>
              </a:rPr>
              <a:t>giao vận: </a:t>
            </a:r>
            <a:r>
              <a:rPr lang="en-US" b="0" dirty="0"/>
              <a:t>P</a:t>
            </a:r>
            <a:r>
              <a:rPr lang="vi-VN" b="0" dirty="0" smtClean="0"/>
              <a:t>hụ </a:t>
            </a:r>
            <a:r>
              <a:rPr lang="vi-VN" b="0" dirty="0"/>
              <a:t>trách luồng dữ liệu giữa 2 trạm thực hiện các ứng dụng của tầng trên, </a:t>
            </a:r>
            <a:r>
              <a:rPr lang="vi-VN" b="0" dirty="0" smtClean="0"/>
              <a:t>2 </a:t>
            </a:r>
            <a:r>
              <a:rPr lang="vi-VN" b="0" dirty="0"/>
              <a:t>giao thức </a:t>
            </a:r>
            <a:r>
              <a:rPr lang="vi-VN" b="0" dirty="0" smtClean="0"/>
              <a:t>chính</a:t>
            </a:r>
            <a:r>
              <a:rPr lang="en-US" b="0" dirty="0" smtClean="0"/>
              <a:t>:</a:t>
            </a:r>
            <a:r>
              <a:rPr lang="vi-VN" b="0" dirty="0" smtClean="0"/>
              <a:t> </a:t>
            </a:r>
            <a:endParaRPr lang="en-US" b="0" dirty="0" smtClean="0"/>
          </a:p>
          <a:p>
            <a:pPr marL="288036" lvl="3" indent="0" algn="just">
              <a:buNone/>
            </a:pPr>
            <a:r>
              <a:rPr lang="en-US" b="0" dirty="0" smtClean="0">
                <a:solidFill>
                  <a:schemeClr val="accent3">
                    <a:lumMod val="50000"/>
                  </a:schemeClr>
                </a:solidFill>
              </a:rPr>
              <a:t>1) </a:t>
            </a:r>
            <a:r>
              <a:rPr lang="vi-VN" b="0" dirty="0" smtClean="0">
                <a:solidFill>
                  <a:schemeClr val="accent3">
                    <a:lumMod val="50000"/>
                  </a:schemeClr>
                </a:solidFill>
              </a:rPr>
              <a:t>TCP </a:t>
            </a:r>
            <a:r>
              <a:rPr lang="vi-VN" dirty="0">
                <a:solidFill>
                  <a:schemeClr val="accent3">
                    <a:lumMod val="50000"/>
                  </a:schemeClr>
                </a:solidFill>
              </a:rPr>
              <a:t>(Transmisson Control </a:t>
            </a:r>
            <a:r>
              <a:rPr lang="vi-VN" dirty="0" smtClean="0">
                <a:solidFill>
                  <a:schemeClr val="accent3">
                    <a:lumMod val="50000"/>
                  </a:schemeClr>
                </a:solidFill>
              </a:rPr>
              <a:t>Protocol)</a:t>
            </a:r>
            <a:r>
              <a:rPr lang="en-US" dirty="0" smtClean="0">
                <a:solidFill>
                  <a:schemeClr val="accent3">
                    <a:lumMod val="50000"/>
                  </a:schemeClr>
                </a:solidFill>
              </a:rPr>
              <a:t> </a:t>
            </a:r>
            <a:r>
              <a:rPr lang="vi-VN" dirty="0" smtClean="0"/>
              <a:t>cung </a:t>
            </a:r>
            <a:r>
              <a:rPr lang="vi-VN" b="0" dirty="0"/>
              <a:t>cấp luồng dữ liệu tin cậy giữa 2 </a:t>
            </a:r>
            <a:r>
              <a:rPr lang="vi-VN" b="0" dirty="0" smtClean="0"/>
              <a:t>trạm</a:t>
            </a:r>
            <a:r>
              <a:rPr lang="en-US" b="0" dirty="0" smtClean="0"/>
              <a:t>.</a:t>
            </a:r>
            <a:r>
              <a:rPr lang="vi-VN" b="0" dirty="0" smtClean="0"/>
              <a:t> </a:t>
            </a:r>
            <a:r>
              <a:rPr lang="en-US" b="0" dirty="0"/>
              <a:t>S</a:t>
            </a:r>
            <a:r>
              <a:rPr lang="vi-VN" b="0" dirty="0"/>
              <a:t>ử dụng các cơ chế </a:t>
            </a:r>
            <a:r>
              <a:rPr lang="vi-VN" b="0" dirty="0" smtClean="0"/>
              <a:t>như</a:t>
            </a:r>
            <a:r>
              <a:rPr lang="en-US" b="0" dirty="0" smtClean="0"/>
              <a:t>:</a:t>
            </a:r>
          </a:p>
          <a:p>
            <a:pPr marL="516636" lvl="4" indent="0" algn="just">
              <a:buNone/>
            </a:pPr>
            <a:r>
              <a:rPr lang="en-US" b="0" dirty="0" smtClean="0"/>
              <a:t>- C</a:t>
            </a:r>
            <a:r>
              <a:rPr lang="vi-VN" b="0" dirty="0" smtClean="0"/>
              <a:t>hia </a:t>
            </a:r>
            <a:r>
              <a:rPr lang="vi-VN" b="0" dirty="0"/>
              <a:t>nhỏ các gói tin ở tầng trên thành các gói tin có kích thước thích hợp cho tầng </a:t>
            </a:r>
            <a:r>
              <a:rPr lang="en-US" b="0" dirty="0" smtClean="0"/>
              <a:t>   </a:t>
            </a:r>
            <a:r>
              <a:rPr lang="vi-VN" b="0" dirty="0" smtClean="0"/>
              <a:t>mạng </a:t>
            </a:r>
            <a:r>
              <a:rPr lang="vi-VN" b="0" dirty="0"/>
              <a:t>bên </a:t>
            </a:r>
            <a:r>
              <a:rPr lang="vi-VN" b="0" dirty="0" smtClean="0"/>
              <a:t>dưới</a:t>
            </a:r>
            <a:r>
              <a:rPr lang="en-US" b="0" dirty="0"/>
              <a:t>.</a:t>
            </a:r>
            <a:endParaRPr lang="en-US" b="0" dirty="0" smtClean="0"/>
          </a:p>
          <a:p>
            <a:pPr marL="516636" lvl="4" indent="0" algn="just">
              <a:buNone/>
            </a:pPr>
            <a:r>
              <a:rPr lang="en-US" b="0" dirty="0" smtClean="0"/>
              <a:t>- B</a:t>
            </a:r>
            <a:r>
              <a:rPr lang="vi-VN" b="0" dirty="0" smtClean="0"/>
              <a:t>áo </a:t>
            </a:r>
            <a:r>
              <a:rPr lang="vi-VN" b="0" dirty="0"/>
              <a:t>nhận gói </a:t>
            </a:r>
            <a:r>
              <a:rPr lang="vi-VN" b="0" dirty="0" smtClean="0"/>
              <a:t>tin</a:t>
            </a:r>
            <a:r>
              <a:rPr lang="en-US" b="0" dirty="0" smtClean="0"/>
              <a:t>,</a:t>
            </a:r>
            <a:r>
              <a:rPr lang="en-US" b="0" dirty="0"/>
              <a:t> </a:t>
            </a:r>
            <a:r>
              <a:rPr lang="vi-VN" b="0" dirty="0" smtClean="0"/>
              <a:t>đặt </a:t>
            </a:r>
            <a:r>
              <a:rPr lang="vi-VN" b="0" dirty="0"/>
              <a:t>hạn chế thời gian timeout để đảm bảo bên nhân biết được các gói tin đã gửi </a:t>
            </a:r>
            <a:r>
              <a:rPr lang="vi-VN" b="0" dirty="0" smtClean="0"/>
              <a:t>đi.</a:t>
            </a:r>
            <a:endParaRPr lang="en-US" b="0" dirty="0" smtClean="0"/>
          </a:p>
          <a:p>
            <a:pPr marL="288036" lvl="3" indent="0" algn="just">
              <a:buNone/>
            </a:pPr>
            <a:r>
              <a:rPr lang="en-US" b="0" dirty="0" smtClean="0">
                <a:solidFill>
                  <a:schemeClr val="accent3">
                    <a:lumMod val="50000"/>
                  </a:schemeClr>
                </a:solidFill>
              </a:rPr>
              <a:t>2) </a:t>
            </a:r>
            <a:r>
              <a:rPr lang="vi-VN" b="0" dirty="0" smtClean="0">
                <a:solidFill>
                  <a:schemeClr val="accent3">
                    <a:lumMod val="50000"/>
                  </a:schemeClr>
                </a:solidFill>
              </a:rPr>
              <a:t>UDP</a:t>
            </a:r>
            <a:r>
              <a:rPr lang="en-US" b="0" dirty="0" smtClean="0">
                <a:solidFill>
                  <a:schemeClr val="accent3">
                    <a:lumMod val="50000"/>
                  </a:schemeClr>
                </a:solidFill>
              </a:rPr>
              <a:t> </a:t>
            </a:r>
            <a:r>
              <a:rPr lang="vi-VN" dirty="0" smtClean="0">
                <a:solidFill>
                  <a:schemeClr val="accent3">
                    <a:lumMod val="50000"/>
                  </a:schemeClr>
                </a:solidFill>
              </a:rPr>
              <a:t>(User Datagram Protocol ) </a:t>
            </a:r>
            <a:r>
              <a:rPr lang="vi-VN" b="0" dirty="0" smtClean="0"/>
              <a:t>cung cấp một dịch vụ rất đơn giản hơn cho tầng ứng dụng. </a:t>
            </a:r>
            <a:endParaRPr lang="en-US" b="0" dirty="0" smtClean="0"/>
          </a:p>
          <a:p>
            <a:pPr marL="516636" lvl="4" indent="0" algn="just">
              <a:buNone/>
            </a:pPr>
            <a:r>
              <a:rPr lang="en-US" b="0" dirty="0" smtClean="0"/>
              <a:t>- </a:t>
            </a:r>
            <a:r>
              <a:rPr lang="vi-VN" b="0" dirty="0" smtClean="0"/>
              <a:t>Nó chỉ gửi dữ liệu từ trạm này tới trạm kia mà không đảm bảo các gói tin đến được</a:t>
            </a:r>
            <a:r>
              <a:rPr lang="en-US" b="0" dirty="0" smtClean="0"/>
              <a:t>      </a:t>
            </a:r>
            <a:r>
              <a:rPr lang="vi-VN" b="0" dirty="0" smtClean="0"/>
              <a:t>tới đích. </a:t>
            </a:r>
            <a:endParaRPr lang="en-US" b="0" dirty="0" smtClean="0"/>
          </a:p>
        </p:txBody>
      </p:sp>
      <p:pic>
        <p:nvPicPr>
          <p:cNvPr id="3074" name="Picture 2" descr="D:\Bai Giang\Mang Va He Thong\Ky Thuat Lien Mang\Quá-trình-đóng-mở-gói-dữ-liệu-trong-TCP-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85800"/>
            <a:ext cx="11049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1922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D:\Bai Giang\Mang Va He Thong\Ky Thuat Lien Mang\Cấu-trúc-dữ-liệu-trong-TCP-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4" y="4648200"/>
            <a:ext cx="2217118" cy="2209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 y="-2345"/>
            <a:ext cx="7520940" cy="548640"/>
          </a:xfrm>
        </p:spPr>
        <p:txBody>
          <a:bodyPr/>
          <a:lstStyle/>
          <a:p>
            <a:r>
              <a:rPr lang="en-US" b="1" dirty="0" smtClean="0">
                <a:solidFill>
                  <a:schemeClr val="accent3">
                    <a:lumMod val="50000"/>
                  </a:schemeClr>
                </a:solidFill>
                <a:effectLst>
                  <a:outerShdw blurRad="38100" dist="38100" dir="2700000" algn="tl">
                    <a:srgbClr val="000000">
                      <a:alpha val="43137"/>
                    </a:srgbClr>
                  </a:outerShdw>
                </a:effectLst>
              </a:rPr>
              <a:t>4 </a:t>
            </a:r>
            <a:r>
              <a:rPr lang="en-US" b="1" dirty="0" err="1" smtClean="0">
                <a:solidFill>
                  <a:schemeClr val="accent3">
                    <a:lumMod val="50000"/>
                  </a:schemeClr>
                </a:solidFill>
                <a:effectLst>
                  <a:outerShdw blurRad="38100" dist="38100" dir="2700000" algn="tl">
                    <a:srgbClr val="000000">
                      <a:alpha val="43137"/>
                    </a:srgbClr>
                  </a:outerShdw>
                </a:effectLst>
              </a:rPr>
              <a:t>tẦNG</a:t>
            </a:r>
            <a:r>
              <a:rPr lang="en-US" b="1" dirty="0" smtClean="0">
                <a:solidFill>
                  <a:schemeClr val="accent3">
                    <a:lumMod val="50000"/>
                  </a:schemeClr>
                </a:solidFill>
                <a:effectLst>
                  <a:outerShdw blurRad="38100" dist="38100" dir="2700000" algn="tl">
                    <a:srgbClr val="000000">
                      <a:alpha val="43137"/>
                    </a:srgbClr>
                  </a:outerShdw>
                </a:effectLst>
              </a:rPr>
              <a:t> TRONG TCP/IP</a:t>
            </a:r>
            <a:endParaRPr lang="en-US" b="1" dirty="0">
              <a:solidFill>
                <a:schemeClr val="accent3">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52600" y="533400"/>
            <a:ext cx="7391400" cy="5894363"/>
          </a:xfrm>
        </p:spPr>
        <p:txBody>
          <a:bodyPr>
            <a:normAutofit/>
          </a:bodyPr>
          <a:lstStyle/>
          <a:p>
            <a:pPr algn="just">
              <a:buFont typeface="Arial" pitchFamily="34" charset="0"/>
              <a:buChar char="•"/>
            </a:pPr>
            <a:r>
              <a:rPr lang="vi-VN" dirty="0">
                <a:solidFill>
                  <a:schemeClr val="accent3">
                    <a:lumMod val="50000"/>
                  </a:schemeClr>
                </a:solidFill>
              </a:rPr>
              <a:t>Tầng Internet</a:t>
            </a:r>
            <a:r>
              <a:rPr lang="vi-VN" b="0" dirty="0"/>
              <a:t>: </a:t>
            </a:r>
            <a:r>
              <a:rPr lang="en-US" b="0" dirty="0"/>
              <a:t>X</a:t>
            </a:r>
            <a:r>
              <a:rPr lang="vi-VN" b="0" dirty="0"/>
              <a:t>ử lý quá trình truyền gói tin trên mạng, các giao thức của tầng này bao </a:t>
            </a:r>
            <a:r>
              <a:rPr lang="vi-VN" b="0" dirty="0" smtClean="0"/>
              <a:t>gồm: </a:t>
            </a:r>
            <a:r>
              <a:rPr lang="vi-VN" b="0" dirty="0"/>
              <a:t>IP ( Internet Protocol) , ICMP ( Internet Control Message Protocol</a:t>
            </a:r>
            <a:r>
              <a:rPr lang="vi-VN" b="0" dirty="0" smtClean="0"/>
              <a:t>), </a:t>
            </a:r>
            <a:r>
              <a:rPr lang="vi-VN" b="0" dirty="0"/>
              <a:t>IGMP ( Internet Group Message Protocol </a:t>
            </a:r>
            <a:r>
              <a:rPr lang="vi-VN" b="0" dirty="0" smtClean="0"/>
              <a:t>)</a:t>
            </a:r>
            <a:endParaRPr lang="en-US" b="0" dirty="0" smtClean="0"/>
          </a:p>
          <a:p>
            <a:pPr algn="just">
              <a:buFont typeface="Arial" pitchFamily="34" charset="0"/>
              <a:buChar char="•"/>
            </a:pPr>
            <a:endParaRPr lang="en-US" dirty="0" smtClean="0">
              <a:solidFill>
                <a:schemeClr val="accent3">
                  <a:lumMod val="50000"/>
                </a:schemeClr>
              </a:solidFill>
            </a:endParaRPr>
          </a:p>
          <a:p>
            <a:pPr algn="just">
              <a:buFont typeface="Arial" pitchFamily="34" charset="0"/>
              <a:buChar char="•"/>
            </a:pPr>
            <a:r>
              <a:rPr lang="vi-VN" dirty="0" smtClean="0">
                <a:solidFill>
                  <a:schemeClr val="accent3">
                    <a:lumMod val="50000"/>
                  </a:schemeClr>
                </a:solidFill>
              </a:rPr>
              <a:t>Tầng </a:t>
            </a:r>
            <a:r>
              <a:rPr lang="vi-VN" dirty="0">
                <a:solidFill>
                  <a:schemeClr val="accent3">
                    <a:lumMod val="50000"/>
                  </a:schemeClr>
                </a:solidFill>
              </a:rPr>
              <a:t>liên kết: </a:t>
            </a:r>
            <a:r>
              <a:rPr lang="en-US" b="0" dirty="0"/>
              <a:t>B</a:t>
            </a:r>
            <a:r>
              <a:rPr lang="vi-VN" b="0" dirty="0" smtClean="0"/>
              <a:t>ao </a:t>
            </a:r>
            <a:r>
              <a:rPr lang="vi-VN" b="0" dirty="0"/>
              <a:t>gồm các thiết bị giao tiếp mạng và các chương trình cung cấp các thông tin cần thiết để có thể hoạt động, truy nhập đường truyền vật lý qua các thiết bị giao tiếp mạng đó</a:t>
            </a:r>
            <a:r>
              <a:rPr lang="vi-VN" b="0" dirty="0" smtClean="0"/>
              <a:t>.</a:t>
            </a:r>
            <a:endParaRPr lang="en-US" b="0" dirty="0" smtClean="0"/>
          </a:p>
          <a:p>
            <a:pPr algn="just">
              <a:buFont typeface="Arial" pitchFamily="34" charset="0"/>
              <a:buChar char="•"/>
            </a:pPr>
            <a:endParaRPr lang="en-US" b="0" dirty="0" smtClean="0"/>
          </a:p>
          <a:p>
            <a:pPr marL="285750" indent="-285750" algn="just">
              <a:buFont typeface="Arial" pitchFamily="34" charset="0"/>
              <a:buChar char="•"/>
            </a:pPr>
            <a:r>
              <a:rPr lang="en-US" dirty="0">
                <a:solidFill>
                  <a:schemeClr val="accent3">
                    <a:lumMod val="50000"/>
                  </a:schemeClr>
                </a:solidFill>
              </a:rPr>
              <a:t>C</a:t>
            </a:r>
            <a:r>
              <a:rPr lang="vi-VN" dirty="0">
                <a:solidFill>
                  <a:schemeClr val="accent3">
                    <a:lumMod val="50000"/>
                  </a:schemeClr>
                </a:solidFill>
              </a:rPr>
              <a:t>ác tầng khác nhau dữ liệu được mang những thuật ngữ khác </a:t>
            </a:r>
            <a:r>
              <a:rPr lang="vi-VN" dirty="0" smtClean="0">
                <a:solidFill>
                  <a:schemeClr val="accent3">
                    <a:lumMod val="50000"/>
                  </a:schemeClr>
                </a:solidFill>
              </a:rPr>
              <a:t>nhau</a:t>
            </a:r>
            <a:r>
              <a:rPr lang="en-US" dirty="0" smtClean="0">
                <a:solidFill>
                  <a:schemeClr val="accent3">
                    <a:lumMod val="50000"/>
                  </a:schemeClr>
                </a:solidFill>
              </a:rPr>
              <a:t>.</a:t>
            </a:r>
          </a:p>
          <a:p>
            <a:pPr marL="285750" indent="-285750">
              <a:buFont typeface="Courier New" pitchFamily="49" charset="0"/>
              <a:buChar char="o"/>
            </a:pPr>
            <a:r>
              <a:rPr lang="vi-VN" b="0" dirty="0" smtClean="0">
                <a:solidFill>
                  <a:schemeClr val="accent3">
                    <a:lumMod val="50000"/>
                  </a:schemeClr>
                </a:solidFill>
              </a:rPr>
              <a:t>Trong </a:t>
            </a:r>
            <a:r>
              <a:rPr lang="vi-VN" b="0" dirty="0">
                <a:solidFill>
                  <a:schemeClr val="accent3">
                    <a:lumMod val="50000"/>
                  </a:schemeClr>
                </a:solidFill>
              </a:rPr>
              <a:t>tầng ứng dụng: </a:t>
            </a:r>
            <a:r>
              <a:rPr lang="en-US" b="0" dirty="0" smtClean="0"/>
              <a:t>D</a:t>
            </a:r>
            <a:r>
              <a:rPr lang="vi-VN" b="0" dirty="0" smtClean="0"/>
              <a:t>ữ </a:t>
            </a:r>
            <a:r>
              <a:rPr lang="vi-VN" b="0" dirty="0"/>
              <a:t>liệu là các luồng được gọi là </a:t>
            </a:r>
            <a:r>
              <a:rPr lang="vi-VN" b="0" dirty="0">
                <a:solidFill>
                  <a:schemeClr val="accent3">
                    <a:lumMod val="50000"/>
                  </a:schemeClr>
                </a:solidFill>
              </a:rPr>
              <a:t>stream</a:t>
            </a:r>
            <a:r>
              <a:rPr lang="vi-VN" b="0" dirty="0" smtClean="0"/>
              <a:t>. </a:t>
            </a:r>
            <a:endParaRPr lang="en-US" b="0" dirty="0" smtClean="0"/>
          </a:p>
          <a:p>
            <a:pPr marL="285750" indent="-285750">
              <a:buFont typeface="Courier New" pitchFamily="49" charset="0"/>
              <a:buChar char="o"/>
            </a:pPr>
            <a:r>
              <a:rPr lang="vi-VN" b="0" dirty="0" smtClean="0">
                <a:solidFill>
                  <a:schemeClr val="accent3">
                    <a:lumMod val="50000"/>
                  </a:schemeClr>
                </a:solidFill>
              </a:rPr>
              <a:t>Trong </a:t>
            </a:r>
            <a:r>
              <a:rPr lang="vi-VN" b="0" dirty="0">
                <a:solidFill>
                  <a:schemeClr val="accent3">
                    <a:lumMod val="50000"/>
                  </a:schemeClr>
                </a:solidFill>
              </a:rPr>
              <a:t>tầng giao </a:t>
            </a:r>
            <a:r>
              <a:rPr lang="vi-VN" b="0" dirty="0" smtClean="0">
                <a:solidFill>
                  <a:schemeClr val="accent3">
                    <a:lumMod val="50000"/>
                  </a:schemeClr>
                </a:solidFill>
              </a:rPr>
              <a:t>vận:</a:t>
            </a:r>
            <a:r>
              <a:rPr lang="en-US" b="0" dirty="0"/>
              <a:t> Đ</a:t>
            </a:r>
            <a:r>
              <a:rPr lang="vi-VN" b="0" dirty="0" smtClean="0"/>
              <a:t>ơn </a:t>
            </a:r>
            <a:r>
              <a:rPr lang="vi-VN" b="0" dirty="0"/>
              <a:t>vị dữ liệu mà TCP gửi xuống gọi là TCP </a:t>
            </a:r>
            <a:r>
              <a:rPr lang="vi-VN" b="0" dirty="0">
                <a:solidFill>
                  <a:schemeClr val="accent3">
                    <a:lumMod val="50000"/>
                  </a:schemeClr>
                </a:solidFill>
              </a:rPr>
              <a:t>segment</a:t>
            </a:r>
            <a:r>
              <a:rPr lang="vi-VN" b="0" dirty="0"/>
              <a:t>. </a:t>
            </a:r>
            <a:r>
              <a:rPr lang="vi-VN" b="0" dirty="0" smtClean="0"/>
              <a:t> </a:t>
            </a:r>
            <a:endParaRPr lang="en-US" b="0" dirty="0" smtClean="0"/>
          </a:p>
          <a:p>
            <a:pPr marL="285750" indent="-285750">
              <a:buFont typeface="Courier New" pitchFamily="49" charset="0"/>
              <a:buChar char="o"/>
            </a:pPr>
            <a:r>
              <a:rPr lang="vi-VN" b="0" dirty="0" smtClean="0">
                <a:solidFill>
                  <a:schemeClr val="accent3">
                    <a:lumMod val="50000"/>
                  </a:schemeClr>
                </a:solidFill>
              </a:rPr>
              <a:t>Trong </a:t>
            </a:r>
            <a:r>
              <a:rPr lang="vi-VN" b="0" dirty="0">
                <a:solidFill>
                  <a:schemeClr val="accent3">
                    <a:lumMod val="50000"/>
                  </a:schemeClr>
                </a:solidFill>
              </a:rPr>
              <a:t>tầng </a:t>
            </a:r>
            <a:r>
              <a:rPr lang="vi-VN" b="0" dirty="0" smtClean="0">
                <a:solidFill>
                  <a:schemeClr val="accent3">
                    <a:lumMod val="50000"/>
                  </a:schemeClr>
                </a:solidFill>
              </a:rPr>
              <a:t>mạng</a:t>
            </a:r>
            <a:r>
              <a:rPr lang="en-US" b="0" dirty="0" smtClean="0"/>
              <a:t>:</a:t>
            </a:r>
            <a:r>
              <a:rPr lang="vi-VN" b="0" dirty="0" smtClean="0"/>
              <a:t> </a:t>
            </a:r>
            <a:r>
              <a:rPr lang="en-US" b="0" dirty="0" smtClean="0"/>
              <a:t>D</a:t>
            </a:r>
            <a:r>
              <a:rPr lang="vi-VN" b="0" dirty="0" smtClean="0"/>
              <a:t>ữ </a:t>
            </a:r>
            <a:r>
              <a:rPr lang="vi-VN" b="0" dirty="0"/>
              <a:t>liệu mà IP gửi xuống tầng dưới gọi là IP </a:t>
            </a:r>
            <a:r>
              <a:rPr lang="en-US" b="0" dirty="0">
                <a:solidFill>
                  <a:schemeClr val="accent3">
                    <a:lumMod val="50000"/>
                  </a:schemeClr>
                </a:solidFill>
              </a:rPr>
              <a:t>d</a:t>
            </a:r>
            <a:r>
              <a:rPr lang="vi-VN" b="0" dirty="0" smtClean="0">
                <a:solidFill>
                  <a:schemeClr val="accent3">
                    <a:lumMod val="50000"/>
                  </a:schemeClr>
                </a:solidFill>
              </a:rPr>
              <a:t>atagram</a:t>
            </a:r>
            <a:r>
              <a:rPr lang="en-US" b="0" dirty="0" smtClean="0"/>
              <a:t>.</a:t>
            </a:r>
            <a:r>
              <a:rPr lang="vi-VN" b="0" dirty="0" smtClean="0"/>
              <a:t>  </a:t>
            </a:r>
            <a:endParaRPr lang="en-US" b="0" dirty="0" smtClean="0"/>
          </a:p>
          <a:p>
            <a:pPr marL="285750" indent="-285750">
              <a:buFont typeface="Courier New" pitchFamily="49" charset="0"/>
              <a:buChar char="o"/>
            </a:pPr>
            <a:r>
              <a:rPr lang="vi-VN" b="0" dirty="0" smtClean="0">
                <a:solidFill>
                  <a:schemeClr val="accent3">
                    <a:lumMod val="50000"/>
                  </a:schemeClr>
                </a:solidFill>
              </a:rPr>
              <a:t>Trong </a:t>
            </a:r>
            <a:r>
              <a:rPr lang="vi-VN" b="0" dirty="0">
                <a:solidFill>
                  <a:schemeClr val="accent3">
                    <a:lumMod val="50000"/>
                  </a:schemeClr>
                </a:solidFill>
              </a:rPr>
              <a:t>tầng liên </a:t>
            </a:r>
            <a:r>
              <a:rPr lang="vi-VN" b="0" dirty="0" smtClean="0">
                <a:solidFill>
                  <a:schemeClr val="accent3">
                    <a:lumMod val="50000"/>
                  </a:schemeClr>
                </a:solidFill>
              </a:rPr>
              <a:t>kết</a:t>
            </a:r>
            <a:r>
              <a:rPr lang="en-US" b="0" dirty="0" smtClean="0"/>
              <a:t>:</a:t>
            </a:r>
            <a:r>
              <a:rPr lang="vi-VN" b="0" dirty="0" smtClean="0"/>
              <a:t> </a:t>
            </a:r>
            <a:r>
              <a:rPr lang="en-US" b="0" dirty="0" smtClean="0"/>
              <a:t>D</a:t>
            </a:r>
            <a:r>
              <a:rPr lang="vi-VN" b="0" dirty="0" smtClean="0"/>
              <a:t>ữ </a:t>
            </a:r>
            <a:r>
              <a:rPr lang="vi-VN" b="0" dirty="0"/>
              <a:t>liệu được truyền đi gọi là </a:t>
            </a:r>
            <a:r>
              <a:rPr lang="vi-VN" b="0" dirty="0">
                <a:solidFill>
                  <a:schemeClr val="accent3">
                    <a:lumMod val="50000"/>
                  </a:schemeClr>
                </a:solidFill>
              </a:rPr>
              <a:t>frame</a:t>
            </a:r>
            <a:r>
              <a:rPr lang="vi-VN" b="0" dirty="0"/>
              <a:t>.</a:t>
            </a:r>
            <a:endParaRPr lang="en-US" b="0" dirty="0"/>
          </a:p>
          <a:p>
            <a:pPr>
              <a:buFont typeface="Arial" pitchFamily="34" charset="0"/>
              <a:buChar char="•"/>
            </a:pPr>
            <a:endParaRPr lang="vi-VN" b="0" dirty="0"/>
          </a:p>
        </p:txBody>
      </p:sp>
      <p:pic>
        <p:nvPicPr>
          <p:cNvPr id="3074" name="Picture 2" descr="D:\Bai Giang\Mang Va He Thong\Ky Thuat Lien Mang\Quá-trình-đóng-mở-gói-dữ-liệu-trong-TCP-I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85800"/>
            <a:ext cx="11049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9247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548640"/>
          </a:xfrm>
        </p:spPr>
        <p:txBody>
          <a:bodyPr/>
          <a:lstStyle/>
          <a:p>
            <a:r>
              <a:rPr lang="en-US" b="1" dirty="0" err="1" smtClean="0">
                <a:solidFill>
                  <a:schemeClr val="accent3">
                    <a:lumMod val="50000"/>
                  </a:schemeClr>
                </a:solidFill>
                <a:effectLst>
                  <a:outerShdw blurRad="38100" dist="38100" dir="2700000" algn="tl">
                    <a:srgbClr val="000000">
                      <a:alpha val="43137"/>
                    </a:srgbClr>
                  </a:outerShdw>
                </a:effectLst>
              </a:rPr>
              <a:t>quá</a:t>
            </a:r>
            <a:r>
              <a:rPr lang="en-US" b="1" dirty="0" smtClean="0">
                <a:solidFill>
                  <a:schemeClr val="accent3">
                    <a:lumMod val="50000"/>
                  </a:schemeClr>
                </a:solidFill>
                <a:effectLst>
                  <a:outerShdw blurRad="38100" dist="38100" dir="2700000" algn="tl">
                    <a:srgbClr val="000000">
                      <a:alpha val="43137"/>
                    </a:srgbClr>
                  </a:outerShdw>
                </a:effectLst>
              </a:rPr>
              <a:t> </a:t>
            </a:r>
            <a:r>
              <a:rPr lang="en-US" b="1" dirty="0" err="1" smtClean="0">
                <a:solidFill>
                  <a:schemeClr val="accent3">
                    <a:lumMod val="50000"/>
                  </a:schemeClr>
                </a:solidFill>
                <a:effectLst>
                  <a:outerShdw blurRad="38100" dist="38100" dir="2700000" algn="tl">
                    <a:srgbClr val="000000">
                      <a:alpha val="43137"/>
                    </a:srgbClr>
                  </a:outerShdw>
                </a:effectLst>
              </a:rPr>
              <a:t>trình</a:t>
            </a:r>
            <a:r>
              <a:rPr lang="en-US" b="1" dirty="0" smtClean="0">
                <a:solidFill>
                  <a:schemeClr val="accent3">
                    <a:lumMod val="50000"/>
                  </a:schemeClr>
                </a:solidFill>
                <a:effectLst>
                  <a:outerShdw blurRad="38100" dist="38100" dir="2700000" algn="tl">
                    <a:srgbClr val="000000">
                      <a:alpha val="43137"/>
                    </a:srgbClr>
                  </a:outerShdw>
                </a:effectLst>
              </a:rPr>
              <a:t> </a:t>
            </a:r>
            <a:r>
              <a:rPr lang="en-US" b="1" dirty="0" err="1" smtClean="0">
                <a:solidFill>
                  <a:schemeClr val="accent3">
                    <a:lumMod val="50000"/>
                  </a:schemeClr>
                </a:solidFill>
                <a:effectLst>
                  <a:outerShdw blurRad="38100" dist="38100" dir="2700000" algn="tl">
                    <a:srgbClr val="000000">
                      <a:alpha val="43137"/>
                    </a:srgbClr>
                  </a:outerShdw>
                </a:effectLst>
              </a:rPr>
              <a:t>đóng</a:t>
            </a:r>
            <a:r>
              <a:rPr lang="en-US" b="1" dirty="0" smtClean="0">
                <a:solidFill>
                  <a:schemeClr val="accent3">
                    <a:lumMod val="50000"/>
                  </a:schemeClr>
                </a:solidFill>
                <a:effectLst>
                  <a:outerShdw blurRad="38100" dist="38100" dir="2700000" algn="tl">
                    <a:srgbClr val="000000">
                      <a:alpha val="43137"/>
                    </a:srgbClr>
                  </a:outerShdw>
                </a:effectLst>
              </a:rPr>
              <a:t> </a:t>
            </a:r>
            <a:r>
              <a:rPr lang="en-US" b="1" dirty="0" err="1" smtClean="0">
                <a:solidFill>
                  <a:schemeClr val="accent3">
                    <a:lumMod val="50000"/>
                  </a:schemeClr>
                </a:solidFill>
                <a:effectLst>
                  <a:outerShdw blurRad="38100" dist="38100" dir="2700000" algn="tl">
                    <a:srgbClr val="000000">
                      <a:alpha val="43137"/>
                    </a:srgbClr>
                  </a:outerShdw>
                </a:effectLst>
              </a:rPr>
              <a:t>gói</a:t>
            </a:r>
            <a:endParaRPr lang="en-US" b="1" dirty="0">
              <a:solidFill>
                <a:schemeClr val="accent3">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3962400"/>
            <a:ext cx="8610600" cy="2743200"/>
          </a:xfrm>
        </p:spPr>
        <p:txBody>
          <a:bodyPr/>
          <a:lstStyle/>
          <a:p>
            <a:pPr algn="just">
              <a:buFont typeface="Arial" pitchFamily="34" charset="0"/>
              <a:buChar char="•"/>
            </a:pPr>
            <a:r>
              <a:rPr lang="vi-VN" b="0" dirty="0"/>
              <a:t>Cũng tương tự như trong mô hình OSI, khi truyền dữ liệu , quá trình tiến hành từ tầng trên xuống tầng dưới </a:t>
            </a:r>
            <a:endParaRPr lang="en-US" b="0" dirty="0"/>
          </a:p>
          <a:p>
            <a:pPr algn="just">
              <a:lnSpc>
                <a:spcPts val="2738"/>
              </a:lnSpc>
              <a:buFont typeface="Arial" pitchFamily="34" charset="0"/>
              <a:buChar char="•"/>
            </a:pPr>
            <a:r>
              <a:rPr lang="en-US" dirty="0" err="1" smtClean="0">
                <a:solidFill>
                  <a:schemeClr val="accent3">
                    <a:lumMod val="50000"/>
                  </a:schemeClr>
                </a:solidFill>
                <a:latin typeface="Times New Roman" pitchFamily="18" charset="0"/>
              </a:rPr>
              <a:t>Bên</a:t>
            </a:r>
            <a:r>
              <a:rPr lang="en-US" dirty="0" smtClean="0">
                <a:solidFill>
                  <a:schemeClr val="accent3">
                    <a:lumMod val="50000"/>
                  </a:schemeClr>
                </a:solidFill>
                <a:latin typeface="Times New Roman" pitchFamily="18" charset="0"/>
              </a:rPr>
              <a:t> </a:t>
            </a:r>
            <a:r>
              <a:rPr lang="en-US" dirty="0" err="1" smtClean="0">
                <a:solidFill>
                  <a:schemeClr val="accent3">
                    <a:lumMod val="50000"/>
                  </a:schemeClr>
                </a:solidFill>
                <a:latin typeface="Times New Roman" pitchFamily="18" charset="0"/>
              </a:rPr>
              <a:t>gửi</a:t>
            </a:r>
            <a:r>
              <a:rPr lang="en-US" b="0" dirty="0" smtClean="0">
                <a:solidFill>
                  <a:srgbClr val="000000"/>
                </a:solidFill>
                <a:latin typeface="Times New Roman" pitchFamily="18" charset="0"/>
              </a:rPr>
              <a:t>:</a:t>
            </a:r>
          </a:p>
          <a:p>
            <a:pPr marL="0" indent="0" algn="just">
              <a:lnSpc>
                <a:spcPts val="2738"/>
              </a:lnSpc>
            </a:pPr>
            <a:r>
              <a:rPr lang="en-US" b="0" dirty="0">
                <a:solidFill>
                  <a:srgbClr val="000000"/>
                </a:solidFill>
                <a:latin typeface="Times New Roman" pitchFamily="18" charset="0"/>
              </a:rPr>
              <a:t> </a:t>
            </a:r>
            <a:r>
              <a:rPr lang="en-US" b="0" dirty="0" smtClean="0">
                <a:solidFill>
                  <a:srgbClr val="000000"/>
                </a:solidFill>
                <a:latin typeface="Times New Roman" pitchFamily="18" charset="0"/>
              </a:rPr>
              <a:t>      </a:t>
            </a:r>
            <a:r>
              <a:rPr lang="en-US" b="0" dirty="0" err="1" smtClean="0">
                <a:solidFill>
                  <a:srgbClr val="000000"/>
                </a:solidFill>
                <a:latin typeface="Times New Roman" pitchFamily="18" charset="0"/>
              </a:rPr>
              <a:t>Mỗi</a:t>
            </a:r>
            <a:r>
              <a:rPr lang="en-US" b="0" dirty="0" smtClean="0">
                <a:solidFill>
                  <a:srgbClr val="000000"/>
                </a:solidFill>
                <a:latin typeface="Times New Roman" pitchFamily="18" charset="0"/>
              </a:rPr>
              <a:t> </a:t>
            </a:r>
            <a:r>
              <a:rPr lang="en-US" b="0" dirty="0" err="1">
                <a:solidFill>
                  <a:srgbClr val="000000"/>
                </a:solidFill>
                <a:latin typeface="Times New Roman" pitchFamily="18" charset="0"/>
              </a:rPr>
              <a:t>tầng</a:t>
            </a:r>
            <a:r>
              <a:rPr lang="en-US" b="0" dirty="0">
                <a:solidFill>
                  <a:srgbClr val="000000"/>
                </a:solidFill>
                <a:latin typeface="Times New Roman" pitchFamily="18" charset="0"/>
              </a:rPr>
              <a:t> </a:t>
            </a:r>
            <a:r>
              <a:rPr lang="en-US" b="0" dirty="0" err="1">
                <a:solidFill>
                  <a:srgbClr val="000000"/>
                </a:solidFill>
                <a:latin typeface="Times New Roman" pitchFamily="18" charset="0"/>
              </a:rPr>
              <a:t>thêm</a:t>
            </a:r>
            <a:r>
              <a:rPr lang="en-US" b="0" dirty="0">
                <a:solidFill>
                  <a:srgbClr val="000000"/>
                </a:solidFill>
                <a:latin typeface="Times New Roman" pitchFamily="18" charset="0"/>
              </a:rPr>
              <a:t> </a:t>
            </a:r>
            <a:r>
              <a:rPr lang="en-US" b="0" dirty="0" err="1">
                <a:solidFill>
                  <a:srgbClr val="000000"/>
                </a:solidFill>
                <a:latin typeface="Times New Roman" pitchFamily="18" charset="0"/>
              </a:rPr>
              <a:t>các</a:t>
            </a:r>
            <a:r>
              <a:rPr lang="en-US" b="0" dirty="0">
                <a:solidFill>
                  <a:srgbClr val="000000"/>
                </a:solidFill>
                <a:latin typeface="Times New Roman" pitchFamily="18" charset="0"/>
              </a:rPr>
              <a:t> </a:t>
            </a:r>
            <a:r>
              <a:rPr lang="en-US" b="0" dirty="0" err="1">
                <a:solidFill>
                  <a:srgbClr val="000000"/>
                </a:solidFill>
                <a:latin typeface="Times New Roman" pitchFamily="18" charset="0"/>
              </a:rPr>
              <a:t>thông</a:t>
            </a:r>
            <a:r>
              <a:rPr lang="en-US" b="0" dirty="0">
                <a:solidFill>
                  <a:srgbClr val="000000"/>
                </a:solidFill>
                <a:latin typeface="Times New Roman" pitchFamily="18" charset="0"/>
              </a:rPr>
              <a:t> tin </a:t>
            </a:r>
            <a:r>
              <a:rPr lang="en-US" b="0" dirty="0" err="1">
                <a:solidFill>
                  <a:srgbClr val="000000"/>
                </a:solidFill>
                <a:latin typeface="Times New Roman" pitchFamily="18" charset="0"/>
              </a:rPr>
              <a:t>điều</a:t>
            </a:r>
            <a:r>
              <a:rPr lang="en-US" b="0" dirty="0">
                <a:solidFill>
                  <a:srgbClr val="000000"/>
                </a:solidFill>
                <a:latin typeface="Times New Roman" pitchFamily="18" charset="0"/>
              </a:rPr>
              <a:t> </a:t>
            </a:r>
            <a:r>
              <a:rPr lang="en-US" b="0" dirty="0" err="1">
                <a:solidFill>
                  <a:srgbClr val="000000"/>
                </a:solidFill>
                <a:latin typeface="Times New Roman" pitchFamily="18" charset="0"/>
              </a:rPr>
              <a:t>khiển</a:t>
            </a:r>
            <a:r>
              <a:rPr lang="en-US" b="0" dirty="0">
                <a:solidFill>
                  <a:srgbClr val="000000"/>
                </a:solidFill>
                <a:latin typeface="Times New Roman" pitchFamily="18" charset="0"/>
              </a:rPr>
              <a:t> (header) </a:t>
            </a:r>
            <a:r>
              <a:rPr lang="en-US" b="0" dirty="0" err="1">
                <a:solidFill>
                  <a:srgbClr val="000000"/>
                </a:solidFill>
                <a:latin typeface="Times New Roman" pitchFamily="18" charset="0"/>
              </a:rPr>
              <a:t>vào</a:t>
            </a:r>
            <a:r>
              <a:rPr lang="en-US" b="0" dirty="0">
                <a:solidFill>
                  <a:srgbClr val="000000"/>
                </a:solidFill>
                <a:latin typeface="Times New Roman" pitchFamily="18" charset="0"/>
              </a:rPr>
              <a:t> </a:t>
            </a:r>
            <a:r>
              <a:rPr lang="en-US" b="0" dirty="0" err="1">
                <a:solidFill>
                  <a:srgbClr val="000000"/>
                </a:solidFill>
                <a:latin typeface="Times New Roman" pitchFamily="18" charset="0"/>
              </a:rPr>
              <a:t>gói</a:t>
            </a:r>
            <a:r>
              <a:rPr lang="en-US" b="0" dirty="0">
                <a:solidFill>
                  <a:srgbClr val="000000"/>
                </a:solidFill>
                <a:latin typeface="Times New Roman" pitchFamily="18" charset="0"/>
              </a:rPr>
              <a:t> tin </a:t>
            </a:r>
            <a:r>
              <a:rPr lang="en-US" b="0" dirty="0" err="1" smtClean="0">
                <a:solidFill>
                  <a:srgbClr val="000000"/>
                </a:solidFill>
                <a:latin typeface="Times New Roman" pitchFamily="18" charset="0"/>
              </a:rPr>
              <a:t>và</a:t>
            </a:r>
            <a:r>
              <a:rPr lang="en-US" b="0" dirty="0" smtClean="0">
                <a:solidFill>
                  <a:srgbClr val="000000"/>
                </a:solidFill>
                <a:latin typeface="Times New Roman" pitchFamily="18" charset="0"/>
              </a:rPr>
              <a:t> </a:t>
            </a:r>
            <a:r>
              <a:rPr lang="en-US" b="0" dirty="0" err="1">
                <a:solidFill>
                  <a:srgbClr val="000000"/>
                </a:solidFill>
                <a:latin typeface="Times New Roman" pitchFamily="18" charset="0"/>
              </a:rPr>
              <a:t>truyển</a:t>
            </a:r>
            <a:r>
              <a:rPr lang="en-US" b="0" dirty="0">
                <a:solidFill>
                  <a:srgbClr val="000000"/>
                </a:solidFill>
                <a:latin typeface="Times New Roman" pitchFamily="18" charset="0"/>
              </a:rPr>
              <a:t> </a:t>
            </a:r>
            <a:r>
              <a:rPr lang="en-US" b="0" dirty="0" err="1">
                <a:solidFill>
                  <a:srgbClr val="000000"/>
                </a:solidFill>
                <a:latin typeface="Times New Roman" pitchFamily="18" charset="0"/>
              </a:rPr>
              <a:t>xuống</a:t>
            </a:r>
            <a:r>
              <a:rPr lang="en-US" b="0" dirty="0">
                <a:solidFill>
                  <a:srgbClr val="000000"/>
                </a:solidFill>
                <a:latin typeface="Times New Roman" pitchFamily="18" charset="0"/>
              </a:rPr>
              <a:t> </a:t>
            </a:r>
            <a:r>
              <a:rPr lang="en-US" b="0" dirty="0" err="1">
                <a:solidFill>
                  <a:srgbClr val="000000"/>
                </a:solidFill>
                <a:latin typeface="Times New Roman" pitchFamily="18" charset="0"/>
              </a:rPr>
              <a:t>tâng</a:t>
            </a:r>
            <a:r>
              <a:rPr lang="en-US" b="0" dirty="0">
                <a:solidFill>
                  <a:srgbClr val="000000"/>
                </a:solidFill>
                <a:latin typeface="Times New Roman" pitchFamily="18" charset="0"/>
              </a:rPr>
              <a:t> </a:t>
            </a:r>
            <a:r>
              <a:rPr lang="en-US" b="0" dirty="0" err="1" smtClean="0">
                <a:solidFill>
                  <a:srgbClr val="000000"/>
                </a:solidFill>
                <a:latin typeface="Times New Roman" pitchFamily="18" charset="0"/>
              </a:rPr>
              <a:t>dưới</a:t>
            </a:r>
            <a:r>
              <a:rPr lang="en-US" b="0" dirty="0" smtClean="0">
                <a:solidFill>
                  <a:srgbClr val="000000"/>
                </a:solidFill>
                <a:latin typeface="Times New Roman" pitchFamily="18" charset="0"/>
              </a:rPr>
              <a:t>. </a:t>
            </a:r>
          </a:p>
          <a:p>
            <a:pPr algn="just">
              <a:lnSpc>
                <a:spcPts val="2613"/>
              </a:lnSpc>
              <a:buFont typeface="Arial" pitchFamily="34" charset="0"/>
              <a:buChar char="•"/>
            </a:pPr>
            <a:r>
              <a:rPr lang="en-US" dirty="0" err="1" smtClean="0">
                <a:solidFill>
                  <a:schemeClr val="accent3">
                    <a:lumMod val="50000"/>
                  </a:schemeClr>
                </a:solidFill>
                <a:latin typeface="Times New Roman" pitchFamily="18" charset="0"/>
              </a:rPr>
              <a:t>Bên</a:t>
            </a:r>
            <a:r>
              <a:rPr lang="en-US" dirty="0" smtClean="0">
                <a:solidFill>
                  <a:schemeClr val="accent3">
                    <a:lumMod val="50000"/>
                  </a:schemeClr>
                </a:solidFill>
                <a:latin typeface="Times New Roman" pitchFamily="18" charset="0"/>
              </a:rPr>
              <a:t> </a:t>
            </a:r>
            <a:r>
              <a:rPr lang="en-US" dirty="0" err="1" smtClean="0">
                <a:solidFill>
                  <a:schemeClr val="accent3">
                    <a:lumMod val="50000"/>
                  </a:schemeClr>
                </a:solidFill>
                <a:latin typeface="Times New Roman" pitchFamily="18" charset="0"/>
              </a:rPr>
              <a:t>nhận</a:t>
            </a:r>
            <a:r>
              <a:rPr lang="en-US" dirty="0" smtClean="0">
                <a:solidFill>
                  <a:srgbClr val="000000"/>
                </a:solidFill>
                <a:latin typeface="Times New Roman" pitchFamily="18" charset="0"/>
              </a:rPr>
              <a:t>:</a:t>
            </a:r>
            <a:endParaRPr lang="en-US" dirty="0">
              <a:solidFill>
                <a:srgbClr val="000000"/>
              </a:solidFill>
              <a:latin typeface="Times New Roman" pitchFamily="18" charset="0"/>
            </a:endParaRPr>
          </a:p>
          <a:p>
            <a:pPr algn="just"/>
            <a:r>
              <a:rPr lang="en-US" b="0" dirty="0" smtClean="0"/>
              <a:t> 	D</a:t>
            </a:r>
            <a:r>
              <a:rPr lang="vi-VN" b="0" dirty="0"/>
              <a:t>ữ liệu được truyền từ tấng dưới lên </a:t>
            </a:r>
            <a:r>
              <a:rPr lang="en-US" b="0" dirty="0" smtClean="0"/>
              <a:t>.</a:t>
            </a:r>
            <a:r>
              <a:rPr lang="vi-VN" b="0" dirty="0" smtClean="0"/>
              <a:t>Mỗi tầng xử lý thông tin dựa trên phần header</a:t>
            </a:r>
            <a:r>
              <a:rPr lang="en-US" b="0" dirty="0" smtClean="0"/>
              <a:t> </a:t>
            </a:r>
            <a:r>
              <a:rPr lang="vi-VN" b="0" dirty="0" smtClean="0"/>
              <a:t>tương ứng</a:t>
            </a:r>
            <a:r>
              <a:rPr lang="en-US" b="0" dirty="0" smtClean="0"/>
              <a:t> </a:t>
            </a:r>
            <a:r>
              <a:rPr lang="vi-VN" b="0" dirty="0"/>
              <a:t>sẽ được lấy </a:t>
            </a:r>
            <a:r>
              <a:rPr lang="vi-VN" b="0" dirty="0" smtClean="0"/>
              <a:t>đi, sau đó bỏ header và truyền dữ liệu lên tầng trên</a:t>
            </a:r>
            <a:r>
              <a:rPr lang="en-US" b="0" dirty="0" smtClean="0"/>
              <a:t>.</a:t>
            </a:r>
          </a:p>
          <a:p>
            <a:pPr algn="just"/>
            <a:endParaRPr lang="en-US" b="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577361"/>
            <a:ext cx="4648200" cy="335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59299"/>
            <a:ext cx="4267200" cy="3076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1499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0"/>
            <a:ext cx="7520940" cy="929640"/>
          </a:xfrm>
        </p:spPr>
        <p:txBody>
          <a:bodyPr/>
          <a:lstStyle/>
          <a:p>
            <a:pPr algn="ctr"/>
            <a:r>
              <a:rPr lang="en-US" sz="4000" b="1" dirty="0" err="1" smtClean="0">
                <a:solidFill>
                  <a:schemeClr val="accent3">
                    <a:lumMod val="50000"/>
                  </a:schemeClr>
                </a:solidFill>
                <a:effectLst>
                  <a:outerShdw blurRad="38100" dist="38100" dir="2700000" algn="tl">
                    <a:srgbClr val="000000">
                      <a:alpha val="43137"/>
                    </a:srgbClr>
                  </a:outerShdw>
                </a:effectLst>
              </a:rPr>
              <a:t>Cấu</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trúc</a:t>
            </a:r>
            <a:r>
              <a:rPr lang="en-US" sz="4000" b="1" dirty="0" smtClean="0">
                <a:solidFill>
                  <a:schemeClr val="accent3">
                    <a:lumMod val="50000"/>
                  </a:schemeClr>
                </a:solidFill>
                <a:effectLst>
                  <a:outerShdw blurRad="38100" dist="38100" dir="2700000" algn="tl">
                    <a:srgbClr val="000000">
                      <a:alpha val="43137"/>
                    </a:srgbClr>
                  </a:outerShdw>
                </a:effectLst>
              </a:rPr>
              <a:t> </a:t>
            </a:r>
            <a:r>
              <a:rPr lang="en-US" sz="4000" b="1" dirty="0" err="1" smtClean="0">
                <a:solidFill>
                  <a:schemeClr val="accent3">
                    <a:lumMod val="50000"/>
                  </a:schemeClr>
                </a:solidFill>
                <a:effectLst>
                  <a:outerShdw blurRad="38100" dist="38100" dir="2700000" algn="tl">
                    <a:srgbClr val="000000">
                      <a:alpha val="43137"/>
                    </a:srgbClr>
                  </a:outerShdw>
                </a:effectLst>
              </a:rPr>
              <a:t>gói</a:t>
            </a:r>
            <a:r>
              <a:rPr lang="en-US" sz="4000" b="1" dirty="0" smtClean="0">
                <a:solidFill>
                  <a:schemeClr val="accent3">
                    <a:lumMod val="50000"/>
                  </a:schemeClr>
                </a:solidFill>
                <a:effectLst>
                  <a:outerShdw blurRad="38100" dist="38100" dir="2700000" algn="tl">
                    <a:srgbClr val="000000">
                      <a:alpha val="43137"/>
                    </a:srgbClr>
                  </a:outerShdw>
                </a:effectLst>
              </a:rPr>
              <a:t> tin </a:t>
            </a:r>
            <a:br>
              <a:rPr lang="en-US" sz="4000" b="1" dirty="0" smtClean="0">
                <a:solidFill>
                  <a:schemeClr val="accent3">
                    <a:lumMod val="50000"/>
                  </a:schemeClr>
                </a:solidFill>
                <a:effectLst>
                  <a:outerShdw blurRad="38100" dist="38100" dir="2700000" algn="tl">
                    <a:srgbClr val="000000">
                      <a:alpha val="43137"/>
                    </a:srgbClr>
                  </a:outerShdw>
                </a:effectLst>
              </a:rPr>
            </a:br>
            <a:r>
              <a:rPr lang="en-US" sz="4000" b="1" dirty="0" smtClean="0">
                <a:solidFill>
                  <a:schemeClr val="accent3">
                    <a:lumMod val="50000"/>
                  </a:schemeClr>
                </a:solidFill>
                <a:effectLst>
                  <a:outerShdw blurRad="38100" dist="38100" dir="2700000" algn="tl">
                    <a:srgbClr val="000000">
                      <a:alpha val="43137"/>
                    </a:srgbClr>
                  </a:outerShdw>
                </a:effectLst>
              </a:rPr>
              <a:t>TCP</a:t>
            </a:r>
            <a:endParaRPr lang="en-US" sz="4000" b="1" dirty="0">
              <a:solidFill>
                <a:schemeClr val="accent3">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232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1386</TotalTime>
  <Words>3753</Words>
  <Application>Microsoft Office PowerPoint</Application>
  <PresentationFormat>On-screen Show (4:3)</PresentationFormat>
  <Paragraphs>251</Paragraphs>
  <Slides>44</Slides>
  <Notes>2</Notes>
  <HiddenSlides>10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Angles</vt:lpstr>
      <vt:lpstr>Giao THức TCP/ip</vt:lpstr>
      <vt:lpstr>Những vấn đề chính</vt:lpstr>
      <vt:lpstr>Giới thiệu chung</vt:lpstr>
      <vt:lpstr>Giao thức TCP/IP là gì ?</vt:lpstr>
      <vt:lpstr>ĐẶC ĐIỂM CỦA GIAO THỨC TCP/IP</vt:lpstr>
      <vt:lpstr>4 tẦNG TRONG TCP/IP</vt:lpstr>
      <vt:lpstr>4 tẦNG TRONG TCP/IP</vt:lpstr>
      <vt:lpstr>quá trình đóng gói</vt:lpstr>
      <vt:lpstr>Cấu trúc gói tin  TCP</vt:lpstr>
      <vt:lpstr>CẤU TRÚC GÓI TIN TCP</vt:lpstr>
      <vt:lpstr>CẤU TRÚC GÓI TIN TCP</vt:lpstr>
      <vt:lpstr>PowerPoint Presentation</vt:lpstr>
      <vt:lpstr>PowerPoint Presentation</vt:lpstr>
      <vt:lpstr>PowerPoint Presentation</vt:lpstr>
      <vt:lpstr>Giao thức tcp  thiết lập và ngắt kết nối như thế nào ?</vt:lpstr>
      <vt:lpstr>QUÁ TRÌNH Thiết lập KẾT NỐI</vt:lpstr>
      <vt:lpstr>QUÁ TRÌNH Thiết lập KẾT NỐI</vt:lpstr>
      <vt:lpstr>QUÁ TRÌNH Thiết lập KẾT NỐI</vt:lpstr>
      <vt:lpstr>QUÁ TRÌNH NGắt KẾT NỐI</vt:lpstr>
      <vt:lpstr>Silly Window Syndrome</vt:lpstr>
      <vt:lpstr>Kiểm soát mất gói tin giao thức tcp</vt:lpstr>
      <vt:lpstr>Cơ Chế điều khiển luồng (flow control)</vt:lpstr>
      <vt:lpstr>Cơ Chế điều khiển luồng (flow control)</vt:lpstr>
      <vt:lpstr>FIXed windowing</vt:lpstr>
      <vt:lpstr>TCP: Hoạt động của bên gửi</vt:lpstr>
      <vt:lpstr>TCP: Hoạt động của bên gửi</vt:lpstr>
      <vt:lpstr>TCP: Hoạt động của bên gửi</vt:lpstr>
      <vt:lpstr>Phát lại như thế nào?</vt:lpstr>
      <vt:lpstr>Hoạt động của bên nhận</vt:lpstr>
      <vt:lpstr>Hồi phục nhanh</vt:lpstr>
      <vt:lpstr>TCP Sliding Windowing</vt:lpstr>
      <vt:lpstr>TCP Sliding Windowing (Window Size có thể thay đổi)</vt:lpstr>
      <vt:lpstr>TCP Sliding Windowing</vt:lpstr>
      <vt:lpstr>TCP Sliding Windowing</vt:lpstr>
      <vt:lpstr>TCP Sliding Windowing</vt:lpstr>
      <vt:lpstr>TCP Sliding Windowing</vt:lpstr>
      <vt:lpstr>TCP Sliding Windowing</vt:lpstr>
      <vt:lpstr>Một số công cụ  giao thức tcp/ip cung cấp</vt:lpstr>
      <vt:lpstr>TCP/ip có các công cụ gì ?</vt:lpstr>
      <vt:lpstr>TCP/ip có các công cụ gì ?</vt:lpstr>
      <vt:lpstr>TCP/ip có các công cụ gì ?</vt:lpstr>
      <vt:lpstr>TCP/ip có các công cụ gì ?</vt:lpstr>
      <vt:lpstr>Ứng dụng thực tế của TCP/ip</vt:lpstr>
      <vt:lpstr>XIN CHÀO VÀ HẸN GẶP LẠI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THức TCP</dc:title>
  <dc:creator>Windows 7</dc:creator>
  <cp:lastModifiedBy>Ad</cp:lastModifiedBy>
  <cp:revision>155</cp:revision>
  <dcterms:created xsi:type="dcterms:W3CDTF">2018-08-25T10:19:09Z</dcterms:created>
  <dcterms:modified xsi:type="dcterms:W3CDTF">2018-10-10T08:33:07Z</dcterms:modified>
</cp:coreProperties>
</file>