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7" r:id="rId5"/>
    <p:sldId id="273" r:id="rId6"/>
    <p:sldId id="278" r:id="rId7"/>
    <p:sldId id="279" r:id="rId8"/>
    <p:sldId id="274" r:id="rId9"/>
    <p:sldId id="280" r:id="rId10"/>
    <p:sldId id="281" r:id="rId11"/>
    <p:sldId id="284" r:id="rId12"/>
    <p:sldId id="283" r:id="rId13"/>
    <p:sldId id="282" r:id="rId14"/>
    <p:sldId id="285" r:id="rId15"/>
    <p:sldId id="305" r:id="rId16"/>
    <p:sldId id="287" r:id="rId17"/>
    <p:sldId id="275" r:id="rId18"/>
    <p:sldId id="294" r:id="rId19"/>
    <p:sldId id="293" r:id="rId20"/>
    <p:sldId id="292" r:id="rId21"/>
    <p:sldId id="297" r:id="rId22"/>
    <p:sldId id="296" r:id="rId23"/>
    <p:sldId id="299" r:id="rId24"/>
    <p:sldId id="298" r:id="rId25"/>
    <p:sldId id="300" r:id="rId26"/>
    <p:sldId id="303" r:id="rId27"/>
    <p:sldId id="302" r:id="rId28"/>
    <p:sldId id="301" r:id="rId29"/>
    <p:sldId id="276" r:id="rId30"/>
    <p:sldId id="277"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2FA413-451E-4C95-A756-EE836D0271A6}" type="datetimeFigureOut">
              <a:rPr lang="en-US"/>
              <a:pPr>
                <a:defRPr/>
              </a:pPr>
              <a:t>10/15/2018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7E1B87B-9FEA-49A7-9AD6-C4FAFAF32C7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C938700-0F30-4008-89A7-BE29DEE52CD2}" type="datetimeFigureOut">
              <a:rPr lang="en-US"/>
              <a:pPr>
                <a:defRPr/>
              </a:pPr>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5B1685B-D894-4970-BA59-6FF3F96BF7D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srcRect l="2124" r="323" b="423"/>
          <a:stretch>
            <a:fillRect/>
          </a:stretch>
        </p:blipFill>
        <p:spPr bwMode="auto">
          <a:xfrm>
            <a:off x="1588" y="0"/>
            <a:ext cx="12188825" cy="6858000"/>
          </a:xfrm>
          <a:prstGeom prst="rect">
            <a:avLst/>
          </a:prstGeom>
          <a:noFill/>
          <a:ln w="9525">
            <a:noFill/>
            <a:miter lim="800000"/>
            <a:headEnd/>
            <a:tailEnd/>
          </a:ln>
        </p:spPr>
      </p:pic>
      <p:sp>
        <p:nvSpPr>
          <p:cNvPr id="2" name="Title 1"/>
          <p:cNvSpPr>
            <a:spLocks noGrp="1"/>
          </p:cNvSpPr>
          <p:nvPr>
            <p:ph type="ctrTitle"/>
          </p:nvPr>
        </p:nvSpPr>
        <p:spPr>
          <a:xfrm>
            <a:off x="838200" y="533400"/>
            <a:ext cx="8458200" cy="1828800"/>
          </a:xfrm>
        </p:spPr>
        <p:txBody>
          <a:bodyPr>
            <a:norm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7" name="Picture 5"/>
          <p:cNvPicPr>
            <a:picLocks noChangeAspect="1"/>
          </p:cNvPicPr>
          <p:nvPr/>
        </p:nvPicPr>
        <p:blipFill>
          <a:blip r:embed="rId2"/>
          <a:srcRect/>
          <a:stretch>
            <a:fillRect/>
          </a:stretch>
        </p:blipFill>
        <p:spPr bwMode="auto">
          <a:xfrm>
            <a:off x="3175" y="1588"/>
            <a:ext cx="12190413" cy="6856412"/>
          </a:xfrm>
          <a:prstGeom prst="rect">
            <a:avLst/>
          </a:prstGeom>
          <a:noFill/>
          <a:ln w="9525">
            <a:noFill/>
            <a:miter lim="800000"/>
            <a:headEnd/>
            <a:tailEnd/>
          </a:ln>
        </p:spPr>
      </p:pic>
      <p:sp>
        <p:nvSpPr>
          <p:cNvPr id="8" name="Freeform 5"/>
          <p:cNvSpPr>
            <a:spLocks/>
          </p:cNvSpPr>
          <p:nvPr/>
        </p:nvSpPr>
        <p:spPr bwMode="gray">
          <a:xfrm>
            <a:off x="762000" y="933450"/>
            <a:ext cx="4114800" cy="411003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9" name="Freeform 5"/>
          <p:cNvSpPr>
            <a:spLocks/>
          </p:cNvSpPr>
          <p:nvPr/>
        </p:nvSpPr>
        <p:spPr bwMode="gray">
          <a:xfrm>
            <a:off x="5300663" y="933450"/>
            <a:ext cx="4114800" cy="411003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1028580" y="5791200"/>
            <a:ext cx="8115419" cy="701674"/>
          </a:xfrm>
        </p:spPr>
        <p:txBody>
          <a:bodyPr rtlCol="0">
            <a:normAutofit/>
          </a:bodyPr>
          <a:lstStyle>
            <a:lvl1pPr>
              <a:defRPr lang="en-US" sz="2400">
                <a:solidFill>
                  <a:schemeClr val="accent1"/>
                </a:solidFill>
              </a:defRPr>
            </a:lvl1pPr>
          </a:lstStyle>
          <a:p>
            <a:pPr lvl="0"/>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365760" rtlCol="0">
            <a:noAutofit/>
          </a:bodyPr>
          <a:lstStyle>
            <a:lvl1pPr marL="0" indent="0" algn="ctr">
              <a:buNone/>
              <a:defRPr/>
            </a:lvl1pPr>
          </a:lstStyle>
          <a:p>
            <a:pPr lvl="0"/>
            <a:r>
              <a:rPr lang="en-US" noProof="0"/>
              <a:t>Click icon to add picture</a:t>
            </a:r>
          </a:p>
        </p:txBody>
      </p:sp>
      <p:sp>
        <p:nvSpPr>
          <p:cNvPr id="17" name="Text Placeholder 16"/>
          <p:cNvSpPr>
            <a:spLocks noGrp="1"/>
          </p:cNvSpPr>
          <p:nvPr>
            <p:ph type="body" sz="quarter" idx="14"/>
          </p:nvPr>
        </p:nvSpPr>
        <p:spPr>
          <a:xfrm>
            <a:off x="1028581"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p>
        </p:txBody>
      </p:sp>
      <p:sp>
        <p:nvSpPr>
          <p:cNvPr id="19" name="Picture Placeholder 18" descr="An empty placeholder to add an image. Click on the placeholder and select the image that you wish to add"/>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365760" rtlCol="0">
            <a:noAutofit/>
          </a:bodyPr>
          <a:lstStyle>
            <a:lvl1pPr marL="0" indent="0" algn="ctr">
              <a:buNone/>
              <a:defRPr/>
            </a:lvl1pPr>
          </a:lstStyle>
          <a:p>
            <a:pPr lvl="0"/>
            <a:r>
              <a:rPr lang="en-US" noProof="0"/>
              <a:t>Click icon to add picture</a:t>
            </a:r>
            <a:endParaRPr lang="en-US" noProof="0" dirty="0"/>
          </a:p>
        </p:txBody>
      </p:sp>
      <p:sp>
        <p:nvSpPr>
          <p:cNvPr id="20" name="Text Placeholder 16"/>
          <p:cNvSpPr>
            <a:spLocks noGrp="1"/>
          </p:cNvSpPr>
          <p:nvPr>
            <p:ph type="body" sz="quarter" idx="16"/>
          </p:nvPr>
        </p:nvSpPr>
        <p:spPr>
          <a:xfrm>
            <a:off x="5566714"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7" name="Picture 5"/>
          <p:cNvPicPr>
            <a:picLocks noChangeAspect="1"/>
          </p:cNvPicPr>
          <p:nvPr/>
        </p:nvPicPr>
        <p:blipFill>
          <a:blip r:embed="rId2"/>
          <a:srcRect/>
          <a:stretch>
            <a:fillRect/>
          </a:stretch>
        </p:blipFill>
        <p:spPr bwMode="auto">
          <a:xfrm>
            <a:off x="3175" y="1588"/>
            <a:ext cx="12190413" cy="6856412"/>
          </a:xfrm>
          <a:prstGeom prst="rect">
            <a:avLst/>
          </a:prstGeom>
          <a:noFill/>
          <a:ln w="9525">
            <a:noFill/>
            <a:miter lim="800000"/>
            <a:headEnd/>
            <a:tailEnd/>
          </a:ln>
        </p:spPr>
      </p:pic>
      <p:sp>
        <p:nvSpPr>
          <p:cNvPr id="8" name="Freeform 5"/>
          <p:cNvSpPr>
            <a:spLocks/>
          </p:cNvSpPr>
          <p:nvPr/>
        </p:nvSpPr>
        <p:spPr bwMode="gray">
          <a:xfrm>
            <a:off x="762000" y="933450"/>
            <a:ext cx="5334000" cy="411003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9" name="Freeform 5"/>
          <p:cNvSpPr>
            <a:spLocks/>
          </p:cNvSpPr>
          <p:nvPr/>
        </p:nvSpPr>
        <p:spPr bwMode="gray">
          <a:xfrm>
            <a:off x="6324600" y="966788"/>
            <a:ext cx="2990850" cy="1935162"/>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10" name="Freeform 5"/>
          <p:cNvSpPr>
            <a:spLocks/>
          </p:cNvSpPr>
          <p:nvPr/>
        </p:nvSpPr>
        <p:spPr bwMode="gray">
          <a:xfrm>
            <a:off x="6324600" y="3060700"/>
            <a:ext cx="2990850" cy="193516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365760" rtlCol="0">
            <a:noAutofit/>
          </a:bodyPr>
          <a:lstStyle>
            <a:lvl1pPr marL="0" indent="0" algn="ctr">
              <a:buNone/>
              <a:defRPr/>
            </a:lvl1pPr>
          </a:lstStyle>
          <a:p>
            <a:pPr lvl="0"/>
            <a:r>
              <a:rPr lang="en-US" noProof="0"/>
              <a:t>Click icon to add picture</a:t>
            </a:r>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182880" rtlCol="0">
            <a:noAutofit/>
          </a:bodyPr>
          <a:lstStyle>
            <a:lvl1pPr marL="0" indent="0" algn="ctr">
              <a:buNone/>
              <a:defRPr/>
            </a:lvl1pPr>
          </a:lstStyle>
          <a:p>
            <a:pPr lvl="0"/>
            <a:r>
              <a:rPr lang="en-US" noProof="0"/>
              <a:t>Click icon to add picture</a:t>
            </a:r>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182880" rtlCol="0">
            <a:noAutofit/>
          </a:bodyPr>
          <a:lstStyle>
            <a:lvl1pPr marL="0" indent="0" algn="ctr">
              <a:buNone/>
              <a:defRPr/>
            </a:lvl1pPr>
          </a:lstStyle>
          <a:p>
            <a:pPr lvl="0"/>
            <a:r>
              <a:rPr lang="en-US" noProof="0"/>
              <a:t>Click icon to add picture</a:t>
            </a:r>
            <a:endParaRPr lang="en-US" noProof="0" dirty="0"/>
          </a:p>
        </p:txBody>
      </p:sp>
      <p:sp>
        <p:nvSpPr>
          <p:cNvPr id="17" name="Text Placeholder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8" name="Picture 6"/>
          <p:cNvPicPr>
            <a:picLocks noChangeAspect="1"/>
          </p:cNvPicPr>
          <p:nvPr/>
        </p:nvPicPr>
        <p:blipFill>
          <a:blip r:embed="rId2"/>
          <a:srcRect/>
          <a:stretch>
            <a:fillRect/>
          </a:stretch>
        </p:blipFill>
        <p:spPr bwMode="auto">
          <a:xfrm>
            <a:off x="1588" y="0"/>
            <a:ext cx="12188825" cy="6859588"/>
          </a:xfrm>
          <a:prstGeom prst="rect">
            <a:avLst/>
          </a:prstGeom>
          <a:noFill/>
          <a:ln w="9525">
            <a:noFill/>
            <a:miter lim="800000"/>
            <a:headEnd/>
            <a:tailEnd/>
          </a:ln>
        </p:spPr>
      </p:pic>
      <p:sp>
        <p:nvSpPr>
          <p:cNvPr id="10" name="Freeform 5"/>
          <p:cNvSpPr>
            <a:spLocks/>
          </p:cNvSpPr>
          <p:nvPr/>
        </p:nvSpPr>
        <p:spPr bwMode="gray">
          <a:xfrm>
            <a:off x="4183063" y="265113"/>
            <a:ext cx="5232400" cy="301942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12" name="Freeform 5"/>
          <p:cNvSpPr>
            <a:spLocks/>
          </p:cNvSpPr>
          <p:nvPr/>
        </p:nvSpPr>
        <p:spPr bwMode="gray">
          <a:xfrm>
            <a:off x="815975" y="384175"/>
            <a:ext cx="3146425" cy="189547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14" name="Freeform 5"/>
          <p:cNvSpPr>
            <a:spLocks/>
          </p:cNvSpPr>
          <p:nvPr/>
        </p:nvSpPr>
        <p:spPr bwMode="gray">
          <a:xfrm>
            <a:off x="815975" y="2478088"/>
            <a:ext cx="3146425" cy="189547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16" name="Freeform 5"/>
          <p:cNvSpPr>
            <a:spLocks/>
          </p:cNvSpPr>
          <p:nvPr/>
        </p:nvSpPr>
        <p:spPr bwMode="gray">
          <a:xfrm>
            <a:off x="815975" y="4572000"/>
            <a:ext cx="3146425" cy="1893888"/>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17" name="Freeform 5"/>
          <p:cNvSpPr>
            <a:spLocks/>
          </p:cNvSpPr>
          <p:nvPr/>
        </p:nvSpPr>
        <p:spPr bwMode="gray">
          <a:xfrm>
            <a:off x="4183063" y="3448050"/>
            <a:ext cx="5232400" cy="302101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9677400" y="365126"/>
            <a:ext cx="2133600" cy="1539874"/>
          </a:xfrm>
        </p:spPr>
        <p:txBody>
          <a:bodyPr rtlCol="0">
            <a:normAutofit/>
          </a:bodyPr>
          <a:lstStyle>
            <a:lvl1pPr>
              <a:defRPr lang="en-US" sz="2400">
                <a:solidFill>
                  <a:schemeClr val="accent1"/>
                </a:solidFill>
              </a:defRPr>
            </a:lvl1pPr>
          </a:lstStyle>
          <a:p>
            <a:pPr lvl="0"/>
            <a:r>
              <a:rPr lang="en-US"/>
              <a:t>Click to edit Master title style</a:t>
            </a:r>
          </a:p>
        </p:txBody>
      </p:sp>
      <p:sp>
        <p:nvSpPr>
          <p:cNvPr id="9" name="Picture Placeholder 8" descr="An empty placeholder to add an image. Click on the placeholder and select the image that you wish to add"/>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365760" rtlCol="0">
            <a:noAutofit/>
          </a:bodyPr>
          <a:lstStyle>
            <a:lvl1pPr marL="0" indent="0" algn="ctr">
              <a:buNone/>
              <a:defRPr/>
            </a:lvl1pPr>
          </a:lstStyle>
          <a:p>
            <a:pPr lvl="0"/>
            <a:r>
              <a:rPr lang="en-US" noProof="0"/>
              <a:t>Click icon to add picture</a:t>
            </a:r>
            <a:endParaRPr lang="en-US" noProof="0" dirty="0"/>
          </a:p>
        </p:txBody>
      </p:sp>
      <p:sp>
        <p:nvSpPr>
          <p:cNvPr id="11" name="Picture Placeholder 10" descr="An empty placeholder to add an image. Click on the placeholder and select the image that you wish to add"/>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182880" rtlCol="0">
            <a:noAutofit/>
          </a:bodyPr>
          <a:lstStyle>
            <a:lvl1pPr marL="0" indent="0" algn="ctr">
              <a:buNone/>
              <a:defRPr/>
            </a:lvl1pPr>
          </a:lstStyle>
          <a:p>
            <a:pPr lvl="0"/>
            <a:r>
              <a:rPr lang="en-US" noProof="0"/>
              <a:t>Click icon to add picture</a:t>
            </a:r>
          </a:p>
        </p:txBody>
      </p:sp>
      <p:sp>
        <p:nvSpPr>
          <p:cNvPr id="13" name="Picture Placeholder 12" descr="An empty placeholder to add an image. Click on the placeholder and select the image that you wish to add"/>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182880" rtlCol="0">
            <a:noAutofit/>
          </a:bodyPr>
          <a:lstStyle>
            <a:lvl1pPr marL="0" indent="0" algn="ctr">
              <a:buNone/>
              <a:defRPr/>
            </a:lvl1pPr>
          </a:lstStyle>
          <a:p>
            <a:pPr lvl="0"/>
            <a:r>
              <a:rPr lang="en-US" noProof="0"/>
              <a:t>Click icon to add picture</a:t>
            </a:r>
          </a:p>
        </p:txBody>
      </p:sp>
      <p:sp>
        <p:nvSpPr>
          <p:cNvPr id="15" name="Picture Placeholder 14" descr="An empty placeholder to add an image. Click on the placeholder and select the image that you wish to add"/>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182880" rtlCol="0">
            <a:noAutofit/>
          </a:bodyPr>
          <a:lstStyle>
            <a:lvl1pPr marL="0" indent="0" algn="ctr">
              <a:buNone/>
              <a:defRPr/>
            </a:lvl1pPr>
          </a:lstStyle>
          <a:p>
            <a:pPr lvl="0"/>
            <a:r>
              <a:rPr lang="en-US" noProof="0"/>
              <a:t>Click icon to add picture</a:t>
            </a:r>
            <a:endParaRPr lang="en-US" noProof="0" dirty="0"/>
          </a:p>
        </p:txBody>
      </p:sp>
      <p:sp>
        <p:nvSpPr>
          <p:cNvPr id="21" name="Picture Placeholder 20" descr="An empty placeholder to add an image. Click on the placeholder and select the image that you wish to add"/>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tIns="365760" rtlCol="0">
            <a:noAutofit/>
          </a:bodyPr>
          <a:lstStyle>
            <a:lvl1pPr marL="0" indent="0" algn="ctr">
              <a:buNone/>
              <a:defRPr/>
            </a:lvl1pPr>
          </a:lstStyle>
          <a:p>
            <a:pPr lvl="0"/>
            <a:r>
              <a:rPr lang="en-US" noProof="0"/>
              <a:t>Click icon to add picture</a:t>
            </a:r>
            <a:endParaRPr lang="en-US" noProof="0"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Add a footer</a:t>
            </a:r>
          </a:p>
        </p:txBody>
      </p:sp>
      <p:sp>
        <p:nvSpPr>
          <p:cNvPr id="5" name="Date Placeholder 3"/>
          <p:cNvSpPr>
            <a:spLocks noGrp="1"/>
          </p:cNvSpPr>
          <p:nvPr>
            <p:ph type="dt" sz="half" idx="11"/>
          </p:nvPr>
        </p:nvSpPr>
        <p:spPr/>
        <p:txBody>
          <a:bodyPr/>
          <a:lstStyle>
            <a:lvl1pPr>
              <a:defRPr/>
            </a:lvl1pPr>
          </a:lstStyle>
          <a:p>
            <a:pPr>
              <a:defRPr/>
            </a:pPr>
            <a:fld id="{F5319D56-7B00-4B01-802D-CB4478C7F401}" type="datetimeFigureOut">
              <a:rPr lang="en-US"/>
              <a:pPr>
                <a:defRPr/>
              </a:pPr>
              <a:t>10/15/2018</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73CD5E-D2B1-42FA-B1AC-897BD02DAB2A}" type="slidenum">
              <a:rPr lang="en-US"/>
              <a:pPr>
                <a:defRPr/>
              </a:pPr>
              <a:t>‹#›</a:t>
            </a:fld>
            <a:endParaRPr 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24000" y="365125"/>
            <a:ext cx="6858000" cy="4940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Add a footer</a:t>
            </a:r>
          </a:p>
        </p:txBody>
      </p:sp>
      <p:sp>
        <p:nvSpPr>
          <p:cNvPr id="5" name="Date Placeholder 3"/>
          <p:cNvSpPr>
            <a:spLocks noGrp="1"/>
          </p:cNvSpPr>
          <p:nvPr>
            <p:ph type="dt" sz="half" idx="11"/>
          </p:nvPr>
        </p:nvSpPr>
        <p:spPr/>
        <p:txBody>
          <a:bodyPr/>
          <a:lstStyle>
            <a:lvl1pPr>
              <a:defRPr/>
            </a:lvl1pPr>
          </a:lstStyle>
          <a:p>
            <a:pPr>
              <a:defRPr/>
            </a:pPr>
            <a:fld id="{0143064C-0E47-4551-9E5B-39D9C5EB08CB}" type="datetimeFigureOut">
              <a:rPr lang="en-US"/>
              <a:pPr>
                <a:defRPr/>
              </a:pPr>
              <a:t>10/15/2018</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F52FCFC-1F76-4587-B69C-F2178D113D02}" type="slidenum">
              <a:rPr lang="en-US"/>
              <a:pPr>
                <a:defRPr/>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Add a footer</a:t>
            </a:r>
          </a:p>
        </p:txBody>
      </p:sp>
      <p:sp>
        <p:nvSpPr>
          <p:cNvPr id="5" name="Date Placeholder 3"/>
          <p:cNvSpPr>
            <a:spLocks noGrp="1"/>
          </p:cNvSpPr>
          <p:nvPr>
            <p:ph type="dt" sz="half" idx="11"/>
          </p:nvPr>
        </p:nvSpPr>
        <p:spPr/>
        <p:txBody>
          <a:bodyPr/>
          <a:lstStyle>
            <a:lvl1pPr>
              <a:defRPr/>
            </a:lvl1pPr>
          </a:lstStyle>
          <a:p>
            <a:pPr>
              <a:defRPr/>
            </a:pPr>
            <a:fld id="{F3619296-E117-4C72-AEF6-893BD0046B1D}" type="datetimeFigureOut">
              <a:rPr lang="en-US"/>
              <a:pPr>
                <a:defRPr/>
              </a:pPr>
              <a:t>10/15/2018</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C15867-63DE-4CFD-A11B-2D9AB7F66FF6}" type="slidenum">
              <a:rPr lang="en-US"/>
              <a:pPr>
                <a:defRPr/>
              </a:pPr>
              <a:t>‹#›</a:t>
            </a:fld>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6"/>
          <p:cNvPicPr>
            <a:picLocks noChangeAspect="1"/>
          </p:cNvPicPr>
          <p:nvPr/>
        </p:nvPicPr>
        <p:blipFill>
          <a:blip r:embed="rId2"/>
          <a:srcRect l="433" t="423"/>
          <a:stretch>
            <a:fillRect/>
          </a:stretch>
        </p:blipFill>
        <p:spPr bwMode="auto">
          <a:xfrm>
            <a:off x="0" y="0"/>
            <a:ext cx="12188825" cy="6856413"/>
          </a:xfrm>
          <a:prstGeom prst="rect">
            <a:avLst/>
          </a:prstGeom>
          <a:noFill/>
          <a:ln w="9525">
            <a:noFill/>
            <a:miter lim="800000"/>
            <a:headEnd/>
            <a:tailEnd/>
          </a:ln>
        </p:spPr>
      </p:pic>
      <p:sp>
        <p:nvSpPr>
          <p:cNvPr id="2" name="Title 1"/>
          <p:cNvSpPr>
            <a:spLocks noGrp="1"/>
          </p:cNvSpPr>
          <p:nvPr>
            <p:ph type="title"/>
          </p:nvPr>
        </p:nvSpPr>
        <p:spPr>
          <a:xfrm>
            <a:off x="3352800" y="533400"/>
            <a:ext cx="7315200" cy="1828800"/>
          </a:xfrm>
        </p:spPr>
        <p:txBody>
          <a:bodyPr>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89120"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825625"/>
            <a:ext cx="4389120" cy="34747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Add a footer</a:t>
            </a:r>
          </a:p>
        </p:txBody>
      </p:sp>
      <p:sp>
        <p:nvSpPr>
          <p:cNvPr id="6" name="Date Placeholder 3"/>
          <p:cNvSpPr>
            <a:spLocks noGrp="1"/>
          </p:cNvSpPr>
          <p:nvPr>
            <p:ph type="dt" sz="half" idx="11"/>
          </p:nvPr>
        </p:nvSpPr>
        <p:spPr/>
        <p:txBody>
          <a:bodyPr/>
          <a:lstStyle>
            <a:lvl1pPr>
              <a:defRPr/>
            </a:lvl1pPr>
          </a:lstStyle>
          <a:p>
            <a:pPr>
              <a:defRPr/>
            </a:pPr>
            <a:fld id="{D3822307-188A-4433-86E2-6382C8CE87EB}" type="datetimeFigureOut">
              <a:rPr lang="en-US"/>
              <a:pPr>
                <a:defRPr/>
              </a:pPr>
              <a:t>10/15/2018</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C2A308-4D81-4697-8145-3512D6AC7C4F}" type="slidenum">
              <a:rPr lang="en-US"/>
              <a:pPr>
                <a:defRPr/>
              </a:pPr>
              <a:t>‹#›</a:t>
            </a:fld>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4000" y="2624666"/>
            <a:ext cx="4389120" cy="26754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624666"/>
            <a:ext cx="4389120" cy="26754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t>Add a footer</a:t>
            </a:r>
          </a:p>
        </p:txBody>
      </p:sp>
      <p:sp>
        <p:nvSpPr>
          <p:cNvPr id="8" name="Date Placeholder 3"/>
          <p:cNvSpPr>
            <a:spLocks noGrp="1"/>
          </p:cNvSpPr>
          <p:nvPr>
            <p:ph type="dt" sz="half" idx="11"/>
          </p:nvPr>
        </p:nvSpPr>
        <p:spPr/>
        <p:txBody>
          <a:bodyPr/>
          <a:lstStyle>
            <a:lvl1pPr>
              <a:defRPr/>
            </a:lvl1pPr>
          </a:lstStyle>
          <a:p>
            <a:pPr>
              <a:defRPr/>
            </a:pPr>
            <a:fld id="{E24A5A46-B414-4DBC-9423-0F5FBB9CB63F}" type="datetimeFigureOut">
              <a:rPr lang="en-US"/>
              <a:pPr>
                <a:defRPr/>
              </a:pPr>
              <a:t>10/15/2018</a:t>
            </a:fld>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9D5A6C-465C-4A96-AFC5-A0324A5972F9}" type="slidenum">
              <a:rPr lang="en-US"/>
              <a:pPr>
                <a:defRPr/>
              </a:pPr>
              <a:t>‹#›</a:t>
            </a:fld>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Add a footer</a:t>
            </a:r>
          </a:p>
        </p:txBody>
      </p:sp>
      <p:sp>
        <p:nvSpPr>
          <p:cNvPr id="4" name="Date Placeholder 3"/>
          <p:cNvSpPr>
            <a:spLocks noGrp="1"/>
          </p:cNvSpPr>
          <p:nvPr>
            <p:ph type="dt" sz="half" idx="11"/>
          </p:nvPr>
        </p:nvSpPr>
        <p:spPr/>
        <p:txBody>
          <a:bodyPr/>
          <a:lstStyle>
            <a:lvl1pPr>
              <a:defRPr/>
            </a:lvl1pPr>
          </a:lstStyle>
          <a:p>
            <a:pPr>
              <a:defRPr/>
            </a:pPr>
            <a:fld id="{80DDA912-617F-447F-AAD5-3567F85EBF94}" type="datetimeFigureOut">
              <a:rPr lang="en-US"/>
              <a:pPr>
                <a:defRPr/>
              </a:pPr>
              <a:t>10/15/2018</a:t>
            </a:fld>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8B8CD1C-329C-4331-94FD-A27735A63CE5}" type="slidenum">
              <a:rPr lang="en-US"/>
              <a:pPr>
                <a:defRPr/>
              </a:pPr>
              <a:t>‹#›</a:t>
            </a:fld>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Add a footer</a:t>
            </a:r>
          </a:p>
        </p:txBody>
      </p:sp>
      <p:sp>
        <p:nvSpPr>
          <p:cNvPr id="3" name="Date Placeholder 3"/>
          <p:cNvSpPr>
            <a:spLocks noGrp="1"/>
          </p:cNvSpPr>
          <p:nvPr>
            <p:ph type="dt" sz="half" idx="11"/>
          </p:nvPr>
        </p:nvSpPr>
        <p:spPr/>
        <p:txBody>
          <a:bodyPr/>
          <a:lstStyle>
            <a:lvl1pPr>
              <a:defRPr/>
            </a:lvl1pPr>
          </a:lstStyle>
          <a:p>
            <a:pPr>
              <a:defRPr/>
            </a:pPr>
            <a:fld id="{F5C64670-0591-47C1-B4A9-D74DF01E2130}" type="datetimeFigureOut">
              <a:rPr lang="en-US"/>
              <a:pPr>
                <a:defRPr/>
              </a:pPr>
              <a:t>10/15/2018</a:t>
            </a:fld>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6C1E71A-8534-4A9B-B0C1-B59C2A7B89D1}" type="slidenum">
              <a:rPr lang="en-US"/>
              <a:pPr>
                <a:defRPr/>
              </a:pPr>
              <a:t>‹#›</a:t>
            </a:fld>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Add a footer</a:t>
            </a:r>
          </a:p>
        </p:txBody>
      </p:sp>
      <p:sp>
        <p:nvSpPr>
          <p:cNvPr id="6" name="Date Placeholder 3"/>
          <p:cNvSpPr>
            <a:spLocks noGrp="1"/>
          </p:cNvSpPr>
          <p:nvPr>
            <p:ph type="dt" sz="half" idx="11"/>
          </p:nvPr>
        </p:nvSpPr>
        <p:spPr/>
        <p:txBody>
          <a:bodyPr/>
          <a:lstStyle>
            <a:lvl1pPr>
              <a:defRPr/>
            </a:lvl1pPr>
          </a:lstStyle>
          <a:p>
            <a:pPr>
              <a:defRPr/>
            </a:pPr>
            <a:fld id="{B86B3B9F-51CF-4ABA-B4C0-8A9D91DA4614}" type="datetimeFigureOut">
              <a:rPr lang="en-US"/>
              <a:pPr>
                <a:defRPr/>
              </a:pPr>
              <a:t>10/15/2018</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6D7D9D-1D68-4682-8843-38B50E93E35A}" type="slidenum">
              <a:rPr lang="en-US"/>
              <a:pPr>
                <a:defRPr/>
              </a:pPr>
              <a:t>‹#›</a:t>
            </a:fld>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Freeform 5"/>
          <p:cNvSpPr>
            <a:spLocks/>
          </p:cNvSpPr>
          <p:nvPr/>
        </p:nvSpPr>
        <p:spPr bwMode="gray">
          <a:xfrm>
            <a:off x="804863" y="1695450"/>
            <a:ext cx="559593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p:txBody>
          <a:bodyPr/>
          <a:lstStyle>
            <a:lvl1pPr>
              <a:defRPr sz="3200"/>
            </a:lvl1pPr>
          </a:lstStyle>
          <a:p>
            <a:r>
              <a:rPr lang="en-US"/>
              <a:t>Click to edit Master title style</a:t>
            </a:r>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0"/>
          </p:nvPr>
        </p:nvSpPr>
        <p:spPr/>
        <p:txBody>
          <a:bodyPr/>
          <a:lstStyle>
            <a:lvl1pPr>
              <a:defRPr/>
            </a:lvl1pPr>
          </a:lstStyle>
          <a:p>
            <a:pPr>
              <a:defRPr/>
            </a:pPr>
            <a:r>
              <a:rPr lang="en-US"/>
              <a:t>Add a footer</a:t>
            </a:r>
          </a:p>
        </p:txBody>
      </p:sp>
      <p:sp>
        <p:nvSpPr>
          <p:cNvPr id="7" name="Date Placeholder 4"/>
          <p:cNvSpPr>
            <a:spLocks noGrp="1"/>
          </p:cNvSpPr>
          <p:nvPr>
            <p:ph type="dt" sz="half" idx="11"/>
          </p:nvPr>
        </p:nvSpPr>
        <p:spPr/>
        <p:txBody>
          <a:bodyPr/>
          <a:lstStyle>
            <a:lvl1pPr>
              <a:defRPr/>
            </a:lvl1pPr>
          </a:lstStyle>
          <a:p>
            <a:pPr>
              <a:defRPr/>
            </a:pPr>
            <a:fld id="{6EA9466B-A3E9-4CBE-8695-5D9929D82955}" type="datetimeFigureOut">
              <a:rPr lang="en-US"/>
              <a:pPr>
                <a:defRPr/>
              </a:pPr>
              <a:t>10/15/2018</a:t>
            </a:fld>
            <a:endParaRPr lang="en-US"/>
          </a:p>
        </p:txBody>
      </p:sp>
      <p:sp>
        <p:nvSpPr>
          <p:cNvPr id="8" name="Slide Number Placeholder 6"/>
          <p:cNvSpPr>
            <a:spLocks noGrp="1"/>
          </p:cNvSpPr>
          <p:nvPr>
            <p:ph type="sldNum" sz="quarter" idx="12"/>
          </p:nvPr>
        </p:nvSpPr>
        <p:spPr/>
        <p:txBody>
          <a:bodyPr/>
          <a:lstStyle>
            <a:lvl1pPr>
              <a:defRPr/>
            </a:lvl1pPr>
          </a:lstStyle>
          <a:p>
            <a:pPr>
              <a:defRPr/>
            </a:pPr>
            <a:fld id="{FBFE9EA8-7778-49D0-B87C-A0241B132BDC}"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16"/>
          <a:srcRect l="525" t="511" r="525" b="2998"/>
          <a:stretch>
            <a:fillRect/>
          </a:stretch>
        </p:blipFill>
        <p:spPr bwMode="auto">
          <a:xfrm>
            <a:off x="0" y="0"/>
            <a:ext cx="12188825" cy="6858000"/>
          </a:xfrm>
          <a:prstGeom prst="rect">
            <a:avLst/>
          </a:prstGeom>
          <a:noFill/>
          <a:ln w="9525">
            <a:noFill/>
            <a:miter lim="800000"/>
            <a:headEnd/>
            <a:tailEnd/>
          </a:ln>
        </p:spPr>
      </p:pic>
      <p:sp>
        <p:nvSpPr>
          <p:cNvPr id="1027" name="Title Placeholder 1"/>
          <p:cNvSpPr>
            <a:spLocks noGrp="1"/>
          </p:cNvSpPr>
          <p:nvPr>
            <p:ph type="title"/>
          </p:nvPr>
        </p:nvSpPr>
        <p:spPr bwMode="auto">
          <a:xfrm>
            <a:off x="838200" y="365125"/>
            <a:ext cx="9829800" cy="10826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524000" y="1828800"/>
            <a:ext cx="9144000" cy="3475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fontAlgn="auto">
              <a:spcBef>
                <a:spcPts val="0"/>
              </a:spcBef>
              <a:spcAft>
                <a:spcPts val="0"/>
              </a:spcAft>
              <a:defRPr sz="1100">
                <a:solidFill>
                  <a:schemeClr val="tx1"/>
                </a:solidFill>
                <a:latin typeface="+mn-lt"/>
              </a:defRPr>
            </a:lvl1pPr>
          </a:lstStyle>
          <a:p>
            <a:pPr>
              <a:defRPr/>
            </a:pPr>
            <a:r>
              <a:rPr lang="en-US"/>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fontAlgn="auto">
              <a:spcBef>
                <a:spcPts val="0"/>
              </a:spcBef>
              <a:spcAft>
                <a:spcPts val="0"/>
              </a:spcAft>
              <a:defRPr sz="1100">
                <a:solidFill>
                  <a:schemeClr val="tx1"/>
                </a:solidFill>
                <a:latin typeface="+mn-lt"/>
              </a:defRPr>
            </a:lvl1pPr>
          </a:lstStyle>
          <a:p>
            <a:pPr>
              <a:defRPr/>
            </a:pPr>
            <a:fld id="{BB41BA46-E3A8-45BA-A52A-33304E88CF1B}" type="datetimeFigureOut">
              <a:rPr lang="en-US"/>
              <a:pPr>
                <a:defRPr/>
              </a:pPr>
              <a:t>10/15/2018</a:t>
            </a:fld>
            <a:endParaRPr lang="en-US"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fontAlgn="auto">
              <a:spcBef>
                <a:spcPts val="0"/>
              </a:spcBef>
              <a:spcAft>
                <a:spcPts val="0"/>
              </a:spcAft>
              <a:defRPr sz="1100">
                <a:solidFill>
                  <a:schemeClr val="tx1"/>
                </a:solidFill>
                <a:latin typeface="+mn-lt"/>
              </a:defRPr>
            </a:lvl1pPr>
          </a:lstStyle>
          <a:p>
            <a:pPr>
              <a:defRPr/>
            </a:pPr>
            <a:fld id="{78A01DCC-B58F-4AAC-A9D7-3E16DCDEB77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55" r:id="rId2"/>
    <p:sldLayoutId id="2147483664" r:id="rId3"/>
    <p:sldLayoutId id="2147483656" r:id="rId4"/>
    <p:sldLayoutId id="2147483657" r:id="rId5"/>
    <p:sldLayoutId id="2147483658" r:id="rId6"/>
    <p:sldLayoutId id="2147483659" r:id="rId7"/>
    <p:sldLayoutId id="2147483660" r:id="rId8"/>
    <p:sldLayoutId id="2147483665" r:id="rId9"/>
    <p:sldLayoutId id="2147483666" r:id="rId10"/>
    <p:sldLayoutId id="2147483667" r:id="rId11"/>
    <p:sldLayoutId id="2147483668" r:id="rId12"/>
    <p:sldLayoutId id="2147483661" r:id="rId13"/>
    <p:sldLayoutId id="2147483662" r:id="rId14"/>
  </p:sldLayoutIdLst>
  <p:transition spd="med">
    <p:fade/>
  </p:transition>
  <p:txStyles>
    <p:titleStyle>
      <a:lvl1pPr algn="l" rtl="0" eaLnBrk="0" fontAlgn="base" hangingPunct="0">
        <a:lnSpc>
          <a:spcPct val="90000"/>
        </a:lnSpc>
        <a:spcBef>
          <a:spcPct val="0"/>
        </a:spcBef>
        <a:spcAft>
          <a:spcPct val="0"/>
        </a:spcAft>
        <a:defRPr sz="3200"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Times New Roman" pitchFamily="18" charset="0"/>
        </a:defRPr>
      </a:lvl2pPr>
      <a:lvl3pPr algn="l" rtl="0" eaLnBrk="0" fontAlgn="base" hangingPunct="0">
        <a:lnSpc>
          <a:spcPct val="90000"/>
        </a:lnSpc>
        <a:spcBef>
          <a:spcPct val="0"/>
        </a:spcBef>
        <a:spcAft>
          <a:spcPct val="0"/>
        </a:spcAft>
        <a:defRPr sz="3200">
          <a:solidFill>
            <a:schemeClr val="tx1"/>
          </a:solidFill>
          <a:latin typeface="Times New Roman" pitchFamily="18" charset="0"/>
        </a:defRPr>
      </a:lvl3pPr>
      <a:lvl4pPr algn="l" rtl="0" eaLnBrk="0" fontAlgn="base" hangingPunct="0">
        <a:lnSpc>
          <a:spcPct val="90000"/>
        </a:lnSpc>
        <a:spcBef>
          <a:spcPct val="0"/>
        </a:spcBef>
        <a:spcAft>
          <a:spcPct val="0"/>
        </a:spcAft>
        <a:defRPr sz="3200">
          <a:solidFill>
            <a:schemeClr val="tx1"/>
          </a:solidFill>
          <a:latin typeface="Times New Roman" pitchFamily="18" charset="0"/>
        </a:defRPr>
      </a:lvl4pPr>
      <a:lvl5pPr algn="l" rtl="0" eaLnBrk="0" fontAlgn="base" hangingPunct="0">
        <a:lnSpc>
          <a:spcPct val="90000"/>
        </a:lnSpc>
        <a:spcBef>
          <a:spcPct val="0"/>
        </a:spcBef>
        <a:spcAft>
          <a:spcPct val="0"/>
        </a:spcAft>
        <a:defRPr sz="3200">
          <a:solidFill>
            <a:schemeClr val="tx1"/>
          </a:solidFill>
          <a:latin typeface="Times New Roman" pitchFamily="18" charset="0"/>
        </a:defRPr>
      </a:lvl5pPr>
      <a:lvl6pPr marL="457200" algn="l" rtl="0" fontAlgn="base">
        <a:lnSpc>
          <a:spcPct val="90000"/>
        </a:lnSpc>
        <a:spcBef>
          <a:spcPct val="0"/>
        </a:spcBef>
        <a:spcAft>
          <a:spcPct val="0"/>
        </a:spcAft>
        <a:defRPr sz="3200">
          <a:solidFill>
            <a:schemeClr val="tx1"/>
          </a:solidFill>
          <a:latin typeface="Times New Roman" pitchFamily="18" charset="0"/>
        </a:defRPr>
      </a:lvl6pPr>
      <a:lvl7pPr marL="914400" algn="l" rtl="0" fontAlgn="base">
        <a:lnSpc>
          <a:spcPct val="90000"/>
        </a:lnSpc>
        <a:spcBef>
          <a:spcPct val="0"/>
        </a:spcBef>
        <a:spcAft>
          <a:spcPct val="0"/>
        </a:spcAft>
        <a:defRPr sz="3200">
          <a:solidFill>
            <a:schemeClr val="tx1"/>
          </a:solidFill>
          <a:latin typeface="Times New Roman" pitchFamily="18" charset="0"/>
        </a:defRPr>
      </a:lvl7pPr>
      <a:lvl8pPr marL="1371600" algn="l" rtl="0" fontAlgn="base">
        <a:lnSpc>
          <a:spcPct val="90000"/>
        </a:lnSpc>
        <a:spcBef>
          <a:spcPct val="0"/>
        </a:spcBef>
        <a:spcAft>
          <a:spcPct val="0"/>
        </a:spcAft>
        <a:defRPr sz="3200">
          <a:solidFill>
            <a:schemeClr val="tx1"/>
          </a:solidFill>
          <a:latin typeface="Times New Roman" pitchFamily="18" charset="0"/>
        </a:defRPr>
      </a:lvl8pPr>
      <a:lvl9pPr marL="1828800" algn="l" rtl="0" fontAlgn="base">
        <a:lnSpc>
          <a:spcPct val="90000"/>
        </a:lnSpc>
        <a:spcBef>
          <a:spcPct val="0"/>
        </a:spcBef>
        <a:spcAft>
          <a:spcPct val="0"/>
        </a:spcAft>
        <a:defRPr sz="3200">
          <a:solidFill>
            <a:schemeClr val="tx1"/>
          </a:solidFill>
          <a:latin typeface="Times New Roman" pitchFamily="18" charset="0"/>
        </a:defRPr>
      </a:lvl9pPr>
    </p:titleStyle>
    <p:bodyStyle>
      <a:lvl1pPr marL="228600" indent="-228600" algn="l" rtl="0" eaLnBrk="0" fontAlgn="base" hangingPunct="0">
        <a:lnSpc>
          <a:spcPct val="90000"/>
        </a:lnSpc>
        <a:spcBef>
          <a:spcPts val="1800"/>
        </a:spcBef>
        <a:spcAft>
          <a:spcPct val="0"/>
        </a:spcAft>
        <a:buFont typeface="Arial" charset="0"/>
        <a:buChar char="•"/>
        <a:defRPr sz="2000" kern="1200">
          <a:solidFill>
            <a:schemeClr val="tx1"/>
          </a:solidFill>
          <a:latin typeface="+mn-lt"/>
          <a:ea typeface="+mn-ea"/>
          <a:cs typeface="+mn-cs"/>
        </a:defRPr>
      </a:lvl1pPr>
      <a:lvl2pPr marL="457200" indent="-182563" algn="l" rtl="0" eaLnBrk="0" fontAlgn="base" hangingPunct="0">
        <a:lnSpc>
          <a:spcPct val="90000"/>
        </a:lnSpc>
        <a:spcBef>
          <a:spcPts val="1200"/>
        </a:spcBef>
        <a:spcAft>
          <a:spcPct val="0"/>
        </a:spcAft>
        <a:buFont typeface="Arial" charset="0"/>
        <a:buChar char="•"/>
        <a:defRPr kern="1200">
          <a:solidFill>
            <a:schemeClr val="tx1"/>
          </a:solidFill>
          <a:latin typeface="+mn-lt"/>
          <a:ea typeface="+mn-ea"/>
          <a:cs typeface="+mn-cs"/>
        </a:defRPr>
      </a:lvl2pPr>
      <a:lvl3pPr marL="685800" indent="-182563" algn="l" rtl="0" eaLnBrk="0" fontAlgn="base" hangingPunct="0">
        <a:lnSpc>
          <a:spcPct val="90000"/>
        </a:lnSpc>
        <a:spcBef>
          <a:spcPts val="600"/>
        </a:spcBef>
        <a:spcAft>
          <a:spcPct val="0"/>
        </a:spcAft>
        <a:buFont typeface="Arial" charset="0"/>
        <a:buChar char="•"/>
        <a:defRPr sz="1600" kern="1200">
          <a:solidFill>
            <a:schemeClr val="tx1"/>
          </a:solidFill>
          <a:latin typeface="+mn-lt"/>
          <a:ea typeface="+mn-ea"/>
          <a:cs typeface="+mn-cs"/>
        </a:defRPr>
      </a:lvl3pPr>
      <a:lvl4pPr marL="914400" indent="-182563" algn="l" rtl="0" eaLnBrk="0" fontAlgn="base" hangingPunct="0">
        <a:lnSpc>
          <a:spcPct val="90000"/>
        </a:lnSpc>
        <a:spcBef>
          <a:spcPts val="600"/>
        </a:spcBef>
        <a:spcAft>
          <a:spcPct val="0"/>
        </a:spcAft>
        <a:buFont typeface="Arial" charset="0"/>
        <a:buChar char="•"/>
        <a:defRPr sz="1400" kern="1200">
          <a:solidFill>
            <a:schemeClr val="tx1"/>
          </a:solidFill>
          <a:latin typeface="+mn-lt"/>
          <a:ea typeface="+mn-ea"/>
          <a:cs typeface="+mn-cs"/>
        </a:defRPr>
      </a:lvl4pPr>
      <a:lvl5pPr marL="1143000" indent="-182563" algn="l" rtl="0" eaLnBrk="0" fontAlgn="base" hangingPunct="0">
        <a:lnSpc>
          <a:spcPct val="90000"/>
        </a:lnSpc>
        <a:spcBef>
          <a:spcPts val="600"/>
        </a:spcBef>
        <a:spcAft>
          <a:spcPct val="0"/>
        </a:spcAft>
        <a:buFont typeface="Arial"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ctrTitle"/>
          </p:nvPr>
        </p:nvSpPr>
        <p:spPr>
          <a:xfrm>
            <a:off x="647700" y="228600"/>
            <a:ext cx="10896600" cy="1066800"/>
          </a:xfrm>
        </p:spPr>
        <p:txBody>
          <a:bodyPr/>
          <a:lstStyle/>
          <a:p>
            <a:pPr eaLnBrk="1" hangingPunct="1"/>
            <a:r>
              <a:rPr lang="en-US"/>
              <a:t>Giao Thức Định Tuyến Giữa Các Hệ Tự Quản</a:t>
            </a:r>
          </a:p>
        </p:txBody>
      </p:sp>
      <p:sp>
        <p:nvSpPr>
          <p:cNvPr id="3" name="Subtitle 2"/>
          <p:cNvSpPr>
            <a:spLocks noGrp="1"/>
          </p:cNvSpPr>
          <p:nvPr>
            <p:ph type="subTitle" idx="1"/>
          </p:nvPr>
        </p:nvSpPr>
        <p:spPr>
          <a:xfrm>
            <a:off x="6324600" y="3733800"/>
            <a:ext cx="7086600" cy="2667000"/>
          </a:xfrm>
        </p:spPr>
        <p:txBody>
          <a:bodyPr rtlCol="0"/>
          <a:lstStyle/>
          <a:p>
            <a:pPr eaLnBrk="1" fontAlgn="auto" hangingPunct="1">
              <a:spcAft>
                <a:spcPts val="0"/>
              </a:spcAft>
              <a:buFont typeface="Arial" panose="020B0604020202020204" pitchFamily="34" charset="0"/>
              <a:buNone/>
              <a:defRPr/>
            </a:pPr>
            <a:r>
              <a:rPr lang="en-US"/>
              <a:t>Nhóm 5:</a:t>
            </a:r>
          </a:p>
          <a:p>
            <a:pPr eaLnBrk="1" fontAlgn="auto" hangingPunct="1">
              <a:spcAft>
                <a:spcPts val="0"/>
              </a:spcAft>
              <a:buFont typeface="Arial" panose="020B0604020202020204" pitchFamily="34" charset="0"/>
              <a:buNone/>
              <a:defRPr/>
            </a:pPr>
            <a:r>
              <a:rPr lang="en-US"/>
              <a:t>Nguyễn Đức L</a:t>
            </a:r>
            <a:r>
              <a:rPr lang="vi-VN"/>
              <a:t>ư</a:t>
            </a:r>
            <a:r>
              <a:rPr lang="en-US"/>
              <a:t>ơng</a:t>
            </a:r>
          </a:p>
          <a:p>
            <a:pPr eaLnBrk="1" fontAlgn="auto" hangingPunct="1">
              <a:spcAft>
                <a:spcPts val="0"/>
              </a:spcAft>
              <a:buFont typeface="Arial" panose="020B0604020202020204" pitchFamily="34" charset="0"/>
              <a:buNone/>
              <a:defRPr/>
            </a:pPr>
            <a:r>
              <a:rPr lang="en-US"/>
              <a:t>Bùi Anh Tuấn</a:t>
            </a:r>
          </a:p>
          <a:p>
            <a:pPr eaLnBrk="1" fontAlgn="auto" hangingPunct="1">
              <a:spcAft>
                <a:spcPts val="0"/>
              </a:spcAft>
              <a:buFont typeface="Arial" panose="020B0604020202020204" pitchFamily="34" charset="0"/>
              <a:buNone/>
              <a:defRPr/>
            </a:pPr>
            <a:r>
              <a:rPr lang="en-US"/>
              <a:t>Hoàng Thị Kim Oanh</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1"/>
          <p:cNvSpPr txBox="1">
            <a:spLocks noChangeArrowheads="1"/>
          </p:cNvSpPr>
          <p:nvPr/>
        </p:nvSpPr>
        <p:spPr bwMode="auto">
          <a:xfrm>
            <a:off x="768350" y="228600"/>
            <a:ext cx="5638800" cy="457200"/>
          </a:xfrm>
          <a:prstGeom prst="rect">
            <a:avLst/>
          </a:prstGeom>
          <a:noFill/>
          <a:ln w="9525">
            <a:noFill/>
            <a:miter lim="800000"/>
            <a:headEnd/>
            <a:tailEnd/>
          </a:ln>
        </p:spPr>
        <p:txBody>
          <a:bodyPr>
            <a:spAutoFit/>
          </a:bodyPr>
          <a:lstStyle/>
          <a:p>
            <a:r>
              <a:rPr lang="en-US" sz="2400" b="1"/>
              <a:t>4. RIP timer</a:t>
            </a:r>
            <a:endParaRPr lang="en-GB" sz="2400" b="1"/>
          </a:p>
        </p:txBody>
      </p:sp>
      <p:sp>
        <p:nvSpPr>
          <p:cNvPr id="27650" name="TextBox 2"/>
          <p:cNvSpPr txBox="1">
            <a:spLocks noChangeArrowheads="1"/>
          </p:cNvSpPr>
          <p:nvPr/>
        </p:nvSpPr>
        <p:spPr bwMode="auto">
          <a:xfrm>
            <a:off x="1600200" y="762000"/>
            <a:ext cx="8839200" cy="5310188"/>
          </a:xfrm>
          <a:prstGeom prst="rect">
            <a:avLst/>
          </a:prstGeom>
          <a:noFill/>
          <a:ln w="9525">
            <a:noFill/>
            <a:miter lim="800000"/>
            <a:headEnd/>
            <a:tailEnd/>
          </a:ln>
        </p:spPr>
        <p:txBody>
          <a:bodyPr>
            <a:spAutoFit/>
          </a:bodyPr>
          <a:lstStyle/>
          <a:p>
            <a:r>
              <a:rPr lang="en-US"/>
              <a:t>	- </a:t>
            </a:r>
            <a:r>
              <a:rPr lang="vi-VN"/>
              <a:t>Route update timer: là thời gian trao đổi thông tin định tuyến của Router với tất cả các active interface. Thông tin ở đây là toàn bộ bảng định tuyến và th</a:t>
            </a:r>
            <a:r>
              <a:rPr lang="en-US"/>
              <a:t>ời</a:t>
            </a:r>
            <a:r>
              <a:rPr lang="vi-VN"/>
              <a:t> gian định kỳ là 30s.</a:t>
            </a:r>
          </a:p>
          <a:p>
            <a:r>
              <a:rPr lang="en-US"/>
              <a:t>	- </a:t>
            </a:r>
            <a:r>
              <a:rPr lang="vi-VN"/>
              <a:t>Routing invalid Timer: là khoảng thời gian xác định một tuyến đường invalid. Được bắt đầu nếu hết thời gian Hold time mà không nhận được update, sau khoảng thời gian đó Router sẽ gửi một update tới tất cả các Interface là tuyến đường đó đã invalid.</a:t>
            </a:r>
          </a:p>
          <a:p>
            <a:r>
              <a:rPr lang="en-US"/>
              <a:t>	- </a:t>
            </a:r>
            <a:r>
              <a:rPr lang="vi-VN"/>
              <a:t>Holddown timer: giá trị này được sử dụng khi có thông tin định tuyến bị thay đổi. Sau khi nhận thông tin thay đổi, Router đặt tuyến đường đó vào trạng thái hold-down. Điều này có nghĩa là Router không gửi quảng bá cũng như không nhận quảng bá về thông tin đó trong khoảng thời gian Hold down timer. Sau khoảng thời gian này Router mới nhận và gửi thông tin về tuyến đường đó. Điều này làm giảm thông tin sai mà Router học được. Giá trị mặc định là 180 giây.</a:t>
            </a:r>
          </a:p>
          <a:p>
            <a:r>
              <a:rPr lang="en-US"/>
              <a:t>	- </a:t>
            </a:r>
            <a:r>
              <a:rPr lang="vi-VN"/>
              <a:t>Route flush timer: là khoảng thời gian được tính từ khi tuyến đường ở trạng thái không hợp lệ đến khi tuyến bị xoá khỏi bảng định tuyến. Giá trị Route invalid timer phải nhỏ hơn giá trị Route flush timer vì Router cần thông báo tới các Router bên cạnh của nó về trạng thái invalid của tuyến đường đó trước khi local routing được update.</a:t>
            </a:r>
          </a:p>
          <a:p>
            <a:endParaRPr lang="en-GB"/>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
          <p:cNvSpPr txBox="1">
            <a:spLocks noChangeArrowheads="1"/>
          </p:cNvSpPr>
          <p:nvPr/>
        </p:nvSpPr>
        <p:spPr bwMode="auto">
          <a:xfrm>
            <a:off x="304800" y="533400"/>
            <a:ext cx="4724400" cy="822325"/>
          </a:xfrm>
          <a:prstGeom prst="rect">
            <a:avLst/>
          </a:prstGeom>
          <a:noFill/>
          <a:ln w="9525">
            <a:noFill/>
            <a:miter lim="800000"/>
            <a:headEnd/>
            <a:tailEnd/>
          </a:ln>
        </p:spPr>
        <p:txBody>
          <a:bodyPr>
            <a:spAutoFit/>
          </a:bodyPr>
          <a:lstStyle/>
          <a:p>
            <a:r>
              <a:rPr lang="en-US" sz="2400" b="1"/>
              <a:t>5. Một số lỗi của RIP</a:t>
            </a:r>
          </a:p>
          <a:p>
            <a:endParaRPr lang="en-GB" sz="2400" b="1"/>
          </a:p>
        </p:txBody>
      </p:sp>
      <p:sp>
        <p:nvSpPr>
          <p:cNvPr id="28674" name="TextBox 2"/>
          <p:cNvSpPr txBox="1">
            <a:spLocks noChangeArrowheads="1"/>
          </p:cNvSpPr>
          <p:nvPr/>
        </p:nvSpPr>
        <p:spPr bwMode="auto">
          <a:xfrm>
            <a:off x="381000" y="1676400"/>
            <a:ext cx="11811000" cy="1739900"/>
          </a:xfrm>
          <a:prstGeom prst="rect">
            <a:avLst/>
          </a:prstGeom>
          <a:noFill/>
          <a:ln w="9525">
            <a:noFill/>
            <a:miter lim="800000"/>
            <a:headEnd/>
            <a:tailEnd/>
          </a:ln>
        </p:spPr>
        <p:txBody>
          <a:bodyPr>
            <a:spAutoFit/>
          </a:bodyPr>
          <a:lstStyle/>
          <a:p>
            <a:r>
              <a:rPr lang="en-US"/>
              <a:t>	- </a:t>
            </a:r>
            <a:r>
              <a:rPr lang="vi-VN"/>
              <a:t>RIP phải xử lý một số lỗi do thuật giải cơ sở gây ra. Đầu tiên là rong suốt thời gian holddown, router nhận được thông tin cập nhật từ một router láng giềng khác nhưng thông tin này cho biết có đường đến mạng X với thông số định tuyến tốt hơn con đường mà router trước đó thì nó sẽ bỏ qua, không cập nhật thông tin này.</a:t>
            </a:r>
          </a:p>
          <a:p>
            <a:r>
              <a:rPr lang="en-US"/>
              <a:t>	- </a:t>
            </a:r>
            <a:r>
              <a:rPr lang="vi-VN"/>
              <a:t>Tiếp theo là lỗi đếm vô hạn. Định tuyến lặp có thể xảy ra khi bảng định tuyến trên các router chưa được cập nhật do quá trình hội tụ chậm.</a:t>
            </a:r>
          </a:p>
          <a:p>
            <a:endParaRPr lang="en-GB"/>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descr="C:\Users\B-A-T\Downloads\Capture1.PNG"/>
          <p:cNvPicPr>
            <a:picLocks noChangeAspect="1" noChangeArrowheads="1"/>
          </p:cNvPicPr>
          <p:nvPr/>
        </p:nvPicPr>
        <p:blipFill>
          <a:blip r:embed="rId2"/>
          <a:srcRect/>
          <a:stretch>
            <a:fillRect/>
          </a:stretch>
        </p:blipFill>
        <p:spPr bwMode="auto">
          <a:xfrm>
            <a:off x="3648075" y="136772"/>
            <a:ext cx="4895850" cy="2276475"/>
          </a:xfrm>
          <a:prstGeom prst="rect">
            <a:avLst/>
          </a:prstGeom>
          <a:noFill/>
          <a:ln w="9525">
            <a:noFill/>
            <a:miter lim="800000"/>
            <a:headEnd/>
            <a:tailEnd/>
          </a:ln>
        </p:spPr>
      </p:pic>
      <p:sp>
        <p:nvSpPr>
          <p:cNvPr id="29698" name="TextBox 3"/>
          <p:cNvSpPr txBox="1">
            <a:spLocks noChangeArrowheads="1"/>
          </p:cNvSpPr>
          <p:nvPr/>
        </p:nvSpPr>
        <p:spPr bwMode="auto">
          <a:xfrm>
            <a:off x="533400" y="2438400"/>
            <a:ext cx="11049000" cy="2289175"/>
          </a:xfrm>
          <a:prstGeom prst="rect">
            <a:avLst/>
          </a:prstGeom>
          <a:noFill/>
          <a:ln w="9525">
            <a:noFill/>
            <a:miter lim="800000"/>
            <a:headEnd/>
            <a:tailEnd/>
          </a:ln>
        </p:spPr>
        <p:txBody>
          <a:bodyPr>
            <a:spAutoFit/>
          </a:bodyPr>
          <a:lstStyle/>
          <a:p>
            <a:r>
              <a:rPr lang="en-US"/>
              <a:t>	</a:t>
            </a:r>
            <a:r>
              <a:rPr lang="vi-VN"/>
              <a:t>Khi không có lỗi, bảng định tuyến trên các router đối với mạng đích:</a:t>
            </a:r>
          </a:p>
          <a:p>
            <a:r>
              <a:rPr lang="vi-VN"/>
              <a:t>D: directly connected, metric 1</a:t>
            </a:r>
          </a:p>
          <a:p>
            <a:r>
              <a:rPr lang="vi-VN"/>
              <a:t>B: route via D, metric 2</a:t>
            </a:r>
          </a:p>
          <a:p>
            <a:r>
              <a:rPr lang="vi-VN"/>
              <a:t>C: route via B, metric 3</a:t>
            </a:r>
          </a:p>
          <a:p>
            <a:r>
              <a:rPr lang="vi-VN"/>
              <a:t>A: route via B, metric 3</a:t>
            </a:r>
          </a:p>
          <a:p>
            <a:r>
              <a:rPr lang="vi-VN"/>
              <a:t>Liên kết B-D bị đứt, các routers nên sử dụng liên kết C-D. Tuy nhiên phải mất một khoảng thời gian. Quá trình diễn ra bắt đầu từ khi B phát hiện ra đường đi đến D không sử dụng được nữa.</a:t>
            </a:r>
          </a:p>
          <a:p>
            <a:endParaRPr lang="en-GB"/>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1"/>
          <p:cNvSpPr txBox="1">
            <a:spLocks noChangeArrowheads="1"/>
          </p:cNvSpPr>
          <p:nvPr/>
        </p:nvSpPr>
        <p:spPr bwMode="auto">
          <a:xfrm>
            <a:off x="533400" y="2667000"/>
            <a:ext cx="11277600" cy="2838450"/>
          </a:xfrm>
          <a:prstGeom prst="rect">
            <a:avLst/>
          </a:prstGeom>
          <a:noFill/>
          <a:ln w="9525">
            <a:noFill/>
            <a:miter lim="800000"/>
            <a:headEnd/>
            <a:tailEnd/>
          </a:ln>
        </p:spPr>
        <p:txBody>
          <a:bodyPr>
            <a:spAutoFit/>
          </a:bodyPr>
          <a:lstStyle/>
          <a:p>
            <a:r>
              <a:rPr lang="en-US"/>
              <a:t>	- </a:t>
            </a:r>
            <a:r>
              <a:rPr lang="vi-VN"/>
              <a:t>Ban đầu B phát hiện kh</a:t>
            </a:r>
            <a:r>
              <a:rPr lang="en-US"/>
              <a:t>ô</a:t>
            </a:r>
            <a:r>
              <a:rPr lang="vi-VN"/>
              <a:t>ng đi được đến đích. Nhưng A và C vẫn chưa được cập nhật. B lại nghĩ là có thể đi đến đích qua C. Và quảng bá đường đi đó... Quá trình này có thể lặp vô hạn đối với một số trường hợp.</a:t>
            </a:r>
          </a:p>
          <a:p>
            <a:r>
              <a:rPr lang="en-US"/>
              <a:t>	- </a:t>
            </a:r>
            <a:r>
              <a:rPr lang="vi-VN"/>
              <a:t>Với các giao thức định tuyến vector khoảng cách sử dụng thông số là số lượng hop thì mỗi khi router chuyển thông tin cập nhật cho router khác, chỉ số hop sẽ tăng lên 1. Việc cập nhật sai về bảng định tuyến như trên sẽ bị lặp vòng như vậy mãi cho đến khi nào có một tiến trình khác cắt đứt được quá trình này. RIP sử dụng một giá trị vừa đủ nhỏ, 16 hop để gán cho khoảng cách tối đa có thể có. Để tránh lỗi lặp vô hạn, sử dụng ỹ thuật cắt hàng ngang (split horizon update): bộ định tuyến sẽ không cập nhật thông về tuyến đường ngược trở về bộ định tuyến mà từ đó đã nhận được thông tin về tuyến đường</a:t>
            </a:r>
          </a:p>
          <a:p>
            <a:endParaRPr lang="en-GB"/>
          </a:p>
        </p:txBody>
      </p:sp>
      <p:pic>
        <p:nvPicPr>
          <p:cNvPr id="30722" name="Picture 3" descr="C:\Users\B-A-T\Downloads\Capture3.PNG"/>
          <p:cNvPicPr>
            <a:picLocks noChangeAspect="1" noChangeArrowheads="1"/>
          </p:cNvPicPr>
          <p:nvPr/>
        </p:nvPicPr>
        <p:blipFill>
          <a:blip r:embed="rId2"/>
          <a:srcRect/>
          <a:stretch>
            <a:fillRect/>
          </a:stretch>
        </p:blipFill>
        <p:spPr bwMode="auto">
          <a:xfrm>
            <a:off x="3429000" y="-228600"/>
            <a:ext cx="4267200" cy="2841625"/>
          </a:xfrm>
          <a:prstGeom prst="rect">
            <a:avLst/>
          </a:prstGeom>
          <a:noFill/>
          <a:ln w="9525">
            <a:noFill/>
            <a:miter lim="800000"/>
            <a:headEnd/>
            <a:tailEnd/>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
          <p:cNvSpPr txBox="1">
            <a:spLocks noChangeArrowheads="1"/>
          </p:cNvSpPr>
          <p:nvPr/>
        </p:nvSpPr>
        <p:spPr bwMode="auto">
          <a:xfrm>
            <a:off x="3810000" y="457200"/>
            <a:ext cx="3325813" cy="369888"/>
          </a:xfrm>
          <a:prstGeom prst="rect">
            <a:avLst/>
          </a:prstGeom>
          <a:noFill/>
          <a:ln w="9525">
            <a:noFill/>
            <a:miter lim="800000"/>
            <a:headEnd/>
            <a:tailEnd/>
          </a:ln>
        </p:spPr>
        <p:txBody>
          <a:bodyPr wrap="none">
            <a:spAutoFit/>
          </a:bodyPr>
          <a:lstStyle/>
          <a:p>
            <a:r>
              <a:rPr lang="en-US"/>
              <a:t> OSPF (Open Short Path First)</a:t>
            </a:r>
          </a:p>
        </p:txBody>
      </p:sp>
      <p:sp>
        <p:nvSpPr>
          <p:cNvPr id="31746" name="TextBox 2"/>
          <p:cNvSpPr txBox="1">
            <a:spLocks noChangeArrowheads="1"/>
          </p:cNvSpPr>
          <p:nvPr/>
        </p:nvSpPr>
        <p:spPr bwMode="auto">
          <a:xfrm>
            <a:off x="1458913" y="2122488"/>
            <a:ext cx="7785100" cy="368300"/>
          </a:xfrm>
          <a:prstGeom prst="rect">
            <a:avLst/>
          </a:prstGeom>
          <a:noFill/>
          <a:ln w="9525">
            <a:noFill/>
            <a:miter lim="800000"/>
            <a:headEnd/>
            <a:tailEnd/>
          </a:ln>
        </p:spPr>
        <p:txBody>
          <a:bodyPr wrap="none">
            <a:spAutoFit/>
          </a:bodyPr>
          <a:lstStyle/>
          <a:p>
            <a:r>
              <a:rPr lang="en-US"/>
              <a:t>https://tailamblog.wordpress.com/2017/08/11/ospf-open-shortest-path-first/</a:t>
            </a:r>
          </a:p>
        </p:txBody>
      </p:sp>
      <p:sp>
        <p:nvSpPr>
          <p:cNvPr id="31747" name="TextBox 3"/>
          <p:cNvSpPr txBox="1">
            <a:spLocks noChangeArrowheads="1"/>
          </p:cNvSpPr>
          <p:nvPr/>
        </p:nvSpPr>
        <p:spPr bwMode="auto">
          <a:xfrm>
            <a:off x="990600" y="1752600"/>
            <a:ext cx="2070100" cy="369888"/>
          </a:xfrm>
          <a:prstGeom prst="rect">
            <a:avLst/>
          </a:prstGeom>
          <a:noFill/>
          <a:ln w="9525">
            <a:noFill/>
            <a:miter lim="800000"/>
            <a:headEnd/>
            <a:tailEnd/>
          </a:ln>
        </p:spPr>
        <p:txBody>
          <a:bodyPr wrap="none">
            <a:spAutoFit/>
          </a:bodyPr>
          <a:lstStyle/>
          <a:p>
            <a:r>
              <a:rPr lang="en-US"/>
              <a:t>Tài liệu tham khảo</a:t>
            </a:r>
          </a:p>
        </p:txBody>
      </p:sp>
      <p:sp>
        <p:nvSpPr>
          <p:cNvPr id="31748" name="TextBox 4"/>
          <p:cNvSpPr txBox="1">
            <a:spLocks noChangeArrowheads="1"/>
          </p:cNvSpPr>
          <p:nvPr/>
        </p:nvSpPr>
        <p:spPr bwMode="auto">
          <a:xfrm>
            <a:off x="1458913" y="3197225"/>
            <a:ext cx="1587500" cy="369888"/>
          </a:xfrm>
          <a:prstGeom prst="rect">
            <a:avLst/>
          </a:prstGeom>
          <a:noFill/>
          <a:ln w="9525">
            <a:noFill/>
            <a:miter lim="800000"/>
            <a:headEnd/>
            <a:tailEnd/>
          </a:ln>
        </p:spPr>
        <p:txBody>
          <a:bodyPr wrap="none">
            <a:spAutoFit/>
          </a:bodyPr>
          <a:lstStyle/>
          <a:p>
            <a:r>
              <a:rPr lang="en-US"/>
              <a:t>Tuấn tìm hiểu</a:t>
            </a:r>
          </a:p>
        </p:txBody>
      </p:sp>
      <p:sp>
        <p:nvSpPr>
          <p:cNvPr id="31749" name="TextBox 5"/>
          <p:cNvSpPr txBox="1">
            <a:spLocks noChangeArrowheads="1"/>
          </p:cNvSpPr>
          <p:nvPr/>
        </p:nvSpPr>
        <p:spPr bwMode="auto">
          <a:xfrm>
            <a:off x="990600" y="2827338"/>
            <a:ext cx="979488" cy="369887"/>
          </a:xfrm>
          <a:prstGeom prst="rect">
            <a:avLst/>
          </a:prstGeom>
          <a:noFill/>
          <a:ln w="9525">
            <a:noFill/>
            <a:miter lim="800000"/>
            <a:headEnd/>
            <a:tailEnd/>
          </a:ln>
        </p:spPr>
        <p:txBody>
          <a:bodyPr wrap="none">
            <a:spAutoFit/>
          </a:bodyPr>
          <a:lstStyle/>
          <a:p>
            <a:r>
              <a:rPr lang="en-US"/>
              <a:t>Ghi chú</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
          <p:cNvSpPr txBox="1">
            <a:spLocks noChangeArrowheads="1"/>
          </p:cNvSpPr>
          <p:nvPr/>
        </p:nvSpPr>
        <p:spPr bwMode="auto">
          <a:xfrm>
            <a:off x="2819400" y="457200"/>
            <a:ext cx="6711950" cy="641350"/>
          </a:xfrm>
          <a:prstGeom prst="rect">
            <a:avLst/>
          </a:prstGeom>
          <a:noFill/>
          <a:ln w="9525">
            <a:noFill/>
            <a:miter lim="800000"/>
            <a:headEnd/>
            <a:tailEnd/>
          </a:ln>
        </p:spPr>
        <p:txBody>
          <a:bodyPr wrap="none">
            <a:spAutoFit/>
          </a:bodyPr>
          <a:lstStyle/>
          <a:p>
            <a:r>
              <a:rPr lang="en-US" sz="3600" b="1"/>
              <a:t> OSPF (Open Short Path First)</a:t>
            </a:r>
          </a:p>
        </p:txBody>
      </p:sp>
      <p:sp>
        <p:nvSpPr>
          <p:cNvPr id="32770" name="TextBox 2"/>
          <p:cNvSpPr txBox="1">
            <a:spLocks noChangeArrowheads="1"/>
          </p:cNvSpPr>
          <p:nvPr/>
        </p:nvSpPr>
        <p:spPr bwMode="auto">
          <a:xfrm>
            <a:off x="1295400" y="1752600"/>
            <a:ext cx="5791200" cy="2105025"/>
          </a:xfrm>
          <a:prstGeom prst="rect">
            <a:avLst/>
          </a:prstGeom>
          <a:noFill/>
          <a:ln w="9525">
            <a:noFill/>
            <a:miter lim="800000"/>
            <a:headEnd/>
            <a:tailEnd/>
          </a:ln>
        </p:spPr>
        <p:txBody>
          <a:bodyPr>
            <a:spAutoFit/>
          </a:bodyPr>
          <a:lstStyle/>
          <a:p>
            <a:r>
              <a:rPr lang="en-US" sz="2400" b="1"/>
              <a:t>Mục lục</a:t>
            </a:r>
          </a:p>
          <a:p>
            <a:pPr>
              <a:buFontTx/>
              <a:buAutoNum type="arabicPeriod"/>
            </a:pPr>
            <a:r>
              <a:rPr lang="en-US" b="1"/>
              <a:t> Khái niệm</a:t>
            </a:r>
          </a:p>
          <a:p>
            <a:pPr>
              <a:buFontTx/>
              <a:buAutoNum type="arabicPeriod"/>
            </a:pPr>
            <a:r>
              <a:rPr lang="en-US" b="1"/>
              <a:t> Đặc điểm của OSPF</a:t>
            </a:r>
          </a:p>
          <a:p>
            <a:pPr>
              <a:buFontTx/>
              <a:buAutoNum type="arabicPeriod"/>
            </a:pPr>
            <a:r>
              <a:rPr lang="en-US" b="1"/>
              <a:t> Nhược điểm</a:t>
            </a:r>
          </a:p>
          <a:p>
            <a:pPr>
              <a:buFontTx/>
              <a:buAutoNum type="arabicPeriod"/>
            </a:pPr>
            <a:r>
              <a:rPr lang="en-US" b="1"/>
              <a:t> Nguyên lý hoạt động</a:t>
            </a:r>
          </a:p>
          <a:p>
            <a:pPr>
              <a:buFontTx/>
              <a:buAutoNum type="arabicPeriod"/>
            </a:pPr>
            <a:r>
              <a:rPr lang="en-US" b="1"/>
              <a:t> Cấu hình OSPF căn bản</a:t>
            </a:r>
          </a:p>
          <a:p>
            <a:pPr>
              <a:buFontTx/>
              <a:buAutoNum type="arabicPeriod"/>
            </a:pPr>
            <a:r>
              <a:rPr lang="en-GB" b="1"/>
              <a:t> Multi-Area OSPF</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1"/>
          <p:cNvSpPr txBox="1">
            <a:spLocks noChangeArrowheads="1"/>
          </p:cNvSpPr>
          <p:nvPr/>
        </p:nvSpPr>
        <p:spPr bwMode="auto">
          <a:xfrm>
            <a:off x="381000" y="457200"/>
            <a:ext cx="5334000" cy="457200"/>
          </a:xfrm>
          <a:prstGeom prst="rect">
            <a:avLst/>
          </a:prstGeom>
          <a:noFill/>
          <a:ln w="9525">
            <a:noFill/>
            <a:miter lim="800000"/>
            <a:headEnd/>
            <a:tailEnd/>
          </a:ln>
        </p:spPr>
        <p:txBody>
          <a:bodyPr>
            <a:spAutoFit/>
          </a:bodyPr>
          <a:lstStyle/>
          <a:p>
            <a:r>
              <a:rPr lang="en-US" sz="2400" b="1"/>
              <a:t>1. Khái niệm</a:t>
            </a:r>
            <a:endParaRPr lang="en-GB" sz="2400" b="1"/>
          </a:p>
        </p:txBody>
      </p:sp>
      <p:sp>
        <p:nvSpPr>
          <p:cNvPr id="33794" name="TextBox 2"/>
          <p:cNvSpPr txBox="1">
            <a:spLocks noChangeArrowheads="1"/>
          </p:cNvSpPr>
          <p:nvPr/>
        </p:nvSpPr>
        <p:spPr bwMode="auto">
          <a:xfrm>
            <a:off x="1143000" y="1295400"/>
            <a:ext cx="10363200" cy="915988"/>
          </a:xfrm>
          <a:prstGeom prst="rect">
            <a:avLst/>
          </a:prstGeom>
          <a:noFill/>
          <a:ln w="9525">
            <a:noFill/>
            <a:miter lim="800000"/>
            <a:headEnd/>
            <a:tailEnd/>
          </a:ln>
        </p:spPr>
        <p:txBody>
          <a:bodyPr>
            <a:spAutoFit/>
          </a:bodyPr>
          <a:lstStyle/>
          <a:p>
            <a:r>
              <a:rPr lang="en-US" b="1"/>
              <a:t>	</a:t>
            </a:r>
            <a:r>
              <a:rPr lang="vi-VN" b="1"/>
              <a:t>OSPF (Open Shortest Path First)</a:t>
            </a:r>
            <a:r>
              <a:rPr lang="vi-VN"/>
              <a:t> là một giao thức định tuyến thuộc lớp Link State Routing Protocol, OSPF là một giao thức chuẩn chung được áp dụng rộng rãi ở hầu hết các loại thiết bị định tuyến, OSPF phù hợp với các mô hình mạng lớn, phân cấp và có nhiều thiết bị.</a:t>
            </a:r>
            <a:endParaRPr lang="en-GB"/>
          </a:p>
        </p:txBody>
      </p:sp>
      <p:pic>
        <p:nvPicPr>
          <p:cNvPr id="33795" name="Picture 2" descr="C:\Users\B-A-T\Downloads\000000000000000000000000000000000000000000000000000000000000000.PNG"/>
          <p:cNvPicPr>
            <a:picLocks noChangeAspect="1" noChangeArrowheads="1"/>
          </p:cNvPicPr>
          <p:nvPr/>
        </p:nvPicPr>
        <p:blipFill>
          <a:blip r:embed="rId2"/>
          <a:srcRect/>
          <a:stretch>
            <a:fillRect/>
          </a:stretch>
        </p:blipFill>
        <p:spPr bwMode="auto">
          <a:xfrm>
            <a:off x="2514600" y="2438400"/>
            <a:ext cx="6934200" cy="3217863"/>
          </a:xfrm>
          <a:prstGeom prst="rect">
            <a:avLst/>
          </a:prstGeom>
          <a:noFill/>
          <a:ln w="9525">
            <a:noFill/>
            <a:miter lim="800000"/>
            <a:headEnd/>
            <a:tailEnd/>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1"/>
          <p:cNvSpPr txBox="1">
            <a:spLocks noChangeArrowheads="1"/>
          </p:cNvSpPr>
          <p:nvPr/>
        </p:nvSpPr>
        <p:spPr bwMode="auto">
          <a:xfrm>
            <a:off x="228600" y="304800"/>
            <a:ext cx="4876800" cy="457200"/>
          </a:xfrm>
          <a:prstGeom prst="rect">
            <a:avLst/>
          </a:prstGeom>
          <a:noFill/>
          <a:ln w="9525">
            <a:noFill/>
            <a:miter lim="800000"/>
            <a:headEnd/>
            <a:tailEnd/>
          </a:ln>
        </p:spPr>
        <p:txBody>
          <a:bodyPr>
            <a:spAutoFit/>
          </a:bodyPr>
          <a:lstStyle/>
          <a:p>
            <a:r>
              <a:rPr lang="en-US" sz="2400" b="1"/>
              <a:t>2. Đặc điểm của OSPF</a:t>
            </a:r>
            <a:endParaRPr lang="en-GB" sz="2400" b="1"/>
          </a:p>
        </p:txBody>
      </p:sp>
      <p:sp>
        <p:nvSpPr>
          <p:cNvPr id="34818" name="TextBox 2"/>
          <p:cNvSpPr txBox="1">
            <a:spLocks noChangeArrowheads="1"/>
          </p:cNvSpPr>
          <p:nvPr/>
        </p:nvSpPr>
        <p:spPr bwMode="auto">
          <a:xfrm>
            <a:off x="1447800" y="1295400"/>
            <a:ext cx="10363200" cy="4211638"/>
          </a:xfrm>
          <a:prstGeom prst="rect">
            <a:avLst/>
          </a:prstGeom>
          <a:noFill/>
          <a:ln w="9525">
            <a:noFill/>
            <a:miter lim="800000"/>
            <a:headEnd/>
            <a:tailEnd/>
          </a:ln>
        </p:spPr>
        <p:txBody>
          <a:bodyPr>
            <a:spAutoFit/>
          </a:bodyPr>
          <a:lstStyle/>
          <a:p>
            <a:r>
              <a:rPr lang="en-US"/>
              <a:t>	</a:t>
            </a:r>
            <a:r>
              <a:rPr lang="vi-VN" b="1"/>
              <a:t>Đặc điểm của OSPF:</a:t>
            </a:r>
          </a:p>
          <a:p>
            <a:r>
              <a:rPr lang="en-US"/>
              <a:t>	- </a:t>
            </a:r>
            <a:r>
              <a:rPr lang="vi-VN"/>
              <a:t>Mỗi Router khi được cấu hình OSPF đều biết đầy đủ và hiểu rõ mô hình mạng trong hệ thống, không phải học hỏi và phụ thuộc vào thông tin mà láng giềng cung cấp vì nếu giả sử làng giềng cung cấp thông tin sai thì sẽ dẫn đến sai toàn bộ thông tin trên tất cả Router.</a:t>
            </a:r>
          </a:p>
          <a:p>
            <a:r>
              <a:rPr lang="en-US"/>
              <a:t>	- </a:t>
            </a:r>
            <a:r>
              <a:rPr lang="vi-VN"/>
              <a:t>Mỗi Router đều đứng ra chia sẻ và gửi thông tin về các kết nối trực tiếp mà nó đang có tới tất cả các Router còn lại, dựa vào thông tin thô đó mà Router cập nhật thông tin vào bảng định tuyến tính toán các đường đi ngắn nhất, các Router không gửi toàn bộ hay một phần thông tin định tuyến đến các Router khác.</a:t>
            </a:r>
          </a:p>
          <a:p>
            <a:r>
              <a:rPr lang="en-US"/>
              <a:t>	- </a:t>
            </a:r>
            <a:r>
              <a:rPr lang="vi-VN"/>
              <a:t>Cũng chính nhờ tính năng chia sẻ thông tin ấy mà mỗi Router đều biết rõ trạng thái hoạt động của các Router khác, những thông tin chính xác hiện tại đang diễn ra trong hệ thống chứ không phải những thông tin bị động trong bảng định tuyến.</a:t>
            </a:r>
          </a:p>
          <a:p>
            <a:r>
              <a:rPr lang="en-US"/>
              <a:t>	- </a:t>
            </a:r>
            <a:r>
              <a:rPr lang="vi-VN"/>
              <a:t>Quá trình cập nhật diễn ra rất nhanh do Router nhận được đầy đủ thông tin từ mọi Router khác gửi đến chứ không tuần tự (Step-by-Step) đi hỏi từng Router thông tin cập nhật, điều này giúp cho các giao thức định tuyến Link State có thời gian hội tụ rất ngắn, rất hiệu quả.</a:t>
            </a:r>
          </a:p>
          <a:p>
            <a:endParaRPr lang="en-GB"/>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
          <p:cNvSpPr txBox="1">
            <a:spLocks noChangeArrowheads="1"/>
          </p:cNvSpPr>
          <p:nvPr/>
        </p:nvSpPr>
        <p:spPr bwMode="auto">
          <a:xfrm>
            <a:off x="838200" y="533400"/>
            <a:ext cx="5257800" cy="457200"/>
          </a:xfrm>
          <a:prstGeom prst="rect">
            <a:avLst/>
          </a:prstGeom>
          <a:noFill/>
          <a:ln w="9525">
            <a:noFill/>
            <a:miter lim="800000"/>
            <a:headEnd/>
            <a:tailEnd/>
          </a:ln>
        </p:spPr>
        <p:txBody>
          <a:bodyPr>
            <a:spAutoFit/>
          </a:bodyPr>
          <a:lstStyle/>
          <a:p>
            <a:r>
              <a:rPr lang="en-US" sz="2400" b="1"/>
              <a:t>3. Nhược điểm</a:t>
            </a:r>
            <a:endParaRPr lang="en-GB" sz="2400" b="1"/>
          </a:p>
        </p:txBody>
      </p:sp>
      <p:sp>
        <p:nvSpPr>
          <p:cNvPr id="35842" name="TextBox 2"/>
          <p:cNvSpPr txBox="1">
            <a:spLocks noChangeArrowheads="1"/>
          </p:cNvSpPr>
          <p:nvPr/>
        </p:nvSpPr>
        <p:spPr bwMode="auto">
          <a:xfrm>
            <a:off x="1676400" y="1371600"/>
            <a:ext cx="8153400" cy="3113088"/>
          </a:xfrm>
          <a:prstGeom prst="rect">
            <a:avLst/>
          </a:prstGeom>
          <a:noFill/>
          <a:ln w="9525">
            <a:noFill/>
            <a:miter lim="800000"/>
            <a:headEnd/>
            <a:tailEnd/>
          </a:ln>
        </p:spPr>
        <p:txBody>
          <a:bodyPr>
            <a:spAutoFit/>
          </a:bodyPr>
          <a:lstStyle/>
          <a:p>
            <a:r>
              <a:rPr lang="vi-VN"/>
              <a:t> </a:t>
            </a:r>
            <a:r>
              <a:rPr lang="en-US"/>
              <a:t>	- </a:t>
            </a:r>
            <a:r>
              <a:rPr lang="vi-VN"/>
              <a:t>Việc tự động tính toán và cập nhật gửi thông tin đi tới các Router khác không chỉ tiêu tốn xử lý CPU mà còn chiếm dụng khá nhiều băng thông nhất là khi thông tin nhiều và mô hình hệ thống lớn, nếu như có một sự thay đổi diễn ra thì lượng thông tin cập nhật sẽ diễn ra ồ ạt có thể gây nghẽn mạng. </a:t>
            </a:r>
            <a:r>
              <a:rPr lang="en-US"/>
              <a:t>	</a:t>
            </a:r>
          </a:p>
          <a:p>
            <a:r>
              <a:rPr lang="en-US"/>
              <a:t>	- </a:t>
            </a:r>
            <a:r>
              <a:rPr lang="vi-VN"/>
              <a:t>Hướng giải quyết là ta phải phân chia các khu vực ra, xây dựng mô hình mạng phân tán, khi đó nếu có sự thay đổi thì chỉ có những khu vực đó diễn ra sự cập nhật thông tin, các khu vực khác không ảnh hưởng và không phải nhận các thông tin thừa lãng phí tài nguyên.</a:t>
            </a:r>
          </a:p>
          <a:p>
            <a:br>
              <a:rPr lang="vi-VN"/>
            </a:br>
            <a:endParaRPr lang="en-GB"/>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
          <p:cNvSpPr txBox="1">
            <a:spLocks noChangeArrowheads="1"/>
          </p:cNvSpPr>
          <p:nvPr/>
        </p:nvSpPr>
        <p:spPr bwMode="auto">
          <a:xfrm>
            <a:off x="838200" y="381000"/>
            <a:ext cx="6248400" cy="457200"/>
          </a:xfrm>
          <a:prstGeom prst="rect">
            <a:avLst/>
          </a:prstGeom>
          <a:noFill/>
          <a:ln w="9525">
            <a:noFill/>
            <a:miter lim="800000"/>
            <a:headEnd/>
            <a:tailEnd/>
          </a:ln>
        </p:spPr>
        <p:txBody>
          <a:bodyPr>
            <a:spAutoFit/>
          </a:bodyPr>
          <a:lstStyle/>
          <a:p>
            <a:r>
              <a:rPr lang="en-US" sz="2400" b="1"/>
              <a:t>4. Nguyên lý hoạt động</a:t>
            </a:r>
            <a:endParaRPr lang="en-GB" sz="2400" b="1"/>
          </a:p>
        </p:txBody>
      </p:sp>
      <p:pic>
        <p:nvPicPr>
          <p:cNvPr id="36866" name="Picture 2" descr="C:\Users\B-A-T\Downloads\11111111111111111111111111111111111111111111.PNG"/>
          <p:cNvPicPr>
            <a:picLocks noChangeAspect="1" noChangeArrowheads="1"/>
          </p:cNvPicPr>
          <p:nvPr/>
        </p:nvPicPr>
        <p:blipFill>
          <a:blip r:embed="rId2"/>
          <a:srcRect/>
          <a:stretch>
            <a:fillRect/>
          </a:stretch>
        </p:blipFill>
        <p:spPr bwMode="auto">
          <a:xfrm>
            <a:off x="9144000" y="0"/>
            <a:ext cx="2882900" cy="2133600"/>
          </a:xfrm>
          <a:prstGeom prst="rect">
            <a:avLst/>
          </a:prstGeom>
          <a:noFill/>
          <a:ln w="9525">
            <a:noFill/>
            <a:miter lim="800000"/>
            <a:headEnd/>
            <a:tailEnd/>
          </a:ln>
        </p:spPr>
      </p:pic>
      <p:sp>
        <p:nvSpPr>
          <p:cNvPr id="36867" name="TextBox 2"/>
          <p:cNvSpPr txBox="1">
            <a:spLocks noChangeArrowheads="1"/>
          </p:cNvSpPr>
          <p:nvPr/>
        </p:nvSpPr>
        <p:spPr bwMode="auto">
          <a:xfrm>
            <a:off x="228600" y="1219200"/>
            <a:ext cx="9067800" cy="3937000"/>
          </a:xfrm>
          <a:prstGeom prst="rect">
            <a:avLst/>
          </a:prstGeom>
          <a:noFill/>
          <a:ln w="9525">
            <a:noFill/>
            <a:miter lim="800000"/>
            <a:headEnd/>
            <a:tailEnd/>
          </a:ln>
        </p:spPr>
        <p:txBody>
          <a:bodyPr>
            <a:spAutoFit/>
          </a:bodyPr>
          <a:lstStyle/>
          <a:p>
            <a:r>
              <a:rPr lang="en-US"/>
              <a:t>	</a:t>
            </a:r>
            <a:r>
              <a:rPr lang="vi-VN"/>
              <a:t>Các Router sẽ gửi các gói Hello tới các Router khác kết nối trực tiếp với nó để thiết lập phiên giao dịch trước, sau đó Router mới tiến hành quảng bá các LSAs (Link State Advertisement) – Thông tin kết nối trực tiếp – tới các kết nối đã thiết lập. Thông tin nhận được sẽ đưa vào LSBD (Link State Database) để Router cập nhật và tính toán đường đi bằng SPF.</a:t>
            </a:r>
            <a:endParaRPr lang="en-US"/>
          </a:p>
          <a:p>
            <a:r>
              <a:rPr lang="en-US" b="1"/>
              <a:t>	</a:t>
            </a:r>
            <a:r>
              <a:rPr lang="vi-VN" b="1"/>
              <a:t> </a:t>
            </a:r>
            <a:r>
              <a:rPr lang="en-US" b="1"/>
              <a:t>* </a:t>
            </a:r>
            <a:r>
              <a:rPr lang="vi-VN" b="1"/>
              <a:t>Lưu ý:</a:t>
            </a:r>
          </a:p>
          <a:p>
            <a:r>
              <a:rPr lang="en-US" b="1"/>
              <a:t>	</a:t>
            </a:r>
            <a:r>
              <a:rPr lang="vi-VN" b="1"/>
              <a:t>LSAs (Link State Advertisement)</a:t>
            </a:r>
            <a:r>
              <a:rPr lang="vi-VN"/>
              <a:t>: Là những thông tin (Message) chứa kết nối trực tiếp và danh sách các hàng xóm mà Router quảng bá tới các Router kết nối trực tiếp với nó.</a:t>
            </a:r>
          </a:p>
          <a:p>
            <a:r>
              <a:rPr lang="en-US" b="1"/>
              <a:t>	</a:t>
            </a:r>
            <a:r>
              <a:rPr lang="vi-VN" b="1"/>
              <a:t>LSU (Link State Unit)</a:t>
            </a:r>
            <a:r>
              <a:rPr lang="vi-VN"/>
              <a:t>: Là một đơn vị lơn hơn LSA, một bản tin LSU lớn sẽ bao gồm nhiều bản tin LSA nhỏ hơn.</a:t>
            </a:r>
          </a:p>
          <a:p>
            <a:r>
              <a:rPr lang="en-US" b="1"/>
              <a:t>	</a:t>
            </a:r>
            <a:r>
              <a:rPr lang="vi-VN" b="1"/>
              <a:t>LSBD (Link State Database)</a:t>
            </a:r>
            <a:r>
              <a:rPr lang="vi-VN"/>
              <a:t>: Là bảng chứa các thông tin thô (LSAs) từ các Router gửi đến.</a:t>
            </a:r>
          </a:p>
          <a:p>
            <a:endParaRPr lang="en-GB"/>
          </a:p>
        </p:txBody>
      </p:sp>
      <p:pic>
        <p:nvPicPr>
          <p:cNvPr id="36868" name="Picture 3" descr="C:\Users\B-A-T\Downloads\111.PNG"/>
          <p:cNvPicPr>
            <a:picLocks noChangeAspect="1" noChangeArrowheads="1"/>
          </p:cNvPicPr>
          <p:nvPr/>
        </p:nvPicPr>
        <p:blipFill>
          <a:blip r:embed="rId3"/>
          <a:srcRect/>
          <a:stretch>
            <a:fillRect/>
          </a:stretch>
        </p:blipFill>
        <p:spPr bwMode="auto">
          <a:xfrm>
            <a:off x="9144000" y="2438400"/>
            <a:ext cx="3048000" cy="2524125"/>
          </a:xfrm>
          <a:prstGeom prst="rect">
            <a:avLst/>
          </a:prstGeom>
          <a:noFill/>
          <a:ln w="9525">
            <a:noFill/>
            <a:miter lim="800000"/>
            <a:headEnd/>
            <a:tailEnd/>
          </a:ln>
        </p:spPr>
      </p:pic>
      <p:sp>
        <p:nvSpPr>
          <p:cNvPr id="36869" name="TextBox 1"/>
          <p:cNvSpPr txBox="1">
            <a:spLocks noChangeArrowheads="1"/>
          </p:cNvSpPr>
          <p:nvPr/>
        </p:nvSpPr>
        <p:spPr bwMode="auto">
          <a:xfrm>
            <a:off x="7239000" y="5118100"/>
            <a:ext cx="2514600" cy="1739900"/>
          </a:xfrm>
          <a:prstGeom prst="rect">
            <a:avLst/>
          </a:prstGeom>
          <a:noFill/>
          <a:ln w="9525">
            <a:noFill/>
            <a:miter lim="800000"/>
            <a:headEnd/>
            <a:tailEnd/>
          </a:ln>
        </p:spPr>
        <p:txBody>
          <a:bodyPr>
            <a:spAutoFit/>
          </a:bodyPr>
          <a:lstStyle/>
          <a:p>
            <a:r>
              <a:rPr lang="en-GB"/>
              <a:t>Tập hợp nhiều LSA trên một Router lại ta có LSDB (Link State Database)</a:t>
            </a:r>
          </a:p>
          <a:p>
            <a:br>
              <a:rPr lang="en-GB"/>
            </a:br>
            <a:endParaRPr lang="en-GB"/>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1"/>
          <p:cNvSpPr txBox="1">
            <a:spLocks noChangeArrowheads="1"/>
          </p:cNvSpPr>
          <p:nvPr/>
        </p:nvSpPr>
        <p:spPr bwMode="auto">
          <a:xfrm>
            <a:off x="457200" y="1295400"/>
            <a:ext cx="11569700" cy="1200150"/>
          </a:xfrm>
          <a:prstGeom prst="rect">
            <a:avLst/>
          </a:prstGeom>
          <a:noFill/>
          <a:ln w="9525">
            <a:noFill/>
            <a:miter lim="800000"/>
            <a:headEnd/>
            <a:tailEnd/>
          </a:ln>
        </p:spPr>
        <p:txBody>
          <a:bodyPr wrap="none">
            <a:spAutoFit/>
          </a:bodyPr>
          <a:lstStyle/>
          <a:p>
            <a:r>
              <a:rPr lang="vi-VN"/>
              <a:t>Một hệ thống tự trị (Autonomous System), cũng được biết đến như một domain, là một tập hợp các Router </a:t>
            </a:r>
            <a:endParaRPr lang="en-US"/>
          </a:p>
          <a:p>
            <a:r>
              <a:rPr lang="vi-VN"/>
              <a:t>dưới sự quản lý chung, như mạng nội bộ của công ty hoặc mạng của một nhà cung cấp dịch vụ. Mạng Internet </a:t>
            </a:r>
            <a:endParaRPr lang="en-US"/>
          </a:p>
          <a:p>
            <a:r>
              <a:rPr lang="vi-VN"/>
              <a:t>dựa trên khái niệm AS, có hai loại giao thức định tuyến được yêu cầu:</a:t>
            </a:r>
          </a:p>
          <a:p>
            <a:endParaRPr lang="en-US" i="1"/>
          </a:p>
        </p:txBody>
      </p:sp>
      <p:sp>
        <p:nvSpPr>
          <p:cNvPr id="19458" name="TextBox 2"/>
          <p:cNvSpPr txBox="1">
            <a:spLocks noChangeArrowheads="1"/>
          </p:cNvSpPr>
          <p:nvPr/>
        </p:nvSpPr>
        <p:spPr bwMode="auto">
          <a:xfrm>
            <a:off x="5132388" y="457200"/>
            <a:ext cx="2133600" cy="369888"/>
          </a:xfrm>
          <a:prstGeom prst="rect">
            <a:avLst/>
          </a:prstGeom>
          <a:noFill/>
          <a:ln w="9525">
            <a:noFill/>
            <a:miter lim="800000"/>
            <a:headEnd/>
            <a:tailEnd/>
          </a:ln>
        </p:spPr>
        <p:txBody>
          <a:bodyPr wrap="none">
            <a:spAutoFit/>
          </a:bodyPr>
          <a:lstStyle/>
          <a:p>
            <a:r>
              <a:rPr lang="en-US" b="1"/>
              <a:t>Hệ tự quản là gì ?</a:t>
            </a:r>
            <a:endParaRPr lang="en-US"/>
          </a:p>
        </p:txBody>
      </p:sp>
      <p:sp>
        <p:nvSpPr>
          <p:cNvPr id="19459" name="TextBox 4"/>
          <p:cNvSpPr txBox="1">
            <a:spLocks noChangeArrowheads="1"/>
          </p:cNvSpPr>
          <p:nvPr/>
        </p:nvSpPr>
        <p:spPr bwMode="auto">
          <a:xfrm>
            <a:off x="717550" y="2936875"/>
            <a:ext cx="11049000" cy="1754188"/>
          </a:xfrm>
          <a:prstGeom prst="rect">
            <a:avLst/>
          </a:prstGeom>
          <a:noFill/>
          <a:ln w="9525">
            <a:noFill/>
            <a:miter lim="800000"/>
            <a:headEnd/>
            <a:tailEnd/>
          </a:ln>
        </p:spPr>
        <p:txBody>
          <a:bodyPr>
            <a:spAutoFit/>
          </a:bodyPr>
          <a:lstStyle/>
          <a:p>
            <a:r>
              <a:rPr lang="vi-VN" i="1"/>
              <a:t>- Interior Gateway Protocols (IGP):</a:t>
            </a:r>
            <a:r>
              <a:rPr lang="vi-VN"/>
              <a:t> là các giao thức định tuyến bên trong AS, ví dụ: RIP (Routing Information Protocol)v1, RIPv2, OSPF (Open Short Path First), IS-IS (Intergrated Intermediate System-to-Intermediate System), EIGRP (Enhanced Interior Gateway Routing).</a:t>
            </a:r>
          </a:p>
          <a:p>
            <a:r>
              <a:rPr lang="vi-VN" i="1"/>
              <a:t>- Exterior Gateway Protocols (EGP):</a:t>
            </a:r>
            <a:r>
              <a:rPr lang="vi-VN"/>
              <a:t> là các giao thức định tuyến bên ngoài AS (Giữa các AS), BGP (Border Gateway Protocol) là giao thức EGP được sử dụng rộng rãi duy nhất trên Internet.</a:t>
            </a:r>
          </a:p>
          <a:p>
            <a:endParaRPr lang="en-US"/>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C:\Users\B-A-T\Downloads\Capture11111.PNG"/>
          <p:cNvPicPr>
            <a:picLocks noChangeAspect="1" noChangeArrowheads="1"/>
          </p:cNvPicPr>
          <p:nvPr/>
        </p:nvPicPr>
        <p:blipFill>
          <a:blip r:embed="rId2"/>
          <a:srcRect/>
          <a:stretch>
            <a:fillRect/>
          </a:stretch>
        </p:blipFill>
        <p:spPr bwMode="auto">
          <a:xfrm>
            <a:off x="2895600" y="0"/>
            <a:ext cx="5943600" cy="2349500"/>
          </a:xfrm>
          <a:prstGeom prst="rect">
            <a:avLst/>
          </a:prstGeom>
          <a:noFill/>
          <a:ln w="9525">
            <a:noFill/>
            <a:miter lim="800000"/>
            <a:headEnd/>
            <a:tailEnd/>
          </a:ln>
        </p:spPr>
      </p:pic>
      <p:sp>
        <p:nvSpPr>
          <p:cNvPr id="37890" name="TextBox 2"/>
          <p:cNvSpPr txBox="1">
            <a:spLocks noChangeArrowheads="1"/>
          </p:cNvSpPr>
          <p:nvPr/>
        </p:nvSpPr>
        <p:spPr bwMode="auto">
          <a:xfrm>
            <a:off x="1143000" y="2438400"/>
            <a:ext cx="10744200" cy="3113088"/>
          </a:xfrm>
          <a:prstGeom prst="rect">
            <a:avLst/>
          </a:prstGeom>
          <a:noFill/>
          <a:ln w="9525">
            <a:noFill/>
            <a:miter lim="800000"/>
            <a:headEnd/>
            <a:tailEnd/>
          </a:ln>
        </p:spPr>
        <p:txBody>
          <a:bodyPr>
            <a:spAutoFit/>
          </a:bodyPr>
          <a:lstStyle/>
          <a:p>
            <a:r>
              <a:rPr lang="en-US"/>
              <a:t>	- </a:t>
            </a:r>
            <a:r>
              <a:rPr lang="vi-VN"/>
              <a:t>Để các Router có thể trao đổi Link State Advertisement (LSA) với nhau thì chúng phải được thiếp lập Neighbor với nhau. Các Router sẽ thiết lập Neighbor thông qua việc gửi và so sánh các thông tin trong gói Hello của nhau, các gói Hello sẽ được gửi bằng Multicast 224.0.0.5 với Protocol Number trong IP Header là 89. OSPF phân biệt rõ ràng Adjacency Neighbor và Normal Neighbor:</a:t>
            </a:r>
          </a:p>
          <a:p>
            <a:r>
              <a:rPr lang="en-US" b="1"/>
              <a:t>	- </a:t>
            </a:r>
            <a:r>
              <a:rPr lang="vi-VN" b="1"/>
              <a:t>Adjacency Neighbor</a:t>
            </a:r>
            <a:r>
              <a:rPr lang="vi-VN"/>
              <a:t>: Là những Neighbor kế cận Router OSPF và là Router nó</a:t>
            </a:r>
            <a:r>
              <a:rPr lang="en-US"/>
              <a:t>i</a:t>
            </a:r>
            <a:r>
              <a:rPr lang="vi-VN"/>
              <a:t> chuyện và trao đổi thông tin trực tiếp với Router OSPF ấy.</a:t>
            </a:r>
          </a:p>
          <a:p>
            <a:r>
              <a:rPr lang="en-US" b="1"/>
              <a:t>	- </a:t>
            </a:r>
            <a:r>
              <a:rPr lang="vi-VN" b="1"/>
              <a:t>Normal Neighbor</a:t>
            </a:r>
            <a:r>
              <a:rPr lang="vi-VN"/>
              <a:t>: Là những Neighbor đầu xa không kế cận với Router OSPF, các Router ấy vẫn được xem là Neighbor của Router OSPF nhưng không có bất kì giao tiếp nói chuyện với nó. OSPF xem nó là Neighbor vì tính chất OSPF là phải nắm rõ sơ đồ mạng hệ thống.</a:t>
            </a:r>
          </a:p>
          <a:p>
            <a:br>
              <a:rPr lang="vi-VN"/>
            </a:br>
            <a:endParaRPr lang="en-GB"/>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
          <p:cNvSpPr txBox="1">
            <a:spLocks noChangeArrowheads="1"/>
          </p:cNvSpPr>
          <p:nvPr/>
        </p:nvSpPr>
        <p:spPr bwMode="auto">
          <a:xfrm>
            <a:off x="2133600" y="3505200"/>
            <a:ext cx="7162800" cy="2014538"/>
          </a:xfrm>
          <a:prstGeom prst="rect">
            <a:avLst/>
          </a:prstGeom>
          <a:noFill/>
          <a:ln w="9525">
            <a:noFill/>
            <a:miter lim="800000"/>
            <a:headEnd/>
            <a:tailEnd/>
          </a:ln>
        </p:spPr>
        <p:txBody>
          <a:bodyPr>
            <a:spAutoFit/>
          </a:bodyPr>
          <a:lstStyle/>
          <a:p>
            <a:r>
              <a:rPr lang="en-US"/>
              <a:t>	- </a:t>
            </a:r>
            <a:r>
              <a:rPr lang="vi-VN"/>
              <a:t>Để thiết lập Neighbor thành công thì các Router phải có chung ít nhất 3 thuộc tính trong gói Hello là Hello/Dead Interval, Area ID và Authentication Data. </a:t>
            </a:r>
            <a:endParaRPr lang="en-US"/>
          </a:p>
          <a:p>
            <a:r>
              <a:rPr lang="en-US"/>
              <a:t>	- </a:t>
            </a:r>
            <a:r>
              <a:rPr lang="vi-VN"/>
              <a:t>Mục đích là để đảm bảo an toàn tránh các Router lạ ngoài mạng vào xâm nhật để lấy thông tin và cung cấp các thông tin sai lệch. Khi các Router xác nhận có chung ít nhất ba đặc điểm trên thì kết nối mới được thiết lập để trao đổi.</a:t>
            </a:r>
            <a:endParaRPr lang="en-GB"/>
          </a:p>
        </p:txBody>
      </p:sp>
      <p:pic>
        <p:nvPicPr>
          <p:cNvPr id="38914" name="Picture 3" descr="C:\Users\B-A-T\Downloads\555555555555555555555555555.PNG"/>
          <p:cNvPicPr>
            <a:picLocks noChangeAspect="1" noChangeArrowheads="1"/>
          </p:cNvPicPr>
          <p:nvPr/>
        </p:nvPicPr>
        <p:blipFill>
          <a:blip r:embed="rId2"/>
          <a:srcRect/>
          <a:stretch>
            <a:fillRect/>
          </a:stretch>
        </p:blipFill>
        <p:spPr bwMode="auto">
          <a:xfrm>
            <a:off x="2133600" y="304800"/>
            <a:ext cx="7162800" cy="2962275"/>
          </a:xfrm>
          <a:prstGeom prst="rect">
            <a:avLst/>
          </a:prstGeom>
          <a:noFill/>
          <a:ln w="9525">
            <a:noFill/>
            <a:miter lim="800000"/>
            <a:headEnd/>
            <a:tailEnd/>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1"/>
          <p:cNvSpPr txBox="1">
            <a:spLocks noChangeArrowheads="1"/>
          </p:cNvSpPr>
          <p:nvPr/>
        </p:nvSpPr>
        <p:spPr bwMode="auto">
          <a:xfrm>
            <a:off x="533400" y="609600"/>
            <a:ext cx="5181600" cy="457200"/>
          </a:xfrm>
          <a:prstGeom prst="rect">
            <a:avLst/>
          </a:prstGeom>
          <a:noFill/>
          <a:ln w="9525">
            <a:noFill/>
            <a:miter lim="800000"/>
            <a:headEnd/>
            <a:tailEnd/>
          </a:ln>
        </p:spPr>
        <p:txBody>
          <a:bodyPr>
            <a:spAutoFit/>
          </a:bodyPr>
          <a:lstStyle/>
          <a:p>
            <a:r>
              <a:rPr lang="en-US" sz="2400" b="1"/>
              <a:t>5. Cấu hình OSPF căn bản</a:t>
            </a:r>
            <a:endParaRPr lang="en-GB" sz="2400" b="1"/>
          </a:p>
        </p:txBody>
      </p:sp>
      <p:pic>
        <p:nvPicPr>
          <p:cNvPr id="39938" name="Picture 2" descr="C:\Users\B-A-T\Downloads\6666666666666666666666.PNG"/>
          <p:cNvPicPr>
            <a:picLocks noChangeAspect="1" noChangeArrowheads="1"/>
          </p:cNvPicPr>
          <p:nvPr/>
        </p:nvPicPr>
        <p:blipFill>
          <a:blip r:embed="rId2"/>
          <a:srcRect/>
          <a:stretch>
            <a:fillRect/>
          </a:stretch>
        </p:blipFill>
        <p:spPr bwMode="auto">
          <a:xfrm>
            <a:off x="304800" y="1447800"/>
            <a:ext cx="4559300" cy="2855913"/>
          </a:xfrm>
          <a:prstGeom prst="rect">
            <a:avLst/>
          </a:prstGeom>
          <a:noFill/>
          <a:ln w="9525">
            <a:noFill/>
            <a:miter lim="800000"/>
            <a:headEnd/>
            <a:tailEnd/>
          </a:ln>
        </p:spPr>
      </p:pic>
      <p:sp>
        <p:nvSpPr>
          <p:cNvPr id="39939" name="TextBox 2"/>
          <p:cNvSpPr txBox="1">
            <a:spLocks noChangeArrowheads="1"/>
          </p:cNvSpPr>
          <p:nvPr/>
        </p:nvSpPr>
        <p:spPr bwMode="auto">
          <a:xfrm>
            <a:off x="5105400" y="2362200"/>
            <a:ext cx="4572000" cy="366713"/>
          </a:xfrm>
          <a:prstGeom prst="rect">
            <a:avLst/>
          </a:prstGeom>
          <a:noFill/>
          <a:ln w="9525">
            <a:noFill/>
            <a:miter lim="800000"/>
            <a:headEnd/>
            <a:tailEnd/>
          </a:ln>
        </p:spPr>
        <p:txBody>
          <a:bodyPr>
            <a:spAutoFit/>
          </a:bodyPr>
          <a:lstStyle/>
          <a:p>
            <a:r>
              <a:rPr lang="en-US" b="1"/>
              <a:t>Kiểm tra thông tin</a:t>
            </a:r>
            <a:endParaRPr lang="en-GB" b="1"/>
          </a:p>
        </p:txBody>
      </p:sp>
      <p:pic>
        <p:nvPicPr>
          <p:cNvPr id="39940" name="Picture 3" descr="C:\Users\B-A-T\Downloads\77777777.PNG"/>
          <p:cNvPicPr>
            <a:picLocks noChangeAspect="1" noChangeArrowheads="1"/>
          </p:cNvPicPr>
          <p:nvPr/>
        </p:nvPicPr>
        <p:blipFill>
          <a:blip r:embed="rId3"/>
          <a:srcRect/>
          <a:stretch>
            <a:fillRect/>
          </a:stretch>
        </p:blipFill>
        <p:spPr bwMode="auto">
          <a:xfrm>
            <a:off x="7620000" y="1524000"/>
            <a:ext cx="4267200" cy="2673350"/>
          </a:xfrm>
          <a:prstGeom prst="rect">
            <a:avLst/>
          </a:prstGeom>
          <a:noFill/>
          <a:ln w="9525">
            <a:noFill/>
            <a:miter lim="800000"/>
            <a:headEnd/>
            <a:tailEnd/>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1"/>
          <p:cNvSpPr txBox="1">
            <a:spLocks noChangeArrowheads="1"/>
          </p:cNvSpPr>
          <p:nvPr/>
        </p:nvSpPr>
        <p:spPr bwMode="auto">
          <a:xfrm>
            <a:off x="609600" y="533400"/>
            <a:ext cx="5029200" cy="457200"/>
          </a:xfrm>
          <a:prstGeom prst="rect">
            <a:avLst/>
          </a:prstGeom>
          <a:noFill/>
          <a:ln w="9525">
            <a:noFill/>
            <a:miter lim="800000"/>
            <a:headEnd/>
            <a:tailEnd/>
          </a:ln>
        </p:spPr>
        <p:txBody>
          <a:bodyPr>
            <a:spAutoFit/>
          </a:bodyPr>
          <a:lstStyle/>
          <a:p>
            <a:r>
              <a:rPr lang="en-US" sz="2400" b="1"/>
              <a:t>6.</a:t>
            </a:r>
            <a:r>
              <a:rPr lang="en-GB" sz="2400" b="1"/>
              <a:t> Multi-Area OSPF</a:t>
            </a:r>
          </a:p>
        </p:txBody>
      </p:sp>
      <p:sp>
        <p:nvSpPr>
          <p:cNvPr id="40962" name="TextBox 2"/>
          <p:cNvSpPr txBox="1">
            <a:spLocks noChangeArrowheads="1"/>
          </p:cNvSpPr>
          <p:nvPr/>
        </p:nvSpPr>
        <p:spPr bwMode="auto">
          <a:xfrm>
            <a:off x="1295400" y="1143000"/>
            <a:ext cx="10287000" cy="1465263"/>
          </a:xfrm>
          <a:prstGeom prst="rect">
            <a:avLst/>
          </a:prstGeom>
          <a:noFill/>
          <a:ln w="9525">
            <a:noFill/>
            <a:miter lim="800000"/>
            <a:headEnd/>
            <a:tailEnd/>
          </a:ln>
        </p:spPr>
        <p:txBody>
          <a:bodyPr>
            <a:spAutoFit/>
          </a:bodyPr>
          <a:lstStyle/>
          <a:p>
            <a:r>
              <a:rPr lang="en-US" b="1"/>
              <a:t>	- </a:t>
            </a:r>
            <a:r>
              <a:rPr lang="vi-VN" b="1"/>
              <a:t>Multi-Area OSPF</a:t>
            </a:r>
            <a:r>
              <a:rPr lang="vi-VN"/>
              <a:t> là một yếu tố để giao thức OSPF hỗ trợ các mô hình mạng phân cấp, có 2 loại mô hình phân cấp chính:</a:t>
            </a:r>
          </a:p>
          <a:p>
            <a:r>
              <a:rPr lang="en-US"/>
              <a:t>	- </a:t>
            </a:r>
            <a:r>
              <a:rPr lang="vi-VN"/>
              <a:t>Khu vực trung tâm: Backbone Area hay Transit Area</a:t>
            </a:r>
          </a:p>
          <a:p>
            <a:r>
              <a:rPr lang="en-US"/>
              <a:t>	- </a:t>
            </a:r>
            <a:r>
              <a:rPr lang="vi-VN"/>
              <a:t>Khu vực thường: Normal Area hay Non-Backbone Area</a:t>
            </a:r>
          </a:p>
          <a:p>
            <a:endParaRPr lang="en-GB"/>
          </a:p>
        </p:txBody>
      </p:sp>
      <p:pic>
        <p:nvPicPr>
          <p:cNvPr id="40963" name="Picture 2" descr="C:\Users\B-A-T\Downloads\999999.PNG"/>
          <p:cNvPicPr>
            <a:picLocks noChangeAspect="1" noChangeArrowheads="1"/>
          </p:cNvPicPr>
          <p:nvPr/>
        </p:nvPicPr>
        <p:blipFill>
          <a:blip r:embed="rId2"/>
          <a:srcRect/>
          <a:stretch>
            <a:fillRect/>
          </a:stretch>
        </p:blipFill>
        <p:spPr bwMode="auto">
          <a:xfrm>
            <a:off x="1752600" y="2438400"/>
            <a:ext cx="7772400" cy="3827463"/>
          </a:xfrm>
          <a:prstGeom prst="rect">
            <a:avLst/>
          </a:prstGeom>
          <a:noFill/>
          <a:ln w="9525">
            <a:noFill/>
            <a:miter lim="800000"/>
            <a:headEnd/>
            <a:tailEnd/>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1"/>
          <p:cNvSpPr txBox="1">
            <a:spLocks noChangeArrowheads="1"/>
          </p:cNvSpPr>
          <p:nvPr/>
        </p:nvSpPr>
        <p:spPr bwMode="auto">
          <a:xfrm>
            <a:off x="838200" y="0"/>
            <a:ext cx="9753600" cy="731838"/>
          </a:xfrm>
          <a:prstGeom prst="rect">
            <a:avLst/>
          </a:prstGeom>
          <a:noFill/>
          <a:ln w="9525">
            <a:noFill/>
            <a:miter lim="800000"/>
            <a:headEnd/>
            <a:tailEnd/>
          </a:ln>
        </p:spPr>
        <p:txBody>
          <a:bodyPr>
            <a:spAutoFit/>
          </a:bodyPr>
          <a:lstStyle/>
          <a:p>
            <a:pPr algn="ctr"/>
            <a:r>
              <a:rPr lang="vi-VN" sz="2400" b="1"/>
              <a:t>Các loại Router trong Multi-Area OSPF</a:t>
            </a:r>
          </a:p>
          <a:p>
            <a:pPr algn="ctr"/>
            <a:endParaRPr lang="en-GB"/>
          </a:p>
        </p:txBody>
      </p:sp>
      <p:sp>
        <p:nvSpPr>
          <p:cNvPr id="41986" name="TextBox 1"/>
          <p:cNvSpPr txBox="1">
            <a:spLocks noChangeArrowheads="1"/>
          </p:cNvSpPr>
          <p:nvPr/>
        </p:nvSpPr>
        <p:spPr bwMode="auto">
          <a:xfrm>
            <a:off x="5105400" y="685800"/>
            <a:ext cx="7086600" cy="4486275"/>
          </a:xfrm>
          <a:prstGeom prst="rect">
            <a:avLst/>
          </a:prstGeom>
          <a:noFill/>
          <a:ln w="9525">
            <a:noFill/>
            <a:miter lim="800000"/>
            <a:headEnd/>
            <a:tailEnd/>
          </a:ln>
        </p:spPr>
        <p:txBody>
          <a:bodyPr>
            <a:spAutoFit/>
          </a:bodyPr>
          <a:lstStyle/>
          <a:p>
            <a:r>
              <a:rPr lang="en-US" b="1"/>
              <a:t>	</a:t>
            </a:r>
            <a:r>
              <a:rPr lang="vi-VN" b="1"/>
              <a:t>Backbone Router</a:t>
            </a:r>
            <a:r>
              <a:rPr lang="vi-VN"/>
              <a:t>: Router trục xương sống – Đây là Router nằm trong Backbone Area, đặc điểm của Router này là phải có khả năng xử lý mạnh do phải quản lý cả hệ thống.</a:t>
            </a:r>
          </a:p>
          <a:p>
            <a:r>
              <a:rPr lang="en-US" b="1"/>
              <a:t>	</a:t>
            </a:r>
            <a:r>
              <a:rPr lang="vi-VN" b="1"/>
              <a:t>Internal Router</a:t>
            </a:r>
            <a:r>
              <a:rPr lang="vi-VN"/>
              <a:t>: Router nội bộ – Router nằm trong các Normal Area</a:t>
            </a:r>
          </a:p>
          <a:p>
            <a:r>
              <a:rPr lang="en-US" b="1"/>
              <a:t>	</a:t>
            </a:r>
            <a:r>
              <a:rPr lang="vi-VN" b="1"/>
              <a:t>ABR (Area Border Router)</a:t>
            </a:r>
            <a:r>
              <a:rPr lang="vi-VN"/>
              <a:t>: Router biên – Router nằm giữa 2 khu vực khác nhau, đây là Router cầu nối giao tiếp giữa 2 khu vực khác nhau</a:t>
            </a:r>
          </a:p>
          <a:p>
            <a:r>
              <a:rPr lang="en-US" b="1"/>
              <a:t>	</a:t>
            </a:r>
            <a:r>
              <a:rPr lang="vi-VN" b="1"/>
              <a:t>ASBR (Autonomous System Boundary System)</a:t>
            </a:r>
            <a:r>
              <a:rPr lang="vi-VN"/>
              <a:t>: Router biên ngoại giao – Router nằm giữa 2 khu vực khác nhau và dùng các giao thức định tuyến khác nhau. VD: Khu này thì dùng OSPF còn khu kia thì dùng EIGRP, Router ASBR sẽ là Router cầu nối biên dịch để hai khu vực giao tiếp với nhau. External AS là khu vực thường nhưng các thiết bị định tuyến trong khu vực này sử dụng giao thức định tuyến khác với các khu vực còn lại trong hệ thống.</a:t>
            </a:r>
          </a:p>
          <a:p>
            <a:endParaRPr lang="en-GB"/>
          </a:p>
        </p:txBody>
      </p:sp>
      <p:pic>
        <p:nvPicPr>
          <p:cNvPr id="41987" name="Picture 2" descr="C:\Users\B-A-T\Downloads\999999.PNG"/>
          <p:cNvPicPr>
            <a:picLocks noChangeAspect="1" noChangeArrowheads="1"/>
          </p:cNvPicPr>
          <p:nvPr/>
        </p:nvPicPr>
        <p:blipFill>
          <a:blip r:embed="rId2"/>
          <a:srcRect/>
          <a:stretch>
            <a:fillRect/>
          </a:stretch>
        </p:blipFill>
        <p:spPr bwMode="auto">
          <a:xfrm>
            <a:off x="0" y="762000"/>
            <a:ext cx="5029200" cy="4343400"/>
          </a:xfrm>
          <a:prstGeom prst="rect">
            <a:avLst/>
          </a:prstGeom>
          <a:noFill/>
          <a:ln w="9525">
            <a:noFill/>
            <a:miter lim="800000"/>
            <a:headEnd/>
            <a:tailEnd/>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1"/>
          <p:cNvSpPr txBox="1">
            <a:spLocks noChangeArrowheads="1"/>
          </p:cNvSpPr>
          <p:nvPr/>
        </p:nvSpPr>
        <p:spPr bwMode="auto">
          <a:xfrm>
            <a:off x="5105400" y="152400"/>
            <a:ext cx="7086600" cy="5310188"/>
          </a:xfrm>
          <a:prstGeom prst="rect">
            <a:avLst/>
          </a:prstGeom>
          <a:noFill/>
          <a:ln w="9525">
            <a:noFill/>
            <a:miter lim="800000"/>
            <a:headEnd/>
            <a:tailEnd/>
          </a:ln>
        </p:spPr>
        <p:txBody>
          <a:bodyPr>
            <a:spAutoFit/>
          </a:bodyPr>
          <a:lstStyle/>
          <a:p>
            <a:r>
              <a:rPr lang="vi-VN" b="1"/>
              <a:t>Tóm gọn lại trong OSPF ta sẽ có các vùng:</a:t>
            </a:r>
            <a:endParaRPr lang="en-US" b="1"/>
          </a:p>
          <a:p>
            <a:endParaRPr lang="vi-VN" b="1"/>
          </a:p>
          <a:p>
            <a:r>
              <a:rPr lang="en-US" b="1"/>
              <a:t>	</a:t>
            </a:r>
            <a:r>
              <a:rPr lang="vi-VN" b="1"/>
              <a:t>Backbone (Transit)</a:t>
            </a:r>
            <a:r>
              <a:rPr lang="vi-VN"/>
              <a:t>: Vùng trung tâm xương sống Area 0.</a:t>
            </a:r>
            <a:endParaRPr lang="en-US"/>
          </a:p>
          <a:p>
            <a:endParaRPr lang="vi-VN"/>
          </a:p>
          <a:p>
            <a:r>
              <a:rPr lang="en-US" b="1"/>
              <a:t>	</a:t>
            </a:r>
            <a:r>
              <a:rPr lang="vi-VN" b="1"/>
              <a:t>Normal (Non-Backbone)</a:t>
            </a:r>
            <a:r>
              <a:rPr lang="vi-VN"/>
              <a:t>: Những vùng OSPF còn lại không phải Backbone, những vùng này ta còn gọi là Internal Area.</a:t>
            </a:r>
            <a:endParaRPr lang="en-US"/>
          </a:p>
          <a:p>
            <a:endParaRPr lang="vi-VN"/>
          </a:p>
          <a:p>
            <a:r>
              <a:rPr lang="en-US" b="1"/>
              <a:t>	</a:t>
            </a:r>
            <a:r>
              <a:rPr lang="vi-VN" b="1"/>
              <a:t>External</a:t>
            </a:r>
            <a:r>
              <a:rPr lang="vi-VN"/>
              <a:t>: Những vùng sử dụng giao thức định tuyến khác không phải OSPF như dùng RIP, Static, EIGRP.</a:t>
            </a:r>
          </a:p>
          <a:p>
            <a:r>
              <a:rPr lang="vi-VN"/>
              <a:t>Những vùng External trong OSPF đặc biệt có thể kết nối với vùng Backbone hoặc kết nối tới bất kì một vùng nào Normal nào đó đều được, thường thì những vùng này thực tế ta sẽ gặp trong các trường hợp như xác nhập hay thâu tóm công ty, chi nhánh. Vì những vùng này sử dụng các giao thức định tuyến khác với OSPF nên để có thể giao tiếp với các OSPF được thì ta có một khái niệm là Redistribute, tức là quảng bá thông tin các Route External đó vào trong OSPF. Không riêng gì OSPF một số giao thức giao thức khác cũng hỗ trợ Redistribute như Rip hay EIGRP.</a:t>
            </a:r>
          </a:p>
          <a:p>
            <a:endParaRPr lang="en-GB"/>
          </a:p>
        </p:txBody>
      </p:sp>
      <p:pic>
        <p:nvPicPr>
          <p:cNvPr id="43010" name="Picture 2" descr="C:\Users\B-A-T\Downloads\999999.PNG"/>
          <p:cNvPicPr>
            <a:picLocks noChangeAspect="1" noChangeArrowheads="1"/>
          </p:cNvPicPr>
          <p:nvPr/>
        </p:nvPicPr>
        <p:blipFill>
          <a:blip r:embed="rId2"/>
          <a:srcRect/>
          <a:stretch>
            <a:fillRect/>
          </a:stretch>
        </p:blipFill>
        <p:spPr bwMode="auto">
          <a:xfrm>
            <a:off x="0" y="381000"/>
            <a:ext cx="5029200" cy="4572000"/>
          </a:xfrm>
          <a:prstGeom prst="rect">
            <a:avLst/>
          </a:prstGeom>
          <a:noFill/>
          <a:ln w="9525">
            <a:noFill/>
            <a:miter lim="800000"/>
            <a:headEnd/>
            <a:tailEnd/>
          </a:ln>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1"/>
          <p:cNvSpPr txBox="1">
            <a:spLocks noChangeArrowheads="1"/>
          </p:cNvSpPr>
          <p:nvPr/>
        </p:nvSpPr>
        <p:spPr bwMode="auto">
          <a:xfrm>
            <a:off x="3810000" y="457200"/>
            <a:ext cx="6596063" cy="369888"/>
          </a:xfrm>
          <a:prstGeom prst="rect">
            <a:avLst/>
          </a:prstGeom>
          <a:noFill/>
          <a:ln w="9525">
            <a:noFill/>
            <a:miter lim="800000"/>
            <a:headEnd/>
            <a:tailEnd/>
          </a:ln>
        </p:spPr>
        <p:txBody>
          <a:bodyPr wrap="none">
            <a:spAutoFit/>
          </a:bodyPr>
          <a:lstStyle/>
          <a:p>
            <a:r>
              <a:rPr lang="en-US"/>
              <a:t>IS-IS (Intergrated Intermediate System-to-Intermediate System</a:t>
            </a:r>
          </a:p>
        </p:txBody>
      </p:sp>
      <p:sp>
        <p:nvSpPr>
          <p:cNvPr id="44034" name="TextBox 2"/>
          <p:cNvSpPr txBox="1">
            <a:spLocks noChangeArrowheads="1"/>
          </p:cNvSpPr>
          <p:nvPr/>
        </p:nvSpPr>
        <p:spPr bwMode="auto">
          <a:xfrm>
            <a:off x="1458913" y="2122488"/>
            <a:ext cx="7199312" cy="368300"/>
          </a:xfrm>
          <a:prstGeom prst="rect">
            <a:avLst/>
          </a:prstGeom>
          <a:noFill/>
          <a:ln w="9525">
            <a:noFill/>
            <a:miter lim="800000"/>
            <a:headEnd/>
            <a:tailEnd/>
          </a:ln>
        </p:spPr>
        <p:txBody>
          <a:bodyPr wrap="none">
            <a:spAutoFit/>
          </a:bodyPr>
          <a:lstStyle/>
          <a:p>
            <a:r>
              <a:rPr lang="en-US"/>
              <a:t>http://svuit.vn/threads/chapter-4-1-overview-is-is-protocol-part-1-627/</a:t>
            </a:r>
          </a:p>
        </p:txBody>
      </p:sp>
      <p:sp>
        <p:nvSpPr>
          <p:cNvPr id="44035" name="TextBox 3"/>
          <p:cNvSpPr txBox="1">
            <a:spLocks noChangeArrowheads="1"/>
          </p:cNvSpPr>
          <p:nvPr/>
        </p:nvSpPr>
        <p:spPr bwMode="auto">
          <a:xfrm>
            <a:off x="990600" y="1752600"/>
            <a:ext cx="2070100" cy="369888"/>
          </a:xfrm>
          <a:prstGeom prst="rect">
            <a:avLst/>
          </a:prstGeom>
          <a:noFill/>
          <a:ln w="9525">
            <a:noFill/>
            <a:miter lim="800000"/>
            <a:headEnd/>
            <a:tailEnd/>
          </a:ln>
        </p:spPr>
        <p:txBody>
          <a:bodyPr wrap="none">
            <a:spAutoFit/>
          </a:bodyPr>
          <a:lstStyle/>
          <a:p>
            <a:r>
              <a:rPr lang="en-US"/>
              <a:t>Tài liệu tham khảo</a:t>
            </a:r>
          </a:p>
        </p:txBody>
      </p:sp>
      <p:sp>
        <p:nvSpPr>
          <p:cNvPr id="44036" name="TextBox 4"/>
          <p:cNvSpPr txBox="1">
            <a:spLocks noChangeArrowheads="1"/>
          </p:cNvSpPr>
          <p:nvPr/>
        </p:nvSpPr>
        <p:spPr bwMode="auto">
          <a:xfrm>
            <a:off x="1458913" y="3197225"/>
            <a:ext cx="1633537" cy="369888"/>
          </a:xfrm>
          <a:prstGeom prst="rect">
            <a:avLst/>
          </a:prstGeom>
          <a:noFill/>
          <a:ln w="9525">
            <a:noFill/>
            <a:miter lim="800000"/>
            <a:headEnd/>
            <a:tailEnd/>
          </a:ln>
        </p:spPr>
        <p:txBody>
          <a:bodyPr wrap="none">
            <a:spAutoFit/>
          </a:bodyPr>
          <a:lstStyle/>
          <a:p>
            <a:r>
              <a:rPr lang="en-US"/>
              <a:t>Oanh tìm hiểu</a:t>
            </a:r>
          </a:p>
        </p:txBody>
      </p:sp>
      <p:sp>
        <p:nvSpPr>
          <p:cNvPr id="44037" name="TextBox 5"/>
          <p:cNvSpPr txBox="1">
            <a:spLocks noChangeArrowheads="1"/>
          </p:cNvSpPr>
          <p:nvPr/>
        </p:nvSpPr>
        <p:spPr bwMode="auto">
          <a:xfrm>
            <a:off x="990600" y="2827338"/>
            <a:ext cx="979488" cy="369887"/>
          </a:xfrm>
          <a:prstGeom prst="rect">
            <a:avLst/>
          </a:prstGeom>
          <a:noFill/>
          <a:ln w="9525">
            <a:noFill/>
            <a:miter lim="800000"/>
            <a:headEnd/>
            <a:tailEnd/>
          </a:ln>
        </p:spPr>
        <p:txBody>
          <a:bodyPr wrap="none">
            <a:spAutoFit/>
          </a:bodyPr>
          <a:lstStyle/>
          <a:p>
            <a:r>
              <a:rPr lang="en-US"/>
              <a:t>Ghi chú</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3810000" y="457200"/>
            <a:ext cx="4835525" cy="369888"/>
          </a:xfrm>
          <a:prstGeom prst="rect">
            <a:avLst/>
          </a:prstGeom>
          <a:noFill/>
          <a:ln w="9525">
            <a:noFill/>
            <a:miter lim="800000"/>
            <a:headEnd/>
            <a:tailEnd/>
          </a:ln>
        </p:spPr>
        <p:txBody>
          <a:bodyPr wrap="none">
            <a:spAutoFit/>
          </a:bodyPr>
          <a:lstStyle/>
          <a:p>
            <a:r>
              <a:rPr lang="en-US"/>
              <a:t>EIGRP (Enhanced Interior Gateway Routing).</a:t>
            </a:r>
          </a:p>
        </p:txBody>
      </p:sp>
      <p:sp>
        <p:nvSpPr>
          <p:cNvPr id="45058" name="TextBox 3"/>
          <p:cNvSpPr txBox="1">
            <a:spLocks noChangeArrowheads="1"/>
          </p:cNvSpPr>
          <p:nvPr/>
        </p:nvSpPr>
        <p:spPr bwMode="auto">
          <a:xfrm>
            <a:off x="990600" y="1752600"/>
            <a:ext cx="2070100" cy="369888"/>
          </a:xfrm>
          <a:prstGeom prst="rect">
            <a:avLst/>
          </a:prstGeom>
          <a:noFill/>
          <a:ln w="9525">
            <a:noFill/>
            <a:miter lim="800000"/>
            <a:headEnd/>
            <a:tailEnd/>
          </a:ln>
        </p:spPr>
        <p:txBody>
          <a:bodyPr wrap="none">
            <a:spAutoFit/>
          </a:bodyPr>
          <a:lstStyle/>
          <a:p>
            <a:r>
              <a:rPr lang="en-US"/>
              <a:t>Tài liệu tham khảo</a:t>
            </a:r>
          </a:p>
        </p:txBody>
      </p:sp>
      <p:sp>
        <p:nvSpPr>
          <p:cNvPr id="45059" name="TextBox 4"/>
          <p:cNvSpPr txBox="1">
            <a:spLocks noChangeArrowheads="1"/>
          </p:cNvSpPr>
          <p:nvPr/>
        </p:nvSpPr>
        <p:spPr bwMode="auto">
          <a:xfrm>
            <a:off x="1458913" y="3197225"/>
            <a:ext cx="1758950" cy="369888"/>
          </a:xfrm>
          <a:prstGeom prst="rect">
            <a:avLst/>
          </a:prstGeom>
          <a:noFill/>
          <a:ln w="9525">
            <a:noFill/>
            <a:miter lim="800000"/>
            <a:headEnd/>
            <a:tailEnd/>
          </a:ln>
        </p:spPr>
        <p:txBody>
          <a:bodyPr wrap="none">
            <a:spAutoFit/>
          </a:bodyPr>
          <a:lstStyle/>
          <a:p>
            <a:r>
              <a:rPr lang="en-US"/>
              <a:t>L</a:t>
            </a:r>
            <a:r>
              <a:rPr lang="vi-VN"/>
              <a:t>ư</a:t>
            </a:r>
            <a:r>
              <a:rPr lang="en-US"/>
              <a:t>ơng tìm hiểu</a:t>
            </a:r>
          </a:p>
        </p:txBody>
      </p:sp>
      <p:sp>
        <p:nvSpPr>
          <p:cNvPr id="45060" name="TextBox 5"/>
          <p:cNvSpPr txBox="1">
            <a:spLocks noChangeArrowheads="1"/>
          </p:cNvSpPr>
          <p:nvPr/>
        </p:nvSpPr>
        <p:spPr bwMode="auto">
          <a:xfrm>
            <a:off x="990600" y="2827338"/>
            <a:ext cx="979488" cy="369887"/>
          </a:xfrm>
          <a:prstGeom prst="rect">
            <a:avLst/>
          </a:prstGeom>
          <a:noFill/>
          <a:ln w="9525">
            <a:noFill/>
            <a:miter lim="800000"/>
            <a:headEnd/>
            <a:tailEnd/>
          </a:ln>
        </p:spPr>
        <p:txBody>
          <a:bodyPr wrap="none">
            <a:spAutoFit/>
          </a:bodyPr>
          <a:lstStyle/>
          <a:p>
            <a:r>
              <a:rPr lang="en-US"/>
              <a:t>Ghi chú</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2"/>
          <p:cNvSpPr txBox="1">
            <a:spLocks noChangeArrowheads="1"/>
          </p:cNvSpPr>
          <p:nvPr/>
        </p:nvSpPr>
        <p:spPr bwMode="auto">
          <a:xfrm>
            <a:off x="4478338" y="457200"/>
            <a:ext cx="3235325" cy="369888"/>
          </a:xfrm>
          <a:prstGeom prst="rect">
            <a:avLst/>
          </a:prstGeom>
          <a:noFill/>
          <a:ln w="9525">
            <a:noFill/>
            <a:miter lim="800000"/>
            <a:headEnd/>
            <a:tailEnd/>
          </a:ln>
        </p:spPr>
        <p:txBody>
          <a:bodyPr wrap="none">
            <a:spAutoFit/>
          </a:bodyPr>
          <a:lstStyle/>
          <a:p>
            <a:r>
              <a:rPr lang="en-US" b="1"/>
              <a:t>Giao thức định tuyến là gì ?</a:t>
            </a:r>
            <a:endParaRPr lang="en-US"/>
          </a:p>
        </p:txBody>
      </p:sp>
      <p:sp>
        <p:nvSpPr>
          <p:cNvPr id="20482" name="TextBox 3"/>
          <p:cNvSpPr txBox="1">
            <a:spLocks noChangeArrowheads="1"/>
          </p:cNvSpPr>
          <p:nvPr/>
        </p:nvSpPr>
        <p:spPr bwMode="auto">
          <a:xfrm>
            <a:off x="571500" y="2690813"/>
            <a:ext cx="11239500" cy="1476375"/>
          </a:xfrm>
          <a:prstGeom prst="rect">
            <a:avLst/>
          </a:prstGeom>
          <a:noFill/>
          <a:ln w="9525">
            <a:noFill/>
            <a:miter lim="800000"/>
            <a:headEnd/>
            <a:tailEnd/>
          </a:ln>
        </p:spPr>
        <p:txBody>
          <a:bodyPr>
            <a:spAutoFit/>
          </a:bodyPr>
          <a:lstStyle/>
          <a:p>
            <a:r>
              <a:rPr lang="vi-VN"/>
              <a:t>- Routing - Định tuyến: là quá trình chọn lựa các đường đi để truyền dữ liệu từ nguồn tới đúng đích cần gửi. Tiến trình chọn loại định tuyến (chọn giao thức định tuyến) và chọn đường đi thường dựa trên bảng định tuyến của các thiết bị định tuyến. trên bảng định tuyến sẽ chứa các đích đến khác nhau.</a:t>
            </a:r>
            <a:br>
              <a:rPr lang="vi-VN"/>
            </a:br>
            <a:r>
              <a:rPr lang="vi-VN"/>
              <a:t>- Các Router sử dụng bộ nhớ của chúng để xây dựng ra các bảng định tuyến giúp định hướng chính xác dữ liệu đi đến đích mà nó cần đến.</a:t>
            </a:r>
            <a:endParaRPr lang="en-US"/>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2"/>
          <p:cNvSpPr txBox="1">
            <a:spLocks noChangeArrowheads="1"/>
          </p:cNvSpPr>
          <p:nvPr/>
        </p:nvSpPr>
        <p:spPr bwMode="auto">
          <a:xfrm>
            <a:off x="4098925" y="457200"/>
            <a:ext cx="3994150" cy="369888"/>
          </a:xfrm>
          <a:prstGeom prst="rect">
            <a:avLst/>
          </a:prstGeom>
          <a:noFill/>
          <a:ln w="9525">
            <a:noFill/>
            <a:miter lim="800000"/>
            <a:headEnd/>
            <a:tailEnd/>
          </a:ln>
        </p:spPr>
        <p:txBody>
          <a:bodyPr wrap="none">
            <a:spAutoFit/>
          </a:bodyPr>
          <a:lstStyle/>
          <a:p>
            <a:r>
              <a:rPr lang="vi-VN" b="1"/>
              <a:t>Tại sao cần giao thức định tuyến</a:t>
            </a:r>
            <a:r>
              <a:rPr lang="en-US" b="1"/>
              <a:t> ?</a:t>
            </a:r>
            <a:endParaRPr lang="vi-VN" b="1"/>
          </a:p>
        </p:txBody>
      </p:sp>
      <p:sp>
        <p:nvSpPr>
          <p:cNvPr id="21506" name="TextBox 1"/>
          <p:cNvSpPr txBox="1">
            <a:spLocks noChangeArrowheads="1"/>
          </p:cNvSpPr>
          <p:nvPr/>
        </p:nvSpPr>
        <p:spPr bwMode="auto">
          <a:xfrm>
            <a:off x="609600" y="2413000"/>
            <a:ext cx="10668000" cy="2032000"/>
          </a:xfrm>
          <a:prstGeom prst="rect">
            <a:avLst/>
          </a:prstGeom>
          <a:noFill/>
          <a:ln w="9525">
            <a:noFill/>
            <a:miter lim="800000"/>
            <a:headEnd/>
            <a:tailEnd/>
          </a:ln>
        </p:spPr>
        <p:txBody>
          <a:bodyPr>
            <a:spAutoFit/>
          </a:bodyPr>
          <a:lstStyle/>
          <a:p>
            <a:r>
              <a:rPr lang="vi-VN"/>
              <a:t>Trong một mạng rất lớn có rất nhiều router như mạng Internet, việc cập nhật bảng định tuyến bằng tay là không thể, vì vậy cần phải có giao thức định tuyến, giao thức định tuyến thực hiện các công việc sau:</a:t>
            </a:r>
          </a:p>
          <a:p>
            <a:r>
              <a:rPr lang="vi-VN"/>
              <a:t>Chọn đường dẫn tốt nhất cho các gói tin</a:t>
            </a:r>
          </a:p>
          <a:p>
            <a:r>
              <a:rPr lang="vi-VN"/>
              <a:t>Cung cấp các tiến trình để chia sẻ thông tin định tuyến</a:t>
            </a:r>
          </a:p>
          <a:p>
            <a:r>
              <a:rPr lang="vi-VN"/>
              <a:t>Cho phép Router liên lạc với các router khác để update và duy trì bảng định tuyến</a:t>
            </a:r>
          </a:p>
          <a:p>
            <a:endParaRPr 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
          <p:cNvSpPr txBox="1">
            <a:spLocks noChangeArrowheads="1"/>
          </p:cNvSpPr>
          <p:nvPr/>
        </p:nvSpPr>
        <p:spPr bwMode="auto">
          <a:xfrm>
            <a:off x="3810000" y="457200"/>
            <a:ext cx="3706813" cy="369888"/>
          </a:xfrm>
          <a:prstGeom prst="rect">
            <a:avLst/>
          </a:prstGeom>
          <a:noFill/>
          <a:ln w="9525">
            <a:noFill/>
            <a:miter lim="800000"/>
            <a:headEnd/>
            <a:tailEnd/>
          </a:ln>
        </p:spPr>
        <p:txBody>
          <a:bodyPr wrap="none">
            <a:spAutoFit/>
          </a:bodyPr>
          <a:lstStyle/>
          <a:p>
            <a:r>
              <a:rPr lang="en-US" b="1"/>
              <a:t>RIP</a:t>
            </a:r>
            <a:r>
              <a:rPr lang="en-US"/>
              <a:t> (Routing Information Protocol)</a:t>
            </a:r>
          </a:p>
        </p:txBody>
      </p:sp>
      <p:sp>
        <p:nvSpPr>
          <p:cNvPr id="22530" name="TextBox 2"/>
          <p:cNvSpPr txBox="1">
            <a:spLocks noChangeArrowheads="1"/>
          </p:cNvSpPr>
          <p:nvPr/>
        </p:nvSpPr>
        <p:spPr bwMode="auto">
          <a:xfrm>
            <a:off x="1458913" y="2122488"/>
            <a:ext cx="6057900" cy="368300"/>
          </a:xfrm>
          <a:prstGeom prst="rect">
            <a:avLst/>
          </a:prstGeom>
          <a:noFill/>
          <a:ln w="9525">
            <a:noFill/>
            <a:miter lim="800000"/>
            <a:headEnd/>
            <a:tailEnd/>
          </a:ln>
        </p:spPr>
        <p:txBody>
          <a:bodyPr wrap="none">
            <a:spAutoFit/>
          </a:bodyPr>
          <a:lstStyle/>
          <a:p>
            <a:r>
              <a:rPr lang="en-US"/>
              <a:t>https://viblo.asia/p/tim-hieu-giao-thuc-rip-DbmemoWPvAg</a:t>
            </a:r>
          </a:p>
        </p:txBody>
      </p:sp>
      <p:sp>
        <p:nvSpPr>
          <p:cNvPr id="22531" name="TextBox 3"/>
          <p:cNvSpPr txBox="1">
            <a:spLocks noChangeArrowheads="1"/>
          </p:cNvSpPr>
          <p:nvPr/>
        </p:nvSpPr>
        <p:spPr bwMode="auto">
          <a:xfrm>
            <a:off x="990600" y="1752600"/>
            <a:ext cx="2070100" cy="369888"/>
          </a:xfrm>
          <a:prstGeom prst="rect">
            <a:avLst/>
          </a:prstGeom>
          <a:noFill/>
          <a:ln w="9525">
            <a:noFill/>
            <a:miter lim="800000"/>
            <a:headEnd/>
            <a:tailEnd/>
          </a:ln>
        </p:spPr>
        <p:txBody>
          <a:bodyPr wrap="none">
            <a:spAutoFit/>
          </a:bodyPr>
          <a:lstStyle/>
          <a:p>
            <a:r>
              <a:rPr lang="en-US"/>
              <a:t>Tài liệu tham khảo</a:t>
            </a:r>
          </a:p>
        </p:txBody>
      </p:sp>
      <p:sp>
        <p:nvSpPr>
          <p:cNvPr id="22532" name="TextBox 4"/>
          <p:cNvSpPr txBox="1">
            <a:spLocks noChangeArrowheads="1"/>
          </p:cNvSpPr>
          <p:nvPr/>
        </p:nvSpPr>
        <p:spPr bwMode="auto">
          <a:xfrm>
            <a:off x="1458913" y="3197225"/>
            <a:ext cx="1587500" cy="369888"/>
          </a:xfrm>
          <a:prstGeom prst="rect">
            <a:avLst/>
          </a:prstGeom>
          <a:noFill/>
          <a:ln w="9525">
            <a:noFill/>
            <a:miter lim="800000"/>
            <a:headEnd/>
            <a:tailEnd/>
          </a:ln>
        </p:spPr>
        <p:txBody>
          <a:bodyPr wrap="none">
            <a:spAutoFit/>
          </a:bodyPr>
          <a:lstStyle/>
          <a:p>
            <a:r>
              <a:rPr lang="en-US"/>
              <a:t>Tuấn tìm hiểu</a:t>
            </a:r>
          </a:p>
        </p:txBody>
      </p:sp>
      <p:sp>
        <p:nvSpPr>
          <p:cNvPr id="22533" name="TextBox 5"/>
          <p:cNvSpPr txBox="1">
            <a:spLocks noChangeArrowheads="1"/>
          </p:cNvSpPr>
          <p:nvPr/>
        </p:nvSpPr>
        <p:spPr bwMode="auto">
          <a:xfrm>
            <a:off x="990600" y="2827338"/>
            <a:ext cx="979488" cy="369887"/>
          </a:xfrm>
          <a:prstGeom prst="rect">
            <a:avLst/>
          </a:prstGeom>
          <a:noFill/>
          <a:ln w="9525">
            <a:noFill/>
            <a:miter lim="800000"/>
            <a:headEnd/>
            <a:tailEnd/>
          </a:ln>
        </p:spPr>
        <p:txBody>
          <a:bodyPr wrap="none">
            <a:spAutoFit/>
          </a:bodyPr>
          <a:lstStyle/>
          <a:p>
            <a:r>
              <a:rPr lang="en-US"/>
              <a:t>Ghi chú</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1"/>
          <p:cNvSpPr txBox="1">
            <a:spLocks noChangeArrowheads="1"/>
          </p:cNvSpPr>
          <p:nvPr/>
        </p:nvSpPr>
        <p:spPr bwMode="auto">
          <a:xfrm>
            <a:off x="2667000" y="457200"/>
            <a:ext cx="7727950" cy="641350"/>
          </a:xfrm>
          <a:prstGeom prst="rect">
            <a:avLst/>
          </a:prstGeom>
          <a:noFill/>
          <a:ln w="9525">
            <a:noFill/>
            <a:miter lim="800000"/>
            <a:headEnd/>
            <a:tailEnd/>
          </a:ln>
        </p:spPr>
        <p:txBody>
          <a:bodyPr wrap="none">
            <a:spAutoFit/>
          </a:bodyPr>
          <a:lstStyle/>
          <a:p>
            <a:r>
              <a:rPr lang="en-US" sz="3600" b="1"/>
              <a:t>RIP (Routing Information Protocol)</a:t>
            </a:r>
          </a:p>
        </p:txBody>
      </p:sp>
      <p:sp>
        <p:nvSpPr>
          <p:cNvPr id="23554" name="TextBox 4"/>
          <p:cNvSpPr txBox="1">
            <a:spLocks noChangeArrowheads="1"/>
          </p:cNvSpPr>
          <p:nvPr/>
        </p:nvSpPr>
        <p:spPr bwMode="auto">
          <a:xfrm>
            <a:off x="1219200" y="1600200"/>
            <a:ext cx="8153400" cy="1981200"/>
          </a:xfrm>
          <a:prstGeom prst="rect">
            <a:avLst/>
          </a:prstGeom>
          <a:noFill/>
          <a:ln w="9525">
            <a:noFill/>
            <a:miter lim="800000"/>
            <a:headEnd/>
            <a:tailEnd/>
          </a:ln>
        </p:spPr>
        <p:txBody>
          <a:bodyPr>
            <a:spAutoFit/>
          </a:bodyPr>
          <a:lstStyle/>
          <a:p>
            <a:r>
              <a:rPr lang="en-US" sz="2400" b="1"/>
              <a:t>Mục lục</a:t>
            </a:r>
          </a:p>
          <a:p>
            <a:pPr>
              <a:buFontTx/>
              <a:buAutoNum type="arabicPeriod"/>
            </a:pPr>
            <a:r>
              <a:rPr lang="en-US" sz="2000" b="1"/>
              <a:t> Tổng quan về RIP</a:t>
            </a:r>
          </a:p>
          <a:p>
            <a:pPr>
              <a:buFontTx/>
              <a:buAutoNum type="arabicPeriod"/>
            </a:pPr>
            <a:r>
              <a:rPr lang="en-US" sz="2000" b="1"/>
              <a:t> Định nghĩa giao thức RIP</a:t>
            </a:r>
          </a:p>
          <a:p>
            <a:pPr>
              <a:buFontTx/>
              <a:buAutoNum type="arabicPeriod"/>
            </a:pPr>
            <a:r>
              <a:rPr lang="en-US" sz="2000" b="1"/>
              <a:t> Thuật toán</a:t>
            </a:r>
          </a:p>
          <a:p>
            <a:pPr>
              <a:buFontTx/>
              <a:buAutoNum type="arabicPeriod"/>
            </a:pPr>
            <a:r>
              <a:rPr lang="en-US" sz="2000" b="1"/>
              <a:t> RIP timer</a:t>
            </a:r>
          </a:p>
          <a:p>
            <a:pPr>
              <a:buFontTx/>
              <a:buAutoNum type="arabicPeriod"/>
            </a:pPr>
            <a:r>
              <a:rPr lang="en-US" sz="2000" b="1"/>
              <a:t> Một số lỗi của RIP</a:t>
            </a:r>
            <a:endParaRPr lang="en-GB" sz="2000" b="1"/>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1"/>
          <p:cNvSpPr txBox="1">
            <a:spLocks noChangeArrowheads="1"/>
          </p:cNvSpPr>
          <p:nvPr/>
        </p:nvSpPr>
        <p:spPr bwMode="auto">
          <a:xfrm>
            <a:off x="457200" y="381000"/>
            <a:ext cx="4953000" cy="822325"/>
          </a:xfrm>
          <a:prstGeom prst="rect">
            <a:avLst/>
          </a:prstGeom>
          <a:noFill/>
          <a:ln w="9525">
            <a:noFill/>
            <a:miter lim="800000"/>
            <a:headEnd/>
            <a:tailEnd/>
          </a:ln>
        </p:spPr>
        <p:txBody>
          <a:bodyPr>
            <a:spAutoFit/>
          </a:bodyPr>
          <a:lstStyle/>
          <a:p>
            <a:pPr marL="342900" indent="-342900"/>
            <a:r>
              <a:rPr lang="en-US" sz="2400" b="1"/>
              <a:t>1. Tổng quan về RIP</a:t>
            </a:r>
          </a:p>
          <a:p>
            <a:pPr marL="342900" indent="-342900">
              <a:buFontTx/>
              <a:buChar char="•"/>
            </a:pPr>
            <a:endParaRPr lang="en-GB" sz="2400" b="1"/>
          </a:p>
        </p:txBody>
      </p:sp>
      <p:sp>
        <p:nvSpPr>
          <p:cNvPr id="24578" name="TextBox 2"/>
          <p:cNvSpPr txBox="1">
            <a:spLocks noChangeArrowheads="1"/>
          </p:cNvSpPr>
          <p:nvPr/>
        </p:nvSpPr>
        <p:spPr bwMode="auto">
          <a:xfrm>
            <a:off x="685800" y="1219200"/>
            <a:ext cx="10744200" cy="3662363"/>
          </a:xfrm>
          <a:prstGeom prst="rect">
            <a:avLst/>
          </a:prstGeom>
          <a:noFill/>
          <a:ln w="9525">
            <a:noFill/>
            <a:miter lim="800000"/>
            <a:headEnd/>
            <a:tailEnd/>
          </a:ln>
        </p:spPr>
        <p:txBody>
          <a:bodyPr>
            <a:spAutoFit/>
          </a:bodyPr>
          <a:lstStyle/>
          <a:p>
            <a:r>
              <a:rPr lang="en-US"/>
              <a:t>	- </a:t>
            </a:r>
            <a:r>
              <a:rPr lang="vi-VN"/>
              <a:t>Các giao thức định tuyến được sử dụng bên trong một </a:t>
            </a:r>
            <a:r>
              <a:rPr lang="en-US"/>
              <a:t>hệ thống tự trị</a:t>
            </a:r>
            <a:r>
              <a:rPr lang="vi-VN"/>
              <a:t> (AS-Autonomous System</a:t>
            </a:r>
            <a:r>
              <a:rPr lang="en-US"/>
              <a:t>)</a:t>
            </a:r>
            <a:r>
              <a:rPr lang="vi-VN"/>
              <a:t> được gọi là giao thức định tuyến nội miền IGP (Interior Gateway Protocol). Routing Information Protocol (RIP) được thiết kế như là một giao thức IGP dùng cho các AS có kích thước nhỏ, không sử dụng cho hệ thống mạng lớn và phức tạp.</a:t>
            </a:r>
          </a:p>
          <a:p>
            <a:r>
              <a:rPr lang="en-US"/>
              <a:t>	- </a:t>
            </a:r>
            <a:r>
              <a:rPr lang="vi-VN"/>
              <a:t>RIP xuất hiện sớm nhất vào 6/1988 và đước viết bởi C. Hedrick trong Trường Đại học Rutgers. Được sử dụng rộng rãi nhất và trở thành giao thức định tuyến phổ biến nhất trong định tuyến mạng.</a:t>
            </a:r>
          </a:p>
          <a:p>
            <a:r>
              <a:rPr lang="en-US"/>
              <a:t>	- </a:t>
            </a:r>
            <a:r>
              <a:rPr lang="vi-VN"/>
              <a:t>RIP đã chính thức được định nghĩa trong hai văn bản là: Request For Comments (RFC) 1058 và 1723. RFC 1058 (1988) là văn bản đầu tiên mô tả đầy đủ nhất về sự thi hành của RIP, trong khi đó RFC 1723 (1994) chỉ là bản cập nhật cho bản RFC 1058.</a:t>
            </a:r>
          </a:p>
          <a:p>
            <a:r>
              <a:rPr lang="en-US"/>
              <a:t>	- </a:t>
            </a:r>
            <a:r>
              <a:rPr lang="vi-VN"/>
              <a:t>RIP có 2 phiên bản là, RIPv1 và RIPv2, RIPv2 thừa hưởng tất cả các ưu điểm của RIPv1 và khắc phục được những yếu điểm của RIPv1. Vì vậy, RIPv2 được sử dụng rộng rãi hơn RIPv1.</a:t>
            </a:r>
          </a:p>
          <a:p>
            <a:endParaRPr lang="en-GB"/>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1"/>
          <p:cNvSpPr txBox="1">
            <a:spLocks noChangeArrowheads="1"/>
          </p:cNvSpPr>
          <p:nvPr/>
        </p:nvSpPr>
        <p:spPr bwMode="auto">
          <a:xfrm>
            <a:off x="304800" y="381000"/>
            <a:ext cx="5867400" cy="822325"/>
          </a:xfrm>
          <a:prstGeom prst="rect">
            <a:avLst/>
          </a:prstGeom>
          <a:noFill/>
          <a:ln w="9525">
            <a:noFill/>
            <a:miter lim="800000"/>
            <a:headEnd/>
            <a:tailEnd/>
          </a:ln>
        </p:spPr>
        <p:txBody>
          <a:bodyPr>
            <a:spAutoFit/>
          </a:bodyPr>
          <a:lstStyle/>
          <a:p>
            <a:r>
              <a:rPr lang="en-US" sz="2400" b="1"/>
              <a:t>2. Định nghĩa giao thức RIP</a:t>
            </a:r>
          </a:p>
          <a:p>
            <a:endParaRPr lang="en-GB" sz="2400" b="1"/>
          </a:p>
        </p:txBody>
      </p:sp>
      <p:sp>
        <p:nvSpPr>
          <p:cNvPr id="25602" name="TextBox 2"/>
          <p:cNvSpPr txBox="1">
            <a:spLocks noChangeArrowheads="1"/>
          </p:cNvSpPr>
          <p:nvPr/>
        </p:nvSpPr>
        <p:spPr bwMode="auto">
          <a:xfrm>
            <a:off x="990600" y="1219200"/>
            <a:ext cx="9372600" cy="1739900"/>
          </a:xfrm>
          <a:prstGeom prst="rect">
            <a:avLst/>
          </a:prstGeom>
          <a:noFill/>
          <a:ln w="9525">
            <a:noFill/>
            <a:miter lim="800000"/>
            <a:headEnd/>
            <a:tailEnd/>
          </a:ln>
        </p:spPr>
        <p:txBody>
          <a:bodyPr>
            <a:spAutoFit/>
          </a:bodyPr>
          <a:lstStyle/>
          <a:p>
            <a:r>
              <a:rPr lang="en-US"/>
              <a:t>	</a:t>
            </a:r>
            <a:r>
              <a:rPr lang="vi-VN"/>
              <a:t>RIP là một giao thức định tuyến miền trong được sử dụng cho các hệ thống tự trị. Giao thức thông tin định tuyến thuộc loại giao thức định tuyến khoảng cách véctơ, giao thức sử dụng giá trị để đo lường đó là số bước nhảy (hop count) trong đường đi từ nguồn đến đích. Mỗi bước đi trong đường đi từ nguồn đến đích được coi như có giá trị là 1 hop count. Khi một bộ định tuyến nhận được 1 bản tin cập nhật định tuyến cho các gói tin thì nó sẽ cộng 1 vào giá trị đo lường đồng thời cập nhật vào bảng định tuyến.</a:t>
            </a:r>
            <a:endParaRPr lang="en-GB"/>
          </a:p>
        </p:txBody>
      </p:sp>
      <p:pic>
        <p:nvPicPr>
          <p:cNvPr id="25603" name="Picture 2" descr="C:\Users\B-A-T\Downloads\Capture.PNG"/>
          <p:cNvPicPr>
            <a:picLocks noChangeAspect="1" noChangeArrowheads="1"/>
          </p:cNvPicPr>
          <p:nvPr/>
        </p:nvPicPr>
        <p:blipFill>
          <a:blip r:embed="rId2"/>
          <a:srcRect/>
          <a:stretch>
            <a:fillRect/>
          </a:stretch>
        </p:blipFill>
        <p:spPr bwMode="auto">
          <a:xfrm>
            <a:off x="2819400" y="2973388"/>
            <a:ext cx="5334000" cy="2979737"/>
          </a:xfrm>
          <a:prstGeom prst="rect">
            <a:avLst/>
          </a:prstGeom>
          <a:noFill/>
          <a:ln w="9525">
            <a:noFill/>
            <a:miter lim="800000"/>
            <a:headEnd/>
            <a:tailEnd/>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1"/>
          <p:cNvSpPr txBox="1">
            <a:spLocks noChangeArrowheads="1"/>
          </p:cNvSpPr>
          <p:nvPr/>
        </p:nvSpPr>
        <p:spPr bwMode="auto">
          <a:xfrm>
            <a:off x="685800" y="457200"/>
            <a:ext cx="4724400" cy="457200"/>
          </a:xfrm>
          <a:prstGeom prst="rect">
            <a:avLst/>
          </a:prstGeom>
          <a:noFill/>
          <a:ln w="9525">
            <a:noFill/>
            <a:miter lim="800000"/>
            <a:headEnd/>
            <a:tailEnd/>
          </a:ln>
        </p:spPr>
        <p:txBody>
          <a:bodyPr>
            <a:spAutoFit/>
          </a:bodyPr>
          <a:lstStyle/>
          <a:p>
            <a:r>
              <a:rPr lang="en-US" sz="2400" b="1"/>
              <a:t>3. Thuật toán</a:t>
            </a:r>
            <a:endParaRPr lang="en-GB" sz="2400" b="1"/>
          </a:p>
        </p:txBody>
      </p:sp>
      <p:sp>
        <p:nvSpPr>
          <p:cNvPr id="26626" name="TextBox 2"/>
          <p:cNvSpPr txBox="1">
            <a:spLocks noChangeArrowheads="1"/>
          </p:cNvSpPr>
          <p:nvPr/>
        </p:nvSpPr>
        <p:spPr bwMode="auto">
          <a:xfrm>
            <a:off x="1447800" y="1447800"/>
            <a:ext cx="8001000" cy="2014538"/>
          </a:xfrm>
          <a:prstGeom prst="rect">
            <a:avLst/>
          </a:prstGeom>
          <a:noFill/>
          <a:ln w="9525">
            <a:noFill/>
            <a:miter lim="800000"/>
            <a:headEnd/>
            <a:tailEnd/>
          </a:ln>
        </p:spPr>
        <p:txBody>
          <a:bodyPr>
            <a:spAutoFit/>
          </a:bodyPr>
          <a:lstStyle/>
          <a:p>
            <a:r>
              <a:rPr lang="en-US"/>
              <a:t>	- </a:t>
            </a:r>
            <a:r>
              <a:rPr lang="vi-VN"/>
              <a:t>RIP sử dụng thuật toán định tuyến theo véctơ khoảng cách DVA (Distance Véctơ Algorithms)</a:t>
            </a:r>
            <a:endParaRPr lang="en-US"/>
          </a:p>
          <a:p>
            <a:r>
              <a:rPr lang="en-US"/>
              <a:t>	- </a:t>
            </a:r>
            <a:r>
              <a:rPr lang="vi-VN"/>
              <a:t>Thuật toán Véctơ khoảng cách: Là một thuật toán định tuyến tương thích nhằm tính toán con đường ngắn nhất giữa các cặp nút trong mạng, dựa trên phương pháp tập trung được biết đến như là thuật toán Bellman-Ford. Các nút mạng thực hiện quá trình trao đổi thông tin trên cơ sở của địa chỉ đích, nút kế tiếp, và con đường ngắn nhất tới đích.</a:t>
            </a:r>
            <a:endParaRPr lang="en-GB"/>
          </a:p>
        </p:txBody>
      </p:sp>
    </p:spTree>
  </p:cSld>
  <p:clrMapOvr>
    <a:masterClrMapping/>
  </p:clrMapOvr>
  <p:transition spd="med">
    <p:fade/>
  </p:transition>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hoolyard kids education presentation, album (widescreen).potx" id="{B61009BD-7448-452D-9EB3-A92629EDAAF7}" vid="{D5A61431-CA5A-45CA-9A81-30AAFC8F1B2C}"/>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1DA15C6C-6BB6-4DB6-B7D6-7F14EAB2CC5C}">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6364</TotalTime>
  <Words>511</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Children Friends 16x9</vt:lpstr>
      <vt:lpstr>Giao Thức Định Tuyến Giữa Các Hệ Tự Quản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Smarcella Upport</dc:creator>
  <cp:keywords/>
  <cp:lastModifiedBy>nguyen1002hn@outlook.com</cp:lastModifiedBy>
  <cp:revision>74</cp:revision>
  <dcterms:created xsi:type="dcterms:W3CDTF">2018-09-30T03:02:39Z</dcterms:created>
  <dcterms:modified xsi:type="dcterms:W3CDTF">2018-10-15T07:21:44Z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y fmtid="{D5CDD505-2E9C-101B-9397-08002B2CF9AE}" pid="4" name="VSO item id">
    <vt:lpwstr/>
  </property>
  <property fmtid="{D5CDD505-2E9C-101B-9397-08002B2CF9AE}" pid="5" name="Assetid ">
    <vt:lpwstr/>
  </property>
  <property fmtid="{D5CDD505-2E9C-101B-9397-08002B2CF9AE}" pid="6" name="Item Details">
    <vt:lpwstr/>
  </property>
  <property fmtid="{D5CDD505-2E9C-101B-9397-08002B2CF9AE}" pid="7" name="Template details">
    <vt:lpwstr/>
  </property>
</Properties>
</file>