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76" r:id="rId2"/>
    <p:sldId id="257" r:id="rId3"/>
    <p:sldId id="258" r:id="rId4"/>
    <p:sldId id="277" r:id="rId5"/>
    <p:sldId id="278" r:id="rId6"/>
    <p:sldId id="279" r:id="rId7"/>
    <p:sldId id="280" r:id="rId8"/>
    <p:sldId id="303" r:id="rId9"/>
    <p:sldId id="301" r:id="rId10"/>
    <p:sldId id="302" r:id="rId11"/>
    <p:sldId id="283" r:id="rId12"/>
    <p:sldId id="284" r:id="rId13"/>
    <p:sldId id="299" r:id="rId14"/>
    <p:sldId id="281" r:id="rId15"/>
    <p:sldId id="282" r:id="rId16"/>
    <p:sldId id="285" r:id="rId17"/>
    <p:sldId id="294" r:id="rId18"/>
    <p:sldId id="296" r:id="rId19"/>
    <p:sldId id="288" r:id="rId20"/>
    <p:sldId id="292" r:id="rId21"/>
    <p:sldId id="293" r:id="rId22"/>
    <p:sldId id="300" r:id="rId23"/>
    <p:sldId id="297" r:id="rId24"/>
    <p:sldId id="298" r:id="rId25"/>
    <p:sldId id="287" r:id="rId26"/>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BCA1"/>
    <a:srgbClr val="EAB85E"/>
    <a:srgbClr val="729EB4"/>
    <a:srgbClr val="80A8BC"/>
    <a:srgbClr val="7DAFD4"/>
    <a:srgbClr val="7BA4B9"/>
    <a:srgbClr val="92B5C5"/>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82" autoAdjust="0"/>
    <p:restoredTop sz="94660"/>
  </p:normalViewPr>
  <p:slideViewPr>
    <p:cSldViewPr>
      <p:cViewPr varScale="1">
        <p:scale>
          <a:sx n="72" d="100"/>
          <a:sy n="72" d="100"/>
        </p:scale>
        <p:origin x="1482"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B3A920-1B92-4196-ACE4-19D5A099CCF1}" type="datetimeFigureOut">
              <a:rPr lang="en-US" smtClean="0"/>
              <a:t>1/10/2019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290113-4224-4AC1-8FF1-E2B5AED777A7}" type="slidenum">
              <a:rPr lang="en-US" smtClean="0"/>
              <a:t>‹#›</a:t>
            </a:fld>
            <a:endParaRPr lang="en-US"/>
          </a:p>
        </p:txBody>
      </p:sp>
    </p:spTree>
    <p:extLst>
      <p:ext uri="{BB962C8B-B14F-4D97-AF65-F5344CB8AC3E}">
        <p14:creationId xmlns:p14="http://schemas.microsoft.com/office/powerpoint/2010/main" val="1912816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90113-4224-4AC1-8FF1-E2B5AED777A7}" type="slidenum">
              <a:rPr lang="en-US" smtClean="0"/>
              <a:t>5</a:t>
            </a:fld>
            <a:endParaRPr lang="en-US"/>
          </a:p>
        </p:txBody>
      </p:sp>
    </p:spTree>
    <p:extLst>
      <p:ext uri="{BB962C8B-B14F-4D97-AF65-F5344CB8AC3E}">
        <p14:creationId xmlns:p14="http://schemas.microsoft.com/office/powerpoint/2010/main" val="2729576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gradFill rotWithShape="0">
          <a:gsLst>
            <a:gs pos="0">
              <a:schemeClr val="accent1"/>
            </a:gs>
            <a:gs pos="50000">
              <a:schemeClr val="tx2"/>
            </a:gs>
            <a:gs pos="100000">
              <a:schemeClr val="accent1"/>
            </a:gs>
          </a:gsLst>
          <a:lin ang="2700000" scaled="1"/>
        </a:gradFill>
        <a:effectLst/>
      </p:bgPr>
    </p:bg>
    <p:spTree>
      <p:nvGrpSpPr>
        <p:cNvPr id="1" name=""/>
        <p:cNvGrpSpPr/>
        <p:nvPr/>
      </p:nvGrpSpPr>
      <p:grpSpPr>
        <a:xfrm>
          <a:off x="0" y="0"/>
          <a:ext cx="0" cy="0"/>
          <a:chOff x="0" y="0"/>
          <a:chExt cx="0" cy="0"/>
        </a:xfrm>
      </p:grpSpPr>
      <p:sp>
        <p:nvSpPr>
          <p:cNvPr id="3122" name="Rectangle 50"/>
          <p:cNvSpPr>
            <a:spLocks noChangeArrowheads="1"/>
          </p:cNvSpPr>
          <p:nvPr/>
        </p:nvSpPr>
        <p:spPr bwMode="ltGray">
          <a:xfrm>
            <a:off x="0" y="0"/>
            <a:ext cx="2819400" cy="3886200"/>
          </a:xfrm>
          <a:prstGeom prst="rect">
            <a:avLst/>
          </a:prstGeom>
          <a:gradFill rotWithShape="1">
            <a:gsLst>
              <a:gs pos="0">
                <a:schemeClr val="tx2"/>
              </a:gs>
              <a:gs pos="100000">
                <a:schemeClr val="accent2"/>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4" name="Rectangle 52"/>
          <p:cNvSpPr>
            <a:spLocks noChangeArrowheads="1"/>
          </p:cNvSpPr>
          <p:nvPr/>
        </p:nvSpPr>
        <p:spPr bwMode="ltGray">
          <a:xfrm>
            <a:off x="2819400" y="3863975"/>
            <a:ext cx="6324600" cy="3003550"/>
          </a:xfrm>
          <a:prstGeom prst="rect">
            <a:avLst/>
          </a:prstGeom>
          <a:gradFill rotWithShape="1">
            <a:gsLst>
              <a:gs pos="0">
                <a:schemeClr val="accent2">
                  <a:alpha val="42000"/>
                </a:schemeClr>
              </a:gs>
              <a:gs pos="100000">
                <a:schemeClr val="tx2"/>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6" name="Rectangle 54"/>
          <p:cNvSpPr>
            <a:spLocks noChangeArrowheads="1"/>
          </p:cNvSpPr>
          <p:nvPr/>
        </p:nvSpPr>
        <p:spPr bwMode="ltGray">
          <a:xfrm>
            <a:off x="9525" y="3875088"/>
            <a:ext cx="2809875" cy="2982912"/>
          </a:xfrm>
          <a:prstGeom prst="rect">
            <a:avLst/>
          </a:prstGeom>
          <a:gradFill rotWithShape="1">
            <a:gsLst>
              <a:gs pos="0">
                <a:schemeClr val="tx2">
                  <a:gamma/>
                  <a:shade val="46275"/>
                  <a:invGamma/>
                </a:schemeClr>
              </a:gs>
              <a:gs pos="100000">
                <a:schemeClr val="tx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7" name="AutoShape 55"/>
          <p:cNvSpPr>
            <a:spLocks noChangeArrowheads="1"/>
          </p:cNvSpPr>
          <p:nvPr/>
        </p:nvSpPr>
        <p:spPr bwMode="ltGray">
          <a:xfrm>
            <a:off x="152400" y="152400"/>
            <a:ext cx="8839200" cy="6477000"/>
          </a:xfrm>
          <a:prstGeom prst="roundRect">
            <a:avLst>
              <a:gd name="adj" fmla="val 16667"/>
            </a:avLst>
          </a:prstGeom>
          <a:solidFill>
            <a:schemeClr val="accent1">
              <a:alpha val="67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 name="Rectangle 5"/>
          <p:cNvSpPr>
            <a:spLocks noGrp="1" noChangeArrowheads="1"/>
          </p:cNvSpPr>
          <p:nvPr>
            <p:ph type="ftr" sz="quarter" idx="3"/>
          </p:nvPr>
        </p:nvSpPr>
        <p:spPr>
          <a:xfrm>
            <a:off x="3124200" y="6629400"/>
            <a:ext cx="2895600" cy="152400"/>
          </a:xfrm>
        </p:spPr>
        <p:txBody>
          <a:bodyPr/>
          <a:lstStyle>
            <a:lvl1pPr>
              <a:defRPr/>
            </a:lvl1pPr>
          </a:lstStyle>
          <a:p>
            <a:endParaRPr lang="en-US"/>
          </a:p>
        </p:txBody>
      </p:sp>
      <p:sp>
        <p:nvSpPr>
          <p:cNvPr id="3078" name="Rectangle 6"/>
          <p:cNvSpPr>
            <a:spLocks noGrp="1" noChangeArrowheads="1"/>
          </p:cNvSpPr>
          <p:nvPr>
            <p:ph type="sldNum" sz="quarter" idx="4"/>
          </p:nvPr>
        </p:nvSpPr>
        <p:spPr>
          <a:xfrm>
            <a:off x="6553200" y="6629400"/>
            <a:ext cx="2133600" cy="152400"/>
          </a:xfrm>
        </p:spPr>
        <p:txBody>
          <a:bodyPr/>
          <a:lstStyle>
            <a:lvl1pPr>
              <a:defRPr/>
            </a:lvl1pPr>
          </a:lstStyle>
          <a:p>
            <a:fld id="{24DF5AE1-ABDD-4ACF-90E6-C24D2507EA97}" type="slidenum">
              <a:rPr lang="en-US"/>
              <a:pPr/>
              <a:t>‹#›</a:t>
            </a:fld>
            <a:endParaRPr lang="en-US"/>
          </a:p>
        </p:txBody>
      </p:sp>
      <p:sp>
        <p:nvSpPr>
          <p:cNvPr id="3076" name="Rectangle 4"/>
          <p:cNvSpPr>
            <a:spLocks noGrp="1" noChangeArrowheads="1"/>
          </p:cNvSpPr>
          <p:nvPr>
            <p:ph type="dt" sz="half" idx="2"/>
          </p:nvPr>
        </p:nvSpPr>
        <p:spPr>
          <a:xfrm>
            <a:off x="457200" y="6629400"/>
            <a:ext cx="2133600" cy="152400"/>
          </a:xfrm>
        </p:spPr>
        <p:txBody>
          <a:bodyPr/>
          <a:lstStyle>
            <a:lvl1pPr>
              <a:defRPr/>
            </a:lvl1pPr>
          </a:lstStyle>
          <a:p>
            <a:endParaRPr lang="en-US"/>
          </a:p>
        </p:txBody>
      </p:sp>
      <p:sp>
        <p:nvSpPr>
          <p:cNvPr id="3153" name="Oval 81"/>
          <p:cNvSpPr>
            <a:spLocks noChangeArrowheads="1"/>
          </p:cNvSpPr>
          <p:nvPr/>
        </p:nvSpPr>
        <p:spPr bwMode="ltGray">
          <a:xfrm>
            <a:off x="2819400" y="457200"/>
            <a:ext cx="3505200" cy="3429000"/>
          </a:xfrm>
          <a:prstGeom prst="ellipse">
            <a:avLst/>
          </a:prstGeom>
          <a:gradFill rotWithShape="1">
            <a:gsLst>
              <a:gs pos="0">
                <a:schemeClr val="accent1">
                  <a:alpha val="39000"/>
                </a:schemeClr>
              </a:gs>
              <a:gs pos="100000">
                <a:schemeClr val="accent1">
                  <a:gamma/>
                  <a:tint val="75686"/>
                  <a:invGamma/>
                </a:schemeClr>
              </a:gs>
            </a:gsLst>
            <a:lin ang="18900000" scaled="1"/>
          </a:gradFill>
          <a:ln>
            <a:noFill/>
          </a:ln>
          <a:effectLst/>
          <a:extLst>
            <a:ext uri="{91240B29-F687-4F45-9708-019B960494DF}">
              <a14:hiddenLine xmlns:a14="http://schemas.microsoft.com/office/drawing/2010/main" w="19050" cap="rnd">
                <a:solidFill>
                  <a:schemeClr val="bg2"/>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4" name="Oval 82"/>
          <p:cNvSpPr>
            <a:spLocks noChangeArrowheads="1"/>
          </p:cNvSpPr>
          <p:nvPr/>
        </p:nvSpPr>
        <p:spPr bwMode="gray">
          <a:xfrm>
            <a:off x="1295400" y="3886200"/>
            <a:ext cx="1524000" cy="1600200"/>
          </a:xfrm>
          <a:prstGeom prst="ellipse">
            <a:avLst/>
          </a:prstGeom>
          <a:gradFill rotWithShape="1">
            <a:gsLst>
              <a:gs pos="0">
                <a:schemeClr val="accent2">
                  <a:alpha val="24001"/>
                </a:schemeClr>
              </a:gs>
              <a:gs pos="100000">
                <a:schemeClr val="accent2">
                  <a:gamma/>
                  <a:tint val="69804"/>
                  <a:invGamma/>
                  <a:alpha val="42000"/>
                </a:schemeClr>
              </a:gs>
            </a:gsLst>
            <a:lin ang="18900000" scaled="1"/>
          </a:gradFill>
          <a:ln>
            <a:noFill/>
          </a:ln>
          <a:effectLst/>
          <a:extLst>
            <a:ext uri="{91240B29-F687-4F45-9708-019B960494DF}">
              <a14:hiddenLine xmlns:a14="http://schemas.microsoft.com/office/drawing/2010/main" w="19050" cap="rnd">
                <a:solidFill>
                  <a:schemeClr val="bg2"/>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5" name="Oval 83"/>
          <p:cNvSpPr>
            <a:spLocks noChangeArrowheads="1"/>
          </p:cNvSpPr>
          <p:nvPr/>
        </p:nvSpPr>
        <p:spPr bwMode="ltGray">
          <a:xfrm>
            <a:off x="876300" y="298450"/>
            <a:ext cx="6178550" cy="6178550"/>
          </a:xfrm>
          <a:prstGeom prst="ellipse">
            <a:avLst/>
          </a:prstGeom>
          <a:gradFill rotWithShape="1">
            <a:gsLst>
              <a:gs pos="0">
                <a:schemeClr val="accent1">
                  <a:gamma/>
                  <a:tint val="24314"/>
                  <a:invGamma/>
                  <a:alpha val="32001"/>
                </a:schemeClr>
              </a:gs>
              <a:gs pos="100000">
                <a:schemeClr val="accent1">
                  <a:alpha val="8000"/>
                </a:schemeClr>
              </a:gs>
            </a:gsLst>
            <a:lin ang="5400000" scaled="1"/>
          </a:gradFill>
          <a:ln w="19050" cap="rnd">
            <a:solidFill>
              <a:schemeClr val="bg2"/>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 name="Rectangle 2"/>
          <p:cNvSpPr>
            <a:spLocks noGrp="1" noChangeArrowheads="1"/>
          </p:cNvSpPr>
          <p:nvPr>
            <p:ph type="ctrTitle"/>
          </p:nvPr>
        </p:nvSpPr>
        <p:spPr>
          <a:xfrm>
            <a:off x="2971800" y="2514600"/>
            <a:ext cx="5410200" cy="1241425"/>
          </a:xfrm>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lvl1pPr algn="l">
              <a:defRPr sz="5200"/>
            </a:lvl1pPr>
          </a:lstStyle>
          <a:p>
            <a:pPr lvl="0"/>
            <a:r>
              <a:rPr lang="en-US" noProof="0" smtClean="0"/>
              <a:t>Click to edit Master title style</a:t>
            </a:r>
          </a:p>
        </p:txBody>
      </p:sp>
      <p:sp>
        <p:nvSpPr>
          <p:cNvPr id="3075" name="Rectangle 3"/>
          <p:cNvSpPr>
            <a:spLocks noGrp="1" noChangeArrowheads="1"/>
          </p:cNvSpPr>
          <p:nvPr>
            <p:ph type="subTitle" idx="1"/>
          </p:nvPr>
        </p:nvSpPr>
        <p:spPr>
          <a:xfrm>
            <a:off x="2971800" y="4038600"/>
            <a:ext cx="5791200" cy="381000"/>
          </a:xfrm>
        </p:spPr>
        <p:txBody>
          <a:bodyPr/>
          <a:lstStyle>
            <a:lvl1pPr marL="0" indent="0">
              <a:buFont typeface="Wingdings" pitchFamily="2" charset="2"/>
              <a:buNone/>
              <a:defRPr sz="2200"/>
            </a:lvl1pPr>
          </a:lstStyle>
          <a:p>
            <a:pPr lvl="0"/>
            <a:r>
              <a:rPr lang="en-US" noProof="0" smtClean="0"/>
              <a:t>Click to edit Master subtitle style</a:t>
            </a:r>
          </a:p>
        </p:txBody>
      </p:sp>
      <p:grpSp>
        <p:nvGrpSpPr>
          <p:cNvPr id="3088" name="Group 16"/>
          <p:cNvGrpSpPr>
            <a:grpSpLocks/>
          </p:cNvGrpSpPr>
          <p:nvPr/>
        </p:nvGrpSpPr>
        <p:grpSpPr bwMode="auto">
          <a:xfrm>
            <a:off x="4114800" y="5691188"/>
            <a:ext cx="1079500" cy="633412"/>
            <a:chOff x="2680" y="3678"/>
            <a:chExt cx="680" cy="399"/>
          </a:xfrm>
        </p:grpSpPr>
        <p:sp>
          <p:nvSpPr>
            <p:cNvPr id="3086" name="Text Box 14"/>
            <p:cNvSpPr txBox="1">
              <a:spLocks noChangeArrowheads="1"/>
            </p:cNvSpPr>
            <p:nvPr/>
          </p:nvSpPr>
          <p:spPr bwMode="gray">
            <a:xfrm>
              <a:off x="2680" y="3789"/>
              <a:ext cx="6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400" b="1"/>
                <a:t>LOGO</a:t>
              </a:r>
            </a:p>
          </p:txBody>
        </p:sp>
        <p:sp>
          <p:nvSpPr>
            <p:cNvPr id="3087" name="AutoShape 15"/>
            <p:cNvSpPr>
              <a:spLocks noChangeArrowheads="1"/>
            </p:cNvSpPr>
            <p:nvPr/>
          </p:nvSpPr>
          <p:spPr bwMode="gray">
            <a:xfrm rot="5400000">
              <a:off x="2928" y="3493"/>
              <a:ext cx="172" cy="542"/>
            </a:xfrm>
            <a:prstGeom prst="moon">
              <a:avLst>
                <a:gd name="adj" fmla="val 21208"/>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6043C7-2A60-48F0-A1DA-8C62948845FE}" type="slidenum">
              <a:rPr lang="en-US"/>
              <a:pPr/>
              <a:t>‹#›</a:t>
            </a:fld>
            <a:endParaRPr lang="en-US"/>
          </a:p>
        </p:txBody>
      </p:sp>
    </p:spTree>
    <p:extLst>
      <p:ext uri="{BB962C8B-B14F-4D97-AF65-F5344CB8AC3E}">
        <p14:creationId xmlns:p14="http://schemas.microsoft.com/office/powerpoint/2010/main" val="3806317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F905CE1-0875-47DF-99E9-FE072C2A9151}" type="slidenum">
              <a:rPr lang="en-US"/>
              <a:pPr/>
              <a:t>‹#›</a:t>
            </a:fld>
            <a:endParaRPr lang="en-US"/>
          </a:p>
        </p:txBody>
      </p:sp>
    </p:spTree>
    <p:extLst>
      <p:ext uri="{BB962C8B-B14F-4D97-AF65-F5344CB8AC3E}">
        <p14:creationId xmlns:p14="http://schemas.microsoft.com/office/powerpoint/2010/main" val="3969403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6200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143000"/>
            <a:ext cx="8229600" cy="53340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629400"/>
            <a:ext cx="2133600" cy="173038"/>
          </a:xfrm>
        </p:spPr>
        <p:txBody>
          <a:bodyPr/>
          <a:lstStyle>
            <a:lvl1pPr>
              <a:defRPr/>
            </a:lvl1pPr>
          </a:lstStyle>
          <a:p>
            <a:endParaRPr lang="en-US"/>
          </a:p>
        </p:txBody>
      </p:sp>
      <p:sp>
        <p:nvSpPr>
          <p:cNvPr id="5" name="Footer Placeholder 4"/>
          <p:cNvSpPr>
            <a:spLocks noGrp="1"/>
          </p:cNvSpPr>
          <p:nvPr>
            <p:ph type="ftr" sz="quarter" idx="11"/>
          </p:nvPr>
        </p:nvSpPr>
        <p:spPr>
          <a:xfrm>
            <a:off x="3124200" y="6629400"/>
            <a:ext cx="2895600" cy="173038"/>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629400"/>
            <a:ext cx="2133600" cy="173038"/>
          </a:xfrm>
        </p:spPr>
        <p:txBody>
          <a:bodyPr/>
          <a:lstStyle>
            <a:lvl1pPr>
              <a:defRPr/>
            </a:lvl1pPr>
          </a:lstStyle>
          <a:p>
            <a:fld id="{9A2A818A-EE6F-4F64-9959-CC465988C86E}" type="slidenum">
              <a:rPr lang="en-US"/>
              <a:pPr/>
              <a:t>‹#›</a:t>
            </a:fld>
            <a:endParaRPr lang="en-US"/>
          </a:p>
        </p:txBody>
      </p:sp>
    </p:spTree>
    <p:extLst>
      <p:ext uri="{BB962C8B-B14F-4D97-AF65-F5344CB8AC3E}">
        <p14:creationId xmlns:p14="http://schemas.microsoft.com/office/powerpoint/2010/main" val="272966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2083A0B-D166-4E13-8637-C589A388F713}" type="slidenum">
              <a:rPr lang="en-US"/>
              <a:pPr/>
              <a:t>‹#›</a:t>
            </a:fld>
            <a:endParaRPr lang="en-US"/>
          </a:p>
        </p:txBody>
      </p:sp>
    </p:spTree>
    <p:extLst>
      <p:ext uri="{BB962C8B-B14F-4D97-AF65-F5344CB8AC3E}">
        <p14:creationId xmlns:p14="http://schemas.microsoft.com/office/powerpoint/2010/main" val="1055295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FA1D9F1-B1D2-4D73-A7A2-A54B2B2B80C5}" type="slidenum">
              <a:rPr lang="en-US"/>
              <a:pPr/>
              <a:t>‹#›</a:t>
            </a:fld>
            <a:endParaRPr lang="en-US"/>
          </a:p>
        </p:txBody>
      </p:sp>
    </p:spTree>
    <p:extLst>
      <p:ext uri="{BB962C8B-B14F-4D97-AF65-F5344CB8AC3E}">
        <p14:creationId xmlns:p14="http://schemas.microsoft.com/office/powerpoint/2010/main" val="3815392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628C6D6-3DDF-484D-94FB-5D0A48EEDA96}" type="slidenum">
              <a:rPr lang="en-US"/>
              <a:pPr/>
              <a:t>‹#›</a:t>
            </a:fld>
            <a:endParaRPr lang="en-US"/>
          </a:p>
        </p:txBody>
      </p:sp>
    </p:spTree>
    <p:extLst>
      <p:ext uri="{BB962C8B-B14F-4D97-AF65-F5344CB8AC3E}">
        <p14:creationId xmlns:p14="http://schemas.microsoft.com/office/powerpoint/2010/main" val="481302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AF073FB-CCF3-4382-BF9F-5325DF856CAA}" type="slidenum">
              <a:rPr lang="en-US"/>
              <a:pPr/>
              <a:t>‹#›</a:t>
            </a:fld>
            <a:endParaRPr lang="en-US"/>
          </a:p>
        </p:txBody>
      </p:sp>
    </p:spTree>
    <p:extLst>
      <p:ext uri="{BB962C8B-B14F-4D97-AF65-F5344CB8AC3E}">
        <p14:creationId xmlns:p14="http://schemas.microsoft.com/office/powerpoint/2010/main" val="298159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FFA4E81-A208-4C84-87EE-41F76196C9F9}" type="slidenum">
              <a:rPr lang="en-US"/>
              <a:pPr/>
              <a:t>‹#›</a:t>
            </a:fld>
            <a:endParaRPr lang="en-US"/>
          </a:p>
        </p:txBody>
      </p:sp>
    </p:spTree>
    <p:extLst>
      <p:ext uri="{BB962C8B-B14F-4D97-AF65-F5344CB8AC3E}">
        <p14:creationId xmlns:p14="http://schemas.microsoft.com/office/powerpoint/2010/main" val="4146410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F4120F1-F655-414E-AFC4-0F6EDF4D07FC}" type="slidenum">
              <a:rPr lang="en-US"/>
              <a:pPr/>
              <a:t>‹#›</a:t>
            </a:fld>
            <a:endParaRPr lang="en-US"/>
          </a:p>
        </p:txBody>
      </p:sp>
    </p:spTree>
    <p:extLst>
      <p:ext uri="{BB962C8B-B14F-4D97-AF65-F5344CB8AC3E}">
        <p14:creationId xmlns:p14="http://schemas.microsoft.com/office/powerpoint/2010/main" val="2582293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0843AE3-BFA6-419B-A8AE-AE8031E6940C}" type="slidenum">
              <a:rPr lang="en-US"/>
              <a:pPr/>
              <a:t>‹#›</a:t>
            </a:fld>
            <a:endParaRPr lang="en-US"/>
          </a:p>
        </p:txBody>
      </p:sp>
    </p:spTree>
    <p:extLst>
      <p:ext uri="{BB962C8B-B14F-4D97-AF65-F5344CB8AC3E}">
        <p14:creationId xmlns:p14="http://schemas.microsoft.com/office/powerpoint/2010/main" val="101107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29DAC9E-BF53-45B7-9A12-AB1405FBA256}" type="slidenum">
              <a:rPr lang="en-US"/>
              <a:pPr/>
              <a:t>‹#›</a:t>
            </a:fld>
            <a:endParaRPr lang="en-US"/>
          </a:p>
        </p:txBody>
      </p:sp>
    </p:spTree>
    <p:extLst>
      <p:ext uri="{BB962C8B-B14F-4D97-AF65-F5344CB8AC3E}">
        <p14:creationId xmlns:p14="http://schemas.microsoft.com/office/powerpoint/2010/main" val="1266436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gradFill rotWithShape="0">
          <a:gsLst>
            <a:gs pos="0">
              <a:schemeClr val="accent1">
                <a:gamma/>
                <a:shade val="84706"/>
                <a:invGamma/>
              </a:schemeClr>
            </a:gs>
            <a:gs pos="100000">
              <a:schemeClr val="accent1"/>
            </a:gs>
          </a:gsLst>
          <a:lin ang="5400000" scaled="1"/>
        </a:gradFill>
        <a:effectLst/>
      </p:bgPr>
    </p:bg>
    <p:spTree>
      <p:nvGrpSpPr>
        <p:cNvPr id="1" name=""/>
        <p:cNvGrpSpPr/>
        <p:nvPr/>
      </p:nvGrpSpPr>
      <p:grpSpPr>
        <a:xfrm>
          <a:off x="0" y="0"/>
          <a:ext cx="0" cy="0"/>
          <a:chOff x="0" y="0"/>
          <a:chExt cx="0" cy="0"/>
        </a:xfrm>
      </p:grpSpPr>
      <p:sp>
        <p:nvSpPr>
          <p:cNvPr id="1065" name="Rectangle 41"/>
          <p:cNvSpPr>
            <a:spLocks noChangeArrowheads="1"/>
          </p:cNvSpPr>
          <p:nvPr/>
        </p:nvSpPr>
        <p:spPr bwMode="ltGray">
          <a:xfrm>
            <a:off x="0" y="0"/>
            <a:ext cx="990600" cy="914400"/>
          </a:xfrm>
          <a:prstGeom prst="rect">
            <a:avLst/>
          </a:prstGeom>
          <a:gradFill rotWithShape="1">
            <a:gsLst>
              <a:gs pos="0">
                <a:schemeClr val="accent1">
                  <a:alpha val="35001"/>
                </a:schemeClr>
              </a:gs>
              <a:gs pos="100000">
                <a:schemeClr val="tx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6" name="Rectangle 42"/>
          <p:cNvSpPr>
            <a:spLocks noChangeArrowheads="1"/>
          </p:cNvSpPr>
          <p:nvPr/>
        </p:nvSpPr>
        <p:spPr bwMode="ltGray">
          <a:xfrm>
            <a:off x="990600" y="914400"/>
            <a:ext cx="8153400" cy="5943600"/>
          </a:xfrm>
          <a:prstGeom prst="rect">
            <a:avLst/>
          </a:prstGeom>
          <a:gradFill rotWithShape="1">
            <a:gsLst>
              <a:gs pos="0">
                <a:schemeClr val="tx2">
                  <a:gamma/>
                  <a:shade val="66667"/>
                  <a:invGamma/>
                </a:schemeClr>
              </a:gs>
              <a:gs pos="100000">
                <a:schemeClr val="tx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7" name="Rectangle 43"/>
          <p:cNvSpPr>
            <a:spLocks noChangeArrowheads="1"/>
          </p:cNvSpPr>
          <p:nvPr/>
        </p:nvSpPr>
        <p:spPr bwMode="ltGray">
          <a:xfrm>
            <a:off x="0" y="914400"/>
            <a:ext cx="990600" cy="5943600"/>
          </a:xfrm>
          <a:prstGeom prst="rect">
            <a:avLst/>
          </a:prstGeom>
          <a:gradFill rotWithShape="1">
            <a:gsLst>
              <a:gs pos="0">
                <a:schemeClr val="tx2"/>
              </a:gs>
              <a:gs pos="100000">
                <a:schemeClr val="accent1">
                  <a:alpha val="59000"/>
                </a:schemeClr>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8" name="AutoShape 44"/>
          <p:cNvSpPr>
            <a:spLocks noChangeArrowheads="1"/>
          </p:cNvSpPr>
          <p:nvPr/>
        </p:nvSpPr>
        <p:spPr bwMode="white">
          <a:xfrm>
            <a:off x="152400" y="152400"/>
            <a:ext cx="8839200" cy="6477000"/>
          </a:xfrm>
          <a:prstGeom prst="roundRect">
            <a:avLst>
              <a:gd name="adj" fmla="val 16667"/>
            </a:avLst>
          </a:prstGeom>
          <a:solidFill>
            <a:schemeClr val="accent1">
              <a:alpha val="56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Rectangle 3"/>
          <p:cNvSpPr>
            <a:spLocks noGrp="1" noChangeArrowheads="1"/>
          </p:cNvSpPr>
          <p:nvPr>
            <p:ph type="body" idx="1"/>
          </p:nvPr>
        </p:nvSpPr>
        <p:spPr bwMode="auto">
          <a:xfrm>
            <a:off x="457200" y="1143000"/>
            <a:ext cx="82296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629400"/>
            <a:ext cx="2133600" cy="17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solidFill>
                  <a:schemeClr val="bg1"/>
                </a:solidFill>
              </a:defRPr>
            </a:lvl1pPr>
          </a:lstStyle>
          <a:p>
            <a:endParaRPr lang="en-US"/>
          </a:p>
        </p:txBody>
      </p:sp>
      <p:sp>
        <p:nvSpPr>
          <p:cNvPr id="1029" name="Rectangle 5"/>
          <p:cNvSpPr>
            <a:spLocks noGrp="1" noChangeArrowheads="1"/>
          </p:cNvSpPr>
          <p:nvPr>
            <p:ph type="ftr" sz="quarter" idx="3"/>
          </p:nvPr>
        </p:nvSpPr>
        <p:spPr bwMode="auto">
          <a:xfrm>
            <a:off x="3124200" y="6629400"/>
            <a:ext cx="2895600" cy="17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bg1"/>
                </a:solidFill>
              </a:defRPr>
            </a:lvl1pPr>
          </a:lstStyle>
          <a:p>
            <a:endParaRPr lang="en-US"/>
          </a:p>
        </p:txBody>
      </p:sp>
      <p:sp>
        <p:nvSpPr>
          <p:cNvPr id="1030" name="Rectangle 6"/>
          <p:cNvSpPr>
            <a:spLocks noGrp="1" noChangeArrowheads="1"/>
          </p:cNvSpPr>
          <p:nvPr>
            <p:ph type="sldNum" sz="quarter" idx="4"/>
          </p:nvPr>
        </p:nvSpPr>
        <p:spPr bwMode="auto">
          <a:xfrm>
            <a:off x="6553200" y="6629400"/>
            <a:ext cx="2133600" cy="17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bg1"/>
                </a:solidFill>
              </a:defRPr>
            </a:lvl1pPr>
          </a:lstStyle>
          <a:p>
            <a:fld id="{BC568B8F-38F6-4956-A2D2-6A3CEBAA7F11}" type="slidenum">
              <a:rPr lang="en-US"/>
              <a:pPr/>
              <a:t>‹#›</a:t>
            </a:fld>
            <a:endParaRPr lang="en-US"/>
          </a:p>
        </p:txBody>
      </p:sp>
      <p:sp>
        <p:nvSpPr>
          <p:cNvPr id="1026" name="Rectangle 2"/>
          <p:cNvSpPr>
            <a:spLocks noGrp="1" noChangeArrowheads="1"/>
          </p:cNvSpPr>
          <p:nvPr>
            <p:ph type="title"/>
          </p:nvPr>
        </p:nvSpPr>
        <p:spPr bwMode="auto">
          <a:xfrm>
            <a:off x="533400" y="304800"/>
            <a:ext cx="76200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tx1"/>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bg1"/>
        </a:buClr>
        <a:buFont typeface="Wingdings" pitchFamily="2" charset="2"/>
        <a:buChar char="v"/>
        <a:defRPr sz="2800">
          <a:solidFill>
            <a:schemeClr val="bg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600">
          <a:solidFill>
            <a:schemeClr val="bg1"/>
          </a:solidFill>
          <a:latin typeface="+mn-lt"/>
        </a:defRPr>
      </a:lvl2pPr>
      <a:lvl3pPr marL="1143000" indent="-228600" algn="l" rtl="0" eaLnBrk="1" fontAlgn="base" hangingPunct="1">
        <a:spcBef>
          <a:spcPct val="20000"/>
        </a:spcBef>
        <a:spcAft>
          <a:spcPct val="0"/>
        </a:spcAft>
        <a:buClr>
          <a:schemeClr val="bg1"/>
        </a:buClr>
        <a:buChar char="•"/>
        <a:defRPr sz="2200">
          <a:solidFill>
            <a:schemeClr val="bg1"/>
          </a:solidFill>
          <a:latin typeface="+mn-lt"/>
        </a:defRPr>
      </a:lvl3pPr>
      <a:lvl4pPr marL="1600200" indent="-228600" algn="l" rtl="0" eaLnBrk="1" fontAlgn="base" hangingPunct="1">
        <a:spcBef>
          <a:spcPct val="20000"/>
        </a:spcBef>
        <a:spcAft>
          <a:spcPct val="0"/>
        </a:spcAft>
        <a:buChar char="–"/>
        <a:defRPr sz="2000">
          <a:solidFill>
            <a:schemeClr val="bg1"/>
          </a:solidFill>
          <a:latin typeface="+mn-lt"/>
        </a:defRPr>
      </a:lvl4pPr>
      <a:lvl5pPr marL="2057400" indent="-228600" algn="l" rtl="0" eaLnBrk="1" fontAlgn="base" hangingPunct="1">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ctrTitle"/>
          </p:nvPr>
        </p:nvSpPr>
        <p:spPr>
          <a:xfrm>
            <a:off x="2819400" y="1828800"/>
            <a:ext cx="5410200" cy="1241425"/>
          </a:xfrm>
        </p:spPr>
        <p:txBody>
          <a:bodyPr/>
          <a:lstStyle/>
          <a:p>
            <a:r>
              <a:rPr lang="en-US" sz="8000" dirty="0" err="1" smtClean="0"/>
              <a:t>Giao</a:t>
            </a:r>
            <a:r>
              <a:rPr lang="en-US" sz="8000" dirty="0" smtClean="0"/>
              <a:t> </a:t>
            </a:r>
            <a:r>
              <a:rPr lang="en-US" sz="8000" dirty="0" err="1" smtClean="0"/>
              <a:t>thức</a:t>
            </a:r>
            <a:r>
              <a:rPr lang="en-US" sz="8000" dirty="0" smtClean="0"/>
              <a:t> HTTP</a:t>
            </a:r>
            <a:endParaRPr lang="en-US" sz="8000" dirty="0"/>
          </a:p>
        </p:txBody>
      </p:sp>
      <p:sp>
        <p:nvSpPr>
          <p:cNvPr id="61445" name="Rectangle 5"/>
          <p:cNvSpPr>
            <a:spLocks noGrp="1" noChangeArrowheads="1"/>
          </p:cNvSpPr>
          <p:nvPr>
            <p:ph type="subTitle" idx="1"/>
          </p:nvPr>
        </p:nvSpPr>
        <p:spPr>
          <a:xfrm>
            <a:off x="2209800" y="3810000"/>
            <a:ext cx="6324600" cy="381000"/>
          </a:xfrm>
        </p:spPr>
        <p:txBody>
          <a:bodyPr/>
          <a:lstStyle/>
          <a:p>
            <a:pPr>
              <a:lnSpc>
                <a:spcPct val="90000"/>
              </a:lnSpc>
            </a:pPr>
            <a:r>
              <a:rPr lang="en-US" sz="2400" b="1" dirty="0" err="1" smtClean="0"/>
              <a:t>Nhóm</a:t>
            </a:r>
            <a:r>
              <a:rPr lang="en-US" sz="2400" b="1" dirty="0" smtClean="0"/>
              <a:t> 7</a:t>
            </a:r>
          </a:p>
          <a:p>
            <a:pPr>
              <a:lnSpc>
                <a:spcPct val="90000"/>
              </a:lnSpc>
            </a:pPr>
            <a:r>
              <a:rPr lang="en-US" sz="2400" b="1" dirty="0" err="1" smtClean="0"/>
              <a:t>Sinh</a:t>
            </a:r>
            <a:r>
              <a:rPr lang="en-US" sz="2400" b="1" dirty="0" smtClean="0"/>
              <a:t> </a:t>
            </a:r>
            <a:r>
              <a:rPr lang="en-US" sz="2400" b="1" dirty="0" err="1" smtClean="0"/>
              <a:t>viên</a:t>
            </a:r>
            <a:r>
              <a:rPr lang="en-US" sz="2400" b="1" dirty="0" smtClean="0"/>
              <a:t> </a:t>
            </a:r>
            <a:r>
              <a:rPr lang="en-US" sz="2400" b="1" dirty="0" err="1" smtClean="0"/>
              <a:t>thực</a:t>
            </a:r>
            <a:r>
              <a:rPr lang="en-US" sz="2400" b="1" dirty="0" smtClean="0"/>
              <a:t> </a:t>
            </a:r>
            <a:r>
              <a:rPr lang="en-US" sz="2400" b="1" dirty="0" err="1" smtClean="0"/>
              <a:t>hiện</a:t>
            </a:r>
            <a:r>
              <a:rPr lang="en-US" sz="2400" b="1" dirty="0" smtClean="0"/>
              <a:t>: </a:t>
            </a:r>
            <a:r>
              <a:rPr lang="en-US" sz="2400" b="1" dirty="0" err="1" smtClean="0"/>
              <a:t>Hoàng</a:t>
            </a:r>
            <a:r>
              <a:rPr lang="en-US" sz="2400" b="1" dirty="0" smtClean="0"/>
              <a:t> </a:t>
            </a:r>
            <a:r>
              <a:rPr lang="en-US" sz="2400" b="1" dirty="0" err="1" smtClean="0"/>
              <a:t>Thị</a:t>
            </a:r>
            <a:r>
              <a:rPr lang="en-US" sz="2400" b="1" dirty="0" smtClean="0"/>
              <a:t> </a:t>
            </a:r>
            <a:r>
              <a:rPr lang="en-US" sz="2400" b="1" dirty="0" err="1" smtClean="0"/>
              <a:t>Hằng</a:t>
            </a:r>
            <a:endParaRPr lang="en-US" sz="2400" b="1" dirty="0" smtClean="0"/>
          </a:p>
          <a:p>
            <a:pPr>
              <a:lnSpc>
                <a:spcPct val="90000"/>
              </a:lnSpc>
            </a:pPr>
            <a:r>
              <a:rPr lang="en-US" sz="2400" b="1" dirty="0"/>
              <a:t>	</a:t>
            </a:r>
            <a:r>
              <a:rPr lang="en-US" sz="2400" b="1" dirty="0" smtClean="0"/>
              <a:t>		   </a:t>
            </a:r>
            <a:r>
              <a:rPr lang="en-US" sz="2400" b="1" dirty="0" err="1" smtClean="0"/>
              <a:t>Đỗ</a:t>
            </a:r>
            <a:r>
              <a:rPr lang="en-US" sz="2400" b="1" dirty="0" smtClean="0"/>
              <a:t> </a:t>
            </a:r>
            <a:r>
              <a:rPr lang="en-US" sz="2400" b="1" dirty="0" err="1" smtClean="0"/>
              <a:t>Thị</a:t>
            </a:r>
            <a:r>
              <a:rPr lang="en-US" sz="2400" b="1" dirty="0" smtClean="0"/>
              <a:t> </a:t>
            </a:r>
            <a:r>
              <a:rPr lang="en-US" sz="2400" b="1" dirty="0" err="1" smtClean="0"/>
              <a:t>Kiều</a:t>
            </a:r>
            <a:r>
              <a:rPr lang="en-US" sz="2400" b="1" dirty="0" smtClean="0"/>
              <a:t> </a:t>
            </a:r>
            <a:r>
              <a:rPr lang="en-US" sz="2400" b="1" dirty="0" err="1" smtClean="0"/>
              <a:t>Anh</a:t>
            </a:r>
            <a:endParaRPr lang="en-US" sz="2400" b="1" dirty="0" smtClean="0"/>
          </a:p>
          <a:p>
            <a:pPr>
              <a:lnSpc>
                <a:spcPct val="90000"/>
              </a:lnSpc>
            </a:pPr>
            <a:r>
              <a:rPr lang="en-US" sz="2400" b="1" dirty="0"/>
              <a:t>	</a:t>
            </a:r>
            <a:r>
              <a:rPr lang="en-US" sz="2400" b="1" dirty="0" smtClean="0"/>
              <a:t>		   </a:t>
            </a:r>
            <a:r>
              <a:rPr lang="en-US" sz="2400" b="1" dirty="0" err="1" smtClean="0"/>
              <a:t>Hà</a:t>
            </a:r>
            <a:r>
              <a:rPr lang="en-US" sz="2400" b="1" dirty="0" smtClean="0"/>
              <a:t> </a:t>
            </a:r>
            <a:r>
              <a:rPr lang="en-US" sz="2400" b="1" dirty="0" err="1" smtClean="0"/>
              <a:t>Thị</a:t>
            </a:r>
            <a:r>
              <a:rPr lang="en-US" sz="2400" b="1" dirty="0" smtClean="0"/>
              <a:t> Thu </a:t>
            </a:r>
            <a:r>
              <a:rPr lang="en-US" sz="2400" b="1" dirty="0" err="1" smtClean="0"/>
              <a:t>Giang</a:t>
            </a:r>
            <a:r>
              <a:rPr lang="en-US" sz="2400" b="1" dirty="0" smtClean="0"/>
              <a:t> </a:t>
            </a:r>
            <a:endParaRPr lang="en-US" sz="2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mj-lt"/>
              <a:buAutoNum type="romanUcPeriod"/>
            </a:pPr>
            <a:r>
              <a:rPr lang="en-US" dirty="0" err="1"/>
              <a:t>Tổng</a:t>
            </a:r>
            <a:r>
              <a:rPr lang="en-US" dirty="0"/>
              <a:t> </a:t>
            </a:r>
            <a:r>
              <a:rPr lang="en-US" dirty="0" err="1"/>
              <a:t>quan</a:t>
            </a:r>
            <a:r>
              <a:rPr lang="en-US" dirty="0"/>
              <a:t> </a:t>
            </a:r>
            <a:r>
              <a:rPr lang="en-US" dirty="0" err="1"/>
              <a:t>về</a:t>
            </a:r>
            <a:r>
              <a:rPr lang="en-US" dirty="0"/>
              <a:t> HTTP</a:t>
            </a:r>
          </a:p>
        </p:txBody>
      </p:sp>
      <p:sp>
        <p:nvSpPr>
          <p:cNvPr id="3" name="Content Placeholder 2"/>
          <p:cNvSpPr>
            <a:spLocks noGrp="1"/>
          </p:cNvSpPr>
          <p:nvPr>
            <p:ph idx="1"/>
          </p:nvPr>
        </p:nvSpPr>
        <p:spPr/>
        <p:txBody>
          <a:bodyPr/>
          <a:lstStyle/>
          <a:p>
            <a:pPr>
              <a:buFont typeface="Wingdings" pitchFamily="2" charset="2"/>
              <a:buChar char="Ø"/>
            </a:pPr>
            <a:r>
              <a:rPr lang="vi-VN" sz="2400" b="1" dirty="0"/>
              <a:t>Quy trình hoạt động của kết nối HTTP không bền vững:</a:t>
            </a:r>
          </a:p>
          <a:p>
            <a:pPr marL="0" indent="0">
              <a:buNone/>
            </a:pPr>
            <a:r>
              <a:rPr lang="vi-VN" sz="2400" dirty="0"/>
              <a:t/>
            </a:r>
            <a:br>
              <a:rPr lang="vi-VN" sz="2400" dirty="0"/>
            </a:b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0942" y="2133600"/>
            <a:ext cx="5430457" cy="3276600"/>
          </a:xfrm>
          <a:prstGeom prst="rect">
            <a:avLst/>
          </a:prstGeom>
        </p:spPr>
      </p:pic>
    </p:spTree>
    <p:extLst>
      <p:ext uri="{BB962C8B-B14F-4D97-AF65-F5344CB8AC3E}">
        <p14:creationId xmlns:p14="http://schemas.microsoft.com/office/powerpoint/2010/main" val="36310415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II.  HTTP Header</a:t>
            </a:r>
            <a:endParaRPr lang="en-US" dirty="0"/>
          </a:p>
        </p:txBody>
      </p:sp>
      <p:sp>
        <p:nvSpPr>
          <p:cNvPr id="3" name="Content Placeholder 2"/>
          <p:cNvSpPr>
            <a:spLocks noGrp="1"/>
          </p:cNvSpPr>
          <p:nvPr>
            <p:ph idx="1"/>
          </p:nvPr>
        </p:nvSpPr>
        <p:spPr/>
        <p:txBody>
          <a:bodyPr/>
          <a:lstStyle/>
          <a:p>
            <a:pPr marL="0" indent="0">
              <a:buNone/>
            </a:pPr>
            <a:r>
              <a:rPr lang="en-US" b="1" dirty="0" smtClean="0"/>
              <a:t>HTTP Header </a:t>
            </a:r>
            <a:r>
              <a:rPr lang="en-US" b="1" dirty="0" err="1" smtClean="0"/>
              <a:t>là</a:t>
            </a:r>
            <a:r>
              <a:rPr lang="en-US" b="1" dirty="0" smtClean="0"/>
              <a:t> </a:t>
            </a:r>
            <a:r>
              <a:rPr lang="en-US" b="1" dirty="0" err="1" smtClean="0"/>
              <a:t>gì</a:t>
            </a:r>
            <a:r>
              <a:rPr lang="en-US" b="1" dirty="0" smtClean="0"/>
              <a:t>?:</a:t>
            </a:r>
          </a:p>
          <a:p>
            <a:pPr>
              <a:buFont typeface="Wingdings" pitchFamily="2" charset="2"/>
              <a:buChar char="§"/>
            </a:pPr>
            <a:r>
              <a:rPr lang="en-US" b="1" dirty="0" smtClean="0"/>
              <a:t> </a:t>
            </a:r>
            <a:r>
              <a:rPr lang="vi-VN" sz="2400" dirty="0"/>
              <a:t>HTTP header là phần </a:t>
            </a:r>
            <a:r>
              <a:rPr lang="en-US" sz="2400" dirty="0" err="1" smtClean="0"/>
              <a:t>tiêu</a:t>
            </a:r>
            <a:r>
              <a:rPr lang="en-US" sz="2400" dirty="0" smtClean="0"/>
              <a:t> </a:t>
            </a:r>
            <a:r>
              <a:rPr lang="en-US" sz="2400" dirty="0" err="1" smtClean="0"/>
              <a:t>đề</a:t>
            </a:r>
            <a:r>
              <a:rPr lang="vi-VN" sz="2400" dirty="0"/>
              <a:t> của HTTP </a:t>
            </a:r>
            <a:r>
              <a:rPr lang="vi-VN" sz="2400" dirty="0" smtClean="0"/>
              <a:t>trong </a:t>
            </a:r>
            <a:r>
              <a:rPr lang="vi-VN" sz="2400" dirty="0"/>
              <a:t>mỗi request mà client gửi tới server cũng như response của server gửi về cho client</a:t>
            </a:r>
            <a:r>
              <a:rPr lang="vi-VN" sz="2400" dirty="0" smtClean="0"/>
              <a:t>.</a:t>
            </a:r>
            <a:endParaRPr lang="en-US" sz="2400" dirty="0" smtClean="0"/>
          </a:p>
          <a:p>
            <a:pPr>
              <a:buFont typeface="Wingdings" pitchFamily="2" charset="2"/>
              <a:buChar char="§"/>
            </a:pPr>
            <a:r>
              <a:rPr lang="vi-VN" sz="2400" dirty="0"/>
              <a:t>Mỗi khi truy cập </a:t>
            </a:r>
            <a:r>
              <a:rPr lang="vi-VN" sz="2400" dirty="0" smtClean="0"/>
              <a:t>v</a:t>
            </a:r>
            <a:r>
              <a:rPr lang="en-US" sz="2400" dirty="0" err="1" smtClean="0"/>
              <a:t>ào</a:t>
            </a:r>
            <a:r>
              <a:rPr lang="vi-VN" sz="2400" dirty="0" smtClean="0"/>
              <a:t> </a:t>
            </a:r>
            <a:r>
              <a:rPr lang="vi-VN" sz="2400" dirty="0"/>
              <a:t>một url thì chúng ta sẽ thực hiện gửi và nhận nhiều HTTP request nên đồng thời cũng gửi và nhận nhiều HTTP header kèm theo</a:t>
            </a:r>
            <a:r>
              <a:rPr lang="vi-VN" sz="2400" dirty="0" smtClean="0"/>
              <a:t>.</a:t>
            </a:r>
            <a:endParaRPr lang="en-US" sz="2400" dirty="0" smtClean="0"/>
          </a:p>
          <a:p>
            <a:pPr>
              <a:buFont typeface="Wingdings" pitchFamily="2" charset="2"/>
              <a:buChar char="§"/>
            </a:pPr>
            <a:r>
              <a:rPr lang="en-US" sz="2400" dirty="0" smtClean="0"/>
              <a:t>V</a:t>
            </a:r>
            <a:r>
              <a:rPr lang="vi-VN" sz="2400" dirty="0" smtClean="0"/>
              <a:t>ì </a:t>
            </a:r>
            <a:r>
              <a:rPr lang="vi-VN" sz="2400" dirty="0"/>
              <a:t>được “gửi và nhận bởi client và server” nên HTTP header sẽ chứa thông tin chủ yếu về client và server. Cụ thể là thông tin của trình duyệt, thông tin cấu hình server, ngày tháng, thông tin về request page, kiểu dữ liệu truyền tải,…</a:t>
            </a:r>
            <a:endParaRPr lang="en-US" sz="2400" b="1" dirty="0"/>
          </a:p>
        </p:txBody>
      </p:sp>
    </p:spTree>
    <p:extLst>
      <p:ext uri="{BB962C8B-B14F-4D97-AF65-F5344CB8AC3E}">
        <p14:creationId xmlns:p14="http://schemas.microsoft.com/office/powerpoint/2010/main" val="20104420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II.  HTTP Header</a:t>
            </a:r>
            <a:endParaRPr lang="en-US" dirty="0"/>
          </a:p>
        </p:txBody>
      </p:sp>
      <p:sp>
        <p:nvSpPr>
          <p:cNvPr id="8" name="Content Placeholder 7"/>
          <p:cNvSpPr>
            <a:spLocks noGrp="1"/>
          </p:cNvSpPr>
          <p:nvPr>
            <p:ph idx="1"/>
          </p:nvPr>
        </p:nvSpPr>
        <p:spPr>
          <a:xfrm>
            <a:off x="609600" y="1143000"/>
            <a:ext cx="8077200" cy="5334000"/>
          </a:xfrm>
        </p:spPr>
        <p:txBody>
          <a:bodyPr/>
          <a:lstStyle/>
          <a:p>
            <a:pPr>
              <a:buFont typeface="Wingdings" pitchFamily="2" charset="2"/>
              <a:buChar char="§"/>
            </a:pPr>
            <a:r>
              <a:rPr lang="en-US" dirty="0" err="1" smtClean="0"/>
              <a:t>Định</a:t>
            </a:r>
            <a:r>
              <a:rPr lang="en-US" dirty="0" smtClean="0"/>
              <a:t> </a:t>
            </a:r>
            <a:r>
              <a:rPr lang="en-US" dirty="0" err="1" smtClean="0"/>
              <a:t>dạng</a:t>
            </a:r>
            <a:r>
              <a:rPr lang="en-US" dirty="0" smtClean="0"/>
              <a:t> </a:t>
            </a:r>
            <a:r>
              <a:rPr lang="en-US" dirty="0" err="1" smtClean="0"/>
              <a:t>đầu</a:t>
            </a:r>
            <a:r>
              <a:rPr lang="en-US" dirty="0" smtClean="0"/>
              <a:t> </a:t>
            </a:r>
            <a:r>
              <a:rPr lang="en-US" dirty="0" err="1" smtClean="0"/>
              <a:t>trang</a:t>
            </a:r>
            <a:r>
              <a:rPr lang="en-US" b="1" dirty="0" smtClean="0"/>
              <a:t>: </a:t>
            </a:r>
          </a:p>
          <a:p>
            <a:pPr marL="0" indent="0">
              <a:buNone/>
            </a:pPr>
            <a:endParaRPr lang="en-US" b="1" dirty="0" smtClean="0"/>
          </a:p>
          <a:p>
            <a:pPr marL="0" indent="0">
              <a:buNone/>
            </a:pPr>
            <a:endParaRPr lang="en-US" b="1" dirty="0"/>
          </a:p>
          <a:p>
            <a:pPr marL="0" indent="0">
              <a:buNone/>
            </a:pPr>
            <a:endParaRPr lang="en-US" b="1" dirty="0" smtClean="0"/>
          </a:p>
          <a:p>
            <a:pPr>
              <a:buFont typeface="Wingdings" pitchFamily="2" charset="2"/>
              <a:buChar char="§"/>
            </a:pPr>
            <a:r>
              <a:rPr lang="en-US" dirty="0" err="1"/>
              <a:t>Có</a:t>
            </a:r>
            <a:r>
              <a:rPr lang="en-US" dirty="0"/>
              <a:t> 4 </a:t>
            </a:r>
            <a:r>
              <a:rPr lang="en-US" dirty="0" err="1"/>
              <a:t>kiểu</a:t>
            </a:r>
            <a:r>
              <a:rPr lang="en-US" dirty="0"/>
              <a:t> </a:t>
            </a:r>
            <a:r>
              <a:rPr lang="en-US" dirty="0" err="1"/>
              <a:t>của</a:t>
            </a:r>
            <a:r>
              <a:rPr lang="en-US" dirty="0"/>
              <a:t> Header </a:t>
            </a:r>
            <a:r>
              <a:rPr lang="en-US" dirty="0" err="1"/>
              <a:t>thông</a:t>
            </a:r>
            <a:r>
              <a:rPr lang="en-US" dirty="0"/>
              <a:t> </a:t>
            </a:r>
            <a:r>
              <a:rPr lang="en-US" dirty="0" err="1"/>
              <a:t>báo</a:t>
            </a:r>
            <a:r>
              <a:rPr lang="en-US" dirty="0"/>
              <a:t> </a:t>
            </a:r>
            <a:r>
              <a:rPr lang="en-US" dirty="0" smtClean="0"/>
              <a:t>HTTP:</a:t>
            </a:r>
          </a:p>
          <a:p>
            <a:pPr>
              <a:buFont typeface="Wingdings" pitchFamily="2" charset="2"/>
              <a:buChar char="Ø"/>
            </a:pPr>
            <a:r>
              <a:rPr lang="en-US" sz="2400" dirty="0" smtClean="0"/>
              <a:t>General-Header: </a:t>
            </a:r>
            <a:r>
              <a:rPr lang="vi-VN" sz="2400" dirty="0"/>
              <a:t> Các trường Header này có khả năng ứng dụng chung cho cả các thông báo yêu cầu và phản hồi.</a:t>
            </a:r>
            <a:endParaRPr lang="en-US" sz="2400" dirty="0" smtClean="0"/>
          </a:p>
          <a:p>
            <a:pPr>
              <a:buFont typeface="Wingdings" pitchFamily="2" charset="2"/>
              <a:buChar char="Ø"/>
            </a:pPr>
            <a:r>
              <a:rPr lang="en-US" sz="2400" dirty="0" smtClean="0"/>
              <a:t>Request-Header: </a:t>
            </a:r>
            <a:r>
              <a:rPr lang="vi-VN" sz="2400" dirty="0"/>
              <a:t>Các trường Header này có khả năng </a:t>
            </a:r>
            <a:r>
              <a:rPr lang="vi-VN" sz="2400" dirty="0" smtClean="0"/>
              <a:t>cho </a:t>
            </a:r>
            <a:r>
              <a:rPr lang="vi-VN" sz="2400" dirty="0"/>
              <a:t>phép Client truyền thông tin thêm về yêu cầu, và về chính Client </a:t>
            </a:r>
            <a:r>
              <a:rPr lang="vi-VN" sz="2400" dirty="0" smtClean="0"/>
              <a:t>đó</a:t>
            </a:r>
            <a:r>
              <a:rPr lang="en-US" sz="2400" dirty="0" smtClean="0"/>
              <a:t> </a:t>
            </a:r>
            <a:r>
              <a:rPr lang="vi-VN" sz="2400" dirty="0" smtClean="0"/>
              <a:t>tới </a:t>
            </a:r>
            <a:r>
              <a:rPr lang="vi-VN" sz="2400" dirty="0"/>
              <a:t>Server. Những trường này hoạt động như các bộ chỉnh sửa yêu cầu.</a:t>
            </a:r>
            <a:endParaRPr lang="en-US" sz="2400" dirty="0" smtClean="0"/>
          </a:p>
          <a:p>
            <a:pPr marL="0" indent="0">
              <a:buNone/>
            </a:pP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endParaRPr lang="en-US" sz="2400" dirty="0" smtClean="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881" y="1752600"/>
            <a:ext cx="7391401" cy="1371600"/>
          </a:xfrm>
          <a:prstGeom prst="rect">
            <a:avLst/>
          </a:prstGeom>
        </p:spPr>
      </p:pic>
    </p:spTree>
    <p:extLst>
      <p:ext uri="{BB962C8B-B14F-4D97-AF65-F5344CB8AC3E}">
        <p14:creationId xmlns:p14="http://schemas.microsoft.com/office/powerpoint/2010/main" val="28781763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II.  HTTP Header</a:t>
            </a:r>
          </a:p>
        </p:txBody>
      </p:sp>
      <p:sp>
        <p:nvSpPr>
          <p:cNvPr id="3" name="Content Placeholder 2"/>
          <p:cNvSpPr>
            <a:spLocks noGrp="1"/>
          </p:cNvSpPr>
          <p:nvPr>
            <p:ph idx="1"/>
          </p:nvPr>
        </p:nvSpPr>
        <p:spPr>
          <a:xfrm>
            <a:off x="609600" y="1295400"/>
            <a:ext cx="8229600" cy="5257800"/>
          </a:xfrm>
        </p:spPr>
        <p:txBody>
          <a:bodyPr/>
          <a:lstStyle/>
          <a:p>
            <a:pPr>
              <a:buFont typeface="Wingdings" pitchFamily="2" charset="2"/>
              <a:buChar char="Ø"/>
            </a:pPr>
            <a:r>
              <a:rPr lang="en-US" sz="2400" dirty="0" smtClean="0"/>
              <a:t>Response-Header: </a:t>
            </a:r>
            <a:r>
              <a:rPr lang="vi-VN" sz="2400" dirty="0"/>
              <a:t>Các trường Header này chỉ có khả năng áp dụng cho các thông báo phản hồi</a:t>
            </a:r>
            <a:r>
              <a:rPr lang="vi-VN" sz="2400" dirty="0" smtClean="0"/>
              <a:t>.</a:t>
            </a:r>
            <a:endParaRPr lang="en-US" sz="2400" dirty="0" smtClean="0"/>
          </a:p>
          <a:p>
            <a:pPr>
              <a:buFont typeface="Wingdings" pitchFamily="2" charset="2"/>
              <a:buChar char="Ø"/>
            </a:pPr>
            <a:r>
              <a:rPr lang="en-US" sz="2400" dirty="0" smtClean="0"/>
              <a:t>Entity-Header: </a:t>
            </a:r>
            <a:r>
              <a:rPr lang="vi-VN" sz="2400" dirty="0"/>
              <a:t>Các trường này xác định thông tin về thân-thực thể </a:t>
            </a:r>
            <a:r>
              <a:rPr lang="vi-VN" sz="2400" dirty="0" smtClean="0"/>
              <a:t>hoặc </a:t>
            </a:r>
            <a:r>
              <a:rPr lang="vi-VN" sz="2400" dirty="0"/>
              <a:t>nếu không có phần thân nào hiển thị, về nguồn được nhận diện bởi yêu cầu</a:t>
            </a:r>
            <a:r>
              <a:rPr lang="vi-VN" sz="2400" dirty="0" smtClean="0"/>
              <a:t>.</a:t>
            </a:r>
            <a:endParaRPr lang="en-US" sz="2400" dirty="0" smtClean="0"/>
          </a:p>
          <a:p>
            <a:pPr marL="0" indent="0">
              <a:buNone/>
            </a:pPr>
            <a:endParaRPr lang="en-US" sz="2400" dirty="0"/>
          </a:p>
        </p:txBody>
      </p:sp>
    </p:spTree>
    <p:extLst>
      <p:ext uri="{BB962C8B-B14F-4D97-AF65-F5344CB8AC3E}">
        <p14:creationId xmlns:p14="http://schemas.microsoft.com/office/powerpoint/2010/main" val="13570493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lnSpc>
                <a:spcPct val="90000"/>
              </a:lnSpc>
            </a:pPr>
            <a:r>
              <a:rPr lang="en-US" dirty="0" smtClean="0"/>
              <a:t>III.  </a:t>
            </a:r>
            <a:r>
              <a:rPr lang="en-US" dirty="0" err="1" smtClean="0"/>
              <a:t>Phương</a:t>
            </a:r>
            <a:r>
              <a:rPr lang="en-US" dirty="0" smtClean="0"/>
              <a:t> </a:t>
            </a:r>
            <a:r>
              <a:rPr lang="en-US" dirty="0" err="1" smtClean="0"/>
              <a:t>thức</a:t>
            </a:r>
            <a:r>
              <a:rPr lang="en-US" dirty="0" smtClean="0"/>
              <a:t> </a:t>
            </a:r>
            <a:r>
              <a:rPr lang="en-US" dirty="0" err="1" smtClean="0"/>
              <a:t>trong</a:t>
            </a:r>
            <a:r>
              <a:rPr lang="en-US" dirty="0" smtClean="0"/>
              <a:t> HTTP</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143000"/>
            <a:ext cx="8125959" cy="5001323"/>
          </a:xfrm>
        </p:spPr>
      </p:pic>
    </p:spTree>
    <p:extLst>
      <p:ext uri="{BB962C8B-B14F-4D97-AF65-F5344CB8AC3E}">
        <p14:creationId xmlns:p14="http://schemas.microsoft.com/office/powerpoint/2010/main" val="35298173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III.  </a:t>
            </a:r>
            <a:r>
              <a:rPr lang="en-US" dirty="0" err="1"/>
              <a:t>Phương</a:t>
            </a:r>
            <a:r>
              <a:rPr lang="en-US" dirty="0"/>
              <a:t> </a:t>
            </a:r>
            <a:r>
              <a:rPr lang="en-US" dirty="0" err="1"/>
              <a:t>thức</a:t>
            </a:r>
            <a:r>
              <a:rPr lang="en-US" dirty="0"/>
              <a:t> </a:t>
            </a:r>
            <a:r>
              <a:rPr lang="en-US" dirty="0" err="1"/>
              <a:t>trong</a:t>
            </a:r>
            <a:r>
              <a:rPr lang="en-US" dirty="0"/>
              <a:t> HTTP</a:t>
            </a:r>
          </a:p>
        </p:txBody>
      </p:sp>
      <p:sp>
        <p:nvSpPr>
          <p:cNvPr id="3" name="Content Placeholder 2"/>
          <p:cNvSpPr>
            <a:spLocks noGrp="1"/>
          </p:cNvSpPr>
          <p:nvPr>
            <p:ph idx="1"/>
          </p:nvPr>
        </p:nvSpPr>
        <p:spPr>
          <a:xfrm>
            <a:off x="685800" y="1143000"/>
            <a:ext cx="8001000" cy="5334000"/>
          </a:xfrm>
        </p:spPr>
        <p:txBody>
          <a:bodyPr/>
          <a:lstStyle/>
          <a:p>
            <a:pPr marL="0" indent="0">
              <a:buNone/>
            </a:pPr>
            <a:r>
              <a:rPr lang="en-US" b="1" dirty="0" err="1" smtClean="0"/>
              <a:t>Phương</a:t>
            </a:r>
            <a:r>
              <a:rPr lang="en-US" b="1" dirty="0" smtClean="0"/>
              <a:t> </a:t>
            </a:r>
            <a:r>
              <a:rPr lang="en-US" b="1" dirty="0" err="1" smtClean="0"/>
              <a:t>thức</a:t>
            </a:r>
            <a:r>
              <a:rPr lang="en-US" b="1" dirty="0" smtClean="0"/>
              <a:t> GET </a:t>
            </a:r>
            <a:r>
              <a:rPr lang="en-US" b="1" dirty="0" err="1" smtClean="0"/>
              <a:t>và</a:t>
            </a:r>
            <a:r>
              <a:rPr lang="en-US" b="1" dirty="0" smtClean="0"/>
              <a:t> POST</a:t>
            </a:r>
          </a:p>
          <a:p>
            <a:pPr>
              <a:buFont typeface="Wingdings" pitchFamily="2" charset="2"/>
              <a:buChar char="§"/>
            </a:pPr>
            <a:r>
              <a:rPr lang="en-US" sz="2400" b="1" dirty="0" smtClean="0"/>
              <a:t>GET</a:t>
            </a:r>
            <a:r>
              <a:rPr lang="en-US" sz="2400" b="1" dirty="0"/>
              <a:t>:</a:t>
            </a:r>
            <a:r>
              <a:rPr lang="en-US" sz="2400" dirty="0" smtClean="0"/>
              <a:t> </a:t>
            </a:r>
          </a:p>
          <a:p>
            <a:pPr>
              <a:buFont typeface="Wingdings" pitchFamily="2" charset="2"/>
              <a:buChar char="Ø"/>
            </a:pPr>
            <a:r>
              <a:rPr lang="vi-VN" sz="2400" dirty="0" smtClean="0"/>
              <a:t>GET </a:t>
            </a:r>
            <a:r>
              <a:rPr lang="vi-VN" sz="2400" dirty="0"/>
              <a:t>gửi thông tin người dùng đã được mã hóa thêm vào trên yêu cầu </a:t>
            </a:r>
            <a:r>
              <a:rPr lang="vi-VN" sz="2400" dirty="0" smtClean="0"/>
              <a:t>trang</a:t>
            </a:r>
            <a:r>
              <a:rPr lang="en-US" sz="2400" dirty="0"/>
              <a:t>.</a:t>
            </a:r>
            <a:endParaRPr lang="en-US" sz="2400" dirty="0" smtClean="0"/>
          </a:p>
          <a:p>
            <a:pPr>
              <a:buFont typeface="Wingdings" pitchFamily="2" charset="2"/>
              <a:buChar char="§"/>
            </a:pPr>
            <a:endParaRPr lang="en-US" sz="2400" dirty="0" smtClean="0"/>
          </a:p>
          <a:p>
            <a:pPr>
              <a:buFont typeface="Wingdings" pitchFamily="2" charset="2"/>
              <a:buChar char="§"/>
            </a:pPr>
            <a:endParaRPr lang="en-US" sz="2400" dirty="0"/>
          </a:p>
          <a:p>
            <a:pPr>
              <a:buFont typeface="Wingdings" pitchFamily="2" charset="2"/>
              <a:buChar char="Ø"/>
            </a:pPr>
            <a:r>
              <a:rPr lang="vi-VN" sz="2400" dirty="0"/>
              <a:t>GET lộ thông tin trên đường dẫn </a:t>
            </a:r>
            <a:r>
              <a:rPr lang="vi-VN" sz="2400" dirty="0" smtClean="0"/>
              <a:t>URL</a:t>
            </a:r>
            <a:r>
              <a:rPr lang="en-US" sz="2400" dirty="0" smtClean="0"/>
              <a:t>.</a:t>
            </a:r>
          </a:p>
          <a:p>
            <a:pPr>
              <a:buFont typeface="Wingdings" pitchFamily="2" charset="2"/>
              <a:buChar char="Ø"/>
            </a:pPr>
            <a:r>
              <a:rPr lang="vi-VN" sz="2400" dirty="0"/>
              <a:t> Băng thông của nó chỉ khoảng 1024 kí tự vì </a:t>
            </a:r>
            <a:r>
              <a:rPr lang="vi-VN" sz="2400" dirty="0" smtClean="0"/>
              <a:t>v</a:t>
            </a:r>
            <a:r>
              <a:rPr lang="en-US" sz="2400" dirty="0" err="1" smtClean="0"/>
              <a:t>ậy</a:t>
            </a:r>
            <a:r>
              <a:rPr lang="en-US" sz="2400" dirty="0" smtClean="0"/>
              <a:t> </a:t>
            </a:r>
            <a:r>
              <a:rPr lang="vi-VN" sz="2400" dirty="0" smtClean="0"/>
              <a:t>GET </a:t>
            </a:r>
            <a:r>
              <a:rPr lang="vi-VN" sz="2400" dirty="0"/>
              <a:t>hạn chế về số kí tự được gửi đi. GET không thể gửi dữ liệu nhị phân , hình ảnh ... </a:t>
            </a:r>
            <a:endParaRPr lang="en-US" sz="2400" dirty="0" smtClean="0"/>
          </a:p>
          <a:p>
            <a:pPr>
              <a:buFont typeface="Wingdings" pitchFamily="2" charset="2"/>
              <a:buChar char="Ø"/>
            </a:pPr>
            <a:r>
              <a:rPr lang="vi-VN" sz="2400" dirty="0"/>
              <a:t>Có thể cached và được bookmark </a:t>
            </a:r>
            <a:r>
              <a:rPr lang="vi-VN" sz="2400" dirty="0" smtClean="0"/>
              <a:t>(</a:t>
            </a:r>
            <a:r>
              <a:rPr lang="en-US" sz="2400" dirty="0" err="1" smtClean="0"/>
              <a:t>lưu</a:t>
            </a:r>
            <a:r>
              <a:rPr lang="en-US" sz="2400" dirty="0" smtClean="0"/>
              <a:t> </a:t>
            </a:r>
            <a:r>
              <a:rPr lang="en-US" sz="2400" dirty="0" err="1" smtClean="0"/>
              <a:t>trữ</a:t>
            </a:r>
            <a:r>
              <a:rPr lang="en-US" sz="2400" dirty="0" smtClean="0"/>
              <a:t> </a:t>
            </a:r>
            <a:r>
              <a:rPr lang="en-US" sz="2400" dirty="0" err="1" smtClean="0"/>
              <a:t>và</a:t>
            </a:r>
            <a:r>
              <a:rPr lang="en-US" sz="2400" dirty="0" smtClean="0"/>
              <a:t> </a:t>
            </a:r>
            <a:r>
              <a:rPr lang="vi-VN" sz="2400" dirty="0" smtClean="0"/>
              <a:t>đánh </a:t>
            </a:r>
            <a:r>
              <a:rPr lang="vi-VN" sz="2400" dirty="0"/>
              <a:t>dấu trên trình duyệt). Lưu trong browser history.</a:t>
            </a:r>
            <a:endParaRPr lang="en-US" sz="2400" dirty="0" smtClean="0"/>
          </a:p>
          <a:p>
            <a:pPr>
              <a:buFont typeface="Wingdings" pitchFamily="2" charset="2"/>
              <a:buChar char="Ø"/>
            </a:pP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2971800"/>
            <a:ext cx="4906060" cy="495369"/>
          </a:xfrm>
          <a:prstGeom prst="rect">
            <a:avLst/>
          </a:prstGeom>
        </p:spPr>
      </p:pic>
    </p:spTree>
    <p:extLst>
      <p:ext uri="{BB962C8B-B14F-4D97-AF65-F5344CB8AC3E}">
        <p14:creationId xmlns:p14="http://schemas.microsoft.com/office/powerpoint/2010/main" val="31178158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III.  </a:t>
            </a:r>
            <a:r>
              <a:rPr lang="en-US" dirty="0" err="1"/>
              <a:t>Phương</a:t>
            </a:r>
            <a:r>
              <a:rPr lang="en-US" dirty="0"/>
              <a:t> </a:t>
            </a:r>
            <a:r>
              <a:rPr lang="en-US" dirty="0" err="1"/>
              <a:t>thức</a:t>
            </a:r>
            <a:r>
              <a:rPr lang="en-US" dirty="0"/>
              <a:t> </a:t>
            </a:r>
            <a:r>
              <a:rPr lang="en-US" dirty="0" err="1"/>
              <a:t>trong</a:t>
            </a:r>
            <a:r>
              <a:rPr lang="en-US" dirty="0"/>
              <a:t> HTTP</a:t>
            </a:r>
          </a:p>
        </p:txBody>
      </p:sp>
      <p:sp>
        <p:nvSpPr>
          <p:cNvPr id="3" name="Content Placeholder 2"/>
          <p:cNvSpPr>
            <a:spLocks noGrp="1"/>
          </p:cNvSpPr>
          <p:nvPr>
            <p:ph idx="1"/>
          </p:nvPr>
        </p:nvSpPr>
        <p:spPr>
          <a:xfrm>
            <a:off x="685800" y="1143000"/>
            <a:ext cx="8001000" cy="5334000"/>
          </a:xfrm>
        </p:spPr>
        <p:txBody>
          <a:bodyPr/>
          <a:lstStyle/>
          <a:p>
            <a:pPr>
              <a:buFont typeface="Wingdings" pitchFamily="2" charset="2"/>
              <a:buChar char="§"/>
            </a:pPr>
            <a:r>
              <a:rPr lang="en-US" sz="2400" b="1" dirty="0" smtClean="0"/>
              <a:t>POST:</a:t>
            </a:r>
          </a:p>
          <a:p>
            <a:pPr>
              <a:buFont typeface="Wingdings" pitchFamily="2" charset="2"/>
              <a:buChar char="Ø"/>
            </a:pPr>
            <a:r>
              <a:rPr lang="vi-VN" sz="2400" dirty="0"/>
              <a:t>POST truyền thông tin thông qua HTTP header, thông tin này được mã hóa như phương thức GET</a:t>
            </a:r>
            <a:r>
              <a:rPr lang="vi-VN" sz="2400" dirty="0" smtClean="0"/>
              <a:t>.</a:t>
            </a:r>
            <a:endParaRPr lang="en-US" sz="2400" dirty="0" smtClean="0"/>
          </a:p>
          <a:p>
            <a:pPr>
              <a:buFont typeface="Wingdings" pitchFamily="2" charset="2"/>
              <a:buChar char="Ø"/>
            </a:pPr>
            <a:r>
              <a:rPr lang="vi-VN" sz="2400" dirty="0"/>
              <a:t>Dữ liệu đươc gửi bởi phương thức POST rất bảo mật vì dữ liệu được gửi ngầm, không đưa lên URL, bằng việc sử dụng Secure HTTP, </a:t>
            </a:r>
            <a:r>
              <a:rPr lang="vi-VN" sz="2400" dirty="0" smtClean="0"/>
              <a:t>có </a:t>
            </a:r>
            <a:r>
              <a:rPr lang="vi-VN" sz="2400" dirty="0"/>
              <a:t>thể chắc chắn rằng thông tin của mình là an toàn. </a:t>
            </a:r>
            <a:r>
              <a:rPr lang="en-US" sz="2400" dirty="0" err="1" smtClean="0"/>
              <a:t>Tham</a:t>
            </a:r>
            <a:r>
              <a:rPr lang="en-US" sz="2400" dirty="0" smtClean="0"/>
              <a:t> </a:t>
            </a:r>
            <a:r>
              <a:rPr lang="en-US" sz="2400" dirty="0" err="1" smtClean="0"/>
              <a:t>số</a:t>
            </a:r>
            <a:r>
              <a:rPr lang="vi-VN" sz="2400" dirty="0" smtClean="0"/>
              <a:t> </a:t>
            </a:r>
            <a:r>
              <a:rPr lang="vi-VN" sz="2400" dirty="0"/>
              <a:t>được truyền trong request body nên có thể truyền dữ liệu lớn, hạn chế tùy thuộc vào cấu hình của Server</a:t>
            </a:r>
            <a:r>
              <a:rPr lang="vi-VN" sz="2400" dirty="0" smtClean="0"/>
              <a:t>.</a:t>
            </a:r>
            <a:endParaRPr lang="en-US" sz="2400" dirty="0" smtClean="0"/>
          </a:p>
          <a:p>
            <a:pPr>
              <a:buFont typeface="Wingdings" pitchFamily="2" charset="2"/>
              <a:buChar char="Ø"/>
            </a:pPr>
            <a:r>
              <a:rPr lang="vi-VN" sz="2400" dirty="0"/>
              <a:t>Không </a:t>
            </a:r>
            <a:r>
              <a:rPr lang="vi-VN" sz="2400" dirty="0" smtClean="0"/>
              <a:t>cache</a:t>
            </a:r>
            <a:r>
              <a:rPr lang="en-US" sz="2400" dirty="0" smtClean="0"/>
              <a:t>d</a:t>
            </a:r>
            <a:r>
              <a:rPr lang="vi-VN" sz="2400" dirty="0" smtClean="0"/>
              <a:t> </a:t>
            </a:r>
            <a:r>
              <a:rPr lang="vi-VN" sz="2400" dirty="0"/>
              <a:t>và bookmark được cũng như không được lưu lại trong browser history. POST không có bất kì hạn chế nào về kích thước dữ liệu sẽ gửi, có thể gửi dữ liệu nhị phân, hình ảnh.</a:t>
            </a:r>
            <a:endParaRPr lang="en-US" sz="2400" dirty="0" smtClean="0"/>
          </a:p>
          <a:p>
            <a:pPr>
              <a:buFont typeface="Wingdings" pitchFamily="2" charset="2"/>
              <a:buChar char="Ø"/>
            </a:pPr>
            <a:endParaRPr lang="en-US" sz="2400" dirty="0" smtClean="0"/>
          </a:p>
          <a:p>
            <a:pPr marL="0" indent="0">
              <a:buNone/>
            </a:pPr>
            <a:endParaRPr lang="en-US" dirty="0"/>
          </a:p>
        </p:txBody>
      </p:sp>
    </p:spTree>
    <p:extLst>
      <p:ext uri="{BB962C8B-B14F-4D97-AF65-F5344CB8AC3E}">
        <p14:creationId xmlns:p14="http://schemas.microsoft.com/office/powerpoint/2010/main" val="14278987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IV. HTTP Request</a:t>
            </a:r>
            <a:endParaRPr lang="en-US" dirty="0"/>
          </a:p>
        </p:txBody>
      </p:sp>
      <p:sp>
        <p:nvSpPr>
          <p:cNvPr id="3" name="Content Placeholder 2"/>
          <p:cNvSpPr>
            <a:spLocks noGrp="1"/>
          </p:cNvSpPr>
          <p:nvPr>
            <p:ph idx="1"/>
          </p:nvPr>
        </p:nvSpPr>
        <p:spPr>
          <a:xfrm>
            <a:off x="609600" y="1143000"/>
            <a:ext cx="8077200" cy="5486400"/>
          </a:xfrm>
        </p:spPr>
        <p:txBody>
          <a:bodyPr/>
          <a:lstStyle/>
          <a:p>
            <a:pPr marL="0" indent="0">
              <a:buNone/>
            </a:pPr>
            <a:r>
              <a:rPr lang="en-US" sz="2400" b="1" smtClean="0"/>
              <a:t>Định dạng HTTP Request:</a:t>
            </a:r>
          </a:p>
          <a:p>
            <a:pPr marL="0" indent="0">
              <a:buNone/>
            </a:pPr>
            <a:endParaRPr lang="en-US" sz="2400" b="1" dirty="0"/>
          </a:p>
        </p:txBody>
      </p:sp>
      <p:pic>
        <p:nvPicPr>
          <p:cNvPr id="4" name="Picture 3"/>
          <p:cNvPicPr>
            <a:picLocks noChangeAspect="1"/>
          </p:cNvPicPr>
          <p:nvPr/>
        </p:nvPicPr>
        <p:blipFill>
          <a:blip r:embed="rId2"/>
          <a:stretch>
            <a:fillRect/>
          </a:stretch>
        </p:blipFill>
        <p:spPr>
          <a:xfrm>
            <a:off x="609600" y="2057400"/>
            <a:ext cx="7702327" cy="3429000"/>
          </a:xfrm>
          <a:prstGeom prst="rect">
            <a:avLst/>
          </a:prstGeom>
        </p:spPr>
      </p:pic>
    </p:spTree>
    <p:extLst>
      <p:ext uri="{BB962C8B-B14F-4D97-AF65-F5344CB8AC3E}">
        <p14:creationId xmlns:p14="http://schemas.microsoft.com/office/powerpoint/2010/main" val="16245663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IV. HTTP Request</a:t>
            </a:r>
          </a:p>
        </p:txBody>
      </p:sp>
      <p:sp>
        <p:nvSpPr>
          <p:cNvPr id="3" name="Content Placeholder 2"/>
          <p:cNvSpPr>
            <a:spLocks noGrp="1"/>
          </p:cNvSpPr>
          <p:nvPr>
            <p:ph idx="1"/>
          </p:nvPr>
        </p:nvSpPr>
        <p:spPr>
          <a:xfrm>
            <a:off x="609600" y="914400"/>
            <a:ext cx="8077200" cy="5562600"/>
          </a:xfrm>
        </p:spPr>
        <p:txBody>
          <a:bodyPr/>
          <a:lstStyle/>
          <a:p>
            <a:pPr marL="0" indent="0">
              <a:buNone/>
            </a:pPr>
            <a:r>
              <a:rPr lang="vi-VN" sz="2400" b="1" dirty="0"/>
              <a:t>Các trường </a:t>
            </a:r>
            <a:r>
              <a:rPr lang="en-US" sz="2400" b="1" dirty="0" smtClean="0"/>
              <a:t>Request-Header:</a:t>
            </a:r>
          </a:p>
          <a:p>
            <a:pPr>
              <a:buFont typeface="Wingdings" pitchFamily="2" charset="2"/>
              <a:buChar char="§"/>
            </a:pPr>
            <a:r>
              <a:rPr lang="vi-VN" sz="2000" dirty="0"/>
              <a:t>Accept loại nội dung có thể nhận được từ thông điệp response. Ví dụ: text/plain, text/html…   </a:t>
            </a:r>
            <a:endParaRPr lang="en-US" sz="2000" dirty="0" smtClean="0"/>
          </a:p>
          <a:p>
            <a:pPr>
              <a:buFont typeface="Wingdings" pitchFamily="2" charset="2"/>
              <a:buChar char="§"/>
            </a:pPr>
            <a:r>
              <a:rPr lang="vi-VN" sz="2000" dirty="0"/>
              <a:t>Accept-Encoding: các kiểu nén được chấp nhận. Ví dụ: gzip, deflate, xz, exi…              </a:t>
            </a:r>
            <a:endParaRPr lang="en-US" sz="2000" dirty="0" smtClean="0"/>
          </a:p>
          <a:p>
            <a:pPr>
              <a:buFont typeface="Wingdings" pitchFamily="2" charset="2"/>
              <a:buChar char="§"/>
            </a:pPr>
            <a:r>
              <a:rPr lang="vi-VN" sz="2000" dirty="0" smtClean="0"/>
              <a:t>Connection: tùy chọn điều khiển cho kết nối hiện thời. Ví dụ: keepalive,Upgrade…</a:t>
            </a:r>
            <a:r>
              <a:rPr lang="vi-VN" sz="2000" dirty="0"/>
              <a:t>     </a:t>
            </a:r>
            <a:endParaRPr lang="en-US" sz="2000" dirty="0" smtClean="0"/>
          </a:p>
          <a:p>
            <a:pPr>
              <a:buFont typeface="Wingdings" pitchFamily="2" charset="2"/>
              <a:buChar char="§"/>
            </a:pPr>
            <a:r>
              <a:rPr lang="en-US" sz="2000" dirty="0"/>
              <a:t>Cookie: </a:t>
            </a:r>
            <a:r>
              <a:rPr lang="en-US" sz="2000" dirty="0" err="1"/>
              <a:t>thông</a:t>
            </a:r>
            <a:r>
              <a:rPr lang="en-US" sz="2000" dirty="0"/>
              <a:t> tin HTTP Cookie </a:t>
            </a:r>
            <a:r>
              <a:rPr lang="en-US" sz="2000" dirty="0" err="1"/>
              <a:t>từ</a:t>
            </a:r>
            <a:r>
              <a:rPr lang="en-US" sz="2000" dirty="0"/>
              <a:t> </a:t>
            </a:r>
            <a:r>
              <a:rPr lang="en-US" sz="2000" dirty="0" smtClean="0"/>
              <a:t>server.</a:t>
            </a:r>
            <a:r>
              <a:rPr lang="en-US" sz="2000" dirty="0"/>
              <a:t>            </a:t>
            </a:r>
            <a:endParaRPr lang="en-US" sz="2000" dirty="0" smtClean="0"/>
          </a:p>
          <a:p>
            <a:pPr>
              <a:buFont typeface="Wingdings" pitchFamily="2" charset="2"/>
              <a:buChar char="§"/>
            </a:pPr>
            <a:r>
              <a:rPr lang="vi-VN" sz="2000" dirty="0" smtClean="0"/>
              <a:t>User-Agent</a:t>
            </a:r>
            <a:r>
              <a:rPr lang="vi-VN" sz="2000" dirty="0"/>
              <a:t>: thông tin về user agent của người </a:t>
            </a:r>
            <a:r>
              <a:rPr lang="vi-VN" sz="2000" dirty="0" smtClean="0"/>
              <a:t>dùng.</a:t>
            </a:r>
            <a:endParaRPr lang="en-US" sz="2000" dirty="0"/>
          </a:p>
          <a:p>
            <a:pPr>
              <a:buFont typeface="Wingdings" pitchFamily="2" charset="2"/>
              <a:buChar char="Ø"/>
            </a:pPr>
            <a:r>
              <a:rPr lang="en-US" sz="2000" b="1" dirty="0" err="1" smtClean="0"/>
              <a:t>Ví</a:t>
            </a:r>
            <a:r>
              <a:rPr lang="en-US" sz="2000" b="1" dirty="0" smtClean="0"/>
              <a:t> </a:t>
            </a:r>
            <a:r>
              <a:rPr lang="en-US" sz="2000" b="1" dirty="0" err="1" smtClean="0"/>
              <a:t>dụ</a:t>
            </a:r>
            <a:r>
              <a:rPr lang="en-US" sz="2000" b="1" dirty="0" smtClean="0"/>
              <a:t> </a:t>
            </a:r>
            <a:r>
              <a:rPr lang="en-US" sz="2000" b="1" dirty="0" err="1" smtClean="0"/>
              <a:t>về</a:t>
            </a:r>
            <a:r>
              <a:rPr lang="en-US" sz="2000" b="1" dirty="0" smtClean="0"/>
              <a:t> HTTP Request:</a:t>
            </a:r>
            <a:endParaRPr lang="en-US" sz="2400" b="1" dirty="0" smtClean="0"/>
          </a:p>
          <a:p>
            <a:pPr marL="0" indent="0">
              <a:buNone/>
            </a:pPr>
            <a:endParaRPr lang="vi-VN" sz="2400" b="1" dirty="0"/>
          </a:p>
          <a:p>
            <a:pPr marL="0" indent="0">
              <a:buNone/>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4572000"/>
            <a:ext cx="4410691" cy="1724266"/>
          </a:xfrm>
          <a:prstGeom prst="rect">
            <a:avLst/>
          </a:prstGeom>
        </p:spPr>
      </p:pic>
    </p:spTree>
    <p:extLst>
      <p:ext uri="{BB962C8B-B14F-4D97-AF65-F5344CB8AC3E}">
        <p14:creationId xmlns:p14="http://schemas.microsoft.com/office/powerpoint/2010/main" val="19481749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V. HTTP Response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vi-VN" sz="2400" dirty="0"/>
              <a:t>Cấu trúc HTTP response gần giống với HTTP request, chỉ khác nhau là thay vì Request-Line, thì HTTP có response có Status-Line. Và giống như Request-Line, Status-Line cũng có ba phần như sau:</a:t>
            </a:r>
          </a:p>
          <a:p>
            <a:pPr lvl="1">
              <a:buFont typeface="Arial" pitchFamily="34" charset="0"/>
              <a:buChar char="•"/>
            </a:pPr>
            <a:r>
              <a:rPr lang="vi-VN" sz="1800" dirty="0"/>
              <a:t>HTTP-version: phiên bản HTTP cao nhất mà server hỗ trợ.</a:t>
            </a:r>
          </a:p>
          <a:p>
            <a:pPr lvl="1">
              <a:buFont typeface="Arial" pitchFamily="34" charset="0"/>
              <a:buChar char="•"/>
            </a:pPr>
            <a:r>
              <a:rPr lang="vi-VN" sz="1800" dirty="0"/>
              <a:t>Status-Code: mã kết quả trả về.</a:t>
            </a:r>
          </a:p>
          <a:p>
            <a:pPr lvl="1">
              <a:buFont typeface="Arial" pitchFamily="34" charset="0"/>
              <a:buChar char="•"/>
            </a:pPr>
            <a:r>
              <a:rPr lang="vi-VN" sz="1800" dirty="0"/>
              <a:t>Reason-Phrase: mô tả về Status-Code</a:t>
            </a:r>
            <a:r>
              <a:rPr lang="vi-VN" sz="2200" dirty="0"/>
              <a:t>.</a:t>
            </a:r>
          </a:p>
          <a:p>
            <a:pPr>
              <a:buFont typeface="Wingdings" panose="05000000000000000000" pitchFamily="2" charset="2"/>
              <a:buChar char="Ø"/>
            </a:pP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3810000"/>
            <a:ext cx="5058481" cy="2629267"/>
          </a:xfrm>
          <a:prstGeom prst="rect">
            <a:avLst/>
          </a:prstGeom>
        </p:spPr>
      </p:pic>
    </p:spTree>
    <p:extLst>
      <p:ext uri="{BB962C8B-B14F-4D97-AF65-F5344CB8AC3E}">
        <p14:creationId xmlns:p14="http://schemas.microsoft.com/office/powerpoint/2010/main" val="4597468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z="3600" dirty="0" err="1" smtClean="0"/>
              <a:t>Nội</a:t>
            </a:r>
            <a:r>
              <a:rPr lang="en-US" sz="3600" dirty="0" smtClean="0"/>
              <a:t> dung </a:t>
            </a:r>
            <a:r>
              <a:rPr lang="en-US" sz="3600" dirty="0" err="1" smtClean="0"/>
              <a:t>bài</a:t>
            </a:r>
            <a:r>
              <a:rPr lang="en-US" sz="3600" dirty="0" smtClean="0"/>
              <a:t> </a:t>
            </a:r>
            <a:r>
              <a:rPr lang="en-US" sz="3600" dirty="0" err="1" smtClean="0"/>
              <a:t>học</a:t>
            </a:r>
            <a:endParaRPr lang="en-US" sz="2000" dirty="0">
              <a:solidFill>
                <a:schemeClr val="accent1"/>
              </a:solidFill>
            </a:endParaRPr>
          </a:p>
        </p:txBody>
      </p:sp>
      <p:sp>
        <p:nvSpPr>
          <p:cNvPr id="9" name="Rectangle 3"/>
          <p:cNvSpPr txBox="1">
            <a:spLocks noChangeArrowheads="1"/>
          </p:cNvSpPr>
          <p:nvPr/>
        </p:nvSpPr>
        <p:spPr bwMode="auto">
          <a:xfrm>
            <a:off x="1066800" y="1447800"/>
            <a:ext cx="79248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1"/>
              </a:buClr>
              <a:buFont typeface="Wingdings" pitchFamily="2" charset="2"/>
              <a:buChar char="v"/>
              <a:defRPr sz="2800">
                <a:solidFill>
                  <a:schemeClr val="bg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600">
                <a:solidFill>
                  <a:schemeClr val="bg1"/>
                </a:solidFill>
                <a:latin typeface="+mn-lt"/>
              </a:defRPr>
            </a:lvl2pPr>
            <a:lvl3pPr marL="1143000" indent="-228600" algn="l" rtl="0" eaLnBrk="1" fontAlgn="base" hangingPunct="1">
              <a:spcBef>
                <a:spcPct val="20000"/>
              </a:spcBef>
              <a:spcAft>
                <a:spcPct val="0"/>
              </a:spcAft>
              <a:buClr>
                <a:schemeClr val="bg1"/>
              </a:buClr>
              <a:buChar char="•"/>
              <a:defRPr sz="2200">
                <a:solidFill>
                  <a:schemeClr val="bg1"/>
                </a:solidFill>
                <a:latin typeface="+mn-lt"/>
              </a:defRPr>
            </a:lvl3pPr>
            <a:lvl4pPr marL="1600200" indent="-228600" algn="l" rtl="0" eaLnBrk="1" fontAlgn="base" hangingPunct="1">
              <a:spcBef>
                <a:spcPct val="20000"/>
              </a:spcBef>
              <a:spcAft>
                <a:spcPct val="0"/>
              </a:spcAft>
              <a:buChar char="–"/>
              <a:defRPr sz="2000">
                <a:solidFill>
                  <a:schemeClr val="bg1"/>
                </a:solidFill>
                <a:latin typeface="+mn-lt"/>
              </a:defRPr>
            </a:lvl4pPr>
            <a:lvl5pPr marL="2057400" indent="-228600" algn="l" rtl="0" eaLnBrk="1" fontAlgn="base" hangingPunct="1">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a:lstStyle>
          <a:p>
            <a:pPr marL="571500" indent="-571500">
              <a:lnSpc>
                <a:spcPct val="90000"/>
              </a:lnSpc>
              <a:buFont typeface="+mj-lt"/>
              <a:buAutoNum type="romanUcPeriod"/>
            </a:pPr>
            <a:r>
              <a:rPr lang="en-US" b="1" dirty="0" err="1" smtClean="0"/>
              <a:t>Tổng</a:t>
            </a:r>
            <a:r>
              <a:rPr lang="en-US" b="1" dirty="0" smtClean="0"/>
              <a:t> </a:t>
            </a:r>
            <a:r>
              <a:rPr lang="en-US" b="1" dirty="0" err="1" smtClean="0"/>
              <a:t>quan</a:t>
            </a:r>
            <a:r>
              <a:rPr lang="en-US" b="1" dirty="0" smtClean="0"/>
              <a:t> </a:t>
            </a:r>
            <a:r>
              <a:rPr lang="en-US" b="1" dirty="0"/>
              <a:t>	</a:t>
            </a:r>
            <a:endParaRPr lang="en-US" b="1" dirty="0" smtClean="0"/>
          </a:p>
          <a:p>
            <a:pPr marL="571500" indent="-571500">
              <a:lnSpc>
                <a:spcPct val="90000"/>
              </a:lnSpc>
              <a:buFont typeface="+mj-lt"/>
              <a:buAutoNum type="romanUcPeriod"/>
            </a:pPr>
            <a:r>
              <a:rPr lang="en-US" b="1" dirty="0" smtClean="0"/>
              <a:t>HTTP Header</a:t>
            </a:r>
          </a:p>
          <a:p>
            <a:pPr marL="571500" indent="-571500">
              <a:lnSpc>
                <a:spcPct val="90000"/>
              </a:lnSpc>
              <a:buFont typeface="+mj-lt"/>
              <a:buAutoNum type="romanUcPeriod"/>
            </a:pPr>
            <a:r>
              <a:rPr lang="en-US" b="1" dirty="0" err="1" smtClean="0"/>
              <a:t>Các</a:t>
            </a:r>
            <a:r>
              <a:rPr lang="en-US" b="1" dirty="0" smtClean="0"/>
              <a:t> </a:t>
            </a:r>
            <a:r>
              <a:rPr lang="en-US" b="1" dirty="0" err="1" smtClean="0"/>
              <a:t>phương</a:t>
            </a:r>
            <a:r>
              <a:rPr lang="en-US" b="1" dirty="0" smtClean="0"/>
              <a:t> </a:t>
            </a:r>
            <a:r>
              <a:rPr lang="en-US" b="1" dirty="0" err="1" smtClean="0"/>
              <a:t>thức</a:t>
            </a:r>
            <a:r>
              <a:rPr lang="en-US" b="1" dirty="0" smtClean="0"/>
              <a:t> </a:t>
            </a:r>
            <a:r>
              <a:rPr lang="en-US" b="1" dirty="0" err="1" smtClean="0"/>
              <a:t>trong</a:t>
            </a:r>
            <a:r>
              <a:rPr lang="en-US" b="1" dirty="0" smtClean="0"/>
              <a:t> HTTP</a:t>
            </a:r>
          </a:p>
          <a:p>
            <a:pPr marL="571500" indent="-571500">
              <a:lnSpc>
                <a:spcPct val="90000"/>
              </a:lnSpc>
              <a:buFont typeface="+mj-lt"/>
              <a:buAutoNum type="romanUcPeriod"/>
            </a:pPr>
            <a:r>
              <a:rPr lang="en-US" b="1" dirty="0" smtClean="0"/>
              <a:t>HTTP Request</a:t>
            </a:r>
          </a:p>
          <a:p>
            <a:pPr marL="571500" indent="-571500">
              <a:lnSpc>
                <a:spcPct val="90000"/>
              </a:lnSpc>
              <a:buFont typeface="+mj-lt"/>
              <a:buAutoNum type="romanUcPeriod"/>
            </a:pPr>
            <a:r>
              <a:rPr lang="en-US" b="1" dirty="0" smtClean="0"/>
              <a:t>HTTP Response</a:t>
            </a:r>
          </a:p>
          <a:p>
            <a:pPr marL="571500" indent="-571500">
              <a:lnSpc>
                <a:spcPct val="90000"/>
              </a:lnSpc>
              <a:buFont typeface="+mj-lt"/>
              <a:buAutoNum type="romanUcPeriod"/>
            </a:pPr>
            <a:r>
              <a:rPr lang="en-US" b="1" dirty="0" err="1" smtClean="0"/>
              <a:t>Gói</a:t>
            </a:r>
            <a:r>
              <a:rPr lang="en-US" b="1" dirty="0" smtClean="0"/>
              <a:t> tin HTTP</a:t>
            </a:r>
          </a:p>
          <a:p>
            <a:pPr marL="571500" indent="-571500">
              <a:lnSpc>
                <a:spcPct val="90000"/>
              </a:lnSpc>
              <a:buFont typeface="+mj-lt"/>
              <a:buAutoNum type="romanUcPeriod"/>
            </a:pPr>
            <a:r>
              <a:rPr lang="en-US" b="1" dirty="0" err="1" smtClean="0"/>
              <a:t>Bảo</a:t>
            </a:r>
            <a:r>
              <a:rPr lang="en-US" b="1" dirty="0" smtClean="0"/>
              <a:t> </a:t>
            </a:r>
            <a:r>
              <a:rPr lang="en-US" b="1" dirty="0" err="1" smtClean="0"/>
              <a:t>mật</a:t>
            </a:r>
            <a:r>
              <a:rPr lang="en-US" b="1" dirty="0" smtClean="0"/>
              <a:t> </a:t>
            </a:r>
            <a:r>
              <a:rPr lang="en-US" b="1" dirty="0" err="1" smtClean="0"/>
              <a:t>trong</a:t>
            </a:r>
            <a:r>
              <a:rPr lang="en-US" b="1" dirty="0" smtClean="0"/>
              <a:t> HTTP</a:t>
            </a:r>
          </a:p>
          <a:p>
            <a:pPr marL="0" indent="0">
              <a:lnSpc>
                <a:spcPct val="90000"/>
              </a:lnSpc>
              <a:buNone/>
            </a:pPr>
            <a:endParaRPr lang="en-US" b="1"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mj-lt"/>
              <a:buAutoNum type="romanUcPeriod" startAt="4"/>
            </a:pPr>
            <a:r>
              <a:rPr lang="en-US"/>
              <a:t>HTTP Response</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sz="2400" b="1" dirty="0" err="1"/>
              <a:t>Mã</a:t>
            </a:r>
            <a:r>
              <a:rPr lang="en-US" sz="2400" b="1" dirty="0"/>
              <a:t> </a:t>
            </a:r>
            <a:r>
              <a:rPr lang="en-US" sz="2400" b="1" dirty="0" err="1"/>
              <a:t>hóa</a:t>
            </a:r>
            <a:r>
              <a:rPr lang="en-US" sz="2400" b="1" dirty="0"/>
              <a:t> </a:t>
            </a:r>
            <a:r>
              <a:rPr lang="en-US" sz="2400" b="1" dirty="0" err="1"/>
              <a:t>trạng</a:t>
            </a:r>
            <a:r>
              <a:rPr lang="en-US" sz="2400" b="1" dirty="0"/>
              <a:t> </a:t>
            </a:r>
            <a:r>
              <a:rPr lang="en-US" sz="2400" b="1" dirty="0" err="1"/>
              <a:t>thái</a:t>
            </a:r>
            <a:endParaRPr lang="en-US" sz="2400" b="1" dirty="0"/>
          </a:p>
          <a:p>
            <a:pPr>
              <a:buFont typeface="Wingdings" panose="05000000000000000000" pitchFamily="2" charset="2"/>
              <a:buChar char="Ø"/>
            </a:pPr>
            <a:r>
              <a:rPr lang="en-US" sz="2400" dirty="0" err="1"/>
              <a:t>Yếu</a:t>
            </a:r>
            <a:r>
              <a:rPr lang="en-US" sz="2400" dirty="0"/>
              <a:t> </a:t>
            </a:r>
            <a:r>
              <a:rPr lang="en-US" sz="2400" dirty="0" err="1"/>
              <a:t>tố</a:t>
            </a:r>
            <a:r>
              <a:rPr lang="en-US" sz="2400" dirty="0"/>
              <a:t> Status-Code </a:t>
            </a:r>
            <a:r>
              <a:rPr lang="en-US" sz="2400" dirty="0" err="1"/>
              <a:t>là</a:t>
            </a:r>
            <a:r>
              <a:rPr lang="en-US" sz="2400" dirty="0"/>
              <a:t> </a:t>
            </a:r>
            <a:r>
              <a:rPr lang="en-US" sz="2400" dirty="0" err="1"/>
              <a:t>một</a:t>
            </a:r>
            <a:r>
              <a:rPr lang="en-US" sz="2400" dirty="0"/>
              <a:t> </a:t>
            </a:r>
            <a:r>
              <a:rPr lang="en-US" sz="2400" dirty="0" err="1"/>
              <a:t>số</a:t>
            </a:r>
            <a:r>
              <a:rPr lang="en-US" sz="2400" dirty="0"/>
              <a:t> </a:t>
            </a:r>
            <a:r>
              <a:rPr lang="en-US" sz="2400" dirty="0" err="1"/>
              <a:t>nguyên</a:t>
            </a:r>
            <a:r>
              <a:rPr lang="en-US" sz="2400" dirty="0"/>
              <a:t> 3 </a:t>
            </a:r>
            <a:r>
              <a:rPr lang="en-US" sz="2400" dirty="0" err="1"/>
              <a:t>ký</a:t>
            </a:r>
            <a:r>
              <a:rPr lang="en-US" sz="2400" dirty="0"/>
              <a:t> </a:t>
            </a:r>
            <a:r>
              <a:rPr lang="en-US" sz="2400" dirty="0" err="1"/>
              <a:t>tự</a:t>
            </a:r>
            <a:r>
              <a:rPr lang="en-US" sz="2400" dirty="0"/>
              <a:t>, </a:t>
            </a:r>
            <a:r>
              <a:rPr lang="en-US" sz="2400" dirty="0" err="1"/>
              <a:t>trong</a:t>
            </a:r>
            <a:r>
              <a:rPr lang="en-US" sz="2400" dirty="0"/>
              <a:t> </a:t>
            </a:r>
            <a:r>
              <a:rPr lang="en-US" sz="2400" dirty="0" err="1"/>
              <a:t>đó</a:t>
            </a:r>
            <a:r>
              <a:rPr lang="en-US" sz="2400" dirty="0"/>
              <a:t> </a:t>
            </a:r>
            <a:r>
              <a:rPr lang="en-US" sz="2400" dirty="0" err="1"/>
              <a:t>ký</a:t>
            </a:r>
            <a:r>
              <a:rPr lang="en-US" sz="2400" dirty="0"/>
              <a:t> </a:t>
            </a:r>
            <a:r>
              <a:rPr lang="en-US" sz="2400" dirty="0" err="1"/>
              <a:t>tự</a:t>
            </a:r>
            <a:r>
              <a:rPr lang="en-US" sz="2400" dirty="0"/>
              <a:t> </a:t>
            </a:r>
            <a:r>
              <a:rPr lang="en-US" sz="2400" dirty="0" err="1"/>
              <a:t>đầu</a:t>
            </a:r>
            <a:r>
              <a:rPr lang="en-US" sz="2400" dirty="0"/>
              <a:t> </a:t>
            </a:r>
            <a:r>
              <a:rPr lang="en-US" sz="2400" dirty="0" err="1"/>
              <a:t>tiên</a:t>
            </a:r>
            <a:r>
              <a:rPr lang="en-US" sz="2400" dirty="0"/>
              <a:t> </a:t>
            </a:r>
            <a:r>
              <a:rPr lang="en-US" sz="2400" dirty="0" err="1"/>
              <a:t>của</a:t>
            </a:r>
            <a:r>
              <a:rPr lang="en-US" sz="2400" dirty="0"/>
              <a:t> </a:t>
            </a:r>
            <a:r>
              <a:rPr lang="en-US" sz="2400" dirty="0" err="1"/>
              <a:t>mã</a:t>
            </a:r>
            <a:r>
              <a:rPr lang="en-US" sz="2400" dirty="0"/>
              <a:t> </a:t>
            </a:r>
            <a:r>
              <a:rPr lang="en-US" sz="2400" dirty="0" err="1"/>
              <a:t>hóa</a:t>
            </a:r>
            <a:r>
              <a:rPr lang="en-US" sz="2400" dirty="0"/>
              <a:t> </a:t>
            </a:r>
            <a:r>
              <a:rPr lang="en-US" sz="2400" dirty="0" err="1"/>
              <a:t>trạng</a:t>
            </a:r>
            <a:r>
              <a:rPr lang="en-US" sz="2400" dirty="0"/>
              <a:t> </a:t>
            </a:r>
            <a:r>
              <a:rPr lang="en-US" sz="2400" dirty="0" err="1"/>
              <a:t>thái</a:t>
            </a:r>
            <a:r>
              <a:rPr lang="en-US" sz="2400" dirty="0"/>
              <a:t> </a:t>
            </a:r>
            <a:r>
              <a:rPr lang="en-US" sz="2400" dirty="0" err="1"/>
              <a:t>định</a:t>
            </a:r>
            <a:r>
              <a:rPr lang="en-US" sz="2400" dirty="0"/>
              <a:t> </a:t>
            </a:r>
            <a:r>
              <a:rPr lang="en-US" sz="2400" dirty="0" err="1"/>
              <a:t>nghĩa</a:t>
            </a:r>
            <a:r>
              <a:rPr lang="en-US" sz="2400" dirty="0"/>
              <a:t> </a:t>
            </a:r>
            <a:r>
              <a:rPr lang="en-US" sz="2400" dirty="0" err="1"/>
              <a:t>hạng</a:t>
            </a:r>
            <a:r>
              <a:rPr lang="en-US" sz="2400" dirty="0"/>
              <a:t> (</a:t>
            </a:r>
            <a:r>
              <a:rPr lang="en-US" sz="2400" dirty="0" err="1"/>
              <a:t>loại</a:t>
            </a:r>
            <a:r>
              <a:rPr lang="en-US" sz="2400" dirty="0"/>
              <a:t>) </a:t>
            </a:r>
            <a:r>
              <a:rPr lang="en-US" sz="2400" dirty="0" err="1"/>
              <a:t>phản</a:t>
            </a:r>
            <a:r>
              <a:rPr lang="en-US" sz="2400" dirty="0"/>
              <a:t> </a:t>
            </a:r>
            <a:r>
              <a:rPr lang="en-US" sz="2400" dirty="0" err="1"/>
              <a:t>hồi</a:t>
            </a:r>
            <a:r>
              <a:rPr lang="en-US" sz="2400" dirty="0"/>
              <a:t> </a:t>
            </a:r>
            <a:r>
              <a:rPr lang="en-US" sz="2400" dirty="0" err="1"/>
              <a:t>và</a:t>
            </a:r>
            <a:r>
              <a:rPr lang="en-US" sz="2400" dirty="0"/>
              <a:t> </a:t>
            </a:r>
            <a:r>
              <a:rPr lang="en-US" sz="2400" dirty="0" err="1"/>
              <a:t>hai</a:t>
            </a:r>
            <a:r>
              <a:rPr lang="en-US" sz="2400" dirty="0"/>
              <a:t> </a:t>
            </a:r>
            <a:r>
              <a:rPr lang="en-US" sz="2400" dirty="0" err="1"/>
              <a:t>ký</a:t>
            </a:r>
            <a:r>
              <a:rPr lang="en-US" sz="2400" dirty="0"/>
              <a:t> </a:t>
            </a:r>
            <a:r>
              <a:rPr lang="en-US" sz="2400" dirty="0" err="1"/>
              <a:t>tự</a:t>
            </a:r>
            <a:r>
              <a:rPr lang="en-US" sz="2400" dirty="0"/>
              <a:t> </a:t>
            </a:r>
            <a:r>
              <a:rPr lang="en-US" sz="2400" dirty="0" err="1"/>
              <a:t>cuối</a:t>
            </a:r>
            <a:r>
              <a:rPr lang="en-US" sz="2400" dirty="0"/>
              <a:t> </a:t>
            </a:r>
            <a:r>
              <a:rPr lang="en-US" sz="2400" dirty="0" err="1"/>
              <a:t>không</a:t>
            </a:r>
            <a:r>
              <a:rPr lang="en-US" sz="2400" dirty="0"/>
              <a:t> </a:t>
            </a:r>
            <a:r>
              <a:rPr lang="en-US" sz="2400" dirty="0" err="1"/>
              <a:t>có</a:t>
            </a:r>
            <a:r>
              <a:rPr lang="en-US" sz="2400" dirty="0"/>
              <a:t> </a:t>
            </a:r>
            <a:r>
              <a:rPr lang="en-US" sz="2400" dirty="0" err="1"/>
              <a:t>bất</a:t>
            </a:r>
            <a:r>
              <a:rPr lang="en-US" sz="2400" dirty="0"/>
              <a:t> </a:t>
            </a:r>
            <a:r>
              <a:rPr lang="en-US" sz="2400" dirty="0" err="1"/>
              <a:t>cứ</a:t>
            </a:r>
            <a:r>
              <a:rPr lang="en-US" sz="2400" dirty="0"/>
              <a:t> </a:t>
            </a:r>
            <a:r>
              <a:rPr lang="en-US" sz="2400" dirty="0" err="1"/>
              <a:t>vai</a:t>
            </a:r>
            <a:r>
              <a:rPr lang="en-US" sz="2400" dirty="0"/>
              <a:t> </a:t>
            </a:r>
            <a:r>
              <a:rPr lang="en-US" sz="2400" dirty="0" err="1"/>
              <a:t>trò</a:t>
            </a:r>
            <a:r>
              <a:rPr lang="en-US" sz="2400" dirty="0"/>
              <a:t> </a:t>
            </a:r>
            <a:r>
              <a:rPr lang="en-US" sz="2400" dirty="0" err="1"/>
              <a:t>phân</a:t>
            </a:r>
            <a:r>
              <a:rPr lang="en-US" sz="2400" dirty="0"/>
              <a:t> </a:t>
            </a:r>
            <a:r>
              <a:rPr lang="en-US" sz="2400" dirty="0" err="1"/>
              <a:t>loại</a:t>
            </a:r>
            <a:r>
              <a:rPr lang="en-US" sz="2400" dirty="0"/>
              <a:t> </a:t>
            </a:r>
            <a:r>
              <a:rPr lang="en-US" sz="2400" dirty="0" err="1"/>
              <a:t>nào</a:t>
            </a:r>
            <a:r>
              <a:rPr lang="en-US" sz="2400" dirty="0"/>
              <a:t>. </a:t>
            </a:r>
            <a:r>
              <a:rPr lang="en-US" sz="2400" dirty="0" err="1"/>
              <a:t>Có</a:t>
            </a:r>
            <a:r>
              <a:rPr lang="en-US" sz="2400" dirty="0"/>
              <a:t> 5 </a:t>
            </a:r>
            <a:r>
              <a:rPr lang="en-US" sz="2400" dirty="0" err="1"/>
              <a:t>giá</a:t>
            </a:r>
            <a:r>
              <a:rPr lang="en-US" sz="2400" dirty="0"/>
              <a:t> </a:t>
            </a:r>
            <a:r>
              <a:rPr lang="en-US" sz="2400" dirty="0" err="1"/>
              <a:t>trị</a:t>
            </a:r>
            <a:r>
              <a:rPr lang="en-US" sz="2400" dirty="0"/>
              <a:t> </a:t>
            </a:r>
            <a:r>
              <a:rPr lang="en-US" sz="2400" dirty="0" err="1"/>
              <a:t>của</a:t>
            </a:r>
            <a:r>
              <a:rPr lang="en-US" sz="2400" dirty="0"/>
              <a:t> </a:t>
            </a:r>
            <a:r>
              <a:rPr lang="en-US" sz="2400" dirty="0" err="1"/>
              <a:t>ký</a:t>
            </a:r>
            <a:r>
              <a:rPr lang="en-US" sz="2400" dirty="0"/>
              <a:t> </a:t>
            </a:r>
            <a:r>
              <a:rPr lang="en-US" sz="2400" dirty="0" err="1"/>
              <a:t>tự</a:t>
            </a:r>
            <a:r>
              <a:rPr lang="en-US" sz="2400" dirty="0"/>
              <a:t> </a:t>
            </a:r>
            <a:r>
              <a:rPr lang="en-US" sz="2400" dirty="0" err="1"/>
              <a:t>đầu</a:t>
            </a:r>
            <a:r>
              <a:rPr lang="en-US" sz="2400" dirty="0"/>
              <a:t> </a:t>
            </a:r>
            <a:r>
              <a:rPr lang="en-US" sz="2400" dirty="0" err="1"/>
              <a:t>tiên</a:t>
            </a:r>
            <a:r>
              <a:rPr lang="en-US" sz="2400" dirty="0"/>
              <a:t>:</a:t>
            </a:r>
          </a:p>
          <a:p>
            <a:endParaRPr lang="en-US" sz="2400" dirty="0"/>
          </a:p>
        </p:txBody>
      </p:sp>
      <p:pic>
        <p:nvPicPr>
          <p:cNvPr id="6" name="Picture 5"/>
          <p:cNvPicPr>
            <a:picLocks noChangeAspect="1"/>
          </p:cNvPicPr>
          <p:nvPr/>
        </p:nvPicPr>
        <p:blipFill>
          <a:blip r:embed="rId2"/>
          <a:stretch>
            <a:fillRect/>
          </a:stretch>
        </p:blipFill>
        <p:spPr>
          <a:xfrm>
            <a:off x="1066800" y="3254062"/>
            <a:ext cx="7239000" cy="3352800"/>
          </a:xfrm>
          <a:prstGeom prst="rect">
            <a:avLst/>
          </a:prstGeom>
        </p:spPr>
      </p:pic>
    </p:spTree>
    <p:extLst>
      <p:ext uri="{BB962C8B-B14F-4D97-AF65-F5344CB8AC3E}">
        <p14:creationId xmlns:p14="http://schemas.microsoft.com/office/powerpoint/2010/main" val="4057327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V. HTTP Response</a:t>
            </a:r>
            <a:endParaRPr lang="en-US" dirty="0"/>
          </a:p>
        </p:txBody>
      </p:sp>
      <p:sp>
        <p:nvSpPr>
          <p:cNvPr id="3" name="Content Placeholder 2"/>
          <p:cNvSpPr>
            <a:spLocks noGrp="1"/>
          </p:cNvSpPr>
          <p:nvPr>
            <p:ph idx="1"/>
          </p:nvPr>
        </p:nvSpPr>
        <p:spPr>
          <a:xfrm>
            <a:off x="457200" y="1142999"/>
            <a:ext cx="8229600" cy="5439013"/>
          </a:xfrm>
        </p:spPr>
        <p:txBody>
          <a:bodyPr/>
          <a:lstStyle/>
          <a:p>
            <a:pPr>
              <a:buFont typeface="Wingdings" panose="05000000000000000000" pitchFamily="2" charset="2"/>
              <a:buChar char="Ø"/>
            </a:pPr>
            <a:r>
              <a:rPr lang="vi-VN" sz="2400" dirty="0"/>
              <a:t>Mã hóa trạng thái HTTP là có thể co giãn và ứng dụng HTTP không được yêu cầu để hiểu ý nghĩa của tất cả các mã trạng thái được đăng ký. Một danh sách của tất cả các mã trạng thái đã được cung cấp trong một chương riêng biệt cho bạn tham khảo</a:t>
            </a:r>
            <a:r>
              <a:rPr lang="vi-VN" sz="2400" dirty="0" smtClean="0"/>
              <a:t>.</a:t>
            </a:r>
            <a:endParaRPr lang="en-US" sz="2400" dirty="0" smtClean="0"/>
          </a:p>
          <a:p>
            <a:pPr>
              <a:buFont typeface="Wingdings" pitchFamily="2" charset="2"/>
              <a:buChar char="§"/>
            </a:pPr>
            <a:r>
              <a:rPr lang="en-US" sz="2400" b="1" dirty="0" err="1"/>
              <a:t>V</a:t>
            </a:r>
            <a:r>
              <a:rPr lang="en-US" sz="2400" b="1" dirty="0" err="1" smtClean="0"/>
              <a:t>í</a:t>
            </a:r>
            <a:r>
              <a:rPr lang="en-US" sz="2400" b="1" dirty="0" smtClean="0"/>
              <a:t> </a:t>
            </a:r>
            <a:r>
              <a:rPr lang="en-US" sz="2400" b="1" dirty="0" err="1"/>
              <a:t>dụ</a:t>
            </a:r>
            <a:r>
              <a:rPr lang="en-US" sz="2400" b="1" dirty="0"/>
              <a:t> </a:t>
            </a:r>
            <a:r>
              <a:rPr lang="en-US" sz="2400" b="1" dirty="0" err="1"/>
              <a:t>về</a:t>
            </a:r>
            <a:r>
              <a:rPr lang="en-US" sz="2400" b="1" dirty="0"/>
              <a:t> </a:t>
            </a:r>
            <a:r>
              <a:rPr lang="en-US" sz="2400" b="1" dirty="0" err="1"/>
              <a:t>Thông</a:t>
            </a:r>
            <a:r>
              <a:rPr lang="en-US" sz="2400" b="1" dirty="0"/>
              <a:t> </a:t>
            </a:r>
            <a:r>
              <a:rPr lang="en-US" sz="2400" b="1" dirty="0" err="1"/>
              <a:t>báo</a:t>
            </a:r>
            <a:r>
              <a:rPr lang="en-US" sz="2400" b="1" dirty="0"/>
              <a:t> </a:t>
            </a:r>
            <a:r>
              <a:rPr lang="en-US" sz="2400" b="1" err="1"/>
              <a:t>p</a:t>
            </a:r>
            <a:r>
              <a:rPr lang="en-US" sz="2400" b="1" err="1" smtClean="0"/>
              <a:t>hản</a:t>
            </a:r>
            <a:r>
              <a:rPr lang="en-US" sz="2400" b="1" smtClean="0"/>
              <a:t> hồi</a:t>
            </a:r>
            <a:endParaRPr lang="en-US"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3657600"/>
            <a:ext cx="7230064" cy="2592544"/>
          </a:xfrm>
          <a:prstGeom prst="rect">
            <a:avLst/>
          </a:prstGeom>
        </p:spPr>
      </p:pic>
    </p:spTree>
    <p:extLst>
      <p:ext uri="{BB962C8B-B14F-4D97-AF65-F5344CB8AC3E}">
        <p14:creationId xmlns:p14="http://schemas.microsoft.com/office/powerpoint/2010/main" val="36185046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VI. </a:t>
            </a:r>
            <a:r>
              <a:rPr lang="en-US" dirty="0" err="1" smtClean="0"/>
              <a:t>Gói</a:t>
            </a:r>
            <a:r>
              <a:rPr lang="en-US" dirty="0" smtClean="0"/>
              <a:t> tin </a:t>
            </a:r>
            <a:r>
              <a:rPr lang="en-US" dirty="0" smtClean="0"/>
              <a:t>HTTP</a:t>
            </a:r>
            <a:br>
              <a:rPr lang="en-US" dirty="0" smtClean="0"/>
            </a:br>
            <a:r>
              <a:rPr lang="en-US" dirty="0" smtClean="0"/>
              <a:t>code</a:t>
            </a:r>
            <a:endParaRPr lang="en-US" dirty="0"/>
          </a:p>
        </p:txBody>
      </p:sp>
      <p:pic>
        <p:nvPicPr>
          <p:cNvPr id="4" name="Content Placeholder 3"/>
          <p:cNvPicPr>
            <a:picLocks noGrp="1" noChangeAspect="1"/>
          </p:cNvPicPr>
          <p:nvPr>
            <p:ph idx="1"/>
          </p:nvPr>
        </p:nvPicPr>
        <p:blipFill>
          <a:blip r:embed="rId2"/>
          <a:stretch>
            <a:fillRect/>
          </a:stretch>
        </p:blipFill>
        <p:spPr>
          <a:xfrm>
            <a:off x="457200" y="2044117"/>
            <a:ext cx="8229600" cy="3531765"/>
          </a:xfrm>
          <a:prstGeom prst="rect">
            <a:avLst/>
          </a:prstGeom>
        </p:spPr>
      </p:pic>
    </p:spTree>
    <p:extLst>
      <p:ext uri="{BB962C8B-B14F-4D97-AF65-F5344CB8AC3E}">
        <p14:creationId xmlns:p14="http://schemas.microsoft.com/office/powerpoint/2010/main" val="8560810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VII. </a:t>
            </a:r>
            <a:r>
              <a:rPr lang="en-US" dirty="0" err="1" smtClean="0"/>
              <a:t>Bảo</a:t>
            </a:r>
            <a:r>
              <a:rPr lang="en-US" dirty="0" smtClean="0"/>
              <a:t> </a:t>
            </a:r>
            <a:r>
              <a:rPr lang="en-US" dirty="0" err="1" smtClean="0"/>
              <a:t>mật</a:t>
            </a:r>
            <a:r>
              <a:rPr lang="en-US" dirty="0" smtClean="0"/>
              <a:t> </a:t>
            </a:r>
            <a:r>
              <a:rPr lang="en-US" dirty="0" err="1" smtClean="0"/>
              <a:t>trong</a:t>
            </a:r>
            <a:r>
              <a:rPr lang="en-US" dirty="0" smtClean="0"/>
              <a:t> HTTP</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vi-VN" sz="2400" dirty="0"/>
              <a:t>HTTP được sử dụng cho giao tiếp thông tin qua Internet, vì thế các nhà lập trình ứng dụng, các nhà cung cấp thông tin, và những người sử dụng nên nhận biết các giới hạn bảo vệ trong </a:t>
            </a:r>
            <a:r>
              <a:rPr lang="vi-VN" sz="2400" dirty="0" smtClean="0"/>
              <a:t>HTTP/1.1</a:t>
            </a:r>
            <a:endParaRPr lang="en-US" sz="2400" dirty="0" smtClean="0"/>
          </a:p>
          <a:p>
            <a:pPr>
              <a:buFont typeface="Wingdings" pitchFamily="2" charset="2"/>
              <a:buChar char="Ø"/>
            </a:pPr>
            <a:r>
              <a:rPr lang="en-US" sz="2400" b="1" dirty="0" err="1" smtClean="0"/>
              <a:t>Một</a:t>
            </a:r>
            <a:r>
              <a:rPr lang="en-US" sz="2400" b="1" dirty="0" smtClean="0"/>
              <a:t> </a:t>
            </a:r>
            <a:r>
              <a:rPr lang="en-US" sz="2400" b="1" dirty="0" err="1" smtClean="0"/>
              <a:t>số</a:t>
            </a:r>
            <a:r>
              <a:rPr lang="en-US" sz="2400" b="1" dirty="0" smtClean="0"/>
              <a:t> </a:t>
            </a:r>
            <a:r>
              <a:rPr lang="en-US" sz="2400" b="1" dirty="0" err="1" smtClean="0"/>
              <a:t>các</a:t>
            </a:r>
            <a:r>
              <a:rPr lang="en-US" sz="2400" b="1" dirty="0" smtClean="0"/>
              <a:t> </a:t>
            </a:r>
            <a:r>
              <a:rPr lang="en-US" sz="2400" b="1" dirty="0" err="1" smtClean="0"/>
              <a:t>rủi</a:t>
            </a:r>
            <a:r>
              <a:rPr lang="en-US" sz="2400" b="1" dirty="0" smtClean="0"/>
              <a:t> </a:t>
            </a:r>
            <a:r>
              <a:rPr lang="en-US" sz="2400" b="1" dirty="0" err="1" smtClean="0"/>
              <a:t>ro</a:t>
            </a:r>
            <a:r>
              <a:rPr lang="en-US" sz="2400" b="1" dirty="0"/>
              <a:t> </a:t>
            </a:r>
            <a:r>
              <a:rPr lang="en-US" sz="2400" b="1" dirty="0" err="1" smtClean="0"/>
              <a:t>và</a:t>
            </a:r>
            <a:r>
              <a:rPr lang="en-US" sz="2400" b="1" dirty="0" smtClean="0"/>
              <a:t> </a:t>
            </a:r>
            <a:r>
              <a:rPr lang="en-US" sz="2400" b="1" dirty="0" err="1" smtClean="0"/>
              <a:t>giải</a:t>
            </a:r>
            <a:r>
              <a:rPr lang="en-US" sz="2400" b="1" dirty="0" smtClean="0"/>
              <a:t> </a:t>
            </a:r>
            <a:r>
              <a:rPr lang="en-US" sz="2400" b="1" dirty="0" err="1" smtClean="0"/>
              <a:t>pháp</a:t>
            </a:r>
            <a:r>
              <a:rPr lang="en-US" sz="2400" b="1" dirty="0" smtClean="0"/>
              <a:t>:</a:t>
            </a:r>
          </a:p>
          <a:p>
            <a:pPr>
              <a:buFont typeface="Wingdings" pitchFamily="2" charset="2"/>
              <a:buChar char="§"/>
            </a:pPr>
            <a:r>
              <a:rPr lang="en-US" sz="2400" dirty="0" err="1"/>
              <a:t>Sự</a:t>
            </a:r>
            <a:r>
              <a:rPr lang="en-US" sz="2400" dirty="0"/>
              <a:t> </a:t>
            </a:r>
            <a:r>
              <a:rPr lang="en-US" sz="2400" dirty="0" err="1"/>
              <a:t>rò</a:t>
            </a:r>
            <a:r>
              <a:rPr lang="en-US" sz="2400" dirty="0"/>
              <a:t> </a:t>
            </a:r>
            <a:r>
              <a:rPr lang="en-US" sz="2400" dirty="0" err="1"/>
              <a:t>rỉ</a:t>
            </a:r>
            <a:r>
              <a:rPr lang="en-US" sz="2400" dirty="0"/>
              <a:t> </a:t>
            </a:r>
            <a:r>
              <a:rPr lang="en-US" sz="2400" dirty="0" err="1"/>
              <a:t>thông</a:t>
            </a:r>
            <a:r>
              <a:rPr lang="en-US" sz="2400" dirty="0"/>
              <a:t> tin </a:t>
            </a:r>
            <a:r>
              <a:rPr lang="en-US" sz="2400" dirty="0" err="1"/>
              <a:t>cá</a:t>
            </a:r>
            <a:r>
              <a:rPr lang="en-US" sz="2400" dirty="0"/>
              <a:t> </a:t>
            </a:r>
            <a:r>
              <a:rPr lang="en-US" sz="2400" dirty="0" err="1" smtClean="0"/>
              <a:t>nhân</a:t>
            </a:r>
            <a:endParaRPr lang="en-US" sz="2400" dirty="0"/>
          </a:p>
          <a:p>
            <a:pPr lvl="1">
              <a:buFont typeface="Arial" pitchFamily="34" charset="0"/>
              <a:buChar char="•"/>
            </a:pPr>
            <a:r>
              <a:rPr lang="vi-VN" sz="2000" dirty="0"/>
              <a:t>Các Client thường giữ bí mật một số lượng lớn thông tin cá nhân như tên người sử dụng, vị trí, địa chỉ mail, các khóa mật mã hóa,... Vì thế bạn nên rất cẩn thận để ngăn cản sự rò rỉ thông tin này qua các giao thức HTTP tới các nguồn </a:t>
            </a:r>
            <a:r>
              <a:rPr lang="vi-VN" sz="2000" dirty="0" smtClean="0"/>
              <a:t>khác</a:t>
            </a:r>
            <a:endParaRPr lang="en-US" sz="2000" dirty="0" smtClean="0"/>
          </a:p>
          <a:p>
            <a:pPr lvl="1">
              <a:buFont typeface="Arial" pitchFamily="34" charset="0"/>
              <a:buChar char="•"/>
            </a:pPr>
            <a:r>
              <a:rPr lang="vi-VN" sz="2000" dirty="0"/>
              <a:t>Tất cả thông tin bí mật nên được lưu tại Server trong mẫu mật mã hóa</a:t>
            </a:r>
            <a:r>
              <a:rPr lang="vi-VN" sz="2000" dirty="0" smtClean="0"/>
              <a:t>.</a:t>
            </a:r>
            <a:endParaRPr lang="en-US" sz="2000" dirty="0" smtClean="0"/>
          </a:p>
          <a:p>
            <a:pPr lvl="1">
              <a:buFont typeface="Arial" pitchFamily="34" charset="0"/>
              <a:buChar char="•"/>
            </a:pPr>
            <a:r>
              <a:rPr lang="vi-VN" sz="2000" dirty="0"/>
              <a:t>Khám phá phiên bản phần mềm riêng của Server có thể cho phép thiết bị Server để trở lên dễ tổn thương hơn khi bị tấn công phần mềm mà được biết tới là các lỗ hổng bảo mật.</a:t>
            </a:r>
            <a:endParaRPr lang="en-US" sz="2000" dirty="0" smtClean="0"/>
          </a:p>
          <a:p>
            <a:pPr lvl="1">
              <a:buFont typeface="Arial" pitchFamily="34" charset="0"/>
              <a:buChar char="•"/>
            </a:pPr>
            <a:endParaRPr lang="en-US" sz="2000" dirty="0" smtClean="0"/>
          </a:p>
          <a:p>
            <a:pPr lvl="1">
              <a:buFont typeface="Arial" pitchFamily="34" charset="0"/>
              <a:buChar char="•"/>
            </a:pPr>
            <a:endParaRPr lang="en-US" sz="2200" dirty="0" smtClean="0"/>
          </a:p>
          <a:p>
            <a:pPr lvl="1">
              <a:buFont typeface="Arial" pitchFamily="34" charset="0"/>
              <a:buChar char="•"/>
            </a:pPr>
            <a:endParaRPr lang="en-US" sz="2200" dirty="0" smtClean="0"/>
          </a:p>
        </p:txBody>
      </p:sp>
    </p:spTree>
    <p:extLst>
      <p:ext uri="{BB962C8B-B14F-4D97-AF65-F5344CB8AC3E}">
        <p14:creationId xmlns:p14="http://schemas.microsoft.com/office/powerpoint/2010/main" val="15179173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VII. </a:t>
            </a:r>
            <a:r>
              <a:rPr lang="en-US" dirty="0" err="1"/>
              <a:t>Bảo</a:t>
            </a:r>
            <a:r>
              <a:rPr lang="en-US" dirty="0"/>
              <a:t> </a:t>
            </a:r>
            <a:r>
              <a:rPr lang="en-US" dirty="0" err="1"/>
              <a:t>mật</a:t>
            </a:r>
            <a:r>
              <a:rPr lang="en-US" dirty="0"/>
              <a:t> </a:t>
            </a:r>
            <a:r>
              <a:rPr lang="en-US" dirty="0" err="1"/>
              <a:t>trong</a:t>
            </a:r>
            <a:r>
              <a:rPr lang="en-US" dirty="0"/>
              <a:t> HTTP</a:t>
            </a:r>
          </a:p>
        </p:txBody>
      </p:sp>
      <p:sp>
        <p:nvSpPr>
          <p:cNvPr id="3" name="Content Placeholder 2"/>
          <p:cNvSpPr>
            <a:spLocks noGrp="1"/>
          </p:cNvSpPr>
          <p:nvPr>
            <p:ph idx="1"/>
          </p:nvPr>
        </p:nvSpPr>
        <p:spPr>
          <a:xfrm>
            <a:off x="457200" y="914400"/>
            <a:ext cx="8229600" cy="5943600"/>
          </a:xfrm>
        </p:spPr>
        <p:txBody>
          <a:bodyPr/>
          <a:lstStyle/>
          <a:p>
            <a:pPr lvl="1">
              <a:buFont typeface="Arial" pitchFamily="34" charset="0"/>
              <a:buChar char="•"/>
            </a:pPr>
            <a:r>
              <a:rPr lang="vi-VN" sz="1800" dirty="0"/>
              <a:t>Các tác giả của dịch vụ mà sử dụng giao thức HTTP không nên sử dụng các mẫu dựa trên GET để chấp nhận dữ liệu nhạy cảm, bởi vì nó sẽ làm cho dữ liệu được mã hóa trong Request-URI.</a:t>
            </a:r>
          </a:p>
          <a:p>
            <a:pPr>
              <a:buFont typeface="Wingdings" pitchFamily="2" charset="2"/>
              <a:buChar char="§"/>
            </a:pPr>
            <a:r>
              <a:rPr lang="en-US" sz="2400" dirty="0" err="1" smtClean="0"/>
              <a:t>Sự</a:t>
            </a:r>
            <a:r>
              <a:rPr lang="en-US" sz="2400" dirty="0" smtClean="0"/>
              <a:t> </a:t>
            </a:r>
            <a:r>
              <a:rPr lang="en-US" sz="2400" dirty="0" err="1"/>
              <a:t>tấn</a:t>
            </a:r>
            <a:r>
              <a:rPr lang="en-US" sz="2400" dirty="0"/>
              <a:t> </a:t>
            </a:r>
            <a:r>
              <a:rPr lang="en-US" sz="2400" dirty="0" err="1"/>
              <a:t>công</a:t>
            </a:r>
            <a:r>
              <a:rPr lang="en-US" sz="2400" dirty="0"/>
              <a:t> </a:t>
            </a:r>
            <a:r>
              <a:rPr lang="en-US" sz="2400" dirty="0" err="1"/>
              <a:t>dựa</a:t>
            </a:r>
            <a:r>
              <a:rPr lang="en-US" sz="2400" dirty="0"/>
              <a:t> </a:t>
            </a:r>
            <a:r>
              <a:rPr lang="en-US" sz="2400" dirty="0" err="1"/>
              <a:t>trên</a:t>
            </a:r>
            <a:r>
              <a:rPr lang="en-US" sz="2400" dirty="0"/>
              <a:t> </a:t>
            </a:r>
            <a:r>
              <a:rPr lang="en-US" sz="2400" dirty="0" err="1"/>
              <a:t>các</a:t>
            </a:r>
            <a:r>
              <a:rPr lang="en-US" sz="2400" dirty="0"/>
              <a:t> </a:t>
            </a:r>
            <a:r>
              <a:rPr lang="en-US" sz="2400" dirty="0" err="1"/>
              <a:t>tên</a:t>
            </a:r>
            <a:r>
              <a:rPr lang="en-US" sz="2400" dirty="0"/>
              <a:t> Path </a:t>
            </a:r>
            <a:r>
              <a:rPr lang="en-US" sz="2400" dirty="0" err="1"/>
              <a:t>và</a:t>
            </a:r>
            <a:r>
              <a:rPr lang="en-US" sz="2400" dirty="0"/>
              <a:t> </a:t>
            </a:r>
            <a:r>
              <a:rPr lang="en-US" sz="2400" dirty="0" smtClean="0"/>
              <a:t>File</a:t>
            </a:r>
          </a:p>
          <a:p>
            <a:pPr lvl="1">
              <a:buFont typeface="Arial" pitchFamily="34" charset="0"/>
              <a:buChar char="•"/>
            </a:pPr>
            <a:r>
              <a:rPr lang="vi-VN" sz="2000" dirty="0"/>
              <a:t>Tài liệu nên được giới hạn tới các tài liệu mà được trả về bởi các yêu cầu HTTP tới chỉ những tài liệu mà đã được có dự định bởi người quản lý </a:t>
            </a:r>
            <a:r>
              <a:rPr lang="vi-VN" sz="2000" dirty="0" smtClean="0"/>
              <a:t>Server</a:t>
            </a:r>
            <a:r>
              <a:rPr lang="en-US" sz="2000" dirty="0" smtClean="0"/>
              <a:t>.</a:t>
            </a:r>
          </a:p>
          <a:p>
            <a:pPr>
              <a:buFont typeface="Wingdings" pitchFamily="2" charset="2"/>
              <a:buChar char="§"/>
            </a:pPr>
            <a:r>
              <a:rPr lang="vi-VN" sz="2400" dirty="0"/>
              <a:t>Việc đánh lừa DNS (DNS Spoofing</a:t>
            </a:r>
            <a:r>
              <a:rPr lang="vi-VN" sz="2400" dirty="0" smtClean="0"/>
              <a:t>)</a:t>
            </a:r>
            <a:endParaRPr lang="en-US" sz="2200" dirty="0" smtClean="0"/>
          </a:p>
          <a:p>
            <a:pPr lvl="1">
              <a:buFont typeface="Arial" pitchFamily="34" charset="0"/>
              <a:buChar char="•"/>
            </a:pPr>
            <a:r>
              <a:rPr lang="vi-VN" sz="2000" dirty="0"/>
              <a:t>Các Client đang sử dụng HTTP chủ yếu dựa trên </a:t>
            </a:r>
            <a:r>
              <a:rPr lang="vi-VN" sz="2000" b="1" dirty="0"/>
              <a:t>Dịch vụ tên miền</a:t>
            </a:r>
            <a:r>
              <a:rPr lang="vi-VN" sz="2000" dirty="0"/>
              <a:t> (DNS), và là vì vậy thường dễ bị tấn công bảo mật dựa trên sự quên liên kết có chủ tâm của các địa chỉ IP và các tên DNS. Vì thế các Client cần chú ý trong khi đang giả sử rằng tính hiệu lực đang tiếp tục của một sự liên kết giữa IP/tên miền DNS.</a:t>
            </a:r>
            <a:endParaRPr lang="en-US" sz="2000" dirty="0"/>
          </a:p>
          <a:p>
            <a:pPr lvl="1">
              <a:buFont typeface="Arial" pitchFamily="34" charset="0"/>
              <a:buChar char="•"/>
            </a:pPr>
            <a:r>
              <a:rPr lang="vi-VN" sz="2000" dirty="0"/>
              <a:t>Nếu các Client ghi vào bộ nhớ ẩn các kết quả của các sự tra cứu tên host để đạt được sự cải thiện hiệu suất, chúng phải theo dõi thông tin TTl được báo cáo bởi DNS. Nếu các Client không theo dõi quy luật này, chúng có thể bị đánh lừa khi một địa chỉ IP của </a:t>
            </a:r>
            <a:r>
              <a:rPr lang="vi-VN" sz="2000" b="1" dirty="0"/>
              <a:t>Server</a:t>
            </a:r>
            <a:r>
              <a:rPr lang="vi-VN" sz="2000" dirty="0"/>
              <a:t> đã truy cập trước đó thay đổi</a:t>
            </a:r>
            <a:r>
              <a:rPr lang="vi-VN" sz="2400" dirty="0"/>
              <a:t>.</a:t>
            </a:r>
            <a:endParaRPr lang="en-US" sz="2200" dirty="0" smtClean="0"/>
          </a:p>
        </p:txBody>
      </p:sp>
    </p:spTree>
    <p:extLst>
      <p:ext uri="{BB962C8B-B14F-4D97-AF65-F5344CB8AC3E}">
        <p14:creationId xmlns:p14="http://schemas.microsoft.com/office/powerpoint/2010/main" val="1805847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WordArt 3"/>
          <p:cNvSpPr>
            <a:spLocks noChangeArrowheads="1" noChangeShapeType="1" noTextEdit="1"/>
          </p:cNvSpPr>
          <p:nvPr/>
        </p:nvSpPr>
        <p:spPr bwMode="gray">
          <a:xfrm>
            <a:off x="1143000" y="2743200"/>
            <a:ext cx="5638800" cy="838200"/>
          </a:xfrm>
          <a:prstGeom prst="rect">
            <a:avLst/>
          </a:prstGeom>
        </p:spPr>
        <p:txBody>
          <a:bodyPr wrap="none" fromWordArt="1">
            <a:prstTxWarp prst="textDeflate">
              <a:avLst>
                <a:gd name="adj" fmla="val 0"/>
              </a:avLst>
            </a:prstTxWarp>
          </a:bodyPr>
          <a:lstStyle/>
          <a:p>
            <a:r>
              <a:rPr lang="en-US" sz="5400" b="1" kern="10" dirty="0">
                <a:ln w="28575">
                  <a:solidFill>
                    <a:schemeClr val="bg1"/>
                  </a:solidFill>
                  <a:round/>
                  <a:headEnd/>
                  <a:tailEnd/>
                </a:ln>
                <a:gradFill rotWithShape="1">
                  <a:gsLst>
                    <a:gs pos="0">
                      <a:schemeClr val="hlink"/>
                    </a:gs>
                    <a:gs pos="100000">
                      <a:schemeClr val="accent1"/>
                    </a:gs>
                  </a:gsLst>
                  <a:lin ang="0" scaled="1"/>
                </a:gradFill>
                <a:effectLst>
                  <a:outerShdw dist="89803" dir="2700000" algn="ctr" rotWithShape="0">
                    <a:srgbClr val="000000">
                      <a:alpha val="50000"/>
                    </a:srgbClr>
                  </a:outerShdw>
                </a:effectLst>
                <a:latin typeface="Verdana"/>
                <a:ea typeface="Verdana"/>
                <a:cs typeface="Verdana"/>
              </a:rPr>
              <a:t>Thank You !</a:t>
            </a:r>
          </a:p>
        </p:txBody>
      </p:sp>
    </p:spTree>
    <p:extLst>
      <p:ext uri="{BB962C8B-B14F-4D97-AF65-F5344CB8AC3E}">
        <p14:creationId xmlns:p14="http://schemas.microsoft.com/office/powerpoint/2010/main" val="665958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marL="571500" indent="-571500" algn="l">
              <a:buFont typeface="+mj-lt"/>
              <a:buAutoNum type="romanUcPeriod"/>
            </a:pPr>
            <a:r>
              <a:rPr lang="en-US" dirty="0" err="1" smtClean="0"/>
              <a:t>Tổng</a:t>
            </a:r>
            <a:r>
              <a:rPr lang="en-US" dirty="0" smtClean="0"/>
              <a:t> </a:t>
            </a:r>
            <a:r>
              <a:rPr lang="en-US" dirty="0" err="1" smtClean="0"/>
              <a:t>quan</a:t>
            </a:r>
            <a:r>
              <a:rPr lang="en-US" dirty="0" smtClean="0"/>
              <a:t> </a:t>
            </a:r>
            <a:r>
              <a:rPr lang="en-US" dirty="0" err="1" smtClean="0"/>
              <a:t>về</a:t>
            </a:r>
            <a:r>
              <a:rPr lang="en-US" dirty="0"/>
              <a:t> </a:t>
            </a:r>
            <a:r>
              <a:rPr lang="en-US" dirty="0" smtClean="0"/>
              <a:t>HTTP</a:t>
            </a:r>
            <a:endParaRPr lang="en-US" dirty="0"/>
          </a:p>
        </p:txBody>
      </p:sp>
      <p:sp>
        <p:nvSpPr>
          <p:cNvPr id="41987" name="Rectangle 3"/>
          <p:cNvSpPr>
            <a:spLocks noGrp="1" noChangeArrowheads="1"/>
          </p:cNvSpPr>
          <p:nvPr>
            <p:ph type="body" idx="1"/>
          </p:nvPr>
        </p:nvSpPr>
        <p:spPr>
          <a:xfrm>
            <a:off x="685800" y="1295400"/>
            <a:ext cx="8229600" cy="5486400"/>
          </a:xfrm>
        </p:spPr>
        <p:txBody>
          <a:bodyPr/>
          <a:lstStyle/>
          <a:p>
            <a:pPr marL="514350" indent="-514350">
              <a:lnSpc>
                <a:spcPct val="90000"/>
              </a:lnSpc>
              <a:buFont typeface="+mj-lt"/>
              <a:buAutoNum type="arabicPeriod"/>
            </a:pPr>
            <a:r>
              <a:rPr lang="en-US" b="1" dirty="0" smtClean="0"/>
              <a:t>HTTP </a:t>
            </a:r>
            <a:r>
              <a:rPr lang="en-US" b="1" dirty="0" err="1" smtClean="0"/>
              <a:t>là</a:t>
            </a:r>
            <a:r>
              <a:rPr lang="en-US" b="1" dirty="0" smtClean="0"/>
              <a:t> </a:t>
            </a:r>
            <a:r>
              <a:rPr lang="en-US" b="1" dirty="0" err="1" smtClean="0"/>
              <a:t>gì</a:t>
            </a:r>
            <a:r>
              <a:rPr lang="en-US" b="1" dirty="0" smtClean="0"/>
              <a:t>? </a:t>
            </a:r>
          </a:p>
          <a:p>
            <a:pPr>
              <a:lnSpc>
                <a:spcPct val="90000"/>
              </a:lnSpc>
              <a:buFont typeface="Wingdings" pitchFamily="2" charset="2"/>
              <a:buChar char="§"/>
            </a:pPr>
            <a:r>
              <a:rPr lang="en-US" sz="2400" dirty="0" smtClean="0"/>
              <a:t>HTTP</a:t>
            </a:r>
            <a:r>
              <a:rPr lang="en-US" sz="2400" b="1" dirty="0" smtClean="0"/>
              <a:t> </a:t>
            </a:r>
            <a:r>
              <a:rPr lang="en-US" sz="2400" dirty="0" smtClean="0"/>
              <a:t>(</a:t>
            </a:r>
            <a:r>
              <a:rPr lang="en-US" sz="2400" b="1" dirty="0" smtClean="0"/>
              <a:t>Hypertext </a:t>
            </a:r>
            <a:r>
              <a:rPr lang="en-US" sz="2400" b="1" dirty="0"/>
              <a:t>Transfer </a:t>
            </a:r>
            <a:r>
              <a:rPr lang="en-US" sz="2400" b="1" dirty="0" smtClean="0"/>
              <a:t>Protocol </a:t>
            </a:r>
            <a:r>
              <a:rPr lang="en-US" sz="2400" dirty="0" smtClean="0"/>
              <a:t>– </a:t>
            </a:r>
            <a:r>
              <a:rPr lang="en-US" sz="2400" dirty="0" err="1" smtClean="0"/>
              <a:t>Giao</a:t>
            </a:r>
            <a:r>
              <a:rPr lang="en-US" sz="2400" dirty="0" smtClean="0"/>
              <a:t> </a:t>
            </a:r>
            <a:r>
              <a:rPr lang="en-US" sz="2400" dirty="0" err="1" smtClean="0"/>
              <a:t>thức</a:t>
            </a:r>
            <a:r>
              <a:rPr lang="en-US" sz="2400" dirty="0" smtClean="0"/>
              <a:t> </a:t>
            </a:r>
            <a:r>
              <a:rPr lang="en-US" sz="2400" dirty="0" err="1" smtClean="0"/>
              <a:t>truyền</a:t>
            </a:r>
            <a:r>
              <a:rPr lang="en-US" sz="2400" dirty="0" smtClean="0"/>
              <a:t> </a:t>
            </a:r>
            <a:r>
              <a:rPr lang="en-US" sz="2400" dirty="0" err="1" smtClean="0"/>
              <a:t>tải</a:t>
            </a:r>
            <a:r>
              <a:rPr lang="en-US" sz="2400" dirty="0" smtClean="0"/>
              <a:t> </a:t>
            </a:r>
            <a:r>
              <a:rPr lang="en-US" sz="2400" dirty="0" err="1" smtClean="0"/>
              <a:t>siêu</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vi-VN" sz="2400" dirty="0"/>
              <a:t>là một trong năm giao thức chuẩn của mạng </a:t>
            </a:r>
            <a:r>
              <a:rPr lang="vi-VN" sz="2400" dirty="0" smtClean="0"/>
              <a:t>Inte</a:t>
            </a:r>
            <a:r>
              <a:rPr lang="en-US" sz="2400" dirty="0" err="1" smtClean="0"/>
              <a:t>rnet</a:t>
            </a:r>
            <a:r>
              <a:rPr lang="vi-VN" sz="2400" dirty="0" smtClean="0"/>
              <a:t>, </a:t>
            </a:r>
            <a:r>
              <a:rPr lang="vi-VN" sz="2400" dirty="0"/>
              <a:t>được dùng để </a:t>
            </a:r>
            <a:r>
              <a:rPr lang="en-US" sz="2400" dirty="0" err="1" smtClean="0"/>
              <a:t>liên</a:t>
            </a:r>
            <a:r>
              <a:rPr lang="en-US" sz="2400" dirty="0" smtClean="0"/>
              <a:t> </a:t>
            </a:r>
            <a:r>
              <a:rPr lang="en-US" sz="2400" dirty="0" err="1" smtClean="0"/>
              <a:t>hệ</a:t>
            </a:r>
            <a:r>
              <a:rPr lang="en-US" sz="2400" dirty="0" smtClean="0"/>
              <a:t> </a:t>
            </a:r>
            <a:r>
              <a:rPr lang="en-US" sz="2400" dirty="0" err="1" smtClean="0"/>
              <a:t>thông</a:t>
            </a:r>
            <a:r>
              <a:rPr lang="en-US" sz="2400" dirty="0" smtClean="0"/>
              <a:t> tin </a:t>
            </a:r>
            <a:r>
              <a:rPr lang="vi-VN" sz="2400" dirty="0" smtClean="0"/>
              <a:t>giữa </a:t>
            </a:r>
            <a:r>
              <a:rPr lang="vi-VN" sz="2400" dirty="0"/>
              <a:t>Máy cung cấp dịch vụ (Web server) và Máy sử dụng dịch vụ (Web client) trong mô hình Client/Server dùng cho </a:t>
            </a:r>
            <a:r>
              <a:rPr lang="vi-VN" sz="2400" i="1" dirty="0"/>
              <a:t>World Wide </a:t>
            </a:r>
            <a:r>
              <a:rPr lang="vi-VN" sz="2400" i="1" dirty="0" smtClean="0"/>
              <a:t>Web</a:t>
            </a:r>
            <a:r>
              <a:rPr lang="vi-VN" sz="2400" dirty="0" smtClean="0"/>
              <a:t>-WWW</a:t>
            </a:r>
            <a:r>
              <a:rPr lang="en-US" sz="2400" dirty="0" smtClean="0"/>
              <a:t>.</a:t>
            </a:r>
          </a:p>
          <a:p>
            <a:pPr>
              <a:lnSpc>
                <a:spcPct val="90000"/>
              </a:lnSpc>
              <a:buFont typeface="Wingdings" pitchFamily="2" charset="2"/>
              <a:buChar char="§"/>
            </a:pPr>
            <a:r>
              <a:rPr lang="vi-VN" sz="2400" dirty="0" smtClean="0"/>
              <a:t>Theo </a:t>
            </a:r>
            <a:r>
              <a:rPr lang="vi-VN" sz="2400" dirty="0"/>
              <a:t>cơ bản, HTTP là một giao thức giao tiếp trên cơ sở TCP/IP, </a:t>
            </a:r>
            <a:r>
              <a:rPr lang="en-US" sz="2400" dirty="0"/>
              <a:t>c</a:t>
            </a:r>
            <a:r>
              <a:rPr lang="vi-VN" sz="2400" dirty="0" smtClean="0"/>
              <a:t>ổng </a:t>
            </a:r>
            <a:r>
              <a:rPr lang="vi-VN" sz="2400" dirty="0"/>
              <a:t>mặc định là TCP </a:t>
            </a:r>
            <a:r>
              <a:rPr lang="vi-VN" sz="2400" dirty="0" smtClean="0"/>
              <a:t>80</a:t>
            </a:r>
            <a:r>
              <a:rPr lang="en-US" sz="2400" dirty="0" smtClean="0"/>
              <a:t>, </a:t>
            </a:r>
            <a:r>
              <a:rPr lang="vi-VN" sz="2400" dirty="0"/>
              <a:t>những </a:t>
            </a:r>
            <a:r>
              <a:rPr lang="vi-VN" sz="2400" dirty="0" smtClean="0"/>
              <a:t> </a:t>
            </a:r>
            <a:r>
              <a:rPr lang="vi-VN" sz="2400" dirty="0"/>
              <a:t>cổng khác cũng có thể được sử </a:t>
            </a:r>
            <a:r>
              <a:rPr lang="vi-VN" sz="2400" dirty="0" smtClean="0"/>
              <a:t>dụng</a:t>
            </a:r>
            <a:r>
              <a:rPr lang="en-US" sz="2400" dirty="0" smtClean="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mj-lt"/>
              <a:buAutoNum type="romanUcPeriod"/>
            </a:pPr>
            <a:r>
              <a:rPr lang="en-US" dirty="0" err="1" smtClean="0"/>
              <a:t>Tổng</a:t>
            </a:r>
            <a:r>
              <a:rPr lang="en-US" dirty="0" smtClean="0"/>
              <a:t> </a:t>
            </a:r>
            <a:r>
              <a:rPr lang="en-US" dirty="0" err="1" smtClean="0"/>
              <a:t>quan</a:t>
            </a:r>
            <a:r>
              <a:rPr lang="en-US" dirty="0" smtClean="0"/>
              <a:t> </a:t>
            </a:r>
            <a:r>
              <a:rPr lang="en-US" dirty="0" err="1" smtClean="0"/>
              <a:t>về</a:t>
            </a:r>
            <a:r>
              <a:rPr lang="en-US" dirty="0" smtClean="0"/>
              <a:t> HTTP</a:t>
            </a:r>
            <a:endParaRPr lang="en-US" dirty="0"/>
          </a:p>
        </p:txBody>
      </p:sp>
      <p:sp>
        <p:nvSpPr>
          <p:cNvPr id="3" name="Rectangle 2"/>
          <p:cNvSpPr/>
          <p:nvPr/>
        </p:nvSpPr>
        <p:spPr>
          <a:xfrm>
            <a:off x="685800" y="4648200"/>
            <a:ext cx="7849673" cy="1938992"/>
          </a:xfrm>
          <a:prstGeom prst="rect">
            <a:avLst/>
          </a:prstGeom>
        </p:spPr>
        <p:txBody>
          <a:bodyPr wrap="square">
            <a:spAutoFit/>
          </a:bodyPr>
          <a:lstStyle/>
          <a:p>
            <a:pPr marL="342900" indent="-342900" algn="l">
              <a:buFont typeface="Wingdings" pitchFamily="2" charset="2"/>
              <a:buChar char="§"/>
            </a:pPr>
            <a:r>
              <a:rPr lang="vi-VN" sz="2400" dirty="0">
                <a:solidFill>
                  <a:schemeClr val="bg1"/>
                </a:solidFill>
              </a:rPr>
              <a:t>Nó cung cấp một cách được tiêu chuẩn hóa cho các máy tính để giao tiếp với nhau. Chi tiết kỹ thuật HTTP xác định cách mà dữ liệu yêu cầu của Client sẽ được xây dựng và được gửi tới Server, và cách để Server phản hồi các yêu cầu này.</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914401"/>
            <a:ext cx="7820696" cy="3733799"/>
          </a:xfrm>
        </p:spPr>
      </p:pic>
    </p:spTree>
    <p:extLst>
      <p:ext uri="{BB962C8B-B14F-4D97-AF65-F5344CB8AC3E}">
        <p14:creationId xmlns:p14="http://schemas.microsoft.com/office/powerpoint/2010/main" val="37809111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mj-lt"/>
              <a:buAutoNum type="romanUcPeriod"/>
            </a:pPr>
            <a:r>
              <a:rPr lang="en-US" dirty="0" err="1"/>
              <a:t>Tổng</a:t>
            </a:r>
            <a:r>
              <a:rPr lang="en-US" dirty="0"/>
              <a:t> </a:t>
            </a:r>
            <a:r>
              <a:rPr lang="en-US" dirty="0" err="1"/>
              <a:t>quan</a:t>
            </a:r>
            <a:r>
              <a:rPr lang="en-US" dirty="0"/>
              <a:t> </a:t>
            </a:r>
            <a:r>
              <a:rPr lang="en-US" dirty="0" err="1"/>
              <a:t>về</a:t>
            </a:r>
            <a:r>
              <a:rPr lang="en-US" dirty="0"/>
              <a:t> HTTP</a:t>
            </a:r>
          </a:p>
        </p:txBody>
      </p:sp>
      <p:sp>
        <p:nvSpPr>
          <p:cNvPr id="3" name="Content Placeholder 2"/>
          <p:cNvSpPr>
            <a:spLocks noGrp="1"/>
          </p:cNvSpPr>
          <p:nvPr>
            <p:ph idx="1"/>
          </p:nvPr>
        </p:nvSpPr>
        <p:spPr>
          <a:xfrm>
            <a:off x="685800" y="1143000"/>
            <a:ext cx="8001000" cy="5334000"/>
          </a:xfrm>
        </p:spPr>
        <p:txBody>
          <a:bodyPr/>
          <a:lstStyle/>
          <a:p>
            <a:pPr marL="514350" indent="-514350">
              <a:buAutoNum type="arabicPeriod" startAt="2"/>
            </a:pPr>
            <a:r>
              <a:rPr lang="en-US" b="1" dirty="0" err="1" smtClean="0"/>
              <a:t>Các</a:t>
            </a:r>
            <a:r>
              <a:rPr lang="en-US" b="1" dirty="0" smtClean="0"/>
              <a:t> </a:t>
            </a:r>
            <a:r>
              <a:rPr lang="en-US" b="1" dirty="0" err="1" smtClean="0"/>
              <a:t>đặc</a:t>
            </a:r>
            <a:r>
              <a:rPr lang="en-US" b="1" dirty="0" smtClean="0"/>
              <a:t> </a:t>
            </a:r>
            <a:r>
              <a:rPr lang="en-US" b="1" dirty="0" err="1" smtClean="0"/>
              <a:t>trưng</a:t>
            </a:r>
            <a:r>
              <a:rPr lang="en-US" b="1" dirty="0" smtClean="0"/>
              <a:t> </a:t>
            </a:r>
            <a:r>
              <a:rPr lang="en-US" b="1" dirty="0" err="1" smtClean="0"/>
              <a:t>cơ</a:t>
            </a:r>
            <a:r>
              <a:rPr lang="en-US" b="1" dirty="0" smtClean="0"/>
              <a:t> </a:t>
            </a:r>
            <a:r>
              <a:rPr lang="en-US" b="1" dirty="0" err="1" smtClean="0"/>
              <a:t>bản</a:t>
            </a:r>
            <a:endParaRPr lang="en-US" b="1" dirty="0" smtClean="0"/>
          </a:p>
          <a:p>
            <a:pPr marL="0" indent="0">
              <a:buNone/>
            </a:pPr>
            <a:r>
              <a:rPr lang="en-US" sz="2400" b="1" dirty="0" err="1" smtClean="0"/>
              <a:t>Có</a:t>
            </a:r>
            <a:r>
              <a:rPr lang="en-US" sz="2400" b="1" dirty="0" smtClean="0"/>
              <a:t> 3 </a:t>
            </a:r>
            <a:r>
              <a:rPr lang="en-US" sz="2400" b="1" dirty="0" err="1" smtClean="0"/>
              <a:t>đặc</a:t>
            </a:r>
            <a:r>
              <a:rPr lang="en-US" sz="2400" b="1" dirty="0" smtClean="0"/>
              <a:t> </a:t>
            </a:r>
            <a:r>
              <a:rPr lang="en-US" sz="2400" b="1" dirty="0" err="1" smtClean="0"/>
              <a:t>trưng</a:t>
            </a:r>
            <a:r>
              <a:rPr lang="en-US" sz="2400" b="1" dirty="0" smtClean="0"/>
              <a:t> </a:t>
            </a:r>
            <a:r>
              <a:rPr lang="en-US" sz="2400" b="1" dirty="0" err="1" smtClean="0"/>
              <a:t>cơ</a:t>
            </a:r>
            <a:r>
              <a:rPr lang="en-US" sz="2400" b="1" dirty="0" smtClean="0"/>
              <a:t> </a:t>
            </a:r>
            <a:r>
              <a:rPr lang="en-US" sz="2400" b="1" dirty="0" err="1" smtClean="0"/>
              <a:t>bản</a:t>
            </a:r>
            <a:r>
              <a:rPr lang="en-US" sz="2400" dirty="0" smtClean="0"/>
              <a:t>: </a:t>
            </a:r>
          </a:p>
          <a:p>
            <a:pPr>
              <a:buFont typeface="Wingdings" pitchFamily="2" charset="2"/>
              <a:buChar char="§"/>
            </a:pPr>
            <a:r>
              <a:rPr lang="en-US" sz="2400" dirty="0"/>
              <a:t>HTTP </a:t>
            </a:r>
            <a:r>
              <a:rPr lang="en-US" sz="2400" dirty="0" err="1"/>
              <a:t>là</a:t>
            </a:r>
            <a:r>
              <a:rPr lang="en-US" sz="2400" dirty="0"/>
              <a:t> </a:t>
            </a:r>
            <a:r>
              <a:rPr lang="en-US" sz="2400" dirty="0" err="1"/>
              <a:t>giao</a:t>
            </a:r>
            <a:r>
              <a:rPr lang="en-US" sz="2400" dirty="0"/>
              <a:t> </a:t>
            </a:r>
            <a:r>
              <a:rPr lang="en-US" sz="2400" dirty="0" err="1"/>
              <a:t>thức</a:t>
            </a:r>
            <a:r>
              <a:rPr lang="en-US" sz="2400" dirty="0"/>
              <a:t> connectionless (</a:t>
            </a:r>
            <a:r>
              <a:rPr lang="en-US" sz="2400" dirty="0" err="1"/>
              <a:t>kết</a:t>
            </a:r>
            <a:r>
              <a:rPr lang="en-US" sz="2400" dirty="0"/>
              <a:t> </a:t>
            </a:r>
            <a:r>
              <a:rPr lang="en-US" sz="2400" dirty="0" err="1"/>
              <a:t>nối</a:t>
            </a:r>
            <a:r>
              <a:rPr lang="en-US" sz="2400" dirty="0"/>
              <a:t> </a:t>
            </a:r>
            <a:r>
              <a:rPr lang="en-US" sz="2400" dirty="0" err="1"/>
              <a:t>không</a:t>
            </a:r>
            <a:r>
              <a:rPr lang="en-US" sz="2400" dirty="0"/>
              <a:t> </a:t>
            </a:r>
            <a:r>
              <a:rPr lang="en-US" sz="2400" dirty="0" err="1"/>
              <a:t>liên</a:t>
            </a:r>
            <a:r>
              <a:rPr lang="en-US" sz="2400" dirty="0"/>
              <a:t> </a:t>
            </a:r>
            <a:r>
              <a:rPr lang="en-US" sz="2400" dirty="0" err="1"/>
              <a:t>tục</a:t>
            </a:r>
            <a:r>
              <a:rPr lang="en-US" sz="2400" dirty="0" smtClean="0"/>
              <a:t>): </a:t>
            </a:r>
            <a:r>
              <a:rPr lang="vi-VN" sz="2400" dirty="0" smtClean="0"/>
              <a:t>Client </a:t>
            </a:r>
            <a:r>
              <a:rPr lang="vi-VN" sz="2400" dirty="0"/>
              <a:t>của HTTP, ví dụ: một trình duyệt khởi tạo một yêu cầu HTTP và sau đó một yêu cầu được tạo ra, Client ngắt kết nối từ Server và đợi cho một phản hồi. Server xử lý yêu cầu và thiết lập lại sự kết nối với Client để gửi phản hồi trở lại</a:t>
            </a:r>
            <a:r>
              <a:rPr lang="vi-VN" sz="2400" dirty="0" smtClean="0"/>
              <a:t>.</a:t>
            </a:r>
            <a:endParaRPr lang="en-US" sz="2400" dirty="0" smtClean="0"/>
          </a:p>
          <a:p>
            <a:pPr>
              <a:buFont typeface="Wingdings" pitchFamily="2" charset="2"/>
              <a:buChar char="§"/>
            </a:pPr>
            <a:r>
              <a:rPr lang="vi-VN" sz="2400" dirty="0"/>
              <a:t>HTTP là một phương tiện độc lập: bất kỳ loại dữ liệu nào cũng có thể được gửi bởi HTTP miễn là Server và Client biết cách để kiểm soát nội dung dữ liệu. Nó được yêu cầu cho Client cũng như Server để xác định kiểu nội dung bởi sử dụng kiểu MIME thích hợp.</a:t>
            </a:r>
            <a:endParaRPr lang="en-US" sz="2400" dirty="0" smtClean="0"/>
          </a:p>
          <a:p>
            <a:pPr marL="0" indent="0">
              <a:buNone/>
            </a:pPr>
            <a:endParaRPr lang="en-US" b="1" dirty="0"/>
          </a:p>
        </p:txBody>
      </p:sp>
    </p:spTree>
    <p:extLst>
      <p:ext uri="{BB962C8B-B14F-4D97-AF65-F5344CB8AC3E}">
        <p14:creationId xmlns:p14="http://schemas.microsoft.com/office/powerpoint/2010/main" val="1073183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mj-lt"/>
              <a:buAutoNum type="romanUcPeriod"/>
            </a:pPr>
            <a:r>
              <a:rPr lang="en-US" dirty="0" err="1"/>
              <a:t>Tổng</a:t>
            </a:r>
            <a:r>
              <a:rPr lang="en-US" dirty="0"/>
              <a:t> </a:t>
            </a:r>
            <a:r>
              <a:rPr lang="en-US" dirty="0" err="1"/>
              <a:t>quan</a:t>
            </a:r>
            <a:r>
              <a:rPr lang="en-US" dirty="0"/>
              <a:t> </a:t>
            </a:r>
            <a:r>
              <a:rPr lang="en-US" dirty="0" err="1"/>
              <a:t>về</a:t>
            </a:r>
            <a:r>
              <a:rPr lang="en-US" dirty="0"/>
              <a:t> HTTP</a:t>
            </a:r>
          </a:p>
        </p:txBody>
      </p:sp>
      <p:sp>
        <p:nvSpPr>
          <p:cNvPr id="3" name="Content Placeholder 2"/>
          <p:cNvSpPr>
            <a:spLocks noGrp="1"/>
          </p:cNvSpPr>
          <p:nvPr>
            <p:ph idx="1"/>
          </p:nvPr>
        </p:nvSpPr>
        <p:spPr>
          <a:xfrm>
            <a:off x="685800" y="1143000"/>
            <a:ext cx="8001000" cy="5334000"/>
          </a:xfrm>
        </p:spPr>
        <p:txBody>
          <a:bodyPr/>
          <a:lstStyle/>
          <a:p>
            <a:pPr>
              <a:buFont typeface="Wingdings" pitchFamily="2" charset="2"/>
              <a:buChar char="§"/>
            </a:pPr>
            <a:r>
              <a:rPr lang="en-US" sz="2400" dirty="0"/>
              <a:t>HTTP </a:t>
            </a:r>
            <a:r>
              <a:rPr lang="en-US" sz="2400" dirty="0" err="1"/>
              <a:t>là</a:t>
            </a:r>
            <a:r>
              <a:rPr lang="en-US" sz="2400" dirty="0"/>
              <a:t> </a:t>
            </a:r>
            <a:r>
              <a:rPr lang="en-US" sz="2400" dirty="0" smtClean="0"/>
              <a:t>stateless:</a:t>
            </a:r>
            <a:r>
              <a:rPr lang="vi-VN" sz="2400" dirty="0"/>
              <a:t>HTTP là connectionless và </a:t>
            </a:r>
            <a:r>
              <a:rPr lang="vi-VN" sz="2400" dirty="0" smtClean="0"/>
              <a:t>một </a:t>
            </a:r>
            <a:r>
              <a:rPr lang="vi-VN" sz="2400" dirty="0"/>
              <a:t>kết quả trực tiếp là HTTP trở thành một giao thức Stateless. Server và Client biết về nhau </a:t>
            </a:r>
            <a:r>
              <a:rPr lang="vi-VN" sz="2400" dirty="0" smtClean="0"/>
              <a:t>ch</a:t>
            </a:r>
            <a:r>
              <a:rPr lang="en-US" sz="2400" dirty="0"/>
              <a:t>ỉ</a:t>
            </a:r>
            <a:r>
              <a:rPr lang="vi-VN" sz="2400" dirty="0" smtClean="0"/>
              <a:t> </a:t>
            </a:r>
            <a:r>
              <a:rPr lang="vi-VN" sz="2400" dirty="0"/>
              <a:t>trong một yêu cầu hiện tại. Sau đó, cả hai chúng nó quên tất cả về nhau. Do bản chất của giao thức, cả Client và các trình duyệt có thể giữ lại thông tin giữa các yêu cầu khác nhau giữa các trang web</a:t>
            </a:r>
            <a:r>
              <a:rPr lang="vi-VN" sz="2400" dirty="0" smtClean="0"/>
              <a:t>.</a:t>
            </a:r>
            <a:endParaRPr lang="en-US" sz="2400" dirty="0" smtClean="0"/>
          </a:p>
          <a:p>
            <a:pPr>
              <a:buFont typeface="Wingdings" pitchFamily="2" charset="2"/>
              <a:buChar char="Ø"/>
            </a:pPr>
            <a:r>
              <a:rPr lang="vi-VN" sz="2400" dirty="0"/>
              <a:t>HTTP/1.0 sử dụng một kết nối mới cho mỗi trao đổi </a:t>
            </a:r>
            <a:r>
              <a:rPr lang="vi-VN" sz="2400" b="1" dirty="0"/>
              <a:t>Yêu cầu/Phản hồi (</a:t>
            </a:r>
            <a:r>
              <a:rPr lang="vi-VN" sz="2400" b="1" dirty="0" smtClean="0"/>
              <a:t>Request/Re</a:t>
            </a:r>
            <a:r>
              <a:rPr lang="en-US" sz="2400" b="1" dirty="0"/>
              <a:t>s</a:t>
            </a:r>
            <a:r>
              <a:rPr lang="vi-VN" sz="2400" b="1" dirty="0" smtClean="0"/>
              <a:t>pon</a:t>
            </a:r>
            <a:r>
              <a:rPr lang="en-US" sz="2400" b="1" dirty="0" smtClean="0"/>
              <a:t>s</a:t>
            </a:r>
            <a:r>
              <a:rPr lang="vi-VN" sz="2400" b="1" dirty="0" smtClean="0"/>
              <a:t>e</a:t>
            </a:r>
            <a:r>
              <a:rPr lang="vi-VN" sz="2400" b="1" dirty="0"/>
              <a:t>)</a:t>
            </a:r>
            <a:r>
              <a:rPr lang="vi-VN" sz="2400" dirty="0"/>
              <a:t>, trong khi mà kết nối của HTTP/1.1 có thể được sử dụng cho một hoặc nhiều trao đổi </a:t>
            </a:r>
            <a:r>
              <a:rPr lang="vi-VN" sz="2400" b="1" dirty="0"/>
              <a:t>Yêu cầu/Phản hồi.</a:t>
            </a:r>
            <a:endParaRPr lang="en-US" sz="2400" b="1" dirty="0"/>
          </a:p>
        </p:txBody>
      </p:sp>
    </p:spTree>
    <p:extLst>
      <p:ext uri="{BB962C8B-B14F-4D97-AF65-F5344CB8AC3E}">
        <p14:creationId xmlns:p14="http://schemas.microsoft.com/office/powerpoint/2010/main" val="4701245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mj-lt"/>
              <a:buAutoNum type="romanUcPeriod"/>
            </a:pPr>
            <a:r>
              <a:rPr lang="en-US" dirty="0" err="1"/>
              <a:t>Tổng</a:t>
            </a:r>
            <a:r>
              <a:rPr lang="en-US" dirty="0"/>
              <a:t> </a:t>
            </a:r>
            <a:r>
              <a:rPr lang="en-US" dirty="0" err="1"/>
              <a:t>quan</a:t>
            </a:r>
            <a:r>
              <a:rPr lang="en-US" dirty="0"/>
              <a:t> </a:t>
            </a:r>
            <a:r>
              <a:rPr lang="en-US" dirty="0" err="1"/>
              <a:t>về</a:t>
            </a:r>
            <a:r>
              <a:rPr lang="en-US" dirty="0"/>
              <a:t> HTTP</a:t>
            </a:r>
          </a:p>
        </p:txBody>
      </p:sp>
      <p:sp>
        <p:nvSpPr>
          <p:cNvPr id="3" name="Content Placeholder 2"/>
          <p:cNvSpPr>
            <a:spLocks noGrp="1"/>
          </p:cNvSpPr>
          <p:nvPr>
            <p:ph idx="1"/>
          </p:nvPr>
        </p:nvSpPr>
        <p:spPr>
          <a:xfrm>
            <a:off x="457200" y="800100"/>
            <a:ext cx="4495800" cy="5219700"/>
          </a:xfrm>
        </p:spPr>
        <p:txBody>
          <a:bodyPr/>
          <a:lstStyle/>
          <a:p>
            <a:pPr marL="457200" indent="-457200">
              <a:buAutoNum type="arabicPeriod" startAt="3"/>
            </a:pPr>
            <a:r>
              <a:rPr lang="en-US" b="1" dirty="0" err="1" smtClean="0"/>
              <a:t>Cấu</a:t>
            </a:r>
            <a:r>
              <a:rPr lang="en-US" b="1" dirty="0" smtClean="0"/>
              <a:t> </a:t>
            </a:r>
            <a:r>
              <a:rPr lang="en-US" b="1" dirty="0" err="1" smtClean="0"/>
              <a:t>trúc</a:t>
            </a:r>
            <a:r>
              <a:rPr lang="en-US" b="1" dirty="0" smtClean="0"/>
              <a:t> </a:t>
            </a:r>
            <a:r>
              <a:rPr lang="en-US" b="1" dirty="0" err="1" smtClean="0"/>
              <a:t>cơ</a:t>
            </a:r>
            <a:r>
              <a:rPr lang="en-US" b="1" dirty="0" smtClean="0"/>
              <a:t> </a:t>
            </a:r>
            <a:r>
              <a:rPr lang="en-US" b="1" dirty="0" err="1" smtClean="0"/>
              <a:t>bản</a:t>
            </a:r>
            <a:endParaRPr lang="en-US" sz="2400" dirty="0" smtClean="0"/>
          </a:p>
          <a:p>
            <a:pPr>
              <a:buFont typeface="Wingdings" pitchFamily="2" charset="2"/>
              <a:buChar char="§"/>
            </a:pPr>
            <a:r>
              <a:rPr lang="vi-VN" sz="2000" dirty="0"/>
              <a:t>Giao thức HTTP là một giao thức Yêu cầu/Phản hồi dựa trên cấu trúc Client/Server, nơi mà các trình duyệt web, các thiết bị tìm kiếm,… hoạt động như các Client, và các Server web hoạt động như một Server</a:t>
            </a:r>
            <a:r>
              <a:rPr lang="vi-VN" sz="2400" b="1" dirty="0" smtClean="0"/>
              <a:t>.</a:t>
            </a:r>
            <a:endParaRPr lang="en-US" sz="2400" b="1" dirty="0" smtClean="0"/>
          </a:p>
          <a:p>
            <a:pPr>
              <a:buFont typeface="Wingdings" pitchFamily="2" charset="2"/>
              <a:buChar char="§"/>
            </a:pPr>
            <a:r>
              <a:rPr lang="en-US" sz="2000" dirty="0" smtClean="0"/>
              <a:t>Client: </a:t>
            </a:r>
            <a:r>
              <a:rPr lang="vi-VN" sz="2000" dirty="0"/>
              <a:t>Client gửi một yêu cầu tới Server theo mẫu của một phương thức yêu cầu, URI, và phiên bản giao thức, được theo bởi một thông báo MIME chứa các bộ chỉnh sửa yêu cầu, thông tin Client, và nội dung đối tượng có thể qua một kết nối TCP/IP</a:t>
            </a:r>
            <a:r>
              <a:rPr lang="vi-VN" sz="2000" dirty="0" smtClean="0"/>
              <a:t>.</a:t>
            </a:r>
            <a:endParaRPr lang="en-US" sz="2000" dirty="0" smtClean="0"/>
          </a:p>
          <a:p>
            <a:pPr>
              <a:buFont typeface="Wingdings" pitchFamily="2" charset="2"/>
              <a:buChar char="§"/>
            </a:pPr>
            <a:endParaRPr lang="en-US" sz="2000" dirty="0"/>
          </a:p>
          <a:p>
            <a:pPr>
              <a:buFont typeface="Wingdings" pitchFamily="2" charset="2"/>
              <a:buChar char="§"/>
            </a:pPr>
            <a:endParaRPr lang="en-US" sz="2400" b="1" dirty="0" smtClean="0"/>
          </a:p>
          <a:p>
            <a:pPr marL="0" indent="0">
              <a:buNone/>
            </a:pPr>
            <a:endParaRPr lang="en-US" sz="2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1447800"/>
            <a:ext cx="3990950" cy="4518212"/>
          </a:xfrm>
          <a:prstGeom prst="rect">
            <a:avLst/>
          </a:prstGeom>
        </p:spPr>
      </p:pic>
    </p:spTree>
    <p:extLst>
      <p:ext uri="{BB962C8B-B14F-4D97-AF65-F5344CB8AC3E}">
        <p14:creationId xmlns:p14="http://schemas.microsoft.com/office/powerpoint/2010/main" val="8605539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mj-lt"/>
              <a:buAutoNum type="romanUcPeriod"/>
            </a:pPr>
            <a:r>
              <a:rPr lang="en-US" dirty="0" err="1"/>
              <a:t>Tổng</a:t>
            </a:r>
            <a:r>
              <a:rPr lang="en-US" dirty="0"/>
              <a:t> </a:t>
            </a:r>
            <a:r>
              <a:rPr lang="en-US" dirty="0" err="1"/>
              <a:t>quan</a:t>
            </a:r>
            <a:r>
              <a:rPr lang="en-US" dirty="0"/>
              <a:t> </a:t>
            </a:r>
            <a:r>
              <a:rPr lang="en-US" dirty="0" err="1"/>
              <a:t>về</a:t>
            </a:r>
            <a:r>
              <a:rPr lang="en-US" dirty="0"/>
              <a:t> HTTP</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4400" y="1447800"/>
            <a:ext cx="4172681" cy="4696480"/>
          </a:xfrm>
          <a:prstGeom prst="rect">
            <a:avLst/>
          </a:prstGeom>
        </p:spPr>
      </p:pic>
      <p:sp>
        <p:nvSpPr>
          <p:cNvPr id="9" name="Content Placeholder 2"/>
          <p:cNvSpPr txBox="1">
            <a:spLocks/>
          </p:cNvSpPr>
          <p:nvPr/>
        </p:nvSpPr>
        <p:spPr bwMode="auto">
          <a:xfrm>
            <a:off x="457200" y="800100"/>
            <a:ext cx="4267200"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1"/>
              </a:buClr>
              <a:buFont typeface="Wingdings" pitchFamily="2" charset="2"/>
              <a:buChar char="v"/>
              <a:defRPr sz="2800">
                <a:solidFill>
                  <a:schemeClr val="bg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600">
                <a:solidFill>
                  <a:schemeClr val="bg1"/>
                </a:solidFill>
                <a:latin typeface="+mn-lt"/>
              </a:defRPr>
            </a:lvl2pPr>
            <a:lvl3pPr marL="1143000" indent="-228600" algn="l" rtl="0" eaLnBrk="1" fontAlgn="base" hangingPunct="1">
              <a:spcBef>
                <a:spcPct val="20000"/>
              </a:spcBef>
              <a:spcAft>
                <a:spcPct val="0"/>
              </a:spcAft>
              <a:buClr>
                <a:schemeClr val="bg1"/>
              </a:buClr>
              <a:buChar char="•"/>
              <a:defRPr sz="2200">
                <a:solidFill>
                  <a:schemeClr val="bg1"/>
                </a:solidFill>
                <a:latin typeface="+mn-lt"/>
              </a:defRPr>
            </a:lvl3pPr>
            <a:lvl4pPr marL="1600200" indent="-228600" algn="l" rtl="0" eaLnBrk="1" fontAlgn="base" hangingPunct="1">
              <a:spcBef>
                <a:spcPct val="20000"/>
              </a:spcBef>
              <a:spcAft>
                <a:spcPct val="0"/>
              </a:spcAft>
              <a:buChar char="–"/>
              <a:defRPr sz="2000">
                <a:solidFill>
                  <a:schemeClr val="bg1"/>
                </a:solidFill>
                <a:latin typeface="+mn-lt"/>
              </a:defRPr>
            </a:lvl4pPr>
            <a:lvl5pPr marL="2057400" indent="-228600" algn="l" rtl="0" eaLnBrk="1" fontAlgn="base" hangingPunct="1">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a:lstStyle>
          <a:p>
            <a:pPr marL="457200" indent="-457200">
              <a:buFont typeface="Wingdings" pitchFamily="2" charset="2"/>
              <a:buAutoNum type="arabicPeriod" startAt="3"/>
            </a:pPr>
            <a:r>
              <a:rPr lang="en-US" b="1" dirty="0" err="1" smtClean="0"/>
              <a:t>Cấu</a:t>
            </a:r>
            <a:r>
              <a:rPr lang="en-US" b="1" dirty="0" smtClean="0"/>
              <a:t> </a:t>
            </a:r>
            <a:r>
              <a:rPr lang="en-US" b="1" dirty="0" err="1" smtClean="0"/>
              <a:t>trúc</a:t>
            </a:r>
            <a:r>
              <a:rPr lang="en-US" b="1" dirty="0" smtClean="0"/>
              <a:t> </a:t>
            </a:r>
            <a:r>
              <a:rPr lang="en-US" b="1" dirty="0" err="1" smtClean="0"/>
              <a:t>cơ</a:t>
            </a:r>
            <a:r>
              <a:rPr lang="en-US" b="1" dirty="0" smtClean="0"/>
              <a:t> </a:t>
            </a:r>
            <a:r>
              <a:rPr lang="en-US" b="1" dirty="0" err="1" smtClean="0"/>
              <a:t>bản</a:t>
            </a:r>
            <a:endParaRPr lang="en-US" sz="2400" dirty="0" smtClean="0"/>
          </a:p>
          <a:p>
            <a:pPr>
              <a:buFont typeface="Wingdings" pitchFamily="2" charset="2"/>
              <a:buChar char="§"/>
            </a:pPr>
            <a:r>
              <a:rPr lang="en-US" sz="2000" dirty="0" smtClean="0"/>
              <a:t>Server: </a:t>
            </a:r>
            <a:r>
              <a:rPr lang="vi-VN" sz="2000" dirty="0"/>
              <a:t>Server phản hồi với một dòng trạng thái, bao gồm phiên bản giao thức của thông báo và một code thành công hoặc lỗi, theo sau bởi một thông báo MIME chứa thông tin Server, thông tin thực thể đa phương tiện và nội dung đối tượng có thể.</a:t>
            </a:r>
            <a:endParaRPr lang="en-US" sz="2000" dirty="0"/>
          </a:p>
          <a:p>
            <a:pPr>
              <a:buFont typeface="Wingdings" pitchFamily="2" charset="2"/>
              <a:buChar char="§"/>
            </a:pPr>
            <a:endParaRPr lang="en-US" sz="2000" dirty="0" smtClean="0"/>
          </a:p>
          <a:p>
            <a:pPr>
              <a:buFont typeface="Wingdings" pitchFamily="2" charset="2"/>
              <a:buChar char="§"/>
            </a:pPr>
            <a:endParaRPr lang="en-US" sz="2400" b="1" dirty="0" smtClean="0"/>
          </a:p>
          <a:p>
            <a:pPr marL="0" indent="0">
              <a:buFont typeface="Wingdings" pitchFamily="2" charset="2"/>
              <a:buNone/>
            </a:pPr>
            <a:endParaRPr lang="en-US" sz="2400" dirty="0"/>
          </a:p>
        </p:txBody>
      </p:sp>
    </p:spTree>
    <p:extLst>
      <p:ext uri="{BB962C8B-B14F-4D97-AF65-F5344CB8AC3E}">
        <p14:creationId xmlns:p14="http://schemas.microsoft.com/office/powerpoint/2010/main" val="17932189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mj-lt"/>
              <a:buAutoNum type="romanUcPeriod"/>
            </a:pPr>
            <a:r>
              <a:rPr lang="en-US" dirty="0" err="1"/>
              <a:t>Tổng</a:t>
            </a:r>
            <a:r>
              <a:rPr lang="en-US" dirty="0"/>
              <a:t> </a:t>
            </a:r>
            <a:r>
              <a:rPr lang="en-US" dirty="0" err="1"/>
              <a:t>quan</a:t>
            </a:r>
            <a:r>
              <a:rPr lang="en-US" dirty="0"/>
              <a:t> </a:t>
            </a:r>
            <a:r>
              <a:rPr lang="en-US" dirty="0" err="1"/>
              <a:t>về</a:t>
            </a:r>
            <a:r>
              <a:rPr lang="en-US" dirty="0"/>
              <a:t> HTTP</a:t>
            </a:r>
          </a:p>
        </p:txBody>
      </p:sp>
      <p:sp>
        <p:nvSpPr>
          <p:cNvPr id="3" name="Content Placeholder 2"/>
          <p:cNvSpPr>
            <a:spLocks noGrp="1"/>
          </p:cNvSpPr>
          <p:nvPr>
            <p:ph idx="1"/>
          </p:nvPr>
        </p:nvSpPr>
        <p:spPr/>
        <p:txBody>
          <a:bodyPr/>
          <a:lstStyle/>
          <a:p>
            <a:pPr marL="0" indent="0">
              <a:buNone/>
            </a:pPr>
            <a:r>
              <a:rPr lang="en-US" b="1" dirty="0" smtClean="0"/>
              <a:t>4. </a:t>
            </a:r>
            <a:r>
              <a:rPr lang="en-US" b="1" dirty="0" err="1" smtClean="0"/>
              <a:t>Kết</a:t>
            </a:r>
            <a:r>
              <a:rPr lang="en-US" b="1" dirty="0" smtClean="0"/>
              <a:t> </a:t>
            </a:r>
            <a:r>
              <a:rPr lang="en-US" b="1" dirty="0" err="1" smtClean="0"/>
              <a:t>nối</a:t>
            </a:r>
            <a:r>
              <a:rPr lang="en-US" b="1" dirty="0" smtClean="0"/>
              <a:t> HTTP</a:t>
            </a:r>
          </a:p>
          <a:p>
            <a:pPr>
              <a:buFont typeface="Wingdings" pitchFamily="2" charset="2"/>
              <a:buChar char="Ø"/>
            </a:pPr>
            <a:r>
              <a:rPr lang="en-US" sz="2400" dirty="0" err="1"/>
              <a:t>Có</a:t>
            </a:r>
            <a:r>
              <a:rPr lang="en-US" sz="2400" dirty="0"/>
              <a:t> </a:t>
            </a:r>
            <a:r>
              <a:rPr lang="en-US" sz="2400" dirty="0" err="1"/>
              <a:t>hai</a:t>
            </a:r>
            <a:r>
              <a:rPr lang="en-US" sz="2400" dirty="0"/>
              <a:t> </a:t>
            </a:r>
            <a:r>
              <a:rPr lang="en-US" sz="2400" dirty="0" err="1"/>
              <a:t>loại</a:t>
            </a:r>
            <a:r>
              <a:rPr lang="en-US" sz="2400" dirty="0"/>
              <a:t> </a:t>
            </a:r>
            <a:r>
              <a:rPr lang="en-US" sz="2400" dirty="0" err="1"/>
              <a:t>kết</a:t>
            </a:r>
            <a:r>
              <a:rPr lang="en-US" sz="2400" dirty="0"/>
              <a:t> </a:t>
            </a:r>
            <a:r>
              <a:rPr lang="en-US" sz="2400" dirty="0" err="1"/>
              <a:t>nối</a:t>
            </a:r>
            <a:r>
              <a:rPr lang="en-US" sz="2400" dirty="0"/>
              <a:t> HTTP </a:t>
            </a:r>
            <a:r>
              <a:rPr lang="en-US" sz="2400" dirty="0" err="1"/>
              <a:t>là</a:t>
            </a:r>
            <a:r>
              <a:rPr lang="en-US" sz="2400" dirty="0"/>
              <a:t> </a:t>
            </a:r>
            <a:r>
              <a:rPr lang="en-US" sz="2400" dirty="0" err="1"/>
              <a:t>kết</a:t>
            </a:r>
            <a:r>
              <a:rPr lang="en-US" sz="2400" dirty="0"/>
              <a:t> </a:t>
            </a:r>
            <a:r>
              <a:rPr lang="en-US" sz="2400" dirty="0" err="1"/>
              <a:t>nối</a:t>
            </a:r>
            <a:r>
              <a:rPr lang="en-US" sz="2400" dirty="0"/>
              <a:t> </a:t>
            </a:r>
            <a:r>
              <a:rPr lang="en-US" sz="2400" dirty="0" err="1"/>
              <a:t>không</a:t>
            </a:r>
            <a:r>
              <a:rPr lang="en-US" sz="2400" dirty="0"/>
              <a:t> </a:t>
            </a:r>
            <a:r>
              <a:rPr lang="en-US" sz="2400" dirty="0" err="1"/>
              <a:t>bền</a:t>
            </a:r>
            <a:r>
              <a:rPr lang="en-US" sz="2400" dirty="0"/>
              <a:t> </a:t>
            </a:r>
            <a:r>
              <a:rPr lang="en-US" sz="2400" dirty="0" err="1"/>
              <a:t>vững</a:t>
            </a:r>
            <a:r>
              <a:rPr lang="en-US" sz="2400" dirty="0"/>
              <a:t> </a:t>
            </a:r>
            <a:r>
              <a:rPr lang="en-US" sz="2400" dirty="0" err="1"/>
              <a:t>và</a:t>
            </a:r>
            <a:r>
              <a:rPr lang="en-US" sz="2400" dirty="0"/>
              <a:t> </a:t>
            </a:r>
            <a:r>
              <a:rPr lang="en-US" sz="2400" dirty="0" err="1"/>
              <a:t>kết</a:t>
            </a:r>
            <a:r>
              <a:rPr lang="en-US" sz="2400" dirty="0"/>
              <a:t> </a:t>
            </a:r>
            <a:r>
              <a:rPr lang="en-US" sz="2400" dirty="0" err="1"/>
              <a:t>nối</a:t>
            </a:r>
            <a:r>
              <a:rPr lang="en-US" sz="2400" dirty="0"/>
              <a:t> </a:t>
            </a:r>
            <a:r>
              <a:rPr lang="en-US" sz="2400" dirty="0" err="1"/>
              <a:t>bền</a:t>
            </a:r>
            <a:r>
              <a:rPr lang="en-US" sz="2400" dirty="0"/>
              <a:t> </a:t>
            </a:r>
            <a:r>
              <a:rPr lang="en-US" sz="2400" dirty="0" err="1"/>
              <a:t>vững</a:t>
            </a:r>
            <a:r>
              <a:rPr lang="en-US" sz="2400" dirty="0" smtClean="0"/>
              <a:t>.</a:t>
            </a:r>
          </a:p>
          <a:p>
            <a:pPr lvl="1"/>
            <a:r>
              <a:rPr lang="vi-VN" sz="2400" dirty="0"/>
              <a:t>Kết nối không bền vững: sau </a:t>
            </a:r>
            <a:r>
              <a:rPr lang="vi-VN" sz="2400" dirty="0" smtClean="0"/>
              <a:t>khi </a:t>
            </a:r>
            <a:r>
              <a:rPr lang="vi-VN" sz="2400" dirty="0"/>
              <a:t>server gửi đi một đối tượng thì kết nối TCP sẽ được đóng. Như vậy, mỗi kết nối TCP chỉ truyền được duy nhất một yêu cầu từ client và nhận lại một thông điệp trả lời từ </a:t>
            </a:r>
            <a:r>
              <a:rPr lang="vi-VN" sz="2400" dirty="0" smtClean="0"/>
              <a:t>server.</a:t>
            </a:r>
            <a:endParaRPr lang="en-US" sz="2400" dirty="0" smtClean="0"/>
          </a:p>
          <a:p>
            <a:pPr lvl="1"/>
            <a:r>
              <a:rPr lang="vi-VN" sz="2400" dirty="0" smtClean="0"/>
              <a:t>Kết nối bền vững: server sẽ duy trì kết nối TCP cho việc gửi nhiều đối tượng. Như vậy, sẽ có nhiều yêu cầu từ client được gửi đến server trên cùng một kết nối. Thông thường kết nối TCP này sẽ được đóng lại trong một khoảng thời gian định trước.</a:t>
            </a:r>
            <a:endParaRPr lang="en-US" sz="2400" dirty="0"/>
          </a:p>
        </p:txBody>
      </p:sp>
    </p:spTree>
    <p:extLst>
      <p:ext uri="{BB962C8B-B14F-4D97-AF65-F5344CB8AC3E}">
        <p14:creationId xmlns:p14="http://schemas.microsoft.com/office/powerpoint/2010/main" val="2961649844"/>
      </p:ext>
    </p:extLst>
  </p:cSld>
  <p:clrMapOvr>
    <a:masterClrMapping/>
  </p:clrMapOvr>
  <p:timing>
    <p:tnLst>
      <p:par>
        <p:cTn id="1" dur="indefinite" restart="never" nodeType="tmRoot"/>
      </p:par>
    </p:tnLst>
  </p:timing>
</p:sld>
</file>

<file path=ppt/theme/theme1.xml><?xml version="1.0" encoding="utf-8"?>
<a:theme xmlns:a="http://schemas.openxmlformats.org/drawingml/2006/main" name="hhh">
  <a:themeElements>
    <a:clrScheme name="181Gp_genaral_light 3">
      <a:dk1>
        <a:srgbClr val="000000"/>
      </a:dk1>
      <a:lt1>
        <a:srgbClr val="FFFFFF"/>
      </a:lt1>
      <a:dk2>
        <a:srgbClr val="084092"/>
      </a:dk2>
      <a:lt2>
        <a:srgbClr val="C0C0C0"/>
      </a:lt2>
      <a:accent1>
        <a:srgbClr val="58A4F0"/>
      </a:accent1>
      <a:accent2>
        <a:srgbClr val="3475CC"/>
      </a:accent2>
      <a:accent3>
        <a:srgbClr val="FFFFFF"/>
      </a:accent3>
      <a:accent4>
        <a:srgbClr val="000000"/>
      </a:accent4>
      <a:accent5>
        <a:srgbClr val="B4CFF6"/>
      </a:accent5>
      <a:accent6>
        <a:srgbClr val="2E69B9"/>
      </a:accent6>
      <a:hlink>
        <a:srgbClr val="009999"/>
      </a:hlink>
      <a:folHlink>
        <a:srgbClr val="9999FF"/>
      </a:folHlink>
    </a:clrScheme>
    <a:fontScheme name="181Gp_genaral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alpha val="67999"/>
          </a:scheme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alpha val="67999"/>
          </a:scheme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81Gp_genaral_light 1">
        <a:dk1>
          <a:srgbClr val="000000"/>
        </a:dk1>
        <a:lt1>
          <a:srgbClr val="FFFFFF"/>
        </a:lt1>
        <a:dk2>
          <a:srgbClr val="135F67"/>
        </a:dk2>
        <a:lt2>
          <a:srgbClr val="DDDDDD"/>
        </a:lt2>
        <a:accent1>
          <a:srgbClr val="40BCA1"/>
        </a:accent1>
        <a:accent2>
          <a:srgbClr val="509C93"/>
        </a:accent2>
        <a:accent3>
          <a:srgbClr val="FFFFFF"/>
        </a:accent3>
        <a:accent4>
          <a:srgbClr val="000000"/>
        </a:accent4>
        <a:accent5>
          <a:srgbClr val="AFDACD"/>
        </a:accent5>
        <a:accent6>
          <a:srgbClr val="488D85"/>
        </a:accent6>
        <a:hlink>
          <a:srgbClr val="91B664"/>
        </a:hlink>
        <a:folHlink>
          <a:srgbClr val="F6B464"/>
        </a:folHlink>
      </a:clrScheme>
      <a:clrMap bg1="lt1" tx1="dk1" bg2="lt2" tx2="dk2" accent1="accent1" accent2="accent2" accent3="accent3" accent4="accent4" accent5="accent5" accent6="accent6" hlink="hlink" folHlink="folHlink"/>
    </a:extraClrScheme>
    <a:extraClrScheme>
      <a:clrScheme name="181Gp_genaral_light 2">
        <a:dk1>
          <a:srgbClr val="000000"/>
        </a:dk1>
        <a:lt1>
          <a:srgbClr val="FFFFFF"/>
        </a:lt1>
        <a:dk2>
          <a:srgbClr val="2F209A"/>
        </a:dk2>
        <a:lt2>
          <a:srgbClr val="DDDDDD"/>
        </a:lt2>
        <a:accent1>
          <a:srgbClr val="8B8DE1"/>
        </a:accent1>
        <a:accent2>
          <a:srgbClr val="94B6E8"/>
        </a:accent2>
        <a:accent3>
          <a:srgbClr val="FFFFFF"/>
        </a:accent3>
        <a:accent4>
          <a:srgbClr val="000000"/>
        </a:accent4>
        <a:accent5>
          <a:srgbClr val="C4C5EE"/>
        </a:accent5>
        <a:accent6>
          <a:srgbClr val="86A5D2"/>
        </a:accent6>
        <a:hlink>
          <a:srgbClr val="58AFD2"/>
        </a:hlink>
        <a:folHlink>
          <a:srgbClr val="AEE35F"/>
        </a:folHlink>
      </a:clrScheme>
      <a:clrMap bg1="lt1" tx1="dk1" bg2="lt2" tx2="dk2" accent1="accent1" accent2="accent2" accent3="accent3" accent4="accent4" accent5="accent5" accent6="accent6" hlink="hlink" folHlink="folHlink"/>
    </a:extraClrScheme>
    <a:extraClrScheme>
      <a:clrScheme name="181Gp_genaral_light 3">
        <a:dk1>
          <a:srgbClr val="000000"/>
        </a:dk1>
        <a:lt1>
          <a:srgbClr val="FFFFFF"/>
        </a:lt1>
        <a:dk2>
          <a:srgbClr val="084092"/>
        </a:dk2>
        <a:lt2>
          <a:srgbClr val="C0C0C0"/>
        </a:lt2>
        <a:accent1>
          <a:srgbClr val="58A4F0"/>
        </a:accent1>
        <a:accent2>
          <a:srgbClr val="3475CC"/>
        </a:accent2>
        <a:accent3>
          <a:srgbClr val="FFFFFF"/>
        </a:accent3>
        <a:accent4>
          <a:srgbClr val="000000"/>
        </a:accent4>
        <a:accent5>
          <a:srgbClr val="B4CFF6"/>
        </a:accent5>
        <a:accent6>
          <a:srgbClr val="2E69B9"/>
        </a:accent6>
        <a:hlink>
          <a:srgbClr val="009999"/>
        </a:hlink>
        <a:folHlink>
          <a:srgbClr val="9999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hhh</Template>
  <TotalTime>781</TotalTime>
  <Words>1227</Words>
  <Application>Microsoft Office PowerPoint</Application>
  <PresentationFormat>On-screen Show (4:3)</PresentationFormat>
  <Paragraphs>115</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Verdana</vt:lpstr>
      <vt:lpstr>Wingdings</vt:lpstr>
      <vt:lpstr>hhh</vt:lpstr>
      <vt:lpstr>Giao thức HTTP</vt:lpstr>
      <vt:lpstr>Nội dung bài học</vt:lpstr>
      <vt:lpstr>Tổng quan về HTTP</vt:lpstr>
      <vt:lpstr>Tổng quan về HTTP</vt:lpstr>
      <vt:lpstr>Tổng quan về HTTP</vt:lpstr>
      <vt:lpstr>Tổng quan về HTTP</vt:lpstr>
      <vt:lpstr>Tổng quan về HTTP</vt:lpstr>
      <vt:lpstr>Tổng quan về HTTP</vt:lpstr>
      <vt:lpstr>Tổng quan về HTTP</vt:lpstr>
      <vt:lpstr>Tổng quan về HTTP</vt:lpstr>
      <vt:lpstr>II.  HTTP Header</vt:lpstr>
      <vt:lpstr>II.  HTTP Header</vt:lpstr>
      <vt:lpstr>II.  HTTP Header</vt:lpstr>
      <vt:lpstr>III.  Phương thức trong HTTP</vt:lpstr>
      <vt:lpstr>III.  Phương thức trong HTTP</vt:lpstr>
      <vt:lpstr>III.  Phương thức trong HTTP</vt:lpstr>
      <vt:lpstr>IV. HTTP Request</vt:lpstr>
      <vt:lpstr>IV. HTTP Request</vt:lpstr>
      <vt:lpstr>V. HTTP Response</vt:lpstr>
      <vt:lpstr>HTTP Response</vt:lpstr>
      <vt:lpstr>V. HTTP Response</vt:lpstr>
      <vt:lpstr>VI. Gói tin HTTP code</vt:lpstr>
      <vt:lpstr>VII. Bảo mật trong HTTP</vt:lpstr>
      <vt:lpstr>VII. Bảo mật trong HTTP</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Giao thức HTTP</dc:title>
  <dc:creator>admin</dc:creator>
  <cp:lastModifiedBy>Kieuanh</cp:lastModifiedBy>
  <cp:revision>57</cp:revision>
  <dcterms:created xsi:type="dcterms:W3CDTF">2018-10-12T05:50:38Z</dcterms:created>
  <dcterms:modified xsi:type="dcterms:W3CDTF">2019-01-10T15:01:36Z</dcterms:modified>
</cp:coreProperties>
</file>