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6"/>
  </p:notesMasterIdLst>
  <p:sldIdLst>
    <p:sldId id="256" r:id="rId2"/>
    <p:sldId id="257" r:id="rId3"/>
    <p:sldId id="258" r:id="rId4"/>
    <p:sldId id="261" r:id="rId5"/>
    <p:sldId id="259"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768A9-FEF8-44B9-89F5-220394A75BAB}" type="datetimeFigureOut">
              <a:rPr lang="en-US" smtClean="0"/>
              <a:t>10/22/2018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0A44E0-4547-4847-9841-54FF756C3D8E}" type="slidenum">
              <a:rPr lang="en-US" smtClean="0"/>
              <a:t>‹#›</a:t>
            </a:fld>
            <a:endParaRPr lang="en-US"/>
          </a:p>
        </p:txBody>
      </p:sp>
    </p:spTree>
    <p:extLst>
      <p:ext uri="{BB962C8B-B14F-4D97-AF65-F5344CB8AC3E}">
        <p14:creationId xmlns:p14="http://schemas.microsoft.com/office/powerpoint/2010/main" val="438850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A44E0-4547-4847-9841-54FF756C3D8E}" type="slidenum">
              <a:rPr lang="en-US" smtClean="0"/>
              <a:t>2</a:t>
            </a:fld>
            <a:endParaRPr lang="en-US"/>
          </a:p>
        </p:txBody>
      </p:sp>
    </p:spTree>
    <p:extLst>
      <p:ext uri="{BB962C8B-B14F-4D97-AF65-F5344CB8AC3E}">
        <p14:creationId xmlns:p14="http://schemas.microsoft.com/office/powerpoint/2010/main" val="3013607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D5EF6FDA-C438-491B-9E15-622B8832199C}" type="datetime1">
              <a:rPr lang="en-US" smtClean="0"/>
              <a:t>10/22/2018</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949A91-A3BE-4082-8EB1-73950F74DAD9}" type="datetime1">
              <a:rPr lang="en-US" smtClean="0"/>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17BE1E-6FA3-4B4B-84DF-B00FC2EC70E3}"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E49056-F851-4E93-B442-8B5FDD26E7AC}"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2B56EA-594D-4B21-B2F6-6D242CE07CD1}"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083475D-FEC7-4B9E-B029-992C27B971D9}" type="datetime1">
              <a:rPr lang="en-US" smtClean="0"/>
              <a:t>10/22/2018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1A706AF-D3E0-4D95-A26A-ABD34E5E0A7B}" type="datetime1">
              <a:rPr lang="en-US" smtClean="0"/>
              <a:t>10/22/2018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D5DA16-6D11-4553-BA54-5F7A2F53FD56}"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37BA58-2130-44ED-B8D7-B0FBD942DAF9}" type="datetime1">
              <a:rPr lang="en-US" smtClean="0"/>
              <a:t>10/22/2018</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AE5BD-9F0F-4F16-8501-9EA2C231AA7F}" type="datetime1">
              <a:rPr lang="en-US" smtClean="0"/>
              <a:t>10/22/2018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616CEF-B16A-4211-9FB1-E4ABEA41516A}" type="datetime1">
              <a:rPr lang="en-US" smtClean="0"/>
              <a:t>10/22/2018</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1BE7A1-6F40-44B3-8CB7-AAEC90411A86}" type="datetime1">
              <a:rPr lang="en-US" smtClean="0"/>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25A1A4-18F4-4EEC-A228-3EF9D6CE53D9}" type="datetime1">
              <a:rPr lang="en-US" smtClean="0"/>
              <a:t>10/22/2018</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F632B0-875B-4693-9842-3E12B4B58C20}" type="datetime1">
              <a:rPr lang="en-US" smtClean="0"/>
              <a:t>10/22/2018</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753225-8AE6-476E-AF12-36F972921DD6}" type="datetime1">
              <a:rPr lang="en-US" smtClean="0"/>
              <a:t>10/22/2018</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90F9D-E837-495E-BEFA-E8905A3EA4AE}" type="datetime1">
              <a:rPr lang="en-US" smtClean="0"/>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F0F145-1AD5-4C49-B569-6BA8067D7474}" type="datetime1">
              <a:rPr lang="en-US" smtClean="0"/>
              <a:t>10/22/2018</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5AC4B8F6-C16F-4F65-B972-04EE50CEE6E4}" type="datetime1">
              <a:rPr lang="en-US" smtClean="0"/>
              <a:t>10/22/2018</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vi.wikipedia.org/wiki/DNS" TargetMode="External"/><Relationship Id="rId2" Type="http://schemas.openxmlformats.org/officeDocument/2006/relationships/hyperlink" Target="https://vi.wikipedia.org/w/index.php?title=M%E1%BA%ABu_tin_MX&amp;action=edit&amp;redlink=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867438"/>
            <a:ext cx="9302690" cy="1184856"/>
          </a:xfrm>
        </p:spPr>
        <p:txBody>
          <a:bodyPr/>
          <a:lstStyle/>
          <a:p>
            <a:pPr algn="ctr"/>
            <a:r>
              <a:rPr lang="en-US" smtClean="0">
                <a:latin typeface="Times New Roman" panose="02020603050405020304" pitchFamily="18" charset="0"/>
                <a:cs typeface="Times New Roman" panose="02020603050405020304" pitchFamily="18" charset="0"/>
              </a:rPr>
              <a:t>Giao Thức SMTP</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3940935"/>
            <a:ext cx="8825658" cy="2176530"/>
          </a:xfrm>
        </p:spPr>
        <p:txBody>
          <a:bodyPr>
            <a:noAutofit/>
          </a:bodyPr>
          <a:lstStyle/>
          <a:p>
            <a:r>
              <a:rPr lang="en-US" sz="2600" smtClean="0">
                <a:latin typeface="Times New Roman" panose="02020603050405020304" pitchFamily="18" charset="0"/>
                <a:cs typeface="Times New Roman" panose="02020603050405020304" pitchFamily="18" charset="0"/>
              </a:rPr>
              <a:t>	Nhóm 6: </a:t>
            </a:r>
          </a:p>
          <a:p>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		Nguyễn NGọc Duy</a:t>
            </a:r>
          </a:p>
          <a:p>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		Lê Trung Kiên</a:t>
            </a:r>
          </a:p>
          <a:p>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		Nguyễn Thị Phương Thảo</a:t>
            </a:r>
          </a:p>
          <a:p>
            <a:r>
              <a:rPr lang="en-US" sz="2600">
                <a:latin typeface="Times New Roman" panose="02020603050405020304" pitchFamily="18" charset="0"/>
                <a:cs typeface="Times New Roman" panose="02020603050405020304" pitchFamily="18" charset="0"/>
              </a:rPr>
              <a:t>	</a:t>
            </a:r>
            <a:r>
              <a:rPr lang="en-US" sz="2600" smtClean="0">
                <a:latin typeface="Times New Roman" panose="02020603050405020304" pitchFamily="18" charset="0"/>
                <a:cs typeface="Times New Roman" panose="02020603050405020304" pitchFamily="18" charset="0"/>
              </a:rPr>
              <a:t>		</a:t>
            </a:r>
            <a:endParaRPr lang="en-US" sz="2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629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0" y="2794715"/>
            <a:ext cx="3606085" cy="3593205"/>
          </a:xfrm>
        </p:spPr>
        <p:txBody>
          <a:bodyPr/>
          <a:lstStyle/>
          <a:p>
            <a:pPr marL="342900" indent="-342900">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Ví dụ một phiên </a:t>
            </a:r>
            <a:r>
              <a:rPr lang="en-US" sz="2400" smtClean="0">
                <a:solidFill>
                  <a:schemeClr val="tx1"/>
                </a:solidFill>
                <a:latin typeface="Times New Roman" panose="02020603050405020304" pitchFamily="18" charset="0"/>
                <a:cs typeface="Times New Roman" panose="02020603050405020304" pitchFamily="18" charset="0"/>
              </a:rPr>
              <a:t>C muốn truy cập vào sever qua domain ctu.edu.vn. </a:t>
            </a:r>
            <a:r>
              <a:rPr lang="en-US" sz="2400">
                <a:solidFill>
                  <a:schemeClr val="tx1"/>
                </a:solidFill>
                <a:latin typeface="Times New Roman" panose="02020603050405020304" pitchFamily="18" charset="0"/>
                <a:cs typeface="Times New Roman" panose="02020603050405020304" pitchFamily="18" charset="0"/>
              </a:rPr>
              <a:t>Những dòng bắt đầu </a:t>
            </a:r>
            <a:r>
              <a:rPr lang="en-US" sz="2400" smtClean="0">
                <a:solidFill>
                  <a:schemeClr val="tx1"/>
                </a:solidFill>
                <a:latin typeface="Times New Roman" panose="02020603050405020304" pitchFamily="18" charset="0"/>
                <a:cs typeface="Times New Roman" panose="02020603050405020304" pitchFamily="18" charset="0"/>
              </a:rPr>
              <a:t>bằng:</a:t>
            </a:r>
            <a:br>
              <a:rPr lang="en-US" sz="2400" smtClean="0">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 </a:t>
            </a:r>
            <a:r>
              <a:rPr lang="en-US" sz="2400" b="1">
                <a:solidFill>
                  <a:schemeClr val="tx1"/>
                </a:solidFill>
                <a:latin typeface="Times New Roman" panose="02020603050405020304" pitchFamily="18" charset="0"/>
                <a:cs typeface="Times New Roman" panose="02020603050405020304" pitchFamily="18" charset="0"/>
              </a:rPr>
              <a:t>C:</a:t>
            </a:r>
            <a:r>
              <a:rPr lang="en-US" sz="2400">
                <a:solidFill>
                  <a:schemeClr val="tx1"/>
                </a:solidFill>
                <a:latin typeface="Times New Roman" panose="02020603050405020304" pitchFamily="18" charset="0"/>
                <a:cs typeface="Times New Roman" panose="02020603050405020304" pitchFamily="18" charset="0"/>
              </a:rPr>
              <a:t> là của phía client gởi đi; </a:t>
            </a:r>
            <a:r>
              <a:rPr lang="en-US" sz="2400" smtClean="0">
                <a:solidFill>
                  <a:schemeClr val="tx1"/>
                </a:solidFill>
                <a:latin typeface="Times New Roman" panose="02020603050405020304" pitchFamily="18" charset="0"/>
                <a:cs typeface="Times New Roman" panose="02020603050405020304" pitchFamily="18" charset="0"/>
              </a:rPr>
              <a:t/>
            </a:r>
            <a:br>
              <a:rPr lang="en-US" sz="2400" smtClean="0">
                <a:solidFill>
                  <a:schemeClr val="tx1"/>
                </a:solidFill>
                <a:latin typeface="Times New Roman" panose="02020603050405020304" pitchFamily="18" charset="0"/>
                <a:cs typeface="Times New Roman" panose="02020603050405020304" pitchFamily="18" charset="0"/>
              </a:rPr>
            </a:br>
            <a:r>
              <a:rPr lang="en-US" sz="2400">
                <a:solidFill>
                  <a:schemeClr val="tx1"/>
                </a:solidFill>
                <a:latin typeface="Times New Roman" panose="02020603050405020304" pitchFamily="18" charset="0"/>
                <a:cs typeface="Times New Roman" panose="02020603050405020304" pitchFamily="18" charset="0"/>
              </a:rPr>
              <a:t> </a:t>
            </a:r>
            <a:r>
              <a:rPr lang="en-US" sz="2400" b="1">
                <a:solidFill>
                  <a:schemeClr val="tx1"/>
                </a:solidFill>
                <a:latin typeface="Times New Roman" panose="02020603050405020304" pitchFamily="18" charset="0"/>
                <a:cs typeface="Times New Roman" panose="02020603050405020304" pitchFamily="18" charset="0"/>
              </a:rPr>
              <a:t>S:</a:t>
            </a:r>
            <a:r>
              <a:rPr lang="en-US" sz="2400">
                <a:solidFill>
                  <a:schemeClr val="tx1"/>
                </a:solidFill>
                <a:latin typeface="Times New Roman" panose="02020603050405020304" pitchFamily="18" charset="0"/>
                <a:cs typeface="Times New Roman" panose="02020603050405020304" pitchFamily="18" charset="0"/>
              </a:rPr>
              <a:t> là các câu trả lời của server.</a:t>
            </a:r>
            <a:br>
              <a:rPr lang="en-US" sz="2400">
                <a:solidFill>
                  <a:schemeClr val="tx1"/>
                </a:solidFill>
                <a:latin typeface="Times New Roman" panose="02020603050405020304" pitchFamily="18" charset="0"/>
                <a:cs typeface="Times New Roman" panose="02020603050405020304" pitchFamily="18" charset="0"/>
              </a:rPr>
            </a:br>
            <a:endParaRPr lang="en-US" sz="2400">
              <a:solidFill>
                <a:schemeClr val="tx1"/>
              </a:solidFill>
              <a:latin typeface="Times New Roman" panose="02020603050405020304" pitchFamily="18" charset="0"/>
              <a:cs typeface="Times New Roman" panose="02020603050405020304" pitchFamily="18" charset="0"/>
            </a:endParaRPr>
          </a:p>
        </p:txBody>
      </p:sp>
      <p:pic>
        <p:nvPicPr>
          <p:cNvPr id="4" name="Picture 3" descr="http://voer.edu.vn/file/40469"/>
          <p:cNvPicPr/>
          <p:nvPr/>
        </p:nvPicPr>
        <p:blipFill>
          <a:blip r:embed="rId2">
            <a:extLst>
              <a:ext uri="{28A0092B-C50C-407E-A947-70E740481C1C}">
                <a14:useLocalDpi xmlns:a14="http://schemas.microsoft.com/office/drawing/2010/main" val="0"/>
              </a:ext>
            </a:extLst>
          </a:blip>
          <a:srcRect/>
          <a:stretch>
            <a:fillRect/>
          </a:stretch>
        </p:blipFill>
        <p:spPr bwMode="auto">
          <a:xfrm>
            <a:off x="1056069" y="2794715"/>
            <a:ext cx="6825802" cy="3451539"/>
          </a:xfrm>
          <a:prstGeom prst="rect">
            <a:avLst/>
          </a:prstGeom>
          <a:noFill/>
          <a:ln>
            <a:noFill/>
          </a:ln>
        </p:spPr>
      </p:pic>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6148017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438" y="2371679"/>
            <a:ext cx="10526184" cy="4312456"/>
          </a:xfrm>
        </p:spPr>
        <p:txBody>
          <a:bodyPr/>
          <a:lstStyle/>
          <a:p>
            <a:r>
              <a:rPr lang="en-US" sz="2200">
                <a:latin typeface="Times New Roman" panose="02020603050405020304" pitchFamily="18" charset="0"/>
                <a:cs typeface="Times New Roman" panose="02020603050405020304" pitchFamily="18" charset="0"/>
              </a:rPr>
              <a:t>Như đã thấy trong ví dụ, client gởi đi một lệnh (</a:t>
            </a:r>
            <a:r>
              <a:rPr lang="en-US" sz="2200" b="1">
                <a:latin typeface="Times New Roman" panose="02020603050405020304" pitchFamily="18" charset="0"/>
                <a:cs typeface="Times New Roman" panose="02020603050405020304" pitchFamily="18" charset="0"/>
              </a:rPr>
              <a:t>HELO, </a:t>
            </a:r>
            <a:r>
              <a:rPr lang="en-US" sz="2200" b="1" smtClean="0">
                <a:latin typeface="Times New Roman" panose="02020603050405020304" pitchFamily="18" charset="0"/>
                <a:cs typeface="Times New Roman" panose="02020603050405020304" pitchFamily="18" charset="0"/>
              </a:rPr>
              <a:t>MAIL,..)</a:t>
            </a:r>
            <a:r>
              <a:rPr lang="en-US" sz="2200" smtClean="0">
                <a:latin typeface="Times New Roman" panose="02020603050405020304" pitchFamily="18" charset="0"/>
                <a:cs typeface="Times New Roman" panose="02020603050405020304" pitchFamily="18" charset="0"/>
              </a:rPr>
              <a:t>và </a:t>
            </a:r>
            <a:r>
              <a:rPr lang="en-US" sz="2200">
                <a:latin typeface="Times New Roman" panose="02020603050405020304" pitchFamily="18" charset="0"/>
                <a:cs typeface="Times New Roman" panose="02020603050405020304" pitchFamily="18" charset="0"/>
              </a:rPr>
              <a:t>server trả lời bằng một mã số (250, 354, 221) có kèm theo lời chú thích có thể đọc </a:t>
            </a:r>
            <a:r>
              <a:rPr lang="en-US" sz="2200" smtClean="0">
                <a:latin typeface="Times New Roman" panose="02020603050405020304" pitchFamily="18" charset="0"/>
                <a:cs typeface="Times New Roman" panose="02020603050405020304" pitchFamily="18" charset="0"/>
              </a:rPr>
              <a:t>được.Sau </a:t>
            </a:r>
            <a:r>
              <a:rPr lang="en-US" sz="2200">
                <a:latin typeface="Times New Roman" panose="02020603050405020304" pitchFamily="18" charset="0"/>
                <a:cs typeface="Times New Roman" panose="02020603050405020304" pitchFamily="18" charset="0"/>
              </a:rPr>
              <a:t>đây là bảng giải thích một số lệnh của client và mã số trả lời của server.</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101626623"/>
              </p:ext>
            </p:extLst>
          </p:nvPr>
        </p:nvGraphicFramePr>
        <p:xfrm>
          <a:off x="2379803" y="3524404"/>
          <a:ext cx="8283904" cy="2980055"/>
        </p:xfrm>
        <a:graphic>
          <a:graphicData uri="http://schemas.openxmlformats.org/drawingml/2006/table">
            <a:tbl>
              <a:tblPr firstRow="1" bandRow="1">
                <a:tableStyleId>{5C22544A-7EE6-4342-B048-85BDC9FD1C3A}</a:tableStyleId>
              </a:tblPr>
              <a:tblGrid>
                <a:gridCol w="4141952"/>
                <a:gridCol w="4141952"/>
              </a:tblGrid>
              <a:tr h="370840">
                <a:tc>
                  <a:txBody>
                    <a:bodyPr/>
                    <a:lstStyle/>
                    <a:p>
                      <a:pPr algn="ctr"/>
                      <a:r>
                        <a:rPr lang="en-US" sz="2200" smtClean="0">
                          <a:latin typeface="Times New Roman" panose="02020603050405020304" pitchFamily="18" charset="0"/>
                          <a:cs typeface="Times New Roman" panose="02020603050405020304" pitchFamily="18" charset="0"/>
                        </a:rPr>
                        <a:t>Lệnh</a:t>
                      </a:r>
                      <a:r>
                        <a:rPr lang="en-US" sz="2200" baseline="0" smtClean="0">
                          <a:latin typeface="Times New Roman" panose="02020603050405020304" pitchFamily="18" charset="0"/>
                          <a:cs typeface="Times New Roman" panose="02020603050405020304" pitchFamily="18" charset="0"/>
                        </a:rPr>
                        <a:t> Client</a:t>
                      </a:r>
                      <a:endParaRPr lang="en-US" sz="2200">
                        <a:latin typeface="Times New Roman" panose="02020603050405020304" pitchFamily="18" charset="0"/>
                        <a:cs typeface="Times New Roman" panose="02020603050405020304" pitchFamily="18" charset="0"/>
                      </a:endParaRPr>
                    </a:p>
                  </a:txBody>
                  <a:tcPr/>
                </a:tc>
                <a:tc>
                  <a:txBody>
                    <a:bodyPr/>
                    <a:lstStyle/>
                    <a:p>
                      <a:pPr algn="ctr"/>
                      <a:r>
                        <a:rPr lang="en-US" sz="2200" smtClean="0">
                          <a:latin typeface="Times New Roman" panose="02020603050405020304" pitchFamily="18" charset="0"/>
                          <a:cs typeface="Times New Roman" panose="02020603050405020304" pitchFamily="18" charset="0"/>
                        </a:rPr>
                        <a:t>Ý</a:t>
                      </a:r>
                      <a:r>
                        <a:rPr lang="en-US" sz="2200" baseline="0" smtClean="0">
                          <a:latin typeface="Times New Roman" panose="02020603050405020304" pitchFamily="18" charset="0"/>
                          <a:cs typeface="Times New Roman" panose="02020603050405020304" pitchFamily="18" charset="0"/>
                        </a:rPr>
                        <a:t> nghĩa</a:t>
                      </a:r>
                      <a:endParaRPr lang="en-US" sz="2200">
                        <a:latin typeface="Times New Roman" panose="02020603050405020304" pitchFamily="18" charset="0"/>
                        <a:cs typeface="Times New Roman" panose="02020603050405020304" pitchFamily="18" charset="0"/>
                      </a:endParaRPr>
                    </a:p>
                  </a:txBody>
                  <a:tcPr/>
                </a:tc>
              </a:tr>
              <a:tr h="370840">
                <a:tc>
                  <a:txBody>
                    <a:bodyPr/>
                    <a:lstStyle/>
                    <a:p>
                      <a:pPr algn="ctr"/>
                      <a:r>
                        <a:rPr lang="en-US" sz="2200" smtClean="0">
                          <a:latin typeface="Times New Roman" panose="02020603050405020304" pitchFamily="18" charset="0"/>
                          <a:cs typeface="Times New Roman" panose="02020603050405020304" pitchFamily="18" charset="0"/>
                        </a:rPr>
                        <a:t>HELO</a:t>
                      </a:r>
                      <a:endParaRPr lang="en-US" sz="2200">
                        <a:latin typeface="Times New Roman" panose="02020603050405020304" pitchFamily="18" charset="0"/>
                        <a:cs typeface="Times New Roman" panose="02020603050405020304" pitchFamily="18" charset="0"/>
                      </a:endParaRPr>
                    </a:p>
                  </a:txBody>
                  <a:tcPr/>
                </a:tc>
                <a:tc>
                  <a:txBody>
                    <a:bodyPr/>
                    <a:lstStyle/>
                    <a:p>
                      <a:pPr algn="ctr"/>
                      <a:r>
                        <a:rPr lang="en-US" sz="2200" kern="1200" smtClean="0">
                          <a:solidFill>
                            <a:schemeClr val="dk1"/>
                          </a:solidFill>
                          <a:effectLst/>
                          <a:latin typeface="Times New Roman" panose="02020603050405020304" pitchFamily="18" charset="0"/>
                          <a:ea typeface="+mn-ea"/>
                          <a:cs typeface="Times New Roman" panose="02020603050405020304" pitchFamily="18" charset="0"/>
                        </a:rPr>
                        <a:t>Lệnh khởi tạo phiên giao thức mới giữa máy khách và máy chủ.</a:t>
                      </a:r>
                      <a:endParaRPr lang="en-US" sz="2200">
                        <a:latin typeface="Times New Roman" panose="02020603050405020304" pitchFamily="18" charset="0"/>
                        <a:cs typeface="Times New Roman" panose="02020603050405020304" pitchFamily="18" charset="0"/>
                      </a:endParaRPr>
                    </a:p>
                  </a:txBody>
                  <a:tcPr/>
                </a:tc>
              </a:tr>
              <a:tr h="370840">
                <a:tc>
                  <a:txBody>
                    <a:bodyPr/>
                    <a:lstStyle/>
                    <a:p>
                      <a:pPr algn="ctr"/>
                      <a:r>
                        <a:rPr lang="en-US" sz="2200" kern="1200" smtClean="0">
                          <a:solidFill>
                            <a:schemeClr val="dk1"/>
                          </a:solidFill>
                          <a:effectLst/>
                          <a:latin typeface="Times New Roman" panose="02020603050405020304" pitchFamily="18" charset="0"/>
                          <a:ea typeface="+mn-ea"/>
                          <a:cs typeface="Times New Roman" panose="02020603050405020304" pitchFamily="18" charset="0"/>
                        </a:rPr>
                        <a:t>MAIL FROM</a:t>
                      </a:r>
                      <a:endParaRPr lang="en-US" sz="2200">
                        <a:latin typeface="Times New Roman" panose="02020603050405020304" pitchFamily="18" charset="0"/>
                        <a:cs typeface="Times New Roman" panose="02020603050405020304" pitchFamily="18" charset="0"/>
                      </a:endParaRPr>
                    </a:p>
                  </a:txBody>
                  <a:tcPr/>
                </a:tc>
                <a:tc>
                  <a:txBody>
                    <a:bodyPr/>
                    <a:lstStyle/>
                    <a:p>
                      <a:pPr algn="ctr"/>
                      <a:r>
                        <a:rPr lang="en-US" sz="2200" kern="1200" smtClean="0">
                          <a:solidFill>
                            <a:schemeClr val="dk1"/>
                          </a:solidFill>
                          <a:effectLst/>
                          <a:latin typeface="Times New Roman" panose="02020603050405020304" pitchFamily="18" charset="0"/>
                          <a:ea typeface="+mn-ea"/>
                          <a:cs typeface="Times New Roman" panose="02020603050405020304" pitchFamily="18" charset="0"/>
                        </a:rPr>
                        <a:t>Địa chỉ email của người gởi</a:t>
                      </a:r>
                      <a:endParaRPr lang="en-US" sz="2200">
                        <a:latin typeface="Times New Roman" panose="02020603050405020304" pitchFamily="18" charset="0"/>
                        <a:cs typeface="Times New Roman" panose="02020603050405020304" pitchFamily="18" charset="0"/>
                      </a:endParaRPr>
                    </a:p>
                  </a:txBody>
                  <a:tcPr/>
                </a:tc>
              </a:tr>
              <a:tr h="370840">
                <a:tc>
                  <a:txBody>
                    <a:bodyPr/>
                    <a:lstStyle/>
                    <a:p>
                      <a:pPr algn="ctr"/>
                      <a:r>
                        <a:rPr lang="en-US" sz="2200" kern="1200" smtClean="0">
                          <a:solidFill>
                            <a:schemeClr val="dk1"/>
                          </a:solidFill>
                          <a:effectLst/>
                          <a:latin typeface="Times New Roman" panose="02020603050405020304" pitchFamily="18" charset="0"/>
                          <a:ea typeface="+mn-ea"/>
                          <a:cs typeface="Times New Roman" panose="02020603050405020304" pitchFamily="18" charset="0"/>
                        </a:rPr>
                        <a:t>RCPT TO</a:t>
                      </a:r>
                      <a:endParaRPr lang="en-US" sz="220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200" kern="1200" smtClean="0">
                          <a:solidFill>
                            <a:schemeClr val="dk1"/>
                          </a:solidFill>
                          <a:effectLst/>
                          <a:latin typeface="Times New Roman" panose="02020603050405020304" pitchFamily="18" charset="0"/>
                          <a:ea typeface="+mn-ea"/>
                          <a:cs typeface="Times New Roman" panose="02020603050405020304" pitchFamily="18" charset="0"/>
                        </a:rPr>
                        <a:t>Địa chỉ email của người nhận</a:t>
                      </a:r>
                      <a:endParaRPr lang="en-US" sz="2200" smtClean="0">
                        <a:latin typeface="Times New Roman" panose="02020603050405020304" pitchFamily="18" charset="0"/>
                        <a:cs typeface="Times New Roman" panose="02020603050405020304" pitchFamily="18" charset="0"/>
                      </a:endParaRPr>
                    </a:p>
                  </a:txBody>
                  <a:tcPr/>
                </a:tc>
              </a:tr>
              <a:tr h="329557">
                <a:tc>
                  <a:txBody>
                    <a:bodyPr/>
                    <a:lstStyle/>
                    <a:p>
                      <a:pPr algn="ctr"/>
                      <a:r>
                        <a:rPr lang="en-US" sz="2200" kern="1200" smtClean="0">
                          <a:solidFill>
                            <a:schemeClr val="dk1"/>
                          </a:solidFill>
                          <a:effectLst/>
                          <a:latin typeface="Times New Roman" panose="02020603050405020304" pitchFamily="18" charset="0"/>
                          <a:ea typeface="+mn-ea"/>
                          <a:cs typeface="Times New Roman" panose="02020603050405020304" pitchFamily="18" charset="0"/>
                        </a:rPr>
                        <a:t>DATA</a:t>
                      </a:r>
                      <a:endParaRPr lang="en-US" sz="2200">
                        <a:latin typeface="Times New Roman" panose="02020603050405020304" pitchFamily="18" charset="0"/>
                        <a:cs typeface="Times New Roman" panose="02020603050405020304" pitchFamily="18" charset="0"/>
                      </a:endParaRPr>
                    </a:p>
                  </a:txBody>
                  <a:tcPr/>
                </a:tc>
                <a:tc>
                  <a:txBody>
                    <a:bodyPr/>
                    <a:lstStyle/>
                    <a:p>
                      <a:pPr algn="ctr"/>
                      <a:r>
                        <a:rPr lang="en-US" sz="2200" kern="1200" smtClean="0">
                          <a:solidFill>
                            <a:schemeClr val="dk1"/>
                          </a:solidFill>
                          <a:effectLst/>
                          <a:latin typeface="Times New Roman" panose="02020603050405020304" pitchFamily="18" charset="0"/>
                          <a:ea typeface="+mn-ea"/>
                          <a:cs typeface="Times New Roman" panose="02020603050405020304" pitchFamily="18" charset="0"/>
                        </a:rPr>
                        <a:t>Bắt đầu truyền nội dung của thư</a:t>
                      </a:r>
                      <a:endParaRPr lang="en-US" sz="2200">
                        <a:latin typeface="Times New Roman" panose="02020603050405020304" pitchFamily="18" charset="0"/>
                        <a:cs typeface="Times New Roman" panose="02020603050405020304" pitchFamily="18" charset="0"/>
                      </a:endParaRPr>
                    </a:p>
                  </a:txBody>
                  <a:tcPr/>
                </a:tc>
              </a:tr>
              <a:tr h="370840">
                <a:tc>
                  <a:txBody>
                    <a:bodyPr/>
                    <a:lstStyle/>
                    <a:p>
                      <a:pPr algn="ctr">
                        <a:lnSpc>
                          <a:spcPct val="107000"/>
                        </a:lnSpc>
                        <a:spcAft>
                          <a:spcPts val="800"/>
                        </a:spcAft>
                      </a:pPr>
                      <a:r>
                        <a:rPr lang="en-US" sz="22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QUIT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r>
                        <a:rPr lang="en-US" sz="2200" kern="1200" smtClean="0">
                          <a:solidFill>
                            <a:schemeClr val="dk1"/>
                          </a:solidFill>
                          <a:effectLst/>
                          <a:latin typeface="Times New Roman" panose="02020603050405020304" pitchFamily="18" charset="0"/>
                          <a:ea typeface="+mn-ea"/>
                          <a:cs typeface="Times New Roman" panose="02020603050405020304" pitchFamily="18" charset="0"/>
                        </a:rPr>
                        <a:t>Chấm dứt phiên kết</a:t>
                      </a:r>
                      <a:r>
                        <a:rPr lang="en-US" sz="2200" kern="1200" baseline="0" smtClean="0">
                          <a:solidFill>
                            <a:schemeClr val="dk1"/>
                          </a:solidFill>
                          <a:effectLst/>
                          <a:latin typeface="Times New Roman" panose="02020603050405020304" pitchFamily="18" charset="0"/>
                          <a:ea typeface="+mn-ea"/>
                          <a:cs typeface="Times New Roman" panose="02020603050405020304" pitchFamily="18" charset="0"/>
                        </a:rPr>
                        <a:t> nối</a:t>
                      </a:r>
                      <a:endParaRPr lang="en-US" sz="2200">
                        <a:latin typeface="Times New Roman" panose="02020603050405020304" pitchFamily="18" charset="0"/>
                        <a:cs typeface="Times New Roman" panose="02020603050405020304" pitchFamily="18" charset="0"/>
                      </a:endParaRPr>
                    </a:p>
                  </a:txBody>
                  <a:tcPr/>
                </a:tc>
              </a:tr>
            </a:tbl>
          </a:graphicData>
        </a:graphic>
      </p:graphicFrame>
      <p:sp>
        <p:nvSpPr>
          <p:cNvPr id="2" name="Slide Number Placeholder 1"/>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66027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36181554"/>
              </p:ext>
            </p:extLst>
          </p:nvPr>
        </p:nvGraphicFramePr>
        <p:xfrm>
          <a:off x="1983345" y="2680774"/>
          <a:ext cx="9118242" cy="3577823"/>
        </p:xfrm>
        <a:graphic>
          <a:graphicData uri="http://schemas.openxmlformats.org/drawingml/2006/table">
            <a:tbl>
              <a:tblPr firstRow="1" bandRow="1">
                <a:tableStyleId>{5C22544A-7EE6-4342-B048-85BDC9FD1C3A}</a:tableStyleId>
              </a:tblPr>
              <a:tblGrid>
                <a:gridCol w="4559121"/>
                <a:gridCol w="4559121"/>
              </a:tblGrid>
              <a:tr h="612641">
                <a:tc>
                  <a:txBody>
                    <a:bodyPr/>
                    <a:lstStyle/>
                    <a:p>
                      <a:pPr algn="ctr"/>
                      <a:r>
                        <a:rPr lang="en-US" sz="2200" smtClean="0">
                          <a:latin typeface="Times New Roman" panose="02020603050405020304" pitchFamily="18" charset="0"/>
                          <a:cs typeface="Times New Roman" panose="02020603050405020304" pitchFamily="18" charset="0"/>
                        </a:rPr>
                        <a:t>Trả</a:t>
                      </a:r>
                      <a:r>
                        <a:rPr lang="en-US" sz="2200" baseline="0" smtClean="0">
                          <a:latin typeface="Times New Roman" panose="02020603050405020304" pitchFamily="18" charset="0"/>
                          <a:cs typeface="Times New Roman" panose="02020603050405020304" pitchFamily="18" charset="0"/>
                        </a:rPr>
                        <a:t> lời của Server</a:t>
                      </a:r>
                      <a:endParaRPr lang="en-US" sz="2200">
                        <a:latin typeface="Times New Roman" panose="02020603050405020304" pitchFamily="18" charset="0"/>
                        <a:cs typeface="Times New Roman" panose="02020603050405020304" pitchFamily="18" charset="0"/>
                      </a:endParaRPr>
                    </a:p>
                  </a:txBody>
                  <a:tcPr/>
                </a:tc>
                <a:tc>
                  <a:txBody>
                    <a:bodyPr/>
                    <a:lstStyle/>
                    <a:p>
                      <a:pPr algn="ctr"/>
                      <a:r>
                        <a:rPr lang="en-US" sz="2200" smtClean="0">
                          <a:latin typeface="Times New Roman" panose="02020603050405020304" pitchFamily="18" charset="0"/>
                          <a:cs typeface="Times New Roman" panose="02020603050405020304" pitchFamily="18" charset="0"/>
                        </a:rPr>
                        <a:t>Ý</a:t>
                      </a:r>
                      <a:r>
                        <a:rPr lang="en-US" sz="2200" baseline="0" smtClean="0">
                          <a:latin typeface="Times New Roman" panose="02020603050405020304" pitchFamily="18" charset="0"/>
                          <a:cs typeface="Times New Roman" panose="02020603050405020304" pitchFamily="18" charset="0"/>
                        </a:rPr>
                        <a:t> Nghĩa</a:t>
                      </a:r>
                      <a:endParaRPr lang="en-US" sz="2200">
                        <a:latin typeface="Times New Roman" panose="02020603050405020304" pitchFamily="18" charset="0"/>
                        <a:cs typeface="Times New Roman" panose="02020603050405020304" pitchFamily="18" charset="0"/>
                      </a:endParaRPr>
                    </a:p>
                  </a:txBody>
                  <a:tcPr/>
                </a:tc>
              </a:tr>
              <a:tr h="612641">
                <a:tc>
                  <a:txBody>
                    <a:bodyPr/>
                    <a:lstStyle/>
                    <a:p>
                      <a:pPr algn="ctr">
                        <a:lnSpc>
                          <a:spcPct val="107000"/>
                        </a:lnSpc>
                        <a:spcAft>
                          <a:spcPts val="800"/>
                        </a:spcAft>
                      </a:pPr>
                      <a:r>
                        <a:rPr lang="en-US" sz="2200" b="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250</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22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Yêu cầu hợp lệ</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r>
              <a:tr h="612641">
                <a:tc>
                  <a:txBody>
                    <a:bodyPr/>
                    <a:lstStyle/>
                    <a:p>
                      <a:pPr algn="ctr">
                        <a:lnSpc>
                          <a:spcPct val="107000"/>
                        </a:lnSpc>
                        <a:spcAft>
                          <a:spcPts val="800"/>
                        </a:spcAft>
                      </a:pPr>
                      <a:r>
                        <a:rPr lang="en-US" sz="2200" b="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550</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22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Yêu cầu không hợp lệ, không tồn tại hộp thư như client đã chỉ ra.</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r>
              <a:tr h="612641">
                <a:tc>
                  <a:txBody>
                    <a:bodyPr/>
                    <a:lstStyle/>
                    <a:p>
                      <a:pPr algn="ctr">
                        <a:lnSpc>
                          <a:spcPct val="107000"/>
                        </a:lnSpc>
                        <a:spcAft>
                          <a:spcPts val="800"/>
                        </a:spcAft>
                      </a:pPr>
                      <a:r>
                        <a:rPr lang="en-US" sz="2200" b="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354</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22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Cho phép bắt đầu nhập thư vào. Kết thúc thư bằng &lt;CRLF&gt;.&lt;CRLF&gt;</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r>
              <a:tr h="612641">
                <a:tc>
                  <a:txBody>
                    <a:bodyPr/>
                    <a:lstStyle/>
                    <a:p>
                      <a:pPr algn="ctr">
                        <a:lnSpc>
                          <a:spcPct val="107000"/>
                        </a:lnSpc>
                        <a:spcAft>
                          <a:spcPts val="800"/>
                        </a:spcAft>
                      </a:pPr>
                      <a:r>
                        <a:rPr lang="en-US" sz="2200" b="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221</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c>
                  <a:txBody>
                    <a:bodyPr/>
                    <a:lstStyle/>
                    <a:p>
                      <a:pPr algn="ctr">
                        <a:lnSpc>
                          <a:spcPct val="107000"/>
                        </a:lnSpc>
                        <a:spcAft>
                          <a:spcPts val="800"/>
                        </a:spcAft>
                      </a:pPr>
                      <a:r>
                        <a:rPr lang="en-US" sz="220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Server đang đóng kết nối TCP</a:t>
                      </a:r>
                      <a:endParaRPr lang="en-US"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nchor="ctr"/>
                </a:tc>
              </a:tr>
            </a:tbl>
          </a:graphicData>
        </a:graphic>
      </p:graphicFrame>
      <p:sp>
        <p:nvSpPr>
          <p:cNvPr id="2" name="Slide Number Placeholder 1"/>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83684557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Ưu nhược điểm của giao thức SMTP</a:t>
            </a:r>
            <a:endParaRPr lang="en-US">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7021358"/>
              </p:ext>
            </p:extLst>
          </p:nvPr>
        </p:nvGraphicFramePr>
        <p:xfrm>
          <a:off x="1310246" y="2603500"/>
          <a:ext cx="9379218" cy="3153356"/>
        </p:xfrm>
        <a:graphic>
          <a:graphicData uri="http://schemas.openxmlformats.org/drawingml/2006/table">
            <a:tbl>
              <a:tblPr firstRow="1" bandRow="1">
                <a:tableStyleId>{5C22544A-7EE6-4342-B048-85BDC9FD1C3A}</a:tableStyleId>
              </a:tblPr>
              <a:tblGrid>
                <a:gridCol w="4689609"/>
                <a:gridCol w="4689609"/>
              </a:tblGrid>
              <a:tr h="490821">
                <a:tc>
                  <a:txBody>
                    <a:bodyPr/>
                    <a:lstStyle/>
                    <a:p>
                      <a:pPr algn="ctr"/>
                      <a:r>
                        <a:rPr lang="en-US" sz="2200" smtClean="0">
                          <a:latin typeface="Times New Roman" panose="02020603050405020304" pitchFamily="18" charset="0"/>
                          <a:cs typeface="Times New Roman" panose="02020603050405020304" pitchFamily="18" charset="0"/>
                        </a:rPr>
                        <a:t>Ưu</a:t>
                      </a:r>
                      <a:r>
                        <a:rPr lang="en-US" sz="2200" baseline="0" smtClean="0">
                          <a:latin typeface="Times New Roman" panose="02020603050405020304" pitchFamily="18" charset="0"/>
                          <a:cs typeface="Times New Roman" panose="02020603050405020304" pitchFamily="18" charset="0"/>
                        </a:rPr>
                        <a:t> điểm</a:t>
                      </a:r>
                      <a:endParaRPr lang="en-US" sz="2200">
                        <a:latin typeface="Times New Roman" panose="02020603050405020304" pitchFamily="18" charset="0"/>
                        <a:cs typeface="Times New Roman" panose="02020603050405020304" pitchFamily="18" charset="0"/>
                      </a:endParaRPr>
                    </a:p>
                  </a:txBody>
                  <a:tcPr/>
                </a:tc>
                <a:tc>
                  <a:txBody>
                    <a:bodyPr/>
                    <a:lstStyle/>
                    <a:p>
                      <a:pPr algn="ctr"/>
                      <a:r>
                        <a:rPr lang="en-US" sz="2200" smtClean="0">
                          <a:latin typeface="Times New Roman" panose="02020603050405020304" pitchFamily="18" charset="0"/>
                          <a:cs typeface="Times New Roman" panose="02020603050405020304" pitchFamily="18" charset="0"/>
                        </a:rPr>
                        <a:t>Nhược</a:t>
                      </a:r>
                      <a:r>
                        <a:rPr lang="en-US" sz="2200" baseline="0" smtClean="0">
                          <a:latin typeface="Times New Roman" panose="02020603050405020304" pitchFamily="18" charset="0"/>
                          <a:cs typeface="Times New Roman" panose="02020603050405020304" pitchFamily="18" charset="0"/>
                        </a:rPr>
                        <a:t> điểm</a:t>
                      </a:r>
                      <a:endParaRPr lang="en-US" sz="2200">
                        <a:latin typeface="Times New Roman" panose="02020603050405020304" pitchFamily="18" charset="0"/>
                        <a:cs typeface="Times New Roman" panose="02020603050405020304" pitchFamily="18" charset="0"/>
                      </a:endParaRPr>
                    </a:p>
                  </a:txBody>
                  <a:tcPr/>
                </a:tc>
              </a:tr>
              <a:tr h="2662535">
                <a:tc>
                  <a:txBody>
                    <a:bodyPr/>
                    <a:lstStyle/>
                    <a:p>
                      <a:pPr algn="l"/>
                      <a:r>
                        <a:rPr lang="en-US" sz="2200" kern="1200" smtClean="0">
                          <a:solidFill>
                            <a:schemeClr val="dk1"/>
                          </a:solidFill>
                          <a:effectLst/>
                          <a:latin typeface="Times New Roman" panose="02020603050405020304" pitchFamily="18" charset="0"/>
                          <a:ea typeface="+mn-ea"/>
                          <a:cs typeface="Times New Roman" panose="02020603050405020304" pitchFamily="18" charset="0"/>
                        </a:rPr>
                        <a:t>Được phát triển từ rất sớm, và là chuẩn sử dụng của hầu hết server mail trên thế giới.</a:t>
                      </a:r>
                      <a:endParaRPr lang="en-US" sz="2200">
                        <a:latin typeface="Times New Roman" panose="02020603050405020304" pitchFamily="18" charset="0"/>
                        <a:cs typeface="Times New Roman" panose="02020603050405020304" pitchFamily="18" charset="0"/>
                      </a:endParaRPr>
                    </a:p>
                  </a:txBody>
                  <a:tcPr/>
                </a:tc>
                <a:tc>
                  <a:txBody>
                    <a:bodyPr/>
                    <a:lstStyle/>
                    <a:p>
                      <a:pPr lvl="0" algn="l" fontAlgn="base"/>
                      <a:r>
                        <a:rPr lang="en-US" sz="2200" kern="1200" smtClean="0">
                          <a:solidFill>
                            <a:schemeClr val="dk1"/>
                          </a:solidFill>
                          <a:effectLst/>
                          <a:latin typeface="Times New Roman" panose="02020603050405020304" pitchFamily="18" charset="0"/>
                          <a:ea typeface="+mn-ea"/>
                          <a:cs typeface="Times New Roman" panose="02020603050405020304" pitchFamily="18" charset="0"/>
                        </a:rPr>
                        <a:t>- Chỉ sử dụng định dạng NVT 7 bit    ASCII.</a:t>
                      </a:r>
                    </a:p>
                    <a:p>
                      <a:pPr lvl="0" algn="l" fontAlgn="base"/>
                      <a:r>
                        <a:rPr lang="en-US" sz="2200" kern="1200" smtClean="0">
                          <a:solidFill>
                            <a:schemeClr val="dk1"/>
                          </a:solidFill>
                          <a:effectLst/>
                          <a:latin typeface="Times New Roman" panose="02020603050405020304" pitchFamily="18" charset="0"/>
                          <a:ea typeface="+mn-ea"/>
                          <a:cs typeface="Times New Roman" panose="02020603050405020304" pitchFamily="18" charset="0"/>
                        </a:rPr>
                        <a:t>- Bản tin gửi đi không được mã hóa</a:t>
                      </a:r>
                    </a:p>
                    <a:p>
                      <a:pPr lvl="0" algn="l" fontAlgn="base"/>
                      <a:r>
                        <a:rPr lang="en-US" sz="2200" b="1" kern="1200" smtClean="0">
                          <a:solidFill>
                            <a:schemeClr val="dk1"/>
                          </a:solidFill>
                          <a:effectLst/>
                          <a:latin typeface="Times New Roman" panose="02020603050405020304" pitchFamily="18" charset="0"/>
                          <a:ea typeface="+mn-ea"/>
                          <a:cs typeface="Times New Roman" panose="02020603050405020304" pitchFamily="18" charset="0"/>
                        </a:rPr>
                        <a:t>-</a:t>
                      </a:r>
                      <a:r>
                        <a:rPr lang="en-US" sz="2200" kern="1200" smtClean="0">
                          <a:solidFill>
                            <a:schemeClr val="dk1"/>
                          </a:solidFill>
                          <a:effectLst/>
                          <a:latin typeface="Times New Roman" panose="02020603050405020304" pitchFamily="18" charset="0"/>
                          <a:ea typeface="+mn-ea"/>
                          <a:cs typeface="Times New Roman" panose="02020603050405020304" pitchFamily="18" charset="0"/>
                        </a:rPr>
                        <a:t> Thiếu các tính năng bảo mật tích hợp.</a:t>
                      </a:r>
                    </a:p>
                    <a:p>
                      <a:pPr algn="l"/>
                      <a:r>
                        <a:rPr lang="en-US" sz="2200" b="1" kern="1200" smtClean="0">
                          <a:solidFill>
                            <a:schemeClr val="dk1"/>
                          </a:solidFill>
                          <a:effectLst/>
                          <a:latin typeface="Times New Roman" panose="02020603050405020304" pitchFamily="18" charset="0"/>
                          <a:ea typeface="+mn-ea"/>
                          <a:cs typeface="Times New Roman" panose="02020603050405020304" pitchFamily="18" charset="0"/>
                        </a:rPr>
                        <a:t>-</a:t>
                      </a:r>
                      <a:r>
                        <a:rPr lang="en-US" sz="2200" kern="1200" smtClean="0">
                          <a:solidFill>
                            <a:schemeClr val="dk1"/>
                          </a:solidFill>
                          <a:effectLst/>
                          <a:latin typeface="Times New Roman" panose="02020603050405020304" pitchFamily="18" charset="0"/>
                          <a:ea typeface="+mn-ea"/>
                          <a:cs typeface="Times New Roman" panose="02020603050405020304" pitchFamily="18" charset="0"/>
                        </a:rPr>
                        <a:t> Dễ bị spam, giả danh địa chỉ người gửi. </a:t>
                      </a:r>
                      <a:endParaRPr lang="en-US" sz="2200">
                        <a:latin typeface="Times New Roman" panose="02020603050405020304" pitchFamily="18" charset="0"/>
                        <a:cs typeface="Times New Roman" panose="02020603050405020304" pitchFamily="18" charset="0"/>
                      </a:endParaRPr>
                    </a:p>
                  </a:txBody>
                  <a:tcPr/>
                </a:tc>
              </a:tr>
            </a:tbl>
          </a:graphicData>
        </a:graphic>
      </p:graphicFrame>
      <p:sp>
        <p:nvSpPr>
          <p:cNvPr id="3" name="Slide Number Placeholder 2"/>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44993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2228" y="3569416"/>
            <a:ext cx="8813294" cy="1118494"/>
          </a:xfrm>
        </p:spPr>
        <p:txBody>
          <a:bodyPr>
            <a:normAutofit/>
          </a:bodyPr>
          <a:lstStyle/>
          <a:p>
            <a:pPr marL="0" indent="0">
              <a:buNone/>
            </a:pPr>
            <a:r>
              <a:rPr lang="en-US" sz="5400" smtClean="0">
                <a:latin typeface="Times New Roman" panose="02020603050405020304" pitchFamily="18" charset="0"/>
                <a:cs typeface="Times New Roman" panose="02020603050405020304" pitchFamily="18" charset="0"/>
              </a:rPr>
              <a:t>			Thanks For Watching!!!</a:t>
            </a:r>
            <a:endParaRPr lang="en-US" sz="5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66741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a:t>
            </a:r>
            <a:endParaRPr lang="en-US"/>
          </a:p>
        </p:txBody>
      </p:sp>
      <p:sp>
        <p:nvSpPr>
          <p:cNvPr id="3" name="Content Placeholder 2"/>
          <p:cNvSpPr>
            <a:spLocks noGrp="1"/>
          </p:cNvSpPr>
          <p:nvPr>
            <p:ph idx="1"/>
          </p:nvPr>
        </p:nvSpPr>
        <p:spPr>
          <a:xfrm>
            <a:off x="1154953" y="3193961"/>
            <a:ext cx="8825659" cy="1867436"/>
          </a:xfrm>
        </p:spPr>
        <p:txBody>
          <a:bodyPr/>
          <a:lstStyle/>
          <a:p>
            <a:r>
              <a:rPr lang="en-US" sz="2600" b="1" smtClean="0">
                <a:latin typeface="Times New Roman" panose="02020603050405020304" pitchFamily="18" charset="0"/>
                <a:cs typeface="Times New Roman" panose="02020603050405020304" pitchFamily="18" charset="0"/>
              </a:rPr>
              <a:t>Tổng quan về Giao </a:t>
            </a:r>
            <a:r>
              <a:rPr lang="en-US" sz="2600" b="1">
                <a:latin typeface="Times New Roman" panose="02020603050405020304" pitchFamily="18" charset="0"/>
                <a:cs typeface="Times New Roman" panose="02020603050405020304" pitchFamily="18" charset="0"/>
              </a:rPr>
              <a:t>thức </a:t>
            </a:r>
            <a:r>
              <a:rPr lang="en-US" sz="2600" b="1" smtClean="0">
                <a:latin typeface="Times New Roman" panose="02020603050405020304" pitchFamily="18" charset="0"/>
                <a:cs typeface="Times New Roman" panose="02020603050405020304" pitchFamily="18" charset="0"/>
              </a:rPr>
              <a:t>SMTP ? </a:t>
            </a:r>
          </a:p>
          <a:p>
            <a:r>
              <a:rPr lang="en-US" sz="2600" b="1" smtClean="0">
                <a:latin typeface="Times New Roman" panose="02020603050405020304" pitchFamily="18" charset="0"/>
                <a:cs typeface="Times New Roman" panose="02020603050405020304" pitchFamily="18" charset="0"/>
              </a:rPr>
              <a:t>Giao Thức SMTP hoạt động như thế nào ?</a:t>
            </a:r>
          </a:p>
          <a:p>
            <a:r>
              <a:rPr lang="en-US" sz="2600" b="1" smtClean="0">
                <a:latin typeface="Times New Roman" panose="02020603050405020304" pitchFamily="18" charset="0"/>
                <a:cs typeface="Times New Roman" panose="02020603050405020304" pitchFamily="18" charset="0"/>
              </a:rPr>
              <a:t>Ưu </a:t>
            </a:r>
            <a:r>
              <a:rPr lang="en-US" sz="2600" b="1">
                <a:latin typeface="Times New Roman" panose="02020603050405020304" pitchFamily="18" charset="0"/>
                <a:cs typeface="Times New Roman" panose="02020603050405020304" pitchFamily="18" charset="0"/>
              </a:rPr>
              <a:t>và Nhược điểm của </a:t>
            </a:r>
            <a:r>
              <a:rPr lang="en-US" sz="2600" b="1" smtClean="0">
                <a:latin typeface="Times New Roman" panose="02020603050405020304" pitchFamily="18" charset="0"/>
                <a:cs typeface="Times New Roman" panose="02020603050405020304" pitchFamily="18" charset="0"/>
              </a:rPr>
              <a:t>SMTP?</a:t>
            </a:r>
            <a:endParaRPr lang="en-US" sz="2600">
              <a:latin typeface="Times New Roman" panose="02020603050405020304" pitchFamily="18" charset="0"/>
              <a:cs typeface="Times New Roman" panose="02020603050405020304" pitchFamily="18" charset="0"/>
            </a:endParaRPr>
          </a:p>
          <a:p>
            <a:pPr marL="0" indent="0">
              <a:buNone/>
            </a:pPr>
            <a:endParaRPr lang="en-US" sz="2600" b="1" smtClean="0">
              <a:latin typeface="Times New Roman" panose="02020603050405020304" pitchFamily="18" charset="0"/>
              <a:cs typeface="Times New Roman" panose="02020603050405020304" pitchFamily="18" charset="0"/>
            </a:endParaRPr>
          </a:p>
          <a:p>
            <a:endParaRPr lang="en-US" b="1" smtClean="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8408654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Giao Thức SMTP </a:t>
            </a:r>
            <a:endParaRPr lang="en-US"/>
          </a:p>
        </p:txBody>
      </p:sp>
      <p:sp>
        <p:nvSpPr>
          <p:cNvPr id="3" name="Content Placeholder 2"/>
          <p:cNvSpPr>
            <a:spLocks noGrp="1"/>
          </p:cNvSpPr>
          <p:nvPr>
            <p:ph idx="1"/>
          </p:nvPr>
        </p:nvSpPr>
        <p:spPr>
          <a:xfrm>
            <a:off x="1154955" y="2603500"/>
            <a:ext cx="9070870" cy="3616996"/>
          </a:xfrm>
        </p:spPr>
        <p:txBody>
          <a:bodyPr>
            <a:normAutofit/>
          </a:bodyPr>
          <a:lstStyle/>
          <a:p>
            <a:r>
              <a:rPr lang="en-US" sz="2600">
                <a:latin typeface="Times New Roman" panose="02020603050405020304" pitchFamily="18" charset="0"/>
                <a:cs typeface="Times New Roman" panose="02020603050405020304" pitchFamily="18" charset="0"/>
              </a:rPr>
              <a:t>SMTP (viết tắt của Simple Mail Transfer Protocol) là giao thức truyền tải </a:t>
            </a:r>
            <a:r>
              <a:rPr lang="en-US" sz="2600" smtClean="0">
                <a:latin typeface="Times New Roman" panose="02020603050405020304" pitchFamily="18" charset="0"/>
                <a:cs typeface="Times New Roman" panose="02020603050405020304" pitchFamily="18" charset="0"/>
              </a:rPr>
              <a:t>mail đơn </a:t>
            </a:r>
            <a:r>
              <a:rPr lang="en-US" sz="2600">
                <a:latin typeface="Times New Roman" panose="02020603050405020304" pitchFamily="18" charset="0"/>
                <a:cs typeface="Times New Roman" panose="02020603050405020304" pitchFamily="18" charset="0"/>
              </a:rPr>
              <a:t>giản. Nó là hệ thống chuyển tải các thư điện tử qua mạng Internet, máy chủ này sẽ hỗ trợ các phần mềm chuyên gửi mail như Google, Yahoo có thể gửi nhiều thư tín cùng một lúc tới các máy chủ khác nhau</a:t>
            </a:r>
            <a:r>
              <a:rPr lang="en-US" sz="2600" smtClean="0">
                <a:latin typeface="Times New Roman" panose="02020603050405020304" pitchFamily="18" charset="0"/>
                <a:cs typeface="Times New Roman" panose="02020603050405020304" pitchFamily="18" charset="0"/>
              </a:rPr>
              <a:t>.</a:t>
            </a:r>
          </a:p>
          <a:p>
            <a:r>
              <a:rPr lang="en-US" sz="2600">
                <a:latin typeface="Times New Roman" panose="02020603050405020304" pitchFamily="18" charset="0"/>
                <a:cs typeface="Times New Roman" panose="02020603050405020304" pitchFamily="18" charset="0"/>
              </a:rPr>
              <a:t>Một hệ thống e-mail có ba thành phần chính: user agents, mail server và giao thức SMTP</a:t>
            </a:r>
            <a:r>
              <a:rPr lang="en-US" sz="2600" smtClean="0">
                <a:latin typeface="Times New Roman" panose="02020603050405020304" pitchFamily="18" charset="0"/>
                <a:cs typeface="Times New Roman" panose="02020603050405020304" pitchFamily="18" charset="0"/>
              </a:rPr>
              <a:t>:</a:t>
            </a:r>
          </a:p>
          <a:p>
            <a:pPr marL="0" indent="0">
              <a:buNone/>
            </a:pPr>
            <a:endParaRPr lang="en-US" sz="5500"/>
          </a:p>
          <a:p>
            <a:endParaRPr lang="en-US" sz="5500"/>
          </a:p>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294437808"/>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voer.edu.vn/file/40471"/>
          <p:cNvPicPr/>
          <p:nvPr/>
        </p:nvPicPr>
        <p:blipFill>
          <a:blip r:embed="rId2">
            <a:extLst>
              <a:ext uri="{28A0092B-C50C-407E-A947-70E740481C1C}">
                <a14:useLocalDpi xmlns:a14="http://schemas.microsoft.com/office/drawing/2010/main" val="0"/>
              </a:ext>
            </a:extLst>
          </a:blip>
          <a:srcRect/>
          <a:stretch>
            <a:fillRect/>
          </a:stretch>
        </p:blipFill>
        <p:spPr bwMode="auto">
          <a:xfrm>
            <a:off x="1094704" y="2438400"/>
            <a:ext cx="5473521" cy="3936641"/>
          </a:xfrm>
          <a:prstGeom prst="rect">
            <a:avLst/>
          </a:prstGeom>
          <a:noFill/>
          <a:ln>
            <a:noFill/>
          </a:ln>
        </p:spPr>
      </p:pic>
      <p:sp>
        <p:nvSpPr>
          <p:cNvPr id="5" name="Content Placeholder 2"/>
          <p:cNvSpPr>
            <a:spLocks noGrp="1"/>
          </p:cNvSpPr>
          <p:nvPr>
            <p:ph idx="1"/>
          </p:nvPr>
        </p:nvSpPr>
        <p:spPr>
          <a:xfrm>
            <a:off x="6722773" y="2202287"/>
            <a:ext cx="5280338" cy="4520484"/>
          </a:xfrm>
        </p:spPr>
        <p:txBody>
          <a:bodyPr>
            <a:normAutofit fontScale="92500" lnSpcReduction="20000"/>
          </a:bodyPr>
          <a:lstStyle/>
          <a:p>
            <a:r>
              <a:rPr lang="en-US" sz="2200">
                <a:latin typeface="Times New Roman" panose="02020603050405020304" pitchFamily="18" charset="0"/>
                <a:cs typeface="Times New Roman" panose="02020603050405020304" pitchFamily="18" charset="0"/>
              </a:rPr>
              <a:t>User agent cho phép người dùng đọc, trả lời, chuyển tiếp, lưu và soạn thông điệp mail. Những phần mềm gửi mail như Microsoft’s Outlook, Apple Mail (những phần mềm này sử dụng giao diện GUI).</a:t>
            </a:r>
          </a:p>
          <a:p>
            <a:r>
              <a:rPr lang="en-US" sz="2200">
                <a:latin typeface="Times New Roman" panose="02020603050405020304" pitchFamily="18" charset="0"/>
                <a:cs typeface="Times New Roman" panose="02020603050405020304" pitchFamily="18" charset="0"/>
              </a:rPr>
              <a:t>Mail server là thành phần cốt lỗi trong hạ tầng hệ thống e-mail. Khi người dùng soạn xong thông điệp thì user agent sẽ gửi thông điệp đến mail server và thông điệp được đặt trong hàng đợi (message queue), sau đó sẽ gửi đến mail server của người dùng khác và được lưu tại mailbox</a:t>
            </a:r>
            <a:r>
              <a:rPr lang="en-US" sz="2200" smtClean="0">
                <a:latin typeface="Times New Roman" panose="02020603050405020304" pitchFamily="18" charset="0"/>
                <a:cs typeface="Times New Roman" panose="02020603050405020304" pitchFamily="18" charset="0"/>
              </a:rPr>
              <a:t>.</a:t>
            </a:r>
          </a:p>
          <a:p>
            <a:r>
              <a:rPr lang="en-US" sz="2200">
                <a:latin typeface="Times New Roman" panose="02020603050405020304" pitchFamily="18" charset="0"/>
                <a:cs typeface="Times New Roman" panose="02020603050405020304" pitchFamily="18" charset="0"/>
              </a:rPr>
              <a:t>Giao thức SMTP đảm nhiệm việc truyền tải thông điệp từ mail server của người gửi đến mail server của người nhận SMTP thiết lập kết nối TCP trên cổng 25.  </a:t>
            </a:r>
          </a:p>
          <a:p>
            <a:endParaRPr lang="en-US">
              <a:latin typeface="Times New Roman" panose="02020603050405020304" pitchFamily="18" charset="0"/>
              <a:cs typeface="Times New Roman" panose="02020603050405020304" pitchFamily="18" charset="0"/>
            </a:endParaRPr>
          </a:p>
          <a:p>
            <a:endParaRPr lang="en-US"/>
          </a:p>
        </p:txBody>
      </p:sp>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Content Placeholder 2"/>
          <p:cNvSpPr txBox="1">
            <a:spLocks/>
          </p:cNvSpPr>
          <p:nvPr/>
        </p:nvSpPr>
        <p:spPr>
          <a:xfrm>
            <a:off x="6722773" y="2888981"/>
            <a:ext cx="5280338" cy="12601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200" smtClean="0">
                <a:latin typeface="Times New Roman" panose="02020603050405020304" pitchFamily="18" charset="0"/>
                <a:cs typeface="Times New Roman" panose="02020603050405020304" pitchFamily="18" charset="0"/>
              </a:rPr>
              <a:t>Nếu gửi trên kết nối có mã hoá SSL thì giao thức SMTP sẽ thiết lập kết nối qua cổng 465 </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4398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0" nodeType="clickEffect">
                                  <p:stCondLst>
                                    <p:cond delay="0"/>
                                  </p:stCondLst>
                                  <p:childTnLst>
                                    <p:anim calcmode="lin" valueType="num">
                                      <p:cBhvr additive="base">
                                        <p:cTn id="20" dur="500"/>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5">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0" nodeType="clickEffect">
                                  <p:stCondLst>
                                    <p:cond delay="0"/>
                                  </p:stCondLst>
                                  <p:childTnLst>
                                    <p:anim calcmode="lin" valueType="num">
                                      <p:cBhvr additive="base">
                                        <p:cTn id="26" dur="500"/>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p:tgtEl>
                                          <p:spTgt spid="5">
                                            <p:txEl>
                                              <p:pRg st="1" end="1"/>
                                            </p:txEl>
                                          </p:spTgt>
                                        </p:tgtEl>
                                        <p:attrNameLst>
                                          <p:attrName>ppt_y</p:attrName>
                                        </p:attrNameLst>
                                      </p:cBhvr>
                                      <p:tavLst>
                                        <p:tav tm="0">
                                          <p:val>
                                            <p:strVal val="ppt_y"/>
                                          </p:val>
                                        </p:tav>
                                        <p:tav tm="100000">
                                          <p:val>
                                            <p:strVal val="1+ppt_h/2"/>
                                          </p:val>
                                        </p:tav>
                                      </p:tavLst>
                                    </p:anim>
                                    <p:set>
                                      <p:cBhvr>
                                        <p:cTn id="28"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grpId="0" nodeType="clickEffect">
                                  <p:stCondLst>
                                    <p:cond delay="0"/>
                                  </p:stCondLst>
                                  <p:childTnLst>
                                    <p:anim calcmode="lin" valueType="num">
                                      <p:cBhvr additive="base">
                                        <p:cTn id="32" dur="500"/>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3" dur="500"/>
                                        <p:tgtEl>
                                          <p:spTgt spid="5">
                                            <p:txEl>
                                              <p:pRg st="2" end="2"/>
                                            </p:txEl>
                                          </p:spTgt>
                                        </p:tgtEl>
                                        <p:attrNameLst>
                                          <p:attrName>ppt_y</p:attrName>
                                        </p:attrNameLst>
                                      </p:cBhvr>
                                      <p:tavLst>
                                        <p:tav tm="0">
                                          <p:val>
                                            <p:strVal val="ppt_y"/>
                                          </p:val>
                                        </p:tav>
                                        <p:tav tm="100000">
                                          <p:val>
                                            <p:strVal val="1+ppt_h/2"/>
                                          </p:val>
                                        </p:tav>
                                      </p:tavLst>
                                    </p:anim>
                                    <p:set>
                                      <p:cBhvr>
                                        <p:cTn id="34"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400">
                <a:latin typeface="Times New Roman" panose="02020603050405020304" pitchFamily="18" charset="0"/>
                <a:cs typeface="Times New Roman" panose="02020603050405020304" pitchFamily="18" charset="0"/>
              </a:rPr>
              <a:t>Để xác định trình chủ SMTP của một tên miền nào đấy (</a:t>
            </a:r>
            <a:r>
              <a:rPr lang="en-US" sz="2400" i="1">
                <a:latin typeface="Times New Roman" panose="02020603050405020304" pitchFamily="18" charset="0"/>
                <a:cs typeface="Times New Roman" panose="02020603050405020304" pitchFamily="18" charset="0"/>
              </a:rPr>
              <a:t>domain name</a:t>
            </a:r>
            <a:r>
              <a:rPr lang="en-US" sz="2400">
                <a:latin typeface="Times New Roman" panose="02020603050405020304" pitchFamily="18" charset="0"/>
                <a:cs typeface="Times New Roman" panose="02020603050405020304" pitchFamily="18" charset="0"/>
              </a:rPr>
              <a:t>), người ta dùng một </a:t>
            </a:r>
            <a:r>
              <a:rPr lang="en-US" sz="2400" u="sng">
                <a:latin typeface="Times New Roman" panose="02020603050405020304" pitchFamily="18" charset="0"/>
                <a:cs typeface="Times New Roman" panose="02020603050405020304" pitchFamily="18" charset="0"/>
                <a:hlinkClick r:id="rId2" tooltip="Mẫu tin MX (trang chưa được viết)"/>
              </a:rPr>
              <a:t>mẫu tin MX</a:t>
            </a:r>
            <a:r>
              <a:rPr lang="en-US" sz="240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Mail eXchange - Trao đổi thư</a:t>
            </a:r>
            <a:r>
              <a:rPr lang="en-US" sz="2400">
                <a:latin typeface="Times New Roman" panose="02020603050405020304" pitchFamily="18" charset="0"/>
                <a:cs typeface="Times New Roman" panose="02020603050405020304" pitchFamily="18" charset="0"/>
              </a:rPr>
              <a:t>) của </a:t>
            </a:r>
            <a:r>
              <a:rPr lang="en-US" sz="2400" u="sng">
                <a:latin typeface="Times New Roman" panose="02020603050405020304" pitchFamily="18" charset="0"/>
                <a:cs typeface="Times New Roman" panose="02020603050405020304" pitchFamily="18" charset="0"/>
                <a:hlinkClick r:id="rId3" tooltip="DNS"/>
              </a:rPr>
              <a:t>DNS</a:t>
            </a:r>
            <a:r>
              <a:rPr lang="en-US" sz="2400">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Domain Name System - Hệ thống tên miền</a:t>
            </a:r>
            <a:r>
              <a:rPr lang="en-US" sz="2400">
                <a:latin typeface="Times New Roman" panose="02020603050405020304" pitchFamily="18" charset="0"/>
                <a:cs typeface="Times New Roman" panose="02020603050405020304" pitchFamily="18" charset="0"/>
              </a:rPr>
              <a:t>).</a:t>
            </a:r>
          </a:p>
          <a:p>
            <a:r>
              <a:rPr lang="en-US" sz="2400">
                <a:latin typeface="Times New Roman" panose="02020603050405020304" pitchFamily="18" charset="0"/>
                <a:cs typeface="Times New Roman" panose="02020603050405020304" pitchFamily="18" charset="0"/>
              </a:rPr>
              <a:t>SMTP định nghĩa tất cả những gì đã làm với email. Nó xác định cấu trúc của các địa chỉ, yêu cầu tên miền và bất cứ điều gì liên quan đến email. SMTP cũng xác định các yêu cầu cho Post Office Protocol (POP) và truy cập Internet Message Protocol (IMAP) máy chủ, do đó email được gửi đúng cách.</a:t>
            </a:r>
          </a:p>
          <a:p>
            <a:endParaRPr lang="en-US"/>
          </a:p>
        </p:txBody>
      </p:sp>
      <p:sp>
        <p:nvSpPr>
          <p:cNvPr id="2" name="Slide Number Placeholder 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64700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Times New Roman" panose="02020603050405020304" pitchFamily="18" charset="0"/>
                <a:cs typeface="Times New Roman" panose="02020603050405020304" pitchFamily="18" charset="0"/>
              </a:rPr>
              <a:t>Giao Thức SMTP hoạt động như thế nào ?</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500"/>
            <a:ext cx="8825659" cy="3977604"/>
          </a:xfrm>
        </p:spPr>
        <p:txBody>
          <a:bodyPr/>
          <a:lstStyle/>
          <a:p>
            <a:r>
              <a:rPr lang="en-US" sz="2600">
                <a:latin typeface="Times New Roman" panose="02020603050405020304" pitchFamily="18" charset="0"/>
                <a:cs typeface="Times New Roman" panose="02020603050405020304" pitchFamily="18" charset="0"/>
              </a:rPr>
              <a:t>Để mô tả hoạt động cơ bản của giao thức SMTP một cách dễ hiểu ta xem xét một hoạt cảnh phổ biến “An gửi thông điệp cho Bình” ở hình</a:t>
            </a:r>
            <a:r>
              <a:rPr lang="en-US" sz="2600" smtClean="0">
                <a:latin typeface="Times New Roman" panose="02020603050405020304" pitchFamily="18" charset="0"/>
                <a:cs typeface="Times New Roman" panose="02020603050405020304" pitchFamily="18" charset="0"/>
              </a:rPr>
              <a:t>:</a:t>
            </a:r>
          </a:p>
          <a:p>
            <a:endParaRPr lang="en-US"/>
          </a:p>
        </p:txBody>
      </p:sp>
      <p:pic>
        <p:nvPicPr>
          <p:cNvPr id="4"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a:xfrm>
            <a:off x="2215154" y="3854046"/>
            <a:ext cx="6452327" cy="2495237"/>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2725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20102" y="2745168"/>
            <a:ext cx="10693611" cy="3320782"/>
          </a:xfrm>
        </p:spPr>
        <p:txBody>
          <a:bodyPr>
            <a:noAutofit/>
          </a:bodyPr>
          <a:lstStyle/>
          <a:p>
            <a:pPr fontAlgn="base"/>
            <a:r>
              <a:rPr lang="en-US" sz="2400">
                <a:latin typeface="Times New Roman" panose="02020603050405020304" pitchFamily="18" charset="0"/>
                <a:cs typeface="Times New Roman" panose="02020603050405020304" pitchFamily="18" charset="0"/>
              </a:rPr>
              <a:t>Bước 1: An khởi động useragent của mình, cung cấp địa chỉ e-mail của Bình, soạn thông điệp và chỉ thị user agent gửi mail.</a:t>
            </a:r>
          </a:p>
          <a:p>
            <a:pPr fontAlgn="base"/>
            <a:r>
              <a:rPr lang="en-US" sz="2400" smtClean="0">
                <a:latin typeface="Times New Roman" panose="02020603050405020304" pitchFamily="18" charset="0"/>
                <a:cs typeface="Times New Roman" panose="02020603050405020304" pitchFamily="18" charset="0"/>
              </a:rPr>
              <a:t>Bước </a:t>
            </a:r>
            <a:r>
              <a:rPr lang="en-US" sz="2400">
                <a:latin typeface="Times New Roman" panose="02020603050405020304" pitchFamily="18" charset="0"/>
                <a:cs typeface="Times New Roman" panose="02020603050405020304" pitchFamily="18" charset="0"/>
              </a:rPr>
              <a:t>2: User agent của An gửi thông điệp đến mail server của An và thông điệp được đặt trong hàng đợi.</a:t>
            </a:r>
          </a:p>
          <a:p>
            <a:pPr fontAlgn="base"/>
            <a:r>
              <a:rPr lang="en-US" sz="2400" smtClean="0">
                <a:latin typeface="Times New Roman" panose="02020603050405020304" pitchFamily="18" charset="0"/>
                <a:cs typeface="Times New Roman" panose="02020603050405020304" pitchFamily="18" charset="0"/>
              </a:rPr>
              <a:t>Bước </a:t>
            </a:r>
            <a:r>
              <a:rPr lang="en-US" sz="2400">
                <a:latin typeface="Times New Roman" panose="02020603050405020304" pitchFamily="18" charset="0"/>
                <a:cs typeface="Times New Roman" panose="02020603050405020304" pitchFamily="18" charset="0"/>
              </a:rPr>
              <a:t>3: </a:t>
            </a:r>
            <a:r>
              <a:rPr lang="en-US" sz="2400" smtClean="0">
                <a:latin typeface="Times New Roman" panose="02020603050405020304" pitchFamily="18" charset="0"/>
                <a:cs typeface="Times New Roman" panose="02020603050405020304" pitchFamily="18" charset="0"/>
              </a:rPr>
              <a:t>SMTP </a:t>
            </a:r>
            <a:r>
              <a:rPr lang="en-US" sz="2400">
                <a:latin typeface="Times New Roman" panose="02020603050405020304" pitchFamily="18" charset="0"/>
                <a:cs typeface="Times New Roman" panose="02020603050405020304" pitchFamily="18" charset="0"/>
              </a:rPr>
              <a:t>client chạy trên mail server của An phát hiện ra thông điệp trong hàng đợi và tiến hành mở kết nối TCP đến </a:t>
            </a:r>
            <a:r>
              <a:rPr lang="en-US" sz="2400" b="1">
                <a:latin typeface="Times New Roman" panose="02020603050405020304" pitchFamily="18" charset="0"/>
                <a:cs typeface="Times New Roman" panose="02020603050405020304" pitchFamily="18" charset="0"/>
              </a:rPr>
              <a:t>SMTP server</a:t>
            </a:r>
            <a:r>
              <a:rPr lang="en-US" sz="2400">
                <a:latin typeface="Times New Roman" panose="02020603050405020304" pitchFamily="18" charset="0"/>
                <a:cs typeface="Times New Roman" panose="02020603050405020304" pitchFamily="18" charset="0"/>
              </a:rPr>
              <a:t> chạy trên mail server của Bình.</a:t>
            </a:r>
          </a:p>
          <a:p>
            <a:endParaRPr lang="en-US" sz="240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84281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395470"/>
            <a:ext cx="10526184" cy="4159876"/>
          </a:xfrm>
        </p:spPr>
        <p:txBody>
          <a:bodyPr>
            <a:normAutofit fontScale="92500" lnSpcReduction="20000"/>
          </a:bodyPr>
          <a:lstStyle/>
          <a:p>
            <a:pPr fontAlgn="base"/>
            <a:r>
              <a:rPr lang="en-US" sz="2600">
                <a:latin typeface="Times New Roman" panose="02020603050405020304" pitchFamily="18" charset="0"/>
                <a:cs typeface="Times New Roman" panose="02020603050405020304" pitchFamily="18" charset="0"/>
              </a:rPr>
              <a:t>Bước 4: Sau khi thực hiện bắt tay chào hỏi (handshaking), </a:t>
            </a:r>
            <a:r>
              <a:rPr lang="en-US" sz="2600" b="1">
                <a:latin typeface="Times New Roman" panose="02020603050405020304" pitchFamily="18" charset="0"/>
                <a:cs typeface="Times New Roman" panose="02020603050405020304" pitchFamily="18" charset="0"/>
              </a:rPr>
              <a:t>SMTP client</a:t>
            </a:r>
            <a:r>
              <a:rPr lang="en-US" sz="2600">
                <a:latin typeface="Times New Roman" panose="02020603050405020304" pitchFamily="18" charset="0"/>
                <a:cs typeface="Times New Roman" panose="02020603050405020304" pitchFamily="18" charset="0"/>
              </a:rPr>
              <a:t> của An sẽ gửi thông điệp của An đến kết nối TCP.</a:t>
            </a:r>
          </a:p>
          <a:p>
            <a:pPr fontAlgn="base"/>
            <a:r>
              <a:rPr lang="en-US" sz="2600">
                <a:latin typeface="Times New Roman" panose="02020603050405020304" pitchFamily="18" charset="0"/>
                <a:cs typeface="Times New Roman" panose="02020603050405020304" pitchFamily="18" charset="0"/>
              </a:rPr>
              <a:t>Bước 5: Tại mail server của Bình, SMTP server nhận được thông điệp và lưu lại trên mailbox.</a:t>
            </a:r>
          </a:p>
          <a:p>
            <a:pPr fontAlgn="base"/>
            <a:r>
              <a:rPr lang="en-US" sz="2600">
                <a:latin typeface="Times New Roman" panose="02020603050405020304" pitchFamily="18" charset="0"/>
                <a:cs typeface="Times New Roman" panose="02020603050405020304" pitchFamily="18" charset="0"/>
              </a:rPr>
              <a:t>Bước 6: Khi Bình khởi động user agent của mình thì sẽ thấy mail của An trong mailbox</a:t>
            </a:r>
            <a:r>
              <a:rPr lang="en-US" sz="2600" smtClean="0">
                <a:latin typeface="Times New Roman" panose="02020603050405020304" pitchFamily="18" charset="0"/>
                <a:cs typeface="Times New Roman" panose="02020603050405020304" pitchFamily="18" charset="0"/>
              </a:rPr>
              <a:t>.</a:t>
            </a:r>
          </a:p>
          <a:p>
            <a:pPr fontAlgn="base"/>
            <a:r>
              <a:rPr lang="en-US" sz="2600" b="1" u="sng">
                <a:latin typeface="Times New Roman" panose="02020603050405020304" pitchFamily="18" charset="0"/>
                <a:cs typeface="Times New Roman" panose="02020603050405020304" pitchFamily="18" charset="0"/>
              </a:rPr>
              <a:t>Lưu ý:</a:t>
            </a:r>
            <a:r>
              <a:rPr lang="en-US" sz="2600">
                <a:latin typeface="Times New Roman" panose="02020603050405020304" pitchFamily="18" charset="0"/>
                <a:cs typeface="Times New Roman" panose="02020603050405020304" pitchFamily="18" charset="0"/>
              </a:rPr>
              <a:t> SMTP không sử dụng các mail server trung gian để gửi thư, mà chỉ sử dụng một kết nối TCP trực tiếp giữa hai mail server ngay cả khi hai mail server cách nhau một khoản cách rất xa. Ví dụ: mail server của An ở thành phố Hồ Chí Minh và mail server của Bình ở Mát-xcơ-va (thủ đô của Nga) thì chỉ có các kết nối TCP trực tiếp giữa hai mail server. Khi mail server của Bình bận, thì thông điệp sẽ được lưu trong hàng đợi của mail server An và chờ đợi để gửi lại tin nhắn</a:t>
            </a:r>
            <a:r>
              <a:rPr lang="en-US" sz="2800">
                <a:latin typeface="Times New Roman" panose="02020603050405020304" pitchFamily="18" charset="0"/>
                <a:cs typeface="Times New Roman" panose="02020603050405020304" pitchFamily="18" charset="0"/>
              </a:rPr>
              <a:t>.</a:t>
            </a:r>
          </a:p>
          <a:p>
            <a:pPr fontAlgn="base"/>
            <a:endParaRPr lang="en-US" sz="2400">
              <a:latin typeface="Times New Roman" panose="02020603050405020304" pitchFamily="18" charset="0"/>
              <a:cs typeface="Times New Roman" panose="02020603050405020304" pitchFamily="18" charset="0"/>
            </a:endParaRPr>
          </a:p>
          <a:p>
            <a:endParaRPr lang="en-US" sz="2400"/>
          </a:p>
        </p:txBody>
      </p:sp>
      <p:sp>
        <p:nvSpPr>
          <p:cNvPr id="2" name="Slide Number Placeholder 1"/>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41253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446986"/>
            <a:ext cx="10152697" cy="4159876"/>
          </a:xfrm>
        </p:spPr>
        <p:txBody>
          <a:bodyPr>
            <a:normAutofit fontScale="92500" lnSpcReduction="20000"/>
          </a:bodyPr>
          <a:lstStyle/>
          <a:p>
            <a:r>
              <a:rPr lang="en-US" sz="2600">
                <a:latin typeface="Times New Roman" panose="02020603050405020304" pitchFamily="18" charset="0"/>
                <a:cs typeface="Times New Roman" panose="02020603050405020304" pitchFamily="18" charset="0"/>
              </a:rPr>
              <a:t>SMTP truyền thông điệp mail qua ba bước: handshaking (chào hỏi), truyền thông điệp, đóng kết nối</a:t>
            </a:r>
          </a:p>
          <a:p>
            <a:pPr lvl="1">
              <a:buFont typeface="Wingdings" panose="05000000000000000000" pitchFamily="2" charset="2"/>
              <a:buChar char="ü"/>
            </a:pPr>
            <a:r>
              <a:rPr lang="en-US" sz="2600">
                <a:latin typeface="Times New Roman" panose="02020603050405020304" pitchFamily="18" charset="0"/>
                <a:cs typeface="Times New Roman" panose="02020603050405020304" pitchFamily="18" charset="0"/>
              </a:rPr>
              <a:t>Handshaking: đầu tiên, SMTP client (chạy trên mail server bên gửi) thiết lập kết nối TCP trên cổng 25 tới SMTP server (chạy trên mail server bên nhận). Nếu SMTP server gặp sự cố thì client sẽ cố gắng kết nối lại. Khi kết nối được thiết lập, SMTP server và SMTP client thực hiện một số chào hỏi, SMTP client sẽ cho biết địa chỉ email của người gửi và địa chỉ email của người nhận</a:t>
            </a:r>
            <a:r>
              <a:rPr lang="en-US" sz="260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r>
              <a:rPr lang="en-US" sz="2600">
                <a:latin typeface="Times New Roman" panose="02020603050405020304" pitchFamily="18" charset="0"/>
                <a:cs typeface="Times New Roman" panose="02020603050405020304" pitchFamily="18" charset="0"/>
              </a:rPr>
              <a:t>Truyền thông điệp: sau cuộc chào hỏi, SMTP client tiến hành gửi thông điệp trên đường truyền tin cậy TCP</a:t>
            </a:r>
            <a:r>
              <a:rPr lang="en-US" sz="260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ü"/>
            </a:pPr>
            <a:r>
              <a:rPr lang="en-US" sz="2600">
                <a:latin typeface="Times New Roman" panose="02020603050405020304" pitchFamily="18" charset="0"/>
                <a:cs typeface="Times New Roman" panose="02020603050405020304" pitchFamily="18" charset="0"/>
              </a:rPr>
              <a:t>Đóng kết nối: Nếu client muốn gửi tiếp tục gửi thông điệp thì lặp lại quá trình trên trong cùng kết nối TCP, còn không thì chỉ thị TCP đóng kết nối.</a:t>
            </a:r>
          </a:p>
          <a:p>
            <a:pPr lvl="1">
              <a:buFont typeface="Wingdings" panose="05000000000000000000" pitchFamily="2" charset="2"/>
              <a:buChar char="ü"/>
            </a:pPr>
            <a:endParaRPr lang="en-US"/>
          </a:p>
          <a:p>
            <a:pPr lvl="1">
              <a:buFont typeface="Wingdings" panose="05000000000000000000" pitchFamily="2" charset="2"/>
              <a:buChar char="ü"/>
            </a:pPr>
            <a:endParaRPr lang="en-US"/>
          </a:p>
        </p:txBody>
      </p:sp>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647431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874</TotalTime>
  <Words>865</Words>
  <Application>Microsoft Office PowerPoint</Application>
  <PresentationFormat>Widescreen</PresentationFormat>
  <Paragraphs>80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 Boardroom</vt:lpstr>
      <vt:lpstr>Giao Thức SMTP</vt:lpstr>
      <vt:lpstr>Overview</vt:lpstr>
      <vt:lpstr>Giao Thức SMTP </vt:lpstr>
      <vt:lpstr>PowerPoint Presentation</vt:lpstr>
      <vt:lpstr>PowerPoint Presentation</vt:lpstr>
      <vt:lpstr>Giao Thức SMTP hoạt động như thế nào ?</vt:lpstr>
      <vt:lpstr>PowerPoint Presentation</vt:lpstr>
      <vt:lpstr>PowerPoint Presentation</vt:lpstr>
      <vt:lpstr>PowerPoint Presentation</vt:lpstr>
      <vt:lpstr>Ví dụ một phiên C muốn truy cập vào sever qua domain ctu.edu.vn. Những dòng bắt đầu bằng:  C: là của phía client gởi đi;   S: là các câu trả lời của server. </vt:lpstr>
      <vt:lpstr>PowerPoint Presentation</vt:lpstr>
      <vt:lpstr>PowerPoint Presentation</vt:lpstr>
      <vt:lpstr>Ưu nhược điểm của giao thức SMTP</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Giao Thức SMTP và POP3</dc:title>
  <dc:creator>Duy Nguyen Ngoc</dc:creator>
  <cp:lastModifiedBy>Duy Nguyen Ngoc</cp:lastModifiedBy>
  <cp:revision>32</cp:revision>
  <dcterms:created xsi:type="dcterms:W3CDTF">2018-10-17T02:50:12Z</dcterms:created>
  <dcterms:modified xsi:type="dcterms:W3CDTF">2018-10-22T07:15:25Z</dcterms:modified>
</cp:coreProperties>
</file>