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9" r:id="rId2"/>
    <p:sldId id="267" r:id="rId3"/>
    <p:sldId id="260" r:id="rId4"/>
    <p:sldId id="261" r:id="rId5"/>
    <p:sldId id="262" r:id="rId6"/>
    <p:sldId id="264" r:id="rId7"/>
    <p:sldId id="265" r:id="rId8"/>
    <p:sldId id="263" r:id="rId9"/>
    <p:sldId id="269" r:id="rId10"/>
    <p:sldId id="268"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910080" y="359898"/>
            <a:ext cx="987552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910080" y="1850064"/>
            <a:ext cx="987552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20" name="Footer Placeholder 19"/>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Oval 7"/>
          <p:cNvSpPr/>
          <p:nvPr/>
        </p:nvSpPr>
        <p:spPr>
          <a:xfrm>
            <a:off x="1228577" y="1413802"/>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
        <p:nvSpPr>
          <p:cNvPr id="9" name="Oval 8"/>
          <p:cNvSpPr/>
          <p:nvPr/>
        </p:nvSpPr>
        <p:spPr>
          <a:xfrm>
            <a:off x="1542901" y="1345016"/>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Tree>
    <p:extLst>
      <p:ext uri="{BB962C8B-B14F-4D97-AF65-F5344CB8AC3E}">
        <p14:creationId xmlns:p14="http://schemas.microsoft.com/office/powerpoint/2010/main" val="3521650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4136775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44000" y="274640"/>
            <a:ext cx="24384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524000" y="274641"/>
            <a:ext cx="74168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758766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3632841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043853" y="-54"/>
            <a:ext cx="9144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2" name="Title 1"/>
          <p:cNvSpPr>
            <a:spLocks noGrp="1"/>
          </p:cNvSpPr>
          <p:nvPr>
            <p:ph type="title"/>
          </p:nvPr>
        </p:nvSpPr>
        <p:spPr>
          <a:xfrm>
            <a:off x="3437856" y="2600325"/>
            <a:ext cx="85344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437856" y="1066800"/>
            <a:ext cx="85344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5" name="Footer Placeholder 4"/>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0" name="Rectangle 9"/>
          <p:cNvSpPr/>
          <p:nvPr/>
        </p:nvSpPr>
        <p:spPr bwMode="invGray">
          <a:xfrm>
            <a:off x="3048000" y="0"/>
            <a:ext cx="1016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8" name="Oval 7"/>
          <p:cNvSpPr/>
          <p:nvPr/>
        </p:nvSpPr>
        <p:spPr>
          <a:xfrm>
            <a:off x="2896428" y="2814656"/>
            <a:ext cx="280416"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
        <p:nvSpPr>
          <p:cNvPr id="9" name="Oval 8"/>
          <p:cNvSpPr/>
          <p:nvPr/>
        </p:nvSpPr>
        <p:spPr>
          <a:xfrm>
            <a:off x="3210752" y="2745870"/>
            <a:ext cx="85344"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a:endParaRPr lang="en-US" sz="1800">
              <a:solidFill>
                <a:prstClr val="black"/>
              </a:solidFill>
            </a:endParaRPr>
          </a:p>
        </p:txBody>
      </p:sp>
    </p:spTree>
    <p:extLst>
      <p:ext uri="{BB962C8B-B14F-4D97-AF65-F5344CB8AC3E}">
        <p14:creationId xmlns:p14="http://schemas.microsoft.com/office/powerpoint/2010/main" val="2862072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91414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7034784" y="1524000"/>
            <a:ext cx="48768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5603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160336"/>
            <a:ext cx="109728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217920" y="328278"/>
            <a:ext cx="536448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217920" y="969336"/>
            <a:ext cx="536448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8" name="Footer Placeholder 7"/>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213909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14144" y="274320"/>
            <a:ext cx="999744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4" name="Footer Placeholder 3"/>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1677453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353312" y="0"/>
            <a:ext cx="10838688"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3" name="Footer Placeholder 2"/>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6" name="Rectangle 5"/>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3432900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16778"/>
            <a:ext cx="508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609600" y="1406964"/>
            <a:ext cx="508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609600" y="2133601"/>
            <a:ext cx="108712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Tree>
    <p:extLst>
      <p:ext uri="{BB962C8B-B14F-4D97-AF65-F5344CB8AC3E}">
        <p14:creationId xmlns:p14="http://schemas.microsoft.com/office/powerpoint/2010/main" val="97105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49195" y="1066800"/>
            <a:ext cx="36576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6" name="Footer Placeholder 5"/>
          <p:cNvSpPr>
            <a:spLocks noGrp="1"/>
          </p:cNvSpPr>
          <p:nvPr>
            <p:ph type="ftr" sz="quarter" idx="11"/>
          </p:nvPr>
        </p:nvSpPr>
        <p:spPr/>
        <p:txBody>
          <a:bodyPr/>
          <a:lstStyle>
            <a:extLst/>
          </a:lstStyle>
          <a:p>
            <a:endParaRPr lang="en-US">
              <a:solidFill>
                <a:srgbClr val="E7DEC9">
                  <a:shade val="50000"/>
                  <a:satMod val="200000"/>
                </a:srgbClr>
              </a:solidFill>
            </a:endParaRPr>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8" name="Rectangle 7"/>
          <p:cNvSpPr/>
          <p:nvPr/>
        </p:nvSpPr>
        <p:spPr>
          <a:xfrm>
            <a:off x="1016000" y="1066800"/>
            <a:ext cx="6096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indent="-283464">
              <a:lnSpc>
                <a:spcPts val="3000"/>
              </a:lnSpc>
              <a:spcBef>
                <a:spcPts val="600"/>
              </a:spcBef>
              <a:buClr>
                <a:srgbClr val="3891A7"/>
              </a:buClr>
              <a:buSzPct val="80000"/>
              <a:buFont typeface="Wingdings 2"/>
              <a:buNone/>
            </a:pPr>
            <a:endParaRPr lang="en-US" sz="3200">
              <a:solidFill>
                <a:prstClr val="black"/>
              </a:solidFill>
            </a:endParaRPr>
          </a:p>
        </p:txBody>
      </p:sp>
      <p:sp>
        <p:nvSpPr>
          <p:cNvPr id="3" name="Picture Placeholder 2"/>
          <p:cNvSpPr>
            <a:spLocks noGrp="1"/>
          </p:cNvSpPr>
          <p:nvPr>
            <p:ph type="pic" idx="1"/>
          </p:nvPr>
        </p:nvSpPr>
        <p:spPr>
          <a:xfrm>
            <a:off x="1117600" y="1143004"/>
            <a:ext cx="5892800" cy="3514531"/>
          </a:xfrm>
          <a:prstGeom prst="roundRect">
            <a:avLst>
              <a:gd name="adj" fmla="val 783"/>
            </a:avLst>
          </a:prstGeom>
          <a:solidFill>
            <a:schemeClr val="bg2"/>
          </a:solidFill>
          <a:ln w="127000">
            <a:noFill/>
            <a:miter lim="800000"/>
          </a:ln>
          <a:effectLst/>
        </p:spPr>
        <p:txBody>
          <a:bodyPr lIns="91440" tIns="274320" anchor="t"/>
          <a:lstStyle>
            <a:lvl1pPr marL="0" indent="0" algn="l" eaLnBrk="1" latinLnBrk="0" hangingPunct="1">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528967" y="954341"/>
            <a:ext cx="9144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0" name="Flowchart: Process 9"/>
          <p:cNvSpPr/>
          <p:nvPr/>
        </p:nvSpPr>
        <p:spPr>
          <a:xfrm rot="2103354" flipH="1">
            <a:off x="6671556" y="936786"/>
            <a:ext cx="865632"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dirty="0">
              <a:solidFill>
                <a:prstClr val="white"/>
              </a:solidFill>
            </a:endParaRPr>
          </a:p>
        </p:txBody>
      </p:sp>
      <p:sp>
        <p:nvSpPr>
          <p:cNvPr id="4" name="Text Placeholder 3"/>
          <p:cNvSpPr>
            <a:spLocks noGrp="1"/>
          </p:cNvSpPr>
          <p:nvPr>
            <p:ph type="body" sz="half" idx="2"/>
          </p:nvPr>
        </p:nvSpPr>
        <p:spPr>
          <a:xfrm>
            <a:off x="1117600" y="4800600"/>
            <a:ext cx="58928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extLst>
      <p:ext uri="{BB962C8B-B14F-4D97-AF65-F5344CB8AC3E}">
        <p14:creationId xmlns:p14="http://schemas.microsoft.com/office/powerpoint/2010/main" val="1959579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1087902" y="-815922"/>
            <a:ext cx="2185183"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8" name="Oval 7"/>
          <p:cNvSpPr/>
          <p:nvPr/>
        </p:nvSpPr>
        <p:spPr>
          <a:xfrm>
            <a:off x="225089" y="21103"/>
            <a:ext cx="2269588"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1" name="Donut 10"/>
          <p:cNvSpPr/>
          <p:nvPr/>
        </p:nvSpPr>
        <p:spPr>
          <a:xfrm rot="2315675">
            <a:off x="243842" y="1055077"/>
            <a:ext cx="1500956"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12" name="Rectangle 11"/>
          <p:cNvSpPr/>
          <p:nvPr/>
        </p:nvSpPr>
        <p:spPr>
          <a:xfrm>
            <a:off x="1350498" y="-54"/>
            <a:ext cx="10841503"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
        <p:nvSpPr>
          <p:cNvPr id="5" name="Title Placeholder 4"/>
          <p:cNvSpPr>
            <a:spLocks noGrp="1"/>
          </p:cNvSpPr>
          <p:nvPr>
            <p:ph type="title"/>
          </p:nvPr>
        </p:nvSpPr>
        <p:spPr>
          <a:xfrm>
            <a:off x="1914144" y="274638"/>
            <a:ext cx="999744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914144" y="1447800"/>
            <a:ext cx="999744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4775200" y="6305550"/>
            <a:ext cx="28448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solidFill>
                  <a:srgbClr val="E7DEC9">
                    <a:shade val="50000"/>
                    <a:satMod val="200000"/>
                  </a:srgbClr>
                </a:solidFill>
              </a:rPr>
              <a:pPr/>
              <a:t>11/16/2018</a:t>
            </a:fld>
            <a:endParaRPr lang="en-US">
              <a:solidFill>
                <a:srgbClr val="E7DEC9">
                  <a:shade val="50000"/>
                  <a:satMod val="200000"/>
                </a:srgbClr>
              </a:solidFill>
            </a:endParaRPr>
          </a:p>
        </p:txBody>
      </p:sp>
      <p:sp>
        <p:nvSpPr>
          <p:cNvPr id="10" name="Footer Placeholder 9"/>
          <p:cNvSpPr>
            <a:spLocks noGrp="1"/>
          </p:cNvSpPr>
          <p:nvPr>
            <p:ph type="ftr" sz="quarter" idx="3"/>
          </p:nvPr>
        </p:nvSpPr>
        <p:spPr>
          <a:xfrm>
            <a:off x="7620000" y="6305550"/>
            <a:ext cx="38608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solidFill>
                <a:srgbClr val="E7DEC9">
                  <a:shade val="50000"/>
                  <a:satMod val="200000"/>
                </a:srgbClr>
              </a:solidFill>
            </a:endParaRPr>
          </a:p>
        </p:txBody>
      </p:sp>
      <p:sp>
        <p:nvSpPr>
          <p:cNvPr id="22" name="Slide Number Placeholder 21"/>
          <p:cNvSpPr>
            <a:spLocks noGrp="1"/>
          </p:cNvSpPr>
          <p:nvPr>
            <p:ph type="sldNum" sz="quarter" idx="4"/>
          </p:nvPr>
        </p:nvSpPr>
        <p:spPr>
          <a:xfrm>
            <a:off x="11484864" y="6305550"/>
            <a:ext cx="6096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solidFill>
                  <a:srgbClr val="E7DEC9">
                    <a:shade val="50000"/>
                    <a:satMod val="200000"/>
                  </a:srgbClr>
                </a:solidFill>
              </a:rPr>
              <a:pPr/>
              <a:t>‹#›</a:t>
            </a:fld>
            <a:endParaRPr lang="en-US">
              <a:solidFill>
                <a:srgbClr val="E7DEC9">
                  <a:shade val="50000"/>
                  <a:satMod val="200000"/>
                </a:srgbClr>
              </a:solidFill>
            </a:endParaRPr>
          </a:p>
        </p:txBody>
      </p:sp>
      <p:sp>
        <p:nvSpPr>
          <p:cNvPr id="15" name="Rectangle 14"/>
          <p:cNvSpPr/>
          <p:nvPr/>
        </p:nvSpPr>
        <p:spPr bwMode="invGray">
          <a:xfrm>
            <a:off x="1353312" y="-54"/>
            <a:ext cx="97536"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a:endParaRPr lang="en-US" sz="1800">
              <a:solidFill>
                <a:prstClr val="white"/>
              </a:solidFill>
            </a:endParaRPr>
          </a:p>
        </p:txBody>
      </p:sp>
    </p:spTree>
    <p:extLst>
      <p:ext uri="{BB962C8B-B14F-4D97-AF65-F5344CB8AC3E}">
        <p14:creationId xmlns:p14="http://schemas.microsoft.com/office/powerpoint/2010/main" val="196467947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1228" y="152400"/>
            <a:ext cx="9931651" cy="1314262"/>
          </a:xfrm>
        </p:spPr>
        <p:txBody>
          <a:bodyPr>
            <a:normAutofit/>
          </a:bodyPr>
          <a:lstStyle/>
          <a:p>
            <a:r>
              <a:rPr lang="en-US" sz="4000" b="1" dirty="0" err="1" smtClean="0">
                <a:effectLst/>
                <a:latin typeface="Times New Roman" panose="02020603050405020304" pitchFamily="18" charset="0"/>
                <a:ea typeface="Tahoma" pitchFamily="34" charset="0"/>
                <a:cs typeface="Times New Roman" panose="02020603050405020304" pitchFamily="18" charset="0"/>
              </a:rPr>
              <a:t>Xây</a:t>
            </a:r>
            <a:r>
              <a:rPr lang="en-US" sz="4000" b="1" dirty="0" smtClean="0">
                <a:effectLst/>
                <a:latin typeface="Times New Roman" panose="02020603050405020304" pitchFamily="18" charset="0"/>
                <a:ea typeface="Tahoma" pitchFamily="34" charset="0"/>
                <a:cs typeface="Times New Roman" panose="02020603050405020304" pitchFamily="18" charset="0"/>
              </a:rPr>
              <a:t> </a:t>
            </a:r>
            <a:r>
              <a:rPr lang="en-US" sz="4000" b="1" dirty="0" err="1" smtClean="0">
                <a:effectLst/>
                <a:latin typeface="Times New Roman" panose="02020603050405020304" pitchFamily="18" charset="0"/>
                <a:ea typeface="Tahoma" pitchFamily="34" charset="0"/>
                <a:cs typeface="Times New Roman" panose="02020603050405020304" pitchFamily="18" charset="0"/>
              </a:rPr>
              <a:t>dựng</a:t>
            </a:r>
            <a:r>
              <a:rPr lang="en-US" sz="4000" b="1" dirty="0" smtClean="0">
                <a:effectLst/>
                <a:latin typeface="Times New Roman" panose="02020603050405020304" pitchFamily="18" charset="0"/>
                <a:ea typeface="Tahoma" pitchFamily="34" charset="0"/>
                <a:cs typeface="Times New Roman" panose="02020603050405020304" pitchFamily="18" charset="0"/>
              </a:rPr>
              <a:t> </a:t>
            </a:r>
            <a:r>
              <a:rPr lang="en-US" sz="4000" b="1" dirty="0" err="1" smtClean="0">
                <a:effectLst/>
                <a:latin typeface="Times New Roman" panose="02020603050405020304" pitchFamily="18" charset="0"/>
                <a:ea typeface="Tahoma" pitchFamily="34" charset="0"/>
                <a:cs typeface="Times New Roman" panose="02020603050405020304" pitchFamily="18" charset="0"/>
              </a:rPr>
              <a:t>giải</a:t>
            </a:r>
            <a:r>
              <a:rPr lang="en-US" sz="4000" b="1" dirty="0" smtClean="0">
                <a:effectLst/>
                <a:latin typeface="Times New Roman" panose="02020603050405020304" pitchFamily="18" charset="0"/>
                <a:ea typeface="Tahoma" pitchFamily="34" charset="0"/>
                <a:cs typeface="Times New Roman" panose="02020603050405020304" pitchFamily="18" charset="0"/>
              </a:rPr>
              <a:t> </a:t>
            </a:r>
            <a:r>
              <a:rPr lang="en-US" sz="4000" b="1" dirty="0" err="1" smtClean="0">
                <a:effectLst/>
                <a:latin typeface="Times New Roman" panose="02020603050405020304" pitchFamily="18" charset="0"/>
                <a:ea typeface="Tahoma" pitchFamily="34" charset="0"/>
                <a:cs typeface="Times New Roman" panose="02020603050405020304" pitchFamily="18" charset="0"/>
              </a:rPr>
              <a:t>pháp</a:t>
            </a:r>
            <a:r>
              <a:rPr lang="en-US" sz="4000" b="1" dirty="0" smtClean="0">
                <a:effectLst/>
                <a:latin typeface="Times New Roman" panose="02020603050405020304" pitchFamily="18" charset="0"/>
                <a:ea typeface="Tahoma" pitchFamily="34" charset="0"/>
                <a:cs typeface="Times New Roman" panose="02020603050405020304" pitchFamily="18" charset="0"/>
              </a:rPr>
              <a:t> free mail server </a:t>
            </a:r>
            <a:r>
              <a:rPr lang="en-US" sz="4000" b="1" dirty="0" err="1" smtClean="0">
                <a:effectLst/>
                <a:latin typeface="Times New Roman" panose="02020603050405020304" pitchFamily="18" charset="0"/>
                <a:ea typeface="Tahoma" pitchFamily="34" charset="0"/>
                <a:cs typeface="Times New Roman" panose="02020603050405020304" pitchFamily="18" charset="0"/>
              </a:rPr>
              <a:t>cho</a:t>
            </a:r>
            <a:r>
              <a:rPr lang="en-US" sz="4000" b="1" dirty="0">
                <a:effectLst/>
                <a:latin typeface="Times New Roman" panose="02020603050405020304" pitchFamily="18" charset="0"/>
                <a:ea typeface="Tahoma" pitchFamily="34" charset="0"/>
                <a:cs typeface="Times New Roman" panose="02020603050405020304" pitchFamily="18" charset="0"/>
              </a:rPr>
              <a:t> </a:t>
            </a:r>
            <a:r>
              <a:rPr lang="en-US" sz="4000" b="1" dirty="0" err="1" smtClean="0">
                <a:effectLst/>
                <a:latin typeface="Times New Roman" panose="02020603050405020304" pitchFamily="18" charset="0"/>
                <a:ea typeface="Tahoma" pitchFamily="34" charset="0"/>
                <a:cs typeface="Times New Roman" panose="02020603050405020304" pitchFamily="18" charset="0"/>
              </a:rPr>
              <a:t>doanh</a:t>
            </a:r>
            <a:r>
              <a:rPr lang="en-US" sz="4000" b="1" dirty="0" smtClean="0">
                <a:effectLst/>
                <a:latin typeface="Times New Roman" panose="02020603050405020304" pitchFamily="18" charset="0"/>
                <a:ea typeface="Tahoma" pitchFamily="34" charset="0"/>
                <a:cs typeface="Times New Roman" panose="02020603050405020304" pitchFamily="18" charset="0"/>
              </a:rPr>
              <a:t> </a:t>
            </a:r>
            <a:r>
              <a:rPr lang="en-US" sz="4000" b="1" dirty="0" err="1" smtClean="0">
                <a:effectLst/>
                <a:latin typeface="Times New Roman" panose="02020603050405020304" pitchFamily="18" charset="0"/>
                <a:ea typeface="Tahoma" pitchFamily="34" charset="0"/>
                <a:cs typeface="Times New Roman" panose="02020603050405020304" pitchFamily="18" charset="0"/>
              </a:rPr>
              <a:t>nghiệp</a:t>
            </a:r>
            <a:r>
              <a:rPr lang="en-US" sz="4000" b="1" dirty="0" smtClean="0">
                <a:effectLst/>
                <a:latin typeface="Times New Roman" panose="02020603050405020304" pitchFamily="18" charset="0"/>
                <a:ea typeface="Tahoma" pitchFamily="34" charset="0"/>
                <a:cs typeface="Times New Roman" panose="02020603050405020304" pitchFamily="18" charset="0"/>
              </a:rPr>
              <a:t> </a:t>
            </a:r>
            <a:r>
              <a:rPr lang="en-US" sz="4000" b="1" dirty="0" err="1" smtClean="0">
                <a:effectLst/>
                <a:latin typeface="Times New Roman" panose="02020603050405020304" pitchFamily="18" charset="0"/>
                <a:ea typeface="Tahoma" pitchFamily="34" charset="0"/>
                <a:cs typeface="Times New Roman" panose="02020603050405020304" pitchFamily="18" charset="0"/>
              </a:rPr>
              <a:t>sử</a:t>
            </a:r>
            <a:r>
              <a:rPr lang="en-US" sz="4000" b="1" dirty="0" smtClean="0">
                <a:effectLst/>
                <a:latin typeface="Times New Roman" panose="02020603050405020304" pitchFamily="18" charset="0"/>
                <a:ea typeface="Tahoma" pitchFamily="34" charset="0"/>
                <a:cs typeface="Times New Roman" panose="02020603050405020304" pitchFamily="18" charset="0"/>
              </a:rPr>
              <a:t> </a:t>
            </a:r>
            <a:r>
              <a:rPr lang="en-US" sz="4000" b="1" dirty="0" err="1" smtClean="0">
                <a:effectLst/>
                <a:latin typeface="Times New Roman" panose="02020603050405020304" pitchFamily="18" charset="0"/>
                <a:ea typeface="Tahoma" pitchFamily="34" charset="0"/>
                <a:cs typeface="Times New Roman" panose="02020603050405020304" pitchFamily="18" charset="0"/>
              </a:rPr>
              <a:t>dùng</a:t>
            </a:r>
            <a:r>
              <a:rPr lang="en-US" sz="4000" b="1" dirty="0" smtClean="0">
                <a:effectLst/>
                <a:latin typeface="Times New Roman" panose="02020603050405020304" pitchFamily="18" charset="0"/>
                <a:ea typeface="Tahoma" pitchFamily="34" charset="0"/>
                <a:cs typeface="Times New Roman" panose="02020603050405020304" pitchFamily="18" charset="0"/>
              </a:rPr>
              <a:t> </a:t>
            </a:r>
            <a:r>
              <a:rPr lang="en-US" sz="4000" b="1" dirty="0" err="1" smtClean="0">
                <a:effectLst/>
                <a:latin typeface="Times New Roman" panose="02020603050405020304" pitchFamily="18" charset="0"/>
                <a:ea typeface="Tahoma" pitchFamily="34" charset="0"/>
                <a:cs typeface="Times New Roman" panose="02020603050405020304" pitchFamily="18" charset="0"/>
              </a:rPr>
              <a:t>Zimbra</a:t>
            </a:r>
            <a:endParaRPr lang="en-US" sz="4000" b="1" dirty="0">
              <a:effectLst/>
              <a:latin typeface="Times New Roman" panose="02020603050405020304" pitchFamily="18" charset="0"/>
              <a:ea typeface="Tahoma" pitchFamily="34" charset="0"/>
              <a:cs typeface="Times New Roman" panose="02020603050405020304" pitchFamily="18" charset="0"/>
            </a:endParaRPr>
          </a:p>
        </p:txBody>
      </p:sp>
      <p:sp>
        <p:nvSpPr>
          <p:cNvPr id="3" name="Subtitle 2"/>
          <p:cNvSpPr>
            <a:spLocks noGrp="1"/>
          </p:cNvSpPr>
          <p:nvPr>
            <p:ph type="subTitle" idx="1"/>
          </p:nvPr>
        </p:nvSpPr>
        <p:spPr>
          <a:xfrm>
            <a:off x="3742857" y="5617676"/>
            <a:ext cx="5891579" cy="1009461"/>
          </a:xfrm>
        </p:spPr>
        <p:txBody>
          <a:bodyPr>
            <a:normAutofit/>
          </a:bodyPr>
          <a:lstStyle/>
          <a:p>
            <a:r>
              <a:rPr lang="en-US" sz="2500" dirty="0" err="1">
                <a:latin typeface="Times New Roman" panose="02020603050405020304" pitchFamily="18" charset="0"/>
                <a:ea typeface="Tahoma" pitchFamily="34" charset="0"/>
                <a:cs typeface="Times New Roman" panose="02020603050405020304" pitchFamily="18" charset="0"/>
              </a:rPr>
              <a:t>Người</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thực</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a:latin typeface="Times New Roman" panose="02020603050405020304" pitchFamily="18" charset="0"/>
                <a:ea typeface="Tahoma" pitchFamily="34" charset="0"/>
                <a:cs typeface="Times New Roman" panose="02020603050405020304" pitchFamily="18" charset="0"/>
              </a:rPr>
              <a:t>hiện</a:t>
            </a:r>
            <a:r>
              <a:rPr lang="en-US" sz="2500" dirty="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Phạm</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Huy</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Tùng</a:t>
            </a:r>
            <a:endParaRPr lang="en-US" sz="2500" dirty="0" smtClean="0">
              <a:latin typeface="Times New Roman" panose="02020603050405020304" pitchFamily="18" charset="0"/>
              <a:ea typeface="Tahoma" pitchFamily="34" charset="0"/>
              <a:cs typeface="Times New Roman" panose="02020603050405020304" pitchFamily="18" charset="0"/>
            </a:endParaRPr>
          </a:p>
          <a:p>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Hoàng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Hùng</a:t>
            </a:r>
            <a:r>
              <a:rPr lang="en-US" sz="2500" dirty="0" smtClean="0">
                <a:latin typeface="Times New Roman" panose="02020603050405020304" pitchFamily="18" charset="0"/>
                <a:ea typeface="Tahoma" pitchFamily="34" charset="0"/>
                <a:cs typeface="Times New Roman" panose="02020603050405020304" pitchFamily="18" charset="0"/>
              </a:rPr>
              <a:t> </a:t>
            </a:r>
            <a:r>
              <a:rPr lang="en-US" sz="2500" dirty="0" err="1" smtClean="0">
                <a:latin typeface="Times New Roman" panose="02020603050405020304" pitchFamily="18" charset="0"/>
                <a:ea typeface="Tahoma" pitchFamily="34" charset="0"/>
                <a:cs typeface="Times New Roman" panose="02020603050405020304" pitchFamily="18" charset="0"/>
              </a:rPr>
              <a:t>Lâm</a:t>
            </a:r>
            <a:endParaRPr lang="en-US" sz="2500" dirty="0">
              <a:latin typeface="Times New Roman" panose="02020603050405020304" pitchFamily="18" charset="0"/>
              <a:ea typeface="Tahoma" pitchFamily="34"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763" y="1592703"/>
            <a:ext cx="9216427" cy="3754076"/>
          </a:xfrm>
          <a:prstGeom prst="rect">
            <a:avLst/>
          </a:prstGeom>
        </p:spPr>
      </p:pic>
    </p:spTree>
    <p:extLst>
      <p:ext uri="{BB962C8B-B14F-4D97-AF65-F5344CB8AC3E}">
        <p14:creationId xmlns:p14="http://schemas.microsoft.com/office/powerpoint/2010/main" val="161130650"/>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effectLst/>
                <a:latin typeface="Times New Roman" panose="02020603050405020304" pitchFamily="18" charset="0"/>
                <a:cs typeface="Times New Roman" panose="02020603050405020304" pitchFamily="18" charset="0"/>
              </a:rPr>
              <a:t>4.Nguyên </a:t>
            </a:r>
            <a:r>
              <a:rPr lang="en-US" sz="4400" dirty="0" err="1">
                <a:effectLst/>
                <a:latin typeface="Times New Roman" panose="02020603050405020304" pitchFamily="18" charset="0"/>
                <a:cs typeface="Times New Roman" panose="02020603050405020304" pitchFamily="18" charset="0"/>
              </a:rPr>
              <a:t>lý</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hoạt</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động</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của</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hệ</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thống</a:t>
            </a:r>
            <a:r>
              <a:rPr lang="en-US" sz="4400" dirty="0">
                <a:effectLst/>
                <a:latin typeface="Times New Roman" panose="02020603050405020304" pitchFamily="18" charset="0"/>
                <a:cs typeface="Times New Roman" panose="02020603050405020304" pitchFamily="18" charset="0"/>
              </a:rPr>
              <a:t> mail C-S</a:t>
            </a:r>
            <a:endParaRPr lang="en-US" dirty="0"/>
          </a:p>
        </p:txBody>
      </p:sp>
      <p:pic>
        <p:nvPicPr>
          <p:cNvPr id="4" name="Content Placeholder 3"/>
          <p:cNvPicPr>
            <a:picLocks noGrp="1" noChangeAspect="1"/>
          </p:cNvPicPr>
          <p:nvPr>
            <p:ph idx="1"/>
          </p:nvPr>
        </p:nvPicPr>
        <p:blipFill>
          <a:blip r:embed="rId2"/>
          <a:stretch>
            <a:fillRect/>
          </a:stretch>
        </p:blipFill>
        <p:spPr>
          <a:xfrm>
            <a:off x="1914144" y="1417638"/>
            <a:ext cx="5482537" cy="4998268"/>
          </a:xfrm>
          <a:prstGeom prst="rect">
            <a:avLst/>
          </a:prstGeom>
        </p:spPr>
      </p:pic>
      <p:sp>
        <p:nvSpPr>
          <p:cNvPr id="3" name="TextBox 2"/>
          <p:cNvSpPr txBox="1"/>
          <p:nvPr/>
        </p:nvSpPr>
        <p:spPr>
          <a:xfrm>
            <a:off x="7460055" y="1674891"/>
            <a:ext cx="4535787" cy="4401205"/>
          </a:xfrm>
          <a:prstGeom prst="rect">
            <a:avLst/>
          </a:prstGeom>
          <a:noFill/>
        </p:spPr>
        <p:txBody>
          <a:bodyPr wrap="square" rtlCol="0">
            <a:spAutoFit/>
          </a:bodyPr>
          <a:lstStyle/>
          <a:p>
            <a:pPr lvl="0"/>
            <a:r>
              <a:rPr lang="en-US" sz="2000" dirty="0" smtClean="0">
                <a:latin typeface="Times New Roman" panose="02020603050405020304" pitchFamily="18" charset="0"/>
                <a:cs typeface="Times New Roman" panose="02020603050405020304" pitchFamily="18" charset="0"/>
              </a:rPr>
              <a:t>1.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đến</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Internet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tường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tới</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Edge MTA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để</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lọc</a:t>
            </a:r>
            <a:r>
              <a:rPr lang="en-US" sz="2000" dirty="0">
                <a:latin typeface="Times New Roman" panose="02020603050405020304" pitchFamily="18" charset="0"/>
                <a:cs typeface="Times New Roman" panose="02020603050405020304" pitchFamily="18" charset="0"/>
              </a:rPr>
              <a:t> spam.</a:t>
            </a:r>
          </a:p>
          <a:p>
            <a:pPr lvl="0"/>
            <a:r>
              <a:rPr lang="en-US" sz="2000" dirty="0" smtClean="0">
                <a:latin typeface="Times New Roman" panose="02020603050405020304" pitchFamily="18" charset="0"/>
                <a:cs typeface="Times New Roman" panose="02020603050405020304" pitchFamily="18" charset="0"/>
              </a:rPr>
              <a:t>2.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lọc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endParaRPr lang="en-US" sz="2000" dirty="0">
              <a:latin typeface="Times New Roman" panose="02020603050405020304" pitchFamily="18" charset="0"/>
              <a:cs typeface="Times New Roman" panose="02020603050405020304" pitchFamily="18" charset="0"/>
            </a:endParaRPr>
          </a:p>
          <a:p>
            <a:pPr lvl="0"/>
            <a:r>
              <a:rPr lang="en-US" sz="2000" dirty="0" smtClean="0">
                <a:latin typeface="Times New Roman" panose="02020603050405020304" pitchFamily="18" charset="0"/>
                <a:cs typeface="Times New Roman" panose="02020603050405020304" pitchFamily="18" charset="0"/>
              </a:rPr>
              <a:t>3. </a:t>
            </a:r>
            <a:r>
              <a:rPr lang="en-US" sz="2000" dirty="0" err="1" smtClean="0">
                <a:latin typeface="Times New Roman" panose="02020603050405020304" pitchFamily="18" charset="0"/>
                <a:cs typeface="Times New Roman" panose="02020603050405020304" pitchFamily="18" charset="0"/>
              </a:rPr>
              <a:t>Một</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bên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ngoài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với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nhắn</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cũng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tường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lửa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cân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bằng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tải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thứ</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hai</a:t>
            </a:r>
            <a:r>
              <a:rPr lang="en-US" sz="2000" dirty="0">
                <a:latin typeface="Times New Roman" panose="02020603050405020304" pitchFamily="18" charset="0"/>
                <a:cs typeface="Times New Roman" panose="02020603050405020304" pitchFamily="18" charset="0"/>
              </a:rPr>
              <a:t>.</a:t>
            </a:r>
          </a:p>
          <a:p>
            <a:pPr lvl="0"/>
            <a:r>
              <a:rPr lang="en-US" sz="2000" dirty="0" smtClean="0">
                <a:latin typeface="Times New Roman" panose="02020603050405020304" pitchFamily="18" charset="0"/>
                <a:cs typeface="Times New Roman" panose="02020603050405020304" pitchFamily="18" charset="0"/>
              </a:rPr>
              <a:t>4. </a:t>
            </a:r>
            <a:r>
              <a:rPr lang="en-US" sz="2000" dirty="0" err="1" smtClean="0">
                <a:latin typeface="Times New Roman" panose="02020603050405020304" pitchFamily="18" charset="0"/>
                <a:cs typeface="Times New Roman" panose="02020603050405020304" pitchFamily="18" charset="0"/>
              </a:rPr>
              <a:t>Thư</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Internet </a:t>
            </a:r>
            <a:r>
              <a:rPr lang="en-US" sz="2000" dirty="0" err="1">
                <a:latin typeface="Times New Roman" panose="02020603050405020304" pitchFamily="18" charset="0"/>
                <a:cs typeface="Times New Roman" panose="02020603050405020304" pitchFamily="18" charset="0"/>
              </a:rPr>
              <a:t>gửi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MTA </a:t>
            </a:r>
            <a:r>
              <a:rPr lang="en-US" sz="2000" b="1" dirty="0" err="1" smtClean="0">
                <a:latin typeface="Times New Roman" panose="02020603050405020304" pitchFamily="18" charset="0"/>
                <a:cs typeface="Times New Roman" panose="02020603050405020304" pitchFamily="18" charset="0"/>
              </a:rPr>
              <a:t>Zimbra</a:t>
            </a:r>
            <a:r>
              <a:rPr lang="en-US" sz="2000" b="1"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nào</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đi</a:t>
            </a:r>
            <a:r>
              <a:rPr lang="en-US" sz="2000" dirty="0">
                <a:latin typeface="Times New Roman" panose="02020603050405020304" pitchFamily="18" charset="0"/>
                <a:cs typeface="Times New Roman" panose="02020603050405020304" pitchFamily="18" charset="0"/>
              </a:rPr>
              <a:t> qua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lọc</a:t>
            </a:r>
            <a:r>
              <a:rPr lang="en-US" sz="2000" dirty="0">
                <a:latin typeface="Times New Roman" panose="02020603050405020304" pitchFamily="18" charset="0"/>
                <a:cs typeface="Times New Roman" panose="02020603050405020304" pitchFamily="18" charset="0"/>
              </a:rPr>
              <a:t> spam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vi-</a:t>
            </a:r>
            <a:r>
              <a:rPr lang="en-US" sz="2000" dirty="0" err="1">
                <a:latin typeface="Times New Roman" panose="02020603050405020304" pitchFamily="18" charset="0"/>
                <a:cs typeface="Times New Roman" panose="02020603050405020304" pitchFamily="18" charset="0"/>
              </a:rPr>
              <a:t>rút</a:t>
            </a:r>
            <a:r>
              <a:rPr lang="en-US" sz="2000" dirty="0" smtClean="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5.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Zimbra</a:t>
            </a:r>
            <a:r>
              <a:rPr lang="en-US" sz="2000" b="1" dirty="0" smtClean="0">
                <a:latin typeface="Times New Roman" panose="02020603050405020304" pitchFamily="18" charset="0"/>
                <a:cs typeface="Times New Roman" panose="02020603050405020304" pitchFamily="18" charset="0"/>
              </a:rPr>
              <a:t> MTA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chỉ</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định</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tìm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kiếm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nhận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sao</a:t>
            </a: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Zimbra</a:t>
            </a:r>
            <a:r>
              <a:rPr lang="en-US" sz="2000" b="1" dirty="0" smtClean="0">
                <a:latin typeface="Times New Roman" panose="02020603050405020304" pitchFamily="18" charset="0"/>
                <a:cs typeface="Times New Roman" panose="02020603050405020304" pitchFamily="18" charset="0"/>
              </a:rPr>
              <a:t> LDAP</a:t>
            </a:r>
            <a:r>
              <a:rPr lang="en-US" sz="2000" dirty="0">
                <a:latin typeface="Times New Roman" panose="02020603050405020304" pitchFamily="18" charset="0"/>
                <a:cs typeface="Times New Roman" panose="02020603050405020304" pitchFamily="18" charset="0"/>
              </a:rPr>
              <a:t>.</a:t>
            </a:r>
          </a:p>
          <a:p>
            <a:pPr lvl="0"/>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7634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a:effectLst/>
                <a:latin typeface="Times New Roman" panose="02020603050405020304" pitchFamily="18" charset="0"/>
                <a:cs typeface="Times New Roman" panose="02020603050405020304" pitchFamily="18" charset="0"/>
              </a:rPr>
              <a:t>4.Nguyên </a:t>
            </a:r>
            <a:r>
              <a:rPr lang="en-US" sz="4000" dirty="0" err="1">
                <a:effectLst/>
                <a:latin typeface="Times New Roman" panose="02020603050405020304" pitchFamily="18" charset="0"/>
                <a:cs typeface="Times New Roman" panose="02020603050405020304" pitchFamily="18" charset="0"/>
              </a:rPr>
              <a:t>lý</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hoạt</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động</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của</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hệ</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thống</a:t>
            </a:r>
            <a:r>
              <a:rPr lang="en-US" sz="4000" dirty="0">
                <a:effectLst/>
                <a:latin typeface="Times New Roman" panose="02020603050405020304" pitchFamily="18" charset="0"/>
                <a:cs typeface="Times New Roman" panose="02020603050405020304" pitchFamily="18" charset="0"/>
              </a:rPr>
              <a:t> mail C-S</a:t>
            </a:r>
            <a:endParaRPr lang="en-US" dirty="0"/>
          </a:p>
        </p:txBody>
      </p:sp>
      <p:sp>
        <p:nvSpPr>
          <p:cNvPr id="3" name="Content Placeholder 2"/>
          <p:cNvSpPr>
            <a:spLocks noGrp="1"/>
          </p:cNvSpPr>
          <p:nvPr>
            <p:ph idx="1"/>
          </p:nvPr>
        </p:nvSpPr>
        <p:spPr/>
        <p:txBody>
          <a:bodyPr/>
          <a:lstStyle/>
          <a:p>
            <a:endParaRPr lang="en-US" dirty="0"/>
          </a:p>
        </p:txBody>
      </p:sp>
      <p:sp>
        <p:nvSpPr>
          <p:cNvPr id="4" name="Title 1"/>
          <p:cNvSpPr txBox="1">
            <a:spLocks/>
          </p:cNvSpPr>
          <p:nvPr/>
        </p:nvSpPr>
        <p:spPr>
          <a:xfrm>
            <a:off x="1914144" y="274638"/>
            <a:ext cx="9997440" cy="1143000"/>
          </a:xfrm>
          <a:prstGeom prst="rect">
            <a:avLst/>
          </a:prstGeom>
        </p:spPr>
        <p:txBody>
          <a:bodyPr anchor="ctr">
            <a:normAutofit fontScale="900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4400" smtClean="0">
                <a:effectLst/>
                <a:latin typeface="Times New Roman" panose="02020603050405020304" pitchFamily="18" charset="0"/>
                <a:cs typeface="Times New Roman" panose="02020603050405020304" pitchFamily="18" charset="0"/>
              </a:rPr>
              <a:t>4.Nguyên lý hoạt động của hệ thống mail C-S</a:t>
            </a:r>
            <a:endParaRPr lang="en-US" dirty="0"/>
          </a:p>
        </p:txBody>
      </p:sp>
      <p:pic>
        <p:nvPicPr>
          <p:cNvPr id="5" name="Content Placeholder 3"/>
          <p:cNvPicPr>
            <a:picLocks noChangeAspect="1"/>
          </p:cNvPicPr>
          <p:nvPr/>
        </p:nvPicPr>
        <p:blipFill>
          <a:blip r:embed="rId2"/>
          <a:stretch>
            <a:fillRect/>
          </a:stretch>
        </p:blipFill>
        <p:spPr>
          <a:xfrm>
            <a:off x="1914144" y="1417638"/>
            <a:ext cx="5482537" cy="4998268"/>
          </a:xfrm>
          <a:prstGeom prst="rect">
            <a:avLst/>
          </a:prstGeom>
        </p:spPr>
      </p:pic>
      <p:sp>
        <p:nvSpPr>
          <p:cNvPr id="6" name="TextBox 5"/>
          <p:cNvSpPr txBox="1"/>
          <p:nvPr/>
        </p:nvSpPr>
        <p:spPr>
          <a:xfrm>
            <a:off x="7460055" y="1674891"/>
            <a:ext cx="4535787" cy="4093428"/>
          </a:xfrm>
          <a:prstGeom prst="rect">
            <a:avLst/>
          </a:prstGeom>
          <a:noFill/>
        </p:spPr>
        <p:txBody>
          <a:bodyPr wrap="square" rtlCol="0">
            <a:spAutoFit/>
          </a:bodyPr>
          <a:lstStyle/>
          <a:p>
            <a:pPr lvl="0"/>
            <a:r>
              <a:rPr lang="en-US" sz="2000" dirty="0" smtClean="0">
                <a:latin typeface="Times New Roman" panose="02020603050405020304" pitchFamily="18" charset="0"/>
                <a:cs typeface="Times New Roman" panose="02020603050405020304" pitchFamily="18" charset="0"/>
              </a:rPr>
              <a:t>6. </a:t>
            </a:r>
            <a:r>
              <a:rPr lang="en-US" sz="2000" dirty="0" err="1" smtClean="0">
                <a:latin typeface="Times New Roman" panose="02020603050405020304" pitchFamily="18" charset="0"/>
                <a:cs typeface="Times New Roman" panose="02020603050405020304" pitchFamily="18" charset="0"/>
              </a:rPr>
              <a:t>Sau</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khi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bản</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sao</a:t>
            </a:r>
            <a:r>
              <a:rPr lang="en-US" sz="2000" dirty="0" smtClean="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Zimbra</a:t>
            </a:r>
            <a:r>
              <a:rPr lang="en-US" sz="2000" b="1" dirty="0" smtClean="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LDPA</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máy</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smtClean="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MTA </a:t>
            </a:r>
            <a:r>
              <a:rPr lang="en-US" sz="2000" dirty="0" err="1" smtClean="0">
                <a:latin typeface="Times New Roman" panose="02020603050405020304" pitchFamily="18" charset="0"/>
                <a:cs typeface="Times New Roman" panose="02020603050405020304" pitchFamily="18" charset="0"/>
              </a:rPr>
              <a:t>sẽ</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gửi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b="1" dirty="0" err="1" smtClean="0">
                <a:latin typeface="Times New Roman" panose="02020603050405020304" pitchFamily="18" charset="0"/>
                <a:cs typeface="Times New Roman" panose="02020603050405020304" pitchFamily="18" charset="0"/>
              </a:rPr>
              <a:t>Zimbra</a:t>
            </a:r>
            <a:r>
              <a:rPr lang="en-US" sz="2000" b="1"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thích</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hợp</a:t>
            </a:r>
            <a:r>
              <a:rPr lang="en-US" sz="2000" dirty="0">
                <a:latin typeface="Times New Roman" panose="02020603050405020304" pitchFamily="18" charset="0"/>
                <a:cs typeface="Times New Roman" panose="02020603050405020304" pitchFamily="18" charset="0"/>
              </a:rPr>
              <a:t>.</a:t>
            </a:r>
          </a:p>
          <a:p>
            <a:pPr lvl="0"/>
            <a:r>
              <a:rPr lang="en-US" sz="2000" dirty="0" smtClean="0">
                <a:latin typeface="Times New Roman" panose="02020603050405020304" pitchFamily="18" charset="0"/>
                <a:cs typeface="Times New Roman" panose="02020603050405020304" pitchFamily="18" charset="0"/>
              </a:rPr>
              <a:t>7.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kết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nối</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end-users </a:t>
            </a:r>
            <a:r>
              <a:rPr lang="en-US" sz="2000" dirty="0" err="1">
                <a:latin typeface="Times New Roman" panose="02020603050405020304" pitchFamily="18" charset="0"/>
                <a:cs typeface="Times New Roman" panose="02020603050405020304" pitchFamily="18" charset="0"/>
              </a:rPr>
              <a:t>nội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bộ</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được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hiện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trực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tiếp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đến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bất</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Zimbra</a:t>
            </a:r>
            <a:r>
              <a:rPr lang="en-US" sz="2000" b="1" dirty="0">
                <a:latin typeface="Times New Roman" panose="02020603050405020304" pitchFamily="18" charset="0"/>
                <a:cs typeface="Times New Roman" panose="02020603050405020304" pitchFamily="18" charset="0"/>
              </a:rPr>
              <a:t> Collaboration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nào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đó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lấy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thông</a:t>
            </a:r>
            <a:r>
              <a:rPr lang="en-US" sz="2000" dirty="0">
                <a:latin typeface="Times New Roman" panose="02020603050405020304" pitchFamily="18" charset="0"/>
                <a:cs typeface="Times New Roman" panose="02020603050405020304" pitchFamily="18" charset="0"/>
              </a:rPr>
              <a:t> tin </a:t>
            </a:r>
            <a:r>
              <a:rPr lang="en-US" sz="2000" dirty="0" err="1">
                <a:latin typeface="Times New Roman" panose="02020603050405020304" pitchFamily="18" charset="0"/>
                <a:cs typeface="Times New Roman" panose="02020603050405020304" pitchFamily="18" charset="0"/>
              </a:rPr>
              <a:t>thư</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mục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của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Zimbra</a:t>
            </a:r>
            <a:r>
              <a:rPr lang="en-US" sz="2000" b="1" dirty="0">
                <a:latin typeface="Times New Roman" panose="02020603050405020304" pitchFamily="18" charset="0"/>
                <a:cs typeface="Times New Roman" panose="02020603050405020304" pitchFamily="18" charset="0"/>
              </a:rPr>
              <a:t> Collaboration LDAP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và</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chuyển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hướng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người</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dùng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nếu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cần</a:t>
            </a:r>
            <a:r>
              <a:rPr lang="en-US" sz="2000" dirty="0">
                <a:latin typeface="Times New Roman" panose="02020603050405020304" pitchFamily="18" charset="0"/>
                <a:cs typeface="Times New Roman" panose="02020603050405020304" pitchFamily="18" charset="0"/>
              </a:rPr>
              <a:t>.</a:t>
            </a:r>
          </a:p>
          <a:p>
            <a:r>
              <a:rPr lang="en-US" sz="2000" dirty="0" smtClean="0">
                <a:latin typeface="Times New Roman" panose="02020603050405020304" pitchFamily="18" charset="0"/>
                <a:cs typeface="Times New Roman" panose="02020603050405020304" pitchFamily="18" charset="0"/>
              </a:rPr>
              <a:t>8. </a:t>
            </a:r>
            <a:r>
              <a:rPr lang="en-US" sz="2000" dirty="0" err="1" smtClean="0">
                <a:latin typeface="Times New Roman" panose="02020603050405020304" pitchFamily="18" charset="0"/>
                <a:cs typeface="Times New Roman" panose="02020603050405020304" pitchFamily="18" charset="0"/>
              </a:rPr>
              <a:t>Các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bản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sao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lưu</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từ</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các</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máy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chủ</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Zimbra</a:t>
            </a:r>
            <a:r>
              <a:rPr lang="en-US" sz="2000" b="1" dirty="0">
                <a:latin typeface="Times New Roman" panose="02020603050405020304" pitchFamily="18" charset="0"/>
                <a:cs typeface="Times New Roman" panose="02020603050405020304" pitchFamily="18" charset="0"/>
              </a:rPr>
              <a:t> Collaboration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có</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thể</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được</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gắn</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kết</a:t>
            </a:r>
            <a:r>
              <a:rPr lang="en-US" sz="2000" dirty="0" smtClean="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thành</a:t>
            </a:r>
            <a:r>
              <a:rPr lang="en-US" sz="2000" dirty="0" smtClean="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một</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đĩa</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00591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down)">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down)">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down)">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err="1">
                <a:effectLst/>
                <a:latin typeface="Times New Roman" panose="02020603050405020304" pitchFamily="18" charset="0"/>
                <a:cs typeface="Times New Roman" panose="02020603050405020304" pitchFamily="18" charset="0"/>
              </a:rPr>
              <a:t>Các</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nội</a:t>
            </a:r>
            <a:r>
              <a:rPr lang="en-US" sz="4000" dirty="0">
                <a:effectLst/>
                <a:latin typeface="Times New Roman" panose="02020603050405020304" pitchFamily="18" charset="0"/>
                <a:cs typeface="Times New Roman" panose="02020603050405020304" pitchFamily="18" charset="0"/>
              </a:rPr>
              <a:t> dung </a:t>
            </a:r>
            <a:r>
              <a:rPr lang="en-US" sz="4000" dirty="0" err="1">
                <a:effectLst/>
                <a:latin typeface="Times New Roman" panose="02020603050405020304" pitchFamily="18" charset="0"/>
                <a:cs typeface="Times New Roman" panose="02020603050405020304" pitchFamily="18" charset="0"/>
              </a:rPr>
              <a:t>chính</a:t>
            </a:r>
            <a:endParaRPr lang="en-US" sz="4000" dirty="0"/>
          </a:p>
        </p:txBody>
      </p:sp>
      <p:sp>
        <p:nvSpPr>
          <p:cNvPr id="3" name="Content Placeholder 2"/>
          <p:cNvSpPr>
            <a:spLocks noGrp="1"/>
          </p:cNvSpPr>
          <p:nvPr>
            <p:ph idx="1"/>
          </p:nvPr>
        </p:nvSpPr>
        <p:spPr/>
        <p:txBody>
          <a:bodyPr>
            <a:normAutofit/>
          </a:bodyPr>
          <a:lstStyle/>
          <a:p>
            <a:r>
              <a:rPr lang="en-US" sz="2500" dirty="0">
                <a:latin typeface="Times New Roman" panose="02020603050405020304" pitchFamily="18" charset="0"/>
                <a:cs typeface="Times New Roman" panose="02020603050405020304" pitchFamily="18" charset="0"/>
              </a:rPr>
              <a:t>1. </a:t>
            </a:r>
            <a:r>
              <a:rPr lang="en-US" sz="2500" dirty="0" err="1">
                <a:latin typeface="Times New Roman" panose="02020603050405020304" pitchFamily="18" charset="0"/>
                <a:cs typeface="Times New Roman" panose="02020603050405020304" pitchFamily="18" charset="0"/>
              </a:rPr>
              <a:t>Khái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niệm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z</a:t>
            </a:r>
            <a:r>
              <a:rPr lang="en-US" sz="2500" dirty="0" err="1" smtClean="0">
                <a:latin typeface="Times New Roman" panose="02020603050405020304" pitchFamily="18" charset="0"/>
                <a:cs typeface="Times New Roman" panose="02020603050405020304" pitchFamily="18" charset="0"/>
              </a:rPr>
              <a:t>imbra</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2.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tính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chính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z</a:t>
            </a:r>
            <a:r>
              <a:rPr lang="en-US" sz="2500" dirty="0" err="1" smtClean="0">
                <a:latin typeface="Times New Roman" panose="02020603050405020304" pitchFamily="18" charset="0"/>
                <a:cs typeface="Times New Roman" panose="02020603050405020304" pitchFamily="18" charset="0"/>
              </a:rPr>
              <a:t>imbra</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3. </a:t>
            </a:r>
            <a:r>
              <a:rPr lang="en-US" sz="2500" dirty="0" err="1" smtClean="0">
                <a:latin typeface="Times New Roman" panose="02020603050405020304" pitchFamily="18" charset="0"/>
                <a:cs typeface="Times New Roman" panose="02020603050405020304" pitchFamily="18" charset="0"/>
              </a:rPr>
              <a:t>Lợi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ích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zimbra</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4. </a:t>
            </a:r>
            <a:r>
              <a:rPr lang="en-US" sz="2500" dirty="0" err="1" smtClean="0">
                <a:latin typeface="Times New Roman" panose="02020603050405020304" pitchFamily="18" charset="0"/>
                <a:cs typeface="Times New Roman" panose="02020603050405020304" pitchFamily="18" charset="0"/>
              </a:rPr>
              <a:t>Nguyên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lý</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hoạt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động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của</a:t>
            </a:r>
            <a:r>
              <a:rPr lang="en-US" sz="2500" dirty="0" smtClean="0">
                <a:latin typeface="Times New Roman" panose="02020603050405020304" pitchFamily="18" charset="0"/>
                <a:cs typeface="Times New Roman" panose="02020603050405020304" pitchFamily="18" charset="0"/>
              </a:rPr>
              <a:t> mail Client-Server</a:t>
            </a:r>
            <a:endParaRPr lang="en-US" sz="2500" dirty="0">
              <a:latin typeface="Times New Roman" panose="02020603050405020304" pitchFamily="18" charset="0"/>
              <a:cs typeface="Times New Roman" panose="02020603050405020304" pitchFamily="18" charset="0"/>
            </a:endParaRPr>
          </a:p>
          <a:p>
            <a:r>
              <a:rPr lang="en-US" sz="2500" dirty="0">
                <a:latin typeface="Times New Roman" panose="02020603050405020304" pitchFamily="18" charset="0"/>
                <a:cs typeface="Times New Roman" panose="02020603050405020304" pitchFamily="18" charset="0"/>
              </a:rPr>
              <a:t>5. Demo</a:t>
            </a:r>
          </a:p>
          <a:p>
            <a:endParaRPr lang="en-US" sz="2500" dirty="0"/>
          </a:p>
        </p:txBody>
      </p:sp>
    </p:spTree>
    <p:extLst>
      <p:ext uri="{BB962C8B-B14F-4D97-AF65-F5344CB8AC3E}">
        <p14:creationId xmlns:p14="http://schemas.microsoft.com/office/powerpoint/2010/main" val="19370355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1.Khái </a:t>
            </a:r>
            <a:r>
              <a:rPr lang="en-US" sz="4000" dirty="0" err="1" smtClean="0">
                <a:effectLst/>
                <a:latin typeface="Times New Roman" panose="02020603050405020304" pitchFamily="18" charset="0"/>
                <a:cs typeface="Times New Roman" panose="02020603050405020304" pitchFamily="18" charset="0"/>
              </a:rPr>
              <a:t>niệm</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Zimbra</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500" dirty="0" err="1" smtClean="0">
                <a:latin typeface="Times New Roman" panose="02020603050405020304" pitchFamily="18" charset="0"/>
                <a:cs typeface="Times New Roman" panose="02020603050405020304" pitchFamily="18" charset="0"/>
              </a:rPr>
              <a:t>Zimbra</a:t>
            </a:r>
            <a:r>
              <a:rPr lang="en-US" sz="2500" dirty="0" smtClean="0">
                <a:latin typeface="Times New Roman" panose="02020603050405020304" pitchFamily="18" charset="0"/>
                <a:cs typeface="Times New Roman" panose="02020603050405020304" pitchFamily="18" charset="0"/>
              </a:rPr>
              <a:t> Collaboration Suite (ZCS): </a:t>
            </a:r>
            <a:r>
              <a:rPr lang="en-US" sz="2500" dirty="0" err="1" smtClean="0">
                <a:latin typeface="Times New Roman" panose="02020603050405020304" pitchFamily="18" charset="0"/>
                <a:cs typeface="Times New Roman" panose="02020603050405020304" pitchFamily="18" charset="0"/>
              </a:rPr>
              <a:t>là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một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bộ</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phần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mềm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cộng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bao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gồm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một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chủ</a:t>
            </a:r>
            <a:r>
              <a:rPr lang="en-US" sz="2500" dirty="0" smtClean="0">
                <a:latin typeface="Times New Roman" panose="02020603050405020304" pitchFamily="18" charset="0"/>
                <a:cs typeface="Times New Roman" panose="02020603050405020304" pitchFamily="18" charset="0"/>
              </a:rPr>
              <a:t> email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khách</a:t>
            </a:r>
            <a:r>
              <a:rPr lang="en-US" sz="2500" dirty="0" smtClean="0">
                <a:latin typeface="Times New Roman" panose="02020603050405020304" pitchFamily="18" charset="0"/>
                <a:cs typeface="Times New Roman" panose="02020603050405020304" pitchFamily="18" charset="0"/>
              </a:rPr>
              <a:t> web</a:t>
            </a:r>
          </a:p>
          <a:p>
            <a:r>
              <a:rPr lang="en-US" sz="2500" dirty="0" err="1" smtClean="0">
                <a:latin typeface="Times New Roman" panose="02020603050405020304" pitchFamily="18" charset="0"/>
                <a:cs typeface="Times New Roman" panose="02020603050405020304" pitchFamily="18" charset="0"/>
              </a:rPr>
              <a:t>Phần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mềm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này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bao</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gồm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các</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thành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phần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khách</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chủ</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cũng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như</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một</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máy</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trạm</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để</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bàn</a:t>
            </a:r>
            <a:endParaRPr lang="en-US" sz="2500" dirty="0" smtClean="0">
              <a:latin typeface="Times New Roman" panose="02020603050405020304" pitchFamily="18" charset="0"/>
              <a:cs typeface="Times New Roman" panose="02020603050405020304" pitchFamily="18" charset="0"/>
            </a:endParaRPr>
          </a:p>
          <a:p>
            <a:r>
              <a:rPr lang="en-US" sz="2500" dirty="0" err="1" smtClean="0">
                <a:latin typeface="Times New Roman" panose="02020603050405020304" pitchFamily="18" charset="0"/>
                <a:cs typeface="Times New Roman" panose="02020603050405020304" pitchFamily="18" charset="0"/>
              </a:rPr>
              <a:t>Có</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hai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phiên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bản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Zimbra</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phiên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bản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nguồn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mở</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và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phiên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bản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nguồn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đóng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hỗ</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trợ</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thương</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mại</a:t>
            </a:r>
            <a:r>
              <a:rPr lang="en-US" sz="2500" dirty="0" smtClean="0">
                <a:latin typeface="Times New Roman" panose="02020603050405020304" pitchFamily="18" charset="0"/>
                <a:cs typeface="Times New Roman" panose="02020603050405020304" pitchFamily="18" charset="0"/>
              </a:rPr>
              <a:t>)</a:t>
            </a: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1355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down)">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93157"/>
            <a:ext cx="9997440" cy="838938"/>
          </a:xfrm>
        </p:spPr>
        <p:txBody>
          <a:bodyPr>
            <a:normAutofit/>
          </a:bodyPr>
          <a:lstStyle/>
          <a:p>
            <a:r>
              <a:rPr lang="en-US" sz="4000" dirty="0" smtClean="0">
                <a:effectLst/>
                <a:latin typeface="Times New Roman" panose="02020603050405020304" pitchFamily="18" charset="0"/>
                <a:cs typeface="Times New Roman" panose="02020603050405020304" pitchFamily="18" charset="0"/>
              </a:rPr>
              <a:t>2.Một </a:t>
            </a:r>
            <a:r>
              <a:rPr lang="en-US" sz="4000" dirty="0" err="1" smtClean="0">
                <a:effectLst/>
                <a:latin typeface="Times New Roman" panose="02020603050405020304" pitchFamily="18" charset="0"/>
                <a:cs typeface="Times New Roman" panose="02020603050405020304" pitchFamily="18" charset="0"/>
              </a:rPr>
              <a:t>số</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tính</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năng</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chính</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của</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Zimbra</a:t>
            </a:r>
            <a:r>
              <a:rPr lang="en-US" sz="4000" dirty="0" smtClean="0">
                <a:effectLst/>
                <a:latin typeface="Times New Roman" panose="02020603050405020304" pitchFamily="18" charset="0"/>
                <a:cs typeface="Times New Roman" panose="02020603050405020304" pitchFamily="18" charset="0"/>
              </a:rPr>
              <a:t> </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39089" y="1447800"/>
            <a:ext cx="10372495" cy="5297032"/>
          </a:xfrm>
        </p:spPr>
        <p:txBody>
          <a:bodyPr>
            <a:noAutofit/>
          </a:bodyPr>
          <a:lstStyle/>
          <a:p>
            <a:r>
              <a:rPr lang="en-US" sz="2500" dirty="0" err="1" smtClean="0">
                <a:latin typeface="Times New Roman" panose="02020603050405020304" pitchFamily="18" charset="0"/>
                <a:cs typeface="Times New Roman" panose="02020603050405020304" pitchFamily="18" charset="0"/>
              </a:rPr>
              <a:t>Thư</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điện</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tử</a:t>
            </a:r>
            <a:r>
              <a:rPr lang="en-US" sz="2500" dirty="0" smtClean="0">
                <a:latin typeface="Times New Roman" panose="02020603050405020304" pitchFamily="18" charset="0"/>
                <a:cs typeface="Times New Roman" panose="02020603050405020304" pitchFamily="18" charset="0"/>
              </a:rPr>
              <a:t> (Email): </a:t>
            </a:r>
            <a:r>
              <a:rPr lang="vi-VN" sz="2500" dirty="0" smtClean="0">
                <a:latin typeface="Times New Roman" panose="02020603050405020304" pitchFamily="18" charset="0"/>
                <a:cs typeface="Times New Roman" panose="02020603050405020304" pitchFamily="18" charset="0"/>
              </a:rPr>
              <a:t>một </a:t>
            </a:r>
            <a:r>
              <a:rPr lang="vi-VN" sz="2500" dirty="0">
                <a:latin typeface="Times New Roman" panose="02020603050405020304" pitchFamily="18" charset="0"/>
                <a:cs typeface="Times New Roman" panose="02020603050405020304" pitchFamily="18" charset="0"/>
              </a:rPr>
              <a:t>hệ thống thư điện tử hoàn chỉnh gồm Mail server (SMTP, POP3, IMAP, antivirus, antispam, openLDAP, backup</a:t>
            </a: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có đầy đủ các tính năng như auto-reply, auto-forward, mail filter</a:t>
            </a: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và Mail client (Zimbra desktop và Zimbra Web </a:t>
            </a:r>
            <a:r>
              <a:rPr lang="vi-VN" sz="2500" dirty="0" smtClean="0">
                <a:latin typeface="Times New Roman" panose="02020603050405020304" pitchFamily="18" charset="0"/>
                <a:cs typeface="Times New Roman" panose="02020603050405020304" pitchFamily="18" charset="0"/>
              </a:rPr>
              <a:t>Client</a:t>
            </a:r>
            <a:r>
              <a:rPr lang="en-US" sz="25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500" dirty="0" err="1">
                <a:latin typeface="Times New Roman" panose="02020603050405020304" pitchFamily="18" charset="0"/>
                <a:cs typeface="Times New Roman" panose="02020603050405020304" pitchFamily="18" charset="0"/>
              </a:rPr>
              <a:t>Zimbra</a:t>
            </a:r>
            <a:r>
              <a:rPr lang="en-US" sz="2500" dirty="0">
                <a:latin typeface="Times New Roman" panose="02020603050405020304" pitchFamily="18" charset="0"/>
                <a:cs typeface="Times New Roman" panose="02020603050405020304" pitchFamily="18" charset="0"/>
              </a:rPr>
              <a:t> Desktop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email</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bàn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miễn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đầy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năng</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cài </a:t>
            </a:r>
            <a:r>
              <a:rPr lang="vi-VN" sz="2500" dirty="0">
                <a:latin typeface="Times New Roman" panose="02020603050405020304" pitchFamily="18" charset="0"/>
                <a:cs typeface="Times New Roman" panose="02020603050405020304" pitchFamily="18" charset="0"/>
              </a:rPr>
              <a:t>được </a:t>
            </a:r>
            <a:r>
              <a:rPr lang="vi-VN" sz="2500" dirty="0" smtClean="0">
                <a:latin typeface="Times New Roman" panose="02020603050405020304" pitchFamily="18" charset="0"/>
                <a:cs typeface="Times New Roman" panose="02020603050405020304" pitchFamily="18" charset="0"/>
              </a:rPr>
              <a:t>trên</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Windows</a:t>
            </a:r>
            <a:r>
              <a:rPr lang="vi-VN" sz="2500" dirty="0">
                <a:latin typeface="Times New Roman" panose="02020603050405020304" pitchFamily="18" charset="0"/>
                <a:cs typeface="Times New Roman" panose="02020603050405020304" pitchFamily="18" charset="0"/>
              </a:rPr>
              <a:t>, Mac, </a:t>
            </a:r>
            <a:r>
              <a:rPr lang="vi-VN" sz="2500" dirty="0" smtClean="0">
                <a:latin typeface="Times New Roman" panose="02020603050405020304" pitchFamily="18" charset="0"/>
                <a:cs typeface="Times New Roman" panose="02020603050405020304" pitchFamily="18" charset="0"/>
              </a:rPr>
              <a:t>Linux</a:t>
            </a:r>
            <a:endParaRPr lang="en-US" sz="25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vi-VN" sz="2500" dirty="0" smtClean="0">
                <a:latin typeface="Times New Roman" panose="02020603050405020304" pitchFamily="18" charset="0"/>
                <a:cs typeface="Times New Roman" panose="02020603050405020304" pitchFamily="18" charset="0"/>
              </a:rPr>
              <a:t>Z</a:t>
            </a:r>
            <a:r>
              <a:rPr lang="en-US" sz="2500" dirty="0" err="1" smtClean="0">
                <a:latin typeface="Times New Roman" panose="02020603050405020304" pitchFamily="18" charset="0"/>
                <a:cs typeface="Times New Roman" panose="02020603050405020304" pitchFamily="18" charset="0"/>
              </a:rPr>
              <a:t>imbra</a:t>
            </a: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Web Client là một bộ cộng tác đầy đủ tính năng hỗ trợ email, lịch nhóm và chia sẻ tài liệu bằng giao diện web </a:t>
            </a:r>
            <a:r>
              <a:rPr lang="vi-VN" sz="2500" dirty="0" smtClean="0">
                <a:latin typeface="Times New Roman" panose="02020603050405020304" pitchFamily="18" charset="0"/>
                <a:cs typeface="Times New Roman" panose="02020603050405020304" pitchFamily="18" charset="0"/>
              </a:rPr>
              <a:t>Ajax</a:t>
            </a:r>
            <a:r>
              <a:rPr lang="vi-VN" sz="2500" dirty="0">
                <a:latin typeface="Times New Roman" panose="02020603050405020304" pitchFamily="18" charset="0"/>
                <a:cs typeface="Times New Roman" panose="02020603050405020304" pitchFamily="18" charset="0"/>
              </a:rPr>
              <a:t> cho phép các mẹo công cụ, các mục </a:t>
            </a:r>
            <a:r>
              <a:rPr lang="vi-VN" sz="2500" dirty="0" smtClean="0">
                <a:latin typeface="Times New Roman" panose="02020603050405020304" pitchFamily="18" charset="0"/>
                <a:cs typeface="Times New Roman" panose="02020603050405020304" pitchFamily="18" charset="0"/>
              </a:rPr>
              <a:t>kéo </a:t>
            </a:r>
            <a:r>
              <a:rPr lang="vi-VN" sz="2500" dirty="0">
                <a:latin typeface="Times New Roman" panose="02020603050405020304" pitchFamily="18" charset="0"/>
                <a:cs typeface="Times New Roman" panose="02020603050405020304" pitchFamily="18" charset="0"/>
              </a:rPr>
              <a:t>thả </a:t>
            </a:r>
            <a:r>
              <a:rPr lang="vi-VN" sz="2500" dirty="0" smtClean="0">
                <a:latin typeface="Times New Roman" panose="02020603050405020304" pitchFamily="18" charset="0"/>
                <a:cs typeface="Times New Roman" panose="02020603050405020304" pitchFamily="18" charset="0"/>
              </a:rPr>
              <a:t>và các </a:t>
            </a:r>
            <a:r>
              <a:rPr lang="vi-VN" sz="2500" dirty="0">
                <a:latin typeface="Times New Roman" panose="02020603050405020304" pitchFamily="18" charset="0"/>
                <a:cs typeface="Times New Roman" panose="02020603050405020304" pitchFamily="18" charset="0"/>
              </a:rPr>
              <a:t>menu chuột phải trong giao diện người dùng. Cũng bao gồm các khả năng tìm kiếm nâng </a:t>
            </a:r>
            <a:r>
              <a:rPr lang="vi-VN" sz="2500" dirty="0" smtClean="0">
                <a:latin typeface="Times New Roman" panose="02020603050405020304" pitchFamily="18" charset="0"/>
                <a:cs typeface="Times New Roman" panose="02020603050405020304" pitchFamily="18" charset="0"/>
              </a:rPr>
              <a:t>cao</a:t>
            </a:r>
            <a:r>
              <a:rPr lang="en-GB"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các </a:t>
            </a:r>
            <a:r>
              <a:rPr lang="vi-VN" sz="2500" dirty="0">
                <a:latin typeface="Times New Roman" panose="02020603050405020304" pitchFamily="18" charset="0"/>
                <a:cs typeface="Times New Roman" panose="02020603050405020304" pitchFamily="18" charset="0"/>
              </a:rPr>
              <a:t>mối quan hệ ngày </a:t>
            </a:r>
            <a:r>
              <a:rPr lang="vi-VN" sz="2500" dirty="0" smtClean="0">
                <a:latin typeface="Times New Roman" panose="02020603050405020304" pitchFamily="18" charset="0"/>
                <a:cs typeface="Times New Roman" panose="02020603050405020304" pitchFamily="18" charset="0"/>
              </a:rPr>
              <a:t>tháng</a:t>
            </a:r>
            <a:r>
              <a:rPr lang="en-GB" sz="2500" dirty="0" smtClean="0">
                <a:latin typeface="Times New Roman" panose="02020603050405020304" pitchFamily="18" charset="0"/>
                <a:cs typeface="Times New Roman" panose="02020603050405020304" pitchFamily="18" charset="0"/>
              </a:rPr>
              <a:t> </a:t>
            </a:r>
            <a:r>
              <a:rPr lang="en-GB" sz="2500" dirty="0" err="1" smtClean="0">
                <a:latin typeface="Times New Roman" panose="02020603050405020304" pitchFamily="18" charset="0"/>
                <a:cs typeface="Times New Roman" panose="02020603050405020304" pitchFamily="18" charset="0"/>
              </a:rPr>
              <a:t>và</a:t>
            </a:r>
            <a:r>
              <a:rPr lang="en-GB"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tạo </a:t>
            </a:r>
            <a:r>
              <a:rPr lang="vi-VN" sz="2500" dirty="0">
                <a:latin typeface="Times New Roman" panose="02020603050405020304" pitchFamily="18" charset="0"/>
                <a:cs typeface="Times New Roman" panose="02020603050405020304" pitchFamily="18" charset="0"/>
              </a:rPr>
              <a:t>tài liệu trực </a:t>
            </a:r>
            <a:r>
              <a:rPr lang="vi-VN" sz="2500" dirty="0" smtClean="0">
                <a:latin typeface="Times New Roman" panose="02020603050405020304" pitchFamily="18" charset="0"/>
                <a:cs typeface="Times New Roman" panose="02020603050405020304" pitchFamily="18" charset="0"/>
              </a:rPr>
              <a:t>tuyến</a:t>
            </a:r>
            <a:r>
              <a:rPr lang="en-US" sz="2500" dirty="0" smtClean="0">
                <a:latin typeface="Times New Roman" panose="02020603050405020304" pitchFamily="18" charset="0"/>
                <a:cs typeface="Times New Roman" panose="02020603050405020304" pitchFamily="18" charset="0"/>
              </a:rPr>
              <a:t>.</a:t>
            </a:r>
            <a:r>
              <a:rPr lang="vi-VN" sz="2800" dirty="0"/>
              <a:t> </a:t>
            </a:r>
            <a:r>
              <a:rPr lang="vi-VN" sz="2500" dirty="0">
                <a:latin typeface="Times New Roman" panose="02020603050405020304" pitchFamily="18" charset="0"/>
                <a:cs typeface="Times New Roman" panose="02020603050405020304" pitchFamily="18" charset="0"/>
              </a:rPr>
              <a:t>Nó được viết bằng </a:t>
            </a:r>
            <a:r>
              <a:rPr lang="en-US" sz="2500" dirty="0">
                <a:latin typeface="Times New Roman" panose="02020603050405020304" pitchFamily="18" charset="0"/>
                <a:cs typeface="Times New Roman" panose="02020603050405020304" pitchFamily="18" charset="0"/>
              </a:rPr>
              <a:t>b</a:t>
            </a:r>
            <a:r>
              <a:rPr lang="vi-VN" sz="2500" dirty="0" smtClean="0">
                <a:latin typeface="Times New Roman" panose="02020603050405020304" pitchFamily="18" charset="0"/>
                <a:cs typeface="Times New Roman" panose="02020603050405020304" pitchFamily="18" charset="0"/>
              </a:rPr>
              <a:t>ộ công cụ Ajax của </a:t>
            </a:r>
            <a:r>
              <a:rPr lang="vi-VN" sz="2500" dirty="0">
                <a:latin typeface="Times New Roman" panose="02020603050405020304" pitchFamily="18" charset="0"/>
                <a:cs typeface="Times New Roman" panose="02020603050405020304" pitchFamily="18" charset="0"/>
              </a:rPr>
              <a:t>Zimbra</a:t>
            </a:r>
            <a:endParaRPr lang="vi-VN" sz="2500" dirty="0" smtClean="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8568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14144" y="175050"/>
            <a:ext cx="9997440" cy="838938"/>
          </a:xfrm>
        </p:spPr>
        <p:txBody>
          <a:bodyPr>
            <a:normAutofit/>
          </a:bodyPr>
          <a:lstStyle/>
          <a:p>
            <a:r>
              <a:rPr lang="en-US" sz="4000" dirty="0">
                <a:effectLst/>
                <a:latin typeface="Times New Roman" panose="02020603050405020304" pitchFamily="18" charset="0"/>
                <a:cs typeface="Times New Roman" panose="02020603050405020304" pitchFamily="18" charset="0"/>
              </a:rPr>
              <a:t>2.Một </a:t>
            </a:r>
            <a:r>
              <a:rPr lang="en-US" sz="4000" dirty="0" err="1">
                <a:effectLst/>
                <a:latin typeface="Times New Roman" panose="02020603050405020304" pitchFamily="18" charset="0"/>
                <a:cs typeface="Times New Roman" panose="02020603050405020304" pitchFamily="18" charset="0"/>
              </a:rPr>
              <a:t>số</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tính</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năng</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chính</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của</a:t>
            </a:r>
            <a:r>
              <a:rPr lang="en-US" sz="4000" dirty="0">
                <a:effectLst/>
                <a:latin typeface="Times New Roman" panose="02020603050405020304" pitchFamily="18" charset="0"/>
                <a:cs typeface="Times New Roman" panose="02020603050405020304" pitchFamily="18" charset="0"/>
              </a:rPr>
              <a:t> </a:t>
            </a:r>
            <a:r>
              <a:rPr lang="en-US" sz="4000" dirty="0" err="1">
                <a:effectLst/>
                <a:latin typeface="Times New Roman" panose="02020603050405020304" pitchFamily="18" charset="0"/>
                <a:cs typeface="Times New Roman" panose="02020603050405020304" pitchFamily="18" charset="0"/>
              </a:rPr>
              <a:t>Zimbra</a:t>
            </a:r>
            <a:r>
              <a:rPr lang="en-US" sz="4000" dirty="0">
                <a:effectLst/>
                <a:latin typeface="Times New Roman" panose="02020603050405020304" pitchFamily="18" charset="0"/>
                <a:cs typeface="Times New Roman" panose="02020603050405020304" pitchFamily="18" charset="0"/>
              </a:rPr>
              <a:t> </a:t>
            </a:r>
            <a:endParaRPr lang="en-US" sz="4000" dirty="0"/>
          </a:p>
        </p:txBody>
      </p:sp>
      <p:sp>
        <p:nvSpPr>
          <p:cNvPr id="3" name="Content Placeholder 2"/>
          <p:cNvSpPr>
            <a:spLocks noGrp="1"/>
          </p:cNvSpPr>
          <p:nvPr>
            <p:ph idx="1"/>
          </p:nvPr>
        </p:nvSpPr>
        <p:spPr>
          <a:xfrm>
            <a:off x="1593410" y="1104524"/>
            <a:ext cx="10318174" cy="5323436"/>
          </a:xfrm>
        </p:spPr>
        <p:txBody>
          <a:bodyPr>
            <a:noAutofit/>
          </a:bodyPr>
          <a:lstStyle/>
          <a:p>
            <a:r>
              <a:rPr lang="en-US" sz="2500" dirty="0" err="1">
                <a:latin typeface="Times New Roman" panose="02020603050405020304" pitchFamily="18" charset="0"/>
                <a:cs typeface="Times New Roman" panose="02020603050405020304" pitchFamily="18" charset="0"/>
              </a:rPr>
              <a:t>Lịch</a:t>
            </a:r>
            <a:r>
              <a:rPr lang="en-US" sz="2500" dirty="0">
                <a:latin typeface="Times New Roman" panose="02020603050405020304" pitchFamily="18" charset="0"/>
                <a:cs typeface="Times New Roman" panose="02020603050405020304" pitchFamily="18" charset="0"/>
              </a:rPr>
              <a:t> </a:t>
            </a:r>
            <a:r>
              <a:rPr lang="en-US" sz="2500" dirty="0" smtClean="0">
                <a:latin typeface="Times New Roman" panose="02020603050405020304" pitchFamily="18" charset="0"/>
                <a:cs typeface="Times New Roman" panose="02020603050405020304" pitchFamily="18" charset="0"/>
              </a:rPr>
              <a:t>(</a:t>
            </a:r>
            <a:r>
              <a:rPr lang="en-US" sz="2500" dirty="0">
                <a:latin typeface="Times New Roman" panose="02020603050405020304" pitchFamily="18" charset="0"/>
                <a:cs typeface="Times New Roman" panose="02020603050405020304" pitchFamily="18" charset="0"/>
              </a:rPr>
              <a:t>calendar): </a:t>
            </a:r>
            <a:r>
              <a:rPr lang="en-US" sz="2500" dirty="0" err="1">
                <a:latin typeface="Times New Roman" panose="02020603050405020304" pitchFamily="18" charset="0"/>
                <a:cs typeface="Times New Roman" panose="02020603050405020304" pitchFamily="18" charset="0"/>
              </a:rPr>
              <a:t>lịch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nhân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lịch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nhóm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gửi</a:t>
            </a:r>
            <a:r>
              <a:rPr lang="en-US" sz="2500" dirty="0">
                <a:latin typeface="Times New Roman" panose="02020603050405020304" pitchFamily="18" charset="0"/>
                <a:cs typeface="Times New Roman" panose="02020603050405020304" pitchFamily="18" charset="0"/>
              </a:rPr>
              <a:t> mail </a:t>
            </a:r>
            <a:r>
              <a:rPr lang="en-US" sz="2500" dirty="0" err="1">
                <a:latin typeface="Times New Roman" panose="02020603050405020304" pitchFamily="18" charset="0"/>
                <a:cs typeface="Times New Roman" panose="02020603050405020304" pitchFamily="18" charset="0"/>
              </a:rPr>
              <a:t>mời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họp</a:t>
            </a:r>
            <a:r>
              <a:rPr lang="en-US" sz="2500" dirty="0">
                <a:latin typeface="Times New Roman" panose="02020603050405020304" pitchFamily="18" charset="0"/>
                <a:cs typeface="Times New Roman" panose="02020603050405020304" pitchFamily="18" charset="0"/>
              </a:rPr>
              <a:t>,…</a:t>
            </a:r>
          </a:p>
          <a:p>
            <a:r>
              <a:rPr lang="vi-VN" sz="2500" dirty="0">
                <a:latin typeface="Times New Roman" panose="02020603050405020304" pitchFamily="18" charset="0"/>
                <a:cs typeface="Times New Roman" panose="02020603050405020304" pitchFamily="18" charset="0"/>
              </a:rPr>
              <a:t>Sổ địa chỉ (Contacts): sổ cá nhân và </a:t>
            </a:r>
            <a:r>
              <a:rPr lang="vi-VN" sz="2500" dirty="0" smtClean="0">
                <a:latin typeface="Times New Roman" panose="02020603050405020304" pitchFamily="18" charset="0"/>
                <a:cs typeface="Times New Roman" panose="02020603050405020304" pitchFamily="18" charset="0"/>
              </a:rPr>
              <a:t>sổ</a:t>
            </a:r>
            <a:r>
              <a:rPr lang="en-GB"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nhóm</a:t>
            </a:r>
            <a:endParaRPr lang="en-US"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Danh </a:t>
            </a:r>
            <a:r>
              <a:rPr lang="vi-VN" sz="2500" dirty="0">
                <a:latin typeface="Times New Roman" panose="02020603050405020304" pitchFamily="18" charset="0"/>
                <a:cs typeface="Times New Roman" panose="02020603050405020304" pitchFamily="18" charset="0"/>
              </a:rPr>
              <a:t>mục công việc (Task): của cá nhân và nhóm.</a:t>
            </a:r>
          </a:p>
          <a:p>
            <a:r>
              <a:rPr lang="vi-VN" sz="2500" dirty="0">
                <a:latin typeface="Times New Roman" panose="02020603050405020304" pitchFamily="18" charset="0"/>
                <a:cs typeface="Times New Roman" panose="02020603050405020304" pitchFamily="18" charset="0"/>
              </a:rPr>
              <a:t>Tài liệu (Documents): tài liệu dưới dạng wiki của cá nhân hoặc soạn tập </a:t>
            </a:r>
            <a:r>
              <a:rPr lang="vi-VN" sz="2500" dirty="0" smtClean="0">
                <a:latin typeface="Times New Roman" panose="02020603050405020304" pitchFamily="18" charset="0"/>
                <a:cs typeface="Times New Roman" panose="02020603050405020304" pitchFamily="18" charset="0"/>
              </a:rPr>
              <a:t>thể</a:t>
            </a:r>
            <a:endParaRPr lang="en-US"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Cặp </a:t>
            </a:r>
            <a:r>
              <a:rPr lang="vi-VN" sz="2500" dirty="0">
                <a:latin typeface="Times New Roman" panose="02020603050405020304" pitchFamily="18" charset="0"/>
                <a:cs typeface="Times New Roman" panose="02020603050405020304" pitchFamily="18" charset="0"/>
              </a:rPr>
              <a:t>hồ sơ (Briefcase): lưu file dùng riêng hoặc chung.</a:t>
            </a:r>
          </a:p>
          <a:p>
            <a:r>
              <a:rPr lang="vi-VN" sz="2500" dirty="0">
                <a:latin typeface="Times New Roman" panose="02020603050405020304" pitchFamily="18" charset="0"/>
                <a:cs typeface="Times New Roman" panose="02020603050405020304" pitchFamily="18" charset="0"/>
              </a:rPr>
              <a:t>Chat: chat nội bộ trong mạng LAN hoặc trên Internet</a:t>
            </a:r>
            <a:r>
              <a:rPr lang="vi-VN" sz="2500" dirty="0" smtClean="0">
                <a:latin typeface="Times New Roman" panose="02020603050405020304" pitchFamily="18" charset="0"/>
                <a:cs typeface="Times New Roman" panose="02020603050405020304" pitchFamily="18" charset="0"/>
              </a:rPr>
              <a:t>.</a:t>
            </a:r>
            <a:endParaRPr lang="en-US"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Zim</a:t>
            </a:r>
            <a:r>
              <a:rPr lang="en-US" sz="2500" dirty="0" smtClean="0">
                <a:latin typeface="Times New Roman" panose="02020603050405020304" pitchFamily="18" charset="0"/>
                <a:cs typeface="Times New Roman" panose="02020603050405020304" pitchFamily="18" charset="0"/>
              </a:rPr>
              <a:t>bra </a:t>
            </a:r>
            <a:r>
              <a:rPr lang="vi-VN" sz="2500" dirty="0" smtClean="0">
                <a:latin typeface="Times New Roman" panose="02020603050405020304" pitchFamily="18" charset="0"/>
                <a:cs typeface="Times New Roman" panose="02020603050405020304" pitchFamily="18" charset="0"/>
              </a:rPr>
              <a:t>cũng </a:t>
            </a:r>
            <a:r>
              <a:rPr lang="vi-VN" sz="2500" dirty="0">
                <a:latin typeface="Times New Roman" panose="02020603050405020304" pitchFamily="18" charset="0"/>
                <a:cs typeface="Times New Roman" panose="02020603050405020304" pitchFamily="18" charset="0"/>
              </a:rPr>
              <a:t>hỗ trợ làm việc với các điện thoại di động </a:t>
            </a:r>
            <a:r>
              <a:rPr lang="en-US" sz="2500" dirty="0" err="1">
                <a:latin typeface="Times New Roman" panose="02020603050405020304" pitchFamily="18" charset="0"/>
                <a:cs typeface="Times New Roman" panose="02020603050405020304" pitchFamily="18" charset="0"/>
              </a:rPr>
              <a:t>i</a:t>
            </a:r>
            <a:r>
              <a:rPr lang="vi-VN" sz="2500" dirty="0" smtClean="0">
                <a:latin typeface="Times New Roman" panose="02020603050405020304" pitchFamily="18" charset="0"/>
                <a:cs typeface="Times New Roman" panose="02020603050405020304" pitchFamily="18" charset="0"/>
              </a:rPr>
              <a:t>Phone</a:t>
            </a:r>
            <a:r>
              <a:rPr lang="vi-VN" sz="2500" dirty="0">
                <a:latin typeface="Times New Roman" panose="02020603050405020304" pitchFamily="18" charset="0"/>
                <a:cs typeface="Times New Roman" panose="02020603050405020304" pitchFamily="18" charset="0"/>
              </a:rPr>
              <a:t>, Blackberry</a:t>
            </a:r>
            <a:r>
              <a:rPr lang="vi-VN" sz="2500" dirty="0" smtClean="0">
                <a:latin typeface="Times New Roman" panose="02020603050405020304" pitchFamily="18" charset="0"/>
                <a:cs typeface="Times New Roman" panose="02020603050405020304" pitchFamily="18" charset="0"/>
              </a:rPr>
              <a:t>,…</a:t>
            </a:r>
            <a:endParaRPr lang="vi-VN" sz="2500" dirty="0">
              <a:latin typeface="Times New Roman" panose="02020603050405020304" pitchFamily="18" charset="0"/>
              <a:cs typeface="Times New Roman" panose="02020603050405020304" pitchFamily="18" charset="0"/>
            </a:endParaRPr>
          </a:p>
          <a:p>
            <a:r>
              <a:rPr lang="vi-VN" sz="2500" dirty="0">
                <a:latin typeface="Times New Roman" panose="02020603050405020304" pitchFamily="18" charset="0"/>
                <a:cs typeface="Times New Roman" panose="02020603050405020304" pitchFamily="18" charset="0"/>
              </a:rPr>
              <a:t>Zimbra có một kho các Zimlet (tương tự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như</a:t>
            </a:r>
            <a:r>
              <a:rPr lang="vi-VN" sz="2500" dirty="0">
                <a:latin typeface="Times New Roman" panose="02020603050405020304" pitchFamily="18" charset="0"/>
                <a:cs typeface="Times New Roman" panose="02020603050405020304" pitchFamily="18" charset="0"/>
              </a:rPr>
              <a:t> các extensions của Firefox) mà các quản trị mạng có thể chọn cài để bổ xung tính năng. Zimle</a:t>
            </a:r>
            <a:r>
              <a:rPr lang="en-US" sz="2500" dirty="0">
                <a:latin typeface="Times New Roman" panose="02020603050405020304" pitchFamily="18" charset="0"/>
                <a:cs typeface="Times New Roman" panose="02020603050405020304" pitchFamily="18" charset="0"/>
              </a:rPr>
              <a:t>t </a:t>
            </a:r>
            <a:r>
              <a:rPr lang="en-US" sz="2500" dirty="0" err="1">
                <a:latin typeface="Times New Roman" panose="02020603050405020304" pitchFamily="18" charset="0"/>
                <a:cs typeface="Times New Roman" panose="02020603050405020304" pitchFamily="18" charset="0"/>
              </a:rPr>
              <a:t>cũng</a:t>
            </a:r>
            <a:r>
              <a:rPr lang="vi-VN" sz="2500" dirty="0">
                <a:latin typeface="Times New Roman" panose="02020603050405020304" pitchFamily="18" charset="0"/>
                <a:cs typeface="Times New Roman" panose="02020603050405020304" pitchFamily="18" charset="0"/>
              </a:rPr>
              <a:t> có thể tự viết để kết nối hệ thống Zimbra với các hệ thống thông tin khác hoặc mở rộng tính năng. Đây có lẽ là một trong những điểm mạnh nhất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Zimbra</a:t>
            </a:r>
            <a:endParaRPr lang="en-US" sz="2500" dirty="0">
              <a:latin typeface="Times New Roman" panose="02020603050405020304" pitchFamily="18" charset="0"/>
              <a:cs typeface="Times New Roman" panose="02020603050405020304" pitchFamily="18" charset="0"/>
            </a:endParaRPr>
          </a:p>
          <a:p>
            <a:endParaRPr lang="vi-VN" sz="2500" dirty="0">
              <a:latin typeface="Times New Roman" panose="02020603050405020304" pitchFamily="18" charset="0"/>
              <a:cs typeface="Times New Roman" panose="02020603050405020304" pitchFamily="18" charset="0"/>
            </a:endParaRPr>
          </a:p>
          <a:p>
            <a:endParaRPr lang="vi-VN" sz="2500" dirty="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55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arn(inVertical)">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effectLst/>
                <a:latin typeface="Times New Roman" panose="02020603050405020304" pitchFamily="18" charset="0"/>
                <a:cs typeface="Times New Roman" panose="02020603050405020304" pitchFamily="18" charset="0"/>
              </a:rPr>
              <a:t>3.Lợi </a:t>
            </a:r>
            <a:r>
              <a:rPr lang="en-US" sz="4000" dirty="0" err="1" smtClean="0">
                <a:effectLst/>
                <a:latin typeface="Times New Roman" panose="02020603050405020304" pitchFamily="18" charset="0"/>
                <a:cs typeface="Times New Roman" panose="02020603050405020304" pitchFamily="18" charset="0"/>
              </a:rPr>
              <a:t>ích</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khi</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sử</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dụng</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Zimbra</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82296" indent="0">
              <a:buNone/>
            </a:pPr>
            <a:r>
              <a:rPr lang="en-US" sz="2500" dirty="0" smtClean="0">
                <a:latin typeface="Times New Roman" panose="02020603050405020304" pitchFamily="18" charset="0"/>
                <a:cs typeface="Times New Roman" panose="02020603050405020304" pitchFamily="18" charset="0"/>
              </a:rPr>
              <a:t>*</a:t>
            </a:r>
            <a:r>
              <a:rPr lang="en-US" sz="2500" dirty="0" err="1" smtClean="0">
                <a:latin typeface="Times New Roman" panose="02020603050405020304" pitchFamily="18" charset="0"/>
                <a:cs typeface="Times New Roman" panose="02020603050405020304" pitchFamily="18" charset="0"/>
              </a:rPr>
              <a:t>Nhà</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quản</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a:t>
            </a:r>
            <a:r>
              <a:rPr lang="en-US" sz="2500" dirty="0" err="1" smtClean="0">
                <a:latin typeface="Times New Roman" panose="02020603050405020304" pitchFamily="18" charset="0"/>
                <a:cs typeface="Times New Roman" panose="02020603050405020304" pitchFamily="18" charset="0"/>
              </a:rPr>
              <a:t>rị</a:t>
            </a:r>
            <a:r>
              <a:rPr lang="en-US" sz="2500" dirty="0" smtClean="0">
                <a:latin typeface="Times New Roman" panose="02020603050405020304" pitchFamily="18" charset="0"/>
                <a:cs typeface="Times New Roman" panose="02020603050405020304" pitchFamily="18" charset="0"/>
              </a:rPr>
              <a:t>:</a:t>
            </a:r>
          </a:p>
          <a:p>
            <a:r>
              <a:rPr lang="en-US" sz="2500" dirty="0" err="1">
                <a:latin typeface="Times New Roman" panose="02020603050405020304" pitchFamily="18" charset="0"/>
                <a:cs typeface="Times New Roman" panose="02020603050405020304" pitchFamily="18" charset="0"/>
              </a:rPr>
              <a:t>Quản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trị</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thống</a:t>
            </a:r>
            <a:r>
              <a:rPr lang="en-US" sz="2500" dirty="0">
                <a:latin typeface="Times New Roman" panose="02020603050405020304" pitchFamily="18" charset="0"/>
                <a:cs typeface="Times New Roman" panose="02020603050405020304" pitchFamily="18" charset="0"/>
              </a:rPr>
              <a:t> qua </a:t>
            </a:r>
            <a:r>
              <a:rPr lang="en-US" sz="2500" dirty="0" err="1">
                <a:latin typeface="Times New Roman" panose="02020603050405020304" pitchFamily="18" charset="0"/>
                <a:cs typeface="Times New Roman" panose="02020603050405020304" pitchFamily="18" charset="0"/>
              </a:rPr>
              <a:t>giao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diện</a:t>
            </a:r>
            <a:r>
              <a:rPr lang="en-US" sz="2500" dirty="0">
                <a:latin typeface="Times New Roman" panose="02020603050405020304" pitchFamily="18" charset="0"/>
                <a:cs typeface="Times New Roman" panose="02020603050405020304" pitchFamily="18" charset="0"/>
              </a:rPr>
              <a:t> web </a:t>
            </a:r>
            <a:r>
              <a:rPr lang="en-US" sz="2500" dirty="0" err="1">
                <a:latin typeface="Times New Roman" panose="02020603050405020304" pitchFamily="18" charset="0"/>
                <a:cs typeface="Times New Roman" panose="02020603050405020304" pitchFamily="18" charset="0"/>
              </a:rPr>
              <a:t>khá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đầy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chi </a:t>
            </a:r>
            <a:r>
              <a:rPr lang="en-US" sz="2500" dirty="0" err="1">
                <a:latin typeface="Times New Roman" panose="02020603050405020304" pitchFamily="18" charset="0"/>
                <a:cs typeface="Times New Roman" panose="02020603050405020304" pitchFamily="18" charset="0"/>
              </a:rPr>
              <a:t>tiết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với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nhiều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ích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có</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tạo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hàng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trăm</a:t>
            </a:r>
            <a:r>
              <a:rPr lang="en-US" sz="2500" dirty="0">
                <a:latin typeface="Times New Roman" panose="02020603050405020304" pitchFamily="18" charset="0"/>
                <a:cs typeface="Times New Roman" panose="02020603050405020304" pitchFamily="18" charset="0"/>
              </a:rPr>
              <a:t> account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phút</a:t>
            </a:r>
            <a:r>
              <a:rPr lang="en-US" sz="2500" dirty="0" smtClean="0">
                <a:latin typeface="Times New Roman" panose="02020603050405020304" pitchFamily="18" charset="0"/>
                <a:cs typeface="Times New Roman" panose="02020603050405020304" pitchFamily="18" charset="0"/>
              </a:rPr>
              <a:t>.</a:t>
            </a:r>
          </a:p>
          <a:p>
            <a:r>
              <a:rPr lang="vi-VN" sz="2500" dirty="0" smtClean="0">
                <a:latin typeface="Times New Roman" panose="02020603050405020304" pitchFamily="18" charset="0"/>
                <a:cs typeface="Times New Roman" panose="02020603050405020304" pitchFamily="18" charset="0"/>
              </a:rPr>
              <a:t>Đáng </a:t>
            </a:r>
            <a:r>
              <a:rPr lang="vi-VN" sz="2500" dirty="0">
                <a:latin typeface="Times New Roman" panose="02020603050405020304" pitchFamily="18" charset="0"/>
                <a:cs typeface="Times New Roman" panose="02020603050405020304" pitchFamily="18" charset="0"/>
              </a:rPr>
              <a:t>tin cậy hơn. Thực hiện di chuyển, sao lưu và phục hồi hộp thư cá nhân hoặc nhóm nhanh </a:t>
            </a:r>
            <a:r>
              <a:rPr lang="vi-VN" sz="2500" dirty="0" smtClean="0">
                <a:latin typeface="Times New Roman" panose="02020603050405020304" pitchFamily="18" charset="0"/>
                <a:cs typeface="Times New Roman" panose="02020603050405020304" pitchFamily="18" charset="0"/>
              </a:rPr>
              <a:t>hơn</a:t>
            </a:r>
            <a:endParaRPr lang="en-US"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Hiệu </a:t>
            </a:r>
            <a:r>
              <a:rPr lang="vi-VN" sz="2500" dirty="0">
                <a:latin typeface="Times New Roman" panose="02020603050405020304" pitchFamily="18" charset="0"/>
                <a:cs typeface="Times New Roman" panose="02020603050405020304" pitchFamily="18" charset="0"/>
              </a:rPr>
              <a:t>quả chi phí. Quản lý và xếp nhóm lưu trữ theo hệ thống cấp bậc truyền </a:t>
            </a:r>
            <a:r>
              <a:rPr lang="vi-VN" sz="2500" dirty="0" smtClean="0">
                <a:latin typeface="Times New Roman" panose="02020603050405020304" pitchFamily="18" charset="0"/>
                <a:cs typeface="Times New Roman" panose="02020603050405020304" pitchFamily="18" charset="0"/>
              </a:rPr>
              <a:t>thống</a:t>
            </a:r>
            <a:endParaRPr lang="en-US"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Dễ </a:t>
            </a:r>
            <a:r>
              <a:rPr lang="vi-VN" sz="2500" dirty="0">
                <a:latin typeface="Times New Roman" panose="02020603050405020304" pitchFamily="18" charset="0"/>
                <a:cs typeface="Times New Roman" panose="02020603050405020304" pitchFamily="18" charset="0"/>
              </a:rPr>
              <a:t>bảo </a:t>
            </a:r>
            <a:r>
              <a:rPr lang="vi-VN" sz="2500" dirty="0" smtClean="0">
                <a:latin typeface="Times New Roman" panose="02020603050405020304" pitchFamily="18" charset="0"/>
                <a:cs typeface="Times New Roman" panose="02020603050405020304" pitchFamily="18" charset="0"/>
              </a:rPr>
              <a:t>trì</a:t>
            </a:r>
            <a:endParaRPr lang="en-US" sz="2500" dirty="0" smtClean="0">
              <a:latin typeface="Times New Roman" panose="02020603050405020304" pitchFamily="18" charset="0"/>
              <a:cs typeface="Times New Roman" panose="02020603050405020304" pitchFamily="18" charset="0"/>
            </a:endParaRPr>
          </a:p>
          <a:p>
            <a:r>
              <a:rPr lang="en-GB" sz="2500" dirty="0" smtClean="0">
                <a:latin typeface="Times New Roman" panose="02020603050405020304" pitchFamily="18" charset="0"/>
                <a:cs typeface="Times New Roman" panose="02020603050405020304" pitchFamily="18" charset="0"/>
              </a:rPr>
              <a:t>D</a:t>
            </a:r>
            <a:r>
              <a:rPr lang="vi-VN" sz="2500" dirty="0" smtClean="0">
                <a:latin typeface="Times New Roman" panose="02020603050405020304" pitchFamily="18" charset="0"/>
                <a:cs typeface="Times New Roman" panose="02020603050405020304" pitchFamily="18" charset="0"/>
              </a:rPr>
              <a:t>ễ </a:t>
            </a:r>
            <a:r>
              <a:rPr lang="vi-VN" sz="2500" dirty="0">
                <a:latin typeface="Times New Roman" panose="02020603050405020304" pitchFamily="18" charset="0"/>
                <a:cs typeface="Times New Roman" panose="02020603050405020304" pitchFamily="18" charset="0"/>
              </a:rPr>
              <a:t>mở rộng. Khả năng tích hợp web services với các ứng dụng doanh nghiệp sẵn </a:t>
            </a:r>
            <a:r>
              <a:rPr lang="vi-VN" sz="2500" dirty="0" smtClean="0">
                <a:latin typeface="Times New Roman" panose="02020603050405020304" pitchFamily="18" charset="0"/>
                <a:cs typeface="Times New Roman" panose="02020603050405020304" pitchFamily="18" charset="0"/>
              </a:rPr>
              <a:t>có</a:t>
            </a:r>
            <a:endParaRPr lang="en-US"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Tất </a:t>
            </a:r>
            <a:r>
              <a:rPr lang="vi-VN" sz="2500" dirty="0">
                <a:latin typeface="Times New Roman" panose="02020603050405020304" pitchFamily="18" charset="0"/>
                <a:cs typeface="Times New Roman" panose="02020603050405020304" pitchFamily="18" charset="0"/>
              </a:rPr>
              <a:t>cả trong một. Tích hợp trình duyệt chống virus và thư </a:t>
            </a:r>
            <a:r>
              <a:rPr lang="vi-VN" sz="2500" dirty="0" smtClean="0">
                <a:latin typeface="Times New Roman" panose="02020603050405020304" pitchFamily="18" charset="0"/>
                <a:cs typeface="Times New Roman" panose="02020603050405020304" pitchFamily="18" charset="0"/>
              </a:rPr>
              <a:t>rác</a:t>
            </a:r>
            <a:endParaRPr lang="en-US" sz="2500" dirty="0" smtClean="0">
              <a:latin typeface="Times New Roman" panose="02020603050405020304" pitchFamily="18" charset="0"/>
              <a:cs typeface="Times New Roman" panose="02020603050405020304" pitchFamily="18" charset="0"/>
            </a:endParaRPr>
          </a:p>
          <a:p>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818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par>
                                <p:cTn id="25" presetID="22" presetClass="entr" presetSubtype="4"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down)">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effectLst/>
                <a:latin typeface="Times New Roman" panose="02020603050405020304" pitchFamily="18" charset="0"/>
                <a:cs typeface="Times New Roman" panose="02020603050405020304" pitchFamily="18" charset="0"/>
              </a:rPr>
              <a:t>3.Lợi </a:t>
            </a:r>
            <a:r>
              <a:rPr lang="en-US" sz="4400" dirty="0" err="1">
                <a:effectLst/>
                <a:latin typeface="Times New Roman" panose="02020603050405020304" pitchFamily="18" charset="0"/>
                <a:cs typeface="Times New Roman" panose="02020603050405020304" pitchFamily="18" charset="0"/>
              </a:rPr>
              <a:t>ích</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khi</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sử</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dụng</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Zimbra</a:t>
            </a:r>
            <a:endParaRPr lang="en-US" dirty="0"/>
          </a:p>
        </p:txBody>
      </p:sp>
      <p:sp>
        <p:nvSpPr>
          <p:cNvPr id="3" name="Content Placeholder 2"/>
          <p:cNvSpPr>
            <a:spLocks noGrp="1"/>
          </p:cNvSpPr>
          <p:nvPr>
            <p:ph idx="1"/>
          </p:nvPr>
        </p:nvSpPr>
        <p:spPr/>
        <p:txBody>
          <a:bodyPr>
            <a:normAutofit/>
          </a:bodyPr>
          <a:lstStyle/>
          <a:p>
            <a:pPr marL="82296" indent="0">
              <a:buNone/>
            </a:pPr>
            <a:r>
              <a:rPr lang="en-US" sz="2500" dirty="0" smtClean="0">
                <a:latin typeface="Times New Roman" panose="02020603050405020304" pitchFamily="18" charset="0"/>
                <a:cs typeface="Times New Roman" panose="02020603050405020304" pitchFamily="18" charset="0"/>
              </a:rPr>
              <a:t>*</a:t>
            </a:r>
            <a:r>
              <a:rPr lang="en-US" sz="2500" dirty="0" err="1" smtClean="0">
                <a:latin typeface="Times New Roman" panose="02020603050405020304" pitchFamily="18" charset="0"/>
                <a:cs typeface="Times New Roman" panose="02020603050405020304" pitchFamily="18" charset="0"/>
              </a:rPr>
              <a:t>Người</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sử</a:t>
            </a:r>
            <a:r>
              <a:rPr lang="en-US" sz="2500" dirty="0" smtClean="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dụng</a:t>
            </a:r>
            <a:r>
              <a:rPr lang="en-US" sz="2500" dirty="0" smtClean="0">
                <a:latin typeface="Times New Roman" panose="02020603050405020304" pitchFamily="18" charset="0"/>
                <a:cs typeface="Times New Roman" panose="02020603050405020304" pitchFamily="18" charset="0"/>
              </a:rPr>
              <a:t>:</a:t>
            </a:r>
          </a:p>
          <a:p>
            <a:r>
              <a:rPr lang="vi-VN" sz="2500" dirty="0" smtClean="0">
                <a:latin typeface="Times New Roman" panose="02020603050405020304" pitchFamily="18" charset="0"/>
                <a:cs typeface="Times New Roman" panose="02020603050405020304" pitchFamily="18" charset="0"/>
              </a:rPr>
              <a:t>Chức </a:t>
            </a:r>
            <a:r>
              <a:rPr lang="vi-VN" sz="2500" dirty="0">
                <a:latin typeface="Times New Roman" panose="02020603050405020304" pitchFamily="18" charset="0"/>
                <a:cs typeface="Times New Roman" panose="02020603050405020304" pitchFamily="18" charset="0"/>
              </a:rPr>
              <a:t>năng cung cấp phù hợp. </a:t>
            </a:r>
            <a:r>
              <a:rPr lang="vi-VN" sz="2500" dirty="0" smtClean="0">
                <a:latin typeface="Times New Roman" panose="02020603050405020304" pitchFamily="18" charset="0"/>
                <a:cs typeface="Times New Roman" panose="02020603050405020304" pitchFamily="18" charset="0"/>
              </a:rPr>
              <a:t>Web </a:t>
            </a:r>
            <a:r>
              <a:rPr lang="vi-VN" sz="2500" dirty="0">
                <a:latin typeface="Times New Roman" panose="02020603050405020304" pitchFamily="18" charset="0"/>
                <a:cs typeface="Times New Roman" panose="02020603050405020304" pitchFamily="18" charset="0"/>
              </a:rPr>
              <a:t>client trên nền Ajax với công cụ tìm kiếm, lịch biểu chia </a:t>
            </a:r>
            <a:r>
              <a:rPr lang="vi-VN" sz="2500" dirty="0" smtClean="0">
                <a:latin typeface="Times New Roman" panose="02020603050405020304" pitchFamily="18" charset="0"/>
                <a:cs typeface="Times New Roman" panose="02020603050405020304" pitchFamily="18" charset="0"/>
              </a:rPr>
              <a:t>s</a:t>
            </a:r>
            <a:r>
              <a:rPr lang="en-US" sz="2500" dirty="0">
                <a:latin typeface="Times New Roman" panose="02020603050405020304" pitchFamily="18" charset="0"/>
                <a:cs typeface="Times New Roman" panose="02020603050405020304" pitchFamily="18" charset="0"/>
              </a:rPr>
              <a:t>ẻ</a:t>
            </a:r>
            <a:r>
              <a:rPr lang="vi-VN" sz="2500" dirty="0" smtClean="0">
                <a:latin typeface="Times New Roman" panose="02020603050405020304" pitchFamily="18" charset="0"/>
                <a:cs typeface="Times New Roman" panose="02020603050405020304" pitchFamily="18" charset="0"/>
              </a:rPr>
              <a:t> </a:t>
            </a:r>
            <a:r>
              <a:rPr lang="vi-VN" sz="2500" dirty="0">
                <a:latin typeface="Times New Roman" panose="02020603050405020304" pitchFamily="18" charset="0"/>
                <a:cs typeface="Times New Roman" panose="02020603050405020304" pitchFamily="18" charset="0"/>
              </a:rPr>
              <a:t>và thư điện tử được tích hợp với danh sách đối tác và lịch </a:t>
            </a:r>
            <a:r>
              <a:rPr lang="vi-VN" sz="2500" dirty="0" smtClean="0">
                <a:latin typeface="Times New Roman" panose="02020603050405020304" pitchFamily="18" charset="0"/>
                <a:cs typeface="Times New Roman" panose="02020603050405020304" pitchFamily="18" charset="0"/>
              </a:rPr>
              <a:t>biểu</a:t>
            </a:r>
            <a:endParaRPr lang="en-US"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Tính </a:t>
            </a:r>
            <a:r>
              <a:rPr lang="vi-VN" sz="2500" dirty="0">
                <a:latin typeface="Times New Roman" panose="02020603050405020304" pitchFamily="18" charset="0"/>
                <a:cs typeface="Times New Roman" panose="02020603050405020304" pitchFamily="18" charset="0"/>
              </a:rPr>
              <a:t>linh hoạt, mềm dẻo. Sử dụng Web client, Microsoft Outlook hoặc Apple đối với thư điện tử, đối tác liên lạc và lịch </a:t>
            </a:r>
            <a:r>
              <a:rPr lang="vi-VN" sz="2500" dirty="0" smtClean="0">
                <a:latin typeface="Times New Roman" panose="02020603050405020304" pitchFamily="18" charset="0"/>
                <a:cs typeface="Times New Roman" panose="02020603050405020304" pitchFamily="18" charset="0"/>
              </a:rPr>
              <a:t>biểu</a:t>
            </a:r>
            <a:endParaRPr lang="en-US"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Duy </a:t>
            </a:r>
            <a:r>
              <a:rPr lang="vi-VN" sz="2500" dirty="0">
                <a:latin typeface="Times New Roman" panose="02020603050405020304" pitchFamily="18" charset="0"/>
                <a:cs typeface="Times New Roman" panose="02020603050405020304" pitchFamily="18" charset="0"/>
              </a:rPr>
              <a:t>trì trạng thái kết nối. Hỗ trợ các thiết bị di động thông </a:t>
            </a:r>
            <a:r>
              <a:rPr lang="vi-VN" sz="2500" dirty="0" smtClean="0">
                <a:latin typeface="Times New Roman" panose="02020603050405020304" pitchFamily="18" charset="0"/>
                <a:cs typeface="Times New Roman" panose="02020603050405020304" pitchFamily="18" charset="0"/>
              </a:rPr>
              <a:t>minh: Blackberry</a:t>
            </a:r>
            <a:r>
              <a:rPr lang="en-US" sz="2500" dirty="0" smtClean="0">
                <a:latin typeface="Times New Roman" panose="02020603050405020304" pitchFamily="18" charset="0"/>
                <a:cs typeface="Times New Roman" panose="02020603050405020304" pitchFamily="18" charset="0"/>
              </a:rPr>
              <a:t>, </a:t>
            </a:r>
            <a:r>
              <a:rPr lang="vi-VN" sz="2500" dirty="0" smtClean="0">
                <a:latin typeface="Times New Roman" panose="02020603050405020304" pitchFamily="18" charset="0"/>
                <a:cs typeface="Times New Roman" panose="02020603050405020304" pitchFamily="18" charset="0"/>
              </a:rPr>
              <a:t>….</a:t>
            </a:r>
            <a:endParaRPr lang="en-US"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Lựa chọn tự do. Hỗ trợ các thiết bị Windows, Apple và Linux</a:t>
            </a:r>
            <a:endParaRPr lang="en-US" sz="2500" dirty="0" smtClean="0">
              <a:latin typeface="Times New Roman" panose="02020603050405020304" pitchFamily="18" charset="0"/>
              <a:cs typeface="Times New Roman" panose="02020603050405020304" pitchFamily="18" charset="0"/>
            </a:endParaRPr>
          </a:p>
          <a:p>
            <a:r>
              <a:rPr lang="vi-VN" sz="2500" dirty="0" smtClean="0">
                <a:latin typeface="Times New Roman" panose="02020603050405020304" pitchFamily="18" charset="0"/>
                <a:cs typeface="Times New Roman" panose="02020603050405020304" pitchFamily="18" charset="0"/>
              </a:rPr>
              <a:t>Tiết </a:t>
            </a:r>
            <a:r>
              <a:rPr lang="vi-VN" sz="2500" dirty="0">
                <a:latin typeface="Times New Roman" panose="02020603050405020304" pitchFamily="18" charset="0"/>
                <a:cs typeface="Times New Roman" panose="02020603050405020304" pitchFamily="18" charset="0"/>
              </a:rPr>
              <a:t>kiệm thời gian. Zimlet </a:t>
            </a:r>
            <a:r>
              <a:rPr lang="vi-VN" sz="2500" dirty="0" smtClean="0">
                <a:latin typeface="Times New Roman" panose="02020603050405020304" pitchFamily="18" charset="0"/>
                <a:cs typeface="Times New Roman" panose="02020603050405020304" pitchFamily="18" charset="0"/>
              </a:rPr>
              <a:t>đơn </a:t>
            </a:r>
            <a:r>
              <a:rPr lang="vi-VN" sz="2500" dirty="0">
                <a:latin typeface="Times New Roman" panose="02020603050405020304" pitchFamily="18" charset="0"/>
                <a:cs typeface="Times New Roman" panose="02020603050405020304" pitchFamily="18" charset="0"/>
              </a:rPr>
              <a:t>giản hóa các tác vụ</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24211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par>
                                <p:cTn id="13" presetID="2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par>
                                <p:cTn id="16" presetID="22" presetClass="entr" presetSubtype="4"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down)">
                                      <p:cBhvr>
                                        <p:cTn id="18" dur="500"/>
                                        <p:tgtEl>
                                          <p:spTgt spid="3">
                                            <p:txEl>
                                              <p:pRg st="3" end="3"/>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down)">
                                      <p:cBhvr>
                                        <p:cTn id="21" dur="500"/>
                                        <p:tgtEl>
                                          <p:spTgt spid="3">
                                            <p:txEl>
                                              <p:pRg st="4" end="4"/>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down)">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effectLst/>
                <a:latin typeface="Times New Roman" panose="02020603050405020304" pitchFamily="18" charset="0"/>
                <a:cs typeface="Times New Roman" panose="02020603050405020304" pitchFamily="18" charset="0"/>
              </a:rPr>
              <a:t>4</a:t>
            </a:r>
            <a:r>
              <a:rPr lang="en-US" sz="4000" dirty="0" smtClean="0">
                <a:effectLst/>
                <a:latin typeface="Times New Roman" panose="02020603050405020304" pitchFamily="18" charset="0"/>
                <a:cs typeface="Times New Roman" panose="02020603050405020304" pitchFamily="18" charset="0"/>
              </a:rPr>
              <a:t>.Nguyên </a:t>
            </a:r>
            <a:r>
              <a:rPr lang="en-US" sz="4000" dirty="0" err="1" smtClean="0">
                <a:effectLst/>
                <a:latin typeface="Times New Roman" panose="02020603050405020304" pitchFamily="18" charset="0"/>
                <a:cs typeface="Times New Roman" panose="02020603050405020304" pitchFamily="18" charset="0"/>
              </a:rPr>
              <a:t>lý</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hoạt</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động</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của</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hệ</a:t>
            </a:r>
            <a:r>
              <a:rPr lang="en-US" sz="4000" dirty="0" smtClean="0">
                <a:effectLst/>
                <a:latin typeface="Times New Roman" panose="02020603050405020304" pitchFamily="18" charset="0"/>
                <a:cs typeface="Times New Roman" panose="02020603050405020304" pitchFamily="18" charset="0"/>
              </a:rPr>
              <a:t> </a:t>
            </a:r>
            <a:r>
              <a:rPr lang="en-US" sz="4000" dirty="0" err="1" smtClean="0">
                <a:effectLst/>
                <a:latin typeface="Times New Roman" panose="02020603050405020304" pitchFamily="18" charset="0"/>
                <a:cs typeface="Times New Roman" panose="02020603050405020304" pitchFamily="18" charset="0"/>
              </a:rPr>
              <a:t>thống</a:t>
            </a:r>
            <a:r>
              <a:rPr lang="en-US" sz="4000" dirty="0" smtClean="0">
                <a:effectLst/>
                <a:latin typeface="Times New Roman" panose="02020603050405020304" pitchFamily="18" charset="0"/>
                <a:cs typeface="Times New Roman" panose="02020603050405020304" pitchFamily="18" charset="0"/>
              </a:rPr>
              <a:t> mail C-S</a:t>
            </a:r>
            <a:endParaRPr lang="en-US" sz="4000" dirty="0">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lvl="0"/>
            <a:r>
              <a:rPr lang="en-US" sz="2500" b="1" dirty="0" err="1" smtClean="0">
                <a:latin typeface="Times New Roman" panose="02020603050405020304" pitchFamily="18" charset="0"/>
                <a:cs typeface="Times New Roman" panose="02020603050405020304" pitchFamily="18" charset="0"/>
              </a:rPr>
              <a:t>Zimbra</a:t>
            </a:r>
            <a:r>
              <a:rPr lang="en-US" sz="2500" b="1" dirty="0" smtClean="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MTA (Mail Transfer Agent)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nhận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a:t>
            </a:r>
            <a:r>
              <a:rPr lang="en-US" sz="2500" dirty="0">
                <a:latin typeface="Times New Roman" panose="02020603050405020304" pitchFamily="18" charset="0"/>
                <a:cs typeface="Times New Roman" panose="02020603050405020304" pitchFamily="18" charset="0"/>
              </a:rPr>
              <a:t> qua </a:t>
            </a:r>
            <a:r>
              <a:rPr lang="en-US" sz="2500" b="1" dirty="0">
                <a:latin typeface="Times New Roman" panose="02020603050405020304" pitchFamily="18" charset="0"/>
                <a:cs typeface="Times New Roman" panose="02020603050405020304" pitchFamily="18" charset="0"/>
              </a:rPr>
              <a:t>SMTP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tuyến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từng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bằng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a:t>
            </a:r>
            <a:r>
              <a:rPr lang="en-US" sz="2500" dirty="0" err="1" smtClean="0">
                <a:latin typeface="Times New Roman" panose="02020603050405020304" pitchFamily="18" charset="0"/>
                <a:cs typeface="Times New Roman" panose="02020603050405020304" pitchFamily="18" charset="0"/>
              </a:rPr>
              <a:t>iao</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thức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truyền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bộ</a:t>
            </a:r>
            <a:r>
              <a:rPr lang="en-US" sz="2500" dirty="0">
                <a:latin typeface="Times New Roman" panose="02020603050405020304" pitchFamily="18" charset="0"/>
                <a:cs typeface="Times New Roman" panose="02020603050405020304" pitchFamily="18" charset="0"/>
              </a:rPr>
              <a:t> (</a:t>
            </a:r>
            <a:r>
              <a:rPr lang="en-US" sz="2500" b="1" dirty="0">
                <a:latin typeface="Times New Roman" panose="02020603050405020304" pitchFamily="18" charset="0"/>
                <a:cs typeface="Times New Roman" panose="02020603050405020304" pitchFamily="18" charset="0"/>
              </a:rPr>
              <a:t>LMTP</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đến</a:t>
            </a:r>
            <a:r>
              <a:rPr lang="en-US" sz="2500" dirty="0" smtClean="0">
                <a:latin typeface="Times New Roman" panose="02020603050405020304" pitchFamily="18" charset="0"/>
                <a:cs typeface="Times New Roman" panose="02020603050405020304" pitchFamily="18" charset="0"/>
              </a:rPr>
              <a:t> mailbox </a:t>
            </a:r>
            <a:r>
              <a:rPr lang="en-US" sz="2500" dirty="0" err="1">
                <a:latin typeface="Times New Roman" panose="02020603050405020304" pitchFamily="18" charset="0"/>
                <a:cs typeface="Times New Roman" panose="02020603050405020304" pitchFamily="18" charset="0"/>
              </a:rPr>
              <a:t>Zimbra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thích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hợp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Zimbra</a:t>
            </a:r>
            <a:r>
              <a:rPr lang="en-US" sz="2500" dirty="0">
                <a:latin typeface="Times New Roman" panose="02020603050405020304" pitchFamily="18" charset="0"/>
                <a:cs typeface="Times New Roman" panose="02020603050405020304" pitchFamily="18" charset="0"/>
              </a:rPr>
              <a:t> MTA </a:t>
            </a:r>
            <a:r>
              <a:rPr lang="en-US" sz="2500" dirty="0" err="1">
                <a:latin typeface="Times New Roman" panose="02020603050405020304" pitchFamily="18" charset="0"/>
                <a:cs typeface="Times New Roman" panose="02020603050405020304" pitchFamily="18" charset="0"/>
              </a:rPr>
              <a:t>cũng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gồm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thành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chống</a:t>
            </a:r>
            <a:r>
              <a:rPr lang="en-US" sz="2500" dirty="0">
                <a:latin typeface="Times New Roman" panose="02020603050405020304" pitchFamily="18" charset="0"/>
                <a:cs typeface="Times New Roman" panose="02020603050405020304" pitchFamily="18" charset="0"/>
              </a:rPr>
              <a:t> virus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chống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rác</a:t>
            </a:r>
            <a:r>
              <a:rPr lang="en-US" sz="2500" dirty="0">
                <a:latin typeface="Times New Roman" panose="02020603050405020304" pitchFamily="18" charset="0"/>
                <a:cs typeface="Times New Roman" panose="02020603050405020304" pitchFamily="18" charset="0"/>
              </a:rPr>
              <a:t>.</a:t>
            </a:r>
          </a:p>
          <a:p>
            <a:pPr lvl="0"/>
            <a:r>
              <a:rPr lang="en-US" sz="2500" b="1" dirty="0" err="1">
                <a:latin typeface="Times New Roman" panose="02020603050405020304" pitchFamily="18" charset="0"/>
                <a:cs typeface="Times New Roman" panose="02020603050405020304" pitchFamily="18" charset="0"/>
              </a:rPr>
              <a:t>Zimbra</a:t>
            </a:r>
            <a:r>
              <a:rPr lang="en-US" sz="2500" b="1" dirty="0">
                <a:latin typeface="Times New Roman" panose="02020603050405020304" pitchFamily="18" charset="0"/>
                <a:cs typeface="Times New Roman" panose="02020603050405020304" pitchFamily="18" charset="0"/>
              </a:rPr>
              <a:t> LDAP (Lightweight Directory Access Protocol)</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thông</a:t>
            </a:r>
            <a:r>
              <a:rPr lang="en-US" sz="2500" dirty="0">
                <a:latin typeface="Times New Roman" panose="02020603050405020304" pitchFamily="18" charset="0"/>
                <a:cs typeface="Times New Roman" panose="02020603050405020304" pitchFamily="18" charset="0"/>
              </a:rPr>
              <a:t> tin </a:t>
            </a:r>
            <a:r>
              <a:rPr lang="en-US" sz="2500" dirty="0" err="1">
                <a:latin typeface="Times New Roman" panose="02020603050405020304" pitchFamily="18" charset="0"/>
                <a:cs typeface="Times New Roman" panose="02020603050405020304" pitchFamily="18" charset="0"/>
              </a:rPr>
              <a:t>về</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người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dùng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bị</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phép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mạng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smtClean="0">
                <a:latin typeface="Times New Roman" panose="02020603050405020304" pitchFamily="18" charset="0"/>
                <a:cs typeface="Times New Roman" panose="02020603050405020304" pitchFamily="18" charset="0"/>
              </a:rPr>
              <a:t>bạn</a:t>
            </a:r>
            <a:r>
              <a:rPr lang="en-US" sz="2500" dirty="0" smtClean="0">
                <a:latin typeface="Times New Roman" panose="02020603050405020304" pitchFamily="18" charset="0"/>
                <a:cs typeface="Times New Roman" panose="02020603050405020304" pitchFamily="18" charset="0"/>
              </a:rPr>
              <a:t>.</a:t>
            </a:r>
            <a:r>
              <a:rPr lang="en-US" sz="2800" dirty="0"/>
              <a:t> </a:t>
            </a:r>
            <a:r>
              <a:rPr lang="en-US" sz="2500" dirty="0">
                <a:latin typeface="Times New Roman" panose="02020603050405020304" pitchFamily="18" charset="0"/>
                <a:cs typeface="Times New Roman" panose="02020603050405020304" pitchFamily="18" charset="0"/>
              </a:rPr>
              <a:t>Kho </a:t>
            </a:r>
            <a:r>
              <a:rPr lang="en-US" sz="2500" dirty="0" err="1">
                <a:latin typeface="Times New Roman" panose="02020603050405020304" pitchFamily="18" charset="0"/>
                <a:cs typeface="Times New Roman" panose="02020603050405020304" pitchFamily="18" charset="0"/>
              </a:rPr>
              <a:t>lưu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trung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tâm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dữ</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liệu</a:t>
            </a:r>
            <a:r>
              <a:rPr lang="en-US" sz="2500" dirty="0">
                <a:latin typeface="Times New Roman" panose="02020603050405020304" pitchFamily="18" charset="0"/>
                <a:cs typeface="Times New Roman" panose="02020603050405020304" pitchFamily="18" charset="0"/>
              </a:rPr>
              <a:t> LDAP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Zimbra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mục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OpenLDAP</a:t>
            </a:r>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6871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dirty="0">
                <a:effectLst/>
                <a:latin typeface="Times New Roman" panose="02020603050405020304" pitchFamily="18" charset="0"/>
                <a:cs typeface="Times New Roman" panose="02020603050405020304" pitchFamily="18" charset="0"/>
              </a:rPr>
              <a:t>4.Nguyên </a:t>
            </a:r>
            <a:r>
              <a:rPr lang="en-US" sz="4400" dirty="0" err="1">
                <a:effectLst/>
                <a:latin typeface="Times New Roman" panose="02020603050405020304" pitchFamily="18" charset="0"/>
                <a:cs typeface="Times New Roman" panose="02020603050405020304" pitchFamily="18" charset="0"/>
              </a:rPr>
              <a:t>lý</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hoạt</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động</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của</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hệ</a:t>
            </a:r>
            <a:r>
              <a:rPr lang="en-US" sz="4400" dirty="0">
                <a:effectLst/>
                <a:latin typeface="Times New Roman" panose="02020603050405020304" pitchFamily="18" charset="0"/>
                <a:cs typeface="Times New Roman" panose="02020603050405020304" pitchFamily="18" charset="0"/>
              </a:rPr>
              <a:t> </a:t>
            </a:r>
            <a:r>
              <a:rPr lang="en-US" sz="4400" dirty="0" err="1">
                <a:effectLst/>
                <a:latin typeface="Times New Roman" panose="02020603050405020304" pitchFamily="18" charset="0"/>
                <a:cs typeface="Times New Roman" panose="02020603050405020304" pitchFamily="18" charset="0"/>
              </a:rPr>
              <a:t>thống</a:t>
            </a:r>
            <a:r>
              <a:rPr lang="en-US" sz="4400" dirty="0">
                <a:effectLst/>
                <a:latin typeface="Times New Roman" panose="02020603050405020304" pitchFamily="18" charset="0"/>
                <a:cs typeface="Times New Roman" panose="02020603050405020304" pitchFamily="18" charset="0"/>
              </a:rPr>
              <a:t> mail C-S</a:t>
            </a:r>
            <a:endParaRPr lang="en-US" dirty="0"/>
          </a:p>
        </p:txBody>
      </p:sp>
      <p:sp>
        <p:nvSpPr>
          <p:cNvPr id="3" name="Content Placeholder 2"/>
          <p:cNvSpPr>
            <a:spLocks noGrp="1"/>
          </p:cNvSpPr>
          <p:nvPr>
            <p:ph idx="1"/>
          </p:nvPr>
        </p:nvSpPr>
        <p:spPr/>
        <p:txBody>
          <a:bodyPr>
            <a:normAutofit/>
          </a:bodyPr>
          <a:lstStyle/>
          <a:p>
            <a:pPr lvl="0"/>
            <a:r>
              <a:rPr lang="en-US" sz="2500" b="1" dirty="0" err="1" smtClean="0">
                <a:latin typeface="Times New Roman" panose="02020603050405020304" pitchFamily="18" charset="0"/>
                <a:cs typeface="Times New Roman" panose="02020603050405020304" pitchFamily="18" charset="0"/>
              </a:rPr>
              <a:t>Zimbra</a:t>
            </a:r>
            <a:r>
              <a:rPr lang="en-US" sz="2500" b="1" dirty="0" smtClean="0">
                <a:latin typeface="Times New Roman" panose="02020603050405020304" pitchFamily="18" charset="0"/>
                <a:cs typeface="Times New Roman" panose="02020603050405020304" pitchFamily="18" charset="0"/>
              </a:rPr>
              <a:t> Core</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tiện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ích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công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cụ</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giám</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tệp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cấu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cơ</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bản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zmconfigd</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chứa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zimbra</a:t>
            </a:r>
            <a:r>
              <a:rPr lang="en-US" sz="2500" dirty="0">
                <a:latin typeface="Times New Roman" panose="02020603050405020304" pitchFamily="18" charset="0"/>
                <a:cs typeface="Times New Roman" panose="02020603050405020304" pitchFamily="18" charset="0"/>
              </a:rPr>
              <a:t>-core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tự</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kích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hoạt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cả</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hệ</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thống</a:t>
            </a:r>
            <a:r>
              <a:rPr lang="en-US" sz="2500" dirty="0">
                <a:latin typeface="Times New Roman" panose="02020603050405020304" pitchFamily="18" charset="0"/>
                <a:cs typeface="Times New Roman" panose="02020603050405020304" pitchFamily="18" charset="0"/>
              </a:rPr>
              <a:t>.</a:t>
            </a:r>
          </a:p>
          <a:p>
            <a:pPr lvl="0"/>
            <a:r>
              <a:rPr lang="en-US" sz="2500" b="1" dirty="0" err="1">
                <a:latin typeface="Times New Roman" panose="02020603050405020304" pitchFamily="18" charset="0"/>
                <a:cs typeface="Times New Roman" panose="02020603050405020304" pitchFamily="18" charset="0"/>
              </a:rPr>
              <a:t>Zimbra</a:t>
            </a:r>
            <a:r>
              <a:rPr lang="en-US" sz="2500" b="1" dirty="0">
                <a:latin typeface="Times New Roman" panose="02020603050405020304" pitchFamily="18" charset="0"/>
                <a:cs typeface="Times New Roman" panose="02020603050405020304" pitchFamily="18" charset="0"/>
              </a:rPr>
              <a:t> Proxy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dịch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vụ</a:t>
            </a:r>
            <a:r>
              <a:rPr lang="en-US" sz="2500" dirty="0">
                <a:latin typeface="Times New Roman" panose="02020603050405020304" pitchFamily="18" charset="0"/>
                <a:cs typeface="Times New Roman" panose="02020603050405020304" pitchFamily="18" charset="0"/>
              </a:rPr>
              <a:t> Reverse proxy </a:t>
            </a:r>
            <a:r>
              <a:rPr lang="en-US" sz="2500" dirty="0" err="1">
                <a:latin typeface="Times New Roman" panose="02020603050405020304" pitchFamily="18" charset="0"/>
                <a:cs typeface="Times New Roman" panose="02020603050405020304" pitchFamily="18" charset="0"/>
              </a:rPr>
              <a:t>hiệu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năng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cao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để</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chuyển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yêu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cầu</a:t>
            </a:r>
            <a:r>
              <a:rPr lang="en-US" sz="2500" dirty="0">
                <a:latin typeface="Times New Roman" panose="02020603050405020304" pitchFamily="18" charset="0"/>
                <a:cs typeface="Times New Roman" panose="02020603050405020304" pitchFamily="18" charset="0"/>
              </a:rPr>
              <a:t> client </a:t>
            </a:r>
            <a:r>
              <a:rPr lang="en-US" sz="2500" dirty="0" smtClean="0">
                <a:latin typeface="Times New Roman" panose="02020603050405020304" pitchFamily="18" charset="0"/>
                <a:cs typeface="Times New Roman" panose="02020603050405020304" pitchFamily="18" charset="0"/>
              </a:rPr>
              <a:t>IMAP/POP/ HTTP </a:t>
            </a:r>
            <a:r>
              <a:rPr lang="en-US" sz="2500" dirty="0" err="1" smtClean="0">
                <a:latin typeface="Times New Roman" panose="02020603050405020304" pitchFamily="18" charset="0"/>
                <a:cs typeface="Times New Roman" panose="02020603050405020304" pitchFamily="18" charset="0"/>
              </a:rPr>
              <a:t>tới</a:t>
            </a:r>
            <a:r>
              <a:rPr lang="en-US" sz="2500" dirty="0" smtClean="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dịch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vụ</a:t>
            </a:r>
            <a:r>
              <a:rPr lang="en-US" sz="2500" dirty="0">
                <a:latin typeface="Times New Roman" panose="02020603050405020304" pitchFamily="18" charset="0"/>
                <a:cs typeface="Times New Roman" panose="02020603050405020304" pitchFamily="18" charset="0"/>
              </a:rPr>
              <a:t> ZCS </a:t>
            </a:r>
            <a:r>
              <a:rPr lang="en-US" sz="2500" dirty="0" err="1">
                <a:latin typeface="Times New Roman" panose="02020603050405020304" pitchFamily="18" charset="0"/>
                <a:cs typeface="Times New Roman" panose="02020603050405020304" pitchFamily="18" charset="0"/>
              </a:rPr>
              <a:t>bên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trong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Gói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này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thường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cài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đặt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chủ</a:t>
            </a:r>
            <a:r>
              <a:rPr lang="en-US" sz="2500" dirty="0">
                <a:latin typeface="Times New Roman" panose="02020603050405020304" pitchFamily="18" charset="0"/>
                <a:cs typeface="Times New Roman" panose="02020603050405020304" pitchFamily="18" charset="0"/>
              </a:rPr>
              <a:t> MTA </a:t>
            </a:r>
            <a:r>
              <a:rPr lang="en-US" sz="2500" dirty="0" err="1">
                <a:latin typeface="Times New Roman" panose="02020603050405020304" pitchFamily="18" charset="0"/>
                <a:cs typeface="Times New Roman" panose="02020603050405020304" pitchFamily="18" charset="0"/>
              </a:rPr>
              <a:t>hoặc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trên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riêng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của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mình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các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độc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lập</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Khi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gói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zimbra</a:t>
            </a:r>
            <a:r>
              <a:rPr lang="en-US" sz="2500" dirty="0">
                <a:latin typeface="Times New Roman" panose="02020603050405020304" pitchFamily="18" charset="0"/>
                <a:cs typeface="Times New Roman" panose="02020603050405020304" pitchFamily="18" charset="0"/>
              </a:rPr>
              <a:t>-proxy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cài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đặt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tính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năng</a:t>
            </a:r>
            <a:r>
              <a:rPr lang="en-US" sz="2500" dirty="0">
                <a:latin typeface="Times New Roman" panose="02020603050405020304" pitchFamily="18" charset="0"/>
                <a:cs typeface="Times New Roman" panose="02020603050405020304" pitchFamily="18" charset="0"/>
              </a:rPr>
              <a:t> proxy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bật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theo</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mặc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định</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Việc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cài</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đặt</a:t>
            </a:r>
            <a:r>
              <a:rPr lang="en-US" sz="2500" dirty="0">
                <a:latin typeface="Times New Roman" panose="02020603050405020304" pitchFamily="18" charset="0"/>
                <a:cs typeface="Times New Roman" panose="02020603050405020304" pitchFamily="18" charset="0"/>
              </a:rPr>
              <a:t> Proxy </a:t>
            </a:r>
            <a:r>
              <a:rPr lang="en-US" sz="2500" dirty="0" err="1">
                <a:latin typeface="Times New Roman" panose="02020603050405020304" pitchFamily="18" charset="0"/>
                <a:cs typeface="Times New Roman" panose="02020603050405020304" pitchFamily="18" charset="0"/>
              </a:rPr>
              <a:t>Zimbra</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là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rất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cần</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thiết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và</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được</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yêu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cầu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nếu</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sử</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một</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máy</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chủ</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ứng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dụng</a:t>
            </a:r>
            <a:r>
              <a:rPr lang="en-US" sz="2500" dirty="0">
                <a:latin typeface="Times New Roman" panose="02020603050405020304" pitchFamily="18" charset="0"/>
                <a:cs typeface="Times New Roman" panose="02020603050405020304" pitchFamily="18" charset="0"/>
              </a:rPr>
              <a:t> web </a:t>
            </a:r>
            <a:r>
              <a:rPr lang="en-US" sz="2500" dirty="0" err="1">
                <a:latin typeface="Times New Roman" panose="02020603050405020304" pitchFamily="18" charset="0"/>
                <a:cs typeface="Times New Roman" panose="02020603050405020304" pitchFamily="18" charset="0"/>
              </a:rPr>
              <a:t>riêng</a:t>
            </a:r>
            <a:r>
              <a:rPr lang="en-US" sz="2500" dirty="0">
                <a:latin typeface="Times New Roman" panose="02020603050405020304" pitchFamily="18" charset="0"/>
                <a:cs typeface="Times New Roman" panose="02020603050405020304" pitchFamily="18" charset="0"/>
              </a:rPr>
              <a:t> </a:t>
            </a:r>
            <a:r>
              <a:rPr lang="en-US" sz="2500" dirty="0" err="1">
                <a:latin typeface="Times New Roman" panose="02020603050405020304" pitchFamily="18" charset="0"/>
                <a:cs typeface="Times New Roman" panose="02020603050405020304" pitchFamily="18" charset="0"/>
              </a:rPr>
              <a:t>biệt</a:t>
            </a:r>
            <a:r>
              <a:rPr lang="en-US" sz="2500" dirty="0">
                <a:latin typeface="Times New Roman" panose="02020603050405020304" pitchFamily="18" charset="0"/>
                <a:cs typeface="Times New Roman" panose="02020603050405020304" pitchFamily="18" charset="0"/>
              </a:rPr>
              <a:t>.</a:t>
            </a:r>
          </a:p>
          <a:p>
            <a:endParaRPr lang="en-US" sz="2500" dirty="0"/>
          </a:p>
        </p:txBody>
      </p:sp>
    </p:spTree>
    <p:extLst>
      <p:ext uri="{BB962C8B-B14F-4D97-AF65-F5344CB8AC3E}">
        <p14:creationId xmlns:p14="http://schemas.microsoft.com/office/powerpoint/2010/main" val="222500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487</TotalTime>
  <Words>960</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Gill Sans MT</vt:lpstr>
      <vt:lpstr>Tahoma</vt:lpstr>
      <vt:lpstr>Times New Roman</vt:lpstr>
      <vt:lpstr>Verdana</vt:lpstr>
      <vt:lpstr>Wingdings</vt:lpstr>
      <vt:lpstr>Wingdings 2</vt:lpstr>
      <vt:lpstr>Solstice</vt:lpstr>
      <vt:lpstr>Xây dựng giải pháp free mail server cho doanh nghiệp sử dùng Zimbra</vt:lpstr>
      <vt:lpstr>Các nội dung chính</vt:lpstr>
      <vt:lpstr>1.Khái niệm Zimbra</vt:lpstr>
      <vt:lpstr>2.Một số tính năng chính của Zimbra </vt:lpstr>
      <vt:lpstr>2.Một số tính năng chính của Zimbra </vt:lpstr>
      <vt:lpstr>3.Lợi ích khi sử dụng Zimbra</vt:lpstr>
      <vt:lpstr>3.Lợi ích khi sử dụng Zimbra</vt:lpstr>
      <vt:lpstr>4.Nguyên lý hoạt động của hệ thống mail C-S</vt:lpstr>
      <vt:lpstr>4.Nguyên lý hoạt động của hệ thống mail C-S</vt:lpstr>
      <vt:lpstr>4.Nguyên lý hoạt động của hệ thống mail C-S</vt:lpstr>
      <vt:lpstr>4.Nguyên lý hoạt động của hệ thống mail 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Xây dựng giải pháp free mail server cho doanh nghiệp dùng Zimbra</dc:title>
  <dc:creator>Windows User</dc:creator>
  <cp:lastModifiedBy>Windows User</cp:lastModifiedBy>
  <cp:revision>107</cp:revision>
  <dcterms:created xsi:type="dcterms:W3CDTF">2018-10-07T17:43:36Z</dcterms:created>
  <dcterms:modified xsi:type="dcterms:W3CDTF">2018-11-16T05:48:06Z</dcterms:modified>
</cp:coreProperties>
</file>