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9" r:id="rId2"/>
    <p:sldId id="269" r:id="rId3"/>
    <p:sldId id="260" r:id="rId4"/>
    <p:sldId id="267" r:id="rId5"/>
    <p:sldId id="268" r:id="rId6"/>
    <p:sldId id="271" r:id="rId7"/>
    <p:sldId id="272" r:id="rId8"/>
    <p:sldId id="264" r:id="rId9"/>
    <p:sldId id="274" r:id="rId10"/>
    <p:sldId id="278" r:id="rId11"/>
    <p:sldId id="280" r:id="rId12"/>
    <p:sldId id="273" r:id="rId13"/>
    <p:sldId id="270" r:id="rId14"/>
    <p:sldId id="281"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7087C-F6A4-4063-87D4-03F00E86F014}" type="datetimeFigureOut">
              <a:rPr lang="en-US" smtClean="0"/>
              <a:t>12/10/2018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8DD41-1E82-4C6C-B69D-9A9643377345}" type="slidenum">
              <a:rPr lang="en-US" smtClean="0"/>
              <a:t>‹#›</a:t>
            </a:fld>
            <a:endParaRPr lang="en-US"/>
          </a:p>
        </p:txBody>
      </p:sp>
    </p:spTree>
    <p:extLst>
      <p:ext uri="{BB962C8B-B14F-4D97-AF65-F5344CB8AC3E}">
        <p14:creationId xmlns:p14="http://schemas.microsoft.com/office/powerpoint/2010/main" val="4127360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8DD41-1E82-4C6C-B69D-9A9643377345}" type="slidenum">
              <a:rPr lang="en-US" smtClean="0"/>
              <a:t>8</a:t>
            </a:fld>
            <a:endParaRPr lang="en-US"/>
          </a:p>
        </p:txBody>
      </p:sp>
    </p:spTree>
    <p:extLst>
      <p:ext uri="{BB962C8B-B14F-4D97-AF65-F5344CB8AC3E}">
        <p14:creationId xmlns:p14="http://schemas.microsoft.com/office/powerpoint/2010/main" val="127580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8DD41-1E82-4C6C-B69D-9A9643377345}" type="slidenum">
              <a:rPr lang="en-US" smtClean="0"/>
              <a:t>12</a:t>
            </a:fld>
            <a:endParaRPr lang="en-US"/>
          </a:p>
        </p:txBody>
      </p:sp>
    </p:spTree>
    <p:extLst>
      <p:ext uri="{BB962C8B-B14F-4D97-AF65-F5344CB8AC3E}">
        <p14:creationId xmlns:p14="http://schemas.microsoft.com/office/powerpoint/2010/main" val="224506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352165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13677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75876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63284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286207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5603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1390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67745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343290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97105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95957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solidFill>
                  <a:srgbClr val="E7DEC9">
                    <a:shade val="50000"/>
                    <a:satMod val="200000"/>
                  </a:srgbClr>
                </a:solidFill>
              </a:rPr>
              <a:pPr/>
              <a:t>12/10/2018</a:t>
            </a:fld>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1964679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7687" y="597528"/>
            <a:ext cx="9062519" cy="896294"/>
          </a:xfrm>
        </p:spPr>
        <p:txBody>
          <a:bodyPr>
            <a:normAutofit/>
          </a:bodyPr>
          <a:lstStyle/>
          <a:p>
            <a:r>
              <a:rPr lang="en-US" sz="4000" b="1" dirty="0" err="1" smtClean="0">
                <a:effectLst/>
                <a:latin typeface="Times New Roman" panose="02020603050405020304" pitchFamily="18" charset="0"/>
                <a:ea typeface="Tahoma" pitchFamily="34" charset="0"/>
                <a:cs typeface="Times New Roman" panose="02020603050405020304" pitchFamily="18" charset="0"/>
              </a:rPr>
              <a:t>Thiết</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a:effectLst/>
                <a:latin typeface="Times New Roman" panose="02020603050405020304" pitchFamily="18" charset="0"/>
                <a:ea typeface="Tahoma" pitchFamily="34" charset="0"/>
                <a:cs typeface="Times New Roman" panose="02020603050405020304" pitchFamily="18" charset="0"/>
              </a:rPr>
              <a:t>K</a:t>
            </a:r>
            <a:r>
              <a:rPr lang="en-US" sz="4000" b="1" dirty="0" err="1" smtClean="0">
                <a:effectLst/>
                <a:latin typeface="Times New Roman" panose="02020603050405020304" pitchFamily="18" charset="0"/>
                <a:ea typeface="Tahoma" pitchFamily="34" charset="0"/>
                <a:cs typeface="Times New Roman" panose="02020603050405020304" pitchFamily="18" charset="0"/>
              </a:rPr>
              <a:t>ế</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Hệ</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Thống</a:t>
            </a:r>
            <a:r>
              <a:rPr lang="en-US" sz="4000" b="1" dirty="0" smtClean="0">
                <a:effectLst/>
                <a:latin typeface="Times New Roman" panose="02020603050405020304" pitchFamily="18" charset="0"/>
                <a:ea typeface="Tahoma" pitchFamily="34" charset="0"/>
                <a:cs typeface="Times New Roman" panose="02020603050405020304" pitchFamily="18" charset="0"/>
              </a:rPr>
              <a:t> Network File System</a:t>
            </a:r>
            <a:endParaRPr lang="en-US" sz="4000" b="1" dirty="0">
              <a:effectLst/>
              <a:latin typeface="Times New Roman" panose="02020603050405020304" pitchFamily="18" charset="0"/>
              <a:ea typeface="Tahoma" pitchFamily="34" charset="0"/>
              <a:cs typeface="Times New Roman" panose="02020603050405020304" pitchFamily="18" charset="0"/>
            </a:endParaRPr>
          </a:p>
        </p:txBody>
      </p:sp>
      <p:sp>
        <p:nvSpPr>
          <p:cNvPr id="3" name="Subtitle 2"/>
          <p:cNvSpPr>
            <a:spLocks noGrp="1"/>
          </p:cNvSpPr>
          <p:nvPr>
            <p:ph type="subTitle" idx="1"/>
          </p:nvPr>
        </p:nvSpPr>
        <p:spPr>
          <a:xfrm>
            <a:off x="3903156" y="3788876"/>
            <a:ext cx="5891579" cy="1009461"/>
          </a:xfrm>
        </p:spPr>
        <p:txBody>
          <a:bodyPr>
            <a:normAutofit/>
          </a:bodyPr>
          <a:lstStyle/>
          <a:p>
            <a:r>
              <a:rPr lang="en-US" sz="2500" dirty="0" err="1">
                <a:latin typeface="Times New Roman" panose="02020603050405020304" pitchFamily="18" charset="0"/>
                <a:ea typeface="Tahoma" pitchFamily="34" charset="0"/>
                <a:cs typeface="Times New Roman" panose="02020603050405020304" pitchFamily="18" charset="0"/>
              </a:rPr>
              <a:t>Người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thực</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hiện</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Phạm</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Huy</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Tùng</a:t>
            </a:r>
            <a:endParaRPr lang="en-US" sz="2500" dirty="0" smtClean="0">
              <a:latin typeface="Times New Roman" panose="02020603050405020304" pitchFamily="18" charset="0"/>
              <a:ea typeface="Tahoma" pitchFamily="34" charset="0"/>
              <a:cs typeface="Times New Roman" panose="02020603050405020304" pitchFamily="18" charset="0"/>
            </a:endParaRPr>
          </a:p>
          <a:p>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Hoàng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Hùng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Lâm</a:t>
            </a:r>
            <a:endParaRPr lang="en-US" sz="2500" dirty="0">
              <a:latin typeface="Times New Roman" panose="02020603050405020304" pitchFamily="18" charset="0"/>
              <a:ea typeface="Tahoma" pitchFamily="34" charset="0"/>
              <a:cs typeface="Times New Roman" panose="02020603050405020304" pitchFamily="18" charset="0"/>
            </a:endParaRPr>
          </a:p>
        </p:txBody>
      </p:sp>
    </p:spTree>
    <p:extLst>
      <p:ext uri="{BB962C8B-B14F-4D97-AF65-F5344CB8AC3E}">
        <p14:creationId xmlns:p14="http://schemas.microsoft.com/office/powerpoint/2010/main" val="161130650"/>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3.1 </a:t>
            </a:r>
            <a:r>
              <a:rPr lang="en-US" sz="4000" dirty="0" err="1">
                <a:effectLst/>
                <a:latin typeface="Times New Roman" panose="02020603050405020304" pitchFamily="18" charset="0"/>
                <a:cs typeface="Times New Roman" panose="02020603050405020304" pitchFamily="18" charset="0"/>
              </a:rPr>
              <a:t>Ngăn</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xếp</a:t>
            </a:r>
            <a:r>
              <a:rPr lang="en-US" sz="4000" dirty="0">
                <a:effectLst/>
                <a:latin typeface="Times New Roman" panose="02020603050405020304" pitchFamily="18" charset="0"/>
                <a:cs typeface="Times New Roman" panose="02020603050405020304" pitchFamily="18" charset="0"/>
              </a:rPr>
              <a:t> NFS</a:t>
            </a:r>
            <a:endParaRPr lang="en-US" sz="4000" dirty="0"/>
          </a:p>
        </p:txBody>
      </p:sp>
      <p:pic>
        <p:nvPicPr>
          <p:cNvPr id="4" name="Content Placeholder 3"/>
          <p:cNvPicPr>
            <a:picLocks noGrp="1" noChangeAspect="1"/>
          </p:cNvPicPr>
          <p:nvPr>
            <p:ph idx="1"/>
          </p:nvPr>
        </p:nvPicPr>
        <p:blipFill>
          <a:blip r:embed="rId2"/>
          <a:stretch>
            <a:fillRect/>
          </a:stretch>
        </p:blipFill>
        <p:spPr>
          <a:xfrm>
            <a:off x="2018923" y="1589653"/>
            <a:ext cx="5187636" cy="4465341"/>
          </a:xfrm>
          <a:prstGeom prst="rect">
            <a:avLst/>
          </a:prstGeom>
        </p:spPr>
      </p:pic>
      <p:sp>
        <p:nvSpPr>
          <p:cNvPr id="5" name="TextBox 4"/>
          <p:cNvSpPr txBox="1"/>
          <p:nvPr/>
        </p:nvSpPr>
        <p:spPr>
          <a:xfrm>
            <a:off x="7369521" y="1576845"/>
            <a:ext cx="4689695" cy="4478149"/>
          </a:xfrm>
          <a:prstGeom prst="rect">
            <a:avLst/>
          </a:prstGeom>
          <a:noFill/>
        </p:spPr>
        <p:txBody>
          <a:bodyPr wrap="square" rtlCol="0">
            <a:spAutoFit/>
          </a:bodyPr>
          <a:lstStyle/>
          <a:p>
            <a:pPr fontAlgn="base"/>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nữa</a:t>
            </a:r>
            <a:r>
              <a:rPr lang="en-US" sz="1500" dirty="0">
                <a:latin typeface="Times New Roman" panose="02020603050405020304" pitchFamily="18" charset="0"/>
                <a:cs typeface="Times New Roman" panose="02020603050405020304" pitchFamily="18" charset="0"/>
              </a:rPr>
              <a:t>, RPC </a:t>
            </a:r>
            <a:r>
              <a:rPr lang="en-US" sz="1500" dirty="0" err="1">
                <a:latin typeface="Times New Roman" panose="02020603050405020304" pitchFamily="18" charset="0"/>
                <a:cs typeface="Times New Roman" panose="02020603050405020304" pitchFamily="18" charset="0"/>
              </a:rPr>
              <a:t>bao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gồm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lớp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trọng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b="1" i="1" dirty="0" err="1">
                <a:latin typeface="Times New Roman" panose="02020603050405020304" pitchFamily="18" charset="0"/>
                <a:cs typeface="Times New Roman" panose="02020603050405020304" pitchFamily="18" charset="0"/>
              </a:rPr>
              <a:t>biểu</a:t>
            </a:r>
            <a:r>
              <a:rPr lang="en-US" sz="1500" b="1" i="1" dirty="0">
                <a:latin typeface="Times New Roman" panose="02020603050405020304" pitchFamily="18" charset="0"/>
                <a:cs typeface="Times New Roman" panose="02020603050405020304" pitchFamily="18" charset="0"/>
              </a:rPr>
              <a:t> </a:t>
            </a:r>
            <a:r>
              <a:rPr lang="en-US" sz="1500" b="1" i="1" dirty="0" err="1">
                <a:latin typeface="Times New Roman" panose="02020603050405020304" pitchFamily="18" charset="0"/>
                <a:cs typeface="Times New Roman" panose="02020603050405020304" pitchFamily="18" charset="0"/>
              </a:rPr>
              <a:t>diễn</a:t>
            </a:r>
            <a:r>
              <a:rPr lang="en-US" sz="1500" b="1" i="1" dirty="0">
                <a:latin typeface="Times New Roman" panose="02020603050405020304" pitchFamily="18" charset="0"/>
                <a:cs typeface="Times New Roman" panose="02020603050405020304" pitchFamily="18" charset="0"/>
              </a:rPr>
              <a:t> </a:t>
            </a:r>
            <a:r>
              <a:rPr lang="en-US" sz="1500" b="1" i="1" dirty="0" err="1">
                <a:latin typeface="Times New Roman" panose="02020603050405020304" pitchFamily="18" charset="0"/>
                <a:cs typeface="Times New Roman" panose="02020603050405020304" pitchFamily="18" charset="0"/>
              </a:rPr>
              <a:t>dữ</a:t>
            </a:r>
            <a:r>
              <a:rPr lang="en-US" sz="1500" b="1" i="1" dirty="0">
                <a:latin typeface="Times New Roman" panose="02020603050405020304" pitchFamily="18" charset="0"/>
                <a:cs typeface="Times New Roman" panose="02020603050405020304" pitchFamily="18" charset="0"/>
              </a:rPr>
              <a:t> </a:t>
            </a:r>
            <a:r>
              <a:rPr lang="en-US" sz="1500" b="1" i="1" dirty="0" err="1">
                <a:latin typeface="Times New Roman" panose="02020603050405020304" pitchFamily="18" charset="0"/>
                <a:cs typeface="Times New Roman" panose="02020603050405020304" pitchFamily="18" charset="0"/>
              </a:rPr>
              <a:t>liệu</a:t>
            </a:r>
            <a:r>
              <a:rPr lang="en-US" sz="1500" b="1" i="1" dirty="0">
                <a:latin typeface="Times New Roman" panose="02020603050405020304" pitchFamily="18" charset="0"/>
                <a:cs typeface="Times New Roman" panose="02020603050405020304" pitchFamily="18" charset="0"/>
              </a:rPr>
              <a:t> </a:t>
            </a:r>
            <a:r>
              <a:rPr lang="en-US" sz="1500" b="1" i="1" dirty="0" err="1">
                <a:latin typeface="Times New Roman" panose="02020603050405020304" pitchFamily="18" charset="0"/>
                <a:cs typeface="Times New Roman" panose="02020603050405020304" pitchFamily="18" charset="0"/>
              </a:rPr>
              <a:t>ngoài</a:t>
            </a:r>
            <a:r>
              <a:rPr lang="en-US" sz="1500" dirty="0">
                <a:latin typeface="Times New Roman" panose="02020603050405020304" pitchFamily="18" charset="0"/>
                <a:cs typeface="Times New Roman" panose="02020603050405020304" pitchFamily="18" charset="0"/>
              </a:rPr>
              <a:t> (XDR), </a:t>
            </a:r>
            <a:r>
              <a:rPr lang="en-US" sz="1500" dirty="0" err="1">
                <a:latin typeface="Times New Roman" panose="02020603050405020304" pitchFamily="18" charset="0"/>
                <a:cs typeface="Times New Roman" panose="02020603050405020304" pitchFamily="18" charset="0"/>
              </a:rPr>
              <a:t>đảm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rằng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những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tham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gia</a:t>
            </a:r>
            <a:r>
              <a:rPr lang="en-US" sz="1500" dirty="0">
                <a:latin typeface="Times New Roman" panose="02020603050405020304" pitchFamily="18" charset="0"/>
                <a:cs typeface="Times New Roman" panose="02020603050405020304" pitchFamily="18" charset="0"/>
              </a:rPr>
              <a:t> NFS </a:t>
            </a:r>
            <a:r>
              <a:rPr lang="en-US" sz="1500" dirty="0" err="1">
                <a:latin typeface="Times New Roman" panose="02020603050405020304" pitchFamily="18" charset="0"/>
                <a:cs typeface="Times New Roman" panose="02020603050405020304" pitchFamily="18" charset="0"/>
              </a:rPr>
              <a:t>đều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ngôn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trúc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cụ</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diễn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đích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thỏa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XDR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chuyển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đổi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diễn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chung</a:t>
            </a:r>
            <a:r>
              <a:rPr lang="en-US" sz="1500" dirty="0">
                <a:latin typeface="Times New Roman" panose="02020603050405020304" pitchFamily="18" charset="0"/>
                <a:cs typeface="Times New Roman" panose="02020603050405020304" pitchFamily="18" charset="0"/>
              </a:rPr>
              <a:t> (XDR)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trúc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chia </a:t>
            </a:r>
            <a:r>
              <a:rPr lang="en-US" sz="1500" dirty="0" err="1">
                <a:latin typeface="Times New Roman" panose="02020603050405020304" pitchFamily="18" charset="0"/>
                <a:cs typeface="Times New Roman" panose="02020603050405020304" pitchFamily="18" charset="0"/>
              </a:rPr>
              <a:t>sẻ</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tệp</a:t>
            </a:r>
            <a:r>
              <a:rPr lang="en-US" sz="1500" dirty="0">
                <a:latin typeface="Times New Roman" panose="02020603050405020304" pitchFamily="18" charset="0"/>
                <a:cs typeface="Times New Roman" panose="02020603050405020304" pitchFamily="18" charset="0"/>
              </a:rPr>
              <a:t>. XDR </a:t>
            </a:r>
            <a:r>
              <a:rPr lang="en-US" sz="1500" dirty="0" err="1">
                <a:latin typeface="Times New Roman" panose="02020603050405020304" pitchFamily="18" charset="0"/>
                <a:cs typeface="Times New Roman" panose="02020603050405020304" pitchFamily="18" charset="0"/>
              </a:rPr>
              <a:t>chỉ</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dạng</a:t>
            </a:r>
            <a:r>
              <a:rPr lang="en-US" sz="1500" dirty="0">
                <a:latin typeface="Times New Roman" panose="02020603050405020304" pitchFamily="18" charset="0"/>
                <a:cs typeface="Times New Roman" panose="02020603050405020304" pitchFamily="18" charset="0"/>
              </a:rPr>
              <a:t> bit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loại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như</a:t>
            </a:r>
            <a:r>
              <a:rPr lang="en-US" sz="1500" dirty="0">
                <a:latin typeface="Times New Roman" panose="02020603050405020304" pitchFamily="18" charset="0"/>
                <a:cs typeface="Times New Roman" panose="02020603050405020304" pitchFamily="18" charset="0"/>
              </a:rPr>
              <a:t> float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tự</a:t>
            </a:r>
            <a:r>
              <a:rPr lang="en-US" sz="1500" dirty="0">
                <a:latin typeface="Times New Roman" panose="02020603050405020304" pitchFamily="18" charset="0"/>
                <a:cs typeface="Times New Roman" panose="02020603050405020304" pitchFamily="18" charset="0"/>
              </a:rPr>
              <a:t> byte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như</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mảng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độ</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dài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biến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đổi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a:t>
            </a:r>
            <a:r>
              <a:rPr lang="en-US" sz="1500" dirty="0">
                <a:latin typeface="Times New Roman" panose="02020603050405020304" pitchFamily="18" charset="0"/>
                <a:cs typeface="Times New Roman" panose="02020603050405020304" pitchFamily="18" charset="0"/>
              </a:rPr>
              <a:t> XDR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nhiều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việc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NFS, </a:t>
            </a:r>
            <a:r>
              <a:rPr lang="en-US" sz="1500" dirty="0" err="1">
                <a:latin typeface="Times New Roman" panose="02020603050405020304" pitchFamily="18" charset="0"/>
                <a:cs typeface="Times New Roman" panose="02020603050405020304" pitchFamily="18" charset="0"/>
              </a:rPr>
              <a:t>nhưng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hữu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cứ</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đang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nhiều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trúc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cài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đặt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chung</a:t>
            </a:r>
            <a:r>
              <a:rPr lang="en-US" sz="1500" dirty="0">
                <a:latin typeface="Times New Roman" panose="02020603050405020304" pitchFamily="18" charset="0"/>
                <a:cs typeface="Times New Roman" panose="02020603050405020304" pitchFamily="18" charset="0"/>
              </a:rPr>
              <a:t>.</a:t>
            </a:r>
          </a:p>
          <a:p>
            <a:pPr fontAlgn="base"/>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XDR </a:t>
            </a:r>
            <a:r>
              <a:rPr lang="en-US" sz="1500" dirty="0" err="1">
                <a:latin typeface="Times New Roman" panose="02020603050405020304" pitchFamily="18" charset="0"/>
                <a:cs typeface="Times New Roman" panose="02020603050405020304" pitchFamily="18" charset="0"/>
              </a:rPr>
              <a:t>đã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dịch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sang </a:t>
            </a:r>
            <a:r>
              <a:rPr lang="en-US" sz="1500" dirty="0" err="1">
                <a:latin typeface="Times New Roman" panose="02020603050405020304" pitchFamily="18" charset="0"/>
                <a:cs typeface="Times New Roman" panose="02020603050405020304" pitchFamily="18" charset="0"/>
              </a:rPr>
              <a:t>biểu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diễn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chuyển</a:t>
            </a:r>
            <a:r>
              <a:rPr lang="en-US" sz="1500" dirty="0">
                <a:latin typeface="Times New Roman" panose="02020603050405020304" pitchFamily="18" charset="0"/>
                <a:cs typeface="Times New Roman" panose="02020603050405020304" pitchFamily="18" charset="0"/>
              </a:rPr>
              <a:t> qua </a:t>
            </a:r>
            <a:r>
              <a:rPr lang="en-US" sz="1500" dirty="0" err="1">
                <a:latin typeface="Times New Roman" panose="02020603050405020304" pitchFamily="18" charset="0"/>
                <a:cs typeface="Times New Roman" panose="02020603050405020304" pitchFamily="18" charset="0"/>
              </a:rPr>
              <a:t>mạng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tầng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vận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tải</a:t>
            </a:r>
            <a:r>
              <a:rPr lang="en-US" sz="1500" dirty="0">
                <a:latin typeface="Times New Roman" panose="02020603050405020304" pitchFamily="18" charset="0"/>
                <a:cs typeface="Times New Roman" panose="02020603050405020304" pitchFamily="18" charset="0"/>
              </a:rPr>
              <a:t>. NFS ban </a:t>
            </a:r>
            <a:r>
              <a:rPr lang="en-US" sz="1500" dirty="0" err="1">
                <a:latin typeface="Times New Roman" panose="02020603050405020304" pitchFamily="18" charset="0"/>
                <a:cs typeface="Times New Roman" panose="02020603050405020304" pitchFamily="18" charset="0"/>
              </a:rPr>
              <a:t>đầu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Universal Datagram Protocol (UDP), </a:t>
            </a:r>
            <a:r>
              <a:rPr lang="en-US" sz="1500" dirty="0" err="1">
                <a:latin typeface="Times New Roman" panose="02020603050405020304" pitchFamily="18" charset="0"/>
                <a:cs typeface="Times New Roman" panose="02020603050405020304" pitchFamily="18" charset="0"/>
              </a:rPr>
              <a:t>nhưng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ngày</a:t>
            </a:r>
            <a:r>
              <a:rPr lang="en-US" sz="1500" dirty="0">
                <a:latin typeface="Times New Roman" panose="02020603050405020304" pitchFamily="18" charset="0"/>
                <a:cs typeface="Times New Roman" panose="02020603050405020304" pitchFamily="18" charset="0"/>
              </a:rPr>
              <a:t> nay TCP </a:t>
            </a:r>
            <a:r>
              <a:rPr lang="en-US" sz="1500" dirty="0" err="1">
                <a:latin typeface="Times New Roman" panose="02020603050405020304" pitchFamily="18" charset="0"/>
                <a:cs typeface="Times New Roman" panose="02020603050405020304" pitchFamily="18" charset="0"/>
              </a:rPr>
              <a:t>thường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độ</a:t>
            </a:r>
            <a:r>
              <a:rPr lang="en-US" sz="1500" dirty="0">
                <a:latin typeface="Times New Roman" panose="02020603050405020304" pitchFamily="18" charset="0"/>
                <a:cs typeface="Times New Roman" panose="02020603050405020304" pitchFamily="18" charset="0"/>
              </a:rPr>
              <a:t> tin </a:t>
            </a:r>
            <a:r>
              <a:rPr lang="en-US" sz="1500" dirty="0" err="1">
                <a:latin typeface="Times New Roman" panose="02020603050405020304" pitchFamily="18" charset="0"/>
                <a:cs typeface="Times New Roman" panose="02020603050405020304" pitchFamily="18" charset="0"/>
              </a:rPr>
              <a:t>cậy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456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3.1 </a:t>
            </a:r>
            <a:r>
              <a:rPr lang="en-US" sz="4000" dirty="0" err="1">
                <a:effectLst/>
                <a:latin typeface="Times New Roman" panose="02020603050405020304" pitchFamily="18" charset="0"/>
                <a:cs typeface="Times New Roman" panose="02020603050405020304" pitchFamily="18" charset="0"/>
              </a:rPr>
              <a:t>Ngăn</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xếp</a:t>
            </a:r>
            <a:r>
              <a:rPr lang="en-US" sz="4000" dirty="0">
                <a:effectLst/>
                <a:latin typeface="Times New Roman" panose="02020603050405020304" pitchFamily="18" charset="0"/>
                <a:cs typeface="Times New Roman" panose="02020603050405020304" pitchFamily="18" charset="0"/>
              </a:rPr>
              <a:t> NFS</a:t>
            </a:r>
            <a:endParaRPr lang="en-US" sz="4000" dirty="0"/>
          </a:p>
        </p:txBody>
      </p:sp>
      <p:pic>
        <p:nvPicPr>
          <p:cNvPr id="4" name="Content Placeholder 3"/>
          <p:cNvPicPr>
            <a:picLocks noGrp="1" noChangeAspect="1"/>
          </p:cNvPicPr>
          <p:nvPr>
            <p:ph idx="1"/>
          </p:nvPr>
        </p:nvPicPr>
        <p:blipFill>
          <a:blip r:embed="rId2"/>
          <a:stretch>
            <a:fillRect/>
          </a:stretch>
        </p:blipFill>
        <p:spPr>
          <a:xfrm>
            <a:off x="2018923" y="1589653"/>
            <a:ext cx="5187636" cy="4465341"/>
          </a:xfrm>
          <a:prstGeom prst="rect">
            <a:avLst/>
          </a:prstGeom>
        </p:spPr>
      </p:pic>
      <p:sp>
        <p:nvSpPr>
          <p:cNvPr id="5" name="TextBox 4"/>
          <p:cNvSpPr txBox="1"/>
          <p:nvPr/>
        </p:nvSpPr>
        <p:spPr>
          <a:xfrm>
            <a:off x="7369521" y="1576845"/>
            <a:ext cx="4689695" cy="3970318"/>
          </a:xfrm>
          <a:prstGeom prst="rect">
            <a:avLst/>
          </a:prstGeom>
          <a:noFill/>
        </p:spPr>
        <p:txBody>
          <a:bodyPr wrap="square" rtlCol="0">
            <a:spAutoFit/>
          </a:bodyPr>
          <a:lstStyle/>
          <a:p>
            <a:pPr fontAlgn="base"/>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NFS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RPC / XDR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sang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NFS.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NFS </a:t>
            </a:r>
            <a:r>
              <a:rPr lang="en-US" dirty="0" err="1">
                <a:latin typeface="Times New Roman" panose="02020603050405020304" pitchFamily="18" charset="0"/>
                <a:cs typeface="Times New Roman" panose="02020603050405020304" pitchFamily="18" charset="0"/>
              </a:rPr>
              <a:t>chịu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NFS,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VFS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nhớ</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ý ở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Linux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NFS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tệp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919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3.2 </a:t>
            </a:r>
            <a:r>
              <a:rPr lang="en-US" sz="4000" dirty="0" err="1" smtClean="0">
                <a:effectLst/>
                <a:latin typeface="Times New Roman" panose="02020603050405020304" pitchFamily="18" charset="0"/>
                <a:cs typeface="Times New Roman" panose="02020603050405020304" pitchFamily="18" charset="0"/>
              </a:rPr>
              <a:t>Kiến</a:t>
            </a:r>
            <a:r>
              <a:rPr lang="en-US" sz="4000" dirty="0" smtClean="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trúc</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của</a:t>
            </a:r>
            <a:r>
              <a:rPr lang="en-US" sz="4000" dirty="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pNFS</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1814555" y="1904200"/>
            <a:ext cx="4993651" cy="4424172"/>
          </a:xfrm>
          <a:prstGeom prst="rect">
            <a:avLst/>
          </a:prstGeom>
        </p:spPr>
      </p:pic>
      <p:sp>
        <p:nvSpPr>
          <p:cNvPr id="5" name="TextBox 4"/>
          <p:cNvSpPr txBox="1"/>
          <p:nvPr/>
        </p:nvSpPr>
        <p:spPr>
          <a:xfrm>
            <a:off x="7007382" y="1508173"/>
            <a:ext cx="5049057" cy="5170646"/>
          </a:xfrm>
          <a:prstGeom prst="rect">
            <a:avLst/>
          </a:prstGeom>
          <a:noFill/>
        </p:spPr>
        <p:txBody>
          <a:bodyPr wrap="square" rtlCol="0">
            <a:spAutoFit/>
          </a:bodyPr>
          <a:lstStyle/>
          <a:p>
            <a:pPr fontAlgn="base"/>
            <a:r>
              <a:rPr lang="en-US" sz="1500" dirty="0">
                <a:latin typeface="Times New Roman" panose="02020603050405020304" pitchFamily="18" charset="0"/>
                <a:cs typeface="Times New Roman" panose="02020603050405020304" pitchFamily="18" charset="0"/>
              </a:rPr>
              <a:t>NFSv4.1 </a:t>
            </a:r>
            <a:r>
              <a:rPr lang="en-US" sz="1500" dirty="0" err="1">
                <a:latin typeface="Times New Roman" panose="02020603050405020304" pitchFamily="18" charset="0"/>
                <a:cs typeface="Times New Roman" panose="02020603050405020304" pitchFamily="18" charset="0"/>
              </a:rPr>
              <a:t>giới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niệm</a:t>
            </a:r>
            <a:r>
              <a:rPr lang="en-US" sz="1500" dirty="0">
                <a:latin typeface="Times New Roman" panose="02020603050405020304" pitchFamily="18" charset="0"/>
                <a:cs typeface="Times New Roman" panose="02020603050405020304" pitchFamily="18" charset="0"/>
              </a:rPr>
              <a:t> NFS song </a:t>
            </a:r>
            <a:r>
              <a:rPr lang="en-US" sz="1500" dirty="0" err="1">
                <a:latin typeface="Times New Roman" panose="02020603050405020304" pitchFamily="18" charset="0"/>
                <a:cs typeface="Times New Roman" panose="02020603050405020304" pitchFamily="18" charset="0"/>
              </a:rPr>
              <a:t>song</a:t>
            </a:r>
            <a:r>
              <a:rPr lang="en-US" sz="1500" dirty="0">
                <a:latin typeface="Times New Roman" panose="02020603050405020304" pitchFamily="18" charset="0"/>
                <a:cs typeface="Times New Roman" panose="02020603050405020304" pitchFamily="18" charset="0"/>
              </a:rPr>
              <a:t> (</a:t>
            </a:r>
            <a:r>
              <a:rPr lang="en-US" sz="1500" b="1" dirty="0" err="1">
                <a:latin typeface="Times New Roman" panose="02020603050405020304" pitchFamily="18" charset="0"/>
                <a:cs typeface="Times New Roman" panose="02020603050405020304" pitchFamily="18" charset="0"/>
              </a:rPr>
              <a:t>pNFS</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nhân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rộng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suất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hỗ</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mở</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rộng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mô</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lớn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 NFSv4.1 </a:t>
            </a:r>
            <a:r>
              <a:rPr lang="en-US" sz="1500" dirty="0" err="1">
                <a:latin typeface="Times New Roman" panose="02020603050405020304" pitchFamily="18" charset="0"/>
                <a:cs typeface="Times New Roman" panose="02020603050405020304" pitchFamily="18" charset="0"/>
              </a:rPr>
              <a:t>thực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trúc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siêu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phân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phân</a:t>
            </a:r>
            <a:r>
              <a:rPr lang="en-US" sz="1500" dirty="0">
                <a:latin typeface="Times New Roman" panose="02020603050405020304" pitchFamily="18" charset="0"/>
                <a:cs typeface="Times New Roman" panose="02020603050405020304" pitchFamily="18" charset="0"/>
              </a:rPr>
              <a:t> chia </a:t>
            </a:r>
            <a:r>
              <a:rPr lang="en-US" sz="1500" dirty="0" err="1">
                <a:latin typeface="Times New Roman" panose="02020603050405020304" pitchFamily="18" charset="0"/>
                <a:cs typeface="Times New Roman" panose="02020603050405020304" pitchFamily="18" charset="0"/>
              </a:rPr>
              <a:t>theo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tự</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như</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tệp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phân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cụm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Như</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thị</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pNFS</a:t>
            </a:r>
            <a:r>
              <a:rPr lang="en-US" sz="1500" dirty="0">
                <a:latin typeface="Times New Roman" panose="02020603050405020304" pitchFamily="18" charset="0"/>
                <a:cs typeface="Times New Roman" panose="02020603050405020304" pitchFamily="18" charset="0"/>
              </a:rPr>
              <a:t> chia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sinh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thấy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rằng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hai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đường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dẫn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tồn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kiểm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soát</a:t>
            </a: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Storage</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pNFS</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phân</a:t>
            </a:r>
            <a:r>
              <a:rPr lang="en-US" sz="1500" dirty="0">
                <a:latin typeface="Times New Roman" panose="02020603050405020304" pitchFamily="18" charset="0"/>
                <a:cs typeface="Times New Roman" panose="02020603050405020304" pitchFamily="18" charset="0"/>
              </a:rPr>
              <a:t> chia </a:t>
            </a:r>
            <a:r>
              <a:rPr lang="en-US" sz="1500" dirty="0" err="1">
                <a:latin typeface="Times New Roman" panose="02020603050405020304" pitchFamily="18" charset="0"/>
                <a:cs typeface="Times New Roman" panose="02020603050405020304" pitchFamily="18" charset="0"/>
              </a:rPr>
              <a:t>bố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từ</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chính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phép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trúc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đường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dẫn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kép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hàng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muốn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truy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tệp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hồi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mô</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ánh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xạ</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tệp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bị</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truy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tiếp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bộ</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phải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việc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thông</a:t>
            </a:r>
            <a:r>
              <a:rPr lang="en-US" sz="1500" dirty="0">
                <a:latin typeface="Times New Roman" panose="02020603050405020304" pitchFamily="18" charset="0"/>
                <a:cs typeface="Times New Roman" panose="02020603050405020304" pitchFamily="18" charset="0"/>
              </a:rPr>
              <a:t> qua </a:t>
            </a:r>
            <a:r>
              <a:rPr lang="en-US" sz="1500" dirty="0" err="1">
                <a:latin typeface="Times New Roman" panose="02020603050405020304" pitchFamily="18" charset="0"/>
                <a:cs typeface="Times New Roman" panose="02020603050405020304" pitchFamily="18" charset="0"/>
              </a:rPr>
              <a:t>máy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phép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mở</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rộng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mô</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suất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a:t>
            </a:r>
          </a:p>
          <a:p>
            <a:pPr fontAlgn="base"/>
            <a:r>
              <a:rPr lang="en-US" sz="1500" dirty="0" err="1">
                <a:latin typeface="Times New Roman" panose="02020603050405020304" pitchFamily="18" charset="0"/>
                <a:cs typeface="Times New Roman" panose="02020603050405020304" pitchFamily="18" charset="0"/>
              </a:rPr>
              <a:t>Cả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siêu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I/O </a:t>
            </a:r>
            <a:r>
              <a:rPr lang="en-US" sz="1500" dirty="0" err="1">
                <a:latin typeface="Times New Roman" panose="02020603050405020304" pitchFamily="18" charset="0"/>
                <a:cs typeface="Times New Roman" panose="02020603050405020304" pitchFamily="18" charset="0"/>
              </a:rPr>
              <a:t>trực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tiếp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chủ</a:t>
            </a:r>
            <a:r>
              <a:rPr lang="en-US" sz="1500" dirty="0">
                <a:latin typeface="Times New Roman" panose="02020603050405020304" pitchFamily="18" charset="0"/>
                <a:cs typeface="Times New Roman" panose="02020603050405020304" pitchFamily="18" charset="0"/>
              </a:rPr>
              <a:t> NFSv4.1 </a:t>
            </a:r>
            <a:r>
              <a:rPr lang="en-US" sz="1500" dirty="0" err="1">
                <a:latin typeface="Times New Roman" panose="02020603050405020304" pitchFamily="18" charset="0"/>
                <a:cs typeface="Times New Roman" panose="02020603050405020304" pitchFamily="18" charset="0"/>
              </a:rPr>
              <a:t>xử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việc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siêu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hành</a:t>
            </a:r>
            <a:r>
              <a:rPr lang="en-US" sz="1500" dirty="0">
                <a:latin typeface="Times New Roman" panose="02020603050405020304" pitchFamily="18" charset="0"/>
                <a:cs typeface="Times New Roman" panose="02020603050405020304" pitchFamily="18" charset="0"/>
              </a:rPr>
              <a:t> vi </a:t>
            </a:r>
            <a:r>
              <a:rPr lang="en-US" sz="1500" dirty="0" err="1">
                <a:latin typeface="Times New Roman" panose="02020603050405020304" pitchFamily="18" charset="0"/>
                <a:cs typeface="Times New Roman" panose="02020603050405020304" pitchFamily="18" charset="0"/>
              </a:rPr>
              <a:t>này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phải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pNFS</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bổ</a:t>
            </a:r>
            <a:r>
              <a:rPr lang="en-US" sz="1500" dirty="0">
                <a:latin typeface="Times New Roman" panose="02020603050405020304" pitchFamily="18" charset="0"/>
                <a:cs typeface="Times New Roman" panose="02020603050405020304" pitchFamily="18" charset="0"/>
              </a:rPr>
              <a:t> sung </a:t>
            </a:r>
            <a:r>
              <a:rPr lang="en-US" sz="1500" dirty="0" err="1">
                <a:latin typeface="Times New Roman" panose="02020603050405020304" pitchFamily="18" charset="0"/>
                <a:cs typeface="Times New Roman" panose="02020603050405020304" pitchFamily="18" charset="0"/>
              </a:rPr>
              <a:t>khả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năng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hỗ</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nhiều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truy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bộ</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Ngày</a:t>
            </a:r>
            <a:r>
              <a:rPr lang="en-US" sz="1500" dirty="0">
                <a:latin typeface="Times New Roman" panose="02020603050405020304" pitchFamily="18" charset="0"/>
                <a:cs typeface="Times New Roman" panose="02020603050405020304" pitchFamily="18" charset="0"/>
              </a:rPr>
              <a:t> nay, </a:t>
            </a:r>
            <a:r>
              <a:rPr lang="en-US" sz="1500" dirty="0" err="1">
                <a:latin typeface="Times New Roman" panose="02020603050405020304" pitchFamily="18" charset="0"/>
                <a:cs typeface="Times New Roman" panose="02020603050405020304" pitchFamily="18" charset="0"/>
              </a:rPr>
              <a:t>pNFS</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hỗ</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dựa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khối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dựa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đối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tượng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chính</a:t>
            </a:r>
            <a:r>
              <a:rPr lang="en-US" sz="1500" dirty="0">
                <a:latin typeface="Times New Roman" panose="02020603050405020304" pitchFamily="18" charset="0"/>
                <a:cs typeface="Times New Roman" panose="02020603050405020304" pitchFamily="18" charset="0"/>
              </a:rPr>
              <a:t> NFS (</a:t>
            </a:r>
            <a:r>
              <a:rPr lang="en-US" sz="1500" dirty="0" err="1">
                <a:latin typeface="Times New Roman" panose="02020603050405020304" pitchFamily="18" charset="0"/>
                <a:cs typeface="Times New Roman" panose="02020603050405020304" pitchFamily="18" charset="0"/>
              </a:rPr>
              <a:t>ngay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cả</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dạng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pNFS</a:t>
            </a:r>
            <a:r>
              <a:rPr lang="en-US"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441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4. </a:t>
            </a:r>
            <a:r>
              <a:rPr lang="en-US" sz="4000" dirty="0" err="1">
                <a:effectLst/>
                <a:latin typeface="Times New Roman" panose="02020603050405020304" pitchFamily="18" charset="0"/>
                <a:cs typeface="Times New Roman" panose="02020603050405020304" pitchFamily="18" charset="0"/>
              </a:rPr>
              <a:t>Ưu</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điểm</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và</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nhượng</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điểm</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của</a:t>
            </a:r>
            <a:r>
              <a:rPr lang="en-US" sz="4000" dirty="0">
                <a:effectLst/>
                <a:latin typeface="Times New Roman" panose="02020603050405020304" pitchFamily="18" charset="0"/>
                <a:cs typeface="Times New Roman" panose="02020603050405020304" pitchFamily="18" charset="0"/>
              </a:rPr>
              <a:t> NFS</a:t>
            </a:r>
            <a:endParaRPr lang="en-US" sz="4000" dirty="0"/>
          </a:p>
        </p:txBody>
      </p:sp>
      <p:sp>
        <p:nvSpPr>
          <p:cNvPr id="3" name="Content Placeholder 2"/>
          <p:cNvSpPr>
            <a:spLocks noGrp="1"/>
          </p:cNvSpPr>
          <p:nvPr>
            <p:ph idx="1"/>
          </p:nvPr>
        </p:nvSpPr>
        <p:spPr/>
        <p:txBody>
          <a:bodyPr>
            <a:noAutofit/>
          </a:bodyPr>
          <a:lstStyle/>
          <a:p>
            <a:pPr marL="82296" indent="0">
              <a:buNone/>
            </a:pPr>
            <a:r>
              <a:rPr lang="en-US" sz="2500" b="1" dirty="0" err="1" smtClean="0">
                <a:latin typeface="Times New Roman" panose="02020603050405020304" pitchFamily="18" charset="0"/>
                <a:cs typeface="Times New Roman" panose="02020603050405020304" pitchFamily="18" charset="0"/>
              </a:rPr>
              <a:t>Ưu</a:t>
            </a:r>
            <a:r>
              <a:rPr lang="en-US" sz="2500" b="1" dirty="0" smtClean="0">
                <a:latin typeface="Times New Roman" panose="02020603050405020304" pitchFamily="18" charset="0"/>
                <a:cs typeface="Times New Roman" panose="02020603050405020304" pitchFamily="18" charset="0"/>
              </a:rPr>
              <a:t> </a:t>
            </a:r>
            <a:r>
              <a:rPr lang="en-US" sz="2500" b="1" dirty="0" err="1" smtClean="0">
                <a:latin typeface="Times New Roman" panose="02020603050405020304" pitchFamily="18" charset="0"/>
                <a:cs typeface="Times New Roman" panose="02020603050405020304" pitchFamily="18" charset="0"/>
              </a:rPr>
              <a:t>điểm</a:t>
            </a:r>
            <a:r>
              <a:rPr lang="en-US" sz="2500" b="1" dirty="0" smtClean="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M</a:t>
            </a:r>
            <a:r>
              <a:rPr lang="vi-VN" sz="2500" dirty="0" smtClean="0">
                <a:latin typeface="Times New Roman" panose="02020603050405020304" pitchFamily="18" charset="0"/>
                <a:cs typeface="Times New Roman" panose="02020603050405020304" pitchFamily="18" charset="0"/>
              </a:rPr>
              <a:t>áy </a:t>
            </a:r>
            <a:r>
              <a:rPr lang="vi-VN" sz="2500" dirty="0">
                <a:latin typeface="Times New Roman" panose="02020603050405020304" pitchFamily="18" charset="0"/>
                <a:cs typeface="Times New Roman" panose="02020603050405020304" pitchFamily="18" charset="0"/>
              </a:rPr>
              <a:t>chủ và máy khách không trạng thái</a:t>
            </a:r>
          </a:p>
          <a:p>
            <a:r>
              <a:rPr lang="en-US" sz="2500" dirty="0">
                <a:latin typeface="Times New Roman" panose="02020603050405020304" pitchFamily="18" charset="0"/>
                <a:cs typeface="Times New Roman" panose="02020603050405020304" pitchFamily="18" charset="0"/>
              </a:rPr>
              <a:t>M</a:t>
            </a:r>
            <a:r>
              <a:rPr lang="vi-VN" sz="2500" dirty="0" smtClean="0">
                <a:latin typeface="Times New Roman" panose="02020603050405020304" pitchFamily="18" charset="0"/>
                <a:cs typeface="Times New Roman" panose="02020603050405020304" pitchFamily="18" charset="0"/>
              </a:rPr>
              <a:t>áy </a:t>
            </a:r>
            <a:r>
              <a:rPr lang="vi-VN" sz="2500" dirty="0">
                <a:latin typeface="Times New Roman" panose="02020603050405020304" pitchFamily="18" charset="0"/>
                <a:cs typeface="Times New Roman" panose="02020603050405020304" pitchFamily="18" charset="0"/>
              </a:rPr>
              <a:t>chủ có thể được khởi động lại và người dùng trên máy khách có thể không </a:t>
            </a:r>
            <a:r>
              <a:rPr lang="vi-VN" sz="2500" dirty="0" smtClean="0">
                <a:latin typeface="Times New Roman" panose="02020603050405020304" pitchFamily="18" charset="0"/>
                <a:cs typeface="Times New Roman" panose="02020603050405020304" pitchFamily="18" charset="0"/>
              </a:rPr>
              <a:t>biết</a:t>
            </a:r>
            <a:endParaRPr lang="en-GB" sz="2500" dirty="0" smtClean="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P</a:t>
            </a:r>
            <a:r>
              <a:rPr lang="vi-VN" sz="2500" dirty="0" smtClean="0">
                <a:latin typeface="Times New Roman" panose="02020603050405020304" pitchFamily="18" charset="0"/>
                <a:cs typeface="Times New Roman" panose="02020603050405020304" pitchFamily="18" charset="0"/>
              </a:rPr>
              <a:t>hân </a:t>
            </a:r>
            <a:r>
              <a:rPr lang="vi-VN" sz="2500" dirty="0">
                <a:latin typeface="Times New Roman" panose="02020603050405020304" pitchFamily="18" charset="0"/>
                <a:cs typeface="Times New Roman" panose="02020603050405020304" pitchFamily="18" charset="0"/>
              </a:rPr>
              <a:t>biệt máy </a:t>
            </a:r>
            <a:r>
              <a:rPr lang="en-GB" sz="2500" dirty="0" smtClean="0">
                <a:latin typeface="Times New Roman" panose="02020603050405020304" pitchFamily="18" charset="0"/>
                <a:cs typeface="Times New Roman" panose="02020603050405020304" pitchFamily="18" charset="0"/>
              </a:rPr>
              <a:t>client</a:t>
            </a:r>
            <a:r>
              <a:rPr lang="vi-VN" sz="2500" dirty="0" smtClean="0">
                <a:latin typeface="Times New Roman" panose="02020603050405020304" pitchFamily="18" charset="0"/>
                <a:cs typeface="Times New Roman" panose="02020603050405020304" pitchFamily="18" charset="0"/>
              </a:rPr>
              <a:t>/</a:t>
            </a:r>
            <a:r>
              <a:rPr lang="en-GB" sz="2500" dirty="0" smtClean="0">
                <a:latin typeface="Times New Roman" panose="02020603050405020304" pitchFamily="18" charset="0"/>
                <a:cs typeface="Times New Roman" panose="02020603050405020304" pitchFamily="18" charset="0"/>
              </a:rPr>
              <a:t>server</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xảy ra ở cấp </a:t>
            </a:r>
            <a:r>
              <a:rPr lang="en-GB" sz="2500" dirty="0" smtClean="0">
                <a:latin typeface="Times New Roman" panose="02020603050405020304" pitchFamily="18" charset="0"/>
                <a:cs typeface="Times New Roman" panose="02020603050405020304" pitchFamily="18" charset="0"/>
              </a:rPr>
              <a:t>application</a:t>
            </a:r>
            <a:r>
              <a:rPr lang="vi-VN" sz="2500" dirty="0" smtClean="0">
                <a:latin typeface="Times New Roman" panose="02020603050405020304" pitchFamily="18" charset="0"/>
                <a:cs typeface="Times New Roman" panose="02020603050405020304" pitchFamily="18" charset="0"/>
              </a:rPr>
              <a:t>/</a:t>
            </a:r>
            <a:r>
              <a:rPr lang="en-GB" sz="2500" dirty="0" smtClean="0">
                <a:latin typeface="Times New Roman" panose="02020603050405020304" pitchFamily="18" charset="0"/>
                <a:cs typeface="Times New Roman" panose="02020603050405020304" pitchFamily="18" charset="0"/>
              </a:rPr>
              <a:t>user</a:t>
            </a:r>
            <a:r>
              <a:rPr lang="vi-VN" sz="2500" dirty="0">
                <a:latin typeface="Times New Roman" panose="02020603050405020304" pitchFamily="18" charset="0"/>
                <a:cs typeface="Times New Roman" panose="02020603050405020304" pitchFamily="18" charset="0"/>
              </a:rPr>
              <a:t> không phải là cấp hệ </a:t>
            </a:r>
            <a:r>
              <a:rPr lang="vi-VN" sz="2500" dirty="0" smtClean="0">
                <a:latin typeface="Times New Roman" panose="02020603050405020304" pitchFamily="18" charset="0"/>
                <a:cs typeface="Times New Roman" panose="02020603050405020304" pitchFamily="18" charset="0"/>
              </a:rPr>
              <a:t>thống</a:t>
            </a:r>
            <a:r>
              <a:rPr lang="en-GB" sz="2500" dirty="0" smtClean="0">
                <a:latin typeface="Times New Roman" panose="02020603050405020304" pitchFamily="18" charset="0"/>
                <a:cs typeface="Times New Roman" panose="02020603050405020304" pitchFamily="18" charset="0"/>
              </a:rPr>
              <a:t> =&gt; </a:t>
            </a:r>
            <a:r>
              <a:rPr lang="vi-VN" sz="2500" dirty="0" smtClean="0">
                <a:latin typeface="Times New Roman" panose="02020603050405020304" pitchFamily="18" charset="0"/>
                <a:cs typeface="Times New Roman" panose="02020603050405020304" pitchFamily="18" charset="0"/>
              </a:rPr>
              <a:t>rất </a:t>
            </a:r>
            <a:r>
              <a:rPr lang="vi-VN" sz="2500" dirty="0">
                <a:latin typeface="Times New Roman" panose="02020603050405020304" pitchFamily="18" charset="0"/>
                <a:cs typeface="Times New Roman" panose="02020603050405020304" pitchFamily="18" charset="0"/>
              </a:rPr>
              <a:t>linh hoạt, vì vậy </a:t>
            </a:r>
            <a:r>
              <a:rPr lang="vi-VN" sz="2500" dirty="0" smtClean="0">
                <a:latin typeface="Times New Roman" panose="02020603050405020304" pitchFamily="18" charset="0"/>
                <a:cs typeface="Times New Roman" panose="02020603050405020304" pitchFamily="18" charset="0"/>
              </a:rPr>
              <a:t>cần </a:t>
            </a:r>
            <a:r>
              <a:rPr lang="vi-VN" sz="2500" dirty="0">
                <a:latin typeface="Times New Roman" panose="02020603050405020304" pitchFamily="18" charset="0"/>
                <a:cs typeface="Times New Roman" panose="02020603050405020304" pitchFamily="18" charset="0"/>
              </a:rPr>
              <a:t>phải xử lý </a:t>
            </a:r>
            <a:r>
              <a:rPr lang="vi-VN" sz="2500" dirty="0" smtClean="0">
                <a:latin typeface="Times New Roman" panose="02020603050405020304" pitchFamily="18" charset="0"/>
                <a:cs typeface="Times New Roman" panose="02020603050405020304" pitchFamily="18" charset="0"/>
              </a:rPr>
              <a:t>trong </a:t>
            </a:r>
            <a:r>
              <a:rPr lang="vi-VN" sz="2500" dirty="0">
                <a:latin typeface="Times New Roman" panose="02020603050405020304" pitchFamily="18" charset="0"/>
                <a:cs typeface="Times New Roman" panose="02020603050405020304" pitchFamily="18" charset="0"/>
              </a:rPr>
              <a:t>cấu </a:t>
            </a:r>
            <a:r>
              <a:rPr lang="vi-VN" sz="2500" dirty="0" smtClean="0">
                <a:latin typeface="Times New Roman" panose="02020603050405020304" pitchFamily="18" charset="0"/>
                <a:cs typeface="Times New Roman" panose="02020603050405020304" pitchFamily="18" charset="0"/>
              </a:rPr>
              <a:t>hình/quản </a:t>
            </a:r>
            <a:r>
              <a:rPr lang="vi-VN" sz="2500" dirty="0">
                <a:latin typeface="Times New Roman" panose="02020603050405020304" pitchFamily="18" charset="0"/>
                <a:cs typeface="Times New Roman" panose="02020603050405020304" pitchFamily="18" charset="0"/>
              </a:rPr>
              <a:t>trị của </a:t>
            </a:r>
            <a:r>
              <a:rPr lang="vi-VN" sz="2500" dirty="0" smtClean="0">
                <a:latin typeface="Times New Roman" panose="02020603050405020304" pitchFamily="18" charset="0"/>
                <a:cs typeface="Times New Roman" panose="02020603050405020304" pitchFamily="18" charset="0"/>
              </a:rPr>
              <a:t>mình</a:t>
            </a:r>
            <a:endParaRPr lang="en-GB" sz="2500" b="1" dirty="0" smtClean="0">
              <a:latin typeface="Times New Roman" panose="02020603050405020304" pitchFamily="18" charset="0"/>
              <a:cs typeface="Times New Roman" panose="02020603050405020304" pitchFamily="18" charset="0"/>
            </a:endParaRPr>
          </a:p>
          <a:p>
            <a:pPr marL="82296" indent="0">
              <a:buNone/>
            </a:pPr>
            <a:r>
              <a:rPr lang="en-GB" sz="2500" b="1" dirty="0" err="1">
                <a:latin typeface="Times New Roman" panose="02020603050405020304" pitchFamily="18" charset="0"/>
                <a:cs typeface="Times New Roman" panose="02020603050405020304" pitchFamily="18" charset="0"/>
              </a:rPr>
              <a:t>Nhượng</a:t>
            </a:r>
            <a:r>
              <a:rPr lang="en-GB" sz="2500" b="1" dirty="0">
                <a:latin typeface="Times New Roman" panose="02020603050405020304" pitchFamily="18" charset="0"/>
                <a:cs typeface="Times New Roman" panose="02020603050405020304" pitchFamily="18" charset="0"/>
              </a:rPr>
              <a:t> </a:t>
            </a:r>
            <a:r>
              <a:rPr lang="en-GB" sz="2500" b="1" dirty="0" err="1" smtClean="0">
                <a:latin typeface="Times New Roman" panose="02020603050405020304" pitchFamily="18" charset="0"/>
                <a:cs typeface="Times New Roman" panose="02020603050405020304" pitchFamily="18" charset="0"/>
              </a:rPr>
              <a:t>điểm</a:t>
            </a:r>
            <a:r>
              <a:rPr lang="en-GB" sz="2500" b="1" dirty="0" smtClean="0">
                <a:latin typeface="Times New Roman" panose="02020603050405020304" pitchFamily="18" charset="0"/>
                <a:cs typeface="Times New Roman" panose="02020603050405020304" pitchFamily="18" charset="0"/>
              </a:rPr>
              <a:t>:</a:t>
            </a:r>
            <a:endParaRPr lang="en-US" sz="2500" b="1" dirty="0">
              <a:latin typeface="Times New Roman" panose="02020603050405020304" pitchFamily="18" charset="0"/>
              <a:cs typeface="Times New Roman" panose="02020603050405020304" pitchFamily="18" charset="0"/>
            </a:endParaRPr>
          </a:p>
          <a:p>
            <a:r>
              <a:rPr lang="en-GB" sz="2500" dirty="0">
                <a:latin typeface="Times New Roman" panose="02020603050405020304" pitchFamily="18" charset="0"/>
                <a:cs typeface="Times New Roman" panose="02020603050405020304" pitchFamily="18" charset="0"/>
              </a:rPr>
              <a:t>S</a:t>
            </a:r>
            <a:r>
              <a:rPr lang="vi-VN" sz="2500" dirty="0">
                <a:latin typeface="Times New Roman" panose="02020603050405020304" pitchFamily="18" charset="0"/>
                <a:cs typeface="Times New Roman" panose="02020603050405020304" pitchFamily="18" charset="0"/>
              </a:rPr>
              <a:t>ử dụng xác thực RPC</a:t>
            </a:r>
            <a:r>
              <a:rPr lang="en-GB" sz="2500" dirty="0">
                <a:latin typeface="Times New Roman" panose="02020603050405020304" pitchFamily="18" charset="0"/>
                <a:cs typeface="Times New Roman" panose="02020603050405020304" pitchFamily="18" charset="0"/>
              </a:rPr>
              <a:t> =&gt; </a:t>
            </a:r>
            <a:r>
              <a:rPr lang="vi-VN" sz="2500" dirty="0">
                <a:latin typeface="Times New Roman" panose="02020603050405020304" pitchFamily="18" charset="0"/>
                <a:cs typeface="Times New Roman" panose="02020603050405020304" pitchFamily="18" charset="0"/>
              </a:rPr>
              <a:t>dễ bị giả mạo</a:t>
            </a:r>
          </a:p>
          <a:p>
            <a:r>
              <a:rPr lang="en-GB" sz="2500" dirty="0">
                <a:latin typeface="Times New Roman" panose="02020603050405020304" pitchFamily="18" charset="0"/>
                <a:cs typeface="Times New Roman" panose="02020603050405020304" pitchFamily="18" charset="0"/>
              </a:rPr>
              <a:t>D</a:t>
            </a:r>
            <a:r>
              <a:rPr lang="vi-VN" sz="2500" dirty="0">
                <a:latin typeface="Times New Roman" panose="02020603050405020304" pitchFamily="18" charset="0"/>
                <a:cs typeface="Times New Roman" panose="02020603050405020304" pitchFamily="18" charset="0"/>
              </a:rPr>
              <a:t>ữ liệu hệ thống tập tin được truyền đi trong văn bản rõ </a:t>
            </a:r>
            <a:r>
              <a:rPr lang="vi-VN" sz="2500" dirty="0" smtClean="0">
                <a:latin typeface="Times New Roman" panose="02020603050405020304" pitchFamily="18" charset="0"/>
                <a:cs typeface="Times New Roman" panose="02020603050405020304" pitchFamily="18" charset="0"/>
              </a:rPr>
              <a:t>r</a:t>
            </a:r>
            <a:r>
              <a:rPr lang="en-GB" sz="2500" dirty="0">
                <a:latin typeface="Times New Roman" panose="02020603050405020304" pitchFamily="18" charset="0"/>
                <a:cs typeface="Times New Roman" panose="02020603050405020304" pitchFamily="18" charset="0"/>
              </a:rPr>
              <a:t>à</a:t>
            </a:r>
            <a:r>
              <a:rPr lang="vi-VN" sz="2500" dirty="0" smtClean="0">
                <a:latin typeface="Times New Roman" panose="02020603050405020304" pitchFamily="18" charset="0"/>
                <a:cs typeface="Times New Roman" panose="02020603050405020304" pitchFamily="18" charset="0"/>
              </a:rPr>
              <a:t>ng</a:t>
            </a:r>
            <a:r>
              <a:rPr lang="en-GB" sz="2500" dirty="0" smtClean="0">
                <a:latin typeface="Times New Roman" panose="02020603050405020304" pitchFamily="18" charset="0"/>
                <a:cs typeface="Times New Roman" panose="02020603050405020304" pitchFamily="18" charset="0"/>
              </a:rPr>
              <a:t> =&gt; </a:t>
            </a:r>
            <a:r>
              <a:rPr lang="vi-VN" sz="2500" dirty="0" smtClean="0">
                <a:latin typeface="Times New Roman" panose="02020603050405020304" pitchFamily="18" charset="0"/>
                <a:cs typeface="Times New Roman" panose="02020603050405020304" pitchFamily="18" charset="0"/>
              </a:rPr>
              <a:t>dữ </a:t>
            </a:r>
            <a:r>
              <a:rPr lang="vi-VN" sz="2500" dirty="0">
                <a:latin typeface="Times New Roman" panose="02020603050405020304" pitchFamily="18" charset="0"/>
                <a:cs typeface="Times New Roman" panose="02020603050405020304" pitchFamily="18" charset="0"/>
              </a:rPr>
              <a:t>liệu có thể được sao chép</a:t>
            </a:r>
          </a:p>
          <a:p>
            <a:endParaRPr lang="en-US"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0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5</a:t>
            </a:r>
            <a:r>
              <a:rPr lang="en-US" sz="4000" dirty="0" smtClean="0">
                <a:effectLst/>
                <a:latin typeface="Times New Roman" panose="02020603050405020304" pitchFamily="18" charset="0"/>
                <a:cs typeface="Times New Roman" panose="02020603050405020304" pitchFamily="18" charset="0"/>
              </a:rPr>
              <a:t>. Demo</a:t>
            </a:r>
            <a:endParaRPr lang="en-US" sz="4000" dirty="0"/>
          </a:p>
        </p:txBody>
      </p:sp>
      <p:pic>
        <p:nvPicPr>
          <p:cNvPr id="4" name="Content Placeholder 3"/>
          <p:cNvPicPr>
            <a:picLocks noGrp="1" noChangeAspect="1"/>
          </p:cNvPicPr>
          <p:nvPr>
            <p:ph idx="1"/>
          </p:nvPr>
        </p:nvPicPr>
        <p:blipFill>
          <a:blip r:embed="rId2"/>
          <a:stretch>
            <a:fillRect/>
          </a:stretch>
        </p:blipFill>
        <p:spPr>
          <a:xfrm>
            <a:off x="3153499" y="1629624"/>
            <a:ext cx="7518730" cy="3742901"/>
          </a:xfrm>
          <a:prstGeom prst="rect">
            <a:avLst/>
          </a:prstGeom>
        </p:spPr>
      </p:pic>
      <p:sp>
        <p:nvSpPr>
          <p:cNvPr id="5" name="TextBox 4"/>
          <p:cNvSpPr txBox="1"/>
          <p:nvPr/>
        </p:nvSpPr>
        <p:spPr>
          <a:xfrm>
            <a:off x="7887519" y="4271425"/>
            <a:ext cx="2399168" cy="477054"/>
          </a:xfrm>
          <a:prstGeom prst="rect">
            <a:avLst/>
          </a:prstGeom>
          <a:noFill/>
        </p:spPr>
        <p:txBody>
          <a:bodyPr wrap="square" rtlCol="0">
            <a:spAutoFit/>
          </a:bodyPr>
          <a:lstStyle/>
          <a:p>
            <a:r>
              <a:rPr lang="en-US" sz="2500" dirty="0" smtClean="0">
                <a:latin typeface="Times New Roman" panose="02020603050405020304" pitchFamily="18" charset="0"/>
                <a:ea typeface="Tahoma" panose="020B0604030504040204" pitchFamily="34" charset="0"/>
                <a:cs typeface="Times New Roman" panose="02020603050405020304" pitchFamily="18" charset="0"/>
              </a:rPr>
              <a:t>192.168.43.49</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Rectangle 5"/>
          <p:cNvSpPr/>
          <p:nvPr/>
        </p:nvSpPr>
        <p:spPr>
          <a:xfrm>
            <a:off x="3546184" y="3024021"/>
            <a:ext cx="2028119" cy="477054"/>
          </a:xfrm>
          <a:prstGeom prst="rect">
            <a:avLst/>
          </a:prstGeom>
        </p:spPr>
        <p:txBody>
          <a:bodyPr wrap="none">
            <a:spAutoFit/>
          </a:bodyPr>
          <a:lstStyle/>
          <a:p>
            <a:r>
              <a:rPr lang="en-US" sz="2500" dirty="0" smtClean="0">
                <a:latin typeface="Times New Roman" panose="02020603050405020304" pitchFamily="18" charset="0"/>
                <a:ea typeface="Tahoma" panose="020B0604030504040204" pitchFamily="34" charset="0"/>
                <a:cs typeface="Times New Roman" panose="02020603050405020304" pitchFamily="18" charset="0"/>
              </a:rPr>
              <a:t>192.168.43.81</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Rectangle 6"/>
          <p:cNvSpPr/>
          <p:nvPr/>
        </p:nvSpPr>
        <p:spPr>
          <a:xfrm>
            <a:off x="3546184" y="5435899"/>
            <a:ext cx="2028119" cy="477054"/>
          </a:xfrm>
          <a:prstGeom prst="rect">
            <a:avLst/>
          </a:prstGeom>
        </p:spPr>
        <p:txBody>
          <a:bodyPr wrap="none">
            <a:spAutoFit/>
          </a:bodyPr>
          <a:lstStyle/>
          <a:p>
            <a:r>
              <a:rPr lang="en-US" sz="2500" dirty="0" smtClean="0">
                <a:latin typeface="Times New Roman" panose="02020603050405020304" pitchFamily="18" charset="0"/>
                <a:ea typeface="Tahoma" panose="020B0604030504040204" pitchFamily="34" charset="0"/>
                <a:cs typeface="Times New Roman" panose="02020603050405020304" pitchFamily="18" charset="0"/>
              </a:rPr>
              <a:t>192.168.43.82</a:t>
            </a:r>
            <a:endParaRPr lang="en-US" sz="25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0469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17257" y="1339676"/>
            <a:ext cx="10532906" cy="4124325"/>
          </a:xfrm>
          <a:prstGeom prst="rect">
            <a:avLst/>
          </a:prstGeom>
        </p:spPr>
      </p:pic>
    </p:spTree>
    <p:extLst>
      <p:ext uri="{BB962C8B-B14F-4D97-AF65-F5344CB8AC3E}">
        <p14:creationId xmlns:p14="http://schemas.microsoft.com/office/powerpoint/2010/main" val="1119133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effectLst/>
                <a:latin typeface="Times New Roman" panose="02020603050405020304" pitchFamily="18" charset="0"/>
                <a:cs typeface="Times New Roman" panose="02020603050405020304" pitchFamily="18" charset="0"/>
              </a:rPr>
              <a:t>Các</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nội</a:t>
            </a:r>
            <a:r>
              <a:rPr lang="en-US" sz="4000" dirty="0" smtClean="0">
                <a:effectLst/>
                <a:latin typeface="Times New Roman" panose="02020603050405020304" pitchFamily="18" charset="0"/>
                <a:cs typeface="Times New Roman" panose="02020603050405020304" pitchFamily="18" charset="0"/>
              </a:rPr>
              <a:t> dung </a:t>
            </a:r>
            <a:r>
              <a:rPr lang="en-US" sz="4000" dirty="0" err="1" smtClean="0">
                <a:effectLst/>
                <a:latin typeface="Times New Roman" panose="02020603050405020304" pitchFamily="18" charset="0"/>
                <a:cs typeface="Times New Roman" panose="02020603050405020304" pitchFamily="18" charset="0"/>
              </a:rPr>
              <a:t>chính</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smtClean="0">
                <a:latin typeface="Times New Roman" panose="02020603050405020304" pitchFamily="18" charset="0"/>
                <a:cs typeface="Times New Roman" panose="02020603050405020304" pitchFamily="18" charset="0"/>
              </a:rPr>
              <a:t>1. </a:t>
            </a:r>
            <a:r>
              <a:rPr lang="en-US" sz="2500" dirty="0" err="1" smtClean="0">
                <a:latin typeface="Times New Roman" panose="02020603050405020304" pitchFamily="18" charset="0"/>
                <a:cs typeface="Times New Roman" panose="02020603050405020304" pitchFamily="18" charset="0"/>
              </a:rPr>
              <a:t>Khái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niệm</a:t>
            </a:r>
            <a:r>
              <a:rPr lang="en-US" sz="2500" dirty="0" smtClean="0">
                <a:latin typeface="Times New Roman" panose="02020603050405020304" pitchFamily="18" charset="0"/>
                <a:cs typeface="Times New Roman" panose="02020603050405020304" pitchFamily="18" charset="0"/>
              </a:rPr>
              <a:t> NFS</a:t>
            </a:r>
          </a:p>
          <a:p>
            <a:r>
              <a:rPr lang="en-US" sz="2500" dirty="0" smtClean="0">
                <a:latin typeface="Times New Roman" panose="02020603050405020304" pitchFamily="18" charset="0"/>
                <a:cs typeface="Times New Roman" panose="02020603050405020304" pitchFamily="18" charset="0"/>
              </a:rPr>
              <a:t>2.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phiên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bản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NFS</a:t>
            </a:r>
          </a:p>
          <a:p>
            <a:r>
              <a:rPr lang="en-US" sz="2500" dirty="0" smtClean="0">
                <a:latin typeface="Times New Roman" panose="02020603050405020304" pitchFamily="18" charset="0"/>
                <a:cs typeface="Times New Roman" panose="02020603050405020304" pitchFamily="18" charset="0"/>
              </a:rPr>
              <a:t>3. </a:t>
            </a:r>
            <a:r>
              <a:rPr lang="en-US" sz="2500" dirty="0" err="1" smtClean="0">
                <a:latin typeface="Times New Roman" panose="02020603050405020304" pitchFamily="18" charset="0"/>
                <a:cs typeface="Times New Roman" panose="02020603050405020304" pitchFamily="18" charset="0"/>
              </a:rPr>
              <a:t>Kiến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trúc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NFS</a:t>
            </a:r>
          </a:p>
          <a:p>
            <a:pPr lvl="1">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3.1 </a:t>
            </a:r>
            <a:r>
              <a:rPr lang="en-US" sz="2100" dirty="0" err="1" smtClean="0">
                <a:latin typeface="Times New Roman" panose="02020603050405020304" pitchFamily="18" charset="0"/>
                <a:cs typeface="Times New Roman" panose="02020603050405020304" pitchFamily="18" charset="0"/>
              </a:rPr>
              <a:t>Ngăn</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xếp</a:t>
            </a:r>
            <a:r>
              <a:rPr lang="en-US" sz="2100" dirty="0" smtClean="0">
                <a:latin typeface="Times New Roman" panose="02020603050405020304" pitchFamily="18" charset="0"/>
                <a:cs typeface="Times New Roman" panose="02020603050405020304" pitchFamily="18" charset="0"/>
              </a:rPr>
              <a:t> NFS</a:t>
            </a:r>
          </a:p>
          <a:p>
            <a:pPr lvl="1">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3.2 </a:t>
            </a:r>
            <a:r>
              <a:rPr lang="en-US" sz="2100" dirty="0" err="1" smtClean="0">
                <a:latin typeface="Times New Roman" panose="02020603050405020304" pitchFamily="18" charset="0"/>
                <a:cs typeface="Times New Roman" panose="02020603050405020304" pitchFamily="18" charset="0"/>
              </a:rPr>
              <a:t>Kiến</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trúc</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của</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pNFS</a:t>
            </a:r>
            <a:endParaRPr lang="en-US" sz="2100" dirty="0" smtClean="0">
              <a:latin typeface="Times New Roman" panose="02020603050405020304" pitchFamily="18" charset="0"/>
              <a:cs typeface="Times New Roman" panose="02020603050405020304" pitchFamily="18" charset="0"/>
            </a:endParaRPr>
          </a:p>
          <a:p>
            <a:r>
              <a:rPr lang="en-US" sz="2500" dirty="0" smtClean="0">
                <a:latin typeface="Times New Roman" panose="02020603050405020304" pitchFamily="18" charset="0"/>
                <a:cs typeface="Times New Roman" panose="02020603050405020304" pitchFamily="18" charset="0"/>
              </a:rPr>
              <a:t>4. </a:t>
            </a:r>
            <a:r>
              <a:rPr lang="en-US" sz="2500" dirty="0" err="1" smtClean="0">
                <a:latin typeface="Times New Roman" panose="02020603050405020304" pitchFamily="18" charset="0"/>
                <a:cs typeface="Times New Roman" panose="02020603050405020304" pitchFamily="18" charset="0"/>
              </a:rPr>
              <a:t>Ưu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nhược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điểm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NFS</a:t>
            </a:r>
          </a:p>
          <a:p>
            <a:r>
              <a:rPr lang="en-US" sz="2500" dirty="0" smtClean="0">
                <a:latin typeface="Times New Roman" panose="02020603050405020304" pitchFamily="18" charset="0"/>
                <a:cs typeface="Times New Roman" panose="02020603050405020304" pitchFamily="18" charset="0"/>
              </a:rPr>
              <a:t>5. Demo</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09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1.Khái </a:t>
            </a:r>
            <a:r>
              <a:rPr lang="en-US" sz="4000" dirty="0" err="1" smtClean="0">
                <a:effectLst/>
                <a:latin typeface="Times New Roman" panose="02020603050405020304" pitchFamily="18" charset="0"/>
                <a:cs typeface="Times New Roman" panose="02020603050405020304" pitchFamily="18" charset="0"/>
              </a:rPr>
              <a:t>niệm</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b="1" dirty="0" smtClean="0">
                <a:latin typeface="Times New Roman" panose="02020603050405020304" pitchFamily="18" charset="0"/>
                <a:cs typeface="Times New Roman" panose="02020603050405020304" pitchFamily="18" charset="0"/>
              </a:rPr>
              <a:t>Network File </a:t>
            </a:r>
            <a:r>
              <a:rPr lang="en-US" sz="2500" b="1" dirty="0">
                <a:latin typeface="Times New Roman" panose="02020603050405020304" pitchFamily="18" charset="0"/>
                <a:cs typeface="Times New Roman" panose="02020603050405020304" pitchFamily="18" charset="0"/>
              </a:rPr>
              <a:t>S</a:t>
            </a:r>
            <a:r>
              <a:rPr lang="en-US" sz="2500" b="1" dirty="0" smtClean="0">
                <a:latin typeface="Times New Roman" panose="02020603050405020304" pitchFamily="18" charset="0"/>
                <a:cs typeface="Times New Roman" panose="02020603050405020304" pitchFamily="18" charset="0"/>
              </a:rPr>
              <a:t>ystem </a:t>
            </a:r>
            <a:r>
              <a:rPr lang="vi-VN" sz="2500" dirty="0" smtClean="0">
                <a:latin typeface="Times New Roman" panose="02020603050405020304" pitchFamily="18" charset="0"/>
                <a:cs typeface="Times New Roman" panose="02020603050405020304" pitchFamily="18" charset="0"/>
              </a:rPr>
              <a:t>(</a:t>
            </a:r>
            <a:r>
              <a:rPr lang="vi-VN" sz="2500" b="1" dirty="0" smtClean="0">
                <a:latin typeface="Times New Roman" panose="02020603050405020304" pitchFamily="18" charset="0"/>
                <a:cs typeface="Times New Roman" panose="02020603050405020304" pitchFamily="18" charset="0"/>
              </a:rPr>
              <a:t>NFS</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là một hệ thống tập tin phân </a:t>
            </a:r>
            <a:r>
              <a:rPr lang="vi-VN" sz="2500" dirty="0" smtClean="0">
                <a:latin typeface="Times New Roman" panose="02020603050405020304" pitchFamily="18" charset="0"/>
                <a:cs typeface="Times New Roman" panose="02020603050405020304" pitchFamily="18" charset="0"/>
              </a:rPr>
              <a:t>phối</a:t>
            </a:r>
            <a:r>
              <a:rPr lang="en-US" sz="2500" dirty="0" smtClean="0">
                <a:latin typeface="Times New Roman" panose="02020603050405020304" pitchFamily="18" charset="0"/>
                <a:cs typeface="Times New Roman" panose="02020603050405020304" pitchFamily="18" charset="0"/>
              </a:rPr>
              <a:t>,</a:t>
            </a:r>
            <a:r>
              <a:rPr lang="vi-VN" sz="2500" dirty="0">
                <a:latin typeface="Times New Roman" panose="02020603050405020304" pitchFamily="18" charset="0"/>
                <a:cs typeface="Times New Roman" panose="02020603050405020304" pitchFamily="18" charset="0"/>
              </a:rPr>
              <a:t> giao thức ban đầu được phát triển bởi Sun Microsystems vào năm 1984, </a:t>
            </a:r>
            <a:r>
              <a:rPr lang="en-US" sz="2500" dirty="0" smtClean="0">
                <a:latin typeface="Times New Roman" panose="02020603050405020304" pitchFamily="18" charset="0"/>
                <a:cs typeface="Times New Roman" panose="02020603050405020304" pitchFamily="18" charset="0"/>
              </a:rPr>
              <a:t>NFS </a:t>
            </a:r>
            <a:r>
              <a:rPr lang="vi-VN" sz="2500" dirty="0" smtClean="0">
                <a:latin typeface="Times New Roman" panose="02020603050405020304" pitchFamily="18" charset="0"/>
                <a:cs typeface="Times New Roman" panose="02020603050405020304" pitchFamily="18" charset="0"/>
              </a:rPr>
              <a:t>cho </a:t>
            </a:r>
            <a:r>
              <a:rPr lang="vi-VN" sz="2500" dirty="0">
                <a:latin typeface="Times New Roman" panose="02020603050405020304" pitchFamily="18" charset="0"/>
                <a:cs typeface="Times New Roman" panose="02020603050405020304" pitchFamily="18" charset="0"/>
              </a:rPr>
              <a:t>phép một người dùng trên </a:t>
            </a:r>
            <a:r>
              <a:rPr lang="vi-VN" sz="2500" dirty="0" smtClean="0">
                <a:latin typeface="Times New Roman" panose="02020603050405020304" pitchFamily="18" charset="0"/>
                <a:cs typeface="Times New Roman" panose="02020603050405020304" pitchFamily="18" charset="0"/>
              </a:rPr>
              <a:t>một</a:t>
            </a:r>
            <a:r>
              <a:rPr lang="vi-VN" sz="2500" dirty="0">
                <a:latin typeface="Times New Roman" panose="02020603050405020304" pitchFamily="18" charset="0"/>
                <a:cs typeface="Times New Roman" panose="02020603050405020304" pitchFamily="18" charset="0"/>
              </a:rPr>
              <a:t> máy </a:t>
            </a:r>
            <a:r>
              <a:rPr lang="vi-VN" sz="2500" dirty="0" smtClean="0">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khách</a:t>
            </a:r>
            <a:r>
              <a:rPr lang="en-US" sz="2500" dirty="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truy </a:t>
            </a:r>
            <a:r>
              <a:rPr lang="vi-VN" sz="2500" dirty="0">
                <a:latin typeface="Times New Roman" panose="02020603050405020304" pitchFamily="18" charset="0"/>
                <a:cs typeface="Times New Roman" panose="02020603050405020304" pitchFamily="18" charset="0"/>
              </a:rPr>
              <a:t>cập dữ liệu thông qua một mạng máy tính giống </a:t>
            </a:r>
            <a:r>
              <a:rPr lang="vi-VN" sz="2500" dirty="0" smtClean="0">
                <a:latin typeface="Times New Roman" panose="02020603050405020304" pitchFamily="18" charset="0"/>
                <a:cs typeface="Times New Roman" panose="02020603050405020304" pitchFamily="18" charset="0"/>
              </a:rPr>
              <a:t>như</a:t>
            </a:r>
            <a:r>
              <a:rPr lang="en-US"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được truy cập</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lưu trữ </a:t>
            </a:r>
            <a:r>
              <a:rPr lang="en-US" sz="2500" dirty="0" smtClean="0">
                <a:latin typeface="Times New Roman" panose="02020603050405020304" pitchFamily="18" charset="0"/>
                <a:cs typeface="Times New Roman" panose="02020603050405020304" pitchFamily="18" charset="0"/>
              </a:rPr>
              <a:t>local</a:t>
            </a:r>
            <a:r>
              <a:rPr lang="vi-VN" sz="2500" dirty="0" smtClean="0">
                <a:latin typeface="Times New Roman" panose="02020603050405020304" pitchFamily="18" charset="0"/>
                <a:cs typeface="Times New Roman" panose="02020603050405020304" pitchFamily="18" charset="0"/>
              </a:rPr>
              <a:t>.</a:t>
            </a:r>
            <a:r>
              <a:rPr lang="vi-VN" sz="2500" dirty="0">
                <a:latin typeface="Times New Roman" panose="02020603050405020304" pitchFamily="18" charset="0"/>
                <a:cs typeface="Times New Roman" panose="02020603050405020304" pitchFamily="18" charset="0"/>
              </a:rPr>
              <a:t> NFS, giống như nhiều giao thức khác, được xây dựng trên hệ thống gọi thủ tục từ xa </a:t>
            </a:r>
            <a:r>
              <a:rPr lang="vi-VN" sz="2500" dirty="0" smtClean="0">
                <a:latin typeface="Times New Roman" panose="02020603050405020304" pitchFamily="18" charset="0"/>
                <a:cs typeface="Times New Roman" panose="02020603050405020304" pitchFamily="18" charset="0"/>
              </a:rPr>
              <a:t>(</a:t>
            </a:r>
            <a:r>
              <a:rPr lang="en-GB" sz="2500" b="1" dirty="0">
                <a:latin typeface="Times New Roman" panose="02020603050405020304" pitchFamily="18" charset="0"/>
                <a:cs typeface="Times New Roman" panose="02020603050405020304" pitchFamily="18" charset="0"/>
              </a:rPr>
              <a:t>O</a:t>
            </a:r>
            <a:r>
              <a:rPr lang="en-GB" sz="2500" dirty="0">
                <a:latin typeface="Times New Roman" panose="02020603050405020304" pitchFamily="18" charset="0"/>
                <a:cs typeface="Times New Roman" panose="02020603050405020304" pitchFamily="18" charset="0"/>
              </a:rPr>
              <a:t>pen </a:t>
            </a:r>
            <a:r>
              <a:rPr lang="en-GB" sz="2500" b="1" dirty="0">
                <a:latin typeface="Times New Roman" panose="02020603050405020304" pitchFamily="18" charset="0"/>
                <a:cs typeface="Times New Roman" panose="02020603050405020304" pitchFamily="18" charset="0"/>
              </a:rPr>
              <a:t>N</a:t>
            </a:r>
            <a:r>
              <a:rPr lang="en-GB" sz="2500" dirty="0">
                <a:latin typeface="Times New Roman" panose="02020603050405020304" pitchFamily="18" charset="0"/>
                <a:cs typeface="Times New Roman" panose="02020603050405020304" pitchFamily="18" charset="0"/>
              </a:rPr>
              <a:t>etwork </a:t>
            </a:r>
            <a:r>
              <a:rPr lang="en-GB" sz="2500" b="1" dirty="0">
                <a:latin typeface="Times New Roman" panose="02020603050405020304" pitchFamily="18" charset="0"/>
                <a:cs typeface="Times New Roman" panose="02020603050405020304" pitchFamily="18" charset="0"/>
              </a:rPr>
              <a:t>C</a:t>
            </a:r>
            <a:r>
              <a:rPr lang="en-GB" sz="2500" dirty="0">
                <a:latin typeface="Times New Roman" panose="02020603050405020304" pitchFamily="18" charset="0"/>
                <a:cs typeface="Times New Roman" panose="02020603050405020304" pitchFamily="18" charset="0"/>
              </a:rPr>
              <a:t>omputing </a:t>
            </a:r>
            <a:r>
              <a:rPr lang="en-GB" sz="2500" b="1" dirty="0">
                <a:latin typeface="Times New Roman" panose="02020603050405020304" pitchFamily="18" charset="0"/>
                <a:cs typeface="Times New Roman" panose="02020603050405020304" pitchFamily="18" charset="0"/>
              </a:rPr>
              <a:t>R</a:t>
            </a:r>
            <a:r>
              <a:rPr lang="en-GB" sz="2500" dirty="0">
                <a:latin typeface="Times New Roman" panose="02020603050405020304" pitchFamily="18" charset="0"/>
                <a:cs typeface="Times New Roman" panose="02020603050405020304" pitchFamily="18" charset="0"/>
              </a:rPr>
              <a:t>emote </a:t>
            </a:r>
            <a:r>
              <a:rPr lang="en-GB" sz="2500" b="1" dirty="0">
                <a:latin typeface="Times New Roman" panose="02020603050405020304" pitchFamily="18" charset="0"/>
                <a:cs typeface="Times New Roman" panose="02020603050405020304" pitchFamily="18" charset="0"/>
              </a:rPr>
              <a:t>P</a:t>
            </a:r>
            <a:r>
              <a:rPr lang="en-GB" sz="2500" dirty="0">
                <a:latin typeface="Times New Roman" panose="02020603050405020304" pitchFamily="18" charset="0"/>
                <a:cs typeface="Times New Roman" panose="02020603050405020304" pitchFamily="18" charset="0"/>
              </a:rPr>
              <a:t>rocedure </a:t>
            </a:r>
            <a:r>
              <a:rPr lang="en-GB" sz="2500" b="1" dirty="0">
                <a:latin typeface="Times New Roman" panose="02020603050405020304" pitchFamily="18" charset="0"/>
                <a:cs typeface="Times New Roman" panose="02020603050405020304" pitchFamily="18" charset="0"/>
              </a:rPr>
              <a:t>C</a:t>
            </a:r>
            <a:r>
              <a:rPr lang="en-GB" sz="2500" dirty="0">
                <a:latin typeface="Times New Roman" panose="02020603050405020304" pitchFamily="18" charset="0"/>
                <a:cs typeface="Times New Roman" panose="02020603050405020304" pitchFamily="18" charset="0"/>
              </a:rPr>
              <a:t>all</a:t>
            </a:r>
            <a:r>
              <a:rPr lang="vi-VN" sz="2500" dirty="0" smtClean="0">
                <a:latin typeface="Times New Roman" panose="02020603050405020304" pitchFamily="18" charset="0"/>
                <a:cs typeface="Times New Roman" panose="02020603050405020304" pitchFamily="18" charset="0"/>
              </a:rPr>
              <a:t>).</a:t>
            </a:r>
            <a:r>
              <a:rPr lang="vi-VN" sz="2500" dirty="0">
                <a:latin typeface="Times New Roman" panose="02020603050405020304" pitchFamily="18" charset="0"/>
                <a:cs typeface="Times New Roman" panose="02020603050405020304" pitchFamily="18" charset="0"/>
              </a:rPr>
              <a:t> NFS là một chuẩn mở được định nghĩa </a:t>
            </a:r>
            <a:r>
              <a:rPr lang="vi-VN" sz="2500" dirty="0" smtClean="0">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RFC</a:t>
            </a:r>
            <a:r>
              <a:rPr lang="en-US" sz="2500" dirty="0" smtClean="0">
                <a:latin typeface="Times New Roman" panose="02020603050405020304" pitchFamily="18" charset="0"/>
                <a:cs typeface="Times New Roman" panose="02020603050405020304" pitchFamily="18" charset="0"/>
              </a:rPr>
              <a:t> (Request for comments)</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cho phép bất kỳ ai thực hiện giao thức</a:t>
            </a:r>
            <a:r>
              <a:rPr lang="vi-VN" sz="2500" dirty="0" smtClean="0">
                <a:latin typeface="Times New Roman" panose="02020603050405020304" pitchFamily="18" charset="0"/>
                <a:cs typeface="Times New Roman" panose="02020603050405020304" pitchFamily="18" charset="0"/>
              </a:rPr>
              <a:t>.</a:t>
            </a:r>
            <a:endParaRPr lang="en-US" sz="2500" dirty="0" smtClean="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NFS thường được sử dụng với </a:t>
            </a:r>
            <a:r>
              <a:rPr lang="vi-VN" sz="2500" dirty="0"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hệ</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điều</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hành</a:t>
            </a:r>
            <a:r>
              <a:rPr lang="vi-VN" sz="2500" dirty="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Unix,</a:t>
            </a:r>
            <a:r>
              <a:rPr lang="vi-VN" sz="2500" dirty="0">
                <a:latin typeface="Times New Roman" panose="02020603050405020304" pitchFamily="18" charset="0"/>
                <a:cs typeface="Times New Roman" panose="02020603050405020304" pitchFamily="18" charset="0"/>
              </a:rPr>
              <a:t> hệ điều hành MacOS của Apple và các hệ điều hành </a:t>
            </a:r>
            <a:r>
              <a:rPr lang="vi-VN" sz="2500" dirty="0" smtClean="0">
                <a:latin typeface="Times New Roman" panose="02020603050405020304" pitchFamily="18" charset="0"/>
                <a:cs typeface="Times New Roman" panose="02020603050405020304" pitchFamily="18" charset="0"/>
              </a:rPr>
              <a:t>giống</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Unix</a:t>
            </a:r>
            <a:r>
              <a:rPr lang="vi-VN" sz="2500" dirty="0">
                <a:latin typeface="Times New Roman" panose="02020603050405020304" pitchFamily="18" charset="0"/>
                <a:cs typeface="Times New Roman" panose="02020603050405020304" pitchFamily="18" charset="0"/>
              </a:rPr>
              <a:t> (như </a:t>
            </a:r>
            <a:r>
              <a:rPr lang="vi-VN" sz="2500" dirty="0" smtClean="0">
                <a:latin typeface="Times New Roman" panose="02020603050405020304" pitchFamily="18" charset="0"/>
                <a:cs typeface="Times New Roman" panose="02020603050405020304" pitchFamily="18" charset="0"/>
              </a:rPr>
              <a:t>Linux</a:t>
            </a:r>
            <a:r>
              <a:rPr lang="en-US" sz="2500" dirty="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và</a:t>
            </a:r>
            <a:r>
              <a:rPr lang="vi-VN" sz="2500" dirty="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FreeBSD)</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35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2.Versions</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82296" indent="0">
              <a:buNone/>
            </a:pPr>
            <a:r>
              <a:rPr lang="en-US" sz="2500" b="1" dirty="0" smtClean="0">
                <a:latin typeface="Times New Roman" panose="02020603050405020304" pitchFamily="18" charset="0"/>
                <a:cs typeface="Times New Roman" panose="02020603050405020304" pitchFamily="18" charset="0"/>
              </a:rPr>
              <a:t>Version 1:</a:t>
            </a:r>
          </a:p>
          <a:p>
            <a:r>
              <a:rPr lang="en-US" sz="2500" dirty="0">
                <a:latin typeface="Times New Roman" panose="02020603050405020304" pitchFamily="18" charset="0"/>
                <a:cs typeface="Times New Roman" panose="02020603050405020304" pitchFamily="18" charset="0"/>
              </a:rPr>
              <a:t>Sun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bản</a:t>
            </a:r>
            <a:r>
              <a:rPr lang="en-US" sz="2500" dirty="0">
                <a:latin typeface="Times New Roman" panose="02020603050405020304" pitchFamily="18" charset="0"/>
                <a:cs typeface="Times New Roman" panose="02020603050405020304" pitchFamily="18" charset="0"/>
              </a:rPr>
              <a:t> 1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đích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nghiệm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nhà</a:t>
            </a:r>
            <a:endParaRPr lang="en-US" sz="2500" dirty="0" smtClean="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Khi nhóm phát triển thêm các thay đổi đáng kể cho phiên bản NFS 1 và phát hành nó ngoài Sun, họ quyết định phát hành phiên bản mới dưới dạng v2</a:t>
            </a:r>
            <a:endParaRPr lang="en-US" sz="2500" dirty="0">
              <a:latin typeface="Times New Roman" panose="02020603050405020304" pitchFamily="18" charset="0"/>
              <a:cs typeface="Times New Roman" panose="02020603050405020304" pitchFamily="18" charset="0"/>
            </a:endParaRPr>
          </a:p>
          <a:p>
            <a:pPr marL="82296" indent="0">
              <a:buNone/>
            </a:pPr>
            <a:r>
              <a:rPr lang="en-US" sz="2500" b="1" dirty="0" smtClean="0">
                <a:latin typeface="Times New Roman" panose="02020603050405020304" pitchFamily="18" charset="0"/>
                <a:cs typeface="Times New Roman" panose="02020603050405020304" pitchFamily="18" charset="0"/>
              </a:rPr>
              <a:t>Version 2:</a:t>
            </a:r>
          </a:p>
          <a:p>
            <a:r>
              <a:rPr lang="vi-VN" sz="2500" dirty="0">
                <a:latin typeface="Times New Roman" panose="02020603050405020304" pitchFamily="18" charset="0"/>
                <a:cs typeface="Times New Roman" panose="02020603050405020304" pitchFamily="18" charset="0"/>
              </a:rPr>
              <a:t>Phiên bản 2 của giao thức (được định nghĩa trong </a:t>
            </a:r>
            <a:r>
              <a:rPr lang="vi-VN" sz="2500" dirty="0" smtClean="0">
                <a:latin typeface="Times New Roman" panose="02020603050405020304" pitchFamily="18" charset="0"/>
                <a:cs typeface="Times New Roman" panose="02020603050405020304" pitchFamily="18" charset="0"/>
              </a:rPr>
              <a:t>RFC1094, </a:t>
            </a:r>
            <a:r>
              <a:rPr lang="vi-VN" sz="2500" dirty="0">
                <a:latin typeface="Times New Roman" panose="02020603050405020304" pitchFamily="18" charset="0"/>
                <a:cs typeface="Times New Roman" panose="02020603050405020304" pitchFamily="18" charset="0"/>
              </a:rPr>
              <a:t>tháng 3 năm 1989) ban đầu chỉ hoạt động trên </a:t>
            </a:r>
            <a:r>
              <a:rPr lang="en-US" sz="2500" dirty="0" smtClean="0">
                <a:latin typeface="Times New Roman" panose="02020603050405020304" pitchFamily="18" charset="0"/>
                <a:cs typeface="Times New Roman" panose="02020603050405020304" pitchFamily="18" charset="0"/>
              </a:rPr>
              <a:t>g</a:t>
            </a:r>
            <a:r>
              <a:rPr lang="vi-VN" sz="2500" dirty="0" smtClean="0">
                <a:latin typeface="Times New Roman" panose="02020603050405020304" pitchFamily="18" charset="0"/>
                <a:cs typeface="Times New Roman" panose="02020603050405020304" pitchFamily="18" charset="0"/>
              </a:rPr>
              <a:t>iao </a:t>
            </a:r>
            <a:r>
              <a:rPr lang="vi-VN" sz="2500" dirty="0">
                <a:latin typeface="Times New Roman" panose="02020603050405020304" pitchFamily="18" charset="0"/>
                <a:cs typeface="Times New Roman" panose="02020603050405020304" pitchFamily="18" charset="0"/>
              </a:rPr>
              <a:t>thức </a:t>
            </a:r>
            <a:r>
              <a:rPr lang="vi-VN" sz="2500" dirty="0" smtClean="0">
                <a:latin typeface="Times New Roman" panose="02020603050405020304" pitchFamily="18" charset="0"/>
                <a:cs typeface="Times New Roman" panose="02020603050405020304" pitchFamily="18" charset="0"/>
              </a:rPr>
              <a:t>UDP.</a:t>
            </a:r>
            <a:r>
              <a:rPr lang="vi-VN"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NFSv2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đọc</a:t>
            </a:r>
            <a:r>
              <a:rPr lang="en-US" sz="2500" dirty="0">
                <a:latin typeface="Times New Roman" panose="02020603050405020304" pitchFamily="18" charset="0"/>
                <a:cs typeface="Times New Roman" panose="02020603050405020304" pitchFamily="18" charset="0"/>
              </a:rPr>
              <a:t> 2 GB </a:t>
            </a:r>
            <a:r>
              <a:rPr lang="en-US" sz="2500" dirty="0" err="1">
                <a:latin typeface="Times New Roman" panose="02020603050405020304" pitchFamily="18" charset="0"/>
                <a:cs typeface="Times New Roman" panose="02020603050405020304" pitchFamily="18" charset="0"/>
              </a:rPr>
              <a:t>đầu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tiên</a:t>
            </a:r>
            <a:r>
              <a:rPr lang="en-US" sz="2500" dirty="0">
                <a:latin typeface="Times New Roman" panose="02020603050405020304" pitchFamily="18" charset="0"/>
                <a:cs typeface="Times New Roman" panose="02020603050405020304" pitchFamily="18" charset="0"/>
              </a:rPr>
              <a:t> do </a:t>
            </a:r>
            <a:r>
              <a:rPr lang="en-US" sz="2500" dirty="0" err="1">
                <a:latin typeface="Times New Roman" panose="02020603050405020304" pitchFamily="18" charset="0"/>
                <a:cs typeface="Times New Roman" panose="02020603050405020304" pitchFamily="18" charset="0"/>
              </a:rPr>
              <a:t>giới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hạn</a:t>
            </a:r>
            <a:r>
              <a:rPr lang="en-US" sz="2500" dirty="0">
                <a:latin typeface="Times New Roman" panose="02020603050405020304" pitchFamily="18" charset="0"/>
                <a:cs typeface="Times New Roman" panose="02020603050405020304" pitchFamily="18" charset="0"/>
              </a:rPr>
              <a:t> 32 </a:t>
            </a:r>
            <a:r>
              <a:rPr lang="en-US" sz="2500" dirty="0" smtClean="0">
                <a:latin typeface="Times New Roman" panose="02020603050405020304" pitchFamily="18" charset="0"/>
                <a:cs typeface="Times New Roman" panose="02020603050405020304" pitchFamily="18" charset="0"/>
              </a:rPr>
              <a:t>bit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145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2.Versions</a:t>
            </a:r>
            <a:endParaRPr lang="en-US" sz="4000" dirty="0">
              <a:effectLst/>
            </a:endParaRPr>
          </a:p>
        </p:txBody>
      </p:sp>
      <p:sp>
        <p:nvSpPr>
          <p:cNvPr id="3" name="Content Placeholder 2"/>
          <p:cNvSpPr>
            <a:spLocks noGrp="1"/>
          </p:cNvSpPr>
          <p:nvPr>
            <p:ph idx="1"/>
          </p:nvPr>
        </p:nvSpPr>
        <p:spPr>
          <a:xfrm>
            <a:off x="1914144" y="1447799"/>
            <a:ext cx="9997440" cy="5206497"/>
          </a:xfrm>
        </p:spPr>
        <p:txBody>
          <a:bodyPr>
            <a:normAutofit/>
          </a:bodyPr>
          <a:lstStyle/>
          <a:p>
            <a:pPr marL="82296" indent="0">
              <a:buNone/>
            </a:pPr>
            <a:r>
              <a:rPr lang="en-US" sz="2500" b="1" dirty="0" smtClean="0">
                <a:latin typeface="Times New Roman" panose="02020603050405020304" pitchFamily="18" charset="0"/>
                <a:cs typeface="Times New Roman" panose="02020603050405020304" pitchFamily="18" charset="0"/>
              </a:rPr>
              <a:t>Version 3:</a:t>
            </a:r>
          </a:p>
          <a:p>
            <a:r>
              <a:rPr lang="en-GB" sz="2500" dirty="0">
                <a:latin typeface="Times New Roman" panose="02020603050405020304" pitchFamily="18" charset="0"/>
                <a:cs typeface="Times New Roman" panose="02020603050405020304" pitchFamily="18" charset="0"/>
              </a:rPr>
              <a:t>Đ</a:t>
            </a:r>
            <a:r>
              <a:rPr lang="vi-VN" sz="2500" dirty="0">
                <a:latin typeface="Times New Roman" panose="02020603050405020304" pitchFamily="18" charset="0"/>
                <a:cs typeface="Times New Roman" panose="02020603050405020304" pitchFamily="18" charset="0"/>
              </a:rPr>
              <a:t>ược định nghĩa trong RFC1813, tháng 6 năm 1995</a:t>
            </a:r>
          </a:p>
          <a:p>
            <a:r>
              <a:rPr lang="en-GB" sz="2500" dirty="0">
                <a:latin typeface="Times New Roman" panose="02020603050405020304" pitchFamily="18" charset="0"/>
                <a:cs typeface="Times New Roman" panose="02020603050405020304" pitchFamily="18" charset="0"/>
              </a:rPr>
              <a:t>K</a:t>
            </a:r>
            <a:r>
              <a:rPr lang="vi-VN" sz="2500" dirty="0" smtClean="0">
                <a:latin typeface="Times New Roman" panose="02020603050405020304" pitchFamily="18" charset="0"/>
                <a:cs typeface="Times New Roman" panose="02020603050405020304" pitchFamily="18" charset="0"/>
              </a:rPr>
              <a:t>hắc </a:t>
            </a:r>
            <a:r>
              <a:rPr lang="vi-VN" sz="2500" dirty="0">
                <a:latin typeface="Times New Roman" panose="02020603050405020304" pitchFamily="18" charset="0"/>
                <a:cs typeface="Times New Roman" panose="02020603050405020304" pitchFamily="18" charset="0"/>
              </a:rPr>
              <a:t>phục một số hạn chế của </a:t>
            </a:r>
            <a:r>
              <a:rPr lang="vi-VN" sz="2500" dirty="0" smtClean="0">
                <a:latin typeface="Times New Roman" panose="02020603050405020304" pitchFamily="18" charset="0"/>
                <a:cs typeface="Times New Roman" panose="02020603050405020304" pitchFamily="18" charset="0"/>
              </a:rPr>
              <a:t>v2</a:t>
            </a:r>
            <a:r>
              <a:rPr lang="en-GB" sz="2500" dirty="0" smtClean="0">
                <a:latin typeface="Times New Roman" panose="02020603050405020304" pitchFamily="18" charset="0"/>
                <a:cs typeface="Times New Roman" panose="02020603050405020304" pitchFamily="18" charset="0"/>
              </a:rPr>
              <a:t>: H</a:t>
            </a:r>
            <a:r>
              <a:rPr lang="vi-VN" sz="2500" dirty="0" smtClean="0">
                <a:latin typeface="Times New Roman" panose="02020603050405020304" pitchFamily="18" charset="0"/>
                <a:cs typeface="Times New Roman" panose="02020603050405020304" pitchFamily="18" charset="0"/>
              </a:rPr>
              <a:t>ỗ trợ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kích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thước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vi-VN" sz="2500" dirty="0" smtClean="0">
                <a:latin typeface="Times New Roman" panose="02020603050405020304" pitchFamily="18" charset="0"/>
                <a:cs typeface="Times New Roman" panose="02020603050405020304" pitchFamily="18" charset="0"/>
              </a:rPr>
              <a:t> kích </a:t>
            </a:r>
            <a:r>
              <a:rPr lang="vi-VN" sz="2500" dirty="0">
                <a:latin typeface="Times New Roman" panose="02020603050405020304" pitchFamily="18" charset="0"/>
                <a:cs typeface="Times New Roman" panose="02020603050405020304" pitchFamily="18" charset="0"/>
              </a:rPr>
              <a:t>thước tệp 64 </a:t>
            </a:r>
            <a:r>
              <a:rPr lang="vi-VN" sz="2500" dirty="0" smtClean="0">
                <a:latin typeface="Times New Roman" panose="02020603050405020304" pitchFamily="18" charset="0"/>
                <a:cs typeface="Times New Roman" panose="02020603050405020304" pitchFamily="18" charset="0"/>
              </a:rPr>
              <a:t>bit</a:t>
            </a:r>
            <a:r>
              <a:rPr lang="en-GB"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để xử lý các tệp lớn hơn 2 </a:t>
            </a:r>
            <a:r>
              <a:rPr lang="en-GB" sz="2500" dirty="0" smtClean="0">
                <a:latin typeface="Times New Roman" panose="02020603050405020304" pitchFamily="18" charset="0"/>
                <a:cs typeface="Times New Roman" panose="02020603050405020304" pitchFamily="18" charset="0"/>
              </a:rPr>
              <a:t>GB</a:t>
            </a:r>
            <a:endParaRPr lang="vi-VN"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C</a:t>
            </a:r>
            <a:r>
              <a:rPr lang="en-US" sz="2500" dirty="0" err="1" smtClean="0">
                <a:latin typeface="Times New Roman" panose="02020603050405020304" pitchFamily="18" charset="0"/>
                <a:cs typeface="Times New Roman" panose="02020603050405020304" pitchFamily="18" charset="0"/>
              </a:rPr>
              <a:t>ung</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hỗ</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đồng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chủ</a:t>
            </a:r>
            <a:endParaRPr lang="en-US" sz="2500" dirty="0" smtClean="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trả</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lời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trong</a:t>
            </a:r>
            <a:r>
              <a:rPr lang="en-US" sz="2500" dirty="0" smtClean="0">
                <a:latin typeface="Times New Roman" panose="02020603050405020304" pitchFamily="18" charset="0"/>
                <a:cs typeface="Times New Roman" panose="02020603050405020304" pitchFamily="18" charset="0"/>
              </a:rPr>
              <a:t> RPC </a:t>
            </a:r>
            <a:r>
              <a:rPr lang="en-US" sz="2500" dirty="0" err="1">
                <a:latin typeface="Times New Roman" panose="02020603050405020304" pitchFamily="18" charset="0"/>
                <a:cs typeface="Times New Roman" panose="02020603050405020304" pitchFamily="18" charset="0"/>
              </a:rPr>
              <a:t>chứa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thuộc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tệp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bổ</a:t>
            </a:r>
            <a:r>
              <a:rPr lang="en-US" sz="2500" dirty="0">
                <a:latin typeface="Times New Roman" panose="02020603050405020304" pitchFamily="18" charset="0"/>
                <a:cs typeface="Times New Roman" panose="02020603050405020304" pitchFamily="18" charset="0"/>
              </a:rPr>
              <a:t> sung,</a:t>
            </a:r>
            <a:r>
              <a:rPr lang="vi-VN" sz="2500" dirty="0">
                <a:latin typeface="Times New Roman" panose="02020603050405020304" pitchFamily="18" charset="0"/>
                <a:cs typeface="Times New Roman" panose="02020603050405020304" pitchFamily="18" charset="0"/>
              </a:rPr>
              <a:t> tránh được nhu cầu nạp lại </a:t>
            </a:r>
            <a:r>
              <a:rPr lang="vi-VN" sz="2500" dirty="0" smtClean="0">
                <a:latin typeface="Times New Roman" panose="02020603050405020304" pitchFamily="18" charset="0"/>
                <a:cs typeface="Times New Roman" panose="02020603050405020304" pitchFamily="18" charset="0"/>
              </a:rPr>
              <a:t>chúng</a:t>
            </a:r>
            <a:endParaRPr lang="en-US" sz="2500" dirty="0">
              <a:latin typeface="Times New Roman" panose="02020603050405020304" pitchFamily="18" charset="0"/>
              <a:cs typeface="Times New Roman" panose="02020603050405020304" pitchFamily="18" charset="0"/>
            </a:endParaRPr>
          </a:p>
          <a:p>
            <a:r>
              <a:rPr lang="en-GB" sz="2500" dirty="0" err="1" smtClean="0">
                <a:latin typeface="Times New Roman" panose="02020603050405020304" pitchFamily="18" charset="0"/>
                <a:cs typeface="Times New Roman" panose="02020603050405020304" pitchFamily="18" charset="0"/>
              </a:rPr>
              <a:t>Thêm</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thuộc</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tính</a:t>
            </a:r>
            <a:r>
              <a:rPr lang="en-GB" sz="2500"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READDIRPLUS (</a:t>
            </a:r>
            <a:r>
              <a:rPr lang="en-US" sz="2500" dirty="0" err="1" smtClean="0">
                <a:latin typeface="Times New Roman" panose="02020603050405020304" pitchFamily="18" charset="0"/>
                <a:cs typeface="Times New Roman" panose="02020603050405020304" pitchFamily="18" charset="0"/>
              </a:rPr>
              <a:t>mở</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rộng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đọc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từ</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thư</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mục</a:t>
            </a:r>
            <a:r>
              <a:rPr lang="en-US"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để tối ưu hóa quét thư </a:t>
            </a:r>
            <a:r>
              <a:rPr lang="vi-VN" sz="2500" dirty="0" smtClean="0">
                <a:latin typeface="Times New Roman" panose="02020603050405020304" pitchFamily="18" charset="0"/>
                <a:cs typeface="Times New Roman" panose="02020603050405020304" pitchFamily="18" charset="0"/>
              </a:rPr>
              <a:t>mục</a:t>
            </a:r>
            <a:endParaRPr lang="en-GB"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NFSv3 </a:t>
            </a:r>
            <a:r>
              <a:rPr lang="vi-VN" sz="2500" dirty="0">
                <a:latin typeface="Times New Roman" panose="02020603050405020304" pitchFamily="18" charset="0"/>
                <a:cs typeface="Times New Roman" panose="02020603050405020304" pitchFamily="18" charset="0"/>
              </a:rPr>
              <a:t>có thể hoạt động trên TCP cũng như UDP</a:t>
            </a:r>
          </a:p>
          <a:p>
            <a:r>
              <a:rPr lang="en-GB" sz="2500" dirty="0">
                <a:latin typeface="Times New Roman" panose="02020603050405020304" pitchFamily="18" charset="0"/>
                <a:cs typeface="Times New Roman" panose="02020603050405020304" pitchFamily="18" charset="0"/>
              </a:rPr>
              <a:t>C</a:t>
            </a:r>
            <a:r>
              <a:rPr lang="vi-VN" sz="2500" dirty="0" smtClean="0">
                <a:latin typeface="Times New Roman" panose="02020603050405020304" pitchFamily="18" charset="0"/>
                <a:cs typeface="Times New Roman" panose="02020603050405020304" pitchFamily="18" charset="0"/>
              </a:rPr>
              <a:t>ải </a:t>
            </a:r>
            <a:r>
              <a:rPr lang="vi-VN" sz="2500" dirty="0">
                <a:latin typeface="Times New Roman" panose="02020603050405020304" pitchFamily="18" charset="0"/>
                <a:cs typeface="Times New Roman" panose="02020603050405020304" pitchFamily="18" charset="0"/>
              </a:rPr>
              <a:t>thiện hiệu suất và cho phép nó hoạt động đáng tin cậy hơn trên Internet</a:t>
            </a:r>
            <a:endParaRPr lang="en-GB" sz="2500" dirty="0" smtClean="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64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latin typeface="Times New Roman" panose="02020603050405020304" pitchFamily="18" charset="0"/>
                <a:cs typeface="Times New Roman" panose="02020603050405020304" pitchFamily="18" charset="0"/>
              </a:rPr>
              <a:t>2.Versions</a:t>
            </a:r>
            <a:endParaRPr lang="en-US" sz="4000" dirty="0"/>
          </a:p>
        </p:txBody>
      </p:sp>
      <p:sp>
        <p:nvSpPr>
          <p:cNvPr id="3" name="Content Placeholder 2"/>
          <p:cNvSpPr>
            <a:spLocks noGrp="1"/>
          </p:cNvSpPr>
          <p:nvPr>
            <p:ph idx="1"/>
          </p:nvPr>
        </p:nvSpPr>
        <p:spPr>
          <a:xfrm>
            <a:off x="1914144" y="1447799"/>
            <a:ext cx="9997440" cy="5242711"/>
          </a:xfrm>
        </p:spPr>
        <p:txBody>
          <a:bodyPr>
            <a:noAutofit/>
          </a:bodyPr>
          <a:lstStyle/>
          <a:p>
            <a:pPr marL="82296" indent="0">
              <a:buNone/>
            </a:pPr>
            <a:r>
              <a:rPr lang="en-US" sz="2500" b="1" dirty="0" smtClean="0">
                <a:latin typeface="Times New Roman" panose="02020603050405020304" pitchFamily="18" charset="0"/>
                <a:cs typeface="Times New Roman" panose="02020603050405020304" pitchFamily="18" charset="0"/>
              </a:rPr>
              <a:t>Version 4:</a:t>
            </a:r>
          </a:p>
          <a:p>
            <a:r>
              <a:rPr lang="en-GB" sz="2500" dirty="0">
                <a:latin typeface="Times New Roman" panose="02020603050405020304" pitchFamily="18" charset="0"/>
                <a:cs typeface="Times New Roman" panose="02020603050405020304" pitchFamily="18" charset="0"/>
              </a:rPr>
              <a:t>Đ</a:t>
            </a:r>
            <a:r>
              <a:rPr lang="vi-VN" sz="2500" dirty="0">
                <a:latin typeface="Times New Roman" panose="02020603050405020304" pitchFamily="18" charset="0"/>
                <a:cs typeface="Times New Roman" panose="02020603050405020304" pitchFamily="18" charset="0"/>
              </a:rPr>
              <a:t>ược định nghĩa trong </a:t>
            </a:r>
            <a:r>
              <a:rPr lang="vi-VN" sz="2500" dirty="0" smtClean="0">
                <a:latin typeface="Times New Roman" panose="02020603050405020304" pitchFamily="18" charset="0"/>
                <a:cs typeface="Times New Roman" panose="02020603050405020304" pitchFamily="18" charset="0"/>
              </a:rPr>
              <a:t>RFC3010</a:t>
            </a:r>
            <a:r>
              <a:rPr lang="vi-VN" sz="2500" dirty="0">
                <a:latin typeface="Times New Roman" panose="02020603050405020304" pitchFamily="18" charset="0"/>
                <a:cs typeface="Times New Roman" panose="02020603050405020304" pitchFamily="18" charset="0"/>
              </a:rPr>
              <a:t>, tháng 12 năm </a:t>
            </a:r>
            <a:r>
              <a:rPr lang="vi-VN" sz="2500" dirty="0" smtClean="0">
                <a:latin typeface="Times New Roman" panose="02020603050405020304" pitchFamily="18" charset="0"/>
                <a:cs typeface="Times New Roman" panose="02020603050405020304" pitchFamily="18" charset="0"/>
              </a:rPr>
              <a:t>2000</a:t>
            </a:r>
            <a:r>
              <a:rPr lang="en-GB"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sửa </a:t>
            </a:r>
            <a:r>
              <a:rPr lang="vi-VN" sz="2500" dirty="0">
                <a:latin typeface="Times New Roman" panose="02020603050405020304" pitchFamily="18" charset="0"/>
                <a:cs typeface="Times New Roman" panose="02020603050405020304" pitchFamily="18" charset="0"/>
              </a:rPr>
              <a:t>đổi trong </a:t>
            </a:r>
            <a:r>
              <a:rPr lang="vi-VN" sz="2500" dirty="0" smtClean="0">
                <a:latin typeface="Times New Roman" panose="02020603050405020304" pitchFamily="18" charset="0"/>
                <a:cs typeface="Times New Roman" panose="02020603050405020304" pitchFamily="18" charset="0"/>
              </a:rPr>
              <a:t>RFC3530</a:t>
            </a:r>
            <a:r>
              <a:rPr lang="vi-VN" sz="2500" dirty="0">
                <a:latin typeface="Times New Roman" panose="02020603050405020304" pitchFamily="18" charset="0"/>
                <a:cs typeface="Times New Roman" panose="02020603050405020304" pitchFamily="18" charset="0"/>
              </a:rPr>
              <a:t>, tháng 4 năm </a:t>
            </a:r>
            <a:r>
              <a:rPr lang="vi-VN" sz="2500" dirty="0" smtClean="0">
                <a:latin typeface="Times New Roman" panose="02020603050405020304" pitchFamily="18" charset="0"/>
                <a:cs typeface="Times New Roman" panose="02020603050405020304" pitchFamily="18" charset="0"/>
              </a:rPr>
              <a:t>2003</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và</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một</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lần</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nữa</a:t>
            </a:r>
            <a:r>
              <a:rPr lang="en-GB"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RFC7530</a:t>
            </a:r>
            <a:r>
              <a:rPr lang="en-US" sz="2500" dirty="0">
                <a:latin typeface="Times New Roman" panose="02020603050405020304" pitchFamily="18" charset="0"/>
                <a:cs typeface="Times New Roman" panose="02020603050405020304" pitchFamily="18" charset="0"/>
              </a:rPr>
              <a:t> , </a:t>
            </a:r>
            <a:r>
              <a:rPr lang="en-US" sz="2500" dirty="0" err="1">
                <a:latin typeface="Times New Roman" panose="02020603050405020304" pitchFamily="18" charset="0"/>
                <a:cs typeface="Times New Roman" panose="02020603050405020304" pitchFamily="18" charset="0"/>
              </a:rPr>
              <a:t>tháng</a:t>
            </a:r>
            <a:r>
              <a:rPr lang="en-US" sz="2500" dirty="0">
                <a:latin typeface="Times New Roman" panose="02020603050405020304" pitchFamily="18" charset="0"/>
                <a:cs typeface="Times New Roman" panose="02020603050405020304" pitchFamily="18" charset="0"/>
              </a:rPr>
              <a:t> 3 </a:t>
            </a:r>
            <a:r>
              <a:rPr lang="en-US" sz="2500" dirty="0" err="1">
                <a:latin typeface="Times New Roman" panose="02020603050405020304" pitchFamily="18" charset="0"/>
                <a:cs typeface="Times New Roman" panose="02020603050405020304" pitchFamily="18" charset="0"/>
              </a:rPr>
              <a:t>năm</a:t>
            </a:r>
            <a:r>
              <a:rPr lang="en-US" sz="2500" dirty="0">
                <a:latin typeface="Times New Roman" panose="02020603050405020304" pitchFamily="18" charset="0"/>
                <a:cs typeface="Times New Roman" panose="02020603050405020304" pitchFamily="18" charset="0"/>
              </a:rPr>
              <a:t> 2015</a:t>
            </a:r>
            <a:endParaRPr lang="vi-VN"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B</a:t>
            </a:r>
            <a:r>
              <a:rPr lang="en-US" sz="2500" dirty="0" err="1" smtClean="0">
                <a:latin typeface="Times New Roman" panose="02020603050405020304" pitchFamily="18" charset="0"/>
                <a:cs typeface="Times New Roman" panose="02020603050405020304" pitchFamily="18" charset="0"/>
              </a:rPr>
              <a:t>ao</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gồm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cải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suất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yêu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mạnh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stateful</a:t>
            </a:r>
            <a:endParaRPr lang="en-US" sz="2500" dirty="0" smtClean="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Phiên bản 4 trở thành phiên bản đầu tiên được phát triển với Internet Engineering Task Force (IETF) sau khi </a:t>
            </a:r>
            <a:r>
              <a:rPr lang="vi-VN" sz="2500" dirty="0" smtClean="0">
                <a:latin typeface="Times New Roman" panose="02020603050405020304" pitchFamily="18" charset="0"/>
                <a:cs typeface="Times New Roman" panose="02020603050405020304" pitchFamily="18" charset="0"/>
              </a:rPr>
              <a:t>Su</a:t>
            </a:r>
            <a:r>
              <a:rPr lang="en-GB" sz="2500" dirty="0" smtClean="0">
                <a:latin typeface="Times New Roman" panose="02020603050405020304" pitchFamily="18" charset="0"/>
                <a:cs typeface="Times New Roman" panose="02020603050405020304" pitchFamily="18" charset="0"/>
              </a:rPr>
              <a:t>n </a:t>
            </a:r>
            <a:r>
              <a:rPr lang="vi-VN" sz="2500" dirty="0" smtClean="0">
                <a:latin typeface="Times New Roman" panose="02020603050405020304" pitchFamily="18" charset="0"/>
                <a:cs typeface="Times New Roman" panose="02020603050405020304" pitchFamily="18" charset="0"/>
              </a:rPr>
              <a:t>bàn </a:t>
            </a:r>
            <a:r>
              <a:rPr lang="vi-VN" sz="2500" dirty="0">
                <a:latin typeface="Times New Roman" panose="02020603050405020304" pitchFamily="18" charset="0"/>
                <a:cs typeface="Times New Roman" panose="02020603050405020304" pitchFamily="18" charset="0"/>
              </a:rPr>
              <a:t>giao sự phát triển của các giao thức </a:t>
            </a:r>
            <a:r>
              <a:rPr lang="vi-VN" sz="2500" dirty="0" smtClean="0">
                <a:latin typeface="Times New Roman" panose="02020603050405020304" pitchFamily="18" charset="0"/>
                <a:cs typeface="Times New Roman" panose="02020603050405020304" pitchFamily="18" charset="0"/>
              </a:rPr>
              <a:t>NFS</a:t>
            </a:r>
            <a:endParaRPr lang="en-GB"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74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latin typeface="Times New Roman" panose="02020603050405020304" pitchFamily="18" charset="0"/>
                <a:cs typeface="Times New Roman" panose="02020603050405020304" pitchFamily="18" charset="0"/>
              </a:rPr>
              <a:t>2.Versions</a:t>
            </a:r>
            <a:endParaRPr lang="en-US" dirty="0"/>
          </a:p>
        </p:txBody>
      </p:sp>
      <p:sp>
        <p:nvSpPr>
          <p:cNvPr id="3" name="Content Placeholder 2"/>
          <p:cNvSpPr>
            <a:spLocks noGrp="1"/>
          </p:cNvSpPr>
          <p:nvPr>
            <p:ph idx="1"/>
          </p:nvPr>
        </p:nvSpPr>
        <p:spPr/>
        <p:txBody>
          <a:bodyPr>
            <a:normAutofit/>
          </a:bodyPr>
          <a:lstStyle/>
          <a:p>
            <a:r>
              <a:rPr lang="vi-VN" sz="2500" dirty="0">
                <a:latin typeface="Times New Roman" panose="02020603050405020304" pitchFamily="18" charset="0"/>
                <a:cs typeface="Times New Roman" panose="02020603050405020304" pitchFamily="18" charset="0"/>
              </a:rPr>
              <a:t>Phiên bản NFS </a:t>
            </a:r>
            <a:r>
              <a:rPr lang="vi-VN" sz="2500" dirty="0" smtClean="0">
                <a:latin typeface="Times New Roman" panose="02020603050405020304" pitchFamily="18" charset="0"/>
                <a:cs typeface="Times New Roman" panose="02020603050405020304" pitchFamily="18" charset="0"/>
              </a:rPr>
              <a:t>4.1(</a:t>
            </a:r>
            <a:r>
              <a:rPr lang="en-GB" sz="2500" dirty="0">
                <a:latin typeface="Times New Roman" panose="02020603050405020304" pitchFamily="18" charset="0"/>
                <a:cs typeface="Times New Roman" panose="02020603050405020304" pitchFamily="18" charset="0"/>
              </a:rPr>
              <a:t>đ</a:t>
            </a:r>
            <a:r>
              <a:rPr lang="vi-VN" sz="2500" dirty="0" smtClean="0">
                <a:latin typeface="Times New Roman" panose="02020603050405020304" pitchFamily="18" charset="0"/>
                <a:cs typeface="Times New Roman" panose="02020603050405020304" pitchFamily="18" charset="0"/>
              </a:rPr>
              <a:t>ược </a:t>
            </a:r>
            <a:r>
              <a:rPr lang="vi-VN" sz="2500" dirty="0">
                <a:latin typeface="Times New Roman" panose="02020603050405020304" pitchFamily="18" charset="0"/>
                <a:cs typeface="Times New Roman" panose="02020603050405020304" pitchFamily="18" charset="0"/>
              </a:rPr>
              <a:t>định nghĩa </a:t>
            </a:r>
            <a:r>
              <a:rPr lang="vi-VN" sz="2500" dirty="0" smtClean="0">
                <a:latin typeface="Times New Roman" panose="02020603050405020304" pitchFamily="18" charset="0"/>
                <a:cs typeface="Times New Roman" panose="02020603050405020304" pitchFamily="18" charset="0"/>
              </a:rPr>
              <a:t>trong</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RFC5661</a:t>
            </a:r>
            <a:r>
              <a:rPr lang="vi-VN" sz="2500" dirty="0">
                <a:latin typeface="Times New Roman" panose="02020603050405020304" pitchFamily="18" charset="0"/>
                <a:cs typeface="Times New Roman" panose="02020603050405020304" pitchFamily="18" charset="0"/>
              </a:rPr>
              <a:t> , tháng 1 năm 2010) nhằm cung cấp hỗ trợ giao thức để tận dụng các triển khai máy chủ nhóm bao gồm khả năng cung cấp truy cập song song có thể mở rộng cho các tệp được phân phối giữa nhiều máy chủ (phần mở rộng pNFS</a:t>
            </a:r>
            <a:r>
              <a:rPr lang="vi-VN"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NFS phiên bản 4.2 </a:t>
            </a:r>
            <a:r>
              <a:rPr lang="vi-VN" sz="2500" dirty="0" smtClean="0">
                <a:latin typeface="Times New Roman" panose="02020603050405020304" pitchFamily="18" charset="0"/>
                <a:cs typeface="Times New Roman" panose="02020603050405020304" pitchFamily="18" charset="0"/>
              </a:rPr>
              <a:t>(</a:t>
            </a:r>
            <a:r>
              <a:rPr lang="en-GB" sz="2500" dirty="0">
                <a:latin typeface="Times New Roman" panose="02020603050405020304" pitchFamily="18" charset="0"/>
                <a:cs typeface="Times New Roman" panose="02020603050405020304" pitchFamily="18" charset="0"/>
              </a:rPr>
              <a:t>đ</a:t>
            </a:r>
            <a:r>
              <a:rPr lang="vi-VN" sz="2500" dirty="0">
                <a:latin typeface="Times New Roman" panose="02020603050405020304" pitchFamily="18" charset="0"/>
                <a:cs typeface="Times New Roman" panose="02020603050405020304" pitchFamily="18" charset="0"/>
              </a:rPr>
              <a:t>ược định nghĩa trong RFC7862</a:t>
            </a:r>
            <a:r>
              <a:rPr lang="en-US"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tháng 11 năm </a:t>
            </a:r>
            <a:r>
              <a:rPr lang="vi-VN" sz="2500" dirty="0" smtClean="0">
                <a:latin typeface="Times New Roman" panose="02020603050405020304" pitchFamily="18" charset="0"/>
                <a:cs typeface="Times New Roman" panose="02020603050405020304" pitchFamily="18" charset="0"/>
              </a:rPr>
              <a:t>2016</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với </a:t>
            </a:r>
            <a:r>
              <a:rPr lang="vi-VN" sz="2500" dirty="0">
                <a:latin typeface="Times New Roman" panose="02020603050405020304" pitchFamily="18" charset="0"/>
                <a:cs typeface="Times New Roman" panose="02020603050405020304" pitchFamily="18" charset="0"/>
              </a:rPr>
              <a:t>các tính năng mới bao gồm: server-side tạo bản sao và bản sao, ứng dụng </a:t>
            </a:r>
            <a:r>
              <a:rPr lang="vi-VN" sz="2500" dirty="0" smtClean="0">
                <a:latin typeface="Times New Roman" panose="02020603050405020304" pitchFamily="18" charset="0"/>
                <a:cs typeface="Times New Roman" panose="02020603050405020304" pitchFamily="18" charset="0"/>
              </a:rPr>
              <a:t>I/O </a:t>
            </a:r>
            <a:r>
              <a:rPr lang="vi-VN" sz="2500" dirty="0">
                <a:latin typeface="Times New Roman" panose="02020603050405020304" pitchFamily="18" charset="0"/>
                <a:cs typeface="Times New Roman" panose="02020603050405020304" pitchFamily="18" charset="0"/>
              </a:rPr>
              <a:t>tư vấn, tập tin thưa thớt, phòng không gian, khối dữ liệu ứng dụng (ADB), dán nhãn NFS với sec_label có chứa bất kỳ hệ thống bảo mật MAC nào và hai hoạt động mới cho pNFS (LAYOUTERROR và LAYOUTSTATS).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3.Kiến </a:t>
            </a:r>
            <a:r>
              <a:rPr lang="en-US" sz="4000" dirty="0" err="1" smtClean="0">
                <a:effectLst/>
                <a:latin typeface="Times New Roman" panose="02020603050405020304" pitchFamily="18" charset="0"/>
                <a:cs typeface="Times New Roman" panose="02020603050405020304" pitchFamily="18" charset="0"/>
              </a:rPr>
              <a:t>trúc</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của</a:t>
            </a:r>
            <a:r>
              <a:rPr lang="en-US" sz="4000" dirty="0" smtClean="0">
                <a:effectLst/>
                <a:latin typeface="Times New Roman" panose="02020603050405020304" pitchFamily="18" charset="0"/>
                <a:cs typeface="Times New Roman" panose="02020603050405020304" pitchFamily="18" charset="0"/>
              </a:rPr>
              <a:t> NFS</a:t>
            </a:r>
            <a:endParaRPr lang="en-US" sz="4000" dirty="0">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stretch>
            <a:fillRect/>
          </a:stretch>
        </p:blipFill>
        <p:spPr>
          <a:xfrm>
            <a:off x="2883878" y="1716259"/>
            <a:ext cx="7554350" cy="3154505"/>
          </a:xfrm>
          <a:prstGeom prst="rect">
            <a:avLst/>
          </a:prstGeom>
        </p:spPr>
      </p:pic>
      <p:sp>
        <p:nvSpPr>
          <p:cNvPr id="6" name="TextBox 5"/>
          <p:cNvSpPr txBox="1"/>
          <p:nvPr/>
        </p:nvSpPr>
        <p:spPr>
          <a:xfrm>
            <a:off x="1914144" y="5214796"/>
            <a:ext cx="9909682"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NFS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Client-Server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sẻ</a:t>
            </a:r>
            <a:r>
              <a:rPr lang="en-US" sz="2000" dirty="0">
                <a:latin typeface="Times New Roman" panose="02020603050405020304" pitchFamily="18" charset="0"/>
                <a:cs typeface="Times New Roman" panose="02020603050405020304" pitchFamily="18" charset="0"/>
              </a:rPr>
              <a:t> file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(TCP).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tệp</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sẻ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kèm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chia </a:t>
            </a:r>
            <a:r>
              <a:rPr lang="en-US" sz="2000" dirty="0" err="1">
                <a:latin typeface="Times New Roman" panose="02020603050405020304" pitchFamily="18" charset="0"/>
                <a:cs typeface="Times New Roman" panose="02020603050405020304" pitchFamily="18" charset="0"/>
              </a:rPr>
              <a:t>sẻ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gắn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9181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638"/>
            <a:ext cx="9997440" cy="1083382"/>
          </a:xfrm>
        </p:spPr>
        <p:txBody>
          <a:bodyPr>
            <a:normAutofit/>
          </a:bodyPr>
          <a:lstStyle/>
          <a:p>
            <a:r>
              <a:rPr lang="en-US" sz="4000" dirty="0" smtClean="0">
                <a:effectLst/>
                <a:latin typeface="Times New Roman" panose="02020603050405020304" pitchFamily="18" charset="0"/>
                <a:cs typeface="Times New Roman" panose="02020603050405020304" pitchFamily="18" charset="0"/>
              </a:rPr>
              <a:t>3.1 </a:t>
            </a:r>
            <a:r>
              <a:rPr lang="en-US" sz="4000" dirty="0" err="1" smtClean="0">
                <a:effectLst/>
                <a:latin typeface="Times New Roman" panose="02020603050405020304" pitchFamily="18" charset="0"/>
                <a:cs typeface="Times New Roman" panose="02020603050405020304" pitchFamily="18" charset="0"/>
              </a:rPr>
              <a:t>Ngăn</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xếp</a:t>
            </a:r>
            <a:r>
              <a:rPr lang="en-US" sz="4000" dirty="0" smtClean="0">
                <a:effectLst/>
                <a:latin typeface="Times New Roman" panose="02020603050405020304" pitchFamily="18" charset="0"/>
                <a:cs typeface="Times New Roman" panose="02020603050405020304" pitchFamily="18" charset="0"/>
              </a:rPr>
              <a:t> NFS</a:t>
            </a:r>
            <a:endParaRPr lang="en-US" sz="4000" dirty="0"/>
          </a:p>
        </p:txBody>
      </p:sp>
      <p:pic>
        <p:nvPicPr>
          <p:cNvPr id="4" name="Content Placeholder 3"/>
          <p:cNvPicPr>
            <a:picLocks noGrp="1" noChangeAspect="1"/>
          </p:cNvPicPr>
          <p:nvPr>
            <p:ph idx="1"/>
          </p:nvPr>
        </p:nvPicPr>
        <p:blipFill>
          <a:blip r:embed="rId2"/>
          <a:stretch>
            <a:fillRect/>
          </a:stretch>
        </p:blipFill>
        <p:spPr>
          <a:xfrm>
            <a:off x="2018923" y="1589653"/>
            <a:ext cx="5187636" cy="4611971"/>
          </a:xfrm>
          <a:prstGeom prst="rect">
            <a:avLst/>
          </a:prstGeom>
        </p:spPr>
      </p:pic>
      <p:sp>
        <p:nvSpPr>
          <p:cNvPr id="5" name="TextBox 4"/>
          <p:cNvSpPr txBox="1"/>
          <p:nvPr/>
        </p:nvSpPr>
        <p:spPr>
          <a:xfrm>
            <a:off x="7351414" y="1450095"/>
            <a:ext cx="4689695" cy="5170646"/>
          </a:xfrm>
          <a:prstGeom prst="rect">
            <a:avLst/>
          </a:prstGeom>
          <a:noFill/>
        </p:spPr>
        <p:txBody>
          <a:bodyPr wrap="square" rtlCol="0">
            <a:spAutoFit/>
          </a:bodyPr>
          <a:lstStyle/>
          <a:p>
            <a:pPr fontAlgn="base"/>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Linux, </a:t>
            </a:r>
            <a:r>
              <a:rPr lang="en-US" sz="1500" dirty="0" err="1">
                <a:latin typeface="Times New Roman" panose="02020603050405020304" pitchFamily="18" charset="0"/>
                <a:cs typeface="Times New Roman" panose="02020603050405020304" pitchFamily="18" charset="0"/>
              </a:rPr>
              <a:t>công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tắc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tệp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ảo</a:t>
            </a:r>
            <a:r>
              <a:rPr lang="en-US" sz="1500" dirty="0">
                <a:latin typeface="Times New Roman" panose="02020603050405020304" pitchFamily="18" charset="0"/>
                <a:cs typeface="Times New Roman" panose="02020603050405020304" pitchFamily="18" charset="0"/>
              </a:rPr>
              <a:t> (VFS) </a:t>
            </a:r>
            <a:r>
              <a:rPr lang="en-US" sz="1500" dirty="0" err="1">
                <a:latin typeface="Times New Roman" panose="02020603050405020304" pitchFamily="18" charset="0"/>
                <a:cs typeface="Times New Roman" panose="02020603050405020304" pitchFamily="18" charset="0"/>
              </a:rPr>
              <a:t>cung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cấp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hỗ</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đồng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nhiều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tệp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chủ</a:t>
            </a:r>
            <a:r>
              <a:rPr lang="en-US" sz="1500" dirty="0">
                <a:latin typeface="Times New Roman" panose="02020603050405020304" pitchFamily="18" charset="0"/>
                <a:cs typeface="Times New Roman" panose="02020603050405020304" pitchFamily="18" charset="0"/>
              </a:rPr>
              <a:t>. VFS </a:t>
            </a:r>
            <a:r>
              <a:rPr lang="en-US" sz="1500" dirty="0" err="1">
                <a:latin typeface="Times New Roman" panose="02020603050405020304" pitchFamily="18" charset="0"/>
                <a:cs typeface="Times New Roman" panose="02020603050405020304" pitchFamily="18" charset="0"/>
              </a:rPr>
              <a:t>xác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tệp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phải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đáp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Vì</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do </a:t>
            </a:r>
            <a:r>
              <a:rPr lang="en-US" sz="1500" dirty="0" err="1">
                <a:latin typeface="Times New Roman" panose="02020603050405020304" pitchFamily="18" charset="0"/>
                <a:cs typeface="Times New Roman" panose="02020603050405020304" pitchFamily="18" charset="0"/>
              </a:rPr>
              <a:t>này</a:t>
            </a:r>
            <a:r>
              <a:rPr lang="en-US" sz="1500" dirty="0">
                <a:latin typeface="Times New Roman" panose="02020603050405020304" pitchFamily="18" charset="0"/>
                <a:cs typeface="Times New Roman" panose="02020603050405020304" pitchFamily="18" charset="0"/>
              </a:rPr>
              <a:t>, NFS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tập</a:t>
            </a:r>
            <a:r>
              <a:rPr lang="en-US" sz="1500" dirty="0">
                <a:latin typeface="Times New Roman" panose="02020603050405020304" pitchFamily="18" charset="0"/>
                <a:cs typeface="Times New Roman" panose="02020603050405020304" pitchFamily="18" charset="0"/>
              </a:rPr>
              <a:t> tin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cắm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như</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Sự</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biệt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duy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với</a:t>
            </a:r>
            <a:r>
              <a:rPr lang="en-US" sz="1500" dirty="0">
                <a:latin typeface="Times New Roman" panose="02020603050405020304" pitchFamily="18" charset="0"/>
                <a:cs typeface="Times New Roman" panose="02020603050405020304" pitchFamily="18" charset="0"/>
              </a:rPr>
              <a:t> NFS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đầu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ra</a:t>
            </a:r>
            <a:r>
              <a:rPr lang="en-US" sz="1500" dirty="0">
                <a:latin typeface="Times New Roman" panose="02020603050405020304" pitchFamily="18" charset="0"/>
                <a:cs typeface="Times New Roman" panose="02020603050405020304" pitchFamily="18" charset="0"/>
              </a:rPr>
              <a:t> (I/O)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đáp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bộ</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thay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vì</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phải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đi</a:t>
            </a:r>
            <a:r>
              <a:rPr lang="en-US" sz="1500" dirty="0">
                <a:latin typeface="Times New Roman" panose="02020603050405020304" pitchFamily="18" charset="0"/>
                <a:cs typeface="Times New Roman" panose="02020603050405020304" pitchFamily="18" charset="0"/>
              </a:rPr>
              <a:t> qua </a:t>
            </a:r>
            <a:r>
              <a:rPr lang="en-US" sz="1500" dirty="0" err="1">
                <a:latin typeface="Times New Roman" panose="02020603050405020304" pitchFamily="18" charset="0"/>
                <a:cs typeface="Times New Roman" panose="02020603050405020304" pitchFamily="18" charset="0"/>
              </a:rPr>
              <a:t>mạng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hoàn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a:t>
            </a:r>
          </a:p>
          <a:p>
            <a:pPr fontAlgn="base"/>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tìm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thấy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sẵn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NFS, VFS </a:t>
            </a:r>
            <a:r>
              <a:rPr lang="en-US" sz="1500" dirty="0" err="1">
                <a:latin typeface="Times New Roman" panose="02020603050405020304" pitchFamily="18" charset="0"/>
                <a:cs typeface="Times New Roman" panose="02020603050405020304" pitchFamily="18" charset="0"/>
              </a:rPr>
              <a:t>chuyển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NFS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nhân</a:t>
            </a:r>
            <a:r>
              <a:rPr lang="en-US" sz="1500" dirty="0">
                <a:latin typeface="Times New Roman" panose="02020603050405020304" pitchFamily="18" charset="0"/>
                <a:cs typeface="Times New Roman" panose="02020603050405020304" pitchFamily="18" charset="0"/>
              </a:rPr>
              <a:t>. NFS </a:t>
            </a:r>
            <a:r>
              <a:rPr lang="en-US" sz="1500" dirty="0" err="1">
                <a:latin typeface="Times New Roman" panose="02020603050405020304" pitchFamily="18" charset="0"/>
                <a:cs typeface="Times New Roman" panose="02020603050405020304" pitchFamily="18" charset="0"/>
              </a:rPr>
              <a:t>diễn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giải</a:t>
            </a:r>
            <a:r>
              <a:rPr lang="en-US" sz="1500" dirty="0">
                <a:latin typeface="Times New Roman" panose="02020603050405020304" pitchFamily="18" charset="0"/>
                <a:cs typeface="Times New Roman" panose="02020603050405020304" pitchFamily="18" charset="0"/>
              </a:rPr>
              <a:t> I/O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chuyển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tục</a:t>
            </a:r>
            <a:r>
              <a:rPr lang="en-US" sz="1500" dirty="0">
                <a:latin typeface="Times New Roman" panose="02020603050405020304" pitchFamily="18" charset="0"/>
                <a:cs typeface="Times New Roman" panose="02020603050405020304" pitchFamily="18" charset="0"/>
              </a:rPr>
              <a:t> NFS (OPEN, ACCESS, CREATE, READ, CLOSE, REMOVE, v.v.)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này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NFS RFC </a:t>
            </a:r>
            <a:r>
              <a:rPr lang="en-US" sz="1500" dirty="0" err="1">
                <a:latin typeface="Times New Roman" panose="02020603050405020304" pitchFamily="18" charset="0"/>
                <a:cs typeface="Times New Roman" panose="02020603050405020304" pitchFamily="18" charset="0"/>
              </a:rPr>
              <a:t>cụ</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chỉ</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hành</a:t>
            </a:r>
            <a:r>
              <a:rPr lang="en-US" sz="1500" dirty="0">
                <a:latin typeface="Times New Roman" panose="02020603050405020304" pitchFamily="18" charset="0"/>
                <a:cs typeface="Times New Roman" panose="02020603050405020304" pitchFamily="18" charset="0"/>
              </a:rPr>
              <a:t> vi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NFS.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chọn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từ</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I/O,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lớp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từ</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xa</a:t>
            </a:r>
            <a:r>
              <a:rPr lang="en-US" sz="1500" dirty="0">
                <a:latin typeface="Times New Roman" panose="02020603050405020304" pitchFamily="18" charset="0"/>
                <a:cs typeface="Times New Roman" panose="02020603050405020304" pitchFamily="18" charset="0"/>
              </a:rPr>
              <a:t> (RPC). </a:t>
            </a:r>
            <a:r>
              <a:rPr lang="en-US" sz="1500" dirty="0" err="1">
                <a:latin typeface="Times New Roman" panose="02020603050405020304" pitchFamily="18" charset="0"/>
                <a:cs typeface="Times New Roman" panose="02020603050405020304" pitchFamily="18" charset="0"/>
              </a:rPr>
              <a:t>Như</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tên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RPC </a:t>
            </a:r>
            <a:r>
              <a:rPr lang="en-US" sz="1500" dirty="0" err="1">
                <a:latin typeface="Times New Roman" panose="02020603050405020304" pitchFamily="18" charset="0"/>
                <a:cs typeface="Times New Roman" panose="02020603050405020304" pitchFamily="18" charset="0"/>
              </a:rPr>
              <a:t>cung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cấp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thực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hiện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cuộc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thủ</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giữa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hệ</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thống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Nó</a:t>
            </a:r>
            <a:r>
              <a:rPr lang="en-US" sz="1500" dirty="0">
                <a:latin typeface="Times New Roman" panose="02020603050405020304" pitchFamily="18" charset="0"/>
                <a:cs typeface="Times New Roman" panose="02020603050405020304" pitchFamily="18" charset="0"/>
              </a:rPr>
              <a:t> so </a:t>
            </a:r>
            <a:r>
              <a:rPr lang="en-US" sz="1500" dirty="0" err="1">
                <a:latin typeface="Times New Roman" panose="02020603050405020304" pitchFamily="18" charset="0"/>
                <a:cs typeface="Times New Roman" panose="02020603050405020304" pitchFamily="18" charset="0"/>
              </a:rPr>
              <a:t>sánh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NFS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đối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kèm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nhau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việc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gửi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chúng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đến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đối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tác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từ</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xa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thích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hợp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theo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dõi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hồi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cung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cấp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yêu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thích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hợp</a:t>
            </a:r>
            <a:r>
              <a:rPr lang="en-US" sz="1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299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521</Words>
  <Application>Microsoft Office PowerPoint</Application>
  <PresentationFormat>Widescreen</PresentationFormat>
  <Paragraphs>64</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Tahoma</vt:lpstr>
      <vt:lpstr>Times New Roman</vt:lpstr>
      <vt:lpstr>Verdana</vt:lpstr>
      <vt:lpstr>Wingdings 2</vt:lpstr>
      <vt:lpstr>Solstice</vt:lpstr>
      <vt:lpstr>Thiết Kế Hệ Thống Network File System</vt:lpstr>
      <vt:lpstr>Các nội dung chính</vt:lpstr>
      <vt:lpstr>1.Khái niệm</vt:lpstr>
      <vt:lpstr>2.Versions</vt:lpstr>
      <vt:lpstr>2.Versions</vt:lpstr>
      <vt:lpstr>2.Versions</vt:lpstr>
      <vt:lpstr>2.Versions</vt:lpstr>
      <vt:lpstr>3.Kiến trúc của NFS</vt:lpstr>
      <vt:lpstr>3.1 Ngăn xếp NFS</vt:lpstr>
      <vt:lpstr>3.1 Ngăn xếp NFS</vt:lpstr>
      <vt:lpstr>3.1 Ngăn xếp NFS</vt:lpstr>
      <vt:lpstr>3.2 Kiến trúc của pNFS</vt:lpstr>
      <vt:lpstr>4. Ưu điểm và nhượng điểm của NFS</vt:lpstr>
      <vt:lpstr>5. 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giải pháp free mail server cho doanh nghiệp dùng Zimbra</dc:title>
  <dc:creator>Windows User</dc:creator>
  <cp:lastModifiedBy>Windows User</cp:lastModifiedBy>
  <cp:revision>142</cp:revision>
  <dcterms:created xsi:type="dcterms:W3CDTF">2018-10-07T17:43:36Z</dcterms:created>
  <dcterms:modified xsi:type="dcterms:W3CDTF">2018-12-10T16:51:32Z</dcterms:modified>
</cp:coreProperties>
</file>