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59" r:id="rId6"/>
    <p:sldId id="263" r:id="rId7"/>
    <p:sldId id="262" r:id="rId8"/>
    <p:sldId id="264" r:id="rId9"/>
    <p:sldId id="261" r:id="rId10"/>
    <p:sldId id="266" r:id="rId11"/>
    <p:sldId id="265"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53" autoAdjust="0"/>
    <p:restoredTop sz="94660"/>
  </p:normalViewPr>
  <p:slideViewPr>
    <p:cSldViewPr snapToGrid="0">
      <p:cViewPr varScale="1">
        <p:scale>
          <a:sx n="69" d="100"/>
          <a:sy n="69" d="100"/>
        </p:scale>
        <p:origin x="78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9479D47-243C-42BD-AC69-2956FBBC47AA}" type="datetimeFigureOut">
              <a:rPr lang="en-US" smtClean="0"/>
              <a:t>10/4/2018</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0D7A566-B1C9-49F7-A2B4-5124B4401358}" type="slidenum">
              <a:rPr lang="en-US" smtClean="0"/>
              <a:t>‹#›</a:t>
            </a:fld>
            <a:endParaRPr lang="en-US"/>
          </a:p>
        </p:txBody>
      </p:sp>
    </p:spTree>
    <p:extLst>
      <p:ext uri="{BB962C8B-B14F-4D97-AF65-F5344CB8AC3E}">
        <p14:creationId xmlns:p14="http://schemas.microsoft.com/office/powerpoint/2010/main" val="682061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9479D47-243C-42BD-AC69-2956FBBC47AA}" type="datetimeFigureOut">
              <a:rPr lang="en-US" smtClean="0"/>
              <a:t>10/4/2018</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0D7A566-B1C9-49F7-A2B4-5124B4401358}" type="slidenum">
              <a:rPr lang="en-US" smtClean="0"/>
              <a:t>‹#›</a:t>
            </a:fld>
            <a:endParaRPr lang="en-US"/>
          </a:p>
        </p:txBody>
      </p:sp>
    </p:spTree>
    <p:extLst>
      <p:ext uri="{BB962C8B-B14F-4D97-AF65-F5344CB8AC3E}">
        <p14:creationId xmlns:p14="http://schemas.microsoft.com/office/powerpoint/2010/main" val="4058625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69479D47-243C-42BD-AC69-2956FBBC47AA}" type="datetimeFigureOut">
              <a:rPr lang="en-US" smtClean="0"/>
              <a:t>10/4/2018</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0D7A566-B1C9-49F7-A2B4-5124B4401358}" type="slidenum">
              <a:rPr lang="en-US" smtClean="0"/>
              <a:t>‹#›</a:t>
            </a:fld>
            <a:endParaRPr lang="en-US"/>
          </a:p>
        </p:txBody>
      </p:sp>
    </p:spTree>
    <p:extLst>
      <p:ext uri="{BB962C8B-B14F-4D97-AF65-F5344CB8AC3E}">
        <p14:creationId xmlns:p14="http://schemas.microsoft.com/office/powerpoint/2010/main" val="3292875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69479D47-243C-42BD-AC69-2956FBBC47AA}" type="datetimeFigureOut">
              <a:rPr lang="en-US" smtClean="0"/>
              <a:t>10/4/2018</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0D7A566-B1C9-49F7-A2B4-5124B4401358}" type="slidenum">
              <a:rPr lang="en-US" smtClean="0"/>
              <a:t>‹#›</a:t>
            </a:fld>
            <a:endParaRPr lang="en-US"/>
          </a:p>
        </p:txBody>
      </p:sp>
    </p:spTree>
    <p:extLst>
      <p:ext uri="{BB962C8B-B14F-4D97-AF65-F5344CB8AC3E}">
        <p14:creationId xmlns:p14="http://schemas.microsoft.com/office/powerpoint/2010/main" val="41996057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9479D47-243C-42BD-AC69-2956FBBC47AA}" type="datetimeFigureOut">
              <a:rPr lang="en-US" smtClean="0"/>
              <a:t>10/4/2018</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0D7A566-B1C9-49F7-A2B4-5124B4401358}" type="slidenum">
              <a:rPr lang="en-US" smtClean="0"/>
              <a:t>‹#›</a:t>
            </a:fld>
            <a:endParaRPr lang="en-US"/>
          </a:p>
        </p:txBody>
      </p:sp>
    </p:spTree>
    <p:extLst>
      <p:ext uri="{BB962C8B-B14F-4D97-AF65-F5344CB8AC3E}">
        <p14:creationId xmlns:p14="http://schemas.microsoft.com/office/powerpoint/2010/main" val="41648996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9479D47-243C-42BD-AC69-2956FBBC47AA}" type="datetimeFigureOut">
              <a:rPr lang="en-US" smtClean="0"/>
              <a:t>10/4/2018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D7A566-B1C9-49F7-A2B4-5124B4401358}" type="slidenum">
              <a:rPr lang="en-US" smtClean="0"/>
              <a:t>‹#›</a:t>
            </a:fld>
            <a:endParaRPr lang="en-US"/>
          </a:p>
        </p:txBody>
      </p:sp>
    </p:spTree>
    <p:extLst>
      <p:ext uri="{BB962C8B-B14F-4D97-AF65-F5344CB8AC3E}">
        <p14:creationId xmlns:p14="http://schemas.microsoft.com/office/powerpoint/2010/main" val="41385614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9479D47-243C-42BD-AC69-2956FBBC47AA}" type="datetimeFigureOut">
              <a:rPr lang="en-US" smtClean="0"/>
              <a:t>10/4/2018</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D0D7A566-B1C9-49F7-A2B4-5124B4401358}" type="slidenum">
              <a:rPr lang="en-US" smtClean="0"/>
              <a:t>‹#›</a:t>
            </a:fld>
            <a:endParaRPr lang="en-US"/>
          </a:p>
        </p:txBody>
      </p:sp>
    </p:spTree>
    <p:extLst>
      <p:ext uri="{BB962C8B-B14F-4D97-AF65-F5344CB8AC3E}">
        <p14:creationId xmlns:p14="http://schemas.microsoft.com/office/powerpoint/2010/main" val="34270449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9479D47-243C-42BD-AC69-2956FBBC47AA}" type="datetimeFigureOut">
              <a:rPr lang="en-US" smtClean="0"/>
              <a:t>10/4/2018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D7A566-B1C9-49F7-A2B4-5124B4401358}" type="slidenum">
              <a:rPr lang="en-US" smtClean="0"/>
              <a:t>‹#›</a:t>
            </a:fld>
            <a:endParaRPr lang="en-US"/>
          </a:p>
        </p:txBody>
      </p:sp>
    </p:spTree>
    <p:extLst>
      <p:ext uri="{BB962C8B-B14F-4D97-AF65-F5344CB8AC3E}">
        <p14:creationId xmlns:p14="http://schemas.microsoft.com/office/powerpoint/2010/main" val="9507186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9479D47-243C-42BD-AC69-2956FBBC47AA}" type="datetimeFigureOut">
              <a:rPr lang="en-US" smtClean="0"/>
              <a:t>10/4/2018</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0D7A566-B1C9-49F7-A2B4-5124B4401358}" type="slidenum">
              <a:rPr lang="en-US" smtClean="0"/>
              <a:t>‹#›</a:t>
            </a:fld>
            <a:endParaRPr lang="en-US"/>
          </a:p>
        </p:txBody>
      </p:sp>
    </p:spTree>
    <p:extLst>
      <p:ext uri="{BB962C8B-B14F-4D97-AF65-F5344CB8AC3E}">
        <p14:creationId xmlns:p14="http://schemas.microsoft.com/office/powerpoint/2010/main" val="1735274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479D47-243C-42BD-AC69-2956FBBC47AA}" type="datetimeFigureOut">
              <a:rPr lang="en-US" smtClean="0"/>
              <a:t>10/4/2018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D7A566-B1C9-49F7-A2B4-5124B4401358}" type="slidenum">
              <a:rPr lang="en-US" smtClean="0"/>
              <a:t>‹#›</a:t>
            </a:fld>
            <a:endParaRPr lang="en-US"/>
          </a:p>
        </p:txBody>
      </p:sp>
    </p:spTree>
    <p:extLst>
      <p:ext uri="{BB962C8B-B14F-4D97-AF65-F5344CB8AC3E}">
        <p14:creationId xmlns:p14="http://schemas.microsoft.com/office/powerpoint/2010/main" val="3357118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9479D47-243C-42BD-AC69-2956FBBC47AA}" type="datetimeFigureOut">
              <a:rPr lang="en-US" smtClean="0"/>
              <a:t>10/4/2018</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0D7A566-B1C9-49F7-A2B4-5124B4401358}" type="slidenum">
              <a:rPr lang="en-US" smtClean="0"/>
              <a:t>‹#›</a:t>
            </a:fld>
            <a:endParaRPr lang="en-US"/>
          </a:p>
        </p:txBody>
      </p:sp>
    </p:spTree>
    <p:extLst>
      <p:ext uri="{BB962C8B-B14F-4D97-AF65-F5344CB8AC3E}">
        <p14:creationId xmlns:p14="http://schemas.microsoft.com/office/powerpoint/2010/main" val="3188398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9479D47-243C-42BD-AC69-2956FBBC47AA}" type="datetimeFigureOut">
              <a:rPr lang="en-US" smtClean="0"/>
              <a:t>10/4/2018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D7A566-B1C9-49F7-A2B4-5124B4401358}" type="slidenum">
              <a:rPr lang="en-US" smtClean="0"/>
              <a:t>‹#›</a:t>
            </a:fld>
            <a:endParaRPr lang="en-US"/>
          </a:p>
        </p:txBody>
      </p:sp>
    </p:spTree>
    <p:extLst>
      <p:ext uri="{BB962C8B-B14F-4D97-AF65-F5344CB8AC3E}">
        <p14:creationId xmlns:p14="http://schemas.microsoft.com/office/powerpoint/2010/main" val="2592880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9479D47-243C-42BD-AC69-2956FBBC47AA}" type="datetimeFigureOut">
              <a:rPr lang="en-US" smtClean="0"/>
              <a:t>10/4/2018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D7A566-B1C9-49F7-A2B4-5124B4401358}" type="slidenum">
              <a:rPr lang="en-US" smtClean="0"/>
              <a:t>‹#›</a:t>
            </a:fld>
            <a:endParaRPr lang="en-US"/>
          </a:p>
        </p:txBody>
      </p:sp>
    </p:spTree>
    <p:extLst>
      <p:ext uri="{BB962C8B-B14F-4D97-AF65-F5344CB8AC3E}">
        <p14:creationId xmlns:p14="http://schemas.microsoft.com/office/powerpoint/2010/main" val="1084014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9479D47-243C-42BD-AC69-2956FBBC47AA}" type="datetimeFigureOut">
              <a:rPr lang="en-US" smtClean="0"/>
              <a:t>10/4/2018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D7A566-B1C9-49F7-A2B4-5124B4401358}" type="slidenum">
              <a:rPr lang="en-US" smtClean="0"/>
              <a:t>‹#›</a:t>
            </a:fld>
            <a:endParaRPr lang="en-US"/>
          </a:p>
        </p:txBody>
      </p:sp>
    </p:spTree>
    <p:extLst>
      <p:ext uri="{BB962C8B-B14F-4D97-AF65-F5344CB8AC3E}">
        <p14:creationId xmlns:p14="http://schemas.microsoft.com/office/powerpoint/2010/main" val="3996267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479D47-243C-42BD-AC69-2956FBBC47AA}" type="datetimeFigureOut">
              <a:rPr lang="en-US" smtClean="0"/>
              <a:t>10/4/2018</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0D7A566-B1C9-49F7-A2B4-5124B4401358}" type="slidenum">
              <a:rPr lang="en-US" smtClean="0"/>
              <a:t>‹#›</a:t>
            </a:fld>
            <a:endParaRPr lang="en-US"/>
          </a:p>
        </p:txBody>
      </p:sp>
    </p:spTree>
    <p:extLst>
      <p:ext uri="{BB962C8B-B14F-4D97-AF65-F5344CB8AC3E}">
        <p14:creationId xmlns:p14="http://schemas.microsoft.com/office/powerpoint/2010/main" val="2871636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9479D47-243C-42BD-AC69-2956FBBC47AA}" type="datetimeFigureOut">
              <a:rPr lang="en-US" smtClean="0"/>
              <a:t>10/4/2018</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0D7A566-B1C9-49F7-A2B4-5124B4401358}" type="slidenum">
              <a:rPr lang="en-US" smtClean="0"/>
              <a:t>‹#›</a:t>
            </a:fld>
            <a:endParaRPr lang="en-US"/>
          </a:p>
        </p:txBody>
      </p:sp>
    </p:spTree>
    <p:extLst>
      <p:ext uri="{BB962C8B-B14F-4D97-AF65-F5344CB8AC3E}">
        <p14:creationId xmlns:p14="http://schemas.microsoft.com/office/powerpoint/2010/main" val="1970577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9479D47-243C-42BD-AC69-2956FBBC47AA}" type="datetimeFigureOut">
              <a:rPr lang="en-US" smtClean="0"/>
              <a:t>10/4/2018</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0D7A566-B1C9-49F7-A2B4-5124B4401358}" type="slidenum">
              <a:rPr lang="en-US" smtClean="0"/>
              <a:t>‹#›</a:t>
            </a:fld>
            <a:endParaRPr lang="en-US"/>
          </a:p>
        </p:txBody>
      </p:sp>
    </p:spTree>
    <p:extLst>
      <p:ext uri="{BB962C8B-B14F-4D97-AF65-F5344CB8AC3E}">
        <p14:creationId xmlns:p14="http://schemas.microsoft.com/office/powerpoint/2010/main" val="3525455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9479D47-243C-42BD-AC69-2956FBBC47AA}" type="datetimeFigureOut">
              <a:rPr lang="en-US" smtClean="0"/>
              <a:t>10/4/2018</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0D7A566-B1C9-49F7-A2B4-5124B4401358}" type="slidenum">
              <a:rPr lang="en-US" smtClean="0"/>
              <a:t>‹#›</a:t>
            </a:fld>
            <a:endParaRPr lang="en-US"/>
          </a:p>
        </p:txBody>
      </p:sp>
    </p:spTree>
    <p:extLst>
      <p:ext uri="{BB962C8B-B14F-4D97-AF65-F5344CB8AC3E}">
        <p14:creationId xmlns:p14="http://schemas.microsoft.com/office/powerpoint/2010/main" val="1028307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vnreview.vn/tu-van-web/-/view_content/content/2412275/y-nghia-va-cach-van-hanh-cua-dia-chi-i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046" y="1129915"/>
            <a:ext cx="8825658" cy="1737976"/>
          </a:xfrm>
        </p:spPr>
        <p:txBody>
          <a:bodyPr/>
          <a:lstStyle/>
          <a:p>
            <a:pPr algn="ctr"/>
            <a:r>
              <a:rPr lang="en-US" dirty="0" smtClean="0"/>
              <a:t>Thiết lập DHCP server cho Ubuntu</a:t>
            </a:r>
            <a:endParaRPr lang="en-US" dirty="0"/>
          </a:p>
        </p:txBody>
      </p:sp>
      <p:sp>
        <p:nvSpPr>
          <p:cNvPr id="3" name="Subtitle 2"/>
          <p:cNvSpPr>
            <a:spLocks noGrp="1"/>
          </p:cNvSpPr>
          <p:nvPr>
            <p:ph type="subTitle" idx="1"/>
          </p:nvPr>
        </p:nvSpPr>
        <p:spPr>
          <a:xfrm>
            <a:off x="1432046" y="5070763"/>
            <a:ext cx="8825658" cy="443345"/>
          </a:xfrm>
        </p:spPr>
        <p:txBody>
          <a:bodyPr/>
          <a:lstStyle/>
          <a:p>
            <a:r>
              <a:rPr lang="en-US" dirty="0" smtClean="0"/>
              <a:t>Nhóm 1: Lê Anh ĐỨC, Hoàng Hữu Huyên</a:t>
            </a:r>
            <a:endParaRPr lang="en-US" dirty="0"/>
          </a:p>
        </p:txBody>
      </p:sp>
      <p:sp>
        <p:nvSpPr>
          <p:cNvPr id="4" name="TextBox 3"/>
          <p:cNvSpPr txBox="1"/>
          <p:nvPr/>
        </p:nvSpPr>
        <p:spPr>
          <a:xfrm>
            <a:off x="2041959" y="3338946"/>
            <a:ext cx="8215745" cy="1754326"/>
          </a:xfrm>
          <a:prstGeom prst="rect">
            <a:avLst/>
          </a:prstGeom>
          <a:noFill/>
        </p:spPr>
        <p:txBody>
          <a:bodyPr wrap="square" rtlCol="0">
            <a:spAutoFit/>
          </a:bodyPr>
          <a:lstStyle/>
          <a:p>
            <a:pPr marL="400050" indent="-400050">
              <a:buFont typeface="+mj-lt"/>
              <a:buAutoNum type="romanUcPeriod"/>
            </a:pPr>
            <a:r>
              <a:rPr lang="en-US" dirty="0" smtClean="0">
                <a:solidFill>
                  <a:schemeClr val="bg1"/>
                </a:solidFill>
              </a:rPr>
              <a:t>DHCP la gi?</a:t>
            </a:r>
          </a:p>
          <a:p>
            <a:pPr marL="400050" indent="-400050">
              <a:buFont typeface="+mj-lt"/>
              <a:buAutoNum type="romanUcPeriod"/>
            </a:pPr>
            <a:r>
              <a:rPr lang="en-US" dirty="0" smtClean="0">
                <a:solidFill>
                  <a:schemeClr val="bg1"/>
                </a:solidFill>
              </a:rPr>
              <a:t>DHCP hoạt động như thế nào</a:t>
            </a:r>
            <a:r>
              <a:rPr lang="en-US" dirty="0" smtClean="0">
                <a:solidFill>
                  <a:schemeClr val="bg1"/>
                </a:solidFill>
              </a:rPr>
              <a:t>?</a:t>
            </a:r>
          </a:p>
          <a:p>
            <a:pPr marL="400050" indent="-400050">
              <a:buFont typeface="+mj-lt"/>
              <a:buAutoNum type="romanUcPeriod"/>
            </a:pPr>
            <a:r>
              <a:rPr lang="vi-VN" dirty="0">
                <a:solidFill>
                  <a:schemeClr val="bg1"/>
                </a:solidFill>
              </a:rPr>
              <a:t>Relay </a:t>
            </a:r>
            <a:r>
              <a:rPr lang="vi-VN" dirty="0" smtClean="0">
                <a:solidFill>
                  <a:schemeClr val="bg1"/>
                </a:solidFill>
              </a:rPr>
              <a:t>Agent</a:t>
            </a:r>
          </a:p>
          <a:p>
            <a:pPr marL="400050" indent="-400050">
              <a:buFont typeface="+mj-lt"/>
              <a:buAutoNum type="romanUcPeriod"/>
            </a:pPr>
            <a:r>
              <a:rPr lang="vi-VN" dirty="0">
                <a:solidFill>
                  <a:schemeClr val="bg1"/>
                </a:solidFill>
              </a:rPr>
              <a:t>V.DHCP Server xử lý đụng độ địa </a:t>
            </a:r>
            <a:r>
              <a:rPr lang="vi-VN" dirty="0" smtClean="0">
                <a:solidFill>
                  <a:schemeClr val="bg1"/>
                </a:solidFill>
              </a:rPr>
              <a:t>chỉ</a:t>
            </a:r>
          </a:p>
          <a:p>
            <a:pPr marL="400050" indent="-400050">
              <a:buFont typeface="+mj-lt"/>
              <a:buAutoNum type="romanUcPeriod"/>
            </a:pPr>
            <a:r>
              <a:rPr lang="en-US" dirty="0" smtClean="0">
                <a:solidFill>
                  <a:schemeClr val="bg1"/>
                </a:solidFill>
              </a:rPr>
              <a:t>Demo cáu hình DHCP cho ubuntu.</a:t>
            </a:r>
          </a:p>
          <a:p>
            <a:pPr marL="400050" indent="-400050">
              <a:buFont typeface="+mj-lt"/>
              <a:buAutoNum type="romanUcPeriod"/>
            </a:pPr>
            <a:endParaRPr lang="en-US" dirty="0">
              <a:solidFill>
                <a:schemeClr val="bg1"/>
              </a:solidFill>
            </a:endParaRPr>
          </a:p>
        </p:txBody>
      </p:sp>
    </p:spTree>
    <p:extLst>
      <p:ext uri="{BB962C8B-B14F-4D97-AF65-F5344CB8AC3E}">
        <p14:creationId xmlns:p14="http://schemas.microsoft.com/office/powerpoint/2010/main" val="9124729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mn-lt"/>
              </a:rPr>
              <a:t>III.</a:t>
            </a:r>
            <a:r>
              <a:rPr lang="vi-VN" b="1" dirty="0">
                <a:latin typeface="+mn-lt"/>
              </a:rPr>
              <a:t> DHCP Relay </a:t>
            </a:r>
            <a:r>
              <a:rPr lang="vi-VN" b="1" dirty="0" smtClean="0">
                <a:latin typeface="+mn-lt"/>
              </a:rPr>
              <a:t>Agent</a:t>
            </a:r>
            <a:endParaRPr lang="en-US" dirty="0">
              <a:latin typeface="+mn-lt"/>
            </a:endParaRPr>
          </a:p>
        </p:txBody>
      </p:sp>
      <p:sp>
        <p:nvSpPr>
          <p:cNvPr id="4" name="Content Placeholder 3"/>
          <p:cNvSpPr>
            <a:spLocks noGrp="1"/>
          </p:cNvSpPr>
          <p:nvPr>
            <p:ph idx="1"/>
          </p:nvPr>
        </p:nvSpPr>
        <p:spPr/>
        <p:txBody>
          <a:bodyPr/>
          <a:lstStyle/>
          <a:p>
            <a:r>
              <a:rPr lang="vi-VN" dirty="0"/>
              <a:t>DHCP Relay Agent là một tính năng được cấu hình cho các Router trung gian để tiếp nhận các bản tin yêu cầu cấp phát IP của các Clients. Và chuyển các thông tin này đến DHCP server. </a:t>
            </a:r>
            <a:r>
              <a:rPr lang="vi-VN" b="1" i="1" dirty="0">
                <a:solidFill>
                  <a:srgbClr val="FF0000"/>
                </a:solidFill>
              </a:rPr>
              <a:t>Mặc định trên các Router </a:t>
            </a:r>
            <a:r>
              <a:rPr lang="vi-VN" b="1" i="1" dirty="0" smtClean="0">
                <a:solidFill>
                  <a:srgbClr val="FF0000"/>
                </a:solidFill>
              </a:rPr>
              <a:t>sẽ </a:t>
            </a:r>
            <a:r>
              <a:rPr lang="vi-VN" b="1" i="1" dirty="0">
                <a:solidFill>
                  <a:srgbClr val="FF0000"/>
                </a:solidFill>
              </a:rPr>
              <a:t>drop tất cả các gói tin broadcast. </a:t>
            </a:r>
            <a:r>
              <a:rPr lang="vi-VN" dirty="0"/>
              <a:t>Mà Client khi yêu cầu cấp phát địa chỉ IP </a:t>
            </a:r>
            <a:r>
              <a:rPr lang="vi-VN" dirty="0" smtClean="0"/>
              <a:t>sẽ </a:t>
            </a:r>
            <a:r>
              <a:rPr lang="vi-VN" dirty="0"/>
              <a:t>gửi một bản tin broadcast để thuê địa chỉ IP.</a:t>
            </a:r>
          </a:p>
          <a:p>
            <a:r>
              <a:rPr lang="vi-VN" dirty="0"/>
              <a:t>Trong mô hình trên thì gói tin broadcast này </a:t>
            </a:r>
            <a:r>
              <a:rPr lang="vi-VN" dirty="0" smtClean="0"/>
              <a:t>sẽ </a:t>
            </a:r>
            <a:r>
              <a:rPr lang="vi-VN" dirty="0"/>
              <a:t>bị drop tại Relay Agent. Và kết quả là client </a:t>
            </a:r>
            <a:r>
              <a:rPr lang="vi-VN" dirty="0" smtClean="0"/>
              <a:t>sẽ </a:t>
            </a:r>
            <a:r>
              <a:rPr lang="vi-VN" dirty="0"/>
              <a:t>không xin được địa chỉ IP từ  DHCP Server.</a:t>
            </a:r>
            <a:r>
              <a:rPr lang="vi-VN" b="1" i="1" dirty="0">
                <a:solidFill>
                  <a:srgbClr val="FF0000"/>
                </a:solidFill>
              </a:rPr>
              <a:t> Vì vậy nên Clients cần thiết để thiết lập cấu hình DHCP Relay Agent</a:t>
            </a:r>
            <a:r>
              <a:rPr lang="vi-VN" dirty="0"/>
              <a:t>. Khi đó Router đóng vai trò là DHCP Relay Agent  </a:t>
            </a:r>
            <a:r>
              <a:rPr lang="vi-VN" dirty="0" smtClean="0"/>
              <a:t>sẽ </a:t>
            </a:r>
            <a:r>
              <a:rPr lang="vi-VN" dirty="0"/>
              <a:t>chuyển đổi bản tin Broadcast từ Client thành một bản tin Unicast để gửi đến DHCP Server. Ở đây DHCP Agent đóng vai trò như người phiên dịch giữa Clients và Server.</a:t>
            </a:r>
          </a:p>
          <a:p>
            <a:endParaRPr lang="vi-VN" dirty="0"/>
          </a:p>
        </p:txBody>
      </p:sp>
    </p:spTree>
    <p:extLst>
      <p:ext uri="{BB962C8B-B14F-4D97-AF65-F5344CB8AC3E}">
        <p14:creationId xmlns:p14="http://schemas.microsoft.com/office/powerpoint/2010/main" val="162625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65273" y="2521527"/>
            <a:ext cx="5824249" cy="3803073"/>
          </a:xfrm>
        </p:spPr>
        <p:txBody>
          <a:bodyPr>
            <a:normAutofit/>
          </a:bodyPr>
          <a:lstStyle/>
          <a:p>
            <a:r>
              <a:rPr lang="vi-VN" dirty="0"/>
              <a:t>Tiến trình </a:t>
            </a:r>
            <a:r>
              <a:rPr lang="vi-VN" dirty="0" smtClean="0"/>
              <a:t>sẽ </a:t>
            </a:r>
            <a:r>
              <a:rPr lang="vi-VN" dirty="0"/>
              <a:t>thực hiện thông qua các bước sau:</a:t>
            </a:r>
          </a:p>
          <a:p>
            <a:r>
              <a:rPr lang="vi-VN" dirty="0"/>
              <a:t>Bước 1.Client </a:t>
            </a:r>
            <a:r>
              <a:rPr lang="vi-VN" dirty="0" smtClean="0"/>
              <a:t>sẽ </a:t>
            </a:r>
            <a:r>
              <a:rPr lang="vi-VN" dirty="0"/>
              <a:t>gửi bản tin </a:t>
            </a:r>
            <a:r>
              <a:rPr lang="vi-VN" b="1" u="sng" dirty="0"/>
              <a:t>Broadcasts</a:t>
            </a:r>
            <a:r>
              <a:rPr lang="vi-VN" dirty="0"/>
              <a:t> và gói tin DHCP Discover trong nội bộ mạng.</a:t>
            </a:r>
          </a:p>
          <a:p>
            <a:r>
              <a:rPr lang="vi-VN" dirty="0"/>
              <a:t>Bước 2. Tính năng DHCP Relay Agent cùng mạng với Client sẽ nhận gói tin đó và chuyển đến DHCP server bằng bản tin </a:t>
            </a:r>
            <a:r>
              <a:rPr lang="vi-VN" b="1" dirty="0"/>
              <a:t>Unicast</a:t>
            </a:r>
            <a:r>
              <a:rPr lang="vi-VN" dirty="0"/>
              <a:t>.</a:t>
            </a:r>
          </a:p>
          <a:p>
            <a:r>
              <a:rPr lang="vi-VN" dirty="0"/>
              <a:t>Bước 3. Thiết bị DHCP server dùng bản tin </a:t>
            </a:r>
            <a:r>
              <a:rPr lang="vi-VN" b="1" dirty="0"/>
              <a:t>Unicast</a:t>
            </a:r>
            <a:r>
              <a:rPr lang="vi-VN" dirty="0"/>
              <a:t> gởi trả DHCP Relay Agent một gói DHCP Offer.</a:t>
            </a:r>
          </a:p>
          <a:p>
            <a:r>
              <a:rPr lang="vi-VN" dirty="0"/>
              <a:t>Bước 4. DHCP Relay Agent </a:t>
            </a:r>
            <a:r>
              <a:rPr lang="vi-VN" dirty="0" smtClean="0"/>
              <a:t>sẽ</a:t>
            </a:r>
            <a:r>
              <a:rPr lang="vi-VN" dirty="0"/>
              <a:t> </a:t>
            </a:r>
            <a:r>
              <a:rPr lang="vi-VN" b="1" dirty="0"/>
              <a:t>Broadcasts</a:t>
            </a:r>
            <a:r>
              <a:rPr lang="vi-VN" dirty="0"/>
              <a:t> gói tin DHCP Offer đó đến các Client.</a:t>
            </a:r>
          </a:p>
          <a:p>
            <a:endParaRPr lang="vi-VN" dirty="0"/>
          </a:p>
        </p:txBody>
      </p:sp>
      <p:pic>
        <p:nvPicPr>
          <p:cNvPr id="4" name="Picture 2" descr="https://itforvn.com/wp-content/uploads/2017/12/DHCP-Relay-Agent-transi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836" y="2844366"/>
            <a:ext cx="5808038" cy="2794434"/>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p:txBody>
          <a:bodyPr/>
          <a:lstStyle/>
          <a:p>
            <a:r>
              <a:rPr lang="en-US" dirty="0" smtClean="0">
                <a:solidFill>
                  <a:schemeClr val="bg1"/>
                </a:solidFill>
                <a:latin typeface="+mn-lt"/>
              </a:rPr>
              <a:t>III.</a:t>
            </a:r>
            <a:r>
              <a:rPr lang="vi-VN" b="1" dirty="0">
                <a:latin typeface="+mn-lt"/>
              </a:rPr>
              <a:t> DHCP Relay </a:t>
            </a:r>
            <a:r>
              <a:rPr lang="vi-VN" b="1" dirty="0" smtClean="0">
                <a:latin typeface="+mn-lt"/>
              </a:rPr>
              <a:t>Agent</a:t>
            </a:r>
            <a:endParaRPr lang="en-US" dirty="0">
              <a:latin typeface="+mn-lt"/>
            </a:endParaRPr>
          </a:p>
        </p:txBody>
      </p:sp>
    </p:spTree>
    <p:extLst>
      <p:ext uri="{BB962C8B-B14F-4D97-AF65-F5344CB8AC3E}">
        <p14:creationId xmlns:p14="http://schemas.microsoft.com/office/powerpoint/2010/main" val="1419713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35660" y="2991427"/>
            <a:ext cx="6262255" cy="2910609"/>
          </a:xfrm>
        </p:spPr>
        <p:txBody>
          <a:bodyPr>
            <a:normAutofit fontScale="92500"/>
          </a:bodyPr>
          <a:lstStyle/>
          <a:p>
            <a:r>
              <a:rPr lang="vi-VN" dirty="0"/>
              <a:t>Bước 5. Sau khi nhận được gói tin DHCP Offer. Client gửi Broadcasts tiếp gói tin DHCP Request cho Relay Agent.</a:t>
            </a:r>
          </a:p>
          <a:p>
            <a:r>
              <a:rPr lang="vi-VN" dirty="0"/>
              <a:t>Bước 6. Sau khi DHCP Relay Agent nhận gói tin DHCP Request đó từ Client và chuyển đến DHCP server cũng bằng bản tin </a:t>
            </a:r>
            <a:r>
              <a:rPr lang="vi-VN" b="1" dirty="0"/>
              <a:t>Unicast</a:t>
            </a:r>
            <a:r>
              <a:rPr lang="vi-VN" dirty="0"/>
              <a:t>.</a:t>
            </a:r>
          </a:p>
          <a:p>
            <a:r>
              <a:rPr lang="vi-VN" dirty="0"/>
              <a:t>Bước 7. DHCP server dùng tín hiệu </a:t>
            </a:r>
            <a:r>
              <a:rPr lang="vi-VN" b="1" dirty="0"/>
              <a:t>Unicast</a:t>
            </a:r>
            <a:r>
              <a:rPr lang="vi-VN" dirty="0"/>
              <a:t> gởi trả lời cho DHCP Relay Agent một gói tin DHCP ACK.</a:t>
            </a:r>
          </a:p>
          <a:p>
            <a:r>
              <a:rPr lang="vi-VN" dirty="0"/>
              <a:t>Bước 8. Và DHCP Relay Agent </a:t>
            </a:r>
            <a:r>
              <a:rPr lang="vi-VN" dirty="0" smtClean="0"/>
              <a:t>sẽ</a:t>
            </a:r>
            <a:r>
              <a:rPr lang="vi-VN" dirty="0"/>
              <a:t> </a:t>
            </a:r>
            <a:r>
              <a:rPr lang="vi-VN" b="1" dirty="0"/>
              <a:t>Broadcasts</a:t>
            </a:r>
            <a:r>
              <a:rPr lang="vi-VN" dirty="0"/>
              <a:t> gói tin DHCP ACK đến Client để Client nhận được IP.</a:t>
            </a:r>
          </a:p>
          <a:p>
            <a:endParaRPr lang="vi-VN" dirty="0"/>
          </a:p>
        </p:txBody>
      </p:sp>
      <p:pic>
        <p:nvPicPr>
          <p:cNvPr id="2050" name="Picture 2" descr="https://itforvn.com/wp-content/uploads/2017/12/DHCP-Relay-Agent-transi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271" y="3232293"/>
            <a:ext cx="5372389" cy="2428875"/>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p:txBody>
          <a:bodyPr/>
          <a:lstStyle/>
          <a:p>
            <a:r>
              <a:rPr lang="en-US" dirty="0" smtClean="0">
                <a:solidFill>
                  <a:schemeClr val="bg1"/>
                </a:solidFill>
                <a:latin typeface="+mn-lt"/>
              </a:rPr>
              <a:t>III.</a:t>
            </a:r>
            <a:r>
              <a:rPr lang="vi-VN" b="1" dirty="0">
                <a:latin typeface="+mn-lt"/>
              </a:rPr>
              <a:t> DHCP Relay </a:t>
            </a:r>
            <a:r>
              <a:rPr lang="vi-VN" b="1" dirty="0" smtClean="0">
                <a:latin typeface="+mn-lt"/>
              </a:rPr>
              <a:t>Agent</a:t>
            </a:r>
            <a:endParaRPr lang="en-US" dirty="0">
              <a:latin typeface="+mn-lt"/>
            </a:endParaRPr>
          </a:p>
        </p:txBody>
      </p:sp>
    </p:spTree>
    <p:extLst>
      <p:ext uri="{BB962C8B-B14F-4D97-AF65-F5344CB8AC3E}">
        <p14:creationId xmlns:p14="http://schemas.microsoft.com/office/powerpoint/2010/main" val="1998495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dirty="0" smtClean="0"/>
              <a:t>IV.DHCP </a:t>
            </a:r>
            <a:r>
              <a:rPr lang="vi-VN" b="1" dirty="0"/>
              <a:t>Server xử lý đụng độ địa </a:t>
            </a:r>
            <a:r>
              <a:rPr lang="vi-VN" b="1" dirty="0" smtClean="0"/>
              <a:t>chỉ</a:t>
            </a:r>
            <a:endParaRPr lang="vi-VN" dirty="0"/>
          </a:p>
        </p:txBody>
      </p:sp>
      <p:sp>
        <p:nvSpPr>
          <p:cNvPr id="3" name="Content Placeholder 2"/>
          <p:cNvSpPr>
            <a:spLocks noGrp="1"/>
          </p:cNvSpPr>
          <p:nvPr>
            <p:ph idx="1"/>
          </p:nvPr>
        </p:nvSpPr>
        <p:spPr>
          <a:xfrm>
            <a:off x="734292" y="2341417"/>
            <a:ext cx="10931236" cy="4142509"/>
          </a:xfrm>
        </p:spPr>
        <p:txBody>
          <a:bodyPr>
            <a:normAutofit/>
          </a:bodyPr>
          <a:lstStyle/>
          <a:p>
            <a:r>
              <a:rPr lang="vi-VN" dirty="0"/>
              <a:t>Với Cisco IOS, DHCP server luôn kiểm tra các khả năng đụng độ địa chỉ nếu máy</a:t>
            </a:r>
            <a:r>
              <a:rPr lang="vi-VN" b="1" dirty="0">
                <a:solidFill>
                  <a:schemeClr val="accent6">
                    <a:lumMod val="50000"/>
                  </a:schemeClr>
                </a:solidFill>
              </a:rPr>
              <a:t> </a:t>
            </a:r>
            <a:r>
              <a:rPr lang="vi-VN" b="1" u="sng" dirty="0">
                <a:solidFill>
                  <a:schemeClr val="accent6">
                    <a:lumMod val="50000"/>
                  </a:schemeClr>
                </a:solidFill>
              </a:rPr>
              <a:t>client được cấu hình thiết lập IP tĩnh và địa chỉ này nằm trong dãy địa chỉ cấp phát của DHCP Server.</a:t>
            </a:r>
          </a:p>
          <a:p>
            <a:r>
              <a:rPr lang="vi-VN" dirty="0"/>
              <a:t>DHCP Server phát hiện ra </a:t>
            </a:r>
            <a:r>
              <a:rPr lang="vi-VN" b="1" i="1" u="sng" dirty="0">
                <a:solidFill>
                  <a:schemeClr val="accent6">
                    <a:lumMod val="50000"/>
                  </a:schemeClr>
                </a:solidFill>
              </a:rPr>
              <a:t>việc trùng lập địa chỉ bằng cách ping các địa chỉ trong Pool </a:t>
            </a:r>
            <a:r>
              <a:rPr lang="vi-VN" dirty="0"/>
              <a:t>sắp cấp xuống cho client.  Trước khi offering một địa chỉ cho Client. DHCP server </a:t>
            </a:r>
            <a:r>
              <a:rPr lang="vi-VN" dirty="0" smtClean="0"/>
              <a:t>sẽ </a:t>
            </a:r>
            <a:r>
              <a:rPr lang="vi-VN" dirty="0"/>
              <a:t>tiến hành “ping” các địa chỉ </a:t>
            </a:r>
            <a:r>
              <a:rPr lang="vi-VN" dirty="0" smtClean="0"/>
              <a:t>sẽ </a:t>
            </a:r>
            <a:r>
              <a:rPr lang="vi-VN" dirty="0"/>
              <a:t>cấp xuống cho Client. Nếu Server nhận được “response” của gói ping ( tức là có một host nào đó đang đặt ip tĩnh trùng với IP trong dãy sắp cấp phát) thì Server </a:t>
            </a:r>
            <a:r>
              <a:rPr lang="vi-VN" dirty="0" smtClean="0"/>
              <a:t>sẽ </a:t>
            </a:r>
            <a:r>
              <a:rPr lang="vi-VN" dirty="0"/>
              <a:t>move địa chỉ IP này ra khỏi Pool. Đến khi nào người quản trị gở cấu hình IP tĩnh đã đặt trên Client.</a:t>
            </a:r>
          </a:p>
          <a:p>
            <a:r>
              <a:rPr lang="vi-VN" dirty="0"/>
              <a:t>DHCP client cũng có thể bị đụng độ địa chỉ. </a:t>
            </a:r>
            <a:r>
              <a:rPr lang="vi-VN" b="1" u="sng" dirty="0">
                <a:solidFill>
                  <a:schemeClr val="accent6">
                    <a:lumMod val="50000"/>
                  </a:schemeClr>
                </a:solidFill>
              </a:rPr>
              <a:t>Nó sử dụng ARP để phát hiện ra conflict</a:t>
            </a:r>
            <a:r>
              <a:rPr lang="vi-VN" dirty="0"/>
              <a:t>. Khi DHCP Client nhận được từ DHCP server một offer để sử dụng một địa chỉ IP cụ thể. Client </a:t>
            </a:r>
            <a:r>
              <a:rPr lang="vi-VN" dirty="0" smtClean="0"/>
              <a:t>sẽ </a:t>
            </a:r>
            <a:r>
              <a:rPr lang="vi-VN" dirty="0"/>
              <a:t>gửi một bản tin ARP cho địa chỉ này. Nếu có host nào replies. Khi đó DHCP Client </a:t>
            </a:r>
            <a:r>
              <a:rPr lang="vi-VN" dirty="0" smtClean="0"/>
              <a:t>sẽ </a:t>
            </a:r>
            <a:r>
              <a:rPr lang="vi-VN" dirty="0"/>
              <a:t>có đụng độ.</a:t>
            </a:r>
          </a:p>
          <a:p>
            <a:endParaRPr lang="vi-VN" dirty="0"/>
          </a:p>
        </p:txBody>
      </p:sp>
    </p:spTree>
    <p:extLst>
      <p:ext uri="{BB962C8B-B14F-4D97-AF65-F5344CB8AC3E}">
        <p14:creationId xmlns:p14="http://schemas.microsoft.com/office/powerpoint/2010/main" val="1605584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I.DHCP là gì?</a:t>
            </a:r>
            <a:endParaRPr lang="en-US" dirty="0"/>
          </a:p>
        </p:txBody>
      </p:sp>
      <p:sp>
        <p:nvSpPr>
          <p:cNvPr id="3" name="Content Placeholder 2"/>
          <p:cNvSpPr>
            <a:spLocks noGrp="1"/>
          </p:cNvSpPr>
          <p:nvPr>
            <p:ph idx="1"/>
          </p:nvPr>
        </p:nvSpPr>
        <p:spPr>
          <a:xfrm>
            <a:off x="1154954" y="2603500"/>
            <a:ext cx="9402210" cy="2979882"/>
          </a:xfrm>
        </p:spPr>
        <p:txBody>
          <a:bodyPr/>
          <a:lstStyle/>
          <a:p>
            <a:r>
              <a:rPr lang="vi-VN" dirty="0"/>
              <a:t>DHCP là từ viết tắt của Dynamic Host Configuration Protocol (Giao thức Cấu hình Host Động). Nó là giao thức cấp phát địa chỉ IP cho các thiết bị trên một mạng.</a:t>
            </a:r>
            <a:endParaRPr lang="en-US" dirty="0"/>
          </a:p>
          <a:p>
            <a:r>
              <a:rPr lang="vi-VN" dirty="0"/>
              <a:t> Mọi thiết bị kết nối vào mạng đều cần một địa chỉ IP và </a:t>
            </a:r>
            <a:r>
              <a:rPr lang="vi-VN" dirty="0">
                <a:hlinkClick r:id="rId2"/>
              </a:rPr>
              <a:t>địa chỉ IP</a:t>
            </a:r>
            <a:r>
              <a:rPr lang="vi-VN" dirty="0"/>
              <a:t> đó thường được cấp phát bởi máy chủ DHCP (DHCP server) tích hợp trên router.</a:t>
            </a:r>
            <a:endParaRPr lang="en-US" dirty="0"/>
          </a:p>
          <a:p>
            <a:r>
              <a:rPr lang="vi-VN" dirty="0"/>
              <a:t> Trên các hệ thống mạng lớn, một mình router không thể quản lý tất cả các thiết bị kết nối vào nó và do đó một máy chủ chuyên dụng sẽ chịu trách nhiệm cấp địa chỉ IP. </a:t>
            </a:r>
            <a:endParaRPr lang="en-US" dirty="0"/>
          </a:p>
          <a:p>
            <a:r>
              <a:rPr lang="vi-VN" dirty="0"/>
              <a:t>DHCP không chỉ cấp địa chỉ IP, nó còn cấp các thông số cần thiết cho hoạt động của mạng như </a:t>
            </a:r>
            <a:r>
              <a:rPr lang="vi-VN" dirty="0">
                <a:hlinkClick r:id="rId2"/>
              </a:rPr>
              <a:t>subnet mask</a:t>
            </a:r>
            <a:r>
              <a:rPr lang="vi-VN" dirty="0"/>
              <a:t> (mặt nạ mạng), </a:t>
            </a:r>
            <a:r>
              <a:rPr lang="vi-VN" dirty="0">
                <a:hlinkClick r:id="rId2"/>
              </a:rPr>
              <a:t>default gateway</a:t>
            </a:r>
            <a:r>
              <a:rPr lang="vi-VN" dirty="0"/>
              <a:t> (gateway mặc định), và </a:t>
            </a:r>
            <a:r>
              <a:rPr lang="vi-VN" dirty="0">
                <a:hlinkClick r:id="rId2"/>
              </a:rPr>
              <a:t>dịch vụ DNS</a:t>
            </a:r>
            <a:r>
              <a:rPr lang="vi-VN" dirty="0"/>
              <a:t>.</a:t>
            </a:r>
            <a:endParaRPr lang="en-US" dirty="0"/>
          </a:p>
          <a:p>
            <a:pPr marL="0" indent="0">
              <a:buNone/>
            </a:pPr>
            <a:endParaRPr lang="en-US" dirty="0" smtClean="0"/>
          </a:p>
        </p:txBody>
      </p:sp>
    </p:spTree>
    <p:extLst>
      <p:ext uri="{BB962C8B-B14F-4D97-AF65-F5344CB8AC3E}">
        <p14:creationId xmlns:p14="http://schemas.microsoft.com/office/powerpoint/2010/main" val="41468877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vnreview.vn/image/17/92/31/1792316.jpg?t=1523932372799"/>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25383" y="2299855"/>
            <a:ext cx="8045089" cy="4021388"/>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a:spLocks noGrp="1"/>
          </p:cNvSpPr>
          <p:nvPr>
            <p:ph type="title"/>
          </p:nvPr>
        </p:nvSpPr>
        <p:spPr>
          <a:xfrm>
            <a:off x="1154954" y="973668"/>
            <a:ext cx="8761413" cy="706964"/>
          </a:xfrm>
        </p:spPr>
        <p:txBody>
          <a:bodyPr/>
          <a:lstStyle/>
          <a:p>
            <a:r>
              <a:rPr lang="en-US" dirty="0"/>
              <a:t>I.DHCP là gì?</a:t>
            </a:r>
          </a:p>
        </p:txBody>
      </p:sp>
    </p:spTree>
    <p:extLst>
      <p:ext uri="{BB962C8B-B14F-4D97-AF65-F5344CB8AC3E}">
        <p14:creationId xmlns:p14="http://schemas.microsoft.com/office/powerpoint/2010/main" val="16048386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I.DHCP là gì?</a:t>
            </a:r>
          </a:p>
        </p:txBody>
      </p:sp>
      <p:sp>
        <p:nvSpPr>
          <p:cNvPr id="3" name="Content Placeholder 2"/>
          <p:cNvSpPr>
            <a:spLocks noGrp="1"/>
          </p:cNvSpPr>
          <p:nvPr>
            <p:ph idx="1"/>
          </p:nvPr>
        </p:nvSpPr>
        <p:spPr>
          <a:xfrm>
            <a:off x="1090708" y="2646218"/>
            <a:ext cx="8825659" cy="3553691"/>
          </a:xfrm>
        </p:spPr>
        <p:txBody>
          <a:bodyPr/>
          <a:lstStyle/>
          <a:p>
            <a:r>
              <a:rPr lang="vi-VN" dirty="0"/>
              <a:t>Có 3 thành phần bên trong kiến trúc DHCP bao gồm DHCP client, DHCP server, và DHCP relay agents.</a:t>
            </a:r>
          </a:p>
          <a:p>
            <a:r>
              <a:rPr lang="vi-VN" b="1" dirty="0"/>
              <a:t>DHCP client </a:t>
            </a:r>
            <a:r>
              <a:rPr lang="vi-VN" dirty="0"/>
              <a:t>là thiết bị bất kỳ có thể kết nối vào mạng, và có thể giao tiếp với máy chủ DHCP. Nó có thể là điện thoại, máy tính nhưng cũng có thể là máy in mạng, máy chủ….</a:t>
            </a:r>
          </a:p>
          <a:p>
            <a:r>
              <a:rPr lang="vi-VN" b="1" dirty="0"/>
              <a:t>DHCP server</a:t>
            </a:r>
            <a:r>
              <a:rPr lang="vi-VN" dirty="0"/>
              <a:t> là thiết bị cấp phát địa chỉ IP.</a:t>
            </a:r>
          </a:p>
          <a:p>
            <a:r>
              <a:rPr lang="vi-VN" b="1" dirty="0"/>
              <a:t>DHCP relay agents</a:t>
            </a:r>
            <a:r>
              <a:rPr lang="vi-VN" dirty="0"/>
              <a:t> là thiết bị trung gian chuyển tiếp yêu cầu giữa DHCP client và DHCP server. Chúng không phải là thành phần thiết yếu của một mạng thông thường. Tuy nhiên, khi làm việc với các hệ thống mạng lớn, phức tạp, chúng lại trở nên rất cần thiết.</a:t>
            </a:r>
          </a:p>
          <a:p>
            <a:endParaRPr lang="en-US" dirty="0"/>
          </a:p>
        </p:txBody>
      </p:sp>
    </p:spTree>
    <p:extLst>
      <p:ext uri="{BB962C8B-B14F-4D97-AF65-F5344CB8AC3E}">
        <p14:creationId xmlns:p14="http://schemas.microsoft.com/office/powerpoint/2010/main" val="40849679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descr="https://vnreview.vn/image/17/92/31/1792310.jpg?t=1523932372799"/>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6042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7545701" cy="706964"/>
          </a:xfrm>
        </p:spPr>
        <p:txBody>
          <a:bodyPr/>
          <a:lstStyle/>
          <a:p>
            <a:r>
              <a:rPr lang="en-US" dirty="0" smtClean="0">
                <a:solidFill>
                  <a:schemeClr val="bg1"/>
                </a:solidFill>
              </a:rPr>
              <a:t>II.DHCP </a:t>
            </a:r>
            <a:r>
              <a:rPr lang="en-US" dirty="0">
                <a:solidFill>
                  <a:schemeClr val="bg1"/>
                </a:solidFill>
              </a:rPr>
              <a:t>hoạt động như thế nào</a:t>
            </a:r>
            <a:r>
              <a:rPr lang="en-US" dirty="0" smtClean="0">
                <a:solidFill>
                  <a:schemeClr val="bg1"/>
                </a:solidFill>
              </a:rPr>
              <a:t>?</a:t>
            </a:r>
            <a:endParaRPr lang="en-US" dirty="0"/>
          </a:p>
        </p:txBody>
      </p:sp>
      <p:sp>
        <p:nvSpPr>
          <p:cNvPr id="11" name="Rectangle 10"/>
          <p:cNvSpPr/>
          <p:nvPr/>
        </p:nvSpPr>
        <p:spPr>
          <a:xfrm>
            <a:off x="6428509" y="2867893"/>
            <a:ext cx="5015346" cy="1200329"/>
          </a:xfrm>
          <a:prstGeom prst="rect">
            <a:avLst/>
          </a:prstGeom>
        </p:spPr>
        <p:txBody>
          <a:bodyPr wrap="square">
            <a:spAutoFit/>
          </a:bodyPr>
          <a:lstStyle/>
          <a:p>
            <a:r>
              <a:rPr lang="en-US" b="1" dirty="0" smtClean="0">
                <a:solidFill>
                  <a:schemeClr val="accent6">
                    <a:lumMod val="75000"/>
                  </a:schemeClr>
                </a:solidFill>
              </a:rPr>
              <a:t>STEP 1 : </a:t>
            </a:r>
            <a:r>
              <a:rPr lang="en-US" dirty="0"/>
              <a:t>Khi máy client khởi động, máy sẽ gửi Broadcast gói tin DHCPDISCOVER, </a:t>
            </a:r>
          </a:p>
          <a:p>
            <a:r>
              <a:rPr lang="en-US" dirty="0"/>
              <a:t>yêu cầu máy server phục vụ. Gói tin náy cũng chứa địa chỉ MAC của máy client.</a:t>
            </a:r>
          </a:p>
        </p:txBody>
      </p:sp>
      <p:pic>
        <p:nvPicPr>
          <p:cNvPr id="1026" name="Picture 2" descr="Káº¿t quáº£ hÃ¬nh áº£nh cho DHCP worki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40415" y="2450632"/>
            <a:ext cx="3770675" cy="4011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6169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7545701" cy="706964"/>
          </a:xfrm>
        </p:spPr>
        <p:txBody>
          <a:bodyPr/>
          <a:lstStyle/>
          <a:p>
            <a:r>
              <a:rPr lang="en-US" dirty="0" smtClean="0">
                <a:solidFill>
                  <a:schemeClr val="bg1"/>
                </a:solidFill>
              </a:rPr>
              <a:t>II.DHCP </a:t>
            </a:r>
            <a:r>
              <a:rPr lang="en-US" dirty="0">
                <a:solidFill>
                  <a:schemeClr val="bg1"/>
                </a:solidFill>
              </a:rPr>
              <a:t>hoạt động như thế nào</a:t>
            </a:r>
            <a:r>
              <a:rPr lang="en-US" dirty="0" smtClean="0">
                <a:solidFill>
                  <a:schemeClr val="bg1"/>
                </a:solidFill>
              </a:rPr>
              <a:t>?</a:t>
            </a:r>
            <a:endParaRPr lang="en-US" dirty="0"/>
          </a:p>
        </p:txBody>
      </p:sp>
      <p:sp>
        <p:nvSpPr>
          <p:cNvPr id="11" name="Rectangle 10"/>
          <p:cNvSpPr/>
          <p:nvPr/>
        </p:nvSpPr>
        <p:spPr>
          <a:xfrm>
            <a:off x="6428509" y="2867893"/>
            <a:ext cx="5015346" cy="2585323"/>
          </a:xfrm>
          <a:prstGeom prst="rect">
            <a:avLst/>
          </a:prstGeom>
        </p:spPr>
        <p:txBody>
          <a:bodyPr wrap="square">
            <a:spAutoFit/>
          </a:bodyPr>
          <a:lstStyle/>
          <a:p>
            <a:r>
              <a:rPr lang="en-US" b="1" dirty="0" smtClean="0">
                <a:solidFill>
                  <a:schemeClr val="accent6">
                    <a:lumMod val="75000"/>
                  </a:schemeClr>
                </a:solidFill>
              </a:rPr>
              <a:t>STEP 2 :</a:t>
            </a:r>
            <a:r>
              <a:rPr lang="vi-VN" dirty="0">
                <a:solidFill>
                  <a:schemeClr val="tx1">
                    <a:lumMod val="65000"/>
                    <a:lumOff val="35000"/>
                  </a:schemeClr>
                </a:solidFill>
              </a:rPr>
              <a:t>Các máy server trên mạng khi nhận được gói tin yêu cầu đó, nếu còn khả năng</a:t>
            </a:r>
          </a:p>
          <a:p>
            <a:r>
              <a:rPr lang="vi-VN" dirty="0">
                <a:solidFill>
                  <a:schemeClr val="tx1">
                    <a:lumMod val="65000"/>
                    <a:lumOff val="35000"/>
                  </a:schemeClr>
                </a:solidFill>
              </a:rPr>
              <a:t> cung cấp địa chỉ IP, đều gửi lại cho máy client gói tin </a:t>
            </a:r>
            <a:r>
              <a:rPr lang="vi-VN" dirty="0">
                <a:solidFill>
                  <a:schemeClr val="accent2"/>
                </a:solidFill>
              </a:rPr>
              <a:t>DHCPOFFER</a:t>
            </a:r>
            <a:r>
              <a:rPr lang="vi-VN" dirty="0">
                <a:solidFill>
                  <a:schemeClr val="tx1">
                    <a:lumMod val="65000"/>
                    <a:lumOff val="35000"/>
                  </a:schemeClr>
                </a:solidFill>
              </a:rPr>
              <a:t> trong một </a:t>
            </a:r>
          </a:p>
          <a:p>
            <a:r>
              <a:rPr lang="vi-VN" dirty="0">
                <a:solidFill>
                  <a:schemeClr val="tx1">
                    <a:lumMod val="65000"/>
                    <a:lumOff val="35000"/>
                  </a:schemeClr>
                </a:solidFill>
              </a:rPr>
              <a:t>khoảng thời gian nhất định, kèm theo là một subnet mask và địa chỉ IP của máy server. </a:t>
            </a:r>
          </a:p>
          <a:p>
            <a:r>
              <a:rPr lang="vi-VN" i="1" u="sng" dirty="0">
                <a:solidFill>
                  <a:schemeClr val="tx1">
                    <a:lumMod val="65000"/>
                    <a:lumOff val="35000"/>
                  </a:schemeClr>
                </a:solidFill>
              </a:rPr>
              <a:t>Server sẽ không cấp phát địa chỉ IP vừa đề nghị cho những client khác trong </a:t>
            </a:r>
          </a:p>
          <a:p>
            <a:r>
              <a:rPr lang="vi-VN" i="1" u="sng" dirty="0">
                <a:solidFill>
                  <a:schemeClr val="tx1">
                    <a:lumMod val="65000"/>
                    <a:lumOff val="35000"/>
                  </a:schemeClr>
                </a:solidFill>
              </a:rPr>
              <a:t>suốt quá trình đàm phán</a:t>
            </a:r>
            <a:endParaRPr lang="en-US" i="1" u="sng" dirty="0">
              <a:solidFill>
                <a:schemeClr val="tx1">
                  <a:lumMod val="65000"/>
                  <a:lumOff val="35000"/>
                </a:schemeClr>
              </a:solidFill>
            </a:endParaRPr>
          </a:p>
        </p:txBody>
      </p:sp>
      <p:pic>
        <p:nvPicPr>
          <p:cNvPr id="5" name="Picture 2" descr="Káº¿t quáº£ hÃ¬nh áº£nh cho DHCP worki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51252" y="2542962"/>
            <a:ext cx="3493584" cy="3716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368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7545701" cy="706964"/>
          </a:xfrm>
        </p:spPr>
        <p:txBody>
          <a:bodyPr/>
          <a:lstStyle/>
          <a:p>
            <a:r>
              <a:rPr lang="en-US" dirty="0" smtClean="0">
                <a:solidFill>
                  <a:schemeClr val="bg1"/>
                </a:solidFill>
              </a:rPr>
              <a:t>II.DHCP </a:t>
            </a:r>
            <a:r>
              <a:rPr lang="en-US" dirty="0">
                <a:solidFill>
                  <a:schemeClr val="bg1"/>
                </a:solidFill>
              </a:rPr>
              <a:t>hoạt động như thế nào</a:t>
            </a:r>
            <a:r>
              <a:rPr lang="en-US" dirty="0" smtClean="0">
                <a:solidFill>
                  <a:schemeClr val="bg1"/>
                </a:solidFill>
              </a:rPr>
              <a:t>?</a:t>
            </a:r>
            <a:endParaRPr lang="en-US" dirty="0"/>
          </a:p>
        </p:txBody>
      </p:sp>
      <p:sp>
        <p:nvSpPr>
          <p:cNvPr id="11" name="Rectangle 10"/>
          <p:cNvSpPr/>
          <p:nvPr/>
        </p:nvSpPr>
        <p:spPr>
          <a:xfrm>
            <a:off x="6428509" y="2867893"/>
            <a:ext cx="5015346" cy="2308324"/>
          </a:xfrm>
          <a:prstGeom prst="rect">
            <a:avLst/>
          </a:prstGeom>
        </p:spPr>
        <p:txBody>
          <a:bodyPr wrap="square">
            <a:spAutoFit/>
          </a:bodyPr>
          <a:lstStyle/>
          <a:p>
            <a:r>
              <a:rPr lang="en-US" b="1" dirty="0" smtClean="0">
                <a:solidFill>
                  <a:schemeClr val="accent6">
                    <a:lumMod val="75000"/>
                  </a:schemeClr>
                </a:solidFill>
              </a:rPr>
              <a:t>STEP 3 : </a:t>
            </a:r>
            <a:r>
              <a:rPr lang="vi-VN" dirty="0"/>
              <a:t>Máy client sẽ lựa chọn một trong các lời đề nghị (</a:t>
            </a:r>
            <a:r>
              <a:rPr lang="vi-VN" dirty="0" smtClean="0"/>
              <a:t>DHCPOFFER)</a:t>
            </a:r>
            <a:r>
              <a:rPr lang="en-US" dirty="0" smtClean="0"/>
              <a:t> </a:t>
            </a:r>
            <a:r>
              <a:rPr lang="vi-VN" dirty="0" smtClean="0"/>
              <a:t>và </a:t>
            </a:r>
            <a:r>
              <a:rPr lang="vi-VN" dirty="0"/>
              <a:t>gửi broadcast lại gói tin DHCPREQUEST chấp nhận lời đề nghị đó. </a:t>
            </a:r>
            <a:endParaRPr lang="en-US" dirty="0" smtClean="0"/>
          </a:p>
          <a:p>
            <a:endParaRPr lang="vi-VN" dirty="0"/>
          </a:p>
          <a:p>
            <a:r>
              <a:rPr lang="vi-VN" dirty="0"/>
              <a:t>Điều này cho phép các lời đề nghị không được chấp nhận sẽ được các máy </a:t>
            </a:r>
            <a:r>
              <a:rPr lang="vi-VN" dirty="0" smtClean="0"/>
              <a:t>server </a:t>
            </a:r>
            <a:r>
              <a:rPr lang="vi-VN" dirty="0"/>
              <a:t>rút lại và dùng cấp phát cho máy client khác.</a:t>
            </a:r>
            <a:r>
              <a:rPr lang="en-US" dirty="0" smtClean="0"/>
              <a:t>.</a:t>
            </a:r>
            <a:endParaRPr lang="en-US" dirty="0"/>
          </a:p>
        </p:txBody>
      </p:sp>
      <p:pic>
        <p:nvPicPr>
          <p:cNvPr id="5" name="Picture 2" descr="Káº¿t quáº£ hÃ¬nh áº£nh cho DHCP worki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32597" y="2432173"/>
            <a:ext cx="3715257" cy="3952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3306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8081" y="904395"/>
            <a:ext cx="7545701" cy="675024"/>
          </a:xfrm>
        </p:spPr>
        <p:txBody>
          <a:bodyPr/>
          <a:lstStyle/>
          <a:p>
            <a:r>
              <a:rPr lang="en-US" dirty="0" smtClean="0">
                <a:solidFill>
                  <a:schemeClr val="bg1"/>
                </a:solidFill>
                <a:latin typeface="+mn-lt"/>
              </a:rPr>
              <a:t>III.</a:t>
            </a:r>
            <a:r>
              <a:rPr lang="vi-VN" b="1" dirty="0">
                <a:latin typeface="+mn-lt"/>
              </a:rPr>
              <a:t> DHCP Relay </a:t>
            </a:r>
            <a:r>
              <a:rPr lang="vi-VN" b="1" dirty="0" smtClean="0">
                <a:latin typeface="+mn-lt"/>
              </a:rPr>
              <a:t>Agent</a:t>
            </a:r>
            <a:endParaRPr lang="en-US" dirty="0">
              <a:latin typeface="+mn-lt"/>
            </a:endParaRPr>
          </a:p>
        </p:txBody>
      </p:sp>
      <p:pic>
        <p:nvPicPr>
          <p:cNvPr id="1026" name="Picture 2" descr="https://itforvn.com/wp-content/uploads/2017/12/DHCP-Relay-Agen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5102" y="2594263"/>
            <a:ext cx="8004753" cy="3522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612270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310</TotalTime>
  <Words>591</Words>
  <Application>Microsoft Office PowerPoint</Application>
  <PresentationFormat>Widescreen</PresentationFormat>
  <Paragraphs>50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Gothic</vt:lpstr>
      <vt:lpstr>Times New Roman</vt:lpstr>
      <vt:lpstr>Wingdings 3</vt:lpstr>
      <vt:lpstr>Ion Boardroom</vt:lpstr>
      <vt:lpstr>Thiết lập DHCP server cho Ubuntu</vt:lpstr>
      <vt:lpstr>I.DHCP là gì?</vt:lpstr>
      <vt:lpstr>I.DHCP là gì?</vt:lpstr>
      <vt:lpstr>I.DHCP là gì?</vt:lpstr>
      <vt:lpstr>PowerPoint Presentation</vt:lpstr>
      <vt:lpstr>II.DHCP hoạt động như thế nào?</vt:lpstr>
      <vt:lpstr>II.DHCP hoạt động như thế nào?</vt:lpstr>
      <vt:lpstr>II.DHCP hoạt động như thế nào?</vt:lpstr>
      <vt:lpstr>III. DHCP Relay Agent</vt:lpstr>
      <vt:lpstr>III. DHCP Relay Agent</vt:lpstr>
      <vt:lpstr>III. DHCP Relay Agent</vt:lpstr>
      <vt:lpstr>III. DHCP Relay Agent</vt:lpstr>
      <vt:lpstr>IV.DHCP Server xử lý đụng độ địa chỉ</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Thiết lập DHCP server cho Ubuntu</dc:title>
  <dc:creator>MyPC</dc:creator>
  <cp:lastModifiedBy>MyPC</cp:lastModifiedBy>
  <cp:revision>31</cp:revision>
  <dcterms:created xsi:type="dcterms:W3CDTF">2018-09-24T21:28:20Z</dcterms:created>
  <dcterms:modified xsi:type="dcterms:W3CDTF">2018-10-04T17:19:38Z</dcterms:modified>
</cp:coreProperties>
</file>