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82" r:id="rId4"/>
    <p:sldId id="283" r:id="rId5"/>
    <p:sldId id="284" r:id="rId6"/>
    <p:sldId id="285" r:id="rId7"/>
    <p:sldId id="290" r:id="rId8"/>
    <p:sldId id="287" r:id="rId9"/>
    <p:sldId id="288" r:id="rId10"/>
    <p:sldId id="289" r:id="rId11"/>
    <p:sldId id="286" r:id="rId12"/>
    <p:sldId id="27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29EB300-1C7C-46DA-A771-CC4CE571834D}" type="datetimeFigureOut">
              <a:rPr lang="en-US" smtClean="0"/>
              <a:t>10/2/2018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977BDF2-C661-440E-92D4-B2709D4134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9EB300-1C7C-46DA-A771-CC4CE571834D}"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BDF2-C661-440E-92D4-B2709D4134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9EB300-1C7C-46DA-A771-CC4CE571834D}"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BDF2-C661-440E-92D4-B2709D4134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9EB300-1C7C-46DA-A771-CC4CE571834D}"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BDF2-C661-440E-92D4-B2709D41348F}" type="slidenum">
              <a:rPr lang="en-US" smtClean="0"/>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9EB300-1C7C-46DA-A771-CC4CE571834D}" type="datetimeFigureOut">
              <a:rPr lang="en-US" smtClean="0"/>
              <a:t>10/2/2018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BDF2-C661-440E-92D4-B2709D41348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9EB300-1C7C-46DA-A771-CC4CE571834D}"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7BDF2-C661-440E-92D4-B2709D41348F}" type="slidenum">
              <a:rPr lang="en-US" smtClean="0"/>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9EB300-1C7C-46DA-A771-CC4CE571834D}" type="datetimeFigureOut">
              <a:rPr lang="en-US" smtClean="0"/>
              <a:t>10/2/2018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7BDF2-C661-440E-92D4-B2709D41348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9EB300-1C7C-46DA-A771-CC4CE571834D}" type="datetimeFigureOut">
              <a:rPr lang="en-US" smtClean="0"/>
              <a:t>10/2/2018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7BDF2-C661-440E-92D4-B2709D41348F}" type="slidenum">
              <a:rPr lang="en-US" smtClean="0"/>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EB300-1C7C-46DA-A771-CC4CE571834D}" type="datetimeFigureOut">
              <a:rPr lang="en-US" smtClean="0"/>
              <a:t>10/2/2018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7BDF2-C661-440E-92D4-B2709D4134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29EB300-1C7C-46DA-A771-CC4CE571834D}" type="datetimeFigureOut">
              <a:rPr lang="en-US" smtClean="0"/>
              <a:t>10/2/2018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7BDF2-C661-440E-92D4-B2709D41348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29EB300-1C7C-46DA-A771-CC4CE571834D}" type="datetimeFigureOut">
              <a:rPr lang="en-US" smtClean="0"/>
              <a:t>10/2/2018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977BDF2-C661-440E-92D4-B2709D41348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29EB300-1C7C-46DA-A771-CC4CE571834D}" type="datetimeFigureOut">
              <a:rPr lang="en-US" smtClean="0"/>
              <a:t>10/2/2018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977BDF2-C661-440E-92D4-B2709D4134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igitalocean.com/community/tutorials/how-to-set-up-apache-virtual-hosts-on-ubuntu-16-04" TargetMode="External"/><Relationship Id="rId2" Type="http://schemas.openxmlformats.org/officeDocument/2006/relationships/hyperlink" Target="https://www.tecmint.com/setup-postfix-mail-server-in-ubuntu-debia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inomail.com/hotmail-la-gi-cach-dang-ky-tai-khoan-hotmail-mien-phi/" TargetMode="External"/><Relationship Id="rId2" Type="http://schemas.openxmlformats.org/officeDocument/2006/relationships/hyperlink" Target="https://tinomail.com/gmail-la-gi-cach-tao-tai-khoan-gmail-mien-ph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828800"/>
          </a:xfrm>
        </p:spPr>
        <p:txBody>
          <a:bodyPr>
            <a:normAutofit/>
          </a:bodyPr>
          <a:lstStyle/>
          <a:p>
            <a:pPr algn="ctr"/>
            <a:r>
              <a:rPr lang="en-US" dirty="0" smtClean="0">
                <a:latin typeface="Times New Roman" pitchFamily="18" charset="0"/>
                <a:cs typeface="Times New Roman" pitchFamily="18" charset="0"/>
              </a:rPr>
              <a:t>Network </a:t>
            </a:r>
            <a:r>
              <a:rPr lang="en-US" dirty="0" smtClean="0">
                <a:latin typeface="Times New Roman" pitchFamily="18" charset="0"/>
                <a:cs typeface="Times New Roman" pitchFamily="18" charset="0"/>
              </a:rPr>
              <a:t>D</a:t>
            </a:r>
            <a:r>
              <a:rPr lang="en-US" dirty="0" smtClean="0">
                <a:latin typeface="Times New Roman" pitchFamily="18" charset="0"/>
                <a:cs typeface="Times New Roman" pitchFamily="18" charset="0"/>
              </a:rPr>
              <a:t>esign</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971800"/>
            <a:ext cx="7772400" cy="1839511"/>
          </a:xfrm>
        </p:spPr>
        <p:txBody>
          <a:bodyPr>
            <a:normAutofit fontScale="85000" lnSpcReduction="10000"/>
          </a:bodyPr>
          <a:lstStyle/>
          <a:p>
            <a:pPr algn="l"/>
            <a:r>
              <a:rPr lang="en-US" b="1" dirty="0" smtClean="0">
                <a:latin typeface="Arial" pitchFamily="34" charset="0"/>
                <a:cs typeface="Arial" pitchFamily="34" charset="0"/>
              </a:rPr>
              <a:t>*</a:t>
            </a:r>
            <a:r>
              <a:rPr lang="en-US" dirty="0" smtClean="0">
                <a:latin typeface="Arial" pitchFamily="34" charset="0"/>
                <a:cs typeface="Arial" pitchFamily="34" charset="0"/>
              </a:rPr>
              <a:t> </a:t>
            </a:r>
            <a:r>
              <a:rPr lang="en-US" b="1" u="sng" dirty="0" err="1" smtClean="0">
                <a:latin typeface="Arial" pitchFamily="34" charset="0"/>
                <a:cs typeface="Arial" pitchFamily="34" charset="0"/>
              </a:rPr>
              <a:t>Nhóm</a:t>
            </a:r>
            <a:r>
              <a:rPr lang="en-US" b="1" u="sng" dirty="0" smtClean="0">
                <a:latin typeface="Arial" pitchFamily="34" charset="0"/>
                <a:cs typeface="Arial" pitchFamily="34" charset="0"/>
              </a:rPr>
              <a:t> 2</a:t>
            </a:r>
            <a:r>
              <a:rPr lang="en-US" dirty="0" smtClean="0">
                <a:latin typeface="Arial" pitchFamily="34" charset="0"/>
                <a:cs typeface="Arial" pitchFamily="34" charset="0"/>
              </a:rPr>
              <a:t>:</a:t>
            </a:r>
          </a:p>
          <a:p>
            <a:pPr lvl="1" algn="l"/>
            <a:r>
              <a:rPr lang="en-US" dirty="0" err="1" smtClean="0">
                <a:latin typeface="Arial" pitchFamily="34" charset="0"/>
                <a:cs typeface="Arial" pitchFamily="34" charset="0"/>
              </a:rPr>
              <a:t>Vũ</a:t>
            </a:r>
            <a:r>
              <a:rPr lang="en-US" dirty="0" smtClean="0">
                <a:latin typeface="Arial" pitchFamily="34" charset="0"/>
                <a:cs typeface="Arial" pitchFamily="34" charset="0"/>
              </a:rPr>
              <a:t> </a:t>
            </a:r>
            <a:r>
              <a:rPr lang="en-US" dirty="0" err="1" smtClean="0">
                <a:latin typeface="Arial" pitchFamily="34" charset="0"/>
                <a:cs typeface="Arial" pitchFamily="34" charset="0"/>
              </a:rPr>
              <a:t>Văn</a:t>
            </a:r>
            <a:r>
              <a:rPr lang="en-US" dirty="0" smtClean="0">
                <a:latin typeface="Arial" pitchFamily="34" charset="0"/>
                <a:cs typeface="Arial" pitchFamily="34" charset="0"/>
              </a:rPr>
              <a:t> </a:t>
            </a:r>
            <a:r>
              <a:rPr lang="en-US" dirty="0" err="1" smtClean="0">
                <a:latin typeface="Arial" pitchFamily="34" charset="0"/>
                <a:cs typeface="Arial" pitchFamily="34" charset="0"/>
              </a:rPr>
              <a:t>Thủy</a:t>
            </a:r>
            <a:endParaRPr lang="en-US" dirty="0" smtClean="0">
              <a:latin typeface="Arial" pitchFamily="34" charset="0"/>
              <a:cs typeface="Arial" pitchFamily="34" charset="0"/>
            </a:endParaRPr>
          </a:p>
          <a:p>
            <a:pPr lvl="1" algn="l"/>
            <a:r>
              <a:rPr lang="en-US" dirty="0" err="1" smtClean="0">
                <a:latin typeface="Arial" pitchFamily="34" charset="0"/>
                <a:cs typeface="Arial" pitchFamily="34" charset="0"/>
              </a:rPr>
              <a:t>Phạm</a:t>
            </a:r>
            <a:r>
              <a:rPr lang="en-US" dirty="0" smtClean="0">
                <a:latin typeface="Arial" pitchFamily="34" charset="0"/>
                <a:cs typeface="Arial" pitchFamily="34" charset="0"/>
              </a:rPr>
              <a:t> </a:t>
            </a:r>
            <a:r>
              <a:rPr lang="en-US" dirty="0" err="1" smtClean="0">
                <a:latin typeface="Arial" pitchFamily="34" charset="0"/>
                <a:cs typeface="Arial" pitchFamily="34" charset="0"/>
              </a:rPr>
              <a:t>Quang</a:t>
            </a:r>
            <a:r>
              <a:rPr lang="en-US" dirty="0" smtClean="0">
                <a:latin typeface="Arial" pitchFamily="34" charset="0"/>
                <a:cs typeface="Arial" pitchFamily="34" charset="0"/>
              </a:rPr>
              <a:t> </a:t>
            </a:r>
            <a:r>
              <a:rPr lang="en-US" dirty="0" err="1" smtClean="0">
                <a:latin typeface="Arial" pitchFamily="34" charset="0"/>
                <a:cs typeface="Arial" pitchFamily="34" charset="0"/>
              </a:rPr>
              <a:t>Dũng</a:t>
            </a:r>
            <a:endParaRPr lang="en-US" dirty="0" smtClean="0">
              <a:latin typeface="Arial" pitchFamily="34" charset="0"/>
              <a:cs typeface="Arial" pitchFamily="34" charset="0"/>
            </a:endParaRPr>
          </a:p>
          <a:p>
            <a:pPr algn="l"/>
            <a:r>
              <a:rPr lang="en-US" b="1" dirty="0" smtClean="0">
                <a:latin typeface="Arial" pitchFamily="34" charset="0"/>
                <a:cs typeface="Arial" pitchFamily="34" charset="0"/>
              </a:rPr>
              <a:t>*</a:t>
            </a:r>
            <a:r>
              <a:rPr lang="en-US" dirty="0" smtClean="0">
                <a:latin typeface="Arial" pitchFamily="34" charset="0"/>
                <a:cs typeface="Arial" pitchFamily="34" charset="0"/>
              </a:rPr>
              <a:t> </a:t>
            </a:r>
            <a:r>
              <a:rPr lang="en-US" b="1" u="sng" dirty="0" smtClean="0">
                <a:latin typeface="Arial" pitchFamily="34" charset="0"/>
                <a:cs typeface="Arial" pitchFamily="34" charset="0"/>
              </a:rPr>
              <a:t>Topic</a:t>
            </a:r>
            <a:r>
              <a:rPr lang="en-US" dirty="0" smtClean="0">
                <a:latin typeface="Arial" pitchFamily="34" charset="0"/>
                <a:cs typeface="Arial" pitchFamily="34" charset="0"/>
              </a:rPr>
              <a:t>: </a:t>
            </a:r>
            <a:r>
              <a:rPr lang="en-US" dirty="0" err="1" smtClean="0">
                <a:latin typeface="Arial" pitchFamily="34" charset="0"/>
                <a:cs typeface="Arial" pitchFamily="34" charset="0"/>
              </a:rPr>
              <a:t>Cấu</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mail server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Postfix </a:t>
            </a:r>
            <a:r>
              <a:rPr lang="en-US" dirty="0" err="1" smtClean="0">
                <a:latin typeface="Arial" pitchFamily="34" charset="0"/>
                <a:cs typeface="Arial" pitchFamily="34" charset="0"/>
              </a:rPr>
              <a:t>và</a:t>
            </a:r>
            <a:r>
              <a:rPr lang="en-US" dirty="0" smtClean="0">
                <a:latin typeface="Arial" pitchFamily="34" charset="0"/>
                <a:cs typeface="Arial" pitchFamily="34" charset="0"/>
              </a:rPr>
              <a:t> </a:t>
            </a:r>
            <a:r>
              <a:rPr lang="en-US" dirty="0" err="1" smtClean="0">
                <a:latin typeface="Arial" pitchFamily="34" charset="0"/>
                <a:cs typeface="Arial" pitchFamily="34" charset="0"/>
              </a:rPr>
              <a:t>SquirreMail</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Webmail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một</a:t>
            </a:r>
            <a:r>
              <a:rPr lang="en-US" dirty="0" smtClean="0">
                <a:latin typeface="Arial" pitchFamily="34" charset="0"/>
                <a:cs typeface="Arial" pitchFamily="34" charset="0"/>
              </a:rPr>
              <a:t> </a:t>
            </a:r>
            <a:r>
              <a:rPr lang="en-US" dirty="0" err="1" smtClean="0">
                <a:latin typeface="Arial" pitchFamily="34" charset="0"/>
                <a:cs typeface="Arial" pitchFamily="34" charset="0"/>
              </a:rPr>
              <a:t>doanh</a:t>
            </a:r>
            <a:r>
              <a:rPr lang="en-US" dirty="0" smtClean="0">
                <a:latin typeface="Arial" pitchFamily="34" charset="0"/>
                <a:cs typeface="Arial" pitchFamily="34" charset="0"/>
              </a:rPr>
              <a:t> </a:t>
            </a:r>
            <a:r>
              <a:rPr lang="en-US" dirty="0" err="1" smtClean="0">
                <a:latin typeface="Arial" pitchFamily="34" charset="0"/>
                <a:cs typeface="Arial" pitchFamily="34" charset="0"/>
              </a:rPr>
              <a:t>nghiệp</a:t>
            </a:r>
            <a:endParaRPr lang="en-US" dirty="0">
              <a:latin typeface="Arial" pitchFamily="34" charset="0"/>
              <a:cs typeface="Arial" pitchFamily="34" charset="0"/>
            </a:endParaRPr>
          </a:p>
        </p:txBody>
      </p:sp>
    </p:spTree>
    <p:extLst>
      <p:ext uri="{BB962C8B-B14F-4D97-AF65-F5344CB8AC3E}">
        <p14:creationId xmlns:p14="http://schemas.microsoft.com/office/powerpoint/2010/main" val="783583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371600"/>
            <a:ext cx="6894737" cy="4439647"/>
          </a:xfrm>
        </p:spPr>
      </p:pic>
      <p:sp>
        <p:nvSpPr>
          <p:cNvPr id="3" name="Title 2"/>
          <p:cNvSpPr>
            <a:spLocks noGrp="1"/>
          </p:cNvSpPr>
          <p:nvPr>
            <p:ph type="title"/>
          </p:nvPr>
        </p:nvSpPr>
        <p:spPr>
          <a:xfrm>
            <a:off x="457200" y="274638"/>
            <a:ext cx="8229600" cy="411162"/>
          </a:xfrm>
        </p:spPr>
        <p:txBody>
          <a:bodyPr>
            <a:noAutofit/>
          </a:bodyPr>
          <a:lstStyle/>
          <a:p>
            <a:r>
              <a:rPr lang="en-US" sz="2400" b="0" dirty="0" err="1">
                <a:effectLst/>
              </a:rPr>
              <a:t>Mô</a:t>
            </a:r>
            <a:r>
              <a:rPr lang="en-US" sz="2400" b="0" dirty="0">
                <a:effectLst/>
              </a:rPr>
              <a:t> </a:t>
            </a:r>
            <a:r>
              <a:rPr lang="en-US" sz="2400" b="0" dirty="0" err="1">
                <a:effectLst/>
              </a:rPr>
              <a:t>Hình</a:t>
            </a:r>
            <a:r>
              <a:rPr lang="en-US" sz="2400" b="0" dirty="0">
                <a:effectLst/>
              </a:rPr>
              <a:t> Mail Server </a:t>
            </a:r>
            <a:r>
              <a:rPr lang="en-US" sz="2400" b="0" dirty="0" err="1">
                <a:effectLst/>
              </a:rPr>
              <a:t>Với</a:t>
            </a:r>
            <a:r>
              <a:rPr lang="en-US" sz="2400" b="0" dirty="0">
                <a:effectLst/>
              </a:rPr>
              <a:t> Postfix</a:t>
            </a:r>
            <a:endParaRPr lang="en-US" sz="2400" dirty="0"/>
          </a:p>
        </p:txBody>
      </p:sp>
    </p:spTree>
    <p:extLst>
      <p:ext uri="{BB962C8B-B14F-4D97-AF65-F5344CB8AC3E}">
        <p14:creationId xmlns:p14="http://schemas.microsoft.com/office/powerpoint/2010/main" val="4126054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8229600" cy="4525963"/>
          </a:xfrm>
        </p:spPr>
        <p:txBody>
          <a:bodyPr/>
          <a:lstStyle/>
          <a:p>
            <a:r>
              <a:rPr lang="en-US" dirty="0" smtClean="0"/>
              <a:t>Source :</a:t>
            </a:r>
          </a:p>
          <a:p>
            <a:r>
              <a:rPr lang="en-US" dirty="0" smtClean="0"/>
              <a:t> </a:t>
            </a:r>
            <a:r>
              <a:rPr lang="en-US" dirty="0" smtClean="0">
                <a:hlinkClick r:id="rId2"/>
              </a:rPr>
              <a:t>https</a:t>
            </a:r>
            <a:r>
              <a:rPr lang="en-US" dirty="0">
                <a:hlinkClick r:id="rId2"/>
              </a:rPr>
              <a:t>://www.tecmint.com/setup-postfix-mail-server-in-ubuntu-debian</a:t>
            </a:r>
            <a:r>
              <a:rPr lang="en-US" dirty="0" smtClean="0">
                <a:hlinkClick r:id="rId2"/>
              </a:rPr>
              <a:t>/</a:t>
            </a:r>
            <a:endParaRPr lang="en-US" dirty="0" smtClean="0"/>
          </a:p>
          <a:p>
            <a:r>
              <a:rPr lang="en-US" dirty="0">
                <a:hlinkClick r:id="rId3"/>
              </a:rPr>
              <a:t>https://</a:t>
            </a:r>
            <a:r>
              <a:rPr lang="en-US" dirty="0" smtClean="0">
                <a:hlinkClick r:id="rId3"/>
              </a:rPr>
              <a:t>www.digitalocean.com/community/tutorials/how-to-set-up-apache-virtual-hosts-on-ubuntu-16-04</a:t>
            </a: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b="0" dirty="0" err="1" smtClean="0"/>
              <a:t>Hương</a:t>
            </a:r>
            <a:r>
              <a:rPr lang="en-US" b="0" dirty="0" smtClean="0"/>
              <a:t> </a:t>
            </a:r>
            <a:r>
              <a:rPr lang="en-US" b="0" dirty="0" err="1" smtClean="0"/>
              <a:t>dẫn</a:t>
            </a:r>
            <a:r>
              <a:rPr lang="en-US" b="0" dirty="0" smtClean="0"/>
              <a:t> </a:t>
            </a:r>
            <a:r>
              <a:rPr lang="en-US" b="0" dirty="0" err="1" smtClean="0"/>
              <a:t>cấu</a:t>
            </a:r>
            <a:r>
              <a:rPr lang="en-US" b="0" dirty="0" smtClean="0"/>
              <a:t> </a:t>
            </a:r>
            <a:r>
              <a:rPr lang="en-US" b="0" dirty="0" err="1" smtClean="0"/>
              <a:t>hình</a:t>
            </a:r>
            <a:r>
              <a:rPr lang="en-US" b="0" dirty="0" smtClean="0"/>
              <a:t> webmail</a:t>
            </a:r>
            <a:endParaRPr lang="en-US" b="0" dirty="0"/>
          </a:p>
        </p:txBody>
      </p:sp>
    </p:spTree>
    <p:extLst>
      <p:ext uri="{BB962C8B-B14F-4D97-AF65-F5344CB8AC3E}">
        <p14:creationId xmlns:p14="http://schemas.microsoft.com/office/powerpoint/2010/main" val="515826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4000" dirty="0" smtClean="0">
                <a:latin typeface="Times New Roman" pitchFamily="18" charset="0"/>
                <a:cs typeface="Times New Roman" pitchFamily="18" charset="0"/>
              </a:rPr>
              <a:t>Thank you for watch !</a:t>
            </a:r>
            <a:endParaRPr lang="en-US" sz="4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t>The </a:t>
            </a:r>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09800"/>
            <a:ext cx="7162800" cy="3508334"/>
          </a:xfrm>
          <a:prstGeom prst="rect">
            <a:avLst/>
          </a:prstGeom>
        </p:spPr>
      </p:pic>
    </p:spTree>
    <p:extLst>
      <p:ext uri="{BB962C8B-B14F-4D97-AF65-F5344CB8AC3E}">
        <p14:creationId xmlns:p14="http://schemas.microsoft.com/office/powerpoint/2010/main" val="29932461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dirty="0" smtClean="0">
                <a:latin typeface="Arial" pitchFamily="34" charset="0"/>
                <a:cs typeface="Arial" pitchFamily="34" charset="0"/>
              </a:rPr>
              <a:t>Lý thuyết</a:t>
            </a:r>
            <a:endParaRPr lang="vi-VN" dirty="0">
              <a:latin typeface="Arial" pitchFamily="34" charset="0"/>
              <a:cs typeface="Arial" pitchFamily="34" charset="0"/>
            </a:endParaRPr>
          </a:p>
          <a:p>
            <a:pPr>
              <a:buFontTx/>
              <a:buChar char="-"/>
            </a:pPr>
            <a:r>
              <a:rPr lang="en-US" dirty="0" err="1" smtClean="0">
                <a:latin typeface="Arial" pitchFamily="34" charset="0"/>
                <a:cs typeface="Arial" pitchFamily="34" charset="0"/>
              </a:rPr>
              <a:t>Hiểu</a:t>
            </a:r>
            <a:r>
              <a:rPr lang="en-US" dirty="0" smtClean="0">
                <a:latin typeface="Arial" pitchFamily="34" charset="0"/>
                <a:cs typeface="Arial" pitchFamily="34" charset="0"/>
              </a:rPr>
              <a:t> </a:t>
            </a:r>
            <a:r>
              <a:rPr lang="en-US" dirty="0" err="1" smtClean="0">
                <a:latin typeface="Arial" pitchFamily="34" charset="0"/>
                <a:cs typeface="Arial" pitchFamily="34" charset="0"/>
              </a:rPr>
              <a:t>cơ</a:t>
            </a:r>
            <a:r>
              <a:rPr lang="en-US" dirty="0" smtClean="0">
                <a:latin typeface="Arial" pitchFamily="34" charset="0"/>
                <a:cs typeface="Arial" pitchFamily="34" charset="0"/>
              </a:rPr>
              <a:t> </a:t>
            </a:r>
            <a:r>
              <a:rPr lang="en-US" dirty="0" err="1" smtClean="0">
                <a:latin typeface="Arial" pitchFamily="34" charset="0"/>
                <a:cs typeface="Arial" pitchFamily="34" charset="0"/>
              </a:rPr>
              <a:t>bản</a:t>
            </a:r>
            <a:r>
              <a:rPr lang="en-US" dirty="0" smtClean="0">
                <a:latin typeface="Arial" pitchFamily="34" charset="0"/>
                <a:cs typeface="Arial" pitchFamily="34" charset="0"/>
              </a:rPr>
              <a:t> </a:t>
            </a:r>
            <a:r>
              <a:rPr lang="en-US" dirty="0" err="1" smtClean="0">
                <a:latin typeface="Arial" pitchFamily="34" charset="0"/>
                <a:cs typeface="Arial" pitchFamily="34" charset="0"/>
              </a:rPr>
              <a:t>thế</a:t>
            </a:r>
            <a:r>
              <a:rPr lang="en-US" dirty="0" smtClean="0">
                <a:latin typeface="Arial" pitchFamily="34" charset="0"/>
                <a:cs typeface="Arial" pitchFamily="34" charset="0"/>
              </a:rPr>
              <a:t> </a:t>
            </a:r>
            <a:r>
              <a:rPr lang="en-US" dirty="0" err="1" smtClean="0">
                <a:latin typeface="Arial" pitchFamily="34" charset="0"/>
                <a:cs typeface="Arial" pitchFamily="34" charset="0"/>
              </a:rPr>
              <a:t>nào</a:t>
            </a:r>
            <a:r>
              <a:rPr lang="en-US" dirty="0" smtClean="0">
                <a:latin typeface="Arial" pitchFamily="34" charset="0"/>
                <a:cs typeface="Arial" pitchFamily="34" charset="0"/>
              </a:rPr>
              <a:t> </a:t>
            </a:r>
            <a:r>
              <a:rPr lang="en-US" dirty="0" err="1" smtClean="0">
                <a:latin typeface="Arial" pitchFamily="34" charset="0"/>
                <a:cs typeface="Arial" pitchFamily="34" charset="0"/>
              </a:rPr>
              <a:t>là</a:t>
            </a:r>
            <a:r>
              <a:rPr lang="en-US" dirty="0" smtClean="0">
                <a:latin typeface="Arial" pitchFamily="34" charset="0"/>
                <a:cs typeface="Arial" pitchFamily="34" charset="0"/>
              </a:rPr>
              <a:t> </a:t>
            </a:r>
            <a:r>
              <a:rPr lang="en-US" dirty="0">
                <a:latin typeface="Arial" pitchFamily="34" charset="0"/>
                <a:cs typeface="Arial" pitchFamily="34" charset="0"/>
              </a:rPr>
              <a:t>W</a:t>
            </a:r>
            <a:r>
              <a:rPr lang="en-US" dirty="0" smtClean="0">
                <a:latin typeface="Arial" pitchFamily="34" charset="0"/>
                <a:cs typeface="Arial" pitchFamily="34" charset="0"/>
              </a:rPr>
              <a:t>ebmail , </a:t>
            </a:r>
            <a:r>
              <a:rPr lang="en-US" dirty="0" err="1" smtClean="0">
                <a:latin typeface="Arial" pitchFamily="34" charset="0"/>
                <a:cs typeface="Arial" pitchFamily="34" charset="0"/>
              </a:rPr>
              <a:t>Mailserver</a:t>
            </a:r>
            <a:r>
              <a:rPr lang="en-US" dirty="0" smtClean="0">
                <a:latin typeface="Arial" pitchFamily="34" charset="0"/>
                <a:cs typeface="Arial" pitchFamily="34" charset="0"/>
              </a:rPr>
              <a:t> ?</a:t>
            </a:r>
          </a:p>
          <a:p>
            <a:pPr>
              <a:buFontTx/>
              <a:buChar char="-"/>
            </a:pPr>
            <a:r>
              <a:rPr lang="en-US" dirty="0" err="1" smtClean="0">
                <a:latin typeface="Arial" pitchFamily="34" charset="0"/>
                <a:cs typeface="Arial" pitchFamily="34" charset="0"/>
              </a:rPr>
              <a:t>Cách</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webmail </a:t>
            </a:r>
            <a:r>
              <a:rPr lang="en-US" dirty="0" smtClean="0">
                <a:latin typeface="Arial" pitchFamily="34" charset="0"/>
                <a:cs typeface="Arial" pitchFamily="34" charset="0"/>
              </a:rPr>
              <a:t>?</a:t>
            </a:r>
          </a:p>
          <a:p>
            <a:pPr>
              <a:buFontTx/>
              <a:buChar char="-"/>
            </a:pP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thành</a:t>
            </a:r>
            <a:r>
              <a:rPr lang="en-US" dirty="0" smtClean="0">
                <a:latin typeface="Arial" pitchFamily="34" charset="0"/>
                <a:cs typeface="Arial" pitchFamily="34" charset="0"/>
              </a:rPr>
              <a:t> </a:t>
            </a:r>
            <a:r>
              <a:rPr lang="en-US" dirty="0" err="1" smtClean="0">
                <a:latin typeface="Arial" pitchFamily="34" charset="0"/>
                <a:cs typeface="Arial" pitchFamily="34" charset="0"/>
              </a:rPr>
              <a:t>phần</a:t>
            </a:r>
            <a:r>
              <a:rPr lang="en-US" dirty="0" smtClean="0">
                <a:latin typeface="Arial" pitchFamily="34" charset="0"/>
                <a:cs typeface="Arial" pitchFamily="34" charset="0"/>
              </a:rPr>
              <a:t> </a:t>
            </a:r>
            <a:r>
              <a:rPr lang="en-US" dirty="0" err="1" smtClean="0">
                <a:latin typeface="Arial" pitchFamily="34" charset="0"/>
                <a:cs typeface="Arial" pitchFamily="34" charset="0"/>
              </a:rPr>
              <a:t>chính</a:t>
            </a:r>
            <a:r>
              <a:rPr lang="en-US" dirty="0" smtClean="0">
                <a:latin typeface="Arial" pitchFamily="34" charset="0"/>
                <a:cs typeface="Arial" pitchFamily="34" charset="0"/>
              </a:rPr>
              <a:t> </a:t>
            </a:r>
            <a:r>
              <a:rPr lang="en-US" dirty="0" err="1" smtClean="0">
                <a:latin typeface="Arial" pitchFamily="34" charset="0"/>
                <a:cs typeface="Arial" pitchFamily="34" charset="0"/>
              </a:rPr>
              <a:t>trong</a:t>
            </a:r>
            <a:r>
              <a:rPr lang="en-US" dirty="0" smtClean="0">
                <a:latin typeface="Arial" pitchFamily="34" charset="0"/>
                <a:cs typeface="Arial" pitchFamily="34" charset="0"/>
              </a:rPr>
              <a:t> webmail ?</a:t>
            </a:r>
            <a:endParaRPr lang="en-US" dirty="0" smtClean="0">
              <a:latin typeface="Arial" pitchFamily="34" charset="0"/>
              <a:cs typeface="Arial" pitchFamily="34" charset="0"/>
            </a:endParaRPr>
          </a:p>
          <a:p>
            <a:r>
              <a:rPr lang="vi-VN" dirty="0" smtClean="0">
                <a:latin typeface="Arial" pitchFamily="34" charset="0"/>
                <a:cs typeface="Arial" pitchFamily="34" charset="0"/>
              </a:rPr>
              <a:t>Thực </a:t>
            </a:r>
            <a:r>
              <a:rPr lang="vi-VN" dirty="0" smtClean="0">
                <a:latin typeface="Arial" pitchFamily="34" charset="0"/>
                <a:cs typeface="Arial" pitchFamily="34" charset="0"/>
              </a:rPr>
              <a:t>hành</a:t>
            </a:r>
            <a:r>
              <a:rPr lang="en-US" dirty="0" smtClean="0">
                <a:latin typeface="Arial" pitchFamily="34" charset="0"/>
                <a:cs typeface="Arial" pitchFamily="34" charset="0"/>
              </a:rPr>
              <a:t> ( demo </a:t>
            </a:r>
            <a:r>
              <a:rPr lang="en-US" dirty="0" smtClean="0">
                <a:latin typeface="Arial" pitchFamily="34" charset="0"/>
                <a:cs typeface="Arial" pitchFamily="34" charset="0"/>
              </a:rPr>
              <a:t>on </a:t>
            </a:r>
            <a:r>
              <a:rPr lang="vi-VN" dirty="0" smtClean="0">
                <a:latin typeface="Arial" pitchFamily="34" charset="0"/>
                <a:cs typeface="Arial" pitchFamily="34" charset="0"/>
              </a:rPr>
              <a:t>unbuntu</a:t>
            </a:r>
            <a:r>
              <a:rPr lang="en-US" dirty="0" smtClean="0">
                <a:latin typeface="Arial" pitchFamily="34" charset="0"/>
                <a:cs typeface="Arial" pitchFamily="34" charset="0"/>
              </a:rPr>
              <a:t> </a:t>
            </a:r>
            <a:r>
              <a:rPr lang="vi-VN" dirty="0" smtClean="0">
                <a:latin typeface="Arial" pitchFamily="34" charset="0"/>
                <a:cs typeface="Arial" pitchFamily="34" charset="0"/>
              </a:rPr>
              <a:t>linux</a:t>
            </a:r>
            <a:r>
              <a:rPr lang="en-US" dirty="0" smtClean="0">
                <a:latin typeface="Arial" pitchFamily="34" charset="0"/>
                <a:cs typeface="Arial" pitchFamily="34" charset="0"/>
              </a:rPr>
              <a:t> ) </a:t>
            </a:r>
            <a:r>
              <a:rPr lang="vi-VN" dirty="0" smtClean="0">
                <a:latin typeface="Arial" pitchFamily="34" charset="0"/>
                <a:cs typeface="Arial" pitchFamily="34" charset="0"/>
              </a:rPr>
              <a:t> </a:t>
            </a:r>
            <a:endParaRPr lang="vi-VN" dirty="0">
              <a:latin typeface="Arial" pitchFamily="34" charset="0"/>
              <a:cs typeface="Arial" pitchFamily="34" charset="0"/>
            </a:endParaRPr>
          </a:p>
          <a:p>
            <a:pPr marL="109728" indent="0">
              <a:buNone/>
            </a:pPr>
            <a:r>
              <a:rPr lang="en-US" dirty="0" smtClean="0">
                <a:latin typeface="Arial" pitchFamily="34" charset="0"/>
                <a:cs typeface="Arial" pitchFamily="34" charset="0"/>
              </a:rPr>
              <a:t>	+ </a:t>
            </a:r>
            <a:r>
              <a:rPr lang="en-US" dirty="0" err="1" smtClean="0">
                <a:latin typeface="Arial" pitchFamily="34" charset="0"/>
                <a:cs typeface="Arial" pitchFamily="34" charset="0"/>
              </a:rPr>
              <a:t>Cấu</a:t>
            </a:r>
            <a:r>
              <a:rPr lang="en-US" dirty="0" smtClean="0">
                <a:latin typeface="Arial" pitchFamily="34" charset="0"/>
                <a:cs typeface="Arial" pitchFamily="34" charset="0"/>
              </a:rPr>
              <a:t> </a:t>
            </a:r>
            <a:r>
              <a:rPr lang="en-US" dirty="0" err="1" smtClean="0">
                <a:latin typeface="Arial" pitchFamily="34" charset="0"/>
                <a:cs typeface="Arial" pitchFamily="34" charset="0"/>
              </a:rPr>
              <a:t>hình</a:t>
            </a:r>
            <a:r>
              <a:rPr lang="en-US" dirty="0" smtClean="0">
                <a:latin typeface="Arial" pitchFamily="34" charset="0"/>
                <a:cs typeface="Arial" pitchFamily="34" charset="0"/>
              </a:rPr>
              <a:t> mail server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Postfix , 	</a:t>
            </a:r>
            <a:r>
              <a:rPr lang="en-US" dirty="0" err="1" smtClean="0">
                <a:latin typeface="Arial" pitchFamily="34" charset="0"/>
                <a:cs typeface="Arial" pitchFamily="34" charset="0"/>
              </a:rPr>
              <a:t>Squirremail</a:t>
            </a:r>
            <a:r>
              <a:rPr lang="en-US" dirty="0" smtClean="0">
                <a:latin typeface="Arial" pitchFamily="34" charset="0"/>
                <a:cs typeface="Arial" pitchFamily="34" charset="0"/>
              </a:rPr>
              <a:t> , </a:t>
            </a:r>
            <a:r>
              <a:rPr lang="en-US" dirty="0" err="1" smtClean="0">
                <a:latin typeface="Arial" pitchFamily="34" charset="0"/>
                <a:cs typeface="Arial" pitchFamily="34" charset="0"/>
              </a:rPr>
              <a:t>Devecot</a:t>
            </a:r>
            <a:r>
              <a:rPr lang="en-US" dirty="0" smtClean="0">
                <a:latin typeface="Arial" pitchFamily="34" charset="0"/>
                <a:cs typeface="Arial" pitchFamily="34" charset="0"/>
              </a:rPr>
              <a:t>  </a:t>
            </a:r>
            <a:r>
              <a:rPr lang="en-US" dirty="0" err="1" smtClean="0">
                <a:latin typeface="Arial" pitchFamily="34" charset="0"/>
                <a:cs typeface="Arial" pitchFamily="34" charset="0"/>
              </a:rPr>
              <a:t>để</a:t>
            </a:r>
            <a:r>
              <a:rPr lang="en-US" dirty="0" smtClean="0">
                <a:latin typeface="Arial" pitchFamily="34" charset="0"/>
                <a:cs typeface="Arial" pitchFamily="34" charset="0"/>
              </a:rPr>
              <a:t> </a:t>
            </a:r>
            <a:r>
              <a:rPr lang="en-US" dirty="0" err="1" smtClean="0">
                <a:latin typeface="Arial" pitchFamily="34" charset="0"/>
                <a:cs typeface="Arial" pitchFamily="34" charset="0"/>
              </a:rPr>
              <a:t>thiết</a:t>
            </a:r>
            <a:r>
              <a:rPr lang="en-US" dirty="0" smtClean="0">
                <a:latin typeface="Arial" pitchFamily="34" charset="0"/>
                <a:cs typeface="Arial" pitchFamily="34" charset="0"/>
              </a:rPr>
              <a:t>  </a:t>
            </a:r>
            <a:r>
              <a:rPr lang="en-US" dirty="0" err="1" smtClean="0">
                <a:latin typeface="Arial" pitchFamily="34" charset="0"/>
                <a:cs typeface="Arial" pitchFamily="34" charset="0"/>
              </a:rPr>
              <a:t>lập</a:t>
            </a:r>
            <a:r>
              <a:rPr lang="en-US" dirty="0" smtClean="0">
                <a:latin typeface="Arial" pitchFamily="34" charset="0"/>
                <a:cs typeface="Arial" pitchFamily="34" charset="0"/>
              </a:rPr>
              <a:t> Webmail .</a:t>
            </a:r>
            <a:endParaRPr lang="vi-VN" dirty="0">
              <a:latin typeface="Arial" pitchFamily="34" charset="0"/>
              <a:cs typeface="Arial" pitchFamily="34" charset="0"/>
            </a:endParaRPr>
          </a:p>
          <a:p>
            <a:endParaRPr lang="en-US" dirty="0">
              <a:latin typeface="Arial" pitchFamily="34" charset="0"/>
              <a:cs typeface="Arial" pitchFamily="34" charset="0"/>
            </a:endParaRPr>
          </a:p>
        </p:txBody>
      </p:sp>
      <p:sp>
        <p:nvSpPr>
          <p:cNvPr id="3" name="Title 2"/>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Overview</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35647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vi-VN" dirty="0"/>
              <a:t>Ngày nay, quá trình tin học hóa trong các doanh nghiệp diễn ra khá nhanh khiến cho hệ thống E-mail của doanh nghiệp trở nên hết sức quan trọng. Vì hệ thống e-mail cho doanh nghiệp cần đảm bảo các yêu cầu về tính sẵn </a:t>
            </a:r>
            <a:r>
              <a:rPr lang="vi-VN" dirty="0" smtClean="0"/>
              <a:t>sàng - hoạt </a:t>
            </a:r>
            <a:r>
              <a:rPr lang="vi-VN" dirty="0"/>
              <a:t>độn ổn định và dễ dàng mở rộng, và tính riêng tư </a:t>
            </a:r>
            <a:r>
              <a:rPr lang="vi-VN" dirty="0" smtClean="0"/>
              <a:t>cho </a:t>
            </a:r>
            <a:r>
              <a:rPr lang="vi-VN" dirty="0"/>
              <a:t>doanh nghiệp. Ngoài ra chi phí đầu tư cũng rất quan trọng khi chọn và triển khai.</a:t>
            </a:r>
            <a:endParaRPr lang="vi-VN" dirty="0" smtClean="0"/>
          </a:p>
          <a:p>
            <a:r>
              <a:rPr lang="en-US" dirty="0" smtClean="0"/>
              <a:t>M</a:t>
            </a:r>
            <a:r>
              <a:rPr lang="vi-VN" dirty="0" smtClean="0"/>
              <a:t>ail </a:t>
            </a:r>
            <a:r>
              <a:rPr lang="vi-VN" dirty="0"/>
              <a:t>Server – hay còn gọi là Máy chủ thư điện tử là máy chủ dùng để gửi và nhận thư điện tử, là một giải pháp Email dành cho các doanh nghiệp để quản lý và truyền thông nội bộ, thực hiện các giao dịch thương mại yêu cầu sự ổn định, tính liên tục và với tốc độ nhanh, đồng thời đảm bảo tính an toàn của dữ liệu, khả năng backup cao…</a:t>
            </a:r>
            <a:endParaRPr lang="en-US" dirty="0"/>
          </a:p>
        </p:txBody>
      </p:sp>
      <p:sp>
        <p:nvSpPr>
          <p:cNvPr id="3" name="Title 2"/>
          <p:cNvSpPr>
            <a:spLocks noGrp="1"/>
          </p:cNvSpPr>
          <p:nvPr>
            <p:ph type="title"/>
          </p:nvPr>
        </p:nvSpPr>
        <p:spPr/>
        <p:txBody>
          <a:bodyPr/>
          <a:lstStyle/>
          <a:p>
            <a:r>
              <a:rPr lang="en-US" dirty="0" smtClean="0"/>
              <a:t>Mail Server</a:t>
            </a:r>
            <a:endParaRPr lang="en-US" dirty="0"/>
          </a:p>
        </p:txBody>
      </p:sp>
    </p:spTree>
    <p:extLst>
      <p:ext uri="{BB962C8B-B14F-4D97-AF65-F5344CB8AC3E}">
        <p14:creationId xmlns:p14="http://schemas.microsoft.com/office/powerpoint/2010/main" val="2300867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vi-VN" b="1" dirty="0">
                <a:latin typeface="Arial" pitchFamily="34" charset="0"/>
                <a:cs typeface="Arial" pitchFamily="34" charset="0"/>
              </a:rPr>
              <a:t>Webmail</a:t>
            </a:r>
            <a:r>
              <a:rPr lang="vi-VN" dirty="0">
                <a:latin typeface="Arial" pitchFamily="34" charset="0"/>
                <a:cs typeface="Arial" pitchFamily="34" charset="0"/>
              </a:rPr>
              <a:t> là một dạng ứng dụng email chạy trên nền tảng website có khả năng truy cập máy chủ email để gửi và nhận email. Việc sử dụng nền tảng webmail giúp cho việc truy cập đọc thư hay gửi thư được tiện lợi hơn trong số rất nhiều dịch vụ webmail có thể kể đến như là </a:t>
            </a:r>
            <a:r>
              <a:rPr lang="vi-VN" dirty="0">
                <a:latin typeface="Arial" pitchFamily="34" charset="0"/>
                <a:cs typeface="Arial" pitchFamily="34" charset="0"/>
                <a:hlinkClick r:id="rId2"/>
              </a:rPr>
              <a:t>Gmail</a:t>
            </a:r>
            <a:r>
              <a:rPr lang="vi-VN" dirty="0">
                <a:latin typeface="Arial" pitchFamily="34" charset="0"/>
                <a:cs typeface="Arial" pitchFamily="34" charset="0"/>
              </a:rPr>
              <a:t>, AOL mail, </a:t>
            </a:r>
            <a:r>
              <a:rPr lang="vi-VN" dirty="0">
                <a:latin typeface="Arial" pitchFamily="34" charset="0"/>
                <a:cs typeface="Arial" pitchFamily="34" charset="0"/>
                <a:hlinkClick r:id="rId3"/>
              </a:rPr>
              <a:t>Hotmail</a:t>
            </a:r>
            <a:r>
              <a:rPr lang="vi-VN" dirty="0">
                <a:latin typeface="Arial" pitchFamily="34" charset="0"/>
                <a:cs typeface="Arial" pitchFamily="34" charset="0"/>
              </a:rPr>
              <a:t>, </a:t>
            </a:r>
            <a:r>
              <a:rPr lang="vi-VN" dirty="0" smtClean="0">
                <a:latin typeface="Arial" pitchFamily="34" charset="0"/>
                <a:cs typeface="Arial" pitchFamily="34" charset="0"/>
              </a:rPr>
              <a:t>Yahoo,</a:t>
            </a:r>
            <a:r>
              <a:rPr lang="en-US" dirty="0" smtClean="0">
                <a:latin typeface="Arial" pitchFamily="34" charset="0"/>
                <a:cs typeface="Arial" pitchFamily="34" charset="0"/>
              </a:rPr>
              <a:t> </a:t>
            </a:r>
            <a:r>
              <a:rPr lang="en-US" dirty="0" err="1" smtClean="0">
                <a:latin typeface="Arial" pitchFamily="34" charset="0"/>
                <a:cs typeface="Arial" pitchFamily="34" charset="0"/>
              </a:rPr>
              <a:t>ICloud</a:t>
            </a:r>
            <a:r>
              <a:rPr lang="vi-VN" dirty="0" smtClean="0">
                <a:latin typeface="Arial" pitchFamily="34" charset="0"/>
                <a:cs typeface="Arial" pitchFamily="34" charset="0"/>
              </a:rPr>
              <a:t>…. </a:t>
            </a:r>
            <a:endParaRPr lang="en-US" dirty="0" smtClean="0">
              <a:latin typeface="Arial" pitchFamily="34" charset="0"/>
              <a:cs typeface="Arial" pitchFamily="34" charset="0"/>
            </a:endParaRPr>
          </a:p>
          <a:p>
            <a:r>
              <a:rPr lang="en-US" dirty="0">
                <a:latin typeface="Arial" pitchFamily="34" charset="0"/>
                <a:cs typeface="Arial" pitchFamily="34" charset="0"/>
              </a:rPr>
              <a:t>H</a:t>
            </a:r>
            <a:r>
              <a:rPr lang="vi-VN" dirty="0" smtClean="0">
                <a:latin typeface="Arial" pitchFamily="34" charset="0"/>
                <a:cs typeface="Arial" pitchFamily="34" charset="0"/>
              </a:rPr>
              <a:t>iện </a:t>
            </a:r>
            <a:r>
              <a:rPr lang="vi-VN" dirty="0">
                <a:latin typeface="Arial" pitchFamily="34" charset="0"/>
                <a:cs typeface="Arial" pitchFamily="34" charset="0"/>
              </a:rPr>
              <a:t>nay </a:t>
            </a:r>
            <a:r>
              <a:rPr lang="en-US" dirty="0" err="1" smtClean="0">
                <a:latin typeface="Arial" pitchFamily="34" charset="0"/>
                <a:cs typeface="Arial" pitchFamily="34" charset="0"/>
              </a:rPr>
              <a:t>các</a:t>
            </a:r>
            <a:r>
              <a:rPr lang="en-US" dirty="0" smtClean="0">
                <a:latin typeface="Arial" pitchFamily="34" charset="0"/>
                <a:cs typeface="Arial" pitchFamily="34" charset="0"/>
              </a:rPr>
              <a:t> </a:t>
            </a:r>
            <a:r>
              <a:rPr lang="en-US" dirty="0" err="1" smtClean="0">
                <a:latin typeface="Arial" pitchFamily="34" charset="0"/>
                <a:cs typeface="Arial" pitchFamily="34" charset="0"/>
              </a:rPr>
              <a:t>dịch</a:t>
            </a:r>
            <a:r>
              <a:rPr lang="en-US" dirty="0" smtClean="0">
                <a:latin typeface="Arial" pitchFamily="34" charset="0"/>
                <a:cs typeface="Arial" pitchFamily="34" charset="0"/>
              </a:rPr>
              <a:t> </a:t>
            </a:r>
            <a:r>
              <a:rPr lang="en-US" dirty="0" err="1" smtClean="0">
                <a:latin typeface="Arial" pitchFamily="34" charset="0"/>
                <a:cs typeface="Arial" pitchFamily="34" charset="0"/>
              </a:rPr>
              <a:t>vụ</a:t>
            </a:r>
            <a:r>
              <a:rPr lang="en-US" dirty="0" smtClean="0">
                <a:latin typeface="Arial" pitchFamily="34" charset="0"/>
                <a:cs typeface="Arial" pitchFamily="34" charset="0"/>
              </a:rPr>
              <a:t> mail </a:t>
            </a:r>
            <a:r>
              <a:rPr lang="en-US" dirty="0" err="1" smtClean="0">
                <a:latin typeface="Arial" pitchFamily="34" charset="0"/>
                <a:cs typeface="Arial" pitchFamily="34" charset="0"/>
              </a:rPr>
              <a:t>cho</a:t>
            </a:r>
            <a:r>
              <a:rPr lang="en-US" dirty="0" smtClean="0">
                <a:latin typeface="Arial" pitchFamily="34" charset="0"/>
                <a:cs typeface="Arial" pitchFamily="34" charset="0"/>
              </a:rPr>
              <a:t> </a:t>
            </a:r>
            <a:r>
              <a:rPr lang="en-US" dirty="0" err="1" smtClean="0">
                <a:latin typeface="Arial" pitchFamily="34" charset="0"/>
                <a:cs typeface="Arial" pitchFamily="34" charset="0"/>
              </a:rPr>
              <a:t>doanh</a:t>
            </a:r>
            <a:r>
              <a:rPr lang="en-US" dirty="0" smtClean="0">
                <a:latin typeface="Arial" pitchFamily="34" charset="0"/>
                <a:cs typeface="Arial" pitchFamily="34" charset="0"/>
              </a:rPr>
              <a:t> </a:t>
            </a:r>
            <a:r>
              <a:rPr lang="en-US" dirty="0" err="1" smtClean="0">
                <a:latin typeface="Arial" pitchFamily="34" charset="0"/>
                <a:cs typeface="Arial" pitchFamily="34" charset="0"/>
              </a:rPr>
              <a:t>nghiệp</a:t>
            </a:r>
            <a:r>
              <a:rPr lang="en-US" dirty="0" smtClean="0">
                <a:latin typeface="Arial" pitchFamily="34" charset="0"/>
                <a:cs typeface="Arial" pitchFamily="34" charset="0"/>
              </a:rPr>
              <a:t> </a:t>
            </a:r>
            <a:r>
              <a:rPr lang="vi-VN" dirty="0" smtClean="0">
                <a:latin typeface="Arial" pitchFamily="34" charset="0"/>
                <a:cs typeface="Arial" pitchFamily="34" charset="0"/>
              </a:rPr>
              <a:t>đã </a:t>
            </a:r>
            <a:r>
              <a:rPr lang="vi-VN" dirty="0">
                <a:latin typeface="Arial" pitchFamily="34" charset="0"/>
                <a:cs typeface="Arial" pitchFamily="34" charset="0"/>
              </a:rPr>
              <a:t>ứng dụng việc xây dựng các dịch vụ webmails trực tuyến để giúp các doanh nghiệp có thể thuận tiện trong công việc hơn.</a:t>
            </a:r>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Webmail</a:t>
            </a:r>
            <a:endParaRPr lang="en-US" dirty="0"/>
          </a:p>
        </p:txBody>
      </p:sp>
    </p:spTree>
    <p:extLst>
      <p:ext uri="{BB962C8B-B14F-4D97-AF65-F5344CB8AC3E}">
        <p14:creationId xmlns:p14="http://schemas.microsoft.com/office/powerpoint/2010/main" val="3380344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vi-VN" b="1" dirty="0">
                <a:latin typeface="Arial" pitchFamily="34" charset="0"/>
                <a:cs typeface="Arial" pitchFamily="34" charset="0"/>
              </a:rPr>
              <a:t>Soạn email: </a:t>
            </a:r>
            <a:r>
              <a:rPr lang="vi-VN" dirty="0">
                <a:latin typeface="Arial" pitchFamily="34" charset="0"/>
                <a:cs typeface="Arial" pitchFamily="34" charset="0"/>
              </a:rPr>
              <a:t>chức năng này thực hiện công việc soạn thảo email mới với các công cụ hỗ trợ và khả năng đính kèm email.</a:t>
            </a:r>
          </a:p>
          <a:p>
            <a:r>
              <a:rPr lang="vi-VN" b="1" dirty="0">
                <a:latin typeface="Arial" pitchFamily="34" charset="0"/>
                <a:cs typeface="Arial" pitchFamily="34" charset="0"/>
              </a:rPr>
              <a:t>Inbox: </a:t>
            </a:r>
            <a:r>
              <a:rPr lang="vi-VN" dirty="0">
                <a:latin typeface="Arial" pitchFamily="34" charset="0"/>
                <a:cs typeface="Arial" pitchFamily="34" charset="0"/>
              </a:rPr>
              <a:t>chắc chắn rồi trang nào cũng phải có hộp nhận email từ người khác đến.</a:t>
            </a:r>
          </a:p>
          <a:p>
            <a:r>
              <a:rPr lang="vi-VN" b="1" dirty="0">
                <a:latin typeface="Arial" pitchFamily="34" charset="0"/>
                <a:cs typeface="Arial" pitchFamily="34" charset="0"/>
              </a:rPr>
              <a:t>Outbox: </a:t>
            </a:r>
            <a:r>
              <a:rPr lang="vi-VN" dirty="0">
                <a:latin typeface="Arial" pitchFamily="34" charset="0"/>
                <a:cs typeface="Arial" pitchFamily="34" charset="0"/>
              </a:rPr>
              <a:t>hộp thư gửi đi là hộp thư kiểm tra lại các mail bạn đã gửi đi</a:t>
            </a:r>
          </a:p>
          <a:p>
            <a:r>
              <a:rPr lang="vi-VN" b="1" dirty="0">
                <a:latin typeface="Arial" pitchFamily="34" charset="0"/>
                <a:cs typeface="Arial" pitchFamily="34" charset="0"/>
              </a:rPr>
              <a:t>Draft: </a:t>
            </a:r>
            <a:r>
              <a:rPr lang="vi-VN" dirty="0">
                <a:latin typeface="Arial" pitchFamily="34" charset="0"/>
                <a:cs typeface="Arial" pitchFamily="34" charset="0"/>
              </a:rPr>
              <a:t>hộp thư nháp khi bạn muốn lưu lại mail đang soạn thảo hoặc khi bạn đang soạn thảo email mà có sự cố như mất mạng hay cúp điện thì email sẽ tự động được lưu vào đây.</a:t>
            </a:r>
          </a:p>
          <a:p>
            <a:r>
              <a:rPr lang="vi-VN" b="1" dirty="0">
                <a:latin typeface="Arial" pitchFamily="34" charset="0"/>
                <a:cs typeface="Arial" pitchFamily="34" charset="0"/>
              </a:rPr>
              <a:t>Hộp thư riêng: </a:t>
            </a:r>
            <a:r>
              <a:rPr lang="vi-VN" dirty="0">
                <a:latin typeface="Arial" pitchFamily="34" charset="0"/>
                <a:cs typeface="Arial" pitchFamily="34" charset="0"/>
              </a:rPr>
              <a:t>bạn cũng có thể tự tạo cho mình hộp thư của riêng mình để lưu trữ lại những email mà bạn cảm thấy nó quan trọng và thường xuyên phải đọc lại.</a:t>
            </a:r>
          </a:p>
          <a:p>
            <a:r>
              <a:rPr lang="vi-VN" b="1" dirty="0">
                <a:latin typeface="Arial" pitchFamily="34" charset="0"/>
                <a:cs typeface="Arial" pitchFamily="34" charset="0"/>
              </a:rPr>
              <a:t>Spam: </a:t>
            </a:r>
            <a:r>
              <a:rPr lang="vi-VN" dirty="0">
                <a:latin typeface="Arial" pitchFamily="34" charset="0"/>
                <a:cs typeface="Arial" pitchFamily="34" charset="0"/>
              </a:rPr>
              <a:t>hộp thư này có nhiệm vụ giúp bạn chặn lại những email thiếu an toàn.</a:t>
            </a:r>
          </a:p>
          <a:p>
            <a:endParaRPr lang="en-US" dirty="0">
              <a:latin typeface="Arial" pitchFamily="34" charset="0"/>
              <a:cs typeface="Arial" pitchFamily="34" charset="0"/>
            </a:endParaRPr>
          </a:p>
        </p:txBody>
      </p:sp>
      <p:sp>
        <p:nvSpPr>
          <p:cNvPr id="3" name="Title 2"/>
          <p:cNvSpPr>
            <a:spLocks noGrp="1"/>
          </p:cNvSpPr>
          <p:nvPr>
            <p:ph type="title"/>
          </p:nvPr>
        </p:nvSpPr>
        <p:spPr/>
        <p:txBody>
          <a:bodyPr/>
          <a:lstStyle/>
          <a:p>
            <a:r>
              <a:rPr lang="en-US" dirty="0" err="1" smtClean="0">
                <a:latin typeface="Arial" pitchFamily="34" charset="0"/>
                <a:cs typeface="Arial" pitchFamily="34" charset="0"/>
              </a:rPr>
              <a:t>Cách</a:t>
            </a:r>
            <a:r>
              <a:rPr lang="en-US" dirty="0" smtClean="0">
                <a:latin typeface="Arial" pitchFamily="34" charset="0"/>
                <a:cs typeface="Arial" pitchFamily="34" charset="0"/>
              </a:rPr>
              <a:t> </a:t>
            </a:r>
            <a:r>
              <a:rPr lang="en-US" dirty="0" err="1" smtClean="0">
                <a:latin typeface="Arial" pitchFamily="34" charset="0"/>
                <a:cs typeface="Arial" pitchFamily="34" charset="0"/>
              </a:rPr>
              <a:t>sử</a:t>
            </a:r>
            <a:r>
              <a:rPr lang="en-US" dirty="0" smtClean="0">
                <a:latin typeface="Arial" pitchFamily="34" charset="0"/>
                <a:cs typeface="Arial" pitchFamily="34" charset="0"/>
              </a:rPr>
              <a:t> </a:t>
            </a:r>
            <a:r>
              <a:rPr lang="en-US" dirty="0" err="1" smtClean="0">
                <a:latin typeface="Arial" pitchFamily="34" charset="0"/>
                <a:cs typeface="Arial" pitchFamily="34" charset="0"/>
              </a:rPr>
              <a:t>dụng</a:t>
            </a:r>
            <a:r>
              <a:rPr lang="en-US" dirty="0" smtClean="0">
                <a:latin typeface="Arial" pitchFamily="34" charset="0"/>
                <a:cs typeface="Arial" pitchFamily="34" charset="0"/>
              </a:rPr>
              <a:t> webmail</a:t>
            </a:r>
            <a:endParaRPr lang="en-US" dirty="0">
              <a:latin typeface="Arial" pitchFamily="34" charset="0"/>
              <a:cs typeface="Arial" pitchFamily="34" charset="0"/>
            </a:endParaRPr>
          </a:p>
        </p:txBody>
      </p:sp>
    </p:spTree>
    <p:extLst>
      <p:ext uri="{BB962C8B-B14F-4D97-AF65-F5344CB8AC3E}">
        <p14:creationId xmlns:p14="http://schemas.microsoft.com/office/powerpoint/2010/main" val="2237892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005072"/>
          </a:xfrm>
        </p:spPr>
        <p:txBody>
          <a:bodyPr/>
          <a:lstStyle/>
          <a:p>
            <a:endParaRPr lang="en-US" dirty="0"/>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7" y="1600200"/>
            <a:ext cx="80772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472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sz="2800" dirty="0" err="1"/>
              <a:t>Các</a:t>
            </a:r>
            <a:r>
              <a:rPr lang="en-US" sz="2800" dirty="0"/>
              <a:t> </a:t>
            </a:r>
            <a:r>
              <a:rPr lang="en-US" sz="2800" dirty="0" err="1"/>
              <a:t>thành</a:t>
            </a:r>
            <a:r>
              <a:rPr lang="en-US" sz="2800" dirty="0"/>
              <a:t> </a:t>
            </a:r>
            <a:r>
              <a:rPr lang="en-US" sz="2800" dirty="0" err="1"/>
              <a:t>phần</a:t>
            </a:r>
            <a:r>
              <a:rPr lang="en-US" sz="2800" dirty="0"/>
              <a:t> </a:t>
            </a:r>
            <a:r>
              <a:rPr lang="en-US" sz="2800" dirty="0" err="1"/>
              <a:t>chính</a:t>
            </a:r>
            <a:r>
              <a:rPr lang="en-US" sz="2800" dirty="0"/>
              <a:t> </a:t>
            </a:r>
            <a:r>
              <a:rPr lang="en-US" sz="2800" dirty="0" err="1"/>
              <a:t>trong</a:t>
            </a:r>
            <a:r>
              <a:rPr lang="en-US" sz="2800" dirty="0"/>
              <a:t> </a:t>
            </a:r>
            <a:r>
              <a:rPr lang="en-US" sz="2800" dirty="0" err="1"/>
              <a:t>MailServer</a:t>
            </a:r>
            <a:endParaRPr lang="en-US" sz="2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82422"/>
            <a:ext cx="6324599" cy="4484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64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10200"/>
          </a:xfrm>
        </p:spPr>
        <p:txBody>
          <a:bodyPr>
            <a:normAutofit fontScale="92500"/>
          </a:bodyPr>
          <a:lstStyle/>
          <a:p>
            <a:pPr marL="624078" indent="-514350">
              <a:buFont typeface="+mj-lt"/>
              <a:buAutoNum type="arabicPeriod"/>
            </a:pPr>
            <a:r>
              <a:rPr lang="vi-VN" sz="2400" dirty="0"/>
              <a:t>Mail User Agent (MUA): đây là các chương trình gửi và nhận mail được cài đặt trên máy người dùng, nó giúp người dùng quản lý, soạn thảo, nhận và gửi mail một cách tiện lợi và nhanh chóng. Các chương trình MUA tiêu biểu là: Outlook (Windows), Evolution (Linux</a:t>
            </a:r>
            <a:r>
              <a:rPr lang="vi-VN" sz="2400" dirty="0" smtClean="0"/>
              <a:t>)</a:t>
            </a:r>
            <a:endParaRPr lang="en-US" sz="2400" dirty="0" smtClean="0"/>
          </a:p>
          <a:p>
            <a:pPr marL="624078" indent="-514350">
              <a:buFont typeface="+mj-lt"/>
              <a:buAutoNum type="arabicPeriod"/>
            </a:pPr>
            <a:r>
              <a:rPr lang="en-US" sz="2400" dirty="0"/>
              <a:t>Mail Transport Agent (MTA</a:t>
            </a:r>
            <a:r>
              <a:rPr lang="en-US" sz="2400" dirty="0" smtClean="0"/>
              <a:t>):</a:t>
            </a:r>
            <a:r>
              <a:rPr lang="vi-VN" sz="2400" dirty="0" smtClean="0"/>
              <a:t> Là </a:t>
            </a:r>
            <a:r>
              <a:rPr lang="vi-VN" sz="2400" dirty="0"/>
              <a:t>một dịch vụ trên máy tính có nhiệm vụ chuyển Email từ máy tính đến một nơi khác (Mail Delivery Agent). Các chương trình cung cấp dịch vụ MTA tiêu biểu là: Qmail, Sendmail, Postfix (Linux</a:t>
            </a:r>
            <a:r>
              <a:rPr lang="vi-VN" sz="2400" dirty="0" smtClean="0"/>
              <a:t>)</a:t>
            </a:r>
            <a:r>
              <a:rPr lang="en-US" sz="2400" dirty="0" smtClean="0"/>
              <a:t>.</a:t>
            </a:r>
          </a:p>
          <a:p>
            <a:pPr marL="624078" indent="-514350">
              <a:buFont typeface="+mj-lt"/>
              <a:buAutoNum type="arabicPeriod"/>
            </a:pPr>
            <a:r>
              <a:rPr lang="vi-VN" sz="2600" dirty="0"/>
              <a:t>Mail Delivery Agent (MDA): Là Dịch vụ tiếp nhận các Email và phân phối chúng đến các hộp thư cá nhân. Các chương trình cung cấp dịch vụ tiêu biểu là: Procmail, Mail.local, rmail (Linux</a:t>
            </a:r>
            <a:r>
              <a:rPr lang="vi-VN" sz="2600" dirty="0" smtClean="0"/>
              <a:t>)</a:t>
            </a:r>
            <a:r>
              <a:rPr lang="en-US" sz="2600" dirty="0" smtClean="0"/>
              <a:t>.</a:t>
            </a:r>
            <a:endParaRPr lang="en-US" sz="2400" dirty="0"/>
          </a:p>
        </p:txBody>
      </p:sp>
      <p:sp>
        <p:nvSpPr>
          <p:cNvPr id="3" name="Title 2"/>
          <p:cNvSpPr>
            <a:spLocks noGrp="1"/>
          </p:cNvSpPr>
          <p:nvPr>
            <p:ph type="title"/>
          </p:nvPr>
        </p:nvSpPr>
        <p:spPr>
          <a:xfrm>
            <a:off x="457200" y="274638"/>
            <a:ext cx="8229600" cy="792162"/>
          </a:xfrm>
        </p:spPr>
        <p:txBody>
          <a:bodyPr>
            <a:normAutofit/>
          </a:bodyPr>
          <a:lstStyle/>
          <a:p>
            <a:r>
              <a:rPr lang="en-US" sz="3200" dirty="0" err="1" smtClean="0"/>
              <a:t>Các</a:t>
            </a:r>
            <a:r>
              <a:rPr lang="en-US" sz="3200" dirty="0" smtClean="0"/>
              <a:t> </a:t>
            </a:r>
            <a:r>
              <a:rPr lang="en-US" sz="3200" dirty="0" err="1" smtClean="0"/>
              <a:t>thành</a:t>
            </a:r>
            <a:r>
              <a:rPr lang="en-US" sz="3200" dirty="0" smtClean="0"/>
              <a:t> </a:t>
            </a:r>
            <a:r>
              <a:rPr lang="en-US" sz="3200" dirty="0" err="1" smtClean="0"/>
              <a:t>phần</a:t>
            </a:r>
            <a:r>
              <a:rPr lang="en-US" sz="3200" dirty="0" smtClean="0"/>
              <a:t> </a:t>
            </a:r>
            <a:r>
              <a:rPr lang="en-US" sz="3200" dirty="0" err="1" smtClean="0"/>
              <a:t>chính</a:t>
            </a:r>
            <a:r>
              <a:rPr lang="en-US" sz="3200" dirty="0" smtClean="0"/>
              <a:t> </a:t>
            </a:r>
            <a:r>
              <a:rPr lang="en-US" sz="3200" dirty="0" err="1" smtClean="0"/>
              <a:t>trong</a:t>
            </a:r>
            <a:r>
              <a:rPr lang="en-US" sz="3200" dirty="0" smtClean="0"/>
              <a:t> </a:t>
            </a:r>
            <a:r>
              <a:rPr lang="en-US" sz="3200" dirty="0" err="1" smtClean="0"/>
              <a:t>MailServer</a:t>
            </a:r>
            <a:endParaRPr lang="en-US" sz="3200" dirty="0"/>
          </a:p>
        </p:txBody>
      </p:sp>
    </p:spTree>
    <p:extLst>
      <p:ext uri="{BB962C8B-B14F-4D97-AF65-F5344CB8AC3E}">
        <p14:creationId xmlns:p14="http://schemas.microsoft.com/office/powerpoint/2010/main" val="124302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normAutofit/>
          </a:bodyPr>
          <a:lstStyle/>
          <a:p>
            <a:pPr marL="624078" indent="-514350">
              <a:buFont typeface="+mj-lt"/>
              <a:buAutoNum type="arabicPeriod" startAt="4"/>
            </a:pPr>
            <a:r>
              <a:rPr lang="vi-VN" sz="2400" dirty="0"/>
              <a:t>Mail Submission Agent (MSA): Là chương trình nhận Email từ MUA qua cổng 587 (Bảo mật hơn SMTP cổng 25 vì nó đòi hỏi Authenticate hay các hành động tương tự để chống spam trong local) và kết hợp với MTA để chuyển Email. Đa số các MTA làm nhiệm vụ MSA luôn (posfix, Sendmail)</a:t>
            </a:r>
            <a:endParaRPr lang="en-US" sz="2400" dirty="0"/>
          </a:p>
          <a:p>
            <a:pPr marL="624078" indent="-514350">
              <a:buFont typeface="+mj-lt"/>
              <a:buAutoNum type="arabicPeriod" startAt="4"/>
            </a:pPr>
            <a:r>
              <a:rPr lang="vi-VN" sz="2400" dirty="0"/>
              <a:t>Mail Access Agent/ Mail Retrieval Agent (MAA/MRA): MRA là chương trình tìm về hoặc lấy Email về từ remote Mail server, và kết hợp với MDA để phân phối mail về local hoặc remote mailbox. MAA là dịch vụ cung cấp để truy cập đến tìm kiếm và lấy email về. Các chương trình tiêu biểu: IMAP, POP3 Server, dovecot (Linux</a:t>
            </a:r>
            <a:r>
              <a:rPr lang="vi-VN" sz="2400" dirty="0" smtClean="0"/>
              <a:t>)</a:t>
            </a:r>
            <a:endParaRPr lang="en-US" sz="2400" dirty="0" smtClean="0"/>
          </a:p>
          <a:p>
            <a:pPr marL="624078" indent="-514350">
              <a:buFont typeface="+mj-lt"/>
              <a:buAutoNum type="arabicPeriod" startAt="4"/>
            </a:pPr>
            <a:endParaRPr lang="en-US" dirty="0"/>
          </a:p>
          <a:p>
            <a:pPr marL="624078" indent="-514350">
              <a:buFont typeface="+mj-lt"/>
              <a:buAutoNum type="arabicPeriod" startAt="4"/>
            </a:pPr>
            <a:endParaRPr lang="en-US" dirty="0" smtClean="0"/>
          </a:p>
          <a:p>
            <a:pPr marL="624078" indent="-514350">
              <a:buFont typeface="+mj-lt"/>
              <a:buAutoNum type="arabicPeriod" startAt="4"/>
            </a:pPr>
            <a:endParaRPr lang="en-US" dirty="0"/>
          </a:p>
        </p:txBody>
      </p:sp>
      <p:sp>
        <p:nvSpPr>
          <p:cNvPr id="3" name="Title 2"/>
          <p:cNvSpPr>
            <a:spLocks noGrp="1"/>
          </p:cNvSpPr>
          <p:nvPr>
            <p:ph type="title"/>
          </p:nvPr>
        </p:nvSpPr>
        <p:spPr>
          <a:xfrm>
            <a:off x="457200" y="274638"/>
            <a:ext cx="8229600" cy="715962"/>
          </a:xfrm>
        </p:spPr>
        <p:txBody>
          <a:bodyPr>
            <a:normAutofit/>
          </a:bodyPr>
          <a:lstStyle/>
          <a:p>
            <a:r>
              <a:rPr lang="en-US" sz="3200" dirty="0" err="1"/>
              <a:t>Các</a:t>
            </a:r>
            <a:r>
              <a:rPr lang="en-US" sz="3200" dirty="0"/>
              <a:t> </a:t>
            </a:r>
            <a:r>
              <a:rPr lang="en-US" sz="3200" dirty="0" err="1"/>
              <a:t>thành</a:t>
            </a:r>
            <a:r>
              <a:rPr lang="en-US" sz="3200" dirty="0"/>
              <a:t> </a:t>
            </a:r>
            <a:r>
              <a:rPr lang="en-US" sz="3200" dirty="0" err="1"/>
              <a:t>phần</a:t>
            </a:r>
            <a:r>
              <a:rPr lang="en-US" sz="3200" dirty="0"/>
              <a:t> </a:t>
            </a:r>
            <a:r>
              <a:rPr lang="en-US" sz="3200" dirty="0" err="1"/>
              <a:t>chính</a:t>
            </a:r>
            <a:r>
              <a:rPr lang="en-US" sz="3200" dirty="0"/>
              <a:t> </a:t>
            </a:r>
            <a:r>
              <a:rPr lang="en-US" sz="3200" dirty="0" err="1"/>
              <a:t>trong</a:t>
            </a:r>
            <a:r>
              <a:rPr lang="en-US" sz="3200" dirty="0"/>
              <a:t> Webmail</a:t>
            </a:r>
          </a:p>
        </p:txBody>
      </p:sp>
    </p:spTree>
    <p:extLst>
      <p:ext uri="{BB962C8B-B14F-4D97-AF65-F5344CB8AC3E}">
        <p14:creationId xmlns:p14="http://schemas.microsoft.com/office/powerpoint/2010/main" val="34416977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726</TotalTime>
  <Words>578</Words>
  <Application>Microsoft Office PowerPoint</Application>
  <PresentationFormat>On-screen Show (4:3)</PresentationFormat>
  <Paragraphs>41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Lucida Sans Unicode</vt:lpstr>
      <vt:lpstr>Times New Roman</vt:lpstr>
      <vt:lpstr>Verdana</vt:lpstr>
      <vt:lpstr>Wingdings 2</vt:lpstr>
      <vt:lpstr>Wingdings 3</vt:lpstr>
      <vt:lpstr>Concourse</vt:lpstr>
      <vt:lpstr>Network Design</vt:lpstr>
      <vt:lpstr>Overview</vt:lpstr>
      <vt:lpstr>Mail Server</vt:lpstr>
      <vt:lpstr>Webmail</vt:lpstr>
      <vt:lpstr>Cách sử dụng webmail</vt:lpstr>
      <vt:lpstr>PowerPoint Presentation</vt:lpstr>
      <vt:lpstr>Các thành phần chính trong MailServer</vt:lpstr>
      <vt:lpstr>Các thành phần chính trong MailServer</vt:lpstr>
      <vt:lpstr>Các thành phần chính trong Webmail</vt:lpstr>
      <vt:lpstr>Mô Hình Mail Server Với Postfix</vt:lpstr>
      <vt:lpstr>Hương dẫn cấu hình webmail</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Desinge</dc:title>
  <dc:creator>Admin</dc:creator>
  <cp:lastModifiedBy>Windows User</cp:lastModifiedBy>
  <cp:revision>56</cp:revision>
  <dcterms:created xsi:type="dcterms:W3CDTF">2018-09-18T13:45:05Z</dcterms:created>
  <dcterms:modified xsi:type="dcterms:W3CDTF">2018-10-02T01:17:24Z</dcterms:modified>
</cp:coreProperties>
</file>