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1.jpeg" ContentType="image/jpeg"/>
  <Override PartName="/ppt/media/image10.jpeg" ContentType="image/jpeg"/>
  <Override PartName="/ppt/media/image3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9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1F6E89B5-C706-47A4-8918-C7206B0FF7C9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>
              <a:lnSpc>
                <a:spcPct val="100000"/>
              </a:lnSpc>
            </a:pPr>
            <a:fld id="{02B5FC9E-9D24-4C5E-8B00-562B403053FB}" type="slidenum"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rIns="0" tIns="0" bIns="0"/>
          <a:p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79640" y="907920"/>
            <a:ext cx="8962560" cy="100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r>
              <a:rPr b="1" lang="en-US" sz="4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Data Communication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4000" spc="-1" strike="noStrike">
                <a:solidFill>
                  <a:srgbClr val="ff33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Course 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251640" y="2133000"/>
            <a:ext cx="6117840" cy="93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Dr. Nguyen Quang Uy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8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FIT-MTA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3924000" y="3357000"/>
            <a:ext cx="4186440" cy="25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45720"/>
            <a:ext cx="822816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5.  Reading 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65760" y="1005840"/>
            <a:ext cx="8243280" cy="493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The main texts used in my notes are: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BehrouzA.Forouzan, 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 Communication and Networking, Fourth Edition, McGraw Hill, 2007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–"/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William Stallings</a:t>
            </a: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, Data and Computer Communication, Eight Edition, Prentice hall, 2007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57200" y="45720"/>
            <a:ext cx="822816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Reading Assignments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457200" y="1097280"/>
            <a:ext cx="7662960" cy="345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 will be asking you to read some chapters from 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Forouzan Book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 will </a:t>
            </a:r>
            <a:r>
              <a:rPr b="0" i="1" lang="en-US" sz="2400" spc="-1" strike="noStrike">
                <a:solidFill>
                  <a:srgbClr val="0e0a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not</a:t>
            </a:r>
            <a:r>
              <a:rPr b="0" lang="en-US" sz="2400" spc="-1" strike="noStrike">
                <a:solidFill>
                  <a:srgbClr val="0e0a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go through all the material in class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e0a99"/>
              </a:buClr>
              <a:buSzPct val="80000"/>
              <a:buFont typeface="Trebuchet MS"/>
              <a:buChar char="–"/>
            </a:pPr>
            <a:r>
              <a:rPr b="0" lang="en-US" sz="2400" spc="-1" strike="noStrike">
                <a:solidFill>
                  <a:srgbClr val="0e0a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reading assignments are examinable, so </a:t>
            </a:r>
            <a:r>
              <a:rPr b="1" lang="en-US" sz="2400" spc="-1" strike="noStrike">
                <a:solidFill>
                  <a:srgbClr val="0e0a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do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79280" y="907920"/>
            <a:ext cx="8962920" cy="539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Please ask questions whenever you have.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95280" y="6524640"/>
            <a:ext cx="143820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1/21/16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812000" y="6524640"/>
            <a:ext cx="86184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E66280AB-EED5-4D64-9B6F-E5B98247CD97}" type="slidenum">
              <a:rPr b="1" lang="en-US" sz="1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68360" y="0"/>
            <a:ext cx="8227800" cy="69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During the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4419720" y="327672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6"/>
          <p:cNvSpPr/>
          <p:nvPr/>
        </p:nvSpPr>
        <p:spPr>
          <a:xfrm>
            <a:off x="4419720" y="327672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7"/>
          <p:cNvSpPr/>
          <p:nvPr/>
        </p:nvSpPr>
        <p:spPr>
          <a:xfrm>
            <a:off x="4419720" y="327672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8"/>
          <p:cNvSpPr/>
          <p:nvPr/>
        </p:nvSpPr>
        <p:spPr>
          <a:xfrm>
            <a:off x="4419720" y="327672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9"/>
          <p:cNvSpPr/>
          <p:nvPr/>
        </p:nvSpPr>
        <p:spPr>
          <a:xfrm>
            <a:off x="4419720" y="3276720"/>
            <a:ext cx="303120" cy="30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Picture 12" descr=""/>
          <p:cNvPicPr/>
          <p:nvPr/>
        </p:nvPicPr>
        <p:blipFill>
          <a:blip r:embed="rId1"/>
          <a:stretch/>
        </p:blipFill>
        <p:spPr>
          <a:xfrm>
            <a:off x="2505600" y="1253160"/>
            <a:ext cx="3803400" cy="340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95280" y="6524640"/>
            <a:ext cx="143820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1/21/16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812000" y="6524640"/>
            <a:ext cx="861840" cy="33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fld id="{103ECB83-5AA0-46BF-9F23-0A1166158531}" type="slidenum">
              <a:rPr b="1" lang="en-US" sz="1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68360" y="0"/>
            <a:ext cx="8227800" cy="97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4"/>
          <p:cNvSpPr/>
          <p:nvPr/>
        </p:nvSpPr>
        <p:spPr>
          <a:xfrm>
            <a:off x="395280" y="1341360"/>
            <a:ext cx="8227800" cy="496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5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8640" y="45720"/>
            <a:ext cx="822816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Overview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31520" y="1097280"/>
            <a:ext cx="7307280" cy="378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Outline of the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Meeting Times / Locations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Workload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Course 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5.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Reading 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48640" y="0"/>
            <a:ext cx="822816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1. Outline of the Course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447920"/>
            <a:ext cx="8228160" cy="441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 overview of computer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An introduction to Signal and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Signal Conversion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Multiplexing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Error Correction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Datalink Control Protocol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0"/>
            <a:ext cx="82281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Prerequisites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85800" y="1981080"/>
            <a:ext cx="7770960" cy="41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 familiar with computer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Can coding using some languages like C or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380000" y="6327360"/>
            <a:ext cx="1383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0"/>
            <a:ext cx="822816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Prerequisites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85800" y="1981080"/>
            <a:ext cx="7770960" cy="41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Be familiar with computer network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Can coding using some languages like C or Java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380000" y="6327360"/>
            <a:ext cx="138384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 anchor="ctr"/>
          <a:p>
            <a:pPr algn="ctr"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continued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-45720"/>
            <a:ext cx="822816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2. Meeting Times / Locations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93440"/>
            <a:ext cx="8228160" cy="294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Friday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7 -- 10.30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H3513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0"/>
            <a:ext cx="822816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3. Workload (% of total score)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533160" y="1905120"/>
            <a:ext cx="7923240" cy="31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16000" indent="-216000">
              <a:lnSpc>
                <a:spcPct val="9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Mid-term exam: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30%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90000"/>
              </a:lnSpc>
              <a:buClr>
                <a:srgbClr val="000000"/>
              </a:buClr>
              <a:buSzPct val="80000"/>
              <a:buFont typeface="Trebuchet MS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during week 8, 2 hours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Final exam: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60%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Follows the schedule hours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9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Attendent: 10%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-45720"/>
            <a:ext cx="8228160" cy="77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Non-Attendence Penalty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097280"/>
            <a:ext cx="8146800" cy="47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 </a:t>
            </a:r>
            <a:r>
              <a:rPr b="0" i="1" lang="en-US" sz="2800" spc="-1" strike="noStrike">
                <a:solidFill>
                  <a:srgbClr val="0e0a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may</a:t>
            </a:r>
            <a:r>
              <a:rPr b="0" lang="en-US" sz="2800" spc="-1" strike="noStrike">
                <a:solidFill>
                  <a:srgbClr val="0e0a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 take registration at the start or the end of a class.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e0a99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e0a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If someone is not there, they are marked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e0a99"/>
              </a:buClr>
              <a:buSzPct val="80000"/>
              <a:buFont typeface="Trebuchet MS"/>
              <a:buChar char="•"/>
            </a:pPr>
            <a:r>
              <a:rPr b="0" i="1" lang="en-US" sz="2800" spc="-1" strike="noStrike">
                <a:solidFill>
                  <a:srgbClr val="0e0a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(</a:t>
            </a:r>
            <a:r>
              <a:rPr b="0" i="1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unless they have a good excuse)</a:t>
            </a: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333399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A maximum of 20</a:t>
            </a:r>
            <a:r>
              <a:rPr b="0" lang="en-US" sz="2800" spc="-1" strike="noStrike">
                <a:solidFill>
                  <a:srgbClr val="0e0a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% can be lost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e0a99"/>
              </a:buClr>
              <a:buSzPct val="80000"/>
              <a:buFont typeface="Trebuchet MS"/>
              <a:buChar char="–"/>
            </a:pPr>
            <a:r>
              <a:rPr b="0" lang="en-US" sz="2400" spc="-1" strike="noStrike">
                <a:solidFill>
                  <a:srgbClr val="0e0a99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deducted from final mark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457200" y="0"/>
            <a:ext cx="8228160" cy="73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ctr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4. Course Materials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5760" y="1005840"/>
            <a:ext cx="8243280" cy="478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I will hand out one copy of my slides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you should make copies of them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Trebuchet MS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rebuchet MS"/>
              </a:rPr>
              <a:t>Online materials: There are numerous interesting materials on the Internet that you can be beneficial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2018-01-19T07:25:01Z</dcterms:modified>
  <cp:revision>2</cp:revision>
  <dc:subject/>
  <dc:title/>
</cp:coreProperties>
</file>