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66" r:id="rId3"/>
    <p:sldId id="258" r:id="rId4"/>
    <p:sldId id="267" r:id="rId5"/>
    <p:sldId id="259" r:id="rId6"/>
    <p:sldId id="260" r:id="rId7"/>
    <p:sldId id="268" r:id="rId8"/>
    <p:sldId id="261" r:id="rId9"/>
    <p:sldId id="269" r:id="rId10"/>
    <p:sldId id="270" r:id="rId11"/>
    <p:sldId id="262" r:id="rId12"/>
    <p:sldId id="263" r:id="rId13"/>
    <p:sldId id="271" r:id="rId14"/>
    <p:sldId id="272"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18" autoAdjust="0"/>
    <p:restoredTop sz="94662" autoAdjust="0"/>
  </p:normalViewPr>
  <p:slideViewPr>
    <p:cSldViewPr>
      <p:cViewPr>
        <p:scale>
          <a:sx n="77" d="100"/>
          <a:sy n="77" d="100"/>
        </p:scale>
        <p:origin x="-1956"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37470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68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331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8028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657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005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898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6347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32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027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045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638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963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831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786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552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57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3/2/2018</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96185850"/>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981200" y="3093682"/>
            <a:ext cx="6699802" cy="860400"/>
          </a:xfrm>
        </p:spPr>
        <p:txBody>
          <a:bodyPr>
            <a:noAutofit/>
          </a:bodyPr>
          <a:lstStyle/>
          <a:p>
            <a:pPr algn="l"/>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Nhóm</a:t>
            </a:r>
            <a:r>
              <a:rPr lang="en-US" sz="2800" b="1" dirty="0">
                <a:latin typeface="Times New Roman" panose="02020603050405020304" pitchFamily="18" charset="0"/>
                <a:cs typeface="Times New Roman" panose="02020603050405020304" pitchFamily="18" charset="0"/>
              </a:rPr>
              <a:t> 9: </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p>
        </p:txBody>
      </p:sp>
      <p:sp>
        <p:nvSpPr>
          <p:cNvPr id="3" name="Title 2">
            <a:extLst>
              <a:ext uri="{FF2B5EF4-FFF2-40B4-BE49-F238E27FC236}">
                <a16:creationId xmlns="" xmlns:a16="http://schemas.microsoft.com/office/drawing/2014/main" id="{D8495B1A-5194-4E21-96E7-34BBE2D63324}"/>
              </a:ext>
            </a:extLst>
          </p:cNvPr>
          <p:cNvSpPr>
            <a:spLocks noGrp="1"/>
          </p:cNvSpPr>
          <p:nvPr>
            <p:ph type="title"/>
          </p:nvPr>
        </p:nvSpPr>
        <p:spPr>
          <a:xfrm>
            <a:off x="1066800" y="974048"/>
            <a:ext cx="6699805" cy="2360071"/>
          </a:xfrm>
        </p:spPr>
        <p:txBody>
          <a:bodyPr>
            <a:normAutofit/>
          </a:bodyPr>
          <a:lstStyle/>
          <a:p>
            <a:r>
              <a:rPr lang="en-US" sz="4800" b="1" dirty="0" err="1">
                <a:latin typeface="Times New Roman" panose="02020603050405020304" pitchFamily="18" charset="0"/>
                <a:cs typeface="Times New Roman" panose="02020603050405020304" pitchFamily="18" charset="0"/>
              </a:rPr>
              <a:t>Báo</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cáo</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bài</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tiểu</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luận</a:t>
            </a:r>
            <a:r>
              <a:rPr lang="en-US" sz="4800" b="1" dirty="0">
                <a:latin typeface="Times New Roman" panose="02020603050405020304" pitchFamily="18" charset="0"/>
                <a:cs typeface="Times New Roman" panose="02020603050405020304" pitchFamily="18" charset="0"/>
              </a:rPr>
              <a:t/>
            </a:r>
            <a:br>
              <a:rPr lang="en-US" sz="4800" b="1"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1DEB5585-894A-495B-8493-A1B61A4A6FC8}"/>
              </a:ext>
            </a:extLst>
          </p:cNvPr>
          <p:cNvSpPr txBox="1"/>
          <p:nvPr/>
        </p:nvSpPr>
        <p:spPr>
          <a:xfrm>
            <a:off x="3657600" y="3523882"/>
            <a:ext cx="5257800" cy="2308324"/>
          </a:xfrm>
          <a:prstGeom prst="rect">
            <a:avLst/>
          </a:prstGeom>
          <a:noFill/>
        </p:spPr>
        <p:txBody>
          <a:bodyPr wrap="square" rtlCol="0">
            <a:spAutoFit/>
          </a:bodyPr>
          <a:lstStyle/>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Tùng</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Hải</a:t>
            </a:r>
            <a:r>
              <a:rPr lang="en-US" sz="2400" dirty="0">
                <a:latin typeface="Times New Roman" panose="02020603050405020304" pitchFamily="18" charset="0"/>
                <a:cs typeface="Times New Roman" panose="02020603050405020304" pitchFamily="18" charset="0"/>
              </a:rPr>
              <a:t> Nam</a:t>
            </a: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Mạc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Trịnh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Toanh</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Nhung </a:t>
            </a:r>
            <a:r>
              <a:rPr lang="en-US" sz="2400" dirty="0" err="1">
                <a:latin typeface="Times New Roman" panose="02020603050405020304" pitchFamily="18" charset="0"/>
                <a:cs typeface="Times New Roman" panose="02020603050405020304" pitchFamily="18" charset="0"/>
              </a:rPr>
              <a:t>Tâm</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Lê </a:t>
            </a:r>
            <a:r>
              <a:rPr lang="en-US" sz="2400" dirty="0">
                <a:latin typeface="Times New Roman" panose="02020603050405020304" pitchFamily="18" charset="0"/>
                <a:cs typeface="Times New Roman" panose="02020603050405020304" pitchFamily="18" charset="0"/>
              </a:rPr>
              <a:t>Tuấn Anh</a:t>
            </a:r>
          </a:p>
        </p:txBody>
      </p:sp>
    </p:spTree>
    <p:extLst>
      <p:ext uri="{BB962C8B-B14F-4D97-AF65-F5344CB8AC3E}">
        <p14:creationId xmlns:p14="http://schemas.microsoft.com/office/powerpoint/2010/main" val="135551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2360071"/>
          </a:xfrm>
        </p:spPr>
        <p:txBody>
          <a:bodyPr>
            <a:normAutofit/>
          </a:bodyPr>
          <a:lstStyle/>
          <a:p>
            <a:r>
              <a:rPr lang="en-US" dirty="0"/>
              <a:t>Bước 4:Sử dụng các kiến thức và kỹ năng xử lý về đạo đức nghề nghiệp để luận giải, cụ thể</a:t>
            </a:r>
          </a:p>
        </p:txBody>
      </p:sp>
      <p:sp>
        <p:nvSpPr>
          <p:cNvPr id="3" name="Text Placeholder 2"/>
          <p:cNvSpPr>
            <a:spLocks noGrp="1"/>
          </p:cNvSpPr>
          <p:nvPr>
            <p:ph type="body" idx="1"/>
          </p:nvPr>
        </p:nvSpPr>
        <p:spPr>
          <a:xfrm>
            <a:off x="838200" y="2362200"/>
            <a:ext cx="7620000" cy="4343400"/>
          </a:xfrm>
        </p:spPr>
        <p:txBody>
          <a:bodyPr>
            <a:normAutofit/>
          </a:bodyPr>
          <a:lstStyle/>
          <a:p>
            <a:pPr algn="l"/>
            <a:r>
              <a:rPr lang="en-US" dirty="0"/>
              <a:t>Qua đây ta thấy được tầm trong trọng trong việc cần thiết của việc kiểm thử và ra soát kĩ thuật trước khi đưa sản phẩm ra thực tế. Tránh những hậu quả vô cùng đáng tiếc xảy ra sẽ để lại ảnh hưởng vô cùng lớn cho công ty về mặt tài chính cũng như danh tiếng và đặc biệt ảnh hưởng sức khỏe của khác hàng sử dụng sản phẩm </a:t>
            </a:r>
            <a:r>
              <a:rPr lang="en-US" dirty="0" smtClean="0"/>
              <a:t>đó. </a:t>
            </a:r>
          </a:p>
          <a:p>
            <a:pPr algn="l"/>
            <a:r>
              <a:rPr lang="en-US" dirty="0" smtClean="0"/>
              <a:t>Mỗi cá nhân là việc đều cần phải tôn trọng đạo đức nghề nghiệp mà mình đang làm, và có trách nhiệm báo cáo đề nghị về những </a:t>
            </a:r>
            <a:r>
              <a:rPr lang="en-US" smtClean="0"/>
              <a:t>lỗ hổng, </a:t>
            </a:r>
            <a:r>
              <a:rPr lang="en-US" dirty="0" smtClean="0"/>
              <a:t>thiếu xót của các thành viên khác trong </a:t>
            </a:r>
            <a:r>
              <a:rPr lang="en-US" smtClean="0"/>
              <a:t>công việc để </a:t>
            </a:r>
            <a:r>
              <a:rPr lang="en-US" dirty="0" smtClean="0"/>
              <a:t>tránh những hậu quả vô cùng đáng tiếc </a:t>
            </a:r>
            <a:r>
              <a:rPr lang="en-US" smtClean="0"/>
              <a:t>xảy ra. </a:t>
            </a:r>
            <a:endParaRPr lang="en-US" dirty="0"/>
          </a:p>
          <a:p>
            <a:pPr algn="l"/>
            <a:endParaRPr lang="en-US" dirty="0"/>
          </a:p>
        </p:txBody>
      </p:sp>
    </p:spTree>
    <p:extLst>
      <p:ext uri="{BB962C8B-B14F-4D97-AF65-F5344CB8AC3E}">
        <p14:creationId xmlns:p14="http://schemas.microsoft.com/office/powerpoint/2010/main" val="264778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382000" cy="2360071"/>
          </a:xfrm>
        </p:spPr>
        <p:txBody>
          <a:bodyPr>
            <a:normAutofit/>
          </a:bodyPr>
          <a:lstStyle/>
          <a:p>
            <a:pPr lvl="0" algn="l"/>
            <a:r>
              <a:rPr lang="en-US" sz="3600" dirty="0" err="1"/>
              <a:t>Bước</a:t>
            </a:r>
            <a:r>
              <a:rPr lang="en-US" sz="3600" dirty="0"/>
              <a:t> 5: </a:t>
            </a:r>
            <a:r>
              <a:rPr lang="en-US" sz="3600" dirty="0" err="1">
                <a:effectLst/>
              </a:rPr>
              <a:t>Tham</a:t>
            </a:r>
            <a:r>
              <a:rPr lang="en-US" sz="3600" dirty="0">
                <a:effectLst/>
              </a:rPr>
              <a:t> khảo ý kiến/lời khuyên từ đồng nghiệp hoặc các bên liên quan khác</a:t>
            </a:r>
            <a:r>
              <a:rPr lang="en-US" dirty="0">
                <a:effectLst/>
              </a:rPr>
              <a:t/>
            </a:r>
            <a:br>
              <a:rPr lang="en-US" dirty="0">
                <a:effectLst/>
              </a:rPr>
            </a:br>
            <a:endParaRPr lang="en-US" dirty="0"/>
          </a:p>
        </p:txBody>
      </p:sp>
      <p:sp>
        <p:nvSpPr>
          <p:cNvPr id="3" name="Text Placeholder 2"/>
          <p:cNvSpPr>
            <a:spLocks noGrp="1"/>
          </p:cNvSpPr>
          <p:nvPr>
            <p:ph type="body" idx="1"/>
          </p:nvPr>
        </p:nvSpPr>
        <p:spPr>
          <a:xfrm>
            <a:off x="990600" y="2209800"/>
            <a:ext cx="6699802" cy="860400"/>
          </a:xfrm>
        </p:spPr>
        <p:txBody>
          <a:bodyPr/>
          <a:lstStyle/>
          <a:p>
            <a:endParaRPr lang="en-US" dirty="0"/>
          </a:p>
        </p:txBody>
      </p:sp>
    </p:spTree>
    <p:extLst>
      <p:ext uri="{BB962C8B-B14F-4D97-AF65-F5344CB8AC3E}">
        <p14:creationId xmlns:p14="http://schemas.microsoft.com/office/powerpoint/2010/main" val="333855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5261"/>
            <a:ext cx="8153400" cy="1445669"/>
          </a:xfrm>
        </p:spPr>
        <p:txBody>
          <a:bodyPr>
            <a:normAutofit/>
          </a:bodyPr>
          <a:lstStyle/>
          <a:p>
            <a:pPr algn="l"/>
            <a:r>
              <a:rPr lang="en-US" sz="3600" dirty="0" err="1"/>
              <a:t>Bước</a:t>
            </a:r>
            <a:r>
              <a:rPr lang="en-US" sz="3600" dirty="0"/>
              <a:t> 6:</a:t>
            </a:r>
            <a:r>
              <a:rPr lang="en-US" sz="3600" dirty="0">
                <a:effectLst/>
              </a:rPr>
              <a:t>Sử dụng các phương pháp phân tích nếu 5 bước trên chưa đủ</a:t>
            </a:r>
            <a:endParaRPr lang="en-US" sz="3600" dirty="0"/>
          </a:p>
        </p:txBody>
      </p:sp>
      <p:sp>
        <p:nvSpPr>
          <p:cNvPr id="3" name="Text Placeholder 2"/>
          <p:cNvSpPr>
            <a:spLocks noGrp="1"/>
          </p:cNvSpPr>
          <p:nvPr>
            <p:ph type="body" idx="1"/>
          </p:nvPr>
        </p:nvSpPr>
        <p:spPr>
          <a:xfrm>
            <a:off x="1066800" y="1905000"/>
            <a:ext cx="7086600" cy="4267200"/>
          </a:xfrm>
        </p:spPr>
        <p:txBody>
          <a:bodyPr>
            <a:normAutofit fontScale="92500"/>
          </a:bodyPr>
          <a:lstStyle/>
          <a:p>
            <a:pPr algn="l"/>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Ở </a:t>
            </a:r>
            <a:r>
              <a:rPr lang="en-US" dirty="0" err="1"/>
              <a:t>bước</a:t>
            </a:r>
            <a:r>
              <a:rPr lang="en-US" dirty="0"/>
              <a:t> </a:t>
            </a:r>
            <a:r>
              <a:rPr lang="en-US" dirty="0" err="1"/>
              <a:t>này</a:t>
            </a:r>
            <a:r>
              <a:rPr lang="en-US" dirty="0"/>
              <a:t>, </a:t>
            </a:r>
            <a:r>
              <a:rPr lang="en-US" dirty="0" err="1"/>
              <a:t>chúng</a:t>
            </a:r>
            <a:r>
              <a:rPr lang="en-US" dirty="0"/>
              <a:t> ta </a:t>
            </a:r>
            <a:r>
              <a:rPr lang="en-US" dirty="0" err="1"/>
              <a:t>sẽ</a:t>
            </a:r>
            <a:r>
              <a:rPr lang="en-US" dirty="0"/>
              <a:t> </a:t>
            </a:r>
            <a:r>
              <a:rPr lang="en-US" dirty="0" err="1"/>
              <a:t>vận</a:t>
            </a:r>
            <a:r>
              <a:rPr lang="en-US" dirty="0"/>
              <a:t> </a:t>
            </a:r>
            <a:r>
              <a:rPr lang="en-US" dirty="0" err="1"/>
              <a:t>dụng</a:t>
            </a:r>
            <a:r>
              <a:rPr lang="en-US" dirty="0"/>
              <a:t> </a:t>
            </a:r>
            <a:r>
              <a:rPr lang="en-US" dirty="0" err="1"/>
              <a:t>những</a:t>
            </a:r>
            <a:r>
              <a:rPr lang="en-US" dirty="0"/>
              <a:t> </a:t>
            </a:r>
            <a:r>
              <a:rPr lang="en-US" dirty="0" err="1"/>
              <a:t>quy</a:t>
            </a:r>
            <a:r>
              <a:rPr lang="en-US" dirty="0"/>
              <a:t> </a:t>
            </a:r>
            <a:r>
              <a:rPr lang="en-US" dirty="0" err="1"/>
              <a:t>tắc</a:t>
            </a:r>
            <a:r>
              <a:rPr lang="en-US" dirty="0"/>
              <a:t> </a:t>
            </a:r>
            <a:r>
              <a:rPr lang="en-US" dirty="0" err="1"/>
              <a:t>đạo</a:t>
            </a:r>
            <a:r>
              <a:rPr lang="en-US" dirty="0"/>
              <a:t> </a:t>
            </a:r>
            <a:r>
              <a:rPr lang="en-US" dirty="0" err="1"/>
              <a:t>đức</a:t>
            </a:r>
            <a:r>
              <a:rPr lang="en-US" dirty="0"/>
              <a:t> </a:t>
            </a:r>
            <a:r>
              <a:rPr lang="en-US" dirty="0" err="1"/>
              <a:t>nghề</a:t>
            </a:r>
            <a:r>
              <a:rPr lang="en-US" dirty="0"/>
              <a:t> </a:t>
            </a:r>
            <a:r>
              <a:rPr lang="en-US" dirty="0" err="1"/>
              <a:t>nghiệp</a:t>
            </a:r>
            <a:r>
              <a:rPr lang="en-US" dirty="0"/>
              <a:t> </a:t>
            </a:r>
            <a:r>
              <a:rPr lang="en-US" dirty="0" err="1"/>
              <a:t>phù</a:t>
            </a:r>
            <a:r>
              <a:rPr lang="en-US" dirty="0"/>
              <a:t> </a:t>
            </a:r>
            <a:r>
              <a:rPr lang="en-US" dirty="0" err="1"/>
              <a:t>hợp</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tình</a:t>
            </a:r>
            <a:r>
              <a:rPr lang="en-US" dirty="0"/>
              <a:t> </a:t>
            </a:r>
            <a:r>
              <a:rPr lang="en-US" dirty="0" err="1"/>
              <a:t>huống</a:t>
            </a:r>
            <a:r>
              <a:rPr lang="en-US" dirty="0"/>
              <a:t> </a:t>
            </a:r>
            <a:r>
              <a:rPr lang="en-US" dirty="0" err="1"/>
              <a:t>này</a:t>
            </a:r>
            <a:r>
              <a:rPr lang="en-US" dirty="0"/>
              <a:t>. Ta </a:t>
            </a:r>
            <a:r>
              <a:rPr lang="en-US" dirty="0" err="1"/>
              <a:t>sẽ</a:t>
            </a:r>
            <a:r>
              <a:rPr lang="en-US" dirty="0"/>
              <a:t> </a:t>
            </a:r>
            <a:r>
              <a:rPr lang="en-US" dirty="0" err="1"/>
              <a:t>sử</a:t>
            </a:r>
            <a:r>
              <a:rPr lang="en-US" dirty="0"/>
              <a:t> </a:t>
            </a:r>
            <a:r>
              <a:rPr lang="en-US" dirty="0" err="1"/>
              <a:t>dụng</a:t>
            </a:r>
            <a:r>
              <a:rPr lang="en-US" dirty="0"/>
              <a:t> </a:t>
            </a:r>
            <a:r>
              <a:rPr lang="en-US" dirty="0" err="1"/>
              <a:t>hai</a:t>
            </a:r>
            <a:r>
              <a:rPr lang="en-US" dirty="0"/>
              <a:t> </a:t>
            </a:r>
            <a:r>
              <a:rPr lang="en-US" dirty="0" err="1"/>
              <a:t>tài</a:t>
            </a:r>
            <a:r>
              <a:rPr lang="en-US" dirty="0"/>
              <a:t> </a:t>
            </a:r>
            <a:r>
              <a:rPr lang="en-US" dirty="0" err="1"/>
              <a:t>liệu</a:t>
            </a:r>
            <a:r>
              <a:rPr lang="en-US" dirty="0"/>
              <a:t> “Software Engineering Code of Ethics” </a:t>
            </a:r>
            <a:r>
              <a:rPr lang="en-US" dirty="0" err="1"/>
              <a:t>và</a:t>
            </a:r>
            <a:r>
              <a:rPr lang="en-US" dirty="0"/>
              <a:t> “ACM Code of Ethics and Professional </a:t>
            </a:r>
            <a:r>
              <a:rPr lang="en-US" dirty="0" err="1" smtClean="0"/>
              <a:t>Conduct”để</a:t>
            </a:r>
            <a:r>
              <a:rPr lang="en-US" dirty="0" smtClean="0"/>
              <a:t> </a:t>
            </a:r>
            <a:r>
              <a:rPr lang="en-US" dirty="0" err="1"/>
              <a:t>phân</a:t>
            </a:r>
            <a:r>
              <a:rPr lang="en-US" dirty="0"/>
              <a:t> </a:t>
            </a:r>
            <a:r>
              <a:rPr lang="en-US" dirty="0" err="1"/>
              <a:t>tích</a:t>
            </a:r>
            <a:r>
              <a:rPr lang="en-US" dirty="0"/>
              <a:t> </a:t>
            </a:r>
            <a:r>
              <a:rPr lang="en-US" dirty="0" err="1"/>
              <a:t>hành</a:t>
            </a:r>
            <a:r>
              <a:rPr lang="en-US" dirty="0"/>
              <a:t> </a:t>
            </a:r>
            <a:r>
              <a:rPr lang="en-US" dirty="0" err="1"/>
              <a:t>động</a:t>
            </a:r>
            <a:r>
              <a:rPr lang="en-US" dirty="0"/>
              <a:t> </a:t>
            </a:r>
            <a:r>
              <a:rPr lang="en-US" dirty="0" err="1"/>
              <a:t>của</a:t>
            </a:r>
            <a:r>
              <a:rPr lang="en-US" dirty="0"/>
              <a:t> </a:t>
            </a:r>
            <a:r>
              <a:rPr lang="en-US" dirty="0" err="1"/>
              <a:t>n</a:t>
            </a:r>
            <a:r>
              <a:rPr lang="en-US" dirty="0" err="1" smtClean="0"/>
              <a:t>hân</a:t>
            </a:r>
            <a:r>
              <a:rPr lang="en-US" dirty="0" smtClean="0"/>
              <a:t> </a:t>
            </a:r>
            <a:r>
              <a:rPr lang="en-US" dirty="0" err="1"/>
              <a:t>vật</a:t>
            </a:r>
            <a:r>
              <a:rPr lang="en-US" dirty="0"/>
              <a:t> </a:t>
            </a:r>
            <a:r>
              <a:rPr lang="en-US" dirty="0" err="1" smtClean="0"/>
              <a:t>tôi</a:t>
            </a:r>
            <a:r>
              <a:rPr lang="en-US" dirty="0" smtClean="0"/>
              <a:t> </a:t>
            </a:r>
            <a:r>
              <a:rPr lang="en-US" dirty="0" err="1" smtClean="0"/>
              <a:t>là</a:t>
            </a:r>
            <a:r>
              <a:rPr lang="en-US" dirty="0" smtClean="0"/>
              <a:t> </a:t>
            </a:r>
            <a:r>
              <a:rPr lang="en-US" dirty="0" err="1" smtClean="0"/>
              <a:t>nên</a:t>
            </a:r>
            <a:r>
              <a:rPr lang="en-US" dirty="0" smtClean="0"/>
              <a:t> </a:t>
            </a:r>
            <a:r>
              <a:rPr lang="en-US" dirty="0" err="1" smtClean="0"/>
              <a:t>có</a:t>
            </a:r>
            <a:r>
              <a:rPr lang="en-US" dirty="0" smtClean="0"/>
              <a:t> </a:t>
            </a:r>
            <a:r>
              <a:rPr lang="en-US" dirty="0" err="1" smtClean="0"/>
              <a:t>hành</a:t>
            </a:r>
            <a:r>
              <a:rPr lang="en-US" dirty="0" smtClean="0"/>
              <a:t> </a:t>
            </a:r>
            <a:r>
              <a:rPr lang="en-US" dirty="0" err="1" smtClean="0"/>
              <a:t>động</a:t>
            </a:r>
            <a:r>
              <a:rPr lang="en-US" dirty="0" smtClean="0"/>
              <a:t> </a:t>
            </a:r>
            <a:r>
              <a:rPr lang="en-US" dirty="0" err="1" smtClean="0"/>
              <a:t>gì</a:t>
            </a:r>
            <a:r>
              <a:rPr lang="en-US" dirty="0" smtClean="0"/>
              <a:t> </a:t>
            </a:r>
            <a:r>
              <a:rPr lang="en-US" dirty="0" err="1" smtClean="0"/>
              <a:t>và</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quản</a:t>
            </a:r>
            <a:r>
              <a:rPr lang="en-US" dirty="0" smtClean="0"/>
              <a:t> </a:t>
            </a:r>
            <a:r>
              <a:rPr lang="en-US" dirty="0" err="1" smtClean="0"/>
              <a:t>lý</a:t>
            </a:r>
            <a:r>
              <a:rPr lang="en-US" dirty="0" smtClean="0"/>
              <a:t> </a:t>
            </a:r>
            <a:r>
              <a:rPr lang="en-US" dirty="0" err="1" smtClean="0"/>
              <a:t>là</a:t>
            </a:r>
            <a:r>
              <a:rPr lang="en-US" dirty="0" smtClean="0"/>
              <a:t> </a:t>
            </a:r>
            <a:r>
              <a:rPr lang="en-US" dirty="0" err="1" smtClean="0"/>
              <a:t>việc</a:t>
            </a:r>
            <a:r>
              <a:rPr lang="en-US" dirty="0" smtClean="0"/>
              <a:t> </a:t>
            </a:r>
            <a:r>
              <a:rPr lang="en-US" dirty="0" err="1" smtClean="0"/>
              <a:t>thờ</a:t>
            </a:r>
            <a:r>
              <a:rPr lang="en-US" dirty="0" smtClean="0"/>
              <a:t> ơ </a:t>
            </a:r>
            <a:r>
              <a:rPr lang="en-US" dirty="0" err="1" smtClean="0"/>
              <a:t>bỏ</a:t>
            </a:r>
            <a:r>
              <a:rPr lang="en-US" dirty="0" smtClean="0"/>
              <a:t> qua </a:t>
            </a:r>
            <a:r>
              <a:rPr lang="en-US" dirty="0" err="1" smtClean="0"/>
              <a:t>là</a:t>
            </a:r>
            <a:r>
              <a:rPr lang="en-US" dirty="0" smtClean="0"/>
              <a:t> </a:t>
            </a:r>
            <a:r>
              <a:rPr lang="en-US" dirty="0" err="1" smtClean="0"/>
              <a:t>có</a:t>
            </a:r>
            <a:r>
              <a:rPr lang="en-US" dirty="0" smtClean="0"/>
              <a:t> </a:t>
            </a:r>
            <a:r>
              <a:rPr lang="en-US" dirty="0" err="1" smtClean="0"/>
              <a:t>chính</a:t>
            </a:r>
            <a:r>
              <a:rPr lang="en-US" dirty="0" smtClean="0"/>
              <a:t> </a:t>
            </a:r>
            <a:r>
              <a:rPr lang="en-US" dirty="0" err="1" smtClean="0"/>
              <a:t>xác</a:t>
            </a:r>
            <a:r>
              <a:rPr lang="en-US" dirty="0" smtClean="0"/>
              <a:t> hay </a:t>
            </a:r>
            <a:r>
              <a:rPr lang="en-US" dirty="0" err="1" smtClean="0"/>
              <a:t>không</a:t>
            </a:r>
            <a:r>
              <a:rPr lang="en-US" dirty="0" smtClean="0"/>
              <a:t>.</a:t>
            </a:r>
          </a:p>
          <a:p>
            <a:pPr algn="l"/>
            <a:r>
              <a:rPr lang="en-US" dirty="0" err="1"/>
              <a:t>Luật</a:t>
            </a:r>
            <a:r>
              <a:rPr lang="en-US" dirty="0"/>
              <a:t> </a:t>
            </a:r>
            <a:r>
              <a:rPr lang="en-US" dirty="0" err="1" smtClean="0"/>
              <a:t>trong</a:t>
            </a:r>
            <a:r>
              <a:rPr lang="en-US" dirty="0" smtClean="0"/>
              <a:t> </a:t>
            </a:r>
            <a:r>
              <a:rPr lang="en-US" dirty="0" err="1"/>
              <a:t>tài</a:t>
            </a:r>
            <a:r>
              <a:rPr lang="en-US" dirty="0"/>
              <a:t> </a:t>
            </a:r>
            <a:r>
              <a:rPr lang="en-US" dirty="0" err="1"/>
              <a:t>liệu</a:t>
            </a:r>
            <a:r>
              <a:rPr lang="en-US" dirty="0"/>
              <a:t> “Software Engineering Code of </a:t>
            </a:r>
            <a:r>
              <a:rPr lang="en-US" dirty="0" smtClean="0"/>
              <a:t>Ethics</a:t>
            </a:r>
          </a:p>
          <a:p>
            <a:pPr algn="l"/>
            <a:r>
              <a:rPr lang="en-US" dirty="0"/>
              <a:t>1.01. </a:t>
            </a:r>
            <a:r>
              <a:rPr lang="en-US" dirty="0" err="1"/>
              <a:t>Chấp</a:t>
            </a:r>
            <a:r>
              <a:rPr lang="en-US" dirty="0"/>
              <a:t> </a:t>
            </a:r>
            <a:r>
              <a:rPr lang="en-US" dirty="0" err="1"/>
              <a:t>nhận</a:t>
            </a:r>
            <a:r>
              <a:rPr lang="en-US" dirty="0"/>
              <a:t> </a:t>
            </a:r>
            <a:r>
              <a:rPr lang="en-US" dirty="0" err="1"/>
              <a:t>toàn</a:t>
            </a:r>
            <a:r>
              <a:rPr lang="en-US" dirty="0"/>
              <a:t> </a:t>
            </a:r>
            <a:r>
              <a:rPr lang="en-US" dirty="0" err="1"/>
              <a:t>bộ</a:t>
            </a:r>
            <a:r>
              <a:rPr lang="en-US" dirty="0"/>
              <a:t> </a:t>
            </a:r>
            <a:r>
              <a:rPr lang="en-US" dirty="0" err="1"/>
              <a:t>trách</a:t>
            </a:r>
            <a:r>
              <a:rPr lang="en-US" dirty="0"/>
              <a:t> </a:t>
            </a:r>
            <a:r>
              <a:rPr lang="en-US" dirty="0" err="1"/>
              <a:t>nhiệm</a:t>
            </a:r>
            <a:r>
              <a:rPr lang="en-US" dirty="0"/>
              <a:t> </a:t>
            </a:r>
            <a:r>
              <a:rPr lang="en-US" dirty="0" err="1"/>
              <a:t>với</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mình</a:t>
            </a:r>
            <a:r>
              <a:rPr lang="en-US" dirty="0" smtClean="0"/>
              <a:t>.</a:t>
            </a:r>
          </a:p>
          <a:p>
            <a:pPr algn="l"/>
            <a:r>
              <a:rPr lang="vi-VN" dirty="0"/>
              <a:t>1.03. Chỉ chấp thuận phần mềm nếu họ có niềm tin vững chắc rằng nó an toàn, đáp ứng các yêu cầu kỹ thuật, vượt qua những kiểm tra thích hợp, không làm giảm chất lượng cuộc sống, giảm sự riêng tư hoặc gây hại cho môi trường. Tác động cuối cùng của tác phẩm phải là với lợi ích công cộng.</a:t>
            </a:r>
            <a:endParaRPr lang="en-US" dirty="0"/>
          </a:p>
        </p:txBody>
      </p:sp>
    </p:spTree>
    <p:extLst>
      <p:ext uri="{BB962C8B-B14F-4D97-AF65-F5344CB8AC3E}">
        <p14:creationId xmlns:p14="http://schemas.microsoft.com/office/powerpoint/2010/main" val="236492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381000"/>
            <a:ext cx="7543800" cy="5430270"/>
          </a:xfrm>
        </p:spPr>
        <p:txBody>
          <a:bodyPr>
            <a:noAutofit/>
          </a:bodyPr>
          <a:lstStyle/>
          <a:p>
            <a:pPr algn="l"/>
            <a:r>
              <a:rPr lang="vi-VN" sz="1600" dirty="0"/>
              <a:t>1,05. Hợp tác trong các nỗ lực để giải quyết các vấn đề lo ngại công cộng nghiêm trọng do phần mềm, cài đặt, bảo trì, hỗ trợ hoặc tài liệu của nó gây ra</a:t>
            </a:r>
            <a:r>
              <a:rPr lang="vi-VN" sz="1600" dirty="0" smtClean="0"/>
              <a:t>.</a:t>
            </a:r>
            <a:endParaRPr lang="en-US" sz="1600" dirty="0" smtClean="0"/>
          </a:p>
          <a:p>
            <a:pPr algn="l"/>
            <a:r>
              <a:rPr lang="en-US" sz="1600" dirty="0" err="1"/>
              <a:t>Trong</a:t>
            </a:r>
            <a:r>
              <a:rPr lang="en-US" sz="1600" dirty="0"/>
              <a:t> </a:t>
            </a:r>
            <a:r>
              <a:rPr lang="en-US" sz="1600" dirty="0" err="1"/>
              <a:t>tài</a:t>
            </a:r>
            <a:r>
              <a:rPr lang="en-US" sz="1600" dirty="0"/>
              <a:t> </a:t>
            </a:r>
            <a:r>
              <a:rPr lang="en-US" sz="1600" dirty="0" err="1"/>
              <a:t>liệu</a:t>
            </a:r>
            <a:r>
              <a:rPr lang="en-US" sz="1600" dirty="0"/>
              <a:t> </a:t>
            </a:r>
            <a:r>
              <a:rPr lang="en-US" sz="1600" dirty="0" err="1"/>
              <a:t>hướng</a:t>
            </a:r>
            <a:r>
              <a:rPr lang="en-US" sz="1600" dirty="0"/>
              <a:t> </a:t>
            </a:r>
            <a:r>
              <a:rPr lang="en-US" sz="1600" dirty="0" err="1"/>
              <a:t>dẫn</a:t>
            </a:r>
            <a:r>
              <a:rPr lang="en-US" sz="1600" dirty="0"/>
              <a:t> </a:t>
            </a:r>
            <a:r>
              <a:rPr lang="en-US" sz="1600" dirty="0" err="1"/>
              <a:t>của</a:t>
            </a:r>
            <a:r>
              <a:rPr lang="en-US" sz="1600" dirty="0"/>
              <a:t> ACM Code of Ethics and Professional Conduct </a:t>
            </a:r>
            <a:r>
              <a:rPr lang="en-US" sz="1600" dirty="0" err="1"/>
              <a:t>tại</a:t>
            </a:r>
            <a:r>
              <a:rPr lang="en-US" sz="1600" dirty="0"/>
              <a:t> </a:t>
            </a:r>
            <a:r>
              <a:rPr lang="en-US" sz="1600" dirty="0" err="1"/>
              <a:t>phần</a:t>
            </a:r>
            <a:r>
              <a:rPr lang="en-US" sz="1600" dirty="0"/>
              <a:t> </a:t>
            </a:r>
            <a:r>
              <a:rPr lang="en-US" sz="1600" dirty="0" smtClean="0"/>
              <a:t>1.2 </a:t>
            </a:r>
            <a:r>
              <a:rPr lang="en-US" sz="1600" dirty="0" err="1"/>
              <a:t>có</a:t>
            </a:r>
            <a:r>
              <a:rPr lang="en-US" sz="1600" dirty="0"/>
              <a:t> </a:t>
            </a:r>
            <a:r>
              <a:rPr lang="en-US" sz="1600" dirty="0" err="1"/>
              <a:t>chỉ</a:t>
            </a:r>
            <a:r>
              <a:rPr lang="en-US" sz="1600" dirty="0"/>
              <a:t> </a:t>
            </a:r>
            <a:r>
              <a:rPr lang="en-US" sz="1600" dirty="0" err="1"/>
              <a:t>ra</a:t>
            </a:r>
            <a:r>
              <a:rPr lang="en-US" sz="1600" dirty="0"/>
              <a:t>: </a:t>
            </a:r>
            <a:endParaRPr lang="en-US" sz="1600" dirty="0" smtClean="0"/>
          </a:p>
          <a:p>
            <a:pPr algn="l"/>
            <a:r>
              <a:rPr lang="vi-VN" sz="1600" dirty="0"/>
              <a:t>Để giảm thiểu khả năng gây tổn hại gián tiếp cho người khác, các chuyên gia máy tính phải giảm thiểu các trục trặc bằng cách làm theo các tiêu chuẩn được chấp nhận rộng rãi để thiết kế và thử nghiệm hệ thống. Hơn nữa, thường cần đánh giá hậu quả xã hội của các hệ thống để dự đoán khả năng gây tổn hại nghiêm trọng cho người khác. Nếu các tính năng của hệ thống được trình bày sai cho người dùng, đồng nghiệp hoặc người giám sát, chuyên gia điện toán cá nhân sẽ chịu trách nhiệm về bất kỳ thương tích nào xảy ra.</a:t>
            </a:r>
          </a:p>
          <a:p>
            <a:pPr algn="l"/>
            <a:r>
              <a:rPr lang="vi-VN" sz="1600" dirty="0"/>
              <a:t>Trong môi trường làm việc chuyên gia tính toán có nghĩa vụ bổ sung để báo cáo bất kỳ dấu hiệu của hệ thống nguy hiểm có thể gây ra thiệt hại cá nhân hoặc xã hội nghiêm trọng. Nếu cấp trên của một người không hành động để giảm bớt hoặc giảm nhẹ những nguy cơ đó, có thể "thổi còi" để giúp khắc phục vấn đề hoặc giảm nguy cơ. Tuy nhiên, việc báo cáo sai lệch hoặc sai lầm về vi phạm có thể gây hại. Trước khi báo cáo vi phạm, tất cả các khía cạnh liên quan của vụ việc phải được đánh giá kỹ lưỡng. Đặc biệt, việc đánh giá rủi ro và trách nhiệm phải đáng tin cậy.</a:t>
            </a:r>
          </a:p>
          <a:p>
            <a:pPr algn="l"/>
            <a:endParaRPr lang="en-US" sz="1600" dirty="0" smtClean="0"/>
          </a:p>
        </p:txBody>
      </p:sp>
    </p:spTree>
    <p:extLst>
      <p:ext uri="{BB962C8B-B14F-4D97-AF65-F5344CB8AC3E}">
        <p14:creationId xmlns:p14="http://schemas.microsoft.com/office/powerpoint/2010/main" val="361652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200" y="457200"/>
            <a:ext cx="7467600" cy="5430270"/>
          </a:xfrm>
        </p:spPr>
        <p:txBody>
          <a:bodyPr/>
          <a:lstStyle/>
          <a:p>
            <a:pPr algn="l"/>
            <a:r>
              <a:rPr lang="en-US" dirty="0"/>
              <a:t>Qua </a:t>
            </a:r>
            <a:r>
              <a:rPr lang="en-US" dirty="0" err="1"/>
              <a:t>các</a:t>
            </a:r>
            <a:r>
              <a:rPr lang="en-US" dirty="0"/>
              <a:t> </a:t>
            </a:r>
            <a:r>
              <a:rPr lang="en-US" dirty="0" err="1"/>
              <a:t>điều</a:t>
            </a:r>
            <a:r>
              <a:rPr lang="en-US" dirty="0"/>
              <a:t> </a:t>
            </a:r>
            <a:r>
              <a:rPr lang="en-US" dirty="0" err="1"/>
              <a:t>luật</a:t>
            </a:r>
            <a:r>
              <a:rPr lang="en-US" dirty="0"/>
              <a:t> </a:t>
            </a:r>
            <a:r>
              <a:rPr lang="en-US" dirty="0" err="1"/>
              <a:t>trên</a:t>
            </a:r>
            <a:r>
              <a:rPr lang="en-US" dirty="0"/>
              <a:t>. Ta </a:t>
            </a:r>
            <a:r>
              <a:rPr lang="en-US" dirty="0" err="1"/>
              <a:t>thấy</a:t>
            </a:r>
            <a:r>
              <a:rPr lang="en-US" dirty="0"/>
              <a:t> </a:t>
            </a:r>
            <a:r>
              <a:rPr lang="en-US" dirty="0" err="1"/>
              <a:t>nhân</a:t>
            </a:r>
            <a:r>
              <a:rPr lang="en-US" dirty="0"/>
              <a:t> </a:t>
            </a:r>
            <a:r>
              <a:rPr lang="en-US" dirty="0" err="1"/>
              <a:t>vật</a:t>
            </a:r>
            <a:r>
              <a:rPr lang="en-US" dirty="0"/>
              <a:t> </a:t>
            </a:r>
            <a:r>
              <a:rPr lang="en-US" dirty="0" err="1"/>
              <a:t>tôi</a:t>
            </a:r>
            <a:r>
              <a:rPr lang="en-US" dirty="0"/>
              <a:t> </a:t>
            </a:r>
            <a:r>
              <a:rPr lang="en-US" dirty="0" err="1"/>
              <a:t>cần</a:t>
            </a:r>
            <a:r>
              <a:rPr lang="en-US" dirty="0"/>
              <a:t> </a:t>
            </a:r>
            <a:r>
              <a:rPr lang="en-US" dirty="0" err="1"/>
              <a:t>lên</a:t>
            </a:r>
            <a:r>
              <a:rPr lang="en-US" dirty="0"/>
              <a:t> </a:t>
            </a:r>
            <a:r>
              <a:rPr lang="en-US" dirty="0" err="1"/>
              <a:t>tiếng</a:t>
            </a:r>
            <a:r>
              <a:rPr lang="en-US" dirty="0"/>
              <a:t> </a:t>
            </a:r>
            <a:r>
              <a:rPr lang="en-US" dirty="0" err="1"/>
              <a:t>về</a:t>
            </a:r>
            <a:r>
              <a:rPr lang="en-US" dirty="0"/>
              <a:t> </a:t>
            </a:r>
            <a:r>
              <a:rPr lang="en-US" dirty="0" err="1"/>
              <a:t>vấn</a:t>
            </a:r>
            <a:r>
              <a:rPr lang="en-US" dirty="0"/>
              <a:t> </a:t>
            </a:r>
            <a:r>
              <a:rPr lang="en-US" dirty="0" err="1"/>
              <a:t>đề</a:t>
            </a:r>
            <a:r>
              <a:rPr lang="en-US" dirty="0"/>
              <a:t> </a:t>
            </a:r>
            <a:r>
              <a:rPr lang="en-US" dirty="0" err="1"/>
              <a:t>hỏng</a:t>
            </a:r>
            <a:r>
              <a:rPr lang="en-US" dirty="0"/>
              <a:t> </a:t>
            </a:r>
            <a:r>
              <a:rPr lang="en-US" dirty="0" err="1"/>
              <a:t>hóc</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Điêu</a:t>
            </a:r>
            <a:r>
              <a:rPr lang="en-US" dirty="0"/>
              <a:t> </a:t>
            </a:r>
            <a:r>
              <a:rPr lang="en-US" dirty="0" err="1"/>
              <a:t>này</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chất</a:t>
            </a:r>
            <a:r>
              <a:rPr lang="en-US" dirty="0"/>
              <a:t> </a:t>
            </a:r>
            <a:r>
              <a:rPr lang="en-US" dirty="0" err="1"/>
              <a:t>lượng</a:t>
            </a:r>
            <a:r>
              <a:rPr lang="en-US" dirty="0"/>
              <a:t> </a:t>
            </a:r>
            <a:r>
              <a:rPr lang="en-US" dirty="0" err="1"/>
              <a:t>sản</a:t>
            </a:r>
            <a:r>
              <a:rPr lang="en-US" dirty="0"/>
              <a:t> </a:t>
            </a:r>
            <a:r>
              <a:rPr lang="en-US" dirty="0" err="1"/>
              <a:t>phẩm</a:t>
            </a:r>
            <a:r>
              <a:rPr lang="en-US" dirty="0"/>
              <a:t> </a:t>
            </a:r>
            <a:r>
              <a:rPr lang="en-US" dirty="0" err="1"/>
              <a:t>cũng</a:t>
            </a:r>
            <a:r>
              <a:rPr lang="en-US" dirty="0"/>
              <a:t> </a:t>
            </a:r>
            <a:r>
              <a:rPr lang="en-US" dirty="0" err="1"/>
              <a:t>như</a:t>
            </a:r>
            <a:r>
              <a:rPr lang="en-US" dirty="0"/>
              <a:t> an </a:t>
            </a:r>
            <a:r>
              <a:rPr lang="en-US" dirty="0" err="1"/>
              <a:t>toàn</a:t>
            </a:r>
            <a:r>
              <a:rPr lang="en-US" dirty="0"/>
              <a:t> </a:t>
            </a:r>
            <a:r>
              <a:rPr lang="en-US" dirty="0" err="1"/>
              <a:t>của</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sau</a:t>
            </a:r>
            <a:r>
              <a:rPr lang="en-US" dirty="0"/>
              <a:t> </a:t>
            </a:r>
            <a:r>
              <a:rPr lang="en-US" dirty="0" err="1"/>
              <a:t>này</a:t>
            </a:r>
            <a:r>
              <a:rPr lang="en-US" dirty="0"/>
              <a:t>.</a:t>
            </a:r>
          </a:p>
          <a:p>
            <a:pPr algn="l"/>
            <a:r>
              <a:rPr lang="en-US" dirty="0" err="1"/>
              <a:t>Còn</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thì</a:t>
            </a:r>
            <a:r>
              <a:rPr lang="en-US" dirty="0"/>
              <a:t> </a:t>
            </a:r>
            <a:r>
              <a:rPr lang="en-US" dirty="0" err="1"/>
              <a:t>không</a:t>
            </a:r>
            <a:r>
              <a:rPr lang="en-US" dirty="0"/>
              <a:t> </a:t>
            </a:r>
            <a:r>
              <a:rPr lang="en-US" dirty="0" err="1"/>
              <a:t>thể</a:t>
            </a:r>
            <a:r>
              <a:rPr lang="en-US" dirty="0"/>
              <a:t> </a:t>
            </a:r>
            <a:r>
              <a:rPr lang="en-US" dirty="0" err="1"/>
              <a:t>thờ</a:t>
            </a:r>
            <a:r>
              <a:rPr lang="en-US" dirty="0"/>
              <a:t> ơ </a:t>
            </a:r>
            <a:r>
              <a:rPr lang="en-US" dirty="0" err="1"/>
              <a:t>trước</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lổ</a:t>
            </a:r>
            <a:r>
              <a:rPr lang="en-US" dirty="0"/>
              <a:t> </a:t>
            </a:r>
            <a:r>
              <a:rPr lang="en-US" dirty="0" err="1"/>
              <a:t>hổng</a:t>
            </a:r>
            <a:r>
              <a:rPr lang="en-US" dirty="0"/>
              <a:t> </a:t>
            </a:r>
            <a:r>
              <a:rPr lang="en-US" dirty="0" err="1"/>
              <a:t>được</a:t>
            </a:r>
            <a:r>
              <a:rPr lang="en-US" dirty="0"/>
              <a:t> </a:t>
            </a:r>
            <a:r>
              <a:rPr lang="en-US" dirty="0" err="1"/>
              <a:t>đưa</a:t>
            </a:r>
            <a:r>
              <a:rPr lang="en-US" dirty="0"/>
              <a:t> </a:t>
            </a:r>
            <a:r>
              <a:rPr lang="en-US" dirty="0" err="1"/>
              <a:t>ra.</a:t>
            </a:r>
            <a:r>
              <a:rPr lang="en-US" dirty="0"/>
              <a:t> </a:t>
            </a:r>
            <a:r>
              <a:rPr lang="en-US" dirty="0" err="1"/>
              <a:t>Phải</a:t>
            </a:r>
            <a:r>
              <a:rPr lang="en-US" dirty="0"/>
              <a:t> </a:t>
            </a:r>
            <a:r>
              <a:rPr lang="en-US" dirty="0" err="1"/>
              <a:t>chắc</a:t>
            </a:r>
            <a:r>
              <a:rPr lang="en-US" dirty="0"/>
              <a:t> </a:t>
            </a:r>
            <a:r>
              <a:rPr lang="en-US" dirty="0" err="1"/>
              <a:t>chắn</a:t>
            </a:r>
            <a:r>
              <a:rPr lang="en-US" dirty="0"/>
              <a:t> </a:t>
            </a:r>
            <a:r>
              <a:rPr lang="en-US" dirty="0" err="1"/>
              <a:t>về</a:t>
            </a:r>
            <a:r>
              <a:rPr lang="en-US" dirty="0"/>
              <a:t> </a:t>
            </a:r>
            <a:r>
              <a:rPr lang="en-US" dirty="0" err="1"/>
              <a:t>độ</a:t>
            </a:r>
            <a:r>
              <a:rPr lang="en-US" dirty="0"/>
              <a:t> an </a:t>
            </a:r>
            <a:r>
              <a:rPr lang="en-US" dirty="0" err="1"/>
              <a:t>toàn</a:t>
            </a:r>
            <a:r>
              <a:rPr lang="en-US" dirty="0"/>
              <a:t> </a:t>
            </a:r>
            <a:r>
              <a:rPr lang="en-US" dirty="0" err="1"/>
              <a:t>của</a:t>
            </a:r>
            <a:r>
              <a:rPr lang="en-US" dirty="0"/>
              <a:t> </a:t>
            </a:r>
            <a:r>
              <a:rPr lang="en-US" dirty="0" err="1"/>
              <a:t>sản</a:t>
            </a:r>
            <a:r>
              <a:rPr lang="en-US" dirty="0"/>
              <a:t> </a:t>
            </a:r>
            <a:r>
              <a:rPr lang="en-US" dirty="0" err="1"/>
              <a:t>phẩm</a:t>
            </a:r>
            <a:r>
              <a:rPr lang="en-US" dirty="0"/>
              <a:t> </a:t>
            </a:r>
            <a:r>
              <a:rPr lang="en-US" dirty="0" err="1"/>
              <a:t>cũng</a:t>
            </a:r>
            <a:r>
              <a:rPr lang="en-US" dirty="0"/>
              <a:t> </a:t>
            </a:r>
            <a:r>
              <a:rPr lang="en-US" dirty="0" err="1"/>
              <a:t>như</a:t>
            </a:r>
            <a:r>
              <a:rPr lang="en-US" dirty="0"/>
              <a:t> </a:t>
            </a:r>
            <a:r>
              <a:rPr lang="en-US" dirty="0" err="1"/>
              <a:t>lắng</a:t>
            </a:r>
            <a:r>
              <a:rPr lang="en-US" dirty="0"/>
              <a:t> </a:t>
            </a:r>
            <a:r>
              <a:rPr lang="en-US" dirty="0" err="1"/>
              <a:t>nghe</a:t>
            </a:r>
            <a:r>
              <a:rPr lang="en-US" dirty="0"/>
              <a:t> ý </a:t>
            </a:r>
            <a:r>
              <a:rPr lang="en-US" dirty="0" err="1"/>
              <a:t>kiến</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a:t>
            </a:r>
          </a:p>
          <a:p>
            <a:endParaRPr lang="en-US" dirty="0"/>
          </a:p>
        </p:txBody>
      </p:sp>
    </p:spTree>
    <p:extLst>
      <p:ext uri="{BB962C8B-B14F-4D97-AF65-F5344CB8AC3E}">
        <p14:creationId xmlns:p14="http://schemas.microsoft.com/office/powerpoint/2010/main" val="341791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6699805" cy="860400"/>
          </a:xfrm>
        </p:spPr>
        <p:txBody>
          <a:bodyPr/>
          <a:lstStyle/>
          <a:p>
            <a:pPr algn="l"/>
            <a:r>
              <a:rPr lang="en-US" sz="3600" dirty="0">
                <a:effectLst/>
              </a:rPr>
              <a:t>Bước 7: Rút ra kết luận</a:t>
            </a:r>
            <a:endParaRPr lang="en-US" sz="36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9816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6699805" cy="860400"/>
          </a:xfrm>
        </p:spPr>
        <p:txBody>
          <a:bodyPr/>
          <a:lstStyle/>
          <a:p>
            <a:pPr algn="l"/>
            <a:r>
              <a:rPr lang="en-US" sz="3600" dirty="0">
                <a:effectLst/>
              </a:rPr>
              <a:t>Bước 8: Rút ra bài học</a:t>
            </a:r>
            <a:endParaRPr lang="en-US" sz="3600"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920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096" y="304800"/>
            <a:ext cx="6254044" cy="752475"/>
          </a:xfrm>
        </p:spPr>
        <p:txBody>
          <a:bodyPr/>
          <a:lstStyle/>
          <a:p>
            <a:pPr algn="l"/>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r>
              <a:rPr lang="en-US" b="1" dirty="0">
                <a:latin typeface="Times New Roman" panose="02020603050405020304" pitchFamily="18" charset="0"/>
                <a:cs typeface="Times New Roman" panose="02020603050405020304" pitchFamily="18" charset="0"/>
              </a:rPr>
              <a:t>:</a:t>
            </a:r>
            <a:endParaRPr lang="en-US" dirty="0"/>
          </a:p>
        </p:txBody>
      </p:sp>
      <p:sp>
        <p:nvSpPr>
          <p:cNvPr id="3" name="Text Placeholder 2"/>
          <p:cNvSpPr>
            <a:spLocks noGrp="1"/>
          </p:cNvSpPr>
          <p:nvPr>
            <p:ph type="body" idx="1"/>
          </p:nvPr>
        </p:nvSpPr>
        <p:spPr>
          <a:xfrm>
            <a:off x="1066800" y="1219200"/>
            <a:ext cx="7696200" cy="5334000"/>
          </a:xfrm>
        </p:spPr>
        <p:txBody>
          <a:bodyPr>
            <a:normAutofit fontScale="92500" lnSpcReduction="10000"/>
          </a:bodyPr>
          <a:lstStyle/>
          <a:p>
            <a:pPr marL="342900" indent="-342900" algn="just">
              <a:buFont typeface="Wingdings" panose="05000000000000000000" pitchFamily="2" charset="2"/>
              <a:buChar char="Ø"/>
            </a:pPr>
            <a:r>
              <a:rPr lang="en-US" sz="2400" b="1" i="1" dirty="0" err="1">
                <a:latin typeface="Times New Roman" panose="02020603050405020304" pitchFamily="18" charset="0"/>
                <a:cs typeface="Times New Roman" panose="02020603050405020304" pitchFamily="18" charset="0"/>
              </a:rPr>
              <a:t>Tình</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huống</a:t>
            </a:r>
            <a:r>
              <a:rPr lang="en-US" sz="2400" b="1" i="1" dirty="0">
                <a:latin typeface="Times New Roman" panose="02020603050405020304" pitchFamily="18" charset="0"/>
                <a:cs typeface="Times New Roman" panose="02020603050405020304" pitchFamily="18" charset="0"/>
              </a:rPr>
              <a:t>: </a:t>
            </a:r>
          </a:p>
          <a:p>
            <a:pPr algn="just"/>
            <a:r>
              <a:rPr lang="en-US" sz="2400" b="1" i="1" dirty="0">
                <a:latin typeface="Times New Roman" panose="02020603050405020304" pitchFamily="18" charset="0"/>
                <a:cs typeface="Times New Roman" panose="02020603050405020304" pitchFamily="18" charset="0"/>
              </a:rPr>
              <a:t>	</a:t>
            </a:r>
            <a:r>
              <a:rPr lang="vi-VN" sz="2200" i="1" dirty="0">
                <a:latin typeface="Times New Roman" panose="02020603050405020304" pitchFamily="18" charset="0"/>
                <a:cs typeface="Times New Roman" panose="02020603050405020304" pitchFamily="18" charset="0"/>
              </a:rPr>
              <a:t>Giả sử bạn là một thành viên của một nhóm làm việc trên một hệ thống kiểm soát máy tính kiểm soát </a:t>
            </a:r>
            <a:r>
              <a:rPr lang="en-US" sz="2200" i="1" dirty="0" err="1">
                <a:latin typeface="Times New Roman" panose="02020603050405020304" pitchFamily="18" charset="0"/>
                <a:cs typeface="Times New Roman" panose="02020603050405020304" pitchFamily="18" charset="0"/>
              </a:rPr>
              <a:t>va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chạm</a:t>
            </a:r>
            <a:r>
              <a:rPr lang="vi-VN" sz="2200" i="1" dirty="0">
                <a:latin typeface="Times New Roman" panose="02020603050405020304" pitchFamily="18" charset="0"/>
                <a:cs typeface="Times New Roman" panose="02020603050405020304" pitchFamily="18" charset="0"/>
              </a:rPr>
              <a:t> cho xe ô tô. Bạn nghĩ rằng hệ thống có một lỗ hổng có thể gây nguy hiểm cho người </a:t>
            </a:r>
            <a:r>
              <a:rPr lang="en-US" sz="2200" i="1" dirty="0" err="1">
                <a:latin typeface="Times New Roman" panose="02020603050405020304" pitchFamily="18" charset="0"/>
                <a:cs typeface="Times New Roman" panose="02020603050405020304" pitchFamily="18" charset="0"/>
              </a:rPr>
              <a:t>dùng</a:t>
            </a:r>
            <a:r>
              <a:rPr lang="vi-VN" sz="2200" i="1" dirty="0">
                <a:latin typeface="Times New Roman" panose="02020603050405020304" pitchFamily="18" charset="0"/>
                <a:cs typeface="Times New Roman" panose="02020603050405020304" pitchFamily="18" charset="0"/>
              </a:rPr>
              <a:t>. Người quản lý dự án dường như không quan tâm và dự kiến ​​thông báo sớm hoàn thành dự án. Bạn có nghĩa vụ đạo đức để làm điều gì đó không?</a:t>
            </a:r>
            <a:endParaRPr lang="en-US" sz="2200"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i="1" dirty="0" err="1">
                <a:latin typeface="Times New Roman" panose="02020603050405020304" pitchFamily="18" charset="0"/>
                <a:cs typeface="Times New Roman" panose="02020603050405020304" pitchFamily="18" charset="0"/>
              </a:rPr>
              <a:t>Mô</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tả</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tình</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huống</a:t>
            </a:r>
            <a:r>
              <a:rPr lang="en-US" sz="2200" b="1" i="1" dirty="0">
                <a:latin typeface="Times New Roman" panose="02020603050405020304" pitchFamily="18" charset="0"/>
                <a:cs typeface="Times New Roman" panose="02020603050405020304" pitchFamily="18" charset="0"/>
              </a:rPr>
              <a:t>:</a:t>
            </a:r>
          </a:p>
          <a:p>
            <a:pPr marL="342900" indent="-342900" algn="just">
              <a:buFontTx/>
              <a:buChar char="-"/>
            </a:pPr>
            <a:r>
              <a:rPr lang="en-US" sz="2200" i="1" dirty="0" err="1">
                <a:latin typeface="Times New Roman" panose="02020603050405020304" pitchFamily="18" charset="0"/>
                <a:cs typeface="Times New Roman" panose="02020603050405020304" pitchFamily="18" charset="0"/>
              </a:rPr>
              <a:t>Nhân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vật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Tôi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là</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một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thành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viên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của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nhóm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làm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việc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trong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hệ</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thống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kiểm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soát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chạm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ph</a:t>
            </a:r>
            <a:r>
              <a:rPr lang="vi-VN" sz="2200" i="1" dirty="0">
                <a:latin typeface="Times New Roman" panose="02020603050405020304" pitchFamily="18" charset="0"/>
                <a:cs typeface="Times New Roman" panose="02020603050405020304" pitchFamily="18" charset="0"/>
              </a:rPr>
              <a:t>ư</a:t>
            </a:r>
            <a:r>
              <a:rPr lang="en-US" sz="2200" i="1" dirty="0" err="1">
                <a:latin typeface="Times New Roman" panose="02020603050405020304" pitchFamily="18" charset="0"/>
                <a:cs typeface="Times New Roman" panose="02020603050405020304" pitchFamily="18" charset="0"/>
              </a:rPr>
              <a:t>ơng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tiện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Trong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quá</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trình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làm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việc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anh</a:t>
            </a:r>
            <a:r>
              <a:rPr lang="en-US" sz="2200" i="1" dirty="0">
                <a:latin typeface="Times New Roman" panose="02020603050405020304" pitchFamily="18" charset="0"/>
                <a:cs typeface="Times New Roman" panose="02020603050405020304" pitchFamily="18" charset="0"/>
              </a:rPr>
              <a:t> ta </a:t>
            </a:r>
            <a:r>
              <a:rPr lang="en-US" sz="2200" i="1" dirty="0" err="1">
                <a:latin typeface="Times New Roman" panose="02020603050405020304" pitchFamily="18" charset="0"/>
                <a:cs typeface="Times New Roman" panose="02020603050405020304" pitchFamily="18" charset="0"/>
              </a:rPr>
              <a:t>nhận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thấy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một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lỗ</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hổng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có</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thể</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gây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nguy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hiểm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cho</a:t>
            </a:r>
            <a:r>
              <a:rPr lang="en-US" sz="2200" i="1" dirty="0">
                <a:latin typeface="Times New Roman" panose="02020603050405020304" pitchFamily="18" charset="0"/>
                <a:cs typeface="Times New Roman" panose="02020603050405020304" pitchFamily="18" charset="0"/>
              </a:rPr>
              <a:t> ng</a:t>
            </a:r>
            <a:r>
              <a:rPr lang="vi-VN" sz="2200" i="1" dirty="0">
                <a:latin typeface="Times New Roman" panose="02020603050405020304" pitchFamily="18" charset="0"/>
                <a:cs typeface="Times New Roman" panose="02020603050405020304" pitchFamily="18" charset="0"/>
              </a:rPr>
              <a:t>ư</a:t>
            </a:r>
            <a:r>
              <a:rPr lang="en-US" sz="2200" i="1" dirty="0" err="1">
                <a:latin typeface="Times New Roman" panose="02020603050405020304" pitchFamily="18" charset="0"/>
                <a:cs typeface="Times New Roman" panose="02020603050405020304" pitchFamily="18" charset="0"/>
              </a:rPr>
              <a:t>ời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sử</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dụng</a:t>
            </a:r>
            <a:r>
              <a:rPr lang="en-US" sz="2200" i="1" dirty="0">
                <a:latin typeface="Times New Roman" panose="02020603050405020304" pitchFamily="18" charset="0"/>
                <a:cs typeface="Times New Roman" panose="02020603050405020304" pitchFamily="18" charset="0"/>
              </a:rPr>
              <a:t>.</a:t>
            </a:r>
          </a:p>
          <a:p>
            <a:pPr marL="342900" indent="-342900" algn="just">
              <a:buFontTx/>
              <a:buChar char="-"/>
            </a:pPr>
            <a:r>
              <a:rPr lang="en-US" sz="2200" i="1" dirty="0">
                <a:latin typeface="Times New Roman" panose="02020603050405020304" pitchFamily="18" charset="0"/>
                <a:cs typeface="Times New Roman" panose="02020603050405020304" pitchFamily="18" charset="0"/>
              </a:rPr>
              <a:t>Anh ta </a:t>
            </a:r>
            <a:r>
              <a:rPr lang="en-US" sz="2200" i="1" dirty="0" err="1">
                <a:latin typeface="Times New Roman" panose="02020603050405020304" pitchFamily="18" charset="0"/>
                <a:cs typeface="Times New Roman" panose="02020603050405020304" pitchFamily="18" charset="0"/>
              </a:rPr>
              <a:t>nhận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thấy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rằng</a:t>
            </a:r>
            <a:r>
              <a:rPr lang="en-US" sz="2200" i="1" dirty="0">
                <a:latin typeface="Times New Roman" panose="02020603050405020304" pitchFamily="18" charset="0"/>
                <a:cs typeface="Times New Roman" panose="02020603050405020304" pitchFamily="18" charset="0"/>
              </a:rPr>
              <a:t> ng</a:t>
            </a:r>
            <a:r>
              <a:rPr lang="vi-VN" sz="2200" i="1" dirty="0">
                <a:latin typeface="Times New Roman" panose="02020603050405020304" pitchFamily="18" charset="0"/>
                <a:cs typeface="Times New Roman" panose="02020603050405020304" pitchFamily="18" charset="0"/>
              </a:rPr>
              <a:t>ư</a:t>
            </a:r>
            <a:r>
              <a:rPr lang="en-US" sz="2200" i="1" dirty="0" err="1">
                <a:latin typeface="Times New Roman" panose="02020603050405020304" pitchFamily="18" charset="0"/>
                <a:cs typeface="Times New Roman" panose="02020603050405020304" pitchFamily="18" charset="0"/>
              </a:rPr>
              <a:t>ời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quản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lý</a:t>
            </a:r>
            <a:r>
              <a:rPr lang="en-US" sz="2200" i="1" dirty="0">
                <a:latin typeface="Times New Roman" panose="02020603050405020304" pitchFamily="18" charset="0"/>
                <a:cs typeface="Times New Roman" panose="02020603050405020304" pitchFamily="18" charset="0"/>
              </a:rPr>
              <a:t> d</a:t>
            </a:r>
            <a:r>
              <a:rPr lang="vi-VN" sz="2200" i="1" dirty="0">
                <a:latin typeface="Times New Roman" panose="02020603050405020304" pitchFamily="18" charset="0"/>
                <a:cs typeface="Times New Roman" panose="02020603050405020304" pitchFamily="18" charset="0"/>
              </a:rPr>
              <a:t>ư</a:t>
            </a:r>
            <a:r>
              <a:rPr lang="en-US" sz="2200" i="1" dirty="0" err="1">
                <a:latin typeface="Times New Roman" panose="02020603050405020304" pitchFamily="18" charset="0"/>
                <a:cs typeface="Times New Roman" panose="02020603050405020304" pitchFamily="18" charset="0"/>
              </a:rPr>
              <a:t>ờng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như</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không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quan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tâm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đến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hậu</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quả</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của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lỗ</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hổng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này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và</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thông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báo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sớm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hoàn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thành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dự</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án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này</a:t>
            </a:r>
            <a:r>
              <a:rPr lang="en-US" sz="2200" i="1" dirty="0">
                <a:latin typeface="Times New Roman" panose="02020603050405020304" pitchFamily="18" charset="0"/>
                <a:cs typeface="Times New Roman" panose="02020603050405020304" pitchFamily="18" charset="0"/>
              </a:rPr>
              <a:t>.</a:t>
            </a:r>
          </a:p>
          <a:p>
            <a:pPr marL="342900" indent="-342900" algn="just">
              <a:buFontTx/>
              <a:buChar char="-"/>
            </a:pPr>
            <a:r>
              <a:rPr lang="en-US" sz="2200" i="1" dirty="0" err="1">
                <a:latin typeface="Times New Roman" panose="02020603050405020304" pitchFamily="18" charset="0"/>
                <a:cs typeface="Times New Roman" panose="02020603050405020304" pitchFamily="18" charset="0"/>
              </a:rPr>
              <a:t>Nhân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vật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Tôi</a:t>
            </a:r>
            <a:r>
              <a:rPr lang="en-US" sz="2200" i="1" dirty="0">
                <a:latin typeface="Times New Roman" panose="02020603050405020304" pitchFamily="18" charset="0"/>
                <a:cs typeface="Times New Roman" panose="02020603050405020304" pitchFamily="18" charset="0"/>
              </a:rPr>
              <a:t> ở </a:t>
            </a:r>
            <a:r>
              <a:rPr lang="en-US" sz="2200" i="1" dirty="0" err="1">
                <a:latin typeface="Times New Roman" panose="02020603050405020304" pitchFamily="18" charset="0"/>
                <a:cs typeface="Times New Roman" panose="02020603050405020304" pitchFamily="18" charset="0"/>
              </a:rPr>
              <a:t>đây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có</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nghĩa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vụ</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đạo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đức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và</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nên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làm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gì</a:t>
            </a:r>
            <a:r>
              <a:rPr lang="en-US" sz="2200" i="1" dirty="0">
                <a:latin typeface="Times New Roman" panose="02020603050405020304" pitchFamily="18" charset="0"/>
                <a:cs typeface="Times New Roman" panose="02020603050405020304" pitchFamily="18" charset="0"/>
              </a:rPr>
              <a:t>?</a:t>
            </a:r>
          </a:p>
          <a:p>
            <a:pPr algn="just"/>
            <a:endParaRPr lang="en-US" sz="2200" i="1" dirty="0">
              <a:latin typeface="Times New Roman" panose="02020603050405020304" pitchFamily="18" charset="0"/>
              <a:cs typeface="Times New Roman" panose="02020603050405020304" pitchFamily="18" charset="0"/>
            </a:endParaRPr>
          </a:p>
          <a:p>
            <a:pPr algn="just"/>
            <a:r>
              <a:rPr lang="en-US" sz="22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2824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066800"/>
          </a:xfrm>
        </p:spPr>
        <p:txBody>
          <a:bodyPr>
            <a:normAutofit/>
          </a:bodyPr>
          <a:lstStyle/>
          <a:p>
            <a:pPr algn="l"/>
            <a:r>
              <a:rPr lang="en-US" sz="3600" b="1" dirty="0">
                <a:latin typeface="Times New Roman" panose="02020603050405020304" pitchFamily="18" charset="0"/>
                <a:cs typeface="Times New Roman" panose="02020603050405020304" pitchFamily="18" charset="0"/>
              </a:rPr>
              <a:t>2. </a:t>
            </a:r>
            <a:r>
              <a:rPr lang="en-US" sz="3600" b="1" dirty="0" err="1">
                <a:latin typeface="Times New Roman" panose="02020603050405020304" pitchFamily="18" charset="0"/>
                <a:cs typeface="Times New Roman" panose="02020603050405020304" pitchFamily="18" charset="0"/>
              </a:rPr>
              <a:t>Phân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tích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huống</a:t>
            </a:r>
            <a:r>
              <a:rPr lang="en-US" sz="3600" b="1" dirty="0">
                <a:latin typeface="Times New Roman" panose="02020603050405020304" pitchFamily="18" charset="0"/>
                <a:cs typeface="Times New Roman" panose="02020603050405020304" pitchFamily="18" charset="0"/>
              </a:rPr>
              <a:t>:</a:t>
            </a:r>
          </a:p>
        </p:txBody>
      </p:sp>
      <p:sp>
        <p:nvSpPr>
          <p:cNvPr id="3" name="Text Placeholder 2"/>
          <p:cNvSpPr>
            <a:spLocks noGrp="1"/>
          </p:cNvSpPr>
          <p:nvPr>
            <p:ph type="body" idx="1"/>
          </p:nvPr>
        </p:nvSpPr>
        <p:spPr>
          <a:xfrm>
            <a:off x="656492" y="1600200"/>
            <a:ext cx="7772400" cy="761999"/>
          </a:xfrm>
        </p:spPr>
        <p:txBody>
          <a:bodyPr>
            <a:normAutofit/>
          </a:bodyPr>
          <a:lstStyle/>
          <a:p>
            <a:pPr marL="342900" indent="-342900" algn="l">
              <a:lnSpc>
                <a:spcPct val="150000"/>
              </a:lnSpc>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Bước</a:t>
            </a:r>
            <a:r>
              <a:rPr lang="en-US" sz="2400" b="1" dirty="0">
                <a:latin typeface="Times New Roman" panose="02020603050405020304" pitchFamily="18" charset="0"/>
                <a:cs typeface="Times New Roman" panose="02020603050405020304" pitchFamily="18" charset="0"/>
              </a:rPr>
              <a:t> 1: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nghề</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nghiệp</a:t>
            </a:r>
            <a:r>
              <a:rPr lang="en-US" sz="2400" b="1"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35D5D37B-8EF4-4621-800D-3C12374D3574}"/>
              </a:ext>
            </a:extLst>
          </p:cNvPr>
          <p:cNvSpPr txBox="1"/>
          <p:nvPr/>
        </p:nvSpPr>
        <p:spPr>
          <a:xfrm>
            <a:off x="1172308" y="2225665"/>
            <a:ext cx="731520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a:t>
            </a:r>
          </a:p>
          <a:p>
            <a:pPr marL="800100" lvl="1"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p>
          <a:p>
            <a:pPr marL="800100" lvl="1"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nêu</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thiện</a:t>
            </a:r>
            <a:r>
              <a:rPr lang="en-US" sz="2000" dirty="0">
                <a:latin typeface="Times New Roman" panose="02020603050405020304" pitchFamily="18" charset="0"/>
                <a:cs typeface="Times New Roman" panose="02020603050405020304" pitchFamily="18" charset="0"/>
              </a:rPr>
              <a:t> h</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288518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834D8E97-BB36-4B14-A745-A1AEDE66FDE3}"/>
              </a:ext>
            </a:extLst>
          </p:cNvPr>
          <p:cNvSpPr>
            <a:spLocks noGrp="1"/>
          </p:cNvSpPr>
          <p:nvPr>
            <p:ph type="body" idx="1"/>
          </p:nvPr>
        </p:nvSpPr>
        <p:spPr>
          <a:xfrm>
            <a:off x="685800" y="1905000"/>
            <a:ext cx="7772400" cy="3810000"/>
          </a:xfrm>
        </p:spPr>
        <p:txBody>
          <a:bodyPr>
            <a:normAutofit/>
          </a:bodyPr>
          <a:lstStyle/>
          <a:p>
            <a:pPr marL="342900" indent="-342900" algn="l">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endParaRPr lang="en-US" dirty="0"/>
          </a:p>
        </p:txBody>
      </p:sp>
      <p:sp>
        <p:nvSpPr>
          <p:cNvPr id="4" name="Title 1">
            <a:extLst>
              <a:ext uri="{FF2B5EF4-FFF2-40B4-BE49-F238E27FC236}">
                <a16:creationId xmlns="" xmlns:a16="http://schemas.microsoft.com/office/drawing/2014/main" id="{60D9B8A3-2CED-4177-BC7D-C40D74B12BB6}"/>
              </a:ext>
            </a:extLst>
          </p:cNvPr>
          <p:cNvSpPr txBox="1">
            <a:spLocks/>
          </p:cNvSpPr>
          <p:nvPr/>
        </p:nvSpPr>
        <p:spPr>
          <a:xfrm>
            <a:off x="685800" y="533400"/>
            <a:ext cx="7772400"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0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latin typeface="Times New Roman" panose="02020603050405020304" pitchFamily="18" charset="0"/>
                <a:cs typeface="Times New Roman" panose="02020603050405020304" pitchFamily="18" charset="0"/>
              </a:rPr>
              <a:t>2. </a:t>
            </a:r>
            <a:r>
              <a:rPr lang="en-US" sz="3600" b="1" dirty="0" err="1">
                <a:latin typeface="Times New Roman" panose="02020603050405020304" pitchFamily="18" charset="0"/>
                <a:cs typeface="Times New Roman" panose="02020603050405020304" pitchFamily="18" charset="0"/>
              </a:rPr>
              <a:t>Phân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tích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huống</a:t>
            </a:r>
            <a:r>
              <a:rPr lang="en-US" sz="3600" b="1" dirty="0">
                <a:latin typeface="Times New Roman" panose="02020603050405020304" pitchFamily="18" charset="0"/>
                <a:cs typeface="Times New Roman" panose="02020603050405020304" pitchFamily="18" charset="0"/>
              </a:rPr>
              <a:t>:&lt;</a:t>
            </a:r>
            <a:r>
              <a:rPr lang="en-US" sz="3600" b="1" dirty="0" err="1">
                <a:latin typeface="Times New Roman" panose="02020603050405020304" pitchFamily="18" charset="0"/>
                <a:cs typeface="Times New Roman" panose="02020603050405020304" pitchFamily="18" charset="0"/>
              </a:rPr>
              <a:t>tiếp</a:t>
            </a:r>
            <a:r>
              <a:rPr lang="en-US" sz="3600" b="1"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334936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1219201"/>
          </a:xfrm>
        </p:spPr>
        <p:txBody>
          <a:bodyPr>
            <a:normAutofit/>
          </a:bodyPr>
          <a:lstStyle/>
          <a:p>
            <a:pPr algn="l"/>
            <a:r>
              <a:rPr lang="en-US" sz="3600" dirty="0" err="1">
                <a:latin typeface="Times New Roman" panose="02020603050405020304" pitchFamily="18" charset="0"/>
                <a:cs typeface="Times New Roman" panose="02020603050405020304" pitchFamily="18" charset="0"/>
              </a:rPr>
              <a:t>Bước</a:t>
            </a:r>
            <a:r>
              <a:rPr lang="en-US" sz="3600" dirty="0">
                <a:latin typeface="Times New Roman" panose="02020603050405020304" pitchFamily="18" charset="0"/>
                <a:cs typeface="Times New Roman" panose="02020603050405020304" pitchFamily="18" charset="0"/>
              </a:rPr>
              <a:t> 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mô</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tả</a:t>
            </a:r>
            <a:r>
              <a:rPr lang="en-US" sz="3600" dirty="0">
                <a:latin typeface="Times New Roman" panose="02020603050405020304" pitchFamily="18" charset="0"/>
                <a:cs typeface="Times New Roman" panose="02020603050405020304" pitchFamily="18" charset="0"/>
              </a:rPr>
              <a:t> chi </a:t>
            </a:r>
            <a:r>
              <a:rPr lang="en-US" sz="3600" dirty="0" err="1">
                <a:latin typeface="Times New Roman" panose="02020603050405020304" pitchFamily="18" charset="0"/>
                <a:cs typeface="Times New Roman" panose="02020603050405020304" pitchFamily="18" charset="0"/>
              </a:rPr>
              <a:t>tiết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trường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hợp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cần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tích</a:t>
            </a:r>
            <a:endParaRPr lang="en-US"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99868" y="2286000"/>
            <a:ext cx="7772400" cy="4495800"/>
          </a:xfrm>
        </p:spPr>
        <p:txBody>
          <a:bodyPr>
            <a:normAutofit fontScale="92500" lnSpcReduction="20000"/>
          </a:bodyPr>
          <a:lstStyle/>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Con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tôi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máy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soát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tránh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chạm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xe</a:t>
            </a:r>
            <a:r>
              <a:rPr lang="en-US" sz="2000" dirty="0">
                <a:solidFill>
                  <a:schemeClr val="tx1"/>
                </a:solidFill>
                <a:latin typeface="Times New Roman" panose="02020603050405020304" pitchFamily="18" charset="0"/>
                <a:cs typeface="Times New Roman" panose="02020603050405020304" pitchFamily="18" charset="0"/>
              </a:rPr>
              <a:t> ô </a:t>
            </a:r>
            <a:r>
              <a:rPr lang="en-US" sz="2000" dirty="0" err="1">
                <a:solidFill>
                  <a:schemeClr val="tx1"/>
                </a:solidFill>
                <a:latin typeface="Times New Roman" panose="02020603050405020304" pitchFamily="18" charset="0"/>
                <a:cs typeface="Times New Roman" panose="02020603050405020304" pitchFamily="18" charset="0"/>
              </a:rPr>
              <a:t>tô</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tôi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thấy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rằng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lỗ</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hổng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gây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con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nêu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động</a:t>
            </a:r>
            <a:r>
              <a:rPr lang="en-US" sz="2000" dirty="0">
                <a:solidFill>
                  <a:schemeClr val="tx1"/>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d</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tâm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sớm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hoàn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này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này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bởi</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tôn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trọng</a:t>
            </a:r>
            <a:r>
              <a:rPr lang="en-US" sz="2000" dirty="0">
                <a:solidFill>
                  <a:schemeClr val="tx1"/>
                </a:solidFill>
                <a:latin typeface="Times New Roman" panose="02020603050405020304" pitchFamily="18" charset="0"/>
                <a:cs typeface="Times New Roman" panose="02020603050405020304" pitchFamily="18" charset="0"/>
              </a:rPr>
              <a:t> ý </a:t>
            </a:r>
            <a:r>
              <a:rPr lang="en-US" sz="2000" dirty="0" err="1">
                <a:solidFill>
                  <a:schemeClr val="tx1"/>
                </a:solidFill>
                <a:latin typeface="Times New Roman" panose="02020603050405020304" pitchFamily="18" charset="0"/>
                <a:cs typeface="Times New Roman" panose="02020603050405020304" pitchFamily="18" charset="0"/>
              </a:rPr>
              <a:t>kiến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thờ</a:t>
            </a:r>
            <a:r>
              <a:rPr lang="en-US" sz="2000" dirty="0">
                <a:solidFill>
                  <a:schemeClr val="tx1"/>
                </a:solidFill>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ơ</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Phi con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soát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chạm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tiện</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t>
            </a:r>
          </a:p>
          <a:p>
            <a:pPr marL="800100" lvl="1" indent="-342900">
              <a:buFontTx/>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4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772400" cy="1819275"/>
          </a:xfrm>
        </p:spPr>
        <p:txBody>
          <a:bodyPr>
            <a:normAutofit/>
          </a:bodyPr>
          <a:lstStyle/>
          <a:p>
            <a:pPr algn="l"/>
            <a:r>
              <a:rPr lang="en-US" sz="3200" dirty="0" err="1">
                <a:latin typeface="Times New Roman" panose="02020603050405020304" pitchFamily="18" charset="0"/>
                <a:cs typeface="Times New Roman" panose="02020603050405020304" pitchFamily="18" charset="0"/>
              </a:rPr>
              <a:t>Bước</a:t>
            </a:r>
            <a:r>
              <a:rPr lang="en-US" sz="3200" dirty="0">
                <a:latin typeface="Times New Roman" panose="02020603050405020304" pitchFamily="18" charset="0"/>
                <a:cs typeface="Times New Roman" panose="02020603050405020304" pitchFamily="18" charset="0"/>
              </a:rPr>
              <a:t> 3:</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Chỉ</a:t>
            </a:r>
            <a:r>
              <a:rPr lang="en-US" sz="3200" dirty="0">
                <a:effectLst/>
                <a:latin typeface="Times New Roman" panose="02020603050405020304" pitchFamily="18" charset="0"/>
                <a:cs typeface="Times New Roman" panose="02020603050405020304" pitchFamily="18" charset="0"/>
              </a:rPr>
              <a:t> ra các vấn đề liên quan tới đạo đức nghề nghiệp cũng như các giải pháp  truyền thống giải quyết trường hợp.</a:t>
            </a:r>
            <a:endParaRPr lang="en-US"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22313" y="2200276"/>
            <a:ext cx="7772400" cy="4124324"/>
          </a:xfrm>
        </p:spPr>
        <p:txBody>
          <a:bodyPr>
            <a:normAutofit/>
          </a:bodyPr>
          <a:lstStyle/>
          <a:p>
            <a:pPr marL="342900" indent="-342900" algn="l">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a:t>
            </a:r>
          </a:p>
          <a:p>
            <a:pPr marL="800100" lvl="1" indent="-342900">
              <a:lnSpc>
                <a:spcPct val="150000"/>
              </a:lnSpc>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tâm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lỗ</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hổng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mềm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gây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ảnh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hưởng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nó</a:t>
            </a:r>
            <a:r>
              <a:rPr lang="en-US" sz="2000" dirty="0">
                <a:solidFill>
                  <a:schemeClr val="tx1"/>
                </a:solidFill>
                <a:latin typeface="Times New Roman" panose="02020603050405020304" pitchFamily="18" charset="0"/>
                <a:cs typeface="Times New Roman" panose="02020603050405020304" pitchFamily="18" charset="0"/>
              </a:rPr>
              <a:t> vi </a:t>
            </a:r>
            <a:r>
              <a:rPr lang="en-US" sz="2000" dirty="0" err="1">
                <a:solidFill>
                  <a:schemeClr val="tx1"/>
                </a:solidFill>
                <a:latin typeface="Times New Roman" panose="02020603050405020304" pitchFamily="18" charset="0"/>
                <a:cs typeface="Times New Roman" panose="02020603050405020304" pitchFamily="18" charset="0"/>
              </a:rPr>
              <a:t>phạm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đức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nghiệp</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tôn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trọng</a:t>
            </a:r>
            <a:r>
              <a:rPr lang="en-US" sz="2000" dirty="0">
                <a:solidFill>
                  <a:schemeClr val="tx1"/>
                </a:solidFill>
                <a:latin typeface="Times New Roman" panose="02020603050405020304" pitchFamily="18" charset="0"/>
                <a:cs typeface="Times New Roman" panose="02020603050405020304" pitchFamily="18" charset="0"/>
              </a:rPr>
              <a:t> ý </a:t>
            </a:r>
            <a:r>
              <a:rPr lang="en-US" sz="2000" dirty="0" err="1">
                <a:solidFill>
                  <a:schemeClr val="tx1"/>
                </a:solidFill>
                <a:latin typeface="Times New Roman" panose="02020603050405020304" pitchFamily="18" charset="0"/>
                <a:cs typeface="Times New Roman" panose="02020603050405020304" pitchFamily="18" charset="0"/>
              </a:rPr>
              <a:t>kiến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cũng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a:solidFill>
                  <a:schemeClr val="tx1"/>
                </a:solidFill>
                <a:latin typeface="Times New Roman" panose="02020603050405020304" pitchFamily="18" charset="0"/>
                <a:cs typeface="Times New Roman" panose="02020603050405020304" pitchFamily="18" charset="0"/>
              </a:rPr>
              <a:t> an </a:t>
            </a:r>
            <a:r>
              <a:rPr lang="en-US" sz="2000" dirty="0" err="1">
                <a:solidFill>
                  <a:schemeClr val="tx1"/>
                </a:solidFill>
                <a:latin typeface="Times New Roman" panose="02020603050405020304" pitchFamily="18" charset="0"/>
                <a:cs typeface="Times New Roman" panose="02020603050405020304" pitchFamily="18" charset="0"/>
              </a:rPr>
              <a:t>toàn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chỉ</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chạy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theo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độ</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tâm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chất</a:t>
            </a:r>
            <a:r>
              <a:rPr lang="en-US" sz="2000" dirty="0">
                <a:solidFill>
                  <a:schemeClr val="tx1"/>
                </a:solidFill>
                <a:latin typeface="Times New Roman" panose="02020603050405020304" pitchFamily="18" charset="0"/>
                <a:cs typeface="Times New Roman" panose="02020603050405020304" pitchFamily="18" charset="0"/>
              </a:rPr>
              <a:t> l</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án</a:t>
            </a:r>
            <a:r>
              <a:rPr lang="en-US"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9313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4C975E-ACE7-4F17-A1F9-B8B7D2280C24}"/>
              </a:ext>
            </a:extLst>
          </p:cNvPr>
          <p:cNvSpPr>
            <a:spLocks noGrp="1"/>
          </p:cNvSpPr>
          <p:nvPr>
            <p:ph type="title"/>
          </p:nvPr>
        </p:nvSpPr>
        <p:spPr>
          <a:xfrm>
            <a:off x="916745" y="609600"/>
            <a:ext cx="8229600" cy="1618141"/>
          </a:xfrm>
        </p:spPr>
        <p:txBody>
          <a:bodyPr>
            <a:normAutofit fontScale="90000"/>
          </a:bodyPr>
          <a:lstStyle/>
          <a:p>
            <a:pPr algn="l"/>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endParaRPr lang="en-US" dirty="0"/>
          </a:p>
        </p:txBody>
      </p:sp>
      <p:sp>
        <p:nvSpPr>
          <p:cNvPr id="3" name="Text Placeholder 2">
            <a:extLst>
              <a:ext uri="{FF2B5EF4-FFF2-40B4-BE49-F238E27FC236}">
                <a16:creationId xmlns="" xmlns:a16="http://schemas.microsoft.com/office/drawing/2014/main" id="{B8C85C00-A928-4434-AC9F-025085B8960E}"/>
              </a:ext>
            </a:extLst>
          </p:cNvPr>
          <p:cNvSpPr>
            <a:spLocks noGrp="1"/>
          </p:cNvSpPr>
          <p:nvPr>
            <p:ph type="body" idx="1"/>
          </p:nvPr>
        </p:nvSpPr>
        <p:spPr>
          <a:xfrm>
            <a:off x="947225" y="2438400"/>
            <a:ext cx="7772400" cy="3657600"/>
          </a:xfrm>
        </p:spPr>
        <p:txBody>
          <a:bodyPr>
            <a:normAutofit/>
          </a:bodyPr>
          <a:lstStyle/>
          <a:p>
            <a:pPr marL="342900" indent="-342900" algn="l">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a:p>
            <a:pPr algn="l"/>
            <a:endParaRPr lang="en-US" dirty="0"/>
          </a:p>
        </p:txBody>
      </p:sp>
    </p:spTree>
    <p:extLst>
      <p:ext uri="{BB962C8B-B14F-4D97-AF65-F5344CB8AC3E}">
        <p14:creationId xmlns:p14="http://schemas.microsoft.com/office/powerpoint/2010/main" val="2873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45"/>
            <a:ext cx="8382000" cy="2207455"/>
          </a:xfrm>
        </p:spPr>
        <p:txBody>
          <a:bodyPr>
            <a:normAutofit/>
          </a:bodyPr>
          <a:lstStyle/>
          <a:p>
            <a:pPr algn="l"/>
            <a:r>
              <a:rPr lang="en-US" sz="3200" dirty="0" err="1"/>
              <a:t>Bước</a:t>
            </a:r>
            <a:r>
              <a:rPr lang="en-US" sz="3200" dirty="0"/>
              <a:t> 4:</a:t>
            </a:r>
            <a:r>
              <a:rPr lang="en-US" sz="3200" dirty="0">
                <a:effectLst/>
              </a:rPr>
              <a:t>Sử dụng các kiến thức và kỹ năng xử lý về đạo đức nghề nghiệp để luận giải, cụ thể</a:t>
            </a:r>
            <a:endParaRPr lang="en-US" sz="3200" dirty="0"/>
          </a:p>
        </p:txBody>
      </p:sp>
      <p:sp>
        <p:nvSpPr>
          <p:cNvPr id="3" name="Text Placeholder 2"/>
          <p:cNvSpPr>
            <a:spLocks noGrp="1"/>
          </p:cNvSpPr>
          <p:nvPr>
            <p:ph type="body" idx="1"/>
          </p:nvPr>
        </p:nvSpPr>
        <p:spPr>
          <a:xfrm>
            <a:off x="762000" y="2438400"/>
            <a:ext cx="7944729" cy="3672766"/>
          </a:xfrm>
        </p:spPr>
        <p:txBody>
          <a:bodyPr>
            <a:normAutofit fontScale="85000" lnSpcReduction="20000"/>
          </a:bodyPr>
          <a:lstStyle/>
          <a:p>
            <a:pPr marL="342900" indent="-342900" algn="l">
              <a:buFont typeface="Arial" charset="0"/>
              <a:buChar char="•"/>
            </a:pPr>
            <a:r>
              <a:rPr lang="en-US" dirty="0" smtClean="0"/>
              <a:t>Khi một sản phẩm được đưa ra thực tế để sử dụng thì những người làm ra sản phẩm đó cần phải kiểm tra, rà soát thật kĩ. Ở đây, người quản lí dự án đã xem nhẹ việc kiểm thử trước khi đưa ra thực tế và không nghe lời cảnh báo của nhân viên khi thấy có lỗ hổng. </a:t>
            </a:r>
          </a:p>
          <a:p>
            <a:pPr marL="342900" indent="-342900" algn="l">
              <a:buFont typeface="Arial" charset="0"/>
              <a:buChar char="•"/>
            </a:pPr>
            <a:r>
              <a:rPr lang="en-US" dirty="0" smtClean="0"/>
              <a:t>Vì vậy, nguời quản lí dự án đã vi phạm nghiêm trọng vấn đề đạo đức nghề nghiệp có thể dẫn đến hậu quả cực kì nghiêm trọng , người nhân viên cần báo và đề nghị cho người quản lí nhận ra lỗi sai và khắc phục tránh hậu quả xấu đem lại.</a:t>
            </a:r>
          </a:p>
          <a:p>
            <a:pPr marL="342900" indent="-342900" algn="l">
              <a:buFont typeface="Arial" charset="0"/>
              <a:buChar char="•"/>
            </a:pPr>
            <a:r>
              <a:rPr lang="en-US" dirty="0" smtClean="0"/>
              <a:t>Trong thực tế, đã có nhiều sự việc tương tự diễn ra:</a:t>
            </a:r>
          </a:p>
          <a:p>
            <a:pPr algn="l"/>
            <a:r>
              <a:rPr lang="en-US" dirty="0"/>
              <a:t>Ngày </a:t>
            </a:r>
            <a:r>
              <a:rPr lang="en-US" dirty="0" smtClean="0"/>
              <a:t>2 tháng 8 năm 2016, samsung cho ra đời chiếc điện thoại Galaxy Note 7 với kì vọng đem lại bước tiến mới trong ngành sản xuất điện thoại. Nhưng trái với kì vọng, chiếc điện thoại đã gặp phải sự cố cháy nổ pin khi đang sử dụng, do các nhà quản lý đã không làm tốt khâu kiểm thử và rà soát lỗ hỏng về mặt kĩ thuật đã dẫn đến sự cố trên.</a:t>
            </a:r>
          </a:p>
          <a:p>
            <a:pPr algn="l"/>
            <a:r>
              <a:rPr lang="en-US" dirty="0" smtClean="0"/>
              <a:t>Chiếc điện thoại đã gây tổn hại sức khoảng người dùng và danh tiếng và kinh tế cho công ty Sam sung vô cùng lớn</a:t>
            </a:r>
          </a:p>
          <a:p>
            <a:pPr algn="l"/>
            <a:endParaRPr lang="en-US" dirty="0" smtClean="0">
              <a:latin typeface="+mj-lt"/>
            </a:endParaRPr>
          </a:p>
        </p:txBody>
      </p:sp>
    </p:spTree>
    <p:extLst>
      <p:ext uri="{BB962C8B-B14F-4D97-AF65-F5344CB8AC3E}">
        <p14:creationId xmlns:p14="http://schemas.microsoft.com/office/powerpoint/2010/main" val="240186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9372600" cy="1824681"/>
          </a:xfrm>
        </p:spPr>
        <p:txBody>
          <a:bodyPr>
            <a:normAutofit fontScale="90000"/>
          </a:bodyPr>
          <a:lstStyle/>
          <a:p>
            <a:r>
              <a:rPr lang="en-US" dirty="0"/>
              <a:t>Bước 4:Sử dụng các kiến thức và kỹ năng xử lý về đạo đức nghề nghiệp để luận giải, cụ thể</a:t>
            </a:r>
          </a:p>
        </p:txBody>
      </p:sp>
      <p:sp>
        <p:nvSpPr>
          <p:cNvPr id="3" name="Text Placeholder 2"/>
          <p:cNvSpPr>
            <a:spLocks noGrp="1"/>
          </p:cNvSpPr>
          <p:nvPr>
            <p:ph type="body" idx="1"/>
          </p:nvPr>
        </p:nvSpPr>
        <p:spPr>
          <a:xfrm>
            <a:off x="990600" y="1371600"/>
            <a:ext cx="7924800" cy="5257800"/>
          </a:xfrm>
        </p:spPr>
        <p:txBody>
          <a:bodyPr>
            <a:normAutofit/>
          </a:bodyPr>
          <a:lstStyle/>
          <a:p>
            <a:pPr algn="l"/>
            <a:r>
              <a:rPr lang="en-US" dirty="0" smtClean="0"/>
              <a:t>Dưới đây là một số ví dụ về hậu quả mà sự cố về chiếc </a:t>
            </a:r>
            <a:r>
              <a:rPr lang="vi-VN" dirty="0" smtClean="0"/>
              <a:t>Galaxy </a:t>
            </a:r>
            <a:r>
              <a:rPr lang="vi-VN" dirty="0"/>
              <a:t>Note </a:t>
            </a:r>
            <a:r>
              <a:rPr lang="vi-VN" dirty="0" smtClean="0"/>
              <a:t>7</a:t>
            </a:r>
            <a:r>
              <a:rPr lang="en-US" dirty="0" smtClean="0"/>
              <a:t> gây ra:</a:t>
            </a:r>
          </a:p>
          <a:p>
            <a:pPr algn="l"/>
            <a:r>
              <a:rPr lang="vi-VN" dirty="0" smtClean="0">
                <a:latin typeface="Calibri" pitchFamily="34" charset="0"/>
                <a:cs typeface="Calibri" pitchFamily="34" charset="0"/>
              </a:rPr>
              <a:t> </a:t>
            </a:r>
            <a:r>
              <a:rPr lang="vi-VN" dirty="0">
                <a:latin typeface="Calibri" pitchFamily="34" charset="0"/>
                <a:cs typeface="Calibri" pitchFamily="34" charset="0"/>
              </a:rPr>
              <a:t>Galaxy Note 7</a:t>
            </a:r>
            <a:r>
              <a:rPr lang="en-US" dirty="0">
                <a:latin typeface="Calibri" pitchFamily="34" charset="0"/>
                <a:cs typeface="Calibri" pitchFamily="34" charset="0"/>
              </a:rPr>
              <a:t> </a:t>
            </a:r>
            <a:r>
              <a:rPr lang="vi-VN" dirty="0" smtClean="0">
                <a:latin typeface="Calibri" pitchFamily="34" charset="0"/>
                <a:cs typeface="Calibri" pitchFamily="34" charset="0"/>
              </a:rPr>
              <a:t>phát </a:t>
            </a:r>
            <a:r>
              <a:rPr lang="vi-VN" dirty="0">
                <a:latin typeface="Calibri" pitchFamily="34" charset="0"/>
                <a:cs typeface="Calibri" pitchFamily="34" charset="0"/>
              </a:rPr>
              <a:t>nổ </a:t>
            </a:r>
            <a:r>
              <a:rPr lang="en-US" dirty="0" smtClean="0">
                <a:latin typeface="Calibri" pitchFamily="34" charset="0"/>
                <a:cs typeface="Calibri" pitchFamily="34" charset="0"/>
              </a:rPr>
              <a:t>đã </a:t>
            </a:r>
            <a:r>
              <a:rPr lang="vi-VN" dirty="0" smtClean="0">
                <a:latin typeface="Calibri" pitchFamily="34" charset="0"/>
                <a:cs typeface="Calibri" pitchFamily="34" charset="0"/>
              </a:rPr>
              <a:t>thiêu </a:t>
            </a:r>
            <a:r>
              <a:rPr lang="vi-VN" dirty="0">
                <a:latin typeface="Calibri" pitchFamily="34" charset="0"/>
                <a:cs typeface="Calibri" pitchFamily="34" charset="0"/>
              </a:rPr>
              <a:t>rụi ôtô 7 chỗ ngồi của một người đàn ông tên là Nathan Dornacher sống ở Florida (Mỹ). Không chỉ gây thiệt hại về của, Galaxy Note 7 phát nổ còn khiến cậu bé 6 tuổi sống ở Brooklyn (New York, Mỹ) bị bỏng tay. Theo lời kể của bà cậu bé, chiếc Galaxy Note 7 đã bốc cháy khi cháu bà đang cầm điện thoại trên tay để xem video. Rất may sau khi cấp cứu ở Trung tâm y tế Downstate, cậu bé đã được xuất viện về nhà. Tuy nhiên, sau sự cố này, cậu bé không dám đến gần bất cứ chiếc điện thoại nào nữa</a:t>
            </a:r>
            <a:r>
              <a:rPr lang="vi-VN" dirty="0" smtClean="0">
                <a:latin typeface="Calibri" pitchFamily="34" charset="0"/>
                <a:cs typeface="Calibri" pitchFamily="34" charset="0"/>
              </a:rPr>
              <a:t>.</a:t>
            </a:r>
            <a:endParaRPr lang="en-US" dirty="0"/>
          </a:p>
          <a:p>
            <a:pPr algn="l"/>
            <a:r>
              <a:rPr lang="en-US" dirty="0" smtClean="0"/>
              <a:t>Công </a:t>
            </a:r>
            <a:r>
              <a:rPr lang="en-US" dirty="0"/>
              <a:t>ty sam sung đã bị một phen điêu đứng. </a:t>
            </a:r>
            <a:r>
              <a:rPr lang="vi-VN" dirty="0">
                <a:latin typeface="Calibri" pitchFamily="34" charset="0"/>
                <a:cs typeface="Calibri" pitchFamily="34" charset="0"/>
              </a:rPr>
              <a:t>Thống kê cho thấy gã khổng lồ Hàn Quốc đã phải tiêu tốn khoảng 2,3 tỷ USD để thu hồi sản phẩm. Thất bại của Galaxy Note 7 cũng làm giảm lợi nhuận kinh doanh của hãng trong 6 tháng thêm khoảng 3,5 tỷ USD. Người đứng đầu Samsung Mobile - D.J Koh nói rằng đây là một số tiền "đau đớn</a:t>
            </a:r>
            <a:r>
              <a:rPr lang="vi-VN" dirty="0" smtClean="0"/>
              <a:t>"</a:t>
            </a:r>
            <a:endParaRPr lang="en-US" dirty="0" smtClean="0"/>
          </a:p>
        </p:txBody>
      </p:sp>
    </p:spTree>
    <p:extLst>
      <p:ext uri="{BB962C8B-B14F-4D97-AF65-F5344CB8AC3E}">
        <p14:creationId xmlns:p14="http://schemas.microsoft.com/office/powerpoint/2010/main" val="4168807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515</TotalTime>
  <Words>1329</Words>
  <Application>Microsoft Office PowerPoint</Application>
  <PresentationFormat>On-screen Show (4:3)</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Parallax</vt:lpstr>
      <vt:lpstr>Báo cáo bài tiểu luận </vt:lpstr>
      <vt:lpstr>1. Mô tả đề tài:</vt:lpstr>
      <vt:lpstr>2. Phân tích tình huống:</vt:lpstr>
      <vt:lpstr>PowerPoint Presentation</vt:lpstr>
      <vt:lpstr>Bước 2: Xây dựng mô tả chi tiết về trường hợp cần phân tích</vt:lpstr>
      <vt:lpstr>Bước 3: Chỉ ra các vấn đề liên quan tới đạo đức nghề nghiệp cũng như các giải pháp  truyền thống giải quyết trường hợp.</vt:lpstr>
      <vt:lpstr>Bước 3: Chỉ ra các vấn đề liên quan tới đạo đức nghề nghiệp cũng như các giải pháp  truyền thống giải quyết trường hợp:(Tiếp)</vt:lpstr>
      <vt:lpstr>Bước 4:Sử dụng các kiến thức và kỹ năng xử lý về đạo đức nghề nghiệp để luận giải, cụ thể</vt:lpstr>
      <vt:lpstr>Bước 4:Sử dụng các kiến thức và kỹ năng xử lý về đạo đức nghề nghiệp để luận giải, cụ thể</vt:lpstr>
      <vt:lpstr>Bước 4:Sử dụng các kiến thức và kỹ năng xử lý về đạo đức nghề nghiệp để luận giải, cụ thể</vt:lpstr>
      <vt:lpstr>Bước 5: Tham khảo ý kiến/lời khuyên từ đồng nghiệp hoặc các bên liên quan khác </vt:lpstr>
      <vt:lpstr>Bước 6:Sử dụng các phương pháp phân tích nếu 5 bước trên chưa đủ</vt:lpstr>
      <vt:lpstr>PowerPoint Presentation</vt:lpstr>
      <vt:lpstr>PowerPoint Presentation</vt:lpstr>
      <vt:lpstr>Bước 7: Rút ra kết luận</vt:lpstr>
      <vt:lpstr>Bước 8: Rút ra bài học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Đạo đức nghề nghiệp</dc:title>
  <dc:creator>user</dc:creator>
  <cp:lastModifiedBy>Trinh Toanh</cp:lastModifiedBy>
  <cp:revision>35</cp:revision>
  <dcterms:created xsi:type="dcterms:W3CDTF">2006-08-16T00:00:00Z</dcterms:created>
  <dcterms:modified xsi:type="dcterms:W3CDTF">2018-03-02T13:57:34Z</dcterms:modified>
</cp:coreProperties>
</file>