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66"/>
  </p:notesMasterIdLst>
  <p:sldIdLst>
    <p:sldId id="256" r:id="rId2"/>
    <p:sldId id="257" r:id="rId3"/>
    <p:sldId id="352" r:id="rId4"/>
    <p:sldId id="353" r:id="rId5"/>
    <p:sldId id="354" r:id="rId6"/>
    <p:sldId id="458" r:id="rId7"/>
    <p:sldId id="457" r:id="rId8"/>
    <p:sldId id="459" r:id="rId9"/>
    <p:sldId id="376" r:id="rId10"/>
    <p:sldId id="373" r:id="rId11"/>
    <p:sldId id="460" r:id="rId12"/>
    <p:sldId id="356" r:id="rId13"/>
    <p:sldId id="357" r:id="rId14"/>
    <p:sldId id="377" r:id="rId15"/>
    <p:sldId id="343" r:id="rId16"/>
    <p:sldId id="358" r:id="rId17"/>
    <p:sldId id="461" r:id="rId18"/>
    <p:sldId id="359" r:id="rId19"/>
    <p:sldId id="360" r:id="rId20"/>
    <p:sldId id="361" r:id="rId21"/>
    <p:sldId id="378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79" r:id="rId30"/>
    <p:sldId id="450" r:id="rId31"/>
    <p:sldId id="451" r:id="rId32"/>
    <p:sldId id="380" r:id="rId33"/>
    <p:sldId id="384" r:id="rId34"/>
    <p:sldId id="381" r:id="rId35"/>
    <p:sldId id="382" r:id="rId36"/>
    <p:sldId id="383" r:id="rId37"/>
    <p:sldId id="345" r:id="rId38"/>
    <p:sldId id="429" r:id="rId39"/>
    <p:sldId id="446" r:id="rId40"/>
    <p:sldId id="430" r:id="rId41"/>
    <p:sldId id="445" r:id="rId42"/>
    <p:sldId id="431" r:id="rId43"/>
    <p:sldId id="432" r:id="rId44"/>
    <p:sldId id="433" r:id="rId45"/>
    <p:sldId id="447" r:id="rId46"/>
    <p:sldId id="434" r:id="rId47"/>
    <p:sldId id="448" r:id="rId48"/>
    <p:sldId id="435" r:id="rId49"/>
    <p:sldId id="436" r:id="rId50"/>
    <p:sldId id="449" r:id="rId51"/>
    <p:sldId id="452" r:id="rId52"/>
    <p:sldId id="453" r:id="rId53"/>
    <p:sldId id="347" r:id="rId54"/>
    <p:sldId id="437" r:id="rId55"/>
    <p:sldId id="438" r:id="rId56"/>
    <p:sldId id="439" r:id="rId57"/>
    <p:sldId id="440" r:id="rId58"/>
    <p:sldId id="441" r:id="rId59"/>
    <p:sldId id="442" r:id="rId60"/>
    <p:sldId id="454" r:id="rId61"/>
    <p:sldId id="455" r:id="rId62"/>
    <p:sldId id="456" r:id="rId63"/>
    <p:sldId id="348" r:id="rId64"/>
    <p:sldId id="351" r:id="rId65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FF00"/>
    <a:srgbClr val="FAF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4" autoAdjust="0"/>
    <p:restoredTop sz="94660"/>
  </p:normalViewPr>
  <p:slideViewPr>
    <p:cSldViewPr>
      <p:cViewPr varScale="1">
        <p:scale>
          <a:sx n="84" d="100"/>
          <a:sy n="84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D7D71-C545-4B14-9454-5150FF9C4CD9}" type="datetimeFigureOut">
              <a:rPr lang="vi-VN" smtClean="0"/>
              <a:t>03/08/2019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D9EA-4F91-4F9A-932B-C1468715C6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357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7848600" cy="1981200"/>
          </a:xfrm>
        </p:spPr>
        <p:txBody>
          <a:bodyPr anchor="b"/>
          <a:lstStyle>
            <a:lvl1pPr algn="l">
              <a:defRPr sz="6600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81400"/>
            <a:ext cx="6690360" cy="30480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3C93E6E2-93CC-4C47-9074-BC91C23816C8}" type="datetime1">
              <a:rPr lang="en-US" smtClean="0"/>
              <a:pPr/>
              <a:t>08/03/19</a:t>
            </a:fld>
            <a:endParaRPr lang="vi-V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vi-VN"/>
              <a:t>GV. Hà Chí Trung, HVKTQS</a:t>
            </a:r>
            <a:endParaRPr lang="vi-V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C919-3C66-4F97-BFEA-03812BD2CAC5}" type="slidenum">
              <a:rPr lang="vi-VN" smtClean="0"/>
              <a:t>‹#›</a:t>
            </a:fld>
            <a:endParaRPr lang="vi-V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5924-6F17-4473-9710-A1817176BC4D}" type="datetime1">
              <a:rPr lang="en-US" smtClean="0"/>
              <a:t>08/03/19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2DE6-27EF-461C-826C-4862F5D77ABA}" type="datetime1">
              <a:rPr lang="en-US" smtClean="0"/>
              <a:t>08/03/19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2600"/>
            </a:lvl1pPr>
            <a:lvl2pPr algn="just">
              <a:defRPr sz="2600"/>
            </a:lvl2pPr>
            <a:lvl3pPr algn="just">
              <a:defRPr sz="2400"/>
            </a:lvl3pPr>
            <a:lvl4pPr algn="just">
              <a:defRPr sz="2200"/>
            </a:lvl4pPr>
            <a:lvl5pPr algn="just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0"/>
            </a:lvl1pPr>
          </a:lstStyle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F374-0E6A-44A1-9FC4-FE31F6E8C89F}" type="datetime1">
              <a:rPr lang="en-US" smtClean="0"/>
              <a:t>08/03/19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36192"/>
            <a:ext cx="3962400" cy="5169408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536192"/>
            <a:ext cx="4038600" cy="5169408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982-CC0B-464C-8597-3D8122320A7C}" type="datetime1">
              <a:rPr lang="en-US" smtClean="0"/>
              <a:t>08/03/19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39624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4"/>
            <a:ext cx="3962400" cy="453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400" y="1535113"/>
            <a:ext cx="4038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3400" y="2174874"/>
            <a:ext cx="4038600" cy="453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1B90-F3C2-4A28-A6AD-702C9FD5C6A4}" type="datetime1">
              <a:rPr lang="en-US" smtClean="0"/>
              <a:t>08/03/19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5092-A0E7-43A5-8C32-5518F1143906}" type="datetime1">
              <a:rPr lang="en-US" smtClean="0"/>
              <a:t>08/03/19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1829-3BEC-4F66-8E7F-FC34A083F483}" type="datetime1">
              <a:rPr lang="en-US" smtClean="0"/>
              <a:t>08/03/19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02BB-0FB6-499B-AF83-8923A9F1CB20}" type="datetime1">
              <a:rPr lang="en-US" smtClean="0"/>
              <a:t>08/03/19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5FF5F-158E-4263-8B05-424448890566}" type="datetime1">
              <a:rPr lang="en-US" smtClean="0"/>
              <a:t>08/03/19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GV. Hà Chí Trung, HVKTQS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1534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716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10600" y="5486400"/>
            <a:ext cx="533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7481" y="5648960"/>
            <a:ext cx="451583" cy="3708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701279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GV.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Trung, HVKTQS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665720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C0AE89F0-827B-44F7-B580-2DA124E9D92A}" type="datetime1">
              <a:rPr lang="en-US" smtClean="0"/>
              <a:pPr/>
              <a:t>08/03/19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b="1" i="0" u="none" kern="1200" cap="none" spc="-100" baseline="0">
          <a:ln>
            <a:noFill/>
          </a:ln>
          <a:solidFill>
            <a:srgbClr val="002060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just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600" kern="1200">
          <a:solidFill>
            <a:srgbClr val="002060"/>
          </a:solidFill>
          <a:latin typeface="+mn-lt"/>
          <a:ea typeface="+mn-ea"/>
          <a:cs typeface="+mn-cs"/>
        </a:defRPr>
      </a:lvl1pPr>
      <a:lvl2pPr marL="640080" indent="-228600" algn="just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600" b="0" i="0" u="none" kern="1200">
          <a:solidFill>
            <a:srgbClr val="002060"/>
          </a:solidFill>
          <a:latin typeface="+mn-lt"/>
          <a:ea typeface="+mn-ea"/>
          <a:cs typeface="+mn-cs"/>
        </a:defRPr>
      </a:lvl2pPr>
      <a:lvl3pPr marL="1005840" indent="-228600" algn="just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280160" indent="-228600" algn="just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200" kern="1200">
          <a:solidFill>
            <a:srgbClr val="002060"/>
          </a:solidFill>
          <a:latin typeface="+mn-lt"/>
          <a:ea typeface="+mn-ea"/>
          <a:cs typeface="+mn-cs"/>
        </a:defRPr>
      </a:lvl4pPr>
      <a:lvl5pPr marL="1554480" indent="-228600" algn="just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rgbClr val="002060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ct2009@yahoo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Lý</a:t>
            </a:r>
            <a:r>
              <a:rPr lang="en-US" sz="6000" dirty="0"/>
              <a:t> </a:t>
            </a:r>
            <a:r>
              <a:rPr lang="en-US" sz="6000" dirty="0" err="1"/>
              <a:t>thuyết</a:t>
            </a:r>
            <a:r>
              <a:rPr lang="en-US" sz="6000" dirty="0"/>
              <a:t> </a:t>
            </a:r>
            <a:r>
              <a:rPr lang="en-US" sz="6000" dirty="0" err="1"/>
              <a:t>hệ</a:t>
            </a:r>
            <a:r>
              <a:rPr lang="en-US" sz="6000" dirty="0"/>
              <a:t> </a:t>
            </a:r>
            <a:r>
              <a:rPr lang="en-US" sz="6000" dirty="0" err="1"/>
              <a:t>điều</a:t>
            </a:r>
            <a:r>
              <a:rPr lang="en-US" sz="6000" dirty="0"/>
              <a:t> </a:t>
            </a:r>
            <a:r>
              <a:rPr lang="en-US" sz="6000" dirty="0" err="1"/>
              <a:t>hành</a:t>
            </a:r>
            <a:endParaRPr lang="vi-V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Giảng</a:t>
            </a:r>
            <a:r>
              <a:rPr lang="en-US" sz="2400" b="1" dirty="0"/>
              <a:t> </a:t>
            </a:r>
            <a:r>
              <a:rPr lang="en-US" sz="2400" b="1" dirty="0" err="1"/>
              <a:t>viên</a:t>
            </a:r>
            <a:r>
              <a:rPr lang="en-US" sz="2400" b="1" dirty="0"/>
              <a:t>: TS. </a:t>
            </a:r>
            <a:r>
              <a:rPr lang="en-US" sz="2400" b="1" dirty="0" err="1"/>
              <a:t>Hà</a:t>
            </a:r>
            <a:r>
              <a:rPr lang="en-US" sz="2400" b="1" dirty="0"/>
              <a:t> </a:t>
            </a:r>
            <a:r>
              <a:rPr lang="en-US" sz="2400" b="1" dirty="0" err="1"/>
              <a:t>Chí</a:t>
            </a:r>
            <a:r>
              <a:rPr lang="en-US" sz="2400" b="1" dirty="0"/>
              <a:t> Trung</a:t>
            </a:r>
          </a:p>
          <a:p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môn</a:t>
            </a:r>
            <a:r>
              <a:rPr lang="en-US" sz="2400" b="1" dirty="0"/>
              <a:t>: </a:t>
            </a:r>
            <a:r>
              <a:rPr lang="en-US" sz="2400" dirty="0" err="1"/>
              <a:t>Khoa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r>
              <a:rPr lang="en-US" sz="2400" b="1" dirty="0" err="1"/>
              <a:t>Khoa</a:t>
            </a:r>
            <a:r>
              <a:rPr lang="en-US" sz="2400" b="1" dirty="0"/>
              <a:t>: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</a:t>
            </a:r>
          </a:p>
          <a:p>
            <a:r>
              <a:rPr lang="en-US" sz="2400" b="1" dirty="0" err="1"/>
              <a:t>Học</a:t>
            </a:r>
            <a:r>
              <a:rPr lang="en-US" sz="2400" b="1" dirty="0"/>
              <a:t> </a:t>
            </a:r>
            <a:r>
              <a:rPr lang="en-US" sz="2400" b="1" dirty="0" err="1"/>
              <a:t>viện</a:t>
            </a:r>
            <a:r>
              <a:rPr lang="en-US" sz="2400" b="1" dirty="0"/>
              <a:t> </a:t>
            </a:r>
            <a:r>
              <a:rPr lang="en-US" sz="2400" b="1" dirty="0" err="1"/>
              <a:t>Kỹ</a:t>
            </a:r>
            <a:r>
              <a:rPr lang="en-US" sz="2400" b="1" dirty="0"/>
              <a:t> </a:t>
            </a:r>
            <a:r>
              <a:rPr lang="en-US" sz="2400" b="1" dirty="0" err="1"/>
              <a:t>thuật</a:t>
            </a:r>
            <a:r>
              <a:rPr lang="en-US" sz="2400" b="1" dirty="0"/>
              <a:t> </a:t>
            </a:r>
            <a:r>
              <a:rPr lang="en-US" sz="2400" b="1" dirty="0" err="1"/>
              <a:t>quân</a:t>
            </a:r>
            <a:r>
              <a:rPr lang="en-US" sz="2400" b="1" dirty="0"/>
              <a:t> </a:t>
            </a:r>
            <a:r>
              <a:rPr lang="en-US" sz="2400" b="1" dirty="0" err="1"/>
              <a:t>sự</a:t>
            </a:r>
            <a:endParaRPr lang="en-US" sz="2400" b="1" dirty="0"/>
          </a:p>
          <a:p>
            <a:r>
              <a:rPr lang="en-US" sz="2400" b="1" dirty="0"/>
              <a:t>Email: </a:t>
            </a:r>
            <a:r>
              <a:rPr lang="en-US" sz="2400" dirty="0">
                <a:hlinkClick r:id="rId2"/>
              </a:rPr>
              <a:t>hct2009@yahoo.com</a:t>
            </a:r>
            <a:endParaRPr lang="en-US" sz="2400" dirty="0"/>
          </a:p>
          <a:p>
            <a:r>
              <a:rPr lang="en-US" sz="2400" b="1" dirty="0"/>
              <a:t>Mobile: </a:t>
            </a:r>
            <a:r>
              <a:rPr lang="en-US" sz="2400" dirty="0"/>
              <a:t>01685.582.102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36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Chức</a:t>
            </a:r>
            <a:r>
              <a:rPr lang="en-US" sz="2800" b="1" dirty="0"/>
              <a:t> </a:t>
            </a:r>
            <a:r>
              <a:rPr lang="en-US" sz="2800" b="1" dirty="0" err="1"/>
              <a:t>năng</a:t>
            </a:r>
            <a:r>
              <a:rPr lang="en-US" sz="2800" b="1" dirty="0"/>
              <a:t>:</a:t>
            </a:r>
          </a:p>
          <a:p>
            <a:pPr lvl="1"/>
            <a:r>
              <a:rPr lang="en-US" sz="2800" b="1" dirty="0" err="1"/>
              <a:t>Quản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bố</a:t>
            </a:r>
            <a:r>
              <a:rPr lang="en-US" sz="2800" b="1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;</a:t>
            </a:r>
          </a:p>
          <a:p>
            <a:pPr lvl="1"/>
            <a:r>
              <a:rPr lang="en-US" sz="2800" b="1" dirty="0"/>
              <a:t>Trình điều khiển: </a:t>
            </a:r>
            <a:r>
              <a:rPr lang="en-US" sz="2800" dirty="0"/>
              <a:t>quản lý và điều khiển việc thực thi các chương trình và giúp cho việc giải quyết các vấn đề của người dùng tốt hơn; Làm cho việc sử dụng hệ thống máy tính trở nên thuận lợi. Sử dụng phần cứng đạt hiệu quả;</a:t>
            </a:r>
            <a:endParaRPr lang="vi-VN" sz="2800" dirty="0"/>
          </a:p>
          <a:p>
            <a:endParaRPr lang="vi-V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D982-CC0B-464C-8597-3D8122320A7C}" type="datetime1">
              <a:rPr lang="en-US" smtClean="0"/>
              <a:t>08/03/19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" t="3622" r="435" b="3624"/>
          <a:stretch>
            <a:fillRect/>
          </a:stretch>
        </p:blipFill>
        <p:spPr bwMode="auto">
          <a:xfrm>
            <a:off x="762000" y="1256844"/>
            <a:ext cx="7253666" cy="560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51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ENIAC (Electronic Numerical Integrator and Computer), </a:t>
            </a:r>
            <a:r>
              <a:rPr lang="en-US" dirty="0" err="1"/>
              <a:t>tại</a:t>
            </a:r>
            <a:r>
              <a:rPr lang="en-US" dirty="0"/>
              <a:t> Maryland,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1940s, </a:t>
            </a:r>
            <a:r>
              <a:rPr lang="en-US" dirty="0" err="1"/>
              <a:t>nặng</a:t>
            </a:r>
            <a:r>
              <a:rPr lang="en-US" dirty="0"/>
              <a:t> 30 </a:t>
            </a:r>
            <a:r>
              <a:rPr lang="en-US" dirty="0" err="1"/>
              <a:t>tấn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Cao 2.5m,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1 m,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30 m.</a:t>
            </a:r>
          </a:p>
          <a:p>
            <a:pPr lvl="1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18,000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nguội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80 </a:t>
            </a:r>
            <a:r>
              <a:rPr lang="en-US" dirty="0" err="1"/>
              <a:t>quạt</a:t>
            </a:r>
            <a:r>
              <a:rPr lang="en-US" dirty="0"/>
              <a:t> </a:t>
            </a:r>
            <a:r>
              <a:rPr lang="en-US" dirty="0" err="1"/>
              <a:t>gió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(user operators). </a:t>
            </a:r>
          </a:p>
          <a:p>
            <a:pPr lvl="1"/>
            <a:endParaRPr lang="en-US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0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 descr="ENIAC-vacuumtub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3337936"/>
            <a:ext cx="5390068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278188"/>
            <a:ext cx="438150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 descr="_44233920_eniac_spl_41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0"/>
            <a:ext cx="4603750" cy="334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eniac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0"/>
            <a:ext cx="4114800" cy="333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68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b="1" dirty="0">
                <a:latin typeface="Calibri" pitchFamily="34" charset="0"/>
                <a:cs typeface="Calibri" pitchFamily="34" charset="0"/>
              </a:rPr>
              <a:t>Máy tính lớn (mainframes) </a:t>
            </a:r>
            <a:r>
              <a:rPr lang="vi-VN" sz="2800" dirty="0">
                <a:latin typeface="Calibri" pitchFamily="34" charset="0"/>
                <a:cs typeface="Calibri" pitchFamily="34" charset="0"/>
              </a:rPr>
              <a:t>– được chia làm 3 loại:</a:t>
            </a:r>
          </a:p>
          <a:p>
            <a:pPr lvl="1"/>
            <a:r>
              <a:rPr lang="vi-VN" sz="2800" dirty="0">
                <a:latin typeface="Calibri" pitchFamily="34" charset="0"/>
                <a:cs typeface="Calibri" pitchFamily="34" charset="0"/>
              </a:rPr>
              <a:t>Xử lý bó đơn (Simple batch) </a:t>
            </a:r>
          </a:p>
          <a:p>
            <a:pPr lvl="1"/>
            <a:r>
              <a:rPr lang="vi-VN" sz="2800" dirty="0">
                <a:latin typeface="Calibri" pitchFamily="34" charset="0"/>
                <a:cs typeface="Calibri" pitchFamily="34" charset="0"/>
              </a:rPr>
              <a:t>Đa chương (multiprogrammed)</a:t>
            </a:r>
          </a:p>
          <a:p>
            <a:pPr lvl="1"/>
            <a:r>
              <a:rPr lang="vi-VN" sz="2800" dirty="0">
                <a:latin typeface="Calibri" pitchFamily="34" charset="0"/>
                <a:cs typeface="Calibri" pitchFamily="34" charset="0"/>
              </a:rPr>
              <a:t>Đa nhiệm (time-sharing, multitasking)</a:t>
            </a:r>
          </a:p>
          <a:p>
            <a:r>
              <a:rPr lang="en-US" sz="2800" b="1" dirty="0" err="1"/>
              <a:t>Máy</a:t>
            </a:r>
            <a:r>
              <a:rPr lang="en-US" sz="2800" b="1" dirty="0"/>
              <a:t> </a:t>
            </a:r>
            <a:r>
              <a:rPr lang="en-US" sz="2800" b="1" dirty="0" err="1"/>
              <a:t>tính</a:t>
            </a:r>
            <a:r>
              <a:rPr lang="en-US" sz="2800" b="1" dirty="0"/>
              <a:t> </a:t>
            </a:r>
            <a:r>
              <a:rPr lang="en-US" sz="2800" b="1" dirty="0" err="1"/>
              <a:t>cá</a:t>
            </a:r>
            <a:r>
              <a:rPr lang="en-US" sz="2800" b="1" dirty="0"/>
              <a:t> </a:t>
            </a:r>
            <a:r>
              <a:rPr lang="en-US" sz="2800" b="1" dirty="0" err="1"/>
              <a:t>nhân</a:t>
            </a:r>
            <a:r>
              <a:rPr lang="en-US" sz="2800" b="1" dirty="0"/>
              <a:t> (</a:t>
            </a:r>
            <a:r>
              <a:rPr lang="en-US" sz="2800" b="1" dirty="0" err="1"/>
              <a:t>Destop</a:t>
            </a:r>
            <a:r>
              <a:rPr lang="en-US" sz="2800" b="1" dirty="0"/>
              <a:t> system)</a:t>
            </a:r>
          </a:p>
          <a:p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thống</a:t>
            </a:r>
            <a:r>
              <a:rPr lang="en-US" sz="2800" b="1" dirty="0"/>
              <a:t> song </a:t>
            </a:r>
            <a:r>
              <a:rPr lang="en-US" sz="2800" b="1" dirty="0" err="1"/>
              <a:t>song</a:t>
            </a:r>
            <a:endParaRPr lang="en-US" sz="2800" b="1" dirty="0"/>
          </a:p>
          <a:p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thống</a:t>
            </a:r>
            <a:r>
              <a:rPr lang="en-US" sz="2800" b="1" dirty="0"/>
              <a:t>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tán</a:t>
            </a:r>
            <a:endParaRPr lang="en-US" sz="2800" b="1" dirty="0"/>
          </a:p>
          <a:p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thống</a:t>
            </a:r>
            <a:r>
              <a:rPr lang="en-US" sz="2800" b="1" dirty="0"/>
              <a:t> </a:t>
            </a:r>
            <a:r>
              <a:rPr lang="en-US" sz="2800" b="1" dirty="0" err="1"/>
              <a:t>xử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thời</a:t>
            </a:r>
            <a:r>
              <a:rPr lang="en-US" sz="2800" b="1" dirty="0"/>
              <a:t> </a:t>
            </a:r>
            <a:r>
              <a:rPr lang="en-US" sz="2800" b="1" dirty="0" err="1"/>
              <a:t>gian</a:t>
            </a:r>
            <a:r>
              <a:rPr lang="en-US" sz="2800" b="1" dirty="0"/>
              <a:t> </a:t>
            </a:r>
            <a:r>
              <a:rPr lang="en-US" sz="2800" b="1" dirty="0" err="1"/>
              <a:t>thực</a:t>
            </a:r>
            <a:endParaRPr lang="en-US" sz="2800" b="1" dirty="0"/>
          </a:p>
          <a:p>
            <a:r>
              <a:rPr lang="en-US" dirty="0"/>
              <a:t>V.v.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9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/>
            <a:r>
              <a:rPr lang="en-US" dirty="0"/>
              <a:t>1.3.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endParaRPr lang="en-US" b="1" dirty="0"/>
          </a:p>
          <a:p>
            <a:pPr marL="411480" lvl="1" indent="0">
              <a:buNone/>
            </a:pPr>
            <a:r>
              <a:rPr lang="en-US" b="1" dirty="0"/>
              <a:t>1.3.1.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bó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(Simple batch systems) </a:t>
            </a:r>
          </a:p>
          <a:p>
            <a:pPr marL="411480" lvl="1" indent="0">
              <a:buNone/>
            </a:pPr>
            <a:r>
              <a:rPr lang="en-US" b="1" dirty="0"/>
              <a:t>1.3.2. </a:t>
            </a:r>
            <a:r>
              <a:rPr lang="en-US" b="1" dirty="0" err="1"/>
              <a:t>Multiprogrammed</a:t>
            </a:r>
            <a:r>
              <a:rPr lang="en-US" b="1" dirty="0"/>
              <a:t> systems</a:t>
            </a:r>
          </a:p>
          <a:p>
            <a:pPr marL="411480" lvl="1" indent="0">
              <a:buNone/>
            </a:pPr>
            <a:r>
              <a:rPr lang="en-US" b="1" dirty="0"/>
              <a:t>1.3.3. </a:t>
            </a:r>
            <a:r>
              <a:rPr lang="en-US" b="1" dirty="0" err="1"/>
              <a:t>Hệ</a:t>
            </a:r>
            <a:r>
              <a:rPr lang="en-US" b="1" dirty="0"/>
              <a:t> chia </a:t>
            </a:r>
            <a:r>
              <a:rPr lang="en-US" b="1" dirty="0" err="1"/>
              <a:t>sẻ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(Time-sharing systems)</a:t>
            </a:r>
          </a:p>
          <a:p>
            <a:pPr marL="411480" lvl="1" indent="0">
              <a:buNone/>
            </a:pPr>
            <a:r>
              <a:rPr lang="en-US" b="1" dirty="0"/>
              <a:t>1.3.4.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bàn</a:t>
            </a:r>
            <a:r>
              <a:rPr lang="en-US" b="1" dirty="0"/>
              <a:t> (Desktop systems)</a:t>
            </a:r>
          </a:p>
          <a:p>
            <a:pPr marL="411480" lvl="1" indent="0">
              <a:buNone/>
            </a:pPr>
            <a:r>
              <a:rPr lang="en-US" b="1" dirty="0"/>
              <a:t>1.3.5.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song </a:t>
            </a:r>
            <a:r>
              <a:rPr lang="en-US" b="1" dirty="0" err="1"/>
              <a:t>song</a:t>
            </a:r>
            <a:endParaRPr lang="en-US" b="1" dirty="0"/>
          </a:p>
          <a:p>
            <a:pPr marL="411480" lvl="1" indent="0">
              <a:buNone/>
            </a:pPr>
            <a:r>
              <a:rPr lang="en-US" b="1" dirty="0"/>
              <a:t>1.3.6.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tán</a:t>
            </a:r>
            <a:r>
              <a:rPr lang="en-US" b="1" dirty="0"/>
              <a:t> (Distributed system)</a:t>
            </a:r>
          </a:p>
          <a:p>
            <a:pPr marL="411480" lvl="1" indent="0">
              <a:buNone/>
            </a:pPr>
            <a:r>
              <a:rPr lang="en-US" b="1" dirty="0"/>
              <a:t>1.3.7.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endParaRPr lang="en-US" b="1" dirty="0"/>
          </a:p>
          <a:p>
            <a:pPr marL="114300" indent="0">
              <a:buNone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B73-C172-4444-8801-034352F23B92}" type="datetime1">
              <a:rPr lang="en-US" smtClean="0"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/>
            <a:r>
              <a:rPr lang="en-US" dirty="0"/>
              <a:t>1.3.1. 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bó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(Simple batch)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000" b="1" dirty="0"/>
              <a:t>Mainframe </a:t>
            </a:r>
            <a:r>
              <a:rPr lang="en-US" sz="3000" b="1" dirty="0" err="1"/>
              <a:t>xử</a:t>
            </a:r>
            <a:r>
              <a:rPr lang="en-US" sz="3000" b="1" dirty="0"/>
              <a:t> </a:t>
            </a:r>
            <a:r>
              <a:rPr lang="en-US" sz="3000" b="1" dirty="0" err="1"/>
              <a:t>lý</a:t>
            </a:r>
            <a:r>
              <a:rPr lang="en-US" sz="3000" b="1" dirty="0"/>
              <a:t> </a:t>
            </a:r>
            <a:r>
              <a:rPr lang="en-US" sz="3000" b="1" dirty="0" err="1"/>
              <a:t>bó</a:t>
            </a:r>
            <a:r>
              <a:rPr lang="en-US" sz="3000" b="1" dirty="0"/>
              <a:t> </a:t>
            </a:r>
            <a:r>
              <a:rPr lang="en-US" sz="3000" b="1" dirty="0" err="1"/>
              <a:t>đơn</a:t>
            </a:r>
            <a:r>
              <a:rPr lang="en-US" sz="3000" b="1" dirty="0"/>
              <a:t> (Simple batch systems) 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qủa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đục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(user operator)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;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(setup time)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(batching)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;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;</a:t>
            </a:r>
          </a:p>
          <a:p>
            <a:pPr lvl="1">
              <a:lnSpc>
                <a:spcPct val="120000"/>
              </a:lnSpc>
            </a:pPr>
            <a:r>
              <a:rPr lang="en-US" b="1" dirty="0" err="1"/>
              <a:t>Hạn</a:t>
            </a:r>
            <a:r>
              <a:rPr lang="en-US" b="1" dirty="0"/>
              <a:t> </a:t>
            </a:r>
            <a:r>
              <a:rPr lang="en-US" b="1" dirty="0" err="1"/>
              <a:t>chế</a:t>
            </a:r>
            <a:r>
              <a:rPr lang="en-US" b="1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users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họat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4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1.3.1. 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bó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(Simple batch)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495800"/>
            <a:ext cx="8153400" cy="2209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(a) –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; (b)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; (c)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 sang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; (d)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; (e)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sang </a:t>
            </a:r>
            <a:r>
              <a:rPr lang="en-US" dirty="0" err="1"/>
              <a:t>máy</a:t>
            </a:r>
            <a:r>
              <a:rPr lang="en-US" dirty="0"/>
              <a:t> in; (f) </a:t>
            </a:r>
            <a:r>
              <a:rPr lang="en-US" dirty="0" err="1"/>
              <a:t>máy</a:t>
            </a:r>
            <a:r>
              <a:rPr lang="en-US" dirty="0"/>
              <a:t> in in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băng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5" descr="0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0380"/>
            <a:ext cx="7901800" cy="253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99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1.3.1. 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bó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(Simple batch) 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 descr="PaperTape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4" y="1600201"/>
            <a:ext cx="1858969" cy="270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708" y="1600201"/>
            <a:ext cx="3237630" cy="2703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91025"/>
            <a:ext cx="8186738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 descr="free_punch_card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7978"/>
            <a:ext cx="2641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72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1.3.2. </a:t>
            </a:r>
            <a:r>
              <a:rPr lang="en-US" dirty="0" err="1"/>
              <a:t>Multiprogrammed</a:t>
            </a:r>
            <a:r>
              <a:rPr lang="en-US" dirty="0"/>
              <a:t>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Mainframe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nhiều</a:t>
            </a:r>
            <a:r>
              <a:rPr lang="en-US" b="1" dirty="0"/>
              <a:t>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1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CPU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cv </a:t>
            </a:r>
            <a:r>
              <a:rPr lang="en-US" dirty="0" err="1"/>
              <a:t>đó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(</a:t>
            </a:r>
            <a:r>
              <a:rPr lang="en-US" b="1" dirty="0"/>
              <a:t>job scheduling)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CPU (</a:t>
            </a:r>
            <a:r>
              <a:rPr lang="en-US" b="1" dirty="0"/>
              <a:t>CPU scheduling</a:t>
            </a:r>
            <a:r>
              <a:rPr lang="en-US" dirty="0"/>
              <a:t>) – </a:t>
            </a:r>
            <a:r>
              <a:rPr lang="en-US" dirty="0" err="1"/>
              <a:t>phân</a:t>
            </a:r>
            <a:r>
              <a:rPr lang="en-US" dirty="0"/>
              <a:t> chia CPU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Hạn</a:t>
            </a:r>
            <a:r>
              <a:rPr lang="en-US" b="1" dirty="0"/>
              <a:t> </a:t>
            </a:r>
            <a:r>
              <a:rPr lang="en-US" b="1" dirty="0" err="1"/>
              <a:t>chế</a:t>
            </a:r>
            <a:r>
              <a:rPr lang="en-US" b="1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users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họat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2"/>
            <a:r>
              <a:rPr lang="en-US" dirty="0"/>
              <a:t>VD: IBM OS/360, MULTICS, DOS/VSE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b="1" dirty="0"/>
          </a:p>
          <a:p>
            <a:pPr marL="114300" indent="0">
              <a:buNone/>
            </a:pPr>
            <a:r>
              <a:rPr lang="en-US" sz="2800" b="1" dirty="0"/>
              <a:t>1.1. </a:t>
            </a:r>
            <a:r>
              <a:rPr lang="en-US" sz="2800" b="1" dirty="0" err="1"/>
              <a:t>Tổng</a:t>
            </a:r>
            <a:r>
              <a:rPr lang="en-US" sz="2800" b="1" dirty="0"/>
              <a:t> </a:t>
            </a:r>
            <a:r>
              <a:rPr lang="en-US" sz="2800" b="1" dirty="0" err="1"/>
              <a:t>quan</a:t>
            </a:r>
            <a:r>
              <a:rPr lang="en-US" sz="2800" b="1" dirty="0"/>
              <a:t> </a:t>
            </a:r>
            <a:r>
              <a:rPr lang="en-US" sz="2800" b="1" dirty="0" err="1"/>
              <a:t>về</a:t>
            </a:r>
            <a:r>
              <a:rPr lang="en-US" sz="2800" b="1" dirty="0"/>
              <a:t> </a:t>
            </a:r>
            <a:r>
              <a:rPr lang="en-US" sz="2800" b="1" dirty="0" err="1"/>
              <a:t>môn</a:t>
            </a:r>
            <a:r>
              <a:rPr lang="en-US" sz="2800" b="1" dirty="0"/>
              <a:t> </a:t>
            </a:r>
            <a:r>
              <a:rPr lang="en-US" sz="2800" b="1" dirty="0" err="1"/>
              <a:t>học</a:t>
            </a:r>
            <a:endParaRPr lang="vi-VN" sz="2800" b="1" dirty="0"/>
          </a:p>
          <a:p>
            <a:pPr marL="114300" indent="0">
              <a:buNone/>
            </a:pPr>
            <a:r>
              <a:rPr lang="en-US" sz="2800" b="1" dirty="0"/>
              <a:t>1.2. </a:t>
            </a:r>
            <a:r>
              <a:rPr lang="en-US" sz="2800" b="1" dirty="0" err="1"/>
              <a:t>Khái</a:t>
            </a:r>
            <a:r>
              <a:rPr lang="en-US" sz="2800" b="1" dirty="0"/>
              <a:t> </a:t>
            </a:r>
            <a:r>
              <a:rPr lang="en-US" sz="2800" b="1" dirty="0" err="1"/>
              <a:t>niệm</a:t>
            </a:r>
            <a:r>
              <a:rPr lang="en-US" sz="2800" b="1" dirty="0"/>
              <a:t>, </a:t>
            </a:r>
            <a:r>
              <a:rPr lang="en-US" sz="2800" b="1" dirty="0" err="1"/>
              <a:t>chức</a:t>
            </a:r>
            <a:r>
              <a:rPr lang="en-US" sz="2800" b="1" dirty="0"/>
              <a:t> </a:t>
            </a:r>
            <a:r>
              <a:rPr lang="en-US" sz="2800" b="1" dirty="0" err="1"/>
              <a:t>năng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hành</a:t>
            </a:r>
            <a:endParaRPr lang="en-US" sz="2800" b="1" dirty="0"/>
          </a:p>
          <a:p>
            <a:pPr marL="114300" indent="0">
              <a:buNone/>
            </a:pPr>
            <a:r>
              <a:rPr lang="en-US" sz="2800" b="1" dirty="0"/>
              <a:t>1.3. </a:t>
            </a:r>
            <a:r>
              <a:rPr lang="en-US" sz="2800" b="1" dirty="0" err="1"/>
              <a:t>Lịch</a:t>
            </a:r>
            <a:r>
              <a:rPr lang="en-US" sz="2800" b="1" dirty="0"/>
              <a:t> </a:t>
            </a:r>
            <a:r>
              <a:rPr lang="en-US" sz="2800" b="1" dirty="0" err="1"/>
              <a:t>sử</a:t>
            </a:r>
            <a:r>
              <a:rPr lang="en-US" sz="2800" b="1" dirty="0"/>
              <a:t> </a:t>
            </a:r>
            <a:r>
              <a:rPr lang="en-US" sz="2800" b="1" dirty="0" err="1"/>
              <a:t>phát</a:t>
            </a:r>
            <a:r>
              <a:rPr lang="en-US" sz="2800" b="1" dirty="0"/>
              <a:t> </a:t>
            </a:r>
            <a:r>
              <a:rPr lang="en-US" sz="2800" b="1" dirty="0" err="1"/>
              <a:t>triển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hành</a:t>
            </a:r>
            <a:endParaRPr lang="vi-VN" sz="2800" b="1" dirty="0"/>
          </a:p>
          <a:p>
            <a:pPr marL="114300" indent="0">
              <a:buNone/>
            </a:pPr>
            <a:r>
              <a:rPr lang="en-US" sz="2800" b="1" dirty="0"/>
              <a:t>1.4.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thống</a:t>
            </a:r>
            <a:r>
              <a:rPr lang="en-US" sz="2800" b="1" dirty="0"/>
              <a:t> </a:t>
            </a:r>
            <a:r>
              <a:rPr lang="en-US" sz="2800" b="1" dirty="0" err="1"/>
              <a:t>máy</a:t>
            </a:r>
            <a:r>
              <a:rPr lang="en-US" sz="2800" b="1" dirty="0"/>
              <a:t> </a:t>
            </a:r>
            <a:r>
              <a:rPr lang="en-US" sz="2800" b="1" dirty="0" err="1"/>
              <a:t>tính</a:t>
            </a:r>
            <a:endParaRPr lang="en-US" sz="2800" b="1" dirty="0"/>
          </a:p>
          <a:p>
            <a:pPr marL="114300" indent="0">
              <a:buNone/>
            </a:pPr>
            <a:r>
              <a:rPr lang="en-US" sz="2800" b="1" dirty="0"/>
              <a:t>1.5. </a:t>
            </a:r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số</a:t>
            </a:r>
            <a:r>
              <a:rPr lang="en-US" sz="2800" b="1" dirty="0"/>
              <a:t> </a:t>
            </a:r>
            <a:r>
              <a:rPr lang="en-US" sz="2800" b="1" dirty="0" err="1"/>
              <a:t>khái</a:t>
            </a:r>
            <a:r>
              <a:rPr lang="en-US" sz="2800" b="1" dirty="0"/>
              <a:t> </a:t>
            </a:r>
            <a:r>
              <a:rPr lang="en-US" sz="2800" b="1" dirty="0" err="1"/>
              <a:t>niệm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hành</a:t>
            </a:r>
            <a:endParaRPr lang="vi-VN" sz="2800" b="1" dirty="0"/>
          </a:p>
          <a:p>
            <a:pPr marL="114300" indent="0">
              <a:buNone/>
            </a:pPr>
            <a:r>
              <a:rPr lang="en-US" sz="2800" b="1" dirty="0"/>
              <a:t>1.6.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hành</a:t>
            </a:r>
            <a:endParaRPr lang="vi-VN" sz="2800" b="1" dirty="0"/>
          </a:p>
          <a:p>
            <a:pPr marL="114300" indent="0">
              <a:buNone/>
            </a:pPr>
            <a:r>
              <a:rPr lang="en-US" sz="2800" b="1" dirty="0"/>
              <a:t>1.7. </a:t>
            </a:r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số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hành</a:t>
            </a:r>
            <a:r>
              <a:rPr lang="en-US" sz="2800" b="1" dirty="0"/>
              <a:t> </a:t>
            </a:r>
            <a:r>
              <a:rPr lang="en-US" sz="2800" b="1" dirty="0" err="1"/>
              <a:t>phổ</a:t>
            </a:r>
            <a:r>
              <a:rPr lang="en-US" sz="2800" b="1" dirty="0"/>
              <a:t> </a:t>
            </a:r>
            <a:r>
              <a:rPr lang="en-US" sz="2800" b="1" dirty="0" err="1"/>
              <a:t>biến</a:t>
            </a:r>
            <a:endParaRPr lang="vi-VN" sz="2800" b="1" dirty="0"/>
          </a:p>
          <a:p>
            <a:pPr marL="114300" indent="0">
              <a:buNone/>
            </a:pPr>
            <a:r>
              <a:rPr lang="en-US" sz="2800" b="1" dirty="0"/>
              <a:t>1.8.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tập</a:t>
            </a:r>
            <a:r>
              <a:rPr lang="en-US" sz="2800" b="1" dirty="0"/>
              <a:t> </a:t>
            </a:r>
            <a:r>
              <a:rPr lang="en-US" sz="2800" b="1" dirty="0" err="1"/>
              <a:t>cài</a:t>
            </a:r>
            <a:r>
              <a:rPr lang="en-US" sz="2800" b="1" dirty="0"/>
              <a:t> </a:t>
            </a:r>
            <a:r>
              <a:rPr lang="en-US" sz="2800" b="1" dirty="0" err="1"/>
              <a:t>đặt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hành</a:t>
            </a:r>
            <a:r>
              <a:rPr lang="en-US" sz="2800" b="1" dirty="0"/>
              <a:t>, </a:t>
            </a:r>
            <a:r>
              <a:rPr lang="en-US" sz="2800" b="1" dirty="0" err="1"/>
              <a:t>máy</a:t>
            </a:r>
            <a:r>
              <a:rPr lang="en-US" sz="2800" b="1" dirty="0"/>
              <a:t> </a:t>
            </a:r>
            <a:r>
              <a:rPr lang="en-US" sz="2800" b="1" dirty="0" err="1"/>
              <a:t>ảo</a:t>
            </a:r>
            <a:endParaRPr lang="vi-VN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B73-C172-4444-8801-034352F23B92}" type="datetime1">
              <a:rPr lang="en-US" smtClean="0"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1.3.3. Time-sharing systems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Mainframe chia </a:t>
            </a:r>
            <a:r>
              <a:rPr lang="en-US" sz="2800" b="1" dirty="0" err="1"/>
              <a:t>sẻ</a:t>
            </a:r>
            <a:r>
              <a:rPr lang="en-US" sz="2800" b="1" dirty="0"/>
              <a:t> </a:t>
            </a:r>
            <a:r>
              <a:rPr lang="en-US" sz="2800" b="1" dirty="0" err="1"/>
              <a:t>thời</a:t>
            </a:r>
            <a:r>
              <a:rPr lang="en-US" sz="2800" b="1" dirty="0"/>
              <a:t> </a:t>
            </a:r>
            <a:r>
              <a:rPr lang="en-US" sz="2800" b="1" dirty="0" err="1"/>
              <a:t>gian</a:t>
            </a:r>
            <a:endParaRPr lang="en-US" sz="2800" b="1" dirty="0"/>
          </a:p>
          <a:p>
            <a:pPr lvl="1"/>
            <a:r>
              <a:rPr lang="en-US" dirty="0"/>
              <a:t>Time-sharing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CPU </a:t>
            </a:r>
            <a:r>
              <a:rPr lang="en-US" dirty="0" err="1"/>
              <a:t>luân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CPU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(swapping), </a:t>
            </a:r>
            <a:r>
              <a:rPr lang="en-US" dirty="0" err="1"/>
              <a:t>nhường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1.3.3. Time-sharing systems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Mainframe chia </a:t>
            </a:r>
            <a:r>
              <a:rPr lang="en-US" sz="2800" b="1" dirty="0" err="1"/>
              <a:t>sẻ</a:t>
            </a:r>
            <a:r>
              <a:rPr lang="en-US" sz="2800" b="1" dirty="0"/>
              <a:t> </a:t>
            </a:r>
            <a:r>
              <a:rPr lang="en-US" sz="2800" b="1" dirty="0" err="1"/>
              <a:t>thời</a:t>
            </a:r>
            <a:r>
              <a:rPr lang="en-US" sz="2800" b="1" dirty="0"/>
              <a:t> </a:t>
            </a:r>
            <a:r>
              <a:rPr lang="en-US" sz="2800" b="1" dirty="0" err="1"/>
              <a:t>gian</a:t>
            </a:r>
            <a:r>
              <a:rPr lang="en-US" sz="2800" b="1" dirty="0"/>
              <a:t>:</a:t>
            </a:r>
          </a:p>
          <a:p>
            <a:pPr lvl="1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OS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time-sharing</a:t>
            </a:r>
          </a:p>
          <a:p>
            <a:pPr lvl="2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(job scheduling)</a:t>
            </a:r>
          </a:p>
          <a:p>
            <a:pPr lvl="2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CPU (CPU scheduling)</a:t>
            </a:r>
          </a:p>
          <a:p>
            <a:pPr lvl="2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(memory management)</a:t>
            </a:r>
          </a:p>
          <a:p>
            <a:pPr lvl="2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(process management) </a:t>
            </a:r>
          </a:p>
          <a:p>
            <a:pPr lvl="2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(process communication)</a:t>
            </a:r>
          </a:p>
          <a:p>
            <a:pPr lvl="2"/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(synchronization)</a:t>
            </a:r>
          </a:p>
          <a:p>
            <a:pPr lvl="2"/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deadlock</a:t>
            </a:r>
          </a:p>
          <a:p>
            <a:pPr lvl="2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file,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  <a:p>
            <a:pPr lvl="2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pPr lvl="2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(protection)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VD: IBM OS/VS1, UNIX, IBM/400, Windows 9x/NT/2000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24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1.3.3. Time-sharing systems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28600" y="1371599"/>
            <a:ext cx="8229599" cy="5187751"/>
            <a:chOff x="549275" y="2520810"/>
            <a:chExt cx="8083226" cy="4147737"/>
          </a:xfrm>
        </p:grpSpPr>
        <p:pic>
          <p:nvPicPr>
            <p:cNvPr id="8" name="Picture 51" descr="TN_PMC0108C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963" y="2722563"/>
              <a:ext cx="1778000" cy="128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2528888" y="2852738"/>
              <a:ext cx="1516062" cy="135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00" eaLnBrk="1" hangingPunct="1"/>
              <a:endParaRPr lang="vi-VN" sz="1200">
                <a:solidFill>
                  <a:srgbClr val="002060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738188" y="4391025"/>
              <a:ext cx="915987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00" eaLnBrk="1" hangingPunct="1"/>
              <a:endParaRPr lang="vi-VN" sz="1200">
                <a:solidFill>
                  <a:srgbClr val="002060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1978025" y="4684713"/>
              <a:ext cx="915988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00" eaLnBrk="1" hangingPunct="1"/>
              <a:endParaRPr lang="vi-VN" sz="1200">
                <a:solidFill>
                  <a:srgbClr val="002060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355975" y="4684713"/>
              <a:ext cx="915988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00" eaLnBrk="1" hangingPunct="1"/>
              <a:endParaRPr lang="vi-VN" sz="1200">
                <a:solidFill>
                  <a:srgbClr val="002060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5767388" y="4344988"/>
              <a:ext cx="915987" cy="725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defTabSz="914400" eaLnBrk="1" hangingPunct="1"/>
              <a:endParaRPr lang="vi-VN" sz="1200">
                <a:solidFill>
                  <a:srgbClr val="002060"/>
                </a:solidFill>
                <a:latin typeface="Times New Roman" charset="0"/>
                <a:cs typeface="Times New Roman" charset="0"/>
              </a:endParaRPr>
            </a:p>
          </p:txBody>
        </p:sp>
        <p:sp>
          <p:nvSpPr>
            <p:cNvPr id="14" name="Freeform 22"/>
            <p:cNvSpPr>
              <a:spLocks/>
            </p:cNvSpPr>
            <p:nvPr/>
          </p:nvSpPr>
          <p:spPr bwMode="auto">
            <a:xfrm>
              <a:off x="922338" y="3363913"/>
              <a:ext cx="1606550" cy="1027112"/>
            </a:xfrm>
            <a:custGeom>
              <a:avLst/>
              <a:gdLst>
                <a:gd name="T0" fmla="*/ 2147483647 w 2100"/>
                <a:gd name="T1" fmla="*/ 2147483647 h 1260"/>
                <a:gd name="T2" fmla="*/ 2147483647 w 2100"/>
                <a:gd name="T3" fmla="*/ 2147483647 h 1260"/>
                <a:gd name="T4" fmla="*/ 2147483647 w 2100"/>
                <a:gd name="T5" fmla="*/ 0 h 1260"/>
                <a:gd name="T6" fmla="*/ 0 60000 65536"/>
                <a:gd name="T7" fmla="*/ 0 60000 65536"/>
                <a:gd name="T8" fmla="*/ 0 60000 65536"/>
                <a:gd name="T9" fmla="*/ 0 w 2100"/>
                <a:gd name="T10" fmla="*/ 0 h 1260"/>
                <a:gd name="T11" fmla="*/ 2100 w 2100"/>
                <a:gd name="T12" fmla="*/ 1260 h 12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0" h="1260">
                  <a:moveTo>
                    <a:pt x="300" y="1260"/>
                  </a:moveTo>
                  <a:cubicBezTo>
                    <a:pt x="150" y="915"/>
                    <a:pt x="0" y="570"/>
                    <a:pt x="300" y="360"/>
                  </a:cubicBezTo>
                  <a:cubicBezTo>
                    <a:pt x="600" y="150"/>
                    <a:pt x="1800" y="60"/>
                    <a:pt x="210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>
                <a:solidFill>
                  <a:srgbClr val="002060"/>
                </a:solidFill>
                <a:latin typeface="News Gothic MT" charset="0"/>
              </a:endParaRPr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>
              <a:off x="2392363" y="3951288"/>
              <a:ext cx="550862" cy="733425"/>
            </a:xfrm>
            <a:custGeom>
              <a:avLst/>
              <a:gdLst>
                <a:gd name="T0" fmla="*/ 0 w 720"/>
                <a:gd name="T1" fmla="*/ 2147483647 h 900"/>
                <a:gd name="T2" fmla="*/ 2147483647 w 720"/>
                <a:gd name="T3" fmla="*/ 2147483647 h 900"/>
                <a:gd name="T4" fmla="*/ 2147483647 w 720"/>
                <a:gd name="T5" fmla="*/ 0 h 900"/>
                <a:gd name="T6" fmla="*/ 0 60000 65536"/>
                <a:gd name="T7" fmla="*/ 0 60000 65536"/>
                <a:gd name="T8" fmla="*/ 0 60000 65536"/>
                <a:gd name="T9" fmla="*/ 0 w 720"/>
                <a:gd name="T10" fmla="*/ 0 h 900"/>
                <a:gd name="T11" fmla="*/ 720 w 720"/>
                <a:gd name="T12" fmla="*/ 900 h 9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900">
                  <a:moveTo>
                    <a:pt x="0" y="900"/>
                  </a:moveTo>
                  <a:cubicBezTo>
                    <a:pt x="210" y="795"/>
                    <a:pt x="420" y="690"/>
                    <a:pt x="540" y="540"/>
                  </a:cubicBezTo>
                  <a:cubicBezTo>
                    <a:pt x="660" y="390"/>
                    <a:pt x="690" y="195"/>
                    <a:pt x="72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>
                <a:solidFill>
                  <a:srgbClr val="002060"/>
                </a:solidFill>
                <a:latin typeface="News Gothic MT" charset="0"/>
              </a:endParaRPr>
            </a:p>
          </p:txBody>
        </p:sp>
        <p:sp>
          <p:nvSpPr>
            <p:cNvPr id="16" name="Freeform 24"/>
            <p:cNvSpPr>
              <a:spLocks/>
            </p:cNvSpPr>
            <p:nvPr/>
          </p:nvSpPr>
          <p:spPr bwMode="auto">
            <a:xfrm>
              <a:off x="3494088" y="4097338"/>
              <a:ext cx="412750" cy="587375"/>
            </a:xfrm>
            <a:custGeom>
              <a:avLst/>
              <a:gdLst>
                <a:gd name="T0" fmla="*/ 2147483647 w 540"/>
                <a:gd name="T1" fmla="*/ 2147483647 h 720"/>
                <a:gd name="T2" fmla="*/ 2147483647 w 540"/>
                <a:gd name="T3" fmla="*/ 2147483647 h 720"/>
                <a:gd name="T4" fmla="*/ 0 w 540"/>
                <a:gd name="T5" fmla="*/ 0 h 720"/>
                <a:gd name="T6" fmla="*/ 0 60000 65536"/>
                <a:gd name="T7" fmla="*/ 0 60000 65536"/>
                <a:gd name="T8" fmla="*/ 0 60000 65536"/>
                <a:gd name="T9" fmla="*/ 0 w 540"/>
                <a:gd name="T10" fmla="*/ 0 h 720"/>
                <a:gd name="T11" fmla="*/ 540 w 540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720">
                  <a:moveTo>
                    <a:pt x="540" y="720"/>
                  </a:moveTo>
                  <a:cubicBezTo>
                    <a:pt x="495" y="600"/>
                    <a:pt x="450" y="480"/>
                    <a:pt x="360" y="360"/>
                  </a:cubicBezTo>
                  <a:cubicBezTo>
                    <a:pt x="270" y="240"/>
                    <a:pt x="135" y="12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>
                <a:solidFill>
                  <a:srgbClr val="002060"/>
                </a:solidFill>
                <a:latin typeface="News Gothic MT" charset="0"/>
              </a:endParaRPr>
            </a:p>
          </p:txBody>
        </p:sp>
        <p:sp>
          <p:nvSpPr>
            <p:cNvPr id="17" name="Freeform 25"/>
            <p:cNvSpPr>
              <a:spLocks/>
            </p:cNvSpPr>
            <p:nvPr/>
          </p:nvSpPr>
          <p:spPr bwMode="auto">
            <a:xfrm>
              <a:off x="3906838" y="3509963"/>
              <a:ext cx="1239837" cy="881062"/>
            </a:xfrm>
            <a:custGeom>
              <a:avLst/>
              <a:gdLst>
                <a:gd name="T0" fmla="*/ 2147483647 w 1620"/>
                <a:gd name="T1" fmla="*/ 2147483647 h 1080"/>
                <a:gd name="T2" fmla="*/ 2147483647 w 1620"/>
                <a:gd name="T3" fmla="*/ 2147483647 h 1080"/>
                <a:gd name="T4" fmla="*/ 0 w 1620"/>
                <a:gd name="T5" fmla="*/ 0 h 1080"/>
                <a:gd name="T6" fmla="*/ 0 60000 65536"/>
                <a:gd name="T7" fmla="*/ 0 60000 65536"/>
                <a:gd name="T8" fmla="*/ 0 60000 65536"/>
                <a:gd name="T9" fmla="*/ 0 w 1620"/>
                <a:gd name="T10" fmla="*/ 0 h 1080"/>
                <a:gd name="T11" fmla="*/ 1620 w 1620"/>
                <a:gd name="T12" fmla="*/ 1080 h 10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0" h="1080">
                  <a:moveTo>
                    <a:pt x="1620" y="1080"/>
                  </a:moveTo>
                  <a:cubicBezTo>
                    <a:pt x="1485" y="810"/>
                    <a:pt x="1350" y="540"/>
                    <a:pt x="1080" y="360"/>
                  </a:cubicBezTo>
                  <a:cubicBezTo>
                    <a:pt x="810" y="180"/>
                    <a:pt x="180" y="60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>
                <a:solidFill>
                  <a:srgbClr val="002060"/>
                </a:solidFill>
                <a:latin typeface="News Gothic MT" charset="0"/>
              </a:endParaRPr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 flipV="1">
              <a:off x="4876800" y="5242259"/>
              <a:ext cx="10263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>
                <a:solidFill>
                  <a:srgbClr val="002060"/>
                </a:solidFill>
              </a:endParaRPr>
            </a:p>
          </p:txBody>
        </p:sp>
        <p:sp>
          <p:nvSpPr>
            <p:cNvPr id="19" name="Text Box 27"/>
            <p:cNvSpPr txBox="1">
              <a:spLocks noChangeArrowheads="1"/>
            </p:cNvSpPr>
            <p:nvPr/>
          </p:nvSpPr>
          <p:spPr bwMode="auto">
            <a:xfrm>
              <a:off x="5903119" y="4104830"/>
              <a:ext cx="2729382" cy="25637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vi-VN" sz="260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Thiết bị đầu cuối được kết nối với máy </a:t>
              </a:r>
              <a:r>
                <a:rPr lang="en-US" sz="260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chủ</a:t>
              </a:r>
              <a:r>
                <a:rPr lang="en-US" sz="260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vi-VN" sz="260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và được sử dụng cho đầu vào và đầu ra</a:t>
              </a:r>
              <a:r>
                <a:rPr lang="en-US" sz="260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60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dữ</a:t>
              </a:r>
              <a:r>
                <a:rPr lang="en-US" sz="260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60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liệu</a:t>
              </a:r>
              <a:r>
                <a:rPr lang="vi-VN" sz="260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. Xử lý không được thực hiện. Không có CPU.</a:t>
              </a:r>
              <a:endParaRPr lang="en-US" sz="26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3769520" y="3170238"/>
              <a:ext cx="13771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vi-VN">
                <a:solidFill>
                  <a:srgbClr val="002060"/>
                </a:solidFill>
              </a:endParaRPr>
            </a:p>
          </p:txBody>
        </p:sp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5146675" y="2520810"/>
              <a:ext cx="3485825" cy="1356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vi-VN" sz="260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Máy </a:t>
              </a:r>
              <a:r>
                <a:rPr lang="en-US" sz="260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chủ</a:t>
              </a:r>
              <a:r>
                <a:rPr lang="vi-VN" sz="260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, có một CPU thực hiện quá trình sử dụng hệ điều hành như UNIX.</a:t>
              </a:r>
              <a:endParaRPr lang="en-US" sz="26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2" name="Picture 47" descr="TN_computer_126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275" y="4410075"/>
              <a:ext cx="110490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8" descr="TN_computer_126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825" y="4684713"/>
              <a:ext cx="1454150" cy="1081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9" descr="TN_computer_126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888" y="4573588"/>
              <a:ext cx="1331912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50" descr="TN_computer_126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175" y="3921125"/>
              <a:ext cx="1143000" cy="849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8218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1.3.4.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(Desktop systems)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Máy</a:t>
            </a:r>
            <a:r>
              <a:rPr lang="en-US" sz="2800" b="1" dirty="0"/>
              <a:t> </a:t>
            </a:r>
            <a:r>
              <a:rPr lang="en-US" sz="2800" b="1" dirty="0" err="1"/>
              <a:t>để</a:t>
            </a:r>
            <a:r>
              <a:rPr lang="en-US" sz="2800" b="1" dirty="0"/>
              <a:t> </a:t>
            </a:r>
            <a:r>
              <a:rPr lang="en-US" sz="2800" b="1" dirty="0" err="1"/>
              <a:t>bàn</a:t>
            </a:r>
            <a:r>
              <a:rPr lang="en-US" sz="2800" b="1" dirty="0"/>
              <a:t> (desktop system, personal computer)</a:t>
            </a:r>
          </a:p>
          <a:p>
            <a:pPr lvl="1">
              <a:lnSpc>
                <a:spcPct val="110000"/>
              </a:lnSpc>
            </a:pP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I/O: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, </a:t>
            </a:r>
            <a:r>
              <a:rPr lang="en-US" sz="2800" dirty="0" err="1"/>
              <a:t>chuột</a:t>
            </a:r>
            <a:r>
              <a:rPr lang="en-US" sz="2800" dirty="0"/>
              <a:t>, </a:t>
            </a:r>
            <a:r>
              <a:rPr lang="en-US" sz="2800" dirty="0" err="1"/>
              <a:t>màn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, </a:t>
            </a:r>
            <a:r>
              <a:rPr lang="en-US" sz="2800" dirty="0" err="1"/>
              <a:t>máy</a:t>
            </a:r>
            <a:r>
              <a:rPr lang="en-US" sz="2800" dirty="0"/>
              <a:t> in,...</a:t>
            </a:r>
          </a:p>
          <a:p>
            <a:pPr lvl="1">
              <a:lnSpc>
                <a:spcPct val="110000"/>
              </a:lnSpc>
            </a:pP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cá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lẻ</a:t>
            </a:r>
            <a:r>
              <a:rPr lang="en-US" sz="2800" dirty="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OS </a:t>
            </a:r>
            <a:r>
              <a:rPr lang="en-US" sz="2800" dirty="0" err="1"/>
              <a:t>dành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cá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:</a:t>
            </a:r>
          </a:p>
          <a:p>
            <a:pPr lvl="2">
              <a:lnSpc>
                <a:spcPct val="110000"/>
              </a:lnSpc>
            </a:pPr>
            <a:r>
              <a:rPr lang="en-US" sz="2800" dirty="0" err="1"/>
              <a:t>Thuận</a:t>
            </a:r>
            <a:r>
              <a:rPr lang="en-US" sz="2800" dirty="0"/>
              <a:t> </a:t>
            </a:r>
            <a:r>
              <a:rPr lang="en-US" sz="2800" dirty="0" err="1"/>
              <a:t>tiện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user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.</a:t>
            </a:r>
          </a:p>
          <a:p>
            <a:pPr lvl="2">
              <a:lnSpc>
                <a:spcPct val="110000"/>
              </a:lnSpc>
            </a:pP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ưu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CPU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ngoại</a:t>
            </a:r>
            <a:r>
              <a:rPr lang="en-US" sz="2800" dirty="0"/>
              <a:t> vi.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VD: MS-DOS, Windows3.1, Windows 95, 98, Ubuntu, XP, Windows 7,..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73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1.3.4.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(Desktop systems)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 eaLnBrk="0" hangingPunc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800" b="1" dirty="0" err="1"/>
              <a:t>Đặc</a:t>
            </a:r>
            <a:r>
              <a:rPr lang="en-GB" sz="2800" b="1" dirty="0"/>
              <a:t> </a:t>
            </a:r>
            <a:r>
              <a:rPr lang="en-GB" sz="2800" b="1" dirty="0" err="1"/>
              <a:t>điểm</a:t>
            </a:r>
            <a:r>
              <a:rPr lang="en-GB" sz="2800" b="1" dirty="0"/>
              <a:t>: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</a:pPr>
            <a:r>
              <a:rPr lang="en-GB" sz="2800" dirty="0"/>
              <a:t>Đa chương;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</a:pPr>
            <a:r>
              <a:rPr lang="en-GB" sz="2800" dirty="0" err="1"/>
              <a:t>Khả</a:t>
            </a:r>
            <a:r>
              <a:rPr lang="en-GB" sz="2800" dirty="0"/>
              <a:t> </a:t>
            </a:r>
            <a:r>
              <a:rPr lang="en-GB" sz="2800" dirty="0" err="1"/>
              <a:t>năng</a:t>
            </a:r>
            <a:r>
              <a:rPr lang="en-GB" sz="2800" dirty="0"/>
              <a:t> </a:t>
            </a:r>
            <a:r>
              <a:rPr lang="en-GB" sz="2800" dirty="0" err="1"/>
              <a:t>xử</a:t>
            </a:r>
            <a:r>
              <a:rPr lang="en-GB" sz="2800" dirty="0"/>
              <a:t> </a:t>
            </a:r>
            <a:r>
              <a:rPr lang="en-GB" sz="2800" dirty="0" err="1"/>
              <a:t>lý</a:t>
            </a:r>
            <a:r>
              <a:rPr lang="en-GB" sz="2800" dirty="0"/>
              <a:t> </a:t>
            </a:r>
            <a:r>
              <a:rPr lang="en-GB" sz="2800" dirty="0" err="1"/>
              <a:t>đồng</a:t>
            </a:r>
            <a:r>
              <a:rPr lang="en-GB" sz="2800" dirty="0"/>
              <a:t> </a:t>
            </a:r>
            <a:r>
              <a:rPr lang="en-GB" sz="2800" dirty="0" err="1"/>
              <a:t>thời</a:t>
            </a:r>
            <a:r>
              <a:rPr lang="en-GB" sz="2800" dirty="0"/>
              <a:t>, </a:t>
            </a:r>
            <a:r>
              <a:rPr lang="en-GB" sz="2800" dirty="0" err="1"/>
              <a:t>trực</a:t>
            </a:r>
            <a:r>
              <a:rPr lang="en-GB" sz="2800" dirty="0"/>
              <a:t> </a:t>
            </a:r>
            <a:r>
              <a:rPr lang="en-GB" sz="2800" dirty="0" err="1"/>
              <a:t>tuyến</a:t>
            </a:r>
            <a:r>
              <a:rPr lang="en-GB" sz="2800" dirty="0"/>
              <a:t> </a:t>
            </a:r>
            <a:r>
              <a:rPr lang="en-GB" sz="2800" dirty="0" err="1"/>
              <a:t>với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thiết</a:t>
            </a:r>
            <a:r>
              <a:rPr lang="en-GB" sz="2800" dirty="0"/>
              <a:t> </a:t>
            </a:r>
            <a:r>
              <a:rPr lang="en-GB" sz="2800" dirty="0" err="1"/>
              <a:t>bị</a:t>
            </a:r>
            <a:r>
              <a:rPr lang="en-GB" sz="2800" dirty="0"/>
              <a:t> </a:t>
            </a:r>
            <a:r>
              <a:rPr lang="en-GB" sz="2800" dirty="0" err="1"/>
              <a:t>ngoại</a:t>
            </a:r>
            <a:r>
              <a:rPr lang="en-GB" sz="2800" dirty="0"/>
              <a:t> vi;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</a:pPr>
            <a:r>
              <a:rPr lang="en-GB" sz="2800" dirty="0"/>
              <a:t>Time sharing;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</a:pPr>
            <a:r>
              <a:rPr lang="en-GB" sz="2800" dirty="0" err="1"/>
              <a:t>Khả</a:t>
            </a:r>
            <a:r>
              <a:rPr lang="en-GB" sz="2800" dirty="0"/>
              <a:t> </a:t>
            </a:r>
            <a:r>
              <a:rPr lang="en-GB" sz="2800" dirty="0" err="1"/>
              <a:t>năng</a:t>
            </a:r>
            <a:r>
              <a:rPr lang="en-GB" sz="2800" dirty="0"/>
              <a:t> </a:t>
            </a:r>
            <a:r>
              <a:rPr lang="en-GB" sz="2800" dirty="0" err="1"/>
              <a:t>lưu</a:t>
            </a:r>
            <a:r>
              <a:rPr lang="en-GB" sz="2800" dirty="0"/>
              <a:t> </a:t>
            </a:r>
            <a:r>
              <a:rPr lang="en-GB" sz="2800" dirty="0" err="1"/>
              <a:t>trữ</a:t>
            </a:r>
            <a:r>
              <a:rPr lang="en-GB" sz="2800" dirty="0"/>
              <a:t> </a:t>
            </a:r>
            <a:r>
              <a:rPr lang="en-GB" sz="2800" dirty="0" err="1"/>
              <a:t>trực</a:t>
            </a:r>
            <a:r>
              <a:rPr lang="en-GB" sz="2800" dirty="0"/>
              <a:t> </a:t>
            </a:r>
            <a:r>
              <a:rPr lang="en-GB" sz="2800" dirty="0" err="1"/>
              <a:t>tuyến</a:t>
            </a:r>
            <a:r>
              <a:rPr lang="en-GB" sz="2800" dirty="0"/>
              <a:t>, 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</a:pPr>
            <a:r>
              <a:rPr lang="en-GB" sz="2800" dirty="0" err="1"/>
              <a:t>Sử</a:t>
            </a:r>
            <a:r>
              <a:rPr lang="en-GB" sz="2800" dirty="0"/>
              <a:t> </a:t>
            </a:r>
            <a:r>
              <a:rPr lang="en-GB" sz="2800" dirty="0" err="1"/>
              <a:t>dụng</a:t>
            </a:r>
            <a:r>
              <a:rPr lang="en-GB" sz="2800" dirty="0"/>
              <a:t> </a:t>
            </a:r>
            <a:r>
              <a:rPr lang="en-GB" sz="2800" dirty="0" err="1"/>
              <a:t>các</a:t>
            </a:r>
            <a:r>
              <a:rPr lang="en-GB" sz="2800" dirty="0"/>
              <a:t> </a:t>
            </a:r>
            <a:r>
              <a:rPr lang="en-GB" sz="2800" dirty="0" err="1"/>
              <a:t>chương</a:t>
            </a:r>
            <a:r>
              <a:rPr lang="en-GB" sz="2800" dirty="0"/>
              <a:t> </a:t>
            </a:r>
            <a:r>
              <a:rPr lang="en-GB" sz="2800" dirty="0" err="1"/>
              <a:t>trình</a:t>
            </a:r>
            <a:r>
              <a:rPr lang="en-GB" sz="2800" dirty="0"/>
              <a:t>, </a:t>
            </a:r>
            <a:r>
              <a:rPr lang="en-GB" sz="2800" dirty="0" err="1"/>
              <a:t>dữ</a:t>
            </a:r>
            <a:r>
              <a:rPr lang="en-GB" sz="2800" dirty="0"/>
              <a:t> </a:t>
            </a:r>
            <a:r>
              <a:rPr lang="en-GB" sz="2800" dirty="0" err="1"/>
              <a:t>liệu</a:t>
            </a:r>
            <a:r>
              <a:rPr lang="en-GB" sz="2800" dirty="0"/>
              <a:t>, </a:t>
            </a:r>
            <a:r>
              <a:rPr lang="en-GB" sz="2800" dirty="0" err="1"/>
              <a:t>thư</a:t>
            </a:r>
            <a:r>
              <a:rPr lang="en-GB" sz="2800" dirty="0"/>
              <a:t> </a:t>
            </a:r>
            <a:r>
              <a:rPr lang="en-GB" sz="2800" dirty="0" err="1"/>
              <a:t>viện</a:t>
            </a:r>
            <a:r>
              <a:rPr lang="en-GB" sz="2800" dirty="0"/>
              <a:t> </a:t>
            </a:r>
            <a:r>
              <a:rPr lang="en-GB" sz="2800" dirty="0" err="1"/>
              <a:t>chương</a:t>
            </a:r>
            <a:r>
              <a:rPr lang="en-GB" sz="2800" dirty="0"/>
              <a:t> </a:t>
            </a:r>
            <a:r>
              <a:rPr lang="en-GB" sz="2800" dirty="0" err="1"/>
              <a:t>trình</a:t>
            </a:r>
            <a:r>
              <a:rPr lang="en-GB" sz="2800" dirty="0"/>
              <a:t>; 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</a:pPr>
            <a:r>
              <a:rPr lang="en-GB" sz="2800" dirty="0" err="1"/>
              <a:t>Sử</a:t>
            </a:r>
            <a:r>
              <a:rPr lang="en-GB" sz="2800" dirty="0"/>
              <a:t> </a:t>
            </a:r>
            <a:r>
              <a:rPr lang="en-GB" sz="2800" dirty="0" err="1"/>
              <a:t>dụng</a:t>
            </a:r>
            <a:r>
              <a:rPr lang="en-GB" sz="2800" dirty="0"/>
              <a:t> </a:t>
            </a:r>
            <a:r>
              <a:rPr lang="en-GB" sz="2800" dirty="0" err="1"/>
              <a:t>bộ</a:t>
            </a:r>
            <a:r>
              <a:rPr lang="en-GB" sz="2800" dirty="0"/>
              <a:t> </a:t>
            </a:r>
            <a:r>
              <a:rPr lang="en-GB" sz="2800" dirty="0" err="1"/>
              <a:t>nhớ</a:t>
            </a:r>
            <a:r>
              <a:rPr lang="en-GB" sz="2800" dirty="0"/>
              <a:t> </a:t>
            </a:r>
            <a:r>
              <a:rPr lang="en-GB" sz="2800" dirty="0" err="1"/>
              <a:t>ảo</a:t>
            </a:r>
            <a:r>
              <a:rPr lang="en-GB" sz="2800" dirty="0"/>
              <a:t>, </a:t>
            </a:r>
          </a:p>
          <a:p>
            <a:pPr lvl="1" eaLnBrk="0" hangingPunct="0">
              <a:lnSpc>
                <a:spcPct val="110000"/>
              </a:lnSpc>
              <a:spcBef>
                <a:spcPct val="0"/>
              </a:spcBef>
            </a:pPr>
            <a:r>
              <a:rPr lang="en-GB" sz="2800" dirty="0" err="1"/>
              <a:t>Cấu</a:t>
            </a:r>
            <a:r>
              <a:rPr lang="en-GB" sz="2800" dirty="0"/>
              <a:t> </a:t>
            </a:r>
            <a:r>
              <a:rPr lang="en-GB" sz="2800" dirty="0" err="1"/>
              <a:t>hình</a:t>
            </a:r>
            <a:r>
              <a:rPr lang="en-GB" sz="2800" dirty="0"/>
              <a:t> Multiprocessor.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endParaRPr lang="en-GB" sz="2800" dirty="0"/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endParaRPr lang="en-US" sz="2800" dirty="0"/>
          </a:p>
          <a:p>
            <a:r>
              <a:rPr lang="en-US" sz="2800" dirty="0"/>
              <a:t>VD: </a:t>
            </a:r>
            <a:r>
              <a:rPr lang="en-GB" sz="2800" dirty="0"/>
              <a:t>System 360 and S/370; </a:t>
            </a:r>
            <a:endParaRPr lang="en-US" sz="2800" dirty="0"/>
          </a:p>
          <a:p>
            <a:pPr marL="411480" lvl="1" indent="0">
              <a:buNone/>
            </a:pPr>
            <a:r>
              <a:rPr lang="en-US" sz="2800" dirty="0"/>
              <a:t>       Commodore PET, 1977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62400"/>
            <a:ext cx="3076575" cy="261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71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1.3.5.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800" b="1" dirty="0" err="1"/>
              <a:t>Hệ</a:t>
            </a:r>
            <a:r>
              <a:rPr lang="en-US" sz="2800" b="1" dirty="0"/>
              <a:t> song </a:t>
            </a:r>
            <a:r>
              <a:rPr lang="en-US" sz="2800" b="1" dirty="0" err="1"/>
              <a:t>song</a:t>
            </a:r>
            <a:r>
              <a:rPr lang="en-US" sz="2800" b="1" dirty="0"/>
              <a:t>: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Nhiều</a:t>
            </a:r>
            <a:r>
              <a:rPr lang="en-US" dirty="0"/>
              <a:t> CPU;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Chia sẻ chung đường bus và đồng hồ thời gian (clock)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800" b="1" dirty="0" err="1"/>
              <a:t>Ưu</a:t>
            </a:r>
            <a:r>
              <a:rPr lang="en-US" sz="2800" b="1" dirty="0"/>
              <a:t> </a:t>
            </a:r>
            <a:r>
              <a:rPr lang="en-US" sz="2800" b="1" dirty="0" err="1"/>
              <a:t>điểm</a:t>
            </a:r>
            <a:r>
              <a:rPr lang="en-US" sz="2800" b="1" dirty="0"/>
              <a:t>: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do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processor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threads);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Multiprocessor system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multiple single-processor system: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(</a:t>
            </a:r>
            <a:r>
              <a:rPr lang="en-US" dirty="0" err="1"/>
              <a:t>đĩa</a:t>
            </a:r>
            <a:r>
              <a:rPr lang="en-US" dirty="0"/>
              <a:t>,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…);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processor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processor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49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song </a:t>
            </a:r>
            <a:r>
              <a:rPr lang="en-US" dirty="0" err="1"/>
              <a:t>song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song </a:t>
            </a:r>
            <a:r>
              <a:rPr lang="en-US" b="1" dirty="0" err="1"/>
              <a:t>song</a:t>
            </a:r>
            <a:endParaRPr lang="en-US" b="1" dirty="0"/>
          </a:p>
          <a:p>
            <a:pPr lvl="1">
              <a:lnSpc>
                <a:spcPct val="120000"/>
              </a:lnSpc>
            </a:pP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xứng</a:t>
            </a:r>
            <a:r>
              <a:rPr lang="en-US" b="1" dirty="0"/>
              <a:t> (symmetric multiprocessor - SMP)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copy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copy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(VD: HĐH Windows 2000).</a:t>
            </a:r>
          </a:p>
          <a:p>
            <a:pPr lvl="1">
              <a:lnSpc>
                <a:spcPct val="120000"/>
              </a:lnSpc>
            </a:pPr>
            <a:r>
              <a:rPr lang="en-US" b="1" dirty="0" err="1"/>
              <a:t>Đa</a:t>
            </a:r>
            <a:r>
              <a:rPr lang="en-US" b="1" dirty="0"/>
              <a:t> </a:t>
            </a:r>
            <a:r>
              <a:rPr lang="en-US" b="1" dirty="0" err="1"/>
              <a:t>xử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xứng</a:t>
            </a:r>
            <a:r>
              <a:rPr lang="en-US" b="1" dirty="0"/>
              <a:t> (asymmetric multiprocessor)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processor </a:t>
            </a:r>
            <a:r>
              <a:rPr lang="en-US" dirty="0" err="1"/>
              <a:t>chủ</a:t>
            </a:r>
            <a:r>
              <a:rPr lang="en-US" dirty="0"/>
              <a:t> (master processor);</a:t>
            </a:r>
          </a:p>
          <a:p>
            <a:pPr lvl="2">
              <a:lnSpc>
                <a:spcPct val="120000"/>
              </a:lnSpc>
            </a:pPr>
            <a:r>
              <a:rPr lang="en-US" dirty="0" err="1"/>
              <a:t>Mỗi</a:t>
            </a:r>
            <a:r>
              <a:rPr lang="en-US" dirty="0"/>
              <a:t> processor </a:t>
            </a:r>
            <a:r>
              <a:rPr lang="en-US" dirty="0" err="1"/>
              <a:t>phụ</a:t>
            </a:r>
            <a:r>
              <a:rPr lang="en-US" dirty="0"/>
              <a:t> (slave processors)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;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Master processor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processors  </a:t>
            </a:r>
            <a:r>
              <a:rPr lang="en-US" dirty="0" err="1"/>
              <a:t>phụ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1.3.6.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(Distributed systems)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tán</a:t>
            </a:r>
            <a:r>
              <a:rPr lang="en-US" b="1" dirty="0"/>
              <a:t> (Distributed systems; loosely-coupled systems)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Mỗi</a:t>
            </a:r>
            <a:r>
              <a:rPr lang="en-US" dirty="0"/>
              <a:t> processor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(resource sharing)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(computational sharing)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(high reliability)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(high availability):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hỏng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1.3.6.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(Distributed system)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tán</a:t>
            </a:r>
            <a:r>
              <a:rPr lang="en-US" sz="2800" dirty="0"/>
              <a:t>:</a:t>
            </a:r>
          </a:p>
          <a:p>
            <a:pPr lvl="1"/>
            <a:r>
              <a:rPr lang="en-US" sz="2800" b="1" dirty="0"/>
              <a:t>Client-server</a:t>
            </a:r>
          </a:p>
          <a:p>
            <a:pPr lvl="2"/>
            <a:r>
              <a:rPr lang="en-US" dirty="0"/>
              <a:t>Server: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Client: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server</a:t>
            </a:r>
          </a:p>
          <a:p>
            <a:pPr lvl="1"/>
            <a:r>
              <a:rPr lang="en-US" sz="2800" b="1" dirty="0"/>
              <a:t>Peer-to-peer (P2P)</a:t>
            </a:r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lvl="2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endParaRPr lang="en-US" dirty="0"/>
          </a:p>
          <a:p>
            <a:pPr lvl="2"/>
            <a:r>
              <a:rPr lang="en-US" dirty="0" err="1"/>
              <a:t>Vd</a:t>
            </a:r>
            <a:r>
              <a:rPr lang="en-US" dirty="0"/>
              <a:t>: Gnutella –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3 </a:t>
            </a:r>
            <a:r>
              <a:rPr lang="en-US" dirty="0" err="1"/>
              <a:t>năm</a:t>
            </a:r>
            <a:r>
              <a:rPr lang="en-US" dirty="0"/>
              <a:t> 2004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104 KB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files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Gnutella.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1.3.7.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vi-VN" sz="2400" dirty="0">
                <a:latin typeface="Calibri" pitchFamily="34" charset="0"/>
                <a:cs typeface="Calibri" pitchFamily="34" charset="0"/>
              </a:rPr>
              <a:t>Sử dụng trong các thiết bị chuyên dụng như điều khiển các thử nghiệm khoa học, điều khiển trong y khoa, dây chuyền công nghiệp, thiết bị gia dụng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…</a:t>
            </a:r>
            <a:endParaRPr lang="vi-VN" sz="2400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</a:pPr>
            <a:r>
              <a:rPr lang="vi-VN" sz="2400" dirty="0">
                <a:latin typeface="Calibri" pitchFamily="34" charset="0"/>
                <a:cs typeface="Calibri" pitchFamily="34" charset="0"/>
              </a:rPr>
              <a:t>Có 2 loại ràng buộc : </a:t>
            </a:r>
            <a:r>
              <a:rPr lang="vi-VN" sz="2400" b="1" dirty="0">
                <a:latin typeface="Calibri" pitchFamily="34" charset="0"/>
                <a:cs typeface="Calibri" pitchFamily="34" charset="0"/>
              </a:rPr>
              <a:t>hard real-time </a:t>
            </a:r>
            <a:r>
              <a:rPr lang="vi-VN" sz="2400" dirty="0">
                <a:latin typeface="Calibri" pitchFamily="34" charset="0"/>
                <a:cs typeface="Calibri" pitchFamily="34" charset="0"/>
              </a:rPr>
              <a:t>và </a:t>
            </a:r>
            <a:r>
              <a:rPr lang="vi-VN" sz="2400" b="1" dirty="0">
                <a:latin typeface="Calibri" pitchFamily="34" charset="0"/>
                <a:cs typeface="Calibri" pitchFamily="34" charset="0"/>
              </a:rPr>
              <a:t>soft real-time.</a:t>
            </a:r>
          </a:p>
          <a:p>
            <a:pPr>
              <a:spcBef>
                <a:spcPts val="0"/>
              </a:spcBef>
            </a:pPr>
            <a:r>
              <a:rPr lang="vi-VN" sz="2400" b="1" dirty="0">
                <a:latin typeface="Calibri" pitchFamily="34" charset="0"/>
                <a:cs typeface="Calibri" pitchFamily="34" charset="0"/>
              </a:rPr>
              <a:t>Hard real-time:</a:t>
            </a:r>
          </a:p>
          <a:p>
            <a:pPr lvl="1">
              <a:spcBef>
                <a:spcPts val="0"/>
              </a:spcBef>
            </a:pPr>
            <a:r>
              <a:rPr lang="vi-VN" sz="2400" dirty="0">
                <a:latin typeface="Calibri" pitchFamily="34" charset="0"/>
                <a:cs typeface="Calibri" pitchFamily="34" charset="0"/>
              </a:rPr>
              <a:t>Yêu cầu công việc phải kết thúc đúng giờ quy định</a:t>
            </a:r>
          </a:p>
          <a:p>
            <a:pPr lvl="1">
              <a:spcBef>
                <a:spcPts val="0"/>
              </a:spcBef>
            </a:pPr>
            <a:r>
              <a:rPr lang="vi-VN" sz="2400" dirty="0">
                <a:latin typeface="Calibri" pitchFamily="34" charset="0"/>
                <a:cs typeface="Calibri" pitchFamily="34" charset="0"/>
              </a:rPr>
              <a:t>Hạn chế (hoặc không có) bộ nhớ phụ, tất cả dữ liệu nằm trong bộ nhớ chính (RAM hoặc ROM)</a:t>
            </a:r>
          </a:p>
          <a:p>
            <a:pPr lvl="1">
              <a:spcBef>
                <a:spcPts val="0"/>
              </a:spcBef>
            </a:pPr>
            <a:r>
              <a:rPr lang="vi-VN" sz="2400" dirty="0">
                <a:latin typeface="Calibri" pitchFamily="34" charset="0"/>
                <a:cs typeface="Calibri" pitchFamily="34" charset="0"/>
              </a:rPr>
              <a:t>Yêu cầu về thời gian đáp ứng/xử lý rất nghiêm ngặt, thường sử dụng trong điều khiển công nghiệp, robotics,…</a:t>
            </a:r>
          </a:p>
          <a:p>
            <a:pPr>
              <a:spcBef>
                <a:spcPts val="0"/>
              </a:spcBef>
            </a:pPr>
            <a:r>
              <a:rPr lang="vi-VN" sz="2400" b="1" dirty="0">
                <a:latin typeface="Calibri" pitchFamily="34" charset="0"/>
                <a:cs typeface="Calibri" pitchFamily="34" charset="0"/>
              </a:rPr>
              <a:t>Soft real-time: </a:t>
            </a:r>
          </a:p>
          <a:p>
            <a:pPr lvl="1">
              <a:spcBef>
                <a:spcPts val="0"/>
              </a:spcBef>
            </a:pPr>
            <a:r>
              <a:rPr lang="vi-VN" sz="2400" dirty="0">
                <a:latin typeface="Calibri" pitchFamily="34" charset="0"/>
                <a:cs typeface="Calibri" pitchFamily="34" charset="0"/>
              </a:rPr>
              <a:t>Các cv cần realtime sẽ được thực hiện với độ ưu tiên cao nhất.</a:t>
            </a:r>
          </a:p>
          <a:p>
            <a:pPr lvl="1">
              <a:spcBef>
                <a:spcPts val="0"/>
              </a:spcBef>
            </a:pPr>
            <a:r>
              <a:rPr lang="vi-VN" sz="2400" dirty="0">
                <a:latin typeface="Calibri" pitchFamily="34" charset="0"/>
                <a:cs typeface="Calibri" pitchFamily="34" charset="0"/>
              </a:rPr>
              <a:t>Thường được dùng trong lĩnh vực multimedia, thực tại ảo (virtual reality) với yêu cầu mềm dẻo hơn về thời gian đáp ứng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36192"/>
            <a:ext cx="5867400" cy="5169408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Tài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r>
              <a:rPr lang="en-US" sz="2800" b="1" dirty="0"/>
              <a:t> </a:t>
            </a:r>
            <a:r>
              <a:rPr lang="en-US" sz="2800" b="1" dirty="0" err="1"/>
              <a:t>tham</a:t>
            </a:r>
            <a:r>
              <a:rPr lang="en-US" sz="2800" b="1" dirty="0"/>
              <a:t> </a:t>
            </a:r>
            <a:r>
              <a:rPr lang="en-US" sz="2800" b="1" dirty="0" err="1"/>
              <a:t>khảo</a:t>
            </a:r>
            <a:r>
              <a:rPr lang="en-US" b="1" dirty="0"/>
              <a:t>:</a:t>
            </a:r>
            <a:endParaRPr lang="en-US" sz="2800" b="1" dirty="0"/>
          </a:p>
          <a:p>
            <a:pPr lvl="1"/>
            <a:r>
              <a:rPr lang="en-US" sz="2800" b="1" dirty="0"/>
              <a:t>Modern Operating Systems, 3</a:t>
            </a:r>
            <a:r>
              <a:rPr lang="en-US" sz="2800" b="1" baseline="30000" dirty="0"/>
              <a:t>rd</a:t>
            </a:r>
            <a:r>
              <a:rPr lang="en-US" sz="2800" b="1" dirty="0"/>
              <a:t> Edition, </a:t>
            </a:r>
            <a:r>
              <a:rPr lang="en-US" sz="2800" dirty="0"/>
              <a:t>Andrew S. </a:t>
            </a:r>
            <a:r>
              <a:rPr lang="en-US" sz="2800" dirty="0" err="1"/>
              <a:t>Tanenbaum</a:t>
            </a:r>
            <a:r>
              <a:rPr lang="en-US" sz="2800" dirty="0"/>
              <a:t>. Prentice-Hall, 2007.</a:t>
            </a:r>
          </a:p>
          <a:p>
            <a:endParaRPr lang="en-US" sz="3200" dirty="0"/>
          </a:p>
          <a:p>
            <a:endParaRPr lang="en-US" sz="3200" dirty="0"/>
          </a:p>
          <a:p>
            <a:pPr lvl="1"/>
            <a:r>
              <a:rPr lang="en-US" sz="2800" b="1" dirty="0" err="1"/>
              <a:t>Opertating</a:t>
            </a:r>
            <a:r>
              <a:rPr lang="en-US" sz="2800" b="1" dirty="0"/>
              <a:t> System Concepts</a:t>
            </a:r>
            <a:r>
              <a:rPr lang="en-US" sz="2800" dirty="0"/>
              <a:t>, </a:t>
            </a:r>
            <a:r>
              <a:rPr lang="en-US" sz="2800" b="1" dirty="0"/>
              <a:t>7</a:t>
            </a:r>
            <a:r>
              <a:rPr lang="en-US" sz="2800" b="1" baseline="30000" dirty="0"/>
              <a:t>th</a:t>
            </a:r>
            <a:r>
              <a:rPr lang="en-US" sz="2800" dirty="0"/>
              <a:t> </a:t>
            </a:r>
            <a:r>
              <a:rPr lang="en-US" sz="2800" b="1" dirty="0"/>
              <a:t>Edition</a:t>
            </a:r>
            <a:r>
              <a:rPr lang="en-US" sz="2800" dirty="0"/>
              <a:t>, Abraham </a:t>
            </a:r>
            <a:r>
              <a:rPr lang="en-US" sz="2800" dirty="0" err="1"/>
              <a:t>Gilberschatz</a:t>
            </a:r>
            <a:r>
              <a:rPr lang="en-US" sz="2800" dirty="0"/>
              <a:t>, Peter Baer </a:t>
            </a:r>
            <a:r>
              <a:rPr lang="en-US" sz="2800" dirty="0" err="1"/>
              <a:t>GalVin</a:t>
            </a:r>
            <a:r>
              <a:rPr lang="en-US" sz="2800" dirty="0"/>
              <a:t>, Greg Gagne, John Wiley &amp; SONS, 2005.</a:t>
            </a:r>
          </a:p>
          <a:p>
            <a:endParaRPr lang="en-US" sz="2800" dirty="0"/>
          </a:p>
          <a:p>
            <a:endParaRPr lang="vi-VN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EBE0-B0B0-47D1-B376-A6EB9618CF3B}" type="datetime1">
              <a:rPr lang="en-US" smtClean="0"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970" y="1454727"/>
            <a:ext cx="1838430" cy="250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62" y="4123263"/>
            <a:ext cx="1838429" cy="242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67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Dưới</a:t>
            </a:r>
            <a:r>
              <a:rPr lang="en-US" b="1" dirty="0"/>
              <a:t> </a:t>
            </a:r>
            <a:r>
              <a:rPr lang="en-US" b="1" dirty="0" err="1"/>
              <a:t>góc</a:t>
            </a:r>
            <a:r>
              <a:rPr lang="en-US" b="1" dirty="0"/>
              <a:t> </a:t>
            </a:r>
            <a:r>
              <a:rPr lang="en-US" b="1" dirty="0" err="1"/>
              <a:t>độ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đích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HĐH:</a:t>
            </a:r>
            <a:endParaRPr lang="en-US" dirty="0"/>
          </a:p>
          <a:p>
            <a:pPr lvl="1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C799-C350-46E6-B786-3E09B16F1586}" type="datetime1">
              <a:rPr lang="en-US" smtClean="0"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cá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PC</a:t>
            </a:r>
            <a:r>
              <a:rPr lang="en-US" dirty="0"/>
              <a:t>: HĐH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(easy of use).</a:t>
            </a:r>
          </a:p>
          <a:p>
            <a:pPr lvl="1"/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mainframe </a:t>
            </a:r>
            <a:r>
              <a:rPr lang="en-US" b="1" dirty="0" err="1"/>
              <a:t>phục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cuối</a:t>
            </a:r>
            <a:r>
              <a:rPr lang="en-US" b="1" dirty="0"/>
              <a:t> </a:t>
            </a:r>
            <a:r>
              <a:rPr lang="en-US" b="1" dirty="0" err="1"/>
              <a:t>terrminal</a:t>
            </a:r>
            <a:r>
              <a:rPr lang="en-US" b="1" dirty="0"/>
              <a:t> (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cuối</a:t>
            </a:r>
            <a:r>
              <a:rPr lang="en-US" b="1" dirty="0"/>
              <a:t>)</a:t>
            </a:r>
            <a:r>
              <a:rPr lang="en-US" dirty="0"/>
              <a:t>: HĐH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(do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mainframe).</a:t>
            </a:r>
          </a:p>
          <a:p>
            <a:pPr lvl="1"/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dirty="0"/>
              <a:t>: HĐH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hài</a:t>
            </a:r>
            <a:r>
              <a:rPr lang="en-US" dirty="0"/>
              <a:t> </a:t>
            </a:r>
            <a:r>
              <a:rPr lang="en-US" dirty="0" err="1"/>
              <a:t>hoà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cầm</a:t>
            </a:r>
            <a:r>
              <a:rPr lang="en-US" b="1" dirty="0"/>
              <a:t> </a:t>
            </a:r>
            <a:r>
              <a:rPr lang="en-US" b="1" dirty="0" err="1"/>
              <a:t>tay</a:t>
            </a:r>
            <a:r>
              <a:rPr lang="en-US" dirty="0"/>
              <a:t>: HĐH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3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1.4.1.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cứng</a:t>
            </a:r>
            <a:r>
              <a:rPr lang="en-US" b="1" dirty="0"/>
              <a:t> (hardware):</a:t>
            </a:r>
            <a:r>
              <a:rPr lang="en-US" dirty="0"/>
              <a:t> CPU;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RAM, </a:t>
            </a:r>
            <a:r>
              <a:rPr lang="en-US" dirty="0" err="1"/>
              <a:t>ROM,đĩa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…;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I/O: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, card I/O…</a:t>
            </a:r>
          </a:p>
          <a:p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(software):</a:t>
            </a:r>
            <a:endParaRPr lang="en-US" dirty="0"/>
          </a:p>
          <a:p>
            <a:pPr lvl="1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CSDL: Oracle, SQL Server</a:t>
            </a:r>
          </a:p>
          <a:p>
            <a:pPr lvl="1"/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: Norton Disk Doctor, Window Command, .. </a:t>
            </a:r>
          </a:p>
          <a:p>
            <a:pPr lvl="1"/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MS Office, Corel Draw, Netscape Navigator,…</a:t>
            </a:r>
          </a:p>
          <a:p>
            <a:pPr lvl="1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C, C++, C#...</a:t>
            </a:r>
          </a:p>
          <a:p>
            <a:r>
              <a:rPr lang="en-US" sz="2600" b="1" dirty="0" err="1"/>
              <a:t>Hệ</a:t>
            </a:r>
            <a:r>
              <a:rPr lang="en-US" sz="2600" b="1" dirty="0"/>
              <a:t> </a:t>
            </a:r>
            <a:r>
              <a:rPr lang="en-US" sz="2600" b="1" dirty="0" err="1"/>
              <a:t>điều</a:t>
            </a:r>
            <a:r>
              <a:rPr lang="en-US" sz="2600" b="1" dirty="0"/>
              <a:t> </a:t>
            </a:r>
            <a:r>
              <a:rPr lang="en-US" sz="2600" b="1" dirty="0" err="1"/>
              <a:t>hành</a:t>
            </a:r>
            <a:r>
              <a:rPr lang="en-US" sz="2600" b="1" dirty="0"/>
              <a:t>: </a:t>
            </a:r>
            <a:r>
              <a:rPr lang="en-US" sz="2600" dirty="0"/>
              <a:t>{MS-DOS, Windows 9x/ NT/ ME/ 2000/ XP…}; {Linux, Solaris, HP-UX, AIX, BSD, </a:t>
            </a:r>
            <a:r>
              <a:rPr lang="en-US" sz="2600" dirty="0" err="1"/>
              <a:t>MacOS</a:t>
            </a:r>
            <a:r>
              <a:rPr lang="en-US" sz="2600" dirty="0"/>
              <a:t>,…} {Novell Netware}</a:t>
            </a:r>
          </a:p>
          <a:p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E12-861F-4894-91C1-FB959F8F437C}" type="datetime1">
              <a:rPr lang="en-US" smtClean="0"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2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85800" y="1676400"/>
            <a:ext cx="7543800" cy="4724400"/>
            <a:chOff x="528" y="528"/>
            <a:chExt cx="4800" cy="331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76" y="528"/>
              <a:ext cx="81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Người sử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</a:rPr>
                <a:t> dụng 1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488" y="528"/>
              <a:ext cx="81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Người sử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</a:rPr>
                <a:t> dụng 2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400" y="528"/>
              <a:ext cx="81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Người sử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</a:rPr>
                <a:t> dụng 3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272" y="528"/>
              <a:ext cx="81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Người sử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</a:rPr>
                <a:t> dụng n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28" y="1680"/>
              <a:ext cx="4608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Các chương trình ứng dụng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392" y="2352"/>
              <a:ext cx="2880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Hệ điều hành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064" y="3168"/>
              <a:ext cx="153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Phần cứng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008" y="11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 b="1">
                <a:solidFill>
                  <a:schemeClr val="bg1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872" y="11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 b="1">
                <a:solidFill>
                  <a:schemeClr val="bg1"/>
                </a:solidFill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784" y="11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 b="1">
                <a:solidFill>
                  <a:schemeClr val="bg1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4704" y="110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 b="1">
                <a:solidFill>
                  <a:schemeClr val="bg1"/>
                </a:solidFill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648" y="8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 b="1">
                <a:solidFill>
                  <a:schemeClr val="bg1"/>
                </a:solidFill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576" y="1708"/>
              <a:ext cx="115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err="1">
                  <a:solidFill>
                    <a:schemeClr val="bg1"/>
                  </a:solidFill>
                </a:rPr>
                <a:t>Trình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biên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dịch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680" y="1689"/>
              <a:ext cx="86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err="1">
                  <a:solidFill>
                    <a:schemeClr val="bg1"/>
                  </a:solidFill>
                </a:rPr>
                <a:t>Hợp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ngữ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2352" y="1680"/>
              <a:ext cx="139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 err="1">
                  <a:solidFill>
                    <a:schemeClr val="bg1"/>
                  </a:solidFill>
                </a:rPr>
                <a:t>Soạn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thảo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văn</a:t>
              </a:r>
              <a:r>
                <a:rPr lang="en-US" b="1" dirty="0">
                  <a:solidFill>
                    <a:schemeClr val="bg1"/>
                  </a:solidFill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</a:rPr>
                <a:t>bản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464" y="1728"/>
              <a:ext cx="86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CSDL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2" y="1824"/>
              <a:ext cx="1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vi-VN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386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:</a:t>
            </a:r>
            <a:endParaRPr lang="vi-V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3" descr="T028766A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47176"/>
            <a:ext cx="7391400" cy="478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971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IT10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98" y="4857553"/>
            <a:ext cx="2420601" cy="177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:</a:t>
            </a:r>
            <a:endParaRPr lang="vi-V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6" descr="Asus_sk8v_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09762"/>
            <a:ext cx="272415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mainboard_layou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57" y="1905000"/>
            <a:ext cx="53181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images-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5257800"/>
            <a:ext cx="132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images-3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257800"/>
            <a:ext cx="1752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ram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4343400"/>
            <a:ext cx="2647950" cy="223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372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Kiến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: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" t="10483" r="1875" b="8113"/>
          <a:stretch>
            <a:fillRect/>
          </a:stretch>
        </p:blipFill>
        <p:spPr bwMode="auto">
          <a:xfrm>
            <a:off x="838200" y="1889125"/>
            <a:ext cx="7077075" cy="474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80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/>
            <a:r>
              <a:rPr lang="en-US" dirty="0"/>
              <a:t>1.5.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 algn="l">
              <a:buNone/>
            </a:pPr>
            <a:endParaRPr lang="vi-VN" dirty="0">
              <a:latin typeface="Calibri" pitchFamily="34" charset="0"/>
              <a:cs typeface="Calibri" pitchFamily="34" charset="0"/>
            </a:endParaRPr>
          </a:p>
          <a:p>
            <a:pPr marL="411480" lvl="1" indent="0" algn="l">
              <a:buNone/>
            </a:pPr>
            <a:r>
              <a:rPr lang="vi-VN" b="1" dirty="0">
                <a:latin typeface="Calibri" pitchFamily="34" charset="0"/>
                <a:cs typeface="Calibri" pitchFamily="34" charset="0"/>
              </a:rPr>
              <a:t>1.5.1. Quản lý tiến trình (process management)</a:t>
            </a:r>
          </a:p>
          <a:p>
            <a:pPr marL="411480" lvl="1" indent="0" algn="l">
              <a:buNone/>
            </a:pPr>
            <a:r>
              <a:rPr lang="vi-VN" b="1" dirty="0">
                <a:latin typeface="Calibri" pitchFamily="34" charset="0"/>
                <a:cs typeface="Calibri" pitchFamily="34" charset="0"/>
              </a:rPr>
              <a:t>1.5.2. Quản lý bộ nhớ chính</a:t>
            </a:r>
          </a:p>
          <a:p>
            <a:pPr marL="411480" lvl="1" indent="0" algn="l">
              <a:buNone/>
            </a:pPr>
            <a:r>
              <a:rPr lang="vi-VN" b="1" dirty="0">
                <a:latin typeface="Calibri" pitchFamily="34" charset="0"/>
                <a:cs typeface="Calibri" pitchFamily="34" charset="0"/>
              </a:rPr>
              <a:t>1.5.3. Quản lý hệ thống nhập/xuất (I/O system management)</a:t>
            </a:r>
          </a:p>
          <a:p>
            <a:pPr marL="411480" lvl="1" indent="0" algn="l">
              <a:buNone/>
            </a:pPr>
            <a:r>
              <a:rPr lang="vi-VN" b="1" dirty="0">
                <a:latin typeface="Calibri" pitchFamily="34" charset="0"/>
                <a:cs typeface="Calibri" pitchFamily="34" charset="0"/>
              </a:rPr>
              <a:t>1.5.4. Quản lý file (file management)</a:t>
            </a:r>
          </a:p>
          <a:p>
            <a:pPr marL="411480" lvl="1" indent="0" algn="l">
              <a:buNone/>
            </a:pPr>
            <a:r>
              <a:rPr lang="vi-VN" b="1" dirty="0">
                <a:latin typeface="Calibri" pitchFamily="34" charset="0"/>
                <a:cs typeface="Calibri" pitchFamily="34" charset="0"/>
              </a:rPr>
              <a:t>1.5.5. Hệ thống bảo vệ</a:t>
            </a:r>
          </a:p>
          <a:p>
            <a:pPr marL="411480" lvl="1" indent="0" algn="l">
              <a:buNone/>
            </a:pPr>
            <a:r>
              <a:rPr lang="vi-VN" b="1" dirty="0">
                <a:latin typeface="Calibri" pitchFamily="34" charset="0"/>
                <a:cs typeface="Calibri" pitchFamily="34" charset="0"/>
              </a:rPr>
              <a:t>1.5.6. Trình thông dịch lệnh</a:t>
            </a:r>
          </a:p>
          <a:p>
            <a:pPr marL="411480" lvl="1" indent="0" algn="l">
              <a:buNone/>
            </a:pPr>
            <a:r>
              <a:rPr lang="vi-VN" b="1" dirty="0">
                <a:latin typeface="Calibri" pitchFamily="34" charset="0"/>
                <a:cs typeface="Calibri" pitchFamily="34" charset="0"/>
              </a:rPr>
              <a:t>1.5.7. Các loại lời gọi hệ thống</a:t>
            </a:r>
          </a:p>
          <a:p>
            <a:pPr marL="114300" indent="0">
              <a:buNone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B73-C172-4444-8801-034352F23B92}" type="datetime1">
              <a:rPr lang="en-US" smtClean="0"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1.5.1.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vs.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CPU,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file,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I/O,…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1.5.1.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 algn="l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 algn="l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 algn="l"/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 algn="l"/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ngưng</a:t>
            </a:r>
            <a:r>
              <a:rPr lang="en-US" dirty="0"/>
              <a:t>/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(suspend/resume)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 algn="l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:</a:t>
            </a:r>
          </a:p>
          <a:p>
            <a:pPr lvl="2" algn="l"/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(synchronization)</a:t>
            </a:r>
          </a:p>
          <a:p>
            <a:pPr lvl="2" algn="l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</a:t>
            </a:r>
            <a:r>
              <a:rPr lang="en-US" dirty="0" err="1"/>
              <a:t>interprocess</a:t>
            </a:r>
            <a:r>
              <a:rPr lang="en-US" dirty="0"/>
              <a:t> communication)</a:t>
            </a:r>
          </a:p>
          <a:p>
            <a:pPr lvl="2" algn="l"/>
            <a:r>
              <a:rPr lang="en-US" dirty="0" err="1"/>
              <a:t>khống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deadlock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-V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28600" y="1536192"/>
            <a:ext cx="5867400" cy="5169408"/>
          </a:xfrm>
        </p:spPr>
        <p:txBody>
          <a:bodyPr>
            <a:normAutofit/>
          </a:bodyPr>
          <a:lstStyle/>
          <a:p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khảo</a:t>
            </a:r>
            <a:r>
              <a:rPr lang="en-US" b="1" dirty="0"/>
              <a:t>:</a:t>
            </a:r>
          </a:p>
          <a:p>
            <a:pPr lvl="1"/>
            <a:r>
              <a:rPr lang="en-US" sz="2800" b="1" dirty="0"/>
              <a:t>Operating Systems Design and Implementation</a:t>
            </a:r>
            <a:r>
              <a:rPr lang="en-US" sz="2800" dirty="0"/>
              <a:t>, Third Edition. Andrew S. </a:t>
            </a:r>
            <a:r>
              <a:rPr lang="en-US" sz="2800" dirty="0" err="1"/>
              <a:t>Tanenbaum</a:t>
            </a:r>
            <a:r>
              <a:rPr lang="en-US" sz="2800" dirty="0"/>
              <a:t>, Albert S. Woodhull. Prentice </a:t>
            </a:r>
            <a:r>
              <a:rPr lang="en-US" sz="2800" dirty="0" err="1"/>
              <a:t>Hallm</a:t>
            </a:r>
            <a:r>
              <a:rPr lang="en-US" sz="2800" dirty="0"/>
              <a:t>, 2006.</a:t>
            </a:r>
          </a:p>
          <a:p>
            <a:pPr lvl="1"/>
            <a:r>
              <a:rPr lang="en-US" sz="2800" b="1" dirty="0"/>
              <a:t>Operating Systems</a:t>
            </a:r>
            <a:r>
              <a:rPr lang="en-US" sz="2800" dirty="0"/>
              <a:t>: Internals and Design Principles, 4/E. William Stallings. 2000.</a:t>
            </a:r>
          </a:p>
          <a:p>
            <a:pPr lvl="1"/>
            <a:r>
              <a:rPr lang="en-US" sz="2800" b="1" dirty="0" err="1"/>
              <a:t>Nguyên</a:t>
            </a:r>
            <a:r>
              <a:rPr lang="en-US" sz="2800" b="1" dirty="0"/>
              <a:t> </a:t>
            </a:r>
            <a:r>
              <a:rPr lang="en-US" sz="2800" b="1" dirty="0" err="1"/>
              <a:t>lý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hành</a:t>
            </a:r>
            <a:r>
              <a:rPr lang="en-US" sz="2800" dirty="0"/>
              <a:t>, NXB KH&amp;KT, 2005, Nguyễn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Nguyễn Kim </a:t>
            </a:r>
            <a:r>
              <a:rPr lang="en-US" dirty="0" err="1"/>
              <a:t>Tuấn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15" descr="01303199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971" y="4038600"/>
            <a:ext cx="1838429" cy="256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971" y="1530927"/>
            <a:ext cx="1838429" cy="243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7286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1.5.1.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(process number hay process identifier, </a:t>
            </a:r>
            <a:r>
              <a:rPr lang="en-US" dirty="0" err="1"/>
              <a:t>pid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Ready Jobs</a:t>
            </a:r>
          </a:p>
          <a:p>
            <a:pPr lvl="1"/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process control block (PCB)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 PCB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1.5.1.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.</a:t>
            </a:r>
          </a:p>
          <a:p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3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1.5.2.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CPU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HĐH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nhiệm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r>
              <a:rPr lang="en-US" b="1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Theo </a:t>
            </a:r>
            <a:r>
              <a:rPr lang="en-US" dirty="0" err="1"/>
              <a:t>dõi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Thu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endParaRPr lang="en-US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4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1.5.3.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HĐH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CPU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hay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HĐH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I/O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1.5.4.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(file management)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.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, </a:t>
            </a:r>
            <a:r>
              <a:rPr lang="en-US" dirty="0" err="1"/>
              <a:t>băng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tin:</a:t>
            </a:r>
          </a:p>
          <a:p>
            <a:pPr lvl="1"/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tin: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sàng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endParaRPr lang="en-US" sz="2400" dirty="0"/>
          </a:p>
          <a:p>
            <a:pPr lvl="1"/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tin: </a:t>
            </a:r>
            <a:r>
              <a:rPr lang="en-US" sz="2400" dirty="0" err="1"/>
              <a:t>Ngăn</a:t>
            </a:r>
            <a:r>
              <a:rPr lang="en-US" sz="2400" dirty="0"/>
              <a:t> </a:t>
            </a:r>
            <a:r>
              <a:rPr lang="en-US" sz="2400" dirty="0" err="1"/>
              <a:t>cản</a:t>
            </a:r>
            <a:r>
              <a:rPr lang="en-US" sz="2400" dirty="0"/>
              <a:t> </a:t>
            </a:r>
            <a:r>
              <a:rPr lang="en-US" sz="2400" dirty="0" err="1"/>
              <a:t>mọi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đển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</a:t>
            </a:r>
          </a:p>
          <a:p>
            <a:pPr lvl="1"/>
            <a:r>
              <a:rPr lang="en-US" sz="2400" dirty="0" err="1"/>
              <a:t>Tạo</a:t>
            </a:r>
            <a:r>
              <a:rPr lang="en-US" sz="2400" dirty="0"/>
              <a:t>/</a:t>
            </a:r>
            <a:r>
              <a:rPr lang="en-US" sz="2400" dirty="0" err="1"/>
              <a:t>Hủy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tin: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 </a:t>
            </a:r>
            <a:r>
              <a:rPr lang="en-US" sz="2400" dirty="0" err="1"/>
              <a:t>mới</a:t>
            </a:r>
            <a:r>
              <a:rPr lang="en-US" sz="2400" dirty="0"/>
              <a:t>, </a:t>
            </a: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</a:t>
            </a:r>
          </a:p>
          <a:p>
            <a:pPr lvl="1"/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tệp</a:t>
            </a:r>
            <a:r>
              <a:rPr lang="en-US" sz="2400" dirty="0"/>
              <a:t> tin;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tệp</a:t>
            </a:r>
            <a:r>
              <a:rPr lang="en-US" sz="2400" dirty="0"/>
              <a:t> tin; Sao </a:t>
            </a:r>
            <a:r>
              <a:rPr lang="en-US" sz="2400" dirty="0" err="1"/>
              <a:t>chép</a:t>
            </a:r>
            <a:r>
              <a:rPr lang="en-US" sz="2400" dirty="0"/>
              <a:t> </a:t>
            </a:r>
            <a:r>
              <a:rPr lang="en-US" sz="2400" dirty="0" err="1"/>
              <a:t>tệp</a:t>
            </a:r>
            <a:r>
              <a:rPr lang="en-US" sz="2400" dirty="0"/>
              <a:t> tin</a:t>
            </a:r>
            <a:r>
              <a:rPr lang="en-US" dirty="0"/>
              <a:t>.</a:t>
            </a:r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tin: </a:t>
            </a:r>
            <a:r>
              <a:rPr lang="en-US" dirty="0" err="1"/>
              <a:t>Đọc</a:t>
            </a:r>
            <a:r>
              <a:rPr lang="en-US" dirty="0"/>
              <a:t>/</a:t>
            </a:r>
            <a:r>
              <a:rPr lang="en-US" dirty="0" err="1"/>
              <a:t>ghi</a:t>
            </a:r>
            <a:r>
              <a:rPr lang="en-US" dirty="0"/>
              <a:t>;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; </a:t>
            </a:r>
            <a:r>
              <a:rPr lang="en-US" dirty="0" err="1"/>
              <a:t>Chèn</a:t>
            </a:r>
            <a:r>
              <a:rPr lang="en-US" dirty="0"/>
              <a:t>; </a:t>
            </a:r>
            <a:r>
              <a:rPr lang="en-US" dirty="0" err="1"/>
              <a:t>Xóa</a:t>
            </a:r>
            <a:endParaRPr lang="en-US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1.5.4.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(file management)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tin: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tin.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tin: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tin.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tin.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(free space management);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(storage allocation);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(disk scheduling))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,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tin.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7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1.5.5.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</a:t>
            </a:r>
          </a:p>
          <a:p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vệ</a:t>
            </a:r>
            <a:r>
              <a:rPr lang="en-US" b="1" dirty="0"/>
              <a:t> </a:t>
            </a:r>
            <a:r>
              <a:rPr lang="en-US" b="1" dirty="0" err="1"/>
              <a:t>mức</a:t>
            </a:r>
            <a:r>
              <a:rPr lang="en-US" b="1" dirty="0"/>
              <a:t> </a:t>
            </a:r>
            <a:r>
              <a:rPr lang="en-US" b="1" dirty="0" err="1"/>
              <a:t>vật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: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cấm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hỏng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1.5.5.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mức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user hay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hay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/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nhiệm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(login, log-out)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(authorized/unauthorized)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1.5.6.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OS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dirty="0" err="1"/>
              <a:t>dùng</a:t>
            </a:r>
            <a:r>
              <a:rPr lang="en-US" dirty="0"/>
              <a:t> mouse, menu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Khi</a:t>
            </a:r>
            <a:r>
              <a:rPr lang="en-US" dirty="0"/>
              <a:t> user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(command interpreter   </a:t>
            </a:r>
            <a:r>
              <a:rPr lang="en-US" dirty="0" err="1"/>
              <a:t>hoặc</a:t>
            </a:r>
            <a:r>
              <a:rPr lang="en-US" dirty="0"/>
              <a:t> shell) </a:t>
            </a:r>
            <a:r>
              <a:rPr lang="en-US" dirty="0" err="1"/>
              <a:t>chạy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chẽ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VD: MSDOS: Command.com; Unix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Shell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như</a:t>
            </a:r>
            <a:r>
              <a:rPr lang="en-US" dirty="0"/>
              <a:t> Bourne Shell (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.</a:t>
            </a:r>
            <a:r>
              <a:rPr lang="en-US" dirty="0" err="1"/>
              <a:t>sh</a:t>
            </a:r>
            <a:r>
              <a:rPr lang="en-US" dirty="0"/>
              <a:t>), C Shell (.</a:t>
            </a:r>
            <a:r>
              <a:rPr lang="en-US" dirty="0" err="1"/>
              <a:t>csh</a:t>
            </a:r>
            <a:r>
              <a:rPr lang="en-US" dirty="0"/>
              <a:t>); </a:t>
            </a:r>
            <a:r>
              <a:rPr lang="en-US" dirty="0" err="1"/>
              <a:t>Korn</a:t>
            </a:r>
            <a:r>
              <a:rPr lang="en-US" dirty="0"/>
              <a:t> Shell (.</a:t>
            </a:r>
            <a:r>
              <a:rPr lang="en-US" dirty="0" err="1"/>
              <a:t>ksh</a:t>
            </a:r>
            <a:r>
              <a:rPr lang="en-US" dirty="0"/>
              <a:t>).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1.5.7.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dirty="0" err="1"/>
              <a:t>Lời</a:t>
            </a:r>
            <a:r>
              <a:rPr lang="en-US" b="1" dirty="0"/>
              <a:t> </a:t>
            </a:r>
            <a:r>
              <a:rPr lang="en-US" b="1" dirty="0" err="1"/>
              <a:t>gọi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: </a:t>
            </a:r>
          </a:p>
          <a:p>
            <a:pPr lvl="1" algn="l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, </a:t>
            </a:r>
            <a:r>
              <a:rPr lang="en-US" dirty="0" err="1"/>
              <a:t>huỷ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(end, abort); </a:t>
            </a:r>
            <a:r>
              <a:rPr lang="en-US" dirty="0" err="1"/>
              <a:t>Nạp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(load, execute);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(create, terminate)</a:t>
            </a:r>
          </a:p>
          <a:p>
            <a:pPr lvl="1" algn="l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(get/set attributes);</a:t>
            </a:r>
          </a:p>
          <a:p>
            <a:pPr lvl="1" algn="l"/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(wait);</a:t>
            </a:r>
          </a:p>
          <a:p>
            <a:pPr lvl="1" algn="l"/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(allocate/ deallocate)</a:t>
            </a:r>
          </a:p>
          <a:p>
            <a:pPr algn="l"/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tệp</a:t>
            </a:r>
            <a:r>
              <a:rPr lang="en-US" b="1" dirty="0"/>
              <a:t>:</a:t>
            </a:r>
          </a:p>
          <a:p>
            <a:pPr lvl="1" algn="l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;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; </a:t>
            </a:r>
          </a:p>
          <a:p>
            <a:pPr lvl="1" algn="l"/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;</a:t>
            </a:r>
          </a:p>
          <a:p>
            <a:pPr lvl="1" algn="l"/>
            <a:r>
              <a:rPr lang="en-US" dirty="0" err="1"/>
              <a:t>Đọc</a:t>
            </a:r>
            <a:r>
              <a:rPr lang="en-US" dirty="0"/>
              <a:t>/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tệp</a:t>
            </a:r>
            <a:endParaRPr lang="en-US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/>
              <a:t>H</a:t>
            </a:r>
            <a:r>
              <a:rPr lang="en-US" sz="2800" b="1" dirty="0"/>
              <a:t>ình thức thi: Bài tập tổng hợp =</a:t>
            </a:r>
            <a:r>
              <a:rPr lang="en-US" sz="2800" dirty="0"/>
              <a:t> Vấn đáp + báo cáo bài tập.</a:t>
            </a:r>
          </a:p>
          <a:p>
            <a:pPr>
              <a:lnSpc>
                <a:spcPct val="90000"/>
              </a:lnSpc>
            </a:pPr>
            <a:r>
              <a:rPr lang="en-US" sz="2400" b="1" dirty="0" err="1"/>
              <a:t>H</a:t>
            </a:r>
            <a:r>
              <a:rPr lang="en-US" sz="2800" b="1" dirty="0" err="1"/>
              <a:t>ệ</a:t>
            </a:r>
            <a:r>
              <a:rPr lang="en-US" sz="2800" b="1" dirty="0"/>
              <a:t> </a:t>
            </a:r>
            <a:r>
              <a:rPr lang="en-US" sz="2800" b="1" dirty="0" err="1"/>
              <a:t>số</a:t>
            </a:r>
            <a:r>
              <a:rPr lang="en-US" sz="2800" b="1" dirty="0"/>
              <a:t>: </a:t>
            </a:r>
            <a:r>
              <a:rPr lang="en-US" sz="2800" dirty="0"/>
              <a:t>10%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, 30%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, 60%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thuyết</a:t>
            </a:r>
            <a:endParaRPr lang="en-US" sz="2800" dirty="0"/>
          </a:p>
          <a:p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tập</a:t>
            </a:r>
            <a:r>
              <a:rPr lang="en-US" sz="2800" b="1" dirty="0"/>
              <a:t>, </a:t>
            </a:r>
            <a:r>
              <a:rPr lang="en-US" sz="2800" b="1" dirty="0" err="1"/>
              <a:t>bài</a:t>
            </a:r>
            <a:r>
              <a:rPr lang="en-US" sz="2800" b="1" dirty="0"/>
              <a:t> </a:t>
            </a:r>
            <a:r>
              <a:rPr lang="en-US" sz="2800" b="1" dirty="0" err="1"/>
              <a:t>kiểm</a:t>
            </a:r>
            <a:r>
              <a:rPr lang="en-US" sz="2800" b="1" dirty="0"/>
              <a:t> </a:t>
            </a:r>
            <a:r>
              <a:rPr lang="en-US" sz="2800" b="1" dirty="0" err="1"/>
              <a:t>tra</a:t>
            </a:r>
            <a:r>
              <a:rPr lang="en-US" sz="2800" b="1" dirty="0"/>
              <a:t> </a:t>
            </a:r>
            <a:r>
              <a:rPr lang="en-US" sz="2800" b="1" dirty="0" err="1"/>
              <a:t>giữa</a:t>
            </a:r>
            <a:r>
              <a:rPr lang="en-US" sz="2800" b="1" dirty="0"/>
              <a:t> </a:t>
            </a:r>
            <a:r>
              <a:rPr lang="en-US" sz="2800" b="1" dirty="0" err="1"/>
              <a:t>kỳ</a:t>
            </a:r>
            <a:r>
              <a:rPr lang="en-US" sz="2800" b="1" dirty="0"/>
              <a:t>, </a:t>
            </a:r>
            <a:r>
              <a:rPr lang="en-US" sz="2800" b="1" dirty="0" err="1"/>
              <a:t>thi</a:t>
            </a:r>
            <a:r>
              <a:rPr lang="en-US" sz="2800" b="1" dirty="0"/>
              <a:t> </a:t>
            </a:r>
            <a:r>
              <a:rPr lang="en-US" sz="2800" b="1" dirty="0" err="1"/>
              <a:t>hết</a:t>
            </a:r>
            <a:r>
              <a:rPr lang="en-US" sz="2800" b="1" dirty="0"/>
              <a:t> </a:t>
            </a:r>
            <a:r>
              <a:rPr lang="en-US" sz="2800" b="1" dirty="0" err="1"/>
              <a:t>môn</a:t>
            </a:r>
            <a:r>
              <a:rPr lang="en-US" sz="2800" b="1" dirty="0"/>
              <a:t>: </a:t>
            </a:r>
          </a:p>
          <a:p>
            <a:pPr lvl="1"/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giản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thuyết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HĐH;</a:t>
            </a:r>
          </a:p>
          <a:p>
            <a:pPr lvl="1"/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hỏi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lời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giảng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,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vẫn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tra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thuyết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bạn</a:t>
            </a:r>
            <a:r>
              <a:rPr lang="en-US" sz="2800" dirty="0"/>
              <a:t>;</a:t>
            </a:r>
          </a:p>
          <a:p>
            <a:pPr lvl="1"/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ở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ở </a:t>
            </a:r>
            <a:r>
              <a:rPr lang="en-US" sz="2800" dirty="0" err="1"/>
              <a:t>đâu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cuốn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!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AD06-5C23-43F4-8F80-D71A6D2A4124}" type="datetime1">
              <a:rPr lang="en-US" smtClean="0"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2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1.5.7.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bị</a:t>
            </a:r>
            <a:r>
              <a:rPr lang="en-US" b="1" dirty="0"/>
              <a:t>:</a:t>
            </a:r>
          </a:p>
          <a:p>
            <a:pPr lvl="1" algn="l"/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(request/release); </a:t>
            </a:r>
            <a:r>
              <a:rPr lang="en-US" sz="2400" dirty="0" err="1"/>
              <a:t>Đọc</a:t>
            </a:r>
            <a:r>
              <a:rPr lang="en-US" sz="2400" dirty="0"/>
              <a:t>/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pPr lvl="1" algn="l"/>
            <a:r>
              <a:rPr lang="en-US" sz="2400" dirty="0" err="1"/>
              <a:t>Đọc</a:t>
            </a:r>
            <a:r>
              <a:rPr lang="en-US" sz="2400" dirty="0"/>
              <a:t>/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; </a:t>
            </a:r>
            <a:r>
              <a:rPr lang="en-US" sz="2400" dirty="0" err="1"/>
              <a:t>Gắn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(attach/detach)</a:t>
            </a:r>
          </a:p>
          <a:p>
            <a:pPr algn="l"/>
            <a:r>
              <a:rPr lang="en-US" b="1" dirty="0" err="1"/>
              <a:t>Bảo</a:t>
            </a:r>
            <a:r>
              <a:rPr lang="en-US" b="1" dirty="0"/>
              <a:t> </a:t>
            </a:r>
            <a:r>
              <a:rPr lang="en-US" b="1" dirty="0" err="1"/>
              <a:t>trì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tin:</a:t>
            </a:r>
          </a:p>
          <a:p>
            <a:pPr lvl="1" algn="l"/>
            <a:r>
              <a:rPr lang="en-US" sz="2400" dirty="0" err="1"/>
              <a:t>Lấy</a:t>
            </a:r>
            <a:r>
              <a:rPr lang="en-US" sz="2400" dirty="0"/>
              <a:t>/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;</a:t>
            </a:r>
          </a:p>
          <a:p>
            <a:pPr lvl="1" algn="l"/>
            <a:r>
              <a:rPr lang="en-US" sz="2400" dirty="0" err="1"/>
              <a:t>Lấy</a:t>
            </a:r>
            <a:r>
              <a:rPr lang="en-US" sz="2400" dirty="0"/>
              <a:t>/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endParaRPr lang="en-US" sz="2400" dirty="0"/>
          </a:p>
          <a:p>
            <a:pPr algn="l"/>
            <a:r>
              <a:rPr lang="en-US" b="1" dirty="0" err="1"/>
              <a:t>Truyền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:</a:t>
            </a:r>
          </a:p>
          <a:p>
            <a:pPr lvl="1" algn="l"/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phóng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;</a:t>
            </a:r>
          </a:p>
          <a:p>
            <a:pPr lvl="1" algn="l"/>
            <a:r>
              <a:rPr lang="en-US" sz="2400" dirty="0" err="1"/>
              <a:t>Gửi</a:t>
            </a:r>
            <a:r>
              <a:rPr lang="en-US" sz="2400" dirty="0"/>
              <a:t>/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endParaRPr lang="en-US" sz="2400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4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mồi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ROM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HĐH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nạp</a:t>
            </a:r>
            <a:r>
              <a:rPr lang="en-US" dirty="0"/>
              <a:t> HĐH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HĐH.</a:t>
            </a:r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(Interrupts). </a:t>
            </a:r>
          </a:p>
          <a:p>
            <a:pPr lvl="1"/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– do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CPU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đường</a:t>
            </a:r>
            <a:r>
              <a:rPr lang="en-US" dirty="0"/>
              <a:t> bus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VD: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I/O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-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CPU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–do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(system call) </a:t>
            </a:r>
            <a:r>
              <a:rPr lang="en-US" dirty="0" err="1"/>
              <a:t>vd</a:t>
            </a:r>
            <a:r>
              <a:rPr lang="en-US" dirty="0"/>
              <a:t>:. Read, Write files.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HĐH,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(Interrupt service routine).</a:t>
            </a:r>
          </a:p>
          <a:p>
            <a:r>
              <a:rPr lang="en-US" dirty="0" err="1"/>
              <a:t>Khi</a:t>
            </a:r>
            <a:r>
              <a:rPr lang="en-US" dirty="0"/>
              <a:t> CPU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 </a:t>
            </a:r>
            <a:r>
              <a:rPr lang="en-US" dirty="0" err="1"/>
              <a:t>bảng</a:t>
            </a:r>
            <a:r>
              <a:rPr lang="en-US" dirty="0"/>
              <a:t> vector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  <a:endParaRPr lang="vi-VN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/>
            <a:r>
              <a:rPr lang="en-US" dirty="0"/>
              <a:t>1.6.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718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1.6.1.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giản</a:t>
            </a:r>
            <a:r>
              <a:rPr lang="en-US" b="1" dirty="0"/>
              <a:t> (monolithic)</a:t>
            </a:r>
          </a:p>
          <a:p>
            <a:pPr marL="29718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1.6.2.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lớp</a:t>
            </a:r>
            <a:endParaRPr lang="en-US" b="1" dirty="0"/>
          </a:p>
          <a:p>
            <a:pPr marL="29718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1.6.3.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ảo</a:t>
            </a:r>
            <a:r>
              <a:rPr lang="en-US" b="1" dirty="0"/>
              <a:t> (Virtual machines)</a:t>
            </a:r>
          </a:p>
          <a:p>
            <a:pPr marL="29718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/>
              <a:t>1.6.4. </a:t>
            </a:r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viết</a:t>
            </a:r>
            <a:r>
              <a:rPr lang="en-US" b="1" dirty="0"/>
              <a:t> HĐH</a:t>
            </a:r>
          </a:p>
          <a:p>
            <a:pPr marL="114300" indent="0">
              <a:buNone/>
            </a:pP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B73-C172-4444-8801-034352F23B92}" type="datetime1">
              <a:rPr lang="en-US" smtClean="0"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HĐH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cẩn</a:t>
            </a:r>
            <a:r>
              <a:rPr lang="en-US" dirty="0"/>
              <a:t> </a:t>
            </a:r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là</a:t>
            </a:r>
            <a:r>
              <a:rPr lang="en-US" dirty="0"/>
              <a:t> chia HĐH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.</a:t>
            </a:r>
          </a:p>
          <a:p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logic </a:t>
            </a:r>
            <a:r>
              <a:rPr lang="en-US" dirty="0" err="1"/>
              <a:t>của</a:t>
            </a:r>
            <a:r>
              <a:rPr lang="en-US" dirty="0"/>
              <a:t> HĐH </a:t>
            </a:r>
            <a:r>
              <a:rPr lang="en-US" dirty="0" err="1"/>
              <a:t>là</a:t>
            </a:r>
            <a:r>
              <a:rPr lang="en-US" dirty="0"/>
              <a:t> qui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dirty="0"/>
              <a:t>1.6.1.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(monolithic)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421279" y="2133600"/>
            <a:ext cx="8079171" cy="3995606"/>
            <a:chOff x="1581" y="754"/>
            <a:chExt cx="9185" cy="5715"/>
          </a:xfrm>
        </p:grpSpPr>
        <p:sp>
          <p:nvSpPr>
            <p:cNvPr id="8" name="AutoShape 28"/>
            <p:cNvSpPr>
              <a:spLocks noChangeAspect="1" noChangeArrowheads="1" noTextEdit="1"/>
            </p:cNvSpPr>
            <p:nvPr/>
          </p:nvSpPr>
          <p:spPr bwMode="auto">
            <a:xfrm>
              <a:off x="1581" y="754"/>
              <a:ext cx="9185" cy="5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>
              <a:off x="4421" y="3303"/>
              <a:ext cx="0" cy="570"/>
            </a:xfrm>
            <a:prstGeom prst="line">
              <a:avLst/>
            </a:prstGeom>
            <a:noFill/>
            <a:ln w="25400">
              <a:solidFill>
                <a:srgbClr val="AD6900"/>
              </a:solidFill>
              <a:round/>
              <a:headEnd type="triangle" w="med" len="med"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1581" y="2338"/>
              <a:ext cx="8882" cy="0"/>
            </a:xfrm>
            <a:prstGeom prst="line">
              <a:avLst/>
            </a:prstGeom>
            <a:noFill/>
            <a:ln w="50800">
              <a:solidFill>
                <a:srgbClr val="AD6900"/>
              </a:solidFill>
              <a:round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>
              <a:off x="4381" y="1996"/>
              <a:ext cx="0" cy="683"/>
            </a:xfrm>
            <a:prstGeom prst="line">
              <a:avLst/>
            </a:prstGeom>
            <a:noFill/>
            <a:ln w="25400">
              <a:solidFill>
                <a:srgbClr val="AD6900"/>
              </a:solidFill>
              <a:round/>
              <a:headEnd type="triangle" w="med" len="med"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7056" y="1996"/>
              <a:ext cx="0" cy="683"/>
            </a:xfrm>
            <a:prstGeom prst="line">
              <a:avLst/>
            </a:prstGeom>
            <a:noFill/>
            <a:ln w="25400">
              <a:solidFill>
                <a:srgbClr val="AD6900"/>
              </a:solidFill>
              <a:round/>
              <a:headEnd type="triangle" w="med" len="med"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5707" y="3354"/>
              <a:ext cx="12" cy="1265"/>
            </a:xfrm>
            <a:prstGeom prst="line">
              <a:avLst/>
            </a:prstGeom>
            <a:noFill/>
            <a:ln w="25400">
              <a:solidFill>
                <a:srgbClr val="AD6900"/>
              </a:solidFill>
              <a:round/>
              <a:headEnd type="triangle" w="med" len="med"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2966" y="5271"/>
              <a:ext cx="1049" cy="830"/>
            </a:xfrm>
            <a:prstGeom prst="line">
              <a:avLst/>
            </a:prstGeom>
            <a:noFill/>
            <a:ln w="25400">
              <a:solidFill>
                <a:srgbClr val="AD6900"/>
              </a:solidFill>
              <a:round/>
              <a:headEnd type="triangle" w="med" len="med"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7056" y="3250"/>
              <a:ext cx="0" cy="570"/>
            </a:xfrm>
            <a:prstGeom prst="line">
              <a:avLst/>
            </a:prstGeom>
            <a:noFill/>
            <a:ln w="25400">
              <a:solidFill>
                <a:srgbClr val="AD6900"/>
              </a:solidFill>
              <a:round/>
              <a:headEnd type="triangle" w="med" len="med"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5707" y="5377"/>
              <a:ext cx="12" cy="495"/>
            </a:xfrm>
            <a:prstGeom prst="line">
              <a:avLst/>
            </a:prstGeom>
            <a:noFill/>
            <a:ln w="25400">
              <a:solidFill>
                <a:srgbClr val="AD6900"/>
              </a:solidFill>
              <a:round/>
              <a:headEnd type="triangle" w="med" len="med"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243" y="4658"/>
              <a:ext cx="14" cy="1214"/>
            </a:xfrm>
            <a:prstGeom prst="line">
              <a:avLst/>
            </a:prstGeom>
            <a:noFill/>
            <a:ln w="25400">
              <a:solidFill>
                <a:srgbClr val="AD6900"/>
              </a:solidFill>
              <a:round/>
              <a:headEnd type="triangle" w="med" len="med"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7171" y="4658"/>
              <a:ext cx="8" cy="1214"/>
            </a:xfrm>
            <a:prstGeom prst="line">
              <a:avLst/>
            </a:prstGeom>
            <a:noFill/>
            <a:ln w="25400">
              <a:solidFill>
                <a:srgbClr val="AD6900"/>
              </a:solidFill>
              <a:round/>
              <a:headEnd type="triangle" w="med" len="med"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172" y="1206"/>
              <a:ext cx="1683" cy="781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6580" y="1206"/>
              <a:ext cx="1683" cy="781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229" y="1266"/>
              <a:ext cx="1592" cy="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80534" tIns="39560" rIns="80534" bIns="395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Application</a:t>
              </a:r>
              <a:endParaRPr kumimoji="0" lang="en-US" sz="14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Programs</a:t>
              </a:r>
              <a:endParaRPr kumimoji="0" lang="en-US" sz="36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6554" y="1273"/>
              <a:ext cx="1643" cy="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80534" tIns="39560" rIns="80534" bIns="395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Application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Programs</a:t>
              </a:r>
              <a:endParaRPr kumimoji="0" 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3933" y="2688"/>
              <a:ext cx="3638" cy="586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80534" tIns="39560" rIns="80534" bIns="395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System Services</a:t>
              </a:r>
              <a:endParaRPr kumimoji="0" lang="en-US" sz="2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4024" y="5881"/>
              <a:ext cx="3440" cy="588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83400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80534" tIns="39560" rIns="80534" bIns="3956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latin typeface="Arial" pitchFamily="34" charset="0"/>
                  <a:ea typeface="Times New Roman" pitchFamily="18" charset="0"/>
                  <a:cs typeface="Arial" pitchFamily="34" charset="0"/>
                </a:rPr>
                <a:t>Hardware</a:t>
              </a:r>
              <a:endParaRPr kumimoji="0" lang="en-US" sz="2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>
              <a:off x="2886" y="4019"/>
              <a:ext cx="1129" cy="480"/>
            </a:xfrm>
            <a:prstGeom prst="line">
              <a:avLst/>
            </a:prstGeom>
            <a:noFill/>
            <a:ln w="25400">
              <a:solidFill>
                <a:srgbClr val="AD6900"/>
              </a:solidFill>
              <a:round/>
              <a:headEnd type="triangle" w="med" len="med"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6266" y="4658"/>
              <a:ext cx="480" cy="453"/>
            </a:xfrm>
            <a:prstGeom prst="line">
              <a:avLst/>
            </a:prstGeom>
            <a:noFill/>
            <a:ln w="25400">
              <a:solidFill>
                <a:srgbClr val="AD6900"/>
              </a:solidFill>
              <a:round/>
              <a:headEnd type="triangle" w="med" len="med"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5068" y="4126"/>
              <a:ext cx="1359" cy="0"/>
            </a:xfrm>
            <a:prstGeom prst="line">
              <a:avLst/>
            </a:prstGeom>
            <a:noFill/>
            <a:ln w="25400">
              <a:solidFill>
                <a:srgbClr val="AD6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4024" y="3922"/>
              <a:ext cx="956" cy="626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6455" y="3922"/>
              <a:ext cx="956" cy="626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5241" y="4670"/>
              <a:ext cx="955" cy="623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442" y="4565"/>
              <a:ext cx="956" cy="622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32" name="Line 4"/>
            <p:cNvSpPr>
              <a:spLocks noChangeShapeType="1"/>
            </p:cNvSpPr>
            <p:nvPr/>
          </p:nvSpPr>
          <p:spPr bwMode="auto">
            <a:xfrm>
              <a:off x="4989" y="1539"/>
              <a:ext cx="13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>
                <a:solidFill>
                  <a:srgbClr val="002060"/>
                </a:solidFill>
              </a:endParaRPr>
            </a:p>
          </p:txBody>
        </p:sp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8899" y="1596"/>
              <a:ext cx="1761" cy="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81382" tIns="40691" rIns="81382" bIns="40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latin typeface="Tahoma" pitchFamily="34" charset="0"/>
                  <a:ea typeface="SimSun" pitchFamily="2" charset="-122"/>
                  <a:cs typeface="Tahoma" pitchFamily="34" charset="0"/>
                </a:rPr>
                <a:t>User Mode</a:t>
              </a:r>
              <a:endParaRPr kumimoji="0" lang="en-AU" sz="4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8734" y="2492"/>
              <a:ext cx="2032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81382" tIns="40691" rIns="81382" bIns="4069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AU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latin typeface="Tahoma" pitchFamily="34" charset="0"/>
                  <a:ea typeface="SimSun" pitchFamily="2" charset="-122"/>
                  <a:cs typeface="Tahoma" pitchFamily="34" charset="0"/>
                </a:rPr>
                <a:t>Kernel Mode</a:t>
              </a:r>
              <a:endParaRPr kumimoji="0" lang="en-AU" sz="4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9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dirty="0"/>
              <a:t>1.6.1.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(monolithic)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HĐH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chia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3 </a:t>
            </a:r>
            <a:r>
              <a:rPr lang="en-US" dirty="0" err="1"/>
              <a:t>cấp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–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lang="en-US" dirty="0"/>
          </a:p>
          <a:p>
            <a:pPr lvl="1"/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34909"/>
              </p:ext>
            </p:extLst>
          </p:nvPr>
        </p:nvGraphicFramePr>
        <p:xfrm>
          <a:off x="685800" y="2331719"/>
          <a:ext cx="7467600" cy="224028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70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600" dirty="0">
                          <a:effectLst/>
                        </a:rPr>
                        <a:t> </a:t>
                      </a:r>
                      <a:r>
                        <a:rPr lang="en-US" sz="2400" kern="1600" dirty="0" err="1">
                          <a:effectLst/>
                        </a:rPr>
                        <a:t>Thủ</a:t>
                      </a:r>
                      <a:r>
                        <a:rPr lang="en-US" sz="2400" kern="1600" dirty="0">
                          <a:effectLst/>
                        </a:rPr>
                        <a:t> </a:t>
                      </a:r>
                      <a:r>
                        <a:rPr lang="en-US" sz="2400" kern="1600" dirty="0" err="1">
                          <a:effectLst/>
                        </a:rPr>
                        <a:t>tục</a:t>
                      </a:r>
                      <a:r>
                        <a:rPr lang="en-US" sz="2400" kern="1600" dirty="0">
                          <a:effectLst/>
                        </a:rPr>
                        <a:t> </a:t>
                      </a:r>
                      <a:r>
                        <a:rPr lang="en-US" sz="2400" kern="1600" dirty="0" err="1">
                          <a:effectLst/>
                        </a:rPr>
                        <a:t>chính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3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600" dirty="0" err="1">
                          <a:effectLst/>
                        </a:rPr>
                        <a:t>Các</a:t>
                      </a:r>
                      <a:r>
                        <a:rPr lang="en-US" sz="2400" kern="1600" dirty="0">
                          <a:effectLst/>
                        </a:rPr>
                        <a:t> </a:t>
                      </a:r>
                      <a:r>
                        <a:rPr lang="en-US" sz="2400" kern="1600" dirty="0" err="1">
                          <a:effectLst/>
                        </a:rPr>
                        <a:t>thủ</a:t>
                      </a:r>
                      <a:r>
                        <a:rPr lang="en-US" sz="2400" kern="1600" dirty="0">
                          <a:effectLst/>
                        </a:rPr>
                        <a:t> </a:t>
                      </a:r>
                      <a:r>
                        <a:rPr lang="en-US" sz="2400" kern="1600" dirty="0" err="1">
                          <a:effectLst/>
                        </a:rPr>
                        <a:t>tục</a:t>
                      </a:r>
                      <a:r>
                        <a:rPr lang="en-US" sz="2400" kern="1600" dirty="0">
                          <a:effectLst/>
                        </a:rPr>
                        <a:t> </a:t>
                      </a:r>
                      <a:r>
                        <a:rPr lang="en-US" sz="2400" kern="1600" dirty="0" err="1">
                          <a:effectLst/>
                        </a:rPr>
                        <a:t>dịch</a:t>
                      </a:r>
                      <a:r>
                        <a:rPr lang="en-US" sz="2400" kern="1600" dirty="0">
                          <a:effectLst/>
                        </a:rPr>
                        <a:t> </a:t>
                      </a:r>
                      <a:r>
                        <a:rPr lang="en-US" sz="2400" kern="1600" dirty="0" err="1">
                          <a:effectLst/>
                        </a:rPr>
                        <a:t>vụ</a:t>
                      </a:r>
                      <a:r>
                        <a:rPr lang="en-US" sz="2400" kern="1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63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600" dirty="0">
                          <a:effectLst/>
                        </a:rPr>
                        <a:t> </a:t>
                      </a:r>
                      <a:r>
                        <a:rPr lang="en-US" sz="2400" kern="1600" dirty="0" err="1">
                          <a:effectLst/>
                        </a:rPr>
                        <a:t>Các</a:t>
                      </a:r>
                      <a:r>
                        <a:rPr lang="en-US" sz="2400" kern="1600" dirty="0">
                          <a:effectLst/>
                        </a:rPr>
                        <a:t> </a:t>
                      </a:r>
                      <a:r>
                        <a:rPr lang="en-US" sz="2400" kern="1600" dirty="0" err="1">
                          <a:effectLst/>
                        </a:rPr>
                        <a:t>thủ</a:t>
                      </a:r>
                      <a:r>
                        <a:rPr lang="en-US" sz="2400" kern="1600" dirty="0">
                          <a:effectLst/>
                        </a:rPr>
                        <a:t> </a:t>
                      </a:r>
                      <a:r>
                        <a:rPr lang="en-US" sz="2400" kern="1600" dirty="0" err="1">
                          <a:effectLst/>
                        </a:rPr>
                        <a:t>tục</a:t>
                      </a:r>
                      <a:r>
                        <a:rPr lang="en-US" sz="2400" kern="1600" dirty="0">
                          <a:effectLst/>
                        </a:rPr>
                        <a:t> </a:t>
                      </a:r>
                      <a:r>
                        <a:rPr lang="en-US" sz="2400" kern="1600" dirty="0" err="1">
                          <a:effectLst/>
                        </a:rPr>
                        <a:t>tiện</a:t>
                      </a:r>
                      <a:r>
                        <a:rPr lang="en-US" sz="2400" kern="1600" dirty="0">
                          <a:effectLst/>
                        </a:rPr>
                        <a:t> </a:t>
                      </a:r>
                      <a:r>
                        <a:rPr lang="en-US" sz="2400" kern="1600" dirty="0" err="1">
                          <a:effectLst/>
                        </a:rPr>
                        <a:t>ích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6" name="Group 1"/>
          <p:cNvGrpSpPr>
            <a:grpSpLocks/>
          </p:cNvGrpSpPr>
          <p:nvPr/>
        </p:nvGrpSpPr>
        <p:grpSpPr bwMode="auto">
          <a:xfrm>
            <a:off x="3430588" y="2514600"/>
            <a:ext cx="4113212" cy="1867053"/>
            <a:chOff x="3333" y="4251"/>
            <a:chExt cx="6478" cy="2616"/>
          </a:xfrm>
        </p:grpSpPr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5671" y="4251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19"/>
            <p:cNvSpPr>
              <a:spLocks noChangeArrowheads="1"/>
            </p:cNvSpPr>
            <p:nvPr/>
          </p:nvSpPr>
          <p:spPr bwMode="auto">
            <a:xfrm>
              <a:off x="3333" y="5329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18"/>
            <p:cNvSpPr>
              <a:spLocks noChangeArrowheads="1"/>
            </p:cNvSpPr>
            <p:nvPr/>
          </p:nvSpPr>
          <p:spPr bwMode="auto">
            <a:xfrm>
              <a:off x="5311" y="5151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6933" y="5149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8551" y="5151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15"/>
            <p:cNvSpPr>
              <a:spLocks noChangeArrowheads="1"/>
            </p:cNvSpPr>
            <p:nvPr/>
          </p:nvSpPr>
          <p:spPr bwMode="auto">
            <a:xfrm>
              <a:off x="4339" y="6321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6211" y="6327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13"/>
            <p:cNvSpPr>
              <a:spLocks noChangeArrowheads="1"/>
            </p:cNvSpPr>
            <p:nvPr/>
          </p:nvSpPr>
          <p:spPr bwMode="auto">
            <a:xfrm>
              <a:off x="8011" y="6327"/>
              <a:ext cx="1260" cy="5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 flipV="1">
              <a:off x="4411" y="4611"/>
              <a:ext cx="14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6031" y="479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6571" y="4791"/>
              <a:ext cx="5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6751" y="4611"/>
              <a:ext cx="198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4231" y="5871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>
              <a:off x="4591" y="5691"/>
              <a:ext cx="19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6"/>
            <p:cNvSpPr>
              <a:spLocks noChangeShapeType="1"/>
            </p:cNvSpPr>
            <p:nvPr/>
          </p:nvSpPr>
          <p:spPr bwMode="auto">
            <a:xfrm flipH="1">
              <a:off x="5131" y="5691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>
              <a:off x="6391" y="5691"/>
              <a:ext cx="19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"/>
            <p:cNvSpPr>
              <a:spLocks noChangeShapeType="1"/>
            </p:cNvSpPr>
            <p:nvPr/>
          </p:nvSpPr>
          <p:spPr bwMode="auto">
            <a:xfrm flipH="1">
              <a:off x="7111" y="5691"/>
              <a:ext cx="54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3"/>
            <p:cNvSpPr>
              <a:spLocks noChangeShapeType="1"/>
            </p:cNvSpPr>
            <p:nvPr/>
          </p:nvSpPr>
          <p:spPr bwMode="auto">
            <a:xfrm flipH="1">
              <a:off x="8911" y="5691"/>
              <a:ext cx="3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"/>
            <p:cNvSpPr>
              <a:spLocks noChangeShapeType="1"/>
            </p:cNvSpPr>
            <p:nvPr/>
          </p:nvSpPr>
          <p:spPr bwMode="auto">
            <a:xfrm flipH="1">
              <a:off x="4591" y="4611"/>
              <a:ext cx="126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8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dirty="0"/>
              <a:t>1.6.1.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(monolithic)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HĐH MS-DOS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HĐH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(layered)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VD: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(command.com)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trú</a:t>
            </a:r>
            <a:r>
              <a:rPr lang="en-US" dirty="0"/>
              <a:t>.</a:t>
            </a:r>
          </a:p>
          <a:p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: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,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HĐH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4" t="789" r="8946" b="412"/>
          <a:stretch>
            <a:fillRect/>
          </a:stretch>
        </p:blipFill>
        <p:spPr bwMode="auto">
          <a:xfrm>
            <a:off x="3625938" y="1981200"/>
            <a:ext cx="2580898" cy="290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1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.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1749580" y="2895600"/>
            <a:ext cx="5832475" cy="3529013"/>
            <a:chOff x="2271" y="3564"/>
            <a:chExt cx="7906" cy="4880"/>
          </a:xfrm>
        </p:grpSpPr>
        <p:sp>
          <p:nvSpPr>
            <p:cNvPr id="8" name="AutoShape 18"/>
            <p:cNvSpPr>
              <a:spLocks noChangeAspect="1" noChangeArrowheads="1" noTextEdit="1"/>
            </p:cNvSpPr>
            <p:nvPr/>
          </p:nvSpPr>
          <p:spPr bwMode="auto">
            <a:xfrm>
              <a:off x="2271" y="3564"/>
              <a:ext cx="7906" cy="4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2271" y="4516"/>
              <a:ext cx="7412" cy="0"/>
            </a:xfrm>
            <a:prstGeom prst="line">
              <a:avLst/>
            </a:prstGeom>
            <a:noFill/>
            <a:ln w="25400">
              <a:solidFill>
                <a:srgbClr val="714400"/>
              </a:solidFill>
              <a:round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436" y="4228"/>
              <a:ext cx="0" cy="576"/>
            </a:xfrm>
            <a:prstGeom prst="line">
              <a:avLst/>
            </a:prstGeom>
            <a:noFill/>
            <a:ln w="25400">
              <a:solidFill>
                <a:srgbClr val="7144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6506" y="4228"/>
              <a:ext cx="0" cy="576"/>
            </a:xfrm>
            <a:prstGeom prst="line">
              <a:avLst/>
            </a:prstGeom>
            <a:noFill/>
            <a:ln w="25400">
              <a:solidFill>
                <a:srgbClr val="7144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318" y="6340"/>
              <a:ext cx="0" cy="1632"/>
            </a:xfrm>
            <a:prstGeom prst="line">
              <a:avLst/>
            </a:prstGeom>
            <a:noFill/>
            <a:ln w="25400">
              <a:solidFill>
                <a:srgbClr val="7144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000" y="6340"/>
              <a:ext cx="0" cy="672"/>
            </a:xfrm>
            <a:prstGeom prst="line">
              <a:avLst/>
            </a:prstGeom>
            <a:noFill/>
            <a:ln w="25400">
              <a:solidFill>
                <a:srgbClr val="7144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5000" y="7396"/>
              <a:ext cx="0" cy="576"/>
            </a:xfrm>
            <a:prstGeom prst="line">
              <a:avLst/>
            </a:prstGeom>
            <a:noFill/>
            <a:ln w="25400">
              <a:solidFill>
                <a:srgbClr val="7144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5471" y="5284"/>
              <a:ext cx="0" cy="576"/>
            </a:xfrm>
            <a:prstGeom prst="line">
              <a:avLst/>
            </a:prstGeom>
            <a:noFill/>
            <a:ln w="25400">
              <a:solidFill>
                <a:srgbClr val="714400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008" y="3564"/>
              <a:ext cx="1796" cy="656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82344" tIns="40450" rIns="82344" bIns="4045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Application</a:t>
              </a:r>
              <a:endParaRPr kumimoji="0" lang="en-US" sz="9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Programs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4232" y="4812"/>
              <a:ext cx="2455" cy="464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82344" tIns="40450" rIns="82344" bIns="4045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System Services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8181" y="3978"/>
              <a:ext cx="1700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82344" tIns="40450" rIns="82344" bIns="404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User Mode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8181" y="4554"/>
              <a:ext cx="1996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E4A8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1C1C1C"/>
                    </a:outerShdw>
                  </a:effectLst>
                </a14:hiddenEffects>
              </a:ext>
            </a:extLst>
          </p:spPr>
          <p:txBody>
            <a:bodyPr vert="horz" wrap="square" lIns="82344" tIns="40450" rIns="82344" bIns="4045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Kernel Mode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3618" y="5868"/>
              <a:ext cx="3657" cy="464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82344" tIns="40450" rIns="82344" bIns="4045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Memory &amp; I/O Device </a:t>
              </a:r>
              <a:r>
                <a:rPr kumimoji="0" lang="en-US" sz="1400" b="1" i="0" u="none" strike="noStrike" cap="none" normalizeH="0" baseline="0" dirty="0" err="1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Mgmt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618" y="7972"/>
              <a:ext cx="2975" cy="472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82344" tIns="40450" rIns="82344" bIns="4045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Hardware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3618" y="7020"/>
              <a:ext cx="2386" cy="464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82344" tIns="40450" rIns="82344" bIns="4045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Process Schedule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3"/>
            <p:cNvSpPr>
              <a:spLocks noChangeShapeType="1"/>
            </p:cNvSpPr>
            <p:nvPr/>
          </p:nvSpPr>
          <p:spPr bwMode="auto">
            <a:xfrm>
              <a:off x="4906" y="3940"/>
              <a:ext cx="1130" cy="0"/>
            </a:xfrm>
            <a:prstGeom prst="line">
              <a:avLst/>
            </a:prstGeom>
            <a:noFill/>
            <a:ln w="25400">
              <a:solidFill>
                <a:srgbClr val="714400"/>
              </a:solidFill>
              <a:prstDash val="lgDash"/>
              <a:round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6138" y="3564"/>
              <a:ext cx="1796" cy="656"/>
            </a:xfrm>
            <a:prstGeom prst="rect">
              <a:avLst/>
            </a:prstGeom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  <a:extLst/>
          </p:spPr>
          <p:style>
            <a:lnRef idx="0">
              <a:scrgbClr r="0" g="0" b="0"/>
            </a:lnRef>
            <a:fillRef idx="1002">
              <a:schemeClr val="lt1"/>
            </a:fillRef>
            <a:effectRef idx="0">
              <a:scrgbClr r="0" g="0" b="0"/>
            </a:effectRef>
            <a:fontRef idx="major"/>
          </p:style>
          <p:txBody>
            <a:bodyPr vert="horz" wrap="square" lIns="82344" tIns="40450" rIns="82344" bIns="4045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Application</a:t>
              </a:r>
              <a:endParaRPr kumimoji="0" lang="en-US" sz="9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>
                  <a:ln>
                    <a:noFill/>
                  </a:ln>
                  <a:solidFill>
                    <a:srgbClr val="00206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Programs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1.6.2.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b="1" dirty="0" err="1"/>
              <a:t>Nhận</a:t>
            </a:r>
            <a:r>
              <a:rPr lang="en-US" sz="3000" b="1" dirty="0"/>
              <a:t> </a:t>
            </a:r>
            <a:r>
              <a:rPr lang="en-US" sz="3000" b="1" dirty="0" err="1"/>
              <a:t>xét</a:t>
            </a:r>
            <a:r>
              <a:rPr lang="en-US" sz="3000" b="1" dirty="0"/>
              <a:t>: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do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HĐH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họat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do </a:t>
            </a:r>
            <a:r>
              <a:rPr lang="en-US" dirty="0" err="1"/>
              <a:t>phải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6053"/>
              </p:ext>
            </p:extLst>
          </p:nvPr>
        </p:nvGraphicFramePr>
        <p:xfrm>
          <a:off x="609600" y="1371600"/>
          <a:ext cx="7543800" cy="22098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Người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sử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dụng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Chương trình tiện ích (Shell, Compiler, System Libraries,…)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chuẩn</a:t>
                      </a:r>
                      <a:r>
                        <a:rPr lang="en-US" sz="2000" dirty="0">
                          <a:effectLst/>
                        </a:rPr>
                        <a:t> (Open, Read, Write, Close, …)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Quản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bộ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nhớ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chính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Lập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lịch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cho</a:t>
                      </a:r>
                      <a:r>
                        <a:rPr lang="en-US" sz="2000" dirty="0">
                          <a:effectLst/>
                        </a:rPr>
                        <a:t> CPU, </a:t>
                      </a:r>
                      <a:r>
                        <a:rPr lang="en-US" sz="2000" dirty="0" err="1">
                          <a:effectLst/>
                        </a:rPr>
                        <a:t>Quản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file, </a:t>
                      </a:r>
                      <a:r>
                        <a:rPr lang="en-US" sz="2000" dirty="0" err="1">
                          <a:effectLst/>
                        </a:rPr>
                        <a:t>thư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mục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Quản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bộ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nhớ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thứ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cấp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Phần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cứng</a:t>
                      </a:r>
                      <a:r>
                        <a:rPr lang="en-US" sz="2000" dirty="0">
                          <a:effectLst/>
                        </a:rPr>
                        <a:t> (CPU, Memory, Disk,…)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6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vi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(processors)</a:t>
            </a:r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(Main memory)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(Disks)</a:t>
            </a:r>
          </a:p>
          <a:p>
            <a:pPr lvl="1"/>
            <a:r>
              <a:rPr lang="en-US" dirty="0" err="1"/>
              <a:t>Máy</a:t>
            </a:r>
            <a:r>
              <a:rPr lang="en-US" dirty="0"/>
              <a:t> in (Printers)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chúng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tác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hoạt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nhau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phục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vụ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đích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mềm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hành</a:t>
            </a:r>
            <a:r>
              <a:rPr lang="en-US" dirty="0">
                <a:solidFill>
                  <a:srgbClr val="FF0000"/>
                </a:solidFill>
              </a:rPr>
              <a:t> (operating system)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1.6.3.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(Virtual machines)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HĐH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VM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VM.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1.6.3.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(Virtual machines)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VD: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MS-DOS 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Sun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Solaris?</a:t>
            </a:r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Intel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Sun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Solaris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Intel (x86)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Intel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Sun.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.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VM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27" y="3377662"/>
            <a:ext cx="2274888" cy="24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0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1.6.4.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HĐH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HĐH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assembly;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Hiện</a:t>
            </a:r>
            <a:r>
              <a:rPr lang="en-US" dirty="0"/>
              <a:t> nay HĐH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C.</a:t>
            </a:r>
          </a:p>
          <a:p>
            <a:pPr>
              <a:lnSpc>
                <a:spcPct val="150000"/>
              </a:lnSpc>
            </a:pPr>
            <a:r>
              <a:rPr lang="en-US" dirty="0"/>
              <a:t>VD: Unix, Linux, Window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HĐH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đọng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dể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gỡ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.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/>
            <a:r>
              <a:rPr lang="en-US" dirty="0"/>
              <a:t>1.7.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0B73-C172-4444-8801-034352F23B92}" type="datetime1">
              <a:rPr lang="en-US" smtClean="0"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153400" cy="5334000"/>
          </a:xfrm>
        </p:spPr>
        <p:txBody>
          <a:bodyPr>
            <a:normAutofit fontScale="85000" lnSpcReduction="20000"/>
          </a:bodyPr>
          <a:lstStyle/>
          <a:p>
            <a:r>
              <a:rPr lang="vi-VN" dirty="0"/>
              <a:t>Microsoft:  Windows ME, Windows 2000, Windows CE,...</a:t>
            </a:r>
          </a:p>
          <a:p>
            <a:r>
              <a:rPr lang="vi-VN" dirty="0"/>
              <a:t>Linux </a:t>
            </a:r>
          </a:p>
          <a:p>
            <a:r>
              <a:rPr lang="vi-VN" dirty="0"/>
              <a:t>BSD (FreeBSD, NetBSD) </a:t>
            </a:r>
          </a:p>
          <a:p>
            <a:r>
              <a:rPr lang="vi-VN" dirty="0"/>
              <a:t>Sun: Solaris </a:t>
            </a:r>
          </a:p>
          <a:p>
            <a:r>
              <a:rPr lang="vi-VN" dirty="0"/>
              <a:t>IBM: AIX </a:t>
            </a:r>
          </a:p>
          <a:p>
            <a:r>
              <a:rPr lang="vi-VN" dirty="0"/>
              <a:t>Compaq: Tru64 Unix, OpenVMS </a:t>
            </a:r>
          </a:p>
          <a:p>
            <a:r>
              <a:rPr lang="vi-VN" dirty="0"/>
              <a:t>Hewlett-Packard: HP-UX </a:t>
            </a:r>
          </a:p>
          <a:p>
            <a:r>
              <a:rPr lang="vi-VN" dirty="0"/>
              <a:t>Apple: MacOS-8, MacOS-X </a:t>
            </a:r>
          </a:p>
          <a:p>
            <a:r>
              <a:rPr lang="vi-VN" dirty="0"/>
              <a:t>Symbian: EPOC </a:t>
            </a:r>
          </a:p>
          <a:p>
            <a:r>
              <a:rPr lang="vi-VN" dirty="0"/>
              <a:t>PalmOS </a:t>
            </a:r>
          </a:p>
          <a:p>
            <a:r>
              <a:rPr lang="vi-VN" dirty="0"/>
              <a:t>QNX </a:t>
            </a:r>
          </a:p>
          <a:p>
            <a:r>
              <a:rPr lang="vi-VN" dirty="0"/>
              <a:t>VXWorks </a:t>
            </a:r>
          </a:p>
          <a:p>
            <a:r>
              <a:rPr lang="vi-VN" dirty="0"/>
              <a:t>LynxOS </a:t>
            </a:r>
          </a:p>
          <a:p>
            <a:r>
              <a:rPr lang="vi-VN" dirty="0"/>
              <a:t>MVS, AS/400 </a:t>
            </a:r>
          </a:p>
          <a:p>
            <a:r>
              <a:rPr lang="vi-VN" dirty="0"/>
              <a:t>JVM, VMWare</a:t>
            </a:r>
            <a:r>
              <a:rPr lang="en-US" dirty="0"/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DosBox</a:t>
            </a:r>
            <a:r>
              <a:rPr lang="en-US" dirty="0"/>
              <a:t>, </a:t>
            </a:r>
            <a:r>
              <a:rPr lang="vi-VN" dirty="0"/>
              <a:t>VirtualBox</a:t>
            </a:r>
          </a:p>
          <a:p>
            <a:endParaRPr lang="vi-VN" dirty="0"/>
          </a:p>
        </p:txBody>
      </p:sp>
      <p:sp>
        <p:nvSpPr>
          <p:cNvPr id="8" name="AutoShape 11"/>
          <p:cNvSpPr>
            <a:spLocks/>
          </p:cNvSpPr>
          <p:nvPr/>
        </p:nvSpPr>
        <p:spPr bwMode="auto">
          <a:xfrm>
            <a:off x="4572000" y="1905000"/>
            <a:ext cx="304800" cy="2171700"/>
          </a:xfrm>
          <a:prstGeom prst="rightBrace">
            <a:avLst>
              <a:gd name="adj1" fmla="val 54167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F5F5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GB" sz="1400" b="1"/>
              <a:t>           </a:t>
            </a:r>
            <a:endParaRPr lang="en-GB" sz="160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547162" y="2738735"/>
            <a:ext cx="2010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F5F5F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GB" sz="2400" dirty="0" err="1"/>
              <a:t>Các</a:t>
            </a:r>
            <a:r>
              <a:rPr lang="en-GB" sz="2400" dirty="0"/>
              <a:t> </a:t>
            </a:r>
            <a:r>
              <a:rPr lang="en-GB" sz="2400" dirty="0" err="1"/>
              <a:t>dạng</a:t>
            </a:r>
            <a:r>
              <a:rPr lang="en-GB" sz="2400" dirty="0"/>
              <a:t>  Unix</a:t>
            </a:r>
            <a:endParaRPr lang="en-GB" sz="1600" dirty="0"/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>
            <a:off x="4572000" y="4191000"/>
            <a:ext cx="381000" cy="706438"/>
          </a:xfrm>
          <a:prstGeom prst="rightBrace">
            <a:avLst>
              <a:gd name="adj1" fmla="val 11667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F5F5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GB" sz="1400" b="1" dirty="0"/>
              <a:t>           </a:t>
            </a:r>
            <a:endParaRPr lang="en-GB" sz="1600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486400" y="4262735"/>
            <a:ext cx="2161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F5F5F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GB" sz="2400" dirty="0" err="1"/>
              <a:t>Thiết</a:t>
            </a:r>
            <a:r>
              <a:rPr lang="en-GB" sz="2400" dirty="0"/>
              <a:t> </a:t>
            </a:r>
            <a:r>
              <a:rPr lang="en-GB" sz="2400" dirty="0" err="1"/>
              <a:t>bị</a:t>
            </a:r>
            <a:r>
              <a:rPr lang="en-GB" sz="2400" dirty="0"/>
              <a:t> </a:t>
            </a:r>
            <a:r>
              <a:rPr lang="en-GB" sz="2400" dirty="0" err="1"/>
              <a:t>cầm</a:t>
            </a:r>
            <a:r>
              <a:rPr lang="en-GB" sz="2400" dirty="0"/>
              <a:t> </a:t>
            </a:r>
            <a:r>
              <a:rPr lang="en-GB" sz="2400" dirty="0" err="1"/>
              <a:t>tay</a:t>
            </a:r>
            <a:endParaRPr lang="en-GB" sz="1600" dirty="0"/>
          </a:p>
        </p:txBody>
      </p:sp>
      <p:sp>
        <p:nvSpPr>
          <p:cNvPr id="12" name="AutoShape 7"/>
          <p:cNvSpPr>
            <a:spLocks/>
          </p:cNvSpPr>
          <p:nvPr/>
        </p:nvSpPr>
        <p:spPr bwMode="auto">
          <a:xfrm>
            <a:off x="4572000" y="4953000"/>
            <a:ext cx="304800" cy="990600"/>
          </a:xfrm>
          <a:prstGeom prst="rightBrace">
            <a:avLst>
              <a:gd name="adj1" fmla="val 27083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F5F5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GB" sz="1400" b="1"/>
              <a:t>           </a:t>
            </a:r>
            <a:endParaRPr lang="en-GB" sz="160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839158" y="5177135"/>
            <a:ext cx="36952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F5F5F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GB" sz="2400" dirty="0" err="1"/>
              <a:t>Các</a:t>
            </a:r>
            <a:r>
              <a:rPr lang="en-GB" sz="2400" dirty="0"/>
              <a:t> </a:t>
            </a:r>
            <a:r>
              <a:rPr lang="en-GB" sz="2400" dirty="0" err="1"/>
              <a:t>hệ</a:t>
            </a:r>
            <a:r>
              <a:rPr lang="en-GB" sz="2400" dirty="0"/>
              <a:t> </a:t>
            </a:r>
            <a:r>
              <a:rPr lang="en-GB" sz="2400" dirty="0" err="1"/>
              <a:t>nhúng</a:t>
            </a:r>
            <a:r>
              <a:rPr lang="en-GB" sz="2400" dirty="0"/>
              <a:t> </a:t>
            </a:r>
            <a:r>
              <a:rPr lang="en-GB" sz="2400" dirty="0" err="1"/>
              <a:t>thời</a:t>
            </a:r>
            <a:r>
              <a:rPr lang="en-GB" sz="2400" dirty="0"/>
              <a:t> </a:t>
            </a:r>
            <a:r>
              <a:rPr lang="en-GB" sz="2400" dirty="0" err="1"/>
              <a:t>gian</a:t>
            </a:r>
            <a:r>
              <a:rPr lang="en-GB" sz="2400" dirty="0"/>
              <a:t> </a:t>
            </a:r>
            <a:r>
              <a:rPr lang="en-GB" sz="2400" dirty="0" err="1"/>
              <a:t>thực</a:t>
            </a:r>
            <a:endParaRPr lang="en-GB" sz="16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867400" y="6015335"/>
            <a:ext cx="11070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F5F5F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GB" sz="2400" dirty="0" err="1"/>
              <a:t>Máy</a:t>
            </a:r>
            <a:r>
              <a:rPr lang="en-GB" sz="2400" dirty="0"/>
              <a:t> </a:t>
            </a:r>
            <a:r>
              <a:rPr lang="en-GB" sz="2400" dirty="0" err="1"/>
              <a:t>ảo</a:t>
            </a:r>
            <a:endParaRPr lang="en-GB" sz="1600" dirty="0"/>
          </a:p>
        </p:txBody>
      </p:sp>
      <p:sp>
        <p:nvSpPr>
          <p:cNvPr id="15" name="AutoShape 9"/>
          <p:cNvSpPr>
            <a:spLocks/>
          </p:cNvSpPr>
          <p:nvPr/>
        </p:nvSpPr>
        <p:spPr bwMode="auto">
          <a:xfrm>
            <a:off x="4876800" y="5999162"/>
            <a:ext cx="381000" cy="477838"/>
          </a:xfrm>
          <a:prstGeom prst="rightBrace">
            <a:avLst>
              <a:gd name="adj1" fmla="val 11667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5F5F5F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0" hangingPunct="0"/>
            <a:r>
              <a:rPr lang="en-GB" sz="1400" b="1" dirty="0"/>
              <a:t>      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878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1.8.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I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vi-VN" dirty="0">
                <a:latin typeface="Calibri" pitchFamily="34" charset="0"/>
                <a:cs typeface="Calibri" pitchFamily="34" charset="0"/>
              </a:rPr>
              <a:t>Mục đích chính của Hệ điều hành là gì?</a:t>
            </a:r>
          </a:p>
          <a:p>
            <a:pPr marL="628650" indent="-514350">
              <a:buFont typeface="+mj-lt"/>
              <a:buAutoNum type="arabicPeriod"/>
            </a:pPr>
            <a:r>
              <a:rPr lang="vi-VN" dirty="0">
                <a:latin typeface="Calibri" pitchFamily="34" charset="0"/>
                <a:cs typeface="Calibri" pitchFamily="34" charset="0"/>
              </a:rPr>
              <a:t>Liệt kê các thành phần của tổ chức máy tính?</a:t>
            </a:r>
          </a:p>
          <a:p>
            <a:pPr marL="628650" indent="-514350">
              <a:buFont typeface="+mj-lt"/>
              <a:buAutoNum type="arabicPeriod"/>
            </a:pPr>
            <a:r>
              <a:rPr lang="vi-VN" dirty="0">
                <a:latin typeface="Calibri" pitchFamily="34" charset="0"/>
                <a:cs typeface="Calibri" pitchFamily="34" charset="0"/>
              </a:rPr>
              <a:t>Lợi ích chính của Hệ điều hành đa chương là gì?</a:t>
            </a:r>
          </a:p>
          <a:p>
            <a:pPr marL="628650" indent="-514350">
              <a:buFont typeface="+mj-lt"/>
              <a:buAutoNum type="arabicPeriod"/>
            </a:pPr>
            <a:r>
              <a:rPr lang="vi-VN" dirty="0">
                <a:latin typeface="Calibri" pitchFamily="34" charset="0"/>
                <a:cs typeface="Calibri" pitchFamily="34" charset="0"/>
              </a:rPr>
              <a:t>Khác biệt chính của máy tính mainframe và máy tính cá nhân là cái gì?</a:t>
            </a:r>
          </a:p>
          <a:p>
            <a:pPr marL="628650" indent="-514350">
              <a:buFont typeface="+mj-lt"/>
              <a:buAutoNum type="arabicPeriod"/>
            </a:pPr>
            <a:r>
              <a:rPr lang="vi-VN" dirty="0">
                <a:latin typeface="Calibri" pitchFamily="34" charset="0"/>
                <a:cs typeface="Calibri" pitchFamily="34" charset="0"/>
              </a:rPr>
              <a:t>Phân biệt multiprocessor và distributed system.</a:t>
            </a: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648960"/>
            <a:ext cx="7010400" cy="838200"/>
          </a:xfrm>
        </p:spPr>
        <p:txBody>
          <a:bodyPr/>
          <a:lstStyle/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1029" descr="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538288"/>
            <a:ext cx="68008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87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648960"/>
            <a:ext cx="7010400" cy="838200"/>
          </a:xfrm>
        </p:spPr>
        <p:txBody>
          <a:bodyPr>
            <a:normAutofit/>
          </a:bodyPr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–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tri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1029" descr="0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609725"/>
            <a:ext cx="59817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01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/>
            <a:r>
              <a:rPr lang="en-US" dirty="0"/>
              <a:t>1.2.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,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z="2800" b="1" dirty="0">
                <a:latin typeface="Calibri" pitchFamily="34" charset="0"/>
                <a:cs typeface="Calibri" pitchFamily="34" charset="0"/>
              </a:rPr>
              <a:t>Khái niệm:</a:t>
            </a:r>
          </a:p>
          <a:p>
            <a:pPr lvl="1"/>
            <a:r>
              <a:rPr lang="vi-VN" dirty="0">
                <a:latin typeface="Calibri" pitchFamily="34" charset="0"/>
                <a:cs typeface="Calibri" pitchFamily="34" charset="0"/>
              </a:rPr>
              <a:t>Một chương trình làm việc như người trung gian giữa người sử dụng và phần cứng máy tính.</a:t>
            </a:r>
          </a:p>
          <a:p>
            <a:pPr lvl="1"/>
            <a:r>
              <a:rPr lang="vi-VN" dirty="0">
                <a:latin typeface="Calibri" pitchFamily="34" charset="0"/>
                <a:cs typeface="Calibri" pitchFamily="34" charset="0"/>
              </a:rPr>
              <a:t>Một chương trình nào đó, viết trên C hay C++.</a:t>
            </a:r>
          </a:p>
          <a:p>
            <a:pPr lvl="1"/>
            <a:r>
              <a:rPr lang="vi-VN" dirty="0">
                <a:latin typeface="Calibri" pitchFamily="34" charset="0"/>
                <a:cs typeface="Calibri" pitchFamily="34" charset="0"/>
              </a:rPr>
              <a:t>Dùng để nạp và chạy các chương trình khác;</a:t>
            </a:r>
          </a:p>
          <a:p>
            <a:pPr lvl="1"/>
            <a:r>
              <a:rPr lang="vi-VN" dirty="0">
                <a:latin typeface="Calibri" pitchFamily="34" charset="0"/>
                <a:cs typeface="Calibri" pitchFamily="34" charset="0"/>
              </a:rPr>
              <a:t>Làm việc trên những gì mà phần cứng có. 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Phần mềm đảm</a:t>
            </a:r>
            <a:r>
              <a:rPr lang="vi-VN" dirty="0">
                <a:latin typeface="Calibri" pitchFamily="34" charset="0"/>
                <a:cs typeface="Calibri" pitchFamily="34" charset="0"/>
              </a:rPr>
              <a:t> đảm bảo cơ sở cho các chương trình ứng dụng được thực thi:</a:t>
            </a:r>
          </a:p>
          <a:p>
            <a:pPr lvl="2"/>
            <a:r>
              <a:rPr lang="vi-VN" dirty="0">
                <a:latin typeface="Calibri" pitchFamily="34" charset="0"/>
                <a:cs typeface="Calibri" pitchFamily="34" charset="0"/>
              </a:rPr>
              <a:t>Vẽ trên màn hình;</a:t>
            </a:r>
          </a:p>
          <a:p>
            <a:pPr lvl="2"/>
            <a:r>
              <a:rPr lang="vi-VN" dirty="0">
                <a:latin typeface="Calibri" pitchFamily="34" charset="0"/>
                <a:cs typeface="Calibri" pitchFamily="34" charset="0"/>
              </a:rPr>
              <a:t>Tương tác qua bàn phím, chuột, …;</a:t>
            </a:r>
          </a:p>
          <a:p>
            <a:pPr lvl="2"/>
            <a:r>
              <a:rPr lang="vi-VN" dirty="0">
                <a:latin typeface="Calibri" pitchFamily="34" charset="0"/>
                <a:cs typeface="Calibri" pitchFamily="34" charset="0"/>
              </a:rPr>
              <a:t>Truy cập đến ổ đĩa, files;</a:t>
            </a:r>
          </a:p>
          <a:p>
            <a:pPr lvl="2"/>
            <a:r>
              <a:rPr lang="vi-VN" dirty="0">
                <a:latin typeface="Calibri" pitchFamily="34" charset="0"/>
                <a:cs typeface="Calibri" pitchFamily="34" charset="0"/>
              </a:rPr>
              <a:t>Tương tác với các chương trình khác</a:t>
            </a:r>
            <a:r>
              <a:rPr lang="en-US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máy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tính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khác</a:t>
            </a:r>
            <a:r>
              <a:rPr lang="en-US" dirty="0">
                <a:latin typeface="Calibri" pitchFamily="34" charset="0"/>
                <a:cs typeface="Calibri" pitchFamily="34" charset="0"/>
              </a:rPr>
              <a:t>…</a:t>
            </a:r>
            <a:endParaRPr lang="vi-VN" dirty="0">
              <a:latin typeface="Calibri" pitchFamily="34" charset="0"/>
              <a:cs typeface="Calibri" pitchFamily="34" charset="0"/>
            </a:endParaRPr>
          </a:p>
          <a:p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E0D7-0C67-4637-A2CB-07DBFE7909B7}" type="datetime1">
              <a:rPr lang="en-US" smtClean="0"/>
              <a:pPr/>
              <a:t>08/03/19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GV. Hà Chí Trung, HVKTQS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6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Lý thuyết hệ điều hành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Chương 1. Tổng quan về hệ điều hành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1.1. Tổng quan về môn học&amp;quot;&quot;/&gt;&lt;property id=&quot;20307&quot; value=&quot;352&quot;/&gt;&lt;/object&gt;&lt;object type=&quot;3&quot; unique_id=&quot;10006&quot;&gt;&lt;property id=&quot;20148&quot; value=&quot;5&quot;/&gt;&lt;property id=&quot;20300&quot; value=&quot;Slide 4 - &amp;quot;1.1. Tổng quan về môn học&amp;quot;&quot;/&gt;&lt;property id=&quot;20307&quot; value=&quot;353&quot;/&gt;&lt;/object&gt;&lt;object type=&quot;3&quot; unique_id=&quot;10007&quot;&gt;&lt;property id=&quot;20148&quot; value=&quot;5&quot;/&gt;&lt;property id=&quot;20300&quot; value=&quot;Slide 5 - &amp;quot;1.1. Tổng quan về môn học&amp;quot;&quot;/&gt;&lt;property id=&quot;20307&quot; value=&quot;354&quot;/&gt;&lt;/object&gt;&lt;object type=&quot;3&quot; unique_id=&quot;10008&quot;&gt;&lt;property id=&quot;20148&quot; value=&quot;5&quot;/&gt;&lt;property id=&quot;20300&quot; value=&quot;Slide 6 - &amp;quot;1.2. Khái niệm, chức năng hệ điều hành&amp;quot;&quot;/&gt;&lt;property id=&quot;20307&quot; value=&quot;458&quot;/&gt;&lt;/object&gt;&lt;object type=&quot;3&quot; unique_id=&quot;10009&quot;&gt;&lt;property id=&quot;20148&quot; value=&quot;5&quot;/&gt;&lt;property id=&quot;20300&quot; value=&quot;Slide 7 - &amp;quot;1.2. Khái niệm, chức năng hệ điều hành&amp;quot;&quot;/&gt;&lt;property id=&quot;20307&quot; value=&quot;457&quot;/&gt;&lt;/object&gt;&lt;object type=&quot;3&quot; unique_id=&quot;10010&quot;&gt;&lt;property id=&quot;20148&quot; value=&quot;5&quot;/&gt;&lt;property id=&quot;20300&quot; value=&quot;Slide 8 - &amp;quot;1.2. Khái niệm, chức năng hệ điều hành&amp;quot;&quot;/&gt;&lt;property id=&quot;20307&quot; value=&quot;459&quot;/&gt;&lt;/object&gt;&lt;object type=&quot;3&quot; unique_id=&quot;10011&quot;&gt;&lt;property id=&quot;20148&quot; value=&quot;5&quot;/&gt;&lt;property id=&quot;20300&quot; value=&quot;Slide 9 - &amp;quot;1.2. Khái niệm, chức năng hệ điều hành&amp;quot;&quot;/&gt;&lt;property id=&quot;20307&quot; value=&quot;376&quot;/&gt;&lt;/object&gt;&lt;object type=&quot;3&quot; unique_id=&quot;10012&quot;&gt;&lt;property id=&quot;20148&quot; value=&quot;5&quot;/&gt;&lt;property id=&quot;20300&quot; value=&quot;Slide 10 - &amp;quot;1.2. Khái niệm, chức năng hệ điều hành&amp;quot;&quot;/&gt;&lt;property id=&quot;20307&quot; value=&quot;373&quot;/&gt;&lt;/object&gt;&lt;object type=&quot;3&quot; unique_id=&quot;10013&quot;&gt;&lt;property id=&quot;20148&quot; value=&quot;5&quot;/&gt;&lt;property id=&quot;20300&quot; value=&quot;Slide 11 - &amp;quot;1.3. Lịch sử phát triển hệ điều hành&amp;quot;&quot;/&gt;&lt;property id=&quot;20307&quot; value=&quot;460&quot;/&gt;&lt;/object&gt;&lt;object type=&quot;3&quot; unique_id=&quot;10014&quot;&gt;&lt;property id=&quot;20148&quot; value=&quot;5&quot;/&gt;&lt;property id=&quot;20300&quot; value=&quot;Slide 12 - &amp;quot;1.3. Lịch sử phát triển hệ điều hành&amp;quot;&quot;/&gt;&lt;property id=&quot;20307&quot; value=&quot;356&quot;/&gt;&lt;/object&gt;&lt;object type=&quot;3&quot; unique_id=&quot;10015&quot;&gt;&lt;property id=&quot;20148&quot; value=&quot;5&quot;/&gt;&lt;property id=&quot;20300&quot; value=&quot;Slide 13&quot;/&gt;&lt;property id=&quot;20307&quot; value=&quot;357&quot;/&gt;&lt;/object&gt;&lt;object type=&quot;3&quot; unique_id=&quot;10016&quot;&gt;&lt;property id=&quot;20148&quot; value=&quot;5&quot;/&gt;&lt;property id=&quot;20300&quot; value=&quot;Slide 14 - &amp;quot;1.3. Lịch sử phát triển hệ điều hành&amp;quot;&quot;/&gt;&lt;property id=&quot;20307&quot; value=&quot;377&quot;/&gt;&lt;/object&gt;&lt;object type=&quot;3&quot; unique_id=&quot;10017&quot;&gt;&lt;property id=&quot;20148&quot; value=&quot;5&quot;/&gt;&lt;property id=&quot;20300&quot; value=&quot;Slide 15 - &amp;quot;1.3. Lịch sử phát triển hệ điều hành&amp;quot;&quot;/&gt;&lt;property id=&quot;20307&quot; value=&quot;343&quot;/&gt;&lt;/object&gt;&lt;object type=&quot;3&quot; unique_id=&quot;10018&quot;&gt;&lt;property id=&quot;20148&quot; value=&quot;5&quot;/&gt;&lt;property id=&quot;20300&quot; value=&quot;Slide 16 - &amp;quot;1.3.1.  Xử lý bó đơn (Simple batch) &amp;quot;&quot;/&gt;&lt;property id=&quot;20307&quot; value=&quot;358&quot;/&gt;&lt;/object&gt;&lt;object type=&quot;3&quot; unique_id=&quot;10019&quot;&gt;&lt;property id=&quot;20148&quot; value=&quot;5&quot;/&gt;&lt;property id=&quot;20300&quot; value=&quot;Slide 17 - &amp;quot;1.3.1.  Xử lý bó đơn (Simple batch) &amp;quot;&quot;/&gt;&lt;property id=&quot;20307&quot; value=&quot;461&quot;/&gt;&lt;/object&gt;&lt;object type=&quot;3&quot; unique_id=&quot;10020&quot;&gt;&lt;property id=&quot;20148&quot; value=&quot;5&quot;/&gt;&lt;property id=&quot;20300&quot; value=&quot;Slide 18 - &amp;quot;1.3.1.  Xử lý bó đơn (Simple batch) &amp;quot;&quot;/&gt;&lt;property id=&quot;20307&quot; value=&quot;359&quot;/&gt;&lt;/object&gt;&lt;object type=&quot;3&quot; unique_id=&quot;10021&quot;&gt;&lt;property id=&quot;20148&quot; value=&quot;5&quot;/&gt;&lt;property id=&quot;20300&quot; value=&quot;Slide 19 - &amp;quot;1.3.2. Multiprogrammed systems&amp;quot;&quot;/&gt;&lt;property id=&quot;20307&quot; value=&quot;360&quot;/&gt;&lt;/object&gt;&lt;object type=&quot;3&quot; unique_id=&quot;10022&quot;&gt;&lt;property id=&quot;20148&quot; value=&quot;5&quot;/&gt;&lt;property id=&quot;20300&quot; value=&quot;Slide 20 - &amp;quot;1.3.3. Time-sharing systems&amp;quot;&quot;/&gt;&lt;property id=&quot;20307&quot; value=&quot;361&quot;/&gt;&lt;/object&gt;&lt;object type=&quot;3&quot; unique_id=&quot;10023&quot;&gt;&lt;property id=&quot;20148&quot; value=&quot;5&quot;/&gt;&lt;property id=&quot;20300&quot; value=&quot;Slide 21 - &amp;quot;1.3.3. Time-sharing systems&amp;quot;&quot;/&gt;&lt;property id=&quot;20307&quot; value=&quot;378&quot;/&gt;&lt;/object&gt;&lt;object type=&quot;3&quot; unique_id=&quot;10024&quot;&gt;&lt;property id=&quot;20148&quot; value=&quot;5&quot;/&gt;&lt;property id=&quot;20300&quot; value=&quot;Slide 22 - &amp;quot;1.3.3. Time-sharing systems&amp;quot;&quot;/&gt;&lt;property id=&quot;20307&quot; value=&quot;362&quot;/&gt;&lt;/object&gt;&lt;object type=&quot;3&quot; unique_id=&quot;10025&quot;&gt;&lt;property id=&quot;20148&quot; value=&quot;5&quot;/&gt;&lt;property id=&quot;20300&quot; value=&quot;Slide 23 - &amp;quot;1.3.4. Máy để bàn (Desktop systems)&amp;quot;&quot;/&gt;&lt;property id=&quot;20307&quot; value=&quot;363&quot;/&gt;&lt;/object&gt;&lt;object type=&quot;3&quot; unique_id=&quot;10026&quot;&gt;&lt;property id=&quot;20148&quot; value=&quot;5&quot;/&gt;&lt;property id=&quot;20300&quot; value=&quot;Slide 24 - &amp;quot;1.3.4. Máy để bàn (Desktop systems)&amp;quot;&quot;/&gt;&lt;property id=&quot;20307&quot; value=&quot;364&quot;/&gt;&lt;/object&gt;&lt;object type=&quot;3&quot; unique_id=&quot;10027&quot;&gt;&lt;property id=&quot;20148&quot; value=&quot;5&quot;/&gt;&lt;property id=&quot;20300&quot; value=&quot;Slide 25 - &amp;quot;1.3.5. Các hệ thống song song&amp;quot;&quot;/&gt;&lt;property id=&quot;20307&quot; value=&quot;365&quot;/&gt;&lt;/object&gt;&lt;object type=&quot;3&quot; unique_id=&quot;10028&quot;&gt;&lt;property id=&quot;20148&quot; value=&quot;5&quot;/&gt;&lt;property id=&quot;20300&quot; value=&quot;Slide 26 - &amp;quot;1.3.5. Các hệ thống song song&amp;quot;&quot;/&gt;&lt;property id=&quot;20307&quot; value=&quot;366&quot;/&gt;&lt;/object&gt;&lt;object type=&quot;3&quot; unique_id=&quot;10029&quot;&gt;&lt;property id=&quot;20148&quot; value=&quot;5&quot;/&gt;&lt;property id=&quot;20300&quot; value=&quot;Slide 27 - &amp;quot;1.3.6. Hệ phân tán (Distributed systems)&amp;quot;&quot;/&gt;&lt;property id=&quot;20307&quot; value=&quot;367&quot;/&gt;&lt;/object&gt;&lt;object type=&quot;3&quot; unique_id=&quot;10030&quot;&gt;&lt;property id=&quot;20148&quot; value=&quot;5&quot;/&gt;&lt;property id=&quot;20300&quot; value=&quot;Slide 28 - &amp;quot;1.3.6. Hệ phân tán (Distributed system)&amp;quot;&quot;/&gt;&lt;property id=&quot;20307&quot; value=&quot;368&quot;/&gt;&lt;/object&gt;&lt;object type=&quot;3&quot; unique_id=&quot;10031&quot;&gt;&lt;property id=&quot;20148&quot; value=&quot;5&quot;/&gt;&lt;property id=&quot;20300&quot; value=&quot;Slide 29 - &amp;quot;1.3.7. Các hệ thống thời gian thực&amp;quot;&quot;/&gt;&lt;property id=&quot;20307&quot; value=&quot;379&quot;/&gt;&lt;/object&gt;&lt;object type=&quot;3&quot; unique_id=&quot;10032&quot;&gt;&lt;property id=&quot;20148&quot; value=&quot;5&quot;/&gt;&lt;property id=&quot;20300&quot; value=&quot;Slide 30 - &amp;quot;Mục đích của hệ điều hành&amp;quot;&quot;/&gt;&lt;property id=&quot;20307&quot; value=&quot;450&quot;/&gt;&lt;/object&gt;&lt;object type=&quot;3&quot; unique_id=&quot;10033&quot;&gt;&lt;property id=&quot;20148&quot; value=&quot;5&quot;/&gt;&lt;property id=&quot;20300&quot; value=&quot;Slide 31 - &amp;quot;Mục đích của hệ điều hành&amp;quot;&quot;/&gt;&lt;property id=&quot;20307&quot; value=&quot;451&quot;/&gt;&lt;/object&gt;&lt;object type=&quot;3&quot; unique_id=&quot;10034&quot;&gt;&lt;property id=&quot;20148&quot; value=&quot;5&quot;/&gt;&lt;property id=&quot;20300&quot; value=&quot;Slide 32 - &amp;quot;1.4.1. Cấu trúc của hệ thống máy tính&amp;quot;&quot;/&gt;&lt;property id=&quot;20307&quot; value=&quot;380&quot;/&gt;&lt;/object&gt;&lt;object type=&quot;3&quot; unique_id=&quot;10035&quot;&gt;&lt;property id=&quot;20148&quot; value=&quot;5&quot;/&gt;&lt;property id=&quot;20300&quot; value=&quot;Slide 33 - &amp;quot;1.4. Cấu trúc của hệ thống máy tính&amp;quot;&quot;/&gt;&lt;property id=&quot;20307&quot; value=&quot;384&quot;/&gt;&lt;/object&gt;&lt;object type=&quot;3&quot; unique_id=&quot;10036&quot;&gt;&lt;property id=&quot;20148&quot; value=&quot;5&quot;/&gt;&lt;property id=&quot;20300&quot; value=&quot;Slide 34 - &amp;quot;1.4. Cấu trúc của hệ thống máy tính&amp;quot;&quot;/&gt;&lt;property id=&quot;20307&quot; value=&quot;381&quot;/&gt;&lt;/object&gt;&lt;object type=&quot;3&quot; unique_id=&quot;10037&quot;&gt;&lt;property id=&quot;20148&quot; value=&quot;5&quot;/&gt;&lt;property id=&quot;20300&quot; value=&quot;Slide 35 - &amp;quot;1.4. Cấu trúc của hệ thống máy tính&amp;quot;&quot;/&gt;&lt;property id=&quot;20307&quot; value=&quot;382&quot;/&gt;&lt;/object&gt;&lt;object type=&quot;3&quot; unique_id=&quot;10038&quot;&gt;&lt;property id=&quot;20148&quot; value=&quot;5&quot;/&gt;&lt;property id=&quot;20300&quot; value=&quot;Slide 36 - &amp;quot;1.4. Cấu trúc của hệ thống máy tính&amp;quot;&quot;/&gt;&lt;property id=&quot;20307&quot; value=&quot;383&quot;/&gt;&lt;/object&gt;&lt;object type=&quot;3&quot; unique_id=&quot;10039&quot;&gt;&lt;property id=&quot;20148&quot; value=&quot;5&quot;/&gt;&lt;property id=&quot;20300&quot; value=&quot;Slide 37 - &amp;quot;1.5. Một số khái niệm của hệ điều hành&amp;quot;&quot;/&gt;&lt;property id=&quot;20307&quot; value=&quot;345&quot;/&gt;&lt;/object&gt;&lt;object type=&quot;3&quot; unique_id=&quot;10040&quot;&gt;&lt;property id=&quot;20148&quot; value=&quot;5&quot;/&gt;&lt;property id=&quot;20300&quot; value=&quot;Slide 38 - &amp;quot;1.5.1. Quản lý tiến trình&amp;quot;&quot;/&gt;&lt;property id=&quot;20307&quot; value=&quot;429&quot;/&gt;&lt;/object&gt;&lt;object type=&quot;3&quot; unique_id=&quot;10041&quot;&gt;&lt;property id=&quot;20148&quot; value=&quot;5&quot;/&gt;&lt;property id=&quot;20300&quot; value=&quot;Slide 39 - &amp;quot;1.5.1. Quản lý tiến trình&amp;quot;&quot;/&gt;&lt;property id=&quot;20307&quot; value=&quot;446&quot;/&gt;&lt;/object&gt;&lt;object type=&quot;3&quot; unique_id=&quot;10042&quot;&gt;&lt;property id=&quot;20148&quot; value=&quot;5&quot;/&gt;&lt;property id=&quot;20300&quot; value=&quot;Slide 40 - &amp;quot;1.5.1. Quản lý tiến trình&amp;quot;&quot;/&gt;&lt;property id=&quot;20307&quot; value=&quot;430&quot;/&gt;&lt;/object&gt;&lt;object type=&quot;3&quot; unique_id=&quot;10043&quot;&gt;&lt;property id=&quot;20148&quot; value=&quot;5&quot;/&gt;&lt;property id=&quot;20300&quot; value=&quot;Slide 41 - &amp;quot;1.5.1. Quản lý tiến trình&amp;quot;&quot;/&gt;&lt;property id=&quot;20307&quot; value=&quot;445&quot;/&gt;&lt;/object&gt;&lt;object type=&quot;3&quot; unique_id=&quot;10044&quot;&gt;&lt;property id=&quot;20148&quot; value=&quot;5&quot;/&gt;&lt;property id=&quot;20300&quot; value=&quot;Slide 42 - &amp;quot;1.5.2. Quản lý bộ nhớ chính&amp;quot;&quot;/&gt;&lt;property id=&quot;20307&quot; value=&quot;431&quot;/&gt;&lt;/object&gt;&lt;object type=&quot;3&quot; unique_id=&quot;10045&quot;&gt;&lt;property id=&quot;20148&quot; value=&quot;5&quot;/&gt;&lt;property id=&quot;20300&quot; value=&quot;Slide 43 - &amp;quot;1.5.3. Quản lý hệ thống nhập/xuất&amp;quot;&quot;/&gt;&lt;property id=&quot;20307&quot; value=&quot;432&quot;/&gt;&lt;/object&gt;&lt;object type=&quot;3&quot; unique_id=&quot;10046&quot;&gt;&lt;property id=&quot;20148&quot; value=&quot;5&quot;/&gt;&lt;property id=&quot;20300&quot; value=&quot;Slide 44 - &amp;quot;1.5.4. Quản lý tập tin (file management)&amp;quot;&quot;/&gt;&lt;property id=&quot;20307&quot; value=&quot;433&quot;/&gt;&lt;/object&gt;&lt;object type=&quot;3&quot; unique_id=&quot;10047&quot;&gt;&lt;property id=&quot;20148&quot; value=&quot;5&quot;/&gt;&lt;property id=&quot;20300&quot; value=&quot;Slide 45 - &amp;quot;1.5.4. Quản lý tập tin (file management)&amp;quot;&quot;/&gt;&lt;property id=&quot;20307&quot; value=&quot;447&quot;/&gt;&lt;/object&gt;&lt;object type=&quot;3&quot; unique_id=&quot;10048&quot;&gt;&lt;property id=&quot;20148&quot; value=&quot;5&quot;/&gt;&lt;property id=&quot;20300&quot; value=&quot;Slide 46 - &amp;quot;1.5.5. Hệ thống bảo vệ&amp;quot;&quot;/&gt;&lt;property id=&quot;20307&quot; value=&quot;434&quot;/&gt;&lt;/object&gt;&lt;object type=&quot;3&quot; unique_id=&quot;10049&quot;&gt;&lt;property id=&quot;20148&quot; value=&quot;5&quot;/&gt;&lt;property id=&quot;20300&quot; value=&quot;Slide 47 - &amp;quot;1.5.5. Hệ thống bảo vệ&amp;quot;&quot;/&gt;&lt;property id=&quot;20307&quot; value=&quot;448&quot;/&gt;&lt;/object&gt;&lt;object type=&quot;3&quot; unique_id=&quot;10050&quot;&gt;&lt;property id=&quot;20148&quot; value=&quot;5&quot;/&gt;&lt;property id=&quot;20300&quot; value=&quot;Slide 48 - &amp;quot;1.5.6. Trình thông dịch lệnh&amp;quot;&quot;/&gt;&lt;property id=&quot;20307&quot; value=&quot;435&quot;/&gt;&lt;/object&gt;&lt;object type=&quot;3&quot; unique_id=&quot;10051&quot;&gt;&lt;property id=&quot;20148&quot; value=&quot;5&quot;/&gt;&lt;property id=&quot;20300&quot; value=&quot;Slide 49 - &amp;quot;1.5.7. Các dạng lời gọi hệ thống&amp;quot;&quot;/&gt;&lt;property id=&quot;20307&quot; value=&quot;436&quot;/&gt;&lt;/object&gt;&lt;object type=&quot;3&quot; unique_id=&quot;10052&quot;&gt;&lt;property id=&quot;20148&quot; value=&quot;5&quot;/&gt;&lt;property id=&quot;20300&quot; value=&quot;Slide 50 - &amp;quot;1.5.7. Các loại lời gọi hệ thống&amp;quot;&quot;/&gt;&lt;property id=&quot;20307&quot; value=&quot;449&quot;/&gt;&lt;/object&gt;&lt;object type=&quot;3&quot; unique_id=&quot;10053&quot;&gt;&lt;property id=&quot;20148&quot; value=&quot;5&quot;/&gt;&lt;property id=&quot;20300&quot; value=&quot;Slide 51 - &amp;quot;Hoạt động của hệ thống máy tính&amp;quot;&quot;/&gt;&lt;property id=&quot;20307&quot; value=&quot;452&quot;/&gt;&lt;/object&gt;&lt;object type=&quot;3&quot; unique_id=&quot;10054&quot;&gt;&lt;property id=&quot;20148&quot; value=&quot;5&quot;/&gt;&lt;property id=&quot;20300&quot; value=&quot;Slide 52 - &amp;quot;Hoạt động của hệ thống máy tính&amp;quot;&quot;/&gt;&lt;property id=&quot;20307&quot; value=&quot;453&quot;/&gt;&lt;/object&gt;&lt;object type=&quot;3&quot; unique_id=&quot;10055&quot;&gt;&lt;property id=&quot;20148&quot; value=&quot;5&quot;/&gt;&lt;property id=&quot;20300&quot; value=&quot;Slide 53 - &amp;quot;1.6. Cấu trúc của Hệ điều hành&amp;quot;&quot;/&gt;&lt;property id=&quot;20307&quot; value=&quot;347&quot;/&gt;&lt;/object&gt;&lt;object type=&quot;3&quot; unique_id=&quot;10056&quot;&gt;&lt;property id=&quot;20148&quot; value=&quot;5&quot;/&gt;&lt;property id=&quot;20300&quot; value=&quot;Slide 54 - &amp;quot;1.6. Cấu trúc của Hệ điều hành&amp;quot;&quot;/&gt;&lt;property id=&quot;20307&quot; value=&quot;437&quot;/&gt;&lt;/object&gt;&lt;object type=&quot;3&quot; unique_id=&quot;10057&quot;&gt;&lt;property id=&quot;20148&quot; value=&quot;5&quot;/&gt;&lt;property id=&quot;20300&quot; value=&quot;Slide 55 - &amp;quot;1.6.1. Cấu trúc đơn giản (monolithic)&amp;quot;&quot;/&gt;&lt;property id=&quot;20307&quot; value=&quot;438&quot;/&gt;&lt;/object&gt;&lt;object type=&quot;3&quot; unique_id=&quot;10058&quot;&gt;&lt;property id=&quot;20148&quot; value=&quot;5&quot;/&gt;&lt;property id=&quot;20300&quot; value=&quot;Slide 56 - &amp;quot;1.6.1. Cấu trúc đơn giản (monolithic)&amp;quot;&quot;/&gt;&lt;property id=&quot;20307&quot; value=&quot;439&quot;/&gt;&lt;/object&gt;&lt;object type=&quot;3&quot; unique_id=&quot;10059&quot;&gt;&lt;property id=&quot;20148&quot; value=&quot;5&quot;/&gt;&lt;property id=&quot;20300&quot; value=&quot;Slide 57 - &amp;quot;1.6.1. Cấu trúc đơn giản (monolithic)&amp;quot;&quot;/&gt;&lt;property id=&quot;20307&quot; value=&quot;440&quot;/&gt;&lt;/object&gt;&lt;object type=&quot;3&quot; unique_id=&quot;10060&quot;&gt;&lt;property id=&quot;20148&quot; value=&quot;5&quot;/&gt;&lt;property id=&quot;20300&quot; value=&quot;Slide 58 - &amp;quot;1.6.2. Cấu trúc phân lớp&amp;quot;&quot;/&gt;&lt;property id=&quot;20307&quot; value=&quot;441&quot;/&gt;&lt;/object&gt;&lt;object type=&quot;3&quot; unique_id=&quot;10061&quot;&gt;&lt;property id=&quot;20148&quot; value=&quot;5&quot;/&gt;&lt;property id=&quot;20300&quot; value=&quot;Slide 59 - &amp;quot;1.6.2. Cấu trúc phân lớp&amp;quot;&quot;/&gt;&lt;property id=&quot;20307&quot; value=&quot;442&quot;/&gt;&lt;/object&gt;&lt;object type=&quot;3&quot; unique_id=&quot;10062&quot;&gt;&lt;property id=&quot;20148&quot; value=&quot;5&quot;/&gt;&lt;property id=&quot;20300&quot; value=&quot;Slide 60 - &amp;quot;1.6.3. Máy ảo (Virtual machines)&amp;quot;&quot;/&gt;&lt;property id=&quot;20307&quot; value=&quot;454&quot;/&gt;&lt;/object&gt;&lt;object type=&quot;3&quot; unique_id=&quot;10063&quot;&gt;&lt;property id=&quot;20148&quot; value=&quot;5&quot;/&gt;&lt;property id=&quot;20300&quot; value=&quot;Slide 61 - &amp;quot;1.6.3. Máy ảo (Virtual machines)&amp;quot;&quot;/&gt;&lt;property id=&quot;20307&quot; value=&quot;455&quot;/&gt;&lt;/object&gt;&lt;object type=&quot;3&quot; unique_id=&quot;10064&quot;&gt;&lt;property id=&quot;20148&quot; value=&quot;5&quot;/&gt;&lt;property id=&quot;20300&quot; value=&quot;Slide 62 - &amp;quot;1.6.4. Ngôn ngữ dùng để viết HĐH&amp;quot;&quot;/&gt;&lt;property id=&quot;20307&quot; value=&quot;456&quot;/&gt;&lt;/object&gt;&lt;object type=&quot;3&quot; unique_id=&quot;10065&quot;&gt;&lt;property id=&quot;20148&quot; value=&quot;5&quot;/&gt;&lt;property id=&quot;20300&quot; value=&quot;Slide 63 - &amp;quot;1.7. Một số hệ điều hành phổ biến&amp;quot;&quot;/&gt;&lt;property id=&quot;20307&quot; value=&quot;348&quot;/&gt;&lt;/object&gt;&lt;object type=&quot;3&quot; unique_id=&quot;10066&quot;&gt;&lt;property id=&quot;20148&quot; value=&quot;5&quot;/&gt;&lt;property id=&quot;20300&quot; value=&quot;Slide 64 - &amp;quot;1.8. Bài tập chương I&amp;quot;&quot;/&gt;&lt;property id=&quot;20307&quot; value=&quot;351&quot;/&gt;&lt;/object&gt;&lt;/object&gt;&lt;object type=&quot;8&quot; unique_id=&quot;10132&quot;&gt;&lt;/object&gt;&lt;/object&gt;&lt;/database&gt;"/>
  <p:tag name="SECTOMILLISECCONVERTED" val="1"/>
  <p:tag name="MMPROD_NEXTUNIQUEID" val="1001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3438</TotalTime>
  <Words>5847</Words>
  <Application>Microsoft Office PowerPoint</Application>
  <PresentationFormat>On-screen Show (4:3)</PresentationFormat>
  <Paragraphs>662</Paragraphs>
  <Slides>64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ＭＳ Ｐゴシック</vt:lpstr>
      <vt:lpstr>SimSun</vt:lpstr>
      <vt:lpstr>Arial</vt:lpstr>
      <vt:lpstr>Calibri</vt:lpstr>
      <vt:lpstr>Cambria</vt:lpstr>
      <vt:lpstr>News Gothic MT</vt:lpstr>
      <vt:lpstr>Tahoma</vt:lpstr>
      <vt:lpstr>Times New Roman</vt:lpstr>
      <vt:lpstr>Adjacency</vt:lpstr>
      <vt:lpstr>Lý thuyết hệ điều hành</vt:lpstr>
      <vt:lpstr>Chương 1. Tổng quan về hệ điều hành</vt:lpstr>
      <vt:lpstr>1.1. Tổng quan về môn học</vt:lpstr>
      <vt:lpstr>1.1. Tổng quan về môn học</vt:lpstr>
      <vt:lpstr>1.1. Tổng quan về môn học</vt:lpstr>
      <vt:lpstr>1.2. Khái niệm, chức năng hệ điều hành</vt:lpstr>
      <vt:lpstr>1.2. Khái niệm, chức năng hệ điều hành</vt:lpstr>
      <vt:lpstr>1.2. Khái niệm, chức năng hệ điều hành</vt:lpstr>
      <vt:lpstr>1.2. Khái niệm, chức năng hệ điều hành</vt:lpstr>
      <vt:lpstr>1.2. Khái niệm, chức năng hệ điều hành</vt:lpstr>
      <vt:lpstr>1.3. Lịch sử phát triển hệ điều hành</vt:lpstr>
      <vt:lpstr>1.3. Lịch sử phát triển hệ điều hành</vt:lpstr>
      <vt:lpstr>PowerPoint Presentation</vt:lpstr>
      <vt:lpstr>1.3. Lịch sử phát triển hệ điều hành</vt:lpstr>
      <vt:lpstr>1.3. Lịch sử phát triển hệ điều hành</vt:lpstr>
      <vt:lpstr>1.3.1.  Xử lý bó đơn (Simple batch) </vt:lpstr>
      <vt:lpstr>1.3.1.  Xử lý bó đơn (Simple batch) </vt:lpstr>
      <vt:lpstr>1.3.1.  Xử lý bó đơn (Simple batch) </vt:lpstr>
      <vt:lpstr>1.3.2. Multiprogrammed systems</vt:lpstr>
      <vt:lpstr>1.3.3. Time-sharing systems</vt:lpstr>
      <vt:lpstr>1.3.3. Time-sharing systems</vt:lpstr>
      <vt:lpstr>1.3.3. Time-sharing systems</vt:lpstr>
      <vt:lpstr>1.3.4. Máy để bàn (Desktop systems)</vt:lpstr>
      <vt:lpstr>1.3.4. Máy để bàn (Desktop systems)</vt:lpstr>
      <vt:lpstr>1.3.5. Các hệ thống song song</vt:lpstr>
      <vt:lpstr>1.3.5. Các hệ thống song song</vt:lpstr>
      <vt:lpstr>1.3.6. Hệ phân tán (Distributed systems)</vt:lpstr>
      <vt:lpstr>1.3.6. Hệ phân tán (Distributed system)</vt:lpstr>
      <vt:lpstr>1.3.7. Các hệ thống thời gian thực</vt:lpstr>
      <vt:lpstr>Mục đích của hệ điều hành</vt:lpstr>
      <vt:lpstr>Mục đích của hệ điều hành</vt:lpstr>
      <vt:lpstr>1.4.1. Cấu trúc của hệ thống máy tính</vt:lpstr>
      <vt:lpstr>1.4. Cấu trúc của hệ thống máy tính</vt:lpstr>
      <vt:lpstr>1.4. Cấu trúc của hệ thống máy tính</vt:lpstr>
      <vt:lpstr>1.4. Cấu trúc của hệ thống máy tính</vt:lpstr>
      <vt:lpstr>1.4. Cấu trúc của hệ thống máy tính</vt:lpstr>
      <vt:lpstr>1.5. Một số khái niệm của hệ điều hành</vt:lpstr>
      <vt:lpstr>1.5.1. Quản lý tiến trình</vt:lpstr>
      <vt:lpstr>1.5.1. Quản lý tiến trình</vt:lpstr>
      <vt:lpstr>1.5.1. Quản lý tiến trình</vt:lpstr>
      <vt:lpstr>1.5.1. Quản lý tiến trình</vt:lpstr>
      <vt:lpstr>1.5.2. Quản lý bộ nhớ chính</vt:lpstr>
      <vt:lpstr>1.5.3. Quản lý hệ thống nhập/xuất</vt:lpstr>
      <vt:lpstr>1.5.4. Quản lý tập tin (file management)</vt:lpstr>
      <vt:lpstr>1.5.4. Quản lý tập tin (file management)</vt:lpstr>
      <vt:lpstr>1.5.5. Hệ thống bảo vệ</vt:lpstr>
      <vt:lpstr>1.5.5. Hệ thống bảo vệ</vt:lpstr>
      <vt:lpstr>1.5.6. Trình thông dịch lệnh</vt:lpstr>
      <vt:lpstr>1.5.7. Các dạng lời gọi hệ thống</vt:lpstr>
      <vt:lpstr>1.5.7. Các loại lời gọi hệ thống</vt:lpstr>
      <vt:lpstr>Hoạt động của hệ thống máy tính</vt:lpstr>
      <vt:lpstr>Hoạt động của hệ thống máy tính</vt:lpstr>
      <vt:lpstr>1.6. Cấu trúc của Hệ điều hành</vt:lpstr>
      <vt:lpstr>1.6. Cấu trúc của Hệ điều hành</vt:lpstr>
      <vt:lpstr>1.6.1. Cấu trúc đơn giản (monolithic)</vt:lpstr>
      <vt:lpstr>1.6.1. Cấu trúc đơn giản (monolithic)</vt:lpstr>
      <vt:lpstr>1.6.1. Cấu trúc đơn giản (monolithic)</vt:lpstr>
      <vt:lpstr>1.6.2. Cấu trúc phân lớp</vt:lpstr>
      <vt:lpstr>1.6.2. Cấu trúc phân lớp</vt:lpstr>
      <vt:lpstr>1.6.3. Máy ảo (Virtual machines)</vt:lpstr>
      <vt:lpstr>1.6.3. Máy ảo (Virtual machines)</vt:lpstr>
      <vt:lpstr>1.6.4. Ngôn ngữ dùng để viết HĐH</vt:lpstr>
      <vt:lpstr>1.7. Một số hệ điều hành phổ biến</vt:lpstr>
      <vt:lpstr>1.8. Bài tập chương 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</dc:creator>
  <cp:lastModifiedBy>Windows User</cp:lastModifiedBy>
  <cp:revision>130</cp:revision>
  <dcterms:created xsi:type="dcterms:W3CDTF">2006-08-16T00:00:00Z</dcterms:created>
  <dcterms:modified xsi:type="dcterms:W3CDTF">2019-08-03T14:40:07Z</dcterms:modified>
</cp:coreProperties>
</file>