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1" r:id="rId1"/>
  </p:sldMasterIdLst>
  <p:notesMasterIdLst>
    <p:notesMasterId r:id="rId117"/>
  </p:notesMasterIdLst>
  <p:sldIdLst>
    <p:sldId id="256" r:id="rId2"/>
    <p:sldId id="258" r:id="rId3"/>
    <p:sldId id="315" r:id="rId4"/>
    <p:sldId id="288" r:id="rId5"/>
    <p:sldId id="316" r:id="rId6"/>
    <p:sldId id="317" r:id="rId7"/>
    <p:sldId id="319" r:id="rId8"/>
    <p:sldId id="318" r:id="rId9"/>
    <p:sldId id="295" r:id="rId10"/>
    <p:sldId id="296" r:id="rId11"/>
    <p:sldId id="297" r:id="rId12"/>
    <p:sldId id="301" r:id="rId13"/>
    <p:sldId id="299" r:id="rId14"/>
    <p:sldId id="302" r:id="rId15"/>
    <p:sldId id="300" r:id="rId16"/>
    <p:sldId id="320" r:id="rId17"/>
    <p:sldId id="304" r:id="rId18"/>
    <p:sldId id="305" r:id="rId19"/>
    <p:sldId id="307" r:id="rId20"/>
    <p:sldId id="306" r:id="rId21"/>
    <p:sldId id="308" r:id="rId22"/>
    <p:sldId id="309" r:id="rId23"/>
    <p:sldId id="311" r:id="rId24"/>
    <p:sldId id="312" r:id="rId25"/>
    <p:sldId id="321" r:id="rId26"/>
    <p:sldId id="328" r:id="rId27"/>
    <p:sldId id="329" r:id="rId28"/>
    <p:sldId id="330" r:id="rId29"/>
    <p:sldId id="265" r:id="rId30"/>
    <p:sldId id="266" r:id="rId31"/>
    <p:sldId id="267" r:id="rId32"/>
    <p:sldId id="336" r:id="rId33"/>
    <p:sldId id="322" r:id="rId34"/>
    <p:sldId id="271" r:id="rId35"/>
    <p:sldId id="323" r:id="rId36"/>
    <p:sldId id="324" r:id="rId37"/>
    <p:sldId id="272" r:id="rId38"/>
    <p:sldId id="326" r:id="rId39"/>
    <p:sldId id="274" r:id="rId40"/>
    <p:sldId id="275" r:id="rId41"/>
    <p:sldId id="327" r:id="rId42"/>
    <p:sldId id="337" r:id="rId43"/>
    <p:sldId id="338" r:id="rId44"/>
    <p:sldId id="369" r:id="rId45"/>
    <p:sldId id="370" r:id="rId46"/>
    <p:sldId id="339" r:id="rId47"/>
    <p:sldId id="340" r:id="rId48"/>
    <p:sldId id="341" r:id="rId49"/>
    <p:sldId id="342" r:id="rId50"/>
    <p:sldId id="343" r:id="rId51"/>
    <p:sldId id="397" r:id="rId52"/>
    <p:sldId id="279" r:id="rId53"/>
    <p:sldId id="344" r:id="rId54"/>
    <p:sldId id="345" r:id="rId55"/>
    <p:sldId id="346" r:id="rId56"/>
    <p:sldId id="351" r:id="rId57"/>
    <p:sldId id="350" r:id="rId58"/>
    <p:sldId id="349" r:id="rId59"/>
    <p:sldId id="348" r:id="rId60"/>
    <p:sldId id="347" r:id="rId61"/>
    <p:sldId id="352" r:id="rId62"/>
    <p:sldId id="357" r:id="rId63"/>
    <p:sldId id="361" r:id="rId64"/>
    <p:sldId id="360" r:id="rId65"/>
    <p:sldId id="359" r:id="rId66"/>
    <p:sldId id="358" r:id="rId67"/>
    <p:sldId id="356" r:id="rId68"/>
    <p:sldId id="355" r:id="rId69"/>
    <p:sldId id="354" r:id="rId70"/>
    <p:sldId id="353" r:id="rId71"/>
    <p:sldId id="362" r:id="rId72"/>
    <p:sldId id="363" r:id="rId73"/>
    <p:sldId id="364" r:id="rId74"/>
    <p:sldId id="365" r:id="rId75"/>
    <p:sldId id="366" r:id="rId76"/>
    <p:sldId id="367" r:id="rId77"/>
    <p:sldId id="282" r:id="rId78"/>
    <p:sldId id="283" r:id="rId79"/>
    <p:sldId id="284" r:id="rId80"/>
    <p:sldId id="373" r:id="rId81"/>
    <p:sldId id="374" r:id="rId82"/>
    <p:sldId id="375" r:id="rId83"/>
    <p:sldId id="377" r:id="rId84"/>
    <p:sldId id="378" r:id="rId85"/>
    <p:sldId id="379" r:id="rId86"/>
    <p:sldId id="380" r:id="rId87"/>
    <p:sldId id="381" r:id="rId88"/>
    <p:sldId id="382" r:id="rId89"/>
    <p:sldId id="383" r:id="rId90"/>
    <p:sldId id="376" r:id="rId91"/>
    <p:sldId id="384" r:id="rId92"/>
    <p:sldId id="385" r:id="rId93"/>
    <p:sldId id="386" r:id="rId94"/>
    <p:sldId id="387" r:id="rId95"/>
    <p:sldId id="388" r:id="rId96"/>
    <p:sldId id="389" r:id="rId97"/>
    <p:sldId id="390" r:id="rId98"/>
    <p:sldId id="391" r:id="rId99"/>
    <p:sldId id="393" r:id="rId100"/>
    <p:sldId id="394" r:id="rId101"/>
    <p:sldId id="395" r:id="rId102"/>
    <p:sldId id="396" r:id="rId103"/>
    <p:sldId id="399" r:id="rId104"/>
    <p:sldId id="400" r:id="rId105"/>
    <p:sldId id="285" r:id="rId106"/>
    <p:sldId id="335" r:id="rId107"/>
    <p:sldId id="331" r:id="rId108"/>
    <p:sldId id="407" r:id="rId109"/>
    <p:sldId id="408" r:id="rId110"/>
    <p:sldId id="402" r:id="rId111"/>
    <p:sldId id="403" r:id="rId112"/>
    <p:sldId id="404" r:id="rId113"/>
    <p:sldId id="405" r:id="rId114"/>
    <p:sldId id="409" r:id="rId115"/>
    <p:sldId id="410" r:id="rId116"/>
  </p:sldIdLst>
  <p:sldSz cx="9144000" cy="6858000" type="screen4x3"/>
  <p:notesSz cx="6858000" cy="9144000"/>
  <p:custDataLst>
    <p:tags r:id="rId11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FF"/>
    <a:srgbClr val="FFFF00"/>
    <a:srgbClr val="FAFC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10" autoAdjust="0"/>
    <p:restoredTop sz="94660"/>
  </p:normalViewPr>
  <p:slideViewPr>
    <p:cSldViewPr>
      <p:cViewPr varScale="1">
        <p:scale>
          <a:sx n="109" d="100"/>
          <a:sy n="109" d="100"/>
        </p:scale>
        <p:origin x="1530" y="13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notesMaster" Target="notesMasters/notesMaster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25D7D71-C545-4B14-9454-5150FF9C4CD9}" type="datetimeFigureOut">
              <a:rPr lang="vi-VN" smtClean="0"/>
              <a:t>08/07/2019</a:t>
            </a:fld>
            <a:endParaRPr lang="vi-V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FDD9EA-4F91-4F9A-932B-C1468715C665}" type="slidenum">
              <a:rPr lang="vi-VN" smtClean="0"/>
              <a:t>‹#›</a:t>
            </a:fld>
            <a:endParaRPr lang="vi-VN"/>
          </a:p>
        </p:txBody>
      </p:sp>
    </p:spTree>
    <p:extLst>
      <p:ext uri="{BB962C8B-B14F-4D97-AF65-F5344CB8AC3E}">
        <p14:creationId xmlns:p14="http://schemas.microsoft.com/office/powerpoint/2010/main" val="8135781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F7F625-3960-4B45-80BF-022FA7463099}" type="slidenum">
              <a:rPr lang="en-US" altLang="en-US"/>
              <a:pPr/>
              <a:t>110</a:t>
            </a:fld>
            <a:endParaRPr lang="en-US" altLang="en-US"/>
          </a:p>
        </p:txBody>
      </p:sp>
      <p:sp>
        <p:nvSpPr>
          <p:cNvPr id="333826" name="Rectangle 2"/>
          <p:cNvSpPr>
            <a:spLocks noRot="1" noChangeArrowheads="1" noTextEdit="1"/>
          </p:cNvSpPr>
          <p:nvPr>
            <p:ph type="sldImg"/>
          </p:nvPr>
        </p:nvSpPr>
        <p:spPr>
          <a:ln/>
        </p:spPr>
      </p:sp>
      <p:sp>
        <p:nvSpPr>
          <p:cNvPr id="333827" name="Rectangle 3"/>
          <p:cNvSpPr>
            <a:spLocks noGrp="1" noChangeArrowheads="1"/>
          </p:cNvSpPr>
          <p:nvPr>
            <p:ph type="body" idx="1"/>
          </p:nvPr>
        </p:nvSpPr>
        <p:spPr/>
        <p:txBody>
          <a:bodyPr/>
          <a:lstStyle/>
          <a:p>
            <a:endParaRPr lang="en-US" altLang="en-US" noProof="1"/>
          </a:p>
        </p:txBody>
      </p:sp>
    </p:spTree>
    <p:extLst>
      <p:ext uri="{BB962C8B-B14F-4D97-AF65-F5344CB8AC3E}">
        <p14:creationId xmlns:p14="http://schemas.microsoft.com/office/powerpoint/2010/main" val="11298036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26361D-F901-4770-B1DC-553125878F4E}" type="slidenum">
              <a:rPr lang="en-US" altLang="en-US"/>
              <a:pPr/>
              <a:t>111</a:t>
            </a:fld>
            <a:endParaRPr lang="en-US" altLang="en-US"/>
          </a:p>
        </p:txBody>
      </p:sp>
      <p:sp>
        <p:nvSpPr>
          <p:cNvPr id="334850" name="Rectangle 2"/>
          <p:cNvSpPr>
            <a:spLocks noRot="1" noChangeArrowheads="1" noTextEdit="1"/>
          </p:cNvSpPr>
          <p:nvPr>
            <p:ph type="sldImg"/>
          </p:nvPr>
        </p:nvSpPr>
        <p:spPr>
          <a:ln/>
        </p:spPr>
      </p:sp>
      <p:sp>
        <p:nvSpPr>
          <p:cNvPr id="334851" name="Rectangle 3"/>
          <p:cNvSpPr>
            <a:spLocks noGrp="1" noChangeArrowheads="1"/>
          </p:cNvSpPr>
          <p:nvPr>
            <p:ph type="body" idx="1"/>
          </p:nvPr>
        </p:nvSpPr>
        <p:spPr/>
        <p:txBody>
          <a:bodyPr/>
          <a:lstStyle/>
          <a:p>
            <a:endParaRPr lang="en-US" altLang="en-US" noProof="1"/>
          </a:p>
        </p:txBody>
      </p:sp>
    </p:spTree>
    <p:extLst>
      <p:ext uri="{BB962C8B-B14F-4D97-AF65-F5344CB8AC3E}">
        <p14:creationId xmlns:p14="http://schemas.microsoft.com/office/powerpoint/2010/main" val="11039115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B30466-9A13-4720-927A-1EEE3FB4560A}" type="slidenum">
              <a:rPr lang="en-US" altLang="en-US"/>
              <a:pPr/>
              <a:t>112</a:t>
            </a:fld>
            <a:endParaRPr lang="en-US" altLang="en-US"/>
          </a:p>
        </p:txBody>
      </p:sp>
      <p:sp>
        <p:nvSpPr>
          <p:cNvPr id="335874" name="Rectangle 2"/>
          <p:cNvSpPr>
            <a:spLocks noRot="1" noChangeArrowheads="1" noTextEdit="1"/>
          </p:cNvSpPr>
          <p:nvPr>
            <p:ph type="sldImg"/>
          </p:nvPr>
        </p:nvSpPr>
        <p:spPr>
          <a:ln/>
        </p:spPr>
      </p:sp>
      <p:sp>
        <p:nvSpPr>
          <p:cNvPr id="335875" name="Rectangle 3"/>
          <p:cNvSpPr>
            <a:spLocks noGrp="1" noChangeArrowheads="1"/>
          </p:cNvSpPr>
          <p:nvPr>
            <p:ph type="body" idx="1"/>
          </p:nvPr>
        </p:nvSpPr>
        <p:spPr/>
        <p:txBody>
          <a:bodyPr/>
          <a:lstStyle/>
          <a:p>
            <a:endParaRPr lang="en-US" altLang="en-US" noProof="1"/>
          </a:p>
        </p:txBody>
      </p:sp>
    </p:spTree>
    <p:extLst>
      <p:ext uri="{BB962C8B-B14F-4D97-AF65-F5344CB8AC3E}">
        <p14:creationId xmlns:p14="http://schemas.microsoft.com/office/powerpoint/2010/main" val="40072004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842FCE-7FDE-472A-BF5A-C6882E36F320}" type="slidenum">
              <a:rPr lang="en-US" altLang="en-US"/>
              <a:pPr/>
              <a:t>113</a:t>
            </a:fld>
            <a:endParaRPr lang="en-US" altLang="en-US"/>
          </a:p>
        </p:txBody>
      </p:sp>
      <p:sp>
        <p:nvSpPr>
          <p:cNvPr id="336898" name="Rectangle 2"/>
          <p:cNvSpPr>
            <a:spLocks noRot="1" noChangeArrowheads="1" noTextEdit="1"/>
          </p:cNvSpPr>
          <p:nvPr>
            <p:ph type="sldImg"/>
          </p:nvPr>
        </p:nvSpPr>
        <p:spPr>
          <a:ln/>
        </p:spPr>
      </p:sp>
      <p:sp>
        <p:nvSpPr>
          <p:cNvPr id="336899" name="Rectangle 3"/>
          <p:cNvSpPr>
            <a:spLocks noGrp="1" noChangeArrowheads="1"/>
          </p:cNvSpPr>
          <p:nvPr>
            <p:ph type="body" idx="1"/>
          </p:nvPr>
        </p:nvSpPr>
        <p:spPr/>
        <p:txBody>
          <a:bodyPr/>
          <a:lstStyle/>
          <a:p>
            <a:endParaRPr lang="en-US" altLang="en-US" noProof="1"/>
          </a:p>
        </p:txBody>
      </p:sp>
    </p:spTree>
    <p:extLst>
      <p:ext uri="{BB962C8B-B14F-4D97-AF65-F5344CB8AC3E}">
        <p14:creationId xmlns:p14="http://schemas.microsoft.com/office/powerpoint/2010/main" val="1021576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371600"/>
            <a:ext cx="7848600" cy="1981200"/>
          </a:xfrm>
        </p:spPr>
        <p:txBody>
          <a:bodyPr anchor="b"/>
          <a:lstStyle>
            <a:lvl1pPr algn="l">
              <a:defRPr sz="6600">
                <a:ln>
                  <a:noFill/>
                </a:ln>
                <a:solidFill>
                  <a:srgbClr val="00206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7200" y="3581400"/>
            <a:ext cx="6690360" cy="3048000"/>
          </a:xfrm>
        </p:spPr>
        <p:txBody>
          <a:bodyPr anchor="t">
            <a:normAutofit/>
          </a:bodyPr>
          <a:lstStyle>
            <a:lvl1pPr marL="0" indent="0" algn="l">
              <a:buNone/>
              <a:defRPr sz="2000">
                <a:solidFill>
                  <a:srgbClr val="00206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lvl1pPr>
              <a:defRPr sz="1400"/>
            </a:lvl1pPr>
          </a:lstStyle>
          <a:p>
            <a:fld id="{AD1830CF-3524-402D-A0D2-26CA9A817EFC}" type="datetime1">
              <a:rPr lang="en-US" smtClean="0"/>
              <a:t>08-Jul-19</a:t>
            </a:fld>
            <a:endParaRPr lang="vi-VN" dirty="0"/>
          </a:p>
        </p:txBody>
      </p:sp>
      <p:sp>
        <p:nvSpPr>
          <p:cNvPr id="5" name="Footer Placeholder 4"/>
          <p:cNvSpPr>
            <a:spLocks noGrp="1"/>
          </p:cNvSpPr>
          <p:nvPr>
            <p:ph type="ftr" sz="quarter" idx="11"/>
          </p:nvPr>
        </p:nvSpPr>
        <p:spPr/>
        <p:txBody>
          <a:bodyPr/>
          <a:lstStyle>
            <a:lvl1pPr>
              <a:defRPr>
                <a:latin typeface="Calibri" pitchFamily="34" charset="0"/>
                <a:cs typeface="Calibri" pitchFamily="34" charset="0"/>
              </a:defRPr>
            </a:lvl1pPr>
          </a:lstStyle>
          <a:p>
            <a:r>
              <a:rPr lang="vi-VN" smtClean="0"/>
              <a:t>GV.TS. Hà Chí Trung, HVKTQS</a:t>
            </a:r>
            <a:endParaRPr lang="vi-VN" dirty="0"/>
          </a:p>
        </p:txBody>
      </p:sp>
      <p:sp>
        <p:nvSpPr>
          <p:cNvPr id="6" name="Slide Number Placeholder 5"/>
          <p:cNvSpPr>
            <a:spLocks noGrp="1"/>
          </p:cNvSpPr>
          <p:nvPr>
            <p:ph type="sldNum" sz="quarter" idx="12"/>
          </p:nvPr>
        </p:nvSpPr>
        <p:spPr/>
        <p:txBody>
          <a:bodyPr/>
          <a:lstStyle/>
          <a:p>
            <a:fld id="{C74EC919-3C66-4F97-BFEA-03812BD2CAC5}" type="slidenum">
              <a:rPr lang="vi-VN" smtClean="0"/>
              <a:t>‹#›</a:t>
            </a:fld>
            <a:endParaRPr lang="vi-V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5877FE-5133-43B5-89F4-86609831CDC9}" type="datetime1">
              <a:rPr lang="en-US" smtClean="0"/>
              <a:t>08-Jul-19</a:t>
            </a:fld>
            <a:endParaRPr lang="en-US"/>
          </a:p>
        </p:txBody>
      </p:sp>
      <p:sp>
        <p:nvSpPr>
          <p:cNvPr id="5" name="Footer Placeholder 4"/>
          <p:cNvSpPr>
            <a:spLocks noGrp="1"/>
          </p:cNvSpPr>
          <p:nvPr>
            <p:ph type="ftr" sz="quarter" idx="11"/>
          </p:nvPr>
        </p:nvSpPr>
        <p:spPr/>
        <p:txBody>
          <a:bodyPr/>
          <a:lstStyle/>
          <a:p>
            <a:r>
              <a:rPr lang="en-US" smtClean="0"/>
              <a:t>GV.TS. Hà Chí Trung, HVKTQS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D1DD7A-5936-4589-93B5-6CBB812CCA0C}" type="datetime1">
              <a:rPr lang="en-US" smtClean="0"/>
              <a:t>08-Jul-19</a:t>
            </a:fld>
            <a:endParaRPr lang="en-US"/>
          </a:p>
        </p:txBody>
      </p:sp>
      <p:sp>
        <p:nvSpPr>
          <p:cNvPr id="5" name="Footer Placeholder 4"/>
          <p:cNvSpPr>
            <a:spLocks noGrp="1"/>
          </p:cNvSpPr>
          <p:nvPr>
            <p:ph type="ftr" sz="quarter" idx="11"/>
          </p:nvPr>
        </p:nvSpPr>
        <p:spPr/>
        <p:txBody>
          <a:bodyPr/>
          <a:lstStyle/>
          <a:p>
            <a:r>
              <a:rPr lang="en-US" smtClean="0"/>
              <a:t>GV.TS. Hà Chí Trung, HVKTQS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normAutofit/>
          </a:bodyPr>
          <a:lstStyle>
            <a:lvl1pPr algn="l">
              <a:defRPr sz="2600"/>
            </a:lvl1pPr>
            <a:lvl2pPr algn="l">
              <a:defRPr sz="2600"/>
            </a:lvl2pPr>
            <a:lvl3pPr algn="l">
              <a:defRPr sz="2400"/>
            </a:lvl3pPr>
            <a:lvl4pPr algn="l">
              <a:defRPr sz="2200"/>
            </a:lvl4pPr>
            <a:lvl5pPr algn="l">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sz="1400" b="0"/>
            </a:lvl1pPr>
          </a:lstStyle>
          <a:p>
            <a:fld id="{F304A388-B792-4BF1-82EC-FA2C53762184}" type="datetime1">
              <a:rPr lang="en-US" smtClean="0"/>
              <a:t>08-Jul-19</a:t>
            </a:fld>
            <a:endParaRPr lang="en-US" dirty="0"/>
          </a:p>
        </p:txBody>
      </p:sp>
      <p:sp>
        <p:nvSpPr>
          <p:cNvPr id="5" name="Footer Placeholder 4"/>
          <p:cNvSpPr>
            <a:spLocks noGrp="1"/>
          </p:cNvSpPr>
          <p:nvPr>
            <p:ph type="ftr" sz="quarter" idx="11"/>
          </p:nvPr>
        </p:nvSpPr>
        <p:spPr/>
        <p:txBody>
          <a:bodyPr/>
          <a:lstStyle>
            <a:lvl1pPr>
              <a:defRPr b="0"/>
            </a:lvl1pPr>
          </a:lstStyle>
          <a:p>
            <a:r>
              <a:rPr lang="en-US" smtClean="0"/>
              <a:t>GV.TS. Hà Chí Trung, HVKTQS</a:t>
            </a:r>
            <a:endParaRPr lang="en-US" dirty="0"/>
          </a:p>
        </p:txBody>
      </p:sp>
      <p:sp>
        <p:nvSpPr>
          <p:cNvPr id="6" name="Slide Number Placeholder 5"/>
          <p:cNvSpPr>
            <a:spLocks noGrp="1"/>
          </p:cNvSpPr>
          <p:nvPr>
            <p:ph type="sldNum" sz="quarter" idx="12"/>
          </p:nvPr>
        </p:nvSpPr>
        <p:spPr/>
        <p:txBody>
          <a:bodyPr/>
          <a:lstStyle>
            <a:lvl1pPr>
              <a:defRPr b="1"/>
            </a:lvl1p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rgbClr val="002060"/>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B37CE0B8-3B19-43F4-8221-44DBCAFD8877}" type="datetime1">
              <a:rPr lang="en-US" smtClean="0"/>
              <a:t>08-Jul-19</a:t>
            </a:fld>
            <a:endParaRPr lang="en-US"/>
          </a:p>
        </p:txBody>
      </p:sp>
      <p:sp>
        <p:nvSpPr>
          <p:cNvPr id="5" name="Footer Placeholder 4"/>
          <p:cNvSpPr>
            <a:spLocks noGrp="1"/>
          </p:cNvSpPr>
          <p:nvPr>
            <p:ph type="ftr" sz="quarter" idx="11"/>
          </p:nvPr>
        </p:nvSpPr>
        <p:spPr/>
        <p:txBody>
          <a:bodyPr/>
          <a:lstStyle/>
          <a:p>
            <a:r>
              <a:rPr lang="en-US" smtClean="0"/>
              <a:t>GV.TS. Hà Chí Trung, HVKTQS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2060"/>
                </a:solidFil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228600" y="1536192"/>
            <a:ext cx="3962400" cy="5169408"/>
          </a:xfrm>
        </p:spPr>
        <p:txBody>
          <a:bodyPr/>
          <a:lstStyle>
            <a:lvl1pPr>
              <a:defRPr sz="2800">
                <a:solidFill>
                  <a:srgbClr val="002060"/>
                </a:solidFill>
              </a:defRPr>
            </a:lvl1pPr>
            <a:lvl2pPr>
              <a:defRPr sz="2400">
                <a:solidFill>
                  <a:srgbClr val="002060"/>
                </a:solidFill>
              </a:defRPr>
            </a:lvl2pPr>
            <a:lvl3pPr>
              <a:defRPr sz="2000">
                <a:solidFill>
                  <a:srgbClr val="002060"/>
                </a:solidFill>
              </a:defRPr>
            </a:lvl3pPr>
            <a:lvl4pPr>
              <a:defRPr sz="1800">
                <a:solidFill>
                  <a:srgbClr val="002060"/>
                </a:solidFill>
              </a:defRPr>
            </a:lvl4pPr>
            <a:lvl5pPr>
              <a:defRPr sz="1800">
                <a:solidFill>
                  <a:srgbClr val="002060"/>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343400" y="1536192"/>
            <a:ext cx="4038600" cy="5169408"/>
          </a:xfrm>
        </p:spPr>
        <p:txBody>
          <a:bodyPr/>
          <a:lstStyle>
            <a:lvl1pPr>
              <a:defRPr sz="2800">
                <a:solidFill>
                  <a:srgbClr val="002060"/>
                </a:solidFill>
              </a:defRPr>
            </a:lvl1pPr>
            <a:lvl2pPr>
              <a:defRPr sz="2400">
                <a:solidFill>
                  <a:srgbClr val="002060"/>
                </a:solidFill>
              </a:defRPr>
            </a:lvl2pPr>
            <a:lvl3pPr>
              <a:defRPr sz="2000">
                <a:solidFill>
                  <a:srgbClr val="002060"/>
                </a:solidFill>
              </a:defRPr>
            </a:lvl3pPr>
            <a:lvl4pPr>
              <a:defRPr sz="1800">
                <a:solidFill>
                  <a:srgbClr val="002060"/>
                </a:solidFill>
              </a:defRPr>
            </a:lvl4pPr>
            <a:lvl5pPr>
              <a:defRPr sz="1800">
                <a:solidFill>
                  <a:srgbClr val="002060"/>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9AC1A7B4-20B7-49C6-BB1F-C25EFE542D90}" type="datetime1">
              <a:rPr lang="en-US" smtClean="0"/>
              <a:t>08-Jul-19</a:t>
            </a:fld>
            <a:endParaRPr lang="en-US"/>
          </a:p>
        </p:txBody>
      </p:sp>
      <p:sp>
        <p:nvSpPr>
          <p:cNvPr id="6" name="Footer Placeholder 5"/>
          <p:cNvSpPr>
            <a:spLocks noGrp="1"/>
          </p:cNvSpPr>
          <p:nvPr>
            <p:ph type="ftr" sz="quarter" idx="11"/>
          </p:nvPr>
        </p:nvSpPr>
        <p:spPr/>
        <p:txBody>
          <a:bodyPr/>
          <a:lstStyle/>
          <a:p>
            <a:r>
              <a:rPr lang="en-US" smtClean="0"/>
              <a:t>GV.TS. Hà Chí Trung, HVKTQS</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28600" y="1535113"/>
            <a:ext cx="3962400" cy="639762"/>
          </a:xfrm>
        </p:spPr>
        <p:txBody>
          <a:bodyPr anchor="b">
            <a:noAutofit/>
          </a:bodyPr>
          <a:lstStyle>
            <a:lvl1pPr marL="0" indent="0" algn="ctr">
              <a:buNone/>
              <a:defRPr sz="20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228600" y="2174874"/>
            <a:ext cx="3962400" cy="45307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343400" y="1535113"/>
            <a:ext cx="4038600" cy="639762"/>
          </a:xfrm>
        </p:spPr>
        <p:txBody>
          <a:bodyPr anchor="b">
            <a:noAutofit/>
          </a:bodyPr>
          <a:lstStyle>
            <a:lvl1pPr marL="0" indent="0" algn="ctr">
              <a:buNone/>
              <a:defRPr sz="20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343400" y="2174874"/>
            <a:ext cx="4038600" cy="45307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6A7B18F9-98DD-470C-B0D3-2B682BDDC50C}" type="datetime1">
              <a:rPr lang="en-US" smtClean="0"/>
              <a:t>08-Jul-19</a:t>
            </a:fld>
            <a:endParaRPr lang="en-US" dirty="0"/>
          </a:p>
        </p:txBody>
      </p:sp>
      <p:sp>
        <p:nvSpPr>
          <p:cNvPr id="8" name="Footer Placeholder 7"/>
          <p:cNvSpPr>
            <a:spLocks noGrp="1"/>
          </p:cNvSpPr>
          <p:nvPr>
            <p:ph type="ftr" sz="quarter" idx="11"/>
          </p:nvPr>
        </p:nvSpPr>
        <p:spPr/>
        <p:txBody>
          <a:bodyPr/>
          <a:lstStyle/>
          <a:p>
            <a:r>
              <a:rPr lang="en-US" smtClean="0"/>
              <a:t>GV.TS. Hà Chí Trung, HVKTQS</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EB29DD4-4A64-40B2-AECA-E303936D2773}" type="datetime1">
              <a:rPr lang="en-US" smtClean="0"/>
              <a:t>08-Jul-19</a:t>
            </a:fld>
            <a:endParaRPr lang="en-US"/>
          </a:p>
        </p:txBody>
      </p:sp>
      <p:sp>
        <p:nvSpPr>
          <p:cNvPr id="4" name="Footer Placeholder 3"/>
          <p:cNvSpPr>
            <a:spLocks noGrp="1"/>
          </p:cNvSpPr>
          <p:nvPr>
            <p:ph type="ftr" sz="quarter" idx="11"/>
          </p:nvPr>
        </p:nvSpPr>
        <p:spPr/>
        <p:txBody>
          <a:bodyPr/>
          <a:lstStyle/>
          <a:p>
            <a:r>
              <a:rPr lang="en-US" smtClean="0"/>
              <a:t>GV.TS. Hà Chí Trung, HVKTQS</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18BC3D-4091-420C-87B9-6EA3768DC7A1}" type="datetime1">
              <a:rPr lang="en-US" smtClean="0"/>
              <a:t>08-Jul-19</a:t>
            </a:fld>
            <a:endParaRPr lang="en-US"/>
          </a:p>
        </p:txBody>
      </p:sp>
      <p:sp>
        <p:nvSpPr>
          <p:cNvPr id="3" name="Footer Placeholder 2"/>
          <p:cNvSpPr>
            <a:spLocks noGrp="1"/>
          </p:cNvSpPr>
          <p:nvPr>
            <p:ph type="ftr" sz="quarter" idx="11"/>
          </p:nvPr>
        </p:nvSpPr>
        <p:spPr/>
        <p:txBody>
          <a:bodyPr/>
          <a:lstStyle/>
          <a:p>
            <a:r>
              <a:rPr lang="en-US" smtClean="0"/>
              <a:t>GV.TS. Hà Chí Trung, HVKTQS</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51FF4E-CC06-478F-B6DA-F5BEF0C4FEA3}" type="datetime1">
              <a:rPr lang="en-US" smtClean="0"/>
              <a:t>08-Jul-19</a:t>
            </a:fld>
            <a:endParaRPr lang="en-US"/>
          </a:p>
        </p:txBody>
      </p:sp>
      <p:sp>
        <p:nvSpPr>
          <p:cNvPr id="6" name="Footer Placeholder 5"/>
          <p:cNvSpPr>
            <a:spLocks noGrp="1"/>
          </p:cNvSpPr>
          <p:nvPr>
            <p:ph type="ftr" sz="quarter" idx="11"/>
          </p:nvPr>
        </p:nvSpPr>
        <p:spPr/>
        <p:txBody>
          <a:bodyPr/>
          <a:lstStyle/>
          <a:p>
            <a:r>
              <a:rPr lang="en-US" smtClean="0"/>
              <a:t>GV.TS. Hà Chí Trung, HVKTQS</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rgbClr val="002060"/>
                </a:solidFill>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4F020ED4-D205-4C8E-81AB-9A275578F8F7}" type="datetime1">
              <a:rPr lang="en-US" smtClean="0"/>
              <a:t>08-Jul-19</a:t>
            </a:fld>
            <a:endParaRPr lang="en-US"/>
          </a:p>
        </p:txBody>
      </p:sp>
      <p:sp>
        <p:nvSpPr>
          <p:cNvPr id="9" name="Slide Number Placeholder 8"/>
          <p:cNvSpPr>
            <a:spLocks noGrp="1"/>
          </p:cNvSpPr>
          <p:nvPr>
            <p:ph type="sldNum" sz="quarter" idx="11"/>
          </p:nvPr>
        </p:nvSpPr>
        <p:spPr/>
        <p:txBody>
          <a:bodyPr/>
          <a:lstStyle/>
          <a:p>
            <a:fld id="{B6F15528-21DE-4FAA-801E-634DDDAF4B2B}" type="slidenum">
              <a:rPr lang="en-US" smtClean="0"/>
              <a:pPr/>
              <a:t>‹#›</a:t>
            </a:fld>
            <a:endParaRPr lang="en-US"/>
          </a:p>
        </p:txBody>
      </p:sp>
      <p:sp>
        <p:nvSpPr>
          <p:cNvPr id="10" name="Footer Placeholder 9"/>
          <p:cNvSpPr>
            <a:spLocks noGrp="1"/>
          </p:cNvSpPr>
          <p:nvPr>
            <p:ph type="ftr" sz="quarter" idx="12"/>
          </p:nvPr>
        </p:nvSpPr>
        <p:spPr/>
        <p:txBody>
          <a:bodyPr/>
          <a:lstStyle/>
          <a:p>
            <a:r>
              <a:rPr lang="en-US" smtClean="0"/>
              <a:t>GV.TS. Hà Chí Trung, HVKTQS</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74638"/>
            <a:ext cx="8153400" cy="944562"/>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28600" y="1371600"/>
            <a:ext cx="8153400" cy="53340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8610600" y="0"/>
            <a:ext cx="5334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610600" y="5486400"/>
            <a:ext cx="533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667481" y="5648960"/>
            <a:ext cx="451583" cy="3708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6F15528-21DE-4FAA-801E-634DDDAF4B2B}" type="slidenum">
              <a:rPr lang="en-US" smtClean="0"/>
              <a:pPr/>
              <a:t>‹#›</a:t>
            </a:fld>
            <a:endParaRPr lang="en-US" dirty="0"/>
          </a:p>
        </p:txBody>
      </p:sp>
      <p:sp>
        <p:nvSpPr>
          <p:cNvPr id="5" name="Footer Placeholder 4"/>
          <p:cNvSpPr>
            <a:spLocks noGrp="1"/>
          </p:cNvSpPr>
          <p:nvPr>
            <p:ph type="ftr" sz="quarter" idx="3"/>
          </p:nvPr>
        </p:nvSpPr>
        <p:spPr>
          <a:xfrm rot="16200000">
            <a:off x="7701279" y="4048760"/>
            <a:ext cx="2367281" cy="365760"/>
          </a:xfrm>
          <a:prstGeom prst="rect">
            <a:avLst/>
          </a:prstGeom>
        </p:spPr>
        <p:txBody>
          <a:bodyPr vert="horz" lIns="91440" tIns="45720" rIns="91440" bIns="45720" rtlCol="0" anchor="ctr"/>
          <a:lstStyle>
            <a:lvl1pPr algn="r">
              <a:defRPr sz="1400">
                <a:solidFill>
                  <a:schemeClr val="bg2"/>
                </a:solidFill>
              </a:defRPr>
            </a:lvl1pPr>
          </a:lstStyle>
          <a:p>
            <a:r>
              <a:rPr lang="en-US" smtClean="0"/>
              <a:t>GV.TS. Hà Chí Trung, HVKTQS</a:t>
            </a:r>
            <a:endParaRPr lang="en-US" dirty="0"/>
          </a:p>
        </p:txBody>
      </p:sp>
      <p:sp>
        <p:nvSpPr>
          <p:cNvPr id="4" name="Date Placeholder 3"/>
          <p:cNvSpPr>
            <a:spLocks noGrp="1"/>
          </p:cNvSpPr>
          <p:nvPr>
            <p:ph type="dt" sz="half" idx="2"/>
          </p:nvPr>
        </p:nvSpPr>
        <p:spPr>
          <a:xfrm rot="16200000">
            <a:off x="7665720" y="1645920"/>
            <a:ext cx="2438399" cy="365760"/>
          </a:xfrm>
          <a:prstGeom prst="rect">
            <a:avLst/>
          </a:prstGeom>
        </p:spPr>
        <p:txBody>
          <a:bodyPr vert="horz" lIns="91440" tIns="45720" rIns="91440" bIns="45720" rtlCol="0" anchor="ctr"/>
          <a:lstStyle>
            <a:lvl1pPr algn="l">
              <a:defRPr sz="1400">
                <a:solidFill>
                  <a:schemeClr val="bg2"/>
                </a:solidFill>
              </a:defRPr>
            </a:lvl1pPr>
          </a:lstStyle>
          <a:p>
            <a:fld id="{430020BF-0682-4C5C-B506-3C2B49247A0D}" type="datetime1">
              <a:rPr lang="en-US" smtClean="0"/>
              <a:t>08-Jul-19</a:t>
            </a:fld>
            <a:endParaRPr lang="en-US"/>
          </a:p>
        </p:txBody>
      </p:sp>
    </p:spTree>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hf hdr="0"/>
  <p:txStyles>
    <p:titleStyle>
      <a:lvl1pPr algn="l" defTabSz="914400" rtl="0" eaLnBrk="1" latinLnBrk="0" hangingPunct="1">
        <a:spcBef>
          <a:spcPct val="0"/>
        </a:spcBef>
        <a:buNone/>
        <a:defRPr sz="3600" b="1" i="0" u="none" kern="1200" cap="none" spc="-100" baseline="0">
          <a:ln>
            <a:noFill/>
          </a:ln>
          <a:solidFill>
            <a:srgbClr val="002060"/>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600" kern="1200">
          <a:solidFill>
            <a:srgbClr val="002060"/>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600" b="0" i="0" u="none" kern="1200">
          <a:solidFill>
            <a:srgbClr val="002060"/>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2400" kern="1200">
          <a:solidFill>
            <a:srgbClr val="002060"/>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2200" kern="1200">
          <a:solidFill>
            <a:srgbClr val="002060"/>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2000" kern="1200" baseline="0">
          <a:solidFill>
            <a:srgbClr val="002060"/>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hct2009@yahoo.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oleObject" Target="???" TargetMode="External"/><Relationship Id="rId2" Type="http://schemas.openxmlformats.org/officeDocument/2006/relationships/slideLayout" Target="../slideLayouts/slideLayout2.xml"/><Relationship Id="rId1" Type="http://schemas.openxmlformats.org/officeDocument/2006/relationships/vmlDrawing" Target="../drawings/vmlDrawing46.vml"/><Relationship Id="rId4" Type="http://schemas.openxmlformats.org/officeDocument/2006/relationships/image" Target="../media/image10.wmf"/></Relationships>
</file>

<file path=ppt/slides/_rels/slide101.xml.rels><?xml version="1.0" encoding="UTF-8" standalone="yes"?>
<Relationships xmlns="http://schemas.openxmlformats.org/package/2006/relationships"><Relationship Id="rId3" Type="http://schemas.openxmlformats.org/officeDocument/2006/relationships/oleObject" Target="???" TargetMode="External"/><Relationship Id="rId2" Type="http://schemas.openxmlformats.org/officeDocument/2006/relationships/slideLayout" Target="../slideLayouts/slideLayout2.xml"/><Relationship Id="rId1" Type="http://schemas.openxmlformats.org/officeDocument/2006/relationships/vmlDrawing" Target="../drawings/vmlDrawing47.vml"/><Relationship Id="rId4" Type="http://schemas.openxmlformats.org/officeDocument/2006/relationships/image" Target="../media/image10.wmf"/></Relationships>
</file>

<file path=ppt/slides/_rels/slide102.xml.rels><?xml version="1.0" encoding="UTF-8" standalone="yes"?>
<Relationships xmlns="http://schemas.openxmlformats.org/package/2006/relationships"><Relationship Id="rId3" Type="http://schemas.openxmlformats.org/officeDocument/2006/relationships/oleObject" Target="???" TargetMode="External"/><Relationship Id="rId2" Type="http://schemas.openxmlformats.org/officeDocument/2006/relationships/slideLayout" Target="../slideLayouts/slideLayout2.xml"/><Relationship Id="rId1" Type="http://schemas.openxmlformats.org/officeDocument/2006/relationships/vmlDrawing" Target="../drawings/vmlDrawing48.vml"/><Relationship Id="rId4" Type="http://schemas.openxmlformats.org/officeDocument/2006/relationships/image" Target="../media/image1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 TargetMode="External"/><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6.wmf"/></Relationships>
</file>

<file path=ppt/slides/_rels/slide55.xml.rels><?xml version="1.0" encoding="UTF-8" standalone="yes"?>
<Relationships xmlns="http://schemas.openxmlformats.org/package/2006/relationships"><Relationship Id="rId3" Type="http://schemas.openxmlformats.org/officeDocument/2006/relationships/oleObject" Target="???" TargetMode="External"/><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6.wmf"/></Relationships>
</file>

<file path=ppt/slides/_rels/slide56.xml.rels><?xml version="1.0" encoding="UTF-8" standalone="yes"?>
<Relationships xmlns="http://schemas.openxmlformats.org/package/2006/relationships"><Relationship Id="rId3" Type="http://schemas.openxmlformats.org/officeDocument/2006/relationships/oleObject" Target="???" TargetMode="External"/><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6.wmf"/></Relationships>
</file>

<file path=ppt/slides/_rels/slide57.xml.rels><?xml version="1.0" encoding="UTF-8" standalone="yes"?>
<Relationships xmlns="http://schemas.openxmlformats.org/package/2006/relationships"><Relationship Id="rId3" Type="http://schemas.openxmlformats.org/officeDocument/2006/relationships/oleObject" Target="???" TargetMode="External"/><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6.wmf"/></Relationships>
</file>

<file path=ppt/slides/_rels/slide58.xml.rels><?xml version="1.0" encoding="UTF-8" standalone="yes"?>
<Relationships xmlns="http://schemas.openxmlformats.org/package/2006/relationships"><Relationship Id="rId3" Type="http://schemas.openxmlformats.org/officeDocument/2006/relationships/oleObject" Target="???" TargetMode="External"/><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6.wmf"/></Relationships>
</file>

<file path=ppt/slides/_rels/slide59.xml.rels><?xml version="1.0" encoding="UTF-8" standalone="yes"?>
<Relationships xmlns="http://schemas.openxmlformats.org/package/2006/relationships"><Relationship Id="rId3" Type="http://schemas.openxmlformats.org/officeDocument/2006/relationships/oleObject" Target="???" TargetMode="External"/><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6.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 TargetMode="External"/><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6.wmf"/></Relationships>
</file>

<file path=ppt/slides/_rels/slide61.xml.rels><?xml version="1.0" encoding="UTF-8" standalone="yes"?>
<Relationships xmlns="http://schemas.openxmlformats.org/package/2006/relationships"><Relationship Id="rId3" Type="http://schemas.openxmlformats.org/officeDocument/2006/relationships/oleObject" Target="???" TargetMode="External"/><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6.wmf"/></Relationships>
</file>

<file path=ppt/slides/_rels/slide62.xml.rels><?xml version="1.0" encoding="UTF-8" standalone="yes"?>
<Relationships xmlns="http://schemas.openxmlformats.org/package/2006/relationships"><Relationship Id="rId3" Type="http://schemas.openxmlformats.org/officeDocument/2006/relationships/oleObject" Target="???" TargetMode="External"/><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6.wmf"/></Relationships>
</file>

<file path=ppt/slides/_rels/slide63.xml.rels><?xml version="1.0" encoding="UTF-8" standalone="yes"?>
<Relationships xmlns="http://schemas.openxmlformats.org/package/2006/relationships"><Relationship Id="rId3" Type="http://schemas.openxmlformats.org/officeDocument/2006/relationships/oleObject" Target="???" TargetMode="External"/><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6.wmf"/></Relationships>
</file>

<file path=ppt/slides/_rels/slide64.xml.rels><?xml version="1.0" encoding="UTF-8" standalone="yes"?>
<Relationships xmlns="http://schemas.openxmlformats.org/package/2006/relationships"><Relationship Id="rId3" Type="http://schemas.openxmlformats.org/officeDocument/2006/relationships/oleObject" Target="???" TargetMode="External"/><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6.wmf"/></Relationships>
</file>

<file path=ppt/slides/_rels/slide65.xml.rels><?xml version="1.0" encoding="UTF-8" standalone="yes"?>
<Relationships xmlns="http://schemas.openxmlformats.org/package/2006/relationships"><Relationship Id="rId3" Type="http://schemas.openxmlformats.org/officeDocument/2006/relationships/oleObject" Target="???" TargetMode="External"/><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6.wmf"/></Relationships>
</file>

<file path=ppt/slides/_rels/slide66.xml.rels><?xml version="1.0" encoding="UTF-8" standalone="yes"?>
<Relationships xmlns="http://schemas.openxmlformats.org/package/2006/relationships"><Relationship Id="rId3" Type="http://schemas.openxmlformats.org/officeDocument/2006/relationships/oleObject" Target="???" TargetMode="External"/><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6.wmf"/></Relationships>
</file>

<file path=ppt/slides/_rels/slide67.xml.rels><?xml version="1.0" encoding="UTF-8" standalone="yes"?>
<Relationships xmlns="http://schemas.openxmlformats.org/package/2006/relationships"><Relationship Id="rId3" Type="http://schemas.openxmlformats.org/officeDocument/2006/relationships/oleObject" Target="???" TargetMode="External"/><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6.wmf"/></Relationships>
</file>

<file path=ppt/slides/_rels/slide68.xml.rels><?xml version="1.0" encoding="UTF-8" standalone="yes"?>
<Relationships xmlns="http://schemas.openxmlformats.org/package/2006/relationships"><Relationship Id="rId3" Type="http://schemas.openxmlformats.org/officeDocument/2006/relationships/oleObject" Target="???" TargetMode="External"/><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6.wmf"/></Relationships>
</file>

<file path=ppt/slides/_rels/slide69.xml.rels><?xml version="1.0" encoding="UTF-8" standalone="yes"?>
<Relationships xmlns="http://schemas.openxmlformats.org/package/2006/relationships"><Relationship Id="rId3" Type="http://schemas.openxmlformats.org/officeDocument/2006/relationships/oleObject" Target="???" TargetMode="External"/><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6.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oleObject" Target="???" TargetMode="External"/><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6.wmf"/></Relationships>
</file>

<file path=ppt/slides/_rels/slide71.xml.rels><?xml version="1.0" encoding="UTF-8" standalone="yes"?>
<Relationships xmlns="http://schemas.openxmlformats.org/package/2006/relationships"><Relationship Id="rId3" Type="http://schemas.openxmlformats.org/officeDocument/2006/relationships/oleObject" Target="???" TargetMode="External"/><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6.wmf"/></Relationships>
</file>

<file path=ppt/slides/_rels/slide72.xml.rels><?xml version="1.0" encoding="UTF-8" standalone="yes"?>
<Relationships xmlns="http://schemas.openxmlformats.org/package/2006/relationships"><Relationship Id="rId3" Type="http://schemas.openxmlformats.org/officeDocument/2006/relationships/oleObject" Target="???" TargetMode="External"/><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image" Target="../media/image6.wmf"/></Relationships>
</file>

<file path=ppt/slides/_rels/slide73.xml.rels><?xml version="1.0" encoding="UTF-8" standalone="yes"?>
<Relationships xmlns="http://schemas.openxmlformats.org/package/2006/relationships"><Relationship Id="rId3" Type="http://schemas.openxmlformats.org/officeDocument/2006/relationships/oleObject" Target="???" TargetMode="External"/><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image" Target="../media/image7.png"/></Relationships>
</file>

<file path=ppt/slides/_rels/slide74.xml.rels><?xml version="1.0" encoding="UTF-8" standalone="yes"?>
<Relationships xmlns="http://schemas.openxmlformats.org/package/2006/relationships"><Relationship Id="rId3" Type="http://schemas.openxmlformats.org/officeDocument/2006/relationships/oleObject" Target="???" TargetMode="External"/><Relationship Id="rId2" Type="http://schemas.openxmlformats.org/officeDocument/2006/relationships/slideLayout" Target="../slideLayouts/slideLayout2.xml"/><Relationship Id="rId1" Type="http://schemas.openxmlformats.org/officeDocument/2006/relationships/vmlDrawing" Target="../drawings/vmlDrawing23.vml"/><Relationship Id="rId4" Type="http://schemas.openxmlformats.org/officeDocument/2006/relationships/image" Target="../media/image8.wmf"/></Relationships>
</file>

<file path=ppt/slides/_rels/slide75.xml.rels><?xml version="1.0" encoding="UTF-8" standalone="yes"?>
<Relationships xmlns="http://schemas.openxmlformats.org/package/2006/relationships"><Relationship Id="rId3" Type="http://schemas.openxmlformats.org/officeDocument/2006/relationships/oleObject" Target="???" TargetMode="External"/><Relationship Id="rId2" Type="http://schemas.openxmlformats.org/officeDocument/2006/relationships/slideLayout" Target="../slideLayouts/slideLayout2.xml"/><Relationship Id="rId1" Type="http://schemas.openxmlformats.org/officeDocument/2006/relationships/vmlDrawing" Target="../drawings/vmlDrawing24.vml"/><Relationship Id="rId4" Type="http://schemas.openxmlformats.org/officeDocument/2006/relationships/image" Target="../media/image8.wmf"/></Relationships>
</file>

<file path=ppt/slides/_rels/slide76.xml.rels><?xml version="1.0" encoding="UTF-8" standalone="yes"?>
<Relationships xmlns="http://schemas.openxmlformats.org/package/2006/relationships"><Relationship Id="rId3" Type="http://schemas.openxmlformats.org/officeDocument/2006/relationships/oleObject" Target="???" TargetMode="External"/><Relationship Id="rId2" Type="http://schemas.openxmlformats.org/officeDocument/2006/relationships/slideLayout" Target="../slideLayouts/slideLayout2.xml"/><Relationship Id="rId1" Type="http://schemas.openxmlformats.org/officeDocument/2006/relationships/vmlDrawing" Target="../drawings/vmlDrawing25.vml"/><Relationship Id="rId4" Type="http://schemas.openxmlformats.org/officeDocument/2006/relationships/image" Target="../media/image8.wmf"/></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oleObject" Target="???" TargetMode="External"/><Relationship Id="rId2" Type="http://schemas.openxmlformats.org/officeDocument/2006/relationships/slideLayout" Target="../slideLayouts/slideLayout2.xml"/><Relationship Id="rId1" Type="http://schemas.openxmlformats.org/officeDocument/2006/relationships/vmlDrawing" Target="../drawings/vmlDrawing26.vml"/><Relationship Id="rId4" Type="http://schemas.openxmlformats.org/officeDocument/2006/relationships/image" Target="../media/image9.wmf"/></Relationships>
</file>

<file path=ppt/slides/_rels/slide81.xml.rels><?xml version="1.0" encoding="UTF-8" standalone="yes"?>
<Relationships xmlns="http://schemas.openxmlformats.org/package/2006/relationships"><Relationship Id="rId3" Type="http://schemas.openxmlformats.org/officeDocument/2006/relationships/oleObject" Target="???" TargetMode="External"/><Relationship Id="rId2" Type="http://schemas.openxmlformats.org/officeDocument/2006/relationships/slideLayout" Target="../slideLayouts/slideLayout2.xml"/><Relationship Id="rId1" Type="http://schemas.openxmlformats.org/officeDocument/2006/relationships/vmlDrawing" Target="../drawings/vmlDrawing27.vml"/><Relationship Id="rId4" Type="http://schemas.openxmlformats.org/officeDocument/2006/relationships/image" Target="../media/image9.wmf"/></Relationships>
</file>

<file path=ppt/slides/_rels/slide82.xml.rels><?xml version="1.0" encoding="UTF-8" standalone="yes"?>
<Relationships xmlns="http://schemas.openxmlformats.org/package/2006/relationships"><Relationship Id="rId3" Type="http://schemas.openxmlformats.org/officeDocument/2006/relationships/oleObject" Target="???" TargetMode="External"/><Relationship Id="rId2" Type="http://schemas.openxmlformats.org/officeDocument/2006/relationships/slideLayout" Target="../slideLayouts/slideLayout2.xml"/><Relationship Id="rId1" Type="http://schemas.openxmlformats.org/officeDocument/2006/relationships/vmlDrawing" Target="../drawings/vmlDrawing28.vml"/><Relationship Id="rId4" Type="http://schemas.openxmlformats.org/officeDocument/2006/relationships/image" Target="../media/image9.wmf"/></Relationships>
</file>

<file path=ppt/slides/_rels/slide83.xml.rels><?xml version="1.0" encoding="UTF-8" standalone="yes"?>
<Relationships xmlns="http://schemas.openxmlformats.org/package/2006/relationships"><Relationship Id="rId3" Type="http://schemas.openxmlformats.org/officeDocument/2006/relationships/oleObject" Target="???" TargetMode="External"/><Relationship Id="rId2" Type="http://schemas.openxmlformats.org/officeDocument/2006/relationships/slideLayout" Target="../slideLayouts/slideLayout2.xml"/><Relationship Id="rId1" Type="http://schemas.openxmlformats.org/officeDocument/2006/relationships/vmlDrawing" Target="../drawings/vmlDrawing29.vml"/><Relationship Id="rId4" Type="http://schemas.openxmlformats.org/officeDocument/2006/relationships/image" Target="../media/image9.wmf"/></Relationships>
</file>

<file path=ppt/slides/_rels/slide84.xml.rels><?xml version="1.0" encoding="UTF-8" standalone="yes"?>
<Relationships xmlns="http://schemas.openxmlformats.org/package/2006/relationships"><Relationship Id="rId3" Type="http://schemas.openxmlformats.org/officeDocument/2006/relationships/oleObject" Target="???" TargetMode="External"/><Relationship Id="rId2" Type="http://schemas.openxmlformats.org/officeDocument/2006/relationships/slideLayout" Target="../slideLayouts/slideLayout2.xml"/><Relationship Id="rId1" Type="http://schemas.openxmlformats.org/officeDocument/2006/relationships/vmlDrawing" Target="../drawings/vmlDrawing30.vml"/><Relationship Id="rId4" Type="http://schemas.openxmlformats.org/officeDocument/2006/relationships/image" Target="../media/image9.wmf"/></Relationships>
</file>

<file path=ppt/slides/_rels/slide85.xml.rels><?xml version="1.0" encoding="UTF-8" standalone="yes"?>
<Relationships xmlns="http://schemas.openxmlformats.org/package/2006/relationships"><Relationship Id="rId3" Type="http://schemas.openxmlformats.org/officeDocument/2006/relationships/oleObject" Target="???" TargetMode="External"/><Relationship Id="rId2" Type="http://schemas.openxmlformats.org/officeDocument/2006/relationships/slideLayout" Target="../slideLayouts/slideLayout2.xml"/><Relationship Id="rId1" Type="http://schemas.openxmlformats.org/officeDocument/2006/relationships/vmlDrawing" Target="../drawings/vmlDrawing31.vml"/><Relationship Id="rId4" Type="http://schemas.openxmlformats.org/officeDocument/2006/relationships/image" Target="../media/image9.wmf"/></Relationships>
</file>

<file path=ppt/slides/_rels/slide86.xml.rels><?xml version="1.0" encoding="UTF-8" standalone="yes"?>
<Relationships xmlns="http://schemas.openxmlformats.org/package/2006/relationships"><Relationship Id="rId3" Type="http://schemas.openxmlformats.org/officeDocument/2006/relationships/oleObject" Target="???" TargetMode="External"/><Relationship Id="rId2" Type="http://schemas.openxmlformats.org/officeDocument/2006/relationships/slideLayout" Target="../slideLayouts/slideLayout2.xml"/><Relationship Id="rId1" Type="http://schemas.openxmlformats.org/officeDocument/2006/relationships/vmlDrawing" Target="../drawings/vmlDrawing32.vml"/><Relationship Id="rId4" Type="http://schemas.openxmlformats.org/officeDocument/2006/relationships/image" Target="../media/image9.wmf"/></Relationships>
</file>

<file path=ppt/slides/_rels/slide87.xml.rels><?xml version="1.0" encoding="UTF-8" standalone="yes"?>
<Relationships xmlns="http://schemas.openxmlformats.org/package/2006/relationships"><Relationship Id="rId3" Type="http://schemas.openxmlformats.org/officeDocument/2006/relationships/oleObject" Target="???" TargetMode="External"/><Relationship Id="rId2" Type="http://schemas.openxmlformats.org/officeDocument/2006/relationships/slideLayout" Target="../slideLayouts/slideLayout2.xml"/><Relationship Id="rId1" Type="http://schemas.openxmlformats.org/officeDocument/2006/relationships/vmlDrawing" Target="../drawings/vmlDrawing33.vml"/><Relationship Id="rId4" Type="http://schemas.openxmlformats.org/officeDocument/2006/relationships/image" Target="../media/image9.wmf"/></Relationships>
</file>

<file path=ppt/slides/_rels/slide88.xml.rels><?xml version="1.0" encoding="UTF-8" standalone="yes"?>
<Relationships xmlns="http://schemas.openxmlformats.org/package/2006/relationships"><Relationship Id="rId3" Type="http://schemas.openxmlformats.org/officeDocument/2006/relationships/oleObject" Target="???" TargetMode="External"/><Relationship Id="rId2" Type="http://schemas.openxmlformats.org/officeDocument/2006/relationships/slideLayout" Target="../slideLayouts/slideLayout2.xml"/><Relationship Id="rId1" Type="http://schemas.openxmlformats.org/officeDocument/2006/relationships/vmlDrawing" Target="../drawings/vmlDrawing34.vml"/><Relationship Id="rId4" Type="http://schemas.openxmlformats.org/officeDocument/2006/relationships/image" Target="../media/image9.wmf"/></Relationships>
</file>

<file path=ppt/slides/_rels/slide89.xml.rels><?xml version="1.0" encoding="UTF-8" standalone="yes"?>
<Relationships xmlns="http://schemas.openxmlformats.org/package/2006/relationships"><Relationship Id="rId3" Type="http://schemas.openxmlformats.org/officeDocument/2006/relationships/oleObject" Target="???" TargetMode="External"/><Relationship Id="rId2" Type="http://schemas.openxmlformats.org/officeDocument/2006/relationships/slideLayout" Target="../slideLayouts/slideLayout2.xml"/><Relationship Id="rId1" Type="http://schemas.openxmlformats.org/officeDocument/2006/relationships/vmlDrawing" Target="../drawings/vmlDrawing35.vml"/><Relationship Id="rId4" Type="http://schemas.openxmlformats.org/officeDocument/2006/relationships/image" Target="../media/image9.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oleObject" Target="???" TargetMode="External"/><Relationship Id="rId2" Type="http://schemas.openxmlformats.org/officeDocument/2006/relationships/slideLayout" Target="../slideLayouts/slideLayout2.xml"/><Relationship Id="rId1" Type="http://schemas.openxmlformats.org/officeDocument/2006/relationships/vmlDrawing" Target="../drawings/vmlDrawing36.vml"/><Relationship Id="rId4" Type="http://schemas.openxmlformats.org/officeDocument/2006/relationships/image" Target="../media/image9.wmf"/></Relationships>
</file>

<file path=ppt/slides/_rels/slide91.xml.rels><?xml version="1.0" encoding="UTF-8" standalone="yes"?>
<Relationships xmlns="http://schemas.openxmlformats.org/package/2006/relationships"><Relationship Id="rId3" Type="http://schemas.openxmlformats.org/officeDocument/2006/relationships/oleObject" Target="???" TargetMode="External"/><Relationship Id="rId2" Type="http://schemas.openxmlformats.org/officeDocument/2006/relationships/slideLayout" Target="../slideLayouts/slideLayout2.xml"/><Relationship Id="rId1" Type="http://schemas.openxmlformats.org/officeDocument/2006/relationships/vmlDrawing" Target="../drawings/vmlDrawing37.vml"/><Relationship Id="rId4" Type="http://schemas.openxmlformats.org/officeDocument/2006/relationships/image" Target="../media/image9.wmf"/></Relationships>
</file>

<file path=ppt/slides/_rels/slide92.xml.rels><?xml version="1.0" encoding="UTF-8" standalone="yes"?>
<Relationships xmlns="http://schemas.openxmlformats.org/package/2006/relationships"><Relationship Id="rId3" Type="http://schemas.openxmlformats.org/officeDocument/2006/relationships/oleObject" Target="???" TargetMode="External"/><Relationship Id="rId2" Type="http://schemas.openxmlformats.org/officeDocument/2006/relationships/slideLayout" Target="../slideLayouts/slideLayout2.xml"/><Relationship Id="rId1" Type="http://schemas.openxmlformats.org/officeDocument/2006/relationships/vmlDrawing" Target="../drawings/vmlDrawing38.vml"/><Relationship Id="rId4" Type="http://schemas.openxmlformats.org/officeDocument/2006/relationships/image" Target="../media/image9.wmf"/></Relationships>
</file>

<file path=ppt/slides/_rels/slide93.xml.rels><?xml version="1.0" encoding="UTF-8" standalone="yes"?>
<Relationships xmlns="http://schemas.openxmlformats.org/package/2006/relationships"><Relationship Id="rId3" Type="http://schemas.openxmlformats.org/officeDocument/2006/relationships/oleObject" Target="???" TargetMode="External"/><Relationship Id="rId2" Type="http://schemas.openxmlformats.org/officeDocument/2006/relationships/slideLayout" Target="../slideLayouts/slideLayout2.xml"/><Relationship Id="rId1" Type="http://schemas.openxmlformats.org/officeDocument/2006/relationships/vmlDrawing" Target="../drawings/vmlDrawing39.vml"/><Relationship Id="rId4" Type="http://schemas.openxmlformats.org/officeDocument/2006/relationships/image" Target="../media/image9.wmf"/></Relationships>
</file>

<file path=ppt/slides/_rels/slide94.xml.rels><?xml version="1.0" encoding="UTF-8" standalone="yes"?>
<Relationships xmlns="http://schemas.openxmlformats.org/package/2006/relationships"><Relationship Id="rId3" Type="http://schemas.openxmlformats.org/officeDocument/2006/relationships/oleObject" Target="???" TargetMode="External"/><Relationship Id="rId2" Type="http://schemas.openxmlformats.org/officeDocument/2006/relationships/slideLayout" Target="../slideLayouts/slideLayout2.xml"/><Relationship Id="rId1" Type="http://schemas.openxmlformats.org/officeDocument/2006/relationships/vmlDrawing" Target="../drawings/vmlDrawing40.vml"/><Relationship Id="rId4" Type="http://schemas.openxmlformats.org/officeDocument/2006/relationships/image" Target="../media/image9.wmf"/></Relationships>
</file>

<file path=ppt/slides/_rels/slide95.xml.rels><?xml version="1.0" encoding="UTF-8" standalone="yes"?>
<Relationships xmlns="http://schemas.openxmlformats.org/package/2006/relationships"><Relationship Id="rId3" Type="http://schemas.openxmlformats.org/officeDocument/2006/relationships/oleObject" Target="???" TargetMode="External"/><Relationship Id="rId2" Type="http://schemas.openxmlformats.org/officeDocument/2006/relationships/slideLayout" Target="../slideLayouts/slideLayout2.xml"/><Relationship Id="rId1" Type="http://schemas.openxmlformats.org/officeDocument/2006/relationships/vmlDrawing" Target="../drawings/vmlDrawing41.vml"/><Relationship Id="rId4" Type="http://schemas.openxmlformats.org/officeDocument/2006/relationships/image" Target="../media/image9.wmf"/></Relationships>
</file>

<file path=ppt/slides/_rels/slide96.xml.rels><?xml version="1.0" encoding="UTF-8" standalone="yes"?>
<Relationships xmlns="http://schemas.openxmlformats.org/package/2006/relationships"><Relationship Id="rId3" Type="http://schemas.openxmlformats.org/officeDocument/2006/relationships/oleObject" Target="???" TargetMode="External"/><Relationship Id="rId2" Type="http://schemas.openxmlformats.org/officeDocument/2006/relationships/slideLayout" Target="../slideLayouts/slideLayout2.xml"/><Relationship Id="rId1" Type="http://schemas.openxmlformats.org/officeDocument/2006/relationships/vmlDrawing" Target="../drawings/vmlDrawing42.vml"/><Relationship Id="rId4" Type="http://schemas.openxmlformats.org/officeDocument/2006/relationships/image" Target="../media/image9.wmf"/></Relationships>
</file>

<file path=ppt/slides/_rels/slide97.xml.rels><?xml version="1.0" encoding="UTF-8" standalone="yes"?>
<Relationships xmlns="http://schemas.openxmlformats.org/package/2006/relationships"><Relationship Id="rId3" Type="http://schemas.openxmlformats.org/officeDocument/2006/relationships/oleObject" Target="???" TargetMode="External"/><Relationship Id="rId2" Type="http://schemas.openxmlformats.org/officeDocument/2006/relationships/slideLayout" Target="../slideLayouts/slideLayout2.xml"/><Relationship Id="rId1" Type="http://schemas.openxmlformats.org/officeDocument/2006/relationships/vmlDrawing" Target="../drawings/vmlDrawing43.vml"/><Relationship Id="rId4" Type="http://schemas.openxmlformats.org/officeDocument/2006/relationships/image" Target="../media/image9.wmf"/></Relationships>
</file>

<file path=ppt/slides/_rels/slide98.xml.rels><?xml version="1.0" encoding="UTF-8" standalone="yes"?>
<Relationships xmlns="http://schemas.openxmlformats.org/package/2006/relationships"><Relationship Id="rId3" Type="http://schemas.openxmlformats.org/officeDocument/2006/relationships/oleObject" Target="???" TargetMode="External"/><Relationship Id="rId2" Type="http://schemas.openxmlformats.org/officeDocument/2006/relationships/slideLayout" Target="../slideLayouts/slideLayout2.xml"/><Relationship Id="rId1" Type="http://schemas.openxmlformats.org/officeDocument/2006/relationships/vmlDrawing" Target="../drawings/vmlDrawing44.vml"/><Relationship Id="rId4" Type="http://schemas.openxmlformats.org/officeDocument/2006/relationships/image" Target="../media/image9.wmf"/></Relationships>
</file>

<file path=ppt/slides/_rels/slide99.xml.rels><?xml version="1.0" encoding="UTF-8" standalone="yes"?>
<Relationships xmlns="http://schemas.openxmlformats.org/package/2006/relationships"><Relationship Id="rId3" Type="http://schemas.openxmlformats.org/officeDocument/2006/relationships/oleObject" Target="???" TargetMode="External"/><Relationship Id="rId2" Type="http://schemas.openxmlformats.org/officeDocument/2006/relationships/slideLayout" Target="../slideLayouts/slideLayout2.xml"/><Relationship Id="rId1" Type="http://schemas.openxmlformats.org/officeDocument/2006/relationships/vmlDrawing" Target="../drawings/vmlDrawing45.vml"/><Relationship Id="rId4" Type="http://schemas.openxmlformats.org/officeDocument/2006/relationships/image" Target="../media/image10.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000" dirty="0" err="1" smtClean="0"/>
              <a:t>Lý</a:t>
            </a:r>
            <a:r>
              <a:rPr lang="en-US" sz="6000" dirty="0" smtClean="0"/>
              <a:t> </a:t>
            </a:r>
            <a:r>
              <a:rPr lang="en-US" sz="6000" dirty="0" err="1" smtClean="0"/>
              <a:t>thuyết</a:t>
            </a:r>
            <a:r>
              <a:rPr lang="en-US" sz="6000" dirty="0" smtClean="0"/>
              <a:t> </a:t>
            </a:r>
            <a:r>
              <a:rPr lang="en-US" sz="6000" dirty="0" err="1" smtClean="0"/>
              <a:t>hệ</a:t>
            </a:r>
            <a:r>
              <a:rPr lang="en-US" sz="6000" dirty="0" smtClean="0"/>
              <a:t> </a:t>
            </a:r>
            <a:r>
              <a:rPr lang="en-US" sz="6000" dirty="0" err="1" smtClean="0"/>
              <a:t>điều</a:t>
            </a:r>
            <a:r>
              <a:rPr lang="en-US" sz="6000" dirty="0" smtClean="0"/>
              <a:t> </a:t>
            </a:r>
            <a:r>
              <a:rPr lang="en-US" sz="6000" dirty="0" err="1" smtClean="0"/>
              <a:t>hành</a:t>
            </a:r>
            <a:endParaRPr lang="vi-VN" sz="6000" dirty="0"/>
          </a:p>
        </p:txBody>
      </p:sp>
      <p:sp>
        <p:nvSpPr>
          <p:cNvPr id="3" name="Subtitle 2"/>
          <p:cNvSpPr>
            <a:spLocks noGrp="1"/>
          </p:cNvSpPr>
          <p:nvPr>
            <p:ph type="subTitle" idx="1"/>
          </p:nvPr>
        </p:nvSpPr>
        <p:spPr/>
        <p:txBody>
          <a:bodyPr>
            <a:noAutofit/>
          </a:bodyPr>
          <a:lstStyle/>
          <a:p>
            <a:r>
              <a:rPr lang="en-US" sz="2400" b="1" dirty="0" err="1" smtClean="0"/>
              <a:t>Giảng</a:t>
            </a:r>
            <a:r>
              <a:rPr lang="en-US" sz="2400" b="1" dirty="0" smtClean="0"/>
              <a:t> </a:t>
            </a:r>
            <a:r>
              <a:rPr lang="en-US" sz="2400" b="1" dirty="0" err="1" smtClean="0"/>
              <a:t>viên</a:t>
            </a:r>
            <a:r>
              <a:rPr lang="en-US" sz="2400" b="1" dirty="0" smtClean="0"/>
              <a:t>: TS. </a:t>
            </a:r>
            <a:r>
              <a:rPr lang="en-US" sz="2400" b="1" dirty="0" err="1" smtClean="0"/>
              <a:t>Hà</a:t>
            </a:r>
            <a:r>
              <a:rPr lang="en-US" sz="2400" b="1" dirty="0" smtClean="0"/>
              <a:t> </a:t>
            </a:r>
            <a:r>
              <a:rPr lang="en-US" sz="2400" b="1" dirty="0" err="1" smtClean="0"/>
              <a:t>Chí</a:t>
            </a:r>
            <a:r>
              <a:rPr lang="en-US" sz="2400" b="1" dirty="0" smtClean="0"/>
              <a:t> Trung</a:t>
            </a:r>
          </a:p>
          <a:p>
            <a:r>
              <a:rPr lang="en-US" sz="2400" b="1" dirty="0" err="1" smtClean="0"/>
              <a:t>Bộ</a:t>
            </a:r>
            <a:r>
              <a:rPr lang="en-US" sz="2400" b="1" dirty="0" smtClean="0"/>
              <a:t> </a:t>
            </a:r>
            <a:r>
              <a:rPr lang="en-US" sz="2400" b="1" dirty="0" err="1" smtClean="0"/>
              <a:t>môn</a:t>
            </a:r>
            <a:r>
              <a:rPr lang="en-US" sz="2400" b="1" dirty="0" smtClean="0"/>
              <a:t>: </a:t>
            </a:r>
            <a:r>
              <a:rPr lang="en-US" sz="2400" dirty="0" err="1" smtClean="0"/>
              <a:t>Khoa</a:t>
            </a:r>
            <a:r>
              <a:rPr lang="en-US" sz="2400" dirty="0"/>
              <a:t> </a:t>
            </a:r>
            <a:r>
              <a:rPr lang="en-US" sz="2400" dirty="0" err="1" smtClean="0"/>
              <a:t>học</a:t>
            </a:r>
            <a:r>
              <a:rPr lang="en-US" sz="2400" dirty="0" smtClean="0"/>
              <a:t> </a:t>
            </a:r>
            <a:r>
              <a:rPr lang="en-US" sz="2400" dirty="0" err="1" smtClean="0"/>
              <a:t>máy</a:t>
            </a:r>
            <a:r>
              <a:rPr lang="en-US" sz="2400" dirty="0" smtClean="0"/>
              <a:t> </a:t>
            </a:r>
            <a:r>
              <a:rPr lang="en-US" sz="2400" dirty="0" err="1" smtClean="0"/>
              <a:t>tính</a:t>
            </a:r>
            <a:endParaRPr lang="en-US" sz="2400" dirty="0" smtClean="0"/>
          </a:p>
          <a:p>
            <a:r>
              <a:rPr lang="en-US" sz="2400" b="1" dirty="0" err="1" smtClean="0"/>
              <a:t>Khoa</a:t>
            </a:r>
            <a:r>
              <a:rPr lang="en-US" sz="2400" b="1" dirty="0" smtClean="0"/>
              <a:t>: </a:t>
            </a:r>
            <a:r>
              <a:rPr lang="en-US" sz="2400" dirty="0" err="1" smtClean="0"/>
              <a:t>Công</a:t>
            </a:r>
            <a:r>
              <a:rPr lang="en-US" sz="2400" dirty="0" smtClean="0"/>
              <a:t> </a:t>
            </a:r>
            <a:r>
              <a:rPr lang="en-US" sz="2400" dirty="0" err="1" smtClean="0"/>
              <a:t>nghệ</a:t>
            </a:r>
            <a:r>
              <a:rPr lang="en-US" sz="2400" dirty="0" smtClean="0"/>
              <a:t> </a:t>
            </a:r>
            <a:r>
              <a:rPr lang="en-US" sz="2400" dirty="0" err="1" smtClean="0"/>
              <a:t>thông</a:t>
            </a:r>
            <a:r>
              <a:rPr lang="en-US" sz="2400" dirty="0" smtClean="0"/>
              <a:t> tin</a:t>
            </a:r>
          </a:p>
          <a:p>
            <a:r>
              <a:rPr lang="en-US" sz="2400" b="1" dirty="0" err="1" smtClean="0"/>
              <a:t>Học</a:t>
            </a:r>
            <a:r>
              <a:rPr lang="en-US" sz="2400" b="1" dirty="0" smtClean="0"/>
              <a:t> </a:t>
            </a:r>
            <a:r>
              <a:rPr lang="en-US" sz="2400" b="1" dirty="0" err="1" smtClean="0"/>
              <a:t>viện</a:t>
            </a:r>
            <a:r>
              <a:rPr lang="en-US" sz="2400" b="1" dirty="0" smtClean="0"/>
              <a:t> </a:t>
            </a:r>
            <a:r>
              <a:rPr lang="en-US" sz="2400" b="1" dirty="0" err="1" smtClean="0"/>
              <a:t>Kỹ</a:t>
            </a:r>
            <a:r>
              <a:rPr lang="en-US" sz="2400" b="1" dirty="0" smtClean="0"/>
              <a:t> </a:t>
            </a:r>
            <a:r>
              <a:rPr lang="en-US" sz="2400" b="1" dirty="0" err="1" smtClean="0"/>
              <a:t>thuật</a:t>
            </a:r>
            <a:r>
              <a:rPr lang="en-US" sz="2400" b="1" dirty="0" smtClean="0"/>
              <a:t> </a:t>
            </a:r>
            <a:r>
              <a:rPr lang="en-US" sz="2400" b="1" dirty="0" err="1" smtClean="0"/>
              <a:t>quân</a:t>
            </a:r>
            <a:r>
              <a:rPr lang="en-US" sz="2400" b="1" dirty="0" smtClean="0"/>
              <a:t> </a:t>
            </a:r>
            <a:r>
              <a:rPr lang="en-US" sz="2400" b="1" dirty="0" err="1" smtClean="0"/>
              <a:t>sự</a:t>
            </a:r>
            <a:endParaRPr lang="en-US" sz="2400" b="1" dirty="0" smtClean="0"/>
          </a:p>
          <a:p>
            <a:r>
              <a:rPr lang="en-US" sz="2400" b="1" dirty="0" smtClean="0"/>
              <a:t>Email: </a:t>
            </a:r>
            <a:r>
              <a:rPr lang="en-US" sz="2400" dirty="0" smtClean="0">
                <a:hlinkClick r:id="rId2"/>
              </a:rPr>
              <a:t>hct2009@yahoo.com</a:t>
            </a:r>
            <a:endParaRPr lang="en-US" sz="2400" dirty="0" smtClean="0"/>
          </a:p>
          <a:p>
            <a:r>
              <a:rPr lang="en-US" sz="2400" b="1" dirty="0" smtClean="0"/>
              <a:t>Mobile: </a:t>
            </a:r>
            <a:r>
              <a:rPr lang="en-US" sz="2400" dirty="0" smtClean="0"/>
              <a:t>01685.582.102</a:t>
            </a:r>
            <a:endParaRPr lang="en-US" sz="2400" dirty="0"/>
          </a:p>
          <a:p>
            <a:endParaRPr lang="vi-VN" dirty="0"/>
          </a:p>
        </p:txBody>
      </p:sp>
    </p:spTree>
    <p:extLst>
      <p:ext uri="{BB962C8B-B14F-4D97-AF65-F5344CB8AC3E}">
        <p14:creationId xmlns:p14="http://schemas.microsoft.com/office/powerpoint/2010/main" val="224366519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2.1.3. </a:t>
            </a:r>
            <a:r>
              <a:rPr lang="en-US" dirty="0" err="1"/>
              <a:t>Khái</a:t>
            </a:r>
            <a:r>
              <a:rPr lang="en-US" dirty="0"/>
              <a:t> </a:t>
            </a:r>
            <a:r>
              <a:rPr lang="en-US" dirty="0" err="1"/>
              <a:t>niệm</a:t>
            </a:r>
            <a:r>
              <a:rPr lang="en-US" dirty="0"/>
              <a:t> </a:t>
            </a:r>
            <a:r>
              <a:rPr lang="en-US" dirty="0" err="1"/>
              <a:t>về</a:t>
            </a:r>
            <a:r>
              <a:rPr lang="en-US" dirty="0"/>
              <a:t> </a:t>
            </a:r>
            <a:r>
              <a:rPr lang="en-US" dirty="0" err="1"/>
              <a:t>tiến</a:t>
            </a:r>
            <a:r>
              <a:rPr lang="en-US" dirty="0"/>
              <a:t> </a:t>
            </a:r>
            <a:r>
              <a:rPr lang="en-US" dirty="0" err="1"/>
              <a:t>trình</a:t>
            </a:r>
            <a:r>
              <a:rPr lang="en-US" dirty="0"/>
              <a:t> (</a:t>
            </a:r>
            <a:r>
              <a:rPr lang="en-US" dirty="0" err="1"/>
              <a:t>proccess</a:t>
            </a:r>
            <a:r>
              <a:rPr lang="en-US" dirty="0"/>
              <a:t>)</a:t>
            </a:r>
            <a:endParaRPr lang="vi-VN" dirty="0"/>
          </a:p>
        </p:txBody>
      </p:sp>
      <p:sp>
        <p:nvSpPr>
          <p:cNvPr id="3" name="Content Placeholder 2"/>
          <p:cNvSpPr>
            <a:spLocks noGrp="1"/>
          </p:cNvSpPr>
          <p:nvPr>
            <p:ph idx="1"/>
          </p:nvPr>
        </p:nvSpPr>
        <p:spPr/>
        <p:txBody>
          <a:bodyPr>
            <a:normAutofit lnSpcReduction="10000"/>
          </a:bodyPr>
          <a:lstStyle/>
          <a:p>
            <a:r>
              <a:rPr lang="en-US" dirty="0" err="1" smtClean="0"/>
              <a:t>Tiến</a:t>
            </a:r>
            <a:r>
              <a:rPr lang="en-US" dirty="0" smtClean="0"/>
              <a:t> </a:t>
            </a:r>
            <a:r>
              <a:rPr lang="en-US" dirty="0" err="1"/>
              <a:t>trình</a:t>
            </a:r>
            <a:r>
              <a:rPr lang="en-US" dirty="0"/>
              <a:t> </a:t>
            </a:r>
            <a:r>
              <a:rPr lang="en-US" dirty="0" err="1"/>
              <a:t>bao</a:t>
            </a:r>
            <a:r>
              <a:rPr lang="en-US" dirty="0"/>
              <a:t> </a:t>
            </a:r>
            <a:r>
              <a:rPr lang="en-US" dirty="0" err="1"/>
              <a:t>gồm</a:t>
            </a:r>
            <a:r>
              <a:rPr lang="en-US" dirty="0"/>
              <a:t> 3 </a:t>
            </a:r>
            <a:r>
              <a:rPr lang="en-US" dirty="0" err="1"/>
              <a:t>thành</a:t>
            </a:r>
            <a:r>
              <a:rPr lang="en-US" dirty="0"/>
              <a:t> </a:t>
            </a:r>
            <a:r>
              <a:rPr lang="en-US" dirty="0" err="1"/>
              <a:t>phần</a:t>
            </a:r>
            <a:r>
              <a:rPr lang="en-US" dirty="0"/>
              <a:t>: </a:t>
            </a:r>
            <a:r>
              <a:rPr lang="en-US" b="1" dirty="0"/>
              <a:t>Code, Data, Stack</a:t>
            </a:r>
          </a:p>
          <a:p>
            <a:pPr lvl="1"/>
            <a:r>
              <a:rPr lang="en-US" b="1" dirty="0">
                <a:solidFill>
                  <a:srgbClr val="C00000"/>
                </a:solidFill>
                <a:effectLst>
                  <a:outerShdw blurRad="38100" dist="38100" dir="2700000" algn="tl">
                    <a:srgbClr val="000000">
                      <a:alpha val="43137"/>
                    </a:srgbClr>
                  </a:outerShdw>
                </a:effectLst>
              </a:rPr>
              <a:t>Code</a:t>
            </a:r>
            <a:r>
              <a:rPr lang="en-US" dirty="0"/>
              <a:t>: </a:t>
            </a:r>
            <a:r>
              <a:rPr lang="en-US" dirty="0" err="1"/>
              <a:t>Thành</a:t>
            </a:r>
            <a:r>
              <a:rPr lang="en-US" dirty="0"/>
              <a:t> </a:t>
            </a:r>
            <a:r>
              <a:rPr lang="en-US" dirty="0" err="1"/>
              <a:t>phần</a:t>
            </a:r>
            <a:r>
              <a:rPr lang="en-US" dirty="0"/>
              <a:t> </a:t>
            </a:r>
            <a:r>
              <a:rPr lang="en-US" dirty="0" err="1"/>
              <a:t>câu</a:t>
            </a:r>
            <a:r>
              <a:rPr lang="en-US" dirty="0"/>
              <a:t> </a:t>
            </a:r>
            <a:r>
              <a:rPr lang="en-US" dirty="0" err="1"/>
              <a:t>lệnh</a:t>
            </a:r>
            <a:r>
              <a:rPr lang="en-US" dirty="0"/>
              <a:t> </a:t>
            </a:r>
            <a:r>
              <a:rPr lang="en-US" dirty="0" err="1"/>
              <a:t>thực</a:t>
            </a:r>
            <a:r>
              <a:rPr lang="en-US" dirty="0"/>
              <a:t> </a:t>
            </a:r>
            <a:r>
              <a:rPr lang="en-US" dirty="0" err="1" smtClean="0"/>
              <a:t>hiện</a:t>
            </a:r>
            <a:r>
              <a:rPr lang="en-US" dirty="0" smtClean="0"/>
              <a:t>;</a:t>
            </a:r>
            <a:endParaRPr lang="en-US" dirty="0"/>
          </a:p>
          <a:p>
            <a:pPr lvl="1"/>
            <a:r>
              <a:rPr lang="en-US" b="1" dirty="0">
                <a:solidFill>
                  <a:srgbClr val="C00000"/>
                </a:solidFill>
                <a:effectLst>
                  <a:outerShdw blurRad="38100" dist="38100" dir="2700000" algn="tl">
                    <a:srgbClr val="000000">
                      <a:alpha val="43137"/>
                    </a:srgbClr>
                  </a:outerShdw>
                </a:effectLst>
              </a:rPr>
              <a:t>Data</a:t>
            </a:r>
            <a:r>
              <a:rPr lang="en-US" dirty="0"/>
              <a:t>: </a:t>
            </a:r>
            <a:r>
              <a:rPr lang="en-US" dirty="0" err="1"/>
              <a:t>Thành</a:t>
            </a:r>
            <a:r>
              <a:rPr lang="en-US" dirty="0"/>
              <a:t> </a:t>
            </a:r>
            <a:r>
              <a:rPr lang="en-US" dirty="0" err="1"/>
              <a:t>phần</a:t>
            </a:r>
            <a:r>
              <a:rPr lang="en-US" dirty="0"/>
              <a:t> </a:t>
            </a:r>
            <a:r>
              <a:rPr lang="en-US" dirty="0" err="1"/>
              <a:t>dữ</a:t>
            </a:r>
            <a:r>
              <a:rPr lang="en-US" dirty="0"/>
              <a:t> </a:t>
            </a:r>
            <a:r>
              <a:rPr lang="en-US" dirty="0" err="1" smtClean="0"/>
              <a:t>liệu</a:t>
            </a:r>
            <a:r>
              <a:rPr lang="en-US" dirty="0" smtClean="0"/>
              <a:t>;</a:t>
            </a:r>
            <a:endParaRPr lang="en-US" dirty="0"/>
          </a:p>
          <a:p>
            <a:pPr lvl="1"/>
            <a:r>
              <a:rPr lang="en-US" b="1" dirty="0">
                <a:solidFill>
                  <a:srgbClr val="C00000"/>
                </a:solidFill>
                <a:effectLst>
                  <a:outerShdw blurRad="38100" dist="38100" dir="2700000" algn="tl">
                    <a:srgbClr val="000000">
                      <a:alpha val="43137"/>
                    </a:srgbClr>
                  </a:outerShdw>
                </a:effectLst>
              </a:rPr>
              <a:t>Stack</a:t>
            </a:r>
            <a:r>
              <a:rPr lang="en-US" dirty="0"/>
              <a:t>: </a:t>
            </a:r>
            <a:r>
              <a:rPr lang="en-US" dirty="0" err="1"/>
              <a:t>Thành</a:t>
            </a:r>
            <a:r>
              <a:rPr lang="en-US" dirty="0"/>
              <a:t> </a:t>
            </a:r>
            <a:r>
              <a:rPr lang="en-US" dirty="0" err="1"/>
              <a:t>phần</a:t>
            </a:r>
            <a:r>
              <a:rPr lang="en-US" dirty="0"/>
              <a:t> </a:t>
            </a:r>
            <a:r>
              <a:rPr lang="en-US" dirty="0" err="1"/>
              <a:t>lưu</a:t>
            </a:r>
            <a:r>
              <a:rPr lang="en-US" dirty="0"/>
              <a:t> </a:t>
            </a:r>
            <a:r>
              <a:rPr lang="en-US" dirty="0" err="1"/>
              <a:t>thông</a:t>
            </a:r>
            <a:r>
              <a:rPr lang="en-US" dirty="0"/>
              <a:t> tin </a:t>
            </a:r>
            <a:r>
              <a:rPr lang="en-US" dirty="0" err="1"/>
              <a:t>tạm</a:t>
            </a:r>
            <a:r>
              <a:rPr lang="en-US" dirty="0"/>
              <a:t> </a:t>
            </a:r>
            <a:r>
              <a:rPr lang="en-US" dirty="0" err="1" smtClean="0"/>
              <a:t>thời</a:t>
            </a:r>
            <a:r>
              <a:rPr lang="en-US" dirty="0" smtClean="0"/>
              <a:t>.</a:t>
            </a:r>
            <a:endParaRPr lang="en-US" dirty="0"/>
          </a:p>
          <a:p>
            <a:r>
              <a:rPr lang="en-US" dirty="0" err="1"/>
              <a:t>Các</a:t>
            </a:r>
            <a:r>
              <a:rPr lang="en-US" dirty="0"/>
              <a:t> </a:t>
            </a:r>
            <a:r>
              <a:rPr lang="en-US" dirty="0" err="1"/>
              <a:t>câu</a:t>
            </a:r>
            <a:r>
              <a:rPr lang="en-US" dirty="0"/>
              <a:t> </a:t>
            </a:r>
            <a:r>
              <a:rPr lang="en-US" dirty="0" err="1"/>
              <a:t>lệnh</a:t>
            </a:r>
            <a:r>
              <a:rPr lang="en-US" dirty="0"/>
              <a:t> </a:t>
            </a:r>
            <a:r>
              <a:rPr lang="en-US" dirty="0" err="1"/>
              <a:t>trong</a:t>
            </a:r>
            <a:r>
              <a:rPr lang="en-US" dirty="0"/>
              <a:t> code </a:t>
            </a:r>
            <a:r>
              <a:rPr lang="en-US" dirty="0" err="1"/>
              <a:t>chỉ</a:t>
            </a:r>
            <a:r>
              <a:rPr lang="en-US" dirty="0"/>
              <a:t> </a:t>
            </a:r>
            <a:r>
              <a:rPr lang="en-US" dirty="0" err="1"/>
              <a:t>dùng</a:t>
            </a:r>
            <a:r>
              <a:rPr lang="en-US" dirty="0"/>
              <a:t> data </a:t>
            </a:r>
            <a:r>
              <a:rPr lang="en-US" dirty="0" err="1"/>
              <a:t>và</a:t>
            </a:r>
            <a:r>
              <a:rPr lang="en-US" dirty="0"/>
              <a:t> stack </a:t>
            </a:r>
            <a:r>
              <a:rPr lang="en-US" dirty="0" err="1"/>
              <a:t>riêng</a:t>
            </a:r>
            <a:r>
              <a:rPr lang="en-US" dirty="0"/>
              <a:t> </a:t>
            </a:r>
            <a:r>
              <a:rPr lang="en-US" dirty="0" err="1"/>
              <a:t>của</a:t>
            </a:r>
            <a:r>
              <a:rPr lang="en-US" dirty="0"/>
              <a:t> </a:t>
            </a:r>
            <a:r>
              <a:rPr lang="en-US" dirty="0" err="1"/>
              <a:t>mình</a:t>
            </a:r>
            <a:r>
              <a:rPr lang="en-US" dirty="0"/>
              <a:t> </a:t>
            </a:r>
            <a:r>
              <a:rPr lang="en-US" dirty="0" err="1"/>
              <a:t>ngoại</a:t>
            </a:r>
            <a:r>
              <a:rPr lang="en-US" dirty="0"/>
              <a:t> </a:t>
            </a:r>
            <a:r>
              <a:rPr lang="en-US" dirty="0" err="1"/>
              <a:t>trừ</a:t>
            </a:r>
            <a:r>
              <a:rPr lang="en-US" dirty="0"/>
              <a:t> </a:t>
            </a:r>
            <a:r>
              <a:rPr lang="en-US" dirty="0" err="1"/>
              <a:t>các</a:t>
            </a:r>
            <a:r>
              <a:rPr lang="en-US" dirty="0"/>
              <a:t> </a:t>
            </a:r>
            <a:r>
              <a:rPr lang="en-US" dirty="0" err="1"/>
              <a:t>vùng</a:t>
            </a:r>
            <a:r>
              <a:rPr lang="en-US" dirty="0"/>
              <a:t> </a:t>
            </a:r>
            <a:r>
              <a:rPr lang="en-US" dirty="0" err="1"/>
              <a:t>dùng</a:t>
            </a:r>
            <a:r>
              <a:rPr lang="en-US" dirty="0"/>
              <a:t> </a:t>
            </a:r>
            <a:r>
              <a:rPr lang="en-US" dirty="0" err="1" smtClean="0"/>
              <a:t>chung</a:t>
            </a:r>
            <a:r>
              <a:rPr lang="en-US" dirty="0" smtClean="0"/>
              <a:t>.</a:t>
            </a:r>
            <a:endParaRPr lang="en-US" dirty="0"/>
          </a:p>
          <a:p>
            <a:r>
              <a:rPr lang="en-US" dirty="0" err="1"/>
              <a:t>Tiến</a:t>
            </a:r>
            <a:r>
              <a:rPr lang="en-US" dirty="0"/>
              <a:t> </a:t>
            </a:r>
            <a:r>
              <a:rPr lang="en-US" dirty="0" err="1"/>
              <a:t>trình</a:t>
            </a:r>
            <a:r>
              <a:rPr lang="en-US" dirty="0"/>
              <a:t> </a:t>
            </a:r>
            <a:r>
              <a:rPr lang="en-US" dirty="0" err="1"/>
              <a:t>được</a:t>
            </a:r>
            <a:r>
              <a:rPr lang="en-US" dirty="0"/>
              <a:t> </a:t>
            </a:r>
            <a:r>
              <a:rPr lang="en-US" dirty="0" err="1"/>
              <a:t>hệ</a:t>
            </a:r>
            <a:r>
              <a:rPr lang="en-US" dirty="0"/>
              <a:t> </a:t>
            </a:r>
            <a:r>
              <a:rPr lang="en-US" dirty="0" err="1"/>
              <a:t>thống</a:t>
            </a:r>
            <a:r>
              <a:rPr lang="en-US" dirty="0"/>
              <a:t> </a:t>
            </a:r>
            <a:r>
              <a:rPr lang="en-US" dirty="0" err="1"/>
              <a:t>phân</a:t>
            </a:r>
            <a:r>
              <a:rPr lang="en-US" dirty="0"/>
              <a:t> </a:t>
            </a:r>
            <a:r>
              <a:rPr lang="en-US" dirty="0" err="1"/>
              <a:t>biệt</a:t>
            </a:r>
            <a:r>
              <a:rPr lang="en-US" dirty="0"/>
              <a:t> </a:t>
            </a:r>
            <a:r>
              <a:rPr lang="en-US" dirty="0" err="1"/>
              <a:t>bằng</a:t>
            </a:r>
            <a:r>
              <a:rPr lang="en-US" dirty="0"/>
              <a:t> </a:t>
            </a:r>
            <a:r>
              <a:rPr lang="en-US" dirty="0" err="1"/>
              <a:t>số</a:t>
            </a:r>
            <a:r>
              <a:rPr lang="en-US" dirty="0"/>
              <a:t> </a:t>
            </a:r>
            <a:r>
              <a:rPr lang="en-US" dirty="0" err="1"/>
              <a:t>hiệu</a:t>
            </a:r>
            <a:r>
              <a:rPr lang="en-US" dirty="0"/>
              <a:t> </a:t>
            </a:r>
            <a:r>
              <a:rPr lang="en-US" b="1" dirty="0" err="1">
                <a:solidFill>
                  <a:srgbClr val="C00000"/>
                </a:solidFill>
                <a:effectLst>
                  <a:outerShdw blurRad="38100" dist="38100" dir="2700000" algn="tl">
                    <a:srgbClr val="000000">
                      <a:alpha val="43137"/>
                    </a:srgbClr>
                  </a:outerShdw>
                </a:effectLst>
              </a:rPr>
              <a:t>pid</a:t>
            </a:r>
            <a:r>
              <a:rPr lang="en-US" dirty="0">
                <a:solidFill>
                  <a:srgbClr val="C00000"/>
                </a:solidFill>
                <a:effectLst>
                  <a:outerShdw blurRad="38100" dist="38100" dir="2700000" algn="tl">
                    <a:srgbClr val="000000">
                      <a:alpha val="43137"/>
                    </a:srgbClr>
                  </a:outerShdw>
                </a:effectLst>
              </a:rPr>
              <a:t> </a:t>
            </a:r>
            <a:r>
              <a:rPr lang="en-US" dirty="0"/>
              <a:t>(</a:t>
            </a:r>
            <a:r>
              <a:rPr lang="en-US" b="1" dirty="0" err="1">
                <a:solidFill>
                  <a:srgbClr val="C00000"/>
                </a:solidFill>
                <a:effectLst>
                  <a:outerShdw blurRad="38100" dist="38100" dir="2700000" algn="tl">
                    <a:srgbClr val="000000">
                      <a:alpha val="43137"/>
                    </a:srgbClr>
                  </a:outerShdw>
                </a:effectLst>
              </a:rPr>
              <a:t>proccess</a:t>
            </a:r>
            <a:r>
              <a:rPr lang="en-US" b="1" dirty="0">
                <a:solidFill>
                  <a:srgbClr val="C00000"/>
                </a:solidFill>
                <a:effectLst>
                  <a:outerShdw blurRad="38100" dist="38100" dir="2700000" algn="tl">
                    <a:srgbClr val="000000">
                      <a:alpha val="43137"/>
                    </a:srgbClr>
                  </a:outerShdw>
                </a:effectLst>
              </a:rPr>
              <a:t> </a:t>
            </a:r>
            <a:r>
              <a:rPr lang="en-US" b="1" dirty="0" err="1">
                <a:solidFill>
                  <a:srgbClr val="C00000"/>
                </a:solidFill>
                <a:effectLst>
                  <a:outerShdw blurRad="38100" dist="38100" dir="2700000" algn="tl">
                    <a:srgbClr val="000000">
                      <a:alpha val="43137"/>
                    </a:srgbClr>
                  </a:outerShdw>
                </a:effectLst>
              </a:rPr>
              <a:t>indentification</a:t>
            </a:r>
            <a:r>
              <a:rPr lang="en-US" dirty="0" smtClean="0"/>
              <a:t>).</a:t>
            </a:r>
            <a:endParaRPr lang="en-US" dirty="0"/>
          </a:p>
          <a:p>
            <a:r>
              <a:rPr lang="en-US" dirty="0" err="1"/>
              <a:t>Tiến</a:t>
            </a:r>
            <a:r>
              <a:rPr lang="en-US" dirty="0"/>
              <a:t> </a:t>
            </a:r>
            <a:r>
              <a:rPr lang="en-US" dirty="0" err="1"/>
              <a:t>trình</a:t>
            </a:r>
            <a:r>
              <a:rPr lang="en-US" dirty="0"/>
              <a:t> </a:t>
            </a:r>
            <a:r>
              <a:rPr lang="en-US" dirty="0" err="1"/>
              <a:t>là</a:t>
            </a:r>
            <a:r>
              <a:rPr lang="en-US" dirty="0"/>
              <a:t> </a:t>
            </a:r>
            <a:r>
              <a:rPr lang="en-US" dirty="0" err="1"/>
              <a:t>đơn</a:t>
            </a:r>
            <a:r>
              <a:rPr lang="en-US" dirty="0"/>
              <a:t> </a:t>
            </a:r>
            <a:r>
              <a:rPr lang="en-US" dirty="0" err="1"/>
              <a:t>vị</a:t>
            </a:r>
            <a:r>
              <a:rPr lang="en-US" dirty="0"/>
              <a:t> </a:t>
            </a:r>
            <a:r>
              <a:rPr lang="en-US" dirty="0" err="1"/>
              <a:t>làm</a:t>
            </a:r>
            <a:r>
              <a:rPr lang="en-US" dirty="0"/>
              <a:t> </a:t>
            </a:r>
            <a:r>
              <a:rPr lang="en-US" dirty="0" err="1"/>
              <a:t>việc</a:t>
            </a:r>
            <a:r>
              <a:rPr lang="en-US" dirty="0"/>
              <a:t> </a:t>
            </a:r>
            <a:r>
              <a:rPr lang="en-US" dirty="0" err="1"/>
              <a:t>cơ</a:t>
            </a:r>
            <a:r>
              <a:rPr lang="en-US" dirty="0"/>
              <a:t> </a:t>
            </a:r>
            <a:r>
              <a:rPr lang="en-US" dirty="0" err="1"/>
              <a:t>bản</a:t>
            </a:r>
            <a:r>
              <a:rPr lang="en-US" dirty="0"/>
              <a:t> </a:t>
            </a:r>
            <a:r>
              <a:rPr lang="en-US" dirty="0" err="1"/>
              <a:t>của</a:t>
            </a:r>
            <a:r>
              <a:rPr lang="en-US" dirty="0"/>
              <a:t> </a:t>
            </a:r>
            <a:r>
              <a:rPr lang="en-US" dirty="0" err="1"/>
              <a:t>hệ</a:t>
            </a:r>
            <a:r>
              <a:rPr lang="en-US" dirty="0"/>
              <a:t> </a:t>
            </a:r>
            <a:r>
              <a:rPr lang="en-US" dirty="0" err="1"/>
              <a:t>thống</a:t>
            </a:r>
            <a:r>
              <a:rPr lang="en-US" dirty="0"/>
              <a:t>. </a:t>
            </a:r>
            <a:r>
              <a:rPr lang="en-US" dirty="0" err="1"/>
              <a:t>Trong</a:t>
            </a:r>
            <a:r>
              <a:rPr lang="en-US" dirty="0"/>
              <a:t> </a:t>
            </a:r>
            <a:r>
              <a:rPr lang="en-US" dirty="0" err="1"/>
              <a:t>một</a:t>
            </a:r>
            <a:r>
              <a:rPr lang="en-US" dirty="0"/>
              <a:t> </a:t>
            </a:r>
            <a:r>
              <a:rPr lang="en-US" dirty="0" err="1"/>
              <a:t>tiến</a:t>
            </a:r>
            <a:r>
              <a:rPr lang="en-US" dirty="0"/>
              <a:t> </a:t>
            </a:r>
            <a:r>
              <a:rPr lang="en-US" dirty="0" err="1"/>
              <a:t>trình</a:t>
            </a:r>
            <a:r>
              <a:rPr lang="en-US" dirty="0"/>
              <a:t> </a:t>
            </a:r>
            <a:r>
              <a:rPr lang="en-US" dirty="0" err="1"/>
              <a:t>có</a:t>
            </a:r>
            <a:r>
              <a:rPr lang="en-US" dirty="0"/>
              <a:t> </a:t>
            </a:r>
            <a:r>
              <a:rPr lang="en-US" dirty="0" err="1"/>
              <a:t>thể</a:t>
            </a:r>
            <a:r>
              <a:rPr lang="en-US" dirty="0"/>
              <a:t> </a:t>
            </a:r>
            <a:r>
              <a:rPr lang="en-US" dirty="0" err="1"/>
              <a:t>có</a:t>
            </a:r>
            <a:r>
              <a:rPr lang="en-US" dirty="0"/>
              <a:t> </a:t>
            </a:r>
            <a:r>
              <a:rPr lang="en-US" dirty="0" err="1"/>
              <a:t>nhiều</a:t>
            </a:r>
            <a:r>
              <a:rPr lang="en-US" dirty="0"/>
              <a:t> </a:t>
            </a:r>
            <a:r>
              <a:rPr lang="en-US" dirty="0" err="1"/>
              <a:t>tiểu</a:t>
            </a:r>
            <a:r>
              <a:rPr lang="en-US" dirty="0"/>
              <a:t> </a:t>
            </a:r>
            <a:r>
              <a:rPr lang="en-US" dirty="0" err="1"/>
              <a:t>trình</a:t>
            </a:r>
            <a:r>
              <a:rPr lang="en-US" dirty="0"/>
              <a:t> (</a:t>
            </a:r>
            <a:r>
              <a:rPr lang="en-US" b="1" dirty="0">
                <a:solidFill>
                  <a:srgbClr val="C00000"/>
                </a:solidFill>
                <a:effectLst>
                  <a:outerShdw blurRad="38100" dist="38100" dir="2700000" algn="tl">
                    <a:srgbClr val="000000">
                      <a:alpha val="43137"/>
                    </a:srgbClr>
                  </a:outerShdw>
                </a:effectLst>
              </a:rPr>
              <a:t>thread</a:t>
            </a:r>
            <a:r>
              <a:rPr lang="en-US" dirty="0"/>
              <a:t>: </a:t>
            </a:r>
            <a:r>
              <a:rPr lang="en-US" dirty="0" err="1"/>
              <a:t>luồng</a:t>
            </a:r>
            <a:r>
              <a:rPr lang="en-US" dirty="0"/>
              <a:t>).</a:t>
            </a:r>
          </a:p>
          <a:p>
            <a:r>
              <a:rPr lang="en-US" dirty="0" err="1"/>
              <a:t>Tiểu</a:t>
            </a:r>
            <a:r>
              <a:rPr lang="en-US" dirty="0"/>
              <a:t> </a:t>
            </a:r>
            <a:r>
              <a:rPr lang="en-US" dirty="0" err="1"/>
              <a:t>trình</a:t>
            </a:r>
            <a:r>
              <a:rPr lang="en-US" dirty="0"/>
              <a:t> </a:t>
            </a:r>
            <a:r>
              <a:rPr lang="en-US" dirty="0" err="1"/>
              <a:t>là</a:t>
            </a:r>
            <a:r>
              <a:rPr lang="en-US" dirty="0"/>
              <a:t> </a:t>
            </a:r>
            <a:r>
              <a:rPr lang="en-US" dirty="0" err="1"/>
              <a:t>một</a:t>
            </a:r>
            <a:r>
              <a:rPr lang="en-US" dirty="0"/>
              <a:t> </a:t>
            </a:r>
            <a:r>
              <a:rPr lang="en-US" dirty="0" err="1"/>
              <a:t>đơn</a:t>
            </a:r>
            <a:r>
              <a:rPr lang="en-US" dirty="0"/>
              <a:t> </a:t>
            </a:r>
            <a:r>
              <a:rPr lang="en-US" dirty="0" err="1"/>
              <a:t>vị</a:t>
            </a:r>
            <a:r>
              <a:rPr lang="en-US" dirty="0"/>
              <a:t> </a:t>
            </a:r>
            <a:r>
              <a:rPr lang="en-US" dirty="0" err="1"/>
              <a:t>xử</a:t>
            </a:r>
            <a:r>
              <a:rPr lang="en-US" dirty="0"/>
              <a:t> </a:t>
            </a:r>
            <a:r>
              <a:rPr lang="en-US" dirty="0" err="1"/>
              <a:t>lý</a:t>
            </a:r>
            <a:r>
              <a:rPr lang="en-US" dirty="0"/>
              <a:t> </a:t>
            </a:r>
            <a:r>
              <a:rPr lang="en-US" dirty="0" err="1"/>
              <a:t>cơ</a:t>
            </a:r>
            <a:r>
              <a:rPr lang="en-US" dirty="0"/>
              <a:t> </a:t>
            </a:r>
            <a:r>
              <a:rPr lang="en-US" dirty="0" err="1"/>
              <a:t>bản</a:t>
            </a:r>
            <a:r>
              <a:rPr lang="en-US" dirty="0"/>
              <a:t> </a:t>
            </a:r>
            <a:r>
              <a:rPr lang="en-US" dirty="0" err="1"/>
              <a:t>trong</a:t>
            </a:r>
            <a:r>
              <a:rPr lang="en-US" dirty="0"/>
              <a:t> </a:t>
            </a:r>
            <a:r>
              <a:rPr lang="en-US" dirty="0" err="1"/>
              <a:t>hệ</a:t>
            </a:r>
            <a:r>
              <a:rPr lang="en-US" dirty="0"/>
              <a:t> </a:t>
            </a:r>
            <a:r>
              <a:rPr lang="en-US" dirty="0" err="1"/>
              <a:t>thống</a:t>
            </a:r>
            <a:r>
              <a:rPr lang="en-US" dirty="0"/>
              <a:t>, </a:t>
            </a:r>
            <a:r>
              <a:rPr lang="en-US" dirty="0" err="1"/>
              <a:t>nó</a:t>
            </a:r>
            <a:r>
              <a:rPr lang="en-US" dirty="0"/>
              <a:t> </a:t>
            </a:r>
            <a:r>
              <a:rPr lang="en-US" dirty="0" err="1"/>
              <a:t>hoàn</a:t>
            </a:r>
            <a:r>
              <a:rPr lang="en-US" dirty="0"/>
              <a:t> </a:t>
            </a:r>
            <a:r>
              <a:rPr lang="en-US" dirty="0" err="1"/>
              <a:t>toàn</a:t>
            </a:r>
            <a:r>
              <a:rPr lang="en-US" dirty="0"/>
              <a:t> </a:t>
            </a:r>
            <a:r>
              <a:rPr lang="en-US" dirty="0" err="1"/>
              <a:t>tương</a:t>
            </a:r>
            <a:r>
              <a:rPr lang="en-US" dirty="0"/>
              <a:t> </a:t>
            </a:r>
            <a:r>
              <a:rPr lang="en-US" dirty="0" err="1"/>
              <a:t>tự</a:t>
            </a:r>
            <a:r>
              <a:rPr lang="en-US" dirty="0"/>
              <a:t> </a:t>
            </a:r>
            <a:r>
              <a:rPr lang="en-US" dirty="0" err="1"/>
              <a:t>như</a:t>
            </a:r>
            <a:r>
              <a:rPr lang="en-US" dirty="0"/>
              <a:t> </a:t>
            </a:r>
            <a:r>
              <a:rPr lang="en-US" dirty="0" err="1"/>
              <a:t>tiến</a:t>
            </a:r>
            <a:r>
              <a:rPr lang="en-US" dirty="0"/>
              <a:t> </a:t>
            </a:r>
            <a:r>
              <a:rPr lang="en-US" dirty="0" err="1"/>
              <a:t>trình</a:t>
            </a:r>
            <a:r>
              <a:rPr lang="en-US" dirty="0"/>
              <a:t>. </a:t>
            </a:r>
          </a:p>
        </p:txBody>
      </p:sp>
      <p:sp>
        <p:nvSpPr>
          <p:cNvPr id="4" name="Date Placeholder 3"/>
          <p:cNvSpPr>
            <a:spLocks noGrp="1"/>
          </p:cNvSpPr>
          <p:nvPr>
            <p:ph type="dt" sz="half" idx="10"/>
          </p:nvPr>
        </p:nvSpPr>
        <p:spPr/>
        <p:txBody>
          <a:bodyPr/>
          <a:lstStyle/>
          <a:p>
            <a:fld id="{49700A09-1052-4049-ABDB-229988E4C0C5}" type="datetime1">
              <a:rPr lang="en-US" smtClean="0"/>
              <a:t>08-Jul-19</a:t>
            </a:fld>
            <a:endParaRPr lang="en-US" dirty="0"/>
          </a:p>
        </p:txBody>
      </p:sp>
      <p:sp>
        <p:nvSpPr>
          <p:cNvPr id="5" name="Footer Placeholder 4"/>
          <p:cNvSpPr>
            <a:spLocks noGrp="1"/>
          </p:cNvSpPr>
          <p:nvPr>
            <p:ph type="ftr" sz="quarter" idx="11"/>
          </p:nvPr>
        </p:nvSpPr>
        <p:spPr/>
        <p:txBody>
          <a:bodyPr/>
          <a:lstStyle/>
          <a:p>
            <a:r>
              <a:rPr lang="en-US" smtClean="0"/>
              <a:t>GV.TS.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dirty="0"/>
          </a:p>
        </p:txBody>
      </p:sp>
    </p:spTree>
    <p:extLst>
      <p:ext uri="{BB962C8B-B14F-4D97-AF65-F5344CB8AC3E}">
        <p14:creationId xmlns:p14="http://schemas.microsoft.com/office/powerpoint/2010/main" val="256665340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2.5.4. </a:t>
            </a:r>
            <a:r>
              <a:rPr lang="en-US" dirty="0"/>
              <a:t>Chiến lược công việc ngắn nhất</a:t>
            </a:r>
          </a:p>
        </p:txBody>
      </p:sp>
      <p:sp>
        <p:nvSpPr>
          <p:cNvPr id="3" name="Content Placeholder 2"/>
          <p:cNvSpPr>
            <a:spLocks noGrp="1"/>
          </p:cNvSpPr>
          <p:nvPr>
            <p:ph idx="1"/>
          </p:nvPr>
        </p:nvSpPr>
        <p:spPr/>
        <p:txBody>
          <a:bodyPr>
            <a:normAutofit lnSpcReduction="10000"/>
          </a:bodyPr>
          <a:lstStyle/>
          <a:p>
            <a:endParaRPr lang="en-US" dirty="0" smtClean="0"/>
          </a:p>
          <a:p>
            <a:endParaRPr lang="en-US" dirty="0"/>
          </a:p>
          <a:p>
            <a:endParaRPr lang="en-US" dirty="0" smtClean="0"/>
          </a:p>
          <a:p>
            <a:endParaRPr lang="en-US" dirty="0"/>
          </a:p>
          <a:p>
            <a:endParaRPr lang="en-US" dirty="0" smtClean="0"/>
          </a:p>
          <a:p>
            <a:endParaRPr lang="en-US" dirty="0" smtClean="0"/>
          </a:p>
          <a:p>
            <a:r>
              <a:rPr lang="en-US" sz="2800" dirty="0" smtClean="0"/>
              <a:t>Turn </a:t>
            </a:r>
            <a:r>
              <a:rPr lang="en-US" sz="2800" dirty="0"/>
              <a:t>around time:</a:t>
            </a:r>
          </a:p>
          <a:p>
            <a:pPr lvl="2">
              <a:buFont typeface="Wingdings 2" charset="2"/>
              <a:buNone/>
            </a:pPr>
            <a:r>
              <a:rPr lang="en-US" dirty="0" err="1">
                <a:solidFill>
                  <a:srgbClr val="FF6600"/>
                </a:solidFill>
              </a:rPr>
              <a:t>tat</a:t>
            </a:r>
            <a:r>
              <a:rPr lang="en-US" baseline="-25000" dirty="0" err="1">
                <a:solidFill>
                  <a:srgbClr val="FF6600"/>
                </a:solidFill>
              </a:rPr>
              <a:t>A</a:t>
            </a:r>
            <a:r>
              <a:rPr lang="en-US" dirty="0">
                <a:solidFill>
                  <a:srgbClr val="FF6600"/>
                </a:solidFill>
              </a:rPr>
              <a:t> = 35 – 0 = 35</a:t>
            </a:r>
            <a:r>
              <a:rPr lang="en-US" dirty="0"/>
              <a:t>	</a:t>
            </a:r>
          </a:p>
          <a:p>
            <a:pPr lvl="2">
              <a:buFont typeface="Wingdings 2" charset="2"/>
              <a:buNone/>
            </a:pPr>
            <a:r>
              <a:rPr lang="en-US" dirty="0" err="1">
                <a:solidFill>
                  <a:srgbClr val="0070C0"/>
                </a:solidFill>
              </a:rPr>
              <a:t>tat</a:t>
            </a:r>
            <a:r>
              <a:rPr lang="en-US" baseline="-25000" dirty="0" err="1">
                <a:solidFill>
                  <a:srgbClr val="0070C0"/>
                </a:solidFill>
              </a:rPr>
              <a:t>B</a:t>
            </a:r>
            <a:r>
              <a:rPr lang="en-US" dirty="0">
                <a:solidFill>
                  <a:srgbClr val="0070C0"/>
                </a:solidFill>
              </a:rPr>
              <a:t> = 31 – 2 = 29	</a:t>
            </a:r>
          </a:p>
          <a:p>
            <a:pPr lvl="2">
              <a:buFont typeface="Wingdings 2" charset="2"/>
              <a:buNone/>
            </a:pPr>
            <a:r>
              <a:rPr lang="en-US" dirty="0" err="1">
                <a:solidFill>
                  <a:srgbClr val="C00000"/>
                </a:solidFill>
              </a:rPr>
              <a:t>tat</a:t>
            </a:r>
            <a:r>
              <a:rPr lang="en-US" baseline="-25000" dirty="0" err="1">
                <a:solidFill>
                  <a:srgbClr val="C00000"/>
                </a:solidFill>
              </a:rPr>
              <a:t>C</a:t>
            </a:r>
            <a:r>
              <a:rPr lang="en-US" dirty="0">
                <a:solidFill>
                  <a:srgbClr val="C00000"/>
                </a:solidFill>
              </a:rPr>
              <a:t> = 17 – 3 =14	</a:t>
            </a:r>
          </a:p>
          <a:p>
            <a:pPr lvl="2">
              <a:buFont typeface="Wingdings 2" charset="2"/>
              <a:buNone/>
            </a:pPr>
            <a:r>
              <a:rPr lang="en-US" dirty="0" err="1">
                <a:solidFill>
                  <a:srgbClr val="00B050"/>
                </a:solidFill>
              </a:rPr>
              <a:t>tat</a:t>
            </a:r>
            <a:r>
              <a:rPr lang="en-US" baseline="-25000" dirty="0" err="1">
                <a:solidFill>
                  <a:srgbClr val="00B050"/>
                </a:solidFill>
              </a:rPr>
              <a:t>D</a:t>
            </a:r>
            <a:r>
              <a:rPr lang="en-US" dirty="0">
                <a:solidFill>
                  <a:srgbClr val="00B050"/>
                </a:solidFill>
              </a:rPr>
              <a:t> = 23 – 7 = 16</a:t>
            </a:r>
          </a:p>
          <a:p>
            <a:pPr lvl="2">
              <a:buFont typeface="Wingdings 2" charset="2"/>
              <a:buNone/>
            </a:pPr>
            <a:r>
              <a:rPr lang="en-US" dirty="0" err="1" smtClean="0"/>
              <a:t>tat</a:t>
            </a:r>
            <a:r>
              <a:rPr lang="en-US" baseline="-25000" dirty="0" err="1" smtClean="0"/>
              <a:t>AVG</a:t>
            </a:r>
            <a:r>
              <a:rPr lang="en-US" dirty="0" smtClean="0"/>
              <a:t> </a:t>
            </a:r>
            <a:r>
              <a:rPr lang="en-US" dirty="0"/>
              <a:t>= (35 + 29 + 15 + 16) / 4 = 23.5</a:t>
            </a:r>
          </a:p>
          <a:p>
            <a:endParaRPr lang="en-US" dirty="0"/>
          </a:p>
        </p:txBody>
      </p:sp>
      <p:sp>
        <p:nvSpPr>
          <p:cNvPr id="4" name="Date Placeholder 3"/>
          <p:cNvSpPr>
            <a:spLocks noGrp="1"/>
          </p:cNvSpPr>
          <p:nvPr>
            <p:ph type="dt" sz="half" idx="10"/>
          </p:nvPr>
        </p:nvSpPr>
        <p:spPr/>
        <p:txBody>
          <a:bodyPr/>
          <a:lstStyle/>
          <a:p>
            <a:fld id="{F304A388-B792-4BF1-82EC-FA2C53762184}" type="datetime1">
              <a:rPr lang="en-US" smtClean="0"/>
              <a:t>08-Jul-19</a:t>
            </a:fld>
            <a:endParaRPr lang="en-US" dirty="0"/>
          </a:p>
        </p:txBody>
      </p:sp>
      <p:sp>
        <p:nvSpPr>
          <p:cNvPr id="5" name="Footer Placeholder 4"/>
          <p:cNvSpPr>
            <a:spLocks noGrp="1"/>
          </p:cNvSpPr>
          <p:nvPr>
            <p:ph type="ftr" sz="quarter" idx="11"/>
          </p:nvPr>
        </p:nvSpPr>
        <p:spPr/>
        <p:txBody>
          <a:bodyPr/>
          <a:lstStyle/>
          <a:p>
            <a:r>
              <a:rPr lang="en-US" smtClean="0"/>
              <a:t>GV.TS.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100</a:t>
            </a:fld>
            <a:endParaRPr lang="en-US" dirty="0"/>
          </a:p>
        </p:txBody>
      </p:sp>
      <p:graphicFrame>
        <p:nvGraphicFramePr>
          <p:cNvPr id="7" name="Object 2"/>
          <p:cNvGraphicFramePr>
            <a:graphicFrameLocks noChangeAspect="1"/>
          </p:cNvGraphicFramePr>
          <p:nvPr>
            <p:extLst>
              <p:ext uri="{D42A27DB-BD31-4B8C-83A1-F6EECF244321}">
                <p14:modId xmlns:p14="http://schemas.microsoft.com/office/powerpoint/2010/main" val="2229080417"/>
              </p:ext>
            </p:extLst>
          </p:nvPr>
        </p:nvGraphicFramePr>
        <p:xfrm>
          <a:off x="781050" y="2209800"/>
          <a:ext cx="7654925" cy="1828800"/>
        </p:xfrm>
        <a:graphic>
          <a:graphicData uri="http://schemas.openxmlformats.org/presentationml/2006/ole">
            <mc:AlternateContent xmlns:mc="http://schemas.openxmlformats.org/markup-compatibility/2006">
              <mc:Choice xmlns:v="urn:schemas-microsoft-com:vml" Requires="v">
                <p:oleObj spid="_x0000_s47122" name="Document" r:id="rId3" imgW="6007100" imgH="1435100" progId="Word.Document.12">
                  <p:link updateAutomatic="1"/>
                </p:oleObj>
              </mc:Choice>
              <mc:Fallback>
                <p:oleObj name="Document" r:id="rId3" imgW="6007100" imgH="1435100" progId="Word.Document.12">
                  <p:link updateAutomatic="1"/>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050" y="2209800"/>
                        <a:ext cx="7654925"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8" name="Straight Arrow Connector 7"/>
          <p:cNvCxnSpPr>
            <a:cxnSpLocks noChangeShapeType="1"/>
          </p:cNvCxnSpPr>
          <p:nvPr/>
        </p:nvCxnSpPr>
        <p:spPr bwMode="auto">
          <a:xfrm>
            <a:off x="1219200" y="1371600"/>
            <a:ext cx="6997700" cy="1588"/>
          </a:xfrm>
          <a:prstGeom prst="straightConnector1">
            <a:avLst/>
          </a:prstGeom>
          <a:noFill/>
          <a:ln w="76200">
            <a:solidFill>
              <a:srgbClr val="FF6600"/>
            </a:solidFill>
            <a:round/>
            <a:headEnd type="stealth" w="med" len="med"/>
            <a:tailEnd type="stealth" w="med" len="me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9" name="Straight Connector 8"/>
          <p:cNvCxnSpPr>
            <a:cxnSpLocks noChangeShapeType="1"/>
          </p:cNvCxnSpPr>
          <p:nvPr/>
        </p:nvCxnSpPr>
        <p:spPr bwMode="auto">
          <a:xfrm rot="16200000" flipH="1">
            <a:off x="850900" y="1716088"/>
            <a:ext cx="682625" cy="0"/>
          </a:xfrm>
          <a:prstGeom prst="line">
            <a:avLst/>
          </a:prstGeom>
          <a:noFill/>
          <a:ln w="19050">
            <a:solidFill>
              <a:srgbClr val="FF6600"/>
            </a:solidFill>
            <a:prstDash val="sysDash"/>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10" name="Straight Connector 9"/>
          <p:cNvCxnSpPr>
            <a:cxnSpLocks noChangeShapeType="1"/>
          </p:cNvCxnSpPr>
          <p:nvPr/>
        </p:nvCxnSpPr>
        <p:spPr bwMode="auto">
          <a:xfrm rot="16200000" flipH="1">
            <a:off x="7875587" y="1712913"/>
            <a:ext cx="682625" cy="0"/>
          </a:xfrm>
          <a:prstGeom prst="line">
            <a:avLst/>
          </a:prstGeom>
          <a:noFill/>
          <a:ln w="19050">
            <a:solidFill>
              <a:srgbClr val="FF6600"/>
            </a:solidFill>
            <a:prstDash val="sysDash"/>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11" name="Straight Arrow Connector 10"/>
          <p:cNvCxnSpPr>
            <a:cxnSpLocks noChangeShapeType="1"/>
          </p:cNvCxnSpPr>
          <p:nvPr/>
        </p:nvCxnSpPr>
        <p:spPr bwMode="auto">
          <a:xfrm flipV="1">
            <a:off x="1574800" y="1600200"/>
            <a:ext cx="5829300" cy="3175"/>
          </a:xfrm>
          <a:prstGeom prst="straightConnector1">
            <a:avLst/>
          </a:prstGeom>
          <a:noFill/>
          <a:ln w="76200">
            <a:solidFill>
              <a:srgbClr val="0070C0"/>
            </a:solidFill>
            <a:round/>
            <a:headEnd type="stealth" w="med" len="med"/>
            <a:tailEnd type="stealth" w="med" len="me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12" name="Straight Connector 11"/>
          <p:cNvCxnSpPr>
            <a:cxnSpLocks noChangeShapeType="1"/>
          </p:cNvCxnSpPr>
          <p:nvPr/>
        </p:nvCxnSpPr>
        <p:spPr bwMode="auto">
          <a:xfrm rot="16200000" flipH="1">
            <a:off x="1233487" y="1944688"/>
            <a:ext cx="682625" cy="0"/>
          </a:xfrm>
          <a:prstGeom prst="line">
            <a:avLst/>
          </a:prstGeom>
          <a:noFill/>
          <a:ln w="19050">
            <a:solidFill>
              <a:srgbClr val="0070C0"/>
            </a:solidFill>
            <a:prstDash val="sysDash"/>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13" name="Straight Connector 12"/>
          <p:cNvCxnSpPr>
            <a:cxnSpLocks noChangeShapeType="1"/>
          </p:cNvCxnSpPr>
          <p:nvPr/>
        </p:nvCxnSpPr>
        <p:spPr bwMode="auto">
          <a:xfrm rot="16200000" flipH="1">
            <a:off x="7062787" y="1941513"/>
            <a:ext cx="682625" cy="0"/>
          </a:xfrm>
          <a:prstGeom prst="line">
            <a:avLst/>
          </a:prstGeom>
          <a:noFill/>
          <a:ln w="19050">
            <a:solidFill>
              <a:srgbClr val="0070C0"/>
            </a:solidFill>
            <a:prstDash val="sysDash"/>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14" name="Straight Arrow Connector 13"/>
          <p:cNvCxnSpPr>
            <a:cxnSpLocks noChangeShapeType="1"/>
          </p:cNvCxnSpPr>
          <p:nvPr/>
        </p:nvCxnSpPr>
        <p:spPr bwMode="auto">
          <a:xfrm flipV="1">
            <a:off x="1752600" y="1828799"/>
            <a:ext cx="2819400" cy="3175"/>
          </a:xfrm>
          <a:prstGeom prst="straightConnector1">
            <a:avLst/>
          </a:prstGeom>
          <a:noFill/>
          <a:ln w="76200">
            <a:solidFill>
              <a:srgbClr val="C00000"/>
            </a:solidFill>
            <a:round/>
            <a:headEnd type="stealth" w="med" len="med"/>
            <a:tailEnd type="stealth" w="med" len="me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15" name="Straight Connector 14"/>
          <p:cNvCxnSpPr>
            <a:cxnSpLocks noChangeShapeType="1"/>
          </p:cNvCxnSpPr>
          <p:nvPr/>
        </p:nvCxnSpPr>
        <p:spPr bwMode="auto">
          <a:xfrm rot="16200000" flipH="1">
            <a:off x="1411287" y="2173287"/>
            <a:ext cx="682625" cy="0"/>
          </a:xfrm>
          <a:prstGeom prst="line">
            <a:avLst/>
          </a:prstGeom>
          <a:noFill/>
          <a:ln w="19050">
            <a:solidFill>
              <a:srgbClr val="C00000"/>
            </a:solidFill>
            <a:prstDash val="sysDash"/>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16" name="Straight Connector 15"/>
          <p:cNvCxnSpPr>
            <a:cxnSpLocks noChangeShapeType="1"/>
          </p:cNvCxnSpPr>
          <p:nvPr/>
        </p:nvCxnSpPr>
        <p:spPr bwMode="auto">
          <a:xfrm rot="16200000" flipH="1">
            <a:off x="4230687" y="2170112"/>
            <a:ext cx="682625" cy="0"/>
          </a:xfrm>
          <a:prstGeom prst="line">
            <a:avLst/>
          </a:prstGeom>
          <a:noFill/>
          <a:ln w="19050">
            <a:solidFill>
              <a:srgbClr val="C00000"/>
            </a:solidFill>
            <a:prstDash val="sysDash"/>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17" name="Straight Arrow Connector 16"/>
          <p:cNvCxnSpPr>
            <a:cxnSpLocks noChangeShapeType="1"/>
          </p:cNvCxnSpPr>
          <p:nvPr/>
        </p:nvCxnSpPr>
        <p:spPr bwMode="auto">
          <a:xfrm flipV="1">
            <a:off x="2590800" y="2057400"/>
            <a:ext cx="3251200" cy="3175"/>
          </a:xfrm>
          <a:prstGeom prst="straightConnector1">
            <a:avLst/>
          </a:prstGeom>
          <a:noFill/>
          <a:ln w="76200">
            <a:solidFill>
              <a:srgbClr val="00B050"/>
            </a:solidFill>
            <a:round/>
            <a:headEnd type="stealth" w="med" len="med"/>
            <a:tailEnd type="stealth" w="med" len="me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18" name="Straight Connector 17"/>
          <p:cNvCxnSpPr>
            <a:cxnSpLocks noChangeShapeType="1"/>
          </p:cNvCxnSpPr>
          <p:nvPr/>
        </p:nvCxnSpPr>
        <p:spPr bwMode="auto">
          <a:xfrm rot="16200000" flipH="1">
            <a:off x="2185987" y="2401888"/>
            <a:ext cx="682625" cy="0"/>
          </a:xfrm>
          <a:prstGeom prst="line">
            <a:avLst/>
          </a:prstGeom>
          <a:noFill/>
          <a:ln w="19050">
            <a:solidFill>
              <a:srgbClr val="00B050"/>
            </a:solidFill>
            <a:prstDash val="sysDash"/>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19" name="Straight Connector 18"/>
          <p:cNvCxnSpPr>
            <a:cxnSpLocks noChangeShapeType="1"/>
          </p:cNvCxnSpPr>
          <p:nvPr/>
        </p:nvCxnSpPr>
        <p:spPr bwMode="auto">
          <a:xfrm rot="16200000" flipH="1">
            <a:off x="5500687" y="2398713"/>
            <a:ext cx="682625" cy="0"/>
          </a:xfrm>
          <a:prstGeom prst="line">
            <a:avLst/>
          </a:prstGeom>
          <a:noFill/>
          <a:ln w="19050">
            <a:solidFill>
              <a:srgbClr val="00B050"/>
            </a:solidFill>
            <a:prstDash val="sysDash"/>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597893856"/>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2.5.4. </a:t>
            </a:r>
            <a:r>
              <a:rPr lang="en-US" dirty="0"/>
              <a:t>Chiến lược công việc ngắn nhất</a:t>
            </a:r>
          </a:p>
        </p:txBody>
      </p:sp>
      <p:sp>
        <p:nvSpPr>
          <p:cNvPr id="3" name="Content Placeholder 2"/>
          <p:cNvSpPr>
            <a:spLocks noGrp="1"/>
          </p:cNvSpPr>
          <p:nvPr>
            <p:ph idx="1"/>
          </p:nvPr>
        </p:nvSpPr>
        <p:spPr/>
        <p:txBody>
          <a:bodyPr>
            <a:normAutofit lnSpcReduction="10000"/>
          </a:bodyPr>
          <a:lstStyle/>
          <a:p>
            <a:endParaRPr lang="en-US" dirty="0" smtClean="0"/>
          </a:p>
          <a:p>
            <a:endParaRPr lang="en-US" dirty="0"/>
          </a:p>
          <a:p>
            <a:endParaRPr lang="en-US" dirty="0" smtClean="0"/>
          </a:p>
          <a:p>
            <a:endParaRPr lang="en-US" dirty="0"/>
          </a:p>
          <a:p>
            <a:endParaRPr lang="en-US" sz="2000" dirty="0" smtClean="0"/>
          </a:p>
          <a:p>
            <a:endParaRPr lang="en-US" sz="2000" dirty="0"/>
          </a:p>
          <a:p>
            <a:endParaRPr lang="en-US" sz="2000" dirty="0" smtClean="0"/>
          </a:p>
          <a:p>
            <a:r>
              <a:rPr lang="en-US" sz="2800" dirty="0" smtClean="0"/>
              <a:t>Waiting </a:t>
            </a:r>
            <a:r>
              <a:rPr lang="en-US" sz="2800" dirty="0"/>
              <a:t>time:</a:t>
            </a:r>
          </a:p>
          <a:p>
            <a:pPr lvl="2">
              <a:buFont typeface="Wingdings 2" charset="2"/>
              <a:buNone/>
            </a:pPr>
            <a:r>
              <a:rPr lang="en-US" dirty="0" err="1">
                <a:solidFill>
                  <a:srgbClr val="FF6600"/>
                </a:solidFill>
              </a:rPr>
              <a:t>wt</a:t>
            </a:r>
            <a:r>
              <a:rPr lang="en-US" baseline="-25000" dirty="0" err="1">
                <a:solidFill>
                  <a:srgbClr val="FF6600"/>
                </a:solidFill>
              </a:rPr>
              <a:t>A</a:t>
            </a:r>
            <a:r>
              <a:rPr lang="en-US" dirty="0">
                <a:solidFill>
                  <a:srgbClr val="FF6600"/>
                </a:solidFill>
              </a:rPr>
              <a:t> = (0 – 0) + (18 – 8) + (31 – 26) = 15</a:t>
            </a:r>
            <a:r>
              <a:rPr lang="en-US" dirty="0"/>
              <a:t>		</a:t>
            </a:r>
          </a:p>
          <a:p>
            <a:pPr lvl="2">
              <a:buFont typeface="Wingdings 2" charset="2"/>
              <a:buNone/>
            </a:pPr>
            <a:r>
              <a:rPr lang="en-US" dirty="0" err="1">
                <a:solidFill>
                  <a:srgbClr val="0070C0"/>
                </a:solidFill>
              </a:rPr>
              <a:t>wt</a:t>
            </a:r>
            <a:r>
              <a:rPr lang="en-US" baseline="-25000" dirty="0" err="1">
                <a:solidFill>
                  <a:srgbClr val="0070C0"/>
                </a:solidFill>
              </a:rPr>
              <a:t>B</a:t>
            </a:r>
            <a:r>
              <a:rPr lang="en-US" dirty="0">
                <a:solidFill>
                  <a:srgbClr val="0070C0"/>
                </a:solidFill>
              </a:rPr>
              <a:t> = (6 – 2) + (23 – 15) = 12</a:t>
            </a:r>
          </a:p>
          <a:p>
            <a:pPr lvl="2">
              <a:buFont typeface="Wingdings 2" charset="2"/>
              <a:buNone/>
            </a:pPr>
            <a:r>
              <a:rPr lang="en-US" dirty="0" err="1">
                <a:solidFill>
                  <a:srgbClr val="C00000"/>
                </a:solidFill>
              </a:rPr>
              <a:t>wt</a:t>
            </a:r>
            <a:r>
              <a:rPr lang="en-US" baseline="-25000" dirty="0" err="1">
                <a:solidFill>
                  <a:srgbClr val="C00000"/>
                </a:solidFill>
              </a:rPr>
              <a:t>C</a:t>
            </a:r>
            <a:r>
              <a:rPr lang="en-US" dirty="0">
                <a:solidFill>
                  <a:srgbClr val="C00000"/>
                </a:solidFill>
              </a:rPr>
              <a:t> = (4 – 3) + (15 – 9) = 7	</a:t>
            </a:r>
            <a:r>
              <a:rPr lang="en-US" dirty="0"/>
              <a:t>			</a:t>
            </a:r>
          </a:p>
          <a:p>
            <a:pPr lvl="2">
              <a:buFont typeface="Wingdings 2" charset="2"/>
              <a:buNone/>
            </a:pPr>
            <a:r>
              <a:rPr lang="en-US" dirty="0" err="1">
                <a:solidFill>
                  <a:srgbClr val="00B050"/>
                </a:solidFill>
              </a:rPr>
              <a:t>wt</a:t>
            </a:r>
            <a:r>
              <a:rPr lang="en-US" baseline="-25000" dirty="0" err="1">
                <a:solidFill>
                  <a:srgbClr val="00B050"/>
                </a:solidFill>
              </a:rPr>
              <a:t>D</a:t>
            </a:r>
            <a:r>
              <a:rPr lang="en-US" dirty="0">
                <a:solidFill>
                  <a:srgbClr val="00B050"/>
                </a:solidFill>
              </a:rPr>
              <a:t> = (14 – 7) + (17 – 16) + (22 – 19) = 11</a:t>
            </a:r>
          </a:p>
          <a:p>
            <a:pPr lvl="2">
              <a:buFont typeface="Wingdings 2" charset="2"/>
              <a:buNone/>
            </a:pPr>
            <a:r>
              <a:rPr lang="en-US" dirty="0"/>
              <a:t> </a:t>
            </a:r>
            <a:r>
              <a:rPr lang="en-US" dirty="0" err="1" smtClean="0"/>
              <a:t>wt</a:t>
            </a:r>
            <a:r>
              <a:rPr lang="en-US" baseline="-25000" dirty="0" err="1" smtClean="0"/>
              <a:t>AVG</a:t>
            </a:r>
            <a:r>
              <a:rPr lang="en-US" dirty="0" smtClean="0"/>
              <a:t> </a:t>
            </a:r>
            <a:r>
              <a:rPr lang="en-US" dirty="0"/>
              <a:t>= (15 + 12 + 7 + 11) / 4 = 11.25</a:t>
            </a:r>
          </a:p>
          <a:p>
            <a:endParaRPr lang="en-US" dirty="0"/>
          </a:p>
        </p:txBody>
      </p:sp>
      <p:sp>
        <p:nvSpPr>
          <p:cNvPr id="4" name="Date Placeholder 3"/>
          <p:cNvSpPr>
            <a:spLocks noGrp="1"/>
          </p:cNvSpPr>
          <p:nvPr>
            <p:ph type="dt" sz="half" idx="10"/>
          </p:nvPr>
        </p:nvSpPr>
        <p:spPr/>
        <p:txBody>
          <a:bodyPr/>
          <a:lstStyle/>
          <a:p>
            <a:fld id="{F304A388-B792-4BF1-82EC-FA2C53762184}" type="datetime1">
              <a:rPr lang="en-US" smtClean="0"/>
              <a:t>08-Jul-19</a:t>
            </a:fld>
            <a:endParaRPr lang="en-US" dirty="0"/>
          </a:p>
        </p:txBody>
      </p:sp>
      <p:sp>
        <p:nvSpPr>
          <p:cNvPr id="5" name="Footer Placeholder 4"/>
          <p:cNvSpPr>
            <a:spLocks noGrp="1"/>
          </p:cNvSpPr>
          <p:nvPr>
            <p:ph type="ftr" sz="quarter" idx="11"/>
          </p:nvPr>
        </p:nvSpPr>
        <p:spPr/>
        <p:txBody>
          <a:bodyPr/>
          <a:lstStyle/>
          <a:p>
            <a:r>
              <a:rPr lang="en-US" smtClean="0"/>
              <a:t>GV.TS.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101</a:t>
            </a:fld>
            <a:endParaRPr lang="en-US" dirty="0"/>
          </a:p>
        </p:txBody>
      </p:sp>
      <p:graphicFrame>
        <p:nvGraphicFramePr>
          <p:cNvPr id="7" name="Object 2"/>
          <p:cNvGraphicFramePr>
            <a:graphicFrameLocks noChangeAspect="1"/>
          </p:cNvGraphicFramePr>
          <p:nvPr>
            <p:extLst>
              <p:ext uri="{D42A27DB-BD31-4B8C-83A1-F6EECF244321}">
                <p14:modId xmlns:p14="http://schemas.microsoft.com/office/powerpoint/2010/main" val="278996102"/>
              </p:ext>
            </p:extLst>
          </p:nvPr>
        </p:nvGraphicFramePr>
        <p:xfrm>
          <a:off x="781050" y="2362200"/>
          <a:ext cx="7654925" cy="1828800"/>
        </p:xfrm>
        <a:graphic>
          <a:graphicData uri="http://schemas.openxmlformats.org/presentationml/2006/ole">
            <mc:AlternateContent xmlns:mc="http://schemas.openxmlformats.org/markup-compatibility/2006">
              <mc:Choice xmlns:v="urn:schemas-microsoft-com:vml" Requires="v">
                <p:oleObj spid="_x0000_s48146" name="Document" r:id="rId3" imgW="6007100" imgH="1435100" progId="Word.Document.12">
                  <p:link updateAutomatic="1"/>
                </p:oleObj>
              </mc:Choice>
              <mc:Fallback>
                <p:oleObj name="Document" r:id="rId3" imgW="6007100" imgH="1435100" progId="Word.Document.12">
                  <p:link updateAutomatic="1"/>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050" y="2362200"/>
                        <a:ext cx="7654925"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8" name="Straight Arrow Connector 7"/>
          <p:cNvCxnSpPr>
            <a:cxnSpLocks noChangeShapeType="1"/>
          </p:cNvCxnSpPr>
          <p:nvPr/>
        </p:nvCxnSpPr>
        <p:spPr bwMode="auto">
          <a:xfrm flipV="1">
            <a:off x="2743200" y="1371601"/>
            <a:ext cx="2070100" cy="3175"/>
          </a:xfrm>
          <a:prstGeom prst="straightConnector1">
            <a:avLst/>
          </a:prstGeom>
          <a:noFill/>
          <a:ln w="76200">
            <a:solidFill>
              <a:srgbClr val="FF6600"/>
            </a:solidFill>
            <a:round/>
            <a:headEnd type="stealth" w="med" len="med"/>
            <a:tailEnd type="stealth" w="med" len="me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9" name="Straight Connector 8"/>
          <p:cNvCxnSpPr>
            <a:cxnSpLocks noChangeShapeType="1"/>
          </p:cNvCxnSpPr>
          <p:nvPr/>
        </p:nvCxnSpPr>
        <p:spPr bwMode="auto">
          <a:xfrm rot="5400000">
            <a:off x="878681" y="1716883"/>
            <a:ext cx="681037" cy="0"/>
          </a:xfrm>
          <a:prstGeom prst="line">
            <a:avLst/>
          </a:prstGeom>
          <a:noFill/>
          <a:ln w="19050">
            <a:solidFill>
              <a:srgbClr val="FF6600"/>
            </a:solidFill>
            <a:prstDash val="sysDash"/>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10" name="Straight Connector 9"/>
          <p:cNvCxnSpPr>
            <a:cxnSpLocks noChangeShapeType="1"/>
          </p:cNvCxnSpPr>
          <p:nvPr/>
        </p:nvCxnSpPr>
        <p:spPr bwMode="auto">
          <a:xfrm rot="16200000" flipH="1">
            <a:off x="2019300" y="2095501"/>
            <a:ext cx="1447800" cy="0"/>
          </a:xfrm>
          <a:prstGeom prst="line">
            <a:avLst/>
          </a:prstGeom>
          <a:noFill/>
          <a:ln w="19050">
            <a:solidFill>
              <a:srgbClr val="FF6600"/>
            </a:solidFill>
            <a:prstDash val="sysDash"/>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11" name="Straight Connector 10"/>
          <p:cNvCxnSpPr>
            <a:cxnSpLocks noChangeShapeType="1"/>
          </p:cNvCxnSpPr>
          <p:nvPr/>
        </p:nvCxnSpPr>
        <p:spPr bwMode="auto">
          <a:xfrm rot="16200000" flipH="1">
            <a:off x="4471987" y="1712914"/>
            <a:ext cx="682625" cy="0"/>
          </a:xfrm>
          <a:prstGeom prst="line">
            <a:avLst/>
          </a:prstGeom>
          <a:noFill/>
          <a:ln w="19050">
            <a:solidFill>
              <a:srgbClr val="FF6600"/>
            </a:solidFill>
            <a:prstDash val="sysDash"/>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12" name="Straight Connector 11"/>
          <p:cNvCxnSpPr>
            <a:cxnSpLocks noChangeShapeType="1"/>
          </p:cNvCxnSpPr>
          <p:nvPr/>
        </p:nvCxnSpPr>
        <p:spPr bwMode="auto">
          <a:xfrm rot="5400000">
            <a:off x="5715794" y="2096295"/>
            <a:ext cx="1447800" cy="1588"/>
          </a:xfrm>
          <a:prstGeom prst="line">
            <a:avLst/>
          </a:prstGeom>
          <a:noFill/>
          <a:ln w="19050">
            <a:solidFill>
              <a:srgbClr val="FF6600"/>
            </a:solidFill>
            <a:prstDash val="sysDash"/>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13" name="Straight Connector 12"/>
          <p:cNvCxnSpPr>
            <a:cxnSpLocks noChangeShapeType="1"/>
          </p:cNvCxnSpPr>
          <p:nvPr/>
        </p:nvCxnSpPr>
        <p:spPr bwMode="auto">
          <a:xfrm rot="16200000" flipH="1">
            <a:off x="7062787" y="1789114"/>
            <a:ext cx="682625" cy="0"/>
          </a:xfrm>
          <a:prstGeom prst="line">
            <a:avLst/>
          </a:prstGeom>
          <a:noFill/>
          <a:ln w="19050">
            <a:solidFill>
              <a:srgbClr val="FF6600"/>
            </a:solidFill>
            <a:prstDash val="sysDash"/>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14" name="Straight Arrow Connector 13"/>
          <p:cNvCxnSpPr>
            <a:cxnSpLocks noChangeShapeType="1"/>
          </p:cNvCxnSpPr>
          <p:nvPr/>
        </p:nvCxnSpPr>
        <p:spPr bwMode="auto">
          <a:xfrm>
            <a:off x="6477000" y="1374776"/>
            <a:ext cx="927100" cy="1588"/>
          </a:xfrm>
          <a:prstGeom prst="straightConnector1">
            <a:avLst/>
          </a:prstGeom>
          <a:noFill/>
          <a:ln w="76200">
            <a:solidFill>
              <a:srgbClr val="FF6600"/>
            </a:solidFill>
            <a:round/>
            <a:headEnd type="stealth" w="med" len="med"/>
            <a:tailEnd type="stealth" w="med" len="me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15" name="Straight Arrow Connector 14"/>
          <p:cNvCxnSpPr>
            <a:cxnSpLocks noChangeShapeType="1"/>
          </p:cNvCxnSpPr>
          <p:nvPr/>
        </p:nvCxnSpPr>
        <p:spPr bwMode="auto">
          <a:xfrm rot="16200000" flipV="1">
            <a:off x="1217612" y="1373189"/>
            <a:ext cx="3175" cy="0"/>
          </a:xfrm>
          <a:prstGeom prst="straightConnector1">
            <a:avLst/>
          </a:prstGeom>
          <a:noFill/>
          <a:ln w="76200">
            <a:solidFill>
              <a:srgbClr val="FF6600"/>
            </a:solidFill>
            <a:round/>
            <a:headEnd type="stealth" w="med" len="med"/>
            <a:tailEnd type="stealth" w="med" len="me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16" name="Straight Arrow Connector 15"/>
          <p:cNvCxnSpPr>
            <a:cxnSpLocks noChangeShapeType="1"/>
          </p:cNvCxnSpPr>
          <p:nvPr/>
        </p:nvCxnSpPr>
        <p:spPr bwMode="auto">
          <a:xfrm>
            <a:off x="4254500" y="1603375"/>
            <a:ext cx="1587500" cy="1588"/>
          </a:xfrm>
          <a:prstGeom prst="straightConnector1">
            <a:avLst/>
          </a:prstGeom>
          <a:noFill/>
          <a:ln w="76200">
            <a:solidFill>
              <a:srgbClr val="0070C0"/>
            </a:solidFill>
            <a:round/>
            <a:headEnd type="stealth" w="med" len="med"/>
            <a:tailEnd type="stealth" w="med" len="me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17" name="Straight Connector 16"/>
          <p:cNvCxnSpPr>
            <a:cxnSpLocks noChangeShapeType="1"/>
          </p:cNvCxnSpPr>
          <p:nvPr/>
        </p:nvCxnSpPr>
        <p:spPr bwMode="auto">
          <a:xfrm rot="5400000">
            <a:off x="1234281" y="1864519"/>
            <a:ext cx="681038" cy="0"/>
          </a:xfrm>
          <a:prstGeom prst="line">
            <a:avLst/>
          </a:prstGeom>
          <a:noFill/>
          <a:ln w="19050">
            <a:solidFill>
              <a:srgbClr val="0070C0"/>
            </a:solidFill>
            <a:prstDash val="sysDash"/>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18" name="Straight Connector 17"/>
          <p:cNvCxnSpPr>
            <a:cxnSpLocks noChangeShapeType="1"/>
          </p:cNvCxnSpPr>
          <p:nvPr/>
        </p:nvCxnSpPr>
        <p:spPr bwMode="auto">
          <a:xfrm rot="16200000" flipH="1">
            <a:off x="3467100" y="2324100"/>
            <a:ext cx="1447800" cy="0"/>
          </a:xfrm>
          <a:prstGeom prst="line">
            <a:avLst/>
          </a:prstGeom>
          <a:noFill/>
          <a:ln w="19050">
            <a:solidFill>
              <a:srgbClr val="0070C0"/>
            </a:solidFill>
            <a:prstDash val="sysDash"/>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19" name="Straight Connector 18"/>
          <p:cNvCxnSpPr>
            <a:cxnSpLocks noChangeShapeType="1"/>
          </p:cNvCxnSpPr>
          <p:nvPr/>
        </p:nvCxnSpPr>
        <p:spPr bwMode="auto">
          <a:xfrm rot="16200000" flipH="1">
            <a:off x="5500687" y="2020888"/>
            <a:ext cx="682625" cy="0"/>
          </a:xfrm>
          <a:prstGeom prst="line">
            <a:avLst/>
          </a:prstGeom>
          <a:noFill/>
          <a:ln w="19050">
            <a:solidFill>
              <a:srgbClr val="0070C0"/>
            </a:solidFill>
            <a:prstDash val="sysDash"/>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20" name="Straight Connector 19"/>
          <p:cNvCxnSpPr>
            <a:cxnSpLocks noChangeShapeType="1"/>
          </p:cNvCxnSpPr>
          <p:nvPr/>
        </p:nvCxnSpPr>
        <p:spPr bwMode="auto">
          <a:xfrm rot="5400000">
            <a:off x="1995487" y="1903413"/>
            <a:ext cx="758825" cy="0"/>
          </a:xfrm>
          <a:prstGeom prst="line">
            <a:avLst/>
          </a:prstGeom>
          <a:noFill/>
          <a:ln w="19050">
            <a:solidFill>
              <a:srgbClr val="0070C0"/>
            </a:solidFill>
            <a:prstDash val="sysDash"/>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21" name="Straight Arrow Connector 20"/>
          <p:cNvCxnSpPr>
            <a:cxnSpLocks noChangeShapeType="1"/>
          </p:cNvCxnSpPr>
          <p:nvPr/>
        </p:nvCxnSpPr>
        <p:spPr bwMode="auto">
          <a:xfrm>
            <a:off x="1600200" y="1603375"/>
            <a:ext cx="774700" cy="1588"/>
          </a:xfrm>
          <a:prstGeom prst="straightConnector1">
            <a:avLst/>
          </a:prstGeom>
          <a:noFill/>
          <a:ln w="76200">
            <a:solidFill>
              <a:srgbClr val="0070C0"/>
            </a:solidFill>
            <a:round/>
            <a:headEnd type="stealth" w="med" len="med"/>
            <a:tailEnd type="stealth" w="med" len="me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22" name="Straight Arrow Connector 21"/>
          <p:cNvCxnSpPr>
            <a:cxnSpLocks noChangeShapeType="1"/>
          </p:cNvCxnSpPr>
          <p:nvPr/>
        </p:nvCxnSpPr>
        <p:spPr bwMode="auto">
          <a:xfrm flipV="1">
            <a:off x="3060700" y="1828800"/>
            <a:ext cx="1130300" cy="3175"/>
          </a:xfrm>
          <a:prstGeom prst="straightConnector1">
            <a:avLst/>
          </a:prstGeom>
          <a:noFill/>
          <a:ln w="76200">
            <a:solidFill>
              <a:srgbClr val="C00000"/>
            </a:solidFill>
            <a:round/>
            <a:headEnd type="stealth" w="med" len="med"/>
            <a:tailEnd type="stealth" w="med" len="me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23" name="Straight Connector 22"/>
          <p:cNvCxnSpPr>
            <a:cxnSpLocks noChangeShapeType="1"/>
          </p:cNvCxnSpPr>
          <p:nvPr/>
        </p:nvCxnSpPr>
        <p:spPr bwMode="auto">
          <a:xfrm rot="5400000">
            <a:off x="1537494" y="2032794"/>
            <a:ext cx="508000" cy="1588"/>
          </a:xfrm>
          <a:prstGeom prst="line">
            <a:avLst/>
          </a:prstGeom>
          <a:noFill/>
          <a:ln w="19050">
            <a:solidFill>
              <a:srgbClr val="C00000"/>
            </a:solidFill>
            <a:prstDash val="sysDash"/>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24" name="Straight Connector 23"/>
          <p:cNvCxnSpPr>
            <a:cxnSpLocks noChangeShapeType="1"/>
          </p:cNvCxnSpPr>
          <p:nvPr/>
        </p:nvCxnSpPr>
        <p:spPr bwMode="auto">
          <a:xfrm rot="16200000" flipH="1">
            <a:off x="2247900" y="2552700"/>
            <a:ext cx="1447800" cy="0"/>
          </a:xfrm>
          <a:prstGeom prst="line">
            <a:avLst/>
          </a:prstGeom>
          <a:noFill/>
          <a:ln w="19050">
            <a:solidFill>
              <a:srgbClr val="C00000"/>
            </a:solidFill>
            <a:prstDash val="sysDash"/>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25" name="Straight Connector 24"/>
          <p:cNvCxnSpPr>
            <a:cxnSpLocks noChangeShapeType="1"/>
          </p:cNvCxnSpPr>
          <p:nvPr/>
        </p:nvCxnSpPr>
        <p:spPr bwMode="auto">
          <a:xfrm rot="16200000" flipH="1">
            <a:off x="3849687" y="2170113"/>
            <a:ext cx="682625" cy="0"/>
          </a:xfrm>
          <a:prstGeom prst="line">
            <a:avLst/>
          </a:prstGeom>
          <a:noFill/>
          <a:ln w="19050">
            <a:solidFill>
              <a:srgbClr val="C00000"/>
            </a:solidFill>
            <a:prstDash val="sysDash"/>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26" name="Straight Connector 25"/>
          <p:cNvCxnSpPr>
            <a:cxnSpLocks noChangeShapeType="1"/>
          </p:cNvCxnSpPr>
          <p:nvPr/>
        </p:nvCxnSpPr>
        <p:spPr bwMode="auto">
          <a:xfrm rot="5400000">
            <a:off x="1601787" y="2132013"/>
            <a:ext cx="758825" cy="0"/>
          </a:xfrm>
          <a:prstGeom prst="line">
            <a:avLst/>
          </a:prstGeom>
          <a:noFill/>
          <a:ln w="19050">
            <a:solidFill>
              <a:srgbClr val="C00000"/>
            </a:solidFill>
            <a:prstDash val="sysDash"/>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27" name="Straight Arrow Connector 26"/>
          <p:cNvCxnSpPr>
            <a:cxnSpLocks noChangeShapeType="1"/>
          </p:cNvCxnSpPr>
          <p:nvPr/>
        </p:nvCxnSpPr>
        <p:spPr bwMode="auto">
          <a:xfrm flipV="1">
            <a:off x="1789113" y="1828800"/>
            <a:ext cx="192087" cy="4763"/>
          </a:xfrm>
          <a:prstGeom prst="straightConnector1">
            <a:avLst/>
          </a:prstGeom>
          <a:noFill/>
          <a:ln w="76200">
            <a:solidFill>
              <a:srgbClr val="C00000"/>
            </a:solidFill>
            <a:round/>
            <a:headEnd type="stealth" w="med" len="med"/>
            <a:tailEnd type="stealth" w="med" len="me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28" name="Straight Arrow Connector 27"/>
          <p:cNvCxnSpPr>
            <a:cxnSpLocks noChangeShapeType="1"/>
          </p:cNvCxnSpPr>
          <p:nvPr/>
        </p:nvCxnSpPr>
        <p:spPr bwMode="auto">
          <a:xfrm flipV="1">
            <a:off x="2541588" y="2133599"/>
            <a:ext cx="1420812" cy="4763"/>
          </a:xfrm>
          <a:prstGeom prst="straightConnector1">
            <a:avLst/>
          </a:prstGeom>
          <a:noFill/>
          <a:ln w="76200">
            <a:solidFill>
              <a:srgbClr val="00B050"/>
            </a:solidFill>
            <a:round/>
            <a:headEnd type="stealth" w="med" len="med"/>
            <a:tailEnd type="stealth" w="med" len="me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29" name="Straight Connector 28"/>
          <p:cNvCxnSpPr>
            <a:cxnSpLocks noChangeShapeType="1"/>
          </p:cNvCxnSpPr>
          <p:nvPr/>
        </p:nvCxnSpPr>
        <p:spPr bwMode="auto">
          <a:xfrm rot="5400000">
            <a:off x="2286794" y="2337593"/>
            <a:ext cx="508000" cy="1588"/>
          </a:xfrm>
          <a:prstGeom prst="line">
            <a:avLst/>
          </a:prstGeom>
          <a:noFill/>
          <a:ln w="19050">
            <a:solidFill>
              <a:srgbClr val="00B050"/>
            </a:solidFill>
            <a:prstDash val="sysDash"/>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30" name="Straight Connector 29"/>
          <p:cNvCxnSpPr>
            <a:cxnSpLocks noChangeShapeType="1"/>
          </p:cNvCxnSpPr>
          <p:nvPr/>
        </p:nvCxnSpPr>
        <p:spPr bwMode="auto">
          <a:xfrm rot="16200000" flipH="1">
            <a:off x="3670300" y="2857499"/>
            <a:ext cx="1447800" cy="0"/>
          </a:xfrm>
          <a:prstGeom prst="line">
            <a:avLst/>
          </a:prstGeom>
          <a:noFill/>
          <a:ln w="19050">
            <a:solidFill>
              <a:srgbClr val="00B050"/>
            </a:solidFill>
            <a:prstDash val="sysDash"/>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31" name="Straight Connector 30"/>
          <p:cNvCxnSpPr>
            <a:cxnSpLocks noChangeShapeType="1"/>
          </p:cNvCxnSpPr>
          <p:nvPr/>
        </p:nvCxnSpPr>
        <p:spPr bwMode="auto">
          <a:xfrm rot="16200000" flipH="1">
            <a:off x="3621087" y="2474912"/>
            <a:ext cx="682625" cy="0"/>
          </a:xfrm>
          <a:prstGeom prst="line">
            <a:avLst/>
          </a:prstGeom>
          <a:noFill/>
          <a:ln w="19050">
            <a:solidFill>
              <a:srgbClr val="00B050"/>
            </a:solidFill>
            <a:prstDash val="sysDash"/>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32" name="Straight Connector 31"/>
          <p:cNvCxnSpPr>
            <a:cxnSpLocks noChangeShapeType="1"/>
          </p:cNvCxnSpPr>
          <p:nvPr/>
        </p:nvCxnSpPr>
        <p:spPr bwMode="auto">
          <a:xfrm rot="5400000">
            <a:off x="4250531" y="2480468"/>
            <a:ext cx="695325" cy="1588"/>
          </a:xfrm>
          <a:prstGeom prst="line">
            <a:avLst/>
          </a:prstGeom>
          <a:noFill/>
          <a:ln w="19050">
            <a:solidFill>
              <a:srgbClr val="00B050"/>
            </a:solidFill>
            <a:prstDash val="sysDash"/>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33" name="Straight Arrow Connector 32"/>
          <p:cNvCxnSpPr>
            <a:cxnSpLocks noChangeShapeType="1"/>
          </p:cNvCxnSpPr>
          <p:nvPr/>
        </p:nvCxnSpPr>
        <p:spPr bwMode="auto">
          <a:xfrm>
            <a:off x="4446588" y="2138362"/>
            <a:ext cx="152400" cy="1587"/>
          </a:xfrm>
          <a:prstGeom prst="straightConnector1">
            <a:avLst/>
          </a:prstGeom>
          <a:noFill/>
          <a:ln w="76200">
            <a:solidFill>
              <a:srgbClr val="00B050"/>
            </a:solidFill>
            <a:round/>
            <a:headEnd type="stealth" w="med" len="med"/>
            <a:tailEnd type="stealth" w="med" len="me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34" name="Straight Arrow Connector 33"/>
          <p:cNvCxnSpPr>
            <a:cxnSpLocks noChangeShapeType="1"/>
          </p:cNvCxnSpPr>
          <p:nvPr/>
        </p:nvCxnSpPr>
        <p:spPr bwMode="auto">
          <a:xfrm>
            <a:off x="5029200" y="2138362"/>
            <a:ext cx="596900" cy="1587"/>
          </a:xfrm>
          <a:prstGeom prst="straightConnector1">
            <a:avLst/>
          </a:prstGeom>
          <a:noFill/>
          <a:ln w="76200">
            <a:solidFill>
              <a:srgbClr val="00B050"/>
            </a:solidFill>
            <a:round/>
            <a:headEnd type="stealth" w="med" len="med"/>
            <a:tailEnd type="stealth" w="med" len="me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35" name="Straight Connector 34"/>
          <p:cNvCxnSpPr>
            <a:cxnSpLocks noChangeShapeType="1"/>
          </p:cNvCxnSpPr>
          <p:nvPr/>
        </p:nvCxnSpPr>
        <p:spPr bwMode="auto">
          <a:xfrm rot="16200000" flipH="1">
            <a:off x="4305300" y="2857499"/>
            <a:ext cx="1447800" cy="0"/>
          </a:xfrm>
          <a:prstGeom prst="line">
            <a:avLst/>
          </a:prstGeom>
          <a:noFill/>
          <a:ln w="19050">
            <a:solidFill>
              <a:srgbClr val="00B050"/>
            </a:solidFill>
            <a:prstDash val="sysDash"/>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36" name="Straight Connector 35"/>
          <p:cNvCxnSpPr>
            <a:cxnSpLocks noChangeShapeType="1"/>
          </p:cNvCxnSpPr>
          <p:nvPr/>
        </p:nvCxnSpPr>
        <p:spPr bwMode="auto">
          <a:xfrm rot="5400000">
            <a:off x="5277644" y="2480468"/>
            <a:ext cx="695325" cy="1587"/>
          </a:xfrm>
          <a:prstGeom prst="line">
            <a:avLst/>
          </a:prstGeom>
          <a:noFill/>
          <a:ln w="19050">
            <a:solidFill>
              <a:srgbClr val="00B050"/>
            </a:solidFill>
            <a:prstDash val="sysDash"/>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403939511"/>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2.5.4. </a:t>
            </a:r>
            <a:r>
              <a:rPr lang="en-US" dirty="0"/>
              <a:t>Chiến lược công việc ngắn nhất</a:t>
            </a:r>
          </a:p>
        </p:txBody>
      </p:sp>
      <p:sp>
        <p:nvSpPr>
          <p:cNvPr id="3" name="Content Placeholder 2"/>
          <p:cNvSpPr>
            <a:spLocks noGrp="1"/>
          </p:cNvSpPr>
          <p:nvPr>
            <p:ph idx="1"/>
          </p:nvPr>
        </p:nvSpPr>
        <p:spPr/>
        <p:txBody>
          <a:bodyPr>
            <a:normAutofit lnSpcReduction="10000"/>
          </a:bodyPr>
          <a:lstStyle/>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pPr>
              <a:lnSpc>
                <a:spcPct val="90000"/>
              </a:lnSpc>
            </a:pPr>
            <a:r>
              <a:rPr lang="en-US" sz="2800" dirty="0"/>
              <a:t>Response time:</a:t>
            </a:r>
          </a:p>
          <a:p>
            <a:pPr lvl="2">
              <a:lnSpc>
                <a:spcPct val="90000"/>
              </a:lnSpc>
              <a:buFont typeface="Wingdings 2" charset="2"/>
              <a:buNone/>
            </a:pPr>
            <a:r>
              <a:rPr lang="en-US" dirty="0" err="1">
                <a:solidFill>
                  <a:srgbClr val="FF6600"/>
                </a:solidFill>
              </a:rPr>
              <a:t>rt</a:t>
            </a:r>
            <a:r>
              <a:rPr lang="en-US" baseline="-25000" dirty="0" err="1">
                <a:solidFill>
                  <a:srgbClr val="FF6600"/>
                </a:solidFill>
              </a:rPr>
              <a:t>A</a:t>
            </a:r>
            <a:r>
              <a:rPr lang="en-US" dirty="0">
                <a:solidFill>
                  <a:srgbClr val="FF6600"/>
                </a:solidFill>
              </a:rPr>
              <a:t> = 0 – 0 = 0</a:t>
            </a:r>
            <a:r>
              <a:rPr lang="en-US" dirty="0"/>
              <a:t>		</a:t>
            </a:r>
          </a:p>
          <a:p>
            <a:pPr lvl="2">
              <a:lnSpc>
                <a:spcPct val="90000"/>
              </a:lnSpc>
              <a:buFont typeface="Wingdings 2" charset="2"/>
              <a:buNone/>
            </a:pPr>
            <a:r>
              <a:rPr lang="en-US" dirty="0" err="1">
                <a:solidFill>
                  <a:srgbClr val="0070C0"/>
                </a:solidFill>
              </a:rPr>
              <a:t>rt</a:t>
            </a:r>
            <a:r>
              <a:rPr lang="en-US" baseline="-25000" dirty="0" err="1">
                <a:solidFill>
                  <a:srgbClr val="0070C0"/>
                </a:solidFill>
              </a:rPr>
              <a:t>B</a:t>
            </a:r>
            <a:r>
              <a:rPr lang="en-US" dirty="0">
                <a:solidFill>
                  <a:srgbClr val="0070C0"/>
                </a:solidFill>
              </a:rPr>
              <a:t> = 6 – 2 = 4	</a:t>
            </a:r>
            <a:r>
              <a:rPr lang="en-US" dirty="0"/>
              <a:t>	</a:t>
            </a:r>
          </a:p>
          <a:p>
            <a:pPr lvl="2">
              <a:lnSpc>
                <a:spcPct val="90000"/>
              </a:lnSpc>
              <a:buFont typeface="Wingdings 2" charset="2"/>
              <a:buNone/>
            </a:pPr>
            <a:r>
              <a:rPr lang="en-US" dirty="0" err="1">
                <a:solidFill>
                  <a:srgbClr val="C00000"/>
                </a:solidFill>
              </a:rPr>
              <a:t>rt</a:t>
            </a:r>
            <a:r>
              <a:rPr lang="en-US" baseline="-25000" dirty="0" err="1">
                <a:solidFill>
                  <a:srgbClr val="C00000"/>
                </a:solidFill>
              </a:rPr>
              <a:t>C</a:t>
            </a:r>
            <a:r>
              <a:rPr lang="en-US" dirty="0">
                <a:solidFill>
                  <a:srgbClr val="C00000"/>
                </a:solidFill>
              </a:rPr>
              <a:t> = 4 – 3 = 1	</a:t>
            </a:r>
            <a:r>
              <a:rPr lang="en-US" dirty="0"/>
              <a:t>	</a:t>
            </a:r>
          </a:p>
          <a:p>
            <a:pPr lvl="2">
              <a:lnSpc>
                <a:spcPct val="90000"/>
              </a:lnSpc>
              <a:buFont typeface="Wingdings 2" charset="2"/>
              <a:buNone/>
            </a:pPr>
            <a:r>
              <a:rPr lang="en-US" dirty="0" err="1">
                <a:solidFill>
                  <a:srgbClr val="00B050"/>
                </a:solidFill>
              </a:rPr>
              <a:t>rt</a:t>
            </a:r>
            <a:r>
              <a:rPr lang="en-US" baseline="-25000" dirty="0" err="1">
                <a:solidFill>
                  <a:srgbClr val="00B050"/>
                </a:solidFill>
              </a:rPr>
              <a:t>D</a:t>
            </a:r>
            <a:r>
              <a:rPr lang="en-US" dirty="0">
                <a:solidFill>
                  <a:srgbClr val="00B050"/>
                </a:solidFill>
              </a:rPr>
              <a:t> = 14 – 7 = </a:t>
            </a:r>
            <a:r>
              <a:rPr lang="en-US" dirty="0" smtClean="0">
                <a:solidFill>
                  <a:srgbClr val="00B050"/>
                </a:solidFill>
              </a:rPr>
              <a:t>7</a:t>
            </a:r>
            <a:r>
              <a:rPr lang="en-US" dirty="0">
                <a:solidFill>
                  <a:srgbClr val="00B050"/>
                </a:solidFill>
              </a:rPr>
              <a:t>	</a:t>
            </a:r>
            <a:r>
              <a:rPr lang="en-US" dirty="0"/>
              <a:t>		</a:t>
            </a:r>
          </a:p>
          <a:p>
            <a:pPr lvl="2">
              <a:lnSpc>
                <a:spcPct val="90000"/>
              </a:lnSpc>
              <a:buFont typeface="Wingdings 2" charset="2"/>
              <a:buNone/>
            </a:pPr>
            <a:r>
              <a:rPr lang="en-US" dirty="0" err="1"/>
              <a:t>rt</a:t>
            </a:r>
            <a:r>
              <a:rPr lang="en-US" baseline="-25000" dirty="0" err="1"/>
              <a:t>AVG</a:t>
            </a:r>
            <a:r>
              <a:rPr lang="en-US" dirty="0"/>
              <a:t> = (0 + 4 + 1 + 7) / 4 = 3</a:t>
            </a:r>
          </a:p>
          <a:p>
            <a:endParaRPr lang="en-US" dirty="0"/>
          </a:p>
        </p:txBody>
      </p:sp>
      <p:sp>
        <p:nvSpPr>
          <p:cNvPr id="4" name="Date Placeholder 3"/>
          <p:cNvSpPr>
            <a:spLocks noGrp="1"/>
          </p:cNvSpPr>
          <p:nvPr>
            <p:ph type="dt" sz="half" idx="10"/>
          </p:nvPr>
        </p:nvSpPr>
        <p:spPr/>
        <p:txBody>
          <a:bodyPr/>
          <a:lstStyle/>
          <a:p>
            <a:fld id="{F304A388-B792-4BF1-82EC-FA2C53762184}" type="datetime1">
              <a:rPr lang="en-US" smtClean="0"/>
              <a:t>08-Jul-19</a:t>
            </a:fld>
            <a:endParaRPr lang="en-US" dirty="0"/>
          </a:p>
        </p:txBody>
      </p:sp>
      <p:sp>
        <p:nvSpPr>
          <p:cNvPr id="5" name="Footer Placeholder 4"/>
          <p:cNvSpPr>
            <a:spLocks noGrp="1"/>
          </p:cNvSpPr>
          <p:nvPr>
            <p:ph type="ftr" sz="quarter" idx="11"/>
          </p:nvPr>
        </p:nvSpPr>
        <p:spPr/>
        <p:txBody>
          <a:bodyPr/>
          <a:lstStyle/>
          <a:p>
            <a:r>
              <a:rPr lang="en-US" dirty="0" smtClean="0"/>
              <a:t>GV.TS.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102</a:t>
            </a:fld>
            <a:endParaRPr lang="en-US" dirty="0"/>
          </a:p>
        </p:txBody>
      </p:sp>
      <p:cxnSp>
        <p:nvCxnSpPr>
          <p:cNvPr id="7" name="Straight Connector 6"/>
          <p:cNvCxnSpPr>
            <a:cxnSpLocks noChangeShapeType="1"/>
          </p:cNvCxnSpPr>
          <p:nvPr/>
        </p:nvCxnSpPr>
        <p:spPr bwMode="auto">
          <a:xfrm rot="5400000">
            <a:off x="878681" y="1716882"/>
            <a:ext cx="681037" cy="0"/>
          </a:xfrm>
          <a:prstGeom prst="line">
            <a:avLst/>
          </a:prstGeom>
          <a:noFill/>
          <a:ln w="19050">
            <a:solidFill>
              <a:srgbClr val="FF6600"/>
            </a:solidFill>
            <a:prstDash val="sysDash"/>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8" name="Straight Arrow Connector 7"/>
          <p:cNvCxnSpPr>
            <a:cxnSpLocks noChangeShapeType="1"/>
          </p:cNvCxnSpPr>
          <p:nvPr/>
        </p:nvCxnSpPr>
        <p:spPr bwMode="auto">
          <a:xfrm rot="16200000" flipV="1">
            <a:off x="1217612" y="1373188"/>
            <a:ext cx="3175" cy="0"/>
          </a:xfrm>
          <a:prstGeom prst="straightConnector1">
            <a:avLst/>
          </a:prstGeom>
          <a:noFill/>
          <a:ln w="76200">
            <a:solidFill>
              <a:srgbClr val="FF6600"/>
            </a:solidFill>
            <a:round/>
            <a:headEnd type="stealth" w="med" len="med"/>
            <a:tailEnd type="stealth" w="med" len="me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graphicFrame>
        <p:nvGraphicFramePr>
          <p:cNvPr id="9" name="Object 8"/>
          <p:cNvGraphicFramePr>
            <a:graphicFrameLocks noChangeAspect="1"/>
          </p:cNvGraphicFramePr>
          <p:nvPr>
            <p:extLst>
              <p:ext uri="{D42A27DB-BD31-4B8C-83A1-F6EECF244321}">
                <p14:modId xmlns:p14="http://schemas.microsoft.com/office/powerpoint/2010/main" val="2411533076"/>
              </p:ext>
            </p:extLst>
          </p:nvPr>
        </p:nvGraphicFramePr>
        <p:xfrm>
          <a:off x="781050" y="2514600"/>
          <a:ext cx="7654925" cy="1828800"/>
        </p:xfrm>
        <a:graphic>
          <a:graphicData uri="http://schemas.openxmlformats.org/presentationml/2006/ole">
            <mc:AlternateContent xmlns:mc="http://schemas.openxmlformats.org/markup-compatibility/2006">
              <mc:Choice xmlns:v="urn:schemas-microsoft-com:vml" Requires="v">
                <p:oleObj spid="_x0000_s49170" name="Document" r:id="rId3" imgW="6006879" imgH="1435047" progId="Word.Document.12">
                  <p:link updateAutomatic="1"/>
                </p:oleObj>
              </mc:Choice>
              <mc:Fallback>
                <p:oleObj name="Document" r:id="rId3" imgW="6006879" imgH="1435047" progId="Word.Document.12">
                  <p:link updateAutomatic="1"/>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050" y="2514600"/>
                        <a:ext cx="7654925"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10" name="Straight Connector 9"/>
          <p:cNvCxnSpPr>
            <a:cxnSpLocks noChangeShapeType="1"/>
          </p:cNvCxnSpPr>
          <p:nvPr/>
        </p:nvCxnSpPr>
        <p:spPr bwMode="auto">
          <a:xfrm rot="5400000">
            <a:off x="1234281" y="1864519"/>
            <a:ext cx="681038" cy="0"/>
          </a:xfrm>
          <a:prstGeom prst="line">
            <a:avLst/>
          </a:prstGeom>
          <a:noFill/>
          <a:ln w="19050">
            <a:solidFill>
              <a:srgbClr val="0070C0"/>
            </a:solidFill>
            <a:prstDash val="sysDash"/>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11" name="Straight Connector 10"/>
          <p:cNvCxnSpPr>
            <a:cxnSpLocks noChangeShapeType="1"/>
          </p:cNvCxnSpPr>
          <p:nvPr/>
        </p:nvCxnSpPr>
        <p:spPr bwMode="auto">
          <a:xfrm rot="5400000">
            <a:off x="1995487" y="1903413"/>
            <a:ext cx="758825" cy="0"/>
          </a:xfrm>
          <a:prstGeom prst="line">
            <a:avLst/>
          </a:prstGeom>
          <a:noFill/>
          <a:ln w="19050">
            <a:solidFill>
              <a:srgbClr val="0070C0"/>
            </a:solidFill>
            <a:prstDash val="sysDash"/>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12" name="Straight Arrow Connector 11"/>
          <p:cNvCxnSpPr>
            <a:cxnSpLocks noChangeShapeType="1"/>
          </p:cNvCxnSpPr>
          <p:nvPr/>
        </p:nvCxnSpPr>
        <p:spPr bwMode="auto">
          <a:xfrm>
            <a:off x="1600200" y="1603375"/>
            <a:ext cx="774700" cy="1588"/>
          </a:xfrm>
          <a:prstGeom prst="straightConnector1">
            <a:avLst/>
          </a:prstGeom>
          <a:noFill/>
          <a:ln w="76200">
            <a:solidFill>
              <a:srgbClr val="0070C0"/>
            </a:solidFill>
            <a:round/>
            <a:headEnd type="stealth" w="med" len="med"/>
            <a:tailEnd type="stealth" w="med" len="me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13" name="Straight Connector 12"/>
          <p:cNvCxnSpPr>
            <a:cxnSpLocks noChangeShapeType="1"/>
          </p:cNvCxnSpPr>
          <p:nvPr/>
        </p:nvCxnSpPr>
        <p:spPr bwMode="auto">
          <a:xfrm rot="5400000">
            <a:off x="1537494" y="2032794"/>
            <a:ext cx="508000" cy="1588"/>
          </a:xfrm>
          <a:prstGeom prst="line">
            <a:avLst/>
          </a:prstGeom>
          <a:noFill/>
          <a:ln w="19050">
            <a:solidFill>
              <a:srgbClr val="C00000"/>
            </a:solidFill>
            <a:prstDash val="sysDash"/>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14" name="Straight Connector 13"/>
          <p:cNvCxnSpPr>
            <a:cxnSpLocks noChangeShapeType="1"/>
          </p:cNvCxnSpPr>
          <p:nvPr/>
        </p:nvCxnSpPr>
        <p:spPr bwMode="auto">
          <a:xfrm rot="5400000">
            <a:off x="1601787" y="2132013"/>
            <a:ext cx="758825" cy="0"/>
          </a:xfrm>
          <a:prstGeom prst="line">
            <a:avLst/>
          </a:prstGeom>
          <a:noFill/>
          <a:ln w="19050">
            <a:solidFill>
              <a:srgbClr val="C00000"/>
            </a:solidFill>
            <a:prstDash val="sysDash"/>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15" name="Straight Arrow Connector 14"/>
          <p:cNvCxnSpPr>
            <a:cxnSpLocks noChangeShapeType="1"/>
          </p:cNvCxnSpPr>
          <p:nvPr/>
        </p:nvCxnSpPr>
        <p:spPr bwMode="auto">
          <a:xfrm flipV="1">
            <a:off x="1789113" y="1828800"/>
            <a:ext cx="192087" cy="4763"/>
          </a:xfrm>
          <a:prstGeom prst="straightConnector1">
            <a:avLst/>
          </a:prstGeom>
          <a:noFill/>
          <a:ln w="76200">
            <a:solidFill>
              <a:srgbClr val="C00000"/>
            </a:solidFill>
            <a:round/>
            <a:headEnd type="stealth" w="med" len="med"/>
            <a:tailEnd type="stealth" w="med" len="me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16" name="Straight Arrow Connector 15"/>
          <p:cNvCxnSpPr>
            <a:cxnSpLocks noChangeShapeType="1"/>
          </p:cNvCxnSpPr>
          <p:nvPr/>
        </p:nvCxnSpPr>
        <p:spPr bwMode="auto">
          <a:xfrm flipV="1">
            <a:off x="2541588" y="2060574"/>
            <a:ext cx="1420812" cy="4763"/>
          </a:xfrm>
          <a:prstGeom prst="straightConnector1">
            <a:avLst/>
          </a:prstGeom>
          <a:noFill/>
          <a:ln w="76200">
            <a:solidFill>
              <a:srgbClr val="00B050"/>
            </a:solidFill>
            <a:round/>
            <a:headEnd type="stealth" w="med" len="med"/>
            <a:tailEnd type="stealth" w="med" len="me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17" name="Straight Connector 16"/>
          <p:cNvCxnSpPr>
            <a:cxnSpLocks noChangeShapeType="1"/>
          </p:cNvCxnSpPr>
          <p:nvPr/>
        </p:nvCxnSpPr>
        <p:spPr bwMode="auto">
          <a:xfrm rot="5400000">
            <a:off x="2286794" y="2264568"/>
            <a:ext cx="508000" cy="1588"/>
          </a:xfrm>
          <a:prstGeom prst="line">
            <a:avLst/>
          </a:prstGeom>
          <a:noFill/>
          <a:ln w="19050">
            <a:solidFill>
              <a:srgbClr val="00B050"/>
            </a:solidFill>
            <a:prstDash val="sysDash"/>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18" name="Straight Connector 17"/>
          <p:cNvCxnSpPr>
            <a:cxnSpLocks noChangeShapeType="1"/>
          </p:cNvCxnSpPr>
          <p:nvPr/>
        </p:nvCxnSpPr>
        <p:spPr bwMode="auto">
          <a:xfrm rot="16200000" flipH="1">
            <a:off x="3621087" y="2401887"/>
            <a:ext cx="682625" cy="0"/>
          </a:xfrm>
          <a:prstGeom prst="line">
            <a:avLst/>
          </a:prstGeom>
          <a:noFill/>
          <a:ln w="19050">
            <a:solidFill>
              <a:srgbClr val="00B050"/>
            </a:solidFill>
            <a:prstDash val="sysDash"/>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009196340"/>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2.5.5. Chiến lược xoay vòng (</a:t>
            </a:r>
            <a:r>
              <a:rPr lang="en-US" dirty="0" smtClean="0">
                <a:solidFill>
                  <a:srgbClr val="C00000"/>
                </a:solidFill>
              </a:rPr>
              <a:t>RR</a:t>
            </a:r>
            <a:r>
              <a:rPr lang="en-US" dirty="0" smtClean="0"/>
              <a:t>)</a:t>
            </a:r>
            <a:endParaRPr lang="vi-VN" dirty="0"/>
          </a:p>
        </p:txBody>
      </p:sp>
      <p:sp>
        <p:nvSpPr>
          <p:cNvPr id="3" name="Content Placeholder 2"/>
          <p:cNvSpPr>
            <a:spLocks noGrp="1"/>
          </p:cNvSpPr>
          <p:nvPr>
            <p:ph idx="1"/>
          </p:nvPr>
        </p:nvSpPr>
        <p:spPr/>
        <p:txBody>
          <a:bodyPr/>
          <a:lstStyle/>
          <a:p>
            <a:r>
              <a:rPr lang="en-US" sz="2400" dirty="0"/>
              <a:t>Các chiến lược đã xem xét là các chiến lược  non-preemptive.</a:t>
            </a:r>
          </a:p>
          <a:p>
            <a:r>
              <a:rPr lang="en-US" sz="2400" dirty="0"/>
              <a:t>Các chiến lược Preemptive:</a:t>
            </a:r>
          </a:p>
          <a:p>
            <a:pPr lvl="1"/>
            <a:r>
              <a:rPr lang="en-US" sz="2400" dirty="0"/>
              <a:t>Shortest-Remaining-Time-First (SRTF);</a:t>
            </a:r>
          </a:p>
          <a:p>
            <a:pPr lvl="1"/>
            <a:r>
              <a:rPr lang="en-US" sz="2400" dirty="0"/>
              <a:t>Round-Robin Scheduling.</a:t>
            </a:r>
            <a:endParaRPr lang="en-US" dirty="0"/>
          </a:p>
          <a:p>
            <a:r>
              <a:rPr lang="vi-VN" dirty="0" smtClean="0">
                <a:latin typeface="Calibri" pitchFamily="34" charset="0"/>
                <a:cs typeface="Calibri" pitchFamily="34" charset="0"/>
              </a:rPr>
              <a:t>Chiến </a:t>
            </a:r>
            <a:r>
              <a:rPr lang="vi-VN" dirty="0">
                <a:latin typeface="Calibri" pitchFamily="34" charset="0"/>
                <a:cs typeface="Calibri" pitchFamily="34" charset="0"/>
              </a:rPr>
              <a:t>lược phân phối xoay </a:t>
            </a:r>
            <a:r>
              <a:rPr lang="vi-VN" dirty="0" smtClean="0">
                <a:latin typeface="Calibri" pitchFamily="34" charset="0"/>
                <a:cs typeface="Calibri" pitchFamily="34" charset="0"/>
              </a:rPr>
              <a:t>vòng (</a:t>
            </a:r>
            <a:r>
              <a:rPr lang="vi-VN" b="1" dirty="0" smtClean="0">
                <a:solidFill>
                  <a:srgbClr val="C00000"/>
                </a:solidFill>
                <a:effectLst>
                  <a:outerShdw blurRad="38100" dist="38100" dir="2700000" algn="tl">
                    <a:srgbClr val="000000">
                      <a:alpha val="43137"/>
                    </a:srgbClr>
                  </a:outerShdw>
                </a:effectLst>
                <a:latin typeface="Calibri" pitchFamily="34" charset="0"/>
                <a:cs typeface="Calibri" pitchFamily="34" charset="0"/>
              </a:rPr>
              <a:t>Round Robin</a:t>
            </a:r>
            <a:r>
              <a:rPr lang="vi-VN" dirty="0" smtClean="0">
                <a:latin typeface="Calibri" pitchFamily="34" charset="0"/>
                <a:cs typeface="Calibri" pitchFamily="34" charset="0"/>
              </a:rPr>
              <a:t>): </a:t>
            </a:r>
            <a:endParaRPr lang="vi-VN" dirty="0">
              <a:latin typeface="Calibri" pitchFamily="34" charset="0"/>
              <a:cs typeface="Calibri" pitchFamily="34" charset="0"/>
            </a:endParaRPr>
          </a:p>
          <a:p>
            <a:pPr lvl="1"/>
            <a:r>
              <a:rPr lang="vi-VN" dirty="0">
                <a:latin typeface="Calibri" pitchFamily="34" charset="0"/>
                <a:cs typeface="Calibri" pitchFamily="34" charset="0"/>
              </a:rPr>
              <a:t>Tiến trình nào vào danh sách Ready trước được cấp processor trước</a:t>
            </a:r>
          </a:p>
          <a:p>
            <a:pPr lvl="1"/>
            <a:r>
              <a:rPr lang="vi-VN" dirty="0">
                <a:latin typeface="Calibri" pitchFamily="34" charset="0"/>
                <a:cs typeface="Calibri" pitchFamily="34" charset="0"/>
              </a:rPr>
              <a:t>Mỗi tiến trình chỉ được sử dụng processor trong 1 khoản thời gian bằng nhau được gọi là Quantum</a:t>
            </a:r>
          </a:p>
          <a:p>
            <a:endParaRPr lang="vi-VN" dirty="0"/>
          </a:p>
        </p:txBody>
      </p:sp>
      <p:sp>
        <p:nvSpPr>
          <p:cNvPr id="4" name="Date Placeholder 3"/>
          <p:cNvSpPr>
            <a:spLocks noGrp="1"/>
          </p:cNvSpPr>
          <p:nvPr>
            <p:ph type="dt" sz="half" idx="10"/>
          </p:nvPr>
        </p:nvSpPr>
        <p:spPr/>
        <p:txBody>
          <a:bodyPr/>
          <a:lstStyle/>
          <a:p>
            <a:fld id="{37B6AE21-7637-46A6-ACE3-CC76DC6B13DC}" type="datetime1">
              <a:rPr lang="en-US" smtClean="0"/>
              <a:t>08-Jul-19</a:t>
            </a:fld>
            <a:endParaRPr lang="en-US" dirty="0"/>
          </a:p>
        </p:txBody>
      </p:sp>
      <p:sp>
        <p:nvSpPr>
          <p:cNvPr id="5" name="Footer Placeholder 4"/>
          <p:cNvSpPr>
            <a:spLocks noGrp="1"/>
          </p:cNvSpPr>
          <p:nvPr>
            <p:ph type="ftr" sz="quarter" idx="11"/>
          </p:nvPr>
        </p:nvSpPr>
        <p:spPr/>
        <p:txBody>
          <a:bodyPr/>
          <a:lstStyle/>
          <a:p>
            <a:r>
              <a:rPr lang="en-US" smtClean="0"/>
              <a:t>GV.TS.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103</a:t>
            </a:fld>
            <a:endParaRPr lang="en-US" dirty="0"/>
          </a:p>
        </p:txBody>
      </p:sp>
    </p:spTree>
    <p:extLst>
      <p:ext uri="{BB962C8B-B14F-4D97-AF65-F5344CB8AC3E}">
        <p14:creationId xmlns:p14="http://schemas.microsoft.com/office/powerpoint/2010/main" val="6464508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2.5.5. </a:t>
            </a:r>
            <a:r>
              <a:rPr lang="en-US" dirty="0"/>
              <a:t>Chiến lược xoay vòng (</a:t>
            </a:r>
            <a:r>
              <a:rPr lang="en-US" dirty="0">
                <a:solidFill>
                  <a:srgbClr val="C00000"/>
                </a:solidFill>
              </a:rPr>
              <a:t>RR</a:t>
            </a:r>
            <a:r>
              <a:rPr lang="en-US" dirty="0"/>
              <a:t>)</a:t>
            </a:r>
            <a:endParaRPr lang="vi-VN" dirty="0"/>
          </a:p>
        </p:txBody>
      </p:sp>
      <p:sp>
        <p:nvSpPr>
          <p:cNvPr id="4" name="Date Placeholder 3"/>
          <p:cNvSpPr>
            <a:spLocks noGrp="1"/>
          </p:cNvSpPr>
          <p:nvPr>
            <p:ph type="dt" sz="half" idx="10"/>
          </p:nvPr>
        </p:nvSpPr>
        <p:spPr/>
        <p:txBody>
          <a:bodyPr/>
          <a:lstStyle/>
          <a:p>
            <a:fld id="{982B4FA7-9B73-4C8D-8D98-F1ECAD7C9EE8}" type="datetime1">
              <a:rPr lang="en-US" smtClean="0"/>
              <a:t>08-Jul-19</a:t>
            </a:fld>
            <a:endParaRPr lang="en-US" dirty="0"/>
          </a:p>
        </p:txBody>
      </p:sp>
      <p:sp>
        <p:nvSpPr>
          <p:cNvPr id="5" name="Footer Placeholder 4"/>
          <p:cNvSpPr>
            <a:spLocks noGrp="1"/>
          </p:cNvSpPr>
          <p:nvPr>
            <p:ph type="ftr" sz="quarter" idx="11"/>
          </p:nvPr>
        </p:nvSpPr>
        <p:spPr/>
        <p:txBody>
          <a:bodyPr/>
          <a:lstStyle/>
          <a:p>
            <a:r>
              <a:rPr lang="en-US" smtClean="0"/>
              <a:t>GV.TS.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104</a:t>
            </a:fld>
            <a:endParaRPr lang="en-US" dirty="0"/>
          </a:p>
        </p:txBody>
      </p:sp>
      <p:graphicFrame>
        <p:nvGraphicFramePr>
          <p:cNvPr id="7" name="Group 36"/>
          <p:cNvGraphicFramePr>
            <a:graphicFrameLocks/>
          </p:cNvGraphicFramePr>
          <p:nvPr>
            <p:extLst>
              <p:ext uri="{D42A27DB-BD31-4B8C-83A1-F6EECF244321}">
                <p14:modId xmlns:p14="http://schemas.microsoft.com/office/powerpoint/2010/main" val="824231982"/>
              </p:ext>
            </p:extLst>
          </p:nvPr>
        </p:nvGraphicFramePr>
        <p:xfrm>
          <a:off x="609597" y="5562600"/>
          <a:ext cx="7391403" cy="1143000"/>
        </p:xfrm>
        <a:graphic>
          <a:graphicData uri="http://schemas.openxmlformats.org/drawingml/2006/table">
            <a:tbl>
              <a:tblPr/>
              <a:tblGrid>
                <a:gridCol w="16764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8382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gridCol w="914400">
                  <a:extLst>
                    <a:ext uri="{9D8B030D-6E8A-4147-A177-3AD203B41FA5}">
                      <a16:colId xmlns:a16="http://schemas.microsoft.com/office/drawing/2014/main" val="20006"/>
                    </a:ext>
                  </a:extLst>
                </a:gridCol>
                <a:gridCol w="762000">
                  <a:extLst>
                    <a:ext uri="{9D8B030D-6E8A-4147-A177-3AD203B41FA5}">
                      <a16:colId xmlns:a16="http://schemas.microsoft.com/office/drawing/2014/main" val="20007"/>
                    </a:ext>
                  </a:extLst>
                </a:gridCol>
                <a:gridCol w="457203">
                  <a:extLst>
                    <a:ext uri="{9D8B030D-6E8A-4147-A177-3AD203B41FA5}">
                      <a16:colId xmlns:a16="http://schemas.microsoft.com/office/drawing/2014/main" val="20008"/>
                    </a:ext>
                  </a:extLst>
                </a:gridCol>
              </a:tblGrid>
              <a:tr h="5715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err="1" smtClean="0">
                          <a:ln>
                            <a:noFill/>
                          </a:ln>
                          <a:solidFill>
                            <a:srgbClr val="002060"/>
                          </a:solidFill>
                          <a:effectLst/>
                          <a:latin typeface="Calibri" pitchFamily="34" charset="0"/>
                          <a:cs typeface="Calibri" pitchFamily="34" charset="0"/>
                        </a:rPr>
                        <a:t>Tiến</a:t>
                      </a:r>
                      <a:r>
                        <a:rPr kumimoji="0" lang="en-US" sz="2600" b="0" i="0" u="none" strike="noStrike" cap="none" normalizeH="0" baseline="0" dirty="0" smtClean="0">
                          <a:ln>
                            <a:noFill/>
                          </a:ln>
                          <a:solidFill>
                            <a:srgbClr val="002060"/>
                          </a:solidFill>
                          <a:effectLst/>
                          <a:latin typeface="Calibri" pitchFamily="34" charset="0"/>
                          <a:cs typeface="Calibri" pitchFamily="34" charset="0"/>
                        </a:rPr>
                        <a:t> </a:t>
                      </a:r>
                      <a:r>
                        <a:rPr kumimoji="0" lang="en-US" sz="2600" b="0" i="0" u="none" strike="noStrike" cap="none" normalizeH="0" baseline="0" dirty="0" err="1" smtClean="0">
                          <a:ln>
                            <a:noFill/>
                          </a:ln>
                          <a:solidFill>
                            <a:srgbClr val="002060"/>
                          </a:solidFill>
                          <a:effectLst/>
                          <a:latin typeface="Calibri" pitchFamily="34" charset="0"/>
                          <a:cs typeface="Calibri" pitchFamily="34" charset="0"/>
                        </a:rPr>
                        <a:t>trình</a:t>
                      </a:r>
                      <a:endParaRPr kumimoji="0" lang="en-US" sz="2600" b="0" i="0" u="none" strike="noStrike" cap="none" normalizeH="0" baseline="0" dirty="0" smtClean="0">
                        <a:ln>
                          <a:noFill/>
                        </a:ln>
                        <a:solidFill>
                          <a:srgbClr val="002060"/>
                        </a:solidFill>
                        <a:effectLst/>
                        <a:latin typeface="Calibri" pitchFamily="34" charset="0"/>
                        <a:cs typeface="Calibri"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2060"/>
                          </a:solidFill>
                          <a:effectLst/>
                          <a:latin typeface="Calibri" pitchFamily="34" charset="0"/>
                          <a:cs typeface="Calibri" pitchFamily="34" charset="0"/>
                        </a:rPr>
                        <a:t>P1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2060"/>
                          </a:solidFill>
                          <a:effectLst/>
                          <a:latin typeface="Calibri" pitchFamily="34" charset="0"/>
                          <a:cs typeface="Calibri" pitchFamily="34" charset="0"/>
                        </a:rPr>
                        <a:t>P2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2060"/>
                          </a:solidFill>
                          <a:effectLst/>
                          <a:latin typeface="Calibri" pitchFamily="34" charset="0"/>
                          <a:cs typeface="Calibri" pitchFamily="34" charset="0"/>
                        </a:rPr>
                        <a:t>P3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2060"/>
                          </a:solidFill>
                          <a:effectLst/>
                          <a:latin typeface="Calibri" pitchFamily="34" charset="0"/>
                          <a:cs typeface="Calibri" pitchFamily="34" charset="0"/>
                        </a:rPr>
                        <a:t>P1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smtClean="0">
                          <a:ln>
                            <a:noFill/>
                          </a:ln>
                          <a:solidFill>
                            <a:srgbClr val="002060"/>
                          </a:solidFill>
                          <a:effectLst/>
                          <a:latin typeface="Calibri" pitchFamily="34" charset="0"/>
                          <a:cs typeface="Calibri" pitchFamily="34" charset="0"/>
                        </a:rPr>
                        <a:t>P2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smtClean="0">
                          <a:ln>
                            <a:noFill/>
                          </a:ln>
                          <a:solidFill>
                            <a:srgbClr val="002060"/>
                          </a:solidFill>
                          <a:effectLst/>
                          <a:latin typeface="Calibri" pitchFamily="34" charset="0"/>
                          <a:cs typeface="Calibri" pitchFamily="34" charset="0"/>
                        </a:rPr>
                        <a:t>P3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2060"/>
                          </a:solidFill>
                          <a:effectLst/>
                          <a:latin typeface="Calibri" pitchFamily="34" charset="0"/>
                          <a:cs typeface="Calibri" pitchFamily="34" charset="0"/>
                        </a:rPr>
                        <a:t>P1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vi-VN" sz="2600" b="0" i="0" u="none" strike="noStrike" cap="none" normalizeH="0" baseline="0" smtClean="0">
                        <a:ln>
                          <a:noFill/>
                        </a:ln>
                        <a:solidFill>
                          <a:srgbClr val="002060"/>
                        </a:solidFill>
                        <a:effectLst/>
                        <a:latin typeface="Calibri" pitchFamily="34" charset="0"/>
                        <a:cs typeface="Calibri"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15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smtClean="0">
                          <a:ln>
                            <a:noFill/>
                          </a:ln>
                          <a:solidFill>
                            <a:srgbClr val="002060"/>
                          </a:solidFill>
                          <a:effectLst/>
                          <a:latin typeface="Calibri" pitchFamily="34" charset="0"/>
                          <a:cs typeface="Calibri" pitchFamily="34" charset="0"/>
                        </a:rPr>
                        <a:t>Thời điểm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2060"/>
                          </a:solidFill>
                          <a:effectLst/>
                          <a:latin typeface="Calibri" pitchFamily="34" charset="0"/>
                          <a:cs typeface="Calibri"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smtClean="0">
                          <a:ln>
                            <a:noFill/>
                          </a:ln>
                          <a:solidFill>
                            <a:srgbClr val="002060"/>
                          </a:solidFill>
                          <a:effectLst/>
                          <a:latin typeface="Calibri" pitchFamily="34" charset="0"/>
                          <a:cs typeface="Calibri"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smtClean="0">
                          <a:ln>
                            <a:noFill/>
                          </a:ln>
                          <a:solidFill>
                            <a:srgbClr val="002060"/>
                          </a:solidFill>
                          <a:effectLst/>
                          <a:latin typeface="Calibri" pitchFamily="34" charset="0"/>
                          <a:cs typeface="Calibri"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2060"/>
                          </a:solidFill>
                          <a:effectLst/>
                          <a:latin typeface="Calibri" pitchFamily="34" charset="0"/>
                          <a:cs typeface="Calibri" pitchFamily="34"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2060"/>
                          </a:solidFill>
                          <a:effectLst/>
                          <a:latin typeface="Calibri" pitchFamily="34" charset="0"/>
                          <a:cs typeface="Calibri" pitchFamily="34"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2060"/>
                          </a:solidFill>
                          <a:effectLst/>
                          <a:latin typeface="Calibri" pitchFamily="34" charset="0"/>
                          <a:cs typeface="Calibri" pitchFamily="34" charset="0"/>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2060"/>
                          </a:solidFill>
                          <a:effectLst/>
                          <a:latin typeface="Calibri" pitchFamily="34" charset="0"/>
                          <a:cs typeface="Calibri" pitchFamily="34" charset="0"/>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vi-VN" sz="2600" b="0" i="0" u="none" strike="noStrike" cap="none" normalizeH="0" baseline="0" dirty="0" smtClean="0">
                        <a:ln>
                          <a:noFill/>
                        </a:ln>
                        <a:solidFill>
                          <a:srgbClr val="002060"/>
                        </a:solidFill>
                        <a:effectLst/>
                        <a:latin typeface="Calibri" pitchFamily="34" charset="0"/>
                        <a:cs typeface="Calibri"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8" name="Group 63"/>
          <p:cNvGraphicFramePr>
            <a:graphicFrameLocks/>
          </p:cNvGraphicFramePr>
          <p:nvPr>
            <p:extLst>
              <p:ext uri="{D42A27DB-BD31-4B8C-83A1-F6EECF244321}">
                <p14:modId xmlns:p14="http://schemas.microsoft.com/office/powerpoint/2010/main" val="1279122115"/>
              </p:ext>
            </p:extLst>
          </p:nvPr>
        </p:nvGraphicFramePr>
        <p:xfrm>
          <a:off x="2133600" y="3200400"/>
          <a:ext cx="4038600" cy="2286000"/>
        </p:xfrm>
        <a:graphic>
          <a:graphicData uri="http://schemas.openxmlformats.org/drawingml/2006/table">
            <a:tbl>
              <a:tblPr/>
              <a:tblGrid>
                <a:gridCol w="15240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tblGrid>
              <a:tr h="654304">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dirty="0" err="1" smtClean="0">
                          <a:ln>
                            <a:noFill/>
                          </a:ln>
                          <a:solidFill>
                            <a:srgbClr val="002060"/>
                          </a:solidFill>
                          <a:effectLst/>
                          <a:latin typeface="Arial" charset="0"/>
                        </a:rPr>
                        <a:t>Tiến</a:t>
                      </a:r>
                      <a:r>
                        <a:rPr kumimoji="0" lang="en-US" sz="2000" b="0" i="0" u="none" strike="noStrike" cap="none" normalizeH="0" baseline="0" dirty="0" smtClean="0">
                          <a:ln>
                            <a:noFill/>
                          </a:ln>
                          <a:solidFill>
                            <a:srgbClr val="002060"/>
                          </a:solidFill>
                          <a:effectLst/>
                          <a:latin typeface="Arial" charset="0"/>
                        </a:rPr>
                        <a:t> </a:t>
                      </a:r>
                      <a:r>
                        <a:rPr kumimoji="0" lang="en-US" sz="2000" b="0" i="0" u="none" strike="noStrike" cap="none" normalizeH="0" baseline="0" dirty="0" err="1" smtClean="0">
                          <a:ln>
                            <a:noFill/>
                          </a:ln>
                          <a:solidFill>
                            <a:srgbClr val="002060"/>
                          </a:solidFill>
                          <a:effectLst/>
                          <a:latin typeface="Arial" charset="0"/>
                        </a:rPr>
                        <a:t>trình</a:t>
                      </a:r>
                      <a:endParaRPr kumimoji="0" lang="en-US" sz="2000" b="0" i="0" u="none" strike="noStrike" cap="none" normalizeH="0" baseline="0" dirty="0" smtClean="0">
                        <a:ln>
                          <a:noFill/>
                        </a:ln>
                        <a:solidFill>
                          <a:srgbClr val="002060"/>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dirty="0" smtClean="0">
                          <a:ln>
                            <a:noFill/>
                          </a:ln>
                          <a:solidFill>
                            <a:srgbClr val="002060"/>
                          </a:solidFill>
                          <a:effectLst/>
                          <a:latin typeface="Arial" charset="0"/>
                        </a:rPr>
                        <a:t>Thời điểm vào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rgbClr val="002060"/>
                          </a:solidFill>
                          <a:effectLst/>
                          <a:latin typeface="Arial" charset="0"/>
                        </a:rPr>
                        <a:t>t/g xử lý</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9824">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rgbClr val="002060"/>
                          </a:solidFill>
                          <a:effectLst/>
                          <a:latin typeface="Arial" charset="0"/>
                        </a:rPr>
                        <a:t>P1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rgbClr val="002060"/>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rgbClr val="002060"/>
                          </a:solidFill>
                          <a:effectLst/>
                          <a:latin typeface="Arial" charset="0"/>
                        </a:rPr>
                        <a:t>24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9824">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dirty="0" smtClean="0">
                          <a:ln>
                            <a:noFill/>
                          </a:ln>
                          <a:solidFill>
                            <a:srgbClr val="002060"/>
                          </a:solidFill>
                          <a:effectLst/>
                          <a:latin typeface="Arial" charset="0"/>
                        </a:rPr>
                        <a:t>P2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rgbClr val="002060"/>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rgbClr val="002060"/>
                          </a:solidFill>
                          <a:effectLst/>
                          <a:latin typeface="Arial"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9824">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dirty="0" smtClean="0">
                          <a:ln>
                            <a:noFill/>
                          </a:ln>
                          <a:solidFill>
                            <a:srgbClr val="002060"/>
                          </a:solidFill>
                          <a:effectLst/>
                          <a:latin typeface="Arial" charset="0"/>
                        </a:rPr>
                        <a:t>P3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rgbClr val="002060"/>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dirty="0" smtClean="0">
                          <a:ln>
                            <a:noFill/>
                          </a:ln>
                          <a:solidFill>
                            <a:srgbClr val="002060"/>
                          </a:solidFill>
                          <a:effectLst/>
                          <a:latin typeface="Arial"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9824">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2060"/>
                          </a:solidFill>
                          <a:effectLst/>
                          <a:latin typeface="Arial" charset="0"/>
                        </a:rPr>
                        <a:t>Quantum = 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10004"/>
                  </a:ext>
                </a:extLst>
              </a:tr>
            </a:tbl>
          </a:graphicData>
        </a:graphic>
      </p:graphicFrame>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143000"/>
            <a:ext cx="5505450" cy="188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464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2.5.6. Chiến lược nhiều cấp độ ưu tiên</a:t>
            </a:r>
            <a:endParaRPr lang="vi-VN" dirty="0"/>
          </a:p>
        </p:txBody>
      </p:sp>
      <p:sp>
        <p:nvSpPr>
          <p:cNvPr id="3" name="Content Placeholder 2"/>
          <p:cNvSpPr>
            <a:spLocks noGrp="1"/>
          </p:cNvSpPr>
          <p:nvPr>
            <p:ph idx="1"/>
          </p:nvPr>
        </p:nvSpPr>
        <p:spPr/>
        <p:txBody>
          <a:bodyPr>
            <a:normAutofit/>
          </a:bodyPr>
          <a:lstStyle/>
          <a:p>
            <a:r>
              <a:rPr lang="vi-VN" b="1" dirty="0">
                <a:latin typeface="Calibri" pitchFamily="34" charset="0"/>
                <a:cs typeface="Calibri" pitchFamily="34" charset="0"/>
              </a:rPr>
              <a:t>Chiến lược nhiều cấp độ ưu </a:t>
            </a:r>
            <a:r>
              <a:rPr lang="vi-VN" b="1" dirty="0" smtClean="0">
                <a:latin typeface="Calibri" pitchFamily="34" charset="0"/>
                <a:cs typeface="Calibri" pitchFamily="34" charset="0"/>
              </a:rPr>
              <a:t>tiên:</a:t>
            </a:r>
            <a:endParaRPr lang="vi-VN" b="1" dirty="0">
              <a:latin typeface="Calibri" pitchFamily="34" charset="0"/>
              <a:cs typeface="Calibri" pitchFamily="34" charset="0"/>
            </a:endParaRPr>
          </a:p>
          <a:p>
            <a:pPr lvl="1"/>
            <a:r>
              <a:rPr lang="vi-VN" dirty="0">
                <a:latin typeface="Calibri" pitchFamily="34" charset="0"/>
                <a:cs typeface="Calibri" pitchFamily="34" charset="0"/>
              </a:rPr>
              <a:t>Phân lớp các tiến trình tùy theo độ ưu tiên của chúng để có cách thức điều phối thích hợp cho từng </a:t>
            </a:r>
            <a:r>
              <a:rPr lang="vi-VN" dirty="0" smtClean="0">
                <a:latin typeface="Calibri" pitchFamily="34" charset="0"/>
                <a:cs typeface="Calibri" pitchFamily="34" charset="0"/>
              </a:rPr>
              <a:t>nhóm;</a:t>
            </a:r>
            <a:endParaRPr lang="vi-VN" dirty="0">
              <a:latin typeface="Calibri" pitchFamily="34" charset="0"/>
              <a:cs typeface="Calibri" pitchFamily="34" charset="0"/>
            </a:endParaRPr>
          </a:p>
          <a:p>
            <a:pPr lvl="1"/>
            <a:r>
              <a:rPr lang="vi-VN" dirty="0">
                <a:latin typeface="Calibri" pitchFamily="34" charset="0"/>
                <a:cs typeface="Calibri" pitchFamily="34" charset="0"/>
              </a:rPr>
              <a:t>Mỗi danh sách bao gồm các tiến trình có cùng độ ưu tiên và được áp dụng một giải thuật điều phối thích </a:t>
            </a:r>
            <a:r>
              <a:rPr lang="vi-VN" dirty="0" smtClean="0">
                <a:latin typeface="Calibri" pitchFamily="34" charset="0"/>
                <a:cs typeface="Calibri" pitchFamily="34" charset="0"/>
              </a:rPr>
              <a:t>hợp;</a:t>
            </a:r>
            <a:endParaRPr lang="vi-VN" dirty="0">
              <a:latin typeface="Calibri" pitchFamily="34" charset="0"/>
              <a:cs typeface="Calibri" pitchFamily="34" charset="0"/>
            </a:endParaRPr>
          </a:p>
          <a:p>
            <a:pPr lvl="1"/>
            <a:r>
              <a:rPr lang="vi-VN" dirty="0">
                <a:latin typeface="Calibri" pitchFamily="34" charset="0"/>
                <a:cs typeface="Calibri" pitchFamily="34" charset="0"/>
              </a:rPr>
              <a:t>Ngoài ra, </a:t>
            </a:r>
            <a:r>
              <a:rPr lang="vi-VN" dirty="0" smtClean="0">
                <a:latin typeface="Calibri" pitchFamily="34" charset="0"/>
                <a:cs typeface="Calibri" pitchFamily="34" charset="0"/>
              </a:rPr>
              <a:t>cần có </a:t>
            </a:r>
            <a:r>
              <a:rPr lang="vi-VN" dirty="0">
                <a:latin typeface="Calibri" pitchFamily="34" charset="0"/>
                <a:cs typeface="Calibri" pitchFamily="34" charset="0"/>
              </a:rPr>
              <a:t>một giải thuật điều phối giữa các </a:t>
            </a:r>
            <a:r>
              <a:rPr lang="vi-VN" dirty="0" smtClean="0">
                <a:latin typeface="Calibri" pitchFamily="34" charset="0"/>
                <a:cs typeface="Calibri" pitchFamily="34" charset="0"/>
              </a:rPr>
              <a:t>nhóm;</a:t>
            </a:r>
            <a:endParaRPr lang="vi-VN" dirty="0">
              <a:latin typeface="Calibri" pitchFamily="34" charset="0"/>
              <a:cs typeface="Calibri" pitchFamily="34" charset="0"/>
            </a:endParaRPr>
          </a:p>
          <a:p>
            <a:pPr lvl="1"/>
            <a:r>
              <a:rPr lang="vi-VN" dirty="0">
                <a:latin typeface="Calibri" pitchFamily="34" charset="0"/>
                <a:cs typeface="Calibri" pitchFamily="34" charset="0"/>
              </a:rPr>
              <a:t>Một tiến trình thuộc về danh sách ở cấp ưu tiên i sẽ chỉ được cấp phát CPU khi các danh sách ở cấp ưu tiên lớn hơn i </a:t>
            </a:r>
            <a:r>
              <a:rPr lang="vi-VN" dirty="0" smtClean="0">
                <a:latin typeface="Calibri" pitchFamily="34" charset="0"/>
                <a:cs typeface="Calibri" pitchFamily="34" charset="0"/>
              </a:rPr>
              <a:t>đã rỗng;</a:t>
            </a:r>
            <a:endParaRPr lang="vi-VN" dirty="0">
              <a:latin typeface="Calibri" pitchFamily="34" charset="0"/>
              <a:cs typeface="Calibri" pitchFamily="34" charset="0"/>
            </a:endParaRPr>
          </a:p>
          <a:p>
            <a:endParaRPr lang="vi-VN" dirty="0"/>
          </a:p>
        </p:txBody>
      </p:sp>
      <p:sp>
        <p:nvSpPr>
          <p:cNvPr id="4" name="Date Placeholder 3"/>
          <p:cNvSpPr>
            <a:spLocks noGrp="1"/>
          </p:cNvSpPr>
          <p:nvPr>
            <p:ph type="dt" sz="half" idx="10"/>
          </p:nvPr>
        </p:nvSpPr>
        <p:spPr/>
        <p:txBody>
          <a:bodyPr/>
          <a:lstStyle/>
          <a:p>
            <a:fld id="{87D0439C-59C8-45DD-B51B-18521313EA4C}" type="datetime1">
              <a:rPr lang="en-US" smtClean="0"/>
              <a:t>08-Jul-19</a:t>
            </a:fld>
            <a:endParaRPr lang="en-US" dirty="0"/>
          </a:p>
        </p:txBody>
      </p:sp>
      <p:sp>
        <p:nvSpPr>
          <p:cNvPr id="5" name="Footer Placeholder 4"/>
          <p:cNvSpPr>
            <a:spLocks noGrp="1"/>
          </p:cNvSpPr>
          <p:nvPr>
            <p:ph type="ftr" sz="quarter" idx="11"/>
          </p:nvPr>
        </p:nvSpPr>
        <p:spPr/>
        <p:txBody>
          <a:bodyPr/>
          <a:lstStyle/>
          <a:p>
            <a:r>
              <a:rPr lang="en-US" smtClean="0"/>
              <a:t>GV.TS.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105</a:t>
            </a:fld>
            <a:endParaRPr lang="en-US" dirty="0"/>
          </a:p>
        </p:txBody>
      </p:sp>
    </p:spTree>
    <p:extLst>
      <p:ext uri="{BB962C8B-B14F-4D97-AF65-F5344CB8AC3E}">
        <p14:creationId xmlns:p14="http://schemas.microsoft.com/office/powerpoint/2010/main" val="146901264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2.6. Các giải pháp điều phối qua đoạn găng</a:t>
            </a:r>
            <a:endParaRPr lang="vi-VN" dirty="0"/>
          </a:p>
        </p:txBody>
      </p:sp>
      <p:sp>
        <p:nvSpPr>
          <p:cNvPr id="3" name="Content Placeholder 2"/>
          <p:cNvSpPr>
            <a:spLocks noGrp="1"/>
          </p:cNvSpPr>
          <p:nvPr>
            <p:ph idx="1"/>
          </p:nvPr>
        </p:nvSpPr>
        <p:spPr/>
        <p:txBody>
          <a:bodyPr>
            <a:normAutofit/>
          </a:bodyPr>
          <a:lstStyle/>
          <a:p>
            <a:pPr lvl="0"/>
            <a:r>
              <a:rPr lang="en-US" b="1" dirty="0" err="1"/>
              <a:t>Các</a:t>
            </a:r>
            <a:r>
              <a:rPr lang="en-US" b="1" dirty="0"/>
              <a:t> </a:t>
            </a:r>
            <a:r>
              <a:rPr lang="en-US" b="1" dirty="0" err="1"/>
              <a:t>giải</a:t>
            </a:r>
            <a:r>
              <a:rPr lang="en-US" b="1" dirty="0"/>
              <a:t> </a:t>
            </a:r>
            <a:r>
              <a:rPr lang="en-US" b="1" dirty="0" err="1"/>
              <a:t>pháp</a:t>
            </a:r>
            <a:r>
              <a:rPr lang="en-US" b="1" dirty="0"/>
              <a:t> </a:t>
            </a:r>
            <a:r>
              <a:rPr lang="en-US" b="1" dirty="0" err="1"/>
              <a:t>phần</a:t>
            </a:r>
            <a:r>
              <a:rPr lang="en-US" b="1" dirty="0"/>
              <a:t> </a:t>
            </a:r>
            <a:r>
              <a:rPr lang="en-US" b="1" dirty="0" err="1"/>
              <a:t>cứng</a:t>
            </a:r>
            <a:endParaRPr lang="vi-VN" b="1" dirty="0"/>
          </a:p>
          <a:p>
            <a:pPr lvl="1"/>
            <a:r>
              <a:rPr lang="en-US" dirty="0" err="1"/>
              <a:t>Dùng</a:t>
            </a:r>
            <a:r>
              <a:rPr lang="en-US" dirty="0"/>
              <a:t> </a:t>
            </a:r>
            <a:r>
              <a:rPr lang="en-US" dirty="0" err="1"/>
              <a:t>cặp</a:t>
            </a:r>
            <a:r>
              <a:rPr lang="en-US" dirty="0"/>
              <a:t> </a:t>
            </a:r>
            <a:r>
              <a:rPr lang="en-US" dirty="0" err="1"/>
              <a:t>chỉ</a:t>
            </a:r>
            <a:r>
              <a:rPr lang="en-US" dirty="0"/>
              <a:t> </a:t>
            </a:r>
            <a:r>
              <a:rPr lang="en-US" dirty="0" err="1"/>
              <a:t>thị</a:t>
            </a:r>
            <a:r>
              <a:rPr lang="en-US" dirty="0"/>
              <a:t> STI &amp; CLI</a:t>
            </a:r>
            <a:endParaRPr lang="vi-VN" dirty="0"/>
          </a:p>
          <a:p>
            <a:pPr lvl="1"/>
            <a:r>
              <a:rPr lang="en-US" dirty="0" err="1"/>
              <a:t>Dùng</a:t>
            </a:r>
            <a:r>
              <a:rPr lang="en-US" dirty="0"/>
              <a:t> </a:t>
            </a:r>
            <a:r>
              <a:rPr lang="en-US" dirty="0" err="1"/>
              <a:t>chỉ</a:t>
            </a:r>
            <a:r>
              <a:rPr lang="en-US" dirty="0"/>
              <a:t> </a:t>
            </a:r>
            <a:r>
              <a:rPr lang="en-US" dirty="0" err="1"/>
              <a:t>thị</a:t>
            </a:r>
            <a:r>
              <a:rPr lang="en-US" dirty="0"/>
              <a:t> TSL (Test and set)</a:t>
            </a:r>
            <a:endParaRPr lang="vi-VN" dirty="0"/>
          </a:p>
          <a:p>
            <a:pPr lvl="0"/>
            <a:r>
              <a:rPr lang="en-US" b="1" dirty="0" err="1"/>
              <a:t>Các</a:t>
            </a:r>
            <a:r>
              <a:rPr lang="en-US" b="1" dirty="0"/>
              <a:t> </a:t>
            </a:r>
            <a:r>
              <a:rPr lang="en-US" b="1" dirty="0" err="1"/>
              <a:t>giải</a:t>
            </a:r>
            <a:r>
              <a:rPr lang="en-US" b="1" dirty="0"/>
              <a:t> </a:t>
            </a:r>
            <a:r>
              <a:rPr lang="en-US" b="1" dirty="0" err="1"/>
              <a:t>pháp</a:t>
            </a:r>
            <a:r>
              <a:rPr lang="en-US" b="1" dirty="0"/>
              <a:t> </a:t>
            </a:r>
            <a:r>
              <a:rPr lang="en-US" b="1" dirty="0" err="1" smtClean="0"/>
              <a:t>phần</a:t>
            </a:r>
            <a:r>
              <a:rPr lang="en-US" b="1" dirty="0" smtClean="0"/>
              <a:t> </a:t>
            </a:r>
            <a:r>
              <a:rPr lang="en-US" b="1" dirty="0" err="1" smtClean="0"/>
              <a:t>mềm</a:t>
            </a:r>
            <a:r>
              <a:rPr lang="en-US" b="1" dirty="0" smtClean="0"/>
              <a:t> (</a:t>
            </a:r>
            <a:r>
              <a:rPr lang="en-US" b="1" dirty="0" err="1" smtClean="0"/>
              <a:t>dùng</a:t>
            </a:r>
            <a:r>
              <a:rPr lang="en-US" b="1" dirty="0" smtClean="0"/>
              <a:t> </a:t>
            </a:r>
            <a:r>
              <a:rPr lang="en-US" b="1" dirty="0" err="1"/>
              <a:t>biến</a:t>
            </a:r>
            <a:r>
              <a:rPr lang="en-US" b="1" dirty="0"/>
              <a:t> </a:t>
            </a:r>
            <a:r>
              <a:rPr lang="en-US" b="1" dirty="0" err="1" smtClean="0"/>
              <a:t>khoá</a:t>
            </a:r>
            <a:r>
              <a:rPr lang="en-US" b="1" dirty="0" smtClean="0"/>
              <a:t>)</a:t>
            </a:r>
            <a:endParaRPr lang="vi-VN" b="1" dirty="0"/>
          </a:p>
          <a:p>
            <a:pPr lvl="1"/>
            <a:r>
              <a:rPr lang="en-US" dirty="0" err="1"/>
              <a:t>Dùng</a:t>
            </a:r>
            <a:r>
              <a:rPr lang="en-US" dirty="0"/>
              <a:t> </a:t>
            </a:r>
            <a:r>
              <a:rPr lang="en-US" dirty="0" err="1"/>
              <a:t>biến</a:t>
            </a:r>
            <a:r>
              <a:rPr lang="en-US" dirty="0"/>
              <a:t> </a:t>
            </a:r>
            <a:r>
              <a:rPr lang="en-US" dirty="0" err="1"/>
              <a:t>khoá</a:t>
            </a:r>
            <a:r>
              <a:rPr lang="en-US" dirty="0"/>
              <a:t> </a:t>
            </a:r>
            <a:r>
              <a:rPr lang="en-US" dirty="0" err="1"/>
              <a:t>chung</a:t>
            </a:r>
            <a:endParaRPr lang="vi-VN" dirty="0"/>
          </a:p>
          <a:p>
            <a:pPr lvl="1"/>
            <a:r>
              <a:rPr lang="en-US" dirty="0" err="1"/>
              <a:t>Dùng</a:t>
            </a:r>
            <a:r>
              <a:rPr lang="en-US" dirty="0"/>
              <a:t> </a:t>
            </a:r>
            <a:r>
              <a:rPr lang="en-US" dirty="0" err="1"/>
              <a:t>biến</a:t>
            </a:r>
            <a:r>
              <a:rPr lang="en-US" dirty="0"/>
              <a:t> </a:t>
            </a:r>
            <a:r>
              <a:rPr lang="en-US" dirty="0" err="1"/>
              <a:t>khoá</a:t>
            </a:r>
            <a:r>
              <a:rPr lang="en-US" dirty="0"/>
              <a:t> </a:t>
            </a:r>
            <a:r>
              <a:rPr lang="en-US" dirty="0" err="1" smtClean="0"/>
              <a:t>riêng</a:t>
            </a:r>
            <a:endParaRPr lang="en-US" dirty="0" smtClean="0"/>
          </a:p>
          <a:p>
            <a:pPr lvl="0">
              <a:buClr>
                <a:srgbClr val="A9A57C"/>
              </a:buClr>
            </a:pPr>
            <a:r>
              <a:rPr lang="en-US" b="1" dirty="0" err="1"/>
              <a:t>Các</a:t>
            </a:r>
            <a:r>
              <a:rPr lang="en-US" b="1" dirty="0"/>
              <a:t> </a:t>
            </a:r>
            <a:r>
              <a:rPr lang="en-US" b="1" dirty="0" err="1"/>
              <a:t>giải</a:t>
            </a:r>
            <a:r>
              <a:rPr lang="en-US" b="1" dirty="0"/>
              <a:t> </a:t>
            </a:r>
            <a:r>
              <a:rPr lang="en-US" b="1" dirty="0" err="1"/>
              <a:t>pháp</a:t>
            </a:r>
            <a:r>
              <a:rPr lang="en-US" b="1" dirty="0"/>
              <a:t> </a:t>
            </a:r>
            <a:r>
              <a:rPr lang="en-US" b="1" dirty="0" smtClean="0"/>
              <a:t>HĐH </a:t>
            </a:r>
            <a:r>
              <a:rPr lang="en-US" b="1" dirty="0" err="1" smtClean="0"/>
              <a:t>và</a:t>
            </a:r>
            <a:r>
              <a:rPr lang="en-US" b="1" dirty="0" smtClean="0"/>
              <a:t> </a:t>
            </a:r>
            <a:r>
              <a:rPr lang="en-US" b="1" dirty="0" err="1" smtClean="0"/>
              <a:t>ngôn</a:t>
            </a:r>
            <a:r>
              <a:rPr lang="en-US" b="1" dirty="0" smtClean="0"/>
              <a:t> </a:t>
            </a:r>
            <a:r>
              <a:rPr lang="en-US" b="1" dirty="0" err="1" smtClean="0"/>
              <a:t>ngữ</a:t>
            </a:r>
            <a:r>
              <a:rPr lang="en-US" b="1" dirty="0" smtClean="0"/>
              <a:t> </a:t>
            </a:r>
            <a:r>
              <a:rPr lang="en-US" b="1" dirty="0" err="1" smtClean="0"/>
              <a:t>lập</a:t>
            </a:r>
            <a:r>
              <a:rPr lang="en-US" b="1" dirty="0" smtClean="0"/>
              <a:t> </a:t>
            </a:r>
            <a:r>
              <a:rPr lang="en-US" b="1" dirty="0" err="1" smtClean="0"/>
              <a:t>trình</a:t>
            </a:r>
            <a:endParaRPr lang="vi-VN" b="1" dirty="0"/>
          </a:p>
          <a:p>
            <a:pPr lvl="1"/>
            <a:r>
              <a:rPr lang="en-US" dirty="0" smtClean="0"/>
              <a:t>Giải </a:t>
            </a:r>
            <a:r>
              <a:rPr lang="en-US" dirty="0"/>
              <a:t>pháp dùng Semaphore (sự đánh tín hiệu bằng cờ) </a:t>
            </a:r>
            <a:r>
              <a:rPr lang="en-US" dirty="0" smtClean="0"/>
              <a:t>Giải </a:t>
            </a:r>
            <a:r>
              <a:rPr lang="en-US" dirty="0"/>
              <a:t>pháp dùng </a:t>
            </a:r>
            <a:r>
              <a:rPr lang="en-US" dirty="0" smtClean="0"/>
              <a:t>Monitors;</a:t>
            </a:r>
            <a:endParaRPr lang="vi-VN" dirty="0"/>
          </a:p>
          <a:p>
            <a:pPr lvl="1"/>
            <a:r>
              <a:rPr lang="en-US" dirty="0" err="1"/>
              <a:t>Giải</a:t>
            </a:r>
            <a:r>
              <a:rPr lang="en-US" dirty="0"/>
              <a:t> </a:t>
            </a:r>
            <a:r>
              <a:rPr lang="en-US" dirty="0" err="1"/>
              <a:t>pháp</a:t>
            </a:r>
            <a:r>
              <a:rPr lang="en-US" dirty="0"/>
              <a:t> </a:t>
            </a:r>
            <a:r>
              <a:rPr lang="en-US" dirty="0" err="1"/>
              <a:t>trao</a:t>
            </a:r>
            <a:r>
              <a:rPr lang="en-US" dirty="0"/>
              <a:t> </a:t>
            </a:r>
            <a:r>
              <a:rPr lang="en-US" dirty="0" err="1"/>
              <a:t>đổi</a:t>
            </a:r>
            <a:r>
              <a:rPr lang="en-US" dirty="0"/>
              <a:t> Message (</a:t>
            </a:r>
            <a:r>
              <a:rPr lang="en-US" dirty="0" err="1"/>
              <a:t>thông</a:t>
            </a:r>
            <a:r>
              <a:rPr lang="en-US" dirty="0"/>
              <a:t> </a:t>
            </a:r>
            <a:r>
              <a:rPr lang="en-US" dirty="0" err="1"/>
              <a:t>điệp</a:t>
            </a:r>
            <a:r>
              <a:rPr lang="en-US" dirty="0" smtClean="0"/>
              <a:t>);</a:t>
            </a:r>
          </a:p>
          <a:p>
            <a:pPr lvl="1"/>
            <a:r>
              <a:rPr lang="en-US" dirty="0" smtClean="0"/>
              <a:t>…</a:t>
            </a:r>
            <a:endParaRPr lang="vi-VN" dirty="0"/>
          </a:p>
          <a:p>
            <a:endParaRPr lang="vi-VN" dirty="0"/>
          </a:p>
        </p:txBody>
      </p:sp>
      <p:sp>
        <p:nvSpPr>
          <p:cNvPr id="4" name="Date Placeholder 3"/>
          <p:cNvSpPr>
            <a:spLocks noGrp="1"/>
          </p:cNvSpPr>
          <p:nvPr>
            <p:ph type="dt" sz="half" idx="10"/>
          </p:nvPr>
        </p:nvSpPr>
        <p:spPr/>
        <p:txBody>
          <a:bodyPr/>
          <a:lstStyle/>
          <a:p>
            <a:fld id="{DC00CACB-A58E-4C82-AF97-D1C7645BEFA0}" type="datetime1">
              <a:rPr lang="en-US" smtClean="0"/>
              <a:t>08-Jul-19</a:t>
            </a:fld>
            <a:endParaRPr lang="en-US" dirty="0"/>
          </a:p>
        </p:txBody>
      </p:sp>
      <p:sp>
        <p:nvSpPr>
          <p:cNvPr id="5" name="Footer Placeholder 4"/>
          <p:cNvSpPr>
            <a:spLocks noGrp="1"/>
          </p:cNvSpPr>
          <p:nvPr>
            <p:ph type="ftr" sz="quarter" idx="11"/>
          </p:nvPr>
        </p:nvSpPr>
        <p:spPr/>
        <p:txBody>
          <a:bodyPr/>
          <a:lstStyle/>
          <a:p>
            <a:r>
              <a:rPr lang="en-US" smtClean="0"/>
              <a:t>GV.TS.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106</a:t>
            </a:fld>
            <a:endParaRPr lang="en-US" dirty="0"/>
          </a:p>
        </p:txBody>
      </p:sp>
    </p:spTree>
    <p:extLst>
      <p:ext uri="{BB962C8B-B14F-4D97-AF65-F5344CB8AC3E}">
        <p14:creationId xmlns:p14="http://schemas.microsoft.com/office/powerpoint/2010/main" val="1458402436"/>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Một</a:t>
            </a:r>
            <a:r>
              <a:rPr lang="en-US" dirty="0" smtClean="0"/>
              <a:t> </a:t>
            </a:r>
            <a:r>
              <a:rPr lang="en-US" dirty="0" err="1" smtClean="0"/>
              <a:t>vài</a:t>
            </a:r>
            <a:r>
              <a:rPr lang="en-US" dirty="0" smtClean="0"/>
              <a:t> </a:t>
            </a:r>
            <a:r>
              <a:rPr lang="en-US" dirty="0" err="1" smtClean="0"/>
              <a:t>ví</a:t>
            </a:r>
            <a:r>
              <a:rPr lang="en-US" dirty="0" smtClean="0"/>
              <a:t> </a:t>
            </a:r>
            <a:r>
              <a:rPr lang="en-US" dirty="0" err="1" smtClean="0"/>
              <a:t>dụ</a:t>
            </a:r>
            <a:r>
              <a:rPr lang="en-US" dirty="0" smtClean="0"/>
              <a:t> </a:t>
            </a:r>
            <a:r>
              <a:rPr lang="en-US" dirty="0" err="1" smtClean="0"/>
              <a:t>về</a:t>
            </a:r>
            <a:r>
              <a:rPr lang="en-US" dirty="0" smtClean="0"/>
              <a:t> </a:t>
            </a:r>
            <a:r>
              <a:rPr lang="en-US" dirty="0" err="1" smtClean="0"/>
              <a:t>tiến</a:t>
            </a:r>
            <a:r>
              <a:rPr lang="en-US" dirty="0" smtClean="0"/>
              <a:t> </a:t>
            </a:r>
            <a:r>
              <a:rPr lang="en-US" dirty="0" err="1" smtClean="0"/>
              <a:t>trình</a:t>
            </a:r>
            <a:endParaRPr lang="vi-VN" dirty="0"/>
          </a:p>
        </p:txBody>
      </p:sp>
      <p:sp>
        <p:nvSpPr>
          <p:cNvPr id="3" name="Content Placeholder 2"/>
          <p:cNvSpPr>
            <a:spLocks noGrp="1"/>
          </p:cNvSpPr>
          <p:nvPr>
            <p:ph idx="1"/>
          </p:nvPr>
        </p:nvSpPr>
        <p:spPr/>
        <p:txBody>
          <a:bodyPr>
            <a:normAutofit fontScale="62500" lnSpcReduction="20000"/>
          </a:bodyPr>
          <a:lstStyle/>
          <a:p>
            <a:r>
              <a:rPr lang="en-US" sz="4500" dirty="0" smtClean="0"/>
              <a:t>Tạo tiến trình con trong UNIX, LINUX:</a:t>
            </a:r>
          </a:p>
          <a:p>
            <a:pPr lvl="1">
              <a:lnSpc>
                <a:spcPct val="80000"/>
              </a:lnSpc>
              <a:buFont typeface="Wingdings" pitchFamily="2" charset="2"/>
              <a:buNone/>
            </a:pPr>
            <a:r>
              <a:rPr lang="en-US" b="1" dirty="0">
                <a:latin typeface="Courier New" pitchFamily="49" charset="0"/>
              </a:rPr>
              <a:t>#include &lt;</a:t>
            </a:r>
            <a:r>
              <a:rPr lang="en-US" b="1" dirty="0" err="1">
                <a:latin typeface="Courier New" pitchFamily="49" charset="0"/>
              </a:rPr>
              <a:t>stdio.h</a:t>
            </a:r>
            <a:r>
              <a:rPr lang="en-US" b="1" dirty="0">
                <a:latin typeface="Courier New" pitchFamily="49" charset="0"/>
              </a:rPr>
              <a:t>&gt;</a:t>
            </a:r>
          </a:p>
          <a:p>
            <a:pPr lvl="1">
              <a:lnSpc>
                <a:spcPct val="80000"/>
              </a:lnSpc>
              <a:buFont typeface="Wingdings" pitchFamily="2" charset="2"/>
              <a:buNone/>
            </a:pPr>
            <a:r>
              <a:rPr lang="en-US" b="1" dirty="0">
                <a:latin typeface="Courier New" pitchFamily="49" charset="0"/>
              </a:rPr>
              <a:t>#include &lt;</a:t>
            </a:r>
            <a:r>
              <a:rPr lang="en-US" b="1" dirty="0" err="1">
                <a:latin typeface="Courier New" pitchFamily="49" charset="0"/>
              </a:rPr>
              <a:t>unistd.h</a:t>
            </a:r>
            <a:r>
              <a:rPr lang="en-US" b="1" dirty="0">
                <a:latin typeface="Courier New" pitchFamily="49" charset="0"/>
              </a:rPr>
              <a:t>&gt;</a:t>
            </a:r>
          </a:p>
          <a:p>
            <a:pPr lvl="1">
              <a:lnSpc>
                <a:spcPct val="80000"/>
              </a:lnSpc>
              <a:buFont typeface="Wingdings" pitchFamily="2" charset="2"/>
              <a:buNone/>
            </a:pPr>
            <a:r>
              <a:rPr lang="en-US" b="1" dirty="0" err="1">
                <a:latin typeface="Courier New" pitchFamily="49" charset="0"/>
              </a:rPr>
              <a:t>int</a:t>
            </a:r>
            <a:r>
              <a:rPr lang="en-US" b="1" dirty="0">
                <a:latin typeface="Courier New" pitchFamily="49" charset="0"/>
              </a:rPr>
              <a:t> main (</a:t>
            </a: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argc</a:t>
            </a:r>
            <a:r>
              <a:rPr lang="en-US" b="1" dirty="0">
                <a:latin typeface="Courier New" pitchFamily="49" charset="0"/>
              </a:rPr>
              <a:t>, char *</a:t>
            </a:r>
            <a:r>
              <a:rPr lang="en-US" b="1" dirty="0" err="1">
                <a:latin typeface="Courier New" pitchFamily="49" charset="0"/>
              </a:rPr>
              <a:t>argv</a:t>
            </a:r>
            <a:r>
              <a:rPr lang="en-US" b="1" dirty="0">
                <a:latin typeface="Courier New" pitchFamily="49" charset="0"/>
              </a:rPr>
              <a:t>[]){</a:t>
            </a:r>
          </a:p>
          <a:p>
            <a:pPr lvl="1">
              <a:lnSpc>
                <a:spcPct val="80000"/>
              </a:lnSpc>
              <a:buFont typeface="Wingdings" pitchFamily="2" charset="2"/>
              <a:buNone/>
            </a:pPr>
            <a:r>
              <a:rPr lang="en-US" b="1" dirty="0">
                <a:latin typeface="Courier New" pitchFamily="49" charset="0"/>
              </a:rPr>
              <a:t>	</a:t>
            </a: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pid</a:t>
            </a:r>
            <a:r>
              <a:rPr lang="en-US" b="1" dirty="0">
                <a:latin typeface="Courier New" pitchFamily="49" charset="0"/>
              </a:rPr>
              <a:t>;</a:t>
            </a:r>
          </a:p>
          <a:p>
            <a:pPr lvl="1">
              <a:lnSpc>
                <a:spcPct val="80000"/>
              </a:lnSpc>
              <a:buFont typeface="Wingdings" pitchFamily="2" charset="2"/>
              <a:buNone/>
            </a:pPr>
            <a:r>
              <a:rPr lang="en-US" b="1" dirty="0">
                <a:latin typeface="Courier New" pitchFamily="49" charset="0"/>
              </a:rPr>
              <a:t>	/* create a new process */</a:t>
            </a:r>
          </a:p>
          <a:p>
            <a:pPr lvl="1">
              <a:lnSpc>
                <a:spcPct val="80000"/>
              </a:lnSpc>
              <a:buFont typeface="Wingdings" pitchFamily="2" charset="2"/>
              <a:buNone/>
            </a:pPr>
            <a:r>
              <a:rPr lang="en-US" b="1" dirty="0">
                <a:latin typeface="Courier New" pitchFamily="49" charset="0"/>
              </a:rPr>
              <a:t>	</a:t>
            </a:r>
            <a:r>
              <a:rPr lang="en-US" b="1" dirty="0" err="1">
                <a:latin typeface="Courier New" pitchFamily="49" charset="0"/>
              </a:rPr>
              <a:t>pid</a:t>
            </a:r>
            <a:r>
              <a:rPr lang="en-US" b="1" dirty="0">
                <a:latin typeface="Courier New" pitchFamily="49" charset="0"/>
              </a:rPr>
              <a:t> = </a:t>
            </a:r>
            <a:r>
              <a:rPr lang="en-US" b="1" dirty="0">
                <a:solidFill>
                  <a:schemeClr val="hlink"/>
                </a:solidFill>
                <a:latin typeface="Courier New" pitchFamily="49" charset="0"/>
              </a:rPr>
              <a:t>fork</a:t>
            </a:r>
            <a:r>
              <a:rPr lang="en-US" b="1" dirty="0">
                <a:latin typeface="Courier New" pitchFamily="49" charset="0"/>
              </a:rPr>
              <a:t>();</a:t>
            </a:r>
          </a:p>
          <a:p>
            <a:pPr lvl="1">
              <a:lnSpc>
                <a:spcPct val="80000"/>
              </a:lnSpc>
              <a:buFont typeface="Wingdings" pitchFamily="2" charset="2"/>
              <a:buNone/>
            </a:pPr>
            <a:r>
              <a:rPr lang="en-US" b="1" dirty="0">
                <a:latin typeface="Courier New" pitchFamily="49" charset="0"/>
              </a:rPr>
              <a:t>	</a:t>
            </a:r>
          </a:p>
          <a:p>
            <a:pPr lvl="1">
              <a:lnSpc>
                <a:spcPct val="80000"/>
              </a:lnSpc>
              <a:buFont typeface="Wingdings" pitchFamily="2" charset="2"/>
              <a:buNone/>
            </a:pPr>
            <a:r>
              <a:rPr lang="en-US" b="1" dirty="0">
                <a:latin typeface="Courier New" pitchFamily="49" charset="0"/>
              </a:rPr>
              <a:t>	if (</a:t>
            </a:r>
            <a:r>
              <a:rPr lang="en-US" b="1" dirty="0" err="1">
                <a:latin typeface="Courier New" pitchFamily="49" charset="0"/>
              </a:rPr>
              <a:t>pid</a:t>
            </a:r>
            <a:r>
              <a:rPr lang="en-US" b="1" dirty="0">
                <a:latin typeface="Courier New" pitchFamily="49" charset="0"/>
              </a:rPr>
              <a:t> &gt; 0){</a:t>
            </a:r>
          </a:p>
          <a:p>
            <a:pPr lvl="1">
              <a:lnSpc>
                <a:spcPct val="80000"/>
              </a:lnSpc>
              <a:buFont typeface="Wingdings" pitchFamily="2" charset="2"/>
              <a:buNone/>
            </a:pPr>
            <a:r>
              <a:rPr lang="en-US" b="1" dirty="0">
                <a:latin typeface="Courier New" pitchFamily="49" charset="0"/>
              </a:rPr>
              <a:t>		</a:t>
            </a:r>
            <a:r>
              <a:rPr lang="en-US" b="1" dirty="0" err="1">
                <a:latin typeface="Courier New" pitchFamily="49" charset="0"/>
              </a:rPr>
              <a:t>printf</a:t>
            </a:r>
            <a:r>
              <a:rPr lang="en-US" b="1" dirty="0">
                <a:latin typeface="Courier New" pitchFamily="49" charset="0"/>
              </a:rPr>
              <a:t>(“This is parent process”);</a:t>
            </a:r>
          </a:p>
          <a:p>
            <a:pPr lvl="1">
              <a:lnSpc>
                <a:spcPct val="80000"/>
              </a:lnSpc>
              <a:buFont typeface="Wingdings" pitchFamily="2" charset="2"/>
              <a:buNone/>
            </a:pPr>
            <a:r>
              <a:rPr lang="en-US" b="1" dirty="0">
                <a:latin typeface="Courier New" pitchFamily="49" charset="0"/>
              </a:rPr>
              <a:t>		wait(NULL);</a:t>
            </a:r>
          </a:p>
          <a:p>
            <a:pPr lvl="1">
              <a:lnSpc>
                <a:spcPct val="80000"/>
              </a:lnSpc>
              <a:buFont typeface="Wingdings" pitchFamily="2" charset="2"/>
              <a:buNone/>
            </a:pPr>
            <a:r>
              <a:rPr lang="en-US" b="1" dirty="0">
                <a:latin typeface="Courier New" pitchFamily="49" charset="0"/>
              </a:rPr>
              <a:t>		exit(0);</a:t>
            </a:r>
          </a:p>
          <a:p>
            <a:pPr lvl="1">
              <a:lnSpc>
                <a:spcPct val="80000"/>
              </a:lnSpc>
              <a:buFont typeface="Wingdings" pitchFamily="2" charset="2"/>
              <a:buNone/>
            </a:pPr>
            <a:r>
              <a:rPr lang="en-US" b="1" dirty="0">
                <a:latin typeface="Courier New" pitchFamily="49" charset="0"/>
              </a:rPr>
              <a:t>	} </a:t>
            </a:r>
          </a:p>
          <a:p>
            <a:pPr lvl="1">
              <a:lnSpc>
                <a:spcPct val="80000"/>
              </a:lnSpc>
              <a:buFont typeface="Wingdings" pitchFamily="2" charset="2"/>
              <a:buNone/>
            </a:pPr>
            <a:r>
              <a:rPr lang="en-US" b="1" dirty="0">
                <a:latin typeface="Courier New" pitchFamily="49" charset="0"/>
              </a:rPr>
              <a:t>	else if (</a:t>
            </a:r>
            <a:r>
              <a:rPr lang="en-US" b="1" dirty="0" err="1">
                <a:latin typeface="Courier New" pitchFamily="49" charset="0"/>
              </a:rPr>
              <a:t>pid</a:t>
            </a:r>
            <a:r>
              <a:rPr lang="en-US" b="1" dirty="0">
                <a:latin typeface="Courier New" pitchFamily="49" charset="0"/>
              </a:rPr>
              <a:t> == 0) </a:t>
            </a:r>
          </a:p>
          <a:p>
            <a:pPr lvl="1">
              <a:lnSpc>
                <a:spcPct val="80000"/>
              </a:lnSpc>
              <a:buFont typeface="Wingdings" pitchFamily="2" charset="2"/>
              <a:buNone/>
            </a:pPr>
            <a:r>
              <a:rPr lang="en-US" b="1" dirty="0">
                <a:latin typeface="Courier New" pitchFamily="49" charset="0"/>
              </a:rPr>
              <a:t>	{</a:t>
            </a:r>
          </a:p>
          <a:p>
            <a:pPr lvl="1">
              <a:lnSpc>
                <a:spcPct val="80000"/>
              </a:lnSpc>
              <a:buFont typeface="Wingdings" pitchFamily="2" charset="2"/>
              <a:buNone/>
            </a:pPr>
            <a:r>
              <a:rPr lang="en-US" b="1" dirty="0">
                <a:latin typeface="Courier New" pitchFamily="49" charset="0"/>
              </a:rPr>
              <a:t>		</a:t>
            </a:r>
            <a:r>
              <a:rPr lang="en-US" b="1" dirty="0" err="1">
                <a:latin typeface="Courier New" pitchFamily="49" charset="0"/>
              </a:rPr>
              <a:t>printf</a:t>
            </a:r>
            <a:r>
              <a:rPr lang="en-US" b="1" dirty="0">
                <a:latin typeface="Courier New" pitchFamily="49" charset="0"/>
              </a:rPr>
              <a:t>(“This is child process”);</a:t>
            </a:r>
          </a:p>
          <a:p>
            <a:pPr lvl="1">
              <a:lnSpc>
                <a:spcPct val="80000"/>
              </a:lnSpc>
              <a:buFont typeface="Wingdings" pitchFamily="2" charset="2"/>
              <a:buNone/>
            </a:pPr>
            <a:r>
              <a:rPr lang="en-US" b="1" dirty="0">
                <a:latin typeface="Courier New" pitchFamily="49" charset="0"/>
              </a:rPr>
              <a:t>		</a:t>
            </a:r>
            <a:r>
              <a:rPr lang="en-US" b="1" dirty="0" err="1">
                <a:latin typeface="Courier New" pitchFamily="49" charset="0"/>
              </a:rPr>
              <a:t>execlp</a:t>
            </a:r>
            <a:r>
              <a:rPr lang="en-US" b="1" dirty="0">
                <a:latin typeface="Courier New" pitchFamily="49" charset="0"/>
              </a:rPr>
              <a:t>(“/bin/</a:t>
            </a:r>
            <a:r>
              <a:rPr lang="en-US" b="1" dirty="0" err="1">
                <a:latin typeface="Courier New" pitchFamily="49" charset="0"/>
              </a:rPr>
              <a:t>ls</a:t>
            </a:r>
            <a:r>
              <a:rPr lang="en-US" b="1" dirty="0">
                <a:latin typeface="Courier New" pitchFamily="49" charset="0"/>
              </a:rPr>
              <a:t>”, “</a:t>
            </a:r>
            <a:r>
              <a:rPr lang="en-US" b="1" dirty="0" err="1">
                <a:latin typeface="Courier New" pitchFamily="49" charset="0"/>
              </a:rPr>
              <a:t>ls</a:t>
            </a:r>
            <a:r>
              <a:rPr lang="en-US" b="1" dirty="0">
                <a:latin typeface="Courier New" pitchFamily="49" charset="0"/>
              </a:rPr>
              <a:t>”, NULL);</a:t>
            </a:r>
          </a:p>
          <a:p>
            <a:pPr lvl="1">
              <a:lnSpc>
                <a:spcPct val="80000"/>
              </a:lnSpc>
              <a:buFont typeface="Wingdings" pitchFamily="2" charset="2"/>
              <a:buNone/>
            </a:pPr>
            <a:r>
              <a:rPr lang="en-US" b="1" dirty="0">
                <a:latin typeface="Courier New" pitchFamily="49" charset="0"/>
              </a:rPr>
              <a:t>		exit(0);</a:t>
            </a:r>
          </a:p>
          <a:p>
            <a:pPr lvl="1">
              <a:lnSpc>
                <a:spcPct val="80000"/>
              </a:lnSpc>
              <a:buFont typeface="Wingdings" pitchFamily="2" charset="2"/>
              <a:buNone/>
            </a:pPr>
            <a:r>
              <a:rPr lang="en-US" b="1" dirty="0">
                <a:latin typeface="Courier New" pitchFamily="49" charset="0"/>
              </a:rPr>
              <a:t>	}</a:t>
            </a:r>
          </a:p>
          <a:p>
            <a:pPr lvl="1">
              <a:lnSpc>
                <a:spcPct val="80000"/>
              </a:lnSpc>
              <a:buFont typeface="Wingdings" pitchFamily="2" charset="2"/>
              <a:buNone/>
            </a:pPr>
            <a:r>
              <a:rPr lang="en-US" b="1" dirty="0">
                <a:latin typeface="Courier New" pitchFamily="49" charset="0"/>
              </a:rPr>
              <a:t>	else {</a:t>
            </a:r>
          </a:p>
          <a:p>
            <a:pPr lvl="1">
              <a:lnSpc>
                <a:spcPct val="80000"/>
              </a:lnSpc>
              <a:buFont typeface="Wingdings" pitchFamily="2" charset="2"/>
              <a:buNone/>
            </a:pPr>
            <a:r>
              <a:rPr lang="en-US" b="1" dirty="0">
                <a:latin typeface="Courier New" pitchFamily="49" charset="0"/>
              </a:rPr>
              <a:t>		</a:t>
            </a:r>
            <a:r>
              <a:rPr lang="en-US" b="1" dirty="0" err="1">
                <a:latin typeface="Courier New" pitchFamily="49" charset="0"/>
              </a:rPr>
              <a:t>printf</a:t>
            </a:r>
            <a:r>
              <a:rPr lang="en-US" b="1" dirty="0">
                <a:latin typeface="Courier New" pitchFamily="49" charset="0"/>
              </a:rPr>
              <a:t>(“Fork error\n”);</a:t>
            </a:r>
          </a:p>
          <a:p>
            <a:pPr lvl="1">
              <a:lnSpc>
                <a:spcPct val="80000"/>
              </a:lnSpc>
              <a:buFont typeface="Wingdings" pitchFamily="2" charset="2"/>
              <a:buNone/>
            </a:pPr>
            <a:r>
              <a:rPr lang="en-US" b="1" dirty="0">
                <a:latin typeface="Courier New" pitchFamily="49" charset="0"/>
              </a:rPr>
              <a:t>		exit(-1);</a:t>
            </a:r>
          </a:p>
          <a:p>
            <a:pPr lvl="1">
              <a:lnSpc>
                <a:spcPct val="80000"/>
              </a:lnSpc>
              <a:buFont typeface="Wingdings" pitchFamily="2" charset="2"/>
              <a:buNone/>
            </a:pPr>
            <a:r>
              <a:rPr lang="en-US" b="1" dirty="0">
                <a:latin typeface="Courier New" pitchFamily="49" charset="0"/>
              </a:rPr>
              <a:t>	}</a:t>
            </a:r>
          </a:p>
          <a:p>
            <a:pPr lvl="1">
              <a:lnSpc>
                <a:spcPct val="80000"/>
              </a:lnSpc>
              <a:buFont typeface="Wingdings" pitchFamily="2" charset="2"/>
              <a:buNone/>
            </a:pPr>
            <a:r>
              <a:rPr lang="en-US" b="1" dirty="0">
                <a:latin typeface="Courier New" pitchFamily="49" charset="0"/>
              </a:rPr>
              <a:t>}</a:t>
            </a:r>
          </a:p>
          <a:p>
            <a:endParaRPr lang="vi-VN" dirty="0"/>
          </a:p>
        </p:txBody>
      </p:sp>
      <p:sp>
        <p:nvSpPr>
          <p:cNvPr id="4" name="Date Placeholder 3"/>
          <p:cNvSpPr>
            <a:spLocks noGrp="1"/>
          </p:cNvSpPr>
          <p:nvPr>
            <p:ph type="dt" sz="half" idx="10"/>
          </p:nvPr>
        </p:nvSpPr>
        <p:spPr/>
        <p:txBody>
          <a:bodyPr/>
          <a:lstStyle/>
          <a:p>
            <a:fld id="{85099F65-0C87-4AE4-8AB6-4263F984CDC6}" type="datetime1">
              <a:rPr lang="en-US" smtClean="0"/>
              <a:t>08-Jul-19</a:t>
            </a:fld>
            <a:endParaRPr lang="en-US" dirty="0"/>
          </a:p>
        </p:txBody>
      </p:sp>
      <p:sp>
        <p:nvSpPr>
          <p:cNvPr id="5" name="Footer Placeholder 4"/>
          <p:cNvSpPr>
            <a:spLocks noGrp="1"/>
          </p:cNvSpPr>
          <p:nvPr>
            <p:ph type="ftr" sz="quarter" idx="11"/>
          </p:nvPr>
        </p:nvSpPr>
        <p:spPr/>
        <p:txBody>
          <a:bodyPr/>
          <a:lstStyle/>
          <a:p>
            <a:r>
              <a:rPr lang="en-US" smtClean="0"/>
              <a:t>GV.TS.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107</a:t>
            </a:fld>
            <a:endParaRPr lang="en-US" dirty="0"/>
          </a:p>
        </p:txBody>
      </p:sp>
    </p:spTree>
    <p:extLst>
      <p:ext uri="{BB962C8B-B14F-4D97-AF65-F5344CB8AC3E}">
        <p14:creationId xmlns:p14="http://schemas.microsoft.com/office/powerpoint/2010/main" val="1722135701"/>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2.5. Lập lịch cho CPU</a:t>
            </a:r>
          </a:p>
        </p:txBody>
      </p:sp>
      <p:sp>
        <p:nvSpPr>
          <p:cNvPr id="3" name="Content Placeholder 2"/>
          <p:cNvSpPr>
            <a:spLocks noGrp="1"/>
          </p:cNvSpPr>
          <p:nvPr>
            <p:ph idx="1"/>
          </p:nvPr>
        </p:nvSpPr>
        <p:spPr/>
        <p:txBody>
          <a:bodyPr>
            <a:normAutofit fontScale="92500"/>
          </a:bodyPr>
          <a:lstStyle/>
          <a:p>
            <a:r>
              <a:rPr lang="en-US" b="1" dirty="0" smtClean="0"/>
              <a:t>Một vài tiêu chuẩn đánh giá hiệu suất (</a:t>
            </a:r>
            <a:r>
              <a:rPr lang="en-US" b="1" dirty="0"/>
              <a:t>Performance Criteria</a:t>
            </a:r>
            <a:r>
              <a:rPr lang="en-US" b="1" dirty="0" smtClean="0"/>
              <a:t>) của điều phối bằng lập lịch:</a:t>
            </a:r>
          </a:p>
          <a:p>
            <a:r>
              <a:rPr lang="en-US" b="1" dirty="0" smtClean="0"/>
              <a:t>Hiệu suất CPU - Processor </a:t>
            </a:r>
            <a:r>
              <a:rPr lang="en-US" b="1" dirty="0"/>
              <a:t>Utilization:</a:t>
            </a:r>
            <a:r>
              <a:rPr lang="en-US" dirty="0"/>
              <a:t> </a:t>
            </a:r>
            <a:r>
              <a:rPr lang="en-US" dirty="0" smtClean="0"/>
              <a:t>tần suất sử dụng CPU với thời gian thực tế:</a:t>
            </a:r>
            <a:endParaRPr lang="en-US" dirty="0"/>
          </a:p>
          <a:p>
            <a:pPr algn="ctr">
              <a:buNone/>
            </a:pPr>
            <a:r>
              <a:rPr lang="en-US" dirty="0"/>
              <a:t>	</a:t>
            </a:r>
            <a:r>
              <a:rPr lang="en-US" i="1" dirty="0" smtClean="0"/>
              <a:t>Processor </a:t>
            </a:r>
            <a:r>
              <a:rPr lang="en-US" i="1" dirty="0"/>
              <a:t>Utilization = </a:t>
            </a:r>
            <a:r>
              <a:rPr lang="en-US" i="1" dirty="0" smtClean="0"/>
              <a:t>(</a:t>
            </a:r>
            <a:r>
              <a:rPr lang="en-US" i="1" dirty="0"/>
              <a:t>Processor </a:t>
            </a:r>
            <a:r>
              <a:rPr lang="en-US" i="1" dirty="0" smtClean="0"/>
              <a:t>busy </a:t>
            </a:r>
            <a:r>
              <a:rPr lang="en-US" i="1" dirty="0"/>
              <a:t>time) </a:t>
            </a:r>
            <a:r>
              <a:rPr lang="en-US" i="1" dirty="0" smtClean="0"/>
              <a:t>/</a:t>
            </a:r>
            <a:r>
              <a:rPr lang="en-US" i="1" dirty="0"/>
              <a:t>			(Processor busy time + Processor idle time)</a:t>
            </a:r>
            <a:endParaRPr lang="en-US" dirty="0"/>
          </a:p>
          <a:p>
            <a:r>
              <a:rPr lang="en-US" b="1" dirty="0" smtClean="0"/>
              <a:t>Thông lượng - Throughput</a:t>
            </a:r>
            <a:r>
              <a:rPr lang="en-US" b="1" dirty="0"/>
              <a:t>: </a:t>
            </a:r>
            <a:r>
              <a:rPr lang="en-US" b="1" dirty="0" smtClean="0"/>
              <a:t> </a:t>
            </a:r>
            <a:r>
              <a:rPr lang="en-US" dirty="0" smtClean="0"/>
              <a:t>Khối lượng công việc hoàn thành trên 1 đơn vị thời gian.</a:t>
            </a:r>
            <a:endParaRPr lang="en-US" dirty="0"/>
          </a:p>
          <a:p>
            <a:pPr>
              <a:buNone/>
            </a:pPr>
            <a:r>
              <a:rPr lang="en-US" i="1" dirty="0"/>
              <a:t>	Throughput = (Number of processes completed) / (Time Unit)</a:t>
            </a:r>
            <a:endParaRPr lang="en-US" dirty="0"/>
          </a:p>
          <a:p>
            <a:r>
              <a:rPr lang="en-US" b="1" dirty="0" smtClean="0"/>
              <a:t>Thời gian quay vòng - Turnaround </a:t>
            </a:r>
            <a:r>
              <a:rPr lang="en-US" b="1" dirty="0"/>
              <a:t>Time (tat):</a:t>
            </a:r>
            <a:r>
              <a:rPr lang="en-US" dirty="0"/>
              <a:t> </a:t>
            </a:r>
            <a:r>
              <a:rPr lang="en-US" dirty="0" smtClean="0"/>
              <a:t>Thời gian chờ đợi trong trạng thái ready, thời gian thực thi và nhập xuất dữ liệu</a:t>
            </a:r>
            <a:r>
              <a:rPr lang="en-US" i="1" dirty="0"/>
              <a:t>	</a:t>
            </a:r>
            <a:endParaRPr lang="en-US" dirty="0"/>
          </a:p>
          <a:p>
            <a:pPr algn="ctr">
              <a:buNone/>
            </a:pPr>
            <a:r>
              <a:rPr lang="en-US" i="1" dirty="0"/>
              <a:t>	tat = </a:t>
            </a:r>
            <a:r>
              <a:rPr lang="en-US" i="1" dirty="0" smtClean="0"/>
              <a:t>t(tiến trình hoàn tất) </a:t>
            </a:r>
            <a:r>
              <a:rPr lang="en-US" i="1" dirty="0"/>
              <a:t>– </a:t>
            </a:r>
            <a:r>
              <a:rPr lang="en-US" i="1" dirty="0" smtClean="0"/>
              <a:t>t(tiến trình xuất hiện)</a:t>
            </a:r>
            <a:endParaRPr lang="en-US" dirty="0"/>
          </a:p>
          <a:p>
            <a:endParaRPr lang="en-US" dirty="0"/>
          </a:p>
        </p:txBody>
      </p:sp>
      <p:sp>
        <p:nvSpPr>
          <p:cNvPr id="4" name="Date Placeholder 3"/>
          <p:cNvSpPr>
            <a:spLocks noGrp="1"/>
          </p:cNvSpPr>
          <p:nvPr>
            <p:ph type="dt" sz="half" idx="10"/>
          </p:nvPr>
        </p:nvSpPr>
        <p:spPr/>
        <p:txBody>
          <a:bodyPr/>
          <a:lstStyle/>
          <a:p>
            <a:fld id="{F304A388-B792-4BF1-82EC-FA2C53762184}" type="datetime1">
              <a:rPr lang="en-US" smtClean="0"/>
              <a:t>08-Jul-19</a:t>
            </a:fld>
            <a:endParaRPr lang="en-US" dirty="0"/>
          </a:p>
        </p:txBody>
      </p:sp>
      <p:sp>
        <p:nvSpPr>
          <p:cNvPr id="5" name="Footer Placeholder 4"/>
          <p:cNvSpPr>
            <a:spLocks noGrp="1"/>
          </p:cNvSpPr>
          <p:nvPr>
            <p:ph type="ftr" sz="quarter" idx="11"/>
          </p:nvPr>
        </p:nvSpPr>
        <p:spPr/>
        <p:txBody>
          <a:bodyPr/>
          <a:lstStyle/>
          <a:p>
            <a:r>
              <a:rPr lang="en-US" smtClean="0"/>
              <a:t>GV.TS.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108</a:t>
            </a:fld>
            <a:endParaRPr lang="en-US" dirty="0"/>
          </a:p>
        </p:txBody>
      </p:sp>
    </p:spTree>
    <p:extLst>
      <p:ext uri="{BB962C8B-B14F-4D97-AF65-F5344CB8AC3E}">
        <p14:creationId xmlns:p14="http://schemas.microsoft.com/office/powerpoint/2010/main" val="4037435315"/>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2.5. Lập lịch cho CPU</a:t>
            </a:r>
          </a:p>
        </p:txBody>
      </p:sp>
      <p:sp>
        <p:nvSpPr>
          <p:cNvPr id="3" name="Content Placeholder 2"/>
          <p:cNvSpPr>
            <a:spLocks noGrp="1"/>
          </p:cNvSpPr>
          <p:nvPr>
            <p:ph idx="1"/>
          </p:nvPr>
        </p:nvSpPr>
        <p:spPr/>
        <p:txBody>
          <a:bodyPr>
            <a:normAutofit/>
          </a:bodyPr>
          <a:lstStyle/>
          <a:p>
            <a:r>
              <a:rPr lang="en-US" sz="2400" b="1" dirty="0"/>
              <a:t>Waiting Time (</a:t>
            </a:r>
            <a:r>
              <a:rPr lang="en-US" sz="2400" b="1" dirty="0" err="1"/>
              <a:t>wt</a:t>
            </a:r>
            <a:r>
              <a:rPr lang="en-US" sz="2400" b="1" dirty="0"/>
              <a:t>):</a:t>
            </a:r>
            <a:r>
              <a:rPr lang="en-US" sz="2400" dirty="0"/>
              <a:t> </a:t>
            </a:r>
            <a:r>
              <a:rPr lang="en-US" dirty="0" smtClean="0"/>
              <a:t>Lập lịch cho tiến trình chỉ xét đến thời gian đợi trong hàng đợi ready.</a:t>
            </a:r>
          </a:p>
          <a:p>
            <a:r>
              <a:rPr lang="en-US" b="1" dirty="0"/>
              <a:t>Response Time (</a:t>
            </a:r>
            <a:r>
              <a:rPr lang="en-US" b="1" dirty="0" err="1"/>
              <a:t>rt</a:t>
            </a:r>
            <a:r>
              <a:rPr lang="en-US" b="1" dirty="0"/>
              <a:t>):</a:t>
            </a:r>
            <a:r>
              <a:rPr lang="en-US" dirty="0"/>
              <a:t> </a:t>
            </a:r>
            <a:r>
              <a:rPr lang="en-US" dirty="0" smtClean="0"/>
              <a:t>thời gian chờ để bắt đầu đáp ứng 1 yêu cầu. Tiêu chí này quan trọng với các hệ thống tương tác.</a:t>
            </a:r>
            <a:endParaRPr lang="en-US" dirty="0"/>
          </a:p>
          <a:p>
            <a:pPr algn="ctr">
              <a:buNone/>
            </a:pPr>
            <a:r>
              <a:rPr lang="en-US" i="1" dirty="0"/>
              <a:t>	</a:t>
            </a:r>
            <a:r>
              <a:rPr lang="en-US" i="1" dirty="0" err="1"/>
              <a:t>rt</a:t>
            </a:r>
            <a:r>
              <a:rPr lang="en-US" i="1" dirty="0"/>
              <a:t> = </a:t>
            </a:r>
            <a:r>
              <a:rPr lang="en-US" i="1" dirty="0" smtClean="0"/>
              <a:t>t(bắt đầu thực thi) </a:t>
            </a:r>
            <a:r>
              <a:rPr lang="en-US" i="1" dirty="0"/>
              <a:t>– </a:t>
            </a:r>
            <a:r>
              <a:rPr lang="en-US" i="1" dirty="0" smtClean="0"/>
              <a:t>t(đệ trình truy vấn)          </a:t>
            </a:r>
            <a:endParaRPr lang="en-US" i="1" dirty="0"/>
          </a:p>
          <a:p>
            <a:endParaRPr lang="en-US" dirty="0" smtClean="0"/>
          </a:p>
          <a:p>
            <a:r>
              <a:rPr lang="en-US" dirty="0" smtClean="0"/>
              <a:t>Lập lịch cho tiến trình đòi hỏi cực đại hóa hiệu suất CPU và thông lượng, cực tiểu hóa tat</a:t>
            </a:r>
            <a:r>
              <a:rPr lang="en-US" dirty="0"/>
              <a:t>, </a:t>
            </a:r>
            <a:r>
              <a:rPr lang="en-US" dirty="0" err="1"/>
              <a:t>wt</a:t>
            </a:r>
            <a:r>
              <a:rPr lang="en-US" dirty="0"/>
              <a:t>, </a:t>
            </a:r>
            <a:r>
              <a:rPr lang="en-US" dirty="0" smtClean="0"/>
              <a:t>và </a:t>
            </a:r>
            <a:r>
              <a:rPr lang="en-US" dirty="0"/>
              <a:t>rt. </a:t>
            </a:r>
            <a:r>
              <a:rPr lang="en-US" dirty="0" smtClean="0"/>
              <a:t>Tuy vậy tùy thuộc vào đòi hỏi của hệ thống mà có thể có cách đánh giá khác.</a:t>
            </a:r>
            <a:endParaRPr lang="en-US" dirty="0"/>
          </a:p>
          <a:p>
            <a:endParaRPr lang="en-US" dirty="0"/>
          </a:p>
        </p:txBody>
      </p:sp>
      <p:sp>
        <p:nvSpPr>
          <p:cNvPr id="4" name="Date Placeholder 3"/>
          <p:cNvSpPr>
            <a:spLocks noGrp="1"/>
          </p:cNvSpPr>
          <p:nvPr>
            <p:ph type="dt" sz="half" idx="10"/>
          </p:nvPr>
        </p:nvSpPr>
        <p:spPr/>
        <p:txBody>
          <a:bodyPr/>
          <a:lstStyle/>
          <a:p>
            <a:fld id="{F304A388-B792-4BF1-82EC-FA2C53762184}" type="datetime1">
              <a:rPr lang="en-US" smtClean="0"/>
              <a:t>08-Jul-19</a:t>
            </a:fld>
            <a:endParaRPr lang="en-US" dirty="0"/>
          </a:p>
        </p:txBody>
      </p:sp>
      <p:sp>
        <p:nvSpPr>
          <p:cNvPr id="5" name="Footer Placeholder 4"/>
          <p:cNvSpPr>
            <a:spLocks noGrp="1"/>
          </p:cNvSpPr>
          <p:nvPr>
            <p:ph type="ftr" sz="quarter" idx="11"/>
          </p:nvPr>
        </p:nvSpPr>
        <p:spPr/>
        <p:txBody>
          <a:bodyPr/>
          <a:lstStyle/>
          <a:p>
            <a:r>
              <a:rPr lang="en-US" smtClean="0"/>
              <a:t>GV.TS.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109</a:t>
            </a:fld>
            <a:endParaRPr lang="en-US" dirty="0"/>
          </a:p>
        </p:txBody>
      </p:sp>
    </p:spTree>
    <p:extLst>
      <p:ext uri="{BB962C8B-B14F-4D97-AF65-F5344CB8AC3E}">
        <p14:creationId xmlns:p14="http://schemas.microsoft.com/office/powerpoint/2010/main" val="33470542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2.1.3. </a:t>
            </a:r>
            <a:r>
              <a:rPr lang="en-US" dirty="0" err="1"/>
              <a:t>Khái</a:t>
            </a:r>
            <a:r>
              <a:rPr lang="en-US" dirty="0"/>
              <a:t> </a:t>
            </a:r>
            <a:r>
              <a:rPr lang="en-US" dirty="0" err="1"/>
              <a:t>niệm</a:t>
            </a:r>
            <a:r>
              <a:rPr lang="en-US" dirty="0"/>
              <a:t> </a:t>
            </a:r>
            <a:r>
              <a:rPr lang="en-US" dirty="0" err="1"/>
              <a:t>về</a:t>
            </a:r>
            <a:r>
              <a:rPr lang="en-US" dirty="0"/>
              <a:t> </a:t>
            </a:r>
            <a:r>
              <a:rPr lang="en-US" dirty="0" err="1"/>
              <a:t>tiến</a:t>
            </a:r>
            <a:r>
              <a:rPr lang="en-US" dirty="0"/>
              <a:t> </a:t>
            </a:r>
            <a:r>
              <a:rPr lang="en-US" dirty="0" err="1"/>
              <a:t>trình</a:t>
            </a:r>
            <a:r>
              <a:rPr lang="en-US" dirty="0"/>
              <a:t> (</a:t>
            </a:r>
            <a:r>
              <a:rPr lang="en-US" dirty="0" err="1"/>
              <a:t>proccess</a:t>
            </a:r>
            <a:r>
              <a:rPr lang="en-US" dirty="0"/>
              <a:t>)</a:t>
            </a:r>
            <a:endParaRPr lang="vi-VN" dirty="0"/>
          </a:p>
        </p:txBody>
      </p:sp>
      <p:sp>
        <p:nvSpPr>
          <p:cNvPr id="3" name="Content Placeholder 2"/>
          <p:cNvSpPr>
            <a:spLocks noGrp="1"/>
          </p:cNvSpPr>
          <p:nvPr>
            <p:ph idx="1"/>
          </p:nvPr>
        </p:nvSpPr>
        <p:spPr/>
        <p:txBody>
          <a:bodyPr>
            <a:normAutofit lnSpcReduction="10000"/>
          </a:bodyPr>
          <a:lstStyle/>
          <a:p>
            <a:r>
              <a:rPr lang="en-US" b="1" dirty="0" smtClean="0">
                <a:solidFill>
                  <a:srgbClr val="C00000"/>
                </a:solidFill>
                <a:effectLst>
                  <a:outerShdw blurRad="38100" dist="38100" dir="2700000" algn="tl">
                    <a:srgbClr val="000000">
                      <a:alpha val="43137"/>
                    </a:srgbClr>
                  </a:outerShdw>
                </a:effectLst>
              </a:rPr>
              <a:t>Thread</a:t>
            </a:r>
            <a:r>
              <a:rPr lang="en-US" dirty="0" smtClean="0"/>
              <a:t>: </a:t>
            </a:r>
            <a:r>
              <a:rPr lang="en-US" dirty="0" err="1" smtClean="0"/>
              <a:t>Các</a:t>
            </a:r>
            <a:r>
              <a:rPr lang="en-US" dirty="0" smtClean="0"/>
              <a:t> </a:t>
            </a:r>
            <a:r>
              <a:rPr lang="en-US" dirty="0" err="1"/>
              <a:t>tiểu</a:t>
            </a:r>
            <a:r>
              <a:rPr lang="en-US" dirty="0"/>
              <a:t> </a:t>
            </a:r>
            <a:r>
              <a:rPr lang="en-US" dirty="0" err="1"/>
              <a:t>trình</a:t>
            </a:r>
            <a:r>
              <a:rPr lang="en-US" dirty="0"/>
              <a:t> </a:t>
            </a:r>
            <a:r>
              <a:rPr lang="en-US" dirty="0" err="1"/>
              <a:t>trong</a:t>
            </a:r>
            <a:r>
              <a:rPr lang="en-US" dirty="0"/>
              <a:t> </a:t>
            </a:r>
            <a:r>
              <a:rPr lang="en-US" dirty="0" err="1"/>
              <a:t>một</a:t>
            </a:r>
            <a:r>
              <a:rPr lang="en-US" dirty="0"/>
              <a:t> </a:t>
            </a:r>
            <a:r>
              <a:rPr lang="en-US" dirty="0" err="1"/>
              <a:t>tiến</a:t>
            </a:r>
            <a:r>
              <a:rPr lang="en-US" dirty="0"/>
              <a:t> </a:t>
            </a:r>
            <a:r>
              <a:rPr lang="en-US" dirty="0" err="1"/>
              <a:t>trình</a:t>
            </a:r>
            <a:r>
              <a:rPr lang="en-US" dirty="0"/>
              <a:t> chia </a:t>
            </a:r>
            <a:r>
              <a:rPr lang="en-US" dirty="0" err="1"/>
              <a:t>sẻ</a:t>
            </a:r>
            <a:r>
              <a:rPr lang="en-US" dirty="0"/>
              <a:t> </a:t>
            </a:r>
            <a:r>
              <a:rPr lang="en-US" dirty="0" err="1"/>
              <a:t>một</a:t>
            </a:r>
            <a:r>
              <a:rPr lang="en-US" dirty="0"/>
              <a:t> </a:t>
            </a:r>
            <a:r>
              <a:rPr lang="en-US" dirty="0" err="1"/>
              <a:t>không</a:t>
            </a:r>
            <a:r>
              <a:rPr lang="en-US" dirty="0"/>
              <a:t> </a:t>
            </a:r>
            <a:r>
              <a:rPr lang="en-US" dirty="0" err="1"/>
              <a:t>gian</a:t>
            </a:r>
            <a:r>
              <a:rPr lang="en-US" dirty="0"/>
              <a:t> </a:t>
            </a:r>
            <a:r>
              <a:rPr lang="en-US" dirty="0" err="1"/>
              <a:t>địa</a:t>
            </a:r>
            <a:r>
              <a:rPr lang="en-US" dirty="0"/>
              <a:t> </a:t>
            </a:r>
            <a:r>
              <a:rPr lang="en-US" dirty="0" err="1"/>
              <a:t>chỉ</a:t>
            </a:r>
            <a:r>
              <a:rPr lang="en-US" dirty="0"/>
              <a:t> </a:t>
            </a:r>
            <a:r>
              <a:rPr lang="en-US" dirty="0" err="1" smtClean="0"/>
              <a:t>chung</a:t>
            </a:r>
            <a:r>
              <a:rPr lang="en-US" dirty="0" smtClean="0"/>
              <a:t>:</a:t>
            </a:r>
          </a:p>
          <a:p>
            <a:pPr lvl="1"/>
            <a:r>
              <a:rPr lang="en-US" dirty="0" err="1" smtClean="0"/>
              <a:t>Có</a:t>
            </a:r>
            <a:r>
              <a:rPr lang="en-US" dirty="0" smtClean="0"/>
              <a:t> </a:t>
            </a:r>
            <a:r>
              <a:rPr lang="en-US" dirty="0" err="1" smtClean="0"/>
              <a:t>các</a:t>
            </a:r>
            <a:r>
              <a:rPr lang="en-US" dirty="0" smtClean="0"/>
              <a:t> </a:t>
            </a:r>
            <a:r>
              <a:rPr lang="en-US" dirty="0" err="1" smtClean="0"/>
              <a:t>trạng</a:t>
            </a:r>
            <a:r>
              <a:rPr lang="en-US" dirty="0" smtClean="0"/>
              <a:t> </a:t>
            </a:r>
            <a:r>
              <a:rPr lang="en-US" dirty="0" err="1" smtClean="0"/>
              <a:t>thái</a:t>
            </a:r>
            <a:r>
              <a:rPr lang="en-US" dirty="0" smtClean="0"/>
              <a:t> </a:t>
            </a:r>
            <a:r>
              <a:rPr lang="en-US" dirty="0" err="1" smtClean="0"/>
              <a:t>như</a:t>
            </a:r>
            <a:r>
              <a:rPr lang="en-US" dirty="0" smtClean="0"/>
              <a:t> </a:t>
            </a:r>
            <a:r>
              <a:rPr lang="en-US" dirty="0" err="1" smtClean="0"/>
              <a:t>một</a:t>
            </a:r>
            <a:r>
              <a:rPr lang="en-US" dirty="0" smtClean="0"/>
              <a:t> </a:t>
            </a:r>
            <a:r>
              <a:rPr lang="en-US" dirty="0" err="1" smtClean="0"/>
              <a:t>tiến</a:t>
            </a:r>
            <a:r>
              <a:rPr lang="en-US" dirty="0" smtClean="0"/>
              <a:t> </a:t>
            </a:r>
            <a:r>
              <a:rPr lang="en-US" dirty="0" err="1" smtClean="0"/>
              <a:t>trình</a:t>
            </a:r>
            <a:r>
              <a:rPr lang="en-US" dirty="0" smtClean="0"/>
              <a:t> </a:t>
            </a:r>
            <a:r>
              <a:rPr lang="en-US" dirty="0" err="1" smtClean="0"/>
              <a:t>thật</a:t>
            </a:r>
            <a:r>
              <a:rPr lang="en-US" dirty="0" smtClean="0"/>
              <a:t>;</a:t>
            </a:r>
          </a:p>
          <a:p>
            <a:pPr lvl="1"/>
            <a:r>
              <a:rPr lang="en-US" dirty="0" smtClean="0"/>
              <a:t>chia </a:t>
            </a:r>
            <a:r>
              <a:rPr lang="en-US" dirty="0" err="1"/>
              <a:t>sẻ</a:t>
            </a:r>
            <a:r>
              <a:rPr lang="en-US" dirty="0"/>
              <a:t> </a:t>
            </a:r>
            <a:r>
              <a:rPr lang="en-US" dirty="0" err="1"/>
              <a:t>các</a:t>
            </a:r>
            <a:r>
              <a:rPr lang="en-US" dirty="0"/>
              <a:t> </a:t>
            </a:r>
            <a:r>
              <a:rPr lang="en-US" dirty="0" err="1"/>
              <a:t>biến</a:t>
            </a:r>
            <a:r>
              <a:rPr lang="en-US" dirty="0"/>
              <a:t> </a:t>
            </a:r>
            <a:r>
              <a:rPr lang="en-US" dirty="0" err="1"/>
              <a:t>toàn</a:t>
            </a:r>
            <a:r>
              <a:rPr lang="en-US" dirty="0"/>
              <a:t> </a:t>
            </a:r>
            <a:r>
              <a:rPr lang="en-US" dirty="0" err="1"/>
              <a:t>cục</a:t>
            </a:r>
            <a:r>
              <a:rPr lang="en-US" dirty="0"/>
              <a:t> </a:t>
            </a:r>
            <a:r>
              <a:rPr lang="en-US" dirty="0" err="1"/>
              <a:t>của</a:t>
            </a:r>
            <a:r>
              <a:rPr lang="en-US" dirty="0"/>
              <a:t> </a:t>
            </a:r>
            <a:r>
              <a:rPr lang="en-US" dirty="0" err="1"/>
              <a:t>tiến</a:t>
            </a:r>
            <a:r>
              <a:rPr lang="en-US" dirty="0"/>
              <a:t> </a:t>
            </a:r>
            <a:r>
              <a:rPr lang="en-US" dirty="0" err="1" smtClean="0"/>
              <a:t>trình</a:t>
            </a:r>
            <a:r>
              <a:rPr lang="en-US" dirty="0" smtClean="0"/>
              <a:t>;</a:t>
            </a:r>
          </a:p>
          <a:p>
            <a:pPr lvl="1"/>
            <a:r>
              <a:rPr lang="en-US" dirty="0" err="1" smtClean="0"/>
              <a:t>có</a:t>
            </a:r>
            <a:r>
              <a:rPr lang="en-US" dirty="0" smtClean="0"/>
              <a:t> </a:t>
            </a:r>
            <a:r>
              <a:rPr lang="en-US" dirty="0" err="1"/>
              <a:t>thể</a:t>
            </a:r>
            <a:r>
              <a:rPr lang="en-US" dirty="0"/>
              <a:t> </a:t>
            </a:r>
            <a:r>
              <a:rPr lang="en-US" dirty="0" err="1"/>
              <a:t>truy</a:t>
            </a:r>
            <a:r>
              <a:rPr lang="en-US" dirty="0"/>
              <a:t> </a:t>
            </a:r>
            <a:r>
              <a:rPr lang="en-US" dirty="0" err="1"/>
              <a:t>xuất</a:t>
            </a:r>
            <a:r>
              <a:rPr lang="en-US" dirty="0"/>
              <a:t> </a:t>
            </a:r>
            <a:r>
              <a:rPr lang="en-US" dirty="0" err="1"/>
              <a:t>đến</a:t>
            </a:r>
            <a:r>
              <a:rPr lang="en-US" dirty="0"/>
              <a:t> stack </a:t>
            </a:r>
            <a:r>
              <a:rPr lang="en-US" dirty="0" err="1"/>
              <a:t>của</a:t>
            </a:r>
            <a:r>
              <a:rPr lang="en-US" dirty="0"/>
              <a:t> </a:t>
            </a:r>
            <a:r>
              <a:rPr lang="en-US" dirty="0" err="1"/>
              <a:t>tiểu</a:t>
            </a:r>
            <a:r>
              <a:rPr lang="en-US" dirty="0"/>
              <a:t> </a:t>
            </a:r>
            <a:r>
              <a:rPr lang="en-US" dirty="0" err="1"/>
              <a:t>trình</a:t>
            </a:r>
            <a:r>
              <a:rPr lang="en-US" dirty="0"/>
              <a:t> </a:t>
            </a:r>
            <a:r>
              <a:rPr lang="en-US" dirty="0" err="1"/>
              <a:t>khác</a:t>
            </a:r>
            <a:r>
              <a:rPr lang="en-US" dirty="0"/>
              <a:t> </a:t>
            </a:r>
            <a:r>
              <a:rPr lang="en-US" dirty="0" err="1"/>
              <a:t>trong</a:t>
            </a:r>
            <a:r>
              <a:rPr lang="en-US" dirty="0"/>
              <a:t> </a:t>
            </a:r>
            <a:r>
              <a:rPr lang="en-US" dirty="0" err="1"/>
              <a:t>cùng</a:t>
            </a:r>
            <a:r>
              <a:rPr lang="en-US" dirty="0"/>
              <a:t> </a:t>
            </a:r>
            <a:r>
              <a:rPr lang="en-US" dirty="0" err="1"/>
              <a:t>tiến</a:t>
            </a:r>
            <a:r>
              <a:rPr lang="en-US" dirty="0"/>
              <a:t> </a:t>
            </a:r>
            <a:r>
              <a:rPr lang="en-US" dirty="0" err="1" smtClean="0"/>
              <a:t>trình</a:t>
            </a:r>
            <a:r>
              <a:rPr lang="en-US" dirty="0" smtClean="0"/>
              <a:t>…</a:t>
            </a:r>
          </a:p>
          <a:p>
            <a:pPr lvl="0"/>
            <a:r>
              <a:rPr lang="en-US" b="1" dirty="0" err="1"/>
              <a:t>Bộ</a:t>
            </a:r>
            <a:r>
              <a:rPr lang="en-US" b="1" dirty="0"/>
              <a:t> </a:t>
            </a:r>
            <a:r>
              <a:rPr lang="en-US" b="1" dirty="0" err="1"/>
              <a:t>xử</a:t>
            </a:r>
            <a:r>
              <a:rPr lang="en-US" b="1" dirty="0"/>
              <a:t> </a:t>
            </a:r>
            <a:r>
              <a:rPr lang="en-US" b="1" dirty="0" err="1"/>
              <a:t>lý</a:t>
            </a:r>
            <a:r>
              <a:rPr lang="en-US" b="1" dirty="0"/>
              <a:t> </a:t>
            </a:r>
            <a:r>
              <a:rPr lang="en-US" b="1" dirty="0" err="1"/>
              <a:t>lệnh</a:t>
            </a:r>
            <a:r>
              <a:rPr lang="en-US" b="1" dirty="0"/>
              <a:t> (Shell): </a:t>
            </a:r>
            <a:endParaRPr lang="vi-VN" dirty="0"/>
          </a:p>
          <a:p>
            <a:pPr lvl="1"/>
            <a:r>
              <a:rPr lang="en-US" b="1" dirty="0">
                <a:solidFill>
                  <a:srgbClr val="C00000"/>
                </a:solidFill>
                <a:effectLst>
                  <a:outerShdw blurRad="38100" dist="38100" dir="2700000" algn="tl">
                    <a:srgbClr val="000000">
                      <a:alpha val="43137"/>
                    </a:srgbClr>
                  </a:outerShdw>
                </a:effectLst>
              </a:rPr>
              <a:t>Shell</a:t>
            </a:r>
            <a:r>
              <a:rPr lang="en-US" dirty="0">
                <a:solidFill>
                  <a:srgbClr val="C00000"/>
                </a:solidFill>
                <a:effectLst>
                  <a:outerShdw blurRad="38100" dist="38100" dir="2700000" algn="tl">
                    <a:srgbClr val="000000">
                      <a:alpha val="43137"/>
                    </a:srgbClr>
                  </a:outerShdw>
                </a:effectLst>
              </a:rPr>
              <a:t> </a:t>
            </a:r>
            <a:r>
              <a:rPr lang="en-US" dirty="0" err="1"/>
              <a:t>là</a:t>
            </a:r>
            <a:r>
              <a:rPr lang="en-US" dirty="0"/>
              <a:t> </a:t>
            </a:r>
            <a:r>
              <a:rPr lang="en-US" dirty="0" err="1"/>
              <a:t>một</a:t>
            </a:r>
            <a:r>
              <a:rPr lang="en-US" dirty="0"/>
              <a:t> </a:t>
            </a:r>
            <a:r>
              <a:rPr lang="en-US" dirty="0" err="1"/>
              <a:t>bộ</a:t>
            </a:r>
            <a:r>
              <a:rPr lang="en-US" dirty="0"/>
              <a:t> </a:t>
            </a:r>
            <a:r>
              <a:rPr lang="en-US" dirty="0" err="1"/>
              <a:t>phận</a:t>
            </a:r>
            <a:r>
              <a:rPr lang="en-US" dirty="0"/>
              <a:t> hay </a:t>
            </a:r>
            <a:r>
              <a:rPr lang="en-US" dirty="0" err="1"/>
              <a:t>một</a:t>
            </a:r>
            <a:r>
              <a:rPr lang="en-US" dirty="0"/>
              <a:t> </a:t>
            </a:r>
            <a:r>
              <a:rPr lang="en-US" dirty="0" err="1"/>
              <a:t>tiến</a:t>
            </a:r>
            <a:r>
              <a:rPr lang="en-US" dirty="0"/>
              <a:t> </a:t>
            </a:r>
            <a:r>
              <a:rPr lang="en-US" dirty="0" err="1"/>
              <a:t>trình</a:t>
            </a:r>
            <a:r>
              <a:rPr lang="en-US" dirty="0"/>
              <a:t> </a:t>
            </a:r>
            <a:r>
              <a:rPr lang="en-US" dirty="0" err="1"/>
              <a:t>đặc</a:t>
            </a:r>
            <a:r>
              <a:rPr lang="en-US" dirty="0"/>
              <a:t> </a:t>
            </a:r>
            <a:r>
              <a:rPr lang="en-US" dirty="0" err="1"/>
              <a:t>biệt</a:t>
            </a:r>
            <a:r>
              <a:rPr lang="en-US" dirty="0"/>
              <a:t> </a:t>
            </a:r>
            <a:r>
              <a:rPr lang="en-US" dirty="0" err="1"/>
              <a:t>của</a:t>
            </a:r>
            <a:r>
              <a:rPr lang="en-US" dirty="0"/>
              <a:t> </a:t>
            </a:r>
            <a:r>
              <a:rPr lang="en-US" dirty="0" err="1"/>
              <a:t>hệ</a:t>
            </a:r>
            <a:r>
              <a:rPr lang="en-US" dirty="0"/>
              <a:t> </a:t>
            </a:r>
            <a:r>
              <a:rPr lang="en-US" dirty="0" err="1"/>
              <a:t>điều</a:t>
            </a:r>
            <a:r>
              <a:rPr lang="en-US" dirty="0"/>
              <a:t> </a:t>
            </a:r>
            <a:r>
              <a:rPr lang="en-US" dirty="0" err="1"/>
              <a:t>hành</a:t>
            </a:r>
            <a:r>
              <a:rPr lang="en-US" dirty="0"/>
              <a:t>, </a:t>
            </a:r>
            <a:r>
              <a:rPr lang="en-US" dirty="0" err="1" smtClean="0"/>
              <a:t>có</a:t>
            </a:r>
            <a:r>
              <a:rPr lang="en-US" dirty="0" smtClean="0"/>
              <a:t> </a:t>
            </a:r>
            <a:r>
              <a:rPr lang="en-US" dirty="0" err="1"/>
              <a:t>nhiệm</a:t>
            </a:r>
            <a:r>
              <a:rPr lang="en-US" dirty="0"/>
              <a:t> </a:t>
            </a:r>
            <a:r>
              <a:rPr lang="en-US" dirty="0" err="1"/>
              <a:t>vụ</a:t>
            </a:r>
            <a:r>
              <a:rPr lang="en-US" dirty="0"/>
              <a:t> </a:t>
            </a:r>
            <a:r>
              <a:rPr lang="en-US" dirty="0" err="1"/>
              <a:t>nhận</a:t>
            </a:r>
            <a:r>
              <a:rPr lang="en-US" dirty="0"/>
              <a:t> </a:t>
            </a:r>
            <a:r>
              <a:rPr lang="en-US" dirty="0" err="1"/>
              <a:t>lệnh</a:t>
            </a:r>
            <a:r>
              <a:rPr lang="en-US" dirty="0"/>
              <a:t> </a:t>
            </a:r>
            <a:r>
              <a:rPr lang="en-US" dirty="0" err="1"/>
              <a:t>của</a:t>
            </a:r>
            <a:r>
              <a:rPr lang="en-US" dirty="0"/>
              <a:t> </a:t>
            </a:r>
            <a:r>
              <a:rPr lang="en-US" dirty="0" err="1"/>
              <a:t>người</a:t>
            </a:r>
            <a:r>
              <a:rPr lang="en-US" dirty="0"/>
              <a:t> </a:t>
            </a:r>
            <a:r>
              <a:rPr lang="en-US" dirty="0" err="1"/>
              <a:t>sử</a:t>
            </a:r>
            <a:r>
              <a:rPr lang="en-US" dirty="0"/>
              <a:t> </a:t>
            </a:r>
            <a:r>
              <a:rPr lang="en-US" dirty="0" err="1"/>
              <a:t>dụng</a:t>
            </a:r>
            <a:r>
              <a:rPr lang="en-US" dirty="0"/>
              <a:t>, </a:t>
            </a:r>
            <a:r>
              <a:rPr lang="en-US" dirty="0" err="1"/>
              <a:t>phân</a:t>
            </a:r>
            <a:r>
              <a:rPr lang="en-US" dirty="0"/>
              <a:t> </a:t>
            </a:r>
            <a:r>
              <a:rPr lang="en-US" dirty="0" err="1"/>
              <a:t>tích</a:t>
            </a:r>
            <a:r>
              <a:rPr lang="en-US" dirty="0"/>
              <a:t> </a:t>
            </a:r>
            <a:r>
              <a:rPr lang="en-US" dirty="0" err="1"/>
              <a:t>lệnh</a:t>
            </a:r>
            <a:r>
              <a:rPr lang="en-US" dirty="0"/>
              <a:t> </a:t>
            </a:r>
            <a:r>
              <a:rPr lang="en-US" dirty="0" err="1"/>
              <a:t>và</a:t>
            </a:r>
            <a:r>
              <a:rPr lang="en-US" dirty="0"/>
              <a:t> </a:t>
            </a:r>
            <a:r>
              <a:rPr lang="en-US" dirty="0" err="1"/>
              <a:t>phát</a:t>
            </a:r>
            <a:r>
              <a:rPr lang="en-US" dirty="0"/>
              <a:t> </a:t>
            </a:r>
            <a:r>
              <a:rPr lang="en-US" dirty="0" err="1"/>
              <a:t>sinh</a:t>
            </a:r>
            <a:r>
              <a:rPr lang="en-US" dirty="0"/>
              <a:t> </a:t>
            </a:r>
            <a:r>
              <a:rPr lang="en-US" dirty="0" err="1"/>
              <a:t>tiến</a:t>
            </a:r>
            <a:r>
              <a:rPr lang="en-US" dirty="0"/>
              <a:t> </a:t>
            </a:r>
            <a:r>
              <a:rPr lang="en-US" dirty="0" err="1"/>
              <a:t>trình</a:t>
            </a:r>
            <a:r>
              <a:rPr lang="en-US" dirty="0"/>
              <a:t> </a:t>
            </a:r>
            <a:r>
              <a:rPr lang="en-US" dirty="0" err="1"/>
              <a:t>mới</a:t>
            </a:r>
            <a:r>
              <a:rPr lang="en-US" dirty="0"/>
              <a:t> </a:t>
            </a:r>
            <a:r>
              <a:rPr lang="en-US" dirty="0" err="1"/>
              <a:t>để</a:t>
            </a:r>
            <a:r>
              <a:rPr lang="en-US" dirty="0"/>
              <a:t> </a:t>
            </a:r>
            <a:r>
              <a:rPr lang="en-US" dirty="0" err="1"/>
              <a:t>thực</a:t>
            </a:r>
            <a:r>
              <a:rPr lang="en-US" dirty="0"/>
              <a:t> </a:t>
            </a:r>
            <a:r>
              <a:rPr lang="en-US" dirty="0" err="1"/>
              <a:t>hiện</a:t>
            </a:r>
            <a:r>
              <a:rPr lang="en-US" dirty="0"/>
              <a:t> </a:t>
            </a:r>
            <a:r>
              <a:rPr lang="en-US" dirty="0" err="1"/>
              <a:t>yêu</a:t>
            </a:r>
            <a:r>
              <a:rPr lang="en-US" dirty="0"/>
              <a:t> </a:t>
            </a:r>
            <a:r>
              <a:rPr lang="en-US" dirty="0" err="1"/>
              <a:t>cầu</a:t>
            </a:r>
            <a:r>
              <a:rPr lang="en-US" dirty="0"/>
              <a:t> </a:t>
            </a:r>
            <a:r>
              <a:rPr lang="en-US" dirty="0" err="1"/>
              <a:t>của</a:t>
            </a:r>
            <a:r>
              <a:rPr lang="en-US" dirty="0"/>
              <a:t> </a:t>
            </a:r>
            <a:r>
              <a:rPr lang="en-US" dirty="0" err="1"/>
              <a:t>lệnh</a:t>
            </a:r>
            <a:r>
              <a:rPr lang="en-US" dirty="0"/>
              <a:t>, </a:t>
            </a:r>
            <a:r>
              <a:rPr lang="en-US" dirty="0" err="1"/>
              <a:t>tiến</a:t>
            </a:r>
            <a:r>
              <a:rPr lang="en-US" dirty="0"/>
              <a:t> </a:t>
            </a:r>
            <a:r>
              <a:rPr lang="en-US" dirty="0" err="1"/>
              <a:t>trình</a:t>
            </a:r>
            <a:r>
              <a:rPr lang="en-US" dirty="0"/>
              <a:t> </a:t>
            </a:r>
            <a:r>
              <a:rPr lang="en-US" dirty="0" err="1"/>
              <a:t>mới</a:t>
            </a:r>
            <a:r>
              <a:rPr lang="en-US" dirty="0"/>
              <a:t> </a:t>
            </a:r>
            <a:r>
              <a:rPr lang="en-US" dirty="0" err="1"/>
              <a:t>này</a:t>
            </a:r>
            <a:r>
              <a:rPr lang="en-US" dirty="0"/>
              <a:t> </a:t>
            </a:r>
            <a:r>
              <a:rPr lang="en-US" dirty="0" err="1"/>
              <a:t>được</a:t>
            </a:r>
            <a:r>
              <a:rPr lang="en-US" dirty="0"/>
              <a:t> </a:t>
            </a:r>
            <a:r>
              <a:rPr lang="en-US" dirty="0" err="1"/>
              <a:t>gọi</a:t>
            </a:r>
            <a:r>
              <a:rPr lang="en-US" dirty="0"/>
              <a:t> </a:t>
            </a:r>
            <a:r>
              <a:rPr lang="en-US" dirty="0" err="1"/>
              <a:t>là</a:t>
            </a:r>
            <a:r>
              <a:rPr lang="en-US" dirty="0"/>
              <a:t> </a:t>
            </a:r>
            <a:r>
              <a:rPr lang="en-US" dirty="0" err="1"/>
              <a:t>tiến</a:t>
            </a:r>
            <a:r>
              <a:rPr lang="en-US" dirty="0"/>
              <a:t> </a:t>
            </a:r>
            <a:r>
              <a:rPr lang="en-US" dirty="0" err="1"/>
              <a:t>trình</a:t>
            </a:r>
            <a:r>
              <a:rPr lang="en-US" dirty="0"/>
              <a:t> </a:t>
            </a:r>
            <a:r>
              <a:rPr lang="en-US" dirty="0" err="1"/>
              <a:t>đáp</a:t>
            </a:r>
            <a:r>
              <a:rPr lang="en-US" dirty="0"/>
              <a:t> </a:t>
            </a:r>
            <a:r>
              <a:rPr lang="en-US" dirty="0" err="1"/>
              <a:t>ứng</a:t>
            </a:r>
            <a:r>
              <a:rPr lang="en-US" dirty="0"/>
              <a:t> </a:t>
            </a:r>
            <a:r>
              <a:rPr lang="en-US" dirty="0" err="1"/>
              <a:t>yêu</a:t>
            </a:r>
            <a:r>
              <a:rPr lang="en-US" dirty="0"/>
              <a:t> </a:t>
            </a:r>
            <a:r>
              <a:rPr lang="en-US" dirty="0" err="1"/>
              <a:t>cầu</a:t>
            </a:r>
            <a:r>
              <a:rPr lang="en-US" dirty="0"/>
              <a:t>.</a:t>
            </a:r>
          </a:p>
          <a:p>
            <a:pPr lvl="1"/>
            <a:r>
              <a:rPr lang="en-US" b="1" dirty="0"/>
              <a:t>VD</a:t>
            </a:r>
            <a:r>
              <a:rPr lang="en-US" dirty="0"/>
              <a:t>: </a:t>
            </a:r>
            <a:r>
              <a:rPr lang="en-US" dirty="0" err="1"/>
              <a:t>tập</a:t>
            </a:r>
            <a:r>
              <a:rPr lang="en-US" dirty="0"/>
              <a:t> tin command.com </a:t>
            </a:r>
            <a:r>
              <a:rPr lang="en-US" dirty="0" err="1"/>
              <a:t>là</a:t>
            </a:r>
            <a:r>
              <a:rPr lang="en-US" dirty="0"/>
              <a:t> Shell </a:t>
            </a:r>
            <a:r>
              <a:rPr lang="en-US" dirty="0" err="1"/>
              <a:t>của</a:t>
            </a:r>
            <a:r>
              <a:rPr lang="en-US" dirty="0"/>
              <a:t> </a:t>
            </a:r>
            <a:r>
              <a:rPr lang="en-US" b="1" dirty="0"/>
              <a:t>MS DOS</a:t>
            </a:r>
            <a:r>
              <a:rPr lang="en-US" dirty="0"/>
              <a:t>.</a:t>
            </a:r>
          </a:p>
          <a:p>
            <a:endParaRPr lang="vi-VN" dirty="0"/>
          </a:p>
          <a:p>
            <a:endParaRPr lang="vi-VN" dirty="0"/>
          </a:p>
        </p:txBody>
      </p:sp>
      <p:sp>
        <p:nvSpPr>
          <p:cNvPr id="4" name="Date Placeholder 3"/>
          <p:cNvSpPr>
            <a:spLocks noGrp="1"/>
          </p:cNvSpPr>
          <p:nvPr>
            <p:ph type="dt" sz="half" idx="10"/>
          </p:nvPr>
        </p:nvSpPr>
        <p:spPr/>
        <p:txBody>
          <a:bodyPr/>
          <a:lstStyle/>
          <a:p>
            <a:fld id="{B1A6083F-7DC4-4ECB-8837-4F8DF836942A}" type="datetime1">
              <a:rPr lang="en-US" smtClean="0"/>
              <a:t>08-Jul-19</a:t>
            </a:fld>
            <a:endParaRPr lang="en-US" dirty="0"/>
          </a:p>
        </p:txBody>
      </p:sp>
      <p:sp>
        <p:nvSpPr>
          <p:cNvPr id="5" name="Footer Placeholder 4"/>
          <p:cNvSpPr>
            <a:spLocks noGrp="1"/>
          </p:cNvSpPr>
          <p:nvPr>
            <p:ph type="ftr" sz="quarter" idx="11"/>
          </p:nvPr>
        </p:nvSpPr>
        <p:spPr/>
        <p:txBody>
          <a:bodyPr/>
          <a:lstStyle/>
          <a:p>
            <a:r>
              <a:rPr lang="en-US" smtClean="0"/>
              <a:t>GV.TS.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dirty="0"/>
          </a:p>
        </p:txBody>
      </p:sp>
    </p:spTree>
    <p:extLst>
      <p:ext uri="{BB962C8B-B14F-4D97-AF65-F5344CB8AC3E}">
        <p14:creationId xmlns:p14="http://schemas.microsoft.com/office/powerpoint/2010/main" val="2074357525"/>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ĐỊNH THỜI CPU</a:t>
            </a:r>
          </a:p>
        </p:txBody>
      </p:sp>
      <p:sp>
        <p:nvSpPr>
          <p:cNvPr id="5" name="Slide Number Placeholder 4"/>
          <p:cNvSpPr>
            <a:spLocks noGrp="1"/>
          </p:cNvSpPr>
          <p:nvPr>
            <p:ph type="sldNum" sz="quarter" idx="11"/>
          </p:nvPr>
        </p:nvSpPr>
        <p:spPr/>
        <p:txBody>
          <a:bodyPr/>
          <a:lstStyle/>
          <a:p>
            <a:fld id="{A00D030F-B6E8-4663-8C58-4EF3C022B5E0}" type="slidenum">
              <a:rPr lang="en-US" altLang="en-US"/>
              <a:pPr/>
              <a:t>110</a:t>
            </a:fld>
            <a:endParaRPr lang="en-US" altLang="en-US"/>
          </a:p>
        </p:txBody>
      </p:sp>
      <p:sp>
        <p:nvSpPr>
          <p:cNvPr id="218114" name="Rectangle 2"/>
          <p:cNvSpPr>
            <a:spLocks noGrp="1" noChangeArrowheads="1"/>
          </p:cNvSpPr>
          <p:nvPr>
            <p:ph type="title"/>
          </p:nvPr>
        </p:nvSpPr>
        <p:spPr/>
        <p:txBody>
          <a:bodyPr/>
          <a:lstStyle/>
          <a:p>
            <a:r>
              <a:rPr lang="en-US" altLang="en-US"/>
              <a:t>Bài tập</a:t>
            </a:r>
            <a:r>
              <a:rPr lang="en-US" altLang="en-US" i="0"/>
              <a:t> (1)</a:t>
            </a:r>
            <a:endParaRPr lang="en-US" altLang="en-US"/>
          </a:p>
        </p:txBody>
      </p:sp>
      <p:sp>
        <p:nvSpPr>
          <p:cNvPr id="218115" name="Rectangle 3"/>
          <p:cNvSpPr>
            <a:spLocks noGrp="1" noChangeArrowheads="1"/>
          </p:cNvSpPr>
          <p:nvPr>
            <p:ph type="body" idx="1"/>
          </p:nvPr>
        </p:nvSpPr>
        <p:spPr/>
        <p:txBody>
          <a:bodyPr/>
          <a:lstStyle/>
          <a:p>
            <a:pPr>
              <a:lnSpc>
                <a:spcPct val="90000"/>
              </a:lnSpc>
              <a:buFont typeface="Wingdings" panose="05000000000000000000" pitchFamily="2" charset="2"/>
              <a:buNone/>
            </a:pPr>
            <a:r>
              <a:rPr lang="en-US" altLang="en-US" sz="2400" u="sng" dirty="0"/>
              <a:t>Process</a:t>
            </a:r>
            <a:r>
              <a:rPr lang="en-US" altLang="en-US" sz="2400" dirty="0"/>
              <a:t>	</a:t>
            </a:r>
            <a:r>
              <a:rPr lang="en-US" altLang="en-US" sz="2400" u="sng" dirty="0"/>
              <a:t>Burst Time</a:t>
            </a:r>
          </a:p>
          <a:p>
            <a:pPr>
              <a:lnSpc>
                <a:spcPct val="90000"/>
              </a:lnSpc>
              <a:buFont typeface="Wingdings" panose="05000000000000000000" pitchFamily="2" charset="2"/>
              <a:buNone/>
            </a:pPr>
            <a:r>
              <a:rPr lang="en-US" altLang="en-US" sz="2400" dirty="0"/>
              <a:t>	</a:t>
            </a:r>
            <a:r>
              <a:rPr lang="en-US" altLang="en-US" sz="2400" i="1" dirty="0"/>
              <a:t>P</a:t>
            </a:r>
            <a:r>
              <a:rPr lang="en-US" altLang="en-US" sz="2400" baseline="-25000" dirty="0"/>
              <a:t>1</a:t>
            </a:r>
            <a:r>
              <a:rPr lang="en-US" altLang="en-US" sz="2400" dirty="0"/>
              <a:t>		10</a:t>
            </a:r>
          </a:p>
          <a:p>
            <a:pPr>
              <a:lnSpc>
                <a:spcPct val="90000"/>
              </a:lnSpc>
              <a:buFont typeface="Wingdings" panose="05000000000000000000" pitchFamily="2" charset="2"/>
              <a:buNone/>
            </a:pPr>
            <a:r>
              <a:rPr lang="en-US" altLang="en-US" sz="2400" i="1" dirty="0"/>
              <a:t>	P</a:t>
            </a:r>
            <a:r>
              <a:rPr lang="en-US" altLang="en-US" sz="2400" baseline="-25000" dirty="0"/>
              <a:t>2</a:t>
            </a:r>
            <a:r>
              <a:rPr lang="en-US" altLang="en-US" sz="2400" dirty="0"/>
              <a:t> 		29</a:t>
            </a:r>
          </a:p>
          <a:p>
            <a:pPr>
              <a:lnSpc>
                <a:spcPct val="90000"/>
              </a:lnSpc>
              <a:buFont typeface="Wingdings" panose="05000000000000000000" pitchFamily="2" charset="2"/>
              <a:buNone/>
            </a:pPr>
            <a:r>
              <a:rPr lang="en-US" altLang="en-US" sz="2400" dirty="0"/>
              <a:t>	</a:t>
            </a:r>
            <a:r>
              <a:rPr lang="en-US" altLang="en-US" sz="2400" i="1" dirty="0"/>
              <a:t>P</a:t>
            </a:r>
            <a:r>
              <a:rPr lang="en-US" altLang="en-US" sz="2400" baseline="-25000" dirty="0"/>
              <a:t>3</a:t>
            </a:r>
            <a:r>
              <a:rPr lang="en-US" altLang="en-US" sz="2400" i="1" baseline="-25000" dirty="0"/>
              <a:t>		   </a:t>
            </a:r>
            <a:r>
              <a:rPr lang="en-US" altLang="en-US" sz="2400" dirty="0"/>
              <a:t>3</a:t>
            </a:r>
            <a:r>
              <a:rPr lang="en-US" altLang="en-US" sz="2400" i="1" baseline="-25000" dirty="0"/>
              <a:t> </a:t>
            </a:r>
          </a:p>
          <a:p>
            <a:pPr>
              <a:lnSpc>
                <a:spcPct val="90000"/>
              </a:lnSpc>
              <a:buFont typeface="Wingdings" panose="05000000000000000000" pitchFamily="2" charset="2"/>
              <a:buNone/>
            </a:pPr>
            <a:r>
              <a:rPr lang="en-US" altLang="en-US" sz="2400" dirty="0"/>
              <a:t>	</a:t>
            </a:r>
            <a:r>
              <a:rPr lang="en-US" altLang="en-US" sz="2400" i="1" dirty="0"/>
              <a:t>P</a:t>
            </a:r>
            <a:r>
              <a:rPr lang="en-US" altLang="en-US" sz="2400" baseline="-25000" dirty="0"/>
              <a:t>4</a:t>
            </a:r>
            <a:r>
              <a:rPr lang="en-US" altLang="en-US" sz="2400" i="1" baseline="-25000" dirty="0"/>
              <a:t>		   </a:t>
            </a:r>
            <a:r>
              <a:rPr lang="en-US" altLang="en-US" sz="2400" dirty="0"/>
              <a:t>7</a:t>
            </a:r>
            <a:r>
              <a:rPr lang="en-US" altLang="en-US" sz="2400" i="1" baseline="-25000" dirty="0"/>
              <a:t> </a:t>
            </a:r>
          </a:p>
          <a:p>
            <a:pPr>
              <a:lnSpc>
                <a:spcPct val="90000"/>
              </a:lnSpc>
              <a:buFont typeface="Wingdings" panose="05000000000000000000" pitchFamily="2" charset="2"/>
              <a:buNone/>
            </a:pPr>
            <a:r>
              <a:rPr lang="en-US" altLang="en-US" sz="2400" dirty="0"/>
              <a:t>	</a:t>
            </a:r>
            <a:r>
              <a:rPr lang="en-US" altLang="en-US" sz="2400" i="1" dirty="0"/>
              <a:t>P</a:t>
            </a:r>
            <a:r>
              <a:rPr lang="en-US" altLang="en-US" sz="2400" baseline="-25000" dirty="0"/>
              <a:t>5</a:t>
            </a:r>
            <a:r>
              <a:rPr lang="en-US" altLang="en-US" sz="2400" i="1" baseline="-25000" dirty="0"/>
              <a:t>	 	</a:t>
            </a:r>
            <a:r>
              <a:rPr lang="en-US" altLang="en-US" sz="2400" dirty="0"/>
              <a:t>12</a:t>
            </a:r>
            <a:r>
              <a:rPr lang="en-US" altLang="en-US" sz="2400" i="1" baseline="-25000" dirty="0"/>
              <a:t> </a:t>
            </a:r>
          </a:p>
          <a:p>
            <a:pPr>
              <a:lnSpc>
                <a:spcPct val="90000"/>
              </a:lnSpc>
            </a:pPr>
            <a:r>
              <a:rPr lang="en-US" altLang="en-US" sz="2400" dirty="0" err="1"/>
              <a:t>Tất</a:t>
            </a:r>
            <a:r>
              <a:rPr lang="en-US" altLang="en-US" sz="2400" dirty="0"/>
              <a:t> </a:t>
            </a:r>
            <a:r>
              <a:rPr lang="en-US" altLang="en-US" sz="2400" dirty="0" err="1"/>
              <a:t>cả</a:t>
            </a:r>
            <a:r>
              <a:rPr lang="en-US" altLang="en-US" sz="2400" dirty="0"/>
              <a:t> </a:t>
            </a:r>
            <a:r>
              <a:rPr lang="en-US" altLang="en-US" sz="2400" dirty="0" err="1"/>
              <a:t>đều</a:t>
            </a:r>
            <a:r>
              <a:rPr lang="en-US" altLang="en-US" sz="2400" dirty="0"/>
              <a:t> </a:t>
            </a:r>
            <a:r>
              <a:rPr lang="en-US" altLang="en-US" sz="2400" dirty="0" err="1"/>
              <a:t>đến</a:t>
            </a:r>
            <a:r>
              <a:rPr lang="en-US" altLang="en-US" sz="2400" dirty="0"/>
              <a:t> ở </a:t>
            </a:r>
            <a:r>
              <a:rPr lang="en-US" altLang="en-US" sz="2400" dirty="0" err="1"/>
              <a:t>thời</a:t>
            </a:r>
            <a:r>
              <a:rPr lang="en-US" altLang="en-US" sz="2400" dirty="0"/>
              <a:t> </a:t>
            </a:r>
            <a:r>
              <a:rPr lang="en-US" altLang="en-US" sz="2400" dirty="0" err="1"/>
              <a:t>điểm</a:t>
            </a:r>
            <a:r>
              <a:rPr lang="en-US" altLang="en-US" sz="2400" dirty="0"/>
              <a:t> 0</a:t>
            </a:r>
          </a:p>
          <a:p>
            <a:pPr>
              <a:lnSpc>
                <a:spcPct val="90000"/>
              </a:lnSpc>
            </a:pPr>
            <a:r>
              <a:rPr lang="en-US" altLang="en-US" sz="2400" dirty="0" err="1"/>
              <a:t>Xét</a:t>
            </a:r>
            <a:r>
              <a:rPr lang="en-US" altLang="en-US" sz="2400" dirty="0"/>
              <a:t> </a:t>
            </a:r>
            <a:r>
              <a:rPr lang="en-US" altLang="en-US" sz="2400" dirty="0" err="1"/>
              <a:t>các</a:t>
            </a:r>
            <a:r>
              <a:rPr lang="en-US" altLang="en-US" sz="2400" dirty="0"/>
              <a:t> </a:t>
            </a:r>
            <a:r>
              <a:rPr lang="en-US" altLang="en-US" sz="2400" dirty="0" err="1"/>
              <a:t>giải</a:t>
            </a:r>
            <a:r>
              <a:rPr lang="en-US" altLang="en-US" sz="2400" dirty="0"/>
              <a:t> </a:t>
            </a:r>
            <a:r>
              <a:rPr lang="en-US" altLang="en-US" sz="2400" dirty="0" err="1"/>
              <a:t>thuật</a:t>
            </a:r>
            <a:r>
              <a:rPr lang="en-US" altLang="en-US" sz="2400" dirty="0"/>
              <a:t> FCFS, SFJ, </a:t>
            </a:r>
            <a:r>
              <a:rPr lang="en-US" altLang="en-US" sz="2400" dirty="0" err="1"/>
              <a:t>và</a:t>
            </a:r>
            <a:r>
              <a:rPr lang="en-US" altLang="en-US" sz="2400" dirty="0"/>
              <a:t> RR </a:t>
            </a:r>
            <a:r>
              <a:rPr lang="en-US" altLang="en-US" sz="2400" dirty="0" err="1"/>
              <a:t>với</a:t>
            </a:r>
            <a:r>
              <a:rPr lang="en-US" altLang="en-US" sz="2400" dirty="0"/>
              <a:t> quantum time = 10</a:t>
            </a:r>
          </a:p>
          <a:p>
            <a:pPr>
              <a:lnSpc>
                <a:spcPct val="90000"/>
              </a:lnSpc>
            </a:pPr>
            <a:r>
              <a:rPr lang="en-US" altLang="en-US" sz="2400" dirty="0" err="1"/>
              <a:t>Giải</a:t>
            </a:r>
            <a:r>
              <a:rPr lang="en-US" altLang="en-US" sz="2400" dirty="0"/>
              <a:t> </a:t>
            </a:r>
            <a:r>
              <a:rPr lang="en-US" altLang="en-US" sz="2400" dirty="0" err="1"/>
              <a:t>thuật</a:t>
            </a:r>
            <a:r>
              <a:rPr lang="en-US" altLang="en-US" sz="2400" dirty="0"/>
              <a:t> </a:t>
            </a:r>
            <a:r>
              <a:rPr lang="en-US" altLang="en-US" sz="2400" dirty="0" err="1"/>
              <a:t>nào</a:t>
            </a:r>
            <a:r>
              <a:rPr lang="en-US" altLang="en-US" sz="2400" dirty="0"/>
              <a:t> </a:t>
            </a:r>
            <a:r>
              <a:rPr lang="en-US" altLang="en-US" sz="2400" dirty="0" err="1"/>
              <a:t>cho</a:t>
            </a:r>
            <a:endParaRPr lang="en-US" altLang="en-US" sz="2400" dirty="0"/>
          </a:p>
          <a:p>
            <a:pPr lvl="1">
              <a:lnSpc>
                <a:spcPct val="90000"/>
              </a:lnSpc>
            </a:pPr>
            <a:r>
              <a:rPr lang="en-US" altLang="en-US" sz="2000" dirty="0" err="1"/>
              <a:t>Thời</a:t>
            </a:r>
            <a:r>
              <a:rPr lang="en-US" altLang="en-US" sz="2000" dirty="0"/>
              <a:t> </a:t>
            </a:r>
            <a:r>
              <a:rPr lang="en-US" altLang="en-US" sz="2000" dirty="0" err="1"/>
              <a:t>gian</a:t>
            </a:r>
            <a:r>
              <a:rPr lang="en-US" altLang="en-US" sz="2000" dirty="0"/>
              <a:t> </a:t>
            </a:r>
            <a:r>
              <a:rPr lang="en-US" altLang="en-US" sz="2000" dirty="0" err="1"/>
              <a:t>đợi</a:t>
            </a:r>
            <a:r>
              <a:rPr lang="en-US" altLang="en-US" sz="2000" dirty="0"/>
              <a:t> </a:t>
            </a:r>
            <a:r>
              <a:rPr lang="en-US" altLang="en-US" sz="2000" dirty="0" err="1"/>
              <a:t>trung</a:t>
            </a:r>
            <a:r>
              <a:rPr lang="en-US" altLang="en-US" sz="2000" dirty="0"/>
              <a:t> </a:t>
            </a:r>
            <a:r>
              <a:rPr lang="en-US" altLang="en-US" sz="2000" dirty="0" err="1"/>
              <a:t>bình</a:t>
            </a:r>
            <a:r>
              <a:rPr lang="en-US" altLang="en-US" sz="2000" dirty="0"/>
              <a:t> </a:t>
            </a:r>
            <a:r>
              <a:rPr lang="en-US" altLang="en-US" sz="2000" dirty="0" err="1"/>
              <a:t>nhỏ</a:t>
            </a:r>
            <a:r>
              <a:rPr lang="en-US" altLang="en-US" sz="2000" dirty="0"/>
              <a:t> </a:t>
            </a:r>
            <a:r>
              <a:rPr lang="en-US" altLang="en-US" sz="2000" dirty="0" err="1"/>
              <a:t>nhất</a:t>
            </a:r>
            <a:r>
              <a:rPr lang="en-US" altLang="en-US" sz="2000" dirty="0"/>
              <a:t>?</a:t>
            </a:r>
          </a:p>
          <a:p>
            <a:pPr lvl="1">
              <a:lnSpc>
                <a:spcPct val="90000"/>
              </a:lnSpc>
            </a:pPr>
            <a:r>
              <a:rPr lang="en-US" altLang="en-US" sz="2000" dirty="0" err="1"/>
              <a:t>Thông</a:t>
            </a:r>
            <a:r>
              <a:rPr lang="en-US" altLang="en-US" sz="2000" dirty="0"/>
              <a:t> </a:t>
            </a:r>
            <a:r>
              <a:rPr lang="en-US" altLang="en-US" sz="2000" dirty="0" err="1"/>
              <a:t>năng</a:t>
            </a:r>
            <a:r>
              <a:rPr lang="en-US" altLang="en-US" sz="2000" dirty="0"/>
              <a:t> </a:t>
            </a:r>
            <a:r>
              <a:rPr lang="en-US" altLang="en-US" sz="2000" dirty="0" err="1"/>
              <a:t>cao</a:t>
            </a:r>
            <a:r>
              <a:rPr lang="en-US" altLang="en-US" sz="2000" dirty="0"/>
              <a:t> </a:t>
            </a:r>
            <a:r>
              <a:rPr lang="en-US" altLang="en-US" sz="2000" dirty="0" err="1"/>
              <a:t>nhất</a:t>
            </a:r>
            <a:r>
              <a:rPr lang="en-US" altLang="en-US" sz="2000" dirty="0"/>
              <a:t>?</a:t>
            </a:r>
          </a:p>
          <a:p>
            <a:pPr lvl="1">
              <a:lnSpc>
                <a:spcPct val="90000"/>
              </a:lnSpc>
            </a:pPr>
            <a:r>
              <a:rPr lang="en-US" altLang="en-US" sz="2000" dirty="0" err="1"/>
              <a:t>Thời</a:t>
            </a:r>
            <a:r>
              <a:rPr lang="en-US" altLang="en-US" sz="2000" dirty="0"/>
              <a:t> </a:t>
            </a:r>
            <a:r>
              <a:rPr lang="en-US" altLang="en-US" sz="2000" dirty="0" err="1"/>
              <a:t>gian</a:t>
            </a:r>
            <a:r>
              <a:rPr lang="en-US" altLang="en-US" sz="2000" dirty="0"/>
              <a:t> quay </a:t>
            </a:r>
            <a:r>
              <a:rPr lang="en-US" altLang="en-US" sz="2000" dirty="0" err="1"/>
              <a:t>vòng</a:t>
            </a:r>
            <a:r>
              <a:rPr lang="en-US" altLang="en-US" sz="2000" dirty="0"/>
              <a:t> </a:t>
            </a:r>
            <a:r>
              <a:rPr lang="en-US" altLang="en-US" sz="2000" dirty="0" err="1"/>
              <a:t>trung</a:t>
            </a:r>
            <a:r>
              <a:rPr lang="en-US" altLang="en-US" sz="2000" dirty="0"/>
              <a:t> </a:t>
            </a:r>
            <a:r>
              <a:rPr lang="en-US" altLang="en-US" sz="2000" dirty="0" err="1"/>
              <a:t>bình</a:t>
            </a:r>
            <a:r>
              <a:rPr lang="en-US" altLang="en-US" sz="2000" dirty="0"/>
              <a:t> </a:t>
            </a:r>
            <a:r>
              <a:rPr lang="en-US" altLang="en-US" sz="2000" dirty="0" err="1"/>
              <a:t>của</a:t>
            </a:r>
            <a:r>
              <a:rPr lang="en-US" altLang="en-US" sz="2000" dirty="0"/>
              <a:t> process </a:t>
            </a:r>
            <a:r>
              <a:rPr lang="en-US" altLang="en-US" sz="2000" dirty="0" err="1"/>
              <a:t>nhỏ</a:t>
            </a:r>
            <a:r>
              <a:rPr lang="en-US" altLang="en-US" sz="2000" dirty="0"/>
              <a:t> </a:t>
            </a:r>
            <a:r>
              <a:rPr lang="en-US" altLang="en-US" sz="2000" dirty="0" err="1"/>
              <a:t>nhất</a:t>
            </a:r>
            <a:r>
              <a:rPr lang="en-US" altLang="en-US" sz="2000" dirty="0"/>
              <a:t>?</a:t>
            </a:r>
          </a:p>
        </p:txBody>
      </p:sp>
    </p:spTree>
    <p:extLst>
      <p:ext uri="{BB962C8B-B14F-4D97-AF65-F5344CB8AC3E}">
        <p14:creationId xmlns:p14="http://schemas.microsoft.com/office/powerpoint/2010/main" val="300613527"/>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ltLang="en-US"/>
              <a:t>ĐỊNH THỜI CPU</a:t>
            </a:r>
          </a:p>
        </p:txBody>
      </p:sp>
      <p:sp>
        <p:nvSpPr>
          <p:cNvPr id="6" name="Slide Number Placeholder 4"/>
          <p:cNvSpPr>
            <a:spLocks noGrp="1"/>
          </p:cNvSpPr>
          <p:nvPr>
            <p:ph type="sldNum" sz="quarter" idx="11"/>
          </p:nvPr>
        </p:nvSpPr>
        <p:spPr/>
        <p:txBody>
          <a:bodyPr/>
          <a:lstStyle/>
          <a:p>
            <a:fld id="{85F38F84-54DC-4CC7-B46B-FD53FE4B7615}" type="slidenum">
              <a:rPr lang="en-US" altLang="en-US"/>
              <a:pPr/>
              <a:t>111</a:t>
            </a:fld>
            <a:endParaRPr lang="en-US" altLang="en-US"/>
          </a:p>
        </p:txBody>
      </p:sp>
      <p:sp>
        <p:nvSpPr>
          <p:cNvPr id="219138" name="Rectangle 2"/>
          <p:cNvSpPr>
            <a:spLocks noGrp="1" noChangeArrowheads="1"/>
          </p:cNvSpPr>
          <p:nvPr>
            <p:ph type="title"/>
          </p:nvPr>
        </p:nvSpPr>
        <p:spPr/>
        <p:txBody>
          <a:bodyPr/>
          <a:lstStyle/>
          <a:p>
            <a:r>
              <a:rPr lang="en-US" altLang="en-US"/>
              <a:t>Bài tập</a:t>
            </a:r>
            <a:r>
              <a:rPr lang="en-US" altLang="en-US" i="0"/>
              <a:t> (2)</a:t>
            </a:r>
            <a:endParaRPr lang="en-US" altLang="en-US"/>
          </a:p>
        </p:txBody>
      </p:sp>
      <p:sp>
        <p:nvSpPr>
          <p:cNvPr id="219139" name="Rectangle 3"/>
          <p:cNvSpPr>
            <a:spLocks noGrp="1" noChangeArrowheads="1"/>
          </p:cNvSpPr>
          <p:nvPr>
            <p:ph type="body" idx="1"/>
          </p:nvPr>
        </p:nvSpPr>
        <p:spPr/>
        <p:txBody>
          <a:bodyPr/>
          <a:lstStyle/>
          <a:p>
            <a:r>
              <a:rPr lang="en-US" altLang="en-US"/>
              <a:t>FCFS: thời gian đợi trung bình là 28 milli giây, hãy tính các thông số khác</a:t>
            </a:r>
          </a:p>
          <a:p>
            <a:endParaRPr lang="en-US" altLang="en-US"/>
          </a:p>
        </p:txBody>
      </p:sp>
      <p:pic>
        <p:nvPicPr>
          <p:cNvPr id="219140" name="Picture 4"/>
          <p:cNvPicPr>
            <a:picLocks noChangeAspect="1" noChangeArrowheads="1"/>
          </p:cNvPicPr>
          <p:nvPr/>
        </p:nvPicPr>
        <p:blipFill>
          <a:blip r:embed="rId3">
            <a:extLst>
              <a:ext uri="{28A0092B-C50C-407E-A947-70E740481C1C}">
                <a14:useLocalDpi xmlns:a14="http://schemas.microsoft.com/office/drawing/2010/main" val="0"/>
              </a:ext>
            </a:extLst>
          </a:blip>
          <a:srcRect l="952" t="41878" r="1332" b="42386"/>
          <a:stretch>
            <a:fillRect/>
          </a:stretch>
        </p:blipFill>
        <p:spPr bwMode="auto">
          <a:xfrm>
            <a:off x="695325" y="2616200"/>
            <a:ext cx="7991475" cy="965200"/>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83666050"/>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ltLang="en-US"/>
              <a:t>ĐỊNH THỜI CPU</a:t>
            </a:r>
          </a:p>
        </p:txBody>
      </p:sp>
      <p:sp>
        <p:nvSpPr>
          <p:cNvPr id="6" name="Slide Number Placeholder 4"/>
          <p:cNvSpPr>
            <a:spLocks noGrp="1"/>
          </p:cNvSpPr>
          <p:nvPr>
            <p:ph type="sldNum" sz="quarter" idx="11"/>
          </p:nvPr>
        </p:nvSpPr>
        <p:spPr/>
        <p:txBody>
          <a:bodyPr/>
          <a:lstStyle/>
          <a:p>
            <a:fld id="{660D98CB-6049-42E4-B179-48BAC5C37DF5}" type="slidenum">
              <a:rPr lang="en-US" altLang="en-US"/>
              <a:pPr/>
              <a:t>112</a:t>
            </a:fld>
            <a:endParaRPr lang="en-US" altLang="en-US"/>
          </a:p>
        </p:txBody>
      </p:sp>
      <p:sp>
        <p:nvSpPr>
          <p:cNvPr id="238594" name="Rectangle 2"/>
          <p:cNvSpPr>
            <a:spLocks noGrp="1" noChangeArrowheads="1"/>
          </p:cNvSpPr>
          <p:nvPr>
            <p:ph type="title"/>
          </p:nvPr>
        </p:nvSpPr>
        <p:spPr/>
        <p:txBody>
          <a:bodyPr/>
          <a:lstStyle/>
          <a:p>
            <a:r>
              <a:rPr lang="en-US" altLang="en-US"/>
              <a:t>Bài tập</a:t>
            </a:r>
            <a:r>
              <a:rPr lang="en-US" altLang="en-US" i="0"/>
              <a:t> (3)</a:t>
            </a:r>
            <a:endParaRPr lang="en-US" altLang="en-US"/>
          </a:p>
        </p:txBody>
      </p:sp>
      <p:sp>
        <p:nvSpPr>
          <p:cNvPr id="238595" name="Rectangle 3"/>
          <p:cNvSpPr>
            <a:spLocks noGrp="1" noChangeArrowheads="1"/>
          </p:cNvSpPr>
          <p:nvPr>
            <p:ph type="body" idx="1"/>
          </p:nvPr>
        </p:nvSpPr>
        <p:spPr/>
        <p:txBody>
          <a:bodyPr/>
          <a:lstStyle/>
          <a:p>
            <a:r>
              <a:rPr lang="en-US" altLang="en-US"/>
              <a:t>SJF (nonpreemptive): thời gian đợi trung bình là 13 milli giây, hãy tính các thông số khác</a:t>
            </a:r>
          </a:p>
        </p:txBody>
      </p:sp>
      <p:pic>
        <p:nvPicPr>
          <p:cNvPr id="238596" name="Picture 4"/>
          <p:cNvPicPr>
            <a:picLocks noChangeAspect="1" noChangeArrowheads="1"/>
          </p:cNvPicPr>
          <p:nvPr/>
        </p:nvPicPr>
        <p:blipFill>
          <a:blip r:embed="rId3">
            <a:extLst>
              <a:ext uri="{28A0092B-C50C-407E-A947-70E740481C1C}">
                <a14:useLocalDpi xmlns:a14="http://schemas.microsoft.com/office/drawing/2010/main" val="0"/>
              </a:ext>
            </a:extLst>
          </a:blip>
          <a:srcRect l="360" t="42548" r="269" b="42789"/>
          <a:stretch>
            <a:fillRect/>
          </a:stretch>
        </p:blipFill>
        <p:spPr bwMode="auto">
          <a:xfrm>
            <a:off x="609600" y="2654300"/>
            <a:ext cx="8375650" cy="927100"/>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3851256"/>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ltLang="en-US"/>
              <a:t>ĐỊNH THỜI CPU</a:t>
            </a:r>
          </a:p>
        </p:txBody>
      </p:sp>
      <p:sp>
        <p:nvSpPr>
          <p:cNvPr id="6" name="Slide Number Placeholder 4"/>
          <p:cNvSpPr>
            <a:spLocks noGrp="1"/>
          </p:cNvSpPr>
          <p:nvPr>
            <p:ph type="sldNum" sz="quarter" idx="11"/>
          </p:nvPr>
        </p:nvSpPr>
        <p:spPr/>
        <p:txBody>
          <a:bodyPr/>
          <a:lstStyle/>
          <a:p>
            <a:fld id="{AE65E927-35DD-46E2-A6C8-9A65FC8572DC}" type="slidenum">
              <a:rPr lang="en-US" altLang="en-US"/>
              <a:pPr/>
              <a:t>113</a:t>
            </a:fld>
            <a:endParaRPr lang="en-US" altLang="en-US"/>
          </a:p>
        </p:txBody>
      </p:sp>
      <p:sp>
        <p:nvSpPr>
          <p:cNvPr id="239618" name="Rectangle 2"/>
          <p:cNvSpPr>
            <a:spLocks noGrp="1" noChangeArrowheads="1"/>
          </p:cNvSpPr>
          <p:nvPr>
            <p:ph type="title"/>
          </p:nvPr>
        </p:nvSpPr>
        <p:spPr/>
        <p:txBody>
          <a:bodyPr/>
          <a:lstStyle/>
          <a:p>
            <a:r>
              <a:rPr lang="en-US" altLang="en-US" dirty="0" err="1"/>
              <a:t>Bài</a:t>
            </a:r>
            <a:r>
              <a:rPr lang="en-US" altLang="en-US" dirty="0"/>
              <a:t> </a:t>
            </a:r>
            <a:r>
              <a:rPr lang="en-US" altLang="en-US" dirty="0" err="1"/>
              <a:t>tập</a:t>
            </a:r>
            <a:r>
              <a:rPr lang="en-US" altLang="en-US" i="0" dirty="0"/>
              <a:t> (4)</a:t>
            </a:r>
            <a:endParaRPr lang="en-US" altLang="en-US" dirty="0"/>
          </a:p>
        </p:txBody>
      </p:sp>
      <p:sp>
        <p:nvSpPr>
          <p:cNvPr id="239619" name="Rectangle 3"/>
          <p:cNvSpPr>
            <a:spLocks noGrp="1" noChangeArrowheads="1"/>
          </p:cNvSpPr>
          <p:nvPr>
            <p:ph type="body" idx="1"/>
          </p:nvPr>
        </p:nvSpPr>
        <p:spPr/>
        <p:txBody>
          <a:bodyPr/>
          <a:lstStyle/>
          <a:p>
            <a:r>
              <a:rPr lang="en-US" altLang="en-US"/>
              <a:t>RR: thời gian đợi trung bình là 23 milli giây, hãy tính các thông số khác</a:t>
            </a:r>
          </a:p>
          <a:p>
            <a:endParaRPr lang="en-US" altLang="en-US"/>
          </a:p>
        </p:txBody>
      </p:sp>
      <p:pic>
        <p:nvPicPr>
          <p:cNvPr id="239620" name="Picture 4"/>
          <p:cNvPicPr>
            <a:picLocks noChangeAspect="1" noChangeArrowheads="1"/>
          </p:cNvPicPr>
          <p:nvPr/>
        </p:nvPicPr>
        <p:blipFill>
          <a:blip r:embed="rId3">
            <a:extLst>
              <a:ext uri="{28A0092B-C50C-407E-A947-70E740481C1C}">
                <a14:useLocalDpi xmlns:a14="http://schemas.microsoft.com/office/drawing/2010/main" val="0"/>
              </a:ext>
            </a:extLst>
          </a:blip>
          <a:srcRect l="908" t="42131" r="1271" b="42615"/>
          <a:stretch>
            <a:fillRect/>
          </a:stretch>
        </p:blipFill>
        <p:spPr bwMode="auto">
          <a:xfrm>
            <a:off x="685800" y="2628900"/>
            <a:ext cx="8140700" cy="952500"/>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1498248"/>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err="1"/>
              <a:t>Bài</a:t>
            </a:r>
            <a:r>
              <a:rPr lang="en-US" altLang="en-US" dirty="0"/>
              <a:t> </a:t>
            </a:r>
            <a:r>
              <a:rPr lang="en-US" altLang="en-US" dirty="0" err="1"/>
              <a:t>tập</a:t>
            </a:r>
            <a:r>
              <a:rPr lang="en-US" altLang="en-US" dirty="0"/>
              <a:t> </a:t>
            </a:r>
            <a:r>
              <a:rPr lang="en-US" altLang="en-US" dirty="0" smtClean="0"/>
              <a:t>(5)</a:t>
            </a:r>
            <a:endParaRPr lang="en-US" dirty="0"/>
          </a:p>
        </p:txBody>
      </p:sp>
      <p:sp>
        <p:nvSpPr>
          <p:cNvPr id="3" name="Content Placeholder 2"/>
          <p:cNvSpPr>
            <a:spLocks noGrp="1"/>
          </p:cNvSpPr>
          <p:nvPr>
            <p:ph idx="1"/>
          </p:nvPr>
        </p:nvSpPr>
        <p:spPr/>
        <p:txBody>
          <a:bodyPr/>
          <a:lstStyle/>
          <a:p>
            <a:r>
              <a:rPr lang="it-IT" b="1" i="1" dirty="0" smtClean="0"/>
              <a:t> </a:t>
            </a:r>
            <a:r>
              <a:rPr lang="it-IT" dirty="0"/>
              <a:t>Có các tiến trình P0, P1, P2, P3 và P4 đã đang sẵn sàng chờ được cấp phát CPU. Đánh giá các thuật toán lựa chọn tiến trình để cấp phát (thuật toán lập lịch cho CPU). Các tiến trình có thời gian cần CPU (CPU burst time) và có thời gian đến (vào hàng đợi Ready) được cho trong bảng dưới đây</a:t>
            </a:r>
            <a:r>
              <a:rPr lang="it-IT" dirty="0" smtClean="0"/>
              <a:t>:</a:t>
            </a:r>
          </a:p>
          <a:p>
            <a:endParaRPr lang="en-US" dirty="0" smtClean="0"/>
          </a:p>
          <a:p>
            <a:endParaRPr lang="en-US" dirty="0"/>
          </a:p>
          <a:p>
            <a:endParaRPr lang="en-US" dirty="0" smtClean="0"/>
          </a:p>
          <a:p>
            <a:endParaRPr lang="en-US" dirty="0"/>
          </a:p>
          <a:p>
            <a:r>
              <a:rPr lang="en-US" dirty="0"/>
              <a:t>Time slice = 10ms</a:t>
            </a:r>
            <a:endParaRPr lang="en-US" dirty="0"/>
          </a:p>
        </p:txBody>
      </p:sp>
      <p:sp>
        <p:nvSpPr>
          <p:cNvPr id="4" name="Date Placeholder 3"/>
          <p:cNvSpPr>
            <a:spLocks noGrp="1"/>
          </p:cNvSpPr>
          <p:nvPr>
            <p:ph type="dt" sz="half" idx="10"/>
          </p:nvPr>
        </p:nvSpPr>
        <p:spPr/>
        <p:txBody>
          <a:bodyPr/>
          <a:lstStyle/>
          <a:p>
            <a:fld id="{F304A388-B792-4BF1-82EC-FA2C53762184}" type="datetime1">
              <a:rPr lang="en-US" smtClean="0"/>
              <a:t>08-Jul-19</a:t>
            </a:fld>
            <a:endParaRPr lang="en-US" dirty="0"/>
          </a:p>
        </p:txBody>
      </p:sp>
      <p:sp>
        <p:nvSpPr>
          <p:cNvPr id="5" name="Footer Placeholder 4"/>
          <p:cNvSpPr>
            <a:spLocks noGrp="1"/>
          </p:cNvSpPr>
          <p:nvPr>
            <p:ph type="ftr" sz="quarter" idx="11"/>
          </p:nvPr>
        </p:nvSpPr>
        <p:spPr/>
        <p:txBody>
          <a:bodyPr/>
          <a:lstStyle/>
          <a:p>
            <a:r>
              <a:rPr lang="en-US" smtClean="0"/>
              <a:t>GV.TS.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114</a:t>
            </a:fld>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3445169059"/>
              </p:ext>
            </p:extLst>
          </p:nvPr>
        </p:nvGraphicFramePr>
        <p:xfrm>
          <a:off x="1295400" y="4015154"/>
          <a:ext cx="6477000" cy="1633806"/>
        </p:xfrm>
        <a:graphic>
          <a:graphicData uri="http://schemas.openxmlformats.org/drawingml/2006/table">
            <a:tbl>
              <a:tblPr firstRow="1" firstCol="1" lastRow="1" lastCol="1" bandRow="1" bandCol="1">
                <a:tableStyleId>{5C22544A-7EE6-4342-B048-85BDC9FD1C3A}</a:tableStyleId>
              </a:tblPr>
              <a:tblGrid>
                <a:gridCol w="2159000">
                  <a:extLst>
                    <a:ext uri="{9D8B030D-6E8A-4147-A177-3AD203B41FA5}">
                      <a16:colId xmlns:a16="http://schemas.microsoft.com/office/drawing/2014/main" val="1994910383"/>
                    </a:ext>
                  </a:extLst>
                </a:gridCol>
                <a:gridCol w="2159000">
                  <a:extLst>
                    <a:ext uri="{9D8B030D-6E8A-4147-A177-3AD203B41FA5}">
                      <a16:colId xmlns:a16="http://schemas.microsoft.com/office/drawing/2014/main" val="429794246"/>
                    </a:ext>
                  </a:extLst>
                </a:gridCol>
                <a:gridCol w="2159000">
                  <a:extLst>
                    <a:ext uri="{9D8B030D-6E8A-4147-A177-3AD203B41FA5}">
                      <a16:colId xmlns:a16="http://schemas.microsoft.com/office/drawing/2014/main" val="1682481673"/>
                    </a:ext>
                  </a:extLst>
                </a:gridCol>
              </a:tblGrid>
              <a:tr h="272301">
                <a:tc>
                  <a:txBody>
                    <a:bodyPr/>
                    <a:lstStyle/>
                    <a:p>
                      <a:pPr marL="0" marR="0">
                        <a:spcBef>
                          <a:spcPts val="0"/>
                        </a:spcBef>
                        <a:spcAft>
                          <a:spcPts val="0"/>
                        </a:spcAft>
                      </a:pPr>
                      <a:r>
                        <a:rPr lang="en-US" sz="1400">
                          <a:effectLst/>
                        </a:rPr>
                        <a:t>Tiến trình</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Thời gian đến (ms)</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 CPU burst Time (ms)</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504593463"/>
                  </a:ext>
                </a:extLst>
              </a:tr>
              <a:tr h="272301">
                <a:tc>
                  <a:txBody>
                    <a:bodyPr/>
                    <a:lstStyle/>
                    <a:p>
                      <a:pPr marL="0" marR="0">
                        <a:spcBef>
                          <a:spcPts val="0"/>
                        </a:spcBef>
                        <a:spcAft>
                          <a:spcPts val="0"/>
                        </a:spcAft>
                      </a:pPr>
                      <a:r>
                        <a:rPr lang="en-US" sz="1400">
                          <a:effectLst/>
                        </a:rPr>
                        <a:t>P0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15</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042786424"/>
                  </a:ext>
                </a:extLst>
              </a:tr>
              <a:tr h="272301">
                <a:tc>
                  <a:txBody>
                    <a:bodyPr/>
                    <a:lstStyle/>
                    <a:p>
                      <a:pPr marL="0" marR="0">
                        <a:spcBef>
                          <a:spcPts val="0"/>
                        </a:spcBef>
                        <a:spcAft>
                          <a:spcPts val="0"/>
                        </a:spcAft>
                      </a:pPr>
                      <a:r>
                        <a:rPr lang="en-US" sz="1400">
                          <a:effectLst/>
                        </a:rPr>
                        <a:t>P1</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2</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25</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236974702"/>
                  </a:ext>
                </a:extLst>
              </a:tr>
              <a:tr h="272301">
                <a:tc>
                  <a:txBody>
                    <a:bodyPr/>
                    <a:lstStyle/>
                    <a:p>
                      <a:pPr marL="0" marR="0">
                        <a:spcBef>
                          <a:spcPts val="0"/>
                        </a:spcBef>
                        <a:spcAft>
                          <a:spcPts val="0"/>
                        </a:spcAft>
                      </a:pPr>
                      <a:r>
                        <a:rPr lang="en-US" sz="1400">
                          <a:effectLst/>
                        </a:rPr>
                        <a:t>P2</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17</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6</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956798317"/>
                  </a:ext>
                </a:extLst>
              </a:tr>
              <a:tr h="272301">
                <a:tc>
                  <a:txBody>
                    <a:bodyPr/>
                    <a:lstStyle/>
                    <a:p>
                      <a:pPr marL="0" marR="0">
                        <a:spcBef>
                          <a:spcPts val="0"/>
                        </a:spcBef>
                        <a:spcAft>
                          <a:spcPts val="0"/>
                        </a:spcAft>
                      </a:pPr>
                      <a:r>
                        <a:rPr lang="en-US" sz="1400">
                          <a:effectLst/>
                        </a:rPr>
                        <a:t>P3</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10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15</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73026386"/>
                  </a:ext>
                </a:extLst>
              </a:tr>
              <a:tr h="272301">
                <a:tc>
                  <a:txBody>
                    <a:bodyPr/>
                    <a:lstStyle/>
                    <a:p>
                      <a:pPr marL="0" marR="0">
                        <a:spcBef>
                          <a:spcPts val="0"/>
                        </a:spcBef>
                        <a:spcAft>
                          <a:spcPts val="0"/>
                        </a:spcAft>
                      </a:pPr>
                      <a:r>
                        <a:rPr lang="en-US" sz="1400">
                          <a:effectLst/>
                        </a:rPr>
                        <a:t>P4</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15</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rPr>
                        <a:t>12</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115867659"/>
                  </a:ext>
                </a:extLst>
              </a:tr>
            </a:tbl>
          </a:graphicData>
        </a:graphic>
      </p:graphicFrame>
    </p:spTree>
    <p:extLst>
      <p:ext uri="{BB962C8B-B14F-4D97-AF65-F5344CB8AC3E}">
        <p14:creationId xmlns:p14="http://schemas.microsoft.com/office/powerpoint/2010/main" val="67596447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err="1"/>
              <a:t>Bài</a:t>
            </a:r>
            <a:r>
              <a:rPr lang="en-US" altLang="en-US" dirty="0"/>
              <a:t> </a:t>
            </a:r>
            <a:r>
              <a:rPr lang="en-US" altLang="en-US" dirty="0" err="1"/>
              <a:t>tập</a:t>
            </a:r>
            <a:r>
              <a:rPr lang="en-US" altLang="en-US"/>
              <a:t> </a:t>
            </a:r>
            <a:r>
              <a:rPr lang="en-US" altLang="en-US" smtClean="0"/>
              <a:t>(6)</a:t>
            </a:r>
            <a:endParaRPr lang="en-US" dirty="0"/>
          </a:p>
        </p:txBody>
      </p:sp>
      <p:sp>
        <p:nvSpPr>
          <p:cNvPr id="3" name="Content Placeholder 2"/>
          <p:cNvSpPr>
            <a:spLocks noGrp="1"/>
          </p:cNvSpPr>
          <p:nvPr>
            <p:ph idx="1"/>
          </p:nvPr>
        </p:nvSpPr>
        <p:spPr/>
        <p:txBody>
          <a:bodyPr/>
          <a:lstStyle/>
          <a:p>
            <a:r>
              <a:rPr lang="en-US" dirty="0" err="1"/>
              <a:t>Có</a:t>
            </a:r>
            <a:r>
              <a:rPr lang="en-US" dirty="0"/>
              <a:t> </a:t>
            </a:r>
            <a:r>
              <a:rPr lang="en-US" dirty="0" err="1"/>
              <a:t>các</a:t>
            </a:r>
            <a:r>
              <a:rPr lang="en-US" dirty="0"/>
              <a:t> </a:t>
            </a:r>
            <a:r>
              <a:rPr lang="en-US" dirty="0" err="1"/>
              <a:t>tiến</a:t>
            </a:r>
            <a:r>
              <a:rPr lang="en-US" dirty="0"/>
              <a:t> </a:t>
            </a:r>
            <a:r>
              <a:rPr lang="en-US" dirty="0" err="1"/>
              <a:t>trình</a:t>
            </a:r>
            <a:r>
              <a:rPr lang="en-US" dirty="0"/>
              <a:t> P0, P1, P2, P3 </a:t>
            </a:r>
            <a:r>
              <a:rPr lang="en-US" dirty="0" err="1"/>
              <a:t>và</a:t>
            </a:r>
            <a:r>
              <a:rPr lang="en-US" dirty="0"/>
              <a:t> P4 </a:t>
            </a:r>
            <a:r>
              <a:rPr lang="en-US" dirty="0" err="1"/>
              <a:t>đã</a:t>
            </a:r>
            <a:r>
              <a:rPr lang="en-US" dirty="0"/>
              <a:t> </a:t>
            </a:r>
            <a:r>
              <a:rPr lang="en-US" dirty="0" err="1"/>
              <a:t>đang</a:t>
            </a:r>
            <a:r>
              <a:rPr lang="en-US" dirty="0"/>
              <a:t> </a:t>
            </a:r>
            <a:r>
              <a:rPr lang="en-US" dirty="0" err="1"/>
              <a:t>sẵn</a:t>
            </a:r>
            <a:r>
              <a:rPr lang="en-US" dirty="0"/>
              <a:t> </a:t>
            </a:r>
            <a:r>
              <a:rPr lang="en-US" dirty="0" err="1"/>
              <a:t>sàng</a:t>
            </a:r>
            <a:r>
              <a:rPr lang="en-US" dirty="0"/>
              <a:t> </a:t>
            </a:r>
            <a:r>
              <a:rPr lang="en-US" dirty="0" err="1"/>
              <a:t>chờ</a:t>
            </a:r>
            <a:r>
              <a:rPr lang="en-US" dirty="0"/>
              <a:t> </a:t>
            </a:r>
            <a:r>
              <a:rPr lang="en-US" dirty="0" err="1"/>
              <a:t>được</a:t>
            </a:r>
            <a:r>
              <a:rPr lang="en-US" dirty="0"/>
              <a:t> </a:t>
            </a:r>
            <a:r>
              <a:rPr lang="en-US" dirty="0" err="1"/>
              <a:t>cấp</a:t>
            </a:r>
            <a:r>
              <a:rPr lang="en-US" dirty="0"/>
              <a:t> </a:t>
            </a:r>
            <a:r>
              <a:rPr lang="en-US" dirty="0" err="1"/>
              <a:t>phát</a:t>
            </a:r>
            <a:r>
              <a:rPr lang="en-US" dirty="0"/>
              <a:t> CPU. </a:t>
            </a:r>
            <a:r>
              <a:rPr lang="en-US" dirty="0" err="1"/>
              <a:t>Đánh</a:t>
            </a:r>
            <a:r>
              <a:rPr lang="en-US" dirty="0"/>
              <a:t> </a:t>
            </a:r>
            <a:r>
              <a:rPr lang="en-US" dirty="0" err="1"/>
              <a:t>giá</a:t>
            </a:r>
            <a:r>
              <a:rPr lang="en-US" dirty="0"/>
              <a:t> </a:t>
            </a:r>
            <a:r>
              <a:rPr lang="en-US" dirty="0" err="1"/>
              <a:t>các</a:t>
            </a:r>
            <a:r>
              <a:rPr lang="en-US" dirty="0"/>
              <a:t> </a:t>
            </a:r>
            <a:r>
              <a:rPr lang="en-US" dirty="0" err="1"/>
              <a:t>thuật</a:t>
            </a:r>
            <a:r>
              <a:rPr lang="en-US" dirty="0"/>
              <a:t> </a:t>
            </a:r>
            <a:r>
              <a:rPr lang="en-US" dirty="0" err="1"/>
              <a:t>toán</a:t>
            </a:r>
            <a:r>
              <a:rPr lang="en-US" dirty="0"/>
              <a:t> </a:t>
            </a:r>
            <a:r>
              <a:rPr lang="en-US" dirty="0" err="1"/>
              <a:t>lựa</a:t>
            </a:r>
            <a:r>
              <a:rPr lang="en-US" dirty="0"/>
              <a:t> </a:t>
            </a:r>
            <a:r>
              <a:rPr lang="en-US" dirty="0" err="1"/>
              <a:t>chọn</a:t>
            </a:r>
            <a:r>
              <a:rPr lang="en-US" dirty="0"/>
              <a:t> </a:t>
            </a:r>
            <a:r>
              <a:rPr lang="en-US" dirty="0" err="1"/>
              <a:t>tiến</a:t>
            </a:r>
            <a:r>
              <a:rPr lang="en-US" dirty="0"/>
              <a:t> </a:t>
            </a:r>
            <a:r>
              <a:rPr lang="en-US" dirty="0" err="1"/>
              <a:t>trình</a:t>
            </a:r>
            <a:r>
              <a:rPr lang="en-US" dirty="0"/>
              <a:t> </a:t>
            </a:r>
            <a:r>
              <a:rPr lang="en-US" dirty="0" err="1"/>
              <a:t>để</a:t>
            </a:r>
            <a:r>
              <a:rPr lang="en-US" dirty="0"/>
              <a:t> </a:t>
            </a:r>
            <a:r>
              <a:rPr lang="en-US" dirty="0" err="1"/>
              <a:t>cấp</a:t>
            </a:r>
            <a:r>
              <a:rPr lang="en-US" dirty="0"/>
              <a:t> </a:t>
            </a:r>
            <a:r>
              <a:rPr lang="en-US" dirty="0" err="1"/>
              <a:t>phát</a:t>
            </a:r>
            <a:r>
              <a:rPr lang="en-US" dirty="0"/>
              <a:t> (</a:t>
            </a:r>
            <a:r>
              <a:rPr lang="en-US" dirty="0" err="1"/>
              <a:t>thuật</a:t>
            </a:r>
            <a:r>
              <a:rPr lang="en-US" dirty="0"/>
              <a:t> </a:t>
            </a:r>
            <a:r>
              <a:rPr lang="en-US" dirty="0" err="1"/>
              <a:t>toán</a:t>
            </a:r>
            <a:r>
              <a:rPr lang="en-US" dirty="0"/>
              <a:t> </a:t>
            </a:r>
            <a:r>
              <a:rPr lang="en-US" dirty="0" err="1"/>
              <a:t>lập</a:t>
            </a:r>
            <a:r>
              <a:rPr lang="en-US" dirty="0"/>
              <a:t> </a:t>
            </a:r>
            <a:r>
              <a:rPr lang="en-US" dirty="0" err="1"/>
              <a:t>lịch</a:t>
            </a:r>
            <a:r>
              <a:rPr lang="en-US" dirty="0"/>
              <a:t> </a:t>
            </a:r>
            <a:r>
              <a:rPr lang="en-US" dirty="0" err="1"/>
              <a:t>cho</a:t>
            </a:r>
            <a:r>
              <a:rPr lang="en-US" dirty="0"/>
              <a:t> CPU). </a:t>
            </a:r>
            <a:r>
              <a:rPr lang="en-US" dirty="0" err="1"/>
              <a:t>Các</a:t>
            </a:r>
            <a:r>
              <a:rPr lang="en-US" dirty="0"/>
              <a:t> </a:t>
            </a:r>
            <a:r>
              <a:rPr lang="en-US" dirty="0" err="1"/>
              <a:t>tiến</a:t>
            </a:r>
            <a:r>
              <a:rPr lang="en-US" dirty="0"/>
              <a:t> </a:t>
            </a:r>
            <a:r>
              <a:rPr lang="en-US" dirty="0" err="1"/>
              <a:t>trình</a:t>
            </a:r>
            <a:r>
              <a:rPr lang="en-US" dirty="0"/>
              <a:t> </a:t>
            </a:r>
            <a:r>
              <a:rPr lang="en-US" dirty="0" err="1"/>
              <a:t>có</a:t>
            </a:r>
            <a:r>
              <a:rPr lang="en-US" dirty="0"/>
              <a:t> </a:t>
            </a:r>
            <a:r>
              <a:rPr lang="en-US" dirty="0" err="1"/>
              <a:t>thời</a:t>
            </a:r>
            <a:r>
              <a:rPr lang="en-US" dirty="0"/>
              <a:t> </a:t>
            </a:r>
            <a:r>
              <a:rPr lang="en-US" dirty="0" err="1"/>
              <a:t>gian</a:t>
            </a:r>
            <a:r>
              <a:rPr lang="en-US" dirty="0"/>
              <a:t> </a:t>
            </a:r>
            <a:r>
              <a:rPr lang="en-US" dirty="0" err="1"/>
              <a:t>cần</a:t>
            </a:r>
            <a:r>
              <a:rPr lang="en-US" dirty="0"/>
              <a:t> CPU (CPU burst time) </a:t>
            </a:r>
            <a:r>
              <a:rPr lang="en-US" dirty="0" err="1"/>
              <a:t>và</a:t>
            </a:r>
            <a:r>
              <a:rPr lang="en-US" dirty="0"/>
              <a:t> </a:t>
            </a:r>
            <a:r>
              <a:rPr lang="en-US" dirty="0" err="1"/>
              <a:t>có</a:t>
            </a:r>
            <a:r>
              <a:rPr lang="en-US" dirty="0"/>
              <a:t> </a:t>
            </a:r>
            <a:r>
              <a:rPr lang="en-US" dirty="0" err="1"/>
              <a:t>thời</a:t>
            </a:r>
            <a:r>
              <a:rPr lang="en-US" dirty="0"/>
              <a:t> </a:t>
            </a:r>
            <a:r>
              <a:rPr lang="en-US" dirty="0" err="1"/>
              <a:t>gian</a:t>
            </a:r>
            <a:r>
              <a:rPr lang="en-US" dirty="0"/>
              <a:t> </a:t>
            </a:r>
            <a:r>
              <a:rPr lang="en-US" dirty="0" err="1"/>
              <a:t>đến</a:t>
            </a:r>
            <a:r>
              <a:rPr lang="en-US" dirty="0"/>
              <a:t> (</a:t>
            </a:r>
            <a:r>
              <a:rPr lang="en-US" dirty="0" err="1"/>
              <a:t>vào</a:t>
            </a:r>
            <a:r>
              <a:rPr lang="en-US" dirty="0"/>
              <a:t> </a:t>
            </a:r>
            <a:r>
              <a:rPr lang="en-US" dirty="0" err="1"/>
              <a:t>hàng</a:t>
            </a:r>
            <a:r>
              <a:rPr lang="en-US" dirty="0"/>
              <a:t> </a:t>
            </a:r>
            <a:r>
              <a:rPr lang="en-US" dirty="0" err="1"/>
              <a:t>đợi</a:t>
            </a:r>
            <a:r>
              <a:rPr lang="en-US" dirty="0"/>
              <a:t> Ready) </a:t>
            </a:r>
            <a:r>
              <a:rPr lang="en-US" dirty="0" err="1"/>
              <a:t>được</a:t>
            </a:r>
            <a:r>
              <a:rPr lang="en-US" dirty="0"/>
              <a:t> </a:t>
            </a:r>
            <a:r>
              <a:rPr lang="en-US" dirty="0" err="1"/>
              <a:t>cho</a:t>
            </a:r>
            <a:r>
              <a:rPr lang="en-US" dirty="0"/>
              <a:t> </a:t>
            </a:r>
            <a:r>
              <a:rPr lang="en-US" dirty="0" err="1"/>
              <a:t>trong</a:t>
            </a:r>
            <a:r>
              <a:rPr lang="en-US" dirty="0"/>
              <a:t> </a:t>
            </a:r>
            <a:r>
              <a:rPr lang="en-US" dirty="0" err="1"/>
              <a:t>bảng</a:t>
            </a:r>
            <a:r>
              <a:rPr lang="en-US" dirty="0"/>
              <a:t> </a:t>
            </a:r>
            <a:r>
              <a:rPr lang="en-US" dirty="0" err="1"/>
              <a:t>dưới</a:t>
            </a:r>
            <a:r>
              <a:rPr lang="en-US" dirty="0"/>
              <a:t> </a:t>
            </a:r>
            <a:r>
              <a:rPr lang="en-US" dirty="0" err="1"/>
              <a:t>đây</a:t>
            </a:r>
            <a:r>
              <a:rPr lang="en-US" dirty="0"/>
              <a:t>:</a:t>
            </a:r>
          </a:p>
          <a:p>
            <a:endParaRPr lang="en-US" dirty="0" smtClean="0"/>
          </a:p>
          <a:p>
            <a:endParaRPr lang="en-US" dirty="0"/>
          </a:p>
          <a:p>
            <a:endParaRPr lang="en-US" dirty="0" smtClean="0"/>
          </a:p>
          <a:p>
            <a:endParaRPr lang="en-US" dirty="0"/>
          </a:p>
          <a:p>
            <a:r>
              <a:rPr lang="en-US" dirty="0"/>
              <a:t>Time slice = 10ms</a:t>
            </a:r>
            <a:endParaRPr lang="en-US" dirty="0" smtClean="0"/>
          </a:p>
          <a:p>
            <a:endParaRPr lang="en-US" dirty="0"/>
          </a:p>
        </p:txBody>
      </p:sp>
      <p:sp>
        <p:nvSpPr>
          <p:cNvPr id="4" name="Date Placeholder 3"/>
          <p:cNvSpPr>
            <a:spLocks noGrp="1"/>
          </p:cNvSpPr>
          <p:nvPr>
            <p:ph type="dt" sz="half" idx="10"/>
          </p:nvPr>
        </p:nvSpPr>
        <p:spPr/>
        <p:txBody>
          <a:bodyPr/>
          <a:lstStyle/>
          <a:p>
            <a:fld id="{F304A388-B792-4BF1-82EC-FA2C53762184}" type="datetime1">
              <a:rPr lang="en-US" smtClean="0"/>
              <a:t>08-Jul-19</a:t>
            </a:fld>
            <a:endParaRPr lang="en-US" dirty="0"/>
          </a:p>
        </p:txBody>
      </p:sp>
      <p:sp>
        <p:nvSpPr>
          <p:cNvPr id="5" name="Footer Placeholder 4"/>
          <p:cNvSpPr>
            <a:spLocks noGrp="1"/>
          </p:cNvSpPr>
          <p:nvPr>
            <p:ph type="ftr" sz="quarter" idx="11"/>
          </p:nvPr>
        </p:nvSpPr>
        <p:spPr/>
        <p:txBody>
          <a:bodyPr/>
          <a:lstStyle/>
          <a:p>
            <a:r>
              <a:rPr lang="en-US" smtClean="0"/>
              <a:t>GV.TS.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115</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474566201"/>
              </p:ext>
            </p:extLst>
          </p:nvPr>
        </p:nvGraphicFramePr>
        <p:xfrm>
          <a:off x="1143000" y="3886200"/>
          <a:ext cx="7239000" cy="1762758"/>
        </p:xfrm>
        <a:graphic>
          <a:graphicData uri="http://schemas.openxmlformats.org/drawingml/2006/table">
            <a:tbl>
              <a:tblPr firstRow="1" firstCol="1" lastRow="1" lastCol="1" bandRow="1" bandCol="1">
                <a:tableStyleId>{5C22544A-7EE6-4342-B048-85BDC9FD1C3A}</a:tableStyleId>
              </a:tblPr>
              <a:tblGrid>
                <a:gridCol w="2413000">
                  <a:extLst>
                    <a:ext uri="{9D8B030D-6E8A-4147-A177-3AD203B41FA5}">
                      <a16:colId xmlns:a16="http://schemas.microsoft.com/office/drawing/2014/main" val="3536762123"/>
                    </a:ext>
                  </a:extLst>
                </a:gridCol>
                <a:gridCol w="2413000">
                  <a:extLst>
                    <a:ext uri="{9D8B030D-6E8A-4147-A177-3AD203B41FA5}">
                      <a16:colId xmlns:a16="http://schemas.microsoft.com/office/drawing/2014/main" val="1362333957"/>
                    </a:ext>
                  </a:extLst>
                </a:gridCol>
                <a:gridCol w="2413000">
                  <a:extLst>
                    <a:ext uri="{9D8B030D-6E8A-4147-A177-3AD203B41FA5}">
                      <a16:colId xmlns:a16="http://schemas.microsoft.com/office/drawing/2014/main" val="4224314074"/>
                    </a:ext>
                  </a:extLst>
                </a:gridCol>
              </a:tblGrid>
              <a:tr h="293793">
                <a:tc>
                  <a:txBody>
                    <a:bodyPr/>
                    <a:lstStyle/>
                    <a:p>
                      <a:pPr marL="0" marR="0">
                        <a:spcBef>
                          <a:spcPts val="0"/>
                        </a:spcBef>
                        <a:spcAft>
                          <a:spcPts val="0"/>
                        </a:spcAft>
                      </a:pPr>
                      <a:r>
                        <a:rPr lang="en-US" sz="1400">
                          <a:effectLst/>
                        </a:rPr>
                        <a:t>Tiến trình</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Thời gian đến (ms)</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 CPU burst Time (ms)</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831170031"/>
                  </a:ext>
                </a:extLst>
              </a:tr>
              <a:tr h="293793">
                <a:tc>
                  <a:txBody>
                    <a:bodyPr/>
                    <a:lstStyle/>
                    <a:p>
                      <a:pPr marL="0" marR="0">
                        <a:spcBef>
                          <a:spcPts val="0"/>
                        </a:spcBef>
                        <a:spcAft>
                          <a:spcPts val="0"/>
                        </a:spcAft>
                      </a:pPr>
                      <a:r>
                        <a:rPr lang="en-US" sz="1400">
                          <a:effectLst/>
                        </a:rPr>
                        <a:t>P0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10</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347059407"/>
                  </a:ext>
                </a:extLst>
              </a:tr>
              <a:tr h="293793">
                <a:tc>
                  <a:txBody>
                    <a:bodyPr/>
                    <a:lstStyle/>
                    <a:p>
                      <a:pPr marL="0" marR="0">
                        <a:spcBef>
                          <a:spcPts val="0"/>
                        </a:spcBef>
                        <a:spcAft>
                          <a:spcPts val="0"/>
                        </a:spcAft>
                      </a:pPr>
                      <a:r>
                        <a:rPr lang="en-US" sz="1400">
                          <a:effectLst/>
                        </a:rPr>
                        <a:t>P1</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8</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15</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633473533"/>
                  </a:ext>
                </a:extLst>
              </a:tr>
              <a:tr h="293793">
                <a:tc>
                  <a:txBody>
                    <a:bodyPr/>
                    <a:lstStyle/>
                    <a:p>
                      <a:pPr marL="0" marR="0">
                        <a:spcBef>
                          <a:spcPts val="0"/>
                        </a:spcBef>
                        <a:spcAft>
                          <a:spcPts val="0"/>
                        </a:spcAft>
                      </a:pPr>
                      <a:r>
                        <a:rPr lang="en-US" sz="1400">
                          <a:effectLst/>
                        </a:rPr>
                        <a:t>P2</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9</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2</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576659045"/>
                  </a:ext>
                </a:extLst>
              </a:tr>
              <a:tr h="293793">
                <a:tc>
                  <a:txBody>
                    <a:bodyPr/>
                    <a:lstStyle/>
                    <a:p>
                      <a:pPr marL="0" marR="0">
                        <a:spcBef>
                          <a:spcPts val="0"/>
                        </a:spcBef>
                        <a:spcAft>
                          <a:spcPts val="0"/>
                        </a:spcAft>
                      </a:pPr>
                      <a:r>
                        <a:rPr lang="en-US" sz="1400">
                          <a:effectLst/>
                        </a:rPr>
                        <a:t>P3</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10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15</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430824521"/>
                  </a:ext>
                </a:extLst>
              </a:tr>
              <a:tr h="293793">
                <a:tc>
                  <a:txBody>
                    <a:bodyPr/>
                    <a:lstStyle/>
                    <a:p>
                      <a:pPr marL="0" marR="0">
                        <a:spcBef>
                          <a:spcPts val="0"/>
                        </a:spcBef>
                        <a:spcAft>
                          <a:spcPts val="0"/>
                        </a:spcAft>
                      </a:pPr>
                      <a:r>
                        <a:rPr lang="en-US" sz="1400">
                          <a:effectLst/>
                        </a:rPr>
                        <a:t>P4</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5</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rPr>
                        <a:t>1</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420286552"/>
                  </a:ext>
                </a:extLst>
              </a:tr>
            </a:tbl>
          </a:graphicData>
        </a:graphic>
      </p:graphicFrame>
    </p:spTree>
    <p:extLst>
      <p:ext uri="{BB962C8B-B14F-4D97-AF65-F5344CB8AC3E}">
        <p14:creationId xmlns:p14="http://schemas.microsoft.com/office/powerpoint/2010/main" val="4049987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2.1.4. </a:t>
            </a:r>
            <a:r>
              <a:rPr lang="en-US" dirty="0" err="1" smtClean="0"/>
              <a:t>Phân</a:t>
            </a:r>
            <a:r>
              <a:rPr lang="en-US" dirty="0" smtClean="0"/>
              <a:t> </a:t>
            </a:r>
            <a:r>
              <a:rPr lang="en-US" dirty="0" err="1" smtClean="0"/>
              <a:t>loại</a:t>
            </a:r>
            <a:r>
              <a:rPr lang="en-US" dirty="0" smtClean="0"/>
              <a:t> </a:t>
            </a:r>
            <a:r>
              <a:rPr lang="en-US" dirty="0" err="1" smtClean="0"/>
              <a:t>tiến</a:t>
            </a:r>
            <a:r>
              <a:rPr lang="en-US" dirty="0" smtClean="0"/>
              <a:t> </a:t>
            </a:r>
            <a:r>
              <a:rPr lang="en-US" dirty="0" err="1" smtClean="0"/>
              <a:t>trình</a:t>
            </a:r>
            <a:endParaRPr lang="vi-VN" dirty="0"/>
          </a:p>
        </p:txBody>
      </p:sp>
      <p:sp>
        <p:nvSpPr>
          <p:cNvPr id="3" name="Content Placeholder 2"/>
          <p:cNvSpPr>
            <a:spLocks noGrp="1"/>
          </p:cNvSpPr>
          <p:nvPr>
            <p:ph idx="1"/>
          </p:nvPr>
        </p:nvSpPr>
        <p:spPr/>
        <p:txBody>
          <a:bodyPr>
            <a:normAutofit/>
          </a:bodyPr>
          <a:lstStyle/>
          <a:p>
            <a:r>
              <a:rPr lang="en-US" b="1" dirty="0" err="1"/>
              <a:t>Đối</a:t>
            </a:r>
            <a:r>
              <a:rPr lang="en-US" b="1" dirty="0"/>
              <a:t> </a:t>
            </a:r>
            <a:r>
              <a:rPr lang="en-US" b="1" dirty="0" err="1"/>
              <a:t>với</a:t>
            </a:r>
            <a:r>
              <a:rPr lang="en-US" b="1" dirty="0"/>
              <a:t> </a:t>
            </a:r>
            <a:r>
              <a:rPr lang="en-US" b="1" dirty="0" err="1"/>
              <a:t>người</a:t>
            </a:r>
            <a:r>
              <a:rPr lang="en-US" b="1" dirty="0"/>
              <a:t> </a:t>
            </a:r>
            <a:r>
              <a:rPr lang="en-US" b="1" dirty="0" err="1"/>
              <a:t>sử</a:t>
            </a:r>
            <a:r>
              <a:rPr lang="en-US" b="1" dirty="0"/>
              <a:t> </a:t>
            </a:r>
            <a:r>
              <a:rPr lang="en-US" b="1" dirty="0" err="1" smtClean="0"/>
              <a:t>dụng</a:t>
            </a:r>
            <a:r>
              <a:rPr lang="en-US" b="1" dirty="0" smtClean="0"/>
              <a:t>:</a:t>
            </a:r>
          </a:p>
          <a:p>
            <a:pPr lvl="1"/>
            <a:r>
              <a:rPr lang="en-US" sz="2400" dirty="0" err="1" smtClean="0"/>
              <a:t>Các</a:t>
            </a:r>
            <a:r>
              <a:rPr lang="en-US" sz="2400" dirty="0" smtClean="0"/>
              <a:t> </a:t>
            </a:r>
            <a:r>
              <a:rPr lang="en-US" sz="2400" dirty="0" err="1"/>
              <a:t>tiến</a:t>
            </a:r>
            <a:r>
              <a:rPr lang="en-US" sz="2400" dirty="0"/>
              <a:t> </a:t>
            </a:r>
            <a:r>
              <a:rPr lang="en-US" sz="2400" dirty="0" err="1"/>
              <a:t>trình</a:t>
            </a:r>
            <a:r>
              <a:rPr lang="en-US" sz="2400" dirty="0"/>
              <a:t> </a:t>
            </a:r>
            <a:r>
              <a:rPr lang="en-US" sz="2400" dirty="0" err="1"/>
              <a:t>của</a:t>
            </a:r>
            <a:r>
              <a:rPr lang="en-US" sz="2400" dirty="0"/>
              <a:t> </a:t>
            </a:r>
            <a:r>
              <a:rPr lang="en-US" sz="2400" dirty="0" smtClean="0"/>
              <a:t>HĐH </a:t>
            </a:r>
            <a:r>
              <a:rPr lang="en-US" sz="2400" dirty="0" err="1" smtClean="0"/>
              <a:t>hoạt</a:t>
            </a:r>
            <a:r>
              <a:rPr lang="en-US" sz="2400" dirty="0" smtClean="0"/>
              <a:t> </a:t>
            </a:r>
            <a:r>
              <a:rPr lang="en-US" sz="2400" dirty="0" err="1"/>
              <a:t>động</a:t>
            </a:r>
            <a:r>
              <a:rPr lang="en-US" sz="2400" dirty="0"/>
              <a:t> </a:t>
            </a:r>
            <a:r>
              <a:rPr lang="en-US" sz="2400" dirty="0" err="1"/>
              <a:t>trong</a:t>
            </a:r>
            <a:r>
              <a:rPr lang="en-US" sz="2400" dirty="0"/>
              <a:t> </a:t>
            </a:r>
            <a:r>
              <a:rPr lang="en-US" sz="2400" dirty="0" err="1"/>
              <a:t>chế</a:t>
            </a:r>
            <a:r>
              <a:rPr lang="en-US" sz="2400" dirty="0"/>
              <a:t> </a:t>
            </a:r>
            <a:r>
              <a:rPr lang="en-US" sz="2400" dirty="0" err="1"/>
              <a:t>độ</a:t>
            </a:r>
            <a:r>
              <a:rPr lang="en-US" sz="2400" dirty="0"/>
              <a:t> </a:t>
            </a:r>
            <a:r>
              <a:rPr lang="en-US" sz="2400" dirty="0" err="1"/>
              <a:t>đặc</a:t>
            </a:r>
            <a:r>
              <a:rPr lang="en-US" sz="2400" dirty="0"/>
              <a:t> </a:t>
            </a:r>
            <a:r>
              <a:rPr lang="en-US" sz="2400" dirty="0" err="1"/>
              <a:t>quyền</a:t>
            </a:r>
            <a:r>
              <a:rPr lang="en-US" sz="2400" dirty="0"/>
              <a:t>, </a:t>
            </a:r>
            <a:r>
              <a:rPr lang="en-US" sz="2400" dirty="0" err="1" smtClean="0"/>
              <a:t>có</a:t>
            </a:r>
            <a:r>
              <a:rPr lang="en-US" sz="2400" dirty="0" smtClean="0"/>
              <a:t> </a:t>
            </a:r>
            <a:r>
              <a:rPr lang="en-US" sz="2400" dirty="0" err="1"/>
              <a:t>thể</a:t>
            </a:r>
            <a:r>
              <a:rPr lang="en-US" sz="2400" dirty="0"/>
              <a:t> </a:t>
            </a:r>
            <a:r>
              <a:rPr lang="en-US" sz="2400" dirty="0" err="1"/>
              <a:t>truy</a:t>
            </a:r>
            <a:r>
              <a:rPr lang="en-US" sz="2400" dirty="0"/>
              <a:t> </a:t>
            </a:r>
            <a:r>
              <a:rPr lang="en-US" sz="2400" dirty="0" err="1"/>
              <a:t>xuất</a:t>
            </a:r>
            <a:r>
              <a:rPr lang="en-US" sz="2400" dirty="0"/>
              <a:t> </a:t>
            </a:r>
            <a:r>
              <a:rPr lang="en-US" sz="2400" dirty="0" err="1"/>
              <a:t>vào</a:t>
            </a:r>
            <a:r>
              <a:rPr lang="en-US" sz="2400" dirty="0"/>
              <a:t> </a:t>
            </a:r>
            <a:r>
              <a:rPr lang="en-US" sz="2400" dirty="0" err="1"/>
              <a:t>các</a:t>
            </a:r>
            <a:r>
              <a:rPr lang="en-US" sz="2400" dirty="0"/>
              <a:t> </a:t>
            </a:r>
            <a:r>
              <a:rPr lang="en-US" sz="2400" dirty="0" err="1"/>
              <a:t>vùng</a:t>
            </a:r>
            <a:r>
              <a:rPr lang="en-US" sz="2400" dirty="0"/>
              <a:t> </a:t>
            </a:r>
            <a:r>
              <a:rPr lang="en-US" sz="2400" dirty="0" err="1"/>
              <a:t>dữ</a:t>
            </a:r>
            <a:r>
              <a:rPr lang="en-US" sz="2400" dirty="0"/>
              <a:t> </a:t>
            </a:r>
            <a:r>
              <a:rPr lang="en-US" sz="2400" dirty="0" err="1"/>
              <a:t>liệu</a:t>
            </a:r>
            <a:r>
              <a:rPr lang="en-US" sz="2400" dirty="0"/>
              <a:t> </a:t>
            </a:r>
            <a:r>
              <a:rPr lang="en-US" sz="2400" dirty="0" err="1"/>
              <a:t>được</a:t>
            </a:r>
            <a:r>
              <a:rPr lang="en-US" sz="2400" dirty="0"/>
              <a:t> </a:t>
            </a:r>
            <a:r>
              <a:rPr lang="en-US" sz="2400" dirty="0" err="1"/>
              <a:t>bảo</a:t>
            </a:r>
            <a:r>
              <a:rPr lang="en-US" sz="2400" dirty="0"/>
              <a:t> </a:t>
            </a:r>
            <a:r>
              <a:rPr lang="en-US" sz="2400" dirty="0" err="1" smtClean="0"/>
              <a:t>vệ</a:t>
            </a:r>
            <a:r>
              <a:rPr lang="en-US" sz="2400" dirty="0" smtClean="0"/>
              <a:t>. </a:t>
            </a:r>
          </a:p>
          <a:p>
            <a:pPr lvl="1"/>
            <a:r>
              <a:rPr lang="en-US" sz="2400" dirty="0" err="1" smtClean="0"/>
              <a:t>Các</a:t>
            </a:r>
            <a:r>
              <a:rPr lang="en-US" sz="2400" dirty="0" smtClean="0"/>
              <a:t> </a:t>
            </a:r>
            <a:r>
              <a:rPr lang="en-US" sz="2400" dirty="0" err="1"/>
              <a:t>tiến</a:t>
            </a:r>
            <a:r>
              <a:rPr lang="en-US" sz="2400" dirty="0"/>
              <a:t> </a:t>
            </a:r>
            <a:r>
              <a:rPr lang="en-US" sz="2400" dirty="0" err="1"/>
              <a:t>trình</a:t>
            </a:r>
            <a:r>
              <a:rPr lang="en-US" sz="2400" dirty="0"/>
              <a:t> </a:t>
            </a:r>
            <a:r>
              <a:rPr lang="en-US" sz="2400" dirty="0" err="1" smtClean="0"/>
              <a:t>người</a:t>
            </a:r>
            <a:r>
              <a:rPr lang="en-US" sz="2400" dirty="0" smtClean="0"/>
              <a:t> </a:t>
            </a:r>
            <a:r>
              <a:rPr lang="en-US" sz="2400" dirty="0" err="1"/>
              <a:t>sử</a:t>
            </a:r>
            <a:r>
              <a:rPr lang="en-US" sz="2400" dirty="0"/>
              <a:t> </a:t>
            </a:r>
            <a:r>
              <a:rPr lang="en-US" sz="2400" dirty="0" err="1" smtClean="0"/>
              <a:t>dụng</a:t>
            </a:r>
            <a:r>
              <a:rPr lang="en-US" sz="2400" dirty="0" smtClean="0"/>
              <a:t> </a:t>
            </a:r>
            <a:r>
              <a:rPr lang="en-US" sz="2400" dirty="0" err="1" smtClean="0"/>
              <a:t>hoạt</a:t>
            </a:r>
            <a:r>
              <a:rPr lang="en-US" sz="2400" dirty="0" smtClean="0"/>
              <a:t> </a:t>
            </a:r>
            <a:r>
              <a:rPr lang="en-US" sz="2400" dirty="0" err="1"/>
              <a:t>động</a:t>
            </a:r>
            <a:r>
              <a:rPr lang="en-US" sz="2400" dirty="0"/>
              <a:t> </a:t>
            </a:r>
            <a:r>
              <a:rPr lang="en-US" sz="2400" dirty="0" err="1"/>
              <a:t>trong</a:t>
            </a:r>
            <a:r>
              <a:rPr lang="en-US" sz="2400" dirty="0"/>
              <a:t> </a:t>
            </a:r>
            <a:r>
              <a:rPr lang="en-US" sz="2400" dirty="0" err="1"/>
              <a:t>chế</a:t>
            </a:r>
            <a:r>
              <a:rPr lang="en-US" sz="2400" dirty="0"/>
              <a:t> </a:t>
            </a:r>
            <a:r>
              <a:rPr lang="en-US" sz="2400" dirty="0" err="1"/>
              <a:t>độ</a:t>
            </a:r>
            <a:r>
              <a:rPr lang="en-US" sz="2400" dirty="0"/>
              <a:t> </a:t>
            </a:r>
            <a:r>
              <a:rPr lang="en-US" sz="2400" dirty="0" err="1"/>
              <a:t>không</a:t>
            </a:r>
            <a:r>
              <a:rPr lang="en-US" sz="2400" dirty="0"/>
              <a:t> </a:t>
            </a:r>
            <a:r>
              <a:rPr lang="en-US" sz="2400" dirty="0" err="1"/>
              <a:t>đặc</a:t>
            </a:r>
            <a:r>
              <a:rPr lang="en-US" sz="2400" dirty="0"/>
              <a:t> </a:t>
            </a:r>
            <a:r>
              <a:rPr lang="en-US" sz="2400" dirty="0" err="1" smtClean="0"/>
              <a:t>quyền</a:t>
            </a:r>
            <a:r>
              <a:rPr lang="en-US" sz="2400" dirty="0" smtClean="0"/>
              <a:t>. </a:t>
            </a:r>
            <a:r>
              <a:rPr lang="en-US" sz="2400" dirty="0" err="1" smtClean="0"/>
              <a:t>Các</a:t>
            </a:r>
            <a:r>
              <a:rPr lang="en-US" sz="2400" dirty="0" smtClean="0"/>
              <a:t> </a:t>
            </a:r>
            <a:r>
              <a:rPr lang="en-US" sz="2400" dirty="0" err="1"/>
              <a:t>tiến</a:t>
            </a:r>
            <a:r>
              <a:rPr lang="en-US" sz="2400" dirty="0"/>
              <a:t> </a:t>
            </a:r>
            <a:r>
              <a:rPr lang="en-US" sz="2400" dirty="0" err="1"/>
              <a:t>trình</a:t>
            </a:r>
            <a:r>
              <a:rPr lang="en-US" sz="2400" dirty="0"/>
              <a:t> </a:t>
            </a:r>
            <a:r>
              <a:rPr lang="en-US" sz="2400" dirty="0" err="1" smtClean="0"/>
              <a:t>người</a:t>
            </a:r>
            <a:r>
              <a:rPr lang="en-US" sz="2400" dirty="0" smtClean="0"/>
              <a:t> </a:t>
            </a:r>
            <a:r>
              <a:rPr lang="en-US" sz="2400" dirty="0" err="1"/>
              <a:t>sử</a:t>
            </a:r>
            <a:r>
              <a:rPr lang="en-US" sz="2400" dirty="0"/>
              <a:t> </a:t>
            </a:r>
            <a:r>
              <a:rPr lang="en-US" sz="2400" dirty="0" err="1"/>
              <a:t>dụng</a:t>
            </a:r>
            <a:r>
              <a:rPr lang="en-US" sz="2400" dirty="0"/>
              <a:t> </a:t>
            </a:r>
            <a:r>
              <a:rPr lang="en-US" sz="2400" dirty="0" err="1" smtClean="0"/>
              <a:t>chỉ</a:t>
            </a:r>
            <a:r>
              <a:rPr lang="en-US" sz="2400" dirty="0" smtClean="0"/>
              <a:t> </a:t>
            </a:r>
            <a:r>
              <a:rPr lang="en-US" sz="2400" dirty="0" err="1" smtClean="0"/>
              <a:t>có</a:t>
            </a:r>
            <a:r>
              <a:rPr lang="en-US" sz="2400" dirty="0" smtClean="0"/>
              <a:t> </a:t>
            </a:r>
            <a:r>
              <a:rPr lang="en-US" sz="2400" dirty="0" err="1"/>
              <a:t>thể</a:t>
            </a:r>
            <a:r>
              <a:rPr lang="en-US" sz="2400" dirty="0"/>
              <a:t> </a:t>
            </a:r>
            <a:r>
              <a:rPr lang="en-US" sz="2400" dirty="0" err="1"/>
              <a:t>truy</a:t>
            </a:r>
            <a:r>
              <a:rPr lang="en-US" sz="2400" dirty="0"/>
              <a:t> </a:t>
            </a:r>
            <a:r>
              <a:rPr lang="en-US" sz="2400" dirty="0" err="1"/>
              <a:t>xuất</a:t>
            </a:r>
            <a:r>
              <a:rPr lang="en-US" sz="2400" dirty="0"/>
              <a:t> </a:t>
            </a:r>
            <a:r>
              <a:rPr lang="en-US" sz="2400" dirty="0" err="1"/>
              <a:t>vào</a:t>
            </a:r>
            <a:r>
              <a:rPr lang="en-US" sz="2400" dirty="0"/>
              <a:t> </a:t>
            </a:r>
            <a:r>
              <a:rPr lang="en-US" sz="2400" dirty="0" err="1"/>
              <a:t>hệ</a:t>
            </a:r>
            <a:r>
              <a:rPr lang="en-US" sz="2400" dirty="0"/>
              <a:t> </a:t>
            </a:r>
            <a:r>
              <a:rPr lang="en-US" sz="2400" dirty="0" err="1"/>
              <a:t>thống</a:t>
            </a:r>
            <a:r>
              <a:rPr lang="en-US" sz="2400" dirty="0"/>
              <a:t> </a:t>
            </a:r>
            <a:r>
              <a:rPr lang="en-US" sz="2400" dirty="0" err="1"/>
              <a:t>thông</a:t>
            </a:r>
            <a:r>
              <a:rPr lang="en-US" sz="2400" dirty="0"/>
              <a:t> qua </a:t>
            </a:r>
            <a:r>
              <a:rPr lang="en-US" sz="2400" dirty="0" err="1"/>
              <a:t>các</a:t>
            </a:r>
            <a:r>
              <a:rPr lang="en-US" sz="2400" dirty="0"/>
              <a:t> </a:t>
            </a:r>
            <a:r>
              <a:rPr lang="en-US" sz="2400" dirty="0" err="1"/>
              <a:t>tiến</a:t>
            </a:r>
            <a:r>
              <a:rPr lang="en-US" sz="2400" dirty="0"/>
              <a:t> </a:t>
            </a:r>
            <a:r>
              <a:rPr lang="en-US" sz="2400" dirty="0" err="1"/>
              <a:t>trình</a:t>
            </a:r>
            <a:r>
              <a:rPr lang="en-US" sz="2400" dirty="0"/>
              <a:t> </a:t>
            </a:r>
            <a:r>
              <a:rPr lang="en-US" sz="2400" dirty="0" err="1"/>
              <a:t>của</a:t>
            </a:r>
            <a:r>
              <a:rPr lang="en-US" sz="2400" dirty="0"/>
              <a:t> </a:t>
            </a:r>
            <a:r>
              <a:rPr lang="en-US" sz="2400" dirty="0" err="1"/>
              <a:t>hệ</a:t>
            </a:r>
            <a:r>
              <a:rPr lang="en-US" sz="2400" dirty="0"/>
              <a:t> </a:t>
            </a:r>
            <a:r>
              <a:rPr lang="en-US" sz="2400" dirty="0" err="1"/>
              <a:t>điều</a:t>
            </a:r>
            <a:r>
              <a:rPr lang="en-US" sz="2400" dirty="0"/>
              <a:t> </a:t>
            </a:r>
            <a:r>
              <a:rPr lang="en-US" sz="2400" dirty="0" err="1"/>
              <a:t>hành</a:t>
            </a:r>
            <a:r>
              <a:rPr lang="en-US" sz="2400" dirty="0"/>
              <a:t> </a:t>
            </a:r>
            <a:r>
              <a:rPr lang="en-US" sz="2400" dirty="0" err="1"/>
              <a:t>bằng</a:t>
            </a:r>
            <a:r>
              <a:rPr lang="en-US" sz="2400" dirty="0"/>
              <a:t> </a:t>
            </a:r>
            <a:r>
              <a:rPr lang="en-US" sz="2400" dirty="0" err="1"/>
              <a:t>cách</a:t>
            </a:r>
            <a:r>
              <a:rPr lang="en-US" sz="2400" dirty="0"/>
              <a:t> </a:t>
            </a:r>
            <a:r>
              <a:rPr lang="en-US" sz="2400" dirty="0" err="1"/>
              <a:t>thực</a:t>
            </a:r>
            <a:r>
              <a:rPr lang="en-US" sz="2400" dirty="0"/>
              <a:t> </a:t>
            </a:r>
            <a:r>
              <a:rPr lang="en-US" sz="2400" dirty="0" err="1"/>
              <a:t>hiện</a:t>
            </a:r>
            <a:r>
              <a:rPr lang="en-US" sz="2400" dirty="0"/>
              <a:t> </a:t>
            </a:r>
            <a:r>
              <a:rPr lang="en-US" sz="2400" dirty="0" err="1"/>
              <a:t>một</a:t>
            </a:r>
            <a:r>
              <a:rPr lang="en-US" sz="2400" dirty="0"/>
              <a:t> </a:t>
            </a:r>
            <a:r>
              <a:rPr lang="en-US" sz="2400" b="1" dirty="0" err="1"/>
              <a:t>lời</a:t>
            </a:r>
            <a:r>
              <a:rPr lang="en-US" sz="2400" b="1" dirty="0"/>
              <a:t> </a:t>
            </a:r>
            <a:r>
              <a:rPr lang="en-US" sz="2400" b="1" dirty="0" err="1"/>
              <a:t>gọi</a:t>
            </a:r>
            <a:r>
              <a:rPr lang="en-US" sz="2400" b="1" dirty="0"/>
              <a:t> </a:t>
            </a:r>
            <a:r>
              <a:rPr lang="en-US" sz="2400" b="1" dirty="0" err="1"/>
              <a:t>hệ</a:t>
            </a:r>
            <a:r>
              <a:rPr lang="en-US" sz="2400" b="1" dirty="0"/>
              <a:t> </a:t>
            </a:r>
            <a:r>
              <a:rPr lang="en-US" sz="2400" b="1" dirty="0" err="1"/>
              <a:t>thống</a:t>
            </a:r>
            <a:r>
              <a:rPr lang="en-US" sz="2400" b="1" dirty="0" smtClean="0"/>
              <a:t>.</a:t>
            </a:r>
          </a:p>
          <a:p>
            <a:endParaRPr lang="vi-VN" dirty="0"/>
          </a:p>
          <a:p>
            <a:endParaRPr lang="vi-VN" dirty="0"/>
          </a:p>
        </p:txBody>
      </p:sp>
      <p:sp>
        <p:nvSpPr>
          <p:cNvPr id="4" name="Date Placeholder 3"/>
          <p:cNvSpPr>
            <a:spLocks noGrp="1"/>
          </p:cNvSpPr>
          <p:nvPr>
            <p:ph type="dt" sz="half" idx="10"/>
          </p:nvPr>
        </p:nvSpPr>
        <p:spPr/>
        <p:txBody>
          <a:bodyPr/>
          <a:lstStyle/>
          <a:p>
            <a:fld id="{04F62743-2EBF-4E1D-AAD0-723A84F1639E}" type="datetime1">
              <a:rPr lang="en-US" smtClean="0"/>
              <a:t>08-Jul-19</a:t>
            </a:fld>
            <a:endParaRPr lang="en-US" dirty="0"/>
          </a:p>
        </p:txBody>
      </p:sp>
      <p:sp>
        <p:nvSpPr>
          <p:cNvPr id="5" name="Footer Placeholder 4"/>
          <p:cNvSpPr>
            <a:spLocks noGrp="1"/>
          </p:cNvSpPr>
          <p:nvPr>
            <p:ph type="ftr" sz="quarter" idx="11"/>
          </p:nvPr>
        </p:nvSpPr>
        <p:spPr/>
        <p:txBody>
          <a:bodyPr/>
          <a:lstStyle/>
          <a:p>
            <a:r>
              <a:rPr lang="en-US" smtClean="0"/>
              <a:t>GV.TS.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dirty="0"/>
          </a:p>
        </p:txBody>
      </p:sp>
      <p:sp>
        <p:nvSpPr>
          <p:cNvPr id="7" name="Rectangle 4"/>
          <p:cNvSpPr>
            <a:spLocks noChangeArrowheads="1"/>
          </p:cNvSpPr>
          <p:nvPr/>
        </p:nvSpPr>
        <p:spPr bwMode="auto">
          <a:xfrm>
            <a:off x="1066800" y="5410200"/>
            <a:ext cx="3048000" cy="533400"/>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solidFill>
                  <a:srgbClr val="002060"/>
                </a:solidFill>
              </a:rPr>
              <a:t>OS</a:t>
            </a:r>
          </a:p>
        </p:txBody>
      </p:sp>
      <p:sp>
        <p:nvSpPr>
          <p:cNvPr id="8" name="Rectangle 5"/>
          <p:cNvSpPr>
            <a:spLocks noChangeArrowheads="1"/>
          </p:cNvSpPr>
          <p:nvPr/>
        </p:nvSpPr>
        <p:spPr bwMode="auto">
          <a:xfrm>
            <a:off x="685800" y="5943600"/>
            <a:ext cx="3810000" cy="533400"/>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solidFill>
                  <a:srgbClr val="002060"/>
                </a:solidFill>
              </a:rPr>
              <a:t>Hardware</a:t>
            </a:r>
          </a:p>
        </p:txBody>
      </p:sp>
      <p:sp>
        <p:nvSpPr>
          <p:cNvPr id="9" name="Rectangle 6"/>
          <p:cNvSpPr>
            <a:spLocks noChangeArrowheads="1"/>
          </p:cNvSpPr>
          <p:nvPr/>
        </p:nvSpPr>
        <p:spPr bwMode="auto">
          <a:xfrm>
            <a:off x="1371600" y="4876800"/>
            <a:ext cx="24384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dirty="0">
                <a:solidFill>
                  <a:srgbClr val="002060"/>
                </a:solidFill>
              </a:rPr>
              <a:t>Shell, editor</a:t>
            </a:r>
          </a:p>
        </p:txBody>
      </p:sp>
      <p:sp>
        <p:nvSpPr>
          <p:cNvPr id="10" name="Rectangle 7"/>
          <p:cNvSpPr>
            <a:spLocks noChangeArrowheads="1"/>
          </p:cNvSpPr>
          <p:nvPr/>
        </p:nvSpPr>
        <p:spPr bwMode="auto">
          <a:xfrm>
            <a:off x="1752600" y="4343400"/>
            <a:ext cx="1676400" cy="5334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solidFill>
                  <a:srgbClr val="002060"/>
                </a:solidFill>
              </a:rPr>
              <a:t>users</a:t>
            </a:r>
          </a:p>
        </p:txBody>
      </p:sp>
      <p:sp>
        <p:nvSpPr>
          <p:cNvPr id="11" name="Line 8"/>
          <p:cNvSpPr>
            <a:spLocks noChangeShapeType="1"/>
          </p:cNvSpPr>
          <p:nvPr/>
        </p:nvSpPr>
        <p:spPr bwMode="auto">
          <a:xfrm>
            <a:off x="4953000" y="5943600"/>
            <a:ext cx="2895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sz="2400">
              <a:solidFill>
                <a:srgbClr val="002060"/>
              </a:solidFill>
            </a:endParaRPr>
          </a:p>
        </p:txBody>
      </p:sp>
      <p:sp>
        <p:nvSpPr>
          <p:cNvPr id="12" name="Line 9"/>
          <p:cNvSpPr>
            <a:spLocks noChangeShapeType="1"/>
          </p:cNvSpPr>
          <p:nvPr/>
        </p:nvSpPr>
        <p:spPr bwMode="auto">
          <a:xfrm>
            <a:off x="4953000" y="5334000"/>
            <a:ext cx="2895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sz="2400">
              <a:solidFill>
                <a:srgbClr val="002060"/>
              </a:solidFill>
            </a:endParaRPr>
          </a:p>
        </p:txBody>
      </p:sp>
      <p:sp>
        <p:nvSpPr>
          <p:cNvPr id="13" name="Line 10"/>
          <p:cNvSpPr>
            <a:spLocks noChangeShapeType="1"/>
          </p:cNvSpPr>
          <p:nvPr/>
        </p:nvSpPr>
        <p:spPr bwMode="auto">
          <a:xfrm>
            <a:off x="4953000" y="4343400"/>
            <a:ext cx="2895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sz="2400">
              <a:solidFill>
                <a:srgbClr val="002060"/>
              </a:solidFill>
            </a:endParaRPr>
          </a:p>
        </p:txBody>
      </p:sp>
      <p:sp>
        <p:nvSpPr>
          <p:cNvPr id="14" name="Text Box 11"/>
          <p:cNvSpPr txBox="1">
            <a:spLocks noChangeArrowheads="1"/>
          </p:cNvSpPr>
          <p:nvPr/>
        </p:nvSpPr>
        <p:spPr bwMode="auto">
          <a:xfrm>
            <a:off x="4724400" y="4648200"/>
            <a:ext cx="326345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dirty="0" err="1">
                <a:solidFill>
                  <a:srgbClr val="002060"/>
                </a:solidFill>
              </a:rPr>
              <a:t>Chế</a:t>
            </a:r>
            <a:r>
              <a:rPr lang="en-US" sz="2400" dirty="0">
                <a:solidFill>
                  <a:srgbClr val="002060"/>
                </a:solidFill>
              </a:rPr>
              <a:t> </a:t>
            </a:r>
            <a:r>
              <a:rPr lang="en-US" sz="2400" dirty="0" err="1">
                <a:solidFill>
                  <a:srgbClr val="002060"/>
                </a:solidFill>
              </a:rPr>
              <a:t>độ</a:t>
            </a:r>
            <a:r>
              <a:rPr lang="en-US" sz="2400" dirty="0">
                <a:solidFill>
                  <a:srgbClr val="002060"/>
                </a:solidFill>
              </a:rPr>
              <a:t> </a:t>
            </a:r>
            <a:r>
              <a:rPr lang="en-US" sz="2400" dirty="0" err="1">
                <a:solidFill>
                  <a:srgbClr val="002060"/>
                </a:solidFill>
              </a:rPr>
              <a:t>không</a:t>
            </a:r>
            <a:r>
              <a:rPr lang="en-US" sz="2400" dirty="0">
                <a:solidFill>
                  <a:srgbClr val="002060"/>
                </a:solidFill>
              </a:rPr>
              <a:t> </a:t>
            </a:r>
            <a:r>
              <a:rPr lang="en-US" sz="2400" dirty="0" err="1">
                <a:solidFill>
                  <a:srgbClr val="002060"/>
                </a:solidFill>
              </a:rPr>
              <a:t>đặc</a:t>
            </a:r>
            <a:r>
              <a:rPr lang="en-US" sz="2400" dirty="0">
                <a:solidFill>
                  <a:srgbClr val="002060"/>
                </a:solidFill>
              </a:rPr>
              <a:t> </a:t>
            </a:r>
            <a:r>
              <a:rPr lang="en-US" sz="2400" dirty="0" err="1">
                <a:solidFill>
                  <a:srgbClr val="002060"/>
                </a:solidFill>
              </a:rPr>
              <a:t>quyền</a:t>
            </a:r>
            <a:endParaRPr lang="en-US" sz="2400" dirty="0">
              <a:solidFill>
                <a:srgbClr val="002060"/>
              </a:solidFill>
            </a:endParaRPr>
          </a:p>
        </p:txBody>
      </p:sp>
      <p:sp>
        <p:nvSpPr>
          <p:cNvPr id="15" name="Text Box 12"/>
          <p:cNvSpPr txBox="1">
            <a:spLocks noChangeArrowheads="1"/>
          </p:cNvSpPr>
          <p:nvPr/>
        </p:nvSpPr>
        <p:spPr bwMode="auto">
          <a:xfrm>
            <a:off x="5181600" y="5410200"/>
            <a:ext cx="24250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dirty="0" err="1">
                <a:solidFill>
                  <a:srgbClr val="002060"/>
                </a:solidFill>
              </a:rPr>
              <a:t>Chế</a:t>
            </a:r>
            <a:r>
              <a:rPr lang="en-US" sz="2400" dirty="0">
                <a:solidFill>
                  <a:srgbClr val="002060"/>
                </a:solidFill>
              </a:rPr>
              <a:t> </a:t>
            </a:r>
            <a:r>
              <a:rPr lang="en-US" sz="2400" dirty="0" err="1">
                <a:solidFill>
                  <a:srgbClr val="002060"/>
                </a:solidFill>
              </a:rPr>
              <a:t>độ</a:t>
            </a:r>
            <a:r>
              <a:rPr lang="en-US" sz="2400" dirty="0">
                <a:solidFill>
                  <a:srgbClr val="002060"/>
                </a:solidFill>
              </a:rPr>
              <a:t> </a:t>
            </a:r>
            <a:r>
              <a:rPr lang="en-US" sz="2400" dirty="0" err="1">
                <a:solidFill>
                  <a:srgbClr val="002060"/>
                </a:solidFill>
              </a:rPr>
              <a:t>đặc</a:t>
            </a:r>
            <a:r>
              <a:rPr lang="en-US" sz="2400" dirty="0">
                <a:solidFill>
                  <a:srgbClr val="002060"/>
                </a:solidFill>
              </a:rPr>
              <a:t> </a:t>
            </a:r>
            <a:r>
              <a:rPr lang="en-US" sz="2400" dirty="0" err="1">
                <a:solidFill>
                  <a:srgbClr val="002060"/>
                </a:solidFill>
              </a:rPr>
              <a:t>quyền</a:t>
            </a:r>
            <a:endParaRPr lang="en-US" sz="2400" dirty="0">
              <a:solidFill>
                <a:srgbClr val="002060"/>
              </a:solidFill>
            </a:endParaRPr>
          </a:p>
        </p:txBody>
      </p:sp>
    </p:spTree>
    <p:extLst>
      <p:ext uri="{BB962C8B-B14F-4D97-AF65-F5344CB8AC3E}">
        <p14:creationId xmlns:p14="http://schemas.microsoft.com/office/powerpoint/2010/main" val="3594959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2.1.4. </a:t>
            </a:r>
            <a:r>
              <a:rPr lang="en-US" dirty="0" err="1"/>
              <a:t>Phân</a:t>
            </a:r>
            <a:r>
              <a:rPr lang="en-US" dirty="0"/>
              <a:t> </a:t>
            </a:r>
            <a:r>
              <a:rPr lang="en-US" dirty="0" err="1"/>
              <a:t>loại</a:t>
            </a:r>
            <a:r>
              <a:rPr lang="en-US" dirty="0"/>
              <a:t> </a:t>
            </a:r>
            <a:r>
              <a:rPr lang="en-US" dirty="0" err="1"/>
              <a:t>tiến</a:t>
            </a:r>
            <a:r>
              <a:rPr lang="en-US" dirty="0"/>
              <a:t> </a:t>
            </a:r>
            <a:r>
              <a:rPr lang="en-US" dirty="0" err="1"/>
              <a:t>trình</a:t>
            </a:r>
            <a:endParaRPr lang="vi-VN" dirty="0"/>
          </a:p>
        </p:txBody>
      </p:sp>
      <p:sp>
        <p:nvSpPr>
          <p:cNvPr id="3" name="Content Placeholder 2"/>
          <p:cNvSpPr>
            <a:spLocks noGrp="1"/>
          </p:cNvSpPr>
          <p:nvPr>
            <p:ph idx="1"/>
          </p:nvPr>
        </p:nvSpPr>
        <p:spPr/>
        <p:txBody>
          <a:bodyPr/>
          <a:lstStyle/>
          <a:p>
            <a:r>
              <a:rPr lang="en-US" b="1" dirty="0" err="1" smtClean="0"/>
              <a:t>Đối</a:t>
            </a:r>
            <a:r>
              <a:rPr lang="en-US" b="1" dirty="0" smtClean="0"/>
              <a:t> </a:t>
            </a:r>
            <a:r>
              <a:rPr lang="en-US" b="1" dirty="0" err="1" smtClean="0"/>
              <a:t>với</a:t>
            </a:r>
            <a:r>
              <a:rPr lang="en-US" b="1" dirty="0" smtClean="0"/>
              <a:t> </a:t>
            </a:r>
            <a:r>
              <a:rPr lang="en-US" b="1" dirty="0" err="1" smtClean="0"/>
              <a:t>hệ</a:t>
            </a:r>
            <a:r>
              <a:rPr lang="en-US" b="1" dirty="0" smtClean="0"/>
              <a:t> </a:t>
            </a:r>
            <a:r>
              <a:rPr lang="en-US" b="1" dirty="0" err="1" smtClean="0"/>
              <a:t>điều</a:t>
            </a:r>
            <a:r>
              <a:rPr lang="en-US" b="1" dirty="0" smtClean="0"/>
              <a:t> </a:t>
            </a:r>
            <a:r>
              <a:rPr lang="en-US" b="1" dirty="0" err="1" smtClean="0"/>
              <a:t>hành</a:t>
            </a:r>
            <a:r>
              <a:rPr lang="en-US" b="1" dirty="0" smtClean="0"/>
              <a:t>:</a:t>
            </a:r>
          </a:p>
          <a:p>
            <a:pPr lvl="1"/>
            <a:r>
              <a:rPr lang="en-US" b="1" dirty="0" err="1"/>
              <a:t>Tiến</a:t>
            </a:r>
            <a:r>
              <a:rPr lang="en-US" b="1" dirty="0"/>
              <a:t> </a:t>
            </a:r>
            <a:r>
              <a:rPr lang="en-US" b="1" dirty="0" err="1"/>
              <a:t>trình</a:t>
            </a:r>
            <a:r>
              <a:rPr lang="en-US" b="1" dirty="0"/>
              <a:t> </a:t>
            </a:r>
            <a:r>
              <a:rPr lang="en-US" b="1" dirty="0" err="1"/>
              <a:t>tuần</a:t>
            </a:r>
            <a:r>
              <a:rPr lang="en-US" b="1" dirty="0"/>
              <a:t> </a:t>
            </a:r>
            <a:r>
              <a:rPr lang="en-US" b="1" dirty="0" err="1" smtClean="0"/>
              <a:t>tự</a:t>
            </a:r>
            <a:r>
              <a:rPr lang="en-US" b="1" dirty="0" smtClean="0"/>
              <a:t>: </a:t>
            </a:r>
            <a:r>
              <a:rPr lang="en-US" dirty="0" err="1" smtClean="0"/>
              <a:t>điểm</a:t>
            </a:r>
            <a:r>
              <a:rPr lang="en-US" dirty="0" smtClean="0"/>
              <a:t> </a:t>
            </a:r>
            <a:r>
              <a:rPr lang="en-US" dirty="0" err="1"/>
              <a:t>khởi</a:t>
            </a:r>
            <a:r>
              <a:rPr lang="en-US" dirty="0"/>
              <a:t> </a:t>
            </a:r>
            <a:r>
              <a:rPr lang="en-US" dirty="0" err="1"/>
              <a:t>tạo</a:t>
            </a:r>
            <a:r>
              <a:rPr lang="en-US" dirty="0"/>
              <a:t> </a:t>
            </a:r>
            <a:r>
              <a:rPr lang="en-US" dirty="0" err="1"/>
              <a:t>của</a:t>
            </a:r>
            <a:r>
              <a:rPr lang="en-US" dirty="0"/>
              <a:t> </a:t>
            </a:r>
            <a:r>
              <a:rPr lang="en-US" dirty="0" err="1" smtClean="0"/>
              <a:t>tiến</a:t>
            </a:r>
            <a:r>
              <a:rPr lang="en-US" dirty="0" smtClean="0"/>
              <a:t> </a:t>
            </a:r>
            <a:r>
              <a:rPr lang="en-US" dirty="0" err="1" smtClean="0"/>
              <a:t>trình</a:t>
            </a:r>
            <a:r>
              <a:rPr lang="en-US" dirty="0" smtClean="0"/>
              <a:t> </a:t>
            </a:r>
            <a:r>
              <a:rPr lang="en-US" dirty="0" err="1" smtClean="0"/>
              <a:t>này</a:t>
            </a:r>
            <a:r>
              <a:rPr lang="en-US" dirty="0" smtClean="0"/>
              <a:t> </a:t>
            </a:r>
            <a:r>
              <a:rPr lang="en-US" dirty="0" err="1"/>
              <a:t>là</a:t>
            </a:r>
            <a:r>
              <a:rPr lang="en-US" dirty="0"/>
              <a:t> </a:t>
            </a:r>
            <a:r>
              <a:rPr lang="en-US" dirty="0" err="1"/>
              <a:t>điểm</a:t>
            </a:r>
            <a:r>
              <a:rPr lang="en-US" dirty="0"/>
              <a:t> </a:t>
            </a:r>
            <a:r>
              <a:rPr lang="en-US" dirty="0" err="1"/>
              <a:t>kết</a:t>
            </a:r>
            <a:r>
              <a:rPr lang="en-US" dirty="0"/>
              <a:t> </a:t>
            </a:r>
            <a:r>
              <a:rPr lang="en-US" dirty="0" err="1"/>
              <a:t>thúc</a:t>
            </a:r>
            <a:r>
              <a:rPr lang="en-US" dirty="0"/>
              <a:t> </a:t>
            </a:r>
            <a:r>
              <a:rPr lang="en-US" dirty="0" err="1"/>
              <a:t>của</a:t>
            </a:r>
            <a:r>
              <a:rPr lang="en-US" dirty="0"/>
              <a:t> </a:t>
            </a:r>
            <a:r>
              <a:rPr lang="en-US" dirty="0" err="1"/>
              <a:t>tiến</a:t>
            </a:r>
            <a:r>
              <a:rPr lang="en-US" dirty="0"/>
              <a:t> </a:t>
            </a:r>
            <a:r>
              <a:rPr lang="en-US" dirty="0" err="1"/>
              <a:t>trình</a:t>
            </a:r>
            <a:r>
              <a:rPr lang="en-US" dirty="0"/>
              <a:t> </a:t>
            </a:r>
            <a:r>
              <a:rPr lang="en-US" dirty="0" err="1"/>
              <a:t>trước</a:t>
            </a:r>
            <a:r>
              <a:rPr lang="en-US" dirty="0"/>
              <a:t> </a:t>
            </a:r>
            <a:r>
              <a:rPr lang="en-US" dirty="0" err="1"/>
              <a:t>đó</a:t>
            </a:r>
            <a:r>
              <a:rPr lang="en-US" dirty="0" smtClean="0"/>
              <a:t>.</a:t>
            </a:r>
          </a:p>
          <a:p>
            <a:pPr lvl="1"/>
            <a:r>
              <a:rPr lang="en-US" b="1" dirty="0" err="1" smtClean="0"/>
              <a:t>Tiến</a:t>
            </a:r>
            <a:r>
              <a:rPr lang="en-US" b="1" dirty="0" smtClean="0"/>
              <a:t> </a:t>
            </a:r>
            <a:r>
              <a:rPr lang="en-US" b="1" dirty="0" err="1"/>
              <a:t>trình</a:t>
            </a:r>
            <a:r>
              <a:rPr lang="en-US" b="1" dirty="0"/>
              <a:t> song </a:t>
            </a:r>
            <a:r>
              <a:rPr lang="en-US" b="1" dirty="0" err="1" smtClean="0"/>
              <a:t>song</a:t>
            </a:r>
            <a:r>
              <a:rPr lang="en-US" b="1" dirty="0" smtClean="0"/>
              <a:t>: </a:t>
            </a:r>
            <a:r>
              <a:rPr lang="en-US" dirty="0" err="1" smtClean="0"/>
              <a:t>điểm</a:t>
            </a:r>
            <a:r>
              <a:rPr lang="en-US" dirty="0" smtClean="0"/>
              <a:t> </a:t>
            </a:r>
            <a:r>
              <a:rPr lang="en-US" dirty="0" err="1"/>
              <a:t>khởi</a:t>
            </a:r>
            <a:r>
              <a:rPr lang="en-US" dirty="0"/>
              <a:t> </a:t>
            </a:r>
            <a:r>
              <a:rPr lang="en-US" dirty="0" err="1"/>
              <a:t>tạo</a:t>
            </a:r>
            <a:r>
              <a:rPr lang="en-US" dirty="0"/>
              <a:t> </a:t>
            </a:r>
            <a:r>
              <a:rPr lang="en-US" dirty="0" err="1"/>
              <a:t>của</a:t>
            </a:r>
            <a:r>
              <a:rPr lang="en-US" dirty="0"/>
              <a:t> </a:t>
            </a:r>
            <a:r>
              <a:rPr lang="en-US" dirty="0" err="1"/>
              <a:t>tiến</a:t>
            </a:r>
            <a:r>
              <a:rPr lang="en-US" dirty="0"/>
              <a:t> </a:t>
            </a:r>
            <a:r>
              <a:rPr lang="en-US" dirty="0" err="1"/>
              <a:t>trình</a:t>
            </a:r>
            <a:r>
              <a:rPr lang="en-US" dirty="0"/>
              <a:t> </a:t>
            </a:r>
            <a:r>
              <a:rPr lang="en-US" dirty="0" err="1"/>
              <a:t>này</a:t>
            </a:r>
            <a:r>
              <a:rPr lang="en-US" dirty="0"/>
              <a:t> </a:t>
            </a:r>
            <a:r>
              <a:rPr lang="en-US" dirty="0" err="1" smtClean="0"/>
              <a:t>có</a:t>
            </a:r>
            <a:r>
              <a:rPr lang="en-US" dirty="0" smtClean="0"/>
              <a:t> </a:t>
            </a:r>
            <a:r>
              <a:rPr lang="en-US" dirty="0" err="1" smtClean="0"/>
              <a:t>thể</a:t>
            </a:r>
            <a:r>
              <a:rPr lang="en-US" dirty="0" smtClean="0"/>
              <a:t> </a:t>
            </a:r>
            <a:r>
              <a:rPr lang="en-US" dirty="0" err="1" smtClean="0"/>
              <a:t>nằm</a:t>
            </a:r>
            <a:r>
              <a:rPr lang="en-US" dirty="0" smtClean="0"/>
              <a:t> ở </a:t>
            </a:r>
            <a:r>
              <a:rPr lang="en-US" dirty="0" err="1"/>
              <a:t>thân</a:t>
            </a:r>
            <a:r>
              <a:rPr lang="en-US" dirty="0"/>
              <a:t> </a:t>
            </a:r>
            <a:r>
              <a:rPr lang="en-US" dirty="0" err="1"/>
              <a:t>của</a:t>
            </a:r>
            <a:r>
              <a:rPr lang="en-US" dirty="0"/>
              <a:t> </a:t>
            </a:r>
            <a:r>
              <a:rPr lang="en-US" dirty="0" err="1"/>
              <a:t>các</a:t>
            </a:r>
            <a:r>
              <a:rPr lang="en-US" dirty="0"/>
              <a:t> </a:t>
            </a:r>
            <a:r>
              <a:rPr lang="en-US" dirty="0" err="1"/>
              <a:t>tiến</a:t>
            </a:r>
            <a:r>
              <a:rPr lang="en-US" dirty="0"/>
              <a:t> </a:t>
            </a:r>
            <a:r>
              <a:rPr lang="en-US" dirty="0" err="1"/>
              <a:t>trình</a:t>
            </a:r>
            <a:r>
              <a:rPr lang="en-US" dirty="0"/>
              <a:t> </a:t>
            </a:r>
            <a:r>
              <a:rPr lang="en-US" dirty="0" err="1" smtClean="0"/>
              <a:t>khác</a:t>
            </a:r>
            <a:r>
              <a:rPr lang="en-US" dirty="0" smtClean="0"/>
              <a:t>.</a:t>
            </a:r>
          </a:p>
          <a:p>
            <a:r>
              <a:rPr lang="en-US" dirty="0" err="1"/>
              <a:t>Tiến</a:t>
            </a:r>
            <a:r>
              <a:rPr lang="en-US" dirty="0"/>
              <a:t> </a:t>
            </a:r>
            <a:r>
              <a:rPr lang="en-US" dirty="0" err="1"/>
              <a:t>trình</a:t>
            </a:r>
            <a:r>
              <a:rPr lang="en-US" dirty="0"/>
              <a:t> song </a:t>
            </a:r>
            <a:r>
              <a:rPr lang="en-US" dirty="0" err="1"/>
              <a:t>song</a:t>
            </a:r>
            <a:r>
              <a:rPr lang="en-US" dirty="0"/>
              <a:t> </a:t>
            </a:r>
            <a:r>
              <a:rPr lang="en-US" dirty="0" err="1"/>
              <a:t>được</a:t>
            </a:r>
            <a:r>
              <a:rPr lang="en-US" dirty="0"/>
              <a:t> chia </a:t>
            </a:r>
            <a:r>
              <a:rPr lang="en-US" dirty="0" err="1"/>
              <a:t>thành</a:t>
            </a:r>
            <a:r>
              <a:rPr lang="en-US" dirty="0"/>
              <a:t> </a:t>
            </a:r>
            <a:r>
              <a:rPr lang="en-US" dirty="0" err="1"/>
              <a:t>nhiều</a:t>
            </a:r>
            <a:r>
              <a:rPr lang="en-US" dirty="0"/>
              <a:t> </a:t>
            </a:r>
            <a:r>
              <a:rPr lang="en-US" dirty="0" err="1"/>
              <a:t>loại</a:t>
            </a:r>
            <a:r>
              <a:rPr lang="en-US" dirty="0" smtClean="0"/>
              <a:t>:</a:t>
            </a:r>
          </a:p>
          <a:p>
            <a:pPr lvl="1"/>
            <a:r>
              <a:rPr lang="en-US" dirty="0" err="1"/>
              <a:t>Tiến</a:t>
            </a:r>
            <a:r>
              <a:rPr lang="en-US" dirty="0"/>
              <a:t> </a:t>
            </a:r>
            <a:r>
              <a:rPr lang="en-US" dirty="0" err="1"/>
              <a:t>trình</a:t>
            </a:r>
            <a:r>
              <a:rPr lang="en-US" dirty="0"/>
              <a:t> song </a:t>
            </a:r>
            <a:r>
              <a:rPr lang="en-US" dirty="0" err="1"/>
              <a:t>song</a:t>
            </a:r>
            <a:r>
              <a:rPr lang="en-US" dirty="0"/>
              <a:t> </a:t>
            </a:r>
            <a:r>
              <a:rPr lang="en-US" dirty="0" err="1"/>
              <a:t>độc</a:t>
            </a:r>
            <a:r>
              <a:rPr lang="en-US" dirty="0"/>
              <a:t> </a:t>
            </a:r>
            <a:r>
              <a:rPr lang="en-US" dirty="0" err="1" smtClean="0"/>
              <a:t>lập</a:t>
            </a:r>
            <a:r>
              <a:rPr lang="en-US" dirty="0" smtClean="0"/>
              <a:t>;</a:t>
            </a:r>
          </a:p>
          <a:p>
            <a:pPr lvl="1"/>
            <a:r>
              <a:rPr lang="en-US" dirty="0" err="1"/>
              <a:t>Tiến</a:t>
            </a:r>
            <a:r>
              <a:rPr lang="en-US" dirty="0"/>
              <a:t> </a:t>
            </a:r>
            <a:r>
              <a:rPr lang="en-US" dirty="0" err="1"/>
              <a:t>trình</a:t>
            </a:r>
            <a:r>
              <a:rPr lang="en-US" dirty="0"/>
              <a:t> song </a:t>
            </a:r>
            <a:r>
              <a:rPr lang="en-US" dirty="0" err="1"/>
              <a:t>song</a:t>
            </a:r>
            <a:r>
              <a:rPr lang="en-US" dirty="0"/>
              <a:t> </a:t>
            </a:r>
            <a:r>
              <a:rPr lang="en-US" dirty="0" err="1"/>
              <a:t>có</a:t>
            </a:r>
            <a:r>
              <a:rPr lang="en-US" dirty="0"/>
              <a:t> </a:t>
            </a:r>
            <a:r>
              <a:rPr lang="en-US" dirty="0" err="1"/>
              <a:t>quan</a:t>
            </a:r>
            <a:r>
              <a:rPr lang="en-US" dirty="0"/>
              <a:t> </a:t>
            </a:r>
            <a:r>
              <a:rPr lang="en-US" dirty="0" err="1"/>
              <a:t>hệ</a:t>
            </a:r>
            <a:r>
              <a:rPr lang="en-US" dirty="0"/>
              <a:t> </a:t>
            </a:r>
            <a:r>
              <a:rPr lang="en-US" dirty="0" err="1"/>
              <a:t>thông</a:t>
            </a:r>
            <a:r>
              <a:rPr lang="en-US" dirty="0"/>
              <a:t> </a:t>
            </a:r>
            <a:r>
              <a:rPr lang="en-US" dirty="0" smtClean="0"/>
              <a:t>tin;</a:t>
            </a:r>
          </a:p>
          <a:p>
            <a:pPr lvl="1"/>
            <a:r>
              <a:rPr lang="en-US" dirty="0" err="1"/>
              <a:t>Tiến</a:t>
            </a:r>
            <a:r>
              <a:rPr lang="en-US" dirty="0"/>
              <a:t> </a:t>
            </a:r>
            <a:r>
              <a:rPr lang="en-US" dirty="0" err="1"/>
              <a:t>trình</a:t>
            </a:r>
            <a:r>
              <a:rPr lang="en-US" dirty="0"/>
              <a:t> song </a:t>
            </a:r>
            <a:r>
              <a:rPr lang="en-US" dirty="0" err="1"/>
              <a:t>song</a:t>
            </a:r>
            <a:r>
              <a:rPr lang="en-US" dirty="0"/>
              <a:t> </a:t>
            </a:r>
            <a:r>
              <a:rPr lang="en-US" dirty="0" err="1"/>
              <a:t>phân</a:t>
            </a:r>
            <a:r>
              <a:rPr lang="en-US" dirty="0"/>
              <a:t> </a:t>
            </a:r>
            <a:r>
              <a:rPr lang="en-US" dirty="0" err="1" smtClean="0"/>
              <a:t>cấp</a:t>
            </a:r>
            <a:r>
              <a:rPr lang="en-US" dirty="0" smtClean="0"/>
              <a:t>;</a:t>
            </a:r>
          </a:p>
          <a:p>
            <a:pPr lvl="1"/>
            <a:r>
              <a:rPr lang="en-US" dirty="0" err="1"/>
              <a:t>Tiến</a:t>
            </a:r>
            <a:r>
              <a:rPr lang="en-US" dirty="0"/>
              <a:t> </a:t>
            </a:r>
            <a:r>
              <a:rPr lang="en-US" dirty="0" err="1"/>
              <a:t>trình</a:t>
            </a:r>
            <a:r>
              <a:rPr lang="en-US" dirty="0"/>
              <a:t> song </a:t>
            </a:r>
            <a:r>
              <a:rPr lang="en-US" dirty="0" err="1"/>
              <a:t>song</a:t>
            </a:r>
            <a:r>
              <a:rPr lang="en-US" dirty="0"/>
              <a:t> </a:t>
            </a:r>
            <a:r>
              <a:rPr lang="en-US" dirty="0" err="1"/>
              <a:t>đồng</a:t>
            </a:r>
            <a:r>
              <a:rPr lang="en-US" dirty="0"/>
              <a:t> </a:t>
            </a:r>
            <a:r>
              <a:rPr lang="en-US" dirty="0" err="1" smtClean="0"/>
              <a:t>mức</a:t>
            </a:r>
            <a:r>
              <a:rPr lang="en-US" dirty="0" smtClean="0"/>
              <a:t>;</a:t>
            </a:r>
            <a:endParaRPr lang="vi-VN" dirty="0"/>
          </a:p>
        </p:txBody>
      </p:sp>
      <p:sp>
        <p:nvSpPr>
          <p:cNvPr id="4" name="Date Placeholder 3"/>
          <p:cNvSpPr>
            <a:spLocks noGrp="1"/>
          </p:cNvSpPr>
          <p:nvPr>
            <p:ph type="dt" sz="half" idx="10"/>
          </p:nvPr>
        </p:nvSpPr>
        <p:spPr/>
        <p:txBody>
          <a:bodyPr/>
          <a:lstStyle/>
          <a:p>
            <a:fld id="{6B87BE74-40BF-4B94-BB5F-57ACC29CE584}" type="datetime1">
              <a:rPr lang="en-US" smtClean="0"/>
              <a:t>08-Jul-19</a:t>
            </a:fld>
            <a:endParaRPr lang="en-US" dirty="0"/>
          </a:p>
        </p:txBody>
      </p:sp>
      <p:sp>
        <p:nvSpPr>
          <p:cNvPr id="5" name="Footer Placeholder 4"/>
          <p:cNvSpPr>
            <a:spLocks noGrp="1"/>
          </p:cNvSpPr>
          <p:nvPr>
            <p:ph type="ftr" sz="quarter" idx="11"/>
          </p:nvPr>
        </p:nvSpPr>
        <p:spPr/>
        <p:txBody>
          <a:bodyPr/>
          <a:lstStyle/>
          <a:p>
            <a:r>
              <a:rPr lang="en-US" smtClean="0"/>
              <a:t>GV.TS.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dirty="0"/>
          </a:p>
        </p:txBody>
      </p:sp>
    </p:spTree>
    <p:extLst>
      <p:ext uri="{BB962C8B-B14F-4D97-AF65-F5344CB8AC3E}">
        <p14:creationId xmlns:p14="http://schemas.microsoft.com/office/powerpoint/2010/main" val="18240803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2.1.5. </a:t>
            </a:r>
            <a:r>
              <a:rPr lang="en-US" dirty="0" err="1" smtClean="0"/>
              <a:t>Sự</a:t>
            </a:r>
            <a:r>
              <a:rPr lang="en-US" dirty="0" smtClean="0"/>
              <a:t> </a:t>
            </a:r>
            <a:r>
              <a:rPr lang="en-US" dirty="0" err="1"/>
              <a:t>thực</a:t>
            </a:r>
            <a:r>
              <a:rPr lang="en-US" dirty="0"/>
              <a:t> </a:t>
            </a:r>
            <a:r>
              <a:rPr lang="en-US" dirty="0" err="1"/>
              <a:t>thi</a:t>
            </a:r>
            <a:r>
              <a:rPr lang="en-US" dirty="0"/>
              <a:t> </a:t>
            </a:r>
            <a:r>
              <a:rPr lang="en-US" dirty="0" err="1"/>
              <a:t>của</a:t>
            </a:r>
            <a:r>
              <a:rPr lang="en-US" dirty="0"/>
              <a:t> </a:t>
            </a:r>
            <a:r>
              <a:rPr lang="en-US" dirty="0" err="1"/>
              <a:t>tiến</a:t>
            </a:r>
            <a:r>
              <a:rPr lang="en-US" dirty="0"/>
              <a:t> </a:t>
            </a:r>
            <a:r>
              <a:rPr lang="en-US" dirty="0" err="1"/>
              <a:t>trình</a:t>
            </a:r>
            <a:endParaRPr lang="vi-VN" dirty="0"/>
          </a:p>
        </p:txBody>
      </p:sp>
      <p:sp>
        <p:nvSpPr>
          <p:cNvPr id="3" name="Content Placeholder 2"/>
          <p:cNvSpPr>
            <a:spLocks noGrp="1"/>
          </p:cNvSpPr>
          <p:nvPr>
            <p:ph idx="1"/>
          </p:nvPr>
        </p:nvSpPr>
        <p:spPr/>
        <p:txBody>
          <a:bodyPr/>
          <a:lstStyle/>
          <a:p>
            <a:r>
              <a:rPr lang="en-US" dirty="0" err="1" smtClean="0"/>
              <a:t>Về</a:t>
            </a:r>
            <a:r>
              <a:rPr lang="en-US" dirty="0" smtClean="0"/>
              <a:t> </a:t>
            </a:r>
            <a:r>
              <a:rPr lang="en-US" dirty="0" err="1" smtClean="0"/>
              <a:t>bản</a:t>
            </a:r>
            <a:r>
              <a:rPr lang="en-US" dirty="0" smtClean="0"/>
              <a:t> </a:t>
            </a:r>
            <a:r>
              <a:rPr lang="en-US" dirty="0" err="1" smtClean="0"/>
              <a:t>chất</a:t>
            </a:r>
            <a:r>
              <a:rPr lang="en-US" dirty="0" smtClean="0"/>
              <a:t>, </a:t>
            </a:r>
            <a:r>
              <a:rPr lang="fr-FR" dirty="0"/>
              <a:t>việc </a:t>
            </a:r>
            <a:r>
              <a:rPr lang="fr-FR" dirty="0" smtClean="0"/>
              <a:t>thực hiện một tiến trình là </a:t>
            </a:r>
            <a:r>
              <a:rPr lang="fr-FR" dirty="0"/>
              <a:t>việc điều </a:t>
            </a:r>
            <a:r>
              <a:rPr lang="fr-FR" dirty="0" smtClean="0"/>
              <a:t>khiển </a:t>
            </a:r>
            <a:r>
              <a:rPr lang="fr-FR" b="1" dirty="0"/>
              <a:t>processor</a:t>
            </a:r>
            <a:r>
              <a:rPr lang="fr-FR" dirty="0"/>
              <a:t> để nó thực hiện xen kẽ các chỉ thị (</a:t>
            </a:r>
            <a:r>
              <a:rPr lang="fr-FR" b="1" dirty="0"/>
              <a:t>machine </a:t>
            </a:r>
            <a:r>
              <a:rPr lang="fr-FR" b="1" dirty="0" err="1"/>
              <a:t>instrustion</a:t>
            </a:r>
            <a:r>
              <a:rPr lang="fr-FR" dirty="0"/>
              <a:t>) </a:t>
            </a:r>
            <a:r>
              <a:rPr lang="fr-FR" dirty="0" smtClean="0"/>
              <a:t>bên </a:t>
            </a:r>
            <a:r>
              <a:rPr lang="fr-FR" dirty="0"/>
              <a:t>trong tiến trình. </a:t>
            </a:r>
            <a:r>
              <a:rPr lang="fr-FR" dirty="0" err="1"/>
              <a:t>Điều</a:t>
            </a:r>
            <a:r>
              <a:rPr lang="fr-FR" dirty="0"/>
              <a:t> </a:t>
            </a:r>
            <a:r>
              <a:rPr lang="fr-FR" dirty="0" err="1"/>
              <a:t>này</a:t>
            </a:r>
            <a:r>
              <a:rPr lang="fr-FR" dirty="0"/>
              <a:t> </a:t>
            </a:r>
            <a:r>
              <a:rPr lang="fr-FR" dirty="0" err="1"/>
              <a:t>có</a:t>
            </a:r>
            <a:r>
              <a:rPr lang="fr-FR" dirty="0"/>
              <a:t> </a:t>
            </a:r>
            <a:r>
              <a:rPr lang="fr-FR" dirty="0" err="1"/>
              <a:t>thể</a:t>
            </a:r>
            <a:r>
              <a:rPr lang="fr-FR" dirty="0"/>
              <a:t> </a:t>
            </a:r>
            <a:r>
              <a:rPr lang="fr-FR" dirty="0" err="1"/>
              <a:t>thực</a:t>
            </a:r>
            <a:r>
              <a:rPr lang="fr-FR" dirty="0"/>
              <a:t> </a:t>
            </a:r>
            <a:r>
              <a:rPr lang="fr-FR" dirty="0" err="1"/>
              <a:t>hiện</a:t>
            </a:r>
            <a:r>
              <a:rPr lang="fr-FR" dirty="0"/>
              <a:t> </a:t>
            </a:r>
            <a:r>
              <a:rPr lang="fr-FR" dirty="0" err="1" smtClean="0"/>
              <a:t>bằng</a:t>
            </a:r>
            <a:r>
              <a:rPr lang="fr-FR" dirty="0" smtClean="0"/>
              <a:t> </a:t>
            </a:r>
            <a:r>
              <a:rPr lang="fr-FR" dirty="0" err="1"/>
              <a:t>cách</a:t>
            </a:r>
            <a:r>
              <a:rPr lang="fr-FR" dirty="0"/>
              <a:t> </a:t>
            </a:r>
            <a:r>
              <a:rPr lang="fr-FR" dirty="0" err="1"/>
              <a:t>thay</a:t>
            </a:r>
            <a:r>
              <a:rPr lang="fr-FR" dirty="0"/>
              <a:t> </a:t>
            </a:r>
            <a:r>
              <a:rPr lang="fr-FR" dirty="0" err="1"/>
              <a:t>đổi</a:t>
            </a:r>
            <a:r>
              <a:rPr lang="fr-FR" dirty="0"/>
              <a:t> </a:t>
            </a:r>
            <a:r>
              <a:rPr lang="fr-FR" dirty="0" err="1"/>
              <a:t>hợp</a:t>
            </a:r>
            <a:r>
              <a:rPr lang="fr-FR" dirty="0"/>
              <a:t> </a:t>
            </a:r>
            <a:r>
              <a:rPr lang="fr-FR" dirty="0" err="1"/>
              <a:t>lý</a:t>
            </a:r>
            <a:r>
              <a:rPr lang="fr-FR" dirty="0"/>
              <a:t> </a:t>
            </a:r>
            <a:r>
              <a:rPr lang="fr-FR" dirty="0" err="1"/>
              <a:t>giá</a:t>
            </a:r>
            <a:r>
              <a:rPr lang="fr-FR" dirty="0"/>
              <a:t> </a:t>
            </a:r>
            <a:r>
              <a:rPr lang="fr-FR" dirty="0" err="1"/>
              <a:t>trị</a:t>
            </a:r>
            <a:r>
              <a:rPr lang="fr-FR" dirty="0"/>
              <a:t> </a:t>
            </a:r>
            <a:r>
              <a:rPr lang="fr-FR" dirty="0" err="1"/>
              <a:t>của</a:t>
            </a:r>
            <a:r>
              <a:rPr lang="fr-FR" dirty="0"/>
              <a:t> con </a:t>
            </a:r>
            <a:r>
              <a:rPr lang="fr-FR" dirty="0" err="1"/>
              <a:t>trỏ</a:t>
            </a:r>
            <a:r>
              <a:rPr lang="fr-FR" dirty="0"/>
              <a:t> </a:t>
            </a:r>
            <a:r>
              <a:rPr lang="fr-FR" dirty="0" err="1" smtClean="0"/>
              <a:t>lệnh</a:t>
            </a:r>
            <a:r>
              <a:rPr lang="fr-FR" dirty="0" smtClean="0"/>
              <a:t> (</a:t>
            </a:r>
            <a:r>
              <a:rPr lang="fr-FR" b="1" dirty="0" err="1" smtClean="0"/>
              <a:t>vd</a:t>
            </a:r>
            <a:r>
              <a:rPr lang="fr-FR" dirty="0" smtClean="0"/>
              <a:t>: </a:t>
            </a:r>
            <a:r>
              <a:rPr lang="fr-FR" b="1" dirty="0" err="1" smtClean="0"/>
              <a:t>cặp</a:t>
            </a:r>
            <a:r>
              <a:rPr lang="fr-FR" b="1" dirty="0" smtClean="0"/>
              <a:t> </a:t>
            </a:r>
            <a:r>
              <a:rPr lang="fr-FR" b="1" dirty="0" err="1"/>
              <a:t>thanh</a:t>
            </a:r>
            <a:r>
              <a:rPr lang="fr-FR" b="1" dirty="0"/>
              <a:t> </a:t>
            </a:r>
            <a:r>
              <a:rPr lang="fr-FR" b="1" dirty="0" err="1"/>
              <a:t>ghi</a:t>
            </a:r>
            <a:r>
              <a:rPr lang="fr-FR" b="1" dirty="0"/>
              <a:t> CS:IP </a:t>
            </a:r>
            <a:r>
              <a:rPr lang="fr-FR" dirty="0" err="1"/>
              <a:t>trong</a:t>
            </a:r>
            <a:r>
              <a:rPr lang="fr-FR" dirty="0"/>
              <a:t> </a:t>
            </a:r>
            <a:r>
              <a:rPr lang="fr-FR" dirty="0" err="1"/>
              <a:t>các</a:t>
            </a:r>
            <a:r>
              <a:rPr lang="fr-FR" dirty="0"/>
              <a:t> </a:t>
            </a:r>
            <a:r>
              <a:rPr lang="fr-FR" b="1" dirty="0"/>
              <a:t>processor</a:t>
            </a:r>
            <a:r>
              <a:rPr lang="fr-FR" dirty="0"/>
              <a:t> </a:t>
            </a:r>
            <a:r>
              <a:rPr lang="fr-FR" dirty="0" err="1"/>
              <a:t>thuộc</a:t>
            </a:r>
            <a:r>
              <a:rPr lang="fr-FR" dirty="0"/>
              <a:t> </a:t>
            </a:r>
            <a:r>
              <a:rPr lang="fr-FR" dirty="0" err="1"/>
              <a:t>kiến</a:t>
            </a:r>
            <a:r>
              <a:rPr lang="fr-FR" dirty="0"/>
              <a:t> </a:t>
            </a:r>
            <a:r>
              <a:rPr lang="fr-FR" dirty="0" err="1"/>
              <a:t>trúc</a:t>
            </a:r>
            <a:r>
              <a:rPr lang="fr-FR" dirty="0"/>
              <a:t> </a:t>
            </a:r>
            <a:r>
              <a:rPr lang="fr-FR" dirty="0" smtClean="0"/>
              <a:t>Intel) </a:t>
            </a:r>
            <a:r>
              <a:rPr lang="fr-FR" dirty="0" err="1"/>
              <a:t>để</a:t>
            </a:r>
            <a:r>
              <a:rPr lang="fr-FR" dirty="0"/>
              <a:t> con </a:t>
            </a:r>
            <a:r>
              <a:rPr lang="fr-FR" dirty="0" err="1"/>
              <a:t>trỏ</a:t>
            </a:r>
            <a:r>
              <a:rPr lang="fr-FR" dirty="0"/>
              <a:t> </a:t>
            </a:r>
            <a:r>
              <a:rPr lang="fr-FR" dirty="0" err="1"/>
              <a:t>lệnh</a:t>
            </a:r>
            <a:r>
              <a:rPr lang="fr-FR" dirty="0"/>
              <a:t> </a:t>
            </a:r>
            <a:r>
              <a:rPr lang="fr-FR" dirty="0" err="1"/>
              <a:t>chỉ</a:t>
            </a:r>
            <a:r>
              <a:rPr lang="fr-FR" dirty="0"/>
              <a:t> </a:t>
            </a:r>
            <a:r>
              <a:rPr lang="fr-FR" dirty="0" err="1"/>
              <a:t>đến</a:t>
            </a:r>
            <a:r>
              <a:rPr lang="fr-FR" dirty="0"/>
              <a:t> </a:t>
            </a:r>
            <a:r>
              <a:rPr lang="fr-FR" dirty="0" err="1"/>
              <a:t>các</a:t>
            </a:r>
            <a:r>
              <a:rPr lang="fr-FR" dirty="0"/>
              <a:t> </a:t>
            </a:r>
            <a:r>
              <a:rPr lang="fr-FR" dirty="0" err="1"/>
              <a:t>chỉ</a:t>
            </a:r>
            <a:r>
              <a:rPr lang="fr-FR" dirty="0"/>
              <a:t> </a:t>
            </a:r>
            <a:r>
              <a:rPr lang="fr-FR" dirty="0" err="1"/>
              <a:t>thị</a:t>
            </a:r>
            <a:r>
              <a:rPr lang="fr-FR" dirty="0"/>
              <a:t> </a:t>
            </a:r>
            <a:r>
              <a:rPr lang="fr-FR" dirty="0" err="1"/>
              <a:t>cần</a:t>
            </a:r>
            <a:r>
              <a:rPr lang="fr-FR" dirty="0"/>
              <a:t> </a:t>
            </a:r>
            <a:r>
              <a:rPr lang="fr-FR" dirty="0" err="1"/>
              <a:t>thực</a:t>
            </a:r>
            <a:r>
              <a:rPr lang="fr-FR" dirty="0"/>
              <a:t> </a:t>
            </a:r>
            <a:r>
              <a:rPr lang="fr-FR" dirty="0" err="1"/>
              <a:t>hiện</a:t>
            </a:r>
            <a:r>
              <a:rPr lang="fr-FR" dirty="0"/>
              <a:t> </a:t>
            </a:r>
            <a:r>
              <a:rPr lang="fr-FR" dirty="0" err="1"/>
              <a:t>trong</a:t>
            </a:r>
            <a:r>
              <a:rPr lang="fr-FR" dirty="0"/>
              <a:t> </a:t>
            </a:r>
            <a:r>
              <a:rPr lang="fr-FR" dirty="0" err="1"/>
              <a:t>các</a:t>
            </a:r>
            <a:r>
              <a:rPr lang="fr-FR" dirty="0"/>
              <a:t> </a:t>
            </a:r>
            <a:r>
              <a:rPr lang="fr-FR" dirty="0" err="1"/>
              <a:t>tiến</a:t>
            </a:r>
            <a:r>
              <a:rPr lang="fr-FR" dirty="0"/>
              <a:t> </a:t>
            </a:r>
            <a:r>
              <a:rPr lang="fr-FR" dirty="0" err="1" smtClean="0"/>
              <a:t>trình</a:t>
            </a:r>
            <a:r>
              <a:rPr lang="fr-FR" dirty="0" smtClean="0"/>
              <a:t>.</a:t>
            </a:r>
          </a:p>
        </p:txBody>
      </p:sp>
      <p:sp>
        <p:nvSpPr>
          <p:cNvPr id="4" name="Date Placeholder 3"/>
          <p:cNvSpPr>
            <a:spLocks noGrp="1"/>
          </p:cNvSpPr>
          <p:nvPr>
            <p:ph type="dt" sz="half" idx="10"/>
          </p:nvPr>
        </p:nvSpPr>
        <p:spPr/>
        <p:txBody>
          <a:bodyPr/>
          <a:lstStyle/>
          <a:p>
            <a:fld id="{78A77E1C-2DEB-4E4A-98FB-0324B52909C9}" type="datetime1">
              <a:rPr lang="en-US" smtClean="0"/>
              <a:t>08-Jul-19</a:t>
            </a:fld>
            <a:endParaRPr lang="en-US" dirty="0"/>
          </a:p>
        </p:txBody>
      </p:sp>
      <p:sp>
        <p:nvSpPr>
          <p:cNvPr id="5" name="Footer Placeholder 4"/>
          <p:cNvSpPr>
            <a:spLocks noGrp="1"/>
          </p:cNvSpPr>
          <p:nvPr>
            <p:ph type="ftr" sz="quarter" idx="11"/>
          </p:nvPr>
        </p:nvSpPr>
        <p:spPr/>
        <p:txBody>
          <a:bodyPr/>
          <a:lstStyle/>
          <a:p>
            <a:r>
              <a:rPr lang="en-US" smtClean="0"/>
              <a:t>GV.TS.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dirty="0"/>
          </a:p>
        </p:txBody>
      </p:sp>
    </p:spTree>
    <p:extLst>
      <p:ext uri="{BB962C8B-B14F-4D97-AF65-F5344CB8AC3E}">
        <p14:creationId xmlns:p14="http://schemas.microsoft.com/office/powerpoint/2010/main" val="1346885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2.1.5. </a:t>
            </a:r>
            <a:r>
              <a:rPr lang="en-US" dirty="0" err="1"/>
              <a:t>Sự</a:t>
            </a:r>
            <a:r>
              <a:rPr lang="en-US" dirty="0"/>
              <a:t> </a:t>
            </a:r>
            <a:r>
              <a:rPr lang="en-US" dirty="0" err="1"/>
              <a:t>thực</a:t>
            </a:r>
            <a:r>
              <a:rPr lang="en-US" dirty="0"/>
              <a:t> </a:t>
            </a:r>
            <a:r>
              <a:rPr lang="en-US" dirty="0" err="1"/>
              <a:t>thi</a:t>
            </a:r>
            <a:r>
              <a:rPr lang="en-US" dirty="0"/>
              <a:t> </a:t>
            </a:r>
            <a:r>
              <a:rPr lang="en-US" dirty="0" err="1"/>
              <a:t>của</a:t>
            </a:r>
            <a:r>
              <a:rPr lang="en-US" dirty="0"/>
              <a:t> </a:t>
            </a:r>
            <a:r>
              <a:rPr lang="en-US" dirty="0" err="1"/>
              <a:t>tiến</a:t>
            </a:r>
            <a:r>
              <a:rPr lang="en-US" dirty="0"/>
              <a:t> </a:t>
            </a:r>
            <a:r>
              <a:rPr lang="en-US" dirty="0" err="1"/>
              <a:t>trình</a:t>
            </a:r>
            <a:endParaRPr lang="vi-VN" dirty="0"/>
          </a:p>
        </p:txBody>
      </p:sp>
      <p:sp>
        <p:nvSpPr>
          <p:cNvPr id="3" name="Content Placeholder 2"/>
          <p:cNvSpPr>
            <a:spLocks noGrp="1"/>
          </p:cNvSpPr>
          <p:nvPr>
            <p:ph idx="1"/>
          </p:nvPr>
        </p:nvSpPr>
        <p:spPr/>
        <p:txBody>
          <a:bodyPr/>
          <a:lstStyle/>
          <a:p>
            <a:r>
              <a:rPr lang="en-US" dirty="0" err="1" smtClean="0"/>
              <a:t>Sự</a:t>
            </a:r>
            <a:r>
              <a:rPr lang="en-US" dirty="0" smtClean="0"/>
              <a:t> </a:t>
            </a:r>
            <a:r>
              <a:rPr lang="en-US" dirty="0" err="1" smtClean="0"/>
              <a:t>thực</a:t>
            </a:r>
            <a:r>
              <a:rPr lang="en-US" dirty="0" smtClean="0"/>
              <a:t> </a:t>
            </a:r>
            <a:r>
              <a:rPr lang="en-US" dirty="0" err="1" smtClean="0"/>
              <a:t>thi</a:t>
            </a:r>
            <a:r>
              <a:rPr lang="en-US" dirty="0" smtClean="0"/>
              <a:t> </a:t>
            </a:r>
            <a:r>
              <a:rPr lang="en-US" dirty="0" err="1" smtClean="0"/>
              <a:t>của</a:t>
            </a:r>
            <a:r>
              <a:rPr lang="en-US" dirty="0" smtClean="0"/>
              <a:t> </a:t>
            </a:r>
            <a:r>
              <a:rPr lang="en-US" dirty="0" err="1" smtClean="0"/>
              <a:t>các</a:t>
            </a:r>
            <a:r>
              <a:rPr lang="en-US" dirty="0" smtClean="0"/>
              <a:t> </a:t>
            </a:r>
            <a:r>
              <a:rPr lang="en-US" dirty="0" err="1" smtClean="0"/>
              <a:t>tiến</a:t>
            </a:r>
            <a:r>
              <a:rPr lang="en-US" dirty="0" smtClean="0"/>
              <a:t> </a:t>
            </a:r>
            <a:r>
              <a:rPr lang="en-US" dirty="0" err="1" smtClean="0"/>
              <a:t>trình</a:t>
            </a:r>
            <a:r>
              <a:rPr lang="en-US" dirty="0" smtClean="0"/>
              <a:t> song </a:t>
            </a:r>
            <a:r>
              <a:rPr lang="en-US" dirty="0" err="1" smtClean="0"/>
              <a:t>song</a:t>
            </a:r>
            <a:r>
              <a:rPr lang="en-US" dirty="0" smtClean="0"/>
              <a:t> </a:t>
            </a:r>
            <a:r>
              <a:rPr lang="en-US" dirty="0" err="1" smtClean="0"/>
              <a:t>trong</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một</a:t>
            </a:r>
            <a:r>
              <a:rPr lang="en-US" dirty="0" smtClean="0"/>
              <a:t> </a:t>
            </a:r>
            <a:r>
              <a:rPr lang="en-US" dirty="0" err="1" smtClean="0"/>
              <a:t>nhân</a:t>
            </a:r>
            <a:r>
              <a:rPr lang="en-US" dirty="0" smtClean="0"/>
              <a:t> </a:t>
            </a:r>
            <a:r>
              <a:rPr lang="en-US" dirty="0" err="1" smtClean="0"/>
              <a:t>và</a:t>
            </a:r>
            <a:r>
              <a:rPr lang="en-US" dirty="0" smtClean="0"/>
              <a:t> </a:t>
            </a:r>
            <a:r>
              <a:rPr lang="en-US" dirty="0" err="1" smtClean="0"/>
              <a:t>đa</a:t>
            </a:r>
            <a:r>
              <a:rPr lang="en-US" dirty="0" smtClean="0"/>
              <a:t> </a:t>
            </a:r>
            <a:r>
              <a:rPr lang="en-US" dirty="0" err="1" smtClean="0"/>
              <a:t>nhân</a:t>
            </a:r>
            <a:r>
              <a:rPr lang="en-US" dirty="0" smtClean="0"/>
              <a:t>:</a:t>
            </a:r>
            <a:endParaRPr lang="vi-VN" dirty="0"/>
          </a:p>
        </p:txBody>
      </p:sp>
      <p:sp>
        <p:nvSpPr>
          <p:cNvPr id="4" name="Date Placeholder 3"/>
          <p:cNvSpPr>
            <a:spLocks noGrp="1"/>
          </p:cNvSpPr>
          <p:nvPr>
            <p:ph type="dt" sz="half" idx="10"/>
          </p:nvPr>
        </p:nvSpPr>
        <p:spPr/>
        <p:txBody>
          <a:bodyPr/>
          <a:lstStyle/>
          <a:p>
            <a:fld id="{3429E4C5-67EC-4BF9-BC3B-4B85BBA13304}" type="datetime1">
              <a:rPr lang="en-US" smtClean="0"/>
              <a:t>08-Jul-19</a:t>
            </a:fld>
            <a:endParaRPr lang="en-US" dirty="0"/>
          </a:p>
        </p:txBody>
      </p:sp>
      <p:sp>
        <p:nvSpPr>
          <p:cNvPr id="5" name="Footer Placeholder 4"/>
          <p:cNvSpPr>
            <a:spLocks noGrp="1"/>
          </p:cNvSpPr>
          <p:nvPr>
            <p:ph type="ftr" sz="quarter" idx="11"/>
          </p:nvPr>
        </p:nvSpPr>
        <p:spPr/>
        <p:txBody>
          <a:bodyPr/>
          <a:lstStyle/>
          <a:p>
            <a:r>
              <a:rPr lang="en-US" smtClean="0"/>
              <a:t>GV.TS.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dirty="0"/>
          </a:p>
        </p:txBody>
      </p:sp>
      <p:sp>
        <p:nvSpPr>
          <p:cNvPr id="7" name="Rectangle 5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grpSp>
        <p:nvGrpSpPr>
          <p:cNvPr id="57" name="Group 56"/>
          <p:cNvGrpSpPr/>
          <p:nvPr/>
        </p:nvGrpSpPr>
        <p:grpSpPr>
          <a:xfrm>
            <a:off x="1524000" y="2209799"/>
            <a:ext cx="5070560" cy="4439923"/>
            <a:chOff x="1524000" y="2209799"/>
            <a:chExt cx="5070560" cy="4439923"/>
          </a:xfrm>
        </p:grpSpPr>
        <p:sp>
          <p:nvSpPr>
            <p:cNvPr id="9" name="Text Box 52"/>
            <p:cNvSpPr txBox="1">
              <a:spLocks noChangeArrowheads="1"/>
            </p:cNvSpPr>
            <p:nvPr/>
          </p:nvSpPr>
          <p:spPr bwMode="auto">
            <a:xfrm>
              <a:off x="1524000" y="2435037"/>
              <a:ext cx="543274" cy="409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002060"/>
                  </a:solidFill>
                  <a:effectLst/>
                  <a:ea typeface="Times New Roman" pitchFamily="18" charset="0"/>
                  <a:cs typeface="Arial" pitchFamily="34" charset="0"/>
                </a:rPr>
                <a:t>P1</a:t>
              </a:r>
              <a:endParaRPr kumimoji="0" lang="en-US" sz="3600" b="0" i="0" u="none" strike="noStrike" cap="none" normalizeH="0" baseline="0" smtClean="0">
                <a:ln>
                  <a:noFill/>
                </a:ln>
                <a:solidFill>
                  <a:srgbClr val="002060"/>
                </a:solidFill>
                <a:effectLst/>
                <a:cs typeface="Arial" pitchFamily="34" charset="0"/>
              </a:endParaRPr>
            </a:p>
          </p:txBody>
        </p:sp>
        <p:sp>
          <p:nvSpPr>
            <p:cNvPr id="10" name="Line 51"/>
            <p:cNvSpPr>
              <a:spLocks noChangeShapeType="1"/>
            </p:cNvSpPr>
            <p:nvPr/>
          </p:nvSpPr>
          <p:spPr bwMode="auto">
            <a:xfrm>
              <a:off x="2097456" y="2656863"/>
              <a:ext cx="724366" cy="0"/>
            </a:xfrm>
            <a:prstGeom prst="line">
              <a:avLst/>
            </a:prstGeom>
            <a:noFill/>
            <a:ln w="28575">
              <a:solidFill>
                <a:srgbClr val="00206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vi-VN" sz="3600">
                <a:solidFill>
                  <a:srgbClr val="002060"/>
                </a:solidFill>
              </a:endParaRPr>
            </a:p>
          </p:txBody>
        </p:sp>
        <p:sp>
          <p:nvSpPr>
            <p:cNvPr id="11" name="Line 50"/>
            <p:cNvSpPr>
              <a:spLocks noChangeShapeType="1"/>
            </p:cNvSpPr>
            <p:nvPr/>
          </p:nvSpPr>
          <p:spPr bwMode="auto">
            <a:xfrm>
              <a:off x="2097456" y="2520355"/>
              <a:ext cx="0" cy="258228"/>
            </a:xfrm>
            <a:prstGeom prst="line">
              <a:avLst/>
            </a:prstGeom>
            <a:noFill/>
            <a:ln w="28575">
              <a:solidFill>
                <a:srgbClr val="00206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vi-VN" sz="3600">
                <a:solidFill>
                  <a:srgbClr val="002060"/>
                </a:solidFill>
              </a:endParaRPr>
            </a:p>
          </p:txBody>
        </p:sp>
        <p:sp>
          <p:nvSpPr>
            <p:cNvPr id="12" name="Line 49"/>
            <p:cNvSpPr>
              <a:spLocks noChangeShapeType="1"/>
            </p:cNvSpPr>
            <p:nvPr/>
          </p:nvSpPr>
          <p:spPr bwMode="auto">
            <a:xfrm>
              <a:off x="2821822" y="2520355"/>
              <a:ext cx="0" cy="258228"/>
            </a:xfrm>
            <a:prstGeom prst="line">
              <a:avLst/>
            </a:prstGeom>
            <a:noFill/>
            <a:ln w="28575">
              <a:solidFill>
                <a:srgbClr val="00206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vi-VN" sz="3600">
                <a:solidFill>
                  <a:srgbClr val="002060"/>
                </a:solidFill>
              </a:endParaRPr>
            </a:p>
          </p:txBody>
        </p:sp>
        <p:sp>
          <p:nvSpPr>
            <p:cNvPr id="13" name="Line 48"/>
            <p:cNvSpPr>
              <a:spLocks noChangeShapeType="1"/>
            </p:cNvSpPr>
            <p:nvPr/>
          </p:nvSpPr>
          <p:spPr bwMode="auto">
            <a:xfrm>
              <a:off x="3319823" y="2656863"/>
              <a:ext cx="570438" cy="0"/>
            </a:xfrm>
            <a:prstGeom prst="line">
              <a:avLst/>
            </a:prstGeom>
            <a:noFill/>
            <a:ln w="28575">
              <a:solidFill>
                <a:srgbClr val="00206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vi-VN" sz="3600">
                <a:solidFill>
                  <a:srgbClr val="002060"/>
                </a:solidFill>
              </a:endParaRPr>
            </a:p>
          </p:txBody>
        </p:sp>
        <p:sp>
          <p:nvSpPr>
            <p:cNvPr id="14" name="Line 47"/>
            <p:cNvSpPr>
              <a:spLocks noChangeShapeType="1"/>
            </p:cNvSpPr>
            <p:nvPr/>
          </p:nvSpPr>
          <p:spPr bwMode="auto">
            <a:xfrm>
              <a:off x="3319823" y="2520355"/>
              <a:ext cx="0" cy="258228"/>
            </a:xfrm>
            <a:prstGeom prst="line">
              <a:avLst/>
            </a:prstGeom>
            <a:noFill/>
            <a:ln w="28575">
              <a:solidFill>
                <a:srgbClr val="00206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vi-VN" sz="3600">
                <a:solidFill>
                  <a:srgbClr val="002060"/>
                </a:solidFill>
              </a:endParaRPr>
            </a:p>
          </p:txBody>
        </p:sp>
        <p:sp>
          <p:nvSpPr>
            <p:cNvPr id="15" name="Line 46"/>
            <p:cNvSpPr>
              <a:spLocks noChangeShapeType="1"/>
            </p:cNvSpPr>
            <p:nvPr/>
          </p:nvSpPr>
          <p:spPr bwMode="auto">
            <a:xfrm>
              <a:off x="3893280" y="2520355"/>
              <a:ext cx="0" cy="258228"/>
            </a:xfrm>
            <a:prstGeom prst="line">
              <a:avLst/>
            </a:prstGeom>
            <a:noFill/>
            <a:ln w="28575">
              <a:solidFill>
                <a:srgbClr val="00206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vi-VN" sz="3600">
                <a:solidFill>
                  <a:srgbClr val="002060"/>
                </a:solidFill>
              </a:endParaRPr>
            </a:p>
          </p:txBody>
        </p:sp>
        <p:sp>
          <p:nvSpPr>
            <p:cNvPr id="16" name="Line 45"/>
            <p:cNvSpPr>
              <a:spLocks noChangeShapeType="1"/>
            </p:cNvSpPr>
            <p:nvPr/>
          </p:nvSpPr>
          <p:spPr bwMode="auto">
            <a:xfrm>
              <a:off x="5492920" y="2656863"/>
              <a:ext cx="855154" cy="0"/>
            </a:xfrm>
            <a:prstGeom prst="line">
              <a:avLst/>
            </a:prstGeom>
            <a:noFill/>
            <a:ln w="28575">
              <a:solidFill>
                <a:srgbClr val="00206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vi-VN" sz="3600">
                <a:solidFill>
                  <a:srgbClr val="002060"/>
                </a:solidFill>
              </a:endParaRPr>
            </a:p>
          </p:txBody>
        </p:sp>
        <p:sp>
          <p:nvSpPr>
            <p:cNvPr id="17" name="Line 44"/>
            <p:cNvSpPr>
              <a:spLocks noChangeShapeType="1"/>
            </p:cNvSpPr>
            <p:nvPr/>
          </p:nvSpPr>
          <p:spPr bwMode="auto">
            <a:xfrm>
              <a:off x="5492920" y="2520355"/>
              <a:ext cx="0" cy="258228"/>
            </a:xfrm>
            <a:prstGeom prst="line">
              <a:avLst/>
            </a:prstGeom>
            <a:noFill/>
            <a:ln w="28575">
              <a:solidFill>
                <a:srgbClr val="00206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vi-VN" sz="3600">
                <a:solidFill>
                  <a:srgbClr val="002060"/>
                </a:solidFill>
              </a:endParaRPr>
            </a:p>
          </p:txBody>
        </p:sp>
        <p:sp>
          <p:nvSpPr>
            <p:cNvPr id="18" name="Line 43"/>
            <p:cNvSpPr>
              <a:spLocks noChangeShapeType="1"/>
            </p:cNvSpPr>
            <p:nvPr/>
          </p:nvSpPr>
          <p:spPr bwMode="auto">
            <a:xfrm>
              <a:off x="6338014" y="2520355"/>
              <a:ext cx="0" cy="258228"/>
            </a:xfrm>
            <a:prstGeom prst="line">
              <a:avLst/>
            </a:prstGeom>
            <a:noFill/>
            <a:ln w="28575">
              <a:solidFill>
                <a:srgbClr val="00206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vi-VN" sz="3600">
                <a:solidFill>
                  <a:srgbClr val="002060"/>
                </a:solidFill>
              </a:endParaRPr>
            </a:p>
          </p:txBody>
        </p:sp>
        <p:sp>
          <p:nvSpPr>
            <p:cNvPr id="19" name="Line 42"/>
            <p:cNvSpPr>
              <a:spLocks noChangeShapeType="1"/>
            </p:cNvSpPr>
            <p:nvPr/>
          </p:nvSpPr>
          <p:spPr bwMode="auto">
            <a:xfrm>
              <a:off x="2836913" y="3066387"/>
              <a:ext cx="456753" cy="0"/>
            </a:xfrm>
            <a:prstGeom prst="line">
              <a:avLst/>
            </a:prstGeom>
            <a:noFill/>
            <a:ln w="28575">
              <a:solidFill>
                <a:srgbClr val="00206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vi-VN" sz="3600">
                <a:solidFill>
                  <a:srgbClr val="002060"/>
                </a:solidFill>
              </a:endParaRPr>
            </a:p>
          </p:txBody>
        </p:sp>
        <p:sp>
          <p:nvSpPr>
            <p:cNvPr id="20" name="Line 41"/>
            <p:cNvSpPr>
              <a:spLocks noChangeShapeType="1"/>
            </p:cNvSpPr>
            <p:nvPr/>
          </p:nvSpPr>
          <p:spPr bwMode="auto">
            <a:xfrm>
              <a:off x="2836913" y="2929879"/>
              <a:ext cx="0" cy="258228"/>
            </a:xfrm>
            <a:prstGeom prst="line">
              <a:avLst/>
            </a:prstGeom>
            <a:noFill/>
            <a:ln w="28575">
              <a:solidFill>
                <a:srgbClr val="00206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vi-VN" sz="3600">
                <a:solidFill>
                  <a:srgbClr val="002060"/>
                </a:solidFill>
              </a:endParaRPr>
            </a:p>
          </p:txBody>
        </p:sp>
        <p:sp>
          <p:nvSpPr>
            <p:cNvPr id="21" name="Line 40"/>
            <p:cNvSpPr>
              <a:spLocks noChangeShapeType="1"/>
            </p:cNvSpPr>
            <p:nvPr/>
          </p:nvSpPr>
          <p:spPr bwMode="auto">
            <a:xfrm>
              <a:off x="3319823" y="2929879"/>
              <a:ext cx="0" cy="258228"/>
            </a:xfrm>
            <a:prstGeom prst="line">
              <a:avLst/>
            </a:prstGeom>
            <a:noFill/>
            <a:ln w="28575">
              <a:solidFill>
                <a:srgbClr val="00206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vi-VN" sz="3600">
                <a:solidFill>
                  <a:srgbClr val="002060"/>
                </a:solidFill>
              </a:endParaRPr>
            </a:p>
          </p:txBody>
        </p:sp>
        <p:sp>
          <p:nvSpPr>
            <p:cNvPr id="22" name="Line 39"/>
            <p:cNvSpPr>
              <a:spLocks noChangeShapeType="1"/>
            </p:cNvSpPr>
            <p:nvPr/>
          </p:nvSpPr>
          <p:spPr bwMode="auto">
            <a:xfrm>
              <a:off x="4512009" y="3066387"/>
              <a:ext cx="969845" cy="0"/>
            </a:xfrm>
            <a:prstGeom prst="line">
              <a:avLst/>
            </a:prstGeom>
            <a:noFill/>
            <a:ln w="28575">
              <a:solidFill>
                <a:srgbClr val="00206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vi-VN" sz="3600">
                <a:solidFill>
                  <a:srgbClr val="002060"/>
                </a:solidFill>
              </a:endParaRPr>
            </a:p>
          </p:txBody>
        </p:sp>
        <p:sp>
          <p:nvSpPr>
            <p:cNvPr id="23" name="Line 38"/>
            <p:cNvSpPr>
              <a:spLocks noChangeShapeType="1"/>
            </p:cNvSpPr>
            <p:nvPr/>
          </p:nvSpPr>
          <p:spPr bwMode="auto">
            <a:xfrm>
              <a:off x="4512009" y="2929879"/>
              <a:ext cx="0" cy="258228"/>
            </a:xfrm>
            <a:prstGeom prst="line">
              <a:avLst/>
            </a:prstGeom>
            <a:noFill/>
            <a:ln w="28575">
              <a:solidFill>
                <a:srgbClr val="00206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vi-VN" sz="3600">
                <a:solidFill>
                  <a:srgbClr val="002060"/>
                </a:solidFill>
              </a:endParaRPr>
            </a:p>
          </p:txBody>
        </p:sp>
        <p:sp>
          <p:nvSpPr>
            <p:cNvPr id="24" name="Line 37"/>
            <p:cNvSpPr>
              <a:spLocks noChangeShapeType="1"/>
            </p:cNvSpPr>
            <p:nvPr/>
          </p:nvSpPr>
          <p:spPr bwMode="auto">
            <a:xfrm>
              <a:off x="5477830" y="2929879"/>
              <a:ext cx="0" cy="258228"/>
            </a:xfrm>
            <a:prstGeom prst="line">
              <a:avLst/>
            </a:prstGeom>
            <a:noFill/>
            <a:ln w="28575">
              <a:solidFill>
                <a:srgbClr val="00206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vi-VN" sz="3600">
                <a:solidFill>
                  <a:srgbClr val="002060"/>
                </a:solidFill>
              </a:endParaRPr>
            </a:p>
          </p:txBody>
        </p:sp>
        <p:sp>
          <p:nvSpPr>
            <p:cNvPr id="25" name="Line 36"/>
            <p:cNvSpPr>
              <a:spLocks noChangeShapeType="1"/>
            </p:cNvSpPr>
            <p:nvPr/>
          </p:nvSpPr>
          <p:spPr bwMode="auto">
            <a:xfrm>
              <a:off x="3923461" y="3407657"/>
              <a:ext cx="570438" cy="0"/>
            </a:xfrm>
            <a:prstGeom prst="line">
              <a:avLst/>
            </a:prstGeom>
            <a:noFill/>
            <a:ln w="28575">
              <a:solidFill>
                <a:srgbClr val="00206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vi-VN" sz="3600">
                <a:solidFill>
                  <a:srgbClr val="002060"/>
                </a:solidFill>
              </a:endParaRPr>
            </a:p>
          </p:txBody>
        </p:sp>
        <p:sp>
          <p:nvSpPr>
            <p:cNvPr id="26" name="Line 35"/>
            <p:cNvSpPr>
              <a:spLocks noChangeShapeType="1"/>
            </p:cNvSpPr>
            <p:nvPr/>
          </p:nvSpPr>
          <p:spPr bwMode="auto">
            <a:xfrm>
              <a:off x="3923461" y="3271149"/>
              <a:ext cx="0" cy="258228"/>
            </a:xfrm>
            <a:prstGeom prst="line">
              <a:avLst/>
            </a:prstGeom>
            <a:noFill/>
            <a:ln w="28575">
              <a:solidFill>
                <a:srgbClr val="00206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vi-VN" sz="3600">
                <a:solidFill>
                  <a:srgbClr val="002060"/>
                </a:solidFill>
              </a:endParaRPr>
            </a:p>
          </p:txBody>
        </p:sp>
        <p:sp>
          <p:nvSpPr>
            <p:cNvPr id="27" name="Line 34"/>
            <p:cNvSpPr>
              <a:spLocks noChangeShapeType="1"/>
            </p:cNvSpPr>
            <p:nvPr/>
          </p:nvSpPr>
          <p:spPr bwMode="auto">
            <a:xfrm>
              <a:off x="4496918" y="3271149"/>
              <a:ext cx="0" cy="238889"/>
            </a:xfrm>
            <a:prstGeom prst="line">
              <a:avLst/>
            </a:prstGeom>
            <a:noFill/>
            <a:ln w="28575">
              <a:solidFill>
                <a:srgbClr val="00206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vi-VN" sz="3600">
                <a:solidFill>
                  <a:srgbClr val="002060"/>
                </a:solidFill>
              </a:endParaRPr>
            </a:p>
          </p:txBody>
        </p:sp>
        <p:sp>
          <p:nvSpPr>
            <p:cNvPr id="28" name="Text Box 33"/>
            <p:cNvSpPr txBox="1">
              <a:spLocks noChangeArrowheads="1"/>
            </p:cNvSpPr>
            <p:nvPr/>
          </p:nvSpPr>
          <p:spPr bwMode="auto">
            <a:xfrm>
              <a:off x="1524000" y="2861625"/>
              <a:ext cx="543274" cy="409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2060"/>
                  </a:solidFill>
                  <a:effectLst/>
                  <a:ea typeface="Times New Roman" pitchFamily="18" charset="0"/>
                  <a:cs typeface="Arial" pitchFamily="34" charset="0"/>
                </a:rPr>
                <a:t>P2</a:t>
              </a:r>
              <a:endParaRPr kumimoji="0" lang="en-US" sz="3600" b="0" i="0" u="none" strike="noStrike" cap="none" normalizeH="0" baseline="0" dirty="0" smtClean="0">
                <a:ln>
                  <a:noFill/>
                </a:ln>
                <a:solidFill>
                  <a:srgbClr val="002060"/>
                </a:solidFill>
                <a:effectLst/>
                <a:cs typeface="Arial" pitchFamily="34" charset="0"/>
              </a:endParaRPr>
            </a:p>
          </p:txBody>
        </p:sp>
        <p:sp>
          <p:nvSpPr>
            <p:cNvPr id="29" name="Text Box 32"/>
            <p:cNvSpPr txBox="1">
              <a:spLocks noChangeArrowheads="1"/>
            </p:cNvSpPr>
            <p:nvPr/>
          </p:nvSpPr>
          <p:spPr bwMode="auto">
            <a:xfrm>
              <a:off x="1524000" y="3254085"/>
              <a:ext cx="543274" cy="409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002060"/>
                  </a:solidFill>
                  <a:effectLst/>
                  <a:ea typeface="Times New Roman" pitchFamily="18" charset="0"/>
                  <a:cs typeface="Arial" pitchFamily="34" charset="0"/>
                </a:rPr>
                <a:t>P3</a:t>
              </a:r>
              <a:endParaRPr kumimoji="0" lang="en-US" sz="3600" b="0" i="0" u="none" strike="noStrike" cap="none" normalizeH="0" baseline="0" smtClean="0">
                <a:ln>
                  <a:noFill/>
                </a:ln>
                <a:solidFill>
                  <a:srgbClr val="002060"/>
                </a:solidFill>
                <a:effectLst/>
                <a:cs typeface="Arial" pitchFamily="34" charset="0"/>
              </a:endParaRPr>
            </a:p>
          </p:txBody>
        </p:sp>
        <p:sp>
          <p:nvSpPr>
            <p:cNvPr id="30" name="Line 31"/>
            <p:cNvSpPr>
              <a:spLocks noChangeShapeType="1"/>
            </p:cNvSpPr>
            <p:nvPr/>
          </p:nvSpPr>
          <p:spPr bwMode="auto">
            <a:xfrm>
              <a:off x="2067274" y="3834244"/>
              <a:ext cx="4346194" cy="0"/>
            </a:xfrm>
            <a:prstGeom prst="line">
              <a:avLst/>
            </a:prstGeom>
            <a:noFill/>
            <a:ln w="28575">
              <a:solidFill>
                <a:srgbClr val="00206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vi-VN" sz="3600">
                <a:solidFill>
                  <a:srgbClr val="002060"/>
                </a:solidFill>
              </a:endParaRPr>
            </a:p>
          </p:txBody>
        </p:sp>
        <p:sp>
          <p:nvSpPr>
            <p:cNvPr id="31" name="Text Box 30"/>
            <p:cNvSpPr txBox="1">
              <a:spLocks noChangeArrowheads="1"/>
            </p:cNvSpPr>
            <p:nvPr/>
          </p:nvSpPr>
          <p:spPr bwMode="auto">
            <a:xfrm>
              <a:off x="5689103" y="3356466"/>
              <a:ext cx="905457" cy="409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002060"/>
                  </a:solidFill>
                  <a:effectLst/>
                  <a:ea typeface="Times New Roman" pitchFamily="18" charset="0"/>
                  <a:cs typeface="Arial" pitchFamily="34" charset="0"/>
                </a:rPr>
                <a:t>Time</a:t>
              </a:r>
              <a:endParaRPr kumimoji="0" lang="en-US" sz="3600" b="0" i="0" u="none" strike="noStrike" cap="none" normalizeH="0" baseline="0" smtClean="0">
                <a:ln>
                  <a:noFill/>
                </a:ln>
                <a:solidFill>
                  <a:srgbClr val="002060"/>
                </a:solidFill>
                <a:effectLst/>
                <a:cs typeface="Arial" pitchFamily="34" charset="0"/>
              </a:endParaRPr>
            </a:p>
          </p:txBody>
        </p:sp>
        <p:sp>
          <p:nvSpPr>
            <p:cNvPr id="32" name="Text Box 29"/>
            <p:cNvSpPr txBox="1">
              <a:spLocks noChangeArrowheads="1"/>
            </p:cNvSpPr>
            <p:nvPr/>
          </p:nvSpPr>
          <p:spPr bwMode="auto">
            <a:xfrm>
              <a:off x="1554182" y="3850170"/>
              <a:ext cx="4889469" cy="614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2060"/>
                  </a:solidFill>
                  <a:effectLst/>
                  <a:ea typeface="Times New Roman" pitchFamily="18" charset="0"/>
                  <a:cs typeface="Arial" pitchFamily="34" charset="0"/>
                </a:rPr>
                <a:t>a.</a:t>
              </a:r>
              <a:r>
                <a:rPr kumimoji="0" lang="en-US" sz="2400" b="0" i="0" u="none" strike="noStrike" cap="none" normalizeH="0" baseline="0" dirty="0" smtClean="0">
                  <a:ln>
                    <a:noFill/>
                  </a:ln>
                  <a:solidFill>
                    <a:srgbClr val="002060"/>
                  </a:solidFill>
                  <a:effectLst/>
                  <a:ea typeface="Times New Roman" pitchFamily="18" charset="0"/>
                  <a:cs typeface="Arial" pitchFamily="34" charset="0"/>
                </a:rPr>
                <a:t> </a:t>
              </a:r>
              <a:r>
                <a:rPr kumimoji="0" lang="en-US" sz="2400" b="0" i="0" u="none" strike="noStrike" cap="none" normalizeH="0" baseline="0" dirty="0" err="1" smtClean="0">
                  <a:ln>
                    <a:noFill/>
                  </a:ln>
                  <a:solidFill>
                    <a:srgbClr val="002060"/>
                  </a:solidFill>
                  <a:effectLst/>
                  <a:ea typeface="Times New Roman" pitchFamily="18" charset="0"/>
                  <a:cs typeface="Arial" pitchFamily="34" charset="0"/>
                </a:rPr>
                <a:t>Trong</a:t>
              </a:r>
              <a:r>
                <a:rPr kumimoji="0" lang="en-US" sz="2400" b="0" i="0" u="none" strike="noStrike" cap="none" normalizeH="0" baseline="0" dirty="0" smtClean="0">
                  <a:ln>
                    <a:noFill/>
                  </a:ln>
                  <a:solidFill>
                    <a:srgbClr val="002060"/>
                  </a:solidFill>
                  <a:effectLst/>
                  <a:ea typeface="Times New Roman" pitchFamily="18" charset="0"/>
                  <a:cs typeface="Arial" pitchFamily="34" charset="0"/>
                </a:rPr>
                <a:t> </a:t>
              </a:r>
              <a:r>
                <a:rPr kumimoji="0" lang="en-US" sz="2400" b="0" i="0" u="none" strike="noStrike" cap="none" normalizeH="0" baseline="0" dirty="0" err="1" smtClean="0">
                  <a:ln>
                    <a:noFill/>
                  </a:ln>
                  <a:solidFill>
                    <a:srgbClr val="002060"/>
                  </a:solidFill>
                  <a:effectLst/>
                  <a:ea typeface="Times New Roman" pitchFamily="18" charset="0"/>
                  <a:cs typeface="Arial" pitchFamily="34" charset="0"/>
                </a:rPr>
                <a:t>hệ</a:t>
              </a:r>
              <a:r>
                <a:rPr kumimoji="0" lang="en-US" sz="2400" b="0" i="0" u="none" strike="noStrike" cap="none" normalizeH="0" baseline="0" dirty="0" smtClean="0">
                  <a:ln>
                    <a:noFill/>
                  </a:ln>
                  <a:solidFill>
                    <a:srgbClr val="002060"/>
                  </a:solidFill>
                  <a:effectLst/>
                  <a:ea typeface="Times New Roman" pitchFamily="18" charset="0"/>
                  <a:cs typeface="Arial" pitchFamily="34" charset="0"/>
                </a:rPr>
                <a:t> </a:t>
              </a:r>
              <a:r>
                <a:rPr kumimoji="0" lang="en-US" sz="2400" b="0" i="0" u="none" strike="noStrike" cap="none" normalizeH="0" baseline="0" dirty="0" err="1" smtClean="0">
                  <a:ln>
                    <a:noFill/>
                  </a:ln>
                  <a:solidFill>
                    <a:srgbClr val="002060"/>
                  </a:solidFill>
                  <a:effectLst/>
                  <a:ea typeface="Times New Roman" pitchFamily="18" charset="0"/>
                  <a:cs typeface="Arial" pitchFamily="34" charset="0"/>
                </a:rPr>
                <a:t>thống</a:t>
              </a:r>
              <a:r>
                <a:rPr kumimoji="0" lang="en-US" sz="2400" b="0" i="0" u="none" strike="noStrike" cap="none" normalizeH="0" baseline="0" dirty="0" smtClean="0">
                  <a:ln>
                    <a:noFill/>
                  </a:ln>
                  <a:solidFill>
                    <a:srgbClr val="002060"/>
                  </a:solidFill>
                  <a:effectLst/>
                  <a:ea typeface="Times New Roman" pitchFamily="18" charset="0"/>
                  <a:cs typeface="Arial" pitchFamily="34" charset="0"/>
                </a:rPr>
                <a:t> uniprocessor </a:t>
              </a:r>
              <a:endParaRPr kumimoji="0" lang="en-US" sz="3600" b="0" i="0" u="none" strike="noStrike" cap="none" normalizeH="0" baseline="0" dirty="0" smtClean="0">
                <a:ln>
                  <a:noFill/>
                </a:ln>
                <a:solidFill>
                  <a:srgbClr val="002060"/>
                </a:solidFill>
                <a:effectLst/>
                <a:cs typeface="Arial" pitchFamily="34" charset="0"/>
              </a:endParaRPr>
            </a:p>
          </p:txBody>
        </p:sp>
        <p:sp>
          <p:nvSpPr>
            <p:cNvPr id="33" name="Text Box 28"/>
            <p:cNvSpPr txBox="1">
              <a:spLocks noChangeArrowheads="1"/>
            </p:cNvSpPr>
            <p:nvPr/>
          </p:nvSpPr>
          <p:spPr bwMode="auto">
            <a:xfrm>
              <a:off x="1524000" y="4686282"/>
              <a:ext cx="543274" cy="409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002060"/>
                  </a:solidFill>
                  <a:effectLst/>
                  <a:ea typeface="Times New Roman" pitchFamily="18" charset="0"/>
                  <a:cs typeface="Arial" pitchFamily="34" charset="0"/>
                </a:rPr>
                <a:t>P1</a:t>
              </a:r>
              <a:endParaRPr kumimoji="0" lang="en-US" sz="3600" b="0" i="0" u="none" strike="noStrike" cap="none" normalizeH="0" baseline="0" smtClean="0">
                <a:ln>
                  <a:noFill/>
                </a:ln>
                <a:solidFill>
                  <a:srgbClr val="002060"/>
                </a:solidFill>
                <a:effectLst/>
                <a:cs typeface="Arial" pitchFamily="34" charset="0"/>
              </a:endParaRPr>
            </a:p>
          </p:txBody>
        </p:sp>
        <p:sp>
          <p:nvSpPr>
            <p:cNvPr id="34" name="Line 27"/>
            <p:cNvSpPr>
              <a:spLocks noChangeShapeType="1"/>
            </p:cNvSpPr>
            <p:nvPr/>
          </p:nvSpPr>
          <p:spPr bwMode="auto">
            <a:xfrm>
              <a:off x="2097456" y="4906970"/>
              <a:ext cx="724366" cy="0"/>
            </a:xfrm>
            <a:prstGeom prst="line">
              <a:avLst/>
            </a:prstGeom>
            <a:noFill/>
            <a:ln w="28575">
              <a:solidFill>
                <a:srgbClr val="00206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vi-VN" sz="3600">
                <a:solidFill>
                  <a:srgbClr val="002060"/>
                </a:solidFill>
              </a:endParaRPr>
            </a:p>
          </p:txBody>
        </p:sp>
        <p:sp>
          <p:nvSpPr>
            <p:cNvPr id="35" name="Line 26"/>
            <p:cNvSpPr>
              <a:spLocks noChangeShapeType="1"/>
            </p:cNvSpPr>
            <p:nvPr/>
          </p:nvSpPr>
          <p:spPr bwMode="auto">
            <a:xfrm>
              <a:off x="2097456" y="4770462"/>
              <a:ext cx="0" cy="258228"/>
            </a:xfrm>
            <a:prstGeom prst="line">
              <a:avLst/>
            </a:prstGeom>
            <a:noFill/>
            <a:ln w="28575">
              <a:solidFill>
                <a:srgbClr val="00206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vi-VN" sz="3600">
                <a:solidFill>
                  <a:srgbClr val="002060"/>
                </a:solidFill>
              </a:endParaRPr>
            </a:p>
          </p:txBody>
        </p:sp>
        <p:sp>
          <p:nvSpPr>
            <p:cNvPr id="36" name="Line 25"/>
            <p:cNvSpPr>
              <a:spLocks noChangeShapeType="1"/>
            </p:cNvSpPr>
            <p:nvPr/>
          </p:nvSpPr>
          <p:spPr bwMode="auto">
            <a:xfrm>
              <a:off x="2821822" y="4770462"/>
              <a:ext cx="0" cy="258228"/>
            </a:xfrm>
            <a:prstGeom prst="line">
              <a:avLst/>
            </a:prstGeom>
            <a:noFill/>
            <a:ln w="28575">
              <a:solidFill>
                <a:srgbClr val="00206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vi-VN" sz="3600">
                <a:solidFill>
                  <a:srgbClr val="002060"/>
                </a:solidFill>
              </a:endParaRPr>
            </a:p>
          </p:txBody>
        </p:sp>
        <p:sp>
          <p:nvSpPr>
            <p:cNvPr id="37" name="Line 24"/>
            <p:cNvSpPr>
              <a:spLocks noChangeShapeType="1"/>
            </p:cNvSpPr>
            <p:nvPr/>
          </p:nvSpPr>
          <p:spPr bwMode="auto">
            <a:xfrm>
              <a:off x="3319823" y="4906970"/>
              <a:ext cx="570438" cy="0"/>
            </a:xfrm>
            <a:prstGeom prst="line">
              <a:avLst/>
            </a:prstGeom>
            <a:noFill/>
            <a:ln w="28575">
              <a:solidFill>
                <a:srgbClr val="00206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vi-VN" sz="3600">
                <a:solidFill>
                  <a:srgbClr val="002060"/>
                </a:solidFill>
              </a:endParaRPr>
            </a:p>
          </p:txBody>
        </p:sp>
        <p:sp>
          <p:nvSpPr>
            <p:cNvPr id="38" name="Line 23"/>
            <p:cNvSpPr>
              <a:spLocks noChangeShapeType="1"/>
            </p:cNvSpPr>
            <p:nvPr/>
          </p:nvSpPr>
          <p:spPr bwMode="auto">
            <a:xfrm>
              <a:off x="3319823" y="4770462"/>
              <a:ext cx="0" cy="258228"/>
            </a:xfrm>
            <a:prstGeom prst="line">
              <a:avLst/>
            </a:prstGeom>
            <a:noFill/>
            <a:ln w="28575">
              <a:solidFill>
                <a:srgbClr val="00206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vi-VN" sz="3600">
                <a:solidFill>
                  <a:srgbClr val="002060"/>
                </a:solidFill>
              </a:endParaRPr>
            </a:p>
          </p:txBody>
        </p:sp>
        <p:sp>
          <p:nvSpPr>
            <p:cNvPr id="39" name="Line 22"/>
            <p:cNvSpPr>
              <a:spLocks noChangeShapeType="1"/>
            </p:cNvSpPr>
            <p:nvPr/>
          </p:nvSpPr>
          <p:spPr bwMode="auto">
            <a:xfrm>
              <a:off x="3893280" y="4770462"/>
              <a:ext cx="0" cy="258228"/>
            </a:xfrm>
            <a:prstGeom prst="line">
              <a:avLst/>
            </a:prstGeom>
            <a:noFill/>
            <a:ln w="28575">
              <a:solidFill>
                <a:srgbClr val="00206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vi-VN" sz="3600">
                <a:solidFill>
                  <a:srgbClr val="002060"/>
                </a:solidFill>
              </a:endParaRPr>
            </a:p>
          </p:txBody>
        </p:sp>
        <p:sp>
          <p:nvSpPr>
            <p:cNvPr id="40" name="Line 21"/>
            <p:cNvSpPr>
              <a:spLocks noChangeShapeType="1"/>
            </p:cNvSpPr>
            <p:nvPr/>
          </p:nvSpPr>
          <p:spPr bwMode="auto">
            <a:xfrm>
              <a:off x="5115647" y="4906970"/>
              <a:ext cx="855154" cy="0"/>
            </a:xfrm>
            <a:prstGeom prst="line">
              <a:avLst/>
            </a:prstGeom>
            <a:noFill/>
            <a:ln w="28575">
              <a:solidFill>
                <a:srgbClr val="00206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vi-VN" sz="3600">
                <a:solidFill>
                  <a:srgbClr val="002060"/>
                </a:solidFill>
              </a:endParaRPr>
            </a:p>
          </p:txBody>
        </p:sp>
        <p:sp>
          <p:nvSpPr>
            <p:cNvPr id="41" name="Line 20"/>
            <p:cNvSpPr>
              <a:spLocks noChangeShapeType="1"/>
            </p:cNvSpPr>
            <p:nvPr/>
          </p:nvSpPr>
          <p:spPr bwMode="auto">
            <a:xfrm>
              <a:off x="5115647" y="4770462"/>
              <a:ext cx="0" cy="258228"/>
            </a:xfrm>
            <a:prstGeom prst="line">
              <a:avLst/>
            </a:prstGeom>
            <a:noFill/>
            <a:ln w="28575">
              <a:solidFill>
                <a:srgbClr val="00206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vi-VN" sz="3600">
                <a:solidFill>
                  <a:srgbClr val="002060"/>
                </a:solidFill>
              </a:endParaRPr>
            </a:p>
          </p:txBody>
        </p:sp>
        <p:sp>
          <p:nvSpPr>
            <p:cNvPr id="42" name="Line 19"/>
            <p:cNvSpPr>
              <a:spLocks noChangeShapeType="1"/>
            </p:cNvSpPr>
            <p:nvPr/>
          </p:nvSpPr>
          <p:spPr bwMode="auto">
            <a:xfrm>
              <a:off x="5960740" y="4770462"/>
              <a:ext cx="0" cy="258228"/>
            </a:xfrm>
            <a:prstGeom prst="line">
              <a:avLst/>
            </a:prstGeom>
            <a:noFill/>
            <a:ln w="28575">
              <a:solidFill>
                <a:srgbClr val="00206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vi-VN" sz="3600">
                <a:solidFill>
                  <a:srgbClr val="002060"/>
                </a:solidFill>
              </a:endParaRPr>
            </a:p>
          </p:txBody>
        </p:sp>
        <p:sp>
          <p:nvSpPr>
            <p:cNvPr id="43" name="Line 18"/>
            <p:cNvSpPr>
              <a:spLocks noChangeShapeType="1"/>
            </p:cNvSpPr>
            <p:nvPr/>
          </p:nvSpPr>
          <p:spPr bwMode="auto">
            <a:xfrm>
              <a:off x="2686003" y="5317631"/>
              <a:ext cx="627784" cy="0"/>
            </a:xfrm>
            <a:prstGeom prst="line">
              <a:avLst/>
            </a:prstGeom>
            <a:noFill/>
            <a:ln w="28575">
              <a:solidFill>
                <a:srgbClr val="00206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vi-VN" sz="3600">
                <a:solidFill>
                  <a:srgbClr val="002060"/>
                </a:solidFill>
              </a:endParaRPr>
            </a:p>
          </p:txBody>
        </p:sp>
        <p:sp>
          <p:nvSpPr>
            <p:cNvPr id="44" name="Line 17"/>
            <p:cNvSpPr>
              <a:spLocks noChangeShapeType="1"/>
            </p:cNvSpPr>
            <p:nvPr/>
          </p:nvSpPr>
          <p:spPr bwMode="auto">
            <a:xfrm>
              <a:off x="2686003" y="5181123"/>
              <a:ext cx="0" cy="258228"/>
            </a:xfrm>
            <a:prstGeom prst="line">
              <a:avLst/>
            </a:prstGeom>
            <a:noFill/>
            <a:ln w="28575">
              <a:solidFill>
                <a:srgbClr val="00206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vi-VN" sz="3600">
                <a:solidFill>
                  <a:srgbClr val="002060"/>
                </a:solidFill>
              </a:endParaRPr>
            </a:p>
          </p:txBody>
        </p:sp>
        <p:sp>
          <p:nvSpPr>
            <p:cNvPr id="45" name="Line 16"/>
            <p:cNvSpPr>
              <a:spLocks noChangeShapeType="1"/>
            </p:cNvSpPr>
            <p:nvPr/>
          </p:nvSpPr>
          <p:spPr bwMode="auto">
            <a:xfrm>
              <a:off x="3304732" y="5181123"/>
              <a:ext cx="0" cy="258228"/>
            </a:xfrm>
            <a:prstGeom prst="line">
              <a:avLst/>
            </a:prstGeom>
            <a:noFill/>
            <a:ln w="28575">
              <a:solidFill>
                <a:srgbClr val="00206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vi-VN" sz="3600">
                <a:solidFill>
                  <a:srgbClr val="002060"/>
                </a:solidFill>
              </a:endParaRPr>
            </a:p>
          </p:txBody>
        </p:sp>
        <p:sp>
          <p:nvSpPr>
            <p:cNvPr id="46" name="Line 15"/>
            <p:cNvSpPr>
              <a:spLocks noChangeShapeType="1"/>
            </p:cNvSpPr>
            <p:nvPr/>
          </p:nvSpPr>
          <p:spPr bwMode="auto">
            <a:xfrm>
              <a:off x="3651824" y="5744219"/>
              <a:ext cx="969845" cy="0"/>
            </a:xfrm>
            <a:prstGeom prst="line">
              <a:avLst/>
            </a:prstGeom>
            <a:noFill/>
            <a:ln w="28575">
              <a:solidFill>
                <a:srgbClr val="00206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vi-VN" sz="3600">
                <a:solidFill>
                  <a:srgbClr val="002060"/>
                </a:solidFill>
              </a:endParaRPr>
            </a:p>
          </p:txBody>
        </p:sp>
        <p:sp>
          <p:nvSpPr>
            <p:cNvPr id="47" name="Line 14"/>
            <p:cNvSpPr>
              <a:spLocks noChangeShapeType="1"/>
            </p:cNvSpPr>
            <p:nvPr/>
          </p:nvSpPr>
          <p:spPr bwMode="auto">
            <a:xfrm>
              <a:off x="3651824" y="5607711"/>
              <a:ext cx="0" cy="258228"/>
            </a:xfrm>
            <a:prstGeom prst="line">
              <a:avLst/>
            </a:prstGeom>
            <a:noFill/>
            <a:ln w="28575">
              <a:solidFill>
                <a:srgbClr val="00206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vi-VN" sz="3600">
                <a:solidFill>
                  <a:srgbClr val="002060"/>
                </a:solidFill>
              </a:endParaRPr>
            </a:p>
          </p:txBody>
        </p:sp>
        <p:sp>
          <p:nvSpPr>
            <p:cNvPr id="48" name="Line 13"/>
            <p:cNvSpPr>
              <a:spLocks noChangeShapeType="1"/>
            </p:cNvSpPr>
            <p:nvPr/>
          </p:nvSpPr>
          <p:spPr bwMode="auto">
            <a:xfrm>
              <a:off x="4617645" y="5607711"/>
              <a:ext cx="0" cy="258228"/>
            </a:xfrm>
            <a:prstGeom prst="line">
              <a:avLst/>
            </a:prstGeom>
            <a:noFill/>
            <a:ln w="28575">
              <a:solidFill>
                <a:srgbClr val="00206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vi-VN" sz="3600">
                <a:solidFill>
                  <a:srgbClr val="002060"/>
                </a:solidFill>
              </a:endParaRPr>
            </a:p>
          </p:txBody>
        </p:sp>
        <p:sp>
          <p:nvSpPr>
            <p:cNvPr id="49" name="Line 12"/>
            <p:cNvSpPr>
              <a:spLocks noChangeShapeType="1"/>
            </p:cNvSpPr>
            <p:nvPr/>
          </p:nvSpPr>
          <p:spPr bwMode="auto">
            <a:xfrm>
              <a:off x="4270553" y="5317631"/>
              <a:ext cx="1140876" cy="0"/>
            </a:xfrm>
            <a:prstGeom prst="line">
              <a:avLst/>
            </a:prstGeom>
            <a:noFill/>
            <a:ln w="28575">
              <a:solidFill>
                <a:srgbClr val="00206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vi-VN" sz="3600">
                <a:solidFill>
                  <a:srgbClr val="002060"/>
                </a:solidFill>
              </a:endParaRPr>
            </a:p>
          </p:txBody>
        </p:sp>
        <p:sp>
          <p:nvSpPr>
            <p:cNvPr id="50" name="Line 11"/>
            <p:cNvSpPr>
              <a:spLocks noChangeShapeType="1"/>
            </p:cNvSpPr>
            <p:nvPr/>
          </p:nvSpPr>
          <p:spPr bwMode="auto">
            <a:xfrm>
              <a:off x="4270553" y="5181123"/>
              <a:ext cx="0" cy="258228"/>
            </a:xfrm>
            <a:prstGeom prst="line">
              <a:avLst/>
            </a:prstGeom>
            <a:noFill/>
            <a:ln w="28575">
              <a:solidFill>
                <a:srgbClr val="00206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vi-VN" sz="3600">
                <a:solidFill>
                  <a:srgbClr val="002060"/>
                </a:solidFill>
              </a:endParaRPr>
            </a:p>
          </p:txBody>
        </p:sp>
        <p:sp>
          <p:nvSpPr>
            <p:cNvPr id="51" name="Line 10"/>
            <p:cNvSpPr>
              <a:spLocks noChangeShapeType="1"/>
            </p:cNvSpPr>
            <p:nvPr/>
          </p:nvSpPr>
          <p:spPr bwMode="auto">
            <a:xfrm>
              <a:off x="5402375" y="5181123"/>
              <a:ext cx="0" cy="238889"/>
            </a:xfrm>
            <a:prstGeom prst="line">
              <a:avLst/>
            </a:prstGeom>
            <a:noFill/>
            <a:ln w="28575">
              <a:solidFill>
                <a:srgbClr val="00206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vi-VN" sz="3600">
                <a:solidFill>
                  <a:srgbClr val="002060"/>
                </a:solidFill>
              </a:endParaRPr>
            </a:p>
          </p:txBody>
        </p:sp>
        <p:sp>
          <p:nvSpPr>
            <p:cNvPr id="52" name="Text Box 9"/>
            <p:cNvSpPr txBox="1">
              <a:spLocks noChangeArrowheads="1"/>
            </p:cNvSpPr>
            <p:nvPr/>
          </p:nvSpPr>
          <p:spPr bwMode="auto">
            <a:xfrm>
              <a:off x="1524000" y="5111732"/>
              <a:ext cx="543274" cy="409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002060"/>
                  </a:solidFill>
                  <a:effectLst/>
                  <a:ea typeface="Times New Roman" pitchFamily="18" charset="0"/>
                  <a:cs typeface="Arial" pitchFamily="34" charset="0"/>
                </a:rPr>
                <a:t>P2</a:t>
              </a:r>
              <a:endParaRPr kumimoji="0" lang="en-US" sz="3600" b="0" i="0" u="none" strike="noStrike" cap="none" normalizeH="0" baseline="0" smtClean="0">
                <a:ln>
                  <a:noFill/>
                </a:ln>
                <a:solidFill>
                  <a:srgbClr val="002060"/>
                </a:solidFill>
                <a:effectLst/>
                <a:cs typeface="Arial" pitchFamily="34" charset="0"/>
              </a:endParaRPr>
            </a:p>
          </p:txBody>
        </p:sp>
        <p:sp>
          <p:nvSpPr>
            <p:cNvPr id="53" name="Text Box 8"/>
            <p:cNvSpPr txBox="1">
              <a:spLocks noChangeArrowheads="1"/>
            </p:cNvSpPr>
            <p:nvPr/>
          </p:nvSpPr>
          <p:spPr bwMode="auto">
            <a:xfrm>
              <a:off x="1524000" y="5505330"/>
              <a:ext cx="543274" cy="409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002060"/>
                  </a:solidFill>
                  <a:effectLst/>
                  <a:ea typeface="Times New Roman" pitchFamily="18" charset="0"/>
                  <a:cs typeface="Arial" pitchFamily="34" charset="0"/>
                </a:rPr>
                <a:t>P3</a:t>
              </a:r>
              <a:endParaRPr kumimoji="0" lang="en-US" sz="3600" b="0" i="0" u="none" strike="noStrike" cap="none" normalizeH="0" baseline="0" smtClean="0">
                <a:ln>
                  <a:noFill/>
                </a:ln>
                <a:solidFill>
                  <a:srgbClr val="002060"/>
                </a:solidFill>
                <a:effectLst/>
                <a:cs typeface="Arial" pitchFamily="34" charset="0"/>
              </a:endParaRPr>
            </a:p>
          </p:txBody>
        </p:sp>
        <p:sp>
          <p:nvSpPr>
            <p:cNvPr id="54" name="Line 7"/>
            <p:cNvSpPr>
              <a:spLocks noChangeShapeType="1"/>
            </p:cNvSpPr>
            <p:nvPr/>
          </p:nvSpPr>
          <p:spPr bwMode="auto">
            <a:xfrm>
              <a:off x="2067274" y="6035436"/>
              <a:ext cx="4346194" cy="0"/>
            </a:xfrm>
            <a:prstGeom prst="line">
              <a:avLst/>
            </a:prstGeom>
            <a:noFill/>
            <a:ln w="28575">
              <a:solidFill>
                <a:srgbClr val="00206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vi-VN" sz="3600">
                <a:solidFill>
                  <a:srgbClr val="002060"/>
                </a:solidFill>
              </a:endParaRPr>
            </a:p>
          </p:txBody>
        </p:sp>
        <p:sp>
          <p:nvSpPr>
            <p:cNvPr id="55" name="Text Box 6"/>
            <p:cNvSpPr txBox="1">
              <a:spLocks noChangeArrowheads="1"/>
            </p:cNvSpPr>
            <p:nvPr/>
          </p:nvSpPr>
          <p:spPr bwMode="auto">
            <a:xfrm>
              <a:off x="5689103" y="5592922"/>
              <a:ext cx="905457" cy="409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2060"/>
                  </a:solidFill>
                  <a:effectLst/>
                  <a:ea typeface="Times New Roman" pitchFamily="18" charset="0"/>
                  <a:cs typeface="Arial" pitchFamily="34" charset="0"/>
                </a:rPr>
                <a:t>Time</a:t>
              </a:r>
              <a:endParaRPr kumimoji="0" lang="en-US" sz="3600" b="0" i="0" u="none" strike="noStrike" cap="none" normalizeH="0" baseline="0" dirty="0" smtClean="0">
                <a:ln>
                  <a:noFill/>
                </a:ln>
                <a:solidFill>
                  <a:srgbClr val="002060"/>
                </a:solidFill>
                <a:effectLst/>
                <a:cs typeface="Arial" pitchFamily="34" charset="0"/>
              </a:endParaRPr>
            </a:p>
          </p:txBody>
        </p:sp>
        <p:sp>
          <p:nvSpPr>
            <p:cNvPr id="56" name="Text Box 5"/>
            <p:cNvSpPr txBox="1">
              <a:spLocks noChangeArrowheads="1"/>
            </p:cNvSpPr>
            <p:nvPr/>
          </p:nvSpPr>
          <p:spPr bwMode="auto">
            <a:xfrm>
              <a:off x="1554182" y="6035436"/>
              <a:ext cx="4708377" cy="614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2060"/>
                  </a:solidFill>
                  <a:effectLst/>
                  <a:ea typeface="Times New Roman" pitchFamily="18" charset="0"/>
                  <a:cs typeface="Arial" pitchFamily="34" charset="0"/>
                </a:rPr>
                <a:t>b.</a:t>
              </a:r>
              <a:r>
                <a:rPr kumimoji="0" lang="en-US" sz="2400" b="0" i="0" u="none" strike="noStrike" cap="none" normalizeH="0" baseline="0" dirty="0" smtClean="0">
                  <a:ln>
                    <a:noFill/>
                  </a:ln>
                  <a:solidFill>
                    <a:srgbClr val="002060"/>
                  </a:solidFill>
                  <a:effectLst/>
                  <a:ea typeface="Times New Roman" pitchFamily="18" charset="0"/>
                  <a:cs typeface="Arial" pitchFamily="34" charset="0"/>
                </a:rPr>
                <a:t> </a:t>
              </a:r>
              <a:r>
                <a:rPr kumimoji="0" lang="en-US" sz="2400" b="0" i="0" u="none" strike="noStrike" cap="none" normalizeH="0" baseline="0" dirty="0" err="1" smtClean="0">
                  <a:ln>
                    <a:noFill/>
                  </a:ln>
                  <a:solidFill>
                    <a:srgbClr val="002060"/>
                  </a:solidFill>
                  <a:effectLst/>
                  <a:ea typeface="Times New Roman" pitchFamily="18" charset="0"/>
                  <a:cs typeface="Arial" pitchFamily="34" charset="0"/>
                </a:rPr>
                <a:t>Trong</a:t>
              </a:r>
              <a:r>
                <a:rPr kumimoji="0" lang="en-US" sz="2400" b="0" i="0" u="none" strike="noStrike" cap="none" normalizeH="0" baseline="0" dirty="0" smtClean="0">
                  <a:ln>
                    <a:noFill/>
                  </a:ln>
                  <a:solidFill>
                    <a:srgbClr val="002060"/>
                  </a:solidFill>
                  <a:effectLst/>
                  <a:ea typeface="Times New Roman" pitchFamily="18" charset="0"/>
                  <a:cs typeface="Arial" pitchFamily="34" charset="0"/>
                </a:rPr>
                <a:t> </a:t>
              </a:r>
              <a:r>
                <a:rPr kumimoji="0" lang="en-US" sz="2400" b="0" i="0" u="none" strike="noStrike" cap="none" normalizeH="0" baseline="0" dirty="0" err="1" smtClean="0">
                  <a:ln>
                    <a:noFill/>
                  </a:ln>
                  <a:solidFill>
                    <a:srgbClr val="002060"/>
                  </a:solidFill>
                  <a:effectLst/>
                  <a:ea typeface="Times New Roman" pitchFamily="18" charset="0"/>
                  <a:cs typeface="Arial" pitchFamily="34" charset="0"/>
                </a:rPr>
                <a:t>hệ</a:t>
              </a:r>
              <a:r>
                <a:rPr kumimoji="0" lang="en-US" sz="2400" b="0" i="0" u="none" strike="noStrike" cap="none" normalizeH="0" baseline="0" dirty="0" smtClean="0">
                  <a:ln>
                    <a:noFill/>
                  </a:ln>
                  <a:solidFill>
                    <a:srgbClr val="002060"/>
                  </a:solidFill>
                  <a:effectLst/>
                  <a:ea typeface="Times New Roman" pitchFamily="18" charset="0"/>
                  <a:cs typeface="Arial" pitchFamily="34" charset="0"/>
                </a:rPr>
                <a:t> </a:t>
              </a:r>
              <a:r>
                <a:rPr kumimoji="0" lang="en-US" sz="2400" b="0" i="0" u="none" strike="noStrike" cap="none" normalizeH="0" baseline="0" dirty="0" err="1" smtClean="0">
                  <a:ln>
                    <a:noFill/>
                  </a:ln>
                  <a:solidFill>
                    <a:srgbClr val="002060"/>
                  </a:solidFill>
                  <a:effectLst/>
                  <a:ea typeface="Times New Roman" pitchFamily="18" charset="0"/>
                  <a:cs typeface="Arial" pitchFamily="34" charset="0"/>
                </a:rPr>
                <a:t>thống</a:t>
              </a:r>
              <a:r>
                <a:rPr kumimoji="0" lang="en-US" sz="2400" b="0" i="0" u="none" strike="noStrike" cap="none" normalizeH="0" baseline="0" dirty="0" smtClean="0">
                  <a:ln>
                    <a:noFill/>
                  </a:ln>
                  <a:solidFill>
                    <a:srgbClr val="002060"/>
                  </a:solidFill>
                  <a:effectLst/>
                  <a:ea typeface="Times New Roman" pitchFamily="18" charset="0"/>
                  <a:cs typeface="Arial" pitchFamily="34" charset="0"/>
                </a:rPr>
                <a:t> Multiprocessor </a:t>
              </a:r>
              <a:endParaRPr kumimoji="0" lang="en-US" sz="3600" b="0" i="0" u="none" strike="noStrike" cap="none" normalizeH="0" baseline="0" dirty="0" smtClean="0">
                <a:ln>
                  <a:noFill/>
                </a:ln>
                <a:solidFill>
                  <a:srgbClr val="002060"/>
                </a:solidFill>
                <a:effectLst/>
                <a:cs typeface="Arial" pitchFamily="34" charset="0"/>
              </a:endParaRPr>
            </a:p>
          </p:txBody>
        </p:sp>
        <p:sp>
          <p:nvSpPr>
            <p:cNvPr id="58" name="Line 3"/>
            <p:cNvSpPr>
              <a:spLocks noChangeShapeType="1"/>
            </p:cNvSpPr>
            <p:nvPr/>
          </p:nvSpPr>
          <p:spPr bwMode="auto">
            <a:xfrm flipV="1">
              <a:off x="2052183" y="2209799"/>
              <a:ext cx="0" cy="1611932"/>
            </a:xfrm>
            <a:prstGeom prst="line">
              <a:avLst/>
            </a:prstGeom>
            <a:noFill/>
            <a:ln w="28575">
              <a:solidFill>
                <a:srgbClr val="00206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vi-VN" sz="3600">
                <a:solidFill>
                  <a:srgbClr val="002060"/>
                </a:solidFill>
              </a:endParaRPr>
            </a:p>
          </p:txBody>
        </p:sp>
        <p:sp>
          <p:nvSpPr>
            <p:cNvPr id="59" name="Line 2"/>
            <p:cNvSpPr>
              <a:spLocks noChangeShapeType="1"/>
            </p:cNvSpPr>
            <p:nvPr/>
          </p:nvSpPr>
          <p:spPr bwMode="auto">
            <a:xfrm flipV="1">
              <a:off x="2052183" y="4414403"/>
              <a:ext cx="0" cy="1611932"/>
            </a:xfrm>
            <a:prstGeom prst="line">
              <a:avLst/>
            </a:prstGeom>
            <a:noFill/>
            <a:ln w="28575">
              <a:solidFill>
                <a:srgbClr val="00206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vi-VN" sz="3600">
                <a:solidFill>
                  <a:srgbClr val="002060"/>
                </a:solidFill>
              </a:endParaRPr>
            </a:p>
          </p:txBody>
        </p:sp>
      </p:grpSp>
    </p:spTree>
    <p:extLst>
      <p:ext uri="{BB962C8B-B14F-4D97-AF65-F5344CB8AC3E}">
        <p14:creationId xmlns:p14="http://schemas.microsoft.com/office/powerpoint/2010/main" val="37007539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2.2. </a:t>
            </a:r>
            <a:r>
              <a:rPr lang="en-US" dirty="0" err="1"/>
              <a:t>Các</a:t>
            </a:r>
            <a:r>
              <a:rPr lang="en-US" dirty="0"/>
              <a:t> </a:t>
            </a:r>
            <a:r>
              <a:rPr lang="en-US" dirty="0" err="1"/>
              <a:t>trạng</a:t>
            </a:r>
            <a:r>
              <a:rPr lang="en-US" dirty="0"/>
              <a:t> </a:t>
            </a:r>
            <a:r>
              <a:rPr lang="en-US" dirty="0" err="1"/>
              <a:t>thái</a:t>
            </a:r>
            <a:r>
              <a:rPr lang="en-US" dirty="0"/>
              <a:t> </a:t>
            </a:r>
            <a:r>
              <a:rPr lang="en-US" dirty="0" err="1"/>
              <a:t>của</a:t>
            </a:r>
            <a:r>
              <a:rPr lang="en-US" dirty="0"/>
              <a:t> </a:t>
            </a:r>
            <a:r>
              <a:rPr lang="en-US" dirty="0" err="1"/>
              <a:t>tiến</a:t>
            </a:r>
            <a:r>
              <a:rPr lang="en-US" dirty="0"/>
              <a:t> </a:t>
            </a:r>
            <a:r>
              <a:rPr lang="en-US" dirty="0" err="1" smtClean="0"/>
              <a:t>trình</a:t>
            </a:r>
            <a:endParaRPr lang="vi-VN" dirty="0"/>
          </a:p>
        </p:txBody>
      </p:sp>
      <p:sp>
        <p:nvSpPr>
          <p:cNvPr id="3" name="Content Placeholder 2"/>
          <p:cNvSpPr>
            <a:spLocks noGrp="1"/>
          </p:cNvSpPr>
          <p:nvPr>
            <p:ph idx="1"/>
          </p:nvPr>
        </p:nvSpPr>
        <p:spPr/>
        <p:txBody>
          <a:bodyPr/>
          <a:lstStyle/>
          <a:p>
            <a:pPr marL="411480" lvl="1" indent="0">
              <a:buNone/>
            </a:pPr>
            <a:r>
              <a:rPr lang="en-US" b="1" dirty="0"/>
              <a:t>2.2.1. </a:t>
            </a:r>
            <a:r>
              <a:rPr lang="en-US" b="1" dirty="0" err="1"/>
              <a:t>Tiến</a:t>
            </a:r>
            <a:r>
              <a:rPr lang="en-US" b="1" dirty="0"/>
              <a:t> </a:t>
            </a:r>
            <a:r>
              <a:rPr lang="en-US" b="1" dirty="0" err="1"/>
              <a:t>trình</a:t>
            </a:r>
            <a:r>
              <a:rPr lang="en-US" b="1" dirty="0"/>
              <a:t> </a:t>
            </a:r>
            <a:r>
              <a:rPr lang="en-US" b="1" dirty="0" err="1"/>
              <a:t>hai</a:t>
            </a:r>
            <a:r>
              <a:rPr lang="en-US" b="1" dirty="0"/>
              <a:t> </a:t>
            </a:r>
            <a:r>
              <a:rPr lang="en-US" b="1" dirty="0" err="1"/>
              <a:t>trạng</a:t>
            </a:r>
            <a:r>
              <a:rPr lang="en-US" b="1" dirty="0"/>
              <a:t> </a:t>
            </a:r>
            <a:r>
              <a:rPr lang="en-US" b="1" dirty="0" err="1" smtClean="0"/>
              <a:t>thái</a:t>
            </a:r>
            <a:endParaRPr lang="vi-VN" b="1" dirty="0" smtClean="0"/>
          </a:p>
          <a:p>
            <a:pPr marL="411480" lvl="1" indent="0">
              <a:buNone/>
            </a:pPr>
            <a:r>
              <a:rPr lang="en-US" b="1" dirty="0"/>
              <a:t>2.2.2. </a:t>
            </a:r>
            <a:r>
              <a:rPr lang="en-US" b="1" dirty="0" err="1"/>
              <a:t>Tiến</a:t>
            </a:r>
            <a:r>
              <a:rPr lang="en-US" b="1" dirty="0"/>
              <a:t> </a:t>
            </a:r>
            <a:r>
              <a:rPr lang="en-US" b="1" dirty="0" err="1"/>
              <a:t>trình</a:t>
            </a:r>
            <a:r>
              <a:rPr lang="en-US" b="1" dirty="0"/>
              <a:t> </a:t>
            </a:r>
            <a:r>
              <a:rPr lang="en-US" b="1" dirty="0" err="1"/>
              <a:t>ba</a:t>
            </a:r>
            <a:r>
              <a:rPr lang="en-US" b="1" dirty="0"/>
              <a:t> </a:t>
            </a:r>
            <a:r>
              <a:rPr lang="en-US" b="1" dirty="0" err="1"/>
              <a:t>trạng</a:t>
            </a:r>
            <a:r>
              <a:rPr lang="en-US" b="1" dirty="0"/>
              <a:t> </a:t>
            </a:r>
            <a:r>
              <a:rPr lang="en-US" b="1" dirty="0" err="1" smtClean="0"/>
              <a:t>thái</a:t>
            </a:r>
            <a:endParaRPr lang="en-US" b="1" dirty="0" smtClean="0"/>
          </a:p>
          <a:p>
            <a:pPr marL="411480" lvl="1" indent="0">
              <a:buNone/>
            </a:pPr>
            <a:r>
              <a:rPr lang="en-US" b="1" dirty="0"/>
              <a:t>2.2.3. </a:t>
            </a:r>
            <a:r>
              <a:rPr lang="en-US" b="1" dirty="0" err="1"/>
              <a:t>Tiến</a:t>
            </a:r>
            <a:r>
              <a:rPr lang="en-US" b="1" dirty="0"/>
              <a:t> </a:t>
            </a:r>
            <a:r>
              <a:rPr lang="en-US" b="1" dirty="0" err="1"/>
              <a:t>trình</a:t>
            </a:r>
            <a:r>
              <a:rPr lang="en-US" b="1" dirty="0"/>
              <a:t> </a:t>
            </a:r>
            <a:r>
              <a:rPr lang="en-US" b="1" dirty="0" err="1"/>
              <a:t>bốn</a:t>
            </a:r>
            <a:r>
              <a:rPr lang="en-US" b="1" dirty="0"/>
              <a:t> </a:t>
            </a:r>
            <a:r>
              <a:rPr lang="en-US" b="1" dirty="0" err="1"/>
              <a:t>trạng</a:t>
            </a:r>
            <a:r>
              <a:rPr lang="en-US" b="1" dirty="0"/>
              <a:t> </a:t>
            </a:r>
            <a:r>
              <a:rPr lang="en-US" b="1" dirty="0" err="1" smtClean="0"/>
              <a:t>thái</a:t>
            </a:r>
            <a:endParaRPr lang="en-US" b="1" dirty="0" smtClean="0"/>
          </a:p>
          <a:p>
            <a:pPr marL="411480" lvl="1" indent="0">
              <a:buNone/>
            </a:pPr>
            <a:r>
              <a:rPr lang="en-US" b="1" dirty="0"/>
              <a:t>2.2.4. </a:t>
            </a:r>
            <a:r>
              <a:rPr lang="en-US" b="1" dirty="0" err="1"/>
              <a:t>Tiến</a:t>
            </a:r>
            <a:r>
              <a:rPr lang="en-US" b="1" dirty="0"/>
              <a:t> </a:t>
            </a:r>
            <a:r>
              <a:rPr lang="en-US" b="1" dirty="0" err="1"/>
              <a:t>trình</a:t>
            </a:r>
            <a:r>
              <a:rPr lang="en-US" b="1" dirty="0"/>
              <a:t> </a:t>
            </a:r>
            <a:r>
              <a:rPr lang="en-US" b="1" dirty="0" err="1"/>
              <a:t>năm</a:t>
            </a:r>
            <a:r>
              <a:rPr lang="en-US" b="1" dirty="0"/>
              <a:t> </a:t>
            </a:r>
            <a:r>
              <a:rPr lang="en-US" b="1" dirty="0" err="1"/>
              <a:t>trạng</a:t>
            </a:r>
            <a:r>
              <a:rPr lang="en-US" b="1" dirty="0"/>
              <a:t> </a:t>
            </a:r>
            <a:r>
              <a:rPr lang="en-US" b="1" dirty="0" err="1" smtClean="0"/>
              <a:t>thái</a:t>
            </a:r>
            <a:endParaRPr lang="en-US" b="1" dirty="0" smtClean="0"/>
          </a:p>
          <a:p>
            <a:pPr marL="411480" lvl="1" indent="0">
              <a:buNone/>
            </a:pPr>
            <a:r>
              <a:rPr lang="en-US" b="1" dirty="0" smtClean="0"/>
              <a:t>2.2.5. </a:t>
            </a:r>
            <a:r>
              <a:rPr lang="en-US" b="1" dirty="0" err="1" smtClean="0"/>
              <a:t>Các</a:t>
            </a:r>
            <a:r>
              <a:rPr lang="en-US" b="1" dirty="0" smtClean="0"/>
              <a:t> </a:t>
            </a:r>
            <a:r>
              <a:rPr lang="en-US" b="1" dirty="0" err="1" smtClean="0"/>
              <a:t>trạng</a:t>
            </a:r>
            <a:r>
              <a:rPr lang="en-US" b="1" dirty="0" smtClean="0"/>
              <a:t> </a:t>
            </a:r>
            <a:r>
              <a:rPr lang="en-US" b="1" dirty="0" err="1" smtClean="0"/>
              <a:t>thái</a:t>
            </a:r>
            <a:r>
              <a:rPr lang="en-US" b="1" dirty="0" smtClean="0"/>
              <a:t> </a:t>
            </a:r>
            <a:r>
              <a:rPr lang="en-US" b="1" dirty="0" err="1" smtClean="0"/>
              <a:t>của</a:t>
            </a:r>
            <a:r>
              <a:rPr lang="en-US" b="1" dirty="0" smtClean="0"/>
              <a:t> </a:t>
            </a:r>
            <a:r>
              <a:rPr lang="en-US" b="1" dirty="0" err="1" smtClean="0"/>
              <a:t>tiến</a:t>
            </a:r>
            <a:r>
              <a:rPr lang="en-US" b="1" dirty="0" smtClean="0"/>
              <a:t> </a:t>
            </a:r>
            <a:r>
              <a:rPr lang="en-US" b="1" dirty="0" err="1" smtClean="0"/>
              <a:t>trình</a:t>
            </a:r>
            <a:endParaRPr lang="vi-VN" b="1" dirty="0">
              <a:latin typeface="Calibri" pitchFamily="34" charset="0"/>
              <a:cs typeface="Calibri" pitchFamily="34" charset="0"/>
            </a:endParaRPr>
          </a:p>
        </p:txBody>
      </p:sp>
      <p:sp>
        <p:nvSpPr>
          <p:cNvPr id="4" name="Date Placeholder 3"/>
          <p:cNvSpPr>
            <a:spLocks noGrp="1"/>
          </p:cNvSpPr>
          <p:nvPr>
            <p:ph type="dt" sz="half" idx="10"/>
          </p:nvPr>
        </p:nvSpPr>
        <p:spPr/>
        <p:txBody>
          <a:bodyPr/>
          <a:lstStyle/>
          <a:p>
            <a:fld id="{B767482B-B842-4004-958D-EB04D003A02B}" type="datetime1">
              <a:rPr lang="en-US" smtClean="0"/>
              <a:t>08-Jul-19</a:t>
            </a:fld>
            <a:endParaRPr lang="en-US" dirty="0"/>
          </a:p>
        </p:txBody>
      </p:sp>
      <p:sp>
        <p:nvSpPr>
          <p:cNvPr id="5" name="Footer Placeholder 4"/>
          <p:cNvSpPr>
            <a:spLocks noGrp="1"/>
          </p:cNvSpPr>
          <p:nvPr>
            <p:ph type="ftr" sz="quarter" idx="11"/>
          </p:nvPr>
        </p:nvSpPr>
        <p:spPr/>
        <p:txBody>
          <a:bodyPr/>
          <a:lstStyle/>
          <a:p>
            <a:r>
              <a:rPr lang="en-US" smtClean="0"/>
              <a:t>GV.TS.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dirty="0"/>
          </a:p>
        </p:txBody>
      </p:sp>
    </p:spTree>
    <p:extLst>
      <p:ext uri="{BB962C8B-B14F-4D97-AF65-F5344CB8AC3E}">
        <p14:creationId xmlns:p14="http://schemas.microsoft.com/office/powerpoint/2010/main" val="190153206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2.2.1. </a:t>
            </a:r>
            <a:r>
              <a:rPr lang="en-US" dirty="0" err="1" smtClean="0"/>
              <a:t>Tiến</a:t>
            </a:r>
            <a:r>
              <a:rPr lang="en-US" dirty="0" smtClean="0"/>
              <a:t> </a:t>
            </a:r>
            <a:r>
              <a:rPr lang="en-US" dirty="0" err="1" smtClean="0"/>
              <a:t>trình</a:t>
            </a:r>
            <a:r>
              <a:rPr lang="en-US" dirty="0" smtClean="0"/>
              <a:t> </a:t>
            </a:r>
            <a:r>
              <a:rPr lang="en-US" dirty="0" err="1" smtClean="0"/>
              <a:t>hai</a:t>
            </a:r>
            <a:r>
              <a:rPr lang="en-US" dirty="0" smtClean="0"/>
              <a:t> </a:t>
            </a:r>
            <a:r>
              <a:rPr lang="en-US" dirty="0" err="1" smtClean="0"/>
              <a:t>trạng</a:t>
            </a:r>
            <a:r>
              <a:rPr lang="en-US" dirty="0" smtClean="0"/>
              <a:t> </a:t>
            </a:r>
            <a:r>
              <a:rPr lang="en-US" dirty="0" err="1" smtClean="0"/>
              <a:t>thái</a:t>
            </a:r>
            <a:endParaRPr lang="vi-VN" dirty="0"/>
          </a:p>
        </p:txBody>
      </p:sp>
      <p:sp>
        <p:nvSpPr>
          <p:cNvPr id="3" name="Content Placeholder 2"/>
          <p:cNvSpPr>
            <a:spLocks noGrp="1"/>
          </p:cNvSpPr>
          <p:nvPr>
            <p:ph idx="1"/>
          </p:nvPr>
        </p:nvSpPr>
        <p:spPr/>
        <p:txBody>
          <a:bodyPr/>
          <a:lstStyle/>
          <a:p>
            <a:r>
              <a:rPr lang="en-US" dirty="0" err="1" smtClean="0"/>
              <a:t>Một</a:t>
            </a:r>
            <a:r>
              <a:rPr lang="en-US" dirty="0" smtClean="0"/>
              <a:t> </a:t>
            </a:r>
            <a:r>
              <a:rPr lang="en-US" dirty="0" err="1" smtClean="0"/>
              <a:t>số</a:t>
            </a:r>
            <a:r>
              <a:rPr lang="en-US" dirty="0" smtClean="0"/>
              <a:t> </a:t>
            </a:r>
            <a:r>
              <a:rPr lang="en-US" dirty="0" err="1" smtClean="0"/>
              <a:t>hệ</a:t>
            </a:r>
            <a:r>
              <a:rPr lang="en-US" dirty="0" smtClean="0"/>
              <a:t> </a:t>
            </a:r>
            <a:r>
              <a:rPr lang="en-US" dirty="0" err="1" smtClean="0"/>
              <a:t>điều</a:t>
            </a:r>
            <a:r>
              <a:rPr lang="en-US" dirty="0" smtClean="0"/>
              <a:t> </a:t>
            </a:r>
            <a:r>
              <a:rPr lang="en-US" dirty="0" err="1" smtClean="0"/>
              <a:t>hành</a:t>
            </a:r>
            <a:r>
              <a:rPr lang="en-US" dirty="0" smtClean="0"/>
              <a:t> </a:t>
            </a:r>
            <a:r>
              <a:rPr lang="en-US" dirty="0" err="1" smtClean="0"/>
              <a:t>chỉ</a:t>
            </a:r>
            <a:r>
              <a:rPr lang="en-US" dirty="0" smtClean="0"/>
              <a:t> </a:t>
            </a:r>
            <a:r>
              <a:rPr lang="en-US" dirty="0" err="1" smtClean="0"/>
              <a:t>cho</a:t>
            </a:r>
            <a:r>
              <a:rPr lang="en-US" dirty="0" smtClean="0"/>
              <a:t> </a:t>
            </a:r>
            <a:r>
              <a:rPr lang="en-US" dirty="0" err="1" smtClean="0"/>
              <a:t>phép</a:t>
            </a:r>
            <a:r>
              <a:rPr lang="en-US" dirty="0" smtClean="0"/>
              <a:t> </a:t>
            </a:r>
            <a:r>
              <a:rPr lang="en-US" dirty="0" err="1" smtClean="0"/>
              <a:t>tiến</a:t>
            </a:r>
            <a:r>
              <a:rPr lang="en-US" dirty="0" smtClean="0"/>
              <a:t> </a:t>
            </a:r>
            <a:r>
              <a:rPr lang="en-US" dirty="0" err="1" smtClean="0"/>
              <a:t>trình</a:t>
            </a:r>
            <a:r>
              <a:rPr lang="en-US" dirty="0" smtClean="0"/>
              <a:t> </a:t>
            </a:r>
            <a:r>
              <a:rPr lang="en-US" dirty="0" err="1" smtClean="0"/>
              <a:t>có</a:t>
            </a:r>
            <a:r>
              <a:rPr lang="en-US" dirty="0" smtClean="0"/>
              <a:t> 2 </a:t>
            </a:r>
            <a:r>
              <a:rPr lang="en-US" dirty="0" err="1" smtClean="0"/>
              <a:t>trạng</a:t>
            </a:r>
            <a:r>
              <a:rPr lang="en-US" dirty="0" smtClean="0"/>
              <a:t> </a:t>
            </a:r>
            <a:r>
              <a:rPr lang="en-US" dirty="0" err="1" smtClean="0"/>
              <a:t>thái</a:t>
            </a:r>
            <a:r>
              <a:rPr lang="en-US" dirty="0" smtClean="0"/>
              <a:t>: </a:t>
            </a:r>
            <a:r>
              <a:rPr lang="en-US" b="1" dirty="0" err="1" smtClean="0"/>
              <a:t>thực</a:t>
            </a:r>
            <a:r>
              <a:rPr lang="en-US" b="1" dirty="0" smtClean="0"/>
              <a:t> </a:t>
            </a:r>
            <a:r>
              <a:rPr lang="en-US" b="1" dirty="0" err="1" smtClean="0"/>
              <a:t>thi</a:t>
            </a:r>
            <a:r>
              <a:rPr lang="en-US" b="1" dirty="0" smtClean="0"/>
              <a:t> </a:t>
            </a:r>
            <a:r>
              <a:rPr lang="en-US" dirty="0" err="1" smtClean="0"/>
              <a:t>và</a:t>
            </a:r>
            <a:r>
              <a:rPr lang="en-US" dirty="0" smtClean="0"/>
              <a:t> </a:t>
            </a:r>
            <a:r>
              <a:rPr lang="en-US" b="1" dirty="0" err="1" smtClean="0"/>
              <a:t>không</a:t>
            </a:r>
            <a:r>
              <a:rPr lang="en-US" b="1" dirty="0" smtClean="0"/>
              <a:t> </a:t>
            </a:r>
            <a:r>
              <a:rPr lang="en-US" b="1" dirty="0" err="1" smtClean="0"/>
              <a:t>thực</a:t>
            </a:r>
            <a:r>
              <a:rPr lang="en-US" b="1" dirty="0" smtClean="0"/>
              <a:t> </a:t>
            </a:r>
            <a:r>
              <a:rPr lang="en-US" b="1" dirty="0" err="1" smtClean="0"/>
              <a:t>thi</a:t>
            </a:r>
            <a:r>
              <a:rPr lang="en-US" b="1" dirty="0" smtClean="0"/>
              <a:t>.</a:t>
            </a:r>
            <a:endParaRPr lang="vi-VN" b="1" dirty="0"/>
          </a:p>
        </p:txBody>
      </p:sp>
      <p:sp>
        <p:nvSpPr>
          <p:cNvPr id="4" name="Date Placeholder 3"/>
          <p:cNvSpPr>
            <a:spLocks noGrp="1"/>
          </p:cNvSpPr>
          <p:nvPr>
            <p:ph type="dt" sz="half" idx="10"/>
          </p:nvPr>
        </p:nvSpPr>
        <p:spPr/>
        <p:txBody>
          <a:bodyPr/>
          <a:lstStyle/>
          <a:p>
            <a:fld id="{1B112FCF-FD4F-486B-AD31-9A8975430A55}" type="datetime1">
              <a:rPr lang="en-US" smtClean="0"/>
              <a:t>08-Jul-19</a:t>
            </a:fld>
            <a:endParaRPr lang="en-US" dirty="0"/>
          </a:p>
        </p:txBody>
      </p:sp>
      <p:sp>
        <p:nvSpPr>
          <p:cNvPr id="5" name="Footer Placeholder 4"/>
          <p:cNvSpPr>
            <a:spLocks noGrp="1"/>
          </p:cNvSpPr>
          <p:nvPr>
            <p:ph type="ftr" sz="quarter" idx="11"/>
          </p:nvPr>
        </p:nvSpPr>
        <p:spPr/>
        <p:txBody>
          <a:bodyPr/>
          <a:lstStyle/>
          <a:p>
            <a:r>
              <a:rPr lang="en-US" smtClean="0"/>
              <a:t>GV.TS.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dirty="0"/>
          </a:p>
        </p:txBody>
      </p:sp>
      <p:sp>
        <p:nvSpPr>
          <p:cNvPr id="7"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grpSp>
        <p:nvGrpSpPr>
          <p:cNvPr id="8" name="Group 1"/>
          <p:cNvGrpSpPr>
            <a:grpSpLocks/>
          </p:cNvGrpSpPr>
          <p:nvPr/>
        </p:nvGrpSpPr>
        <p:grpSpPr bwMode="auto">
          <a:xfrm>
            <a:off x="762000" y="2396358"/>
            <a:ext cx="7086600" cy="1674008"/>
            <a:chOff x="2880" y="10870"/>
            <a:chExt cx="6336" cy="2053"/>
          </a:xfrm>
        </p:grpSpPr>
        <p:sp>
          <p:nvSpPr>
            <p:cNvPr id="9" name="Oval 16"/>
            <p:cNvSpPr>
              <a:spLocks noChangeArrowheads="1"/>
            </p:cNvSpPr>
            <p:nvPr/>
          </p:nvSpPr>
          <p:spPr bwMode="auto">
            <a:xfrm>
              <a:off x="4179" y="11486"/>
              <a:ext cx="1440" cy="1008"/>
            </a:xfrm>
            <a:prstGeom prst="ellipse">
              <a:avLst/>
            </a:prstGeom>
            <a:solidFill>
              <a:srgbClr val="DDDDDD"/>
            </a:solidFill>
            <a:ln w="19050">
              <a:solidFill>
                <a:srgbClr val="000000"/>
              </a:solidFill>
              <a:round/>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smtClean="0">
                  <a:ln>
                    <a:noFill/>
                  </a:ln>
                  <a:solidFill>
                    <a:srgbClr val="002060"/>
                  </a:solidFill>
                  <a:effectLst/>
                  <a:ea typeface="Times New Roman" pitchFamily="18" charset="0"/>
                  <a:cs typeface="Times New Roman" pitchFamily="18" charset="0"/>
                </a:rPr>
                <a:t>Not Running</a:t>
              </a:r>
              <a:endParaRPr kumimoji="0" lang="en-US" sz="2200" b="0" i="0" u="none" strike="noStrike" cap="none" normalizeH="0" baseline="0" dirty="0" smtClean="0">
                <a:ln>
                  <a:noFill/>
                </a:ln>
                <a:solidFill>
                  <a:srgbClr val="002060"/>
                </a:solidFill>
                <a:effectLst/>
                <a:cs typeface="Arial" pitchFamily="34" charset="0"/>
              </a:endParaRPr>
            </a:p>
          </p:txBody>
        </p:sp>
        <p:sp>
          <p:nvSpPr>
            <p:cNvPr id="10" name="Oval 15"/>
            <p:cNvSpPr>
              <a:spLocks noChangeArrowheads="1"/>
            </p:cNvSpPr>
            <p:nvPr/>
          </p:nvSpPr>
          <p:spPr bwMode="auto">
            <a:xfrm>
              <a:off x="6768" y="11486"/>
              <a:ext cx="1440" cy="1008"/>
            </a:xfrm>
            <a:prstGeom prst="ellipse">
              <a:avLst/>
            </a:prstGeom>
            <a:solidFill>
              <a:srgbClr val="DDDDDD"/>
            </a:solidFill>
            <a:ln w="19050">
              <a:solidFill>
                <a:srgbClr val="000000"/>
              </a:solidFill>
              <a:round/>
              <a:headEnd/>
              <a:tailEnd/>
            </a:ln>
            <a:effectLst>
              <a:outerShdw dist="35921" dir="2700000" algn="ctr" rotWithShape="0">
                <a:srgbClr val="808080"/>
              </a:outerShdw>
            </a:effectLst>
          </p:spPr>
          <p:txBody>
            <a:bodyPr vert="horz" wrap="square" lIns="0" tIns="72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2060"/>
                  </a:solidFill>
                  <a:effectLst/>
                  <a:ea typeface="Times New Roman" pitchFamily="18" charset="0"/>
                  <a:cs typeface="Times New Roman" pitchFamily="18" charset="0"/>
                </a:rPr>
                <a:t>Running</a:t>
              </a:r>
              <a:endParaRPr kumimoji="0" lang="en-US" sz="2400" b="0" i="0" u="none" strike="noStrike" cap="none" normalizeH="0" baseline="0" dirty="0" smtClean="0">
                <a:ln>
                  <a:noFill/>
                </a:ln>
                <a:solidFill>
                  <a:srgbClr val="002060"/>
                </a:solidFill>
                <a:effectLst/>
                <a:cs typeface="Arial" pitchFamily="34" charset="0"/>
              </a:endParaRPr>
            </a:p>
          </p:txBody>
        </p:sp>
        <p:sp>
          <p:nvSpPr>
            <p:cNvPr id="11" name="Line 14"/>
            <p:cNvSpPr>
              <a:spLocks noChangeShapeType="1"/>
            </p:cNvSpPr>
            <p:nvPr/>
          </p:nvSpPr>
          <p:spPr bwMode="auto">
            <a:xfrm>
              <a:off x="8208" y="11915"/>
              <a:ext cx="1008" cy="0"/>
            </a:xfrm>
            <a:prstGeom prst="line">
              <a:avLst/>
            </a:prstGeom>
            <a:noFill/>
            <a:ln w="19050">
              <a:solidFill>
                <a:srgbClr val="000000"/>
              </a:solidFill>
              <a:round/>
              <a:headEnd/>
              <a:tailEnd type="stealth"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vi-VN" sz="2400">
                <a:solidFill>
                  <a:srgbClr val="002060"/>
                </a:solidFill>
              </a:endParaRPr>
            </a:p>
          </p:txBody>
        </p:sp>
        <p:sp>
          <p:nvSpPr>
            <p:cNvPr id="12" name="Text Box 13"/>
            <p:cNvSpPr txBox="1">
              <a:spLocks noChangeArrowheads="1"/>
            </p:cNvSpPr>
            <p:nvPr/>
          </p:nvSpPr>
          <p:spPr bwMode="auto">
            <a:xfrm>
              <a:off x="8352" y="11483"/>
              <a:ext cx="720"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2060"/>
                  </a:solidFill>
                  <a:effectLst/>
                  <a:ea typeface="Times New Roman" pitchFamily="18" charset="0"/>
                  <a:cs typeface="Arial" pitchFamily="34" charset="0"/>
                </a:rPr>
                <a:t>Exit</a:t>
              </a:r>
              <a:endParaRPr kumimoji="0" lang="en-US" sz="2400" b="0" i="0" u="none" strike="noStrike" cap="none" normalizeH="0" baseline="0" smtClean="0">
                <a:ln>
                  <a:noFill/>
                </a:ln>
                <a:solidFill>
                  <a:srgbClr val="002060"/>
                </a:solidFill>
                <a:effectLst/>
                <a:cs typeface="Arial" pitchFamily="34" charset="0"/>
              </a:endParaRPr>
            </a:p>
          </p:txBody>
        </p:sp>
        <p:sp>
          <p:nvSpPr>
            <p:cNvPr id="13" name="Text Box 12"/>
            <p:cNvSpPr txBox="1">
              <a:spLocks noChangeArrowheads="1"/>
            </p:cNvSpPr>
            <p:nvPr/>
          </p:nvSpPr>
          <p:spPr bwMode="auto">
            <a:xfrm>
              <a:off x="5745" y="10870"/>
              <a:ext cx="115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2060"/>
                  </a:solidFill>
                  <a:effectLst/>
                  <a:ea typeface="Times New Roman" pitchFamily="18" charset="0"/>
                  <a:cs typeface="Arial" pitchFamily="34" charset="0"/>
                </a:rPr>
                <a:t>Dispatch</a:t>
              </a:r>
              <a:endParaRPr kumimoji="0" lang="en-US" sz="2400" b="0" i="0" u="none" strike="noStrike" cap="none" normalizeH="0" baseline="0" smtClean="0">
                <a:ln>
                  <a:noFill/>
                </a:ln>
                <a:solidFill>
                  <a:srgbClr val="002060"/>
                </a:solidFill>
                <a:effectLst/>
                <a:cs typeface="Arial" pitchFamily="34" charset="0"/>
              </a:endParaRPr>
            </a:p>
          </p:txBody>
        </p:sp>
        <p:sp>
          <p:nvSpPr>
            <p:cNvPr id="14" name="Text Box 11"/>
            <p:cNvSpPr txBox="1">
              <a:spLocks noChangeArrowheads="1"/>
            </p:cNvSpPr>
            <p:nvPr/>
          </p:nvSpPr>
          <p:spPr bwMode="auto">
            <a:xfrm>
              <a:off x="5904" y="12491"/>
              <a:ext cx="1008"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2060"/>
                  </a:solidFill>
                  <a:effectLst/>
                  <a:ea typeface="Times New Roman" pitchFamily="18" charset="0"/>
                  <a:cs typeface="Arial" pitchFamily="34" charset="0"/>
                </a:rPr>
                <a:t>Pause</a:t>
              </a:r>
              <a:endParaRPr kumimoji="0" lang="en-US" sz="2400" b="0" i="0" u="none" strike="noStrike" cap="none" normalizeH="0" baseline="0" smtClean="0">
                <a:ln>
                  <a:noFill/>
                </a:ln>
                <a:solidFill>
                  <a:srgbClr val="002060"/>
                </a:solidFill>
                <a:effectLst/>
                <a:cs typeface="Arial" pitchFamily="34" charset="0"/>
              </a:endParaRPr>
            </a:p>
          </p:txBody>
        </p:sp>
        <p:sp>
          <p:nvSpPr>
            <p:cNvPr id="15" name="Line 10"/>
            <p:cNvSpPr>
              <a:spLocks noChangeShapeType="1"/>
            </p:cNvSpPr>
            <p:nvPr/>
          </p:nvSpPr>
          <p:spPr bwMode="auto">
            <a:xfrm>
              <a:off x="2880" y="11915"/>
              <a:ext cx="1296"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vi-VN" sz="2400">
                <a:solidFill>
                  <a:srgbClr val="002060"/>
                </a:solidFill>
              </a:endParaRPr>
            </a:p>
          </p:txBody>
        </p:sp>
        <p:sp>
          <p:nvSpPr>
            <p:cNvPr id="16" name="Text Box 9"/>
            <p:cNvSpPr txBox="1">
              <a:spLocks noChangeArrowheads="1"/>
            </p:cNvSpPr>
            <p:nvPr/>
          </p:nvSpPr>
          <p:spPr bwMode="auto">
            <a:xfrm>
              <a:off x="3168" y="11483"/>
              <a:ext cx="864"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2060"/>
                  </a:solidFill>
                  <a:effectLst/>
                  <a:ea typeface="Times New Roman" pitchFamily="18" charset="0"/>
                  <a:cs typeface="Arial" pitchFamily="34" charset="0"/>
                </a:rPr>
                <a:t>Enter</a:t>
              </a:r>
              <a:endParaRPr kumimoji="0" lang="en-US" sz="2400" b="0" i="0" u="none" strike="noStrike" cap="none" normalizeH="0" baseline="0" smtClean="0">
                <a:ln>
                  <a:noFill/>
                </a:ln>
                <a:solidFill>
                  <a:srgbClr val="002060"/>
                </a:solidFill>
                <a:effectLst/>
                <a:cs typeface="Arial" pitchFamily="34" charset="0"/>
              </a:endParaRPr>
            </a:p>
          </p:txBody>
        </p:sp>
        <p:sp>
          <p:nvSpPr>
            <p:cNvPr id="18" name="Line 7"/>
            <p:cNvSpPr>
              <a:spLocks noChangeShapeType="1"/>
            </p:cNvSpPr>
            <p:nvPr/>
          </p:nvSpPr>
          <p:spPr bwMode="auto">
            <a:xfrm>
              <a:off x="4896" y="12491"/>
              <a:ext cx="0" cy="432"/>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vi-VN" sz="2400">
                <a:solidFill>
                  <a:srgbClr val="002060"/>
                </a:solidFill>
              </a:endParaRPr>
            </a:p>
          </p:txBody>
        </p:sp>
        <p:sp>
          <p:nvSpPr>
            <p:cNvPr id="19" name="Line 6"/>
            <p:cNvSpPr>
              <a:spLocks noChangeShapeType="1"/>
            </p:cNvSpPr>
            <p:nvPr/>
          </p:nvSpPr>
          <p:spPr bwMode="auto">
            <a:xfrm>
              <a:off x="4896" y="12923"/>
              <a:ext cx="259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vi-VN" sz="2400">
                <a:solidFill>
                  <a:srgbClr val="002060"/>
                </a:solidFill>
              </a:endParaRPr>
            </a:p>
          </p:txBody>
        </p:sp>
        <p:sp>
          <p:nvSpPr>
            <p:cNvPr id="20" name="Line 5"/>
            <p:cNvSpPr>
              <a:spLocks noChangeShapeType="1"/>
            </p:cNvSpPr>
            <p:nvPr/>
          </p:nvSpPr>
          <p:spPr bwMode="auto">
            <a:xfrm>
              <a:off x="7488" y="12491"/>
              <a:ext cx="0" cy="43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vi-VN" sz="2400">
                <a:solidFill>
                  <a:srgbClr val="002060"/>
                </a:solidFill>
              </a:endParaRPr>
            </a:p>
          </p:txBody>
        </p:sp>
        <p:sp>
          <p:nvSpPr>
            <p:cNvPr id="21" name="Line 4"/>
            <p:cNvSpPr>
              <a:spLocks noChangeShapeType="1"/>
            </p:cNvSpPr>
            <p:nvPr/>
          </p:nvSpPr>
          <p:spPr bwMode="auto">
            <a:xfrm>
              <a:off x="4896" y="10954"/>
              <a:ext cx="0" cy="52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vi-VN" sz="2400">
                <a:solidFill>
                  <a:srgbClr val="002060"/>
                </a:solidFill>
              </a:endParaRPr>
            </a:p>
          </p:txBody>
        </p:sp>
        <p:sp>
          <p:nvSpPr>
            <p:cNvPr id="22" name="Line 3"/>
            <p:cNvSpPr>
              <a:spLocks noChangeShapeType="1"/>
            </p:cNvSpPr>
            <p:nvPr/>
          </p:nvSpPr>
          <p:spPr bwMode="auto">
            <a:xfrm>
              <a:off x="4896" y="10954"/>
              <a:ext cx="259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vi-VN" sz="2400">
                <a:solidFill>
                  <a:srgbClr val="002060"/>
                </a:solidFill>
              </a:endParaRPr>
            </a:p>
          </p:txBody>
        </p:sp>
        <p:sp>
          <p:nvSpPr>
            <p:cNvPr id="23" name="Line 2"/>
            <p:cNvSpPr>
              <a:spLocks noChangeShapeType="1"/>
            </p:cNvSpPr>
            <p:nvPr/>
          </p:nvSpPr>
          <p:spPr bwMode="auto">
            <a:xfrm>
              <a:off x="7488" y="10954"/>
              <a:ext cx="0" cy="529"/>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vi-VN" sz="2400">
                <a:solidFill>
                  <a:srgbClr val="002060"/>
                </a:solidFill>
              </a:endParaRPr>
            </a:p>
          </p:txBody>
        </p:sp>
      </p:grpSp>
      <p:sp>
        <p:nvSpPr>
          <p:cNvPr id="24" name="Rectangle 4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grpSp>
        <p:nvGrpSpPr>
          <p:cNvPr id="25" name="Group 25"/>
          <p:cNvGrpSpPr>
            <a:grpSpLocks/>
          </p:cNvGrpSpPr>
          <p:nvPr/>
        </p:nvGrpSpPr>
        <p:grpSpPr bwMode="auto">
          <a:xfrm>
            <a:off x="914400" y="4793280"/>
            <a:ext cx="6949423" cy="1531320"/>
            <a:chOff x="3024" y="2133"/>
            <a:chExt cx="6966" cy="1584"/>
          </a:xfrm>
        </p:grpSpPr>
        <p:sp>
          <p:nvSpPr>
            <p:cNvPr id="27" name="Line 47"/>
            <p:cNvSpPr>
              <a:spLocks noChangeShapeType="1"/>
            </p:cNvSpPr>
            <p:nvPr/>
          </p:nvSpPr>
          <p:spPr bwMode="auto">
            <a:xfrm>
              <a:off x="6192" y="2565"/>
              <a:ext cx="0" cy="43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vi-VN" sz="2400">
                <a:solidFill>
                  <a:srgbClr val="002060"/>
                </a:solidFill>
              </a:endParaRPr>
            </a:p>
          </p:txBody>
        </p:sp>
        <p:sp>
          <p:nvSpPr>
            <p:cNvPr id="28" name="Text Box 46"/>
            <p:cNvSpPr txBox="1">
              <a:spLocks noChangeArrowheads="1"/>
            </p:cNvSpPr>
            <p:nvPr/>
          </p:nvSpPr>
          <p:spPr bwMode="auto">
            <a:xfrm>
              <a:off x="3078" y="2433"/>
              <a:ext cx="864"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2060"/>
                  </a:solidFill>
                  <a:effectLst/>
                  <a:ea typeface="Times New Roman" pitchFamily="18" charset="0"/>
                  <a:cs typeface="Arial" pitchFamily="34" charset="0"/>
                </a:rPr>
                <a:t>Enter</a:t>
              </a:r>
              <a:endParaRPr kumimoji="0" lang="en-US" sz="2400" b="0" i="0" u="none" strike="noStrike" cap="none" normalizeH="0" baseline="0" smtClean="0">
                <a:ln>
                  <a:noFill/>
                </a:ln>
                <a:solidFill>
                  <a:srgbClr val="002060"/>
                </a:solidFill>
                <a:effectLst/>
                <a:cs typeface="Arial" pitchFamily="34" charset="0"/>
              </a:endParaRPr>
            </a:p>
          </p:txBody>
        </p:sp>
        <p:sp>
          <p:nvSpPr>
            <p:cNvPr id="29" name="Line 45"/>
            <p:cNvSpPr>
              <a:spLocks noChangeShapeType="1"/>
            </p:cNvSpPr>
            <p:nvPr/>
          </p:nvSpPr>
          <p:spPr bwMode="auto">
            <a:xfrm>
              <a:off x="3024" y="2823"/>
              <a:ext cx="1296"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vi-VN" sz="2400">
                <a:solidFill>
                  <a:srgbClr val="002060"/>
                </a:solidFill>
              </a:endParaRPr>
            </a:p>
          </p:txBody>
        </p:sp>
        <p:sp>
          <p:nvSpPr>
            <p:cNvPr id="30" name="Text Box 44"/>
            <p:cNvSpPr txBox="1">
              <a:spLocks noChangeArrowheads="1"/>
            </p:cNvSpPr>
            <p:nvPr/>
          </p:nvSpPr>
          <p:spPr bwMode="auto">
            <a:xfrm>
              <a:off x="4230" y="2133"/>
              <a:ext cx="1296" cy="432"/>
            </a:xfrm>
            <a:prstGeom prst="rect">
              <a:avLst/>
            </a:prstGeom>
            <a:solidFill>
              <a:srgbClr val="FFFFFF"/>
            </a:solidFill>
            <a:ln>
              <a:noFill/>
            </a:ln>
            <a:effectLst/>
            <a:extLs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17961" dir="13500000" algn="ctr" rotWithShape="0">
                      <a:srgbClr val="FFFFFF">
                        <a:gamma/>
                        <a:shade val="60000"/>
                        <a:invGamma/>
                      </a:srgbClr>
                    </a:outerShdw>
                  </a:effectLst>
                </a14:hiddenEffects>
              </a:ext>
            </a:extLst>
          </p:spPr>
          <p:txBody>
            <a:bodyPr vert="horz" wrap="square" lIns="91440" tIns="45720" rIns="91440" bIns="45720" numCol="1" anchor="t" anchorCtr="0" compatLnSpc="1">
              <a:prstTxWarp prst="textNoShape">
                <a:avLst/>
              </a:prstTxWarp>
            </a:bodyPr>
            <a:lstStyle>
              <a:lvl1pPr fontAlgn="base">
                <a:spcBef>
                  <a:spcPct val="0"/>
                </a:spcBef>
                <a:spcAft>
                  <a:spcPct val="0"/>
                </a:spcAft>
                <a:tabLst>
                  <a:tab pos="457200" algn="r"/>
                  <a:tab pos="2743200" algn="ctr"/>
                  <a:tab pos="5486400" algn="r"/>
                </a:tabLst>
                <a:defRPr>
                  <a:solidFill>
                    <a:schemeClr val="tx1"/>
                  </a:solidFill>
                  <a:latin typeface="Arial" pitchFamily="34" charset="0"/>
                  <a:cs typeface="Arial" pitchFamily="34" charset="0"/>
                </a:defRPr>
              </a:lvl1pPr>
              <a:lvl2pPr fontAlgn="base">
                <a:spcBef>
                  <a:spcPct val="0"/>
                </a:spcBef>
                <a:spcAft>
                  <a:spcPct val="0"/>
                </a:spcAft>
                <a:tabLst>
                  <a:tab pos="457200" algn="r"/>
                  <a:tab pos="2743200" algn="ctr"/>
                  <a:tab pos="5486400" algn="r"/>
                </a:tabLst>
                <a:defRPr>
                  <a:solidFill>
                    <a:schemeClr val="tx1"/>
                  </a:solidFill>
                  <a:latin typeface="Arial" pitchFamily="34" charset="0"/>
                  <a:cs typeface="Arial" pitchFamily="34" charset="0"/>
                </a:defRPr>
              </a:lvl2pPr>
              <a:lvl3pPr fontAlgn="base">
                <a:spcBef>
                  <a:spcPct val="0"/>
                </a:spcBef>
                <a:spcAft>
                  <a:spcPct val="0"/>
                </a:spcAft>
                <a:tabLst>
                  <a:tab pos="457200" algn="r"/>
                  <a:tab pos="2743200" algn="ctr"/>
                  <a:tab pos="5486400" algn="r"/>
                </a:tabLst>
                <a:defRPr>
                  <a:solidFill>
                    <a:schemeClr val="tx1"/>
                  </a:solidFill>
                  <a:latin typeface="Arial" pitchFamily="34" charset="0"/>
                  <a:cs typeface="Arial" pitchFamily="34" charset="0"/>
                </a:defRPr>
              </a:lvl3pPr>
              <a:lvl4pPr fontAlgn="base">
                <a:spcBef>
                  <a:spcPct val="0"/>
                </a:spcBef>
                <a:spcAft>
                  <a:spcPct val="0"/>
                </a:spcAft>
                <a:tabLst>
                  <a:tab pos="457200" algn="r"/>
                  <a:tab pos="2743200" algn="ctr"/>
                  <a:tab pos="5486400" algn="r"/>
                </a:tabLst>
                <a:defRPr>
                  <a:solidFill>
                    <a:schemeClr val="tx1"/>
                  </a:solidFill>
                  <a:latin typeface="Arial" pitchFamily="34" charset="0"/>
                  <a:cs typeface="Arial" pitchFamily="34" charset="0"/>
                </a:defRPr>
              </a:lvl4pPr>
              <a:lvl5pPr fontAlgn="base">
                <a:spcBef>
                  <a:spcPct val="0"/>
                </a:spcBef>
                <a:spcAft>
                  <a:spcPct val="0"/>
                </a:spcAft>
                <a:tabLst>
                  <a:tab pos="457200" algn="r"/>
                  <a:tab pos="2743200" algn="ctr"/>
                  <a:tab pos="5486400" algn="r"/>
                </a:tabLst>
                <a:defRPr>
                  <a:solidFill>
                    <a:schemeClr val="tx1"/>
                  </a:solidFill>
                  <a:latin typeface="Arial" pitchFamily="34" charset="0"/>
                  <a:cs typeface="Arial" pitchFamily="34" charset="0"/>
                </a:defRPr>
              </a:lvl5pPr>
              <a:lvl6pPr fontAlgn="base">
                <a:spcBef>
                  <a:spcPct val="0"/>
                </a:spcBef>
                <a:spcAft>
                  <a:spcPct val="0"/>
                </a:spcAft>
                <a:tabLst>
                  <a:tab pos="457200" algn="r"/>
                  <a:tab pos="2743200" algn="ctr"/>
                  <a:tab pos="5486400" algn="r"/>
                </a:tabLst>
                <a:defRPr>
                  <a:solidFill>
                    <a:schemeClr val="tx1"/>
                  </a:solidFill>
                  <a:latin typeface="Arial" pitchFamily="34" charset="0"/>
                  <a:cs typeface="Arial" pitchFamily="34" charset="0"/>
                </a:defRPr>
              </a:lvl6pPr>
              <a:lvl7pPr fontAlgn="base">
                <a:spcBef>
                  <a:spcPct val="0"/>
                </a:spcBef>
                <a:spcAft>
                  <a:spcPct val="0"/>
                </a:spcAft>
                <a:tabLst>
                  <a:tab pos="457200" algn="r"/>
                  <a:tab pos="2743200" algn="ctr"/>
                  <a:tab pos="5486400" algn="r"/>
                </a:tabLst>
                <a:defRPr>
                  <a:solidFill>
                    <a:schemeClr val="tx1"/>
                  </a:solidFill>
                  <a:latin typeface="Arial" pitchFamily="34" charset="0"/>
                  <a:cs typeface="Arial" pitchFamily="34" charset="0"/>
                </a:defRPr>
              </a:lvl7pPr>
              <a:lvl8pPr fontAlgn="base">
                <a:spcBef>
                  <a:spcPct val="0"/>
                </a:spcBef>
                <a:spcAft>
                  <a:spcPct val="0"/>
                </a:spcAft>
                <a:tabLst>
                  <a:tab pos="457200" algn="r"/>
                  <a:tab pos="2743200" algn="ctr"/>
                  <a:tab pos="5486400" algn="r"/>
                </a:tabLst>
                <a:defRPr>
                  <a:solidFill>
                    <a:schemeClr val="tx1"/>
                  </a:solidFill>
                  <a:latin typeface="Arial" pitchFamily="34" charset="0"/>
                  <a:cs typeface="Arial" pitchFamily="34" charset="0"/>
                </a:defRPr>
              </a:lvl8pPr>
              <a:lvl9pPr fontAlgn="base">
                <a:spcBef>
                  <a:spcPct val="0"/>
                </a:spcBef>
                <a:spcAft>
                  <a:spcPct val="0"/>
                </a:spcAft>
                <a:tabLst>
                  <a:tab pos="457200" algn="r"/>
                  <a:tab pos="2743200" algn="ctr"/>
                  <a:tab pos="5486400" algn="r"/>
                </a:tabLs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457200" algn="r"/>
                  <a:tab pos="2743200" algn="ctr"/>
                  <a:tab pos="5486400" algn="r"/>
                </a:tabLst>
              </a:pPr>
              <a:r>
                <a:rPr kumimoji="0" lang="en-US" sz="2400" b="0" i="0" u="none" strike="noStrike" cap="none" normalizeH="0" baseline="0" smtClean="0">
                  <a:ln>
                    <a:noFill/>
                  </a:ln>
                  <a:solidFill>
                    <a:srgbClr val="002060"/>
                  </a:solidFill>
                  <a:effectLst/>
                  <a:latin typeface="+mn-lt"/>
                  <a:ea typeface="Times New Roman" pitchFamily="18" charset="0"/>
                  <a:cs typeface="Times New Roman" pitchFamily="18" charset="0"/>
                </a:rPr>
                <a:t>Queue</a:t>
              </a:r>
              <a:endParaRPr kumimoji="0" lang="en-US" sz="2400" b="0" i="0" u="none" strike="noStrike" cap="none" normalizeH="0" baseline="0" smtClean="0">
                <a:ln>
                  <a:noFill/>
                </a:ln>
                <a:solidFill>
                  <a:srgbClr val="002060"/>
                </a:solidFill>
                <a:effectLst/>
                <a:latin typeface="+mn-lt"/>
              </a:endParaRPr>
            </a:p>
          </p:txBody>
        </p:sp>
        <p:sp>
          <p:nvSpPr>
            <p:cNvPr id="31" name="Line 43"/>
            <p:cNvSpPr>
              <a:spLocks noChangeShapeType="1"/>
            </p:cNvSpPr>
            <p:nvPr/>
          </p:nvSpPr>
          <p:spPr bwMode="auto">
            <a:xfrm>
              <a:off x="4185" y="2565"/>
              <a:ext cx="201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vi-VN" sz="2400">
                <a:solidFill>
                  <a:srgbClr val="002060"/>
                </a:solidFill>
              </a:endParaRPr>
            </a:p>
          </p:txBody>
        </p:sp>
        <p:sp>
          <p:nvSpPr>
            <p:cNvPr id="32" name="Line 42"/>
            <p:cNvSpPr>
              <a:spLocks noChangeShapeType="1"/>
            </p:cNvSpPr>
            <p:nvPr/>
          </p:nvSpPr>
          <p:spPr bwMode="auto">
            <a:xfrm>
              <a:off x="4185" y="2997"/>
              <a:ext cx="201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vi-VN" sz="2400">
                <a:solidFill>
                  <a:srgbClr val="002060"/>
                </a:solidFill>
              </a:endParaRPr>
            </a:p>
          </p:txBody>
        </p:sp>
        <p:sp>
          <p:nvSpPr>
            <p:cNvPr id="33" name="Line 41"/>
            <p:cNvSpPr>
              <a:spLocks noChangeShapeType="1"/>
            </p:cNvSpPr>
            <p:nvPr/>
          </p:nvSpPr>
          <p:spPr bwMode="auto">
            <a:xfrm>
              <a:off x="4806" y="2565"/>
              <a:ext cx="0" cy="43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vi-VN" sz="2400">
                <a:solidFill>
                  <a:srgbClr val="002060"/>
                </a:solidFill>
              </a:endParaRPr>
            </a:p>
          </p:txBody>
        </p:sp>
        <p:sp>
          <p:nvSpPr>
            <p:cNvPr id="34" name="Line 40"/>
            <p:cNvSpPr>
              <a:spLocks noChangeShapeType="1"/>
            </p:cNvSpPr>
            <p:nvPr/>
          </p:nvSpPr>
          <p:spPr bwMode="auto">
            <a:xfrm>
              <a:off x="5094" y="2565"/>
              <a:ext cx="0" cy="43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vi-VN" sz="2400">
                <a:solidFill>
                  <a:srgbClr val="002060"/>
                </a:solidFill>
              </a:endParaRPr>
            </a:p>
          </p:txBody>
        </p:sp>
        <p:sp>
          <p:nvSpPr>
            <p:cNvPr id="35" name="Line 39"/>
            <p:cNvSpPr>
              <a:spLocks noChangeShapeType="1"/>
            </p:cNvSpPr>
            <p:nvPr/>
          </p:nvSpPr>
          <p:spPr bwMode="auto">
            <a:xfrm>
              <a:off x="5382" y="2565"/>
              <a:ext cx="0" cy="43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vi-VN" sz="2400">
                <a:solidFill>
                  <a:srgbClr val="002060"/>
                </a:solidFill>
              </a:endParaRPr>
            </a:p>
          </p:txBody>
        </p:sp>
        <p:sp>
          <p:nvSpPr>
            <p:cNvPr id="36" name="Line 38"/>
            <p:cNvSpPr>
              <a:spLocks noChangeShapeType="1"/>
            </p:cNvSpPr>
            <p:nvPr/>
          </p:nvSpPr>
          <p:spPr bwMode="auto">
            <a:xfrm>
              <a:off x="5670" y="2565"/>
              <a:ext cx="0" cy="43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vi-VN" sz="2400">
                <a:solidFill>
                  <a:srgbClr val="002060"/>
                </a:solidFill>
              </a:endParaRPr>
            </a:p>
          </p:txBody>
        </p:sp>
        <p:sp>
          <p:nvSpPr>
            <p:cNvPr id="37" name="Line 37"/>
            <p:cNvSpPr>
              <a:spLocks noChangeShapeType="1"/>
            </p:cNvSpPr>
            <p:nvPr/>
          </p:nvSpPr>
          <p:spPr bwMode="auto">
            <a:xfrm>
              <a:off x="5958" y="2565"/>
              <a:ext cx="0" cy="43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vi-VN" sz="2400">
                <a:solidFill>
                  <a:srgbClr val="002060"/>
                </a:solidFill>
              </a:endParaRPr>
            </a:p>
          </p:txBody>
        </p:sp>
        <p:sp>
          <p:nvSpPr>
            <p:cNvPr id="38" name="Line 36"/>
            <p:cNvSpPr>
              <a:spLocks noChangeShapeType="1"/>
            </p:cNvSpPr>
            <p:nvPr/>
          </p:nvSpPr>
          <p:spPr bwMode="auto">
            <a:xfrm>
              <a:off x="4518" y="2565"/>
              <a:ext cx="0" cy="43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vi-VN" sz="2400">
                <a:solidFill>
                  <a:srgbClr val="002060"/>
                </a:solidFill>
              </a:endParaRPr>
            </a:p>
          </p:txBody>
        </p:sp>
        <p:sp>
          <p:nvSpPr>
            <p:cNvPr id="39" name="Text Box 35"/>
            <p:cNvSpPr txBox="1">
              <a:spLocks noChangeArrowheads="1"/>
            </p:cNvSpPr>
            <p:nvPr/>
          </p:nvSpPr>
          <p:spPr bwMode="auto">
            <a:xfrm>
              <a:off x="6324" y="2421"/>
              <a:ext cx="1152" cy="432"/>
            </a:xfrm>
            <a:prstGeom prst="rect">
              <a:avLst/>
            </a:prstGeom>
            <a:solidFill>
              <a:srgbClr val="FFFFFF"/>
            </a:solidFill>
            <a:ln>
              <a:noFill/>
            </a:ln>
            <a:effectLst/>
            <a:extLs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17961" dir="13500000" algn="ctr" rotWithShape="0">
                      <a:srgbClr val="FFFFFF">
                        <a:gamma/>
                        <a:shade val="60000"/>
                        <a:invGamma/>
                      </a:srgbClr>
                    </a:outerShdw>
                  </a:effectLst>
                </a14:hiddenEffects>
              </a:ext>
            </a:extLst>
          </p:spPr>
          <p:txBody>
            <a:bodyPr vert="horz" wrap="square" lIns="0" tIns="45720" rIns="0" bIns="45720" numCol="1" anchor="t" anchorCtr="0" compatLnSpc="1">
              <a:prstTxWarp prst="textNoShape">
                <a:avLst/>
              </a:prstTxWarp>
            </a:bodyPr>
            <a:lstStyle>
              <a:lvl1pPr fontAlgn="base">
                <a:spcBef>
                  <a:spcPct val="0"/>
                </a:spcBef>
                <a:spcAft>
                  <a:spcPct val="0"/>
                </a:spcAft>
                <a:tabLst>
                  <a:tab pos="457200" algn="r"/>
                  <a:tab pos="2743200" algn="ctr"/>
                  <a:tab pos="5486400" algn="r"/>
                </a:tabLst>
                <a:defRPr>
                  <a:solidFill>
                    <a:schemeClr val="tx1"/>
                  </a:solidFill>
                  <a:latin typeface="Arial" pitchFamily="34" charset="0"/>
                  <a:cs typeface="Arial" pitchFamily="34" charset="0"/>
                </a:defRPr>
              </a:lvl1pPr>
              <a:lvl2pPr fontAlgn="base">
                <a:spcBef>
                  <a:spcPct val="0"/>
                </a:spcBef>
                <a:spcAft>
                  <a:spcPct val="0"/>
                </a:spcAft>
                <a:tabLst>
                  <a:tab pos="457200" algn="r"/>
                  <a:tab pos="2743200" algn="ctr"/>
                  <a:tab pos="5486400" algn="r"/>
                </a:tabLst>
                <a:defRPr>
                  <a:solidFill>
                    <a:schemeClr val="tx1"/>
                  </a:solidFill>
                  <a:latin typeface="Arial" pitchFamily="34" charset="0"/>
                  <a:cs typeface="Arial" pitchFamily="34" charset="0"/>
                </a:defRPr>
              </a:lvl2pPr>
              <a:lvl3pPr fontAlgn="base">
                <a:spcBef>
                  <a:spcPct val="0"/>
                </a:spcBef>
                <a:spcAft>
                  <a:spcPct val="0"/>
                </a:spcAft>
                <a:tabLst>
                  <a:tab pos="457200" algn="r"/>
                  <a:tab pos="2743200" algn="ctr"/>
                  <a:tab pos="5486400" algn="r"/>
                </a:tabLst>
                <a:defRPr>
                  <a:solidFill>
                    <a:schemeClr val="tx1"/>
                  </a:solidFill>
                  <a:latin typeface="Arial" pitchFamily="34" charset="0"/>
                  <a:cs typeface="Arial" pitchFamily="34" charset="0"/>
                </a:defRPr>
              </a:lvl3pPr>
              <a:lvl4pPr fontAlgn="base">
                <a:spcBef>
                  <a:spcPct val="0"/>
                </a:spcBef>
                <a:spcAft>
                  <a:spcPct val="0"/>
                </a:spcAft>
                <a:tabLst>
                  <a:tab pos="457200" algn="r"/>
                  <a:tab pos="2743200" algn="ctr"/>
                  <a:tab pos="5486400" algn="r"/>
                </a:tabLst>
                <a:defRPr>
                  <a:solidFill>
                    <a:schemeClr val="tx1"/>
                  </a:solidFill>
                  <a:latin typeface="Arial" pitchFamily="34" charset="0"/>
                  <a:cs typeface="Arial" pitchFamily="34" charset="0"/>
                </a:defRPr>
              </a:lvl4pPr>
              <a:lvl5pPr fontAlgn="base">
                <a:spcBef>
                  <a:spcPct val="0"/>
                </a:spcBef>
                <a:spcAft>
                  <a:spcPct val="0"/>
                </a:spcAft>
                <a:tabLst>
                  <a:tab pos="457200" algn="r"/>
                  <a:tab pos="2743200" algn="ctr"/>
                  <a:tab pos="5486400" algn="r"/>
                </a:tabLst>
                <a:defRPr>
                  <a:solidFill>
                    <a:schemeClr val="tx1"/>
                  </a:solidFill>
                  <a:latin typeface="Arial" pitchFamily="34" charset="0"/>
                  <a:cs typeface="Arial" pitchFamily="34" charset="0"/>
                </a:defRPr>
              </a:lvl5pPr>
              <a:lvl6pPr fontAlgn="base">
                <a:spcBef>
                  <a:spcPct val="0"/>
                </a:spcBef>
                <a:spcAft>
                  <a:spcPct val="0"/>
                </a:spcAft>
                <a:tabLst>
                  <a:tab pos="457200" algn="r"/>
                  <a:tab pos="2743200" algn="ctr"/>
                  <a:tab pos="5486400" algn="r"/>
                </a:tabLst>
                <a:defRPr>
                  <a:solidFill>
                    <a:schemeClr val="tx1"/>
                  </a:solidFill>
                  <a:latin typeface="Arial" pitchFamily="34" charset="0"/>
                  <a:cs typeface="Arial" pitchFamily="34" charset="0"/>
                </a:defRPr>
              </a:lvl6pPr>
              <a:lvl7pPr fontAlgn="base">
                <a:spcBef>
                  <a:spcPct val="0"/>
                </a:spcBef>
                <a:spcAft>
                  <a:spcPct val="0"/>
                </a:spcAft>
                <a:tabLst>
                  <a:tab pos="457200" algn="r"/>
                  <a:tab pos="2743200" algn="ctr"/>
                  <a:tab pos="5486400" algn="r"/>
                </a:tabLst>
                <a:defRPr>
                  <a:solidFill>
                    <a:schemeClr val="tx1"/>
                  </a:solidFill>
                  <a:latin typeface="Arial" pitchFamily="34" charset="0"/>
                  <a:cs typeface="Arial" pitchFamily="34" charset="0"/>
                </a:defRPr>
              </a:lvl7pPr>
              <a:lvl8pPr fontAlgn="base">
                <a:spcBef>
                  <a:spcPct val="0"/>
                </a:spcBef>
                <a:spcAft>
                  <a:spcPct val="0"/>
                </a:spcAft>
                <a:tabLst>
                  <a:tab pos="457200" algn="r"/>
                  <a:tab pos="2743200" algn="ctr"/>
                  <a:tab pos="5486400" algn="r"/>
                </a:tabLst>
                <a:defRPr>
                  <a:solidFill>
                    <a:schemeClr val="tx1"/>
                  </a:solidFill>
                  <a:latin typeface="Arial" pitchFamily="34" charset="0"/>
                  <a:cs typeface="Arial" pitchFamily="34" charset="0"/>
                </a:defRPr>
              </a:lvl8pPr>
              <a:lvl9pPr fontAlgn="base">
                <a:spcBef>
                  <a:spcPct val="0"/>
                </a:spcBef>
                <a:spcAft>
                  <a:spcPct val="0"/>
                </a:spcAft>
                <a:tabLst>
                  <a:tab pos="457200" algn="r"/>
                  <a:tab pos="2743200" algn="ctr"/>
                  <a:tab pos="5486400" algn="r"/>
                </a:tabLs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457200" algn="r"/>
                  <a:tab pos="2743200" algn="ctr"/>
                  <a:tab pos="5486400" algn="r"/>
                </a:tabLst>
              </a:pPr>
              <a:r>
                <a:rPr kumimoji="0" lang="en-US" sz="2400" b="0" i="0" u="none" strike="noStrike" cap="none" normalizeH="0" baseline="0" dirty="0" smtClean="0">
                  <a:ln>
                    <a:noFill/>
                  </a:ln>
                  <a:solidFill>
                    <a:srgbClr val="002060"/>
                  </a:solidFill>
                  <a:effectLst/>
                  <a:latin typeface="+mn-lt"/>
                  <a:ea typeface="Times New Roman" pitchFamily="18" charset="0"/>
                  <a:cs typeface="Times New Roman" pitchFamily="18" charset="0"/>
                </a:rPr>
                <a:t>Dispatch</a:t>
              </a:r>
              <a:endParaRPr kumimoji="0" lang="en-US" sz="2400" b="0" i="0" u="none" strike="noStrike" cap="none" normalizeH="0" baseline="0" dirty="0" smtClean="0">
                <a:ln>
                  <a:noFill/>
                </a:ln>
                <a:solidFill>
                  <a:srgbClr val="002060"/>
                </a:solidFill>
                <a:effectLst/>
                <a:latin typeface="+mn-lt"/>
              </a:endParaRPr>
            </a:p>
          </p:txBody>
        </p:sp>
        <p:sp>
          <p:nvSpPr>
            <p:cNvPr id="40" name="Line 34"/>
            <p:cNvSpPr>
              <a:spLocks noChangeShapeType="1"/>
            </p:cNvSpPr>
            <p:nvPr/>
          </p:nvSpPr>
          <p:spPr bwMode="auto">
            <a:xfrm>
              <a:off x="6246" y="2808"/>
              <a:ext cx="1296"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vi-VN" sz="2400">
                <a:solidFill>
                  <a:srgbClr val="002060"/>
                </a:solidFill>
              </a:endParaRPr>
            </a:p>
          </p:txBody>
        </p:sp>
        <p:sp>
          <p:nvSpPr>
            <p:cNvPr id="41" name="Line 33"/>
            <p:cNvSpPr>
              <a:spLocks noChangeShapeType="1"/>
            </p:cNvSpPr>
            <p:nvPr/>
          </p:nvSpPr>
          <p:spPr bwMode="auto">
            <a:xfrm>
              <a:off x="8982" y="2754"/>
              <a:ext cx="1008"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vi-VN" sz="2400">
                <a:solidFill>
                  <a:srgbClr val="002060"/>
                </a:solidFill>
              </a:endParaRPr>
            </a:p>
          </p:txBody>
        </p:sp>
        <p:sp>
          <p:nvSpPr>
            <p:cNvPr id="42" name="Line 32"/>
            <p:cNvSpPr>
              <a:spLocks noChangeShapeType="1"/>
            </p:cNvSpPr>
            <p:nvPr/>
          </p:nvSpPr>
          <p:spPr bwMode="auto">
            <a:xfrm>
              <a:off x="8982" y="2853"/>
              <a:ext cx="43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vi-VN" sz="2400">
                <a:solidFill>
                  <a:srgbClr val="002060"/>
                </a:solidFill>
              </a:endParaRPr>
            </a:p>
          </p:txBody>
        </p:sp>
        <p:sp>
          <p:nvSpPr>
            <p:cNvPr id="43" name="Line 31"/>
            <p:cNvSpPr>
              <a:spLocks noChangeShapeType="1"/>
            </p:cNvSpPr>
            <p:nvPr/>
          </p:nvSpPr>
          <p:spPr bwMode="auto">
            <a:xfrm>
              <a:off x="9414" y="2853"/>
              <a:ext cx="0" cy="72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vi-VN" sz="2400">
                <a:solidFill>
                  <a:srgbClr val="002060"/>
                </a:solidFill>
              </a:endParaRPr>
            </a:p>
          </p:txBody>
        </p:sp>
        <p:sp>
          <p:nvSpPr>
            <p:cNvPr id="44" name="Text Box 30"/>
            <p:cNvSpPr txBox="1">
              <a:spLocks noChangeArrowheads="1"/>
            </p:cNvSpPr>
            <p:nvPr/>
          </p:nvSpPr>
          <p:spPr bwMode="auto">
            <a:xfrm>
              <a:off x="6534" y="3141"/>
              <a:ext cx="1008" cy="576"/>
            </a:xfrm>
            <a:prstGeom prst="rect">
              <a:avLst/>
            </a:prstGeom>
            <a:solidFill>
              <a:srgbClr val="FFFFFF"/>
            </a:solidFill>
            <a:ln>
              <a:noFill/>
            </a:ln>
            <a:effectLst/>
            <a:extLs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17961" dir="13500000" algn="ctr" rotWithShape="0">
                      <a:srgbClr val="FFFFFF">
                        <a:gamma/>
                        <a:shade val="60000"/>
                        <a:invGamma/>
                      </a:srgbClr>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2060"/>
                  </a:solidFill>
                  <a:effectLst/>
                  <a:ea typeface="Times New Roman" pitchFamily="18" charset="0"/>
                  <a:cs typeface="Arial" pitchFamily="34" charset="0"/>
                </a:rPr>
                <a:t>Pause</a:t>
              </a:r>
              <a:endParaRPr kumimoji="0" lang="en-US" sz="2400" b="0" i="0" u="none" strike="noStrike" cap="none" normalizeH="0" baseline="0" smtClean="0">
                <a:ln>
                  <a:noFill/>
                </a:ln>
                <a:solidFill>
                  <a:srgbClr val="002060"/>
                </a:solidFill>
                <a:effectLst/>
                <a:cs typeface="Arial" pitchFamily="34" charset="0"/>
              </a:endParaRPr>
            </a:p>
          </p:txBody>
        </p:sp>
        <p:sp>
          <p:nvSpPr>
            <p:cNvPr id="45" name="Line 29"/>
            <p:cNvSpPr>
              <a:spLocks noChangeShapeType="1"/>
            </p:cNvSpPr>
            <p:nvPr/>
          </p:nvSpPr>
          <p:spPr bwMode="auto">
            <a:xfrm>
              <a:off x="3942" y="3573"/>
              <a:ext cx="547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vi-VN" sz="2400">
                <a:solidFill>
                  <a:srgbClr val="002060"/>
                </a:solidFill>
              </a:endParaRPr>
            </a:p>
          </p:txBody>
        </p:sp>
        <p:sp>
          <p:nvSpPr>
            <p:cNvPr id="46" name="Line 28"/>
            <p:cNvSpPr>
              <a:spLocks noChangeShapeType="1"/>
            </p:cNvSpPr>
            <p:nvPr/>
          </p:nvSpPr>
          <p:spPr bwMode="auto">
            <a:xfrm flipV="1">
              <a:off x="3942" y="2853"/>
              <a:ext cx="0" cy="72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vi-VN" sz="2400">
                <a:solidFill>
                  <a:srgbClr val="002060"/>
                </a:solidFill>
              </a:endParaRPr>
            </a:p>
          </p:txBody>
        </p:sp>
        <p:sp>
          <p:nvSpPr>
            <p:cNvPr id="47" name="Text Box 27"/>
            <p:cNvSpPr txBox="1">
              <a:spLocks noChangeArrowheads="1"/>
            </p:cNvSpPr>
            <p:nvPr/>
          </p:nvSpPr>
          <p:spPr bwMode="auto">
            <a:xfrm>
              <a:off x="9072" y="2346"/>
              <a:ext cx="720"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fontAlgn="base">
                <a:spcBef>
                  <a:spcPct val="0"/>
                </a:spcBef>
                <a:spcAft>
                  <a:spcPct val="0"/>
                </a:spcAft>
                <a:tabLst>
                  <a:tab pos="457200" algn="r"/>
                  <a:tab pos="2743200" algn="ctr"/>
                  <a:tab pos="5486400" algn="r"/>
                </a:tabLst>
                <a:defRPr>
                  <a:solidFill>
                    <a:schemeClr val="tx1"/>
                  </a:solidFill>
                  <a:latin typeface="Arial" pitchFamily="34" charset="0"/>
                  <a:cs typeface="Arial" pitchFamily="34" charset="0"/>
                </a:defRPr>
              </a:lvl1pPr>
              <a:lvl2pPr fontAlgn="base">
                <a:spcBef>
                  <a:spcPct val="0"/>
                </a:spcBef>
                <a:spcAft>
                  <a:spcPct val="0"/>
                </a:spcAft>
                <a:tabLst>
                  <a:tab pos="457200" algn="r"/>
                  <a:tab pos="2743200" algn="ctr"/>
                  <a:tab pos="5486400" algn="r"/>
                </a:tabLst>
                <a:defRPr>
                  <a:solidFill>
                    <a:schemeClr val="tx1"/>
                  </a:solidFill>
                  <a:latin typeface="Arial" pitchFamily="34" charset="0"/>
                  <a:cs typeface="Arial" pitchFamily="34" charset="0"/>
                </a:defRPr>
              </a:lvl2pPr>
              <a:lvl3pPr fontAlgn="base">
                <a:spcBef>
                  <a:spcPct val="0"/>
                </a:spcBef>
                <a:spcAft>
                  <a:spcPct val="0"/>
                </a:spcAft>
                <a:tabLst>
                  <a:tab pos="457200" algn="r"/>
                  <a:tab pos="2743200" algn="ctr"/>
                  <a:tab pos="5486400" algn="r"/>
                </a:tabLst>
                <a:defRPr>
                  <a:solidFill>
                    <a:schemeClr val="tx1"/>
                  </a:solidFill>
                  <a:latin typeface="Arial" pitchFamily="34" charset="0"/>
                  <a:cs typeface="Arial" pitchFamily="34" charset="0"/>
                </a:defRPr>
              </a:lvl3pPr>
              <a:lvl4pPr fontAlgn="base">
                <a:spcBef>
                  <a:spcPct val="0"/>
                </a:spcBef>
                <a:spcAft>
                  <a:spcPct val="0"/>
                </a:spcAft>
                <a:tabLst>
                  <a:tab pos="457200" algn="r"/>
                  <a:tab pos="2743200" algn="ctr"/>
                  <a:tab pos="5486400" algn="r"/>
                </a:tabLst>
                <a:defRPr>
                  <a:solidFill>
                    <a:schemeClr val="tx1"/>
                  </a:solidFill>
                  <a:latin typeface="Arial" pitchFamily="34" charset="0"/>
                  <a:cs typeface="Arial" pitchFamily="34" charset="0"/>
                </a:defRPr>
              </a:lvl4pPr>
              <a:lvl5pPr fontAlgn="base">
                <a:spcBef>
                  <a:spcPct val="0"/>
                </a:spcBef>
                <a:spcAft>
                  <a:spcPct val="0"/>
                </a:spcAft>
                <a:tabLst>
                  <a:tab pos="457200" algn="r"/>
                  <a:tab pos="2743200" algn="ctr"/>
                  <a:tab pos="5486400" algn="r"/>
                </a:tabLst>
                <a:defRPr>
                  <a:solidFill>
                    <a:schemeClr val="tx1"/>
                  </a:solidFill>
                  <a:latin typeface="Arial" pitchFamily="34" charset="0"/>
                  <a:cs typeface="Arial" pitchFamily="34" charset="0"/>
                </a:defRPr>
              </a:lvl5pPr>
              <a:lvl6pPr fontAlgn="base">
                <a:spcBef>
                  <a:spcPct val="0"/>
                </a:spcBef>
                <a:spcAft>
                  <a:spcPct val="0"/>
                </a:spcAft>
                <a:tabLst>
                  <a:tab pos="457200" algn="r"/>
                  <a:tab pos="2743200" algn="ctr"/>
                  <a:tab pos="5486400" algn="r"/>
                </a:tabLst>
                <a:defRPr>
                  <a:solidFill>
                    <a:schemeClr val="tx1"/>
                  </a:solidFill>
                  <a:latin typeface="Arial" pitchFamily="34" charset="0"/>
                  <a:cs typeface="Arial" pitchFamily="34" charset="0"/>
                </a:defRPr>
              </a:lvl6pPr>
              <a:lvl7pPr fontAlgn="base">
                <a:spcBef>
                  <a:spcPct val="0"/>
                </a:spcBef>
                <a:spcAft>
                  <a:spcPct val="0"/>
                </a:spcAft>
                <a:tabLst>
                  <a:tab pos="457200" algn="r"/>
                  <a:tab pos="2743200" algn="ctr"/>
                  <a:tab pos="5486400" algn="r"/>
                </a:tabLst>
                <a:defRPr>
                  <a:solidFill>
                    <a:schemeClr val="tx1"/>
                  </a:solidFill>
                  <a:latin typeface="Arial" pitchFamily="34" charset="0"/>
                  <a:cs typeface="Arial" pitchFamily="34" charset="0"/>
                </a:defRPr>
              </a:lvl7pPr>
              <a:lvl8pPr fontAlgn="base">
                <a:spcBef>
                  <a:spcPct val="0"/>
                </a:spcBef>
                <a:spcAft>
                  <a:spcPct val="0"/>
                </a:spcAft>
                <a:tabLst>
                  <a:tab pos="457200" algn="r"/>
                  <a:tab pos="2743200" algn="ctr"/>
                  <a:tab pos="5486400" algn="r"/>
                </a:tabLst>
                <a:defRPr>
                  <a:solidFill>
                    <a:schemeClr val="tx1"/>
                  </a:solidFill>
                  <a:latin typeface="Arial" pitchFamily="34" charset="0"/>
                  <a:cs typeface="Arial" pitchFamily="34" charset="0"/>
                </a:defRPr>
              </a:lvl8pPr>
              <a:lvl9pPr fontAlgn="base">
                <a:spcBef>
                  <a:spcPct val="0"/>
                </a:spcBef>
                <a:spcAft>
                  <a:spcPct val="0"/>
                </a:spcAft>
                <a:tabLst>
                  <a:tab pos="457200" algn="r"/>
                  <a:tab pos="2743200" algn="ctr"/>
                  <a:tab pos="5486400" algn="r"/>
                </a:tabLs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457200" algn="r"/>
                  <a:tab pos="2743200" algn="ctr"/>
                  <a:tab pos="5486400" algn="r"/>
                </a:tabLst>
              </a:pPr>
              <a:r>
                <a:rPr kumimoji="0" lang="en-US" sz="2400" b="0" i="0" u="none" strike="noStrike" cap="none" normalizeH="0" baseline="0" smtClean="0">
                  <a:ln>
                    <a:noFill/>
                  </a:ln>
                  <a:solidFill>
                    <a:srgbClr val="002060"/>
                  </a:solidFill>
                  <a:effectLst/>
                  <a:latin typeface="+mn-lt"/>
                  <a:ea typeface="Times New Roman" pitchFamily="18" charset="0"/>
                  <a:cs typeface="Times New Roman" pitchFamily="18" charset="0"/>
                </a:rPr>
                <a:t>Exit</a:t>
              </a:r>
              <a:endParaRPr kumimoji="0" lang="en-US" sz="2400" b="0" i="0" u="none" strike="noStrike" cap="none" normalizeH="0" baseline="0" smtClean="0">
                <a:ln>
                  <a:noFill/>
                </a:ln>
                <a:solidFill>
                  <a:srgbClr val="002060"/>
                </a:solidFill>
                <a:effectLst/>
                <a:latin typeface="+mn-lt"/>
              </a:endParaRPr>
            </a:p>
          </p:txBody>
        </p:sp>
        <p:sp>
          <p:nvSpPr>
            <p:cNvPr id="48" name="Text Box 26"/>
            <p:cNvSpPr txBox="1">
              <a:spLocks noChangeArrowheads="1"/>
            </p:cNvSpPr>
            <p:nvPr/>
          </p:nvSpPr>
          <p:spPr bwMode="auto">
            <a:xfrm>
              <a:off x="7536" y="2524"/>
              <a:ext cx="1440" cy="540"/>
            </a:xfrm>
            <a:prstGeom prst="rect">
              <a:avLst/>
            </a:prstGeom>
            <a:solidFill>
              <a:srgbClr val="DDDDDD"/>
            </a:solidFill>
            <a:ln w="19050">
              <a:solidFill>
                <a:srgbClr val="000000"/>
              </a:solidFill>
              <a:miter lim="800000"/>
              <a:headEnd/>
              <a:tailEnd/>
            </a:ln>
            <a:effectLst>
              <a:outerShdw dist="35921" dir="2700000" algn="ctr" rotWithShape="0">
                <a:srgbClr val="808080"/>
              </a:outerShdw>
            </a:effectLst>
          </p:spPr>
          <p:txBody>
            <a:bodyPr vert="horz" wrap="square" lIns="91440" tIns="0" rIns="91440" bIns="8280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2060"/>
                  </a:solidFill>
                  <a:effectLst/>
                  <a:ea typeface="Times New Roman" pitchFamily="18" charset="0"/>
                  <a:cs typeface="Arial" pitchFamily="34" charset="0"/>
                </a:rPr>
                <a:t>Processor </a:t>
              </a:r>
              <a:endParaRPr kumimoji="0" lang="en-US" sz="2400" b="0" i="0" u="none" strike="noStrike" cap="none" normalizeH="0" baseline="0" dirty="0" smtClean="0">
                <a:ln>
                  <a:noFill/>
                </a:ln>
                <a:solidFill>
                  <a:srgbClr val="002060"/>
                </a:solidFill>
                <a:effectLst/>
                <a:cs typeface="Arial" pitchFamily="34" charset="0"/>
              </a:endParaRPr>
            </a:p>
          </p:txBody>
        </p:sp>
      </p:grpSp>
    </p:spTree>
    <p:extLst>
      <p:ext uri="{BB962C8B-B14F-4D97-AF65-F5344CB8AC3E}">
        <p14:creationId xmlns:p14="http://schemas.microsoft.com/office/powerpoint/2010/main" val="37217294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2.2.2. </a:t>
            </a:r>
            <a:r>
              <a:rPr lang="en-US" dirty="0" err="1" smtClean="0"/>
              <a:t>Tiến</a:t>
            </a:r>
            <a:r>
              <a:rPr lang="en-US" dirty="0" smtClean="0"/>
              <a:t> </a:t>
            </a:r>
            <a:r>
              <a:rPr lang="en-US" dirty="0" err="1" smtClean="0"/>
              <a:t>trình</a:t>
            </a:r>
            <a:r>
              <a:rPr lang="en-US" dirty="0" smtClean="0"/>
              <a:t> </a:t>
            </a:r>
            <a:r>
              <a:rPr lang="en-US" dirty="0" err="1" smtClean="0"/>
              <a:t>ba</a:t>
            </a:r>
            <a:r>
              <a:rPr lang="en-US" dirty="0" smtClean="0"/>
              <a:t> </a:t>
            </a:r>
            <a:r>
              <a:rPr lang="en-US" dirty="0" err="1" smtClean="0"/>
              <a:t>trạng</a:t>
            </a:r>
            <a:r>
              <a:rPr lang="en-US" dirty="0" smtClean="0"/>
              <a:t> </a:t>
            </a:r>
            <a:r>
              <a:rPr lang="en-US" dirty="0" err="1" smtClean="0"/>
              <a:t>thái</a:t>
            </a:r>
            <a:endParaRPr lang="vi-VN" dirty="0"/>
          </a:p>
        </p:txBody>
      </p:sp>
      <p:sp>
        <p:nvSpPr>
          <p:cNvPr id="3" name="Content Placeholder 2"/>
          <p:cNvSpPr>
            <a:spLocks noGrp="1"/>
          </p:cNvSpPr>
          <p:nvPr>
            <p:ph idx="1"/>
          </p:nvPr>
        </p:nvSpPr>
        <p:spPr/>
        <p:txBody>
          <a:bodyPr>
            <a:noAutofit/>
          </a:bodyPr>
          <a:lstStyle/>
          <a:p>
            <a:pPr lvl="0">
              <a:spcBef>
                <a:spcPts val="0"/>
              </a:spcBef>
            </a:pPr>
            <a:r>
              <a:rPr lang="en-US" sz="2400" dirty="0" err="1" smtClean="0"/>
              <a:t>Đa</a:t>
            </a:r>
            <a:r>
              <a:rPr lang="en-US" sz="2400" dirty="0" smtClean="0"/>
              <a:t> </a:t>
            </a:r>
            <a:r>
              <a:rPr lang="en-US" sz="2400" dirty="0" err="1"/>
              <a:t>số</a:t>
            </a:r>
            <a:r>
              <a:rPr lang="en-US" sz="2400" dirty="0"/>
              <a:t> </a:t>
            </a:r>
            <a:r>
              <a:rPr lang="en-US" sz="2400" dirty="0" err="1"/>
              <a:t>hệ</a:t>
            </a:r>
            <a:r>
              <a:rPr lang="en-US" sz="2400" dirty="0"/>
              <a:t> </a:t>
            </a:r>
            <a:r>
              <a:rPr lang="en-US" sz="2400" dirty="0" err="1"/>
              <a:t>điều</a:t>
            </a:r>
            <a:r>
              <a:rPr lang="en-US" sz="2400" dirty="0"/>
              <a:t> </a:t>
            </a:r>
            <a:r>
              <a:rPr lang="en-US" sz="2400" dirty="0" err="1"/>
              <a:t>hành</a:t>
            </a:r>
            <a:r>
              <a:rPr lang="en-US" sz="2400" dirty="0"/>
              <a:t> </a:t>
            </a:r>
            <a:r>
              <a:rPr lang="en-US" sz="2400" dirty="0" err="1"/>
              <a:t>đều</a:t>
            </a:r>
            <a:r>
              <a:rPr lang="en-US" sz="2400" dirty="0"/>
              <a:t> </a:t>
            </a:r>
            <a:r>
              <a:rPr lang="en-US" sz="2400" dirty="0" err="1"/>
              <a:t>cho</a:t>
            </a:r>
            <a:r>
              <a:rPr lang="en-US" sz="2400" dirty="0"/>
              <a:t> </a:t>
            </a:r>
            <a:r>
              <a:rPr lang="en-US" sz="2400" dirty="0" err="1"/>
              <a:t>phép</a:t>
            </a:r>
            <a:r>
              <a:rPr lang="en-US" sz="2400" dirty="0"/>
              <a:t> </a:t>
            </a:r>
            <a:r>
              <a:rPr lang="en-US" sz="2400" dirty="0" err="1"/>
              <a:t>tiến</a:t>
            </a:r>
            <a:r>
              <a:rPr lang="en-US" sz="2400" dirty="0"/>
              <a:t> </a:t>
            </a:r>
            <a:r>
              <a:rPr lang="en-US" sz="2400" dirty="0" err="1"/>
              <a:t>trình</a:t>
            </a:r>
            <a:r>
              <a:rPr lang="en-US" sz="2400" dirty="0"/>
              <a:t> </a:t>
            </a:r>
            <a:r>
              <a:rPr lang="en-US" sz="2400" dirty="0" err="1"/>
              <a:t>tồn</a:t>
            </a:r>
            <a:r>
              <a:rPr lang="en-US" sz="2400" dirty="0"/>
              <a:t> </a:t>
            </a:r>
            <a:r>
              <a:rPr lang="en-US" sz="2400" dirty="0" err="1"/>
              <a:t>tại</a:t>
            </a:r>
            <a:r>
              <a:rPr lang="en-US" sz="2400" dirty="0"/>
              <a:t> ở </a:t>
            </a:r>
            <a:r>
              <a:rPr lang="en-US" sz="2400" dirty="0" err="1"/>
              <a:t>một</a:t>
            </a:r>
            <a:r>
              <a:rPr lang="en-US" sz="2400" dirty="0"/>
              <a:t> </a:t>
            </a:r>
            <a:r>
              <a:rPr lang="en-US" sz="2400" dirty="0" err="1"/>
              <a:t>trong</a:t>
            </a:r>
            <a:r>
              <a:rPr lang="en-US" sz="2400" dirty="0"/>
              <a:t> </a:t>
            </a:r>
            <a:r>
              <a:rPr lang="en-US" sz="2400" dirty="0" err="1"/>
              <a:t>ba</a:t>
            </a:r>
            <a:r>
              <a:rPr lang="en-US" sz="2400" dirty="0"/>
              <a:t> </a:t>
            </a:r>
            <a:r>
              <a:rPr lang="en-US" sz="2400" dirty="0" err="1"/>
              <a:t>trạng</a:t>
            </a:r>
            <a:r>
              <a:rPr lang="en-US" sz="2400" dirty="0"/>
              <a:t> </a:t>
            </a:r>
            <a:r>
              <a:rPr lang="en-US" sz="2400" dirty="0" err="1"/>
              <a:t>thái</a:t>
            </a:r>
            <a:r>
              <a:rPr lang="en-US" sz="2400" dirty="0"/>
              <a:t>, </a:t>
            </a:r>
            <a:r>
              <a:rPr lang="en-US" sz="2400" dirty="0" err="1"/>
              <a:t>đó</a:t>
            </a:r>
            <a:r>
              <a:rPr lang="en-US" sz="2400" dirty="0"/>
              <a:t> </a:t>
            </a:r>
            <a:r>
              <a:rPr lang="en-US" sz="2400" dirty="0" err="1"/>
              <a:t>là</a:t>
            </a:r>
            <a:r>
              <a:rPr lang="en-US" sz="2400" dirty="0"/>
              <a:t>: </a:t>
            </a:r>
            <a:r>
              <a:rPr lang="en-US" sz="2400" b="1" dirty="0"/>
              <a:t>ready, running, </a:t>
            </a:r>
            <a:r>
              <a:rPr lang="en-US" sz="2400" b="1" dirty="0" smtClean="0"/>
              <a:t>blocked</a:t>
            </a:r>
            <a:r>
              <a:rPr lang="en-US" sz="2400" b="1" dirty="0"/>
              <a:t>.</a:t>
            </a:r>
            <a:endParaRPr lang="en-US" sz="2400" b="1" dirty="0" smtClean="0"/>
          </a:p>
          <a:p>
            <a:pPr lvl="0">
              <a:spcBef>
                <a:spcPts val="0"/>
              </a:spcBef>
            </a:pPr>
            <a:endParaRPr lang="en-US" sz="2400" dirty="0"/>
          </a:p>
          <a:p>
            <a:pPr lvl="0">
              <a:spcBef>
                <a:spcPts val="0"/>
              </a:spcBef>
            </a:pPr>
            <a:endParaRPr lang="en-US" sz="2400" dirty="0" smtClean="0"/>
          </a:p>
          <a:p>
            <a:pPr lvl="0">
              <a:spcBef>
                <a:spcPts val="0"/>
              </a:spcBef>
            </a:pPr>
            <a:endParaRPr lang="en-US" sz="2400" dirty="0" smtClean="0"/>
          </a:p>
          <a:p>
            <a:pPr lvl="0">
              <a:spcBef>
                <a:spcPts val="0"/>
              </a:spcBef>
            </a:pPr>
            <a:endParaRPr lang="en-US" sz="2400" dirty="0" smtClean="0"/>
          </a:p>
          <a:p>
            <a:pPr lvl="0">
              <a:spcBef>
                <a:spcPts val="0"/>
              </a:spcBef>
            </a:pPr>
            <a:endParaRPr lang="en-US" sz="2400" dirty="0"/>
          </a:p>
          <a:p>
            <a:pPr lvl="0">
              <a:spcBef>
                <a:spcPts val="0"/>
              </a:spcBef>
            </a:pPr>
            <a:endParaRPr lang="en-US" sz="2400" dirty="0" smtClean="0"/>
          </a:p>
          <a:p>
            <a:pPr lvl="0">
              <a:spcBef>
                <a:spcPts val="0"/>
              </a:spcBef>
            </a:pPr>
            <a:r>
              <a:rPr lang="en-US" sz="2400" dirty="0" err="1" smtClean="0"/>
              <a:t>Bộ</a:t>
            </a:r>
            <a:r>
              <a:rPr lang="en-US" sz="2400" dirty="0" smtClean="0"/>
              <a:t> </a:t>
            </a:r>
            <a:r>
              <a:rPr lang="en-US" sz="2400" dirty="0" err="1" smtClean="0"/>
              <a:t>phận</a:t>
            </a:r>
            <a:r>
              <a:rPr lang="en-US" sz="2400" dirty="0" smtClean="0"/>
              <a:t> </a:t>
            </a:r>
            <a:r>
              <a:rPr lang="en-US" sz="2400" dirty="0" err="1" smtClean="0"/>
              <a:t>điều</a:t>
            </a:r>
            <a:r>
              <a:rPr lang="en-US" sz="2400" dirty="0" smtClean="0"/>
              <a:t> </a:t>
            </a:r>
            <a:r>
              <a:rPr lang="en-US" sz="2400" dirty="0" err="1" smtClean="0"/>
              <a:t>phối</a:t>
            </a:r>
            <a:r>
              <a:rPr lang="en-US" sz="2400" dirty="0" smtClean="0"/>
              <a:t> </a:t>
            </a:r>
            <a:r>
              <a:rPr lang="en-US" sz="2400" dirty="0" err="1" smtClean="0"/>
              <a:t>thu</a:t>
            </a:r>
            <a:r>
              <a:rPr lang="en-US" sz="2400" dirty="0" smtClean="0"/>
              <a:t> </a:t>
            </a:r>
            <a:r>
              <a:rPr lang="en-US" sz="2400" dirty="0" err="1" smtClean="0"/>
              <a:t>hồi</a:t>
            </a:r>
            <a:r>
              <a:rPr lang="en-US" sz="2400" dirty="0" smtClean="0"/>
              <a:t> </a:t>
            </a:r>
            <a:r>
              <a:rPr lang="en-US" sz="2400" dirty="0" err="1" smtClean="0"/>
              <a:t>proccessor</a:t>
            </a:r>
            <a:r>
              <a:rPr lang="en-US" sz="2400" dirty="0" smtClean="0"/>
              <a:t> </a:t>
            </a:r>
            <a:r>
              <a:rPr lang="en-US" sz="2400" dirty="0" err="1" smtClean="0"/>
              <a:t>trong</a:t>
            </a:r>
            <a:r>
              <a:rPr lang="en-US" sz="2400" dirty="0" smtClean="0"/>
              <a:t> </a:t>
            </a:r>
            <a:r>
              <a:rPr lang="en-US" sz="2400" dirty="0" err="1" smtClean="0"/>
              <a:t>các</a:t>
            </a:r>
            <a:r>
              <a:rPr lang="en-US" sz="2400" dirty="0" smtClean="0"/>
              <a:t> </a:t>
            </a:r>
            <a:r>
              <a:rPr lang="en-US" sz="2400" dirty="0" err="1" smtClean="0"/>
              <a:t>trường</a:t>
            </a:r>
            <a:r>
              <a:rPr lang="en-US" sz="2400" dirty="0" smtClean="0"/>
              <a:t> </a:t>
            </a:r>
            <a:r>
              <a:rPr lang="en-US" sz="2400" dirty="0" err="1" smtClean="0"/>
              <a:t>hợp</a:t>
            </a:r>
            <a:r>
              <a:rPr lang="en-US" sz="2400" dirty="0" smtClean="0"/>
              <a:t>:</a:t>
            </a:r>
          </a:p>
          <a:p>
            <a:pPr lvl="1">
              <a:spcBef>
                <a:spcPts val="0"/>
              </a:spcBef>
            </a:pPr>
            <a:r>
              <a:rPr lang="en-US" sz="2400" dirty="0" err="1"/>
              <a:t>Tiến</a:t>
            </a:r>
            <a:r>
              <a:rPr lang="en-US" sz="2400" dirty="0"/>
              <a:t> </a:t>
            </a:r>
            <a:r>
              <a:rPr lang="en-US" sz="2400" dirty="0" err="1"/>
              <a:t>trình</a:t>
            </a:r>
            <a:r>
              <a:rPr lang="en-US" sz="2400" dirty="0"/>
              <a:t> </a:t>
            </a:r>
            <a:r>
              <a:rPr lang="en-US" sz="2400" dirty="0" err="1"/>
              <a:t>đang</a:t>
            </a:r>
            <a:r>
              <a:rPr lang="en-US" sz="2400" dirty="0"/>
              <a:t> </a:t>
            </a:r>
            <a:r>
              <a:rPr lang="en-US" sz="2400" dirty="0" err="1"/>
              <a:t>thực</a:t>
            </a:r>
            <a:r>
              <a:rPr lang="en-US" sz="2400" dirty="0"/>
              <a:t> </a:t>
            </a:r>
            <a:r>
              <a:rPr lang="en-US" sz="2400" dirty="0" err="1"/>
              <a:t>hiện</a:t>
            </a:r>
            <a:r>
              <a:rPr lang="en-US" sz="2400" dirty="0"/>
              <a:t> </a:t>
            </a:r>
            <a:r>
              <a:rPr lang="en-US" sz="2400" dirty="0" err="1"/>
              <a:t>hết</a:t>
            </a:r>
            <a:r>
              <a:rPr lang="en-US" sz="2400" dirty="0"/>
              <a:t> </a:t>
            </a:r>
            <a:r>
              <a:rPr lang="en-US" sz="2400" dirty="0" err="1"/>
              <a:t>thời</a:t>
            </a:r>
            <a:r>
              <a:rPr lang="en-US" sz="2400" dirty="0"/>
              <a:t> </a:t>
            </a:r>
            <a:r>
              <a:rPr lang="en-US" sz="2400" dirty="0" err="1"/>
              <a:t>gian</a:t>
            </a:r>
            <a:r>
              <a:rPr lang="en-US" sz="2400" dirty="0"/>
              <a:t> (time-out) </a:t>
            </a:r>
            <a:r>
              <a:rPr lang="en-US" sz="2400" dirty="0" err="1"/>
              <a:t>được</a:t>
            </a:r>
            <a:r>
              <a:rPr lang="en-US" sz="2400" dirty="0"/>
              <a:t> </a:t>
            </a:r>
            <a:r>
              <a:rPr lang="en-US" sz="2400" dirty="0" err="1"/>
              <a:t>quyền</a:t>
            </a:r>
            <a:r>
              <a:rPr lang="en-US" sz="2400" dirty="0"/>
              <a:t> </a:t>
            </a:r>
            <a:r>
              <a:rPr lang="en-US" sz="2400" dirty="0" err="1"/>
              <a:t>sử</a:t>
            </a:r>
            <a:r>
              <a:rPr lang="en-US" sz="2400" dirty="0"/>
              <a:t> </a:t>
            </a:r>
            <a:r>
              <a:rPr lang="en-US" sz="2400" dirty="0" err="1"/>
              <a:t>dụng</a:t>
            </a:r>
            <a:r>
              <a:rPr lang="en-US" sz="2400" dirty="0"/>
              <a:t> </a:t>
            </a:r>
            <a:r>
              <a:rPr lang="en-US" sz="2400" dirty="0" smtClean="0"/>
              <a:t>processor;</a:t>
            </a:r>
            <a:endParaRPr lang="vi-VN" sz="2400" dirty="0"/>
          </a:p>
          <a:p>
            <a:pPr lvl="1">
              <a:spcBef>
                <a:spcPts val="0"/>
              </a:spcBef>
            </a:pPr>
            <a:r>
              <a:rPr lang="en-US" sz="2400" dirty="0" err="1"/>
              <a:t>Có</a:t>
            </a:r>
            <a:r>
              <a:rPr lang="en-US" sz="2400" dirty="0"/>
              <a:t> </a:t>
            </a:r>
            <a:r>
              <a:rPr lang="en-US" sz="2400" dirty="0" err="1"/>
              <a:t>một</a:t>
            </a:r>
            <a:r>
              <a:rPr lang="en-US" sz="2400" dirty="0"/>
              <a:t> </a:t>
            </a:r>
            <a:r>
              <a:rPr lang="en-US" sz="2400" dirty="0" err="1"/>
              <a:t>tiến</a:t>
            </a:r>
            <a:r>
              <a:rPr lang="en-US" sz="2400" dirty="0"/>
              <a:t> </a:t>
            </a:r>
            <a:r>
              <a:rPr lang="en-US" sz="2400" dirty="0" err="1"/>
              <a:t>trình</a:t>
            </a:r>
            <a:r>
              <a:rPr lang="en-US" sz="2400" dirty="0"/>
              <a:t> </a:t>
            </a:r>
            <a:r>
              <a:rPr lang="en-US" sz="2400" dirty="0" err="1"/>
              <a:t>mới</a:t>
            </a:r>
            <a:r>
              <a:rPr lang="en-US" sz="2400" dirty="0"/>
              <a:t> </a:t>
            </a:r>
            <a:r>
              <a:rPr lang="en-US" sz="2400" dirty="0" err="1"/>
              <a:t>phát</a:t>
            </a:r>
            <a:r>
              <a:rPr lang="en-US" sz="2400" dirty="0"/>
              <a:t> </a:t>
            </a:r>
            <a:r>
              <a:rPr lang="en-US" sz="2400" dirty="0" err="1"/>
              <a:t>sinh</a:t>
            </a:r>
            <a:r>
              <a:rPr lang="en-US" sz="2400" dirty="0"/>
              <a:t> </a:t>
            </a:r>
            <a:r>
              <a:rPr lang="en-US" sz="2400" dirty="0" err="1"/>
              <a:t>và</a:t>
            </a:r>
            <a:r>
              <a:rPr lang="en-US" sz="2400" dirty="0"/>
              <a:t> </a:t>
            </a:r>
            <a:r>
              <a:rPr lang="en-US" sz="2400" dirty="0" err="1" smtClean="0"/>
              <a:t>có</a:t>
            </a:r>
            <a:r>
              <a:rPr lang="en-US" sz="2400" dirty="0" smtClean="0"/>
              <a:t> </a:t>
            </a:r>
            <a:r>
              <a:rPr lang="en-US" sz="2400" dirty="0" err="1"/>
              <a:t>độ</a:t>
            </a:r>
            <a:r>
              <a:rPr lang="en-US" sz="2400" dirty="0"/>
              <a:t> </a:t>
            </a:r>
            <a:r>
              <a:rPr lang="en-US" sz="2400" dirty="0" err="1"/>
              <a:t>ưu</a:t>
            </a:r>
            <a:r>
              <a:rPr lang="en-US" sz="2400" dirty="0"/>
              <a:t> </a:t>
            </a:r>
            <a:r>
              <a:rPr lang="en-US" sz="2400" dirty="0" err="1"/>
              <a:t>tiên</a:t>
            </a:r>
            <a:r>
              <a:rPr lang="en-US" sz="2400" dirty="0"/>
              <a:t> </a:t>
            </a:r>
            <a:r>
              <a:rPr lang="en-US" sz="2400" dirty="0" err="1"/>
              <a:t>cao</a:t>
            </a:r>
            <a:r>
              <a:rPr lang="en-US" sz="2400" dirty="0"/>
              <a:t> </a:t>
            </a:r>
            <a:r>
              <a:rPr lang="en-US" sz="2400" dirty="0" err="1"/>
              <a:t>hơn</a:t>
            </a:r>
            <a:r>
              <a:rPr lang="en-US" sz="2400" dirty="0"/>
              <a:t> </a:t>
            </a:r>
            <a:r>
              <a:rPr lang="en-US" sz="2400" dirty="0" err="1"/>
              <a:t>tiến</a:t>
            </a:r>
            <a:r>
              <a:rPr lang="en-US" sz="2400" dirty="0"/>
              <a:t> </a:t>
            </a:r>
            <a:r>
              <a:rPr lang="en-US" sz="2400" dirty="0" err="1"/>
              <a:t>trình</a:t>
            </a:r>
            <a:r>
              <a:rPr lang="en-US" sz="2400" dirty="0"/>
              <a:t> </a:t>
            </a:r>
            <a:r>
              <a:rPr lang="en-US" sz="2400" dirty="0" err="1"/>
              <a:t>hiện</a:t>
            </a:r>
            <a:r>
              <a:rPr lang="en-US" sz="2400" dirty="0"/>
              <a:t> </a:t>
            </a:r>
            <a:r>
              <a:rPr lang="en-US" sz="2400" dirty="0" err="1" smtClean="0"/>
              <a:t>tại</a:t>
            </a:r>
            <a:r>
              <a:rPr lang="en-US" sz="2400" dirty="0"/>
              <a:t> </a:t>
            </a:r>
            <a:r>
              <a:rPr lang="en-US" sz="2400" dirty="0" err="1" smtClean="0"/>
              <a:t>hoặc</a:t>
            </a:r>
            <a:r>
              <a:rPr lang="en-US" sz="2400" dirty="0" smtClean="0"/>
              <a:t> </a:t>
            </a:r>
            <a:r>
              <a:rPr lang="en-US" sz="2400" dirty="0" err="1" smtClean="0"/>
              <a:t>có</a:t>
            </a:r>
            <a:r>
              <a:rPr lang="en-US" sz="2400" dirty="0" smtClean="0"/>
              <a:t> </a:t>
            </a:r>
            <a:r>
              <a:rPr lang="en-US" sz="2400" dirty="0" err="1" smtClean="0"/>
              <a:t>thời</a:t>
            </a:r>
            <a:r>
              <a:rPr lang="en-US" sz="2400" dirty="0" smtClean="0"/>
              <a:t> </a:t>
            </a:r>
            <a:r>
              <a:rPr lang="en-US" sz="2400" dirty="0" err="1" smtClean="0"/>
              <a:t>gian</a:t>
            </a:r>
            <a:r>
              <a:rPr lang="en-US" sz="2400" dirty="0" smtClean="0"/>
              <a:t> </a:t>
            </a:r>
            <a:r>
              <a:rPr lang="en-US" sz="2400" dirty="0" err="1" smtClean="0"/>
              <a:t>thực</a:t>
            </a:r>
            <a:r>
              <a:rPr lang="en-US" sz="2400" dirty="0" smtClean="0"/>
              <a:t> </a:t>
            </a:r>
            <a:r>
              <a:rPr lang="en-US" sz="2400" dirty="0" err="1" smtClean="0"/>
              <a:t>thi</a:t>
            </a:r>
            <a:r>
              <a:rPr lang="en-US" sz="2400" dirty="0" smtClean="0"/>
              <a:t> </a:t>
            </a:r>
            <a:r>
              <a:rPr lang="en-US" sz="2400" dirty="0" err="1" smtClean="0"/>
              <a:t>nhỏ</a:t>
            </a:r>
            <a:r>
              <a:rPr lang="en-US" sz="2400" dirty="0" smtClean="0"/>
              <a:t> </a:t>
            </a:r>
            <a:r>
              <a:rPr lang="en-US" sz="2400" dirty="0" err="1"/>
              <a:t>hơn</a:t>
            </a:r>
            <a:r>
              <a:rPr lang="en-US" sz="2400" dirty="0"/>
              <a:t> </a:t>
            </a:r>
            <a:r>
              <a:rPr lang="en-US" sz="2400" dirty="0" err="1"/>
              <a:t>nhiều</a:t>
            </a:r>
            <a:r>
              <a:rPr lang="en-US" sz="2400" dirty="0"/>
              <a:t> so </a:t>
            </a:r>
            <a:r>
              <a:rPr lang="en-US" sz="2400" dirty="0" err="1"/>
              <a:t>với</a:t>
            </a:r>
            <a:r>
              <a:rPr lang="en-US" sz="2400" dirty="0"/>
              <a:t> </a:t>
            </a:r>
            <a:r>
              <a:rPr lang="en-US" sz="2400" dirty="0" err="1"/>
              <a:t>khoảng</a:t>
            </a:r>
            <a:r>
              <a:rPr lang="en-US" sz="2400" dirty="0"/>
              <a:t> </a:t>
            </a:r>
            <a:r>
              <a:rPr lang="en-US" sz="2400" dirty="0" err="1"/>
              <a:t>thời</a:t>
            </a:r>
            <a:r>
              <a:rPr lang="en-US" sz="2400" dirty="0"/>
              <a:t> </a:t>
            </a:r>
            <a:r>
              <a:rPr lang="en-US" sz="2400" dirty="0" err="1"/>
              <a:t>gian</a:t>
            </a:r>
            <a:r>
              <a:rPr lang="en-US" sz="2400" dirty="0"/>
              <a:t> </a:t>
            </a:r>
            <a:r>
              <a:rPr lang="en-US" sz="2400" dirty="0" err="1"/>
              <a:t>còn</a:t>
            </a:r>
            <a:r>
              <a:rPr lang="en-US" sz="2400" dirty="0"/>
              <a:t> </a:t>
            </a:r>
            <a:r>
              <a:rPr lang="en-US" sz="2400" dirty="0" err="1"/>
              <a:t>lại</a:t>
            </a:r>
            <a:r>
              <a:rPr lang="en-US" sz="2400" dirty="0"/>
              <a:t> </a:t>
            </a:r>
            <a:r>
              <a:rPr lang="en-US" sz="2400" dirty="0" err="1" smtClean="0"/>
              <a:t>mà</a:t>
            </a:r>
            <a:r>
              <a:rPr lang="en-US" sz="2400" dirty="0" smtClean="0"/>
              <a:t> </a:t>
            </a:r>
            <a:r>
              <a:rPr lang="en-US" sz="2400" dirty="0" err="1" smtClean="0"/>
              <a:t>tiến</a:t>
            </a:r>
            <a:r>
              <a:rPr lang="en-US" sz="2400" dirty="0" smtClean="0"/>
              <a:t> </a:t>
            </a:r>
            <a:r>
              <a:rPr lang="en-US" sz="2400" dirty="0" err="1"/>
              <a:t>trình</a:t>
            </a:r>
            <a:r>
              <a:rPr lang="en-US" sz="2400" dirty="0"/>
              <a:t> </a:t>
            </a:r>
            <a:r>
              <a:rPr lang="en-US" sz="2400" dirty="0" err="1"/>
              <a:t>hiện</a:t>
            </a:r>
            <a:r>
              <a:rPr lang="en-US" sz="2400" dirty="0"/>
              <a:t> </a:t>
            </a:r>
            <a:r>
              <a:rPr lang="en-US" sz="2400" dirty="0" err="1" smtClean="0"/>
              <a:t>tại</a:t>
            </a:r>
            <a:r>
              <a:rPr lang="en-US" sz="2400" dirty="0" smtClean="0"/>
              <a:t> </a:t>
            </a:r>
            <a:r>
              <a:rPr lang="en-US" sz="2400" dirty="0" err="1" smtClean="0"/>
              <a:t>cần</a:t>
            </a:r>
            <a:r>
              <a:rPr lang="en-US" sz="2400" dirty="0" smtClean="0"/>
              <a:t>.</a:t>
            </a:r>
            <a:endParaRPr lang="vi-VN" sz="2400" dirty="0"/>
          </a:p>
        </p:txBody>
      </p:sp>
      <p:sp>
        <p:nvSpPr>
          <p:cNvPr id="4" name="Date Placeholder 3"/>
          <p:cNvSpPr>
            <a:spLocks noGrp="1"/>
          </p:cNvSpPr>
          <p:nvPr>
            <p:ph type="dt" sz="half" idx="10"/>
          </p:nvPr>
        </p:nvSpPr>
        <p:spPr/>
        <p:txBody>
          <a:bodyPr/>
          <a:lstStyle/>
          <a:p>
            <a:fld id="{3D185DD0-CD25-4C08-A69B-5A790377E5E4}" type="datetime1">
              <a:rPr lang="en-US" smtClean="0"/>
              <a:t>08-Jul-19</a:t>
            </a:fld>
            <a:endParaRPr lang="en-US" dirty="0"/>
          </a:p>
        </p:txBody>
      </p:sp>
      <p:sp>
        <p:nvSpPr>
          <p:cNvPr id="5" name="Footer Placeholder 4"/>
          <p:cNvSpPr>
            <a:spLocks noGrp="1"/>
          </p:cNvSpPr>
          <p:nvPr>
            <p:ph type="ftr" sz="quarter" idx="11"/>
          </p:nvPr>
        </p:nvSpPr>
        <p:spPr/>
        <p:txBody>
          <a:bodyPr/>
          <a:lstStyle/>
          <a:p>
            <a:r>
              <a:rPr lang="en-US" smtClean="0"/>
              <a:t>GV.TS.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dirty="0"/>
          </a:p>
        </p:txBody>
      </p:sp>
      <p:sp>
        <p:nvSpPr>
          <p:cNvPr id="7" name="Rectangle 2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grpSp>
        <p:nvGrpSpPr>
          <p:cNvPr id="8" name="Group 1"/>
          <p:cNvGrpSpPr>
            <a:grpSpLocks/>
          </p:cNvGrpSpPr>
          <p:nvPr/>
        </p:nvGrpSpPr>
        <p:grpSpPr bwMode="auto">
          <a:xfrm>
            <a:off x="838200" y="2209800"/>
            <a:ext cx="7046634" cy="1972376"/>
            <a:chOff x="3576" y="7852"/>
            <a:chExt cx="6564" cy="2202"/>
          </a:xfrm>
        </p:grpSpPr>
        <p:sp>
          <p:nvSpPr>
            <p:cNvPr id="9" name="Oval 28"/>
            <p:cNvSpPr>
              <a:spLocks noChangeArrowheads="1"/>
            </p:cNvSpPr>
            <p:nvPr/>
          </p:nvSpPr>
          <p:spPr bwMode="auto">
            <a:xfrm>
              <a:off x="7641" y="8495"/>
              <a:ext cx="1428" cy="689"/>
            </a:xfrm>
            <a:prstGeom prst="ellipse">
              <a:avLst/>
            </a:prstGeom>
            <a:solidFill>
              <a:srgbClr val="DDDDDD"/>
            </a:solidFill>
            <a:ln w="19050">
              <a:solidFill>
                <a:srgbClr val="000000"/>
              </a:solidFill>
              <a:round/>
              <a:headEnd/>
              <a:tailEnd/>
            </a:ln>
            <a:effectLst>
              <a:prstShdw prst="shdw13" dist="53882" dir="13500000">
                <a:srgbClr val="808080"/>
              </a:prstShdw>
            </a:effectLst>
          </p:spPr>
          <p:txBody>
            <a:bodyPr vert="horz" wrap="square" lIns="91440" tIns="45720" rIns="91440" bIns="45720" numCol="1" anchor="t" anchorCtr="0" compatLnSpc="1">
              <a:prstTxWarp prst="textNoShape">
                <a:avLst/>
              </a:prstTxWarp>
            </a:bodyPr>
            <a:lstStyle/>
            <a:p>
              <a:endParaRPr lang="vi-VN" sz="2400">
                <a:solidFill>
                  <a:srgbClr val="002060"/>
                </a:solidFill>
                <a:latin typeface="Calibri" pitchFamily="34" charset="0"/>
                <a:cs typeface="Calibri" pitchFamily="34" charset="0"/>
              </a:endParaRPr>
            </a:p>
          </p:txBody>
        </p:sp>
        <p:sp>
          <p:nvSpPr>
            <p:cNvPr id="10" name="Text Box 27"/>
            <p:cNvSpPr txBox="1">
              <a:spLocks noChangeArrowheads="1"/>
            </p:cNvSpPr>
            <p:nvPr/>
          </p:nvSpPr>
          <p:spPr bwMode="auto">
            <a:xfrm>
              <a:off x="7685" y="8504"/>
              <a:ext cx="1344" cy="576"/>
            </a:xfrm>
            <a:prstGeom prst="rect">
              <a:avLst/>
            </a:prstGeom>
            <a:noFill/>
            <a:ln>
              <a:noFill/>
            </a:ln>
            <a:extLst>
              <a:ext uri="{909E8E84-426E-40DD-AFC4-6F175D3DCCD1}">
                <a14:hiddenFill xmlns:a14="http://schemas.microsoft.com/office/drawing/2010/main">
                  <a:solidFill>
                    <a:srgbClr val="969696"/>
                  </a:solidFill>
                </a14:hiddenFill>
              </a:ext>
              <a:ext uri="{91240B29-F687-4F45-9708-019B960494DF}">
                <a14:hiddenLine xmlns:a14="http://schemas.microsoft.com/office/drawing/2010/main" w="9525">
                  <a:solidFill>
                    <a:srgbClr val="969696"/>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002060"/>
                  </a:solidFill>
                  <a:effectLst/>
                  <a:latin typeface="Calibri" pitchFamily="34" charset="0"/>
                  <a:ea typeface="Times New Roman" pitchFamily="18" charset="0"/>
                  <a:cs typeface="Calibri" pitchFamily="34" charset="0"/>
                </a:rPr>
                <a:t>Running</a:t>
              </a:r>
              <a:endParaRPr kumimoji="0" lang="en-US" sz="2400" b="0" i="0" u="none" strike="noStrike" cap="none" normalizeH="0" baseline="0" smtClean="0">
                <a:ln>
                  <a:noFill/>
                </a:ln>
                <a:solidFill>
                  <a:srgbClr val="002060"/>
                </a:solidFill>
                <a:effectLst/>
                <a:latin typeface="Calibri" pitchFamily="34" charset="0"/>
                <a:cs typeface="Calibri" pitchFamily="34" charset="0"/>
              </a:endParaRPr>
            </a:p>
          </p:txBody>
        </p:sp>
        <p:sp>
          <p:nvSpPr>
            <p:cNvPr id="11" name="Oval 26"/>
            <p:cNvSpPr>
              <a:spLocks noChangeArrowheads="1"/>
            </p:cNvSpPr>
            <p:nvPr/>
          </p:nvSpPr>
          <p:spPr bwMode="auto">
            <a:xfrm>
              <a:off x="6216" y="9317"/>
              <a:ext cx="1395" cy="737"/>
            </a:xfrm>
            <a:prstGeom prst="ellipse">
              <a:avLst/>
            </a:prstGeom>
            <a:solidFill>
              <a:srgbClr val="DDDDDD"/>
            </a:solid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vi-VN" sz="2400">
                <a:solidFill>
                  <a:srgbClr val="002060"/>
                </a:solidFill>
                <a:latin typeface="Calibri" pitchFamily="34" charset="0"/>
                <a:cs typeface="Calibri" pitchFamily="34" charset="0"/>
              </a:endParaRPr>
            </a:p>
          </p:txBody>
        </p:sp>
        <p:sp>
          <p:nvSpPr>
            <p:cNvPr id="12" name="Text Box 25"/>
            <p:cNvSpPr txBox="1">
              <a:spLocks noChangeArrowheads="1"/>
            </p:cNvSpPr>
            <p:nvPr/>
          </p:nvSpPr>
          <p:spPr bwMode="auto">
            <a:xfrm>
              <a:off x="6254" y="9371"/>
              <a:ext cx="1344" cy="576"/>
            </a:xfrm>
            <a:prstGeom prst="rect">
              <a:avLst/>
            </a:prstGeom>
            <a:noFill/>
            <a:ln>
              <a:noFill/>
            </a:ln>
            <a:extLst>
              <a:ext uri="{909E8E84-426E-40DD-AFC4-6F175D3DCCD1}">
                <a14:hiddenFill xmlns:a14="http://schemas.microsoft.com/office/drawing/2010/main">
                  <a:solidFill>
                    <a:srgbClr val="969696"/>
                  </a:solidFill>
                </a14:hiddenFill>
              </a:ext>
              <a:ext uri="{91240B29-F687-4F45-9708-019B960494DF}">
                <a14:hiddenLine xmlns:a14="http://schemas.microsoft.com/office/drawing/2010/main" w="9525">
                  <a:solidFill>
                    <a:srgbClr val="969696"/>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002060"/>
                  </a:solidFill>
                  <a:effectLst/>
                  <a:latin typeface="Calibri" pitchFamily="34" charset="0"/>
                  <a:ea typeface="Times New Roman" pitchFamily="18" charset="0"/>
                  <a:cs typeface="Calibri" pitchFamily="34" charset="0"/>
                </a:rPr>
                <a:t>Blocked</a:t>
              </a:r>
              <a:endParaRPr kumimoji="0" lang="en-US" sz="2400" b="0" i="0" u="none" strike="noStrike" cap="none" normalizeH="0" baseline="0" smtClean="0">
                <a:ln>
                  <a:noFill/>
                </a:ln>
                <a:solidFill>
                  <a:srgbClr val="002060"/>
                </a:solidFill>
                <a:effectLst/>
                <a:latin typeface="Calibri" pitchFamily="34" charset="0"/>
                <a:cs typeface="Calibri" pitchFamily="34" charset="0"/>
              </a:endParaRPr>
            </a:p>
          </p:txBody>
        </p:sp>
        <p:sp>
          <p:nvSpPr>
            <p:cNvPr id="13" name="Oval 24"/>
            <p:cNvSpPr>
              <a:spLocks noChangeArrowheads="1"/>
            </p:cNvSpPr>
            <p:nvPr/>
          </p:nvSpPr>
          <p:spPr bwMode="auto">
            <a:xfrm>
              <a:off x="4729" y="8466"/>
              <a:ext cx="1260" cy="688"/>
            </a:xfrm>
            <a:prstGeom prst="ellipse">
              <a:avLst/>
            </a:prstGeom>
            <a:solidFill>
              <a:srgbClr val="DDDDDD"/>
            </a:solid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vi-VN" sz="2400">
                <a:solidFill>
                  <a:srgbClr val="002060"/>
                </a:solidFill>
                <a:latin typeface="Calibri" pitchFamily="34" charset="0"/>
                <a:cs typeface="Calibri" pitchFamily="34" charset="0"/>
              </a:endParaRPr>
            </a:p>
          </p:txBody>
        </p:sp>
        <p:sp>
          <p:nvSpPr>
            <p:cNvPr id="14" name="Text Box 23"/>
            <p:cNvSpPr txBox="1">
              <a:spLocks noChangeArrowheads="1"/>
            </p:cNvSpPr>
            <p:nvPr/>
          </p:nvSpPr>
          <p:spPr bwMode="auto">
            <a:xfrm>
              <a:off x="4677" y="8502"/>
              <a:ext cx="1344" cy="576"/>
            </a:xfrm>
            <a:prstGeom prst="rect">
              <a:avLst/>
            </a:prstGeom>
            <a:noFill/>
            <a:ln>
              <a:noFill/>
            </a:ln>
            <a:extLst>
              <a:ext uri="{909E8E84-426E-40DD-AFC4-6F175D3DCCD1}">
                <a14:hiddenFill xmlns:a14="http://schemas.microsoft.com/office/drawing/2010/main">
                  <a:solidFill>
                    <a:srgbClr val="969696"/>
                  </a:solidFill>
                </a14:hiddenFill>
              </a:ext>
              <a:ext uri="{91240B29-F687-4F45-9708-019B960494DF}">
                <a14:hiddenLine xmlns:a14="http://schemas.microsoft.com/office/drawing/2010/main" w="9525">
                  <a:solidFill>
                    <a:srgbClr val="969696"/>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2060"/>
                  </a:solidFill>
                  <a:effectLst/>
                  <a:latin typeface="Calibri" pitchFamily="34" charset="0"/>
                  <a:ea typeface="Times New Roman" pitchFamily="18" charset="0"/>
                  <a:cs typeface="Calibri" pitchFamily="34" charset="0"/>
                </a:rPr>
                <a:t>Ready</a:t>
              </a:r>
              <a:endParaRPr kumimoji="0" lang="en-US" sz="2400" b="0" i="0" u="none" strike="noStrike" cap="none" normalizeH="0" baseline="0" dirty="0" smtClean="0">
                <a:ln>
                  <a:noFill/>
                </a:ln>
                <a:solidFill>
                  <a:srgbClr val="002060"/>
                </a:solidFill>
                <a:effectLst/>
                <a:latin typeface="Calibri" pitchFamily="34" charset="0"/>
                <a:cs typeface="Calibri" pitchFamily="34" charset="0"/>
              </a:endParaRPr>
            </a:p>
          </p:txBody>
        </p:sp>
        <p:sp>
          <p:nvSpPr>
            <p:cNvPr id="15" name="Line 22"/>
            <p:cNvSpPr>
              <a:spLocks noChangeShapeType="1"/>
            </p:cNvSpPr>
            <p:nvPr/>
          </p:nvSpPr>
          <p:spPr bwMode="auto">
            <a:xfrm>
              <a:off x="5362" y="8018"/>
              <a:ext cx="0" cy="43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vi-VN" sz="2400">
                <a:solidFill>
                  <a:srgbClr val="002060"/>
                </a:solidFill>
                <a:latin typeface="Calibri" pitchFamily="34" charset="0"/>
                <a:cs typeface="Calibri" pitchFamily="34" charset="0"/>
              </a:endParaRPr>
            </a:p>
          </p:txBody>
        </p:sp>
        <p:sp>
          <p:nvSpPr>
            <p:cNvPr id="16" name="Line 21"/>
            <p:cNvSpPr>
              <a:spLocks noChangeShapeType="1"/>
            </p:cNvSpPr>
            <p:nvPr/>
          </p:nvSpPr>
          <p:spPr bwMode="auto">
            <a:xfrm>
              <a:off x="4269" y="8785"/>
              <a:ext cx="43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vi-VN" sz="2400">
                <a:solidFill>
                  <a:srgbClr val="002060"/>
                </a:solidFill>
                <a:latin typeface="Calibri" pitchFamily="34" charset="0"/>
                <a:cs typeface="Calibri" pitchFamily="34" charset="0"/>
              </a:endParaRPr>
            </a:p>
          </p:txBody>
        </p:sp>
        <p:sp>
          <p:nvSpPr>
            <p:cNvPr id="17" name="Line 20"/>
            <p:cNvSpPr>
              <a:spLocks noChangeShapeType="1"/>
            </p:cNvSpPr>
            <p:nvPr/>
          </p:nvSpPr>
          <p:spPr bwMode="auto">
            <a:xfrm>
              <a:off x="5344" y="8015"/>
              <a:ext cx="283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vi-VN" sz="2400">
                <a:solidFill>
                  <a:srgbClr val="002060"/>
                </a:solidFill>
                <a:latin typeface="Calibri" pitchFamily="34" charset="0"/>
                <a:cs typeface="Calibri" pitchFamily="34" charset="0"/>
              </a:endParaRPr>
            </a:p>
          </p:txBody>
        </p:sp>
        <p:sp>
          <p:nvSpPr>
            <p:cNvPr id="18" name="Line 19"/>
            <p:cNvSpPr>
              <a:spLocks noChangeShapeType="1"/>
            </p:cNvSpPr>
            <p:nvPr/>
          </p:nvSpPr>
          <p:spPr bwMode="auto">
            <a:xfrm>
              <a:off x="8172" y="8015"/>
              <a:ext cx="0" cy="432"/>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vi-VN" sz="2400">
                <a:solidFill>
                  <a:srgbClr val="002060"/>
                </a:solidFill>
                <a:latin typeface="Calibri" pitchFamily="34" charset="0"/>
                <a:cs typeface="Calibri" pitchFamily="34" charset="0"/>
              </a:endParaRPr>
            </a:p>
          </p:txBody>
        </p:sp>
        <p:sp>
          <p:nvSpPr>
            <p:cNvPr id="19" name="Line 18"/>
            <p:cNvSpPr>
              <a:spLocks noChangeShapeType="1"/>
            </p:cNvSpPr>
            <p:nvPr/>
          </p:nvSpPr>
          <p:spPr bwMode="auto">
            <a:xfrm>
              <a:off x="8439" y="9194"/>
              <a:ext cx="0" cy="43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vi-VN" sz="2400">
                <a:solidFill>
                  <a:srgbClr val="002060"/>
                </a:solidFill>
                <a:latin typeface="Calibri" pitchFamily="34" charset="0"/>
                <a:cs typeface="Calibri" pitchFamily="34" charset="0"/>
              </a:endParaRPr>
            </a:p>
          </p:txBody>
        </p:sp>
        <p:sp>
          <p:nvSpPr>
            <p:cNvPr id="20" name="Line 17"/>
            <p:cNvSpPr>
              <a:spLocks noChangeShapeType="1"/>
            </p:cNvSpPr>
            <p:nvPr/>
          </p:nvSpPr>
          <p:spPr bwMode="auto">
            <a:xfrm>
              <a:off x="5352" y="9161"/>
              <a:ext cx="0" cy="510"/>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vi-VN" sz="2400">
                <a:solidFill>
                  <a:srgbClr val="002060"/>
                </a:solidFill>
                <a:latin typeface="Calibri" pitchFamily="34" charset="0"/>
                <a:cs typeface="Calibri" pitchFamily="34" charset="0"/>
              </a:endParaRPr>
            </a:p>
          </p:txBody>
        </p:sp>
        <p:sp>
          <p:nvSpPr>
            <p:cNvPr id="21" name="Line 16"/>
            <p:cNvSpPr>
              <a:spLocks noChangeShapeType="1"/>
            </p:cNvSpPr>
            <p:nvPr/>
          </p:nvSpPr>
          <p:spPr bwMode="auto">
            <a:xfrm flipH="1">
              <a:off x="7575" y="9622"/>
              <a:ext cx="864"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vi-VN" sz="2400">
                <a:solidFill>
                  <a:srgbClr val="002060"/>
                </a:solidFill>
                <a:latin typeface="Calibri" pitchFamily="34" charset="0"/>
                <a:cs typeface="Calibri" pitchFamily="34" charset="0"/>
              </a:endParaRPr>
            </a:p>
          </p:txBody>
        </p:sp>
        <p:sp>
          <p:nvSpPr>
            <p:cNvPr id="22" name="Line 15"/>
            <p:cNvSpPr>
              <a:spLocks noChangeShapeType="1"/>
            </p:cNvSpPr>
            <p:nvPr/>
          </p:nvSpPr>
          <p:spPr bwMode="auto">
            <a:xfrm flipH="1">
              <a:off x="5337" y="9667"/>
              <a:ext cx="864"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vi-VN" sz="2400">
                <a:solidFill>
                  <a:srgbClr val="002060"/>
                </a:solidFill>
                <a:latin typeface="Calibri" pitchFamily="34" charset="0"/>
                <a:cs typeface="Calibri" pitchFamily="34" charset="0"/>
              </a:endParaRPr>
            </a:p>
          </p:txBody>
        </p:sp>
        <p:sp>
          <p:nvSpPr>
            <p:cNvPr id="23" name="Line 14"/>
            <p:cNvSpPr>
              <a:spLocks noChangeShapeType="1"/>
            </p:cNvSpPr>
            <p:nvPr/>
          </p:nvSpPr>
          <p:spPr bwMode="auto">
            <a:xfrm>
              <a:off x="9072" y="8819"/>
              <a:ext cx="43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vi-VN" sz="2400">
                <a:solidFill>
                  <a:srgbClr val="002060"/>
                </a:solidFill>
                <a:latin typeface="Calibri" pitchFamily="34" charset="0"/>
                <a:cs typeface="Calibri" pitchFamily="34" charset="0"/>
              </a:endParaRPr>
            </a:p>
          </p:txBody>
        </p:sp>
        <p:sp>
          <p:nvSpPr>
            <p:cNvPr id="24" name="Line 13"/>
            <p:cNvSpPr>
              <a:spLocks noChangeShapeType="1"/>
            </p:cNvSpPr>
            <p:nvPr/>
          </p:nvSpPr>
          <p:spPr bwMode="auto">
            <a:xfrm>
              <a:off x="6006" y="8785"/>
              <a:ext cx="1644" cy="0"/>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vi-VN" sz="2400">
                <a:solidFill>
                  <a:srgbClr val="002060"/>
                </a:solidFill>
                <a:latin typeface="Calibri" pitchFamily="34" charset="0"/>
                <a:cs typeface="Calibri" pitchFamily="34" charset="0"/>
              </a:endParaRPr>
            </a:p>
          </p:txBody>
        </p:sp>
        <p:sp>
          <p:nvSpPr>
            <p:cNvPr id="25" name="Text Box 12"/>
            <p:cNvSpPr txBox="1">
              <a:spLocks noChangeArrowheads="1"/>
            </p:cNvSpPr>
            <p:nvPr/>
          </p:nvSpPr>
          <p:spPr bwMode="auto">
            <a:xfrm>
              <a:off x="9468" y="8828"/>
              <a:ext cx="43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002060"/>
                  </a:solidFill>
                  <a:effectLst/>
                  <a:latin typeface="Calibri" pitchFamily="34" charset="0"/>
                  <a:ea typeface="Times New Roman" pitchFamily="18" charset="0"/>
                  <a:cs typeface="Calibri" pitchFamily="34" charset="0"/>
                </a:rPr>
                <a:t>3</a:t>
              </a:r>
              <a:endParaRPr kumimoji="0" lang="en-US" sz="2400" b="0" i="0" u="none" strike="noStrike" cap="none" normalizeH="0" baseline="0" smtClean="0">
                <a:ln>
                  <a:noFill/>
                </a:ln>
                <a:solidFill>
                  <a:srgbClr val="002060"/>
                </a:solidFill>
                <a:effectLst/>
                <a:latin typeface="Calibri" pitchFamily="34" charset="0"/>
                <a:cs typeface="Calibri" pitchFamily="34" charset="0"/>
              </a:endParaRPr>
            </a:p>
          </p:txBody>
        </p:sp>
        <p:sp>
          <p:nvSpPr>
            <p:cNvPr id="26" name="Text Box 11"/>
            <p:cNvSpPr txBox="1">
              <a:spLocks noChangeArrowheads="1"/>
            </p:cNvSpPr>
            <p:nvPr/>
          </p:nvSpPr>
          <p:spPr bwMode="auto">
            <a:xfrm>
              <a:off x="6762" y="8359"/>
              <a:ext cx="43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FFFFFF"/>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002060"/>
                  </a:solidFill>
                  <a:effectLst/>
                  <a:latin typeface="Calibri" pitchFamily="34" charset="0"/>
                  <a:ea typeface="Times New Roman" pitchFamily="18" charset="0"/>
                  <a:cs typeface="Calibri" pitchFamily="34" charset="0"/>
                </a:rPr>
                <a:t>4</a:t>
              </a:r>
              <a:endParaRPr kumimoji="0" lang="en-US" sz="2400" b="0" i="0" u="none" strike="noStrike" cap="none" normalizeH="0" baseline="0" smtClean="0">
                <a:ln>
                  <a:noFill/>
                </a:ln>
                <a:solidFill>
                  <a:srgbClr val="002060"/>
                </a:solidFill>
                <a:effectLst/>
                <a:latin typeface="Calibri" pitchFamily="34" charset="0"/>
                <a:cs typeface="Calibri" pitchFamily="34" charset="0"/>
              </a:endParaRPr>
            </a:p>
          </p:txBody>
        </p:sp>
        <p:sp>
          <p:nvSpPr>
            <p:cNvPr id="27" name="Text Box 10"/>
            <p:cNvSpPr txBox="1">
              <a:spLocks noChangeArrowheads="1"/>
            </p:cNvSpPr>
            <p:nvPr/>
          </p:nvSpPr>
          <p:spPr bwMode="auto">
            <a:xfrm>
              <a:off x="5625" y="9598"/>
              <a:ext cx="43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002060"/>
                  </a:solidFill>
                  <a:effectLst/>
                  <a:latin typeface="Calibri" pitchFamily="34" charset="0"/>
                  <a:ea typeface="Times New Roman" pitchFamily="18" charset="0"/>
                  <a:cs typeface="Calibri" pitchFamily="34" charset="0"/>
                </a:rPr>
                <a:t>6</a:t>
              </a:r>
              <a:endParaRPr kumimoji="0" lang="en-US" sz="2400" b="0" i="0" u="none" strike="noStrike" cap="none" normalizeH="0" baseline="0" smtClean="0">
                <a:ln>
                  <a:noFill/>
                </a:ln>
                <a:solidFill>
                  <a:srgbClr val="002060"/>
                </a:solidFill>
                <a:effectLst/>
                <a:latin typeface="Calibri" pitchFamily="34" charset="0"/>
                <a:cs typeface="Calibri" pitchFamily="34" charset="0"/>
              </a:endParaRPr>
            </a:p>
          </p:txBody>
        </p:sp>
        <p:sp>
          <p:nvSpPr>
            <p:cNvPr id="28" name="Text Box 9"/>
            <p:cNvSpPr txBox="1">
              <a:spLocks noChangeArrowheads="1"/>
            </p:cNvSpPr>
            <p:nvPr/>
          </p:nvSpPr>
          <p:spPr bwMode="auto">
            <a:xfrm>
              <a:off x="7863" y="9553"/>
              <a:ext cx="43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002060"/>
                  </a:solidFill>
                  <a:effectLst/>
                  <a:latin typeface="Calibri" pitchFamily="34" charset="0"/>
                  <a:ea typeface="Times New Roman" pitchFamily="18" charset="0"/>
                  <a:cs typeface="Calibri" pitchFamily="34" charset="0"/>
                </a:rPr>
                <a:t>5</a:t>
              </a:r>
              <a:endParaRPr kumimoji="0" lang="en-US" sz="2400" b="0" i="0" u="none" strike="noStrike" cap="none" normalizeH="0" baseline="0" smtClean="0">
                <a:ln>
                  <a:noFill/>
                </a:ln>
                <a:solidFill>
                  <a:srgbClr val="002060"/>
                </a:solidFill>
                <a:effectLst/>
                <a:latin typeface="Calibri" pitchFamily="34" charset="0"/>
                <a:cs typeface="Calibri" pitchFamily="34" charset="0"/>
              </a:endParaRPr>
            </a:p>
          </p:txBody>
        </p:sp>
        <p:sp>
          <p:nvSpPr>
            <p:cNvPr id="29" name="Text Box 8"/>
            <p:cNvSpPr txBox="1">
              <a:spLocks noChangeArrowheads="1"/>
            </p:cNvSpPr>
            <p:nvPr/>
          </p:nvSpPr>
          <p:spPr bwMode="auto">
            <a:xfrm>
              <a:off x="3951" y="8208"/>
              <a:ext cx="43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FFFFFF"/>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002060"/>
                  </a:solidFill>
                  <a:effectLst/>
                  <a:latin typeface="Calibri" pitchFamily="34" charset="0"/>
                  <a:ea typeface="Times New Roman" pitchFamily="18" charset="0"/>
                  <a:cs typeface="Calibri" pitchFamily="34" charset="0"/>
                </a:rPr>
                <a:t>1</a:t>
              </a:r>
              <a:endParaRPr kumimoji="0" lang="en-US" sz="2400" b="0" i="0" u="none" strike="noStrike" cap="none" normalizeH="0" baseline="0" smtClean="0">
                <a:ln>
                  <a:noFill/>
                </a:ln>
                <a:solidFill>
                  <a:srgbClr val="002060"/>
                </a:solidFill>
                <a:effectLst/>
                <a:latin typeface="Calibri" pitchFamily="34" charset="0"/>
                <a:cs typeface="Calibri" pitchFamily="34" charset="0"/>
              </a:endParaRPr>
            </a:p>
          </p:txBody>
        </p:sp>
        <p:sp>
          <p:nvSpPr>
            <p:cNvPr id="30" name="Line 7"/>
            <p:cNvSpPr>
              <a:spLocks noChangeShapeType="1"/>
            </p:cNvSpPr>
            <p:nvPr/>
          </p:nvSpPr>
          <p:spPr bwMode="auto">
            <a:xfrm>
              <a:off x="9504" y="8819"/>
              <a:ext cx="0" cy="72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vi-VN" sz="2400">
                <a:solidFill>
                  <a:srgbClr val="002060"/>
                </a:solidFill>
                <a:latin typeface="Calibri" pitchFamily="34" charset="0"/>
                <a:cs typeface="Calibri" pitchFamily="34" charset="0"/>
              </a:endParaRPr>
            </a:p>
          </p:txBody>
        </p:sp>
        <p:sp>
          <p:nvSpPr>
            <p:cNvPr id="31" name="Line 6"/>
            <p:cNvSpPr>
              <a:spLocks noChangeShapeType="1"/>
            </p:cNvSpPr>
            <p:nvPr/>
          </p:nvSpPr>
          <p:spPr bwMode="auto">
            <a:xfrm flipV="1">
              <a:off x="4269" y="8064"/>
              <a:ext cx="0" cy="72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vi-VN" sz="2400">
                <a:solidFill>
                  <a:srgbClr val="002060"/>
                </a:solidFill>
                <a:latin typeface="Calibri" pitchFamily="34" charset="0"/>
                <a:cs typeface="Calibri" pitchFamily="34" charset="0"/>
              </a:endParaRPr>
            </a:p>
          </p:txBody>
        </p:sp>
        <p:sp>
          <p:nvSpPr>
            <p:cNvPr id="32" name="Text Box 5"/>
            <p:cNvSpPr txBox="1">
              <a:spLocks noChangeArrowheads="1"/>
            </p:cNvSpPr>
            <p:nvPr/>
          </p:nvSpPr>
          <p:spPr bwMode="auto">
            <a:xfrm>
              <a:off x="3576" y="7852"/>
              <a:ext cx="1008"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fontAlgn="base">
                <a:spcBef>
                  <a:spcPct val="0"/>
                </a:spcBef>
                <a:spcAft>
                  <a:spcPct val="0"/>
                </a:spcAft>
                <a:tabLst>
                  <a:tab pos="457200" algn="r"/>
                  <a:tab pos="2743200" algn="ctr"/>
                  <a:tab pos="5486400" algn="r"/>
                </a:tabLst>
                <a:defRPr>
                  <a:solidFill>
                    <a:schemeClr val="tx1"/>
                  </a:solidFill>
                  <a:latin typeface="Arial" pitchFamily="34" charset="0"/>
                  <a:cs typeface="Arial" pitchFamily="34" charset="0"/>
                </a:defRPr>
              </a:lvl1pPr>
              <a:lvl2pPr fontAlgn="base">
                <a:spcBef>
                  <a:spcPct val="0"/>
                </a:spcBef>
                <a:spcAft>
                  <a:spcPct val="0"/>
                </a:spcAft>
                <a:tabLst>
                  <a:tab pos="457200" algn="r"/>
                  <a:tab pos="2743200" algn="ctr"/>
                  <a:tab pos="5486400" algn="r"/>
                </a:tabLst>
                <a:defRPr>
                  <a:solidFill>
                    <a:schemeClr val="tx1"/>
                  </a:solidFill>
                  <a:latin typeface="Arial" pitchFamily="34" charset="0"/>
                  <a:cs typeface="Arial" pitchFamily="34" charset="0"/>
                </a:defRPr>
              </a:lvl2pPr>
              <a:lvl3pPr fontAlgn="base">
                <a:spcBef>
                  <a:spcPct val="0"/>
                </a:spcBef>
                <a:spcAft>
                  <a:spcPct val="0"/>
                </a:spcAft>
                <a:tabLst>
                  <a:tab pos="457200" algn="r"/>
                  <a:tab pos="2743200" algn="ctr"/>
                  <a:tab pos="5486400" algn="r"/>
                </a:tabLst>
                <a:defRPr>
                  <a:solidFill>
                    <a:schemeClr val="tx1"/>
                  </a:solidFill>
                  <a:latin typeface="Arial" pitchFamily="34" charset="0"/>
                  <a:cs typeface="Arial" pitchFamily="34" charset="0"/>
                </a:defRPr>
              </a:lvl3pPr>
              <a:lvl4pPr fontAlgn="base">
                <a:spcBef>
                  <a:spcPct val="0"/>
                </a:spcBef>
                <a:spcAft>
                  <a:spcPct val="0"/>
                </a:spcAft>
                <a:tabLst>
                  <a:tab pos="457200" algn="r"/>
                  <a:tab pos="2743200" algn="ctr"/>
                  <a:tab pos="5486400" algn="r"/>
                </a:tabLst>
                <a:defRPr>
                  <a:solidFill>
                    <a:schemeClr val="tx1"/>
                  </a:solidFill>
                  <a:latin typeface="Arial" pitchFamily="34" charset="0"/>
                  <a:cs typeface="Arial" pitchFamily="34" charset="0"/>
                </a:defRPr>
              </a:lvl4pPr>
              <a:lvl5pPr fontAlgn="base">
                <a:spcBef>
                  <a:spcPct val="0"/>
                </a:spcBef>
                <a:spcAft>
                  <a:spcPct val="0"/>
                </a:spcAft>
                <a:tabLst>
                  <a:tab pos="457200" algn="r"/>
                  <a:tab pos="2743200" algn="ctr"/>
                  <a:tab pos="5486400" algn="r"/>
                </a:tabLst>
                <a:defRPr>
                  <a:solidFill>
                    <a:schemeClr val="tx1"/>
                  </a:solidFill>
                  <a:latin typeface="Arial" pitchFamily="34" charset="0"/>
                  <a:cs typeface="Arial" pitchFamily="34" charset="0"/>
                </a:defRPr>
              </a:lvl5pPr>
              <a:lvl6pPr fontAlgn="base">
                <a:spcBef>
                  <a:spcPct val="0"/>
                </a:spcBef>
                <a:spcAft>
                  <a:spcPct val="0"/>
                </a:spcAft>
                <a:tabLst>
                  <a:tab pos="457200" algn="r"/>
                  <a:tab pos="2743200" algn="ctr"/>
                  <a:tab pos="5486400" algn="r"/>
                </a:tabLst>
                <a:defRPr>
                  <a:solidFill>
                    <a:schemeClr val="tx1"/>
                  </a:solidFill>
                  <a:latin typeface="Arial" pitchFamily="34" charset="0"/>
                  <a:cs typeface="Arial" pitchFamily="34" charset="0"/>
                </a:defRPr>
              </a:lvl6pPr>
              <a:lvl7pPr fontAlgn="base">
                <a:spcBef>
                  <a:spcPct val="0"/>
                </a:spcBef>
                <a:spcAft>
                  <a:spcPct val="0"/>
                </a:spcAft>
                <a:tabLst>
                  <a:tab pos="457200" algn="r"/>
                  <a:tab pos="2743200" algn="ctr"/>
                  <a:tab pos="5486400" algn="r"/>
                </a:tabLst>
                <a:defRPr>
                  <a:solidFill>
                    <a:schemeClr val="tx1"/>
                  </a:solidFill>
                  <a:latin typeface="Arial" pitchFamily="34" charset="0"/>
                  <a:cs typeface="Arial" pitchFamily="34" charset="0"/>
                </a:defRPr>
              </a:lvl7pPr>
              <a:lvl8pPr fontAlgn="base">
                <a:spcBef>
                  <a:spcPct val="0"/>
                </a:spcBef>
                <a:spcAft>
                  <a:spcPct val="0"/>
                </a:spcAft>
                <a:tabLst>
                  <a:tab pos="457200" algn="r"/>
                  <a:tab pos="2743200" algn="ctr"/>
                  <a:tab pos="5486400" algn="r"/>
                </a:tabLst>
                <a:defRPr>
                  <a:solidFill>
                    <a:schemeClr val="tx1"/>
                  </a:solidFill>
                  <a:latin typeface="Arial" pitchFamily="34" charset="0"/>
                  <a:cs typeface="Arial" pitchFamily="34" charset="0"/>
                </a:defRPr>
              </a:lvl8pPr>
              <a:lvl9pPr fontAlgn="base">
                <a:spcBef>
                  <a:spcPct val="0"/>
                </a:spcBef>
                <a:spcAft>
                  <a:spcPct val="0"/>
                </a:spcAft>
                <a:tabLst>
                  <a:tab pos="457200" algn="r"/>
                  <a:tab pos="2743200" algn="ctr"/>
                  <a:tab pos="5486400" algn="r"/>
                </a:tabLs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457200" algn="r"/>
                  <a:tab pos="2743200" algn="ctr"/>
                  <a:tab pos="5486400" algn="r"/>
                </a:tabLst>
              </a:pPr>
              <a:r>
                <a:rPr kumimoji="0" lang="en-US" sz="2400" b="0" i="0" u="none" strike="noStrike" cap="none" normalizeH="0" baseline="0" smtClean="0">
                  <a:ln>
                    <a:noFill/>
                  </a:ln>
                  <a:solidFill>
                    <a:srgbClr val="002060"/>
                  </a:solidFill>
                  <a:effectLst/>
                  <a:latin typeface="Calibri" pitchFamily="34" charset="0"/>
                  <a:ea typeface="Times New Roman" pitchFamily="18" charset="0"/>
                  <a:cs typeface="Calibri" pitchFamily="34" charset="0"/>
                </a:rPr>
                <a:t>New</a:t>
              </a:r>
              <a:endParaRPr kumimoji="0" lang="en-US" sz="2400" b="0" i="0" u="none" strike="noStrike" cap="none" normalizeH="0" baseline="0" smtClean="0">
                <a:ln>
                  <a:noFill/>
                </a:ln>
                <a:solidFill>
                  <a:srgbClr val="002060"/>
                </a:solidFill>
                <a:effectLst/>
                <a:latin typeface="Calibri" pitchFamily="34" charset="0"/>
                <a:cs typeface="Calibri" pitchFamily="34" charset="0"/>
              </a:endParaRPr>
            </a:p>
          </p:txBody>
        </p:sp>
        <p:sp>
          <p:nvSpPr>
            <p:cNvPr id="33" name="Text Box 4"/>
            <p:cNvSpPr txBox="1">
              <a:spLocks noChangeArrowheads="1"/>
            </p:cNvSpPr>
            <p:nvPr/>
          </p:nvSpPr>
          <p:spPr bwMode="auto">
            <a:xfrm>
              <a:off x="9132" y="9449"/>
              <a:ext cx="1008"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fontAlgn="base">
                <a:spcBef>
                  <a:spcPct val="0"/>
                </a:spcBef>
                <a:spcAft>
                  <a:spcPct val="0"/>
                </a:spcAft>
                <a:tabLst>
                  <a:tab pos="457200" algn="r"/>
                  <a:tab pos="2743200" algn="ctr"/>
                  <a:tab pos="5486400" algn="r"/>
                </a:tabLst>
                <a:defRPr>
                  <a:solidFill>
                    <a:schemeClr val="tx1"/>
                  </a:solidFill>
                  <a:latin typeface="Arial" pitchFamily="34" charset="0"/>
                  <a:cs typeface="Arial" pitchFamily="34" charset="0"/>
                </a:defRPr>
              </a:lvl1pPr>
              <a:lvl2pPr fontAlgn="base">
                <a:spcBef>
                  <a:spcPct val="0"/>
                </a:spcBef>
                <a:spcAft>
                  <a:spcPct val="0"/>
                </a:spcAft>
                <a:tabLst>
                  <a:tab pos="457200" algn="r"/>
                  <a:tab pos="2743200" algn="ctr"/>
                  <a:tab pos="5486400" algn="r"/>
                </a:tabLst>
                <a:defRPr>
                  <a:solidFill>
                    <a:schemeClr val="tx1"/>
                  </a:solidFill>
                  <a:latin typeface="Arial" pitchFamily="34" charset="0"/>
                  <a:cs typeface="Arial" pitchFamily="34" charset="0"/>
                </a:defRPr>
              </a:lvl2pPr>
              <a:lvl3pPr fontAlgn="base">
                <a:spcBef>
                  <a:spcPct val="0"/>
                </a:spcBef>
                <a:spcAft>
                  <a:spcPct val="0"/>
                </a:spcAft>
                <a:tabLst>
                  <a:tab pos="457200" algn="r"/>
                  <a:tab pos="2743200" algn="ctr"/>
                  <a:tab pos="5486400" algn="r"/>
                </a:tabLst>
                <a:defRPr>
                  <a:solidFill>
                    <a:schemeClr val="tx1"/>
                  </a:solidFill>
                  <a:latin typeface="Arial" pitchFamily="34" charset="0"/>
                  <a:cs typeface="Arial" pitchFamily="34" charset="0"/>
                </a:defRPr>
              </a:lvl3pPr>
              <a:lvl4pPr fontAlgn="base">
                <a:spcBef>
                  <a:spcPct val="0"/>
                </a:spcBef>
                <a:spcAft>
                  <a:spcPct val="0"/>
                </a:spcAft>
                <a:tabLst>
                  <a:tab pos="457200" algn="r"/>
                  <a:tab pos="2743200" algn="ctr"/>
                  <a:tab pos="5486400" algn="r"/>
                </a:tabLst>
                <a:defRPr>
                  <a:solidFill>
                    <a:schemeClr val="tx1"/>
                  </a:solidFill>
                  <a:latin typeface="Arial" pitchFamily="34" charset="0"/>
                  <a:cs typeface="Arial" pitchFamily="34" charset="0"/>
                </a:defRPr>
              </a:lvl4pPr>
              <a:lvl5pPr fontAlgn="base">
                <a:spcBef>
                  <a:spcPct val="0"/>
                </a:spcBef>
                <a:spcAft>
                  <a:spcPct val="0"/>
                </a:spcAft>
                <a:tabLst>
                  <a:tab pos="457200" algn="r"/>
                  <a:tab pos="2743200" algn="ctr"/>
                  <a:tab pos="5486400" algn="r"/>
                </a:tabLst>
                <a:defRPr>
                  <a:solidFill>
                    <a:schemeClr val="tx1"/>
                  </a:solidFill>
                  <a:latin typeface="Arial" pitchFamily="34" charset="0"/>
                  <a:cs typeface="Arial" pitchFamily="34" charset="0"/>
                </a:defRPr>
              </a:lvl5pPr>
              <a:lvl6pPr fontAlgn="base">
                <a:spcBef>
                  <a:spcPct val="0"/>
                </a:spcBef>
                <a:spcAft>
                  <a:spcPct val="0"/>
                </a:spcAft>
                <a:tabLst>
                  <a:tab pos="457200" algn="r"/>
                  <a:tab pos="2743200" algn="ctr"/>
                  <a:tab pos="5486400" algn="r"/>
                </a:tabLst>
                <a:defRPr>
                  <a:solidFill>
                    <a:schemeClr val="tx1"/>
                  </a:solidFill>
                  <a:latin typeface="Arial" pitchFamily="34" charset="0"/>
                  <a:cs typeface="Arial" pitchFamily="34" charset="0"/>
                </a:defRPr>
              </a:lvl6pPr>
              <a:lvl7pPr fontAlgn="base">
                <a:spcBef>
                  <a:spcPct val="0"/>
                </a:spcBef>
                <a:spcAft>
                  <a:spcPct val="0"/>
                </a:spcAft>
                <a:tabLst>
                  <a:tab pos="457200" algn="r"/>
                  <a:tab pos="2743200" algn="ctr"/>
                  <a:tab pos="5486400" algn="r"/>
                </a:tabLst>
                <a:defRPr>
                  <a:solidFill>
                    <a:schemeClr val="tx1"/>
                  </a:solidFill>
                  <a:latin typeface="Arial" pitchFamily="34" charset="0"/>
                  <a:cs typeface="Arial" pitchFamily="34" charset="0"/>
                </a:defRPr>
              </a:lvl7pPr>
              <a:lvl8pPr fontAlgn="base">
                <a:spcBef>
                  <a:spcPct val="0"/>
                </a:spcBef>
                <a:spcAft>
                  <a:spcPct val="0"/>
                </a:spcAft>
                <a:tabLst>
                  <a:tab pos="457200" algn="r"/>
                  <a:tab pos="2743200" algn="ctr"/>
                  <a:tab pos="5486400" algn="r"/>
                </a:tabLst>
                <a:defRPr>
                  <a:solidFill>
                    <a:schemeClr val="tx1"/>
                  </a:solidFill>
                  <a:latin typeface="Arial" pitchFamily="34" charset="0"/>
                  <a:cs typeface="Arial" pitchFamily="34" charset="0"/>
                </a:defRPr>
              </a:lvl8pPr>
              <a:lvl9pPr fontAlgn="base">
                <a:spcBef>
                  <a:spcPct val="0"/>
                </a:spcBef>
                <a:spcAft>
                  <a:spcPct val="0"/>
                </a:spcAft>
                <a:tabLst>
                  <a:tab pos="457200" algn="r"/>
                  <a:tab pos="2743200" algn="ctr"/>
                  <a:tab pos="5486400" algn="r"/>
                </a:tabLs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457200" algn="r"/>
                  <a:tab pos="2743200" algn="ctr"/>
                  <a:tab pos="5486400" algn="r"/>
                </a:tabLst>
              </a:pPr>
              <a:r>
                <a:rPr kumimoji="0" lang="en-US" sz="2400" b="0" i="0" u="none" strike="noStrike" cap="none" normalizeH="0" baseline="0" smtClean="0">
                  <a:ln>
                    <a:noFill/>
                  </a:ln>
                  <a:solidFill>
                    <a:srgbClr val="002060"/>
                  </a:solidFill>
                  <a:effectLst/>
                  <a:latin typeface="Calibri" pitchFamily="34" charset="0"/>
                  <a:ea typeface="Times New Roman" pitchFamily="18" charset="0"/>
                  <a:cs typeface="Calibri" pitchFamily="34" charset="0"/>
                </a:rPr>
                <a:t>Exit</a:t>
              </a:r>
              <a:endParaRPr kumimoji="0" lang="en-US" sz="2400" b="0" i="0" u="none" strike="noStrike" cap="none" normalizeH="0" baseline="0" smtClean="0">
                <a:ln>
                  <a:noFill/>
                </a:ln>
                <a:solidFill>
                  <a:srgbClr val="002060"/>
                </a:solidFill>
                <a:effectLst/>
                <a:latin typeface="Calibri" pitchFamily="34" charset="0"/>
                <a:cs typeface="Calibri" pitchFamily="34" charset="0"/>
              </a:endParaRPr>
            </a:p>
          </p:txBody>
        </p:sp>
        <p:sp>
          <p:nvSpPr>
            <p:cNvPr id="35" name="Text Box 2"/>
            <p:cNvSpPr txBox="1">
              <a:spLocks noChangeArrowheads="1"/>
            </p:cNvSpPr>
            <p:nvPr/>
          </p:nvSpPr>
          <p:spPr bwMode="auto">
            <a:xfrm>
              <a:off x="6381" y="7943"/>
              <a:ext cx="43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FFFFFF"/>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2060"/>
                  </a:solidFill>
                  <a:effectLst/>
                  <a:latin typeface="Calibri" pitchFamily="34" charset="0"/>
                  <a:ea typeface="Times New Roman" pitchFamily="18" charset="0"/>
                  <a:cs typeface="Calibri" pitchFamily="34" charset="0"/>
                </a:rPr>
                <a:t>2</a:t>
              </a:r>
              <a:endParaRPr kumimoji="0" lang="en-US" sz="2400" b="0" i="0" u="none" strike="noStrike" cap="none" normalizeH="0" baseline="0" dirty="0" smtClean="0">
                <a:ln>
                  <a:noFill/>
                </a:ln>
                <a:solidFill>
                  <a:srgbClr val="002060"/>
                </a:solidFill>
                <a:effectLst/>
                <a:latin typeface="Calibri" pitchFamily="34" charset="0"/>
                <a:cs typeface="Calibri" pitchFamily="34" charset="0"/>
              </a:endParaRPr>
            </a:p>
          </p:txBody>
        </p:sp>
      </p:grpSp>
    </p:spTree>
    <p:extLst>
      <p:ext uri="{BB962C8B-B14F-4D97-AF65-F5344CB8AC3E}">
        <p14:creationId xmlns:p14="http://schemas.microsoft.com/office/powerpoint/2010/main" val="18294751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2.2.2. </a:t>
            </a:r>
            <a:r>
              <a:rPr lang="en-US" dirty="0" err="1"/>
              <a:t>Tiến</a:t>
            </a:r>
            <a:r>
              <a:rPr lang="en-US" dirty="0"/>
              <a:t> </a:t>
            </a:r>
            <a:r>
              <a:rPr lang="en-US" dirty="0" err="1"/>
              <a:t>trình</a:t>
            </a:r>
            <a:r>
              <a:rPr lang="en-US" dirty="0"/>
              <a:t> </a:t>
            </a:r>
            <a:r>
              <a:rPr lang="en-US" dirty="0" err="1"/>
              <a:t>ba</a:t>
            </a:r>
            <a:r>
              <a:rPr lang="en-US" dirty="0"/>
              <a:t> </a:t>
            </a:r>
            <a:r>
              <a:rPr lang="en-US" dirty="0" err="1"/>
              <a:t>trạng</a:t>
            </a:r>
            <a:r>
              <a:rPr lang="en-US" dirty="0"/>
              <a:t> </a:t>
            </a:r>
            <a:r>
              <a:rPr lang="en-US" dirty="0" err="1"/>
              <a:t>thái</a:t>
            </a:r>
            <a:endParaRPr lang="vi-VN" dirty="0"/>
          </a:p>
        </p:txBody>
      </p:sp>
      <p:sp>
        <p:nvSpPr>
          <p:cNvPr id="3" name="Content Placeholder 2"/>
          <p:cNvSpPr>
            <a:spLocks noGrp="1"/>
          </p:cNvSpPr>
          <p:nvPr>
            <p:ph idx="1"/>
          </p:nvPr>
        </p:nvSpPr>
        <p:spPr/>
        <p:txBody>
          <a:bodyPr/>
          <a:lstStyle/>
          <a:p>
            <a:r>
              <a:rPr lang="en-US" dirty="0" err="1"/>
              <a:t>Tại</a:t>
            </a:r>
            <a:r>
              <a:rPr lang="en-US" dirty="0"/>
              <a:t> </a:t>
            </a:r>
            <a:r>
              <a:rPr lang="en-US" dirty="0" err="1"/>
              <a:t>một</a:t>
            </a:r>
            <a:r>
              <a:rPr lang="en-US" dirty="0"/>
              <a:t> </a:t>
            </a:r>
            <a:r>
              <a:rPr lang="en-US" dirty="0" err="1"/>
              <a:t>thời</a:t>
            </a:r>
            <a:r>
              <a:rPr lang="en-US" dirty="0"/>
              <a:t> </a:t>
            </a:r>
            <a:r>
              <a:rPr lang="en-US" dirty="0" err="1"/>
              <a:t>điểm</a:t>
            </a:r>
            <a:r>
              <a:rPr lang="en-US" dirty="0"/>
              <a:t> </a:t>
            </a:r>
            <a:r>
              <a:rPr lang="en-US" dirty="0" err="1"/>
              <a:t>xác</a:t>
            </a:r>
            <a:r>
              <a:rPr lang="en-US" dirty="0"/>
              <a:t> </a:t>
            </a:r>
            <a:r>
              <a:rPr lang="en-US" dirty="0" err="1"/>
              <a:t>định</a:t>
            </a:r>
            <a:r>
              <a:rPr lang="en-US" dirty="0"/>
              <a:t> </a:t>
            </a:r>
            <a:r>
              <a:rPr lang="en-US" dirty="0" err="1" smtClean="0"/>
              <a:t>có</a:t>
            </a:r>
            <a:r>
              <a:rPr lang="en-US" dirty="0" smtClean="0"/>
              <a:t> </a:t>
            </a:r>
            <a:r>
              <a:rPr lang="en-US" dirty="0" err="1"/>
              <a:t>thể</a:t>
            </a:r>
            <a:r>
              <a:rPr lang="en-US" dirty="0"/>
              <a:t> </a:t>
            </a:r>
            <a:r>
              <a:rPr lang="en-US" dirty="0" err="1"/>
              <a:t>có</a:t>
            </a:r>
            <a:r>
              <a:rPr lang="en-US" dirty="0"/>
              <a:t> </a:t>
            </a:r>
            <a:r>
              <a:rPr lang="en-US" dirty="0" err="1"/>
              <a:t>nhiều</a:t>
            </a:r>
            <a:r>
              <a:rPr lang="en-US" dirty="0"/>
              <a:t> </a:t>
            </a:r>
            <a:r>
              <a:rPr lang="en-US" dirty="0" err="1"/>
              <a:t>tiến</a:t>
            </a:r>
            <a:r>
              <a:rPr lang="en-US" dirty="0"/>
              <a:t> </a:t>
            </a:r>
            <a:r>
              <a:rPr lang="en-US" dirty="0" err="1"/>
              <a:t>trình</a:t>
            </a:r>
            <a:r>
              <a:rPr lang="en-US" dirty="0"/>
              <a:t> </a:t>
            </a:r>
            <a:r>
              <a:rPr lang="en-US" dirty="0" err="1"/>
              <a:t>đang</a:t>
            </a:r>
            <a:r>
              <a:rPr lang="en-US" dirty="0"/>
              <a:t> ở </a:t>
            </a:r>
            <a:r>
              <a:rPr lang="en-US" dirty="0" err="1"/>
              <a:t>trạng</a:t>
            </a:r>
            <a:r>
              <a:rPr lang="en-US" dirty="0"/>
              <a:t> </a:t>
            </a:r>
            <a:r>
              <a:rPr lang="en-US" dirty="0" err="1"/>
              <a:t>thái</a:t>
            </a:r>
            <a:r>
              <a:rPr lang="en-US" dirty="0"/>
              <a:t> </a:t>
            </a:r>
            <a:r>
              <a:rPr lang="en-US" b="1" dirty="0"/>
              <a:t>Ready</a:t>
            </a:r>
            <a:r>
              <a:rPr lang="en-US" dirty="0"/>
              <a:t> </a:t>
            </a:r>
            <a:r>
              <a:rPr lang="en-US" dirty="0" err="1"/>
              <a:t>hoặc</a:t>
            </a:r>
            <a:r>
              <a:rPr lang="en-US" dirty="0"/>
              <a:t> </a:t>
            </a:r>
            <a:r>
              <a:rPr lang="en-US" b="1" dirty="0"/>
              <a:t>Blocked</a:t>
            </a:r>
            <a:r>
              <a:rPr lang="en-US" dirty="0"/>
              <a:t> </a:t>
            </a:r>
            <a:r>
              <a:rPr lang="en-US" dirty="0" err="1"/>
              <a:t>nhưng</a:t>
            </a:r>
            <a:r>
              <a:rPr lang="en-US" dirty="0"/>
              <a:t> </a:t>
            </a:r>
            <a:r>
              <a:rPr lang="en-US" dirty="0" err="1"/>
              <a:t>chỉ</a:t>
            </a:r>
            <a:r>
              <a:rPr lang="en-US" dirty="0"/>
              <a:t> </a:t>
            </a:r>
            <a:r>
              <a:rPr lang="en-US" dirty="0" err="1"/>
              <a:t>có</a:t>
            </a:r>
            <a:r>
              <a:rPr lang="en-US" dirty="0"/>
              <a:t> </a:t>
            </a:r>
            <a:r>
              <a:rPr lang="en-US" dirty="0" err="1"/>
              <a:t>một</a:t>
            </a:r>
            <a:r>
              <a:rPr lang="en-US" dirty="0"/>
              <a:t> </a:t>
            </a:r>
            <a:r>
              <a:rPr lang="en-US" dirty="0" smtClean="0"/>
              <a:t>ở </a:t>
            </a:r>
            <a:r>
              <a:rPr lang="en-US" dirty="0" err="1"/>
              <a:t>trạng</a:t>
            </a:r>
            <a:r>
              <a:rPr lang="en-US" dirty="0"/>
              <a:t> </a:t>
            </a:r>
            <a:r>
              <a:rPr lang="en-US" dirty="0" err="1"/>
              <a:t>thái</a:t>
            </a:r>
            <a:r>
              <a:rPr lang="en-US" dirty="0"/>
              <a:t> </a:t>
            </a:r>
            <a:r>
              <a:rPr lang="en-US" b="1" dirty="0"/>
              <a:t>Running</a:t>
            </a:r>
            <a:r>
              <a:rPr lang="en-US" dirty="0"/>
              <a:t>. </a:t>
            </a:r>
            <a:r>
              <a:rPr lang="en-US" dirty="0" err="1"/>
              <a:t>Các</a:t>
            </a:r>
            <a:r>
              <a:rPr lang="en-US" dirty="0"/>
              <a:t> </a:t>
            </a:r>
            <a:r>
              <a:rPr lang="en-US" dirty="0" err="1"/>
              <a:t>tiến</a:t>
            </a:r>
            <a:r>
              <a:rPr lang="en-US" dirty="0"/>
              <a:t> </a:t>
            </a:r>
            <a:r>
              <a:rPr lang="en-US" dirty="0" err="1"/>
              <a:t>trình</a:t>
            </a:r>
            <a:r>
              <a:rPr lang="en-US" dirty="0"/>
              <a:t> ở </a:t>
            </a:r>
            <a:r>
              <a:rPr lang="en-US" dirty="0" err="1"/>
              <a:t>trạng</a:t>
            </a:r>
            <a:r>
              <a:rPr lang="en-US" dirty="0"/>
              <a:t> </a:t>
            </a:r>
            <a:r>
              <a:rPr lang="en-US" dirty="0" err="1"/>
              <a:t>thái</a:t>
            </a:r>
            <a:r>
              <a:rPr lang="en-US" dirty="0"/>
              <a:t> </a:t>
            </a:r>
            <a:r>
              <a:rPr lang="en-US" b="1" dirty="0"/>
              <a:t>Ready</a:t>
            </a:r>
            <a:r>
              <a:rPr lang="en-US" dirty="0"/>
              <a:t> </a:t>
            </a:r>
            <a:r>
              <a:rPr lang="en-US" dirty="0" err="1"/>
              <a:t>và</a:t>
            </a:r>
            <a:r>
              <a:rPr lang="en-US" dirty="0"/>
              <a:t> Blocked </a:t>
            </a:r>
            <a:r>
              <a:rPr lang="en-US" dirty="0" err="1"/>
              <a:t>được</a:t>
            </a:r>
            <a:r>
              <a:rPr lang="en-US" dirty="0"/>
              <a:t> </a:t>
            </a:r>
            <a:r>
              <a:rPr lang="en-US" dirty="0" err="1"/>
              <a:t>chứa</a:t>
            </a:r>
            <a:r>
              <a:rPr lang="en-US" dirty="0"/>
              <a:t> </a:t>
            </a:r>
            <a:r>
              <a:rPr lang="en-US" dirty="0" err="1"/>
              <a:t>trong</a:t>
            </a:r>
            <a:r>
              <a:rPr lang="en-US" dirty="0"/>
              <a:t> </a:t>
            </a:r>
            <a:r>
              <a:rPr lang="en-US" dirty="0" err="1"/>
              <a:t>các</a:t>
            </a:r>
            <a:r>
              <a:rPr lang="en-US" dirty="0"/>
              <a:t> </a:t>
            </a:r>
            <a:r>
              <a:rPr lang="en-US" dirty="0" err="1"/>
              <a:t>hàng</a:t>
            </a:r>
            <a:r>
              <a:rPr lang="en-US" dirty="0"/>
              <a:t> </a:t>
            </a:r>
            <a:r>
              <a:rPr lang="en-US" dirty="0" err="1"/>
              <a:t>đợi</a:t>
            </a:r>
            <a:r>
              <a:rPr lang="en-US" dirty="0"/>
              <a:t> (</a:t>
            </a:r>
            <a:r>
              <a:rPr lang="en-US" b="1" dirty="0"/>
              <a:t>Queue</a:t>
            </a:r>
            <a:r>
              <a:rPr lang="en-US" dirty="0"/>
              <a:t>) </a:t>
            </a:r>
            <a:r>
              <a:rPr lang="en-US" dirty="0" err="1"/>
              <a:t>riêng</a:t>
            </a:r>
            <a:r>
              <a:rPr lang="en-US" dirty="0"/>
              <a:t>.</a:t>
            </a:r>
            <a:endParaRPr lang="vi-VN" dirty="0"/>
          </a:p>
          <a:p>
            <a:endParaRPr lang="vi-VN" dirty="0"/>
          </a:p>
        </p:txBody>
      </p:sp>
      <p:sp>
        <p:nvSpPr>
          <p:cNvPr id="4" name="Date Placeholder 3"/>
          <p:cNvSpPr>
            <a:spLocks noGrp="1"/>
          </p:cNvSpPr>
          <p:nvPr>
            <p:ph type="dt" sz="half" idx="10"/>
          </p:nvPr>
        </p:nvSpPr>
        <p:spPr/>
        <p:txBody>
          <a:bodyPr/>
          <a:lstStyle/>
          <a:p>
            <a:fld id="{A1F4E07F-6C1B-4A6A-9C7E-6E144BF4EA2F}" type="datetime1">
              <a:rPr lang="en-US" smtClean="0"/>
              <a:t>08-Jul-19</a:t>
            </a:fld>
            <a:endParaRPr lang="en-US" dirty="0"/>
          </a:p>
        </p:txBody>
      </p:sp>
      <p:sp>
        <p:nvSpPr>
          <p:cNvPr id="5" name="Footer Placeholder 4"/>
          <p:cNvSpPr>
            <a:spLocks noGrp="1"/>
          </p:cNvSpPr>
          <p:nvPr>
            <p:ph type="ftr" sz="quarter" idx="11"/>
          </p:nvPr>
        </p:nvSpPr>
        <p:spPr/>
        <p:txBody>
          <a:bodyPr/>
          <a:lstStyle/>
          <a:p>
            <a:r>
              <a:rPr lang="en-US" smtClean="0"/>
              <a:t>GV.TS.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dirty="0"/>
          </a:p>
        </p:txBody>
      </p:sp>
      <p:sp>
        <p:nvSpPr>
          <p:cNvPr id="7" name="Rectangle 3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grpSp>
        <p:nvGrpSpPr>
          <p:cNvPr id="8" name="Group 1"/>
          <p:cNvGrpSpPr>
            <a:grpSpLocks/>
          </p:cNvGrpSpPr>
          <p:nvPr/>
        </p:nvGrpSpPr>
        <p:grpSpPr bwMode="auto">
          <a:xfrm>
            <a:off x="381000" y="3277847"/>
            <a:ext cx="7696200" cy="2970553"/>
            <a:chOff x="2304" y="4646"/>
            <a:chExt cx="7920" cy="3102"/>
          </a:xfrm>
        </p:grpSpPr>
        <p:sp>
          <p:nvSpPr>
            <p:cNvPr id="9" name="Line 38"/>
            <p:cNvSpPr>
              <a:spLocks noChangeShapeType="1"/>
            </p:cNvSpPr>
            <p:nvPr/>
          </p:nvSpPr>
          <p:spPr bwMode="auto">
            <a:xfrm>
              <a:off x="8784" y="5295"/>
              <a:ext cx="1440"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vi-VN" sz="2400">
                <a:solidFill>
                  <a:srgbClr val="002060"/>
                </a:solidFill>
                <a:latin typeface="Calibri" pitchFamily="34" charset="0"/>
                <a:cs typeface="Calibri" pitchFamily="34" charset="0"/>
              </a:endParaRPr>
            </a:p>
          </p:txBody>
        </p:sp>
        <p:sp>
          <p:nvSpPr>
            <p:cNvPr id="10" name="Text Box 37"/>
            <p:cNvSpPr txBox="1">
              <a:spLocks noChangeArrowheads="1"/>
            </p:cNvSpPr>
            <p:nvPr/>
          </p:nvSpPr>
          <p:spPr bwMode="auto">
            <a:xfrm>
              <a:off x="9002" y="4813"/>
              <a:ext cx="1222" cy="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17961" dir="13500000" algn="ctr" rotWithShape="0">
                      <a:srgbClr val="FFFFFF">
                        <a:gamma/>
                        <a:shade val="60000"/>
                        <a:invGamma/>
                      </a:srgbClr>
                    </a:outerShdw>
                  </a:effectLst>
                </a14:hiddenEffects>
              </a:ext>
            </a:extLst>
          </p:spPr>
          <p:txBody>
            <a:bodyPr vert="horz" wrap="square" lIns="91440" tIns="45720" rIns="91440" bIns="45720" numCol="1" anchor="t" anchorCtr="0" compatLnSpc="1">
              <a:prstTxWarp prst="textNoShape">
                <a:avLst/>
              </a:prstTxWarp>
            </a:bodyPr>
            <a:lstStyle>
              <a:lvl1pPr fontAlgn="base">
                <a:spcBef>
                  <a:spcPct val="0"/>
                </a:spcBef>
                <a:spcAft>
                  <a:spcPct val="0"/>
                </a:spcAft>
                <a:tabLst>
                  <a:tab pos="457200" algn="r"/>
                  <a:tab pos="2743200" algn="ctr"/>
                  <a:tab pos="5486400" algn="r"/>
                </a:tabLst>
                <a:defRPr>
                  <a:solidFill>
                    <a:schemeClr val="tx1"/>
                  </a:solidFill>
                  <a:latin typeface="Arial" pitchFamily="34" charset="0"/>
                  <a:cs typeface="Arial" pitchFamily="34" charset="0"/>
                </a:defRPr>
              </a:lvl1pPr>
              <a:lvl2pPr fontAlgn="base">
                <a:spcBef>
                  <a:spcPct val="0"/>
                </a:spcBef>
                <a:spcAft>
                  <a:spcPct val="0"/>
                </a:spcAft>
                <a:tabLst>
                  <a:tab pos="457200" algn="r"/>
                  <a:tab pos="2743200" algn="ctr"/>
                  <a:tab pos="5486400" algn="r"/>
                </a:tabLst>
                <a:defRPr>
                  <a:solidFill>
                    <a:schemeClr val="tx1"/>
                  </a:solidFill>
                  <a:latin typeface="Arial" pitchFamily="34" charset="0"/>
                  <a:cs typeface="Arial" pitchFamily="34" charset="0"/>
                </a:defRPr>
              </a:lvl2pPr>
              <a:lvl3pPr fontAlgn="base">
                <a:spcBef>
                  <a:spcPct val="0"/>
                </a:spcBef>
                <a:spcAft>
                  <a:spcPct val="0"/>
                </a:spcAft>
                <a:tabLst>
                  <a:tab pos="457200" algn="r"/>
                  <a:tab pos="2743200" algn="ctr"/>
                  <a:tab pos="5486400" algn="r"/>
                </a:tabLst>
                <a:defRPr>
                  <a:solidFill>
                    <a:schemeClr val="tx1"/>
                  </a:solidFill>
                  <a:latin typeface="Arial" pitchFamily="34" charset="0"/>
                  <a:cs typeface="Arial" pitchFamily="34" charset="0"/>
                </a:defRPr>
              </a:lvl3pPr>
              <a:lvl4pPr fontAlgn="base">
                <a:spcBef>
                  <a:spcPct val="0"/>
                </a:spcBef>
                <a:spcAft>
                  <a:spcPct val="0"/>
                </a:spcAft>
                <a:tabLst>
                  <a:tab pos="457200" algn="r"/>
                  <a:tab pos="2743200" algn="ctr"/>
                  <a:tab pos="5486400" algn="r"/>
                </a:tabLst>
                <a:defRPr>
                  <a:solidFill>
                    <a:schemeClr val="tx1"/>
                  </a:solidFill>
                  <a:latin typeface="Arial" pitchFamily="34" charset="0"/>
                  <a:cs typeface="Arial" pitchFamily="34" charset="0"/>
                </a:defRPr>
              </a:lvl4pPr>
              <a:lvl5pPr fontAlgn="base">
                <a:spcBef>
                  <a:spcPct val="0"/>
                </a:spcBef>
                <a:spcAft>
                  <a:spcPct val="0"/>
                </a:spcAft>
                <a:tabLst>
                  <a:tab pos="457200" algn="r"/>
                  <a:tab pos="2743200" algn="ctr"/>
                  <a:tab pos="5486400" algn="r"/>
                </a:tabLst>
                <a:defRPr>
                  <a:solidFill>
                    <a:schemeClr val="tx1"/>
                  </a:solidFill>
                  <a:latin typeface="Arial" pitchFamily="34" charset="0"/>
                  <a:cs typeface="Arial" pitchFamily="34" charset="0"/>
                </a:defRPr>
              </a:lvl5pPr>
              <a:lvl6pPr fontAlgn="base">
                <a:spcBef>
                  <a:spcPct val="0"/>
                </a:spcBef>
                <a:spcAft>
                  <a:spcPct val="0"/>
                </a:spcAft>
                <a:tabLst>
                  <a:tab pos="457200" algn="r"/>
                  <a:tab pos="2743200" algn="ctr"/>
                  <a:tab pos="5486400" algn="r"/>
                </a:tabLst>
                <a:defRPr>
                  <a:solidFill>
                    <a:schemeClr val="tx1"/>
                  </a:solidFill>
                  <a:latin typeface="Arial" pitchFamily="34" charset="0"/>
                  <a:cs typeface="Arial" pitchFamily="34" charset="0"/>
                </a:defRPr>
              </a:lvl6pPr>
              <a:lvl7pPr fontAlgn="base">
                <a:spcBef>
                  <a:spcPct val="0"/>
                </a:spcBef>
                <a:spcAft>
                  <a:spcPct val="0"/>
                </a:spcAft>
                <a:tabLst>
                  <a:tab pos="457200" algn="r"/>
                  <a:tab pos="2743200" algn="ctr"/>
                  <a:tab pos="5486400" algn="r"/>
                </a:tabLst>
                <a:defRPr>
                  <a:solidFill>
                    <a:schemeClr val="tx1"/>
                  </a:solidFill>
                  <a:latin typeface="Arial" pitchFamily="34" charset="0"/>
                  <a:cs typeface="Arial" pitchFamily="34" charset="0"/>
                </a:defRPr>
              </a:lvl7pPr>
              <a:lvl8pPr fontAlgn="base">
                <a:spcBef>
                  <a:spcPct val="0"/>
                </a:spcBef>
                <a:spcAft>
                  <a:spcPct val="0"/>
                </a:spcAft>
                <a:tabLst>
                  <a:tab pos="457200" algn="r"/>
                  <a:tab pos="2743200" algn="ctr"/>
                  <a:tab pos="5486400" algn="r"/>
                </a:tabLst>
                <a:defRPr>
                  <a:solidFill>
                    <a:schemeClr val="tx1"/>
                  </a:solidFill>
                  <a:latin typeface="Arial" pitchFamily="34" charset="0"/>
                  <a:cs typeface="Arial" pitchFamily="34" charset="0"/>
                </a:defRPr>
              </a:lvl8pPr>
              <a:lvl9pPr fontAlgn="base">
                <a:spcBef>
                  <a:spcPct val="0"/>
                </a:spcBef>
                <a:spcAft>
                  <a:spcPct val="0"/>
                </a:spcAft>
                <a:tabLst>
                  <a:tab pos="457200" algn="r"/>
                  <a:tab pos="2743200" algn="ctr"/>
                  <a:tab pos="5486400" algn="r"/>
                </a:tabLs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457200" algn="r"/>
                  <a:tab pos="2743200" algn="ctr"/>
                  <a:tab pos="5486400" algn="r"/>
                </a:tabLst>
              </a:pPr>
              <a:r>
                <a:rPr kumimoji="0" lang="en-US" sz="2400" b="0" i="0" u="none" strike="noStrike" cap="none" normalizeH="0" baseline="0" dirty="0" smtClean="0">
                  <a:ln>
                    <a:noFill/>
                  </a:ln>
                  <a:solidFill>
                    <a:srgbClr val="002060"/>
                  </a:solidFill>
                  <a:effectLst/>
                  <a:latin typeface="Calibri" pitchFamily="34" charset="0"/>
                  <a:ea typeface="Times New Roman" pitchFamily="18" charset="0"/>
                  <a:cs typeface="Calibri" pitchFamily="34" charset="0"/>
                </a:rPr>
                <a:t>Release</a:t>
              </a:r>
              <a:endParaRPr kumimoji="0" lang="en-US" sz="2400" b="0" i="0" u="none" strike="noStrike" cap="none" normalizeH="0" baseline="0" dirty="0" smtClean="0">
                <a:ln>
                  <a:noFill/>
                </a:ln>
                <a:solidFill>
                  <a:srgbClr val="002060"/>
                </a:solidFill>
                <a:effectLst/>
                <a:latin typeface="Calibri" pitchFamily="34" charset="0"/>
                <a:cs typeface="Calibri" pitchFamily="34" charset="0"/>
              </a:endParaRPr>
            </a:p>
          </p:txBody>
        </p:sp>
        <p:sp>
          <p:nvSpPr>
            <p:cNvPr id="11" name="Text Box 36"/>
            <p:cNvSpPr txBox="1">
              <a:spLocks noChangeArrowheads="1"/>
            </p:cNvSpPr>
            <p:nvPr/>
          </p:nvSpPr>
          <p:spPr bwMode="auto">
            <a:xfrm>
              <a:off x="2880" y="4934"/>
              <a:ext cx="1008" cy="432"/>
            </a:xfrm>
            <a:prstGeom prst="rect">
              <a:avLst/>
            </a:prstGeom>
            <a:solidFill>
              <a:srgbClr val="FFFFFF"/>
            </a:solidFill>
            <a:ln>
              <a:noFill/>
            </a:ln>
            <a:effectLst/>
            <a:extLs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17961" dir="13500000" algn="ctr" rotWithShape="0">
                      <a:srgbClr val="FFFFFF">
                        <a:gamma/>
                        <a:shade val="60000"/>
                        <a:invGamma/>
                      </a:srgbClr>
                    </a:outerShdw>
                  </a:effectLst>
                </a14:hiddenEffects>
              </a:ext>
            </a:extLst>
          </p:spPr>
          <p:txBody>
            <a:bodyPr vert="horz" wrap="square" lIns="91440" tIns="45720" rIns="91440" bIns="45720" numCol="1" anchor="t" anchorCtr="0" compatLnSpc="1">
              <a:prstTxWarp prst="textNoShape">
                <a:avLst/>
              </a:prstTxWarp>
            </a:bodyPr>
            <a:lstStyle>
              <a:lvl1pPr fontAlgn="base">
                <a:spcBef>
                  <a:spcPct val="0"/>
                </a:spcBef>
                <a:spcAft>
                  <a:spcPct val="0"/>
                </a:spcAft>
                <a:tabLst>
                  <a:tab pos="457200" algn="r"/>
                  <a:tab pos="2743200" algn="ctr"/>
                  <a:tab pos="5486400" algn="r"/>
                </a:tabLst>
                <a:defRPr>
                  <a:solidFill>
                    <a:schemeClr val="tx1"/>
                  </a:solidFill>
                  <a:latin typeface="Arial" pitchFamily="34" charset="0"/>
                  <a:cs typeface="Arial" pitchFamily="34" charset="0"/>
                </a:defRPr>
              </a:lvl1pPr>
              <a:lvl2pPr fontAlgn="base">
                <a:spcBef>
                  <a:spcPct val="0"/>
                </a:spcBef>
                <a:spcAft>
                  <a:spcPct val="0"/>
                </a:spcAft>
                <a:tabLst>
                  <a:tab pos="457200" algn="r"/>
                  <a:tab pos="2743200" algn="ctr"/>
                  <a:tab pos="5486400" algn="r"/>
                </a:tabLst>
                <a:defRPr>
                  <a:solidFill>
                    <a:schemeClr val="tx1"/>
                  </a:solidFill>
                  <a:latin typeface="Arial" pitchFamily="34" charset="0"/>
                  <a:cs typeface="Arial" pitchFamily="34" charset="0"/>
                </a:defRPr>
              </a:lvl2pPr>
              <a:lvl3pPr fontAlgn="base">
                <a:spcBef>
                  <a:spcPct val="0"/>
                </a:spcBef>
                <a:spcAft>
                  <a:spcPct val="0"/>
                </a:spcAft>
                <a:tabLst>
                  <a:tab pos="457200" algn="r"/>
                  <a:tab pos="2743200" algn="ctr"/>
                  <a:tab pos="5486400" algn="r"/>
                </a:tabLst>
                <a:defRPr>
                  <a:solidFill>
                    <a:schemeClr val="tx1"/>
                  </a:solidFill>
                  <a:latin typeface="Arial" pitchFamily="34" charset="0"/>
                  <a:cs typeface="Arial" pitchFamily="34" charset="0"/>
                </a:defRPr>
              </a:lvl3pPr>
              <a:lvl4pPr fontAlgn="base">
                <a:spcBef>
                  <a:spcPct val="0"/>
                </a:spcBef>
                <a:spcAft>
                  <a:spcPct val="0"/>
                </a:spcAft>
                <a:tabLst>
                  <a:tab pos="457200" algn="r"/>
                  <a:tab pos="2743200" algn="ctr"/>
                  <a:tab pos="5486400" algn="r"/>
                </a:tabLst>
                <a:defRPr>
                  <a:solidFill>
                    <a:schemeClr val="tx1"/>
                  </a:solidFill>
                  <a:latin typeface="Arial" pitchFamily="34" charset="0"/>
                  <a:cs typeface="Arial" pitchFamily="34" charset="0"/>
                </a:defRPr>
              </a:lvl4pPr>
              <a:lvl5pPr fontAlgn="base">
                <a:spcBef>
                  <a:spcPct val="0"/>
                </a:spcBef>
                <a:spcAft>
                  <a:spcPct val="0"/>
                </a:spcAft>
                <a:tabLst>
                  <a:tab pos="457200" algn="r"/>
                  <a:tab pos="2743200" algn="ctr"/>
                  <a:tab pos="5486400" algn="r"/>
                </a:tabLst>
                <a:defRPr>
                  <a:solidFill>
                    <a:schemeClr val="tx1"/>
                  </a:solidFill>
                  <a:latin typeface="Arial" pitchFamily="34" charset="0"/>
                  <a:cs typeface="Arial" pitchFamily="34" charset="0"/>
                </a:defRPr>
              </a:lvl5pPr>
              <a:lvl6pPr fontAlgn="base">
                <a:spcBef>
                  <a:spcPct val="0"/>
                </a:spcBef>
                <a:spcAft>
                  <a:spcPct val="0"/>
                </a:spcAft>
                <a:tabLst>
                  <a:tab pos="457200" algn="r"/>
                  <a:tab pos="2743200" algn="ctr"/>
                  <a:tab pos="5486400" algn="r"/>
                </a:tabLst>
                <a:defRPr>
                  <a:solidFill>
                    <a:schemeClr val="tx1"/>
                  </a:solidFill>
                  <a:latin typeface="Arial" pitchFamily="34" charset="0"/>
                  <a:cs typeface="Arial" pitchFamily="34" charset="0"/>
                </a:defRPr>
              </a:lvl6pPr>
              <a:lvl7pPr fontAlgn="base">
                <a:spcBef>
                  <a:spcPct val="0"/>
                </a:spcBef>
                <a:spcAft>
                  <a:spcPct val="0"/>
                </a:spcAft>
                <a:tabLst>
                  <a:tab pos="457200" algn="r"/>
                  <a:tab pos="2743200" algn="ctr"/>
                  <a:tab pos="5486400" algn="r"/>
                </a:tabLst>
                <a:defRPr>
                  <a:solidFill>
                    <a:schemeClr val="tx1"/>
                  </a:solidFill>
                  <a:latin typeface="Arial" pitchFamily="34" charset="0"/>
                  <a:cs typeface="Arial" pitchFamily="34" charset="0"/>
                </a:defRPr>
              </a:lvl7pPr>
              <a:lvl8pPr fontAlgn="base">
                <a:spcBef>
                  <a:spcPct val="0"/>
                </a:spcBef>
                <a:spcAft>
                  <a:spcPct val="0"/>
                </a:spcAft>
                <a:tabLst>
                  <a:tab pos="457200" algn="r"/>
                  <a:tab pos="2743200" algn="ctr"/>
                  <a:tab pos="5486400" algn="r"/>
                </a:tabLst>
                <a:defRPr>
                  <a:solidFill>
                    <a:schemeClr val="tx1"/>
                  </a:solidFill>
                  <a:latin typeface="Arial" pitchFamily="34" charset="0"/>
                  <a:cs typeface="Arial" pitchFamily="34" charset="0"/>
                </a:defRPr>
              </a:lvl8pPr>
              <a:lvl9pPr fontAlgn="base">
                <a:spcBef>
                  <a:spcPct val="0"/>
                </a:spcBef>
                <a:spcAft>
                  <a:spcPct val="0"/>
                </a:spcAft>
                <a:tabLst>
                  <a:tab pos="457200" algn="r"/>
                  <a:tab pos="2743200" algn="ctr"/>
                  <a:tab pos="5486400" algn="r"/>
                </a:tabLs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457200" algn="r"/>
                  <a:tab pos="2743200" algn="ctr"/>
                  <a:tab pos="5486400" algn="r"/>
                </a:tabLst>
              </a:pPr>
              <a:r>
                <a:rPr kumimoji="0" lang="en-US" sz="2400" b="0" i="0" u="none" strike="noStrike" cap="none" normalizeH="0" baseline="0" dirty="0" smtClean="0">
                  <a:ln>
                    <a:noFill/>
                  </a:ln>
                  <a:solidFill>
                    <a:srgbClr val="002060"/>
                  </a:solidFill>
                  <a:effectLst/>
                  <a:latin typeface="Calibri" pitchFamily="34" charset="0"/>
                  <a:ea typeface="Times New Roman" pitchFamily="18" charset="0"/>
                  <a:cs typeface="Calibri" pitchFamily="34" charset="0"/>
                </a:rPr>
                <a:t>Admit</a:t>
              </a:r>
              <a:endParaRPr kumimoji="0" lang="en-US" sz="2400" b="0" i="0" u="none" strike="noStrike" cap="none" normalizeH="0" baseline="0" dirty="0" smtClean="0">
                <a:ln>
                  <a:noFill/>
                </a:ln>
                <a:solidFill>
                  <a:srgbClr val="002060"/>
                </a:solidFill>
                <a:effectLst/>
                <a:latin typeface="Calibri" pitchFamily="34" charset="0"/>
                <a:cs typeface="Calibri" pitchFamily="34" charset="0"/>
              </a:endParaRPr>
            </a:p>
          </p:txBody>
        </p:sp>
        <p:sp>
          <p:nvSpPr>
            <p:cNvPr id="12" name="Line 35"/>
            <p:cNvSpPr>
              <a:spLocks noChangeShapeType="1"/>
            </p:cNvSpPr>
            <p:nvPr/>
          </p:nvSpPr>
          <p:spPr bwMode="auto">
            <a:xfrm>
              <a:off x="2592" y="5366"/>
              <a:ext cx="1440"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vi-VN" sz="2400">
                <a:solidFill>
                  <a:srgbClr val="002060"/>
                </a:solidFill>
                <a:latin typeface="Calibri" pitchFamily="34" charset="0"/>
                <a:cs typeface="Calibri" pitchFamily="34" charset="0"/>
              </a:endParaRPr>
            </a:p>
          </p:txBody>
        </p:sp>
        <p:sp>
          <p:nvSpPr>
            <p:cNvPr id="13" name="Text Box 34"/>
            <p:cNvSpPr txBox="1">
              <a:spLocks noChangeArrowheads="1"/>
            </p:cNvSpPr>
            <p:nvPr/>
          </p:nvSpPr>
          <p:spPr bwMode="auto">
            <a:xfrm>
              <a:off x="4032" y="4646"/>
              <a:ext cx="2016" cy="576"/>
            </a:xfrm>
            <a:prstGeom prst="rect">
              <a:avLst/>
            </a:prstGeom>
            <a:solidFill>
              <a:srgbClr val="FFFFFF"/>
            </a:solidFill>
            <a:ln>
              <a:noFill/>
            </a:ln>
            <a:effectLst/>
            <a:extLs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17961" dir="13500000" algn="ctr" rotWithShape="0">
                      <a:srgbClr val="FFFFFF">
                        <a:gamma/>
                        <a:shade val="60000"/>
                        <a:invGamma/>
                      </a:srgbClr>
                    </a:outerShdw>
                  </a:effectLst>
                </a14:hiddenEffects>
              </a:ext>
            </a:extLst>
          </p:spPr>
          <p:txBody>
            <a:bodyPr vert="horz" wrap="square" lIns="91440" tIns="45720" rIns="91440" bIns="45720" numCol="1" anchor="t" anchorCtr="0" compatLnSpc="1">
              <a:prstTxWarp prst="textNoShape">
                <a:avLst/>
              </a:prstTxWarp>
            </a:bodyPr>
            <a:lstStyle>
              <a:lvl1pPr fontAlgn="base">
                <a:spcBef>
                  <a:spcPct val="0"/>
                </a:spcBef>
                <a:spcAft>
                  <a:spcPct val="0"/>
                </a:spcAft>
                <a:tabLst>
                  <a:tab pos="457200" algn="r"/>
                  <a:tab pos="2743200" algn="ctr"/>
                  <a:tab pos="5486400" algn="r"/>
                </a:tabLst>
                <a:defRPr>
                  <a:solidFill>
                    <a:schemeClr val="tx1"/>
                  </a:solidFill>
                  <a:latin typeface="Arial" pitchFamily="34" charset="0"/>
                  <a:cs typeface="Arial" pitchFamily="34" charset="0"/>
                </a:defRPr>
              </a:lvl1pPr>
              <a:lvl2pPr fontAlgn="base">
                <a:spcBef>
                  <a:spcPct val="0"/>
                </a:spcBef>
                <a:spcAft>
                  <a:spcPct val="0"/>
                </a:spcAft>
                <a:tabLst>
                  <a:tab pos="457200" algn="r"/>
                  <a:tab pos="2743200" algn="ctr"/>
                  <a:tab pos="5486400" algn="r"/>
                </a:tabLst>
                <a:defRPr>
                  <a:solidFill>
                    <a:schemeClr val="tx1"/>
                  </a:solidFill>
                  <a:latin typeface="Arial" pitchFamily="34" charset="0"/>
                  <a:cs typeface="Arial" pitchFamily="34" charset="0"/>
                </a:defRPr>
              </a:lvl2pPr>
              <a:lvl3pPr fontAlgn="base">
                <a:spcBef>
                  <a:spcPct val="0"/>
                </a:spcBef>
                <a:spcAft>
                  <a:spcPct val="0"/>
                </a:spcAft>
                <a:tabLst>
                  <a:tab pos="457200" algn="r"/>
                  <a:tab pos="2743200" algn="ctr"/>
                  <a:tab pos="5486400" algn="r"/>
                </a:tabLst>
                <a:defRPr>
                  <a:solidFill>
                    <a:schemeClr val="tx1"/>
                  </a:solidFill>
                  <a:latin typeface="Arial" pitchFamily="34" charset="0"/>
                  <a:cs typeface="Arial" pitchFamily="34" charset="0"/>
                </a:defRPr>
              </a:lvl3pPr>
              <a:lvl4pPr fontAlgn="base">
                <a:spcBef>
                  <a:spcPct val="0"/>
                </a:spcBef>
                <a:spcAft>
                  <a:spcPct val="0"/>
                </a:spcAft>
                <a:tabLst>
                  <a:tab pos="457200" algn="r"/>
                  <a:tab pos="2743200" algn="ctr"/>
                  <a:tab pos="5486400" algn="r"/>
                </a:tabLst>
                <a:defRPr>
                  <a:solidFill>
                    <a:schemeClr val="tx1"/>
                  </a:solidFill>
                  <a:latin typeface="Arial" pitchFamily="34" charset="0"/>
                  <a:cs typeface="Arial" pitchFamily="34" charset="0"/>
                </a:defRPr>
              </a:lvl4pPr>
              <a:lvl5pPr fontAlgn="base">
                <a:spcBef>
                  <a:spcPct val="0"/>
                </a:spcBef>
                <a:spcAft>
                  <a:spcPct val="0"/>
                </a:spcAft>
                <a:tabLst>
                  <a:tab pos="457200" algn="r"/>
                  <a:tab pos="2743200" algn="ctr"/>
                  <a:tab pos="5486400" algn="r"/>
                </a:tabLst>
                <a:defRPr>
                  <a:solidFill>
                    <a:schemeClr val="tx1"/>
                  </a:solidFill>
                  <a:latin typeface="Arial" pitchFamily="34" charset="0"/>
                  <a:cs typeface="Arial" pitchFamily="34" charset="0"/>
                </a:defRPr>
              </a:lvl5pPr>
              <a:lvl6pPr fontAlgn="base">
                <a:spcBef>
                  <a:spcPct val="0"/>
                </a:spcBef>
                <a:spcAft>
                  <a:spcPct val="0"/>
                </a:spcAft>
                <a:tabLst>
                  <a:tab pos="457200" algn="r"/>
                  <a:tab pos="2743200" algn="ctr"/>
                  <a:tab pos="5486400" algn="r"/>
                </a:tabLst>
                <a:defRPr>
                  <a:solidFill>
                    <a:schemeClr val="tx1"/>
                  </a:solidFill>
                  <a:latin typeface="Arial" pitchFamily="34" charset="0"/>
                  <a:cs typeface="Arial" pitchFamily="34" charset="0"/>
                </a:defRPr>
              </a:lvl6pPr>
              <a:lvl7pPr fontAlgn="base">
                <a:spcBef>
                  <a:spcPct val="0"/>
                </a:spcBef>
                <a:spcAft>
                  <a:spcPct val="0"/>
                </a:spcAft>
                <a:tabLst>
                  <a:tab pos="457200" algn="r"/>
                  <a:tab pos="2743200" algn="ctr"/>
                  <a:tab pos="5486400" algn="r"/>
                </a:tabLst>
                <a:defRPr>
                  <a:solidFill>
                    <a:schemeClr val="tx1"/>
                  </a:solidFill>
                  <a:latin typeface="Arial" pitchFamily="34" charset="0"/>
                  <a:cs typeface="Arial" pitchFamily="34" charset="0"/>
                </a:defRPr>
              </a:lvl7pPr>
              <a:lvl8pPr fontAlgn="base">
                <a:spcBef>
                  <a:spcPct val="0"/>
                </a:spcBef>
                <a:spcAft>
                  <a:spcPct val="0"/>
                </a:spcAft>
                <a:tabLst>
                  <a:tab pos="457200" algn="r"/>
                  <a:tab pos="2743200" algn="ctr"/>
                  <a:tab pos="5486400" algn="r"/>
                </a:tabLst>
                <a:defRPr>
                  <a:solidFill>
                    <a:schemeClr val="tx1"/>
                  </a:solidFill>
                  <a:latin typeface="Arial" pitchFamily="34" charset="0"/>
                  <a:cs typeface="Arial" pitchFamily="34" charset="0"/>
                </a:defRPr>
              </a:lvl8pPr>
              <a:lvl9pPr fontAlgn="base">
                <a:spcBef>
                  <a:spcPct val="0"/>
                </a:spcBef>
                <a:spcAft>
                  <a:spcPct val="0"/>
                </a:spcAft>
                <a:tabLst>
                  <a:tab pos="457200" algn="r"/>
                  <a:tab pos="2743200" algn="ctr"/>
                  <a:tab pos="5486400" algn="r"/>
                </a:tabLs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457200" algn="r"/>
                  <a:tab pos="2743200" algn="ctr"/>
                  <a:tab pos="5486400" algn="r"/>
                </a:tabLst>
              </a:pPr>
              <a:r>
                <a:rPr kumimoji="0" lang="en-US" sz="2400" b="0" i="0" u="none" strike="noStrike" cap="none" normalizeH="0" baseline="0" dirty="0" smtClean="0">
                  <a:ln>
                    <a:noFill/>
                  </a:ln>
                  <a:solidFill>
                    <a:srgbClr val="002060"/>
                  </a:solidFill>
                  <a:effectLst/>
                  <a:latin typeface="Calibri" pitchFamily="34" charset="0"/>
                  <a:ea typeface="Times New Roman" pitchFamily="18" charset="0"/>
                  <a:cs typeface="Calibri" pitchFamily="34" charset="0"/>
                </a:rPr>
                <a:t>Ready Queue</a:t>
              </a:r>
              <a:endParaRPr kumimoji="0" lang="en-US" sz="2400" b="0" i="0" u="none" strike="noStrike" cap="none" normalizeH="0" baseline="0" dirty="0" smtClean="0">
                <a:ln>
                  <a:noFill/>
                </a:ln>
                <a:solidFill>
                  <a:srgbClr val="002060"/>
                </a:solidFill>
                <a:effectLst/>
                <a:latin typeface="Calibri" pitchFamily="34" charset="0"/>
                <a:cs typeface="Calibri" pitchFamily="34" charset="0"/>
              </a:endParaRPr>
            </a:p>
          </p:txBody>
        </p:sp>
        <p:sp>
          <p:nvSpPr>
            <p:cNvPr id="14" name="Line 33"/>
            <p:cNvSpPr>
              <a:spLocks noChangeShapeType="1"/>
            </p:cNvSpPr>
            <p:nvPr/>
          </p:nvSpPr>
          <p:spPr bwMode="auto">
            <a:xfrm>
              <a:off x="4032" y="5078"/>
              <a:ext cx="201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vi-VN" sz="2400">
                <a:solidFill>
                  <a:srgbClr val="002060"/>
                </a:solidFill>
                <a:latin typeface="Calibri" pitchFamily="34" charset="0"/>
                <a:cs typeface="Calibri" pitchFamily="34" charset="0"/>
              </a:endParaRPr>
            </a:p>
          </p:txBody>
        </p:sp>
        <p:sp>
          <p:nvSpPr>
            <p:cNvPr id="15" name="Line 32"/>
            <p:cNvSpPr>
              <a:spLocks noChangeShapeType="1"/>
            </p:cNvSpPr>
            <p:nvPr/>
          </p:nvSpPr>
          <p:spPr bwMode="auto">
            <a:xfrm>
              <a:off x="4032" y="5654"/>
              <a:ext cx="201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vi-VN" sz="2400">
                <a:solidFill>
                  <a:srgbClr val="002060"/>
                </a:solidFill>
                <a:latin typeface="Calibri" pitchFamily="34" charset="0"/>
                <a:cs typeface="Calibri" pitchFamily="34" charset="0"/>
              </a:endParaRPr>
            </a:p>
          </p:txBody>
        </p:sp>
        <p:sp>
          <p:nvSpPr>
            <p:cNvPr id="16" name="Line 31"/>
            <p:cNvSpPr>
              <a:spLocks noChangeShapeType="1"/>
            </p:cNvSpPr>
            <p:nvPr/>
          </p:nvSpPr>
          <p:spPr bwMode="auto">
            <a:xfrm>
              <a:off x="6048" y="5078"/>
              <a:ext cx="0" cy="57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vi-VN" sz="2400">
                <a:solidFill>
                  <a:srgbClr val="002060"/>
                </a:solidFill>
                <a:latin typeface="Calibri" pitchFamily="34" charset="0"/>
                <a:cs typeface="Calibri" pitchFamily="34" charset="0"/>
              </a:endParaRPr>
            </a:p>
          </p:txBody>
        </p:sp>
        <p:sp>
          <p:nvSpPr>
            <p:cNvPr id="17" name="Line 30"/>
            <p:cNvSpPr>
              <a:spLocks noChangeShapeType="1"/>
            </p:cNvSpPr>
            <p:nvPr/>
          </p:nvSpPr>
          <p:spPr bwMode="auto">
            <a:xfrm>
              <a:off x="4320" y="5078"/>
              <a:ext cx="0" cy="57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vi-VN" sz="2400">
                <a:solidFill>
                  <a:srgbClr val="002060"/>
                </a:solidFill>
                <a:latin typeface="Calibri" pitchFamily="34" charset="0"/>
                <a:cs typeface="Calibri" pitchFamily="34" charset="0"/>
              </a:endParaRPr>
            </a:p>
          </p:txBody>
        </p:sp>
        <p:sp>
          <p:nvSpPr>
            <p:cNvPr id="18" name="Line 29"/>
            <p:cNvSpPr>
              <a:spLocks noChangeShapeType="1"/>
            </p:cNvSpPr>
            <p:nvPr/>
          </p:nvSpPr>
          <p:spPr bwMode="auto">
            <a:xfrm>
              <a:off x="4608" y="5078"/>
              <a:ext cx="0" cy="57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vi-VN" sz="2400">
                <a:solidFill>
                  <a:srgbClr val="002060"/>
                </a:solidFill>
                <a:latin typeface="Calibri" pitchFamily="34" charset="0"/>
                <a:cs typeface="Calibri" pitchFamily="34" charset="0"/>
              </a:endParaRPr>
            </a:p>
          </p:txBody>
        </p:sp>
        <p:sp>
          <p:nvSpPr>
            <p:cNvPr id="19" name="Line 28"/>
            <p:cNvSpPr>
              <a:spLocks noChangeShapeType="1"/>
            </p:cNvSpPr>
            <p:nvPr/>
          </p:nvSpPr>
          <p:spPr bwMode="auto">
            <a:xfrm>
              <a:off x="5184" y="5078"/>
              <a:ext cx="0" cy="57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vi-VN" sz="2400">
                <a:solidFill>
                  <a:srgbClr val="002060"/>
                </a:solidFill>
                <a:latin typeface="Calibri" pitchFamily="34" charset="0"/>
                <a:cs typeface="Calibri" pitchFamily="34" charset="0"/>
              </a:endParaRPr>
            </a:p>
          </p:txBody>
        </p:sp>
        <p:sp>
          <p:nvSpPr>
            <p:cNvPr id="20" name="Line 27"/>
            <p:cNvSpPr>
              <a:spLocks noChangeShapeType="1"/>
            </p:cNvSpPr>
            <p:nvPr/>
          </p:nvSpPr>
          <p:spPr bwMode="auto">
            <a:xfrm>
              <a:off x="5472" y="5078"/>
              <a:ext cx="0" cy="57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vi-VN" sz="2400">
                <a:solidFill>
                  <a:srgbClr val="002060"/>
                </a:solidFill>
                <a:latin typeface="Calibri" pitchFamily="34" charset="0"/>
                <a:cs typeface="Calibri" pitchFamily="34" charset="0"/>
              </a:endParaRPr>
            </a:p>
          </p:txBody>
        </p:sp>
        <p:sp>
          <p:nvSpPr>
            <p:cNvPr id="21" name="Line 26"/>
            <p:cNvSpPr>
              <a:spLocks noChangeShapeType="1"/>
            </p:cNvSpPr>
            <p:nvPr/>
          </p:nvSpPr>
          <p:spPr bwMode="auto">
            <a:xfrm>
              <a:off x="5760" y="5078"/>
              <a:ext cx="0" cy="57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vi-VN" sz="2400">
                <a:solidFill>
                  <a:srgbClr val="002060"/>
                </a:solidFill>
                <a:latin typeface="Calibri" pitchFamily="34" charset="0"/>
                <a:cs typeface="Calibri" pitchFamily="34" charset="0"/>
              </a:endParaRPr>
            </a:p>
          </p:txBody>
        </p:sp>
        <p:sp>
          <p:nvSpPr>
            <p:cNvPr id="22" name="Line 25"/>
            <p:cNvSpPr>
              <a:spLocks noChangeShapeType="1"/>
            </p:cNvSpPr>
            <p:nvPr/>
          </p:nvSpPr>
          <p:spPr bwMode="auto">
            <a:xfrm>
              <a:off x="4896" y="5078"/>
              <a:ext cx="0" cy="57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vi-VN" sz="2400">
                <a:solidFill>
                  <a:srgbClr val="002060"/>
                </a:solidFill>
                <a:latin typeface="Calibri" pitchFamily="34" charset="0"/>
                <a:cs typeface="Calibri" pitchFamily="34" charset="0"/>
              </a:endParaRPr>
            </a:p>
          </p:txBody>
        </p:sp>
        <p:sp>
          <p:nvSpPr>
            <p:cNvPr id="23" name="Text Box 24"/>
            <p:cNvSpPr txBox="1">
              <a:spLocks noChangeArrowheads="1"/>
            </p:cNvSpPr>
            <p:nvPr/>
          </p:nvSpPr>
          <p:spPr bwMode="auto">
            <a:xfrm>
              <a:off x="6068" y="4910"/>
              <a:ext cx="1440" cy="5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17961" dir="13500000" algn="ctr" rotWithShape="0">
                      <a:srgbClr val="FFFFFF">
                        <a:gamma/>
                        <a:shade val="60000"/>
                        <a:invGamma/>
                      </a:srgbClr>
                    </a:outerShdw>
                  </a:effectLst>
                </a14:hiddenEffects>
              </a:ext>
            </a:extLst>
          </p:spPr>
          <p:txBody>
            <a:bodyPr vert="horz" wrap="square" lIns="91440" tIns="45720" rIns="91440" bIns="45720" numCol="1" anchor="t" anchorCtr="0" compatLnSpc="1">
              <a:prstTxWarp prst="textNoShape">
                <a:avLst/>
              </a:prstTxWarp>
            </a:bodyPr>
            <a:lstStyle>
              <a:lvl1pPr fontAlgn="base">
                <a:spcBef>
                  <a:spcPct val="0"/>
                </a:spcBef>
                <a:spcAft>
                  <a:spcPct val="0"/>
                </a:spcAft>
                <a:tabLst>
                  <a:tab pos="457200" algn="r"/>
                  <a:tab pos="2743200" algn="ctr"/>
                  <a:tab pos="5486400" algn="r"/>
                </a:tabLst>
                <a:defRPr>
                  <a:solidFill>
                    <a:schemeClr val="tx1"/>
                  </a:solidFill>
                  <a:latin typeface="Arial" pitchFamily="34" charset="0"/>
                  <a:cs typeface="Arial" pitchFamily="34" charset="0"/>
                </a:defRPr>
              </a:lvl1pPr>
              <a:lvl2pPr fontAlgn="base">
                <a:spcBef>
                  <a:spcPct val="0"/>
                </a:spcBef>
                <a:spcAft>
                  <a:spcPct val="0"/>
                </a:spcAft>
                <a:tabLst>
                  <a:tab pos="457200" algn="r"/>
                  <a:tab pos="2743200" algn="ctr"/>
                  <a:tab pos="5486400" algn="r"/>
                </a:tabLst>
                <a:defRPr>
                  <a:solidFill>
                    <a:schemeClr val="tx1"/>
                  </a:solidFill>
                  <a:latin typeface="Arial" pitchFamily="34" charset="0"/>
                  <a:cs typeface="Arial" pitchFamily="34" charset="0"/>
                </a:defRPr>
              </a:lvl2pPr>
              <a:lvl3pPr fontAlgn="base">
                <a:spcBef>
                  <a:spcPct val="0"/>
                </a:spcBef>
                <a:spcAft>
                  <a:spcPct val="0"/>
                </a:spcAft>
                <a:tabLst>
                  <a:tab pos="457200" algn="r"/>
                  <a:tab pos="2743200" algn="ctr"/>
                  <a:tab pos="5486400" algn="r"/>
                </a:tabLst>
                <a:defRPr>
                  <a:solidFill>
                    <a:schemeClr val="tx1"/>
                  </a:solidFill>
                  <a:latin typeface="Arial" pitchFamily="34" charset="0"/>
                  <a:cs typeface="Arial" pitchFamily="34" charset="0"/>
                </a:defRPr>
              </a:lvl3pPr>
              <a:lvl4pPr fontAlgn="base">
                <a:spcBef>
                  <a:spcPct val="0"/>
                </a:spcBef>
                <a:spcAft>
                  <a:spcPct val="0"/>
                </a:spcAft>
                <a:tabLst>
                  <a:tab pos="457200" algn="r"/>
                  <a:tab pos="2743200" algn="ctr"/>
                  <a:tab pos="5486400" algn="r"/>
                </a:tabLst>
                <a:defRPr>
                  <a:solidFill>
                    <a:schemeClr val="tx1"/>
                  </a:solidFill>
                  <a:latin typeface="Arial" pitchFamily="34" charset="0"/>
                  <a:cs typeface="Arial" pitchFamily="34" charset="0"/>
                </a:defRPr>
              </a:lvl4pPr>
              <a:lvl5pPr fontAlgn="base">
                <a:spcBef>
                  <a:spcPct val="0"/>
                </a:spcBef>
                <a:spcAft>
                  <a:spcPct val="0"/>
                </a:spcAft>
                <a:tabLst>
                  <a:tab pos="457200" algn="r"/>
                  <a:tab pos="2743200" algn="ctr"/>
                  <a:tab pos="5486400" algn="r"/>
                </a:tabLst>
                <a:defRPr>
                  <a:solidFill>
                    <a:schemeClr val="tx1"/>
                  </a:solidFill>
                  <a:latin typeface="Arial" pitchFamily="34" charset="0"/>
                  <a:cs typeface="Arial" pitchFamily="34" charset="0"/>
                </a:defRPr>
              </a:lvl5pPr>
              <a:lvl6pPr fontAlgn="base">
                <a:spcBef>
                  <a:spcPct val="0"/>
                </a:spcBef>
                <a:spcAft>
                  <a:spcPct val="0"/>
                </a:spcAft>
                <a:tabLst>
                  <a:tab pos="457200" algn="r"/>
                  <a:tab pos="2743200" algn="ctr"/>
                  <a:tab pos="5486400" algn="r"/>
                </a:tabLst>
                <a:defRPr>
                  <a:solidFill>
                    <a:schemeClr val="tx1"/>
                  </a:solidFill>
                  <a:latin typeface="Arial" pitchFamily="34" charset="0"/>
                  <a:cs typeface="Arial" pitchFamily="34" charset="0"/>
                </a:defRPr>
              </a:lvl6pPr>
              <a:lvl7pPr fontAlgn="base">
                <a:spcBef>
                  <a:spcPct val="0"/>
                </a:spcBef>
                <a:spcAft>
                  <a:spcPct val="0"/>
                </a:spcAft>
                <a:tabLst>
                  <a:tab pos="457200" algn="r"/>
                  <a:tab pos="2743200" algn="ctr"/>
                  <a:tab pos="5486400" algn="r"/>
                </a:tabLst>
                <a:defRPr>
                  <a:solidFill>
                    <a:schemeClr val="tx1"/>
                  </a:solidFill>
                  <a:latin typeface="Arial" pitchFamily="34" charset="0"/>
                  <a:cs typeface="Arial" pitchFamily="34" charset="0"/>
                </a:defRPr>
              </a:lvl7pPr>
              <a:lvl8pPr fontAlgn="base">
                <a:spcBef>
                  <a:spcPct val="0"/>
                </a:spcBef>
                <a:spcAft>
                  <a:spcPct val="0"/>
                </a:spcAft>
                <a:tabLst>
                  <a:tab pos="457200" algn="r"/>
                  <a:tab pos="2743200" algn="ctr"/>
                  <a:tab pos="5486400" algn="r"/>
                </a:tabLst>
                <a:defRPr>
                  <a:solidFill>
                    <a:schemeClr val="tx1"/>
                  </a:solidFill>
                  <a:latin typeface="Arial" pitchFamily="34" charset="0"/>
                  <a:cs typeface="Arial" pitchFamily="34" charset="0"/>
                </a:defRPr>
              </a:lvl8pPr>
              <a:lvl9pPr fontAlgn="base">
                <a:spcBef>
                  <a:spcPct val="0"/>
                </a:spcBef>
                <a:spcAft>
                  <a:spcPct val="0"/>
                </a:spcAft>
                <a:tabLst>
                  <a:tab pos="457200" algn="r"/>
                  <a:tab pos="2743200" algn="ctr"/>
                  <a:tab pos="5486400" algn="r"/>
                </a:tabLs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457200" algn="r"/>
                  <a:tab pos="2743200" algn="ctr"/>
                  <a:tab pos="5486400" algn="r"/>
                </a:tabLst>
              </a:pPr>
              <a:r>
                <a:rPr kumimoji="0" lang="en-US" sz="2400" b="0" i="0" u="none" strike="noStrike" cap="none" normalizeH="0" baseline="0" dirty="0" smtClean="0">
                  <a:ln>
                    <a:noFill/>
                  </a:ln>
                  <a:solidFill>
                    <a:srgbClr val="002060"/>
                  </a:solidFill>
                  <a:effectLst/>
                  <a:latin typeface="Calibri" pitchFamily="34" charset="0"/>
                  <a:ea typeface="Times New Roman" pitchFamily="18" charset="0"/>
                  <a:cs typeface="Calibri" pitchFamily="34" charset="0"/>
                </a:rPr>
                <a:t>Dispatch</a:t>
              </a:r>
              <a:endParaRPr kumimoji="0" lang="en-US" sz="2400" b="0" i="0" u="none" strike="noStrike" cap="none" normalizeH="0" baseline="0" dirty="0" smtClean="0">
                <a:ln>
                  <a:noFill/>
                </a:ln>
                <a:solidFill>
                  <a:srgbClr val="002060"/>
                </a:solidFill>
                <a:effectLst/>
                <a:latin typeface="Calibri" pitchFamily="34" charset="0"/>
                <a:cs typeface="Calibri" pitchFamily="34" charset="0"/>
              </a:endParaRPr>
            </a:p>
          </p:txBody>
        </p:sp>
        <p:sp>
          <p:nvSpPr>
            <p:cNvPr id="24" name="Line 23"/>
            <p:cNvSpPr>
              <a:spLocks noChangeShapeType="1"/>
            </p:cNvSpPr>
            <p:nvPr/>
          </p:nvSpPr>
          <p:spPr bwMode="auto">
            <a:xfrm>
              <a:off x="6048" y="5366"/>
              <a:ext cx="1304"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vi-VN" sz="2400">
                <a:solidFill>
                  <a:srgbClr val="002060"/>
                </a:solidFill>
                <a:latin typeface="Calibri" pitchFamily="34" charset="0"/>
                <a:cs typeface="Calibri" pitchFamily="34" charset="0"/>
              </a:endParaRPr>
            </a:p>
          </p:txBody>
        </p:sp>
        <p:sp>
          <p:nvSpPr>
            <p:cNvPr id="25" name="Line 22"/>
            <p:cNvSpPr>
              <a:spLocks noChangeShapeType="1"/>
            </p:cNvSpPr>
            <p:nvPr/>
          </p:nvSpPr>
          <p:spPr bwMode="auto">
            <a:xfrm flipV="1">
              <a:off x="3312" y="5366"/>
              <a:ext cx="0" cy="158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vi-VN" sz="2400">
                <a:solidFill>
                  <a:srgbClr val="002060"/>
                </a:solidFill>
                <a:latin typeface="Calibri" pitchFamily="34" charset="0"/>
                <a:cs typeface="Calibri" pitchFamily="34" charset="0"/>
              </a:endParaRPr>
            </a:p>
          </p:txBody>
        </p:sp>
        <p:sp>
          <p:nvSpPr>
            <p:cNvPr id="26" name="Line 21"/>
            <p:cNvSpPr>
              <a:spLocks noChangeShapeType="1"/>
            </p:cNvSpPr>
            <p:nvPr/>
          </p:nvSpPr>
          <p:spPr bwMode="auto">
            <a:xfrm flipV="1">
              <a:off x="3312" y="6950"/>
              <a:ext cx="864"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vi-VN" sz="2400">
                <a:solidFill>
                  <a:srgbClr val="002060"/>
                </a:solidFill>
                <a:latin typeface="Calibri" pitchFamily="34" charset="0"/>
                <a:cs typeface="Calibri" pitchFamily="34" charset="0"/>
              </a:endParaRPr>
            </a:p>
          </p:txBody>
        </p:sp>
        <p:sp>
          <p:nvSpPr>
            <p:cNvPr id="27" name="Line 20"/>
            <p:cNvSpPr>
              <a:spLocks noChangeShapeType="1"/>
            </p:cNvSpPr>
            <p:nvPr/>
          </p:nvSpPr>
          <p:spPr bwMode="auto">
            <a:xfrm>
              <a:off x="4176" y="6662"/>
              <a:ext cx="201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vi-VN" sz="2400">
                <a:solidFill>
                  <a:srgbClr val="002060"/>
                </a:solidFill>
                <a:latin typeface="Calibri" pitchFamily="34" charset="0"/>
                <a:cs typeface="Calibri" pitchFamily="34" charset="0"/>
              </a:endParaRPr>
            </a:p>
          </p:txBody>
        </p:sp>
        <p:sp>
          <p:nvSpPr>
            <p:cNvPr id="28" name="Line 19"/>
            <p:cNvSpPr>
              <a:spLocks noChangeShapeType="1"/>
            </p:cNvSpPr>
            <p:nvPr/>
          </p:nvSpPr>
          <p:spPr bwMode="auto">
            <a:xfrm>
              <a:off x="4176" y="7238"/>
              <a:ext cx="201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vi-VN" sz="2400">
                <a:solidFill>
                  <a:srgbClr val="002060"/>
                </a:solidFill>
                <a:latin typeface="Calibri" pitchFamily="34" charset="0"/>
                <a:cs typeface="Calibri" pitchFamily="34" charset="0"/>
              </a:endParaRPr>
            </a:p>
          </p:txBody>
        </p:sp>
        <p:sp>
          <p:nvSpPr>
            <p:cNvPr id="29" name="Line 18"/>
            <p:cNvSpPr>
              <a:spLocks noChangeShapeType="1"/>
            </p:cNvSpPr>
            <p:nvPr/>
          </p:nvSpPr>
          <p:spPr bwMode="auto">
            <a:xfrm>
              <a:off x="4176" y="6662"/>
              <a:ext cx="0" cy="57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vi-VN" sz="2400">
                <a:solidFill>
                  <a:srgbClr val="002060"/>
                </a:solidFill>
                <a:latin typeface="Calibri" pitchFamily="34" charset="0"/>
                <a:cs typeface="Calibri" pitchFamily="34" charset="0"/>
              </a:endParaRPr>
            </a:p>
          </p:txBody>
        </p:sp>
        <p:sp>
          <p:nvSpPr>
            <p:cNvPr id="30" name="Line 17"/>
            <p:cNvSpPr>
              <a:spLocks noChangeShapeType="1"/>
            </p:cNvSpPr>
            <p:nvPr/>
          </p:nvSpPr>
          <p:spPr bwMode="auto">
            <a:xfrm>
              <a:off x="4464" y="6662"/>
              <a:ext cx="0" cy="57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vi-VN" sz="2400">
                <a:solidFill>
                  <a:srgbClr val="002060"/>
                </a:solidFill>
                <a:latin typeface="Calibri" pitchFamily="34" charset="0"/>
                <a:cs typeface="Calibri" pitchFamily="34" charset="0"/>
              </a:endParaRPr>
            </a:p>
          </p:txBody>
        </p:sp>
        <p:sp>
          <p:nvSpPr>
            <p:cNvPr id="31" name="Line 16"/>
            <p:cNvSpPr>
              <a:spLocks noChangeShapeType="1"/>
            </p:cNvSpPr>
            <p:nvPr/>
          </p:nvSpPr>
          <p:spPr bwMode="auto">
            <a:xfrm>
              <a:off x="4752" y="6662"/>
              <a:ext cx="0" cy="57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vi-VN" sz="2400">
                <a:solidFill>
                  <a:srgbClr val="002060"/>
                </a:solidFill>
                <a:latin typeface="Calibri" pitchFamily="34" charset="0"/>
                <a:cs typeface="Calibri" pitchFamily="34" charset="0"/>
              </a:endParaRPr>
            </a:p>
          </p:txBody>
        </p:sp>
        <p:sp>
          <p:nvSpPr>
            <p:cNvPr id="32" name="Line 15"/>
            <p:cNvSpPr>
              <a:spLocks noChangeShapeType="1"/>
            </p:cNvSpPr>
            <p:nvPr/>
          </p:nvSpPr>
          <p:spPr bwMode="auto">
            <a:xfrm>
              <a:off x="5328" y="6662"/>
              <a:ext cx="0" cy="57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vi-VN" sz="2400">
                <a:solidFill>
                  <a:srgbClr val="002060"/>
                </a:solidFill>
                <a:latin typeface="Calibri" pitchFamily="34" charset="0"/>
                <a:cs typeface="Calibri" pitchFamily="34" charset="0"/>
              </a:endParaRPr>
            </a:p>
          </p:txBody>
        </p:sp>
        <p:sp>
          <p:nvSpPr>
            <p:cNvPr id="33" name="Line 14"/>
            <p:cNvSpPr>
              <a:spLocks noChangeShapeType="1"/>
            </p:cNvSpPr>
            <p:nvPr/>
          </p:nvSpPr>
          <p:spPr bwMode="auto">
            <a:xfrm>
              <a:off x="5616" y="6662"/>
              <a:ext cx="0" cy="57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vi-VN" sz="2400">
                <a:solidFill>
                  <a:srgbClr val="002060"/>
                </a:solidFill>
                <a:latin typeface="Calibri" pitchFamily="34" charset="0"/>
                <a:cs typeface="Calibri" pitchFamily="34" charset="0"/>
              </a:endParaRPr>
            </a:p>
          </p:txBody>
        </p:sp>
        <p:sp>
          <p:nvSpPr>
            <p:cNvPr id="34" name="Line 13"/>
            <p:cNvSpPr>
              <a:spLocks noChangeShapeType="1"/>
            </p:cNvSpPr>
            <p:nvPr/>
          </p:nvSpPr>
          <p:spPr bwMode="auto">
            <a:xfrm>
              <a:off x="5904" y="6662"/>
              <a:ext cx="0" cy="57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vi-VN" sz="2400">
                <a:solidFill>
                  <a:srgbClr val="002060"/>
                </a:solidFill>
                <a:latin typeface="Calibri" pitchFamily="34" charset="0"/>
                <a:cs typeface="Calibri" pitchFamily="34" charset="0"/>
              </a:endParaRPr>
            </a:p>
          </p:txBody>
        </p:sp>
        <p:sp>
          <p:nvSpPr>
            <p:cNvPr id="35" name="Line 12"/>
            <p:cNvSpPr>
              <a:spLocks noChangeShapeType="1"/>
            </p:cNvSpPr>
            <p:nvPr/>
          </p:nvSpPr>
          <p:spPr bwMode="auto">
            <a:xfrm>
              <a:off x="5040" y="6662"/>
              <a:ext cx="0" cy="57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vi-VN" sz="2400">
                <a:solidFill>
                  <a:srgbClr val="002060"/>
                </a:solidFill>
                <a:latin typeface="Calibri" pitchFamily="34" charset="0"/>
                <a:cs typeface="Calibri" pitchFamily="34" charset="0"/>
              </a:endParaRPr>
            </a:p>
          </p:txBody>
        </p:sp>
        <p:sp>
          <p:nvSpPr>
            <p:cNvPr id="36" name="Line 11"/>
            <p:cNvSpPr>
              <a:spLocks noChangeShapeType="1"/>
            </p:cNvSpPr>
            <p:nvPr/>
          </p:nvSpPr>
          <p:spPr bwMode="auto">
            <a:xfrm flipH="1">
              <a:off x="3312" y="6230"/>
              <a:ext cx="5904"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vi-VN" sz="2400">
                <a:solidFill>
                  <a:srgbClr val="002060"/>
                </a:solidFill>
                <a:latin typeface="Calibri" pitchFamily="34" charset="0"/>
                <a:cs typeface="Calibri" pitchFamily="34" charset="0"/>
              </a:endParaRPr>
            </a:p>
          </p:txBody>
        </p:sp>
        <p:sp>
          <p:nvSpPr>
            <p:cNvPr id="37" name="Text Box 10"/>
            <p:cNvSpPr txBox="1">
              <a:spLocks noChangeArrowheads="1"/>
            </p:cNvSpPr>
            <p:nvPr/>
          </p:nvSpPr>
          <p:spPr bwMode="auto">
            <a:xfrm>
              <a:off x="4893" y="5798"/>
              <a:ext cx="1645" cy="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17961" dir="13500000" algn="ctr" rotWithShape="0">
                      <a:srgbClr val="FFFFFF">
                        <a:gamma/>
                        <a:shade val="60000"/>
                        <a:invGamma/>
                      </a:srgbClr>
                    </a:outerShdw>
                  </a:effectLst>
                </a14:hiddenEffects>
              </a:ext>
            </a:extLst>
          </p:spPr>
          <p:txBody>
            <a:bodyPr vert="horz" wrap="square" lIns="91440" tIns="45720" rIns="91440" bIns="45720" numCol="1" anchor="t" anchorCtr="0" compatLnSpc="1">
              <a:prstTxWarp prst="textNoShape">
                <a:avLst/>
              </a:prstTxWarp>
            </a:bodyPr>
            <a:lstStyle>
              <a:lvl1pPr fontAlgn="base">
                <a:spcBef>
                  <a:spcPct val="0"/>
                </a:spcBef>
                <a:spcAft>
                  <a:spcPct val="0"/>
                </a:spcAft>
                <a:tabLst>
                  <a:tab pos="457200" algn="r"/>
                  <a:tab pos="2743200" algn="ctr"/>
                  <a:tab pos="5486400" algn="r"/>
                </a:tabLst>
                <a:defRPr>
                  <a:solidFill>
                    <a:schemeClr val="tx1"/>
                  </a:solidFill>
                  <a:latin typeface="Arial" pitchFamily="34" charset="0"/>
                  <a:cs typeface="Arial" pitchFamily="34" charset="0"/>
                </a:defRPr>
              </a:lvl1pPr>
              <a:lvl2pPr fontAlgn="base">
                <a:spcBef>
                  <a:spcPct val="0"/>
                </a:spcBef>
                <a:spcAft>
                  <a:spcPct val="0"/>
                </a:spcAft>
                <a:tabLst>
                  <a:tab pos="457200" algn="r"/>
                  <a:tab pos="2743200" algn="ctr"/>
                  <a:tab pos="5486400" algn="r"/>
                </a:tabLst>
                <a:defRPr>
                  <a:solidFill>
                    <a:schemeClr val="tx1"/>
                  </a:solidFill>
                  <a:latin typeface="Arial" pitchFamily="34" charset="0"/>
                  <a:cs typeface="Arial" pitchFamily="34" charset="0"/>
                </a:defRPr>
              </a:lvl2pPr>
              <a:lvl3pPr fontAlgn="base">
                <a:spcBef>
                  <a:spcPct val="0"/>
                </a:spcBef>
                <a:spcAft>
                  <a:spcPct val="0"/>
                </a:spcAft>
                <a:tabLst>
                  <a:tab pos="457200" algn="r"/>
                  <a:tab pos="2743200" algn="ctr"/>
                  <a:tab pos="5486400" algn="r"/>
                </a:tabLst>
                <a:defRPr>
                  <a:solidFill>
                    <a:schemeClr val="tx1"/>
                  </a:solidFill>
                  <a:latin typeface="Arial" pitchFamily="34" charset="0"/>
                  <a:cs typeface="Arial" pitchFamily="34" charset="0"/>
                </a:defRPr>
              </a:lvl3pPr>
              <a:lvl4pPr fontAlgn="base">
                <a:spcBef>
                  <a:spcPct val="0"/>
                </a:spcBef>
                <a:spcAft>
                  <a:spcPct val="0"/>
                </a:spcAft>
                <a:tabLst>
                  <a:tab pos="457200" algn="r"/>
                  <a:tab pos="2743200" algn="ctr"/>
                  <a:tab pos="5486400" algn="r"/>
                </a:tabLst>
                <a:defRPr>
                  <a:solidFill>
                    <a:schemeClr val="tx1"/>
                  </a:solidFill>
                  <a:latin typeface="Arial" pitchFamily="34" charset="0"/>
                  <a:cs typeface="Arial" pitchFamily="34" charset="0"/>
                </a:defRPr>
              </a:lvl4pPr>
              <a:lvl5pPr fontAlgn="base">
                <a:spcBef>
                  <a:spcPct val="0"/>
                </a:spcBef>
                <a:spcAft>
                  <a:spcPct val="0"/>
                </a:spcAft>
                <a:tabLst>
                  <a:tab pos="457200" algn="r"/>
                  <a:tab pos="2743200" algn="ctr"/>
                  <a:tab pos="5486400" algn="r"/>
                </a:tabLst>
                <a:defRPr>
                  <a:solidFill>
                    <a:schemeClr val="tx1"/>
                  </a:solidFill>
                  <a:latin typeface="Arial" pitchFamily="34" charset="0"/>
                  <a:cs typeface="Arial" pitchFamily="34" charset="0"/>
                </a:defRPr>
              </a:lvl5pPr>
              <a:lvl6pPr fontAlgn="base">
                <a:spcBef>
                  <a:spcPct val="0"/>
                </a:spcBef>
                <a:spcAft>
                  <a:spcPct val="0"/>
                </a:spcAft>
                <a:tabLst>
                  <a:tab pos="457200" algn="r"/>
                  <a:tab pos="2743200" algn="ctr"/>
                  <a:tab pos="5486400" algn="r"/>
                </a:tabLst>
                <a:defRPr>
                  <a:solidFill>
                    <a:schemeClr val="tx1"/>
                  </a:solidFill>
                  <a:latin typeface="Arial" pitchFamily="34" charset="0"/>
                  <a:cs typeface="Arial" pitchFamily="34" charset="0"/>
                </a:defRPr>
              </a:lvl6pPr>
              <a:lvl7pPr fontAlgn="base">
                <a:spcBef>
                  <a:spcPct val="0"/>
                </a:spcBef>
                <a:spcAft>
                  <a:spcPct val="0"/>
                </a:spcAft>
                <a:tabLst>
                  <a:tab pos="457200" algn="r"/>
                  <a:tab pos="2743200" algn="ctr"/>
                  <a:tab pos="5486400" algn="r"/>
                </a:tabLst>
                <a:defRPr>
                  <a:solidFill>
                    <a:schemeClr val="tx1"/>
                  </a:solidFill>
                  <a:latin typeface="Arial" pitchFamily="34" charset="0"/>
                  <a:cs typeface="Arial" pitchFamily="34" charset="0"/>
                </a:defRPr>
              </a:lvl7pPr>
              <a:lvl8pPr fontAlgn="base">
                <a:spcBef>
                  <a:spcPct val="0"/>
                </a:spcBef>
                <a:spcAft>
                  <a:spcPct val="0"/>
                </a:spcAft>
                <a:tabLst>
                  <a:tab pos="457200" algn="r"/>
                  <a:tab pos="2743200" algn="ctr"/>
                  <a:tab pos="5486400" algn="r"/>
                </a:tabLst>
                <a:defRPr>
                  <a:solidFill>
                    <a:schemeClr val="tx1"/>
                  </a:solidFill>
                  <a:latin typeface="Arial" pitchFamily="34" charset="0"/>
                  <a:cs typeface="Arial" pitchFamily="34" charset="0"/>
                </a:defRPr>
              </a:lvl8pPr>
              <a:lvl9pPr fontAlgn="base">
                <a:spcBef>
                  <a:spcPct val="0"/>
                </a:spcBef>
                <a:spcAft>
                  <a:spcPct val="0"/>
                </a:spcAft>
                <a:tabLst>
                  <a:tab pos="457200" algn="r"/>
                  <a:tab pos="2743200" algn="ctr"/>
                  <a:tab pos="5486400" algn="r"/>
                </a:tabLs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457200" algn="r"/>
                  <a:tab pos="2743200" algn="ctr"/>
                  <a:tab pos="5486400" algn="r"/>
                </a:tabLst>
              </a:pPr>
              <a:r>
                <a:rPr kumimoji="0" lang="en-US" sz="2400" b="0" i="0" u="none" strike="noStrike" cap="none" normalizeH="0" baseline="0" dirty="0" smtClean="0">
                  <a:ln>
                    <a:noFill/>
                  </a:ln>
                  <a:solidFill>
                    <a:srgbClr val="002060"/>
                  </a:solidFill>
                  <a:effectLst/>
                  <a:latin typeface="Calibri" pitchFamily="34" charset="0"/>
                  <a:ea typeface="Times New Roman" pitchFamily="18" charset="0"/>
                  <a:cs typeface="Calibri" pitchFamily="34" charset="0"/>
                </a:rPr>
                <a:t>Time-out</a:t>
              </a:r>
              <a:endParaRPr kumimoji="0" lang="en-US" sz="2400" b="0" i="0" u="none" strike="noStrike" cap="none" normalizeH="0" baseline="0" dirty="0" smtClean="0">
                <a:ln>
                  <a:noFill/>
                </a:ln>
                <a:solidFill>
                  <a:srgbClr val="002060"/>
                </a:solidFill>
                <a:effectLst/>
                <a:latin typeface="Calibri" pitchFamily="34" charset="0"/>
                <a:cs typeface="Calibri" pitchFamily="34" charset="0"/>
              </a:endParaRPr>
            </a:p>
          </p:txBody>
        </p:sp>
        <p:sp>
          <p:nvSpPr>
            <p:cNvPr id="38" name="Line 9"/>
            <p:cNvSpPr>
              <a:spLocks noChangeShapeType="1"/>
            </p:cNvSpPr>
            <p:nvPr/>
          </p:nvSpPr>
          <p:spPr bwMode="auto">
            <a:xfrm flipH="1">
              <a:off x="6192" y="6950"/>
              <a:ext cx="3024"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vi-VN" sz="2400">
                <a:solidFill>
                  <a:srgbClr val="002060"/>
                </a:solidFill>
                <a:latin typeface="Calibri" pitchFamily="34" charset="0"/>
                <a:cs typeface="Calibri" pitchFamily="34" charset="0"/>
              </a:endParaRPr>
            </a:p>
          </p:txBody>
        </p:sp>
        <p:sp>
          <p:nvSpPr>
            <p:cNvPr id="39" name="Line 8"/>
            <p:cNvSpPr>
              <a:spLocks noChangeShapeType="1"/>
            </p:cNvSpPr>
            <p:nvPr/>
          </p:nvSpPr>
          <p:spPr bwMode="auto">
            <a:xfrm>
              <a:off x="9216" y="5549"/>
              <a:ext cx="0" cy="141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vi-VN" sz="2400">
                <a:solidFill>
                  <a:srgbClr val="002060"/>
                </a:solidFill>
                <a:latin typeface="Calibri" pitchFamily="34" charset="0"/>
                <a:cs typeface="Calibri" pitchFamily="34" charset="0"/>
              </a:endParaRPr>
            </a:p>
          </p:txBody>
        </p:sp>
        <p:sp>
          <p:nvSpPr>
            <p:cNvPr id="40" name="Text Box 7"/>
            <p:cNvSpPr txBox="1">
              <a:spLocks noChangeArrowheads="1"/>
            </p:cNvSpPr>
            <p:nvPr/>
          </p:nvSpPr>
          <p:spPr bwMode="auto">
            <a:xfrm>
              <a:off x="6912" y="6521"/>
              <a:ext cx="1584" cy="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17961" dir="13500000" algn="ctr" rotWithShape="0">
                      <a:srgbClr val="FFFFFF">
                        <a:gamma/>
                        <a:shade val="60000"/>
                        <a:invGamma/>
                      </a:srgbClr>
                    </a:outerShdw>
                  </a:effectLst>
                </a14:hiddenEffects>
              </a:ext>
            </a:extLst>
          </p:spPr>
          <p:txBody>
            <a:bodyPr vert="horz" wrap="square" lIns="91440" tIns="45720" rIns="91440" bIns="45720" numCol="1" anchor="t" anchorCtr="0" compatLnSpc="1">
              <a:prstTxWarp prst="textNoShape">
                <a:avLst/>
              </a:prstTxWarp>
            </a:bodyPr>
            <a:lstStyle>
              <a:lvl1pPr fontAlgn="base">
                <a:spcBef>
                  <a:spcPct val="0"/>
                </a:spcBef>
                <a:spcAft>
                  <a:spcPct val="0"/>
                </a:spcAft>
                <a:tabLst>
                  <a:tab pos="457200" algn="r"/>
                  <a:tab pos="2743200" algn="ctr"/>
                  <a:tab pos="5486400" algn="r"/>
                </a:tabLst>
                <a:defRPr>
                  <a:solidFill>
                    <a:schemeClr val="tx1"/>
                  </a:solidFill>
                  <a:latin typeface="Arial" pitchFamily="34" charset="0"/>
                  <a:cs typeface="Arial" pitchFamily="34" charset="0"/>
                </a:defRPr>
              </a:lvl1pPr>
              <a:lvl2pPr fontAlgn="base">
                <a:spcBef>
                  <a:spcPct val="0"/>
                </a:spcBef>
                <a:spcAft>
                  <a:spcPct val="0"/>
                </a:spcAft>
                <a:tabLst>
                  <a:tab pos="457200" algn="r"/>
                  <a:tab pos="2743200" algn="ctr"/>
                  <a:tab pos="5486400" algn="r"/>
                </a:tabLst>
                <a:defRPr>
                  <a:solidFill>
                    <a:schemeClr val="tx1"/>
                  </a:solidFill>
                  <a:latin typeface="Arial" pitchFamily="34" charset="0"/>
                  <a:cs typeface="Arial" pitchFamily="34" charset="0"/>
                </a:defRPr>
              </a:lvl2pPr>
              <a:lvl3pPr fontAlgn="base">
                <a:spcBef>
                  <a:spcPct val="0"/>
                </a:spcBef>
                <a:spcAft>
                  <a:spcPct val="0"/>
                </a:spcAft>
                <a:tabLst>
                  <a:tab pos="457200" algn="r"/>
                  <a:tab pos="2743200" algn="ctr"/>
                  <a:tab pos="5486400" algn="r"/>
                </a:tabLst>
                <a:defRPr>
                  <a:solidFill>
                    <a:schemeClr val="tx1"/>
                  </a:solidFill>
                  <a:latin typeface="Arial" pitchFamily="34" charset="0"/>
                  <a:cs typeface="Arial" pitchFamily="34" charset="0"/>
                </a:defRPr>
              </a:lvl3pPr>
              <a:lvl4pPr fontAlgn="base">
                <a:spcBef>
                  <a:spcPct val="0"/>
                </a:spcBef>
                <a:spcAft>
                  <a:spcPct val="0"/>
                </a:spcAft>
                <a:tabLst>
                  <a:tab pos="457200" algn="r"/>
                  <a:tab pos="2743200" algn="ctr"/>
                  <a:tab pos="5486400" algn="r"/>
                </a:tabLst>
                <a:defRPr>
                  <a:solidFill>
                    <a:schemeClr val="tx1"/>
                  </a:solidFill>
                  <a:latin typeface="Arial" pitchFamily="34" charset="0"/>
                  <a:cs typeface="Arial" pitchFamily="34" charset="0"/>
                </a:defRPr>
              </a:lvl4pPr>
              <a:lvl5pPr fontAlgn="base">
                <a:spcBef>
                  <a:spcPct val="0"/>
                </a:spcBef>
                <a:spcAft>
                  <a:spcPct val="0"/>
                </a:spcAft>
                <a:tabLst>
                  <a:tab pos="457200" algn="r"/>
                  <a:tab pos="2743200" algn="ctr"/>
                  <a:tab pos="5486400" algn="r"/>
                </a:tabLst>
                <a:defRPr>
                  <a:solidFill>
                    <a:schemeClr val="tx1"/>
                  </a:solidFill>
                  <a:latin typeface="Arial" pitchFamily="34" charset="0"/>
                  <a:cs typeface="Arial" pitchFamily="34" charset="0"/>
                </a:defRPr>
              </a:lvl5pPr>
              <a:lvl6pPr fontAlgn="base">
                <a:spcBef>
                  <a:spcPct val="0"/>
                </a:spcBef>
                <a:spcAft>
                  <a:spcPct val="0"/>
                </a:spcAft>
                <a:tabLst>
                  <a:tab pos="457200" algn="r"/>
                  <a:tab pos="2743200" algn="ctr"/>
                  <a:tab pos="5486400" algn="r"/>
                </a:tabLst>
                <a:defRPr>
                  <a:solidFill>
                    <a:schemeClr val="tx1"/>
                  </a:solidFill>
                  <a:latin typeface="Arial" pitchFamily="34" charset="0"/>
                  <a:cs typeface="Arial" pitchFamily="34" charset="0"/>
                </a:defRPr>
              </a:lvl6pPr>
              <a:lvl7pPr fontAlgn="base">
                <a:spcBef>
                  <a:spcPct val="0"/>
                </a:spcBef>
                <a:spcAft>
                  <a:spcPct val="0"/>
                </a:spcAft>
                <a:tabLst>
                  <a:tab pos="457200" algn="r"/>
                  <a:tab pos="2743200" algn="ctr"/>
                  <a:tab pos="5486400" algn="r"/>
                </a:tabLst>
                <a:defRPr>
                  <a:solidFill>
                    <a:schemeClr val="tx1"/>
                  </a:solidFill>
                  <a:latin typeface="Arial" pitchFamily="34" charset="0"/>
                  <a:cs typeface="Arial" pitchFamily="34" charset="0"/>
                </a:defRPr>
              </a:lvl7pPr>
              <a:lvl8pPr fontAlgn="base">
                <a:spcBef>
                  <a:spcPct val="0"/>
                </a:spcBef>
                <a:spcAft>
                  <a:spcPct val="0"/>
                </a:spcAft>
                <a:tabLst>
                  <a:tab pos="457200" algn="r"/>
                  <a:tab pos="2743200" algn="ctr"/>
                  <a:tab pos="5486400" algn="r"/>
                </a:tabLst>
                <a:defRPr>
                  <a:solidFill>
                    <a:schemeClr val="tx1"/>
                  </a:solidFill>
                  <a:latin typeface="Arial" pitchFamily="34" charset="0"/>
                  <a:cs typeface="Arial" pitchFamily="34" charset="0"/>
                </a:defRPr>
              </a:lvl8pPr>
              <a:lvl9pPr fontAlgn="base">
                <a:spcBef>
                  <a:spcPct val="0"/>
                </a:spcBef>
                <a:spcAft>
                  <a:spcPct val="0"/>
                </a:spcAft>
                <a:tabLst>
                  <a:tab pos="457200" algn="r"/>
                  <a:tab pos="2743200" algn="ctr"/>
                  <a:tab pos="5486400" algn="r"/>
                </a:tabLs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457200" algn="r"/>
                  <a:tab pos="2743200" algn="ctr"/>
                  <a:tab pos="5486400" algn="r"/>
                </a:tabLst>
              </a:pPr>
              <a:r>
                <a:rPr kumimoji="0" lang="en-US" sz="2400" b="0" i="0" u="none" strike="noStrike" cap="none" normalizeH="0" baseline="0" smtClean="0">
                  <a:ln>
                    <a:noFill/>
                  </a:ln>
                  <a:solidFill>
                    <a:srgbClr val="002060"/>
                  </a:solidFill>
                  <a:effectLst/>
                  <a:latin typeface="Calibri" pitchFamily="34" charset="0"/>
                  <a:ea typeface="Times New Roman" pitchFamily="18" charset="0"/>
                  <a:cs typeface="Calibri" pitchFamily="34" charset="0"/>
                </a:rPr>
                <a:t>Event Wait</a:t>
              </a:r>
              <a:endParaRPr kumimoji="0" lang="en-US" sz="2400" b="0" i="0" u="none" strike="noStrike" cap="none" normalizeH="0" baseline="0" smtClean="0">
                <a:ln>
                  <a:noFill/>
                </a:ln>
                <a:solidFill>
                  <a:srgbClr val="002060"/>
                </a:solidFill>
                <a:effectLst/>
                <a:latin typeface="Calibri" pitchFamily="34" charset="0"/>
                <a:cs typeface="Calibri" pitchFamily="34" charset="0"/>
              </a:endParaRPr>
            </a:p>
          </p:txBody>
        </p:sp>
        <p:sp>
          <p:nvSpPr>
            <p:cNvPr id="41" name="Text Box 6"/>
            <p:cNvSpPr txBox="1">
              <a:spLocks noChangeArrowheads="1"/>
            </p:cNvSpPr>
            <p:nvPr/>
          </p:nvSpPr>
          <p:spPr bwMode="auto">
            <a:xfrm>
              <a:off x="2304" y="6518"/>
              <a:ext cx="1197" cy="10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17961" dir="13500000" algn="ctr" rotWithShape="0">
                      <a:srgbClr val="FFFFFF">
                        <a:gamma/>
                        <a:shade val="60000"/>
                        <a:invGamma/>
                      </a:srgbClr>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2060"/>
                  </a:solidFill>
                  <a:effectLst/>
                  <a:latin typeface="Calibri" pitchFamily="34" charset="0"/>
                  <a:ea typeface="Times New Roman" pitchFamily="18" charset="0"/>
                  <a:cs typeface="Calibri" pitchFamily="34" charset="0"/>
                </a:rPr>
                <a:t>Event</a:t>
              </a:r>
              <a:endParaRPr kumimoji="0" lang="en-US" sz="2400" b="0" i="0" u="none" strike="noStrike" cap="none" normalizeH="0" baseline="0" dirty="0" smtClean="0">
                <a:ln>
                  <a:noFill/>
                </a:ln>
                <a:solidFill>
                  <a:srgbClr val="002060"/>
                </a:solidFill>
                <a:effectLst/>
                <a:latin typeface="Calibri" pitchFamily="34" charset="0"/>
                <a:cs typeface="Calibri"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2060"/>
                  </a:solidFill>
                  <a:effectLst/>
                  <a:latin typeface="Calibri" pitchFamily="34" charset="0"/>
                  <a:ea typeface="Times New Roman" pitchFamily="18" charset="0"/>
                  <a:cs typeface="Calibri" pitchFamily="34" charset="0"/>
                </a:rPr>
                <a:t>Occurs</a:t>
              </a:r>
              <a:endParaRPr kumimoji="0" lang="en-US" sz="2400" b="0" i="0" u="none" strike="noStrike" cap="none" normalizeH="0" baseline="0" dirty="0" smtClean="0">
                <a:ln>
                  <a:noFill/>
                </a:ln>
                <a:solidFill>
                  <a:srgbClr val="002060"/>
                </a:solidFill>
                <a:effectLst/>
                <a:latin typeface="Calibri" pitchFamily="34" charset="0"/>
                <a:cs typeface="Calibri" pitchFamily="34" charset="0"/>
              </a:endParaRPr>
            </a:p>
          </p:txBody>
        </p:sp>
        <p:sp>
          <p:nvSpPr>
            <p:cNvPr id="42" name="Text Box 5"/>
            <p:cNvSpPr txBox="1">
              <a:spLocks noChangeArrowheads="1"/>
            </p:cNvSpPr>
            <p:nvPr/>
          </p:nvSpPr>
          <p:spPr bwMode="auto">
            <a:xfrm>
              <a:off x="4179" y="7172"/>
              <a:ext cx="2359" cy="5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17961" dir="13500000" algn="ctr" rotWithShape="0">
                      <a:srgbClr val="FFFFFF">
                        <a:gamma/>
                        <a:shade val="60000"/>
                        <a:invGamma/>
                      </a:srgbClr>
                    </a:outerShdw>
                  </a:effectLst>
                </a14:hiddenEffects>
              </a:ext>
            </a:extLst>
          </p:spPr>
          <p:txBody>
            <a:bodyPr vert="horz" wrap="square" lIns="91440" tIns="45720" rIns="91440" bIns="45720" numCol="1" anchor="t" anchorCtr="0" compatLnSpc="1">
              <a:prstTxWarp prst="textNoShape">
                <a:avLst/>
              </a:prstTxWarp>
            </a:bodyPr>
            <a:lstStyle>
              <a:lvl1pPr fontAlgn="base">
                <a:spcBef>
                  <a:spcPct val="0"/>
                </a:spcBef>
                <a:spcAft>
                  <a:spcPct val="0"/>
                </a:spcAft>
                <a:tabLst>
                  <a:tab pos="457200" algn="r"/>
                  <a:tab pos="2743200" algn="ctr"/>
                  <a:tab pos="5486400" algn="r"/>
                </a:tabLst>
                <a:defRPr>
                  <a:solidFill>
                    <a:schemeClr val="tx1"/>
                  </a:solidFill>
                  <a:latin typeface="Arial" pitchFamily="34" charset="0"/>
                  <a:cs typeface="Arial" pitchFamily="34" charset="0"/>
                </a:defRPr>
              </a:lvl1pPr>
              <a:lvl2pPr fontAlgn="base">
                <a:spcBef>
                  <a:spcPct val="0"/>
                </a:spcBef>
                <a:spcAft>
                  <a:spcPct val="0"/>
                </a:spcAft>
                <a:tabLst>
                  <a:tab pos="457200" algn="r"/>
                  <a:tab pos="2743200" algn="ctr"/>
                  <a:tab pos="5486400" algn="r"/>
                </a:tabLst>
                <a:defRPr>
                  <a:solidFill>
                    <a:schemeClr val="tx1"/>
                  </a:solidFill>
                  <a:latin typeface="Arial" pitchFamily="34" charset="0"/>
                  <a:cs typeface="Arial" pitchFamily="34" charset="0"/>
                </a:defRPr>
              </a:lvl2pPr>
              <a:lvl3pPr fontAlgn="base">
                <a:spcBef>
                  <a:spcPct val="0"/>
                </a:spcBef>
                <a:spcAft>
                  <a:spcPct val="0"/>
                </a:spcAft>
                <a:tabLst>
                  <a:tab pos="457200" algn="r"/>
                  <a:tab pos="2743200" algn="ctr"/>
                  <a:tab pos="5486400" algn="r"/>
                </a:tabLst>
                <a:defRPr>
                  <a:solidFill>
                    <a:schemeClr val="tx1"/>
                  </a:solidFill>
                  <a:latin typeface="Arial" pitchFamily="34" charset="0"/>
                  <a:cs typeface="Arial" pitchFamily="34" charset="0"/>
                </a:defRPr>
              </a:lvl3pPr>
              <a:lvl4pPr fontAlgn="base">
                <a:spcBef>
                  <a:spcPct val="0"/>
                </a:spcBef>
                <a:spcAft>
                  <a:spcPct val="0"/>
                </a:spcAft>
                <a:tabLst>
                  <a:tab pos="457200" algn="r"/>
                  <a:tab pos="2743200" algn="ctr"/>
                  <a:tab pos="5486400" algn="r"/>
                </a:tabLst>
                <a:defRPr>
                  <a:solidFill>
                    <a:schemeClr val="tx1"/>
                  </a:solidFill>
                  <a:latin typeface="Arial" pitchFamily="34" charset="0"/>
                  <a:cs typeface="Arial" pitchFamily="34" charset="0"/>
                </a:defRPr>
              </a:lvl4pPr>
              <a:lvl5pPr fontAlgn="base">
                <a:spcBef>
                  <a:spcPct val="0"/>
                </a:spcBef>
                <a:spcAft>
                  <a:spcPct val="0"/>
                </a:spcAft>
                <a:tabLst>
                  <a:tab pos="457200" algn="r"/>
                  <a:tab pos="2743200" algn="ctr"/>
                  <a:tab pos="5486400" algn="r"/>
                </a:tabLst>
                <a:defRPr>
                  <a:solidFill>
                    <a:schemeClr val="tx1"/>
                  </a:solidFill>
                  <a:latin typeface="Arial" pitchFamily="34" charset="0"/>
                  <a:cs typeface="Arial" pitchFamily="34" charset="0"/>
                </a:defRPr>
              </a:lvl5pPr>
              <a:lvl6pPr fontAlgn="base">
                <a:spcBef>
                  <a:spcPct val="0"/>
                </a:spcBef>
                <a:spcAft>
                  <a:spcPct val="0"/>
                </a:spcAft>
                <a:tabLst>
                  <a:tab pos="457200" algn="r"/>
                  <a:tab pos="2743200" algn="ctr"/>
                  <a:tab pos="5486400" algn="r"/>
                </a:tabLst>
                <a:defRPr>
                  <a:solidFill>
                    <a:schemeClr val="tx1"/>
                  </a:solidFill>
                  <a:latin typeface="Arial" pitchFamily="34" charset="0"/>
                  <a:cs typeface="Arial" pitchFamily="34" charset="0"/>
                </a:defRPr>
              </a:lvl6pPr>
              <a:lvl7pPr fontAlgn="base">
                <a:spcBef>
                  <a:spcPct val="0"/>
                </a:spcBef>
                <a:spcAft>
                  <a:spcPct val="0"/>
                </a:spcAft>
                <a:tabLst>
                  <a:tab pos="457200" algn="r"/>
                  <a:tab pos="2743200" algn="ctr"/>
                  <a:tab pos="5486400" algn="r"/>
                </a:tabLst>
                <a:defRPr>
                  <a:solidFill>
                    <a:schemeClr val="tx1"/>
                  </a:solidFill>
                  <a:latin typeface="Arial" pitchFamily="34" charset="0"/>
                  <a:cs typeface="Arial" pitchFamily="34" charset="0"/>
                </a:defRPr>
              </a:lvl7pPr>
              <a:lvl8pPr fontAlgn="base">
                <a:spcBef>
                  <a:spcPct val="0"/>
                </a:spcBef>
                <a:spcAft>
                  <a:spcPct val="0"/>
                </a:spcAft>
                <a:tabLst>
                  <a:tab pos="457200" algn="r"/>
                  <a:tab pos="2743200" algn="ctr"/>
                  <a:tab pos="5486400" algn="r"/>
                </a:tabLst>
                <a:defRPr>
                  <a:solidFill>
                    <a:schemeClr val="tx1"/>
                  </a:solidFill>
                  <a:latin typeface="Arial" pitchFamily="34" charset="0"/>
                  <a:cs typeface="Arial" pitchFamily="34" charset="0"/>
                </a:defRPr>
              </a:lvl8pPr>
              <a:lvl9pPr fontAlgn="base">
                <a:spcBef>
                  <a:spcPct val="0"/>
                </a:spcBef>
                <a:spcAft>
                  <a:spcPct val="0"/>
                </a:spcAft>
                <a:tabLst>
                  <a:tab pos="457200" algn="r"/>
                  <a:tab pos="2743200" algn="ctr"/>
                  <a:tab pos="5486400" algn="r"/>
                </a:tabLs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457200" algn="r"/>
                  <a:tab pos="2743200" algn="ctr"/>
                  <a:tab pos="5486400" algn="r"/>
                </a:tabLst>
              </a:pPr>
              <a:r>
                <a:rPr kumimoji="0" lang="en-US" sz="2400" b="0" i="0" u="none" strike="noStrike" cap="none" normalizeH="0" baseline="0" dirty="0" smtClean="0">
                  <a:ln>
                    <a:noFill/>
                  </a:ln>
                  <a:solidFill>
                    <a:srgbClr val="002060"/>
                  </a:solidFill>
                  <a:effectLst/>
                  <a:latin typeface="Calibri" pitchFamily="34" charset="0"/>
                  <a:ea typeface="Times New Roman" pitchFamily="18" charset="0"/>
                  <a:cs typeface="Calibri" pitchFamily="34" charset="0"/>
                </a:rPr>
                <a:t>Blocked Queue</a:t>
              </a:r>
              <a:endParaRPr kumimoji="0" lang="en-US" sz="2400" b="0" i="0" u="none" strike="noStrike" cap="none" normalizeH="0" baseline="0" dirty="0" smtClean="0">
                <a:ln>
                  <a:noFill/>
                </a:ln>
                <a:solidFill>
                  <a:srgbClr val="002060"/>
                </a:solidFill>
                <a:effectLst/>
                <a:latin typeface="Calibri" pitchFamily="34" charset="0"/>
                <a:cs typeface="Calibri" pitchFamily="34" charset="0"/>
              </a:endParaRPr>
            </a:p>
          </p:txBody>
        </p:sp>
        <p:sp>
          <p:nvSpPr>
            <p:cNvPr id="43" name="Line 4"/>
            <p:cNvSpPr>
              <a:spLocks noChangeShapeType="1"/>
            </p:cNvSpPr>
            <p:nvPr/>
          </p:nvSpPr>
          <p:spPr bwMode="auto">
            <a:xfrm flipH="1">
              <a:off x="8775" y="5536"/>
              <a:ext cx="454"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vi-VN" sz="2400">
                <a:solidFill>
                  <a:srgbClr val="002060"/>
                </a:solidFill>
                <a:latin typeface="Calibri" pitchFamily="34" charset="0"/>
                <a:cs typeface="Calibri" pitchFamily="34" charset="0"/>
              </a:endParaRPr>
            </a:p>
          </p:txBody>
        </p:sp>
        <p:sp>
          <p:nvSpPr>
            <p:cNvPr id="45" name="Text Box 2"/>
            <p:cNvSpPr txBox="1">
              <a:spLocks noChangeArrowheads="1"/>
            </p:cNvSpPr>
            <p:nvPr/>
          </p:nvSpPr>
          <p:spPr bwMode="auto">
            <a:xfrm>
              <a:off x="7356" y="4999"/>
              <a:ext cx="1646" cy="765"/>
            </a:xfrm>
            <a:prstGeom prst="rect">
              <a:avLst/>
            </a:prstGeom>
            <a:solidFill>
              <a:srgbClr val="DDDDDD"/>
            </a:solidFill>
            <a:ln w="19050">
              <a:solidFill>
                <a:srgbClr val="000000"/>
              </a:solidFill>
              <a:miter lim="800000"/>
              <a:headEnd/>
              <a:tailEnd/>
            </a:ln>
            <a:effectLst>
              <a:outerShdw dist="35921" dir="2700000" algn="ctr" rotWithShape="0">
                <a:srgbClr val="808080"/>
              </a:outerShdw>
            </a:effectLst>
          </p:spPr>
          <p:txBody>
            <a:bodyPr vert="horz" wrap="square" lIns="91440" tIns="0" rIns="91440" bIns="8280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2060"/>
                  </a:solidFill>
                  <a:effectLst/>
                  <a:latin typeface="Calibri" pitchFamily="34" charset="0"/>
                  <a:ea typeface="Times New Roman" pitchFamily="18" charset="0"/>
                  <a:cs typeface="Calibri" pitchFamily="34" charset="0"/>
                </a:rPr>
                <a:t>Processor </a:t>
              </a:r>
              <a:endParaRPr kumimoji="0" lang="en-US" sz="2400" b="0" i="0" u="none" strike="noStrike" cap="none" normalizeH="0" baseline="0" dirty="0" smtClean="0">
                <a:ln>
                  <a:noFill/>
                </a:ln>
                <a:solidFill>
                  <a:srgbClr val="002060"/>
                </a:solidFill>
                <a:effectLst/>
                <a:latin typeface="Calibri" pitchFamily="34" charset="0"/>
                <a:cs typeface="Calibri" pitchFamily="34" charset="0"/>
              </a:endParaRPr>
            </a:p>
          </p:txBody>
        </p:sp>
      </p:grpSp>
    </p:spTree>
    <p:extLst>
      <p:ext uri="{BB962C8B-B14F-4D97-AF65-F5344CB8AC3E}">
        <p14:creationId xmlns:p14="http://schemas.microsoft.com/office/powerpoint/2010/main" val="11200542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latin typeface="Cambria" pitchFamily="18" charset="0"/>
                <a:cs typeface="Calibri" pitchFamily="34" charset="0"/>
              </a:rPr>
              <a:t>Chương 2. Tiến trình và luồng</a:t>
            </a:r>
            <a:endParaRPr lang="vi-VN" dirty="0">
              <a:latin typeface="Cambria" pitchFamily="18" charset="0"/>
              <a:cs typeface="Calibri" pitchFamily="34" charset="0"/>
            </a:endParaRPr>
          </a:p>
        </p:txBody>
      </p:sp>
      <p:sp>
        <p:nvSpPr>
          <p:cNvPr id="3" name="Content Placeholder 2"/>
          <p:cNvSpPr>
            <a:spLocks noGrp="1"/>
          </p:cNvSpPr>
          <p:nvPr>
            <p:ph idx="1"/>
          </p:nvPr>
        </p:nvSpPr>
        <p:spPr/>
        <p:txBody>
          <a:bodyPr/>
          <a:lstStyle/>
          <a:p>
            <a:pPr marL="114300" indent="0">
              <a:buNone/>
            </a:pPr>
            <a:r>
              <a:rPr lang="en-US" b="1" dirty="0"/>
              <a:t>2.1. </a:t>
            </a:r>
            <a:r>
              <a:rPr lang="en-US" b="1" dirty="0" err="1"/>
              <a:t>Tổng</a:t>
            </a:r>
            <a:r>
              <a:rPr lang="en-US" b="1" dirty="0"/>
              <a:t> </a:t>
            </a:r>
            <a:r>
              <a:rPr lang="en-US" b="1" dirty="0" err="1"/>
              <a:t>quan</a:t>
            </a:r>
            <a:r>
              <a:rPr lang="en-US" b="1" dirty="0"/>
              <a:t> </a:t>
            </a:r>
            <a:r>
              <a:rPr lang="en-US" b="1" dirty="0" err="1"/>
              <a:t>về</a:t>
            </a:r>
            <a:r>
              <a:rPr lang="en-US" b="1" dirty="0"/>
              <a:t> </a:t>
            </a:r>
            <a:r>
              <a:rPr lang="en-US" b="1" dirty="0" err="1"/>
              <a:t>tiến</a:t>
            </a:r>
            <a:r>
              <a:rPr lang="en-US" b="1" dirty="0"/>
              <a:t> </a:t>
            </a:r>
            <a:r>
              <a:rPr lang="en-US" b="1" dirty="0" err="1"/>
              <a:t>trình</a:t>
            </a:r>
            <a:r>
              <a:rPr lang="en-US" b="1" dirty="0"/>
              <a:t> </a:t>
            </a:r>
            <a:r>
              <a:rPr lang="en-US" b="1" dirty="0" err="1"/>
              <a:t>và</a:t>
            </a:r>
            <a:r>
              <a:rPr lang="en-US" b="1" dirty="0"/>
              <a:t> </a:t>
            </a:r>
            <a:r>
              <a:rPr lang="en-US" b="1" dirty="0" err="1" smtClean="0"/>
              <a:t>luồng</a:t>
            </a:r>
            <a:endParaRPr lang="vi-VN" b="1" dirty="0"/>
          </a:p>
          <a:p>
            <a:pPr marL="114300" indent="0">
              <a:buNone/>
            </a:pPr>
            <a:r>
              <a:rPr lang="en-US" b="1" dirty="0"/>
              <a:t>2.2. </a:t>
            </a:r>
            <a:r>
              <a:rPr lang="en-US" b="1" dirty="0" err="1"/>
              <a:t>Các</a:t>
            </a:r>
            <a:r>
              <a:rPr lang="en-US" b="1" dirty="0"/>
              <a:t> </a:t>
            </a:r>
            <a:r>
              <a:rPr lang="en-US" b="1" dirty="0" err="1"/>
              <a:t>trạng</a:t>
            </a:r>
            <a:r>
              <a:rPr lang="en-US" b="1" dirty="0"/>
              <a:t> </a:t>
            </a:r>
            <a:r>
              <a:rPr lang="en-US" b="1" dirty="0" err="1"/>
              <a:t>thái</a:t>
            </a:r>
            <a:r>
              <a:rPr lang="en-US" b="1" dirty="0"/>
              <a:t> </a:t>
            </a:r>
            <a:r>
              <a:rPr lang="en-US" b="1" dirty="0" err="1"/>
              <a:t>của</a:t>
            </a:r>
            <a:r>
              <a:rPr lang="en-US" b="1" dirty="0"/>
              <a:t> </a:t>
            </a:r>
            <a:r>
              <a:rPr lang="en-US" b="1" dirty="0" err="1"/>
              <a:t>tiến</a:t>
            </a:r>
            <a:r>
              <a:rPr lang="en-US" b="1" dirty="0"/>
              <a:t> </a:t>
            </a:r>
            <a:r>
              <a:rPr lang="en-US" b="1" dirty="0" err="1" smtClean="0"/>
              <a:t>trình</a:t>
            </a:r>
            <a:endParaRPr lang="en-US" b="1" dirty="0" smtClean="0"/>
          </a:p>
          <a:p>
            <a:pPr marL="114300" indent="0">
              <a:buNone/>
            </a:pPr>
            <a:r>
              <a:rPr lang="en-US" b="1" dirty="0"/>
              <a:t>2.3</a:t>
            </a:r>
            <a:r>
              <a:rPr lang="en-US" b="1" dirty="0" smtClean="0"/>
              <a:t>. </a:t>
            </a:r>
            <a:r>
              <a:rPr lang="en-US" b="1" dirty="0" err="1"/>
              <a:t>Đ</a:t>
            </a:r>
            <a:r>
              <a:rPr lang="en-US" b="1" dirty="0" err="1" smtClean="0"/>
              <a:t>iều</a:t>
            </a:r>
            <a:r>
              <a:rPr lang="en-US" b="1" dirty="0" smtClean="0"/>
              <a:t> </a:t>
            </a:r>
            <a:r>
              <a:rPr lang="en-US" b="1" dirty="0" err="1"/>
              <a:t>khiển</a:t>
            </a:r>
            <a:r>
              <a:rPr lang="en-US" b="1" dirty="0"/>
              <a:t> </a:t>
            </a:r>
            <a:r>
              <a:rPr lang="en-US" b="1" dirty="0" err="1"/>
              <a:t>tiến</a:t>
            </a:r>
            <a:r>
              <a:rPr lang="en-US" b="1" dirty="0"/>
              <a:t> </a:t>
            </a:r>
            <a:r>
              <a:rPr lang="en-US" b="1" dirty="0" err="1"/>
              <a:t>trình</a:t>
            </a:r>
            <a:endParaRPr lang="vi-VN" b="1" dirty="0"/>
          </a:p>
          <a:p>
            <a:pPr marL="114300" indent="0">
              <a:buNone/>
            </a:pPr>
            <a:r>
              <a:rPr lang="en-US" b="1" dirty="0" smtClean="0"/>
              <a:t>2.4</a:t>
            </a:r>
            <a:r>
              <a:rPr lang="en-US" b="1" dirty="0"/>
              <a:t>. </a:t>
            </a:r>
            <a:r>
              <a:rPr lang="en-US" b="1" dirty="0" err="1"/>
              <a:t>Tắc</a:t>
            </a:r>
            <a:r>
              <a:rPr lang="en-US" b="1" dirty="0"/>
              <a:t> </a:t>
            </a:r>
            <a:r>
              <a:rPr lang="en-US" b="1" dirty="0" err="1"/>
              <a:t>nghẽn</a:t>
            </a:r>
            <a:r>
              <a:rPr lang="en-US" b="1" dirty="0"/>
              <a:t> (deadlock) </a:t>
            </a:r>
            <a:r>
              <a:rPr lang="en-US" b="1" dirty="0" err="1"/>
              <a:t>và</a:t>
            </a:r>
            <a:r>
              <a:rPr lang="en-US" b="1" dirty="0"/>
              <a:t> </a:t>
            </a:r>
            <a:r>
              <a:rPr lang="en-US" b="1" dirty="0" err="1"/>
              <a:t>tránh</a:t>
            </a:r>
            <a:r>
              <a:rPr lang="en-US" b="1" dirty="0"/>
              <a:t> </a:t>
            </a:r>
            <a:r>
              <a:rPr lang="en-US" b="1" dirty="0" err="1"/>
              <a:t>tắc</a:t>
            </a:r>
            <a:r>
              <a:rPr lang="en-US" b="1" dirty="0"/>
              <a:t> </a:t>
            </a:r>
            <a:r>
              <a:rPr lang="en-US" b="1" dirty="0" err="1"/>
              <a:t>nghẽn</a:t>
            </a:r>
            <a:endParaRPr lang="vi-VN" b="1" dirty="0"/>
          </a:p>
          <a:p>
            <a:pPr marL="114300" indent="0">
              <a:buNone/>
            </a:pPr>
            <a:r>
              <a:rPr lang="en-US" b="1" dirty="0"/>
              <a:t>2.5. </a:t>
            </a:r>
            <a:r>
              <a:rPr lang="en-US" b="1" dirty="0" err="1"/>
              <a:t>Lập</a:t>
            </a:r>
            <a:r>
              <a:rPr lang="en-US" b="1" dirty="0"/>
              <a:t> </a:t>
            </a:r>
            <a:r>
              <a:rPr lang="en-US" b="1" dirty="0" err="1"/>
              <a:t>lịch</a:t>
            </a:r>
            <a:r>
              <a:rPr lang="en-US" b="1" dirty="0"/>
              <a:t> </a:t>
            </a:r>
            <a:r>
              <a:rPr lang="en-US" b="1" dirty="0" err="1"/>
              <a:t>cho</a:t>
            </a:r>
            <a:r>
              <a:rPr lang="en-US" b="1" dirty="0"/>
              <a:t> CPU</a:t>
            </a:r>
            <a:endParaRPr lang="vi-VN" b="1" dirty="0"/>
          </a:p>
          <a:p>
            <a:pPr marL="114300" indent="0">
              <a:buNone/>
            </a:pPr>
            <a:r>
              <a:rPr lang="en-US" b="1" dirty="0"/>
              <a:t>2.6. </a:t>
            </a:r>
            <a:r>
              <a:rPr lang="en-US" b="1" dirty="0" err="1"/>
              <a:t>Bài</a:t>
            </a:r>
            <a:r>
              <a:rPr lang="en-US" b="1" dirty="0"/>
              <a:t> </a:t>
            </a:r>
            <a:r>
              <a:rPr lang="en-US" b="1" dirty="0" err="1"/>
              <a:t>tập</a:t>
            </a:r>
            <a:r>
              <a:rPr lang="en-US" b="1" dirty="0"/>
              <a:t> </a:t>
            </a:r>
            <a:r>
              <a:rPr lang="en-US" b="1" dirty="0" err="1"/>
              <a:t>phần</a:t>
            </a:r>
            <a:r>
              <a:rPr lang="en-US" b="1" dirty="0"/>
              <a:t> </a:t>
            </a:r>
            <a:r>
              <a:rPr lang="en-US" b="1" dirty="0" err="1"/>
              <a:t>Quản</a:t>
            </a:r>
            <a:r>
              <a:rPr lang="en-US" b="1" dirty="0"/>
              <a:t> </a:t>
            </a:r>
            <a:r>
              <a:rPr lang="en-US" b="1" dirty="0" err="1"/>
              <a:t>lý</a:t>
            </a:r>
            <a:r>
              <a:rPr lang="en-US" b="1" dirty="0"/>
              <a:t> </a:t>
            </a:r>
            <a:r>
              <a:rPr lang="en-US" b="1" dirty="0" err="1"/>
              <a:t>tiến</a:t>
            </a:r>
            <a:r>
              <a:rPr lang="en-US" b="1" dirty="0"/>
              <a:t> </a:t>
            </a:r>
            <a:r>
              <a:rPr lang="en-US" b="1" dirty="0" err="1"/>
              <a:t>trình</a:t>
            </a:r>
            <a:endParaRPr lang="vi-VN" b="1" dirty="0"/>
          </a:p>
        </p:txBody>
      </p:sp>
      <p:sp>
        <p:nvSpPr>
          <p:cNvPr id="4" name="Date Placeholder 3"/>
          <p:cNvSpPr>
            <a:spLocks noGrp="1"/>
          </p:cNvSpPr>
          <p:nvPr>
            <p:ph type="dt" sz="half" idx="10"/>
          </p:nvPr>
        </p:nvSpPr>
        <p:spPr/>
        <p:txBody>
          <a:bodyPr/>
          <a:lstStyle/>
          <a:p>
            <a:fld id="{41D1D137-136E-49C5-BF4A-B082891EC81F}" type="datetime1">
              <a:rPr lang="en-US" smtClean="0"/>
              <a:t>08-Jul-19</a:t>
            </a:fld>
            <a:endParaRPr lang="en-US" dirty="0"/>
          </a:p>
        </p:txBody>
      </p:sp>
      <p:sp>
        <p:nvSpPr>
          <p:cNvPr id="5" name="Footer Placeholder 4"/>
          <p:cNvSpPr>
            <a:spLocks noGrp="1"/>
          </p:cNvSpPr>
          <p:nvPr>
            <p:ph type="ftr" sz="quarter" idx="11"/>
          </p:nvPr>
        </p:nvSpPr>
        <p:spPr/>
        <p:txBody>
          <a:bodyPr/>
          <a:lstStyle/>
          <a:p>
            <a:r>
              <a:rPr lang="en-US" smtClean="0"/>
              <a:t>GV.TS.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427380714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2.2.2. </a:t>
            </a:r>
            <a:r>
              <a:rPr lang="en-US" dirty="0" err="1"/>
              <a:t>Tiến</a:t>
            </a:r>
            <a:r>
              <a:rPr lang="en-US" dirty="0"/>
              <a:t> </a:t>
            </a:r>
            <a:r>
              <a:rPr lang="en-US" dirty="0" err="1"/>
              <a:t>trình</a:t>
            </a:r>
            <a:r>
              <a:rPr lang="en-US" dirty="0"/>
              <a:t> </a:t>
            </a:r>
            <a:r>
              <a:rPr lang="en-US" dirty="0" err="1"/>
              <a:t>ba</a:t>
            </a:r>
            <a:r>
              <a:rPr lang="en-US" dirty="0"/>
              <a:t> </a:t>
            </a:r>
            <a:r>
              <a:rPr lang="en-US" dirty="0" err="1"/>
              <a:t>trạng</a:t>
            </a:r>
            <a:r>
              <a:rPr lang="en-US" dirty="0"/>
              <a:t> </a:t>
            </a:r>
            <a:r>
              <a:rPr lang="en-US" dirty="0" err="1"/>
              <a:t>thái</a:t>
            </a:r>
            <a:endParaRPr lang="vi-VN" dirty="0"/>
          </a:p>
        </p:txBody>
      </p:sp>
      <p:sp>
        <p:nvSpPr>
          <p:cNvPr id="3" name="Content Placeholder 2"/>
          <p:cNvSpPr>
            <a:spLocks noGrp="1"/>
          </p:cNvSpPr>
          <p:nvPr>
            <p:ph idx="1"/>
          </p:nvPr>
        </p:nvSpPr>
        <p:spPr/>
        <p:txBody>
          <a:bodyPr>
            <a:normAutofit lnSpcReduction="10000"/>
          </a:bodyPr>
          <a:lstStyle/>
          <a:p>
            <a:r>
              <a:rPr lang="en-US" sz="2800" b="1" dirty="0" err="1" smtClean="0"/>
              <a:t>Trong</a:t>
            </a:r>
            <a:r>
              <a:rPr lang="en-US" sz="2800" b="1" dirty="0" smtClean="0"/>
              <a:t> </a:t>
            </a:r>
            <a:r>
              <a:rPr lang="en-US" sz="2800" b="1" dirty="0" err="1" smtClean="0"/>
              <a:t>sơ</a:t>
            </a:r>
            <a:r>
              <a:rPr lang="en-US" sz="2800" b="1" dirty="0" smtClean="0"/>
              <a:t> </a:t>
            </a:r>
            <a:r>
              <a:rPr lang="en-US" sz="2800" b="1" dirty="0" err="1" smtClean="0"/>
              <a:t>đồ</a:t>
            </a:r>
            <a:r>
              <a:rPr lang="en-US" sz="2800" b="1" dirty="0" smtClean="0"/>
              <a:t> </a:t>
            </a:r>
            <a:r>
              <a:rPr lang="en-US" sz="2800" b="1" dirty="0" err="1" smtClean="0"/>
              <a:t>trên</a:t>
            </a:r>
            <a:r>
              <a:rPr lang="en-US" sz="2800" b="1" dirty="0" smtClean="0"/>
              <a:t>:</a:t>
            </a:r>
          </a:p>
          <a:p>
            <a:pPr marL="925830" lvl="1" indent="-514350">
              <a:buFont typeface="+mj-lt"/>
              <a:buAutoNum type="arabicPeriod"/>
            </a:pPr>
            <a:r>
              <a:rPr lang="en-US" dirty="0"/>
              <a:t>(</a:t>
            </a:r>
            <a:r>
              <a:rPr lang="en-US" b="1" dirty="0"/>
              <a:t>Admit</a:t>
            </a:r>
            <a:r>
              <a:rPr lang="en-US" dirty="0"/>
              <a:t>) </a:t>
            </a:r>
            <a:r>
              <a:rPr lang="en-US" dirty="0" err="1"/>
              <a:t>Tiến</a:t>
            </a:r>
            <a:r>
              <a:rPr lang="en-US" dirty="0"/>
              <a:t> </a:t>
            </a:r>
            <a:r>
              <a:rPr lang="en-US" dirty="0" err="1"/>
              <a:t>trình</a:t>
            </a:r>
            <a:r>
              <a:rPr lang="en-US" dirty="0"/>
              <a:t> </a:t>
            </a:r>
            <a:r>
              <a:rPr lang="en-US" dirty="0" err="1"/>
              <a:t>được</a:t>
            </a:r>
            <a:r>
              <a:rPr lang="en-US" dirty="0"/>
              <a:t> </a:t>
            </a:r>
            <a:r>
              <a:rPr lang="en-US" dirty="0" err="1"/>
              <a:t>khởi</a:t>
            </a:r>
            <a:r>
              <a:rPr lang="en-US" dirty="0"/>
              <a:t> </a:t>
            </a:r>
            <a:r>
              <a:rPr lang="en-US" dirty="0" err="1"/>
              <a:t>tạo</a:t>
            </a:r>
            <a:r>
              <a:rPr lang="en-US" dirty="0"/>
              <a:t>, </a:t>
            </a:r>
            <a:r>
              <a:rPr lang="en-US" dirty="0" err="1"/>
              <a:t>được</a:t>
            </a:r>
            <a:r>
              <a:rPr lang="en-US" dirty="0"/>
              <a:t> </a:t>
            </a:r>
            <a:r>
              <a:rPr lang="en-US" dirty="0" err="1"/>
              <a:t>đưa</a:t>
            </a:r>
            <a:r>
              <a:rPr lang="en-US" dirty="0"/>
              <a:t> </a:t>
            </a:r>
            <a:r>
              <a:rPr lang="en-US" dirty="0" err="1"/>
              <a:t>vào</a:t>
            </a:r>
            <a:r>
              <a:rPr lang="en-US" dirty="0"/>
              <a:t> </a:t>
            </a:r>
            <a:r>
              <a:rPr lang="en-US" dirty="0" err="1"/>
              <a:t>hệ</a:t>
            </a:r>
            <a:r>
              <a:rPr lang="en-US" dirty="0"/>
              <a:t> </a:t>
            </a:r>
            <a:r>
              <a:rPr lang="en-US" dirty="0" err="1"/>
              <a:t>thống</a:t>
            </a:r>
            <a:r>
              <a:rPr lang="en-US" dirty="0"/>
              <a:t>, </a:t>
            </a:r>
            <a:r>
              <a:rPr lang="en-US" dirty="0" err="1"/>
              <a:t>được</a:t>
            </a:r>
            <a:r>
              <a:rPr lang="en-US" dirty="0"/>
              <a:t> </a:t>
            </a:r>
            <a:r>
              <a:rPr lang="en-US" dirty="0" err="1"/>
              <a:t>cấp</a:t>
            </a:r>
            <a:r>
              <a:rPr lang="en-US" dirty="0"/>
              <a:t> </a:t>
            </a:r>
            <a:r>
              <a:rPr lang="en-US" dirty="0" err="1"/>
              <a:t>phát</a:t>
            </a:r>
            <a:r>
              <a:rPr lang="en-US" dirty="0"/>
              <a:t> </a:t>
            </a:r>
            <a:r>
              <a:rPr lang="en-US" dirty="0" err="1"/>
              <a:t>đầy</a:t>
            </a:r>
            <a:r>
              <a:rPr lang="en-US" dirty="0"/>
              <a:t> </a:t>
            </a:r>
            <a:r>
              <a:rPr lang="en-US" dirty="0" err="1"/>
              <a:t>đủ</a:t>
            </a:r>
            <a:r>
              <a:rPr lang="en-US" dirty="0"/>
              <a:t> </a:t>
            </a:r>
            <a:r>
              <a:rPr lang="en-US" dirty="0" err="1"/>
              <a:t>tài</a:t>
            </a:r>
            <a:r>
              <a:rPr lang="en-US" dirty="0"/>
              <a:t> </a:t>
            </a:r>
            <a:r>
              <a:rPr lang="en-US" dirty="0" err="1"/>
              <a:t>nguyên</a:t>
            </a:r>
            <a:r>
              <a:rPr lang="en-US" dirty="0"/>
              <a:t> </a:t>
            </a:r>
            <a:r>
              <a:rPr lang="en-US" dirty="0" smtClean="0"/>
              <a:t>(</a:t>
            </a:r>
            <a:r>
              <a:rPr lang="en-US" dirty="0" err="1" smtClean="0"/>
              <a:t>trừ</a:t>
            </a:r>
            <a:r>
              <a:rPr lang="en-US" dirty="0" smtClean="0"/>
              <a:t> processor); </a:t>
            </a:r>
            <a:endParaRPr lang="vi-VN" dirty="0"/>
          </a:p>
          <a:p>
            <a:pPr marL="925830" lvl="1" indent="-514350">
              <a:buFont typeface="+mj-lt"/>
              <a:buAutoNum type="arabicPeriod"/>
            </a:pPr>
            <a:r>
              <a:rPr lang="en-US" dirty="0"/>
              <a:t>(</a:t>
            </a:r>
            <a:r>
              <a:rPr lang="en-US" b="1" dirty="0"/>
              <a:t>Dispatch</a:t>
            </a:r>
            <a:r>
              <a:rPr lang="en-US" dirty="0"/>
              <a:t>) </a:t>
            </a:r>
            <a:r>
              <a:rPr lang="en-US" dirty="0" err="1"/>
              <a:t>Tiến</a:t>
            </a:r>
            <a:r>
              <a:rPr lang="en-US" dirty="0"/>
              <a:t> </a:t>
            </a:r>
            <a:r>
              <a:rPr lang="en-US" dirty="0" err="1"/>
              <a:t>trình</a:t>
            </a:r>
            <a:r>
              <a:rPr lang="en-US" dirty="0"/>
              <a:t> </a:t>
            </a:r>
            <a:r>
              <a:rPr lang="en-US" dirty="0" err="1"/>
              <a:t>được</a:t>
            </a:r>
            <a:r>
              <a:rPr lang="en-US" dirty="0"/>
              <a:t> </a:t>
            </a:r>
            <a:r>
              <a:rPr lang="en-US" dirty="0" err="1"/>
              <a:t>cấp</a:t>
            </a:r>
            <a:r>
              <a:rPr lang="en-US" dirty="0"/>
              <a:t> processor </a:t>
            </a:r>
            <a:r>
              <a:rPr lang="en-US" dirty="0" err="1"/>
              <a:t>để</a:t>
            </a:r>
            <a:r>
              <a:rPr lang="en-US" dirty="0"/>
              <a:t> </a:t>
            </a:r>
            <a:r>
              <a:rPr lang="en-US" dirty="0" err="1"/>
              <a:t>bắt</a:t>
            </a:r>
            <a:r>
              <a:rPr lang="en-US" dirty="0"/>
              <a:t> </a:t>
            </a:r>
            <a:r>
              <a:rPr lang="en-US" dirty="0" err="1"/>
              <a:t>đầu</a:t>
            </a:r>
            <a:r>
              <a:rPr lang="en-US" dirty="0"/>
              <a:t> </a:t>
            </a:r>
            <a:r>
              <a:rPr lang="en-US" dirty="0" err="1"/>
              <a:t>thực</a:t>
            </a:r>
            <a:r>
              <a:rPr lang="en-US" dirty="0"/>
              <a:t> </a:t>
            </a:r>
            <a:r>
              <a:rPr lang="en-US" dirty="0" err="1"/>
              <a:t>hiện</a:t>
            </a:r>
            <a:r>
              <a:rPr lang="en-US" dirty="0"/>
              <a:t>/ </a:t>
            </a:r>
            <a:r>
              <a:rPr lang="en-US" dirty="0" err="1"/>
              <a:t>xử</a:t>
            </a:r>
            <a:r>
              <a:rPr lang="en-US" dirty="0"/>
              <a:t> </a:t>
            </a:r>
            <a:r>
              <a:rPr lang="en-US" dirty="0" err="1"/>
              <a:t>lý</a:t>
            </a:r>
            <a:r>
              <a:rPr lang="en-US" dirty="0"/>
              <a:t>.</a:t>
            </a:r>
            <a:endParaRPr lang="vi-VN" dirty="0"/>
          </a:p>
          <a:p>
            <a:pPr marL="925830" lvl="1" indent="-514350">
              <a:buFont typeface="+mj-lt"/>
              <a:buAutoNum type="arabicPeriod"/>
            </a:pPr>
            <a:r>
              <a:rPr lang="en-US" dirty="0"/>
              <a:t>(</a:t>
            </a:r>
            <a:r>
              <a:rPr lang="en-US" b="1" dirty="0"/>
              <a:t>Release</a:t>
            </a:r>
            <a:r>
              <a:rPr lang="en-US" dirty="0"/>
              <a:t>) </a:t>
            </a:r>
            <a:r>
              <a:rPr lang="en-US" dirty="0" err="1"/>
              <a:t>Tiến</a:t>
            </a:r>
            <a:r>
              <a:rPr lang="en-US" dirty="0"/>
              <a:t> </a:t>
            </a:r>
            <a:r>
              <a:rPr lang="en-US" dirty="0" err="1"/>
              <a:t>trình</a:t>
            </a:r>
            <a:r>
              <a:rPr lang="en-US" dirty="0"/>
              <a:t> </a:t>
            </a:r>
            <a:r>
              <a:rPr lang="en-US" dirty="0" err="1"/>
              <a:t>hoàn</a:t>
            </a:r>
            <a:r>
              <a:rPr lang="en-US" dirty="0"/>
              <a:t> </a:t>
            </a:r>
            <a:r>
              <a:rPr lang="en-US" dirty="0" err="1"/>
              <a:t>thành</a:t>
            </a:r>
            <a:r>
              <a:rPr lang="en-US" dirty="0"/>
              <a:t> </a:t>
            </a:r>
            <a:r>
              <a:rPr lang="en-US" dirty="0" err="1"/>
              <a:t>xử</a:t>
            </a:r>
            <a:r>
              <a:rPr lang="en-US" dirty="0"/>
              <a:t> </a:t>
            </a:r>
            <a:r>
              <a:rPr lang="en-US" dirty="0" err="1"/>
              <a:t>lý</a:t>
            </a:r>
            <a:r>
              <a:rPr lang="en-US" dirty="0"/>
              <a:t> </a:t>
            </a:r>
            <a:r>
              <a:rPr lang="en-US" dirty="0" err="1"/>
              <a:t>và</a:t>
            </a:r>
            <a:r>
              <a:rPr lang="en-US" dirty="0"/>
              <a:t> </a:t>
            </a:r>
            <a:r>
              <a:rPr lang="en-US" dirty="0" err="1"/>
              <a:t>kết</a:t>
            </a:r>
            <a:r>
              <a:rPr lang="en-US" dirty="0"/>
              <a:t> </a:t>
            </a:r>
            <a:r>
              <a:rPr lang="en-US" dirty="0" err="1"/>
              <a:t>thúc</a:t>
            </a:r>
            <a:r>
              <a:rPr lang="en-US" dirty="0"/>
              <a:t>.</a:t>
            </a:r>
            <a:endParaRPr lang="vi-VN" dirty="0"/>
          </a:p>
          <a:p>
            <a:pPr marL="925830" lvl="1" indent="-514350">
              <a:buFont typeface="+mj-lt"/>
              <a:buAutoNum type="arabicPeriod"/>
            </a:pPr>
            <a:r>
              <a:rPr lang="en-US" dirty="0"/>
              <a:t>(</a:t>
            </a:r>
            <a:r>
              <a:rPr lang="en-US" b="1" dirty="0" err="1"/>
              <a:t>Time_out</a:t>
            </a:r>
            <a:r>
              <a:rPr lang="en-US" dirty="0"/>
              <a:t>) </a:t>
            </a:r>
            <a:r>
              <a:rPr lang="en-US" dirty="0" err="1"/>
              <a:t>Tiến</a:t>
            </a:r>
            <a:r>
              <a:rPr lang="en-US" dirty="0"/>
              <a:t> </a:t>
            </a:r>
            <a:r>
              <a:rPr lang="en-US" dirty="0" err="1"/>
              <a:t>trình</a:t>
            </a:r>
            <a:r>
              <a:rPr lang="en-US" dirty="0"/>
              <a:t> </a:t>
            </a:r>
            <a:r>
              <a:rPr lang="en-US" dirty="0" err="1"/>
              <a:t>bị</a:t>
            </a:r>
            <a:r>
              <a:rPr lang="en-US" dirty="0"/>
              <a:t> </a:t>
            </a:r>
            <a:r>
              <a:rPr lang="en-US" dirty="0" err="1"/>
              <a:t>bộ</a:t>
            </a:r>
            <a:r>
              <a:rPr lang="en-US" dirty="0"/>
              <a:t> </a:t>
            </a:r>
            <a:r>
              <a:rPr lang="en-US" dirty="0" err="1"/>
              <a:t>điều</a:t>
            </a:r>
            <a:r>
              <a:rPr lang="en-US" dirty="0"/>
              <a:t> </a:t>
            </a:r>
            <a:r>
              <a:rPr lang="en-US" dirty="0" err="1"/>
              <a:t>phối</a:t>
            </a:r>
            <a:r>
              <a:rPr lang="en-US" dirty="0"/>
              <a:t> </a:t>
            </a:r>
            <a:r>
              <a:rPr lang="en-US" dirty="0" err="1"/>
              <a:t>tiến</a:t>
            </a:r>
            <a:r>
              <a:rPr lang="en-US" dirty="0"/>
              <a:t> </a:t>
            </a:r>
            <a:r>
              <a:rPr lang="en-US" dirty="0" err="1"/>
              <a:t>trình</a:t>
            </a:r>
            <a:r>
              <a:rPr lang="en-US" dirty="0"/>
              <a:t> </a:t>
            </a:r>
            <a:r>
              <a:rPr lang="en-US" dirty="0" err="1"/>
              <a:t>thu</a:t>
            </a:r>
            <a:r>
              <a:rPr lang="en-US" dirty="0"/>
              <a:t> </a:t>
            </a:r>
            <a:r>
              <a:rPr lang="en-US" dirty="0" err="1"/>
              <a:t>hồi</a:t>
            </a:r>
            <a:r>
              <a:rPr lang="en-US" dirty="0"/>
              <a:t> processor, do </a:t>
            </a:r>
            <a:r>
              <a:rPr lang="en-US" dirty="0" err="1"/>
              <a:t>hết</a:t>
            </a:r>
            <a:r>
              <a:rPr lang="en-US" dirty="0"/>
              <a:t> </a:t>
            </a:r>
            <a:r>
              <a:rPr lang="en-US" dirty="0" err="1"/>
              <a:t>thời</a:t>
            </a:r>
            <a:r>
              <a:rPr lang="en-US" dirty="0"/>
              <a:t> </a:t>
            </a:r>
            <a:r>
              <a:rPr lang="en-US" dirty="0" err="1"/>
              <a:t>gian</a:t>
            </a:r>
            <a:r>
              <a:rPr lang="en-US" dirty="0"/>
              <a:t> </a:t>
            </a:r>
            <a:r>
              <a:rPr lang="en-US" dirty="0" err="1"/>
              <a:t>được</a:t>
            </a:r>
            <a:r>
              <a:rPr lang="en-US" dirty="0"/>
              <a:t> </a:t>
            </a:r>
            <a:r>
              <a:rPr lang="en-US" dirty="0" err="1"/>
              <a:t>quyền</a:t>
            </a:r>
            <a:r>
              <a:rPr lang="en-US" dirty="0"/>
              <a:t> </a:t>
            </a:r>
            <a:r>
              <a:rPr lang="en-US" dirty="0" err="1"/>
              <a:t>sử</a:t>
            </a:r>
            <a:r>
              <a:rPr lang="en-US" dirty="0"/>
              <a:t> </a:t>
            </a:r>
            <a:r>
              <a:rPr lang="en-US" dirty="0" err="1"/>
              <a:t>dụng</a:t>
            </a:r>
            <a:r>
              <a:rPr lang="en-US" dirty="0"/>
              <a:t> processor, </a:t>
            </a:r>
            <a:r>
              <a:rPr lang="en-US" dirty="0" err="1"/>
              <a:t>để</a:t>
            </a:r>
            <a:r>
              <a:rPr lang="en-US" dirty="0"/>
              <a:t> </a:t>
            </a:r>
            <a:r>
              <a:rPr lang="en-US" dirty="0" err="1"/>
              <a:t>cấp</a:t>
            </a:r>
            <a:r>
              <a:rPr lang="en-US" dirty="0"/>
              <a:t> </a:t>
            </a:r>
            <a:r>
              <a:rPr lang="en-US" dirty="0" err="1"/>
              <a:t>phát</a:t>
            </a:r>
            <a:r>
              <a:rPr lang="en-US" dirty="0"/>
              <a:t> </a:t>
            </a:r>
            <a:r>
              <a:rPr lang="en-US" dirty="0" err="1"/>
              <a:t>cho</a:t>
            </a:r>
            <a:r>
              <a:rPr lang="en-US" dirty="0"/>
              <a:t> </a:t>
            </a:r>
            <a:r>
              <a:rPr lang="en-US" dirty="0" err="1"/>
              <a:t>tiến</a:t>
            </a:r>
            <a:r>
              <a:rPr lang="en-US" dirty="0"/>
              <a:t> </a:t>
            </a:r>
            <a:r>
              <a:rPr lang="en-US" dirty="0" err="1"/>
              <a:t>trình</a:t>
            </a:r>
            <a:r>
              <a:rPr lang="en-US" dirty="0"/>
              <a:t> </a:t>
            </a:r>
            <a:r>
              <a:rPr lang="en-US" dirty="0" err="1"/>
              <a:t>khác</a:t>
            </a:r>
            <a:r>
              <a:rPr lang="en-US" dirty="0"/>
              <a:t>. </a:t>
            </a:r>
            <a:endParaRPr lang="vi-VN" dirty="0"/>
          </a:p>
          <a:p>
            <a:pPr marL="925830" lvl="1" indent="-514350">
              <a:buFont typeface="+mj-lt"/>
              <a:buAutoNum type="arabicPeriod"/>
            </a:pPr>
            <a:r>
              <a:rPr lang="en-US" dirty="0"/>
              <a:t>(</a:t>
            </a:r>
            <a:r>
              <a:rPr lang="en-US" b="1" dirty="0"/>
              <a:t>Event wait</a:t>
            </a:r>
            <a:r>
              <a:rPr lang="en-US" dirty="0"/>
              <a:t>) </a:t>
            </a:r>
            <a:r>
              <a:rPr lang="en-US" dirty="0" err="1"/>
              <a:t>Tiến</a:t>
            </a:r>
            <a:r>
              <a:rPr lang="en-US" dirty="0"/>
              <a:t> </a:t>
            </a:r>
            <a:r>
              <a:rPr lang="en-US" dirty="0" err="1"/>
              <a:t>trình</a:t>
            </a:r>
            <a:r>
              <a:rPr lang="en-US" dirty="0"/>
              <a:t> </a:t>
            </a:r>
            <a:r>
              <a:rPr lang="en-US" dirty="0" err="1" smtClean="0"/>
              <a:t>chờ</a:t>
            </a:r>
            <a:r>
              <a:rPr lang="en-US" dirty="0" smtClean="0"/>
              <a:t> </a:t>
            </a:r>
            <a:r>
              <a:rPr lang="en-US" dirty="0" err="1" smtClean="0"/>
              <a:t>sự</a:t>
            </a:r>
            <a:r>
              <a:rPr lang="en-US" dirty="0" smtClean="0"/>
              <a:t> </a:t>
            </a:r>
            <a:r>
              <a:rPr lang="en-US" dirty="0" err="1"/>
              <a:t>kiện</a:t>
            </a:r>
            <a:r>
              <a:rPr lang="en-US" dirty="0"/>
              <a:t> </a:t>
            </a:r>
            <a:r>
              <a:rPr lang="en-US" dirty="0" err="1"/>
              <a:t>nào</a:t>
            </a:r>
            <a:r>
              <a:rPr lang="en-US" dirty="0"/>
              <a:t> </a:t>
            </a:r>
            <a:r>
              <a:rPr lang="en-US" dirty="0" err="1"/>
              <a:t>đó</a:t>
            </a:r>
            <a:r>
              <a:rPr lang="en-US" dirty="0"/>
              <a:t> </a:t>
            </a:r>
            <a:r>
              <a:rPr lang="en-US" dirty="0" err="1"/>
              <a:t>xảy</a:t>
            </a:r>
            <a:r>
              <a:rPr lang="en-US" dirty="0"/>
              <a:t> </a:t>
            </a:r>
            <a:r>
              <a:rPr lang="en-US" dirty="0" err="1" smtClean="0"/>
              <a:t>ra.</a:t>
            </a:r>
            <a:r>
              <a:rPr lang="en-US" dirty="0" smtClean="0"/>
              <a:t> </a:t>
            </a:r>
            <a:endParaRPr lang="vi-VN" dirty="0"/>
          </a:p>
          <a:p>
            <a:pPr marL="925830" lvl="1" indent="-514350">
              <a:buFont typeface="+mj-lt"/>
              <a:buAutoNum type="arabicPeriod"/>
            </a:pPr>
            <a:r>
              <a:rPr lang="en-US" dirty="0"/>
              <a:t>(</a:t>
            </a:r>
            <a:r>
              <a:rPr lang="en-US" b="1" dirty="0"/>
              <a:t>Event Occurs</a:t>
            </a:r>
            <a:r>
              <a:rPr lang="en-US" dirty="0"/>
              <a:t>) </a:t>
            </a:r>
            <a:r>
              <a:rPr lang="en-US" dirty="0" err="1"/>
              <a:t>Sự</a:t>
            </a:r>
            <a:r>
              <a:rPr lang="en-US" dirty="0"/>
              <a:t> </a:t>
            </a:r>
            <a:r>
              <a:rPr lang="en-US" dirty="0" err="1"/>
              <a:t>kiện</a:t>
            </a:r>
            <a:r>
              <a:rPr lang="en-US" dirty="0"/>
              <a:t> </a:t>
            </a:r>
            <a:r>
              <a:rPr lang="en-US" dirty="0" err="1"/>
              <a:t>mà</a:t>
            </a:r>
            <a:r>
              <a:rPr lang="en-US" dirty="0"/>
              <a:t> </a:t>
            </a:r>
            <a:r>
              <a:rPr lang="en-US" dirty="0" err="1"/>
              <a:t>tiến</a:t>
            </a:r>
            <a:r>
              <a:rPr lang="en-US" dirty="0"/>
              <a:t> </a:t>
            </a:r>
            <a:r>
              <a:rPr lang="en-US" dirty="0" err="1"/>
              <a:t>trình</a:t>
            </a:r>
            <a:r>
              <a:rPr lang="en-US" dirty="0"/>
              <a:t> </a:t>
            </a:r>
            <a:r>
              <a:rPr lang="en-US" dirty="0" err="1"/>
              <a:t>chờ</a:t>
            </a:r>
            <a:r>
              <a:rPr lang="en-US" dirty="0"/>
              <a:t> </a:t>
            </a:r>
            <a:r>
              <a:rPr lang="en-US" dirty="0" err="1"/>
              <a:t>đã</a:t>
            </a:r>
            <a:r>
              <a:rPr lang="en-US" dirty="0"/>
              <a:t> </a:t>
            </a:r>
            <a:r>
              <a:rPr lang="en-US" dirty="0" err="1"/>
              <a:t>xảy</a:t>
            </a:r>
            <a:r>
              <a:rPr lang="en-US" dirty="0"/>
              <a:t> </a:t>
            </a:r>
            <a:r>
              <a:rPr lang="en-US" dirty="0" err="1" smtClean="0"/>
              <a:t>ra.</a:t>
            </a:r>
            <a:endParaRPr lang="vi-VN" dirty="0"/>
          </a:p>
        </p:txBody>
      </p:sp>
      <p:sp>
        <p:nvSpPr>
          <p:cNvPr id="4" name="Date Placeholder 3"/>
          <p:cNvSpPr>
            <a:spLocks noGrp="1"/>
          </p:cNvSpPr>
          <p:nvPr>
            <p:ph type="dt" sz="half" idx="10"/>
          </p:nvPr>
        </p:nvSpPr>
        <p:spPr/>
        <p:txBody>
          <a:bodyPr/>
          <a:lstStyle/>
          <a:p>
            <a:fld id="{A8DD9EAC-C5F0-4004-8F75-0DCDFB42CD8D}" type="datetime1">
              <a:rPr lang="en-US" smtClean="0"/>
              <a:t>08-Jul-19</a:t>
            </a:fld>
            <a:endParaRPr lang="en-US" dirty="0"/>
          </a:p>
        </p:txBody>
      </p:sp>
      <p:sp>
        <p:nvSpPr>
          <p:cNvPr id="5" name="Footer Placeholder 4"/>
          <p:cNvSpPr>
            <a:spLocks noGrp="1"/>
          </p:cNvSpPr>
          <p:nvPr>
            <p:ph type="ftr" sz="quarter" idx="11"/>
          </p:nvPr>
        </p:nvSpPr>
        <p:spPr/>
        <p:txBody>
          <a:bodyPr/>
          <a:lstStyle/>
          <a:p>
            <a:r>
              <a:rPr lang="en-US" smtClean="0"/>
              <a:t>GV.TS.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dirty="0"/>
          </a:p>
        </p:txBody>
      </p:sp>
    </p:spTree>
    <p:extLst>
      <p:ext uri="{BB962C8B-B14F-4D97-AF65-F5344CB8AC3E}">
        <p14:creationId xmlns:p14="http://schemas.microsoft.com/office/powerpoint/2010/main" val="39561819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2.2.3. </a:t>
            </a:r>
            <a:r>
              <a:rPr lang="en-US" dirty="0" err="1" smtClean="0"/>
              <a:t>Tiến</a:t>
            </a:r>
            <a:r>
              <a:rPr lang="en-US" dirty="0" smtClean="0"/>
              <a:t> </a:t>
            </a:r>
            <a:r>
              <a:rPr lang="en-US" dirty="0" err="1" smtClean="0"/>
              <a:t>trình</a:t>
            </a:r>
            <a:r>
              <a:rPr lang="en-US" dirty="0" smtClean="0"/>
              <a:t> </a:t>
            </a:r>
            <a:r>
              <a:rPr lang="en-US" dirty="0" err="1" smtClean="0"/>
              <a:t>bốn</a:t>
            </a:r>
            <a:r>
              <a:rPr lang="en-US" dirty="0" smtClean="0"/>
              <a:t> </a:t>
            </a:r>
            <a:r>
              <a:rPr lang="en-US" dirty="0" err="1" smtClean="0"/>
              <a:t>trạng</a:t>
            </a:r>
            <a:r>
              <a:rPr lang="en-US" dirty="0" smtClean="0"/>
              <a:t> </a:t>
            </a:r>
            <a:r>
              <a:rPr lang="en-US" dirty="0" err="1" smtClean="0"/>
              <a:t>thái</a:t>
            </a:r>
            <a:endParaRPr lang="vi-VN" dirty="0"/>
          </a:p>
        </p:txBody>
      </p:sp>
      <p:sp>
        <p:nvSpPr>
          <p:cNvPr id="3" name="Content Placeholder 2"/>
          <p:cNvSpPr>
            <a:spLocks noGrp="1"/>
          </p:cNvSpPr>
          <p:nvPr>
            <p:ph idx="1"/>
          </p:nvPr>
        </p:nvSpPr>
        <p:spPr/>
        <p:txBody>
          <a:bodyPr/>
          <a:lstStyle/>
          <a:p>
            <a:r>
              <a:rPr lang="en-US" b="1" dirty="0" err="1"/>
              <a:t>Tiến</a:t>
            </a:r>
            <a:r>
              <a:rPr lang="en-US" b="1" dirty="0"/>
              <a:t> </a:t>
            </a:r>
            <a:r>
              <a:rPr lang="en-US" b="1" dirty="0" err="1"/>
              <a:t>trình</a:t>
            </a:r>
            <a:r>
              <a:rPr lang="en-US" b="1" dirty="0"/>
              <a:t> 4 </a:t>
            </a:r>
            <a:r>
              <a:rPr lang="en-US" b="1" dirty="0" err="1"/>
              <a:t>trạng</a:t>
            </a:r>
            <a:r>
              <a:rPr lang="en-US" b="1" dirty="0"/>
              <a:t> </a:t>
            </a:r>
            <a:r>
              <a:rPr lang="en-US" b="1" dirty="0" err="1"/>
              <a:t>thái</a:t>
            </a:r>
            <a:r>
              <a:rPr lang="en-US" b="1" dirty="0"/>
              <a:t>:</a:t>
            </a:r>
            <a:r>
              <a:rPr lang="en-US" dirty="0"/>
              <a:t> </a:t>
            </a:r>
            <a:r>
              <a:rPr lang="en-US" dirty="0" err="1"/>
              <a:t>các</a:t>
            </a:r>
            <a:r>
              <a:rPr lang="en-US" dirty="0"/>
              <a:t> </a:t>
            </a:r>
            <a:r>
              <a:rPr lang="en-US" dirty="0" err="1"/>
              <a:t>hệ</a:t>
            </a:r>
            <a:r>
              <a:rPr lang="en-US" dirty="0"/>
              <a:t> </a:t>
            </a:r>
            <a:r>
              <a:rPr lang="en-US" dirty="0" err="1"/>
              <a:t>thống</a:t>
            </a:r>
            <a:r>
              <a:rPr lang="en-US" dirty="0"/>
              <a:t> </a:t>
            </a:r>
            <a:r>
              <a:rPr lang="en-US" dirty="0" err="1"/>
              <a:t>sử</a:t>
            </a:r>
            <a:r>
              <a:rPr lang="en-US" dirty="0"/>
              <a:t> </a:t>
            </a:r>
            <a:r>
              <a:rPr lang="en-US" dirty="0" err="1"/>
              <a:t>dụng</a:t>
            </a:r>
            <a:r>
              <a:rPr lang="en-US" dirty="0"/>
              <a:t> </a:t>
            </a:r>
            <a:r>
              <a:rPr lang="en-US" dirty="0" err="1"/>
              <a:t>kỹ</a:t>
            </a:r>
            <a:r>
              <a:rPr lang="en-US" dirty="0"/>
              <a:t> </a:t>
            </a:r>
            <a:r>
              <a:rPr lang="en-US" dirty="0" err="1"/>
              <a:t>thuật</a:t>
            </a:r>
            <a:r>
              <a:rPr lang="en-US" dirty="0"/>
              <a:t> </a:t>
            </a:r>
            <a:r>
              <a:rPr lang="en-US" b="1" dirty="0">
                <a:solidFill>
                  <a:srgbClr val="C00000"/>
                </a:solidFill>
                <a:effectLst>
                  <a:outerShdw blurRad="38100" dist="38100" dir="2700000" algn="tl">
                    <a:srgbClr val="000000">
                      <a:alpha val="43137"/>
                    </a:srgbClr>
                  </a:outerShdw>
                </a:effectLst>
              </a:rPr>
              <a:t>Swap</a:t>
            </a:r>
            <a:r>
              <a:rPr lang="en-US" dirty="0">
                <a:solidFill>
                  <a:srgbClr val="C00000"/>
                </a:solidFill>
                <a:effectLst>
                  <a:outerShdw blurRad="38100" dist="38100" dir="2700000" algn="tl">
                    <a:srgbClr val="000000">
                      <a:alpha val="43137"/>
                    </a:srgbClr>
                  </a:outerShdw>
                </a:effectLst>
              </a:rPr>
              <a:t> </a:t>
            </a:r>
            <a:r>
              <a:rPr lang="en-US" dirty="0" err="1"/>
              <a:t>trong</a:t>
            </a:r>
            <a:r>
              <a:rPr lang="en-US" dirty="0"/>
              <a:t> </a:t>
            </a:r>
            <a:r>
              <a:rPr lang="en-US" dirty="0" err="1"/>
              <a:t>việc</a:t>
            </a:r>
            <a:r>
              <a:rPr lang="en-US" dirty="0"/>
              <a:t> </a:t>
            </a:r>
            <a:r>
              <a:rPr lang="en-US" dirty="0" err="1"/>
              <a:t>cấp</a:t>
            </a:r>
            <a:r>
              <a:rPr lang="en-US" dirty="0"/>
              <a:t> </a:t>
            </a:r>
            <a:r>
              <a:rPr lang="en-US" dirty="0" err="1"/>
              <a:t>phát</a:t>
            </a:r>
            <a:r>
              <a:rPr lang="en-US" dirty="0"/>
              <a:t> </a:t>
            </a:r>
            <a:r>
              <a:rPr lang="en-US" dirty="0" err="1"/>
              <a:t>bộ</a:t>
            </a:r>
            <a:r>
              <a:rPr lang="en-US" dirty="0"/>
              <a:t> </a:t>
            </a:r>
            <a:r>
              <a:rPr lang="en-US" dirty="0" err="1"/>
              <a:t>nhớ</a:t>
            </a:r>
            <a:r>
              <a:rPr lang="en-US" dirty="0"/>
              <a:t> </a:t>
            </a:r>
            <a:r>
              <a:rPr lang="en-US" dirty="0" err="1"/>
              <a:t>cho</a:t>
            </a:r>
            <a:r>
              <a:rPr lang="en-US" dirty="0"/>
              <a:t> </a:t>
            </a:r>
            <a:r>
              <a:rPr lang="en-US" dirty="0" err="1"/>
              <a:t>các</a:t>
            </a:r>
            <a:r>
              <a:rPr lang="en-US" dirty="0"/>
              <a:t> </a:t>
            </a:r>
            <a:r>
              <a:rPr lang="en-US" dirty="0" err="1"/>
              <a:t>tiến</a:t>
            </a:r>
            <a:r>
              <a:rPr lang="en-US" dirty="0"/>
              <a:t> </a:t>
            </a:r>
            <a:r>
              <a:rPr lang="en-US" dirty="0" err="1"/>
              <a:t>trình</a:t>
            </a:r>
            <a:r>
              <a:rPr lang="en-US" dirty="0" smtClean="0"/>
              <a:t>. </a:t>
            </a:r>
            <a:endParaRPr lang="vi-VN" dirty="0"/>
          </a:p>
        </p:txBody>
      </p:sp>
      <p:sp>
        <p:nvSpPr>
          <p:cNvPr id="4" name="Date Placeholder 3"/>
          <p:cNvSpPr>
            <a:spLocks noGrp="1"/>
          </p:cNvSpPr>
          <p:nvPr>
            <p:ph type="dt" sz="half" idx="10"/>
          </p:nvPr>
        </p:nvSpPr>
        <p:spPr/>
        <p:txBody>
          <a:bodyPr/>
          <a:lstStyle/>
          <a:p>
            <a:fld id="{6D277876-A55F-43B1-BD29-24F9E9163F36}" type="datetime1">
              <a:rPr lang="en-US" smtClean="0"/>
              <a:t>08-Jul-19</a:t>
            </a:fld>
            <a:endParaRPr lang="en-US" dirty="0"/>
          </a:p>
        </p:txBody>
      </p:sp>
      <p:sp>
        <p:nvSpPr>
          <p:cNvPr id="5" name="Footer Placeholder 4"/>
          <p:cNvSpPr>
            <a:spLocks noGrp="1"/>
          </p:cNvSpPr>
          <p:nvPr>
            <p:ph type="ftr" sz="quarter" idx="11"/>
          </p:nvPr>
        </p:nvSpPr>
        <p:spPr/>
        <p:txBody>
          <a:bodyPr/>
          <a:lstStyle/>
          <a:p>
            <a:r>
              <a:rPr lang="en-US" smtClean="0"/>
              <a:t>GV.TS.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dirty="0"/>
          </a:p>
        </p:txBody>
      </p:sp>
      <p:sp>
        <p:nvSpPr>
          <p:cNvPr id="7"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grpSp>
        <p:nvGrpSpPr>
          <p:cNvPr id="8" name="Group 1"/>
          <p:cNvGrpSpPr>
            <a:grpSpLocks/>
          </p:cNvGrpSpPr>
          <p:nvPr/>
        </p:nvGrpSpPr>
        <p:grpSpPr bwMode="auto">
          <a:xfrm>
            <a:off x="744863" y="2438400"/>
            <a:ext cx="7484737" cy="2193925"/>
            <a:chOff x="3366" y="1270"/>
            <a:chExt cx="6924" cy="2630"/>
          </a:xfrm>
        </p:grpSpPr>
        <p:sp>
          <p:nvSpPr>
            <p:cNvPr id="9" name="Oval 23"/>
            <p:cNvSpPr>
              <a:spLocks noChangeArrowheads="1"/>
            </p:cNvSpPr>
            <p:nvPr/>
          </p:nvSpPr>
          <p:spPr bwMode="auto">
            <a:xfrm>
              <a:off x="5184" y="1658"/>
              <a:ext cx="1152" cy="658"/>
            </a:xfrm>
            <a:prstGeom prst="ellipse">
              <a:avLst/>
            </a:prstGeom>
            <a:solidFill>
              <a:srgbClr val="DDDDDD"/>
            </a:solidFill>
            <a:ln w="19050">
              <a:solidFill>
                <a:srgbClr val="000000"/>
              </a:solidFill>
              <a:round/>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2060"/>
                  </a:solidFill>
                  <a:effectLst/>
                  <a:cs typeface="Times New Roman" pitchFamily="18" charset="0"/>
                </a:rPr>
                <a:t>Ready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002060"/>
                </a:solidFill>
                <a:effectLst/>
                <a:cs typeface="Arial" pitchFamily="34" charset="0"/>
              </a:endParaRPr>
            </a:p>
          </p:txBody>
        </p:sp>
        <p:sp>
          <p:nvSpPr>
            <p:cNvPr id="10" name="Oval 22"/>
            <p:cNvSpPr>
              <a:spLocks noChangeArrowheads="1"/>
            </p:cNvSpPr>
            <p:nvPr/>
          </p:nvSpPr>
          <p:spPr bwMode="auto">
            <a:xfrm>
              <a:off x="5985" y="3180"/>
              <a:ext cx="1415" cy="576"/>
            </a:xfrm>
            <a:prstGeom prst="ellipse">
              <a:avLst/>
            </a:prstGeom>
            <a:solidFill>
              <a:srgbClr val="DDDDDD"/>
            </a:solidFill>
            <a:ln w="19050">
              <a:solidFill>
                <a:srgbClr val="000000"/>
              </a:solidFill>
              <a:round/>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2060"/>
                  </a:solidFill>
                  <a:effectLst/>
                  <a:ea typeface="Times New Roman" pitchFamily="18" charset="0"/>
                  <a:cs typeface="Arial" pitchFamily="34" charset="0"/>
                </a:rPr>
                <a:t>Blocked</a:t>
              </a:r>
              <a:endParaRPr kumimoji="0" lang="en-US" sz="2400" b="0" i="0" u="none" strike="noStrike" cap="none" normalizeH="0" baseline="0" dirty="0" smtClean="0">
                <a:ln>
                  <a:noFill/>
                </a:ln>
                <a:solidFill>
                  <a:srgbClr val="002060"/>
                </a:solidFill>
                <a:effectLst/>
                <a:cs typeface="Arial" pitchFamily="34" charset="0"/>
              </a:endParaRPr>
            </a:p>
          </p:txBody>
        </p:sp>
        <p:sp>
          <p:nvSpPr>
            <p:cNvPr id="11" name="Oval 21"/>
            <p:cNvSpPr>
              <a:spLocks noChangeArrowheads="1"/>
            </p:cNvSpPr>
            <p:nvPr/>
          </p:nvSpPr>
          <p:spPr bwMode="auto">
            <a:xfrm>
              <a:off x="3805" y="3180"/>
              <a:ext cx="1460" cy="576"/>
            </a:xfrm>
            <a:prstGeom prst="ellipse">
              <a:avLst/>
            </a:prstGeom>
            <a:solidFill>
              <a:srgbClr val="DDDDDD"/>
            </a:solidFill>
            <a:ln w="19050">
              <a:solidFill>
                <a:srgbClr val="000000"/>
              </a:solidFill>
              <a:round/>
              <a:headEnd/>
              <a:tailEnd/>
            </a:ln>
            <a:effectLst>
              <a:prstShdw prst="shdw13" dist="53882" dir="13500000">
                <a:srgbClr val="808080"/>
              </a:prstShdw>
            </a:effec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002060"/>
                  </a:solidFill>
                  <a:effectLst/>
                  <a:ea typeface="Times New Roman" pitchFamily="18" charset="0"/>
                  <a:cs typeface="Arial" pitchFamily="34" charset="0"/>
                </a:rPr>
                <a:t>Suspend</a:t>
              </a:r>
              <a:endParaRPr kumimoji="0" lang="en-US" sz="2400" b="0" i="0" u="none" strike="noStrike" cap="none" normalizeH="0" baseline="0" smtClean="0">
                <a:ln>
                  <a:noFill/>
                </a:ln>
                <a:solidFill>
                  <a:srgbClr val="002060"/>
                </a:solidFill>
                <a:effectLst/>
                <a:cs typeface="Arial" pitchFamily="34" charset="0"/>
              </a:endParaRPr>
            </a:p>
          </p:txBody>
        </p:sp>
        <p:sp>
          <p:nvSpPr>
            <p:cNvPr id="12" name="Oval 20"/>
            <p:cNvSpPr>
              <a:spLocks noChangeArrowheads="1"/>
            </p:cNvSpPr>
            <p:nvPr/>
          </p:nvSpPr>
          <p:spPr bwMode="auto">
            <a:xfrm>
              <a:off x="7077" y="1650"/>
              <a:ext cx="1451" cy="715"/>
            </a:xfrm>
            <a:prstGeom prst="ellipse">
              <a:avLst/>
            </a:prstGeom>
            <a:solidFill>
              <a:srgbClr val="DDDDDD"/>
            </a:solidFill>
            <a:ln w="19050">
              <a:solidFill>
                <a:srgbClr val="000000"/>
              </a:solidFill>
              <a:round/>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2060"/>
                  </a:solidFill>
                  <a:effectLst/>
                  <a:cs typeface="Times New Roman" pitchFamily="18" charset="0"/>
                </a:rPr>
                <a:t>Running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002060"/>
                </a:solidFill>
                <a:effectLst/>
                <a:cs typeface="Arial" pitchFamily="34" charset="0"/>
              </a:endParaRPr>
            </a:p>
          </p:txBody>
        </p:sp>
        <p:sp>
          <p:nvSpPr>
            <p:cNvPr id="13" name="Line 19"/>
            <p:cNvSpPr>
              <a:spLocks noChangeShapeType="1"/>
            </p:cNvSpPr>
            <p:nvPr/>
          </p:nvSpPr>
          <p:spPr bwMode="auto">
            <a:xfrm>
              <a:off x="6294" y="1989"/>
              <a:ext cx="765"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vi-VN" sz="2400">
                <a:solidFill>
                  <a:srgbClr val="002060"/>
                </a:solidFill>
              </a:endParaRPr>
            </a:p>
          </p:txBody>
        </p:sp>
        <p:sp>
          <p:nvSpPr>
            <p:cNvPr id="14" name="Line 18"/>
            <p:cNvSpPr>
              <a:spLocks noChangeShapeType="1"/>
            </p:cNvSpPr>
            <p:nvPr/>
          </p:nvSpPr>
          <p:spPr bwMode="auto">
            <a:xfrm flipH="1">
              <a:off x="5265" y="3468"/>
              <a:ext cx="720"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vi-VN" sz="2400">
                <a:solidFill>
                  <a:srgbClr val="002060"/>
                </a:solidFill>
              </a:endParaRPr>
            </a:p>
          </p:txBody>
        </p:sp>
        <p:sp>
          <p:nvSpPr>
            <p:cNvPr id="15" name="Text Box 17"/>
            <p:cNvSpPr txBox="1">
              <a:spLocks noChangeArrowheads="1"/>
            </p:cNvSpPr>
            <p:nvPr/>
          </p:nvSpPr>
          <p:spPr bwMode="auto">
            <a:xfrm>
              <a:off x="4134" y="2385"/>
              <a:ext cx="1299"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2060"/>
                  </a:solidFill>
                  <a:effectLst/>
                  <a:ea typeface="Times New Roman" pitchFamily="18" charset="0"/>
                  <a:cs typeface="Arial" pitchFamily="34" charset="0"/>
                </a:rPr>
                <a:t>Activate</a:t>
              </a:r>
              <a:endParaRPr kumimoji="0" lang="en-US" sz="2400" b="0" i="0" u="none" strike="noStrike" cap="none" normalizeH="0" baseline="0" smtClean="0">
                <a:ln>
                  <a:noFill/>
                </a:ln>
                <a:solidFill>
                  <a:srgbClr val="002060"/>
                </a:solidFill>
                <a:effectLst/>
                <a:cs typeface="Arial" pitchFamily="34" charset="0"/>
              </a:endParaRPr>
            </a:p>
          </p:txBody>
        </p:sp>
        <p:sp>
          <p:nvSpPr>
            <p:cNvPr id="16" name="Text Box 16"/>
            <p:cNvSpPr txBox="1">
              <a:spLocks noChangeArrowheads="1"/>
            </p:cNvSpPr>
            <p:nvPr/>
          </p:nvSpPr>
          <p:spPr bwMode="auto">
            <a:xfrm>
              <a:off x="5076" y="3468"/>
              <a:ext cx="115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2060"/>
                  </a:solidFill>
                  <a:effectLst/>
                  <a:ea typeface="Times New Roman" pitchFamily="18" charset="0"/>
                  <a:cs typeface="Arial" pitchFamily="34" charset="0"/>
                </a:rPr>
                <a:t>Suspend</a:t>
              </a:r>
              <a:endParaRPr kumimoji="0" lang="en-US" sz="2400" b="0" i="0" u="none" strike="noStrike" cap="none" normalizeH="0" baseline="0" smtClean="0">
                <a:ln>
                  <a:noFill/>
                </a:ln>
                <a:solidFill>
                  <a:srgbClr val="002060"/>
                </a:solidFill>
                <a:effectLst/>
                <a:cs typeface="Arial" pitchFamily="34" charset="0"/>
              </a:endParaRPr>
            </a:p>
          </p:txBody>
        </p:sp>
        <p:sp>
          <p:nvSpPr>
            <p:cNvPr id="18" name="Line 14"/>
            <p:cNvSpPr>
              <a:spLocks noChangeShapeType="1"/>
            </p:cNvSpPr>
            <p:nvPr/>
          </p:nvSpPr>
          <p:spPr bwMode="auto">
            <a:xfrm>
              <a:off x="8528" y="2018"/>
              <a:ext cx="41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vi-VN" sz="2400">
                <a:solidFill>
                  <a:srgbClr val="002060"/>
                </a:solidFill>
              </a:endParaRPr>
            </a:p>
          </p:txBody>
        </p:sp>
        <p:sp>
          <p:nvSpPr>
            <p:cNvPr id="19" name="Line 13"/>
            <p:cNvSpPr>
              <a:spLocks noChangeShapeType="1"/>
            </p:cNvSpPr>
            <p:nvPr/>
          </p:nvSpPr>
          <p:spPr bwMode="auto">
            <a:xfrm>
              <a:off x="8946" y="2018"/>
              <a:ext cx="0" cy="72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vi-VN" sz="2400">
                <a:solidFill>
                  <a:srgbClr val="002060"/>
                </a:solidFill>
              </a:endParaRPr>
            </a:p>
          </p:txBody>
        </p:sp>
        <p:sp>
          <p:nvSpPr>
            <p:cNvPr id="20" name="Line 12"/>
            <p:cNvSpPr>
              <a:spLocks noChangeShapeType="1"/>
            </p:cNvSpPr>
            <p:nvPr/>
          </p:nvSpPr>
          <p:spPr bwMode="auto">
            <a:xfrm flipH="1">
              <a:off x="4041" y="2018"/>
              <a:ext cx="1134" cy="0"/>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vi-VN" sz="2400">
                <a:solidFill>
                  <a:srgbClr val="002060"/>
                </a:solidFill>
              </a:endParaRPr>
            </a:p>
          </p:txBody>
        </p:sp>
        <p:sp>
          <p:nvSpPr>
            <p:cNvPr id="21" name="Line 11"/>
            <p:cNvSpPr>
              <a:spLocks noChangeShapeType="1"/>
            </p:cNvSpPr>
            <p:nvPr/>
          </p:nvSpPr>
          <p:spPr bwMode="auto">
            <a:xfrm>
              <a:off x="4041" y="1345"/>
              <a:ext cx="0" cy="6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vi-VN" sz="2400">
                <a:solidFill>
                  <a:srgbClr val="002060"/>
                </a:solidFill>
              </a:endParaRPr>
            </a:p>
          </p:txBody>
        </p:sp>
        <p:sp>
          <p:nvSpPr>
            <p:cNvPr id="22" name="Line 10"/>
            <p:cNvSpPr>
              <a:spLocks noChangeShapeType="1"/>
            </p:cNvSpPr>
            <p:nvPr/>
          </p:nvSpPr>
          <p:spPr bwMode="auto">
            <a:xfrm flipV="1">
              <a:off x="5796" y="1315"/>
              <a:ext cx="0" cy="360"/>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vi-VN" sz="2400">
                <a:solidFill>
                  <a:srgbClr val="002060"/>
                </a:solidFill>
              </a:endParaRPr>
            </a:p>
          </p:txBody>
        </p:sp>
        <p:sp>
          <p:nvSpPr>
            <p:cNvPr id="23" name="Line 9"/>
            <p:cNvSpPr>
              <a:spLocks noChangeShapeType="1"/>
            </p:cNvSpPr>
            <p:nvPr/>
          </p:nvSpPr>
          <p:spPr bwMode="auto">
            <a:xfrm>
              <a:off x="5796" y="1315"/>
              <a:ext cx="191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vi-VN" sz="2400">
                <a:solidFill>
                  <a:srgbClr val="002060"/>
                </a:solidFill>
              </a:endParaRPr>
            </a:p>
          </p:txBody>
        </p:sp>
        <p:sp>
          <p:nvSpPr>
            <p:cNvPr id="24" name="Line 8"/>
            <p:cNvSpPr>
              <a:spLocks noChangeShapeType="1"/>
            </p:cNvSpPr>
            <p:nvPr/>
          </p:nvSpPr>
          <p:spPr bwMode="auto">
            <a:xfrm flipV="1">
              <a:off x="7716" y="1315"/>
              <a:ext cx="0" cy="36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vi-VN" sz="2400">
                <a:solidFill>
                  <a:srgbClr val="002060"/>
                </a:solidFill>
              </a:endParaRPr>
            </a:p>
          </p:txBody>
        </p:sp>
        <p:sp>
          <p:nvSpPr>
            <p:cNvPr id="25" name="Line 7"/>
            <p:cNvSpPr>
              <a:spLocks noChangeShapeType="1"/>
            </p:cNvSpPr>
            <p:nvPr/>
          </p:nvSpPr>
          <p:spPr bwMode="auto">
            <a:xfrm>
              <a:off x="7821" y="2380"/>
              <a:ext cx="0" cy="10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vi-VN" sz="2400">
                <a:solidFill>
                  <a:srgbClr val="002060"/>
                </a:solidFill>
              </a:endParaRPr>
            </a:p>
          </p:txBody>
        </p:sp>
        <p:sp>
          <p:nvSpPr>
            <p:cNvPr id="26" name="Line 6"/>
            <p:cNvSpPr>
              <a:spLocks noChangeShapeType="1"/>
            </p:cNvSpPr>
            <p:nvPr/>
          </p:nvSpPr>
          <p:spPr bwMode="auto">
            <a:xfrm>
              <a:off x="7400" y="3460"/>
              <a:ext cx="421" cy="0"/>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vi-VN" sz="2400">
                <a:solidFill>
                  <a:srgbClr val="002060"/>
                </a:solidFill>
              </a:endParaRPr>
            </a:p>
          </p:txBody>
        </p:sp>
        <p:sp>
          <p:nvSpPr>
            <p:cNvPr id="27" name="Line 5"/>
            <p:cNvSpPr>
              <a:spLocks noChangeShapeType="1"/>
            </p:cNvSpPr>
            <p:nvPr/>
          </p:nvSpPr>
          <p:spPr bwMode="auto">
            <a:xfrm flipH="1">
              <a:off x="4776" y="2245"/>
              <a:ext cx="720" cy="958"/>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vi-VN" sz="2400">
                <a:solidFill>
                  <a:srgbClr val="002060"/>
                </a:solidFill>
              </a:endParaRPr>
            </a:p>
          </p:txBody>
        </p:sp>
        <p:sp>
          <p:nvSpPr>
            <p:cNvPr id="28" name="Line 4"/>
            <p:cNvSpPr>
              <a:spLocks noChangeShapeType="1"/>
            </p:cNvSpPr>
            <p:nvPr/>
          </p:nvSpPr>
          <p:spPr bwMode="auto">
            <a:xfrm>
              <a:off x="5991" y="2260"/>
              <a:ext cx="680" cy="907"/>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vi-VN" sz="2400">
                <a:solidFill>
                  <a:srgbClr val="002060"/>
                </a:solidFill>
              </a:endParaRPr>
            </a:p>
          </p:txBody>
        </p:sp>
        <p:sp>
          <p:nvSpPr>
            <p:cNvPr id="29" name="Text Box 3"/>
            <p:cNvSpPr txBox="1">
              <a:spLocks noChangeArrowheads="1"/>
            </p:cNvSpPr>
            <p:nvPr/>
          </p:nvSpPr>
          <p:spPr bwMode="auto">
            <a:xfrm>
              <a:off x="8991" y="2425"/>
              <a:ext cx="1299"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002060"/>
                  </a:solidFill>
                  <a:effectLst/>
                  <a:ea typeface="Times New Roman" pitchFamily="18" charset="0"/>
                  <a:cs typeface="Arial" pitchFamily="34" charset="0"/>
                </a:rPr>
                <a:t>End</a:t>
              </a:r>
              <a:endParaRPr kumimoji="0" lang="en-US" sz="2400" b="0" i="0" u="none" strike="noStrike" cap="none" normalizeH="0" baseline="0" smtClean="0">
                <a:ln>
                  <a:noFill/>
                </a:ln>
                <a:solidFill>
                  <a:srgbClr val="002060"/>
                </a:solidFill>
                <a:effectLst/>
                <a:cs typeface="Arial" pitchFamily="34" charset="0"/>
              </a:endParaRPr>
            </a:p>
          </p:txBody>
        </p:sp>
        <p:sp>
          <p:nvSpPr>
            <p:cNvPr id="30" name="Text Box 2"/>
            <p:cNvSpPr txBox="1">
              <a:spLocks noChangeArrowheads="1"/>
            </p:cNvSpPr>
            <p:nvPr/>
          </p:nvSpPr>
          <p:spPr bwMode="auto">
            <a:xfrm>
              <a:off x="3366" y="1270"/>
              <a:ext cx="1299"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002060"/>
                  </a:solidFill>
                  <a:effectLst/>
                  <a:ea typeface="Times New Roman" pitchFamily="18" charset="0"/>
                  <a:cs typeface="Arial" pitchFamily="34" charset="0"/>
                </a:rPr>
                <a:t>New</a:t>
              </a:r>
              <a:endParaRPr kumimoji="0" lang="en-US" sz="2400" b="0" i="0" u="none" strike="noStrike" cap="none" normalizeH="0" baseline="0" smtClean="0">
                <a:ln>
                  <a:noFill/>
                </a:ln>
                <a:solidFill>
                  <a:srgbClr val="002060"/>
                </a:solidFill>
                <a:effectLst/>
                <a:cs typeface="Arial" pitchFamily="34" charset="0"/>
              </a:endParaRPr>
            </a:p>
          </p:txBody>
        </p:sp>
      </p:grpSp>
    </p:spTree>
    <p:extLst>
      <p:ext uri="{BB962C8B-B14F-4D97-AF65-F5344CB8AC3E}">
        <p14:creationId xmlns:p14="http://schemas.microsoft.com/office/powerpoint/2010/main" val="37439049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2.2.4. </a:t>
            </a:r>
            <a:r>
              <a:rPr lang="en-US" dirty="0" err="1"/>
              <a:t>Tiến</a:t>
            </a:r>
            <a:r>
              <a:rPr lang="en-US" dirty="0"/>
              <a:t> </a:t>
            </a:r>
            <a:r>
              <a:rPr lang="en-US" dirty="0" err="1"/>
              <a:t>trình</a:t>
            </a:r>
            <a:r>
              <a:rPr lang="en-US" dirty="0"/>
              <a:t> </a:t>
            </a:r>
            <a:r>
              <a:rPr lang="en-US" dirty="0" err="1" smtClean="0"/>
              <a:t>năm</a:t>
            </a:r>
            <a:r>
              <a:rPr lang="en-US" dirty="0" smtClean="0"/>
              <a:t> </a:t>
            </a:r>
            <a:r>
              <a:rPr lang="en-US" dirty="0" err="1" smtClean="0"/>
              <a:t>trạng</a:t>
            </a:r>
            <a:r>
              <a:rPr lang="en-US" dirty="0" smtClean="0"/>
              <a:t> </a:t>
            </a:r>
            <a:r>
              <a:rPr lang="en-US" dirty="0" err="1"/>
              <a:t>thái</a:t>
            </a:r>
            <a:endParaRPr lang="vi-VN" dirty="0"/>
          </a:p>
        </p:txBody>
      </p:sp>
      <p:sp>
        <p:nvSpPr>
          <p:cNvPr id="3" name="Content Placeholder 2"/>
          <p:cNvSpPr>
            <a:spLocks noGrp="1"/>
          </p:cNvSpPr>
          <p:nvPr>
            <p:ph idx="1"/>
          </p:nvPr>
        </p:nvSpPr>
        <p:spPr/>
        <p:txBody>
          <a:bodyPr/>
          <a:lstStyle/>
          <a:p>
            <a:pPr lvl="0"/>
            <a:r>
              <a:rPr lang="en-US" b="1" dirty="0" err="1"/>
              <a:t>Tiến</a:t>
            </a:r>
            <a:r>
              <a:rPr lang="en-US" b="1" dirty="0"/>
              <a:t> </a:t>
            </a:r>
            <a:r>
              <a:rPr lang="en-US" b="1" dirty="0" err="1"/>
              <a:t>trình</a:t>
            </a:r>
            <a:r>
              <a:rPr lang="en-US" b="1" dirty="0"/>
              <a:t> 5 </a:t>
            </a:r>
            <a:r>
              <a:rPr lang="en-US" b="1" dirty="0" err="1"/>
              <a:t>trạng</a:t>
            </a:r>
            <a:r>
              <a:rPr lang="en-US" b="1" dirty="0"/>
              <a:t> </a:t>
            </a:r>
            <a:r>
              <a:rPr lang="en-US" b="1" dirty="0" err="1"/>
              <a:t>thái</a:t>
            </a:r>
            <a:r>
              <a:rPr lang="en-US" b="1" dirty="0"/>
              <a:t>:</a:t>
            </a:r>
            <a:r>
              <a:rPr lang="en-US" dirty="0"/>
              <a:t> </a:t>
            </a:r>
            <a:r>
              <a:rPr lang="en-US" dirty="0" err="1" smtClean="0"/>
              <a:t>phân</a:t>
            </a:r>
            <a:r>
              <a:rPr lang="en-US" dirty="0" smtClean="0"/>
              <a:t> </a:t>
            </a:r>
            <a:r>
              <a:rPr lang="en-US" dirty="0" err="1" smtClean="0"/>
              <a:t>biệt</a:t>
            </a:r>
            <a:r>
              <a:rPr lang="en-US" dirty="0" smtClean="0"/>
              <a:t> 2 </a:t>
            </a:r>
            <a:r>
              <a:rPr lang="en-US" dirty="0" err="1"/>
              <a:t>trạng</a:t>
            </a:r>
            <a:r>
              <a:rPr lang="en-US" dirty="0"/>
              <a:t> </a:t>
            </a:r>
            <a:r>
              <a:rPr lang="en-US" dirty="0" err="1"/>
              <a:t>thái</a:t>
            </a:r>
            <a:r>
              <a:rPr lang="en-US" dirty="0"/>
              <a:t> </a:t>
            </a:r>
            <a:r>
              <a:rPr lang="en-US" dirty="0" smtClean="0"/>
              <a:t>suspend:</a:t>
            </a:r>
          </a:p>
          <a:p>
            <a:pPr lvl="1">
              <a:spcBef>
                <a:spcPts val="0"/>
              </a:spcBef>
            </a:pPr>
            <a:r>
              <a:rPr lang="en-US" sz="2400" dirty="0" err="1" smtClean="0"/>
              <a:t>một</a:t>
            </a:r>
            <a:r>
              <a:rPr lang="en-US" sz="2400" dirty="0" smtClean="0"/>
              <a:t> </a:t>
            </a:r>
            <a:r>
              <a:rPr lang="en-US" sz="2400" dirty="0" err="1"/>
              <a:t>trạng</a:t>
            </a:r>
            <a:r>
              <a:rPr lang="en-US" sz="2400" dirty="0"/>
              <a:t> </a:t>
            </a:r>
            <a:r>
              <a:rPr lang="en-US" sz="2400" dirty="0" err="1"/>
              <a:t>thái</a:t>
            </a:r>
            <a:r>
              <a:rPr lang="en-US" sz="2400" dirty="0"/>
              <a:t> suspend </a:t>
            </a:r>
            <a:r>
              <a:rPr lang="en-US" sz="2400" dirty="0" err="1"/>
              <a:t>dành</a:t>
            </a:r>
            <a:r>
              <a:rPr lang="en-US" sz="2400" dirty="0"/>
              <a:t> </a:t>
            </a:r>
            <a:r>
              <a:rPr lang="en-US" sz="2400" dirty="0" err="1"/>
              <a:t>cho</a:t>
            </a:r>
            <a:r>
              <a:rPr lang="en-US" sz="2400" dirty="0"/>
              <a:t> </a:t>
            </a:r>
            <a:r>
              <a:rPr lang="en-US" sz="2400" dirty="0" err="1"/>
              <a:t>các</a:t>
            </a:r>
            <a:r>
              <a:rPr lang="en-US" sz="2400" dirty="0"/>
              <a:t> </a:t>
            </a:r>
            <a:r>
              <a:rPr lang="en-US" sz="2400" dirty="0" err="1"/>
              <a:t>tiến</a:t>
            </a:r>
            <a:r>
              <a:rPr lang="en-US" sz="2400" dirty="0"/>
              <a:t> </a:t>
            </a:r>
            <a:r>
              <a:rPr lang="en-US" sz="2400" dirty="0" err="1"/>
              <a:t>trình</a:t>
            </a:r>
            <a:r>
              <a:rPr lang="en-US" sz="2400" dirty="0"/>
              <a:t> </a:t>
            </a:r>
            <a:r>
              <a:rPr lang="en-US" sz="2400" dirty="0" err="1"/>
              <a:t>từ</a:t>
            </a:r>
            <a:r>
              <a:rPr lang="en-US" sz="2400" dirty="0"/>
              <a:t> blocked </a:t>
            </a:r>
            <a:r>
              <a:rPr lang="en-US" sz="2400" dirty="0" err="1"/>
              <a:t>chuyển</a:t>
            </a:r>
            <a:r>
              <a:rPr lang="en-US" sz="2400" dirty="0"/>
              <a:t> </a:t>
            </a:r>
            <a:r>
              <a:rPr lang="en-US" sz="2400" dirty="0" err="1"/>
              <a:t>đến</a:t>
            </a:r>
            <a:r>
              <a:rPr lang="en-US" sz="2400" dirty="0"/>
              <a:t>, </a:t>
            </a:r>
            <a:r>
              <a:rPr lang="en-US" sz="2400" dirty="0" err="1" smtClean="0"/>
              <a:t>được</a:t>
            </a:r>
            <a:r>
              <a:rPr lang="en-US" sz="2400" dirty="0" smtClean="0"/>
              <a:t> </a:t>
            </a:r>
            <a:r>
              <a:rPr lang="en-US" sz="2400" dirty="0" err="1"/>
              <a:t>gọi</a:t>
            </a:r>
            <a:r>
              <a:rPr lang="en-US" sz="2400" dirty="0"/>
              <a:t> </a:t>
            </a:r>
            <a:r>
              <a:rPr lang="en-US" sz="2400" dirty="0" err="1"/>
              <a:t>là</a:t>
            </a:r>
            <a:r>
              <a:rPr lang="en-US" sz="2400" dirty="0"/>
              <a:t> </a:t>
            </a:r>
            <a:r>
              <a:rPr lang="en-US" sz="2400" b="1" dirty="0" smtClean="0"/>
              <a:t>blocked-suspend;</a:t>
            </a:r>
          </a:p>
          <a:p>
            <a:pPr lvl="1">
              <a:spcBef>
                <a:spcPts val="0"/>
              </a:spcBef>
            </a:pPr>
            <a:r>
              <a:rPr lang="en-US" sz="2400" dirty="0" err="1" smtClean="0"/>
              <a:t>một</a:t>
            </a:r>
            <a:r>
              <a:rPr lang="en-US" sz="2400" dirty="0" smtClean="0"/>
              <a:t> </a:t>
            </a:r>
            <a:r>
              <a:rPr lang="en-US" sz="2400" dirty="0" err="1"/>
              <a:t>trạng</a:t>
            </a:r>
            <a:r>
              <a:rPr lang="en-US" sz="2400" dirty="0"/>
              <a:t> </a:t>
            </a:r>
            <a:r>
              <a:rPr lang="en-US" sz="2400" dirty="0" err="1"/>
              <a:t>thái</a:t>
            </a:r>
            <a:r>
              <a:rPr lang="en-US" sz="2400" dirty="0"/>
              <a:t> suspend </a:t>
            </a:r>
            <a:r>
              <a:rPr lang="en-US" sz="2400" dirty="0" err="1"/>
              <a:t>dành</a:t>
            </a:r>
            <a:r>
              <a:rPr lang="en-US" sz="2400" dirty="0"/>
              <a:t> </a:t>
            </a:r>
            <a:r>
              <a:rPr lang="en-US" sz="2400" dirty="0" err="1"/>
              <a:t>cho</a:t>
            </a:r>
            <a:r>
              <a:rPr lang="en-US" sz="2400" dirty="0"/>
              <a:t> </a:t>
            </a:r>
            <a:r>
              <a:rPr lang="en-US" sz="2400" dirty="0" err="1"/>
              <a:t>các</a:t>
            </a:r>
            <a:r>
              <a:rPr lang="en-US" sz="2400" dirty="0"/>
              <a:t> </a:t>
            </a:r>
            <a:r>
              <a:rPr lang="en-US" sz="2400" dirty="0" err="1"/>
              <a:t>tiến</a:t>
            </a:r>
            <a:r>
              <a:rPr lang="en-US" sz="2400" dirty="0"/>
              <a:t> </a:t>
            </a:r>
            <a:r>
              <a:rPr lang="en-US" sz="2400" dirty="0" err="1"/>
              <a:t>trình</a:t>
            </a:r>
            <a:r>
              <a:rPr lang="en-US" sz="2400" dirty="0"/>
              <a:t> </a:t>
            </a:r>
            <a:r>
              <a:rPr lang="en-US" sz="2400" dirty="0" err="1"/>
              <a:t>từ</a:t>
            </a:r>
            <a:r>
              <a:rPr lang="en-US" sz="2400" dirty="0"/>
              <a:t> ready </a:t>
            </a:r>
            <a:r>
              <a:rPr lang="en-US" sz="2400" dirty="0" err="1"/>
              <a:t>chuyển</a:t>
            </a:r>
            <a:r>
              <a:rPr lang="en-US" sz="2400" dirty="0"/>
              <a:t> </a:t>
            </a:r>
            <a:r>
              <a:rPr lang="en-US" sz="2400" dirty="0" err="1"/>
              <a:t>đến</a:t>
            </a:r>
            <a:r>
              <a:rPr lang="en-US" sz="2400" dirty="0"/>
              <a:t>, </a:t>
            </a:r>
            <a:r>
              <a:rPr lang="en-US" sz="2400" dirty="0" err="1" smtClean="0"/>
              <a:t>được</a:t>
            </a:r>
            <a:r>
              <a:rPr lang="en-US" sz="2400" dirty="0" smtClean="0"/>
              <a:t> </a:t>
            </a:r>
            <a:r>
              <a:rPr lang="en-US" sz="2400" dirty="0" err="1"/>
              <a:t>gọi</a:t>
            </a:r>
            <a:r>
              <a:rPr lang="en-US" sz="2400" dirty="0"/>
              <a:t> </a:t>
            </a:r>
            <a:r>
              <a:rPr lang="en-US" sz="2400" dirty="0" err="1"/>
              <a:t>là</a:t>
            </a:r>
            <a:r>
              <a:rPr lang="en-US" sz="2400" dirty="0"/>
              <a:t> </a:t>
            </a:r>
            <a:r>
              <a:rPr lang="en-US" sz="2400" b="1" dirty="0"/>
              <a:t>ready-suspend.</a:t>
            </a:r>
            <a:endParaRPr lang="vi-VN" sz="2400" b="1" dirty="0"/>
          </a:p>
          <a:p>
            <a:endParaRPr lang="vi-VN" dirty="0"/>
          </a:p>
        </p:txBody>
      </p:sp>
      <p:sp>
        <p:nvSpPr>
          <p:cNvPr id="4" name="Date Placeholder 3"/>
          <p:cNvSpPr>
            <a:spLocks noGrp="1"/>
          </p:cNvSpPr>
          <p:nvPr>
            <p:ph type="dt" sz="half" idx="10"/>
          </p:nvPr>
        </p:nvSpPr>
        <p:spPr/>
        <p:txBody>
          <a:bodyPr/>
          <a:lstStyle/>
          <a:p>
            <a:fld id="{597B1F17-C9EF-44E8-B4CE-7D79C6699E87}" type="datetime1">
              <a:rPr lang="en-US" smtClean="0"/>
              <a:t>08-Jul-19</a:t>
            </a:fld>
            <a:endParaRPr lang="en-US" dirty="0"/>
          </a:p>
        </p:txBody>
      </p:sp>
      <p:sp>
        <p:nvSpPr>
          <p:cNvPr id="5" name="Footer Placeholder 4"/>
          <p:cNvSpPr>
            <a:spLocks noGrp="1"/>
          </p:cNvSpPr>
          <p:nvPr>
            <p:ph type="ftr" sz="quarter" idx="11"/>
          </p:nvPr>
        </p:nvSpPr>
        <p:spPr/>
        <p:txBody>
          <a:bodyPr/>
          <a:lstStyle/>
          <a:p>
            <a:r>
              <a:rPr lang="en-US" smtClean="0"/>
              <a:t>GV.TS.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dirty="0"/>
          </a:p>
        </p:txBody>
      </p:sp>
      <p:grpSp>
        <p:nvGrpSpPr>
          <p:cNvPr id="7" name="Group 1"/>
          <p:cNvGrpSpPr>
            <a:grpSpLocks/>
          </p:cNvGrpSpPr>
          <p:nvPr/>
        </p:nvGrpSpPr>
        <p:grpSpPr bwMode="auto">
          <a:xfrm>
            <a:off x="381000" y="3429000"/>
            <a:ext cx="7756440" cy="3234560"/>
            <a:chOff x="2826" y="5235"/>
            <a:chExt cx="7290" cy="4122"/>
          </a:xfrm>
        </p:grpSpPr>
        <p:sp>
          <p:nvSpPr>
            <p:cNvPr id="8" name="Oval 39"/>
            <p:cNvSpPr>
              <a:spLocks noChangeArrowheads="1"/>
            </p:cNvSpPr>
            <p:nvPr/>
          </p:nvSpPr>
          <p:spPr bwMode="auto">
            <a:xfrm>
              <a:off x="5301" y="6488"/>
              <a:ext cx="1247" cy="737"/>
            </a:xfrm>
            <a:prstGeom prst="ellipse">
              <a:avLst/>
            </a:prstGeom>
            <a:solidFill>
              <a:srgbClr val="DDDDDD"/>
            </a:solidFill>
            <a:ln w="19050">
              <a:solidFill>
                <a:srgbClr val="000000"/>
              </a:solidFill>
              <a:round/>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smtClean="0">
                  <a:ln>
                    <a:noFill/>
                  </a:ln>
                  <a:solidFill>
                    <a:srgbClr val="002060"/>
                  </a:solidFill>
                  <a:effectLst/>
                  <a:cs typeface="Times New Roman" pitchFamily="18" charset="0"/>
                </a:rPr>
                <a:t>Ready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rgbClr val="002060"/>
                </a:solidFill>
                <a:effectLst/>
                <a:cs typeface="Arial" pitchFamily="34" charset="0"/>
              </a:endParaRPr>
            </a:p>
          </p:txBody>
        </p:sp>
        <p:sp>
          <p:nvSpPr>
            <p:cNvPr id="9" name="Oval 38"/>
            <p:cNvSpPr>
              <a:spLocks noChangeArrowheads="1"/>
            </p:cNvSpPr>
            <p:nvPr/>
          </p:nvSpPr>
          <p:spPr bwMode="auto">
            <a:xfrm>
              <a:off x="7701" y="7935"/>
              <a:ext cx="1296" cy="737"/>
            </a:xfrm>
            <a:prstGeom prst="ellipse">
              <a:avLst/>
            </a:prstGeom>
            <a:solidFill>
              <a:srgbClr val="DDDDDD"/>
            </a:solidFill>
            <a:ln w="19050">
              <a:solidFill>
                <a:srgbClr val="000000"/>
              </a:solidFill>
              <a:round/>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smtClean="0">
                  <a:ln>
                    <a:noFill/>
                  </a:ln>
                  <a:solidFill>
                    <a:srgbClr val="002060"/>
                  </a:solidFill>
                  <a:effectLst/>
                  <a:ea typeface="Times New Roman" pitchFamily="18" charset="0"/>
                  <a:cs typeface="Arial" pitchFamily="34" charset="0"/>
                </a:rPr>
                <a:t>Blocked</a:t>
              </a:r>
              <a:endParaRPr kumimoji="0" lang="en-US" sz="2200" b="0" i="0" u="none" strike="noStrike" cap="none" normalizeH="0" baseline="0" dirty="0" smtClean="0">
                <a:ln>
                  <a:noFill/>
                </a:ln>
                <a:solidFill>
                  <a:srgbClr val="002060"/>
                </a:solidFill>
                <a:effectLst/>
                <a:cs typeface="Arial" pitchFamily="34" charset="0"/>
              </a:endParaRPr>
            </a:p>
          </p:txBody>
        </p:sp>
        <p:sp>
          <p:nvSpPr>
            <p:cNvPr id="10" name="Oval 37"/>
            <p:cNvSpPr>
              <a:spLocks noChangeArrowheads="1"/>
            </p:cNvSpPr>
            <p:nvPr/>
          </p:nvSpPr>
          <p:spPr bwMode="auto">
            <a:xfrm>
              <a:off x="7611" y="6495"/>
              <a:ext cx="1386" cy="737"/>
            </a:xfrm>
            <a:prstGeom prst="ellipse">
              <a:avLst/>
            </a:prstGeom>
            <a:solidFill>
              <a:srgbClr val="DDDDDD"/>
            </a:solidFill>
            <a:ln w="19050">
              <a:solidFill>
                <a:srgbClr val="000000"/>
              </a:solidFill>
              <a:round/>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smtClean="0">
                  <a:ln>
                    <a:noFill/>
                  </a:ln>
                  <a:solidFill>
                    <a:srgbClr val="002060"/>
                  </a:solidFill>
                  <a:effectLst/>
                  <a:cs typeface="Times New Roman" pitchFamily="18" charset="0"/>
                </a:rPr>
                <a:t>Running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rgbClr val="002060"/>
                </a:solidFill>
                <a:effectLst/>
                <a:cs typeface="Arial" pitchFamily="34" charset="0"/>
              </a:endParaRPr>
            </a:p>
          </p:txBody>
        </p:sp>
        <p:sp>
          <p:nvSpPr>
            <p:cNvPr id="11" name="Text Box 36"/>
            <p:cNvSpPr txBox="1">
              <a:spLocks noChangeArrowheads="1"/>
            </p:cNvSpPr>
            <p:nvPr/>
          </p:nvSpPr>
          <p:spPr bwMode="auto">
            <a:xfrm>
              <a:off x="6786" y="8925"/>
              <a:ext cx="1299"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2060"/>
                  </a:solidFill>
                  <a:effectLst/>
                  <a:ea typeface="Times New Roman" pitchFamily="18" charset="0"/>
                  <a:cs typeface="Arial" pitchFamily="34" charset="0"/>
                </a:rPr>
                <a:t>Activate</a:t>
              </a:r>
              <a:endParaRPr kumimoji="0" lang="en-US" sz="2400" b="0" i="0" u="none" strike="noStrike" cap="none" normalizeH="0" baseline="0" smtClean="0">
                <a:ln>
                  <a:noFill/>
                </a:ln>
                <a:solidFill>
                  <a:srgbClr val="002060"/>
                </a:solidFill>
                <a:effectLst/>
                <a:cs typeface="Arial" pitchFamily="34" charset="0"/>
              </a:endParaRPr>
            </a:p>
          </p:txBody>
        </p:sp>
        <p:sp>
          <p:nvSpPr>
            <p:cNvPr id="12" name="Oval 35"/>
            <p:cNvSpPr>
              <a:spLocks noChangeArrowheads="1"/>
            </p:cNvSpPr>
            <p:nvPr/>
          </p:nvSpPr>
          <p:spPr bwMode="auto">
            <a:xfrm>
              <a:off x="5229" y="7759"/>
              <a:ext cx="1407" cy="1049"/>
            </a:xfrm>
            <a:prstGeom prst="ellipse">
              <a:avLst/>
            </a:prstGeom>
            <a:solidFill>
              <a:srgbClr val="DDDDDD"/>
            </a:solidFill>
            <a:ln w="19050">
              <a:solidFill>
                <a:srgbClr val="000000"/>
              </a:solidFill>
              <a:round/>
              <a:headEnd/>
              <a:tailEnd/>
            </a:ln>
            <a:effectLst>
              <a:outerShdw dist="35921" dir="2700000" algn="ctr" rotWithShape="0">
                <a:srgbClr val="808080"/>
              </a:outerShdw>
            </a:effec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smtClean="0">
                  <a:ln>
                    <a:noFill/>
                  </a:ln>
                  <a:solidFill>
                    <a:srgbClr val="002060"/>
                  </a:solidFill>
                  <a:effectLst/>
                  <a:cs typeface="Times New Roman" pitchFamily="18" charset="0"/>
                </a:rPr>
                <a:t>Blocked</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200" b="1" i="0" u="none" strike="noStrike" cap="none" normalizeH="0" baseline="0" dirty="0" smtClean="0">
                  <a:ln>
                    <a:noFill/>
                  </a:ln>
                  <a:solidFill>
                    <a:srgbClr val="002060"/>
                  </a:solidFill>
                  <a:effectLst/>
                  <a:ea typeface="Times New Roman" pitchFamily="18" charset="0"/>
                  <a:cs typeface="Arial" pitchFamily="34" charset="0"/>
                </a:rPr>
                <a:t>suspend</a:t>
              </a:r>
              <a:endParaRPr kumimoji="0" lang="en-US" sz="2200" b="0" i="0" u="none" strike="noStrike" cap="none" normalizeH="0" baseline="0" dirty="0" smtClean="0">
                <a:ln>
                  <a:noFill/>
                </a:ln>
                <a:solidFill>
                  <a:srgbClr val="002060"/>
                </a:solidFill>
                <a:effectLst/>
                <a:cs typeface="Arial" pitchFamily="34" charset="0"/>
              </a:endParaRPr>
            </a:p>
          </p:txBody>
        </p:sp>
        <p:sp>
          <p:nvSpPr>
            <p:cNvPr id="13" name="Text Box 34"/>
            <p:cNvSpPr txBox="1">
              <a:spLocks noChangeArrowheads="1"/>
            </p:cNvSpPr>
            <p:nvPr/>
          </p:nvSpPr>
          <p:spPr bwMode="auto">
            <a:xfrm>
              <a:off x="3543" y="7857"/>
              <a:ext cx="1683" cy="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fontAlgn="base">
                <a:spcBef>
                  <a:spcPct val="0"/>
                </a:spcBef>
                <a:spcAft>
                  <a:spcPct val="0"/>
                </a:spcAft>
                <a:tabLst>
                  <a:tab pos="457200" algn="r"/>
                  <a:tab pos="2743200" algn="ctr"/>
                  <a:tab pos="5486400" algn="r"/>
                </a:tabLst>
                <a:defRPr>
                  <a:solidFill>
                    <a:schemeClr val="tx1"/>
                  </a:solidFill>
                  <a:latin typeface="Arial" pitchFamily="34" charset="0"/>
                  <a:cs typeface="Arial" pitchFamily="34" charset="0"/>
                </a:defRPr>
              </a:lvl1pPr>
              <a:lvl2pPr fontAlgn="base">
                <a:spcBef>
                  <a:spcPct val="0"/>
                </a:spcBef>
                <a:spcAft>
                  <a:spcPct val="0"/>
                </a:spcAft>
                <a:tabLst>
                  <a:tab pos="457200" algn="r"/>
                  <a:tab pos="2743200" algn="ctr"/>
                  <a:tab pos="5486400" algn="r"/>
                </a:tabLst>
                <a:defRPr>
                  <a:solidFill>
                    <a:schemeClr val="tx1"/>
                  </a:solidFill>
                  <a:latin typeface="Arial" pitchFamily="34" charset="0"/>
                  <a:cs typeface="Arial" pitchFamily="34" charset="0"/>
                </a:defRPr>
              </a:lvl2pPr>
              <a:lvl3pPr fontAlgn="base">
                <a:spcBef>
                  <a:spcPct val="0"/>
                </a:spcBef>
                <a:spcAft>
                  <a:spcPct val="0"/>
                </a:spcAft>
                <a:tabLst>
                  <a:tab pos="457200" algn="r"/>
                  <a:tab pos="2743200" algn="ctr"/>
                  <a:tab pos="5486400" algn="r"/>
                </a:tabLst>
                <a:defRPr>
                  <a:solidFill>
                    <a:schemeClr val="tx1"/>
                  </a:solidFill>
                  <a:latin typeface="Arial" pitchFamily="34" charset="0"/>
                  <a:cs typeface="Arial" pitchFamily="34" charset="0"/>
                </a:defRPr>
              </a:lvl3pPr>
              <a:lvl4pPr fontAlgn="base">
                <a:spcBef>
                  <a:spcPct val="0"/>
                </a:spcBef>
                <a:spcAft>
                  <a:spcPct val="0"/>
                </a:spcAft>
                <a:tabLst>
                  <a:tab pos="457200" algn="r"/>
                  <a:tab pos="2743200" algn="ctr"/>
                  <a:tab pos="5486400" algn="r"/>
                </a:tabLst>
                <a:defRPr>
                  <a:solidFill>
                    <a:schemeClr val="tx1"/>
                  </a:solidFill>
                  <a:latin typeface="Arial" pitchFamily="34" charset="0"/>
                  <a:cs typeface="Arial" pitchFamily="34" charset="0"/>
                </a:defRPr>
              </a:lvl4pPr>
              <a:lvl5pPr fontAlgn="base">
                <a:spcBef>
                  <a:spcPct val="0"/>
                </a:spcBef>
                <a:spcAft>
                  <a:spcPct val="0"/>
                </a:spcAft>
                <a:tabLst>
                  <a:tab pos="457200" algn="r"/>
                  <a:tab pos="2743200" algn="ctr"/>
                  <a:tab pos="5486400" algn="r"/>
                </a:tabLst>
                <a:defRPr>
                  <a:solidFill>
                    <a:schemeClr val="tx1"/>
                  </a:solidFill>
                  <a:latin typeface="Arial" pitchFamily="34" charset="0"/>
                  <a:cs typeface="Arial" pitchFamily="34" charset="0"/>
                </a:defRPr>
              </a:lvl5pPr>
              <a:lvl6pPr fontAlgn="base">
                <a:spcBef>
                  <a:spcPct val="0"/>
                </a:spcBef>
                <a:spcAft>
                  <a:spcPct val="0"/>
                </a:spcAft>
                <a:tabLst>
                  <a:tab pos="457200" algn="r"/>
                  <a:tab pos="2743200" algn="ctr"/>
                  <a:tab pos="5486400" algn="r"/>
                </a:tabLst>
                <a:defRPr>
                  <a:solidFill>
                    <a:schemeClr val="tx1"/>
                  </a:solidFill>
                  <a:latin typeface="Arial" pitchFamily="34" charset="0"/>
                  <a:cs typeface="Arial" pitchFamily="34" charset="0"/>
                </a:defRPr>
              </a:lvl6pPr>
              <a:lvl7pPr fontAlgn="base">
                <a:spcBef>
                  <a:spcPct val="0"/>
                </a:spcBef>
                <a:spcAft>
                  <a:spcPct val="0"/>
                </a:spcAft>
                <a:tabLst>
                  <a:tab pos="457200" algn="r"/>
                  <a:tab pos="2743200" algn="ctr"/>
                  <a:tab pos="5486400" algn="r"/>
                </a:tabLst>
                <a:defRPr>
                  <a:solidFill>
                    <a:schemeClr val="tx1"/>
                  </a:solidFill>
                  <a:latin typeface="Arial" pitchFamily="34" charset="0"/>
                  <a:cs typeface="Arial" pitchFamily="34" charset="0"/>
                </a:defRPr>
              </a:lvl7pPr>
              <a:lvl8pPr fontAlgn="base">
                <a:spcBef>
                  <a:spcPct val="0"/>
                </a:spcBef>
                <a:spcAft>
                  <a:spcPct val="0"/>
                </a:spcAft>
                <a:tabLst>
                  <a:tab pos="457200" algn="r"/>
                  <a:tab pos="2743200" algn="ctr"/>
                  <a:tab pos="5486400" algn="r"/>
                </a:tabLst>
                <a:defRPr>
                  <a:solidFill>
                    <a:schemeClr val="tx1"/>
                  </a:solidFill>
                  <a:latin typeface="Arial" pitchFamily="34" charset="0"/>
                  <a:cs typeface="Arial" pitchFamily="34" charset="0"/>
                </a:defRPr>
              </a:lvl8pPr>
              <a:lvl9pPr fontAlgn="base">
                <a:spcBef>
                  <a:spcPct val="0"/>
                </a:spcBef>
                <a:spcAft>
                  <a:spcPct val="0"/>
                </a:spcAft>
                <a:tabLst>
                  <a:tab pos="457200" algn="r"/>
                  <a:tab pos="2743200" algn="ctr"/>
                  <a:tab pos="5486400" algn="r"/>
                </a:tabLs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457200" algn="r"/>
                  <a:tab pos="2743200" algn="ctr"/>
                  <a:tab pos="5486400" algn="r"/>
                </a:tabLst>
              </a:pPr>
              <a:r>
                <a:rPr kumimoji="0" lang="en-US" sz="2400" b="0" i="0" u="none" strike="noStrike" cap="none" normalizeH="0" baseline="0" dirty="0" smtClean="0">
                  <a:ln>
                    <a:noFill/>
                  </a:ln>
                  <a:solidFill>
                    <a:srgbClr val="002060"/>
                  </a:solidFill>
                  <a:effectLst/>
                  <a:latin typeface="+mn-lt"/>
                  <a:ea typeface="Times New Roman" pitchFamily="18" charset="0"/>
                  <a:cs typeface="Times New Roman" pitchFamily="18" charset="0"/>
                </a:rPr>
                <a:t>Event Occurs</a:t>
              </a:r>
              <a:endParaRPr kumimoji="0" lang="en-US" sz="2400" b="0" i="0" u="none" strike="noStrike" cap="none" normalizeH="0" baseline="0" dirty="0" smtClean="0">
                <a:ln>
                  <a:noFill/>
                </a:ln>
                <a:solidFill>
                  <a:srgbClr val="002060"/>
                </a:solidFill>
                <a:effectLst/>
                <a:latin typeface="+mn-lt"/>
              </a:endParaRPr>
            </a:p>
          </p:txBody>
        </p:sp>
        <p:sp>
          <p:nvSpPr>
            <p:cNvPr id="14" name="Text Box 33"/>
            <p:cNvSpPr txBox="1">
              <a:spLocks noChangeArrowheads="1"/>
            </p:cNvSpPr>
            <p:nvPr/>
          </p:nvSpPr>
          <p:spPr bwMode="auto">
            <a:xfrm>
              <a:off x="9171" y="6303"/>
              <a:ext cx="945"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fontAlgn="base">
                <a:spcBef>
                  <a:spcPct val="0"/>
                </a:spcBef>
                <a:spcAft>
                  <a:spcPct val="0"/>
                </a:spcAft>
                <a:tabLst>
                  <a:tab pos="457200" algn="r"/>
                  <a:tab pos="2743200" algn="ctr"/>
                  <a:tab pos="5486400" algn="r"/>
                </a:tabLst>
                <a:defRPr>
                  <a:solidFill>
                    <a:schemeClr val="tx1"/>
                  </a:solidFill>
                  <a:latin typeface="Arial" pitchFamily="34" charset="0"/>
                  <a:cs typeface="Arial" pitchFamily="34" charset="0"/>
                </a:defRPr>
              </a:lvl1pPr>
              <a:lvl2pPr fontAlgn="base">
                <a:spcBef>
                  <a:spcPct val="0"/>
                </a:spcBef>
                <a:spcAft>
                  <a:spcPct val="0"/>
                </a:spcAft>
                <a:tabLst>
                  <a:tab pos="457200" algn="r"/>
                  <a:tab pos="2743200" algn="ctr"/>
                  <a:tab pos="5486400" algn="r"/>
                </a:tabLst>
                <a:defRPr>
                  <a:solidFill>
                    <a:schemeClr val="tx1"/>
                  </a:solidFill>
                  <a:latin typeface="Arial" pitchFamily="34" charset="0"/>
                  <a:cs typeface="Arial" pitchFamily="34" charset="0"/>
                </a:defRPr>
              </a:lvl2pPr>
              <a:lvl3pPr fontAlgn="base">
                <a:spcBef>
                  <a:spcPct val="0"/>
                </a:spcBef>
                <a:spcAft>
                  <a:spcPct val="0"/>
                </a:spcAft>
                <a:tabLst>
                  <a:tab pos="457200" algn="r"/>
                  <a:tab pos="2743200" algn="ctr"/>
                  <a:tab pos="5486400" algn="r"/>
                </a:tabLst>
                <a:defRPr>
                  <a:solidFill>
                    <a:schemeClr val="tx1"/>
                  </a:solidFill>
                  <a:latin typeface="Arial" pitchFamily="34" charset="0"/>
                  <a:cs typeface="Arial" pitchFamily="34" charset="0"/>
                </a:defRPr>
              </a:lvl3pPr>
              <a:lvl4pPr fontAlgn="base">
                <a:spcBef>
                  <a:spcPct val="0"/>
                </a:spcBef>
                <a:spcAft>
                  <a:spcPct val="0"/>
                </a:spcAft>
                <a:tabLst>
                  <a:tab pos="457200" algn="r"/>
                  <a:tab pos="2743200" algn="ctr"/>
                  <a:tab pos="5486400" algn="r"/>
                </a:tabLst>
                <a:defRPr>
                  <a:solidFill>
                    <a:schemeClr val="tx1"/>
                  </a:solidFill>
                  <a:latin typeface="Arial" pitchFamily="34" charset="0"/>
                  <a:cs typeface="Arial" pitchFamily="34" charset="0"/>
                </a:defRPr>
              </a:lvl4pPr>
              <a:lvl5pPr fontAlgn="base">
                <a:spcBef>
                  <a:spcPct val="0"/>
                </a:spcBef>
                <a:spcAft>
                  <a:spcPct val="0"/>
                </a:spcAft>
                <a:tabLst>
                  <a:tab pos="457200" algn="r"/>
                  <a:tab pos="2743200" algn="ctr"/>
                  <a:tab pos="5486400" algn="r"/>
                </a:tabLst>
                <a:defRPr>
                  <a:solidFill>
                    <a:schemeClr val="tx1"/>
                  </a:solidFill>
                  <a:latin typeface="Arial" pitchFamily="34" charset="0"/>
                  <a:cs typeface="Arial" pitchFamily="34" charset="0"/>
                </a:defRPr>
              </a:lvl5pPr>
              <a:lvl6pPr fontAlgn="base">
                <a:spcBef>
                  <a:spcPct val="0"/>
                </a:spcBef>
                <a:spcAft>
                  <a:spcPct val="0"/>
                </a:spcAft>
                <a:tabLst>
                  <a:tab pos="457200" algn="r"/>
                  <a:tab pos="2743200" algn="ctr"/>
                  <a:tab pos="5486400" algn="r"/>
                </a:tabLst>
                <a:defRPr>
                  <a:solidFill>
                    <a:schemeClr val="tx1"/>
                  </a:solidFill>
                  <a:latin typeface="Arial" pitchFamily="34" charset="0"/>
                  <a:cs typeface="Arial" pitchFamily="34" charset="0"/>
                </a:defRPr>
              </a:lvl6pPr>
              <a:lvl7pPr fontAlgn="base">
                <a:spcBef>
                  <a:spcPct val="0"/>
                </a:spcBef>
                <a:spcAft>
                  <a:spcPct val="0"/>
                </a:spcAft>
                <a:tabLst>
                  <a:tab pos="457200" algn="r"/>
                  <a:tab pos="2743200" algn="ctr"/>
                  <a:tab pos="5486400" algn="r"/>
                </a:tabLst>
                <a:defRPr>
                  <a:solidFill>
                    <a:schemeClr val="tx1"/>
                  </a:solidFill>
                  <a:latin typeface="Arial" pitchFamily="34" charset="0"/>
                  <a:cs typeface="Arial" pitchFamily="34" charset="0"/>
                </a:defRPr>
              </a:lvl7pPr>
              <a:lvl8pPr fontAlgn="base">
                <a:spcBef>
                  <a:spcPct val="0"/>
                </a:spcBef>
                <a:spcAft>
                  <a:spcPct val="0"/>
                </a:spcAft>
                <a:tabLst>
                  <a:tab pos="457200" algn="r"/>
                  <a:tab pos="2743200" algn="ctr"/>
                  <a:tab pos="5486400" algn="r"/>
                </a:tabLst>
                <a:defRPr>
                  <a:solidFill>
                    <a:schemeClr val="tx1"/>
                  </a:solidFill>
                  <a:latin typeface="Arial" pitchFamily="34" charset="0"/>
                  <a:cs typeface="Arial" pitchFamily="34" charset="0"/>
                </a:defRPr>
              </a:lvl8pPr>
              <a:lvl9pPr fontAlgn="base">
                <a:spcBef>
                  <a:spcPct val="0"/>
                </a:spcBef>
                <a:spcAft>
                  <a:spcPct val="0"/>
                </a:spcAft>
                <a:tabLst>
                  <a:tab pos="457200" algn="r"/>
                  <a:tab pos="2743200" algn="ctr"/>
                  <a:tab pos="5486400" algn="r"/>
                </a:tabLs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457200" algn="r"/>
                  <a:tab pos="2743200" algn="ctr"/>
                  <a:tab pos="5486400" algn="r"/>
                </a:tabLst>
              </a:pPr>
              <a:r>
                <a:rPr kumimoji="0" lang="en-US" sz="2400" b="0" i="0" u="none" strike="noStrike" cap="none" normalizeH="0" baseline="0" dirty="0" smtClean="0">
                  <a:ln>
                    <a:noFill/>
                  </a:ln>
                  <a:solidFill>
                    <a:srgbClr val="002060"/>
                  </a:solidFill>
                  <a:effectLst/>
                  <a:latin typeface="+mn-lt"/>
                  <a:ea typeface="Times New Roman" pitchFamily="18" charset="0"/>
                  <a:cs typeface="Times New Roman" pitchFamily="18" charset="0"/>
                </a:rPr>
                <a:t>Release</a:t>
              </a:r>
              <a:endParaRPr kumimoji="0" lang="en-US" sz="2400" b="0" i="0" u="none" strike="noStrike" cap="none" normalizeH="0" baseline="0" dirty="0" smtClean="0">
                <a:ln>
                  <a:noFill/>
                </a:ln>
                <a:solidFill>
                  <a:srgbClr val="002060"/>
                </a:solidFill>
                <a:effectLst/>
                <a:latin typeface="+mn-lt"/>
              </a:endParaRPr>
            </a:p>
          </p:txBody>
        </p:sp>
        <p:sp>
          <p:nvSpPr>
            <p:cNvPr id="15" name="Text Box 32"/>
            <p:cNvSpPr txBox="1">
              <a:spLocks noChangeArrowheads="1"/>
            </p:cNvSpPr>
            <p:nvPr/>
          </p:nvSpPr>
          <p:spPr bwMode="auto">
            <a:xfrm>
              <a:off x="4491" y="7005"/>
              <a:ext cx="115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2060"/>
                  </a:solidFill>
                  <a:effectLst/>
                  <a:ea typeface="Times New Roman" pitchFamily="18" charset="0"/>
                  <a:cs typeface="Arial" pitchFamily="34" charset="0"/>
                </a:rPr>
                <a:t>Suspend</a:t>
              </a:r>
              <a:endParaRPr kumimoji="0" lang="en-US" sz="2400" b="0" i="0" u="none" strike="noStrike" cap="none" normalizeH="0" baseline="0" smtClean="0">
                <a:ln>
                  <a:noFill/>
                </a:ln>
                <a:solidFill>
                  <a:srgbClr val="002060"/>
                </a:solidFill>
                <a:effectLst/>
                <a:cs typeface="Arial" pitchFamily="34" charset="0"/>
              </a:endParaRPr>
            </a:p>
          </p:txBody>
        </p:sp>
        <p:sp>
          <p:nvSpPr>
            <p:cNvPr id="16" name="Text Box 31"/>
            <p:cNvSpPr txBox="1">
              <a:spLocks noChangeArrowheads="1"/>
            </p:cNvSpPr>
            <p:nvPr/>
          </p:nvSpPr>
          <p:spPr bwMode="auto">
            <a:xfrm>
              <a:off x="5496" y="5235"/>
              <a:ext cx="1008"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2060"/>
                  </a:solidFill>
                  <a:effectLst/>
                  <a:ea typeface="Times New Roman" pitchFamily="18" charset="0"/>
                  <a:cs typeface="Arial" pitchFamily="34" charset="0"/>
                </a:rPr>
                <a:t>Admit</a:t>
              </a:r>
              <a:endParaRPr kumimoji="0" lang="en-US" sz="2400" b="0" i="0" u="none" strike="noStrike" cap="none" normalizeH="0" baseline="0" smtClean="0">
                <a:ln>
                  <a:noFill/>
                </a:ln>
                <a:solidFill>
                  <a:srgbClr val="002060"/>
                </a:solidFill>
                <a:effectLst/>
                <a:cs typeface="Arial" pitchFamily="34" charset="0"/>
              </a:endParaRPr>
            </a:p>
          </p:txBody>
        </p:sp>
        <p:sp>
          <p:nvSpPr>
            <p:cNvPr id="17" name="Oval 30"/>
            <p:cNvSpPr>
              <a:spLocks noChangeArrowheads="1"/>
            </p:cNvSpPr>
            <p:nvPr/>
          </p:nvSpPr>
          <p:spPr bwMode="auto">
            <a:xfrm>
              <a:off x="2826" y="6495"/>
              <a:ext cx="1407" cy="1065"/>
            </a:xfrm>
            <a:prstGeom prst="ellipse">
              <a:avLst/>
            </a:prstGeom>
            <a:solidFill>
              <a:srgbClr val="DDDDDD"/>
            </a:solidFill>
            <a:ln w="19050">
              <a:solidFill>
                <a:srgbClr val="000000"/>
              </a:solidFill>
              <a:round/>
              <a:headEnd/>
              <a:tailEnd/>
            </a:ln>
            <a:effectLst>
              <a:outerShdw dist="35921" dir="2700000" algn="ctr" rotWithShape="0">
                <a:srgbClr val="808080"/>
              </a:outerShdw>
            </a:effec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smtClean="0">
                  <a:ln>
                    <a:noFill/>
                  </a:ln>
                  <a:solidFill>
                    <a:srgbClr val="002060"/>
                  </a:solidFill>
                  <a:effectLst/>
                  <a:cs typeface="Times New Roman" pitchFamily="18" charset="0"/>
                </a:rPr>
                <a:t>Ready</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200" b="1" i="0" u="none" strike="noStrike" cap="none" normalizeH="0" baseline="0" dirty="0" smtClean="0">
                  <a:ln>
                    <a:noFill/>
                  </a:ln>
                  <a:solidFill>
                    <a:srgbClr val="002060"/>
                  </a:solidFill>
                  <a:effectLst/>
                  <a:ea typeface="Times New Roman" pitchFamily="18" charset="0"/>
                  <a:cs typeface="Arial" pitchFamily="34" charset="0"/>
                </a:rPr>
                <a:t>suspend</a:t>
              </a:r>
              <a:endParaRPr kumimoji="0" lang="en-US" sz="2200" b="0" i="0" u="none" strike="noStrike" cap="none" normalizeH="0" baseline="0" dirty="0" smtClean="0">
                <a:ln>
                  <a:noFill/>
                </a:ln>
                <a:solidFill>
                  <a:srgbClr val="002060"/>
                </a:solidFill>
                <a:effectLst/>
                <a:cs typeface="Arial" pitchFamily="34" charset="0"/>
              </a:endParaRPr>
            </a:p>
          </p:txBody>
        </p:sp>
        <p:sp>
          <p:nvSpPr>
            <p:cNvPr id="18" name="Line 29"/>
            <p:cNvSpPr>
              <a:spLocks noChangeShapeType="1"/>
            </p:cNvSpPr>
            <p:nvPr/>
          </p:nvSpPr>
          <p:spPr bwMode="auto">
            <a:xfrm>
              <a:off x="4115" y="6789"/>
              <a:ext cx="1191"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vi-VN" sz="2400">
                <a:solidFill>
                  <a:srgbClr val="002060"/>
                </a:solidFill>
              </a:endParaRPr>
            </a:p>
          </p:txBody>
        </p:sp>
        <p:sp>
          <p:nvSpPr>
            <p:cNvPr id="19" name="Line 28"/>
            <p:cNvSpPr>
              <a:spLocks noChangeShapeType="1"/>
            </p:cNvSpPr>
            <p:nvPr/>
          </p:nvSpPr>
          <p:spPr bwMode="auto">
            <a:xfrm>
              <a:off x="8316" y="7245"/>
              <a:ext cx="0" cy="72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vi-VN" sz="2400">
                <a:solidFill>
                  <a:srgbClr val="002060"/>
                </a:solidFill>
              </a:endParaRPr>
            </a:p>
          </p:txBody>
        </p:sp>
        <p:sp>
          <p:nvSpPr>
            <p:cNvPr id="20" name="Line 27"/>
            <p:cNvSpPr>
              <a:spLocks noChangeShapeType="1"/>
            </p:cNvSpPr>
            <p:nvPr/>
          </p:nvSpPr>
          <p:spPr bwMode="auto">
            <a:xfrm>
              <a:off x="6621" y="8325"/>
              <a:ext cx="1080" cy="0"/>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vi-VN" sz="2400">
                <a:solidFill>
                  <a:srgbClr val="002060"/>
                </a:solidFill>
              </a:endParaRPr>
            </a:p>
          </p:txBody>
        </p:sp>
        <p:sp>
          <p:nvSpPr>
            <p:cNvPr id="21" name="Line 26"/>
            <p:cNvSpPr>
              <a:spLocks noChangeShapeType="1"/>
            </p:cNvSpPr>
            <p:nvPr/>
          </p:nvSpPr>
          <p:spPr bwMode="auto">
            <a:xfrm flipV="1">
              <a:off x="3816" y="6165"/>
              <a:ext cx="0" cy="360"/>
            </a:xfrm>
            <a:prstGeom prst="line">
              <a:avLst/>
            </a:prstGeom>
            <a:noFill/>
            <a:ln w="12700">
              <a:solidFill>
                <a:srgbClr val="000000"/>
              </a:solidFill>
              <a:prstDash val="dash"/>
              <a:round/>
              <a:headEnd type="triangle" w="med" len="me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vi-VN" sz="2400">
                <a:solidFill>
                  <a:srgbClr val="002060"/>
                </a:solidFill>
              </a:endParaRPr>
            </a:p>
          </p:txBody>
        </p:sp>
        <p:sp>
          <p:nvSpPr>
            <p:cNvPr id="22" name="Line 25"/>
            <p:cNvSpPr>
              <a:spLocks noChangeShapeType="1"/>
            </p:cNvSpPr>
            <p:nvPr/>
          </p:nvSpPr>
          <p:spPr bwMode="auto">
            <a:xfrm>
              <a:off x="3816" y="6150"/>
              <a:ext cx="4500" cy="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vi-VN" sz="2400">
                <a:solidFill>
                  <a:srgbClr val="002060"/>
                </a:solidFill>
              </a:endParaRPr>
            </a:p>
          </p:txBody>
        </p:sp>
        <p:sp>
          <p:nvSpPr>
            <p:cNvPr id="23" name="Line 24"/>
            <p:cNvSpPr>
              <a:spLocks noChangeShapeType="1"/>
            </p:cNvSpPr>
            <p:nvPr/>
          </p:nvSpPr>
          <p:spPr bwMode="auto">
            <a:xfrm>
              <a:off x="8316" y="6150"/>
              <a:ext cx="0" cy="36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vi-VN" sz="2400">
                <a:solidFill>
                  <a:srgbClr val="002060"/>
                </a:solidFill>
              </a:endParaRPr>
            </a:p>
          </p:txBody>
        </p:sp>
        <p:sp>
          <p:nvSpPr>
            <p:cNvPr id="24" name="Line 23"/>
            <p:cNvSpPr>
              <a:spLocks noChangeShapeType="1"/>
            </p:cNvSpPr>
            <p:nvPr/>
          </p:nvSpPr>
          <p:spPr bwMode="auto">
            <a:xfrm flipV="1">
              <a:off x="3456" y="5610"/>
              <a:ext cx="0" cy="900"/>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vi-VN" sz="2400">
                <a:solidFill>
                  <a:srgbClr val="002060"/>
                </a:solidFill>
              </a:endParaRPr>
            </a:p>
          </p:txBody>
        </p:sp>
        <p:sp>
          <p:nvSpPr>
            <p:cNvPr id="25" name="Line 22"/>
            <p:cNvSpPr>
              <a:spLocks noChangeShapeType="1"/>
            </p:cNvSpPr>
            <p:nvPr/>
          </p:nvSpPr>
          <p:spPr bwMode="auto">
            <a:xfrm>
              <a:off x="3453" y="5613"/>
              <a:ext cx="2520" cy="0"/>
            </a:xfrm>
            <a:prstGeom prst="line">
              <a:avLst/>
            </a:prstGeom>
            <a:noFill/>
            <a:ln w="19050">
              <a:solidFill>
                <a:srgbClr val="000000"/>
              </a:solidFill>
              <a:round/>
              <a:headEnd type="diamond" w="sm" len="sm"/>
              <a:tailEnd type="diamond"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vi-VN" sz="2400">
                <a:solidFill>
                  <a:srgbClr val="002060"/>
                </a:solidFill>
              </a:endParaRPr>
            </a:p>
          </p:txBody>
        </p:sp>
        <p:sp>
          <p:nvSpPr>
            <p:cNvPr id="26" name="Line 21"/>
            <p:cNvSpPr>
              <a:spLocks noChangeShapeType="1"/>
            </p:cNvSpPr>
            <p:nvPr/>
          </p:nvSpPr>
          <p:spPr bwMode="auto">
            <a:xfrm>
              <a:off x="5976" y="5610"/>
              <a:ext cx="0" cy="90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vi-VN" sz="2400">
                <a:solidFill>
                  <a:srgbClr val="002060"/>
                </a:solidFill>
              </a:endParaRPr>
            </a:p>
          </p:txBody>
        </p:sp>
        <p:sp>
          <p:nvSpPr>
            <p:cNvPr id="27" name="Text Box 20"/>
            <p:cNvSpPr txBox="1">
              <a:spLocks noChangeArrowheads="1"/>
            </p:cNvSpPr>
            <p:nvPr/>
          </p:nvSpPr>
          <p:spPr bwMode="auto">
            <a:xfrm>
              <a:off x="4326" y="5400"/>
              <a:ext cx="900" cy="532"/>
            </a:xfrm>
            <a:prstGeom prst="rect">
              <a:avLst/>
            </a:prstGeom>
            <a:solidFill>
              <a:srgbClr val="FFFFFF"/>
            </a:solidFill>
            <a:ln w="190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smtClean="0">
                  <a:ln>
                    <a:noFill/>
                  </a:ln>
                  <a:solidFill>
                    <a:srgbClr val="002060"/>
                  </a:solidFill>
                  <a:effectLst/>
                  <a:ea typeface="Times New Roman" pitchFamily="18" charset="0"/>
                  <a:cs typeface="Arial" pitchFamily="34" charset="0"/>
                </a:rPr>
                <a:t>New</a:t>
              </a:r>
              <a:endParaRPr kumimoji="0" lang="en-US" sz="2200" b="0" i="0" u="none" strike="noStrike" cap="none" normalizeH="0" baseline="0" dirty="0" smtClean="0">
                <a:ln>
                  <a:noFill/>
                </a:ln>
                <a:solidFill>
                  <a:srgbClr val="002060"/>
                </a:solidFill>
                <a:effectLst/>
                <a:cs typeface="Arial" pitchFamily="34" charset="0"/>
              </a:endParaRPr>
            </a:p>
          </p:txBody>
        </p:sp>
        <p:sp>
          <p:nvSpPr>
            <p:cNvPr id="28" name="Line 19"/>
            <p:cNvSpPr>
              <a:spLocks noChangeShapeType="1"/>
            </p:cNvSpPr>
            <p:nvPr/>
          </p:nvSpPr>
          <p:spPr bwMode="auto">
            <a:xfrm>
              <a:off x="3441" y="8325"/>
              <a:ext cx="180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vi-VN" sz="2400">
                <a:solidFill>
                  <a:srgbClr val="002060"/>
                </a:solidFill>
              </a:endParaRPr>
            </a:p>
          </p:txBody>
        </p:sp>
        <p:sp>
          <p:nvSpPr>
            <p:cNvPr id="29" name="Line 18"/>
            <p:cNvSpPr>
              <a:spLocks noChangeShapeType="1"/>
            </p:cNvSpPr>
            <p:nvPr/>
          </p:nvSpPr>
          <p:spPr bwMode="auto">
            <a:xfrm>
              <a:off x="3438" y="7560"/>
              <a:ext cx="0" cy="762"/>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vi-VN" sz="2400">
                <a:solidFill>
                  <a:srgbClr val="002060"/>
                </a:solidFill>
              </a:endParaRPr>
            </a:p>
          </p:txBody>
        </p:sp>
        <p:sp>
          <p:nvSpPr>
            <p:cNvPr id="30" name="Line 17"/>
            <p:cNvSpPr>
              <a:spLocks noChangeShapeType="1"/>
            </p:cNvSpPr>
            <p:nvPr/>
          </p:nvSpPr>
          <p:spPr bwMode="auto">
            <a:xfrm>
              <a:off x="4267" y="7045"/>
              <a:ext cx="1137" cy="5"/>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vi-VN" sz="2400">
                <a:solidFill>
                  <a:srgbClr val="002060"/>
                </a:solidFill>
              </a:endParaRPr>
            </a:p>
          </p:txBody>
        </p:sp>
        <p:sp>
          <p:nvSpPr>
            <p:cNvPr id="31" name="Line 16"/>
            <p:cNvSpPr>
              <a:spLocks noChangeShapeType="1"/>
            </p:cNvSpPr>
            <p:nvPr/>
          </p:nvSpPr>
          <p:spPr bwMode="auto">
            <a:xfrm>
              <a:off x="6516" y="6675"/>
              <a:ext cx="1191"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vi-VN" sz="2400">
                <a:solidFill>
                  <a:srgbClr val="002060"/>
                </a:solidFill>
              </a:endParaRPr>
            </a:p>
          </p:txBody>
        </p:sp>
        <p:sp>
          <p:nvSpPr>
            <p:cNvPr id="32" name="Line 15"/>
            <p:cNvSpPr>
              <a:spLocks noChangeShapeType="1"/>
            </p:cNvSpPr>
            <p:nvPr/>
          </p:nvSpPr>
          <p:spPr bwMode="auto">
            <a:xfrm>
              <a:off x="6471" y="7065"/>
              <a:ext cx="1191" cy="0"/>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vi-VN" sz="2400">
                <a:solidFill>
                  <a:srgbClr val="002060"/>
                </a:solidFill>
              </a:endParaRPr>
            </a:p>
          </p:txBody>
        </p:sp>
        <p:sp>
          <p:nvSpPr>
            <p:cNvPr id="33" name="Line 14"/>
            <p:cNvSpPr>
              <a:spLocks noChangeShapeType="1"/>
            </p:cNvSpPr>
            <p:nvPr/>
          </p:nvSpPr>
          <p:spPr bwMode="auto">
            <a:xfrm>
              <a:off x="6021" y="7560"/>
              <a:ext cx="203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vi-VN" sz="2400">
                <a:solidFill>
                  <a:srgbClr val="002060"/>
                </a:solidFill>
              </a:endParaRPr>
            </a:p>
          </p:txBody>
        </p:sp>
        <p:sp>
          <p:nvSpPr>
            <p:cNvPr id="34" name="Line 13"/>
            <p:cNvSpPr>
              <a:spLocks noChangeShapeType="1"/>
            </p:cNvSpPr>
            <p:nvPr/>
          </p:nvSpPr>
          <p:spPr bwMode="auto">
            <a:xfrm>
              <a:off x="8061" y="7560"/>
              <a:ext cx="0" cy="39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vi-VN" sz="2400">
                <a:solidFill>
                  <a:srgbClr val="002060"/>
                </a:solidFill>
              </a:endParaRPr>
            </a:p>
          </p:txBody>
        </p:sp>
        <p:sp>
          <p:nvSpPr>
            <p:cNvPr id="35" name="Line 12"/>
            <p:cNvSpPr>
              <a:spLocks noChangeShapeType="1"/>
            </p:cNvSpPr>
            <p:nvPr/>
          </p:nvSpPr>
          <p:spPr bwMode="auto">
            <a:xfrm>
              <a:off x="6006" y="7245"/>
              <a:ext cx="0" cy="306"/>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vi-VN" sz="2400">
                <a:solidFill>
                  <a:srgbClr val="002060"/>
                </a:solidFill>
              </a:endParaRPr>
            </a:p>
          </p:txBody>
        </p:sp>
        <p:sp>
          <p:nvSpPr>
            <p:cNvPr id="36" name="Line 11"/>
            <p:cNvSpPr>
              <a:spLocks noChangeShapeType="1"/>
            </p:cNvSpPr>
            <p:nvPr/>
          </p:nvSpPr>
          <p:spPr bwMode="auto">
            <a:xfrm>
              <a:off x="6006" y="8970"/>
              <a:ext cx="2324" cy="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vi-VN" sz="2400">
                <a:solidFill>
                  <a:srgbClr val="002060"/>
                </a:solidFill>
              </a:endParaRPr>
            </a:p>
          </p:txBody>
        </p:sp>
        <p:sp>
          <p:nvSpPr>
            <p:cNvPr id="37" name="Line 10"/>
            <p:cNvSpPr>
              <a:spLocks noChangeShapeType="1"/>
            </p:cNvSpPr>
            <p:nvPr/>
          </p:nvSpPr>
          <p:spPr bwMode="auto">
            <a:xfrm>
              <a:off x="5973" y="8808"/>
              <a:ext cx="18" cy="153"/>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vi-VN" sz="2400">
                <a:solidFill>
                  <a:srgbClr val="002060"/>
                </a:solidFill>
              </a:endParaRPr>
            </a:p>
          </p:txBody>
        </p:sp>
        <p:sp>
          <p:nvSpPr>
            <p:cNvPr id="38" name="Line 9"/>
            <p:cNvSpPr>
              <a:spLocks noChangeShapeType="1"/>
            </p:cNvSpPr>
            <p:nvPr/>
          </p:nvSpPr>
          <p:spPr bwMode="auto">
            <a:xfrm>
              <a:off x="8316" y="8685"/>
              <a:ext cx="0" cy="283"/>
            </a:xfrm>
            <a:prstGeom prst="line">
              <a:avLst/>
            </a:prstGeom>
            <a:noFill/>
            <a:ln w="12700">
              <a:solidFill>
                <a:srgbClr val="000000"/>
              </a:solidFill>
              <a:prstDash val="dash"/>
              <a:round/>
              <a:headEnd type="triangle" w="med" len="me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vi-VN" sz="2400">
                <a:solidFill>
                  <a:srgbClr val="002060"/>
                </a:solidFill>
              </a:endParaRPr>
            </a:p>
          </p:txBody>
        </p:sp>
        <p:sp>
          <p:nvSpPr>
            <p:cNvPr id="39" name="Line 8"/>
            <p:cNvSpPr>
              <a:spLocks noChangeShapeType="1"/>
            </p:cNvSpPr>
            <p:nvPr/>
          </p:nvSpPr>
          <p:spPr bwMode="auto">
            <a:xfrm>
              <a:off x="8916" y="6855"/>
              <a:ext cx="540" cy="0"/>
            </a:xfrm>
            <a:prstGeom prst="line">
              <a:avLst/>
            </a:prstGeom>
            <a:noFill/>
            <a:ln w="1905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vi-VN" sz="2400">
                <a:solidFill>
                  <a:srgbClr val="002060"/>
                </a:solidFill>
              </a:endParaRPr>
            </a:p>
          </p:txBody>
        </p:sp>
        <p:sp>
          <p:nvSpPr>
            <p:cNvPr id="40" name="Line 7"/>
            <p:cNvSpPr>
              <a:spLocks noChangeShapeType="1"/>
            </p:cNvSpPr>
            <p:nvPr/>
          </p:nvSpPr>
          <p:spPr bwMode="auto">
            <a:xfrm>
              <a:off x="9456" y="6855"/>
              <a:ext cx="0" cy="45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vi-VN" sz="2400">
                <a:solidFill>
                  <a:srgbClr val="002060"/>
                </a:solidFill>
              </a:endParaRPr>
            </a:p>
          </p:txBody>
        </p:sp>
        <p:sp>
          <p:nvSpPr>
            <p:cNvPr id="41" name="Text Box 6"/>
            <p:cNvSpPr txBox="1">
              <a:spLocks noChangeArrowheads="1"/>
            </p:cNvSpPr>
            <p:nvPr/>
          </p:nvSpPr>
          <p:spPr bwMode="auto">
            <a:xfrm>
              <a:off x="9200" y="7320"/>
              <a:ext cx="750" cy="555"/>
            </a:xfrm>
            <a:prstGeom prst="rect">
              <a:avLst/>
            </a:prstGeom>
            <a:solidFill>
              <a:srgbClr val="FFFFFF"/>
            </a:solidFill>
            <a:ln w="190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002060"/>
                  </a:solidFill>
                  <a:effectLst/>
                  <a:ea typeface="Times New Roman" pitchFamily="18" charset="0"/>
                  <a:cs typeface="Arial" pitchFamily="34" charset="0"/>
                </a:rPr>
                <a:t>Exit</a:t>
              </a:r>
              <a:endParaRPr kumimoji="0" lang="en-US" sz="2400" b="0" i="0" u="none" strike="noStrike" cap="none" normalizeH="0" baseline="0" smtClean="0">
                <a:ln>
                  <a:noFill/>
                </a:ln>
                <a:solidFill>
                  <a:srgbClr val="002060"/>
                </a:solidFill>
                <a:effectLst/>
                <a:cs typeface="Arial" pitchFamily="34" charset="0"/>
              </a:endParaRPr>
            </a:p>
          </p:txBody>
        </p:sp>
        <p:sp>
          <p:nvSpPr>
            <p:cNvPr id="42" name="Text Box 5"/>
            <p:cNvSpPr txBox="1">
              <a:spLocks noChangeArrowheads="1"/>
            </p:cNvSpPr>
            <p:nvPr/>
          </p:nvSpPr>
          <p:spPr bwMode="auto">
            <a:xfrm>
              <a:off x="3408" y="5235"/>
              <a:ext cx="1008"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2060"/>
                  </a:solidFill>
                  <a:effectLst/>
                  <a:ea typeface="Times New Roman" pitchFamily="18" charset="0"/>
                  <a:cs typeface="Arial" pitchFamily="34" charset="0"/>
                </a:rPr>
                <a:t>Admit</a:t>
              </a:r>
              <a:endParaRPr kumimoji="0" lang="en-US" sz="2400" b="0" i="0" u="none" strike="noStrike" cap="none" normalizeH="0" baseline="0" smtClean="0">
                <a:ln>
                  <a:noFill/>
                </a:ln>
                <a:solidFill>
                  <a:srgbClr val="002060"/>
                </a:solidFill>
                <a:effectLst/>
                <a:cs typeface="Arial" pitchFamily="34" charset="0"/>
              </a:endParaRPr>
            </a:p>
          </p:txBody>
        </p:sp>
        <p:sp>
          <p:nvSpPr>
            <p:cNvPr id="43" name="Text Box 4"/>
            <p:cNvSpPr txBox="1">
              <a:spLocks noChangeArrowheads="1"/>
            </p:cNvSpPr>
            <p:nvPr/>
          </p:nvSpPr>
          <p:spPr bwMode="auto">
            <a:xfrm>
              <a:off x="6681" y="5721"/>
              <a:ext cx="115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2060"/>
                  </a:solidFill>
                  <a:effectLst/>
                  <a:ea typeface="Times New Roman" pitchFamily="18" charset="0"/>
                  <a:cs typeface="Arial" pitchFamily="34" charset="0"/>
                </a:rPr>
                <a:t>Suspend</a:t>
              </a:r>
              <a:endParaRPr kumimoji="0" lang="en-US" sz="2400" b="0" i="0" u="none" strike="noStrike" cap="none" normalizeH="0" baseline="0" dirty="0" smtClean="0">
                <a:ln>
                  <a:noFill/>
                </a:ln>
                <a:solidFill>
                  <a:srgbClr val="002060"/>
                </a:solidFill>
                <a:effectLst/>
                <a:cs typeface="Arial" pitchFamily="34" charset="0"/>
              </a:endParaRPr>
            </a:p>
          </p:txBody>
        </p:sp>
        <p:sp>
          <p:nvSpPr>
            <p:cNvPr id="44" name="Text Box 3"/>
            <p:cNvSpPr txBox="1">
              <a:spLocks noChangeArrowheads="1"/>
            </p:cNvSpPr>
            <p:nvPr/>
          </p:nvSpPr>
          <p:spPr bwMode="auto">
            <a:xfrm>
              <a:off x="4330" y="6330"/>
              <a:ext cx="1299"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2060"/>
                  </a:solidFill>
                  <a:effectLst/>
                  <a:ea typeface="Times New Roman" pitchFamily="18" charset="0"/>
                  <a:cs typeface="Arial" pitchFamily="34" charset="0"/>
                </a:rPr>
                <a:t>Activate</a:t>
              </a:r>
              <a:endParaRPr kumimoji="0" lang="en-US" sz="2400" b="0" i="0" u="none" strike="noStrike" cap="none" normalizeH="0" baseline="0" dirty="0" smtClean="0">
                <a:ln>
                  <a:noFill/>
                </a:ln>
                <a:solidFill>
                  <a:srgbClr val="002060"/>
                </a:solidFill>
                <a:effectLst/>
                <a:cs typeface="Arial" pitchFamily="34" charset="0"/>
              </a:endParaRPr>
            </a:p>
          </p:txBody>
        </p:sp>
        <p:sp>
          <p:nvSpPr>
            <p:cNvPr id="45" name="Text Box 2"/>
            <p:cNvSpPr txBox="1">
              <a:spLocks noChangeArrowheads="1"/>
            </p:cNvSpPr>
            <p:nvPr/>
          </p:nvSpPr>
          <p:spPr bwMode="auto">
            <a:xfrm>
              <a:off x="6426" y="7515"/>
              <a:ext cx="1620" cy="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fontAlgn="base">
                <a:spcBef>
                  <a:spcPct val="0"/>
                </a:spcBef>
                <a:spcAft>
                  <a:spcPct val="0"/>
                </a:spcAft>
                <a:tabLst>
                  <a:tab pos="457200" algn="r"/>
                  <a:tab pos="2743200" algn="ctr"/>
                  <a:tab pos="5486400" algn="r"/>
                </a:tabLst>
                <a:defRPr>
                  <a:solidFill>
                    <a:schemeClr val="tx1"/>
                  </a:solidFill>
                  <a:latin typeface="Arial" pitchFamily="34" charset="0"/>
                  <a:cs typeface="Arial" pitchFamily="34" charset="0"/>
                </a:defRPr>
              </a:lvl1pPr>
              <a:lvl2pPr fontAlgn="base">
                <a:spcBef>
                  <a:spcPct val="0"/>
                </a:spcBef>
                <a:spcAft>
                  <a:spcPct val="0"/>
                </a:spcAft>
                <a:tabLst>
                  <a:tab pos="457200" algn="r"/>
                  <a:tab pos="2743200" algn="ctr"/>
                  <a:tab pos="5486400" algn="r"/>
                </a:tabLst>
                <a:defRPr>
                  <a:solidFill>
                    <a:schemeClr val="tx1"/>
                  </a:solidFill>
                  <a:latin typeface="Arial" pitchFamily="34" charset="0"/>
                  <a:cs typeface="Arial" pitchFamily="34" charset="0"/>
                </a:defRPr>
              </a:lvl2pPr>
              <a:lvl3pPr fontAlgn="base">
                <a:spcBef>
                  <a:spcPct val="0"/>
                </a:spcBef>
                <a:spcAft>
                  <a:spcPct val="0"/>
                </a:spcAft>
                <a:tabLst>
                  <a:tab pos="457200" algn="r"/>
                  <a:tab pos="2743200" algn="ctr"/>
                  <a:tab pos="5486400" algn="r"/>
                </a:tabLst>
                <a:defRPr>
                  <a:solidFill>
                    <a:schemeClr val="tx1"/>
                  </a:solidFill>
                  <a:latin typeface="Arial" pitchFamily="34" charset="0"/>
                  <a:cs typeface="Arial" pitchFamily="34" charset="0"/>
                </a:defRPr>
              </a:lvl3pPr>
              <a:lvl4pPr fontAlgn="base">
                <a:spcBef>
                  <a:spcPct val="0"/>
                </a:spcBef>
                <a:spcAft>
                  <a:spcPct val="0"/>
                </a:spcAft>
                <a:tabLst>
                  <a:tab pos="457200" algn="r"/>
                  <a:tab pos="2743200" algn="ctr"/>
                  <a:tab pos="5486400" algn="r"/>
                </a:tabLst>
                <a:defRPr>
                  <a:solidFill>
                    <a:schemeClr val="tx1"/>
                  </a:solidFill>
                  <a:latin typeface="Arial" pitchFamily="34" charset="0"/>
                  <a:cs typeface="Arial" pitchFamily="34" charset="0"/>
                </a:defRPr>
              </a:lvl4pPr>
              <a:lvl5pPr fontAlgn="base">
                <a:spcBef>
                  <a:spcPct val="0"/>
                </a:spcBef>
                <a:spcAft>
                  <a:spcPct val="0"/>
                </a:spcAft>
                <a:tabLst>
                  <a:tab pos="457200" algn="r"/>
                  <a:tab pos="2743200" algn="ctr"/>
                  <a:tab pos="5486400" algn="r"/>
                </a:tabLst>
                <a:defRPr>
                  <a:solidFill>
                    <a:schemeClr val="tx1"/>
                  </a:solidFill>
                  <a:latin typeface="Arial" pitchFamily="34" charset="0"/>
                  <a:cs typeface="Arial" pitchFamily="34" charset="0"/>
                </a:defRPr>
              </a:lvl5pPr>
              <a:lvl6pPr fontAlgn="base">
                <a:spcBef>
                  <a:spcPct val="0"/>
                </a:spcBef>
                <a:spcAft>
                  <a:spcPct val="0"/>
                </a:spcAft>
                <a:tabLst>
                  <a:tab pos="457200" algn="r"/>
                  <a:tab pos="2743200" algn="ctr"/>
                  <a:tab pos="5486400" algn="r"/>
                </a:tabLst>
                <a:defRPr>
                  <a:solidFill>
                    <a:schemeClr val="tx1"/>
                  </a:solidFill>
                  <a:latin typeface="Arial" pitchFamily="34" charset="0"/>
                  <a:cs typeface="Arial" pitchFamily="34" charset="0"/>
                </a:defRPr>
              </a:lvl6pPr>
              <a:lvl7pPr fontAlgn="base">
                <a:spcBef>
                  <a:spcPct val="0"/>
                </a:spcBef>
                <a:spcAft>
                  <a:spcPct val="0"/>
                </a:spcAft>
                <a:tabLst>
                  <a:tab pos="457200" algn="r"/>
                  <a:tab pos="2743200" algn="ctr"/>
                  <a:tab pos="5486400" algn="r"/>
                </a:tabLst>
                <a:defRPr>
                  <a:solidFill>
                    <a:schemeClr val="tx1"/>
                  </a:solidFill>
                  <a:latin typeface="Arial" pitchFamily="34" charset="0"/>
                  <a:cs typeface="Arial" pitchFamily="34" charset="0"/>
                </a:defRPr>
              </a:lvl7pPr>
              <a:lvl8pPr fontAlgn="base">
                <a:spcBef>
                  <a:spcPct val="0"/>
                </a:spcBef>
                <a:spcAft>
                  <a:spcPct val="0"/>
                </a:spcAft>
                <a:tabLst>
                  <a:tab pos="457200" algn="r"/>
                  <a:tab pos="2743200" algn="ctr"/>
                  <a:tab pos="5486400" algn="r"/>
                </a:tabLst>
                <a:defRPr>
                  <a:solidFill>
                    <a:schemeClr val="tx1"/>
                  </a:solidFill>
                  <a:latin typeface="Arial" pitchFamily="34" charset="0"/>
                  <a:cs typeface="Arial" pitchFamily="34" charset="0"/>
                </a:defRPr>
              </a:lvl8pPr>
              <a:lvl9pPr fontAlgn="base">
                <a:spcBef>
                  <a:spcPct val="0"/>
                </a:spcBef>
                <a:spcAft>
                  <a:spcPct val="0"/>
                </a:spcAft>
                <a:tabLst>
                  <a:tab pos="457200" algn="r"/>
                  <a:tab pos="2743200" algn="ctr"/>
                  <a:tab pos="5486400" algn="r"/>
                </a:tabLs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457200" algn="r"/>
                  <a:tab pos="2743200" algn="ctr"/>
                  <a:tab pos="5486400" algn="r"/>
                </a:tabLst>
              </a:pPr>
              <a:r>
                <a:rPr kumimoji="0" lang="en-US" sz="2400" b="0" i="0" u="none" strike="noStrike" cap="none" normalizeH="0" baseline="0" dirty="0" smtClean="0">
                  <a:ln>
                    <a:noFill/>
                  </a:ln>
                  <a:solidFill>
                    <a:srgbClr val="002060"/>
                  </a:solidFill>
                  <a:effectLst/>
                  <a:latin typeface="+mn-lt"/>
                  <a:ea typeface="Times New Roman" pitchFamily="18" charset="0"/>
                  <a:cs typeface="Times New Roman" pitchFamily="18" charset="0"/>
                </a:rPr>
                <a:t>Event Occurs</a:t>
              </a:r>
              <a:endParaRPr kumimoji="0" lang="en-US" sz="2400" b="0" i="0" u="none" strike="noStrike" cap="none" normalizeH="0" baseline="0" dirty="0" smtClean="0">
                <a:ln>
                  <a:noFill/>
                </a:ln>
                <a:solidFill>
                  <a:srgbClr val="002060"/>
                </a:solidFill>
                <a:effectLst/>
                <a:latin typeface="+mn-lt"/>
              </a:endParaRPr>
            </a:p>
          </p:txBody>
        </p:sp>
      </p:grpSp>
    </p:spTree>
    <p:extLst>
      <p:ext uri="{BB962C8B-B14F-4D97-AF65-F5344CB8AC3E}">
        <p14:creationId xmlns:p14="http://schemas.microsoft.com/office/powerpoint/2010/main" val="19580583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2.2.5. </a:t>
            </a:r>
            <a:r>
              <a:rPr lang="en-US" dirty="0" err="1"/>
              <a:t>Các</a:t>
            </a:r>
            <a:r>
              <a:rPr lang="en-US" dirty="0"/>
              <a:t> </a:t>
            </a:r>
            <a:r>
              <a:rPr lang="en-US" dirty="0" err="1"/>
              <a:t>trạng</a:t>
            </a:r>
            <a:r>
              <a:rPr lang="en-US" dirty="0"/>
              <a:t> </a:t>
            </a:r>
            <a:r>
              <a:rPr lang="en-US" dirty="0" err="1"/>
              <a:t>thái</a:t>
            </a:r>
            <a:r>
              <a:rPr lang="en-US" dirty="0"/>
              <a:t> </a:t>
            </a:r>
            <a:r>
              <a:rPr lang="en-US" dirty="0" err="1"/>
              <a:t>của</a:t>
            </a:r>
            <a:r>
              <a:rPr lang="en-US" dirty="0"/>
              <a:t> </a:t>
            </a:r>
            <a:r>
              <a:rPr lang="en-US" dirty="0" err="1"/>
              <a:t>tiến</a:t>
            </a:r>
            <a:r>
              <a:rPr lang="en-US" dirty="0"/>
              <a:t> </a:t>
            </a:r>
            <a:r>
              <a:rPr lang="en-US" dirty="0" err="1"/>
              <a:t>trình</a:t>
            </a:r>
            <a:endParaRPr lang="vi-VN" dirty="0">
              <a:latin typeface="Calibri" pitchFamily="34" charset="0"/>
              <a:cs typeface="Calibri" pitchFamily="34" charset="0"/>
            </a:endParaRPr>
          </a:p>
        </p:txBody>
      </p:sp>
      <p:sp>
        <p:nvSpPr>
          <p:cNvPr id="3" name="Content Placeholder 2"/>
          <p:cNvSpPr>
            <a:spLocks noGrp="1"/>
          </p:cNvSpPr>
          <p:nvPr>
            <p:ph idx="1"/>
          </p:nvPr>
        </p:nvSpPr>
        <p:spPr/>
        <p:txBody>
          <a:bodyPr>
            <a:normAutofit fontScale="92500"/>
          </a:bodyPr>
          <a:lstStyle/>
          <a:p>
            <a:r>
              <a:rPr lang="en-US" sz="3000" b="1" dirty="0" err="1"/>
              <a:t>Trạng</a:t>
            </a:r>
            <a:r>
              <a:rPr lang="en-US" sz="3000" b="1" dirty="0"/>
              <a:t> </a:t>
            </a:r>
            <a:r>
              <a:rPr lang="en-US" sz="3000" b="1" dirty="0" err="1"/>
              <a:t>thái</a:t>
            </a:r>
            <a:r>
              <a:rPr lang="en-US" sz="3000" b="1" dirty="0"/>
              <a:t> </a:t>
            </a:r>
            <a:r>
              <a:rPr lang="en-US" sz="3000" b="1" dirty="0" err="1"/>
              <a:t>của</a:t>
            </a:r>
            <a:r>
              <a:rPr lang="en-US" sz="3000" b="1" dirty="0"/>
              <a:t> </a:t>
            </a:r>
            <a:r>
              <a:rPr lang="en-US" sz="3000" b="1" dirty="0" err="1"/>
              <a:t>tiến</a:t>
            </a:r>
            <a:r>
              <a:rPr lang="en-US" sz="3000" b="1" dirty="0"/>
              <a:t> </a:t>
            </a:r>
            <a:r>
              <a:rPr lang="en-US" sz="3000" b="1" dirty="0" err="1" smtClean="0"/>
              <a:t>trình</a:t>
            </a:r>
            <a:r>
              <a:rPr lang="en-US" sz="3000" dirty="0" smtClean="0"/>
              <a:t>:</a:t>
            </a:r>
            <a:endParaRPr lang="en-US" sz="3000" dirty="0"/>
          </a:p>
          <a:p>
            <a:pPr lvl="1"/>
            <a:r>
              <a:rPr lang="en-US" sz="2800" b="1" dirty="0" err="1" smtClean="0">
                <a:solidFill>
                  <a:srgbClr val="C00000"/>
                </a:solidFill>
                <a:effectLst>
                  <a:outerShdw blurRad="38100" dist="38100" dir="2700000" algn="tl">
                    <a:srgbClr val="000000">
                      <a:alpha val="43137"/>
                    </a:srgbClr>
                  </a:outerShdw>
                </a:effectLst>
              </a:rPr>
              <a:t>Khởi</a:t>
            </a:r>
            <a:r>
              <a:rPr lang="en-US" sz="2800" b="1" dirty="0" smtClean="0">
                <a:solidFill>
                  <a:srgbClr val="C00000"/>
                </a:solidFill>
                <a:effectLst>
                  <a:outerShdw blurRad="38100" dist="38100" dir="2700000" algn="tl">
                    <a:srgbClr val="000000">
                      <a:alpha val="43137"/>
                    </a:srgbClr>
                  </a:outerShdw>
                </a:effectLst>
              </a:rPr>
              <a:t> </a:t>
            </a:r>
            <a:r>
              <a:rPr lang="en-US" sz="2800" b="1" dirty="0" err="1" smtClean="0">
                <a:solidFill>
                  <a:srgbClr val="C00000"/>
                </a:solidFill>
                <a:effectLst>
                  <a:outerShdw blurRad="38100" dist="38100" dir="2700000" algn="tl">
                    <a:srgbClr val="000000">
                      <a:alpha val="43137"/>
                    </a:srgbClr>
                  </a:outerShdw>
                </a:effectLst>
              </a:rPr>
              <a:t>tạo</a:t>
            </a:r>
            <a:r>
              <a:rPr lang="en-US" sz="2800" b="1" dirty="0" smtClean="0">
                <a:solidFill>
                  <a:srgbClr val="C00000"/>
                </a:solidFill>
                <a:effectLst>
                  <a:outerShdw blurRad="38100" dist="38100" dir="2700000" algn="tl">
                    <a:srgbClr val="000000">
                      <a:alpha val="43137"/>
                    </a:srgbClr>
                  </a:outerShdw>
                </a:effectLst>
              </a:rPr>
              <a:t> (New)</a:t>
            </a:r>
            <a:r>
              <a:rPr lang="en-US" sz="2800" dirty="0" smtClean="0">
                <a:solidFill>
                  <a:srgbClr val="C00000"/>
                </a:solidFill>
                <a:effectLst>
                  <a:outerShdw blurRad="38100" dist="38100" dir="2700000" algn="tl">
                    <a:srgbClr val="000000">
                      <a:alpha val="43137"/>
                    </a:srgbClr>
                  </a:outerShdw>
                </a:effectLst>
              </a:rPr>
              <a:t>: </a:t>
            </a:r>
            <a:r>
              <a:rPr lang="en-US" sz="2800" dirty="0" err="1"/>
              <a:t>tiến</a:t>
            </a:r>
            <a:r>
              <a:rPr lang="en-US" sz="2800" dirty="0"/>
              <a:t> </a:t>
            </a:r>
            <a:r>
              <a:rPr lang="en-US" sz="2800" dirty="0" err="1"/>
              <a:t>trình</a:t>
            </a:r>
            <a:r>
              <a:rPr lang="en-US" sz="2800" dirty="0"/>
              <a:t> </a:t>
            </a:r>
            <a:r>
              <a:rPr lang="en-US" sz="2800" dirty="0" err="1" smtClean="0"/>
              <a:t>vừa</a:t>
            </a:r>
            <a:r>
              <a:rPr lang="en-US" sz="2800" dirty="0" smtClean="0"/>
              <a:t> </a:t>
            </a:r>
            <a:r>
              <a:rPr lang="en-US" sz="2800" dirty="0" err="1" smtClean="0"/>
              <a:t>được</a:t>
            </a:r>
            <a:r>
              <a:rPr lang="en-US" sz="2800" dirty="0" smtClean="0"/>
              <a:t> </a:t>
            </a:r>
            <a:r>
              <a:rPr lang="en-US" sz="2800" dirty="0" err="1"/>
              <a:t>tạo</a:t>
            </a:r>
            <a:r>
              <a:rPr lang="en-US" sz="2800" dirty="0"/>
              <a:t> </a:t>
            </a:r>
            <a:r>
              <a:rPr lang="en-US" sz="2800" dirty="0" err="1" smtClean="0"/>
              <a:t>lập</a:t>
            </a:r>
            <a:r>
              <a:rPr lang="en-US" sz="2800" dirty="0" smtClean="0"/>
              <a:t>;</a:t>
            </a:r>
            <a:endParaRPr lang="en-US" sz="2800" dirty="0"/>
          </a:p>
          <a:p>
            <a:pPr lvl="1"/>
            <a:r>
              <a:rPr lang="en-US" sz="2800" b="1" dirty="0" err="1" smtClean="0">
                <a:solidFill>
                  <a:srgbClr val="C00000"/>
                </a:solidFill>
                <a:effectLst>
                  <a:outerShdw blurRad="38100" dist="38100" dir="2700000" algn="tl">
                    <a:srgbClr val="000000">
                      <a:alpha val="43137"/>
                    </a:srgbClr>
                  </a:outerShdw>
                </a:effectLst>
              </a:rPr>
              <a:t>Sẵn</a:t>
            </a:r>
            <a:r>
              <a:rPr lang="en-US" sz="2800" b="1" dirty="0" smtClean="0">
                <a:solidFill>
                  <a:srgbClr val="C00000"/>
                </a:solidFill>
                <a:effectLst>
                  <a:outerShdw blurRad="38100" dist="38100" dir="2700000" algn="tl">
                    <a:srgbClr val="000000">
                      <a:alpha val="43137"/>
                    </a:srgbClr>
                  </a:outerShdw>
                </a:effectLst>
              </a:rPr>
              <a:t> </a:t>
            </a:r>
            <a:r>
              <a:rPr lang="en-US" sz="2800" b="1" dirty="0" err="1" smtClean="0">
                <a:solidFill>
                  <a:srgbClr val="C00000"/>
                </a:solidFill>
                <a:effectLst>
                  <a:outerShdw blurRad="38100" dist="38100" dir="2700000" algn="tl">
                    <a:srgbClr val="000000">
                      <a:alpha val="43137"/>
                    </a:srgbClr>
                  </a:outerShdw>
                </a:effectLst>
              </a:rPr>
              <a:t>sàng</a:t>
            </a:r>
            <a:r>
              <a:rPr lang="en-US" sz="2800" b="1" dirty="0" smtClean="0">
                <a:solidFill>
                  <a:srgbClr val="C00000"/>
                </a:solidFill>
                <a:effectLst>
                  <a:outerShdw blurRad="38100" dist="38100" dir="2700000" algn="tl">
                    <a:srgbClr val="000000">
                      <a:alpha val="43137"/>
                    </a:srgbClr>
                  </a:outerShdw>
                </a:effectLst>
              </a:rPr>
              <a:t> (Ready)</a:t>
            </a:r>
            <a:r>
              <a:rPr lang="en-US" sz="2800" dirty="0" smtClean="0">
                <a:solidFill>
                  <a:srgbClr val="C00000"/>
                </a:solidFill>
                <a:effectLst>
                  <a:outerShdw blurRad="38100" dist="38100" dir="2700000" algn="tl">
                    <a:srgbClr val="000000">
                      <a:alpha val="43137"/>
                    </a:srgbClr>
                  </a:outerShdw>
                </a:effectLst>
              </a:rPr>
              <a:t>: </a:t>
            </a:r>
            <a:r>
              <a:rPr lang="en-US" sz="2800" dirty="0" err="1"/>
              <a:t>tiến</a:t>
            </a:r>
            <a:r>
              <a:rPr lang="en-US" sz="2800" dirty="0"/>
              <a:t> </a:t>
            </a:r>
            <a:r>
              <a:rPr lang="en-US" sz="2800" dirty="0" err="1"/>
              <a:t>trình</a:t>
            </a:r>
            <a:r>
              <a:rPr lang="en-US" sz="2800" dirty="0"/>
              <a:t> </a:t>
            </a:r>
            <a:r>
              <a:rPr lang="en-US" sz="2800" dirty="0" err="1" smtClean="0"/>
              <a:t>đã</a:t>
            </a:r>
            <a:r>
              <a:rPr lang="en-US" sz="2800" dirty="0"/>
              <a:t> </a:t>
            </a:r>
            <a:r>
              <a:rPr lang="en-US" sz="2800" dirty="0" err="1" smtClean="0"/>
              <a:t>được</a:t>
            </a:r>
            <a:r>
              <a:rPr lang="en-US" sz="2800" dirty="0" smtClean="0"/>
              <a:t> </a:t>
            </a:r>
            <a:r>
              <a:rPr lang="en-US" sz="2800" dirty="0" err="1"/>
              <a:t>cấp</a:t>
            </a:r>
            <a:r>
              <a:rPr lang="en-US" sz="2800" dirty="0"/>
              <a:t> </a:t>
            </a:r>
            <a:r>
              <a:rPr lang="en-US" sz="2800" dirty="0" err="1"/>
              <a:t>phát</a:t>
            </a:r>
            <a:r>
              <a:rPr lang="en-US" sz="2800" dirty="0"/>
              <a:t> </a:t>
            </a:r>
            <a:r>
              <a:rPr lang="en-US" sz="2800" dirty="0" err="1"/>
              <a:t>đầy</a:t>
            </a:r>
            <a:r>
              <a:rPr lang="en-US" sz="2800" dirty="0"/>
              <a:t> </a:t>
            </a:r>
            <a:r>
              <a:rPr lang="en-US" sz="2800" dirty="0" err="1"/>
              <a:t>đủ</a:t>
            </a:r>
            <a:r>
              <a:rPr lang="en-US" sz="2800" dirty="0"/>
              <a:t> </a:t>
            </a:r>
            <a:r>
              <a:rPr lang="en-US" sz="2800" dirty="0" err="1"/>
              <a:t>tài</a:t>
            </a:r>
            <a:r>
              <a:rPr lang="en-US" sz="2800" dirty="0"/>
              <a:t> </a:t>
            </a:r>
            <a:r>
              <a:rPr lang="en-US" sz="2800" dirty="0" err="1"/>
              <a:t>nguyên</a:t>
            </a:r>
            <a:r>
              <a:rPr lang="en-US" sz="2800" dirty="0"/>
              <a:t> (</a:t>
            </a:r>
            <a:r>
              <a:rPr lang="en-US" sz="2800" dirty="0" err="1"/>
              <a:t>trừ</a:t>
            </a:r>
            <a:r>
              <a:rPr lang="en-US" sz="2800" dirty="0"/>
              <a:t> processor) </a:t>
            </a:r>
            <a:r>
              <a:rPr lang="en-US" sz="2800" dirty="0" err="1" smtClean="0"/>
              <a:t>và</a:t>
            </a:r>
            <a:r>
              <a:rPr lang="en-US" sz="2800" dirty="0" smtClean="0"/>
              <a:t> </a:t>
            </a:r>
            <a:r>
              <a:rPr lang="en-US" sz="2800" dirty="0" err="1" smtClean="0"/>
              <a:t>đang</a:t>
            </a:r>
            <a:r>
              <a:rPr lang="en-US" sz="2800" dirty="0" smtClean="0"/>
              <a:t> </a:t>
            </a:r>
            <a:r>
              <a:rPr lang="en-US" sz="2800" dirty="0" err="1"/>
              <a:t>đợi</a:t>
            </a:r>
            <a:r>
              <a:rPr lang="en-US" sz="2800" dirty="0"/>
              <a:t> </a:t>
            </a:r>
            <a:r>
              <a:rPr lang="en-US" sz="2800" dirty="0" err="1"/>
              <a:t>trong</a:t>
            </a:r>
            <a:r>
              <a:rPr lang="en-US" sz="2800" dirty="0"/>
              <a:t> </a:t>
            </a:r>
            <a:r>
              <a:rPr lang="en-US" sz="2800" dirty="0" err="1"/>
              <a:t>hàng</a:t>
            </a:r>
            <a:r>
              <a:rPr lang="en-US" sz="2800" dirty="0"/>
              <a:t> </a:t>
            </a:r>
            <a:r>
              <a:rPr lang="en-US" sz="2800" dirty="0" err="1"/>
              <a:t>đợi</a:t>
            </a:r>
            <a:r>
              <a:rPr lang="en-US" sz="2800" dirty="0"/>
              <a:t> (</a:t>
            </a:r>
            <a:r>
              <a:rPr lang="en-US" sz="2800" b="1" dirty="0"/>
              <a:t>ready queue</a:t>
            </a:r>
            <a:r>
              <a:rPr lang="en-US" sz="2800" dirty="0"/>
              <a:t>) </a:t>
            </a:r>
            <a:r>
              <a:rPr lang="en-US" sz="2800" dirty="0" err="1" smtClean="0"/>
              <a:t>chờ</a:t>
            </a:r>
            <a:r>
              <a:rPr lang="en-US" sz="2800" dirty="0" smtClean="0"/>
              <a:t> </a:t>
            </a:r>
            <a:r>
              <a:rPr lang="en-US" sz="2800" dirty="0" err="1" smtClean="0"/>
              <a:t>chiếm</a:t>
            </a:r>
            <a:r>
              <a:rPr lang="en-US" sz="2800" dirty="0" smtClean="0"/>
              <a:t> </a:t>
            </a:r>
            <a:r>
              <a:rPr lang="en-US" sz="2800" dirty="0" err="1" smtClean="0"/>
              <a:t>dụng</a:t>
            </a:r>
            <a:r>
              <a:rPr lang="en-US" sz="2800" dirty="0" smtClean="0"/>
              <a:t> CPU </a:t>
            </a:r>
            <a:r>
              <a:rPr lang="en-US" sz="2800" dirty="0" err="1"/>
              <a:t>để</a:t>
            </a:r>
            <a:r>
              <a:rPr lang="en-US" sz="2800" dirty="0"/>
              <a:t> </a:t>
            </a:r>
            <a:r>
              <a:rPr lang="en-US" sz="2800" dirty="0" err="1"/>
              <a:t>tiếp</a:t>
            </a:r>
            <a:r>
              <a:rPr lang="en-US" sz="2800" dirty="0"/>
              <a:t> </a:t>
            </a:r>
            <a:r>
              <a:rPr lang="en-US" sz="2800" dirty="0" err="1" smtClean="0"/>
              <a:t>tục</a:t>
            </a:r>
            <a:r>
              <a:rPr lang="en-US" sz="2800" dirty="0" smtClean="0"/>
              <a:t>;</a:t>
            </a:r>
          </a:p>
          <a:p>
            <a:pPr lvl="1"/>
            <a:r>
              <a:rPr lang="en-US" sz="2800" b="1" dirty="0" err="1" smtClean="0">
                <a:solidFill>
                  <a:srgbClr val="C00000"/>
                </a:solidFill>
                <a:effectLst>
                  <a:outerShdw blurRad="38100" dist="38100" dir="2700000" algn="tl">
                    <a:srgbClr val="000000">
                      <a:alpha val="43137"/>
                    </a:srgbClr>
                  </a:outerShdw>
                </a:effectLst>
              </a:rPr>
              <a:t>Thực</a:t>
            </a:r>
            <a:r>
              <a:rPr lang="en-US" sz="2800" b="1" dirty="0" smtClean="0">
                <a:solidFill>
                  <a:srgbClr val="C00000"/>
                </a:solidFill>
                <a:effectLst>
                  <a:outerShdw blurRad="38100" dist="38100" dir="2700000" algn="tl">
                    <a:srgbClr val="000000">
                      <a:alpha val="43137"/>
                    </a:srgbClr>
                  </a:outerShdw>
                </a:effectLst>
              </a:rPr>
              <a:t> </a:t>
            </a:r>
            <a:r>
              <a:rPr lang="en-US" sz="2800" b="1" dirty="0" err="1" smtClean="0">
                <a:solidFill>
                  <a:srgbClr val="C00000"/>
                </a:solidFill>
                <a:effectLst>
                  <a:outerShdw blurRad="38100" dist="38100" dir="2700000" algn="tl">
                    <a:srgbClr val="000000">
                      <a:alpha val="43137"/>
                    </a:srgbClr>
                  </a:outerShdw>
                </a:effectLst>
              </a:rPr>
              <a:t>thi</a:t>
            </a:r>
            <a:r>
              <a:rPr lang="en-US" sz="2800" b="1" dirty="0" smtClean="0">
                <a:solidFill>
                  <a:srgbClr val="C00000"/>
                </a:solidFill>
                <a:effectLst>
                  <a:outerShdw blurRad="38100" dist="38100" dir="2700000" algn="tl">
                    <a:srgbClr val="000000">
                      <a:alpha val="43137"/>
                    </a:srgbClr>
                  </a:outerShdw>
                </a:effectLst>
              </a:rPr>
              <a:t> (Running)</a:t>
            </a:r>
            <a:r>
              <a:rPr lang="en-US" sz="2800" dirty="0" smtClean="0">
                <a:solidFill>
                  <a:srgbClr val="C00000"/>
                </a:solidFill>
                <a:effectLst>
                  <a:outerShdw blurRad="38100" dist="38100" dir="2700000" algn="tl">
                    <a:srgbClr val="000000">
                      <a:alpha val="43137"/>
                    </a:srgbClr>
                  </a:outerShdw>
                </a:effectLst>
              </a:rPr>
              <a:t>: </a:t>
            </a:r>
            <a:r>
              <a:rPr lang="en-US" sz="2800" dirty="0" err="1"/>
              <a:t>tiến</a:t>
            </a:r>
            <a:r>
              <a:rPr lang="en-US" sz="2800" dirty="0"/>
              <a:t> </a:t>
            </a:r>
            <a:r>
              <a:rPr lang="en-US" sz="2800" dirty="0" err="1"/>
              <a:t>trình</a:t>
            </a:r>
            <a:r>
              <a:rPr lang="en-US" sz="2800" dirty="0"/>
              <a:t> </a:t>
            </a:r>
            <a:r>
              <a:rPr lang="en-US" sz="2800" dirty="0" err="1"/>
              <a:t>đang</a:t>
            </a:r>
            <a:r>
              <a:rPr lang="en-US" sz="2800" dirty="0"/>
              <a:t> </a:t>
            </a:r>
            <a:r>
              <a:rPr lang="en-US" sz="2800" dirty="0" err="1"/>
              <a:t>được</a:t>
            </a:r>
            <a:r>
              <a:rPr lang="en-US" sz="2800" dirty="0"/>
              <a:t> </a:t>
            </a:r>
            <a:r>
              <a:rPr lang="en-US" sz="2800" dirty="0" err="1"/>
              <a:t>xử</a:t>
            </a:r>
            <a:r>
              <a:rPr lang="en-US" sz="2800" dirty="0"/>
              <a:t> </a:t>
            </a:r>
            <a:r>
              <a:rPr lang="en-US" sz="2800" dirty="0" err="1" smtClean="0"/>
              <a:t>lý</a:t>
            </a:r>
            <a:r>
              <a:rPr lang="en-US" sz="2800" dirty="0" smtClean="0"/>
              <a:t> </a:t>
            </a:r>
            <a:r>
              <a:rPr lang="en-US" sz="2800" dirty="0" err="1" smtClean="0"/>
              <a:t>bởi</a:t>
            </a:r>
            <a:r>
              <a:rPr lang="en-US" sz="2800" dirty="0" smtClean="0"/>
              <a:t> CPU (</a:t>
            </a:r>
            <a:r>
              <a:rPr lang="en-US" sz="2800" dirty="0" err="1" smtClean="0"/>
              <a:t>đang</a:t>
            </a:r>
            <a:r>
              <a:rPr lang="en-US" sz="2800" dirty="0" smtClean="0"/>
              <a:t> </a:t>
            </a:r>
            <a:r>
              <a:rPr lang="en-US" sz="2800" dirty="0" err="1" smtClean="0"/>
              <a:t>chiếm</a:t>
            </a:r>
            <a:r>
              <a:rPr lang="en-US" sz="2800" dirty="0" smtClean="0"/>
              <a:t> </a:t>
            </a:r>
            <a:r>
              <a:rPr lang="en-US" sz="2800" dirty="0" err="1" smtClean="0"/>
              <a:t>dụng</a:t>
            </a:r>
            <a:r>
              <a:rPr lang="en-US" sz="2800" dirty="0" smtClean="0"/>
              <a:t> CPU);</a:t>
            </a:r>
          </a:p>
          <a:p>
            <a:pPr lvl="1"/>
            <a:r>
              <a:rPr lang="en-US" sz="2800" b="1" dirty="0" err="1" smtClean="0">
                <a:solidFill>
                  <a:srgbClr val="C00000"/>
                </a:solidFill>
                <a:effectLst>
                  <a:outerShdw blurRad="38100" dist="38100" dir="2700000" algn="tl">
                    <a:srgbClr val="000000">
                      <a:alpha val="43137"/>
                    </a:srgbClr>
                  </a:outerShdw>
                </a:effectLst>
              </a:rPr>
              <a:t>Bị</a:t>
            </a:r>
            <a:r>
              <a:rPr lang="en-US" sz="2800" b="1" dirty="0" smtClean="0">
                <a:solidFill>
                  <a:srgbClr val="C00000"/>
                </a:solidFill>
                <a:effectLst>
                  <a:outerShdw blurRad="38100" dist="38100" dir="2700000" algn="tl">
                    <a:srgbClr val="000000">
                      <a:alpha val="43137"/>
                    </a:srgbClr>
                  </a:outerShdw>
                </a:effectLst>
              </a:rPr>
              <a:t> </a:t>
            </a:r>
            <a:r>
              <a:rPr lang="en-US" sz="2800" b="1" dirty="0" err="1" smtClean="0">
                <a:solidFill>
                  <a:srgbClr val="C00000"/>
                </a:solidFill>
                <a:effectLst>
                  <a:outerShdw blurRad="38100" dist="38100" dir="2700000" algn="tl">
                    <a:srgbClr val="000000">
                      <a:alpha val="43137"/>
                    </a:srgbClr>
                  </a:outerShdw>
                </a:effectLst>
              </a:rPr>
              <a:t>chặn</a:t>
            </a:r>
            <a:r>
              <a:rPr lang="en-US" sz="2800" b="1" dirty="0" smtClean="0">
                <a:solidFill>
                  <a:srgbClr val="C00000"/>
                </a:solidFill>
                <a:effectLst>
                  <a:outerShdw blurRad="38100" dist="38100" dir="2700000" algn="tl">
                    <a:srgbClr val="000000">
                      <a:alpha val="43137"/>
                    </a:srgbClr>
                  </a:outerShdw>
                </a:effectLst>
              </a:rPr>
              <a:t> - </a:t>
            </a:r>
            <a:r>
              <a:rPr lang="en-US" sz="2800" b="1" dirty="0" err="1" smtClean="0">
                <a:solidFill>
                  <a:srgbClr val="C00000"/>
                </a:solidFill>
                <a:effectLst>
                  <a:outerShdw blurRad="38100" dist="38100" dir="2700000" algn="tl">
                    <a:srgbClr val="000000">
                      <a:alpha val="43137"/>
                    </a:srgbClr>
                  </a:outerShdw>
                </a:effectLst>
              </a:rPr>
              <a:t>đợi</a:t>
            </a:r>
            <a:r>
              <a:rPr lang="en-US" sz="2800" b="1" dirty="0" smtClean="0">
                <a:solidFill>
                  <a:srgbClr val="C00000"/>
                </a:solidFill>
                <a:effectLst>
                  <a:outerShdw blurRad="38100" dist="38100" dir="2700000" algn="tl">
                    <a:srgbClr val="000000">
                      <a:alpha val="43137"/>
                    </a:srgbClr>
                  </a:outerShdw>
                </a:effectLst>
              </a:rPr>
              <a:t> (Blocked, Waiting)</a:t>
            </a:r>
            <a:r>
              <a:rPr lang="en-US" sz="2800" dirty="0" smtClean="0">
                <a:solidFill>
                  <a:srgbClr val="C00000"/>
                </a:solidFill>
                <a:effectLst>
                  <a:outerShdw blurRad="38100" dist="38100" dir="2700000" algn="tl">
                    <a:srgbClr val="000000">
                      <a:alpha val="43137"/>
                    </a:srgbClr>
                  </a:outerShdw>
                </a:effectLst>
              </a:rPr>
              <a:t>: </a:t>
            </a:r>
            <a:r>
              <a:rPr lang="en-US" sz="2800" dirty="0" err="1"/>
              <a:t>tiến</a:t>
            </a:r>
            <a:r>
              <a:rPr lang="en-US" sz="2800" dirty="0"/>
              <a:t> </a:t>
            </a:r>
            <a:r>
              <a:rPr lang="en-US" sz="2800" dirty="0" err="1"/>
              <a:t>trình</a:t>
            </a:r>
            <a:r>
              <a:rPr lang="en-US" sz="2800" dirty="0"/>
              <a:t> </a:t>
            </a:r>
            <a:r>
              <a:rPr lang="en-US" sz="2800" dirty="0" err="1"/>
              <a:t>tạm</a:t>
            </a:r>
            <a:r>
              <a:rPr lang="en-US" sz="2800" dirty="0"/>
              <a:t> </a:t>
            </a:r>
            <a:r>
              <a:rPr lang="en-US" sz="2800" dirty="0" err="1"/>
              <a:t>dừng</a:t>
            </a:r>
            <a:r>
              <a:rPr lang="en-US" sz="2800" dirty="0"/>
              <a:t> </a:t>
            </a:r>
            <a:r>
              <a:rPr lang="en-US" sz="2800" dirty="0" err="1"/>
              <a:t>và</a:t>
            </a:r>
            <a:r>
              <a:rPr lang="en-US" sz="2800" dirty="0"/>
              <a:t> </a:t>
            </a:r>
            <a:r>
              <a:rPr lang="en-US" sz="2800" dirty="0" err="1"/>
              <a:t>chờ</a:t>
            </a:r>
            <a:r>
              <a:rPr lang="en-US" sz="2800" dirty="0"/>
              <a:t> </a:t>
            </a:r>
            <a:r>
              <a:rPr lang="en-US" sz="2800" dirty="0" err="1"/>
              <a:t>vì</a:t>
            </a:r>
            <a:r>
              <a:rPr lang="en-US" sz="2800" dirty="0"/>
              <a:t> </a:t>
            </a:r>
            <a:r>
              <a:rPr lang="en-US" sz="2800" dirty="0" err="1"/>
              <a:t>thiếu</a:t>
            </a:r>
            <a:r>
              <a:rPr lang="en-US" sz="2800" dirty="0"/>
              <a:t> </a:t>
            </a:r>
            <a:r>
              <a:rPr lang="en-US" sz="2800" dirty="0" err="1"/>
              <a:t>tài</a:t>
            </a:r>
            <a:r>
              <a:rPr lang="en-US" sz="2800" dirty="0"/>
              <a:t> </a:t>
            </a:r>
            <a:r>
              <a:rPr lang="en-US" sz="2800" dirty="0" err="1"/>
              <a:t>nguyên</a:t>
            </a:r>
            <a:r>
              <a:rPr lang="en-US" sz="2800" dirty="0"/>
              <a:t> hay </a:t>
            </a:r>
            <a:r>
              <a:rPr lang="en-US" sz="2800" dirty="0" err="1"/>
              <a:t>chờ</a:t>
            </a:r>
            <a:r>
              <a:rPr lang="en-US" sz="2800" dirty="0"/>
              <a:t> 1 </a:t>
            </a:r>
            <a:r>
              <a:rPr lang="en-US" sz="2800" dirty="0" err="1"/>
              <a:t>sự</a:t>
            </a:r>
            <a:r>
              <a:rPr lang="en-US" sz="2800" dirty="0"/>
              <a:t> </a:t>
            </a:r>
            <a:r>
              <a:rPr lang="en-US" sz="2800" dirty="0" err="1"/>
              <a:t>kiện</a:t>
            </a:r>
            <a:r>
              <a:rPr lang="en-US" sz="2800" dirty="0"/>
              <a:t> </a:t>
            </a:r>
            <a:r>
              <a:rPr lang="en-US" sz="2800" dirty="0" err="1"/>
              <a:t>nào</a:t>
            </a:r>
            <a:r>
              <a:rPr lang="en-US" sz="2800" dirty="0"/>
              <a:t> </a:t>
            </a:r>
            <a:r>
              <a:rPr lang="en-US" sz="2800" dirty="0" err="1" smtClean="0"/>
              <a:t>đó</a:t>
            </a:r>
            <a:r>
              <a:rPr lang="en-US" sz="2800" dirty="0" smtClean="0"/>
              <a:t>;</a:t>
            </a:r>
          </a:p>
          <a:p>
            <a:pPr lvl="1"/>
            <a:r>
              <a:rPr lang="en-US" sz="2800" b="1" dirty="0" smtClean="0">
                <a:solidFill>
                  <a:srgbClr val="C00000"/>
                </a:solidFill>
                <a:effectLst>
                  <a:outerShdw blurRad="38100" dist="38100" dir="2700000" algn="tl">
                    <a:srgbClr val="000000">
                      <a:alpha val="43137"/>
                    </a:srgbClr>
                  </a:outerShdw>
                </a:effectLst>
              </a:rPr>
              <a:t>Đình chỉ, treo (Suspend): </a:t>
            </a:r>
            <a:r>
              <a:rPr lang="en-US" sz="2800" dirty="0" smtClean="0"/>
              <a:t>là </a:t>
            </a:r>
            <a:r>
              <a:rPr lang="en-US" sz="2800" dirty="0"/>
              <a:t>trạng thái của một tiến trình khi nó đang được lưu trữ trên bộ nhớ phụ</a:t>
            </a:r>
            <a:r>
              <a:rPr lang="en-US" sz="2800" dirty="0" smtClean="0"/>
              <a:t>.</a:t>
            </a:r>
          </a:p>
          <a:p>
            <a:endParaRPr lang="vi-VN" dirty="0"/>
          </a:p>
        </p:txBody>
      </p:sp>
      <p:sp>
        <p:nvSpPr>
          <p:cNvPr id="4" name="Date Placeholder 3"/>
          <p:cNvSpPr>
            <a:spLocks noGrp="1"/>
          </p:cNvSpPr>
          <p:nvPr>
            <p:ph type="dt" sz="half" idx="10"/>
          </p:nvPr>
        </p:nvSpPr>
        <p:spPr/>
        <p:txBody>
          <a:bodyPr/>
          <a:lstStyle/>
          <a:p>
            <a:fld id="{EB6A5169-FC1C-48F4-9854-AE3D8D194BA0}" type="datetime1">
              <a:rPr lang="en-US" smtClean="0"/>
              <a:t>08-Jul-19</a:t>
            </a:fld>
            <a:endParaRPr lang="en-US" dirty="0"/>
          </a:p>
        </p:txBody>
      </p:sp>
      <p:sp>
        <p:nvSpPr>
          <p:cNvPr id="5" name="Footer Placeholder 4"/>
          <p:cNvSpPr>
            <a:spLocks noGrp="1"/>
          </p:cNvSpPr>
          <p:nvPr>
            <p:ph type="ftr" sz="quarter" idx="11"/>
          </p:nvPr>
        </p:nvSpPr>
        <p:spPr/>
        <p:txBody>
          <a:bodyPr/>
          <a:lstStyle/>
          <a:p>
            <a:r>
              <a:rPr lang="en-US" smtClean="0"/>
              <a:t>GV.TS.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dirty="0"/>
          </a:p>
        </p:txBody>
      </p:sp>
    </p:spTree>
    <p:extLst>
      <p:ext uri="{BB962C8B-B14F-4D97-AF65-F5344CB8AC3E}">
        <p14:creationId xmlns:p14="http://schemas.microsoft.com/office/powerpoint/2010/main" val="41265424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2.2.5. </a:t>
            </a:r>
            <a:r>
              <a:rPr lang="en-US" dirty="0" err="1"/>
              <a:t>Các</a:t>
            </a:r>
            <a:r>
              <a:rPr lang="en-US" dirty="0"/>
              <a:t> </a:t>
            </a:r>
            <a:r>
              <a:rPr lang="en-US" dirty="0" err="1"/>
              <a:t>trạng</a:t>
            </a:r>
            <a:r>
              <a:rPr lang="en-US" dirty="0"/>
              <a:t> </a:t>
            </a:r>
            <a:r>
              <a:rPr lang="en-US" dirty="0" err="1"/>
              <a:t>thái</a:t>
            </a:r>
            <a:r>
              <a:rPr lang="en-US" dirty="0"/>
              <a:t> </a:t>
            </a:r>
            <a:r>
              <a:rPr lang="en-US" dirty="0" err="1"/>
              <a:t>của</a:t>
            </a:r>
            <a:r>
              <a:rPr lang="en-US" dirty="0"/>
              <a:t> </a:t>
            </a:r>
            <a:r>
              <a:rPr lang="en-US" dirty="0" err="1"/>
              <a:t>tiến</a:t>
            </a:r>
            <a:r>
              <a:rPr lang="en-US" dirty="0"/>
              <a:t> </a:t>
            </a:r>
            <a:r>
              <a:rPr lang="en-US" dirty="0" err="1"/>
              <a:t>trình</a:t>
            </a:r>
            <a:endParaRPr lang="vi-VN" dirty="0">
              <a:latin typeface="Calibri" pitchFamily="34" charset="0"/>
              <a:cs typeface="Calibri" pitchFamily="34" charset="0"/>
            </a:endParaRPr>
          </a:p>
        </p:txBody>
      </p:sp>
      <p:sp>
        <p:nvSpPr>
          <p:cNvPr id="3" name="Content Placeholder 2"/>
          <p:cNvSpPr>
            <a:spLocks noGrp="1"/>
          </p:cNvSpPr>
          <p:nvPr>
            <p:ph idx="1"/>
          </p:nvPr>
        </p:nvSpPr>
        <p:spPr/>
        <p:txBody>
          <a:bodyPr/>
          <a:lstStyle/>
          <a:p>
            <a:r>
              <a:rPr lang="en-US" sz="2800" b="1" dirty="0" err="1"/>
              <a:t>Trạng</a:t>
            </a:r>
            <a:r>
              <a:rPr lang="en-US" sz="2800" b="1" dirty="0"/>
              <a:t> </a:t>
            </a:r>
            <a:r>
              <a:rPr lang="en-US" sz="2800" b="1" dirty="0" err="1"/>
              <a:t>thái</a:t>
            </a:r>
            <a:r>
              <a:rPr lang="en-US" sz="2800" b="1" dirty="0"/>
              <a:t> </a:t>
            </a:r>
            <a:r>
              <a:rPr lang="en-US" sz="2800" b="1" dirty="0" err="1"/>
              <a:t>của</a:t>
            </a:r>
            <a:r>
              <a:rPr lang="en-US" sz="2800" b="1" dirty="0"/>
              <a:t> </a:t>
            </a:r>
            <a:r>
              <a:rPr lang="en-US" sz="2800" b="1" dirty="0" err="1"/>
              <a:t>tiến</a:t>
            </a:r>
            <a:r>
              <a:rPr lang="en-US" sz="2800" b="1" dirty="0"/>
              <a:t> </a:t>
            </a:r>
            <a:r>
              <a:rPr lang="en-US" sz="2800" b="1" dirty="0" err="1"/>
              <a:t>trình</a:t>
            </a:r>
            <a:r>
              <a:rPr lang="en-US" sz="2800" dirty="0"/>
              <a:t>:</a:t>
            </a:r>
          </a:p>
          <a:p>
            <a:pPr lvl="1"/>
            <a:r>
              <a:rPr lang="en-US" b="1" dirty="0" smtClean="0">
                <a:solidFill>
                  <a:srgbClr val="C00000"/>
                </a:solidFill>
                <a:effectLst>
                  <a:outerShdw blurRad="38100" dist="38100" dir="2700000" algn="tl">
                    <a:srgbClr val="000000">
                      <a:alpha val="43137"/>
                    </a:srgbClr>
                  </a:outerShdw>
                </a:effectLst>
              </a:rPr>
              <a:t>Blocked-suspend</a:t>
            </a:r>
            <a:r>
              <a:rPr lang="en-US" b="1" dirty="0">
                <a:solidFill>
                  <a:srgbClr val="C00000"/>
                </a:solidFill>
                <a:effectLst>
                  <a:outerShdw blurRad="38100" dist="38100" dir="2700000" algn="tl">
                    <a:srgbClr val="000000">
                      <a:alpha val="43137"/>
                    </a:srgbClr>
                  </a:outerShdw>
                </a:effectLst>
              </a:rPr>
              <a:t>: </a:t>
            </a:r>
            <a:r>
              <a:rPr lang="en-US" dirty="0" err="1"/>
              <a:t>tiến</a:t>
            </a:r>
            <a:r>
              <a:rPr lang="en-US" dirty="0"/>
              <a:t> </a:t>
            </a:r>
            <a:r>
              <a:rPr lang="en-US" dirty="0" err="1"/>
              <a:t>trình</a:t>
            </a:r>
            <a:r>
              <a:rPr lang="en-US" dirty="0"/>
              <a:t> </a:t>
            </a:r>
            <a:r>
              <a:rPr lang="en-US" dirty="0" err="1"/>
              <a:t>đang</a:t>
            </a:r>
            <a:r>
              <a:rPr lang="en-US" dirty="0"/>
              <a:t> </a:t>
            </a:r>
            <a:r>
              <a:rPr lang="en-US" dirty="0" err="1"/>
              <a:t>bị</a:t>
            </a:r>
            <a:r>
              <a:rPr lang="en-US" dirty="0"/>
              <a:t> </a:t>
            </a:r>
            <a:r>
              <a:rPr lang="en-US" dirty="0" err="1"/>
              <a:t>chứa</a:t>
            </a:r>
            <a:r>
              <a:rPr lang="en-US" dirty="0"/>
              <a:t> </a:t>
            </a:r>
            <a:r>
              <a:rPr lang="en-US" dirty="0" err="1"/>
              <a:t>trên</a:t>
            </a:r>
            <a:r>
              <a:rPr lang="en-US" dirty="0"/>
              <a:t> </a:t>
            </a:r>
            <a:r>
              <a:rPr lang="en-US" dirty="0" err="1"/>
              <a:t>bộ</a:t>
            </a:r>
            <a:r>
              <a:rPr lang="en-US" dirty="0"/>
              <a:t> </a:t>
            </a:r>
            <a:r>
              <a:rPr lang="en-US" dirty="0" err="1"/>
              <a:t>nhớ</a:t>
            </a:r>
            <a:r>
              <a:rPr lang="en-US" dirty="0"/>
              <a:t> </a:t>
            </a:r>
            <a:r>
              <a:rPr lang="en-US" dirty="0" err="1"/>
              <a:t>phụ</a:t>
            </a:r>
            <a:r>
              <a:rPr lang="en-US" dirty="0"/>
              <a:t> (</a:t>
            </a:r>
            <a:r>
              <a:rPr lang="en-US" dirty="0" err="1"/>
              <a:t>đĩa</a:t>
            </a:r>
            <a:r>
              <a:rPr lang="en-US" dirty="0"/>
              <a:t>) </a:t>
            </a:r>
            <a:r>
              <a:rPr lang="en-US" dirty="0" err="1"/>
              <a:t>và</a:t>
            </a:r>
            <a:r>
              <a:rPr lang="en-US" dirty="0"/>
              <a:t> </a:t>
            </a:r>
            <a:r>
              <a:rPr lang="en-US" dirty="0" err="1"/>
              <a:t>đang</a:t>
            </a:r>
            <a:r>
              <a:rPr lang="en-US" dirty="0"/>
              <a:t> </a:t>
            </a:r>
            <a:r>
              <a:rPr lang="en-US" dirty="0" err="1"/>
              <a:t>đợi</a:t>
            </a:r>
            <a:r>
              <a:rPr lang="en-US" dirty="0"/>
              <a:t> </a:t>
            </a:r>
            <a:r>
              <a:rPr lang="en-US" dirty="0" err="1"/>
              <a:t>một</a:t>
            </a:r>
            <a:r>
              <a:rPr lang="en-US" dirty="0"/>
              <a:t> </a:t>
            </a:r>
            <a:r>
              <a:rPr lang="en-US" dirty="0" err="1"/>
              <a:t>sự</a:t>
            </a:r>
            <a:r>
              <a:rPr lang="en-US" dirty="0"/>
              <a:t> </a:t>
            </a:r>
            <a:r>
              <a:rPr lang="en-US" dirty="0" err="1"/>
              <a:t>kiện</a:t>
            </a:r>
            <a:r>
              <a:rPr lang="en-US" dirty="0"/>
              <a:t> </a:t>
            </a:r>
            <a:r>
              <a:rPr lang="en-US" dirty="0" err="1"/>
              <a:t>nào</a:t>
            </a:r>
            <a:r>
              <a:rPr lang="en-US" dirty="0"/>
              <a:t> </a:t>
            </a:r>
            <a:r>
              <a:rPr lang="en-US" dirty="0" err="1"/>
              <a:t>đó</a:t>
            </a:r>
            <a:r>
              <a:rPr lang="en-US" dirty="0"/>
              <a:t>.</a:t>
            </a:r>
            <a:endParaRPr lang="vi-VN" dirty="0"/>
          </a:p>
          <a:p>
            <a:pPr lvl="1"/>
            <a:r>
              <a:rPr lang="en-US" b="1" dirty="0">
                <a:solidFill>
                  <a:srgbClr val="C00000"/>
                </a:solidFill>
                <a:effectLst>
                  <a:outerShdw blurRad="38100" dist="38100" dir="2700000" algn="tl">
                    <a:srgbClr val="000000">
                      <a:alpha val="43137"/>
                    </a:srgbClr>
                  </a:outerShdw>
                </a:effectLst>
              </a:rPr>
              <a:t>Ready-suspend: </a:t>
            </a:r>
            <a:r>
              <a:rPr lang="en-US" dirty="0" err="1"/>
              <a:t>tiến</a:t>
            </a:r>
            <a:r>
              <a:rPr lang="en-US" dirty="0"/>
              <a:t> </a:t>
            </a:r>
            <a:r>
              <a:rPr lang="en-US" dirty="0" err="1"/>
              <a:t>trình</a:t>
            </a:r>
            <a:r>
              <a:rPr lang="en-US" dirty="0"/>
              <a:t> </a:t>
            </a:r>
            <a:r>
              <a:rPr lang="en-US" dirty="0" err="1"/>
              <a:t>đang</a:t>
            </a:r>
            <a:r>
              <a:rPr lang="en-US" dirty="0"/>
              <a:t> </a:t>
            </a:r>
            <a:r>
              <a:rPr lang="en-US" dirty="0" err="1"/>
              <a:t>bị</a:t>
            </a:r>
            <a:r>
              <a:rPr lang="en-US" dirty="0"/>
              <a:t> </a:t>
            </a:r>
            <a:r>
              <a:rPr lang="en-US" dirty="0" err="1"/>
              <a:t>chứa</a:t>
            </a:r>
            <a:r>
              <a:rPr lang="en-US" dirty="0"/>
              <a:t> </a:t>
            </a:r>
            <a:r>
              <a:rPr lang="en-US" dirty="0" err="1"/>
              <a:t>trên</a:t>
            </a:r>
            <a:r>
              <a:rPr lang="en-US" dirty="0"/>
              <a:t> </a:t>
            </a:r>
            <a:r>
              <a:rPr lang="en-US" dirty="0" err="1"/>
              <a:t>bộ</a:t>
            </a:r>
            <a:r>
              <a:rPr lang="en-US" dirty="0"/>
              <a:t> </a:t>
            </a:r>
            <a:r>
              <a:rPr lang="en-US" dirty="0" err="1"/>
              <a:t>nhớ</a:t>
            </a:r>
            <a:r>
              <a:rPr lang="en-US" dirty="0"/>
              <a:t> </a:t>
            </a:r>
            <a:r>
              <a:rPr lang="en-US" dirty="0" err="1"/>
              <a:t>phụ</a:t>
            </a:r>
            <a:r>
              <a:rPr lang="en-US" dirty="0"/>
              <a:t> </a:t>
            </a:r>
            <a:r>
              <a:rPr lang="en-US" dirty="0" err="1"/>
              <a:t>nhưng</a:t>
            </a:r>
            <a:r>
              <a:rPr lang="en-US" dirty="0"/>
              <a:t> </a:t>
            </a:r>
            <a:r>
              <a:rPr lang="en-US" dirty="0" err="1"/>
              <a:t>sẵn</a:t>
            </a:r>
            <a:r>
              <a:rPr lang="en-US" dirty="0"/>
              <a:t> </a:t>
            </a:r>
            <a:r>
              <a:rPr lang="en-US" dirty="0" err="1"/>
              <a:t>sàng</a:t>
            </a:r>
            <a:r>
              <a:rPr lang="en-US" dirty="0"/>
              <a:t> </a:t>
            </a:r>
            <a:r>
              <a:rPr lang="en-US" dirty="0" err="1"/>
              <a:t>thực</a:t>
            </a:r>
            <a:r>
              <a:rPr lang="en-US" dirty="0"/>
              <a:t> </a:t>
            </a:r>
            <a:r>
              <a:rPr lang="en-US" dirty="0" err="1"/>
              <a:t>hiện</a:t>
            </a:r>
            <a:r>
              <a:rPr lang="en-US" dirty="0"/>
              <a:t> </a:t>
            </a:r>
            <a:r>
              <a:rPr lang="en-US" dirty="0" err="1"/>
              <a:t>ngay</a:t>
            </a:r>
            <a:r>
              <a:rPr lang="en-US" dirty="0"/>
              <a:t> </a:t>
            </a:r>
            <a:r>
              <a:rPr lang="en-US" dirty="0" err="1"/>
              <a:t>sau</a:t>
            </a:r>
            <a:r>
              <a:rPr lang="en-US" dirty="0"/>
              <a:t> </a:t>
            </a:r>
            <a:r>
              <a:rPr lang="en-US" dirty="0" err="1"/>
              <a:t>khi</a:t>
            </a:r>
            <a:r>
              <a:rPr lang="en-US" dirty="0"/>
              <a:t> </a:t>
            </a:r>
            <a:r>
              <a:rPr lang="en-US" dirty="0" err="1"/>
              <a:t>được</a:t>
            </a:r>
            <a:r>
              <a:rPr lang="en-US" dirty="0"/>
              <a:t> </a:t>
            </a:r>
            <a:r>
              <a:rPr lang="en-US" dirty="0" err="1"/>
              <a:t>nạp</a:t>
            </a:r>
            <a:r>
              <a:rPr lang="en-US" dirty="0"/>
              <a:t>.</a:t>
            </a:r>
          </a:p>
          <a:p>
            <a:pPr lvl="1"/>
            <a:r>
              <a:rPr lang="en-US" b="1" dirty="0" err="1">
                <a:solidFill>
                  <a:srgbClr val="C00000"/>
                </a:solidFill>
                <a:effectLst>
                  <a:outerShdw blurRad="38100" dist="38100" dir="2700000" algn="tl">
                    <a:srgbClr val="000000">
                      <a:alpha val="43137"/>
                    </a:srgbClr>
                  </a:outerShdw>
                </a:effectLst>
              </a:rPr>
              <a:t>Dừng</a:t>
            </a:r>
            <a:r>
              <a:rPr lang="en-US" b="1" dirty="0">
                <a:solidFill>
                  <a:srgbClr val="C00000"/>
                </a:solidFill>
                <a:effectLst>
                  <a:outerShdw blurRad="38100" dist="38100" dir="2700000" algn="tl">
                    <a:srgbClr val="000000">
                      <a:alpha val="43137"/>
                    </a:srgbClr>
                  </a:outerShdw>
                </a:effectLst>
              </a:rPr>
              <a:t> (Halt)</a:t>
            </a:r>
            <a:r>
              <a:rPr lang="en-US" dirty="0">
                <a:solidFill>
                  <a:srgbClr val="C00000"/>
                </a:solidFill>
                <a:effectLst>
                  <a:outerShdw blurRad="38100" dist="38100" dir="2700000" algn="tl">
                    <a:srgbClr val="000000">
                      <a:alpha val="43137"/>
                    </a:srgbClr>
                  </a:outerShdw>
                </a:effectLst>
              </a:rPr>
              <a:t>: </a:t>
            </a:r>
            <a:r>
              <a:rPr lang="en-US" dirty="0" err="1"/>
              <a:t>Tiến</a:t>
            </a:r>
            <a:r>
              <a:rPr lang="en-US" dirty="0"/>
              <a:t> </a:t>
            </a:r>
            <a:r>
              <a:rPr lang="en-US" dirty="0" err="1"/>
              <a:t>trình</a:t>
            </a:r>
            <a:r>
              <a:rPr lang="en-US" dirty="0"/>
              <a:t> </a:t>
            </a:r>
            <a:r>
              <a:rPr lang="en-US" dirty="0" err="1"/>
              <a:t>đã</a:t>
            </a:r>
            <a:r>
              <a:rPr lang="en-US" dirty="0"/>
              <a:t> </a:t>
            </a:r>
            <a:r>
              <a:rPr lang="en-US" dirty="0" err="1"/>
              <a:t>hoàn</a:t>
            </a:r>
            <a:r>
              <a:rPr lang="en-US" dirty="0"/>
              <a:t> </a:t>
            </a:r>
            <a:r>
              <a:rPr lang="en-US" dirty="0" err="1"/>
              <a:t>tất</a:t>
            </a:r>
            <a:r>
              <a:rPr lang="en-US" dirty="0"/>
              <a:t>.</a:t>
            </a:r>
          </a:p>
          <a:p>
            <a:endParaRPr lang="vi-VN" dirty="0"/>
          </a:p>
        </p:txBody>
      </p:sp>
      <p:sp>
        <p:nvSpPr>
          <p:cNvPr id="4" name="Date Placeholder 3"/>
          <p:cNvSpPr>
            <a:spLocks noGrp="1"/>
          </p:cNvSpPr>
          <p:nvPr>
            <p:ph type="dt" sz="half" idx="10"/>
          </p:nvPr>
        </p:nvSpPr>
        <p:spPr/>
        <p:txBody>
          <a:bodyPr/>
          <a:lstStyle/>
          <a:p>
            <a:fld id="{7BE90984-D920-4774-8BB3-A6EC8EAE7FBF}" type="datetime1">
              <a:rPr lang="en-US" smtClean="0"/>
              <a:t>08-Jul-19</a:t>
            </a:fld>
            <a:endParaRPr lang="en-US" dirty="0"/>
          </a:p>
        </p:txBody>
      </p:sp>
      <p:sp>
        <p:nvSpPr>
          <p:cNvPr id="5" name="Footer Placeholder 4"/>
          <p:cNvSpPr>
            <a:spLocks noGrp="1"/>
          </p:cNvSpPr>
          <p:nvPr>
            <p:ph type="ftr" sz="quarter" idx="11"/>
          </p:nvPr>
        </p:nvSpPr>
        <p:spPr/>
        <p:txBody>
          <a:bodyPr/>
          <a:lstStyle/>
          <a:p>
            <a:r>
              <a:rPr lang="en-US" smtClean="0"/>
              <a:t>GV.TS.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dirty="0"/>
          </a:p>
        </p:txBody>
      </p:sp>
    </p:spTree>
    <p:extLst>
      <p:ext uri="{BB962C8B-B14F-4D97-AF65-F5344CB8AC3E}">
        <p14:creationId xmlns:p14="http://schemas.microsoft.com/office/powerpoint/2010/main" val="30276883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latin typeface="Cambria" pitchFamily="18" charset="0"/>
              </a:rPr>
              <a:t>2.3. Điều khiển tiến trình</a:t>
            </a:r>
            <a:endParaRPr lang="vi-VN" dirty="0"/>
          </a:p>
        </p:txBody>
      </p:sp>
      <p:sp>
        <p:nvSpPr>
          <p:cNvPr id="3" name="Content Placeholder 2"/>
          <p:cNvSpPr>
            <a:spLocks noGrp="1"/>
          </p:cNvSpPr>
          <p:nvPr>
            <p:ph idx="1"/>
          </p:nvPr>
        </p:nvSpPr>
        <p:spPr/>
        <p:txBody>
          <a:bodyPr/>
          <a:lstStyle/>
          <a:p>
            <a:pPr marL="411480" lvl="1" indent="0">
              <a:buNone/>
            </a:pPr>
            <a:r>
              <a:rPr lang="en-US" b="1" dirty="0" smtClean="0"/>
              <a:t>2.3.1. </a:t>
            </a:r>
            <a:r>
              <a:rPr lang="en-US" b="1" dirty="0" err="1"/>
              <a:t>Khối</a:t>
            </a:r>
            <a:r>
              <a:rPr lang="en-US" b="1" dirty="0"/>
              <a:t> </a:t>
            </a:r>
            <a:r>
              <a:rPr lang="en-US" b="1" dirty="0" err="1"/>
              <a:t>điều</a:t>
            </a:r>
            <a:r>
              <a:rPr lang="en-US" b="1" dirty="0"/>
              <a:t> </a:t>
            </a:r>
            <a:r>
              <a:rPr lang="en-US" b="1" dirty="0" err="1"/>
              <a:t>khiển</a:t>
            </a:r>
            <a:r>
              <a:rPr lang="en-US" b="1" dirty="0"/>
              <a:t> </a:t>
            </a:r>
            <a:r>
              <a:rPr lang="en-US" b="1" dirty="0" err="1"/>
              <a:t>tiến</a:t>
            </a:r>
            <a:r>
              <a:rPr lang="en-US" b="1" dirty="0"/>
              <a:t> </a:t>
            </a:r>
            <a:r>
              <a:rPr lang="en-US" b="1" dirty="0" err="1" smtClean="0"/>
              <a:t>trình</a:t>
            </a:r>
            <a:endParaRPr lang="en-US" b="1" dirty="0" smtClean="0"/>
          </a:p>
          <a:p>
            <a:pPr marL="411480" lvl="1" indent="0">
              <a:buNone/>
            </a:pPr>
            <a:r>
              <a:rPr lang="en-US" b="1" dirty="0" smtClean="0"/>
              <a:t>2.3.2. </a:t>
            </a:r>
            <a:r>
              <a:rPr lang="en-US" b="1" dirty="0" err="1"/>
              <a:t>Các</a:t>
            </a:r>
            <a:r>
              <a:rPr lang="en-US" b="1" dirty="0"/>
              <a:t> </a:t>
            </a:r>
            <a:r>
              <a:rPr lang="en-US" b="1" dirty="0" err="1"/>
              <a:t>thao</a:t>
            </a:r>
            <a:r>
              <a:rPr lang="en-US" b="1" dirty="0"/>
              <a:t> </a:t>
            </a:r>
            <a:r>
              <a:rPr lang="en-US" b="1" dirty="0" err="1"/>
              <a:t>tác</a:t>
            </a:r>
            <a:r>
              <a:rPr lang="en-US" b="1" dirty="0"/>
              <a:t> </a:t>
            </a:r>
            <a:r>
              <a:rPr lang="en-US" b="1" dirty="0" err="1"/>
              <a:t>điều</a:t>
            </a:r>
            <a:r>
              <a:rPr lang="en-US" b="1" dirty="0"/>
              <a:t> </a:t>
            </a:r>
            <a:r>
              <a:rPr lang="en-US" b="1" dirty="0" err="1"/>
              <a:t>khiển</a:t>
            </a:r>
            <a:r>
              <a:rPr lang="en-US" b="1" dirty="0"/>
              <a:t> </a:t>
            </a:r>
            <a:r>
              <a:rPr lang="en-US" b="1" dirty="0" err="1"/>
              <a:t>tiến</a:t>
            </a:r>
            <a:r>
              <a:rPr lang="en-US" b="1" dirty="0"/>
              <a:t> </a:t>
            </a:r>
            <a:r>
              <a:rPr lang="en-US" b="1" dirty="0" err="1"/>
              <a:t>trình</a:t>
            </a:r>
            <a:endParaRPr lang="en-US" b="1" dirty="0"/>
          </a:p>
          <a:p>
            <a:pPr marL="411480" lvl="1" indent="0">
              <a:buNone/>
            </a:pPr>
            <a:endParaRPr lang="vi-VN" b="1" dirty="0"/>
          </a:p>
        </p:txBody>
      </p:sp>
      <p:sp>
        <p:nvSpPr>
          <p:cNvPr id="4" name="Date Placeholder 3"/>
          <p:cNvSpPr>
            <a:spLocks noGrp="1"/>
          </p:cNvSpPr>
          <p:nvPr>
            <p:ph type="dt" sz="half" idx="10"/>
          </p:nvPr>
        </p:nvSpPr>
        <p:spPr/>
        <p:txBody>
          <a:bodyPr/>
          <a:lstStyle/>
          <a:p>
            <a:fld id="{EE6169D7-1402-4C0D-AECE-BBA0AD56062C}" type="datetime1">
              <a:rPr lang="en-US" smtClean="0"/>
              <a:t>08-Jul-19</a:t>
            </a:fld>
            <a:endParaRPr lang="en-US" dirty="0"/>
          </a:p>
        </p:txBody>
      </p:sp>
      <p:sp>
        <p:nvSpPr>
          <p:cNvPr id="5" name="Footer Placeholder 4"/>
          <p:cNvSpPr>
            <a:spLocks noGrp="1"/>
          </p:cNvSpPr>
          <p:nvPr>
            <p:ph type="ftr" sz="quarter" idx="11"/>
          </p:nvPr>
        </p:nvSpPr>
        <p:spPr/>
        <p:txBody>
          <a:bodyPr/>
          <a:lstStyle/>
          <a:p>
            <a:r>
              <a:rPr lang="en-US" smtClean="0"/>
              <a:t>GV.TS.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dirty="0"/>
          </a:p>
        </p:txBody>
      </p:sp>
    </p:spTree>
    <p:extLst>
      <p:ext uri="{BB962C8B-B14F-4D97-AF65-F5344CB8AC3E}">
        <p14:creationId xmlns:p14="http://schemas.microsoft.com/office/powerpoint/2010/main" val="116563282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2.3.1. </a:t>
            </a:r>
            <a:r>
              <a:rPr lang="en-US" dirty="0" err="1" smtClean="0"/>
              <a:t>Khối</a:t>
            </a:r>
            <a:r>
              <a:rPr lang="en-US" dirty="0" smtClean="0"/>
              <a:t> </a:t>
            </a:r>
            <a:r>
              <a:rPr lang="en-US" dirty="0" err="1" smtClean="0"/>
              <a:t>điểu</a:t>
            </a:r>
            <a:r>
              <a:rPr lang="en-US" dirty="0" smtClean="0"/>
              <a:t> </a:t>
            </a:r>
            <a:r>
              <a:rPr lang="en-US" dirty="0" err="1" smtClean="0"/>
              <a:t>khiển</a:t>
            </a:r>
            <a:r>
              <a:rPr lang="en-US" dirty="0" smtClean="0"/>
              <a:t> </a:t>
            </a:r>
            <a:r>
              <a:rPr lang="en-US" dirty="0" err="1" smtClean="0"/>
              <a:t>tiến</a:t>
            </a:r>
            <a:r>
              <a:rPr lang="en-US" dirty="0" smtClean="0"/>
              <a:t> </a:t>
            </a:r>
            <a:r>
              <a:rPr lang="en-US" dirty="0" err="1" smtClean="0"/>
              <a:t>trình</a:t>
            </a:r>
            <a:endParaRPr lang="vi-VN" dirty="0"/>
          </a:p>
        </p:txBody>
      </p:sp>
      <p:sp>
        <p:nvSpPr>
          <p:cNvPr id="3" name="Content Placeholder 2"/>
          <p:cNvSpPr>
            <a:spLocks noGrp="1"/>
          </p:cNvSpPr>
          <p:nvPr>
            <p:ph idx="1"/>
          </p:nvPr>
        </p:nvSpPr>
        <p:spPr/>
        <p:txBody>
          <a:bodyPr>
            <a:normAutofit/>
          </a:bodyPr>
          <a:lstStyle/>
          <a:p>
            <a:r>
              <a:rPr lang="en-US" dirty="0" err="1" smtClean="0"/>
              <a:t>Để</a:t>
            </a:r>
            <a:r>
              <a:rPr lang="en-US" dirty="0" smtClean="0"/>
              <a:t> </a:t>
            </a:r>
            <a:r>
              <a:rPr lang="en-US" dirty="0" err="1"/>
              <a:t>quản</a:t>
            </a:r>
            <a:r>
              <a:rPr lang="en-US" dirty="0"/>
              <a:t> </a:t>
            </a:r>
            <a:r>
              <a:rPr lang="en-US" dirty="0" err="1"/>
              <a:t>lý</a:t>
            </a:r>
            <a:r>
              <a:rPr lang="en-US" dirty="0"/>
              <a:t> </a:t>
            </a:r>
            <a:r>
              <a:rPr lang="en-US" dirty="0" err="1"/>
              <a:t>các</a:t>
            </a:r>
            <a:r>
              <a:rPr lang="en-US" dirty="0"/>
              <a:t> </a:t>
            </a:r>
            <a:r>
              <a:rPr lang="en-US" dirty="0" err="1"/>
              <a:t>tiến</a:t>
            </a:r>
            <a:r>
              <a:rPr lang="en-US" dirty="0"/>
              <a:t> </a:t>
            </a:r>
            <a:r>
              <a:rPr lang="en-US" dirty="0" err="1"/>
              <a:t>trình</a:t>
            </a:r>
            <a:r>
              <a:rPr lang="en-US" dirty="0"/>
              <a:t> </a:t>
            </a:r>
            <a:r>
              <a:rPr lang="en-US" dirty="0" err="1"/>
              <a:t>và</a:t>
            </a:r>
            <a:r>
              <a:rPr lang="en-US" dirty="0"/>
              <a:t> </a:t>
            </a:r>
            <a:r>
              <a:rPr lang="en-US" dirty="0" err="1"/>
              <a:t>tài</a:t>
            </a:r>
            <a:r>
              <a:rPr lang="en-US" dirty="0"/>
              <a:t> </a:t>
            </a:r>
            <a:r>
              <a:rPr lang="en-US" dirty="0" err="1"/>
              <a:t>nguyên</a:t>
            </a:r>
            <a:r>
              <a:rPr lang="en-US" dirty="0"/>
              <a:t> </a:t>
            </a:r>
            <a:r>
              <a:rPr lang="en-US" dirty="0" err="1" smtClean="0"/>
              <a:t>hệ</a:t>
            </a:r>
            <a:r>
              <a:rPr lang="en-US" dirty="0" smtClean="0"/>
              <a:t> </a:t>
            </a:r>
            <a:r>
              <a:rPr lang="en-US" dirty="0" err="1"/>
              <a:t>thống</a:t>
            </a:r>
            <a:r>
              <a:rPr lang="en-US" dirty="0"/>
              <a:t>, </a:t>
            </a:r>
            <a:r>
              <a:rPr lang="en-US" dirty="0" smtClean="0"/>
              <a:t>HĐH </a:t>
            </a:r>
            <a:r>
              <a:rPr lang="en-US" dirty="0" err="1"/>
              <a:t>phải</a:t>
            </a:r>
            <a:r>
              <a:rPr lang="en-US" dirty="0"/>
              <a:t> </a:t>
            </a:r>
            <a:r>
              <a:rPr lang="en-US" dirty="0" err="1"/>
              <a:t>có</a:t>
            </a:r>
            <a:r>
              <a:rPr lang="en-US" dirty="0"/>
              <a:t> </a:t>
            </a:r>
            <a:r>
              <a:rPr lang="en-US" dirty="0" err="1"/>
              <a:t>các</a:t>
            </a:r>
            <a:r>
              <a:rPr lang="en-US" dirty="0"/>
              <a:t> </a:t>
            </a:r>
            <a:r>
              <a:rPr lang="en-US" dirty="0" err="1"/>
              <a:t>thông</a:t>
            </a:r>
            <a:r>
              <a:rPr lang="en-US" dirty="0"/>
              <a:t> tin </a:t>
            </a:r>
            <a:r>
              <a:rPr lang="en-US" dirty="0" err="1"/>
              <a:t>về</a:t>
            </a:r>
            <a:r>
              <a:rPr lang="en-US" dirty="0"/>
              <a:t> </a:t>
            </a:r>
            <a:r>
              <a:rPr lang="en-US" dirty="0" err="1"/>
              <a:t>trạng</a:t>
            </a:r>
            <a:r>
              <a:rPr lang="en-US" dirty="0"/>
              <a:t> </a:t>
            </a:r>
            <a:r>
              <a:rPr lang="en-US" dirty="0" err="1"/>
              <a:t>thái</a:t>
            </a:r>
            <a:r>
              <a:rPr lang="en-US" dirty="0"/>
              <a:t> </a:t>
            </a:r>
            <a:r>
              <a:rPr lang="en-US" dirty="0" err="1"/>
              <a:t>hiện</a:t>
            </a:r>
            <a:r>
              <a:rPr lang="en-US" dirty="0"/>
              <a:t> </a:t>
            </a:r>
            <a:r>
              <a:rPr lang="en-US" dirty="0" err="1"/>
              <a:t>thời</a:t>
            </a:r>
            <a:r>
              <a:rPr lang="en-US" dirty="0"/>
              <a:t> </a:t>
            </a:r>
            <a:r>
              <a:rPr lang="en-US" dirty="0" err="1"/>
              <a:t>của</a:t>
            </a:r>
            <a:r>
              <a:rPr lang="en-US" dirty="0"/>
              <a:t> </a:t>
            </a:r>
            <a:r>
              <a:rPr lang="en-US" dirty="0" err="1"/>
              <a:t>mỗi</a:t>
            </a:r>
            <a:r>
              <a:rPr lang="en-US" dirty="0"/>
              <a:t> </a:t>
            </a:r>
            <a:r>
              <a:rPr lang="en-US" dirty="0" err="1"/>
              <a:t>tiến</a:t>
            </a:r>
            <a:r>
              <a:rPr lang="en-US" dirty="0"/>
              <a:t> </a:t>
            </a:r>
            <a:r>
              <a:rPr lang="en-US" dirty="0" err="1"/>
              <a:t>trình</a:t>
            </a:r>
            <a:r>
              <a:rPr lang="en-US" dirty="0"/>
              <a:t> </a:t>
            </a:r>
            <a:r>
              <a:rPr lang="en-US" dirty="0" err="1"/>
              <a:t>và</a:t>
            </a:r>
            <a:r>
              <a:rPr lang="en-US" dirty="0"/>
              <a:t> </a:t>
            </a:r>
            <a:r>
              <a:rPr lang="en-US" dirty="0" err="1"/>
              <a:t>tài</a:t>
            </a:r>
            <a:r>
              <a:rPr lang="en-US" dirty="0"/>
              <a:t> </a:t>
            </a:r>
            <a:r>
              <a:rPr lang="en-US" dirty="0" err="1"/>
              <a:t>nguyên</a:t>
            </a:r>
            <a:r>
              <a:rPr lang="en-US" dirty="0"/>
              <a:t>:</a:t>
            </a:r>
          </a:p>
          <a:p>
            <a:pPr lvl="1"/>
            <a:r>
              <a:rPr lang="en-US" b="1" dirty="0"/>
              <a:t>memory table </a:t>
            </a:r>
            <a:r>
              <a:rPr lang="en-US" dirty="0" err="1"/>
              <a:t>cho</a:t>
            </a:r>
            <a:r>
              <a:rPr lang="en-US" dirty="0"/>
              <a:t> </a:t>
            </a:r>
            <a:r>
              <a:rPr lang="en-US" dirty="0" err="1"/>
              <a:t>đối</a:t>
            </a:r>
            <a:r>
              <a:rPr lang="en-US" dirty="0"/>
              <a:t> </a:t>
            </a:r>
            <a:r>
              <a:rPr lang="en-US" dirty="0" err="1"/>
              <a:t>tượng</a:t>
            </a:r>
            <a:r>
              <a:rPr lang="en-US" dirty="0"/>
              <a:t> </a:t>
            </a:r>
            <a:r>
              <a:rPr lang="en-US" dirty="0" err="1"/>
              <a:t>bộ</a:t>
            </a:r>
            <a:r>
              <a:rPr lang="en-US" dirty="0"/>
              <a:t> </a:t>
            </a:r>
            <a:r>
              <a:rPr lang="en-US" dirty="0" err="1" smtClean="0"/>
              <a:t>nhớ</a:t>
            </a:r>
            <a:r>
              <a:rPr lang="en-US" dirty="0"/>
              <a:t> </a:t>
            </a:r>
            <a:r>
              <a:rPr lang="en-US" dirty="0" smtClean="0"/>
              <a:t>( </a:t>
            </a:r>
            <a:r>
              <a:rPr lang="en-US" dirty="0" err="1" smtClean="0"/>
              <a:t>Không</a:t>
            </a:r>
            <a:r>
              <a:rPr lang="en-US" dirty="0" smtClean="0"/>
              <a:t> </a:t>
            </a:r>
            <a:r>
              <a:rPr lang="en-US" dirty="0" err="1"/>
              <a:t>gian</a:t>
            </a:r>
            <a:r>
              <a:rPr lang="en-US" dirty="0"/>
              <a:t> </a:t>
            </a:r>
            <a:r>
              <a:rPr lang="en-US" dirty="0" err="1"/>
              <a:t>bộ</a:t>
            </a:r>
            <a:r>
              <a:rPr lang="en-US" dirty="0"/>
              <a:t> </a:t>
            </a:r>
            <a:r>
              <a:rPr lang="en-US" dirty="0" err="1"/>
              <a:t>nhớ</a:t>
            </a:r>
            <a:r>
              <a:rPr lang="en-US" dirty="0"/>
              <a:t> </a:t>
            </a:r>
            <a:r>
              <a:rPr lang="en-US" dirty="0" err="1"/>
              <a:t>chính</a:t>
            </a:r>
            <a:r>
              <a:rPr lang="en-US" dirty="0"/>
              <a:t> </a:t>
            </a:r>
            <a:r>
              <a:rPr lang="en-US" dirty="0" err="1"/>
              <a:t>dành</a:t>
            </a:r>
            <a:r>
              <a:rPr lang="en-US" dirty="0"/>
              <a:t> </a:t>
            </a:r>
            <a:r>
              <a:rPr lang="en-US" dirty="0" err="1"/>
              <a:t>cho</a:t>
            </a:r>
            <a:r>
              <a:rPr lang="en-US" dirty="0"/>
              <a:t> </a:t>
            </a:r>
            <a:r>
              <a:rPr lang="en-US" dirty="0" err="1"/>
              <a:t>tiến</a:t>
            </a:r>
            <a:r>
              <a:rPr lang="en-US" dirty="0"/>
              <a:t> </a:t>
            </a:r>
            <a:r>
              <a:rPr lang="en-US" dirty="0" err="1" smtClean="0"/>
              <a:t>trình</a:t>
            </a:r>
            <a:r>
              <a:rPr lang="en-US" dirty="0" smtClean="0"/>
              <a:t>; </a:t>
            </a:r>
            <a:r>
              <a:rPr lang="en-US" dirty="0" err="1" smtClean="0"/>
              <a:t>Không</a:t>
            </a:r>
            <a:r>
              <a:rPr lang="en-US" dirty="0" smtClean="0"/>
              <a:t> </a:t>
            </a:r>
            <a:r>
              <a:rPr lang="en-US" dirty="0" err="1"/>
              <a:t>gian</a:t>
            </a:r>
            <a:r>
              <a:rPr lang="en-US" dirty="0"/>
              <a:t> </a:t>
            </a:r>
            <a:r>
              <a:rPr lang="en-US" dirty="0" err="1"/>
              <a:t>bộ</a:t>
            </a:r>
            <a:r>
              <a:rPr lang="en-US" dirty="0"/>
              <a:t> </a:t>
            </a:r>
            <a:r>
              <a:rPr lang="en-US" dirty="0" err="1"/>
              <a:t>nhớ</a:t>
            </a:r>
            <a:r>
              <a:rPr lang="en-US" dirty="0"/>
              <a:t> </a:t>
            </a:r>
            <a:r>
              <a:rPr lang="en-US" dirty="0" err="1"/>
              <a:t>phụ</a:t>
            </a:r>
            <a:r>
              <a:rPr lang="en-US" dirty="0"/>
              <a:t> </a:t>
            </a:r>
            <a:r>
              <a:rPr lang="en-US" dirty="0" err="1"/>
              <a:t>dành</a:t>
            </a:r>
            <a:r>
              <a:rPr lang="en-US" dirty="0"/>
              <a:t> </a:t>
            </a:r>
            <a:r>
              <a:rPr lang="en-US" dirty="0" err="1"/>
              <a:t>cho</a:t>
            </a:r>
            <a:r>
              <a:rPr lang="en-US" dirty="0"/>
              <a:t> </a:t>
            </a:r>
            <a:r>
              <a:rPr lang="en-US" dirty="0" err="1"/>
              <a:t>tiến</a:t>
            </a:r>
            <a:r>
              <a:rPr lang="en-US" dirty="0"/>
              <a:t> </a:t>
            </a:r>
            <a:r>
              <a:rPr lang="en-US" dirty="0" err="1" smtClean="0"/>
              <a:t>trình</a:t>
            </a:r>
            <a:r>
              <a:rPr lang="en-US" dirty="0" smtClean="0"/>
              <a:t>; </a:t>
            </a:r>
            <a:r>
              <a:rPr lang="en-US" dirty="0" err="1" smtClean="0"/>
              <a:t>Các</a:t>
            </a:r>
            <a:r>
              <a:rPr lang="en-US" dirty="0" smtClean="0"/>
              <a:t> </a:t>
            </a:r>
            <a:r>
              <a:rPr lang="en-US" dirty="0" err="1"/>
              <a:t>thuộc</a:t>
            </a:r>
            <a:r>
              <a:rPr lang="en-US" dirty="0"/>
              <a:t> </a:t>
            </a:r>
            <a:r>
              <a:rPr lang="en-US" dirty="0" err="1"/>
              <a:t>tính</a:t>
            </a:r>
            <a:r>
              <a:rPr lang="en-US" dirty="0"/>
              <a:t> </a:t>
            </a:r>
            <a:r>
              <a:rPr lang="en-US" dirty="0" err="1"/>
              <a:t>bảo</a:t>
            </a:r>
            <a:r>
              <a:rPr lang="en-US" dirty="0"/>
              <a:t> </a:t>
            </a:r>
            <a:r>
              <a:rPr lang="en-US" dirty="0" err="1"/>
              <a:t>vệ</a:t>
            </a:r>
            <a:r>
              <a:rPr lang="en-US" dirty="0"/>
              <a:t> </a:t>
            </a:r>
            <a:r>
              <a:rPr lang="en-US" dirty="0" err="1"/>
              <a:t>bộ</a:t>
            </a:r>
            <a:r>
              <a:rPr lang="en-US" dirty="0"/>
              <a:t> </a:t>
            </a:r>
            <a:r>
              <a:rPr lang="en-US" dirty="0" err="1"/>
              <a:t>nhớ</a:t>
            </a:r>
            <a:r>
              <a:rPr lang="en-US" dirty="0"/>
              <a:t> </a:t>
            </a:r>
            <a:r>
              <a:rPr lang="en-US" dirty="0" err="1"/>
              <a:t>chính</a:t>
            </a:r>
            <a:r>
              <a:rPr lang="en-US" dirty="0"/>
              <a:t> </a:t>
            </a:r>
            <a:r>
              <a:rPr lang="en-US" dirty="0" err="1"/>
              <a:t>và</a:t>
            </a:r>
            <a:r>
              <a:rPr lang="en-US" dirty="0"/>
              <a:t> </a:t>
            </a:r>
            <a:r>
              <a:rPr lang="en-US" dirty="0" err="1"/>
              <a:t>bộ</a:t>
            </a:r>
            <a:r>
              <a:rPr lang="en-US" dirty="0"/>
              <a:t> </a:t>
            </a:r>
            <a:r>
              <a:rPr lang="en-US" dirty="0" err="1"/>
              <a:t>nhớ</a:t>
            </a:r>
            <a:r>
              <a:rPr lang="en-US" dirty="0"/>
              <a:t> </a:t>
            </a:r>
            <a:r>
              <a:rPr lang="en-US" dirty="0" err="1" smtClean="0"/>
              <a:t>ảo</a:t>
            </a:r>
            <a:r>
              <a:rPr lang="en-US" dirty="0" smtClean="0"/>
              <a:t>…)</a:t>
            </a:r>
            <a:endParaRPr lang="en-US" dirty="0"/>
          </a:p>
          <a:p>
            <a:pPr lvl="1"/>
            <a:r>
              <a:rPr lang="en-US" b="1" dirty="0"/>
              <a:t>I/O table </a:t>
            </a:r>
            <a:r>
              <a:rPr lang="en-US" dirty="0" err="1"/>
              <a:t>cho</a:t>
            </a:r>
            <a:r>
              <a:rPr lang="en-US" dirty="0"/>
              <a:t> </a:t>
            </a:r>
            <a:r>
              <a:rPr lang="en-US" dirty="0" err="1"/>
              <a:t>đối</a:t>
            </a:r>
            <a:r>
              <a:rPr lang="en-US" dirty="0"/>
              <a:t> </a:t>
            </a:r>
            <a:r>
              <a:rPr lang="en-US" dirty="0" err="1"/>
              <a:t>tượng</a:t>
            </a:r>
            <a:r>
              <a:rPr lang="en-US" dirty="0"/>
              <a:t> </a:t>
            </a:r>
            <a:r>
              <a:rPr lang="en-US" dirty="0" err="1"/>
              <a:t>thiết</a:t>
            </a:r>
            <a:r>
              <a:rPr lang="en-US" dirty="0"/>
              <a:t> </a:t>
            </a:r>
            <a:r>
              <a:rPr lang="en-US" dirty="0" err="1"/>
              <a:t>bị</a:t>
            </a:r>
            <a:r>
              <a:rPr lang="en-US" dirty="0"/>
              <a:t> </a:t>
            </a:r>
            <a:r>
              <a:rPr lang="en-US" dirty="0" err="1"/>
              <a:t>vào</a:t>
            </a:r>
            <a:r>
              <a:rPr lang="en-US" dirty="0"/>
              <a:t>/</a:t>
            </a:r>
            <a:r>
              <a:rPr lang="en-US" dirty="0" err="1"/>
              <a:t>ra</a:t>
            </a:r>
            <a:r>
              <a:rPr lang="en-US" dirty="0"/>
              <a:t>;</a:t>
            </a:r>
          </a:p>
          <a:p>
            <a:pPr lvl="1"/>
            <a:r>
              <a:rPr lang="en-US" b="1" dirty="0"/>
              <a:t>file table </a:t>
            </a:r>
            <a:r>
              <a:rPr lang="en-US" dirty="0" err="1"/>
              <a:t>cho</a:t>
            </a:r>
            <a:r>
              <a:rPr lang="en-US" dirty="0"/>
              <a:t> </a:t>
            </a:r>
            <a:r>
              <a:rPr lang="en-US" dirty="0" err="1"/>
              <a:t>đối</a:t>
            </a:r>
            <a:r>
              <a:rPr lang="en-US" dirty="0"/>
              <a:t> </a:t>
            </a:r>
            <a:r>
              <a:rPr lang="en-US" dirty="0" err="1"/>
              <a:t>tượng</a:t>
            </a:r>
            <a:r>
              <a:rPr lang="en-US" dirty="0"/>
              <a:t> </a:t>
            </a:r>
            <a:r>
              <a:rPr lang="en-US" dirty="0" err="1"/>
              <a:t>tập</a:t>
            </a:r>
            <a:r>
              <a:rPr lang="en-US" dirty="0"/>
              <a:t> tin;</a:t>
            </a:r>
          </a:p>
          <a:p>
            <a:pPr lvl="1"/>
            <a:r>
              <a:rPr lang="en-US" b="1" dirty="0"/>
              <a:t>process table </a:t>
            </a:r>
            <a:r>
              <a:rPr lang="en-US" dirty="0" err="1"/>
              <a:t>cho</a:t>
            </a:r>
            <a:r>
              <a:rPr lang="en-US" dirty="0"/>
              <a:t> </a:t>
            </a:r>
            <a:r>
              <a:rPr lang="en-US" dirty="0" err="1"/>
              <a:t>đối</a:t>
            </a:r>
            <a:r>
              <a:rPr lang="en-US" dirty="0"/>
              <a:t> </a:t>
            </a:r>
            <a:r>
              <a:rPr lang="en-US" dirty="0" err="1"/>
              <a:t>tượng</a:t>
            </a:r>
            <a:r>
              <a:rPr lang="en-US" dirty="0"/>
              <a:t> </a:t>
            </a:r>
            <a:r>
              <a:rPr lang="en-US" dirty="0" err="1"/>
              <a:t>tiến</a:t>
            </a:r>
            <a:r>
              <a:rPr lang="en-US" dirty="0"/>
              <a:t> </a:t>
            </a:r>
            <a:r>
              <a:rPr lang="en-US" dirty="0" err="1"/>
              <a:t>trình</a:t>
            </a:r>
            <a:r>
              <a:rPr lang="en-US" dirty="0" smtClean="0"/>
              <a:t>.</a:t>
            </a:r>
            <a:endParaRPr lang="en-US" dirty="0"/>
          </a:p>
        </p:txBody>
      </p:sp>
      <p:sp>
        <p:nvSpPr>
          <p:cNvPr id="4" name="Date Placeholder 3"/>
          <p:cNvSpPr>
            <a:spLocks noGrp="1"/>
          </p:cNvSpPr>
          <p:nvPr>
            <p:ph type="dt" sz="half" idx="10"/>
          </p:nvPr>
        </p:nvSpPr>
        <p:spPr/>
        <p:txBody>
          <a:bodyPr/>
          <a:lstStyle/>
          <a:p>
            <a:fld id="{49CE9E89-0270-4A94-8C44-82F8E40E1FD3}" type="datetime1">
              <a:rPr lang="en-US" smtClean="0"/>
              <a:t>08-Jul-19</a:t>
            </a:fld>
            <a:endParaRPr lang="en-US" dirty="0"/>
          </a:p>
        </p:txBody>
      </p:sp>
      <p:sp>
        <p:nvSpPr>
          <p:cNvPr id="5" name="Footer Placeholder 4"/>
          <p:cNvSpPr>
            <a:spLocks noGrp="1"/>
          </p:cNvSpPr>
          <p:nvPr>
            <p:ph type="ftr" sz="quarter" idx="11"/>
          </p:nvPr>
        </p:nvSpPr>
        <p:spPr/>
        <p:txBody>
          <a:bodyPr/>
          <a:lstStyle/>
          <a:p>
            <a:r>
              <a:rPr lang="en-US" smtClean="0"/>
              <a:t>GV.TS.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dirty="0"/>
          </a:p>
        </p:txBody>
      </p:sp>
    </p:spTree>
    <p:extLst>
      <p:ext uri="{BB962C8B-B14F-4D97-AF65-F5344CB8AC3E}">
        <p14:creationId xmlns:p14="http://schemas.microsoft.com/office/powerpoint/2010/main" val="34174957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2.3.1. </a:t>
            </a:r>
            <a:r>
              <a:rPr lang="en-US" dirty="0" err="1"/>
              <a:t>Khối</a:t>
            </a:r>
            <a:r>
              <a:rPr lang="en-US" dirty="0"/>
              <a:t> </a:t>
            </a:r>
            <a:r>
              <a:rPr lang="en-US" dirty="0" err="1"/>
              <a:t>điều</a:t>
            </a:r>
            <a:r>
              <a:rPr lang="en-US" dirty="0"/>
              <a:t> </a:t>
            </a:r>
            <a:r>
              <a:rPr lang="en-US" dirty="0" err="1"/>
              <a:t>khiển</a:t>
            </a:r>
            <a:r>
              <a:rPr lang="en-US" dirty="0"/>
              <a:t> </a:t>
            </a:r>
            <a:r>
              <a:rPr lang="en-US" dirty="0" err="1"/>
              <a:t>tiến</a:t>
            </a:r>
            <a:r>
              <a:rPr lang="en-US" dirty="0"/>
              <a:t> </a:t>
            </a:r>
            <a:r>
              <a:rPr lang="en-US" dirty="0" err="1"/>
              <a:t>trình</a:t>
            </a:r>
            <a:endParaRPr lang="vi-VN" dirty="0"/>
          </a:p>
        </p:txBody>
      </p:sp>
      <p:sp>
        <p:nvSpPr>
          <p:cNvPr id="3" name="Content Placeholder 2"/>
          <p:cNvSpPr>
            <a:spLocks noGrp="1"/>
          </p:cNvSpPr>
          <p:nvPr>
            <p:ph idx="1"/>
          </p:nvPr>
        </p:nvSpPr>
        <p:spPr/>
        <p:txBody>
          <a:bodyPr>
            <a:normAutofit lnSpcReduction="10000"/>
          </a:bodyPr>
          <a:lstStyle/>
          <a:p>
            <a:r>
              <a:rPr lang="en-US" b="1" dirty="0" err="1"/>
              <a:t>Khối</a:t>
            </a:r>
            <a:r>
              <a:rPr lang="en-US" b="1" dirty="0"/>
              <a:t> </a:t>
            </a:r>
            <a:r>
              <a:rPr lang="en-US" b="1" dirty="0" err="1"/>
              <a:t>điều</a:t>
            </a:r>
            <a:r>
              <a:rPr lang="en-US" b="1" dirty="0"/>
              <a:t> </a:t>
            </a:r>
            <a:r>
              <a:rPr lang="en-US" b="1" dirty="0" err="1"/>
              <a:t>khiển</a:t>
            </a:r>
            <a:r>
              <a:rPr lang="en-US" b="1" dirty="0"/>
              <a:t> </a:t>
            </a:r>
            <a:r>
              <a:rPr lang="en-US" b="1" dirty="0" err="1"/>
              <a:t>tiến</a:t>
            </a:r>
            <a:r>
              <a:rPr lang="en-US" b="1" dirty="0"/>
              <a:t> </a:t>
            </a:r>
            <a:r>
              <a:rPr lang="en-US" b="1" dirty="0" err="1"/>
              <a:t>trình</a:t>
            </a:r>
            <a:r>
              <a:rPr lang="en-US" b="1" dirty="0"/>
              <a:t> (process control block -PCB) </a:t>
            </a:r>
            <a:r>
              <a:rPr lang="en-US" dirty="0" err="1"/>
              <a:t>có</a:t>
            </a:r>
            <a:r>
              <a:rPr lang="en-US" dirty="0"/>
              <a:t> </a:t>
            </a:r>
            <a:r>
              <a:rPr lang="en-US" dirty="0" err="1"/>
              <a:t>nhiệm</a:t>
            </a:r>
            <a:r>
              <a:rPr lang="en-US" dirty="0"/>
              <a:t> vu </a:t>
            </a:r>
            <a:r>
              <a:rPr lang="en-US" dirty="0" err="1"/>
              <a:t>quản</a:t>
            </a:r>
            <a:r>
              <a:rPr lang="en-US" dirty="0"/>
              <a:t> </a:t>
            </a:r>
            <a:r>
              <a:rPr lang="en-US" dirty="0" err="1"/>
              <a:t>lý</a:t>
            </a:r>
            <a:r>
              <a:rPr lang="en-US" dirty="0"/>
              <a:t> </a:t>
            </a:r>
            <a:r>
              <a:rPr lang="en-US" dirty="0" err="1"/>
              <a:t>mọi</a:t>
            </a:r>
            <a:r>
              <a:rPr lang="en-US" dirty="0"/>
              <a:t> </a:t>
            </a:r>
            <a:r>
              <a:rPr lang="en-US" dirty="0" err="1"/>
              <a:t>hoạt</a:t>
            </a:r>
            <a:r>
              <a:rPr lang="en-US" dirty="0"/>
              <a:t> </a:t>
            </a:r>
            <a:r>
              <a:rPr lang="en-US" dirty="0" err="1"/>
              <a:t>động</a:t>
            </a:r>
            <a:r>
              <a:rPr lang="en-US" dirty="0"/>
              <a:t> </a:t>
            </a:r>
            <a:r>
              <a:rPr lang="en-US" dirty="0" err="1"/>
              <a:t>của</a:t>
            </a:r>
            <a:r>
              <a:rPr lang="en-US" dirty="0"/>
              <a:t> </a:t>
            </a:r>
            <a:r>
              <a:rPr lang="en-US" dirty="0" err="1"/>
              <a:t>tiến</a:t>
            </a:r>
            <a:r>
              <a:rPr lang="en-US" dirty="0"/>
              <a:t> </a:t>
            </a:r>
            <a:r>
              <a:rPr lang="en-US" dirty="0" err="1"/>
              <a:t>trình</a:t>
            </a:r>
            <a:r>
              <a:rPr lang="en-US" dirty="0"/>
              <a:t>.</a:t>
            </a:r>
          </a:p>
          <a:p>
            <a:endParaRPr lang="en-US" b="1" dirty="0" smtClean="0"/>
          </a:p>
          <a:p>
            <a:r>
              <a:rPr lang="en-US" b="1" dirty="0" err="1" smtClean="0"/>
              <a:t>Cấu</a:t>
            </a:r>
            <a:r>
              <a:rPr lang="en-US" b="1" dirty="0" smtClean="0"/>
              <a:t> </a:t>
            </a:r>
            <a:r>
              <a:rPr lang="en-US" b="1" dirty="0" err="1"/>
              <a:t>trúc</a:t>
            </a:r>
            <a:r>
              <a:rPr lang="en-US" b="1" dirty="0"/>
              <a:t> </a:t>
            </a:r>
            <a:r>
              <a:rPr lang="en-US" b="1" dirty="0" err="1"/>
              <a:t>dữ</a:t>
            </a:r>
            <a:r>
              <a:rPr lang="en-US" b="1" dirty="0"/>
              <a:t> </a:t>
            </a:r>
            <a:r>
              <a:rPr lang="en-US" b="1" dirty="0" err="1"/>
              <a:t>liệu</a:t>
            </a:r>
            <a:r>
              <a:rPr lang="en-US" b="1" dirty="0"/>
              <a:t> </a:t>
            </a:r>
            <a:r>
              <a:rPr lang="en-US" b="1" dirty="0" smtClean="0"/>
              <a:t>PCB:</a:t>
            </a:r>
            <a:endParaRPr lang="en-US" b="1" dirty="0"/>
          </a:p>
          <a:p>
            <a:pPr lvl="1"/>
            <a:r>
              <a:rPr lang="en-US" dirty="0" err="1"/>
              <a:t>Định</a:t>
            </a:r>
            <a:r>
              <a:rPr lang="en-US" dirty="0"/>
              <a:t> </a:t>
            </a:r>
            <a:r>
              <a:rPr lang="en-US" dirty="0" err="1"/>
              <a:t>danh</a:t>
            </a:r>
            <a:r>
              <a:rPr lang="en-US" dirty="0"/>
              <a:t> </a:t>
            </a:r>
            <a:r>
              <a:rPr lang="en-US" dirty="0" err="1"/>
              <a:t>tiến</a:t>
            </a:r>
            <a:r>
              <a:rPr lang="en-US" dirty="0"/>
              <a:t> </a:t>
            </a:r>
            <a:r>
              <a:rPr lang="en-US" dirty="0" err="1" smtClean="0"/>
              <a:t>trình</a:t>
            </a:r>
            <a:r>
              <a:rPr lang="en-US" dirty="0" smtClean="0"/>
              <a:t>;</a:t>
            </a:r>
            <a:endParaRPr lang="en-US" dirty="0"/>
          </a:p>
          <a:p>
            <a:pPr lvl="1"/>
            <a:r>
              <a:rPr lang="en-US" dirty="0" err="1"/>
              <a:t>Trạng</a:t>
            </a:r>
            <a:r>
              <a:rPr lang="en-US" dirty="0"/>
              <a:t> </a:t>
            </a:r>
            <a:r>
              <a:rPr lang="en-US" dirty="0" err="1"/>
              <a:t>thái</a:t>
            </a:r>
            <a:r>
              <a:rPr lang="en-US" dirty="0"/>
              <a:t> </a:t>
            </a:r>
            <a:r>
              <a:rPr lang="en-US" dirty="0" err="1"/>
              <a:t>của</a:t>
            </a:r>
            <a:r>
              <a:rPr lang="en-US" dirty="0"/>
              <a:t> </a:t>
            </a:r>
            <a:r>
              <a:rPr lang="en-US" dirty="0" err="1"/>
              <a:t>tiến</a:t>
            </a:r>
            <a:r>
              <a:rPr lang="en-US" dirty="0"/>
              <a:t> </a:t>
            </a:r>
            <a:r>
              <a:rPr lang="en-US" dirty="0" err="1" smtClean="0"/>
              <a:t>trình</a:t>
            </a:r>
            <a:r>
              <a:rPr lang="en-US" dirty="0" smtClean="0"/>
              <a:t>;</a:t>
            </a:r>
            <a:endParaRPr lang="en-US" dirty="0"/>
          </a:p>
          <a:p>
            <a:pPr lvl="1"/>
            <a:r>
              <a:rPr lang="en-US" dirty="0"/>
              <a:t>Ngữ cảnh của tiến trình </a:t>
            </a:r>
            <a:r>
              <a:rPr lang="en-US" dirty="0" smtClean="0"/>
              <a:t>(PC - Program </a:t>
            </a:r>
            <a:r>
              <a:rPr lang="en-US" dirty="0"/>
              <a:t>Counter </a:t>
            </a:r>
            <a:r>
              <a:rPr lang="en-US" dirty="0" smtClean="0"/>
              <a:t>value, trạng thái CPU, các thanh ghi, bộ xử lý, bộ nhớ, tài nguyên…);</a:t>
            </a:r>
          </a:p>
          <a:p>
            <a:pPr lvl="1"/>
            <a:r>
              <a:rPr lang="en-US" dirty="0" smtClean="0"/>
              <a:t>Thông </a:t>
            </a:r>
            <a:r>
              <a:rPr lang="en-US" dirty="0"/>
              <a:t>tin giao </a:t>
            </a:r>
            <a:r>
              <a:rPr lang="en-US" dirty="0" smtClean="0"/>
              <a:t>tiếp (tiến trình cha, tiến trình con, độ ưu tiên,…);</a:t>
            </a:r>
            <a:endParaRPr lang="en-US" dirty="0"/>
          </a:p>
          <a:p>
            <a:pPr lvl="1"/>
            <a:r>
              <a:rPr lang="en-US" dirty="0" err="1"/>
              <a:t>Thông</a:t>
            </a:r>
            <a:r>
              <a:rPr lang="en-US" dirty="0"/>
              <a:t> tin </a:t>
            </a:r>
            <a:r>
              <a:rPr lang="en-US" dirty="0" err="1"/>
              <a:t>thống</a:t>
            </a:r>
            <a:r>
              <a:rPr lang="en-US" dirty="0"/>
              <a:t> </a:t>
            </a:r>
            <a:r>
              <a:rPr lang="en-US" dirty="0" err="1" smtClean="0"/>
              <a:t>kê</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chờ</a:t>
            </a:r>
            <a:r>
              <a:rPr lang="en-US" dirty="0" smtClean="0"/>
              <a:t>…)</a:t>
            </a:r>
            <a:endParaRPr lang="en-US" dirty="0"/>
          </a:p>
          <a:p>
            <a:endParaRPr lang="vi-VN" dirty="0"/>
          </a:p>
        </p:txBody>
      </p:sp>
      <p:sp>
        <p:nvSpPr>
          <p:cNvPr id="4" name="Date Placeholder 3"/>
          <p:cNvSpPr>
            <a:spLocks noGrp="1"/>
          </p:cNvSpPr>
          <p:nvPr>
            <p:ph type="dt" sz="half" idx="10"/>
          </p:nvPr>
        </p:nvSpPr>
        <p:spPr/>
        <p:txBody>
          <a:bodyPr/>
          <a:lstStyle/>
          <a:p>
            <a:fld id="{B889927D-F874-471B-86BC-B59EC7B85F22}" type="datetime1">
              <a:rPr lang="en-US" smtClean="0"/>
              <a:t>08-Jul-19</a:t>
            </a:fld>
            <a:endParaRPr lang="en-US" dirty="0"/>
          </a:p>
        </p:txBody>
      </p:sp>
      <p:sp>
        <p:nvSpPr>
          <p:cNvPr id="5" name="Footer Placeholder 4"/>
          <p:cNvSpPr>
            <a:spLocks noGrp="1"/>
          </p:cNvSpPr>
          <p:nvPr>
            <p:ph type="ftr" sz="quarter" idx="11"/>
          </p:nvPr>
        </p:nvSpPr>
        <p:spPr/>
        <p:txBody>
          <a:bodyPr/>
          <a:lstStyle/>
          <a:p>
            <a:r>
              <a:rPr lang="en-US" dirty="0" smtClean="0"/>
              <a:t>GV.TS.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dirty="0"/>
          </a:p>
        </p:txBody>
      </p:sp>
    </p:spTree>
    <p:extLst>
      <p:ext uri="{BB962C8B-B14F-4D97-AF65-F5344CB8AC3E}">
        <p14:creationId xmlns:p14="http://schemas.microsoft.com/office/powerpoint/2010/main" val="10050175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2.3.1. </a:t>
            </a:r>
            <a:r>
              <a:rPr lang="en-US" dirty="0" err="1"/>
              <a:t>Khối</a:t>
            </a:r>
            <a:r>
              <a:rPr lang="en-US" dirty="0"/>
              <a:t> </a:t>
            </a:r>
            <a:r>
              <a:rPr lang="en-US" dirty="0" err="1"/>
              <a:t>điều</a:t>
            </a:r>
            <a:r>
              <a:rPr lang="en-US" dirty="0"/>
              <a:t> </a:t>
            </a:r>
            <a:r>
              <a:rPr lang="en-US" dirty="0" err="1"/>
              <a:t>khiển</a:t>
            </a:r>
            <a:r>
              <a:rPr lang="en-US" dirty="0"/>
              <a:t> </a:t>
            </a:r>
            <a:r>
              <a:rPr lang="en-US" dirty="0" err="1"/>
              <a:t>tiến</a:t>
            </a:r>
            <a:r>
              <a:rPr lang="en-US" dirty="0"/>
              <a:t> </a:t>
            </a:r>
            <a:r>
              <a:rPr lang="en-US" dirty="0" err="1"/>
              <a:t>trình</a:t>
            </a:r>
            <a:endParaRPr lang="vi-VN" dirty="0"/>
          </a:p>
        </p:txBody>
      </p:sp>
      <p:sp>
        <p:nvSpPr>
          <p:cNvPr id="4" name="Date Placeholder 3"/>
          <p:cNvSpPr>
            <a:spLocks noGrp="1"/>
          </p:cNvSpPr>
          <p:nvPr>
            <p:ph type="dt" sz="half" idx="10"/>
          </p:nvPr>
        </p:nvSpPr>
        <p:spPr/>
        <p:txBody>
          <a:bodyPr/>
          <a:lstStyle/>
          <a:p>
            <a:fld id="{8F8F0E89-A3A3-4C12-A586-54D2BD725FDE}" type="datetime1">
              <a:rPr lang="en-US" smtClean="0"/>
              <a:t>08-Jul-19</a:t>
            </a:fld>
            <a:endParaRPr lang="en-US" dirty="0"/>
          </a:p>
        </p:txBody>
      </p:sp>
      <p:sp>
        <p:nvSpPr>
          <p:cNvPr id="5" name="Footer Placeholder 4"/>
          <p:cNvSpPr>
            <a:spLocks noGrp="1"/>
          </p:cNvSpPr>
          <p:nvPr>
            <p:ph type="ftr" sz="quarter" idx="11"/>
          </p:nvPr>
        </p:nvSpPr>
        <p:spPr/>
        <p:txBody>
          <a:bodyPr/>
          <a:lstStyle/>
          <a:p>
            <a:r>
              <a:rPr lang="en-US" smtClean="0"/>
              <a:t>GV.TS.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dirty="0"/>
          </a:p>
        </p:txBody>
      </p:sp>
      <p:grpSp>
        <p:nvGrpSpPr>
          <p:cNvPr id="7" name="Group 6"/>
          <p:cNvGrpSpPr/>
          <p:nvPr/>
        </p:nvGrpSpPr>
        <p:grpSpPr>
          <a:xfrm>
            <a:off x="228600" y="1371600"/>
            <a:ext cx="8305800" cy="5272087"/>
            <a:chOff x="762000" y="304800"/>
            <a:chExt cx="8153400" cy="5715000"/>
          </a:xfrm>
        </p:grpSpPr>
        <p:sp>
          <p:nvSpPr>
            <p:cNvPr id="8" name="Rectangle 4"/>
            <p:cNvSpPr>
              <a:spLocks noChangeArrowheads="1"/>
            </p:cNvSpPr>
            <p:nvPr/>
          </p:nvSpPr>
          <p:spPr bwMode="auto">
            <a:xfrm>
              <a:off x="3276600" y="762000"/>
              <a:ext cx="19812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dirty="0">
                  <a:solidFill>
                    <a:srgbClr val="002060"/>
                  </a:solidFill>
                </a:rPr>
                <a:t>status</a:t>
              </a:r>
            </a:p>
          </p:txBody>
        </p:sp>
        <p:sp>
          <p:nvSpPr>
            <p:cNvPr id="9" name="Rectangle 5"/>
            <p:cNvSpPr>
              <a:spLocks noChangeArrowheads="1"/>
            </p:cNvSpPr>
            <p:nvPr/>
          </p:nvSpPr>
          <p:spPr bwMode="auto">
            <a:xfrm>
              <a:off x="3276600" y="304800"/>
              <a:ext cx="19812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solidFill>
                    <a:srgbClr val="002060"/>
                  </a:solidFill>
                </a:rPr>
                <a:t>pid</a:t>
              </a:r>
            </a:p>
          </p:txBody>
        </p:sp>
        <p:sp>
          <p:nvSpPr>
            <p:cNvPr id="10" name="Rectangle 6"/>
            <p:cNvSpPr>
              <a:spLocks noChangeArrowheads="1"/>
            </p:cNvSpPr>
            <p:nvPr/>
          </p:nvSpPr>
          <p:spPr bwMode="auto">
            <a:xfrm>
              <a:off x="3276600" y="1219200"/>
              <a:ext cx="19812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dirty="0" smtClean="0">
                  <a:solidFill>
                    <a:srgbClr val="002060"/>
                  </a:solidFill>
                </a:rPr>
                <a:t>ready/waiting </a:t>
              </a:r>
              <a:r>
                <a:rPr lang="en-US" sz="2000" dirty="0">
                  <a:solidFill>
                    <a:srgbClr val="002060"/>
                  </a:solidFill>
                </a:rPr>
                <a:t>list</a:t>
              </a:r>
            </a:p>
          </p:txBody>
        </p:sp>
        <p:sp>
          <p:nvSpPr>
            <p:cNvPr id="11" name="Rectangle 7"/>
            <p:cNvSpPr>
              <a:spLocks noChangeArrowheads="1"/>
            </p:cNvSpPr>
            <p:nvPr/>
          </p:nvSpPr>
          <p:spPr bwMode="auto">
            <a:xfrm>
              <a:off x="3276600" y="1676400"/>
              <a:ext cx="19812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dirty="0">
                  <a:solidFill>
                    <a:srgbClr val="002060"/>
                  </a:solidFill>
                </a:rPr>
                <a:t>CPU-state-rec</a:t>
              </a:r>
            </a:p>
          </p:txBody>
        </p:sp>
        <p:sp>
          <p:nvSpPr>
            <p:cNvPr id="12" name="Rectangle 8"/>
            <p:cNvSpPr>
              <a:spLocks noChangeArrowheads="1"/>
            </p:cNvSpPr>
            <p:nvPr/>
          </p:nvSpPr>
          <p:spPr bwMode="auto">
            <a:xfrm>
              <a:off x="3276600" y="2133600"/>
              <a:ext cx="19812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solidFill>
                    <a:srgbClr val="002060"/>
                  </a:solidFill>
                </a:rPr>
                <a:t>Processor</a:t>
              </a:r>
            </a:p>
          </p:txBody>
        </p:sp>
        <p:sp>
          <p:nvSpPr>
            <p:cNvPr id="13" name="Rectangle 9"/>
            <p:cNvSpPr>
              <a:spLocks noChangeArrowheads="1"/>
            </p:cNvSpPr>
            <p:nvPr/>
          </p:nvSpPr>
          <p:spPr bwMode="auto">
            <a:xfrm>
              <a:off x="3276600" y="2590800"/>
              <a:ext cx="19812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solidFill>
                    <a:srgbClr val="002060"/>
                  </a:solidFill>
                </a:rPr>
                <a:t>Main store</a:t>
              </a:r>
            </a:p>
          </p:txBody>
        </p:sp>
        <p:sp>
          <p:nvSpPr>
            <p:cNvPr id="14" name="Rectangle 10"/>
            <p:cNvSpPr>
              <a:spLocks noChangeArrowheads="1"/>
            </p:cNvSpPr>
            <p:nvPr/>
          </p:nvSpPr>
          <p:spPr bwMode="auto">
            <a:xfrm>
              <a:off x="3276600" y="3048000"/>
              <a:ext cx="19812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dirty="0">
                  <a:solidFill>
                    <a:srgbClr val="002060"/>
                  </a:solidFill>
                </a:rPr>
                <a:t>Resource</a:t>
              </a:r>
            </a:p>
          </p:txBody>
        </p:sp>
        <p:sp>
          <p:nvSpPr>
            <p:cNvPr id="15" name="Rectangle 11"/>
            <p:cNvSpPr>
              <a:spLocks noChangeArrowheads="1"/>
            </p:cNvSpPr>
            <p:nvPr/>
          </p:nvSpPr>
          <p:spPr bwMode="auto">
            <a:xfrm>
              <a:off x="3276600" y="3505200"/>
              <a:ext cx="19812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solidFill>
                    <a:srgbClr val="002060"/>
                  </a:solidFill>
                </a:rPr>
                <a:t>Created recource</a:t>
              </a:r>
            </a:p>
          </p:txBody>
        </p:sp>
        <p:sp>
          <p:nvSpPr>
            <p:cNvPr id="16" name="Rectangle 12"/>
            <p:cNvSpPr>
              <a:spLocks noChangeArrowheads="1"/>
            </p:cNvSpPr>
            <p:nvPr/>
          </p:nvSpPr>
          <p:spPr bwMode="auto">
            <a:xfrm>
              <a:off x="3276600" y="3962400"/>
              <a:ext cx="19812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solidFill>
                    <a:srgbClr val="002060"/>
                  </a:solidFill>
                </a:rPr>
                <a:t>Parent</a:t>
              </a:r>
            </a:p>
          </p:txBody>
        </p:sp>
        <p:sp>
          <p:nvSpPr>
            <p:cNvPr id="17" name="Rectangle 13"/>
            <p:cNvSpPr>
              <a:spLocks noChangeArrowheads="1"/>
            </p:cNvSpPr>
            <p:nvPr/>
          </p:nvSpPr>
          <p:spPr bwMode="auto">
            <a:xfrm>
              <a:off x="3276600" y="4419600"/>
              <a:ext cx="19812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solidFill>
                    <a:srgbClr val="002060"/>
                  </a:solidFill>
                </a:rPr>
                <a:t>Progency </a:t>
              </a:r>
            </a:p>
          </p:txBody>
        </p:sp>
        <p:sp>
          <p:nvSpPr>
            <p:cNvPr id="18" name="Rectangle 14"/>
            <p:cNvSpPr>
              <a:spLocks noChangeArrowheads="1"/>
            </p:cNvSpPr>
            <p:nvPr/>
          </p:nvSpPr>
          <p:spPr bwMode="auto">
            <a:xfrm>
              <a:off x="3276600" y="4876800"/>
              <a:ext cx="19812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solidFill>
                    <a:srgbClr val="002060"/>
                  </a:solidFill>
                </a:rPr>
                <a:t>Priority </a:t>
              </a:r>
            </a:p>
          </p:txBody>
        </p:sp>
        <p:sp>
          <p:nvSpPr>
            <p:cNvPr id="19" name="Rectangle 15"/>
            <p:cNvSpPr>
              <a:spLocks noChangeArrowheads="1"/>
            </p:cNvSpPr>
            <p:nvPr/>
          </p:nvSpPr>
          <p:spPr bwMode="auto">
            <a:xfrm>
              <a:off x="3276600" y="5334000"/>
              <a:ext cx="19812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solidFill>
                    <a:srgbClr val="002060"/>
                  </a:solidFill>
                </a:rPr>
                <a:t>CPU time </a:t>
              </a:r>
            </a:p>
          </p:txBody>
        </p:sp>
        <p:sp>
          <p:nvSpPr>
            <p:cNvPr id="20" name="Rectangle 16"/>
            <p:cNvSpPr>
              <a:spLocks noChangeArrowheads="1"/>
            </p:cNvSpPr>
            <p:nvPr/>
          </p:nvSpPr>
          <p:spPr bwMode="auto">
            <a:xfrm>
              <a:off x="5562600" y="2590800"/>
              <a:ext cx="6858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solidFill>
                    <a:srgbClr val="002060"/>
                  </a:solidFill>
                </a:rPr>
                <a:t>Unit 1</a:t>
              </a:r>
            </a:p>
          </p:txBody>
        </p:sp>
        <p:sp>
          <p:nvSpPr>
            <p:cNvPr id="21" name="Rectangle 17"/>
            <p:cNvSpPr>
              <a:spLocks noChangeArrowheads="1"/>
            </p:cNvSpPr>
            <p:nvPr/>
          </p:nvSpPr>
          <p:spPr bwMode="auto">
            <a:xfrm>
              <a:off x="6248400" y="2590800"/>
              <a:ext cx="2286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sz="2000">
                <a:solidFill>
                  <a:srgbClr val="002060"/>
                </a:solidFill>
              </a:endParaRPr>
            </a:p>
          </p:txBody>
        </p:sp>
        <p:sp>
          <p:nvSpPr>
            <p:cNvPr id="22" name="Rectangle 18"/>
            <p:cNvSpPr>
              <a:spLocks noChangeArrowheads="1"/>
            </p:cNvSpPr>
            <p:nvPr/>
          </p:nvSpPr>
          <p:spPr bwMode="auto">
            <a:xfrm>
              <a:off x="6934200" y="2590800"/>
              <a:ext cx="6858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solidFill>
                    <a:srgbClr val="002060"/>
                  </a:solidFill>
                </a:rPr>
                <a:t>Unit 2</a:t>
              </a:r>
            </a:p>
          </p:txBody>
        </p:sp>
        <p:sp>
          <p:nvSpPr>
            <p:cNvPr id="23" name="Rectangle 19"/>
            <p:cNvSpPr>
              <a:spLocks noChangeArrowheads="1"/>
            </p:cNvSpPr>
            <p:nvPr/>
          </p:nvSpPr>
          <p:spPr bwMode="auto">
            <a:xfrm>
              <a:off x="7620000" y="2590800"/>
              <a:ext cx="2286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sz="2000">
                <a:solidFill>
                  <a:srgbClr val="002060"/>
                </a:solidFill>
              </a:endParaRPr>
            </a:p>
          </p:txBody>
        </p:sp>
        <p:sp>
          <p:nvSpPr>
            <p:cNvPr id="24" name="Line 20"/>
            <p:cNvSpPr>
              <a:spLocks noChangeShapeType="1"/>
            </p:cNvSpPr>
            <p:nvPr/>
          </p:nvSpPr>
          <p:spPr bwMode="auto">
            <a:xfrm>
              <a:off x="5105400" y="2743200"/>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sz="2000">
                <a:solidFill>
                  <a:srgbClr val="002060"/>
                </a:solidFill>
              </a:endParaRPr>
            </a:p>
          </p:txBody>
        </p:sp>
        <p:sp>
          <p:nvSpPr>
            <p:cNvPr id="25" name="Line 21"/>
            <p:cNvSpPr>
              <a:spLocks noChangeShapeType="1"/>
            </p:cNvSpPr>
            <p:nvPr/>
          </p:nvSpPr>
          <p:spPr bwMode="auto">
            <a:xfrm>
              <a:off x="6400800" y="2819400"/>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sz="2000">
                <a:solidFill>
                  <a:srgbClr val="002060"/>
                </a:solidFill>
              </a:endParaRPr>
            </a:p>
          </p:txBody>
        </p:sp>
        <p:sp>
          <p:nvSpPr>
            <p:cNvPr id="26" name="Line 22"/>
            <p:cNvSpPr>
              <a:spLocks noChangeShapeType="1"/>
            </p:cNvSpPr>
            <p:nvPr/>
          </p:nvSpPr>
          <p:spPr bwMode="auto">
            <a:xfrm>
              <a:off x="7772400" y="2819400"/>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sz="2000">
                <a:solidFill>
                  <a:srgbClr val="002060"/>
                </a:solidFill>
              </a:endParaRPr>
            </a:p>
          </p:txBody>
        </p:sp>
        <p:sp>
          <p:nvSpPr>
            <p:cNvPr id="27" name="Rectangle 23"/>
            <p:cNvSpPr>
              <a:spLocks noChangeArrowheads="1"/>
            </p:cNvSpPr>
            <p:nvPr/>
          </p:nvSpPr>
          <p:spPr bwMode="auto">
            <a:xfrm>
              <a:off x="6248400" y="3124200"/>
              <a:ext cx="6858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solidFill>
                    <a:srgbClr val="002060"/>
                  </a:solidFill>
                </a:rPr>
                <a:t>RCB 1</a:t>
              </a:r>
            </a:p>
          </p:txBody>
        </p:sp>
        <p:sp>
          <p:nvSpPr>
            <p:cNvPr id="28" name="Rectangle 24"/>
            <p:cNvSpPr>
              <a:spLocks noChangeArrowheads="1"/>
            </p:cNvSpPr>
            <p:nvPr/>
          </p:nvSpPr>
          <p:spPr bwMode="auto">
            <a:xfrm>
              <a:off x="6934200" y="3124200"/>
              <a:ext cx="2286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sz="2000">
                <a:solidFill>
                  <a:srgbClr val="002060"/>
                </a:solidFill>
              </a:endParaRPr>
            </a:p>
          </p:txBody>
        </p:sp>
        <p:sp>
          <p:nvSpPr>
            <p:cNvPr id="29" name="Rectangle 25"/>
            <p:cNvSpPr>
              <a:spLocks noChangeArrowheads="1"/>
            </p:cNvSpPr>
            <p:nvPr/>
          </p:nvSpPr>
          <p:spPr bwMode="auto">
            <a:xfrm>
              <a:off x="7620000" y="3124200"/>
              <a:ext cx="6858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solidFill>
                    <a:srgbClr val="002060"/>
                  </a:solidFill>
                </a:rPr>
                <a:t>RCB 2</a:t>
              </a:r>
            </a:p>
          </p:txBody>
        </p:sp>
        <p:sp>
          <p:nvSpPr>
            <p:cNvPr id="30" name="Rectangle 26"/>
            <p:cNvSpPr>
              <a:spLocks noChangeArrowheads="1"/>
            </p:cNvSpPr>
            <p:nvPr/>
          </p:nvSpPr>
          <p:spPr bwMode="auto">
            <a:xfrm>
              <a:off x="8305800" y="3124200"/>
              <a:ext cx="2286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sz="2000">
                <a:solidFill>
                  <a:srgbClr val="002060"/>
                </a:solidFill>
              </a:endParaRPr>
            </a:p>
          </p:txBody>
        </p:sp>
        <p:sp>
          <p:nvSpPr>
            <p:cNvPr id="31" name="Line 27"/>
            <p:cNvSpPr>
              <a:spLocks noChangeShapeType="1"/>
            </p:cNvSpPr>
            <p:nvPr/>
          </p:nvSpPr>
          <p:spPr bwMode="auto">
            <a:xfrm>
              <a:off x="5029200" y="3352800"/>
              <a:ext cx="1219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sz="2000">
                <a:solidFill>
                  <a:srgbClr val="002060"/>
                </a:solidFill>
              </a:endParaRPr>
            </a:p>
          </p:txBody>
        </p:sp>
        <p:sp>
          <p:nvSpPr>
            <p:cNvPr id="32" name="Line 28"/>
            <p:cNvSpPr>
              <a:spLocks noChangeShapeType="1"/>
            </p:cNvSpPr>
            <p:nvPr/>
          </p:nvSpPr>
          <p:spPr bwMode="auto">
            <a:xfrm>
              <a:off x="7086600" y="3352800"/>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sz="2000">
                <a:solidFill>
                  <a:srgbClr val="002060"/>
                </a:solidFill>
              </a:endParaRPr>
            </a:p>
          </p:txBody>
        </p:sp>
        <p:sp>
          <p:nvSpPr>
            <p:cNvPr id="33" name="Line 29"/>
            <p:cNvSpPr>
              <a:spLocks noChangeShapeType="1"/>
            </p:cNvSpPr>
            <p:nvPr/>
          </p:nvSpPr>
          <p:spPr bwMode="auto">
            <a:xfrm>
              <a:off x="8458200" y="3352800"/>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sz="2000">
                <a:solidFill>
                  <a:srgbClr val="002060"/>
                </a:solidFill>
              </a:endParaRPr>
            </a:p>
          </p:txBody>
        </p:sp>
        <p:sp>
          <p:nvSpPr>
            <p:cNvPr id="34" name="Rectangle 30"/>
            <p:cNvSpPr>
              <a:spLocks noChangeArrowheads="1"/>
            </p:cNvSpPr>
            <p:nvPr/>
          </p:nvSpPr>
          <p:spPr bwMode="auto">
            <a:xfrm>
              <a:off x="5562600" y="3657600"/>
              <a:ext cx="6858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solidFill>
                    <a:srgbClr val="002060"/>
                  </a:solidFill>
                </a:rPr>
                <a:t>RCB 1</a:t>
              </a:r>
            </a:p>
          </p:txBody>
        </p:sp>
        <p:sp>
          <p:nvSpPr>
            <p:cNvPr id="35" name="Rectangle 31"/>
            <p:cNvSpPr>
              <a:spLocks noChangeArrowheads="1"/>
            </p:cNvSpPr>
            <p:nvPr/>
          </p:nvSpPr>
          <p:spPr bwMode="auto">
            <a:xfrm>
              <a:off x="6248400" y="3657600"/>
              <a:ext cx="2286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sz="2000">
                <a:solidFill>
                  <a:srgbClr val="002060"/>
                </a:solidFill>
              </a:endParaRPr>
            </a:p>
          </p:txBody>
        </p:sp>
        <p:sp>
          <p:nvSpPr>
            <p:cNvPr id="36" name="Rectangle 32"/>
            <p:cNvSpPr>
              <a:spLocks noChangeArrowheads="1"/>
            </p:cNvSpPr>
            <p:nvPr/>
          </p:nvSpPr>
          <p:spPr bwMode="auto">
            <a:xfrm>
              <a:off x="6934200" y="3657600"/>
              <a:ext cx="6858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solidFill>
                    <a:srgbClr val="002060"/>
                  </a:solidFill>
                </a:rPr>
                <a:t>RCB 2</a:t>
              </a:r>
            </a:p>
          </p:txBody>
        </p:sp>
        <p:sp>
          <p:nvSpPr>
            <p:cNvPr id="37" name="Rectangle 33"/>
            <p:cNvSpPr>
              <a:spLocks noChangeArrowheads="1"/>
            </p:cNvSpPr>
            <p:nvPr/>
          </p:nvSpPr>
          <p:spPr bwMode="auto">
            <a:xfrm>
              <a:off x="7620000" y="3657600"/>
              <a:ext cx="2286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sz="2000">
                <a:solidFill>
                  <a:srgbClr val="002060"/>
                </a:solidFill>
              </a:endParaRPr>
            </a:p>
          </p:txBody>
        </p:sp>
        <p:sp>
          <p:nvSpPr>
            <p:cNvPr id="38" name="Line 34"/>
            <p:cNvSpPr>
              <a:spLocks noChangeShapeType="1"/>
            </p:cNvSpPr>
            <p:nvPr/>
          </p:nvSpPr>
          <p:spPr bwMode="auto">
            <a:xfrm>
              <a:off x="5105400" y="3810000"/>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sz="2000">
                <a:solidFill>
                  <a:srgbClr val="002060"/>
                </a:solidFill>
              </a:endParaRPr>
            </a:p>
          </p:txBody>
        </p:sp>
        <p:sp>
          <p:nvSpPr>
            <p:cNvPr id="39" name="Line 35"/>
            <p:cNvSpPr>
              <a:spLocks noChangeShapeType="1"/>
            </p:cNvSpPr>
            <p:nvPr/>
          </p:nvSpPr>
          <p:spPr bwMode="auto">
            <a:xfrm>
              <a:off x="6400800" y="3886200"/>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sz="2000">
                <a:solidFill>
                  <a:srgbClr val="002060"/>
                </a:solidFill>
              </a:endParaRPr>
            </a:p>
          </p:txBody>
        </p:sp>
        <p:sp>
          <p:nvSpPr>
            <p:cNvPr id="40" name="Line 36"/>
            <p:cNvSpPr>
              <a:spLocks noChangeShapeType="1"/>
            </p:cNvSpPr>
            <p:nvPr/>
          </p:nvSpPr>
          <p:spPr bwMode="auto">
            <a:xfrm>
              <a:off x="7772400" y="3886200"/>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sz="2000">
                <a:solidFill>
                  <a:srgbClr val="002060"/>
                </a:solidFill>
              </a:endParaRPr>
            </a:p>
          </p:txBody>
        </p:sp>
        <p:sp>
          <p:nvSpPr>
            <p:cNvPr id="41" name="Rectangle 37"/>
            <p:cNvSpPr>
              <a:spLocks noChangeArrowheads="1"/>
            </p:cNvSpPr>
            <p:nvPr/>
          </p:nvSpPr>
          <p:spPr bwMode="auto">
            <a:xfrm>
              <a:off x="6324600" y="4191000"/>
              <a:ext cx="6858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solidFill>
                    <a:srgbClr val="002060"/>
                  </a:solidFill>
                </a:rPr>
                <a:t>PCB</a:t>
              </a:r>
            </a:p>
          </p:txBody>
        </p:sp>
        <p:sp>
          <p:nvSpPr>
            <p:cNvPr id="42" name="Line 38"/>
            <p:cNvSpPr>
              <a:spLocks noChangeShapeType="1"/>
            </p:cNvSpPr>
            <p:nvPr/>
          </p:nvSpPr>
          <p:spPr bwMode="auto">
            <a:xfrm>
              <a:off x="4953000" y="4343400"/>
              <a:ext cx="1371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sz="2000">
                <a:solidFill>
                  <a:srgbClr val="002060"/>
                </a:solidFill>
              </a:endParaRPr>
            </a:p>
          </p:txBody>
        </p:sp>
        <p:sp>
          <p:nvSpPr>
            <p:cNvPr id="43" name="Rectangle 39"/>
            <p:cNvSpPr>
              <a:spLocks noChangeArrowheads="1"/>
            </p:cNvSpPr>
            <p:nvPr/>
          </p:nvSpPr>
          <p:spPr bwMode="auto">
            <a:xfrm>
              <a:off x="5562600" y="4724400"/>
              <a:ext cx="6858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solidFill>
                    <a:srgbClr val="002060"/>
                  </a:solidFill>
                </a:rPr>
                <a:t>PCB 1</a:t>
              </a:r>
            </a:p>
          </p:txBody>
        </p:sp>
        <p:sp>
          <p:nvSpPr>
            <p:cNvPr id="44" name="Rectangle 40"/>
            <p:cNvSpPr>
              <a:spLocks noChangeArrowheads="1"/>
            </p:cNvSpPr>
            <p:nvPr/>
          </p:nvSpPr>
          <p:spPr bwMode="auto">
            <a:xfrm>
              <a:off x="6248400" y="4724400"/>
              <a:ext cx="2286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sz="2000">
                <a:solidFill>
                  <a:srgbClr val="002060"/>
                </a:solidFill>
              </a:endParaRPr>
            </a:p>
          </p:txBody>
        </p:sp>
        <p:sp>
          <p:nvSpPr>
            <p:cNvPr id="45" name="Rectangle 41"/>
            <p:cNvSpPr>
              <a:spLocks noChangeArrowheads="1"/>
            </p:cNvSpPr>
            <p:nvPr/>
          </p:nvSpPr>
          <p:spPr bwMode="auto">
            <a:xfrm>
              <a:off x="6934200" y="4724400"/>
              <a:ext cx="6858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solidFill>
                    <a:srgbClr val="002060"/>
                  </a:solidFill>
                </a:rPr>
                <a:t>PCB 2</a:t>
              </a:r>
            </a:p>
          </p:txBody>
        </p:sp>
        <p:sp>
          <p:nvSpPr>
            <p:cNvPr id="46" name="Rectangle 42"/>
            <p:cNvSpPr>
              <a:spLocks noChangeArrowheads="1"/>
            </p:cNvSpPr>
            <p:nvPr/>
          </p:nvSpPr>
          <p:spPr bwMode="auto">
            <a:xfrm>
              <a:off x="7620000" y="4724400"/>
              <a:ext cx="2286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sz="2000">
                <a:solidFill>
                  <a:srgbClr val="002060"/>
                </a:solidFill>
              </a:endParaRPr>
            </a:p>
          </p:txBody>
        </p:sp>
        <p:sp>
          <p:nvSpPr>
            <p:cNvPr id="47" name="Line 43"/>
            <p:cNvSpPr>
              <a:spLocks noChangeShapeType="1"/>
            </p:cNvSpPr>
            <p:nvPr/>
          </p:nvSpPr>
          <p:spPr bwMode="auto">
            <a:xfrm>
              <a:off x="5029200" y="4724400"/>
              <a:ext cx="53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sz="2000">
                <a:solidFill>
                  <a:srgbClr val="002060"/>
                </a:solidFill>
              </a:endParaRPr>
            </a:p>
          </p:txBody>
        </p:sp>
        <p:sp>
          <p:nvSpPr>
            <p:cNvPr id="48" name="Line 44"/>
            <p:cNvSpPr>
              <a:spLocks noChangeShapeType="1"/>
            </p:cNvSpPr>
            <p:nvPr/>
          </p:nvSpPr>
          <p:spPr bwMode="auto">
            <a:xfrm>
              <a:off x="6400800" y="4953000"/>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sz="2000">
                <a:solidFill>
                  <a:srgbClr val="002060"/>
                </a:solidFill>
              </a:endParaRPr>
            </a:p>
          </p:txBody>
        </p:sp>
        <p:sp>
          <p:nvSpPr>
            <p:cNvPr id="49" name="Line 45"/>
            <p:cNvSpPr>
              <a:spLocks noChangeShapeType="1"/>
            </p:cNvSpPr>
            <p:nvPr/>
          </p:nvSpPr>
          <p:spPr bwMode="auto">
            <a:xfrm>
              <a:off x="7772400" y="4953000"/>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sz="2000">
                <a:solidFill>
                  <a:srgbClr val="002060"/>
                </a:solidFill>
              </a:endParaRPr>
            </a:p>
          </p:txBody>
        </p:sp>
        <p:sp>
          <p:nvSpPr>
            <p:cNvPr id="50" name="Rectangle 46"/>
            <p:cNvSpPr>
              <a:spLocks noChangeArrowheads="1"/>
            </p:cNvSpPr>
            <p:nvPr/>
          </p:nvSpPr>
          <p:spPr bwMode="auto">
            <a:xfrm>
              <a:off x="3276600" y="5791200"/>
              <a:ext cx="1981200" cy="228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solidFill>
                    <a:srgbClr val="002060"/>
                  </a:solidFill>
                </a:rPr>
                <a:t>…</a:t>
              </a:r>
            </a:p>
          </p:txBody>
        </p:sp>
        <p:sp>
          <p:nvSpPr>
            <p:cNvPr id="51" name="AutoShape 47"/>
            <p:cNvSpPr>
              <a:spLocks/>
            </p:cNvSpPr>
            <p:nvPr/>
          </p:nvSpPr>
          <p:spPr bwMode="auto">
            <a:xfrm>
              <a:off x="2895600" y="1828800"/>
              <a:ext cx="304800" cy="1981200"/>
            </a:xfrm>
            <a:prstGeom prst="leftBrace">
              <a:avLst>
                <a:gd name="adj1" fmla="val 54167"/>
                <a:gd name="adj2" fmla="val 49278"/>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sz="2000">
                <a:solidFill>
                  <a:srgbClr val="002060"/>
                </a:solidFill>
              </a:endParaRPr>
            </a:p>
          </p:txBody>
        </p:sp>
        <p:sp>
          <p:nvSpPr>
            <p:cNvPr id="52" name="Text Box 48"/>
            <p:cNvSpPr txBox="1">
              <a:spLocks noChangeArrowheads="1"/>
            </p:cNvSpPr>
            <p:nvPr/>
          </p:nvSpPr>
          <p:spPr bwMode="auto">
            <a:xfrm>
              <a:off x="762000" y="2590800"/>
              <a:ext cx="2210265" cy="433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dirty="0" err="1">
                  <a:solidFill>
                    <a:srgbClr val="002060"/>
                  </a:solidFill>
                </a:rPr>
                <a:t>Ngữ</a:t>
              </a:r>
              <a:r>
                <a:rPr lang="en-US" sz="2000" dirty="0">
                  <a:solidFill>
                    <a:srgbClr val="002060"/>
                  </a:solidFill>
                </a:rPr>
                <a:t> </a:t>
              </a:r>
              <a:r>
                <a:rPr lang="en-US" sz="2000" dirty="0" err="1">
                  <a:solidFill>
                    <a:srgbClr val="002060"/>
                  </a:solidFill>
                </a:rPr>
                <a:t>cảnh</a:t>
              </a:r>
              <a:r>
                <a:rPr lang="en-US" sz="2000" dirty="0">
                  <a:solidFill>
                    <a:srgbClr val="002060"/>
                  </a:solidFill>
                </a:rPr>
                <a:t> </a:t>
              </a:r>
              <a:r>
                <a:rPr lang="en-US" sz="2000" dirty="0" err="1">
                  <a:solidFill>
                    <a:srgbClr val="002060"/>
                  </a:solidFill>
                </a:rPr>
                <a:t>của</a:t>
              </a:r>
              <a:r>
                <a:rPr lang="en-US" sz="2000" dirty="0">
                  <a:solidFill>
                    <a:srgbClr val="002060"/>
                  </a:solidFill>
                </a:rPr>
                <a:t> </a:t>
              </a:r>
              <a:r>
                <a:rPr lang="en-US" sz="2000" dirty="0" err="1">
                  <a:solidFill>
                    <a:srgbClr val="002060"/>
                  </a:solidFill>
                </a:rPr>
                <a:t>ttrình</a:t>
              </a:r>
              <a:endParaRPr lang="en-US" sz="2000" dirty="0">
                <a:solidFill>
                  <a:srgbClr val="002060"/>
                </a:solidFill>
              </a:endParaRPr>
            </a:p>
          </p:txBody>
        </p:sp>
        <p:sp>
          <p:nvSpPr>
            <p:cNvPr id="53" name="AutoShape 49"/>
            <p:cNvSpPr>
              <a:spLocks/>
            </p:cNvSpPr>
            <p:nvPr/>
          </p:nvSpPr>
          <p:spPr bwMode="auto">
            <a:xfrm>
              <a:off x="2971800" y="4038600"/>
              <a:ext cx="228600" cy="1143000"/>
            </a:xfrm>
            <a:prstGeom prst="leftBrace">
              <a:avLst>
                <a:gd name="adj1" fmla="val 41667"/>
                <a:gd name="adj2" fmla="val 49278"/>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sz="2000">
                <a:solidFill>
                  <a:srgbClr val="002060"/>
                </a:solidFill>
              </a:endParaRPr>
            </a:p>
          </p:txBody>
        </p:sp>
        <p:sp>
          <p:nvSpPr>
            <p:cNvPr id="54" name="Text Box 50"/>
            <p:cNvSpPr txBox="1">
              <a:spLocks noChangeArrowheads="1"/>
            </p:cNvSpPr>
            <p:nvPr/>
          </p:nvSpPr>
          <p:spPr bwMode="auto">
            <a:xfrm>
              <a:off x="762000" y="4419600"/>
              <a:ext cx="2094764" cy="433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solidFill>
                    <a:srgbClr val="002060"/>
                  </a:solidFill>
                </a:rPr>
                <a:t>Thông tin giao tiếp</a:t>
              </a:r>
            </a:p>
          </p:txBody>
        </p:sp>
        <p:sp>
          <p:nvSpPr>
            <p:cNvPr id="55" name="Text Box 51"/>
            <p:cNvSpPr txBox="1">
              <a:spLocks noChangeArrowheads="1"/>
            </p:cNvSpPr>
            <p:nvPr/>
          </p:nvSpPr>
          <p:spPr bwMode="auto">
            <a:xfrm>
              <a:off x="762000" y="5334000"/>
              <a:ext cx="2096086" cy="433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solidFill>
                    <a:srgbClr val="002060"/>
                  </a:solidFill>
                </a:rPr>
                <a:t>Thông tin thống kê</a:t>
              </a:r>
            </a:p>
          </p:txBody>
        </p:sp>
        <p:sp>
          <p:nvSpPr>
            <p:cNvPr id="56" name="AutoShape 52"/>
            <p:cNvSpPr>
              <a:spLocks/>
            </p:cNvSpPr>
            <p:nvPr/>
          </p:nvSpPr>
          <p:spPr bwMode="auto">
            <a:xfrm>
              <a:off x="2971800" y="5486400"/>
              <a:ext cx="228600" cy="457200"/>
            </a:xfrm>
            <a:prstGeom prst="leftBrace">
              <a:avLst>
                <a:gd name="adj1" fmla="val 16667"/>
                <a:gd name="adj2" fmla="val 49278"/>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sz="2000">
                <a:solidFill>
                  <a:srgbClr val="002060"/>
                </a:solidFill>
              </a:endParaRPr>
            </a:p>
          </p:txBody>
        </p:sp>
        <p:sp>
          <p:nvSpPr>
            <p:cNvPr id="57" name="AutoShape 53"/>
            <p:cNvSpPr>
              <a:spLocks/>
            </p:cNvSpPr>
            <p:nvPr/>
          </p:nvSpPr>
          <p:spPr bwMode="auto">
            <a:xfrm>
              <a:off x="2971800" y="914400"/>
              <a:ext cx="228600" cy="685800"/>
            </a:xfrm>
            <a:prstGeom prst="leftBrace">
              <a:avLst>
                <a:gd name="adj1" fmla="val 25000"/>
                <a:gd name="adj2" fmla="val 49278"/>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sz="2000">
                <a:solidFill>
                  <a:srgbClr val="002060"/>
                </a:solidFill>
              </a:endParaRPr>
            </a:p>
          </p:txBody>
        </p:sp>
        <p:sp>
          <p:nvSpPr>
            <p:cNvPr id="58" name="Text Box 54"/>
            <p:cNvSpPr txBox="1">
              <a:spLocks noChangeArrowheads="1"/>
            </p:cNvSpPr>
            <p:nvPr/>
          </p:nvSpPr>
          <p:spPr bwMode="auto">
            <a:xfrm>
              <a:off x="838200" y="1066800"/>
              <a:ext cx="1829645" cy="433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solidFill>
                    <a:srgbClr val="002060"/>
                  </a:solidFill>
                </a:rPr>
                <a:t>Trạng thái ttrình</a:t>
              </a:r>
            </a:p>
          </p:txBody>
        </p:sp>
        <p:sp>
          <p:nvSpPr>
            <p:cNvPr id="59" name="Text Box 55"/>
            <p:cNvSpPr txBox="1">
              <a:spLocks noChangeArrowheads="1"/>
            </p:cNvSpPr>
            <p:nvPr/>
          </p:nvSpPr>
          <p:spPr bwMode="auto">
            <a:xfrm>
              <a:off x="914400" y="380999"/>
              <a:ext cx="1869299" cy="433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solidFill>
                    <a:srgbClr val="002060"/>
                  </a:solidFill>
                </a:rPr>
                <a:t>Định danh ttrình</a:t>
              </a:r>
            </a:p>
          </p:txBody>
        </p:sp>
        <p:sp>
          <p:nvSpPr>
            <p:cNvPr id="60" name="Line 56"/>
            <p:cNvSpPr>
              <a:spLocks noChangeShapeType="1"/>
            </p:cNvSpPr>
            <p:nvPr/>
          </p:nvSpPr>
          <p:spPr bwMode="auto">
            <a:xfrm flipH="1">
              <a:off x="2667000" y="533400"/>
              <a:ext cx="609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sz="2000">
                <a:solidFill>
                  <a:srgbClr val="002060"/>
                </a:solidFill>
              </a:endParaRPr>
            </a:p>
          </p:txBody>
        </p:sp>
      </p:grpSp>
    </p:spTree>
    <p:extLst>
      <p:ext uri="{BB962C8B-B14F-4D97-AF65-F5344CB8AC3E}">
        <p14:creationId xmlns:p14="http://schemas.microsoft.com/office/powerpoint/2010/main" val="32774577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latin typeface="Cambria" pitchFamily="18" charset="0"/>
              </a:rPr>
              <a:t>2.3.2. </a:t>
            </a:r>
            <a:r>
              <a:rPr lang="vi-VN" dirty="0">
                <a:latin typeface="Cambria" pitchFamily="18" charset="0"/>
              </a:rPr>
              <a:t>Các thao tác điều khiển tiến trình</a:t>
            </a:r>
          </a:p>
        </p:txBody>
      </p:sp>
      <p:sp>
        <p:nvSpPr>
          <p:cNvPr id="3" name="Content Placeholder 2"/>
          <p:cNvSpPr>
            <a:spLocks noGrp="1"/>
          </p:cNvSpPr>
          <p:nvPr>
            <p:ph idx="1"/>
          </p:nvPr>
        </p:nvSpPr>
        <p:spPr/>
        <p:txBody>
          <a:bodyPr/>
          <a:lstStyle/>
          <a:p>
            <a:pPr>
              <a:buFont typeface="Wingdings" pitchFamily="2" charset="2"/>
              <a:buNone/>
            </a:pPr>
            <a:r>
              <a:rPr lang="en-US" sz="2800" b="1" dirty="0" smtClean="0"/>
              <a:t>a</a:t>
            </a:r>
            <a:r>
              <a:rPr lang="en-US" sz="2800" b="1" dirty="0"/>
              <a:t>. </a:t>
            </a:r>
            <a:r>
              <a:rPr lang="en-US" sz="2800" b="1" dirty="0" err="1"/>
              <a:t>Khởi</a:t>
            </a:r>
            <a:r>
              <a:rPr lang="en-US" sz="2800" b="1" dirty="0"/>
              <a:t> </a:t>
            </a:r>
            <a:r>
              <a:rPr lang="en-US" sz="2800" b="1" dirty="0" err="1"/>
              <a:t>tạo</a:t>
            </a:r>
            <a:r>
              <a:rPr lang="en-US" sz="2800" b="1" dirty="0"/>
              <a:t> </a:t>
            </a:r>
            <a:r>
              <a:rPr lang="en-US" sz="2800" b="1" dirty="0" err="1"/>
              <a:t>tiến</a:t>
            </a:r>
            <a:r>
              <a:rPr lang="en-US" sz="2800" b="1" dirty="0"/>
              <a:t> </a:t>
            </a:r>
            <a:r>
              <a:rPr lang="en-US" sz="2800" b="1" dirty="0" err="1"/>
              <a:t>trình</a:t>
            </a:r>
            <a:endParaRPr lang="en-US" sz="2800" b="1" dirty="0"/>
          </a:p>
          <a:p>
            <a:pPr lvl="1"/>
            <a:r>
              <a:rPr lang="en-US" dirty="0"/>
              <a:t>HĐH </a:t>
            </a:r>
            <a:r>
              <a:rPr lang="en-US" dirty="0" err="1"/>
              <a:t>gán</a:t>
            </a:r>
            <a:r>
              <a:rPr lang="en-US" dirty="0"/>
              <a:t> PID </a:t>
            </a:r>
            <a:r>
              <a:rPr lang="en-US" dirty="0" err="1"/>
              <a:t>và</a:t>
            </a:r>
            <a:r>
              <a:rPr lang="en-US" dirty="0"/>
              <a:t> </a:t>
            </a:r>
            <a:r>
              <a:rPr lang="en-US" dirty="0" err="1"/>
              <a:t>đưa</a:t>
            </a:r>
            <a:r>
              <a:rPr lang="en-US" dirty="0"/>
              <a:t> </a:t>
            </a:r>
            <a:r>
              <a:rPr lang="en-US" dirty="0" err="1"/>
              <a:t>vào</a:t>
            </a:r>
            <a:r>
              <a:rPr lang="en-US" dirty="0"/>
              <a:t> </a:t>
            </a:r>
            <a:r>
              <a:rPr lang="en-US" dirty="0" smtClean="0"/>
              <a:t>ds </a:t>
            </a:r>
            <a:r>
              <a:rPr lang="en-US" dirty="0" err="1" smtClean="0"/>
              <a:t>quản</a:t>
            </a:r>
            <a:r>
              <a:rPr lang="en-US" dirty="0" smtClean="0"/>
              <a:t> </a:t>
            </a:r>
            <a:r>
              <a:rPr lang="en-US" dirty="0" err="1"/>
              <a:t>lý</a:t>
            </a:r>
            <a:r>
              <a:rPr lang="en-US" dirty="0"/>
              <a:t> </a:t>
            </a:r>
            <a:r>
              <a:rPr lang="en-US" dirty="0" err="1"/>
              <a:t>của</a:t>
            </a:r>
            <a:r>
              <a:rPr lang="en-US" dirty="0"/>
              <a:t> </a:t>
            </a:r>
            <a:r>
              <a:rPr lang="en-US" dirty="0" err="1"/>
              <a:t>hệ</a:t>
            </a:r>
            <a:r>
              <a:rPr lang="en-US" dirty="0"/>
              <a:t> </a:t>
            </a:r>
            <a:r>
              <a:rPr lang="en-US" dirty="0" err="1" smtClean="0"/>
              <a:t>thống</a:t>
            </a:r>
            <a:r>
              <a:rPr lang="en-US" dirty="0" smtClean="0"/>
              <a:t>;</a:t>
            </a:r>
            <a:endParaRPr lang="en-US" dirty="0"/>
          </a:p>
          <a:p>
            <a:pPr lvl="1"/>
            <a:r>
              <a:rPr lang="en-US" dirty="0" err="1"/>
              <a:t>Cấp</a:t>
            </a:r>
            <a:r>
              <a:rPr lang="en-US" dirty="0"/>
              <a:t> </a:t>
            </a:r>
            <a:r>
              <a:rPr lang="en-US" dirty="0" err="1"/>
              <a:t>phát</a:t>
            </a:r>
            <a:r>
              <a:rPr lang="en-US" dirty="0"/>
              <a:t> </a:t>
            </a:r>
            <a:r>
              <a:rPr lang="en-US" dirty="0" err="1"/>
              <a:t>không</a:t>
            </a:r>
            <a:r>
              <a:rPr lang="en-US" dirty="0"/>
              <a:t> </a:t>
            </a:r>
            <a:r>
              <a:rPr lang="en-US" dirty="0" err="1"/>
              <a:t>gian</a:t>
            </a:r>
            <a:r>
              <a:rPr lang="en-US" dirty="0"/>
              <a:t> </a:t>
            </a:r>
            <a:r>
              <a:rPr lang="en-US" dirty="0" err="1"/>
              <a:t>bộ</a:t>
            </a:r>
            <a:r>
              <a:rPr lang="en-US" dirty="0"/>
              <a:t> </a:t>
            </a:r>
            <a:r>
              <a:rPr lang="en-US" dirty="0" err="1" smtClean="0"/>
              <a:t>nhớ</a:t>
            </a:r>
            <a:r>
              <a:rPr lang="en-US" dirty="0" smtClean="0"/>
              <a:t>;</a:t>
            </a:r>
            <a:endParaRPr lang="en-US" dirty="0"/>
          </a:p>
          <a:p>
            <a:pPr lvl="1"/>
            <a:r>
              <a:rPr lang="en-US" dirty="0" err="1"/>
              <a:t>Khởi</a:t>
            </a:r>
            <a:r>
              <a:rPr lang="en-US" dirty="0"/>
              <a:t> </a:t>
            </a:r>
            <a:r>
              <a:rPr lang="en-US" dirty="0" err="1"/>
              <a:t>tạo</a:t>
            </a:r>
            <a:r>
              <a:rPr lang="en-US" dirty="0"/>
              <a:t> </a:t>
            </a:r>
            <a:r>
              <a:rPr lang="en-US" dirty="0" err="1"/>
              <a:t>các</a:t>
            </a:r>
            <a:r>
              <a:rPr lang="en-US" dirty="0"/>
              <a:t> </a:t>
            </a:r>
            <a:r>
              <a:rPr lang="en-US" dirty="0" err="1"/>
              <a:t>thông</a:t>
            </a:r>
            <a:r>
              <a:rPr lang="en-US" dirty="0"/>
              <a:t> tin </a:t>
            </a:r>
            <a:r>
              <a:rPr lang="en-US" dirty="0" err="1"/>
              <a:t>cần</a:t>
            </a:r>
            <a:r>
              <a:rPr lang="en-US" dirty="0"/>
              <a:t> </a:t>
            </a:r>
            <a:r>
              <a:rPr lang="en-US" dirty="0" err="1"/>
              <a:t>thiết</a:t>
            </a:r>
            <a:r>
              <a:rPr lang="en-US" dirty="0"/>
              <a:t> </a:t>
            </a:r>
            <a:r>
              <a:rPr lang="en-US" dirty="0" err="1"/>
              <a:t>cho</a:t>
            </a:r>
            <a:r>
              <a:rPr lang="en-US" dirty="0"/>
              <a:t> </a:t>
            </a:r>
            <a:r>
              <a:rPr lang="en-US" dirty="0" err="1"/>
              <a:t>khối</a:t>
            </a:r>
            <a:r>
              <a:rPr lang="en-US" dirty="0"/>
              <a:t> </a:t>
            </a:r>
            <a:r>
              <a:rPr lang="en-US" dirty="0" err="1"/>
              <a:t>điều</a:t>
            </a:r>
            <a:r>
              <a:rPr lang="en-US" dirty="0"/>
              <a:t> </a:t>
            </a:r>
            <a:r>
              <a:rPr lang="en-US" dirty="0" err="1"/>
              <a:t>khiển</a:t>
            </a:r>
            <a:r>
              <a:rPr lang="en-US" dirty="0"/>
              <a:t> </a:t>
            </a:r>
            <a:r>
              <a:rPr lang="en-US" dirty="0" err="1"/>
              <a:t>tiến</a:t>
            </a:r>
            <a:r>
              <a:rPr lang="en-US" dirty="0"/>
              <a:t> </a:t>
            </a:r>
            <a:r>
              <a:rPr lang="en-US" dirty="0" err="1"/>
              <a:t>trình</a:t>
            </a:r>
            <a:r>
              <a:rPr lang="en-US" dirty="0"/>
              <a:t>:  </a:t>
            </a:r>
            <a:r>
              <a:rPr lang="en-US" dirty="0" err="1"/>
              <a:t>Các</a:t>
            </a:r>
            <a:r>
              <a:rPr lang="en-US" dirty="0"/>
              <a:t> PID </a:t>
            </a:r>
            <a:r>
              <a:rPr lang="en-US" dirty="0" err="1"/>
              <a:t>của</a:t>
            </a:r>
            <a:r>
              <a:rPr lang="en-US" dirty="0"/>
              <a:t> </a:t>
            </a:r>
            <a:r>
              <a:rPr lang="en-US" dirty="0" err="1" smtClean="0"/>
              <a:t>tiến</a:t>
            </a:r>
            <a:r>
              <a:rPr lang="en-US" dirty="0" smtClean="0"/>
              <a:t> </a:t>
            </a:r>
            <a:r>
              <a:rPr lang="en-US" dirty="0" err="1" smtClean="0"/>
              <a:t>trình</a:t>
            </a:r>
            <a:r>
              <a:rPr lang="en-US" dirty="0" smtClean="0"/>
              <a:t> </a:t>
            </a:r>
            <a:r>
              <a:rPr lang="en-US" dirty="0"/>
              <a:t>cha (</a:t>
            </a:r>
            <a:r>
              <a:rPr lang="en-US" dirty="0" err="1"/>
              <a:t>nếu</a:t>
            </a:r>
            <a:r>
              <a:rPr lang="en-US" dirty="0"/>
              <a:t> </a:t>
            </a:r>
            <a:r>
              <a:rPr lang="en-US" dirty="0" err="1"/>
              <a:t>có</a:t>
            </a:r>
            <a:r>
              <a:rPr lang="en-US" dirty="0"/>
              <a:t>), </a:t>
            </a:r>
            <a:r>
              <a:rPr lang="en-US" dirty="0" err="1"/>
              <a:t>thông</a:t>
            </a:r>
            <a:r>
              <a:rPr lang="en-US" dirty="0"/>
              <a:t> tin </a:t>
            </a:r>
            <a:r>
              <a:rPr lang="en-US" dirty="0" err="1"/>
              <a:t>trạng</a:t>
            </a:r>
            <a:r>
              <a:rPr lang="en-US" dirty="0"/>
              <a:t> </a:t>
            </a:r>
            <a:r>
              <a:rPr lang="en-US" dirty="0" err="1"/>
              <a:t>thái</a:t>
            </a:r>
            <a:r>
              <a:rPr lang="en-US" dirty="0"/>
              <a:t>, </a:t>
            </a:r>
            <a:r>
              <a:rPr lang="en-US" dirty="0" err="1"/>
              <a:t>độ</a:t>
            </a:r>
            <a:r>
              <a:rPr lang="en-US" dirty="0"/>
              <a:t> </a:t>
            </a:r>
            <a:r>
              <a:rPr lang="en-US" dirty="0" err="1"/>
              <a:t>ưu</a:t>
            </a:r>
            <a:r>
              <a:rPr lang="en-US" dirty="0"/>
              <a:t> </a:t>
            </a:r>
            <a:r>
              <a:rPr lang="en-US" dirty="0" err="1"/>
              <a:t>tiên</a:t>
            </a:r>
            <a:r>
              <a:rPr lang="en-US" dirty="0"/>
              <a:t>, </a:t>
            </a:r>
            <a:r>
              <a:rPr lang="en-US" dirty="0" err="1"/>
              <a:t>ngữ</a:t>
            </a:r>
            <a:r>
              <a:rPr lang="en-US" dirty="0"/>
              <a:t> </a:t>
            </a:r>
            <a:r>
              <a:rPr lang="en-US" dirty="0" err="1"/>
              <a:t>cảnh</a:t>
            </a:r>
            <a:r>
              <a:rPr lang="en-US" dirty="0"/>
              <a:t> </a:t>
            </a:r>
            <a:r>
              <a:rPr lang="en-US" dirty="0" err="1"/>
              <a:t>của</a:t>
            </a:r>
            <a:r>
              <a:rPr lang="en-US" dirty="0"/>
              <a:t> </a:t>
            </a:r>
            <a:r>
              <a:rPr lang="en-US" dirty="0" smtClean="0"/>
              <a:t>processor;</a:t>
            </a:r>
            <a:endParaRPr lang="en-US" dirty="0"/>
          </a:p>
          <a:p>
            <a:pPr lvl="1"/>
            <a:r>
              <a:rPr lang="en-US" dirty="0" err="1"/>
              <a:t>Cung</a:t>
            </a:r>
            <a:r>
              <a:rPr lang="en-US" dirty="0"/>
              <a:t> </a:t>
            </a:r>
            <a:r>
              <a:rPr lang="en-US" dirty="0" err="1"/>
              <a:t>cấp</a:t>
            </a:r>
            <a:r>
              <a:rPr lang="en-US" dirty="0"/>
              <a:t> </a:t>
            </a:r>
            <a:r>
              <a:rPr lang="en-US" dirty="0" err="1"/>
              <a:t>đầy</a:t>
            </a:r>
            <a:r>
              <a:rPr lang="en-US" dirty="0"/>
              <a:t> </a:t>
            </a:r>
            <a:r>
              <a:rPr lang="en-US" dirty="0" err="1"/>
              <a:t>đủ</a:t>
            </a:r>
            <a:r>
              <a:rPr lang="en-US" dirty="0"/>
              <a:t> </a:t>
            </a:r>
            <a:r>
              <a:rPr lang="en-US" dirty="0" err="1"/>
              <a:t>các</a:t>
            </a:r>
            <a:r>
              <a:rPr lang="en-US" dirty="0"/>
              <a:t> </a:t>
            </a:r>
            <a:r>
              <a:rPr lang="en-US" dirty="0" err="1"/>
              <a:t>tài</a:t>
            </a:r>
            <a:r>
              <a:rPr lang="en-US" dirty="0"/>
              <a:t> </a:t>
            </a:r>
            <a:r>
              <a:rPr lang="en-US" dirty="0" err="1"/>
              <a:t>nguyên</a:t>
            </a:r>
            <a:r>
              <a:rPr lang="en-US" dirty="0"/>
              <a:t> (</a:t>
            </a:r>
            <a:r>
              <a:rPr lang="en-US" dirty="0" err="1"/>
              <a:t>trừ</a:t>
            </a:r>
            <a:r>
              <a:rPr lang="en-US" dirty="0"/>
              <a:t> processor</a:t>
            </a:r>
            <a:r>
              <a:rPr lang="en-US" dirty="0" smtClean="0"/>
              <a:t>);</a:t>
            </a:r>
            <a:endParaRPr lang="en-US" dirty="0"/>
          </a:p>
          <a:p>
            <a:pPr lvl="1"/>
            <a:r>
              <a:rPr lang="en-US" dirty="0" err="1"/>
              <a:t>Đưa</a:t>
            </a:r>
            <a:r>
              <a:rPr lang="en-US" dirty="0"/>
              <a:t> </a:t>
            </a:r>
            <a:r>
              <a:rPr lang="en-US" dirty="0" err="1"/>
              <a:t>tiến</a:t>
            </a:r>
            <a:r>
              <a:rPr lang="en-US" dirty="0"/>
              <a:t> </a:t>
            </a:r>
            <a:r>
              <a:rPr lang="en-US" dirty="0" err="1"/>
              <a:t>trình</a:t>
            </a:r>
            <a:r>
              <a:rPr lang="en-US" dirty="0"/>
              <a:t> </a:t>
            </a:r>
            <a:r>
              <a:rPr lang="en-US" dirty="0" err="1"/>
              <a:t>vào</a:t>
            </a:r>
            <a:r>
              <a:rPr lang="en-US" dirty="0"/>
              <a:t> </a:t>
            </a:r>
            <a:r>
              <a:rPr lang="en-US" dirty="0" err="1"/>
              <a:t>danh</a:t>
            </a:r>
            <a:r>
              <a:rPr lang="en-US" dirty="0"/>
              <a:t> </a:t>
            </a:r>
            <a:r>
              <a:rPr lang="en-US" dirty="0" err="1"/>
              <a:t>sách</a:t>
            </a:r>
            <a:r>
              <a:rPr lang="en-US" dirty="0"/>
              <a:t> </a:t>
            </a:r>
            <a:r>
              <a:rPr lang="en-US" dirty="0" err="1" smtClean="0"/>
              <a:t>tiến</a:t>
            </a:r>
            <a:r>
              <a:rPr lang="en-US" dirty="0" smtClean="0"/>
              <a:t> </a:t>
            </a:r>
            <a:r>
              <a:rPr lang="en-US" dirty="0" err="1" smtClean="0"/>
              <a:t>trình</a:t>
            </a:r>
            <a:r>
              <a:rPr lang="en-US" dirty="0" smtClean="0"/>
              <a:t> </a:t>
            </a:r>
            <a:r>
              <a:rPr lang="en-US" dirty="0" err="1"/>
              <a:t>nào</a:t>
            </a:r>
            <a:r>
              <a:rPr lang="en-US" dirty="0"/>
              <a:t> </a:t>
            </a:r>
            <a:r>
              <a:rPr lang="en-US" dirty="0" err="1"/>
              <a:t>đó</a:t>
            </a:r>
            <a:r>
              <a:rPr lang="en-US" dirty="0"/>
              <a:t>: ready list, suspend list, waiting </a:t>
            </a:r>
            <a:r>
              <a:rPr lang="en-US" dirty="0" smtClean="0"/>
              <a:t>list…</a:t>
            </a:r>
            <a:endParaRPr lang="en-US" dirty="0"/>
          </a:p>
          <a:p>
            <a:endParaRPr lang="vi-VN" dirty="0"/>
          </a:p>
        </p:txBody>
      </p:sp>
      <p:sp>
        <p:nvSpPr>
          <p:cNvPr id="4" name="Date Placeholder 3"/>
          <p:cNvSpPr>
            <a:spLocks noGrp="1"/>
          </p:cNvSpPr>
          <p:nvPr>
            <p:ph type="dt" sz="half" idx="10"/>
          </p:nvPr>
        </p:nvSpPr>
        <p:spPr/>
        <p:txBody>
          <a:bodyPr/>
          <a:lstStyle/>
          <a:p>
            <a:fld id="{B7598D73-1AAB-47F7-A134-6C75CBA78F44}" type="datetime1">
              <a:rPr lang="en-US" smtClean="0"/>
              <a:t>08-Jul-19</a:t>
            </a:fld>
            <a:endParaRPr lang="en-US" dirty="0"/>
          </a:p>
        </p:txBody>
      </p:sp>
      <p:sp>
        <p:nvSpPr>
          <p:cNvPr id="5" name="Footer Placeholder 4"/>
          <p:cNvSpPr>
            <a:spLocks noGrp="1"/>
          </p:cNvSpPr>
          <p:nvPr>
            <p:ph type="ftr" sz="quarter" idx="11"/>
          </p:nvPr>
        </p:nvSpPr>
        <p:spPr/>
        <p:txBody>
          <a:bodyPr/>
          <a:lstStyle/>
          <a:p>
            <a:r>
              <a:rPr lang="en-US" smtClean="0"/>
              <a:t>GV.TS.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dirty="0"/>
          </a:p>
        </p:txBody>
      </p:sp>
    </p:spTree>
    <p:extLst>
      <p:ext uri="{BB962C8B-B14F-4D97-AF65-F5344CB8AC3E}">
        <p14:creationId xmlns:p14="http://schemas.microsoft.com/office/powerpoint/2010/main" val="42461880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2.1. </a:t>
            </a:r>
            <a:r>
              <a:rPr lang="en-US" dirty="0" err="1"/>
              <a:t>Tổng</a:t>
            </a:r>
            <a:r>
              <a:rPr lang="en-US" dirty="0"/>
              <a:t> </a:t>
            </a:r>
            <a:r>
              <a:rPr lang="en-US" dirty="0" err="1"/>
              <a:t>quan</a:t>
            </a:r>
            <a:r>
              <a:rPr lang="en-US" dirty="0"/>
              <a:t> </a:t>
            </a:r>
            <a:r>
              <a:rPr lang="en-US" dirty="0" err="1"/>
              <a:t>về</a:t>
            </a:r>
            <a:r>
              <a:rPr lang="en-US" dirty="0"/>
              <a:t> </a:t>
            </a:r>
            <a:r>
              <a:rPr lang="en-US" dirty="0" err="1"/>
              <a:t>tiến</a:t>
            </a:r>
            <a:r>
              <a:rPr lang="en-US" dirty="0"/>
              <a:t> </a:t>
            </a:r>
            <a:r>
              <a:rPr lang="en-US" dirty="0" err="1"/>
              <a:t>trình</a:t>
            </a:r>
            <a:r>
              <a:rPr lang="en-US" dirty="0"/>
              <a:t> </a:t>
            </a:r>
            <a:r>
              <a:rPr lang="en-US" dirty="0" err="1"/>
              <a:t>và</a:t>
            </a:r>
            <a:r>
              <a:rPr lang="en-US" dirty="0"/>
              <a:t> </a:t>
            </a:r>
            <a:r>
              <a:rPr lang="en-US" dirty="0" err="1" smtClean="0"/>
              <a:t>luồng</a:t>
            </a:r>
            <a:endParaRPr lang="vi-VN" dirty="0"/>
          </a:p>
        </p:txBody>
      </p:sp>
      <p:sp>
        <p:nvSpPr>
          <p:cNvPr id="3" name="Content Placeholder 2"/>
          <p:cNvSpPr>
            <a:spLocks noGrp="1"/>
          </p:cNvSpPr>
          <p:nvPr>
            <p:ph idx="1"/>
          </p:nvPr>
        </p:nvSpPr>
        <p:spPr/>
        <p:txBody>
          <a:bodyPr/>
          <a:lstStyle/>
          <a:p>
            <a:pPr marL="411480" lvl="1" indent="0">
              <a:buNone/>
            </a:pPr>
            <a:r>
              <a:rPr lang="en-US" b="1" dirty="0" smtClean="0"/>
              <a:t>2.1.1</a:t>
            </a:r>
            <a:r>
              <a:rPr lang="en-US" b="1" dirty="0"/>
              <a:t>. </a:t>
            </a:r>
            <a:r>
              <a:rPr lang="en-US" b="1" dirty="0" err="1"/>
              <a:t>Tài</a:t>
            </a:r>
            <a:r>
              <a:rPr lang="en-US" b="1" dirty="0"/>
              <a:t> </a:t>
            </a:r>
            <a:r>
              <a:rPr lang="en-US" b="1" dirty="0" err="1"/>
              <a:t>nguyên</a:t>
            </a:r>
            <a:r>
              <a:rPr lang="en-US" b="1" dirty="0"/>
              <a:t> </a:t>
            </a:r>
            <a:r>
              <a:rPr lang="en-US" b="1" dirty="0" err="1"/>
              <a:t>hệ</a:t>
            </a:r>
            <a:r>
              <a:rPr lang="en-US" b="1" dirty="0"/>
              <a:t> </a:t>
            </a:r>
            <a:r>
              <a:rPr lang="en-US" b="1" dirty="0" err="1" smtClean="0"/>
              <a:t>thống</a:t>
            </a:r>
            <a:endParaRPr lang="en-US" b="1" dirty="0" smtClean="0"/>
          </a:p>
          <a:p>
            <a:pPr marL="411480" lvl="1" indent="0">
              <a:buNone/>
            </a:pPr>
            <a:r>
              <a:rPr lang="en-US" b="1" dirty="0"/>
              <a:t>2.1.2. </a:t>
            </a:r>
            <a:r>
              <a:rPr lang="en-US" b="1" dirty="0" err="1"/>
              <a:t>Lời</a:t>
            </a:r>
            <a:r>
              <a:rPr lang="en-US" b="1" dirty="0"/>
              <a:t> </a:t>
            </a:r>
            <a:r>
              <a:rPr lang="en-US" b="1" dirty="0" err="1"/>
              <a:t>gọi</a:t>
            </a:r>
            <a:r>
              <a:rPr lang="en-US" b="1" dirty="0"/>
              <a:t> </a:t>
            </a:r>
            <a:r>
              <a:rPr lang="en-US" b="1" dirty="0" err="1"/>
              <a:t>hệ</a:t>
            </a:r>
            <a:r>
              <a:rPr lang="en-US" b="1" dirty="0"/>
              <a:t> </a:t>
            </a:r>
            <a:r>
              <a:rPr lang="en-US" b="1" dirty="0" err="1"/>
              <a:t>thống</a:t>
            </a:r>
            <a:r>
              <a:rPr lang="en-US" b="1" dirty="0"/>
              <a:t> (System Calls</a:t>
            </a:r>
            <a:r>
              <a:rPr lang="en-US" b="1" dirty="0" smtClean="0"/>
              <a:t>)</a:t>
            </a:r>
          </a:p>
          <a:p>
            <a:pPr marL="411480" lvl="1" indent="0">
              <a:buNone/>
            </a:pPr>
            <a:r>
              <a:rPr lang="en-US" b="1" dirty="0"/>
              <a:t>2.1.3. </a:t>
            </a:r>
            <a:r>
              <a:rPr lang="en-US" b="1" dirty="0" err="1"/>
              <a:t>Khái</a:t>
            </a:r>
            <a:r>
              <a:rPr lang="en-US" b="1" dirty="0"/>
              <a:t> </a:t>
            </a:r>
            <a:r>
              <a:rPr lang="en-US" b="1" dirty="0" err="1"/>
              <a:t>niệm</a:t>
            </a:r>
            <a:r>
              <a:rPr lang="en-US" b="1" dirty="0"/>
              <a:t> </a:t>
            </a:r>
            <a:r>
              <a:rPr lang="en-US" b="1" dirty="0" err="1"/>
              <a:t>về</a:t>
            </a:r>
            <a:r>
              <a:rPr lang="en-US" b="1" dirty="0"/>
              <a:t> </a:t>
            </a:r>
            <a:r>
              <a:rPr lang="en-US" b="1" dirty="0" err="1"/>
              <a:t>tiến</a:t>
            </a:r>
            <a:r>
              <a:rPr lang="en-US" b="1" dirty="0"/>
              <a:t> </a:t>
            </a:r>
            <a:r>
              <a:rPr lang="en-US" b="1" dirty="0" err="1"/>
              <a:t>trình</a:t>
            </a:r>
            <a:r>
              <a:rPr lang="en-US" b="1" dirty="0"/>
              <a:t> </a:t>
            </a:r>
            <a:r>
              <a:rPr lang="en-US" b="1" dirty="0" smtClean="0"/>
              <a:t>(</a:t>
            </a:r>
            <a:r>
              <a:rPr lang="en-US" b="1" dirty="0" err="1" smtClean="0"/>
              <a:t>Proccess</a:t>
            </a:r>
            <a:r>
              <a:rPr lang="en-US" b="1" dirty="0" smtClean="0"/>
              <a:t>)</a:t>
            </a:r>
          </a:p>
          <a:p>
            <a:pPr marL="411480" lvl="1" indent="0">
              <a:buNone/>
            </a:pPr>
            <a:r>
              <a:rPr lang="en-US" b="1" dirty="0"/>
              <a:t>2.1.4. </a:t>
            </a:r>
            <a:r>
              <a:rPr lang="en-US" b="1" dirty="0" err="1"/>
              <a:t>Phân</a:t>
            </a:r>
            <a:r>
              <a:rPr lang="en-US" b="1" dirty="0"/>
              <a:t> </a:t>
            </a:r>
            <a:r>
              <a:rPr lang="en-US" b="1" dirty="0" err="1"/>
              <a:t>loại</a:t>
            </a:r>
            <a:r>
              <a:rPr lang="en-US" b="1" dirty="0"/>
              <a:t> </a:t>
            </a:r>
            <a:r>
              <a:rPr lang="en-US" b="1" dirty="0" err="1"/>
              <a:t>tiến</a:t>
            </a:r>
            <a:r>
              <a:rPr lang="en-US" b="1" dirty="0"/>
              <a:t> </a:t>
            </a:r>
            <a:r>
              <a:rPr lang="en-US" b="1" dirty="0" err="1" smtClean="0"/>
              <a:t>trình</a:t>
            </a:r>
            <a:endParaRPr lang="en-US" b="1" dirty="0" smtClean="0"/>
          </a:p>
          <a:p>
            <a:pPr marL="411480" lvl="1" indent="0">
              <a:buNone/>
            </a:pPr>
            <a:r>
              <a:rPr lang="en-US" b="1" dirty="0"/>
              <a:t>2.1.5. </a:t>
            </a:r>
            <a:r>
              <a:rPr lang="en-US" b="1" dirty="0" err="1"/>
              <a:t>Sự</a:t>
            </a:r>
            <a:r>
              <a:rPr lang="en-US" b="1" dirty="0"/>
              <a:t> </a:t>
            </a:r>
            <a:r>
              <a:rPr lang="en-US" b="1" dirty="0" err="1"/>
              <a:t>thực</a:t>
            </a:r>
            <a:r>
              <a:rPr lang="en-US" b="1" dirty="0"/>
              <a:t> </a:t>
            </a:r>
            <a:r>
              <a:rPr lang="en-US" b="1" dirty="0" err="1"/>
              <a:t>thi</a:t>
            </a:r>
            <a:r>
              <a:rPr lang="en-US" b="1" dirty="0"/>
              <a:t> </a:t>
            </a:r>
            <a:r>
              <a:rPr lang="en-US" b="1" dirty="0" err="1"/>
              <a:t>của</a:t>
            </a:r>
            <a:r>
              <a:rPr lang="en-US" b="1" dirty="0"/>
              <a:t> </a:t>
            </a:r>
            <a:r>
              <a:rPr lang="en-US" b="1" dirty="0" err="1"/>
              <a:t>tiến</a:t>
            </a:r>
            <a:r>
              <a:rPr lang="en-US" b="1" dirty="0"/>
              <a:t> </a:t>
            </a:r>
            <a:r>
              <a:rPr lang="en-US" b="1" dirty="0" err="1"/>
              <a:t>trình</a:t>
            </a:r>
            <a:endParaRPr lang="vi-VN" b="1" dirty="0"/>
          </a:p>
          <a:p>
            <a:endParaRPr lang="vi-VN" dirty="0"/>
          </a:p>
        </p:txBody>
      </p:sp>
      <p:sp>
        <p:nvSpPr>
          <p:cNvPr id="4" name="Date Placeholder 3"/>
          <p:cNvSpPr>
            <a:spLocks noGrp="1"/>
          </p:cNvSpPr>
          <p:nvPr>
            <p:ph type="dt" sz="half" idx="10"/>
          </p:nvPr>
        </p:nvSpPr>
        <p:spPr/>
        <p:txBody>
          <a:bodyPr/>
          <a:lstStyle/>
          <a:p>
            <a:fld id="{CAB2CFE1-21FD-47C8-B60F-2C709C8190A9}" type="datetime1">
              <a:rPr lang="en-US" smtClean="0"/>
              <a:t>08-Jul-19</a:t>
            </a:fld>
            <a:endParaRPr lang="en-US" dirty="0"/>
          </a:p>
        </p:txBody>
      </p:sp>
      <p:sp>
        <p:nvSpPr>
          <p:cNvPr id="5" name="Footer Placeholder 4"/>
          <p:cNvSpPr>
            <a:spLocks noGrp="1"/>
          </p:cNvSpPr>
          <p:nvPr>
            <p:ph type="ftr" sz="quarter" idx="11"/>
          </p:nvPr>
        </p:nvSpPr>
        <p:spPr/>
        <p:txBody>
          <a:bodyPr/>
          <a:lstStyle/>
          <a:p>
            <a:r>
              <a:rPr lang="en-US" smtClean="0"/>
              <a:t>GV.TS.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dirty="0"/>
          </a:p>
        </p:txBody>
      </p:sp>
    </p:spTree>
    <p:extLst>
      <p:ext uri="{BB962C8B-B14F-4D97-AF65-F5344CB8AC3E}">
        <p14:creationId xmlns:p14="http://schemas.microsoft.com/office/powerpoint/2010/main" val="24898485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latin typeface="Cambria" pitchFamily="18" charset="0"/>
              </a:rPr>
              <a:t>2.3.2. Các thao tác điều </a:t>
            </a:r>
            <a:r>
              <a:rPr lang="vi-VN" dirty="0">
                <a:latin typeface="Cambria" pitchFamily="18" charset="0"/>
              </a:rPr>
              <a:t>khiển tiến trình</a:t>
            </a:r>
            <a:endParaRPr lang="vi-VN" dirty="0"/>
          </a:p>
        </p:txBody>
      </p:sp>
      <p:sp>
        <p:nvSpPr>
          <p:cNvPr id="3" name="Content Placeholder 2"/>
          <p:cNvSpPr>
            <a:spLocks noGrp="1"/>
          </p:cNvSpPr>
          <p:nvPr>
            <p:ph idx="1"/>
          </p:nvPr>
        </p:nvSpPr>
        <p:spPr/>
        <p:txBody>
          <a:bodyPr/>
          <a:lstStyle/>
          <a:p>
            <a:pPr>
              <a:buFont typeface="Wingdings" pitchFamily="2" charset="2"/>
              <a:buNone/>
            </a:pPr>
            <a:r>
              <a:rPr lang="en-US" sz="2800" b="1" dirty="0"/>
              <a:t>b. </a:t>
            </a:r>
            <a:r>
              <a:rPr lang="en-US" sz="2800" b="1" dirty="0" err="1"/>
              <a:t>Kết</a:t>
            </a:r>
            <a:r>
              <a:rPr lang="en-US" sz="2800" b="1" dirty="0"/>
              <a:t> </a:t>
            </a:r>
            <a:r>
              <a:rPr lang="en-US" sz="2800" b="1" dirty="0" err="1"/>
              <a:t>thúc</a:t>
            </a:r>
            <a:r>
              <a:rPr lang="en-US" sz="2800" b="1" dirty="0"/>
              <a:t> </a:t>
            </a:r>
            <a:r>
              <a:rPr lang="en-US" sz="2800" b="1" dirty="0" err="1"/>
              <a:t>tiến</a:t>
            </a:r>
            <a:r>
              <a:rPr lang="en-US" sz="2800" b="1" dirty="0"/>
              <a:t> </a:t>
            </a:r>
            <a:r>
              <a:rPr lang="en-US" sz="2800" b="1" dirty="0" err="1" smtClean="0"/>
              <a:t>trình</a:t>
            </a:r>
            <a:r>
              <a:rPr lang="en-US" sz="2800" b="1" dirty="0" smtClean="0"/>
              <a:t>:</a:t>
            </a:r>
            <a:endParaRPr lang="en-US" sz="2800" b="1" dirty="0"/>
          </a:p>
          <a:p>
            <a:pPr lvl="1"/>
            <a:r>
              <a:rPr lang="en-US" dirty="0"/>
              <a:t>Thu </a:t>
            </a:r>
            <a:r>
              <a:rPr lang="en-US" dirty="0" err="1"/>
              <a:t>hồi</a:t>
            </a:r>
            <a:r>
              <a:rPr lang="en-US" dirty="0"/>
              <a:t> </a:t>
            </a:r>
            <a:r>
              <a:rPr lang="en-US" dirty="0" err="1"/>
              <a:t>tài</a:t>
            </a:r>
            <a:r>
              <a:rPr lang="en-US" dirty="0"/>
              <a:t> </a:t>
            </a:r>
            <a:r>
              <a:rPr lang="en-US" dirty="0" err="1"/>
              <a:t>nguyên</a:t>
            </a:r>
            <a:r>
              <a:rPr lang="en-US" dirty="0"/>
              <a:t> </a:t>
            </a:r>
            <a:r>
              <a:rPr lang="en-US" dirty="0" err="1"/>
              <a:t>đã</a:t>
            </a:r>
            <a:r>
              <a:rPr lang="en-US" dirty="0"/>
              <a:t> </a:t>
            </a:r>
            <a:r>
              <a:rPr lang="en-US" dirty="0" err="1"/>
              <a:t>cấp</a:t>
            </a:r>
            <a:r>
              <a:rPr lang="en-US" dirty="0"/>
              <a:t> </a:t>
            </a:r>
            <a:r>
              <a:rPr lang="en-US" dirty="0" err="1"/>
              <a:t>phát</a:t>
            </a:r>
            <a:r>
              <a:rPr lang="en-US" dirty="0"/>
              <a:t> </a:t>
            </a:r>
            <a:r>
              <a:rPr lang="en-US" dirty="0" err="1"/>
              <a:t>cho</a:t>
            </a:r>
            <a:r>
              <a:rPr lang="en-US" dirty="0"/>
              <a:t> </a:t>
            </a:r>
            <a:r>
              <a:rPr lang="en-US" dirty="0" err="1" smtClean="0"/>
              <a:t>tiến</a:t>
            </a:r>
            <a:r>
              <a:rPr lang="en-US" dirty="0" smtClean="0"/>
              <a:t> </a:t>
            </a:r>
            <a:r>
              <a:rPr lang="en-US" dirty="0" err="1" smtClean="0"/>
              <a:t>trình</a:t>
            </a:r>
            <a:r>
              <a:rPr lang="en-US" dirty="0" smtClean="0"/>
              <a:t>;</a:t>
            </a:r>
            <a:endParaRPr lang="en-US" dirty="0"/>
          </a:p>
          <a:p>
            <a:pPr lvl="1"/>
            <a:r>
              <a:rPr lang="en-US" dirty="0" err="1"/>
              <a:t>Loại</a:t>
            </a:r>
            <a:r>
              <a:rPr lang="en-US" dirty="0"/>
              <a:t> </a:t>
            </a:r>
            <a:r>
              <a:rPr lang="en-US" dirty="0" err="1"/>
              <a:t>bỏ</a:t>
            </a:r>
            <a:r>
              <a:rPr lang="en-US" dirty="0"/>
              <a:t> </a:t>
            </a:r>
            <a:r>
              <a:rPr lang="en-US" dirty="0" err="1"/>
              <a:t>tiến</a:t>
            </a:r>
            <a:r>
              <a:rPr lang="en-US" dirty="0"/>
              <a:t> </a:t>
            </a:r>
            <a:r>
              <a:rPr lang="en-US" dirty="0" err="1"/>
              <a:t>trình</a:t>
            </a:r>
            <a:r>
              <a:rPr lang="en-US" dirty="0"/>
              <a:t> </a:t>
            </a:r>
            <a:r>
              <a:rPr lang="en-US" dirty="0" err="1"/>
              <a:t>ra</a:t>
            </a:r>
            <a:r>
              <a:rPr lang="en-US" dirty="0"/>
              <a:t> </a:t>
            </a:r>
            <a:r>
              <a:rPr lang="en-US" dirty="0" err="1"/>
              <a:t>khỏi</a:t>
            </a:r>
            <a:r>
              <a:rPr lang="en-US" dirty="0"/>
              <a:t> </a:t>
            </a:r>
            <a:r>
              <a:rPr lang="en-US" dirty="0" err="1"/>
              <a:t>danh</a:t>
            </a:r>
            <a:r>
              <a:rPr lang="en-US" dirty="0"/>
              <a:t> </a:t>
            </a:r>
            <a:r>
              <a:rPr lang="en-US" dirty="0" err="1"/>
              <a:t>sách</a:t>
            </a:r>
            <a:r>
              <a:rPr lang="en-US" dirty="0"/>
              <a:t>  </a:t>
            </a:r>
            <a:r>
              <a:rPr lang="en-US" dirty="0" err="1"/>
              <a:t>quản</a:t>
            </a:r>
            <a:r>
              <a:rPr lang="en-US" dirty="0"/>
              <a:t> </a:t>
            </a:r>
            <a:r>
              <a:rPr lang="en-US" dirty="0" err="1"/>
              <a:t>lý</a:t>
            </a:r>
            <a:r>
              <a:rPr lang="en-US" dirty="0"/>
              <a:t> </a:t>
            </a:r>
            <a:r>
              <a:rPr lang="en-US" dirty="0" err="1"/>
              <a:t>của</a:t>
            </a:r>
            <a:r>
              <a:rPr lang="en-US" dirty="0"/>
              <a:t> </a:t>
            </a:r>
            <a:r>
              <a:rPr lang="en-US" dirty="0" err="1"/>
              <a:t>hệ</a:t>
            </a:r>
            <a:r>
              <a:rPr lang="en-US" dirty="0"/>
              <a:t> </a:t>
            </a:r>
            <a:r>
              <a:rPr lang="en-US" dirty="0" err="1" smtClean="0"/>
              <a:t>thống</a:t>
            </a:r>
            <a:r>
              <a:rPr lang="en-US" dirty="0" smtClean="0"/>
              <a:t>;</a:t>
            </a:r>
            <a:endParaRPr lang="en-US" dirty="0"/>
          </a:p>
          <a:p>
            <a:pPr lvl="1"/>
            <a:r>
              <a:rPr lang="en-US" dirty="0" err="1"/>
              <a:t>Hủy</a:t>
            </a:r>
            <a:r>
              <a:rPr lang="en-US" dirty="0"/>
              <a:t> </a:t>
            </a:r>
            <a:r>
              <a:rPr lang="en-US" dirty="0" err="1"/>
              <a:t>bỏ</a:t>
            </a:r>
            <a:r>
              <a:rPr lang="en-US" dirty="0"/>
              <a:t> </a:t>
            </a:r>
            <a:r>
              <a:rPr lang="en-US" dirty="0" err="1"/>
              <a:t>khối</a:t>
            </a:r>
            <a:r>
              <a:rPr lang="en-US" dirty="0"/>
              <a:t> </a:t>
            </a:r>
            <a:r>
              <a:rPr lang="en-US" dirty="0" err="1"/>
              <a:t>điều</a:t>
            </a:r>
            <a:r>
              <a:rPr lang="en-US" dirty="0"/>
              <a:t> </a:t>
            </a:r>
            <a:r>
              <a:rPr lang="en-US" dirty="0" err="1" smtClean="0"/>
              <a:t>khiển</a:t>
            </a:r>
            <a:r>
              <a:rPr lang="en-US" dirty="0" smtClean="0"/>
              <a:t> </a:t>
            </a:r>
            <a:r>
              <a:rPr lang="en-US" dirty="0" err="1" smtClean="0"/>
              <a:t>tiến</a:t>
            </a:r>
            <a:r>
              <a:rPr lang="en-US" dirty="0" smtClean="0"/>
              <a:t> </a:t>
            </a:r>
            <a:r>
              <a:rPr lang="en-US" dirty="0" err="1" smtClean="0"/>
              <a:t>trình</a:t>
            </a:r>
            <a:r>
              <a:rPr lang="en-US" dirty="0" smtClean="0"/>
              <a:t>.</a:t>
            </a:r>
            <a:endParaRPr lang="en-US" dirty="0"/>
          </a:p>
          <a:p>
            <a:endParaRPr lang="vi-VN" dirty="0"/>
          </a:p>
        </p:txBody>
      </p:sp>
      <p:sp>
        <p:nvSpPr>
          <p:cNvPr id="4" name="Date Placeholder 3"/>
          <p:cNvSpPr>
            <a:spLocks noGrp="1"/>
          </p:cNvSpPr>
          <p:nvPr>
            <p:ph type="dt" sz="half" idx="10"/>
          </p:nvPr>
        </p:nvSpPr>
        <p:spPr/>
        <p:txBody>
          <a:bodyPr/>
          <a:lstStyle/>
          <a:p>
            <a:fld id="{69A9143F-D3B3-4355-B3A3-6DEB1758F861}" type="datetime1">
              <a:rPr lang="en-US" smtClean="0"/>
              <a:t>08-Jul-19</a:t>
            </a:fld>
            <a:endParaRPr lang="en-US" dirty="0"/>
          </a:p>
        </p:txBody>
      </p:sp>
      <p:sp>
        <p:nvSpPr>
          <p:cNvPr id="5" name="Footer Placeholder 4"/>
          <p:cNvSpPr>
            <a:spLocks noGrp="1"/>
          </p:cNvSpPr>
          <p:nvPr>
            <p:ph type="ftr" sz="quarter" idx="11"/>
          </p:nvPr>
        </p:nvSpPr>
        <p:spPr/>
        <p:txBody>
          <a:bodyPr/>
          <a:lstStyle/>
          <a:p>
            <a:r>
              <a:rPr lang="en-US" smtClean="0"/>
              <a:t>GV.TS.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dirty="0"/>
          </a:p>
        </p:txBody>
      </p:sp>
    </p:spTree>
    <p:extLst>
      <p:ext uri="{BB962C8B-B14F-4D97-AF65-F5344CB8AC3E}">
        <p14:creationId xmlns:p14="http://schemas.microsoft.com/office/powerpoint/2010/main" val="4399819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latin typeface="Cambria" pitchFamily="18" charset="0"/>
              </a:rPr>
              <a:t>2.3.2. </a:t>
            </a:r>
            <a:r>
              <a:rPr lang="vi-VN" dirty="0">
                <a:latin typeface="Cambria" pitchFamily="18" charset="0"/>
              </a:rPr>
              <a:t>Các thao tác điều khiển tiến trình</a:t>
            </a:r>
            <a:endParaRPr lang="vi-VN" dirty="0"/>
          </a:p>
        </p:txBody>
      </p:sp>
      <p:sp>
        <p:nvSpPr>
          <p:cNvPr id="3" name="Content Placeholder 2"/>
          <p:cNvSpPr>
            <a:spLocks noGrp="1"/>
          </p:cNvSpPr>
          <p:nvPr>
            <p:ph idx="1"/>
          </p:nvPr>
        </p:nvSpPr>
        <p:spPr/>
        <p:txBody>
          <a:bodyPr/>
          <a:lstStyle/>
          <a:p>
            <a:pPr>
              <a:buFont typeface="Wingdings" pitchFamily="2" charset="2"/>
              <a:buNone/>
            </a:pPr>
            <a:r>
              <a:rPr lang="en-US" sz="2800" b="1" dirty="0"/>
              <a:t>c. </a:t>
            </a:r>
            <a:r>
              <a:rPr lang="en-US" sz="2800" b="1" dirty="0" err="1"/>
              <a:t>Thay</a:t>
            </a:r>
            <a:r>
              <a:rPr lang="en-US" sz="2800" b="1" dirty="0"/>
              <a:t> </a:t>
            </a:r>
            <a:r>
              <a:rPr lang="en-US" sz="2800" b="1" dirty="0" err="1"/>
              <a:t>đổi</a:t>
            </a:r>
            <a:r>
              <a:rPr lang="en-US" sz="2800" b="1" dirty="0"/>
              <a:t> </a:t>
            </a:r>
            <a:r>
              <a:rPr lang="en-US" sz="2800" b="1" dirty="0" err="1"/>
              <a:t>trạng</a:t>
            </a:r>
            <a:r>
              <a:rPr lang="en-US" sz="2800" b="1" dirty="0"/>
              <a:t> </a:t>
            </a:r>
            <a:r>
              <a:rPr lang="en-US" sz="2800" b="1" dirty="0" err="1"/>
              <a:t>thái</a:t>
            </a:r>
            <a:r>
              <a:rPr lang="en-US" sz="2800" b="1" dirty="0"/>
              <a:t> </a:t>
            </a:r>
            <a:r>
              <a:rPr lang="en-US" sz="2800" b="1" dirty="0" err="1"/>
              <a:t>của</a:t>
            </a:r>
            <a:r>
              <a:rPr lang="en-US" sz="2800" b="1" dirty="0"/>
              <a:t> </a:t>
            </a:r>
            <a:r>
              <a:rPr lang="en-US" sz="2800" b="1" dirty="0" err="1" smtClean="0"/>
              <a:t>tiến</a:t>
            </a:r>
            <a:r>
              <a:rPr lang="en-US" sz="2800" b="1" dirty="0" smtClean="0"/>
              <a:t> </a:t>
            </a:r>
            <a:r>
              <a:rPr lang="en-US" sz="2800" b="1" dirty="0" err="1" smtClean="0"/>
              <a:t>trình</a:t>
            </a:r>
            <a:r>
              <a:rPr lang="en-US" sz="2800" b="1" dirty="0" smtClean="0"/>
              <a:t>:</a:t>
            </a:r>
            <a:endParaRPr lang="en-US" sz="2800" b="1" dirty="0"/>
          </a:p>
          <a:p>
            <a:pPr lvl="1"/>
            <a:r>
              <a:rPr lang="en-US" dirty="0" err="1"/>
              <a:t>Lưu</a:t>
            </a:r>
            <a:r>
              <a:rPr lang="en-US" dirty="0"/>
              <a:t> </a:t>
            </a:r>
            <a:r>
              <a:rPr lang="en-US" dirty="0" err="1"/>
              <a:t>ngữ</a:t>
            </a:r>
            <a:r>
              <a:rPr lang="en-US" dirty="0"/>
              <a:t> </a:t>
            </a:r>
            <a:r>
              <a:rPr lang="en-US" dirty="0" err="1"/>
              <a:t>cảnh</a:t>
            </a:r>
            <a:r>
              <a:rPr lang="en-US" dirty="0"/>
              <a:t> </a:t>
            </a:r>
            <a:r>
              <a:rPr lang="en-US" dirty="0" err="1"/>
              <a:t>của</a:t>
            </a:r>
            <a:r>
              <a:rPr lang="en-US" dirty="0"/>
              <a:t> </a:t>
            </a:r>
            <a:r>
              <a:rPr lang="en-US" dirty="0" smtClean="0"/>
              <a:t>processor;</a:t>
            </a:r>
            <a:endParaRPr lang="en-US" dirty="0"/>
          </a:p>
          <a:p>
            <a:pPr lvl="1"/>
            <a:r>
              <a:rPr lang="en-US" dirty="0" err="1"/>
              <a:t>Cập</a:t>
            </a:r>
            <a:r>
              <a:rPr lang="en-US" dirty="0"/>
              <a:t> </a:t>
            </a:r>
            <a:r>
              <a:rPr lang="en-US" dirty="0" err="1"/>
              <a:t>nhật</a:t>
            </a:r>
            <a:r>
              <a:rPr lang="en-US" dirty="0"/>
              <a:t> PCB (process control block) </a:t>
            </a:r>
            <a:r>
              <a:rPr lang="en-US" dirty="0" err="1"/>
              <a:t>của</a:t>
            </a:r>
            <a:r>
              <a:rPr lang="en-US" dirty="0"/>
              <a:t> </a:t>
            </a:r>
            <a:r>
              <a:rPr lang="en-US" dirty="0" err="1"/>
              <a:t>tiến</a:t>
            </a:r>
            <a:r>
              <a:rPr lang="en-US" dirty="0"/>
              <a:t> </a:t>
            </a:r>
            <a:r>
              <a:rPr lang="en-US" dirty="0" err="1"/>
              <a:t>trình</a:t>
            </a:r>
            <a:r>
              <a:rPr lang="en-US" dirty="0"/>
              <a:t> </a:t>
            </a:r>
            <a:r>
              <a:rPr lang="en-US" dirty="0" err="1"/>
              <a:t>sao</a:t>
            </a:r>
            <a:r>
              <a:rPr lang="en-US" dirty="0"/>
              <a:t> </a:t>
            </a:r>
            <a:r>
              <a:rPr lang="en-US" dirty="0" err="1"/>
              <a:t>cho</a:t>
            </a:r>
            <a:r>
              <a:rPr lang="en-US" dirty="0"/>
              <a:t> </a:t>
            </a:r>
            <a:r>
              <a:rPr lang="en-US" dirty="0" err="1"/>
              <a:t>phù</a:t>
            </a:r>
            <a:r>
              <a:rPr lang="en-US" dirty="0"/>
              <a:t> </a:t>
            </a:r>
            <a:r>
              <a:rPr lang="en-US" dirty="0" err="1"/>
              <a:t>hợp</a:t>
            </a:r>
            <a:r>
              <a:rPr lang="en-US" dirty="0"/>
              <a:t> </a:t>
            </a:r>
            <a:r>
              <a:rPr lang="en-US" dirty="0" err="1"/>
              <a:t>với</a:t>
            </a:r>
            <a:r>
              <a:rPr lang="en-US" dirty="0"/>
              <a:t> </a:t>
            </a:r>
            <a:r>
              <a:rPr lang="en-US" dirty="0" err="1"/>
              <a:t>trạng</a:t>
            </a:r>
            <a:r>
              <a:rPr lang="en-US" dirty="0"/>
              <a:t> </a:t>
            </a:r>
            <a:r>
              <a:rPr lang="en-US" dirty="0" err="1"/>
              <a:t>thái</a:t>
            </a:r>
            <a:r>
              <a:rPr lang="en-US" dirty="0"/>
              <a:t> </a:t>
            </a:r>
            <a:r>
              <a:rPr lang="en-US" dirty="0" err="1"/>
              <a:t>của</a:t>
            </a:r>
            <a:r>
              <a:rPr lang="en-US" dirty="0"/>
              <a:t> </a:t>
            </a:r>
            <a:r>
              <a:rPr lang="en-US" dirty="0" err="1" smtClean="0"/>
              <a:t>nó</a:t>
            </a:r>
            <a:r>
              <a:rPr lang="en-US" dirty="0" smtClean="0"/>
              <a:t>;</a:t>
            </a:r>
            <a:endParaRPr lang="en-US" dirty="0"/>
          </a:p>
          <a:p>
            <a:pPr lvl="1"/>
            <a:r>
              <a:rPr lang="en-US" dirty="0"/>
              <a:t>Di </a:t>
            </a:r>
            <a:r>
              <a:rPr lang="en-US" dirty="0" err="1"/>
              <a:t>chuyển</a:t>
            </a:r>
            <a:r>
              <a:rPr lang="en-US" dirty="0"/>
              <a:t> PCB </a:t>
            </a:r>
            <a:r>
              <a:rPr lang="en-US" dirty="0" err="1"/>
              <a:t>của</a:t>
            </a:r>
            <a:r>
              <a:rPr lang="en-US" dirty="0"/>
              <a:t> </a:t>
            </a:r>
            <a:r>
              <a:rPr lang="en-US" dirty="0" err="1" smtClean="0"/>
              <a:t>tiến</a:t>
            </a:r>
            <a:r>
              <a:rPr lang="en-US" dirty="0" smtClean="0"/>
              <a:t> </a:t>
            </a:r>
            <a:r>
              <a:rPr lang="en-US" dirty="0" err="1" smtClean="0"/>
              <a:t>trình</a:t>
            </a:r>
            <a:r>
              <a:rPr lang="en-US" dirty="0" smtClean="0"/>
              <a:t> </a:t>
            </a:r>
            <a:r>
              <a:rPr lang="en-US" dirty="0" err="1"/>
              <a:t>đến</a:t>
            </a:r>
            <a:r>
              <a:rPr lang="en-US" dirty="0"/>
              <a:t> 1 </a:t>
            </a:r>
            <a:r>
              <a:rPr lang="en-US" dirty="0" err="1"/>
              <a:t>hàng</a:t>
            </a:r>
            <a:r>
              <a:rPr lang="en-US" dirty="0"/>
              <a:t> </a:t>
            </a:r>
            <a:r>
              <a:rPr lang="en-US" dirty="0" err="1"/>
              <a:t>đợi</a:t>
            </a:r>
            <a:r>
              <a:rPr lang="en-US" dirty="0"/>
              <a:t> </a:t>
            </a:r>
            <a:r>
              <a:rPr lang="en-US" dirty="0" err="1"/>
              <a:t>thích</a:t>
            </a:r>
            <a:r>
              <a:rPr lang="en-US" dirty="0"/>
              <a:t> </a:t>
            </a:r>
            <a:r>
              <a:rPr lang="en-US" dirty="0" err="1" smtClean="0"/>
              <a:t>hợp</a:t>
            </a:r>
            <a:endParaRPr lang="en-US" dirty="0"/>
          </a:p>
          <a:p>
            <a:pPr lvl="1"/>
            <a:r>
              <a:rPr lang="en-US" dirty="0" err="1"/>
              <a:t>Chọn</a:t>
            </a:r>
            <a:r>
              <a:rPr lang="en-US" dirty="0"/>
              <a:t> </a:t>
            </a:r>
            <a:r>
              <a:rPr lang="en-US" dirty="0" err="1"/>
              <a:t>tiến</a:t>
            </a:r>
            <a:r>
              <a:rPr lang="en-US" dirty="0"/>
              <a:t> </a:t>
            </a:r>
            <a:r>
              <a:rPr lang="en-US" dirty="0" err="1"/>
              <a:t>trình</a:t>
            </a:r>
            <a:r>
              <a:rPr lang="en-US" dirty="0"/>
              <a:t> </a:t>
            </a:r>
            <a:r>
              <a:rPr lang="en-US" dirty="0" err="1"/>
              <a:t>khác</a:t>
            </a:r>
            <a:r>
              <a:rPr lang="en-US" dirty="0"/>
              <a:t> </a:t>
            </a:r>
            <a:r>
              <a:rPr lang="en-US" dirty="0" err="1"/>
              <a:t>để</a:t>
            </a:r>
            <a:r>
              <a:rPr lang="en-US" dirty="0"/>
              <a:t> </a:t>
            </a:r>
            <a:r>
              <a:rPr lang="en-US" dirty="0" err="1"/>
              <a:t>cho</a:t>
            </a:r>
            <a:r>
              <a:rPr lang="en-US" dirty="0"/>
              <a:t> </a:t>
            </a:r>
            <a:r>
              <a:rPr lang="en-US" dirty="0" err="1"/>
              <a:t>phép</a:t>
            </a:r>
            <a:r>
              <a:rPr lang="en-US" dirty="0"/>
              <a:t> </a:t>
            </a:r>
            <a:r>
              <a:rPr lang="en-US" dirty="0" err="1"/>
              <a:t>nó</a:t>
            </a:r>
            <a:r>
              <a:rPr lang="en-US" dirty="0"/>
              <a:t> </a:t>
            </a:r>
            <a:r>
              <a:rPr lang="en-US" dirty="0" err="1"/>
              <a:t>thực</a:t>
            </a:r>
            <a:r>
              <a:rPr lang="en-US" dirty="0"/>
              <a:t> </a:t>
            </a:r>
            <a:r>
              <a:rPr lang="en-US" dirty="0" err="1" smtClean="0"/>
              <a:t>hiện</a:t>
            </a:r>
            <a:r>
              <a:rPr lang="en-US" dirty="0" smtClean="0"/>
              <a:t>;</a:t>
            </a:r>
            <a:endParaRPr lang="en-US" dirty="0"/>
          </a:p>
          <a:p>
            <a:pPr lvl="1"/>
            <a:r>
              <a:rPr lang="en-US" dirty="0" err="1"/>
              <a:t>Cập</a:t>
            </a:r>
            <a:r>
              <a:rPr lang="en-US" dirty="0"/>
              <a:t> </a:t>
            </a:r>
            <a:r>
              <a:rPr lang="en-US" dirty="0" err="1"/>
              <a:t>nhật</a:t>
            </a:r>
            <a:r>
              <a:rPr lang="en-US" dirty="0"/>
              <a:t> PCB </a:t>
            </a:r>
            <a:r>
              <a:rPr lang="en-US" dirty="0" err="1"/>
              <a:t>của</a:t>
            </a:r>
            <a:r>
              <a:rPr lang="en-US" dirty="0"/>
              <a:t> </a:t>
            </a:r>
            <a:r>
              <a:rPr lang="en-US" dirty="0" err="1" smtClean="0"/>
              <a:t>tiến</a:t>
            </a:r>
            <a:r>
              <a:rPr lang="en-US" dirty="0" smtClean="0"/>
              <a:t> </a:t>
            </a:r>
            <a:r>
              <a:rPr lang="en-US" dirty="0" err="1" smtClean="0"/>
              <a:t>trình</a:t>
            </a:r>
            <a:r>
              <a:rPr lang="en-US" dirty="0" smtClean="0"/>
              <a:t> </a:t>
            </a:r>
            <a:r>
              <a:rPr lang="en-US" dirty="0" err="1" smtClean="0"/>
              <a:t>vừa</a:t>
            </a:r>
            <a:r>
              <a:rPr lang="en-US" dirty="0" smtClean="0"/>
              <a:t> </a:t>
            </a:r>
            <a:r>
              <a:rPr lang="en-US" dirty="0" err="1"/>
              <a:t>thực</a:t>
            </a:r>
            <a:r>
              <a:rPr lang="en-US" dirty="0"/>
              <a:t> </a:t>
            </a:r>
            <a:r>
              <a:rPr lang="en-US" dirty="0" err="1" smtClean="0"/>
              <a:t>hiện</a:t>
            </a:r>
            <a:r>
              <a:rPr lang="en-US" dirty="0" smtClean="0"/>
              <a:t>;</a:t>
            </a:r>
            <a:endParaRPr lang="en-US" dirty="0"/>
          </a:p>
          <a:p>
            <a:pPr lvl="1"/>
            <a:r>
              <a:rPr lang="en-US" dirty="0" err="1"/>
              <a:t>Cập</a:t>
            </a:r>
            <a:r>
              <a:rPr lang="en-US" dirty="0"/>
              <a:t> </a:t>
            </a:r>
            <a:r>
              <a:rPr lang="en-US" dirty="0" err="1"/>
              <a:t>nhật</a:t>
            </a:r>
            <a:r>
              <a:rPr lang="en-US" dirty="0"/>
              <a:t> </a:t>
            </a:r>
            <a:r>
              <a:rPr lang="en-US" dirty="0" err="1"/>
              <a:t>thông</a:t>
            </a:r>
            <a:r>
              <a:rPr lang="en-US" dirty="0"/>
              <a:t> tin </a:t>
            </a:r>
            <a:r>
              <a:rPr lang="en-US" dirty="0" err="1"/>
              <a:t>liên</a:t>
            </a:r>
            <a:r>
              <a:rPr lang="en-US" dirty="0"/>
              <a:t> </a:t>
            </a:r>
            <a:r>
              <a:rPr lang="en-US" dirty="0" err="1"/>
              <a:t>quan</a:t>
            </a:r>
            <a:r>
              <a:rPr lang="en-US" dirty="0"/>
              <a:t> </a:t>
            </a:r>
            <a:r>
              <a:rPr lang="en-US" dirty="0" err="1"/>
              <a:t>đến</a:t>
            </a:r>
            <a:r>
              <a:rPr lang="en-US" dirty="0"/>
              <a:t> </a:t>
            </a:r>
            <a:r>
              <a:rPr lang="en-US" dirty="0" err="1"/>
              <a:t>quản</a:t>
            </a:r>
            <a:r>
              <a:rPr lang="en-US" dirty="0"/>
              <a:t> </a:t>
            </a:r>
            <a:r>
              <a:rPr lang="en-US" dirty="0" err="1"/>
              <a:t>lý</a:t>
            </a:r>
            <a:r>
              <a:rPr lang="en-US" dirty="0"/>
              <a:t> </a:t>
            </a:r>
            <a:r>
              <a:rPr lang="en-US" dirty="0" err="1"/>
              <a:t>bộ</a:t>
            </a:r>
            <a:r>
              <a:rPr lang="en-US" dirty="0"/>
              <a:t> </a:t>
            </a:r>
            <a:r>
              <a:rPr lang="en-US" dirty="0" err="1" smtClean="0"/>
              <a:t>nhớ</a:t>
            </a:r>
            <a:r>
              <a:rPr lang="en-US" dirty="0" smtClean="0"/>
              <a:t>;</a:t>
            </a:r>
            <a:endParaRPr lang="en-US" dirty="0"/>
          </a:p>
          <a:p>
            <a:pPr lvl="1"/>
            <a:r>
              <a:rPr lang="en-US" dirty="0" err="1"/>
              <a:t>Khôi</a:t>
            </a:r>
            <a:r>
              <a:rPr lang="en-US" dirty="0"/>
              <a:t> </a:t>
            </a:r>
            <a:r>
              <a:rPr lang="en-US" dirty="0" err="1"/>
              <a:t>phục</a:t>
            </a:r>
            <a:r>
              <a:rPr lang="en-US" dirty="0"/>
              <a:t> </a:t>
            </a:r>
            <a:r>
              <a:rPr lang="en-US" dirty="0" err="1"/>
              <a:t>lại</a:t>
            </a:r>
            <a:r>
              <a:rPr lang="en-US" dirty="0"/>
              <a:t> </a:t>
            </a:r>
            <a:r>
              <a:rPr lang="en-US" dirty="0" err="1"/>
              <a:t>ngữ</a:t>
            </a:r>
            <a:r>
              <a:rPr lang="en-US" dirty="0"/>
              <a:t> </a:t>
            </a:r>
            <a:r>
              <a:rPr lang="en-US" dirty="0" err="1"/>
              <a:t>cảnh</a:t>
            </a:r>
            <a:r>
              <a:rPr lang="en-US" dirty="0"/>
              <a:t> </a:t>
            </a:r>
            <a:r>
              <a:rPr lang="en-US" dirty="0" err="1"/>
              <a:t>của</a:t>
            </a:r>
            <a:r>
              <a:rPr lang="en-US" dirty="0"/>
              <a:t> </a:t>
            </a:r>
            <a:r>
              <a:rPr lang="en-US" dirty="0" smtClean="0"/>
              <a:t>processor.</a:t>
            </a:r>
            <a:endParaRPr lang="en-US" dirty="0"/>
          </a:p>
          <a:p>
            <a:endParaRPr lang="vi-VN" dirty="0"/>
          </a:p>
        </p:txBody>
      </p:sp>
      <p:sp>
        <p:nvSpPr>
          <p:cNvPr id="4" name="Date Placeholder 3"/>
          <p:cNvSpPr>
            <a:spLocks noGrp="1"/>
          </p:cNvSpPr>
          <p:nvPr>
            <p:ph type="dt" sz="half" idx="10"/>
          </p:nvPr>
        </p:nvSpPr>
        <p:spPr/>
        <p:txBody>
          <a:bodyPr/>
          <a:lstStyle/>
          <a:p>
            <a:fld id="{51777A48-0863-46DB-BB30-447FEC82DA9C}" type="datetime1">
              <a:rPr lang="en-US" smtClean="0"/>
              <a:t>08-Jul-19</a:t>
            </a:fld>
            <a:endParaRPr lang="en-US" dirty="0"/>
          </a:p>
        </p:txBody>
      </p:sp>
      <p:sp>
        <p:nvSpPr>
          <p:cNvPr id="5" name="Footer Placeholder 4"/>
          <p:cNvSpPr>
            <a:spLocks noGrp="1"/>
          </p:cNvSpPr>
          <p:nvPr>
            <p:ph type="ftr" sz="quarter" idx="11"/>
          </p:nvPr>
        </p:nvSpPr>
        <p:spPr/>
        <p:txBody>
          <a:bodyPr/>
          <a:lstStyle/>
          <a:p>
            <a:r>
              <a:rPr lang="en-US" smtClean="0"/>
              <a:t>GV.TS.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dirty="0"/>
          </a:p>
        </p:txBody>
      </p:sp>
    </p:spTree>
    <p:extLst>
      <p:ext uri="{BB962C8B-B14F-4D97-AF65-F5344CB8AC3E}">
        <p14:creationId xmlns:p14="http://schemas.microsoft.com/office/powerpoint/2010/main" val="382029073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latin typeface="Cambria" pitchFamily="18" charset="0"/>
              </a:rPr>
              <a:t>2.3.2. Các thao tác điều khiển tiến trình</a:t>
            </a:r>
            <a:endParaRPr lang="en-US" dirty="0"/>
          </a:p>
        </p:txBody>
      </p:sp>
      <p:sp>
        <p:nvSpPr>
          <p:cNvPr id="3" name="Content Placeholder 2"/>
          <p:cNvSpPr>
            <a:spLocks noGrp="1"/>
          </p:cNvSpPr>
          <p:nvPr>
            <p:ph idx="1"/>
          </p:nvPr>
        </p:nvSpPr>
        <p:spPr/>
        <p:txBody>
          <a:bodyPr/>
          <a:lstStyle/>
          <a:p>
            <a:r>
              <a:rPr lang="en-US" sz="2400" b="1" dirty="0"/>
              <a:t>c. Thay đổi trạng thái của tiến trình:</a:t>
            </a:r>
          </a:p>
          <a:p>
            <a:pPr lvl="1"/>
            <a:r>
              <a:rPr lang="en-US" dirty="0"/>
              <a:t>Program Counter  (PC) value, </a:t>
            </a:r>
          </a:p>
        </p:txBody>
      </p:sp>
      <p:sp>
        <p:nvSpPr>
          <p:cNvPr id="4" name="Date Placeholder 3"/>
          <p:cNvSpPr>
            <a:spLocks noGrp="1"/>
          </p:cNvSpPr>
          <p:nvPr>
            <p:ph type="dt" sz="half" idx="10"/>
          </p:nvPr>
        </p:nvSpPr>
        <p:spPr/>
        <p:txBody>
          <a:bodyPr/>
          <a:lstStyle/>
          <a:p>
            <a:fld id="{F304A388-B792-4BF1-82EC-FA2C53762184}" type="datetime1">
              <a:rPr lang="en-US" smtClean="0"/>
              <a:t>08-Jul-19</a:t>
            </a:fld>
            <a:endParaRPr lang="en-US" dirty="0"/>
          </a:p>
        </p:txBody>
      </p:sp>
      <p:sp>
        <p:nvSpPr>
          <p:cNvPr id="5" name="Footer Placeholder 4"/>
          <p:cNvSpPr>
            <a:spLocks noGrp="1"/>
          </p:cNvSpPr>
          <p:nvPr>
            <p:ph type="ftr" sz="quarter" idx="11"/>
          </p:nvPr>
        </p:nvSpPr>
        <p:spPr/>
        <p:txBody>
          <a:bodyPr/>
          <a:lstStyle/>
          <a:p>
            <a:r>
              <a:rPr lang="en-US" smtClean="0"/>
              <a:t>GV.TS.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dirty="0"/>
          </a:p>
        </p:txBody>
      </p:sp>
      <p:grpSp>
        <p:nvGrpSpPr>
          <p:cNvPr id="17" name="Group 16"/>
          <p:cNvGrpSpPr/>
          <p:nvPr/>
        </p:nvGrpSpPr>
        <p:grpSpPr>
          <a:xfrm>
            <a:off x="533400" y="2497138"/>
            <a:ext cx="7620000" cy="3446462"/>
            <a:chOff x="1112838" y="2497138"/>
            <a:chExt cx="6637337" cy="2532062"/>
          </a:xfrm>
        </p:grpSpPr>
        <p:sp>
          <p:nvSpPr>
            <p:cNvPr id="7" name="Line 4"/>
            <p:cNvSpPr>
              <a:spLocks noChangeShapeType="1"/>
            </p:cNvSpPr>
            <p:nvPr/>
          </p:nvSpPr>
          <p:spPr bwMode="auto">
            <a:xfrm flipV="1">
              <a:off x="1112838" y="2909888"/>
              <a:ext cx="1644650" cy="0"/>
            </a:xfrm>
            <a:prstGeom prst="line">
              <a:avLst/>
            </a:prstGeom>
            <a:noFill/>
            <a:ln w="76200">
              <a:solidFill>
                <a:srgbClr val="4F81BD"/>
              </a:solidFill>
              <a:round/>
              <a:headEnd/>
              <a:tailEnd/>
            </a:ln>
            <a:extLst>
              <a:ext uri="{909E8E84-426E-40DD-AFC4-6F175D3DCCD1}">
                <a14:hiddenFill xmlns:a14="http://schemas.microsoft.com/office/drawing/2010/main">
                  <a:noFill/>
                </a14:hiddenFill>
              </a:ext>
            </a:extLst>
          </p:spPr>
          <p:txBody>
            <a:bodyPr/>
            <a:lstStyle/>
            <a:p>
              <a:endParaRPr lang="en-US" sz="2400"/>
            </a:p>
          </p:txBody>
        </p:sp>
        <p:sp>
          <p:nvSpPr>
            <p:cNvPr id="8" name="Line 6"/>
            <p:cNvSpPr>
              <a:spLocks noChangeShapeType="1"/>
            </p:cNvSpPr>
            <p:nvPr/>
          </p:nvSpPr>
          <p:spPr bwMode="auto">
            <a:xfrm>
              <a:off x="3351213" y="5029200"/>
              <a:ext cx="1992312" cy="0"/>
            </a:xfrm>
            <a:prstGeom prst="line">
              <a:avLst/>
            </a:prstGeom>
            <a:noFill/>
            <a:ln w="76200">
              <a:solidFill>
                <a:srgbClr val="4F81BD"/>
              </a:solidFill>
              <a:round/>
              <a:headEnd/>
              <a:tailEnd/>
            </a:ln>
            <a:extLst>
              <a:ext uri="{909E8E84-426E-40DD-AFC4-6F175D3DCCD1}">
                <a14:hiddenFill xmlns:a14="http://schemas.microsoft.com/office/drawing/2010/main">
                  <a:noFill/>
                </a14:hiddenFill>
              </a:ext>
            </a:extLst>
          </p:spPr>
          <p:txBody>
            <a:bodyPr/>
            <a:lstStyle/>
            <a:p>
              <a:endParaRPr lang="en-US" sz="2400"/>
            </a:p>
          </p:txBody>
        </p:sp>
        <p:sp>
          <p:nvSpPr>
            <p:cNvPr id="9" name="Line 8"/>
            <p:cNvSpPr>
              <a:spLocks noChangeShapeType="1"/>
            </p:cNvSpPr>
            <p:nvPr/>
          </p:nvSpPr>
          <p:spPr bwMode="auto">
            <a:xfrm>
              <a:off x="6003925" y="2874963"/>
              <a:ext cx="1746250" cy="0"/>
            </a:xfrm>
            <a:prstGeom prst="line">
              <a:avLst/>
            </a:prstGeom>
            <a:noFill/>
            <a:ln w="76200">
              <a:solidFill>
                <a:srgbClr val="4F81BD"/>
              </a:solidFill>
              <a:round/>
              <a:headEnd/>
              <a:tailEnd/>
            </a:ln>
            <a:extLst>
              <a:ext uri="{909E8E84-426E-40DD-AFC4-6F175D3DCCD1}">
                <a14:hiddenFill xmlns:a14="http://schemas.microsoft.com/office/drawing/2010/main">
                  <a:noFill/>
                </a14:hiddenFill>
              </a:ext>
            </a:extLst>
          </p:spPr>
          <p:txBody>
            <a:bodyPr/>
            <a:lstStyle/>
            <a:p>
              <a:endParaRPr lang="en-US" sz="2400"/>
            </a:p>
          </p:txBody>
        </p:sp>
        <p:sp>
          <p:nvSpPr>
            <p:cNvPr id="10" name="Text Box 9"/>
            <p:cNvSpPr txBox="1">
              <a:spLocks noChangeArrowheads="1"/>
            </p:cNvSpPr>
            <p:nvPr/>
          </p:nvSpPr>
          <p:spPr bwMode="auto">
            <a:xfrm>
              <a:off x="1247775" y="2555875"/>
              <a:ext cx="1677988"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defTabSz="914400" eaLnBrk="1" hangingPunct="1"/>
              <a:r>
                <a:rPr lang="en-US" sz="2000">
                  <a:cs typeface="Times New Roman" charset="0"/>
                </a:rPr>
                <a:t>Execution of A</a:t>
              </a:r>
            </a:p>
          </p:txBody>
        </p:sp>
        <p:sp>
          <p:nvSpPr>
            <p:cNvPr id="11" name="Text Box 10"/>
            <p:cNvSpPr txBox="1">
              <a:spLocks noChangeArrowheads="1"/>
            </p:cNvSpPr>
            <p:nvPr/>
          </p:nvSpPr>
          <p:spPr bwMode="auto">
            <a:xfrm>
              <a:off x="2057400" y="3273425"/>
              <a:ext cx="2362200"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defTabSz="914400" eaLnBrk="1" hangingPunct="1"/>
              <a:r>
                <a:rPr lang="en-US" sz="2000" dirty="0">
                  <a:solidFill>
                    <a:srgbClr val="9F8479"/>
                  </a:solidFill>
                  <a:cs typeface="Times New Roman" charset="0"/>
                </a:rPr>
                <a:t>Save </a:t>
              </a:r>
              <a:r>
                <a:rPr lang="en-US" sz="2000" dirty="0" smtClean="0">
                  <a:solidFill>
                    <a:srgbClr val="9F8479"/>
                  </a:solidFill>
                  <a:cs typeface="Times New Roman" charset="0"/>
                </a:rPr>
                <a:t>PC</a:t>
              </a:r>
              <a:r>
                <a:rPr lang="en-US" sz="2000" baseline="-25000" dirty="0" smtClean="0">
                  <a:solidFill>
                    <a:srgbClr val="9F8479"/>
                  </a:solidFill>
                  <a:cs typeface="Times New Roman" charset="0"/>
                </a:rPr>
                <a:t>A</a:t>
              </a:r>
              <a:endParaRPr lang="en-US" sz="2000" baseline="-25000" dirty="0">
                <a:solidFill>
                  <a:srgbClr val="9F8479"/>
                </a:solidFill>
                <a:cs typeface="Times New Roman" charset="0"/>
              </a:endParaRPr>
            </a:p>
            <a:p>
              <a:pPr defTabSz="914400" eaLnBrk="1" hangingPunct="1"/>
              <a:r>
                <a:rPr lang="en-US" sz="2000" dirty="0">
                  <a:solidFill>
                    <a:srgbClr val="9F8479"/>
                  </a:solidFill>
                  <a:cs typeface="Times New Roman" charset="0"/>
                </a:rPr>
                <a:t>Save REGISTERS </a:t>
              </a:r>
              <a:r>
                <a:rPr lang="en-US" sz="2000" baseline="-25000" dirty="0">
                  <a:solidFill>
                    <a:srgbClr val="9F8479"/>
                  </a:solidFill>
                  <a:cs typeface="Times New Roman" charset="0"/>
                </a:rPr>
                <a:t>A</a:t>
              </a:r>
              <a:endParaRPr lang="en-US" sz="2000" dirty="0">
                <a:solidFill>
                  <a:srgbClr val="9F8479"/>
                </a:solidFill>
                <a:cs typeface="Times New Roman" charset="0"/>
              </a:endParaRPr>
            </a:p>
            <a:p>
              <a:pPr defTabSz="914400" eaLnBrk="1" hangingPunct="1"/>
              <a:r>
                <a:rPr lang="en-US" sz="2000" dirty="0">
                  <a:solidFill>
                    <a:srgbClr val="9F8479"/>
                  </a:solidFill>
                  <a:cs typeface="Times New Roman" charset="0"/>
                </a:rPr>
                <a:t>Load </a:t>
              </a:r>
              <a:r>
                <a:rPr lang="en-US" sz="2000" dirty="0" smtClean="0">
                  <a:solidFill>
                    <a:srgbClr val="9F8479"/>
                  </a:solidFill>
                  <a:cs typeface="Times New Roman" charset="0"/>
                </a:rPr>
                <a:t>PC</a:t>
              </a:r>
              <a:r>
                <a:rPr lang="en-US" sz="2000" baseline="-25000" dirty="0" smtClean="0">
                  <a:solidFill>
                    <a:srgbClr val="9F8479"/>
                  </a:solidFill>
                  <a:cs typeface="Times New Roman" charset="0"/>
                </a:rPr>
                <a:t>B</a:t>
              </a:r>
              <a:endParaRPr lang="en-US" sz="2000" baseline="-25000" dirty="0">
                <a:solidFill>
                  <a:srgbClr val="9F8479"/>
                </a:solidFill>
                <a:cs typeface="Times New Roman" charset="0"/>
              </a:endParaRPr>
            </a:p>
            <a:p>
              <a:pPr defTabSz="914400" eaLnBrk="1" hangingPunct="1"/>
              <a:r>
                <a:rPr lang="en-US" sz="2000" dirty="0">
                  <a:solidFill>
                    <a:srgbClr val="9F8479"/>
                  </a:solidFill>
                  <a:cs typeface="Times New Roman" charset="0"/>
                </a:rPr>
                <a:t>Load REGISTERS </a:t>
              </a:r>
              <a:r>
                <a:rPr lang="en-US" sz="2000" baseline="-25000" dirty="0">
                  <a:solidFill>
                    <a:srgbClr val="9F8479"/>
                  </a:solidFill>
                  <a:cs typeface="Times New Roman" charset="0"/>
                </a:rPr>
                <a:t>B</a:t>
              </a:r>
              <a:endParaRPr lang="en-US" sz="2000" dirty="0">
                <a:solidFill>
                  <a:srgbClr val="9F8479"/>
                </a:solidFill>
                <a:cs typeface="Times New Roman" charset="0"/>
              </a:endParaRPr>
            </a:p>
            <a:p>
              <a:pPr defTabSz="914400" eaLnBrk="1" hangingPunct="1"/>
              <a:r>
                <a:rPr lang="en-US" sz="2000" dirty="0">
                  <a:solidFill>
                    <a:srgbClr val="9F8479"/>
                  </a:solidFill>
                  <a:cs typeface="Times New Roman" charset="0"/>
                </a:rPr>
                <a:t>(Context Switching</a:t>
              </a:r>
              <a:r>
                <a:rPr lang="en-US" sz="2000" dirty="0">
                  <a:solidFill>
                    <a:srgbClr val="9F8479"/>
                  </a:solidFill>
                  <a:latin typeface="Cambria" charset="0"/>
                  <a:cs typeface="Times New Roman" charset="0"/>
                </a:rPr>
                <a:t>)</a:t>
              </a:r>
            </a:p>
          </p:txBody>
        </p:sp>
        <p:sp>
          <p:nvSpPr>
            <p:cNvPr id="12" name="Text Box 11"/>
            <p:cNvSpPr txBox="1">
              <a:spLocks noChangeArrowheads="1"/>
            </p:cNvSpPr>
            <p:nvPr/>
          </p:nvSpPr>
          <p:spPr bwMode="auto">
            <a:xfrm>
              <a:off x="3630613" y="4693302"/>
              <a:ext cx="1712911"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defTabSz="914400" eaLnBrk="1" hangingPunct="1"/>
              <a:r>
                <a:rPr lang="en-US" sz="2000" dirty="0">
                  <a:cs typeface="Times New Roman" charset="0"/>
                </a:rPr>
                <a:t>Execution of B</a:t>
              </a:r>
            </a:p>
          </p:txBody>
        </p:sp>
        <p:sp>
          <p:nvSpPr>
            <p:cNvPr id="13" name="Text Box 12"/>
            <p:cNvSpPr txBox="1">
              <a:spLocks noChangeArrowheads="1"/>
            </p:cNvSpPr>
            <p:nvPr/>
          </p:nvSpPr>
          <p:spPr bwMode="auto">
            <a:xfrm>
              <a:off x="5981700" y="2497138"/>
              <a:ext cx="1589088"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defTabSz="914400" eaLnBrk="1" hangingPunct="1"/>
              <a:r>
                <a:rPr lang="en-US" sz="2000">
                  <a:cs typeface="Times New Roman" charset="0"/>
                </a:rPr>
                <a:t>Execution of A</a:t>
              </a:r>
            </a:p>
          </p:txBody>
        </p:sp>
        <p:sp>
          <p:nvSpPr>
            <p:cNvPr id="14" name="Text Box 13"/>
            <p:cNvSpPr txBox="1">
              <a:spLocks noChangeArrowheads="1"/>
            </p:cNvSpPr>
            <p:nvPr/>
          </p:nvSpPr>
          <p:spPr bwMode="auto">
            <a:xfrm>
              <a:off x="5135563" y="3273425"/>
              <a:ext cx="2273300"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defTabSz="914400" eaLnBrk="1" hangingPunct="1"/>
              <a:r>
                <a:rPr lang="en-US" sz="2000">
                  <a:solidFill>
                    <a:srgbClr val="18579B"/>
                  </a:solidFill>
                  <a:cs typeface="Times New Roman" charset="0"/>
                </a:rPr>
                <a:t>Save PC</a:t>
              </a:r>
              <a:r>
                <a:rPr lang="en-US" sz="2000" baseline="-25000">
                  <a:solidFill>
                    <a:srgbClr val="18579B"/>
                  </a:solidFill>
                  <a:cs typeface="Times New Roman" charset="0"/>
                </a:rPr>
                <a:t>B</a:t>
              </a:r>
            </a:p>
            <a:p>
              <a:pPr defTabSz="914400" eaLnBrk="1" hangingPunct="1"/>
              <a:r>
                <a:rPr lang="en-US" sz="2000">
                  <a:solidFill>
                    <a:srgbClr val="18579B"/>
                  </a:solidFill>
                  <a:cs typeface="Times New Roman" charset="0"/>
                </a:rPr>
                <a:t>Save REGISTERS </a:t>
              </a:r>
              <a:r>
                <a:rPr lang="en-US" sz="2000" baseline="-25000">
                  <a:solidFill>
                    <a:srgbClr val="18579B"/>
                  </a:solidFill>
                  <a:cs typeface="Times New Roman" charset="0"/>
                </a:rPr>
                <a:t>B</a:t>
              </a:r>
              <a:endParaRPr lang="en-US" sz="2000">
                <a:solidFill>
                  <a:srgbClr val="18579B"/>
                </a:solidFill>
                <a:cs typeface="Times New Roman" charset="0"/>
              </a:endParaRPr>
            </a:p>
            <a:p>
              <a:pPr defTabSz="914400" eaLnBrk="1" hangingPunct="1"/>
              <a:r>
                <a:rPr lang="en-US" sz="2000">
                  <a:solidFill>
                    <a:srgbClr val="18579B"/>
                  </a:solidFill>
                  <a:cs typeface="Times New Roman" charset="0"/>
                </a:rPr>
                <a:t>Load PC</a:t>
              </a:r>
              <a:r>
                <a:rPr lang="en-US" sz="2000" baseline="-25000">
                  <a:solidFill>
                    <a:srgbClr val="18579B"/>
                  </a:solidFill>
                  <a:cs typeface="Times New Roman" charset="0"/>
                </a:rPr>
                <a:t>A</a:t>
              </a:r>
            </a:p>
            <a:p>
              <a:pPr defTabSz="914400" eaLnBrk="1" hangingPunct="1"/>
              <a:r>
                <a:rPr lang="en-US" sz="2000">
                  <a:solidFill>
                    <a:srgbClr val="18579B"/>
                  </a:solidFill>
                  <a:cs typeface="Times New Roman" charset="0"/>
                </a:rPr>
                <a:t>Load REGISTERS </a:t>
              </a:r>
              <a:r>
                <a:rPr lang="en-US" sz="2000" baseline="-25000">
                  <a:solidFill>
                    <a:srgbClr val="18579B"/>
                  </a:solidFill>
                  <a:cs typeface="Times New Roman" charset="0"/>
                </a:rPr>
                <a:t>A</a:t>
              </a:r>
              <a:endParaRPr lang="en-US" sz="2000">
                <a:solidFill>
                  <a:srgbClr val="18579B"/>
                </a:solidFill>
                <a:cs typeface="Times New Roman" charset="0"/>
              </a:endParaRPr>
            </a:p>
            <a:p>
              <a:pPr defTabSz="914400" eaLnBrk="1" hangingPunct="1"/>
              <a:r>
                <a:rPr lang="en-US" sz="2000">
                  <a:solidFill>
                    <a:srgbClr val="18579B"/>
                  </a:solidFill>
                  <a:cs typeface="Times New Roman" charset="0"/>
                </a:rPr>
                <a:t>(Context Switching</a:t>
              </a:r>
              <a:r>
                <a:rPr lang="en-US" sz="2000">
                  <a:solidFill>
                    <a:srgbClr val="18579B"/>
                  </a:solidFill>
                  <a:latin typeface="Cambria" charset="0"/>
                  <a:cs typeface="Times New Roman" charset="0"/>
                </a:rPr>
                <a:t>)</a:t>
              </a:r>
            </a:p>
          </p:txBody>
        </p:sp>
        <p:cxnSp>
          <p:nvCxnSpPr>
            <p:cNvPr id="15" name="Straight Arrow Connector 14"/>
            <p:cNvCxnSpPr>
              <a:cxnSpLocks noChangeShapeType="1"/>
              <a:stCxn id="7" idx="1"/>
              <a:endCxn id="8" idx="0"/>
            </p:cNvCxnSpPr>
            <p:nvPr/>
          </p:nvCxnSpPr>
          <p:spPr bwMode="auto">
            <a:xfrm rot="16200000" flipH="1">
              <a:off x="1994695" y="3672681"/>
              <a:ext cx="2119312" cy="593725"/>
            </a:xfrm>
            <a:prstGeom prst="straightConnector1">
              <a:avLst/>
            </a:prstGeom>
            <a:noFill/>
            <a:ln w="19050">
              <a:solidFill>
                <a:schemeClr val="accent1"/>
              </a:solidFill>
              <a:round/>
              <a:headEnd/>
              <a:tailEnd type="arrow" w="med" len="med"/>
            </a:ln>
            <a:effectLst>
              <a:outerShdw dist="30000" dir="5400000" rotWithShape="0">
                <a:srgbClr val="808080">
                  <a:alpha val="45000"/>
                </a:srgbClr>
              </a:outerShdw>
            </a:effectLst>
          </p:spPr>
        </p:cxnSp>
        <p:cxnSp>
          <p:nvCxnSpPr>
            <p:cNvPr id="16" name="Straight Arrow Connector 15"/>
            <p:cNvCxnSpPr>
              <a:cxnSpLocks noChangeShapeType="1"/>
              <a:endCxn id="9" idx="0"/>
            </p:cNvCxnSpPr>
            <p:nvPr/>
          </p:nvCxnSpPr>
          <p:spPr bwMode="auto">
            <a:xfrm rot="5400000" flipH="1" flipV="1">
              <a:off x="4596606" y="3621882"/>
              <a:ext cx="2154237" cy="660400"/>
            </a:xfrm>
            <a:prstGeom prst="straightConnector1">
              <a:avLst/>
            </a:prstGeom>
            <a:noFill/>
            <a:ln w="19050">
              <a:solidFill>
                <a:schemeClr val="accent1"/>
              </a:solidFill>
              <a:round/>
              <a:headEnd/>
              <a:tailEnd type="arrow" w="med" len="med"/>
            </a:ln>
            <a:effectLst>
              <a:outerShdw dist="30000" dir="5400000" rotWithShape="0">
                <a:srgbClr val="808080">
                  <a:alpha val="45000"/>
                </a:srgbClr>
              </a:outerShdw>
            </a:effectLst>
          </p:spPr>
        </p:cxnSp>
      </p:grpSp>
    </p:spTree>
    <p:extLst>
      <p:ext uri="{BB962C8B-B14F-4D97-AF65-F5344CB8AC3E}">
        <p14:creationId xmlns:p14="http://schemas.microsoft.com/office/powerpoint/2010/main" val="27140093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2.4. </a:t>
            </a:r>
            <a:r>
              <a:rPr lang="vi-VN" dirty="0">
                <a:latin typeface="Cambria" pitchFamily="18" charset="0"/>
              </a:rPr>
              <a:t>Tài nguyên </a:t>
            </a:r>
            <a:r>
              <a:rPr lang="vi-VN" dirty="0" smtClean="0">
                <a:latin typeface="Cambria" pitchFamily="18" charset="0"/>
              </a:rPr>
              <a:t>găng</a:t>
            </a:r>
            <a:endParaRPr lang="vi-VN" dirty="0"/>
          </a:p>
        </p:txBody>
      </p:sp>
      <p:sp>
        <p:nvSpPr>
          <p:cNvPr id="3" name="Content Placeholder 2"/>
          <p:cNvSpPr>
            <a:spLocks noGrp="1"/>
          </p:cNvSpPr>
          <p:nvPr>
            <p:ph idx="1"/>
          </p:nvPr>
        </p:nvSpPr>
        <p:spPr/>
        <p:txBody>
          <a:bodyPr/>
          <a:lstStyle/>
          <a:p>
            <a:pPr marL="411480" lvl="1" indent="0">
              <a:buNone/>
            </a:pPr>
            <a:r>
              <a:rPr lang="en-US" b="1" dirty="0" smtClean="0"/>
              <a:t>2.4.1. </a:t>
            </a:r>
            <a:r>
              <a:rPr lang="en-US" b="1" dirty="0" err="1"/>
              <a:t>Tài</a:t>
            </a:r>
            <a:r>
              <a:rPr lang="en-US" b="1" dirty="0"/>
              <a:t> </a:t>
            </a:r>
            <a:r>
              <a:rPr lang="en-US" b="1" dirty="0" err="1"/>
              <a:t>nguyên</a:t>
            </a:r>
            <a:r>
              <a:rPr lang="en-US" b="1" dirty="0"/>
              <a:t> </a:t>
            </a:r>
            <a:r>
              <a:rPr lang="en-US" b="1" dirty="0" err="1" smtClean="0"/>
              <a:t>găng</a:t>
            </a:r>
            <a:r>
              <a:rPr lang="en-US" b="1" dirty="0" smtClean="0"/>
              <a:t> (</a:t>
            </a:r>
            <a:r>
              <a:rPr lang="en-US" b="1" dirty="0"/>
              <a:t>Critical Resource</a:t>
            </a:r>
            <a:r>
              <a:rPr lang="en-US" b="1" dirty="0" smtClean="0"/>
              <a:t>)</a:t>
            </a:r>
          </a:p>
          <a:p>
            <a:pPr marL="411480" lvl="1" indent="0">
              <a:buNone/>
            </a:pPr>
            <a:r>
              <a:rPr lang="vi-VN" b="1" dirty="0">
                <a:latin typeface="Calibri" pitchFamily="34" charset="0"/>
                <a:cs typeface="Calibri" pitchFamily="34" charset="0"/>
              </a:rPr>
              <a:t>2.4.2. Đoạn </a:t>
            </a:r>
            <a:r>
              <a:rPr lang="vi-VN" b="1" dirty="0" smtClean="0">
                <a:latin typeface="Calibri" pitchFamily="34" charset="0"/>
                <a:cs typeface="Calibri" pitchFamily="34" charset="0"/>
              </a:rPr>
              <a:t>găng (</a:t>
            </a:r>
            <a:r>
              <a:rPr lang="vi-VN" b="1" dirty="0">
                <a:latin typeface="Calibri" pitchFamily="34" charset="0"/>
                <a:cs typeface="Calibri" pitchFamily="34" charset="0"/>
              </a:rPr>
              <a:t>Critical Section</a:t>
            </a:r>
            <a:r>
              <a:rPr lang="vi-VN" b="1" dirty="0" smtClean="0">
                <a:latin typeface="Calibri" pitchFamily="34" charset="0"/>
                <a:cs typeface="Calibri" pitchFamily="34" charset="0"/>
              </a:rPr>
              <a:t>)</a:t>
            </a:r>
          </a:p>
          <a:p>
            <a:pPr marL="411480" lvl="1" indent="0">
              <a:buNone/>
            </a:pPr>
            <a:r>
              <a:rPr lang="vi-VN" b="1" dirty="0" smtClean="0">
                <a:latin typeface="Calibri" pitchFamily="34" charset="0"/>
                <a:cs typeface="Calibri" pitchFamily="34" charset="0"/>
              </a:rPr>
              <a:t>2.4.3</a:t>
            </a:r>
            <a:r>
              <a:rPr lang="vi-VN" b="1" dirty="0">
                <a:latin typeface="Calibri" pitchFamily="34" charset="0"/>
                <a:cs typeface="Calibri" pitchFamily="34" charset="0"/>
              </a:rPr>
              <a:t>. Tắc nghẽn (Deadlock</a:t>
            </a:r>
            <a:r>
              <a:rPr lang="vi-VN" b="1" dirty="0" smtClean="0">
                <a:latin typeface="Calibri" pitchFamily="34" charset="0"/>
                <a:cs typeface="Calibri" pitchFamily="34" charset="0"/>
              </a:rPr>
              <a:t>)</a:t>
            </a:r>
          </a:p>
          <a:p>
            <a:pPr marL="411480" lvl="1" indent="0">
              <a:buNone/>
            </a:pPr>
            <a:r>
              <a:rPr lang="vi-VN" b="1" dirty="0">
                <a:latin typeface="Calibri" pitchFamily="34" charset="0"/>
                <a:cs typeface="Calibri" pitchFamily="34" charset="0"/>
              </a:rPr>
              <a:t>2.4.4. Đói tài nguyên (Stravation)</a:t>
            </a:r>
          </a:p>
        </p:txBody>
      </p:sp>
      <p:sp>
        <p:nvSpPr>
          <p:cNvPr id="4" name="Date Placeholder 3"/>
          <p:cNvSpPr>
            <a:spLocks noGrp="1"/>
          </p:cNvSpPr>
          <p:nvPr>
            <p:ph type="dt" sz="half" idx="10"/>
          </p:nvPr>
        </p:nvSpPr>
        <p:spPr/>
        <p:txBody>
          <a:bodyPr/>
          <a:lstStyle/>
          <a:p>
            <a:fld id="{4772CFF9-03F6-4678-B2C2-99697C30484E}" type="datetime1">
              <a:rPr lang="en-US" smtClean="0"/>
              <a:t>08-Jul-19</a:t>
            </a:fld>
            <a:endParaRPr lang="en-US" dirty="0"/>
          </a:p>
        </p:txBody>
      </p:sp>
      <p:sp>
        <p:nvSpPr>
          <p:cNvPr id="5" name="Footer Placeholder 4"/>
          <p:cNvSpPr>
            <a:spLocks noGrp="1"/>
          </p:cNvSpPr>
          <p:nvPr>
            <p:ph type="ftr" sz="quarter" idx="11"/>
          </p:nvPr>
        </p:nvSpPr>
        <p:spPr/>
        <p:txBody>
          <a:bodyPr/>
          <a:lstStyle/>
          <a:p>
            <a:r>
              <a:rPr lang="en-US" smtClean="0"/>
              <a:t>GV.TS.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dirty="0"/>
          </a:p>
        </p:txBody>
      </p:sp>
    </p:spTree>
    <p:extLst>
      <p:ext uri="{BB962C8B-B14F-4D97-AF65-F5344CB8AC3E}">
        <p14:creationId xmlns:p14="http://schemas.microsoft.com/office/powerpoint/2010/main" val="199527391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2.4.1. </a:t>
            </a:r>
            <a:r>
              <a:rPr lang="vi-VN" dirty="0">
                <a:latin typeface="Cambria" pitchFamily="18" charset="0"/>
              </a:rPr>
              <a:t>Tài nguyên </a:t>
            </a:r>
            <a:r>
              <a:rPr lang="vi-VN" dirty="0" smtClean="0">
                <a:latin typeface="Cambria" pitchFamily="18" charset="0"/>
              </a:rPr>
              <a:t>găng</a:t>
            </a:r>
            <a:endParaRPr lang="vi-VN" dirty="0">
              <a:latin typeface="Cambria" pitchFamily="18" charset="0"/>
            </a:endParaRPr>
          </a:p>
        </p:txBody>
      </p:sp>
      <p:sp>
        <p:nvSpPr>
          <p:cNvPr id="3" name="Content Placeholder 2"/>
          <p:cNvSpPr>
            <a:spLocks noGrp="1"/>
          </p:cNvSpPr>
          <p:nvPr>
            <p:ph idx="1"/>
          </p:nvPr>
        </p:nvSpPr>
        <p:spPr/>
        <p:txBody>
          <a:bodyPr/>
          <a:lstStyle/>
          <a:p>
            <a:r>
              <a:rPr lang="en-US" b="1" dirty="0" err="1" smtClean="0"/>
              <a:t>Khái</a:t>
            </a:r>
            <a:r>
              <a:rPr lang="en-US" b="1" dirty="0" smtClean="0"/>
              <a:t> </a:t>
            </a:r>
            <a:r>
              <a:rPr lang="en-US" b="1" dirty="0" err="1" smtClean="0"/>
              <a:t>niệm</a:t>
            </a:r>
            <a:r>
              <a:rPr lang="en-US" b="1" dirty="0" smtClean="0"/>
              <a:t> </a:t>
            </a:r>
            <a:r>
              <a:rPr lang="en-US" b="1" dirty="0" err="1" smtClean="0"/>
              <a:t>tài</a:t>
            </a:r>
            <a:r>
              <a:rPr lang="en-US" b="1" dirty="0" smtClean="0"/>
              <a:t> </a:t>
            </a:r>
            <a:r>
              <a:rPr lang="en-US" b="1" dirty="0" err="1"/>
              <a:t>nguyên</a:t>
            </a:r>
            <a:r>
              <a:rPr lang="en-US" b="1" dirty="0"/>
              <a:t> </a:t>
            </a:r>
            <a:r>
              <a:rPr lang="en-US" b="1" dirty="0" err="1" smtClean="0"/>
              <a:t>găng</a:t>
            </a:r>
            <a:r>
              <a:rPr lang="en-US" b="1" dirty="0" smtClean="0"/>
              <a:t>: </a:t>
            </a:r>
            <a:r>
              <a:rPr lang="en-US" dirty="0" err="1" smtClean="0"/>
              <a:t>Những</a:t>
            </a:r>
            <a:r>
              <a:rPr lang="en-US" dirty="0" smtClean="0"/>
              <a:t> </a:t>
            </a:r>
            <a:r>
              <a:rPr lang="en-US" dirty="0" err="1"/>
              <a:t>tài</a:t>
            </a:r>
            <a:r>
              <a:rPr lang="en-US" dirty="0"/>
              <a:t> </a:t>
            </a:r>
            <a:r>
              <a:rPr lang="en-US" dirty="0" err="1"/>
              <a:t>nguyên</a:t>
            </a:r>
            <a:r>
              <a:rPr lang="en-US" dirty="0"/>
              <a:t> </a:t>
            </a:r>
            <a:r>
              <a:rPr lang="en-US" dirty="0" err="1"/>
              <a:t>được</a:t>
            </a:r>
            <a:r>
              <a:rPr lang="en-US" dirty="0"/>
              <a:t> HĐH chia </a:t>
            </a:r>
            <a:r>
              <a:rPr lang="en-US" dirty="0" err="1"/>
              <a:t>sẻ</a:t>
            </a:r>
            <a:r>
              <a:rPr lang="en-US" dirty="0"/>
              <a:t> </a:t>
            </a:r>
            <a:r>
              <a:rPr lang="en-US" dirty="0" err="1"/>
              <a:t>cho</a:t>
            </a:r>
            <a:r>
              <a:rPr lang="en-US" dirty="0"/>
              <a:t> </a:t>
            </a:r>
            <a:r>
              <a:rPr lang="en-US" dirty="0" err="1"/>
              <a:t>nhiều</a:t>
            </a:r>
            <a:r>
              <a:rPr lang="en-US" dirty="0"/>
              <a:t> </a:t>
            </a:r>
            <a:r>
              <a:rPr lang="en-US" dirty="0" err="1"/>
              <a:t>tiến</a:t>
            </a:r>
            <a:r>
              <a:rPr lang="en-US" dirty="0"/>
              <a:t> </a:t>
            </a:r>
            <a:r>
              <a:rPr lang="en-US" dirty="0" err="1"/>
              <a:t>trình</a:t>
            </a:r>
            <a:r>
              <a:rPr lang="en-US" dirty="0"/>
              <a:t> </a:t>
            </a:r>
            <a:r>
              <a:rPr lang="en-US" dirty="0" err="1"/>
              <a:t>hoạt</a:t>
            </a:r>
            <a:r>
              <a:rPr lang="en-US" dirty="0"/>
              <a:t> </a:t>
            </a:r>
            <a:r>
              <a:rPr lang="en-US" dirty="0" err="1"/>
              <a:t>động</a:t>
            </a:r>
            <a:r>
              <a:rPr lang="en-US" dirty="0"/>
              <a:t> </a:t>
            </a:r>
            <a:r>
              <a:rPr lang="en-US" dirty="0" err="1"/>
              <a:t>đồng</a:t>
            </a:r>
            <a:r>
              <a:rPr lang="en-US" dirty="0"/>
              <a:t> </a:t>
            </a:r>
            <a:r>
              <a:rPr lang="en-US" dirty="0" err="1"/>
              <a:t>thời</a:t>
            </a:r>
            <a:r>
              <a:rPr lang="en-US" dirty="0"/>
              <a:t> </a:t>
            </a:r>
            <a:r>
              <a:rPr lang="en-US" dirty="0" err="1"/>
              <a:t>dùng</a:t>
            </a:r>
            <a:r>
              <a:rPr lang="en-US" dirty="0"/>
              <a:t> </a:t>
            </a:r>
            <a:r>
              <a:rPr lang="en-US" dirty="0" err="1"/>
              <a:t>chung</a:t>
            </a:r>
            <a:r>
              <a:rPr lang="en-US" dirty="0"/>
              <a:t> </a:t>
            </a:r>
            <a:r>
              <a:rPr lang="en-US" dirty="0" err="1"/>
              <a:t>mà</a:t>
            </a:r>
            <a:r>
              <a:rPr lang="en-US" dirty="0"/>
              <a:t> </a:t>
            </a:r>
            <a:r>
              <a:rPr lang="en-US" dirty="0" err="1"/>
              <a:t>có</a:t>
            </a:r>
            <a:r>
              <a:rPr lang="en-US" dirty="0"/>
              <a:t> </a:t>
            </a:r>
            <a:r>
              <a:rPr lang="en-US" dirty="0" err="1"/>
              <a:t>nguy</a:t>
            </a:r>
            <a:r>
              <a:rPr lang="en-US" dirty="0"/>
              <a:t> </a:t>
            </a:r>
            <a:r>
              <a:rPr lang="en-US" dirty="0" err="1"/>
              <a:t>cơ</a:t>
            </a:r>
            <a:r>
              <a:rPr lang="en-US" dirty="0"/>
              <a:t> </a:t>
            </a:r>
            <a:r>
              <a:rPr lang="en-US" dirty="0" err="1"/>
              <a:t>tranh</a:t>
            </a:r>
            <a:r>
              <a:rPr lang="en-US" dirty="0"/>
              <a:t> </a:t>
            </a:r>
            <a:r>
              <a:rPr lang="en-US" dirty="0" err="1"/>
              <a:t>chấp</a:t>
            </a:r>
            <a:r>
              <a:rPr lang="en-US" dirty="0"/>
              <a:t> </a:t>
            </a:r>
            <a:r>
              <a:rPr lang="en-US" dirty="0" err="1"/>
              <a:t>giữa</a:t>
            </a:r>
            <a:r>
              <a:rPr lang="en-US" dirty="0"/>
              <a:t> </a:t>
            </a:r>
            <a:r>
              <a:rPr lang="en-US" dirty="0" err="1"/>
              <a:t>các</a:t>
            </a:r>
            <a:r>
              <a:rPr lang="en-US" dirty="0"/>
              <a:t> </a:t>
            </a:r>
            <a:r>
              <a:rPr lang="en-US" dirty="0" err="1"/>
              <a:t>tiến</a:t>
            </a:r>
            <a:r>
              <a:rPr lang="en-US" dirty="0"/>
              <a:t> </a:t>
            </a:r>
            <a:r>
              <a:rPr lang="en-US" dirty="0" err="1"/>
              <a:t>trình</a:t>
            </a:r>
            <a:r>
              <a:rPr lang="en-US" dirty="0"/>
              <a:t> </a:t>
            </a:r>
            <a:r>
              <a:rPr lang="en-US" dirty="0" err="1"/>
              <a:t>này</a:t>
            </a:r>
            <a:r>
              <a:rPr lang="en-US" dirty="0"/>
              <a:t> </a:t>
            </a:r>
            <a:r>
              <a:rPr lang="en-US" dirty="0" err="1"/>
              <a:t>khi</a:t>
            </a:r>
            <a:r>
              <a:rPr lang="en-US" dirty="0"/>
              <a:t> </a:t>
            </a:r>
            <a:r>
              <a:rPr lang="en-US" dirty="0" err="1"/>
              <a:t>sử</a:t>
            </a:r>
            <a:r>
              <a:rPr lang="en-US" dirty="0"/>
              <a:t> </a:t>
            </a:r>
            <a:r>
              <a:rPr lang="en-US" dirty="0" err="1"/>
              <a:t>dụng</a:t>
            </a:r>
            <a:r>
              <a:rPr lang="en-US" dirty="0"/>
              <a:t> </a:t>
            </a:r>
            <a:r>
              <a:rPr lang="en-US" dirty="0" err="1" smtClean="0"/>
              <a:t>chúng</a:t>
            </a:r>
            <a:r>
              <a:rPr lang="en-US" dirty="0" smtClean="0"/>
              <a:t>.</a:t>
            </a:r>
            <a:endParaRPr lang="en-US" dirty="0"/>
          </a:p>
          <a:p>
            <a:r>
              <a:rPr lang="en-US" dirty="0" err="1"/>
              <a:t>Tài</a:t>
            </a:r>
            <a:r>
              <a:rPr lang="en-US" dirty="0"/>
              <a:t> </a:t>
            </a:r>
            <a:r>
              <a:rPr lang="en-US" dirty="0" err="1"/>
              <a:t>nguyên</a:t>
            </a:r>
            <a:r>
              <a:rPr lang="en-US" dirty="0"/>
              <a:t> </a:t>
            </a:r>
            <a:r>
              <a:rPr lang="en-US" dirty="0" err="1"/>
              <a:t>găng</a:t>
            </a:r>
            <a:r>
              <a:rPr lang="en-US" dirty="0"/>
              <a:t> </a:t>
            </a:r>
            <a:r>
              <a:rPr lang="en-US" dirty="0" err="1"/>
              <a:t>có</a:t>
            </a:r>
            <a:r>
              <a:rPr lang="en-US" dirty="0"/>
              <a:t> </a:t>
            </a:r>
            <a:r>
              <a:rPr lang="en-US" dirty="0" err="1"/>
              <a:t>thể</a:t>
            </a:r>
            <a:r>
              <a:rPr lang="en-US" dirty="0"/>
              <a:t> </a:t>
            </a:r>
            <a:r>
              <a:rPr lang="en-US" dirty="0" err="1"/>
              <a:t>là</a:t>
            </a:r>
            <a:r>
              <a:rPr lang="en-US" dirty="0"/>
              <a:t> </a:t>
            </a:r>
            <a:r>
              <a:rPr lang="en-US" dirty="0" err="1"/>
              <a:t>tài</a:t>
            </a:r>
            <a:r>
              <a:rPr lang="en-US" dirty="0"/>
              <a:t> </a:t>
            </a:r>
            <a:r>
              <a:rPr lang="en-US" dirty="0" err="1"/>
              <a:t>nguyên</a:t>
            </a:r>
            <a:r>
              <a:rPr lang="en-US" dirty="0"/>
              <a:t> </a:t>
            </a:r>
            <a:r>
              <a:rPr lang="en-US" dirty="0" err="1"/>
              <a:t>phần</a:t>
            </a:r>
            <a:r>
              <a:rPr lang="en-US" dirty="0"/>
              <a:t> </a:t>
            </a:r>
            <a:r>
              <a:rPr lang="en-US" dirty="0" err="1"/>
              <a:t>cứng</a:t>
            </a:r>
            <a:r>
              <a:rPr lang="en-US" dirty="0"/>
              <a:t> </a:t>
            </a:r>
            <a:r>
              <a:rPr lang="en-US" dirty="0" err="1"/>
              <a:t>hoặc</a:t>
            </a:r>
            <a:r>
              <a:rPr lang="en-US" dirty="0"/>
              <a:t> </a:t>
            </a:r>
            <a:r>
              <a:rPr lang="en-US" dirty="0" err="1"/>
              <a:t>phần</a:t>
            </a:r>
            <a:r>
              <a:rPr lang="en-US" dirty="0"/>
              <a:t> </a:t>
            </a:r>
            <a:r>
              <a:rPr lang="en-US" dirty="0" err="1"/>
              <a:t>mềm</a:t>
            </a:r>
            <a:r>
              <a:rPr lang="en-US" dirty="0"/>
              <a:t>, </a:t>
            </a:r>
            <a:r>
              <a:rPr lang="en-US" dirty="0" err="1"/>
              <a:t>có</a:t>
            </a:r>
            <a:r>
              <a:rPr lang="en-US" dirty="0"/>
              <a:t> </a:t>
            </a:r>
            <a:r>
              <a:rPr lang="en-US" dirty="0" err="1"/>
              <a:t>thể</a:t>
            </a:r>
            <a:r>
              <a:rPr lang="en-US" dirty="0"/>
              <a:t> </a:t>
            </a:r>
            <a:r>
              <a:rPr lang="en-US" dirty="0" err="1"/>
              <a:t>là</a:t>
            </a:r>
            <a:r>
              <a:rPr lang="en-US" dirty="0"/>
              <a:t> </a:t>
            </a:r>
            <a:r>
              <a:rPr lang="en-US" dirty="0" err="1"/>
              <a:t>tài</a:t>
            </a:r>
            <a:r>
              <a:rPr lang="en-US" dirty="0"/>
              <a:t> </a:t>
            </a:r>
            <a:r>
              <a:rPr lang="en-US" dirty="0" err="1"/>
              <a:t>nguyên</a:t>
            </a:r>
            <a:r>
              <a:rPr lang="en-US" dirty="0"/>
              <a:t> </a:t>
            </a:r>
            <a:r>
              <a:rPr lang="en-US" dirty="0" err="1"/>
              <a:t>phân</a:t>
            </a:r>
            <a:r>
              <a:rPr lang="en-US" dirty="0"/>
              <a:t> chia </a:t>
            </a:r>
            <a:r>
              <a:rPr lang="en-US" dirty="0" err="1"/>
              <a:t>được</a:t>
            </a:r>
            <a:r>
              <a:rPr lang="en-US" dirty="0"/>
              <a:t> </a:t>
            </a:r>
            <a:r>
              <a:rPr lang="en-US" dirty="0" err="1"/>
              <a:t>hoặc</a:t>
            </a:r>
            <a:r>
              <a:rPr lang="en-US" dirty="0"/>
              <a:t> </a:t>
            </a:r>
            <a:r>
              <a:rPr lang="en-US" dirty="0" err="1"/>
              <a:t>không</a:t>
            </a:r>
            <a:r>
              <a:rPr lang="en-US" dirty="0"/>
              <a:t> </a:t>
            </a:r>
            <a:r>
              <a:rPr lang="en-US" dirty="0" err="1"/>
              <a:t>phân</a:t>
            </a:r>
            <a:r>
              <a:rPr lang="en-US" dirty="0"/>
              <a:t> chia </a:t>
            </a:r>
            <a:r>
              <a:rPr lang="en-US" dirty="0" err="1" smtClean="0"/>
              <a:t>được</a:t>
            </a:r>
            <a:r>
              <a:rPr lang="en-US" dirty="0" smtClean="0"/>
              <a:t>.</a:t>
            </a:r>
          </a:p>
          <a:p>
            <a:r>
              <a:rPr lang="en-US" dirty="0" err="1"/>
              <a:t>Để</a:t>
            </a:r>
            <a:r>
              <a:rPr lang="en-US" dirty="0"/>
              <a:t> </a:t>
            </a:r>
            <a:r>
              <a:rPr lang="en-US" dirty="0" err="1"/>
              <a:t>các</a:t>
            </a:r>
            <a:r>
              <a:rPr lang="en-US" dirty="0"/>
              <a:t> </a:t>
            </a:r>
            <a:r>
              <a:rPr lang="en-US" dirty="0" err="1"/>
              <a:t>tiến</a:t>
            </a:r>
            <a:r>
              <a:rPr lang="en-US" dirty="0"/>
              <a:t> </a:t>
            </a:r>
            <a:r>
              <a:rPr lang="en-US" dirty="0" err="1"/>
              <a:t>trình</a:t>
            </a:r>
            <a:r>
              <a:rPr lang="en-US" dirty="0"/>
              <a:t> </a:t>
            </a:r>
            <a:r>
              <a:rPr lang="en-US" dirty="0" err="1"/>
              <a:t>hoạt</a:t>
            </a:r>
            <a:r>
              <a:rPr lang="en-US" dirty="0"/>
              <a:t> </a:t>
            </a:r>
            <a:r>
              <a:rPr lang="en-US" dirty="0" err="1"/>
              <a:t>động</a:t>
            </a:r>
            <a:r>
              <a:rPr lang="en-US" dirty="0"/>
              <a:t> </a:t>
            </a:r>
            <a:r>
              <a:rPr lang="en-US" dirty="0" err="1"/>
              <a:t>đồng</a:t>
            </a:r>
            <a:r>
              <a:rPr lang="en-US" dirty="0"/>
              <a:t> </a:t>
            </a:r>
            <a:r>
              <a:rPr lang="en-US" dirty="0" err="1"/>
              <a:t>thời</a:t>
            </a:r>
            <a:r>
              <a:rPr lang="en-US" dirty="0"/>
              <a:t> </a:t>
            </a:r>
            <a:r>
              <a:rPr lang="en-US" dirty="0" err="1" smtClean="0"/>
              <a:t>mà</a:t>
            </a:r>
            <a:r>
              <a:rPr lang="en-US" dirty="0"/>
              <a:t> </a:t>
            </a:r>
            <a:r>
              <a:rPr lang="en-US" dirty="0" err="1" smtClean="0"/>
              <a:t>không</a:t>
            </a:r>
            <a:r>
              <a:rPr lang="en-US" dirty="0" smtClean="0"/>
              <a:t> </a:t>
            </a:r>
            <a:r>
              <a:rPr lang="en-US" dirty="0" err="1"/>
              <a:t>xung</a:t>
            </a:r>
            <a:r>
              <a:rPr lang="en-US" dirty="0"/>
              <a:t> </a:t>
            </a:r>
            <a:r>
              <a:rPr lang="en-US" dirty="0" err="1"/>
              <a:t>đột</a:t>
            </a:r>
            <a:r>
              <a:rPr lang="en-US" dirty="0"/>
              <a:t> </a:t>
            </a:r>
            <a:r>
              <a:rPr lang="en-US" dirty="0" err="1"/>
              <a:t>với</a:t>
            </a:r>
            <a:r>
              <a:rPr lang="en-US" dirty="0"/>
              <a:t> </a:t>
            </a:r>
            <a:r>
              <a:rPr lang="en-US" dirty="0" err="1" smtClean="0"/>
              <a:t>nhau</a:t>
            </a:r>
            <a:r>
              <a:rPr lang="en-US" dirty="0" smtClean="0"/>
              <a:t>, </a:t>
            </a:r>
            <a:r>
              <a:rPr lang="en-US" dirty="0"/>
              <a:t>HĐH </a:t>
            </a:r>
            <a:r>
              <a:rPr lang="en-US" dirty="0" err="1"/>
              <a:t>phải</a:t>
            </a:r>
            <a:r>
              <a:rPr lang="en-US" dirty="0"/>
              <a:t> </a:t>
            </a:r>
            <a:r>
              <a:rPr lang="en-US" dirty="0" err="1"/>
              <a:t>tổ</a:t>
            </a:r>
            <a:r>
              <a:rPr lang="en-US" dirty="0"/>
              <a:t> </a:t>
            </a:r>
            <a:r>
              <a:rPr lang="en-US" dirty="0" err="1"/>
              <a:t>chức</a:t>
            </a:r>
            <a:r>
              <a:rPr lang="en-US" dirty="0"/>
              <a:t> </a:t>
            </a:r>
            <a:r>
              <a:rPr lang="en-US" dirty="0" err="1"/>
              <a:t>cho</a:t>
            </a:r>
            <a:r>
              <a:rPr lang="en-US" dirty="0"/>
              <a:t> </a:t>
            </a:r>
            <a:r>
              <a:rPr lang="en-US" dirty="0" err="1"/>
              <a:t>các</a:t>
            </a:r>
            <a:r>
              <a:rPr lang="en-US" dirty="0"/>
              <a:t> </a:t>
            </a:r>
            <a:r>
              <a:rPr lang="en-US" dirty="0" err="1"/>
              <a:t>tiến</a:t>
            </a:r>
            <a:r>
              <a:rPr lang="en-US" dirty="0"/>
              <a:t> </a:t>
            </a:r>
            <a:r>
              <a:rPr lang="en-US" dirty="0" err="1"/>
              <a:t>trình</a:t>
            </a:r>
            <a:r>
              <a:rPr lang="en-US" dirty="0"/>
              <a:t> </a:t>
            </a:r>
            <a:r>
              <a:rPr lang="en-US" dirty="0" err="1"/>
              <a:t>này</a:t>
            </a:r>
            <a:r>
              <a:rPr lang="en-US" dirty="0"/>
              <a:t> </a:t>
            </a:r>
            <a:r>
              <a:rPr lang="en-US" dirty="0" err="1"/>
              <a:t>được</a:t>
            </a:r>
            <a:r>
              <a:rPr lang="en-US" dirty="0"/>
              <a:t> </a:t>
            </a:r>
            <a:r>
              <a:rPr lang="en-US" dirty="0" err="1"/>
              <a:t>độc</a:t>
            </a:r>
            <a:r>
              <a:rPr lang="en-US" dirty="0"/>
              <a:t> </a:t>
            </a:r>
            <a:r>
              <a:rPr lang="en-US" dirty="0" err="1"/>
              <a:t>quyền</a:t>
            </a:r>
            <a:r>
              <a:rPr lang="en-US" dirty="0"/>
              <a:t> </a:t>
            </a:r>
            <a:r>
              <a:rPr lang="en-US" dirty="0" err="1"/>
              <a:t>truy</a:t>
            </a:r>
            <a:r>
              <a:rPr lang="en-US" dirty="0"/>
              <a:t> </a:t>
            </a:r>
            <a:r>
              <a:rPr lang="en-US" dirty="0" err="1"/>
              <a:t>xuất</a:t>
            </a:r>
            <a:r>
              <a:rPr lang="en-US" dirty="0"/>
              <a:t>/ </a:t>
            </a:r>
            <a:r>
              <a:rPr lang="en-US" dirty="0" err="1"/>
              <a:t>sử</a:t>
            </a:r>
            <a:r>
              <a:rPr lang="en-US" dirty="0"/>
              <a:t> </a:t>
            </a:r>
            <a:r>
              <a:rPr lang="en-US" dirty="0" err="1"/>
              <a:t>dụng</a:t>
            </a:r>
            <a:r>
              <a:rPr lang="en-US" dirty="0"/>
              <a:t> </a:t>
            </a:r>
            <a:r>
              <a:rPr lang="en-US" dirty="0" err="1"/>
              <a:t>trên</a:t>
            </a:r>
            <a:r>
              <a:rPr lang="en-US" dirty="0"/>
              <a:t> </a:t>
            </a:r>
            <a:r>
              <a:rPr lang="en-US" dirty="0" err="1"/>
              <a:t>các</a:t>
            </a:r>
            <a:r>
              <a:rPr lang="en-US" dirty="0"/>
              <a:t> </a:t>
            </a:r>
            <a:r>
              <a:rPr lang="en-US" dirty="0" err="1"/>
              <a:t>tài</a:t>
            </a:r>
            <a:r>
              <a:rPr lang="en-US" dirty="0"/>
              <a:t> </a:t>
            </a:r>
            <a:r>
              <a:rPr lang="en-US" dirty="0" err="1"/>
              <a:t>nguyên</a:t>
            </a:r>
            <a:r>
              <a:rPr lang="en-US" dirty="0"/>
              <a:t> </a:t>
            </a:r>
            <a:r>
              <a:rPr lang="en-US" dirty="0" err="1"/>
              <a:t>dùng</a:t>
            </a:r>
            <a:r>
              <a:rPr lang="en-US" dirty="0"/>
              <a:t> </a:t>
            </a:r>
            <a:r>
              <a:rPr lang="en-US" dirty="0" err="1" smtClean="0"/>
              <a:t>chung</a:t>
            </a:r>
            <a:r>
              <a:rPr lang="en-US" dirty="0" smtClean="0"/>
              <a:t>. </a:t>
            </a:r>
            <a:endParaRPr lang="vi-VN" dirty="0"/>
          </a:p>
          <a:p>
            <a:endParaRPr lang="en-US" dirty="0"/>
          </a:p>
          <a:p>
            <a:endParaRPr lang="vi-VN" dirty="0"/>
          </a:p>
        </p:txBody>
      </p:sp>
      <p:sp>
        <p:nvSpPr>
          <p:cNvPr id="4" name="Date Placeholder 3"/>
          <p:cNvSpPr>
            <a:spLocks noGrp="1"/>
          </p:cNvSpPr>
          <p:nvPr>
            <p:ph type="dt" sz="half" idx="10"/>
          </p:nvPr>
        </p:nvSpPr>
        <p:spPr/>
        <p:txBody>
          <a:bodyPr/>
          <a:lstStyle/>
          <a:p>
            <a:fld id="{E40E1000-0264-48A1-B134-ADFA94FAB970}" type="datetime1">
              <a:rPr lang="en-US" smtClean="0"/>
              <a:t>08-Jul-19</a:t>
            </a:fld>
            <a:endParaRPr lang="en-US" dirty="0"/>
          </a:p>
        </p:txBody>
      </p:sp>
      <p:sp>
        <p:nvSpPr>
          <p:cNvPr id="5" name="Footer Placeholder 4"/>
          <p:cNvSpPr>
            <a:spLocks noGrp="1"/>
          </p:cNvSpPr>
          <p:nvPr>
            <p:ph type="ftr" sz="quarter" idx="11"/>
          </p:nvPr>
        </p:nvSpPr>
        <p:spPr/>
        <p:txBody>
          <a:bodyPr/>
          <a:lstStyle/>
          <a:p>
            <a:r>
              <a:rPr lang="en-US" smtClean="0"/>
              <a:t>GV.TS.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dirty="0"/>
          </a:p>
        </p:txBody>
      </p:sp>
    </p:spTree>
    <p:extLst>
      <p:ext uri="{BB962C8B-B14F-4D97-AF65-F5344CB8AC3E}">
        <p14:creationId xmlns:p14="http://schemas.microsoft.com/office/powerpoint/2010/main" val="85845991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2.4.1. </a:t>
            </a:r>
            <a:r>
              <a:rPr lang="vi-VN" dirty="0">
                <a:latin typeface="Cambria" pitchFamily="18" charset="0"/>
              </a:rPr>
              <a:t>Tài nguyên găng</a:t>
            </a:r>
            <a:endParaRPr lang="vi-VN" b="0" dirty="0"/>
          </a:p>
        </p:txBody>
      </p:sp>
      <p:sp>
        <p:nvSpPr>
          <p:cNvPr id="7" name="Content Placeholder 6"/>
          <p:cNvSpPr>
            <a:spLocks noGrp="1"/>
          </p:cNvSpPr>
          <p:nvPr>
            <p:ph idx="1"/>
          </p:nvPr>
        </p:nvSpPr>
        <p:spPr/>
        <p:txBody>
          <a:bodyPr>
            <a:normAutofit/>
          </a:bodyPr>
          <a:lstStyle/>
          <a:p>
            <a:r>
              <a:rPr lang="en-US" b="1" dirty="0" err="1" smtClean="0"/>
              <a:t>Ví</a:t>
            </a:r>
            <a:r>
              <a:rPr lang="en-US" b="1" dirty="0" smtClean="0"/>
              <a:t> </a:t>
            </a:r>
            <a:r>
              <a:rPr lang="en-US" b="1" dirty="0" err="1" smtClean="0"/>
              <a:t>dụ</a:t>
            </a:r>
            <a:r>
              <a:rPr lang="en-US" b="1" dirty="0" smtClean="0"/>
              <a:t>: </a:t>
            </a:r>
            <a:r>
              <a:rPr lang="en-US" dirty="0" err="1" smtClean="0"/>
              <a:t>Giả</a:t>
            </a:r>
            <a:r>
              <a:rPr lang="en-US" dirty="0" smtClean="0"/>
              <a:t> </a:t>
            </a:r>
            <a:r>
              <a:rPr lang="en-US" dirty="0" err="1" smtClean="0"/>
              <a:t>sử</a:t>
            </a:r>
            <a:r>
              <a:rPr lang="en-US" dirty="0" smtClean="0"/>
              <a:t> </a:t>
            </a:r>
            <a:r>
              <a:rPr lang="en-US" dirty="0" err="1" smtClean="0"/>
              <a:t>có</a:t>
            </a:r>
            <a:r>
              <a:rPr lang="en-US" dirty="0" smtClean="0"/>
              <a:t> 2 </a:t>
            </a:r>
            <a:r>
              <a:rPr lang="en-US" dirty="0" err="1" smtClean="0"/>
              <a:t>tiến</a:t>
            </a:r>
            <a:r>
              <a:rPr lang="en-US" dirty="0" smtClean="0"/>
              <a:t> </a:t>
            </a:r>
            <a:r>
              <a:rPr lang="en-US" dirty="0" err="1" smtClean="0"/>
              <a:t>trình</a:t>
            </a:r>
            <a:r>
              <a:rPr lang="en-US" dirty="0" smtClean="0"/>
              <a:t> </a:t>
            </a:r>
            <a:r>
              <a:rPr lang="en-US" dirty="0" err="1" smtClean="0"/>
              <a:t>sau</a:t>
            </a:r>
            <a:r>
              <a:rPr lang="en-US" dirty="0" smtClean="0"/>
              <a:t> </a:t>
            </a:r>
            <a:r>
              <a:rPr lang="en-US" dirty="0" err="1" smtClean="0"/>
              <a:t>hoạt</a:t>
            </a:r>
            <a:r>
              <a:rPr lang="en-US" dirty="0" smtClean="0"/>
              <a:t> </a:t>
            </a:r>
            <a:r>
              <a:rPr lang="en-US" dirty="0" err="1" smtClean="0"/>
              <a:t>động</a:t>
            </a:r>
            <a:r>
              <a:rPr lang="en-US" dirty="0" smtClean="0"/>
              <a:t> song </a:t>
            </a:r>
            <a:r>
              <a:rPr lang="en-US" dirty="0" err="1" smtClean="0"/>
              <a:t>song</a:t>
            </a:r>
            <a:r>
              <a:rPr lang="en-US" dirty="0" smtClean="0"/>
              <a:t>.</a:t>
            </a:r>
          </a:p>
          <a:p>
            <a:endParaRPr lang="en-US" dirty="0"/>
          </a:p>
          <a:p>
            <a:endParaRPr lang="en-US" dirty="0" smtClean="0"/>
          </a:p>
          <a:p>
            <a:endParaRPr lang="en-US" dirty="0"/>
          </a:p>
          <a:p>
            <a:endParaRPr lang="en-US" dirty="0" smtClean="0"/>
          </a:p>
          <a:p>
            <a:r>
              <a:rPr lang="en-US" dirty="0" err="1"/>
              <a:t>Chương</a:t>
            </a:r>
            <a:r>
              <a:rPr lang="en-US" dirty="0"/>
              <a:t> </a:t>
            </a:r>
            <a:r>
              <a:rPr lang="en-US" dirty="0" err="1"/>
              <a:t>trình</a:t>
            </a:r>
            <a:r>
              <a:rPr lang="en-US" dirty="0"/>
              <a:t> </a:t>
            </a:r>
            <a:r>
              <a:rPr lang="en-US" dirty="0" err="1"/>
              <a:t>có</a:t>
            </a:r>
            <a:r>
              <a:rPr lang="en-US" dirty="0"/>
              <a:t> </a:t>
            </a:r>
            <a:r>
              <a:rPr lang="en-US" dirty="0" err="1"/>
              <a:t>thể</a:t>
            </a:r>
            <a:r>
              <a:rPr lang="en-US" dirty="0"/>
              <a:t> </a:t>
            </a:r>
            <a:r>
              <a:rPr lang="en-US" dirty="0" err="1"/>
              <a:t>thực</a:t>
            </a:r>
            <a:r>
              <a:rPr lang="en-US" dirty="0"/>
              <a:t> </a:t>
            </a:r>
            <a:r>
              <a:rPr lang="en-US" dirty="0" err="1"/>
              <a:t>hiện</a:t>
            </a:r>
            <a:r>
              <a:rPr lang="en-US" dirty="0"/>
              <a:t> </a:t>
            </a:r>
            <a:r>
              <a:rPr lang="en-US" dirty="0" err="1"/>
              <a:t>như</a:t>
            </a:r>
            <a:r>
              <a:rPr lang="en-US" dirty="0"/>
              <a:t> </a:t>
            </a:r>
            <a:r>
              <a:rPr lang="en-US" dirty="0" err="1"/>
              <a:t>sau</a:t>
            </a:r>
            <a:r>
              <a:rPr lang="en-US" dirty="0"/>
              <a:t>:</a:t>
            </a:r>
            <a:endParaRPr lang="vi-VN" dirty="0"/>
          </a:p>
          <a:p>
            <a:pPr lvl="2"/>
            <a:r>
              <a:rPr lang="en-US" dirty="0" smtClean="0"/>
              <a:t>P1 </a:t>
            </a:r>
            <a:r>
              <a:rPr lang="en-US" dirty="0" err="1"/>
              <a:t>ghi</a:t>
            </a:r>
            <a:r>
              <a:rPr lang="en-US" dirty="0"/>
              <a:t> </a:t>
            </a:r>
            <a:r>
              <a:rPr lang="en-US" dirty="0" err="1"/>
              <a:t>nội</a:t>
            </a:r>
            <a:r>
              <a:rPr lang="en-US" dirty="0"/>
              <a:t> dung </a:t>
            </a:r>
            <a:r>
              <a:rPr lang="en-US" dirty="0" err="1"/>
              <a:t>biến</a:t>
            </a:r>
            <a:r>
              <a:rPr lang="en-US" dirty="0"/>
              <a:t> </a:t>
            </a:r>
            <a:r>
              <a:rPr lang="en-US" dirty="0" err="1"/>
              <a:t>toàn</a:t>
            </a:r>
            <a:r>
              <a:rPr lang="en-US" dirty="0"/>
              <a:t> </a:t>
            </a:r>
            <a:r>
              <a:rPr lang="en-US" dirty="0" err="1"/>
              <a:t>cục</a:t>
            </a:r>
            <a:r>
              <a:rPr lang="en-US" dirty="0"/>
              <a:t> Count </a:t>
            </a:r>
            <a:r>
              <a:rPr lang="en-US" dirty="0" err="1"/>
              <a:t>vào</a:t>
            </a:r>
            <a:r>
              <a:rPr lang="en-US" dirty="0"/>
              <a:t> </a:t>
            </a:r>
            <a:r>
              <a:rPr lang="en-US" dirty="0" err="1"/>
              <a:t>biến</a:t>
            </a:r>
            <a:r>
              <a:rPr lang="en-US" dirty="0"/>
              <a:t> </a:t>
            </a:r>
            <a:r>
              <a:rPr lang="en-US" dirty="0" err="1"/>
              <a:t>cục</a:t>
            </a:r>
            <a:r>
              <a:rPr lang="en-US" dirty="0"/>
              <a:t> </a:t>
            </a:r>
            <a:r>
              <a:rPr lang="en-US" dirty="0" err="1"/>
              <a:t>bộ</a:t>
            </a:r>
            <a:r>
              <a:rPr lang="en-US" dirty="0"/>
              <a:t> L1</a:t>
            </a:r>
            <a:endParaRPr lang="vi-VN" dirty="0"/>
          </a:p>
          <a:p>
            <a:pPr lvl="2"/>
            <a:r>
              <a:rPr lang="en-US" dirty="0" smtClean="0"/>
              <a:t>P2 </a:t>
            </a:r>
            <a:r>
              <a:rPr lang="en-US" dirty="0" err="1"/>
              <a:t>ghi</a:t>
            </a:r>
            <a:r>
              <a:rPr lang="en-US" dirty="0"/>
              <a:t> </a:t>
            </a:r>
            <a:r>
              <a:rPr lang="en-US" dirty="0" err="1"/>
              <a:t>nội</a:t>
            </a:r>
            <a:r>
              <a:rPr lang="en-US" dirty="0"/>
              <a:t> dung </a:t>
            </a:r>
            <a:r>
              <a:rPr lang="en-US" dirty="0" err="1"/>
              <a:t>biến</a:t>
            </a:r>
            <a:r>
              <a:rPr lang="en-US" dirty="0"/>
              <a:t> </a:t>
            </a:r>
            <a:r>
              <a:rPr lang="en-US" dirty="0" err="1"/>
              <a:t>toàn</a:t>
            </a:r>
            <a:r>
              <a:rPr lang="en-US" dirty="0"/>
              <a:t> </a:t>
            </a:r>
            <a:r>
              <a:rPr lang="en-US" dirty="0" err="1"/>
              <a:t>cục</a:t>
            </a:r>
            <a:r>
              <a:rPr lang="en-US" dirty="0"/>
              <a:t> Count </a:t>
            </a:r>
            <a:r>
              <a:rPr lang="en-US" dirty="0" err="1"/>
              <a:t>vào</a:t>
            </a:r>
            <a:r>
              <a:rPr lang="en-US" dirty="0"/>
              <a:t> </a:t>
            </a:r>
            <a:r>
              <a:rPr lang="en-US" dirty="0" err="1"/>
              <a:t>biến</a:t>
            </a:r>
            <a:r>
              <a:rPr lang="en-US" dirty="0"/>
              <a:t> </a:t>
            </a:r>
            <a:r>
              <a:rPr lang="en-US" dirty="0" err="1"/>
              <a:t>cục</a:t>
            </a:r>
            <a:r>
              <a:rPr lang="en-US" dirty="0"/>
              <a:t> </a:t>
            </a:r>
            <a:r>
              <a:rPr lang="en-US" dirty="0" err="1"/>
              <a:t>bộ</a:t>
            </a:r>
            <a:r>
              <a:rPr lang="en-US" dirty="0"/>
              <a:t> L2</a:t>
            </a:r>
            <a:endParaRPr lang="vi-VN" dirty="0"/>
          </a:p>
          <a:p>
            <a:pPr lvl="2"/>
            <a:r>
              <a:rPr lang="en-US" dirty="0" err="1"/>
              <a:t>Tiến</a:t>
            </a:r>
            <a:r>
              <a:rPr lang="en-US" dirty="0"/>
              <a:t> </a:t>
            </a:r>
            <a:r>
              <a:rPr lang="en-US" dirty="0" err="1"/>
              <a:t>trình</a:t>
            </a:r>
            <a:r>
              <a:rPr lang="en-US" dirty="0"/>
              <a:t>  P1 </a:t>
            </a:r>
            <a:r>
              <a:rPr lang="en-US" dirty="0" err="1"/>
              <a:t>thực</a:t>
            </a:r>
            <a:r>
              <a:rPr lang="en-US" dirty="0"/>
              <a:t> </a:t>
            </a:r>
            <a:r>
              <a:rPr lang="en-US" dirty="0" err="1"/>
              <a:t>hiện</a:t>
            </a:r>
            <a:r>
              <a:rPr lang="en-US" dirty="0"/>
              <a:t> L1:= L1 + 1 </a:t>
            </a:r>
            <a:r>
              <a:rPr lang="en-US" dirty="0" err="1"/>
              <a:t>và</a:t>
            </a:r>
            <a:r>
              <a:rPr lang="en-US" dirty="0"/>
              <a:t> Count := L1</a:t>
            </a:r>
            <a:endParaRPr lang="vi-VN" dirty="0"/>
          </a:p>
          <a:p>
            <a:pPr lvl="2"/>
            <a:r>
              <a:rPr lang="en-US" dirty="0" err="1"/>
              <a:t>Tiến</a:t>
            </a:r>
            <a:r>
              <a:rPr lang="en-US" dirty="0"/>
              <a:t> </a:t>
            </a:r>
            <a:r>
              <a:rPr lang="en-US" dirty="0" err="1"/>
              <a:t>trình</a:t>
            </a:r>
            <a:r>
              <a:rPr lang="en-US" dirty="0"/>
              <a:t>  P2 </a:t>
            </a:r>
            <a:r>
              <a:rPr lang="en-US" dirty="0" err="1"/>
              <a:t>thực</a:t>
            </a:r>
            <a:r>
              <a:rPr lang="en-US" dirty="0"/>
              <a:t> </a:t>
            </a:r>
            <a:r>
              <a:rPr lang="en-US" dirty="0" err="1"/>
              <a:t>hiện</a:t>
            </a:r>
            <a:r>
              <a:rPr lang="en-US" dirty="0"/>
              <a:t> L2:= L2 + 1 </a:t>
            </a:r>
            <a:r>
              <a:rPr lang="en-US" dirty="0" err="1"/>
              <a:t>và</a:t>
            </a:r>
            <a:r>
              <a:rPr lang="en-US" dirty="0"/>
              <a:t> Count := L2</a:t>
            </a:r>
            <a:endParaRPr lang="vi-VN" dirty="0"/>
          </a:p>
          <a:p>
            <a:endParaRPr lang="vi-VN" dirty="0"/>
          </a:p>
        </p:txBody>
      </p:sp>
      <p:sp>
        <p:nvSpPr>
          <p:cNvPr id="4" name="Date Placeholder 3"/>
          <p:cNvSpPr>
            <a:spLocks noGrp="1"/>
          </p:cNvSpPr>
          <p:nvPr>
            <p:ph type="dt" sz="half" idx="10"/>
          </p:nvPr>
        </p:nvSpPr>
        <p:spPr/>
        <p:txBody>
          <a:bodyPr/>
          <a:lstStyle/>
          <a:p>
            <a:fld id="{FEBD1C6F-6F4A-4EEB-AF29-A9BF1E693751}" type="datetime1">
              <a:rPr lang="en-US" smtClean="0"/>
              <a:t>08-Jul-19</a:t>
            </a:fld>
            <a:endParaRPr lang="en-US" dirty="0"/>
          </a:p>
        </p:txBody>
      </p:sp>
      <p:sp>
        <p:nvSpPr>
          <p:cNvPr id="5" name="Footer Placeholder 4"/>
          <p:cNvSpPr>
            <a:spLocks noGrp="1"/>
          </p:cNvSpPr>
          <p:nvPr>
            <p:ph type="ftr" sz="quarter" idx="11"/>
          </p:nvPr>
        </p:nvSpPr>
        <p:spPr/>
        <p:txBody>
          <a:bodyPr/>
          <a:lstStyle/>
          <a:p>
            <a:r>
              <a:rPr lang="en-US" smtClean="0"/>
              <a:t>GV.TS.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dirty="0"/>
          </a:p>
        </p:txBody>
      </p:sp>
      <p:graphicFrame>
        <p:nvGraphicFramePr>
          <p:cNvPr id="18" name="Content Placeholder 17"/>
          <p:cNvGraphicFramePr>
            <a:graphicFrameLocks noGrp="1"/>
          </p:cNvGraphicFramePr>
          <p:nvPr>
            <p:ph sz="half" idx="4294967295"/>
            <p:extLst>
              <p:ext uri="{D42A27DB-BD31-4B8C-83A1-F6EECF244321}">
                <p14:modId xmlns:p14="http://schemas.microsoft.com/office/powerpoint/2010/main" val="516179005"/>
              </p:ext>
            </p:extLst>
          </p:nvPr>
        </p:nvGraphicFramePr>
        <p:xfrm>
          <a:off x="457200" y="1905000"/>
          <a:ext cx="7620000" cy="1866900"/>
        </p:xfrm>
        <a:graphic>
          <a:graphicData uri="http://schemas.openxmlformats.org/drawingml/2006/table">
            <a:tbl>
              <a:tblPr/>
              <a:tblGrid>
                <a:gridCol w="3766619">
                  <a:extLst>
                    <a:ext uri="{9D8B030D-6E8A-4147-A177-3AD203B41FA5}">
                      <a16:colId xmlns:a16="http://schemas.microsoft.com/office/drawing/2014/main" val="20000"/>
                    </a:ext>
                  </a:extLst>
                </a:gridCol>
                <a:gridCol w="3853381">
                  <a:extLst>
                    <a:ext uri="{9D8B030D-6E8A-4147-A177-3AD203B41FA5}">
                      <a16:colId xmlns:a16="http://schemas.microsoft.com/office/drawing/2014/main" val="20001"/>
                    </a:ext>
                  </a:extLst>
                </a:gridCol>
              </a:tblGrid>
              <a:tr h="1066800">
                <a:tc>
                  <a:txBody>
                    <a:bodyPr/>
                    <a:lstStyle/>
                    <a:p>
                      <a:pPr indent="450215">
                        <a:spcBef>
                          <a:spcPts val="300"/>
                        </a:spcBef>
                        <a:spcAft>
                          <a:spcPts val="0"/>
                        </a:spcAft>
                      </a:pPr>
                      <a:r>
                        <a:rPr lang="en-US" sz="2400" dirty="0">
                          <a:solidFill>
                            <a:srgbClr val="002060"/>
                          </a:solidFill>
                          <a:effectLst/>
                          <a:latin typeface="Calibri"/>
                          <a:ea typeface="Times New Roman"/>
                        </a:rPr>
                        <a:t>P1:   Begin</a:t>
                      </a:r>
                      <a:endParaRPr lang="vi-VN" sz="2400" dirty="0">
                        <a:solidFill>
                          <a:srgbClr val="002060"/>
                        </a:solidFill>
                        <a:effectLst/>
                        <a:latin typeface="Times New Roman"/>
                        <a:ea typeface="Times New Roman"/>
                      </a:endParaRPr>
                    </a:p>
                    <a:p>
                      <a:pPr indent="450215" algn="ctr">
                        <a:spcAft>
                          <a:spcPts val="0"/>
                        </a:spcAft>
                      </a:pPr>
                      <a:r>
                        <a:rPr lang="en-US" sz="2400" dirty="0">
                          <a:solidFill>
                            <a:srgbClr val="002060"/>
                          </a:solidFill>
                          <a:effectLst/>
                          <a:latin typeface="Calibri"/>
                          <a:ea typeface="Times New Roman"/>
                        </a:rPr>
                        <a:t>L1 :=  Count;</a:t>
                      </a:r>
                      <a:endParaRPr lang="vi-VN" sz="2400" dirty="0">
                        <a:solidFill>
                          <a:srgbClr val="002060"/>
                        </a:solidFill>
                        <a:effectLst/>
                        <a:latin typeface="Times New Roman"/>
                        <a:ea typeface="Times New Roman"/>
                      </a:endParaRPr>
                    </a:p>
                    <a:p>
                      <a:pPr indent="450215" algn="ctr">
                        <a:spcAft>
                          <a:spcPts val="0"/>
                        </a:spcAft>
                      </a:pPr>
                      <a:r>
                        <a:rPr lang="en-US" sz="2400" dirty="0">
                          <a:solidFill>
                            <a:srgbClr val="002060"/>
                          </a:solidFill>
                          <a:effectLst/>
                          <a:latin typeface="Calibri"/>
                          <a:ea typeface="Times New Roman"/>
                        </a:rPr>
                        <a:t>L1 := L1 + 1;</a:t>
                      </a:r>
                      <a:endParaRPr lang="vi-VN" sz="2400" dirty="0">
                        <a:solidFill>
                          <a:srgbClr val="002060"/>
                        </a:solidFill>
                        <a:effectLst/>
                        <a:latin typeface="Times New Roman"/>
                        <a:ea typeface="Times New Roman"/>
                      </a:endParaRPr>
                    </a:p>
                    <a:p>
                      <a:pPr indent="450215" algn="ctr">
                        <a:spcAft>
                          <a:spcPts val="0"/>
                        </a:spcAft>
                      </a:pPr>
                      <a:r>
                        <a:rPr lang="en-US" sz="2400" dirty="0">
                          <a:solidFill>
                            <a:srgbClr val="002060"/>
                          </a:solidFill>
                          <a:effectLst/>
                          <a:latin typeface="Calibri"/>
                          <a:ea typeface="Times New Roman"/>
                        </a:rPr>
                        <a:t>Count := L1;</a:t>
                      </a:r>
                      <a:endParaRPr lang="vi-VN" sz="2400" dirty="0">
                        <a:solidFill>
                          <a:srgbClr val="002060"/>
                        </a:solidFill>
                        <a:effectLst/>
                        <a:latin typeface="Times New Roman"/>
                        <a:ea typeface="Times New Roman"/>
                      </a:endParaRPr>
                    </a:p>
                    <a:p>
                      <a:pPr>
                        <a:spcBef>
                          <a:spcPts val="300"/>
                        </a:spcBef>
                        <a:spcAft>
                          <a:spcPts val="0"/>
                        </a:spcAft>
                      </a:pPr>
                      <a:r>
                        <a:rPr lang="en-US" sz="2400" dirty="0">
                          <a:solidFill>
                            <a:srgbClr val="002060"/>
                          </a:solidFill>
                          <a:effectLst/>
                          <a:latin typeface="Calibri"/>
                          <a:ea typeface="Times New Roman"/>
                        </a:rPr>
                        <a:t>	</a:t>
                      </a:r>
                      <a:r>
                        <a:rPr lang="en-US" sz="2400" baseline="0" dirty="0" smtClean="0">
                          <a:solidFill>
                            <a:srgbClr val="002060"/>
                          </a:solidFill>
                          <a:effectLst/>
                          <a:latin typeface="Calibri"/>
                          <a:ea typeface="Times New Roman"/>
                        </a:rPr>
                        <a:t>  </a:t>
                      </a:r>
                      <a:r>
                        <a:rPr lang="en-US" sz="2400" dirty="0" smtClean="0">
                          <a:solidFill>
                            <a:srgbClr val="002060"/>
                          </a:solidFill>
                          <a:effectLst/>
                          <a:latin typeface="Calibri"/>
                          <a:ea typeface="Times New Roman"/>
                        </a:rPr>
                        <a:t>End</a:t>
                      </a:r>
                      <a:r>
                        <a:rPr lang="en-US" sz="2400" dirty="0">
                          <a:solidFill>
                            <a:srgbClr val="002060"/>
                          </a:solidFill>
                          <a:effectLst/>
                          <a:latin typeface="Calibri"/>
                          <a:ea typeface="Times New Roman"/>
                        </a:rPr>
                        <a:t>;</a:t>
                      </a:r>
                      <a:endParaRPr lang="vi-VN" sz="2400" dirty="0">
                        <a:solidFill>
                          <a:srgbClr val="002060"/>
                        </a:solidFill>
                        <a:effectLst/>
                        <a:latin typeface="Times New Roman"/>
                        <a:ea typeface="Times New Roman"/>
                      </a:endParaRPr>
                    </a:p>
                  </a:txBody>
                  <a:tcPr marL="53981" marR="53981" marT="0" marB="0">
                    <a:lnL>
                      <a:noFill/>
                    </a:lnL>
                    <a:lnR>
                      <a:noFill/>
                    </a:lnR>
                    <a:lnT>
                      <a:noFill/>
                    </a:lnT>
                    <a:lnB>
                      <a:noFill/>
                    </a:lnB>
                  </a:tcPr>
                </a:tc>
                <a:tc>
                  <a:txBody>
                    <a:bodyPr/>
                    <a:lstStyle/>
                    <a:p>
                      <a:pPr indent="450215">
                        <a:spcBef>
                          <a:spcPts val="300"/>
                        </a:spcBef>
                        <a:spcAft>
                          <a:spcPts val="0"/>
                        </a:spcAft>
                      </a:pPr>
                      <a:r>
                        <a:rPr lang="en-US" sz="2400" dirty="0">
                          <a:solidFill>
                            <a:srgbClr val="002060"/>
                          </a:solidFill>
                          <a:effectLst/>
                          <a:latin typeface="Calibri"/>
                          <a:ea typeface="Times New Roman"/>
                        </a:rPr>
                        <a:t>P2:    Begin</a:t>
                      </a:r>
                      <a:endParaRPr lang="vi-VN" sz="2400" dirty="0">
                        <a:solidFill>
                          <a:srgbClr val="002060"/>
                        </a:solidFill>
                        <a:effectLst/>
                        <a:latin typeface="Times New Roman"/>
                        <a:ea typeface="Times New Roman"/>
                      </a:endParaRPr>
                    </a:p>
                    <a:p>
                      <a:pPr indent="450215" algn="ctr">
                        <a:spcAft>
                          <a:spcPts val="0"/>
                        </a:spcAft>
                      </a:pPr>
                      <a:r>
                        <a:rPr lang="en-US" sz="2400" dirty="0">
                          <a:solidFill>
                            <a:srgbClr val="002060"/>
                          </a:solidFill>
                          <a:effectLst/>
                          <a:latin typeface="Calibri"/>
                          <a:ea typeface="Times New Roman"/>
                        </a:rPr>
                        <a:t>L2 :=  Count;</a:t>
                      </a:r>
                      <a:endParaRPr lang="vi-VN" sz="2400" dirty="0">
                        <a:solidFill>
                          <a:srgbClr val="002060"/>
                        </a:solidFill>
                        <a:effectLst/>
                        <a:latin typeface="Times New Roman"/>
                        <a:ea typeface="Times New Roman"/>
                      </a:endParaRPr>
                    </a:p>
                    <a:p>
                      <a:pPr indent="450215" algn="ctr">
                        <a:spcAft>
                          <a:spcPts val="0"/>
                        </a:spcAft>
                      </a:pPr>
                      <a:r>
                        <a:rPr lang="en-US" sz="2400" dirty="0">
                          <a:solidFill>
                            <a:srgbClr val="002060"/>
                          </a:solidFill>
                          <a:effectLst/>
                          <a:latin typeface="Calibri"/>
                          <a:ea typeface="Times New Roman"/>
                        </a:rPr>
                        <a:t>L2 := L2 + 1;</a:t>
                      </a:r>
                      <a:endParaRPr lang="vi-VN" sz="2400" dirty="0">
                        <a:solidFill>
                          <a:srgbClr val="002060"/>
                        </a:solidFill>
                        <a:effectLst/>
                        <a:latin typeface="Times New Roman"/>
                        <a:ea typeface="Times New Roman"/>
                      </a:endParaRPr>
                    </a:p>
                    <a:p>
                      <a:pPr indent="450215" algn="ctr">
                        <a:spcAft>
                          <a:spcPts val="0"/>
                        </a:spcAft>
                      </a:pPr>
                      <a:r>
                        <a:rPr lang="en-US" sz="2400" dirty="0">
                          <a:solidFill>
                            <a:srgbClr val="002060"/>
                          </a:solidFill>
                          <a:effectLst/>
                          <a:latin typeface="Calibri"/>
                          <a:ea typeface="Times New Roman"/>
                        </a:rPr>
                        <a:t>Count := L2;</a:t>
                      </a:r>
                      <a:endParaRPr lang="vi-VN" sz="2400" dirty="0">
                        <a:solidFill>
                          <a:srgbClr val="002060"/>
                        </a:solidFill>
                        <a:effectLst/>
                        <a:latin typeface="Times New Roman"/>
                        <a:ea typeface="Times New Roman"/>
                      </a:endParaRPr>
                    </a:p>
                    <a:p>
                      <a:pPr>
                        <a:spcBef>
                          <a:spcPts val="300"/>
                        </a:spcBef>
                        <a:spcAft>
                          <a:spcPts val="0"/>
                        </a:spcAft>
                      </a:pPr>
                      <a:r>
                        <a:rPr lang="en-US" sz="2400" dirty="0">
                          <a:solidFill>
                            <a:srgbClr val="002060"/>
                          </a:solidFill>
                          <a:effectLst/>
                          <a:latin typeface="Calibri"/>
                          <a:ea typeface="Times New Roman"/>
                        </a:rPr>
                        <a:t>	</a:t>
                      </a:r>
                      <a:r>
                        <a:rPr lang="en-US" sz="2400" baseline="0" dirty="0" smtClean="0">
                          <a:solidFill>
                            <a:srgbClr val="002060"/>
                          </a:solidFill>
                          <a:effectLst/>
                          <a:latin typeface="Calibri"/>
                          <a:ea typeface="Times New Roman"/>
                        </a:rPr>
                        <a:t>   </a:t>
                      </a:r>
                      <a:r>
                        <a:rPr lang="en-US" sz="2400" dirty="0" smtClean="0">
                          <a:solidFill>
                            <a:srgbClr val="002060"/>
                          </a:solidFill>
                          <a:effectLst/>
                          <a:latin typeface="Calibri"/>
                          <a:ea typeface="Times New Roman"/>
                        </a:rPr>
                        <a:t>End</a:t>
                      </a:r>
                      <a:r>
                        <a:rPr lang="en-US" sz="2400" dirty="0">
                          <a:solidFill>
                            <a:srgbClr val="002060"/>
                          </a:solidFill>
                          <a:effectLst/>
                          <a:latin typeface="Calibri"/>
                          <a:ea typeface="Times New Roman"/>
                        </a:rPr>
                        <a:t>;</a:t>
                      </a:r>
                      <a:endParaRPr lang="vi-VN" sz="2400" dirty="0">
                        <a:solidFill>
                          <a:srgbClr val="002060"/>
                        </a:solidFill>
                        <a:effectLst/>
                        <a:latin typeface="Times New Roman"/>
                        <a:ea typeface="Times New Roman"/>
                      </a:endParaRPr>
                    </a:p>
                  </a:txBody>
                  <a:tcPr marL="53981" marR="53981" marT="0" marB="0">
                    <a:lnL>
                      <a:noFill/>
                    </a:lnL>
                    <a:lnR>
                      <a:noFill/>
                    </a:lnR>
                    <a:lnT>
                      <a:noFill/>
                    </a:lnT>
                    <a:lnB>
                      <a:noFill/>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96395039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2.4.1. </a:t>
            </a:r>
            <a:r>
              <a:rPr lang="vi-VN" dirty="0">
                <a:latin typeface="Cambria" pitchFamily="18" charset="0"/>
              </a:rPr>
              <a:t>Tài nguyên găng</a:t>
            </a:r>
            <a:endParaRPr lang="vi-VN" b="0" dirty="0"/>
          </a:p>
        </p:txBody>
      </p:sp>
      <p:sp>
        <p:nvSpPr>
          <p:cNvPr id="3" name="Content Placeholder 2"/>
          <p:cNvSpPr>
            <a:spLocks noGrp="1"/>
          </p:cNvSpPr>
          <p:nvPr>
            <p:ph idx="1"/>
          </p:nvPr>
        </p:nvSpPr>
        <p:spPr/>
        <p:txBody>
          <a:bodyPr/>
          <a:lstStyle/>
          <a:p>
            <a:r>
              <a:rPr lang="en-US" b="1" dirty="0" smtClean="0"/>
              <a:t>VD: </a:t>
            </a:r>
            <a:r>
              <a:rPr lang="en-US" dirty="0" err="1" smtClean="0"/>
              <a:t>Giả</a:t>
            </a:r>
            <a:r>
              <a:rPr lang="en-US" dirty="0" smtClean="0"/>
              <a:t> </a:t>
            </a:r>
            <a:r>
              <a:rPr lang="en-US" dirty="0" err="1" smtClean="0"/>
              <a:t>sử</a:t>
            </a:r>
            <a:r>
              <a:rPr lang="en-US" dirty="0" smtClean="0"/>
              <a:t> </a:t>
            </a:r>
            <a:r>
              <a:rPr lang="en-US" dirty="0" err="1" smtClean="0"/>
              <a:t>có</a:t>
            </a:r>
            <a:r>
              <a:rPr lang="en-US" dirty="0" smtClean="0"/>
              <a:t> 2 </a:t>
            </a:r>
            <a:r>
              <a:rPr lang="en-US" dirty="0" err="1" smtClean="0"/>
              <a:t>tiến</a:t>
            </a:r>
            <a:r>
              <a:rPr lang="en-US" dirty="0" smtClean="0"/>
              <a:t> </a:t>
            </a:r>
            <a:r>
              <a:rPr lang="en-US" dirty="0" err="1" smtClean="0"/>
              <a:t>trình</a:t>
            </a:r>
            <a:r>
              <a:rPr lang="en-US" dirty="0" smtClean="0"/>
              <a:t> </a:t>
            </a:r>
            <a:r>
              <a:rPr lang="en-US" dirty="0" err="1" smtClean="0"/>
              <a:t>cùng</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đoạn</a:t>
            </a:r>
            <a:r>
              <a:rPr lang="en-US" dirty="0" smtClean="0"/>
              <a:t> </a:t>
            </a:r>
            <a:r>
              <a:rPr lang="en-US" dirty="0" err="1" smtClean="0"/>
              <a:t>mã</a:t>
            </a:r>
            <a:r>
              <a:rPr lang="en-US" dirty="0" smtClean="0"/>
              <a:t> </a:t>
            </a:r>
            <a:r>
              <a:rPr lang="en-US" dirty="0" err="1" smtClean="0"/>
              <a:t>sau</a:t>
            </a:r>
            <a:r>
              <a:rPr lang="en-US" dirty="0" smtClean="0"/>
              <a:t>.</a:t>
            </a:r>
          </a:p>
          <a:p>
            <a:pPr marL="411480" lvl="1" indent="0">
              <a:buNone/>
            </a:pPr>
            <a:r>
              <a:rPr lang="en-US" sz="2400" i="1" dirty="0" smtClean="0">
                <a:solidFill>
                  <a:srgbClr val="0070C0"/>
                </a:solidFill>
              </a:rPr>
              <a:t>if </a:t>
            </a:r>
            <a:r>
              <a:rPr lang="en-US" sz="2400" dirty="0" smtClean="0"/>
              <a:t> </a:t>
            </a:r>
            <a:r>
              <a:rPr lang="en-US" sz="2400" dirty="0"/>
              <a:t>(</a:t>
            </a:r>
            <a:r>
              <a:rPr lang="en-US" sz="2400" dirty="0" err="1"/>
              <a:t>Tài</a:t>
            </a:r>
            <a:r>
              <a:rPr lang="en-US" sz="2400" dirty="0"/>
              <a:t> </a:t>
            </a:r>
            <a:r>
              <a:rPr lang="en-US" sz="2400" dirty="0" err="1"/>
              <a:t>khoản</a:t>
            </a:r>
            <a:r>
              <a:rPr lang="en-US" sz="2400" dirty="0"/>
              <a:t> - </a:t>
            </a:r>
            <a:r>
              <a:rPr lang="en-US" sz="2400" dirty="0" err="1"/>
              <a:t>Tiền</a:t>
            </a:r>
            <a:r>
              <a:rPr lang="en-US" sz="2400" dirty="0"/>
              <a:t> </a:t>
            </a:r>
            <a:r>
              <a:rPr lang="en-US" sz="2400" dirty="0" err="1"/>
              <a:t>rút</a:t>
            </a:r>
            <a:r>
              <a:rPr lang="en-US" sz="2400" dirty="0"/>
              <a:t> &gt;= 0) 	</a:t>
            </a:r>
            <a:r>
              <a:rPr lang="en-US" sz="2400" dirty="0" smtClean="0"/>
              <a:t>	{</a:t>
            </a:r>
            <a:r>
              <a:rPr lang="en-US" sz="2400" dirty="0" err="1"/>
              <a:t>kiểm</a:t>
            </a:r>
            <a:r>
              <a:rPr lang="en-US" sz="2400" dirty="0"/>
              <a:t> </a:t>
            </a:r>
            <a:r>
              <a:rPr lang="en-US" sz="2400" dirty="0" err="1"/>
              <a:t>tra</a:t>
            </a:r>
            <a:r>
              <a:rPr lang="en-US" sz="2400" dirty="0"/>
              <a:t> </a:t>
            </a:r>
            <a:r>
              <a:rPr lang="en-US" sz="2400" dirty="0" err="1"/>
              <a:t>tài</a:t>
            </a:r>
            <a:r>
              <a:rPr lang="en-US" sz="2400" dirty="0"/>
              <a:t> </a:t>
            </a:r>
            <a:r>
              <a:rPr lang="en-US" sz="2400" dirty="0" err="1"/>
              <a:t>khoản</a:t>
            </a:r>
            <a:r>
              <a:rPr lang="en-US" sz="2400" dirty="0"/>
              <a:t>}</a:t>
            </a:r>
            <a:endParaRPr lang="vi-VN" sz="2400" dirty="0"/>
          </a:p>
          <a:p>
            <a:pPr marL="411480" lvl="1" indent="0">
              <a:buNone/>
            </a:pPr>
            <a:r>
              <a:rPr lang="en-US" sz="2400" dirty="0" smtClean="0"/>
              <a:t>	</a:t>
            </a:r>
            <a:r>
              <a:rPr lang="en-US" sz="2400" dirty="0" err="1" smtClean="0"/>
              <a:t>Tài</a:t>
            </a:r>
            <a:r>
              <a:rPr lang="en-US" sz="2400" dirty="0" smtClean="0"/>
              <a:t> </a:t>
            </a:r>
            <a:r>
              <a:rPr lang="en-US" sz="2400" dirty="0" err="1"/>
              <a:t>khoản</a:t>
            </a:r>
            <a:r>
              <a:rPr lang="en-US" sz="2400" dirty="0"/>
              <a:t> := </a:t>
            </a:r>
            <a:r>
              <a:rPr lang="en-US" sz="2400" dirty="0" err="1"/>
              <a:t>Tài</a:t>
            </a:r>
            <a:r>
              <a:rPr lang="en-US" sz="2400" dirty="0"/>
              <a:t> </a:t>
            </a:r>
            <a:r>
              <a:rPr lang="en-US" sz="2400" dirty="0" err="1"/>
              <a:t>khoản</a:t>
            </a:r>
            <a:r>
              <a:rPr lang="en-US" sz="2400" dirty="0"/>
              <a:t> - </a:t>
            </a:r>
            <a:r>
              <a:rPr lang="en-US" sz="2400" dirty="0" err="1"/>
              <a:t>Tiền</a:t>
            </a:r>
            <a:r>
              <a:rPr lang="en-US" sz="2400" dirty="0"/>
              <a:t> </a:t>
            </a:r>
            <a:r>
              <a:rPr lang="en-US" sz="2400" dirty="0" err="1"/>
              <a:t>rút</a:t>
            </a:r>
            <a:r>
              <a:rPr lang="en-US" sz="2400" dirty="0"/>
              <a:t>	{</a:t>
            </a:r>
            <a:r>
              <a:rPr lang="en-US" sz="2400" dirty="0" err="1"/>
              <a:t>thực</a:t>
            </a:r>
            <a:r>
              <a:rPr lang="en-US" sz="2400" dirty="0"/>
              <a:t> </a:t>
            </a:r>
            <a:r>
              <a:rPr lang="en-US" sz="2400" dirty="0" err="1"/>
              <a:t>hiện</a:t>
            </a:r>
            <a:r>
              <a:rPr lang="en-US" sz="2400" dirty="0"/>
              <a:t> </a:t>
            </a:r>
            <a:r>
              <a:rPr lang="en-US" sz="2400" dirty="0" err="1"/>
              <a:t>rút</a:t>
            </a:r>
            <a:r>
              <a:rPr lang="en-US" sz="2400" dirty="0"/>
              <a:t> </a:t>
            </a:r>
            <a:r>
              <a:rPr lang="en-US" sz="2400" dirty="0" err="1"/>
              <a:t>tiền</a:t>
            </a:r>
            <a:r>
              <a:rPr lang="en-US" sz="2400" dirty="0"/>
              <a:t>}</a:t>
            </a:r>
            <a:endParaRPr lang="vi-VN" sz="2400" dirty="0"/>
          </a:p>
          <a:p>
            <a:pPr marL="411480" lvl="1" indent="0">
              <a:buNone/>
            </a:pPr>
            <a:r>
              <a:rPr lang="en-US" sz="2400" i="1" dirty="0" smtClean="0">
                <a:solidFill>
                  <a:srgbClr val="0070C0"/>
                </a:solidFill>
              </a:rPr>
              <a:t>else</a:t>
            </a:r>
            <a:endParaRPr lang="vi-VN" sz="2400" i="1" dirty="0">
              <a:solidFill>
                <a:srgbClr val="0070C0"/>
              </a:solidFill>
            </a:endParaRPr>
          </a:p>
          <a:p>
            <a:pPr marL="411480" lvl="1" indent="0">
              <a:buNone/>
            </a:pPr>
            <a:r>
              <a:rPr lang="en-US" sz="2400" dirty="0"/>
              <a:t>	</a:t>
            </a:r>
            <a:r>
              <a:rPr lang="en-US" sz="2400" dirty="0" err="1" smtClean="0"/>
              <a:t>Thông</a:t>
            </a:r>
            <a:r>
              <a:rPr lang="en-US" sz="2400" dirty="0" smtClean="0"/>
              <a:t> </a:t>
            </a:r>
            <a:r>
              <a:rPr lang="en-US" sz="2400" dirty="0" err="1"/>
              <a:t>báo</a:t>
            </a:r>
            <a:r>
              <a:rPr lang="en-US" sz="2400" dirty="0"/>
              <a:t> </a:t>
            </a:r>
            <a:r>
              <a:rPr lang="en-US" sz="2400" dirty="0" err="1"/>
              <a:t>lỗi</a:t>
            </a:r>
            <a:r>
              <a:rPr lang="en-US" sz="2400" dirty="0"/>
              <a:t>			</a:t>
            </a:r>
            <a:r>
              <a:rPr lang="en-US" sz="2400" dirty="0" smtClean="0"/>
              <a:t>{</a:t>
            </a:r>
            <a:r>
              <a:rPr lang="en-US" sz="2400" dirty="0" err="1"/>
              <a:t>không</a:t>
            </a:r>
            <a:r>
              <a:rPr lang="en-US" sz="2400" dirty="0"/>
              <a:t> </a:t>
            </a:r>
            <a:r>
              <a:rPr lang="en-US" sz="2400" dirty="0" err="1"/>
              <a:t>thể</a:t>
            </a:r>
            <a:r>
              <a:rPr lang="en-US" sz="2400" dirty="0"/>
              <a:t> </a:t>
            </a:r>
            <a:r>
              <a:rPr lang="en-US" sz="2400" dirty="0" err="1"/>
              <a:t>rút</a:t>
            </a:r>
            <a:r>
              <a:rPr lang="en-US" sz="2400" dirty="0"/>
              <a:t> </a:t>
            </a:r>
            <a:r>
              <a:rPr lang="en-US" sz="2400" dirty="0" err="1"/>
              <a:t>tiền</a:t>
            </a:r>
            <a:r>
              <a:rPr lang="en-US" sz="2400" dirty="0"/>
              <a:t>}	</a:t>
            </a:r>
            <a:endParaRPr lang="vi-VN" sz="2400" dirty="0"/>
          </a:p>
          <a:p>
            <a:pPr marL="411480" lvl="1" indent="0">
              <a:buNone/>
            </a:pPr>
            <a:r>
              <a:rPr lang="en-US" sz="2400" dirty="0" err="1" smtClean="0">
                <a:solidFill>
                  <a:srgbClr val="0070C0"/>
                </a:solidFill>
              </a:rPr>
              <a:t>endif</a:t>
            </a:r>
            <a:r>
              <a:rPr lang="en-US" sz="2400" dirty="0">
                <a:solidFill>
                  <a:srgbClr val="0070C0"/>
                </a:solidFill>
              </a:rPr>
              <a:t>;</a:t>
            </a:r>
            <a:endParaRPr lang="vi-VN" sz="2400" dirty="0">
              <a:solidFill>
                <a:srgbClr val="0070C0"/>
              </a:solidFill>
            </a:endParaRPr>
          </a:p>
          <a:p>
            <a:r>
              <a:rPr lang="en-US" b="1" dirty="0" err="1" smtClean="0"/>
              <a:t>Vấn</a:t>
            </a:r>
            <a:r>
              <a:rPr lang="en-US" b="1" dirty="0" smtClean="0"/>
              <a:t> </a:t>
            </a:r>
            <a:r>
              <a:rPr lang="en-US" b="1" dirty="0" err="1" smtClean="0"/>
              <a:t>đề</a:t>
            </a:r>
            <a:r>
              <a:rPr lang="en-US" b="1" dirty="0" smtClean="0"/>
              <a:t>?</a:t>
            </a:r>
          </a:p>
          <a:p>
            <a:r>
              <a:rPr lang="en-US" b="1" dirty="0" err="1" smtClean="0"/>
              <a:t>Nguyên</a:t>
            </a:r>
            <a:r>
              <a:rPr lang="en-US" b="1" dirty="0" smtClean="0"/>
              <a:t> </a:t>
            </a:r>
            <a:r>
              <a:rPr lang="en-US" b="1" dirty="0" err="1" smtClean="0"/>
              <a:t>nhân</a:t>
            </a:r>
            <a:r>
              <a:rPr lang="en-US" b="1" dirty="0" smtClean="0"/>
              <a:t>: </a:t>
            </a:r>
            <a:r>
              <a:rPr lang="en-US" dirty="0" err="1" smtClean="0"/>
              <a:t>hai</a:t>
            </a:r>
            <a:r>
              <a:rPr lang="en-US" dirty="0" smtClean="0"/>
              <a:t> </a:t>
            </a:r>
            <a:r>
              <a:rPr lang="en-US" dirty="0" err="1"/>
              <a:t>thao</a:t>
            </a:r>
            <a:r>
              <a:rPr lang="en-US" dirty="0"/>
              <a:t> </a:t>
            </a:r>
            <a:r>
              <a:rPr lang="en-US" dirty="0" err="1" smtClean="0"/>
              <a:t>tác</a:t>
            </a:r>
            <a:r>
              <a:rPr lang="en-US" dirty="0" smtClean="0"/>
              <a:t> </a:t>
            </a:r>
            <a:r>
              <a:rPr lang="en-US" dirty="0" err="1"/>
              <a:t>kiểm</a:t>
            </a:r>
            <a:r>
              <a:rPr lang="en-US" dirty="0"/>
              <a:t> </a:t>
            </a:r>
            <a:r>
              <a:rPr lang="en-US" dirty="0" err="1"/>
              <a:t>tra</a:t>
            </a:r>
            <a:r>
              <a:rPr lang="en-US" dirty="0"/>
              <a:t> </a:t>
            </a:r>
            <a:r>
              <a:rPr lang="en-US" dirty="0" err="1"/>
              <a:t>tài</a:t>
            </a:r>
            <a:r>
              <a:rPr lang="en-US" dirty="0"/>
              <a:t> </a:t>
            </a:r>
            <a:r>
              <a:rPr lang="en-US" dirty="0" err="1"/>
              <a:t>khoản</a:t>
            </a:r>
            <a:r>
              <a:rPr lang="en-US" dirty="0"/>
              <a:t> </a:t>
            </a:r>
            <a:r>
              <a:rPr lang="en-US" dirty="0" err="1"/>
              <a:t>và</a:t>
            </a:r>
            <a:r>
              <a:rPr lang="en-US" dirty="0"/>
              <a:t> </a:t>
            </a:r>
            <a:r>
              <a:rPr lang="en-US" dirty="0" err="1"/>
              <a:t>thực</a:t>
            </a:r>
            <a:r>
              <a:rPr lang="en-US" dirty="0"/>
              <a:t> </a:t>
            </a:r>
            <a:r>
              <a:rPr lang="en-US" dirty="0" err="1"/>
              <a:t>hiện</a:t>
            </a:r>
            <a:r>
              <a:rPr lang="en-US" dirty="0"/>
              <a:t> </a:t>
            </a:r>
            <a:r>
              <a:rPr lang="en-US" dirty="0" err="1"/>
              <a:t>rút</a:t>
            </a:r>
            <a:r>
              <a:rPr lang="en-US" dirty="0"/>
              <a:t> </a:t>
            </a:r>
            <a:r>
              <a:rPr lang="en-US" dirty="0" err="1" smtClean="0"/>
              <a:t>tiền</a:t>
            </a:r>
            <a:r>
              <a:rPr lang="en-US" dirty="0" smtClean="0"/>
              <a:t> </a:t>
            </a:r>
            <a:r>
              <a:rPr lang="en-US" dirty="0" err="1"/>
              <a:t>của</a:t>
            </a:r>
            <a:r>
              <a:rPr lang="en-US" dirty="0"/>
              <a:t> </a:t>
            </a:r>
            <a:r>
              <a:rPr lang="en-US" dirty="0" err="1"/>
              <a:t>các</a:t>
            </a:r>
            <a:r>
              <a:rPr lang="en-US" dirty="0"/>
              <a:t> </a:t>
            </a:r>
            <a:r>
              <a:rPr lang="en-US" dirty="0" err="1"/>
              <a:t>tiến</a:t>
            </a:r>
            <a:r>
              <a:rPr lang="en-US" dirty="0"/>
              <a:t> </a:t>
            </a:r>
            <a:r>
              <a:rPr lang="en-US" dirty="0" err="1"/>
              <a:t>trình</a:t>
            </a:r>
            <a:r>
              <a:rPr lang="en-US" dirty="0"/>
              <a:t> </a:t>
            </a:r>
            <a:r>
              <a:rPr lang="en-US" dirty="0" err="1"/>
              <a:t>này</a:t>
            </a:r>
            <a:r>
              <a:rPr lang="en-US" dirty="0"/>
              <a:t> </a:t>
            </a:r>
            <a:r>
              <a:rPr lang="en-US" dirty="0" err="1" smtClean="0"/>
              <a:t>có</a:t>
            </a:r>
            <a:r>
              <a:rPr lang="en-US" dirty="0" smtClean="0"/>
              <a:t> </a:t>
            </a:r>
            <a:r>
              <a:rPr lang="en-US" dirty="0" err="1" smtClean="0"/>
              <a:t>thể</a:t>
            </a:r>
            <a:r>
              <a:rPr lang="en-US" dirty="0" smtClean="0"/>
              <a:t> </a:t>
            </a:r>
            <a:r>
              <a:rPr lang="en-US" dirty="0" err="1" smtClean="0"/>
              <a:t>bị</a:t>
            </a:r>
            <a:r>
              <a:rPr lang="en-US" dirty="0" smtClean="0"/>
              <a:t> </a:t>
            </a:r>
            <a:r>
              <a:rPr lang="en-US" dirty="0" err="1" smtClean="0"/>
              <a:t>tách</a:t>
            </a:r>
            <a:r>
              <a:rPr lang="en-US" dirty="0" smtClean="0"/>
              <a:t> </a:t>
            </a:r>
            <a:r>
              <a:rPr lang="en-US" dirty="0" err="1"/>
              <a:t>rời</a:t>
            </a:r>
            <a:r>
              <a:rPr lang="en-US" dirty="0"/>
              <a:t> </a:t>
            </a:r>
            <a:r>
              <a:rPr lang="en-US" dirty="0" err="1" smtClean="0"/>
              <a:t>nhau</a:t>
            </a:r>
            <a:r>
              <a:rPr lang="en-US" dirty="0" smtClean="0"/>
              <a:t> do song </a:t>
            </a:r>
            <a:r>
              <a:rPr lang="en-US" dirty="0" err="1" smtClean="0"/>
              <a:t>song</a:t>
            </a:r>
            <a:r>
              <a:rPr lang="en-US" dirty="0" smtClean="0"/>
              <a:t> </a:t>
            </a:r>
            <a:r>
              <a:rPr lang="en-US" dirty="0" err="1" smtClean="0"/>
              <a:t>hóa</a:t>
            </a:r>
            <a:r>
              <a:rPr lang="en-US" dirty="0" smtClean="0"/>
              <a:t>. </a:t>
            </a:r>
          </a:p>
          <a:p>
            <a:r>
              <a:rPr lang="en-US" b="1" dirty="0" err="1" smtClean="0"/>
              <a:t>Giải</a:t>
            </a:r>
            <a:r>
              <a:rPr lang="en-US" b="1" dirty="0" smtClean="0"/>
              <a:t> </a:t>
            </a:r>
            <a:r>
              <a:rPr lang="en-US" b="1" dirty="0" err="1" smtClean="0"/>
              <a:t>pháp</a:t>
            </a:r>
            <a:r>
              <a:rPr lang="en-US" b="1" dirty="0" smtClean="0"/>
              <a:t>?</a:t>
            </a:r>
            <a:endParaRPr lang="vi-VN" b="1" dirty="0"/>
          </a:p>
        </p:txBody>
      </p:sp>
      <p:sp>
        <p:nvSpPr>
          <p:cNvPr id="4" name="Date Placeholder 3"/>
          <p:cNvSpPr>
            <a:spLocks noGrp="1"/>
          </p:cNvSpPr>
          <p:nvPr>
            <p:ph type="dt" sz="half" idx="10"/>
          </p:nvPr>
        </p:nvSpPr>
        <p:spPr/>
        <p:txBody>
          <a:bodyPr/>
          <a:lstStyle/>
          <a:p>
            <a:fld id="{6C87978F-3F80-487D-B949-0CD87178F38A}" type="datetime1">
              <a:rPr lang="en-US" smtClean="0"/>
              <a:t>08-Jul-19</a:t>
            </a:fld>
            <a:endParaRPr lang="en-US" dirty="0"/>
          </a:p>
        </p:txBody>
      </p:sp>
      <p:sp>
        <p:nvSpPr>
          <p:cNvPr id="5" name="Footer Placeholder 4"/>
          <p:cNvSpPr>
            <a:spLocks noGrp="1"/>
          </p:cNvSpPr>
          <p:nvPr>
            <p:ph type="ftr" sz="quarter" idx="11"/>
          </p:nvPr>
        </p:nvSpPr>
        <p:spPr/>
        <p:txBody>
          <a:bodyPr/>
          <a:lstStyle/>
          <a:p>
            <a:r>
              <a:rPr lang="en-US" smtClean="0"/>
              <a:t>GV.TS.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dirty="0"/>
          </a:p>
        </p:txBody>
      </p:sp>
    </p:spTree>
    <p:extLst>
      <p:ext uri="{BB962C8B-B14F-4D97-AF65-F5344CB8AC3E}">
        <p14:creationId xmlns:p14="http://schemas.microsoft.com/office/powerpoint/2010/main" val="20770834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latin typeface="Cambria" pitchFamily="18" charset="0"/>
              </a:rPr>
              <a:t>2.4.2. Đoạn găng (</a:t>
            </a:r>
            <a:r>
              <a:rPr lang="vi-VN" dirty="0">
                <a:latin typeface="Cambria" pitchFamily="18" charset="0"/>
              </a:rPr>
              <a:t>Critical Section)</a:t>
            </a:r>
          </a:p>
        </p:txBody>
      </p:sp>
      <p:sp>
        <p:nvSpPr>
          <p:cNvPr id="3" name="Content Placeholder 2"/>
          <p:cNvSpPr>
            <a:spLocks noGrp="1"/>
          </p:cNvSpPr>
          <p:nvPr>
            <p:ph idx="1"/>
          </p:nvPr>
        </p:nvSpPr>
        <p:spPr/>
        <p:txBody>
          <a:bodyPr>
            <a:normAutofit lnSpcReduction="10000"/>
          </a:bodyPr>
          <a:lstStyle/>
          <a:p>
            <a:r>
              <a:rPr lang="en-US" b="1" dirty="0">
                <a:solidFill>
                  <a:srgbClr val="C00000"/>
                </a:solidFill>
                <a:effectLst>
                  <a:outerShdw blurRad="38100" dist="38100" dir="2700000" algn="tl">
                    <a:srgbClr val="000000">
                      <a:alpha val="43137"/>
                    </a:srgbClr>
                  </a:outerShdw>
                </a:effectLst>
              </a:rPr>
              <a:t>Critical </a:t>
            </a:r>
            <a:r>
              <a:rPr lang="en-US" b="1" dirty="0" smtClean="0">
                <a:solidFill>
                  <a:srgbClr val="C00000"/>
                </a:solidFill>
                <a:effectLst>
                  <a:outerShdw blurRad="38100" dist="38100" dir="2700000" algn="tl">
                    <a:srgbClr val="000000">
                      <a:alpha val="43137"/>
                    </a:srgbClr>
                  </a:outerShdw>
                </a:effectLst>
              </a:rPr>
              <a:t>Section: </a:t>
            </a:r>
            <a:r>
              <a:rPr lang="en-US" dirty="0" err="1" smtClean="0"/>
              <a:t>Các</a:t>
            </a:r>
            <a:r>
              <a:rPr lang="en-US" dirty="0" smtClean="0"/>
              <a:t> </a:t>
            </a:r>
            <a:r>
              <a:rPr lang="en-US" dirty="0" err="1"/>
              <a:t>đoạn</a:t>
            </a:r>
            <a:r>
              <a:rPr lang="en-US" dirty="0"/>
              <a:t> code </a:t>
            </a:r>
            <a:r>
              <a:rPr lang="en-US" dirty="0" err="1"/>
              <a:t>trong</a:t>
            </a:r>
            <a:r>
              <a:rPr lang="en-US" dirty="0"/>
              <a:t> </a:t>
            </a:r>
            <a:r>
              <a:rPr lang="en-US" dirty="0" err="1"/>
              <a:t>các</a:t>
            </a:r>
            <a:r>
              <a:rPr lang="en-US" dirty="0"/>
              <a:t> </a:t>
            </a:r>
            <a:r>
              <a:rPr lang="en-US" dirty="0" err="1"/>
              <a:t>chương</a:t>
            </a:r>
            <a:r>
              <a:rPr lang="en-US" dirty="0"/>
              <a:t> </a:t>
            </a:r>
            <a:r>
              <a:rPr lang="en-US" dirty="0" err="1"/>
              <a:t>trình</a:t>
            </a:r>
            <a:r>
              <a:rPr lang="en-US" dirty="0"/>
              <a:t> </a:t>
            </a:r>
            <a:r>
              <a:rPr lang="en-US" dirty="0" err="1"/>
              <a:t>dùng</a:t>
            </a:r>
            <a:r>
              <a:rPr lang="en-US" dirty="0"/>
              <a:t> </a:t>
            </a:r>
            <a:r>
              <a:rPr lang="en-US" dirty="0" err="1"/>
              <a:t>để</a:t>
            </a:r>
            <a:r>
              <a:rPr lang="en-US" dirty="0"/>
              <a:t> </a:t>
            </a:r>
            <a:r>
              <a:rPr lang="en-US" dirty="0" err="1"/>
              <a:t>truy</a:t>
            </a:r>
            <a:r>
              <a:rPr lang="en-US" dirty="0"/>
              <a:t> </a:t>
            </a:r>
            <a:r>
              <a:rPr lang="en-US" dirty="0" err="1"/>
              <a:t>cập</a:t>
            </a:r>
            <a:r>
              <a:rPr lang="en-US" dirty="0"/>
              <a:t> </a:t>
            </a:r>
            <a:r>
              <a:rPr lang="en-US" dirty="0" err="1"/>
              <a:t>đến</a:t>
            </a:r>
            <a:r>
              <a:rPr lang="en-US" dirty="0"/>
              <a:t> </a:t>
            </a:r>
            <a:r>
              <a:rPr lang="en-US" dirty="0" err="1"/>
              <a:t>tài</a:t>
            </a:r>
            <a:r>
              <a:rPr lang="en-US" dirty="0"/>
              <a:t> </a:t>
            </a:r>
            <a:r>
              <a:rPr lang="en-US" dirty="0" err="1"/>
              <a:t>nguyên</a:t>
            </a:r>
            <a:r>
              <a:rPr lang="en-US" dirty="0"/>
              <a:t> </a:t>
            </a:r>
            <a:r>
              <a:rPr lang="en-US" dirty="0" err="1"/>
              <a:t>găng</a:t>
            </a:r>
            <a:r>
              <a:rPr lang="en-US" dirty="0"/>
              <a:t> </a:t>
            </a:r>
            <a:r>
              <a:rPr lang="en-US" dirty="0" err="1"/>
              <a:t>được</a:t>
            </a:r>
            <a:r>
              <a:rPr lang="en-US" dirty="0"/>
              <a:t> </a:t>
            </a:r>
            <a:r>
              <a:rPr lang="en-US" dirty="0" err="1"/>
              <a:t>gọi</a:t>
            </a:r>
            <a:r>
              <a:rPr lang="en-US" dirty="0"/>
              <a:t> </a:t>
            </a:r>
            <a:r>
              <a:rPr lang="en-US" dirty="0" err="1"/>
              <a:t>là</a:t>
            </a:r>
            <a:r>
              <a:rPr lang="en-US" dirty="0"/>
              <a:t> </a:t>
            </a:r>
            <a:r>
              <a:rPr lang="en-US" dirty="0" err="1"/>
              <a:t>đoạn</a:t>
            </a:r>
            <a:r>
              <a:rPr lang="en-US" dirty="0"/>
              <a:t> </a:t>
            </a:r>
            <a:r>
              <a:rPr lang="en-US" dirty="0" err="1" smtClean="0"/>
              <a:t>găng</a:t>
            </a:r>
            <a:r>
              <a:rPr lang="en-US" dirty="0" smtClean="0"/>
              <a:t>.</a:t>
            </a:r>
            <a:endParaRPr lang="en-US" dirty="0"/>
          </a:p>
          <a:p>
            <a:r>
              <a:rPr lang="en-US" dirty="0" smtClean="0"/>
              <a:t>HĐH </a:t>
            </a:r>
            <a:r>
              <a:rPr lang="en-US" dirty="0" err="1"/>
              <a:t>có</a:t>
            </a:r>
            <a:r>
              <a:rPr lang="en-US" dirty="0"/>
              <a:t> </a:t>
            </a:r>
            <a:r>
              <a:rPr lang="en-US" dirty="0" err="1"/>
              <a:t>cơ</a:t>
            </a:r>
            <a:r>
              <a:rPr lang="en-US" dirty="0"/>
              <a:t> </a:t>
            </a:r>
            <a:r>
              <a:rPr lang="en-US" dirty="0" err="1"/>
              <a:t>chế</a:t>
            </a:r>
            <a:r>
              <a:rPr lang="en-US" dirty="0"/>
              <a:t> </a:t>
            </a:r>
            <a:r>
              <a:rPr lang="en-US" b="1" dirty="0" err="1">
                <a:solidFill>
                  <a:srgbClr val="C00000"/>
                </a:solidFill>
                <a:effectLst>
                  <a:outerShdw blurRad="38100" dist="38100" dir="2700000" algn="tl">
                    <a:srgbClr val="000000">
                      <a:alpha val="43137"/>
                    </a:srgbClr>
                  </a:outerShdw>
                </a:effectLst>
              </a:rPr>
              <a:t>điều</a:t>
            </a:r>
            <a:r>
              <a:rPr lang="en-US" b="1" dirty="0">
                <a:solidFill>
                  <a:srgbClr val="C00000"/>
                </a:solidFill>
                <a:effectLst>
                  <a:outerShdw blurRad="38100" dist="38100" dir="2700000" algn="tl">
                    <a:srgbClr val="000000">
                      <a:alpha val="43137"/>
                    </a:srgbClr>
                  </a:outerShdw>
                </a:effectLst>
              </a:rPr>
              <a:t> </a:t>
            </a:r>
            <a:r>
              <a:rPr lang="en-US" b="1" dirty="0" err="1">
                <a:solidFill>
                  <a:srgbClr val="C00000"/>
                </a:solidFill>
                <a:effectLst>
                  <a:outerShdw blurRad="38100" dist="38100" dir="2700000" algn="tl">
                    <a:srgbClr val="000000">
                      <a:alpha val="43137"/>
                    </a:srgbClr>
                  </a:outerShdw>
                </a:effectLst>
              </a:rPr>
              <a:t>độ</a:t>
            </a:r>
            <a:r>
              <a:rPr lang="en-US" b="1" dirty="0">
                <a:solidFill>
                  <a:srgbClr val="C00000"/>
                </a:solidFill>
                <a:effectLst>
                  <a:outerShdw blurRad="38100" dist="38100" dir="2700000" algn="tl">
                    <a:srgbClr val="000000">
                      <a:alpha val="43137"/>
                    </a:srgbClr>
                  </a:outerShdw>
                </a:effectLst>
              </a:rPr>
              <a:t> </a:t>
            </a:r>
            <a:r>
              <a:rPr lang="en-US" b="1" dirty="0" err="1">
                <a:solidFill>
                  <a:srgbClr val="C00000"/>
                </a:solidFill>
                <a:effectLst>
                  <a:outerShdw blurRad="38100" dist="38100" dir="2700000" algn="tl">
                    <a:srgbClr val="000000">
                      <a:alpha val="43137"/>
                    </a:srgbClr>
                  </a:outerShdw>
                </a:effectLst>
              </a:rPr>
              <a:t>tiến</a:t>
            </a:r>
            <a:r>
              <a:rPr lang="en-US" b="1" dirty="0">
                <a:solidFill>
                  <a:srgbClr val="C00000"/>
                </a:solidFill>
                <a:effectLst>
                  <a:outerShdw blurRad="38100" dist="38100" dir="2700000" algn="tl">
                    <a:srgbClr val="000000">
                      <a:alpha val="43137"/>
                    </a:srgbClr>
                  </a:outerShdw>
                </a:effectLst>
              </a:rPr>
              <a:t> </a:t>
            </a:r>
            <a:r>
              <a:rPr lang="en-US" b="1" dirty="0" err="1">
                <a:solidFill>
                  <a:srgbClr val="C00000"/>
                </a:solidFill>
                <a:effectLst>
                  <a:outerShdw blurRad="38100" dist="38100" dir="2700000" algn="tl">
                    <a:srgbClr val="000000">
                      <a:alpha val="43137"/>
                    </a:srgbClr>
                  </a:outerShdw>
                </a:effectLst>
              </a:rPr>
              <a:t>trình</a:t>
            </a:r>
            <a:r>
              <a:rPr lang="en-US" b="1" dirty="0">
                <a:solidFill>
                  <a:srgbClr val="C00000"/>
                </a:solidFill>
                <a:effectLst>
                  <a:outerShdw blurRad="38100" dist="38100" dir="2700000" algn="tl">
                    <a:srgbClr val="000000">
                      <a:alpha val="43137"/>
                    </a:srgbClr>
                  </a:outerShdw>
                </a:effectLst>
              </a:rPr>
              <a:t> qua </a:t>
            </a:r>
            <a:r>
              <a:rPr lang="en-US" b="1" dirty="0" err="1">
                <a:solidFill>
                  <a:srgbClr val="C00000"/>
                </a:solidFill>
                <a:effectLst>
                  <a:outerShdw blurRad="38100" dist="38100" dir="2700000" algn="tl">
                    <a:srgbClr val="000000">
                      <a:alpha val="43137"/>
                    </a:srgbClr>
                  </a:outerShdw>
                </a:effectLst>
              </a:rPr>
              <a:t>đoạn</a:t>
            </a:r>
            <a:r>
              <a:rPr lang="en-US" b="1" dirty="0">
                <a:solidFill>
                  <a:srgbClr val="C00000"/>
                </a:solidFill>
                <a:effectLst>
                  <a:outerShdw blurRad="38100" dist="38100" dir="2700000" algn="tl">
                    <a:srgbClr val="000000">
                      <a:alpha val="43137"/>
                    </a:srgbClr>
                  </a:outerShdw>
                </a:effectLst>
              </a:rPr>
              <a:t> </a:t>
            </a:r>
            <a:r>
              <a:rPr lang="en-US" b="1" dirty="0" err="1" smtClean="0">
                <a:solidFill>
                  <a:srgbClr val="C00000"/>
                </a:solidFill>
                <a:effectLst>
                  <a:outerShdw blurRad="38100" dist="38100" dir="2700000" algn="tl">
                    <a:srgbClr val="000000">
                      <a:alpha val="43137"/>
                    </a:srgbClr>
                  </a:outerShdw>
                </a:effectLst>
              </a:rPr>
              <a:t>găng</a:t>
            </a:r>
            <a:r>
              <a:rPr lang="en-US" dirty="0" smtClean="0"/>
              <a:t>:</a:t>
            </a:r>
            <a:endParaRPr lang="en-US" dirty="0"/>
          </a:p>
          <a:p>
            <a:pPr lvl="1"/>
            <a:r>
              <a:rPr lang="en-US" dirty="0" err="1"/>
              <a:t>Để</a:t>
            </a:r>
            <a:r>
              <a:rPr lang="en-US" dirty="0"/>
              <a:t> </a:t>
            </a:r>
            <a:r>
              <a:rPr lang="en-US" dirty="0" err="1"/>
              <a:t>hạn</a:t>
            </a:r>
            <a:r>
              <a:rPr lang="en-US" dirty="0"/>
              <a:t> </a:t>
            </a:r>
            <a:r>
              <a:rPr lang="en-US" dirty="0" err="1"/>
              <a:t>chế</a:t>
            </a:r>
            <a:r>
              <a:rPr lang="en-US" dirty="0"/>
              <a:t> </a:t>
            </a:r>
            <a:r>
              <a:rPr lang="en-US" dirty="0" err="1"/>
              <a:t>lỗi</a:t>
            </a:r>
            <a:r>
              <a:rPr lang="en-US" dirty="0"/>
              <a:t> </a:t>
            </a:r>
            <a:r>
              <a:rPr lang="en-US" dirty="0" err="1"/>
              <a:t>có</a:t>
            </a:r>
            <a:r>
              <a:rPr lang="en-US" dirty="0"/>
              <a:t> </a:t>
            </a:r>
            <a:r>
              <a:rPr lang="en-US" dirty="0" err="1"/>
              <a:t>thể</a:t>
            </a:r>
            <a:r>
              <a:rPr lang="en-US" dirty="0"/>
              <a:t> </a:t>
            </a:r>
            <a:r>
              <a:rPr lang="en-US" dirty="0" err="1"/>
              <a:t>xảy</a:t>
            </a:r>
            <a:r>
              <a:rPr lang="en-US" dirty="0"/>
              <a:t> </a:t>
            </a:r>
            <a:r>
              <a:rPr lang="en-US" dirty="0" err="1"/>
              <a:t>ra</a:t>
            </a:r>
            <a:r>
              <a:rPr lang="en-US" dirty="0"/>
              <a:t> do </a:t>
            </a:r>
            <a:r>
              <a:rPr lang="en-US" dirty="0" err="1"/>
              <a:t>sử</a:t>
            </a:r>
            <a:r>
              <a:rPr lang="en-US" dirty="0"/>
              <a:t> </a:t>
            </a:r>
            <a:r>
              <a:rPr lang="en-US" dirty="0" err="1"/>
              <a:t>dụng</a:t>
            </a:r>
            <a:r>
              <a:rPr lang="en-US" dirty="0"/>
              <a:t> </a:t>
            </a:r>
            <a:r>
              <a:rPr lang="en-US" dirty="0" err="1"/>
              <a:t>tài</a:t>
            </a:r>
            <a:r>
              <a:rPr lang="en-US" dirty="0"/>
              <a:t> </a:t>
            </a:r>
            <a:r>
              <a:rPr lang="en-US" dirty="0" err="1"/>
              <a:t>nguyên</a:t>
            </a:r>
            <a:r>
              <a:rPr lang="en-US" dirty="0"/>
              <a:t> </a:t>
            </a:r>
            <a:r>
              <a:rPr lang="en-US" dirty="0" err="1"/>
              <a:t>găng</a:t>
            </a:r>
            <a:r>
              <a:rPr lang="en-US" dirty="0"/>
              <a:t>, </a:t>
            </a:r>
            <a:r>
              <a:rPr lang="en-US" dirty="0" err="1"/>
              <a:t>tại</a:t>
            </a:r>
            <a:r>
              <a:rPr lang="en-US" dirty="0"/>
              <a:t> 1 </a:t>
            </a:r>
            <a:r>
              <a:rPr lang="en-US" dirty="0" err="1"/>
              <a:t>thời</a:t>
            </a:r>
            <a:r>
              <a:rPr lang="en-US" dirty="0"/>
              <a:t> </a:t>
            </a:r>
            <a:r>
              <a:rPr lang="en-US" dirty="0" err="1"/>
              <a:t>điểm</a:t>
            </a:r>
            <a:r>
              <a:rPr lang="en-US" dirty="0"/>
              <a:t> HĐH </a:t>
            </a:r>
            <a:r>
              <a:rPr lang="en-US" dirty="0" err="1"/>
              <a:t>chỉ</a:t>
            </a:r>
            <a:r>
              <a:rPr lang="en-US" dirty="0"/>
              <a:t> </a:t>
            </a:r>
            <a:r>
              <a:rPr lang="en-US" dirty="0" err="1"/>
              <a:t>cho</a:t>
            </a:r>
            <a:r>
              <a:rPr lang="en-US" dirty="0"/>
              <a:t> </a:t>
            </a:r>
            <a:r>
              <a:rPr lang="en-US" dirty="0" err="1"/>
              <a:t>phép</a:t>
            </a:r>
            <a:r>
              <a:rPr lang="en-US" dirty="0"/>
              <a:t> 1 </a:t>
            </a:r>
            <a:r>
              <a:rPr lang="en-US" dirty="0" err="1"/>
              <a:t>tiến</a:t>
            </a:r>
            <a:r>
              <a:rPr lang="en-US" dirty="0"/>
              <a:t> </a:t>
            </a:r>
            <a:r>
              <a:rPr lang="en-US" dirty="0" err="1"/>
              <a:t>trình</a:t>
            </a:r>
            <a:r>
              <a:rPr lang="en-US" dirty="0"/>
              <a:t> </a:t>
            </a:r>
            <a:r>
              <a:rPr lang="en-US" dirty="0" err="1"/>
              <a:t>nằm</a:t>
            </a:r>
            <a:r>
              <a:rPr lang="en-US" dirty="0"/>
              <a:t> </a:t>
            </a:r>
            <a:r>
              <a:rPr lang="en-US" dirty="0" err="1"/>
              <a:t>trong</a:t>
            </a:r>
            <a:r>
              <a:rPr lang="en-US" dirty="0"/>
              <a:t> </a:t>
            </a:r>
            <a:r>
              <a:rPr lang="en-US" dirty="0" err="1"/>
              <a:t>đoạn</a:t>
            </a:r>
            <a:r>
              <a:rPr lang="en-US" dirty="0"/>
              <a:t> </a:t>
            </a:r>
            <a:r>
              <a:rPr lang="en-US" dirty="0" err="1" smtClean="0"/>
              <a:t>găng</a:t>
            </a:r>
            <a:r>
              <a:rPr lang="en-US" dirty="0" smtClean="0"/>
              <a:t>;</a:t>
            </a:r>
          </a:p>
          <a:p>
            <a:pPr lvl="1"/>
            <a:r>
              <a:rPr lang="en-US" dirty="0" err="1" smtClean="0"/>
              <a:t>Nếu</a:t>
            </a:r>
            <a:r>
              <a:rPr lang="en-US" dirty="0" smtClean="0"/>
              <a:t> </a:t>
            </a:r>
            <a:r>
              <a:rPr lang="en-US" dirty="0" err="1"/>
              <a:t>có</a:t>
            </a:r>
            <a:r>
              <a:rPr lang="en-US" dirty="0"/>
              <a:t> </a:t>
            </a:r>
            <a:r>
              <a:rPr lang="en-US" dirty="0" err="1"/>
              <a:t>nhiều</a:t>
            </a:r>
            <a:r>
              <a:rPr lang="en-US" dirty="0"/>
              <a:t> </a:t>
            </a:r>
            <a:r>
              <a:rPr lang="en-US" dirty="0" err="1"/>
              <a:t>tiến</a:t>
            </a:r>
            <a:r>
              <a:rPr lang="en-US" dirty="0"/>
              <a:t> </a:t>
            </a:r>
            <a:r>
              <a:rPr lang="en-US" dirty="0" err="1"/>
              <a:t>trình</a:t>
            </a:r>
            <a:r>
              <a:rPr lang="en-US" dirty="0"/>
              <a:t> </a:t>
            </a:r>
            <a:r>
              <a:rPr lang="en-US" dirty="0" err="1"/>
              <a:t>cùng</a:t>
            </a:r>
            <a:r>
              <a:rPr lang="en-US" dirty="0"/>
              <a:t> </a:t>
            </a:r>
            <a:r>
              <a:rPr lang="en-US" dirty="0" err="1"/>
              <a:t>muốn</a:t>
            </a:r>
            <a:r>
              <a:rPr lang="en-US" dirty="0"/>
              <a:t> </a:t>
            </a:r>
            <a:r>
              <a:rPr lang="en-US" dirty="0" err="1"/>
              <a:t>vào</a:t>
            </a:r>
            <a:r>
              <a:rPr lang="en-US" dirty="0"/>
              <a:t> (</a:t>
            </a:r>
            <a:r>
              <a:rPr lang="en-US" dirty="0" err="1"/>
              <a:t>thực</a:t>
            </a:r>
            <a:r>
              <a:rPr lang="en-US" dirty="0"/>
              <a:t> </a:t>
            </a:r>
            <a:r>
              <a:rPr lang="en-US" dirty="0" err="1"/>
              <a:t>hiện</a:t>
            </a:r>
            <a:r>
              <a:rPr lang="en-US" dirty="0"/>
              <a:t>) </a:t>
            </a:r>
            <a:r>
              <a:rPr lang="en-US" dirty="0" err="1"/>
              <a:t>đoạn</a:t>
            </a:r>
            <a:r>
              <a:rPr lang="en-US" dirty="0"/>
              <a:t> </a:t>
            </a:r>
            <a:r>
              <a:rPr lang="en-US" dirty="0" err="1"/>
              <a:t>găng</a:t>
            </a:r>
            <a:r>
              <a:rPr lang="en-US" dirty="0"/>
              <a:t> </a:t>
            </a:r>
            <a:r>
              <a:rPr lang="en-US" dirty="0" err="1"/>
              <a:t>thì</a:t>
            </a:r>
            <a:r>
              <a:rPr lang="en-US" dirty="0"/>
              <a:t> </a:t>
            </a:r>
            <a:r>
              <a:rPr lang="en-US" dirty="0" err="1"/>
              <a:t>chỉ</a:t>
            </a:r>
            <a:r>
              <a:rPr lang="en-US" dirty="0"/>
              <a:t> </a:t>
            </a:r>
            <a:r>
              <a:rPr lang="en-US" dirty="0" err="1"/>
              <a:t>có</a:t>
            </a:r>
            <a:r>
              <a:rPr lang="en-US" dirty="0"/>
              <a:t> </a:t>
            </a:r>
            <a:r>
              <a:rPr lang="en-US" dirty="0" err="1"/>
              <a:t>một</a:t>
            </a:r>
            <a:r>
              <a:rPr lang="en-US" dirty="0"/>
              <a:t> </a:t>
            </a:r>
            <a:r>
              <a:rPr lang="en-US" dirty="0" err="1"/>
              <a:t>tiến</a:t>
            </a:r>
            <a:r>
              <a:rPr lang="en-US" dirty="0"/>
              <a:t> </a:t>
            </a:r>
            <a:r>
              <a:rPr lang="en-US" dirty="0" err="1"/>
              <a:t>trình</a:t>
            </a:r>
            <a:r>
              <a:rPr lang="en-US" dirty="0"/>
              <a:t> </a:t>
            </a:r>
            <a:r>
              <a:rPr lang="en-US" dirty="0" err="1"/>
              <a:t>được</a:t>
            </a:r>
            <a:r>
              <a:rPr lang="en-US" dirty="0"/>
              <a:t> </a:t>
            </a:r>
            <a:r>
              <a:rPr lang="en-US" dirty="0" err="1"/>
              <a:t>vào</a:t>
            </a:r>
            <a:r>
              <a:rPr lang="en-US" dirty="0"/>
              <a:t>, </a:t>
            </a:r>
            <a:r>
              <a:rPr lang="en-US" dirty="0" err="1"/>
              <a:t>các</a:t>
            </a:r>
            <a:r>
              <a:rPr lang="en-US" dirty="0"/>
              <a:t> </a:t>
            </a:r>
            <a:r>
              <a:rPr lang="en-US" dirty="0" err="1"/>
              <a:t>tiến</a:t>
            </a:r>
            <a:r>
              <a:rPr lang="en-US" dirty="0"/>
              <a:t> </a:t>
            </a:r>
            <a:r>
              <a:rPr lang="en-US" dirty="0" err="1"/>
              <a:t>trình</a:t>
            </a:r>
            <a:r>
              <a:rPr lang="en-US" dirty="0"/>
              <a:t> </a:t>
            </a:r>
            <a:r>
              <a:rPr lang="en-US" dirty="0" err="1"/>
              <a:t>khác</a:t>
            </a:r>
            <a:r>
              <a:rPr lang="en-US" dirty="0"/>
              <a:t> </a:t>
            </a:r>
            <a:r>
              <a:rPr lang="en-US" dirty="0" err="1"/>
              <a:t>phải</a:t>
            </a:r>
            <a:r>
              <a:rPr lang="en-US" dirty="0"/>
              <a:t> </a:t>
            </a:r>
            <a:r>
              <a:rPr lang="en-US" dirty="0" err="1"/>
              <a:t>chờ</a:t>
            </a:r>
            <a:r>
              <a:rPr lang="en-US" dirty="0"/>
              <a:t>, </a:t>
            </a:r>
            <a:r>
              <a:rPr lang="en-US" dirty="0" err="1"/>
              <a:t>một</a:t>
            </a:r>
            <a:r>
              <a:rPr lang="en-US" dirty="0"/>
              <a:t> </a:t>
            </a:r>
            <a:r>
              <a:rPr lang="en-US" dirty="0" err="1"/>
              <a:t>tiến</a:t>
            </a:r>
            <a:r>
              <a:rPr lang="en-US" dirty="0"/>
              <a:t> </a:t>
            </a:r>
            <a:r>
              <a:rPr lang="en-US" dirty="0" err="1"/>
              <a:t>trình</a:t>
            </a:r>
            <a:r>
              <a:rPr lang="en-US" dirty="0"/>
              <a:t> </a:t>
            </a:r>
            <a:r>
              <a:rPr lang="en-US" dirty="0" err="1"/>
              <a:t>khi</a:t>
            </a:r>
            <a:r>
              <a:rPr lang="en-US" dirty="0"/>
              <a:t> </a:t>
            </a:r>
            <a:r>
              <a:rPr lang="en-US" dirty="0" err="1"/>
              <a:t>ra</a:t>
            </a:r>
            <a:r>
              <a:rPr lang="en-US" dirty="0"/>
              <a:t> </a:t>
            </a:r>
            <a:r>
              <a:rPr lang="en-US" dirty="0" err="1"/>
              <a:t>khỏi</a:t>
            </a:r>
            <a:r>
              <a:rPr lang="en-US" dirty="0"/>
              <a:t> (</a:t>
            </a:r>
            <a:r>
              <a:rPr lang="en-US" dirty="0" err="1"/>
              <a:t>kết</a:t>
            </a:r>
            <a:r>
              <a:rPr lang="en-US" dirty="0"/>
              <a:t> </a:t>
            </a:r>
            <a:r>
              <a:rPr lang="en-US" dirty="0" err="1"/>
              <a:t>thúc</a:t>
            </a:r>
            <a:r>
              <a:rPr lang="en-US" dirty="0"/>
              <a:t>) </a:t>
            </a:r>
            <a:r>
              <a:rPr lang="en-US" dirty="0" err="1"/>
              <a:t>đoạn</a:t>
            </a:r>
            <a:r>
              <a:rPr lang="en-US" dirty="0"/>
              <a:t> </a:t>
            </a:r>
            <a:r>
              <a:rPr lang="en-US" dirty="0" err="1"/>
              <a:t>găng</a:t>
            </a:r>
            <a:r>
              <a:rPr lang="en-US" dirty="0"/>
              <a:t> </a:t>
            </a:r>
            <a:r>
              <a:rPr lang="en-US" dirty="0" err="1"/>
              <a:t>phải</a:t>
            </a:r>
            <a:r>
              <a:rPr lang="en-US" dirty="0"/>
              <a:t> </a:t>
            </a:r>
            <a:r>
              <a:rPr lang="en-US" dirty="0" err="1"/>
              <a:t>báo</a:t>
            </a:r>
            <a:r>
              <a:rPr lang="en-US" dirty="0"/>
              <a:t> </a:t>
            </a:r>
            <a:r>
              <a:rPr lang="en-US" dirty="0" err="1"/>
              <a:t>cho</a:t>
            </a:r>
            <a:r>
              <a:rPr lang="en-US" dirty="0"/>
              <a:t> </a:t>
            </a:r>
            <a:r>
              <a:rPr lang="en-US" dirty="0" err="1"/>
              <a:t>hệ</a:t>
            </a:r>
            <a:r>
              <a:rPr lang="en-US" dirty="0"/>
              <a:t> </a:t>
            </a:r>
            <a:r>
              <a:rPr lang="en-US" dirty="0" err="1"/>
              <a:t>điều</a:t>
            </a:r>
            <a:r>
              <a:rPr lang="en-US" dirty="0"/>
              <a:t> </a:t>
            </a:r>
            <a:r>
              <a:rPr lang="en-US" dirty="0" err="1"/>
              <a:t>hành</a:t>
            </a:r>
            <a:r>
              <a:rPr lang="en-US" dirty="0"/>
              <a:t> </a:t>
            </a:r>
            <a:r>
              <a:rPr lang="en-US" dirty="0" err="1"/>
              <a:t>và</a:t>
            </a:r>
            <a:r>
              <a:rPr lang="en-US" dirty="0"/>
              <a:t>/</a:t>
            </a:r>
            <a:r>
              <a:rPr lang="en-US" dirty="0" err="1"/>
              <a:t>hoặc</a:t>
            </a:r>
            <a:r>
              <a:rPr lang="en-US" dirty="0"/>
              <a:t> </a:t>
            </a:r>
            <a:r>
              <a:rPr lang="en-US" dirty="0" err="1"/>
              <a:t>các</a:t>
            </a:r>
            <a:r>
              <a:rPr lang="en-US" dirty="0"/>
              <a:t> </a:t>
            </a:r>
            <a:r>
              <a:rPr lang="en-US" dirty="0" err="1"/>
              <a:t>tiến</a:t>
            </a:r>
            <a:r>
              <a:rPr lang="en-US" dirty="0"/>
              <a:t> </a:t>
            </a:r>
            <a:r>
              <a:rPr lang="en-US" dirty="0" err="1"/>
              <a:t>trình</a:t>
            </a:r>
            <a:r>
              <a:rPr lang="en-US" dirty="0"/>
              <a:t> </a:t>
            </a:r>
            <a:r>
              <a:rPr lang="en-US" dirty="0" err="1"/>
              <a:t>khác</a:t>
            </a:r>
            <a:r>
              <a:rPr lang="en-US" dirty="0"/>
              <a:t> </a:t>
            </a:r>
            <a:r>
              <a:rPr lang="en-US" dirty="0" err="1"/>
              <a:t>biết</a:t>
            </a:r>
            <a:r>
              <a:rPr lang="en-US" dirty="0"/>
              <a:t> </a:t>
            </a:r>
            <a:r>
              <a:rPr lang="en-US" dirty="0" err="1"/>
              <a:t>để</a:t>
            </a:r>
            <a:r>
              <a:rPr lang="en-US" dirty="0"/>
              <a:t> </a:t>
            </a:r>
            <a:r>
              <a:rPr lang="en-US" dirty="0" err="1"/>
              <a:t>các</a:t>
            </a:r>
            <a:r>
              <a:rPr lang="en-US" dirty="0"/>
              <a:t> </a:t>
            </a:r>
            <a:r>
              <a:rPr lang="en-US" dirty="0" err="1"/>
              <a:t>tiến</a:t>
            </a:r>
            <a:r>
              <a:rPr lang="en-US" dirty="0"/>
              <a:t> </a:t>
            </a:r>
            <a:r>
              <a:rPr lang="en-US" dirty="0" err="1"/>
              <a:t>trình</a:t>
            </a:r>
            <a:r>
              <a:rPr lang="en-US" dirty="0"/>
              <a:t> </a:t>
            </a:r>
            <a:r>
              <a:rPr lang="en-US" dirty="0" err="1"/>
              <a:t>này</a:t>
            </a:r>
            <a:r>
              <a:rPr lang="en-US" dirty="0"/>
              <a:t> </a:t>
            </a:r>
            <a:r>
              <a:rPr lang="en-US" dirty="0" err="1"/>
              <a:t>vào</a:t>
            </a:r>
            <a:r>
              <a:rPr lang="en-US" dirty="0"/>
              <a:t> </a:t>
            </a:r>
            <a:r>
              <a:rPr lang="en-US" dirty="0" err="1"/>
              <a:t>đoạn</a:t>
            </a:r>
            <a:r>
              <a:rPr lang="en-US" dirty="0"/>
              <a:t> </a:t>
            </a:r>
            <a:r>
              <a:rPr lang="en-US" dirty="0" err="1"/>
              <a:t>găng</a:t>
            </a:r>
            <a:r>
              <a:rPr lang="en-US" dirty="0"/>
              <a:t>, vv. </a:t>
            </a:r>
            <a:endParaRPr lang="vi-VN" dirty="0"/>
          </a:p>
        </p:txBody>
      </p:sp>
      <p:sp>
        <p:nvSpPr>
          <p:cNvPr id="4" name="Date Placeholder 3"/>
          <p:cNvSpPr>
            <a:spLocks noGrp="1"/>
          </p:cNvSpPr>
          <p:nvPr>
            <p:ph type="dt" sz="half" idx="10"/>
          </p:nvPr>
        </p:nvSpPr>
        <p:spPr/>
        <p:txBody>
          <a:bodyPr/>
          <a:lstStyle/>
          <a:p>
            <a:fld id="{5DDA70E2-5AFC-4C1C-892D-11C240DD5C79}" type="datetime1">
              <a:rPr lang="en-US" smtClean="0"/>
              <a:t>08-Jul-19</a:t>
            </a:fld>
            <a:endParaRPr lang="en-US" dirty="0"/>
          </a:p>
        </p:txBody>
      </p:sp>
      <p:sp>
        <p:nvSpPr>
          <p:cNvPr id="5" name="Footer Placeholder 4"/>
          <p:cNvSpPr>
            <a:spLocks noGrp="1"/>
          </p:cNvSpPr>
          <p:nvPr>
            <p:ph type="ftr" sz="quarter" idx="11"/>
          </p:nvPr>
        </p:nvSpPr>
        <p:spPr/>
        <p:txBody>
          <a:bodyPr/>
          <a:lstStyle/>
          <a:p>
            <a:r>
              <a:rPr lang="en-US" smtClean="0"/>
              <a:t>GV.TS.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dirty="0"/>
          </a:p>
        </p:txBody>
      </p:sp>
    </p:spTree>
    <p:extLst>
      <p:ext uri="{BB962C8B-B14F-4D97-AF65-F5344CB8AC3E}">
        <p14:creationId xmlns:p14="http://schemas.microsoft.com/office/powerpoint/2010/main" val="1467095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latin typeface="Cambria" pitchFamily="18" charset="0"/>
              </a:rPr>
              <a:t>2.4.2. Đoạn găng (Critical Section)</a:t>
            </a:r>
            <a:endParaRPr lang="vi-VN" dirty="0"/>
          </a:p>
        </p:txBody>
      </p:sp>
      <p:sp>
        <p:nvSpPr>
          <p:cNvPr id="3" name="Content Placeholder 2"/>
          <p:cNvSpPr>
            <a:spLocks noGrp="1"/>
          </p:cNvSpPr>
          <p:nvPr>
            <p:ph idx="1"/>
          </p:nvPr>
        </p:nvSpPr>
        <p:spPr/>
        <p:txBody>
          <a:bodyPr>
            <a:normAutofit/>
          </a:bodyPr>
          <a:lstStyle/>
          <a:p>
            <a:r>
              <a:rPr lang="vi-VN" dirty="0">
                <a:latin typeface="Calibri" pitchFamily="34" charset="0"/>
                <a:cs typeface="Calibri" pitchFamily="34" charset="0"/>
              </a:rPr>
              <a:t>Yêu cầu của công tác điều độ tiến trình qua đoạn </a:t>
            </a:r>
            <a:r>
              <a:rPr lang="vi-VN" dirty="0" smtClean="0">
                <a:latin typeface="Calibri" pitchFamily="34" charset="0"/>
                <a:cs typeface="Calibri" pitchFamily="34" charset="0"/>
              </a:rPr>
              <a:t>găng:</a:t>
            </a:r>
          </a:p>
          <a:p>
            <a:pPr lvl="1">
              <a:lnSpc>
                <a:spcPct val="90000"/>
              </a:lnSpc>
            </a:pPr>
            <a:r>
              <a:rPr lang="en-US" dirty="0" err="1"/>
              <a:t>Tại</a:t>
            </a:r>
            <a:r>
              <a:rPr lang="en-US" dirty="0"/>
              <a:t> 1 </a:t>
            </a:r>
            <a:r>
              <a:rPr lang="en-US" dirty="0" err="1"/>
              <a:t>thời</a:t>
            </a:r>
            <a:r>
              <a:rPr lang="en-US" dirty="0"/>
              <a:t> </a:t>
            </a:r>
            <a:r>
              <a:rPr lang="en-US" dirty="0" err="1"/>
              <a:t>điểm</a:t>
            </a:r>
            <a:r>
              <a:rPr lang="en-US" dirty="0"/>
              <a:t> </a:t>
            </a:r>
            <a:r>
              <a:rPr lang="en-US" dirty="0" err="1"/>
              <a:t>chỉ</a:t>
            </a:r>
            <a:r>
              <a:rPr lang="en-US" dirty="0"/>
              <a:t> </a:t>
            </a:r>
            <a:r>
              <a:rPr lang="en-US" dirty="0" err="1"/>
              <a:t>cho</a:t>
            </a:r>
            <a:r>
              <a:rPr lang="en-US" dirty="0"/>
              <a:t> </a:t>
            </a:r>
            <a:r>
              <a:rPr lang="en-US" dirty="0" err="1"/>
              <a:t>phép</a:t>
            </a:r>
            <a:r>
              <a:rPr lang="en-US" dirty="0"/>
              <a:t> 1 </a:t>
            </a:r>
            <a:r>
              <a:rPr lang="en-US" dirty="0" err="1"/>
              <a:t>tiến</a:t>
            </a:r>
            <a:r>
              <a:rPr lang="en-US" dirty="0"/>
              <a:t> </a:t>
            </a:r>
            <a:r>
              <a:rPr lang="en-US" dirty="0" err="1"/>
              <a:t>trình</a:t>
            </a:r>
            <a:r>
              <a:rPr lang="en-US" dirty="0"/>
              <a:t> </a:t>
            </a:r>
            <a:r>
              <a:rPr lang="en-US" dirty="0" err="1"/>
              <a:t>nằm</a:t>
            </a:r>
            <a:r>
              <a:rPr lang="en-US" dirty="0"/>
              <a:t> </a:t>
            </a:r>
            <a:r>
              <a:rPr lang="en-US" dirty="0" err="1"/>
              <a:t>trong</a:t>
            </a:r>
            <a:r>
              <a:rPr lang="en-US" dirty="0"/>
              <a:t> </a:t>
            </a:r>
            <a:r>
              <a:rPr lang="en-US" dirty="0" err="1"/>
              <a:t>đoạn</a:t>
            </a:r>
            <a:r>
              <a:rPr lang="en-US" dirty="0"/>
              <a:t> </a:t>
            </a:r>
            <a:r>
              <a:rPr lang="en-US" dirty="0" err="1" smtClean="0"/>
              <a:t>găng</a:t>
            </a:r>
            <a:r>
              <a:rPr lang="en-US" dirty="0" smtClean="0"/>
              <a:t>;</a:t>
            </a:r>
          </a:p>
          <a:p>
            <a:pPr lvl="1">
              <a:lnSpc>
                <a:spcPct val="90000"/>
              </a:lnSpc>
            </a:pPr>
            <a:r>
              <a:rPr lang="en-US" dirty="0" err="1"/>
              <a:t>Nếu</a:t>
            </a:r>
            <a:r>
              <a:rPr lang="en-US" dirty="0"/>
              <a:t> </a:t>
            </a:r>
            <a:r>
              <a:rPr lang="en-US" dirty="0" err="1"/>
              <a:t>có</a:t>
            </a:r>
            <a:r>
              <a:rPr lang="en-US" dirty="0"/>
              <a:t> </a:t>
            </a:r>
            <a:r>
              <a:rPr lang="en-US" dirty="0" err="1"/>
              <a:t>nhiều</a:t>
            </a:r>
            <a:r>
              <a:rPr lang="en-US" dirty="0"/>
              <a:t> </a:t>
            </a:r>
            <a:r>
              <a:rPr lang="en-US" dirty="0" err="1"/>
              <a:t>tiến</a:t>
            </a:r>
            <a:r>
              <a:rPr lang="en-US" dirty="0"/>
              <a:t> </a:t>
            </a:r>
            <a:r>
              <a:rPr lang="en-US" dirty="0" err="1"/>
              <a:t>trình</a:t>
            </a:r>
            <a:r>
              <a:rPr lang="en-US" dirty="0"/>
              <a:t> </a:t>
            </a:r>
            <a:r>
              <a:rPr lang="en-US" dirty="0" err="1"/>
              <a:t>đồng</a:t>
            </a:r>
            <a:r>
              <a:rPr lang="en-US" dirty="0"/>
              <a:t> </a:t>
            </a:r>
            <a:r>
              <a:rPr lang="en-US" dirty="0" err="1"/>
              <a:t>thời</a:t>
            </a:r>
            <a:r>
              <a:rPr lang="en-US" dirty="0"/>
              <a:t> </a:t>
            </a:r>
            <a:r>
              <a:rPr lang="en-US" dirty="0" err="1"/>
              <a:t>cùng</a:t>
            </a:r>
            <a:r>
              <a:rPr lang="en-US" dirty="0"/>
              <a:t> </a:t>
            </a:r>
            <a:r>
              <a:rPr lang="en-US" dirty="0" err="1"/>
              <a:t>xin</a:t>
            </a:r>
            <a:r>
              <a:rPr lang="en-US" dirty="0"/>
              <a:t> </a:t>
            </a:r>
            <a:r>
              <a:rPr lang="en-US" dirty="0" err="1"/>
              <a:t>được</a:t>
            </a:r>
            <a:r>
              <a:rPr lang="en-US" dirty="0"/>
              <a:t> </a:t>
            </a:r>
            <a:r>
              <a:rPr lang="en-US" dirty="0" err="1"/>
              <a:t>vào</a:t>
            </a:r>
            <a:r>
              <a:rPr lang="en-US" dirty="0"/>
              <a:t> </a:t>
            </a:r>
            <a:r>
              <a:rPr lang="en-US" dirty="0" err="1"/>
              <a:t>đoạn</a:t>
            </a:r>
            <a:r>
              <a:rPr lang="en-US" dirty="0"/>
              <a:t> </a:t>
            </a:r>
            <a:r>
              <a:rPr lang="en-US" dirty="0" err="1"/>
              <a:t>găng</a:t>
            </a:r>
            <a:r>
              <a:rPr lang="en-US" dirty="0"/>
              <a:t> </a:t>
            </a:r>
            <a:r>
              <a:rPr lang="en-US" dirty="0" err="1"/>
              <a:t>thì</a:t>
            </a:r>
            <a:r>
              <a:rPr lang="en-US" dirty="0"/>
              <a:t> </a:t>
            </a:r>
            <a:r>
              <a:rPr lang="en-US" dirty="0" err="1"/>
              <a:t>chỉ</a:t>
            </a:r>
            <a:r>
              <a:rPr lang="en-US" dirty="0"/>
              <a:t> </a:t>
            </a:r>
            <a:r>
              <a:rPr lang="en-US" dirty="0" err="1"/>
              <a:t>có</a:t>
            </a:r>
            <a:r>
              <a:rPr lang="en-US" dirty="0"/>
              <a:t> </a:t>
            </a:r>
            <a:r>
              <a:rPr lang="en-US" dirty="0" err="1"/>
              <a:t>một</a:t>
            </a:r>
            <a:r>
              <a:rPr lang="en-US" dirty="0"/>
              <a:t> </a:t>
            </a:r>
            <a:r>
              <a:rPr lang="en-US" dirty="0" err="1"/>
              <a:t>tiến</a:t>
            </a:r>
            <a:r>
              <a:rPr lang="en-US" dirty="0"/>
              <a:t> </a:t>
            </a:r>
            <a:r>
              <a:rPr lang="en-US" dirty="0" err="1"/>
              <a:t>trình</a:t>
            </a:r>
            <a:r>
              <a:rPr lang="en-US" dirty="0"/>
              <a:t> </a:t>
            </a:r>
            <a:r>
              <a:rPr lang="en-US" dirty="0" err="1"/>
              <a:t>được</a:t>
            </a:r>
            <a:r>
              <a:rPr lang="en-US" dirty="0"/>
              <a:t> </a:t>
            </a:r>
            <a:r>
              <a:rPr lang="en-US" dirty="0" err="1" smtClean="0"/>
              <a:t>phép</a:t>
            </a:r>
            <a:r>
              <a:rPr lang="en-US" dirty="0" smtClean="0"/>
              <a:t>; </a:t>
            </a:r>
            <a:endParaRPr lang="en-US" dirty="0"/>
          </a:p>
          <a:p>
            <a:pPr lvl="1">
              <a:lnSpc>
                <a:spcPct val="90000"/>
              </a:lnSpc>
            </a:pPr>
            <a:r>
              <a:rPr lang="en-US" dirty="0" err="1"/>
              <a:t>Tiến</a:t>
            </a:r>
            <a:r>
              <a:rPr lang="en-US" dirty="0"/>
              <a:t> </a:t>
            </a:r>
            <a:r>
              <a:rPr lang="en-US" dirty="0" err="1"/>
              <a:t>trình</a:t>
            </a:r>
            <a:r>
              <a:rPr lang="en-US" dirty="0"/>
              <a:t> </a:t>
            </a:r>
            <a:r>
              <a:rPr lang="en-US" dirty="0" err="1"/>
              <a:t>chờ</a:t>
            </a:r>
            <a:r>
              <a:rPr lang="en-US" dirty="0"/>
              <a:t> </a:t>
            </a:r>
            <a:r>
              <a:rPr lang="en-US" dirty="0" err="1"/>
              <a:t>ngoài</a:t>
            </a:r>
            <a:r>
              <a:rPr lang="en-US" dirty="0"/>
              <a:t> </a:t>
            </a:r>
            <a:r>
              <a:rPr lang="en-US" dirty="0" err="1"/>
              <a:t>đoạn</a:t>
            </a:r>
            <a:r>
              <a:rPr lang="en-US" dirty="0"/>
              <a:t> </a:t>
            </a:r>
            <a:r>
              <a:rPr lang="en-US" dirty="0" err="1"/>
              <a:t>găng</a:t>
            </a:r>
            <a:r>
              <a:rPr lang="en-US" dirty="0"/>
              <a:t> </a:t>
            </a:r>
            <a:r>
              <a:rPr lang="en-US" dirty="0" err="1"/>
              <a:t>không</a:t>
            </a:r>
            <a:r>
              <a:rPr lang="en-US" dirty="0"/>
              <a:t> </a:t>
            </a:r>
            <a:r>
              <a:rPr lang="en-US" dirty="0" err="1"/>
              <a:t>được</a:t>
            </a:r>
            <a:r>
              <a:rPr lang="en-US" dirty="0"/>
              <a:t> </a:t>
            </a:r>
            <a:r>
              <a:rPr lang="en-US" dirty="0" err="1"/>
              <a:t>ngăn</a:t>
            </a:r>
            <a:r>
              <a:rPr lang="en-US" dirty="0"/>
              <a:t> </a:t>
            </a:r>
            <a:r>
              <a:rPr lang="en-US" dirty="0" err="1"/>
              <a:t>cản</a:t>
            </a:r>
            <a:r>
              <a:rPr lang="en-US" dirty="0"/>
              <a:t> </a:t>
            </a:r>
            <a:r>
              <a:rPr lang="en-US" dirty="0" err="1"/>
              <a:t>các</a:t>
            </a:r>
            <a:r>
              <a:rPr lang="en-US" dirty="0"/>
              <a:t> </a:t>
            </a:r>
            <a:r>
              <a:rPr lang="en-US" dirty="0" err="1"/>
              <a:t>tiến</a:t>
            </a:r>
            <a:r>
              <a:rPr lang="en-US" dirty="0"/>
              <a:t> </a:t>
            </a:r>
            <a:r>
              <a:rPr lang="en-US" dirty="0" err="1"/>
              <a:t>trình</a:t>
            </a:r>
            <a:r>
              <a:rPr lang="en-US" dirty="0"/>
              <a:t> </a:t>
            </a:r>
            <a:r>
              <a:rPr lang="en-US" dirty="0" err="1"/>
              <a:t>khác</a:t>
            </a:r>
            <a:r>
              <a:rPr lang="en-US" dirty="0"/>
              <a:t> </a:t>
            </a:r>
            <a:r>
              <a:rPr lang="en-US" dirty="0" err="1"/>
              <a:t>vào</a:t>
            </a:r>
            <a:r>
              <a:rPr lang="en-US" dirty="0"/>
              <a:t> </a:t>
            </a:r>
            <a:r>
              <a:rPr lang="en-US" dirty="0" err="1"/>
              <a:t>đoạn</a:t>
            </a:r>
            <a:r>
              <a:rPr lang="en-US" dirty="0"/>
              <a:t> </a:t>
            </a:r>
            <a:r>
              <a:rPr lang="en-US" dirty="0" err="1" smtClean="0"/>
              <a:t>găng</a:t>
            </a:r>
            <a:r>
              <a:rPr lang="en-US" dirty="0" smtClean="0"/>
              <a:t>;</a:t>
            </a:r>
            <a:endParaRPr lang="en-US" dirty="0"/>
          </a:p>
          <a:p>
            <a:pPr lvl="1">
              <a:lnSpc>
                <a:spcPct val="90000"/>
              </a:lnSpc>
            </a:pPr>
            <a:r>
              <a:rPr lang="en-US" dirty="0" err="1"/>
              <a:t>Không</a:t>
            </a:r>
            <a:r>
              <a:rPr lang="en-US" dirty="0"/>
              <a:t> </a:t>
            </a:r>
            <a:r>
              <a:rPr lang="en-US" dirty="0" err="1"/>
              <a:t>có</a:t>
            </a:r>
            <a:r>
              <a:rPr lang="en-US" dirty="0"/>
              <a:t> </a:t>
            </a:r>
            <a:r>
              <a:rPr lang="en-US" dirty="0" err="1"/>
              <a:t>tiến</a:t>
            </a:r>
            <a:r>
              <a:rPr lang="en-US" dirty="0"/>
              <a:t> </a:t>
            </a:r>
            <a:r>
              <a:rPr lang="en-US" dirty="0" err="1"/>
              <a:t>trình</a:t>
            </a:r>
            <a:r>
              <a:rPr lang="en-US" dirty="0"/>
              <a:t> </a:t>
            </a:r>
            <a:r>
              <a:rPr lang="en-US" dirty="0" err="1"/>
              <a:t>nào</a:t>
            </a:r>
            <a:r>
              <a:rPr lang="en-US" dirty="0"/>
              <a:t> </a:t>
            </a:r>
            <a:r>
              <a:rPr lang="en-US" dirty="0" err="1"/>
              <a:t>phải</a:t>
            </a:r>
            <a:r>
              <a:rPr lang="en-US" dirty="0"/>
              <a:t> </a:t>
            </a:r>
            <a:r>
              <a:rPr lang="en-US" dirty="0" err="1"/>
              <a:t>chờ</a:t>
            </a:r>
            <a:r>
              <a:rPr lang="en-US" dirty="0"/>
              <a:t> </a:t>
            </a:r>
            <a:r>
              <a:rPr lang="en-US" dirty="0" err="1"/>
              <a:t>lâu</a:t>
            </a:r>
            <a:r>
              <a:rPr lang="en-US" dirty="0"/>
              <a:t> </a:t>
            </a:r>
            <a:r>
              <a:rPr lang="en-US" dirty="0" err="1"/>
              <a:t>để</a:t>
            </a:r>
            <a:r>
              <a:rPr lang="en-US" dirty="0"/>
              <a:t> </a:t>
            </a:r>
            <a:r>
              <a:rPr lang="en-US" dirty="0" err="1"/>
              <a:t>được</a:t>
            </a:r>
            <a:r>
              <a:rPr lang="en-US" dirty="0"/>
              <a:t> </a:t>
            </a:r>
            <a:r>
              <a:rPr lang="en-US" dirty="0" err="1"/>
              <a:t>vào</a:t>
            </a:r>
            <a:r>
              <a:rPr lang="en-US" dirty="0"/>
              <a:t> </a:t>
            </a:r>
            <a:r>
              <a:rPr lang="en-US" dirty="0" err="1"/>
              <a:t>đoạn</a:t>
            </a:r>
            <a:r>
              <a:rPr lang="en-US" dirty="0"/>
              <a:t> </a:t>
            </a:r>
            <a:r>
              <a:rPr lang="en-US" dirty="0" err="1" smtClean="0"/>
              <a:t>găng</a:t>
            </a:r>
            <a:r>
              <a:rPr lang="en-US" dirty="0" smtClean="0"/>
              <a:t>;</a:t>
            </a:r>
            <a:endParaRPr lang="en-US" dirty="0"/>
          </a:p>
          <a:p>
            <a:pPr lvl="1">
              <a:lnSpc>
                <a:spcPct val="90000"/>
              </a:lnSpc>
            </a:pPr>
            <a:r>
              <a:rPr lang="en-US" dirty="0" err="1"/>
              <a:t>Đánh</a:t>
            </a:r>
            <a:r>
              <a:rPr lang="en-US" dirty="0"/>
              <a:t> </a:t>
            </a:r>
            <a:r>
              <a:rPr lang="en-US" dirty="0" err="1"/>
              <a:t>thức</a:t>
            </a:r>
            <a:r>
              <a:rPr lang="en-US" dirty="0"/>
              <a:t> </a:t>
            </a:r>
            <a:r>
              <a:rPr lang="en-US" dirty="0" err="1"/>
              <a:t>các</a:t>
            </a:r>
            <a:r>
              <a:rPr lang="en-US" dirty="0"/>
              <a:t> </a:t>
            </a:r>
            <a:r>
              <a:rPr lang="en-US" dirty="0" err="1"/>
              <a:t>tiến</a:t>
            </a:r>
            <a:r>
              <a:rPr lang="en-US" dirty="0"/>
              <a:t> </a:t>
            </a:r>
            <a:r>
              <a:rPr lang="en-US" dirty="0" err="1"/>
              <a:t>trình</a:t>
            </a:r>
            <a:r>
              <a:rPr lang="en-US" dirty="0"/>
              <a:t> </a:t>
            </a:r>
            <a:r>
              <a:rPr lang="en-US" dirty="0" err="1"/>
              <a:t>trong</a:t>
            </a:r>
            <a:r>
              <a:rPr lang="en-US" dirty="0"/>
              <a:t> </a:t>
            </a:r>
            <a:r>
              <a:rPr lang="en-US" dirty="0" err="1"/>
              <a:t>hàng</a:t>
            </a:r>
            <a:r>
              <a:rPr lang="en-US" dirty="0"/>
              <a:t> </a:t>
            </a:r>
            <a:r>
              <a:rPr lang="en-US" dirty="0" err="1"/>
              <a:t>đợi</a:t>
            </a:r>
            <a:r>
              <a:rPr lang="en-US" dirty="0"/>
              <a:t> </a:t>
            </a:r>
            <a:r>
              <a:rPr lang="en-US" dirty="0" err="1"/>
              <a:t>để</a:t>
            </a:r>
            <a:r>
              <a:rPr lang="en-US" dirty="0"/>
              <a:t> </a:t>
            </a:r>
            <a:r>
              <a:rPr lang="en-US" dirty="0" err="1"/>
              <a:t>tạo</a:t>
            </a:r>
            <a:r>
              <a:rPr lang="en-US" dirty="0"/>
              <a:t> </a:t>
            </a:r>
            <a:r>
              <a:rPr lang="en-US" dirty="0" err="1"/>
              <a:t>điều</a:t>
            </a:r>
            <a:r>
              <a:rPr lang="en-US" dirty="0"/>
              <a:t> </a:t>
            </a:r>
            <a:r>
              <a:rPr lang="en-US" dirty="0" err="1"/>
              <a:t>kiện</a:t>
            </a:r>
            <a:r>
              <a:rPr lang="en-US" dirty="0"/>
              <a:t> </a:t>
            </a:r>
            <a:r>
              <a:rPr lang="en-US" dirty="0" err="1"/>
              <a:t>cho</a:t>
            </a:r>
            <a:r>
              <a:rPr lang="en-US" dirty="0"/>
              <a:t> </a:t>
            </a:r>
            <a:r>
              <a:rPr lang="en-US" dirty="0" err="1"/>
              <a:t>nó</a:t>
            </a:r>
            <a:r>
              <a:rPr lang="en-US" dirty="0"/>
              <a:t> </a:t>
            </a:r>
            <a:r>
              <a:rPr lang="en-US" dirty="0" err="1"/>
              <a:t>vào</a:t>
            </a:r>
            <a:r>
              <a:rPr lang="en-US" dirty="0"/>
              <a:t> </a:t>
            </a:r>
            <a:r>
              <a:rPr lang="en-US" dirty="0" err="1"/>
              <a:t>đoạn</a:t>
            </a:r>
            <a:r>
              <a:rPr lang="en-US" dirty="0"/>
              <a:t> </a:t>
            </a:r>
            <a:r>
              <a:rPr lang="en-US" dirty="0" err="1"/>
              <a:t>găng</a:t>
            </a:r>
            <a:r>
              <a:rPr lang="en-US" dirty="0"/>
              <a:t> </a:t>
            </a:r>
            <a:r>
              <a:rPr lang="en-US" dirty="0" err="1"/>
              <a:t>khi</a:t>
            </a:r>
            <a:r>
              <a:rPr lang="en-US" dirty="0"/>
              <a:t> </a:t>
            </a:r>
            <a:r>
              <a:rPr lang="en-US" dirty="0" err="1"/>
              <a:t>tài</a:t>
            </a:r>
            <a:r>
              <a:rPr lang="en-US" dirty="0"/>
              <a:t> </a:t>
            </a:r>
            <a:r>
              <a:rPr lang="en-US" dirty="0" err="1"/>
              <a:t>nguyên</a:t>
            </a:r>
            <a:r>
              <a:rPr lang="en-US" dirty="0"/>
              <a:t> </a:t>
            </a:r>
            <a:r>
              <a:rPr lang="en-US" dirty="0" err="1"/>
              <a:t>găng</a:t>
            </a:r>
            <a:r>
              <a:rPr lang="en-US" dirty="0"/>
              <a:t> </a:t>
            </a:r>
            <a:r>
              <a:rPr lang="en-US" dirty="0" err="1"/>
              <a:t>được</a:t>
            </a:r>
            <a:r>
              <a:rPr lang="en-US" dirty="0"/>
              <a:t> </a:t>
            </a:r>
            <a:r>
              <a:rPr lang="en-US" dirty="0" err="1"/>
              <a:t>giải</a:t>
            </a:r>
            <a:r>
              <a:rPr lang="en-US" dirty="0"/>
              <a:t> </a:t>
            </a:r>
            <a:r>
              <a:rPr lang="en-US" dirty="0" err="1" smtClean="0"/>
              <a:t>phóng</a:t>
            </a:r>
            <a:r>
              <a:rPr lang="en-US" dirty="0" smtClean="0"/>
              <a:t>.</a:t>
            </a:r>
            <a:endParaRPr lang="en-US" dirty="0"/>
          </a:p>
          <a:p>
            <a:endParaRPr lang="vi-VN" dirty="0">
              <a:latin typeface="Calibri" pitchFamily="34" charset="0"/>
              <a:cs typeface="Calibri" pitchFamily="34" charset="0"/>
            </a:endParaRPr>
          </a:p>
        </p:txBody>
      </p:sp>
      <p:sp>
        <p:nvSpPr>
          <p:cNvPr id="4" name="Date Placeholder 3"/>
          <p:cNvSpPr>
            <a:spLocks noGrp="1"/>
          </p:cNvSpPr>
          <p:nvPr>
            <p:ph type="dt" sz="half" idx="10"/>
          </p:nvPr>
        </p:nvSpPr>
        <p:spPr/>
        <p:txBody>
          <a:bodyPr/>
          <a:lstStyle/>
          <a:p>
            <a:fld id="{7A398ADF-6CF4-482A-B502-8CA8928CD960}" type="datetime1">
              <a:rPr lang="en-US" smtClean="0"/>
              <a:t>08-Jul-19</a:t>
            </a:fld>
            <a:endParaRPr lang="en-US" dirty="0"/>
          </a:p>
        </p:txBody>
      </p:sp>
      <p:sp>
        <p:nvSpPr>
          <p:cNvPr id="5" name="Footer Placeholder 4"/>
          <p:cNvSpPr>
            <a:spLocks noGrp="1"/>
          </p:cNvSpPr>
          <p:nvPr>
            <p:ph type="ftr" sz="quarter" idx="11"/>
          </p:nvPr>
        </p:nvSpPr>
        <p:spPr/>
        <p:txBody>
          <a:bodyPr/>
          <a:lstStyle/>
          <a:p>
            <a:r>
              <a:rPr lang="en-US" smtClean="0"/>
              <a:t>GV.TS.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dirty="0"/>
          </a:p>
        </p:txBody>
      </p:sp>
    </p:spTree>
    <p:extLst>
      <p:ext uri="{BB962C8B-B14F-4D97-AF65-F5344CB8AC3E}">
        <p14:creationId xmlns:p14="http://schemas.microsoft.com/office/powerpoint/2010/main" val="305947722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2.4.3. </a:t>
            </a:r>
            <a:r>
              <a:rPr lang="en-US" dirty="0" err="1"/>
              <a:t>Tắc</a:t>
            </a:r>
            <a:r>
              <a:rPr lang="en-US" dirty="0"/>
              <a:t> </a:t>
            </a:r>
            <a:r>
              <a:rPr lang="en-US" dirty="0" err="1"/>
              <a:t>nghẽn</a:t>
            </a:r>
            <a:r>
              <a:rPr lang="en-US" dirty="0"/>
              <a:t> (Deadlock)</a:t>
            </a:r>
          </a:p>
        </p:txBody>
      </p:sp>
      <p:sp>
        <p:nvSpPr>
          <p:cNvPr id="3" name="Content Placeholder 2"/>
          <p:cNvSpPr>
            <a:spLocks noGrp="1"/>
          </p:cNvSpPr>
          <p:nvPr>
            <p:ph idx="1"/>
          </p:nvPr>
        </p:nvSpPr>
        <p:spPr/>
        <p:txBody>
          <a:bodyPr/>
          <a:lstStyle/>
          <a:p>
            <a:pPr lvl="0"/>
            <a:r>
              <a:rPr lang="en-US" b="1" dirty="0" err="1" smtClean="0"/>
              <a:t>Ví</a:t>
            </a:r>
            <a:r>
              <a:rPr lang="en-US" b="1" dirty="0" smtClean="0"/>
              <a:t> </a:t>
            </a:r>
            <a:r>
              <a:rPr lang="en-US" b="1" dirty="0" err="1" smtClean="0"/>
              <a:t>dụ</a:t>
            </a:r>
            <a:r>
              <a:rPr lang="en-US" b="1" dirty="0" smtClean="0"/>
              <a:t>: </a:t>
            </a:r>
            <a:r>
              <a:rPr lang="en-US" dirty="0" err="1"/>
              <a:t>Giả</a:t>
            </a:r>
            <a:r>
              <a:rPr lang="en-US" dirty="0"/>
              <a:t> </a:t>
            </a:r>
            <a:r>
              <a:rPr lang="en-US" dirty="0" err="1"/>
              <a:t>như</a:t>
            </a:r>
            <a:r>
              <a:rPr lang="en-US" dirty="0"/>
              <a:t> </a:t>
            </a:r>
            <a:r>
              <a:rPr lang="en-US" dirty="0" err="1"/>
              <a:t>có</a:t>
            </a:r>
            <a:r>
              <a:rPr lang="en-US" dirty="0"/>
              <a:t> </a:t>
            </a:r>
            <a:r>
              <a:rPr lang="en-US" dirty="0" err="1"/>
              <a:t>hai</a:t>
            </a:r>
            <a:r>
              <a:rPr lang="en-US" dirty="0"/>
              <a:t> </a:t>
            </a:r>
            <a:r>
              <a:rPr lang="en-US" dirty="0" err="1"/>
              <a:t>tiến</a:t>
            </a:r>
            <a:r>
              <a:rPr lang="en-US" dirty="0"/>
              <a:t> </a:t>
            </a:r>
            <a:r>
              <a:rPr lang="en-US" dirty="0" err="1"/>
              <a:t>trình</a:t>
            </a:r>
            <a:r>
              <a:rPr lang="en-US" dirty="0"/>
              <a:t> P1 </a:t>
            </a:r>
            <a:r>
              <a:rPr lang="en-US" dirty="0" err="1"/>
              <a:t>và</a:t>
            </a:r>
            <a:r>
              <a:rPr lang="en-US" dirty="0"/>
              <a:t> P2, </a:t>
            </a:r>
            <a:r>
              <a:rPr lang="en-US" dirty="0" err="1"/>
              <a:t>và</a:t>
            </a:r>
            <a:r>
              <a:rPr lang="en-US" dirty="0"/>
              <a:t> </a:t>
            </a:r>
            <a:r>
              <a:rPr lang="en-US" dirty="0" err="1"/>
              <a:t>hai</a:t>
            </a:r>
            <a:r>
              <a:rPr lang="en-US" dirty="0"/>
              <a:t> </a:t>
            </a:r>
            <a:r>
              <a:rPr lang="en-US" dirty="0" err="1"/>
              <a:t>tài</a:t>
            </a:r>
            <a:r>
              <a:rPr lang="en-US" dirty="0"/>
              <a:t> </a:t>
            </a:r>
            <a:r>
              <a:rPr lang="en-US" dirty="0" err="1"/>
              <a:t>nguyên</a:t>
            </a:r>
            <a:r>
              <a:rPr lang="en-US" dirty="0"/>
              <a:t> </a:t>
            </a:r>
            <a:r>
              <a:rPr lang="en-US" dirty="0" err="1"/>
              <a:t>găng</a:t>
            </a:r>
            <a:r>
              <a:rPr lang="en-US" dirty="0"/>
              <a:t> R1 </a:t>
            </a:r>
            <a:r>
              <a:rPr lang="en-US" dirty="0" err="1"/>
              <a:t>và</a:t>
            </a:r>
            <a:r>
              <a:rPr lang="en-US" dirty="0"/>
              <a:t> R2, </a:t>
            </a:r>
            <a:r>
              <a:rPr lang="en-US" dirty="0" err="1"/>
              <a:t>mỗi</a:t>
            </a:r>
            <a:r>
              <a:rPr lang="en-US" dirty="0"/>
              <a:t> </a:t>
            </a:r>
            <a:r>
              <a:rPr lang="en-US" dirty="0" err="1"/>
              <a:t>tiến</a:t>
            </a:r>
            <a:r>
              <a:rPr lang="en-US" dirty="0"/>
              <a:t> </a:t>
            </a:r>
            <a:r>
              <a:rPr lang="en-US" dirty="0" err="1"/>
              <a:t>trình</a:t>
            </a:r>
            <a:r>
              <a:rPr lang="en-US" dirty="0"/>
              <a:t> </a:t>
            </a:r>
            <a:r>
              <a:rPr lang="en-US" dirty="0" err="1"/>
              <a:t>đều</a:t>
            </a:r>
            <a:r>
              <a:rPr lang="en-US" dirty="0"/>
              <a:t> </a:t>
            </a:r>
            <a:r>
              <a:rPr lang="en-US" dirty="0" err="1"/>
              <a:t>cần</a:t>
            </a:r>
            <a:r>
              <a:rPr lang="en-US" dirty="0"/>
              <a:t> </a:t>
            </a:r>
            <a:r>
              <a:rPr lang="en-US" dirty="0" err="1"/>
              <a:t>truy</a:t>
            </a:r>
            <a:r>
              <a:rPr lang="en-US" dirty="0"/>
              <a:t> </a:t>
            </a:r>
            <a:r>
              <a:rPr lang="en-US" dirty="0" err="1"/>
              <a:t>xuất</a:t>
            </a:r>
            <a:r>
              <a:rPr lang="en-US" dirty="0"/>
              <a:t> </a:t>
            </a:r>
            <a:r>
              <a:rPr lang="en-US" dirty="0" err="1"/>
              <a:t>đến</a:t>
            </a:r>
            <a:r>
              <a:rPr lang="en-US" dirty="0"/>
              <a:t> </a:t>
            </a:r>
            <a:r>
              <a:rPr lang="en-US" dirty="0" err="1"/>
              <a:t>để</a:t>
            </a:r>
            <a:r>
              <a:rPr lang="en-US" dirty="0"/>
              <a:t> </a:t>
            </a:r>
            <a:r>
              <a:rPr lang="en-US" dirty="0" err="1"/>
              <a:t>mã</a:t>
            </a:r>
            <a:r>
              <a:rPr lang="en-US" dirty="0"/>
              <a:t> </a:t>
            </a:r>
            <a:r>
              <a:rPr lang="en-US" dirty="0" err="1"/>
              <a:t>thực</a:t>
            </a:r>
            <a:r>
              <a:rPr lang="en-US" dirty="0"/>
              <a:t> </a:t>
            </a:r>
            <a:r>
              <a:rPr lang="en-US" dirty="0" err="1"/>
              <a:t>hiện</a:t>
            </a:r>
            <a:r>
              <a:rPr lang="en-US" dirty="0"/>
              <a:t> </a:t>
            </a:r>
            <a:r>
              <a:rPr lang="en-US" dirty="0" err="1"/>
              <a:t>một</a:t>
            </a:r>
            <a:r>
              <a:rPr lang="en-US" dirty="0"/>
              <a:t> </a:t>
            </a:r>
            <a:r>
              <a:rPr lang="en-US" dirty="0" err="1"/>
              <a:t>hàm</a:t>
            </a:r>
            <a:r>
              <a:rPr lang="en-US" dirty="0"/>
              <a:t> </a:t>
            </a:r>
            <a:r>
              <a:rPr lang="en-US" dirty="0" err="1"/>
              <a:t>của</a:t>
            </a:r>
            <a:r>
              <a:rPr lang="en-US" dirty="0"/>
              <a:t> </a:t>
            </a:r>
            <a:r>
              <a:rPr lang="en-US" dirty="0" err="1"/>
              <a:t>nó</a:t>
            </a:r>
            <a:r>
              <a:rPr lang="en-US" dirty="0"/>
              <a:t>. </a:t>
            </a:r>
            <a:r>
              <a:rPr lang="en-US" dirty="0" err="1" smtClean="0"/>
              <a:t>Xét</a:t>
            </a:r>
            <a:r>
              <a:rPr lang="en-US" dirty="0" smtClean="0"/>
              <a:t> </a:t>
            </a:r>
            <a:r>
              <a:rPr lang="en-US" dirty="0" err="1" smtClean="0"/>
              <a:t>trường</a:t>
            </a:r>
            <a:r>
              <a:rPr lang="en-US" dirty="0" smtClean="0"/>
              <a:t> </a:t>
            </a:r>
            <a:r>
              <a:rPr lang="en-US" dirty="0" err="1" smtClean="0"/>
              <a:t>hợp</a:t>
            </a:r>
            <a:r>
              <a:rPr lang="en-US" dirty="0" smtClean="0"/>
              <a:t> </a:t>
            </a:r>
            <a:r>
              <a:rPr lang="en-US" dirty="0" err="1" smtClean="0"/>
              <a:t>sau</a:t>
            </a:r>
            <a:r>
              <a:rPr lang="en-US" dirty="0" smtClean="0"/>
              <a:t>:</a:t>
            </a:r>
          </a:p>
          <a:p>
            <a:pPr lvl="0"/>
            <a:r>
              <a:rPr lang="en-US" dirty="0" smtClean="0"/>
              <a:t>R1 </a:t>
            </a:r>
            <a:r>
              <a:rPr lang="en-US" dirty="0" err="1"/>
              <a:t>đang</a:t>
            </a:r>
            <a:r>
              <a:rPr lang="en-US" dirty="0"/>
              <a:t> </a:t>
            </a:r>
            <a:r>
              <a:rPr lang="en-US" dirty="0" err="1"/>
              <a:t>được</a:t>
            </a:r>
            <a:r>
              <a:rPr lang="en-US" dirty="0"/>
              <a:t> </a:t>
            </a:r>
            <a:r>
              <a:rPr lang="en-US" dirty="0" err="1"/>
              <a:t>giao</a:t>
            </a:r>
            <a:r>
              <a:rPr lang="en-US" dirty="0"/>
              <a:t> </a:t>
            </a:r>
            <a:r>
              <a:rPr lang="en-US" dirty="0" err="1"/>
              <a:t>cho</a:t>
            </a:r>
            <a:r>
              <a:rPr lang="en-US" dirty="0"/>
              <a:t> P2, R2 </a:t>
            </a:r>
            <a:r>
              <a:rPr lang="en-US" dirty="0" err="1"/>
              <a:t>được</a:t>
            </a:r>
            <a:r>
              <a:rPr lang="en-US" dirty="0"/>
              <a:t> </a:t>
            </a:r>
            <a:r>
              <a:rPr lang="en-US" dirty="0" err="1"/>
              <a:t>giao</a:t>
            </a:r>
            <a:r>
              <a:rPr lang="en-US" dirty="0"/>
              <a:t> </a:t>
            </a:r>
            <a:r>
              <a:rPr lang="en-US" dirty="0" err="1"/>
              <a:t>cho</a:t>
            </a:r>
            <a:r>
              <a:rPr lang="en-US" dirty="0"/>
              <a:t> P1. </a:t>
            </a:r>
            <a:r>
              <a:rPr lang="en-US" dirty="0" err="1"/>
              <a:t>Mỗi</a:t>
            </a:r>
            <a:r>
              <a:rPr lang="en-US" dirty="0"/>
              <a:t> </a:t>
            </a:r>
            <a:r>
              <a:rPr lang="en-US" dirty="0" err="1"/>
              <a:t>tiến</a:t>
            </a:r>
            <a:r>
              <a:rPr lang="en-US" dirty="0"/>
              <a:t> </a:t>
            </a:r>
            <a:r>
              <a:rPr lang="en-US" dirty="0" err="1"/>
              <a:t>trình</a:t>
            </a:r>
            <a:r>
              <a:rPr lang="en-US" dirty="0"/>
              <a:t> </a:t>
            </a:r>
            <a:r>
              <a:rPr lang="en-US" dirty="0" err="1"/>
              <a:t>đều</a:t>
            </a:r>
            <a:r>
              <a:rPr lang="en-US" dirty="0"/>
              <a:t> </a:t>
            </a:r>
            <a:r>
              <a:rPr lang="en-US" dirty="0" err="1"/>
              <a:t>chờ</a:t>
            </a:r>
            <a:r>
              <a:rPr lang="en-US" dirty="0"/>
              <a:t> </a:t>
            </a:r>
            <a:r>
              <a:rPr lang="en-US" dirty="0" err="1"/>
              <a:t>đợi</a:t>
            </a:r>
            <a:r>
              <a:rPr lang="en-US" dirty="0"/>
              <a:t> </a:t>
            </a:r>
            <a:r>
              <a:rPr lang="en-US" dirty="0" err="1"/>
              <a:t>được</a:t>
            </a:r>
            <a:r>
              <a:rPr lang="en-US" dirty="0"/>
              <a:t> </a:t>
            </a:r>
            <a:r>
              <a:rPr lang="en-US" dirty="0" err="1"/>
              <a:t>sử</a:t>
            </a:r>
            <a:r>
              <a:rPr lang="en-US" dirty="0"/>
              <a:t> </a:t>
            </a:r>
            <a:r>
              <a:rPr lang="en-US" dirty="0" err="1"/>
              <a:t>dụng</a:t>
            </a:r>
            <a:r>
              <a:rPr lang="en-US" dirty="0"/>
              <a:t> </a:t>
            </a:r>
            <a:r>
              <a:rPr lang="en-US" dirty="0" err="1"/>
              <a:t>tài</a:t>
            </a:r>
            <a:r>
              <a:rPr lang="en-US" dirty="0"/>
              <a:t> </a:t>
            </a:r>
            <a:r>
              <a:rPr lang="en-US" dirty="0" err="1"/>
              <a:t>nguyên</a:t>
            </a:r>
            <a:r>
              <a:rPr lang="en-US" dirty="0"/>
              <a:t> </a:t>
            </a:r>
            <a:r>
              <a:rPr lang="en-US" dirty="0" err="1"/>
              <a:t>thứ</a:t>
            </a:r>
            <a:r>
              <a:rPr lang="en-US" dirty="0"/>
              <a:t> </a:t>
            </a:r>
            <a:r>
              <a:rPr lang="en-US" dirty="0" err="1" smtClean="0"/>
              <a:t>hai</a:t>
            </a:r>
            <a:r>
              <a:rPr lang="en-US" dirty="0" smtClean="0"/>
              <a:t>;</a:t>
            </a:r>
          </a:p>
          <a:p>
            <a:endParaRPr lang="vi-VN" dirty="0"/>
          </a:p>
        </p:txBody>
      </p:sp>
      <p:sp>
        <p:nvSpPr>
          <p:cNvPr id="4" name="Date Placeholder 3"/>
          <p:cNvSpPr>
            <a:spLocks noGrp="1"/>
          </p:cNvSpPr>
          <p:nvPr>
            <p:ph type="dt" sz="half" idx="10"/>
          </p:nvPr>
        </p:nvSpPr>
        <p:spPr/>
        <p:txBody>
          <a:bodyPr/>
          <a:lstStyle/>
          <a:p>
            <a:fld id="{178E26D6-A9DB-4D4E-863E-47F255644553}" type="datetime1">
              <a:rPr lang="en-US" smtClean="0"/>
              <a:t>08-Jul-19</a:t>
            </a:fld>
            <a:endParaRPr lang="en-US" dirty="0"/>
          </a:p>
        </p:txBody>
      </p:sp>
      <p:sp>
        <p:nvSpPr>
          <p:cNvPr id="5" name="Footer Placeholder 4"/>
          <p:cNvSpPr>
            <a:spLocks noGrp="1"/>
          </p:cNvSpPr>
          <p:nvPr>
            <p:ph type="ftr" sz="quarter" idx="11"/>
          </p:nvPr>
        </p:nvSpPr>
        <p:spPr/>
        <p:txBody>
          <a:bodyPr/>
          <a:lstStyle/>
          <a:p>
            <a:r>
              <a:rPr lang="en-US" smtClean="0"/>
              <a:t>GV.TS.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dirty="0"/>
          </a:p>
        </p:txBody>
      </p:sp>
    </p:spTree>
    <p:extLst>
      <p:ext uri="{BB962C8B-B14F-4D97-AF65-F5344CB8AC3E}">
        <p14:creationId xmlns:p14="http://schemas.microsoft.com/office/powerpoint/2010/main" val="28914180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2.1.1. </a:t>
            </a:r>
            <a:r>
              <a:rPr lang="en-US" dirty="0" err="1" smtClean="0"/>
              <a:t>Tài</a:t>
            </a:r>
            <a:r>
              <a:rPr lang="en-US" dirty="0" smtClean="0"/>
              <a:t> </a:t>
            </a:r>
            <a:r>
              <a:rPr lang="en-US" dirty="0" err="1"/>
              <a:t>nguyên</a:t>
            </a:r>
            <a:r>
              <a:rPr lang="en-US" dirty="0"/>
              <a:t> </a:t>
            </a:r>
            <a:r>
              <a:rPr lang="en-US" dirty="0" err="1"/>
              <a:t>hệ</a:t>
            </a:r>
            <a:r>
              <a:rPr lang="en-US" dirty="0"/>
              <a:t> </a:t>
            </a:r>
            <a:r>
              <a:rPr lang="en-US" dirty="0" err="1"/>
              <a:t>thống</a:t>
            </a:r>
            <a:endParaRPr lang="vi-VN" dirty="0"/>
          </a:p>
        </p:txBody>
      </p:sp>
      <p:sp>
        <p:nvSpPr>
          <p:cNvPr id="3" name="Content Placeholder 2"/>
          <p:cNvSpPr>
            <a:spLocks noGrp="1"/>
          </p:cNvSpPr>
          <p:nvPr>
            <p:ph idx="1"/>
          </p:nvPr>
        </p:nvSpPr>
        <p:spPr/>
        <p:txBody>
          <a:bodyPr>
            <a:normAutofit/>
          </a:bodyPr>
          <a:lstStyle/>
          <a:p>
            <a:pPr lvl="0"/>
            <a:r>
              <a:rPr lang="en-US" b="1" dirty="0" err="1">
                <a:solidFill>
                  <a:srgbClr val="C00000"/>
                </a:solidFill>
                <a:effectLst>
                  <a:outerShdw blurRad="38100" dist="38100" dir="2700000" algn="tl">
                    <a:srgbClr val="000000">
                      <a:alpha val="43137"/>
                    </a:srgbClr>
                  </a:outerShdw>
                </a:effectLst>
              </a:rPr>
              <a:t>Tài</a:t>
            </a:r>
            <a:r>
              <a:rPr lang="en-US" b="1" dirty="0">
                <a:solidFill>
                  <a:srgbClr val="C00000"/>
                </a:solidFill>
                <a:effectLst>
                  <a:outerShdw blurRad="38100" dist="38100" dir="2700000" algn="tl">
                    <a:srgbClr val="000000">
                      <a:alpha val="43137"/>
                    </a:srgbClr>
                  </a:outerShdw>
                </a:effectLst>
              </a:rPr>
              <a:t> </a:t>
            </a:r>
            <a:r>
              <a:rPr lang="en-US" b="1" dirty="0" err="1">
                <a:solidFill>
                  <a:srgbClr val="C00000"/>
                </a:solidFill>
                <a:effectLst>
                  <a:outerShdw blurRad="38100" dist="38100" dir="2700000" algn="tl">
                    <a:srgbClr val="000000">
                      <a:alpha val="43137"/>
                    </a:srgbClr>
                  </a:outerShdw>
                </a:effectLst>
              </a:rPr>
              <a:t>nguyên</a:t>
            </a:r>
            <a:r>
              <a:rPr lang="en-US" b="1" dirty="0">
                <a:solidFill>
                  <a:srgbClr val="C00000"/>
                </a:solidFill>
                <a:effectLst>
                  <a:outerShdw blurRad="38100" dist="38100" dir="2700000" algn="tl">
                    <a:srgbClr val="000000">
                      <a:alpha val="43137"/>
                    </a:srgbClr>
                  </a:outerShdw>
                </a:effectLst>
              </a:rPr>
              <a:t> </a:t>
            </a:r>
            <a:r>
              <a:rPr lang="en-US" b="1" dirty="0" err="1">
                <a:solidFill>
                  <a:srgbClr val="C00000"/>
                </a:solidFill>
                <a:effectLst>
                  <a:outerShdw blurRad="38100" dist="38100" dir="2700000" algn="tl">
                    <a:srgbClr val="000000">
                      <a:alpha val="43137"/>
                    </a:srgbClr>
                  </a:outerShdw>
                </a:effectLst>
              </a:rPr>
              <a:t>hệ</a:t>
            </a:r>
            <a:r>
              <a:rPr lang="en-US" b="1" dirty="0">
                <a:solidFill>
                  <a:srgbClr val="C00000"/>
                </a:solidFill>
                <a:effectLst>
                  <a:outerShdw blurRad="38100" dist="38100" dir="2700000" algn="tl">
                    <a:srgbClr val="000000">
                      <a:alpha val="43137"/>
                    </a:srgbClr>
                  </a:outerShdw>
                </a:effectLst>
              </a:rPr>
              <a:t> </a:t>
            </a:r>
            <a:r>
              <a:rPr lang="en-US" b="1" dirty="0" err="1">
                <a:solidFill>
                  <a:srgbClr val="C00000"/>
                </a:solidFill>
                <a:effectLst>
                  <a:outerShdw blurRad="38100" dist="38100" dir="2700000" algn="tl">
                    <a:srgbClr val="000000">
                      <a:alpha val="43137"/>
                    </a:srgbClr>
                  </a:outerShdw>
                </a:effectLst>
              </a:rPr>
              <a:t>thống</a:t>
            </a:r>
            <a:r>
              <a:rPr lang="en-US" b="1" dirty="0">
                <a:solidFill>
                  <a:srgbClr val="C00000"/>
                </a:solidFill>
                <a:effectLst>
                  <a:outerShdw blurRad="38100" dist="38100" dir="2700000" algn="tl">
                    <a:srgbClr val="000000">
                      <a:alpha val="43137"/>
                    </a:srgbClr>
                  </a:outerShdw>
                </a:effectLst>
              </a:rPr>
              <a:t> (System </a:t>
            </a:r>
            <a:r>
              <a:rPr lang="en-US" b="1" dirty="0" smtClean="0">
                <a:solidFill>
                  <a:srgbClr val="C00000"/>
                </a:solidFill>
                <a:effectLst>
                  <a:outerShdw blurRad="38100" dist="38100" dir="2700000" algn="tl">
                    <a:srgbClr val="000000">
                      <a:alpha val="43137"/>
                    </a:srgbClr>
                  </a:outerShdw>
                </a:effectLst>
              </a:rPr>
              <a:t>Resources)</a:t>
            </a:r>
            <a:r>
              <a:rPr lang="en-US" dirty="0" smtClean="0">
                <a:solidFill>
                  <a:srgbClr val="C00000"/>
                </a:solidFill>
                <a:effectLst>
                  <a:outerShdw blurRad="38100" dist="38100" dir="2700000" algn="tl">
                    <a:srgbClr val="000000">
                      <a:alpha val="43137"/>
                    </a:srgbClr>
                  </a:outerShdw>
                </a:effectLst>
              </a:rPr>
              <a:t>:</a:t>
            </a:r>
            <a:endParaRPr lang="vi-VN" dirty="0">
              <a:solidFill>
                <a:srgbClr val="C00000"/>
              </a:solidFill>
              <a:effectLst>
                <a:outerShdw blurRad="38100" dist="38100" dir="2700000" algn="tl">
                  <a:srgbClr val="000000">
                    <a:alpha val="43137"/>
                  </a:srgbClr>
                </a:outerShdw>
              </a:effectLst>
            </a:endParaRPr>
          </a:p>
          <a:p>
            <a:pPr lvl="1"/>
            <a:r>
              <a:rPr lang="en-US" b="1" dirty="0">
                <a:solidFill>
                  <a:srgbClr val="C00000"/>
                </a:solidFill>
                <a:effectLst>
                  <a:outerShdw blurRad="38100" dist="38100" dir="2700000" algn="tl">
                    <a:srgbClr val="000000">
                      <a:alpha val="43137"/>
                    </a:srgbClr>
                  </a:outerShdw>
                </a:effectLst>
              </a:rPr>
              <a:t>Tài nguyên không gian: </a:t>
            </a:r>
            <a:r>
              <a:rPr lang="en-US" dirty="0"/>
              <a:t>là các không gian lưu trữ của hệ thống như đĩa, bộ nhớ chính, quan trọng nhất là không gian bộ nhớ chính, nơi lưu trữ các chương trình đang được CPU thực hiện. </a:t>
            </a:r>
            <a:endParaRPr lang="en-US" dirty="0" smtClean="0"/>
          </a:p>
          <a:p>
            <a:pPr lvl="2"/>
            <a:r>
              <a:rPr lang="en-US" b="1" dirty="0" smtClean="0">
                <a:solidFill>
                  <a:srgbClr val="C00000"/>
                </a:solidFill>
                <a:effectLst>
                  <a:outerShdw blurRad="38100" dist="38100" dir="2700000" algn="tl">
                    <a:srgbClr val="000000">
                      <a:alpha val="43137"/>
                    </a:srgbClr>
                  </a:outerShdw>
                </a:effectLst>
              </a:rPr>
              <a:t>VD: </a:t>
            </a:r>
            <a:r>
              <a:rPr lang="en-US" dirty="0"/>
              <a:t>Bộ nhớ, CPU, tài nguyên ảo, máy in,…</a:t>
            </a:r>
            <a:endParaRPr lang="vi-VN" dirty="0"/>
          </a:p>
          <a:p>
            <a:pPr lvl="1"/>
            <a:r>
              <a:rPr lang="en-US" b="1" dirty="0" smtClean="0">
                <a:solidFill>
                  <a:srgbClr val="C00000"/>
                </a:solidFill>
                <a:effectLst>
                  <a:outerShdw blurRad="38100" dist="38100" dir="2700000" algn="tl">
                    <a:srgbClr val="000000">
                      <a:alpha val="43137"/>
                    </a:srgbClr>
                  </a:outerShdw>
                </a:effectLst>
              </a:rPr>
              <a:t>Tài </a:t>
            </a:r>
            <a:r>
              <a:rPr lang="en-US" b="1" dirty="0">
                <a:solidFill>
                  <a:srgbClr val="C00000"/>
                </a:solidFill>
                <a:effectLst>
                  <a:outerShdw blurRad="38100" dist="38100" dir="2700000" algn="tl">
                    <a:srgbClr val="000000">
                      <a:alpha val="43137"/>
                    </a:srgbClr>
                  </a:outerShdw>
                </a:effectLst>
              </a:rPr>
              <a:t>nguyên thời gian: </a:t>
            </a:r>
            <a:r>
              <a:rPr lang="en-US" dirty="0"/>
              <a:t>chính là thời gian thực hiện lệnh của processor và thời gian truy xuất dữ liệu trên bộ nhớ</a:t>
            </a:r>
            <a:r>
              <a:rPr lang="en-US" dirty="0" smtClean="0"/>
              <a:t>.</a:t>
            </a:r>
            <a:endParaRPr lang="vi-VN" dirty="0"/>
          </a:p>
        </p:txBody>
      </p:sp>
      <p:sp>
        <p:nvSpPr>
          <p:cNvPr id="4" name="Date Placeholder 3"/>
          <p:cNvSpPr>
            <a:spLocks noGrp="1"/>
          </p:cNvSpPr>
          <p:nvPr>
            <p:ph type="dt" sz="half" idx="10"/>
          </p:nvPr>
        </p:nvSpPr>
        <p:spPr/>
        <p:txBody>
          <a:bodyPr/>
          <a:lstStyle/>
          <a:p>
            <a:fld id="{180F1D9D-5A94-4AB5-8927-BFBBF6DC5BCE}" type="datetime1">
              <a:rPr lang="en-US" smtClean="0"/>
              <a:t>08-Jul-19</a:t>
            </a:fld>
            <a:endParaRPr lang="en-US" dirty="0"/>
          </a:p>
        </p:txBody>
      </p:sp>
      <p:sp>
        <p:nvSpPr>
          <p:cNvPr id="5" name="Footer Placeholder 4"/>
          <p:cNvSpPr>
            <a:spLocks noGrp="1"/>
          </p:cNvSpPr>
          <p:nvPr>
            <p:ph type="ftr" sz="quarter" idx="11"/>
          </p:nvPr>
        </p:nvSpPr>
        <p:spPr/>
        <p:txBody>
          <a:bodyPr/>
          <a:lstStyle/>
          <a:p>
            <a:r>
              <a:rPr lang="en-US" smtClean="0"/>
              <a:t>GV.TS.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dirty="0"/>
          </a:p>
        </p:txBody>
      </p:sp>
    </p:spTree>
    <p:extLst>
      <p:ext uri="{BB962C8B-B14F-4D97-AF65-F5344CB8AC3E}">
        <p14:creationId xmlns:p14="http://schemas.microsoft.com/office/powerpoint/2010/main" val="407456836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2.4.3. </a:t>
            </a:r>
            <a:r>
              <a:rPr lang="en-US" dirty="0" err="1"/>
              <a:t>Tắc</a:t>
            </a:r>
            <a:r>
              <a:rPr lang="en-US" dirty="0"/>
              <a:t> </a:t>
            </a:r>
            <a:r>
              <a:rPr lang="en-US" dirty="0" err="1"/>
              <a:t>nghẽn</a:t>
            </a:r>
            <a:r>
              <a:rPr lang="en-US" dirty="0"/>
              <a:t> (Deadlock)</a:t>
            </a:r>
            <a:endParaRPr lang="vi-VN" dirty="0"/>
          </a:p>
        </p:txBody>
      </p:sp>
      <p:sp>
        <p:nvSpPr>
          <p:cNvPr id="3" name="Content Placeholder 2"/>
          <p:cNvSpPr>
            <a:spLocks noGrp="1"/>
          </p:cNvSpPr>
          <p:nvPr>
            <p:ph idx="1"/>
          </p:nvPr>
        </p:nvSpPr>
        <p:spPr/>
        <p:txBody>
          <a:bodyPr/>
          <a:lstStyle/>
          <a:p>
            <a:r>
              <a:rPr lang="en-US" b="1" dirty="0" err="1" smtClean="0"/>
              <a:t>Khái</a:t>
            </a:r>
            <a:r>
              <a:rPr lang="en-US" b="1" dirty="0" smtClean="0"/>
              <a:t> </a:t>
            </a:r>
            <a:r>
              <a:rPr lang="en-US" b="1" dirty="0" err="1" smtClean="0"/>
              <a:t>niệm</a:t>
            </a:r>
            <a:r>
              <a:rPr lang="en-US" b="1" dirty="0" smtClean="0"/>
              <a:t>: </a:t>
            </a:r>
            <a:r>
              <a:rPr lang="en-US" dirty="0" err="1" smtClean="0"/>
              <a:t>Sự</a:t>
            </a:r>
            <a:r>
              <a:rPr lang="en-US" dirty="0" smtClean="0"/>
              <a:t> </a:t>
            </a:r>
            <a:r>
              <a:rPr lang="en-US" dirty="0" err="1"/>
              <a:t>xung</a:t>
            </a:r>
            <a:r>
              <a:rPr lang="en-US" dirty="0"/>
              <a:t> </a:t>
            </a:r>
            <a:r>
              <a:rPr lang="en-US" dirty="0" err="1"/>
              <a:t>đột</a:t>
            </a:r>
            <a:r>
              <a:rPr lang="en-US" dirty="0"/>
              <a:t> </a:t>
            </a:r>
            <a:r>
              <a:rPr lang="en-US" dirty="0" err="1"/>
              <a:t>về</a:t>
            </a:r>
            <a:r>
              <a:rPr lang="en-US" dirty="0"/>
              <a:t> </a:t>
            </a:r>
            <a:r>
              <a:rPr lang="en-US" dirty="0" err="1"/>
              <a:t>tài</a:t>
            </a:r>
            <a:r>
              <a:rPr lang="en-US" dirty="0"/>
              <a:t> </a:t>
            </a:r>
            <a:r>
              <a:rPr lang="en-US" dirty="0" err="1"/>
              <a:t>nguyên</a:t>
            </a:r>
            <a:r>
              <a:rPr lang="en-US" dirty="0"/>
              <a:t> </a:t>
            </a:r>
            <a:r>
              <a:rPr lang="en-US" dirty="0" err="1"/>
              <a:t>của</a:t>
            </a:r>
            <a:r>
              <a:rPr lang="en-US" dirty="0"/>
              <a:t> </a:t>
            </a:r>
            <a:r>
              <a:rPr lang="en-US" dirty="0" err="1"/>
              <a:t>các</a:t>
            </a:r>
            <a:r>
              <a:rPr lang="en-US" dirty="0"/>
              <a:t> </a:t>
            </a:r>
            <a:r>
              <a:rPr lang="en-US" dirty="0" err="1"/>
              <a:t>tiến</a:t>
            </a:r>
            <a:r>
              <a:rPr lang="en-US" dirty="0"/>
              <a:t> </a:t>
            </a:r>
            <a:r>
              <a:rPr lang="en-US" dirty="0" err="1"/>
              <a:t>trình</a:t>
            </a:r>
            <a:r>
              <a:rPr lang="en-US" dirty="0"/>
              <a:t> </a:t>
            </a:r>
            <a:r>
              <a:rPr lang="en-US" dirty="0" err="1"/>
              <a:t>hoạt</a:t>
            </a:r>
            <a:r>
              <a:rPr lang="en-US" dirty="0"/>
              <a:t> </a:t>
            </a:r>
            <a:r>
              <a:rPr lang="en-US" dirty="0" err="1"/>
              <a:t>động</a:t>
            </a:r>
            <a:r>
              <a:rPr lang="en-US" dirty="0"/>
              <a:t> </a:t>
            </a:r>
            <a:r>
              <a:rPr lang="en-US" dirty="0" err="1"/>
              <a:t>đồng</a:t>
            </a:r>
            <a:r>
              <a:rPr lang="en-US" dirty="0"/>
              <a:t> </a:t>
            </a:r>
            <a:r>
              <a:rPr lang="en-US" dirty="0" err="1"/>
              <a:t>thời</a:t>
            </a:r>
            <a:r>
              <a:rPr lang="en-US" dirty="0"/>
              <a:t> </a:t>
            </a:r>
            <a:r>
              <a:rPr lang="en-US" dirty="0" err="1"/>
              <a:t>trong</a:t>
            </a:r>
            <a:r>
              <a:rPr lang="en-US" dirty="0"/>
              <a:t> </a:t>
            </a:r>
            <a:r>
              <a:rPr lang="en-US" dirty="0" err="1"/>
              <a:t>hệ</a:t>
            </a:r>
            <a:r>
              <a:rPr lang="en-US" dirty="0"/>
              <a:t> </a:t>
            </a:r>
            <a:r>
              <a:rPr lang="en-US" dirty="0" err="1"/>
              <a:t>thống</a:t>
            </a:r>
            <a:endParaRPr lang="en-US" dirty="0"/>
          </a:p>
          <a:p>
            <a:r>
              <a:rPr lang="en-US" b="1" dirty="0" smtClean="0"/>
              <a:t>Điều </a:t>
            </a:r>
            <a:r>
              <a:rPr lang="en-US" b="1" dirty="0"/>
              <a:t>kiện hình thành tắc </a:t>
            </a:r>
            <a:r>
              <a:rPr lang="en-US" b="1" dirty="0" smtClean="0"/>
              <a:t>nghẽn:</a:t>
            </a:r>
          </a:p>
          <a:p>
            <a:pPr lvl="1"/>
            <a:r>
              <a:rPr lang="en-US" dirty="0" err="1"/>
              <a:t>Sử</a:t>
            </a:r>
            <a:r>
              <a:rPr lang="en-US" dirty="0"/>
              <a:t> </a:t>
            </a:r>
            <a:r>
              <a:rPr lang="en-US" dirty="0" err="1"/>
              <a:t>dụng</a:t>
            </a:r>
            <a:r>
              <a:rPr lang="en-US" dirty="0"/>
              <a:t> </a:t>
            </a:r>
            <a:r>
              <a:rPr lang="en-US" dirty="0" err="1"/>
              <a:t>tài</a:t>
            </a:r>
            <a:r>
              <a:rPr lang="en-US" dirty="0"/>
              <a:t> </a:t>
            </a:r>
            <a:r>
              <a:rPr lang="en-US" dirty="0" err="1"/>
              <a:t>nguyên</a:t>
            </a:r>
            <a:r>
              <a:rPr lang="en-US" dirty="0"/>
              <a:t> </a:t>
            </a:r>
            <a:r>
              <a:rPr lang="en-US" dirty="0" err="1"/>
              <a:t>không</a:t>
            </a:r>
            <a:r>
              <a:rPr lang="en-US" dirty="0"/>
              <a:t> </a:t>
            </a:r>
            <a:r>
              <a:rPr lang="en-US" dirty="0" err="1"/>
              <a:t>thể</a:t>
            </a:r>
            <a:r>
              <a:rPr lang="en-US" dirty="0"/>
              <a:t> chia </a:t>
            </a:r>
            <a:r>
              <a:rPr lang="en-US" dirty="0" err="1" smtClean="0"/>
              <a:t>sẻ</a:t>
            </a:r>
            <a:r>
              <a:rPr lang="en-US" dirty="0" smtClean="0"/>
              <a:t>;</a:t>
            </a:r>
            <a:endParaRPr lang="en-US" dirty="0"/>
          </a:p>
          <a:p>
            <a:pPr lvl="1"/>
            <a:r>
              <a:rPr lang="en-US" dirty="0" err="1"/>
              <a:t>Chiếm</a:t>
            </a:r>
            <a:r>
              <a:rPr lang="en-US" dirty="0"/>
              <a:t> </a:t>
            </a:r>
            <a:r>
              <a:rPr lang="en-US" dirty="0" err="1"/>
              <a:t>giữ</a:t>
            </a:r>
            <a:r>
              <a:rPr lang="en-US" dirty="0"/>
              <a:t> </a:t>
            </a:r>
            <a:r>
              <a:rPr lang="en-US" dirty="0" err="1"/>
              <a:t>và</a:t>
            </a:r>
            <a:r>
              <a:rPr lang="en-US" dirty="0"/>
              <a:t> </a:t>
            </a:r>
            <a:r>
              <a:rPr lang="en-US" dirty="0" err="1"/>
              <a:t>yêu</a:t>
            </a:r>
            <a:r>
              <a:rPr lang="en-US" dirty="0"/>
              <a:t> </a:t>
            </a:r>
            <a:r>
              <a:rPr lang="en-US" dirty="0" err="1"/>
              <a:t>cầu</a:t>
            </a:r>
            <a:r>
              <a:rPr lang="en-US" dirty="0"/>
              <a:t> </a:t>
            </a:r>
            <a:r>
              <a:rPr lang="en-US" dirty="0" err="1"/>
              <a:t>tài</a:t>
            </a:r>
            <a:r>
              <a:rPr lang="en-US" dirty="0"/>
              <a:t> </a:t>
            </a:r>
            <a:r>
              <a:rPr lang="en-US" dirty="0" err="1" smtClean="0"/>
              <a:t>nguyên</a:t>
            </a:r>
            <a:r>
              <a:rPr lang="en-US" dirty="0" smtClean="0"/>
              <a:t>;</a:t>
            </a:r>
            <a:endParaRPr lang="en-US" dirty="0"/>
          </a:p>
          <a:p>
            <a:pPr lvl="1"/>
            <a:r>
              <a:rPr lang="en-US" dirty="0" err="1"/>
              <a:t>Không</a:t>
            </a:r>
            <a:r>
              <a:rPr lang="en-US" dirty="0"/>
              <a:t> </a:t>
            </a:r>
            <a:r>
              <a:rPr lang="en-US" dirty="0" err="1"/>
              <a:t>thu</a:t>
            </a:r>
            <a:r>
              <a:rPr lang="en-US" dirty="0"/>
              <a:t> </a:t>
            </a:r>
            <a:r>
              <a:rPr lang="en-US" dirty="0" err="1"/>
              <a:t>hồi</a:t>
            </a:r>
            <a:r>
              <a:rPr lang="en-US" dirty="0"/>
              <a:t> </a:t>
            </a:r>
            <a:r>
              <a:rPr lang="en-US" dirty="0" err="1"/>
              <a:t>tài</a:t>
            </a:r>
            <a:r>
              <a:rPr lang="en-US" dirty="0"/>
              <a:t> </a:t>
            </a:r>
            <a:r>
              <a:rPr lang="en-US" dirty="0" err="1"/>
              <a:t>nguyên</a:t>
            </a:r>
            <a:r>
              <a:rPr lang="en-US" dirty="0"/>
              <a:t> </a:t>
            </a:r>
            <a:r>
              <a:rPr lang="en-US" dirty="0" err="1"/>
              <a:t>từ</a:t>
            </a:r>
            <a:r>
              <a:rPr lang="en-US" dirty="0"/>
              <a:t> </a:t>
            </a:r>
            <a:r>
              <a:rPr lang="en-US" dirty="0" err="1"/>
              <a:t>tiến</a:t>
            </a:r>
            <a:r>
              <a:rPr lang="en-US" dirty="0"/>
              <a:t> </a:t>
            </a:r>
            <a:r>
              <a:rPr lang="en-US" dirty="0" err="1"/>
              <a:t>trình</a:t>
            </a:r>
            <a:r>
              <a:rPr lang="en-US" dirty="0"/>
              <a:t> </a:t>
            </a:r>
            <a:r>
              <a:rPr lang="en-US" dirty="0" err="1"/>
              <a:t>đang</a:t>
            </a:r>
            <a:r>
              <a:rPr lang="en-US" dirty="0"/>
              <a:t> </a:t>
            </a:r>
            <a:r>
              <a:rPr lang="en-US" dirty="0" err="1"/>
              <a:t>chiếm</a:t>
            </a:r>
            <a:r>
              <a:rPr lang="en-US" dirty="0"/>
              <a:t> </a:t>
            </a:r>
            <a:r>
              <a:rPr lang="en-US" dirty="0" err="1"/>
              <a:t>giữ</a:t>
            </a:r>
            <a:r>
              <a:rPr lang="en-US" dirty="0"/>
              <a:t> </a:t>
            </a:r>
            <a:r>
              <a:rPr lang="en-US" dirty="0" err="1" smtClean="0"/>
              <a:t>chúng</a:t>
            </a:r>
            <a:r>
              <a:rPr lang="en-US" dirty="0" smtClean="0"/>
              <a:t>;</a:t>
            </a:r>
            <a:endParaRPr lang="en-US" dirty="0"/>
          </a:p>
          <a:p>
            <a:pPr lvl="1"/>
            <a:r>
              <a:rPr lang="en-US" dirty="0" err="1"/>
              <a:t>Đợi</a:t>
            </a:r>
            <a:r>
              <a:rPr lang="en-US" dirty="0"/>
              <a:t> </a:t>
            </a:r>
            <a:r>
              <a:rPr lang="en-US" dirty="0" err="1"/>
              <a:t>vòng</a:t>
            </a:r>
            <a:r>
              <a:rPr lang="en-US" dirty="0"/>
              <a:t> </a:t>
            </a:r>
            <a:r>
              <a:rPr lang="en-US" dirty="0" err="1" smtClean="0"/>
              <a:t>tròn</a:t>
            </a:r>
            <a:r>
              <a:rPr lang="en-US" dirty="0" smtClean="0"/>
              <a:t>;</a:t>
            </a:r>
            <a:endParaRPr lang="en-US" dirty="0"/>
          </a:p>
          <a:p>
            <a:endParaRPr lang="en-US" dirty="0"/>
          </a:p>
          <a:p>
            <a:endParaRPr lang="vi-VN" dirty="0"/>
          </a:p>
        </p:txBody>
      </p:sp>
      <p:sp>
        <p:nvSpPr>
          <p:cNvPr id="4" name="Date Placeholder 3"/>
          <p:cNvSpPr>
            <a:spLocks noGrp="1"/>
          </p:cNvSpPr>
          <p:nvPr>
            <p:ph type="dt" sz="half" idx="10"/>
          </p:nvPr>
        </p:nvSpPr>
        <p:spPr/>
        <p:txBody>
          <a:bodyPr/>
          <a:lstStyle/>
          <a:p>
            <a:fld id="{F9A65701-DE4B-44D6-8172-005658F57C49}" type="datetime1">
              <a:rPr lang="en-US" smtClean="0"/>
              <a:t>08-Jul-19</a:t>
            </a:fld>
            <a:endParaRPr lang="en-US" dirty="0"/>
          </a:p>
        </p:txBody>
      </p:sp>
      <p:sp>
        <p:nvSpPr>
          <p:cNvPr id="5" name="Footer Placeholder 4"/>
          <p:cNvSpPr>
            <a:spLocks noGrp="1"/>
          </p:cNvSpPr>
          <p:nvPr>
            <p:ph type="ftr" sz="quarter" idx="11"/>
          </p:nvPr>
        </p:nvSpPr>
        <p:spPr/>
        <p:txBody>
          <a:bodyPr/>
          <a:lstStyle/>
          <a:p>
            <a:r>
              <a:rPr lang="en-US" smtClean="0"/>
              <a:t>GV.TS.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dirty="0"/>
          </a:p>
        </p:txBody>
      </p:sp>
    </p:spTree>
    <p:extLst>
      <p:ext uri="{BB962C8B-B14F-4D97-AF65-F5344CB8AC3E}">
        <p14:creationId xmlns:p14="http://schemas.microsoft.com/office/powerpoint/2010/main" val="297766897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2.4.4. </a:t>
            </a:r>
            <a:r>
              <a:rPr lang="en-US" dirty="0" err="1" smtClean="0"/>
              <a:t>Đói</a:t>
            </a:r>
            <a:r>
              <a:rPr lang="en-US" dirty="0" smtClean="0"/>
              <a:t> </a:t>
            </a:r>
            <a:r>
              <a:rPr lang="en-US" dirty="0" err="1" smtClean="0"/>
              <a:t>tài</a:t>
            </a:r>
            <a:r>
              <a:rPr lang="en-US" dirty="0" smtClean="0"/>
              <a:t> </a:t>
            </a:r>
            <a:r>
              <a:rPr lang="en-US" dirty="0" err="1" smtClean="0"/>
              <a:t>nguyên</a:t>
            </a:r>
            <a:r>
              <a:rPr lang="en-US" dirty="0"/>
              <a:t> (</a:t>
            </a:r>
            <a:r>
              <a:rPr lang="en-US" dirty="0" err="1"/>
              <a:t>Stravation</a:t>
            </a:r>
            <a:r>
              <a:rPr lang="en-US" dirty="0"/>
              <a:t>)</a:t>
            </a:r>
            <a:endParaRPr lang="vi-VN" dirty="0"/>
          </a:p>
        </p:txBody>
      </p:sp>
      <p:sp>
        <p:nvSpPr>
          <p:cNvPr id="3" name="Content Placeholder 2"/>
          <p:cNvSpPr>
            <a:spLocks noGrp="1"/>
          </p:cNvSpPr>
          <p:nvPr>
            <p:ph idx="1"/>
          </p:nvPr>
        </p:nvSpPr>
        <p:spPr/>
        <p:txBody>
          <a:bodyPr>
            <a:normAutofit/>
          </a:bodyPr>
          <a:lstStyle/>
          <a:p>
            <a:pPr lvl="0"/>
            <a:r>
              <a:rPr lang="en-US" b="1" dirty="0" err="1" smtClean="0"/>
              <a:t>Ví</a:t>
            </a:r>
            <a:r>
              <a:rPr lang="en-US" b="1" dirty="0" smtClean="0"/>
              <a:t> </a:t>
            </a:r>
            <a:r>
              <a:rPr lang="en-US" b="1" dirty="0" err="1" smtClean="0"/>
              <a:t>dụ</a:t>
            </a:r>
            <a:r>
              <a:rPr lang="en-US" b="1" dirty="0" smtClean="0"/>
              <a:t>: </a:t>
            </a:r>
            <a:r>
              <a:rPr lang="en-US" dirty="0" err="1"/>
              <a:t>Giả</a:t>
            </a:r>
            <a:r>
              <a:rPr lang="en-US" dirty="0"/>
              <a:t> </a:t>
            </a:r>
            <a:r>
              <a:rPr lang="en-US" dirty="0" err="1"/>
              <a:t>sử</a:t>
            </a:r>
            <a:r>
              <a:rPr lang="en-US" dirty="0"/>
              <a:t> </a:t>
            </a:r>
            <a:r>
              <a:rPr lang="en-US" dirty="0" err="1"/>
              <a:t>rằng</a:t>
            </a:r>
            <a:r>
              <a:rPr lang="en-US" dirty="0"/>
              <a:t> </a:t>
            </a:r>
            <a:r>
              <a:rPr lang="en-US" dirty="0" err="1"/>
              <a:t>có</a:t>
            </a:r>
            <a:r>
              <a:rPr lang="en-US" dirty="0"/>
              <a:t> 3 </a:t>
            </a:r>
            <a:r>
              <a:rPr lang="en-US" dirty="0" err="1"/>
              <a:t>tiến</a:t>
            </a:r>
            <a:r>
              <a:rPr lang="en-US" dirty="0"/>
              <a:t> </a:t>
            </a:r>
            <a:r>
              <a:rPr lang="en-US" dirty="0" err="1"/>
              <a:t>trình</a:t>
            </a:r>
            <a:r>
              <a:rPr lang="en-US" dirty="0"/>
              <a:t> P1, P2, </a:t>
            </a:r>
            <a:r>
              <a:rPr lang="en-US" dirty="0" smtClean="0"/>
              <a:t>P3 </a:t>
            </a:r>
            <a:r>
              <a:rPr lang="en-US" dirty="0" err="1" smtClean="0"/>
              <a:t>đều</a:t>
            </a:r>
            <a:r>
              <a:rPr lang="en-US" dirty="0" smtClean="0"/>
              <a:t> </a:t>
            </a:r>
            <a:r>
              <a:rPr lang="en-US" dirty="0" err="1"/>
              <a:t>cần</a:t>
            </a:r>
            <a:r>
              <a:rPr lang="en-US" dirty="0"/>
              <a:t> </a:t>
            </a:r>
            <a:r>
              <a:rPr lang="en-US" dirty="0" err="1"/>
              <a:t>truy</a:t>
            </a:r>
            <a:r>
              <a:rPr lang="en-US" dirty="0"/>
              <a:t> </a:t>
            </a:r>
            <a:r>
              <a:rPr lang="en-US" dirty="0" err="1"/>
              <a:t>xuất</a:t>
            </a:r>
            <a:r>
              <a:rPr lang="en-US" dirty="0"/>
              <a:t> </a:t>
            </a:r>
            <a:r>
              <a:rPr lang="en-US" dirty="0" err="1"/>
              <a:t>định</a:t>
            </a:r>
            <a:r>
              <a:rPr lang="en-US" dirty="0"/>
              <a:t> </a:t>
            </a:r>
            <a:r>
              <a:rPr lang="en-US" dirty="0" err="1"/>
              <a:t>kỳ</a:t>
            </a:r>
            <a:r>
              <a:rPr lang="en-US" dirty="0"/>
              <a:t> </a:t>
            </a:r>
            <a:r>
              <a:rPr lang="en-US" dirty="0" err="1"/>
              <a:t>đến</a:t>
            </a:r>
            <a:r>
              <a:rPr lang="en-US" dirty="0"/>
              <a:t> </a:t>
            </a:r>
            <a:r>
              <a:rPr lang="en-US" dirty="0" err="1"/>
              <a:t>tài</a:t>
            </a:r>
            <a:r>
              <a:rPr lang="en-US" dirty="0"/>
              <a:t> </a:t>
            </a:r>
            <a:r>
              <a:rPr lang="en-US" dirty="0" err="1"/>
              <a:t>nguyên</a:t>
            </a:r>
            <a:r>
              <a:rPr lang="en-US" dirty="0"/>
              <a:t> R. </a:t>
            </a:r>
            <a:r>
              <a:rPr lang="en-US" dirty="0" err="1"/>
              <a:t>Xét</a:t>
            </a:r>
            <a:r>
              <a:rPr lang="en-US" dirty="0"/>
              <a:t> </a:t>
            </a:r>
            <a:r>
              <a:rPr lang="en-US" dirty="0" err="1"/>
              <a:t>trường</a:t>
            </a:r>
            <a:r>
              <a:rPr lang="en-US" dirty="0"/>
              <a:t> </a:t>
            </a:r>
            <a:r>
              <a:rPr lang="en-US" dirty="0" err="1" smtClean="0"/>
              <a:t>hợp</a:t>
            </a:r>
            <a:r>
              <a:rPr lang="en-US" dirty="0" smtClean="0"/>
              <a:t> </a:t>
            </a:r>
            <a:r>
              <a:rPr lang="en-US" dirty="0" err="1" smtClean="0"/>
              <a:t>sau</a:t>
            </a:r>
            <a:r>
              <a:rPr lang="en-US" dirty="0" smtClean="0"/>
              <a:t>:</a:t>
            </a:r>
          </a:p>
          <a:p>
            <a:pPr lvl="1"/>
            <a:r>
              <a:rPr lang="en-US" dirty="0" smtClean="0"/>
              <a:t>P1 </a:t>
            </a:r>
            <a:r>
              <a:rPr lang="en-US" dirty="0" err="1"/>
              <a:t>đang</a:t>
            </a:r>
            <a:r>
              <a:rPr lang="en-US" dirty="0"/>
              <a:t> </a:t>
            </a:r>
            <a:r>
              <a:rPr lang="en-US" dirty="0" err="1"/>
              <a:t>sở</a:t>
            </a:r>
            <a:r>
              <a:rPr lang="en-US" dirty="0"/>
              <a:t> </a:t>
            </a:r>
            <a:r>
              <a:rPr lang="en-US" dirty="0" err="1"/>
              <a:t>hữu</a:t>
            </a:r>
            <a:r>
              <a:rPr lang="en-US" dirty="0"/>
              <a:t> </a:t>
            </a:r>
            <a:r>
              <a:rPr lang="en-US" dirty="0" err="1"/>
              <a:t>tài</a:t>
            </a:r>
            <a:r>
              <a:rPr lang="en-US" dirty="0"/>
              <a:t> </a:t>
            </a:r>
            <a:r>
              <a:rPr lang="en-US" dirty="0" err="1" smtClean="0"/>
              <a:t>nguyên</a:t>
            </a:r>
            <a:r>
              <a:rPr lang="en-US" dirty="0" smtClean="0"/>
              <a:t>. P2</a:t>
            </a:r>
            <a:r>
              <a:rPr lang="en-US" dirty="0"/>
              <a:t>, P3 </a:t>
            </a:r>
            <a:r>
              <a:rPr lang="en-US" dirty="0" err="1" smtClean="0"/>
              <a:t>đang</a:t>
            </a:r>
            <a:r>
              <a:rPr lang="en-US" dirty="0" smtClean="0"/>
              <a:t> </a:t>
            </a:r>
            <a:r>
              <a:rPr lang="en-US" dirty="0" err="1" smtClean="0"/>
              <a:t>chờ</a:t>
            </a:r>
            <a:r>
              <a:rPr lang="en-US" dirty="0" smtClean="0"/>
              <a:t>;</a:t>
            </a:r>
          </a:p>
          <a:p>
            <a:pPr lvl="1"/>
            <a:r>
              <a:rPr lang="en-US" dirty="0" err="1" smtClean="0"/>
              <a:t>Khi</a:t>
            </a:r>
            <a:r>
              <a:rPr lang="en-US" dirty="0" smtClean="0"/>
              <a:t> P1 </a:t>
            </a:r>
            <a:r>
              <a:rPr lang="en-US" dirty="0" err="1"/>
              <a:t>thoát</a:t>
            </a:r>
            <a:r>
              <a:rPr lang="en-US" dirty="0"/>
              <a:t> </a:t>
            </a:r>
            <a:r>
              <a:rPr lang="en-US" dirty="0" err="1"/>
              <a:t>khỏi</a:t>
            </a:r>
            <a:r>
              <a:rPr lang="en-US" dirty="0"/>
              <a:t> </a:t>
            </a:r>
            <a:r>
              <a:rPr lang="en-US" dirty="0" err="1"/>
              <a:t>đoạn</a:t>
            </a:r>
            <a:r>
              <a:rPr lang="en-US" dirty="0"/>
              <a:t> </a:t>
            </a:r>
            <a:r>
              <a:rPr lang="en-US" dirty="0" err="1" smtClean="0"/>
              <a:t>găng</a:t>
            </a:r>
            <a:r>
              <a:rPr lang="en-US" dirty="0" smtClean="0"/>
              <a:t>, </a:t>
            </a:r>
            <a:r>
              <a:rPr lang="en-US" dirty="0" err="1"/>
              <a:t>cả</a:t>
            </a:r>
            <a:r>
              <a:rPr lang="en-US" dirty="0"/>
              <a:t> P2 </a:t>
            </a:r>
            <a:r>
              <a:rPr lang="en-US" dirty="0" err="1"/>
              <a:t>lẫn</a:t>
            </a:r>
            <a:r>
              <a:rPr lang="en-US" dirty="0"/>
              <a:t> P3 </a:t>
            </a:r>
            <a:r>
              <a:rPr lang="en-US" dirty="0" err="1"/>
              <a:t>đều</a:t>
            </a:r>
            <a:r>
              <a:rPr lang="en-US" dirty="0"/>
              <a:t> </a:t>
            </a:r>
            <a:r>
              <a:rPr lang="en-US" dirty="0" err="1"/>
              <a:t>có</a:t>
            </a:r>
            <a:r>
              <a:rPr lang="en-US" dirty="0"/>
              <a:t> </a:t>
            </a:r>
            <a:r>
              <a:rPr lang="en-US" dirty="0" err="1"/>
              <a:t>thể</a:t>
            </a:r>
            <a:r>
              <a:rPr lang="en-US" dirty="0"/>
              <a:t> </a:t>
            </a:r>
            <a:r>
              <a:rPr lang="en-US" dirty="0" err="1"/>
              <a:t>được</a:t>
            </a:r>
            <a:r>
              <a:rPr lang="en-US" dirty="0"/>
              <a:t> </a:t>
            </a:r>
            <a:r>
              <a:rPr lang="en-US" dirty="0" err="1"/>
              <a:t>chấp</a:t>
            </a:r>
            <a:r>
              <a:rPr lang="en-US" dirty="0"/>
              <a:t> </a:t>
            </a:r>
            <a:r>
              <a:rPr lang="en-US" dirty="0" err="1"/>
              <a:t>nhận</a:t>
            </a:r>
            <a:r>
              <a:rPr lang="en-US" dirty="0"/>
              <a:t> </a:t>
            </a:r>
            <a:r>
              <a:rPr lang="en-US" dirty="0" err="1"/>
              <a:t>truy</a:t>
            </a:r>
            <a:r>
              <a:rPr lang="en-US" dirty="0"/>
              <a:t> </a:t>
            </a:r>
            <a:r>
              <a:rPr lang="en-US" dirty="0" err="1"/>
              <a:t>xuất</a:t>
            </a:r>
            <a:r>
              <a:rPr lang="en-US" dirty="0"/>
              <a:t> </a:t>
            </a:r>
            <a:r>
              <a:rPr lang="en-US" dirty="0" err="1"/>
              <a:t>đến</a:t>
            </a:r>
            <a:r>
              <a:rPr lang="en-US" dirty="0"/>
              <a:t> </a:t>
            </a:r>
            <a:r>
              <a:rPr lang="en-US" dirty="0" smtClean="0"/>
              <a:t>R;</a:t>
            </a:r>
          </a:p>
          <a:p>
            <a:pPr lvl="1"/>
            <a:r>
              <a:rPr lang="en-US" dirty="0" err="1" smtClean="0"/>
              <a:t>Giả</a:t>
            </a:r>
            <a:r>
              <a:rPr lang="en-US" dirty="0" smtClean="0"/>
              <a:t> </a:t>
            </a:r>
            <a:r>
              <a:rPr lang="en-US" dirty="0" err="1"/>
              <a:t>sử</a:t>
            </a:r>
            <a:r>
              <a:rPr lang="en-US" dirty="0"/>
              <a:t> </a:t>
            </a:r>
            <a:r>
              <a:rPr lang="en-US" dirty="0" err="1"/>
              <a:t>rằng</a:t>
            </a:r>
            <a:r>
              <a:rPr lang="en-US" dirty="0"/>
              <a:t> P3 </a:t>
            </a:r>
            <a:r>
              <a:rPr lang="en-US" dirty="0" err="1"/>
              <a:t>được</a:t>
            </a:r>
            <a:r>
              <a:rPr lang="en-US" dirty="0"/>
              <a:t> </a:t>
            </a:r>
            <a:r>
              <a:rPr lang="en-US" dirty="0" err="1"/>
              <a:t>truy</a:t>
            </a:r>
            <a:r>
              <a:rPr lang="en-US" dirty="0"/>
              <a:t> </a:t>
            </a:r>
            <a:r>
              <a:rPr lang="en-US" dirty="0" err="1"/>
              <a:t>xuất</a:t>
            </a:r>
            <a:r>
              <a:rPr lang="en-US" dirty="0"/>
              <a:t> R, </a:t>
            </a:r>
            <a:r>
              <a:rPr lang="en-US" dirty="0" err="1"/>
              <a:t>sau</a:t>
            </a:r>
            <a:r>
              <a:rPr lang="en-US" dirty="0"/>
              <a:t> </a:t>
            </a:r>
            <a:r>
              <a:rPr lang="en-US" dirty="0" err="1"/>
              <a:t>đó</a:t>
            </a:r>
            <a:r>
              <a:rPr lang="en-US" dirty="0"/>
              <a:t> </a:t>
            </a:r>
            <a:r>
              <a:rPr lang="en-US" dirty="0" err="1"/>
              <a:t>trước</a:t>
            </a:r>
            <a:r>
              <a:rPr lang="en-US" dirty="0"/>
              <a:t> </a:t>
            </a:r>
            <a:r>
              <a:rPr lang="en-US" dirty="0" err="1"/>
              <a:t>khi</a:t>
            </a:r>
            <a:r>
              <a:rPr lang="en-US" dirty="0"/>
              <a:t> P3 </a:t>
            </a:r>
            <a:r>
              <a:rPr lang="en-US" dirty="0" err="1"/>
              <a:t>kết</a:t>
            </a:r>
            <a:r>
              <a:rPr lang="en-US" dirty="0"/>
              <a:t> </a:t>
            </a:r>
            <a:r>
              <a:rPr lang="en-US" dirty="0" err="1"/>
              <a:t>thúc</a:t>
            </a:r>
            <a:r>
              <a:rPr lang="en-US" dirty="0"/>
              <a:t> </a:t>
            </a:r>
            <a:r>
              <a:rPr lang="en-US" dirty="0" err="1"/>
              <a:t>đoạn</a:t>
            </a:r>
            <a:r>
              <a:rPr lang="en-US" dirty="0"/>
              <a:t> </a:t>
            </a:r>
            <a:r>
              <a:rPr lang="en-US" dirty="0" err="1" smtClean="0"/>
              <a:t>găng</a:t>
            </a:r>
            <a:r>
              <a:rPr lang="en-US" dirty="0" smtClean="0"/>
              <a:t>, P1 </a:t>
            </a:r>
            <a:r>
              <a:rPr lang="en-US" dirty="0" err="1"/>
              <a:t>lại</a:t>
            </a:r>
            <a:r>
              <a:rPr lang="en-US" dirty="0"/>
              <a:t> </a:t>
            </a:r>
            <a:r>
              <a:rPr lang="en-US" dirty="0" err="1"/>
              <a:t>một</a:t>
            </a:r>
            <a:r>
              <a:rPr lang="en-US" dirty="0"/>
              <a:t> </a:t>
            </a:r>
            <a:r>
              <a:rPr lang="en-US" dirty="0" err="1"/>
              <a:t>lần</a:t>
            </a:r>
            <a:r>
              <a:rPr lang="en-US" dirty="0"/>
              <a:t> </a:t>
            </a:r>
            <a:r>
              <a:rPr lang="en-US" dirty="0" err="1"/>
              <a:t>nữa</a:t>
            </a:r>
            <a:r>
              <a:rPr lang="en-US" dirty="0"/>
              <a:t> </a:t>
            </a:r>
            <a:r>
              <a:rPr lang="en-US" dirty="0" err="1"/>
              <a:t>cần</a:t>
            </a:r>
            <a:r>
              <a:rPr lang="en-US" dirty="0"/>
              <a:t> </a:t>
            </a:r>
            <a:r>
              <a:rPr lang="en-US" dirty="0" err="1"/>
              <a:t>truy</a:t>
            </a:r>
            <a:r>
              <a:rPr lang="en-US" dirty="0"/>
              <a:t> </a:t>
            </a:r>
            <a:r>
              <a:rPr lang="en-US" dirty="0" err="1" smtClean="0"/>
              <a:t>xuất</a:t>
            </a:r>
            <a:r>
              <a:rPr lang="en-US" dirty="0" smtClean="0"/>
              <a:t>;</a:t>
            </a:r>
          </a:p>
          <a:p>
            <a:pPr lvl="1"/>
            <a:r>
              <a:rPr lang="en-US" dirty="0" err="1" smtClean="0"/>
              <a:t>nếu</a:t>
            </a:r>
            <a:r>
              <a:rPr lang="en-US" dirty="0" smtClean="0"/>
              <a:t> </a:t>
            </a:r>
            <a:r>
              <a:rPr lang="en-US" dirty="0" err="1"/>
              <a:t>như</a:t>
            </a:r>
            <a:r>
              <a:rPr lang="en-US" dirty="0"/>
              <a:t> P1, P3 </a:t>
            </a:r>
            <a:r>
              <a:rPr lang="en-US" dirty="0" err="1"/>
              <a:t>thay</a:t>
            </a:r>
            <a:r>
              <a:rPr lang="en-US" dirty="0"/>
              <a:t> </a:t>
            </a:r>
            <a:r>
              <a:rPr lang="en-US" dirty="0" err="1"/>
              <a:t>nhau</a:t>
            </a:r>
            <a:r>
              <a:rPr lang="en-US" dirty="0"/>
              <a:t> </a:t>
            </a:r>
            <a:r>
              <a:rPr lang="en-US" dirty="0" err="1"/>
              <a:t>nhận</a:t>
            </a:r>
            <a:r>
              <a:rPr lang="en-US" dirty="0"/>
              <a:t> </a:t>
            </a:r>
            <a:r>
              <a:rPr lang="en-US" dirty="0" err="1"/>
              <a:t>được</a:t>
            </a:r>
            <a:r>
              <a:rPr lang="en-US" dirty="0"/>
              <a:t> </a:t>
            </a:r>
            <a:r>
              <a:rPr lang="en-US" dirty="0" err="1"/>
              <a:t>quyền</a:t>
            </a:r>
            <a:r>
              <a:rPr lang="en-US" dirty="0"/>
              <a:t> </a:t>
            </a:r>
            <a:r>
              <a:rPr lang="en-US" dirty="0" err="1"/>
              <a:t>truy</a:t>
            </a:r>
            <a:r>
              <a:rPr lang="en-US" dirty="0"/>
              <a:t> </a:t>
            </a:r>
            <a:r>
              <a:rPr lang="en-US" dirty="0" err="1"/>
              <a:t>xuất</a:t>
            </a:r>
            <a:r>
              <a:rPr lang="en-US" dirty="0"/>
              <a:t> </a:t>
            </a:r>
            <a:r>
              <a:rPr lang="en-US" dirty="0" err="1"/>
              <a:t>thì</a:t>
            </a:r>
            <a:r>
              <a:rPr lang="en-US" dirty="0"/>
              <a:t> P2 </a:t>
            </a:r>
            <a:r>
              <a:rPr lang="en-US" dirty="0" err="1"/>
              <a:t>hầu</a:t>
            </a:r>
            <a:r>
              <a:rPr lang="en-US" dirty="0"/>
              <a:t> </a:t>
            </a:r>
            <a:r>
              <a:rPr lang="en-US" dirty="0" err="1"/>
              <a:t>như</a:t>
            </a:r>
            <a:r>
              <a:rPr lang="en-US" dirty="0"/>
              <a:t> </a:t>
            </a:r>
            <a:r>
              <a:rPr lang="en-US" dirty="0" err="1"/>
              <a:t>không</a:t>
            </a:r>
            <a:r>
              <a:rPr lang="en-US" dirty="0"/>
              <a:t> </a:t>
            </a:r>
            <a:r>
              <a:rPr lang="en-US" dirty="0" err="1"/>
              <a:t>thể</a:t>
            </a:r>
            <a:r>
              <a:rPr lang="en-US" dirty="0"/>
              <a:t> </a:t>
            </a:r>
            <a:r>
              <a:rPr lang="en-US" dirty="0" err="1"/>
              <a:t>truy</a:t>
            </a:r>
            <a:r>
              <a:rPr lang="en-US" dirty="0"/>
              <a:t> </a:t>
            </a:r>
            <a:r>
              <a:rPr lang="en-US" dirty="0" err="1"/>
              <a:t>cập</a:t>
            </a:r>
            <a:r>
              <a:rPr lang="en-US" dirty="0"/>
              <a:t> </a:t>
            </a:r>
            <a:r>
              <a:rPr lang="en-US" dirty="0" err="1"/>
              <a:t>đến</a:t>
            </a:r>
            <a:r>
              <a:rPr lang="en-US" dirty="0"/>
              <a:t> </a:t>
            </a:r>
            <a:r>
              <a:rPr lang="en-US" dirty="0" err="1"/>
              <a:t>tài</a:t>
            </a:r>
            <a:r>
              <a:rPr lang="en-US" dirty="0"/>
              <a:t> </a:t>
            </a:r>
            <a:r>
              <a:rPr lang="en-US" dirty="0" err="1"/>
              <a:t>nguyên</a:t>
            </a:r>
            <a:r>
              <a:rPr lang="en-US" dirty="0"/>
              <a:t>, </a:t>
            </a:r>
            <a:r>
              <a:rPr lang="en-US" dirty="0" err="1"/>
              <a:t>cho</a:t>
            </a:r>
            <a:r>
              <a:rPr lang="en-US" dirty="0"/>
              <a:t> </a:t>
            </a:r>
            <a:r>
              <a:rPr lang="en-US" dirty="0" err="1"/>
              <a:t>dù</a:t>
            </a:r>
            <a:r>
              <a:rPr lang="en-US" dirty="0"/>
              <a:t> </a:t>
            </a:r>
            <a:r>
              <a:rPr lang="en-US" dirty="0" err="1"/>
              <a:t>không</a:t>
            </a:r>
            <a:r>
              <a:rPr lang="en-US" dirty="0"/>
              <a:t> </a:t>
            </a:r>
            <a:r>
              <a:rPr lang="en-US" dirty="0" err="1"/>
              <a:t>có</a:t>
            </a:r>
            <a:r>
              <a:rPr lang="en-US" dirty="0"/>
              <a:t> </a:t>
            </a:r>
            <a:r>
              <a:rPr lang="en-US" dirty="0" err="1"/>
              <a:t>sự</a:t>
            </a:r>
            <a:r>
              <a:rPr lang="en-US" dirty="0"/>
              <a:t> </a:t>
            </a:r>
            <a:r>
              <a:rPr lang="en-US" dirty="0" err="1"/>
              <a:t>tắc</a:t>
            </a:r>
            <a:r>
              <a:rPr lang="en-US" dirty="0"/>
              <a:t> </a:t>
            </a:r>
            <a:r>
              <a:rPr lang="en-US" dirty="0" err="1"/>
              <a:t>nghẽn</a:t>
            </a:r>
            <a:r>
              <a:rPr lang="en-US" dirty="0"/>
              <a:t> </a:t>
            </a:r>
            <a:r>
              <a:rPr lang="en-US" dirty="0" err="1"/>
              <a:t>nào</a:t>
            </a:r>
            <a:r>
              <a:rPr lang="en-US" dirty="0"/>
              <a:t> </a:t>
            </a:r>
            <a:r>
              <a:rPr lang="en-US" dirty="0" err="1"/>
              <a:t>xảy</a:t>
            </a:r>
            <a:r>
              <a:rPr lang="en-US" dirty="0"/>
              <a:t> </a:t>
            </a:r>
            <a:r>
              <a:rPr lang="en-US" dirty="0" err="1"/>
              <a:t>ra.</a:t>
            </a:r>
            <a:endParaRPr lang="vi-VN" dirty="0"/>
          </a:p>
          <a:p>
            <a:endParaRPr lang="vi-VN" dirty="0"/>
          </a:p>
        </p:txBody>
      </p:sp>
      <p:sp>
        <p:nvSpPr>
          <p:cNvPr id="4" name="Date Placeholder 3"/>
          <p:cNvSpPr>
            <a:spLocks noGrp="1"/>
          </p:cNvSpPr>
          <p:nvPr>
            <p:ph type="dt" sz="half" idx="10"/>
          </p:nvPr>
        </p:nvSpPr>
        <p:spPr/>
        <p:txBody>
          <a:bodyPr/>
          <a:lstStyle/>
          <a:p>
            <a:fld id="{5992FAB9-C8F0-4662-BC68-73D60BD0A416}" type="datetime1">
              <a:rPr lang="en-US" smtClean="0"/>
              <a:t>08-Jul-19</a:t>
            </a:fld>
            <a:endParaRPr lang="en-US" dirty="0"/>
          </a:p>
        </p:txBody>
      </p:sp>
      <p:sp>
        <p:nvSpPr>
          <p:cNvPr id="5" name="Footer Placeholder 4"/>
          <p:cNvSpPr>
            <a:spLocks noGrp="1"/>
          </p:cNvSpPr>
          <p:nvPr>
            <p:ph type="ftr" sz="quarter" idx="11"/>
          </p:nvPr>
        </p:nvSpPr>
        <p:spPr/>
        <p:txBody>
          <a:bodyPr/>
          <a:lstStyle/>
          <a:p>
            <a:r>
              <a:rPr lang="en-US" smtClean="0"/>
              <a:t>GV.TS.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dirty="0"/>
          </a:p>
        </p:txBody>
      </p:sp>
    </p:spTree>
    <p:extLst>
      <p:ext uri="{BB962C8B-B14F-4D97-AF65-F5344CB8AC3E}">
        <p14:creationId xmlns:p14="http://schemas.microsoft.com/office/powerpoint/2010/main" val="25752606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latin typeface="Cambria" pitchFamily="18" charset="0"/>
                <a:cs typeface="Calibri" pitchFamily="34" charset="0"/>
              </a:rPr>
              <a:t>Chương 2. Tiến trình và luồng</a:t>
            </a:r>
            <a:endParaRPr lang="vi-VN" dirty="0">
              <a:latin typeface="Cambria" pitchFamily="18" charset="0"/>
              <a:cs typeface="Calibri" pitchFamily="34" charset="0"/>
            </a:endParaRPr>
          </a:p>
        </p:txBody>
      </p:sp>
      <p:sp>
        <p:nvSpPr>
          <p:cNvPr id="3" name="Content Placeholder 2"/>
          <p:cNvSpPr>
            <a:spLocks noGrp="1"/>
          </p:cNvSpPr>
          <p:nvPr>
            <p:ph idx="1"/>
          </p:nvPr>
        </p:nvSpPr>
        <p:spPr/>
        <p:txBody>
          <a:bodyPr/>
          <a:lstStyle/>
          <a:p>
            <a:pPr marL="114300" indent="0">
              <a:buNone/>
            </a:pPr>
            <a:r>
              <a:rPr lang="en-US" b="1" dirty="0">
                <a:solidFill>
                  <a:schemeClr val="bg1">
                    <a:lumMod val="65000"/>
                  </a:schemeClr>
                </a:solidFill>
              </a:rPr>
              <a:t>2.1. </a:t>
            </a:r>
            <a:r>
              <a:rPr lang="en-US" b="1" dirty="0" err="1">
                <a:solidFill>
                  <a:schemeClr val="bg1">
                    <a:lumMod val="65000"/>
                  </a:schemeClr>
                </a:solidFill>
              </a:rPr>
              <a:t>Tổng</a:t>
            </a:r>
            <a:r>
              <a:rPr lang="en-US" b="1" dirty="0">
                <a:solidFill>
                  <a:schemeClr val="bg1">
                    <a:lumMod val="65000"/>
                  </a:schemeClr>
                </a:solidFill>
              </a:rPr>
              <a:t> </a:t>
            </a:r>
            <a:r>
              <a:rPr lang="en-US" b="1" dirty="0" err="1">
                <a:solidFill>
                  <a:schemeClr val="bg1">
                    <a:lumMod val="65000"/>
                  </a:schemeClr>
                </a:solidFill>
              </a:rPr>
              <a:t>quan</a:t>
            </a:r>
            <a:r>
              <a:rPr lang="en-US" b="1" dirty="0">
                <a:solidFill>
                  <a:schemeClr val="bg1">
                    <a:lumMod val="65000"/>
                  </a:schemeClr>
                </a:solidFill>
              </a:rPr>
              <a:t> </a:t>
            </a:r>
            <a:r>
              <a:rPr lang="en-US" b="1" dirty="0" err="1">
                <a:solidFill>
                  <a:schemeClr val="bg1">
                    <a:lumMod val="65000"/>
                  </a:schemeClr>
                </a:solidFill>
              </a:rPr>
              <a:t>về</a:t>
            </a:r>
            <a:r>
              <a:rPr lang="en-US" b="1" dirty="0">
                <a:solidFill>
                  <a:schemeClr val="bg1">
                    <a:lumMod val="65000"/>
                  </a:schemeClr>
                </a:solidFill>
              </a:rPr>
              <a:t> </a:t>
            </a:r>
            <a:r>
              <a:rPr lang="en-US" b="1" dirty="0" err="1">
                <a:solidFill>
                  <a:schemeClr val="bg1">
                    <a:lumMod val="65000"/>
                  </a:schemeClr>
                </a:solidFill>
              </a:rPr>
              <a:t>tiến</a:t>
            </a:r>
            <a:r>
              <a:rPr lang="en-US" b="1" dirty="0">
                <a:solidFill>
                  <a:schemeClr val="bg1">
                    <a:lumMod val="65000"/>
                  </a:schemeClr>
                </a:solidFill>
              </a:rPr>
              <a:t> </a:t>
            </a:r>
            <a:r>
              <a:rPr lang="en-US" b="1" dirty="0" err="1">
                <a:solidFill>
                  <a:schemeClr val="bg1">
                    <a:lumMod val="65000"/>
                  </a:schemeClr>
                </a:solidFill>
              </a:rPr>
              <a:t>trình</a:t>
            </a:r>
            <a:r>
              <a:rPr lang="en-US" b="1" dirty="0">
                <a:solidFill>
                  <a:schemeClr val="bg1">
                    <a:lumMod val="65000"/>
                  </a:schemeClr>
                </a:solidFill>
              </a:rPr>
              <a:t> </a:t>
            </a:r>
            <a:r>
              <a:rPr lang="en-US" b="1" dirty="0" err="1">
                <a:solidFill>
                  <a:schemeClr val="bg1">
                    <a:lumMod val="65000"/>
                  </a:schemeClr>
                </a:solidFill>
              </a:rPr>
              <a:t>và</a:t>
            </a:r>
            <a:r>
              <a:rPr lang="en-US" b="1" dirty="0">
                <a:solidFill>
                  <a:schemeClr val="bg1">
                    <a:lumMod val="65000"/>
                  </a:schemeClr>
                </a:solidFill>
              </a:rPr>
              <a:t> </a:t>
            </a:r>
            <a:r>
              <a:rPr lang="en-US" b="1" dirty="0" err="1" smtClean="0">
                <a:solidFill>
                  <a:schemeClr val="bg1">
                    <a:lumMod val="65000"/>
                  </a:schemeClr>
                </a:solidFill>
              </a:rPr>
              <a:t>luồng</a:t>
            </a:r>
            <a:endParaRPr lang="vi-VN" b="1" dirty="0">
              <a:solidFill>
                <a:schemeClr val="bg1">
                  <a:lumMod val="65000"/>
                </a:schemeClr>
              </a:solidFill>
            </a:endParaRPr>
          </a:p>
          <a:p>
            <a:pPr marL="114300" indent="0">
              <a:buNone/>
            </a:pPr>
            <a:r>
              <a:rPr lang="en-US" b="1" dirty="0">
                <a:solidFill>
                  <a:schemeClr val="bg1">
                    <a:lumMod val="65000"/>
                  </a:schemeClr>
                </a:solidFill>
              </a:rPr>
              <a:t>2.2. </a:t>
            </a:r>
            <a:r>
              <a:rPr lang="en-US" b="1" dirty="0" err="1">
                <a:solidFill>
                  <a:schemeClr val="bg1">
                    <a:lumMod val="65000"/>
                  </a:schemeClr>
                </a:solidFill>
              </a:rPr>
              <a:t>Các</a:t>
            </a:r>
            <a:r>
              <a:rPr lang="en-US" b="1" dirty="0">
                <a:solidFill>
                  <a:schemeClr val="bg1">
                    <a:lumMod val="65000"/>
                  </a:schemeClr>
                </a:solidFill>
              </a:rPr>
              <a:t> </a:t>
            </a:r>
            <a:r>
              <a:rPr lang="en-US" b="1" dirty="0" err="1">
                <a:solidFill>
                  <a:schemeClr val="bg1">
                    <a:lumMod val="65000"/>
                  </a:schemeClr>
                </a:solidFill>
              </a:rPr>
              <a:t>trạng</a:t>
            </a:r>
            <a:r>
              <a:rPr lang="en-US" b="1" dirty="0">
                <a:solidFill>
                  <a:schemeClr val="bg1">
                    <a:lumMod val="65000"/>
                  </a:schemeClr>
                </a:solidFill>
              </a:rPr>
              <a:t> </a:t>
            </a:r>
            <a:r>
              <a:rPr lang="en-US" b="1" dirty="0" err="1">
                <a:solidFill>
                  <a:schemeClr val="bg1">
                    <a:lumMod val="65000"/>
                  </a:schemeClr>
                </a:solidFill>
              </a:rPr>
              <a:t>thái</a:t>
            </a:r>
            <a:r>
              <a:rPr lang="en-US" b="1" dirty="0">
                <a:solidFill>
                  <a:schemeClr val="bg1">
                    <a:lumMod val="65000"/>
                  </a:schemeClr>
                </a:solidFill>
              </a:rPr>
              <a:t> </a:t>
            </a:r>
            <a:r>
              <a:rPr lang="en-US" b="1" dirty="0" err="1">
                <a:solidFill>
                  <a:schemeClr val="bg1">
                    <a:lumMod val="65000"/>
                  </a:schemeClr>
                </a:solidFill>
              </a:rPr>
              <a:t>của</a:t>
            </a:r>
            <a:r>
              <a:rPr lang="en-US" b="1" dirty="0">
                <a:solidFill>
                  <a:schemeClr val="bg1">
                    <a:lumMod val="65000"/>
                  </a:schemeClr>
                </a:solidFill>
              </a:rPr>
              <a:t> </a:t>
            </a:r>
            <a:r>
              <a:rPr lang="en-US" b="1" dirty="0" err="1">
                <a:solidFill>
                  <a:schemeClr val="bg1">
                    <a:lumMod val="65000"/>
                  </a:schemeClr>
                </a:solidFill>
              </a:rPr>
              <a:t>tiến</a:t>
            </a:r>
            <a:r>
              <a:rPr lang="en-US" b="1" dirty="0">
                <a:solidFill>
                  <a:schemeClr val="bg1">
                    <a:lumMod val="65000"/>
                  </a:schemeClr>
                </a:solidFill>
              </a:rPr>
              <a:t> </a:t>
            </a:r>
            <a:r>
              <a:rPr lang="en-US" b="1" dirty="0" err="1" smtClean="0">
                <a:solidFill>
                  <a:schemeClr val="bg1">
                    <a:lumMod val="65000"/>
                  </a:schemeClr>
                </a:solidFill>
              </a:rPr>
              <a:t>trình</a:t>
            </a:r>
            <a:endParaRPr lang="en-US" b="1" dirty="0" smtClean="0">
              <a:solidFill>
                <a:schemeClr val="bg1">
                  <a:lumMod val="65000"/>
                </a:schemeClr>
              </a:solidFill>
            </a:endParaRPr>
          </a:p>
          <a:p>
            <a:pPr marL="114300" indent="0">
              <a:buNone/>
            </a:pPr>
            <a:r>
              <a:rPr lang="en-US" b="1" dirty="0">
                <a:solidFill>
                  <a:schemeClr val="bg1">
                    <a:lumMod val="65000"/>
                  </a:schemeClr>
                </a:solidFill>
              </a:rPr>
              <a:t>2.3</a:t>
            </a:r>
            <a:r>
              <a:rPr lang="en-US" b="1" dirty="0" smtClean="0">
                <a:solidFill>
                  <a:schemeClr val="bg1">
                    <a:lumMod val="65000"/>
                  </a:schemeClr>
                </a:solidFill>
              </a:rPr>
              <a:t>. </a:t>
            </a:r>
            <a:r>
              <a:rPr lang="en-US" b="1" dirty="0" err="1">
                <a:solidFill>
                  <a:schemeClr val="bg1">
                    <a:lumMod val="65000"/>
                  </a:schemeClr>
                </a:solidFill>
              </a:rPr>
              <a:t>Đ</a:t>
            </a:r>
            <a:r>
              <a:rPr lang="en-US" b="1" dirty="0" err="1" smtClean="0">
                <a:solidFill>
                  <a:schemeClr val="bg1">
                    <a:lumMod val="65000"/>
                  </a:schemeClr>
                </a:solidFill>
              </a:rPr>
              <a:t>iều</a:t>
            </a:r>
            <a:r>
              <a:rPr lang="en-US" b="1" dirty="0" smtClean="0">
                <a:solidFill>
                  <a:schemeClr val="bg1">
                    <a:lumMod val="65000"/>
                  </a:schemeClr>
                </a:solidFill>
              </a:rPr>
              <a:t> </a:t>
            </a:r>
            <a:r>
              <a:rPr lang="en-US" b="1" dirty="0" err="1">
                <a:solidFill>
                  <a:schemeClr val="bg1">
                    <a:lumMod val="65000"/>
                  </a:schemeClr>
                </a:solidFill>
              </a:rPr>
              <a:t>khiển</a:t>
            </a:r>
            <a:r>
              <a:rPr lang="en-US" b="1" dirty="0">
                <a:solidFill>
                  <a:schemeClr val="bg1">
                    <a:lumMod val="65000"/>
                  </a:schemeClr>
                </a:solidFill>
              </a:rPr>
              <a:t> </a:t>
            </a:r>
            <a:r>
              <a:rPr lang="en-US" b="1" dirty="0" err="1">
                <a:solidFill>
                  <a:schemeClr val="bg1">
                    <a:lumMod val="65000"/>
                  </a:schemeClr>
                </a:solidFill>
              </a:rPr>
              <a:t>tiến</a:t>
            </a:r>
            <a:r>
              <a:rPr lang="en-US" b="1" dirty="0">
                <a:solidFill>
                  <a:schemeClr val="bg1">
                    <a:lumMod val="65000"/>
                  </a:schemeClr>
                </a:solidFill>
              </a:rPr>
              <a:t> </a:t>
            </a:r>
            <a:r>
              <a:rPr lang="en-US" b="1" dirty="0" err="1">
                <a:solidFill>
                  <a:schemeClr val="bg1">
                    <a:lumMod val="65000"/>
                  </a:schemeClr>
                </a:solidFill>
              </a:rPr>
              <a:t>trình</a:t>
            </a:r>
            <a:endParaRPr lang="vi-VN" b="1" dirty="0">
              <a:solidFill>
                <a:schemeClr val="bg1">
                  <a:lumMod val="65000"/>
                </a:schemeClr>
              </a:solidFill>
            </a:endParaRPr>
          </a:p>
          <a:p>
            <a:pPr marL="114300" indent="0">
              <a:buNone/>
            </a:pPr>
            <a:r>
              <a:rPr lang="en-US" b="1" dirty="0" smtClean="0">
                <a:solidFill>
                  <a:schemeClr val="bg1">
                    <a:lumMod val="65000"/>
                  </a:schemeClr>
                </a:solidFill>
              </a:rPr>
              <a:t>2.4</a:t>
            </a:r>
            <a:r>
              <a:rPr lang="en-US" b="1" dirty="0">
                <a:solidFill>
                  <a:schemeClr val="bg1">
                    <a:lumMod val="65000"/>
                  </a:schemeClr>
                </a:solidFill>
              </a:rPr>
              <a:t>. </a:t>
            </a:r>
            <a:r>
              <a:rPr lang="en-US" b="1" dirty="0" err="1">
                <a:solidFill>
                  <a:schemeClr val="bg1">
                    <a:lumMod val="65000"/>
                  </a:schemeClr>
                </a:solidFill>
              </a:rPr>
              <a:t>Tắc</a:t>
            </a:r>
            <a:r>
              <a:rPr lang="en-US" b="1" dirty="0">
                <a:solidFill>
                  <a:schemeClr val="bg1">
                    <a:lumMod val="65000"/>
                  </a:schemeClr>
                </a:solidFill>
              </a:rPr>
              <a:t> </a:t>
            </a:r>
            <a:r>
              <a:rPr lang="en-US" b="1" dirty="0" err="1">
                <a:solidFill>
                  <a:schemeClr val="bg1">
                    <a:lumMod val="65000"/>
                  </a:schemeClr>
                </a:solidFill>
              </a:rPr>
              <a:t>nghẽn</a:t>
            </a:r>
            <a:r>
              <a:rPr lang="en-US" b="1" dirty="0">
                <a:solidFill>
                  <a:schemeClr val="bg1">
                    <a:lumMod val="65000"/>
                  </a:schemeClr>
                </a:solidFill>
              </a:rPr>
              <a:t> (deadlock) </a:t>
            </a:r>
            <a:r>
              <a:rPr lang="en-US" b="1" dirty="0" err="1">
                <a:solidFill>
                  <a:schemeClr val="bg1">
                    <a:lumMod val="65000"/>
                  </a:schemeClr>
                </a:solidFill>
              </a:rPr>
              <a:t>và</a:t>
            </a:r>
            <a:r>
              <a:rPr lang="en-US" b="1" dirty="0">
                <a:solidFill>
                  <a:schemeClr val="bg1">
                    <a:lumMod val="65000"/>
                  </a:schemeClr>
                </a:solidFill>
              </a:rPr>
              <a:t> </a:t>
            </a:r>
            <a:r>
              <a:rPr lang="en-US" b="1" dirty="0" err="1">
                <a:solidFill>
                  <a:schemeClr val="bg1">
                    <a:lumMod val="65000"/>
                  </a:schemeClr>
                </a:solidFill>
              </a:rPr>
              <a:t>tránh</a:t>
            </a:r>
            <a:r>
              <a:rPr lang="en-US" b="1" dirty="0">
                <a:solidFill>
                  <a:schemeClr val="bg1">
                    <a:lumMod val="65000"/>
                  </a:schemeClr>
                </a:solidFill>
              </a:rPr>
              <a:t> </a:t>
            </a:r>
            <a:r>
              <a:rPr lang="en-US" b="1" dirty="0" err="1">
                <a:solidFill>
                  <a:schemeClr val="bg1">
                    <a:lumMod val="65000"/>
                  </a:schemeClr>
                </a:solidFill>
              </a:rPr>
              <a:t>tắc</a:t>
            </a:r>
            <a:r>
              <a:rPr lang="en-US" b="1" dirty="0">
                <a:solidFill>
                  <a:schemeClr val="bg1">
                    <a:lumMod val="65000"/>
                  </a:schemeClr>
                </a:solidFill>
              </a:rPr>
              <a:t> </a:t>
            </a:r>
            <a:r>
              <a:rPr lang="en-US" b="1" dirty="0" err="1">
                <a:solidFill>
                  <a:schemeClr val="bg1">
                    <a:lumMod val="65000"/>
                  </a:schemeClr>
                </a:solidFill>
              </a:rPr>
              <a:t>nghẽn</a:t>
            </a:r>
            <a:endParaRPr lang="vi-VN" b="1" dirty="0">
              <a:solidFill>
                <a:schemeClr val="bg1">
                  <a:lumMod val="65000"/>
                </a:schemeClr>
              </a:solidFill>
            </a:endParaRPr>
          </a:p>
          <a:p>
            <a:pPr marL="114300" indent="0">
              <a:buNone/>
            </a:pPr>
            <a:r>
              <a:rPr lang="en-US" b="1" dirty="0"/>
              <a:t>2.5. </a:t>
            </a:r>
            <a:r>
              <a:rPr lang="en-US" b="1" dirty="0" err="1"/>
              <a:t>Lập</a:t>
            </a:r>
            <a:r>
              <a:rPr lang="en-US" b="1" dirty="0"/>
              <a:t> </a:t>
            </a:r>
            <a:r>
              <a:rPr lang="en-US" b="1" dirty="0" err="1"/>
              <a:t>lịch</a:t>
            </a:r>
            <a:r>
              <a:rPr lang="en-US" b="1" dirty="0"/>
              <a:t> </a:t>
            </a:r>
            <a:r>
              <a:rPr lang="en-US" b="1" dirty="0" err="1"/>
              <a:t>cho</a:t>
            </a:r>
            <a:r>
              <a:rPr lang="en-US" b="1" dirty="0"/>
              <a:t> CPU</a:t>
            </a:r>
            <a:endParaRPr lang="vi-VN" b="1" dirty="0"/>
          </a:p>
          <a:p>
            <a:pPr marL="114300" indent="0">
              <a:buNone/>
            </a:pPr>
            <a:r>
              <a:rPr lang="en-US" b="1" dirty="0"/>
              <a:t>2.6. </a:t>
            </a:r>
            <a:r>
              <a:rPr lang="en-US" b="1" dirty="0" err="1"/>
              <a:t>Bài</a:t>
            </a:r>
            <a:r>
              <a:rPr lang="en-US" b="1" dirty="0"/>
              <a:t> </a:t>
            </a:r>
            <a:r>
              <a:rPr lang="en-US" b="1" dirty="0" err="1"/>
              <a:t>tập</a:t>
            </a:r>
            <a:r>
              <a:rPr lang="en-US" b="1" dirty="0"/>
              <a:t> </a:t>
            </a:r>
            <a:r>
              <a:rPr lang="en-US" b="1" dirty="0" err="1"/>
              <a:t>phần</a:t>
            </a:r>
            <a:r>
              <a:rPr lang="en-US" b="1" dirty="0"/>
              <a:t> </a:t>
            </a:r>
            <a:r>
              <a:rPr lang="en-US" b="1" dirty="0" err="1"/>
              <a:t>Quản</a:t>
            </a:r>
            <a:r>
              <a:rPr lang="en-US" b="1" dirty="0"/>
              <a:t> </a:t>
            </a:r>
            <a:r>
              <a:rPr lang="en-US" b="1" dirty="0" err="1"/>
              <a:t>lý</a:t>
            </a:r>
            <a:r>
              <a:rPr lang="en-US" b="1" dirty="0"/>
              <a:t> </a:t>
            </a:r>
            <a:r>
              <a:rPr lang="en-US" b="1" dirty="0" err="1"/>
              <a:t>tiến</a:t>
            </a:r>
            <a:r>
              <a:rPr lang="en-US" b="1" dirty="0"/>
              <a:t> </a:t>
            </a:r>
            <a:r>
              <a:rPr lang="en-US" b="1" dirty="0" err="1"/>
              <a:t>trình</a:t>
            </a:r>
            <a:endParaRPr lang="vi-VN" b="1" dirty="0"/>
          </a:p>
        </p:txBody>
      </p:sp>
      <p:sp>
        <p:nvSpPr>
          <p:cNvPr id="4" name="Date Placeholder 3"/>
          <p:cNvSpPr>
            <a:spLocks noGrp="1"/>
          </p:cNvSpPr>
          <p:nvPr>
            <p:ph type="dt" sz="half" idx="10"/>
          </p:nvPr>
        </p:nvSpPr>
        <p:spPr/>
        <p:txBody>
          <a:bodyPr/>
          <a:lstStyle/>
          <a:p>
            <a:fld id="{41D1D137-136E-49C5-BF4A-B082891EC81F}" type="datetime1">
              <a:rPr lang="en-US" smtClean="0"/>
              <a:t>08-Jul-19</a:t>
            </a:fld>
            <a:endParaRPr lang="en-US" dirty="0"/>
          </a:p>
        </p:txBody>
      </p:sp>
      <p:sp>
        <p:nvSpPr>
          <p:cNvPr id="5" name="Footer Placeholder 4"/>
          <p:cNvSpPr>
            <a:spLocks noGrp="1"/>
          </p:cNvSpPr>
          <p:nvPr>
            <p:ph type="ftr" sz="quarter" idx="11"/>
          </p:nvPr>
        </p:nvSpPr>
        <p:spPr/>
        <p:txBody>
          <a:bodyPr/>
          <a:lstStyle/>
          <a:p>
            <a:r>
              <a:rPr lang="en-US" smtClean="0"/>
              <a:t>GV.TS.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a:p>
        </p:txBody>
      </p:sp>
    </p:spTree>
    <p:extLst>
      <p:ext uri="{BB962C8B-B14F-4D97-AF65-F5344CB8AC3E}">
        <p14:creationId xmlns:p14="http://schemas.microsoft.com/office/powerpoint/2010/main" val="317614689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2.5. Lập lịch cho </a:t>
            </a:r>
            <a:r>
              <a:rPr lang="en-US" dirty="0" smtClean="0"/>
              <a:t>CPU</a:t>
            </a:r>
            <a:endParaRPr lang="en-US" dirty="0"/>
          </a:p>
        </p:txBody>
      </p:sp>
      <p:sp>
        <p:nvSpPr>
          <p:cNvPr id="3" name="Content Placeholder 2"/>
          <p:cNvSpPr>
            <a:spLocks noGrp="1"/>
          </p:cNvSpPr>
          <p:nvPr>
            <p:ph idx="1"/>
          </p:nvPr>
        </p:nvSpPr>
        <p:spPr/>
        <p:txBody>
          <a:bodyPr>
            <a:normAutofit lnSpcReduction="10000"/>
          </a:bodyPr>
          <a:lstStyle/>
          <a:p>
            <a:r>
              <a:rPr lang="en-US" b="1" dirty="0"/>
              <a:t>Lập lịch cho CPU </a:t>
            </a:r>
            <a:r>
              <a:rPr lang="en-US" b="1" dirty="0" smtClean="0"/>
              <a:t>(Processor Scheduling):</a:t>
            </a:r>
          </a:p>
          <a:p>
            <a:r>
              <a:rPr lang="en-US" dirty="0" smtClean="0"/>
              <a:t>Trong các hệ thống đa chương, tiến trình được thực thi theo cơ chế song </a:t>
            </a:r>
            <a:r>
              <a:rPr lang="en-US" dirty="0" err="1" smtClean="0"/>
              <a:t>song</a:t>
            </a:r>
            <a:r>
              <a:rPr lang="en-US" dirty="0" smtClean="0"/>
              <a:t> giả lập (mỗi chương trình như có 1 CPU riêng). Trên thực tế đó là sự chuyển đổi quyền chiếm dụng CPU liên tục giữa các tiến trình.</a:t>
            </a:r>
          </a:p>
          <a:p>
            <a:r>
              <a:rPr lang="en-US" dirty="0" smtClean="0"/>
              <a:t>Một vài khái niệm:</a:t>
            </a:r>
          </a:p>
          <a:p>
            <a:pPr lvl="1"/>
            <a:r>
              <a:rPr lang="en-US" dirty="0" smtClean="0"/>
              <a:t>Thực thi (</a:t>
            </a:r>
            <a:r>
              <a:rPr lang="en-US" i="1" dirty="0" smtClean="0"/>
              <a:t>execution</a:t>
            </a:r>
            <a:r>
              <a:rPr lang="en-US" dirty="0" smtClean="0"/>
              <a:t>) tiến trình: CPU thực hiện các chỉ thị lệnh của tiến trình, thay đổi các thông số thanh ghi… Ta gọi quá trình này là  </a:t>
            </a:r>
            <a:r>
              <a:rPr lang="en-US" i="1" dirty="0"/>
              <a:t>“</a:t>
            </a:r>
            <a:r>
              <a:rPr lang="en-US" b="1" dirty="0">
                <a:solidFill>
                  <a:srgbClr val="5BA2BC"/>
                </a:solidFill>
              </a:rPr>
              <a:t>processor (CPU) burst</a:t>
            </a:r>
            <a:r>
              <a:rPr lang="en-US" i="1" dirty="0"/>
              <a:t>”</a:t>
            </a:r>
            <a:r>
              <a:rPr lang="en-US" dirty="0"/>
              <a:t> </a:t>
            </a:r>
          </a:p>
          <a:p>
            <a:pPr lvl="1"/>
            <a:r>
              <a:rPr lang="en-US" dirty="0" smtClean="0"/>
              <a:t>Nhập xuất (</a:t>
            </a:r>
            <a:r>
              <a:rPr lang="en-US" i="1" dirty="0" smtClean="0"/>
              <a:t>I/O work</a:t>
            </a:r>
            <a:r>
              <a:rPr lang="en-US" dirty="0" smtClean="0"/>
              <a:t>): CPU thực hiện các thao tác I/O, quá trình này gọi là </a:t>
            </a:r>
            <a:r>
              <a:rPr lang="en-US" i="1" dirty="0" smtClean="0"/>
              <a:t>“</a:t>
            </a:r>
            <a:r>
              <a:rPr lang="en-US" b="1" dirty="0">
                <a:solidFill>
                  <a:srgbClr val="5BA2BC"/>
                </a:solidFill>
              </a:rPr>
              <a:t>I/O burst</a:t>
            </a:r>
            <a:r>
              <a:rPr lang="en-US" i="1" dirty="0" smtClean="0"/>
              <a:t>”</a:t>
            </a:r>
            <a:r>
              <a:rPr lang="en-US" dirty="0" smtClean="0"/>
              <a:t>. </a:t>
            </a:r>
            <a:endParaRPr lang="en-US" dirty="0"/>
          </a:p>
          <a:p>
            <a:pPr lvl="1"/>
            <a:r>
              <a:rPr lang="en-US" dirty="0" smtClean="0"/>
              <a:t>Tương ứng, có thể phân loại các chương trình thành </a:t>
            </a:r>
            <a:r>
              <a:rPr lang="en-US" b="1" dirty="0" smtClean="0"/>
              <a:t>Processor-bound programs, </a:t>
            </a:r>
            <a:r>
              <a:rPr lang="en-US" b="1" dirty="0"/>
              <a:t>I/O-bound </a:t>
            </a:r>
            <a:r>
              <a:rPr lang="en-US" b="1" dirty="0" smtClean="0"/>
              <a:t>programs</a:t>
            </a:r>
            <a:endParaRPr lang="en-US" b="1" dirty="0"/>
          </a:p>
          <a:p>
            <a:endParaRPr lang="en-US" dirty="0"/>
          </a:p>
        </p:txBody>
      </p:sp>
      <p:sp>
        <p:nvSpPr>
          <p:cNvPr id="4" name="Date Placeholder 3"/>
          <p:cNvSpPr>
            <a:spLocks noGrp="1"/>
          </p:cNvSpPr>
          <p:nvPr>
            <p:ph type="dt" sz="half" idx="10"/>
          </p:nvPr>
        </p:nvSpPr>
        <p:spPr/>
        <p:txBody>
          <a:bodyPr/>
          <a:lstStyle/>
          <a:p>
            <a:fld id="{F304A388-B792-4BF1-82EC-FA2C53762184}" type="datetime1">
              <a:rPr lang="en-US" smtClean="0"/>
              <a:t>08-Jul-19</a:t>
            </a:fld>
            <a:endParaRPr lang="en-US" dirty="0"/>
          </a:p>
        </p:txBody>
      </p:sp>
      <p:sp>
        <p:nvSpPr>
          <p:cNvPr id="5" name="Footer Placeholder 4"/>
          <p:cNvSpPr>
            <a:spLocks noGrp="1"/>
          </p:cNvSpPr>
          <p:nvPr>
            <p:ph type="ftr" sz="quarter" idx="11"/>
          </p:nvPr>
        </p:nvSpPr>
        <p:spPr/>
        <p:txBody>
          <a:bodyPr/>
          <a:lstStyle/>
          <a:p>
            <a:r>
              <a:rPr lang="en-US" smtClean="0"/>
              <a:t>GV.TS.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dirty="0"/>
          </a:p>
        </p:txBody>
      </p:sp>
    </p:spTree>
    <p:extLst>
      <p:ext uri="{BB962C8B-B14F-4D97-AF65-F5344CB8AC3E}">
        <p14:creationId xmlns:p14="http://schemas.microsoft.com/office/powerpoint/2010/main" val="356574607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2.5. Lập lịch cho CPU</a:t>
            </a:r>
            <a:endParaRPr lang="vi-VN" dirty="0"/>
          </a:p>
        </p:txBody>
      </p:sp>
      <p:sp>
        <p:nvSpPr>
          <p:cNvPr id="3" name="Content Placeholder 2"/>
          <p:cNvSpPr>
            <a:spLocks noGrp="1"/>
          </p:cNvSpPr>
          <p:nvPr>
            <p:ph idx="1"/>
          </p:nvPr>
        </p:nvSpPr>
        <p:spPr/>
        <p:txBody>
          <a:bodyPr/>
          <a:lstStyle/>
          <a:p>
            <a:r>
              <a:rPr lang="en-US" b="1" dirty="0" smtClean="0"/>
              <a:t>Mục tiêu điều phối bằng lập lịch:</a:t>
            </a:r>
          </a:p>
          <a:p>
            <a:pPr lvl="1"/>
            <a:r>
              <a:rPr lang="en-US" dirty="0" err="1"/>
              <a:t>Sự</a:t>
            </a:r>
            <a:r>
              <a:rPr lang="en-US" dirty="0"/>
              <a:t> </a:t>
            </a:r>
            <a:r>
              <a:rPr lang="en-US" dirty="0" err="1"/>
              <a:t>công</a:t>
            </a:r>
            <a:r>
              <a:rPr lang="en-US" dirty="0"/>
              <a:t> </a:t>
            </a:r>
            <a:r>
              <a:rPr lang="en-US" dirty="0" err="1" smtClean="0"/>
              <a:t>bằng</a:t>
            </a:r>
            <a:r>
              <a:rPr lang="en-US" dirty="0" smtClean="0"/>
              <a:t>;</a:t>
            </a:r>
            <a:endParaRPr lang="en-US" dirty="0"/>
          </a:p>
          <a:p>
            <a:pPr lvl="1"/>
            <a:r>
              <a:rPr lang="en-US" dirty="0" err="1"/>
              <a:t>Tính</a:t>
            </a:r>
            <a:r>
              <a:rPr lang="en-US" dirty="0"/>
              <a:t> </a:t>
            </a:r>
            <a:r>
              <a:rPr lang="en-US" dirty="0" err="1"/>
              <a:t>hiệu</a:t>
            </a:r>
            <a:r>
              <a:rPr lang="en-US" dirty="0"/>
              <a:t> </a:t>
            </a:r>
            <a:r>
              <a:rPr lang="en-US" dirty="0" err="1" smtClean="0"/>
              <a:t>quả</a:t>
            </a:r>
            <a:r>
              <a:rPr lang="en-US" dirty="0" smtClean="0"/>
              <a:t>;</a:t>
            </a:r>
          </a:p>
          <a:p>
            <a:pPr lvl="1"/>
            <a:r>
              <a:rPr lang="en-US" dirty="0" err="1" smtClean="0"/>
              <a:t>Thời</a:t>
            </a:r>
            <a:r>
              <a:rPr lang="en-US" dirty="0" smtClean="0"/>
              <a:t> </a:t>
            </a:r>
            <a:r>
              <a:rPr lang="en-US" dirty="0" err="1" smtClean="0"/>
              <a:t>gian</a:t>
            </a:r>
            <a:r>
              <a:rPr lang="en-US" dirty="0" smtClean="0"/>
              <a:t> </a:t>
            </a:r>
            <a:r>
              <a:rPr lang="en-US" dirty="0" err="1" smtClean="0"/>
              <a:t>đáp</a:t>
            </a:r>
            <a:r>
              <a:rPr lang="en-US" dirty="0" smtClean="0"/>
              <a:t> </a:t>
            </a:r>
            <a:r>
              <a:rPr lang="en-US" dirty="0" err="1" smtClean="0"/>
              <a:t>ứng</a:t>
            </a:r>
            <a:r>
              <a:rPr lang="en-US" dirty="0" smtClean="0"/>
              <a:t> </a:t>
            </a:r>
            <a:r>
              <a:rPr lang="en-US" dirty="0" err="1" smtClean="0"/>
              <a:t>hợp</a:t>
            </a:r>
            <a:r>
              <a:rPr lang="en-US" dirty="0" smtClean="0"/>
              <a:t> </a:t>
            </a:r>
            <a:r>
              <a:rPr lang="en-US" dirty="0" err="1" smtClean="0"/>
              <a:t>lý</a:t>
            </a:r>
            <a:r>
              <a:rPr lang="en-US" dirty="0" smtClean="0"/>
              <a:t>;</a:t>
            </a:r>
            <a:endParaRPr lang="en-US" dirty="0"/>
          </a:p>
          <a:p>
            <a:pPr lvl="1"/>
            <a:r>
              <a:rPr lang="en-US" dirty="0" err="1"/>
              <a:t>Cực</a:t>
            </a:r>
            <a:r>
              <a:rPr lang="en-US" dirty="0"/>
              <a:t> </a:t>
            </a:r>
            <a:r>
              <a:rPr lang="en-US" dirty="0" err="1"/>
              <a:t>tiểu</a:t>
            </a:r>
            <a:r>
              <a:rPr lang="en-US" dirty="0"/>
              <a:t> </a:t>
            </a:r>
            <a:r>
              <a:rPr lang="en-US" dirty="0" err="1"/>
              <a:t>hóa</a:t>
            </a:r>
            <a:r>
              <a:rPr lang="en-US" dirty="0"/>
              <a:t> </a:t>
            </a:r>
            <a:r>
              <a:rPr lang="en-US" dirty="0" err="1"/>
              <a:t>thời</a:t>
            </a:r>
            <a:r>
              <a:rPr lang="en-US" dirty="0"/>
              <a:t> </a:t>
            </a:r>
            <a:r>
              <a:rPr lang="en-US" dirty="0" err="1"/>
              <a:t>gian</a:t>
            </a:r>
            <a:r>
              <a:rPr lang="en-US" dirty="0"/>
              <a:t> </a:t>
            </a:r>
            <a:r>
              <a:rPr lang="en-US" dirty="0" err="1" smtClean="0"/>
              <a:t>lưu</a:t>
            </a:r>
            <a:r>
              <a:rPr lang="en-US" dirty="0" smtClean="0"/>
              <a:t> </a:t>
            </a:r>
            <a:r>
              <a:rPr lang="en-US" dirty="0" err="1"/>
              <a:t>lại</a:t>
            </a:r>
            <a:r>
              <a:rPr lang="en-US" dirty="0"/>
              <a:t> </a:t>
            </a:r>
            <a:r>
              <a:rPr lang="en-US" dirty="0" err="1"/>
              <a:t>trong</a:t>
            </a:r>
            <a:r>
              <a:rPr lang="en-US" dirty="0"/>
              <a:t> </a:t>
            </a:r>
            <a:r>
              <a:rPr lang="en-US" dirty="0" err="1"/>
              <a:t>hệ</a:t>
            </a:r>
            <a:r>
              <a:rPr lang="en-US" dirty="0"/>
              <a:t> </a:t>
            </a:r>
            <a:r>
              <a:rPr lang="en-US" dirty="0" err="1"/>
              <a:t>thống</a:t>
            </a:r>
            <a:endParaRPr lang="en-US" dirty="0"/>
          </a:p>
          <a:p>
            <a:pPr lvl="1"/>
            <a:r>
              <a:rPr lang="en-US" dirty="0" err="1"/>
              <a:t>Thông</a:t>
            </a:r>
            <a:r>
              <a:rPr lang="en-US" dirty="0"/>
              <a:t> </a:t>
            </a:r>
            <a:r>
              <a:rPr lang="en-US" dirty="0" err="1"/>
              <a:t>lượng</a:t>
            </a:r>
            <a:r>
              <a:rPr lang="en-US" dirty="0"/>
              <a:t> </a:t>
            </a:r>
            <a:r>
              <a:rPr lang="en-US" dirty="0" err="1"/>
              <a:t>tối</a:t>
            </a:r>
            <a:r>
              <a:rPr lang="en-US" dirty="0"/>
              <a:t> </a:t>
            </a:r>
            <a:r>
              <a:rPr lang="en-US" dirty="0" err="1" smtClean="0"/>
              <a:t>đa</a:t>
            </a:r>
            <a:r>
              <a:rPr lang="en-US" dirty="0" smtClean="0"/>
              <a:t> (</a:t>
            </a:r>
            <a:r>
              <a:rPr lang="en-US" dirty="0" err="1" smtClean="0"/>
              <a:t>cực</a:t>
            </a:r>
            <a:r>
              <a:rPr lang="en-US" dirty="0" smtClean="0"/>
              <a:t> </a:t>
            </a:r>
            <a:r>
              <a:rPr lang="en-US" dirty="0" err="1" smtClean="0"/>
              <a:t>đại</a:t>
            </a:r>
            <a:r>
              <a:rPr lang="en-US" dirty="0" smtClean="0"/>
              <a:t> </a:t>
            </a:r>
            <a:r>
              <a:rPr lang="en-US" dirty="0" err="1" smtClean="0"/>
              <a:t>hóa</a:t>
            </a:r>
            <a:r>
              <a:rPr lang="en-US" dirty="0" smtClean="0"/>
              <a:t> </a:t>
            </a:r>
            <a:r>
              <a:rPr lang="en-US" dirty="0" err="1" smtClean="0"/>
              <a:t>số</a:t>
            </a:r>
            <a:r>
              <a:rPr lang="en-US" dirty="0" smtClean="0"/>
              <a:t> </a:t>
            </a:r>
            <a:r>
              <a:rPr lang="en-US" dirty="0" err="1" smtClean="0"/>
              <a:t>công</a:t>
            </a:r>
            <a:r>
              <a:rPr lang="en-US" dirty="0" smtClean="0"/>
              <a:t> </a:t>
            </a:r>
            <a:r>
              <a:rPr lang="en-US" dirty="0" err="1" smtClean="0"/>
              <a:t>việc</a:t>
            </a:r>
            <a:r>
              <a:rPr lang="en-US" dirty="0" smtClean="0"/>
              <a:t> </a:t>
            </a:r>
            <a:r>
              <a:rPr lang="en-US" dirty="0" err="1" smtClean="0"/>
              <a:t>được</a:t>
            </a:r>
            <a:r>
              <a:rPr lang="en-US" dirty="0" smtClean="0"/>
              <a:t> </a:t>
            </a:r>
            <a:r>
              <a:rPr lang="en-US" dirty="0" err="1" smtClean="0"/>
              <a:t>xử</a:t>
            </a:r>
            <a:r>
              <a:rPr lang="en-US" dirty="0" smtClean="0"/>
              <a:t> </a:t>
            </a:r>
            <a:r>
              <a:rPr lang="en-US" dirty="0" err="1" smtClean="0"/>
              <a:t>lý</a:t>
            </a:r>
            <a:r>
              <a:rPr lang="en-US" dirty="0" smtClean="0"/>
              <a:t> </a:t>
            </a:r>
            <a:r>
              <a:rPr lang="en-US" dirty="0" err="1" smtClean="0"/>
              <a:t>trong</a:t>
            </a:r>
            <a:r>
              <a:rPr lang="en-US" dirty="0" smtClean="0"/>
              <a:t> 1 </a:t>
            </a:r>
            <a:r>
              <a:rPr lang="en-US" dirty="0" err="1" smtClean="0"/>
              <a:t>khoảng</a:t>
            </a:r>
            <a:r>
              <a:rPr lang="en-US" dirty="0" smtClean="0"/>
              <a:t> </a:t>
            </a:r>
            <a:r>
              <a:rPr lang="en-US" dirty="0" err="1" smtClean="0"/>
              <a:t>thời</a:t>
            </a:r>
            <a:r>
              <a:rPr lang="en-US" dirty="0" smtClean="0"/>
              <a:t> </a:t>
            </a:r>
            <a:r>
              <a:rPr lang="en-US" dirty="0" err="1" smtClean="0"/>
              <a:t>gian</a:t>
            </a:r>
            <a:r>
              <a:rPr lang="en-US" dirty="0" smtClean="0"/>
              <a:t>)</a:t>
            </a:r>
            <a:endParaRPr lang="en-US" dirty="0"/>
          </a:p>
          <a:p>
            <a:endParaRPr lang="vi-VN" dirty="0"/>
          </a:p>
        </p:txBody>
      </p:sp>
      <p:sp>
        <p:nvSpPr>
          <p:cNvPr id="4" name="Date Placeholder 3"/>
          <p:cNvSpPr>
            <a:spLocks noGrp="1"/>
          </p:cNvSpPr>
          <p:nvPr>
            <p:ph type="dt" sz="half" idx="10"/>
          </p:nvPr>
        </p:nvSpPr>
        <p:spPr/>
        <p:txBody>
          <a:bodyPr/>
          <a:lstStyle/>
          <a:p>
            <a:fld id="{0C479638-3A4B-48F2-802B-7368332AF787}" type="datetime1">
              <a:rPr lang="en-US" smtClean="0"/>
              <a:t>08-Jul-19</a:t>
            </a:fld>
            <a:endParaRPr lang="en-US" dirty="0"/>
          </a:p>
        </p:txBody>
      </p:sp>
      <p:sp>
        <p:nvSpPr>
          <p:cNvPr id="5" name="Footer Placeholder 4"/>
          <p:cNvSpPr>
            <a:spLocks noGrp="1"/>
          </p:cNvSpPr>
          <p:nvPr>
            <p:ph type="ftr" sz="quarter" idx="11"/>
          </p:nvPr>
        </p:nvSpPr>
        <p:spPr/>
        <p:txBody>
          <a:bodyPr/>
          <a:lstStyle/>
          <a:p>
            <a:r>
              <a:rPr lang="en-US" smtClean="0"/>
              <a:t>GV.TS.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dirty="0"/>
          </a:p>
        </p:txBody>
      </p:sp>
    </p:spTree>
    <p:extLst>
      <p:ext uri="{BB962C8B-B14F-4D97-AF65-F5344CB8AC3E}">
        <p14:creationId xmlns:p14="http://schemas.microsoft.com/office/powerpoint/2010/main" val="167137004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2.5. Lập lịch cho CPU</a:t>
            </a:r>
            <a:endParaRPr lang="vi-VN" dirty="0"/>
          </a:p>
        </p:txBody>
      </p:sp>
      <p:sp>
        <p:nvSpPr>
          <p:cNvPr id="3" name="Content Placeholder 2"/>
          <p:cNvSpPr>
            <a:spLocks noGrp="1"/>
          </p:cNvSpPr>
          <p:nvPr>
            <p:ph idx="1"/>
          </p:nvPr>
        </p:nvSpPr>
        <p:spPr/>
        <p:txBody>
          <a:bodyPr/>
          <a:lstStyle/>
          <a:p>
            <a:pPr>
              <a:lnSpc>
                <a:spcPct val="90000"/>
              </a:lnSpc>
            </a:pPr>
            <a:r>
              <a:rPr lang="en-US" b="1" dirty="0" smtClean="0"/>
              <a:t>Cơ chế điều phối:</a:t>
            </a:r>
          </a:p>
          <a:p>
            <a:pPr lvl="1">
              <a:lnSpc>
                <a:spcPct val="90000"/>
              </a:lnSpc>
            </a:pPr>
            <a:r>
              <a:rPr lang="en-US" b="1" dirty="0" smtClean="0"/>
              <a:t>Độc quyền (</a:t>
            </a:r>
            <a:r>
              <a:rPr lang="en-US" b="1" dirty="0" err="1" smtClean="0"/>
              <a:t>nonpreemtive</a:t>
            </a:r>
            <a:r>
              <a:rPr lang="en-US" b="1" dirty="0" smtClean="0"/>
              <a:t>): </a:t>
            </a:r>
            <a:r>
              <a:rPr lang="en-US" dirty="0"/>
              <a:t>Tiến trình toàn quyền sử dụng processor cho đến khi kết thúc hoặc tự động trả </a:t>
            </a:r>
            <a:r>
              <a:rPr lang="en-US" dirty="0" smtClean="0"/>
              <a:t>lại CPU</a:t>
            </a:r>
            <a:endParaRPr lang="en-US" dirty="0"/>
          </a:p>
          <a:p>
            <a:pPr lvl="2">
              <a:lnSpc>
                <a:spcPct val="90000"/>
              </a:lnSpc>
            </a:pPr>
            <a:r>
              <a:rPr lang="en-US" dirty="0" err="1"/>
              <a:t>Quyết</a:t>
            </a:r>
            <a:r>
              <a:rPr lang="en-US" dirty="0"/>
              <a:t> </a:t>
            </a:r>
            <a:r>
              <a:rPr lang="en-US" dirty="0" err="1"/>
              <a:t>định</a:t>
            </a:r>
            <a:r>
              <a:rPr lang="en-US" dirty="0"/>
              <a:t> </a:t>
            </a:r>
            <a:r>
              <a:rPr lang="en-US" dirty="0" err="1"/>
              <a:t>điều</a:t>
            </a:r>
            <a:r>
              <a:rPr lang="en-US" dirty="0"/>
              <a:t> </a:t>
            </a:r>
            <a:r>
              <a:rPr lang="en-US" dirty="0" err="1"/>
              <a:t>phối</a:t>
            </a:r>
            <a:r>
              <a:rPr lang="en-US" dirty="0"/>
              <a:t> </a:t>
            </a:r>
            <a:r>
              <a:rPr lang="en-US" dirty="0" err="1"/>
              <a:t>khi</a:t>
            </a:r>
            <a:r>
              <a:rPr lang="en-US" dirty="0"/>
              <a:t> </a:t>
            </a:r>
            <a:r>
              <a:rPr lang="en-US" dirty="0" err="1"/>
              <a:t>tiến</a:t>
            </a:r>
            <a:r>
              <a:rPr lang="en-US" dirty="0"/>
              <a:t> </a:t>
            </a:r>
            <a:r>
              <a:rPr lang="en-US" dirty="0" err="1"/>
              <a:t>trình</a:t>
            </a:r>
            <a:r>
              <a:rPr lang="en-US" dirty="0"/>
              <a:t> </a:t>
            </a:r>
            <a:r>
              <a:rPr lang="en-US" dirty="0" err="1"/>
              <a:t>chuyển</a:t>
            </a:r>
            <a:r>
              <a:rPr lang="en-US" dirty="0"/>
              <a:t> </a:t>
            </a:r>
            <a:r>
              <a:rPr lang="en-US" dirty="0" err="1"/>
              <a:t>từ</a:t>
            </a:r>
            <a:r>
              <a:rPr lang="en-US" dirty="0"/>
              <a:t> Running sang Waiting (blocked) </a:t>
            </a:r>
            <a:r>
              <a:rPr lang="en-US" dirty="0" err="1"/>
              <a:t>hoặc</a:t>
            </a:r>
            <a:r>
              <a:rPr lang="en-US" dirty="0"/>
              <a:t> </a:t>
            </a:r>
            <a:r>
              <a:rPr lang="en-US" dirty="0" err="1"/>
              <a:t>kết</a:t>
            </a:r>
            <a:r>
              <a:rPr lang="en-US" dirty="0"/>
              <a:t> </a:t>
            </a:r>
            <a:r>
              <a:rPr lang="en-US" dirty="0" err="1" smtClean="0"/>
              <a:t>thúc</a:t>
            </a:r>
            <a:r>
              <a:rPr lang="en-US" dirty="0"/>
              <a:t>.</a:t>
            </a:r>
          </a:p>
          <a:p>
            <a:pPr lvl="1">
              <a:lnSpc>
                <a:spcPct val="90000"/>
              </a:lnSpc>
            </a:pPr>
            <a:r>
              <a:rPr lang="en-US" b="1" dirty="0" err="1"/>
              <a:t>Không</a:t>
            </a:r>
            <a:r>
              <a:rPr lang="en-US" b="1" dirty="0"/>
              <a:t> </a:t>
            </a:r>
            <a:r>
              <a:rPr lang="en-US" b="1" dirty="0" err="1"/>
              <a:t>độc</a:t>
            </a:r>
            <a:r>
              <a:rPr lang="en-US" b="1" dirty="0"/>
              <a:t> </a:t>
            </a:r>
            <a:r>
              <a:rPr lang="en-US" b="1" dirty="0" err="1"/>
              <a:t>quyền</a:t>
            </a:r>
            <a:r>
              <a:rPr lang="en-US" b="1" dirty="0"/>
              <a:t> </a:t>
            </a:r>
            <a:r>
              <a:rPr lang="en-US" b="1" dirty="0" smtClean="0"/>
              <a:t>(</a:t>
            </a:r>
            <a:r>
              <a:rPr lang="en-US" b="1" dirty="0" err="1" smtClean="0"/>
              <a:t>preemtive</a:t>
            </a:r>
            <a:r>
              <a:rPr lang="en-US" b="1" dirty="0" smtClean="0"/>
              <a:t>): </a:t>
            </a:r>
            <a:r>
              <a:rPr lang="en-US" dirty="0" err="1"/>
              <a:t>Tiến</a:t>
            </a:r>
            <a:r>
              <a:rPr lang="en-US" dirty="0"/>
              <a:t> </a:t>
            </a:r>
            <a:r>
              <a:rPr lang="en-US" dirty="0" err="1"/>
              <a:t>trình</a:t>
            </a:r>
            <a:r>
              <a:rPr lang="en-US" dirty="0"/>
              <a:t> </a:t>
            </a:r>
            <a:r>
              <a:rPr lang="en-US" dirty="0" err="1"/>
              <a:t>đang</a:t>
            </a:r>
            <a:r>
              <a:rPr lang="en-US" dirty="0"/>
              <a:t> </a:t>
            </a:r>
            <a:r>
              <a:rPr lang="en-US" dirty="0" err="1"/>
              <a:t>xử</a:t>
            </a:r>
            <a:r>
              <a:rPr lang="en-US" dirty="0"/>
              <a:t> </a:t>
            </a:r>
            <a:r>
              <a:rPr lang="en-US" dirty="0" err="1"/>
              <a:t>lý</a:t>
            </a:r>
            <a:r>
              <a:rPr lang="en-US" dirty="0"/>
              <a:t> </a:t>
            </a:r>
            <a:r>
              <a:rPr lang="en-US" dirty="0" err="1"/>
              <a:t>thì</a:t>
            </a:r>
            <a:r>
              <a:rPr lang="en-US" dirty="0"/>
              <a:t> </a:t>
            </a:r>
            <a:r>
              <a:rPr lang="en-US" dirty="0" err="1"/>
              <a:t>bị</a:t>
            </a:r>
            <a:r>
              <a:rPr lang="en-US" dirty="0"/>
              <a:t> </a:t>
            </a:r>
            <a:r>
              <a:rPr lang="en-US" dirty="0" err="1"/>
              <a:t>thu</a:t>
            </a:r>
            <a:r>
              <a:rPr lang="en-US" dirty="0"/>
              <a:t> </a:t>
            </a:r>
            <a:r>
              <a:rPr lang="en-US" dirty="0" err="1"/>
              <a:t>hồi</a:t>
            </a:r>
            <a:r>
              <a:rPr lang="en-US" dirty="0"/>
              <a:t> processor </a:t>
            </a:r>
            <a:r>
              <a:rPr lang="en-US" dirty="0" err="1"/>
              <a:t>để</a:t>
            </a:r>
            <a:r>
              <a:rPr lang="en-US" dirty="0"/>
              <a:t> </a:t>
            </a:r>
            <a:r>
              <a:rPr lang="en-US" dirty="0" err="1"/>
              <a:t>cấp</a:t>
            </a:r>
            <a:r>
              <a:rPr lang="en-US" dirty="0"/>
              <a:t> </a:t>
            </a:r>
            <a:r>
              <a:rPr lang="en-US" dirty="0" err="1"/>
              <a:t>cho</a:t>
            </a:r>
            <a:r>
              <a:rPr lang="en-US" dirty="0"/>
              <a:t> </a:t>
            </a:r>
            <a:r>
              <a:rPr lang="en-US" dirty="0" err="1"/>
              <a:t>tiến</a:t>
            </a:r>
            <a:r>
              <a:rPr lang="en-US" dirty="0"/>
              <a:t> </a:t>
            </a:r>
            <a:r>
              <a:rPr lang="en-US" dirty="0" err="1"/>
              <a:t>trình</a:t>
            </a:r>
            <a:r>
              <a:rPr lang="en-US" dirty="0"/>
              <a:t> </a:t>
            </a:r>
            <a:r>
              <a:rPr lang="en-US" dirty="0" err="1" smtClean="0"/>
              <a:t>khác</a:t>
            </a:r>
            <a:r>
              <a:rPr lang="en-US" dirty="0" smtClean="0"/>
              <a:t>.</a:t>
            </a:r>
            <a:endParaRPr lang="en-US" dirty="0"/>
          </a:p>
          <a:p>
            <a:pPr lvl="2">
              <a:lnSpc>
                <a:spcPct val="90000"/>
              </a:lnSpc>
            </a:pPr>
            <a:r>
              <a:rPr lang="en-US" dirty="0" err="1"/>
              <a:t>Quyết</a:t>
            </a:r>
            <a:r>
              <a:rPr lang="en-US" dirty="0"/>
              <a:t> </a:t>
            </a:r>
            <a:r>
              <a:rPr lang="en-US" dirty="0" err="1"/>
              <a:t>định</a:t>
            </a:r>
            <a:r>
              <a:rPr lang="en-US" dirty="0"/>
              <a:t> </a:t>
            </a:r>
            <a:r>
              <a:rPr lang="en-US" dirty="0" err="1"/>
              <a:t>điều</a:t>
            </a:r>
            <a:r>
              <a:rPr lang="en-US" dirty="0"/>
              <a:t> </a:t>
            </a:r>
            <a:r>
              <a:rPr lang="en-US" dirty="0" err="1"/>
              <a:t>phối</a:t>
            </a:r>
            <a:r>
              <a:rPr lang="en-US" dirty="0"/>
              <a:t> </a:t>
            </a:r>
            <a:r>
              <a:rPr lang="en-US" dirty="0" err="1"/>
              <a:t>khi</a:t>
            </a:r>
            <a:r>
              <a:rPr lang="en-US" dirty="0"/>
              <a:t> </a:t>
            </a:r>
            <a:r>
              <a:rPr lang="en-US" dirty="0" err="1"/>
              <a:t>tiến</a:t>
            </a:r>
            <a:r>
              <a:rPr lang="en-US" dirty="0"/>
              <a:t> </a:t>
            </a:r>
            <a:r>
              <a:rPr lang="en-US" dirty="0" err="1"/>
              <a:t>trình</a:t>
            </a:r>
            <a:r>
              <a:rPr lang="en-US" dirty="0"/>
              <a:t> </a:t>
            </a:r>
            <a:r>
              <a:rPr lang="en-US" dirty="0" err="1"/>
              <a:t>chuyển</a:t>
            </a:r>
            <a:r>
              <a:rPr lang="en-US" dirty="0"/>
              <a:t> </a:t>
            </a:r>
            <a:r>
              <a:rPr lang="en-US" dirty="0" err="1"/>
              <a:t>từ</a:t>
            </a:r>
            <a:r>
              <a:rPr lang="en-US" dirty="0"/>
              <a:t> Running sang Waiting (blocked) </a:t>
            </a:r>
            <a:r>
              <a:rPr lang="en-US" dirty="0" err="1"/>
              <a:t>hoặc</a:t>
            </a:r>
            <a:r>
              <a:rPr lang="en-US" dirty="0"/>
              <a:t> ready </a:t>
            </a:r>
            <a:r>
              <a:rPr lang="en-US" dirty="0" err="1"/>
              <a:t>hoặc</a:t>
            </a:r>
            <a:r>
              <a:rPr lang="en-US" dirty="0"/>
              <a:t> </a:t>
            </a:r>
            <a:r>
              <a:rPr lang="en-US" dirty="0" err="1"/>
              <a:t>kết</a:t>
            </a:r>
            <a:r>
              <a:rPr lang="en-US" dirty="0"/>
              <a:t> </a:t>
            </a:r>
            <a:r>
              <a:rPr lang="en-US" dirty="0" err="1"/>
              <a:t>thúc</a:t>
            </a:r>
            <a:r>
              <a:rPr lang="en-US" dirty="0"/>
              <a:t> </a:t>
            </a:r>
            <a:r>
              <a:rPr lang="en-US" dirty="0" err="1"/>
              <a:t>hoặc</a:t>
            </a:r>
            <a:r>
              <a:rPr lang="en-US" dirty="0"/>
              <a:t> </a:t>
            </a:r>
            <a:r>
              <a:rPr lang="en-US" dirty="0" err="1"/>
              <a:t>từ</a:t>
            </a:r>
            <a:r>
              <a:rPr lang="en-US" dirty="0"/>
              <a:t> Waiting sang ready</a:t>
            </a:r>
          </a:p>
          <a:p>
            <a:endParaRPr lang="vi-VN" dirty="0"/>
          </a:p>
        </p:txBody>
      </p:sp>
      <p:sp>
        <p:nvSpPr>
          <p:cNvPr id="4" name="Date Placeholder 3"/>
          <p:cNvSpPr>
            <a:spLocks noGrp="1"/>
          </p:cNvSpPr>
          <p:nvPr>
            <p:ph type="dt" sz="half" idx="10"/>
          </p:nvPr>
        </p:nvSpPr>
        <p:spPr/>
        <p:txBody>
          <a:bodyPr/>
          <a:lstStyle/>
          <a:p>
            <a:fld id="{C2214E8F-4747-4CF0-92E3-DC921504777C}" type="datetime1">
              <a:rPr lang="en-US" smtClean="0"/>
              <a:t>08-Jul-19</a:t>
            </a:fld>
            <a:endParaRPr lang="en-US" dirty="0"/>
          </a:p>
        </p:txBody>
      </p:sp>
      <p:sp>
        <p:nvSpPr>
          <p:cNvPr id="5" name="Footer Placeholder 4"/>
          <p:cNvSpPr>
            <a:spLocks noGrp="1"/>
          </p:cNvSpPr>
          <p:nvPr>
            <p:ph type="ftr" sz="quarter" idx="11"/>
          </p:nvPr>
        </p:nvSpPr>
        <p:spPr/>
        <p:txBody>
          <a:bodyPr/>
          <a:lstStyle/>
          <a:p>
            <a:r>
              <a:rPr lang="en-US" smtClean="0"/>
              <a:t>GV.TS.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dirty="0"/>
          </a:p>
        </p:txBody>
      </p:sp>
    </p:spTree>
    <p:extLst>
      <p:ext uri="{BB962C8B-B14F-4D97-AF65-F5344CB8AC3E}">
        <p14:creationId xmlns:p14="http://schemas.microsoft.com/office/powerpoint/2010/main" val="168224163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2.5. Lập lịch cho CPU</a:t>
            </a:r>
          </a:p>
        </p:txBody>
      </p:sp>
      <p:sp>
        <p:nvSpPr>
          <p:cNvPr id="3" name="Content Placeholder 2"/>
          <p:cNvSpPr>
            <a:spLocks noGrp="1"/>
          </p:cNvSpPr>
          <p:nvPr>
            <p:ph idx="1"/>
          </p:nvPr>
        </p:nvSpPr>
        <p:spPr/>
        <p:txBody>
          <a:bodyPr/>
          <a:lstStyle/>
          <a:p>
            <a:r>
              <a:rPr lang="en-US" dirty="0" smtClean="0"/>
              <a:t>Giả sử ta có 2 tiến trình A bà B, mỗi tiến trình mất 1 giây để thực thi CPU và 1 giây để nhập xuất dữ liệu. A thực thi 3 lần, B 2 lần:</a:t>
            </a:r>
          </a:p>
          <a:p>
            <a:endParaRPr lang="en-US" dirty="0"/>
          </a:p>
          <a:p>
            <a:endParaRPr lang="en-US" dirty="0" smtClean="0"/>
          </a:p>
          <a:p>
            <a:r>
              <a:rPr lang="en-US" dirty="0" smtClean="0"/>
              <a:t>Nếu các tiến trình thực hiện một các tuần tự, sơ đồ thực hiện có thể như sau:</a:t>
            </a:r>
          </a:p>
          <a:p>
            <a:endParaRPr lang="en-US" dirty="0"/>
          </a:p>
        </p:txBody>
      </p:sp>
      <p:sp>
        <p:nvSpPr>
          <p:cNvPr id="4" name="Date Placeholder 3"/>
          <p:cNvSpPr>
            <a:spLocks noGrp="1"/>
          </p:cNvSpPr>
          <p:nvPr>
            <p:ph type="dt" sz="half" idx="10"/>
          </p:nvPr>
        </p:nvSpPr>
        <p:spPr/>
        <p:txBody>
          <a:bodyPr/>
          <a:lstStyle/>
          <a:p>
            <a:fld id="{F304A388-B792-4BF1-82EC-FA2C53762184}" type="datetime1">
              <a:rPr lang="en-US" smtClean="0"/>
              <a:t>08-Jul-19</a:t>
            </a:fld>
            <a:endParaRPr lang="en-US" dirty="0"/>
          </a:p>
        </p:txBody>
      </p:sp>
      <p:sp>
        <p:nvSpPr>
          <p:cNvPr id="5" name="Footer Placeholder 4"/>
          <p:cNvSpPr>
            <a:spLocks noGrp="1"/>
          </p:cNvSpPr>
          <p:nvPr>
            <p:ph type="ftr" sz="quarter" idx="11"/>
          </p:nvPr>
        </p:nvSpPr>
        <p:spPr/>
        <p:txBody>
          <a:bodyPr/>
          <a:lstStyle/>
          <a:p>
            <a:r>
              <a:rPr lang="en-US" smtClean="0"/>
              <a:t>GV.TS.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112757858"/>
              </p:ext>
            </p:extLst>
          </p:nvPr>
        </p:nvGraphicFramePr>
        <p:xfrm>
          <a:off x="685800" y="2719388"/>
          <a:ext cx="4424362" cy="371475"/>
        </p:xfrm>
        <a:graphic>
          <a:graphicData uri="http://schemas.openxmlformats.org/drawingml/2006/table">
            <a:tbl>
              <a:tblPr/>
              <a:tblGrid>
                <a:gridCol w="738187">
                  <a:extLst>
                    <a:ext uri="{9D8B030D-6E8A-4147-A177-3AD203B41FA5}">
                      <a16:colId xmlns:a16="http://schemas.microsoft.com/office/drawing/2014/main" val="20000"/>
                    </a:ext>
                  </a:extLst>
                </a:gridCol>
                <a:gridCol w="736600">
                  <a:extLst>
                    <a:ext uri="{9D8B030D-6E8A-4147-A177-3AD203B41FA5}">
                      <a16:colId xmlns:a16="http://schemas.microsoft.com/office/drawing/2014/main" val="20001"/>
                    </a:ext>
                  </a:extLst>
                </a:gridCol>
                <a:gridCol w="738188">
                  <a:extLst>
                    <a:ext uri="{9D8B030D-6E8A-4147-A177-3AD203B41FA5}">
                      <a16:colId xmlns:a16="http://schemas.microsoft.com/office/drawing/2014/main" val="20002"/>
                    </a:ext>
                  </a:extLst>
                </a:gridCol>
                <a:gridCol w="736600">
                  <a:extLst>
                    <a:ext uri="{9D8B030D-6E8A-4147-A177-3AD203B41FA5}">
                      <a16:colId xmlns:a16="http://schemas.microsoft.com/office/drawing/2014/main" val="20003"/>
                    </a:ext>
                  </a:extLst>
                </a:gridCol>
                <a:gridCol w="738187">
                  <a:extLst>
                    <a:ext uri="{9D8B030D-6E8A-4147-A177-3AD203B41FA5}">
                      <a16:colId xmlns:a16="http://schemas.microsoft.com/office/drawing/2014/main" val="20004"/>
                    </a:ext>
                  </a:extLst>
                </a:gridCol>
                <a:gridCol w="736600">
                  <a:extLst>
                    <a:ext uri="{9D8B030D-6E8A-4147-A177-3AD203B41FA5}">
                      <a16:colId xmlns:a16="http://schemas.microsoft.com/office/drawing/2014/main" val="20005"/>
                    </a:ext>
                  </a:extLst>
                </a:gridCol>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2060"/>
                          </a:solidFill>
                          <a:effectLst/>
                          <a:latin typeface="Arial" charset="0"/>
                          <a:ea typeface="Times New Roman" charset="0"/>
                        </a:rPr>
                        <a:t>Exec</a:t>
                      </a:r>
                      <a:r>
                        <a:rPr kumimoji="0" lang="en-US" sz="1600" b="1" i="0" u="none" strike="noStrike" cap="none" normalizeH="0" baseline="-25000" dirty="0" smtClean="0">
                          <a:ln>
                            <a:noFill/>
                          </a:ln>
                          <a:solidFill>
                            <a:srgbClr val="002060"/>
                          </a:solidFill>
                          <a:effectLst/>
                          <a:latin typeface="Arial" charset="0"/>
                          <a:ea typeface="Times New Roman" charset="0"/>
                        </a:rPr>
                        <a:t>A1</a:t>
                      </a:r>
                      <a:endParaRPr kumimoji="0" lang="en-US" sz="1600" b="1" i="0" u="none" strike="noStrike" cap="none" normalizeH="0" baseline="0" dirty="0" smtClean="0">
                        <a:ln>
                          <a:noFill/>
                        </a:ln>
                        <a:solidFill>
                          <a:srgbClr val="00206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2060"/>
                          </a:solidFill>
                          <a:effectLst/>
                          <a:latin typeface="Arial" charset="0"/>
                          <a:ea typeface="Times New Roman" charset="0"/>
                        </a:rPr>
                        <a:t>I/O</a:t>
                      </a:r>
                      <a:r>
                        <a:rPr kumimoji="0" lang="en-US" sz="1600" b="1" i="0" u="none" strike="noStrike" cap="none" normalizeH="0" baseline="-25000" dirty="0" smtClean="0">
                          <a:ln>
                            <a:noFill/>
                          </a:ln>
                          <a:solidFill>
                            <a:srgbClr val="002060"/>
                          </a:solidFill>
                          <a:effectLst/>
                          <a:latin typeface="Arial" charset="0"/>
                          <a:ea typeface="Times New Roman" charset="0"/>
                        </a:rPr>
                        <a:t>A1</a:t>
                      </a:r>
                      <a:endParaRPr kumimoji="0" lang="en-US" sz="1600" b="1" i="0" u="none" strike="noStrike" cap="none" normalizeH="0" baseline="0" dirty="0" smtClean="0">
                        <a:ln>
                          <a:noFill/>
                        </a:ln>
                        <a:solidFill>
                          <a:srgbClr val="00206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BFBFB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2060"/>
                          </a:solidFill>
                          <a:effectLst/>
                          <a:latin typeface="Arial" charset="0"/>
                          <a:ea typeface="Times New Roman" charset="0"/>
                        </a:rPr>
                        <a:t>Exec</a:t>
                      </a:r>
                      <a:r>
                        <a:rPr kumimoji="0" lang="en-US" sz="1600" b="1" i="0" u="none" strike="noStrike" cap="none" normalizeH="0" baseline="-25000" dirty="0" smtClean="0">
                          <a:ln>
                            <a:noFill/>
                          </a:ln>
                          <a:solidFill>
                            <a:srgbClr val="002060"/>
                          </a:solidFill>
                          <a:effectLst/>
                          <a:latin typeface="Arial" charset="0"/>
                          <a:ea typeface="Times New Roman" charset="0"/>
                        </a:rPr>
                        <a:t>A2</a:t>
                      </a:r>
                      <a:endParaRPr kumimoji="0" lang="en-US" sz="1600" b="1" i="0" u="none" strike="noStrike" cap="none" normalizeH="0" baseline="0" dirty="0" smtClean="0">
                        <a:ln>
                          <a:noFill/>
                        </a:ln>
                        <a:solidFill>
                          <a:srgbClr val="00206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2060"/>
                          </a:solidFill>
                          <a:effectLst/>
                          <a:latin typeface="Arial" charset="0"/>
                          <a:ea typeface="Times New Roman" charset="0"/>
                        </a:rPr>
                        <a:t>I/O</a:t>
                      </a:r>
                      <a:r>
                        <a:rPr kumimoji="0" lang="en-US" sz="1600" b="1" i="0" u="none" strike="noStrike" cap="none" normalizeH="0" baseline="-25000" smtClean="0">
                          <a:ln>
                            <a:noFill/>
                          </a:ln>
                          <a:solidFill>
                            <a:srgbClr val="002060"/>
                          </a:solidFill>
                          <a:effectLst/>
                          <a:latin typeface="Arial" charset="0"/>
                          <a:ea typeface="Times New Roman" charset="0"/>
                        </a:rPr>
                        <a:t>A2</a:t>
                      </a:r>
                      <a:endParaRPr kumimoji="0" lang="en-US" sz="1600" b="1" i="0" u="none" strike="noStrike" cap="none" normalizeH="0" baseline="0" smtClean="0">
                        <a:ln>
                          <a:noFill/>
                        </a:ln>
                        <a:solidFill>
                          <a:srgbClr val="00206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BFBFB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2060"/>
                          </a:solidFill>
                          <a:effectLst/>
                          <a:latin typeface="Arial" charset="0"/>
                          <a:ea typeface="Times New Roman" charset="0"/>
                        </a:rPr>
                        <a:t>Exec</a:t>
                      </a:r>
                      <a:r>
                        <a:rPr kumimoji="0" lang="en-US" sz="1600" b="1" i="0" u="none" strike="noStrike" cap="none" normalizeH="0" baseline="-25000" smtClean="0">
                          <a:ln>
                            <a:noFill/>
                          </a:ln>
                          <a:solidFill>
                            <a:srgbClr val="002060"/>
                          </a:solidFill>
                          <a:effectLst/>
                          <a:latin typeface="Arial" charset="0"/>
                          <a:ea typeface="Times New Roman" charset="0"/>
                        </a:rPr>
                        <a:t>A3</a:t>
                      </a:r>
                      <a:endParaRPr kumimoji="0" lang="en-US" sz="1600" b="1" i="0" u="none" strike="noStrike" cap="none" normalizeH="0" baseline="0" smtClean="0">
                        <a:ln>
                          <a:noFill/>
                        </a:ln>
                        <a:solidFill>
                          <a:srgbClr val="00206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2060"/>
                          </a:solidFill>
                          <a:effectLst/>
                          <a:latin typeface="Arial" charset="0"/>
                          <a:ea typeface="Times New Roman" charset="0"/>
                        </a:rPr>
                        <a:t>I/O</a:t>
                      </a:r>
                      <a:r>
                        <a:rPr kumimoji="0" lang="en-US" sz="1600" b="1" i="0" u="none" strike="noStrike" cap="none" normalizeH="0" baseline="-25000" dirty="0" smtClean="0">
                          <a:ln>
                            <a:noFill/>
                          </a:ln>
                          <a:solidFill>
                            <a:srgbClr val="002060"/>
                          </a:solidFill>
                          <a:effectLst/>
                          <a:latin typeface="Arial" charset="0"/>
                          <a:ea typeface="Times New Roman" charset="0"/>
                        </a:rPr>
                        <a:t>A3</a:t>
                      </a:r>
                      <a:endParaRPr kumimoji="0" lang="en-US" sz="1600" b="1" i="0" u="none" strike="noStrike" cap="none" normalizeH="0" baseline="0" dirty="0" smtClean="0">
                        <a:ln>
                          <a:noFill/>
                        </a:ln>
                        <a:solidFill>
                          <a:srgbClr val="00206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BFBFBF"/>
                    </a:solidFill>
                  </a:tcPr>
                </a:tc>
                <a:extLst>
                  <a:ext uri="{0D108BD9-81ED-4DB2-BD59-A6C34878D82A}">
                    <a16:rowId xmlns:a16="http://schemas.microsoft.com/office/drawing/2014/main" val="10000"/>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147686978"/>
              </p:ext>
            </p:extLst>
          </p:nvPr>
        </p:nvGraphicFramePr>
        <p:xfrm>
          <a:off x="5334000" y="2981325"/>
          <a:ext cx="2949575" cy="371475"/>
        </p:xfrm>
        <a:graphic>
          <a:graphicData uri="http://schemas.openxmlformats.org/drawingml/2006/table">
            <a:tbl>
              <a:tblPr/>
              <a:tblGrid>
                <a:gridCol w="738187">
                  <a:extLst>
                    <a:ext uri="{9D8B030D-6E8A-4147-A177-3AD203B41FA5}">
                      <a16:colId xmlns:a16="http://schemas.microsoft.com/office/drawing/2014/main" val="20000"/>
                    </a:ext>
                  </a:extLst>
                </a:gridCol>
                <a:gridCol w="736600">
                  <a:extLst>
                    <a:ext uri="{9D8B030D-6E8A-4147-A177-3AD203B41FA5}">
                      <a16:colId xmlns:a16="http://schemas.microsoft.com/office/drawing/2014/main" val="20001"/>
                    </a:ext>
                  </a:extLst>
                </a:gridCol>
                <a:gridCol w="738188">
                  <a:extLst>
                    <a:ext uri="{9D8B030D-6E8A-4147-A177-3AD203B41FA5}">
                      <a16:colId xmlns:a16="http://schemas.microsoft.com/office/drawing/2014/main" val="20002"/>
                    </a:ext>
                  </a:extLst>
                </a:gridCol>
                <a:gridCol w="736600">
                  <a:extLst>
                    <a:ext uri="{9D8B030D-6E8A-4147-A177-3AD203B41FA5}">
                      <a16:colId xmlns:a16="http://schemas.microsoft.com/office/drawing/2014/main" val="20003"/>
                    </a:ext>
                  </a:extLst>
                </a:gridCol>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2060"/>
                          </a:solidFill>
                          <a:effectLst/>
                          <a:latin typeface="Arial" charset="0"/>
                          <a:ea typeface="Times New Roman" charset="0"/>
                        </a:rPr>
                        <a:t>Exec</a:t>
                      </a:r>
                      <a:r>
                        <a:rPr kumimoji="0" lang="en-US" sz="1600" b="1" i="0" u="none" strike="noStrike" cap="none" normalizeH="0" baseline="-25000" dirty="0" smtClean="0">
                          <a:ln>
                            <a:noFill/>
                          </a:ln>
                          <a:solidFill>
                            <a:srgbClr val="002060"/>
                          </a:solidFill>
                          <a:effectLst/>
                          <a:latin typeface="Arial" charset="0"/>
                          <a:ea typeface="Times New Roman" charset="0"/>
                        </a:rPr>
                        <a:t>B1</a:t>
                      </a:r>
                      <a:endParaRPr kumimoji="0" lang="en-US" sz="1600" b="1" i="0" u="none" strike="noStrike" cap="none" normalizeH="0" baseline="0" dirty="0" smtClean="0">
                        <a:ln>
                          <a:noFill/>
                        </a:ln>
                        <a:solidFill>
                          <a:srgbClr val="00206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2060"/>
                          </a:solidFill>
                          <a:effectLst/>
                          <a:latin typeface="Arial" charset="0"/>
                          <a:ea typeface="Times New Roman" charset="0"/>
                        </a:rPr>
                        <a:t>I/O</a:t>
                      </a:r>
                      <a:r>
                        <a:rPr kumimoji="0" lang="en-US" sz="1600" b="1" i="0" u="none" strike="noStrike" cap="none" normalizeH="0" baseline="-25000" dirty="0" smtClean="0">
                          <a:ln>
                            <a:noFill/>
                          </a:ln>
                          <a:solidFill>
                            <a:srgbClr val="002060"/>
                          </a:solidFill>
                          <a:effectLst/>
                          <a:latin typeface="Arial" charset="0"/>
                          <a:ea typeface="Times New Roman" charset="0"/>
                        </a:rPr>
                        <a:t>B1</a:t>
                      </a:r>
                      <a:endParaRPr kumimoji="0" lang="en-US" sz="1600" b="1" i="0" u="none" strike="noStrike" cap="none" normalizeH="0" baseline="0" dirty="0" smtClean="0">
                        <a:ln>
                          <a:noFill/>
                        </a:ln>
                        <a:solidFill>
                          <a:srgbClr val="00206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BFBFB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2060"/>
                          </a:solidFill>
                          <a:effectLst/>
                          <a:latin typeface="Arial" charset="0"/>
                          <a:ea typeface="Times New Roman" charset="0"/>
                        </a:rPr>
                        <a:t>Exec</a:t>
                      </a:r>
                      <a:r>
                        <a:rPr kumimoji="0" lang="en-US" sz="1600" b="1" i="0" u="none" strike="noStrike" cap="none" normalizeH="0" baseline="-25000" dirty="0" smtClean="0">
                          <a:ln>
                            <a:noFill/>
                          </a:ln>
                          <a:solidFill>
                            <a:srgbClr val="002060"/>
                          </a:solidFill>
                          <a:effectLst/>
                          <a:latin typeface="Arial" charset="0"/>
                          <a:ea typeface="Times New Roman" charset="0"/>
                        </a:rPr>
                        <a:t>B2</a:t>
                      </a:r>
                      <a:endParaRPr kumimoji="0" lang="en-US" sz="1600" b="1" i="0" u="none" strike="noStrike" cap="none" normalizeH="0" baseline="0" dirty="0" smtClean="0">
                        <a:ln>
                          <a:noFill/>
                        </a:ln>
                        <a:solidFill>
                          <a:srgbClr val="00206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2060"/>
                          </a:solidFill>
                          <a:effectLst/>
                          <a:latin typeface="Arial" charset="0"/>
                          <a:ea typeface="Times New Roman" charset="0"/>
                        </a:rPr>
                        <a:t>I/O</a:t>
                      </a:r>
                      <a:r>
                        <a:rPr kumimoji="0" lang="en-US" sz="1600" b="1" i="0" u="none" strike="noStrike" cap="none" normalizeH="0" baseline="-25000" dirty="0" smtClean="0">
                          <a:ln>
                            <a:noFill/>
                          </a:ln>
                          <a:solidFill>
                            <a:srgbClr val="002060"/>
                          </a:solidFill>
                          <a:effectLst/>
                          <a:latin typeface="Arial" charset="0"/>
                          <a:ea typeface="Times New Roman" charset="0"/>
                        </a:rPr>
                        <a:t>B2</a:t>
                      </a:r>
                      <a:endParaRPr kumimoji="0" lang="en-US" sz="1600" b="1" i="0" u="none" strike="noStrike" cap="none" normalizeH="0" baseline="0" dirty="0" smtClean="0">
                        <a:ln>
                          <a:noFill/>
                        </a:ln>
                        <a:solidFill>
                          <a:srgbClr val="00206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BFBFBF"/>
                    </a:solidFill>
                  </a:tcPr>
                </a:tc>
                <a:extLst>
                  <a:ext uri="{0D108BD9-81ED-4DB2-BD59-A6C34878D82A}">
                    <a16:rowId xmlns:a16="http://schemas.microsoft.com/office/drawing/2014/main" val="10000"/>
                  </a:ext>
                </a:extLst>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2572914905"/>
              </p:ext>
            </p:extLst>
          </p:nvPr>
        </p:nvGraphicFramePr>
        <p:xfrm>
          <a:off x="944563" y="5160962"/>
          <a:ext cx="7046912" cy="371475"/>
        </p:xfrm>
        <a:graphic>
          <a:graphicData uri="http://schemas.openxmlformats.org/drawingml/2006/table">
            <a:tbl>
              <a:tblPr/>
              <a:tblGrid>
                <a:gridCol w="704850">
                  <a:extLst>
                    <a:ext uri="{9D8B030D-6E8A-4147-A177-3AD203B41FA5}">
                      <a16:colId xmlns:a16="http://schemas.microsoft.com/office/drawing/2014/main" val="20000"/>
                    </a:ext>
                  </a:extLst>
                </a:gridCol>
                <a:gridCol w="704850">
                  <a:extLst>
                    <a:ext uri="{9D8B030D-6E8A-4147-A177-3AD203B41FA5}">
                      <a16:colId xmlns:a16="http://schemas.microsoft.com/office/drawing/2014/main" val="20001"/>
                    </a:ext>
                  </a:extLst>
                </a:gridCol>
                <a:gridCol w="704850">
                  <a:extLst>
                    <a:ext uri="{9D8B030D-6E8A-4147-A177-3AD203B41FA5}">
                      <a16:colId xmlns:a16="http://schemas.microsoft.com/office/drawing/2014/main" val="20002"/>
                    </a:ext>
                  </a:extLst>
                </a:gridCol>
                <a:gridCol w="704850">
                  <a:extLst>
                    <a:ext uri="{9D8B030D-6E8A-4147-A177-3AD203B41FA5}">
                      <a16:colId xmlns:a16="http://schemas.microsoft.com/office/drawing/2014/main" val="20003"/>
                    </a:ext>
                  </a:extLst>
                </a:gridCol>
                <a:gridCol w="703262">
                  <a:extLst>
                    <a:ext uri="{9D8B030D-6E8A-4147-A177-3AD203B41FA5}">
                      <a16:colId xmlns:a16="http://schemas.microsoft.com/office/drawing/2014/main" val="20004"/>
                    </a:ext>
                  </a:extLst>
                </a:gridCol>
                <a:gridCol w="704850">
                  <a:extLst>
                    <a:ext uri="{9D8B030D-6E8A-4147-A177-3AD203B41FA5}">
                      <a16:colId xmlns:a16="http://schemas.microsoft.com/office/drawing/2014/main" val="20005"/>
                    </a:ext>
                  </a:extLst>
                </a:gridCol>
                <a:gridCol w="704850">
                  <a:extLst>
                    <a:ext uri="{9D8B030D-6E8A-4147-A177-3AD203B41FA5}">
                      <a16:colId xmlns:a16="http://schemas.microsoft.com/office/drawing/2014/main" val="20006"/>
                    </a:ext>
                  </a:extLst>
                </a:gridCol>
                <a:gridCol w="704850">
                  <a:extLst>
                    <a:ext uri="{9D8B030D-6E8A-4147-A177-3AD203B41FA5}">
                      <a16:colId xmlns:a16="http://schemas.microsoft.com/office/drawing/2014/main" val="20007"/>
                    </a:ext>
                  </a:extLst>
                </a:gridCol>
                <a:gridCol w="704850">
                  <a:extLst>
                    <a:ext uri="{9D8B030D-6E8A-4147-A177-3AD203B41FA5}">
                      <a16:colId xmlns:a16="http://schemas.microsoft.com/office/drawing/2014/main" val="20008"/>
                    </a:ext>
                  </a:extLst>
                </a:gridCol>
                <a:gridCol w="704850">
                  <a:extLst>
                    <a:ext uri="{9D8B030D-6E8A-4147-A177-3AD203B41FA5}">
                      <a16:colId xmlns:a16="http://schemas.microsoft.com/office/drawing/2014/main" val="20009"/>
                    </a:ext>
                  </a:extLst>
                </a:gridCol>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002060"/>
                          </a:solidFill>
                          <a:effectLst/>
                          <a:latin typeface="Arial" charset="0"/>
                          <a:ea typeface="Times New Roman" charset="0"/>
                        </a:rPr>
                        <a:t>Exec</a:t>
                      </a:r>
                      <a:r>
                        <a:rPr kumimoji="0" lang="en-US" sz="1500" b="1" i="0" u="none" strike="noStrike" cap="none" normalizeH="0" baseline="-25000" dirty="0" smtClean="0">
                          <a:ln>
                            <a:noFill/>
                          </a:ln>
                          <a:solidFill>
                            <a:srgbClr val="002060"/>
                          </a:solidFill>
                          <a:effectLst/>
                          <a:latin typeface="Arial" charset="0"/>
                          <a:ea typeface="Times New Roman" charset="0"/>
                        </a:rPr>
                        <a:t>A1</a:t>
                      </a:r>
                      <a:endParaRPr kumimoji="0" lang="en-US" sz="1500" b="1" i="0" u="none" strike="noStrike" cap="none" normalizeH="0" baseline="0" dirty="0" smtClean="0">
                        <a:ln>
                          <a:noFill/>
                        </a:ln>
                        <a:solidFill>
                          <a:srgbClr val="00206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smtClean="0">
                          <a:ln>
                            <a:noFill/>
                          </a:ln>
                          <a:solidFill>
                            <a:srgbClr val="002060"/>
                          </a:solidFill>
                          <a:effectLst/>
                          <a:latin typeface="Arial" charset="0"/>
                          <a:ea typeface="Times New Roman" charset="0"/>
                        </a:rPr>
                        <a:t>I/O</a:t>
                      </a:r>
                      <a:r>
                        <a:rPr kumimoji="0" lang="en-US" sz="1500" b="1" i="0" u="none" strike="noStrike" cap="none" normalizeH="0" baseline="-25000" smtClean="0">
                          <a:ln>
                            <a:noFill/>
                          </a:ln>
                          <a:solidFill>
                            <a:srgbClr val="002060"/>
                          </a:solidFill>
                          <a:effectLst/>
                          <a:latin typeface="Arial" charset="0"/>
                          <a:ea typeface="Times New Roman" charset="0"/>
                        </a:rPr>
                        <a:t>A1</a:t>
                      </a:r>
                      <a:endParaRPr kumimoji="0" lang="en-US" sz="1500" b="1" i="0" u="none" strike="noStrike" cap="none" normalizeH="0" baseline="0" smtClean="0">
                        <a:ln>
                          <a:noFill/>
                        </a:ln>
                        <a:solidFill>
                          <a:srgbClr val="00206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BFBFB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smtClean="0">
                          <a:ln>
                            <a:noFill/>
                          </a:ln>
                          <a:solidFill>
                            <a:srgbClr val="002060"/>
                          </a:solidFill>
                          <a:effectLst/>
                          <a:latin typeface="Arial" charset="0"/>
                          <a:ea typeface="Times New Roman" charset="0"/>
                        </a:rPr>
                        <a:t>Exec</a:t>
                      </a:r>
                      <a:r>
                        <a:rPr kumimoji="0" lang="en-US" sz="1500" b="1" i="0" u="none" strike="noStrike" cap="none" normalizeH="0" baseline="-25000" smtClean="0">
                          <a:ln>
                            <a:noFill/>
                          </a:ln>
                          <a:solidFill>
                            <a:srgbClr val="002060"/>
                          </a:solidFill>
                          <a:effectLst/>
                          <a:latin typeface="Arial" charset="0"/>
                          <a:ea typeface="Times New Roman" charset="0"/>
                        </a:rPr>
                        <a:t>A2</a:t>
                      </a:r>
                      <a:endParaRPr kumimoji="0" lang="en-US" sz="1500" b="1" i="0" u="none" strike="noStrike" cap="none" normalizeH="0" baseline="0" smtClean="0">
                        <a:ln>
                          <a:noFill/>
                        </a:ln>
                        <a:solidFill>
                          <a:srgbClr val="00206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D5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002060"/>
                          </a:solidFill>
                          <a:effectLst/>
                          <a:latin typeface="Arial" charset="0"/>
                          <a:ea typeface="Times New Roman" charset="0"/>
                        </a:rPr>
                        <a:t>I/O</a:t>
                      </a:r>
                      <a:r>
                        <a:rPr kumimoji="0" lang="en-US" sz="1500" b="1" i="0" u="none" strike="noStrike" cap="none" normalizeH="0" baseline="-25000" dirty="0" smtClean="0">
                          <a:ln>
                            <a:noFill/>
                          </a:ln>
                          <a:solidFill>
                            <a:srgbClr val="002060"/>
                          </a:solidFill>
                          <a:effectLst/>
                          <a:latin typeface="Arial" charset="0"/>
                          <a:ea typeface="Times New Roman" charset="0"/>
                        </a:rPr>
                        <a:t>A2</a:t>
                      </a:r>
                      <a:endParaRPr kumimoji="0" lang="en-US" sz="1500" b="1" i="0" u="none" strike="noStrike" cap="none" normalizeH="0" baseline="0" dirty="0" smtClean="0">
                        <a:ln>
                          <a:noFill/>
                        </a:ln>
                        <a:solidFill>
                          <a:srgbClr val="00206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BFBFB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002060"/>
                          </a:solidFill>
                          <a:effectLst/>
                          <a:latin typeface="Arial" charset="0"/>
                          <a:ea typeface="Times New Roman" charset="0"/>
                        </a:rPr>
                        <a:t>Exec</a:t>
                      </a:r>
                      <a:r>
                        <a:rPr kumimoji="0" lang="en-US" sz="1500" b="1" i="0" u="none" strike="noStrike" cap="none" normalizeH="0" baseline="-25000" dirty="0" smtClean="0">
                          <a:ln>
                            <a:noFill/>
                          </a:ln>
                          <a:solidFill>
                            <a:srgbClr val="002060"/>
                          </a:solidFill>
                          <a:effectLst/>
                          <a:latin typeface="Arial" charset="0"/>
                          <a:ea typeface="Times New Roman" charset="0"/>
                        </a:rPr>
                        <a:t>A3</a:t>
                      </a:r>
                      <a:endParaRPr kumimoji="0" lang="en-US" sz="1500" b="1" i="0" u="none" strike="noStrike" cap="none" normalizeH="0" baseline="0" dirty="0" smtClean="0">
                        <a:ln>
                          <a:noFill/>
                        </a:ln>
                        <a:solidFill>
                          <a:srgbClr val="00206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D5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smtClean="0">
                          <a:ln>
                            <a:noFill/>
                          </a:ln>
                          <a:solidFill>
                            <a:srgbClr val="002060"/>
                          </a:solidFill>
                          <a:effectLst/>
                          <a:latin typeface="Arial" charset="0"/>
                          <a:ea typeface="Times New Roman" charset="0"/>
                        </a:rPr>
                        <a:t>I/O</a:t>
                      </a:r>
                      <a:r>
                        <a:rPr kumimoji="0" lang="en-US" sz="1500" b="1" i="0" u="none" strike="noStrike" cap="none" normalizeH="0" baseline="-25000" smtClean="0">
                          <a:ln>
                            <a:noFill/>
                          </a:ln>
                          <a:solidFill>
                            <a:srgbClr val="002060"/>
                          </a:solidFill>
                          <a:effectLst/>
                          <a:latin typeface="Arial" charset="0"/>
                          <a:ea typeface="Times New Roman" charset="0"/>
                        </a:rPr>
                        <a:t>A3</a:t>
                      </a:r>
                      <a:endParaRPr kumimoji="0" lang="en-US" sz="1500" b="1" i="0" u="none" strike="noStrike" cap="none" normalizeH="0" baseline="0" smtClean="0">
                        <a:ln>
                          <a:noFill/>
                        </a:ln>
                        <a:solidFill>
                          <a:srgbClr val="00206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BFBFB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002060"/>
                          </a:solidFill>
                          <a:effectLst/>
                          <a:latin typeface="Arial" charset="0"/>
                          <a:ea typeface="Times New Roman" charset="0"/>
                        </a:rPr>
                        <a:t>Exec</a:t>
                      </a:r>
                      <a:r>
                        <a:rPr kumimoji="0" lang="en-US" sz="1500" b="1" i="0" u="none" strike="noStrike" cap="none" normalizeH="0" baseline="-25000" dirty="0" smtClean="0">
                          <a:ln>
                            <a:noFill/>
                          </a:ln>
                          <a:solidFill>
                            <a:srgbClr val="002060"/>
                          </a:solidFill>
                          <a:effectLst/>
                          <a:latin typeface="Arial" charset="0"/>
                          <a:ea typeface="Times New Roman" charset="0"/>
                        </a:rPr>
                        <a:t>B1</a:t>
                      </a:r>
                      <a:endParaRPr kumimoji="0" lang="en-US" sz="1500" b="1" i="0" u="none" strike="noStrike" cap="none" normalizeH="0" baseline="0" dirty="0" smtClean="0">
                        <a:ln>
                          <a:noFill/>
                        </a:ln>
                        <a:solidFill>
                          <a:srgbClr val="00206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D5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smtClean="0">
                          <a:ln>
                            <a:noFill/>
                          </a:ln>
                          <a:solidFill>
                            <a:srgbClr val="002060"/>
                          </a:solidFill>
                          <a:effectLst/>
                          <a:latin typeface="Arial" charset="0"/>
                          <a:ea typeface="Times New Roman" charset="0"/>
                        </a:rPr>
                        <a:t>I/O</a:t>
                      </a:r>
                      <a:r>
                        <a:rPr kumimoji="0" lang="en-US" sz="1500" b="1" i="0" u="none" strike="noStrike" cap="none" normalizeH="0" baseline="-25000" smtClean="0">
                          <a:ln>
                            <a:noFill/>
                          </a:ln>
                          <a:solidFill>
                            <a:srgbClr val="002060"/>
                          </a:solidFill>
                          <a:effectLst/>
                          <a:latin typeface="Arial" charset="0"/>
                          <a:ea typeface="Times New Roman" charset="0"/>
                        </a:rPr>
                        <a:t>B1</a:t>
                      </a:r>
                      <a:endParaRPr kumimoji="0" lang="en-US" sz="1500" b="1" i="0" u="none" strike="noStrike" cap="none" normalizeH="0" baseline="0" smtClean="0">
                        <a:ln>
                          <a:noFill/>
                        </a:ln>
                        <a:solidFill>
                          <a:srgbClr val="00206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BFBFB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smtClean="0">
                          <a:ln>
                            <a:noFill/>
                          </a:ln>
                          <a:solidFill>
                            <a:srgbClr val="002060"/>
                          </a:solidFill>
                          <a:effectLst/>
                          <a:latin typeface="Arial" charset="0"/>
                          <a:ea typeface="Times New Roman" charset="0"/>
                        </a:rPr>
                        <a:t>Exec</a:t>
                      </a:r>
                      <a:r>
                        <a:rPr kumimoji="0" lang="en-US" sz="1500" b="1" i="0" u="none" strike="noStrike" cap="none" normalizeH="0" baseline="-25000" smtClean="0">
                          <a:ln>
                            <a:noFill/>
                          </a:ln>
                          <a:solidFill>
                            <a:srgbClr val="002060"/>
                          </a:solidFill>
                          <a:effectLst/>
                          <a:latin typeface="Arial" charset="0"/>
                          <a:ea typeface="Times New Roman" charset="0"/>
                        </a:rPr>
                        <a:t>B2</a:t>
                      </a:r>
                      <a:endParaRPr kumimoji="0" lang="en-US" sz="1500" b="1" i="0" u="none" strike="noStrike" cap="none" normalizeH="0" baseline="0" smtClean="0">
                        <a:ln>
                          <a:noFill/>
                        </a:ln>
                        <a:solidFill>
                          <a:srgbClr val="00206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D5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002060"/>
                          </a:solidFill>
                          <a:effectLst/>
                          <a:latin typeface="Arial" charset="0"/>
                          <a:ea typeface="Times New Roman" charset="0"/>
                        </a:rPr>
                        <a:t>I/O</a:t>
                      </a:r>
                      <a:r>
                        <a:rPr kumimoji="0" lang="en-US" sz="1500" b="1" i="0" u="none" strike="noStrike" cap="none" normalizeH="0" baseline="-25000" dirty="0" smtClean="0">
                          <a:ln>
                            <a:noFill/>
                          </a:ln>
                          <a:solidFill>
                            <a:srgbClr val="002060"/>
                          </a:solidFill>
                          <a:effectLst/>
                          <a:latin typeface="Arial" charset="0"/>
                          <a:ea typeface="Times New Roman" charset="0"/>
                        </a:rPr>
                        <a:t>B2</a:t>
                      </a:r>
                      <a:endParaRPr kumimoji="0" lang="en-US" sz="1500" b="1" i="0" u="none" strike="noStrike" cap="none" normalizeH="0" baseline="0" dirty="0" smtClean="0">
                        <a:ln>
                          <a:noFill/>
                        </a:ln>
                        <a:solidFill>
                          <a:srgbClr val="002060"/>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BFBFBF"/>
                    </a:solidFill>
                  </a:tcPr>
                </a:tc>
                <a:extLst>
                  <a:ext uri="{0D108BD9-81ED-4DB2-BD59-A6C34878D82A}">
                    <a16:rowId xmlns:a16="http://schemas.microsoft.com/office/drawing/2014/main" val="10000"/>
                  </a:ext>
                </a:extLst>
              </a:tr>
            </a:tbl>
          </a:graphicData>
        </a:graphic>
      </p:graphicFrame>
      <p:grpSp>
        <p:nvGrpSpPr>
          <p:cNvPr id="23" name="Group 45"/>
          <p:cNvGrpSpPr>
            <a:grpSpLocks/>
          </p:cNvGrpSpPr>
          <p:nvPr/>
        </p:nvGrpSpPr>
        <p:grpSpPr bwMode="auto">
          <a:xfrm>
            <a:off x="285750" y="4343400"/>
            <a:ext cx="8020050" cy="1874837"/>
            <a:chOff x="381000" y="3149925"/>
            <a:chExt cx="8348428" cy="1874282"/>
          </a:xfrm>
        </p:grpSpPr>
        <p:grpSp>
          <p:nvGrpSpPr>
            <p:cNvPr id="24" name="Group 43"/>
            <p:cNvGrpSpPr>
              <a:grpSpLocks/>
            </p:cNvGrpSpPr>
            <p:nvPr/>
          </p:nvGrpSpPr>
          <p:grpSpPr bwMode="auto">
            <a:xfrm>
              <a:off x="381000" y="3149925"/>
              <a:ext cx="8001000" cy="804691"/>
              <a:chOff x="381000" y="3149925"/>
              <a:chExt cx="8001000" cy="804691"/>
            </a:xfrm>
          </p:grpSpPr>
          <p:sp>
            <p:nvSpPr>
              <p:cNvPr id="30" name="Line 3"/>
              <p:cNvSpPr>
                <a:spLocks noChangeShapeType="1"/>
              </p:cNvSpPr>
              <p:nvPr/>
            </p:nvSpPr>
            <p:spPr bwMode="auto">
              <a:xfrm>
                <a:off x="7899976" y="3524847"/>
                <a:ext cx="34286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sz="2400">
                  <a:solidFill>
                    <a:srgbClr val="002060"/>
                  </a:solidFill>
                </a:endParaRPr>
              </a:p>
            </p:txBody>
          </p:sp>
          <p:sp>
            <p:nvSpPr>
              <p:cNvPr id="31" name="Text Box 10"/>
              <p:cNvSpPr txBox="1">
                <a:spLocks noChangeArrowheads="1"/>
              </p:cNvSpPr>
              <p:nvPr/>
            </p:nvSpPr>
            <p:spPr bwMode="auto">
              <a:xfrm>
                <a:off x="7726116" y="3149925"/>
                <a:ext cx="655884" cy="30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just" defTabSz="914400" eaLnBrk="1" hangingPunct="1"/>
                <a:r>
                  <a:rPr lang="en-US" sz="2000" dirty="0">
                    <a:solidFill>
                      <a:srgbClr val="002060"/>
                    </a:solidFill>
                    <a:cs typeface="Times New Roman" charset="0"/>
                  </a:rPr>
                  <a:t>Time</a:t>
                </a:r>
                <a:endParaRPr lang="en-US" sz="2000" noProof="1">
                  <a:solidFill>
                    <a:srgbClr val="002060"/>
                  </a:solidFill>
                  <a:latin typeface="Times New Roman" charset="0"/>
                  <a:cs typeface="Times New Roman" charset="0"/>
                </a:endParaRPr>
              </a:p>
            </p:txBody>
          </p:sp>
          <p:sp>
            <p:nvSpPr>
              <p:cNvPr id="32" name="Text Box 10"/>
              <p:cNvSpPr txBox="1">
                <a:spLocks noChangeArrowheads="1"/>
              </p:cNvSpPr>
              <p:nvPr/>
            </p:nvSpPr>
            <p:spPr bwMode="auto">
              <a:xfrm>
                <a:off x="381000" y="3200400"/>
                <a:ext cx="655884" cy="30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just" defTabSz="914400" eaLnBrk="1" hangingPunct="1"/>
                <a:r>
                  <a:rPr lang="en-US" sz="2000" dirty="0">
                    <a:solidFill>
                      <a:srgbClr val="002060"/>
                    </a:solidFill>
                    <a:cs typeface="Times New Roman" charset="0"/>
                  </a:rPr>
                  <a:t>A enters </a:t>
                </a:r>
                <a:endParaRPr lang="en-US" sz="2000" noProof="1">
                  <a:solidFill>
                    <a:srgbClr val="002060"/>
                  </a:solidFill>
                  <a:latin typeface="Times New Roman" charset="0"/>
                  <a:cs typeface="Times New Roman" charset="0"/>
                </a:endParaRPr>
              </a:p>
            </p:txBody>
          </p:sp>
          <p:sp>
            <p:nvSpPr>
              <p:cNvPr id="33" name="Text Box 10"/>
              <p:cNvSpPr txBox="1">
                <a:spLocks noChangeArrowheads="1"/>
              </p:cNvSpPr>
              <p:nvPr/>
            </p:nvSpPr>
            <p:spPr bwMode="auto">
              <a:xfrm>
                <a:off x="4800599" y="3272475"/>
                <a:ext cx="655884" cy="30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just" defTabSz="914400" eaLnBrk="1" hangingPunct="1"/>
                <a:r>
                  <a:rPr lang="en-US" sz="2000">
                    <a:solidFill>
                      <a:srgbClr val="002060"/>
                    </a:solidFill>
                    <a:cs typeface="Times New Roman" charset="0"/>
                  </a:rPr>
                  <a:t>B enters </a:t>
                </a:r>
                <a:endParaRPr lang="en-US" sz="2000" noProof="1">
                  <a:solidFill>
                    <a:srgbClr val="002060"/>
                  </a:solidFill>
                  <a:latin typeface="Times New Roman" charset="0"/>
                  <a:cs typeface="Times New Roman" charset="0"/>
                </a:endParaRPr>
              </a:p>
            </p:txBody>
          </p:sp>
          <p:cxnSp>
            <p:nvCxnSpPr>
              <p:cNvPr id="34" name="Straight Arrow Connector 33"/>
              <p:cNvCxnSpPr>
                <a:cxnSpLocks noChangeShapeType="1"/>
              </p:cNvCxnSpPr>
              <p:nvPr/>
            </p:nvCxnSpPr>
            <p:spPr bwMode="auto">
              <a:xfrm rot="16200000" flipH="1">
                <a:off x="700394" y="3627815"/>
                <a:ext cx="342799" cy="310670"/>
              </a:xfrm>
              <a:prstGeom prst="straightConnector1">
                <a:avLst/>
              </a:prstGeom>
              <a:noFill/>
              <a:ln w="19050">
                <a:solidFill>
                  <a:schemeClr val="accent1"/>
                </a:solidFill>
                <a:round/>
                <a:headEnd/>
                <a:tailEnd type="arrow" w="med" len="med"/>
              </a:ln>
              <a:effectLst>
                <a:outerShdw dist="30000" dir="5400000" rotWithShape="0">
                  <a:srgbClr val="808080">
                    <a:alpha val="45000"/>
                  </a:srgbClr>
                </a:outerShdw>
              </a:effectLst>
            </p:spPr>
          </p:cxnSp>
          <p:cxnSp>
            <p:nvCxnSpPr>
              <p:cNvPr id="35" name="Straight Arrow Connector 34"/>
              <p:cNvCxnSpPr>
                <a:cxnSpLocks noChangeShapeType="1"/>
              </p:cNvCxnSpPr>
              <p:nvPr/>
            </p:nvCxnSpPr>
            <p:spPr bwMode="auto">
              <a:xfrm rot="16200000" flipH="1">
                <a:off x="5129387" y="3580842"/>
                <a:ext cx="357081" cy="358592"/>
              </a:xfrm>
              <a:prstGeom prst="straightConnector1">
                <a:avLst/>
              </a:prstGeom>
              <a:noFill/>
              <a:ln w="19050">
                <a:solidFill>
                  <a:schemeClr val="accent1"/>
                </a:solidFill>
                <a:round/>
                <a:headEnd/>
                <a:tailEnd type="arrow" w="med" len="med"/>
              </a:ln>
              <a:effectLst>
                <a:outerShdw dist="30000" dir="5400000" rotWithShape="0">
                  <a:srgbClr val="808080">
                    <a:alpha val="45000"/>
                  </a:srgbClr>
                </a:outerShdw>
              </a:effectLst>
            </p:spPr>
          </p:cxnSp>
        </p:grpSp>
        <p:grpSp>
          <p:nvGrpSpPr>
            <p:cNvPr id="25" name="Group 44"/>
            <p:cNvGrpSpPr>
              <a:grpSpLocks/>
            </p:cNvGrpSpPr>
            <p:nvPr/>
          </p:nvGrpSpPr>
          <p:grpSpPr bwMode="auto">
            <a:xfrm>
              <a:off x="5298839" y="4310043"/>
              <a:ext cx="3430589" cy="714164"/>
              <a:chOff x="5298839" y="4310043"/>
              <a:chExt cx="3430589" cy="714164"/>
            </a:xfrm>
          </p:grpSpPr>
          <p:sp>
            <p:nvSpPr>
              <p:cNvPr id="26" name="Text Box 10"/>
              <p:cNvSpPr txBox="1">
                <a:spLocks noChangeArrowheads="1"/>
              </p:cNvSpPr>
              <p:nvPr/>
            </p:nvSpPr>
            <p:spPr bwMode="auto">
              <a:xfrm>
                <a:off x="5298839" y="4715282"/>
                <a:ext cx="655884" cy="30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just" defTabSz="914400" eaLnBrk="1" hangingPunct="1"/>
                <a:r>
                  <a:rPr lang="en-US" sz="2000" dirty="0">
                    <a:solidFill>
                      <a:srgbClr val="002060"/>
                    </a:solidFill>
                    <a:cs typeface="Times New Roman" charset="0"/>
                  </a:rPr>
                  <a:t>A leaves</a:t>
                </a:r>
                <a:endParaRPr lang="en-US" sz="2000" noProof="1">
                  <a:solidFill>
                    <a:srgbClr val="002060"/>
                  </a:solidFill>
                  <a:latin typeface="Times New Roman" charset="0"/>
                  <a:cs typeface="Times New Roman" charset="0"/>
                </a:endParaRPr>
              </a:p>
            </p:txBody>
          </p:sp>
          <p:sp>
            <p:nvSpPr>
              <p:cNvPr id="27" name="Text Box 10"/>
              <p:cNvSpPr txBox="1">
                <a:spLocks noChangeArrowheads="1"/>
              </p:cNvSpPr>
              <p:nvPr/>
            </p:nvSpPr>
            <p:spPr bwMode="auto">
              <a:xfrm>
                <a:off x="7837078" y="4715281"/>
                <a:ext cx="655884" cy="30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just" defTabSz="914400" eaLnBrk="1" hangingPunct="1"/>
                <a:r>
                  <a:rPr lang="en-US" sz="2000" dirty="0">
                    <a:solidFill>
                      <a:srgbClr val="002060"/>
                    </a:solidFill>
                    <a:cs typeface="Times New Roman" charset="0"/>
                  </a:rPr>
                  <a:t>B leaves</a:t>
                </a:r>
                <a:endParaRPr lang="en-US" sz="2000" noProof="1">
                  <a:solidFill>
                    <a:srgbClr val="002060"/>
                  </a:solidFill>
                  <a:latin typeface="Times New Roman" charset="0"/>
                  <a:cs typeface="Times New Roman" charset="0"/>
                </a:endParaRPr>
              </a:p>
            </p:txBody>
          </p:sp>
          <p:cxnSp>
            <p:nvCxnSpPr>
              <p:cNvPr id="28" name="Straight Arrow Connector 27"/>
              <p:cNvCxnSpPr>
                <a:cxnSpLocks noChangeShapeType="1"/>
              </p:cNvCxnSpPr>
              <p:nvPr/>
            </p:nvCxnSpPr>
            <p:spPr bwMode="auto">
              <a:xfrm rot="16200000" flipH="1">
                <a:off x="5432776" y="4333094"/>
                <a:ext cx="404693" cy="358592"/>
              </a:xfrm>
              <a:prstGeom prst="straightConnector1">
                <a:avLst/>
              </a:prstGeom>
              <a:noFill/>
              <a:ln w="19050">
                <a:solidFill>
                  <a:schemeClr val="accent1"/>
                </a:solidFill>
                <a:round/>
                <a:headEnd/>
                <a:tailEnd type="arrow" w="med" len="med"/>
              </a:ln>
              <a:effectLst>
                <a:outerShdw dist="30000" dir="5400000" rotWithShape="0">
                  <a:srgbClr val="808080">
                    <a:alpha val="45000"/>
                  </a:srgbClr>
                </a:outerShdw>
              </a:effectLst>
            </p:spPr>
          </p:cxnSp>
          <p:cxnSp>
            <p:nvCxnSpPr>
              <p:cNvPr id="29" name="Straight Arrow Connector 28"/>
              <p:cNvCxnSpPr>
                <a:cxnSpLocks noChangeShapeType="1"/>
              </p:cNvCxnSpPr>
              <p:nvPr/>
            </p:nvCxnSpPr>
            <p:spPr bwMode="auto">
              <a:xfrm rot="16200000" flipH="1">
                <a:off x="8363484" y="4348792"/>
                <a:ext cx="404693" cy="327195"/>
              </a:xfrm>
              <a:prstGeom prst="straightConnector1">
                <a:avLst/>
              </a:prstGeom>
              <a:noFill/>
              <a:ln w="19050">
                <a:solidFill>
                  <a:schemeClr val="accent1"/>
                </a:solidFill>
                <a:round/>
                <a:headEnd/>
                <a:tailEnd type="arrow" w="med" len="med"/>
              </a:ln>
              <a:effectLst>
                <a:outerShdw dist="30000" dir="5400000" rotWithShape="0">
                  <a:srgbClr val="808080">
                    <a:alpha val="45000"/>
                  </a:srgbClr>
                </a:outerShdw>
              </a:effectLst>
            </p:spPr>
          </p:cxnSp>
        </p:grpSp>
      </p:grpSp>
      <p:graphicFrame>
        <p:nvGraphicFramePr>
          <p:cNvPr id="36" name="Object 35"/>
          <p:cNvGraphicFramePr>
            <a:graphicFrameLocks noChangeAspect="1"/>
          </p:cNvGraphicFramePr>
          <p:nvPr>
            <p:extLst>
              <p:ext uri="{D42A27DB-BD31-4B8C-83A1-F6EECF244321}">
                <p14:modId xmlns:p14="http://schemas.microsoft.com/office/powerpoint/2010/main" val="2669223783"/>
              </p:ext>
            </p:extLst>
          </p:nvPr>
        </p:nvGraphicFramePr>
        <p:xfrm>
          <a:off x="685800" y="5772150"/>
          <a:ext cx="3736975" cy="781050"/>
        </p:xfrm>
        <a:graphic>
          <a:graphicData uri="http://schemas.openxmlformats.org/presentationml/2006/ole">
            <mc:AlternateContent xmlns:mc="http://schemas.openxmlformats.org/markup-compatibility/2006">
              <mc:Choice xmlns:v="urn:schemas-microsoft-com:vml" Requires="v">
                <p:oleObj spid="_x0000_s1047" name="Equation" r:id="rId3" imgW="2425680" imgH="507960" progId="Equation.DSMT4">
                  <p:embed/>
                </p:oleObj>
              </mc:Choice>
              <mc:Fallback>
                <p:oleObj name="Equation" r:id="rId3" imgW="2425680" imgH="507960" progId="Equation.DSMT4">
                  <p:embed/>
                  <p:pic>
                    <p:nvPicPr>
                      <p:cNvPr id="0" name="Object 2"/>
                      <p:cNvPicPr>
                        <a:picLocks noChangeAspect="1" noChangeArrowheads="1"/>
                      </p:cNvPicPr>
                      <p:nvPr/>
                    </p:nvPicPr>
                    <p:blipFill>
                      <a:blip r:embed="rId4"/>
                      <a:srcRect/>
                      <a:stretch>
                        <a:fillRect/>
                      </a:stretch>
                    </p:blipFill>
                    <p:spPr bwMode="auto">
                      <a:xfrm>
                        <a:off x="685800" y="5772150"/>
                        <a:ext cx="3736975" cy="781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17714135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2.5. Lập lịch cho CPU</a:t>
            </a:r>
          </a:p>
        </p:txBody>
      </p:sp>
      <p:sp>
        <p:nvSpPr>
          <p:cNvPr id="3" name="Content Placeholder 2"/>
          <p:cNvSpPr>
            <a:spLocks noGrp="1"/>
          </p:cNvSpPr>
          <p:nvPr>
            <p:ph idx="1"/>
          </p:nvPr>
        </p:nvSpPr>
        <p:spPr/>
        <p:txBody>
          <a:bodyPr>
            <a:normAutofit fontScale="92500" lnSpcReduction="20000"/>
          </a:bodyPr>
          <a:lstStyle/>
          <a:p>
            <a:r>
              <a:rPr lang="en-US" sz="3000" dirty="0" smtClean="0"/>
              <a:t>Đa chương:</a:t>
            </a:r>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smtClean="0"/>
          </a:p>
          <a:p>
            <a:r>
              <a:rPr lang="en-US" dirty="0" smtClean="0"/>
              <a:t>Các tiến trình yêu cầu thực thi có thể nhiều hơn so với khả năng thực thi cũng như lưu trữ trong RAM, vì vậy một phần có thể nằm ở trạng thái </a:t>
            </a:r>
            <a:r>
              <a:rPr lang="en-US" b="1" dirty="0" smtClean="0"/>
              <a:t>suspend.</a:t>
            </a:r>
          </a:p>
          <a:p>
            <a:r>
              <a:rPr lang="en-US" b="1" dirty="0" smtClean="0">
                <a:solidFill>
                  <a:srgbClr val="5BA2BC"/>
                </a:solidFill>
              </a:rPr>
              <a:t>Lập lịch dài hạn - The </a:t>
            </a:r>
            <a:r>
              <a:rPr lang="en-US" b="1" dirty="0">
                <a:solidFill>
                  <a:srgbClr val="5BA2BC"/>
                </a:solidFill>
              </a:rPr>
              <a:t>long-term scheduler </a:t>
            </a:r>
            <a:r>
              <a:rPr lang="en-US" dirty="0" smtClean="0"/>
              <a:t>lựa chọn tiến trình (từ </a:t>
            </a:r>
            <a:r>
              <a:rPr lang="en-US" b="1" dirty="0" smtClean="0"/>
              <a:t>suspend</a:t>
            </a:r>
            <a:r>
              <a:rPr lang="en-US" dirty="0" smtClean="0"/>
              <a:t>) đưa vào bộ nhớ (sang trạng thái </a:t>
            </a:r>
            <a:r>
              <a:rPr lang="en-US" b="1" dirty="0" smtClean="0"/>
              <a:t>ready</a:t>
            </a:r>
            <a:r>
              <a:rPr lang="en-US" dirty="0" smtClean="0"/>
              <a:t> hoặc </a:t>
            </a:r>
            <a:r>
              <a:rPr lang="en-US" b="1" dirty="0" smtClean="0"/>
              <a:t>blocked</a:t>
            </a:r>
            <a:r>
              <a:rPr lang="en-US" dirty="0" smtClean="0"/>
              <a:t>). </a:t>
            </a:r>
            <a:endParaRPr lang="en-US" dirty="0"/>
          </a:p>
        </p:txBody>
      </p:sp>
      <p:sp>
        <p:nvSpPr>
          <p:cNvPr id="4" name="Date Placeholder 3"/>
          <p:cNvSpPr>
            <a:spLocks noGrp="1"/>
          </p:cNvSpPr>
          <p:nvPr>
            <p:ph type="dt" sz="half" idx="10"/>
          </p:nvPr>
        </p:nvSpPr>
        <p:spPr/>
        <p:txBody>
          <a:bodyPr/>
          <a:lstStyle/>
          <a:p>
            <a:fld id="{F304A388-B792-4BF1-82EC-FA2C53762184}" type="datetime1">
              <a:rPr lang="en-US" smtClean="0"/>
              <a:t>08-Jul-19</a:t>
            </a:fld>
            <a:endParaRPr lang="en-US" dirty="0"/>
          </a:p>
        </p:txBody>
      </p:sp>
      <p:sp>
        <p:nvSpPr>
          <p:cNvPr id="5" name="Footer Placeholder 4"/>
          <p:cNvSpPr>
            <a:spLocks noGrp="1"/>
          </p:cNvSpPr>
          <p:nvPr>
            <p:ph type="ftr" sz="quarter" idx="11"/>
          </p:nvPr>
        </p:nvSpPr>
        <p:spPr/>
        <p:txBody>
          <a:bodyPr/>
          <a:lstStyle/>
          <a:p>
            <a:r>
              <a:rPr lang="en-US" dirty="0" smtClean="0"/>
              <a:t>GV.TS.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dirty="0"/>
          </a:p>
        </p:txBody>
      </p:sp>
      <p:grpSp>
        <p:nvGrpSpPr>
          <p:cNvPr id="7" name="Group 28"/>
          <p:cNvGrpSpPr>
            <a:grpSpLocks/>
          </p:cNvGrpSpPr>
          <p:nvPr/>
        </p:nvGrpSpPr>
        <p:grpSpPr bwMode="auto">
          <a:xfrm>
            <a:off x="1524000" y="1976438"/>
            <a:ext cx="6419850" cy="2519362"/>
            <a:chOff x="1997075" y="2337342"/>
            <a:chExt cx="6420269" cy="2518812"/>
          </a:xfrm>
        </p:grpSpPr>
        <p:grpSp>
          <p:nvGrpSpPr>
            <p:cNvPr id="8" name="Group 26"/>
            <p:cNvGrpSpPr>
              <a:grpSpLocks/>
            </p:cNvGrpSpPr>
            <p:nvPr/>
          </p:nvGrpSpPr>
          <p:grpSpPr bwMode="auto">
            <a:xfrm>
              <a:off x="1997075" y="2337342"/>
              <a:ext cx="1470927" cy="666912"/>
              <a:chOff x="1997075" y="2337342"/>
              <a:chExt cx="1470927" cy="666912"/>
            </a:xfrm>
          </p:grpSpPr>
          <p:sp>
            <p:nvSpPr>
              <p:cNvPr id="14" name="Text Box 10"/>
              <p:cNvSpPr txBox="1">
                <a:spLocks noChangeArrowheads="1"/>
              </p:cNvSpPr>
              <p:nvPr/>
            </p:nvSpPr>
            <p:spPr bwMode="auto">
              <a:xfrm>
                <a:off x="1997075" y="2352756"/>
                <a:ext cx="288925" cy="30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just" defTabSz="914400" eaLnBrk="1" hangingPunct="1"/>
                <a:r>
                  <a:rPr lang="en-US" sz="2000">
                    <a:solidFill>
                      <a:srgbClr val="002060"/>
                    </a:solidFill>
                    <a:cs typeface="Times New Roman" charset="0"/>
                  </a:rPr>
                  <a:t>A</a:t>
                </a:r>
                <a:endParaRPr lang="en-US" sz="2000" noProof="1">
                  <a:solidFill>
                    <a:srgbClr val="002060"/>
                  </a:solidFill>
                  <a:latin typeface="Times New Roman" charset="0"/>
                  <a:cs typeface="Times New Roman" charset="0"/>
                </a:endParaRPr>
              </a:p>
            </p:txBody>
          </p:sp>
          <p:sp>
            <p:nvSpPr>
              <p:cNvPr id="15" name="Text Box 10"/>
              <p:cNvSpPr txBox="1">
                <a:spLocks noChangeArrowheads="1"/>
              </p:cNvSpPr>
              <p:nvPr/>
            </p:nvSpPr>
            <p:spPr bwMode="auto">
              <a:xfrm>
                <a:off x="2809139" y="2337342"/>
                <a:ext cx="315061" cy="30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just" defTabSz="914400" eaLnBrk="1" hangingPunct="1"/>
                <a:r>
                  <a:rPr lang="en-US" sz="2000" dirty="0">
                    <a:solidFill>
                      <a:srgbClr val="002060"/>
                    </a:solidFill>
                    <a:cs typeface="Times New Roman" charset="0"/>
                  </a:rPr>
                  <a:t>B</a:t>
                </a:r>
                <a:endParaRPr lang="en-US" sz="2000" noProof="1">
                  <a:solidFill>
                    <a:srgbClr val="002060"/>
                  </a:solidFill>
                  <a:latin typeface="Times New Roman" charset="0"/>
                  <a:cs typeface="Times New Roman" charset="0"/>
                </a:endParaRPr>
              </a:p>
            </p:txBody>
          </p:sp>
          <p:cxnSp>
            <p:nvCxnSpPr>
              <p:cNvPr id="16" name="Straight Arrow Connector 15"/>
              <p:cNvCxnSpPr>
                <a:cxnSpLocks noChangeShapeType="1"/>
              </p:cNvCxnSpPr>
              <p:nvPr/>
            </p:nvCxnSpPr>
            <p:spPr bwMode="auto">
              <a:xfrm rot="16200000" flipH="1">
                <a:off x="2263841" y="2683299"/>
                <a:ext cx="342825" cy="298469"/>
              </a:xfrm>
              <a:prstGeom prst="straightConnector1">
                <a:avLst/>
              </a:prstGeom>
              <a:noFill/>
              <a:ln w="19050">
                <a:solidFill>
                  <a:schemeClr val="accent1"/>
                </a:solidFill>
                <a:round/>
                <a:headEnd/>
                <a:tailEnd type="arrow" w="med" len="med"/>
              </a:ln>
              <a:effectLst>
                <a:outerShdw dist="30000" dir="5400000" rotWithShape="0">
                  <a:srgbClr val="808080">
                    <a:alpha val="45000"/>
                  </a:srgbClr>
                </a:outerShdw>
              </a:effectLst>
            </p:spPr>
          </p:cxnSp>
          <p:cxnSp>
            <p:nvCxnSpPr>
              <p:cNvPr id="17" name="Straight Arrow Connector 16"/>
              <p:cNvCxnSpPr>
                <a:cxnSpLocks noChangeShapeType="1"/>
              </p:cNvCxnSpPr>
              <p:nvPr/>
            </p:nvCxnSpPr>
            <p:spPr bwMode="auto">
              <a:xfrm rot="16200000" flipH="1">
                <a:off x="3117974" y="2653136"/>
                <a:ext cx="357110" cy="344510"/>
              </a:xfrm>
              <a:prstGeom prst="straightConnector1">
                <a:avLst/>
              </a:prstGeom>
              <a:noFill/>
              <a:ln w="19050">
                <a:solidFill>
                  <a:schemeClr val="accent1"/>
                </a:solidFill>
                <a:round/>
                <a:headEnd/>
                <a:tailEnd type="arrow" w="med" len="med"/>
              </a:ln>
              <a:effectLst>
                <a:outerShdw dist="30000" dir="5400000" rotWithShape="0">
                  <a:srgbClr val="808080">
                    <a:alpha val="45000"/>
                  </a:srgbClr>
                </a:outerShdw>
              </a:effectLst>
            </p:spPr>
          </p:cxnSp>
        </p:grpSp>
        <p:grpSp>
          <p:nvGrpSpPr>
            <p:cNvPr id="9" name="Group 27"/>
            <p:cNvGrpSpPr>
              <a:grpSpLocks/>
            </p:cNvGrpSpPr>
            <p:nvPr/>
          </p:nvGrpSpPr>
          <p:grpSpPr bwMode="auto">
            <a:xfrm>
              <a:off x="6934201" y="4142174"/>
              <a:ext cx="1483143" cy="713980"/>
              <a:chOff x="6934201" y="4142174"/>
              <a:chExt cx="1483143" cy="713980"/>
            </a:xfrm>
          </p:grpSpPr>
          <p:sp>
            <p:nvSpPr>
              <p:cNvPr id="10" name="Text Box 10"/>
              <p:cNvSpPr txBox="1">
                <a:spLocks noChangeArrowheads="1"/>
              </p:cNvSpPr>
              <p:nvPr/>
            </p:nvSpPr>
            <p:spPr bwMode="auto">
              <a:xfrm>
                <a:off x="8102285" y="4547230"/>
                <a:ext cx="315059" cy="308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just" defTabSz="914400" eaLnBrk="1" hangingPunct="1"/>
                <a:r>
                  <a:rPr lang="en-US" sz="2000">
                    <a:solidFill>
                      <a:srgbClr val="002060"/>
                    </a:solidFill>
                    <a:cs typeface="Times New Roman" charset="0"/>
                  </a:rPr>
                  <a:t>A </a:t>
                </a:r>
                <a:endParaRPr lang="en-US" sz="2000" noProof="1">
                  <a:solidFill>
                    <a:srgbClr val="002060"/>
                  </a:solidFill>
                  <a:latin typeface="Times New Roman" charset="0"/>
                  <a:cs typeface="Times New Roman" charset="0"/>
                </a:endParaRPr>
              </a:p>
            </p:txBody>
          </p:sp>
          <p:sp>
            <p:nvSpPr>
              <p:cNvPr id="11" name="Text Box 10"/>
              <p:cNvSpPr txBox="1">
                <a:spLocks noChangeArrowheads="1"/>
              </p:cNvSpPr>
              <p:nvPr/>
            </p:nvSpPr>
            <p:spPr bwMode="auto">
              <a:xfrm>
                <a:off x="7278003" y="4547227"/>
                <a:ext cx="315059" cy="308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just" defTabSz="914400" eaLnBrk="1" hangingPunct="1"/>
                <a:r>
                  <a:rPr lang="en-US" sz="2000">
                    <a:solidFill>
                      <a:srgbClr val="002060"/>
                    </a:solidFill>
                    <a:cs typeface="Times New Roman" charset="0"/>
                  </a:rPr>
                  <a:t>B</a:t>
                </a:r>
                <a:endParaRPr lang="en-US" sz="2000" noProof="1">
                  <a:solidFill>
                    <a:srgbClr val="002060"/>
                  </a:solidFill>
                  <a:latin typeface="Times New Roman" charset="0"/>
                  <a:cs typeface="Times New Roman" charset="0"/>
                </a:endParaRPr>
              </a:p>
            </p:txBody>
          </p:sp>
          <p:cxnSp>
            <p:nvCxnSpPr>
              <p:cNvPr id="12" name="Straight Arrow Connector 11"/>
              <p:cNvCxnSpPr>
                <a:cxnSpLocks noChangeShapeType="1"/>
              </p:cNvCxnSpPr>
              <p:nvPr/>
            </p:nvCxnSpPr>
            <p:spPr bwMode="auto">
              <a:xfrm rot="16200000" flipH="1">
                <a:off x="6904415" y="4172043"/>
                <a:ext cx="404725" cy="344511"/>
              </a:xfrm>
              <a:prstGeom prst="straightConnector1">
                <a:avLst/>
              </a:prstGeom>
              <a:noFill/>
              <a:ln w="19050">
                <a:solidFill>
                  <a:schemeClr val="accent1"/>
                </a:solidFill>
                <a:round/>
                <a:headEnd/>
                <a:tailEnd type="arrow" w="med" len="med"/>
              </a:ln>
              <a:effectLst>
                <a:outerShdw dist="30000" dir="5400000" rotWithShape="0">
                  <a:srgbClr val="808080">
                    <a:alpha val="45000"/>
                  </a:srgbClr>
                </a:outerShdw>
              </a:effectLst>
            </p:spPr>
          </p:cxnSp>
          <p:cxnSp>
            <p:nvCxnSpPr>
              <p:cNvPr id="13" name="Straight Arrow Connector 12"/>
              <p:cNvCxnSpPr>
                <a:cxnSpLocks noChangeShapeType="1"/>
              </p:cNvCxnSpPr>
              <p:nvPr/>
            </p:nvCxnSpPr>
            <p:spPr bwMode="auto">
              <a:xfrm rot="16200000" flipH="1">
                <a:off x="7742669" y="4186332"/>
                <a:ext cx="404725" cy="315933"/>
              </a:xfrm>
              <a:prstGeom prst="straightConnector1">
                <a:avLst/>
              </a:prstGeom>
              <a:noFill/>
              <a:ln w="19050">
                <a:solidFill>
                  <a:schemeClr val="accent1"/>
                </a:solidFill>
                <a:round/>
                <a:headEnd/>
                <a:tailEnd type="arrow" w="med" len="med"/>
              </a:ln>
              <a:effectLst>
                <a:outerShdw dist="30000" dir="5400000" rotWithShape="0">
                  <a:srgbClr val="808080">
                    <a:alpha val="45000"/>
                  </a:srgbClr>
                </a:outerShdw>
              </a:effectLst>
            </p:spPr>
          </p:cxnSp>
        </p:grpSp>
      </p:grpSp>
      <p:graphicFrame>
        <p:nvGraphicFramePr>
          <p:cNvPr id="18" name="Table 17"/>
          <p:cNvGraphicFramePr>
            <a:graphicFrameLocks noGrp="1"/>
          </p:cNvGraphicFramePr>
          <p:nvPr>
            <p:extLst>
              <p:ext uri="{D42A27DB-BD31-4B8C-83A1-F6EECF244321}">
                <p14:modId xmlns:p14="http://schemas.microsoft.com/office/powerpoint/2010/main" val="3431561333"/>
              </p:ext>
            </p:extLst>
          </p:nvPr>
        </p:nvGraphicFramePr>
        <p:xfrm>
          <a:off x="1217613" y="2667000"/>
          <a:ext cx="6096000" cy="1139825"/>
        </p:xfrm>
        <a:graphic>
          <a:graphicData uri="http://schemas.openxmlformats.org/drawingml/2006/table">
            <a:tbl>
              <a:tblPr/>
              <a:tblGrid>
                <a:gridCol w="871537">
                  <a:extLst>
                    <a:ext uri="{9D8B030D-6E8A-4147-A177-3AD203B41FA5}">
                      <a16:colId xmlns:a16="http://schemas.microsoft.com/office/drawing/2014/main" val="20000"/>
                    </a:ext>
                  </a:extLst>
                </a:gridCol>
                <a:gridCol w="869950">
                  <a:extLst>
                    <a:ext uri="{9D8B030D-6E8A-4147-A177-3AD203B41FA5}">
                      <a16:colId xmlns:a16="http://schemas.microsoft.com/office/drawing/2014/main" val="20001"/>
                    </a:ext>
                  </a:extLst>
                </a:gridCol>
                <a:gridCol w="871538">
                  <a:extLst>
                    <a:ext uri="{9D8B030D-6E8A-4147-A177-3AD203B41FA5}">
                      <a16:colId xmlns:a16="http://schemas.microsoft.com/office/drawing/2014/main" val="20002"/>
                    </a:ext>
                  </a:extLst>
                </a:gridCol>
                <a:gridCol w="869950">
                  <a:extLst>
                    <a:ext uri="{9D8B030D-6E8A-4147-A177-3AD203B41FA5}">
                      <a16:colId xmlns:a16="http://schemas.microsoft.com/office/drawing/2014/main" val="20003"/>
                    </a:ext>
                  </a:extLst>
                </a:gridCol>
                <a:gridCol w="871537">
                  <a:extLst>
                    <a:ext uri="{9D8B030D-6E8A-4147-A177-3AD203B41FA5}">
                      <a16:colId xmlns:a16="http://schemas.microsoft.com/office/drawing/2014/main" val="20004"/>
                    </a:ext>
                  </a:extLst>
                </a:gridCol>
                <a:gridCol w="869950">
                  <a:extLst>
                    <a:ext uri="{9D8B030D-6E8A-4147-A177-3AD203B41FA5}">
                      <a16:colId xmlns:a16="http://schemas.microsoft.com/office/drawing/2014/main" val="20005"/>
                    </a:ext>
                  </a:extLst>
                </a:gridCol>
                <a:gridCol w="871538">
                  <a:extLst>
                    <a:ext uri="{9D8B030D-6E8A-4147-A177-3AD203B41FA5}">
                      <a16:colId xmlns:a16="http://schemas.microsoft.com/office/drawing/2014/main" val="20006"/>
                    </a:ext>
                  </a:extLst>
                </a:gridCol>
              </a:tblGrid>
              <a:tr h="371682">
                <a:tc>
                  <a:txBody>
                    <a:bodyPr/>
                    <a:lstStyle/>
                    <a:p>
                      <a:pPr marL="0" marR="0" lvl="0" indent="0" algn="ctr" defTabSz="914400" rtl="0" eaLnBrk="1" fontAlgn="base" latinLnBrk="0" hangingPunct="1">
                        <a:lnSpc>
                          <a:spcPct val="100000"/>
                        </a:lnSpc>
                        <a:spcBef>
                          <a:spcPts val="1200"/>
                        </a:spcBef>
                        <a:spcAft>
                          <a:spcPct val="0"/>
                        </a:spcAft>
                        <a:buClrTx/>
                        <a:buSzTx/>
                        <a:buFontTx/>
                        <a:buNone/>
                        <a:tabLst/>
                      </a:pPr>
                      <a:r>
                        <a:rPr kumimoji="0" lang="en-US" sz="2000" b="0" i="0" u="none" strike="noStrike" cap="none" normalizeH="0" baseline="0" dirty="0" smtClean="0">
                          <a:ln>
                            <a:noFill/>
                          </a:ln>
                          <a:solidFill>
                            <a:srgbClr val="002060"/>
                          </a:solidFill>
                          <a:effectLst/>
                          <a:latin typeface="Arial" charset="0"/>
                          <a:ea typeface="Times New Roman" charset="0"/>
                        </a:rPr>
                        <a:t>CPU</a:t>
                      </a:r>
                      <a:endParaRPr kumimoji="0" lang="en-US" sz="2000" b="0" i="0" u="none" strike="noStrike" cap="none" normalizeH="0" baseline="0" dirty="0" smtClean="0">
                        <a:ln>
                          <a:noFill/>
                        </a:ln>
                        <a:solidFill>
                          <a:srgbClr val="002060"/>
                        </a:solidFill>
                        <a:effectLst/>
                        <a:latin typeface="Times New Roman" charset="0"/>
                        <a:ea typeface="Times New Roman" charset="0"/>
                      </a:endParaRPr>
                    </a:p>
                  </a:txBody>
                  <a:tcPr marL="44450" marR="44450" marT="0" marB="0"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1200"/>
                        </a:spcBef>
                        <a:spcAft>
                          <a:spcPct val="0"/>
                        </a:spcAft>
                        <a:buClrTx/>
                        <a:buSzTx/>
                        <a:buFontTx/>
                        <a:buNone/>
                        <a:tabLst/>
                      </a:pPr>
                      <a:r>
                        <a:rPr kumimoji="0" lang="en-US" sz="2000" b="0" i="0" u="none" strike="noStrike" cap="none" normalizeH="0" baseline="0" smtClean="0">
                          <a:ln>
                            <a:noFill/>
                          </a:ln>
                          <a:solidFill>
                            <a:srgbClr val="002060"/>
                          </a:solidFill>
                          <a:effectLst/>
                          <a:latin typeface="Arial" charset="0"/>
                          <a:ea typeface="Times New Roman" charset="0"/>
                        </a:rPr>
                        <a:t>A1</a:t>
                      </a:r>
                      <a:endParaRPr kumimoji="0" lang="en-US" sz="2000" b="0" i="0" u="none" strike="noStrike" cap="none" normalizeH="0" baseline="0" smtClean="0">
                        <a:ln>
                          <a:noFill/>
                        </a:ln>
                        <a:solidFill>
                          <a:srgbClr val="002060"/>
                        </a:solidFill>
                        <a:effectLst/>
                        <a:latin typeface="Times New Roman" charset="0"/>
                        <a:ea typeface="Times New Roman"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ts val="1200"/>
                        </a:spcBef>
                        <a:spcAft>
                          <a:spcPct val="0"/>
                        </a:spcAft>
                        <a:buClrTx/>
                        <a:buSzTx/>
                        <a:buFontTx/>
                        <a:buNone/>
                        <a:tabLst/>
                      </a:pPr>
                      <a:r>
                        <a:rPr kumimoji="0" lang="en-US" sz="2000" b="0" i="0" u="none" strike="noStrike" cap="none" normalizeH="0" baseline="0" dirty="0" smtClean="0">
                          <a:ln>
                            <a:noFill/>
                          </a:ln>
                          <a:solidFill>
                            <a:srgbClr val="002060"/>
                          </a:solidFill>
                          <a:effectLst/>
                          <a:latin typeface="Arial" charset="0"/>
                          <a:ea typeface="Times New Roman" charset="0"/>
                        </a:rPr>
                        <a:t>B1</a:t>
                      </a:r>
                      <a:endParaRPr kumimoji="0" lang="en-US" sz="2000" b="0" i="0" u="none" strike="noStrike" cap="none" normalizeH="0" baseline="0" dirty="0" smtClean="0">
                        <a:ln>
                          <a:noFill/>
                        </a:ln>
                        <a:solidFill>
                          <a:srgbClr val="002060"/>
                        </a:solidFill>
                        <a:effectLst/>
                        <a:latin typeface="Times New Roman" charset="0"/>
                        <a:ea typeface="Times New Roman"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ts val="1200"/>
                        </a:spcBef>
                        <a:spcAft>
                          <a:spcPct val="0"/>
                        </a:spcAft>
                        <a:buClrTx/>
                        <a:buSzTx/>
                        <a:buFontTx/>
                        <a:buNone/>
                        <a:tabLst/>
                      </a:pPr>
                      <a:r>
                        <a:rPr kumimoji="0" lang="en-US" sz="2000" b="0" i="0" u="none" strike="noStrike" cap="none" normalizeH="0" baseline="0" smtClean="0">
                          <a:ln>
                            <a:noFill/>
                          </a:ln>
                          <a:solidFill>
                            <a:srgbClr val="002060"/>
                          </a:solidFill>
                          <a:effectLst/>
                          <a:latin typeface="Arial" charset="0"/>
                          <a:ea typeface="Times New Roman" charset="0"/>
                        </a:rPr>
                        <a:t>A2</a:t>
                      </a:r>
                      <a:endParaRPr kumimoji="0" lang="en-US" sz="2000" b="0" i="0" u="none" strike="noStrike" cap="none" normalizeH="0" baseline="0" smtClean="0">
                        <a:ln>
                          <a:noFill/>
                        </a:ln>
                        <a:solidFill>
                          <a:srgbClr val="002060"/>
                        </a:solidFill>
                        <a:effectLst/>
                        <a:latin typeface="Times New Roman" charset="0"/>
                        <a:ea typeface="Times New Roman"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ts val="1200"/>
                        </a:spcBef>
                        <a:spcAft>
                          <a:spcPct val="0"/>
                        </a:spcAft>
                        <a:buClrTx/>
                        <a:buSzTx/>
                        <a:buFontTx/>
                        <a:buNone/>
                        <a:tabLst/>
                      </a:pPr>
                      <a:r>
                        <a:rPr kumimoji="0" lang="en-US" sz="2000" b="0" i="0" u="none" strike="noStrike" cap="none" normalizeH="0" baseline="0" smtClean="0">
                          <a:ln>
                            <a:noFill/>
                          </a:ln>
                          <a:solidFill>
                            <a:srgbClr val="002060"/>
                          </a:solidFill>
                          <a:effectLst/>
                          <a:latin typeface="Arial" charset="0"/>
                          <a:ea typeface="Times New Roman" charset="0"/>
                        </a:rPr>
                        <a:t>B2</a:t>
                      </a:r>
                      <a:endParaRPr kumimoji="0" lang="en-US" sz="2000" b="0" i="0" u="none" strike="noStrike" cap="none" normalizeH="0" baseline="0" smtClean="0">
                        <a:ln>
                          <a:noFill/>
                        </a:ln>
                        <a:solidFill>
                          <a:srgbClr val="002060"/>
                        </a:solidFill>
                        <a:effectLst/>
                        <a:latin typeface="Times New Roman" charset="0"/>
                        <a:ea typeface="Times New Roman"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ts val="1200"/>
                        </a:spcBef>
                        <a:spcAft>
                          <a:spcPct val="0"/>
                        </a:spcAft>
                        <a:buClrTx/>
                        <a:buSzTx/>
                        <a:buFontTx/>
                        <a:buNone/>
                        <a:tabLst/>
                      </a:pPr>
                      <a:r>
                        <a:rPr kumimoji="0" lang="en-US" sz="2000" b="0" i="0" u="none" strike="noStrike" cap="none" normalizeH="0" baseline="0" smtClean="0">
                          <a:ln>
                            <a:noFill/>
                          </a:ln>
                          <a:solidFill>
                            <a:srgbClr val="002060"/>
                          </a:solidFill>
                          <a:effectLst/>
                          <a:latin typeface="Arial" charset="0"/>
                          <a:ea typeface="Times New Roman" charset="0"/>
                        </a:rPr>
                        <a:t>A3</a:t>
                      </a:r>
                      <a:endParaRPr kumimoji="0" lang="en-US" sz="2000" b="0" i="0" u="none" strike="noStrike" cap="none" normalizeH="0" baseline="0" smtClean="0">
                        <a:ln>
                          <a:noFill/>
                        </a:ln>
                        <a:solidFill>
                          <a:srgbClr val="002060"/>
                        </a:solidFill>
                        <a:effectLst/>
                        <a:latin typeface="Times New Roman" charset="0"/>
                        <a:ea typeface="Times New Roman"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ts val="1200"/>
                        </a:spcBef>
                        <a:spcAft>
                          <a:spcPct val="0"/>
                        </a:spcAft>
                        <a:buClrTx/>
                        <a:buSzTx/>
                        <a:buFontTx/>
                        <a:buNone/>
                        <a:tabLst/>
                      </a:pPr>
                      <a:r>
                        <a:rPr kumimoji="0" lang="en-US" sz="2000" b="0" i="0" u="none" strike="noStrike" cap="none" normalizeH="0" baseline="0" dirty="0" smtClean="0">
                          <a:ln>
                            <a:noFill/>
                          </a:ln>
                          <a:solidFill>
                            <a:srgbClr val="002060"/>
                          </a:solidFill>
                          <a:effectLst/>
                          <a:latin typeface="Arial" charset="0"/>
                          <a:ea typeface="Times New Roman" charset="0"/>
                        </a:rPr>
                        <a:t>idle</a:t>
                      </a:r>
                      <a:endParaRPr kumimoji="0" lang="en-US" sz="2000" b="0" i="0" u="none" strike="noStrike" cap="none" normalizeH="0" baseline="0" dirty="0" smtClean="0">
                        <a:ln>
                          <a:noFill/>
                        </a:ln>
                        <a:solidFill>
                          <a:srgbClr val="002060"/>
                        </a:solidFill>
                        <a:effectLst/>
                        <a:latin typeface="Times New Roman" charset="0"/>
                        <a:ea typeface="Times New Roman"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FBFBF"/>
                    </a:solidFill>
                  </a:tcPr>
                </a:tc>
                <a:extLst>
                  <a:ext uri="{0D108BD9-81ED-4DB2-BD59-A6C34878D82A}">
                    <a16:rowId xmlns:a16="http://schemas.microsoft.com/office/drawing/2014/main" val="10000"/>
                  </a:ext>
                </a:extLst>
              </a:tr>
              <a:tr h="396461">
                <a:tc>
                  <a:txBody>
                    <a:bodyPr/>
                    <a:lstStyle/>
                    <a:p>
                      <a:pPr marL="0" marR="0" lvl="0" indent="0" algn="ctr" defTabSz="914400" rtl="0" eaLnBrk="1" fontAlgn="base" latinLnBrk="0" hangingPunct="1">
                        <a:lnSpc>
                          <a:spcPct val="100000"/>
                        </a:lnSpc>
                        <a:spcBef>
                          <a:spcPts val="1200"/>
                        </a:spcBef>
                        <a:spcAft>
                          <a:spcPct val="0"/>
                        </a:spcAft>
                        <a:buClrTx/>
                        <a:buSzTx/>
                        <a:buFontTx/>
                        <a:buNone/>
                        <a:tabLst/>
                      </a:pPr>
                      <a:endParaRPr kumimoji="0" lang="en-US" sz="2000" b="0" i="0" u="none" strike="noStrike" cap="none" normalizeH="0" baseline="0" smtClean="0">
                        <a:ln>
                          <a:noFill/>
                        </a:ln>
                        <a:solidFill>
                          <a:srgbClr val="002060"/>
                        </a:solidFill>
                        <a:effectLst/>
                        <a:latin typeface="Tw Cen MT" charset="-18"/>
                        <a:ea typeface="ＭＳ Ｐゴシック" charset="-128"/>
                      </a:endParaRPr>
                    </a:p>
                  </a:txBody>
                  <a:tcPr marT="45745" marB="45745"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1200"/>
                        </a:spcBef>
                        <a:spcAft>
                          <a:spcPct val="0"/>
                        </a:spcAft>
                        <a:buClrTx/>
                        <a:buSzTx/>
                        <a:buFontTx/>
                        <a:buNone/>
                        <a:tabLst/>
                      </a:pPr>
                      <a:endParaRPr kumimoji="0" lang="en-US" sz="2000" b="0" i="0" u="none" strike="noStrike" cap="none" normalizeH="0" baseline="0" dirty="0" smtClean="0">
                        <a:ln>
                          <a:noFill/>
                        </a:ln>
                        <a:solidFill>
                          <a:srgbClr val="002060"/>
                        </a:solidFill>
                        <a:effectLst/>
                        <a:latin typeface="Tw Cen MT" charset="-18"/>
                        <a:ea typeface="ＭＳ Ｐゴシック" charset="-128"/>
                      </a:endParaRPr>
                    </a:p>
                  </a:txBody>
                  <a:tcPr marT="45745" marB="45745"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1200"/>
                        </a:spcBef>
                        <a:spcAft>
                          <a:spcPct val="0"/>
                        </a:spcAft>
                        <a:buClrTx/>
                        <a:buSzTx/>
                        <a:buFontTx/>
                        <a:buNone/>
                        <a:tabLst/>
                      </a:pPr>
                      <a:endParaRPr kumimoji="0" lang="en-US" sz="2000" b="0" i="0" u="none" strike="noStrike" cap="none" normalizeH="0" baseline="0" dirty="0" smtClean="0">
                        <a:ln>
                          <a:noFill/>
                        </a:ln>
                        <a:solidFill>
                          <a:srgbClr val="002060"/>
                        </a:solidFill>
                        <a:effectLst/>
                        <a:latin typeface="Tw Cen MT" charset="-18"/>
                        <a:ea typeface="ＭＳ Ｐゴシック" charset="-128"/>
                      </a:endParaRPr>
                    </a:p>
                  </a:txBody>
                  <a:tcPr marT="45745" marB="45745"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1200"/>
                        </a:spcBef>
                        <a:spcAft>
                          <a:spcPct val="0"/>
                        </a:spcAft>
                        <a:buClrTx/>
                        <a:buSzTx/>
                        <a:buFontTx/>
                        <a:buNone/>
                        <a:tabLst/>
                      </a:pPr>
                      <a:endParaRPr kumimoji="0" lang="en-US" sz="2000" b="0" i="0" u="none" strike="noStrike" cap="none" normalizeH="0" baseline="0" smtClean="0">
                        <a:ln>
                          <a:noFill/>
                        </a:ln>
                        <a:solidFill>
                          <a:srgbClr val="002060"/>
                        </a:solidFill>
                        <a:effectLst/>
                        <a:latin typeface="Tw Cen MT" charset="-18"/>
                        <a:ea typeface="ＭＳ Ｐゴシック" charset="-128"/>
                      </a:endParaRPr>
                    </a:p>
                  </a:txBody>
                  <a:tcPr marT="45745" marB="45745"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1200"/>
                        </a:spcBef>
                        <a:spcAft>
                          <a:spcPct val="0"/>
                        </a:spcAft>
                        <a:buClrTx/>
                        <a:buSzTx/>
                        <a:buFontTx/>
                        <a:buNone/>
                        <a:tabLst/>
                      </a:pPr>
                      <a:endParaRPr kumimoji="0" lang="en-US" sz="2000" b="0" i="0" u="none" strike="noStrike" cap="none" normalizeH="0" baseline="0" smtClean="0">
                        <a:ln>
                          <a:noFill/>
                        </a:ln>
                        <a:solidFill>
                          <a:srgbClr val="002060"/>
                        </a:solidFill>
                        <a:effectLst/>
                        <a:latin typeface="Tw Cen MT" charset="-18"/>
                        <a:ea typeface="ＭＳ Ｐゴシック" charset="-128"/>
                      </a:endParaRPr>
                    </a:p>
                  </a:txBody>
                  <a:tcPr marT="45745" marB="45745"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1200"/>
                        </a:spcBef>
                        <a:spcAft>
                          <a:spcPct val="0"/>
                        </a:spcAft>
                        <a:buClrTx/>
                        <a:buSzTx/>
                        <a:buFontTx/>
                        <a:buNone/>
                        <a:tabLst/>
                      </a:pPr>
                      <a:endParaRPr kumimoji="0" lang="en-US" sz="2000" b="0" i="0" u="none" strike="noStrike" cap="none" normalizeH="0" baseline="0" smtClean="0">
                        <a:ln>
                          <a:noFill/>
                        </a:ln>
                        <a:solidFill>
                          <a:srgbClr val="002060"/>
                        </a:solidFill>
                        <a:effectLst/>
                        <a:latin typeface="Tw Cen MT" charset="-18"/>
                        <a:ea typeface="ＭＳ Ｐゴシック" charset="-128"/>
                      </a:endParaRPr>
                    </a:p>
                  </a:txBody>
                  <a:tcPr marT="45745" marB="45745"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1200"/>
                        </a:spcBef>
                        <a:spcAft>
                          <a:spcPct val="0"/>
                        </a:spcAft>
                        <a:buClrTx/>
                        <a:buSzTx/>
                        <a:buFontTx/>
                        <a:buNone/>
                        <a:tabLst/>
                      </a:pPr>
                      <a:endParaRPr kumimoji="0" lang="en-US" sz="2000" b="0" i="0" u="none" strike="noStrike" cap="none" normalizeH="0" baseline="0" smtClean="0">
                        <a:ln>
                          <a:noFill/>
                        </a:ln>
                        <a:solidFill>
                          <a:srgbClr val="002060"/>
                        </a:solidFill>
                        <a:effectLst/>
                        <a:latin typeface="Tw Cen MT" charset="-18"/>
                        <a:ea typeface="ＭＳ Ｐゴシック" charset="-128"/>
                      </a:endParaRPr>
                    </a:p>
                  </a:txBody>
                  <a:tcPr marT="45745" marB="45745"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1682">
                <a:tc>
                  <a:txBody>
                    <a:bodyPr/>
                    <a:lstStyle/>
                    <a:p>
                      <a:pPr marL="0" marR="0" lvl="0" indent="0" algn="ctr" defTabSz="914400" rtl="0" eaLnBrk="1" fontAlgn="base" latinLnBrk="0" hangingPunct="1">
                        <a:lnSpc>
                          <a:spcPct val="100000"/>
                        </a:lnSpc>
                        <a:spcBef>
                          <a:spcPts val="1200"/>
                        </a:spcBef>
                        <a:spcAft>
                          <a:spcPct val="0"/>
                        </a:spcAft>
                        <a:buClrTx/>
                        <a:buSzTx/>
                        <a:buFontTx/>
                        <a:buNone/>
                        <a:tabLst/>
                      </a:pPr>
                      <a:r>
                        <a:rPr kumimoji="0" lang="en-US" sz="2000" b="0" i="0" u="none" strike="noStrike" cap="none" normalizeH="0" baseline="0" smtClean="0">
                          <a:ln>
                            <a:noFill/>
                          </a:ln>
                          <a:solidFill>
                            <a:srgbClr val="002060"/>
                          </a:solidFill>
                          <a:effectLst/>
                          <a:latin typeface="Arial" charset="0"/>
                          <a:ea typeface="Times New Roman" charset="0"/>
                        </a:rPr>
                        <a:t>I/0</a:t>
                      </a:r>
                      <a:endParaRPr kumimoji="0" lang="en-US" sz="2000" b="0" i="0" u="none" strike="noStrike" cap="none" normalizeH="0" baseline="0" smtClean="0">
                        <a:ln>
                          <a:noFill/>
                        </a:ln>
                        <a:solidFill>
                          <a:srgbClr val="002060"/>
                        </a:solidFill>
                        <a:effectLst/>
                        <a:latin typeface="Times New Roman" charset="0"/>
                        <a:ea typeface="Times New Roman" charset="0"/>
                      </a:endParaRPr>
                    </a:p>
                  </a:txBody>
                  <a:tcPr marL="44450" marR="44450" marT="0" marB="0"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1200"/>
                        </a:spcBef>
                        <a:spcAft>
                          <a:spcPct val="0"/>
                        </a:spcAft>
                        <a:buClrTx/>
                        <a:buSzTx/>
                        <a:buFontTx/>
                        <a:buNone/>
                        <a:tabLst/>
                      </a:pPr>
                      <a:r>
                        <a:rPr kumimoji="0" lang="en-US" sz="2000" b="0" i="0" u="none" strike="noStrike" cap="none" normalizeH="0" baseline="0" smtClean="0">
                          <a:ln>
                            <a:noFill/>
                          </a:ln>
                          <a:solidFill>
                            <a:srgbClr val="002060"/>
                          </a:solidFill>
                          <a:effectLst/>
                          <a:latin typeface="Arial" charset="0"/>
                          <a:ea typeface="Times New Roman" charset="0"/>
                        </a:rPr>
                        <a:t>idle</a:t>
                      </a:r>
                      <a:endParaRPr kumimoji="0" lang="en-US" sz="2000" b="0" i="0" u="none" strike="noStrike" cap="none" normalizeH="0" baseline="0" smtClean="0">
                        <a:ln>
                          <a:noFill/>
                        </a:ln>
                        <a:solidFill>
                          <a:srgbClr val="002060"/>
                        </a:solidFill>
                        <a:effectLst/>
                        <a:latin typeface="Times New Roman" charset="0"/>
                        <a:ea typeface="Times New Roman"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FBFBF"/>
                    </a:solidFill>
                  </a:tcPr>
                </a:tc>
                <a:tc>
                  <a:txBody>
                    <a:bodyPr/>
                    <a:lstStyle/>
                    <a:p>
                      <a:pPr marL="0" marR="0" lvl="0" indent="0" algn="ctr" defTabSz="914400" rtl="0" eaLnBrk="1" fontAlgn="base" latinLnBrk="0" hangingPunct="1">
                        <a:lnSpc>
                          <a:spcPct val="100000"/>
                        </a:lnSpc>
                        <a:spcBef>
                          <a:spcPts val="1200"/>
                        </a:spcBef>
                        <a:spcAft>
                          <a:spcPct val="0"/>
                        </a:spcAft>
                        <a:buClrTx/>
                        <a:buSzTx/>
                        <a:buFontTx/>
                        <a:buNone/>
                        <a:tabLst/>
                      </a:pPr>
                      <a:r>
                        <a:rPr kumimoji="0" lang="en-US" sz="2000" b="0" i="0" u="none" strike="noStrike" cap="none" normalizeH="0" baseline="0" smtClean="0">
                          <a:ln>
                            <a:noFill/>
                          </a:ln>
                          <a:solidFill>
                            <a:srgbClr val="002060"/>
                          </a:solidFill>
                          <a:effectLst/>
                          <a:latin typeface="Arial" charset="0"/>
                          <a:ea typeface="Times New Roman" charset="0"/>
                        </a:rPr>
                        <a:t>A1</a:t>
                      </a:r>
                      <a:endParaRPr kumimoji="0" lang="en-US" sz="2000" b="0" i="0" u="none" strike="noStrike" cap="none" normalizeH="0" baseline="0" smtClean="0">
                        <a:ln>
                          <a:noFill/>
                        </a:ln>
                        <a:solidFill>
                          <a:srgbClr val="002060"/>
                        </a:solidFill>
                        <a:effectLst/>
                        <a:latin typeface="Times New Roman" charset="0"/>
                        <a:ea typeface="Times New Roman"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ts val="1200"/>
                        </a:spcBef>
                        <a:spcAft>
                          <a:spcPct val="0"/>
                        </a:spcAft>
                        <a:buClrTx/>
                        <a:buSzTx/>
                        <a:buFontTx/>
                        <a:buNone/>
                        <a:tabLst/>
                      </a:pPr>
                      <a:r>
                        <a:rPr kumimoji="0" lang="en-US" sz="2000" b="0" i="0" u="none" strike="noStrike" cap="none" normalizeH="0" baseline="0" smtClean="0">
                          <a:ln>
                            <a:noFill/>
                          </a:ln>
                          <a:solidFill>
                            <a:srgbClr val="002060"/>
                          </a:solidFill>
                          <a:effectLst/>
                          <a:latin typeface="Arial" charset="0"/>
                          <a:ea typeface="Times New Roman" charset="0"/>
                        </a:rPr>
                        <a:t>B1</a:t>
                      </a:r>
                      <a:endParaRPr kumimoji="0" lang="en-US" sz="2000" b="0" i="0" u="none" strike="noStrike" cap="none" normalizeH="0" baseline="0" smtClean="0">
                        <a:ln>
                          <a:noFill/>
                        </a:ln>
                        <a:solidFill>
                          <a:srgbClr val="002060"/>
                        </a:solidFill>
                        <a:effectLst/>
                        <a:latin typeface="Times New Roman" charset="0"/>
                        <a:ea typeface="Times New Roman"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ts val="1200"/>
                        </a:spcBef>
                        <a:spcAft>
                          <a:spcPct val="0"/>
                        </a:spcAft>
                        <a:buClrTx/>
                        <a:buSzTx/>
                        <a:buFontTx/>
                        <a:buNone/>
                        <a:tabLst/>
                      </a:pPr>
                      <a:r>
                        <a:rPr kumimoji="0" lang="en-US" sz="2000" b="0" i="0" u="none" strike="noStrike" cap="none" normalizeH="0" baseline="0" smtClean="0">
                          <a:ln>
                            <a:noFill/>
                          </a:ln>
                          <a:solidFill>
                            <a:srgbClr val="002060"/>
                          </a:solidFill>
                          <a:effectLst/>
                          <a:latin typeface="Arial" charset="0"/>
                          <a:ea typeface="Times New Roman" charset="0"/>
                        </a:rPr>
                        <a:t>A2</a:t>
                      </a:r>
                      <a:endParaRPr kumimoji="0" lang="en-US" sz="2000" b="0" i="0" u="none" strike="noStrike" cap="none" normalizeH="0" baseline="0" smtClean="0">
                        <a:ln>
                          <a:noFill/>
                        </a:ln>
                        <a:solidFill>
                          <a:srgbClr val="002060"/>
                        </a:solidFill>
                        <a:effectLst/>
                        <a:latin typeface="Times New Roman" charset="0"/>
                        <a:ea typeface="Times New Roman"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ts val="1200"/>
                        </a:spcBef>
                        <a:spcAft>
                          <a:spcPct val="0"/>
                        </a:spcAft>
                        <a:buClrTx/>
                        <a:buSzTx/>
                        <a:buFontTx/>
                        <a:buNone/>
                        <a:tabLst/>
                      </a:pPr>
                      <a:r>
                        <a:rPr kumimoji="0" lang="en-US" sz="2000" b="0" i="0" u="none" strike="noStrike" cap="none" normalizeH="0" baseline="0" smtClean="0">
                          <a:ln>
                            <a:noFill/>
                          </a:ln>
                          <a:solidFill>
                            <a:srgbClr val="002060"/>
                          </a:solidFill>
                          <a:effectLst/>
                          <a:latin typeface="Arial" charset="0"/>
                          <a:ea typeface="Times New Roman" charset="0"/>
                        </a:rPr>
                        <a:t>B2</a:t>
                      </a:r>
                      <a:endParaRPr kumimoji="0" lang="en-US" sz="2000" b="0" i="0" u="none" strike="noStrike" cap="none" normalizeH="0" baseline="0" smtClean="0">
                        <a:ln>
                          <a:noFill/>
                        </a:ln>
                        <a:solidFill>
                          <a:srgbClr val="002060"/>
                        </a:solidFill>
                        <a:effectLst/>
                        <a:latin typeface="Times New Roman" charset="0"/>
                        <a:ea typeface="Times New Roman"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F0F6"/>
                    </a:solidFill>
                  </a:tcPr>
                </a:tc>
                <a:tc>
                  <a:txBody>
                    <a:bodyPr/>
                    <a:lstStyle/>
                    <a:p>
                      <a:pPr marL="0" marR="0" lvl="0" indent="0" algn="ctr" defTabSz="914400" rtl="0" eaLnBrk="1" fontAlgn="base" latinLnBrk="0" hangingPunct="1">
                        <a:lnSpc>
                          <a:spcPct val="100000"/>
                        </a:lnSpc>
                        <a:spcBef>
                          <a:spcPts val="1200"/>
                        </a:spcBef>
                        <a:spcAft>
                          <a:spcPct val="0"/>
                        </a:spcAft>
                        <a:buClrTx/>
                        <a:buSzTx/>
                        <a:buFontTx/>
                        <a:buNone/>
                        <a:tabLst/>
                      </a:pPr>
                      <a:r>
                        <a:rPr kumimoji="0" lang="en-US" sz="2000" b="0" i="0" u="none" strike="noStrike" cap="none" normalizeH="0" baseline="0" dirty="0" smtClean="0">
                          <a:ln>
                            <a:noFill/>
                          </a:ln>
                          <a:solidFill>
                            <a:srgbClr val="002060"/>
                          </a:solidFill>
                          <a:effectLst/>
                          <a:latin typeface="Arial" charset="0"/>
                          <a:ea typeface="Times New Roman" charset="0"/>
                        </a:rPr>
                        <a:t>A3</a:t>
                      </a:r>
                      <a:endParaRPr kumimoji="0" lang="en-US" sz="2000" b="0" i="0" u="none" strike="noStrike" cap="none" normalizeH="0" baseline="0" dirty="0" smtClean="0">
                        <a:ln>
                          <a:noFill/>
                        </a:ln>
                        <a:solidFill>
                          <a:srgbClr val="002060"/>
                        </a:solidFill>
                        <a:effectLst/>
                        <a:latin typeface="Times New Roman" charset="0"/>
                        <a:ea typeface="Times New Roman"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F0F6"/>
                    </a:solidFill>
                  </a:tcPr>
                </a:tc>
                <a:extLst>
                  <a:ext uri="{0D108BD9-81ED-4DB2-BD59-A6C34878D82A}">
                    <a16:rowId xmlns:a16="http://schemas.microsoft.com/office/drawing/2014/main" val="10002"/>
                  </a:ext>
                </a:extLst>
              </a:tr>
            </a:tbl>
          </a:graphicData>
        </a:graphic>
      </p:graphicFrame>
      <p:graphicFrame>
        <p:nvGraphicFramePr>
          <p:cNvPr id="19" name="Object 18"/>
          <p:cNvGraphicFramePr>
            <a:graphicFrameLocks noChangeAspect="1"/>
          </p:cNvGraphicFramePr>
          <p:nvPr>
            <p:extLst>
              <p:ext uri="{D42A27DB-BD31-4B8C-83A1-F6EECF244321}">
                <p14:modId xmlns:p14="http://schemas.microsoft.com/office/powerpoint/2010/main" val="2663651725"/>
              </p:ext>
            </p:extLst>
          </p:nvPr>
        </p:nvGraphicFramePr>
        <p:xfrm>
          <a:off x="3382291" y="1276350"/>
          <a:ext cx="3579812" cy="781050"/>
        </p:xfrm>
        <a:graphic>
          <a:graphicData uri="http://schemas.openxmlformats.org/presentationml/2006/ole">
            <mc:AlternateContent xmlns:mc="http://schemas.openxmlformats.org/markup-compatibility/2006">
              <mc:Choice xmlns:v="urn:schemas-microsoft-com:vml" Requires="v">
                <p:oleObj spid="_x0000_s2073" name="Equation" r:id="rId3" imgW="2323800" imgH="507960" progId="Equation.DSMT4">
                  <p:embed/>
                </p:oleObj>
              </mc:Choice>
              <mc:Fallback>
                <p:oleObj name="Equation" r:id="rId3" imgW="2323800" imgH="507960" progId="Equation.DSMT4">
                  <p:embed/>
                  <p:pic>
                    <p:nvPicPr>
                      <p:cNvPr id="0" name="Object 2"/>
                      <p:cNvPicPr>
                        <a:picLocks noChangeAspect="1" noChangeArrowheads="1"/>
                      </p:cNvPicPr>
                      <p:nvPr/>
                    </p:nvPicPr>
                    <p:blipFill>
                      <a:blip r:embed="rId4"/>
                      <a:srcRect/>
                      <a:stretch>
                        <a:fillRect/>
                      </a:stretch>
                    </p:blipFill>
                    <p:spPr bwMode="auto">
                      <a:xfrm>
                        <a:off x="3382291" y="1276350"/>
                        <a:ext cx="3579812" cy="781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23234446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2.5. Lập lịch cho CPU</a:t>
            </a:r>
          </a:p>
        </p:txBody>
      </p:sp>
      <p:sp>
        <p:nvSpPr>
          <p:cNvPr id="3" name="Content Placeholder 2"/>
          <p:cNvSpPr>
            <a:spLocks noGrp="1"/>
          </p:cNvSpPr>
          <p:nvPr>
            <p:ph idx="1"/>
          </p:nvPr>
        </p:nvSpPr>
        <p:spPr/>
        <p:txBody>
          <a:bodyPr>
            <a:normAutofit fontScale="92500" lnSpcReduction="20000"/>
          </a:bodyPr>
          <a:lstStyle/>
          <a:p>
            <a:pPr>
              <a:lnSpc>
                <a:spcPct val="110000"/>
              </a:lnSpc>
            </a:pPr>
            <a:r>
              <a:rPr lang="en-US" sz="2800" b="1" dirty="0" smtClean="0">
                <a:solidFill>
                  <a:srgbClr val="5BA2BC"/>
                </a:solidFill>
              </a:rPr>
              <a:t>Lập lịch ngắn hạn - The </a:t>
            </a:r>
            <a:r>
              <a:rPr lang="en-US" sz="2800" b="1" dirty="0">
                <a:solidFill>
                  <a:srgbClr val="5BA2BC"/>
                </a:solidFill>
              </a:rPr>
              <a:t>short-term scheduler </a:t>
            </a:r>
            <a:r>
              <a:rPr lang="en-US" sz="2800" dirty="0" smtClean="0"/>
              <a:t>lựa chọn tiến trình từ trạng thái ready sang running. </a:t>
            </a:r>
            <a:endParaRPr lang="en-US" sz="2800" dirty="0"/>
          </a:p>
          <a:p>
            <a:pPr lvl="1">
              <a:lnSpc>
                <a:spcPct val="110000"/>
              </a:lnSpc>
            </a:pPr>
            <a:r>
              <a:rPr lang="en-US" sz="2400" dirty="0" smtClean="0"/>
              <a:t>Lập lịch ngắn hạn thực hiện thường xuyên (khoảng </a:t>
            </a:r>
            <a:r>
              <a:rPr lang="en-US" sz="2400" dirty="0"/>
              <a:t>10 milliseconds). </a:t>
            </a:r>
            <a:r>
              <a:rPr lang="en-US" sz="2400" dirty="0" smtClean="0"/>
              <a:t>Vì vậy có khả năng nhanh chóng điều phối để đạt hiệu quả sử dụng CPU.</a:t>
            </a:r>
          </a:p>
          <a:p>
            <a:pPr lvl="1">
              <a:lnSpc>
                <a:spcPct val="110000"/>
              </a:lnSpc>
            </a:pPr>
            <a:r>
              <a:rPr lang="en-US" sz="2400" dirty="0" smtClean="0"/>
              <a:t>Lập lịch dài hạn ít thực hiện hơn, thông thường được gọi đến khi có 1 tiến trình kết thúc công việc.</a:t>
            </a:r>
          </a:p>
          <a:p>
            <a:pPr lvl="1">
              <a:lnSpc>
                <a:spcPct val="110000"/>
              </a:lnSpc>
            </a:pPr>
            <a:r>
              <a:rPr lang="en-US" sz="2400" dirty="0" smtClean="0"/>
              <a:t>Hệ điều hành cung cấp 1 Chương trình lập lịch (chạy ở chế độ ưu tiên). Chương trình chiếm dụng khoảng 5 -&gt;10% thời gian xử lý của CPU.</a:t>
            </a:r>
          </a:p>
          <a:p>
            <a:pPr lvl="1">
              <a:lnSpc>
                <a:spcPct val="110000"/>
              </a:lnSpc>
            </a:pPr>
            <a:r>
              <a:rPr lang="en-US" sz="2400" dirty="0" smtClean="0"/>
              <a:t>Hầu hết các hệ chia sẻ thời gian không đòi hỏi lập lịch dài hạn.</a:t>
            </a:r>
          </a:p>
          <a:p>
            <a:pPr>
              <a:lnSpc>
                <a:spcPct val="110000"/>
              </a:lnSpc>
            </a:pPr>
            <a:r>
              <a:rPr lang="en-US" sz="2800" b="1" dirty="0" smtClean="0">
                <a:solidFill>
                  <a:srgbClr val="5BA2BC"/>
                </a:solidFill>
              </a:rPr>
              <a:t>Lập lịch trung hạn - Medium-term </a:t>
            </a:r>
            <a:r>
              <a:rPr lang="en-US" sz="2800" b="1" dirty="0">
                <a:solidFill>
                  <a:srgbClr val="5BA2BC"/>
                </a:solidFill>
              </a:rPr>
              <a:t>scheduler </a:t>
            </a:r>
            <a:r>
              <a:rPr lang="en-US" dirty="0" smtClean="0"/>
              <a:t>Trong một số trường hợp hệ điều hành điều chuyển một số tiến trình từ các trạng thái như running sang suspend, sử dụng cơ chế swapping.</a:t>
            </a:r>
            <a:endParaRPr lang="en-US" dirty="0"/>
          </a:p>
        </p:txBody>
      </p:sp>
      <p:sp>
        <p:nvSpPr>
          <p:cNvPr id="4" name="Date Placeholder 3"/>
          <p:cNvSpPr>
            <a:spLocks noGrp="1"/>
          </p:cNvSpPr>
          <p:nvPr>
            <p:ph type="dt" sz="half" idx="10"/>
          </p:nvPr>
        </p:nvSpPr>
        <p:spPr/>
        <p:txBody>
          <a:bodyPr/>
          <a:lstStyle/>
          <a:p>
            <a:fld id="{F304A388-B792-4BF1-82EC-FA2C53762184}" type="datetime1">
              <a:rPr lang="en-US" smtClean="0"/>
              <a:t>08-Jul-19</a:t>
            </a:fld>
            <a:endParaRPr lang="en-US" dirty="0"/>
          </a:p>
        </p:txBody>
      </p:sp>
      <p:sp>
        <p:nvSpPr>
          <p:cNvPr id="5" name="Footer Placeholder 4"/>
          <p:cNvSpPr>
            <a:spLocks noGrp="1"/>
          </p:cNvSpPr>
          <p:nvPr>
            <p:ph type="ftr" sz="quarter" idx="11"/>
          </p:nvPr>
        </p:nvSpPr>
        <p:spPr/>
        <p:txBody>
          <a:bodyPr/>
          <a:lstStyle/>
          <a:p>
            <a:r>
              <a:rPr lang="en-US" smtClean="0"/>
              <a:t>GV.TS.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48</a:t>
            </a:fld>
            <a:endParaRPr lang="en-US" dirty="0"/>
          </a:p>
        </p:txBody>
      </p:sp>
    </p:spTree>
    <p:extLst>
      <p:ext uri="{BB962C8B-B14F-4D97-AF65-F5344CB8AC3E}">
        <p14:creationId xmlns:p14="http://schemas.microsoft.com/office/powerpoint/2010/main" val="349295945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2.5. Lập lịch cho CPU</a:t>
            </a:r>
          </a:p>
        </p:txBody>
      </p:sp>
      <p:sp>
        <p:nvSpPr>
          <p:cNvPr id="3" name="Content Placeholder 2"/>
          <p:cNvSpPr>
            <a:spLocks noGrp="1"/>
          </p:cNvSpPr>
          <p:nvPr>
            <p:ph idx="1"/>
          </p:nvPr>
        </p:nvSpPr>
        <p:spPr/>
        <p:txBody>
          <a:bodyPr>
            <a:normAutofit fontScale="92500"/>
          </a:bodyPr>
          <a:lstStyle/>
          <a:p>
            <a:r>
              <a:rPr lang="en-US" b="1" dirty="0" smtClean="0"/>
              <a:t>Một vài tiêu chuẩn đánh giá hiệu suất (</a:t>
            </a:r>
            <a:r>
              <a:rPr lang="en-US" b="1" dirty="0"/>
              <a:t>Performance Criteria</a:t>
            </a:r>
            <a:r>
              <a:rPr lang="en-US" b="1" dirty="0" smtClean="0"/>
              <a:t>) của điều phối bằng lập lịch:</a:t>
            </a:r>
          </a:p>
          <a:p>
            <a:r>
              <a:rPr lang="en-US" b="1" dirty="0" smtClean="0"/>
              <a:t>Hiệu suất CPU - Processor </a:t>
            </a:r>
            <a:r>
              <a:rPr lang="en-US" b="1" dirty="0"/>
              <a:t>Utilization:</a:t>
            </a:r>
            <a:r>
              <a:rPr lang="en-US" dirty="0"/>
              <a:t> </a:t>
            </a:r>
            <a:r>
              <a:rPr lang="en-US" dirty="0" smtClean="0"/>
              <a:t>tần suất sử dụng CPU với thời gian thực tế:</a:t>
            </a:r>
            <a:endParaRPr lang="en-US" dirty="0"/>
          </a:p>
          <a:p>
            <a:pPr algn="ctr">
              <a:buNone/>
            </a:pPr>
            <a:r>
              <a:rPr lang="en-US" dirty="0"/>
              <a:t>	</a:t>
            </a:r>
            <a:r>
              <a:rPr lang="en-US" i="1" dirty="0" smtClean="0"/>
              <a:t>Processor </a:t>
            </a:r>
            <a:r>
              <a:rPr lang="en-US" i="1" dirty="0"/>
              <a:t>Utilization = </a:t>
            </a:r>
            <a:r>
              <a:rPr lang="en-US" i="1" dirty="0" smtClean="0"/>
              <a:t>(</a:t>
            </a:r>
            <a:r>
              <a:rPr lang="en-US" i="1" dirty="0"/>
              <a:t>Processor </a:t>
            </a:r>
            <a:r>
              <a:rPr lang="en-US" i="1" dirty="0" smtClean="0"/>
              <a:t>busy </a:t>
            </a:r>
            <a:r>
              <a:rPr lang="en-US" i="1" dirty="0"/>
              <a:t>time) </a:t>
            </a:r>
            <a:r>
              <a:rPr lang="en-US" i="1" dirty="0" smtClean="0"/>
              <a:t>/</a:t>
            </a:r>
            <a:r>
              <a:rPr lang="en-US" i="1" dirty="0"/>
              <a:t>			(Processor busy time + Processor idle time)</a:t>
            </a:r>
            <a:endParaRPr lang="en-US" dirty="0"/>
          </a:p>
          <a:p>
            <a:r>
              <a:rPr lang="en-US" b="1" dirty="0" smtClean="0"/>
              <a:t>Thông lượng - Throughput</a:t>
            </a:r>
            <a:r>
              <a:rPr lang="en-US" b="1" dirty="0"/>
              <a:t>: </a:t>
            </a:r>
            <a:r>
              <a:rPr lang="en-US" b="1" dirty="0" smtClean="0"/>
              <a:t> </a:t>
            </a:r>
            <a:r>
              <a:rPr lang="en-US" dirty="0" smtClean="0"/>
              <a:t>Khối lượng công việc hoàn thành trên 1 đơn vị thời gian.</a:t>
            </a:r>
            <a:endParaRPr lang="en-US" dirty="0"/>
          </a:p>
          <a:p>
            <a:pPr>
              <a:buNone/>
            </a:pPr>
            <a:r>
              <a:rPr lang="en-US" i="1" dirty="0"/>
              <a:t>	Throughput = (Number of processes completed) / (Time Unit)</a:t>
            </a:r>
            <a:endParaRPr lang="en-US" dirty="0"/>
          </a:p>
          <a:p>
            <a:r>
              <a:rPr lang="en-US" b="1" dirty="0" smtClean="0"/>
              <a:t>Thời gian quay vòng - Turnaround </a:t>
            </a:r>
            <a:r>
              <a:rPr lang="en-US" b="1" dirty="0"/>
              <a:t>Time (tat):</a:t>
            </a:r>
            <a:r>
              <a:rPr lang="en-US" dirty="0"/>
              <a:t> </a:t>
            </a:r>
            <a:r>
              <a:rPr lang="en-US" dirty="0" smtClean="0"/>
              <a:t>Thời gian chờ đợi trong trạng thái ready, thời gian thực thi và nhập xuất dữ liệu</a:t>
            </a:r>
            <a:r>
              <a:rPr lang="en-US" i="1" dirty="0"/>
              <a:t>	</a:t>
            </a:r>
            <a:endParaRPr lang="en-US" dirty="0"/>
          </a:p>
          <a:p>
            <a:pPr algn="ctr">
              <a:buNone/>
            </a:pPr>
            <a:r>
              <a:rPr lang="en-US" i="1" dirty="0"/>
              <a:t>	tat = </a:t>
            </a:r>
            <a:r>
              <a:rPr lang="en-US" i="1" dirty="0" smtClean="0"/>
              <a:t>t(tiến trình hoàn tất) </a:t>
            </a:r>
            <a:r>
              <a:rPr lang="en-US" i="1" dirty="0"/>
              <a:t>– </a:t>
            </a:r>
            <a:r>
              <a:rPr lang="en-US" i="1" dirty="0" smtClean="0"/>
              <a:t>t(tiến trình xuất hiện)</a:t>
            </a:r>
            <a:endParaRPr lang="en-US" dirty="0"/>
          </a:p>
          <a:p>
            <a:endParaRPr lang="en-US" dirty="0"/>
          </a:p>
        </p:txBody>
      </p:sp>
      <p:sp>
        <p:nvSpPr>
          <p:cNvPr id="4" name="Date Placeholder 3"/>
          <p:cNvSpPr>
            <a:spLocks noGrp="1"/>
          </p:cNvSpPr>
          <p:nvPr>
            <p:ph type="dt" sz="half" idx="10"/>
          </p:nvPr>
        </p:nvSpPr>
        <p:spPr/>
        <p:txBody>
          <a:bodyPr/>
          <a:lstStyle/>
          <a:p>
            <a:fld id="{F304A388-B792-4BF1-82EC-FA2C53762184}" type="datetime1">
              <a:rPr lang="en-US" smtClean="0"/>
              <a:t>08-Jul-19</a:t>
            </a:fld>
            <a:endParaRPr lang="en-US" dirty="0"/>
          </a:p>
        </p:txBody>
      </p:sp>
      <p:sp>
        <p:nvSpPr>
          <p:cNvPr id="5" name="Footer Placeholder 4"/>
          <p:cNvSpPr>
            <a:spLocks noGrp="1"/>
          </p:cNvSpPr>
          <p:nvPr>
            <p:ph type="ftr" sz="quarter" idx="11"/>
          </p:nvPr>
        </p:nvSpPr>
        <p:spPr/>
        <p:txBody>
          <a:bodyPr/>
          <a:lstStyle/>
          <a:p>
            <a:r>
              <a:rPr lang="en-US" smtClean="0"/>
              <a:t>GV.TS.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dirty="0"/>
          </a:p>
        </p:txBody>
      </p:sp>
    </p:spTree>
    <p:extLst>
      <p:ext uri="{BB962C8B-B14F-4D97-AF65-F5344CB8AC3E}">
        <p14:creationId xmlns:p14="http://schemas.microsoft.com/office/powerpoint/2010/main" val="14094293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2.1.1. </a:t>
            </a:r>
            <a:r>
              <a:rPr lang="en-US" dirty="0" err="1"/>
              <a:t>Tài</a:t>
            </a:r>
            <a:r>
              <a:rPr lang="en-US" dirty="0"/>
              <a:t> </a:t>
            </a:r>
            <a:r>
              <a:rPr lang="en-US" dirty="0" err="1"/>
              <a:t>nguyên</a:t>
            </a:r>
            <a:r>
              <a:rPr lang="en-US" dirty="0"/>
              <a:t> </a:t>
            </a:r>
            <a:r>
              <a:rPr lang="en-US" dirty="0" err="1"/>
              <a:t>hệ</a:t>
            </a:r>
            <a:r>
              <a:rPr lang="en-US" dirty="0"/>
              <a:t> </a:t>
            </a:r>
            <a:r>
              <a:rPr lang="en-US" dirty="0" err="1"/>
              <a:t>thống</a:t>
            </a:r>
            <a:endParaRPr lang="vi-VN" dirty="0"/>
          </a:p>
        </p:txBody>
      </p:sp>
      <p:sp>
        <p:nvSpPr>
          <p:cNvPr id="3" name="Content Placeholder 2"/>
          <p:cNvSpPr>
            <a:spLocks noGrp="1"/>
          </p:cNvSpPr>
          <p:nvPr>
            <p:ph idx="1"/>
          </p:nvPr>
        </p:nvSpPr>
        <p:spPr/>
        <p:txBody>
          <a:bodyPr>
            <a:normAutofit/>
          </a:bodyPr>
          <a:lstStyle/>
          <a:p>
            <a:pPr marL="342900" lvl="1">
              <a:buClr>
                <a:schemeClr val="accent1"/>
              </a:buClr>
            </a:pPr>
            <a:r>
              <a:rPr lang="en-US" sz="2800" dirty="0" err="1"/>
              <a:t>Trên</a:t>
            </a:r>
            <a:r>
              <a:rPr lang="en-US" sz="2800" dirty="0"/>
              <a:t> </a:t>
            </a:r>
            <a:r>
              <a:rPr lang="en-US" sz="2800" dirty="0" err="1"/>
              <a:t>khía</a:t>
            </a:r>
            <a:r>
              <a:rPr lang="en-US" sz="2800" dirty="0"/>
              <a:t> </a:t>
            </a:r>
            <a:r>
              <a:rPr lang="en-US" sz="2800" dirty="0" err="1"/>
              <a:t>cạnh</a:t>
            </a:r>
            <a:r>
              <a:rPr lang="en-US" sz="2800" dirty="0"/>
              <a:t> </a:t>
            </a:r>
            <a:r>
              <a:rPr lang="en-US" sz="2800" dirty="0" err="1"/>
              <a:t>cấp</a:t>
            </a:r>
            <a:r>
              <a:rPr lang="en-US" sz="2800" dirty="0"/>
              <a:t> </a:t>
            </a:r>
            <a:r>
              <a:rPr lang="en-US" sz="2800" dirty="0" err="1"/>
              <a:t>phát</a:t>
            </a:r>
            <a:r>
              <a:rPr lang="en-US" sz="2800" dirty="0"/>
              <a:t> </a:t>
            </a:r>
            <a:r>
              <a:rPr lang="en-US" sz="2800" dirty="0" err="1"/>
              <a:t>tài</a:t>
            </a:r>
            <a:r>
              <a:rPr lang="en-US" sz="2800" dirty="0"/>
              <a:t> </a:t>
            </a:r>
            <a:r>
              <a:rPr lang="en-US" sz="2800" dirty="0" err="1" smtClean="0"/>
              <a:t>nguyên</a:t>
            </a:r>
            <a:r>
              <a:rPr lang="en-US" sz="2800" dirty="0" smtClean="0"/>
              <a:t>, </a:t>
            </a:r>
            <a:r>
              <a:rPr lang="en-US" sz="2800" dirty="0" err="1" smtClean="0"/>
              <a:t>tài</a:t>
            </a:r>
            <a:r>
              <a:rPr lang="en-US" sz="2800" dirty="0" smtClean="0"/>
              <a:t> </a:t>
            </a:r>
            <a:r>
              <a:rPr lang="en-US" sz="2800" dirty="0" err="1"/>
              <a:t>nguyên</a:t>
            </a:r>
            <a:r>
              <a:rPr lang="en-US" sz="2800" dirty="0"/>
              <a:t> </a:t>
            </a:r>
            <a:r>
              <a:rPr lang="en-US" sz="2800" dirty="0" err="1"/>
              <a:t>hệ</a:t>
            </a:r>
            <a:r>
              <a:rPr lang="en-US" sz="2800" dirty="0"/>
              <a:t> </a:t>
            </a:r>
            <a:r>
              <a:rPr lang="en-US" sz="2800" dirty="0" err="1"/>
              <a:t>thống</a:t>
            </a:r>
            <a:r>
              <a:rPr lang="en-US" sz="2800" dirty="0"/>
              <a:t> </a:t>
            </a:r>
            <a:r>
              <a:rPr lang="en-US" sz="2800" dirty="0" err="1"/>
              <a:t>được</a:t>
            </a:r>
            <a:r>
              <a:rPr lang="en-US" sz="2800" dirty="0"/>
              <a:t> chia </a:t>
            </a:r>
            <a:r>
              <a:rPr lang="en-US" sz="2800" dirty="0" err="1"/>
              <a:t>thành</a:t>
            </a:r>
            <a:r>
              <a:rPr lang="en-US" sz="2800" dirty="0"/>
              <a:t> 2 </a:t>
            </a:r>
            <a:r>
              <a:rPr lang="en-US" sz="2800" dirty="0" err="1"/>
              <a:t>loại</a:t>
            </a:r>
            <a:r>
              <a:rPr lang="en-US" sz="2800" dirty="0"/>
              <a:t>:</a:t>
            </a:r>
            <a:endParaRPr lang="vi-VN" sz="2800" dirty="0"/>
          </a:p>
          <a:p>
            <a:pPr lvl="1"/>
            <a:r>
              <a:rPr lang="en-US" b="1" dirty="0" err="1">
                <a:solidFill>
                  <a:srgbClr val="C00000"/>
                </a:solidFill>
                <a:effectLst>
                  <a:outerShdw blurRad="38100" dist="38100" dir="2700000" algn="tl">
                    <a:srgbClr val="000000">
                      <a:alpha val="43137"/>
                    </a:srgbClr>
                  </a:outerShdw>
                </a:effectLst>
              </a:rPr>
              <a:t>Tài</a:t>
            </a:r>
            <a:r>
              <a:rPr lang="en-US" b="1" dirty="0">
                <a:solidFill>
                  <a:srgbClr val="C00000"/>
                </a:solidFill>
                <a:effectLst>
                  <a:outerShdw blurRad="38100" dist="38100" dir="2700000" algn="tl">
                    <a:srgbClr val="000000">
                      <a:alpha val="43137"/>
                    </a:srgbClr>
                  </a:outerShdw>
                </a:effectLst>
              </a:rPr>
              <a:t> </a:t>
            </a:r>
            <a:r>
              <a:rPr lang="en-US" b="1" dirty="0" err="1">
                <a:solidFill>
                  <a:srgbClr val="C00000"/>
                </a:solidFill>
                <a:effectLst>
                  <a:outerShdw blurRad="38100" dist="38100" dir="2700000" algn="tl">
                    <a:srgbClr val="000000">
                      <a:alpha val="43137"/>
                    </a:srgbClr>
                  </a:outerShdw>
                </a:effectLst>
              </a:rPr>
              <a:t>nguyên</a:t>
            </a:r>
            <a:r>
              <a:rPr lang="en-US" b="1" dirty="0">
                <a:solidFill>
                  <a:srgbClr val="C00000"/>
                </a:solidFill>
                <a:effectLst>
                  <a:outerShdw blurRad="38100" dist="38100" dir="2700000" algn="tl">
                    <a:srgbClr val="000000">
                      <a:alpha val="43137"/>
                    </a:srgbClr>
                  </a:outerShdw>
                </a:effectLst>
              </a:rPr>
              <a:t> </a:t>
            </a:r>
            <a:r>
              <a:rPr lang="en-US" b="1" dirty="0" err="1">
                <a:solidFill>
                  <a:srgbClr val="C00000"/>
                </a:solidFill>
                <a:effectLst>
                  <a:outerShdw blurRad="38100" dist="38100" dir="2700000" algn="tl">
                    <a:srgbClr val="000000">
                      <a:alpha val="43137"/>
                    </a:srgbClr>
                  </a:outerShdw>
                </a:effectLst>
              </a:rPr>
              <a:t>phân</a:t>
            </a:r>
            <a:r>
              <a:rPr lang="en-US" b="1" dirty="0">
                <a:solidFill>
                  <a:srgbClr val="C00000"/>
                </a:solidFill>
                <a:effectLst>
                  <a:outerShdw blurRad="38100" dist="38100" dir="2700000" algn="tl">
                    <a:srgbClr val="000000">
                      <a:alpha val="43137"/>
                    </a:srgbClr>
                  </a:outerShdw>
                </a:effectLst>
              </a:rPr>
              <a:t> chia </a:t>
            </a:r>
            <a:r>
              <a:rPr lang="en-US" b="1" dirty="0" err="1">
                <a:solidFill>
                  <a:srgbClr val="C00000"/>
                </a:solidFill>
                <a:effectLst>
                  <a:outerShdw blurRad="38100" dist="38100" dir="2700000" algn="tl">
                    <a:srgbClr val="000000">
                      <a:alpha val="43137"/>
                    </a:srgbClr>
                  </a:outerShdw>
                </a:effectLst>
              </a:rPr>
              <a:t>được</a:t>
            </a:r>
            <a:r>
              <a:rPr lang="en-US" dirty="0">
                <a:solidFill>
                  <a:srgbClr val="C00000"/>
                </a:solidFill>
                <a:effectLst>
                  <a:outerShdw blurRad="38100" dist="38100" dir="2700000" algn="tl">
                    <a:srgbClr val="000000">
                      <a:alpha val="43137"/>
                    </a:srgbClr>
                  </a:outerShdw>
                </a:effectLst>
              </a:rPr>
              <a:t>: </a:t>
            </a:r>
            <a:r>
              <a:rPr lang="en-US" dirty="0" err="1" smtClean="0"/>
              <a:t>tại</a:t>
            </a:r>
            <a:r>
              <a:rPr lang="en-US" dirty="0" smtClean="0"/>
              <a:t> </a:t>
            </a:r>
            <a:r>
              <a:rPr lang="en-US" dirty="0" err="1"/>
              <a:t>một</a:t>
            </a:r>
            <a:r>
              <a:rPr lang="en-US" dirty="0"/>
              <a:t> </a:t>
            </a:r>
            <a:r>
              <a:rPr lang="en-US" dirty="0" err="1"/>
              <a:t>thời</a:t>
            </a:r>
            <a:r>
              <a:rPr lang="en-US" dirty="0"/>
              <a:t> </a:t>
            </a:r>
            <a:r>
              <a:rPr lang="en-US" dirty="0" err="1"/>
              <a:t>điểm</a:t>
            </a:r>
            <a:r>
              <a:rPr lang="en-US" dirty="0"/>
              <a:t> </a:t>
            </a:r>
            <a:r>
              <a:rPr lang="en-US" dirty="0" err="1"/>
              <a:t>nó</a:t>
            </a:r>
            <a:r>
              <a:rPr lang="en-US" dirty="0"/>
              <a:t> </a:t>
            </a:r>
            <a:r>
              <a:rPr lang="en-US" dirty="0" err="1"/>
              <a:t>có</a:t>
            </a:r>
            <a:r>
              <a:rPr lang="en-US" dirty="0"/>
              <a:t> </a:t>
            </a:r>
            <a:r>
              <a:rPr lang="en-US" dirty="0" err="1"/>
              <a:t>thể</a:t>
            </a:r>
            <a:r>
              <a:rPr lang="en-US" dirty="0"/>
              <a:t> </a:t>
            </a:r>
            <a:r>
              <a:rPr lang="en-US" dirty="0" err="1"/>
              <a:t>cấp</a:t>
            </a:r>
            <a:r>
              <a:rPr lang="en-US" dirty="0"/>
              <a:t> </a:t>
            </a:r>
            <a:r>
              <a:rPr lang="en-US" dirty="0" err="1"/>
              <a:t>phát</a:t>
            </a:r>
            <a:r>
              <a:rPr lang="en-US" dirty="0"/>
              <a:t> </a:t>
            </a:r>
            <a:r>
              <a:rPr lang="en-US" dirty="0" err="1"/>
              <a:t>cho</a:t>
            </a:r>
            <a:r>
              <a:rPr lang="en-US" dirty="0"/>
              <a:t> </a:t>
            </a:r>
            <a:r>
              <a:rPr lang="en-US" dirty="0" err="1"/>
              <a:t>nhiều</a:t>
            </a:r>
            <a:r>
              <a:rPr lang="en-US" dirty="0"/>
              <a:t> </a:t>
            </a:r>
            <a:r>
              <a:rPr lang="en-US" dirty="0" err="1"/>
              <a:t>tiến</a:t>
            </a:r>
            <a:r>
              <a:rPr lang="en-US" dirty="0"/>
              <a:t> </a:t>
            </a:r>
            <a:r>
              <a:rPr lang="en-US" dirty="0" err="1"/>
              <a:t>trình</a:t>
            </a:r>
            <a:r>
              <a:rPr lang="en-US" dirty="0"/>
              <a:t> </a:t>
            </a:r>
            <a:r>
              <a:rPr lang="en-US" dirty="0" err="1"/>
              <a:t>khác</a:t>
            </a:r>
            <a:r>
              <a:rPr lang="en-US" dirty="0"/>
              <a:t> </a:t>
            </a:r>
            <a:r>
              <a:rPr lang="en-US" dirty="0" err="1"/>
              <a:t>nhau</a:t>
            </a:r>
            <a:r>
              <a:rPr lang="en-US" dirty="0"/>
              <a:t>, </a:t>
            </a:r>
            <a:r>
              <a:rPr lang="en-US" dirty="0" err="1"/>
              <a:t>các</a:t>
            </a:r>
            <a:r>
              <a:rPr lang="en-US" dirty="0"/>
              <a:t> </a:t>
            </a:r>
            <a:r>
              <a:rPr lang="en-US" dirty="0" err="1"/>
              <a:t>tiến</a:t>
            </a:r>
            <a:r>
              <a:rPr lang="en-US" dirty="0"/>
              <a:t> </a:t>
            </a:r>
            <a:r>
              <a:rPr lang="en-US" dirty="0" err="1"/>
              <a:t>trình</a:t>
            </a:r>
            <a:r>
              <a:rPr lang="en-US" dirty="0"/>
              <a:t> song </a:t>
            </a:r>
            <a:r>
              <a:rPr lang="en-US" dirty="0" err="1"/>
              <a:t>song</a:t>
            </a:r>
            <a:r>
              <a:rPr lang="en-US" dirty="0"/>
              <a:t> </a:t>
            </a:r>
            <a:r>
              <a:rPr lang="en-US" dirty="0" err="1"/>
              <a:t>có</a:t>
            </a:r>
            <a:r>
              <a:rPr lang="en-US" dirty="0"/>
              <a:t> </a:t>
            </a:r>
            <a:r>
              <a:rPr lang="en-US" dirty="0" err="1"/>
              <a:t>thể</a:t>
            </a:r>
            <a:r>
              <a:rPr lang="en-US" dirty="0"/>
              <a:t> </a:t>
            </a:r>
            <a:r>
              <a:rPr lang="en-US" dirty="0" err="1"/>
              <a:t>đồng</a:t>
            </a:r>
            <a:r>
              <a:rPr lang="en-US" dirty="0"/>
              <a:t> </a:t>
            </a:r>
            <a:r>
              <a:rPr lang="en-US" dirty="0" err="1"/>
              <a:t>thời</a:t>
            </a:r>
            <a:r>
              <a:rPr lang="en-US" dirty="0"/>
              <a:t> </a:t>
            </a:r>
            <a:r>
              <a:rPr lang="en-US" dirty="0" err="1"/>
              <a:t>sử</a:t>
            </a:r>
            <a:r>
              <a:rPr lang="en-US" dirty="0"/>
              <a:t> </a:t>
            </a:r>
            <a:r>
              <a:rPr lang="en-US" dirty="0" err="1"/>
              <a:t>dụng</a:t>
            </a:r>
            <a:r>
              <a:rPr lang="en-US" dirty="0"/>
              <a:t> </a:t>
            </a:r>
            <a:r>
              <a:rPr lang="en-US" dirty="0" err="1" smtClean="0"/>
              <a:t>chúng</a:t>
            </a:r>
            <a:r>
              <a:rPr lang="en-US" dirty="0" smtClean="0"/>
              <a:t>.</a:t>
            </a:r>
          </a:p>
          <a:p>
            <a:pPr lvl="2"/>
            <a:r>
              <a:rPr lang="en-US" dirty="0" smtClean="0"/>
              <a:t>VD:</a:t>
            </a:r>
            <a:r>
              <a:rPr lang="en-US" dirty="0"/>
              <a:t> </a:t>
            </a:r>
            <a:r>
              <a:rPr lang="en-US" dirty="0" err="1" smtClean="0"/>
              <a:t>Bộ</a:t>
            </a:r>
            <a:r>
              <a:rPr lang="en-US" dirty="0" smtClean="0"/>
              <a:t> </a:t>
            </a:r>
            <a:r>
              <a:rPr lang="en-US" dirty="0" err="1"/>
              <a:t>nhớ</a:t>
            </a:r>
            <a:r>
              <a:rPr lang="en-US" dirty="0"/>
              <a:t> </a:t>
            </a:r>
            <a:r>
              <a:rPr lang="en-US" dirty="0" err="1"/>
              <a:t>chính</a:t>
            </a:r>
            <a:r>
              <a:rPr lang="en-US" dirty="0"/>
              <a:t> </a:t>
            </a:r>
            <a:r>
              <a:rPr lang="en-US" dirty="0" err="1"/>
              <a:t>và</a:t>
            </a:r>
            <a:r>
              <a:rPr lang="en-US" dirty="0"/>
              <a:t> </a:t>
            </a:r>
            <a:r>
              <a:rPr lang="en-US" dirty="0" smtClean="0"/>
              <a:t>processor, </a:t>
            </a:r>
            <a:r>
              <a:rPr lang="en-US" dirty="0" err="1"/>
              <a:t>bởi</a:t>
            </a:r>
            <a:r>
              <a:rPr lang="en-US" dirty="0"/>
              <a:t> </a:t>
            </a:r>
            <a:r>
              <a:rPr lang="en-US" dirty="0" err="1"/>
              <a:t>tại</a:t>
            </a:r>
            <a:r>
              <a:rPr lang="en-US" dirty="0"/>
              <a:t> </a:t>
            </a:r>
            <a:r>
              <a:rPr lang="en-US" dirty="0" err="1"/>
              <a:t>một</a:t>
            </a:r>
            <a:r>
              <a:rPr lang="en-US" dirty="0"/>
              <a:t> </a:t>
            </a:r>
            <a:r>
              <a:rPr lang="en-US" dirty="0" err="1"/>
              <a:t>thời</a:t>
            </a:r>
            <a:r>
              <a:rPr lang="en-US" dirty="0"/>
              <a:t> </a:t>
            </a:r>
            <a:r>
              <a:rPr lang="en-US" dirty="0" err="1"/>
              <a:t>điểm</a:t>
            </a:r>
            <a:r>
              <a:rPr lang="en-US" dirty="0"/>
              <a:t> </a:t>
            </a:r>
            <a:r>
              <a:rPr lang="en-US" dirty="0" err="1"/>
              <a:t>có</a:t>
            </a:r>
            <a:r>
              <a:rPr lang="en-US" dirty="0"/>
              <a:t> </a:t>
            </a:r>
            <a:r>
              <a:rPr lang="en-US" dirty="0" err="1"/>
              <a:t>thể</a:t>
            </a:r>
            <a:r>
              <a:rPr lang="en-US" dirty="0"/>
              <a:t> </a:t>
            </a:r>
            <a:r>
              <a:rPr lang="en-US" dirty="0" err="1"/>
              <a:t>có</a:t>
            </a:r>
            <a:r>
              <a:rPr lang="en-US" dirty="0"/>
              <a:t> </a:t>
            </a:r>
            <a:r>
              <a:rPr lang="en-US" dirty="0" err="1"/>
              <a:t>nhiều</a:t>
            </a:r>
            <a:r>
              <a:rPr lang="en-US" dirty="0"/>
              <a:t> </a:t>
            </a:r>
            <a:r>
              <a:rPr lang="en-US" dirty="0" err="1"/>
              <a:t>tiến</a:t>
            </a:r>
            <a:r>
              <a:rPr lang="en-US" dirty="0"/>
              <a:t> </a:t>
            </a:r>
            <a:r>
              <a:rPr lang="en-US" dirty="0" err="1"/>
              <a:t>trình</a:t>
            </a:r>
            <a:r>
              <a:rPr lang="en-US" dirty="0"/>
              <a:t> </a:t>
            </a:r>
            <a:r>
              <a:rPr lang="en-US" dirty="0" err="1"/>
              <a:t>cùng</a:t>
            </a:r>
            <a:r>
              <a:rPr lang="en-US" dirty="0"/>
              <a:t> chia </a:t>
            </a:r>
            <a:r>
              <a:rPr lang="en-US" dirty="0" err="1"/>
              <a:t>nhau</a:t>
            </a:r>
            <a:r>
              <a:rPr lang="en-US" dirty="0"/>
              <a:t> </a:t>
            </a:r>
            <a:r>
              <a:rPr lang="en-US" dirty="0" err="1"/>
              <a:t>sử</a:t>
            </a:r>
            <a:r>
              <a:rPr lang="en-US" dirty="0"/>
              <a:t> </a:t>
            </a:r>
            <a:r>
              <a:rPr lang="en-US" dirty="0" err="1"/>
              <a:t>dụng</a:t>
            </a:r>
            <a:r>
              <a:rPr lang="en-US" dirty="0"/>
              <a:t> </a:t>
            </a:r>
            <a:r>
              <a:rPr lang="en-US" dirty="0" err="1" smtClean="0"/>
              <a:t>không</a:t>
            </a:r>
            <a:r>
              <a:rPr lang="en-US" dirty="0" smtClean="0"/>
              <a:t> </a:t>
            </a:r>
            <a:r>
              <a:rPr lang="en-US" dirty="0" err="1" smtClean="0"/>
              <a:t>gian</a:t>
            </a:r>
            <a:r>
              <a:rPr lang="en-US" dirty="0" smtClean="0"/>
              <a:t> </a:t>
            </a:r>
            <a:r>
              <a:rPr lang="en-US" dirty="0" err="1" smtClean="0"/>
              <a:t>lưu</a:t>
            </a:r>
            <a:r>
              <a:rPr lang="en-US" dirty="0" smtClean="0"/>
              <a:t> </a:t>
            </a:r>
            <a:r>
              <a:rPr lang="en-US" dirty="0" err="1" smtClean="0"/>
              <a:t>trữ</a:t>
            </a:r>
            <a:r>
              <a:rPr lang="en-US" dirty="0" smtClean="0"/>
              <a:t> </a:t>
            </a:r>
            <a:r>
              <a:rPr lang="en-US" dirty="0" err="1" smtClean="0"/>
              <a:t>của</a:t>
            </a:r>
            <a:r>
              <a:rPr lang="en-US" dirty="0" smtClean="0"/>
              <a:t> </a:t>
            </a:r>
            <a:r>
              <a:rPr lang="en-US" dirty="0" err="1" smtClean="0"/>
              <a:t>bộ</a:t>
            </a:r>
            <a:r>
              <a:rPr lang="en-US" dirty="0" smtClean="0"/>
              <a:t> </a:t>
            </a:r>
            <a:r>
              <a:rPr lang="en-US" dirty="0" err="1"/>
              <a:t>nhớ</a:t>
            </a:r>
            <a:r>
              <a:rPr lang="en-US" dirty="0"/>
              <a:t> </a:t>
            </a:r>
            <a:r>
              <a:rPr lang="en-US" dirty="0" err="1" smtClean="0"/>
              <a:t>chính</a:t>
            </a:r>
            <a:r>
              <a:rPr lang="en-US" dirty="0" smtClean="0"/>
              <a:t> </a:t>
            </a:r>
            <a:r>
              <a:rPr lang="en-US" dirty="0" err="1" smtClean="0"/>
              <a:t>và</a:t>
            </a:r>
            <a:r>
              <a:rPr lang="en-US" dirty="0" smtClean="0"/>
              <a:t> </a:t>
            </a:r>
            <a:r>
              <a:rPr lang="en-US" dirty="0" err="1"/>
              <a:t>thời</a:t>
            </a:r>
            <a:r>
              <a:rPr lang="en-US" dirty="0"/>
              <a:t> </a:t>
            </a:r>
            <a:r>
              <a:rPr lang="en-US" dirty="0" err="1"/>
              <a:t>gian</a:t>
            </a:r>
            <a:r>
              <a:rPr lang="en-US" dirty="0"/>
              <a:t> </a:t>
            </a:r>
            <a:r>
              <a:rPr lang="en-US" dirty="0" err="1"/>
              <a:t>xử</a:t>
            </a:r>
            <a:r>
              <a:rPr lang="en-US" dirty="0"/>
              <a:t> </a:t>
            </a:r>
            <a:r>
              <a:rPr lang="en-US" dirty="0" err="1"/>
              <a:t>lý</a:t>
            </a:r>
            <a:r>
              <a:rPr lang="en-US" dirty="0"/>
              <a:t> </a:t>
            </a:r>
            <a:r>
              <a:rPr lang="en-US" dirty="0" err="1"/>
              <a:t>của</a:t>
            </a:r>
            <a:r>
              <a:rPr lang="en-US" dirty="0"/>
              <a:t> processor. </a:t>
            </a:r>
            <a:endParaRPr lang="vi-VN" dirty="0"/>
          </a:p>
          <a:p>
            <a:pPr lvl="1"/>
            <a:r>
              <a:rPr lang="en-US" b="1" dirty="0" err="1">
                <a:solidFill>
                  <a:srgbClr val="C00000"/>
                </a:solidFill>
                <a:effectLst>
                  <a:outerShdw blurRad="38100" dist="38100" dir="2700000" algn="tl">
                    <a:srgbClr val="000000">
                      <a:alpha val="43137"/>
                    </a:srgbClr>
                  </a:outerShdw>
                </a:effectLst>
              </a:rPr>
              <a:t>Tài</a:t>
            </a:r>
            <a:r>
              <a:rPr lang="en-US" b="1" dirty="0">
                <a:solidFill>
                  <a:srgbClr val="C00000"/>
                </a:solidFill>
                <a:effectLst>
                  <a:outerShdw blurRad="38100" dist="38100" dir="2700000" algn="tl">
                    <a:srgbClr val="000000">
                      <a:alpha val="43137"/>
                    </a:srgbClr>
                  </a:outerShdw>
                </a:effectLst>
              </a:rPr>
              <a:t> </a:t>
            </a:r>
            <a:r>
              <a:rPr lang="en-US" b="1" dirty="0" err="1">
                <a:solidFill>
                  <a:srgbClr val="C00000"/>
                </a:solidFill>
                <a:effectLst>
                  <a:outerShdw blurRad="38100" dist="38100" dir="2700000" algn="tl">
                    <a:srgbClr val="000000">
                      <a:alpha val="43137"/>
                    </a:srgbClr>
                  </a:outerShdw>
                </a:effectLst>
              </a:rPr>
              <a:t>nguyên</a:t>
            </a:r>
            <a:r>
              <a:rPr lang="en-US" b="1" dirty="0">
                <a:solidFill>
                  <a:srgbClr val="C00000"/>
                </a:solidFill>
                <a:effectLst>
                  <a:outerShdw blurRad="38100" dist="38100" dir="2700000" algn="tl">
                    <a:srgbClr val="000000">
                      <a:alpha val="43137"/>
                    </a:srgbClr>
                  </a:outerShdw>
                </a:effectLst>
              </a:rPr>
              <a:t> </a:t>
            </a:r>
            <a:r>
              <a:rPr lang="en-US" b="1" dirty="0" err="1">
                <a:solidFill>
                  <a:srgbClr val="C00000"/>
                </a:solidFill>
                <a:effectLst>
                  <a:outerShdw blurRad="38100" dist="38100" dir="2700000" algn="tl">
                    <a:srgbClr val="000000">
                      <a:alpha val="43137"/>
                    </a:srgbClr>
                  </a:outerShdw>
                </a:effectLst>
              </a:rPr>
              <a:t>không</a:t>
            </a:r>
            <a:r>
              <a:rPr lang="en-US" b="1" dirty="0">
                <a:solidFill>
                  <a:srgbClr val="C00000"/>
                </a:solidFill>
                <a:effectLst>
                  <a:outerShdw blurRad="38100" dist="38100" dir="2700000" algn="tl">
                    <a:srgbClr val="000000">
                      <a:alpha val="43137"/>
                    </a:srgbClr>
                  </a:outerShdw>
                </a:effectLst>
              </a:rPr>
              <a:t> </a:t>
            </a:r>
            <a:r>
              <a:rPr lang="en-US" b="1" dirty="0" err="1">
                <a:solidFill>
                  <a:srgbClr val="C00000"/>
                </a:solidFill>
                <a:effectLst>
                  <a:outerShdw blurRad="38100" dist="38100" dir="2700000" algn="tl">
                    <a:srgbClr val="000000">
                      <a:alpha val="43137"/>
                    </a:srgbClr>
                  </a:outerShdw>
                </a:effectLst>
              </a:rPr>
              <a:t>phân</a:t>
            </a:r>
            <a:r>
              <a:rPr lang="en-US" b="1" dirty="0">
                <a:solidFill>
                  <a:srgbClr val="C00000"/>
                </a:solidFill>
                <a:effectLst>
                  <a:outerShdw blurRad="38100" dist="38100" dir="2700000" algn="tl">
                    <a:srgbClr val="000000">
                      <a:alpha val="43137"/>
                    </a:srgbClr>
                  </a:outerShdw>
                </a:effectLst>
              </a:rPr>
              <a:t> chia </a:t>
            </a:r>
            <a:r>
              <a:rPr lang="en-US" b="1" dirty="0" err="1">
                <a:solidFill>
                  <a:srgbClr val="C00000"/>
                </a:solidFill>
                <a:effectLst>
                  <a:outerShdw blurRad="38100" dist="38100" dir="2700000" algn="tl">
                    <a:srgbClr val="000000">
                      <a:alpha val="43137"/>
                    </a:srgbClr>
                  </a:outerShdw>
                </a:effectLst>
              </a:rPr>
              <a:t>được</a:t>
            </a:r>
            <a:r>
              <a:rPr lang="en-US" b="1" dirty="0"/>
              <a:t>:</a:t>
            </a:r>
            <a:r>
              <a:rPr lang="en-US" dirty="0"/>
              <a:t> </a:t>
            </a:r>
            <a:r>
              <a:rPr lang="en-US" dirty="0" err="1" smtClean="0"/>
              <a:t>tại</a:t>
            </a:r>
            <a:r>
              <a:rPr lang="en-US" dirty="0" smtClean="0"/>
              <a:t> </a:t>
            </a:r>
            <a:r>
              <a:rPr lang="en-US" dirty="0" err="1"/>
              <a:t>một</a:t>
            </a:r>
            <a:r>
              <a:rPr lang="en-US" dirty="0"/>
              <a:t> </a:t>
            </a:r>
            <a:r>
              <a:rPr lang="en-US" dirty="0" err="1"/>
              <a:t>thời</a:t>
            </a:r>
            <a:r>
              <a:rPr lang="en-US" dirty="0"/>
              <a:t> </a:t>
            </a:r>
            <a:r>
              <a:rPr lang="en-US" dirty="0" err="1"/>
              <a:t>điểm</a:t>
            </a:r>
            <a:r>
              <a:rPr lang="en-US" dirty="0"/>
              <a:t> </a:t>
            </a:r>
            <a:r>
              <a:rPr lang="en-US" dirty="0" err="1"/>
              <a:t>nó</a:t>
            </a:r>
            <a:r>
              <a:rPr lang="en-US" dirty="0"/>
              <a:t> </a:t>
            </a:r>
            <a:r>
              <a:rPr lang="en-US" dirty="0" err="1"/>
              <a:t>chỉ</a:t>
            </a:r>
            <a:r>
              <a:rPr lang="en-US" dirty="0"/>
              <a:t> </a:t>
            </a:r>
            <a:r>
              <a:rPr lang="en-US" dirty="0" err="1"/>
              <a:t>có</a:t>
            </a:r>
            <a:r>
              <a:rPr lang="en-US" dirty="0"/>
              <a:t> </a:t>
            </a:r>
            <a:r>
              <a:rPr lang="en-US" dirty="0" err="1"/>
              <a:t>thể</a:t>
            </a:r>
            <a:r>
              <a:rPr lang="en-US" dirty="0"/>
              <a:t> </a:t>
            </a:r>
            <a:r>
              <a:rPr lang="en-US" dirty="0" err="1"/>
              <a:t>cấp</a:t>
            </a:r>
            <a:r>
              <a:rPr lang="en-US" dirty="0"/>
              <a:t> </a:t>
            </a:r>
            <a:r>
              <a:rPr lang="en-US" dirty="0" err="1"/>
              <a:t>phát</a:t>
            </a:r>
            <a:r>
              <a:rPr lang="en-US" dirty="0"/>
              <a:t> </a:t>
            </a:r>
            <a:r>
              <a:rPr lang="en-US" dirty="0" err="1"/>
              <a:t>cho</a:t>
            </a:r>
            <a:r>
              <a:rPr lang="en-US" dirty="0"/>
              <a:t> </a:t>
            </a:r>
            <a:r>
              <a:rPr lang="en-US" dirty="0" err="1"/>
              <a:t>một</a:t>
            </a:r>
            <a:r>
              <a:rPr lang="en-US" dirty="0"/>
              <a:t> </a:t>
            </a:r>
            <a:r>
              <a:rPr lang="en-US" dirty="0" err="1"/>
              <a:t>tiến</a:t>
            </a:r>
            <a:r>
              <a:rPr lang="en-US" dirty="0"/>
              <a:t> </a:t>
            </a:r>
            <a:r>
              <a:rPr lang="en-US" dirty="0" err="1"/>
              <a:t>trình</a:t>
            </a:r>
            <a:r>
              <a:rPr lang="en-US" dirty="0"/>
              <a:t> </a:t>
            </a:r>
            <a:r>
              <a:rPr lang="en-US" dirty="0" err="1"/>
              <a:t>duy</a:t>
            </a:r>
            <a:r>
              <a:rPr lang="en-US" dirty="0"/>
              <a:t> </a:t>
            </a:r>
            <a:r>
              <a:rPr lang="en-US" dirty="0" err="1"/>
              <a:t>nhất</a:t>
            </a:r>
            <a:r>
              <a:rPr lang="en-US" dirty="0"/>
              <a:t>. </a:t>
            </a:r>
            <a:r>
              <a:rPr lang="en-US" dirty="0" smtClean="0"/>
              <a:t>VD: </a:t>
            </a:r>
            <a:r>
              <a:rPr lang="en-US" dirty="0" err="1" smtClean="0"/>
              <a:t>máy</a:t>
            </a:r>
            <a:r>
              <a:rPr lang="en-US" dirty="0" smtClean="0"/>
              <a:t> in. </a:t>
            </a:r>
            <a:endParaRPr lang="vi-VN" dirty="0"/>
          </a:p>
          <a:p>
            <a:endParaRPr lang="vi-VN" dirty="0"/>
          </a:p>
        </p:txBody>
      </p:sp>
      <p:sp>
        <p:nvSpPr>
          <p:cNvPr id="4" name="Date Placeholder 3"/>
          <p:cNvSpPr>
            <a:spLocks noGrp="1"/>
          </p:cNvSpPr>
          <p:nvPr>
            <p:ph type="dt" sz="half" idx="10"/>
          </p:nvPr>
        </p:nvSpPr>
        <p:spPr/>
        <p:txBody>
          <a:bodyPr/>
          <a:lstStyle/>
          <a:p>
            <a:fld id="{87424F53-C7DA-4AFC-83E2-0664146720F8}" type="datetime1">
              <a:rPr lang="en-US" smtClean="0"/>
              <a:t>08-Jul-19</a:t>
            </a:fld>
            <a:endParaRPr lang="en-US" dirty="0"/>
          </a:p>
        </p:txBody>
      </p:sp>
      <p:sp>
        <p:nvSpPr>
          <p:cNvPr id="5" name="Footer Placeholder 4"/>
          <p:cNvSpPr>
            <a:spLocks noGrp="1"/>
          </p:cNvSpPr>
          <p:nvPr>
            <p:ph type="ftr" sz="quarter" idx="11"/>
          </p:nvPr>
        </p:nvSpPr>
        <p:spPr/>
        <p:txBody>
          <a:bodyPr/>
          <a:lstStyle/>
          <a:p>
            <a:r>
              <a:rPr lang="en-US" smtClean="0"/>
              <a:t>GV.TS.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dirty="0"/>
          </a:p>
        </p:txBody>
      </p:sp>
    </p:spTree>
    <p:extLst>
      <p:ext uri="{BB962C8B-B14F-4D97-AF65-F5344CB8AC3E}">
        <p14:creationId xmlns:p14="http://schemas.microsoft.com/office/powerpoint/2010/main" val="418364855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2.5. Lập lịch cho CPU</a:t>
            </a:r>
          </a:p>
        </p:txBody>
      </p:sp>
      <p:sp>
        <p:nvSpPr>
          <p:cNvPr id="3" name="Content Placeholder 2"/>
          <p:cNvSpPr>
            <a:spLocks noGrp="1"/>
          </p:cNvSpPr>
          <p:nvPr>
            <p:ph idx="1"/>
          </p:nvPr>
        </p:nvSpPr>
        <p:spPr/>
        <p:txBody>
          <a:bodyPr>
            <a:normAutofit/>
          </a:bodyPr>
          <a:lstStyle/>
          <a:p>
            <a:r>
              <a:rPr lang="en-US" sz="2400" b="1" dirty="0"/>
              <a:t>Waiting Time (</a:t>
            </a:r>
            <a:r>
              <a:rPr lang="en-US" sz="2400" b="1" dirty="0" err="1"/>
              <a:t>wt</a:t>
            </a:r>
            <a:r>
              <a:rPr lang="en-US" sz="2400" b="1" dirty="0"/>
              <a:t>):</a:t>
            </a:r>
            <a:r>
              <a:rPr lang="en-US" sz="2400" dirty="0"/>
              <a:t> </a:t>
            </a:r>
            <a:r>
              <a:rPr lang="en-US" dirty="0" smtClean="0"/>
              <a:t>Lập lịch cho tiến trình chỉ xét đến thời gian đợi trong hàng đợi ready.</a:t>
            </a:r>
          </a:p>
          <a:p>
            <a:r>
              <a:rPr lang="en-US" b="1" dirty="0"/>
              <a:t>Response Time (</a:t>
            </a:r>
            <a:r>
              <a:rPr lang="en-US" b="1" dirty="0" err="1"/>
              <a:t>rt</a:t>
            </a:r>
            <a:r>
              <a:rPr lang="en-US" b="1" dirty="0"/>
              <a:t>):</a:t>
            </a:r>
            <a:r>
              <a:rPr lang="en-US" dirty="0"/>
              <a:t> </a:t>
            </a:r>
            <a:r>
              <a:rPr lang="en-US" dirty="0" smtClean="0"/>
              <a:t>thời gian chờ để bắt đầu đáp ứng 1 yêu cầu. Tiêu chí này quan trọng với các hệ thống tương tác.</a:t>
            </a:r>
            <a:endParaRPr lang="en-US" dirty="0"/>
          </a:p>
          <a:p>
            <a:pPr algn="ctr">
              <a:buNone/>
            </a:pPr>
            <a:r>
              <a:rPr lang="en-US" i="1" dirty="0"/>
              <a:t>	</a:t>
            </a:r>
            <a:r>
              <a:rPr lang="en-US" i="1" dirty="0" err="1"/>
              <a:t>rt</a:t>
            </a:r>
            <a:r>
              <a:rPr lang="en-US" i="1" dirty="0"/>
              <a:t> = </a:t>
            </a:r>
            <a:r>
              <a:rPr lang="en-US" i="1" dirty="0" smtClean="0"/>
              <a:t>t(bắt đầu thực thi) </a:t>
            </a:r>
            <a:r>
              <a:rPr lang="en-US" i="1" dirty="0"/>
              <a:t>– </a:t>
            </a:r>
            <a:r>
              <a:rPr lang="en-US" i="1" dirty="0" smtClean="0"/>
              <a:t>t(đệ trình truy vấn)          </a:t>
            </a:r>
            <a:endParaRPr lang="en-US" i="1" dirty="0"/>
          </a:p>
          <a:p>
            <a:endParaRPr lang="en-US" dirty="0" smtClean="0"/>
          </a:p>
          <a:p>
            <a:r>
              <a:rPr lang="en-US" dirty="0" smtClean="0"/>
              <a:t>Lập lịch cho tiến trình đòi hỏi cực đại hóa hiệu suất CPU và thông lượng, cực tiểu hóa tat</a:t>
            </a:r>
            <a:r>
              <a:rPr lang="en-US" dirty="0"/>
              <a:t>, </a:t>
            </a:r>
            <a:r>
              <a:rPr lang="en-US" dirty="0" err="1"/>
              <a:t>wt</a:t>
            </a:r>
            <a:r>
              <a:rPr lang="en-US" dirty="0"/>
              <a:t>, </a:t>
            </a:r>
            <a:r>
              <a:rPr lang="en-US" dirty="0" smtClean="0"/>
              <a:t>và </a:t>
            </a:r>
            <a:r>
              <a:rPr lang="en-US" dirty="0"/>
              <a:t>rt. </a:t>
            </a:r>
            <a:r>
              <a:rPr lang="en-US" dirty="0" smtClean="0"/>
              <a:t>Tuy vậy tùy thuộc vào đòi hỏi của hệ thống mà có thể có cách đánh giá khác.</a:t>
            </a:r>
            <a:endParaRPr lang="en-US" dirty="0"/>
          </a:p>
          <a:p>
            <a:endParaRPr lang="en-US" dirty="0"/>
          </a:p>
        </p:txBody>
      </p:sp>
      <p:sp>
        <p:nvSpPr>
          <p:cNvPr id="4" name="Date Placeholder 3"/>
          <p:cNvSpPr>
            <a:spLocks noGrp="1"/>
          </p:cNvSpPr>
          <p:nvPr>
            <p:ph type="dt" sz="half" idx="10"/>
          </p:nvPr>
        </p:nvSpPr>
        <p:spPr/>
        <p:txBody>
          <a:bodyPr/>
          <a:lstStyle/>
          <a:p>
            <a:fld id="{F304A388-B792-4BF1-82EC-FA2C53762184}" type="datetime1">
              <a:rPr lang="en-US" smtClean="0"/>
              <a:t>08-Jul-19</a:t>
            </a:fld>
            <a:endParaRPr lang="en-US" dirty="0"/>
          </a:p>
        </p:txBody>
      </p:sp>
      <p:sp>
        <p:nvSpPr>
          <p:cNvPr id="5" name="Footer Placeholder 4"/>
          <p:cNvSpPr>
            <a:spLocks noGrp="1"/>
          </p:cNvSpPr>
          <p:nvPr>
            <p:ph type="ftr" sz="quarter" idx="11"/>
          </p:nvPr>
        </p:nvSpPr>
        <p:spPr/>
        <p:txBody>
          <a:bodyPr/>
          <a:lstStyle/>
          <a:p>
            <a:r>
              <a:rPr lang="en-US" smtClean="0"/>
              <a:t>GV.TS.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dirty="0"/>
          </a:p>
        </p:txBody>
      </p:sp>
    </p:spTree>
    <p:extLst>
      <p:ext uri="{BB962C8B-B14F-4D97-AF65-F5344CB8AC3E}">
        <p14:creationId xmlns:p14="http://schemas.microsoft.com/office/powerpoint/2010/main" val="366337722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2.5. Lập lịch cho CPU</a:t>
            </a:r>
            <a:endParaRPr lang="vi-VN" dirty="0"/>
          </a:p>
        </p:txBody>
      </p:sp>
      <p:sp>
        <p:nvSpPr>
          <p:cNvPr id="3" name="Content Placeholder 2"/>
          <p:cNvSpPr>
            <a:spLocks noGrp="1"/>
          </p:cNvSpPr>
          <p:nvPr>
            <p:ph idx="1"/>
          </p:nvPr>
        </p:nvSpPr>
        <p:spPr/>
        <p:txBody>
          <a:bodyPr/>
          <a:lstStyle/>
          <a:p>
            <a:r>
              <a:rPr lang="en-US" sz="2400" dirty="0" smtClean="0"/>
              <a:t>Giả sử rằng HĐH </a:t>
            </a:r>
            <a:r>
              <a:rPr lang="en-US" sz="2400" dirty="0"/>
              <a:t>sử dụng 2 loại danh sách để tổ chức lưu trữ các tiến trình:</a:t>
            </a:r>
          </a:p>
          <a:p>
            <a:pPr lvl="1"/>
            <a:r>
              <a:rPr lang="en-US" sz="2400" dirty="0" err="1"/>
              <a:t>Danh</a:t>
            </a:r>
            <a:r>
              <a:rPr lang="en-US" sz="2400" dirty="0"/>
              <a:t> </a:t>
            </a:r>
            <a:r>
              <a:rPr lang="en-US" sz="2400" dirty="0" err="1"/>
              <a:t>sách</a:t>
            </a:r>
            <a:r>
              <a:rPr lang="en-US" sz="2400" dirty="0"/>
              <a:t> Ready: </a:t>
            </a:r>
            <a:r>
              <a:rPr lang="en-US" sz="2400" dirty="0" err="1"/>
              <a:t>Chỉ</a:t>
            </a:r>
            <a:r>
              <a:rPr lang="en-US" sz="2400" dirty="0"/>
              <a:t> </a:t>
            </a:r>
            <a:r>
              <a:rPr lang="en-US" sz="2400" dirty="0" err="1"/>
              <a:t>tồn</a:t>
            </a:r>
            <a:r>
              <a:rPr lang="en-US" sz="2400" dirty="0"/>
              <a:t> </a:t>
            </a:r>
            <a:r>
              <a:rPr lang="en-US" sz="2400" dirty="0" err="1"/>
              <a:t>tại</a:t>
            </a:r>
            <a:r>
              <a:rPr lang="en-US" sz="2400" dirty="0"/>
              <a:t> 1 </a:t>
            </a:r>
            <a:r>
              <a:rPr lang="en-US" sz="2400" dirty="0" err="1"/>
              <a:t>danh</a:t>
            </a:r>
            <a:r>
              <a:rPr lang="en-US" sz="2400" dirty="0"/>
              <a:t> </a:t>
            </a:r>
            <a:r>
              <a:rPr lang="en-US" sz="2400" dirty="0" err="1"/>
              <a:t>sách</a:t>
            </a:r>
            <a:r>
              <a:rPr lang="en-US" sz="2400" dirty="0"/>
              <a:t> </a:t>
            </a:r>
            <a:r>
              <a:rPr lang="en-US" sz="2400" dirty="0" err="1"/>
              <a:t>này</a:t>
            </a:r>
            <a:endParaRPr lang="en-US" sz="2400" dirty="0"/>
          </a:p>
          <a:p>
            <a:pPr lvl="1"/>
            <a:r>
              <a:rPr lang="en-US" sz="2400" dirty="0"/>
              <a:t>Danh sách Waiting: Có thể tồn tại nhiều danh sách </a:t>
            </a:r>
            <a:r>
              <a:rPr lang="en-US" sz="2400" dirty="0" smtClean="0"/>
              <a:t>này</a:t>
            </a:r>
          </a:p>
          <a:p>
            <a:pPr lvl="1"/>
            <a:r>
              <a:rPr lang="en-US" sz="2400" dirty="0" smtClean="0"/>
              <a:t>Hệ </a:t>
            </a:r>
            <a:r>
              <a:rPr lang="en-US" sz="2400" dirty="0"/>
              <a:t>thống chỉ có 1 I/O server;</a:t>
            </a:r>
          </a:p>
          <a:p>
            <a:pPr lvl="1"/>
            <a:r>
              <a:rPr lang="en-US" sz="2400" dirty="0"/>
              <a:t>Bỏ qua thời gian chuyển ngữ cảnh</a:t>
            </a:r>
          </a:p>
          <a:p>
            <a:endParaRPr lang="vi-VN" dirty="0"/>
          </a:p>
        </p:txBody>
      </p:sp>
      <p:sp>
        <p:nvSpPr>
          <p:cNvPr id="4" name="Date Placeholder 3"/>
          <p:cNvSpPr>
            <a:spLocks noGrp="1"/>
          </p:cNvSpPr>
          <p:nvPr>
            <p:ph type="dt" sz="half" idx="10"/>
          </p:nvPr>
        </p:nvSpPr>
        <p:spPr/>
        <p:txBody>
          <a:bodyPr/>
          <a:lstStyle/>
          <a:p>
            <a:fld id="{890D6543-0408-41FD-89D0-42577C11F958}" type="datetime1">
              <a:rPr lang="en-US" smtClean="0"/>
              <a:t>08-Jul-19</a:t>
            </a:fld>
            <a:endParaRPr lang="en-US" dirty="0"/>
          </a:p>
        </p:txBody>
      </p:sp>
      <p:sp>
        <p:nvSpPr>
          <p:cNvPr id="5" name="Footer Placeholder 4"/>
          <p:cNvSpPr>
            <a:spLocks noGrp="1"/>
          </p:cNvSpPr>
          <p:nvPr>
            <p:ph type="ftr" sz="quarter" idx="11"/>
          </p:nvPr>
        </p:nvSpPr>
        <p:spPr/>
        <p:txBody>
          <a:bodyPr/>
          <a:lstStyle/>
          <a:p>
            <a:r>
              <a:rPr lang="en-US" smtClean="0"/>
              <a:t>GV.TS.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51</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3919409"/>
            <a:ext cx="6172200" cy="2790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832297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2.5.2. Chiến lược </a:t>
            </a:r>
            <a:r>
              <a:rPr lang="en-US" dirty="0">
                <a:solidFill>
                  <a:srgbClr val="C00000"/>
                </a:solidFill>
                <a:effectLst>
                  <a:outerShdw blurRad="38100" dist="38100" dir="2700000" algn="tl">
                    <a:srgbClr val="000000">
                      <a:alpha val="43137"/>
                    </a:srgbClr>
                  </a:outerShdw>
                </a:effectLst>
              </a:rPr>
              <a:t>FIFO (FCFS)</a:t>
            </a:r>
            <a:endParaRPr lang="vi-VN" dirty="0"/>
          </a:p>
        </p:txBody>
      </p:sp>
      <p:sp>
        <p:nvSpPr>
          <p:cNvPr id="3" name="Content Placeholder 2"/>
          <p:cNvSpPr>
            <a:spLocks noGrp="1"/>
          </p:cNvSpPr>
          <p:nvPr>
            <p:ph idx="1"/>
          </p:nvPr>
        </p:nvSpPr>
        <p:spPr/>
        <p:txBody>
          <a:bodyPr/>
          <a:lstStyle/>
          <a:p>
            <a:r>
              <a:rPr lang="en-US" dirty="0"/>
              <a:t>Chiến lược </a:t>
            </a:r>
            <a:r>
              <a:rPr lang="en-US" b="1" dirty="0" smtClean="0">
                <a:solidFill>
                  <a:srgbClr val="C00000"/>
                </a:solidFill>
                <a:effectLst>
                  <a:outerShdw blurRad="38100" dist="38100" dir="2700000" algn="tl">
                    <a:srgbClr val="000000">
                      <a:alpha val="43137"/>
                    </a:srgbClr>
                  </a:outerShdw>
                </a:effectLst>
              </a:rPr>
              <a:t>FIFO (FCFS)</a:t>
            </a:r>
            <a:r>
              <a:rPr lang="en-US" dirty="0" smtClean="0"/>
              <a:t>: </a:t>
            </a:r>
            <a:r>
              <a:rPr lang="en-US" dirty="0"/>
              <a:t>Tiến trình nào được đưa vào danh sách ready trước sẽ được cấp Processor trước</a:t>
            </a:r>
          </a:p>
          <a:p>
            <a:endParaRPr lang="vi-VN" dirty="0"/>
          </a:p>
        </p:txBody>
      </p:sp>
      <p:sp>
        <p:nvSpPr>
          <p:cNvPr id="4" name="Date Placeholder 3"/>
          <p:cNvSpPr>
            <a:spLocks noGrp="1"/>
          </p:cNvSpPr>
          <p:nvPr>
            <p:ph type="dt" sz="half" idx="10"/>
          </p:nvPr>
        </p:nvSpPr>
        <p:spPr/>
        <p:txBody>
          <a:bodyPr/>
          <a:lstStyle/>
          <a:p>
            <a:fld id="{AA21D92F-CA60-450D-BD1A-7C6C9C4FC5F5}" type="datetime1">
              <a:rPr lang="en-US" smtClean="0"/>
              <a:t>08-Jul-19</a:t>
            </a:fld>
            <a:endParaRPr lang="en-US" dirty="0"/>
          </a:p>
        </p:txBody>
      </p:sp>
      <p:sp>
        <p:nvSpPr>
          <p:cNvPr id="5" name="Footer Placeholder 4"/>
          <p:cNvSpPr>
            <a:spLocks noGrp="1"/>
          </p:cNvSpPr>
          <p:nvPr>
            <p:ph type="ftr" sz="quarter" idx="11"/>
          </p:nvPr>
        </p:nvSpPr>
        <p:spPr/>
        <p:txBody>
          <a:bodyPr/>
          <a:lstStyle/>
          <a:p>
            <a:r>
              <a:rPr lang="en-US" smtClean="0"/>
              <a:t>GV.TS.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dirty="0"/>
          </a:p>
        </p:txBody>
      </p:sp>
      <p:graphicFrame>
        <p:nvGraphicFramePr>
          <p:cNvPr id="7" name="Group 58"/>
          <p:cNvGraphicFramePr>
            <a:graphicFrameLocks/>
          </p:cNvGraphicFramePr>
          <p:nvPr>
            <p:extLst>
              <p:ext uri="{D42A27DB-BD31-4B8C-83A1-F6EECF244321}">
                <p14:modId xmlns:p14="http://schemas.microsoft.com/office/powerpoint/2010/main" val="1828028594"/>
              </p:ext>
            </p:extLst>
          </p:nvPr>
        </p:nvGraphicFramePr>
        <p:xfrm>
          <a:off x="533400" y="3886200"/>
          <a:ext cx="4038600" cy="1889760"/>
        </p:xfrm>
        <a:graphic>
          <a:graphicData uri="http://schemas.openxmlformats.org/drawingml/2006/table">
            <a:tbl>
              <a:tblPr/>
              <a:tblGrid>
                <a:gridCol w="1346200">
                  <a:extLst>
                    <a:ext uri="{9D8B030D-6E8A-4147-A177-3AD203B41FA5}">
                      <a16:colId xmlns:a16="http://schemas.microsoft.com/office/drawing/2014/main" val="20000"/>
                    </a:ext>
                  </a:extLst>
                </a:gridCol>
                <a:gridCol w="1346200">
                  <a:extLst>
                    <a:ext uri="{9D8B030D-6E8A-4147-A177-3AD203B41FA5}">
                      <a16:colId xmlns:a16="http://schemas.microsoft.com/office/drawing/2014/main" val="20001"/>
                    </a:ext>
                  </a:extLst>
                </a:gridCol>
                <a:gridCol w="1346200">
                  <a:extLst>
                    <a:ext uri="{9D8B030D-6E8A-4147-A177-3AD203B41FA5}">
                      <a16:colId xmlns:a16="http://schemas.microsoft.com/office/drawing/2014/main" val="20002"/>
                    </a:ext>
                  </a:extLst>
                </a:gridCol>
              </a:tblGrid>
              <a:tr h="18097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dirty="0" err="1" smtClean="0">
                          <a:ln>
                            <a:noFill/>
                          </a:ln>
                          <a:solidFill>
                            <a:srgbClr val="002060"/>
                          </a:solidFill>
                          <a:effectLst/>
                          <a:latin typeface="Arial" charset="0"/>
                        </a:rPr>
                        <a:t>Tiến</a:t>
                      </a:r>
                      <a:r>
                        <a:rPr kumimoji="0" lang="en-US" sz="2000" b="0" i="0" u="none" strike="noStrike" cap="none" normalizeH="0" baseline="0" dirty="0" smtClean="0">
                          <a:ln>
                            <a:noFill/>
                          </a:ln>
                          <a:solidFill>
                            <a:srgbClr val="002060"/>
                          </a:solidFill>
                          <a:effectLst/>
                          <a:latin typeface="Arial" charset="0"/>
                        </a:rPr>
                        <a:t> </a:t>
                      </a:r>
                      <a:r>
                        <a:rPr kumimoji="0" lang="en-US" sz="2000" b="0" i="0" u="none" strike="noStrike" cap="none" normalizeH="0" baseline="0" dirty="0" err="1" smtClean="0">
                          <a:ln>
                            <a:noFill/>
                          </a:ln>
                          <a:solidFill>
                            <a:srgbClr val="002060"/>
                          </a:solidFill>
                          <a:effectLst/>
                          <a:latin typeface="Arial" charset="0"/>
                        </a:rPr>
                        <a:t>trình</a:t>
                      </a:r>
                      <a:endParaRPr kumimoji="0" lang="en-US" sz="2000" b="0" i="0" u="none" strike="noStrike" cap="none" normalizeH="0" baseline="0" dirty="0" smtClean="0">
                        <a:ln>
                          <a:noFill/>
                        </a:ln>
                        <a:solidFill>
                          <a:srgbClr val="002060"/>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rgbClr val="002060"/>
                          </a:solidFill>
                          <a:effectLst/>
                          <a:latin typeface="Arial" charset="0"/>
                        </a:rPr>
                        <a:t>Thời điểm vào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rgbClr val="002060"/>
                          </a:solidFill>
                          <a:effectLst/>
                          <a:latin typeface="Arial" charset="0"/>
                        </a:rPr>
                        <a:t>t/g xử lý</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0637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dirty="0" smtClean="0">
                          <a:ln>
                            <a:noFill/>
                          </a:ln>
                          <a:solidFill>
                            <a:srgbClr val="002060"/>
                          </a:solidFill>
                          <a:effectLst/>
                          <a:latin typeface="Arial" charset="0"/>
                        </a:rPr>
                        <a:t>P1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rgbClr val="002060"/>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rgbClr val="002060"/>
                          </a:solidFill>
                          <a:effectLst/>
                          <a:latin typeface="Arial" charset="0"/>
                        </a:rPr>
                        <a:t>24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079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rgbClr val="002060"/>
                          </a:solidFill>
                          <a:effectLst/>
                          <a:latin typeface="Arial" charset="0"/>
                        </a:rPr>
                        <a:t>P2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rgbClr val="002060"/>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rgbClr val="002060"/>
                          </a:solidFill>
                          <a:effectLst/>
                          <a:latin typeface="Arial"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079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rgbClr val="002060"/>
                          </a:solidFill>
                          <a:effectLst/>
                          <a:latin typeface="Arial" charset="0"/>
                        </a:rPr>
                        <a:t>P3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rgbClr val="002060"/>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dirty="0" smtClean="0">
                          <a:ln>
                            <a:noFill/>
                          </a:ln>
                          <a:solidFill>
                            <a:srgbClr val="002060"/>
                          </a:solidFill>
                          <a:effectLst/>
                          <a:latin typeface="Arial"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8" name="Group 74"/>
          <p:cNvGraphicFramePr>
            <a:graphicFrameLocks/>
          </p:cNvGraphicFramePr>
          <p:nvPr>
            <p:extLst>
              <p:ext uri="{D42A27DB-BD31-4B8C-83A1-F6EECF244321}">
                <p14:modId xmlns:p14="http://schemas.microsoft.com/office/powerpoint/2010/main" val="296066236"/>
              </p:ext>
            </p:extLst>
          </p:nvPr>
        </p:nvGraphicFramePr>
        <p:xfrm>
          <a:off x="5029200" y="3886200"/>
          <a:ext cx="3276600" cy="1309689"/>
        </p:xfrm>
        <a:graphic>
          <a:graphicData uri="http://schemas.openxmlformats.org/drawingml/2006/table">
            <a:tbl>
              <a:tblPr/>
              <a:tblGrid>
                <a:gridCol w="1092200">
                  <a:extLst>
                    <a:ext uri="{9D8B030D-6E8A-4147-A177-3AD203B41FA5}">
                      <a16:colId xmlns:a16="http://schemas.microsoft.com/office/drawing/2014/main" val="20000"/>
                    </a:ext>
                  </a:extLst>
                </a:gridCol>
                <a:gridCol w="1092200">
                  <a:extLst>
                    <a:ext uri="{9D8B030D-6E8A-4147-A177-3AD203B41FA5}">
                      <a16:colId xmlns:a16="http://schemas.microsoft.com/office/drawing/2014/main" val="20001"/>
                    </a:ext>
                  </a:extLst>
                </a:gridCol>
                <a:gridCol w="1092200">
                  <a:extLst>
                    <a:ext uri="{9D8B030D-6E8A-4147-A177-3AD203B41FA5}">
                      <a16:colId xmlns:a16="http://schemas.microsoft.com/office/drawing/2014/main" val="20002"/>
                    </a:ext>
                  </a:extLst>
                </a:gridCol>
              </a:tblGrid>
              <a:tr h="436563">
                <a:tc gridSpan="3">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dirty="0" err="1" smtClean="0">
                          <a:ln>
                            <a:noFill/>
                          </a:ln>
                          <a:solidFill>
                            <a:srgbClr val="002060"/>
                          </a:solidFill>
                          <a:effectLst/>
                          <a:latin typeface="Arial" charset="0"/>
                        </a:rPr>
                        <a:t>Thời</a:t>
                      </a:r>
                      <a:r>
                        <a:rPr kumimoji="0" lang="en-US" sz="2000" b="0" i="0" u="none" strike="noStrike" cap="none" normalizeH="0" baseline="0" dirty="0" smtClean="0">
                          <a:ln>
                            <a:noFill/>
                          </a:ln>
                          <a:solidFill>
                            <a:srgbClr val="002060"/>
                          </a:solidFill>
                          <a:effectLst/>
                          <a:latin typeface="Arial" charset="0"/>
                        </a:rPr>
                        <a:t> </a:t>
                      </a:r>
                      <a:r>
                        <a:rPr kumimoji="0" lang="en-US" sz="2000" b="0" i="0" u="none" strike="noStrike" cap="none" normalizeH="0" baseline="0" dirty="0" err="1" smtClean="0">
                          <a:ln>
                            <a:noFill/>
                          </a:ln>
                          <a:solidFill>
                            <a:srgbClr val="002060"/>
                          </a:solidFill>
                          <a:effectLst/>
                          <a:latin typeface="Arial" charset="0"/>
                        </a:rPr>
                        <a:t>điểm</a:t>
                      </a:r>
                      <a:r>
                        <a:rPr kumimoji="0" lang="en-US" sz="2000" b="0" i="0" u="none" strike="noStrike" cap="none" normalizeH="0" baseline="0" dirty="0" smtClean="0">
                          <a:ln>
                            <a:noFill/>
                          </a:ln>
                          <a:solidFill>
                            <a:srgbClr val="002060"/>
                          </a:solidFill>
                          <a:effectLst/>
                          <a:latin typeface="Arial" charset="0"/>
                        </a:rPr>
                        <a:t> </a:t>
                      </a:r>
                      <a:r>
                        <a:rPr kumimoji="0" lang="en-US" sz="2000" b="0" i="0" u="none" strike="noStrike" cap="none" normalizeH="0" baseline="0" dirty="0" err="1" smtClean="0">
                          <a:ln>
                            <a:noFill/>
                          </a:ln>
                          <a:solidFill>
                            <a:srgbClr val="002060"/>
                          </a:solidFill>
                          <a:effectLst/>
                          <a:latin typeface="Arial" charset="0"/>
                        </a:rPr>
                        <a:t>cấp</a:t>
                      </a:r>
                      <a:r>
                        <a:rPr kumimoji="0" lang="en-US" sz="2000" b="0" i="0" u="none" strike="noStrike" cap="none" normalizeH="0" baseline="0" dirty="0" smtClean="0">
                          <a:ln>
                            <a:noFill/>
                          </a:ln>
                          <a:solidFill>
                            <a:srgbClr val="002060"/>
                          </a:solidFill>
                          <a:effectLst/>
                          <a:latin typeface="Arial" charset="0"/>
                        </a:rPr>
                        <a:t> processor</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10000"/>
                  </a:ext>
                </a:extLst>
              </a:tr>
              <a:tr h="4365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dirty="0" smtClean="0">
                          <a:ln>
                            <a:noFill/>
                          </a:ln>
                          <a:solidFill>
                            <a:srgbClr val="002060"/>
                          </a:solidFill>
                          <a:effectLst/>
                          <a:latin typeface="Arial" charset="0"/>
                        </a:rPr>
                        <a:t>P1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rgbClr val="002060"/>
                          </a:solidFill>
                          <a:effectLst/>
                          <a:latin typeface="Arial" charset="0"/>
                        </a:rPr>
                        <a:t>P2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rgbClr val="002060"/>
                          </a:solidFill>
                          <a:effectLst/>
                          <a:latin typeface="Arial" charset="0"/>
                        </a:rPr>
                        <a:t>P3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65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rgbClr val="002060"/>
                          </a:solidFill>
                          <a:effectLst/>
                          <a:latin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dirty="0" smtClean="0">
                          <a:ln>
                            <a:noFill/>
                          </a:ln>
                          <a:solidFill>
                            <a:srgbClr val="002060"/>
                          </a:solidFill>
                          <a:effectLst/>
                          <a:latin typeface="Arial"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dirty="0" smtClean="0">
                          <a:ln>
                            <a:noFill/>
                          </a:ln>
                          <a:solidFill>
                            <a:srgbClr val="002060"/>
                          </a:solidFill>
                          <a:effectLst/>
                          <a:latin typeface="Arial" charset="0"/>
                        </a:rPr>
                        <a:t>27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9" name="Text Box 60"/>
          <p:cNvSpPr txBox="1">
            <a:spLocks noChangeArrowheads="1"/>
          </p:cNvSpPr>
          <p:nvPr/>
        </p:nvSpPr>
        <p:spPr bwMode="auto">
          <a:xfrm>
            <a:off x="5181600" y="5212140"/>
            <a:ext cx="31242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dirty="0" err="1">
                <a:solidFill>
                  <a:srgbClr val="002060"/>
                </a:solidFill>
              </a:rPr>
              <a:t>Thời</a:t>
            </a:r>
            <a:r>
              <a:rPr lang="en-US" sz="2400" dirty="0">
                <a:solidFill>
                  <a:srgbClr val="002060"/>
                </a:solidFill>
              </a:rPr>
              <a:t> </a:t>
            </a:r>
            <a:r>
              <a:rPr lang="en-US" sz="2400" dirty="0" err="1">
                <a:solidFill>
                  <a:srgbClr val="002060"/>
                </a:solidFill>
              </a:rPr>
              <a:t>gian</a:t>
            </a:r>
            <a:r>
              <a:rPr lang="en-US" sz="2400" dirty="0">
                <a:solidFill>
                  <a:srgbClr val="002060"/>
                </a:solidFill>
              </a:rPr>
              <a:t> </a:t>
            </a:r>
            <a:r>
              <a:rPr lang="en-US" sz="2400" dirty="0" err="1">
                <a:solidFill>
                  <a:srgbClr val="002060"/>
                </a:solidFill>
              </a:rPr>
              <a:t>chờ</a:t>
            </a:r>
            <a:r>
              <a:rPr lang="en-US" sz="2400" dirty="0">
                <a:solidFill>
                  <a:srgbClr val="002060"/>
                </a:solidFill>
              </a:rPr>
              <a:t>:</a:t>
            </a:r>
          </a:p>
          <a:p>
            <a:r>
              <a:rPr lang="en-US" sz="2400" dirty="0">
                <a:solidFill>
                  <a:srgbClr val="002060"/>
                </a:solidFill>
              </a:rPr>
              <a:t>P1: </a:t>
            </a:r>
            <a:r>
              <a:rPr lang="en-US" sz="2400" dirty="0" smtClean="0">
                <a:solidFill>
                  <a:srgbClr val="002060"/>
                </a:solidFill>
              </a:rPr>
              <a:t>0; P2</a:t>
            </a:r>
            <a:r>
              <a:rPr lang="en-US" sz="2400" dirty="0">
                <a:solidFill>
                  <a:srgbClr val="002060"/>
                </a:solidFill>
              </a:rPr>
              <a:t>: </a:t>
            </a:r>
            <a:r>
              <a:rPr lang="en-US" sz="2400" dirty="0" smtClean="0">
                <a:solidFill>
                  <a:srgbClr val="002060"/>
                </a:solidFill>
              </a:rPr>
              <a:t>23; P3</a:t>
            </a:r>
            <a:r>
              <a:rPr lang="en-US" sz="2400" dirty="0">
                <a:solidFill>
                  <a:srgbClr val="002060"/>
                </a:solidFill>
              </a:rPr>
              <a:t>: 25</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4562" y="2362200"/>
            <a:ext cx="4714875"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899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ox(i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ox(in)">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2.5.2. Chiến lược </a:t>
            </a:r>
            <a:r>
              <a:rPr lang="en-US" dirty="0" smtClean="0">
                <a:solidFill>
                  <a:srgbClr val="C00000"/>
                </a:solidFill>
                <a:effectLst>
                  <a:outerShdw blurRad="38100" dist="38100" dir="2700000" algn="tl">
                    <a:srgbClr val="000000">
                      <a:alpha val="43137"/>
                    </a:srgbClr>
                  </a:outerShdw>
                </a:effectLst>
              </a:rPr>
              <a:t>FIFO (FCFS)</a:t>
            </a:r>
            <a:endParaRPr lang="en-US" dirty="0"/>
          </a:p>
        </p:txBody>
      </p:sp>
      <p:sp>
        <p:nvSpPr>
          <p:cNvPr id="3" name="Content Placeholder 2"/>
          <p:cNvSpPr>
            <a:spLocks noGrp="1"/>
          </p:cNvSpPr>
          <p:nvPr>
            <p:ph idx="1"/>
          </p:nvPr>
        </p:nvSpPr>
        <p:spPr/>
        <p:txBody>
          <a:bodyPr/>
          <a:lstStyle/>
          <a:p>
            <a:r>
              <a:rPr lang="en-US" dirty="0" smtClean="0"/>
              <a:t>Ta xét ví dụ sau:</a:t>
            </a:r>
          </a:p>
          <a:p>
            <a:endParaRPr lang="en-US" dirty="0"/>
          </a:p>
          <a:p>
            <a:endParaRPr lang="en-US" dirty="0" smtClean="0"/>
          </a:p>
          <a:p>
            <a:endParaRPr lang="en-US" dirty="0"/>
          </a:p>
          <a:p>
            <a:endParaRPr lang="en-US" dirty="0" smtClean="0"/>
          </a:p>
          <a:p>
            <a:endParaRPr lang="en-US" dirty="0"/>
          </a:p>
          <a:p>
            <a:endParaRPr lang="en-US" dirty="0"/>
          </a:p>
        </p:txBody>
      </p:sp>
      <p:sp>
        <p:nvSpPr>
          <p:cNvPr id="4" name="Date Placeholder 3"/>
          <p:cNvSpPr>
            <a:spLocks noGrp="1"/>
          </p:cNvSpPr>
          <p:nvPr>
            <p:ph type="dt" sz="half" idx="10"/>
          </p:nvPr>
        </p:nvSpPr>
        <p:spPr/>
        <p:txBody>
          <a:bodyPr/>
          <a:lstStyle/>
          <a:p>
            <a:fld id="{F304A388-B792-4BF1-82EC-FA2C53762184}" type="datetime1">
              <a:rPr lang="en-US" smtClean="0"/>
              <a:t>08-Jul-19</a:t>
            </a:fld>
            <a:endParaRPr lang="en-US" dirty="0"/>
          </a:p>
        </p:txBody>
      </p:sp>
      <p:sp>
        <p:nvSpPr>
          <p:cNvPr id="5" name="Footer Placeholder 4"/>
          <p:cNvSpPr>
            <a:spLocks noGrp="1"/>
          </p:cNvSpPr>
          <p:nvPr>
            <p:ph type="ftr" sz="quarter" idx="11"/>
          </p:nvPr>
        </p:nvSpPr>
        <p:spPr/>
        <p:txBody>
          <a:bodyPr/>
          <a:lstStyle/>
          <a:p>
            <a:r>
              <a:rPr lang="en-US" smtClean="0"/>
              <a:t>GV.TS.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53</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661531545"/>
              </p:ext>
            </p:extLst>
          </p:nvPr>
        </p:nvGraphicFramePr>
        <p:xfrm>
          <a:off x="552450" y="1981200"/>
          <a:ext cx="7677150" cy="2095500"/>
        </p:xfrm>
        <a:graphic>
          <a:graphicData uri="http://schemas.openxmlformats.org/drawingml/2006/table">
            <a:tbl>
              <a:tblPr/>
              <a:tblGrid>
                <a:gridCol w="1096963">
                  <a:extLst>
                    <a:ext uri="{9D8B030D-6E8A-4147-A177-3AD203B41FA5}">
                      <a16:colId xmlns:a16="http://schemas.microsoft.com/office/drawing/2014/main" val="20000"/>
                    </a:ext>
                  </a:extLst>
                </a:gridCol>
                <a:gridCol w="1096962">
                  <a:extLst>
                    <a:ext uri="{9D8B030D-6E8A-4147-A177-3AD203B41FA5}">
                      <a16:colId xmlns:a16="http://schemas.microsoft.com/office/drawing/2014/main" val="20001"/>
                    </a:ext>
                  </a:extLst>
                </a:gridCol>
                <a:gridCol w="1096963">
                  <a:extLst>
                    <a:ext uri="{9D8B030D-6E8A-4147-A177-3AD203B41FA5}">
                      <a16:colId xmlns:a16="http://schemas.microsoft.com/office/drawing/2014/main" val="20002"/>
                    </a:ext>
                  </a:extLst>
                </a:gridCol>
                <a:gridCol w="1095375">
                  <a:extLst>
                    <a:ext uri="{9D8B030D-6E8A-4147-A177-3AD203B41FA5}">
                      <a16:colId xmlns:a16="http://schemas.microsoft.com/office/drawing/2014/main" val="20003"/>
                    </a:ext>
                  </a:extLst>
                </a:gridCol>
                <a:gridCol w="1096962">
                  <a:extLst>
                    <a:ext uri="{9D8B030D-6E8A-4147-A177-3AD203B41FA5}">
                      <a16:colId xmlns:a16="http://schemas.microsoft.com/office/drawing/2014/main" val="20004"/>
                    </a:ext>
                  </a:extLst>
                </a:gridCol>
                <a:gridCol w="1096963">
                  <a:extLst>
                    <a:ext uri="{9D8B030D-6E8A-4147-A177-3AD203B41FA5}">
                      <a16:colId xmlns:a16="http://schemas.microsoft.com/office/drawing/2014/main" val="20005"/>
                    </a:ext>
                  </a:extLst>
                </a:gridCol>
                <a:gridCol w="1096962">
                  <a:extLst>
                    <a:ext uri="{9D8B030D-6E8A-4147-A177-3AD203B41FA5}">
                      <a16:colId xmlns:a16="http://schemas.microsoft.com/office/drawing/2014/main" val="20006"/>
                    </a:ext>
                  </a:extLst>
                </a:gridCol>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FFFFFF"/>
                          </a:solidFill>
                          <a:effectLst/>
                          <a:latin typeface="Arial" charset="0"/>
                          <a:ea typeface="Times New Roman" charset="0"/>
                        </a:rPr>
                        <a:t>Process</a:t>
                      </a:r>
                      <a:endParaRPr kumimoji="0" lang="en-US" sz="2000" b="0" i="0" u="none" strike="noStrike" cap="none" normalizeH="0" baseline="0" dirty="0" smtClean="0">
                        <a:ln>
                          <a:noFill/>
                        </a:ln>
                        <a:solidFill>
                          <a:srgbClr val="FFFFFF"/>
                        </a:solidFill>
                        <a:effectLst/>
                        <a:latin typeface="Times New Roman" charset="0"/>
                        <a:ea typeface="Times New Roman" charset="0"/>
                      </a:endParaRPr>
                    </a:p>
                  </a:txBody>
                  <a:tcPr marL="44450" marR="44450" marT="0" marB="0" horzOverflow="overflow">
                    <a:lnL w="12700" cap="flat" cmpd="sng" algn="ctr">
                      <a:solidFill>
                        <a:srgbClr val="5BA2BC"/>
                      </a:solidFill>
                      <a:prstDash val="solid"/>
                      <a:round/>
                      <a:headEnd type="none" w="med" len="med"/>
                      <a:tailEnd type="none" w="med" len="med"/>
                    </a:lnL>
                    <a:lnR w="12700" cap="flat" cmpd="sng" algn="ctr">
                      <a:solidFill>
                        <a:srgbClr val="5BA2BC"/>
                      </a:solidFill>
                      <a:prstDash val="solid"/>
                      <a:round/>
                      <a:headEnd type="none" w="med" len="med"/>
                      <a:tailEnd type="none" w="med" len="med"/>
                    </a:lnR>
                    <a:lnT w="12700" cap="flat" cmpd="sng" algn="ctr">
                      <a:solidFill>
                        <a:srgbClr val="5BA2BC"/>
                      </a:solidFill>
                      <a:prstDash val="solid"/>
                      <a:round/>
                      <a:headEnd type="none" w="med" len="med"/>
                      <a:tailEnd type="none" w="med" len="med"/>
                    </a:lnT>
                    <a:lnB w="12700" cap="flat" cmpd="sng" algn="ctr">
                      <a:solidFill>
                        <a:srgbClr val="5BA2BC"/>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FFFFFF"/>
                          </a:solidFill>
                          <a:effectLst/>
                          <a:latin typeface="Arial" charset="0"/>
                          <a:ea typeface="Times New Roman" charset="0"/>
                        </a:rPr>
                        <a:t>Arrival time</a:t>
                      </a:r>
                      <a:endParaRPr kumimoji="0" lang="en-US" sz="2000" b="0" i="0" u="none" strike="noStrike" cap="none" normalizeH="0" baseline="0" smtClean="0">
                        <a:ln>
                          <a:noFill/>
                        </a:ln>
                        <a:solidFill>
                          <a:srgbClr val="FFFFFF"/>
                        </a:solidFill>
                        <a:effectLst/>
                        <a:latin typeface="Times New Roman" charset="0"/>
                        <a:ea typeface="Times New Roman" charset="0"/>
                      </a:endParaRPr>
                    </a:p>
                  </a:txBody>
                  <a:tcPr marL="44450" marR="44450" marT="0" marB="0" horzOverflow="overflow">
                    <a:lnL w="12700" cap="flat" cmpd="sng" algn="ctr">
                      <a:solidFill>
                        <a:srgbClr val="5BA2BC"/>
                      </a:solidFill>
                      <a:prstDash val="solid"/>
                      <a:round/>
                      <a:headEnd type="none" w="med" len="med"/>
                      <a:tailEnd type="none" w="med" len="med"/>
                    </a:lnL>
                    <a:lnR w="12700" cap="flat" cmpd="sng" algn="ctr">
                      <a:solidFill>
                        <a:srgbClr val="5BA2BC"/>
                      </a:solidFill>
                      <a:prstDash val="solid"/>
                      <a:round/>
                      <a:headEnd type="none" w="med" len="med"/>
                      <a:tailEnd type="none" w="med" len="med"/>
                    </a:lnR>
                    <a:lnT w="12700" cap="flat" cmpd="sng" algn="ctr">
                      <a:solidFill>
                        <a:srgbClr val="5BA2BC"/>
                      </a:solidFill>
                      <a:prstDash val="solid"/>
                      <a:round/>
                      <a:headEnd type="none" w="med" len="med"/>
                      <a:tailEnd type="none" w="med" len="med"/>
                    </a:lnT>
                    <a:lnB w="12700" cap="flat" cmpd="sng" algn="ctr">
                      <a:solidFill>
                        <a:srgbClr val="5BA2BC"/>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BA8F2D"/>
                          </a:solidFill>
                          <a:effectLst/>
                          <a:latin typeface="Arial" charset="0"/>
                          <a:ea typeface="Times New Roman" charset="0"/>
                        </a:rPr>
                        <a:t>1</a:t>
                      </a:r>
                      <a:r>
                        <a:rPr kumimoji="0" lang="en-US" sz="2000" b="0" i="0" u="none" strike="noStrike" cap="none" normalizeH="0" baseline="30000" dirty="0" smtClean="0">
                          <a:ln>
                            <a:noFill/>
                          </a:ln>
                          <a:solidFill>
                            <a:srgbClr val="BA8F2D"/>
                          </a:solidFill>
                          <a:effectLst/>
                          <a:latin typeface="Arial" charset="0"/>
                          <a:ea typeface="Times New Roman" charset="0"/>
                        </a:rPr>
                        <a:t>st</a:t>
                      </a:r>
                      <a:r>
                        <a:rPr kumimoji="0" lang="en-US" sz="2000" b="0" i="0" u="none" strike="noStrike" cap="none" normalizeH="0" baseline="0" dirty="0" smtClean="0">
                          <a:ln>
                            <a:noFill/>
                          </a:ln>
                          <a:solidFill>
                            <a:srgbClr val="BA8F2D"/>
                          </a:solidFill>
                          <a:effectLst/>
                          <a:latin typeface="Arial" charset="0"/>
                          <a:ea typeface="Times New Roman" charset="0"/>
                        </a:rPr>
                        <a:t> exec</a:t>
                      </a:r>
                      <a:endParaRPr kumimoji="0" lang="en-US" sz="2000" b="0" i="0" u="none" strike="noStrike" cap="none" normalizeH="0" baseline="0" dirty="0" smtClean="0">
                        <a:ln>
                          <a:noFill/>
                        </a:ln>
                        <a:solidFill>
                          <a:srgbClr val="BA8F2D"/>
                        </a:solidFill>
                        <a:effectLst/>
                        <a:latin typeface="Times New Roman" charset="0"/>
                        <a:ea typeface="ＭＳ Ｐゴシック" charset="-128"/>
                        <a:cs typeface="Times New Roman" charset="0"/>
                      </a:endParaRPr>
                    </a:p>
                  </a:txBody>
                  <a:tcPr marL="44450" marR="44450" marT="0" marB="0" horzOverflow="overflow">
                    <a:lnL w="12700" cap="flat" cmpd="sng" algn="ctr">
                      <a:solidFill>
                        <a:srgbClr val="5BA2BC"/>
                      </a:solidFill>
                      <a:prstDash val="solid"/>
                      <a:round/>
                      <a:headEnd type="none" w="med" len="med"/>
                      <a:tailEnd type="none" w="med" len="med"/>
                    </a:lnL>
                    <a:lnR w="12700" cap="flat" cmpd="sng" algn="ctr">
                      <a:solidFill>
                        <a:srgbClr val="5BA2BC"/>
                      </a:solidFill>
                      <a:prstDash val="solid"/>
                      <a:round/>
                      <a:headEnd type="none" w="med" len="med"/>
                      <a:tailEnd type="none" w="med" len="med"/>
                    </a:lnR>
                    <a:lnT w="12700" cap="flat" cmpd="sng" algn="ctr">
                      <a:solidFill>
                        <a:srgbClr val="5BA2BC"/>
                      </a:solidFill>
                      <a:prstDash val="solid"/>
                      <a:round/>
                      <a:headEnd type="none" w="med" len="med"/>
                      <a:tailEnd type="none" w="med" len="med"/>
                    </a:lnT>
                    <a:lnB w="12700" cap="flat" cmpd="sng" algn="ctr">
                      <a:solidFill>
                        <a:srgbClr val="5BA2BC"/>
                      </a:solidFill>
                      <a:prstDash val="solid"/>
                      <a:round/>
                      <a:headEnd type="none" w="med" len="med"/>
                      <a:tailEnd type="none" w="med" len="med"/>
                    </a:lnB>
                    <a:lnTlToBr>
                      <a:noFill/>
                    </a:lnTlToBr>
                    <a:lnBlToTr>
                      <a:noFill/>
                    </a:lnBlToTr>
                    <a:solidFill>
                      <a:srgbClr val="D5D1D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FFFFFF"/>
                          </a:solidFill>
                          <a:effectLst/>
                          <a:latin typeface="Arial" charset="0"/>
                          <a:ea typeface="Times New Roman" charset="0"/>
                        </a:rPr>
                        <a:t>1</a:t>
                      </a:r>
                      <a:r>
                        <a:rPr kumimoji="0" lang="en-US" sz="2000" b="0" i="0" u="none" strike="noStrike" cap="none" normalizeH="0" baseline="30000" smtClean="0">
                          <a:ln>
                            <a:noFill/>
                          </a:ln>
                          <a:solidFill>
                            <a:srgbClr val="FFFFFF"/>
                          </a:solidFill>
                          <a:effectLst/>
                          <a:latin typeface="Arial" charset="0"/>
                          <a:ea typeface="Times New Roman" charset="0"/>
                        </a:rPr>
                        <a:t>st</a:t>
                      </a:r>
                      <a:r>
                        <a:rPr kumimoji="0" lang="en-US" sz="2000" b="0" i="0" u="none" strike="noStrike" cap="none" normalizeH="0" baseline="0" smtClean="0">
                          <a:ln>
                            <a:noFill/>
                          </a:ln>
                          <a:solidFill>
                            <a:srgbClr val="FFFFFF"/>
                          </a:solidFill>
                          <a:effectLst/>
                          <a:latin typeface="Arial" charset="0"/>
                          <a:ea typeface="Times New Roman" charset="0"/>
                        </a:rPr>
                        <a:t> I/O</a:t>
                      </a:r>
                      <a:endParaRPr kumimoji="0" lang="en-US" sz="20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44450" marR="44450" marT="0" marB="0" horzOverflow="overflow">
                    <a:lnL w="12700" cap="flat" cmpd="sng" algn="ctr">
                      <a:solidFill>
                        <a:srgbClr val="5BA2BC"/>
                      </a:solidFill>
                      <a:prstDash val="solid"/>
                      <a:round/>
                      <a:headEnd type="none" w="med" len="med"/>
                      <a:tailEnd type="none" w="med" len="med"/>
                    </a:lnL>
                    <a:lnR w="12700" cap="flat" cmpd="sng" algn="ctr">
                      <a:solidFill>
                        <a:srgbClr val="5BA2BC"/>
                      </a:solidFill>
                      <a:prstDash val="solid"/>
                      <a:round/>
                      <a:headEnd type="none" w="med" len="med"/>
                      <a:tailEnd type="none" w="med" len="med"/>
                    </a:lnR>
                    <a:lnT w="12700" cap="flat" cmpd="sng" algn="ctr">
                      <a:solidFill>
                        <a:srgbClr val="5BA2BC"/>
                      </a:solidFill>
                      <a:prstDash val="solid"/>
                      <a:round/>
                      <a:headEnd type="none" w="med" len="med"/>
                      <a:tailEnd type="none" w="med" len="med"/>
                    </a:lnT>
                    <a:lnB w="12700" cap="flat" cmpd="sng" algn="ctr">
                      <a:solidFill>
                        <a:srgbClr val="5BA2BC"/>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BF8700"/>
                          </a:solidFill>
                          <a:effectLst/>
                          <a:latin typeface="Arial" charset="0"/>
                          <a:ea typeface="Times New Roman" charset="0"/>
                        </a:rPr>
                        <a:t>2</a:t>
                      </a:r>
                      <a:r>
                        <a:rPr kumimoji="0" lang="en-US" sz="2000" b="0" i="0" u="none" strike="noStrike" cap="none" normalizeH="0" baseline="30000" smtClean="0">
                          <a:ln>
                            <a:noFill/>
                          </a:ln>
                          <a:solidFill>
                            <a:srgbClr val="BF8700"/>
                          </a:solidFill>
                          <a:effectLst/>
                          <a:latin typeface="Arial" charset="0"/>
                          <a:ea typeface="Times New Roman" charset="0"/>
                        </a:rPr>
                        <a:t>nd</a:t>
                      </a:r>
                      <a:r>
                        <a:rPr kumimoji="0" lang="en-US" sz="2000" b="0" i="0" u="none" strike="noStrike" cap="none" normalizeH="0" baseline="0" smtClean="0">
                          <a:ln>
                            <a:noFill/>
                          </a:ln>
                          <a:solidFill>
                            <a:srgbClr val="BF8700"/>
                          </a:solidFill>
                          <a:effectLst/>
                          <a:latin typeface="Arial" charset="0"/>
                          <a:ea typeface="Times New Roman" charset="0"/>
                        </a:rPr>
                        <a:t> exec</a:t>
                      </a:r>
                      <a:endParaRPr kumimoji="0" lang="en-US" sz="2000" b="0" i="0" u="none" strike="noStrike" cap="none" normalizeH="0" baseline="0" smtClean="0">
                        <a:ln>
                          <a:noFill/>
                        </a:ln>
                        <a:solidFill>
                          <a:srgbClr val="BF8700"/>
                        </a:solidFill>
                        <a:effectLst/>
                        <a:latin typeface="Times New Roman" charset="0"/>
                        <a:ea typeface="ＭＳ Ｐゴシック" charset="-128"/>
                        <a:cs typeface="Times New Roman" charset="0"/>
                      </a:endParaRPr>
                    </a:p>
                  </a:txBody>
                  <a:tcPr marL="44450" marR="44450" marT="0" marB="0" horzOverflow="overflow">
                    <a:lnL w="12700" cap="flat" cmpd="sng" algn="ctr">
                      <a:solidFill>
                        <a:srgbClr val="5BA2BC"/>
                      </a:solidFill>
                      <a:prstDash val="solid"/>
                      <a:round/>
                      <a:headEnd type="none" w="med" len="med"/>
                      <a:tailEnd type="none" w="med" len="med"/>
                    </a:lnL>
                    <a:lnR w="12700" cap="flat" cmpd="sng" algn="ctr">
                      <a:solidFill>
                        <a:srgbClr val="5BA2BC"/>
                      </a:solidFill>
                      <a:prstDash val="solid"/>
                      <a:round/>
                      <a:headEnd type="none" w="med" len="med"/>
                      <a:tailEnd type="none" w="med" len="med"/>
                    </a:lnR>
                    <a:lnT w="12700" cap="flat" cmpd="sng" algn="ctr">
                      <a:solidFill>
                        <a:srgbClr val="5BA2BC"/>
                      </a:solidFill>
                      <a:prstDash val="solid"/>
                      <a:round/>
                      <a:headEnd type="none" w="med" len="med"/>
                      <a:tailEnd type="none" w="med" len="med"/>
                    </a:lnT>
                    <a:lnB w="12700" cap="flat" cmpd="sng" algn="ctr">
                      <a:solidFill>
                        <a:srgbClr val="5BA2BC"/>
                      </a:solidFill>
                      <a:prstDash val="solid"/>
                      <a:round/>
                      <a:headEnd type="none" w="med" len="med"/>
                      <a:tailEnd type="none" w="med" len="med"/>
                    </a:lnB>
                    <a:lnTlToBr>
                      <a:noFill/>
                    </a:lnTlToBr>
                    <a:lnBlToTr>
                      <a:noFill/>
                    </a:lnBlToTr>
                    <a:solidFill>
                      <a:srgbClr val="D5D1D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FFFFFF"/>
                          </a:solidFill>
                          <a:effectLst/>
                          <a:latin typeface="Arial" charset="0"/>
                          <a:ea typeface="Times New Roman" charset="0"/>
                        </a:rPr>
                        <a:t>2</a:t>
                      </a:r>
                      <a:r>
                        <a:rPr kumimoji="0" lang="en-US" sz="2000" b="0" i="0" u="none" strike="noStrike" cap="none" normalizeH="0" baseline="30000" smtClean="0">
                          <a:ln>
                            <a:noFill/>
                          </a:ln>
                          <a:solidFill>
                            <a:srgbClr val="FFFFFF"/>
                          </a:solidFill>
                          <a:effectLst/>
                          <a:latin typeface="Arial" charset="0"/>
                          <a:ea typeface="Times New Roman" charset="0"/>
                        </a:rPr>
                        <a:t>nd</a:t>
                      </a:r>
                      <a:r>
                        <a:rPr kumimoji="0" lang="en-US" sz="2000" b="0" i="0" u="none" strike="noStrike" cap="none" normalizeH="0" baseline="0" smtClean="0">
                          <a:ln>
                            <a:noFill/>
                          </a:ln>
                          <a:solidFill>
                            <a:srgbClr val="FFFFFF"/>
                          </a:solidFill>
                          <a:effectLst/>
                          <a:latin typeface="Arial" charset="0"/>
                          <a:ea typeface="Times New Roman" charset="0"/>
                        </a:rPr>
                        <a:t> I/O</a:t>
                      </a:r>
                      <a:endParaRPr kumimoji="0" lang="en-US" sz="20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44450" marR="44450" marT="0" marB="0" horzOverflow="overflow">
                    <a:lnL w="12700" cap="flat" cmpd="sng" algn="ctr">
                      <a:solidFill>
                        <a:srgbClr val="5BA2BC"/>
                      </a:solidFill>
                      <a:prstDash val="solid"/>
                      <a:round/>
                      <a:headEnd type="none" w="med" len="med"/>
                      <a:tailEnd type="none" w="med" len="med"/>
                    </a:lnL>
                    <a:lnR w="12700" cap="flat" cmpd="sng" algn="ctr">
                      <a:solidFill>
                        <a:srgbClr val="5BA2BC"/>
                      </a:solidFill>
                      <a:prstDash val="solid"/>
                      <a:round/>
                      <a:headEnd type="none" w="med" len="med"/>
                      <a:tailEnd type="none" w="med" len="med"/>
                    </a:lnR>
                    <a:lnT w="12700" cap="flat" cmpd="sng" algn="ctr">
                      <a:solidFill>
                        <a:srgbClr val="5BA2BC"/>
                      </a:solidFill>
                      <a:prstDash val="solid"/>
                      <a:round/>
                      <a:headEnd type="none" w="med" len="med"/>
                      <a:tailEnd type="none" w="med" len="med"/>
                    </a:lnT>
                    <a:lnB w="12700" cap="flat" cmpd="sng" algn="ctr">
                      <a:solidFill>
                        <a:srgbClr val="5BA2BC"/>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BF8700"/>
                          </a:solidFill>
                          <a:effectLst/>
                          <a:latin typeface="Arial" charset="0"/>
                          <a:ea typeface="Times New Roman" charset="0"/>
                        </a:rPr>
                        <a:t>3</a:t>
                      </a:r>
                      <a:r>
                        <a:rPr kumimoji="0" lang="en-US" sz="2000" b="0" i="0" u="none" strike="noStrike" cap="none" normalizeH="0" baseline="30000" smtClean="0">
                          <a:ln>
                            <a:noFill/>
                          </a:ln>
                          <a:solidFill>
                            <a:srgbClr val="BF8700"/>
                          </a:solidFill>
                          <a:effectLst/>
                          <a:latin typeface="Arial" charset="0"/>
                          <a:ea typeface="Times New Roman" charset="0"/>
                        </a:rPr>
                        <a:t>rd</a:t>
                      </a:r>
                      <a:r>
                        <a:rPr kumimoji="0" lang="en-US" sz="2000" b="0" i="0" u="none" strike="noStrike" cap="none" normalizeH="0" baseline="0" smtClean="0">
                          <a:ln>
                            <a:noFill/>
                          </a:ln>
                          <a:solidFill>
                            <a:srgbClr val="BF8700"/>
                          </a:solidFill>
                          <a:effectLst/>
                          <a:latin typeface="Arial" charset="0"/>
                          <a:ea typeface="Times New Roman" charset="0"/>
                        </a:rPr>
                        <a:t> exec</a:t>
                      </a:r>
                      <a:endParaRPr kumimoji="0" lang="en-US" sz="2000" b="0" i="0" u="none" strike="noStrike" cap="none" normalizeH="0" baseline="0" smtClean="0">
                        <a:ln>
                          <a:noFill/>
                        </a:ln>
                        <a:solidFill>
                          <a:srgbClr val="BF8700"/>
                        </a:solidFill>
                        <a:effectLst/>
                        <a:latin typeface="Times New Roman" charset="0"/>
                        <a:ea typeface="ＭＳ Ｐゴシック" charset="-128"/>
                        <a:cs typeface="Times New Roman" charset="0"/>
                      </a:endParaRPr>
                    </a:p>
                  </a:txBody>
                  <a:tcPr marL="44450" marR="44450" marT="0" marB="0" horzOverflow="overflow">
                    <a:lnL w="12700" cap="flat" cmpd="sng" algn="ctr">
                      <a:solidFill>
                        <a:srgbClr val="5BA2BC"/>
                      </a:solidFill>
                      <a:prstDash val="solid"/>
                      <a:round/>
                      <a:headEnd type="none" w="med" len="med"/>
                      <a:tailEnd type="none" w="med" len="med"/>
                    </a:lnL>
                    <a:lnR w="12700" cap="flat" cmpd="sng" algn="ctr">
                      <a:solidFill>
                        <a:srgbClr val="5BA2BC"/>
                      </a:solidFill>
                      <a:prstDash val="solid"/>
                      <a:round/>
                      <a:headEnd type="none" w="med" len="med"/>
                      <a:tailEnd type="none" w="med" len="med"/>
                    </a:lnR>
                    <a:lnT w="12700" cap="flat" cmpd="sng" algn="ctr">
                      <a:solidFill>
                        <a:srgbClr val="5BA2BC"/>
                      </a:solidFill>
                      <a:prstDash val="solid"/>
                      <a:round/>
                      <a:headEnd type="none" w="med" len="med"/>
                      <a:tailEnd type="none" w="med" len="med"/>
                    </a:lnT>
                    <a:lnB w="12700" cap="flat" cmpd="sng" algn="ctr">
                      <a:solidFill>
                        <a:srgbClr val="5BA2BC"/>
                      </a:solidFill>
                      <a:prstDash val="solid"/>
                      <a:round/>
                      <a:headEnd type="none" w="med" len="med"/>
                      <a:tailEnd type="none" w="med" len="med"/>
                    </a:lnB>
                    <a:lnTlToBr>
                      <a:noFill/>
                    </a:lnTlToBr>
                    <a:lnBlToTr>
                      <a:noFill/>
                    </a:lnBlToTr>
                    <a:solidFill>
                      <a:srgbClr val="D5D1D1"/>
                    </a:solidFill>
                  </a:tcPr>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Times New Roman" charset="0"/>
                        </a:rPr>
                        <a:t>A</a:t>
                      </a:r>
                      <a:endParaRPr kumimoji="0" lang="en-US" sz="2000" b="0" i="0" u="none" strike="noStrike" cap="none" normalizeH="0" baseline="0" smtClean="0">
                        <a:ln>
                          <a:noFill/>
                        </a:ln>
                        <a:solidFill>
                          <a:schemeClr val="tx1"/>
                        </a:solidFill>
                        <a:effectLst/>
                        <a:latin typeface="Times New Roman" charset="0"/>
                        <a:ea typeface="Times New Roman" charset="0"/>
                      </a:endParaRPr>
                    </a:p>
                  </a:txBody>
                  <a:tcPr marL="44450" marR="44450" marT="0" marB="0" horzOverflow="overflow">
                    <a:lnL w="12700" cap="flat" cmpd="sng" algn="ctr">
                      <a:solidFill>
                        <a:srgbClr val="5BA2BC"/>
                      </a:solidFill>
                      <a:prstDash val="solid"/>
                      <a:round/>
                      <a:headEnd type="none" w="med" len="med"/>
                      <a:tailEnd type="none" w="med" len="med"/>
                    </a:lnL>
                    <a:lnR w="12700" cap="flat" cmpd="sng" algn="ctr">
                      <a:solidFill>
                        <a:srgbClr val="5BA2BC"/>
                      </a:solidFill>
                      <a:prstDash val="solid"/>
                      <a:round/>
                      <a:headEnd type="none" w="med" len="med"/>
                      <a:tailEnd type="none" w="med" len="med"/>
                    </a:lnR>
                    <a:lnT w="12700" cap="flat" cmpd="sng" algn="ctr">
                      <a:solidFill>
                        <a:srgbClr val="5BA2BC"/>
                      </a:solidFill>
                      <a:prstDash val="solid"/>
                      <a:round/>
                      <a:headEnd type="none" w="med" len="med"/>
                      <a:tailEnd type="none" w="med" len="med"/>
                    </a:lnT>
                    <a:lnB w="12700" cap="flat" cmpd="sng" algn="ctr">
                      <a:solidFill>
                        <a:srgbClr val="5BA2BC"/>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A17C36"/>
                          </a:solidFill>
                          <a:effectLst/>
                          <a:latin typeface="Arial" charset="0"/>
                          <a:ea typeface="Times New Roman" charset="0"/>
                        </a:rPr>
                        <a:t>0</a:t>
                      </a:r>
                      <a:endParaRPr kumimoji="0" lang="en-US" sz="2000" b="0" i="0" u="none" strike="noStrike" cap="none" normalizeH="0" baseline="0" smtClean="0">
                        <a:ln>
                          <a:noFill/>
                        </a:ln>
                        <a:solidFill>
                          <a:srgbClr val="A17C36"/>
                        </a:solidFill>
                        <a:effectLst/>
                        <a:latin typeface="Times New Roman" charset="0"/>
                        <a:ea typeface="Times New Roman" charset="0"/>
                      </a:endParaRPr>
                    </a:p>
                  </a:txBody>
                  <a:tcPr marL="44450" marR="44450" marT="0" marB="0" horzOverflow="overflow">
                    <a:lnL w="12700" cap="flat" cmpd="sng" algn="ctr">
                      <a:solidFill>
                        <a:srgbClr val="5BA2BC"/>
                      </a:solidFill>
                      <a:prstDash val="solid"/>
                      <a:round/>
                      <a:headEnd type="none" w="med" len="med"/>
                      <a:tailEnd type="none" w="med" len="med"/>
                    </a:lnL>
                    <a:lnR w="12700" cap="flat" cmpd="sng" algn="ctr">
                      <a:solidFill>
                        <a:srgbClr val="5BA2BC"/>
                      </a:solidFill>
                      <a:prstDash val="solid"/>
                      <a:round/>
                      <a:headEnd type="none" w="med" len="med"/>
                      <a:tailEnd type="none" w="med" len="med"/>
                    </a:lnR>
                    <a:lnT w="12700" cap="flat" cmpd="sng" algn="ctr">
                      <a:solidFill>
                        <a:srgbClr val="5BA2BC"/>
                      </a:solidFill>
                      <a:prstDash val="solid"/>
                      <a:round/>
                      <a:headEnd type="none" w="med" len="med"/>
                      <a:tailEnd type="none" w="med" len="med"/>
                    </a:lnT>
                    <a:lnB w="12700" cap="flat" cmpd="sng" algn="ctr">
                      <a:solidFill>
                        <a:srgbClr val="5BA2BC"/>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BA8F2D"/>
                          </a:solidFill>
                          <a:effectLst/>
                          <a:latin typeface="Arial" charset="0"/>
                          <a:ea typeface="Times New Roman" charset="0"/>
                        </a:rPr>
                        <a:t>4</a:t>
                      </a:r>
                      <a:endParaRPr kumimoji="0" lang="en-US" sz="2000" b="0" i="0" u="none" strike="noStrike" cap="none" normalizeH="0" baseline="0" dirty="0" smtClean="0">
                        <a:ln>
                          <a:noFill/>
                        </a:ln>
                        <a:solidFill>
                          <a:srgbClr val="BA8F2D"/>
                        </a:solidFill>
                        <a:effectLst/>
                        <a:latin typeface="Times New Roman" charset="0"/>
                        <a:ea typeface="Times New Roman" charset="0"/>
                      </a:endParaRPr>
                    </a:p>
                  </a:txBody>
                  <a:tcPr marL="44450" marR="44450" marT="0" marB="0" horzOverflow="overflow">
                    <a:lnL w="12700" cap="flat" cmpd="sng" algn="ctr">
                      <a:solidFill>
                        <a:srgbClr val="5BA2BC"/>
                      </a:solidFill>
                      <a:prstDash val="solid"/>
                      <a:round/>
                      <a:headEnd type="none" w="med" len="med"/>
                      <a:tailEnd type="none" w="med" len="med"/>
                    </a:lnL>
                    <a:lnR w="12700" cap="flat" cmpd="sng" algn="ctr">
                      <a:solidFill>
                        <a:srgbClr val="5BA2BC"/>
                      </a:solidFill>
                      <a:prstDash val="solid"/>
                      <a:round/>
                      <a:headEnd type="none" w="med" len="med"/>
                      <a:tailEnd type="none" w="med" len="med"/>
                    </a:lnR>
                    <a:lnT w="12700" cap="flat" cmpd="sng" algn="ctr">
                      <a:solidFill>
                        <a:srgbClr val="5BA2BC"/>
                      </a:solidFill>
                      <a:prstDash val="solid"/>
                      <a:round/>
                      <a:headEnd type="none" w="med" len="med"/>
                      <a:tailEnd type="none" w="med" len="med"/>
                    </a:lnT>
                    <a:lnB w="12700" cap="flat" cmpd="sng" algn="ctr">
                      <a:solidFill>
                        <a:srgbClr val="5BA2BC"/>
                      </a:solidFill>
                      <a:prstDash val="solid"/>
                      <a:round/>
                      <a:headEnd type="none" w="med" len="med"/>
                      <a:tailEnd type="none" w="med" len="med"/>
                    </a:lnB>
                    <a:lnTlToBr>
                      <a:noFill/>
                    </a:lnTlToBr>
                    <a:lnBlToTr>
                      <a:noFill/>
                    </a:lnBlToTr>
                    <a:solidFill>
                      <a:srgbClr val="C8E0E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Arial" charset="0"/>
                          <a:ea typeface="Times New Roman" charset="0"/>
                        </a:rPr>
                        <a:t>4</a:t>
                      </a:r>
                      <a:endParaRPr kumimoji="0" lang="en-US" sz="20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rgbClr val="5BA2BC"/>
                      </a:solidFill>
                      <a:prstDash val="solid"/>
                      <a:round/>
                      <a:headEnd type="none" w="med" len="med"/>
                      <a:tailEnd type="none" w="med" len="med"/>
                    </a:lnL>
                    <a:lnR w="12700" cap="flat" cmpd="sng" algn="ctr">
                      <a:solidFill>
                        <a:srgbClr val="5BA2BC"/>
                      </a:solidFill>
                      <a:prstDash val="solid"/>
                      <a:round/>
                      <a:headEnd type="none" w="med" len="med"/>
                      <a:tailEnd type="none" w="med" len="med"/>
                    </a:lnR>
                    <a:lnT w="12700" cap="flat" cmpd="sng" algn="ctr">
                      <a:solidFill>
                        <a:srgbClr val="5BA2BC"/>
                      </a:solidFill>
                      <a:prstDash val="solid"/>
                      <a:round/>
                      <a:headEnd type="none" w="med" len="med"/>
                      <a:tailEnd type="none" w="med" len="med"/>
                    </a:lnT>
                    <a:lnB w="12700" cap="flat" cmpd="sng" algn="ctr">
                      <a:solidFill>
                        <a:srgbClr val="5BA2BC"/>
                      </a:solidFill>
                      <a:prstDash val="solid"/>
                      <a:round/>
                      <a:headEnd type="none" w="med" len="med"/>
                      <a:tailEnd type="none" w="med" len="med"/>
                    </a:lnB>
                    <a:lnTlToBr>
                      <a:noFill/>
                    </a:lnTlToBr>
                    <a:lnBlToTr>
                      <a:noFill/>
                    </a:lnBlToTr>
                    <a:solidFill>
                      <a:srgbClr val="C8E0E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BF8700"/>
                          </a:solidFill>
                          <a:effectLst/>
                          <a:latin typeface="Arial" charset="0"/>
                          <a:ea typeface="Times New Roman" charset="0"/>
                        </a:rPr>
                        <a:t>4</a:t>
                      </a:r>
                      <a:endParaRPr kumimoji="0" lang="en-US" sz="2000" b="0" i="0" u="none" strike="noStrike" cap="none" normalizeH="0" baseline="0" dirty="0" smtClean="0">
                        <a:ln>
                          <a:noFill/>
                        </a:ln>
                        <a:solidFill>
                          <a:srgbClr val="BF8700"/>
                        </a:solidFill>
                        <a:effectLst/>
                        <a:latin typeface="Times New Roman" charset="0"/>
                        <a:ea typeface="Times New Roman" charset="0"/>
                      </a:endParaRPr>
                    </a:p>
                  </a:txBody>
                  <a:tcPr marL="44450" marR="44450" marT="0" marB="0" horzOverflow="overflow">
                    <a:lnL w="12700" cap="flat" cmpd="sng" algn="ctr">
                      <a:solidFill>
                        <a:srgbClr val="5BA2BC"/>
                      </a:solidFill>
                      <a:prstDash val="solid"/>
                      <a:round/>
                      <a:headEnd type="none" w="med" len="med"/>
                      <a:tailEnd type="none" w="med" len="med"/>
                    </a:lnL>
                    <a:lnR w="12700" cap="flat" cmpd="sng" algn="ctr">
                      <a:solidFill>
                        <a:srgbClr val="5BA2BC"/>
                      </a:solidFill>
                      <a:prstDash val="solid"/>
                      <a:round/>
                      <a:headEnd type="none" w="med" len="med"/>
                      <a:tailEnd type="none" w="med" len="med"/>
                    </a:lnR>
                    <a:lnT w="12700" cap="flat" cmpd="sng" algn="ctr">
                      <a:solidFill>
                        <a:srgbClr val="5BA2BC"/>
                      </a:solidFill>
                      <a:prstDash val="solid"/>
                      <a:round/>
                      <a:headEnd type="none" w="med" len="med"/>
                      <a:tailEnd type="none" w="med" len="med"/>
                    </a:lnT>
                    <a:lnB w="12700" cap="flat" cmpd="sng" algn="ctr">
                      <a:solidFill>
                        <a:srgbClr val="5BA2BC"/>
                      </a:solidFill>
                      <a:prstDash val="solid"/>
                      <a:round/>
                      <a:headEnd type="none" w="med" len="med"/>
                      <a:tailEnd type="none" w="med" len="med"/>
                    </a:lnB>
                    <a:lnTlToBr>
                      <a:noFill/>
                    </a:lnTlToBr>
                    <a:lnBlToTr>
                      <a:noFill/>
                    </a:lnBlToTr>
                    <a:solidFill>
                      <a:srgbClr val="C8E0E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charset="0"/>
                          <a:ea typeface="Times New Roman" charset="0"/>
                        </a:rPr>
                        <a:t>4</a:t>
                      </a:r>
                      <a:endParaRPr kumimoji="0" lang="en-US" sz="2000" b="0" i="0" u="none" strike="noStrike" cap="none" normalizeH="0" baseline="0" dirty="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rgbClr val="5BA2BC"/>
                      </a:solidFill>
                      <a:prstDash val="solid"/>
                      <a:round/>
                      <a:headEnd type="none" w="med" len="med"/>
                      <a:tailEnd type="none" w="med" len="med"/>
                    </a:lnL>
                    <a:lnR w="12700" cap="flat" cmpd="sng" algn="ctr">
                      <a:solidFill>
                        <a:srgbClr val="5BA2BC"/>
                      </a:solidFill>
                      <a:prstDash val="solid"/>
                      <a:round/>
                      <a:headEnd type="none" w="med" len="med"/>
                      <a:tailEnd type="none" w="med" len="med"/>
                    </a:lnR>
                    <a:lnT w="12700" cap="flat" cmpd="sng" algn="ctr">
                      <a:solidFill>
                        <a:srgbClr val="5BA2BC"/>
                      </a:solidFill>
                      <a:prstDash val="solid"/>
                      <a:round/>
                      <a:headEnd type="none" w="med" len="med"/>
                      <a:tailEnd type="none" w="med" len="med"/>
                    </a:lnT>
                    <a:lnB w="12700" cap="flat" cmpd="sng" algn="ctr">
                      <a:solidFill>
                        <a:srgbClr val="5BA2BC"/>
                      </a:solidFill>
                      <a:prstDash val="solid"/>
                      <a:round/>
                      <a:headEnd type="none" w="med" len="med"/>
                      <a:tailEnd type="none" w="med" len="med"/>
                    </a:lnB>
                    <a:lnTlToBr>
                      <a:noFill/>
                    </a:lnTlToBr>
                    <a:lnBlToTr>
                      <a:noFill/>
                    </a:lnBlToTr>
                    <a:solidFill>
                      <a:srgbClr val="C8E0E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BF8700"/>
                          </a:solidFill>
                          <a:effectLst/>
                          <a:latin typeface="Arial" charset="0"/>
                          <a:ea typeface="Times New Roman" charset="0"/>
                        </a:rPr>
                        <a:t>4</a:t>
                      </a:r>
                      <a:endParaRPr kumimoji="0" lang="en-US" sz="2000" b="0" i="0" u="none" strike="noStrike" cap="none" normalizeH="0" baseline="0" smtClean="0">
                        <a:ln>
                          <a:noFill/>
                        </a:ln>
                        <a:solidFill>
                          <a:srgbClr val="BF8700"/>
                        </a:solidFill>
                        <a:effectLst/>
                        <a:latin typeface="Times New Roman" charset="0"/>
                        <a:ea typeface="Times New Roman" charset="0"/>
                      </a:endParaRPr>
                    </a:p>
                  </a:txBody>
                  <a:tcPr marL="44450" marR="44450" marT="0" marB="0" horzOverflow="overflow">
                    <a:lnL w="12700" cap="flat" cmpd="sng" algn="ctr">
                      <a:solidFill>
                        <a:srgbClr val="5BA2BC"/>
                      </a:solidFill>
                      <a:prstDash val="solid"/>
                      <a:round/>
                      <a:headEnd type="none" w="med" len="med"/>
                      <a:tailEnd type="none" w="med" len="med"/>
                    </a:lnL>
                    <a:lnR w="12700" cap="flat" cmpd="sng" algn="ctr">
                      <a:solidFill>
                        <a:srgbClr val="5BA2BC"/>
                      </a:solidFill>
                      <a:prstDash val="solid"/>
                      <a:round/>
                      <a:headEnd type="none" w="med" len="med"/>
                      <a:tailEnd type="none" w="med" len="med"/>
                    </a:lnR>
                    <a:lnT w="12700" cap="flat" cmpd="sng" algn="ctr">
                      <a:solidFill>
                        <a:srgbClr val="5BA2BC"/>
                      </a:solidFill>
                      <a:prstDash val="solid"/>
                      <a:round/>
                      <a:headEnd type="none" w="med" len="med"/>
                      <a:tailEnd type="none" w="med" len="med"/>
                    </a:lnT>
                    <a:lnB w="12700" cap="flat" cmpd="sng" algn="ctr">
                      <a:solidFill>
                        <a:srgbClr val="5BA2BC"/>
                      </a:solidFill>
                      <a:prstDash val="solid"/>
                      <a:round/>
                      <a:headEnd type="none" w="med" len="med"/>
                      <a:tailEnd type="none" w="med" len="med"/>
                    </a:lnB>
                    <a:lnTlToBr>
                      <a:noFill/>
                    </a:lnTlToBr>
                    <a:lnBlToTr>
                      <a:noFill/>
                    </a:lnBlToTr>
                    <a:solidFill>
                      <a:srgbClr val="C8E0E9"/>
                    </a:solid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Times New Roman" charset="0"/>
                        </a:rPr>
                        <a:t>B</a:t>
                      </a:r>
                      <a:endParaRPr kumimoji="0" lang="en-US" sz="2000" b="0" i="0" u="none" strike="noStrike" cap="none" normalizeH="0" baseline="0" smtClean="0">
                        <a:ln>
                          <a:noFill/>
                        </a:ln>
                        <a:solidFill>
                          <a:schemeClr val="tx1"/>
                        </a:solidFill>
                        <a:effectLst/>
                        <a:latin typeface="Times New Roman" charset="0"/>
                        <a:ea typeface="Times New Roman" charset="0"/>
                      </a:endParaRPr>
                    </a:p>
                  </a:txBody>
                  <a:tcPr marL="44450" marR="44450" marT="0" marB="0" horzOverflow="overflow">
                    <a:lnL w="12700" cap="flat" cmpd="sng" algn="ctr">
                      <a:solidFill>
                        <a:srgbClr val="5BA2BC"/>
                      </a:solidFill>
                      <a:prstDash val="solid"/>
                      <a:round/>
                      <a:headEnd type="none" w="med" len="med"/>
                      <a:tailEnd type="none" w="med" len="med"/>
                    </a:lnL>
                    <a:lnR w="12700" cap="flat" cmpd="sng" algn="ctr">
                      <a:solidFill>
                        <a:srgbClr val="5BA2BC"/>
                      </a:solidFill>
                      <a:prstDash val="solid"/>
                      <a:round/>
                      <a:headEnd type="none" w="med" len="med"/>
                      <a:tailEnd type="none" w="med" len="med"/>
                    </a:lnR>
                    <a:lnT w="12700" cap="flat" cmpd="sng" algn="ctr">
                      <a:solidFill>
                        <a:srgbClr val="5BA2BC"/>
                      </a:solidFill>
                      <a:prstDash val="solid"/>
                      <a:round/>
                      <a:headEnd type="none" w="med" len="med"/>
                      <a:tailEnd type="none" w="med" len="med"/>
                    </a:lnT>
                    <a:lnB w="12700" cap="flat" cmpd="sng" algn="ctr">
                      <a:solidFill>
                        <a:srgbClr val="5BA2BC"/>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A17C36"/>
                          </a:solidFill>
                          <a:effectLst/>
                          <a:latin typeface="Arial" charset="0"/>
                          <a:ea typeface="Times New Roman" charset="0"/>
                        </a:rPr>
                        <a:t>2</a:t>
                      </a:r>
                      <a:endParaRPr kumimoji="0" lang="en-US" sz="2000" b="0" i="0" u="none" strike="noStrike" cap="none" normalizeH="0" baseline="0" smtClean="0">
                        <a:ln>
                          <a:noFill/>
                        </a:ln>
                        <a:solidFill>
                          <a:srgbClr val="A17C36"/>
                        </a:solidFill>
                        <a:effectLst/>
                        <a:latin typeface="Times New Roman" charset="0"/>
                        <a:ea typeface="Times New Roman" charset="0"/>
                      </a:endParaRPr>
                    </a:p>
                  </a:txBody>
                  <a:tcPr marL="44450" marR="44450" marT="0" marB="0" horzOverflow="overflow">
                    <a:lnL w="12700" cap="flat" cmpd="sng" algn="ctr">
                      <a:solidFill>
                        <a:srgbClr val="5BA2BC"/>
                      </a:solidFill>
                      <a:prstDash val="solid"/>
                      <a:round/>
                      <a:headEnd type="none" w="med" len="med"/>
                      <a:tailEnd type="none" w="med" len="med"/>
                    </a:lnL>
                    <a:lnR w="12700" cap="flat" cmpd="sng" algn="ctr">
                      <a:solidFill>
                        <a:srgbClr val="5BA2BC"/>
                      </a:solidFill>
                      <a:prstDash val="solid"/>
                      <a:round/>
                      <a:headEnd type="none" w="med" len="med"/>
                      <a:tailEnd type="none" w="med" len="med"/>
                    </a:lnR>
                    <a:lnT w="12700" cap="flat" cmpd="sng" algn="ctr">
                      <a:solidFill>
                        <a:srgbClr val="5BA2BC"/>
                      </a:solidFill>
                      <a:prstDash val="solid"/>
                      <a:round/>
                      <a:headEnd type="none" w="med" len="med"/>
                      <a:tailEnd type="none" w="med" len="med"/>
                    </a:lnT>
                    <a:lnB w="12700" cap="flat" cmpd="sng" algn="ctr">
                      <a:solidFill>
                        <a:srgbClr val="5BA2BC"/>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BA8F2D"/>
                          </a:solidFill>
                          <a:effectLst/>
                          <a:latin typeface="Arial" charset="0"/>
                          <a:ea typeface="Times New Roman" charset="0"/>
                        </a:rPr>
                        <a:t>8</a:t>
                      </a:r>
                      <a:endParaRPr kumimoji="0" lang="en-US" sz="2000" b="0" i="0" u="none" strike="noStrike" cap="none" normalizeH="0" baseline="0" dirty="0" smtClean="0">
                        <a:ln>
                          <a:noFill/>
                        </a:ln>
                        <a:solidFill>
                          <a:srgbClr val="BA8F2D"/>
                        </a:solidFill>
                        <a:effectLst/>
                        <a:latin typeface="Times New Roman" charset="0"/>
                        <a:ea typeface="Times New Roman" charset="0"/>
                      </a:endParaRPr>
                    </a:p>
                  </a:txBody>
                  <a:tcPr marL="44450" marR="44450" marT="0" marB="0" horzOverflow="overflow">
                    <a:lnL w="12700" cap="flat" cmpd="sng" algn="ctr">
                      <a:solidFill>
                        <a:srgbClr val="5BA2BC"/>
                      </a:solidFill>
                      <a:prstDash val="solid"/>
                      <a:round/>
                      <a:headEnd type="none" w="med" len="med"/>
                      <a:tailEnd type="none" w="med" len="med"/>
                    </a:lnL>
                    <a:lnR w="12700" cap="flat" cmpd="sng" algn="ctr">
                      <a:solidFill>
                        <a:srgbClr val="5BA2BC"/>
                      </a:solidFill>
                      <a:prstDash val="solid"/>
                      <a:round/>
                      <a:headEnd type="none" w="med" len="med"/>
                      <a:tailEnd type="none" w="med" len="med"/>
                    </a:lnR>
                    <a:lnT w="12700" cap="flat" cmpd="sng" algn="ctr">
                      <a:solidFill>
                        <a:srgbClr val="5BA2BC"/>
                      </a:solidFill>
                      <a:prstDash val="solid"/>
                      <a:round/>
                      <a:headEnd type="none" w="med" len="med"/>
                      <a:tailEnd type="none" w="med" len="med"/>
                    </a:lnT>
                    <a:lnB w="12700" cap="flat" cmpd="sng" algn="ctr">
                      <a:solidFill>
                        <a:srgbClr val="5BA2BC"/>
                      </a:solidFill>
                      <a:prstDash val="solid"/>
                      <a:round/>
                      <a:headEnd type="none" w="med" len="med"/>
                      <a:tailEnd type="none" w="med" len="med"/>
                    </a:lnB>
                    <a:lnTlToBr>
                      <a:noFill/>
                    </a:lnTlToBr>
                    <a:lnBlToTr>
                      <a:noFill/>
                    </a:lnBlToTr>
                    <a:solidFill>
                      <a:srgbClr val="C8E0E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Arial" charset="0"/>
                          <a:ea typeface="Times New Roman" charset="0"/>
                        </a:rPr>
                        <a:t>1</a:t>
                      </a:r>
                      <a:endParaRPr kumimoji="0" lang="en-US" sz="20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rgbClr val="5BA2BC"/>
                      </a:solidFill>
                      <a:prstDash val="solid"/>
                      <a:round/>
                      <a:headEnd type="none" w="med" len="med"/>
                      <a:tailEnd type="none" w="med" len="med"/>
                    </a:lnL>
                    <a:lnR w="12700" cap="flat" cmpd="sng" algn="ctr">
                      <a:solidFill>
                        <a:srgbClr val="5BA2BC"/>
                      </a:solidFill>
                      <a:prstDash val="solid"/>
                      <a:round/>
                      <a:headEnd type="none" w="med" len="med"/>
                      <a:tailEnd type="none" w="med" len="med"/>
                    </a:lnR>
                    <a:lnT w="12700" cap="flat" cmpd="sng" algn="ctr">
                      <a:solidFill>
                        <a:srgbClr val="5BA2BC"/>
                      </a:solidFill>
                      <a:prstDash val="solid"/>
                      <a:round/>
                      <a:headEnd type="none" w="med" len="med"/>
                      <a:tailEnd type="none" w="med" len="med"/>
                    </a:lnT>
                    <a:lnB w="12700" cap="flat" cmpd="sng" algn="ctr">
                      <a:solidFill>
                        <a:srgbClr val="5BA2BC"/>
                      </a:solidFill>
                      <a:prstDash val="solid"/>
                      <a:round/>
                      <a:headEnd type="none" w="med" len="med"/>
                      <a:tailEnd type="none" w="med" len="med"/>
                    </a:lnB>
                    <a:lnTlToBr>
                      <a:noFill/>
                    </a:lnTlToBr>
                    <a:lnBlToTr>
                      <a:noFill/>
                    </a:lnBlToTr>
                    <a:solidFill>
                      <a:srgbClr val="C8E0E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BF8700"/>
                          </a:solidFill>
                          <a:effectLst/>
                          <a:latin typeface="Arial" charset="0"/>
                          <a:ea typeface="Times New Roman" charset="0"/>
                        </a:rPr>
                        <a:t>8</a:t>
                      </a:r>
                      <a:endParaRPr kumimoji="0" lang="en-US" sz="2000" b="0" i="0" u="none" strike="noStrike" cap="none" normalizeH="0" baseline="0" dirty="0" smtClean="0">
                        <a:ln>
                          <a:noFill/>
                        </a:ln>
                        <a:solidFill>
                          <a:srgbClr val="BF8700"/>
                        </a:solidFill>
                        <a:effectLst/>
                        <a:latin typeface="Times New Roman" charset="0"/>
                        <a:ea typeface="Times New Roman" charset="0"/>
                      </a:endParaRPr>
                    </a:p>
                  </a:txBody>
                  <a:tcPr marL="44450" marR="44450" marT="0" marB="0" horzOverflow="overflow">
                    <a:lnL w="12700" cap="flat" cmpd="sng" algn="ctr">
                      <a:solidFill>
                        <a:srgbClr val="5BA2BC"/>
                      </a:solidFill>
                      <a:prstDash val="solid"/>
                      <a:round/>
                      <a:headEnd type="none" w="med" len="med"/>
                      <a:tailEnd type="none" w="med" len="med"/>
                    </a:lnL>
                    <a:lnR w="12700" cap="flat" cmpd="sng" algn="ctr">
                      <a:solidFill>
                        <a:srgbClr val="5BA2BC"/>
                      </a:solidFill>
                      <a:prstDash val="solid"/>
                      <a:round/>
                      <a:headEnd type="none" w="med" len="med"/>
                      <a:tailEnd type="none" w="med" len="med"/>
                    </a:lnR>
                    <a:lnT w="12700" cap="flat" cmpd="sng" algn="ctr">
                      <a:solidFill>
                        <a:srgbClr val="5BA2BC"/>
                      </a:solidFill>
                      <a:prstDash val="solid"/>
                      <a:round/>
                      <a:headEnd type="none" w="med" len="med"/>
                      <a:tailEnd type="none" w="med" len="med"/>
                    </a:lnT>
                    <a:lnB w="12700" cap="flat" cmpd="sng" algn="ctr">
                      <a:solidFill>
                        <a:srgbClr val="5BA2BC"/>
                      </a:solidFill>
                      <a:prstDash val="solid"/>
                      <a:round/>
                      <a:headEnd type="none" w="med" len="med"/>
                      <a:tailEnd type="none" w="med" len="med"/>
                    </a:lnB>
                    <a:lnTlToBr>
                      <a:noFill/>
                    </a:lnTlToBr>
                    <a:lnBlToTr>
                      <a:noFill/>
                    </a:lnBlToTr>
                    <a:solidFill>
                      <a:srgbClr val="C8E0E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Arial" charset="0"/>
                          <a:ea typeface="Times New Roman" charset="0"/>
                        </a:rPr>
                        <a:t>-</a:t>
                      </a:r>
                      <a:endParaRPr kumimoji="0" lang="en-US" sz="20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rgbClr val="5BA2BC"/>
                      </a:solidFill>
                      <a:prstDash val="solid"/>
                      <a:round/>
                      <a:headEnd type="none" w="med" len="med"/>
                      <a:tailEnd type="none" w="med" len="med"/>
                    </a:lnL>
                    <a:lnR w="12700" cap="flat" cmpd="sng" algn="ctr">
                      <a:solidFill>
                        <a:srgbClr val="5BA2BC"/>
                      </a:solidFill>
                      <a:prstDash val="solid"/>
                      <a:round/>
                      <a:headEnd type="none" w="med" len="med"/>
                      <a:tailEnd type="none" w="med" len="med"/>
                    </a:lnR>
                    <a:lnT w="12700" cap="flat" cmpd="sng" algn="ctr">
                      <a:solidFill>
                        <a:srgbClr val="5BA2BC"/>
                      </a:solidFill>
                      <a:prstDash val="solid"/>
                      <a:round/>
                      <a:headEnd type="none" w="med" len="med"/>
                      <a:tailEnd type="none" w="med" len="med"/>
                    </a:lnT>
                    <a:lnB w="12700" cap="flat" cmpd="sng" algn="ctr">
                      <a:solidFill>
                        <a:srgbClr val="5BA2BC"/>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BF8700"/>
                          </a:solidFill>
                          <a:effectLst/>
                          <a:latin typeface="Arial" charset="0"/>
                          <a:ea typeface="Times New Roman" charset="0"/>
                        </a:rPr>
                        <a:t>-</a:t>
                      </a:r>
                      <a:endParaRPr kumimoji="0" lang="en-US" sz="2000" b="0" i="0" u="none" strike="noStrike" cap="none" normalizeH="0" baseline="0" smtClean="0">
                        <a:ln>
                          <a:noFill/>
                        </a:ln>
                        <a:solidFill>
                          <a:srgbClr val="BF8700"/>
                        </a:solidFill>
                        <a:effectLst/>
                        <a:latin typeface="Times New Roman" charset="0"/>
                        <a:ea typeface="Times New Roman" charset="0"/>
                      </a:endParaRPr>
                    </a:p>
                  </a:txBody>
                  <a:tcPr marL="44450" marR="44450" marT="0" marB="0" horzOverflow="overflow">
                    <a:lnL w="12700" cap="flat" cmpd="sng" algn="ctr">
                      <a:solidFill>
                        <a:srgbClr val="5BA2BC"/>
                      </a:solidFill>
                      <a:prstDash val="solid"/>
                      <a:round/>
                      <a:headEnd type="none" w="med" len="med"/>
                      <a:tailEnd type="none" w="med" len="med"/>
                    </a:lnL>
                    <a:lnR w="12700" cap="flat" cmpd="sng" algn="ctr">
                      <a:solidFill>
                        <a:srgbClr val="5BA2BC"/>
                      </a:solidFill>
                      <a:prstDash val="solid"/>
                      <a:round/>
                      <a:headEnd type="none" w="med" len="med"/>
                      <a:tailEnd type="none" w="med" len="med"/>
                    </a:lnR>
                    <a:lnT w="12700" cap="flat" cmpd="sng" algn="ctr">
                      <a:solidFill>
                        <a:srgbClr val="5BA2BC"/>
                      </a:solidFill>
                      <a:prstDash val="solid"/>
                      <a:round/>
                      <a:headEnd type="none" w="med" len="med"/>
                      <a:tailEnd type="none" w="med" len="med"/>
                    </a:lnT>
                    <a:lnB w="12700" cap="flat" cmpd="sng" algn="ctr">
                      <a:solidFill>
                        <a:srgbClr val="5BA2BC"/>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2"/>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Times New Roman" charset="0"/>
                        </a:rPr>
                        <a:t>C</a:t>
                      </a:r>
                      <a:endParaRPr kumimoji="0" lang="en-US" sz="2000" b="0" i="0" u="none" strike="noStrike" cap="none" normalizeH="0" baseline="0" smtClean="0">
                        <a:ln>
                          <a:noFill/>
                        </a:ln>
                        <a:solidFill>
                          <a:schemeClr val="tx1"/>
                        </a:solidFill>
                        <a:effectLst/>
                        <a:latin typeface="Times New Roman" charset="0"/>
                        <a:ea typeface="Times New Roman" charset="0"/>
                      </a:endParaRPr>
                    </a:p>
                  </a:txBody>
                  <a:tcPr marL="44450" marR="44450" marT="0" marB="0" horzOverflow="overflow">
                    <a:lnL w="12700" cap="flat" cmpd="sng" algn="ctr">
                      <a:solidFill>
                        <a:srgbClr val="5BA2BC"/>
                      </a:solidFill>
                      <a:prstDash val="solid"/>
                      <a:round/>
                      <a:headEnd type="none" w="med" len="med"/>
                      <a:tailEnd type="none" w="med" len="med"/>
                    </a:lnL>
                    <a:lnR w="12700" cap="flat" cmpd="sng" algn="ctr">
                      <a:solidFill>
                        <a:srgbClr val="5BA2BC"/>
                      </a:solidFill>
                      <a:prstDash val="solid"/>
                      <a:round/>
                      <a:headEnd type="none" w="med" len="med"/>
                      <a:tailEnd type="none" w="med" len="med"/>
                    </a:lnR>
                    <a:lnT w="12700" cap="flat" cmpd="sng" algn="ctr">
                      <a:solidFill>
                        <a:srgbClr val="5BA2BC"/>
                      </a:solidFill>
                      <a:prstDash val="solid"/>
                      <a:round/>
                      <a:headEnd type="none" w="med" len="med"/>
                      <a:tailEnd type="none" w="med" len="med"/>
                    </a:lnT>
                    <a:lnB w="12700" cap="flat" cmpd="sng" algn="ctr">
                      <a:solidFill>
                        <a:srgbClr val="5BA2BC"/>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A17C36"/>
                          </a:solidFill>
                          <a:effectLst/>
                          <a:latin typeface="Arial" charset="0"/>
                          <a:ea typeface="Times New Roman" charset="0"/>
                        </a:rPr>
                        <a:t>3</a:t>
                      </a:r>
                      <a:endParaRPr kumimoji="0" lang="en-US" sz="2000" b="0" i="0" u="none" strike="noStrike" cap="none" normalizeH="0" baseline="0" smtClean="0">
                        <a:ln>
                          <a:noFill/>
                        </a:ln>
                        <a:solidFill>
                          <a:srgbClr val="A17C36"/>
                        </a:solidFill>
                        <a:effectLst/>
                        <a:latin typeface="Times New Roman" charset="0"/>
                        <a:ea typeface="Times New Roman" charset="0"/>
                      </a:endParaRPr>
                    </a:p>
                  </a:txBody>
                  <a:tcPr marL="44450" marR="44450" marT="0" marB="0" horzOverflow="overflow">
                    <a:lnL w="12700" cap="flat" cmpd="sng" algn="ctr">
                      <a:solidFill>
                        <a:srgbClr val="5BA2BC"/>
                      </a:solidFill>
                      <a:prstDash val="solid"/>
                      <a:round/>
                      <a:headEnd type="none" w="med" len="med"/>
                      <a:tailEnd type="none" w="med" len="med"/>
                    </a:lnL>
                    <a:lnR w="12700" cap="flat" cmpd="sng" algn="ctr">
                      <a:solidFill>
                        <a:srgbClr val="5BA2BC"/>
                      </a:solidFill>
                      <a:prstDash val="solid"/>
                      <a:round/>
                      <a:headEnd type="none" w="med" len="med"/>
                      <a:tailEnd type="none" w="med" len="med"/>
                    </a:lnR>
                    <a:lnT w="12700" cap="flat" cmpd="sng" algn="ctr">
                      <a:solidFill>
                        <a:srgbClr val="5BA2BC"/>
                      </a:solidFill>
                      <a:prstDash val="solid"/>
                      <a:round/>
                      <a:headEnd type="none" w="med" len="med"/>
                      <a:tailEnd type="none" w="med" len="med"/>
                    </a:lnT>
                    <a:lnB w="12700" cap="flat" cmpd="sng" algn="ctr">
                      <a:solidFill>
                        <a:srgbClr val="5BA2BC"/>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BA8F2D"/>
                          </a:solidFill>
                          <a:effectLst/>
                          <a:latin typeface="Arial" charset="0"/>
                          <a:ea typeface="Times New Roman" charset="0"/>
                        </a:rPr>
                        <a:t>2</a:t>
                      </a:r>
                      <a:endParaRPr kumimoji="0" lang="en-US" sz="2000" b="0" i="0" u="none" strike="noStrike" cap="none" normalizeH="0" baseline="0" dirty="0" smtClean="0">
                        <a:ln>
                          <a:noFill/>
                        </a:ln>
                        <a:solidFill>
                          <a:srgbClr val="BA8F2D"/>
                        </a:solidFill>
                        <a:effectLst/>
                        <a:latin typeface="Times New Roman" charset="0"/>
                        <a:ea typeface="Times New Roman" charset="0"/>
                      </a:endParaRPr>
                    </a:p>
                  </a:txBody>
                  <a:tcPr marL="44450" marR="44450" marT="0" marB="0" horzOverflow="overflow">
                    <a:lnL w="12700" cap="flat" cmpd="sng" algn="ctr">
                      <a:solidFill>
                        <a:srgbClr val="5BA2BC"/>
                      </a:solidFill>
                      <a:prstDash val="solid"/>
                      <a:round/>
                      <a:headEnd type="none" w="med" len="med"/>
                      <a:tailEnd type="none" w="med" len="med"/>
                    </a:lnL>
                    <a:lnR w="12700" cap="flat" cmpd="sng" algn="ctr">
                      <a:solidFill>
                        <a:srgbClr val="5BA2BC"/>
                      </a:solidFill>
                      <a:prstDash val="solid"/>
                      <a:round/>
                      <a:headEnd type="none" w="med" len="med"/>
                      <a:tailEnd type="none" w="med" len="med"/>
                    </a:lnR>
                    <a:lnT w="12700" cap="flat" cmpd="sng" algn="ctr">
                      <a:solidFill>
                        <a:srgbClr val="5BA2BC"/>
                      </a:solidFill>
                      <a:prstDash val="solid"/>
                      <a:round/>
                      <a:headEnd type="none" w="med" len="med"/>
                      <a:tailEnd type="none" w="med" len="med"/>
                    </a:lnT>
                    <a:lnB w="12700" cap="flat" cmpd="sng" algn="ctr">
                      <a:solidFill>
                        <a:srgbClr val="5BA2BC"/>
                      </a:solidFill>
                      <a:prstDash val="solid"/>
                      <a:round/>
                      <a:headEnd type="none" w="med" len="med"/>
                      <a:tailEnd type="none" w="med" len="med"/>
                    </a:lnB>
                    <a:lnTlToBr>
                      <a:noFill/>
                    </a:lnTlToBr>
                    <a:lnBlToTr>
                      <a:noFill/>
                    </a:lnBlToTr>
                    <a:solidFill>
                      <a:srgbClr val="C8E0E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Arial" charset="0"/>
                          <a:ea typeface="Times New Roman" charset="0"/>
                        </a:rPr>
                        <a:t>1</a:t>
                      </a:r>
                      <a:endParaRPr kumimoji="0" lang="en-US" sz="20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rgbClr val="5BA2BC"/>
                      </a:solidFill>
                      <a:prstDash val="solid"/>
                      <a:round/>
                      <a:headEnd type="none" w="med" len="med"/>
                      <a:tailEnd type="none" w="med" len="med"/>
                    </a:lnL>
                    <a:lnR w="12700" cap="flat" cmpd="sng" algn="ctr">
                      <a:solidFill>
                        <a:srgbClr val="5BA2BC"/>
                      </a:solidFill>
                      <a:prstDash val="solid"/>
                      <a:round/>
                      <a:headEnd type="none" w="med" len="med"/>
                      <a:tailEnd type="none" w="med" len="med"/>
                    </a:lnR>
                    <a:lnT w="12700" cap="flat" cmpd="sng" algn="ctr">
                      <a:solidFill>
                        <a:srgbClr val="5BA2BC"/>
                      </a:solidFill>
                      <a:prstDash val="solid"/>
                      <a:round/>
                      <a:headEnd type="none" w="med" len="med"/>
                      <a:tailEnd type="none" w="med" len="med"/>
                    </a:lnT>
                    <a:lnB w="12700" cap="flat" cmpd="sng" algn="ctr">
                      <a:solidFill>
                        <a:srgbClr val="5BA2BC"/>
                      </a:solidFill>
                      <a:prstDash val="solid"/>
                      <a:round/>
                      <a:headEnd type="none" w="med" len="med"/>
                      <a:tailEnd type="none" w="med" len="med"/>
                    </a:lnB>
                    <a:lnTlToBr>
                      <a:noFill/>
                    </a:lnTlToBr>
                    <a:lnBlToTr>
                      <a:noFill/>
                    </a:lnBlToTr>
                    <a:solidFill>
                      <a:srgbClr val="C8E0E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BF8700"/>
                          </a:solidFill>
                          <a:effectLst/>
                          <a:latin typeface="Arial" charset="0"/>
                          <a:ea typeface="Times New Roman" charset="0"/>
                        </a:rPr>
                        <a:t>2</a:t>
                      </a:r>
                      <a:endParaRPr kumimoji="0" lang="en-US" sz="2000" b="0" i="0" u="none" strike="noStrike" cap="none" normalizeH="0" baseline="0" dirty="0" smtClean="0">
                        <a:ln>
                          <a:noFill/>
                        </a:ln>
                        <a:solidFill>
                          <a:srgbClr val="BF8700"/>
                        </a:solidFill>
                        <a:effectLst/>
                        <a:latin typeface="Times New Roman" charset="0"/>
                        <a:ea typeface="Times New Roman" charset="0"/>
                      </a:endParaRPr>
                    </a:p>
                  </a:txBody>
                  <a:tcPr marL="44450" marR="44450" marT="0" marB="0" horzOverflow="overflow">
                    <a:lnL w="12700" cap="flat" cmpd="sng" algn="ctr">
                      <a:solidFill>
                        <a:srgbClr val="5BA2BC"/>
                      </a:solidFill>
                      <a:prstDash val="solid"/>
                      <a:round/>
                      <a:headEnd type="none" w="med" len="med"/>
                      <a:tailEnd type="none" w="med" len="med"/>
                    </a:lnL>
                    <a:lnR w="12700" cap="flat" cmpd="sng" algn="ctr">
                      <a:solidFill>
                        <a:srgbClr val="5BA2BC"/>
                      </a:solidFill>
                      <a:prstDash val="solid"/>
                      <a:round/>
                      <a:headEnd type="none" w="med" len="med"/>
                      <a:tailEnd type="none" w="med" len="med"/>
                    </a:lnR>
                    <a:lnT w="12700" cap="flat" cmpd="sng" algn="ctr">
                      <a:solidFill>
                        <a:srgbClr val="5BA2BC"/>
                      </a:solidFill>
                      <a:prstDash val="solid"/>
                      <a:round/>
                      <a:headEnd type="none" w="med" len="med"/>
                      <a:tailEnd type="none" w="med" len="med"/>
                    </a:lnT>
                    <a:lnB w="12700" cap="flat" cmpd="sng" algn="ctr">
                      <a:solidFill>
                        <a:srgbClr val="5BA2BC"/>
                      </a:solidFill>
                      <a:prstDash val="solid"/>
                      <a:round/>
                      <a:headEnd type="none" w="med" len="med"/>
                      <a:tailEnd type="none" w="med" len="med"/>
                    </a:lnB>
                    <a:lnTlToBr>
                      <a:noFill/>
                    </a:lnTlToBr>
                    <a:lnBlToTr>
                      <a:noFill/>
                    </a:lnBlToTr>
                    <a:solidFill>
                      <a:srgbClr val="C8E0E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Arial" charset="0"/>
                          <a:ea typeface="Times New Roman" charset="0"/>
                        </a:rPr>
                        <a:t>-</a:t>
                      </a:r>
                      <a:endParaRPr kumimoji="0" lang="en-US" sz="20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rgbClr val="5BA2BC"/>
                      </a:solidFill>
                      <a:prstDash val="solid"/>
                      <a:round/>
                      <a:headEnd type="none" w="med" len="med"/>
                      <a:tailEnd type="none" w="med" len="med"/>
                    </a:lnL>
                    <a:lnR w="12700" cap="flat" cmpd="sng" algn="ctr">
                      <a:solidFill>
                        <a:srgbClr val="5BA2BC"/>
                      </a:solidFill>
                      <a:prstDash val="solid"/>
                      <a:round/>
                      <a:headEnd type="none" w="med" len="med"/>
                      <a:tailEnd type="none" w="med" len="med"/>
                    </a:lnR>
                    <a:lnT w="12700" cap="flat" cmpd="sng" algn="ctr">
                      <a:solidFill>
                        <a:srgbClr val="5BA2BC"/>
                      </a:solidFill>
                      <a:prstDash val="solid"/>
                      <a:round/>
                      <a:headEnd type="none" w="med" len="med"/>
                      <a:tailEnd type="none" w="med" len="med"/>
                    </a:lnT>
                    <a:lnB w="12700" cap="flat" cmpd="sng" algn="ctr">
                      <a:solidFill>
                        <a:srgbClr val="5BA2BC"/>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BF8700"/>
                          </a:solidFill>
                          <a:effectLst/>
                          <a:latin typeface="Arial" charset="0"/>
                          <a:ea typeface="Times New Roman" charset="0"/>
                        </a:rPr>
                        <a:t>-</a:t>
                      </a:r>
                      <a:endParaRPr kumimoji="0" lang="en-US" sz="2000" b="0" i="0" u="none" strike="noStrike" cap="none" normalizeH="0" baseline="0" smtClean="0">
                        <a:ln>
                          <a:noFill/>
                        </a:ln>
                        <a:solidFill>
                          <a:srgbClr val="BF8700"/>
                        </a:solidFill>
                        <a:effectLst/>
                        <a:latin typeface="Times New Roman" charset="0"/>
                        <a:ea typeface="Times New Roman" charset="0"/>
                      </a:endParaRPr>
                    </a:p>
                  </a:txBody>
                  <a:tcPr marL="44450" marR="44450" marT="0" marB="0" horzOverflow="overflow">
                    <a:lnL w="12700" cap="flat" cmpd="sng" algn="ctr">
                      <a:solidFill>
                        <a:srgbClr val="5BA2BC"/>
                      </a:solidFill>
                      <a:prstDash val="solid"/>
                      <a:round/>
                      <a:headEnd type="none" w="med" len="med"/>
                      <a:tailEnd type="none" w="med" len="med"/>
                    </a:lnL>
                    <a:lnR w="12700" cap="flat" cmpd="sng" algn="ctr">
                      <a:solidFill>
                        <a:srgbClr val="5BA2BC"/>
                      </a:solidFill>
                      <a:prstDash val="solid"/>
                      <a:round/>
                      <a:headEnd type="none" w="med" len="med"/>
                      <a:tailEnd type="none" w="med" len="med"/>
                    </a:lnR>
                    <a:lnT w="12700" cap="flat" cmpd="sng" algn="ctr">
                      <a:solidFill>
                        <a:srgbClr val="5BA2BC"/>
                      </a:solidFill>
                      <a:prstDash val="solid"/>
                      <a:round/>
                      <a:headEnd type="none" w="med" len="med"/>
                      <a:tailEnd type="none" w="med" len="med"/>
                    </a:lnT>
                    <a:lnB w="12700" cap="flat" cmpd="sng" algn="ctr">
                      <a:solidFill>
                        <a:srgbClr val="5BA2BC"/>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3"/>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Times New Roman" charset="0"/>
                        </a:rPr>
                        <a:t>D</a:t>
                      </a:r>
                      <a:endParaRPr kumimoji="0" lang="en-US" sz="2000" b="0" i="0" u="none" strike="noStrike" cap="none" normalizeH="0" baseline="0" smtClean="0">
                        <a:ln>
                          <a:noFill/>
                        </a:ln>
                        <a:solidFill>
                          <a:schemeClr val="tx1"/>
                        </a:solidFill>
                        <a:effectLst/>
                        <a:latin typeface="Times New Roman" charset="0"/>
                        <a:ea typeface="Times New Roman" charset="0"/>
                      </a:endParaRPr>
                    </a:p>
                  </a:txBody>
                  <a:tcPr marL="44450" marR="44450" marT="0" marB="0" horzOverflow="overflow">
                    <a:lnL w="12700" cap="flat" cmpd="sng" algn="ctr">
                      <a:solidFill>
                        <a:srgbClr val="5BA2BC"/>
                      </a:solidFill>
                      <a:prstDash val="solid"/>
                      <a:round/>
                      <a:headEnd type="none" w="med" len="med"/>
                      <a:tailEnd type="none" w="med" len="med"/>
                    </a:lnL>
                    <a:lnR w="12700" cap="flat" cmpd="sng" algn="ctr">
                      <a:solidFill>
                        <a:srgbClr val="5BA2BC"/>
                      </a:solidFill>
                      <a:prstDash val="solid"/>
                      <a:round/>
                      <a:headEnd type="none" w="med" len="med"/>
                      <a:tailEnd type="none" w="med" len="med"/>
                    </a:lnR>
                    <a:lnT w="12700" cap="flat" cmpd="sng" algn="ctr">
                      <a:solidFill>
                        <a:srgbClr val="5BA2BC"/>
                      </a:solidFill>
                      <a:prstDash val="solid"/>
                      <a:round/>
                      <a:headEnd type="none" w="med" len="med"/>
                      <a:tailEnd type="none" w="med" len="med"/>
                    </a:lnT>
                    <a:lnB w="12700" cap="flat" cmpd="sng" algn="ctr">
                      <a:solidFill>
                        <a:srgbClr val="5BA2BC"/>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A17C36"/>
                          </a:solidFill>
                          <a:effectLst/>
                          <a:latin typeface="Arial" charset="0"/>
                          <a:ea typeface="Times New Roman" charset="0"/>
                        </a:rPr>
                        <a:t>7</a:t>
                      </a:r>
                      <a:endParaRPr kumimoji="0" lang="en-US" sz="2000" b="0" i="0" u="none" strike="noStrike" cap="none" normalizeH="0" baseline="0" smtClean="0">
                        <a:ln>
                          <a:noFill/>
                        </a:ln>
                        <a:solidFill>
                          <a:srgbClr val="A17C36"/>
                        </a:solidFill>
                        <a:effectLst/>
                        <a:latin typeface="Times New Roman" charset="0"/>
                        <a:ea typeface="Times New Roman" charset="0"/>
                      </a:endParaRPr>
                    </a:p>
                  </a:txBody>
                  <a:tcPr marL="44450" marR="44450" marT="0" marB="0" horzOverflow="overflow">
                    <a:lnL w="12700" cap="flat" cmpd="sng" algn="ctr">
                      <a:solidFill>
                        <a:srgbClr val="5BA2BC"/>
                      </a:solidFill>
                      <a:prstDash val="solid"/>
                      <a:round/>
                      <a:headEnd type="none" w="med" len="med"/>
                      <a:tailEnd type="none" w="med" len="med"/>
                    </a:lnL>
                    <a:lnR w="12700" cap="flat" cmpd="sng" algn="ctr">
                      <a:solidFill>
                        <a:srgbClr val="5BA2BC"/>
                      </a:solidFill>
                      <a:prstDash val="solid"/>
                      <a:round/>
                      <a:headEnd type="none" w="med" len="med"/>
                      <a:tailEnd type="none" w="med" len="med"/>
                    </a:lnR>
                    <a:lnT w="12700" cap="flat" cmpd="sng" algn="ctr">
                      <a:solidFill>
                        <a:srgbClr val="5BA2BC"/>
                      </a:solidFill>
                      <a:prstDash val="solid"/>
                      <a:round/>
                      <a:headEnd type="none" w="med" len="med"/>
                      <a:tailEnd type="none" w="med" len="med"/>
                    </a:lnT>
                    <a:lnB w="12700" cap="flat" cmpd="sng" algn="ctr">
                      <a:solidFill>
                        <a:srgbClr val="5BA2BC"/>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BA8F2D"/>
                          </a:solidFill>
                          <a:effectLst/>
                          <a:latin typeface="Arial" charset="0"/>
                          <a:ea typeface="Times New Roman" charset="0"/>
                        </a:rPr>
                        <a:t>1</a:t>
                      </a:r>
                      <a:endParaRPr kumimoji="0" lang="en-US" sz="2000" b="0" i="0" u="none" strike="noStrike" cap="none" normalizeH="0" baseline="0" dirty="0" smtClean="0">
                        <a:ln>
                          <a:noFill/>
                        </a:ln>
                        <a:solidFill>
                          <a:srgbClr val="BA8F2D"/>
                        </a:solidFill>
                        <a:effectLst/>
                        <a:latin typeface="Times New Roman" charset="0"/>
                        <a:ea typeface="Times New Roman" charset="0"/>
                      </a:endParaRPr>
                    </a:p>
                  </a:txBody>
                  <a:tcPr marL="44450" marR="44450" marT="0" marB="0" horzOverflow="overflow">
                    <a:lnL w="12700" cap="flat" cmpd="sng" algn="ctr">
                      <a:solidFill>
                        <a:srgbClr val="5BA2BC"/>
                      </a:solidFill>
                      <a:prstDash val="solid"/>
                      <a:round/>
                      <a:headEnd type="none" w="med" len="med"/>
                      <a:tailEnd type="none" w="med" len="med"/>
                    </a:lnL>
                    <a:lnR w="12700" cap="flat" cmpd="sng" algn="ctr">
                      <a:solidFill>
                        <a:srgbClr val="5BA2BC"/>
                      </a:solidFill>
                      <a:prstDash val="solid"/>
                      <a:round/>
                      <a:headEnd type="none" w="med" len="med"/>
                      <a:tailEnd type="none" w="med" len="med"/>
                    </a:lnR>
                    <a:lnT w="12700" cap="flat" cmpd="sng" algn="ctr">
                      <a:solidFill>
                        <a:srgbClr val="5BA2BC"/>
                      </a:solidFill>
                      <a:prstDash val="solid"/>
                      <a:round/>
                      <a:headEnd type="none" w="med" len="med"/>
                      <a:tailEnd type="none" w="med" len="med"/>
                    </a:lnT>
                    <a:lnB w="12700" cap="flat" cmpd="sng" algn="ctr">
                      <a:solidFill>
                        <a:srgbClr val="5BA2BC"/>
                      </a:solidFill>
                      <a:prstDash val="solid"/>
                      <a:round/>
                      <a:headEnd type="none" w="med" len="med"/>
                      <a:tailEnd type="none" w="med" len="med"/>
                    </a:lnB>
                    <a:lnTlToBr>
                      <a:noFill/>
                    </a:lnTlToBr>
                    <a:lnBlToTr>
                      <a:noFill/>
                    </a:lnBlToTr>
                    <a:solidFill>
                      <a:srgbClr val="C8E0E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charset="0"/>
                          <a:ea typeface="Times New Roman" charset="0"/>
                        </a:rPr>
                        <a:t>1</a:t>
                      </a:r>
                      <a:endParaRPr kumimoji="0" lang="en-US" sz="2000" b="0" i="0" u="none" strike="noStrike" cap="none" normalizeH="0" baseline="0" dirty="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rgbClr val="5BA2BC"/>
                      </a:solidFill>
                      <a:prstDash val="solid"/>
                      <a:round/>
                      <a:headEnd type="none" w="med" len="med"/>
                      <a:tailEnd type="none" w="med" len="med"/>
                    </a:lnL>
                    <a:lnR w="12700" cap="flat" cmpd="sng" algn="ctr">
                      <a:solidFill>
                        <a:srgbClr val="5BA2BC"/>
                      </a:solidFill>
                      <a:prstDash val="solid"/>
                      <a:round/>
                      <a:headEnd type="none" w="med" len="med"/>
                      <a:tailEnd type="none" w="med" len="med"/>
                    </a:lnR>
                    <a:lnT w="12700" cap="flat" cmpd="sng" algn="ctr">
                      <a:solidFill>
                        <a:srgbClr val="5BA2BC"/>
                      </a:solidFill>
                      <a:prstDash val="solid"/>
                      <a:round/>
                      <a:headEnd type="none" w="med" len="med"/>
                      <a:tailEnd type="none" w="med" len="med"/>
                    </a:lnT>
                    <a:lnB w="12700" cap="flat" cmpd="sng" algn="ctr">
                      <a:solidFill>
                        <a:srgbClr val="5BA2BC"/>
                      </a:solidFill>
                      <a:prstDash val="solid"/>
                      <a:round/>
                      <a:headEnd type="none" w="med" len="med"/>
                      <a:tailEnd type="none" w="med" len="med"/>
                    </a:lnB>
                    <a:lnTlToBr>
                      <a:noFill/>
                    </a:lnTlToBr>
                    <a:lnBlToTr>
                      <a:noFill/>
                    </a:lnBlToTr>
                    <a:solidFill>
                      <a:srgbClr val="C8E0E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BF8700"/>
                          </a:solidFill>
                          <a:effectLst/>
                          <a:latin typeface="Arial" charset="0"/>
                          <a:ea typeface="Times New Roman" charset="0"/>
                        </a:rPr>
                        <a:t>1</a:t>
                      </a:r>
                      <a:endParaRPr kumimoji="0" lang="en-US" sz="2000" b="0" i="0" u="none" strike="noStrike" cap="none" normalizeH="0" baseline="0" dirty="0" smtClean="0">
                        <a:ln>
                          <a:noFill/>
                        </a:ln>
                        <a:solidFill>
                          <a:srgbClr val="BF8700"/>
                        </a:solidFill>
                        <a:effectLst/>
                        <a:latin typeface="Times New Roman" charset="0"/>
                        <a:ea typeface="Times New Roman" charset="0"/>
                      </a:endParaRPr>
                    </a:p>
                  </a:txBody>
                  <a:tcPr marL="44450" marR="44450" marT="0" marB="0" horzOverflow="overflow">
                    <a:lnL w="12700" cap="flat" cmpd="sng" algn="ctr">
                      <a:solidFill>
                        <a:srgbClr val="5BA2BC"/>
                      </a:solidFill>
                      <a:prstDash val="solid"/>
                      <a:round/>
                      <a:headEnd type="none" w="med" len="med"/>
                      <a:tailEnd type="none" w="med" len="med"/>
                    </a:lnL>
                    <a:lnR w="12700" cap="flat" cmpd="sng" algn="ctr">
                      <a:solidFill>
                        <a:srgbClr val="5BA2BC"/>
                      </a:solidFill>
                      <a:prstDash val="solid"/>
                      <a:round/>
                      <a:headEnd type="none" w="med" len="med"/>
                      <a:tailEnd type="none" w="med" len="med"/>
                    </a:lnR>
                    <a:lnT w="12700" cap="flat" cmpd="sng" algn="ctr">
                      <a:solidFill>
                        <a:srgbClr val="5BA2BC"/>
                      </a:solidFill>
                      <a:prstDash val="solid"/>
                      <a:round/>
                      <a:headEnd type="none" w="med" len="med"/>
                      <a:tailEnd type="none" w="med" len="med"/>
                    </a:lnT>
                    <a:lnB w="12700" cap="flat" cmpd="sng" algn="ctr">
                      <a:solidFill>
                        <a:srgbClr val="5BA2BC"/>
                      </a:solidFill>
                      <a:prstDash val="solid"/>
                      <a:round/>
                      <a:headEnd type="none" w="med" len="med"/>
                      <a:tailEnd type="none" w="med" len="med"/>
                    </a:lnB>
                    <a:lnTlToBr>
                      <a:noFill/>
                    </a:lnTlToBr>
                    <a:lnBlToTr>
                      <a:noFill/>
                    </a:lnBlToTr>
                    <a:solidFill>
                      <a:srgbClr val="C8E0E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Arial" charset="0"/>
                          <a:ea typeface="Times New Roman" charset="0"/>
                        </a:rPr>
                        <a:t>1</a:t>
                      </a:r>
                      <a:endParaRPr kumimoji="0" lang="en-US" sz="20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rgbClr val="5BA2BC"/>
                      </a:solidFill>
                      <a:prstDash val="solid"/>
                      <a:round/>
                      <a:headEnd type="none" w="med" len="med"/>
                      <a:tailEnd type="none" w="med" len="med"/>
                    </a:lnL>
                    <a:lnR w="12700" cap="flat" cmpd="sng" algn="ctr">
                      <a:solidFill>
                        <a:srgbClr val="5BA2BC"/>
                      </a:solidFill>
                      <a:prstDash val="solid"/>
                      <a:round/>
                      <a:headEnd type="none" w="med" len="med"/>
                      <a:tailEnd type="none" w="med" len="med"/>
                    </a:lnR>
                    <a:lnT w="12700" cap="flat" cmpd="sng" algn="ctr">
                      <a:solidFill>
                        <a:srgbClr val="5BA2BC"/>
                      </a:solidFill>
                      <a:prstDash val="solid"/>
                      <a:round/>
                      <a:headEnd type="none" w="med" len="med"/>
                      <a:tailEnd type="none" w="med" len="med"/>
                    </a:lnT>
                    <a:lnB w="12700" cap="flat" cmpd="sng" algn="ctr">
                      <a:solidFill>
                        <a:srgbClr val="5BA2BC"/>
                      </a:solidFill>
                      <a:prstDash val="solid"/>
                      <a:round/>
                      <a:headEnd type="none" w="med" len="med"/>
                      <a:tailEnd type="none" w="med" len="med"/>
                    </a:lnB>
                    <a:lnTlToBr>
                      <a:noFill/>
                    </a:lnTlToBr>
                    <a:lnBlToTr>
                      <a:noFill/>
                    </a:lnBlToTr>
                    <a:solidFill>
                      <a:srgbClr val="C8E0E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BF8700"/>
                          </a:solidFill>
                          <a:effectLst/>
                          <a:latin typeface="Arial" charset="0"/>
                          <a:ea typeface="Times New Roman" charset="0"/>
                        </a:rPr>
                        <a:t>1</a:t>
                      </a:r>
                      <a:endParaRPr kumimoji="0" lang="en-US" sz="2000" b="0" i="0" u="none" strike="noStrike" cap="none" normalizeH="0" baseline="0" dirty="0" smtClean="0">
                        <a:ln>
                          <a:noFill/>
                        </a:ln>
                        <a:solidFill>
                          <a:srgbClr val="BF8700"/>
                        </a:solidFill>
                        <a:effectLst/>
                        <a:latin typeface="Times New Roman" charset="0"/>
                        <a:ea typeface="Times New Roman" charset="0"/>
                      </a:endParaRPr>
                    </a:p>
                  </a:txBody>
                  <a:tcPr marL="44450" marR="44450" marT="0" marB="0" horzOverflow="overflow">
                    <a:lnL w="12700" cap="flat" cmpd="sng" algn="ctr">
                      <a:solidFill>
                        <a:srgbClr val="5BA2BC"/>
                      </a:solidFill>
                      <a:prstDash val="solid"/>
                      <a:round/>
                      <a:headEnd type="none" w="med" len="med"/>
                      <a:tailEnd type="none" w="med" len="med"/>
                    </a:lnL>
                    <a:lnR w="12700" cap="flat" cmpd="sng" algn="ctr">
                      <a:solidFill>
                        <a:srgbClr val="5BA2BC"/>
                      </a:solidFill>
                      <a:prstDash val="solid"/>
                      <a:round/>
                      <a:headEnd type="none" w="med" len="med"/>
                      <a:tailEnd type="none" w="med" len="med"/>
                    </a:lnR>
                    <a:lnT w="12700" cap="flat" cmpd="sng" algn="ctr">
                      <a:solidFill>
                        <a:srgbClr val="5BA2BC"/>
                      </a:solidFill>
                      <a:prstDash val="solid"/>
                      <a:round/>
                      <a:headEnd type="none" w="med" len="med"/>
                      <a:tailEnd type="none" w="med" len="med"/>
                    </a:lnT>
                    <a:lnB w="12700" cap="flat" cmpd="sng" algn="ctr">
                      <a:solidFill>
                        <a:srgbClr val="5BA2BC"/>
                      </a:solidFill>
                      <a:prstDash val="solid"/>
                      <a:round/>
                      <a:headEnd type="none" w="med" len="med"/>
                      <a:tailEnd type="none" w="med" len="med"/>
                    </a:lnB>
                    <a:lnTlToBr>
                      <a:noFill/>
                    </a:lnTlToBr>
                    <a:lnBlToTr>
                      <a:noFill/>
                    </a:lnBlToTr>
                    <a:solidFill>
                      <a:srgbClr val="C8E0E9"/>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26774453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2.5.2. Chiến lược </a:t>
            </a:r>
            <a:r>
              <a:rPr lang="en-US" dirty="0">
                <a:solidFill>
                  <a:srgbClr val="C00000"/>
                </a:solidFill>
                <a:effectLst>
                  <a:outerShdw blurRad="38100" dist="38100" dir="2700000" algn="tl">
                    <a:srgbClr val="000000">
                      <a:alpha val="43137"/>
                    </a:srgbClr>
                  </a:outerShdw>
                </a:effectLst>
              </a:rPr>
              <a:t>FIFO (FCFS)</a:t>
            </a:r>
            <a:endParaRPr lang="en-US" dirty="0"/>
          </a:p>
        </p:txBody>
      </p:sp>
      <p:sp>
        <p:nvSpPr>
          <p:cNvPr id="4" name="Date Placeholder 3"/>
          <p:cNvSpPr>
            <a:spLocks noGrp="1"/>
          </p:cNvSpPr>
          <p:nvPr>
            <p:ph type="dt" sz="half" idx="10"/>
          </p:nvPr>
        </p:nvSpPr>
        <p:spPr/>
        <p:txBody>
          <a:bodyPr/>
          <a:lstStyle/>
          <a:p>
            <a:fld id="{F304A388-B792-4BF1-82EC-FA2C53762184}" type="datetime1">
              <a:rPr lang="en-US" smtClean="0"/>
              <a:t>08-Jul-19</a:t>
            </a:fld>
            <a:endParaRPr lang="en-US" dirty="0"/>
          </a:p>
        </p:txBody>
      </p:sp>
      <p:sp>
        <p:nvSpPr>
          <p:cNvPr id="5" name="Footer Placeholder 4"/>
          <p:cNvSpPr>
            <a:spLocks noGrp="1"/>
          </p:cNvSpPr>
          <p:nvPr>
            <p:ph type="ftr" sz="quarter" idx="11"/>
          </p:nvPr>
        </p:nvSpPr>
        <p:spPr/>
        <p:txBody>
          <a:bodyPr/>
          <a:lstStyle/>
          <a:p>
            <a:r>
              <a:rPr lang="en-US" smtClean="0"/>
              <a:t>GV.TS.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dirty="0"/>
          </a:p>
        </p:txBody>
      </p:sp>
      <p:graphicFrame>
        <p:nvGraphicFramePr>
          <p:cNvPr id="7" name="Object 2"/>
          <p:cNvGraphicFramePr>
            <a:graphicFrameLocks noChangeAspect="1"/>
          </p:cNvGraphicFramePr>
          <p:nvPr>
            <p:extLst>
              <p:ext uri="{D42A27DB-BD31-4B8C-83A1-F6EECF244321}">
                <p14:modId xmlns:p14="http://schemas.microsoft.com/office/powerpoint/2010/main" val="4030797762"/>
              </p:ext>
            </p:extLst>
          </p:nvPr>
        </p:nvGraphicFramePr>
        <p:xfrm>
          <a:off x="549275" y="3765550"/>
          <a:ext cx="7927975" cy="1752600"/>
        </p:xfrm>
        <a:graphic>
          <a:graphicData uri="http://schemas.openxmlformats.org/presentationml/2006/ole">
            <mc:AlternateContent xmlns:mc="http://schemas.openxmlformats.org/markup-compatibility/2006">
              <mc:Choice xmlns:v="urn:schemas-microsoft-com:vml" Requires="v">
                <p:oleObj spid="_x0000_s3094" name="Document" r:id="rId3" imgW="6032500" imgH="1333500" progId="Word.Document.12">
                  <p:link updateAutomatic="1"/>
                </p:oleObj>
              </mc:Choice>
              <mc:Fallback>
                <p:oleObj name="Document" r:id="rId3" imgW="6032500" imgH="1333500" progId="Word.Document.12">
                  <p:link updateAutomatic="1"/>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275" y="3765550"/>
                        <a:ext cx="7927975"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Table 7"/>
          <p:cNvGraphicFramePr>
            <a:graphicFrameLocks noGrp="1"/>
          </p:cNvGraphicFramePr>
          <p:nvPr/>
        </p:nvGraphicFramePr>
        <p:xfrm>
          <a:off x="781050" y="1600200"/>
          <a:ext cx="7677150" cy="1463040"/>
        </p:xfrm>
        <a:graphic>
          <a:graphicData uri="http://schemas.openxmlformats.org/drawingml/2006/table">
            <a:tbl>
              <a:tblPr/>
              <a:tblGrid>
                <a:gridCol w="1096963">
                  <a:extLst>
                    <a:ext uri="{9D8B030D-6E8A-4147-A177-3AD203B41FA5}">
                      <a16:colId xmlns:a16="http://schemas.microsoft.com/office/drawing/2014/main" val="20000"/>
                    </a:ext>
                  </a:extLst>
                </a:gridCol>
                <a:gridCol w="1096962">
                  <a:extLst>
                    <a:ext uri="{9D8B030D-6E8A-4147-A177-3AD203B41FA5}">
                      <a16:colId xmlns:a16="http://schemas.microsoft.com/office/drawing/2014/main" val="20001"/>
                    </a:ext>
                  </a:extLst>
                </a:gridCol>
                <a:gridCol w="1096963">
                  <a:extLst>
                    <a:ext uri="{9D8B030D-6E8A-4147-A177-3AD203B41FA5}">
                      <a16:colId xmlns:a16="http://schemas.microsoft.com/office/drawing/2014/main" val="20002"/>
                    </a:ext>
                  </a:extLst>
                </a:gridCol>
                <a:gridCol w="1095375">
                  <a:extLst>
                    <a:ext uri="{9D8B030D-6E8A-4147-A177-3AD203B41FA5}">
                      <a16:colId xmlns:a16="http://schemas.microsoft.com/office/drawing/2014/main" val="20003"/>
                    </a:ext>
                  </a:extLst>
                </a:gridCol>
                <a:gridCol w="1096962">
                  <a:extLst>
                    <a:ext uri="{9D8B030D-6E8A-4147-A177-3AD203B41FA5}">
                      <a16:colId xmlns:a16="http://schemas.microsoft.com/office/drawing/2014/main" val="20004"/>
                    </a:ext>
                  </a:extLst>
                </a:gridCol>
                <a:gridCol w="1096963">
                  <a:extLst>
                    <a:ext uri="{9D8B030D-6E8A-4147-A177-3AD203B41FA5}">
                      <a16:colId xmlns:a16="http://schemas.microsoft.com/office/drawing/2014/main" val="20005"/>
                    </a:ext>
                  </a:extLst>
                </a:gridCol>
                <a:gridCol w="1096962">
                  <a:extLst>
                    <a:ext uri="{9D8B030D-6E8A-4147-A177-3AD203B41FA5}">
                      <a16:colId xmlns:a16="http://schemas.microsoft.com/office/drawing/2014/main" val="20006"/>
                    </a:ext>
                  </a:extLst>
                </a:gridCol>
              </a:tblGrid>
              <a:tr h="2825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Process</a:t>
                      </a:r>
                      <a:endParaRPr kumimoji="0" lang="en-US" sz="1600" b="0" i="0" u="none" strike="noStrike" cap="none" normalizeH="0" baseline="0" smtClean="0">
                        <a:ln>
                          <a:noFill/>
                        </a:ln>
                        <a:solidFill>
                          <a:srgbClr val="FFFFFF"/>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Arrival time</a:t>
                      </a:r>
                      <a:endParaRPr kumimoji="0" lang="en-US" sz="1600" b="0" i="0" u="none" strike="noStrike" cap="none" normalizeH="0" baseline="0" smtClean="0">
                        <a:ln>
                          <a:noFill/>
                        </a:ln>
                        <a:solidFill>
                          <a:srgbClr val="FFFFFF"/>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r>
                        <a:rPr kumimoji="0" lang="en-US" sz="1600" b="0" i="0" u="none" strike="noStrike" cap="none" normalizeH="0" baseline="30000" smtClean="0">
                          <a:ln>
                            <a:noFill/>
                          </a:ln>
                          <a:solidFill>
                            <a:srgbClr val="AA5816"/>
                          </a:solidFill>
                          <a:effectLst/>
                          <a:latin typeface="Arial" charset="0"/>
                          <a:ea typeface="Times New Roman" charset="0"/>
                        </a:rPr>
                        <a:t>st</a:t>
                      </a:r>
                      <a:r>
                        <a:rPr kumimoji="0" lang="en-US" sz="1600" b="0" i="0" u="none" strike="noStrike" cap="none" normalizeH="0" baseline="0" smtClean="0">
                          <a:ln>
                            <a:noFill/>
                          </a:ln>
                          <a:solidFill>
                            <a:srgbClr val="AA5816"/>
                          </a:solidFill>
                          <a:effectLst/>
                          <a:latin typeface="Arial" charset="0"/>
                          <a:ea typeface="Times New Roman" charset="0"/>
                        </a:rPr>
                        <a:t> exec</a:t>
                      </a:r>
                      <a:endParaRPr kumimoji="0" lang="en-US" sz="1600" b="0" i="0" u="none" strike="noStrike" cap="none" normalizeH="0" baseline="0" smtClean="0">
                        <a:ln>
                          <a:noFill/>
                        </a:ln>
                        <a:solidFill>
                          <a:srgbClr val="AA5816"/>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1C1D2"/>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1</a:t>
                      </a:r>
                      <a:r>
                        <a:rPr kumimoji="0" lang="en-US" sz="1600" b="0" i="0" u="none" strike="noStrike" cap="none" normalizeH="0" baseline="30000" smtClean="0">
                          <a:ln>
                            <a:noFill/>
                          </a:ln>
                          <a:solidFill>
                            <a:srgbClr val="FFFFFF"/>
                          </a:solidFill>
                          <a:effectLst/>
                          <a:latin typeface="Arial" charset="0"/>
                          <a:ea typeface="Times New Roman" charset="0"/>
                        </a:rPr>
                        <a:t>st</a:t>
                      </a:r>
                      <a:r>
                        <a:rPr kumimoji="0" lang="en-US" sz="1600" b="0" i="0" u="none" strike="noStrike" cap="none" normalizeH="0" baseline="0" smtClean="0">
                          <a:ln>
                            <a:noFill/>
                          </a:ln>
                          <a:solidFill>
                            <a:srgbClr val="FFFFFF"/>
                          </a:solidFill>
                          <a:effectLst/>
                          <a:latin typeface="Arial" charset="0"/>
                          <a:ea typeface="Times New Roman" charset="0"/>
                        </a:rPr>
                        <a:t> I/O</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2</a:t>
                      </a:r>
                      <a:r>
                        <a:rPr kumimoji="0" lang="en-US" sz="1600" b="0" i="0" u="none" strike="noStrike" cap="none" normalizeH="0" baseline="30000" smtClean="0">
                          <a:ln>
                            <a:noFill/>
                          </a:ln>
                          <a:solidFill>
                            <a:srgbClr val="AA5816"/>
                          </a:solidFill>
                          <a:effectLst/>
                          <a:latin typeface="Arial" charset="0"/>
                          <a:ea typeface="Times New Roman" charset="0"/>
                        </a:rPr>
                        <a:t>nd</a:t>
                      </a:r>
                      <a:r>
                        <a:rPr kumimoji="0" lang="en-US" sz="1600" b="0" i="0" u="none" strike="noStrike" cap="none" normalizeH="0" baseline="0" smtClean="0">
                          <a:ln>
                            <a:noFill/>
                          </a:ln>
                          <a:solidFill>
                            <a:srgbClr val="AA5816"/>
                          </a:solidFill>
                          <a:effectLst/>
                          <a:latin typeface="Arial" charset="0"/>
                          <a:ea typeface="Times New Roman" charset="0"/>
                        </a:rPr>
                        <a:t> exec</a:t>
                      </a:r>
                      <a:endParaRPr kumimoji="0" lang="en-US" sz="1600" b="0" i="0" u="none" strike="noStrike" cap="none" normalizeH="0" baseline="0" smtClean="0">
                        <a:ln>
                          <a:noFill/>
                        </a:ln>
                        <a:solidFill>
                          <a:srgbClr val="AA5816"/>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1C1D2"/>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2</a:t>
                      </a:r>
                      <a:r>
                        <a:rPr kumimoji="0" lang="en-US" sz="1600" b="0" i="0" u="none" strike="noStrike" cap="none" normalizeH="0" baseline="30000" smtClean="0">
                          <a:ln>
                            <a:noFill/>
                          </a:ln>
                          <a:solidFill>
                            <a:srgbClr val="FFFFFF"/>
                          </a:solidFill>
                          <a:effectLst/>
                          <a:latin typeface="Arial" charset="0"/>
                          <a:ea typeface="Times New Roman" charset="0"/>
                        </a:rPr>
                        <a:t>nd</a:t>
                      </a:r>
                      <a:r>
                        <a:rPr kumimoji="0" lang="en-US" sz="1600" b="0" i="0" u="none" strike="noStrike" cap="none" normalizeH="0" baseline="0" smtClean="0">
                          <a:ln>
                            <a:noFill/>
                          </a:ln>
                          <a:solidFill>
                            <a:srgbClr val="FFFFFF"/>
                          </a:solidFill>
                          <a:effectLst/>
                          <a:latin typeface="Arial" charset="0"/>
                          <a:ea typeface="Times New Roman" charset="0"/>
                        </a:rPr>
                        <a:t> I/O</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3</a:t>
                      </a:r>
                      <a:r>
                        <a:rPr kumimoji="0" lang="en-US" sz="1600" b="0" i="0" u="none" strike="noStrike" cap="none" normalizeH="0" baseline="30000" smtClean="0">
                          <a:ln>
                            <a:noFill/>
                          </a:ln>
                          <a:solidFill>
                            <a:srgbClr val="AA5816"/>
                          </a:solidFill>
                          <a:effectLst/>
                          <a:latin typeface="Arial" charset="0"/>
                          <a:ea typeface="Times New Roman" charset="0"/>
                        </a:rPr>
                        <a:t>rd</a:t>
                      </a:r>
                      <a:r>
                        <a:rPr kumimoji="0" lang="en-US" sz="1600" b="0" i="0" u="none" strike="noStrike" cap="none" normalizeH="0" baseline="0" smtClean="0">
                          <a:ln>
                            <a:noFill/>
                          </a:ln>
                          <a:solidFill>
                            <a:srgbClr val="AA5816"/>
                          </a:solidFill>
                          <a:effectLst/>
                          <a:latin typeface="Arial" charset="0"/>
                          <a:ea typeface="Times New Roman" charset="0"/>
                        </a:rPr>
                        <a:t> exec</a:t>
                      </a:r>
                      <a:endParaRPr kumimoji="0" lang="en-US" sz="1600" b="0" i="0" u="none" strike="noStrike" cap="none" normalizeH="0" baseline="0" smtClean="0">
                        <a:ln>
                          <a:noFill/>
                        </a:ln>
                        <a:solidFill>
                          <a:srgbClr val="AA5816"/>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1C1D2"/>
                    </a:solidFill>
                  </a:tcPr>
                </a:tc>
                <a:extLst>
                  <a:ext uri="{0D108BD9-81ED-4DB2-BD59-A6C34878D82A}">
                    <a16:rowId xmlns:a16="http://schemas.microsoft.com/office/drawing/2014/main" val="10000"/>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A</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0</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81875A"/>
                          </a:solidFill>
                          <a:effectLst/>
                          <a:latin typeface="Arial" charset="0"/>
                          <a:ea typeface="Times New Roman" charset="0"/>
                        </a:rPr>
                        <a:t>4</a:t>
                      </a:r>
                      <a:endParaRPr kumimoji="0" lang="en-US" sz="1600" b="0" i="0" u="none" strike="noStrike" cap="none" normalizeH="0" baseline="0" smtClean="0">
                        <a:ln>
                          <a:noFill/>
                        </a:ln>
                        <a:solidFill>
                          <a:srgbClr val="81875A"/>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4</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4</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4</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4</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extLst>
                  <a:ext uri="{0D108BD9-81ED-4DB2-BD59-A6C34878D82A}">
                    <a16:rowId xmlns:a16="http://schemas.microsoft.com/office/drawing/2014/main" val="10001"/>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B</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2</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81875A"/>
                          </a:solidFill>
                          <a:effectLst/>
                          <a:latin typeface="Arial" charset="0"/>
                          <a:ea typeface="Times New Roman" charset="0"/>
                        </a:rPr>
                        <a:t>8</a:t>
                      </a:r>
                      <a:endParaRPr kumimoji="0" lang="en-US" sz="1600" b="0" i="0" u="none" strike="noStrike" cap="none" normalizeH="0" baseline="0" smtClean="0">
                        <a:ln>
                          <a:noFill/>
                        </a:ln>
                        <a:solidFill>
                          <a:srgbClr val="81875A"/>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8</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2"/>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C</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3</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81875A"/>
                          </a:solidFill>
                          <a:effectLst/>
                          <a:latin typeface="Arial" charset="0"/>
                          <a:ea typeface="Times New Roman" charset="0"/>
                        </a:rPr>
                        <a:t>2</a:t>
                      </a:r>
                      <a:endParaRPr kumimoji="0" lang="en-US" sz="1600" b="0" i="0" u="none" strike="noStrike" cap="none" normalizeH="0" baseline="0" smtClean="0">
                        <a:ln>
                          <a:noFill/>
                        </a:ln>
                        <a:solidFill>
                          <a:srgbClr val="81875A"/>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2</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3"/>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D</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7</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81875A"/>
                          </a:solidFill>
                          <a:effectLst/>
                          <a:latin typeface="Arial" charset="0"/>
                          <a:ea typeface="Times New Roman" charset="0"/>
                        </a:rPr>
                        <a:t>1</a:t>
                      </a:r>
                      <a:endParaRPr kumimoji="0" lang="en-US" sz="1600" b="0" i="0" u="none" strike="noStrike" cap="none" normalizeH="0" baseline="0" smtClean="0">
                        <a:ln>
                          <a:noFill/>
                        </a:ln>
                        <a:solidFill>
                          <a:srgbClr val="81875A"/>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extLst>
                  <a:ext uri="{0D108BD9-81ED-4DB2-BD59-A6C34878D82A}">
                    <a16:rowId xmlns:a16="http://schemas.microsoft.com/office/drawing/2014/main" val="10004"/>
                  </a:ext>
                </a:extLst>
              </a:tr>
            </a:tbl>
          </a:graphicData>
        </a:graphic>
      </p:graphicFrame>
      <p:sp>
        <p:nvSpPr>
          <p:cNvPr id="9" name="Rectangle 8"/>
          <p:cNvSpPr>
            <a:spLocks noChangeArrowheads="1"/>
          </p:cNvSpPr>
          <p:nvPr/>
        </p:nvSpPr>
        <p:spPr bwMode="auto">
          <a:xfrm>
            <a:off x="1219200" y="3733800"/>
            <a:ext cx="7239000" cy="1784350"/>
          </a:xfrm>
          <a:prstGeom prst="rect">
            <a:avLst/>
          </a:prstGeom>
          <a:solidFill>
            <a:srgbClr val="D4E2ED">
              <a:alpha val="70195"/>
            </a:srgbClr>
          </a:solidFill>
          <a:ln>
            <a:noFill/>
          </a:ln>
          <a:effectLst>
            <a:outerShdw blurRad="38100" dist="30000" dir="5400000" rotWithShape="0">
              <a:srgbClr val="808080">
                <a:alpha val="45000"/>
              </a:srgbClr>
            </a:outerShdw>
          </a:effectLst>
          <a:extLst>
            <a:ext uri="{91240B29-F687-4F45-9708-019B960494DF}">
              <a14:hiddenLine xmlns:a14="http://schemas.microsoft.com/office/drawing/2010/main" w="10000">
                <a:solidFill>
                  <a:srgbClr val="000000"/>
                </a:solidFill>
                <a:miter lim="800000"/>
                <a:headEnd/>
                <a:tailEnd/>
              </a14:hiddenLine>
            </a:ext>
          </a:extLst>
        </p:spPr>
        <p:txBody>
          <a:bodyPr anchor="ctr"/>
          <a:lstStyle/>
          <a:p>
            <a:pPr algn="ctr"/>
            <a:endParaRPr lang="en-US">
              <a:solidFill>
                <a:srgbClr val="FFFFFF"/>
              </a:solidFill>
              <a:latin typeface="Tw Cen MT" charset="-18"/>
            </a:endParaRPr>
          </a:p>
        </p:txBody>
      </p:sp>
      <p:graphicFrame>
        <p:nvGraphicFramePr>
          <p:cNvPr id="10" name="Table 9"/>
          <p:cNvGraphicFramePr>
            <a:graphicFrameLocks noGrp="1"/>
          </p:cNvGraphicFramePr>
          <p:nvPr/>
        </p:nvGraphicFramePr>
        <p:xfrm>
          <a:off x="781050" y="3200400"/>
          <a:ext cx="2571750" cy="579120"/>
        </p:xfrm>
        <a:graphic>
          <a:graphicData uri="http://schemas.openxmlformats.org/drawingml/2006/table">
            <a:tbl>
              <a:tblPr/>
              <a:tblGrid>
                <a:gridCol w="530225">
                  <a:extLst>
                    <a:ext uri="{9D8B030D-6E8A-4147-A177-3AD203B41FA5}">
                      <a16:colId xmlns:a16="http://schemas.microsoft.com/office/drawing/2014/main" val="20000"/>
                    </a:ext>
                  </a:extLst>
                </a:gridCol>
                <a:gridCol w="365125">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gridCol w="457200">
                  <a:extLst>
                    <a:ext uri="{9D8B030D-6E8A-4147-A177-3AD203B41FA5}">
                      <a16:colId xmlns:a16="http://schemas.microsoft.com/office/drawing/2014/main" val="20004"/>
                    </a:ext>
                  </a:extLst>
                </a:gridCol>
                <a:gridCol w="381000">
                  <a:extLst>
                    <a:ext uri="{9D8B030D-6E8A-4147-A177-3AD203B41FA5}">
                      <a16:colId xmlns:a16="http://schemas.microsoft.com/office/drawing/2014/main" val="20005"/>
                    </a:ext>
                  </a:extLst>
                </a:gridCol>
              </a:tblGrid>
              <a:tr h="2333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News Gothic MT" charset="0"/>
                          <a:ea typeface="ＭＳ Ｐゴシック" charset="-128"/>
                        </a:rPr>
                        <a:t>RQ:</a:t>
                      </a:r>
                    </a:p>
                  </a:txBody>
                  <a:tcPr horzOverflow="overflow">
                    <a:lnL w="12700" cap="flat" cmpd="sng" algn="ctr">
                      <a:solidFill>
                        <a:schemeClr val="bg1"/>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News Gothic MT" charset="0"/>
                          <a:ea typeface="ＭＳ Ｐゴシック" charset="-128"/>
                        </a:rPr>
                        <a:t>A</a:t>
                      </a: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rgbClr val="D9E8F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rgbClr val="FFFFFF"/>
                        </a:solidFill>
                        <a:effectLst/>
                        <a:latin typeface="News Gothic MT" charset="0"/>
                        <a:ea typeface="ＭＳ Ｐゴシック" charset="-128"/>
                      </a:endParaRP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rgbClr val="FFFFFF"/>
                        </a:solidFill>
                        <a:effectLst/>
                        <a:latin typeface="News Gothic MT" charset="0"/>
                        <a:ea typeface="ＭＳ Ｐゴシック" charset="-128"/>
                      </a:endParaRP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rgbClr val="FFFFFF"/>
                        </a:solidFill>
                        <a:effectLst/>
                        <a:latin typeface="News Gothic MT" charset="0"/>
                        <a:ea typeface="ＭＳ Ｐゴシック" charset="-128"/>
                      </a:endParaRP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rgbClr val="FFFFFF"/>
                        </a:solidFill>
                        <a:effectLst/>
                        <a:latin typeface="News Gothic MT" charset="0"/>
                        <a:ea typeface="ＭＳ Ｐゴシック" charset="-128"/>
                      </a:endParaRP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cxnSp>
        <p:nvCxnSpPr>
          <p:cNvPr id="11" name="Straight Connector 10"/>
          <p:cNvCxnSpPr>
            <a:cxnSpLocks noChangeShapeType="1"/>
          </p:cNvCxnSpPr>
          <p:nvPr/>
        </p:nvCxnSpPr>
        <p:spPr bwMode="auto">
          <a:xfrm rot="5400000">
            <a:off x="1356518" y="3215482"/>
            <a:ext cx="334963" cy="304800"/>
          </a:xfrm>
          <a:prstGeom prst="line">
            <a:avLst/>
          </a:prstGeom>
          <a:noFill/>
          <a:ln w="19050">
            <a:solidFill>
              <a:schemeClr val="accent1"/>
            </a:solidFill>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
        <p:nvSpPr>
          <p:cNvPr id="12" name="Explosion 1 11"/>
          <p:cNvSpPr>
            <a:spLocks noChangeArrowheads="1"/>
          </p:cNvSpPr>
          <p:nvPr/>
        </p:nvSpPr>
        <p:spPr bwMode="auto">
          <a:xfrm>
            <a:off x="838200" y="4068763"/>
            <a:ext cx="669925" cy="503237"/>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sp>
        <p:nvSpPr>
          <p:cNvPr id="13" name="Explosion 1 12"/>
          <p:cNvSpPr>
            <a:spLocks noChangeArrowheads="1"/>
          </p:cNvSpPr>
          <p:nvPr/>
        </p:nvSpPr>
        <p:spPr bwMode="auto">
          <a:xfrm>
            <a:off x="3292475" y="1981200"/>
            <a:ext cx="441325" cy="503238"/>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sp>
        <p:nvSpPr>
          <p:cNvPr id="14" name="Explosion 1 13"/>
          <p:cNvSpPr>
            <a:spLocks noChangeArrowheads="1"/>
          </p:cNvSpPr>
          <p:nvPr/>
        </p:nvSpPr>
        <p:spPr bwMode="auto">
          <a:xfrm>
            <a:off x="1295400" y="3154363"/>
            <a:ext cx="441325" cy="503237"/>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sp>
        <p:nvSpPr>
          <p:cNvPr id="15" name="Explosion 1 14"/>
          <p:cNvSpPr>
            <a:spLocks noChangeArrowheads="1"/>
          </p:cNvSpPr>
          <p:nvPr/>
        </p:nvSpPr>
        <p:spPr bwMode="auto">
          <a:xfrm>
            <a:off x="2209800" y="1981200"/>
            <a:ext cx="441325" cy="503238"/>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sp>
        <p:nvSpPr>
          <p:cNvPr id="16" name="Explosion 1 15"/>
          <p:cNvSpPr>
            <a:spLocks noChangeArrowheads="1"/>
          </p:cNvSpPr>
          <p:nvPr/>
        </p:nvSpPr>
        <p:spPr bwMode="auto">
          <a:xfrm>
            <a:off x="762000" y="3611563"/>
            <a:ext cx="441325" cy="503237"/>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cxnSp>
        <p:nvCxnSpPr>
          <p:cNvPr id="17" name="Straight Connector 16"/>
          <p:cNvCxnSpPr>
            <a:cxnSpLocks noChangeShapeType="1"/>
          </p:cNvCxnSpPr>
          <p:nvPr/>
        </p:nvCxnSpPr>
        <p:spPr bwMode="auto">
          <a:xfrm rot="16200000" flipH="1">
            <a:off x="249238" y="4795838"/>
            <a:ext cx="1454150" cy="0"/>
          </a:xfrm>
          <a:prstGeom prst="line">
            <a:avLst/>
          </a:prstGeom>
          <a:noFill/>
          <a:ln w="28575">
            <a:solidFill>
              <a:srgbClr val="FF6600"/>
            </a:solidFill>
            <a:prstDash val="sysDot"/>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08318029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2.5.2. Chiến lược </a:t>
            </a:r>
            <a:r>
              <a:rPr lang="en-US" dirty="0">
                <a:solidFill>
                  <a:srgbClr val="C00000"/>
                </a:solidFill>
                <a:effectLst>
                  <a:outerShdw blurRad="38100" dist="38100" dir="2700000" algn="tl">
                    <a:srgbClr val="000000">
                      <a:alpha val="43137"/>
                    </a:srgbClr>
                  </a:outerShdw>
                </a:effectLst>
              </a:rPr>
              <a:t>FIFO (FCFS)</a:t>
            </a:r>
            <a:endParaRPr lang="en-US" dirty="0"/>
          </a:p>
        </p:txBody>
      </p:sp>
      <p:sp>
        <p:nvSpPr>
          <p:cNvPr id="4" name="Date Placeholder 3"/>
          <p:cNvSpPr>
            <a:spLocks noGrp="1"/>
          </p:cNvSpPr>
          <p:nvPr>
            <p:ph type="dt" sz="half" idx="10"/>
          </p:nvPr>
        </p:nvSpPr>
        <p:spPr/>
        <p:txBody>
          <a:bodyPr/>
          <a:lstStyle/>
          <a:p>
            <a:fld id="{F304A388-B792-4BF1-82EC-FA2C53762184}" type="datetime1">
              <a:rPr lang="en-US" smtClean="0"/>
              <a:t>08-Jul-19</a:t>
            </a:fld>
            <a:endParaRPr lang="en-US" dirty="0"/>
          </a:p>
        </p:txBody>
      </p:sp>
      <p:sp>
        <p:nvSpPr>
          <p:cNvPr id="5" name="Footer Placeholder 4"/>
          <p:cNvSpPr>
            <a:spLocks noGrp="1"/>
          </p:cNvSpPr>
          <p:nvPr>
            <p:ph type="ftr" sz="quarter" idx="11"/>
          </p:nvPr>
        </p:nvSpPr>
        <p:spPr/>
        <p:txBody>
          <a:bodyPr/>
          <a:lstStyle/>
          <a:p>
            <a:r>
              <a:rPr lang="en-US" smtClean="0"/>
              <a:t>GV.TS.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55</a:t>
            </a:fld>
            <a:endParaRPr lang="en-US" dirty="0"/>
          </a:p>
        </p:txBody>
      </p:sp>
      <p:graphicFrame>
        <p:nvGraphicFramePr>
          <p:cNvPr id="7" name="Object 2"/>
          <p:cNvGraphicFramePr>
            <a:graphicFrameLocks noChangeAspect="1"/>
          </p:cNvGraphicFramePr>
          <p:nvPr>
            <p:extLst>
              <p:ext uri="{D42A27DB-BD31-4B8C-83A1-F6EECF244321}">
                <p14:modId xmlns:p14="http://schemas.microsoft.com/office/powerpoint/2010/main" val="3914641912"/>
              </p:ext>
            </p:extLst>
          </p:nvPr>
        </p:nvGraphicFramePr>
        <p:xfrm>
          <a:off x="549275" y="3765550"/>
          <a:ext cx="7927975" cy="1752600"/>
        </p:xfrm>
        <a:graphic>
          <a:graphicData uri="http://schemas.openxmlformats.org/presentationml/2006/ole">
            <mc:AlternateContent xmlns:mc="http://schemas.openxmlformats.org/markup-compatibility/2006">
              <mc:Choice xmlns:v="urn:schemas-microsoft-com:vml" Requires="v">
                <p:oleObj spid="_x0000_s4118" name="Document" r:id="rId3" imgW="6032500" imgH="1333500" progId="Word.Document.12">
                  <p:link updateAutomatic="1"/>
                </p:oleObj>
              </mc:Choice>
              <mc:Fallback>
                <p:oleObj name="Document" r:id="rId3" imgW="6032500" imgH="1333500" progId="Word.Document.12">
                  <p:link updateAutomatic="1"/>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275" y="3765550"/>
                        <a:ext cx="7927975"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Table 7"/>
          <p:cNvGraphicFramePr>
            <a:graphicFrameLocks noGrp="1"/>
          </p:cNvGraphicFramePr>
          <p:nvPr/>
        </p:nvGraphicFramePr>
        <p:xfrm>
          <a:off x="781050" y="1600200"/>
          <a:ext cx="7677150" cy="1463040"/>
        </p:xfrm>
        <a:graphic>
          <a:graphicData uri="http://schemas.openxmlformats.org/drawingml/2006/table">
            <a:tbl>
              <a:tblPr/>
              <a:tblGrid>
                <a:gridCol w="1096963">
                  <a:extLst>
                    <a:ext uri="{9D8B030D-6E8A-4147-A177-3AD203B41FA5}">
                      <a16:colId xmlns:a16="http://schemas.microsoft.com/office/drawing/2014/main" val="20000"/>
                    </a:ext>
                  </a:extLst>
                </a:gridCol>
                <a:gridCol w="1096962">
                  <a:extLst>
                    <a:ext uri="{9D8B030D-6E8A-4147-A177-3AD203B41FA5}">
                      <a16:colId xmlns:a16="http://schemas.microsoft.com/office/drawing/2014/main" val="20001"/>
                    </a:ext>
                  </a:extLst>
                </a:gridCol>
                <a:gridCol w="1096963">
                  <a:extLst>
                    <a:ext uri="{9D8B030D-6E8A-4147-A177-3AD203B41FA5}">
                      <a16:colId xmlns:a16="http://schemas.microsoft.com/office/drawing/2014/main" val="20002"/>
                    </a:ext>
                  </a:extLst>
                </a:gridCol>
                <a:gridCol w="1095375">
                  <a:extLst>
                    <a:ext uri="{9D8B030D-6E8A-4147-A177-3AD203B41FA5}">
                      <a16:colId xmlns:a16="http://schemas.microsoft.com/office/drawing/2014/main" val="20003"/>
                    </a:ext>
                  </a:extLst>
                </a:gridCol>
                <a:gridCol w="1096962">
                  <a:extLst>
                    <a:ext uri="{9D8B030D-6E8A-4147-A177-3AD203B41FA5}">
                      <a16:colId xmlns:a16="http://schemas.microsoft.com/office/drawing/2014/main" val="20004"/>
                    </a:ext>
                  </a:extLst>
                </a:gridCol>
                <a:gridCol w="1096963">
                  <a:extLst>
                    <a:ext uri="{9D8B030D-6E8A-4147-A177-3AD203B41FA5}">
                      <a16:colId xmlns:a16="http://schemas.microsoft.com/office/drawing/2014/main" val="20005"/>
                    </a:ext>
                  </a:extLst>
                </a:gridCol>
                <a:gridCol w="1096962">
                  <a:extLst>
                    <a:ext uri="{9D8B030D-6E8A-4147-A177-3AD203B41FA5}">
                      <a16:colId xmlns:a16="http://schemas.microsoft.com/office/drawing/2014/main" val="20006"/>
                    </a:ext>
                  </a:extLst>
                </a:gridCol>
              </a:tblGrid>
              <a:tr h="2825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Process</a:t>
                      </a:r>
                      <a:endParaRPr kumimoji="0" lang="en-US" sz="1600" b="0" i="0" u="none" strike="noStrike" cap="none" normalizeH="0" baseline="0" smtClean="0">
                        <a:ln>
                          <a:noFill/>
                        </a:ln>
                        <a:solidFill>
                          <a:srgbClr val="FFFFFF"/>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Arrival time</a:t>
                      </a:r>
                      <a:endParaRPr kumimoji="0" lang="en-US" sz="1600" b="0" i="0" u="none" strike="noStrike" cap="none" normalizeH="0" baseline="0" smtClean="0">
                        <a:ln>
                          <a:noFill/>
                        </a:ln>
                        <a:solidFill>
                          <a:srgbClr val="FFFFFF"/>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r>
                        <a:rPr kumimoji="0" lang="en-US" sz="1600" b="0" i="0" u="none" strike="noStrike" cap="none" normalizeH="0" baseline="30000" smtClean="0">
                          <a:ln>
                            <a:noFill/>
                          </a:ln>
                          <a:solidFill>
                            <a:srgbClr val="AA5816"/>
                          </a:solidFill>
                          <a:effectLst/>
                          <a:latin typeface="Arial" charset="0"/>
                          <a:ea typeface="Times New Roman" charset="0"/>
                        </a:rPr>
                        <a:t>st</a:t>
                      </a:r>
                      <a:r>
                        <a:rPr kumimoji="0" lang="en-US" sz="1600" b="0" i="0" u="none" strike="noStrike" cap="none" normalizeH="0" baseline="0" smtClean="0">
                          <a:ln>
                            <a:noFill/>
                          </a:ln>
                          <a:solidFill>
                            <a:srgbClr val="AA5816"/>
                          </a:solidFill>
                          <a:effectLst/>
                          <a:latin typeface="Arial" charset="0"/>
                          <a:ea typeface="Times New Roman" charset="0"/>
                        </a:rPr>
                        <a:t> exec</a:t>
                      </a:r>
                      <a:endParaRPr kumimoji="0" lang="en-US" sz="1600" b="0" i="0" u="none" strike="noStrike" cap="none" normalizeH="0" baseline="0" smtClean="0">
                        <a:ln>
                          <a:noFill/>
                        </a:ln>
                        <a:solidFill>
                          <a:srgbClr val="AA5816"/>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1C1D2"/>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1</a:t>
                      </a:r>
                      <a:r>
                        <a:rPr kumimoji="0" lang="en-US" sz="1600" b="0" i="0" u="none" strike="noStrike" cap="none" normalizeH="0" baseline="30000" smtClean="0">
                          <a:ln>
                            <a:noFill/>
                          </a:ln>
                          <a:solidFill>
                            <a:srgbClr val="FFFFFF"/>
                          </a:solidFill>
                          <a:effectLst/>
                          <a:latin typeface="Arial" charset="0"/>
                          <a:ea typeface="Times New Roman" charset="0"/>
                        </a:rPr>
                        <a:t>st</a:t>
                      </a:r>
                      <a:r>
                        <a:rPr kumimoji="0" lang="en-US" sz="1600" b="0" i="0" u="none" strike="noStrike" cap="none" normalizeH="0" baseline="0" smtClean="0">
                          <a:ln>
                            <a:noFill/>
                          </a:ln>
                          <a:solidFill>
                            <a:srgbClr val="FFFFFF"/>
                          </a:solidFill>
                          <a:effectLst/>
                          <a:latin typeface="Arial" charset="0"/>
                          <a:ea typeface="Times New Roman" charset="0"/>
                        </a:rPr>
                        <a:t> I/O</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2</a:t>
                      </a:r>
                      <a:r>
                        <a:rPr kumimoji="0" lang="en-US" sz="1600" b="0" i="0" u="none" strike="noStrike" cap="none" normalizeH="0" baseline="30000" smtClean="0">
                          <a:ln>
                            <a:noFill/>
                          </a:ln>
                          <a:solidFill>
                            <a:srgbClr val="AA5816"/>
                          </a:solidFill>
                          <a:effectLst/>
                          <a:latin typeface="Arial" charset="0"/>
                          <a:ea typeface="Times New Roman" charset="0"/>
                        </a:rPr>
                        <a:t>nd</a:t>
                      </a:r>
                      <a:r>
                        <a:rPr kumimoji="0" lang="en-US" sz="1600" b="0" i="0" u="none" strike="noStrike" cap="none" normalizeH="0" baseline="0" smtClean="0">
                          <a:ln>
                            <a:noFill/>
                          </a:ln>
                          <a:solidFill>
                            <a:srgbClr val="AA5816"/>
                          </a:solidFill>
                          <a:effectLst/>
                          <a:latin typeface="Arial" charset="0"/>
                          <a:ea typeface="Times New Roman" charset="0"/>
                        </a:rPr>
                        <a:t> exec</a:t>
                      </a:r>
                      <a:endParaRPr kumimoji="0" lang="en-US" sz="1600" b="0" i="0" u="none" strike="noStrike" cap="none" normalizeH="0" baseline="0" smtClean="0">
                        <a:ln>
                          <a:noFill/>
                        </a:ln>
                        <a:solidFill>
                          <a:srgbClr val="AA5816"/>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1C1D2"/>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2</a:t>
                      </a:r>
                      <a:r>
                        <a:rPr kumimoji="0" lang="en-US" sz="1600" b="0" i="0" u="none" strike="noStrike" cap="none" normalizeH="0" baseline="30000" smtClean="0">
                          <a:ln>
                            <a:noFill/>
                          </a:ln>
                          <a:solidFill>
                            <a:srgbClr val="FFFFFF"/>
                          </a:solidFill>
                          <a:effectLst/>
                          <a:latin typeface="Arial" charset="0"/>
                          <a:ea typeface="Times New Roman" charset="0"/>
                        </a:rPr>
                        <a:t>nd</a:t>
                      </a:r>
                      <a:r>
                        <a:rPr kumimoji="0" lang="en-US" sz="1600" b="0" i="0" u="none" strike="noStrike" cap="none" normalizeH="0" baseline="0" smtClean="0">
                          <a:ln>
                            <a:noFill/>
                          </a:ln>
                          <a:solidFill>
                            <a:srgbClr val="FFFFFF"/>
                          </a:solidFill>
                          <a:effectLst/>
                          <a:latin typeface="Arial" charset="0"/>
                          <a:ea typeface="Times New Roman" charset="0"/>
                        </a:rPr>
                        <a:t> I/O</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3</a:t>
                      </a:r>
                      <a:r>
                        <a:rPr kumimoji="0" lang="en-US" sz="1600" b="0" i="0" u="none" strike="noStrike" cap="none" normalizeH="0" baseline="30000" smtClean="0">
                          <a:ln>
                            <a:noFill/>
                          </a:ln>
                          <a:solidFill>
                            <a:srgbClr val="AA5816"/>
                          </a:solidFill>
                          <a:effectLst/>
                          <a:latin typeface="Arial" charset="0"/>
                          <a:ea typeface="Times New Roman" charset="0"/>
                        </a:rPr>
                        <a:t>rd</a:t>
                      </a:r>
                      <a:r>
                        <a:rPr kumimoji="0" lang="en-US" sz="1600" b="0" i="0" u="none" strike="noStrike" cap="none" normalizeH="0" baseline="0" smtClean="0">
                          <a:ln>
                            <a:noFill/>
                          </a:ln>
                          <a:solidFill>
                            <a:srgbClr val="AA5816"/>
                          </a:solidFill>
                          <a:effectLst/>
                          <a:latin typeface="Arial" charset="0"/>
                          <a:ea typeface="Times New Roman" charset="0"/>
                        </a:rPr>
                        <a:t> exec</a:t>
                      </a:r>
                      <a:endParaRPr kumimoji="0" lang="en-US" sz="1600" b="0" i="0" u="none" strike="noStrike" cap="none" normalizeH="0" baseline="0" smtClean="0">
                        <a:ln>
                          <a:noFill/>
                        </a:ln>
                        <a:solidFill>
                          <a:srgbClr val="AA5816"/>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1C1D2"/>
                    </a:solidFill>
                  </a:tcPr>
                </a:tc>
                <a:extLst>
                  <a:ext uri="{0D108BD9-81ED-4DB2-BD59-A6C34878D82A}">
                    <a16:rowId xmlns:a16="http://schemas.microsoft.com/office/drawing/2014/main" val="10000"/>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A</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0</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4</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C8A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4</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81875A"/>
                          </a:solidFill>
                          <a:effectLst/>
                          <a:latin typeface="Arial" charset="0"/>
                          <a:ea typeface="Times New Roman" charset="0"/>
                        </a:rPr>
                        <a:t>4</a:t>
                      </a:r>
                      <a:endParaRPr kumimoji="0" lang="en-US" sz="1600" b="0" i="0" u="none" strike="noStrike" cap="none" normalizeH="0" baseline="0" smtClean="0">
                        <a:ln>
                          <a:noFill/>
                        </a:ln>
                        <a:solidFill>
                          <a:srgbClr val="81875A"/>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4</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4</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extLst>
                  <a:ext uri="{0D108BD9-81ED-4DB2-BD59-A6C34878D82A}">
                    <a16:rowId xmlns:a16="http://schemas.microsoft.com/office/drawing/2014/main" val="10001"/>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B</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2</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804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8</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81875A"/>
                          </a:solidFill>
                          <a:effectLst/>
                          <a:latin typeface="Arial" charset="0"/>
                          <a:ea typeface="Times New Roman" charset="0"/>
                        </a:rPr>
                        <a:t>8</a:t>
                      </a:r>
                      <a:endParaRPr kumimoji="0" lang="en-US" sz="1600" b="0" i="0" u="none" strike="noStrike" cap="none" normalizeH="0" baseline="0" smtClean="0">
                        <a:ln>
                          <a:noFill/>
                        </a:ln>
                        <a:solidFill>
                          <a:srgbClr val="81875A"/>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2"/>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C</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3</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2</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81875A"/>
                          </a:solidFill>
                          <a:effectLst/>
                          <a:latin typeface="Arial" charset="0"/>
                          <a:ea typeface="Times New Roman" charset="0"/>
                        </a:rPr>
                        <a:t>2</a:t>
                      </a:r>
                      <a:endParaRPr kumimoji="0" lang="en-US" sz="1600" b="0" i="0" u="none" strike="noStrike" cap="none" normalizeH="0" baseline="0" smtClean="0">
                        <a:ln>
                          <a:noFill/>
                        </a:ln>
                        <a:solidFill>
                          <a:srgbClr val="81875A"/>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3"/>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D</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7</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81875A"/>
                          </a:solidFill>
                          <a:effectLst/>
                          <a:latin typeface="Arial" charset="0"/>
                          <a:ea typeface="Times New Roman" charset="0"/>
                        </a:rPr>
                        <a:t>1</a:t>
                      </a:r>
                      <a:endParaRPr kumimoji="0" lang="en-US" sz="1600" b="0" i="0" u="none" strike="noStrike" cap="none" normalizeH="0" baseline="0" smtClean="0">
                        <a:ln>
                          <a:noFill/>
                        </a:ln>
                        <a:solidFill>
                          <a:srgbClr val="81875A"/>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extLst>
                  <a:ext uri="{0D108BD9-81ED-4DB2-BD59-A6C34878D82A}">
                    <a16:rowId xmlns:a16="http://schemas.microsoft.com/office/drawing/2014/main" val="10004"/>
                  </a:ext>
                </a:extLst>
              </a:tr>
            </a:tbl>
          </a:graphicData>
        </a:graphic>
      </p:graphicFrame>
      <p:sp>
        <p:nvSpPr>
          <p:cNvPr id="9" name="Rectangle 8"/>
          <p:cNvSpPr>
            <a:spLocks noChangeArrowheads="1"/>
          </p:cNvSpPr>
          <p:nvPr/>
        </p:nvSpPr>
        <p:spPr bwMode="auto">
          <a:xfrm>
            <a:off x="1447800" y="3733800"/>
            <a:ext cx="7010400" cy="1784350"/>
          </a:xfrm>
          <a:prstGeom prst="rect">
            <a:avLst/>
          </a:prstGeom>
          <a:solidFill>
            <a:srgbClr val="D4E2ED">
              <a:alpha val="70195"/>
            </a:srgbClr>
          </a:solidFill>
          <a:ln>
            <a:noFill/>
          </a:ln>
          <a:effectLst>
            <a:outerShdw blurRad="38100" dist="30000" dir="5400000" rotWithShape="0">
              <a:srgbClr val="808080">
                <a:alpha val="45000"/>
              </a:srgbClr>
            </a:outerShdw>
          </a:effectLst>
          <a:extLst>
            <a:ext uri="{91240B29-F687-4F45-9708-019B960494DF}">
              <a14:hiddenLine xmlns:a14="http://schemas.microsoft.com/office/drawing/2010/main" w="10000">
                <a:solidFill>
                  <a:srgbClr val="000000"/>
                </a:solidFill>
                <a:miter lim="800000"/>
                <a:headEnd/>
                <a:tailEnd/>
              </a14:hiddenLine>
            </a:ext>
          </a:extLst>
        </p:spPr>
        <p:txBody>
          <a:bodyPr anchor="ctr"/>
          <a:lstStyle/>
          <a:p>
            <a:pPr algn="ctr"/>
            <a:endParaRPr lang="en-US">
              <a:solidFill>
                <a:srgbClr val="FFFFFF"/>
              </a:solidFill>
              <a:latin typeface="Tw Cen MT" charset="-18"/>
            </a:endParaRPr>
          </a:p>
        </p:txBody>
      </p:sp>
      <p:graphicFrame>
        <p:nvGraphicFramePr>
          <p:cNvPr id="10" name="Table 9"/>
          <p:cNvGraphicFramePr>
            <a:graphicFrameLocks noGrp="1"/>
          </p:cNvGraphicFramePr>
          <p:nvPr/>
        </p:nvGraphicFramePr>
        <p:xfrm>
          <a:off x="781050" y="3200400"/>
          <a:ext cx="2571750" cy="579120"/>
        </p:xfrm>
        <a:graphic>
          <a:graphicData uri="http://schemas.openxmlformats.org/drawingml/2006/table">
            <a:tbl>
              <a:tblPr/>
              <a:tblGrid>
                <a:gridCol w="530225">
                  <a:extLst>
                    <a:ext uri="{9D8B030D-6E8A-4147-A177-3AD203B41FA5}">
                      <a16:colId xmlns:a16="http://schemas.microsoft.com/office/drawing/2014/main" val="20000"/>
                    </a:ext>
                  </a:extLst>
                </a:gridCol>
                <a:gridCol w="365125">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gridCol w="457200">
                  <a:extLst>
                    <a:ext uri="{9D8B030D-6E8A-4147-A177-3AD203B41FA5}">
                      <a16:colId xmlns:a16="http://schemas.microsoft.com/office/drawing/2014/main" val="20004"/>
                    </a:ext>
                  </a:extLst>
                </a:gridCol>
                <a:gridCol w="381000">
                  <a:extLst>
                    <a:ext uri="{9D8B030D-6E8A-4147-A177-3AD203B41FA5}">
                      <a16:colId xmlns:a16="http://schemas.microsoft.com/office/drawing/2014/main" val="20005"/>
                    </a:ext>
                  </a:extLst>
                </a:gridCol>
              </a:tblGrid>
              <a:tr h="2333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News Gothic MT" charset="0"/>
                          <a:ea typeface="ＭＳ Ｐゴシック" charset="-128"/>
                        </a:rPr>
                        <a:t>RQ:</a:t>
                      </a:r>
                    </a:p>
                  </a:txBody>
                  <a:tcPr horzOverflow="overflow">
                    <a:lnL w="12700" cap="flat" cmpd="sng" algn="ctr">
                      <a:solidFill>
                        <a:schemeClr val="bg1"/>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News Gothic MT" charset="0"/>
                          <a:ea typeface="ＭＳ Ｐゴシック" charset="-128"/>
                        </a:rPr>
                        <a:t>B</a:t>
                      </a: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rgbClr val="D9E8F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rgbClr val="FFFFFF"/>
                        </a:solidFill>
                        <a:effectLst/>
                        <a:latin typeface="News Gothic MT" charset="0"/>
                        <a:ea typeface="ＭＳ Ｐゴシック" charset="-128"/>
                      </a:endParaRP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rgbClr val="FFFFFF"/>
                        </a:solidFill>
                        <a:effectLst/>
                        <a:latin typeface="News Gothic MT" charset="0"/>
                        <a:ea typeface="ＭＳ Ｐゴシック" charset="-128"/>
                      </a:endParaRP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rgbClr val="FFFFFF"/>
                        </a:solidFill>
                        <a:effectLst/>
                        <a:latin typeface="News Gothic MT" charset="0"/>
                        <a:ea typeface="ＭＳ Ｐゴシック" charset="-128"/>
                      </a:endParaRP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rgbClr val="FFFFFF"/>
                        </a:solidFill>
                        <a:effectLst/>
                        <a:latin typeface="News Gothic MT" charset="0"/>
                        <a:ea typeface="ＭＳ Ｐゴシック" charset="-128"/>
                      </a:endParaRP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sp>
        <p:nvSpPr>
          <p:cNvPr id="11" name="Explosion 1 10"/>
          <p:cNvSpPr>
            <a:spLocks noChangeArrowheads="1"/>
          </p:cNvSpPr>
          <p:nvPr/>
        </p:nvSpPr>
        <p:spPr bwMode="auto">
          <a:xfrm>
            <a:off x="2209800" y="2239963"/>
            <a:ext cx="441325" cy="503237"/>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sp>
        <p:nvSpPr>
          <p:cNvPr id="12" name="Explosion 1 11"/>
          <p:cNvSpPr>
            <a:spLocks noChangeArrowheads="1"/>
          </p:cNvSpPr>
          <p:nvPr/>
        </p:nvSpPr>
        <p:spPr bwMode="auto">
          <a:xfrm>
            <a:off x="1311275" y="3124200"/>
            <a:ext cx="441325" cy="503238"/>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sp>
        <p:nvSpPr>
          <p:cNvPr id="13" name="Explosion 1 12"/>
          <p:cNvSpPr>
            <a:spLocks noChangeArrowheads="1"/>
          </p:cNvSpPr>
          <p:nvPr/>
        </p:nvSpPr>
        <p:spPr bwMode="auto">
          <a:xfrm>
            <a:off x="1143000" y="3611563"/>
            <a:ext cx="441325" cy="503237"/>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cxnSp>
        <p:nvCxnSpPr>
          <p:cNvPr id="14" name="Straight Connector 13"/>
          <p:cNvCxnSpPr>
            <a:cxnSpLocks noChangeShapeType="1"/>
          </p:cNvCxnSpPr>
          <p:nvPr/>
        </p:nvCxnSpPr>
        <p:spPr bwMode="auto">
          <a:xfrm rot="16200000" flipH="1">
            <a:off x="631825" y="4795838"/>
            <a:ext cx="1454150" cy="0"/>
          </a:xfrm>
          <a:prstGeom prst="line">
            <a:avLst/>
          </a:prstGeom>
          <a:noFill/>
          <a:ln w="28575">
            <a:solidFill>
              <a:srgbClr val="FF6600"/>
            </a:solidFill>
            <a:prstDash val="sysDot"/>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46173092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2.5.2. Chiến lược </a:t>
            </a:r>
            <a:r>
              <a:rPr lang="en-US" dirty="0">
                <a:solidFill>
                  <a:srgbClr val="C00000"/>
                </a:solidFill>
                <a:effectLst>
                  <a:outerShdw blurRad="38100" dist="38100" dir="2700000" algn="tl">
                    <a:srgbClr val="000000">
                      <a:alpha val="43137"/>
                    </a:srgbClr>
                  </a:outerShdw>
                </a:effectLst>
              </a:rPr>
              <a:t>FIFO (FCFS)</a:t>
            </a:r>
            <a:endParaRPr lang="en-US" dirty="0"/>
          </a:p>
        </p:txBody>
      </p:sp>
      <p:sp>
        <p:nvSpPr>
          <p:cNvPr id="4" name="Date Placeholder 3"/>
          <p:cNvSpPr>
            <a:spLocks noGrp="1"/>
          </p:cNvSpPr>
          <p:nvPr>
            <p:ph type="dt" sz="half" idx="10"/>
          </p:nvPr>
        </p:nvSpPr>
        <p:spPr/>
        <p:txBody>
          <a:bodyPr/>
          <a:lstStyle/>
          <a:p>
            <a:fld id="{F304A388-B792-4BF1-82EC-FA2C53762184}" type="datetime1">
              <a:rPr lang="en-US" smtClean="0"/>
              <a:t>08-Jul-19</a:t>
            </a:fld>
            <a:endParaRPr lang="en-US" dirty="0"/>
          </a:p>
        </p:txBody>
      </p:sp>
      <p:sp>
        <p:nvSpPr>
          <p:cNvPr id="5" name="Footer Placeholder 4"/>
          <p:cNvSpPr>
            <a:spLocks noGrp="1"/>
          </p:cNvSpPr>
          <p:nvPr>
            <p:ph type="ftr" sz="quarter" idx="11"/>
          </p:nvPr>
        </p:nvSpPr>
        <p:spPr/>
        <p:txBody>
          <a:bodyPr/>
          <a:lstStyle/>
          <a:p>
            <a:r>
              <a:rPr lang="en-US" smtClean="0"/>
              <a:t>GV.TS.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56</a:t>
            </a:fld>
            <a:endParaRPr lang="en-US" dirty="0"/>
          </a:p>
        </p:txBody>
      </p:sp>
      <p:graphicFrame>
        <p:nvGraphicFramePr>
          <p:cNvPr id="7" name="Object 2"/>
          <p:cNvGraphicFramePr>
            <a:graphicFrameLocks noChangeAspect="1"/>
          </p:cNvGraphicFramePr>
          <p:nvPr>
            <p:extLst>
              <p:ext uri="{D42A27DB-BD31-4B8C-83A1-F6EECF244321}">
                <p14:modId xmlns:p14="http://schemas.microsoft.com/office/powerpoint/2010/main" val="1993013027"/>
              </p:ext>
            </p:extLst>
          </p:nvPr>
        </p:nvGraphicFramePr>
        <p:xfrm>
          <a:off x="549275" y="3765550"/>
          <a:ext cx="7927975" cy="1752600"/>
        </p:xfrm>
        <a:graphic>
          <a:graphicData uri="http://schemas.openxmlformats.org/presentationml/2006/ole">
            <mc:AlternateContent xmlns:mc="http://schemas.openxmlformats.org/markup-compatibility/2006">
              <mc:Choice xmlns:v="urn:schemas-microsoft-com:vml" Requires="v">
                <p:oleObj spid="_x0000_s5142" name="Document" r:id="rId3" imgW="6032500" imgH="1333500" progId="Word.Document.12">
                  <p:link updateAutomatic="1"/>
                </p:oleObj>
              </mc:Choice>
              <mc:Fallback>
                <p:oleObj name="Document" r:id="rId3" imgW="6032500" imgH="1333500" progId="Word.Document.12">
                  <p:link updateAutomatic="1"/>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275" y="3765550"/>
                        <a:ext cx="7927975"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Table 7"/>
          <p:cNvGraphicFramePr>
            <a:graphicFrameLocks noGrp="1"/>
          </p:cNvGraphicFramePr>
          <p:nvPr/>
        </p:nvGraphicFramePr>
        <p:xfrm>
          <a:off x="781050" y="1600200"/>
          <a:ext cx="7677150" cy="1463040"/>
        </p:xfrm>
        <a:graphic>
          <a:graphicData uri="http://schemas.openxmlformats.org/drawingml/2006/table">
            <a:tbl>
              <a:tblPr/>
              <a:tblGrid>
                <a:gridCol w="1096963">
                  <a:extLst>
                    <a:ext uri="{9D8B030D-6E8A-4147-A177-3AD203B41FA5}">
                      <a16:colId xmlns:a16="http://schemas.microsoft.com/office/drawing/2014/main" val="20000"/>
                    </a:ext>
                  </a:extLst>
                </a:gridCol>
                <a:gridCol w="1096962">
                  <a:extLst>
                    <a:ext uri="{9D8B030D-6E8A-4147-A177-3AD203B41FA5}">
                      <a16:colId xmlns:a16="http://schemas.microsoft.com/office/drawing/2014/main" val="20001"/>
                    </a:ext>
                  </a:extLst>
                </a:gridCol>
                <a:gridCol w="1096963">
                  <a:extLst>
                    <a:ext uri="{9D8B030D-6E8A-4147-A177-3AD203B41FA5}">
                      <a16:colId xmlns:a16="http://schemas.microsoft.com/office/drawing/2014/main" val="20002"/>
                    </a:ext>
                  </a:extLst>
                </a:gridCol>
                <a:gridCol w="1095375">
                  <a:extLst>
                    <a:ext uri="{9D8B030D-6E8A-4147-A177-3AD203B41FA5}">
                      <a16:colId xmlns:a16="http://schemas.microsoft.com/office/drawing/2014/main" val="20003"/>
                    </a:ext>
                  </a:extLst>
                </a:gridCol>
                <a:gridCol w="1096962">
                  <a:extLst>
                    <a:ext uri="{9D8B030D-6E8A-4147-A177-3AD203B41FA5}">
                      <a16:colId xmlns:a16="http://schemas.microsoft.com/office/drawing/2014/main" val="20004"/>
                    </a:ext>
                  </a:extLst>
                </a:gridCol>
                <a:gridCol w="1096963">
                  <a:extLst>
                    <a:ext uri="{9D8B030D-6E8A-4147-A177-3AD203B41FA5}">
                      <a16:colId xmlns:a16="http://schemas.microsoft.com/office/drawing/2014/main" val="20005"/>
                    </a:ext>
                  </a:extLst>
                </a:gridCol>
                <a:gridCol w="1096962">
                  <a:extLst>
                    <a:ext uri="{9D8B030D-6E8A-4147-A177-3AD203B41FA5}">
                      <a16:colId xmlns:a16="http://schemas.microsoft.com/office/drawing/2014/main" val="20006"/>
                    </a:ext>
                  </a:extLst>
                </a:gridCol>
              </a:tblGrid>
              <a:tr h="2825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Process</a:t>
                      </a:r>
                      <a:endParaRPr kumimoji="0" lang="en-US" sz="1600" b="0" i="0" u="none" strike="noStrike" cap="none" normalizeH="0" baseline="0" smtClean="0">
                        <a:ln>
                          <a:noFill/>
                        </a:ln>
                        <a:solidFill>
                          <a:srgbClr val="FFFFFF"/>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Arrival time</a:t>
                      </a:r>
                      <a:endParaRPr kumimoji="0" lang="en-US" sz="1600" b="0" i="0" u="none" strike="noStrike" cap="none" normalizeH="0" baseline="0" smtClean="0">
                        <a:ln>
                          <a:noFill/>
                        </a:ln>
                        <a:solidFill>
                          <a:srgbClr val="FFFFFF"/>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r>
                        <a:rPr kumimoji="0" lang="en-US" sz="1600" b="0" i="0" u="none" strike="noStrike" cap="none" normalizeH="0" baseline="30000" smtClean="0">
                          <a:ln>
                            <a:noFill/>
                          </a:ln>
                          <a:solidFill>
                            <a:srgbClr val="AA5816"/>
                          </a:solidFill>
                          <a:effectLst/>
                          <a:latin typeface="Arial" charset="0"/>
                          <a:ea typeface="Times New Roman" charset="0"/>
                        </a:rPr>
                        <a:t>st</a:t>
                      </a:r>
                      <a:r>
                        <a:rPr kumimoji="0" lang="en-US" sz="1600" b="0" i="0" u="none" strike="noStrike" cap="none" normalizeH="0" baseline="0" smtClean="0">
                          <a:ln>
                            <a:noFill/>
                          </a:ln>
                          <a:solidFill>
                            <a:srgbClr val="AA5816"/>
                          </a:solidFill>
                          <a:effectLst/>
                          <a:latin typeface="Arial" charset="0"/>
                          <a:ea typeface="Times New Roman" charset="0"/>
                        </a:rPr>
                        <a:t> exec</a:t>
                      </a:r>
                      <a:endParaRPr kumimoji="0" lang="en-US" sz="1600" b="0" i="0" u="none" strike="noStrike" cap="none" normalizeH="0" baseline="0" smtClean="0">
                        <a:ln>
                          <a:noFill/>
                        </a:ln>
                        <a:solidFill>
                          <a:srgbClr val="AA5816"/>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1C1D2"/>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1</a:t>
                      </a:r>
                      <a:r>
                        <a:rPr kumimoji="0" lang="en-US" sz="1600" b="0" i="0" u="none" strike="noStrike" cap="none" normalizeH="0" baseline="30000" smtClean="0">
                          <a:ln>
                            <a:noFill/>
                          </a:ln>
                          <a:solidFill>
                            <a:srgbClr val="FFFFFF"/>
                          </a:solidFill>
                          <a:effectLst/>
                          <a:latin typeface="Arial" charset="0"/>
                          <a:ea typeface="Times New Roman" charset="0"/>
                        </a:rPr>
                        <a:t>st</a:t>
                      </a:r>
                      <a:r>
                        <a:rPr kumimoji="0" lang="en-US" sz="1600" b="0" i="0" u="none" strike="noStrike" cap="none" normalizeH="0" baseline="0" smtClean="0">
                          <a:ln>
                            <a:noFill/>
                          </a:ln>
                          <a:solidFill>
                            <a:srgbClr val="FFFFFF"/>
                          </a:solidFill>
                          <a:effectLst/>
                          <a:latin typeface="Arial" charset="0"/>
                          <a:ea typeface="Times New Roman" charset="0"/>
                        </a:rPr>
                        <a:t> I/O</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2</a:t>
                      </a:r>
                      <a:r>
                        <a:rPr kumimoji="0" lang="en-US" sz="1600" b="0" i="0" u="none" strike="noStrike" cap="none" normalizeH="0" baseline="30000" smtClean="0">
                          <a:ln>
                            <a:noFill/>
                          </a:ln>
                          <a:solidFill>
                            <a:srgbClr val="AA5816"/>
                          </a:solidFill>
                          <a:effectLst/>
                          <a:latin typeface="Arial" charset="0"/>
                          <a:ea typeface="Times New Roman" charset="0"/>
                        </a:rPr>
                        <a:t>nd</a:t>
                      </a:r>
                      <a:r>
                        <a:rPr kumimoji="0" lang="en-US" sz="1600" b="0" i="0" u="none" strike="noStrike" cap="none" normalizeH="0" baseline="0" smtClean="0">
                          <a:ln>
                            <a:noFill/>
                          </a:ln>
                          <a:solidFill>
                            <a:srgbClr val="AA5816"/>
                          </a:solidFill>
                          <a:effectLst/>
                          <a:latin typeface="Arial" charset="0"/>
                          <a:ea typeface="Times New Roman" charset="0"/>
                        </a:rPr>
                        <a:t> exec</a:t>
                      </a:r>
                      <a:endParaRPr kumimoji="0" lang="en-US" sz="1600" b="0" i="0" u="none" strike="noStrike" cap="none" normalizeH="0" baseline="0" smtClean="0">
                        <a:ln>
                          <a:noFill/>
                        </a:ln>
                        <a:solidFill>
                          <a:srgbClr val="AA5816"/>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1C1D2"/>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2</a:t>
                      </a:r>
                      <a:r>
                        <a:rPr kumimoji="0" lang="en-US" sz="1600" b="0" i="0" u="none" strike="noStrike" cap="none" normalizeH="0" baseline="30000" smtClean="0">
                          <a:ln>
                            <a:noFill/>
                          </a:ln>
                          <a:solidFill>
                            <a:srgbClr val="FFFFFF"/>
                          </a:solidFill>
                          <a:effectLst/>
                          <a:latin typeface="Arial" charset="0"/>
                          <a:ea typeface="Times New Roman" charset="0"/>
                        </a:rPr>
                        <a:t>nd</a:t>
                      </a:r>
                      <a:r>
                        <a:rPr kumimoji="0" lang="en-US" sz="1600" b="0" i="0" u="none" strike="noStrike" cap="none" normalizeH="0" baseline="0" smtClean="0">
                          <a:ln>
                            <a:noFill/>
                          </a:ln>
                          <a:solidFill>
                            <a:srgbClr val="FFFFFF"/>
                          </a:solidFill>
                          <a:effectLst/>
                          <a:latin typeface="Arial" charset="0"/>
                          <a:ea typeface="Times New Roman" charset="0"/>
                        </a:rPr>
                        <a:t> I/O</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3</a:t>
                      </a:r>
                      <a:r>
                        <a:rPr kumimoji="0" lang="en-US" sz="1600" b="0" i="0" u="none" strike="noStrike" cap="none" normalizeH="0" baseline="30000" smtClean="0">
                          <a:ln>
                            <a:noFill/>
                          </a:ln>
                          <a:solidFill>
                            <a:srgbClr val="AA5816"/>
                          </a:solidFill>
                          <a:effectLst/>
                          <a:latin typeface="Arial" charset="0"/>
                          <a:ea typeface="Times New Roman" charset="0"/>
                        </a:rPr>
                        <a:t>rd</a:t>
                      </a:r>
                      <a:r>
                        <a:rPr kumimoji="0" lang="en-US" sz="1600" b="0" i="0" u="none" strike="noStrike" cap="none" normalizeH="0" baseline="0" smtClean="0">
                          <a:ln>
                            <a:noFill/>
                          </a:ln>
                          <a:solidFill>
                            <a:srgbClr val="AA5816"/>
                          </a:solidFill>
                          <a:effectLst/>
                          <a:latin typeface="Arial" charset="0"/>
                          <a:ea typeface="Times New Roman" charset="0"/>
                        </a:rPr>
                        <a:t> exec</a:t>
                      </a:r>
                      <a:endParaRPr kumimoji="0" lang="en-US" sz="1600" b="0" i="0" u="none" strike="noStrike" cap="none" normalizeH="0" baseline="0" smtClean="0">
                        <a:ln>
                          <a:noFill/>
                        </a:ln>
                        <a:solidFill>
                          <a:srgbClr val="AA5816"/>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1C1D2"/>
                    </a:solidFill>
                  </a:tcPr>
                </a:tc>
                <a:extLst>
                  <a:ext uri="{0D108BD9-81ED-4DB2-BD59-A6C34878D82A}">
                    <a16:rowId xmlns:a16="http://schemas.microsoft.com/office/drawing/2014/main" val="10000"/>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A</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0</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5EDE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4</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C8A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4</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4</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4</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4</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extLst>
                  <a:ext uri="{0D108BD9-81ED-4DB2-BD59-A6C34878D82A}">
                    <a16:rowId xmlns:a16="http://schemas.microsoft.com/office/drawing/2014/main" val="10001"/>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B</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2</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5EDE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8</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8</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2"/>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C</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3</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804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2</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2</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3"/>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D</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7</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extLst>
                  <a:ext uri="{0D108BD9-81ED-4DB2-BD59-A6C34878D82A}">
                    <a16:rowId xmlns:a16="http://schemas.microsoft.com/office/drawing/2014/main" val="10004"/>
                  </a:ext>
                </a:extLst>
              </a:tr>
            </a:tbl>
          </a:graphicData>
        </a:graphic>
      </p:graphicFrame>
      <p:sp>
        <p:nvSpPr>
          <p:cNvPr id="9" name="Rectangle 8"/>
          <p:cNvSpPr>
            <a:spLocks noChangeArrowheads="1"/>
          </p:cNvSpPr>
          <p:nvPr/>
        </p:nvSpPr>
        <p:spPr bwMode="auto">
          <a:xfrm>
            <a:off x="1676400" y="3733800"/>
            <a:ext cx="6781800" cy="1784350"/>
          </a:xfrm>
          <a:prstGeom prst="rect">
            <a:avLst/>
          </a:prstGeom>
          <a:solidFill>
            <a:srgbClr val="D4E2ED">
              <a:alpha val="70195"/>
            </a:srgbClr>
          </a:solidFill>
          <a:ln>
            <a:noFill/>
          </a:ln>
          <a:effectLst>
            <a:outerShdw blurRad="38100" dist="30000" dir="5400000" rotWithShape="0">
              <a:srgbClr val="808080">
                <a:alpha val="45000"/>
              </a:srgbClr>
            </a:outerShdw>
          </a:effectLst>
          <a:extLst>
            <a:ext uri="{91240B29-F687-4F45-9708-019B960494DF}">
              <a14:hiddenLine xmlns:a14="http://schemas.microsoft.com/office/drawing/2010/main" w="10000">
                <a:solidFill>
                  <a:srgbClr val="000000"/>
                </a:solidFill>
                <a:miter lim="800000"/>
                <a:headEnd/>
                <a:tailEnd/>
              </a14:hiddenLine>
            </a:ext>
          </a:extLst>
        </p:spPr>
        <p:txBody>
          <a:bodyPr anchor="ctr"/>
          <a:lstStyle/>
          <a:p>
            <a:pPr algn="ctr"/>
            <a:endParaRPr lang="en-US">
              <a:solidFill>
                <a:srgbClr val="FFFFFF"/>
              </a:solidFill>
              <a:latin typeface="Tw Cen MT" charset="-18"/>
            </a:endParaRPr>
          </a:p>
        </p:txBody>
      </p:sp>
      <p:graphicFrame>
        <p:nvGraphicFramePr>
          <p:cNvPr id="10" name="Table 9"/>
          <p:cNvGraphicFramePr>
            <a:graphicFrameLocks noGrp="1"/>
          </p:cNvGraphicFramePr>
          <p:nvPr/>
        </p:nvGraphicFramePr>
        <p:xfrm>
          <a:off x="781050" y="3200400"/>
          <a:ext cx="2571750" cy="579120"/>
        </p:xfrm>
        <a:graphic>
          <a:graphicData uri="http://schemas.openxmlformats.org/drawingml/2006/table">
            <a:tbl>
              <a:tblPr/>
              <a:tblGrid>
                <a:gridCol w="530225">
                  <a:extLst>
                    <a:ext uri="{9D8B030D-6E8A-4147-A177-3AD203B41FA5}">
                      <a16:colId xmlns:a16="http://schemas.microsoft.com/office/drawing/2014/main" val="20000"/>
                    </a:ext>
                  </a:extLst>
                </a:gridCol>
                <a:gridCol w="365125">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gridCol w="457200">
                  <a:extLst>
                    <a:ext uri="{9D8B030D-6E8A-4147-A177-3AD203B41FA5}">
                      <a16:colId xmlns:a16="http://schemas.microsoft.com/office/drawing/2014/main" val="20004"/>
                    </a:ext>
                  </a:extLst>
                </a:gridCol>
                <a:gridCol w="381000">
                  <a:extLst>
                    <a:ext uri="{9D8B030D-6E8A-4147-A177-3AD203B41FA5}">
                      <a16:colId xmlns:a16="http://schemas.microsoft.com/office/drawing/2014/main" val="20005"/>
                    </a:ext>
                  </a:extLst>
                </a:gridCol>
              </a:tblGrid>
              <a:tr h="2333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News Gothic MT" charset="0"/>
                          <a:ea typeface="ＭＳ Ｐゴシック" charset="-128"/>
                        </a:rPr>
                        <a:t>RQ:</a:t>
                      </a:r>
                    </a:p>
                  </a:txBody>
                  <a:tcPr horzOverflow="overflow">
                    <a:lnL w="12700" cap="flat" cmpd="sng" algn="ctr">
                      <a:solidFill>
                        <a:schemeClr val="bg1"/>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News Gothic MT" charset="0"/>
                          <a:ea typeface="ＭＳ Ｐゴシック" charset="-128"/>
                        </a:rPr>
                        <a:t>B</a:t>
                      </a: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rgbClr val="D9E8F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News Gothic MT" charset="0"/>
                          <a:ea typeface="ＭＳ Ｐゴシック" charset="-128"/>
                        </a:rPr>
                        <a:t>C</a:t>
                      </a: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rgbClr val="D9E8F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rgbClr val="000000"/>
                        </a:solidFill>
                        <a:effectLst/>
                        <a:latin typeface="News Gothic MT" charset="0"/>
                        <a:ea typeface="ＭＳ Ｐゴシック" charset="-128"/>
                      </a:endParaRP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rgbClr val="000000"/>
                        </a:solidFill>
                        <a:effectLst/>
                        <a:latin typeface="News Gothic MT" charset="0"/>
                        <a:ea typeface="ＭＳ Ｐゴシック" charset="-128"/>
                      </a:endParaRP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rgbClr val="000000"/>
                        </a:solidFill>
                        <a:effectLst/>
                        <a:latin typeface="News Gothic MT" charset="0"/>
                        <a:ea typeface="ＭＳ Ｐゴシック" charset="-128"/>
                      </a:endParaRP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sp>
        <p:nvSpPr>
          <p:cNvPr id="11" name="Explosion 1 10"/>
          <p:cNvSpPr>
            <a:spLocks noChangeArrowheads="1"/>
          </p:cNvSpPr>
          <p:nvPr/>
        </p:nvSpPr>
        <p:spPr bwMode="auto">
          <a:xfrm>
            <a:off x="2225675" y="2468563"/>
            <a:ext cx="441325" cy="503237"/>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sp>
        <p:nvSpPr>
          <p:cNvPr id="12" name="Explosion 1 11"/>
          <p:cNvSpPr>
            <a:spLocks noChangeArrowheads="1"/>
          </p:cNvSpPr>
          <p:nvPr/>
        </p:nvSpPr>
        <p:spPr bwMode="auto">
          <a:xfrm>
            <a:off x="1600200" y="3108325"/>
            <a:ext cx="441325" cy="503238"/>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sp>
        <p:nvSpPr>
          <p:cNvPr id="13" name="Explosion 1 12"/>
          <p:cNvSpPr>
            <a:spLocks noChangeArrowheads="1"/>
          </p:cNvSpPr>
          <p:nvPr/>
        </p:nvSpPr>
        <p:spPr bwMode="auto">
          <a:xfrm>
            <a:off x="1295400" y="3611563"/>
            <a:ext cx="441325" cy="503237"/>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cxnSp>
        <p:nvCxnSpPr>
          <p:cNvPr id="14" name="Straight Connector 13"/>
          <p:cNvCxnSpPr>
            <a:cxnSpLocks noChangeShapeType="1"/>
          </p:cNvCxnSpPr>
          <p:nvPr/>
        </p:nvCxnSpPr>
        <p:spPr bwMode="auto">
          <a:xfrm rot="16200000" flipH="1">
            <a:off x="822325" y="4795838"/>
            <a:ext cx="1454150" cy="0"/>
          </a:xfrm>
          <a:prstGeom prst="line">
            <a:avLst/>
          </a:prstGeom>
          <a:noFill/>
          <a:ln w="28575">
            <a:solidFill>
              <a:srgbClr val="FF6600"/>
            </a:solidFill>
            <a:prstDash val="sysDot"/>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05797934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2.5.2. Chiến lược </a:t>
            </a:r>
            <a:r>
              <a:rPr lang="en-US" dirty="0">
                <a:solidFill>
                  <a:srgbClr val="C00000"/>
                </a:solidFill>
                <a:effectLst>
                  <a:outerShdw blurRad="38100" dist="38100" dir="2700000" algn="tl">
                    <a:srgbClr val="000000">
                      <a:alpha val="43137"/>
                    </a:srgbClr>
                  </a:outerShdw>
                </a:effectLst>
              </a:rPr>
              <a:t>FIFO (FCFS)</a:t>
            </a:r>
            <a:endParaRPr lang="en-US" dirty="0"/>
          </a:p>
        </p:txBody>
      </p:sp>
      <p:sp>
        <p:nvSpPr>
          <p:cNvPr id="4" name="Date Placeholder 3"/>
          <p:cNvSpPr>
            <a:spLocks noGrp="1"/>
          </p:cNvSpPr>
          <p:nvPr>
            <p:ph type="dt" sz="half" idx="10"/>
          </p:nvPr>
        </p:nvSpPr>
        <p:spPr/>
        <p:txBody>
          <a:bodyPr/>
          <a:lstStyle/>
          <a:p>
            <a:fld id="{F304A388-B792-4BF1-82EC-FA2C53762184}" type="datetime1">
              <a:rPr lang="en-US" smtClean="0"/>
              <a:t>08-Jul-19</a:t>
            </a:fld>
            <a:endParaRPr lang="en-US" dirty="0"/>
          </a:p>
        </p:txBody>
      </p:sp>
      <p:sp>
        <p:nvSpPr>
          <p:cNvPr id="5" name="Footer Placeholder 4"/>
          <p:cNvSpPr>
            <a:spLocks noGrp="1"/>
          </p:cNvSpPr>
          <p:nvPr>
            <p:ph type="ftr" sz="quarter" idx="11"/>
          </p:nvPr>
        </p:nvSpPr>
        <p:spPr/>
        <p:txBody>
          <a:bodyPr/>
          <a:lstStyle/>
          <a:p>
            <a:r>
              <a:rPr lang="en-US" smtClean="0"/>
              <a:t>GV.TS.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57</a:t>
            </a:fld>
            <a:endParaRPr lang="en-US" dirty="0"/>
          </a:p>
        </p:txBody>
      </p:sp>
      <p:graphicFrame>
        <p:nvGraphicFramePr>
          <p:cNvPr id="7" name="Object 2"/>
          <p:cNvGraphicFramePr>
            <a:graphicFrameLocks noChangeAspect="1"/>
          </p:cNvGraphicFramePr>
          <p:nvPr>
            <p:extLst>
              <p:ext uri="{D42A27DB-BD31-4B8C-83A1-F6EECF244321}">
                <p14:modId xmlns:p14="http://schemas.microsoft.com/office/powerpoint/2010/main" val="3520089108"/>
              </p:ext>
            </p:extLst>
          </p:nvPr>
        </p:nvGraphicFramePr>
        <p:xfrm>
          <a:off x="549275" y="3765550"/>
          <a:ext cx="7927975" cy="1752600"/>
        </p:xfrm>
        <a:graphic>
          <a:graphicData uri="http://schemas.openxmlformats.org/presentationml/2006/ole">
            <mc:AlternateContent xmlns:mc="http://schemas.openxmlformats.org/markup-compatibility/2006">
              <mc:Choice xmlns:v="urn:schemas-microsoft-com:vml" Requires="v">
                <p:oleObj spid="_x0000_s6166" name="Document" r:id="rId3" imgW="6032500" imgH="1333500" progId="Word.Document.12">
                  <p:link updateAutomatic="1"/>
                </p:oleObj>
              </mc:Choice>
              <mc:Fallback>
                <p:oleObj name="Document" r:id="rId3" imgW="6032500" imgH="1333500" progId="Word.Document.12">
                  <p:link updateAutomatic="1"/>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275" y="3765550"/>
                        <a:ext cx="7927975"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Table 7"/>
          <p:cNvGraphicFramePr>
            <a:graphicFrameLocks noGrp="1"/>
          </p:cNvGraphicFramePr>
          <p:nvPr/>
        </p:nvGraphicFramePr>
        <p:xfrm>
          <a:off x="781050" y="1600200"/>
          <a:ext cx="7677150" cy="1463040"/>
        </p:xfrm>
        <a:graphic>
          <a:graphicData uri="http://schemas.openxmlformats.org/drawingml/2006/table">
            <a:tbl>
              <a:tblPr/>
              <a:tblGrid>
                <a:gridCol w="1096963">
                  <a:extLst>
                    <a:ext uri="{9D8B030D-6E8A-4147-A177-3AD203B41FA5}">
                      <a16:colId xmlns:a16="http://schemas.microsoft.com/office/drawing/2014/main" val="20000"/>
                    </a:ext>
                  </a:extLst>
                </a:gridCol>
                <a:gridCol w="1096962">
                  <a:extLst>
                    <a:ext uri="{9D8B030D-6E8A-4147-A177-3AD203B41FA5}">
                      <a16:colId xmlns:a16="http://schemas.microsoft.com/office/drawing/2014/main" val="20001"/>
                    </a:ext>
                  </a:extLst>
                </a:gridCol>
                <a:gridCol w="1096963">
                  <a:extLst>
                    <a:ext uri="{9D8B030D-6E8A-4147-A177-3AD203B41FA5}">
                      <a16:colId xmlns:a16="http://schemas.microsoft.com/office/drawing/2014/main" val="20002"/>
                    </a:ext>
                  </a:extLst>
                </a:gridCol>
                <a:gridCol w="1095375">
                  <a:extLst>
                    <a:ext uri="{9D8B030D-6E8A-4147-A177-3AD203B41FA5}">
                      <a16:colId xmlns:a16="http://schemas.microsoft.com/office/drawing/2014/main" val="20003"/>
                    </a:ext>
                  </a:extLst>
                </a:gridCol>
                <a:gridCol w="1096962">
                  <a:extLst>
                    <a:ext uri="{9D8B030D-6E8A-4147-A177-3AD203B41FA5}">
                      <a16:colId xmlns:a16="http://schemas.microsoft.com/office/drawing/2014/main" val="20004"/>
                    </a:ext>
                  </a:extLst>
                </a:gridCol>
                <a:gridCol w="1096963">
                  <a:extLst>
                    <a:ext uri="{9D8B030D-6E8A-4147-A177-3AD203B41FA5}">
                      <a16:colId xmlns:a16="http://schemas.microsoft.com/office/drawing/2014/main" val="20005"/>
                    </a:ext>
                  </a:extLst>
                </a:gridCol>
                <a:gridCol w="1096962">
                  <a:extLst>
                    <a:ext uri="{9D8B030D-6E8A-4147-A177-3AD203B41FA5}">
                      <a16:colId xmlns:a16="http://schemas.microsoft.com/office/drawing/2014/main" val="20006"/>
                    </a:ext>
                  </a:extLst>
                </a:gridCol>
              </a:tblGrid>
              <a:tr h="2825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Process</a:t>
                      </a:r>
                      <a:endParaRPr kumimoji="0" lang="en-US" sz="1600" b="0" i="0" u="none" strike="noStrike" cap="none" normalizeH="0" baseline="0" smtClean="0">
                        <a:ln>
                          <a:noFill/>
                        </a:ln>
                        <a:solidFill>
                          <a:srgbClr val="FFFFFF"/>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Arrival time</a:t>
                      </a:r>
                      <a:endParaRPr kumimoji="0" lang="en-US" sz="1600" b="0" i="0" u="none" strike="noStrike" cap="none" normalizeH="0" baseline="0" smtClean="0">
                        <a:ln>
                          <a:noFill/>
                        </a:ln>
                        <a:solidFill>
                          <a:srgbClr val="FFFFFF"/>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r>
                        <a:rPr kumimoji="0" lang="en-US" sz="1600" b="0" i="0" u="none" strike="noStrike" cap="none" normalizeH="0" baseline="30000" smtClean="0">
                          <a:ln>
                            <a:noFill/>
                          </a:ln>
                          <a:solidFill>
                            <a:srgbClr val="AA5816"/>
                          </a:solidFill>
                          <a:effectLst/>
                          <a:latin typeface="Arial" charset="0"/>
                          <a:ea typeface="Times New Roman" charset="0"/>
                        </a:rPr>
                        <a:t>st</a:t>
                      </a:r>
                      <a:r>
                        <a:rPr kumimoji="0" lang="en-US" sz="1600" b="0" i="0" u="none" strike="noStrike" cap="none" normalizeH="0" baseline="0" smtClean="0">
                          <a:ln>
                            <a:noFill/>
                          </a:ln>
                          <a:solidFill>
                            <a:srgbClr val="AA5816"/>
                          </a:solidFill>
                          <a:effectLst/>
                          <a:latin typeface="Arial" charset="0"/>
                          <a:ea typeface="Times New Roman" charset="0"/>
                        </a:rPr>
                        <a:t> exec</a:t>
                      </a:r>
                      <a:endParaRPr kumimoji="0" lang="en-US" sz="1600" b="0" i="0" u="none" strike="noStrike" cap="none" normalizeH="0" baseline="0" smtClean="0">
                        <a:ln>
                          <a:noFill/>
                        </a:ln>
                        <a:solidFill>
                          <a:srgbClr val="AA5816"/>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1C1D2"/>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1</a:t>
                      </a:r>
                      <a:r>
                        <a:rPr kumimoji="0" lang="en-US" sz="1600" b="0" i="0" u="none" strike="noStrike" cap="none" normalizeH="0" baseline="30000" smtClean="0">
                          <a:ln>
                            <a:noFill/>
                          </a:ln>
                          <a:solidFill>
                            <a:srgbClr val="FFFFFF"/>
                          </a:solidFill>
                          <a:effectLst/>
                          <a:latin typeface="Arial" charset="0"/>
                          <a:ea typeface="Times New Roman" charset="0"/>
                        </a:rPr>
                        <a:t>st</a:t>
                      </a:r>
                      <a:r>
                        <a:rPr kumimoji="0" lang="en-US" sz="1600" b="0" i="0" u="none" strike="noStrike" cap="none" normalizeH="0" baseline="0" smtClean="0">
                          <a:ln>
                            <a:noFill/>
                          </a:ln>
                          <a:solidFill>
                            <a:srgbClr val="FFFFFF"/>
                          </a:solidFill>
                          <a:effectLst/>
                          <a:latin typeface="Arial" charset="0"/>
                          <a:ea typeface="Times New Roman" charset="0"/>
                        </a:rPr>
                        <a:t> I/O</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2</a:t>
                      </a:r>
                      <a:r>
                        <a:rPr kumimoji="0" lang="en-US" sz="1600" b="0" i="0" u="none" strike="noStrike" cap="none" normalizeH="0" baseline="30000" smtClean="0">
                          <a:ln>
                            <a:noFill/>
                          </a:ln>
                          <a:solidFill>
                            <a:srgbClr val="AA5816"/>
                          </a:solidFill>
                          <a:effectLst/>
                          <a:latin typeface="Arial" charset="0"/>
                          <a:ea typeface="Times New Roman" charset="0"/>
                        </a:rPr>
                        <a:t>nd</a:t>
                      </a:r>
                      <a:r>
                        <a:rPr kumimoji="0" lang="en-US" sz="1600" b="0" i="0" u="none" strike="noStrike" cap="none" normalizeH="0" baseline="0" smtClean="0">
                          <a:ln>
                            <a:noFill/>
                          </a:ln>
                          <a:solidFill>
                            <a:srgbClr val="AA5816"/>
                          </a:solidFill>
                          <a:effectLst/>
                          <a:latin typeface="Arial" charset="0"/>
                          <a:ea typeface="Times New Roman" charset="0"/>
                        </a:rPr>
                        <a:t> exec</a:t>
                      </a:r>
                      <a:endParaRPr kumimoji="0" lang="en-US" sz="1600" b="0" i="0" u="none" strike="noStrike" cap="none" normalizeH="0" baseline="0" smtClean="0">
                        <a:ln>
                          <a:noFill/>
                        </a:ln>
                        <a:solidFill>
                          <a:srgbClr val="AA5816"/>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1C1D2"/>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2</a:t>
                      </a:r>
                      <a:r>
                        <a:rPr kumimoji="0" lang="en-US" sz="1600" b="0" i="0" u="none" strike="noStrike" cap="none" normalizeH="0" baseline="30000" smtClean="0">
                          <a:ln>
                            <a:noFill/>
                          </a:ln>
                          <a:solidFill>
                            <a:srgbClr val="FFFFFF"/>
                          </a:solidFill>
                          <a:effectLst/>
                          <a:latin typeface="Arial" charset="0"/>
                          <a:ea typeface="Times New Roman" charset="0"/>
                        </a:rPr>
                        <a:t>nd</a:t>
                      </a:r>
                      <a:r>
                        <a:rPr kumimoji="0" lang="en-US" sz="1600" b="0" i="0" u="none" strike="noStrike" cap="none" normalizeH="0" baseline="0" smtClean="0">
                          <a:ln>
                            <a:noFill/>
                          </a:ln>
                          <a:solidFill>
                            <a:srgbClr val="FFFFFF"/>
                          </a:solidFill>
                          <a:effectLst/>
                          <a:latin typeface="Arial" charset="0"/>
                          <a:ea typeface="Times New Roman" charset="0"/>
                        </a:rPr>
                        <a:t> I/O</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3</a:t>
                      </a:r>
                      <a:r>
                        <a:rPr kumimoji="0" lang="en-US" sz="1600" b="0" i="0" u="none" strike="noStrike" cap="none" normalizeH="0" baseline="30000" smtClean="0">
                          <a:ln>
                            <a:noFill/>
                          </a:ln>
                          <a:solidFill>
                            <a:srgbClr val="AA5816"/>
                          </a:solidFill>
                          <a:effectLst/>
                          <a:latin typeface="Arial" charset="0"/>
                          <a:ea typeface="Times New Roman" charset="0"/>
                        </a:rPr>
                        <a:t>rd</a:t>
                      </a:r>
                      <a:r>
                        <a:rPr kumimoji="0" lang="en-US" sz="1600" b="0" i="0" u="none" strike="noStrike" cap="none" normalizeH="0" baseline="0" smtClean="0">
                          <a:ln>
                            <a:noFill/>
                          </a:ln>
                          <a:solidFill>
                            <a:srgbClr val="AA5816"/>
                          </a:solidFill>
                          <a:effectLst/>
                          <a:latin typeface="Arial" charset="0"/>
                          <a:ea typeface="Times New Roman" charset="0"/>
                        </a:rPr>
                        <a:t> exec</a:t>
                      </a:r>
                      <a:endParaRPr kumimoji="0" lang="en-US" sz="1600" b="0" i="0" u="none" strike="noStrike" cap="none" normalizeH="0" baseline="0" smtClean="0">
                        <a:ln>
                          <a:noFill/>
                        </a:ln>
                        <a:solidFill>
                          <a:srgbClr val="AA5816"/>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1C1D2"/>
                    </a:solidFill>
                  </a:tcPr>
                </a:tc>
                <a:extLst>
                  <a:ext uri="{0D108BD9-81ED-4DB2-BD59-A6C34878D82A}">
                    <a16:rowId xmlns:a16="http://schemas.microsoft.com/office/drawing/2014/main" val="10000"/>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A</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0</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4</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0CAC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4</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804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4</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4</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4</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extLst>
                  <a:ext uri="{0D108BD9-81ED-4DB2-BD59-A6C34878D82A}">
                    <a16:rowId xmlns:a16="http://schemas.microsoft.com/office/drawing/2014/main" val="10001"/>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B</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2</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8</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804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8</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2"/>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C</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3</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2</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2</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3"/>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D</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7</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extLst>
                  <a:ext uri="{0D108BD9-81ED-4DB2-BD59-A6C34878D82A}">
                    <a16:rowId xmlns:a16="http://schemas.microsoft.com/office/drawing/2014/main" val="10004"/>
                  </a:ext>
                </a:extLst>
              </a:tr>
            </a:tbl>
          </a:graphicData>
        </a:graphic>
      </p:graphicFrame>
      <p:sp>
        <p:nvSpPr>
          <p:cNvPr id="9" name="Rectangle 8"/>
          <p:cNvSpPr>
            <a:spLocks noChangeArrowheads="1"/>
          </p:cNvSpPr>
          <p:nvPr/>
        </p:nvSpPr>
        <p:spPr bwMode="auto">
          <a:xfrm>
            <a:off x="1981200" y="3733800"/>
            <a:ext cx="6477000" cy="1784350"/>
          </a:xfrm>
          <a:prstGeom prst="rect">
            <a:avLst/>
          </a:prstGeom>
          <a:solidFill>
            <a:srgbClr val="D4E2ED">
              <a:alpha val="70195"/>
            </a:srgbClr>
          </a:solidFill>
          <a:ln>
            <a:noFill/>
          </a:ln>
          <a:effectLst>
            <a:outerShdw blurRad="38100" dist="30000" dir="5400000" rotWithShape="0">
              <a:srgbClr val="808080">
                <a:alpha val="45000"/>
              </a:srgbClr>
            </a:outerShdw>
          </a:effectLst>
          <a:extLst>
            <a:ext uri="{91240B29-F687-4F45-9708-019B960494DF}">
              <a14:hiddenLine xmlns:a14="http://schemas.microsoft.com/office/drawing/2010/main" w="10000">
                <a:solidFill>
                  <a:srgbClr val="000000"/>
                </a:solidFill>
                <a:miter lim="800000"/>
                <a:headEnd/>
                <a:tailEnd/>
              </a14:hiddenLine>
            </a:ext>
          </a:extLst>
        </p:spPr>
        <p:txBody>
          <a:bodyPr anchor="ctr"/>
          <a:lstStyle/>
          <a:p>
            <a:pPr algn="ctr"/>
            <a:endParaRPr lang="en-US">
              <a:solidFill>
                <a:srgbClr val="FFFFFF"/>
              </a:solidFill>
              <a:latin typeface="Tw Cen MT" charset="-18"/>
            </a:endParaRPr>
          </a:p>
        </p:txBody>
      </p:sp>
      <p:graphicFrame>
        <p:nvGraphicFramePr>
          <p:cNvPr id="10" name="Table 9"/>
          <p:cNvGraphicFramePr>
            <a:graphicFrameLocks noGrp="1"/>
          </p:cNvGraphicFramePr>
          <p:nvPr/>
        </p:nvGraphicFramePr>
        <p:xfrm>
          <a:off x="781050" y="3200400"/>
          <a:ext cx="2571750" cy="579120"/>
        </p:xfrm>
        <a:graphic>
          <a:graphicData uri="http://schemas.openxmlformats.org/drawingml/2006/table">
            <a:tbl>
              <a:tblPr/>
              <a:tblGrid>
                <a:gridCol w="530225">
                  <a:extLst>
                    <a:ext uri="{9D8B030D-6E8A-4147-A177-3AD203B41FA5}">
                      <a16:colId xmlns:a16="http://schemas.microsoft.com/office/drawing/2014/main" val="20000"/>
                    </a:ext>
                  </a:extLst>
                </a:gridCol>
                <a:gridCol w="365125">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gridCol w="457200">
                  <a:extLst>
                    <a:ext uri="{9D8B030D-6E8A-4147-A177-3AD203B41FA5}">
                      <a16:colId xmlns:a16="http://schemas.microsoft.com/office/drawing/2014/main" val="20004"/>
                    </a:ext>
                  </a:extLst>
                </a:gridCol>
                <a:gridCol w="381000">
                  <a:extLst>
                    <a:ext uri="{9D8B030D-6E8A-4147-A177-3AD203B41FA5}">
                      <a16:colId xmlns:a16="http://schemas.microsoft.com/office/drawing/2014/main" val="20005"/>
                    </a:ext>
                  </a:extLst>
                </a:gridCol>
              </a:tblGrid>
              <a:tr h="2333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News Gothic MT" charset="0"/>
                          <a:ea typeface="ＭＳ Ｐゴシック" charset="-128"/>
                        </a:rPr>
                        <a:t>RQ:</a:t>
                      </a:r>
                    </a:p>
                  </a:txBody>
                  <a:tcPr horzOverflow="overflow">
                    <a:lnL w="12700" cap="flat" cmpd="sng" algn="ctr">
                      <a:solidFill>
                        <a:schemeClr val="bg1"/>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News Gothic MT" charset="0"/>
                          <a:ea typeface="ＭＳ Ｐゴシック" charset="-128"/>
                        </a:rPr>
                        <a:t>B</a:t>
                      </a: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rgbClr val="D9E8F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News Gothic MT" charset="0"/>
                          <a:ea typeface="ＭＳ Ｐゴシック" charset="-128"/>
                        </a:rPr>
                        <a:t>C</a:t>
                      </a: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rgbClr val="D9E8F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rgbClr val="000000"/>
                        </a:solidFill>
                        <a:effectLst/>
                        <a:latin typeface="News Gothic MT" charset="0"/>
                        <a:ea typeface="ＭＳ Ｐゴシック" charset="-128"/>
                      </a:endParaRP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rgbClr val="000000"/>
                        </a:solidFill>
                        <a:effectLst/>
                        <a:latin typeface="News Gothic MT" charset="0"/>
                        <a:ea typeface="ＭＳ Ｐゴシック" charset="-128"/>
                      </a:endParaRP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rgbClr val="000000"/>
                        </a:solidFill>
                        <a:effectLst/>
                        <a:latin typeface="News Gothic MT" charset="0"/>
                        <a:ea typeface="ＭＳ Ｐゴシック" charset="-128"/>
                      </a:endParaRP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cxnSp>
        <p:nvCxnSpPr>
          <p:cNvPr id="11" name="Straight Connector 10"/>
          <p:cNvCxnSpPr>
            <a:cxnSpLocks noChangeShapeType="1"/>
          </p:cNvCxnSpPr>
          <p:nvPr/>
        </p:nvCxnSpPr>
        <p:spPr bwMode="auto">
          <a:xfrm rot="5400000">
            <a:off x="1356518" y="3215482"/>
            <a:ext cx="334963" cy="304800"/>
          </a:xfrm>
          <a:prstGeom prst="line">
            <a:avLst/>
          </a:prstGeom>
          <a:noFill/>
          <a:ln w="19050">
            <a:solidFill>
              <a:schemeClr val="accent1"/>
            </a:solidFill>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
        <p:nvSpPr>
          <p:cNvPr id="12" name="Explosion 1 11"/>
          <p:cNvSpPr>
            <a:spLocks noChangeArrowheads="1"/>
          </p:cNvSpPr>
          <p:nvPr/>
        </p:nvSpPr>
        <p:spPr bwMode="auto">
          <a:xfrm>
            <a:off x="3276600" y="1905000"/>
            <a:ext cx="441325" cy="503238"/>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sp>
        <p:nvSpPr>
          <p:cNvPr id="13" name="Explosion 1 12"/>
          <p:cNvSpPr>
            <a:spLocks noChangeArrowheads="1"/>
          </p:cNvSpPr>
          <p:nvPr/>
        </p:nvSpPr>
        <p:spPr bwMode="auto">
          <a:xfrm>
            <a:off x="3292475" y="2232025"/>
            <a:ext cx="441325" cy="503238"/>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sp>
        <p:nvSpPr>
          <p:cNvPr id="14" name="Explosion 1 13"/>
          <p:cNvSpPr>
            <a:spLocks noChangeArrowheads="1"/>
          </p:cNvSpPr>
          <p:nvPr/>
        </p:nvSpPr>
        <p:spPr bwMode="auto">
          <a:xfrm>
            <a:off x="1676400" y="4038600"/>
            <a:ext cx="441325" cy="503238"/>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sp>
        <p:nvSpPr>
          <p:cNvPr id="15" name="Explosion 1 14"/>
          <p:cNvSpPr>
            <a:spLocks noChangeArrowheads="1"/>
          </p:cNvSpPr>
          <p:nvPr/>
        </p:nvSpPr>
        <p:spPr bwMode="auto">
          <a:xfrm>
            <a:off x="1676400" y="4724400"/>
            <a:ext cx="441325" cy="503238"/>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sp>
        <p:nvSpPr>
          <p:cNvPr id="16" name="Explosion 1 15"/>
          <p:cNvSpPr>
            <a:spLocks noChangeArrowheads="1"/>
          </p:cNvSpPr>
          <p:nvPr/>
        </p:nvSpPr>
        <p:spPr bwMode="auto">
          <a:xfrm>
            <a:off x="1295400" y="3124200"/>
            <a:ext cx="441325" cy="503238"/>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sp>
        <p:nvSpPr>
          <p:cNvPr id="17" name="Explosion 1 16"/>
          <p:cNvSpPr>
            <a:spLocks noChangeArrowheads="1"/>
          </p:cNvSpPr>
          <p:nvPr/>
        </p:nvSpPr>
        <p:spPr bwMode="auto">
          <a:xfrm>
            <a:off x="4419600" y="1981200"/>
            <a:ext cx="441325" cy="503238"/>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sp>
        <p:nvSpPr>
          <p:cNvPr id="18" name="Explosion 1 17"/>
          <p:cNvSpPr>
            <a:spLocks noChangeArrowheads="1"/>
          </p:cNvSpPr>
          <p:nvPr/>
        </p:nvSpPr>
        <p:spPr bwMode="auto">
          <a:xfrm>
            <a:off x="1524000" y="4449763"/>
            <a:ext cx="441325" cy="503237"/>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cxnSp>
        <p:nvCxnSpPr>
          <p:cNvPr id="19" name="Straight Connector 18"/>
          <p:cNvCxnSpPr>
            <a:cxnSpLocks noChangeShapeType="1"/>
          </p:cNvCxnSpPr>
          <p:nvPr/>
        </p:nvCxnSpPr>
        <p:spPr bwMode="auto">
          <a:xfrm rot="16200000" flipH="1">
            <a:off x="1025525" y="4795838"/>
            <a:ext cx="1454150" cy="0"/>
          </a:xfrm>
          <a:prstGeom prst="line">
            <a:avLst/>
          </a:prstGeom>
          <a:noFill/>
          <a:ln w="28575">
            <a:solidFill>
              <a:srgbClr val="FF6600"/>
            </a:solidFill>
            <a:prstDash val="sysDot"/>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55884385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2.5.2. Chiến lược </a:t>
            </a:r>
            <a:r>
              <a:rPr lang="en-US" dirty="0">
                <a:solidFill>
                  <a:srgbClr val="C00000"/>
                </a:solidFill>
                <a:effectLst>
                  <a:outerShdw blurRad="38100" dist="38100" dir="2700000" algn="tl">
                    <a:srgbClr val="000000">
                      <a:alpha val="43137"/>
                    </a:srgbClr>
                  </a:outerShdw>
                </a:effectLst>
              </a:rPr>
              <a:t>FIFO (FCFS)</a:t>
            </a:r>
            <a:endParaRPr lang="en-US" dirty="0"/>
          </a:p>
        </p:txBody>
      </p:sp>
      <p:sp>
        <p:nvSpPr>
          <p:cNvPr id="4" name="Date Placeholder 3"/>
          <p:cNvSpPr>
            <a:spLocks noGrp="1"/>
          </p:cNvSpPr>
          <p:nvPr>
            <p:ph type="dt" sz="half" idx="10"/>
          </p:nvPr>
        </p:nvSpPr>
        <p:spPr/>
        <p:txBody>
          <a:bodyPr/>
          <a:lstStyle/>
          <a:p>
            <a:fld id="{F304A388-B792-4BF1-82EC-FA2C53762184}" type="datetime1">
              <a:rPr lang="en-US" smtClean="0"/>
              <a:t>08-Jul-19</a:t>
            </a:fld>
            <a:endParaRPr lang="en-US" dirty="0"/>
          </a:p>
        </p:txBody>
      </p:sp>
      <p:sp>
        <p:nvSpPr>
          <p:cNvPr id="5" name="Footer Placeholder 4"/>
          <p:cNvSpPr>
            <a:spLocks noGrp="1"/>
          </p:cNvSpPr>
          <p:nvPr>
            <p:ph type="ftr" sz="quarter" idx="11"/>
          </p:nvPr>
        </p:nvSpPr>
        <p:spPr/>
        <p:txBody>
          <a:bodyPr/>
          <a:lstStyle/>
          <a:p>
            <a:r>
              <a:rPr lang="en-US" smtClean="0"/>
              <a:t>GV.TS.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58</a:t>
            </a:fld>
            <a:endParaRPr lang="en-US" dirty="0"/>
          </a:p>
        </p:txBody>
      </p:sp>
      <p:graphicFrame>
        <p:nvGraphicFramePr>
          <p:cNvPr id="7" name="Object 2"/>
          <p:cNvGraphicFramePr>
            <a:graphicFrameLocks noChangeAspect="1"/>
          </p:cNvGraphicFramePr>
          <p:nvPr>
            <p:extLst>
              <p:ext uri="{D42A27DB-BD31-4B8C-83A1-F6EECF244321}">
                <p14:modId xmlns:p14="http://schemas.microsoft.com/office/powerpoint/2010/main" val="3074961750"/>
              </p:ext>
            </p:extLst>
          </p:nvPr>
        </p:nvGraphicFramePr>
        <p:xfrm>
          <a:off x="549275" y="3765550"/>
          <a:ext cx="7927975" cy="1752600"/>
        </p:xfrm>
        <a:graphic>
          <a:graphicData uri="http://schemas.openxmlformats.org/presentationml/2006/ole">
            <mc:AlternateContent xmlns:mc="http://schemas.openxmlformats.org/markup-compatibility/2006">
              <mc:Choice xmlns:v="urn:schemas-microsoft-com:vml" Requires="v">
                <p:oleObj spid="_x0000_s7190" name="Document" r:id="rId3" imgW="6032500" imgH="1333500" progId="Word.Document.12">
                  <p:link updateAutomatic="1"/>
                </p:oleObj>
              </mc:Choice>
              <mc:Fallback>
                <p:oleObj name="Document" r:id="rId3" imgW="6032500" imgH="1333500" progId="Word.Document.12">
                  <p:link updateAutomatic="1"/>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275" y="3765550"/>
                        <a:ext cx="7927975"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Table 7"/>
          <p:cNvGraphicFramePr>
            <a:graphicFrameLocks noGrp="1"/>
          </p:cNvGraphicFramePr>
          <p:nvPr/>
        </p:nvGraphicFramePr>
        <p:xfrm>
          <a:off x="781050" y="1600200"/>
          <a:ext cx="7677150" cy="1463040"/>
        </p:xfrm>
        <a:graphic>
          <a:graphicData uri="http://schemas.openxmlformats.org/drawingml/2006/table">
            <a:tbl>
              <a:tblPr/>
              <a:tblGrid>
                <a:gridCol w="1096963">
                  <a:extLst>
                    <a:ext uri="{9D8B030D-6E8A-4147-A177-3AD203B41FA5}">
                      <a16:colId xmlns:a16="http://schemas.microsoft.com/office/drawing/2014/main" val="20000"/>
                    </a:ext>
                  </a:extLst>
                </a:gridCol>
                <a:gridCol w="1096962">
                  <a:extLst>
                    <a:ext uri="{9D8B030D-6E8A-4147-A177-3AD203B41FA5}">
                      <a16:colId xmlns:a16="http://schemas.microsoft.com/office/drawing/2014/main" val="20001"/>
                    </a:ext>
                  </a:extLst>
                </a:gridCol>
                <a:gridCol w="1096963">
                  <a:extLst>
                    <a:ext uri="{9D8B030D-6E8A-4147-A177-3AD203B41FA5}">
                      <a16:colId xmlns:a16="http://schemas.microsoft.com/office/drawing/2014/main" val="20002"/>
                    </a:ext>
                  </a:extLst>
                </a:gridCol>
                <a:gridCol w="1095375">
                  <a:extLst>
                    <a:ext uri="{9D8B030D-6E8A-4147-A177-3AD203B41FA5}">
                      <a16:colId xmlns:a16="http://schemas.microsoft.com/office/drawing/2014/main" val="20003"/>
                    </a:ext>
                  </a:extLst>
                </a:gridCol>
                <a:gridCol w="1096962">
                  <a:extLst>
                    <a:ext uri="{9D8B030D-6E8A-4147-A177-3AD203B41FA5}">
                      <a16:colId xmlns:a16="http://schemas.microsoft.com/office/drawing/2014/main" val="20004"/>
                    </a:ext>
                  </a:extLst>
                </a:gridCol>
                <a:gridCol w="1096963">
                  <a:extLst>
                    <a:ext uri="{9D8B030D-6E8A-4147-A177-3AD203B41FA5}">
                      <a16:colId xmlns:a16="http://schemas.microsoft.com/office/drawing/2014/main" val="20005"/>
                    </a:ext>
                  </a:extLst>
                </a:gridCol>
                <a:gridCol w="1096962">
                  <a:extLst>
                    <a:ext uri="{9D8B030D-6E8A-4147-A177-3AD203B41FA5}">
                      <a16:colId xmlns:a16="http://schemas.microsoft.com/office/drawing/2014/main" val="20006"/>
                    </a:ext>
                  </a:extLst>
                </a:gridCol>
              </a:tblGrid>
              <a:tr h="2825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Process</a:t>
                      </a:r>
                      <a:endParaRPr kumimoji="0" lang="en-US" sz="1600" b="0" i="0" u="none" strike="noStrike" cap="none" normalizeH="0" baseline="0" smtClean="0">
                        <a:ln>
                          <a:noFill/>
                        </a:ln>
                        <a:solidFill>
                          <a:srgbClr val="FFFFFF"/>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Arrival time</a:t>
                      </a:r>
                      <a:endParaRPr kumimoji="0" lang="en-US" sz="1600" b="0" i="0" u="none" strike="noStrike" cap="none" normalizeH="0" baseline="0" smtClean="0">
                        <a:ln>
                          <a:noFill/>
                        </a:ln>
                        <a:solidFill>
                          <a:srgbClr val="FFFFFF"/>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r>
                        <a:rPr kumimoji="0" lang="en-US" sz="1600" b="0" i="0" u="none" strike="noStrike" cap="none" normalizeH="0" baseline="30000" smtClean="0">
                          <a:ln>
                            <a:noFill/>
                          </a:ln>
                          <a:solidFill>
                            <a:srgbClr val="AA5816"/>
                          </a:solidFill>
                          <a:effectLst/>
                          <a:latin typeface="Arial" charset="0"/>
                          <a:ea typeface="Times New Roman" charset="0"/>
                        </a:rPr>
                        <a:t>st</a:t>
                      </a:r>
                      <a:r>
                        <a:rPr kumimoji="0" lang="en-US" sz="1600" b="0" i="0" u="none" strike="noStrike" cap="none" normalizeH="0" baseline="0" smtClean="0">
                          <a:ln>
                            <a:noFill/>
                          </a:ln>
                          <a:solidFill>
                            <a:srgbClr val="AA5816"/>
                          </a:solidFill>
                          <a:effectLst/>
                          <a:latin typeface="Arial" charset="0"/>
                          <a:ea typeface="Times New Roman" charset="0"/>
                        </a:rPr>
                        <a:t> exec</a:t>
                      </a:r>
                      <a:endParaRPr kumimoji="0" lang="en-US" sz="1600" b="0" i="0" u="none" strike="noStrike" cap="none" normalizeH="0" baseline="0" smtClean="0">
                        <a:ln>
                          <a:noFill/>
                        </a:ln>
                        <a:solidFill>
                          <a:srgbClr val="AA5816"/>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1C1D2"/>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1</a:t>
                      </a:r>
                      <a:r>
                        <a:rPr kumimoji="0" lang="en-US" sz="1600" b="0" i="0" u="none" strike="noStrike" cap="none" normalizeH="0" baseline="30000" smtClean="0">
                          <a:ln>
                            <a:noFill/>
                          </a:ln>
                          <a:solidFill>
                            <a:srgbClr val="FFFFFF"/>
                          </a:solidFill>
                          <a:effectLst/>
                          <a:latin typeface="Arial" charset="0"/>
                          <a:ea typeface="Times New Roman" charset="0"/>
                        </a:rPr>
                        <a:t>st</a:t>
                      </a:r>
                      <a:r>
                        <a:rPr kumimoji="0" lang="en-US" sz="1600" b="0" i="0" u="none" strike="noStrike" cap="none" normalizeH="0" baseline="0" smtClean="0">
                          <a:ln>
                            <a:noFill/>
                          </a:ln>
                          <a:solidFill>
                            <a:srgbClr val="FFFFFF"/>
                          </a:solidFill>
                          <a:effectLst/>
                          <a:latin typeface="Arial" charset="0"/>
                          <a:ea typeface="Times New Roman" charset="0"/>
                        </a:rPr>
                        <a:t> I/O</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2</a:t>
                      </a:r>
                      <a:r>
                        <a:rPr kumimoji="0" lang="en-US" sz="1600" b="0" i="0" u="none" strike="noStrike" cap="none" normalizeH="0" baseline="30000" smtClean="0">
                          <a:ln>
                            <a:noFill/>
                          </a:ln>
                          <a:solidFill>
                            <a:srgbClr val="AA5816"/>
                          </a:solidFill>
                          <a:effectLst/>
                          <a:latin typeface="Arial" charset="0"/>
                          <a:ea typeface="Times New Roman" charset="0"/>
                        </a:rPr>
                        <a:t>nd</a:t>
                      </a:r>
                      <a:r>
                        <a:rPr kumimoji="0" lang="en-US" sz="1600" b="0" i="0" u="none" strike="noStrike" cap="none" normalizeH="0" baseline="0" smtClean="0">
                          <a:ln>
                            <a:noFill/>
                          </a:ln>
                          <a:solidFill>
                            <a:srgbClr val="AA5816"/>
                          </a:solidFill>
                          <a:effectLst/>
                          <a:latin typeface="Arial" charset="0"/>
                          <a:ea typeface="Times New Roman" charset="0"/>
                        </a:rPr>
                        <a:t> exec</a:t>
                      </a:r>
                      <a:endParaRPr kumimoji="0" lang="en-US" sz="1600" b="0" i="0" u="none" strike="noStrike" cap="none" normalizeH="0" baseline="0" smtClean="0">
                        <a:ln>
                          <a:noFill/>
                        </a:ln>
                        <a:solidFill>
                          <a:srgbClr val="AA5816"/>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1C1D2"/>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2</a:t>
                      </a:r>
                      <a:r>
                        <a:rPr kumimoji="0" lang="en-US" sz="1600" b="0" i="0" u="none" strike="noStrike" cap="none" normalizeH="0" baseline="30000" smtClean="0">
                          <a:ln>
                            <a:noFill/>
                          </a:ln>
                          <a:solidFill>
                            <a:srgbClr val="FFFFFF"/>
                          </a:solidFill>
                          <a:effectLst/>
                          <a:latin typeface="Arial" charset="0"/>
                          <a:ea typeface="Times New Roman" charset="0"/>
                        </a:rPr>
                        <a:t>nd</a:t>
                      </a:r>
                      <a:r>
                        <a:rPr kumimoji="0" lang="en-US" sz="1600" b="0" i="0" u="none" strike="noStrike" cap="none" normalizeH="0" baseline="0" smtClean="0">
                          <a:ln>
                            <a:noFill/>
                          </a:ln>
                          <a:solidFill>
                            <a:srgbClr val="FFFFFF"/>
                          </a:solidFill>
                          <a:effectLst/>
                          <a:latin typeface="Arial" charset="0"/>
                          <a:ea typeface="Times New Roman" charset="0"/>
                        </a:rPr>
                        <a:t> I/O</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3</a:t>
                      </a:r>
                      <a:r>
                        <a:rPr kumimoji="0" lang="en-US" sz="1600" b="0" i="0" u="none" strike="noStrike" cap="none" normalizeH="0" baseline="30000" smtClean="0">
                          <a:ln>
                            <a:noFill/>
                          </a:ln>
                          <a:solidFill>
                            <a:srgbClr val="AA5816"/>
                          </a:solidFill>
                          <a:effectLst/>
                          <a:latin typeface="Arial" charset="0"/>
                          <a:ea typeface="Times New Roman" charset="0"/>
                        </a:rPr>
                        <a:t>rd</a:t>
                      </a:r>
                      <a:r>
                        <a:rPr kumimoji="0" lang="en-US" sz="1600" b="0" i="0" u="none" strike="noStrike" cap="none" normalizeH="0" baseline="0" smtClean="0">
                          <a:ln>
                            <a:noFill/>
                          </a:ln>
                          <a:solidFill>
                            <a:srgbClr val="AA5816"/>
                          </a:solidFill>
                          <a:effectLst/>
                          <a:latin typeface="Arial" charset="0"/>
                          <a:ea typeface="Times New Roman" charset="0"/>
                        </a:rPr>
                        <a:t> exec</a:t>
                      </a:r>
                      <a:endParaRPr kumimoji="0" lang="en-US" sz="1600" b="0" i="0" u="none" strike="noStrike" cap="none" normalizeH="0" baseline="0" smtClean="0">
                        <a:ln>
                          <a:noFill/>
                        </a:ln>
                        <a:solidFill>
                          <a:srgbClr val="AA5816"/>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1C1D2"/>
                    </a:solidFill>
                  </a:tcPr>
                </a:tc>
                <a:extLst>
                  <a:ext uri="{0D108BD9-81ED-4DB2-BD59-A6C34878D82A}">
                    <a16:rowId xmlns:a16="http://schemas.microsoft.com/office/drawing/2014/main" val="10000"/>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A</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0</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4</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4</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C8A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4</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4</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4</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extLst>
                  <a:ext uri="{0D108BD9-81ED-4DB2-BD59-A6C34878D82A}">
                    <a16:rowId xmlns:a16="http://schemas.microsoft.com/office/drawing/2014/main" val="10001"/>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B</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2</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8</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C8A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8</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2"/>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C</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3</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2</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2</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3"/>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D</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7</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804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extLst>
                  <a:ext uri="{0D108BD9-81ED-4DB2-BD59-A6C34878D82A}">
                    <a16:rowId xmlns:a16="http://schemas.microsoft.com/office/drawing/2014/main" val="10004"/>
                  </a:ext>
                </a:extLst>
              </a:tr>
            </a:tbl>
          </a:graphicData>
        </a:graphic>
      </p:graphicFrame>
      <p:sp>
        <p:nvSpPr>
          <p:cNvPr id="9" name="Rectangle 8"/>
          <p:cNvSpPr>
            <a:spLocks noChangeArrowheads="1"/>
          </p:cNvSpPr>
          <p:nvPr/>
        </p:nvSpPr>
        <p:spPr bwMode="auto">
          <a:xfrm>
            <a:off x="2438400" y="3733800"/>
            <a:ext cx="6019800" cy="1784350"/>
          </a:xfrm>
          <a:prstGeom prst="rect">
            <a:avLst/>
          </a:prstGeom>
          <a:solidFill>
            <a:srgbClr val="D4E2ED">
              <a:alpha val="70195"/>
            </a:srgbClr>
          </a:solidFill>
          <a:ln>
            <a:noFill/>
          </a:ln>
          <a:effectLst>
            <a:outerShdw blurRad="38100" dist="30000" dir="5400000" rotWithShape="0">
              <a:srgbClr val="808080">
                <a:alpha val="45000"/>
              </a:srgbClr>
            </a:outerShdw>
          </a:effectLst>
          <a:extLst>
            <a:ext uri="{91240B29-F687-4F45-9708-019B960494DF}">
              <a14:hiddenLine xmlns:a14="http://schemas.microsoft.com/office/drawing/2010/main" w="10000">
                <a:solidFill>
                  <a:srgbClr val="000000"/>
                </a:solidFill>
                <a:miter lim="800000"/>
                <a:headEnd/>
                <a:tailEnd/>
              </a14:hiddenLine>
            </a:ext>
          </a:extLst>
        </p:spPr>
        <p:txBody>
          <a:bodyPr anchor="ctr"/>
          <a:lstStyle/>
          <a:p>
            <a:pPr algn="ctr"/>
            <a:endParaRPr lang="en-US">
              <a:solidFill>
                <a:srgbClr val="FFFFFF"/>
              </a:solidFill>
              <a:latin typeface="Tw Cen MT" charset="-18"/>
            </a:endParaRPr>
          </a:p>
        </p:txBody>
      </p:sp>
      <p:graphicFrame>
        <p:nvGraphicFramePr>
          <p:cNvPr id="10" name="Table 9"/>
          <p:cNvGraphicFramePr>
            <a:graphicFrameLocks noGrp="1"/>
          </p:cNvGraphicFramePr>
          <p:nvPr/>
        </p:nvGraphicFramePr>
        <p:xfrm>
          <a:off x="781050" y="3200400"/>
          <a:ext cx="2571750" cy="579120"/>
        </p:xfrm>
        <a:graphic>
          <a:graphicData uri="http://schemas.openxmlformats.org/drawingml/2006/table">
            <a:tbl>
              <a:tblPr/>
              <a:tblGrid>
                <a:gridCol w="530225">
                  <a:extLst>
                    <a:ext uri="{9D8B030D-6E8A-4147-A177-3AD203B41FA5}">
                      <a16:colId xmlns:a16="http://schemas.microsoft.com/office/drawing/2014/main" val="20000"/>
                    </a:ext>
                  </a:extLst>
                </a:gridCol>
                <a:gridCol w="365125">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gridCol w="457200">
                  <a:extLst>
                    <a:ext uri="{9D8B030D-6E8A-4147-A177-3AD203B41FA5}">
                      <a16:colId xmlns:a16="http://schemas.microsoft.com/office/drawing/2014/main" val="20004"/>
                    </a:ext>
                  </a:extLst>
                </a:gridCol>
                <a:gridCol w="381000">
                  <a:extLst>
                    <a:ext uri="{9D8B030D-6E8A-4147-A177-3AD203B41FA5}">
                      <a16:colId xmlns:a16="http://schemas.microsoft.com/office/drawing/2014/main" val="20005"/>
                    </a:ext>
                  </a:extLst>
                </a:gridCol>
              </a:tblGrid>
              <a:tr h="2333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News Gothic MT" charset="0"/>
                          <a:ea typeface="ＭＳ Ｐゴシック" charset="-128"/>
                        </a:rPr>
                        <a:t>RQ:</a:t>
                      </a:r>
                    </a:p>
                  </a:txBody>
                  <a:tcPr horzOverflow="overflow">
                    <a:lnL w="12700" cap="flat" cmpd="sng" algn="ctr">
                      <a:solidFill>
                        <a:schemeClr val="bg1"/>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News Gothic MT" charset="0"/>
                          <a:ea typeface="ＭＳ Ｐゴシック" charset="-128"/>
                        </a:rPr>
                        <a:t>C</a:t>
                      </a: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rgbClr val="D9E8F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News Gothic MT" charset="0"/>
                          <a:ea typeface="ＭＳ Ｐゴシック" charset="-128"/>
                        </a:rPr>
                        <a:t>D</a:t>
                      </a: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rgbClr val="D9E8F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rgbClr val="000000"/>
                        </a:solidFill>
                        <a:effectLst/>
                        <a:latin typeface="News Gothic MT" charset="0"/>
                        <a:ea typeface="ＭＳ Ｐゴシック" charset="-128"/>
                      </a:endParaRP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rgbClr val="000000"/>
                        </a:solidFill>
                        <a:effectLst/>
                        <a:latin typeface="News Gothic MT" charset="0"/>
                        <a:ea typeface="ＭＳ Ｐゴシック" charset="-128"/>
                      </a:endParaRP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rgbClr val="000000"/>
                        </a:solidFill>
                        <a:effectLst/>
                        <a:latin typeface="News Gothic MT" charset="0"/>
                        <a:ea typeface="ＭＳ Ｐゴシック" charset="-128"/>
                      </a:endParaRP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sp>
        <p:nvSpPr>
          <p:cNvPr id="11" name="Explosion 1 10"/>
          <p:cNvSpPr>
            <a:spLocks noChangeArrowheads="1"/>
          </p:cNvSpPr>
          <p:nvPr/>
        </p:nvSpPr>
        <p:spPr bwMode="auto">
          <a:xfrm>
            <a:off x="2225675" y="2697163"/>
            <a:ext cx="441325" cy="503237"/>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sp>
        <p:nvSpPr>
          <p:cNvPr id="12" name="Explosion 1 11"/>
          <p:cNvSpPr>
            <a:spLocks noChangeArrowheads="1"/>
          </p:cNvSpPr>
          <p:nvPr/>
        </p:nvSpPr>
        <p:spPr bwMode="auto">
          <a:xfrm>
            <a:off x="1616075" y="3154363"/>
            <a:ext cx="441325" cy="503237"/>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sp>
        <p:nvSpPr>
          <p:cNvPr id="13" name="Explosion 1 12"/>
          <p:cNvSpPr>
            <a:spLocks noChangeArrowheads="1"/>
          </p:cNvSpPr>
          <p:nvPr/>
        </p:nvSpPr>
        <p:spPr bwMode="auto">
          <a:xfrm>
            <a:off x="2133600" y="3611563"/>
            <a:ext cx="441325" cy="503237"/>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cxnSp>
        <p:nvCxnSpPr>
          <p:cNvPr id="14" name="Straight Connector 13"/>
          <p:cNvCxnSpPr>
            <a:cxnSpLocks noChangeShapeType="1"/>
          </p:cNvCxnSpPr>
          <p:nvPr/>
        </p:nvCxnSpPr>
        <p:spPr bwMode="auto">
          <a:xfrm rot="16200000" flipH="1">
            <a:off x="1635125" y="4795838"/>
            <a:ext cx="1454150" cy="0"/>
          </a:xfrm>
          <a:prstGeom prst="line">
            <a:avLst/>
          </a:prstGeom>
          <a:noFill/>
          <a:ln w="28575">
            <a:solidFill>
              <a:srgbClr val="FF6600"/>
            </a:solidFill>
            <a:prstDash val="sysDot"/>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89020941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2.5.2. Chiến lược </a:t>
            </a:r>
            <a:r>
              <a:rPr lang="en-US" dirty="0">
                <a:solidFill>
                  <a:srgbClr val="C00000"/>
                </a:solidFill>
                <a:effectLst>
                  <a:outerShdw blurRad="38100" dist="38100" dir="2700000" algn="tl">
                    <a:srgbClr val="000000">
                      <a:alpha val="43137"/>
                    </a:srgbClr>
                  </a:outerShdw>
                </a:effectLst>
              </a:rPr>
              <a:t>FIFO (FCFS)</a:t>
            </a:r>
            <a:endParaRPr lang="en-US" dirty="0"/>
          </a:p>
        </p:txBody>
      </p:sp>
      <p:sp>
        <p:nvSpPr>
          <p:cNvPr id="4" name="Date Placeholder 3"/>
          <p:cNvSpPr>
            <a:spLocks noGrp="1"/>
          </p:cNvSpPr>
          <p:nvPr>
            <p:ph type="dt" sz="half" idx="10"/>
          </p:nvPr>
        </p:nvSpPr>
        <p:spPr/>
        <p:txBody>
          <a:bodyPr/>
          <a:lstStyle/>
          <a:p>
            <a:fld id="{F304A388-B792-4BF1-82EC-FA2C53762184}" type="datetime1">
              <a:rPr lang="en-US" smtClean="0"/>
              <a:t>08-Jul-19</a:t>
            </a:fld>
            <a:endParaRPr lang="en-US" dirty="0"/>
          </a:p>
        </p:txBody>
      </p:sp>
      <p:sp>
        <p:nvSpPr>
          <p:cNvPr id="5" name="Footer Placeholder 4"/>
          <p:cNvSpPr>
            <a:spLocks noGrp="1"/>
          </p:cNvSpPr>
          <p:nvPr>
            <p:ph type="ftr" sz="quarter" idx="11"/>
          </p:nvPr>
        </p:nvSpPr>
        <p:spPr/>
        <p:txBody>
          <a:bodyPr/>
          <a:lstStyle/>
          <a:p>
            <a:r>
              <a:rPr lang="en-US" smtClean="0"/>
              <a:t>GV.TS.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59</a:t>
            </a:fld>
            <a:endParaRPr lang="en-US" dirty="0"/>
          </a:p>
        </p:txBody>
      </p:sp>
      <p:graphicFrame>
        <p:nvGraphicFramePr>
          <p:cNvPr id="7" name="Object 2"/>
          <p:cNvGraphicFramePr>
            <a:graphicFrameLocks noChangeAspect="1"/>
          </p:cNvGraphicFramePr>
          <p:nvPr>
            <p:extLst>
              <p:ext uri="{D42A27DB-BD31-4B8C-83A1-F6EECF244321}">
                <p14:modId xmlns:p14="http://schemas.microsoft.com/office/powerpoint/2010/main" val="2322358628"/>
              </p:ext>
            </p:extLst>
          </p:nvPr>
        </p:nvGraphicFramePr>
        <p:xfrm>
          <a:off x="549275" y="3765550"/>
          <a:ext cx="7927975" cy="1752600"/>
        </p:xfrm>
        <a:graphic>
          <a:graphicData uri="http://schemas.openxmlformats.org/presentationml/2006/ole">
            <mc:AlternateContent xmlns:mc="http://schemas.openxmlformats.org/markup-compatibility/2006">
              <mc:Choice xmlns:v="urn:schemas-microsoft-com:vml" Requires="v">
                <p:oleObj spid="_x0000_s8214" name="Document" r:id="rId3" imgW="6032500" imgH="1333500" progId="Word.Document.12">
                  <p:link updateAutomatic="1"/>
                </p:oleObj>
              </mc:Choice>
              <mc:Fallback>
                <p:oleObj name="Document" r:id="rId3" imgW="6032500" imgH="1333500" progId="Word.Document.12">
                  <p:link updateAutomatic="1"/>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275" y="3765550"/>
                        <a:ext cx="7927975"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Table 7"/>
          <p:cNvGraphicFramePr>
            <a:graphicFrameLocks noGrp="1"/>
          </p:cNvGraphicFramePr>
          <p:nvPr/>
        </p:nvGraphicFramePr>
        <p:xfrm>
          <a:off x="781050" y="1600200"/>
          <a:ext cx="7677150" cy="1463040"/>
        </p:xfrm>
        <a:graphic>
          <a:graphicData uri="http://schemas.openxmlformats.org/drawingml/2006/table">
            <a:tbl>
              <a:tblPr/>
              <a:tblGrid>
                <a:gridCol w="1096963">
                  <a:extLst>
                    <a:ext uri="{9D8B030D-6E8A-4147-A177-3AD203B41FA5}">
                      <a16:colId xmlns:a16="http://schemas.microsoft.com/office/drawing/2014/main" val="20000"/>
                    </a:ext>
                  </a:extLst>
                </a:gridCol>
                <a:gridCol w="1096962">
                  <a:extLst>
                    <a:ext uri="{9D8B030D-6E8A-4147-A177-3AD203B41FA5}">
                      <a16:colId xmlns:a16="http://schemas.microsoft.com/office/drawing/2014/main" val="20001"/>
                    </a:ext>
                  </a:extLst>
                </a:gridCol>
                <a:gridCol w="1096963">
                  <a:extLst>
                    <a:ext uri="{9D8B030D-6E8A-4147-A177-3AD203B41FA5}">
                      <a16:colId xmlns:a16="http://schemas.microsoft.com/office/drawing/2014/main" val="20002"/>
                    </a:ext>
                  </a:extLst>
                </a:gridCol>
                <a:gridCol w="1095375">
                  <a:extLst>
                    <a:ext uri="{9D8B030D-6E8A-4147-A177-3AD203B41FA5}">
                      <a16:colId xmlns:a16="http://schemas.microsoft.com/office/drawing/2014/main" val="20003"/>
                    </a:ext>
                  </a:extLst>
                </a:gridCol>
                <a:gridCol w="1096962">
                  <a:extLst>
                    <a:ext uri="{9D8B030D-6E8A-4147-A177-3AD203B41FA5}">
                      <a16:colId xmlns:a16="http://schemas.microsoft.com/office/drawing/2014/main" val="20004"/>
                    </a:ext>
                  </a:extLst>
                </a:gridCol>
                <a:gridCol w="1096963">
                  <a:extLst>
                    <a:ext uri="{9D8B030D-6E8A-4147-A177-3AD203B41FA5}">
                      <a16:colId xmlns:a16="http://schemas.microsoft.com/office/drawing/2014/main" val="20005"/>
                    </a:ext>
                  </a:extLst>
                </a:gridCol>
                <a:gridCol w="1096962">
                  <a:extLst>
                    <a:ext uri="{9D8B030D-6E8A-4147-A177-3AD203B41FA5}">
                      <a16:colId xmlns:a16="http://schemas.microsoft.com/office/drawing/2014/main" val="20006"/>
                    </a:ext>
                  </a:extLst>
                </a:gridCol>
              </a:tblGrid>
              <a:tr h="2825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Process</a:t>
                      </a:r>
                      <a:endParaRPr kumimoji="0" lang="en-US" sz="1600" b="0" i="0" u="none" strike="noStrike" cap="none" normalizeH="0" baseline="0" smtClean="0">
                        <a:ln>
                          <a:noFill/>
                        </a:ln>
                        <a:solidFill>
                          <a:srgbClr val="FFFFFF"/>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Arrival time</a:t>
                      </a:r>
                      <a:endParaRPr kumimoji="0" lang="en-US" sz="1600" b="0" i="0" u="none" strike="noStrike" cap="none" normalizeH="0" baseline="0" smtClean="0">
                        <a:ln>
                          <a:noFill/>
                        </a:ln>
                        <a:solidFill>
                          <a:srgbClr val="FFFFFF"/>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r>
                        <a:rPr kumimoji="0" lang="en-US" sz="1600" b="0" i="0" u="none" strike="noStrike" cap="none" normalizeH="0" baseline="30000" smtClean="0">
                          <a:ln>
                            <a:noFill/>
                          </a:ln>
                          <a:solidFill>
                            <a:srgbClr val="AA5816"/>
                          </a:solidFill>
                          <a:effectLst/>
                          <a:latin typeface="Arial" charset="0"/>
                          <a:ea typeface="Times New Roman" charset="0"/>
                        </a:rPr>
                        <a:t>st</a:t>
                      </a:r>
                      <a:r>
                        <a:rPr kumimoji="0" lang="en-US" sz="1600" b="0" i="0" u="none" strike="noStrike" cap="none" normalizeH="0" baseline="0" smtClean="0">
                          <a:ln>
                            <a:noFill/>
                          </a:ln>
                          <a:solidFill>
                            <a:srgbClr val="AA5816"/>
                          </a:solidFill>
                          <a:effectLst/>
                          <a:latin typeface="Arial" charset="0"/>
                          <a:ea typeface="Times New Roman" charset="0"/>
                        </a:rPr>
                        <a:t> exec</a:t>
                      </a:r>
                      <a:endParaRPr kumimoji="0" lang="en-US" sz="1600" b="0" i="0" u="none" strike="noStrike" cap="none" normalizeH="0" baseline="0" smtClean="0">
                        <a:ln>
                          <a:noFill/>
                        </a:ln>
                        <a:solidFill>
                          <a:srgbClr val="AA5816"/>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1C1D2"/>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1</a:t>
                      </a:r>
                      <a:r>
                        <a:rPr kumimoji="0" lang="en-US" sz="1600" b="0" i="0" u="none" strike="noStrike" cap="none" normalizeH="0" baseline="30000" smtClean="0">
                          <a:ln>
                            <a:noFill/>
                          </a:ln>
                          <a:solidFill>
                            <a:srgbClr val="FFFFFF"/>
                          </a:solidFill>
                          <a:effectLst/>
                          <a:latin typeface="Arial" charset="0"/>
                          <a:ea typeface="Times New Roman" charset="0"/>
                        </a:rPr>
                        <a:t>st</a:t>
                      </a:r>
                      <a:r>
                        <a:rPr kumimoji="0" lang="en-US" sz="1600" b="0" i="0" u="none" strike="noStrike" cap="none" normalizeH="0" baseline="0" smtClean="0">
                          <a:ln>
                            <a:noFill/>
                          </a:ln>
                          <a:solidFill>
                            <a:srgbClr val="FFFFFF"/>
                          </a:solidFill>
                          <a:effectLst/>
                          <a:latin typeface="Arial" charset="0"/>
                          <a:ea typeface="Times New Roman" charset="0"/>
                        </a:rPr>
                        <a:t> I/O</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2</a:t>
                      </a:r>
                      <a:r>
                        <a:rPr kumimoji="0" lang="en-US" sz="1600" b="0" i="0" u="none" strike="noStrike" cap="none" normalizeH="0" baseline="30000" smtClean="0">
                          <a:ln>
                            <a:noFill/>
                          </a:ln>
                          <a:solidFill>
                            <a:srgbClr val="AA5816"/>
                          </a:solidFill>
                          <a:effectLst/>
                          <a:latin typeface="Arial" charset="0"/>
                          <a:ea typeface="Times New Roman" charset="0"/>
                        </a:rPr>
                        <a:t>nd</a:t>
                      </a:r>
                      <a:r>
                        <a:rPr kumimoji="0" lang="en-US" sz="1600" b="0" i="0" u="none" strike="noStrike" cap="none" normalizeH="0" baseline="0" smtClean="0">
                          <a:ln>
                            <a:noFill/>
                          </a:ln>
                          <a:solidFill>
                            <a:srgbClr val="AA5816"/>
                          </a:solidFill>
                          <a:effectLst/>
                          <a:latin typeface="Arial" charset="0"/>
                          <a:ea typeface="Times New Roman" charset="0"/>
                        </a:rPr>
                        <a:t> exec</a:t>
                      </a:r>
                      <a:endParaRPr kumimoji="0" lang="en-US" sz="1600" b="0" i="0" u="none" strike="noStrike" cap="none" normalizeH="0" baseline="0" smtClean="0">
                        <a:ln>
                          <a:noFill/>
                        </a:ln>
                        <a:solidFill>
                          <a:srgbClr val="AA5816"/>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1C1D2"/>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2</a:t>
                      </a:r>
                      <a:r>
                        <a:rPr kumimoji="0" lang="en-US" sz="1600" b="0" i="0" u="none" strike="noStrike" cap="none" normalizeH="0" baseline="30000" smtClean="0">
                          <a:ln>
                            <a:noFill/>
                          </a:ln>
                          <a:solidFill>
                            <a:srgbClr val="FFFFFF"/>
                          </a:solidFill>
                          <a:effectLst/>
                          <a:latin typeface="Arial" charset="0"/>
                          <a:ea typeface="Times New Roman" charset="0"/>
                        </a:rPr>
                        <a:t>nd</a:t>
                      </a:r>
                      <a:r>
                        <a:rPr kumimoji="0" lang="en-US" sz="1600" b="0" i="0" u="none" strike="noStrike" cap="none" normalizeH="0" baseline="0" smtClean="0">
                          <a:ln>
                            <a:noFill/>
                          </a:ln>
                          <a:solidFill>
                            <a:srgbClr val="FFFFFF"/>
                          </a:solidFill>
                          <a:effectLst/>
                          <a:latin typeface="Arial" charset="0"/>
                          <a:ea typeface="Times New Roman" charset="0"/>
                        </a:rPr>
                        <a:t> I/O</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3</a:t>
                      </a:r>
                      <a:r>
                        <a:rPr kumimoji="0" lang="en-US" sz="1600" b="0" i="0" u="none" strike="noStrike" cap="none" normalizeH="0" baseline="30000" smtClean="0">
                          <a:ln>
                            <a:noFill/>
                          </a:ln>
                          <a:solidFill>
                            <a:srgbClr val="AA5816"/>
                          </a:solidFill>
                          <a:effectLst/>
                          <a:latin typeface="Arial" charset="0"/>
                          <a:ea typeface="Times New Roman" charset="0"/>
                        </a:rPr>
                        <a:t>rd</a:t>
                      </a:r>
                      <a:r>
                        <a:rPr kumimoji="0" lang="en-US" sz="1600" b="0" i="0" u="none" strike="noStrike" cap="none" normalizeH="0" baseline="0" smtClean="0">
                          <a:ln>
                            <a:noFill/>
                          </a:ln>
                          <a:solidFill>
                            <a:srgbClr val="AA5816"/>
                          </a:solidFill>
                          <a:effectLst/>
                          <a:latin typeface="Arial" charset="0"/>
                          <a:ea typeface="Times New Roman" charset="0"/>
                        </a:rPr>
                        <a:t> exec</a:t>
                      </a:r>
                      <a:endParaRPr kumimoji="0" lang="en-US" sz="1600" b="0" i="0" u="none" strike="noStrike" cap="none" normalizeH="0" baseline="0" smtClean="0">
                        <a:ln>
                          <a:noFill/>
                        </a:ln>
                        <a:solidFill>
                          <a:srgbClr val="AA5816"/>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1C1D2"/>
                    </a:solidFill>
                  </a:tcPr>
                </a:tc>
                <a:extLst>
                  <a:ext uri="{0D108BD9-81ED-4DB2-BD59-A6C34878D82A}">
                    <a16:rowId xmlns:a16="http://schemas.microsoft.com/office/drawing/2014/main" val="10000"/>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A</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0</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4</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4</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0CAC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4</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4</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4</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extLst>
                  <a:ext uri="{0D108BD9-81ED-4DB2-BD59-A6C34878D82A}">
                    <a16:rowId xmlns:a16="http://schemas.microsoft.com/office/drawing/2014/main" val="10001"/>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B</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2</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8</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C8A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8</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2"/>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C</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3</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2</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2</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3"/>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D</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7</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extLst>
                  <a:ext uri="{0D108BD9-81ED-4DB2-BD59-A6C34878D82A}">
                    <a16:rowId xmlns:a16="http://schemas.microsoft.com/office/drawing/2014/main" val="10004"/>
                  </a:ext>
                </a:extLst>
              </a:tr>
            </a:tbl>
          </a:graphicData>
        </a:graphic>
      </p:graphicFrame>
      <p:sp>
        <p:nvSpPr>
          <p:cNvPr id="9" name="Rectangle 8"/>
          <p:cNvSpPr>
            <a:spLocks noChangeArrowheads="1"/>
          </p:cNvSpPr>
          <p:nvPr/>
        </p:nvSpPr>
        <p:spPr bwMode="auto">
          <a:xfrm>
            <a:off x="2667000" y="3733800"/>
            <a:ext cx="5791200" cy="1784350"/>
          </a:xfrm>
          <a:prstGeom prst="rect">
            <a:avLst/>
          </a:prstGeom>
          <a:solidFill>
            <a:srgbClr val="D4E2ED">
              <a:alpha val="70195"/>
            </a:srgbClr>
          </a:solidFill>
          <a:ln>
            <a:noFill/>
          </a:ln>
          <a:effectLst>
            <a:outerShdw blurRad="38100" dist="30000" dir="5400000" rotWithShape="0">
              <a:srgbClr val="808080">
                <a:alpha val="45000"/>
              </a:srgbClr>
            </a:outerShdw>
          </a:effectLst>
          <a:extLst>
            <a:ext uri="{91240B29-F687-4F45-9708-019B960494DF}">
              <a14:hiddenLine xmlns:a14="http://schemas.microsoft.com/office/drawing/2010/main" w="10000">
                <a:solidFill>
                  <a:srgbClr val="000000"/>
                </a:solidFill>
                <a:miter lim="800000"/>
                <a:headEnd/>
                <a:tailEnd/>
              </a14:hiddenLine>
            </a:ext>
          </a:extLst>
        </p:spPr>
        <p:txBody>
          <a:bodyPr anchor="ctr"/>
          <a:lstStyle/>
          <a:p>
            <a:pPr algn="ctr"/>
            <a:endParaRPr lang="en-US">
              <a:solidFill>
                <a:srgbClr val="FFFFFF"/>
              </a:solidFill>
              <a:latin typeface="Tw Cen MT" charset="-18"/>
            </a:endParaRPr>
          </a:p>
        </p:txBody>
      </p:sp>
      <p:graphicFrame>
        <p:nvGraphicFramePr>
          <p:cNvPr id="10" name="Table 9"/>
          <p:cNvGraphicFramePr>
            <a:graphicFrameLocks noGrp="1"/>
          </p:cNvGraphicFramePr>
          <p:nvPr/>
        </p:nvGraphicFramePr>
        <p:xfrm>
          <a:off x="781050" y="3200400"/>
          <a:ext cx="2571750" cy="579120"/>
        </p:xfrm>
        <a:graphic>
          <a:graphicData uri="http://schemas.openxmlformats.org/drawingml/2006/table">
            <a:tbl>
              <a:tblPr/>
              <a:tblGrid>
                <a:gridCol w="530225">
                  <a:extLst>
                    <a:ext uri="{9D8B030D-6E8A-4147-A177-3AD203B41FA5}">
                      <a16:colId xmlns:a16="http://schemas.microsoft.com/office/drawing/2014/main" val="20000"/>
                    </a:ext>
                  </a:extLst>
                </a:gridCol>
                <a:gridCol w="365125">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gridCol w="457200">
                  <a:extLst>
                    <a:ext uri="{9D8B030D-6E8A-4147-A177-3AD203B41FA5}">
                      <a16:colId xmlns:a16="http://schemas.microsoft.com/office/drawing/2014/main" val="20004"/>
                    </a:ext>
                  </a:extLst>
                </a:gridCol>
                <a:gridCol w="381000">
                  <a:extLst>
                    <a:ext uri="{9D8B030D-6E8A-4147-A177-3AD203B41FA5}">
                      <a16:colId xmlns:a16="http://schemas.microsoft.com/office/drawing/2014/main" val="20005"/>
                    </a:ext>
                  </a:extLst>
                </a:gridCol>
              </a:tblGrid>
              <a:tr h="2333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News Gothic MT" charset="0"/>
                          <a:ea typeface="ＭＳ Ｐゴシック" charset="-128"/>
                        </a:rPr>
                        <a:t>RQ:</a:t>
                      </a:r>
                    </a:p>
                  </a:txBody>
                  <a:tcPr horzOverflow="overflow">
                    <a:lnL w="12700" cap="flat" cmpd="sng" algn="ctr">
                      <a:solidFill>
                        <a:schemeClr val="bg1"/>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News Gothic MT" charset="0"/>
                          <a:ea typeface="ＭＳ Ｐゴシック" charset="-128"/>
                        </a:rPr>
                        <a:t>C</a:t>
                      </a: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rgbClr val="D9E8F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News Gothic MT" charset="0"/>
                          <a:ea typeface="ＭＳ Ｐゴシック" charset="-128"/>
                        </a:rPr>
                        <a:t>D</a:t>
                      </a: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rgbClr val="D9E8F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News Gothic MT" charset="0"/>
                          <a:ea typeface="ＭＳ Ｐゴシック" charset="-128"/>
                        </a:rPr>
                        <a:t>A</a:t>
                      </a: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rgbClr val="D9E8F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rgbClr val="000000"/>
                        </a:solidFill>
                        <a:effectLst/>
                        <a:latin typeface="News Gothic MT" charset="0"/>
                        <a:ea typeface="ＭＳ Ｐゴシック" charset="-128"/>
                      </a:endParaRP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rgbClr val="000000"/>
                        </a:solidFill>
                        <a:effectLst/>
                        <a:latin typeface="News Gothic MT" charset="0"/>
                        <a:ea typeface="ＭＳ Ｐゴシック" charset="-128"/>
                      </a:endParaRP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sp>
        <p:nvSpPr>
          <p:cNvPr id="11" name="Explosion 1 10"/>
          <p:cNvSpPr>
            <a:spLocks noChangeArrowheads="1"/>
          </p:cNvSpPr>
          <p:nvPr/>
        </p:nvSpPr>
        <p:spPr bwMode="auto">
          <a:xfrm>
            <a:off x="2354263" y="4419600"/>
            <a:ext cx="441325" cy="503238"/>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sp>
        <p:nvSpPr>
          <p:cNvPr id="12" name="Explosion 1 11"/>
          <p:cNvSpPr>
            <a:spLocks noChangeArrowheads="1"/>
          </p:cNvSpPr>
          <p:nvPr/>
        </p:nvSpPr>
        <p:spPr bwMode="auto">
          <a:xfrm>
            <a:off x="1997075" y="3154363"/>
            <a:ext cx="441325" cy="503237"/>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sp>
        <p:nvSpPr>
          <p:cNvPr id="13" name="Explosion 1 12"/>
          <p:cNvSpPr>
            <a:spLocks noChangeArrowheads="1"/>
          </p:cNvSpPr>
          <p:nvPr/>
        </p:nvSpPr>
        <p:spPr bwMode="auto">
          <a:xfrm>
            <a:off x="4359275" y="1981200"/>
            <a:ext cx="441325" cy="503238"/>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cxnSp>
        <p:nvCxnSpPr>
          <p:cNvPr id="14" name="Straight Connector 13"/>
          <p:cNvCxnSpPr>
            <a:cxnSpLocks noChangeShapeType="1"/>
          </p:cNvCxnSpPr>
          <p:nvPr/>
        </p:nvCxnSpPr>
        <p:spPr bwMode="auto">
          <a:xfrm rot="16200000" flipH="1">
            <a:off x="1838325" y="4795838"/>
            <a:ext cx="1454150" cy="0"/>
          </a:xfrm>
          <a:prstGeom prst="line">
            <a:avLst/>
          </a:prstGeom>
          <a:noFill/>
          <a:ln w="28575">
            <a:solidFill>
              <a:srgbClr val="FF6600"/>
            </a:solidFill>
            <a:prstDash val="sysDot"/>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3863516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2.1.2. </a:t>
            </a:r>
            <a:r>
              <a:rPr lang="en-US" dirty="0" err="1"/>
              <a:t>Lời</a:t>
            </a:r>
            <a:r>
              <a:rPr lang="en-US" dirty="0"/>
              <a:t> </a:t>
            </a:r>
            <a:r>
              <a:rPr lang="en-US" dirty="0" err="1"/>
              <a:t>gọi</a:t>
            </a:r>
            <a:r>
              <a:rPr lang="en-US" dirty="0"/>
              <a:t> </a:t>
            </a:r>
            <a:r>
              <a:rPr lang="en-US" dirty="0" err="1"/>
              <a:t>hệ</a:t>
            </a:r>
            <a:r>
              <a:rPr lang="en-US" dirty="0"/>
              <a:t> </a:t>
            </a:r>
            <a:r>
              <a:rPr lang="en-US" dirty="0" err="1"/>
              <a:t>thống</a:t>
            </a:r>
            <a:r>
              <a:rPr lang="en-US" dirty="0"/>
              <a:t> (System Calls</a:t>
            </a:r>
            <a:r>
              <a:rPr lang="en-US" dirty="0" smtClean="0"/>
              <a:t>)</a:t>
            </a:r>
            <a:endParaRPr lang="vi-VN" dirty="0"/>
          </a:p>
        </p:txBody>
      </p:sp>
      <p:sp>
        <p:nvSpPr>
          <p:cNvPr id="3" name="Content Placeholder 2"/>
          <p:cNvSpPr>
            <a:spLocks noGrp="1"/>
          </p:cNvSpPr>
          <p:nvPr>
            <p:ph idx="1"/>
          </p:nvPr>
        </p:nvSpPr>
        <p:spPr/>
        <p:txBody>
          <a:bodyPr>
            <a:normAutofit/>
          </a:bodyPr>
          <a:lstStyle/>
          <a:p>
            <a:r>
              <a:rPr lang="en-US" dirty="0" err="1" smtClean="0"/>
              <a:t>Để</a:t>
            </a:r>
            <a:r>
              <a:rPr lang="en-US" dirty="0" smtClean="0"/>
              <a:t> </a:t>
            </a:r>
            <a:r>
              <a:rPr lang="en-US" dirty="0" err="1"/>
              <a:t>tạo</a:t>
            </a:r>
            <a:r>
              <a:rPr lang="en-US" dirty="0"/>
              <a:t> </a:t>
            </a:r>
            <a:r>
              <a:rPr lang="en-US" dirty="0" err="1"/>
              <a:t>môi</a:t>
            </a:r>
            <a:r>
              <a:rPr lang="en-US" dirty="0"/>
              <a:t> </a:t>
            </a:r>
            <a:r>
              <a:rPr lang="en-US" dirty="0" err="1"/>
              <a:t>trường</a:t>
            </a:r>
            <a:r>
              <a:rPr lang="en-US" dirty="0"/>
              <a:t> </a:t>
            </a:r>
            <a:r>
              <a:rPr lang="en-US" dirty="0" err="1"/>
              <a:t>giao</a:t>
            </a:r>
            <a:r>
              <a:rPr lang="en-US" dirty="0"/>
              <a:t> </a:t>
            </a:r>
            <a:r>
              <a:rPr lang="en-US" dirty="0" err="1"/>
              <a:t>tiếp</a:t>
            </a:r>
            <a:r>
              <a:rPr lang="en-US" dirty="0"/>
              <a:t> </a:t>
            </a:r>
            <a:r>
              <a:rPr lang="en-US" dirty="0" err="1"/>
              <a:t>giữa</a:t>
            </a:r>
            <a:r>
              <a:rPr lang="en-US" dirty="0"/>
              <a:t> </a:t>
            </a:r>
            <a:r>
              <a:rPr lang="en-US" dirty="0" err="1"/>
              <a:t>chương</a:t>
            </a:r>
            <a:r>
              <a:rPr lang="en-US" dirty="0"/>
              <a:t> </a:t>
            </a:r>
            <a:r>
              <a:rPr lang="en-US" dirty="0" err="1" smtClean="0"/>
              <a:t>trình</a:t>
            </a:r>
            <a:r>
              <a:rPr lang="en-US" dirty="0" smtClean="0"/>
              <a:t> </a:t>
            </a:r>
            <a:r>
              <a:rPr lang="en-US" dirty="0" err="1" smtClean="0"/>
              <a:t>và</a:t>
            </a:r>
            <a:r>
              <a:rPr lang="en-US" dirty="0" smtClean="0"/>
              <a:t> </a:t>
            </a:r>
            <a:r>
              <a:rPr lang="en-US" dirty="0" err="1"/>
              <a:t>hệ</a:t>
            </a:r>
            <a:r>
              <a:rPr lang="en-US" dirty="0"/>
              <a:t> </a:t>
            </a:r>
            <a:r>
              <a:rPr lang="en-US" dirty="0" err="1"/>
              <a:t>điều</a:t>
            </a:r>
            <a:r>
              <a:rPr lang="en-US" dirty="0"/>
              <a:t> </a:t>
            </a:r>
            <a:r>
              <a:rPr lang="en-US" dirty="0" err="1"/>
              <a:t>hành</a:t>
            </a:r>
            <a:r>
              <a:rPr lang="en-US" dirty="0"/>
              <a:t>, </a:t>
            </a:r>
            <a:r>
              <a:rPr lang="en-US" dirty="0" err="1"/>
              <a:t>hệ</a:t>
            </a:r>
            <a:r>
              <a:rPr lang="en-US" dirty="0"/>
              <a:t> </a:t>
            </a:r>
            <a:r>
              <a:rPr lang="en-US" dirty="0" err="1"/>
              <a:t>điều</a:t>
            </a:r>
            <a:r>
              <a:rPr lang="en-US" dirty="0"/>
              <a:t> </a:t>
            </a:r>
            <a:r>
              <a:rPr lang="en-US" dirty="0" err="1"/>
              <a:t>hành</a:t>
            </a:r>
            <a:r>
              <a:rPr lang="en-US" dirty="0"/>
              <a:t> </a:t>
            </a:r>
            <a:r>
              <a:rPr lang="en-US" dirty="0" err="1"/>
              <a:t>đưa</a:t>
            </a:r>
            <a:r>
              <a:rPr lang="en-US" dirty="0"/>
              <a:t> </a:t>
            </a:r>
            <a:r>
              <a:rPr lang="en-US" dirty="0" err="1"/>
              <a:t>ra</a:t>
            </a:r>
            <a:r>
              <a:rPr lang="en-US" dirty="0"/>
              <a:t> </a:t>
            </a:r>
            <a:r>
              <a:rPr lang="en-US" dirty="0" err="1"/>
              <a:t>các</a:t>
            </a:r>
            <a:r>
              <a:rPr lang="en-US" dirty="0"/>
              <a:t> </a:t>
            </a:r>
            <a:r>
              <a:rPr lang="en-US" b="1" dirty="0" err="1" smtClean="0">
                <a:solidFill>
                  <a:srgbClr val="C00000"/>
                </a:solidFill>
                <a:effectLst>
                  <a:outerShdw blurRad="38100" dist="38100" dir="2700000" algn="tl">
                    <a:srgbClr val="000000">
                      <a:alpha val="43137"/>
                    </a:srgbClr>
                  </a:outerShdw>
                </a:effectLst>
              </a:rPr>
              <a:t>lời</a:t>
            </a:r>
            <a:r>
              <a:rPr lang="en-US" b="1" dirty="0" smtClean="0">
                <a:solidFill>
                  <a:srgbClr val="C00000"/>
                </a:solidFill>
                <a:effectLst>
                  <a:outerShdw blurRad="38100" dist="38100" dir="2700000" algn="tl">
                    <a:srgbClr val="000000">
                      <a:alpha val="43137"/>
                    </a:srgbClr>
                  </a:outerShdw>
                </a:effectLst>
              </a:rPr>
              <a:t> </a:t>
            </a:r>
            <a:r>
              <a:rPr lang="en-US" b="1" dirty="0" err="1">
                <a:solidFill>
                  <a:srgbClr val="C00000"/>
                </a:solidFill>
                <a:effectLst>
                  <a:outerShdw blurRad="38100" dist="38100" dir="2700000" algn="tl">
                    <a:srgbClr val="000000">
                      <a:alpha val="43137"/>
                    </a:srgbClr>
                  </a:outerShdw>
                </a:effectLst>
              </a:rPr>
              <a:t>gọi</a:t>
            </a:r>
            <a:r>
              <a:rPr lang="en-US" b="1" dirty="0">
                <a:solidFill>
                  <a:srgbClr val="C00000"/>
                </a:solidFill>
                <a:effectLst>
                  <a:outerShdw blurRad="38100" dist="38100" dir="2700000" algn="tl">
                    <a:srgbClr val="000000">
                      <a:alpha val="43137"/>
                    </a:srgbClr>
                  </a:outerShdw>
                </a:effectLst>
              </a:rPr>
              <a:t> </a:t>
            </a:r>
            <a:r>
              <a:rPr lang="en-US" b="1" dirty="0" err="1">
                <a:solidFill>
                  <a:srgbClr val="C00000"/>
                </a:solidFill>
                <a:effectLst>
                  <a:outerShdw blurRad="38100" dist="38100" dir="2700000" algn="tl">
                    <a:srgbClr val="000000">
                      <a:alpha val="43137"/>
                    </a:srgbClr>
                  </a:outerShdw>
                </a:effectLst>
              </a:rPr>
              <a:t>hệ</a:t>
            </a:r>
            <a:r>
              <a:rPr lang="en-US" b="1" dirty="0">
                <a:solidFill>
                  <a:srgbClr val="C00000"/>
                </a:solidFill>
                <a:effectLst>
                  <a:outerShdw blurRad="38100" dist="38100" dir="2700000" algn="tl">
                    <a:srgbClr val="000000">
                      <a:alpha val="43137"/>
                    </a:srgbClr>
                  </a:outerShdw>
                </a:effectLst>
              </a:rPr>
              <a:t> </a:t>
            </a:r>
            <a:r>
              <a:rPr lang="en-US" b="1" dirty="0" err="1">
                <a:solidFill>
                  <a:srgbClr val="C00000"/>
                </a:solidFill>
                <a:effectLst>
                  <a:outerShdw blurRad="38100" dist="38100" dir="2700000" algn="tl">
                    <a:srgbClr val="000000">
                      <a:alpha val="43137"/>
                    </a:srgbClr>
                  </a:outerShdw>
                </a:effectLst>
              </a:rPr>
              <a:t>thống</a:t>
            </a:r>
            <a:r>
              <a:rPr lang="en-US" b="1" dirty="0">
                <a:solidFill>
                  <a:srgbClr val="C00000"/>
                </a:solidFill>
                <a:effectLst>
                  <a:outerShdw blurRad="38100" dist="38100" dir="2700000" algn="tl">
                    <a:srgbClr val="000000">
                      <a:alpha val="43137"/>
                    </a:srgbClr>
                  </a:outerShdw>
                </a:effectLst>
              </a:rPr>
              <a:t> (system calls</a:t>
            </a:r>
            <a:r>
              <a:rPr lang="en-US" b="1" dirty="0" smtClean="0">
                <a:solidFill>
                  <a:srgbClr val="C00000"/>
                </a:solidFill>
                <a:effectLst>
                  <a:outerShdw blurRad="38100" dist="38100" dir="2700000" algn="tl">
                    <a:srgbClr val="000000">
                      <a:alpha val="43137"/>
                    </a:srgbClr>
                  </a:outerShdw>
                </a:effectLst>
              </a:rPr>
              <a:t>).</a:t>
            </a:r>
            <a:r>
              <a:rPr lang="en-US" dirty="0" smtClean="0">
                <a:solidFill>
                  <a:srgbClr val="C00000"/>
                </a:solidFill>
                <a:effectLst>
                  <a:outerShdw blurRad="38100" dist="38100" dir="2700000" algn="tl">
                    <a:srgbClr val="000000">
                      <a:alpha val="43137"/>
                    </a:srgbClr>
                  </a:outerShdw>
                </a:effectLst>
              </a:rPr>
              <a:t> </a:t>
            </a:r>
            <a:r>
              <a:rPr lang="en-US" dirty="0" err="1"/>
              <a:t>Chương</a:t>
            </a:r>
            <a:r>
              <a:rPr lang="en-US" dirty="0"/>
              <a:t> </a:t>
            </a:r>
            <a:r>
              <a:rPr lang="en-US" dirty="0" err="1"/>
              <a:t>trình</a:t>
            </a:r>
            <a:r>
              <a:rPr lang="en-US" dirty="0"/>
              <a:t> </a:t>
            </a:r>
            <a:r>
              <a:rPr lang="en-US" dirty="0" err="1" smtClean="0"/>
              <a:t>dùng</a:t>
            </a:r>
            <a:r>
              <a:rPr lang="en-US" dirty="0" smtClean="0"/>
              <a:t> </a:t>
            </a:r>
            <a:r>
              <a:rPr lang="en-US" dirty="0" err="1"/>
              <a:t>các</a:t>
            </a:r>
            <a:r>
              <a:rPr lang="en-US" dirty="0"/>
              <a:t> </a:t>
            </a:r>
            <a:r>
              <a:rPr lang="en-US" dirty="0" err="1"/>
              <a:t>lời</a:t>
            </a:r>
            <a:r>
              <a:rPr lang="en-US" dirty="0"/>
              <a:t> </a:t>
            </a:r>
            <a:r>
              <a:rPr lang="en-US" dirty="0" err="1"/>
              <a:t>gọi</a:t>
            </a:r>
            <a:r>
              <a:rPr lang="en-US" dirty="0"/>
              <a:t> </a:t>
            </a:r>
            <a:r>
              <a:rPr lang="en-US" dirty="0" err="1"/>
              <a:t>hệ</a:t>
            </a:r>
            <a:r>
              <a:rPr lang="en-US" dirty="0"/>
              <a:t> </a:t>
            </a:r>
            <a:r>
              <a:rPr lang="en-US" dirty="0" err="1"/>
              <a:t>thống</a:t>
            </a:r>
            <a:r>
              <a:rPr lang="en-US" dirty="0"/>
              <a:t> </a:t>
            </a:r>
            <a:r>
              <a:rPr lang="en-US" dirty="0" err="1"/>
              <a:t>để</a:t>
            </a:r>
            <a:r>
              <a:rPr lang="en-US" dirty="0"/>
              <a:t> </a:t>
            </a:r>
            <a:r>
              <a:rPr lang="en-US" dirty="0" err="1"/>
              <a:t>liên</a:t>
            </a:r>
            <a:r>
              <a:rPr lang="en-US" dirty="0"/>
              <a:t> </a:t>
            </a:r>
            <a:r>
              <a:rPr lang="en-US" dirty="0" err="1"/>
              <a:t>lạc</a:t>
            </a:r>
            <a:r>
              <a:rPr lang="en-US" dirty="0"/>
              <a:t> </a:t>
            </a:r>
            <a:r>
              <a:rPr lang="en-US" dirty="0" err="1"/>
              <a:t>với</a:t>
            </a:r>
            <a:r>
              <a:rPr lang="en-US" dirty="0"/>
              <a:t> </a:t>
            </a:r>
            <a:r>
              <a:rPr lang="en-US" dirty="0" err="1"/>
              <a:t>hệ</a:t>
            </a:r>
            <a:r>
              <a:rPr lang="en-US" dirty="0"/>
              <a:t> </a:t>
            </a:r>
            <a:r>
              <a:rPr lang="en-US" dirty="0" err="1"/>
              <a:t>điều</a:t>
            </a:r>
            <a:r>
              <a:rPr lang="en-US" dirty="0"/>
              <a:t> </a:t>
            </a:r>
            <a:r>
              <a:rPr lang="en-US" dirty="0" err="1"/>
              <a:t>hành</a:t>
            </a:r>
            <a:r>
              <a:rPr lang="en-US" dirty="0"/>
              <a:t> </a:t>
            </a:r>
            <a:r>
              <a:rPr lang="en-US" dirty="0" err="1"/>
              <a:t>và</a:t>
            </a:r>
            <a:r>
              <a:rPr lang="en-US" dirty="0"/>
              <a:t> </a:t>
            </a:r>
            <a:r>
              <a:rPr lang="en-US" dirty="0" err="1"/>
              <a:t>yêu</a:t>
            </a:r>
            <a:r>
              <a:rPr lang="en-US" dirty="0"/>
              <a:t> </a:t>
            </a:r>
            <a:r>
              <a:rPr lang="en-US" dirty="0" err="1"/>
              <a:t>cầu</a:t>
            </a:r>
            <a:r>
              <a:rPr lang="en-US" dirty="0"/>
              <a:t> </a:t>
            </a:r>
            <a:r>
              <a:rPr lang="en-US" dirty="0" err="1"/>
              <a:t>các</a:t>
            </a:r>
            <a:r>
              <a:rPr lang="en-US" dirty="0"/>
              <a:t> </a:t>
            </a:r>
            <a:r>
              <a:rPr lang="en-US" dirty="0" err="1"/>
              <a:t>dịch</a:t>
            </a:r>
            <a:r>
              <a:rPr lang="en-US" dirty="0"/>
              <a:t> </a:t>
            </a:r>
            <a:r>
              <a:rPr lang="en-US" dirty="0" err="1"/>
              <a:t>vụ</a:t>
            </a:r>
            <a:r>
              <a:rPr lang="en-US" dirty="0"/>
              <a:t> </a:t>
            </a:r>
            <a:r>
              <a:rPr lang="en-US" dirty="0" err="1"/>
              <a:t>từ</a:t>
            </a:r>
            <a:r>
              <a:rPr lang="en-US" dirty="0"/>
              <a:t> </a:t>
            </a:r>
            <a:r>
              <a:rPr lang="en-US" dirty="0" err="1"/>
              <a:t>hệ</a:t>
            </a:r>
            <a:r>
              <a:rPr lang="en-US" dirty="0"/>
              <a:t> </a:t>
            </a:r>
            <a:r>
              <a:rPr lang="en-US" dirty="0" err="1"/>
              <a:t>điều</a:t>
            </a:r>
            <a:r>
              <a:rPr lang="en-US" dirty="0"/>
              <a:t> </a:t>
            </a:r>
            <a:r>
              <a:rPr lang="en-US" dirty="0" err="1"/>
              <a:t>hành</a:t>
            </a:r>
            <a:r>
              <a:rPr lang="en-US" dirty="0"/>
              <a:t>. </a:t>
            </a:r>
            <a:endParaRPr lang="vi-VN" dirty="0"/>
          </a:p>
          <a:p>
            <a:r>
              <a:rPr lang="en-US" dirty="0" err="1" smtClean="0"/>
              <a:t>Lời</a:t>
            </a:r>
            <a:r>
              <a:rPr lang="en-US" dirty="0" smtClean="0"/>
              <a:t> </a:t>
            </a:r>
            <a:r>
              <a:rPr lang="en-US" dirty="0" err="1"/>
              <a:t>gọi</a:t>
            </a:r>
            <a:r>
              <a:rPr lang="en-US" dirty="0"/>
              <a:t> </a:t>
            </a:r>
            <a:r>
              <a:rPr lang="en-US" dirty="0" err="1"/>
              <a:t>hệ</a:t>
            </a:r>
            <a:r>
              <a:rPr lang="en-US" dirty="0"/>
              <a:t> </a:t>
            </a:r>
            <a:r>
              <a:rPr lang="en-US" dirty="0" err="1"/>
              <a:t>thống</a:t>
            </a:r>
            <a:r>
              <a:rPr lang="en-US" dirty="0"/>
              <a:t> </a:t>
            </a:r>
            <a:r>
              <a:rPr lang="en-US" dirty="0" err="1"/>
              <a:t>có</a:t>
            </a:r>
            <a:r>
              <a:rPr lang="en-US" dirty="0"/>
              <a:t> </a:t>
            </a:r>
            <a:r>
              <a:rPr lang="en-US" dirty="0" err="1"/>
              <a:t>thể</a:t>
            </a:r>
            <a:r>
              <a:rPr lang="en-US" dirty="0"/>
              <a:t> </a:t>
            </a:r>
            <a:r>
              <a:rPr lang="en-US" dirty="0" err="1"/>
              <a:t>được</a:t>
            </a:r>
            <a:r>
              <a:rPr lang="en-US" dirty="0"/>
              <a:t> chia </a:t>
            </a:r>
            <a:r>
              <a:rPr lang="en-US" dirty="0" err="1"/>
              <a:t>thành</a:t>
            </a:r>
            <a:r>
              <a:rPr lang="en-US" dirty="0"/>
              <a:t> </a:t>
            </a:r>
            <a:r>
              <a:rPr lang="en-US" dirty="0" err="1"/>
              <a:t>các</a:t>
            </a:r>
            <a:r>
              <a:rPr lang="en-US" dirty="0"/>
              <a:t> </a:t>
            </a:r>
            <a:r>
              <a:rPr lang="en-US" dirty="0" err="1" smtClean="0"/>
              <a:t>loại</a:t>
            </a:r>
            <a:r>
              <a:rPr lang="en-US" dirty="0" smtClean="0"/>
              <a:t>:</a:t>
            </a:r>
          </a:p>
          <a:p>
            <a:pPr lvl="1"/>
            <a:r>
              <a:rPr lang="en-US" dirty="0" err="1" smtClean="0"/>
              <a:t>điều</a:t>
            </a:r>
            <a:r>
              <a:rPr lang="en-US" dirty="0" smtClean="0"/>
              <a:t> </a:t>
            </a:r>
            <a:r>
              <a:rPr lang="en-US" dirty="0" err="1" smtClean="0"/>
              <a:t>khiển</a:t>
            </a:r>
            <a:r>
              <a:rPr lang="en-US" dirty="0" smtClean="0"/>
              <a:t> </a:t>
            </a:r>
            <a:r>
              <a:rPr lang="en-US" dirty="0" err="1" smtClean="0"/>
              <a:t>tiến</a:t>
            </a:r>
            <a:r>
              <a:rPr lang="en-US" dirty="0" smtClean="0"/>
              <a:t> </a:t>
            </a:r>
            <a:r>
              <a:rPr lang="en-US" dirty="0" err="1" smtClean="0"/>
              <a:t>trình</a:t>
            </a:r>
            <a:r>
              <a:rPr lang="en-US" dirty="0" smtClean="0"/>
              <a:t>;</a:t>
            </a:r>
          </a:p>
          <a:p>
            <a:pPr lvl="1"/>
            <a:r>
              <a:rPr lang="en-US" dirty="0" err="1" smtClean="0"/>
              <a:t>thao</a:t>
            </a:r>
            <a:r>
              <a:rPr lang="en-US" dirty="0" smtClean="0"/>
              <a:t> </a:t>
            </a:r>
            <a:r>
              <a:rPr lang="en-US" dirty="0" err="1"/>
              <a:t>tác</a:t>
            </a:r>
            <a:r>
              <a:rPr lang="en-US" dirty="0"/>
              <a:t> </a:t>
            </a:r>
            <a:r>
              <a:rPr lang="en-US" dirty="0" err="1"/>
              <a:t>trên</a:t>
            </a:r>
            <a:r>
              <a:rPr lang="en-US" dirty="0"/>
              <a:t> </a:t>
            </a:r>
            <a:r>
              <a:rPr lang="en-US" dirty="0" err="1"/>
              <a:t>tập</a:t>
            </a:r>
            <a:r>
              <a:rPr lang="en-US" dirty="0"/>
              <a:t> </a:t>
            </a:r>
            <a:r>
              <a:rPr lang="en-US" dirty="0" smtClean="0"/>
              <a:t>tin;</a:t>
            </a:r>
          </a:p>
          <a:p>
            <a:pPr lvl="1"/>
            <a:r>
              <a:rPr lang="en-US" dirty="0" err="1" smtClean="0"/>
              <a:t>thao</a:t>
            </a:r>
            <a:r>
              <a:rPr lang="en-US" dirty="0" smtClean="0"/>
              <a:t> </a:t>
            </a:r>
            <a:r>
              <a:rPr lang="en-US" dirty="0" err="1"/>
              <a:t>tác</a:t>
            </a:r>
            <a:r>
              <a:rPr lang="en-US" dirty="0"/>
              <a:t> </a:t>
            </a:r>
            <a:r>
              <a:rPr lang="en-US" dirty="0" err="1"/>
              <a:t>trên</a:t>
            </a:r>
            <a:r>
              <a:rPr lang="en-US" dirty="0"/>
              <a:t> </a:t>
            </a:r>
            <a:r>
              <a:rPr lang="en-US" dirty="0" err="1"/>
              <a:t>thiết</a:t>
            </a:r>
            <a:r>
              <a:rPr lang="en-US" dirty="0"/>
              <a:t> </a:t>
            </a:r>
            <a:r>
              <a:rPr lang="en-US" dirty="0" err="1"/>
              <a:t>bị</a:t>
            </a:r>
            <a:r>
              <a:rPr lang="en-US" dirty="0"/>
              <a:t> </a:t>
            </a:r>
            <a:r>
              <a:rPr lang="en-US" dirty="0" err="1"/>
              <a:t>vào</a:t>
            </a:r>
            <a:r>
              <a:rPr lang="en-US" dirty="0"/>
              <a:t>/ </a:t>
            </a:r>
            <a:r>
              <a:rPr lang="en-US" dirty="0" err="1" smtClean="0"/>
              <a:t>ra</a:t>
            </a:r>
            <a:r>
              <a:rPr lang="en-US" dirty="0" smtClean="0"/>
              <a:t>;</a:t>
            </a:r>
          </a:p>
          <a:p>
            <a:pPr lvl="1"/>
            <a:r>
              <a:rPr lang="en-US" dirty="0" err="1" smtClean="0"/>
              <a:t>thông</a:t>
            </a:r>
            <a:r>
              <a:rPr lang="en-US" dirty="0" smtClean="0"/>
              <a:t> </a:t>
            </a:r>
            <a:r>
              <a:rPr lang="en-US" dirty="0"/>
              <a:t>tin </a:t>
            </a:r>
            <a:r>
              <a:rPr lang="en-US" dirty="0" err="1"/>
              <a:t>liên</a:t>
            </a:r>
            <a:r>
              <a:rPr lang="en-US" dirty="0"/>
              <a:t> </a:t>
            </a:r>
            <a:r>
              <a:rPr lang="en-US" dirty="0" err="1"/>
              <a:t>tiến</a:t>
            </a:r>
            <a:r>
              <a:rPr lang="en-US" dirty="0"/>
              <a:t> </a:t>
            </a:r>
            <a:r>
              <a:rPr lang="en-US" dirty="0" err="1"/>
              <a:t>trình</a:t>
            </a:r>
            <a:r>
              <a:rPr lang="en-US" dirty="0"/>
              <a:t>, ...</a:t>
            </a:r>
            <a:endParaRPr lang="vi-VN" dirty="0"/>
          </a:p>
          <a:p>
            <a:endParaRPr lang="vi-VN" dirty="0"/>
          </a:p>
        </p:txBody>
      </p:sp>
      <p:sp>
        <p:nvSpPr>
          <p:cNvPr id="4" name="Date Placeholder 3"/>
          <p:cNvSpPr>
            <a:spLocks noGrp="1"/>
          </p:cNvSpPr>
          <p:nvPr>
            <p:ph type="dt" sz="half" idx="10"/>
          </p:nvPr>
        </p:nvSpPr>
        <p:spPr/>
        <p:txBody>
          <a:bodyPr/>
          <a:lstStyle/>
          <a:p>
            <a:fld id="{D721F43F-5D44-416C-97A6-7E9B44075853}" type="datetime1">
              <a:rPr lang="en-US" smtClean="0"/>
              <a:t>08-Jul-19</a:t>
            </a:fld>
            <a:endParaRPr lang="en-US" dirty="0"/>
          </a:p>
        </p:txBody>
      </p:sp>
      <p:sp>
        <p:nvSpPr>
          <p:cNvPr id="5" name="Footer Placeholder 4"/>
          <p:cNvSpPr>
            <a:spLocks noGrp="1"/>
          </p:cNvSpPr>
          <p:nvPr>
            <p:ph type="ftr" sz="quarter" idx="11"/>
          </p:nvPr>
        </p:nvSpPr>
        <p:spPr/>
        <p:txBody>
          <a:bodyPr/>
          <a:lstStyle/>
          <a:p>
            <a:r>
              <a:rPr lang="en-US" smtClean="0"/>
              <a:t>GV.TS.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dirty="0"/>
          </a:p>
        </p:txBody>
      </p:sp>
    </p:spTree>
    <p:extLst>
      <p:ext uri="{BB962C8B-B14F-4D97-AF65-F5344CB8AC3E}">
        <p14:creationId xmlns:p14="http://schemas.microsoft.com/office/powerpoint/2010/main" val="98960782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2.5.2. Chiến lược </a:t>
            </a:r>
            <a:r>
              <a:rPr lang="en-US" dirty="0">
                <a:solidFill>
                  <a:srgbClr val="C00000"/>
                </a:solidFill>
                <a:effectLst>
                  <a:outerShdw blurRad="38100" dist="38100" dir="2700000" algn="tl">
                    <a:srgbClr val="000000">
                      <a:alpha val="43137"/>
                    </a:srgbClr>
                  </a:outerShdw>
                </a:effectLst>
              </a:rPr>
              <a:t>FIFO (FCFS)</a:t>
            </a:r>
            <a:endParaRPr lang="en-US" dirty="0"/>
          </a:p>
        </p:txBody>
      </p:sp>
      <p:sp>
        <p:nvSpPr>
          <p:cNvPr id="4" name="Date Placeholder 3"/>
          <p:cNvSpPr>
            <a:spLocks noGrp="1"/>
          </p:cNvSpPr>
          <p:nvPr>
            <p:ph type="dt" sz="half" idx="10"/>
          </p:nvPr>
        </p:nvSpPr>
        <p:spPr/>
        <p:txBody>
          <a:bodyPr/>
          <a:lstStyle/>
          <a:p>
            <a:fld id="{F304A388-B792-4BF1-82EC-FA2C53762184}" type="datetime1">
              <a:rPr lang="en-US" smtClean="0"/>
              <a:t>08-Jul-19</a:t>
            </a:fld>
            <a:endParaRPr lang="en-US" dirty="0"/>
          </a:p>
        </p:txBody>
      </p:sp>
      <p:sp>
        <p:nvSpPr>
          <p:cNvPr id="5" name="Footer Placeholder 4"/>
          <p:cNvSpPr>
            <a:spLocks noGrp="1"/>
          </p:cNvSpPr>
          <p:nvPr>
            <p:ph type="ftr" sz="quarter" idx="11"/>
          </p:nvPr>
        </p:nvSpPr>
        <p:spPr/>
        <p:txBody>
          <a:bodyPr/>
          <a:lstStyle/>
          <a:p>
            <a:r>
              <a:rPr lang="en-US" smtClean="0"/>
              <a:t>GV.TS.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60</a:t>
            </a:fld>
            <a:endParaRPr lang="en-US" dirty="0"/>
          </a:p>
        </p:txBody>
      </p:sp>
      <p:graphicFrame>
        <p:nvGraphicFramePr>
          <p:cNvPr id="7" name="Object 2"/>
          <p:cNvGraphicFramePr>
            <a:graphicFrameLocks noChangeAspect="1"/>
          </p:cNvGraphicFramePr>
          <p:nvPr>
            <p:extLst>
              <p:ext uri="{D42A27DB-BD31-4B8C-83A1-F6EECF244321}">
                <p14:modId xmlns:p14="http://schemas.microsoft.com/office/powerpoint/2010/main" val="3861652604"/>
              </p:ext>
            </p:extLst>
          </p:nvPr>
        </p:nvGraphicFramePr>
        <p:xfrm>
          <a:off x="549275" y="3765550"/>
          <a:ext cx="7927975" cy="1752600"/>
        </p:xfrm>
        <a:graphic>
          <a:graphicData uri="http://schemas.openxmlformats.org/presentationml/2006/ole">
            <mc:AlternateContent xmlns:mc="http://schemas.openxmlformats.org/markup-compatibility/2006">
              <mc:Choice xmlns:v="urn:schemas-microsoft-com:vml" Requires="v">
                <p:oleObj spid="_x0000_s9238" name="Document" r:id="rId3" imgW="6032500" imgH="1333500" progId="Word.Document.12">
                  <p:link updateAutomatic="1"/>
                </p:oleObj>
              </mc:Choice>
              <mc:Fallback>
                <p:oleObj name="Document" r:id="rId3" imgW="6032500" imgH="1333500" progId="Word.Document.12">
                  <p:link updateAutomatic="1"/>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275" y="3765550"/>
                        <a:ext cx="7927975"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Table 7"/>
          <p:cNvGraphicFramePr>
            <a:graphicFrameLocks noGrp="1"/>
          </p:cNvGraphicFramePr>
          <p:nvPr/>
        </p:nvGraphicFramePr>
        <p:xfrm>
          <a:off x="781050" y="1600200"/>
          <a:ext cx="7677150" cy="1463040"/>
        </p:xfrm>
        <a:graphic>
          <a:graphicData uri="http://schemas.openxmlformats.org/drawingml/2006/table">
            <a:tbl>
              <a:tblPr/>
              <a:tblGrid>
                <a:gridCol w="1096963">
                  <a:extLst>
                    <a:ext uri="{9D8B030D-6E8A-4147-A177-3AD203B41FA5}">
                      <a16:colId xmlns:a16="http://schemas.microsoft.com/office/drawing/2014/main" val="20000"/>
                    </a:ext>
                  </a:extLst>
                </a:gridCol>
                <a:gridCol w="1096962">
                  <a:extLst>
                    <a:ext uri="{9D8B030D-6E8A-4147-A177-3AD203B41FA5}">
                      <a16:colId xmlns:a16="http://schemas.microsoft.com/office/drawing/2014/main" val="20001"/>
                    </a:ext>
                  </a:extLst>
                </a:gridCol>
                <a:gridCol w="1096963">
                  <a:extLst>
                    <a:ext uri="{9D8B030D-6E8A-4147-A177-3AD203B41FA5}">
                      <a16:colId xmlns:a16="http://schemas.microsoft.com/office/drawing/2014/main" val="20002"/>
                    </a:ext>
                  </a:extLst>
                </a:gridCol>
                <a:gridCol w="1095375">
                  <a:extLst>
                    <a:ext uri="{9D8B030D-6E8A-4147-A177-3AD203B41FA5}">
                      <a16:colId xmlns:a16="http://schemas.microsoft.com/office/drawing/2014/main" val="20003"/>
                    </a:ext>
                  </a:extLst>
                </a:gridCol>
                <a:gridCol w="1096962">
                  <a:extLst>
                    <a:ext uri="{9D8B030D-6E8A-4147-A177-3AD203B41FA5}">
                      <a16:colId xmlns:a16="http://schemas.microsoft.com/office/drawing/2014/main" val="20004"/>
                    </a:ext>
                  </a:extLst>
                </a:gridCol>
                <a:gridCol w="1096963">
                  <a:extLst>
                    <a:ext uri="{9D8B030D-6E8A-4147-A177-3AD203B41FA5}">
                      <a16:colId xmlns:a16="http://schemas.microsoft.com/office/drawing/2014/main" val="20005"/>
                    </a:ext>
                  </a:extLst>
                </a:gridCol>
                <a:gridCol w="1096962">
                  <a:extLst>
                    <a:ext uri="{9D8B030D-6E8A-4147-A177-3AD203B41FA5}">
                      <a16:colId xmlns:a16="http://schemas.microsoft.com/office/drawing/2014/main" val="20006"/>
                    </a:ext>
                  </a:extLst>
                </a:gridCol>
              </a:tblGrid>
              <a:tr h="2825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Process</a:t>
                      </a:r>
                      <a:endParaRPr kumimoji="0" lang="en-US" sz="1600" b="0" i="0" u="none" strike="noStrike" cap="none" normalizeH="0" baseline="0" smtClean="0">
                        <a:ln>
                          <a:noFill/>
                        </a:ln>
                        <a:solidFill>
                          <a:srgbClr val="FFFFFF"/>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Arrival time</a:t>
                      </a:r>
                      <a:endParaRPr kumimoji="0" lang="en-US" sz="1600" b="0" i="0" u="none" strike="noStrike" cap="none" normalizeH="0" baseline="0" smtClean="0">
                        <a:ln>
                          <a:noFill/>
                        </a:ln>
                        <a:solidFill>
                          <a:srgbClr val="FFFFFF"/>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r>
                        <a:rPr kumimoji="0" lang="en-US" sz="1600" b="0" i="0" u="none" strike="noStrike" cap="none" normalizeH="0" baseline="30000" smtClean="0">
                          <a:ln>
                            <a:noFill/>
                          </a:ln>
                          <a:solidFill>
                            <a:srgbClr val="AA5816"/>
                          </a:solidFill>
                          <a:effectLst/>
                          <a:latin typeface="Arial" charset="0"/>
                          <a:ea typeface="Times New Roman" charset="0"/>
                        </a:rPr>
                        <a:t>st</a:t>
                      </a:r>
                      <a:r>
                        <a:rPr kumimoji="0" lang="en-US" sz="1600" b="0" i="0" u="none" strike="noStrike" cap="none" normalizeH="0" baseline="0" smtClean="0">
                          <a:ln>
                            <a:noFill/>
                          </a:ln>
                          <a:solidFill>
                            <a:srgbClr val="AA5816"/>
                          </a:solidFill>
                          <a:effectLst/>
                          <a:latin typeface="Arial" charset="0"/>
                          <a:ea typeface="Times New Roman" charset="0"/>
                        </a:rPr>
                        <a:t> exec</a:t>
                      </a:r>
                      <a:endParaRPr kumimoji="0" lang="en-US" sz="1600" b="0" i="0" u="none" strike="noStrike" cap="none" normalizeH="0" baseline="0" smtClean="0">
                        <a:ln>
                          <a:noFill/>
                        </a:ln>
                        <a:solidFill>
                          <a:srgbClr val="AA5816"/>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1C1D2"/>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1</a:t>
                      </a:r>
                      <a:r>
                        <a:rPr kumimoji="0" lang="en-US" sz="1600" b="0" i="0" u="none" strike="noStrike" cap="none" normalizeH="0" baseline="30000" smtClean="0">
                          <a:ln>
                            <a:noFill/>
                          </a:ln>
                          <a:solidFill>
                            <a:srgbClr val="FFFFFF"/>
                          </a:solidFill>
                          <a:effectLst/>
                          <a:latin typeface="Arial" charset="0"/>
                          <a:ea typeface="Times New Roman" charset="0"/>
                        </a:rPr>
                        <a:t>st</a:t>
                      </a:r>
                      <a:r>
                        <a:rPr kumimoji="0" lang="en-US" sz="1600" b="0" i="0" u="none" strike="noStrike" cap="none" normalizeH="0" baseline="0" smtClean="0">
                          <a:ln>
                            <a:noFill/>
                          </a:ln>
                          <a:solidFill>
                            <a:srgbClr val="FFFFFF"/>
                          </a:solidFill>
                          <a:effectLst/>
                          <a:latin typeface="Arial" charset="0"/>
                          <a:ea typeface="Times New Roman" charset="0"/>
                        </a:rPr>
                        <a:t> I/O</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2</a:t>
                      </a:r>
                      <a:r>
                        <a:rPr kumimoji="0" lang="en-US" sz="1600" b="0" i="0" u="none" strike="noStrike" cap="none" normalizeH="0" baseline="30000" smtClean="0">
                          <a:ln>
                            <a:noFill/>
                          </a:ln>
                          <a:solidFill>
                            <a:srgbClr val="AA5816"/>
                          </a:solidFill>
                          <a:effectLst/>
                          <a:latin typeface="Arial" charset="0"/>
                          <a:ea typeface="Times New Roman" charset="0"/>
                        </a:rPr>
                        <a:t>nd</a:t>
                      </a:r>
                      <a:r>
                        <a:rPr kumimoji="0" lang="en-US" sz="1600" b="0" i="0" u="none" strike="noStrike" cap="none" normalizeH="0" baseline="0" smtClean="0">
                          <a:ln>
                            <a:noFill/>
                          </a:ln>
                          <a:solidFill>
                            <a:srgbClr val="AA5816"/>
                          </a:solidFill>
                          <a:effectLst/>
                          <a:latin typeface="Arial" charset="0"/>
                          <a:ea typeface="Times New Roman" charset="0"/>
                        </a:rPr>
                        <a:t> exec</a:t>
                      </a:r>
                      <a:endParaRPr kumimoji="0" lang="en-US" sz="1600" b="0" i="0" u="none" strike="noStrike" cap="none" normalizeH="0" baseline="0" smtClean="0">
                        <a:ln>
                          <a:noFill/>
                        </a:ln>
                        <a:solidFill>
                          <a:srgbClr val="AA5816"/>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1C1D2"/>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2</a:t>
                      </a:r>
                      <a:r>
                        <a:rPr kumimoji="0" lang="en-US" sz="1600" b="0" i="0" u="none" strike="noStrike" cap="none" normalizeH="0" baseline="30000" smtClean="0">
                          <a:ln>
                            <a:noFill/>
                          </a:ln>
                          <a:solidFill>
                            <a:srgbClr val="FFFFFF"/>
                          </a:solidFill>
                          <a:effectLst/>
                          <a:latin typeface="Arial" charset="0"/>
                          <a:ea typeface="Times New Roman" charset="0"/>
                        </a:rPr>
                        <a:t>nd</a:t>
                      </a:r>
                      <a:r>
                        <a:rPr kumimoji="0" lang="en-US" sz="1600" b="0" i="0" u="none" strike="noStrike" cap="none" normalizeH="0" baseline="0" smtClean="0">
                          <a:ln>
                            <a:noFill/>
                          </a:ln>
                          <a:solidFill>
                            <a:srgbClr val="FFFFFF"/>
                          </a:solidFill>
                          <a:effectLst/>
                          <a:latin typeface="Arial" charset="0"/>
                          <a:ea typeface="Times New Roman" charset="0"/>
                        </a:rPr>
                        <a:t> I/O</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3</a:t>
                      </a:r>
                      <a:r>
                        <a:rPr kumimoji="0" lang="en-US" sz="1600" b="0" i="0" u="none" strike="noStrike" cap="none" normalizeH="0" baseline="30000" smtClean="0">
                          <a:ln>
                            <a:noFill/>
                          </a:ln>
                          <a:solidFill>
                            <a:srgbClr val="AA5816"/>
                          </a:solidFill>
                          <a:effectLst/>
                          <a:latin typeface="Arial" charset="0"/>
                          <a:ea typeface="Times New Roman" charset="0"/>
                        </a:rPr>
                        <a:t>rd</a:t>
                      </a:r>
                      <a:r>
                        <a:rPr kumimoji="0" lang="en-US" sz="1600" b="0" i="0" u="none" strike="noStrike" cap="none" normalizeH="0" baseline="0" smtClean="0">
                          <a:ln>
                            <a:noFill/>
                          </a:ln>
                          <a:solidFill>
                            <a:srgbClr val="AA5816"/>
                          </a:solidFill>
                          <a:effectLst/>
                          <a:latin typeface="Arial" charset="0"/>
                          <a:ea typeface="Times New Roman" charset="0"/>
                        </a:rPr>
                        <a:t> exec</a:t>
                      </a:r>
                      <a:endParaRPr kumimoji="0" lang="en-US" sz="1600" b="0" i="0" u="none" strike="noStrike" cap="none" normalizeH="0" baseline="0" smtClean="0">
                        <a:ln>
                          <a:noFill/>
                        </a:ln>
                        <a:solidFill>
                          <a:srgbClr val="AA5816"/>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1C1D2"/>
                    </a:solidFill>
                  </a:tcPr>
                </a:tc>
                <a:extLst>
                  <a:ext uri="{0D108BD9-81ED-4DB2-BD59-A6C34878D82A}">
                    <a16:rowId xmlns:a16="http://schemas.microsoft.com/office/drawing/2014/main" val="10000"/>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A</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0</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4</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4</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4</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4</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4</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extLst>
                  <a:ext uri="{0D108BD9-81ED-4DB2-BD59-A6C34878D82A}">
                    <a16:rowId xmlns:a16="http://schemas.microsoft.com/office/drawing/2014/main" val="10001"/>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B</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2</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8</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0CAC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804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8</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2"/>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C</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3</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2</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804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2</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3"/>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D</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7</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extLst>
                  <a:ext uri="{0D108BD9-81ED-4DB2-BD59-A6C34878D82A}">
                    <a16:rowId xmlns:a16="http://schemas.microsoft.com/office/drawing/2014/main" val="10004"/>
                  </a:ext>
                </a:extLst>
              </a:tr>
            </a:tbl>
          </a:graphicData>
        </a:graphic>
      </p:graphicFrame>
      <p:sp>
        <p:nvSpPr>
          <p:cNvPr id="9" name="Rectangle 8"/>
          <p:cNvSpPr>
            <a:spLocks noChangeArrowheads="1"/>
          </p:cNvSpPr>
          <p:nvPr/>
        </p:nvSpPr>
        <p:spPr bwMode="auto">
          <a:xfrm>
            <a:off x="3581400" y="3733800"/>
            <a:ext cx="4876800" cy="1784350"/>
          </a:xfrm>
          <a:prstGeom prst="rect">
            <a:avLst/>
          </a:prstGeom>
          <a:solidFill>
            <a:srgbClr val="D4E2ED">
              <a:alpha val="70195"/>
            </a:srgbClr>
          </a:solidFill>
          <a:ln>
            <a:noFill/>
          </a:ln>
          <a:effectLst>
            <a:outerShdw blurRad="38100" dist="30000" dir="5400000" rotWithShape="0">
              <a:srgbClr val="808080">
                <a:alpha val="45000"/>
              </a:srgbClr>
            </a:outerShdw>
          </a:effectLst>
          <a:extLst>
            <a:ext uri="{91240B29-F687-4F45-9708-019B960494DF}">
              <a14:hiddenLine xmlns:a14="http://schemas.microsoft.com/office/drawing/2010/main" w="10000">
                <a:solidFill>
                  <a:srgbClr val="000000"/>
                </a:solidFill>
                <a:miter lim="800000"/>
                <a:headEnd/>
                <a:tailEnd/>
              </a14:hiddenLine>
            </a:ext>
          </a:extLst>
        </p:spPr>
        <p:txBody>
          <a:bodyPr anchor="ctr"/>
          <a:lstStyle/>
          <a:p>
            <a:pPr algn="ctr"/>
            <a:endParaRPr lang="en-US">
              <a:solidFill>
                <a:srgbClr val="FFFFFF"/>
              </a:solidFill>
              <a:latin typeface="Tw Cen MT" charset="-18"/>
            </a:endParaRPr>
          </a:p>
        </p:txBody>
      </p:sp>
      <p:graphicFrame>
        <p:nvGraphicFramePr>
          <p:cNvPr id="10" name="Table 9"/>
          <p:cNvGraphicFramePr>
            <a:graphicFrameLocks noGrp="1"/>
          </p:cNvGraphicFramePr>
          <p:nvPr/>
        </p:nvGraphicFramePr>
        <p:xfrm>
          <a:off x="781050" y="3200400"/>
          <a:ext cx="2571750" cy="579120"/>
        </p:xfrm>
        <a:graphic>
          <a:graphicData uri="http://schemas.openxmlformats.org/drawingml/2006/table">
            <a:tbl>
              <a:tblPr/>
              <a:tblGrid>
                <a:gridCol w="530225">
                  <a:extLst>
                    <a:ext uri="{9D8B030D-6E8A-4147-A177-3AD203B41FA5}">
                      <a16:colId xmlns:a16="http://schemas.microsoft.com/office/drawing/2014/main" val="20000"/>
                    </a:ext>
                  </a:extLst>
                </a:gridCol>
                <a:gridCol w="365125">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gridCol w="457200">
                  <a:extLst>
                    <a:ext uri="{9D8B030D-6E8A-4147-A177-3AD203B41FA5}">
                      <a16:colId xmlns:a16="http://schemas.microsoft.com/office/drawing/2014/main" val="20004"/>
                    </a:ext>
                  </a:extLst>
                </a:gridCol>
                <a:gridCol w="381000">
                  <a:extLst>
                    <a:ext uri="{9D8B030D-6E8A-4147-A177-3AD203B41FA5}">
                      <a16:colId xmlns:a16="http://schemas.microsoft.com/office/drawing/2014/main" val="20005"/>
                    </a:ext>
                  </a:extLst>
                </a:gridCol>
              </a:tblGrid>
              <a:tr h="2333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News Gothic MT" charset="0"/>
                          <a:ea typeface="ＭＳ Ｐゴシック" charset="-128"/>
                        </a:rPr>
                        <a:t>RQ:</a:t>
                      </a:r>
                    </a:p>
                  </a:txBody>
                  <a:tcPr horzOverflow="overflow">
                    <a:lnL w="12700" cap="flat" cmpd="sng" algn="ctr">
                      <a:solidFill>
                        <a:schemeClr val="bg1"/>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News Gothic MT" charset="0"/>
                          <a:ea typeface="ＭＳ Ｐゴシック" charset="-128"/>
                        </a:rPr>
                        <a:t>C</a:t>
                      </a: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rgbClr val="D9E8F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News Gothic MT" charset="0"/>
                          <a:ea typeface="ＭＳ Ｐゴシック" charset="-128"/>
                        </a:rPr>
                        <a:t>D</a:t>
                      </a: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rgbClr val="D9E8F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News Gothic MT" charset="0"/>
                          <a:ea typeface="ＭＳ Ｐゴシック" charset="-128"/>
                        </a:rPr>
                        <a:t>A</a:t>
                      </a: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rgbClr val="D9E8F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rgbClr val="000000"/>
                        </a:solidFill>
                        <a:effectLst/>
                        <a:latin typeface="News Gothic MT" charset="0"/>
                        <a:ea typeface="ＭＳ Ｐゴシック" charset="-128"/>
                      </a:endParaRP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rgbClr val="000000"/>
                        </a:solidFill>
                        <a:effectLst/>
                        <a:latin typeface="News Gothic MT" charset="0"/>
                        <a:ea typeface="ＭＳ Ｐゴシック" charset="-128"/>
                      </a:endParaRP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sp>
        <p:nvSpPr>
          <p:cNvPr id="11" name="Explosion 1 10"/>
          <p:cNvSpPr>
            <a:spLocks noChangeArrowheads="1"/>
          </p:cNvSpPr>
          <p:nvPr/>
        </p:nvSpPr>
        <p:spPr bwMode="auto">
          <a:xfrm>
            <a:off x="3292475" y="4038600"/>
            <a:ext cx="441325" cy="503238"/>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sp>
        <p:nvSpPr>
          <p:cNvPr id="12" name="Explosion 1 11"/>
          <p:cNvSpPr>
            <a:spLocks noChangeArrowheads="1"/>
          </p:cNvSpPr>
          <p:nvPr/>
        </p:nvSpPr>
        <p:spPr bwMode="auto">
          <a:xfrm>
            <a:off x="1295400" y="3154363"/>
            <a:ext cx="441325" cy="503237"/>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sp>
        <p:nvSpPr>
          <p:cNvPr id="13" name="Explosion 1 12"/>
          <p:cNvSpPr>
            <a:spLocks noChangeArrowheads="1"/>
          </p:cNvSpPr>
          <p:nvPr/>
        </p:nvSpPr>
        <p:spPr bwMode="auto">
          <a:xfrm>
            <a:off x="3292475" y="2239963"/>
            <a:ext cx="441325" cy="503237"/>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sp>
        <p:nvSpPr>
          <p:cNvPr id="14" name="Explosion 1 13"/>
          <p:cNvSpPr>
            <a:spLocks noChangeArrowheads="1"/>
          </p:cNvSpPr>
          <p:nvPr/>
        </p:nvSpPr>
        <p:spPr bwMode="auto">
          <a:xfrm>
            <a:off x="4419600" y="2239963"/>
            <a:ext cx="441325" cy="503237"/>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cxnSp>
        <p:nvCxnSpPr>
          <p:cNvPr id="15" name="Straight Connector 14"/>
          <p:cNvCxnSpPr>
            <a:cxnSpLocks noChangeShapeType="1"/>
          </p:cNvCxnSpPr>
          <p:nvPr/>
        </p:nvCxnSpPr>
        <p:spPr bwMode="auto">
          <a:xfrm rot="10800000" flipV="1">
            <a:off x="1295400" y="3200400"/>
            <a:ext cx="441325" cy="334963"/>
          </a:xfrm>
          <a:prstGeom prst="line">
            <a:avLst/>
          </a:prstGeom>
          <a:noFill/>
          <a:ln w="19050">
            <a:solidFill>
              <a:schemeClr val="accent1"/>
            </a:solidFill>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
        <p:nvSpPr>
          <p:cNvPr id="16" name="Explosion 1 15"/>
          <p:cNvSpPr>
            <a:spLocks noChangeArrowheads="1"/>
          </p:cNvSpPr>
          <p:nvPr/>
        </p:nvSpPr>
        <p:spPr bwMode="auto">
          <a:xfrm>
            <a:off x="3276600" y="2468563"/>
            <a:ext cx="441325" cy="503237"/>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sp>
        <p:nvSpPr>
          <p:cNvPr id="17" name="Explosion 1 16"/>
          <p:cNvSpPr>
            <a:spLocks noChangeArrowheads="1"/>
          </p:cNvSpPr>
          <p:nvPr/>
        </p:nvSpPr>
        <p:spPr bwMode="auto">
          <a:xfrm>
            <a:off x="3276600" y="4724400"/>
            <a:ext cx="441325" cy="503238"/>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sp>
        <p:nvSpPr>
          <p:cNvPr id="18" name="Explosion 1 17"/>
          <p:cNvSpPr>
            <a:spLocks noChangeArrowheads="1"/>
          </p:cNvSpPr>
          <p:nvPr/>
        </p:nvSpPr>
        <p:spPr bwMode="auto">
          <a:xfrm>
            <a:off x="3200400" y="4449763"/>
            <a:ext cx="441325" cy="503237"/>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cxnSp>
        <p:nvCxnSpPr>
          <p:cNvPr id="19" name="Straight Connector 18"/>
          <p:cNvCxnSpPr>
            <a:cxnSpLocks noChangeShapeType="1"/>
          </p:cNvCxnSpPr>
          <p:nvPr/>
        </p:nvCxnSpPr>
        <p:spPr bwMode="auto">
          <a:xfrm rot="16200000" flipH="1">
            <a:off x="2651125" y="4795838"/>
            <a:ext cx="1454150" cy="0"/>
          </a:xfrm>
          <a:prstGeom prst="line">
            <a:avLst/>
          </a:prstGeom>
          <a:noFill/>
          <a:ln w="28575">
            <a:solidFill>
              <a:srgbClr val="FF6600"/>
            </a:solidFill>
            <a:prstDash val="sysDot"/>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40704032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2.5.2. Chiến lược </a:t>
            </a:r>
            <a:r>
              <a:rPr lang="en-US" dirty="0">
                <a:solidFill>
                  <a:srgbClr val="C00000"/>
                </a:solidFill>
                <a:effectLst>
                  <a:outerShdw blurRad="38100" dist="38100" dir="2700000" algn="tl">
                    <a:srgbClr val="000000">
                      <a:alpha val="43137"/>
                    </a:srgbClr>
                  </a:outerShdw>
                </a:effectLst>
              </a:rPr>
              <a:t>FIFO (FCFS)</a:t>
            </a:r>
            <a:endParaRPr lang="en-US" dirty="0"/>
          </a:p>
        </p:txBody>
      </p:sp>
      <p:sp>
        <p:nvSpPr>
          <p:cNvPr id="4" name="Date Placeholder 3"/>
          <p:cNvSpPr>
            <a:spLocks noGrp="1"/>
          </p:cNvSpPr>
          <p:nvPr>
            <p:ph type="dt" sz="half" idx="10"/>
          </p:nvPr>
        </p:nvSpPr>
        <p:spPr/>
        <p:txBody>
          <a:bodyPr/>
          <a:lstStyle/>
          <a:p>
            <a:fld id="{F304A388-B792-4BF1-82EC-FA2C53762184}" type="datetime1">
              <a:rPr lang="en-US" smtClean="0"/>
              <a:t>08-Jul-19</a:t>
            </a:fld>
            <a:endParaRPr lang="en-US" dirty="0"/>
          </a:p>
        </p:txBody>
      </p:sp>
      <p:sp>
        <p:nvSpPr>
          <p:cNvPr id="5" name="Footer Placeholder 4"/>
          <p:cNvSpPr>
            <a:spLocks noGrp="1"/>
          </p:cNvSpPr>
          <p:nvPr>
            <p:ph type="ftr" sz="quarter" idx="11"/>
          </p:nvPr>
        </p:nvSpPr>
        <p:spPr/>
        <p:txBody>
          <a:bodyPr/>
          <a:lstStyle/>
          <a:p>
            <a:r>
              <a:rPr lang="en-US" smtClean="0"/>
              <a:t>GV.TS.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61</a:t>
            </a:fld>
            <a:endParaRPr lang="en-US" dirty="0"/>
          </a:p>
        </p:txBody>
      </p:sp>
      <p:graphicFrame>
        <p:nvGraphicFramePr>
          <p:cNvPr id="16" name="Object 2"/>
          <p:cNvGraphicFramePr>
            <a:graphicFrameLocks noChangeAspect="1"/>
          </p:cNvGraphicFramePr>
          <p:nvPr>
            <p:extLst>
              <p:ext uri="{D42A27DB-BD31-4B8C-83A1-F6EECF244321}">
                <p14:modId xmlns:p14="http://schemas.microsoft.com/office/powerpoint/2010/main" val="2865915684"/>
              </p:ext>
            </p:extLst>
          </p:nvPr>
        </p:nvGraphicFramePr>
        <p:xfrm>
          <a:off x="549275" y="3765550"/>
          <a:ext cx="7927975" cy="1752600"/>
        </p:xfrm>
        <a:graphic>
          <a:graphicData uri="http://schemas.openxmlformats.org/presentationml/2006/ole">
            <mc:AlternateContent xmlns:mc="http://schemas.openxmlformats.org/markup-compatibility/2006">
              <mc:Choice xmlns:v="urn:schemas-microsoft-com:vml" Requires="v">
                <p:oleObj spid="_x0000_s10262" name="Document" r:id="rId3" imgW="6032500" imgH="1333500" progId="Word.Document.12">
                  <p:link updateAutomatic="1"/>
                </p:oleObj>
              </mc:Choice>
              <mc:Fallback>
                <p:oleObj name="Document" r:id="rId3" imgW="6032500" imgH="1333500" progId="Word.Document.12">
                  <p:link updateAutomatic="1"/>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275" y="3765550"/>
                        <a:ext cx="7927975"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 name="Table 16"/>
          <p:cNvGraphicFramePr>
            <a:graphicFrameLocks noGrp="1"/>
          </p:cNvGraphicFramePr>
          <p:nvPr/>
        </p:nvGraphicFramePr>
        <p:xfrm>
          <a:off x="781050" y="1600200"/>
          <a:ext cx="7677150" cy="1463040"/>
        </p:xfrm>
        <a:graphic>
          <a:graphicData uri="http://schemas.openxmlformats.org/drawingml/2006/table">
            <a:tbl>
              <a:tblPr/>
              <a:tblGrid>
                <a:gridCol w="1096963">
                  <a:extLst>
                    <a:ext uri="{9D8B030D-6E8A-4147-A177-3AD203B41FA5}">
                      <a16:colId xmlns:a16="http://schemas.microsoft.com/office/drawing/2014/main" val="20000"/>
                    </a:ext>
                  </a:extLst>
                </a:gridCol>
                <a:gridCol w="1096962">
                  <a:extLst>
                    <a:ext uri="{9D8B030D-6E8A-4147-A177-3AD203B41FA5}">
                      <a16:colId xmlns:a16="http://schemas.microsoft.com/office/drawing/2014/main" val="20001"/>
                    </a:ext>
                  </a:extLst>
                </a:gridCol>
                <a:gridCol w="1096963">
                  <a:extLst>
                    <a:ext uri="{9D8B030D-6E8A-4147-A177-3AD203B41FA5}">
                      <a16:colId xmlns:a16="http://schemas.microsoft.com/office/drawing/2014/main" val="20002"/>
                    </a:ext>
                  </a:extLst>
                </a:gridCol>
                <a:gridCol w="1095375">
                  <a:extLst>
                    <a:ext uri="{9D8B030D-6E8A-4147-A177-3AD203B41FA5}">
                      <a16:colId xmlns:a16="http://schemas.microsoft.com/office/drawing/2014/main" val="20003"/>
                    </a:ext>
                  </a:extLst>
                </a:gridCol>
                <a:gridCol w="1096962">
                  <a:extLst>
                    <a:ext uri="{9D8B030D-6E8A-4147-A177-3AD203B41FA5}">
                      <a16:colId xmlns:a16="http://schemas.microsoft.com/office/drawing/2014/main" val="20004"/>
                    </a:ext>
                  </a:extLst>
                </a:gridCol>
                <a:gridCol w="1096963">
                  <a:extLst>
                    <a:ext uri="{9D8B030D-6E8A-4147-A177-3AD203B41FA5}">
                      <a16:colId xmlns:a16="http://schemas.microsoft.com/office/drawing/2014/main" val="20005"/>
                    </a:ext>
                  </a:extLst>
                </a:gridCol>
                <a:gridCol w="1096962">
                  <a:extLst>
                    <a:ext uri="{9D8B030D-6E8A-4147-A177-3AD203B41FA5}">
                      <a16:colId xmlns:a16="http://schemas.microsoft.com/office/drawing/2014/main" val="20006"/>
                    </a:ext>
                  </a:extLst>
                </a:gridCol>
              </a:tblGrid>
              <a:tr h="2825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Process</a:t>
                      </a:r>
                      <a:endParaRPr kumimoji="0" lang="en-US" sz="1600" b="0" i="0" u="none" strike="noStrike" cap="none" normalizeH="0" baseline="0" smtClean="0">
                        <a:ln>
                          <a:noFill/>
                        </a:ln>
                        <a:solidFill>
                          <a:srgbClr val="FFFFFF"/>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Arrival time</a:t>
                      </a:r>
                      <a:endParaRPr kumimoji="0" lang="en-US" sz="1600" b="0" i="0" u="none" strike="noStrike" cap="none" normalizeH="0" baseline="0" smtClean="0">
                        <a:ln>
                          <a:noFill/>
                        </a:ln>
                        <a:solidFill>
                          <a:srgbClr val="FFFFFF"/>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r>
                        <a:rPr kumimoji="0" lang="en-US" sz="1600" b="0" i="0" u="none" strike="noStrike" cap="none" normalizeH="0" baseline="30000" smtClean="0">
                          <a:ln>
                            <a:noFill/>
                          </a:ln>
                          <a:solidFill>
                            <a:srgbClr val="AA5816"/>
                          </a:solidFill>
                          <a:effectLst/>
                          <a:latin typeface="Arial" charset="0"/>
                          <a:ea typeface="Times New Roman" charset="0"/>
                        </a:rPr>
                        <a:t>st</a:t>
                      </a:r>
                      <a:r>
                        <a:rPr kumimoji="0" lang="en-US" sz="1600" b="0" i="0" u="none" strike="noStrike" cap="none" normalizeH="0" baseline="0" smtClean="0">
                          <a:ln>
                            <a:noFill/>
                          </a:ln>
                          <a:solidFill>
                            <a:srgbClr val="AA5816"/>
                          </a:solidFill>
                          <a:effectLst/>
                          <a:latin typeface="Arial" charset="0"/>
                          <a:ea typeface="Times New Roman" charset="0"/>
                        </a:rPr>
                        <a:t> exec</a:t>
                      </a:r>
                      <a:endParaRPr kumimoji="0" lang="en-US" sz="1600" b="0" i="0" u="none" strike="noStrike" cap="none" normalizeH="0" baseline="0" smtClean="0">
                        <a:ln>
                          <a:noFill/>
                        </a:ln>
                        <a:solidFill>
                          <a:srgbClr val="AA5816"/>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1C1D2"/>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1</a:t>
                      </a:r>
                      <a:r>
                        <a:rPr kumimoji="0" lang="en-US" sz="1600" b="0" i="0" u="none" strike="noStrike" cap="none" normalizeH="0" baseline="30000" smtClean="0">
                          <a:ln>
                            <a:noFill/>
                          </a:ln>
                          <a:solidFill>
                            <a:srgbClr val="FFFFFF"/>
                          </a:solidFill>
                          <a:effectLst/>
                          <a:latin typeface="Arial" charset="0"/>
                          <a:ea typeface="Times New Roman" charset="0"/>
                        </a:rPr>
                        <a:t>st</a:t>
                      </a:r>
                      <a:r>
                        <a:rPr kumimoji="0" lang="en-US" sz="1600" b="0" i="0" u="none" strike="noStrike" cap="none" normalizeH="0" baseline="0" smtClean="0">
                          <a:ln>
                            <a:noFill/>
                          </a:ln>
                          <a:solidFill>
                            <a:srgbClr val="FFFFFF"/>
                          </a:solidFill>
                          <a:effectLst/>
                          <a:latin typeface="Arial" charset="0"/>
                          <a:ea typeface="Times New Roman" charset="0"/>
                        </a:rPr>
                        <a:t> I/O</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2</a:t>
                      </a:r>
                      <a:r>
                        <a:rPr kumimoji="0" lang="en-US" sz="1600" b="0" i="0" u="none" strike="noStrike" cap="none" normalizeH="0" baseline="30000" smtClean="0">
                          <a:ln>
                            <a:noFill/>
                          </a:ln>
                          <a:solidFill>
                            <a:srgbClr val="AA5816"/>
                          </a:solidFill>
                          <a:effectLst/>
                          <a:latin typeface="Arial" charset="0"/>
                          <a:ea typeface="Times New Roman" charset="0"/>
                        </a:rPr>
                        <a:t>nd</a:t>
                      </a:r>
                      <a:r>
                        <a:rPr kumimoji="0" lang="en-US" sz="1600" b="0" i="0" u="none" strike="noStrike" cap="none" normalizeH="0" baseline="0" smtClean="0">
                          <a:ln>
                            <a:noFill/>
                          </a:ln>
                          <a:solidFill>
                            <a:srgbClr val="AA5816"/>
                          </a:solidFill>
                          <a:effectLst/>
                          <a:latin typeface="Arial" charset="0"/>
                          <a:ea typeface="Times New Roman" charset="0"/>
                        </a:rPr>
                        <a:t> exec</a:t>
                      </a:r>
                      <a:endParaRPr kumimoji="0" lang="en-US" sz="1600" b="0" i="0" u="none" strike="noStrike" cap="none" normalizeH="0" baseline="0" smtClean="0">
                        <a:ln>
                          <a:noFill/>
                        </a:ln>
                        <a:solidFill>
                          <a:srgbClr val="AA5816"/>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1C1D2"/>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2</a:t>
                      </a:r>
                      <a:r>
                        <a:rPr kumimoji="0" lang="en-US" sz="1600" b="0" i="0" u="none" strike="noStrike" cap="none" normalizeH="0" baseline="30000" smtClean="0">
                          <a:ln>
                            <a:noFill/>
                          </a:ln>
                          <a:solidFill>
                            <a:srgbClr val="FFFFFF"/>
                          </a:solidFill>
                          <a:effectLst/>
                          <a:latin typeface="Arial" charset="0"/>
                          <a:ea typeface="Times New Roman" charset="0"/>
                        </a:rPr>
                        <a:t>nd</a:t>
                      </a:r>
                      <a:r>
                        <a:rPr kumimoji="0" lang="en-US" sz="1600" b="0" i="0" u="none" strike="noStrike" cap="none" normalizeH="0" baseline="0" smtClean="0">
                          <a:ln>
                            <a:noFill/>
                          </a:ln>
                          <a:solidFill>
                            <a:srgbClr val="FFFFFF"/>
                          </a:solidFill>
                          <a:effectLst/>
                          <a:latin typeface="Arial" charset="0"/>
                          <a:ea typeface="Times New Roman" charset="0"/>
                        </a:rPr>
                        <a:t> I/O</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3</a:t>
                      </a:r>
                      <a:r>
                        <a:rPr kumimoji="0" lang="en-US" sz="1600" b="0" i="0" u="none" strike="noStrike" cap="none" normalizeH="0" baseline="30000" smtClean="0">
                          <a:ln>
                            <a:noFill/>
                          </a:ln>
                          <a:solidFill>
                            <a:srgbClr val="AA5816"/>
                          </a:solidFill>
                          <a:effectLst/>
                          <a:latin typeface="Arial" charset="0"/>
                          <a:ea typeface="Times New Roman" charset="0"/>
                        </a:rPr>
                        <a:t>rd</a:t>
                      </a:r>
                      <a:r>
                        <a:rPr kumimoji="0" lang="en-US" sz="1600" b="0" i="0" u="none" strike="noStrike" cap="none" normalizeH="0" baseline="0" smtClean="0">
                          <a:ln>
                            <a:noFill/>
                          </a:ln>
                          <a:solidFill>
                            <a:srgbClr val="AA5816"/>
                          </a:solidFill>
                          <a:effectLst/>
                          <a:latin typeface="Arial" charset="0"/>
                          <a:ea typeface="Times New Roman" charset="0"/>
                        </a:rPr>
                        <a:t> exec</a:t>
                      </a:r>
                      <a:endParaRPr kumimoji="0" lang="en-US" sz="1600" b="0" i="0" u="none" strike="noStrike" cap="none" normalizeH="0" baseline="0" smtClean="0">
                        <a:ln>
                          <a:noFill/>
                        </a:ln>
                        <a:solidFill>
                          <a:srgbClr val="AA5816"/>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1C1D2"/>
                    </a:solidFill>
                  </a:tcPr>
                </a:tc>
                <a:extLst>
                  <a:ext uri="{0D108BD9-81ED-4DB2-BD59-A6C34878D82A}">
                    <a16:rowId xmlns:a16="http://schemas.microsoft.com/office/drawing/2014/main" val="10000"/>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A</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0</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4</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4</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4</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4</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4</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extLst>
                  <a:ext uri="{0D108BD9-81ED-4DB2-BD59-A6C34878D82A}">
                    <a16:rowId xmlns:a16="http://schemas.microsoft.com/office/drawing/2014/main" val="10001"/>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B</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2</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8</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804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8</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2"/>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C</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3</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2</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C8A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2</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3"/>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D</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7</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extLst>
                  <a:ext uri="{0D108BD9-81ED-4DB2-BD59-A6C34878D82A}">
                    <a16:rowId xmlns:a16="http://schemas.microsoft.com/office/drawing/2014/main" val="10004"/>
                  </a:ext>
                </a:extLst>
              </a:tr>
            </a:tbl>
          </a:graphicData>
        </a:graphic>
      </p:graphicFrame>
      <p:sp>
        <p:nvSpPr>
          <p:cNvPr id="18" name="Rectangle 17"/>
          <p:cNvSpPr>
            <a:spLocks noChangeArrowheads="1"/>
          </p:cNvSpPr>
          <p:nvPr/>
        </p:nvSpPr>
        <p:spPr bwMode="auto">
          <a:xfrm>
            <a:off x="3733800" y="3733800"/>
            <a:ext cx="4724400" cy="1784350"/>
          </a:xfrm>
          <a:prstGeom prst="rect">
            <a:avLst/>
          </a:prstGeom>
          <a:solidFill>
            <a:srgbClr val="D4E2ED">
              <a:alpha val="70195"/>
            </a:srgbClr>
          </a:solidFill>
          <a:ln>
            <a:noFill/>
          </a:ln>
          <a:effectLst>
            <a:outerShdw blurRad="38100" dist="30000" dir="5400000" rotWithShape="0">
              <a:srgbClr val="808080">
                <a:alpha val="45000"/>
              </a:srgbClr>
            </a:outerShdw>
          </a:effectLst>
          <a:extLst>
            <a:ext uri="{91240B29-F687-4F45-9708-019B960494DF}">
              <a14:hiddenLine xmlns:a14="http://schemas.microsoft.com/office/drawing/2010/main" w="10000">
                <a:solidFill>
                  <a:srgbClr val="000000"/>
                </a:solidFill>
                <a:miter lim="800000"/>
                <a:headEnd/>
                <a:tailEnd/>
              </a14:hiddenLine>
            </a:ext>
          </a:extLst>
        </p:spPr>
        <p:txBody>
          <a:bodyPr anchor="ctr"/>
          <a:lstStyle/>
          <a:p>
            <a:pPr algn="ctr"/>
            <a:endParaRPr lang="en-US">
              <a:solidFill>
                <a:srgbClr val="FFFFFF"/>
              </a:solidFill>
              <a:latin typeface="Tw Cen MT" charset="-18"/>
            </a:endParaRPr>
          </a:p>
        </p:txBody>
      </p:sp>
      <p:graphicFrame>
        <p:nvGraphicFramePr>
          <p:cNvPr id="19" name="Table 18"/>
          <p:cNvGraphicFramePr>
            <a:graphicFrameLocks noGrp="1"/>
          </p:cNvGraphicFramePr>
          <p:nvPr/>
        </p:nvGraphicFramePr>
        <p:xfrm>
          <a:off x="781050" y="3200400"/>
          <a:ext cx="2571750" cy="579120"/>
        </p:xfrm>
        <a:graphic>
          <a:graphicData uri="http://schemas.openxmlformats.org/drawingml/2006/table">
            <a:tbl>
              <a:tblPr/>
              <a:tblGrid>
                <a:gridCol w="530225">
                  <a:extLst>
                    <a:ext uri="{9D8B030D-6E8A-4147-A177-3AD203B41FA5}">
                      <a16:colId xmlns:a16="http://schemas.microsoft.com/office/drawing/2014/main" val="20000"/>
                    </a:ext>
                  </a:extLst>
                </a:gridCol>
                <a:gridCol w="365125">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gridCol w="457200">
                  <a:extLst>
                    <a:ext uri="{9D8B030D-6E8A-4147-A177-3AD203B41FA5}">
                      <a16:colId xmlns:a16="http://schemas.microsoft.com/office/drawing/2014/main" val="20004"/>
                    </a:ext>
                  </a:extLst>
                </a:gridCol>
                <a:gridCol w="381000">
                  <a:extLst>
                    <a:ext uri="{9D8B030D-6E8A-4147-A177-3AD203B41FA5}">
                      <a16:colId xmlns:a16="http://schemas.microsoft.com/office/drawing/2014/main" val="20005"/>
                    </a:ext>
                  </a:extLst>
                </a:gridCol>
              </a:tblGrid>
              <a:tr h="2333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News Gothic MT" charset="0"/>
                          <a:ea typeface="ＭＳ Ｐゴシック" charset="-128"/>
                        </a:rPr>
                        <a:t>RQ:</a:t>
                      </a:r>
                    </a:p>
                  </a:txBody>
                  <a:tcPr horzOverflow="overflow">
                    <a:lnL w="12700" cap="flat" cmpd="sng" algn="ctr">
                      <a:solidFill>
                        <a:schemeClr val="bg1"/>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News Gothic MT" charset="0"/>
                          <a:ea typeface="ＭＳ Ｐゴシック" charset="-128"/>
                        </a:rPr>
                        <a:t>D</a:t>
                      </a: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rgbClr val="D9E8F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News Gothic MT" charset="0"/>
                          <a:ea typeface="ＭＳ Ｐゴシック" charset="-128"/>
                        </a:rPr>
                        <a:t>A</a:t>
                      </a: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rgbClr val="D9E8F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News Gothic MT" charset="0"/>
                          <a:ea typeface="ＭＳ Ｐゴシック" charset="-128"/>
                        </a:rPr>
                        <a:t>B</a:t>
                      </a: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rgbClr val="D9E8F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rgbClr val="000000"/>
                        </a:solidFill>
                        <a:effectLst/>
                        <a:latin typeface="News Gothic MT" charset="0"/>
                        <a:ea typeface="ＭＳ Ｐゴシック" charset="-128"/>
                      </a:endParaRP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rgbClr val="000000"/>
                        </a:solidFill>
                        <a:effectLst/>
                        <a:latin typeface="News Gothic MT" charset="0"/>
                        <a:ea typeface="ＭＳ Ｐゴシック" charset="-128"/>
                      </a:endParaRP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sp>
        <p:nvSpPr>
          <p:cNvPr id="20" name="Explosion 1 19"/>
          <p:cNvSpPr>
            <a:spLocks noChangeArrowheads="1"/>
          </p:cNvSpPr>
          <p:nvPr/>
        </p:nvSpPr>
        <p:spPr bwMode="auto">
          <a:xfrm>
            <a:off x="1981200" y="3124200"/>
            <a:ext cx="441325" cy="503238"/>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sp>
        <p:nvSpPr>
          <p:cNvPr id="21" name="Explosion 1 20"/>
          <p:cNvSpPr>
            <a:spLocks noChangeArrowheads="1"/>
          </p:cNvSpPr>
          <p:nvPr/>
        </p:nvSpPr>
        <p:spPr bwMode="auto">
          <a:xfrm>
            <a:off x="4419600" y="2239963"/>
            <a:ext cx="441325" cy="503237"/>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sp>
        <p:nvSpPr>
          <p:cNvPr id="22" name="Explosion 1 21"/>
          <p:cNvSpPr>
            <a:spLocks noChangeArrowheads="1"/>
          </p:cNvSpPr>
          <p:nvPr/>
        </p:nvSpPr>
        <p:spPr bwMode="auto">
          <a:xfrm>
            <a:off x="3429000" y="4525963"/>
            <a:ext cx="304800" cy="503237"/>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cxnSp>
        <p:nvCxnSpPr>
          <p:cNvPr id="23" name="Straight Arrow Connector 22"/>
          <p:cNvCxnSpPr>
            <a:cxnSpLocks noChangeShapeType="1"/>
          </p:cNvCxnSpPr>
          <p:nvPr/>
        </p:nvCxnSpPr>
        <p:spPr bwMode="auto">
          <a:xfrm rot="5400000" flipH="1" flipV="1">
            <a:off x="3467894" y="4763294"/>
            <a:ext cx="228600" cy="1588"/>
          </a:xfrm>
          <a:prstGeom prst="straightConnector1">
            <a:avLst/>
          </a:prstGeom>
          <a:noFill/>
          <a:ln w="6350">
            <a:solidFill>
              <a:schemeClr val="tx1"/>
            </a:solidFill>
            <a:round/>
            <a:headEnd/>
            <a:tailEnd type="triangle" w="lg" len="lg"/>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24" name="Straight Connector 23"/>
          <p:cNvCxnSpPr>
            <a:cxnSpLocks noChangeShapeType="1"/>
          </p:cNvCxnSpPr>
          <p:nvPr/>
        </p:nvCxnSpPr>
        <p:spPr bwMode="auto">
          <a:xfrm rot="16200000" flipH="1">
            <a:off x="2867025" y="4795838"/>
            <a:ext cx="1454150" cy="0"/>
          </a:xfrm>
          <a:prstGeom prst="line">
            <a:avLst/>
          </a:prstGeom>
          <a:noFill/>
          <a:ln w="28575">
            <a:solidFill>
              <a:srgbClr val="FF6600"/>
            </a:solidFill>
            <a:prstDash val="sysDot"/>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40819269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2.5.2. Chiến lược </a:t>
            </a:r>
            <a:r>
              <a:rPr lang="en-US" dirty="0">
                <a:solidFill>
                  <a:srgbClr val="C00000"/>
                </a:solidFill>
                <a:effectLst>
                  <a:outerShdw blurRad="38100" dist="38100" dir="2700000" algn="tl">
                    <a:srgbClr val="000000">
                      <a:alpha val="43137"/>
                    </a:srgbClr>
                  </a:outerShdw>
                </a:effectLst>
              </a:rPr>
              <a:t>FIFO (FCFS)</a:t>
            </a:r>
            <a:endParaRPr lang="en-US" dirty="0"/>
          </a:p>
        </p:txBody>
      </p:sp>
      <p:sp>
        <p:nvSpPr>
          <p:cNvPr id="4" name="Date Placeholder 3"/>
          <p:cNvSpPr>
            <a:spLocks noGrp="1"/>
          </p:cNvSpPr>
          <p:nvPr>
            <p:ph type="dt" sz="half" idx="10"/>
          </p:nvPr>
        </p:nvSpPr>
        <p:spPr/>
        <p:txBody>
          <a:bodyPr/>
          <a:lstStyle/>
          <a:p>
            <a:fld id="{F304A388-B792-4BF1-82EC-FA2C53762184}" type="datetime1">
              <a:rPr lang="en-US" smtClean="0"/>
              <a:t>08-Jul-19</a:t>
            </a:fld>
            <a:endParaRPr lang="en-US" dirty="0"/>
          </a:p>
        </p:txBody>
      </p:sp>
      <p:sp>
        <p:nvSpPr>
          <p:cNvPr id="5" name="Footer Placeholder 4"/>
          <p:cNvSpPr>
            <a:spLocks noGrp="1"/>
          </p:cNvSpPr>
          <p:nvPr>
            <p:ph type="ftr" sz="quarter" idx="11"/>
          </p:nvPr>
        </p:nvSpPr>
        <p:spPr/>
        <p:txBody>
          <a:bodyPr/>
          <a:lstStyle/>
          <a:p>
            <a:r>
              <a:rPr lang="en-US" smtClean="0"/>
              <a:t>GV.TS.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62</a:t>
            </a:fld>
            <a:endParaRPr lang="en-US" dirty="0"/>
          </a:p>
        </p:txBody>
      </p:sp>
      <p:graphicFrame>
        <p:nvGraphicFramePr>
          <p:cNvPr id="7" name="Object 2"/>
          <p:cNvGraphicFramePr>
            <a:graphicFrameLocks noChangeAspect="1"/>
          </p:cNvGraphicFramePr>
          <p:nvPr>
            <p:extLst>
              <p:ext uri="{D42A27DB-BD31-4B8C-83A1-F6EECF244321}">
                <p14:modId xmlns:p14="http://schemas.microsoft.com/office/powerpoint/2010/main" val="2579616149"/>
              </p:ext>
            </p:extLst>
          </p:nvPr>
        </p:nvGraphicFramePr>
        <p:xfrm>
          <a:off x="549275" y="3765550"/>
          <a:ext cx="7927975" cy="1752600"/>
        </p:xfrm>
        <a:graphic>
          <a:graphicData uri="http://schemas.openxmlformats.org/presentationml/2006/ole">
            <mc:AlternateContent xmlns:mc="http://schemas.openxmlformats.org/markup-compatibility/2006">
              <mc:Choice xmlns:v="urn:schemas-microsoft-com:vml" Requires="v">
                <p:oleObj spid="_x0000_s11286" name="Document" r:id="rId3" imgW="6032500" imgH="1333500" progId="Word.Document.12">
                  <p:link updateAutomatic="1"/>
                </p:oleObj>
              </mc:Choice>
              <mc:Fallback>
                <p:oleObj name="Document" r:id="rId3" imgW="6032500" imgH="1333500" progId="Word.Document.12">
                  <p:link updateAutomatic="1"/>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275" y="3765550"/>
                        <a:ext cx="7927975"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Table 7"/>
          <p:cNvGraphicFramePr>
            <a:graphicFrameLocks noGrp="1"/>
          </p:cNvGraphicFramePr>
          <p:nvPr/>
        </p:nvGraphicFramePr>
        <p:xfrm>
          <a:off x="781050" y="1600200"/>
          <a:ext cx="7677150" cy="1463040"/>
        </p:xfrm>
        <a:graphic>
          <a:graphicData uri="http://schemas.openxmlformats.org/drawingml/2006/table">
            <a:tbl>
              <a:tblPr/>
              <a:tblGrid>
                <a:gridCol w="1096963">
                  <a:extLst>
                    <a:ext uri="{9D8B030D-6E8A-4147-A177-3AD203B41FA5}">
                      <a16:colId xmlns:a16="http://schemas.microsoft.com/office/drawing/2014/main" val="20000"/>
                    </a:ext>
                  </a:extLst>
                </a:gridCol>
                <a:gridCol w="1096962">
                  <a:extLst>
                    <a:ext uri="{9D8B030D-6E8A-4147-A177-3AD203B41FA5}">
                      <a16:colId xmlns:a16="http://schemas.microsoft.com/office/drawing/2014/main" val="20001"/>
                    </a:ext>
                  </a:extLst>
                </a:gridCol>
                <a:gridCol w="1096963">
                  <a:extLst>
                    <a:ext uri="{9D8B030D-6E8A-4147-A177-3AD203B41FA5}">
                      <a16:colId xmlns:a16="http://schemas.microsoft.com/office/drawing/2014/main" val="20002"/>
                    </a:ext>
                  </a:extLst>
                </a:gridCol>
                <a:gridCol w="1095375">
                  <a:extLst>
                    <a:ext uri="{9D8B030D-6E8A-4147-A177-3AD203B41FA5}">
                      <a16:colId xmlns:a16="http://schemas.microsoft.com/office/drawing/2014/main" val="20003"/>
                    </a:ext>
                  </a:extLst>
                </a:gridCol>
                <a:gridCol w="1096962">
                  <a:extLst>
                    <a:ext uri="{9D8B030D-6E8A-4147-A177-3AD203B41FA5}">
                      <a16:colId xmlns:a16="http://schemas.microsoft.com/office/drawing/2014/main" val="20004"/>
                    </a:ext>
                  </a:extLst>
                </a:gridCol>
                <a:gridCol w="1096963">
                  <a:extLst>
                    <a:ext uri="{9D8B030D-6E8A-4147-A177-3AD203B41FA5}">
                      <a16:colId xmlns:a16="http://schemas.microsoft.com/office/drawing/2014/main" val="20005"/>
                    </a:ext>
                  </a:extLst>
                </a:gridCol>
                <a:gridCol w="1096962">
                  <a:extLst>
                    <a:ext uri="{9D8B030D-6E8A-4147-A177-3AD203B41FA5}">
                      <a16:colId xmlns:a16="http://schemas.microsoft.com/office/drawing/2014/main" val="20006"/>
                    </a:ext>
                  </a:extLst>
                </a:gridCol>
              </a:tblGrid>
              <a:tr h="2825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Process</a:t>
                      </a:r>
                      <a:endParaRPr kumimoji="0" lang="en-US" sz="1600" b="0" i="0" u="none" strike="noStrike" cap="none" normalizeH="0" baseline="0" smtClean="0">
                        <a:ln>
                          <a:noFill/>
                        </a:ln>
                        <a:solidFill>
                          <a:srgbClr val="FFFFFF"/>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Arrival time</a:t>
                      </a:r>
                      <a:endParaRPr kumimoji="0" lang="en-US" sz="1600" b="0" i="0" u="none" strike="noStrike" cap="none" normalizeH="0" baseline="0" smtClean="0">
                        <a:ln>
                          <a:noFill/>
                        </a:ln>
                        <a:solidFill>
                          <a:srgbClr val="FFFFFF"/>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r>
                        <a:rPr kumimoji="0" lang="en-US" sz="1600" b="0" i="0" u="none" strike="noStrike" cap="none" normalizeH="0" baseline="30000" smtClean="0">
                          <a:ln>
                            <a:noFill/>
                          </a:ln>
                          <a:solidFill>
                            <a:srgbClr val="AA5816"/>
                          </a:solidFill>
                          <a:effectLst/>
                          <a:latin typeface="Arial" charset="0"/>
                          <a:ea typeface="Times New Roman" charset="0"/>
                        </a:rPr>
                        <a:t>st</a:t>
                      </a:r>
                      <a:r>
                        <a:rPr kumimoji="0" lang="en-US" sz="1600" b="0" i="0" u="none" strike="noStrike" cap="none" normalizeH="0" baseline="0" smtClean="0">
                          <a:ln>
                            <a:noFill/>
                          </a:ln>
                          <a:solidFill>
                            <a:srgbClr val="AA5816"/>
                          </a:solidFill>
                          <a:effectLst/>
                          <a:latin typeface="Arial" charset="0"/>
                          <a:ea typeface="Times New Roman" charset="0"/>
                        </a:rPr>
                        <a:t> exec</a:t>
                      </a:r>
                      <a:endParaRPr kumimoji="0" lang="en-US" sz="1600" b="0" i="0" u="none" strike="noStrike" cap="none" normalizeH="0" baseline="0" smtClean="0">
                        <a:ln>
                          <a:noFill/>
                        </a:ln>
                        <a:solidFill>
                          <a:srgbClr val="AA5816"/>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1C1D2"/>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1</a:t>
                      </a:r>
                      <a:r>
                        <a:rPr kumimoji="0" lang="en-US" sz="1600" b="0" i="0" u="none" strike="noStrike" cap="none" normalizeH="0" baseline="30000" smtClean="0">
                          <a:ln>
                            <a:noFill/>
                          </a:ln>
                          <a:solidFill>
                            <a:srgbClr val="FFFFFF"/>
                          </a:solidFill>
                          <a:effectLst/>
                          <a:latin typeface="Arial" charset="0"/>
                          <a:ea typeface="Times New Roman" charset="0"/>
                        </a:rPr>
                        <a:t>st</a:t>
                      </a:r>
                      <a:r>
                        <a:rPr kumimoji="0" lang="en-US" sz="1600" b="0" i="0" u="none" strike="noStrike" cap="none" normalizeH="0" baseline="0" smtClean="0">
                          <a:ln>
                            <a:noFill/>
                          </a:ln>
                          <a:solidFill>
                            <a:srgbClr val="FFFFFF"/>
                          </a:solidFill>
                          <a:effectLst/>
                          <a:latin typeface="Arial" charset="0"/>
                          <a:ea typeface="Times New Roman" charset="0"/>
                        </a:rPr>
                        <a:t> I/O</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2</a:t>
                      </a:r>
                      <a:r>
                        <a:rPr kumimoji="0" lang="en-US" sz="1600" b="0" i="0" u="none" strike="noStrike" cap="none" normalizeH="0" baseline="30000" smtClean="0">
                          <a:ln>
                            <a:noFill/>
                          </a:ln>
                          <a:solidFill>
                            <a:srgbClr val="AA5816"/>
                          </a:solidFill>
                          <a:effectLst/>
                          <a:latin typeface="Arial" charset="0"/>
                          <a:ea typeface="Times New Roman" charset="0"/>
                        </a:rPr>
                        <a:t>nd</a:t>
                      </a:r>
                      <a:r>
                        <a:rPr kumimoji="0" lang="en-US" sz="1600" b="0" i="0" u="none" strike="noStrike" cap="none" normalizeH="0" baseline="0" smtClean="0">
                          <a:ln>
                            <a:noFill/>
                          </a:ln>
                          <a:solidFill>
                            <a:srgbClr val="AA5816"/>
                          </a:solidFill>
                          <a:effectLst/>
                          <a:latin typeface="Arial" charset="0"/>
                          <a:ea typeface="Times New Roman" charset="0"/>
                        </a:rPr>
                        <a:t> exec</a:t>
                      </a:r>
                      <a:endParaRPr kumimoji="0" lang="en-US" sz="1600" b="0" i="0" u="none" strike="noStrike" cap="none" normalizeH="0" baseline="0" smtClean="0">
                        <a:ln>
                          <a:noFill/>
                        </a:ln>
                        <a:solidFill>
                          <a:srgbClr val="AA5816"/>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1C1D2"/>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2</a:t>
                      </a:r>
                      <a:r>
                        <a:rPr kumimoji="0" lang="en-US" sz="1600" b="0" i="0" u="none" strike="noStrike" cap="none" normalizeH="0" baseline="30000" smtClean="0">
                          <a:ln>
                            <a:noFill/>
                          </a:ln>
                          <a:solidFill>
                            <a:srgbClr val="FFFFFF"/>
                          </a:solidFill>
                          <a:effectLst/>
                          <a:latin typeface="Arial" charset="0"/>
                          <a:ea typeface="Times New Roman" charset="0"/>
                        </a:rPr>
                        <a:t>nd</a:t>
                      </a:r>
                      <a:r>
                        <a:rPr kumimoji="0" lang="en-US" sz="1600" b="0" i="0" u="none" strike="noStrike" cap="none" normalizeH="0" baseline="0" smtClean="0">
                          <a:ln>
                            <a:noFill/>
                          </a:ln>
                          <a:solidFill>
                            <a:srgbClr val="FFFFFF"/>
                          </a:solidFill>
                          <a:effectLst/>
                          <a:latin typeface="Arial" charset="0"/>
                          <a:ea typeface="Times New Roman" charset="0"/>
                        </a:rPr>
                        <a:t> I/O</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3</a:t>
                      </a:r>
                      <a:r>
                        <a:rPr kumimoji="0" lang="en-US" sz="1600" b="0" i="0" u="none" strike="noStrike" cap="none" normalizeH="0" baseline="30000" smtClean="0">
                          <a:ln>
                            <a:noFill/>
                          </a:ln>
                          <a:solidFill>
                            <a:srgbClr val="AA5816"/>
                          </a:solidFill>
                          <a:effectLst/>
                          <a:latin typeface="Arial" charset="0"/>
                          <a:ea typeface="Times New Roman" charset="0"/>
                        </a:rPr>
                        <a:t>rd</a:t>
                      </a:r>
                      <a:r>
                        <a:rPr kumimoji="0" lang="en-US" sz="1600" b="0" i="0" u="none" strike="noStrike" cap="none" normalizeH="0" baseline="0" smtClean="0">
                          <a:ln>
                            <a:noFill/>
                          </a:ln>
                          <a:solidFill>
                            <a:srgbClr val="AA5816"/>
                          </a:solidFill>
                          <a:effectLst/>
                          <a:latin typeface="Arial" charset="0"/>
                          <a:ea typeface="Times New Roman" charset="0"/>
                        </a:rPr>
                        <a:t> exec</a:t>
                      </a:r>
                      <a:endParaRPr kumimoji="0" lang="en-US" sz="1600" b="0" i="0" u="none" strike="noStrike" cap="none" normalizeH="0" baseline="0" smtClean="0">
                        <a:ln>
                          <a:noFill/>
                        </a:ln>
                        <a:solidFill>
                          <a:srgbClr val="AA5816"/>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1C1D2"/>
                    </a:solidFill>
                  </a:tcPr>
                </a:tc>
                <a:extLst>
                  <a:ext uri="{0D108BD9-81ED-4DB2-BD59-A6C34878D82A}">
                    <a16:rowId xmlns:a16="http://schemas.microsoft.com/office/drawing/2014/main" val="10000"/>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A</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0</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4</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4</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4</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4</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4</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extLst>
                  <a:ext uri="{0D108BD9-81ED-4DB2-BD59-A6C34878D82A}">
                    <a16:rowId xmlns:a16="http://schemas.microsoft.com/office/drawing/2014/main" val="10001"/>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B</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2</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8</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8</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2"/>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C</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3</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2</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0CAC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804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2</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3"/>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D</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7</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804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extLst>
                  <a:ext uri="{0D108BD9-81ED-4DB2-BD59-A6C34878D82A}">
                    <a16:rowId xmlns:a16="http://schemas.microsoft.com/office/drawing/2014/main" val="10004"/>
                  </a:ext>
                </a:extLst>
              </a:tr>
            </a:tbl>
          </a:graphicData>
        </a:graphic>
      </p:graphicFrame>
      <p:sp>
        <p:nvSpPr>
          <p:cNvPr id="9" name="Rectangle 8"/>
          <p:cNvSpPr>
            <a:spLocks noChangeArrowheads="1"/>
          </p:cNvSpPr>
          <p:nvPr/>
        </p:nvSpPr>
        <p:spPr bwMode="auto">
          <a:xfrm>
            <a:off x="3962400" y="3733800"/>
            <a:ext cx="4495800" cy="1784350"/>
          </a:xfrm>
          <a:prstGeom prst="rect">
            <a:avLst/>
          </a:prstGeom>
          <a:solidFill>
            <a:srgbClr val="D4E2ED">
              <a:alpha val="70195"/>
            </a:srgbClr>
          </a:solidFill>
          <a:ln>
            <a:noFill/>
          </a:ln>
          <a:effectLst>
            <a:outerShdw blurRad="38100" dist="30000" dir="5400000" rotWithShape="0">
              <a:srgbClr val="808080">
                <a:alpha val="45000"/>
              </a:srgbClr>
            </a:outerShdw>
          </a:effectLst>
          <a:extLst>
            <a:ext uri="{91240B29-F687-4F45-9708-019B960494DF}">
              <a14:hiddenLine xmlns:a14="http://schemas.microsoft.com/office/drawing/2010/main" w="10000">
                <a:solidFill>
                  <a:srgbClr val="000000"/>
                </a:solidFill>
                <a:miter lim="800000"/>
                <a:headEnd/>
                <a:tailEnd/>
              </a14:hiddenLine>
            </a:ext>
          </a:extLst>
        </p:spPr>
        <p:txBody>
          <a:bodyPr anchor="ctr"/>
          <a:lstStyle/>
          <a:p>
            <a:pPr algn="ctr"/>
            <a:endParaRPr lang="en-US">
              <a:solidFill>
                <a:srgbClr val="FFFFFF"/>
              </a:solidFill>
              <a:latin typeface="Tw Cen MT" charset="-18"/>
            </a:endParaRPr>
          </a:p>
        </p:txBody>
      </p:sp>
      <p:graphicFrame>
        <p:nvGraphicFramePr>
          <p:cNvPr id="10" name="Table 9"/>
          <p:cNvGraphicFramePr>
            <a:graphicFrameLocks noGrp="1"/>
          </p:cNvGraphicFramePr>
          <p:nvPr/>
        </p:nvGraphicFramePr>
        <p:xfrm>
          <a:off x="781050" y="3200400"/>
          <a:ext cx="2571750" cy="579120"/>
        </p:xfrm>
        <a:graphic>
          <a:graphicData uri="http://schemas.openxmlformats.org/drawingml/2006/table">
            <a:tbl>
              <a:tblPr/>
              <a:tblGrid>
                <a:gridCol w="530225">
                  <a:extLst>
                    <a:ext uri="{9D8B030D-6E8A-4147-A177-3AD203B41FA5}">
                      <a16:colId xmlns:a16="http://schemas.microsoft.com/office/drawing/2014/main" val="20000"/>
                    </a:ext>
                  </a:extLst>
                </a:gridCol>
                <a:gridCol w="365125">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gridCol w="457200">
                  <a:extLst>
                    <a:ext uri="{9D8B030D-6E8A-4147-A177-3AD203B41FA5}">
                      <a16:colId xmlns:a16="http://schemas.microsoft.com/office/drawing/2014/main" val="20004"/>
                    </a:ext>
                  </a:extLst>
                </a:gridCol>
                <a:gridCol w="381000">
                  <a:extLst>
                    <a:ext uri="{9D8B030D-6E8A-4147-A177-3AD203B41FA5}">
                      <a16:colId xmlns:a16="http://schemas.microsoft.com/office/drawing/2014/main" val="20005"/>
                    </a:ext>
                  </a:extLst>
                </a:gridCol>
              </a:tblGrid>
              <a:tr h="2333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News Gothic MT" charset="0"/>
                          <a:ea typeface="ＭＳ Ｐゴシック" charset="-128"/>
                        </a:rPr>
                        <a:t>RQ:</a:t>
                      </a:r>
                    </a:p>
                  </a:txBody>
                  <a:tcPr horzOverflow="overflow">
                    <a:lnL w="12700" cap="flat" cmpd="sng" algn="ctr">
                      <a:solidFill>
                        <a:schemeClr val="bg1"/>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News Gothic MT" charset="0"/>
                          <a:ea typeface="ＭＳ Ｐゴシック" charset="-128"/>
                        </a:rPr>
                        <a:t>D</a:t>
                      </a: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rgbClr val="D9E8F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News Gothic MT" charset="0"/>
                          <a:ea typeface="ＭＳ Ｐゴシック" charset="-128"/>
                        </a:rPr>
                        <a:t>A</a:t>
                      </a: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rgbClr val="D9E8F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News Gothic MT" charset="0"/>
                          <a:ea typeface="ＭＳ Ｐゴシック" charset="-128"/>
                        </a:rPr>
                        <a:t>B</a:t>
                      </a: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rgbClr val="D9E8F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rgbClr val="000000"/>
                        </a:solidFill>
                        <a:effectLst/>
                        <a:latin typeface="News Gothic MT" charset="0"/>
                        <a:ea typeface="ＭＳ Ｐゴシック" charset="-128"/>
                      </a:endParaRP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rgbClr val="000000"/>
                        </a:solidFill>
                        <a:effectLst/>
                        <a:latin typeface="News Gothic MT" charset="0"/>
                        <a:ea typeface="ＭＳ Ｐゴシック" charset="-128"/>
                      </a:endParaRP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sp>
        <p:nvSpPr>
          <p:cNvPr id="11" name="Explosion 1 10"/>
          <p:cNvSpPr>
            <a:spLocks noChangeArrowheads="1"/>
          </p:cNvSpPr>
          <p:nvPr/>
        </p:nvSpPr>
        <p:spPr bwMode="auto">
          <a:xfrm>
            <a:off x="1295400" y="3124200"/>
            <a:ext cx="441325" cy="503238"/>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sp>
        <p:nvSpPr>
          <p:cNvPr id="12" name="Explosion 1 11"/>
          <p:cNvSpPr>
            <a:spLocks noChangeArrowheads="1"/>
          </p:cNvSpPr>
          <p:nvPr/>
        </p:nvSpPr>
        <p:spPr bwMode="auto">
          <a:xfrm>
            <a:off x="3292475" y="2697163"/>
            <a:ext cx="441325" cy="503237"/>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cxnSp>
        <p:nvCxnSpPr>
          <p:cNvPr id="13" name="Straight Arrow Connector 12"/>
          <p:cNvCxnSpPr>
            <a:cxnSpLocks noChangeShapeType="1"/>
          </p:cNvCxnSpPr>
          <p:nvPr/>
        </p:nvCxnSpPr>
        <p:spPr bwMode="auto">
          <a:xfrm rot="5400000" flipH="1" flipV="1">
            <a:off x="3467894" y="4763294"/>
            <a:ext cx="228600" cy="1588"/>
          </a:xfrm>
          <a:prstGeom prst="straightConnector1">
            <a:avLst/>
          </a:prstGeom>
          <a:noFill/>
          <a:ln w="6350">
            <a:solidFill>
              <a:schemeClr val="tx1"/>
            </a:solidFill>
            <a:round/>
            <a:headEnd/>
            <a:tailEnd type="triangle" w="lg" len="lg"/>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14" name="Straight Connector 13"/>
          <p:cNvCxnSpPr>
            <a:cxnSpLocks noChangeShapeType="1"/>
          </p:cNvCxnSpPr>
          <p:nvPr/>
        </p:nvCxnSpPr>
        <p:spPr bwMode="auto">
          <a:xfrm rot="10800000" flipV="1">
            <a:off x="1295400" y="3200400"/>
            <a:ext cx="441325" cy="334963"/>
          </a:xfrm>
          <a:prstGeom prst="line">
            <a:avLst/>
          </a:prstGeom>
          <a:noFill/>
          <a:ln w="19050">
            <a:solidFill>
              <a:schemeClr val="accent1"/>
            </a:solidFill>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
        <p:nvSpPr>
          <p:cNvPr id="15" name="Explosion 1 14"/>
          <p:cNvSpPr>
            <a:spLocks noChangeArrowheads="1"/>
          </p:cNvSpPr>
          <p:nvPr/>
        </p:nvSpPr>
        <p:spPr bwMode="auto">
          <a:xfrm>
            <a:off x="3673475" y="4068763"/>
            <a:ext cx="441325" cy="503237"/>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sp>
        <p:nvSpPr>
          <p:cNvPr id="16" name="Explosion 1 15"/>
          <p:cNvSpPr>
            <a:spLocks noChangeArrowheads="1"/>
          </p:cNvSpPr>
          <p:nvPr/>
        </p:nvSpPr>
        <p:spPr bwMode="auto">
          <a:xfrm>
            <a:off x="3336925" y="2438400"/>
            <a:ext cx="396875" cy="503238"/>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sp>
        <p:nvSpPr>
          <p:cNvPr id="17" name="Explosion 1 16"/>
          <p:cNvSpPr>
            <a:spLocks noChangeArrowheads="1"/>
          </p:cNvSpPr>
          <p:nvPr/>
        </p:nvSpPr>
        <p:spPr bwMode="auto">
          <a:xfrm>
            <a:off x="3597275" y="4449763"/>
            <a:ext cx="441325" cy="503237"/>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sp>
        <p:nvSpPr>
          <p:cNvPr id="18" name="Explosion 1 17"/>
          <p:cNvSpPr>
            <a:spLocks noChangeArrowheads="1"/>
          </p:cNvSpPr>
          <p:nvPr/>
        </p:nvSpPr>
        <p:spPr bwMode="auto">
          <a:xfrm>
            <a:off x="4435475" y="2468563"/>
            <a:ext cx="441325" cy="503237"/>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sp>
        <p:nvSpPr>
          <p:cNvPr id="19" name="Explosion 1 18"/>
          <p:cNvSpPr>
            <a:spLocks noChangeArrowheads="1"/>
          </p:cNvSpPr>
          <p:nvPr/>
        </p:nvSpPr>
        <p:spPr bwMode="auto">
          <a:xfrm>
            <a:off x="3673475" y="4754563"/>
            <a:ext cx="441325" cy="503237"/>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cxnSp>
        <p:nvCxnSpPr>
          <p:cNvPr id="20" name="Straight Connector 19"/>
          <p:cNvCxnSpPr>
            <a:cxnSpLocks noChangeShapeType="1"/>
          </p:cNvCxnSpPr>
          <p:nvPr/>
        </p:nvCxnSpPr>
        <p:spPr bwMode="auto">
          <a:xfrm rot="16200000" flipH="1">
            <a:off x="3070225" y="4783138"/>
            <a:ext cx="1454150" cy="0"/>
          </a:xfrm>
          <a:prstGeom prst="line">
            <a:avLst/>
          </a:prstGeom>
          <a:noFill/>
          <a:ln w="28575">
            <a:solidFill>
              <a:srgbClr val="FF6600"/>
            </a:solidFill>
            <a:prstDash val="sysDot"/>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47983758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2.5.2. Chiến lược </a:t>
            </a:r>
            <a:r>
              <a:rPr lang="en-US" dirty="0">
                <a:solidFill>
                  <a:srgbClr val="C00000"/>
                </a:solidFill>
                <a:effectLst>
                  <a:outerShdw blurRad="38100" dist="38100" dir="2700000" algn="tl">
                    <a:srgbClr val="000000">
                      <a:alpha val="43137"/>
                    </a:srgbClr>
                  </a:outerShdw>
                </a:effectLst>
              </a:rPr>
              <a:t>FIFO (FCFS)</a:t>
            </a:r>
            <a:endParaRPr lang="en-US" dirty="0"/>
          </a:p>
        </p:txBody>
      </p:sp>
      <p:sp>
        <p:nvSpPr>
          <p:cNvPr id="4" name="Date Placeholder 3"/>
          <p:cNvSpPr>
            <a:spLocks noGrp="1"/>
          </p:cNvSpPr>
          <p:nvPr>
            <p:ph type="dt" sz="half" idx="10"/>
          </p:nvPr>
        </p:nvSpPr>
        <p:spPr/>
        <p:txBody>
          <a:bodyPr/>
          <a:lstStyle/>
          <a:p>
            <a:fld id="{F304A388-B792-4BF1-82EC-FA2C53762184}" type="datetime1">
              <a:rPr lang="en-US" smtClean="0"/>
              <a:t>08-Jul-19</a:t>
            </a:fld>
            <a:endParaRPr lang="en-US" dirty="0"/>
          </a:p>
        </p:txBody>
      </p:sp>
      <p:sp>
        <p:nvSpPr>
          <p:cNvPr id="5" name="Footer Placeholder 4"/>
          <p:cNvSpPr>
            <a:spLocks noGrp="1"/>
          </p:cNvSpPr>
          <p:nvPr>
            <p:ph type="ftr" sz="quarter" idx="11"/>
          </p:nvPr>
        </p:nvSpPr>
        <p:spPr/>
        <p:txBody>
          <a:bodyPr/>
          <a:lstStyle/>
          <a:p>
            <a:r>
              <a:rPr lang="en-US" smtClean="0"/>
              <a:t>GV.TS.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63</a:t>
            </a:fld>
            <a:endParaRPr lang="en-US" dirty="0"/>
          </a:p>
        </p:txBody>
      </p:sp>
      <p:graphicFrame>
        <p:nvGraphicFramePr>
          <p:cNvPr id="7" name="Object 2"/>
          <p:cNvGraphicFramePr>
            <a:graphicFrameLocks noChangeAspect="1"/>
          </p:cNvGraphicFramePr>
          <p:nvPr>
            <p:extLst>
              <p:ext uri="{D42A27DB-BD31-4B8C-83A1-F6EECF244321}">
                <p14:modId xmlns:p14="http://schemas.microsoft.com/office/powerpoint/2010/main" val="472078107"/>
              </p:ext>
            </p:extLst>
          </p:nvPr>
        </p:nvGraphicFramePr>
        <p:xfrm>
          <a:off x="549275" y="3765550"/>
          <a:ext cx="7927975" cy="1752600"/>
        </p:xfrm>
        <a:graphic>
          <a:graphicData uri="http://schemas.openxmlformats.org/presentationml/2006/ole">
            <mc:AlternateContent xmlns:mc="http://schemas.openxmlformats.org/markup-compatibility/2006">
              <mc:Choice xmlns:v="urn:schemas-microsoft-com:vml" Requires="v">
                <p:oleObj spid="_x0000_s12310" name="Document" r:id="rId3" imgW="6032500" imgH="1333500" progId="Word.Document.12">
                  <p:link updateAutomatic="1"/>
                </p:oleObj>
              </mc:Choice>
              <mc:Fallback>
                <p:oleObj name="Document" r:id="rId3" imgW="6032500" imgH="1333500" progId="Word.Document.12">
                  <p:link updateAutomatic="1"/>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275" y="3765550"/>
                        <a:ext cx="7927975"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Table 7"/>
          <p:cNvGraphicFramePr>
            <a:graphicFrameLocks noGrp="1"/>
          </p:cNvGraphicFramePr>
          <p:nvPr/>
        </p:nvGraphicFramePr>
        <p:xfrm>
          <a:off x="781050" y="1600200"/>
          <a:ext cx="7677150" cy="1463040"/>
        </p:xfrm>
        <a:graphic>
          <a:graphicData uri="http://schemas.openxmlformats.org/drawingml/2006/table">
            <a:tbl>
              <a:tblPr/>
              <a:tblGrid>
                <a:gridCol w="1096963">
                  <a:extLst>
                    <a:ext uri="{9D8B030D-6E8A-4147-A177-3AD203B41FA5}">
                      <a16:colId xmlns:a16="http://schemas.microsoft.com/office/drawing/2014/main" val="20000"/>
                    </a:ext>
                  </a:extLst>
                </a:gridCol>
                <a:gridCol w="1096962">
                  <a:extLst>
                    <a:ext uri="{9D8B030D-6E8A-4147-A177-3AD203B41FA5}">
                      <a16:colId xmlns:a16="http://schemas.microsoft.com/office/drawing/2014/main" val="20001"/>
                    </a:ext>
                  </a:extLst>
                </a:gridCol>
                <a:gridCol w="1096963">
                  <a:extLst>
                    <a:ext uri="{9D8B030D-6E8A-4147-A177-3AD203B41FA5}">
                      <a16:colId xmlns:a16="http://schemas.microsoft.com/office/drawing/2014/main" val="20002"/>
                    </a:ext>
                  </a:extLst>
                </a:gridCol>
                <a:gridCol w="1095375">
                  <a:extLst>
                    <a:ext uri="{9D8B030D-6E8A-4147-A177-3AD203B41FA5}">
                      <a16:colId xmlns:a16="http://schemas.microsoft.com/office/drawing/2014/main" val="20003"/>
                    </a:ext>
                  </a:extLst>
                </a:gridCol>
                <a:gridCol w="1096962">
                  <a:extLst>
                    <a:ext uri="{9D8B030D-6E8A-4147-A177-3AD203B41FA5}">
                      <a16:colId xmlns:a16="http://schemas.microsoft.com/office/drawing/2014/main" val="20004"/>
                    </a:ext>
                  </a:extLst>
                </a:gridCol>
                <a:gridCol w="1096963">
                  <a:extLst>
                    <a:ext uri="{9D8B030D-6E8A-4147-A177-3AD203B41FA5}">
                      <a16:colId xmlns:a16="http://schemas.microsoft.com/office/drawing/2014/main" val="20005"/>
                    </a:ext>
                  </a:extLst>
                </a:gridCol>
                <a:gridCol w="1096962">
                  <a:extLst>
                    <a:ext uri="{9D8B030D-6E8A-4147-A177-3AD203B41FA5}">
                      <a16:colId xmlns:a16="http://schemas.microsoft.com/office/drawing/2014/main" val="20006"/>
                    </a:ext>
                  </a:extLst>
                </a:gridCol>
              </a:tblGrid>
              <a:tr h="2825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Process</a:t>
                      </a:r>
                      <a:endParaRPr kumimoji="0" lang="en-US" sz="1600" b="0" i="0" u="none" strike="noStrike" cap="none" normalizeH="0" baseline="0" smtClean="0">
                        <a:ln>
                          <a:noFill/>
                        </a:ln>
                        <a:solidFill>
                          <a:srgbClr val="FFFFFF"/>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Arrival time</a:t>
                      </a:r>
                      <a:endParaRPr kumimoji="0" lang="en-US" sz="1600" b="0" i="0" u="none" strike="noStrike" cap="none" normalizeH="0" baseline="0" smtClean="0">
                        <a:ln>
                          <a:noFill/>
                        </a:ln>
                        <a:solidFill>
                          <a:srgbClr val="FFFFFF"/>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r>
                        <a:rPr kumimoji="0" lang="en-US" sz="1600" b="0" i="0" u="none" strike="noStrike" cap="none" normalizeH="0" baseline="30000" smtClean="0">
                          <a:ln>
                            <a:noFill/>
                          </a:ln>
                          <a:solidFill>
                            <a:srgbClr val="AA5816"/>
                          </a:solidFill>
                          <a:effectLst/>
                          <a:latin typeface="Arial" charset="0"/>
                          <a:ea typeface="Times New Roman" charset="0"/>
                        </a:rPr>
                        <a:t>st</a:t>
                      </a:r>
                      <a:r>
                        <a:rPr kumimoji="0" lang="en-US" sz="1600" b="0" i="0" u="none" strike="noStrike" cap="none" normalizeH="0" baseline="0" smtClean="0">
                          <a:ln>
                            <a:noFill/>
                          </a:ln>
                          <a:solidFill>
                            <a:srgbClr val="AA5816"/>
                          </a:solidFill>
                          <a:effectLst/>
                          <a:latin typeface="Arial" charset="0"/>
                          <a:ea typeface="Times New Roman" charset="0"/>
                        </a:rPr>
                        <a:t> exec</a:t>
                      </a:r>
                      <a:endParaRPr kumimoji="0" lang="en-US" sz="1600" b="0" i="0" u="none" strike="noStrike" cap="none" normalizeH="0" baseline="0" smtClean="0">
                        <a:ln>
                          <a:noFill/>
                        </a:ln>
                        <a:solidFill>
                          <a:srgbClr val="AA5816"/>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1C1D2"/>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1</a:t>
                      </a:r>
                      <a:r>
                        <a:rPr kumimoji="0" lang="en-US" sz="1600" b="0" i="0" u="none" strike="noStrike" cap="none" normalizeH="0" baseline="30000" smtClean="0">
                          <a:ln>
                            <a:noFill/>
                          </a:ln>
                          <a:solidFill>
                            <a:srgbClr val="FFFFFF"/>
                          </a:solidFill>
                          <a:effectLst/>
                          <a:latin typeface="Arial" charset="0"/>
                          <a:ea typeface="Times New Roman" charset="0"/>
                        </a:rPr>
                        <a:t>st</a:t>
                      </a:r>
                      <a:r>
                        <a:rPr kumimoji="0" lang="en-US" sz="1600" b="0" i="0" u="none" strike="noStrike" cap="none" normalizeH="0" baseline="0" smtClean="0">
                          <a:ln>
                            <a:noFill/>
                          </a:ln>
                          <a:solidFill>
                            <a:srgbClr val="FFFFFF"/>
                          </a:solidFill>
                          <a:effectLst/>
                          <a:latin typeface="Arial" charset="0"/>
                          <a:ea typeface="Times New Roman" charset="0"/>
                        </a:rPr>
                        <a:t> I/O</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2</a:t>
                      </a:r>
                      <a:r>
                        <a:rPr kumimoji="0" lang="en-US" sz="1600" b="0" i="0" u="none" strike="noStrike" cap="none" normalizeH="0" baseline="30000" smtClean="0">
                          <a:ln>
                            <a:noFill/>
                          </a:ln>
                          <a:solidFill>
                            <a:srgbClr val="AA5816"/>
                          </a:solidFill>
                          <a:effectLst/>
                          <a:latin typeface="Arial" charset="0"/>
                          <a:ea typeface="Times New Roman" charset="0"/>
                        </a:rPr>
                        <a:t>nd</a:t>
                      </a:r>
                      <a:r>
                        <a:rPr kumimoji="0" lang="en-US" sz="1600" b="0" i="0" u="none" strike="noStrike" cap="none" normalizeH="0" baseline="0" smtClean="0">
                          <a:ln>
                            <a:noFill/>
                          </a:ln>
                          <a:solidFill>
                            <a:srgbClr val="AA5816"/>
                          </a:solidFill>
                          <a:effectLst/>
                          <a:latin typeface="Arial" charset="0"/>
                          <a:ea typeface="Times New Roman" charset="0"/>
                        </a:rPr>
                        <a:t> exec</a:t>
                      </a:r>
                      <a:endParaRPr kumimoji="0" lang="en-US" sz="1600" b="0" i="0" u="none" strike="noStrike" cap="none" normalizeH="0" baseline="0" smtClean="0">
                        <a:ln>
                          <a:noFill/>
                        </a:ln>
                        <a:solidFill>
                          <a:srgbClr val="AA5816"/>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1C1D2"/>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2</a:t>
                      </a:r>
                      <a:r>
                        <a:rPr kumimoji="0" lang="en-US" sz="1600" b="0" i="0" u="none" strike="noStrike" cap="none" normalizeH="0" baseline="30000" smtClean="0">
                          <a:ln>
                            <a:noFill/>
                          </a:ln>
                          <a:solidFill>
                            <a:srgbClr val="FFFFFF"/>
                          </a:solidFill>
                          <a:effectLst/>
                          <a:latin typeface="Arial" charset="0"/>
                          <a:ea typeface="Times New Roman" charset="0"/>
                        </a:rPr>
                        <a:t>nd</a:t>
                      </a:r>
                      <a:r>
                        <a:rPr kumimoji="0" lang="en-US" sz="1600" b="0" i="0" u="none" strike="noStrike" cap="none" normalizeH="0" baseline="0" smtClean="0">
                          <a:ln>
                            <a:noFill/>
                          </a:ln>
                          <a:solidFill>
                            <a:srgbClr val="FFFFFF"/>
                          </a:solidFill>
                          <a:effectLst/>
                          <a:latin typeface="Arial" charset="0"/>
                          <a:ea typeface="Times New Roman" charset="0"/>
                        </a:rPr>
                        <a:t> I/O</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3</a:t>
                      </a:r>
                      <a:r>
                        <a:rPr kumimoji="0" lang="en-US" sz="1600" b="0" i="0" u="none" strike="noStrike" cap="none" normalizeH="0" baseline="30000" smtClean="0">
                          <a:ln>
                            <a:noFill/>
                          </a:ln>
                          <a:solidFill>
                            <a:srgbClr val="AA5816"/>
                          </a:solidFill>
                          <a:effectLst/>
                          <a:latin typeface="Arial" charset="0"/>
                          <a:ea typeface="Times New Roman" charset="0"/>
                        </a:rPr>
                        <a:t>rd</a:t>
                      </a:r>
                      <a:r>
                        <a:rPr kumimoji="0" lang="en-US" sz="1600" b="0" i="0" u="none" strike="noStrike" cap="none" normalizeH="0" baseline="0" smtClean="0">
                          <a:ln>
                            <a:noFill/>
                          </a:ln>
                          <a:solidFill>
                            <a:srgbClr val="AA5816"/>
                          </a:solidFill>
                          <a:effectLst/>
                          <a:latin typeface="Arial" charset="0"/>
                          <a:ea typeface="Times New Roman" charset="0"/>
                        </a:rPr>
                        <a:t> exec</a:t>
                      </a:r>
                      <a:endParaRPr kumimoji="0" lang="en-US" sz="1600" b="0" i="0" u="none" strike="noStrike" cap="none" normalizeH="0" baseline="0" smtClean="0">
                        <a:ln>
                          <a:noFill/>
                        </a:ln>
                        <a:solidFill>
                          <a:srgbClr val="AA5816"/>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1C1D2"/>
                    </a:solidFill>
                  </a:tcPr>
                </a:tc>
                <a:extLst>
                  <a:ext uri="{0D108BD9-81ED-4DB2-BD59-A6C34878D82A}">
                    <a16:rowId xmlns:a16="http://schemas.microsoft.com/office/drawing/2014/main" val="10000"/>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A</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0</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4</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4</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4</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804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4</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4</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extLst>
                  <a:ext uri="{0D108BD9-81ED-4DB2-BD59-A6C34878D82A}">
                    <a16:rowId xmlns:a16="http://schemas.microsoft.com/office/drawing/2014/main" val="10001"/>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B</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2</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8</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8</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2"/>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C</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3</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2</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0CAC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2</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3"/>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D</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7</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0CAC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804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extLst>
                  <a:ext uri="{0D108BD9-81ED-4DB2-BD59-A6C34878D82A}">
                    <a16:rowId xmlns:a16="http://schemas.microsoft.com/office/drawing/2014/main" val="10004"/>
                  </a:ext>
                </a:extLst>
              </a:tr>
            </a:tbl>
          </a:graphicData>
        </a:graphic>
      </p:graphicFrame>
      <p:sp>
        <p:nvSpPr>
          <p:cNvPr id="9" name="Rectangle 8"/>
          <p:cNvSpPr>
            <a:spLocks noChangeArrowheads="1"/>
          </p:cNvSpPr>
          <p:nvPr/>
        </p:nvSpPr>
        <p:spPr bwMode="auto">
          <a:xfrm>
            <a:off x="4191000" y="3733800"/>
            <a:ext cx="4267200" cy="1784350"/>
          </a:xfrm>
          <a:prstGeom prst="rect">
            <a:avLst/>
          </a:prstGeom>
          <a:solidFill>
            <a:srgbClr val="D4E2ED">
              <a:alpha val="70195"/>
            </a:srgbClr>
          </a:solidFill>
          <a:ln>
            <a:noFill/>
          </a:ln>
          <a:effectLst>
            <a:outerShdw blurRad="38100" dist="30000" dir="5400000" rotWithShape="0">
              <a:srgbClr val="808080">
                <a:alpha val="45000"/>
              </a:srgbClr>
            </a:outerShdw>
          </a:effectLst>
          <a:extLst>
            <a:ext uri="{91240B29-F687-4F45-9708-019B960494DF}">
              <a14:hiddenLine xmlns:a14="http://schemas.microsoft.com/office/drawing/2010/main" w="10000">
                <a:solidFill>
                  <a:srgbClr val="000000"/>
                </a:solidFill>
                <a:miter lim="800000"/>
                <a:headEnd/>
                <a:tailEnd/>
              </a14:hiddenLine>
            </a:ext>
          </a:extLst>
        </p:spPr>
        <p:txBody>
          <a:bodyPr anchor="ctr"/>
          <a:lstStyle/>
          <a:p>
            <a:pPr algn="ctr"/>
            <a:endParaRPr lang="en-US">
              <a:solidFill>
                <a:srgbClr val="FFFFFF"/>
              </a:solidFill>
              <a:latin typeface="Tw Cen MT" charset="-18"/>
            </a:endParaRPr>
          </a:p>
        </p:txBody>
      </p:sp>
      <p:graphicFrame>
        <p:nvGraphicFramePr>
          <p:cNvPr id="10" name="Table 9"/>
          <p:cNvGraphicFramePr>
            <a:graphicFrameLocks noGrp="1"/>
          </p:cNvGraphicFramePr>
          <p:nvPr/>
        </p:nvGraphicFramePr>
        <p:xfrm>
          <a:off x="781050" y="3200400"/>
          <a:ext cx="2571750" cy="579120"/>
        </p:xfrm>
        <a:graphic>
          <a:graphicData uri="http://schemas.openxmlformats.org/drawingml/2006/table">
            <a:tbl>
              <a:tblPr/>
              <a:tblGrid>
                <a:gridCol w="530225">
                  <a:extLst>
                    <a:ext uri="{9D8B030D-6E8A-4147-A177-3AD203B41FA5}">
                      <a16:colId xmlns:a16="http://schemas.microsoft.com/office/drawing/2014/main" val="20000"/>
                    </a:ext>
                  </a:extLst>
                </a:gridCol>
                <a:gridCol w="365125">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gridCol w="457200">
                  <a:extLst>
                    <a:ext uri="{9D8B030D-6E8A-4147-A177-3AD203B41FA5}">
                      <a16:colId xmlns:a16="http://schemas.microsoft.com/office/drawing/2014/main" val="20004"/>
                    </a:ext>
                  </a:extLst>
                </a:gridCol>
                <a:gridCol w="381000">
                  <a:extLst>
                    <a:ext uri="{9D8B030D-6E8A-4147-A177-3AD203B41FA5}">
                      <a16:colId xmlns:a16="http://schemas.microsoft.com/office/drawing/2014/main" val="20005"/>
                    </a:ext>
                  </a:extLst>
                </a:gridCol>
              </a:tblGrid>
              <a:tr h="2333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News Gothic MT" charset="0"/>
                          <a:ea typeface="ＭＳ Ｐゴシック" charset="-128"/>
                        </a:rPr>
                        <a:t>RQ:</a:t>
                      </a:r>
                    </a:p>
                  </a:txBody>
                  <a:tcPr horzOverflow="overflow">
                    <a:lnL w="12700" cap="flat" cmpd="sng" algn="ctr">
                      <a:solidFill>
                        <a:schemeClr val="bg1"/>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News Gothic MT" charset="0"/>
                          <a:ea typeface="ＭＳ Ｐゴシック" charset="-128"/>
                        </a:rPr>
                        <a:t>A</a:t>
                      </a: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rgbClr val="D9E8F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News Gothic MT" charset="0"/>
                          <a:ea typeface="ＭＳ Ｐゴシック" charset="-128"/>
                        </a:rPr>
                        <a:t>B</a:t>
                      </a: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rgbClr val="D9E8F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News Gothic MT" charset="0"/>
                          <a:ea typeface="ＭＳ Ｐゴシック" charset="-128"/>
                        </a:rPr>
                        <a:t>C</a:t>
                      </a: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rgbClr val="D9E8F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rgbClr val="000000"/>
                        </a:solidFill>
                        <a:effectLst/>
                        <a:latin typeface="News Gothic MT" charset="0"/>
                        <a:ea typeface="ＭＳ Ｐゴシック" charset="-128"/>
                      </a:endParaRP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rgbClr val="000000"/>
                        </a:solidFill>
                        <a:effectLst/>
                        <a:latin typeface="News Gothic MT" charset="0"/>
                        <a:ea typeface="ＭＳ Ｐゴシック" charset="-128"/>
                      </a:endParaRP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sp>
        <p:nvSpPr>
          <p:cNvPr id="11" name="Explosion 1 10"/>
          <p:cNvSpPr>
            <a:spLocks noChangeArrowheads="1"/>
          </p:cNvSpPr>
          <p:nvPr/>
        </p:nvSpPr>
        <p:spPr bwMode="auto">
          <a:xfrm>
            <a:off x="1295400" y="3124200"/>
            <a:ext cx="441325" cy="503238"/>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sp>
        <p:nvSpPr>
          <p:cNvPr id="12" name="Explosion 1 11"/>
          <p:cNvSpPr>
            <a:spLocks noChangeArrowheads="1"/>
          </p:cNvSpPr>
          <p:nvPr/>
        </p:nvSpPr>
        <p:spPr bwMode="auto">
          <a:xfrm>
            <a:off x="3292475" y="2697163"/>
            <a:ext cx="441325" cy="503237"/>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cxnSp>
        <p:nvCxnSpPr>
          <p:cNvPr id="13" name="Straight Arrow Connector 12"/>
          <p:cNvCxnSpPr>
            <a:cxnSpLocks noChangeShapeType="1"/>
          </p:cNvCxnSpPr>
          <p:nvPr/>
        </p:nvCxnSpPr>
        <p:spPr bwMode="auto">
          <a:xfrm rot="5400000" flipH="1" flipV="1">
            <a:off x="3467894" y="4763294"/>
            <a:ext cx="228600" cy="1588"/>
          </a:xfrm>
          <a:prstGeom prst="straightConnector1">
            <a:avLst/>
          </a:prstGeom>
          <a:noFill/>
          <a:ln w="6350">
            <a:solidFill>
              <a:schemeClr val="tx1"/>
            </a:solidFill>
            <a:round/>
            <a:headEnd/>
            <a:tailEnd type="triangle" w="lg" len="lg"/>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
        <p:nvSpPr>
          <p:cNvPr id="14" name="Explosion 1 13"/>
          <p:cNvSpPr>
            <a:spLocks noChangeArrowheads="1"/>
          </p:cNvSpPr>
          <p:nvPr/>
        </p:nvSpPr>
        <p:spPr bwMode="auto">
          <a:xfrm>
            <a:off x="3886200" y="4068763"/>
            <a:ext cx="441325" cy="503237"/>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sp>
        <p:nvSpPr>
          <p:cNvPr id="15" name="Explosion 1 14"/>
          <p:cNvSpPr>
            <a:spLocks noChangeArrowheads="1"/>
          </p:cNvSpPr>
          <p:nvPr/>
        </p:nvSpPr>
        <p:spPr bwMode="auto">
          <a:xfrm>
            <a:off x="3825875" y="4449763"/>
            <a:ext cx="441325" cy="503237"/>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sp>
        <p:nvSpPr>
          <p:cNvPr id="16" name="Explosion 1 15"/>
          <p:cNvSpPr>
            <a:spLocks noChangeArrowheads="1"/>
          </p:cNvSpPr>
          <p:nvPr/>
        </p:nvSpPr>
        <p:spPr bwMode="auto">
          <a:xfrm>
            <a:off x="4435475" y="2468563"/>
            <a:ext cx="441325" cy="503237"/>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sp>
        <p:nvSpPr>
          <p:cNvPr id="17" name="Explosion 1 16"/>
          <p:cNvSpPr>
            <a:spLocks noChangeArrowheads="1"/>
          </p:cNvSpPr>
          <p:nvPr/>
        </p:nvSpPr>
        <p:spPr bwMode="auto">
          <a:xfrm>
            <a:off x="3902075" y="4754563"/>
            <a:ext cx="441325" cy="503237"/>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sp>
        <p:nvSpPr>
          <p:cNvPr id="18" name="Explosion 1 17"/>
          <p:cNvSpPr>
            <a:spLocks noChangeArrowheads="1"/>
          </p:cNvSpPr>
          <p:nvPr/>
        </p:nvSpPr>
        <p:spPr bwMode="auto">
          <a:xfrm>
            <a:off x="1981200" y="3124200"/>
            <a:ext cx="441325" cy="503238"/>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cxnSp>
        <p:nvCxnSpPr>
          <p:cNvPr id="19" name="Straight Connector 18"/>
          <p:cNvCxnSpPr>
            <a:cxnSpLocks noChangeShapeType="1"/>
          </p:cNvCxnSpPr>
          <p:nvPr/>
        </p:nvCxnSpPr>
        <p:spPr bwMode="auto">
          <a:xfrm rot="10800000" flipV="1">
            <a:off x="1295400" y="3200400"/>
            <a:ext cx="441325" cy="334963"/>
          </a:xfrm>
          <a:prstGeom prst="line">
            <a:avLst/>
          </a:prstGeom>
          <a:noFill/>
          <a:ln w="19050">
            <a:solidFill>
              <a:schemeClr val="accent1"/>
            </a:solidFill>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
        <p:nvSpPr>
          <p:cNvPr id="20" name="Explosion 1 19"/>
          <p:cNvSpPr>
            <a:spLocks noChangeArrowheads="1"/>
          </p:cNvSpPr>
          <p:nvPr/>
        </p:nvSpPr>
        <p:spPr bwMode="auto">
          <a:xfrm>
            <a:off x="4435475" y="2697163"/>
            <a:ext cx="441325" cy="503237"/>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sp>
        <p:nvSpPr>
          <p:cNvPr id="21" name="Explosion 1 20"/>
          <p:cNvSpPr>
            <a:spLocks noChangeArrowheads="1"/>
          </p:cNvSpPr>
          <p:nvPr/>
        </p:nvSpPr>
        <p:spPr bwMode="auto">
          <a:xfrm>
            <a:off x="5502275" y="1981200"/>
            <a:ext cx="441325" cy="503238"/>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cxnSp>
        <p:nvCxnSpPr>
          <p:cNvPr id="22" name="Straight Connector 21"/>
          <p:cNvCxnSpPr>
            <a:cxnSpLocks noChangeShapeType="1"/>
          </p:cNvCxnSpPr>
          <p:nvPr/>
        </p:nvCxnSpPr>
        <p:spPr bwMode="auto">
          <a:xfrm rot="16200000" flipH="1">
            <a:off x="3286125" y="4795838"/>
            <a:ext cx="1454150" cy="0"/>
          </a:xfrm>
          <a:prstGeom prst="line">
            <a:avLst/>
          </a:prstGeom>
          <a:noFill/>
          <a:ln w="28575">
            <a:solidFill>
              <a:srgbClr val="FF6600"/>
            </a:solidFill>
            <a:prstDash val="sysDot"/>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61284681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2.5.2. Chiến lược </a:t>
            </a:r>
            <a:r>
              <a:rPr lang="en-US" dirty="0">
                <a:solidFill>
                  <a:srgbClr val="C00000"/>
                </a:solidFill>
                <a:effectLst>
                  <a:outerShdw blurRad="38100" dist="38100" dir="2700000" algn="tl">
                    <a:srgbClr val="000000">
                      <a:alpha val="43137"/>
                    </a:srgbClr>
                  </a:outerShdw>
                </a:effectLst>
              </a:rPr>
              <a:t>FIFO (FCFS)</a:t>
            </a:r>
            <a:endParaRPr lang="en-US" dirty="0"/>
          </a:p>
        </p:txBody>
      </p:sp>
      <p:sp>
        <p:nvSpPr>
          <p:cNvPr id="4" name="Date Placeholder 3"/>
          <p:cNvSpPr>
            <a:spLocks noGrp="1"/>
          </p:cNvSpPr>
          <p:nvPr>
            <p:ph type="dt" sz="half" idx="10"/>
          </p:nvPr>
        </p:nvSpPr>
        <p:spPr/>
        <p:txBody>
          <a:bodyPr/>
          <a:lstStyle/>
          <a:p>
            <a:fld id="{F304A388-B792-4BF1-82EC-FA2C53762184}" type="datetime1">
              <a:rPr lang="en-US" smtClean="0"/>
              <a:t>08-Jul-19</a:t>
            </a:fld>
            <a:endParaRPr lang="en-US" dirty="0"/>
          </a:p>
        </p:txBody>
      </p:sp>
      <p:sp>
        <p:nvSpPr>
          <p:cNvPr id="5" name="Footer Placeholder 4"/>
          <p:cNvSpPr>
            <a:spLocks noGrp="1"/>
          </p:cNvSpPr>
          <p:nvPr>
            <p:ph type="ftr" sz="quarter" idx="11"/>
          </p:nvPr>
        </p:nvSpPr>
        <p:spPr/>
        <p:txBody>
          <a:bodyPr/>
          <a:lstStyle/>
          <a:p>
            <a:r>
              <a:rPr lang="en-US" smtClean="0"/>
              <a:t>GV.TS.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64</a:t>
            </a:fld>
            <a:endParaRPr lang="en-US" dirty="0"/>
          </a:p>
        </p:txBody>
      </p:sp>
      <p:graphicFrame>
        <p:nvGraphicFramePr>
          <p:cNvPr id="7" name="Object 2"/>
          <p:cNvGraphicFramePr>
            <a:graphicFrameLocks noChangeAspect="1"/>
          </p:cNvGraphicFramePr>
          <p:nvPr>
            <p:extLst>
              <p:ext uri="{D42A27DB-BD31-4B8C-83A1-F6EECF244321}">
                <p14:modId xmlns:p14="http://schemas.microsoft.com/office/powerpoint/2010/main" val="902297573"/>
              </p:ext>
            </p:extLst>
          </p:nvPr>
        </p:nvGraphicFramePr>
        <p:xfrm>
          <a:off x="549275" y="3765550"/>
          <a:ext cx="7927975" cy="1752600"/>
        </p:xfrm>
        <a:graphic>
          <a:graphicData uri="http://schemas.openxmlformats.org/presentationml/2006/ole">
            <mc:AlternateContent xmlns:mc="http://schemas.openxmlformats.org/markup-compatibility/2006">
              <mc:Choice xmlns:v="urn:schemas-microsoft-com:vml" Requires="v">
                <p:oleObj spid="_x0000_s13334" name="Document" r:id="rId3" imgW="6032500" imgH="1333500" progId="Word.Document.12">
                  <p:link updateAutomatic="1"/>
                </p:oleObj>
              </mc:Choice>
              <mc:Fallback>
                <p:oleObj name="Document" r:id="rId3" imgW="6032500" imgH="1333500" progId="Word.Document.12">
                  <p:link updateAutomatic="1"/>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275" y="3765550"/>
                        <a:ext cx="7927975"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Table 7"/>
          <p:cNvGraphicFramePr>
            <a:graphicFrameLocks noGrp="1"/>
          </p:cNvGraphicFramePr>
          <p:nvPr/>
        </p:nvGraphicFramePr>
        <p:xfrm>
          <a:off x="781050" y="1600200"/>
          <a:ext cx="7677150" cy="1463040"/>
        </p:xfrm>
        <a:graphic>
          <a:graphicData uri="http://schemas.openxmlformats.org/drawingml/2006/table">
            <a:tbl>
              <a:tblPr/>
              <a:tblGrid>
                <a:gridCol w="1096963">
                  <a:extLst>
                    <a:ext uri="{9D8B030D-6E8A-4147-A177-3AD203B41FA5}">
                      <a16:colId xmlns:a16="http://schemas.microsoft.com/office/drawing/2014/main" val="20000"/>
                    </a:ext>
                  </a:extLst>
                </a:gridCol>
                <a:gridCol w="1096962">
                  <a:extLst>
                    <a:ext uri="{9D8B030D-6E8A-4147-A177-3AD203B41FA5}">
                      <a16:colId xmlns:a16="http://schemas.microsoft.com/office/drawing/2014/main" val="20001"/>
                    </a:ext>
                  </a:extLst>
                </a:gridCol>
                <a:gridCol w="1096963">
                  <a:extLst>
                    <a:ext uri="{9D8B030D-6E8A-4147-A177-3AD203B41FA5}">
                      <a16:colId xmlns:a16="http://schemas.microsoft.com/office/drawing/2014/main" val="20002"/>
                    </a:ext>
                  </a:extLst>
                </a:gridCol>
                <a:gridCol w="1095375">
                  <a:extLst>
                    <a:ext uri="{9D8B030D-6E8A-4147-A177-3AD203B41FA5}">
                      <a16:colId xmlns:a16="http://schemas.microsoft.com/office/drawing/2014/main" val="20003"/>
                    </a:ext>
                  </a:extLst>
                </a:gridCol>
                <a:gridCol w="1096962">
                  <a:extLst>
                    <a:ext uri="{9D8B030D-6E8A-4147-A177-3AD203B41FA5}">
                      <a16:colId xmlns:a16="http://schemas.microsoft.com/office/drawing/2014/main" val="20004"/>
                    </a:ext>
                  </a:extLst>
                </a:gridCol>
                <a:gridCol w="1096963">
                  <a:extLst>
                    <a:ext uri="{9D8B030D-6E8A-4147-A177-3AD203B41FA5}">
                      <a16:colId xmlns:a16="http://schemas.microsoft.com/office/drawing/2014/main" val="20005"/>
                    </a:ext>
                  </a:extLst>
                </a:gridCol>
                <a:gridCol w="1096962">
                  <a:extLst>
                    <a:ext uri="{9D8B030D-6E8A-4147-A177-3AD203B41FA5}">
                      <a16:colId xmlns:a16="http://schemas.microsoft.com/office/drawing/2014/main" val="20006"/>
                    </a:ext>
                  </a:extLst>
                </a:gridCol>
              </a:tblGrid>
              <a:tr h="2825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Process</a:t>
                      </a:r>
                      <a:endParaRPr kumimoji="0" lang="en-US" sz="1600" b="0" i="0" u="none" strike="noStrike" cap="none" normalizeH="0" baseline="0" smtClean="0">
                        <a:ln>
                          <a:noFill/>
                        </a:ln>
                        <a:solidFill>
                          <a:srgbClr val="FFFFFF"/>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Arrival time</a:t>
                      </a:r>
                      <a:endParaRPr kumimoji="0" lang="en-US" sz="1600" b="0" i="0" u="none" strike="noStrike" cap="none" normalizeH="0" baseline="0" smtClean="0">
                        <a:ln>
                          <a:noFill/>
                        </a:ln>
                        <a:solidFill>
                          <a:srgbClr val="FFFFFF"/>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r>
                        <a:rPr kumimoji="0" lang="en-US" sz="1600" b="0" i="0" u="none" strike="noStrike" cap="none" normalizeH="0" baseline="30000" smtClean="0">
                          <a:ln>
                            <a:noFill/>
                          </a:ln>
                          <a:solidFill>
                            <a:srgbClr val="AA5816"/>
                          </a:solidFill>
                          <a:effectLst/>
                          <a:latin typeface="Arial" charset="0"/>
                          <a:ea typeface="Times New Roman" charset="0"/>
                        </a:rPr>
                        <a:t>st</a:t>
                      </a:r>
                      <a:r>
                        <a:rPr kumimoji="0" lang="en-US" sz="1600" b="0" i="0" u="none" strike="noStrike" cap="none" normalizeH="0" baseline="0" smtClean="0">
                          <a:ln>
                            <a:noFill/>
                          </a:ln>
                          <a:solidFill>
                            <a:srgbClr val="AA5816"/>
                          </a:solidFill>
                          <a:effectLst/>
                          <a:latin typeface="Arial" charset="0"/>
                          <a:ea typeface="Times New Roman" charset="0"/>
                        </a:rPr>
                        <a:t> exec</a:t>
                      </a:r>
                      <a:endParaRPr kumimoji="0" lang="en-US" sz="1600" b="0" i="0" u="none" strike="noStrike" cap="none" normalizeH="0" baseline="0" smtClean="0">
                        <a:ln>
                          <a:noFill/>
                        </a:ln>
                        <a:solidFill>
                          <a:srgbClr val="AA5816"/>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1C1D2"/>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1</a:t>
                      </a:r>
                      <a:r>
                        <a:rPr kumimoji="0" lang="en-US" sz="1600" b="0" i="0" u="none" strike="noStrike" cap="none" normalizeH="0" baseline="30000" smtClean="0">
                          <a:ln>
                            <a:noFill/>
                          </a:ln>
                          <a:solidFill>
                            <a:srgbClr val="FFFFFF"/>
                          </a:solidFill>
                          <a:effectLst/>
                          <a:latin typeface="Arial" charset="0"/>
                          <a:ea typeface="Times New Roman" charset="0"/>
                        </a:rPr>
                        <a:t>st</a:t>
                      </a:r>
                      <a:r>
                        <a:rPr kumimoji="0" lang="en-US" sz="1600" b="0" i="0" u="none" strike="noStrike" cap="none" normalizeH="0" baseline="0" smtClean="0">
                          <a:ln>
                            <a:noFill/>
                          </a:ln>
                          <a:solidFill>
                            <a:srgbClr val="FFFFFF"/>
                          </a:solidFill>
                          <a:effectLst/>
                          <a:latin typeface="Arial" charset="0"/>
                          <a:ea typeface="Times New Roman" charset="0"/>
                        </a:rPr>
                        <a:t> I/O</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2</a:t>
                      </a:r>
                      <a:r>
                        <a:rPr kumimoji="0" lang="en-US" sz="1600" b="0" i="0" u="none" strike="noStrike" cap="none" normalizeH="0" baseline="30000" smtClean="0">
                          <a:ln>
                            <a:noFill/>
                          </a:ln>
                          <a:solidFill>
                            <a:srgbClr val="AA5816"/>
                          </a:solidFill>
                          <a:effectLst/>
                          <a:latin typeface="Arial" charset="0"/>
                          <a:ea typeface="Times New Roman" charset="0"/>
                        </a:rPr>
                        <a:t>nd</a:t>
                      </a:r>
                      <a:r>
                        <a:rPr kumimoji="0" lang="en-US" sz="1600" b="0" i="0" u="none" strike="noStrike" cap="none" normalizeH="0" baseline="0" smtClean="0">
                          <a:ln>
                            <a:noFill/>
                          </a:ln>
                          <a:solidFill>
                            <a:srgbClr val="AA5816"/>
                          </a:solidFill>
                          <a:effectLst/>
                          <a:latin typeface="Arial" charset="0"/>
                          <a:ea typeface="Times New Roman" charset="0"/>
                        </a:rPr>
                        <a:t> exec</a:t>
                      </a:r>
                      <a:endParaRPr kumimoji="0" lang="en-US" sz="1600" b="0" i="0" u="none" strike="noStrike" cap="none" normalizeH="0" baseline="0" smtClean="0">
                        <a:ln>
                          <a:noFill/>
                        </a:ln>
                        <a:solidFill>
                          <a:srgbClr val="AA5816"/>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1C1D2"/>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2</a:t>
                      </a:r>
                      <a:r>
                        <a:rPr kumimoji="0" lang="en-US" sz="1600" b="0" i="0" u="none" strike="noStrike" cap="none" normalizeH="0" baseline="30000" smtClean="0">
                          <a:ln>
                            <a:noFill/>
                          </a:ln>
                          <a:solidFill>
                            <a:srgbClr val="FFFFFF"/>
                          </a:solidFill>
                          <a:effectLst/>
                          <a:latin typeface="Arial" charset="0"/>
                          <a:ea typeface="Times New Roman" charset="0"/>
                        </a:rPr>
                        <a:t>nd</a:t>
                      </a:r>
                      <a:r>
                        <a:rPr kumimoji="0" lang="en-US" sz="1600" b="0" i="0" u="none" strike="noStrike" cap="none" normalizeH="0" baseline="0" smtClean="0">
                          <a:ln>
                            <a:noFill/>
                          </a:ln>
                          <a:solidFill>
                            <a:srgbClr val="FFFFFF"/>
                          </a:solidFill>
                          <a:effectLst/>
                          <a:latin typeface="Arial" charset="0"/>
                          <a:ea typeface="Times New Roman" charset="0"/>
                        </a:rPr>
                        <a:t> I/O</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3</a:t>
                      </a:r>
                      <a:r>
                        <a:rPr kumimoji="0" lang="en-US" sz="1600" b="0" i="0" u="none" strike="noStrike" cap="none" normalizeH="0" baseline="30000" smtClean="0">
                          <a:ln>
                            <a:noFill/>
                          </a:ln>
                          <a:solidFill>
                            <a:srgbClr val="AA5816"/>
                          </a:solidFill>
                          <a:effectLst/>
                          <a:latin typeface="Arial" charset="0"/>
                          <a:ea typeface="Times New Roman" charset="0"/>
                        </a:rPr>
                        <a:t>rd</a:t>
                      </a:r>
                      <a:r>
                        <a:rPr kumimoji="0" lang="en-US" sz="1600" b="0" i="0" u="none" strike="noStrike" cap="none" normalizeH="0" baseline="0" smtClean="0">
                          <a:ln>
                            <a:noFill/>
                          </a:ln>
                          <a:solidFill>
                            <a:srgbClr val="AA5816"/>
                          </a:solidFill>
                          <a:effectLst/>
                          <a:latin typeface="Arial" charset="0"/>
                          <a:ea typeface="Times New Roman" charset="0"/>
                        </a:rPr>
                        <a:t> exec</a:t>
                      </a:r>
                      <a:endParaRPr kumimoji="0" lang="en-US" sz="1600" b="0" i="0" u="none" strike="noStrike" cap="none" normalizeH="0" baseline="0" smtClean="0">
                        <a:ln>
                          <a:noFill/>
                        </a:ln>
                        <a:solidFill>
                          <a:srgbClr val="AA5816"/>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1C1D2"/>
                    </a:solidFill>
                  </a:tcPr>
                </a:tc>
                <a:extLst>
                  <a:ext uri="{0D108BD9-81ED-4DB2-BD59-A6C34878D82A}">
                    <a16:rowId xmlns:a16="http://schemas.microsoft.com/office/drawing/2014/main" val="10000"/>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A</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0</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4</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4</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4</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C8A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4</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4</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extLst>
                  <a:ext uri="{0D108BD9-81ED-4DB2-BD59-A6C34878D82A}">
                    <a16:rowId xmlns:a16="http://schemas.microsoft.com/office/drawing/2014/main" val="10001"/>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B</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2</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8</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8</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2"/>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C</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3</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2</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2</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3"/>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D</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7</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804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extLst>
                  <a:ext uri="{0D108BD9-81ED-4DB2-BD59-A6C34878D82A}">
                    <a16:rowId xmlns:a16="http://schemas.microsoft.com/office/drawing/2014/main" val="10004"/>
                  </a:ext>
                </a:extLst>
              </a:tr>
            </a:tbl>
          </a:graphicData>
        </a:graphic>
      </p:graphicFrame>
      <p:sp>
        <p:nvSpPr>
          <p:cNvPr id="9" name="Rectangle 8"/>
          <p:cNvSpPr>
            <a:spLocks noChangeArrowheads="1"/>
          </p:cNvSpPr>
          <p:nvPr/>
        </p:nvSpPr>
        <p:spPr bwMode="auto">
          <a:xfrm>
            <a:off x="4435475" y="3733800"/>
            <a:ext cx="4022725" cy="1784350"/>
          </a:xfrm>
          <a:prstGeom prst="rect">
            <a:avLst/>
          </a:prstGeom>
          <a:solidFill>
            <a:srgbClr val="D4E2ED">
              <a:alpha val="70195"/>
            </a:srgbClr>
          </a:solidFill>
          <a:ln>
            <a:noFill/>
          </a:ln>
          <a:effectLst>
            <a:outerShdw blurRad="38100" dist="30000" dir="5400000" rotWithShape="0">
              <a:srgbClr val="808080">
                <a:alpha val="45000"/>
              </a:srgbClr>
            </a:outerShdw>
          </a:effectLst>
          <a:extLst>
            <a:ext uri="{91240B29-F687-4F45-9708-019B960494DF}">
              <a14:hiddenLine xmlns:a14="http://schemas.microsoft.com/office/drawing/2010/main" w="10000">
                <a:solidFill>
                  <a:srgbClr val="000000"/>
                </a:solidFill>
                <a:miter lim="800000"/>
                <a:headEnd/>
                <a:tailEnd/>
              </a14:hiddenLine>
            </a:ext>
          </a:extLst>
        </p:spPr>
        <p:txBody>
          <a:bodyPr anchor="ctr"/>
          <a:lstStyle/>
          <a:p>
            <a:pPr algn="ctr"/>
            <a:endParaRPr lang="en-US">
              <a:solidFill>
                <a:srgbClr val="FFFFFF"/>
              </a:solidFill>
              <a:latin typeface="Tw Cen MT" charset="-18"/>
            </a:endParaRPr>
          </a:p>
        </p:txBody>
      </p:sp>
      <p:graphicFrame>
        <p:nvGraphicFramePr>
          <p:cNvPr id="10" name="Table 9"/>
          <p:cNvGraphicFramePr>
            <a:graphicFrameLocks noGrp="1"/>
          </p:cNvGraphicFramePr>
          <p:nvPr/>
        </p:nvGraphicFramePr>
        <p:xfrm>
          <a:off x="781050" y="3200400"/>
          <a:ext cx="2571750" cy="579120"/>
        </p:xfrm>
        <a:graphic>
          <a:graphicData uri="http://schemas.openxmlformats.org/drawingml/2006/table">
            <a:tbl>
              <a:tblPr/>
              <a:tblGrid>
                <a:gridCol w="530225">
                  <a:extLst>
                    <a:ext uri="{9D8B030D-6E8A-4147-A177-3AD203B41FA5}">
                      <a16:colId xmlns:a16="http://schemas.microsoft.com/office/drawing/2014/main" val="20000"/>
                    </a:ext>
                  </a:extLst>
                </a:gridCol>
                <a:gridCol w="365125">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gridCol w="457200">
                  <a:extLst>
                    <a:ext uri="{9D8B030D-6E8A-4147-A177-3AD203B41FA5}">
                      <a16:colId xmlns:a16="http://schemas.microsoft.com/office/drawing/2014/main" val="20004"/>
                    </a:ext>
                  </a:extLst>
                </a:gridCol>
                <a:gridCol w="381000">
                  <a:extLst>
                    <a:ext uri="{9D8B030D-6E8A-4147-A177-3AD203B41FA5}">
                      <a16:colId xmlns:a16="http://schemas.microsoft.com/office/drawing/2014/main" val="20005"/>
                    </a:ext>
                  </a:extLst>
                </a:gridCol>
              </a:tblGrid>
              <a:tr h="2333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News Gothic MT" charset="0"/>
                          <a:ea typeface="ＭＳ Ｐゴシック" charset="-128"/>
                        </a:rPr>
                        <a:t>RQ:</a:t>
                      </a:r>
                    </a:p>
                  </a:txBody>
                  <a:tcPr horzOverflow="overflow">
                    <a:lnL w="12700" cap="flat" cmpd="sng" algn="ctr">
                      <a:solidFill>
                        <a:schemeClr val="bg1"/>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News Gothic MT" charset="0"/>
                          <a:ea typeface="ＭＳ Ｐゴシック" charset="-128"/>
                        </a:rPr>
                        <a:t>B</a:t>
                      </a: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rgbClr val="D9E8F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News Gothic MT" charset="0"/>
                          <a:ea typeface="ＭＳ Ｐゴシック" charset="-128"/>
                        </a:rPr>
                        <a:t>C</a:t>
                      </a: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rgbClr val="D9E8F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News Gothic MT" charset="0"/>
                          <a:ea typeface="ＭＳ Ｐゴシック" charset="-128"/>
                        </a:rPr>
                        <a:t>D</a:t>
                      </a: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rgbClr val="D9E8F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rgbClr val="000000"/>
                        </a:solidFill>
                        <a:effectLst/>
                        <a:latin typeface="News Gothic MT" charset="0"/>
                        <a:ea typeface="ＭＳ Ｐゴシック" charset="-128"/>
                      </a:endParaRP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rgbClr val="000000"/>
                        </a:solidFill>
                        <a:effectLst/>
                        <a:latin typeface="News Gothic MT" charset="0"/>
                        <a:ea typeface="ＭＳ Ｐゴシック" charset="-128"/>
                      </a:endParaRP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cxnSp>
        <p:nvCxnSpPr>
          <p:cNvPr id="11" name="Straight Arrow Connector 10"/>
          <p:cNvCxnSpPr>
            <a:cxnSpLocks noChangeShapeType="1"/>
          </p:cNvCxnSpPr>
          <p:nvPr/>
        </p:nvCxnSpPr>
        <p:spPr bwMode="auto">
          <a:xfrm rot="5400000" flipH="1" flipV="1">
            <a:off x="3467894" y="4763294"/>
            <a:ext cx="228600" cy="1588"/>
          </a:xfrm>
          <a:prstGeom prst="straightConnector1">
            <a:avLst/>
          </a:prstGeom>
          <a:noFill/>
          <a:ln w="6350">
            <a:solidFill>
              <a:schemeClr val="tx1"/>
            </a:solidFill>
            <a:round/>
            <a:headEnd/>
            <a:tailEnd type="triangle" w="lg" len="lg"/>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
        <p:nvSpPr>
          <p:cNvPr id="12" name="Explosion 1 11"/>
          <p:cNvSpPr>
            <a:spLocks noChangeArrowheads="1"/>
          </p:cNvSpPr>
          <p:nvPr/>
        </p:nvSpPr>
        <p:spPr bwMode="auto">
          <a:xfrm>
            <a:off x="4054475" y="4449763"/>
            <a:ext cx="441325" cy="503237"/>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sp>
        <p:nvSpPr>
          <p:cNvPr id="13" name="Explosion 1 12"/>
          <p:cNvSpPr>
            <a:spLocks noChangeArrowheads="1"/>
          </p:cNvSpPr>
          <p:nvPr/>
        </p:nvSpPr>
        <p:spPr bwMode="auto">
          <a:xfrm>
            <a:off x="1981200" y="3124200"/>
            <a:ext cx="441325" cy="503238"/>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sp>
        <p:nvSpPr>
          <p:cNvPr id="14" name="Explosion 1 13"/>
          <p:cNvSpPr>
            <a:spLocks noChangeArrowheads="1"/>
          </p:cNvSpPr>
          <p:nvPr/>
        </p:nvSpPr>
        <p:spPr bwMode="auto">
          <a:xfrm>
            <a:off x="4435475" y="2697163"/>
            <a:ext cx="441325" cy="503237"/>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cxnSp>
        <p:nvCxnSpPr>
          <p:cNvPr id="15" name="Straight Connector 14"/>
          <p:cNvCxnSpPr>
            <a:cxnSpLocks noChangeShapeType="1"/>
          </p:cNvCxnSpPr>
          <p:nvPr/>
        </p:nvCxnSpPr>
        <p:spPr bwMode="auto">
          <a:xfrm rot="16200000" flipH="1">
            <a:off x="3527425" y="4795838"/>
            <a:ext cx="1454150" cy="0"/>
          </a:xfrm>
          <a:prstGeom prst="line">
            <a:avLst/>
          </a:prstGeom>
          <a:noFill/>
          <a:ln w="28575">
            <a:solidFill>
              <a:srgbClr val="FF6600"/>
            </a:solidFill>
            <a:prstDash val="sysDot"/>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49585965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2.5.2. Chiến lược </a:t>
            </a:r>
            <a:r>
              <a:rPr lang="en-US" dirty="0">
                <a:solidFill>
                  <a:srgbClr val="C00000"/>
                </a:solidFill>
                <a:effectLst>
                  <a:outerShdw blurRad="38100" dist="38100" dir="2700000" algn="tl">
                    <a:srgbClr val="000000">
                      <a:alpha val="43137"/>
                    </a:srgbClr>
                  </a:outerShdw>
                </a:effectLst>
              </a:rPr>
              <a:t>FIFO (FCFS)</a:t>
            </a:r>
            <a:endParaRPr lang="en-US" dirty="0"/>
          </a:p>
        </p:txBody>
      </p:sp>
      <p:sp>
        <p:nvSpPr>
          <p:cNvPr id="4" name="Date Placeholder 3"/>
          <p:cNvSpPr>
            <a:spLocks noGrp="1"/>
          </p:cNvSpPr>
          <p:nvPr>
            <p:ph type="dt" sz="half" idx="10"/>
          </p:nvPr>
        </p:nvSpPr>
        <p:spPr/>
        <p:txBody>
          <a:bodyPr/>
          <a:lstStyle/>
          <a:p>
            <a:fld id="{F304A388-B792-4BF1-82EC-FA2C53762184}" type="datetime1">
              <a:rPr lang="en-US" smtClean="0"/>
              <a:t>08-Jul-19</a:t>
            </a:fld>
            <a:endParaRPr lang="en-US" dirty="0"/>
          </a:p>
        </p:txBody>
      </p:sp>
      <p:sp>
        <p:nvSpPr>
          <p:cNvPr id="5" name="Footer Placeholder 4"/>
          <p:cNvSpPr>
            <a:spLocks noGrp="1"/>
          </p:cNvSpPr>
          <p:nvPr>
            <p:ph type="ftr" sz="quarter" idx="11"/>
          </p:nvPr>
        </p:nvSpPr>
        <p:spPr/>
        <p:txBody>
          <a:bodyPr/>
          <a:lstStyle/>
          <a:p>
            <a:r>
              <a:rPr lang="en-US" smtClean="0"/>
              <a:t>GV.TS.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65</a:t>
            </a:fld>
            <a:endParaRPr lang="en-US" dirty="0"/>
          </a:p>
        </p:txBody>
      </p:sp>
      <p:graphicFrame>
        <p:nvGraphicFramePr>
          <p:cNvPr id="7" name="Object 2"/>
          <p:cNvGraphicFramePr>
            <a:graphicFrameLocks noChangeAspect="1"/>
          </p:cNvGraphicFramePr>
          <p:nvPr>
            <p:extLst>
              <p:ext uri="{D42A27DB-BD31-4B8C-83A1-F6EECF244321}">
                <p14:modId xmlns:p14="http://schemas.microsoft.com/office/powerpoint/2010/main" val="1874607976"/>
              </p:ext>
            </p:extLst>
          </p:nvPr>
        </p:nvGraphicFramePr>
        <p:xfrm>
          <a:off x="549275" y="3765550"/>
          <a:ext cx="7927975" cy="1752600"/>
        </p:xfrm>
        <a:graphic>
          <a:graphicData uri="http://schemas.openxmlformats.org/presentationml/2006/ole">
            <mc:AlternateContent xmlns:mc="http://schemas.openxmlformats.org/markup-compatibility/2006">
              <mc:Choice xmlns:v="urn:schemas-microsoft-com:vml" Requires="v">
                <p:oleObj spid="_x0000_s14358" name="Document" r:id="rId3" imgW="6032500" imgH="1333500" progId="Word.Document.12">
                  <p:link updateAutomatic="1"/>
                </p:oleObj>
              </mc:Choice>
              <mc:Fallback>
                <p:oleObj name="Document" r:id="rId3" imgW="6032500" imgH="1333500" progId="Word.Document.12">
                  <p:link updateAutomatic="1"/>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275" y="3765550"/>
                        <a:ext cx="7927975"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Table 7"/>
          <p:cNvGraphicFramePr>
            <a:graphicFrameLocks noGrp="1"/>
          </p:cNvGraphicFramePr>
          <p:nvPr/>
        </p:nvGraphicFramePr>
        <p:xfrm>
          <a:off x="781050" y="1600200"/>
          <a:ext cx="7677150" cy="1463040"/>
        </p:xfrm>
        <a:graphic>
          <a:graphicData uri="http://schemas.openxmlformats.org/drawingml/2006/table">
            <a:tbl>
              <a:tblPr/>
              <a:tblGrid>
                <a:gridCol w="1096963">
                  <a:extLst>
                    <a:ext uri="{9D8B030D-6E8A-4147-A177-3AD203B41FA5}">
                      <a16:colId xmlns:a16="http://schemas.microsoft.com/office/drawing/2014/main" val="20000"/>
                    </a:ext>
                  </a:extLst>
                </a:gridCol>
                <a:gridCol w="1096962">
                  <a:extLst>
                    <a:ext uri="{9D8B030D-6E8A-4147-A177-3AD203B41FA5}">
                      <a16:colId xmlns:a16="http://schemas.microsoft.com/office/drawing/2014/main" val="20001"/>
                    </a:ext>
                  </a:extLst>
                </a:gridCol>
                <a:gridCol w="1096963">
                  <a:extLst>
                    <a:ext uri="{9D8B030D-6E8A-4147-A177-3AD203B41FA5}">
                      <a16:colId xmlns:a16="http://schemas.microsoft.com/office/drawing/2014/main" val="20002"/>
                    </a:ext>
                  </a:extLst>
                </a:gridCol>
                <a:gridCol w="1095375">
                  <a:extLst>
                    <a:ext uri="{9D8B030D-6E8A-4147-A177-3AD203B41FA5}">
                      <a16:colId xmlns:a16="http://schemas.microsoft.com/office/drawing/2014/main" val="20003"/>
                    </a:ext>
                  </a:extLst>
                </a:gridCol>
                <a:gridCol w="1096962">
                  <a:extLst>
                    <a:ext uri="{9D8B030D-6E8A-4147-A177-3AD203B41FA5}">
                      <a16:colId xmlns:a16="http://schemas.microsoft.com/office/drawing/2014/main" val="20004"/>
                    </a:ext>
                  </a:extLst>
                </a:gridCol>
                <a:gridCol w="1096963">
                  <a:extLst>
                    <a:ext uri="{9D8B030D-6E8A-4147-A177-3AD203B41FA5}">
                      <a16:colId xmlns:a16="http://schemas.microsoft.com/office/drawing/2014/main" val="20005"/>
                    </a:ext>
                  </a:extLst>
                </a:gridCol>
                <a:gridCol w="1096962">
                  <a:extLst>
                    <a:ext uri="{9D8B030D-6E8A-4147-A177-3AD203B41FA5}">
                      <a16:colId xmlns:a16="http://schemas.microsoft.com/office/drawing/2014/main" val="20006"/>
                    </a:ext>
                  </a:extLst>
                </a:gridCol>
              </a:tblGrid>
              <a:tr h="2825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Process</a:t>
                      </a:r>
                      <a:endParaRPr kumimoji="0" lang="en-US" sz="1600" b="0" i="0" u="none" strike="noStrike" cap="none" normalizeH="0" baseline="0" smtClean="0">
                        <a:ln>
                          <a:noFill/>
                        </a:ln>
                        <a:solidFill>
                          <a:srgbClr val="FFFFFF"/>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Arrival time</a:t>
                      </a:r>
                      <a:endParaRPr kumimoji="0" lang="en-US" sz="1600" b="0" i="0" u="none" strike="noStrike" cap="none" normalizeH="0" baseline="0" smtClean="0">
                        <a:ln>
                          <a:noFill/>
                        </a:ln>
                        <a:solidFill>
                          <a:srgbClr val="FFFFFF"/>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r>
                        <a:rPr kumimoji="0" lang="en-US" sz="1600" b="0" i="0" u="none" strike="noStrike" cap="none" normalizeH="0" baseline="30000" smtClean="0">
                          <a:ln>
                            <a:noFill/>
                          </a:ln>
                          <a:solidFill>
                            <a:srgbClr val="AA5816"/>
                          </a:solidFill>
                          <a:effectLst/>
                          <a:latin typeface="Arial" charset="0"/>
                          <a:ea typeface="Times New Roman" charset="0"/>
                        </a:rPr>
                        <a:t>st</a:t>
                      </a:r>
                      <a:r>
                        <a:rPr kumimoji="0" lang="en-US" sz="1600" b="0" i="0" u="none" strike="noStrike" cap="none" normalizeH="0" baseline="0" smtClean="0">
                          <a:ln>
                            <a:noFill/>
                          </a:ln>
                          <a:solidFill>
                            <a:srgbClr val="AA5816"/>
                          </a:solidFill>
                          <a:effectLst/>
                          <a:latin typeface="Arial" charset="0"/>
                          <a:ea typeface="Times New Roman" charset="0"/>
                        </a:rPr>
                        <a:t> exec</a:t>
                      </a:r>
                      <a:endParaRPr kumimoji="0" lang="en-US" sz="1600" b="0" i="0" u="none" strike="noStrike" cap="none" normalizeH="0" baseline="0" smtClean="0">
                        <a:ln>
                          <a:noFill/>
                        </a:ln>
                        <a:solidFill>
                          <a:srgbClr val="AA5816"/>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1C1D2"/>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1</a:t>
                      </a:r>
                      <a:r>
                        <a:rPr kumimoji="0" lang="en-US" sz="1600" b="0" i="0" u="none" strike="noStrike" cap="none" normalizeH="0" baseline="30000" smtClean="0">
                          <a:ln>
                            <a:noFill/>
                          </a:ln>
                          <a:solidFill>
                            <a:srgbClr val="FFFFFF"/>
                          </a:solidFill>
                          <a:effectLst/>
                          <a:latin typeface="Arial" charset="0"/>
                          <a:ea typeface="Times New Roman" charset="0"/>
                        </a:rPr>
                        <a:t>st</a:t>
                      </a:r>
                      <a:r>
                        <a:rPr kumimoji="0" lang="en-US" sz="1600" b="0" i="0" u="none" strike="noStrike" cap="none" normalizeH="0" baseline="0" smtClean="0">
                          <a:ln>
                            <a:noFill/>
                          </a:ln>
                          <a:solidFill>
                            <a:srgbClr val="FFFFFF"/>
                          </a:solidFill>
                          <a:effectLst/>
                          <a:latin typeface="Arial" charset="0"/>
                          <a:ea typeface="Times New Roman" charset="0"/>
                        </a:rPr>
                        <a:t> I/O</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2</a:t>
                      </a:r>
                      <a:r>
                        <a:rPr kumimoji="0" lang="en-US" sz="1600" b="0" i="0" u="none" strike="noStrike" cap="none" normalizeH="0" baseline="30000" smtClean="0">
                          <a:ln>
                            <a:noFill/>
                          </a:ln>
                          <a:solidFill>
                            <a:srgbClr val="AA5816"/>
                          </a:solidFill>
                          <a:effectLst/>
                          <a:latin typeface="Arial" charset="0"/>
                          <a:ea typeface="Times New Roman" charset="0"/>
                        </a:rPr>
                        <a:t>nd</a:t>
                      </a:r>
                      <a:r>
                        <a:rPr kumimoji="0" lang="en-US" sz="1600" b="0" i="0" u="none" strike="noStrike" cap="none" normalizeH="0" baseline="0" smtClean="0">
                          <a:ln>
                            <a:noFill/>
                          </a:ln>
                          <a:solidFill>
                            <a:srgbClr val="AA5816"/>
                          </a:solidFill>
                          <a:effectLst/>
                          <a:latin typeface="Arial" charset="0"/>
                          <a:ea typeface="Times New Roman" charset="0"/>
                        </a:rPr>
                        <a:t> exec</a:t>
                      </a:r>
                      <a:endParaRPr kumimoji="0" lang="en-US" sz="1600" b="0" i="0" u="none" strike="noStrike" cap="none" normalizeH="0" baseline="0" smtClean="0">
                        <a:ln>
                          <a:noFill/>
                        </a:ln>
                        <a:solidFill>
                          <a:srgbClr val="AA5816"/>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1C1D2"/>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2</a:t>
                      </a:r>
                      <a:r>
                        <a:rPr kumimoji="0" lang="en-US" sz="1600" b="0" i="0" u="none" strike="noStrike" cap="none" normalizeH="0" baseline="30000" smtClean="0">
                          <a:ln>
                            <a:noFill/>
                          </a:ln>
                          <a:solidFill>
                            <a:srgbClr val="FFFFFF"/>
                          </a:solidFill>
                          <a:effectLst/>
                          <a:latin typeface="Arial" charset="0"/>
                          <a:ea typeface="Times New Roman" charset="0"/>
                        </a:rPr>
                        <a:t>nd</a:t>
                      </a:r>
                      <a:r>
                        <a:rPr kumimoji="0" lang="en-US" sz="1600" b="0" i="0" u="none" strike="noStrike" cap="none" normalizeH="0" baseline="0" smtClean="0">
                          <a:ln>
                            <a:noFill/>
                          </a:ln>
                          <a:solidFill>
                            <a:srgbClr val="FFFFFF"/>
                          </a:solidFill>
                          <a:effectLst/>
                          <a:latin typeface="Arial" charset="0"/>
                          <a:ea typeface="Times New Roman" charset="0"/>
                        </a:rPr>
                        <a:t> I/O</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3</a:t>
                      </a:r>
                      <a:r>
                        <a:rPr kumimoji="0" lang="en-US" sz="1600" b="0" i="0" u="none" strike="noStrike" cap="none" normalizeH="0" baseline="30000" smtClean="0">
                          <a:ln>
                            <a:noFill/>
                          </a:ln>
                          <a:solidFill>
                            <a:srgbClr val="AA5816"/>
                          </a:solidFill>
                          <a:effectLst/>
                          <a:latin typeface="Arial" charset="0"/>
                          <a:ea typeface="Times New Roman" charset="0"/>
                        </a:rPr>
                        <a:t>rd</a:t>
                      </a:r>
                      <a:r>
                        <a:rPr kumimoji="0" lang="en-US" sz="1600" b="0" i="0" u="none" strike="noStrike" cap="none" normalizeH="0" baseline="0" smtClean="0">
                          <a:ln>
                            <a:noFill/>
                          </a:ln>
                          <a:solidFill>
                            <a:srgbClr val="AA5816"/>
                          </a:solidFill>
                          <a:effectLst/>
                          <a:latin typeface="Arial" charset="0"/>
                          <a:ea typeface="Times New Roman" charset="0"/>
                        </a:rPr>
                        <a:t> exec</a:t>
                      </a:r>
                      <a:endParaRPr kumimoji="0" lang="en-US" sz="1600" b="0" i="0" u="none" strike="noStrike" cap="none" normalizeH="0" baseline="0" smtClean="0">
                        <a:ln>
                          <a:noFill/>
                        </a:ln>
                        <a:solidFill>
                          <a:srgbClr val="AA5816"/>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1C1D2"/>
                    </a:solidFill>
                  </a:tcPr>
                </a:tc>
                <a:extLst>
                  <a:ext uri="{0D108BD9-81ED-4DB2-BD59-A6C34878D82A}">
                    <a16:rowId xmlns:a16="http://schemas.microsoft.com/office/drawing/2014/main" val="10000"/>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A</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0</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4</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4</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4</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0CAC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4</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804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4</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extLst>
                  <a:ext uri="{0D108BD9-81ED-4DB2-BD59-A6C34878D82A}">
                    <a16:rowId xmlns:a16="http://schemas.microsoft.com/office/drawing/2014/main" val="10001"/>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B</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2</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8</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8</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804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2"/>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C</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3</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2</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2</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3"/>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D</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7</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extLst>
                  <a:ext uri="{0D108BD9-81ED-4DB2-BD59-A6C34878D82A}">
                    <a16:rowId xmlns:a16="http://schemas.microsoft.com/office/drawing/2014/main" val="10004"/>
                  </a:ext>
                </a:extLst>
              </a:tr>
            </a:tbl>
          </a:graphicData>
        </a:graphic>
      </p:graphicFrame>
      <p:sp>
        <p:nvSpPr>
          <p:cNvPr id="9" name="Rectangle 8"/>
          <p:cNvSpPr>
            <a:spLocks noChangeArrowheads="1"/>
          </p:cNvSpPr>
          <p:nvPr/>
        </p:nvSpPr>
        <p:spPr bwMode="auto">
          <a:xfrm>
            <a:off x="5181600" y="3733800"/>
            <a:ext cx="3276600" cy="1784350"/>
          </a:xfrm>
          <a:prstGeom prst="rect">
            <a:avLst/>
          </a:prstGeom>
          <a:solidFill>
            <a:srgbClr val="D4E2ED">
              <a:alpha val="70195"/>
            </a:srgbClr>
          </a:solidFill>
          <a:ln>
            <a:noFill/>
          </a:ln>
          <a:effectLst>
            <a:outerShdw blurRad="38100" dist="30000" dir="5400000" rotWithShape="0">
              <a:srgbClr val="808080">
                <a:alpha val="45000"/>
              </a:srgbClr>
            </a:outerShdw>
          </a:effectLst>
          <a:extLst>
            <a:ext uri="{91240B29-F687-4F45-9708-019B960494DF}">
              <a14:hiddenLine xmlns:a14="http://schemas.microsoft.com/office/drawing/2010/main" w="10000">
                <a:solidFill>
                  <a:srgbClr val="000000"/>
                </a:solidFill>
                <a:miter lim="800000"/>
                <a:headEnd/>
                <a:tailEnd/>
              </a14:hiddenLine>
            </a:ext>
          </a:extLst>
        </p:spPr>
        <p:txBody>
          <a:bodyPr anchor="ctr"/>
          <a:lstStyle/>
          <a:p>
            <a:pPr algn="ctr"/>
            <a:endParaRPr lang="en-US">
              <a:solidFill>
                <a:srgbClr val="FFFFFF"/>
              </a:solidFill>
              <a:latin typeface="Tw Cen MT" charset="-18"/>
            </a:endParaRPr>
          </a:p>
        </p:txBody>
      </p:sp>
      <p:graphicFrame>
        <p:nvGraphicFramePr>
          <p:cNvPr id="10" name="Table 9"/>
          <p:cNvGraphicFramePr>
            <a:graphicFrameLocks noGrp="1"/>
          </p:cNvGraphicFramePr>
          <p:nvPr/>
        </p:nvGraphicFramePr>
        <p:xfrm>
          <a:off x="781050" y="3200400"/>
          <a:ext cx="2571750" cy="579120"/>
        </p:xfrm>
        <a:graphic>
          <a:graphicData uri="http://schemas.openxmlformats.org/drawingml/2006/table">
            <a:tbl>
              <a:tblPr/>
              <a:tblGrid>
                <a:gridCol w="530225">
                  <a:extLst>
                    <a:ext uri="{9D8B030D-6E8A-4147-A177-3AD203B41FA5}">
                      <a16:colId xmlns:a16="http://schemas.microsoft.com/office/drawing/2014/main" val="20000"/>
                    </a:ext>
                  </a:extLst>
                </a:gridCol>
                <a:gridCol w="365125">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gridCol w="457200">
                  <a:extLst>
                    <a:ext uri="{9D8B030D-6E8A-4147-A177-3AD203B41FA5}">
                      <a16:colId xmlns:a16="http://schemas.microsoft.com/office/drawing/2014/main" val="20004"/>
                    </a:ext>
                  </a:extLst>
                </a:gridCol>
                <a:gridCol w="381000">
                  <a:extLst>
                    <a:ext uri="{9D8B030D-6E8A-4147-A177-3AD203B41FA5}">
                      <a16:colId xmlns:a16="http://schemas.microsoft.com/office/drawing/2014/main" val="20005"/>
                    </a:ext>
                  </a:extLst>
                </a:gridCol>
              </a:tblGrid>
              <a:tr h="2333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News Gothic MT" charset="0"/>
                          <a:ea typeface="ＭＳ Ｐゴシック" charset="-128"/>
                        </a:rPr>
                        <a:t>RQ:</a:t>
                      </a:r>
                    </a:p>
                  </a:txBody>
                  <a:tcPr horzOverflow="overflow">
                    <a:lnL w="12700" cap="flat" cmpd="sng" algn="ctr">
                      <a:solidFill>
                        <a:schemeClr val="bg1"/>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News Gothic MT" charset="0"/>
                          <a:ea typeface="ＭＳ Ｐゴシック" charset="-128"/>
                        </a:rPr>
                        <a:t>B</a:t>
                      </a: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rgbClr val="D9E8F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News Gothic MT" charset="0"/>
                          <a:ea typeface="ＭＳ Ｐゴシック" charset="-128"/>
                        </a:rPr>
                        <a:t>C</a:t>
                      </a: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rgbClr val="D9E8F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News Gothic MT" charset="0"/>
                          <a:ea typeface="ＭＳ Ｐゴシック" charset="-128"/>
                        </a:rPr>
                        <a:t>D</a:t>
                      </a: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rgbClr val="D9E8F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rgbClr val="000000"/>
                        </a:solidFill>
                        <a:effectLst/>
                        <a:latin typeface="News Gothic MT" charset="0"/>
                        <a:ea typeface="ＭＳ Ｐゴシック" charset="-128"/>
                      </a:endParaRP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rgbClr val="000000"/>
                        </a:solidFill>
                        <a:effectLst/>
                        <a:latin typeface="News Gothic MT" charset="0"/>
                        <a:ea typeface="ＭＳ Ｐゴシック" charset="-128"/>
                      </a:endParaRP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cxnSp>
        <p:nvCxnSpPr>
          <p:cNvPr id="11" name="Straight Arrow Connector 10"/>
          <p:cNvCxnSpPr>
            <a:cxnSpLocks noChangeShapeType="1"/>
          </p:cNvCxnSpPr>
          <p:nvPr/>
        </p:nvCxnSpPr>
        <p:spPr bwMode="auto">
          <a:xfrm rot="5400000" flipH="1" flipV="1">
            <a:off x="3467894" y="4763294"/>
            <a:ext cx="228600" cy="1588"/>
          </a:xfrm>
          <a:prstGeom prst="straightConnector1">
            <a:avLst/>
          </a:prstGeom>
          <a:noFill/>
          <a:ln w="6350">
            <a:solidFill>
              <a:schemeClr val="tx1"/>
            </a:solidFill>
            <a:round/>
            <a:headEnd/>
            <a:tailEnd type="triangle" w="lg" len="lg"/>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
        <p:nvSpPr>
          <p:cNvPr id="12" name="Explosion 1 11"/>
          <p:cNvSpPr>
            <a:spLocks noChangeArrowheads="1"/>
          </p:cNvSpPr>
          <p:nvPr/>
        </p:nvSpPr>
        <p:spPr bwMode="auto">
          <a:xfrm>
            <a:off x="4587875" y="4449763"/>
            <a:ext cx="441325" cy="503237"/>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sp>
        <p:nvSpPr>
          <p:cNvPr id="13" name="Explosion 1 12"/>
          <p:cNvSpPr>
            <a:spLocks noChangeArrowheads="1"/>
          </p:cNvSpPr>
          <p:nvPr/>
        </p:nvSpPr>
        <p:spPr bwMode="auto">
          <a:xfrm>
            <a:off x="5502275" y="2209800"/>
            <a:ext cx="441325" cy="503238"/>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sp>
        <p:nvSpPr>
          <p:cNvPr id="14" name="Explosion 1 13"/>
          <p:cNvSpPr>
            <a:spLocks noChangeArrowheads="1"/>
          </p:cNvSpPr>
          <p:nvPr/>
        </p:nvSpPr>
        <p:spPr bwMode="auto">
          <a:xfrm>
            <a:off x="5502275" y="1981200"/>
            <a:ext cx="441325" cy="503238"/>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sp>
        <p:nvSpPr>
          <p:cNvPr id="15" name="Explosion 1 14"/>
          <p:cNvSpPr>
            <a:spLocks noChangeArrowheads="1"/>
          </p:cNvSpPr>
          <p:nvPr/>
        </p:nvSpPr>
        <p:spPr bwMode="auto">
          <a:xfrm>
            <a:off x="6569075" y="1981200"/>
            <a:ext cx="441325" cy="503238"/>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sp>
        <p:nvSpPr>
          <p:cNvPr id="16" name="Explosion 1 15"/>
          <p:cNvSpPr>
            <a:spLocks noChangeArrowheads="1"/>
          </p:cNvSpPr>
          <p:nvPr/>
        </p:nvSpPr>
        <p:spPr bwMode="auto">
          <a:xfrm>
            <a:off x="1295400" y="3124200"/>
            <a:ext cx="441325" cy="503238"/>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cxnSp>
        <p:nvCxnSpPr>
          <p:cNvPr id="17" name="Straight Connector 16"/>
          <p:cNvCxnSpPr>
            <a:cxnSpLocks noChangeShapeType="1"/>
          </p:cNvCxnSpPr>
          <p:nvPr/>
        </p:nvCxnSpPr>
        <p:spPr bwMode="auto">
          <a:xfrm rot="10800000" flipV="1">
            <a:off x="1295400" y="3200400"/>
            <a:ext cx="441325" cy="334963"/>
          </a:xfrm>
          <a:prstGeom prst="line">
            <a:avLst/>
          </a:prstGeom>
          <a:noFill/>
          <a:ln w="19050">
            <a:solidFill>
              <a:schemeClr val="accent1"/>
            </a:solidFill>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
        <p:nvSpPr>
          <p:cNvPr id="18" name="Explosion 1 17"/>
          <p:cNvSpPr>
            <a:spLocks noChangeArrowheads="1"/>
          </p:cNvSpPr>
          <p:nvPr/>
        </p:nvSpPr>
        <p:spPr bwMode="auto">
          <a:xfrm>
            <a:off x="4816475" y="4038600"/>
            <a:ext cx="441325" cy="503238"/>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sp>
        <p:nvSpPr>
          <p:cNvPr id="19" name="Explosion 1 18"/>
          <p:cNvSpPr>
            <a:spLocks noChangeArrowheads="1"/>
          </p:cNvSpPr>
          <p:nvPr/>
        </p:nvSpPr>
        <p:spPr bwMode="auto">
          <a:xfrm>
            <a:off x="4816475" y="4754563"/>
            <a:ext cx="441325" cy="503237"/>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cxnSp>
        <p:nvCxnSpPr>
          <p:cNvPr id="20" name="Straight Connector 19"/>
          <p:cNvCxnSpPr>
            <a:cxnSpLocks noChangeShapeType="1"/>
          </p:cNvCxnSpPr>
          <p:nvPr/>
        </p:nvCxnSpPr>
        <p:spPr bwMode="auto">
          <a:xfrm rot="16200000" flipH="1">
            <a:off x="4149725" y="4795838"/>
            <a:ext cx="1454150" cy="0"/>
          </a:xfrm>
          <a:prstGeom prst="line">
            <a:avLst/>
          </a:prstGeom>
          <a:noFill/>
          <a:ln w="28575">
            <a:solidFill>
              <a:srgbClr val="FF6600"/>
            </a:solidFill>
            <a:prstDash val="sysDot"/>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88375025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2.5.2. Chiến lược </a:t>
            </a:r>
            <a:r>
              <a:rPr lang="en-US" dirty="0">
                <a:solidFill>
                  <a:srgbClr val="C00000"/>
                </a:solidFill>
                <a:effectLst>
                  <a:outerShdw blurRad="38100" dist="38100" dir="2700000" algn="tl">
                    <a:srgbClr val="000000">
                      <a:alpha val="43137"/>
                    </a:srgbClr>
                  </a:outerShdw>
                </a:effectLst>
              </a:rPr>
              <a:t>FIFO (FCFS)</a:t>
            </a:r>
            <a:endParaRPr lang="en-US" dirty="0"/>
          </a:p>
        </p:txBody>
      </p:sp>
      <p:sp>
        <p:nvSpPr>
          <p:cNvPr id="4" name="Date Placeholder 3"/>
          <p:cNvSpPr>
            <a:spLocks noGrp="1"/>
          </p:cNvSpPr>
          <p:nvPr>
            <p:ph type="dt" sz="half" idx="10"/>
          </p:nvPr>
        </p:nvSpPr>
        <p:spPr/>
        <p:txBody>
          <a:bodyPr/>
          <a:lstStyle/>
          <a:p>
            <a:fld id="{F304A388-B792-4BF1-82EC-FA2C53762184}" type="datetime1">
              <a:rPr lang="en-US" smtClean="0"/>
              <a:t>08-Jul-19</a:t>
            </a:fld>
            <a:endParaRPr lang="en-US" dirty="0"/>
          </a:p>
        </p:txBody>
      </p:sp>
      <p:sp>
        <p:nvSpPr>
          <p:cNvPr id="5" name="Footer Placeholder 4"/>
          <p:cNvSpPr>
            <a:spLocks noGrp="1"/>
          </p:cNvSpPr>
          <p:nvPr>
            <p:ph type="ftr" sz="quarter" idx="11"/>
          </p:nvPr>
        </p:nvSpPr>
        <p:spPr/>
        <p:txBody>
          <a:bodyPr/>
          <a:lstStyle/>
          <a:p>
            <a:r>
              <a:rPr lang="en-US" smtClean="0"/>
              <a:t>GV.TS.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66</a:t>
            </a:fld>
            <a:endParaRPr lang="en-US" dirty="0"/>
          </a:p>
        </p:txBody>
      </p:sp>
      <p:graphicFrame>
        <p:nvGraphicFramePr>
          <p:cNvPr id="7" name="Object 2"/>
          <p:cNvGraphicFramePr>
            <a:graphicFrameLocks noChangeAspect="1"/>
          </p:cNvGraphicFramePr>
          <p:nvPr>
            <p:extLst>
              <p:ext uri="{D42A27DB-BD31-4B8C-83A1-F6EECF244321}">
                <p14:modId xmlns:p14="http://schemas.microsoft.com/office/powerpoint/2010/main" val="1094494275"/>
              </p:ext>
            </p:extLst>
          </p:nvPr>
        </p:nvGraphicFramePr>
        <p:xfrm>
          <a:off x="549275" y="3765550"/>
          <a:ext cx="7927975" cy="1752600"/>
        </p:xfrm>
        <a:graphic>
          <a:graphicData uri="http://schemas.openxmlformats.org/presentationml/2006/ole">
            <mc:AlternateContent xmlns:mc="http://schemas.openxmlformats.org/markup-compatibility/2006">
              <mc:Choice xmlns:v="urn:schemas-microsoft-com:vml" Requires="v">
                <p:oleObj spid="_x0000_s15382" name="Document" r:id="rId3" imgW="6032500" imgH="1333500" progId="Word.Document.12">
                  <p:link updateAutomatic="1"/>
                </p:oleObj>
              </mc:Choice>
              <mc:Fallback>
                <p:oleObj name="Document" r:id="rId3" imgW="6032500" imgH="1333500" progId="Word.Document.12">
                  <p:link updateAutomatic="1"/>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275" y="3765550"/>
                        <a:ext cx="7927975"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Table 7"/>
          <p:cNvGraphicFramePr>
            <a:graphicFrameLocks noGrp="1"/>
          </p:cNvGraphicFramePr>
          <p:nvPr/>
        </p:nvGraphicFramePr>
        <p:xfrm>
          <a:off x="781050" y="1600200"/>
          <a:ext cx="7677150" cy="1463040"/>
        </p:xfrm>
        <a:graphic>
          <a:graphicData uri="http://schemas.openxmlformats.org/drawingml/2006/table">
            <a:tbl>
              <a:tblPr/>
              <a:tblGrid>
                <a:gridCol w="1096963">
                  <a:extLst>
                    <a:ext uri="{9D8B030D-6E8A-4147-A177-3AD203B41FA5}">
                      <a16:colId xmlns:a16="http://schemas.microsoft.com/office/drawing/2014/main" val="20000"/>
                    </a:ext>
                  </a:extLst>
                </a:gridCol>
                <a:gridCol w="1096962">
                  <a:extLst>
                    <a:ext uri="{9D8B030D-6E8A-4147-A177-3AD203B41FA5}">
                      <a16:colId xmlns:a16="http://schemas.microsoft.com/office/drawing/2014/main" val="20001"/>
                    </a:ext>
                  </a:extLst>
                </a:gridCol>
                <a:gridCol w="1096963">
                  <a:extLst>
                    <a:ext uri="{9D8B030D-6E8A-4147-A177-3AD203B41FA5}">
                      <a16:colId xmlns:a16="http://schemas.microsoft.com/office/drawing/2014/main" val="20002"/>
                    </a:ext>
                  </a:extLst>
                </a:gridCol>
                <a:gridCol w="1095375">
                  <a:extLst>
                    <a:ext uri="{9D8B030D-6E8A-4147-A177-3AD203B41FA5}">
                      <a16:colId xmlns:a16="http://schemas.microsoft.com/office/drawing/2014/main" val="20003"/>
                    </a:ext>
                  </a:extLst>
                </a:gridCol>
                <a:gridCol w="1096962">
                  <a:extLst>
                    <a:ext uri="{9D8B030D-6E8A-4147-A177-3AD203B41FA5}">
                      <a16:colId xmlns:a16="http://schemas.microsoft.com/office/drawing/2014/main" val="20004"/>
                    </a:ext>
                  </a:extLst>
                </a:gridCol>
                <a:gridCol w="1096963">
                  <a:extLst>
                    <a:ext uri="{9D8B030D-6E8A-4147-A177-3AD203B41FA5}">
                      <a16:colId xmlns:a16="http://schemas.microsoft.com/office/drawing/2014/main" val="20005"/>
                    </a:ext>
                  </a:extLst>
                </a:gridCol>
                <a:gridCol w="1096962">
                  <a:extLst>
                    <a:ext uri="{9D8B030D-6E8A-4147-A177-3AD203B41FA5}">
                      <a16:colId xmlns:a16="http://schemas.microsoft.com/office/drawing/2014/main" val="20006"/>
                    </a:ext>
                  </a:extLst>
                </a:gridCol>
              </a:tblGrid>
              <a:tr h="2825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Process</a:t>
                      </a:r>
                      <a:endParaRPr kumimoji="0" lang="en-US" sz="1600" b="0" i="0" u="none" strike="noStrike" cap="none" normalizeH="0" baseline="0" smtClean="0">
                        <a:ln>
                          <a:noFill/>
                        </a:ln>
                        <a:solidFill>
                          <a:srgbClr val="FFFFFF"/>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Arrival time</a:t>
                      </a:r>
                      <a:endParaRPr kumimoji="0" lang="en-US" sz="1600" b="0" i="0" u="none" strike="noStrike" cap="none" normalizeH="0" baseline="0" smtClean="0">
                        <a:ln>
                          <a:noFill/>
                        </a:ln>
                        <a:solidFill>
                          <a:srgbClr val="FFFFFF"/>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r>
                        <a:rPr kumimoji="0" lang="en-US" sz="1600" b="0" i="0" u="none" strike="noStrike" cap="none" normalizeH="0" baseline="30000" smtClean="0">
                          <a:ln>
                            <a:noFill/>
                          </a:ln>
                          <a:solidFill>
                            <a:srgbClr val="AA5816"/>
                          </a:solidFill>
                          <a:effectLst/>
                          <a:latin typeface="Arial" charset="0"/>
                          <a:ea typeface="Times New Roman" charset="0"/>
                        </a:rPr>
                        <a:t>st</a:t>
                      </a:r>
                      <a:r>
                        <a:rPr kumimoji="0" lang="en-US" sz="1600" b="0" i="0" u="none" strike="noStrike" cap="none" normalizeH="0" baseline="0" smtClean="0">
                          <a:ln>
                            <a:noFill/>
                          </a:ln>
                          <a:solidFill>
                            <a:srgbClr val="AA5816"/>
                          </a:solidFill>
                          <a:effectLst/>
                          <a:latin typeface="Arial" charset="0"/>
                          <a:ea typeface="Times New Roman" charset="0"/>
                        </a:rPr>
                        <a:t> exec</a:t>
                      </a:r>
                      <a:endParaRPr kumimoji="0" lang="en-US" sz="1600" b="0" i="0" u="none" strike="noStrike" cap="none" normalizeH="0" baseline="0" smtClean="0">
                        <a:ln>
                          <a:noFill/>
                        </a:ln>
                        <a:solidFill>
                          <a:srgbClr val="AA5816"/>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1C1D2"/>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1</a:t>
                      </a:r>
                      <a:r>
                        <a:rPr kumimoji="0" lang="en-US" sz="1600" b="0" i="0" u="none" strike="noStrike" cap="none" normalizeH="0" baseline="30000" smtClean="0">
                          <a:ln>
                            <a:noFill/>
                          </a:ln>
                          <a:solidFill>
                            <a:srgbClr val="FFFFFF"/>
                          </a:solidFill>
                          <a:effectLst/>
                          <a:latin typeface="Arial" charset="0"/>
                          <a:ea typeface="Times New Roman" charset="0"/>
                        </a:rPr>
                        <a:t>st</a:t>
                      </a:r>
                      <a:r>
                        <a:rPr kumimoji="0" lang="en-US" sz="1600" b="0" i="0" u="none" strike="noStrike" cap="none" normalizeH="0" baseline="0" smtClean="0">
                          <a:ln>
                            <a:noFill/>
                          </a:ln>
                          <a:solidFill>
                            <a:srgbClr val="FFFFFF"/>
                          </a:solidFill>
                          <a:effectLst/>
                          <a:latin typeface="Arial" charset="0"/>
                          <a:ea typeface="Times New Roman" charset="0"/>
                        </a:rPr>
                        <a:t> I/O</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2</a:t>
                      </a:r>
                      <a:r>
                        <a:rPr kumimoji="0" lang="en-US" sz="1600" b="0" i="0" u="none" strike="noStrike" cap="none" normalizeH="0" baseline="30000" smtClean="0">
                          <a:ln>
                            <a:noFill/>
                          </a:ln>
                          <a:solidFill>
                            <a:srgbClr val="AA5816"/>
                          </a:solidFill>
                          <a:effectLst/>
                          <a:latin typeface="Arial" charset="0"/>
                          <a:ea typeface="Times New Roman" charset="0"/>
                        </a:rPr>
                        <a:t>nd</a:t>
                      </a:r>
                      <a:r>
                        <a:rPr kumimoji="0" lang="en-US" sz="1600" b="0" i="0" u="none" strike="noStrike" cap="none" normalizeH="0" baseline="0" smtClean="0">
                          <a:ln>
                            <a:noFill/>
                          </a:ln>
                          <a:solidFill>
                            <a:srgbClr val="AA5816"/>
                          </a:solidFill>
                          <a:effectLst/>
                          <a:latin typeface="Arial" charset="0"/>
                          <a:ea typeface="Times New Roman" charset="0"/>
                        </a:rPr>
                        <a:t> exec</a:t>
                      </a:r>
                      <a:endParaRPr kumimoji="0" lang="en-US" sz="1600" b="0" i="0" u="none" strike="noStrike" cap="none" normalizeH="0" baseline="0" smtClean="0">
                        <a:ln>
                          <a:noFill/>
                        </a:ln>
                        <a:solidFill>
                          <a:srgbClr val="AA5816"/>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1C1D2"/>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2</a:t>
                      </a:r>
                      <a:r>
                        <a:rPr kumimoji="0" lang="en-US" sz="1600" b="0" i="0" u="none" strike="noStrike" cap="none" normalizeH="0" baseline="30000" smtClean="0">
                          <a:ln>
                            <a:noFill/>
                          </a:ln>
                          <a:solidFill>
                            <a:srgbClr val="FFFFFF"/>
                          </a:solidFill>
                          <a:effectLst/>
                          <a:latin typeface="Arial" charset="0"/>
                          <a:ea typeface="Times New Roman" charset="0"/>
                        </a:rPr>
                        <a:t>nd</a:t>
                      </a:r>
                      <a:r>
                        <a:rPr kumimoji="0" lang="en-US" sz="1600" b="0" i="0" u="none" strike="noStrike" cap="none" normalizeH="0" baseline="0" smtClean="0">
                          <a:ln>
                            <a:noFill/>
                          </a:ln>
                          <a:solidFill>
                            <a:srgbClr val="FFFFFF"/>
                          </a:solidFill>
                          <a:effectLst/>
                          <a:latin typeface="Arial" charset="0"/>
                          <a:ea typeface="Times New Roman" charset="0"/>
                        </a:rPr>
                        <a:t> I/O</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3</a:t>
                      </a:r>
                      <a:r>
                        <a:rPr kumimoji="0" lang="en-US" sz="1600" b="0" i="0" u="none" strike="noStrike" cap="none" normalizeH="0" baseline="30000" smtClean="0">
                          <a:ln>
                            <a:noFill/>
                          </a:ln>
                          <a:solidFill>
                            <a:srgbClr val="AA5816"/>
                          </a:solidFill>
                          <a:effectLst/>
                          <a:latin typeface="Arial" charset="0"/>
                          <a:ea typeface="Times New Roman" charset="0"/>
                        </a:rPr>
                        <a:t>rd</a:t>
                      </a:r>
                      <a:r>
                        <a:rPr kumimoji="0" lang="en-US" sz="1600" b="0" i="0" u="none" strike="noStrike" cap="none" normalizeH="0" baseline="0" smtClean="0">
                          <a:ln>
                            <a:noFill/>
                          </a:ln>
                          <a:solidFill>
                            <a:srgbClr val="AA5816"/>
                          </a:solidFill>
                          <a:effectLst/>
                          <a:latin typeface="Arial" charset="0"/>
                          <a:ea typeface="Times New Roman" charset="0"/>
                        </a:rPr>
                        <a:t> exec</a:t>
                      </a:r>
                      <a:endParaRPr kumimoji="0" lang="en-US" sz="1600" b="0" i="0" u="none" strike="noStrike" cap="none" normalizeH="0" baseline="0" smtClean="0">
                        <a:ln>
                          <a:noFill/>
                        </a:ln>
                        <a:solidFill>
                          <a:srgbClr val="AA5816"/>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1C1D2"/>
                    </a:solidFill>
                  </a:tcPr>
                </a:tc>
                <a:extLst>
                  <a:ext uri="{0D108BD9-81ED-4DB2-BD59-A6C34878D82A}">
                    <a16:rowId xmlns:a16="http://schemas.microsoft.com/office/drawing/2014/main" val="10000"/>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A</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0</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4</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4</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4</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4</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0CAC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4</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extLst>
                  <a:ext uri="{0D108BD9-81ED-4DB2-BD59-A6C34878D82A}">
                    <a16:rowId xmlns:a16="http://schemas.microsoft.com/office/drawing/2014/main" val="10001"/>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B</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2</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8</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8</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1CCB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2"/>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C</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3</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2</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2</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3"/>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D</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7</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extLst>
                  <a:ext uri="{0D108BD9-81ED-4DB2-BD59-A6C34878D82A}">
                    <a16:rowId xmlns:a16="http://schemas.microsoft.com/office/drawing/2014/main" val="10004"/>
                  </a:ext>
                </a:extLst>
              </a:tr>
            </a:tbl>
          </a:graphicData>
        </a:graphic>
      </p:graphicFrame>
      <p:sp>
        <p:nvSpPr>
          <p:cNvPr id="9" name="Rectangle 8"/>
          <p:cNvSpPr>
            <a:spLocks noChangeArrowheads="1"/>
          </p:cNvSpPr>
          <p:nvPr/>
        </p:nvSpPr>
        <p:spPr bwMode="auto">
          <a:xfrm>
            <a:off x="5943600" y="3733800"/>
            <a:ext cx="2514600" cy="1784350"/>
          </a:xfrm>
          <a:prstGeom prst="rect">
            <a:avLst/>
          </a:prstGeom>
          <a:solidFill>
            <a:srgbClr val="D4E2ED">
              <a:alpha val="70195"/>
            </a:srgbClr>
          </a:solidFill>
          <a:ln>
            <a:noFill/>
          </a:ln>
          <a:effectLst>
            <a:outerShdw blurRad="38100" dist="30000" dir="5400000" rotWithShape="0">
              <a:srgbClr val="808080">
                <a:alpha val="45000"/>
              </a:srgbClr>
            </a:outerShdw>
          </a:effectLst>
          <a:extLst>
            <a:ext uri="{91240B29-F687-4F45-9708-019B960494DF}">
              <a14:hiddenLine xmlns:a14="http://schemas.microsoft.com/office/drawing/2010/main" w="10000">
                <a:solidFill>
                  <a:srgbClr val="000000"/>
                </a:solidFill>
                <a:miter lim="800000"/>
                <a:headEnd/>
                <a:tailEnd/>
              </a14:hiddenLine>
            </a:ext>
          </a:extLst>
        </p:spPr>
        <p:txBody>
          <a:bodyPr anchor="ctr"/>
          <a:lstStyle/>
          <a:p>
            <a:pPr algn="ctr"/>
            <a:endParaRPr lang="en-US">
              <a:solidFill>
                <a:srgbClr val="FFFFFF"/>
              </a:solidFill>
              <a:latin typeface="Tw Cen MT" charset="-18"/>
            </a:endParaRPr>
          </a:p>
        </p:txBody>
      </p:sp>
      <p:graphicFrame>
        <p:nvGraphicFramePr>
          <p:cNvPr id="10" name="Table 9"/>
          <p:cNvGraphicFramePr>
            <a:graphicFrameLocks noGrp="1"/>
          </p:cNvGraphicFramePr>
          <p:nvPr/>
        </p:nvGraphicFramePr>
        <p:xfrm>
          <a:off x="781050" y="3200400"/>
          <a:ext cx="2571750" cy="579120"/>
        </p:xfrm>
        <a:graphic>
          <a:graphicData uri="http://schemas.openxmlformats.org/drawingml/2006/table">
            <a:tbl>
              <a:tblPr/>
              <a:tblGrid>
                <a:gridCol w="530225">
                  <a:extLst>
                    <a:ext uri="{9D8B030D-6E8A-4147-A177-3AD203B41FA5}">
                      <a16:colId xmlns:a16="http://schemas.microsoft.com/office/drawing/2014/main" val="20000"/>
                    </a:ext>
                  </a:extLst>
                </a:gridCol>
                <a:gridCol w="365125">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gridCol w="457200">
                  <a:extLst>
                    <a:ext uri="{9D8B030D-6E8A-4147-A177-3AD203B41FA5}">
                      <a16:colId xmlns:a16="http://schemas.microsoft.com/office/drawing/2014/main" val="20004"/>
                    </a:ext>
                  </a:extLst>
                </a:gridCol>
                <a:gridCol w="381000">
                  <a:extLst>
                    <a:ext uri="{9D8B030D-6E8A-4147-A177-3AD203B41FA5}">
                      <a16:colId xmlns:a16="http://schemas.microsoft.com/office/drawing/2014/main" val="20005"/>
                    </a:ext>
                  </a:extLst>
                </a:gridCol>
              </a:tblGrid>
              <a:tr h="2333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News Gothic MT" charset="0"/>
                          <a:ea typeface="ＭＳ Ｐゴシック" charset="-128"/>
                        </a:rPr>
                        <a:t>RQ:</a:t>
                      </a:r>
                    </a:p>
                  </a:txBody>
                  <a:tcPr horzOverflow="overflow">
                    <a:lnL w="12700" cap="flat" cmpd="sng" algn="ctr">
                      <a:solidFill>
                        <a:schemeClr val="bg1"/>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News Gothic MT" charset="0"/>
                          <a:ea typeface="ＭＳ Ｐゴシック" charset="-128"/>
                        </a:rPr>
                        <a:t>C</a:t>
                      </a: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rgbClr val="D9E8F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News Gothic MT" charset="0"/>
                          <a:ea typeface="ＭＳ Ｐゴシック" charset="-128"/>
                        </a:rPr>
                        <a:t>D</a:t>
                      </a: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rgbClr val="D9E8F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News Gothic MT" charset="0"/>
                          <a:ea typeface="ＭＳ Ｐゴシック" charset="-128"/>
                        </a:rPr>
                        <a:t>A</a:t>
                      </a: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rgbClr val="D9E8F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rgbClr val="000000"/>
                        </a:solidFill>
                        <a:effectLst/>
                        <a:latin typeface="News Gothic MT" charset="0"/>
                        <a:ea typeface="ＭＳ Ｐゴシック" charset="-128"/>
                      </a:endParaRP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rgbClr val="000000"/>
                        </a:solidFill>
                        <a:effectLst/>
                        <a:latin typeface="News Gothic MT" charset="0"/>
                        <a:ea typeface="ＭＳ Ｐゴシック" charset="-128"/>
                      </a:endParaRP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cxnSp>
        <p:nvCxnSpPr>
          <p:cNvPr id="11" name="Straight Arrow Connector 10"/>
          <p:cNvCxnSpPr>
            <a:cxnSpLocks noChangeShapeType="1"/>
          </p:cNvCxnSpPr>
          <p:nvPr/>
        </p:nvCxnSpPr>
        <p:spPr bwMode="auto">
          <a:xfrm rot="5400000" flipH="1" flipV="1">
            <a:off x="3467894" y="4763294"/>
            <a:ext cx="228600" cy="1588"/>
          </a:xfrm>
          <a:prstGeom prst="straightConnector1">
            <a:avLst/>
          </a:prstGeom>
          <a:noFill/>
          <a:ln w="6350">
            <a:solidFill>
              <a:schemeClr val="tx1"/>
            </a:solidFill>
            <a:round/>
            <a:headEnd/>
            <a:tailEnd type="triangle" w="lg" len="lg"/>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
        <p:nvSpPr>
          <p:cNvPr id="12" name="Explosion 1 11"/>
          <p:cNvSpPr>
            <a:spLocks noChangeArrowheads="1"/>
          </p:cNvSpPr>
          <p:nvPr/>
        </p:nvSpPr>
        <p:spPr bwMode="auto">
          <a:xfrm>
            <a:off x="1997075" y="3124200"/>
            <a:ext cx="441325" cy="503238"/>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sp>
        <p:nvSpPr>
          <p:cNvPr id="13" name="Explosion 1 12"/>
          <p:cNvSpPr>
            <a:spLocks noChangeArrowheads="1"/>
          </p:cNvSpPr>
          <p:nvPr/>
        </p:nvSpPr>
        <p:spPr bwMode="auto">
          <a:xfrm>
            <a:off x="5502275" y="4541838"/>
            <a:ext cx="441325" cy="503237"/>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cxnSp>
        <p:nvCxnSpPr>
          <p:cNvPr id="14" name="Straight Connector 13"/>
          <p:cNvCxnSpPr>
            <a:cxnSpLocks noChangeShapeType="1"/>
          </p:cNvCxnSpPr>
          <p:nvPr/>
        </p:nvCxnSpPr>
        <p:spPr bwMode="auto">
          <a:xfrm rot="16200000" flipH="1">
            <a:off x="4962525" y="4795838"/>
            <a:ext cx="1454150" cy="0"/>
          </a:xfrm>
          <a:prstGeom prst="line">
            <a:avLst/>
          </a:prstGeom>
          <a:noFill/>
          <a:ln w="28575">
            <a:solidFill>
              <a:srgbClr val="FF6600"/>
            </a:solidFill>
            <a:prstDash val="sysDot"/>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
        <p:nvSpPr>
          <p:cNvPr id="15" name="Explosion 1 14"/>
          <p:cNvSpPr>
            <a:spLocks noChangeArrowheads="1"/>
          </p:cNvSpPr>
          <p:nvPr/>
        </p:nvSpPr>
        <p:spPr bwMode="auto">
          <a:xfrm>
            <a:off x="6569075" y="1935163"/>
            <a:ext cx="441325" cy="503237"/>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spTree>
    <p:extLst>
      <p:ext uri="{BB962C8B-B14F-4D97-AF65-F5344CB8AC3E}">
        <p14:creationId xmlns:p14="http://schemas.microsoft.com/office/powerpoint/2010/main" val="340875210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2.5.2. Chiến lược </a:t>
            </a:r>
            <a:r>
              <a:rPr lang="en-US" dirty="0">
                <a:solidFill>
                  <a:srgbClr val="C00000"/>
                </a:solidFill>
                <a:effectLst>
                  <a:outerShdw blurRad="38100" dist="38100" dir="2700000" algn="tl">
                    <a:srgbClr val="000000">
                      <a:alpha val="43137"/>
                    </a:srgbClr>
                  </a:outerShdw>
                </a:effectLst>
              </a:rPr>
              <a:t>FIFO (FCFS)</a:t>
            </a:r>
            <a:endParaRPr lang="en-US" dirty="0"/>
          </a:p>
        </p:txBody>
      </p:sp>
      <p:sp>
        <p:nvSpPr>
          <p:cNvPr id="4" name="Date Placeholder 3"/>
          <p:cNvSpPr>
            <a:spLocks noGrp="1"/>
          </p:cNvSpPr>
          <p:nvPr>
            <p:ph type="dt" sz="half" idx="10"/>
          </p:nvPr>
        </p:nvSpPr>
        <p:spPr/>
        <p:txBody>
          <a:bodyPr/>
          <a:lstStyle/>
          <a:p>
            <a:fld id="{F304A388-B792-4BF1-82EC-FA2C53762184}" type="datetime1">
              <a:rPr lang="en-US" smtClean="0"/>
              <a:t>08-Jul-19</a:t>
            </a:fld>
            <a:endParaRPr lang="en-US" dirty="0"/>
          </a:p>
        </p:txBody>
      </p:sp>
      <p:sp>
        <p:nvSpPr>
          <p:cNvPr id="5" name="Footer Placeholder 4"/>
          <p:cNvSpPr>
            <a:spLocks noGrp="1"/>
          </p:cNvSpPr>
          <p:nvPr>
            <p:ph type="ftr" sz="quarter" idx="11"/>
          </p:nvPr>
        </p:nvSpPr>
        <p:spPr/>
        <p:txBody>
          <a:bodyPr/>
          <a:lstStyle/>
          <a:p>
            <a:r>
              <a:rPr lang="en-US" smtClean="0"/>
              <a:t>GV.TS.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67</a:t>
            </a:fld>
            <a:endParaRPr lang="en-US" dirty="0"/>
          </a:p>
        </p:txBody>
      </p:sp>
      <p:graphicFrame>
        <p:nvGraphicFramePr>
          <p:cNvPr id="7" name="Object 2"/>
          <p:cNvGraphicFramePr>
            <a:graphicFrameLocks noChangeAspect="1"/>
          </p:cNvGraphicFramePr>
          <p:nvPr>
            <p:extLst>
              <p:ext uri="{D42A27DB-BD31-4B8C-83A1-F6EECF244321}">
                <p14:modId xmlns:p14="http://schemas.microsoft.com/office/powerpoint/2010/main" val="4133644814"/>
              </p:ext>
            </p:extLst>
          </p:nvPr>
        </p:nvGraphicFramePr>
        <p:xfrm>
          <a:off x="549275" y="3765550"/>
          <a:ext cx="7927975" cy="1752600"/>
        </p:xfrm>
        <a:graphic>
          <a:graphicData uri="http://schemas.openxmlformats.org/presentationml/2006/ole">
            <mc:AlternateContent xmlns:mc="http://schemas.openxmlformats.org/markup-compatibility/2006">
              <mc:Choice xmlns:v="urn:schemas-microsoft-com:vml" Requires="v">
                <p:oleObj spid="_x0000_s16406" name="Document" r:id="rId3" imgW="6032500" imgH="1333500" progId="Word.Document.12">
                  <p:link updateAutomatic="1"/>
                </p:oleObj>
              </mc:Choice>
              <mc:Fallback>
                <p:oleObj name="Document" r:id="rId3" imgW="6032500" imgH="1333500" progId="Word.Document.12">
                  <p:link updateAutomatic="1"/>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275" y="3765550"/>
                        <a:ext cx="7927975"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Table 7"/>
          <p:cNvGraphicFramePr>
            <a:graphicFrameLocks noGrp="1"/>
          </p:cNvGraphicFramePr>
          <p:nvPr/>
        </p:nvGraphicFramePr>
        <p:xfrm>
          <a:off x="781050" y="1600200"/>
          <a:ext cx="7677150" cy="1463040"/>
        </p:xfrm>
        <a:graphic>
          <a:graphicData uri="http://schemas.openxmlformats.org/drawingml/2006/table">
            <a:tbl>
              <a:tblPr/>
              <a:tblGrid>
                <a:gridCol w="1096963">
                  <a:extLst>
                    <a:ext uri="{9D8B030D-6E8A-4147-A177-3AD203B41FA5}">
                      <a16:colId xmlns:a16="http://schemas.microsoft.com/office/drawing/2014/main" val="20000"/>
                    </a:ext>
                  </a:extLst>
                </a:gridCol>
                <a:gridCol w="1096962">
                  <a:extLst>
                    <a:ext uri="{9D8B030D-6E8A-4147-A177-3AD203B41FA5}">
                      <a16:colId xmlns:a16="http://schemas.microsoft.com/office/drawing/2014/main" val="20001"/>
                    </a:ext>
                  </a:extLst>
                </a:gridCol>
                <a:gridCol w="1096963">
                  <a:extLst>
                    <a:ext uri="{9D8B030D-6E8A-4147-A177-3AD203B41FA5}">
                      <a16:colId xmlns:a16="http://schemas.microsoft.com/office/drawing/2014/main" val="20002"/>
                    </a:ext>
                  </a:extLst>
                </a:gridCol>
                <a:gridCol w="1095375">
                  <a:extLst>
                    <a:ext uri="{9D8B030D-6E8A-4147-A177-3AD203B41FA5}">
                      <a16:colId xmlns:a16="http://schemas.microsoft.com/office/drawing/2014/main" val="20003"/>
                    </a:ext>
                  </a:extLst>
                </a:gridCol>
                <a:gridCol w="1096962">
                  <a:extLst>
                    <a:ext uri="{9D8B030D-6E8A-4147-A177-3AD203B41FA5}">
                      <a16:colId xmlns:a16="http://schemas.microsoft.com/office/drawing/2014/main" val="20004"/>
                    </a:ext>
                  </a:extLst>
                </a:gridCol>
                <a:gridCol w="1096963">
                  <a:extLst>
                    <a:ext uri="{9D8B030D-6E8A-4147-A177-3AD203B41FA5}">
                      <a16:colId xmlns:a16="http://schemas.microsoft.com/office/drawing/2014/main" val="20005"/>
                    </a:ext>
                  </a:extLst>
                </a:gridCol>
                <a:gridCol w="1096962">
                  <a:extLst>
                    <a:ext uri="{9D8B030D-6E8A-4147-A177-3AD203B41FA5}">
                      <a16:colId xmlns:a16="http://schemas.microsoft.com/office/drawing/2014/main" val="20006"/>
                    </a:ext>
                  </a:extLst>
                </a:gridCol>
              </a:tblGrid>
              <a:tr h="2825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Process</a:t>
                      </a:r>
                      <a:endParaRPr kumimoji="0" lang="en-US" sz="1600" b="0" i="0" u="none" strike="noStrike" cap="none" normalizeH="0" baseline="0" smtClean="0">
                        <a:ln>
                          <a:noFill/>
                        </a:ln>
                        <a:solidFill>
                          <a:srgbClr val="FFFFFF"/>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Arrival time</a:t>
                      </a:r>
                      <a:endParaRPr kumimoji="0" lang="en-US" sz="1600" b="0" i="0" u="none" strike="noStrike" cap="none" normalizeH="0" baseline="0" smtClean="0">
                        <a:ln>
                          <a:noFill/>
                        </a:ln>
                        <a:solidFill>
                          <a:srgbClr val="FFFFFF"/>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r>
                        <a:rPr kumimoji="0" lang="en-US" sz="1600" b="0" i="0" u="none" strike="noStrike" cap="none" normalizeH="0" baseline="30000" smtClean="0">
                          <a:ln>
                            <a:noFill/>
                          </a:ln>
                          <a:solidFill>
                            <a:srgbClr val="AA5816"/>
                          </a:solidFill>
                          <a:effectLst/>
                          <a:latin typeface="Arial" charset="0"/>
                          <a:ea typeface="Times New Roman" charset="0"/>
                        </a:rPr>
                        <a:t>st</a:t>
                      </a:r>
                      <a:r>
                        <a:rPr kumimoji="0" lang="en-US" sz="1600" b="0" i="0" u="none" strike="noStrike" cap="none" normalizeH="0" baseline="0" smtClean="0">
                          <a:ln>
                            <a:noFill/>
                          </a:ln>
                          <a:solidFill>
                            <a:srgbClr val="AA5816"/>
                          </a:solidFill>
                          <a:effectLst/>
                          <a:latin typeface="Arial" charset="0"/>
                          <a:ea typeface="Times New Roman" charset="0"/>
                        </a:rPr>
                        <a:t> exec</a:t>
                      </a:r>
                      <a:endParaRPr kumimoji="0" lang="en-US" sz="1600" b="0" i="0" u="none" strike="noStrike" cap="none" normalizeH="0" baseline="0" smtClean="0">
                        <a:ln>
                          <a:noFill/>
                        </a:ln>
                        <a:solidFill>
                          <a:srgbClr val="AA5816"/>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1C1D2"/>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1</a:t>
                      </a:r>
                      <a:r>
                        <a:rPr kumimoji="0" lang="en-US" sz="1600" b="0" i="0" u="none" strike="noStrike" cap="none" normalizeH="0" baseline="30000" smtClean="0">
                          <a:ln>
                            <a:noFill/>
                          </a:ln>
                          <a:solidFill>
                            <a:srgbClr val="FFFFFF"/>
                          </a:solidFill>
                          <a:effectLst/>
                          <a:latin typeface="Arial" charset="0"/>
                          <a:ea typeface="Times New Roman" charset="0"/>
                        </a:rPr>
                        <a:t>st</a:t>
                      </a:r>
                      <a:r>
                        <a:rPr kumimoji="0" lang="en-US" sz="1600" b="0" i="0" u="none" strike="noStrike" cap="none" normalizeH="0" baseline="0" smtClean="0">
                          <a:ln>
                            <a:noFill/>
                          </a:ln>
                          <a:solidFill>
                            <a:srgbClr val="FFFFFF"/>
                          </a:solidFill>
                          <a:effectLst/>
                          <a:latin typeface="Arial" charset="0"/>
                          <a:ea typeface="Times New Roman" charset="0"/>
                        </a:rPr>
                        <a:t> I/O</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2</a:t>
                      </a:r>
                      <a:r>
                        <a:rPr kumimoji="0" lang="en-US" sz="1600" b="0" i="0" u="none" strike="noStrike" cap="none" normalizeH="0" baseline="30000" smtClean="0">
                          <a:ln>
                            <a:noFill/>
                          </a:ln>
                          <a:solidFill>
                            <a:srgbClr val="AA5816"/>
                          </a:solidFill>
                          <a:effectLst/>
                          <a:latin typeface="Arial" charset="0"/>
                          <a:ea typeface="Times New Roman" charset="0"/>
                        </a:rPr>
                        <a:t>nd</a:t>
                      </a:r>
                      <a:r>
                        <a:rPr kumimoji="0" lang="en-US" sz="1600" b="0" i="0" u="none" strike="noStrike" cap="none" normalizeH="0" baseline="0" smtClean="0">
                          <a:ln>
                            <a:noFill/>
                          </a:ln>
                          <a:solidFill>
                            <a:srgbClr val="AA5816"/>
                          </a:solidFill>
                          <a:effectLst/>
                          <a:latin typeface="Arial" charset="0"/>
                          <a:ea typeface="Times New Roman" charset="0"/>
                        </a:rPr>
                        <a:t> exec</a:t>
                      </a:r>
                      <a:endParaRPr kumimoji="0" lang="en-US" sz="1600" b="0" i="0" u="none" strike="noStrike" cap="none" normalizeH="0" baseline="0" smtClean="0">
                        <a:ln>
                          <a:noFill/>
                        </a:ln>
                        <a:solidFill>
                          <a:srgbClr val="AA5816"/>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1C1D2"/>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2</a:t>
                      </a:r>
                      <a:r>
                        <a:rPr kumimoji="0" lang="en-US" sz="1600" b="0" i="0" u="none" strike="noStrike" cap="none" normalizeH="0" baseline="30000" smtClean="0">
                          <a:ln>
                            <a:noFill/>
                          </a:ln>
                          <a:solidFill>
                            <a:srgbClr val="FFFFFF"/>
                          </a:solidFill>
                          <a:effectLst/>
                          <a:latin typeface="Arial" charset="0"/>
                          <a:ea typeface="Times New Roman" charset="0"/>
                        </a:rPr>
                        <a:t>nd</a:t>
                      </a:r>
                      <a:r>
                        <a:rPr kumimoji="0" lang="en-US" sz="1600" b="0" i="0" u="none" strike="noStrike" cap="none" normalizeH="0" baseline="0" smtClean="0">
                          <a:ln>
                            <a:noFill/>
                          </a:ln>
                          <a:solidFill>
                            <a:srgbClr val="FFFFFF"/>
                          </a:solidFill>
                          <a:effectLst/>
                          <a:latin typeface="Arial" charset="0"/>
                          <a:ea typeface="Times New Roman" charset="0"/>
                        </a:rPr>
                        <a:t> I/O</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3</a:t>
                      </a:r>
                      <a:r>
                        <a:rPr kumimoji="0" lang="en-US" sz="1600" b="0" i="0" u="none" strike="noStrike" cap="none" normalizeH="0" baseline="30000" smtClean="0">
                          <a:ln>
                            <a:noFill/>
                          </a:ln>
                          <a:solidFill>
                            <a:srgbClr val="AA5816"/>
                          </a:solidFill>
                          <a:effectLst/>
                          <a:latin typeface="Arial" charset="0"/>
                          <a:ea typeface="Times New Roman" charset="0"/>
                        </a:rPr>
                        <a:t>rd</a:t>
                      </a:r>
                      <a:r>
                        <a:rPr kumimoji="0" lang="en-US" sz="1600" b="0" i="0" u="none" strike="noStrike" cap="none" normalizeH="0" baseline="0" smtClean="0">
                          <a:ln>
                            <a:noFill/>
                          </a:ln>
                          <a:solidFill>
                            <a:srgbClr val="AA5816"/>
                          </a:solidFill>
                          <a:effectLst/>
                          <a:latin typeface="Arial" charset="0"/>
                          <a:ea typeface="Times New Roman" charset="0"/>
                        </a:rPr>
                        <a:t> exec</a:t>
                      </a:r>
                      <a:endParaRPr kumimoji="0" lang="en-US" sz="1600" b="0" i="0" u="none" strike="noStrike" cap="none" normalizeH="0" baseline="0" smtClean="0">
                        <a:ln>
                          <a:noFill/>
                        </a:ln>
                        <a:solidFill>
                          <a:srgbClr val="AA5816"/>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1C1D2"/>
                    </a:solidFill>
                  </a:tcPr>
                </a:tc>
                <a:extLst>
                  <a:ext uri="{0D108BD9-81ED-4DB2-BD59-A6C34878D82A}">
                    <a16:rowId xmlns:a16="http://schemas.microsoft.com/office/drawing/2014/main" val="10000"/>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A</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0</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4</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4</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4</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4</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4</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extLst>
                  <a:ext uri="{0D108BD9-81ED-4DB2-BD59-A6C34878D82A}">
                    <a16:rowId xmlns:a16="http://schemas.microsoft.com/office/drawing/2014/main" val="10001"/>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B</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2</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8</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8</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0CAC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2"/>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C</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3</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2</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2</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3"/>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D</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7</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extLst>
                  <a:ext uri="{0D108BD9-81ED-4DB2-BD59-A6C34878D82A}">
                    <a16:rowId xmlns:a16="http://schemas.microsoft.com/office/drawing/2014/main" val="10004"/>
                  </a:ext>
                </a:extLst>
              </a:tr>
            </a:tbl>
          </a:graphicData>
        </a:graphic>
      </p:graphicFrame>
      <p:sp>
        <p:nvSpPr>
          <p:cNvPr id="9" name="Rectangle 8"/>
          <p:cNvSpPr>
            <a:spLocks noChangeArrowheads="1"/>
          </p:cNvSpPr>
          <p:nvPr/>
        </p:nvSpPr>
        <p:spPr bwMode="auto">
          <a:xfrm>
            <a:off x="6781800" y="3733800"/>
            <a:ext cx="1676400" cy="1784350"/>
          </a:xfrm>
          <a:prstGeom prst="rect">
            <a:avLst/>
          </a:prstGeom>
          <a:solidFill>
            <a:srgbClr val="D4E2ED">
              <a:alpha val="70195"/>
            </a:srgbClr>
          </a:solidFill>
          <a:ln>
            <a:noFill/>
          </a:ln>
          <a:effectLst>
            <a:outerShdw blurRad="38100" dist="30000" dir="5400000" rotWithShape="0">
              <a:srgbClr val="808080">
                <a:alpha val="45000"/>
              </a:srgbClr>
            </a:outerShdw>
          </a:effectLst>
          <a:extLst>
            <a:ext uri="{91240B29-F687-4F45-9708-019B960494DF}">
              <a14:hiddenLine xmlns:a14="http://schemas.microsoft.com/office/drawing/2010/main" w="10000">
                <a:solidFill>
                  <a:srgbClr val="000000"/>
                </a:solidFill>
                <a:miter lim="800000"/>
                <a:headEnd/>
                <a:tailEnd/>
              </a14:hiddenLine>
            </a:ext>
          </a:extLst>
        </p:spPr>
        <p:txBody>
          <a:bodyPr anchor="ctr"/>
          <a:lstStyle/>
          <a:p>
            <a:pPr algn="ctr"/>
            <a:endParaRPr lang="en-US">
              <a:solidFill>
                <a:srgbClr val="FFFFFF"/>
              </a:solidFill>
              <a:latin typeface="Tw Cen MT" charset="-18"/>
            </a:endParaRPr>
          </a:p>
        </p:txBody>
      </p:sp>
      <p:graphicFrame>
        <p:nvGraphicFramePr>
          <p:cNvPr id="10" name="Table 9"/>
          <p:cNvGraphicFramePr>
            <a:graphicFrameLocks noGrp="1"/>
          </p:cNvGraphicFramePr>
          <p:nvPr/>
        </p:nvGraphicFramePr>
        <p:xfrm>
          <a:off x="781050" y="3200400"/>
          <a:ext cx="2571750" cy="579120"/>
        </p:xfrm>
        <a:graphic>
          <a:graphicData uri="http://schemas.openxmlformats.org/drawingml/2006/table">
            <a:tbl>
              <a:tblPr/>
              <a:tblGrid>
                <a:gridCol w="530225">
                  <a:extLst>
                    <a:ext uri="{9D8B030D-6E8A-4147-A177-3AD203B41FA5}">
                      <a16:colId xmlns:a16="http://schemas.microsoft.com/office/drawing/2014/main" val="20000"/>
                    </a:ext>
                  </a:extLst>
                </a:gridCol>
                <a:gridCol w="365125">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gridCol w="457200">
                  <a:extLst>
                    <a:ext uri="{9D8B030D-6E8A-4147-A177-3AD203B41FA5}">
                      <a16:colId xmlns:a16="http://schemas.microsoft.com/office/drawing/2014/main" val="20004"/>
                    </a:ext>
                  </a:extLst>
                </a:gridCol>
                <a:gridCol w="381000">
                  <a:extLst>
                    <a:ext uri="{9D8B030D-6E8A-4147-A177-3AD203B41FA5}">
                      <a16:colId xmlns:a16="http://schemas.microsoft.com/office/drawing/2014/main" val="20005"/>
                    </a:ext>
                  </a:extLst>
                </a:gridCol>
              </a:tblGrid>
              <a:tr h="2333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News Gothic MT" charset="0"/>
                          <a:ea typeface="ＭＳ Ｐゴシック" charset="-128"/>
                        </a:rPr>
                        <a:t>RQ:</a:t>
                      </a:r>
                    </a:p>
                  </a:txBody>
                  <a:tcPr horzOverflow="overflow">
                    <a:lnL w="12700" cap="flat" cmpd="sng" algn="ctr">
                      <a:solidFill>
                        <a:schemeClr val="bg1"/>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News Gothic MT" charset="0"/>
                          <a:ea typeface="ＭＳ Ｐゴシック" charset="-128"/>
                        </a:rPr>
                        <a:t>C</a:t>
                      </a: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rgbClr val="D9E8F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News Gothic MT" charset="0"/>
                          <a:ea typeface="ＭＳ Ｐゴシック" charset="-128"/>
                        </a:rPr>
                        <a:t>D</a:t>
                      </a: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rgbClr val="D9E8F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News Gothic MT" charset="0"/>
                          <a:ea typeface="ＭＳ Ｐゴシック" charset="-128"/>
                        </a:rPr>
                        <a:t>A</a:t>
                      </a: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rgbClr val="D9E8F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rgbClr val="000000"/>
                        </a:solidFill>
                        <a:effectLst/>
                        <a:latin typeface="News Gothic MT" charset="0"/>
                        <a:ea typeface="ＭＳ Ｐゴシック" charset="-128"/>
                      </a:endParaRP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rgbClr val="000000"/>
                        </a:solidFill>
                        <a:effectLst/>
                        <a:latin typeface="News Gothic MT" charset="0"/>
                        <a:ea typeface="ＭＳ Ｐゴシック" charset="-128"/>
                      </a:endParaRP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cxnSp>
        <p:nvCxnSpPr>
          <p:cNvPr id="11" name="Straight Arrow Connector 10"/>
          <p:cNvCxnSpPr>
            <a:cxnSpLocks noChangeShapeType="1"/>
          </p:cNvCxnSpPr>
          <p:nvPr/>
        </p:nvCxnSpPr>
        <p:spPr bwMode="auto">
          <a:xfrm rot="5400000" flipH="1" flipV="1">
            <a:off x="3467894" y="4763294"/>
            <a:ext cx="228600" cy="1588"/>
          </a:xfrm>
          <a:prstGeom prst="straightConnector1">
            <a:avLst/>
          </a:prstGeom>
          <a:noFill/>
          <a:ln w="6350">
            <a:solidFill>
              <a:schemeClr val="tx1"/>
            </a:solidFill>
            <a:round/>
            <a:headEnd/>
            <a:tailEnd type="triangle" w="lg" len="lg"/>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
        <p:nvSpPr>
          <p:cNvPr id="12" name="Explosion 1 11"/>
          <p:cNvSpPr>
            <a:spLocks noChangeArrowheads="1"/>
          </p:cNvSpPr>
          <p:nvPr/>
        </p:nvSpPr>
        <p:spPr bwMode="auto">
          <a:xfrm>
            <a:off x="5486400" y="2209800"/>
            <a:ext cx="441325" cy="503238"/>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sp>
        <p:nvSpPr>
          <p:cNvPr id="13" name="Explosion 1 12"/>
          <p:cNvSpPr>
            <a:spLocks noChangeArrowheads="1"/>
          </p:cNvSpPr>
          <p:nvPr/>
        </p:nvSpPr>
        <p:spPr bwMode="auto">
          <a:xfrm>
            <a:off x="1295400" y="3124200"/>
            <a:ext cx="441325" cy="503238"/>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cxnSp>
        <p:nvCxnSpPr>
          <p:cNvPr id="14" name="Straight Connector 13"/>
          <p:cNvCxnSpPr>
            <a:cxnSpLocks noChangeShapeType="1"/>
          </p:cNvCxnSpPr>
          <p:nvPr/>
        </p:nvCxnSpPr>
        <p:spPr bwMode="auto">
          <a:xfrm rot="10800000" flipV="1">
            <a:off x="1295400" y="3200400"/>
            <a:ext cx="441325" cy="334963"/>
          </a:xfrm>
          <a:prstGeom prst="line">
            <a:avLst/>
          </a:prstGeom>
          <a:noFill/>
          <a:ln w="19050">
            <a:solidFill>
              <a:schemeClr val="accent1"/>
            </a:solidFill>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
        <p:nvSpPr>
          <p:cNvPr id="15" name="Explosion 1 14"/>
          <p:cNvSpPr>
            <a:spLocks noChangeArrowheads="1"/>
          </p:cNvSpPr>
          <p:nvPr/>
        </p:nvSpPr>
        <p:spPr bwMode="auto">
          <a:xfrm>
            <a:off x="6416675" y="4068763"/>
            <a:ext cx="441325" cy="503237"/>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sp>
        <p:nvSpPr>
          <p:cNvPr id="16" name="Explosion 1 15"/>
          <p:cNvSpPr>
            <a:spLocks noChangeArrowheads="1"/>
          </p:cNvSpPr>
          <p:nvPr/>
        </p:nvSpPr>
        <p:spPr bwMode="auto">
          <a:xfrm>
            <a:off x="5502275" y="2438400"/>
            <a:ext cx="441325" cy="503238"/>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sp>
        <p:nvSpPr>
          <p:cNvPr id="17" name="Explosion 1 16"/>
          <p:cNvSpPr>
            <a:spLocks noChangeArrowheads="1"/>
          </p:cNvSpPr>
          <p:nvPr/>
        </p:nvSpPr>
        <p:spPr bwMode="auto">
          <a:xfrm>
            <a:off x="6264275" y="3611563"/>
            <a:ext cx="441325" cy="503237"/>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cxnSp>
        <p:nvCxnSpPr>
          <p:cNvPr id="18" name="Straight Connector 17"/>
          <p:cNvCxnSpPr>
            <a:cxnSpLocks noChangeShapeType="1"/>
          </p:cNvCxnSpPr>
          <p:nvPr/>
        </p:nvCxnSpPr>
        <p:spPr bwMode="auto">
          <a:xfrm rot="16200000" flipH="1">
            <a:off x="5800725" y="4795838"/>
            <a:ext cx="1454150" cy="0"/>
          </a:xfrm>
          <a:prstGeom prst="line">
            <a:avLst/>
          </a:prstGeom>
          <a:noFill/>
          <a:ln w="28575">
            <a:solidFill>
              <a:srgbClr val="FF6600"/>
            </a:solidFill>
            <a:prstDash val="sysDot"/>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1176173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2.5.2. Chiến lược </a:t>
            </a:r>
            <a:r>
              <a:rPr lang="en-US" dirty="0">
                <a:solidFill>
                  <a:srgbClr val="C00000"/>
                </a:solidFill>
                <a:effectLst>
                  <a:outerShdw blurRad="38100" dist="38100" dir="2700000" algn="tl">
                    <a:srgbClr val="000000">
                      <a:alpha val="43137"/>
                    </a:srgbClr>
                  </a:outerShdw>
                </a:effectLst>
              </a:rPr>
              <a:t>FIFO (FCFS)</a:t>
            </a:r>
            <a:endParaRPr lang="en-US" dirty="0"/>
          </a:p>
        </p:txBody>
      </p:sp>
      <p:sp>
        <p:nvSpPr>
          <p:cNvPr id="4" name="Date Placeholder 3"/>
          <p:cNvSpPr>
            <a:spLocks noGrp="1"/>
          </p:cNvSpPr>
          <p:nvPr>
            <p:ph type="dt" sz="half" idx="10"/>
          </p:nvPr>
        </p:nvSpPr>
        <p:spPr/>
        <p:txBody>
          <a:bodyPr/>
          <a:lstStyle/>
          <a:p>
            <a:fld id="{F304A388-B792-4BF1-82EC-FA2C53762184}" type="datetime1">
              <a:rPr lang="en-US" smtClean="0"/>
              <a:t>08-Jul-19</a:t>
            </a:fld>
            <a:endParaRPr lang="en-US" dirty="0"/>
          </a:p>
        </p:txBody>
      </p:sp>
      <p:sp>
        <p:nvSpPr>
          <p:cNvPr id="5" name="Footer Placeholder 4"/>
          <p:cNvSpPr>
            <a:spLocks noGrp="1"/>
          </p:cNvSpPr>
          <p:nvPr>
            <p:ph type="ftr" sz="quarter" idx="11"/>
          </p:nvPr>
        </p:nvSpPr>
        <p:spPr/>
        <p:txBody>
          <a:bodyPr/>
          <a:lstStyle/>
          <a:p>
            <a:r>
              <a:rPr lang="en-US" smtClean="0"/>
              <a:t>GV.TS.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68</a:t>
            </a:fld>
            <a:endParaRPr lang="en-US" dirty="0"/>
          </a:p>
        </p:txBody>
      </p:sp>
      <p:graphicFrame>
        <p:nvGraphicFramePr>
          <p:cNvPr id="7" name="Object 2"/>
          <p:cNvGraphicFramePr>
            <a:graphicFrameLocks noChangeAspect="1"/>
          </p:cNvGraphicFramePr>
          <p:nvPr>
            <p:extLst>
              <p:ext uri="{D42A27DB-BD31-4B8C-83A1-F6EECF244321}">
                <p14:modId xmlns:p14="http://schemas.microsoft.com/office/powerpoint/2010/main" val="4253418948"/>
              </p:ext>
            </p:extLst>
          </p:nvPr>
        </p:nvGraphicFramePr>
        <p:xfrm>
          <a:off x="549275" y="3765550"/>
          <a:ext cx="7927975" cy="1752600"/>
        </p:xfrm>
        <a:graphic>
          <a:graphicData uri="http://schemas.openxmlformats.org/presentationml/2006/ole">
            <mc:AlternateContent xmlns:mc="http://schemas.openxmlformats.org/markup-compatibility/2006">
              <mc:Choice xmlns:v="urn:schemas-microsoft-com:vml" Requires="v">
                <p:oleObj spid="_x0000_s17430" name="Document" r:id="rId3" imgW="6032500" imgH="1333500" progId="Word.Document.12">
                  <p:link updateAutomatic="1"/>
                </p:oleObj>
              </mc:Choice>
              <mc:Fallback>
                <p:oleObj name="Document" r:id="rId3" imgW="6032500" imgH="1333500" progId="Word.Document.12">
                  <p:link updateAutomatic="1"/>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275" y="3765550"/>
                        <a:ext cx="7927975"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Table 7"/>
          <p:cNvGraphicFramePr>
            <a:graphicFrameLocks noGrp="1"/>
          </p:cNvGraphicFramePr>
          <p:nvPr/>
        </p:nvGraphicFramePr>
        <p:xfrm>
          <a:off x="781050" y="1600200"/>
          <a:ext cx="7677150" cy="1463040"/>
        </p:xfrm>
        <a:graphic>
          <a:graphicData uri="http://schemas.openxmlformats.org/drawingml/2006/table">
            <a:tbl>
              <a:tblPr/>
              <a:tblGrid>
                <a:gridCol w="1096963">
                  <a:extLst>
                    <a:ext uri="{9D8B030D-6E8A-4147-A177-3AD203B41FA5}">
                      <a16:colId xmlns:a16="http://schemas.microsoft.com/office/drawing/2014/main" val="20000"/>
                    </a:ext>
                  </a:extLst>
                </a:gridCol>
                <a:gridCol w="1096962">
                  <a:extLst>
                    <a:ext uri="{9D8B030D-6E8A-4147-A177-3AD203B41FA5}">
                      <a16:colId xmlns:a16="http://schemas.microsoft.com/office/drawing/2014/main" val="20001"/>
                    </a:ext>
                  </a:extLst>
                </a:gridCol>
                <a:gridCol w="1096963">
                  <a:extLst>
                    <a:ext uri="{9D8B030D-6E8A-4147-A177-3AD203B41FA5}">
                      <a16:colId xmlns:a16="http://schemas.microsoft.com/office/drawing/2014/main" val="20002"/>
                    </a:ext>
                  </a:extLst>
                </a:gridCol>
                <a:gridCol w="1095375">
                  <a:extLst>
                    <a:ext uri="{9D8B030D-6E8A-4147-A177-3AD203B41FA5}">
                      <a16:colId xmlns:a16="http://schemas.microsoft.com/office/drawing/2014/main" val="20003"/>
                    </a:ext>
                  </a:extLst>
                </a:gridCol>
                <a:gridCol w="1096962">
                  <a:extLst>
                    <a:ext uri="{9D8B030D-6E8A-4147-A177-3AD203B41FA5}">
                      <a16:colId xmlns:a16="http://schemas.microsoft.com/office/drawing/2014/main" val="20004"/>
                    </a:ext>
                  </a:extLst>
                </a:gridCol>
                <a:gridCol w="1096963">
                  <a:extLst>
                    <a:ext uri="{9D8B030D-6E8A-4147-A177-3AD203B41FA5}">
                      <a16:colId xmlns:a16="http://schemas.microsoft.com/office/drawing/2014/main" val="20005"/>
                    </a:ext>
                  </a:extLst>
                </a:gridCol>
                <a:gridCol w="1096962">
                  <a:extLst>
                    <a:ext uri="{9D8B030D-6E8A-4147-A177-3AD203B41FA5}">
                      <a16:colId xmlns:a16="http://schemas.microsoft.com/office/drawing/2014/main" val="20006"/>
                    </a:ext>
                  </a:extLst>
                </a:gridCol>
              </a:tblGrid>
              <a:tr h="2825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Process</a:t>
                      </a:r>
                      <a:endParaRPr kumimoji="0" lang="en-US" sz="1600" b="0" i="0" u="none" strike="noStrike" cap="none" normalizeH="0" baseline="0" smtClean="0">
                        <a:ln>
                          <a:noFill/>
                        </a:ln>
                        <a:solidFill>
                          <a:srgbClr val="FFFFFF"/>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Arrival time</a:t>
                      </a:r>
                      <a:endParaRPr kumimoji="0" lang="en-US" sz="1600" b="0" i="0" u="none" strike="noStrike" cap="none" normalizeH="0" baseline="0" smtClean="0">
                        <a:ln>
                          <a:noFill/>
                        </a:ln>
                        <a:solidFill>
                          <a:srgbClr val="FFFFFF"/>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r>
                        <a:rPr kumimoji="0" lang="en-US" sz="1600" b="0" i="0" u="none" strike="noStrike" cap="none" normalizeH="0" baseline="30000" smtClean="0">
                          <a:ln>
                            <a:noFill/>
                          </a:ln>
                          <a:solidFill>
                            <a:srgbClr val="AA5816"/>
                          </a:solidFill>
                          <a:effectLst/>
                          <a:latin typeface="Arial" charset="0"/>
                          <a:ea typeface="Times New Roman" charset="0"/>
                        </a:rPr>
                        <a:t>st</a:t>
                      </a:r>
                      <a:r>
                        <a:rPr kumimoji="0" lang="en-US" sz="1600" b="0" i="0" u="none" strike="noStrike" cap="none" normalizeH="0" baseline="0" smtClean="0">
                          <a:ln>
                            <a:noFill/>
                          </a:ln>
                          <a:solidFill>
                            <a:srgbClr val="AA5816"/>
                          </a:solidFill>
                          <a:effectLst/>
                          <a:latin typeface="Arial" charset="0"/>
                          <a:ea typeface="Times New Roman" charset="0"/>
                        </a:rPr>
                        <a:t> exec</a:t>
                      </a:r>
                      <a:endParaRPr kumimoji="0" lang="en-US" sz="1600" b="0" i="0" u="none" strike="noStrike" cap="none" normalizeH="0" baseline="0" smtClean="0">
                        <a:ln>
                          <a:noFill/>
                        </a:ln>
                        <a:solidFill>
                          <a:srgbClr val="AA5816"/>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1C1D2"/>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1</a:t>
                      </a:r>
                      <a:r>
                        <a:rPr kumimoji="0" lang="en-US" sz="1600" b="0" i="0" u="none" strike="noStrike" cap="none" normalizeH="0" baseline="30000" smtClean="0">
                          <a:ln>
                            <a:noFill/>
                          </a:ln>
                          <a:solidFill>
                            <a:srgbClr val="FFFFFF"/>
                          </a:solidFill>
                          <a:effectLst/>
                          <a:latin typeface="Arial" charset="0"/>
                          <a:ea typeface="Times New Roman" charset="0"/>
                        </a:rPr>
                        <a:t>st</a:t>
                      </a:r>
                      <a:r>
                        <a:rPr kumimoji="0" lang="en-US" sz="1600" b="0" i="0" u="none" strike="noStrike" cap="none" normalizeH="0" baseline="0" smtClean="0">
                          <a:ln>
                            <a:noFill/>
                          </a:ln>
                          <a:solidFill>
                            <a:srgbClr val="FFFFFF"/>
                          </a:solidFill>
                          <a:effectLst/>
                          <a:latin typeface="Arial" charset="0"/>
                          <a:ea typeface="Times New Roman" charset="0"/>
                        </a:rPr>
                        <a:t> I/O</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2</a:t>
                      </a:r>
                      <a:r>
                        <a:rPr kumimoji="0" lang="en-US" sz="1600" b="0" i="0" u="none" strike="noStrike" cap="none" normalizeH="0" baseline="30000" smtClean="0">
                          <a:ln>
                            <a:noFill/>
                          </a:ln>
                          <a:solidFill>
                            <a:srgbClr val="AA5816"/>
                          </a:solidFill>
                          <a:effectLst/>
                          <a:latin typeface="Arial" charset="0"/>
                          <a:ea typeface="Times New Roman" charset="0"/>
                        </a:rPr>
                        <a:t>nd</a:t>
                      </a:r>
                      <a:r>
                        <a:rPr kumimoji="0" lang="en-US" sz="1600" b="0" i="0" u="none" strike="noStrike" cap="none" normalizeH="0" baseline="0" smtClean="0">
                          <a:ln>
                            <a:noFill/>
                          </a:ln>
                          <a:solidFill>
                            <a:srgbClr val="AA5816"/>
                          </a:solidFill>
                          <a:effectLst/>
                          <a:latin typeface="Arial" charset="0"/>
                          <a:ea typeface="Times New Roman" charset="0"/>
                        </a:rPr>
                        <a:t> exec</a:t>
                      </a:r>
                      <a:endParaRPr kumimoji="0" lang="en-US" sz="1600" b="0" i="0" u="none" strike="noStrike" cap="none" normalizeH="0" baseline="0" smtClean="0">
                        <a:ln>
                          <a:noFill/>
                        </a:ln>
                        <a:solidFill>
                          <a:srgbClr val="AA5816"/>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1C1D2"/>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2</a:t>
                      </a:r>
                      <a:r>
                        <a:rPr kumimoji="0" lang="en-US" sz="1600" b="0" i="0" u="none" strike="noStrike" cap="none" normalizeH="0" baseline="30000" smtClean="0">
                          <a:ln>
                            <a:noFill/>
                          </a:ln>
                          <a:solidFill>
                            <a:srgbClr val="FFFFFF"/>
                          </a:solidFill>
                          <a:effectLst/>
                          <a:latin typeface="Arial" charset="0"/>
                          <a:ea typeface="Times New Roman" charset="0"/>
                        </a:rPr>
                        <a:t>nd</a:t>
                      </a:r>
                      <a:r>
                        <a:rPr kumimoji="0" lang="en-US" sz="1600" b="0" i="0" u="none" strike="noStrike" cap="none" normalizeH="0" baseline="0" smtClean="0">
                          <a:ln>
                            <a:noFill/>
                          </a:ln>
                          <a:solidFill>
                            <a:srgbClr val="FFFFFF"/>
                          </a:solidFill>
                          <a:effectLst/>
                          <a:latin typeface="Arial" charset="0"/>
                          <a:ea typeface="Times New Roman" charset="0"/>
                        </a:rPr>
                        <a:t> I/O</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3</a:t>
                      </a:r>
                      <a:r>
                        <a:rPr kumimoji="0" lang="en-US" sz="1600" b="0" i="0" u="none" strike="noStrike" cap="none" normalizeH="0" baseline="30000" smtClean="0">
                          <a:ln>
                            <a:noFill/>
                          </a:ln>
                          <a:solidFill>
                            <a:srgbClr val="AA5816"/>
                          </a:solidFill>
                          <a:effectLst/>
                          <a:latin typeface="Arial" charset="0"/>
                          <a:ea typeface="Times New Roman" charset="0"/>
                        </a:rPr>
                        <a:t>rd</a:t>
                      </a:r>
                      <a:r>
                        <a:rPr kumimoji="0" lang="en-US" sz="1600" b="0" i="0" u="none" strike="noStrike" cap="none" normalizeH="0" baseline="0" smtClean="0">
                          <a:ln>
                            <a:noFill/>
                          </a:ln>
                          <a:solidFill>
                            <a:srgbClr val="AA5816"/>
                          </a:solidFill>
                          <a:effectLst/>
                          <a:latin typeface="Arial" charset="0"/>
                          <a:ea typeface="Times New Roman" charset="0"/>
                        </a:rPr>
                        <a:t> exec</a:t>
                      </a:r>
                      <a:endParaRPr kumimoji="0" lang="en-US" sz="1600" b="0" i="0" u="none" strike="noStrike" cap="none" normalizeH="0" baseline="0" smtClean="0">
                        <a:ln>
                          <a:noFill/>
                        </a:ln>
                        <a:solidFill>
                          <a:srgbClr val="AA5816"/>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1C1D2"/>
                    </a:solidFill>
                  </a:tcPr>
                </a:tc>
                <a:extLst>
                  <a:ext uri="{0D108BD9-81ED-4DB2-BD59-A6C34878D82A}">
                    <a16:rowId xmlns:a16="http://schemas.microsoft.com/office/drawing/2014/main" val="10000"/>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A</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0</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4</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4</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4</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4</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4</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extLst>
                  <a:ext uri="{0D108BD9-81ED-4DB2-BD59-A6C34878D82A}">
                    <a16:rowId xmlns:a16="http://schemas.microsoft.com/office/drawing/2014/main" val="10001"/>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B</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2</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8</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8</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2"/>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C</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3</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2</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2</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0CAC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3"/>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D</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7</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extLst>
                  <a:ext uri="{0D108BD9-81ED-4DB2-BD59-A6C34878D82A}">
                    <a16:rowId xmlns:a16="http://schemas.microsoft.com/office/drawing/2014/main" val="10004"/>
                  </a:ext>
                </a:extLst>
              </a:tr>
            </a:tbl>
          </a:graphicData>
        </a:graphic>
      </p:graphicFrame>
      <p:sp>
        <p:nvSpPr>
          <p:cNvPr id="9" name="Rectangle 8"/>
          <p:cNvSpPr>
            <a:spLocks noChangeArrowheads="1"/>
          </p:cNvSpPr>
          <p:nvPr/>
        </p:nvSpPr>
        <p:spPr bwMode="auto">
          <a:xfrm>
            <a:off x="7086600" y="3733800"/>
            <a:ext cx="1371600" cy="1784350"/>
          </a:xfrm>
          <a:prstGeom prst="rect">
            <a:avLst/>
          </a:prstGeom>
          <a:solidFill>
            <a:srgbClr val="D4E2ED">
              <a:alpha val="70195"/>
            </a:srgbClr>
          </a:solidFill>
          <a:ln>
            <a:noFill/>
          </a:ln>
          <a:effectLst>
            <a:outerShdw blurRad="38100" dist="30000" dir="5400000" rotWithShape="0">
              <a:srgbClr val="808080">
                <a:alpha val="45000"/>
              </a:srgbClr>
            </a:outerShdw>
          </a:effectLst>
          <a:extLst>
            <a:ext uri="{91240B29-F687-4F45-9708-019B960494DF}">
              <a14:hiddenLine xmlns:a14="http://schemas.microsoft.com/office/drawing/2010/main" w="10000">
                <a:solidFill>
                  <a:srgbClr val="000000"/>
                </a:solidFill>
                <a:miter lim="800000"/>
                <a:headEnd/>
                <a:tailEnd/>
              </a14:hiddenLine>
            </a:ext>
          </a:extLst>
        </p:spPr>
        <p:txBody>
          <a:bodyPr anchor="ctr"/>
          <a:lstStyle/>
          <a:p>
            <a:pPr algn="ctr"/>
            <a:endParaRPr lang="en-US">
              <a:solidFill>
                <a:srgbClr val="FFFFFF"/>
              </a:solidFill>
              <a:latin typeface="Tw Cen MT" charset="-18"/>
            </a:endParaRPr>
          </a:p>
        </p:txBody>
      </p:sp>
      <p:graphicFrame>
        <p:nvGraphicFramePr>
          <p:cNvPr id="10" name="Table 9"/>
          <p:cNvGraphicFramePr>
            <a:graphicFrameLocks noGrp="1"/>
          </p:cNvGraphicFramePr>
          <p:nvPr/>
        </p:nvGraphicFramePr>
        <p:xfrm>
          <a:off x="781050" y="3200400"/>
          <a:ext cx="2571750" cy="579120"/>
        </p:xfrm>
        <a:graphic>
          <a:graphicData uri="http://schemas.openxmlformats.org/drawingml/2006/table">
            <a:tbl>
              <a:tblPr/>
              <a:tblGrid>
                <a:gridCol w="530225">
                  <a:extLst>
                    <a:ext uri="{9D8B030D-6E8A-4147-A177-3AD203B41FA5}">
                      <a16:colId xmlns:a16="http://schemas.microsoft.com/office/drawing/2014/main" val="20000"/>
                    </a:ext>
                  </a:extLst>
                </a:gridCol>
                <a:gridCol w="365125">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gridCol w="457200">
                  <a:extLst>
                    <a:ext uri="{9D8B030D-6E8A-4147-A177-3AD203B41FA5}">
                      <a16:colId xmlns:a16="http://schemas.microsoft.com/office/drawing/2014/main" val="20004"/>
                    </a:ext>
                  </a:extLst>
                </a:gridCol>
                <a:gridCol w="381000">
                  <a:extLst>
                    <a:ext uri="{9D8B030D-6E8A-4147-A177-3AD203B41FA5}">
                      <a16:colId xmlns:a16="http://schemas.microsoft.com/office/drawing/2014/main" val="20005"/>
                    </a:ext>
                  </a:extLst>
                </a:gridCol>
              </a:tblGrid>
              <a:tr h="2333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News Gothic MT" charset="0"/>
                          <a:ea typeface="ＭＳ Ｐゴシック" charset="-128"/>
                        </a:rPr>
                        <a:t>RQ:</a:t>
                      </a:r>
                    </a:p>
                  </a:txBody>
                  <a:tcPr horzOverflow="overflow">
                    <a:lnL w="12700" cap="flat" cmpd="sng" algn="ctr">
                      <a:solidFill>
                        <a:schemeClr val="bg1"/>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News Gothic MT" charset="0"/>
                          <a:ea typeface="ＭＳ Ｐゴシック" charset="-128"/>
                        </a:rPr>
                        <a:t>D</a:t>
                      </a: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rgbClr val="D9E8F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News Gothic MT" charset="0"/>
                          <a:ea typeface="ＭＳ Ｐゴシック" charset="-128"/>
                        </a:rPr>
                        <a:t>A</a:t>
                      </a: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rgbClr val="D9E8F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rgbClr val="000000"/>
                        </a:solidFill>
                        <a:effectLst/>
                        <a:latin typeface="News Gothic MT" charset="0"/>
                        <a:ea typeface="ＭＳ Ｐゴシック" charset="-128"/>
                      </a:endParaRP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rgbClr val="000000"/>
                        </a:solidFill>
                        <a:effectLst/>
                        <a:latin typeface="News Gothic MT" charset="0"/>
                        <a:ea typeface="ＭＳ Ｐゴシック" charset="-128"/>
                      </a:endParaRP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rgbClr val="000000"/>
                        </a:solidFill>
                        <a:effectLst/>
                        <a:latin typeface="News Gothic MT" charset="0"/>
                        <a:ea typeface="ＭＳ Ｐゴシック" charset="-128"/>
                      </a:endParaRP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cxnSp>
        <p:nvCxnSpPr>
          <p:cNvPr id="11" name="Straight Arrow Connector 10"/>
          <p:cNvCxnSpPr>
            <a:cxnSpLocks noChangeShapeType="1"/>
          </p:cNvCxnSpPr>
          <p:nvPr/>
        </p:nvCxnSpPr>
        <p:spPr bwMode="auto">
          <a:xfrm rot="5400000" flipH="1" flipV="1">
            <a:off x="3467894" y="4763294"/>
            <a:ext cx="228600" cy="1588"/>
          </a:xfrm>
          <a:prstGeom prst="straightConnector1">
            <a:avLst/>
          </a:prstGeom>
          <a:noFill/>
          <a:ln w="6350">
            <a:solidFill>
              <a:schemeClr val="tx1"/>
            </a:solidFill>
            <a:round/>
            <a:headEnd/>
            <a:tailEnd type="triangle" w="lg" len="lg"/>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
        <p:nvSpPr>
          <p:cNvPr id="12" name="Explosion 1 11"/>
          <p:cNvSpPr>
            <a:spLocks noChangeArrowheads="1"/>
          </p:cNvSpPr>
          <p:nvPr/>
        </p:nvSpPr>
        <p:spPr bwMode="auto">
          <a:xfrm>
            <a:off x="1295400" y="3124200"/>
            <a:ext cx="441325" cy="503238"/>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sp>
        <p:nvSpPr>
          <p:cNvPr id="13" name="Explosion 1 12"/>
          <p:cNvSpPr>
            <a:spLocks noChangeArrowheads="1"/>
          </p:cNvSpPr>
          <p:nvPr/>
        </p:nvSpPr>
        <p:spPr bwMode="auto">
          <a:xfrm>
            <a:off x="5502275" y="2438400"/>
            <a:ext cx="441325" cy="503238"/>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cxnSp>
        <p:nvCxnSpPr>
          <p:cNvPr id="14" name="Straight Connector 13"/>
          <p:cNvCxnSpPr>
            <a:cxnSpLocks noChangeShapeType="1"/>
          </p:cNvCxnSpPr>
          <p:nvPr/>
        </p:nvCxnSpPr>
        <p:spPr bwMode="auto">
          <a:xfrm rot="10800000" flipV="1">
            <a:off x="1295400" y="3200400"/>
            <a:ext cx="441325" cy="334963"/>
          </a:xfrm>
          <a:prstGeom prst="line">
            <a:avLst/>
          </a:prstGeom>
          <a:noFill/>
          <a:ln w="19050">
            <a:solidFill>
              <a:schemeClr val="accent1"/>
            </a:solidFill>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
        <p:nvSpPr>
          <p:cNvPr id="15" name="Explosion 1 14"/>
          <p:cNvSpPr>
            <a:spLocks noChangeArrowheads="1"/>
          </p:cNvSpPr>
          <p:nvPr/>
        </p:nvSpPr>
        <p:spPr bwMode="auto">
          <a:xfrm>
            <a:off x="5502275" y="2697163"/>
            <a:ext cx="441325" cy="503237"/>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sp>
        <p:nvSpPr>
          <p:cNvPr id="16" name="Explosion 1 15"/>
          <p:cNvSpPr>
            <a:spLocks noChangeArrowheads="1"/>
          </p:cNvSpPr>
          <p:nvPr/>
        </p:nvSpPr>
        <p:spPr bwMode="auto">
          <a:xfrm>
            <a:off x="6858000" y="4068763"/>
            <a:ext cx="441325" cy="503237"/>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sp>
        <p:nvSpPr>
          <p:cNvPr id="17" name="Explosion 1 16"/>
          <p:cNvSpPr>
            <a:spLocks noChangeArrowheads="1"/>
          </p:cNvSpPr>
          <p:nvPr/>
        </p:nvSpPr>
        <p:spPr bwMode="auto">
          <a:xfrm>
            <a:off x="6645275" y="3611563"/>
            <a:ext cx="441325" cy="503237"/>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cxnSp>
        <p:nvCxnSpPr>
          <p:cNvPr id="18" name="Straight Connector 17"/>
          <p:cNvCxnSpPr>
            <a:cxnSpLocks noChangeShapeType="1"/>
          </p:cNvCxnSpPr>
          <p:nvPr/>
        </p:nvCxnSpPr>
        <p:spPr bwMode="auto">
          <a:xfrm rot="16200000" flipH="1">
            <a:off x="6207125" y="4795838"/>
            <a:ext cx="1454150" cy="0"/>
          </a:xfrm>
          <a:prstGeom prst="line">
            <a:avLst/>
          </a:prstGeom>
          <a:noFill/>
          <a:ln w="28575">
            <a:solidFill>
              <a:srgbClr val="FF6600"/>
            </a:solidFill>
            <a:prstDash val="sysDot"/>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88257625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2.5.2. Chiến lược </a:t>
            </a:r>
            <a:r>
              <a:rPr lang="en-US" dirty="0">
                <a:solidFill>
                  <a:srgbClr val="C00000"/>
                </a:solidFill>
                <a:effectLst>
                  <a:outerShdw blurRad="38100" dist="38100" dir="2700000" algn="tl">
                    <a:srgbClr val="000000">
                      <a:alpha val="43137"/>
                    </a:srgbClr>
                  </a:outerShdw>
                </a:effectLst>
              </a:rPr>
              <a:t>FIFO (FCFS)</a:t>
            </a:r>
            <a:endParaRPr lang="en-US" dirty="0"/>
          </a:p>
        </p:txBody>
      </p:sp>
      <p:sp>
        <p:nvSpPr>
          <p:cNvPr id="4" name="Date Placeholder 3"/>
          <p:cNvSpPr>
            <a:spLocks noGrp="1"/>
          </p:cNvSpPr>
          <p:nvPr>
            <p:ph type="dt" sz="half" idx="10"/>
          </p:nvPr>
        </p:nvSpPr>
        <p:spPr/>
        <p:txBody>
          <a:bodyPr/>
          <a:lstStyle/>
          <a:p>
            <a:fld id="{F304A388-B792-4BF1-82EC-FA2C53762184}" type="datetime1">
              <a:rPr lang="en-US" smtClean="0"/>
              <a:t>08-Jul-19</a:t>
            </a:fld>
            <a:endParaRPr lang="en-US" dirty="0"/>
          </a:p>
        </p:txBody>
      </p:sp>
      <p:sp>
        <p:nvSpPr>
          <p:cNvPr id="5" name="Footer Placeholder 4"/>
          <p:cNvSpPr>
            <a:spLocks noGrp="1"/>
          </p:cNvSpPr>
          <p:nvPr>
            <p:ph type="ftr" sz="quarter" idx="11"/>
          </p:nvPr>
        </p:nvSpPr>
        <p:spPr/>
        <p:txBody>
          <a:bodyPr/>
          <a:lstStyle/>
          <a:p>
            <a:r>
              <a:rPr lang="en-US" smtClean="0"/>
              <a:t>GV.TS.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69</a:t>
            </a:fld>
            <a:endParaRPr lang="en-US" dirty="0"/>
          </a:p>
        </p:txBody>
      </p:sp>
      <p:graphicFrame>
        <p:nvGraphicFramePr>
          <p:cNvPr id="7" name="Object 2"/>
          <p:cNvGraphicFramePr>
            <a:graphicFrameLocks noChangeAspect="1"/>
          </p:cNvGraphicFramePr>
          <p:nvPr>
            <p:extLst>
              <p:ext uri="{D42A27DB-BD31-4B8C-83A1-F6EECF244321}">
                <p14:modId xmlns:p14="http://schemas.microsoft.com/office/powerpoint/2010/main" val="2096678852"/>
              </p:ext>
            </p:extLst>
          </p:nvPr>
        </p:nvGraphicFramePr>
        <p:xfrm>
          <a:off x="549275" y="3765550"/>
          <a:ext cx="7927975" cy="1752600"/>
        </p:xfrm>
        <a:graphic>
          <a:graphicData uri="http://schemas.openxmlformats.org/presentationml/2006/ole">
            <mc:AlternateContent xmlns:mc="http://schemas.openxmlformats.org/markup-compatibility/2006">
              <mc:Choice xmlns:v="urn:schemas-microsoft-com:vml" Requires="v">
                <p:oleObj spid="_x0000_s18454" name="Document" r:id="rId3" imgW="6032500" imgH="1333500" progId="Word.Document.12">
                  <p:link updateAutomatic="1"/>
                </p:oleObj>
              </mc:Choice>
              <mc:Fallback>
                <p:oleObj name="Document" r:id="rId3" imgW="6032500" imgH="1333500" progId="Word.Document.12">
                  <p:link updateAutomatic="1"/>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275" y="3765550"/>
                        <a:ext cx="7927975"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Table 7"/>
          <p:cNvGraphicFramePr>
            <a:graphicFrameLocks noGrp="1"/>
          </p:cNvGraphicFramePr>
          <p:nvPr/>
        </p:nvGraphicFramePr>
        <p:xfrm>
          <a:off x="781050" y="1600200"/>
          <a:ext cx="7677150" cy="1463040"/>
        </p:xfrm>
        <a:graphic>
          <a:graphicData uri="http://schemas.openxmlformats.org/drawingml/2006/table">
            <a:tbl>
              <a:tblPr/>
              <a:tblGrid>
                <a:gridCol w="1096963">
                  <a:extLst>
                    <a:ext uri="{9D8B030D-6E8A-4147-A177-3AD203B41FA5}">
                      <a16:colId xmlns:a16="http://schemas.microsoft.com/office/drawing/2014/main" val="20000"/>
                    </a:ext>
                  </a:extLst>
                </a:gridCol>
                <a:gridCol w="1096962">
                  <a:extLst>
                    <a:ext uri="{9D8B030D-6E8A-4147-A177-3AD203B41FA5}">
                      <a16:colId xmlns:a16="http://schemas.microsoft.com/office/drawing/2014/main" val="20001"/>
                    </a:ext>
                  </a:extLst>
                </a:gridCol>
                <a:gridCol w="1096963">
                  <a:extLst>
                    <a:ext uri="{9D8B030D-6E8A-4147-A177-3AD203B41FA5}">
                      <a16:colId xmlns:a16="http://schemas.microsoft.com/office/drawing/2014/main" val="20002"/>
                    </a:ext>
                  </a:extLst>
                </a:gridCol>
                <a:gridCol w="1095375">
                  <a:extLst>
                    <a:ext uri="{9D8B030D-6E8A-4147-A177-3AD203B41FA5}">
                      <a16:colId xmlns:a16="http://schemas.microsoft.com/office/drawing/2014/main" val="20003"/>
                    </a:ext>
                  </a:extLst>
                </a:gridCol>
                <a:gridCol w="1096962">
                  <a:extLst>
                    <a:ext uri="{9D8B030D-6E8A-4147-A177-3AD203B41FA5}">
                      <a16:colId xmlns:a16="http://schemas.microsoft.com/office/drawing/2014/main" val="20004"/>
                    </a:ext>
                  </a:extLst>
                </a:gridCol>
                <a:gridCol w="1096963">
                  <a:extLst>
                    <a:ext uri="{9D8B030D-6E8A-4147-A177-3AD203B41FA5}">
                      <a16:colId xmlns:a16="http://schemas.microsoft.com/office/drawing/2014/main" val="20005"/>
                    </a:ext>
                  </a:extLst>
                </a:gridCol>
                <a:gridCol w="1096962">
                  <a:extLst>
                    <a:ext uri="{9D8B030D-6E8A-4147-A177-3AD203B41FA5}">
                      <a16:colId xmlns:a16="http://schemas.microsoft.com/office/drawing/2014/main" val="20006"/>
                    </a:ext>
                  </a:extLst>
                </a:gridCol>
              </a:tblGrid>
              <a:tr h="2825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Process</a:t>
                      </a:r>
                      <a:endParaRPr kumimoji="0" lang="en-US" sz="1600" b="0" i="0" u="none" strike="noStrike" cap="none" normalizeH="0" baseline="0" smtClean="0">
                        <a:ln>
                          <a:noFill/>
                        </a:ln>
                        <a:solidFill>
                          <a:srgbClr val="FFFFFF"/>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Arrival time</a:t>
                      </a:r>
                      <a:endParaRPr kumimoji="0" lang="en-US" sz="1600" b="0" i="0" u="none" strike="noStrike" cap="none" normalizeH="0" baseline="0" smtClean="0">
                        <a:ln>
                          <a:noFill/>
                        </a:ln>
                        <a:solidFill>
                          <a:srgbClr val="FFFFFF"/>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r>
                        <a:rPr kumimoji="0" lang="en-US" sz="1600" b="0" i="0" u="none" strike="noStrike" cap="none" normalizeH="0" baseline="30000" smtClean="0">
                          <a:ln>
                            <a:noFill/>
                          </a:ln>
                          <a:solidFill>
                            <a:srgbClr val="AA5816"/>
                          </a:solidFill>
                          <a:effectLst/>
                          <a:latin typeface="Arial" charset="0"/>
                          <a:ea typeface="Times New Roman" charset="0"/>
                        </a:rPr>
                        <a:t>st</a:t>
                      </a:r>
                      <a:r>
                        <a:rPr kumimoji="0" lang="en-US" sz="1600" b="0" i="0" u="none" strike="noStrike" cap="none" normalizeH="0" baseline="0" smtClean="0">
                          <a:ln>
                            <a:noFill/>
                          </a:ln>
                          <a:solidFill>
                            <a:srgbClr val="AA5816"/>
                          </a:solidFill>
                          <a:effectLst/>
                          <a:latin typeface="Arial" charset="0"/>
                          <a:ea typeface="Times New Roman" charset="0"/>
                        </a:rPr>
                        <a:t> exec</a:t>
                      </a:r>
                      <a:endParaRPr kumimoji="0" lang="en-US" sz="1600" b="0" i="0" u="none" strike="noStrike" cap="none" normalizeH="0" baseline="0" smtClean="0">
                        <a:ln>
                          <a:noFill/>
                        </a:ln>
                        <a:solidFill>
                          <a:srgbClr val="AA5816"/>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1C1D2"/>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1</a:t>
                      </a:r>
                      <a:r>
                        <a:rPr kumimoji="0" lang="en-US" sz="1600" b="0" i="0" u="none" strike="noStrike" cap="none" normalizeH="0" baseline="30000" smtClean="0">
                          <a:ln>
                            <a:noFill/>
                          </a:ln>
                          <a:solidFill>
                            <a:srgbClr val="FFFFFF"/>
                          </a:solidFill>
                          <a:effectLst/>
                          <a:latin typeface="Arial" charset="0"/>
                          <a:ea typeface="Times New Roman" charset="0"/>
                        </a:rPr>
                        <a:t>st</a:t>
                      </a:r>
                      <a:r>
                        <a:rPr kumimoji="0" lang="en-US" sz="1600" b="0" i="0" u="none" strike="noStrike" cap="none" normalizeH="0" baseline="0" smtClean="0">
                          <a:ln>
                            <a:noFill/>
                          </a:ln>
                          <a:solidFill>
                            <a:srgbClr val="FFFFFF"/>
                          </a:solidFill>
                          <a:effectLst/>
                          <a:latin typeface="Arial" charset="0"/>
                          <a:ea typeface="Times New Roman" charset="0"/>
                        </a:rPr>
                        <a:t> I/O</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2</a:t>
                      </a:r>
                      <a:r>
                        <a:rPr kumimoji="0" lang="en-US" sz="1600" b="0" i="0" u="none" strike="noStrike" cap="none" normalizeH="0" baseline="30000" smtClean="0">
                          <a:ln>
                            <a:noFill/>
                          </a:ln>
                          <a:solidFill>
                            <a:srgbClr val="AA5816"/>
                          </a:solidFill>
                          <a:effectLst/>
                          <a:latin typeface="Arial" charset="0"/>
                          <a:ea typeface="Times New Roman" charset="0"/>
                        </a:rPr>
                        <a:t>nd</a:t>
                      </a:r>
                      <a:r>
                        <a:rPr kumimoji="0" lang="en-US" sz="1600" b="0" i="0" u="none" strike="noStrike" cap="none" normalizeH="0" baseline="0" smtClean="0">
                          <a:ln>
                            <a:noFill/>
                          </a:ln>
                          <a:solidFill>
                            <a:srgbClr val="AA5816"/>
                          </a:solidFill>
                          <a:effectLst/>
                          <a:latin typeface="Arial" charset="0"/>
                          <a:ea typeface="Times New Roman" charset="0"/>
                        </a:rPr>
                        <a:t> exec</a:t>
                      </a:r>
                      <a:endParaRPr kumimoji="0" lang="en-US" sz="1600" b="0" i="0" u="none" strike="noStrike" cap="none" normalizeH="0" baseline="0" smtClean="0">
                        <a:ln>
                          <a:noFill/>
                        </a:ln>
                        <a:solidFill>
                          <a:srgbClr val="AA5816"/>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1C1D2"/>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2</a:t>
                      </a:r>
                      <a:r>
                        <a:rPr kumimoji="0" lang="en-US" sz="1600" b="0" i="0" u="none" strike="noStrike" cap="none" normalizeH="0" baseline="30000" smtClean="0">
                          <a:ln>
                            <a:noFill/>
                          </a:ln>
                          <a:solidFill>
                            <a:srgbClr val="FFFFFF"/>
                          </a:solidFill>
                          <a:effectLst/>
                          <a:latin typeface="Arial" charset="0"/>
                          <a:ea typeface="Times New Roman" charset="0"/>
                        </a:rPr>
                        <a:t>nd</a:t>
                      </a:r>
                      <a:r>
                        <a:rPr kumimoji="0" lang="en-US" sz="1600" b="0" i="0" u="none" strike="noStrike" cap="none" normalizeH="0" baseline="0" smtClean="0">
                          <a:ln>
                            <a:noFill/>
                          </a:ln>
                          <a:solidFill>
                            <a:srgbClr val="FFFFFF"/>
                          </a:solidFill>
                          <a:effectLst/>
                          <a:latin typeface="Arial" charset="0"/>
                          <a:ea typeface="Times New Roman" charset="0"/>
                        </a:rPr>
                        <a:t> I/O</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3</a:t>
                      </a:r>
                      <a:r>
                        <a:rPr kumimoji="0" lang="en-US" sz="1600" b="0" i="0" u="none" strike="noStrike" cap="none" normalizeH="0" baseline="30000" smtClean="0">
                          <a:ln>
                            <a:noFill/>
                          </a:ln>
                          <a:solidFill>
                            <a:srgbClr val="AA5816"/>
                          </a:solidFill>
                          <a:effectLst/>
                          <a:latin typeface="Arial" charset="0"/>
                          <a:ea typeface="Times New Roman" charset="0"/>
                        </a:rPr>
                        <a:t>rd</a:t>
                      </a:r>
                      <a:r>
                        <a:rPr kumimoji="0" lang="en-US" sz="1600" b="0" i="0" u="none" strike="noStrike" cap="none" normalizeH="0" baseline="0" smtClean="0">
                          <a:ln>
                            <a:noFill/>
                          </a:ln>
                          <a:solidFill>
                            <a:srgbClr val="AA5816"/>
                          </a:solidFill>
                          <a:effectLst/>
                          <a:latin typeface="Arial" charset="0"/>
                          <a:ea typeface="Times New Roman" charset="0"/>
                        </a:rPr>
                        <a:t> exec</a:t>
                      </a:r>
                      <a:endParaRPr kumimoji="0" lang="en-US" sz="1600" b="0" i="0" u="none" strike="noStrike" cap="none" normalizeH="0" baseline="0" smtClean="0">
                        <a:ln>
                          <a:noFill/>
                        </a:ln>
                        <a:solidFill>
                          <a:srgbClr val="AA5816"/>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1C1D2"/>
                    </a:solidFill>
                  </a:tcPr>
                </a:tc>
                <a:extLst>
                  <a:ext uri="{0D108BD9-81ED-4DB2-BD59-A6C34878D82A}">
                    <a16:rowId xmlns:a16="http://schemas.microsoft.com/office/drawing/2014/main" val="10000"/>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A</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0</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4</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4</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4</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4</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4</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8047"/>
                    </a:solidFill>
                  </a:tcPr>
                </a:tc>
                <a:extLst>
                  <a:ext uri="{0D108BD9-81ED-4DB2-BD59-A6C34878D82A}">
                    <a16:rowId xmlns:a16="http://schemas.microsoft.com/office/drawing/2014/main" val="10001"/>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B</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2</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8</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8</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2"/>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C</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3</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2</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2</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3"/>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D</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7</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0CAC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804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extLst>
                  <a:ext uri="{0D108BD9-81ED-4DB2-BD59-A6C34878D82A}">
                    <a16:rowId xmlns:a16="http://schemas.microsoft.com/office/drawing/2014/main" val="10004"/>
                  </a:ext>
                </a:extLst>
              </a:tr>
            </a:tbl>
          </a:graphicData>
        </a:graphic>
      </p:graphicFrame>
      <p:sp>
        <p:nvSpPr>
          <p:cNvPr id="9" name="Rectangle 8"/>
          <p:cNvSpPr>
            <a:spLocks noChangeArrowheads="1"/>
          </p:cNvSpPr>
          <p:nvPr/>
        </p:nvSpPr>
        <p:spPr bwMode="auto">
          <a:xfrm>
            <a:off x="7299325" y="3733800"/>
            <a:ext cx="1158875" cy="1784350"/>
          </a:xfrm>
          <a:prstGeom prst="rect">
            <a:avLst/>
          </a:prstGeom>
          <a:solidFill>
            <a:srgbClr val="D4E2ED">
              <a:alpha val="70195"/>
            </a:srgbClr>
          </a:solidFill>
          <a:ln>
            <a:noFill/>
          </a:ln>
          <a:effectLst>
            <a:outerShdw blurRad="38100" dist="30000" dir="5400000" rotWithShape="0">
              <a:srgbClr val="808080">
                <a:alpha val="45000"/>
              </a:srgbClr>
            </a:outerShdw>
          </a:effectLst>
          <a:extLst>
            <a:ext uri="{91240B29-F687-4F45-9708-019B960494DF}">
              <a14:hiddenLine xmlns:a14="http://schemas.microsoft.com/office/drawing/2010/main" w="10000">
                <a:solidFill>
                  <a:srgbClr val="000000"/>
                </a:solidFill>
                <a:miter lim="800000"/>
                <a:headEnd/>
                <a:tailEnd/>
              </a14:hiddenLine>
            </a:ext>
          </a:extLst>
        </p:spPr>
        <p:txBody>
          <a:bodyPr anchor="ctr"/>
          <a:lstStyle/>
          <a:p>
            <a:pPr algn="ctr"/>
            <a:endParaRPr lang="en-US">
              <a:solidFill>
                <a:srgbClr val="FFFFFF"/>
              </a:solidFill>
              <a:latin typeface="Tw Cen MT" charset="-18"/>
            </a:endParaRPr>
          </a:p>
        </p:txBody>
      </p:sp>
      <p:graphicFrame>
        <p:nvGraphicFramePr>
          <p:cNvPr id="10" name="Table 9"/>
          <p:cNvGraphicFramePr>
            <a:graphicFrameLocks noGrp="1"/>
          </p:cNvGraphicFramePr>
          <p:nvPr/>
        </p:nvGraphicFramePr>
        <p:xfrm>
          <a:off x="781050" y="3200400"/>
          <a:ext cx="2571750" cy="335280"/>
        </p:xfrm>
        <a:graphic>
          <a:graphicData uri="http://schemas.openxmlformats.org/drawingml/2006/table">
            <a:tbl>
              <a:tblPr firstRow="1" bandRow="1">
                <a:tableStyleId>{5C22544A-7EE6-4342-B048-85BDC9FD1C3A}</a:tableStyleId>
              </a:tblPr>
              <a:tblGrid>
                <a:gridCol w="529590">
                  <a:extLst>
                    <a:ext uri="{9D8B030D-6E8A-4147-A177-3AD203B41FA5}">
                      <a16:colId xmlns:a16="http://schemas.microsoft.com/office/drawing/2014/main" val="20000"/>
                    </a:ext>
                  </a:extLst>
                </a:gridCol>
                <a:gridCol w="36576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gridCol w="457200">
                  <a:extLst>
                    <a:ext uri="{9D8B030D-6E8A-4147-A177-3AD203B41FA5}">
                      <a16:colId xmlns:a16="http://schemas.microsoft.com/office/drawing/2014/main" val="20004"/>
                    </a:ext>
                  </a:extLst>
                </a:gridCol>
                <a:gridCol w="381000">
                  <a:extLst>
                    <a:ext uri="{9D8B030D-6E8A-4147-A177-3AD203B41FA5}">
                      <a16:colId xmlns:a16="http://schemas.microsoft.com/office/drawing/2014/main" val="20005"/>
                    </a:ext>
                  </a:extLst>
                </a:gridCol>
              </a:tblGrid>
              <a:tr h="335280">
                <a:tc>
                  <a:txBody>
                    <a:bodyPr/>
                    <a:lstStyle/>
                    <a:p>
                      <a:r>
                        <a:rPr lang="en-US" sz="900" b="0" dirty="0" smtClean="0">
                          <a:solidFill>
                            <a:srgbClr val="000000"/>
                          </a:solidFill>
                        </a:rPr>
                        <a:t>RQ:</a:t>
                      </a:r>
                      <a:endParaRPr lang="en-US" sz="900" b="0" dirty="0">
                        <a:solidFill>
                          <a:srgbClr val="000000"/>
                        </a:solidFill>
                      </a:endParaRPr>
                    </a:p>
                  </a:txBody>
                  <a:tcPr marT="26469" marB="26469">
                    <a:lnR w="12700" cap="flat" cmpd="sng" algn="ctr">
                      <a:solidFill>
                        <a:srgbClr val="2C7C9F"/>
                      </a:solidFill>
                      <a:prstDash val="solid"/>
                      <a:round/>
                      <a:headEnd type="none" w="med" len="med"/>
                      <a:tailEnd type="none" w="med" len="med"/>
                    </a:lnR>
                    <a:noFill/>
                  </a:tcPr>
                </a:tc>
                <a:tc>
                  <a:txBody>
                    <a:bodyPr/>
                    <a:lstStyle/>
                    <a:p>
                      <a:r>
                        <a:rPr lang="en-US" sz="900" b="0" dirty="0" smtClean="0">
                          <a:solidFill>
                            <a:srgbClr val="000000"/>
                          </a:solidFill>
                        </a:rPr>
                        <a:t>A</a:t>
                      </a:r>
                      <a:endParaRPr lang="en-US" sz="900" b="0" dirty="0">
                        <a:solidFill>
                          <a:srgbClr val="000000"/>
                        </a:solidFill>
                      </a:endParaRPr>
                    </a:p>
                  </a:txBody>
                  <a:tcPr marT="26469" marB="26469">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solidFill>
                      <a:schemeClr val="tx2">
                        <a:lumMod val="10000"/>
                        <a:lumOff val="90000"/>
                      </a:schemeClr>
                    </a:solidFill>
                  </a:tcPr>
                </a:tc>
                <a:tc>
                  <a:txBody>
                    <a:bodyPr/>
                    <a:lstStyle/>
                    <a:p>
                      <a:endParaRPr lang="en-US" sz="900" b="0" dirty="0">
                        <a:noFill/>
                      </a:endParaRPr>
                    </a:p>
                  </a:txBody>
                  <a:tcPr marT="26469" marB="26469">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solidFill>
                      <a:srgbClr val="FFFFFF"/>
                    </a:solidFill>
                  </a:tcPr>
                </a:tc>
                <a:tc>
                  <a:txBody>
                    <a:bodyPr/>
                    <a:lstStyle/>
                    <a:p>
                      <a:endParaRPr lang="en-US" sz="900" b="0" dirty="0">
                        <a:solidFill>
                          <a:srgbClr val="000000"/>
                        </a:solidFill>
                      </a:endParaRPr>
                    </a:p>
                  </a:txBody>
                  <a:tcPr marT="26469" marB="26469">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noFill/>
                  </a:tcPr>
                </a:tc>
                <a:tc>
                  <a:txBody>
                    <a:bodyPr/>
                    <a:lstStyle/>
                    <a:p>
                      <a:endParaRPr lang="en-US" sz="900" b="0" dirty="0">
                        <a:solidFill>
                          <a:srgbClr val="000000"/>
                        </a:solidFill>
                      </a:endParaRPr>
                    </a:p>
                  </a:txBody>
                  <a:tcPr marT="26469" marB="26469">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solidFill>
                      <a:schemeClr val="bg1"/>
                    </a:solidFill>
                  </a:tcPr>
                </a:tc>
                <a:tc>
                  <a:txBody>
                    <a:bodyPr/>
                    <a:lstStyle/>
                    <a:p>
                      <a:endParaRPr lang="en-US" sz="900" b="0" dirty="0">
                        <a:solidFill>
                          <a:srgbClr val="000000"/>
                        </a:solidFill>
                      </a:endParaRPr>
                    </a:p>
                  </a:txBody>
                  <a:tcPr marT="26469" marB="26469">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cxnSp>
        <p:nvCxnSpPr>
          <p:cNvPr id="11" name="Straight Arrow Connector 10"/>
          <p:cNvCxnSpPr>
            <a:cxnSpLocks noChangeShapeType="1"/>
          </p:cNvCxnSpPr>
          <p:nvPr/>
        </p:nvCxnSpPr>
        <p:spPr bwMode="auto">
          <a:xfrm rot="5400000" flipH="1" flipV="1">
            <a:off x="3467894" y="4763294"/>
            <a:ext cx="228600" cy="1588"/>
          </a:xfrm>
          <a:prstGeom prst="straightConnector1">
            <a:avLst/>
          </a:prstGeom>
          <a:noFill/>
          <a:ln w="6350">
            <a:solidFill>
              <a:schemeClr val="tx1"/>
            </a:solidFill>
            <a:round/>
            <a:headEnd/>
            <a:tailEnd type="triangle" w="lg" len="lg"/>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
        <p:nvSpPr>
          <p:cNvPr id="12" name="Explosion 1 11"/>
          <p:cNvSpPr>
            <a:spLocks noChangeArrowheads="1"/>
          </p:cNvSpPr>
          <p:nvPr/>
        </p:nvSpPr>
        <p:spPr bwMode="auto">
          <a:xfrm>
            <a:off x="1295400" y="3124200"/>
            <a:ext cx="441325" cy="503238"/>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sp>
        <p:nvSpPr>
          <p:cNvPr id="13" name="Explosion 1 12"/>
          <p:cNvSpPr>
            <a:spLocks noChangeArrowheads="1"/>
          </p:cNvSpPr>
          <p:nvPr/>
        </p:nvSpPr>
        <p:spPr bwMode="auto">
          <a:xfrm>
            <a:off x="6569075" y="2667000"/>
            <a:ext cx="441325" cy="503238"/>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sp>
        <p:nvSpPr>
          <p:cNvPr id="14" name="Explosion 1 13"/>
          <p:cNvSpPr>
            <a:spLocks noChangeArrowheads="1"/>
          </p:cNvSpPr>
          <p:nvPr/>
        </p:nvSpPr>
        <p:spPr bwMode="auto">
          <a:xfrm>
            <a:off x="5502275" y="2697163"/>
            <a:ext cx="441325" cy="503237"/>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sp>
        <p:nvSpPr>
          <p:cNvPr id="15" name="Explosion 1 14"/>
          <p:cNvSpPr>
            <a:spLocks noChangeArrowheads="1"/>
          </p:cNvSpPr>
          <p:nvPr/>
        </p:nvSpPr>
        <p:spPr bwMode="auto">
          <a:xfrm>
            <a:off x="6950075" y="4525963"/>
            <a:ext cx="441325" cy="503237"/>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sp>
        <p:nvSpPr>
          <p:cNvPr id="16" name="Explosion 1 15"/>
          <p:cNvSpPr>
            <a:spLocks noChangeArrowheads="1"/>
          </p:cNvSpPr>
          <p:nvPr/>
        </p:nvSpPr>
        <p:spPr bwMode="auto">
          <a:xfrm>
            <a:off x="7696200" y="1981200"/>
            <a:ext cx="441325" cy="503238"/>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cxnSp>
        <p:nvCxnSpPr>
          <p:cNvPr id="17" name="Straight Connector 16"/>
          <p:cNvCxnSpPr>
            <a:cxnSpLocks noChangeShapeType="1"/>
          </p:cNvCxnSpPr>
          <p:nvPr/>
        </p:nvCxnSpPr>
        <p:spPr bwMode="auto">
          <a:xfrm rot="10800000" flipV="1">
            <a:off x="1295400" y="3200400"/>
            <a:ext cx="441325" cy="334963"/>
          </a:xfrm>
          <a:prstGeom prst="line">
            <a:avLst/>
          </a:prstGeom>
          <a:noFill/>
          <a:ln w="19050">
            <a:solidFill>
              <a:schemeClr val="accent1"/>
            </a:solidFill>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
        <p:nvSpPr>
          <p:cNvPr id="18" name="Explosion 1 17"/>
          <p:cNvSpPr>
            <a:spLocks noChangeArrowheads="1"/>
          </p:cNvSpPr>
          <p:nvPr/>
        </p:nvSpPr>
        <p:spPr bwMode="auto">
          <a:xfrm>
            <a:off x="7026275" y="4754563"/>
            <a:ext cx="441325" cy="503237"/>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sp>
        <p:nvSpPr>
          <p:cNvPr id="19" name="Explosion 1 18"/>
          <p:cNvSpPr>
            <a:spLocks noChangeArrowheads="1"/>
          </p:cNvSpPr>
          <p:nvPr/>
        </p:nvSpPr>
        <p:spPr bwMode="auto">
          <a:xfrm>
            <a:off x="7102475" y="4068763"/>
            <a:ext cx="441325" cy="503237"/>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cxnSp>
        <p:nvCxnSpPr>
          <p:cNvPr id="20" name="Straight Connector 19"/>
          <p:cNvCxnSpPr>
            <a:cxnSpLocks noChangeShapeType="1"/>
          </p:cNvCxnSpPr>
          <p:nvPr/>
        </p:nvCxnSpPr>
        <p:spPr bwMode="auto">
          <a:xfrm rot="16200000" flipH="1">
            <a:off x="6435725" y="4795838"/>
            <a:ext cx="1454150" cy="0"/>
          </a:xfrm>
          <a:prstGeom prst="line">
            <a:avLst/>
          </a:prstGeom>
          <a:noFill/>
          <a:ln w="28575">
            <a:solidFill>
              <a:srgbClr val="FF6600"/>
            </a:solidFill>
            <a:prstDash val="sysDot"/>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7655647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2.1.2. </a:t>
            </a:r>
            <a:r>
              <a:rPr lang="en-US" dirty="0" err="1"/>
              <a:t>Lời</a:t>
            </a:r>
            <a:r>
              <a:rPr lang="en-US" dirty="0"/>
              <a:t> </a:t>
            </a:r>
            <a:r>
              <a:rPr lang="en-US" dirty="0" err="1"/>
              <a:t>gọi</a:t>
            </a:r>
            <a:r>
              <a:rPr lang="en-US" dirty="0"/>
              <a:t> </a:t>
            </a:r>
            <a:r>
              <a:rPr lang="en-US" dirty="0" err="1"/>
              <a:t>hệ</a:t>
            </a:r>
            <a:r>
              <a:rPr lang="en-US" dirty="0"/>
              <a:t> </a:t>
            </a:r>
            <a:r>
              <a:rPr lang="en-US" dirty="0" err="1"/>
              <a:t>thống</a:t>
            </a:r>
            <a:r>
              <a:rPr lang="en-US" dirty="0"/>
              <a:t> (System Calls)</a:t>
            </a:r>
            <a:endParaRPr lang="vi-VN" dirty="0"/>
          </a:p>
        </p:txBody>
      </p:sp>
      <p:sp>
        <p:nvSpPr>
          <p:cNvPr id="3" name="Content Placeholder 2"/>
          <p:cNvSpPr>
            <a:spLocks noGrp="1"/>
          </p:cNvSpPr>
          <p:nvPr>
            <p:ph idx="1"/>
          </p:nvPr>
        </p:nvSpPr>
        <p:spPr/>
        <p:txBody>
          <a:bodyPr>
            <a:normAutofit/>
          </a:bodyPr>
          <a:lstStyle/>
          <a:p>
            <a:pPr algn="l"/>
            <a:r>
              <a:rPr lang="en-US" b="1" dirty="0" err="1">
                <a:solidFill>
                  <a:srgbClr val="C00000"/>
                </a:solidFill>
                <a:effectLst>
                  <a:outerShdw blurRad="38100" dist="38100" dir="2700000" algn="tl">
                    <a:srgbClr val="000000">
                      <a:alpha val="43137"/>
                    </a:srgbClr>
                  </a:outerShdw>
                </a:effectLst>
              </a:rPr>
              <a:t>Lời</a:t>
            </a:r>
            <a:r>
              <a:rPr lang="en-US" b="1" dirty="0">
                <a:solidFill>
                  <a:srgbClr val="C00000"/>
                </a:solidFill>
                <a:effectLst>
                  <a:outerShdw blurRad="38100" dist="38100" dir="2700000" algn="tl">
                    <a:srgbClr val="000000">
                      <a:alpha val="43137"/>
                    </a:srgbClr>
                  </a:outerShdw>
                </a:effectLst>
              </a:rPr>
              <a:t> </a:t>
            </a:r>
            <a:r>
              <a:rPr lang="en-US" b="1" dirty="0" err="1">
                <a:solidFill>
                  <a:srgbClr val="C00000"/>
                </a:solidFill>
                <a:effectLst>
                  <a:outerShdw blurRad="38100" dist="38100" dir="2700000" algn="tl">
                    <a:srgbClr val="000000">
                      <a:alpha val="43137"/>
                    </a:srgbClr>
                  </a:outerShdw>
                </a:effectLst>
              </a:rPr>
              <a:t>gọi</a:t>
            </a:r>
            <a:r>
              <a:rPr lang="en-US" b="1" dirty="0">
                <a:solidFill>
                  <a:srgbClr val="C00000"/>
                </a:solidFill>
                <a:effectLst>
                  <a:outerShdw blurRad="38100" dist="38100" dir="2700000" algn="tl">
                    <a:srgbClr val="000000">
                      <a:alpha val="43137"/>
                    </a:srgbClr>
                  </a:outerShdw>
                </a:effectLst>
              </a:rPr>
              <a:t> </a:t>
            </a:r>
            <a:r>
              <a:rPr lang="en-US" b="1" dirty="0" err="1">
                <a:solidFill>
                  <a:srgbClr val="C00000"/>
                </a:solidFill>
                <a:effectLst>
                  <a:outerShdw blurRad="38100" dist="38100" dir="2700000" algn="tl">
                    <a:srgbClr val="000000">
                      <a:alpha val="43137"/>
                    </a:srgbClr>
                  </a:outerShdw>
                </a:effectLst>
              </a:rPr>
              <a:t>hệ</a:t>
            </a:r>
            <a:r>
              <a:rPr lang="en-US" b="1" dirty="0">
                <a:solidFill>
                  <a:srgbClr val="C00000"/>
                </a:solidFill>
                <a:effectLst>
                  <a:outerShdw blurRad="38100" dist="38100" dir="2700000" algn="tl">
                    <a:srgbClr val="000000">
                      <a:alpha val="43137"/>
                    </a:srgbClr>
                  </a:outerShdw>
                </a:effectLst>
              </a:rPr>
              <a:t> </a:t>
            </a:r>
            <a:r>
              <a:rPr lang="en-US" b="1" dirty="0" err="1">
                <a:solidFill>
                  <a:srgbClr val="C00000"/>
                </a:solidFill>
                <a:effectLst>
                  <a:outerShdw blurRad="38100" dist="38100" dir="2700000" algn="tl">
                    <a:srgbClr val="000000">
                      <a:alpha val="43137"/>
                    </a:srgbClr>
                  </a:outerShdw>
                </a:effectLst>
              </a:rPr>
              <a:t>thống</a:t>
            </a:r>
            <a:r>
              <a:rPr lang="en-US" b="1" dirty="0">
                <a:solidFill>
                  <a:srgbClr val="C00000"/>
                </a:solidFill>
                <a:effectLst>
                  <a:outerShdw blurRad="38100" dist="38100" dir="2700000" algn="tl">
                    <a:srgbClr val="000000">
                      <a:alpha val="43137"/>
                    </a:srgbClr>
                  </a:outerShdw>
                </a:effectLst>
              </a:rPr>
              <a:t> </a:t>
            </a:r>
            <a:r>
              <a:rPr lang="en-US" b="1" dirty="0" err="1">
                <a:solidFill>
                  <a:srgbClr val="C00000"/>
                </a:solidFill>
                <a:effectLst>
                  <a:outerShdw blurRad="38100" dist="38100" dir="2700000" algn="tl">
                    <a:srgbClr val="000000">
                      <a:alpha val="43137"/>
                    </a:srgbClr>
                  </a:outerShdw>
                </a:effectLst>
              </a:rPr>
              <a:t>điều</a:t>
            </a:r>
            <a:r>
              <a:rPr lang="en-US" b="1" dirty="0">
                <a:solidFill>
                  <a:srgbClr val="C00000"/>
                </a:solidFill>
                <a:effectLst>
                  <a:outerShdw blurRad="38100" dist="38100" dir="2700000" algn="tl">
                    <a:srgbClr val="000000">
                      <a:alpha val="43137"/>
                    </a:srgbClr>
                  </a:outerShdw>
                </a:effectLst>
              </a:rPr>
              <a:t> </a:t>
            </a:r>
            <a:r>
              <a:rPr lang="en-US" b="1" dirty="0" err="1">
                <a:solidFill>
                  <a:srgbClr val="C00000"/>
                </a:solidFill>
                <a:effectLst>
                  <a:outerShdw blurRad="38100" dist="38100" dir="2700000" algn="tl">
                    <a:srgbClr val="000000">
                      <a:alpha val="43137"/>
                    </a:srgbClr>
                  </a:outerShdw>
                </a:effectLst>
              </a:rPr>
              <a:t>khiển</a:t>
            </a:r>
            <a:r>
              <a:rPr lang="en-US" b="1" dirty="0">
                <a:solidFill>
                  <a:srgbClr val="C00000"/>
                </a:solidFill>
                <a:effectLst>
                  <a:outerShdw blurRad="38100" dist="38100" dir="2700000" algn="tl">
                    <a:srgbClr val="000000">
                      <a:alpha val="43137"/>
                    </a:srgbClr>
                  </a:outerShdw>
                </a:effectLst>
              </a:rPr>
              <a:t> </a:t>
            </a:r>
            <a:r>
              <a:rPr lang="en-US" b="1" dirty="0" err="1">
                <a:solidFill>
                  <a:srgbClr val="C00000"/>
                </a:solidFill>
                <a:effectLst>
                  <a:outerShdw blurRad="38100" dist="38100" dir="2700000" algn="tl">
                    <a:srgbClr val="000000">
                      <a:alpha val="43137"/>
                    </a:srgbClr>
                  </a:outerShdw>
                </a:effectLst>
              </a:rPr>
              <a:t>tiến</a:t>
            </a:r>
            <a:r>
              <a:rPr lang="en-US" b="1" dirty="0">
                <a:solidFill>
                  <a:srgbClr val="C00000"/>
                </a:solidFill>
                <a:effectLst>
                  <a:outerShdw blurRad="38100" dist="38100" dir="2700000" algn="tl">
                    <a:srgbClr val="000000">
                      <a:alpha val="43137"/>
                    </a:srgbClr>
                  </a:outerShdw>
                </a:effectLst>
              </a:rPr>
              <a:t> </a:t>
            </a:r>
            <a:r>
              <a:rPr lang="en-US" b="1" dirty="0" err="1">
                <a:solidFill>
                  <a:srgbClr val="C00000"/>
                </a:solidFill>
                <a:effectLst>
                  <a:outerShdw blurRad="38100" dist="38100" dir="2700000" algn="tl">
                    <a:srgbClr val="000000">
                      <a:alpha val="43137"/>
                    </a:srgbClr>
                  </a:outerShdw>
                </a:effectLst>
              </a:rPr>
              <a:t>trình</a:t>
            </a:r>
            <a:r>
              <a:rPr lang="en-US" b="1" dirty="0">
                <a:solidFill>
                  <a:srgbClr val="C00000"/>
                </a:solidFill>
                <a:effectLst>
                  <a:outerShdw blurRad="38100" dist="38100" dir="2700000" algn="tl">
                    <a:srgbClr val="000000">
                      <a:alpha val="43137"/>
                    </a:srgbClr>
                  </a:outerShdw>
                </a:effectLst>
              </a:rPr>
              <a:t>: </a:t>
            </a:r>
          </a:p>
          <a:p>
            <a:pPr lvl="1" algn="l"/>
            <a:r>
              <a:rPr lang="en-US" dirty="0" err="1"/>
              <a:t>Kết</a:t>
            </a:r>
            <a:r>
              <a:rPr lang="en-US" dirty="0"/>
              <a:t> </a:t>
            </a:r>
            <a:r>
              <a:rPr lang="en-US" dirty="0" err="1"/>
              <a:t>thúc</a:t>
            </a:r>
            <a:r>
              <a:rPr lang="en-US" dirty="0"/>
              <a:t>, </a:t>
            </a:r>
            <a:r>
              <a:rPr lang="en-US" dirty="0" err="1"/>
              <a:t>huỷ</a:t>
            </a:r>
            <a:r>
              <a:rPr lang="en-US" dirty="0"/>
              <a:t> </a:t>
            </a:r>
            <a:r>
              <a:rPr lang="en-US" dirty="0" err="1"/>
              <a:t>bỏ</a:t>
            </a:r>
            <a:r>
              <a:rPr lang="en-US" dirty="0"/>
              <a:t> </a:t>
            </a:r>
            <a:r>
              <a:rPr lang="en-US" dirty="0" err="1"/>
              <a:t>tiến</a:t>
            </a:r>
            <a:r>
              <a:rPr lang="en-US" dirty="0"/>
              <a:t> </a:t>
            </a:r>
            <a:r>
              <a:rPr lang="en-US" dirty="0" err="1"/>
              <a:t>trình</a:t>
            </a:r>
            <a:r>
              <a:rPr lang="en-US" dirty="0"/>
              <a:t> (</a:t>
            </a:r>
            <a:r>
              <a:rPr lang="en-US" b="1" dirty="0"/>
              <a:t>end, abort</a:t>
            </a:r>
            <a:r>
              <a:rPr lang="en-US" dirty="0" smtClean="0"/>
              <a:t>);</a:t>
            </a:r>
          </a:p>
          <a:p>
            <a:pPr lvl="1" algn="l"/>
            <a:r>
              <a:rPr lang="en-US" dirty="0" err="1" smtClean="0"/>
              <a:t>Nạp</a:t>
            </a:r>
            <a:r>
              <a:rPr lang="en-US" dirty="0" smtClean="0"/>
              <a:t> </a:t>
            </a:r>
            <a:r>
              <a:rPr lang="en-US" dirty="0" err="1"/>
              <a:t>và</a:t>
            </a:r>
            <a:r>
              <a:rPr lang="en-US" dirty="0"/>
              <a:t> </a:t>
            </a:r>
            <a:r>
              <a:rPr lang="en-US" dirty="0" err="1"/>
              <a:t>thực</a:t>
            </a:r>
            <a:r>
              <a:rPr lang="en-US" dirty="0"/>
              <a:t> </a:t>
            </a:r>
            <a:r>
              <a:rPr lang="en-US" dirty="0" err="1"/>
              <a:t>hiện</a:t>
            </a:r>
            <a:r>
              <a:rPr lang="en-US" dirty="0"/>
              <a:t> </a:t>
            </a:r>
            <a:r>
              <a:rPr lang="en-US" dirty="0" err="1"/>
              <a:t>tiến</a:t>
            </a:r>
            <a:r>
              <a:rPr lang="en-US" dirty="0"/>
              <a:t> </a:t>
            </a:r>
            <a:r>
              <a:rPr lang="en-US" dirty="0" err="1"/>
              <a:t>trình</a:t>
            </a:r>
            <a:r>
              <a:rPr lang="en-US" dirty="0"/>
              <a:t> (</a:t>
            </a:r>
            <a:r>
              <a:rPr lang="en-US" b="1" dirty="0"/>
              <a:t>load, execute</a:t>
            </a:r>
            <a:r>
              <a:rPr lang="en-US" dirty="0" smtClean="0"/>
              <a:t>);</a:t>
            </a:r>
          </a:p>
          <a:p>
            <a:pPr lvl="1" algn="l"/>
            <a:r>
              <a:rPr lang="en-US" dirty="0" err="1" smtClean="0"/>
              <a:t>Tạo</a:t>
            </a:r>
            <a:r>
              <a:rPr lang="en-US" dirty="0" smtClean="0"/>
              <a:t> </a:t>
            </a:r>
            <a:r>
              <a:rPr lang="en-US" dirty="0" err="1"/>
              <a:t>và</a:t>
            </a:r>
            <a:r>
              <a:rPr lang="en-US" dirty="0"/>
              <a:t> </a:t>
            </a:r>
            <a:r>
              <a:rPr lang="en-US" dirty="0" err="1"/>
              <a:t>dừng</a:t>
            </a:r>
            <a:r>
              <a:rPr lang="en-US" dirty="0"/>
              <a:t> </a:t>
            </a:r>
            <a:r>
              <a:rPr lang="en-US" dirty="0" err="1"/>
              <a:t>tiến</a:t>
            </a:r>
            <a:r>
              <a:rPr lang="en-US" dirty="0"/>
              <a:t> </a:t>
            </a:r>
            <a:r>
              <a:rPr lang="en-US" dirty="0" err="1"/>
              <a:t>trình</a:t>
            </a:r>
            <a:r>
              <a:rPr lang="en-US" dirty="0"/>
              <a:t> (</a:t>
            </a:r>
            <a:r>
              <a:rPr lang="en-US" b="1" dirty="0"/>
              <a:t>create, terminate</a:t>
            </a:r>
            <a:r>
              <a:rPr lang="en-US" dirty="0"/>
              <a:t>)</a:t>
            </a:r>
          </a:p>
          <a:p>
            <a:pPr lvl="1" algn="l"/>
            <a:r>
              <a:rPr lang="en-US" dirty="0" err="1" smtClean="0"/>
              <a:t>Đọc</a:t>
            </a:r>
            <a:r>
              <a:rPr lang="en-US" dirty="0" smtClean="0"/>
              <a:t>, </a:t>
            </a:r>
            <a:r>
              <a:rPr lang="en-US" dirty="0" err="1" smtClean="0"/>
              <a:t>đặt</a:t>
            </a:r>
            <a:r>
              <a:rPr lang="en-US" dirty="0" smtClean="0"/>
              <a:t> </a:t>
            </a:r>
            <a:r>
              <a:rPr lang="en-US" dirty="0" err="1"/>
              <a:t>thuộc</a:t>
            </a:r>
            <a:r>
              <a:rPr lang="en-US" dirty="0"/>
              <a:t> </a:t>
            </a:r>
            <a:r>
              <a:rPr lang="en-US" dirty="0" err="1"/>
              <a:t>tính</a:t>
            </a:r>
            <a:r>
              <a:rPr lang="en-US" dirty="0"/>
              <a:t> </a:t>
            </a:r>
            <a:r>
              <a:rPr lang="en-US" dirty="0" err="1"/>
              <a:t>của</a:t>
            </a:r>
            <a:r>
              <a:rPr lang="en-US" dirty="0"/>
              <a:t> </a:t>
            </a:r>
            <a:r>
              <a:rPr lang="en-US" dirty="0" err="1"/>
              <a:t>tiến</a:t>
            </a:r>
            <a:r>
              <a:rPr lang="en-US" dirty="0"/>
              <a:t> </a:t>
            </a:r>
            <a:r>
              <a:rPr lang="en-US" dirty="0" err="1"/>
              <a:t>trình</a:t>
            </a:r>
            <a:r>
              <a:rPr lang="en-US" dirty="0"/>
              <a:t> (</a:t>
            </a:r>
            <a:r>
              <a:rPr lang="en-US" b="1" dirty="0" smtClean="0"/>
              <a:t>get/set attributes</a:t>
            </a:r>
            <a:r>
              <a:rPr lang="en-US" dirty="0" smtClean="0"/>
              <a:t>);</a:t>
            </a:r>
          </a:p>
          <a:p>
            <a:pPr lvl="1" algn="l"/>
            <a:r>
              <a:rPr lang="en-US" dirty="0" err="1" smtClean="0"/>
              <a:t>Đợi</a:t>
            </a:r>
            <a:r>
              <a:rPr lang="en-US" dirty="0" smtClean="0"/>
              <a:t> </a:t>
            </a:r>
            <a:r>
              <a:rPr lang="en-US" dirty="0"/>
              <a:t>(</a:t>
            </a:r>
            <a:r>
              <a:rPr lang="en-US" b="1" dirty="0"/>
              <a:t>wait</a:t>
            </a:r>
            <a:r>
              <a:rPr lang="en-US" dirty="0" smtClean="0"/>
              <a:t>);</a:t>
            </a:r>
            <a:endParaRPr lang="en-US" dirty="0"/>
          </a:p>
          <a:p>
            <a:pPr lvl="1" algn="l"/>
            <a:r>
              <a:rPr lang="en-US" dirty="0" err="1"/>
              <a:t>Cấp</a:t>
            </a:r>
            <a:r>
              <a:rPr lang="en-US" dirty="0"/>
              <a:t> </a:t>
            </a:r>
            <a:r>
              <a:rPr lang="en-US" dirty="0" err="1"/>
              <a:t>và</a:t>
            </a:r>
            <a:r>
              <a:rPr lang="en-US" dirty="0"/>
              <a:t> </a:t>
            </a:r>
            <a:r>
              <a:rPr lang="en-US" dirty="0" err="1"/>
              <a:t>thu</a:t>
            </a:r>
            <a:r>
              <a:rPr lang="en-US" dirty="0"/>
              <a:t> </a:t>
            </a:r>
            <a:r>
              <a:rPr lang="en-US" dirty="0" err="1"/>
              <a:t>hồi</a:t>
            </a:r>
            <a:r>
              <a:rPr lang="en-US" dirty="0"/>
              <a:t> </a:t>
            </a:r>
            <a:r>
              <a:rPr lang="en-US" dirty="0" err="1"/>
              <a:t>bộ</a:t>
            </a:r>
            <a:r>
              <a:rPr lang="en-US" dirty="0"/>
              <a:t> </a:t>
            </a:r>
            <a:r>
              <a:rPr lang="en-US" dirty="0" err="1" smtClean="0"/>
              <a:t>nhớ</a:t>
            </a:r>
            <a:r>
              <a:rPr lang="en-US" dirty="0" smtClean="0"/>
              <a:t> </a:t>
            </a:r>
            <a:r>
              <a:rPr lang="en-US" dirty="0"/>
              <a:t>(</a:t>
            </a:r>
            <a:r>
              <a:rPr lang="en-US" b="1" dirty="0"/>
              <a:t>allocate/ </a:t>
            </a:r>
            <a:r>
              <a:rPr lang="en-US" b="1" dirty="0" err="1"/>
              <a:t>deallocate</a:t>
            </a:r>
            <a:r>
              <a:rPr lang="en-US" dirty="0"/>
              <a:t>)</a:t>
            </a:r>
          </a:p>
          <a:p>
            <a:r>
              <a:rPr lang="en-US" dirty="0" err="1" smtClean="0"/>
              <a:t>Quá</a:t>
            </a:r>
            <a:r>
              <a:rPr lang="en-US" dirty="0" smtClean="0"/>
              <a:t> </a:t>
            </a:r>
            <a:r>
              <a:rPr lang="en-US" dirty="0" err="1"/>
              <a:t>trình</a:t>
            </a:r>
            <a:r>
              <a:rPr lang="en-US" dirty="0"/>
              <a:t> </a:t>
            </a:r>
            <a:r>
              <a:rPr lang="en-US" dirty="0" err="1"/>
              <a:t>hoạt</a:t>
            </a:r>
            <a:r>
              <a:rPr lang="en-US" dirty="0"/>
              <a:t> </a:t>
            </a:r>
            <a:r>
              <a:rPr lang="en-US" dirty="0" err="1"/>
              <a:t>động</a:t>
            </a:r>
            <a:r>
              <a:rPr lang="en-US" dirty="0"/>
              <a:t> </a:t>
            </a:r>
            <a:r>
              <a:rPr lang="en-US" dirty="0" err="1"/>
              <a:t>của</a:t>
            </a:r>
            <a:r>
              <a:rPr lang="en-US" dirty="0"/>
              <a:t> </a:t>
            </a:r>
            <a:r>
              <a:rPr lang="en-US" dirty="0" err="1"/>
              <a:t>tiến</a:t>
            </a:r>
            <a:r>
              <a:rPr lang="en-US" dirty="0"/>
              <a:t> </a:t>
            </a:r>
            <a:r>
              <a:rPr lang="en-US" dirty="0" err="1"/>
              <a:t>trình</a:t>
            </a:r>
            <a:r>
              <a:rPr lang="en-US" dirty="0"/>
              <a:t> </a:t>
            </a:r>
            <a:r>
              <a:rPr lang="en-US" dirty="0" err="1"/>
              <a:t>là</a:t>
            </a:r>
            <a:r>
              <a:rPr lang="en-US" dirty="0"/>
              <a:t> </a:t>
            </a:r>
            <a:r>
              <a:rPr lang="en-US" dirty="0" err="1"/>
              <a:t>quá</a:t>
            </a:r>
            <a:r>
              <a:rPr lang="en-US" dirty="0"/>
              <a:t> </a:t>
            </a:r>
            <a:r>
              <a:rPr lang="en-US" dirty="0" err="1"/>
              <a:t>trình</a:t>
            </a:r>
            <a:r>
              <a:rPr lang="en-US" dirty="0"/>
              <a:t> </a:t>
            </a:r>
            <a:r>
              <a:rPr lang="en-US" dirty="0" err="1"/>
              <a:t>chuyển</a:t>
            </a:r>
            <a:r>
              <a:rPr lang="en-US" dirty="0"/>
              <a:t> </a:t>
            </a:r>
            <a:r>
              <a:rPr lang="en-US" dirty="0" err="1"/>
              <a:t>từ</a:t>
            </a:r>
            <a:r>
              <a:rPr lang="en-US" dirty="0"/>
              <a:t> </a:t>
            </a:r>
            <a:r>
              <a:rPr lang="en-US" dirty="0" err="1"/>
              <a:t>trạng</a:t>
            </a:r>
            <a:r>
              <a:rPr lang="en-US" dirty="0"/>
              <a:t> </a:t>
            </a:r>
            <a:r>
              <a:rPr lang="en-US" dirty="0" err="1"/>
              <a:t>thái</a:t>
            </a:r>
            <a:r>
              <a:rPr lang="en-US" dirty="0"/>
              <a:t> </a:t>
            </a:r>
            <a:r>
              <a:rPr lang="en-US" dirty="0" err="1"/>
              <a:t>này</a:t>
            </a:r>
            <a:r>
              <a:rPr lang="en-US" dirty="0"/>
              <a:t> sang </a:t>
            </a:r>
            <a:r>
              <a:rPr lang="en-US" dirty="0" err="1"/>
              <a:t>trạng</a:t>
            </a:r>
            <a:r>
              <a:rPr lang="en-US" dirty="0"/>
              <a:t> </a:t>
            </a:r>
            <a:r>
              <a:rPr lang="en-US" dirty="0" err="1"/>
              <a:t>thái</a:t>
            </a:r>
            <a:r>
              <a:rPr lang="en-US" dirty="0"/>
              <a:t> </a:t>
            </a:r>
            <a:r>
              <a:rPr lang="en-US" dirty="0" err="1" smtClean="0"/>
              <a:t>khác</a:t>
            </a:r>
            <a:r>
              <a:rPr lang="en-US" dirty="0"/>
              <a:t> </a:t>
            </a:r>
            <a:r>
              <a:rPr lang="en-US" dirty="0" smtClean="0"/>
              <a:t>do </a:t>
            </a:r>
            <a:r>
              <a:rPr lang="en-US" dirty="0" err="1"/>
              <a:t>sự</a:t>
            </a:r>
            <a:r>
              <a:rPr lang="en-US" dirty="0"/>
              <a:t> </a:t>
            </a:r>
            <a:r>
              <a:rPr lang="en-US" dirty="0" err="1"/>
              <a:t>tác</a:t>
            </a:r>
            <a:r>
              <a:rPr lang="en-US" dirty="0"/>
              <a:t> </a:t>
            </a:r>
            <a:r>
              <a:rPr lang="en-US" dirty="0" err="1"/>
              <a:t>động</a:t>
            </a:r>
            <a:r>
              <a:rPr lang="en-US" dirty="0"/>
              <a:t> </a:t>
            </a:r>
            <a:r>
              <a:rPr lang="en-US" dirty="0" err="1"/>
              <a:t>từ</a:t>
            </a:r>
            <a:r>
              <a:rPr lang="en-US" dirty="0"/>
              <a:t> </a:t>
            </a:r>
            <a:r>
              <a:rPr lang="en-US" dirty="0" err="1"/>
              <a:t>bên</a:t>
            </a:r>
            <a:r>
              <a:rPr lang="en-US" dirty="0"/>
              <a:t> </a:t>
            </a:r>
            <a:r>
              <a:rPr lang="en-US" dirty="0" err="1"/>
              <a:t>ngoài</a:t>
            </a:r>
            <a:r>
              <a:rPr lang="en-US" dirty="0"/>
              <a:t>, </a:t>
            </a:r>
            <a:r>
              <a:rPr lang="en-US" dirty="0" err="1"/>
              <a:t>cụ</a:t>
            </a:r>
            <a:r>
              <a:rPr lang="en-US" dirty="0"/>
              <a:t> </a:t>
            </a:r>
            <a:r>
              <a:rPr lang="en-US" dirty="0" err="1"/>
              <a:t>thể</a:t>
            </a:r>
            <a:r>
              <a:rPr lang="en-US" dirty="0"/>
              <a:t> </a:t>
            </a:r>
            <a:r>
              <a:rPr lang="en-US" dirty="0" err="1" smtClean="0"/>
              <a:t>là</a:t>
            </a:r>
            <a:r>
              <a:rPr lang="en-US" dirty="0" smtClean="0"/>
              <a:t> </a:t>
            </a:r>
            <a:r>
              <a:rPr lang="en-US" b="1" dirty="0" err="1">
                <a:solidFill>
                  <a:srgbClr val="C00000"/>
                </a:solidFill>
                <a:effectLst>
                  <a:outerShdw blurRad="38100" dist="38100" dir="2700000" algn="tl">
                    <a:srgbClr val="000000">
                      <a:alpha val="43137"/>
                    </a:srgbClr>
                  </a:outerShdw>
                </a:effectLst>
              </a:rPr>
              <a:t>bộ</a:t>
            </a:r>
            <a:r>
              <a:rPr lang="en-US" b="1" dirty="0">
                <a:solidFill>
                  <a:srgbClr val="C00000"/>
                </a:solidFill>
                <a:effectLst>
                  <a:outerShdw blurRad="38100" dist="38100" dir="2700000" algn="tl">
                    <a:srgbClr val="000000">
                      <a:alpha val="43137"/>
                    </a:srgbClr>
                  </a:outerShdw>
                </a:effectLst>
              </a:rPr>
              <a:t> </a:t>
            </a:r>
            <a:r>
              <a:rPr lang="en-US" b="1" dirty="0" err="1" smtClean="0">
                <a:solidFill>
                  <a:srgbClr val="C00000"/>
                </a:solidFill>
                <a:effectLst>
                  <a:outerShdw blurRad="38100" dist="38100" dir="2700000" algn="tl">
                    <a:srgbClr val="000000">
                      <a:alpha val="43137"/>
                    </a:srgbClr>
                  </a:outerShdw>
                </a:effectLst>
              </a:rPr>
              <a:t>điều</a:t>
            </a:r>
            <a:r>
              <a:rPr lang="en-US" b="1" dirty="0" smtClean="0">
                <a:solidFill>
                  <a:srgbClr val="C00000"/>
                </a:solidFill>
                <a:effectLst>
                  <a:outerShdw blurRad="38100" dist="38100" dir="2700000" algn="tl">
                    <a:srgbClr val="000000">
                      <a:alpha val="43137"/>
                    </a:srgbClr>
                  </a:outerShdw>
                </a:effectLst>
              </a:rPr>
              <a:t> </a:t>
            </a:r>
            <a:r>
              <a:rPr lang="en-US" b="1" dirty="0" err="1">
                <a:solidFill>
                  <a:srgbClr val="C00000"/>
                </a:solidFill>
                <a:effectLst>
                  <a:outerShdw blurRad="38100" dist="38100" dir="2700000" algn="tl">
                    <a:srgbClr val="000000">
                      <a:alpha val="43137"/>
                    </a:srgbClr>
                  </a:outerShdw>
                </a:effectLst>
              </a:rPr>
              <a:t>phối</a:t>
            </a:r>
            <a:r>
              <a:rPr lang="en-US" b="1" dirty="0">
                <a:solidFill>
                  <a:srgbClr val="C00000"/>
                </a:solidFill>
                <a:effectLst>
                  <a:outerShdw blurRad="38100" dist="38100" dir="2700000" algn="tl">
                    <a:srgbClr val="000000">
                      <a:alpha val="43137"/>
                    </a:srgbClr>
                  </a:outerShdw>
                </a:effectLst>
              </a:rPr>
              <a:t> </a:t>
            </a:r>
            <a:r>
              <a:rPr lang="en-US" b="1" dirty="0" err="1">
                <a:solidFill>
                  <a:srgbClr val="C00000"/>
                </a:solidFill>
                <a:effectLst>
                  <a:outerShdw blurRad="38100" dist="38100" dir="2700000" algn="tl">
                    <a:srgbClr val="000000">
                      <a:alpha val="43137"/>
                    </a:srgbClr>
                  </a:outerShdw>
                </a:effectLst>
              </a:rPr>
              <a:t>tiến</a:t>
            </a:r>
            <a:r>
              <a:rPr lang="en-US" b="1" dirty="0">
                <a:solidFill>
                  <a:srgbClr val="C00000"/>
                </a:solidFill>
                <a:effectLst>
                  <a:outerShdw blurRad="38100" dist="38100" dir="2700000" algn="tl">
                    <a:srgbClr val="000000">
                      <a:alpha val="43137"/>
                    </a:srgbClr>
                  </a:outerShdw>
                </a:effectLst>
              </a:rPr>
              <a:t> </a:t>
            </a:r>
            <a:r>
              <a:rPr lang="en-US" b="1" dirty="0" err="1">
                <a:solidFill>
                  <a:srgbClr val="C00000"/>
                </a:solidFill>
                <a:effectLst>
                  <a:outerShdw blurRad="38100" dist="38100" dir="2700000" algn="tl">
                    <a:srgbClr val="000000">
                      <a:alpha val="43137"/>
                    </a:srgbClr>
                  </a:outerShdw>
                </a:effectLst>
              </a:rPr>
              <a:t>trình</a:t>
            </a:r>
            <a:r>
              <a:rPr lang="en-US" b="1" dirty="0">
                <a:solidFill>
                  <a:srgbClr val="C00000"/>
                </a:solidFill>
                <a:effectLst>
                  <a:outerShdw blurRad="38100" dist="38100" dir="2700000" algn="tl">
                    <a:srgbClr val="000000">
                      <a:alpha val="43137"/>
                    </a:srgbClr>
                  </a:outerShdw>
                </a:effectLst>
              </a:rPr>
              <a:t> (dispatcher</a:t>
            </a:r>
            <a:r>
              <a:rPr lang="en-US" b="1" dirty="0" smtClean="0">
                <a:solidFill>
                  <a:srgbClr val="C00000"/>
                </a:solidFill>
                <a:effectLst>
                  <a:outerShdw blurRad="38100" dist="38100" dir="2700000" algn="tl">
                    <a:srgbClr val="000000">
                      <a:alpha val="43137"/>
                    </a:srgbClr>
                  </a:outerShdw>
                </a:effectLst>
              </a:rPr>
              <a:t>) </a:t>
            </a:r>
            <a:r>
              <a:rPr lang="en-US" dirty="0" err="1" smtClean="0"/>
              <a:t>của</a:t>
            </a:r>
            <a:r>
              <a:rPr lang="en-US" dirty="0" smtClean="0"/>
              <a:t> HĐH.</a:t>
            </a:r>
            <a:endParaRPr lang="vi-VN" dirty="0"/>
          </a:p>
        </p:txBody>
      </p:sp>
      <p:sp>
        <p:nvSpPr>
          <p:cNvPr id="4" name="Date Placeholder 3"/>
          <p:cNvSpPr>
            <a:spLocks noGrp="1"/>
          </p:cNvSpPr>
          <p:nvPr>
            <p:ph type="dt" sz="half" idx="10"/>
          </p:nvPr>
        </p:nvSpPr>
        <p:spPr/>
        <p:txBody>
          <a:bodyPr/>
          <a:lstStyle/>
          <a:p>
            <a:fld id="{76B76DE8-F235-4C4C-BDB3-269CD5120C17}" type="datetime1">
              <a:rPr lang="en-US" smtClean="0"/>
              <a:t>08-Jul-19</a:t>
            </a:fld>
            <a:endParaRPr lang="en-US" dirty="0"/>
          </a:p>
        </p:txBody>
      </p:sp>
      <p:sp>
        <p:nvSpPr>
          <p:cNvPr id="5" name="Footer Placeholder 4"/>
          <p:cNvSpPr>
            <a:spLocks noGrp="1"/>
          </p:cNvSpPr>
          <p:nvPr>
            <p:ph type="ftr" sz="quarter" idx="11"/>
          </p:nvPr>
        </p:nvSpPr>
        <p:spPr/>
        <p:txBody>
          <a:bodyPr/>
          <a:lstStyle/>
          <a:p>
            <a:r>
              <a:rPr lang="en-US" smtClean="0"/>
              <a:t>GV.TS.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dirty="0"/>
          </a:p>
        </p:txBody>
      </p:sp>
    </p:spTree>
    <p:extLst>
      <p:ext uri="{BB962C8B-B14F-4D97-AF65-F5344CB8AC3E}">
        <p14:creationId xmlns:p14="http://schemas.microsoft.com/office/powerpoint/2010/main" val="296451489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2.5.2. Chiến lược </a:t>
            </a:r>
            <a:r>
              <a:rPr lang="en-US" dirty="0">
                <a:solidFill>
                  <a:srgbClr val="C00000"/>
                </a:solidFill>
                <a:effectLst>
                  <a:outerShdw blurRad="38100" dist="38100" dir="2700000" algn="tl">
                    <a:srgbClr val="000000">
                      <a:alpha val="43137"/>
                    </a:srgbClr>
                  </a:outerShdw>
                </a:effectLst>
              </a:rPr>
              <a:t>FIFO (FCFS)</a:t>
            </a:r>
            <a:endParaRPr lang="en-US" dirty="0"/>
          </a:p>
        </p:txBody>
      </p:sp>
      <p:sp>
        <p:nvSpPr>
          <p:cNvPr id="4" name="Date Placeholder 3"/>
          <p:cNvSpPr>
            <a:spLocks noGrp="1"/>
          </p:cNvSpPr>
          <p:nvPr>
            <p:ph type="dt" sz="half" idx="10"/>
          </p:nvPr>
        </p:nvSpPr>
        <p:spPr/>
        <p:txBody>
          <a:bodyPr/>
          <a:lstStyle/>
          <a:p>
            <a:fld id="{F304A388-B792-4BF1-82EC-FA2C53762184}" type="datetime1">
              <a:rPr lang="en-US" smtClean="0"/>
              <a:t>08-Jul-19</a:t>
            </a:fld>
            <a:endParaRPr lang="en-US" dirty="0"/>
          </a:p>
        </p:txBody>
      </p:sp>
      <p:sp>
        <p:nvSpPr>
          <p:cNvPr id="5" name="Footer Placeholder 4"/>
          <p:cNvSpPr>
            <a:spLocks noGrp="1"/>
          </p:cNvSpPr>
          <p:nvPr>
            <p:ph type="ftr" sz="quarter" idx="11"/>
          </p:nvPr>
        </p:nvSpPr>
        <p:spPr/>
        <p:txBody>
          <a:bodyPr/>
          <a:lstStyle/>
          <a:p>
            <a:r>
              <a:rPr lang="en-US" smtClean="0"/>
              <a:t>GV.TS.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70</a:t>
            </a:fld>
            <a:endParaRPr lang="en-US" dirty="0"/>
          </a:p>
        </p:txBody>
      </p:sp>
      <p:graphicFrame>
        <p:nvGraphicFramePr>
          <p:cNvPr id="7" name="Object 2"/>
          <p:cNvGraphicFramePr>
            <a:graphicFrameLocks noChangeAspect="1"/>
          </p:cNvGraphicFramePr>
          <p:nvPr>
            <p:extLst>
              <p:ext uri="{D42A27DB-BD31-4B8C-83A1-F6EECF244321}">
                <p14:modId xmlns:p14="http://schemas.microsoft.com/office/powerpoint/2010/main" val="2708736367"/>
              </p:ext>
            </p:extLst>
          </p:nvPr>
        </p:nvGraphicFramePr>
        <p:xfrm>
          <a:off x="549275" y="3765550"/>
          <a:ext cx="7927975" cy="1752600"/>
        </p:xfrm>
        <a:graphic>
          <a:graphicData uri="http://schemas.openxmlformats.org/presentationml/2006/ole">
            <mc:AlternateContent xmlns:mc="http://schemas.openxmlformats.org/markup-compatibility/2006">
              <mc:Choice xmlns:v="urn:schemas-microsoft-com:vml" Requires="v">
                <p:oleObj spid="_x0000_s19478" name="Document" r:id="rId3" imgW="6032500" imgH="1333500" progId="Word.Document.12">
                  <p:link updateAutomatic="1"/>
                </p:oleObj>
              </mc:Choice>
              <mc:Fallback>
                <p:oleObj name="Document" r:id="rId3" imgW="6032500" imgH="1333500" progId="Word.Document.12">
                  <p:link updateAutomatic="1"/>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275" y="3765550"/>
                        <a:ext cx="7927975"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Table 7"/>
          <p:cNvGraphicFramePr>
            <a:graphicFrameLocks noGrp="1"/>
          </p:cNvGraphicFramePr>
          <p:nvPr/>
        </p:nvGraphicFramePr>
        <p:xfrm>
          <a:off x="781050" y="1600200"/>
          <a:ext cx="7677150" cy="1463040"/>
        </p:xfrm>
        <a:graphic>
          <a:graphicData uri="http://schemas.openxmlformats.org/drawingml/2006/table">
            <a:tbl>
              <a:tblPr/>
              <a:tblGrid>
                <a:gridCol w="1096963">
                  <a:extLst>
                    <a:ext uri="{9D8B030D-6E8A-4147-A177-3AD203B41FA5}">
                      <a16:colId xmlns:a16="http://schemas.microsoft.com/office/drawing/2014/main" val="20000"/>
                    </a:ext>
                  </a:extLst>
                </a:gridCol>
                <a:gridCol w="1096962">
                  <a:extLst>
                    <a:ext uri="{9D8B030D-6E8A-4147-A177-3AD203B41FA5}">
                      <a16:colId xmlns:a16="http://schemas.microsoft.com/office/drawing/2014/main" val="20001"/>
                    </a:ext>
                  </a:extLst>
                </a:gridCol>
                <a:gridCol w="1096963">
                  <a:extLst>
                    <a:ext uri="{9D8B030D-6E8A-4147-A177-3AD203B41FA5}">
                      <a16:colId xmlns:a16="http://schemas.microsoft.com/office/drawing/2014/main" val="20002"/>
                    </a:ext>
                  </a:extLst>
                </a:gridCol>
                <a:gridCol w="1095375">
                  <a:extLst>
                    <a:ext uri="{9D8B030D-6E8A-4147-A177-3AD203B41FA5}">
                      <a16:colId xmlns:a16="http://schemas.microsoft.com/office/drawing/2014/main" val="20003"/>
                    </a:ext>
                  </a:extLst>
                </a:gridCol>
                <a:gridCol w="1096962">
                  <a:extLst>
                    <a:ext uri="{9D8B030D-6E8A-4147-A177-3AD203B41FA5}">
                      <a16:colId xmlns:a16="http://schemas.microsoft.com/office/drawing/2014/main" val="20004"/>
                    </a:ext>
                  </a:extLst>
                </a:gridCol>
                <a:gridCol w="1096963">
                  <a:extLst>
                    <a:ext uri="{9D8B030D-6E8A-4147-A177-3AD203B41FA5}">
                      <a16:colId xmlns:a16="http://schemas.microsoft.com/office/drawing/2014/main" val="20005"/>
                    </a:ext>
                  </a:extLst>
                </a:gridCol>
                <a:gridCol w="1096962">
                  <a:extLst>
                    <a:ext uri="{9D8B030D-6E8A-4147-A177-3AD203B41FA5}">
                      <a16:colId xmlns:a16="http://schemas.microsoft.com/office/drawing/2014/main" val="20006"/>
                    </a:ext>
                  </a:extLst>
                </a:gridCol>
              </a:tblGrid>
              <a:tr h="2825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Process</a:t>
                      </a:r>
                      <a:endParaRPr kumimoji="0" lang="en-US" sz="1600" b="0" i="0" u="none" strike="noStrike" cap="none" normalizeH="0" baseline="0" smtClean="0">
                        <a:ln>
                          <a:noFill/>
                        </a:ln>
                        <a:solidFill>
                          <a:srgbClr val="FFFFFF"/>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Arrival time</a:t>
                      </a:r>
                      <a:endParaRPr kumimoji="0" lang="en-US" sz="1600" b="0" i="0" u="none" strike="noStrike" cap="none" normalizeH="0" baseline="0" smtClean="0">
                        <a:ln>
                          <a:noFill/>
                        </a:ln>
                        <a:solidFill>
                          <a:srgbClr val="FFFFFF"/>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r>
                        <a:rPr kumimoji="0" lang="en-US" sz="1600" b="0" i="0" u="none" strike="noStrike" cap="none" normalizeH="0" baseline="30000" smtClean="0">
                          <a:ln>
                            <a:noFill/>
                          </a:ln>
                          <a:solidFill>
                            <a:srgbClr val="AA5816"/>
                          </a:solidFill>
                          <a:effectLst/>
                          <a:latin typeface="Arial" charset="0"/>
                          <a:ea typeface="Times New Roman" charset="0"/>
                        </a:rPr>
                        <a:t>st</a:t>
                      </a:r>
                      <a:r>
                        <a:rPr kumimoji="0" lang="en-US" sz="1600" b="0" i="0" u="none" strike="noStrike" cap="none" normalizeH="0" baseline="0" smtClean="0">
                          <a:ln>
                            <a:noFill/>
                          </a:ln>
                          <a:solidFill>
                            <a:srgbClr val="AA5816"/>
                          </a:solidFill>
                          <a:effectLst/>
                          <a:latin typeface="Arial" charset="0"/>
                          <a:ea typeface="Times New Roman" charset="0"/>
                        </a:rPr>
                        <a:t> exec</a:t>
                      </a:r>
                      <a:endParaRPr kumimoji="0" lang="en-US" sz="1600" b="0" i="0" u="none" strike="noStrike" cap="none" normalizeH="0" baseline="0" smtClean="0">
                        <a:ln>
                          <a:noFill/>
                        </a:ln>
                        <a:solidFill>
                          <a:srgbClr val="AA5816"/>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1C1D2"/>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1</a:t>
                      </a:r>
                      <a:r>
                        <a:rPr kumimoji="0" lang="en-US" sz="1600" b="0" i="0" u="none" strike="noStrike" cap="none" normalizeH="0" baseline="30000" smtClean="0">
                          <a:ln>
                            <a:noFill/>
                          </a:ln>
                          <a:solidFill>
                            <a:srgbClr val="FFFFFF"/>
                          </a:solidFill>
                          <a:effectLst/>
                          <a:latin typeface="Arial" charset="0"/>
                          <a:ea typeface="Times New Roman" charset="0"/>
                        </a:rPr>
                        <a:t>st</a:t>
                      </a:r>
                      <a:r>
                        <a:rPr kumimoji="0" lang="en-US" sz="1600" b="0" i="0" u="none" strike="noStrike" cap="none" normalizeH="0" baseline="0" smtClean="0">
                          <a:ln>
                            <a:noFill/>
                          </a:ln>
                          <a:solidFill>
                            <a:srgbClr val="FFFFFF"/>
                          </a:solidFill>
                          <a:effectLst/>
                          <a:latin typeface="Arial" charset="0"/>
                          <a:ea typeface="Times New Roman" charset="0"/>
                        </a:rPr>
                        <a:t> I/O</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2</a:t>
                      </a:r>
                      <a:r>
                        <a:rPr kumimoji="0" lang="en-US" sz="1600" b="0" i="0" u="none" strike="noStrike" cap="none" normalizeH="0" baseline="30000" smtClean="0">
                          <a:ln>
                            <a:noFill/>
                          </a:ln>
                          <a:solidFill>
                            <a:srgbClr val="AA5816"/>
                          </a:solidFill>
                          <a:effectLst/>
                          <a:latin typeface="Arial" charset="0"/>
                          <a:ea typeface="Times New Roman" charset="0"/>
                        </a:rPr>
                        <a:t>nd</a:t>
                      </a:r>
                      <a:r>
                        <a:rPr kumimoji="0" lang="en-US" sz="1600" b="0" i="0" u="none" strike="noStrike" cap="none" normalizeH="0" baseline="0" smtClean="0">
                          <a:ln>
                            <a:noFill/>
                          </a:ln>
                          <a:solidFill>
                            <a:srgbClr val="AA5816"/>
                          </a:solidFill>
                          <a:effectLst/>
                          <a:latin typeface="Arial" charset="0"/>
                          <a:ea typeface="Times New Roman" charset="0"/>
                        </a:rPr>
                        <a:t> exec</a:t>
                      </a:r>
                      <a:endParaRPr kumimoji="0" lang="en-US" sz="1600" b="0" i="0" u="none" strike="noStrike" cap="none" normalizeH="0" baseline="0" smtClean="0">
                        <a:ln>
                          <a:noFill/>
                        </a:ln>
                        <a:solidFill>
                          <a:srgbClr val="AA5816"/>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1C1D2"/>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2</a:t>
                      </a:r>
                      <a:r>
                        <a:rPr kumimoji="0" lang="en-US" sz="1600" b="0" i="0" u="none" strike="noStrike" cap="none" normalizeH="0" baseline="30000" smtClean="0">
                          <a:ln>
                            <a:noFill/>
                          </a:ln>
                          <a:solidFill>
                            <a:srgbClr val="FFFFFF"/>
                          </a:solidFill>
                          <a:effectLst/>
                          <a:latin typeface="Arial" charset="0"/>
                          <a:ea typeface="Times New Roman" charset="0"/>
                        </a:rPr>
                        <a:t>nd</a:t>
                      </a:r>
                      <a:r>
                        <a:rPr kumimoji="0" lang="en-US" sz="1600" b="0" i="0" u="none" strike="noStrike" cap="none" normalizeH="0" baseline="0" smtClean="0">
                          <a:ln>
                            <a:noFill/>
                          </a:ln>
                          <a:solidFill>
                            <a:srgbClr val="FFFFFF"/>
                          </a:solidFill>
                          <a:effectLst/>
                          <a:latin typeface="Arial" charset="0"/>
                          <a:ea typeface="Times New Roman" charset="0"/>
                        </a:rPr>
                        <a:t> I/O</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3</a:t>
                      </a:r>
                      <a:r>
                        <a:rPr kumimoji="0" lang="en-US" sz="1600" b="0" i="0" u="none" strike="noStrike" cap="none" normalizeH="0" baseline="30000" smtClean="0">
                          <a:ln>
                            <a:noFill/>
                          </a:ln>
                          <a:solidFill>
                            <a:srgbClr val="AA5816"/>
                          </a:solidFill>
                          <a:effectLst/>
                          <a:latin typeface="Arial" charset="0"/>
                          <a:ea typeface="Times New Roman" charset="0"/>
                        </a:rPr>
                        <a:t>rd</a:t>
                      </a:r>
                      <a:r>
                        <a:rPr kumimoji="0" lang="en-US" sz="1600" b="0" i="0" u="none" strike="noStrike" cap="none" normalizeH="0" baseline="0" smtClean="0">
                          <a:ln>
                            <a:noFill/>
                          </a:ln>
                          <a:solidFill>
                            <a:srgbClr val="AA5816"/>
                          </a:solidFill>
                          <a:effectLst/>
                          <a:latin typeface="Arial" charset="0"/>
                          <a:ea typeface="Times New Roman" charset="0"/>
                        </a:rPr>
                        <a:t> exec</a:t>
                      </a:r>
                      <a:endParaRPr kumimoji="0" lang="en-US" sz="1600" b="0" i="0" u="none" strike="noStrike" cap="none" normalizeH="0" baseline="0" smtClean="0">
                        <a:ln>
                          <a:noFill/>
                        </a:ln>
                        <a:solidFill>
                          <a:srgbClr val="AA5816"/>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1C1D2"/>
                    </a:solidFill>
                  </a:tcPr>
                </a:tc>
                <a:extLst>
                  <a:ext uri="{0D108BD9-81ED-4DB2-BD59-A6C34878D82A}">
                    <a16:rowId xmlns:a16="http://schemas.microsoft.com/office/drawing/2014/main" val="10000"/>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A</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0</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4</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4</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4</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4</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4</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1CCB5"/>
                    </a:solidFill>
                  </a:tcPr>
                </a:tc>
                <a:extLst>
                  <a:ext uri="{0D108BD9-81ED-4DB2-BD59-A6C34878D82A}">
                    <a16:rowId xmlns:a16="http://schemas.microsoft.com/office/drawing/2014/main" val="10001"/>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B</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2</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8</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8</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2"/>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C</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3</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2</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2</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3"/>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D</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7</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0CAC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4E2ED"/>
                    </a:solidFill>
                  </a:tcPr>
                </a:tc>
                <a:extLst>
                  <a:ext uri="{0D108BD9-81ED-4DB2-BD59-A6C34878D82A}">
                    <a16:rowId xmlns:a16="http://schemas.microsoft.com/office/drawing/2014/main" val="10004"/>
                  </a:ext>
                </a:extLst>
              </a:tr>
            </a:tbl>
          </a:graphicData>
        </a:graphic>
      </p:graphicFrame>
      <p:sp>
        <p:nvSpPr>
          <p:cNvPr id="9" name="Rectangle 8"/>
          <p:cNvSpPr>
            <a:spLocks noChangeArrowheads="1"/>
          </p:cNvSpPr>
          <p:nvPr/>
        </p:nvSpPr>
        <p:spPr bwMode="auto">
          <a:xfrm>
            <a:off x="7467600" y="3733800"/>
            <a:ext cx="990600" cy="1784350"/>
          </a:xfrm>
          <a:prstGeom prst="rect">
            <a:avLst/>
          </a:prstGeom>
          <a:solidFill>
            <a:srgbClr val="D4E2ED">
              <a:alpha val="70195"/>
            </a:srgbClr>
          </a:solidFill>
          <a:ln>
            <a:noFill/>
          </a:ln>
          <a:effectLst>
            <a:outerShdw blurRad="38100" dist="30000" dir="5400000" rotWithShape="0">
              <a:srgbClr val="808080">
                <a:alpha val="45000"/>
              </a:srgbClr>
            </a:outerShdw>
          </a:effectLst>
          <a:extLst>
            <a:ext uri="{91240B29-F687-4F45-9708-019B960494DF}">
              <a14:hiddenLine xmlns:a14="http://schemas.microsoft.com/office/drawing/2010/main" w="10000">
                <a:solidFill>
                  <a:srgbClr val="000000"/>
                </a:solidFill>
                <a:miter lim="800000"/>
                <a:headEnd/>
                <a:tailEnd/>
              </a14:hiddenLine>
            </a:ext>
          </a:extLst>
        </p:spPr>
        <p:txBody>
          <a:bodyPr anchor="ctr"/>
          <a:lstStyle/>
          <a:p>
            <a:pPr algn="ctr"/>
            <a:endParaRPr lang="en-US">
              <a:solidFill>
                <a:srgbClr val="FFFFFF"/>
              </a:solidFill>
              <a:latin typeface="Tw Cen MT" charset="-18"/>
            </a:endParaRPr>
          </a:p>
        </p:txBody>
      </p:sp>
      <p:graphicFrame>
        <p:nvGraphicFramePr>
          <p:cNvPr id="10" name="Table 9"/>
          <p:cNvGraphicFramePr>
            <a:graphicFrameLocks noGrp="1"/>
          </p:cNvGraphicFramePr>
          <p:nvPr/>
        </p:nvGraphicFramePr>
        <p:xfrm>
          <a:off x="781050" y="3200400"/>
          <a:ext cx="2571750" cy="335280"/>
        </p:xfrm>
        <a:graphic>
          <a:graphicData uri="http://schemas.openxmlformats.org/drawingml/2006/table">
            <a:tbl>
              <a:tblPr firstRow="1" bandRow="1">
                <a:tableStyleId>{5C22544A-7EE6-4342-B048-85BDC9FD1C3A}</a:tableStyleId>
              </a:tblPr>
              <a:tblGrid>
                <a:gridCol w="529590">
                  <a:extLst>
                    <a:ext uri="{9D8B030D-6E8A-4147-A177-3AD203B41FA5}">
                      <a16:colId xmlns:a16="http://schemas.microsoft.com/office/drawing/2014/main" val="20000"/>
                    </a:ext>
                  </a:extLst>
                </a:gridCol>
                <a:gridCol w="36576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gridCol w="457200">
                  <a:extLst>
                    <a:ext uri="{9D8B030D-6E8A-4147-A177-3AD203B41FA5}">
                      <a16:colId xmlns:a16="http://schemas.microsoft.com/office/drawing/2014/main" val="20004"/>
                    </a:ext>
                  </a:extLst>
                </a:gridCol>
                <a:gridCol w="381000">
                  <a:extLst>
                    <a:ext uri="{9D8B030D-6E8A-4147-A177-3AD203B41FA5}">
                      <a16:colId xmlns:a16="http://schemas.microsoft.com/office/drawing/2014/main" val="20005"/>
                    </a:ext>
                  </a:extLst>
                </a:gridCol>
              </a:tblGrid>
              <a:tr h="335280">
                <a:tc>
                  <a:txBody>
                    <a:bodyPr/>
                    <a:lstStyle/>
                    <a:p>
                      <a:r>
                        <a:rPr lang="en-US" sz="900" b="0" dirty="0" smtClean="0">
                          <a:solidFill>
                            <a:srgbClr val="000000"/>
                          </a:solidFill>
                        </a:rPr>
                        <a:t>RQ:</a:t>
                      </a:r>
                      <a:endParaRPr lang="en-US" sz="900" b="0" dirty="0">
                        <a:solidFill>
                          <a:srgbClr val="000000"/>
                        </a:solidFill>
                      </a:endParaRPr>
                    </a:p>
                  </a:txBody>
                  <a:tcPr marT="26469" marB="26469">
                    <a:lnR w="12700" cap="flat" cmpd="sng" algn="ctr">
                      <a:solidFill>
                        <a:srgbClr val="2C7C9F"/>
                      </a:solidFill>
                      <a:prstDash val="solid"/>
                      <a:round/>
                      <a:headEnd type="none" w="med" len="med"/>
                      <a:tailEnd type="none" w="med" len="med"/>
                    </a:lnR>
                    <a:noFill/>
                  </a:tcPr>
                </a:tc>
                <a:tc>
                  <a:txBody>
                    <a:bodyPr/>
                    <a:lstStyle/>
                    <a:p>
                      <a:r>
                        <a:rPr lang="en-US" sz="900" b="0" dirty="0" smtClean="0">
                          <a:solidFill>
                            <a:srgbClr val="000000"/>
                          </a:solidFill>
                        </a:rPr>
                        <a:t>D</a:t>
                      </a:r>
                      <a:endParaRPr lang="en-US" sz="900" b="0" dirty="0">
                        <a:solidFill>
                          <a:srgbClr val="000000"/>
                        </a:solidFill>
                      </a:endParaRPr>
                    </a:p>
                  </a:txBody>
                  <a:tcPr marT="26469" marB="26469">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solidFill>
                      <a:schemeClr val="tx2">
                        <a:lumMod val="10000"/>
                        <a:lumOff val="90000"/>
                      </a:schemeClr>
                    </a:solidFill>
                  </a:tcPr>
                </a:tc>
                <a:tc>
                  <a:txBody>
                    <a:bodyPr/>
                    <a:lstStyle/>
                    <a:p>
                      <a:endParaRPr lang="en-US" sz="900" b="0" dirty="0">
                        <a:noFill/>
                      </a:endParaRPr>
                    </a:p>
                  </a:txBody>
                  <a:tcPr marT="26469" marB="26469">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solidFill>
                      <a:srgbClr val="FFFFFF"/>
                    </a:solidFill>
                  </a:tcPr>
                </a:tc>
                <a:tc>
                  <a:txBody>
                    <a:bodyPr/>
                    <a:lstStyle/>
                    <a:p>
                      <a:endParaRPr lang="en-US" sz="900" b="0" dirty="0">
                        <a:solidFill>
                          <a:srgbClr val="000000"/>
                        </a:solidFill>
                      </a:endParaRPr>
                    </a:p>
                  </a:txBody>
                  <a:tcPr marT="26469" marB="26469">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noFill/>
                  </a:tcPr>
                </a:tc>
                <a:tc>
                  <a:txBody>
                    <a:bodyPr/>
                    <a:lstStyle/>
                    <a:p>
                      <a:endParaRPr lang="en-US" sz="900" b="0" dirty="0">
                        <a:solidFill>
                          <a:srgbClr val="000000"/>
                        </a:solidFill>
                      </a:endParaRPr>
                    </a:p>
                  </a:txBody>
                  <a:tcPr marT="26469" marB="26469">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solidFill>
                      <a:schemeClr val="bg1"/>
                    </a:solidFill>
                  </a:tcPr>
                </a:tc>
                <a:tc>
                  <a:txBody>
                    <a:bodyPr/>
                    <a:lstStyle/>
                    <a:p>
                      <a:endParaRPr lang="en-US" sz="900" b="0" dirty="0">
                        <a:solidFill>
                          <a:srgbClr val="000000"/>
                        </a:solidFill>
                      </a:endParaRPr>
                    </a:p>
                  </a:txBody>
                  <a:tcPr marT="26469" marB="26469">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cxnSp>
        <p:nvCxnSpPr>
          <p:cNvPr id="11" name="Straight Arrow Connector 10"/>
          <p:cNvCxnSpPr>
            <a:cxnSpLocks noChangeShapeType="1"/>
          </p:cNvCxnSpPr>
          <p:nvPr/>
        </p:nvCxnSpPr>
        <p:spPr bwMode="auto">
          <a:xfrm rot="5400000" flipH="1" flipV="1">
            <a:off x="3467894" y="4763294"/>
            <a:ext cx="228600" cy="1588"/>
          </a:xfrm>
          <a:prstGeom prst="straightConnector1">
            <a:avLst/>
          </a:prstGeom>
          <a:noFill/>
          <a:ln w="6350">
            <a:solidFill>
              <a:schemeClr val="tx1"/>
            </a:solidFill>
            <a:round/>
            <a:headEnd/>
            <a:tailEnd type="triangle" w="lg" len="lg"/>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
        <p:nvSpPr>
          <p:cNvPr id="12" name="Explosion 1 11"/>
          <p:cNvSpPr>
            <a:spLocks noChangeArrowheads="1"/>
          </p:cNvSpPr>
          <p:nvPr/>
        </p:nvSpPr>
        <p:spPr bwMode="auto">
          <a:xfrm>
            <a:off x="1295400" y="3124200"/>
            <a:ext cx="441325" cy="503238"/>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sp>
        <p:nvSpPr>
          <p:cNvPr id="13" name="Explosion 1 12"/>
          <p:cNvSpPr>
            <a:spLocks noChangeArrowheads="1"/>
          </p:cNvSpPr>
          <p:nvPr/>
        </p:nvSpPr>
        <p:spPr bwMode="auto">
          <a:xfrm>
            <a:off x="6569075" y="2667000"/>
            <a:ext cx="441325" cy="503238"/>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sp>
        <p:nvSpPr>
          <p:cNvPr id="14" name="Explosion 1 13"/>
          <p:cNvSpPr>
            <a:spLocks noChangeArrowheads="1"/>
          </p:cNvSpPr>
          <p:nvPr/>
        </p:nvSpPr>
        <p:spPr bwMode="auto">
          <a:xfrm>
            <a:off x="7178675" y="4525963"/>
            <a:ext cx="441325" cy="503237"/>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cxnSp>
        <p:nvCxnSpPr>
          <p:cNvPr id="15" name="Straight Connector 14"/>
          <p:cNvCxnSpPr>
            <a:cxnSpLocks noChangeShapeType="1"/>
          </p:cNvCxnSpPr>
          <p:nvPr/>
        </p:nvCxnSpPr>
        <p:spPr bwMode="auto">
          <a:xfrm rot="16200000" flipH="1">
            <a:off x="6651625" y="4795838"/>
            <a:ext cx="1454150" cy="0"/>
          </a:xfrm>
          <a:prstGeom prst="line">
            <a:avLst/>
          </a:prstGeom>
          <a:noFill/>
          <a:ln w="28575">
            <a:solidFill>
              <a:srgbClr val="FF6600"/>
            </a:solidFill>
            <a:prstDash val="sysDot"/>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74972449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2.5.2. Chiến lược </a:t>
            </a:r>
            <a:r>
              <a:rPr lang="en-US" dirty="0">
                <a:solidFill>
                  <a:srgbClr val="C00000"/>
                </a:solidFill>
                <a:effectLst>
                  <a:outerShdw blurRad="38100" dist="38100" dir="2700000" algn="tl">
                    <a:srgbClr val="000000">
                      <a:alpha val="43137"/>
                    </a:srgbClr>
                  </a:outerShdw>
                </a:effectLst>
              </a:rPr>
              <a:t>FIFO (FCFS)</a:t>
            </a:r>
            <a:endParaRPr lang="en-US" dirty="0"/>
          </a:p>
        </p:txBody>
      </p:sp>
      <p:sp>
        <p:nvSpPr>
          <p:cNvPr id="4" name="Date Placeholder 3"/>
          <p:cNvSpPr>
            <a:spLocks noGrp="1"/>
          </p:cNvSpPr>
          <p:nvPr>
            <p:ph type="dt" sz="half" idx="10"/>
          </p:nvPr>
        </p:nvSpPr>
        <p:spPr/>
        <p:txBody>
          <a:bodyPr/>
          <a:lstStyle/>
          <a:p>
            <a:fld id="{F304A388-B792-4BF1-82EC-FA2C53762184}" type="datetime1">
              <a:rPr lang="en-US" smtClean="0"/>
              <a:t>08-Jul-19</a:t>
            </a:fld>
            <a:endParaRPr lang="en-US" dirty="0"/>
          </a:p>
        </p:txBody>
      </p:sp>
      <p:sp>
        <p:nvSpPr>
          <p:cNvPr id="5" name="Footer Placeholder 4"/>
          <p:cNvSpPr>
            <a:spLocks noGrp="1"/>
          </p:cNvSpPr>
          <p:nvPr>
            <p:ph type="ftr" sz="quarter" idx="11"/>
          </p:nvPr>
        </p:nvSpPr>
        <p:spPr/>
        <p:txBody>
          <a:bodyPr/>
          <a:lstStyle/>
          <a:p>
            <a:r>
              <a:rPr lang="en-US" smtClean="0"/>
              <a:t>GV.TS.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71</a:t>
            </a:fld>
            <a:endParaRPr lang="en-US" dirty="0"/>
          </a:p>
        </p:txBody>
      </p:sp>
      <p:graphicFrame>
        <p:nvGraphicFramePr>
          <p:cNvPr id="7" name="Object 2"/>
          <p:cNvGraphicFramePr>
            <a:graphicFrameLocks noChangeAspect="1"/>
          </p:cNvGraphicFramePr>
          <p:nvPr>
            <p:extLst>
              <p:ext uri="{D42A27DB-BD31-4B8C-83A1-F6EECF244321}">
                <p14:modId xmlns:p14="http://schemas.microsoft.com/office/powerpoint/2010/main" val="4184795690"/>
              </p:ext>
            </p:extLst>
          </p:nvPr>
        </p:nvGraphicFramePr>
        <p:xfrm>
          <a:off x="549275" y="3765550"/>
          <a:ext cx="7927975" cy="1752600"/>
        </p:xfrm>
        <a:graphic>
          <a:graphicData uri="http://schemas.openxmlformats.org/presentationml/2006/ole">
            <mc:AlternateContent xmlns:mc="http://schemas.openxmlformats.org/markup-compatibility/2006">
              <mc:Choice xmlns:v="urn:schemas-microsoft-com:vml" Requires="v">
                <p:oleObj spid="_x0000_s22550" name="Document" r:id="rId3" imgW="6032500" imgH="1333500" progId="Word.Document.12">
                  <p:link updateAutomatic="1"/>
                </p:oleObj>
              </mc:Choice>
              <mc:Fallback>
                <p:oleObj name="Document" r:id="rId3" imgW="6032500" imgH="1333500" progId="Word.Document.12">
                  <p:link updateAutomatic="1"/>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275" y="3765550"/>
                        <a:ext cx="7927975"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Table 7"/>
          <p:cNvGraphicFramePr>
            <a:graphicFrameLocks noGrp="1"/>
          </p:cNvGraphicFramePr>
          <p:nvPr/>
        </p:nvGraphicFramePr>
        <p:xfrm>
          <a:off x="781050" y="1600200"/>
          <a:ext cx="7677150" cy="1463040"/>
        </p:xfrm>
        <a:graphic>
          <a:graphicData uri="http://schemas.openxmlformats.org/drawingml/2006/table">
            <a:tbl>
              <a:tblPr/>
              <a:tblGrid>
                <a:gridCol w="1096963">
                  <a:extLst>
                    <a:ext uri="{9D8B030D-6E8A-4147-A177-3AD203B41FA5}">
                      <a16:colId xmlns:a16="http://schemas.microsoft.com/office/drawing/2014/main" val="20000"/>
                    </a:ext>
                  </a:extLst>
                </a:gridCol>
                <a:gridCol w="1096962">
                  <a:extLst>
                    <a:ext uri="{9D8B030D-6E8A-4147-A177-3AD203B41FA5}">
                      <a16:colId xmlns:a16="http://schemas.microsoft.com/office/drawing/2014/main" val="20001"/>
                    </a:ext>
                  </a:extLst>
                </a:gridCol>
                <a:gridCol w="1096963">
                  <a:extLst>
                    <a:ext uri="{9D8B030D-6E8A-4147-A177-3AD203B41FA5}">
                      <a16:colId xmlns:a16="http://schemas.microsoft.com/office/drawing/2014/main" val="20002"/>
                    </a:ext>
                  </a:extLst>
                </a:gridCol>
                <a:gridCol w="1095375">
                  <a:extLst>
                    <a:ext uri="{9D8B030D-6E8A-4147-A177-3AD203B41FA5}">
                      <a16:colId xmlns:a16="http://schemas.microsoft.com/office/drawing/2014/main" val="20003"/>
                    </a:ext>
                  </a:extLst>
                </a:gridCol>
                <a:gridCol w="1096962">
                  <a:extLst>
                    <a:ext uri="{9D8B030D-6E8A-4147-A177-3AD203B41FA5}">
                      <a16:colId xmlns:a16="http://schemas.microsoft.com/office/drawing/2014/main" val="20004"/>
                    </a:ext>
                  </a:extLst>
                </a:gridCol>
                <a:gridCol w="1096963">
                  <a:extLst>
                    <a:ext uri="{9D8B030D-6E8A-4147-A177-3AD203B41FA5}">
                      <a16:colId xmlns:a16="http://schemas.microsoft.com/office/drawing/2014/main" val="20005"/>
                    </a:ext>
                  </a:extLst>
                </a:gridCol>
                <a:gridCol w="1096962">
                  <a:extLst>
                    <a:ext uri="{9D8B030D-6E8A-4147-A177-3AD203B41FA5}">
                      <a16:colId xmlns:a16="http://schemas.microsoft.com/office/drawing/2014/main" val="20006"/>
                    </a:ext>
                  </a:extLst>
                </a:gridCol>
              </a:tblGrid>
              <a:tr h="2825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Process</a:t>
                      </a:r>
                      <a:endParaRPr kumimoji="0" lang="en-US" sz="1600" b="0" i="0" u="none" strike="noStrike" cap="none" normalizeH="0" baseline="0" smtClean="0">
                        <a:ln>
                          <a:noFill/>
                        </a:ln>
                        <a:solidFill>
                          <a:srgbClr val="FFFFFF"/>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Arrival time</a:t>
                      </a:r>
                      <a:endParaRPr kumimoji="0" lang="en-US" sz="1600" b="0" i="0" u="none" strike="noStrike" cap="none" normalizeH="0" baseline="0" smtClean="0">
                        <a:ln>
                          <a:noFill/>
                        </a:ln>
                        <a:solidFill>
                          <a:srgbClr val="FFFFFF"/>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r>
                        <a:rPr kumimoji="0" lang="en-US" sz="1600" b="0" i="0" u="none" strike="noStrike" cap="none" normalizeH="0" baseline="30000" smtClean="0">
                          <a:ln>
                            <a:noFill/>
                          </a:ln>
                          <a:solidFill>
                            <a:srgbClr val="AA5816"/>
                          </a:solidFill>
                          <a:effectLst/>
                          <a:latin typeface="Arial" charset="0"/>
                          <a:ea typeface="Times New Roman" charset="0"/>
                        </a:rPr>
                        <a:t>st</a:t>
                      </a:r>
                      <a:r>
                        <a:rPr kumimoji="0" lang="en-US" sz="1600" b="0" i="0" u="none" strike="noStrike" cap="none" normalizeH="0" baseline="0" smtClean="0">
                          <a:ln>
                            <a:noFill/>
                          </a:ln>
                          <a:solidFill>
                            <a:srgbClr val="AA5816"/>
                          </a:solidFill>
                          <a:effectLst/>
                          <a:latin typeface="Arial" charset="0"/>
                          <a:ea typeface="Times New Roman" charset="0"/>
                        </a:rPr>
                        <a:t> exec</a:t>
                      </a:r>
                      <a:endParaRPr kumimoji="0" lang="en-US" sz="1600" b="0" i="0" u="none" strike="noStrike" cap="none" normalizeH="0" baseline="0" smtClean="0">
                        <a:ln>
                          <a:noFill/>
                        </a:ln>
                        <a:solidFill>
                          <a:srgbClr val="AA5816"/>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1C1D2"/>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1</a:t>
                      </a:r>
                      <a:r>
                        <a:rPr kumimoji="0" lang="en-US" sz="1600" b="0" i="0" u="none" strike="noStrike" cap="none" normalizeH="0" baseline="30000" smtClean="0">
                          <a:ln>
                            <a:noFill/>
                          </a:ln>
                          <a:solidFill>
                            <a:srgbClr val="FFFFFF"/>
                          </a:solidFill>
                          <a:effectLst/>
                          <a:latin typeface="Arial" charset="0"/>
                          <a:ea typeface="Times New Roman" charset="0"/>
                        </a:rPr>
                        <a:t>st</a:t>
                      </a:r>
                      <a:r>
                        <a:rPr kumimoji="0" lang="en-US" sz="1600" b="0" i="0" u="none" strike="noStrike" cap="none" normalizeH="0" baseline="0" smtClean="0">
                          <a:ln>
                            <a:noFill/>
                          </a:ln>
                          <a:solidFill>
                            <a:srgbClr val="FFFFFF"/>
                          </a:solidFill>
                          <a:effectLst/>
                          <a:latin typeface="Arial" charset="0"/>
                          <a:ea typeface="Times New Roman" charset="0"/>
                        </a:rPr>
                        <a:t> I/O</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2</a:t>
                      </a:r>
                      <a:r>
                        <a:rPr kumimoji="0" lang="en-US" sz="1600" b="0" i="0" u="none" strike="noStrike" cap="none" normalizeH="0" baseline="30000" smtClean="0">
                          <a:ln>
                            <a:noFill/>
                          </a:ln>
                          <a:solidFill>
                            <a:srgbClr val="AA5816"/>
                          </a:solidFill>
                          <a:effectLst/>
                          <a:latin typeface="Arial" charset="0"/>
                          <a:ea typeface="Times New Roman" charset="0"/>
                        </a:rPr>
                        <a:t>nd</a:t>
                      </a:r>
                      <a:r>
                        <a:rPr kumimoji="0" lang="en-US" sz="1600" b="0" i="0" u="none" strike="noStrike" cap="none" normalizeH="0" baseline="0" smtClean="0">
                          <a:ln>
                            <a:noFill/>
                          </a:ln>
                          <a:solidFill>
                            <a:srgbClr val="AA5816"/>
                          </a:solidFill>
                          <a:effectLst/>
                          <a:latin typeface="Arial" charset="0"/>
                          <a:ea typeface="Times New Roman" charset="0"/>
                        </a:rPr>
                        <a:t> exec</a:t>
                      </a:r>
                      <a:endParaRPr kumimoji="0" lang="en-US" sz="1600" b="0" i="0" u="none" strike="noStrike" cap="none" normalizeH="0" baseline="0" smtClean="0">
                        <a:ln>
                          <a:noFill/>
                        </a:ln>
                        <a:solidFill>
                          <a:srgbClr val="AA5816"/>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1C1D2"/>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2</a:t>
                      </a:r>
                      <a:r>
                        <a:rPr kumimoji="0" lang="en-US" sz="1600" b="0" i="0" u="none" strike="noStrike" cap="none" normalizeH="0" baseline="30000" smtClean="0">
                          <a:ln>
                            <a:noFill/>
                          </a:ln>
                          <a:solidFill>
                            <a:srgbClr val="FFFFFF"/>
                          </a:solidFill>
                          <a:effectLst/>
                          <a:latin typeface="Arial" charset="0"/>
                          <a:ea typeface="Times New Roman" charset="0"/>
                        </a:rPr>
                        <a:t>nd</a:t>
                      </a:r>
                      <a:r>
                        <a:rPr kumimoji="0" lang="en-US" sz="1600" b="0" i="0" u="none" strike="noStrike" cap="none" normalizeH="0" baseline="0" smtClean="0">
                          <a:ln>
                            <a:noFill/>
                          </a:ln>
                          <a:solidFill>
                            <a:srgbClr val="FFFFFF"/>
                          </a:solidFill>
                          <a:effectLst/>
                          <a:latin typeface="Arial" charset="0"/>
                          <a:ea typeface="Times New Roman" charset="0"/>
                        </a:rPr>
                        <a:t> I/O</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3</a:t>
                      </a:r>
                      <a:r>
                        <a:rPr kumimoji="0" lang="en-US" sz="1600" b="0" i="0" u="none" strike="noStrike" cap="none" normalizeH="0" baseline="30000" smtClean="0">
                          <a:ln>
                            <a:noFill/>
                          </a:ln>
                          <a:solidFill>
                            <a:srgbClr val="AA5816"/>
                          </a:solidFill>
                          <a:effectLst/>
                          <a:latin typeface="Arial" charset="0"/>
                          <a:ea typeface="Times New Roman" charset="0"/>
                        </a:rPr>
                        <a:t>rd</a:t>
                      </a:r>
                      <a:r>
                        <a:rPr kumimoji="0" lang="en-US" sz="1600" b="0" i="0" u="none" strike="noStrike" cap="none" normalizeH="0" baseline="0" smtClean="0">
                          <a:ln>
                            <a:noFill/>
                          </a:ln>
                          <a:solidFill>
                            <a:srgbClr val="AA5816"/>
                          </a:solidFill>
                          <a:effectLst/>
                          <a:latin typeface="Arial" charset="0"/>
                          <a:ea typeface="Times New Roman" charset="0"/>
                        </a:rPr>
                        <a:t> exec</a:t>
                      </a:r>
                      <a:endParaRPr kumimoji="0" lang="en-US" sz="1600" b="0" i="0" u="none" strike="noStrike" cap="none" normalizeH="0" baseline="0" smtClean="0">
                        <a:ln>
                          <a:noFill/>
                        </a:ln>
                        <a:solidFill>
                          <a:srgbClr val="AA5816"/>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1C1D2"/>
                    </a:solidFill>
                  </a:tcPr>
                </a:tc>
                <a:extLst>
                  <a:ext uri="{0D108BD9-81ED-4DB2-BD59-A6C34878D82A}">
                    <a16:rowId xmlns:a16="http://schemas.microsoft.com/office/drawing/2014/main" val="10000"/>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A</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0</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4</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4</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4</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4</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4</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0CAC4"/>
                    </a:solidFill>
                  </a:tcPr>
                </a:tc>
                <a:extLst>
                  <a:ext uri="{0D108BD9-81ED-4DB2-BD59-A6C34878D82A}">
                    <a16:rowId xmlns:a16="http://schemas.microsoft.com/office/drawing/2014/main" val="10001"/>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B</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2</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8</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8</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2"/>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C</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3</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2</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2</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3"/>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D</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7</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4"/>
                  </a:ext>
                </a:extLst>
              </a:tr>
            </a:tbl>
          </a:graphicData>
        </a:graphic>
      </p:graphicFrame>
      <p:sp>
        <p:nvSpPr>
          <p:cNvPr id="9" name="Rectangle 8"/>
          <p:cNvSpPr>
            <a:spLocks noChangeArrowheads="1"/>
          </p:cNvSpPr>
          <p:nvPr/>
        </p:nvSpPr>
        <p:spPr bwMode="auto">
          <a:xfrm>
            <a:off x="8153400" y="3733800"/>
            <a:ext cx="304800" cy="1784350"/>
          </a:xfrm>
          <a:prstGeom prst="rect">
            <a:avLst/>
          </a:prstGeom>
          <a:solidFill>
            <a:srgbClr val="D4E2ED">
              <a:alpha val="70195"/>
            </a:srgbClr>
          </a:solidFill>
          <a:ln>
            <a:noFill/>
          </a:ln>
          <a:effectLst>
            <a:outerShdw blurRad="38100" dist="30000" dir="5400000" rotWithShape="0">
              <a:srgbClr val="808080">
                <a:alpha val="45000"/>
              </a:srgbClr>
            </a:outerShdw>
          </a:effectLst>
          <a:extLst>
            <a:ext uri="{91240B29-F687-4F45-9708-019B960494DF}">
              <a14:hiddenLine xmlns:a14="http://schemas.microsoft.com/office/drawing/2010/main" w="10000">
                <a:solidFill>
                  <a:srgbClr val="000000"/>
                </a:solidFill>
                <a:miter lim="800000"/>
                <a:headEnd/>
                <a:tailEnd/>
              </a14:hiddenLine>
            </a:ext>
          </a:extLst>
        </p:spPr>
        <p:txBody>
          <a:bodyPr anchor="ctr"/>
          <a:lstStyle/>
          <a:p>
            <a:pPr algn="ctr"/>
            <a:endParaRPr lang="en-US">
              <a:solidFill>
                <a:srgbClr val="FFFFFF"/>
              </a:solidFill>
              <a:latin typeface="Tw Cen MT" charset="-18"/>
            </a:endParaRPr>
          </a:p>
        </p:txBody>
      </p:sp>
      <p:graphicFrame>
        <p:nvGraphicFramePr>
          <p:cNvPr id="10" name="Table 9"/>
          <p:cNvGraphicFramePr>
            <a:graphicFrameLocks noGrp="1"/>
          </p:cNvGraphicFramePr>
          <p:nvPr/>
        </p:nvGraphicFramePr>
        <p:xfrm>
          <a:off x="781050" y="3200400"/>
          <a:ext cx="2571750" cy="335280"/>
        </p:xfrm>
        <a:graphic>
          <a:graphicData uri="http://schemas.openxmlformats.org/drawingml/2006/table">
            <a:tbl>
              <a:tblPr firstRow="1" bandRow="1">
                <a:tableStyleId>{5C22544A-7EE6-4342-B048-85BDC9FD1C3A}</a:tableStyleId>
              </a:tblPr>
              <a:tblGrid>
                <a:gridCol w="529590">
                  <a:extLst>
                    <a:ext uri="{9D8B030D-6E8A-4147-A177-3AD203B41FA5}">
                      <a16:colId xmlns:a16="http://schemas.microsoft.com/office/drawing/2014/main" val="20000"/>
                    </a:ext>
                  </a:extLst>
                </a:gridCol>
                <a:gridCol w="36576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gridCol w="457200">
                  <a:extLst>
                    <a:ext uri="{9D8B030D-6E8A-4147-A177-3AD203B41FA5}">
                      <a16:colId xmlns:a16="http://schemas.microsoft.com/office/drawing/2014/main" val="20004"/>
                    </a:ext>
                  </a:extLst>
                </a:gridCol>
                <a:gridCol w="381000">
                  <a:extLst>
                    <a:ext uri="{9D8B030D-6E8A-4147-A177-3AD203B41FA5}">
                      <a16:colId xmlns:a16="http://schemas.microsoft.com/office/drawing/2014/main" val="20005"/>
                    </a:ext>
                  </a:extLst>
                </a:gridCol>
              </a:tblGrid>
              <a:tr h="335280">
                <a:tc>
                  <a:txBody>
                    <a:bodyPr/>
                    <a:lstStyle/>
                    <a:p>
                      <a:r>
                        <a:rPr lang="en-US" sz="900" b="0" dirty="0" smtClean="0">
                          <a:solidFill>
                            <a:srgbClr val="000000"/>
                          </a:solidFill>
                        </a:rPr>
                        <a:t>RQ:</a:t>
                      </a:r>
                      <a:endParaRPr lang="en-US" sz="900" b="0" dirty="0">
                        <a:solidFill>
                          <a:srgbClr val="000000"/>
                        </a:solidFill>
                      </a:endParaRPr>
                    </a:p>
                  </a:txBody>
                  <a:tcPr marT="26469" marB="26469">
                    <a:lnR w="12700" cap="flat" cmpd="sng" algn="ctr">
                      <a:solidFill>
                        <a:srgbClr val="2C7C9F"/>
                      </a:solidFill>
                      <a:prstDash val="solid"/>
                      <a:round/>
                      <a:headEnd type="none" w="med" len="med"/>
                      <a:tailEnd type="none" w="med" len="med"/>
                    </a:lnR>
                    <a:noFill/>
                  </a:tcPr>
                </a:tc>
                <a:tc>
                  <a:txBody>
                    <a:bodyPr/>
                    <a:lstStyle/>
                    <a:p>
                      <a:r>
                        <a:rPr lang="en-US" sz="900" b="0" dirty="0" smtClean="0">
                          <a:solidFill>
                            <a:srgbClr val="000000"/>
                          </a:solidFill>
                        </a:rPr>
                        <a:t>D</a:t>
                      </a:r>
                      <a:endParaRPr lang="en-US" sz="900" b="0" dirty="0">
                        <a:solidFill>
                          <a:srgbClr val="000000"/>
                        </a:solidFill>
                      </a:endParaRPr>
                    </a:p>
                  </a:txBody>
                  <a:tcPr marT="26469" marB="26469">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solidFill>
                      <a:schemeClr val="tx2">
                        <a:lumMod val="10000"/>
                        <a:lumOff val="90000"/>
                      </a:schemeClr>
                    </a:solidFill>
                  </a:tcPr>
                </a:tc>
                <a:tc>
                  <a:txBody>
                    <a:bodyPr/>
                    <a:lstStyle/>
                    <a:p>
                      <a:endParaRPr lang="en-US" sz="900" b="0" dirty="0">
                        <a:noFill/>
                      </a:endParaRPr>
                    </a:p>
                  </a:txBody>
                  <a:tcPr marT="26469" marB="26469">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solidFill>
                      <a:srgbClr val="FFFFFF"/>
                    </a:solidFill>
                  </a:tcPr>
                </a:tc>
                <a:tc>
                  <a:txBody>
                    <a:bodyPr/>
                    <a:lstStyle/>
                    <a:p>
                      <a:endParaRPr lang="en-US" sz="900" b="0" dirty="0">
                        <a:solidFill>
                          <a:srgbClr val="000000"/>
                        </a:solidFill>
                      </a:endParaRPr>
                    </a:p>
                  </a:txBody>
                  <a:tcPr marT="26469" marB="26469">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noFill/>
                  </a:tcPr>
                </a:tc>
                <a:tc>
                  <a:txBody>
                    <a:bodyPr/>
                    <a:lstStyle/>
                    <a:p>
                      <a:endParaRPr lang="en-US" sz="900" b="0" dirty="0">
                        <a:solidFill>
                          <a:srgbClr val="000000"/>
                        </a:solidFill>
                      </a:endParaRPr>
                    </a:p>
                  </a:txBody>
                  <a:tcPr marT="26469" marB="26469">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solidFill>
                      <a:schemeClr val="bg1"/>
                    </a:solidFill>
                  </a:tcPr>
                </a:tc>
                <a:tc>
                  <a:txBody>
                    <a:bodyPr/>
                    <a:lstStyle/>
                    <a:p>
                      <a:endParaRPr lang="en-US" sz="900" b="0" dirty="0">
                        <a:solidFill>
                          <a:srgbClr val="000000"/>
                        </a:solidFill>
                      </a:endParaRPr>
                    </a:p>
                  </a:txBody>
                  <a:tcPr marT="26469" marB="26469">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cxnSp>
        <p:nvCxnSpPr>
          <p:cNvPr id="11" name="Straight Arrow Connector 10"/>
          <p:cNvCxnSpPr>
            <a:cxnSpLocks noChangeShapeType="1"/>
          </p:cNvCxnSpPr>
          <p:nvPr/>
        </p:nvCxnSpPr>
        <p:spPr bwMode="auto">
          <a:xfrm rot="5400000" flipH="1" flipV="1">
            <a:off x="3467894" y="4763294"/>
            <a:ext cx="228600" cy="1588"/>
          </a:xfrm>
          <a:prstGeom prst="straightConnector1">
            <a:avLst/>
          </a:prstGeom>
          <a:noFill/>
          <a:ln w="6350">
            <a:solidFill>
              <a:schemeClr val="tx1"/>
            </a:solidFill>
            <a:round/>
            <a:headEnd/>
            <a:tailEnd type="triangle" w="lg" len="lg"/>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
        <p:nvSpPr>
          <p:cNvPr id="12" name="Explosion 1 11"/>
          <p:cNvSpPr>
            <a:spLocks noChangeArrowheads="1"/>
          </p:cNvSpPr>
          <p:nvPr/>
        </p:nvSpPr>
        <p:spPr bwMode="auto">
          <a:xfrm>
            <a:off x="1295400" y="3124200"/>
            <a:ext cx="441325" cy="503238"/>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sp>
        <p:nvSpPr>
          <p:cNvPr id="13" name="Explosion 1 12"/>
          <p:cNvSpPr>
            <a:spLocks noChangeArrowheads="1"/>
          </p:cNvSpPr>
          <p:nvPr/>
        </p:nvSpPr>
        <p:spPr bwMode="auto">
          <a:xfrm>
            <a:off x="7712075" y="3657600"/>
            <a:ext cx="441325" cy="503238"/>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cxnSp>
        <p:nvCxnSpPr>
          <p:cNvPr id="14" name="Straight Connector 13"/>
          <p:cNvCxnSpPr>
            <a:cxnSpLocks noChangeShapeType="1"/>
          </p:cNvCxnSpPr>
          <p:nvPr/>
        </p:nvCxnSpPr>
        <p:spPr bwMode="auto">
          <a:xfrm rot="10800000" flipV="1">
            <a:off x="1295400" y="3200400"/>
            <a:ext cx="441325" cy="334963"/>
          </a:xfrm>
          <a:prstGeom prst="line">
            <a:avLst/>
          </a:prstGeom>
          <a:noFill/>
          <a:ln w="19050">
            <a:solidFill>
              <a:schemeClr val="accent1"/>
            </a:solidFill>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
        <p:nvSpPr>
          <p:cNvPr id="15" name="Explosion 1 14"/>
          <p:cNvSpPr>
            <a:spLocks noChangeArrowheads="1"/>
          </p:cNvSpPr>
          <p:nvPr/>
        </p:nvSpPr>
        <p:spPr bwMode="auto">
          <a:xfrm>
            <a:off x="7924800" y="4038600"/>
            <a:ext cx="441325" cy="503238"/>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sp>
        <p:nvSpPr>
          <p:cNvPr id="16" name="Explosion 1 15"/>
          <p:cNvSpPr>
            <a:spLocks noChangeArrowheads="1"/>
          </p:cNvSpPr>
          <p:nvPr/>
        </p:nvSpPr>
        <p:spPr bwMode="auto">
          <a:xfrm>
            <a:off x="7712075" y="1981200"/>
            <a:ext cx="441325" cy="503238"/>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sp>
        <p:nvSpPr>
          <p:cNvPr id="17" name="Explosion 1 16"/>
          <p:cNvSpPr>
            <a:spLocks noChangeArrowheads="1"/>
          </p:cNvSpPr>
          <p:nvPr/>
        </p:nvSpPr>
        <p:spPr bwMode="auto">
          <a:xfrm>
            <a:off x="7712075" y="2667000"/>
            <a:ext cx="441325" cy="503238"/>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cxnSp>
        <p:nvCxnSpPr>
          <p:cNvPr id="18" name="Straight Connector 17"/>
          <p:cNvCxnSpPr>
            <a:cxnSpLocks noChangeShapeType="1"/>
          </p:cNvCxnSpPr>
          <p:nvPr/>
        </p:nvCxnSpPr>
        <p:spPr bwMode="auto">
          <a:xfrm rot="16200000" flipH="1">
            <a:off x="7273925" y="4795838"/>
            <a:ext cx="1454150" cy="0"/>
          </a:xfrm>
          <a:prstGeom prst="line">
            <a:avLst/>
          </a:prstGeom>
          <a:noFill/>
          <a:ln w="28575">
            <a:solidFill>
              <a:srgbClr val="FF6600"/>
            </a:solidFill>
            <a:prstDash val="sysDot"/>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08645491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2.5.2. Chiến lược </a:t>
            </a:r>
            <a:r>
              <a:rPr lang="en-US" dirty="0">
                <a:solidFill>
                  <a:srgbClr val="C00000"/>
                </a:solidFill>
                <a:effectLst>
                  <a:outerShdw blurRad="38100" dist="38100" dir="2700000" algn="tl">
                    <a:srgbClr val="000000">
                      <a:alpha val="43137"/>
                    </a:srgbClr>
                  </a:outerShdw>
                </a:effectLst>
              </a:rPr>
              <a:t>FIFO (FCFS)</a:t>
            </a:r>
            <a:endParaRPr lang="en-US" dirty="0"/>
          </a:p>
        </p:txBody>
      </p:sp>
      <p:sp>
        <p:nvSpPr>
          <p:cNvPr id="4" name="Date Placeholder 3"/>
          <p:cNvSpPr>
            <a:spLocks noGrp="1"/>
          </p:cNvSpPr>
          <p:nvPr>
            <p:ph type="dt" sz="half" idx="10"/>
          </p:nvPr>
        </p:nvSpPr>
        <p:spPr/>
        <p:txBody>
          <a:bodyPr/>
          <a:lstStyle/>
          <a:p>
            <a:fld id="{F304A388-B792-4BF1-82EC-FA2C53762184}" type="datetime1">
              <a:rPr lang="en-US" smtClean="0"/>
              <a:t>08-Jul-19</a:t>
            </a:fld>
            <a:endParaRPr lang="en-US" dirty="0"/>
          </a:p>
        </p:txBody>
      </p:sp>
      <p:sp>
        <p:nvSpPr>
          <p:cNvPr id="5" name="Footer Placeholder 4"/>
          <p:cNvSpPr>
            <a:spLocks noGrp="1"/>
          </p:cNvSpPr>
          <p:nvPr>
            <p:ph type="ftr" sz="quarter" idx="11"/>
          </p:nvPr>
        </p:nvSpPr>
        <p:spPr/>
        <p:txBody>
          <a:bodyPr/>
          <a:lstStyle/>
          <a:p>
            <a:r>
              <a:rPr lang="en-US" smtClean="0"/>
              <a:t>GV.TS.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72</a:t>
            </a:fld>
            <a:endParaRPr lang="en-US" dirty="0"/>
          </a:p>
        </p:txBody>
      </p:sp>
      <p:graphicFrame>
        <p:nvGraphicFramePr>
          <p:cNvPr id="7" name="Object 2"/>
          <p:cNvGraphicFramePr>
            <a:graphicFrameLocks noChangeAspect="1"/>
          </p:cNvGraphicFramePr>
          <p:nvPr>
            <p:extLst>
              <p:ext uri="{D42A27DB-BD31-4B8C-83A1-F6EECF244321}">
                <p14:modId xmlns:p14="http://schemas.microsoft.com/office/powerpoint/2010/main" val="3562698345"/>
              </p:ext>
            </p:extLst>
          </p:nvPr>
        </p:nvGraphicFramePr>
        <p:xfrm>
          <a:off x="549275" y="3765550"/>
          <a:ext cx="7927975" cy="1752600"/>
        </p:xfrm>
        <a:graphic>
          <a:graphicData uri="http://schemas.openxmlformats.org/presentationml/2006/ole">
            <mc:AlternateContent xmlns:mc="http://schemas.openxmlformats.org/markup-compatibility/2006">
              <mc:Choice xmlns:v="urn:schemas-microsoft-com:vml" Requires="v">
                <p:oleObj spid="_x0000_s23574" name="Document" r:id="rId3" imgW="6032500" imgH="1333500" progId="Word.Document.12">
                  <p:link updateAutomatic="1"/>
                </p:oleObj>
              </mc:Choice>
              <mc:Fallback>
                <p:oleObj name="Document" r:id="rId3" imgW="6032500" imgH="1333500" progId="Word.Document.12">
                  <p:link updateAutomatic="1"/>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275" y="3765550"/>
                        <a:ext cx="7927975"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Table 7"/>
          <p:cNvGraphicFramePr>
            <a:graphicFrameLocks noGrp="1"/>
          </p:cNvGraphicFramePr>
          <p:nvPr/>
        </p:nvGraphicFramePr>
        <p:xfrm>
          <a:off x="781050" y="1600200"/>
          <a:ext cx="7677150" cy="1463040"/>
        </p:xfrm>
        <a:graphic>
          <a:graphicData uri="http://schemas.openxmlformats.org/drawingml/2006/table">
            <a:tbl>
              <a:tblPr/>
              <a:tblGrid>
                <a:gridCol w="1096963">
                  <a:extLst>
                    <a:ext uri="{9D8B030D-6E8A-4147-A177-3AD203B41FA5}">
                      <a16:colId xmlns:a16="http://schemas.microsoft.com/office/drawing/2014/main" val="20000"/>
                    </a:ext>
                  </a:extLst>
                </a:gridCol>
                <a:gridCol w="1096962">
                  <a:extLst>
                    <a:ext uri="{9D8B030D-6E8A-4147-A177-3AD203B41FA5}">
                      <a16:colId xmlns:a16="http://schemas.microsoft.com/office/drawing/2014/main" val="20001"/>
                    </a:ext>
                  </a:extLst>
                </a:gridCol>
                <a:gridCol w="1096963">
                  <a:extLst>
                    <a:ext uri="{9D8B030D-6E8A-4147-A177-3AD203B41FA5}">
                      <a16:colId xmlns:a16="http://schemas.microsoft.com/office/drawing/2014/main" val="20002"/>
                    </a:ext>
                  </a:extLst>
                </a:gridCol>
                <a:gridCol w="1095375">
                  <a:extLst>
                    <a:ext uri="{9D8B030D-6E8A-4147-A177-3AD203B41FA5}">
                      <a16:colId xmlns:a16="http://schemas.microsoft.com/office/drawing/2014/main" val="20003"/>
                    </a:ext>
                  </a:extLst>
                </a:gridCol>
                <a:gridCol w="1096962">
                  <a:extLst>
                    <a:ext uri="{9D8B030D-6E8A-4147-A177-3AD203B41FA5}">
                      <a16:colId xmlns:a16="http://schemas.microsoft.com/office/drawing/2014/main" val="20004"/>
                    </a:ext>
                  </a:extLst>
                </a:gridCol>
                <a:gridCol w="1096963">
                  <a:extLst>
                    <a:ext uri="{9D8B030D-6E8A-4147-A177-3AD203B41FA5}">
                      <a16:colId xmlns:a16="http://schemas.microsoft.com/office/drawing/2014/main" val="20005"/>
                    </a:ext>
                  </a:extLst>
                </a:gridCol>
                <a:gridCol w="1096962">
                  <a:extLst>
                    <a:ext uri="{9D8B030D-6E8A-4147-A177-3AD203B41FA5}">
                      <a16:colId xmlns:a16="http://schemas.microsoft.com/office/drawing/2014/main" val="20006"/>
                    </a:ext>
                  </a:extLst>
                </a:gridCol>
              </a:tblGrid>
              <a:tr h="2825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Process</a:t>
                      </a:r>
                      <a:endParaRPr kumimoji="0" lang="en-US" sz="1600" b="0" i="0" u="none" strike="noStrike" cap="none" normalizeH="0" baseline="0" smtClean="0">
                        <a:ln>
                          <a:noFill/>
                        </a:ln>
                        <a:solidFill>
                          <a:srgbClr val="FFFFFF"/>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Arrival time</a:t>
                      </a:r>
                      <a:endParaRPr kumimoji="0" lang="en-US" sz="1600" b="0" i="0" u="none" strike="noStrike" cap="none" normalizeH="0" baseline="0" smtClean="0">
                        <a:ln>
                          <a:noFill/>
                        </a:ln>
                        <a:solidFill>
                          <a:srgbClr val="FFFFFF"/>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r>
                        <a:rPr kumimoji="0" lang="en-US" sz="1600" b="0" i="0" u="none" strike="noStrike" cap="none" normalizeH="0" baseline="30000" smtClean="0">
                          <a:ln>
                            <a:noFill/>
                          </a:ln>
                          <a:solidFill>
                            <a:srgbClr val="AA5816"/>
                          </a:solidFill>
                          <a:effectLst/>
                          <a:latin typeface="Arial" charset="0"/>
                          <a:ea typeface="Times New Roman" charset="0"/>
                        </a:rPr>
                        <a:t>st</a:t>
                      </a:r>
                      <a:r>
                        <a:rPr kumimoji="0" lang="en-US" sz="1600" b="0" i="0" u="none" strike="noStrike" cap="none" normalizeH="0" baseline="0" smtClean="0">
                          <a:ln>
                            <a:noFill/>
                          </a:ln>
                          <a:solidFill>
                            <a:srgbClr val="AA5816"/>
                          </a:solidFill>
                          <a:effectLst/>
                          <a:latin typeface="Arial" charset="0"/>
                          <a:ea typeface="Times New Roman" charset="0"/>
                        </a:rPr>
                        <a:t> exec</a:t>
                      </a:r>
                      <a:endParaRPr kumimoji="0" lang="en-US" sz="1600" b="0" i="0" u="none" strike="noStrike" cap="none" normalizeH="0" baseline="0" smtClean="0">
                        <a:ln>
                          <a:noFill/>
                        </a:ln>
                        <a:solidFill>
                          <a:srgbClr val="AA5816"/>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1C1D2"/>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1</a:t>
                      </a:r>
                      <a:r>
                        <a:rPr kumimoji="0" lang="en-US" sz="1600" b="0" i="0" u="none" strike="noStrike" cap="none" normalizeH="0" baseline="30000" smtClean="0">
                          <a:ln>
                            <a:noFill/>
                          </a:ln>
                          <a:solidFill>
                            <a:srgbClr val="FFFFFF"/>
                          </a:solidFill>
                          <a:effectLst/>
                          <a:latin typeface="Arial" charset="0"/>
                          <a:ea typeface="Times New Roman" charset="0"/>
                        </a:rPr>
                        <a:t>st</a:t>
                      </a:r>
                      <a:r>
                        <a:rPr kumimoji="0" lang="en-US" sz="1600" b="0" i="0" u="none" strike="noStrike" cap="none" normalizeH="0" baseline="0" smtClean="0">
                          <a:ln>
                            <a:noFill/>
                          </a:ln>
                          <a:solidFill>
                            <a:srgbClr val="FFFFFF"/>
                          </a:solidFill>
                          <a:effectLst/>
                          <a:latin typeface="Arial" charset="0"/>
                          <a:ea typeface="Times New Roman" charset="0"/>
                        </a:rPr>
                        <a:t> I/O</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2</a:t>
                      </a:r>
                      <a:r>
                        <a:rPr kumimoji="0" lang="en-US" sz="1600" b="0" i="0" u="none" strike="noStrike" cap="none" normalizeH="0" baseline="30000" smtClean="0">
                          <a:ln>
                            <a:noFill/>
                          </a:ln>
                          <a:solidFill>
                            <a:srgbClr val="AA5816"/>
                          </a:solidFill>
                          <a:effectLst/>
                          <a:latin typeface="Arial" charset="0"/>
                          <a:ea typeface="Times New Roman" charset="0"/>
                        </a:rPr>
                        <a:t>nd</a:t>
                      </a:r>
                      <a:r>
                        <a:rPr kumimoji="0" lang="en-US" sz="1600" b="0" i="0" u="none" strike="noStrike" cap="none" normalizeH="0" baseline="0" smtClean="0">
                          <a:ln>
                            <a:noFill/>
                          </a:ln>
                          <a:solidFill>
                            <a:srgbClr val="AA5816"/>
                          </a:solidFill>
                          <a:effectLst/>
                          <a:latin typeface="Arial" charset="0"/>
                          <a:ea typeface="Times New Roman" charset="0"/>
                        </a:rPr>
                        <a:t> exec</a:t>
                      </a:r>
                      <a:endParaRPr kumimoji="0" lang="en-US" sz="1600" b="0" i="0" u="none" strike="noStrike" cap="none" normalizeH="0" baseline="0" smtClean="0">
                        <a:ln>
                          <a:noFill/>
                        </a:ln>
                        <a:solidFill>
                          <a:srgbClr val="AA5816"/>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1C1D2"/>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2</a:t>
                      </a:r>
                      <a:r>
                        <a:rPr kumimoji="0" lang="en-US" sz="1600" b="0" i="0" u="none" strike="noStrike" cap="none" normalizeH="0" baseline="30000" smtClean="0">
                          <a:ln>
                            <a:noFill/>
                          </a:ln>
                          <a:solidFill>
                            <a:srgbClr val="FFFFFF"/>
                          </a:solidFill>
                          <a:effectLst/>
                          <a:latin typeface="Arial" charset="0"/>
                          <a:ea typeface="Times New Roman" charset="0"/>
                        </a:rPr>
                        <a:t>nd</a:t>
                      </a:r>
                      <a:r>
                        <a:rPr kumimoji="0" lang="en-US" sz="1600" b="0" i="0" u="none" strike="noStrike" cap="none" normalizeH="0" baseline="0" smtClean="0">
                          <a:ln>
                            <a:noFill/>
                          </a:ln>
                          <a:solidFill>
                            <a:srgbClr val="FFFFFF"/>
                          </a:solidFill>
                          <a:effectLst/>
                          <a:latin typeface="Arial" charset="0"/>
                          <a:ea typeface="Times New Roman" charset="0"/>
                        </a:rPr>
                        <a:t> I/O</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3</a:t>
                      </a:r>
                      <a:r>
                        <a:rPr kumimoji="0" lang="en-US" sz="1600" b="0" i="0" u="none" strike="noStrike" cap="none" normalizeH="0" baseline="30000" smtClean="0">
                          <a:ln>
                            <a:noFill/>
                          </a:ln>
                          <a:solidFill>
                            <a:srgbClr val="AA5816"/>
                          </a:solidFill>
                          <a:effectLst/>
                          <a:latin typeface="Arial" charset="0"/>
                          <a:ea typeface="Times New Roman" charset="0"/>
                        </a:rPr>
                        <a:t>rd</a:t>
                      </a:r>
                      <a:r>
                        <a:rPr kumimoji="0" lang="en-US" sz="1600" b="0" i="0" u="none" strike="noStrike" cap="none" normalizeH="0" baseline="0" smtClean="0">
                          <a:ln>
                            <a:noFill/>
                          </a:ln>
                          <a:solidFill>
                            <a:srgbClr val="AA5816"/>
                          </a:solidFill>
                          <a:effectLst/>
                          <a:latin typeface="Arial" charset="0"/>
                          <a:ea typeface="Times New Roman" charset="0"/>
                        </a:rPr>
                        <a:t> exec</a:t>
                      </a:r>
                      <a:endParaRPr kumimoji="0" lang="en-US" sz="1600" b="0" i="0" u="none" strike="noStrike" cap="none" normalizeH="0" baseline="0" smtClean="0">
                        <a:ln>
                          <a:noFill/>
                        </a:ln>
                        <a:solidFill>
                          <a:srgbClr val="AA5816"/>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1C1D2"/>
                    </a:solidFill>
                  </a:tcPr>
                </a:tc>
                <a:extLst>
                  <a:ext uri="{0D108BD9-81ED-4DB2-BD59-A6C34878D82A}">
                    <a16:rowId xmlns:a16="http://schemas.microsoft.com/office/drawing/2014/main" val="10000"/>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A</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0</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4</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4</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4</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4</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4</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extLst>
                  <a:ext uri="{0D108BD9-81ED-4DB2-BD59-A6C34878D82A}">
                    <a16:rowId xmlns:a16="http://schemas.microsoft.com/office/drawing/2014/main" val="10001"/>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B</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2</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8</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8</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2"/>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C</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3</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2</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2</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3"/>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D</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7</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0CAC4"/>
                    </a:solidFill>
                  </a:tcPr>
                </a:tc>
                <a:extLst>
                  <a:ext uri="{0D108BD9-81ED-4DB2-BD59-A6C34878D82A}">
                    <a16:rowId xmlns:a16="http://schemas.microsoft.com/office/drawing/2014/main" val="10004"/>
                  </a:ext>
                </a:extLst>
              </a:tr>
            </a:tbl>
          </a:graphicData>
        </a:graphic>
      </p:graphicFrame>
      <p:graphicFrame>
        <p:nvGraphicFramePr>
          <p:cNvPr id="9" name="Table 8"/>
          <p:cNvGraphicFramePr>
            <a:graphicFrameLocks noGrp="1"/>
          </p:cNvGraphicFramePr>
          <p:nvPr/>
        </p:nvGraphicFramePr>
        <p:xfrm>
          <a:off x="781050" y="3200400"/>
          <a:ext cx="2571750" cy="335280"/>
        </p:xfrm>
        <a:graphic>
          <a:graphicData uri="http://schemas.openxmlformats.org/drawingml/2006/table">
            <a:tbl>
              <a:tblPr firstRow="1" bandRow="1">
                <a:tableStyleId>{5C22544A-7EE6-4342-B048-85BDC9FD1C3A}</a:tableStyleId>
              </a:tblPr>
              <a:tblGrid>
                <a:gridCol w="529590">
                  <a:extLst>
                    <a:ext uri="{9D8B030D-6E8A-4147-A177-3AD203B41FA5}">
                      <a16:colId xmlns:a16="http://schemas.microsoft.com/office/drawing/2014/main" val="20000"/>
                    </a:ext>
                  </a:extLst>
                </a:gridCol>
                <a:gridCol w="36576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gridCol w="457200">
                  <a:extLst>
                    <a:ext uri="{9D8B030D-6E8A-4147-A177-3AD203B41FA5}">
                      <a16:colId xmlns:a16="http://schemas.microsoft.com/office/drawing/2014/main" val="20004"/>
                    </a:ext>
                  </a:extLst>
                </a:gridCol>
                <a:gridCol w="381000">
                  <a:extLst>
                    <a:ext uri="{9D8B030D-6E8A-4147-A177-3AD203B41FA5}">
                      <a16:colId xmlns:a16="http://schemas.microsoft.com/office/drawing/2014/main" val="20005"/>
                    </a:ext>
                  </a:extLst>
                </a:gridCol>
              </a:tblGrid>
              <a:tr h="335280">
                <a:tc>
                  <a:txBody>
                    <a:bodyPr/>
                    <a:lstStyle/>
                    <a:p>
                      <a:r>
                        <a:rPr lang="en-US" sz="900" b="0" dirty="0" smtClean="0">
                          <a:solidFill>
                            <a:srgbClr val="000000"/>
                          </a:solidFill>
                        </a:rPr>
                        <a:t>RQ:</a:t>
                      </a:r>
                      <a:endParaRPr lang="en-US" sz="900" b="0" dirty="0">
                        <a:solidFill>
                          <a:srgbClr val="000000"/>
                        </a:solidFill>
                      </a:endParaRPr>
                    </a:p>
                  </a:txBody>
                  <a:tcPr marT="26469" marB="26469">
                    <a:lnR w="12700" cap="flat" cmpd="sng" algn="ctr">
                      <a:solidFill>
                        <a:srgbClr val="2C7C9F"/>
                      </a:solidFill>
                      <a:prstDash val="solid"/>
                      <a:round/>
                      <a:headEnd type="none" w="med" len="med"/>
                      <a:tailEnd type="none" w="med" len="med"/>
                    </a:lnR>
                    <a:noFill/>
                  </a:tcPr>
                </a:tc>
                <a:tc>
                  <a:txBody>
                    <a:bodyPr/>
                    <a:lstStyle/>
                    <a:p>
                      <a:endParaRPr lang="en-US" sz="900" b="0" dirty="0">
                        <a:solidFill>
                          <a:srgbClr val="000000"/>
                        </a:solidFill>
                      </a:endParaRPr>
                    </a:p>
                  </a:txBody>
                  <a:tcPr marT="26469" marB="26469">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noFill/>
                  </a:tcPr>
                </a:tc>
                <a:tc>
                  <a:txBody>
                    <a:bodyPr/>
                    <a:lstStyle/>
                    <a:p>
                      <a:endParaRPr lang="en-US" sz="900" b="0" dirty="0">
                        <a:noFill/>
                      </a:endParaRPr>
                    </a:p>
                  </a:txBody>
                  <a:tcPr marT="26469" marB="26469">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solidFill>
                      <a:srgbClr val="FFFFFF"/>
                    </a:solidFill>
                  </a:tcPr>
                </a:tc>
                <a:tc>
                  <a:txBody>
                    <a:bodyPr/>
                    <a:lstStyle/>
                    <a:p>
                      <a:endParaRPr lang="en-US" sz="900" b="0" dirty="0">
                        <a:solidFill>
                          <a:srgbClr val="000000"/>
                        </a:solidFill>
                      </a:endParaRPr>
                    </a:p>
                  </a:txBody>
                  <a:tcPr marT="26469" marB="26469">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noFill/>
                  </a:tcPr>
                </a:tc>
                <a:tc>
                  <a:txBody>
                    <a:bodyPr/>
                    <a:lstStyle/>
                    <a:p>
                      <a:endParaRPr lang="en-US" sz="900" b="0" dirty="0">
                        <a:solidFill>
                          <a:srgbClr val="000000"/>
                        </a:solidFill>
                      </a:endParaRPr>
                    </a:p>
                  </a:txBody>
                  <a:tcPr marT="26469" marB="26469">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solidFill>
                      <a:schemeClr val="bg1"/>
                    </a:solidFill>
                  </a:tcPr>
                </a:tc>
                <a:tc>
                  <a:txBody>
                    <a:bodyPr/>
                    <a:lstStyle/>
                    <a:p>
                      <a:endParaRPr lang="en-US" sz="900" b="0" dirty="0">
                        <a:solidFill>
                          <a:srgbClr val="000000"/>
                        </a:solidFill>
                      </a:endParaRPr>
                    </a:p>
                  </a:txBody>
                  <a:tcPr marT="26469" marB="26469">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cxnSp>
        <p:nvCxnSpPr>
          <p:cNvPr id="10" name="Straight Arrow Connector 9"/>
          <p:cNvCxnSpPr>
            <a:cxnSpLocks noChangeShapeType="1"/>
          </p:cNvCxnSpPr>
          <p:nvPr/>
        </p:nvCxnSpPr>
        <p:spPr bwMode="auto">
          <a:xfrm rot="5400000" flipH="1" flipV="1">
            <a:off x="3467894" y="4763294"/>
            <a:ext cx="228600" cy="1588"/>
          </a:xfrm>
          <a:prstGeom prst="straightConnector1">
            <a:avLst/>
          </a:prstGeom>
          <a:noFill/>
          <a:ln w="6350">
            <a:solidFill>
              <a:schemeClr val="tx1"/>
            </a:solidFill>
            <a:round/>
            <a:headEnd/>
            <a:tailEnd type="triangle" w="lg" len="lg"/>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
        <p:nvSpPr>
          <p:cNvPr id="11" name="Explosion 1 10"/>
          <p:cNvSpPr>
            <a:spLocks noChangeArrowheads="1"/>
          </p:cNvSpPr>
          <p:nvPr/>
        </p:nvSpPr>
        <p:spPr bwMode="auto">
          <a:xfrm>
            <a:off x="7940675" y="3581400"/>
            <a:ext cx="441325" cy="503238"/>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sp>
        <p:nvSpPr>
          <p:cNvPr id="12" name="Explosion 1 11"/>
          <p:cNvSpPr>
            <a:spLocks noChangeArrowheads="1"/>
          </p:cNvSpPr>
          <p:nvPr/>
        </p:nvSpPr>
        <p:spPr bwMode="auto">
          <a:xfrm>
            <a:off x="7712075" y="2743200"/>
            <a:ext cx="441325" cy="503238"/>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cxnSp>
        <p:nvCxnSpPr>
          <p:cNvPr id="13" name="Straight Connector 12"/>
          <p:cNvCxnSpPr>
            <a:cxnSpLocks noChangeShapeType="1"/>
          </p:cNvCxnSpPr>
          <p:nvPr/>
        </p:nvCxnSpPr>
        <p:spPr bwMode="auto">
          <a:xfrm rot="16200000" flipH="1">
            <a:off x="7502525" y="4795838"/>
            <a:ext cx="1454150" cy="0"/>
          </a:xfrm>
          <a:prstGeom prst="line">
            <a:avLst/>
          </a:prstGeom>
          <a:noFill/>
          <a:ln w="28575">
            <a:solidFill>
              <a:srgbClr val="FF6600"/>
            </a:solidFill>
            <a:prstDash val="sysDot"/>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5921007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2.5.2. Chiến lược </a:t>
            </a:r>
            <a:r>
              <a:rPr lang="en-US" dirty="0">
                <a:solidFill>
                  <a:srgbClr val="C00000"/>
                </a:solidFill>
                <a:effectLst>
                  <a:outerShdw blurRad="38100" dist="38100" dir="2700000" algn="tl">
                    <a:srgbClr val="000000">
                      <a:alpha val="43137"/>
                    </a:srgbClr>
                  </a:outerShdw>
                </a:effectLst>
              </a:rPr>
              <a:t>FIFO (FCFS)</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r>
              <a:rPr lang="en-US" sz="2800" dirty="0"/>
              <a:t>Processor utilization = (35 / 35) * 100 = 100 %</a:t>
            </a:r>
          </a:p>
          <a:p>
            <a:r>
              <a:rPr lang="en-US" sz="2800" dirty="0"/>
              <a:t>Throughput = 4 / 35=0.11</a:t>
            </a:r>
          </a:p>
          <a:p>
            <a:endParaRPr lang="en-US" dirty="0"/>
          </a:p>
        </p:txBody>
      </p:sp>
      <p:sp>
        <p:nvSpPr>
          <p:cNvPr id="4" name="Date Placeholder 3"/>
          <p:cNvSpPr>
            <a:spLocks noGrp="1"/>
          </p:cNvSpPr>
          <p:nvPr>
            <p:ph type="dt" sz="half" idx="10"/>
          </p:nvPr>
        </p:nvSpPr>
        <p:spPr/>
        <p:txBody>
          <a:bodyPr/>
          <a:lstStyle/>
          <a:p>
            <a:fld id="{F304A388-B792-4BF1-82EC-FA2C53762184}" type="datetime1">
              <a:rPr lang="en-US" smtClean="0"/>
              <a:t>08-Jul-19</a:t>
            </a:fld>
            <a:endParaRPr lang="en-US" dirty="0"/>
          </a:p>
        </p:txBody>
      </p:sp>
      <p:sp>
        <p:nvSpPr>
          <p:cNvPr id="5" name="Footer Placeholder 4"/>
          <p:cNvSpPr>
            <a:spLocks noGrp="1"/>
          </p:cNvSpPr>
          <p:nvPr>
            <p:ph type="ftr" sz="quarter" idx="11"/>
          </p:nvPr>
        </p:nvSpPr>
        <p:spPr/>
        <p:txBody>
          <a:bodyPr/>
          <a:lstStyle/>
          <a:p>
            <a:r>
              <a:rPr lang="en-US" smtClean="0"/>
              <a:t>GV.TS.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73</a:t>
            </a:fld>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2715153014"/>
              </p:ext>
            </p:extLst>
          </p:nvPr>
        </p:nvGraphicFramePr>
        <p:xfrm>
          <a:off x="781050" y="1644650"/>
          <a:ext cx="7467600" cy="2012950"/>
        </p:xfrm>
        <a:graphic>
          <a:graphicData uri="http://schemas.openxmlformats.org/presentationml/2006/ole">
            <mc:AlternateContent xmlns:mc="http://schemas.openxmlformats.org/markup-compatibility/2006">
              <mc:Choice xmlns:v="urn:schemas-microsoft-com:vml" Requires="v">
                <p:oleObj spid="_x0000_s20503" name="Document" r:id="rId3" imgW="6032278" imgH="1625540" progId="Word.Document.12">
                  <p:link updateAutomatic="1"/>
                </p:oleObj>
              </mc:Choice>
              <mc:Fallback>
                <p:oleObj name="Document" r:id="rId3" imgW="6032278" imgH="1625540" progId="Word.Document.12">
                  <p:link updateAutomatic="1"/>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050" y="1644650"/>
                        <a:ext cx="7467600" cy="201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03151839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2.5.2. Chiến lược </a:t>
            </a:r>
            <a:r>
              <a:rPr lang="en-US" dirty="0">
                <a:solidFill>
                  <a:srgbClr val="C00000"/>
                </a:solidFill>
                <a:effectLst>
                  <a:outerShdw blurRad="38100" dist="38100" dir="2700000" algn="tl">
                    <a:srgbClr val="000000">
                      <a:alpha val="43137"/>
                    </a:srgbClr>
                  </a:outerShdw>
                </a:effectLst>
              </a:rPr>
              <a:t>FIFO (FCFS)</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pPr>
              <a:lnSpc>
                <a:spcPct val="90000"/>
              </a:lnSpc>
            </a:pPr>
            <a:r>
              <a:rPr lang="en-US" sz="2800" dirty="0" smtClean="0"/>
              <a:t>Turn </a:t>
            </a:r>
            <a:r>
              <a:rPr lang="en-US" sz="2800" dirty="0"/>
              <a:t>around time:</a:t>
            </a:r>
          </a:p>
          <a:p>
            <a:pPr lvl="2">
              <a:lnSpc>
                <a:spcPct val="90000"/>
              </a:lnSpc>
              <a:buFont typeface="Wingdings 2" charset="2"/>
              <a:buNone/>
            </a:pPr>
            <a:r>
              <a:rPr lang="en-US" dirty="0" err="1">
                <a:solidFill>
                  <a:srgbClr val="FF6600"/>
                </a:solidFill>
              </a:rPr>
              <a:t>tat</a:t>
            </a:r>
            <a:r>
              <a:rPr lang="en-US" baseline="-25000" dirty="0" err="1">
                <a:solidFill>
                  <a:srgbClr val="FF6600"/>
                </a:solidFill>
              </a:rPr>
              <a:t>A</a:t>
            </a:r>
            <a:r>
              <a:rPr lang="en-US" dirty="0">
                <a:solidFill>
                  <a:srgbClr val="FF6600"/>
                </a:solidFill>
              </a:rPr>
              <a:t> = 34 – 0 = 34</a:t>
            </a:r>
            <a:r>
              <a:rPr lang="en-US" dirty="0"/>
              <a:t>	</a:t>
            </a:r>
          </a:p>
          <a:p>
            <a:pPr lvl="2">
              <a:lnSpc>
                <a:spcPct val="90000"/>
              </a:lnSpc>
              <a:buFont typeface="Wingdings 2" charset="2"/>
              <a:buNone/>
            </a:pPr>
            <a:r>
              <a:rPr lang="en-US" dirty="0" err="1">
                <a:solidFill>
                  <a:srgbClr val="00B0F0"/>
                </a:solidFill>
              </a:rPr>
              <a:t>tat</a:t>
            </a:r>
            <a:r>
              <a:rPr lang="en-US" baseline="-25000" dirty="0" err="1">
                <a:solidFill>
                  <a:srgbClr val="00B0F0"/>
                </a:solidFill>
              </a:rPr>
              <a:t>B</a:t>
            </a:r>
            <a:r>
              <a:rPr lang="en-US" dirty="0">
                <a:solidFill>
                  <a:srgbClr val="00B0F0"/>
                </a:solidFill>
              </a:rPr>
              <a:t> = 27 – 2 = 25</a:t>
            </a:r>
            <a:r>
              <a:rPr lang="en-US" dirty="0"/>
              <a:t>	</a:t>
            </a:r>
          </a:p>
          <a:p>
            <a:pPr lvl="2">
              <a:lnSpc>
                <a:spcPct val="90000"/>
              </a:lnSpc>
              <a:buFont typeface="Wingdings 2" charset="2"/>
              <a:buNone/>
            </a:pPr>
            <a:r>
              <a:rPr lang="en-US" dirty="0" err="1">
                <a:solidFill>
                  <a:srgbClr val="C00000"/>
                </a:solidFill>
              </a:rPr>
              <a:t>tat</a:t>
            </a:r>
            <a:r>
              <a:rPr lang="en-US" baseline="-25000" dirty="0" err="1">
                <a:solidFill>
                  <a:srgbClr val="C00000"/>
                </a:solidFill>
              </a:rPr>
              <a:t>C</a:t>
            </a:r>
            <a:r>
              <a:rPr lang="en-US" dirty="0">
                <a:solidFill>
                  <a:srgbClr val="C00000"/>
                </a:solidFill>
              </a:rPr>
              <a:t> = 29 – 3 = 26	</a:t>
            </a:r>
          </a:p>
          <a:p>
            <a:pPr lvl="2">
              <a:lnSpc>
                <a:spcPct val="90000"/>
              </a:lnSpc>
              <a:buFont typeface="Wingdings 2" charset="2"/>
              <a:buNone/>
            </a:pPr>
            <a:r>
              <a:rPr lang="en-US" dirty="0" err="1">
                <a:solidFill>
                  <a:srgbClr val="00B050"/>
                </a:solidFill>
              </a:rPr>
              <a:t>tat</a:t>
            </a:r>
            <a:r>
              <a:rPr lang="en-US" baseline="-25000" dirty="0" err="1">
                <a:solidFill>
                  <a:srgbClr val="00B050"/>
                </a:solidFill>
              </a:rPr>
              <a:t>D</a:t>
            </a:r>
            <a:r>
              <a:rPr lang="en-US" dirty="0">
                <a:solidFill>
                  <a:srgbClr val="00B050"/>
                </a:solidFill>
              </a:rPr>
              <a:t> = 35 – 7 = 28</a:t>
            </a:r>
            <a:r>
              <a:rPr lang="en-US" sz="3200" dirty="0">
                <a:solidFill>
                  <a:srgbClr val="00B050"/>
                </a:solidFill>
              </a:rPr>
              <a:t> </a:t>
            </a:r>
          </a:p>
          <a:p>
            <a:pPr lvl="2">
              <a:lnSpc>
                <a:spcPct val="90000"/>
              </a:lnSpc>
              <a:buFont typeface="Wingdings 2" charset="2"/>
              <a:buNone/>
            </a:pPr>
            <a:r>
              <a:rPr lang="en-US" sz="2800" dirty="0" err="1" smtClean="0"/>
              <a:t>tat</a:t>
            </a:r>
            <a:r>
              <a:rPr lang="en-US" sz="2800" baseline="-25000" dirty="0" err="1" smtClean="0"/>
              <a:t>AVG</a:t>
            </a:r>
            <a:r>
              <a:rPr lang="en-US" sz="2800" dirty="0" smtClean="0"/>
              <a:t> </a:t>
            </a:r>
            <a:r>
              <a:rPr lang="en-US" sz="2800" dirty="0"/>
              <a:t>= (34 + 25 + 26 + 28) / 4 = 28.25</a:t>
            </a:r>
          </a:p>
          <a:p>
            <a:endParaRPr lang="en-US" dirty="0"/>
          </a:p>
        </p:txBody>
      </p:sp>
      <p:sp>
        <p:nvSpPr>
          <p:cNvPr id="4" name="Date Placeholder 3"/>
          <p:cNvSpPr>
            <a:spLocks noGrp="1"/>
          </p:cNvSpPr>
          <p:nvPr>
            <p:ph type="dt" sz="half" idx="10"/>
          </p:nvPr>
        </p:nvSpPr>
        <p:spPr/>
        <p:txBody>
          <a:bodyPr/>
          <a:lstStyle/>
          <a:p>
            <a:fld id="{F304A388-B792-4BF1-82EC-FA2C53762184}" type="datetime1">
              <a:rPr lang="en-US" smtClean="0"/>
              <a:t>08-Jul-19</a:t>
            </a:fld>
            <a:endParaRPr lang="en-US" dirty="0"/>
          </a:p>
        </p:txBody>
      </p:sp>
      <p:sp>
        <p:nvSpPr>
          <p:cNvPr id="5" name="Footer Placeholder 4"/>
          <p:cNvSpPr>
            <a:spLocks noGrp="1"/>
          </p:cNvSpPr>
          <p:nvPr>
            <p:ph type="ftr" sz="quarter" idx="11"/>
          </p:nvPr>
        </p:nvSpPr>
        <p:spPr/>
        <p:txBody>
          <a:bodyPr/>
          <a:lstStyle/>
          <a:p>
            <a:r>
              <a:rPr lang="en-US" smtClean="0"/>
              <a:t>GV.TS.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74</a:t>
            </a:fld>
            <a:endParaRPr lang="en-US" dirty="0"/>
          </a:p>
        </p:txBody>
      </p:sp>
      <p:graphicFrame>
        <p:nvGraphicFramePr>
          <p:cNvPr id="10" name="Object 2"/>
          <p:cNvGraphicFramePr>
            <a:graphicFrameLocks noChangeAspect="1"/>
          </p:cNvGraphicFramePr>
          <p:nvPr>
            <p:extLst>
              <p:ext uri="{D42A27DB-BD31-4B8C-83A1-F6EECF244321}">
                <p14:modId xmlns:p14="http://schemas.microsoft.com/office/powerpoint/2010/main" val="3339504397"/>
              </p:ext>
            </p:extLst>
          </p:nvPr>
        </p:nvGraphicFramePr>
        <p:xfrm>
          <a:off x="781050" y="1873250"/>
          <a:ext cx="7467600" cy="2012950"/>
        </p:xfrm>
        <a:graphic>
          <a:graphicData uri="http://schemas.openxmlformats.org/presentationml/2006/ole">
            <mc:AlternateContent xmlns:mc="http://schemas.openxmlformats.org/markup-compatibility/2006">
              <mc:Choice xmlns:v="urn:schemas-microsoft-com:vml" Requires="v">
                <p:oleObj spid="_x0000_s21528" name="Document" r:id="rId3" imgW="6032500" imgH="1625600" progId="Word.Document.12">
                  <p:link updateAutomatic="1"/>
                </p:oleObj>
              </mc:Choice>
              <mc:Fallback>
                <p:oleObj name="Document" r:id="rId3" imgW="6032500" imgH="1625600" progId="Word.Document.12">
                  <p:link updateAutomatic="1"/>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050" y="1873250"/>
                        <a:ext cx="7467600" cy="201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11" name="Straight Arrow Connector 10"/>
          <p:cNvCxnSpPr>
            <a:cxnSpLocks noChangeShapeType="1"/>
          </p:cNvCxnSpPr>
          <p:nvPr/>
        </p:nvCxnSpPr>
        <p:spPr bwMode="auto">
          <a:xfrm>
            <a:off x="1143000" y="1524000"/>
            <a:ext cx="6629400" cy="1588"/>
          </a:xfrm>
          <a:prstGeom prst="straightConnector1">
            <a:avLst/>
          </a:prstGeom>
          <a:noFill/>
          <a:ln w="76200">
            <a:solidFill>
              <a:srgbClr val="FF6600"/>
            </a:solidFill>
            <a:round/>
            <a:headEnd type="stealth" w="med" len="sm"/>
            <a:tailEnd type="stealth" w="med" len="sm"/>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12" name="Straight Arrow Connector 11"/>
          <p:cNvCxnSpPr>
            <a:cxnSpLocks noChangeShapeType="1"/>
          </p:cNvCxnSpPr>
          <p:nvPr/>
        </p:nvCxnSpPr>
        <p:spPr bwMode="auto">
          <a:xfrm>
            <a:off x="1447800" y="1751013"/>
            <a:ext cx="4953000" cy="1587"/>
          </a:xfrm>
          <a:prstGeom prst="straightConnector1">
            <a:avLst/>
          </a:prstGeom>
          <a:noFill/>
          <a:ln w="76200">
            <a:solidFill>
              <a:srgbClr val="00B0F0"/>
            </a:solidFill>
            <a:round/>
            <a:headEnd type="stealth" w="med" len="sm"/>
            <a:tailEnd type="stealth" w="med" len="sm"/>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13" name="Straight Arrow Connector 12"/>
          <p:cNvCxnSpPr>
            <a:cxnSpLocks noChangeShapeType="1"/>
          </p:cNvCxnSpPr>
          <p:nvPr/>
        </p:nvCxnSpPr>
        <p:spPr bwMode="auto">
          <a:xfrm>
            <a:off x="1676400" y="1905000"/>
            <a:ext cx="5105400" cy="1588"/>
          </a:xfrm>
          <a:prstGeom prst="straightConnector1">
            <a:avLst/>
          </a:prstGeom>
          <a:noFill/>
          <a:ln w="76200">
            <a:solidFill>
              <a:srgbClr val="C00000"/>
            </a:solidFill>
            <a:round/>
            <a:headEnd type="stealth" w="med" len="sm"/>
            <a:tailEnd type="stealth" w="med" len="sm"/>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14" name="Straight Arrow Connector 13"/>
          <p:cNvCxnSpPr>
            <a:cxnSpLocks noChangeShapeType="1"/>
          </p:cNvCxnSpPr>
          <p:nvPr/>
        </p:nvCxnSpPr>
        <p:spPr bwMode="auto">
          <a:xfrm>
            <a:off x="2438400" y="2132013"/>
            <a:ext cx="5638800" cy="1587"/>
          </a:xfrm>
          <a:prstGeom prst="straightConnector1">
            <a:avLst/>
          </a:prstGeom>
          <a:noFill/>
          <a:ln w="76200">
            <a:solidFill>
              <a:srgbClr val="00B050"/>
            </a:solidFill>
            <a:round/>
            <a:headEnd type="stealth" w="med" len="sm"/>
            <a:tailEnd type="stealth" w="med" len="sm"/>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03701332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2.5.2. Chiến lược </a:t>
            </a:r>
            <a:r>
              <a:rPr lang="en-US" dirty="0">
                <a:solidFill>
                  <a:srgbClr val="C00000"/>
                </a:solidFill>
                <a:effectLst>
                  <a:outerShdw blurRad="38100" dist="38100" dir="2700000" algn="tl">
                    <a:srgbClr val="000000">
                      <a:alpha val="43137"/>
                    </a:srgbClr>
                  </a:outerShdw>
                </a:effectLst>
              </a:rPr>
              <a:t>FIFO (FCFS)</a:t>
            </a:r>
            <a:endParaRPr lang="en-US" dirty="0"/>
          </a:p>
        </p:txBody>
      </p:sp>
      <p:sp>
        <p:nvSpPr>
          <p:cNvPr id="3" name="Content Placeholder 2"/>
          <p:cNvSpPr>
            <a:spLocks noGrp="1"/>
          </p:cNvSpPr>
          <p:nvPr>
            <p:ph idx="1"/>
          </p:nvPr>
        </p:nvSpPr>
        <p:spPr/>
        <p:txBody>
          <a:bodyPr>
            <a:normAutofit lnSpcReduction="10000"/>
          </a:bodyPr>
          <a:lstStyle/>
          <a:p>
            <a:endParaRPr lang="en-US" dirty="0" smtClean="0"/>
          </a:p>
          <a:p>
            <a:endParaRPr lang="en-US" dirty="0"/>
          </a:p>
          <a:p>
            <a:endParaRPr lang="en-US" dirty="0" smtClean="0"/>
          </a:p>
          <a:p>
            <a:endParaRPr lang="en-US" dirty="0"/>
          </a:p>
          <a:p>
            <a:endParaRPr lang="en-US" dirty="0" smtClean="0"/>
          </a:p>
          <a:p>
            <a:endParaRPr lang="en-US" sz="2800" dirty="0" smtClean="0"/>
          </a:p>
          <a:p>
            <a:r>
              <a:rPr lang="en-US" sz="2800" dirty="0" smtClean="0"/>
              <a:t>Waiting </a:t>
            </a:r>
            <a:r>
              <a:rPr lang="en-US" sz="2800" dirty="0"/>
              <a:t>time:</a:t>
            </a:r>
          </a:p>
          <a:p>
            <a:pPr lvl="2">
              <a:buFont typeface="Wingdings 2" charset="2"/>
              <a:buNone/>
            </a:pPr>
            <a:r>
              <a:rPr lang="en-US" dirty="0" err="1">
                <a:solidFill>
                  <a:srgbClr val="FF6600"/>
                </a:solidFill>
              </a:rPr>
              <a:t>wt</a:t>
            </a:r>
            <a:r>
              <a:rPr lang="en-US" baseline="-25000" dirty="0" err="1">
                <a:solidFill>
                  <a:srgbClr val="FF6600"/>
                </a:solidFill>
              </a:rPr>
              <a:t>A</a:t>
            </a:r>
            <a:r>
              <a:rPr lang="en-US" dirty="0">
                <a:solidFill>
                  <a:srgbClr val="FF6600"/>
                </a:solidFill>
              </a:rPr>
              <a:t> = (0 – 0) + (15 – 8) + (30 – 23) = 14</a:t>
            </a:r>
            <a:r>
              <a:rPr lang="en-US" dirty="0"/>
              <a:t>		</a:t>
            </a:r>
          </a:p>
          <a:p>
            <a:pPr lvl="2">
              <a:buFont typeface="Wingdings 2" charset="2"/>
              <a:buNone/>
            </a:pPr>
            <a:r>
              <a:rPr lang="en-US" dirty="0" err="1">
                <a:solidFill>
                  <a:srgbClr val="00B0F0"/>
                </a:solidFill>
              </a:rPr>
              <a:t>wt</a:t>
            </a:r>
            <a:r>
              <a:rPr lang="en-US" baseline="-25000" dirty="0" err="1">
                <a:solidFill>
                  <a:srgbClr val="00B0F0"/>
                </a:solidFill>
              </a:rPr>
              <a:t>B</a:t>
            </a:r>
            <a:r>
              <a:rPr lang="en-US" dirty="0">
                <a:solidFill>
                  <a:srgbClr val="00B0F0"/>
                </a:solidFill>
              </a:rPr>
              <a:t> = (4 – 2) + (19 – 13) = 8</a:t>
            </a:r>
          </a:p>
          <a:p>
            <a:pPr lvl="2">
              <a:buFont typeface="Wingdings 2" charset="2"/>
              <a:buNone/>
            </a:pPr>
            <a:r>
              <a:rPr lang="en-US" dirty="0" err="1">
                <a:solidFill>
                  <a:srgbClr val="C00000"/>
                </a:solidFill>
              </a:rPr>
              <a:t>wt</a:t>
            </a:r>
            <a:r>
              <a:rPr lang="en-US" baseline="-25000" dirty="0" err="1">
                <a:solidFill>
                  <a:srgbClr val="C00000"/>
                </a:solidFill>
              </a:rPr>
              <a:t>C</a:t>
            </a:r>
            <a:r>
              <a:rPr lang="en-US" dirty="0">
                <a:solidFill>
                  <a:srgbClr val="C00000"/>
                </a:solidFill>
              </a:rPr>
              <a:t> = (12 – 3) + (27 – 15) = 21	</a:t>
            </a:r>
            <a:r>
              <a:rPr lang="en-US" dirty="0"/>
              <a:t>		</a:t>
            </a:r>
          </a:p>
          <a:p>
            <a:pPr lvl="2">
              <a:buFont typeface="Wingdings 2" charset="2"/>
              <a:buNone/>
            </a:pPr>
            <a:r>
              <a:rPr lang="en-US" dirty="0" err="1">
                <a:solidFill>
                  <a:srgbClr val="00B050"/>
                </a:solidFill>
              </a:rPr>
              <a:t>wt</a:t>
            </a:r>
            <a:r>
              <a:rPr lang="en-US" baseline="-25000" dirty="0" err="1">
                <a:solidFill>
                  <a:srgbClr val="00B050"/>
                </a:solidFill>
              </a:rPr>
              <a:t>D</a:t>
            </a:r>
            <a:r>
              <a:rPr lang="en-US" dirty="0">
                <a:solidFill>
                  <a:srgbClr val="00B050"/>
                </a:solidFill>
              </a:rPr>
              <a:t> = (14 – 7) + (29 – 16) + (34 – 31) = 23</a:t>
            </a:r>
          </a:p>
          <a:p>
            <a:pPr lvl="2">
              <a:buFont typeface="Wingdings 2" charset="2"/>
              <a:buNone/>
            </a:pPr>
            <a:r>
              <a:rPr lang="en-US" dirty="0"/>
              <a:t> </a:t>
            </a:r>
            <a:r>
              <a:rPr lang="en-US" dirty="0" err="1" smtClean="0"/>
              <a:t>wt</a:t>
            </a:r>
            <a:r>
              <a:rPr lang="en-US" baseline="-25000" dirty="0" err="1" smtClean="0"/>
              <a:t>AVG</a:t>
            </a:r>
            <a:r>
              <a:rPr lang="en-US" dirty="0" smtClean="0"/>
              <a:t> </a:t>
            </a:r>
            <a:r>
              <a:rPr lang="en-US" dirty="0"/>
              <a:t>= (14 + 12 + 21 + 23) / 4 = 16.5</a:t>
            </a:r>
          </a:p>
          <a:p>
            <a:endParaRPr lang="en-US" dirty="0"/>
          </a:p>
        </p:txBody>
      </p:sp>
      <p:sp>
        <p:nvSpPr>
          <p:cNvPr id="4" name="Date Placeholder 3"/>
          <p:cNvSpPr>
            <a:spLocks noGrp="1"/>
          </p:cNvSpPr>
          <p:nvPr>
            <p:ph type="dt" sz="half" idx="10"/>
          </p:nvPr>
        </p:nvSpPr>
        <p:spPr/>
        <p:txBody>
          <a:bodyPr/>
          <a:lstStyle/>
          <a:p>
            <a:fld id="{F304A388-B792-4BF1-82EC-FA2C53762184}" type="datetime1">
              <a:rPr lang="en-US" smtClean="0"/>
              <a:t>08-Jul-19</a:t>
            </a:fld>
            <a:endParaRPr lang="en-US" dirty="0"/>
          </a:p>
        </p:txBody>
      </p:sp>
      <p:sp>
        <p:nvSpPr>
          <p:cNvPr id="5" name="Footer Placeholder 4"/>
          <p:cNvSpPr>
            <a:spLocks noGrp="1"/>
          </p:cNvSpPr>
          <p:nvPr>
            <p:ph type="ftr" sz="quarter" idx="11"/>
          </p:nvPr>
        </p:nvSpPr>
        <p:spPr/>
        <p:txBody>
          <a:bodyPr/>
          <a:lstStyle/>
          <a:p>
            <a:r>
              <a:rPr lang="en-US" smtClean="0"/>
              <a:t>GV.TS.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75</a:t>
            </a:fld>
            <a:endParaRPr lang="en-US" dirty="0"/>
          </a:p>
        </p:txBody>
      </p:sp>
      <p:graphicFrame>
        <p:nvGraphicFramePr>
          <p:cNvPr id="7" name="Object 2"/>
          <p:cNvGraphicFramePr>
            <a:graphicFrameLocks noChangeAspect="1"/>
          </p:cNvGraphicFramePr>
          <p:nvPr>
            <p:extLst>
              <p:ext uri="{D42A27DB-BD31-4B8C-83A1-F6EECF244321}">
                <p14:modId xmlns:p14="http://schemas.microsoft.com/office/powerpoint/2010/main" val="4292299972"/>
              </p:ext>
            </p:extLst>
          </p:nvPr>
        </p:nvGraphicFramePr>
        <p:xfrm>
          <a:off x="781050" y="2133600"/>
          <a:ext cx="7467600" cy="2012950"/>
        </p:xfrm>
        <a:graphic>
          <a:graphicData uri="http://schemas.openxmlformats.org/presentationml/2006/ole">
            <mc:AlternateContent xmlns:mc="http://schemas.openxmlformats.org/markup-compatibility/2006">
              <mc:Choice xmlns:v="urn:schemas-microsoft-com:vml" Requires="v">
                <p:oleObj spid="_x0000_s24598" name="Document" r:id="rId3" imgW="6032500" imgH="1625600" progId="Word.Document.12">
                  <p:link updateAutomatic="1"/>
                </p:oleObj>
              </mc:Choice>
              <mc:Fallback>
                <p:oleObj name="Document" r:id="rId3" imgW="6032500" imgH="1625600" progId="Word.Document.12">
                  <p:link updateAutomatic="1"/>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050" y="2133600"/>
                        <a:ext cx="7467600" cy="201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8" name="Straight Arrow Connector 7"/>
          <p:cNvCxnSpPr>
            <a:cxnSpLocks noChangeShapeType="1"/>
          </p:cNvCxnSpPr>
          <p:nvPr/>
        </p:nvCxnSpPr>
        <p:spPr bwMode="auto">
          <a:xfrm rot="5400000" flipH="1" flipV="1">
            <a:off x="3542507" y="3313906"/>
            <a:ext cx="228600" cy="1587"/>
          </a:xfrm>
          <a:prstGeom prst="straightConnector1">
            <a:avLst/>
          </a:prstGeom>
          <a:noFill/>
          <a:ln w="6350">
            <a:solidFill>
              <a:schemeClr val="tx1"/>
            </a:solidFill>
            <a:round/>
            <a:headEnd/>
            <a:tailEnd type="triangle" w="lg" len="lg"/>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9" name="Straight Arrow Connector 8"/>
          <p:cNvCxnSpPr>
            <a:cxnSpLocks noChangeShapeType="1"/>
          </p:cNvCxnSpPr>
          <p:nvPr/>
        </p:nvCxnSpPr>
        <p:spPr bwMode="auto">
          <a:xfrm>
            <a:off x="2667000" y="1447801"/>
            <a:ext cx="1371600" cy="1588"/>
          </a:xfrm>
          <a:prstGeom prst="straightConnector1">
            <a:avLst/>
          </a:prstGeom>
          <a:noFill/>
          <a:ln w="76200">
            <a:solidFill>
              <a:srgbClr val="FF6600"/>
            </a:solidFill>
            <a:round/>
            <a:headEnd type="stealth" w="med" len="sm"/>
            <a:tailEnd type="stealth" w="med" len="sm"/>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10" name="Straight Arrow Connector 9"/>
          <p:cNvCxnSpPr>
            <a:cxnSpLocks noChangeShapeType="1"/>
          </p:cNvCxnSpPr>
          <p:nvPr/>
        </p:nvCxnSpPr>
        <p:spPr bwMode="auto">
          <a:xfrm>
            <a:off x="5638800" y="1449389"/>
            <a:ext cx="1371600" cy="1587"/>
          </a:xfrm>
          <a:prstGeom prst="straightConnector1">
            <a:avLst/>
          </a:prstGeom>
          <a:noFill/>
          <a:ln w="76200">
            <a:solidFill>
              <a:srgbClr val="FF6600"/>
            </a:solidFill>
            <a:round/>
            <a:headEnd type="stealth" w="med" len="sm"/>
            <a:tailEnd type="stealth" w="med" len="sm"/>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11" name="Straight Arrow Connector 10"/>
          <p:cNvCxnSpPr>
            <a:cxnSpLocks noChangeShapeType="1"/>
          </p:cNvCxnSpPr>
          <p:nvPr/>
        </p:nvCxnSpPr>
        <p:spPr bwMode="auto">
          <a:xfrm>
            <a:off x="1117600" y="1447801"/>
            <a:ext cx="152400" cy="1588"/>
          </a:xfrm>
          <a:prstGeom prst="straightConnector1">
            <a:avLst/>
          </a:prstGeom>
          <a:noFill/>
          <a:ln w="76200">
            <a:solidFill>
              <a:srgbClr val="FF6600"/>
            </a:solidFill>
            <a:round/>
            <a:headEnd type="stealth" w="med" len="sm"/>
            <a:tailEnd type="stealth" w="med" len="sm"/>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12" name="Straight Connector 11"/>
          <p:cNvCxnSpPr>
            <a:cxnSpLocks noChangeShapeType="1"/>
          </p:cNvCxnSpPr>
          <p:nvPr/>
        </p:nvCxnSpPr>
        <p:spPr bwMode="auto">
          <a:xfrm rot="5400000">
            <a:off x="4978401" y="2095501"/>
            <a:ext cx="1295400" cy="3175"/>
          </a:xfrm>
          <a:prstGeom prst="line">
            <a:avLst/>
          </a:prstGeom>
          <a:noFill/>
          <a:ln w="19050">
            <a:solidFill>
              <a:srgbClr val="FF6600"/>
            </a:solidFill>
            <a:prstDash val="sysDash"/>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13" name="Straight Connector 12"/>
          <p:cNvCxnSpPr>
            <a:cxnSpLocks noChangeShapeType="1"/>
          </p:cNvCxnSpPr>
          <p:nvPr/>
        </p:nvCxnSpPr>
        <p:spPr bwMode="auto">
          <a:xfrm rot="5400000">
            <a:off x="6704013" y="1752601"/>
            <a:ext cx="611188" cy="1587"/>
          </a:xfrm>
          <a:prstGeom prst="line">
            <a:avLst/>
          </a:prstGeom>
          <a:noFill/>
          <a:ln w="19050">
            <a:solidFill>
              <a:srgbClr val="FF6600"/>
            </a:solidFill>
            <a:prstDash val="sysDash"/>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14" name="Straight Connector 13"/>
          <p:cNvCxnSpPr>
            <a:cxnSpLocks noChangeShapeType="1"/>
          </p:cNvCxnSpPr>
          <p:nvPr/>
        </p:nvCxnSpPr>
        <p:spPr bwMode="auto">
          <a:xfrm rot="5400000">
            <a:off x="3733800" y="1752601"/>
            <a:ext cx="611188" cy="1588"/>
          </a:xfrm>
          <a:prstGeom prst="line">
            <a:avLst/>
          </a:prstGeom>
          <a:noFill/>
          <a:ln w="19050">
            <a:solidFill>
              <a:srgbClr val="FF6600"/>
            </a:solidFill>
            <a:prstDash val="sysDash"/>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15" name="Straight Connector 14"/>
          <p:cNvCxnSpPr>
            <a:cxnSpLocks noChangeShapeType="1"/>
          </p:cNvCxnSpPr>
          <p:nvPr/>
        </p:nvCxnSpPr>
        <p:spPr bwMode="auto">
          <a:xfrm rot="5400000">
            <a:off x="2021682" y="2096295"/>
            <a:ext cx="1295400" cy="1587"/>
          </a:xfrm>
          <a:prstGeom prst="line">
            <a:avLst/>
          </a:prstGeom>
          <a:noFill/>
          <a:ln w="19050">
            <a:solidFill>
              <a:srgbClr val="FF6600"/>
            </a:solidFill>
            <a:prstDash val="sysDash"/>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16" name="Straight Connector 15"/>
          <p:cNvCxnSpPr>
            <a:cxnSpLocks noChangeShapeType="1"/>
          </p:cNvCxnSpPr>
          <p:nvPr/>
        </p:nvCxnSpPr>
        <p:spPr bwMode="auto">
          <a:xfrm rot="5400000">
            <a:off x="887413" y="1752601"/>
            <a:ext cx="611188" cy="1587"/>
          </a:xfrm>
          <a:prstGeom prst="line">
            <a:avLst/>
          </a:prstGeom>
          <a:noFill/>
          <a:ln w="19050">
            <a:solidFill>
              <a:srgbClr val="FF6600"/>
            </a:solidFill>
            <a:prstDash val="sysDash"/>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32" name="Straight Arrow Connector 31"/>
          <p:cNvCxnSpPr>
            <a:cxnSpLocks noChangeShapeType="1"/>
          </p:cNvCxnSpPr>
          <p:nvPr/>
        </p:nvCxnSpPr>
        <p:spPr bwMode="auto">
          <a:xfrm>
            <a:off x="3657600" y="1751013"/>
            <a:ext cx="1219200" cy="1587"/>
          </a:xfrm>
          <a:prstGeom prst="straightConnector1">
            <a:avLst/>
          </a:prstGeom>
          <a:noFill/>
          <a:ln w="76200">
            <a:solidFill>
              <a:srgbClr val="00B0F0"/>
            </a:solidFill>
            <a:round/>
            <a:headEnd type="stealth" w="med" len="sm"/>
            <a:tailEnd type="stealth" w="med" len="sm"/>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33" name="Straight Arrow Connector 32"/>
          <p:cNvCxnSpPr>
            <a:cxnSpLocks noChangeShapeType="1"/>
          </p:cNvCxnSpPr>
          <p:nvPr/>
        </p:nvCxnSpPr>
        <p:spPr bwMode="auto">
          <a:xfrm>
            <a:off x="1525588" y="1752600"/>
            <a:ext cx="455612" cy="1588"/>
          </a:xfrm>
          <a:prstGeom prst="straightConnector1">
            <a:avLst/>
          </a:prstGeom>
          <a:noFill/>
          <a:ln w="76200">
            <a:solidFill>
              <a:srgbClr val="00B0F0"/>
            </a:solidFill>
            <a:round/>
            <a:headEnd type="stealth" w="med" len="sm"/>
            <a:tailEnd type="stealth" w="med" len="sm"/>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34" name="Straight Connector 33"/>
          <p:cNvCxnSpPr>
            <a:cxnSpLocks noChangeShapeType="1"/>
          </p:cNvCxnSpPr>
          <p:nvPr/>
        </p:nvCxnSpPr>
        <p:spPr bwMode="auto">
          <a:xfrm rot="5400000">
            <a:off x="2972593" y="2439194"/>
            <a:ext cx="1370012" cy="0"/>
          </a:xfrm>
          <a:prstGeom prst="line">
            <a:avLst/>
          </a:prstGeom>
          <a:noFill/>
          <a:ln w="19050">
            <a:solidFill>
              <a:srgbClr val="00B0F0"/>
            </a:solidFill>
            <a:prstDash val="sysDash"/>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35" name="Straight Connector 34"/>
          <p:cNvCxnSpPr>
            <a:cxnSpLocks noChangeShapeType="1"/>
          </p:cNvCxnSpPr>
          <p:nvPr/>
        </p:nvCxnSpPr>
        <p:spPr bwMode="auto">
          <a:xfrm rot="5400000">
            <a:off x="4533900" y="2057400"/>
            <a:ext cx="611188" cy="1588"/>
          </a:xfrm>
          <a:prstGeom prst="line">
            <a:avLst/>
          </a:prstGeom>
          <a:noFill/>
          <a:ln w="19050">
            <a:solidFill>
              <a:srgbClr val="00B0F0"/>
            </a:solidFill>
            <a:prstDash val="sysDash"/>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36" name="Straight Connector 35"/>
          <p:cNvCxnSpPr>
            <a:cxnSpLocks noChangeShapeType="1"/>
          </p:cNvCxnSpPr>
          <p:nvPr/>
        </p:nvCxnSpPr>
        <p:spPr bwMode="auto">
          <a:xfrm rot="16200000" flipH="1">
            <a:off x="1296194" y="1980406"/>
            <a:ext cx="457200" cy="1588"/>
          </a:xfrm>
          <a:prstGeom prst="line">
            <a:avLst/>
          </a:prstGeom>
          <a:noFill/>
          <a:ln w="19050">
            <a:solidFill>
              <a:srgbClr val="00B0F0"/>
            </a:solidFill>
            <a:prstDash val="sysDash"/>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37" name="Straight Connector 36"/>
          <p:cNvCxnSpPr>
            <a:cxnSpLocks noChangeShapeType="1"/>
          </p:cNvCxnSpPr>
          <p:nvPr/>
        </p:nvCxnSpPr>
        <p:spPr bwMode="auto">
          <a:xfrm rot="5400000">
            <a:off x="1626394" y="2056607"/>
            <a:ext cx="612775" cy="1587"/>
          </a:xfrm>
          <a:prstGeom prst="line">
            <a:avLst/>
          </a:prstGeom>
          <a:noFill/>
          <a:ln w="19050">
            <a:solidFill>
              <a:srgbClr val="00B0F0"/>
            </a:solidFill>
            <a:prstDash val="sysDash"/>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38" name="Straight Arrow Connector 37"/>
          <p:cNvCxnSpPr>
            <a:cxnSpLocks noChangeShapeType="1"/>
          </p:cNvCxnSpPr>
          <p:nvPr/>
        </p:nvCxnSpPr>
        <p:spPr bwMode="auto">
          <a:xfrm>
            <a:off x="4038600" y="1979613"/>
            <a:ext cx="2360613" cy="3175"/>
          </a:xfrm>
          <a:prstGeom prst="straightConnector1">
            <a:avLst/>
          </a:prstGeom>
          <a:noFill/>
          <a:ln w="76200">
            <a:solidFill>
              <a:srgbClr val="C00000"/>
            </a:solidFill>
            <a:round/>
            <a:headEnd type="stealth" w="med" len="sm"/>
            <a:tailEnd type="stealth" w="med" len="sm"/>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39" name="Straight Arrow Connector 38"/>
          <p:cNvCxnSpPr>
            <a:cxnSpLocks noChangeShapeType="1"/>
          </p:cNvCxnSpPr>
          <p:nvPr/>
        </p:nvCxnSpPr>
        <p:spPr bwMode="auto">
          <a:xfrm>
            <a:off x="1716088" y="1981200"/>
            <a:ext cx="1736725" cy="1588"/>
          </a:xfrm>
          <a:prstGeom prst="straightConnector1">
            <a:avLst/>
          </a:prstGeom>
          <a:noFill/>
          <a:ln w="76200">
            <a:solidFill>
              <a:srgbClr val="C00000"/>
            </a:solidFill>
            <a:round/>
            <a:headEnd type="stealth" w="med" len="sm"/>
            <a:tailEnd type="stealth" w="med" len="sm"/>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40" name="Straight Connector 39"/>
          <p:cNvCxnSpPr>
            <a:cxnSpLocks noChangeShapeType="1"/>
          </p:cNvCxnSpPr>
          <p:nvPr/>
        </p:nvCxnSpPr>
        <p:spPr bwMode="auto">
          <a:xfrm rot="5400000">
            <a:off x="3352801" y="2667000"/>
            <a:ext cx="1370012" cy="1587"/>
          </a:xfrm>
          <a:prstGeom prst="line">
            <a:avLst/>
          </a:prstGeom>
          <a:noFill/>
          <a:ln w="19050">
            <a:solidFill>
              <a:srgbClr val="C00000"/>
            </a:solidFill>
            <a:prstDash val="sysDash"/>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41" name="Straight Connector 40"/>
          <p:cNvCxnSpPr>
            <a:cxnSpLocks noChangeShapeType="1"/>
          </p:cNvCxnSpPr>
          <p:nvPr/>
        </p:nvCxnSpPr>
        <p:spPr bwMode="auto">
          <a:xfrm rot="5400000">
            <a:off x="6094413" y="2286000"/>
            <a:ext cx="611188" cy="1587"/>
          </a:xfrm>
          <a:prstGeom prst="line">
            <a:avLst/>
          </a:prstGeom>
          <a:noFill/>
          <a:ln w="19050">
            <a:solidFill>
              <a:srgbClr val="C00000"/>
            </a:solidFill>
            <a:prstDash val="sysDash"/>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42" name="Straight Connector 41"/>
          <p:cNvCxnSpPr>
            <a:cxnSpLocks noChangeShapeType="1"/>
          </p:cNvCxnSpPr>
          <p:nvPr/>
        </p:nvCxnSpPr>
        <p:spPr bwMode="auto">
          <a:xfrm rot="16200000" flipH="1">
            <a:off x="1485107" y="2209006"/>
            <a:ext cx="457200" cy="1587"/>
          </a:xfrm>
          <a:prstGeom prst="line">
            <a:avLst/>
          </a:prstGeom>
          <a:noFill/>
          <a:ln w="19050">
            <a:solidFill>
              <a:srgbClr val="C00000"/>
            </a:solidFill>
            <a:prstDash val="sysDash"/>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43" name="Straight Connector 42"/>
          <p:cNvCxnSpPr>
            <a:cxnSpLocks noChangeShapeType="1"/>
          </p:cNvCxnSpPr>
          <p:nvPr/>
        </p:nvCxnSpPr>
        <p:spPr bwMode="auto">
          <a:xfrm rot="5400000">
            <a:off x="3147219" y="2285207"/>
            <a:ext cx="612775" cy="1587"/>
          </a:xfrm>
          <a:prstGeom prst="line">
            <a:avLst/>
          </a:prstGeom>
          <a:noFill/>
          <a:ln w="19050">
            <a:solidFill>
              <a:srgbClr val="C00000"/>
            </a:solidFill>
            <a:prstDash val="sysDash"/>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44" name="Straight Arrow Connector 43"/>
          <p:cNvCxnSpPr>
            <a:cxnSpLocks noChangeShapeType="1"/>
          </p:cNvCxnSpPr>
          <p:nvPr/>
        </p:nvCxnSpPr>
        <p:spPr bwMode="auto">
          <a:xfrm rot="10800000">
            <a:off x="4267200" y="2286000"/>
            <a:ext cx="2514600" cy="3175"/>
          </a:xfrm>
          <a:prstGeom prst="straightConnector1">
            <a:avLst/>
          </a:prstGeom>
          <a:noFill/>
          <a:ln w="76200">
            <a:solidFill>
              <a:srgbClr val="00B050"/>
            </a:solidFill>
            <a:round/>
            <a:headEnd type="stealth" w="med" len="sm"/>
            <a:tailEnd type="stealth" w="med" len="sm"/>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45" name="Straight Arrow Connector 44"/>
          <p:cNvCxnSpPr>
            <a:cxnSpLocks noChangeShapeType="1"/>
          </p:cNvCxnSpPr>
          <p:nvPr/>
        </p:nvCxnSpPr>
        <p:spPr bwMode="auto">
          <a:xfrm flipV="1">
            <a:off x="2489200" y="2286000"/>
            <a:ext cx="1346200" cy="1587"/>
          </a:xfrm>
          <a:prstGeom prst="straightConnector1">
            <a:avLst/>
          </a:prstGeom>
          <a:noFill/>
          <a:ln w="76200">
            <a:solidFill>
              <a:srgbClr val="00B050"/>
            </a:solidFill>
            <a:round/>
            <a:headEnd type="stealth" w="med" len="sm"/>
            <a:tailEnd type="stealth" w="med" len="sm"/>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46" name="Straight Connector 45"/>
          <p:cNvCxnSpPr>
            <a:cxnSpLocks noChangeShapeType="1"/>
          </p:cNvCxnSpPr>
          <p:nvPr/>
        </p:nvCxnSpPr>
        <p:spPr bwMode="auto">
          <a:xfrm rot="5400000">
            <a:off x="3581401" y="2973387"/>
            <a:ext cx="1370012" cy="1587"/>
          </a:xfrm>
          <a:prstGeom prst="line">
            <a:avLst/>
          </a:prstGeom>
          <a:noFill/>
          <a:ln w="19050">
            <a:solidFill>
              <a:srgbClr val="00B050"/>
            </a:solidFill>
            <a:prstDash val="sysDash"/>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47" name="Straight Connector 46"/>
          <p:cNvCxnSpPr>
            <a:cxnSpLocks noChangeShapeType="1"/>
          </p:cNvCxnSpPr>
          <p:nvPr/>
        </p:nvCxnSpPr>
        <p:spPr bwMode="auto">
          <a:xfrm rot="5400000">
            <a:off x="6477000" y="2592387"/>
            <a:ext cx="611188" cy="1588"/>
          </a:xfrm>
          <a:prstGeom prst="line">
            <a:avLst/>
          </a:prstGeom>
          <a:noFill/>
          <a:ln w="19050">
            <a:solidFill>
              <a:srgbClr val="00B050"/>
            </a:solidFill>
            <a:prstDash val="sysDash"/>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48" name="Straight Connector 47"/>
          <p:cNvCxnSpPr>
            <a:cxnSpLocks noChangeShapeType="1"/>
          </p:cNvCxnSpPr>
          <p:nvPr/>
        </p:nvCxnSpPr>
        <p:spPr bwMode="auto">
          <a:xfrm rot="5400000">
            <a:off x="2273300" y="2490787"/>
            <a:ext cx="407988" cy="1588"/>
          </a:xfrm>
          <a:prstGeom prst="line">
            <a:avLst/>
          </a:prstGeom>
          <a:noFill/>
          <a:ln w="19050">
            <a:solidFill>
              <a:srgbClr val="00B050"/>
            </a:solidFill>
            <a:prstDash val="sysDash"/>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49" name="Straight Connector 48"/>
          <p:cNvCxnSpPr>
            <a:cxnSpLocks noChangeShapeType="1"/>
          </p:cNvCxnSpPr>
          <p:nvPr/>
        </p:nvCxnSpPr>
        <p:spPr bwMode="auto">
          <a:xfrm rot="5400000">
            <a:off x="3529806" y="2591594"/>
            <a:ext cx="612775" cy="1588"/>
          </a:xfrm>
          <a:prstGeom prst="line">
            <a:avLst/>
          </a:prstGeom>
          <a:noFill/>
          <a:ln w="19050">
            <a:solidFill>
              <a:srgbClr val="00B050"/>
            </a:solidFill>
            <a:prstDash val="sysDash"/>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50" name="Straight Connector 49"/>
          <p:cNvCxnSpPr>
            <a:cxnSpLocks noChangeShapeType="1"/>
          </p:cNvCxnSpPr>
          <p:nvPr/>
        </p:nvCxnSpPr>
        <p:spPr bwMode="auto">
          <a:xfrm rot="5400000">
            <a:off x="7569994" y="2489993"/>
            <a:ext cx="406400" cy="1588"/>
          </a:xfrm>
          <a:prstGeom prst="line">
            <a:avLst/>
          </a:prstGeom>
          <a:noFill/>
          <a:ln w="19050">
            <a:solidFill>
              <a:srgbClr val="00B050"/>
            </a:solidFill>
            <a:prstDash val="sysDash"/>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51" name="Straight Connector 50"/>
          <p:cNvCxnSpPr>
            <a:cxnSpLocks noChangeShapeType="1"/>
          </p:cNvCxnSpPr>
          <p:nvPr/>
        </p:nvCxnSpPr>
        <p:spPr bwMode="auto">
          <a:xfrm rot="5400000">
            <a:off x="6527007" y="2972593"/>
            <a:ext cx="1371600" cy="1587"/>
          </a:xfrm>
          <a:prstGeom prst="line">
            <a:avLst/>
          </a:prstGeom>
          <a:noFill/>
          <a:ln w="19050">
            <a:solidFill>
              <a:srgbClr val="00B050"/>
            </a:solidFill>
            <a:prstDash val="sysDash"/>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52" name="Straight Arrow Connector 51"/>
          <p:cNvCxnSpPr>
            <a:cxnSpLocks noChangeShapeType="1"/>
          </p:cNvCxnSpPr>
          <p:nvPr/>
        </p:nvCxnSpPr>
        <p:spPr bwMode="auto">
          <a:xfrm flipV="1">
            <a:off x="7226300" y="2286000"/>
            <a:ext cx="547688" cy="1587"/>
          </a:xfrm>
          <a:prstGeom prst="straightConnector1">
            <a:avLst/>
          </a:prstGeom>
          <a:noFill/>
          <a:ln w="76200">
            <a:solidFill>
              <a:srgbClr val="00B050"/>
            </a:solidFill>
            <a:round/>
            <a:headEnd type="stealth" w="med" len="sm"/>
            <a:tailEnd type="stealth" w="med" len="sm"/>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38280884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2.5.2. Chiến lược </a:t>
            </a:r>
            <a:r>
              <a:rPr lang="en-US" dirty="0">
                <a:solidFill>
                  <a:srgbClr val="C00000"/>
                </a:solidFill>
                <a:effectLst>
                  <a:outerShdw blurRad="38100" dist="38100" dir="2700000" algn="tl">
                    <a:srgbClr val="000000">
                      <a:alpha val="43137"/>
                    </a:srgbClr>
                  </a:outerShdw>
                </a:effectLst>
              </a:rPr>
              <a:t>FIFO (FCFS)</a:t>
            </a:r>
            <a:endParaRPr lang="en-US" dirty="0"/>
          </a:p>
        </p:txBody>
      </p:sp>
      <p:sp>
        <p:nvSpPr>
          <p:cNvPr id="3" name="Content Placeholder 2"/>
          <p:cNvSpPr>
            <a:spLocks noGrp="1"/>
          </p:cNvSpPr>
          <p:nvPr>
            <p:ph idx="1"/>
          </p:nvPr>
        </p:nvSpPr>
        <p:spPr/>
        <p:txBody>
          <a:bodyPr>
            <a:normAutofit fontScale="92500" lnSpcReduction="1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sz="3000" dirty="0"/>
              <a:t>Response time:</a:t>
            </a:r>
          </a:p>
          <a:p>
            <a:pPr lvl="2">
              <a:buFont typeface="Wingdings 2" charset="2"/>
              <a:buNone/>
            </a:pPr>
            <a:r>
              <a:rPr lang="en-US" sz="2600" dirty="0" err="1">
                <a:solidFill>
                  <a:srgbClr val="FF6600"/>
                </a:solidFill>
              </a:rPr>
              <a:t>rt</a:t>
            </a:r>
            <a:r>
              <a:rPr lang="en-US" sz="2600" baseline="-25000" dirty="0" err="1">
                <a:solidFill>
                  <a:srgbClr val="FF6600"/>
                </a:solidFill>
              </a:rPr>
              <a:t>A</a:t>
            </a:r>
            <a:r>
              <a:rPr lang="en-US" sz="2600" dirty="0">
                <a:solidFill>
                  <a:srgbClr val="FF6600"/>
                </a:solidFill>
              </a:rPr>
              <a:t> = 0 – 0 = 0</a:t>
            </a:r>
            <a:r>
              <a:rPr lang="en-US" sz="2600" dirty="0"/>
              <a:t>		</a:t>
            </a:r>
          </a:p>
          <a:p>
            <a:pPr lvl="2">
              <a:buFont typeface="Wingdings 2" charset="2"/>
              <a:buNone/>
            </a:pPr>
            <a:r>
              <a:rPr lang="en-US" sz="2600" dirty="0" err="1">
                <a:solidFill>
                  <a:srgbClr val="00B0F0"/>
                </a:solidFill>
              </a:rPr>
              <a:t>rt</a:t>
            </a:r>
            <a:r>
              <a:rPr lang="en-US" sz="2600" baseline="-25000" dirty="0" err="1">
                <a:solidFill>
                  <a:srgbClr val="00B0F0"/>
                </a:solidFill>
              </a:rPr>
              <a:t>B</a:t>
            </a:r>
            <a:r>
              <a:rPr lang="en-US" sz="2600" dirty="0">
                <a:solidFill>
                  <a:srgbClr val="00B0F0"/>
                </a:solidFill>
              </a:rPr>
              <a:t> = 4 – 2 = 2	</a:t>
            </a:r>
            <a:r>
              <a:rPr lang="en-US" sz="2600" dirty="0"/>
              <a:t>	</a:t>
            </a:r>
          </a:p>
          <a:p>
            <a:pPr lvl="2">
              <a:buFont typeface="Wingdings 2" charset="2"/>
              <a:buNone/>
            </a:pPr>
            <a:r>
              <a:rPr lang="en-US" sz="2600" dirty="0" err="1">
                <a:solidFill>
                  <a:srgbClr val="C00000"/>
                </a:solidFill>
              </a:rPr>
              <a:t>rt</a:t>
            </a:r>
            <a:r>
              <a:rPr lang="en-US" sz="2600" baseline="-25000" dirty="0" err="1">
                <a:solidFill>
                  <a:srgbClr val="C00000"/>
                </a:solidFill>
              </a:rPr>
              <a:t>C</a:t>
            </a:r>
            <a:r>
              <a:rPr lang="en-US" sz="2600" dirty="0">
                <a:solidFill>
                  <a:srgbClr val="C00000"/>
                </a:solidFill>
              </a:rPr>
              <a:t> = 12 – 3 = 9	</a:t>
            </a:r>
          </a:p>
          <a:p>
            <a:pPr lvl="2">
              <a:buFont typeface="Wingdings 2" charset="2"/>
              <a:buNone/>
            </a:pPr>
            <a:r>
              <a:rPr lang="en-US" sz="2600" dirty="0" err="1">
                <a:solidFill>
                  <a:srgbClr val="00B050"/>
                </a:solidFill>
              </a:rPr>
              <a:t>rt</a:t>
            </a:r>
            <a:r>
              <a:rPr lang="en-US" sz="2600" baseline="-25000" dirty="0" err="1">
                <a:solidFill>
                  <a:srgbClr val="00B050"/>
                </a:solidFill>
              </a:rPr>
              <a:t>D</a:t>
            </a:r>
            <a:r>
              <a:rPr lang="en-US" sz="2600" dirty="0">
                <a:solidFill>
                  <a:srgbClr val="00B050"/>
                </a:solidFill>
              </a:rPr>
              <a:t> = 14 – 7 = </a:t>
            </a:r>
            <a:r>
              <a:rPr lang="en-US" sz="2600" dirty="0" smtClean="0">
                <a:solidFill>
                  <a:srgbClr val="00B050"/>
                </a:solidFill>
              </a:rPr>
              <a:t>7</a:t>
            </a:r>
            <a:r>
              <a:rPr lang="en-US" sz="2600" dirty="0">
                <a:solidFill>
                  <a:srgbClr val="00B050"/>
                </a:solidFill>
              </a:rPr>
              <a:t>	</a:t>
            </a:r>
            <a:r>
              <a:rPr lang="en-US" sz="2600" dirty="0"/>
              <a:t>		</a:t>
            </a:r>
          </a:p>
          <a:p>
            <a:pPr lvl="2">
              <a:buFont typeface="Wingdings 2" charset="2"/>
              <a:buNone/>
            </a:pPr>
            <a:r>
              <a:rPr lang="en-US" sz="2600" dirty="0" err="1"/>
              <a:t>rt</a:t>
            </a:r>
            <a:r>
              <a:rPr lang="en-US" sz="2600" baseline="-25000" dirty="0" err="1"/>
              <a:t>AVG</a:t>
            </a:r>
            <a:r>
              <a:rPr lang="en-US" sz="2600" dirty="0"/>
              <a:t> = (0 + 2 + 9 + 7) / 4 = 4.5</a:t>
            </a:r>
          </a:p>
          <a:p>
            <a:endParaRPr lang="en-US" dirty="0"/>
          </a:p>
        </p:txBody>
      </p:sp>
      <p:sp>
        <p:nvSpPr>
          <p:cNvPr id="4" name="Date Placeholder 3"/>
          <p:cNvSpPr>
            <a:spLocks noGrp="1"/>
          </p:cNvSpPr>
          <p:nvPr>
            <p:ph type="dt" sz="half" idx="10"/>
          </p:nvPr>
        </p:nvSpPr>
        <p:spPr/>
        <p:txBody>
          <a:bodyPr/>
          <a:lstStyle/>
          <a:p>
            <a:fld id="{F304A388-B792-4BF1-82EC-FA2C53762184}" type="datetime1">
              <a:rPr lang="en-US" smtClean="0"/>
              <a:t>08-Jul-19</a:t>
            </a:fld>
            <a:endParaRPr lang="en-US" dirty="0"/>
          </a:p>
        </p:txBody>
      </p:sp>
      <p:sp>
        <p:nvSpPr>
          <p:cNvPr id="5" name="Footer Placeholder 4"/>
          <p:cNvSpPr>
            <a:spLocks noGrp="1"/>
          </p:cNvSpPr>
          <p:nvPr>
            <p:ph type="ftr" sz="quarter" idx="11"/>
          </p:nvPr>
        </p:nvSpPr>
        <p:spPr/>
        <p:txBody>
          <a:bodyPr/>
          <a:lstStyle/>
          <a:p>
            <a:r>
              <a:rPr lang="en-US" smtClean="0"/>
              <a:t>GV.TS.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76</a:t>
            </a:fld>
            <a:endParaRPr lang="en-US" dirty="0"/>
          </a:p>
        </p:txBody>
      </p:sp>
      <p:graphicFrame>
        <p:nvGraphicFramePr>
          <p:cNvPr id="7" name="Object 2"/>
          <p:cNvGraphicFramePr>
            <a:graphicFrameLocks noChangeAspect="1"/>
          </p:cNvGraphicFramePr>
          <p:nvPr>
            <p:extLst>
              <p:ext uri="{D42A27DB-BD31-4B8C-83A1-F6EECF244321}">
                <p14:modId xmlns:p14="http://schemas.microsoft.com/office/powerpoint/2010/main" val="2357446620"/>
              </p:ext>
            </p:extLst>
          </p:nvPr>
        </p:nvGraphicFramePr>
        <p:xfrm>
          <a:off x="781050" y="2101850"/>
          <a:ext cx="7467600" cy="2012950"/>
        </p:xfrm>
        <a:graphic>
          <a:graphicData uri="http://schemas.openxmlformats.org/presentationml/2006/ole">
            <mc:AlternateContent xmlns:mc="http://schemas.openxmlformats.org/markup-compatibility/2006">
              <mc:Choice xmlns:v="urn:schemas-microsoft-com:vml" Requires="v">
                <p:oleObj spid="_x0000_s25621" name="Document" r:id="rId3" imgW="6032500" imgH="1625600" progId="Word.Document.12">
                  <p:link updateAutomatic="1"/>
                </p:oleObj>
              </mc:Choice>
              <mc:Fallback>
                <p:oleObj name="Document" r:id="rId3" imgW="6032500" imgH="1625600" progId="Word.Document.12">
                  <p:link updateAutomatic="1"/>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050" y="2101850"/>
                        <a:ext cx="7467600" cy="201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8" name="Straight Connector 7"/>
          <p:cNvCxnSpPr>
            <a:cxnSpLocks noChangeShapeType="1"/>
          </p:cNvCxnSpPr>
          <p:nvPr/>
        </p:nvCxnSpPr>
        <p:spPr bwMode="auto">
          <a:xfrm rot="5400000">
            <a:off x="876300" y="1830388"/>
            <a:ext cx="611187" cy="1588"/>
          </a:xfrm>
          <a:prstGeom prst="line">
            <a:avLst/>
          </a:prstGeom>
          <a:noFill/>
          <a:ln w="19050">
            <a:solidFill>
              <a:srgbClr val="FF6600"/>
            </a:solidFill>
            <a:prstDash val="sysDash"/>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9" name="Straight Arrow Connector 8"/>
          <p:cNvCxnSpPr>
            <a:cxnSpLocks noChangeShapeType="1"/>
          </p:cNvCxnSpPr>
          <p:nvPr/>
        </p:nvCxnSpPr>
        <p:spPr bwMode="auto">
          <a:xfrm>
            <a:off x="1143000" y="1524000"/>
            <a:ext cx="39688" cy="1588"/>
          </a:xfrm>
          <a:prstGeom prst="straightConnector1">
            <a:avLst/>
          </a:prstGeom>
          <a:noFill/>
          <a:ln w="76200">
            <a:solidFill>
              <a:srgbClr val="FF6600"/>
            </a:solidFill>
            <a:round/>
            <a:headEnd type="stealth" w="med" len="sm"/>
            <a:tailEnd type="stealth" w="med" len="sm"/>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10" name="Straight Connector 9"/>
          <p:cNvCxnSpPr>
            <a:cxnSpLocks noChangeShapeType="1"/>
          </p:cNvCxnSpPr>
          <p:nvPr/>
        </p:nvCxnSpPr>
        <p:spPr bwMode="auto">
          <a:xfrm rot="5400000">
            <a:off x="1296194" y="1981994"/>
            <a:ext cx="455613" cy="3175"/>
          </a:xfrm>
          <a:prstGeom prst="line">
            <a:avLst/>
          </a:prstGeom>
          <a:noFill/>
          <a:ln w="19050">
            <a:solidFill>
              <a:srgbClr val="00B0F0"/>
            </a:solidFill>
            <a:prstDash val="sysDash"/>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11" name="Straight Arrow Connector 10"/>
          <p:cNvCxnSpPr>
            <a:cxnSpLocks noChangeShapeType="1"/>
          </p:cNvCxnSpPr>
          <p:nvPr/>
        </p:nvCxnSpPr>
        <p:spPr bwMode="auto">
          <a:xfrm>
            <a:off x="1522413" y="1752600"/>
            <a:ext cx="420687" cy="1588"/>
          </a:xfrm>
          <a:prstGeom prst="straightConnector1">
            <a:avLst/>
          </a:prstGeom>
          <a:noFill/>
          <a:ln w="76200">
            <a:solidFill>
              <a:srgbClr val="00B0F0"/>
            </a:solidFill>
            <a:round/>
            <a:headEnd type="stealth" w="med" len="sm"/>
            <a:tailEnd type="stealth" w="med" len="sm"/>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12" name="Straight Connector 11"/>
          <p:cNvCxnSpPr>
            <a:cxnSpLocks noChangeShapeType="1"/>
          </p:cNvCxnSpPr>
          <p:nvPr/>
        </p:nvCxnSpPr>
        <p:spPr bwMode="auto">
          <a:xfrm rot="5400000">
            <a:off x="1636713" y="2057400"/>
            <a:ext cx="611188" cy="1587"/>
          </a:xfrm>
          <a:prstGeom prst="line">
            <a:avLst/>
          </a:prstGeom>
          <a:noFill/>
          <a:ln w="19050">
            <a:solidFill>
              <a:srgbClr val="00B0F0"/>
            </a:solidFill>
            <a:prstDash val="sysDash"/>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13" name="Straight Connector 12"/>
          <p:cNvCxnSpPr>
            <a:cxnSpLocks noChangeShapeType="1"/>
          </p:cNvCxnSpPr>
          <p:nvPr/>
        </p:nvCxnSpPr>
        <p:spPr bwMode="auto">
          <a:xfrm rot="5400000">
            <a:off x="1485900" y="2286000"/>
            <a:ext cx="455613" cy="1587"/>
          </a:xfrm>
          <a:prstGeom prst="line">
            <a:avLst/>
          </a:prstGeom>
          <a:noFill/>
          <a:ln w="19050">
            <a:solidFill>
              <a:srgbClr val="C00000"/>
            </a:solidFill>
            <a:prstDash val="sysDash"/>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14" name="Straight Arrow Connector 13"/>
          <p:cNvCxnSpPr>
            <a:cxnSpLocks noChangeShapeType="1"/>
          </p:cNvCxnSpPr>
          <p:nvPr/>
        </p:nvCxnSpPr>
        <p:spPr bwMode="auto">
          <a:xfrm>
            <a:off x="1712913" y="2055812"/>
            <a:ext cx="1727200" cy="1588"/>
          </a:xfrm>
          <a:prstGeom prst="straightConnector1">
            <a:avLst/>
          </a:prstGeom>
          <a:noFill/>
          <a:ln w="76200">
            <a:solidFill>
              <a:srgbClr val="C00000"/>
            </a:solidFill>
            <a:round/>
            <a:headEnd type="stealth" w="med" len="sm"/>
            <a:tailEnd type="stealth" w="med" len="sm"/>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15" name="Straight Connector 14"/>
          <p:cNvCxnSpPr>
            <a:cxnSpLocks noChangeShapeType="1"/>
          </p:cNvCxnSpPr>
          <p:nvPr/>
        </p:nvCxnSpPr>
        <p:spPr bwMode="auto">
          <a:xfrm rot="5400000">
            <a:off x="3135313" y="2360612"/>
            <a:ext cx="611188" cy="1587"/>
          </a:xfrm>
          <a:prstGeom prst="line">
            <a:avLst/>
          </a:prstGeom>
          <a:noFill/>
          <a:ln w="19050">
            <a:solidFill>
              <a:srgbClr val="C00000"/>
            </a:solidFill>
            <a:prstDash val="sysDash"/>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16" name="Straight Connector 15"/>
          <p:cNvCxnSpPr>
            <a:cxnSpLocks noChangeShapeType="1"/>
          </p:cNvCxnSpPr>
          <p:nvPr/>
        </p:nvCxnSpPr>
        <p:spPr bwMode="auto">
          <a:xfrm rot="5400000">
            <a:off x="2247900" y="2514600"/>
            <a:ext cx="455613" cy="1587"/>
          </a:xfrm>
          <a:prstGeom prst="line">
            <a:avLst/>
          </a:prstGeom>
          <a:noFill/>
          <a:ln w="19050">
            <a:solidFill>
              <a:srgbClr val="00B050"/>
            </a:solidFill>
            <a:prstDash val="sysDash"/>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17" name="Straight Arrow Connector 16"/>
          <p:cNvCxnSpPr>
            <a:cxnSpLocks noChangeShapeType="1"/>
          </p:cNvCxnSpPr>
          <p:nvPr/>
        </p:nvCxnSpPr>
        <p:spPr bwMode="auto">
          <a:xfrm>
            <a:off x="2463800" y="2284412"/>
            <a:ext cx="1384300" cy="3175"/>
          </a:xfrm>
          <a:prstGeom prst="straightConnector1">
            <a:avLst/>
          </a:prstGeom>
          <a:noFill/>
          <a:ln w="76200">
            <a:solidFill>
              <a:srgbClr val="00B050"/>
            </a:solidFill>
            <a:round/>
            <a:headEnd type="stealth" w="med" len="sm"/>
            <a:tailEnd type="stealth" w="med" len="sm"/>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18" name="Straight Connector 17"/>
          <p:cNvCxnSpPr>
            <a:cxnSpLocks noChangeShapeType="1"/>
          </p:cNvCxnSpPr>
          <p:nvPr/>
        </p:nvCxnSpPr>
        <p:spPr bwMode="auto">
          <a:xfrm rot="5400000">
            <a:off x="3541713" y="2589212"/>
            <a:ext cx="611188" cy="1587"/>
          </a:xfrm>
          <a:prstGeom prst="line">
            <a:avLst/>
          </a:prstGeom>
          <a:noFill/>
          <a:ln w="19050">
            <a:solidFill>
              <a:srgbClr val="00B050"/>
            </a:solidFill>
            <a:prstDash val="sysDash"/>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06895100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2.5.3. Chiến lược theo độ ưu tiên</a:t>
            </a:r>
            <a:endParaRPr lang="vi-VN" dirty="0"/>
          </a:p>
        </p:txBody>
      </p:sp>
      <p:sp>
        <p:nvSpPr>
          <p:cNvPr id="3" name="Content Placeholder 2"/>
          <p:cNvSpPr>
            <a:spLocks noGrp="1"/>
          </p:cNvSpPr>
          <p:nvPr>
            <p:ph idx="1"/>
          </p:nvPr>
        </p:nvSpPr>
        <p:spPr/>
        <p:txBody>
          <a:bodyPr>
            <a:normAutofit lnSpcReduction="10000"/>
          </a:bodyPr>
          <a:lstStyle/>
          <a:p>
            <a:r>
              <a:rPr lang="vi-VN" b="1" dirty="0" smtClean="0">
                <a:latin typeface="Calibri" pitchFamily="34" charset="0"/>
                <a:cs typeface="Calibri" pitchFamily="34" charset="0"/>
              </a:rPr>
              <a:t>Chiến lược theo độ ưu tiên</a:t>
            </a:r>
            <a:r>
              <a:rPr lang="en-US" b="1" dirty="0">
                <a:latin typeface="Calibri" pitchFamily="34" charset="0"/>
                <a:cs typeface="Calibri" pitchFamily="34" charset="0"/>
              </a:rPr>
              <a:t> (Priority </a:t>
            </a:r>
            <a:r>
              <a:rPr lang="en-US" b="1" dirty="0" smtClean="0">
                <a:latin typeface="Calibri" pitchFamily="34" charset="0"/>
                <a:cs typeface="Calibri" pitchFamily="34" charset="0"/>
              </a:rPr>
              <a:t>Scheduling)</a:t>
            </a:r>
            <a:r>
              <a:rPr lang="vi-VN" b="1" dirty="0" smtClean="0">
                <a:latin typeface="Calibri" pitchFamily="34" charset="0"/>
                <a:cs typeface="Calibri" pitchFamily="34" charset="0"/>
              </a:rPr>
              <a:t>: </a:t>
            </a:r>
          </a:p>
          <a:p>
            <a:pPr lvl="1"/>
            <a:r>
              <a:rPr lang="vi-VN" dirty="0" smtClean="0">
                <a:latin typeface="Calibri" pitchFamily="34" charset="0"/>
                <a:cs typeface="Calibri" pitchFamily="34" charset="0"/>
              </a:rPr>
              <a:t>Mỗi </a:t>
            </a:r>
            <a:r>
              <a:rPr lang="vi-VN" dirty="0">
                <a:latin typeface="Calibri" pitchFamily="34" charset="0"/>
                <a:cs typeface="Calibri" pitchFamily="34" charset="0"/>
              </a:rPr>
              <a:t>tiến trình được gán cho một độ ưu tiên tương ứng, tiến trình có độ ưu tiên cao nhất sẽ được chọn để cấp phát CPU đầu </a:t>
            </a:r>
            <a:r>
              <a:rPr lang="vi-VN" dirty="0" smtClean="0">
                <a:latin typeface="Calibri" pitchFamily="34" charset="0"/>
                <a:cs typeface="Calibri" pitchFamily="34" charset="0"/>
              </a:rPr>
              <a:t>tiên;</a:t>
            </a:r>
            <a:endParaRPr lang="vi-VN" dirty="0">
              <a:latin typeface="Calibri" pitchFamily="34" charset="0"/>
              <a:cs typeface="Calibri" pitchFamily="34" charset="0"/>
            </a:endParaRPr>
          </a:p>
          <a:p>
            <a:pPr lvl="1"/>
            <a:r>
              <a:rPr lang="vi-VN" dirty="0">
                <a:latin typeface="Calibri" pitchFamily="34" charset="0"/>
                <a:cs typeface="Calibri" pitchFamily="34" charset="0"/>
              </a:rPr>
              <a:t>Độ ưu tiên của </a:t>
            </a:r>
            <a:r>
              <a:rPr lang="vi-VN" dirty="0" smtClean="0">
                <a:latin typeface="Calibri" pitchFamily="34" charset="0"/>
                <a:cs typeface="Calibri" pitchFamily="34" charset="0"/>
              </a:rPr>
              <a:t>tiến trình </a:t>
            </a:r>
            <a:r>
              <a:rPr lang="vi-VN" dirty="0">
                <a:latin typeface="Calibri" pitchFamily="34" charset="0"/>
                <a:cs typeface="Calibri" pitchFamily="34" charset="0"/>
              </a:rPr>
              <a:t>do HĐH gán và có thể bị thay </a:t>
            </a:r>
            <a:r>
              <a:rPr lang="vi-VN" dirty="0" smtClean="0">
                <a:latin typeface="Calibri" pitchFamily="34" charset="0"/>
                <a:cs typeface="Calibri" pitchFamily="34" charset="0"/>
              </a:rPr>
              <a:t>đổi</a:t>
            </a:r>
            <a:r>
              <a:rPr lang="en-US" dirty="0" smtClean="0">
                <a:latin typeface="Calibri" pitchFamily="34" charset="0"/>
                <a:cs typeface="Calibri" pitchFamily="34" charset="0"/>
              </a:rPr>
              <a:t>;</a:t>
            </a:r>
            <a:endParaRPr lang="vi-VN" dirty="0">
              <a:latin typeface="Calibri" pitchFamily="34" charset="0"/>
              <a:cs typeface="Calibri" pitchFamily="34" charset="0"/>
            </a:endParaRPr>
          </a:p>
          <a:p>
            <a:pPr lvl="1"/>
            <a:r>
              <a:rPr lang="vi-VN" dirty="0">
                <a:latin typeface="Calibri" pitchFamily="34" charset="0"/>
                <a:cs typeface="Calibri" pitchFamily="34" charset="0"/>
              </a:rPr>
              <a:t>Giải thuật điều phối với độ ưu tiên có thể theo nguyên tắc độc quyền hay không độc </a:t>
            </a:r>
            <a:r>
              <a:rPr lang="vi-VN" dirty="0" smtClean="0">
                <a:latin typeface="Calibri" pitchFamily="34" charset="0"/>
                <a:cs typeface="Calibri" pitchFamily="34" charset="0"/>
              </a:rPr>
              <a:t>quyền;</a:t>
            </a:r>
            <a:endParaRPr lang="vi-VN" dirty="0">
              <a:latin typeface="Calibri" pitchFamily="34" charset="0"/>
              <a:cs typeface="Calibri" pitchFamily="34" charset="0"/>
            </a:endParaRPr>
          </a:p>
          <a:p>
            <a:pPr lvl="1"/>
            <a:r>
              <a:rPr lang="vi-VN" dirty="0">
                <a:latin typeface="Calibri" pitchFamily="34" charset="0"/>
                <a:cs typeface="Calibri" pitchFamily="34" charset="0"/>
              </a:rPr>
              <a:t>Điều phối với độ ưu tiên và không độc quyền sẽ thu hồi processor từ tiến trình hiện hành để cấp cho tiến trình mới nếu độ ưu tiên của tiến trình này cao hơn</a:t>
            </a:r>
          </a:p>
          <a:p>
            <a:pPr lvl="1"/>
            <a:r>
              <a:rPr lang="vi-VN" dirty="0">
                <a:latin typeface="Calibri" pitchFamily="34" charset="0"/>
                <a:cs typeface="Calibri" pitchFamily="34" charset="0"/>
              </a:rPr>
              <a:t>Điều phối với độ ưu tiên và độc quyền sẽ chỉ chèn tiến trình mới vào danh sách sẵn sàng tại vị trí phù </a:t>
            </a:r>
            <a:r>
              <a:rPr lang="vi-VN" dirty="0" smtClean="0">
                <a:latin typeface="Calibri" pitchFamily="34" charset="0"/>
                <a:cs typeface="Calibri" pitchFamily="34" charset="0"/>
              </a:rPr>
              <a:t>hợp;</a:t>
            </a:r>
            <a:endParaRPr lang="vi-VN" dirty="0">
              <a:latin typeface="Calibri" pitchFamily="34" charset="0"/>
              <a:cs typeface="Calibri" pitchFamily="34" charset="0"/>
            </a:endParaRPr>
          </a:p>
          <a:p>
            <a:endParaRPr lang="vi-VN" dirty="0"/>
          </a:p>
        </p:txBody>
      </p:sp>
      <p:sp>
        <p:nvSpPr>
          <p:cNvPr id="4" name="Date Placeholder 3"/>
          <p:cNvSpPr>
            <a:spLocks noGrp="1"/>
          </p:cNvSpPr>
          <p:nvPr>
            <p:ph type="dt" sz="half" idx="10"/>
          </p:nvPr>
        </p:nvSpPr>
        <p:spPr/>
        <p:txBody>
          <a:bodyPr/>
          <a:lstStyle/>
          <a:p>
            <a:fld id="{5AC929FF-3447-45C2-9628-77D763AA9886}" type="datetime1">
              <a:rPr lang="en-US" smtClean="0"/>
              <a:t>08-Jul-19</a:t>
            </a:fld>
            <a:endParaRPr lang="en-US" dirty="0"/>
          </a:p>
        </p:txBody>
      </p:sp>
      <p:sp>
        <p:nvSpPr>
          <p:cNvPr id="5" name="Footer Placeholder 4"/>
          <p:cNvSpPr>
            <a:spLocks noGrp="1"/>
          </p:cNvSpPr>
          <p:nvPr>
            <p:ph type="ftr" sz="quarter" idx="11"/>
          </p:nvPr>
        </p:nvSpPr>
        <p:spPr/>
        <p:txBody>
          <a:bodyPr/>
          <a:lstStyle/>
          <a:p>
            <a:r>
              <a:rPr lang="en-US" dirty="0" smtClean="0"/>
              <a:t>GV.TS. </a:t>
            </a:r>
            <a:r>
              <a:rPr lang="en-US" dirty="0" err="1" smtClean="0"/>
              <a:t>Hà</a:t>
            </a:r>
            <a:r>
              <a:rPr lang="en-US" dirty="0" smtClean="0"/>
              <a:t> </a:t>
            </a:r>
            <a:r>
              <a:rPr lang="en-US" dirty="0" err="1" smtClean="0"/>
              <a:t>Chí</a:t>
            </a:r>
            <a:r>
              <a:rPr lang="en-US" dirty="0" smtClean="0"/>
              <a:t>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77</a:t>
            </a:fld>
            <a:endParaRPr lang="en-US" dirty="0"/>
          </a:p>
        </p:txBody>
      </p:sp>
    </p:spTree>
    <p:extLst>
      <p:ext uri="{BB962C8B-B14F-4D97-AF65-F5344CB8AC3E}">
        <p14:creationId xmlns:p14="http://schemas.microsoft.com/office/powerpoint/2010/main" val="365286431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2.5.3. </a:t>
            </a:r>
            <a:r>
              <a:rPr lang="en-US" dirty="0"/>
              <a:t>Chiến lược theo độ ưu tiên</a:t>
            </a:r>
            <a:endParaRPr lang="vi-VN" dirty="0"/>
          </a:p>
        </p:txBody>
      </p:sp>
      <p:sp>
        <p:nvSpPr>
          <p:cNvPr id="3" name="Content Placeholder 2"/>
          <p:cNvSpPr>
            <a:spLocks noGrp="1"/>
          </p:cNvSpPr>
          <p:nvPr>
            <p:ph idx="1"/>
          </p:nvPr>
        </p:nvSpPr>
        <p:spPr/>
        <p:txBody>
          <a:bodyPr/>
          <a:lstStyle/>
          <a:p>
            <a:r>
              <a:rPr lang="en-US" sz="2800" b="1" dirty="0" err="1"/>
              <a:t>Nhược</a:t>
            </a:r>
            <a:r>
              <a:rPr lang="en-US" sz="2800" b="1" dirty="0"/>
              <a:t> </a:t>
            </a:r>
            <a:r>
              <a:rPr lang="en-US" sz="2800" b="1" dirty="0" err="1"/>
              <a:t>điểm</a:t>
            </a:r>
            <a:r>
              <a:rPr lang="en-US" sz="2800" b="1" dirty="0"/>
              <a:t>: </a:t>
            </a:r>
            <a:r>
              <a:rPr lang="en-US" sz="2800" dirty="0" err="1"/>
              <a:t>Tiến</a:t>
            </a:r>
            <a:r>
              <a:rPr lang="en-US" sz="2800" dirty="0"/>
              <a:t> </a:t>
            </a:r>
            <a:r>
              <a:rPr lang="en-US" sz="2800" dirty="0" err="1"/>
              <a:t>trình</a:t>
            </a:r>
            <a:r>
              <a:rPr lang="en-US" sz="2800" dirty="0"/>
              <a:t> </a:t>
            </a:r>
            <a:r>
              <a:rPr lang="en-US" sz="2800" dirty="0" err="1"/>
              <a:t>có</a:t>
            </a:r>
            <a:r>
              <a:rPr lang="en-US" sz="2800" dirty="0"/>
              <a:t> </a:t>
            </a:r>
            <a:r>
              <a:rPr lang="en-US" sz="2800" dirty="0" err="1"/>
              <a:t>độ</a:t>
            </a:r>
            <a:r>
              <a:rPr lang="en-US" sz="2800" dirty="0"/>
              <a:t> </a:t>
            </a:r>
            <a:r>
              <a:rPr lang="en-US" sz="2800" dirty="0" err="1"/>
              <a:t>ưu</a:t>
            </a:r>
            <a:r>
              <a:rPr lang="en-US" sz="2800" dirty="0"/>
              <a:t> </a:t>
            </a:r>
            <a:r>
              <a:rPr lang="en-US" sz="2800" dirty="0" err="1"/>
              <a:t>tiên</a:t>
            </a:r>
            <a:r>
              <a:rPr lang="en-US" sz="2800" dirty="0"/>
              <a:t> </a:t>
            </a:r>
            <a:r>
              <a:rPr lang="en-US" sz="2800" dirty="0" err="1"/>
              <a:t>thấp</a:t>
            </a:r>
            <a:r>
              <a:rPr lang="en-US" sz="2800" dirty="0"/>
              <a:t> </a:t>
            </a:r>
            <a:r>
              <a:rPr lang="en-US" sz="2800" dirty="0" err="1"/>
              <a:t>dễ</a:t>
            </a:r>
            <a:r>
              <a:rPr lang="en-US" sz="2800" dirty="0"/>
              <a:t> </a:t>
            </a:r>
            <a:r>
              <a:rPr lang="en-US" sz="2800" dirty="0" err="1"/>
              <a:t>rơi</a:t>
            </a:r>
            <a:r>
              <a:rPr lang="en-US" sz="2800" dirty="0"/>
              <a:t> </a:t>
            </a:r>
            <a:r>
              <a:rPr lang="en-US" sz="2800" dirty="0" err="1"/>
              <a:t>vào</a:t>
            </a:r>
            <a:r>
              <a:rPr lang="en-US" sz="2800" dirty="0"/>
              <a:t> </a:t>
            </a:r>
            <a:r>
              <a:rPr lang="en-US" sz="2800" dirty="0" err="1"/>
              <a:t>trạng</a:t>
            </a:r>
            <a:r>
              <a:rPr lang="en-US" sz="2800" dirty="0"/>
              <a:t> </a:t>
            </a:r>
            <a:r>
              <a:rPr lang="en-US" sz="2800" dirty="0" err="1"/>
              <a:t>thái</a:t>
            </a:r>
            <a:r>
              <a:rPr lang="en-US" sz="2800" dirty="0"/>
              <a:t> </a:t>
            </a:r>
            <a:r>
              <a:rPr lang="en-US" sz="2800" dirty="0" err="1"/>
              <a:t>chờ</a:t>
            </a:r>
            <a:r>
              <a:rPr lang="en-US" sz="2800" dirty="0"/>
              <a:t> </a:t>
            </a:r>
            <a:r>
              <a:rPr lang="en-US" sz="2800" dirty="0" err="1"/>
              <a:t>vô</a:t>
            </a:r>
            <a:r>
              <a:rPr lang="en-US" sz="2800" dirty="0"/>
              <a:t> </a:t>
            </a:r>
            <a:r>
              <a:rPr lang="en-US" sz="2800" dirty="0" err="1" smtClean="0"/>
              <a:t>hạn</a:t>
            </a:r>
            <a:r>
              <a:rPr lang="en-US" sz="2800" dirty="0" smtClean="0"/>
              <a:t> =&gt; </a:t>
            </a:r>
            <a:r>
              <a:rPr lang="en-US" sz="2800" dirty="0" err="1" smtClean="0"/>
              <a:t>Cần</a:t>
            </a:r>
            <a:r>
              <a:rPr lang="en-US" sz="2800" dirty="0" smtClean="0"/>
              <a:t> </a:t>
            </a:r>
            <a:r>
              <a:rPr lang="en-US" sz="2800" dirty="0" err="1"/>
              <a:t>giảm</a:t>
            </a:r>
            <a:r>
              <a:rPr lang="en-US" sz="2800" dirty="0"/>
              <a:t> </a:t>
            </a:r>
            <a:r>
              <a:rPr lang="en-US" sz="2800" dirty="0" err="1"/>
              <a:t>độ</a:t>
            </a:r>
            <a:r>
              <a:rPr lang="en-US" sz="2800" dirty="0"/>
              <a:t> </a:t>
            </a:r>
            <a:r>
              <a:rPr lang="en-US" sz="2800" dirty="0" err="1"/>
              <a:t>ưu</a:t>
            </a:r>
            <a:r>
              <a:rPr lang="en-US" sz="2800" dirty="0"/>
              <a:t> </a:t>
            </a:r>
            <a:r>
              <a:rPr lang="en-US" sz="2800" dirty="0" err="1"/>
              <a:t>tiên</a:t>
            </a:r>
            <a:r>
              <a:rPr lang="en-US" sz="2800" dirty="0"/>
              <a:t> </a:t>
            </a:r>
            <a:r>
              <a:rPr lang="en-US" sz="2800" dirty="0" err="1"/>
              <a:t>của</a:t>
            </a:r>
            <a:r>
              <a:rPr lang="en-US" sz="2800" dirty="0"/>
              <a:t> </a:t>
            </a:r>
            <a:r>
              <a:rPr lang="en-US" sz="2800" dirty="0" err="1"/>
              <a:t>tiến</a:t>
            </a:r>
            <a:r>
              <a:rPr lang="en-US" sz="2800" dirty="0"/>
              <a:t> </a:t>
            </a:r>
            <a:r>
              <a:rPr lang="en-US" sz="2800" dirty="0" err="1"/>
              <a:t>trình</a:t>
            </a:r>
            <a:r>
              <a:rPr lang="en-US" sz="2800" dirty="0"/>
              <a:t> </a:t>
            </a:r>
            <a:r>
              <a:rPr lang="en-US" sz="2800" dirty="0" err="1"/>
              <a:t>sau</a:t>
            </a:r>
            <a:r>
              <a:rPr lang="en-US" sz="2800" dirty="0"/>
              <a:t> </a:t>
            </a:r>
            <a:r>
              <a:rPr lang="en-US" sz="2800" dirty="0" err="1"/>
              <a:t>mỗi</a:t>
            </a:r>
            <a:r>
              <a:rPr lang="en-US" sz="2800" dirty="0"/>
              <a:t> </a:t>
            </a:r>
            <a:r>
              <a:rPr lang="en-US" sz="2800" dirty="0" err="1"/>
              <a:t>lần</a:t>
            </a:r>
            <a:r>
              <a:rPr lang="en-US" sz="2800" dirty="0"/>
              <a:t> </a:t>
            </a:r>
            <a:r>
              <a:rPr lang="en-US" sz="2800" dirty="0" err="1"/>
              <a:t>được</a:t>
            </a:r>
            <a:r>
              <a:rPr lang="en-US" sz="2800" dirty="0"/>
              <a:t> </a:t>
            </a:r>
            <a:r>
              <a:rPr lang="en-US" sz="2800" dirty="0" err="1"/>
              <a:t>cấp</a:t>
            </a:r>
            <a:r>
              <a:rPr lang="en-US" sz="2800" dirty="0"/>
              <a:t> processor</a:t>
            </a:r>
          </a:p>
          <a:p>
            <a:endParaRPr lang="vi-VN" dirty="0"/>
          </a:p>
        </p:txBody>
      </p:sp>
      <p:sp>
        <p:nvSpPr>
          <p:cNvPr id="4" name="Date Placeholder 3"/>
          <p:cNvSpPr>
            <a:spLocks noGrp="1"/>
          </p:cNvSpPr>
          <p:nvPr>
            <p:ph type="dt" sz="half" idx="10"/>
          </p:nvPr>
        </p:nvSpPr>
        <p:spPr/>
        <p:txBody>
          <a:bodyPr/>
          <a:lstStyle/>
          <a:p>
            <a:fld id="{B2ED5B7D-19C9-4174-BEC6-24F245CCBCC0}" type="datetime1">
              <a:rPr lang="en-US" smtClean="0"/>
              <a:t>08-Jul-19</a:t>
            </a:fld>
            <a:endParaRPr lang="en-US" dirty="0"/>
          </a:p>
        </p:txBody>
      </p:sp>
      <p:sp>
        <p:nvSpPr>
          <p:cNvPr id="5" name="Footer Placeholder 4"/>
          <p:cNvSpPr>
            <a:spLocks noGrp="1"/>
          </p:cNvSpPr>
          <p:nvPr>
            <p:ph type="ftr" sz="quarter" idx="11"/>
          </p:nvPr>
        </p:nvSpPr>
        <p:spPr/>
        <p:txBody>
          <a:bodyPr/>
          <a:lstStyle/>
          <a:p>
            <a:r>
              <a:rPr lang="en-US" smtClean="0"/>
              <a:t>GV.TS.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78</a:t>
            </a:fld>
            <a:endParaRPr lang="en-US" dirty="0"/>
          </a:p>
        </p:txBody>
      </p:sp>
      <p:graphicFrame>
        <p:nvGraphicFramePr>
          <p:cNvPr id="7" name="Group 99"/>
          <p:cNvGraphicFramePr>
            <a:graphicFrameLocks/>
          </p:cNvGraphicFramePr>
          <p:nvPr>
            <p:extLst>
              <p:ext uri="{D42A27DB-BD31-4B8C-83A1-F6EECF244321}">
                <p14:modId xmlns:p14="http://schemas.microsoft.com/office/powerpoint/2010/main" val="3417003738"/>
              </p:ext>
            </p:extLst>
          </p:nvPr>
        </p:nvGraphicFramePr>
        <p:xfrm>
          <a:off x="457200" y="3580447"/>
          <a:ext cx="4038600" cy="1732281"/>
        </p:xfrm>
        <a:graphic>
          <a:graphicData uri="http://schemas.openxmlformats.org/drawingml/2006/table">
            <a:tbl>
              <a:tblPr/>
              <a:tblGrid>
                <a:gridCol w="1346200">
                  <a:extLst>
                    <a:ext uri="{9D8B030D-6E8A-4147-A177-3AD203B41FA5}">
                      <a16:colId xmlns:a16="http://schemas.microsoft.com/office/drawing/2014/main" val="20000"/>
                    </a:ext>
                  </a:extLst>
                </a:gridCol>
                <a:gridCol w="13970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tblGrid>
              <a:tr h="53435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dirty="0" err="1" smtClean="0">
                          <a:ln>
                            <a:noFill/>
                          </a:ln>
                          <a:solidFill>
                            <a:srgbClr val="002060"/>
                          </a:solidFill>
                          <a:effectLst/>
                          <a:latin typeface="Arial" charset="0"/>
                        </a:rPr>
                        <a:t>Tiến</a:t>
                      </a:r>
                      <a:r>
                        <a:rPr kumimoji="0" lang="en-US" sz="2000" b="0" i="0" u="none" strike="noStrike" cap="none" normalizeH="0" baseline="0" dirty="0" smtClean="0">
                          <a:ln>
                            <a:noFill/>
                          </a:ln>
                          <a:solidFill>
                            <a:srgbClr val="002060"/>
                          </a:solidFill>
                          <a:effectLst/>
                          <a:latin typeface="Arial" charset="0"/>
                        </a:rPr>
                        <a:t> </a:t>
                      </a:r>
                      <a:r>
                        <a:rPr kumimoji="0" lang="en-US" sz="2000" b="0" i="0" u="none" strike="noStrike" cap="none" normalizeH="0" baseline="0" dirty="0" err="1" smtClean="0">
                          <a:ln>
                            <a:noFill/>
                          </a:ln>
                          <a:solidFill>
                            <a:srgbClr val="002060"/>
                          </a:solidFill>
                          <a:effectLst/>
                          <a:latin typeface="Arial" charset="0"/>
                        </a:rPr>
                        <a:t>trình</a:t>
                      </a:r>
                      <a:endParaRPr kumimoji="0" lang="en-US" sz="2000" b="0" i="0" u="none" strike="noStrike" cap="none" normalizeH="0" baseline="0" dirty="0" smtClean="0">
                        <a:ln>
                          <a:noFill/>
                        </a:ln>
                        <a:solidFill>
                          <a:srgbClr val="002060"/>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rgbClr val="002060"/>
                          </a:solidFill>
                          <a:effectLst/>
                          <a:latin typeface="Arial" charset="0"/>
                        </a:rPr>
                        <a:t>Độ ưu tiên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rgbClr val="002060"/>
                          </a:solidFill>
                          <a:effectLst/>
                          <a:latin typeface="Arial" charset="0"/>
                        </a:rPr>
                        <a:t>t/g xử lý</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163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rgbClr val="002060"/>
                          </a:solidFill>
                          <a:effectLst/>
                          <a:latin typeface="Arial" charset="0"/>
                        </a:rPr>
                        <a:t>P1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dirty="0" smtClean="0">
                          <a:ln>
                            <a:noFill/>
                          </a:ln>
                          <a:solidFill>
                            <a:srgbClr val="002060"/>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rgbClr val="002060"/>
                          </a:solidFill>
                          <a:effectLst/>
                          <a:latin typeface="Arial" charset="0"/>
                        </a:rPr>
                        <a:t>24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005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rgbClr val="002060"/>
                          </a:solidFill>
                          <a:effectLst/>
                          <a:latin typeface="Arial" charset="0"/>
                        </a:rPr>
                        <a:t>P2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rgbClr val="002060"/>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dirty="0" smtClean="0">
                          <a:ln>
                            <a:noFill/>
                          </a:ln>
                          <a:solidFill>
                            <a:srgbClr val="002060"/>
                          </a:solidFill>
                          <a:effectLst/>
                          <a:latin typeface="Arial"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6668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rgbClr val="002060"/>
                          </a:solidFill>
                          <a:effectLst/>
                          <a:latin typeface="Arial" charset="0"/>
                        </a:rPr>
                        <a:t>P3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dirty="0" smtClean="0">
                          <a:ln>
                            <a:noFill/>
                          </a:ln>
                          <a:solidFill>
                            <a:srgbClr val="002060"/>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dirty="0" smtClean="0">
                          <a:ln>
                            <a:noFill/>
                          </a:ln>
                          <a:solidFill>
                            <a:srgbClr val="002060"/>
                          </a:solidFill>
                          <a:effectLst/>
                          <a:latin typeface="Arial"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8" name="Group 80"/>
          <p:cNvGraphicFramePr>
            <a:graphicFrameLocks/>
          </p:cNvGraphicFramePr>
          <p:nvPr>
            <p:extLst>
              <p:ext uri="{D42A27DB-BD31-4B8C-83A1-F6EECF244321}">
                <p14:modId xmlns:p14="http://schemas.microsoft.com/office/powerpoint/2010/main" val="1248031664"/>
              </p:ext>
            </p:extLst>
          </p:nvPr>
        </p:nvGraphicFramePr>
        <p:xfrm>
          <a:off x="5257800" y="3657600"/>
          <a:ext cx="3124200" cy="1295400"/>
        </p:xfrm>
        <a:graphic>
          <a:graphicData uri="http://schemas.openxmlformats.org/drawingml/2006/table">
            <a:tbl>
              <a:tblPr/>
              <a:tblGrid>
                <a:gridCol w="1041400">
                  <a:extLst>
                    <a:ext uri="{9D8B030D-6E8A-4147-A177-3AD203B41FA5}">
                      <a16:colId xmlns:a16="http://schemas.microsoft.com/office/drawing/2014/main" val="20000"/>
                    </a:ext>
                  </a:extLst>
                </a:gridCol>
                <a:gridCol w="1041400">
                  <a:extLst>
                    <a:ext uri="{9D8B030D-6E8A-4147-A177-3AD203B41FA5}">
                      <a16:colId xmlns:a16="http://schemas.microsoft.com/office/drawing/2014/main" val="20001"/>
                    </a:ext>
                  </a:extLst>
                </a:gridCol>
                <a:gridCol w="1041400">
                  <a:extLst>
                    <a:ext uri="{9D8B030D-6E8A-4147-A177-3AD203B41FA5}">
                      <a16:colId xmlns:a16="http://schemas.microsoft.com/office/drawing/2014/main" val="20002"/>
                    </a:ext>
                  </a:extLst>
                </a:gridCol>
              </a:tblGrid>
              <a:tr h="431800">
                <a:tc gridSpan="3">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dirty="0" err="1" smtClean="0">
                          <a:ln>
                            <a:noFill/>
                          </a:ln>
                          <a:solidFill>
                            <a:srgbClr val="002060"/>
                          </a:solidFill>
                          <a:effectLst/>
                          <a:latin typeface="Arial" charset="0"/>
                        </a:rPr>
                        <a:t>Thời</a:t>
                      </a:r>
                      <a:r>
                        <a:rPr kumimoji="0" lang="en-US" sz="2000" b="0" i="0" u="none" strike="noStrike" cap="none" normalizeH="0" baseline="0" dirty="0" smtClean="0">
                          <a:ln>
                            <a:noFill/>
                          </a:ln>
                          <a:solidFill>
                            <a:srgbClr val="002060"/>
                          </a:solidFill>
                          <a:effectLst/>
                          <a:latin typeface="Arial" charset="0"/>
                        </a:rPr>
                        <a:t> </a:t>
                      </a:r>
                      <a:r>
                        <a:rPr kumimoji="0" lang="en-US" sz="2000" b="0" i="0" u="none" strike="noStrike" cap="none" normalizeH="0" baseline="0" dirty="0" err="1" smtClean="0">
                          <a:ln>
                            <a:noFill/>
                          </a:ln>
                          <a:solidFill>
                            <a:srgbClr val="002060"/>
                          </a:solidFill>
                          <a:effectLst/>
                          <a:latin typeface="Arial" charset="0"/>
                        </a:rPr>
                        <a:t>điểm</a:t>
                      </a:r>
                      <a:r>
                        <a:rPr kumimoji="0" lang="en-US" sz="2000" b="0" i="0" u="none" strike="noStrike" cap="none" normalizeH="0" baseline="0" dirty="0" smtClean="0">
                          <a:ln>
                            <a:noFill/>
                          </a:ln>
                          <a:solidFill>
                            <a:srgbClr val="002060"/>
                          </a:solidFill>
                          <a:effectLst/>
                          <a:latin typeface="Arial" charset="0"/>
                        </a:rPr>
                        <a:t> </a:t>
                      </a:r>
                      <a:r>
                        <a:rPr kumimoji="0" lang="en-US" sz="2000" b="0" i="0" u="none" strike="noStrike" cap="none" normalizeH="0" baseline="0" dirty="0" err="1" smtClean="0">
                          <a:ln>
                            <a:noFill/>
                          </a:ln>
                          <a:solidFill>
                            <a:srgbClr val="002060"/>
                          </a:solidFill>
                          <a:effectLst/>
                          <a:latin typeface="Arial" charset="0"/>
                        </a:rPr>
                        <a:t>cấp</a:t>
                      </a:r>
                      <a:r>
                        <a:rPr kumimoji="0" lang="en-US" sz="2000" b="0" i="0" u="none" strike="noStrike" cap="none" normalizeH="0" baseline="0" dirty="0" smtClean="0">
                          <a:ln>
                            <a:noFill/>
                          </a:ln>
                          <a:solidFill>
                            <a:srgbClr val="002060"/>
                          </a:solidFill>
                          <a:effectLst/>
                          <a:latin typeface="Arial" charset="0"/>
                        </a:rPr>
                        <a:t> processor</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10000"/>
                  </a:ext>
                </a:extLst>
              </a:tr>
              <a:tr h="4318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rgbClr val="002060"/>
                          </a:solidFill>
                          <a:effectLst/>
                          <a:latin typeface="Arial" charset="0"/>
                        </a:rPr>
                        <a:t>P1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dirty="0" smtClean="0">
                          <a:ln>
                            <a:noFill/>
                          </a:ln>
                          <a:solidFill>
                            <a:srgbClr val="002060"/>
                          </a:solidFill>
                          <a:effectLst/>
                          <a:latin typeface="Arial" charset="0"/>
                        </a:rPr>
                        <a:t>P2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rgbClr val="002060"/>
                          </a:solidFill>
                          <a:effectLst/>
                          <a:latin typeface="Arial" charset="0"/>
                        </a:rPr>
                        <a:t>P3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18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dirty="0" smtClean="0">
                          <a:ln>
                            <a:noFill/>
                          </a:ln>
                          <a:solidFill>
                            <a:srgbClr val="002060"/>
                          </a:solidFill>
                          <a:effectLst/>
                          <a:latin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rgbClr val="002060"/>
                          </a:solidFill>
                          <a:effectLst/>
                          <a:latin typeface="Arial"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dirty="0" smtClean="0">
                          <a:ln>
                            <a:noFill/>
                          </a:ln>
                          <a:solidFill>
                            <a:srgbClr val="002060"/>
                          </a:solidFill>
                          <a:effectLst/>
                          <a:latin typeface="Arial" charset="0"/>
                        </a:rPr>
                        <a:t>27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274210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ox(i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2.5.4. Chiến lược công việc ngắn nhất</a:t>
            </a:r>
            <a:endParaRPr lang="vi-VN" dirty="0"/>
          </a:p>
        </p:txBody>
      </p:sp>
      <p:sp>
        <p:nvSpPr>
          <p:cNvPr id="3" name="Content Placeholder 2"/>
          <p:cNvSpPr>
            <a:spLocks noGrp="1"/>
          </p:cNvSpPr>
          <p:nvPr>
            <p:ph idx="1"/>
          </p:nvPr>
        </p:nvSpPr>
        <p:spPr/>
        <p:txBody>
          <a:bodyPr/>
          <a:lstStyle/>
          <a:p>
            <a:r>
              <a:rPr lang="vi-VN" b="1" dirty="0" smtClean="0">
                <a:latin typeface="Calibri" pitchFamily="34" charset="0"/>
                <a:cs typeface="Calibri" pitchFamily="34" charset="0"/>
              </a:rPr>
              <a:t>Chiến </a:t>
            </a:r>
            <a:r>
              <a:rPr lang="vi-VN" b="1" dirty="0">
                <a:latin typeface="Calibri" pitchFamily="34" charset="0"/>
                <a:cs typeface="Calibri" pitchFamily="34" charset="0"/>
              </a:rPr>
              <a:t>lược công việc ngắn nhất (</a:t>
            </a:r>
            <a:r>
              <a:rPr lang="vi-VN" b="1" dirty="0">
                <a:solidFill>
                  <a:srgbClr val="C00000"/>
                </a:solidFill>
                <a:effectLst>
                  <a:outerShdw blurRad="38100" dist="38100" dir="2700000" algn="tl">
                    <a:srgbClr val="000000">
                      <a:alpha val="43137"/>
                    </a:srgbClr>
                  </a:outerShdw>
                </a:effectLst>
                <a:latin typeface="Calibri" pitchFamily="34" charset="0"/>
                <a:cs typeface="Calibri" pitchFamily="34" charset="0"/>
              </a:rPr>
              <a:t>shortest job first </a:t>
            </a:r>
            <a:r>
              <a:rPr lang="vi-VN" b="1" dirty="0" smtClean="0">
                <a:solidFill>
                  <a:srgbClr val="C00000"/>
                </a:solidFill>
                <a:effectLst>
                  <a:outerShdw blurRad="38100" dist="38100" dir="2700000" algn="tl">
                    <a:srgbClr val="000000">
                      <a:alpha val="43137"/>
                    </a:srgbClr>
                  </a:outerShdw>
                </a:effectLst>
                <a:latin typeface="Calibri" pitchFamily="34" charset="0"/>
                <a:cs typeface="Calibri" pitchFamily="34" charset="0"/>
              </a:rPr>
              <a:t>– SJF</a:t>
            </a:r>
            <a:r>
              <a:rPr lang="en-US" b="1" dirty="0" smtClean="0">
                <a:solidFill>
                  <a:srgbClr val="C00000"/>
                </a:solidFill>
                <a:effectLst>
                  <a:outerShdw blurRad="38100" dist="38100" dir="2700000" algn="tl">
                    <a:srgbClr val="000000">
                      <a:alpha val="43137"/>
                    </a:srgbClr>
                  </a:outerShdw>
                </a:effectLst>
                <a:latin typeface="Calibri" pitchFamily="34" charset="0"/>
                <a:cs typeface="Calibri" pitchFamily="34" charset="0"/>
              </a:rPr>
              <a:t> hoặc </a:t>
            </a:r>
            <a:r>
              <a:rPr lang="vi-VN" b="1" dirty="0">
                <a:solidFill>
                  <a:srgbClr val="C00000"/>
                </a:solidFill>
                <a:effectLst>
                  <a:outerShdw blurRad="38100" dist="38100" dir="2700000" algn="tl">
                    <a:srgbClr val="000000">
                      <a:alpha val="43137"/>
                    </a:srgbClr>
                  </a:outerShdw>
                </a:effectLst>
                <a:latin typeface="Calibri" pitchFamily="34" charset="0"/>
                <a:cs typeface="Calibri" pitchFamily="34" charset="0"/>
              </a:rPr>
              <a:t>shortest </a:t>
            </a:r>
            <a:r>
              <a:rPr lang="en-US" b="1" dirty="0" smtClean="0">
                <a:solidFill>
                  <a:srgbClr val="C00000"/>
                </a:solidFill>
                <a:effectLst>
                  <a:outerShdw blurRad="38100" dist="38100" dir="2700000" algn="tl">
                    <a:srgbClr val="000000">
                      <a:alpha val="43137"/>
                    </a:srgbClr>
                  </a:outerShdw>
                </a:effectLst>
                <a:latin typeface="Calibri" pitchFamily="34" charset="0"/>
                <a:cs typeface="Calibri" pitchFamily="34" charset="0"/>
              </a:rPr>
              <a:t>process </a:t>
            </a:r>
            <a:r>
              <a:rPr lang="vi-VN" b="1" dirty="0" smtClean="0">
                <a:solidFill>
                  <a:srgbClr val="C00000"/>
                </a:solidFill>
                <a:effectLst>
                  <a:outerShdw blurRad="38100" dist="38100" dir="2700000" algn="tl">
                    <a:srgbClr val="000000">
                      <a:alpha val="43137"/>
                    </a:srgbClr>
                  </a:outerShdw>
                </a:effectLst>
                <a:latin typeface="Calibri" pitchFamily="34" charset="0"/>
                <a:cs typeface="Calibri" pitchFamily="34" charset="0"/>
              </a:rPr>
              <a:t>first </a:t>
            </a:r>
            <a:r>
              <a:rPr lang="en-US" b="1" dirty="0" smtClean="0">
                <a:solidFill>
                  <a:srgbClr val="C00000"/>
                </a:solidFill>
                <a:effectLst>
                  <a:outerShdw blurRad="38100" dist="38100" dir="2700000" algn="tl">
                    <a:srgbClr val="000000">
                      <a:alpha val="43137"/>
                    </a:srgbClr>
                  </a:outerShdw>
                </a:effectLst>
                <a:latin typeface="Calibri" pitchFamily="34" charset="0"/>
                <a:cs typeface="Calibri" pitchFamily="34" charset="0"/>
              </a:rPr>
              <a:t> - SPF</a:t>
            </a:r>
            <a:r>
              <a:rPr lang="vi-VN" b="1" dirty="0" smtClean="0">
                <a:latin typeface="Calibri" pitchFamily="34" charset="0"/>
                <a:cs typeface="Calibri" pitchFamily="34" charset="0"/>
              </a:rPr>
              <a:t>): </a:t>
            </a:r>
            <a:endParaRPr lang="vi-VN" b="1" dirty="0">
              <a:latin typeface="Calibri" pitchFamily="34" charset="0"/>
              <a:cs typeface="Calibri" pitchFamily="34" charset="0"/>
            </a:endParaRPr>
          </a:p>
          <a:p>
            <a:pPr lvl="1"/>
            <a:r>
              <a:rPr lang="vi-VN" dirty="0">
                <a:latin typeface="Calibri" pitchFamily="34" charset="0"/>
                <a:cs typeface="Calibri" pitchFamily="34" charset="0"/>
              </a:rPr>
              <a:t>Đây là một trường hợp đặc biệt của giải thuật điều phối với độ ưu tiên </a:t>
            </a:r>
          </a:p>
          <a:p>
            <a:pPr lvl="1"/>
            <a:r>
              <a:rPr lang="vi-VN" dirty="0" smtClean="0">
                <a:latin typeface="Calibri" pitchFamily="34" charset="0"/>
                <a:cs typeface="Calibri" pitchFamily="34" charset="0"/>
              </a:rPr>
              <a:t>Độ ưu </a:t>
            </a:r>
            <a:r>
              <a:rPr lang="vi-VN" dirty="0">
                <a:latin typeface="Calibri" pitchFamily="34" charset="0"/>
                <a:cs typeface="Calibri" pitchFamily="34" charset="0"/>
              </a:rPr>
              <a:t>tiên p được gán cho mỗi tiến trình là nghịch đảo của thời gian xử lý t mà tiến trình yêu cầu : p = 1/t </a:t>
            </a:r>
          </a:p>
          <a:p>
            <a:pPr lvl="1"/>
            <a:r>
              <a:rPr lang="vi-VN" dirty="0">
                <a:latin typeface="Calibri" pitchFamily="34" charset="0"/>
                <a:cs typeface="Calibri" pitchFamily="34" charset="0"/>
              </a:rPr>
              <a:t>CPU được sẽ được cấp phát cho tiến trình yêu cầu ít thời gian nhất để kết thúc tiến trình</a:t>
            </a:r>
          </a:p>
          <a:p>
            <a:pPr lvl="1"/>
            <a:r>
              <a:rPr lang="vi-VN" dirty="0">
                <a:latin typeface="Calibri" pitchFamily="34" charset="0"/>
                <a:cs typeface="Calibri" pitchFamily="34" charset="0"/>
              </a:rPr>
              <a:t>Giải thuật này cũng có thể độc quyền hoặc không độc quyền </a:t>
            </a:r>
          </a:p>
          <a:p>
            <a:endParaRPr lang="vi-VN" dirty="0"/>
          </a:p>
        </p:txBody>
      </p:sp>
      <p:sp>
        <p:nvSpPr>
          <p:cNvPr id="4" name="Date Placeholder 3"/>
          <p:cNvSpPr>
            <a:spLocks noGrp="1"/>
          </p:cNvSpPr>
          <p:nvPr>
            <p:ph type="dt" sz="half" idx="10"/>
          </p:nvPr>
        </p:nvSpPr>
        <p:spPr/>
        <p:txBody>
          <a:bodyPr/>
          <a:lstStyle/>
          <a:p>
            <a:fld id="{A453CD2F-8724-4A3C-94D7-D747DEE067D2}" type="datetime1">
              <a:rPr lang="en-US" smtClean="0"/>
              <a:t>08-Jul-19</a:t>
            </a:fld>
            <a:endParaRPr lang="en-US" dirty="0"/>
          </a:p>
        </p:txBody>
      </p:sp>
      <p:sp>
        <p:nvSpPr>
          <p:cNvPr id="5" name="Footer Placeholder 4"/>
          <p:cNvSpPr>
            <a:spLocks noGrp="1"/>
          </p:cNvSpPr>
          <p:nvPr>
            <p:ph type="ftr" sz="quarter" idx="11"/>
          </p:nvPr>
        </p:nvSpPr>
        <p:spPr/>
        <p:txBody>
          <a:bodyPr/>
          <a:lstStyle/>
          <a:p>
            <a:r>
              <a:rPr lang="en-US" smtClean="0"/>
              <a:t>GV.TS.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79</a:t>
            </a:fld>
            <a:endParaRPr lang="en-US" dirty="0"/>
          </a:p>
        </p:txBody>
      </p:sp>
    </p:spTree>
    <p:extLst>
      <p:ext uri="{BB962C8B-B14F-4D97-AF65-F5344CB8AC3E}">
        <p14:creationId xmlns:p14="http://schemas.microsoft.com/office/powerpoint/2010/main" val="10845018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2.1.2. </a:t>
            </a:r>
            <a:r>
              <a:rPr lang="en-US" dirty="0" err="1"/>
              <a:t>Lời</a:t>
            </a:r>
            <a:r>
              <a:rPr lang="en-US" dirty="0"/>
              <a:t> </a:t>
            </a:r>
            <a:r>
              <a:rPr lang="en-US" dirty="0" err="1"/>
              <a:t>gọi</a:t>
            </a:r>
            <a:r>
              <a:rPr lang="en-US" dirty="0"/>
              <a:t> </a:t>
            </a:r>
            <a:r>
              <a:rPr lang="en-US" dirty="0" err="1"/>
              <a:t>hệ</a:t>
            </a:r>
            <a:r>
              <a:rPr lang="en-US" dirty="0"/>
              <a:t> </a:t>
            </a:r>
            <a:r>
              <a:rPr lang="en-US" dirty="0" err="1"/>
              <a:t>thống</a:t>
            </a:r>
            <a:r>
              <a:rPr lang="en-US" dirty="0"/>
              <a:t> (System Calls)</a:t>
            </a:r>
            <a:endParaRPr lang="vi-VN" dirty="0"/>
          </a:p>
        </p:txBody>
      </p:sp>
      <p:sp>
        <p:nvSpPr>
          <p:cNvPr id="3" name="Content Placeholder 2"/>
          <p:cNvSpPr>
            <a:spLocks noGrp="1"/>
          </p:cNvSpPr>
          <p:nvPr>
            <p:ph idx="1"/>
          </p:nvPr>
        </p:nvSpPr>
        <p:spPr/>
        <p:txBody>
          <a:bodyPr/>
          <a:lstStyle/>
          <a:p>
            <a:r>
              <a:rPr lang="en-US" dirty="0" err="1"/>
              <a:t>Mỗi</a:t>
            </a:r>
            <a:r>
              <a:rPr lang="en-US" dirty="0"/>
              <a:t> </a:t>
            </a:r>
            <a:r>
              <a:rPr lang="en-US" dirty="0" err="1"/>
              <a:t>lời</a:t>
            </a:r>
            <a:r>
              <a:rPr lang="en-US" dirty="0"/>
              <a:t> </a:t>
            </a:r>
            <a:r>
              <a:rPr lang="en-US" dirty="0" err="1"/>
              <a:t>gọi</a:t>
            </a:r>
            <a:r>
              <a:rPr lang="en-US" dirty="0"/>
              <a:t> </a:t>
            </a:r>
            <a:r>
              <a:rPr lang="en-US" dirty="0" err="1"/>
              <a:t>hệ</a:t>
            </a:r>
            <a:r>
              <a:rPr lang="en-US" dirty="0"/>
              <a:t> </a:t>
            </a:r>
            <a:r>
              <a:rPr lang="en-US" dirty="0" err="1"/>
              <a:t>thống</a:t>
            </a:r>
            <a:r>
              <a:rPr lang="en-US" dirty="0"/>
              <a:t> </a:t>
            </a:r>
            <a:r>
              <a:rPr lang="en-US" dirty="0" err="1"/>
              <a:t>tương</a:t>
            </a:r>
            <a:r>
              <a:rPr lang="en-US" dirty="0"/>
              <a:t> </a:t>
            </a:r>
            <a:r>
              <a:rPr lang="en-US" dirty="0" err="1"/>
              <a:t>ứng</a:t>
            </a:r>
            <a:r>
              <a:rPr lang="en-US" dirty="0"/>
              <a:t> </a:t>
            </a:r>
            <a:r>
              <a:rPr lang="en-US" dirty="0" err="1"/>
              <a:t>với</a:t>
            </a:r>
            <a:r>
              <a:rPr lang="en-US" dirty="0"/>
              <a:t> </a:t>
            </a:r>
            <a:r>
              <a:rPr lang="en-US" dirty="0" err="1"/>
              <a:t>một</a:t>
            </a:r>
            <a:r>
              <a:rPr lang="en-US" dirty="0"/>
              <a:t> </a:t>
            </a:r>
            <a:r>
              <a:rPr lang="en-US" b="1" dirty="0" err="1">
                <a:solidFill>
                  <a:srgbClr val="C00000"/>
                </a:solidFill>
                <a:effectLst>
                  <a:outerShdw blurRad="38100" dist="38100" dir="2700000" algn="tl">
                    <a:srgbClr val="000000">
                      <a:alpha val="43137"/>
                    </a:srgbClr>
                  </a:outerShdw>
                </a:effectLst>
              </a:rPr>
              <a:t>thủ</a:t>
            </a:r>
            <a:r>
              <a:rPr lang="en-US" b="1" dirty="0">
                <a:solidFill>
                  <a:srgbClr val="C00000"/>
                </a:solidFill>
                <a:effectLst>
                  <a:outerShdw blurRad="38100" dist="38100" dir="2700000" algn="tl">
                    <a:srgbClr val="000000">
                      <a:alpha val="43137"/>
                    </a:srgbClr>
                  </a:outerShdw>
                </a:effectLst>
              </a:rPr>
              <a:t> </a:t>
            </a:r>
            <a:r>
              <a:rPr lang="en-US" b="1" dirty="0" err="1">
                <a:solidFill>
                  <a:srgbClr val="C00000"/>
                </a:solidFill>
                <a:effectLst>
                  <a:outerShdw blurRad="38100" dist="38100" dir="2700000" algn="tl">
                    <a:srgbClr val="000000">
                      <a:alpha val="43137"/>
                    </a:srgbClr>
                  </a:outerShdw>
                </a:effectLst>
              </a:rPr>
              <a:t>tục</a:t>
            </a:r>
            <a:r>
              <a:rPr lang="en-US" b="1" dirty="0">
                <a:solidFill>
                  <a:srgbClr val="C00000"/>
                </a:solidFill>
                <a:effectLst>
                  <a:outerShdw blurRad="38100" dist="38100" dir="2700000" algn="tl">
                    <a:srgbClr val="000000">
                      <a:alpha val="43137"/>
                    </a:srgbClr>
                  </a:outerShdw>
                </a:effectLst>
              </a:rPr>
              <a:t> </a:t>
            </a:r>
            <a:r>
              <a:rPr lang="en-US" dirty="0" err="1"/>
              <a:t>trong</a:t>
            </a:r>
            <a:r>
              <a:rPr lang="en-US" dirty="0"/>
              <a:t> </a:t>
            </a:r>
            <a:r>
              <a:rPr lang="en-US" dirty="0" err="1"/>
              <a:t>thư</a:t>
            </a:r>
            <a:r>
              <a:rPr lang="en-US" dirty="0"/>
              <a:t> </a:t>
            </a:r>
            <a:r>
              <a:rPr lang="en-US" dirty="0" err="1"/>
              <a:t>viện</a:t>
            </a:r>
            <a:r>
              <a:rPr lang="en-US" dirty="0"/>
              <a:t> </a:t>
            </a:r>
            <a:r>
              <a:rPr lang="en-US" dirty="0" err="1"/>
              <a:t>của</a:t>
            </a:r>
            <a:r>
              <a:rPr lang="en-US" dirty="0"/>
              <a:t> </a:t>
            </a:r>
            <a:r>
              <a:rPr lang="en-US" dirty="0" err="1"/>
              <a:t>hệ</a:t>
            </a:r>
            <a:r>
              <a:rPr lang="en-US" dirty="0"/>
              <a:t> </a:t>
            </a:r>
            <a:r>
              <a:rPr lang="en-US" dirty="0" err="1"/>
              <a:t>điều</a:t>
            </a:r>
            <a:r>
              <a:rPr lang="en-US" dirty="0"/>
              <a:t> </a:t>
            </a:r>
            <a:r>
              <a:rPr lang="en-US" dirty="0" err="1"/>
              <a:t>hành</a:t>
            </a:r>
            <a:r>
              <a:rPr lang="en-US" dirty="0"/>
              <a:t> (</a:t>
            </a:r>
            <a:r>
              <a:rPr lang="en-US" b="1" dirty="0" smtClean="0">
                <a:solidFill>
                  <a:srgbClr val="C00000"/>
                </a:solidFill>
                <a:effectLst>
                  <a:outerShdw blurRad="38100" dist="38100" dir="2700000" algn="tl">
                    <a:srgbClr val="000000">
                      <a:alpha val="43137"/>
                    </a:srgbClr>
                  </a:outerShdw>
                </a:effectLst>
              </a:rPr>
              <a:t>DLL- </a:t>
            </a:r>
            <a:r>
              <a:rPr lang="en-US" b="1" dirty="0">
                <a:solidFill>
                  <a:srgbClr val="C00000"/>
                </a:solidFill>
                <a:effectLst>
                  <a:outerShdw blurRad="38100" dist="38100" dir="2700000" algn="tl">
                    <a:srgbClr val="000000">
                      <a:alpha val="43137"/>
                    </a:srgbClr>
                  </a:outerShdw>
                </a:effectLst>
              </a:rPr>
              <a:t>Dynamic Link </a:t>
            </a:r>
            <a:r>
              <a:rPr lang="en-US" b="1" dirty="0" err="1">
                <a:solidFill>
                  <a:srgbClr val="C00000"/>
                </a:solidFill>
                <a:effectLst>
                  <a:outerShdw blurRad="38100" dist="38100" dir="2700000" algn="tl">
                    <a:srgbClr val="000000">
                      <a:alpha val="43137"/>
                    </a:srgbClr>
                  </a:outerShdw>
                </a:effectLst>
              </a:rPr>
              <a:t>Liblary</a:t>
            </a:r>
            <a:r>
              <a:rPr lang="en-US" dirty="0" smtClean="0"/>
              <a:t>).</a:t>
            </a:r>
          </a:p>
          <a:p>
            <a:r>
              <a:rPr lang="en-US" dirty="0" err="1" smtClean="0"/>
              <a:t>Ví</a:t>
            </a:r>
            <a:r>
              <a:rPr lang="en-US" dirty="0" smtClean="0"/>
              <a:t> </a:t>
            </a:r>
            <a:r>
              <a:rPr lang="en-US" dirty="0" err="1" smtClean="0"/>
              <a:t>dụ</a:t>
            </a:r>
            <a:r>
              <a:rPr lang="en-US" dirty="0" smtClean="0"/>
              <a:t>, </a:t>
            </a:r>
            <a:r>
              <a:rPr lang="en-US" dirty="0" err="1" smtClean="0"/>
              <a:t>trong</a:t>
            </a:r>
            <a:r>
              <a:rPr lang="en-US" dirty="0" smtClean="0"/>
              <a:t> window9x:</a:t>
            </a:r>
            <a:endParaRPr lang="vi-VN" dirty="0"/>
          </a:p>
          <a:p>
            <a:pPr lvl="1"/>
            <a:r>
              <a:rPr lang="en-US" sz="2400" b="1" dirty="0"/>
              <a:t>Kernel32.DLL: </a:t>
            </a:r>
            <a:r>
              <a:rPr lang="en-US" sz="2400" dirty="0" err="1" smtClean="0"/>
              <a:t>Hạt</a:t>
            </a:r>
            <a:r>
              <a:rPr lang="en-US" sz="2400" dirty="0" smtClean="0"/>
              <a:t> </a:t>
            </a:r>
            <a:r>
              <a:rPr lang="en-US" sz="2400" dirty="0" err="1"/>
              <a:t>nhân</a:t>
            </a:r>
            <a:r>
              <a:rPr lang="en-US" sz="2400" dirty="0"/>
              <a:t> </a:t>
            </a:r>
            <a:r>
              <a:rPr lang="en-US" sz="2400" dirty="0" err="1"/>
              <a:t>của</a:t>
            </a:r>
            <a:r>
              <a:rPr lang="en-US" sz="2400" dirty="0"/>
              <a:t> windows, </a:t>
            </a:r>
            <a:r>
              <a:rPr lang="en-US" sz="2400" dirty="0" err="1" smtClean="0"/>
              <a:t>hỗ</a:t>
            </a:r>
            <a:r>
              <a:rPr lang="en-US" sz="2400" dirty="0" smtClean="0"/>
              <a:t> </a:t>
            </a:r>
            <a:r>
              <a:rPr lang="en-US" sz="2400" dirty="0" err="1"/>
              <a:t>trợ</a:t>
            </a:r>
            <a:r>
              <a:rPr lang="en-US" sz="2400" dirty="0"/>
              <a:t> </a:t>
            </a:r>
            <a:r>
              <a:rPr lang="en-US" sz="2400" dirty="0" err="1"/>
              <a:t>cho</a:t>
            </a:r>
            <a:r>
              <a:rPr lang="en-US" sz="2400" dirty="0"/>
              <a:t> </a:t>
            </a:r>
            <a:r>
              <a:rPr lang="en-US" sz="2400" dirty="0" err="1"/>
              <a:t>những</a:t>
            </a:r>
            <a:r>
              <a:rPr lang="en-US" sz="2400" dirty="0"/>
              <a:t> </a:t>
            </a:r>
            <a:r>
              <a:rPr lang="en-US" sz="2400" dirty="0" err="1"/>
              <a:t>chức</a:t>
            </a:r>
            <a:r>
              <a:rPr lang="en-US" sz="2400" dirty="0"/>
              <a:t> </a:t>
            </a:r>
            <a:r>
              <a:rPr lang="en-US" sz="2400" dirty="0" err="1"/>
              <a:t>năng</a:t>
            </a:r>
            <a:r>
              <a:rPr lang="en-US" sz="2400" dirty="0"/>
              <a:t> ở </a:t>
            </a:r>
            <a:r>
              <a:rPr lang="en-US" sz="2400" dirty="0" err="1"/>
              <a:t>mức</a:t>
            </a:r>
            <a:r>
              <a:rPr lang="en-US" sz="2400" dirty="0"/>
              <a:t> </a:t>
            </a:r>
            <a:r>
              <a:rPr lang="en-US" sz="2400" dirty="0" err="1"/>
              <a:t>thấp</a:t>
            </a:r>
            <a:r>
              <a:rPr lang="en-US" sz="2400" dirty="0"/>
              <a:t> </a:t>
            </a:r>
            <a:r>
              <a:rPr lang="en-US" sz="2400" dirty="0" err="1"/>
              <a:t>mà</a:t>
            </a:r>
            <a:r>
              <a:rPr lang="en-US" sz="2400" dirty="0"/>
              <a:t> </a:t>
            </a:r>
            <a:r>
              <a:rPr lang="en-US" sz="2400" dirty="0" err="1"/>
              <a:t>một</a:t>
            </a:r>
            <a:r>
              <a:rPr lang="en-US" sz="2400" dirty="0"/>
              <a:t> </a:t>
            </a:r>
            <a:r>
              <a:rPr lang="en-US" sz="2400" dirty="0" err="1"/>
              <a:t>ứng</a:t>
            </a:r>
            <a:r>
              <a:rPr lang="en-US" sz="2400" dirty="0"/>
              <a:t> </a:t>
            </a:r>
            <a:r>
              <a:rPr lang="en-US" sz="2400" dirty="0" err="1"/>
              <a:t>dụng</a:t>
            </a:r>
            <a:r>
              <a:rPr lang="en-US" sz="2400" dirty="0"/>
              <a:t> </a:t>
            </a:r>
            <a:r>
              <a:rPr lang="en-US" sz="2400" dirty="0" err="1"/>
              <a:t>cần</a:t>
            </a:r>
            <a:r>
              <a:rPr lang="en-US" sz="2400" dirty="0"/>
              <a:t> </a:t>
            </a:r>
            <a:r>
              <a:rPr lang="en-US" sz="2400" dirty="0" err="1"/>
              <a:t>để</a:t>
            </a:r>
            <a:r>
              <a:rPr lang="en-US" sz="2400" dirty="0"/>
              <a:t> </a:t>
            </a:r>
            <a:r>
              <a:rPr lang="en-US" sz="2400" dirty="0" err="1"/>
              <a:t>chạy</a:t>
            </a:r>
            <a:r>
              <a:rPr lang="en-US" sz="2400" dirty="0"/>
              <a:t>, </a:t>
            </a:r>
            <a:r>
              <a:rPr lang="en-US" sz="2400" dirty="0" err="1" smtClean="0"/>
              <a:t>chẳng</a:t>
            </a:r>
            <a:r>
              <a:rPr lang="en-US" sz="2400" dirty="0" smtClean="0"/>
              <a:t> </a:t>
            </a:r>
            <a:r>
              <a:rPr lang="en-US" sz="2400" dirty="0" err="1" smtClean="0"/>
              <a:t>nếu</a:t>
            </a:r>
            <a:r>
              <a:rPr lang="en-US" sz="2400" dirty="0" smtClean="0"/>
              <a:t> </a:t>
            </a:r>
            <a:r>
              <a:rPr lang="en-US" sz="2400" dirty="0" err="1"/>
              <a:t>ứng</a:t>
            </a:r>
            <a:r>
              <a:rPr lang="en-US" sz="2400" dirty="0"/>
              <a:t> </a:t>
            </a:r>
            <a:r>
              <a:rPr lang="en-US" sz="2400" dirty="0" err="1"/>
              <a:t>dụng</a:t>
            </a:r>
            <a:r>
              <a:rPr lang="en-US" sz="2400" dirty="0"/>
              <a:t> </a:t>
            </a:r>
            <a:r>
              <a:rPr lang="en-US" sz="2400" dirty="0" err="1"/>
              <a:t>cần</a:t>
            </a:r>
            <a:r>
              <a:rPr lang="en-US" sz="2400" dirty="0"/>
              <a:t> </a:t>
            </a:r>
            <a:r>
              <a:rPr lang="en-US" sz="2400" dirty="0" err="1"/>
              <a:t>bộ</a:t>
            </a:r>
            <a:r>
              <a:rPr lang="en-US" sz="2400" dirty="0"/>
              <a:t> </a:t>
            </a:r>
            <a:r>
              <a:rPr lang="en-US" sz="2400" dirty="0" err="1" smtClean="0"/>
              <a:t>nhớ</a:t>
            </a:r>
            <a:r>
              <a:rPr lang="en-US" sz="2400" dirty="0" smtClean="0"/>
              <a:t>. </a:t>
            </a:r>
            <a:endParaRPr lang="vi-VN" sz="2000" dirty="0"/>
          </a:p>
          <a:p>
            <a:pPr lvl="1"/>
            <a:r>
              <a:rPr lang="en-US" sz="2400" b="1" dirty="0"/>
              <a:t>GDI32.DLL: </a:t>
            </a:r>
            <a:r>
              <a:rPr lang="en-US" sz="2400" dirty="0" err="1"/>
              <a:t>Giao</a:t>
            </a:r>
            <a:r>
              <a:rPr lang="en-US" sz="2400" dirty="0"/>
              <a:t> </a:t>
            </a:r>
            <a:r>
              <a:rPr lang="en-US" sz="2400" dirty="0" err="1"/>
              <a:t>diện</a:t>
            </a:r>
            <a:r>
              <a:rPr lang="en-US" sz="2400" dirty="0"/>
              <a:t> </a:t>
            </a:r>
            <a:r>
              <a:rPr lang="en-US" sz="2400" dirty="0" err="1"/>
              <a:t>thiết</a:t>
            </a:r>
            <a:r>
              <a:rPr lang="en-US" sz="2400" dirty="0"/>
              <a:t> </a:t>
            </a:r>
            <a:r>
              <a:rPr lang="en-US" sz="2400" dirty="0" err="1"/>
              <a:t>bị</a:t>
            </a:r>
            <a:r>
              <a:rPr lang="en-US" sz="2400" dirty="0"/>
              <a:t> </a:t>
            </a:r>
            <a:r>
              <a:rPr lang="en-US" sz="2400" dirty="0" err="1"/>
              <a:t>đồ</a:t>
            </a:r>
            <a:r>
              <a:rPr lang="en-US" sz="2400" dirty="0"/>
              <a:t> </a:t>
            </a:r>
            <a:r>
              <a:rPr lang="en-US" sz="2400" dirty="0" err="1"/>
              <a:t>họa</a:t>
            </a:r>
            <a:r>
              <a:rPr lang="en-US" sz="2400" dirty="0"/>
              <a:t> </a:t>
            </a:r>
            <a:r>
              <a:rPr lang="en-US" sz="2400" dirty="0" err="1"/>
              <a:t>của</a:t>
            </a:r>
            <a:r>
              <a:rPr lang="en-US" sz="2400" dirty="0"/>
              <a:t> windows, </a:t>
            </a:r>
            <a:r>
              <a:rPr lang="en-US" sz="2400" dirty="0" err="1"/>
              <a:t>nó</a:t>
            </a:r>
            <a:r>
              <a:rPr lang="en-US" sz="2400" dirty="0"/>
              <a:t> </a:t>
            </a:r>
            <a:r>
              <a:rPr lang="en-US" sz="2400" dirty="0" err="1"/>
              <a:t>thực</a:t>
            </a:r>
            <a:r>
              <a:rPr lang="en-US" sz="2400" dirty="0"/>
              <a:t> </a:t>
            </a:r>
            <a:r>
              <a:rPr lang="en-US" sz="2400" dirty="0" err="1"/>
              <a:t>hiện</a:t>
            </a:r>
            <a:r>
              <a:rPr lang="en-US" sz="2400" dirty="0"/>
              <a:t> </a:t>
            </a:r>
            <a:r>
              <a:rPr lang="en-US" sz="2400" dirty="0" err="1"/>
              <a:t>các</a:t>
            </a:r>
            <a:r>
              <a:rPr lang="en-US" sz="2400" dirty="0"/>
              <a:t> </a:t>
            </a:r>
            <a:r>
              <a:rPr lang="en-US" sz="2400" dirty="0" err="1"/>
              <a:t>chức</a:t>
            </a:r>
            <a:r>
              <a:rPr lang="en-US" sz="2400" dirty="0"/>
              <a:t> </a:t>
            </a:r>
            <a:r>
              <a:rPr lang="en-US" sz="2400" dirty="0" err="1"/>
              <a:t>năng</a:t>
            </a:r>
            <a:r>
              <a:rPr lang="en-US" sz="2400" dirty="0"/>
              <a:t> </a:t>
            </a:r>
            <a:r>
              <a:rPr lang="en-US" sz="2400" dirty="0" err="1"/>
              <a:t>về</a:t>
            </a:r>
            <a:r>
              <a:rPr lang="en-US" sz="2400" dirty="0"/>
              <a:t> Font </a:t>
            </a:r>
            <a:r>
              <a:rPr lang="en-US" sz="2400" dirty="0" err="1"/>
              <a:t>chữ</a:t>
            </a:r>
            <a:r>
              <a:rPr lang="en-US" sz="2400" dirty="0"/>
              <a:t>, </a:t>
            </a:r>
            <a:r>
              <a:rPr lang="en-US" sz="2400" dirty="0" err="1"/>
              <a:t>máy</a:t>
            </a:r>
            <a:r>
              <a:rPr lang="en-US" sz="2400" dirty="0"/>
              <a:t> in, </a:t>
            </a:r>
            <a:r>
              <a:rPr lang="en-US" sz="2400" dirty="0" err="1"/>
              <a:t>màn</a:t>
            </a:r>
            <a:r>
              <a:rPr lang="en-US" sz="2400" dirty="0"/>
              <a:t> </a:t>
            </a:r>
            <a:r>
              <a:rPr lang="en-US" sz="2400" dirty="0" err="1"/>
              <a:t>hình</a:t>
            </a:r>
            <a:r>
              <a:rPr lang="en-US" sz="2400" dirty="0"/>
              <a:t>, ...</a:t>
            </a:r>
            <a:endParaRPr lang="vi-VN" sz="2000" dirty="0"/>
          </a:p>
          <a:p>
            <a:pPr lvl="1"/>
            <a:r>
              <a:rPr lang="en-US" sz="2400" b="1" dirty="0"/>
              <a:t>User32.DLL: </a:t>
            </a:r>
            <a:r>
              <a:rPr lang="en-US" sz="2400" dirty="0" err="1"/>
              <a:t>Giao</a:t>
            </a:r>
            <a:r>
              <a:rPr lang="en-US" sz="2400" dirty="0"/>
              <a:t> </a:t>
            </a:r>
            <a:r>
              <a:rPr lang="en-US" sz="2400" dirty="0" err="1"/>
              <a:t>tiếp</a:t>
            </a:r>
            <a:r>
              <a:rPr lang="en-US" sz="2400" dirty="0"/>
              <a:t> </a:t>
            </a:r>
            <a:r>
              <a:rPr lang="en-US" sz="2400" dirty="0" err="1"/>
              <a:t>người</a:t>
            </a:r>
            <a:r>
              <a:rPr lang="en-US" sz="2400" dirty="0"/>
              <a:t> </a:t>
            </a:r>
            <a:r>
              <a:rPr lang="en-US" sz="2400" dirty="0" err="1"/>
              <a:t>sử</a:t>
            </a:r>
            <a:r>
              <a:rPr lang="en-US" sz="2400" dirty="0"/>
              <a:t> </a:t>
            </a:r>
            <a:r>
              <a:rPr lang="en-US" sz="2400" dirty="0" err="1"/>
              <a:t>dụng</a:t>
            </a:r>
            <a:r>
              <a:rPr lang="en-US" sz="2400" dirty="0"/>
              <a:t>.</a:t>
            </a:r>
            <a:endParaRPr lang="vi-VN" sz="2000" dirty="0"/>
          </a:p>
          <a:p>
            <a:endParaRPr lang="vi-VN" dirty="0"/>
          </a:p>
        </p:txBody>
      </p:sp>
      <p:sp>
        <p:nvSpPr>
          <p:cNvPr id="4" name="Date Placeholder 3"/>
          <p:cNvSpPr>
            <a:spLocks noGrp="1"/>
          </p:cNvSpPr>
          <p:nvPr>
            <p:ph type="dt" sz="half" idx="10"/>
          </p:nvPr>
        </p:nvSpPr>
        <p:spPr/>
        <p:txBody>
          <a:bodyPr/>
          <a:lstStyle/>
          <a:p>
            <a:fld id="{BFEC961E-923D-4DB8-B88A-9A57FF9F29B8}" type="datetime1">
              <a:rPr lang="en-US" smtClean="0"/>
              <a:t>08-Jul-19</a:t>
            </a:fld>
            <a:endParaRPr lang="en-US" dirty="0"/>
          </a:p>
        </p:txBody>
      </p:sp>
      <p:sp>
        <p:nvSpPr>
          <p:cNvPr id="5" name="Footer Placeholder 4"/>
          <p:cNvSpPr>
            <a:spLocks noGrp="1"/>
          </p:cNvSpPr>
          <p:nvPr>
            <p:ph type="ftr" sz="quarter" idx="11"/>
          </p:nvPr>
        </p:nvSpPr>
        <p:spPr/>
        <p:txBody>
          <a:bodyPr/>
          <a:lstStyle/>
          <a:p>
            <a:r>
              <a:rPr lang="en-US" smtClean="0"/>
              <a:t>GV.TS.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dirty="0"/>
          </a:p>
        </p:txBody>
      </p:sp>
    </p:spTree>
    <p:extLst>
      <p:ext uri="{BB962C8B-B14F-4D97-AF65-F5344CB8AC3E}">
        <p14:creationId xmlns:p14="http://schemas.microsoft.com/office/powerpoint/2010/main" val="3909263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2.5.4. </a:t>
            </a:r>
            <a:r>
              <a:rPr lang="en-US" dirty="0"/>
              <a:t>Chiến lược công việc ngắn nhất</a:t>
            </a:r>
          </a:p>
        </p:txBody>
      </p:sp>
      <p:sp>
        <p:nvSpPr>
          <p:cNvPr id="4" name="Date Placeholder 3"/>
          <p:cNvSpPr>
            <a:spLocks noGrp="1"/>
          </p:cNvSpPr>
          <p:nvPr>
            <p:ph type="dt" sz="half" idx="10"/>
          </p:nvPr>
        </p:nvSpPr>
        <p:spPr/>
        <p:txBody>
          <a:bodyPr/>
          <a:lstStyle/>
          <a:p>
            <a:fld id="{F304A388-B792-4BF1-82EC-FA2C53762184}" type="datetime1">
              <a:rPr lang="en-US" smtClean="0"/>
              <a:t>08-Jul-19</a:t>
            </a:fld>
            <a:endParaRPr lang="en-US" dirty="0"/>
          </a:p>
        </p:txBody>
      </p:sp>
      <p:sp>
        <p:nvSpPr>
          <p:cNvPr id="5" name="Footer Placeholder 4"/>
          <p:cNvSpPr>
            <a:spLocks noGrp="1"/>
          </p:cNvSpPr>
          <p:nvPr>
            <p:ph type="ftr" sz="quarter" idx="11"/>
          </p:nvPr>
        </p:nvSpPr>
        <p:spPr/>
        <p:txBody>
          <a:bodyPr/>
          <a:lstStyle/>
          <a:p>
            <a:r>
              <a:rPr lang="en-US" smtClean="0"/>
              <a:t>GV.TS.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80</a:t>
            </a:fld>
            <a:endParaRPr lang="en-US" dirty="0"/>
          </a:p>
        </p:txBody>
      </p:sp>
      <p:sp>
        <p:nvSpPr>
          <p:cNvPr id="25" name="Content Placeholder 2"/>
          <p:cNvSpPr>
            <a:spLocks noGrp="1"/>
          </p:cNvSpPr>
          <p:nvPr>
            <p:ph sz="quarter" idx="1"/>
          </p:nvPr>
        </p:nvSpPr>
        <p:spPr>
          <a:xfrm>
            <a:off x="612775" y="1600200"/>
            <a:ext cx="8153400" cy="4495800"/>
          </a:xfrm>
        </p:spPr>
        <p:txBody>
          <a:bodyPr/>
          <a:lstStyle/>
          <a:p>
            <a:pPr>
              <a:buFont typeface="Wingdings 2" charset="2"/>
              <a:buNone/>
            </a:pPr>
            <a:r>
              <a:rPr lang="en-US" smtClean="0"/>
              <a:t>  </a:t>
            </a:r>
          </a:p>
        </p:txBody>
      </p:sp>
      <p:graphicFrame>
        <p:nvGraphicFramePr>
          <p:cNvPr id="26" name="Table 25"/>
          <p:cNvGraphicFramePr>
            <a:graphicFrameLocks noGrp="1"/>
          </p:cNvGraphicFramePr>
          <p:nvPr/>
        </p:nvGraphicFramePr>
        <p:xfrm>
          <a:off x="781050" y="1600200"/>
          <a:ext cx="7677150" cy="1463040"/>
        </p:xfrm>
        <a:graphic>
          <a:graphicData uri="http://schemas.openxmlformats.org/drawingml/2006/table">
            <a:tbl>
              <a:tblPr/>
              <a:tblGrid>
                <a:gridCol w="1096963">
                  <a:extLst>
                    <a:ext uri="{9D8B030D-6E8A-4147-A177-3AD203B41FA5}">
                      <a16:colId xmlns:a16="http://schemas.microsoft.com/office/drawing/2014/main" val="20000"/>
                    </a:ext>
                  </a:extLst>
                </a:gridCol>
                <a:gridCol w="1096962">
                  <a:extLst>
                    <a:ext uri="{9D8B030D-6E8A-4147-A177-3AD203B41FA5}">
                      <a16:colId xmlns:a16="http://schemas.microsoft.com/office/drawing/2014/main" val="20001"/>
                    </a:ext>
                  </a:extLst>
                </a:gridCol>
                <a:gridCol w="1096963">
                  <a:extLst>
                    <a:ext uri="{9D8B030D-6E8A-4147-A177-3AD203B41FA5}">
                      <a16:colId xmlns:a16="http://schemas.microsoft.com/office/drawing/2014/main" val="20002"/>
                    </a:ext>
                  </a:extLst>
                </a:gridCol>
                <a:gridCol w="1095375">
                  <a:extLst>
                    <a:ext uri="{9D8B030D-6E8A-4147-A177-3AD203B41FA5}">
                      <a16:colId xmlns:a16="http://schemas.microsoft.com/office/drawing/2014/main" val="20003"/>
                    </a:ext>
                  </a:extLst>
                </a:gridCol>
                <a:gridCol w="1096962">
                  <a:extLst>
                    <a:ext uri="{9D8B030D-6E8A-4147-A177-3AD203B41FA5}">
                      <a16:colId xmlns:a16="http://schemas.microsoft.com/office/drawing/2014/main" val="20004"/>
                    </a:ext>
                  </a:extLst>
                </a:gridCol>
                <a:gridCol w="1096963">
                  <a:extLst>
                    <a:ext uri="{9D8B030D-6E8A-4147-A177-3AD203B41FA5}">
                      <a16:colId xmlns:a16="http://schemas.microsoft.com/office/drawing/2014/main" val="20005"/>
                    </a:ext>
                  </a:extLst>
                </a:gridCol>
                <a:gridCol w="1096962">
                  <a:extLst>
                    <a:ext uri="{9D8B030D-6E8A-4147-A177-3AD203B41FA5}">
                      <a16:colId xmlns:a16="http://schemas.microsoft.com/office/drawing/2014/main" val="20006"/>
                    </a:ext>
                  </a:extLst>
                </a:gridCol>
              </a:tblGrid>
              <a:tr h="2825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Process</a:t>
                      </a:r>
                      <a:endParaRPr kumimoji="0" lang="en-US" sz="1600" b="0" i="0" u="none" strike="noStrike" cap="none" normalizeH="0" baseline="0" smtClean="0">
                        <a:ln>
                          <a:noFill/>
                        </a:ln>
                        <a:solidFill>
                          <a:srgbClr val="FFFFFF"/>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Arrival time</a:t>
                      </a:r>
                      <a:endParaRPr kumimoji="0" lang="en-US" sz="1600" b="0" i="0" u="none" strike="noStrike" cap="none" normalizeH="0" baseline="0" smtClean="0">
                        <a:ln>
                          <a:noFill/>
                        </a:ln>
                        <a:solidFill>
                          <a:srgbClr val="FFFFFF"/>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r>
                        <a:rPr kumimoji="0" lang="en-US" sz="1600" b="0" i="0" u="none" strike="noStrike" cap="none" normalizeH="0" baseline="30000" smtClean="0">
                          <a:ln>
                            <a:noFill/>
                          </a:ln>
                          <a:solidFill>
                            <a:srgbClr val="AA5816"/>
                          </a:solidFill>
                          <a:effectLst/>
                          <a:latin typeface="Arial" charset="0"/>
                          <a:ea typeface="Times New Roman" charset="0"/>
                        </a:rPr>
                        <a:t>st</a:t>
                      </a:r>
                      <a:r>
                        <a:rPr kumimoji="0" lang="en-US" sz="1600" b="0" i="0" u="none" strike="noStrike" cap="none" normalizeH="0" baseline="0" smtClean="0">
                          <a:ln>
                            <a:noFill/>
                          </a:ln>
                          <a:solidFill>
                            <a:srgbClr val="AA5816"/>
                          </a:solidFill>
                          <a:effectLst/>
                          <a:latin typeface="Arial" charset="0"/>
                          <a:ea typeface="Times New Roman" charset="0"/>
                        </a:rPr>
                        <a:t> exec</a:t>
                      </a:r>
                      <a:endParaRPr kumimoji="0" lang="en-US" sz="1600" b="0" i="0" u="none" strike="noStrike" cap="none" normalizeH="0" baseline="0" smtClean="0">
                        <a:ln>
                          <a:noFill/>
                        </a:ln>
                        <a:solidFill>
                          <a:srgbClr val="AA5816"/>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1C1D2"/>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1</a:t>
                      </a:r>
                      <a:r>
                        <a:rPr kumimoji="0" lang="en-US" sz="1600" b="0" i="0" u="none" strike="noStrike" cap="none" normalizeH="0" baseline="30000" smtClean="0">
                          <a:ln>
                            <a:noFill/>
                          </a:ln>
                          <a:solidFill>
                            <a:srgbClr val="FFFFFF"/>
                          </a:solidFill>
                          <a:effectLst/>
                          <a:latin typeface="Arial" charset="0"/>
                          <a:ea typeface="Times New Roman" charset="0"/>
                        </a:rPr>
                        <a:t>st</a:t>
                      </a:r>
                      <a:r>
                        <a:rPr kumimoji="0" lang="en-US" sz="1600" b="0" i="0" u="none" strike="noStrike" cap="none" normalizeH="0" baseline="0" smtClean="0">
                          <a:ln>
                            <a:noFill/>
                          </a:ln>
                          <a:solidFill>
                            <a:srgbClr val="FFFFFF"/>
                          </a:solidFill>
                          <a:effectLst/>
                          <a:latin typeface="Arial" charset="0"/>
                          <a:ea typeface="Times New Roman" charset="0"/>
                        </a:rPr>
                        <a:t> I/O</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2</a:t>
                      </a:r>
                      <a:r>
                        <a:rPr kumimoji="0" lang="en-US" sz="1600" b="0" i="0" u="none" strike="noStrike" cap="none" normalizeH="0" baseline="30000" smtClean="0">
                          <a:ln>
                            <a:noFill/>
                          </a:ln>
                          <a:solidFill>
                            <a:srgbClr val="AA5816"/>
                          </a:solidFill>
                          <a:effectLst/>
                          <a:latin typeface="Arial" charset="0"/>
                          <a:ea typeface="Times New Roman" charset="0"/>
                        </a:rPr>
                        <a:t>nd</a:t>
                      </a:r>
                      <a:r>
                        <a:rPr kumimoji="0" lang="en-US" sz="1600" b="0" i="0" u="none" strike="noStrike" cap="none" normalizeH="0" baseline="0" smtClean="0">
                          <a:ln>
                            <a:noFill/>
                          </a:ln>
                          <a:solidFill>
                            <a:srgbClr val="AA5816"/>
                          </a:solidFill>
                          <a:effectLst/>
                          <a:latin typeface="Arial" charset="0"/>
                          <a:ea typeface="Times New Roman" charset="0"/>
                        </a:rPr>
                        <a:t> exec</a:t>
                      </a:r>
                      <a:endParaRPr kumimoji="0" lang="en-US" sz="1600" b="0" i="0" u="none" strike="noStrike" cap="none" normalizeH="0" baseline="0" smtClean="0">
                        <a:ln>
                          <a:noFill/>
                        </a:ln>
                        <a:solidFill>
                          <a:srgbClr val="AA5816"/>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1C1D2"/>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2</a:t>
                      </a:r>
                      <a:r>
                        <a:rPr kumimoji="0" lang="en-US" sz="1600" b="0" i="0" u="none" strike="noStrike" cap="none" normalizeH="0" baseline="30000" smtClean="0">
                          <a:ln>
                            <a:noFill/>
                          </a:ln>
                          <a:solidFill>
                            <a:srgbClr val="FFFFFF"/>
                          </a:solidFill>
                          <a:effectLst/>
                          <a:latin typeface="Arial" charset="0"/>
                          <a:ea typeface="Times New Roman" charset="0"/>
                        </a:rPr>
                        <a:t>nd</a:t>
                      </a:r>
                      <a:r>
                        <a:rPr kumimoji="0" lang="en-US" sz="1600" b="0" i="0" u="none" strike="noStrike" cap="none" normalizeH="0" baseline="0" smtClean="0">
                          <a:ln>
                            <a:noFill/>
                          </a:ln>
                          <a:solidFill>
                            <a:srgbClr val="FFFFFF"/>
                          </a:solidFill>
                          <a:effectLst/>
                          <a:latin typeface="Arial" charset="0"/>
                          <a:ea typeface="Times New Roman" charset="0"/>
                        </a:rPr>
                        <a:t> I/O</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3</a:t>
                      </a:r>
                      <a:r>
                        <a:rPr kumimoji="0" lang="en-US" sz="1600" b="0" i="0" u="none" strike="noStrike" cap="none" normalizeH="0" baseline="30000" smtClean="0">
                          <a:ln>
                            <a:noFill/>
                          </a:ln>
                          <a:solidFill>
                            <a:srgbClr val="AA5816"/>
                          </a:solidFill>
                          <a:effectLst/>
                          <a:latin typeface="Arial" charset="0"/>
                          <a:ea typeface="Times New Roman" charset="0"/>
                        </a:rPr>
                        <a:t>rd</a:t>
                      </a:r>
                      <a:r>
                        <a:rPr kumimoji="0" lang="en-US" sz="1600" b="0" i="0" u="none" strike="noStrike" cap="none" normalizeH="0" baseline="0" smtClean="0">
                          <a:ln>
                            <a:noFill/>
                          </a:ln>
                          <a:solidFill>
                            <a:srgbClr val="AA5816"/>
                          </a:solidFill>
                          <a:effectLst/>
                          <a:latin typeface="Arial" charset="0"/>
                          <a:ea typeface="Times New Roman" charset="0"/>
                        </a:rPr>
                        <a:t> exec</a:t>
                      </a:r>
                      <a:endParaRPr kumimoji="0" lang="en-US" sz="1600" b="0" i="0" u="none" strike="noStrike" cap="none" normalizeH="0" baseline="0" smtClean="0">
                        <a:ln>
                          <a:noFill/>
                        </a:ln>
                        <a:solidFill>
                          <a:srgbClr val="AA5816"/>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1C1D2"/>
                    </a:solidFill>
                  </a:tcPr>
                </a:tc>
                <a:extLst>
                  <a:ext uri="{0D108BD9-81ED-4DB2-BD59-A6C34878D82A}">
                    <a16:rowId xmlns:a16="http://schemas.microsoft.com/office/drawing/2014/main" val="10000"/>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A</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0</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804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4</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4</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4</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4</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4</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extLst>
                  <a:ext uri="{0D108BD9-81ED-4DB2-BD59-A6C34878D82A}">
                    <a16:rowId xmlns:a16="http://schemas.microsoft.com/office/drawing/2014/main" val="10001"/>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B</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2</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8</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8</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2"/>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C</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3</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2</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2</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3"/>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D</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7</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7EAF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7EAF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7EAF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7EAF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7EAF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7EAF7"/>
                    </a:solidFill>
                  </a:tcPr>
                </a:tc>
                <a:extLst>
                  <a:ext uri="{0D108BD9-81ED-4DB2-BD59-A6C34878D82A}">
                    <a16:rowId xmlns:a16="http://schemas.microsoft.com/office/drawing/2014/main" val="10004"/>
                  </a:ext>
                </a:extLst>
              </a:tr>
            </a:tbl>
          </a:graphicData>
        </a:graphic>
      </p:graphicFrame>
      <p:sp>
        <p:nvSpPr>
          <p:cNvPr id="27" name="Explosion 1 26"/>
          <p:cNvSpPr>
            <a:spLocks noChangeArrowheads="1"/>
          </p:cNvSpPr>
          <p:nvPr/>
        </p:nvSpPr>
        <p:spPr bwMode="auto">
          <a:xfrm>
            <a:off x="2209800" y="1981200"/>
            <a:ext cx="441325" cy="503238"/>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graphicFrame>
        <p:nvGraphicFramePr>
          <p:cNvPr id="28" name="Table 27"/>
          <p:cNvGraphicFramePr>
            <a:graphicFrameLocks noGrp="1"/>
          </p:cNvGraphicFramePr>
          <p:nvPr/>
        </p:nvGraphicFramePr>
        <p:xfrm>
          <a:off x="990600" y="3368675"/>
          <a:ext cx="4324350" cy="335280"/>
        </p:xfrm>
        <a:graphic>
          <a:graphicData uri="http://schemas.openxmlformats.org/drawingml/2006/table">
            <a:tbl>
              <a:tblPr/>
              <a:tblGrid>
                <a:gridCol w="890588">
                  <a:extLst>
                    <a:ext uri="{9D8B030D-6E8A-4147-A177-3AD203B41FA5}">
                      <a16:colId xmlns:a16="http://schemas.microsoft.com/office/drawing/2014/main" val="20000"/>
                    </a:ext>
                  </a:extLst>
                </a:gridCol>
                <a:gridCol w="614362">
                  <a:extLst>
                    <a:ext uri="{9D8B030D-6E8A-4147-A177-3AD203B41FA5}">
                      <a16:colId xmlns:a16="http://schemas.microsoft.com/office/drawing/2014/main" val="20001"/>
                    </a:ext>
                  </a:extLst>
                </a:gridCol>
                <a:gridCol w="641350">
                  <a:extLst>
                    <a:ext uri="{9D8B030D-6E8A-4147-A177-3AD203B41FA5}">
                      <a16:colId xmlns:a16="http://schemas.microsoft.com/office/drawing/2014/main" val="20002"/>
                    </a:ext>
                  </a:extLst>
                </a:gridCol>
                <a:gridCol w="768350">
                  <a:extLst>
                    <a:ext uri="{9D8B030D-6E8A-4147-A177-3AD203B41FA5}">
                      <a16:colId xmlns:a16="http://schemas.microsoft.com/office/drawing/2014/main" val="20003"/>
                    </a:ext>
                  </a:extLst>
                </a:gridCol>
                <a:gridCol w="768350">
                  <a:extLst>
                    <a:ext uri="{9D8B030D-6E8A-4147-A177-3AD203B41FA5}">
                      <a16:colId xmlns:a16="http://schemas.microsoft.com/office/drawing/2014/main" val="20004"/>
                    </a:ext>
                  </a:extLst>
                </a:gridCol>
                <a:gridCol w="641350">
                  <a:extLst>
                    <a:ext uri="{9D8B030D-6E8A-4147-A177-3AD203B41FA5}">
                      <a16:colId xmlns:a16="http://schemas.microsoft.com/office/drawing/2014/main" val="20005"/>
                    </a:ext>
                  </a:extLst>
                </a:gridCol>
              </a:tblGrid>
              <a:tr h="233363">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News Gothic MT" charset="0"/>
                          <a:ea typeface="ＭＳ Ｐゴシック" charset="-128"/>
                        </a:rPr>
                        <a:t>RQ:</a:t>
                      </a:r>
                    </a:p>
                  </a:txBody>
                  <a:tcPr horzOverflow="overflow">
                    <a:lnL w="12700" cap="flat" cmpd="sng" algn="ctr">
                      <a:solidFill>
                        <a:schemeClr val="bg1"/>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News Gothic MT" charset="0"/>
                          <a:ea typeface="ＭＳ Ｐゴシック" charset="-128"/>
                        </a:rPr>
                        <a:t>A:4</a:t>
                      </a: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rgbClr val="D9E8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rgbClr val="FFFFFF"/>
                        </a:solidFill>
                        <a:effectLst/>
                        <a:latin typeface="News Gothic MT" charset="0"/>
                        <a:ea typeface="ＭＳ Ｐゴシック" charset="-128"/>
                      </a:endParaRP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rgbClr val="FFFFFF"/>
                        </a:solidFill>
                        <a:effectLst/>
                        <a:latin typeface="News Gothic MT" charset="0"/>
                        <a:ea typeface="ＭＳ Ｐゴシック" charset="-128"/>
                      </a:endParaRP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rgbClr val="FFFFFF"/>
                        </a:solidFill>
                        <a:effectLst/>
                        <a:latin typeface="News Gothic MT" charset="0"/>
                        <a:ea typeface="ＭＳ Ｐゴシック" charset="-128"/>
                      </a:endParaRP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rgbClr val="FFFFFF"/>
                        </a:solidFill>
                        <a:effectLst/>
                        <a:latin typeface="News Gothic MT" charset="0"/>
                        <a:ea typeface="ＭＳ Ｐゴシック" charset="-128"/>
                      </a:endParaRP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sp>
        <p:nvSpPr>
          <p:cNvPr id="29" name="Explosion 1 28"/>
          <p:cNvSpPr>
            <a:spLocks noChangeArrowheads="1"/>
          </p:cNvSpPr>
          <p:nvPr/>
        </p:nvSpPr>
        <p:spPr bwMode="auto">
          <a:xfrm>
            <a:off x="1981200" y="3306763"/>
            <a:ext cx="441325" cy="503237"/>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cxnSp>
        <p:nvCxnSpPr>
          <p:cNvPr id="30" name="Straight Connector 29"/>
          <p:cNvCxnSpPr>
            <a:cxnSpLocks noChangeShapeType="1"/>
          </p:cNvCxnSpPr>
          <p:nvPr/>
        </p:nvCxnSpPr>
        <p:spPr bwMode="auto">
          <a:xfrm rot="10800000" flipV="1">
            <a:off x="1981200" y="3368675"/>
            <a:ext cx="441325" cy="334963"/>
          </a:xfrm>
          <a:prstGeom prst="line">
            <a:avLst/>
          </a:prstGeom>
          <a:noFill/>
          <a:ln w="19050">
            <a:solidFill>
              <a:schemeClr val="accent1"/>
            </a:solidFill>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
        <p:nvSpPr>
          <p:cNvPr id="31" name="TextBox 15"/>
          <p:cNvSpPr txBox="1">
            <a:spLocks noChangeArrowheads="1"/>
          </p:cNvSpPr>
          <p:nvPr/>
        </p:nvSpPr>
        <p:spPr bwMode="auto">
          <a:xfrm>
            <a:off x="3505200" y="3703638"/>
            <a:ext cx="15811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600">
                <a:solidFill>
                  <a:srgbClr val="FF6600"/>
                </a:solidFill>
              </a:rPr>
              <a:t>next_cpu_burst</a:t>
            </a:r>
          </a:p>
        </p:txBody>
      </p:sp>
      <p:sp>
        <p:nvSpPr>
          <p:cNvPr id="32" name="Explosion 1 31"/>
          <p:cNvSpPr>
            <a:spLocks noChangeArrowheads="1"/>
          </p:cNvSpPr>
          <p:nvPr/>
        </p:nvSpPr>
        <p:spPr bwMode="auto">
          <a:xfrm>
            <a:off x="3292475" y="1981200"/>
            <a:ext cx="441325" cy="503238"/>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graphicFrame>
        <p:nvGraphicFramePr>
          <p:cNvPr id="33" name="Object 2"/>
          <p:cNvGraphicFramePr>
            <a:graphicFrameLocks noChangeAspect="1"/>
          </p:cNvGraphicFramePr>
          <p:nvPr>
            <p:extLst>
              <p:ext uri="{D42A27DB-BD31-4B8C-83A1-F6EECF244321}">
                <p14:modId xmlns:p14="http://schemas.microsoft.com/office/powerpoint/2010/main" val="544101646"/>
              </p:ext>
            </p:extLst>
          </p:nvPr>
        </p:nvGraphicFramePr>
        <p:xfrm>
          <a:off x="549275" y="4146550"/>
          <a:ext cx="8042275" cy="1920875"/>
        </p:xfrm>
        <a:graphic>
          <a:graphicData uri="http://schemas.openxmlformats.org/presentationml/2006/ole">
            <mc:AlternateContent xmlns:mc="http://schemas.openxmlformats.org/markup-compatibility/2006">
              <mc:Choice xmlns:v="urn:schemas-microsoft-com:vml" Requires="v">
                <p:oleObj spid="_x0000_s26642" name="Document" r:id="rId3" imgW="6007100" imgH="1435100" progId="Word.Document.12">
                  <p:link updateAutomatic="1"/>
                </p:oleObj>
              </mc:Choice>
              <mc:Fallback>
                <p:oleObj name="Document" r:id="rId3" imgW="6007100" imgH="1435100" progId="Word.Document.12">
                  <p:link updateAutomatic="1"/>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275" y="4146550"/>
                        <a:ext cx="8042275"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 name="Explosion 1 33"/>
          <p:cNvSpPr>
            <a:spLocks noChangeArrowheads="1"/>
          </p:cNvSpPr>
          <p:nvPr/>
        </p:nvSpPr>
        <p:spPr bwMode="auto">
          <a:xfrm>
            <a:off x="762000" y="3992563"/>
            <a:ext cx="441325" cy="503237"/>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sp>
        <p:nvSpPr>
          <p:cNvPr id="35" name="Rectangle 34"/>
          <p:cNvSpPr>
            <a:spLocks noChangeArrowheads="1"/>
          </p:cNvSpPr>
          <p:nvPr/>
        </p:nvSpPr>
        <p:spPr bwMode="auto">
          <a:xfrm>
            <a:off x="1203325" y="4146550"/>
            <a:ext cx="7407275" cy="1919288"/>
          </a:xfrm>
          <a:prstGeom prst="rect">
            <a:avLst/>
          </a:prstGeom>
          <a:solidFill>
            <a:srgbClr val="D4E2ED">
              <a:alpha val="70195"/>
            </a:srgbClr>
          </a:solidFill>
          <a:ln>
            <a:noFill/>
          </a:ln>
          <a:effectLst>
            <a:outerShdw blurRad="38100" dist="30000" dir="5400000" rotWithShape="0">
              <a:srgbClr val="808080">
                <a:alpha val="45000"/>
              </a:srgbClr>
            </a:outerShdw>
          </a:effectLst>
          <a:extLst>
            <a:ext uri="{91240B29-F687-4F45-9708-019B960494DF}">
              <a14:hiddenLine xmlns:a14="http://schemas.microsoft.com/office/drawing/2010/main" w="10000">
                <a:solidFill>
                  <a:srgbClr val="000000"/>
                </a:solidFill>
                <a:miter lim="800000"/>
                <a:headEnd/>
                <a:tailEnd/>
              </a14:hiddenLine>
            </a:ext>
          </a:extLst>
        </p:spPr>
        <p:txBody>
          <a:bodyPr anchor="ctr"/>
          <a:lstStyle/>
          <a:p>
            <a:pPr algn="ctr"/>
            <a:endParaRPr lang="en-US">
              <a:solidFill>
                <a:srgbClr val="FFFFFF"/>
              </a:solidFill>
              <a:latin typeface="Tw Cen MT" charset="-18"/>
            </a:endParaRPr>
          </a:p>
        </p:txBody>
      </p:sp>
      <p:sp>
        <p:nvSpPr>
          <p:cNvPr id="36" name="Explosion 1 35"/>
          <p:cNvSpPr>
            <a:spLocks noChangeArrowheads="1"/>
          </p:cNvSpPr>
          <p:nvPr/>
        </p:nvSpPr>
        <p:spPr bwMode="auto">
          <a:xfrm>
            <a:off x="914400" y="4495800"/>
            <a:ext cx="441325" cy="503238"/>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cxnSp>
        <p:nvCxnSpPr>
          <p:cNvPr id="37" name="Curved Connector 36"/>
          <p:cNvCxnSpPr>
            <a:cxnSpLocks noChangeShapeType="1"/>
          </p:cNvCxnSpPr>
          <p:nvPr/>
        </p:nvCxnSpPr>
        <p:spPr bwMode="auto">
          <a:xfrm rot="16200000" flipH="1">
            <a:off x="161925" y="4029075"/>
            <a:ext cx="838200" cy="400050"/>
          </a:xfrm>
          <a:prstGeom prst="curvedConnector3">
            <a:avLst>
              <a:gd name="adj1" fmla="val 50000"/>
            </a:avLst>
          </a:prstGeom>
          <a:noFill/>
          <a:ln w="19050">
            <a:solidFill>
              <a:srgbClr val="FF6600"/>
            </a:solidFill>
            <a:round/>
            <a:headEnd/>
            <a:tailEnd type="arrow" w="med" len="me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
        <p:nvSpPr>
          <p:cNvPr id="38" name="Rectangle 37"/>
          <p:cNvSpPr>
            <a:spLocks noChangeArrowheads="1"/>
          </p:cNvSpPr>
          <p:nvPr/>
        </p:nvSpPr>
        <p:spPr bwMode="auto">
          <a:xfrm>
            <a:off x="152400" y="3368675"/>
            <a:ext cx="628650" cy="441325"/>
          </a:xfrm>
          <a:prstGeom prst="rect">
            <a:avLst/>
          </a:prstGeom>
          <a:noFill/>
          <a:ln>
            <a:noFill/>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0000">
                <a:solidFill>
                  <a:srgbClr val="000000"/>
                </a:solidFill>
                <a:miter lim="800000"/>
                <a:headEnd/>
                <a:tailEnd/>
              </a14:hiddenLine>
            </a:ext>
          </a:extLst>
        </p:spPr>
        <p:txBody>
          <a:bodyPr anchor="ctr"/>
          <a:lstStyle/>
          <a:p>
            <a:pPr algn="ctr"/>
            <a:r>
              <a:rPr lang="en-US">
                <a:solidFill>
                  <a:srgbClr val="FF6600"/>
                </a:solidFill>
                <a:latin typeface="Tw Cen MT" charset="-18"/>
              </a:rPr>
              <a:t>SPF</a:t>
            </a:r>
          </a:p>
        </p:txBody>
      </p:sp>
      <p:sp>
        <p:nvSpPr>
          <p:cNvPr id="39" name="Rectangle 38"/>
          <p:cNvSpPr>
            <a:spLocks noChangeArrowheads="1"/>
          </p:cNvSpPr>
          <p:nvPr/>
        </p:nvSpPr>
        <p:spPr bwMode="auto">
          <a:xfrm>
            <a:off x="781050" y="6332538"/>
            <a:ext cx="1066800" cy="441325"/>
          </a:xfrm>
          <a:prstGeom prst="rect">
            <a:avLst/>
          </a:prstGeom>
          <a:noFill/>
          <a:ln>
            <a:noFill/>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0000">
                <a:solidFill>
                  <a:srgbClr val="000000"/>
                </a:solidFill>
                <a:miter lim="800000"/>
                <a:headEnd/>
                <a:tailEnd/>
              </a14:hiddenLine>
            </a:ext>
          </a:extLst>
        </p:spPr>
        <p:txBody>
          <a:bodyPr anchor="ctr"/>
          <a:lstStyle/>
          <a:p>
            <a:r>
              <a:rPr lang="en-US">
                <a:solidFill>
                  <a:srgbClr val="FF6600"/>
                </a:solidFill>
                <a:latin typeface="Tw Cen MT" charset="-18"/>
              </a:rPr>
              <a:t>FCFS</a:t>
            </a:r>
          </a:p>
        </p:txBody>
      </p:sp>
      <p:cxnSp>
        <p:nvCxnSpPr>
          <p:cNvPr id="40" name="Curved Connector 39"/>
          <p:cNvCxnSpPr>
            <a:cxnSpLocks noChangeShapeType="1"/>
            <a:stCxn id="39" idx="0"/>
          </p:cNvCxnSpPr>
          <p:nvPr/>
        </p:nvCxnSpPr>
        <p:spPr bwMode="auto">
          <a:xfrm rot="16200000" flipV="1">
            <a:off x="691356" y="5709444"/>
            <a:ext cx="655638" cy="590550"/>
          </a:xfrm>
          <a:prstGeom prst="curvedConnector3">
            <a:avLst>
              <a:gd name="adj1" fmla="val 50000"/>
            </a:avLst>
          </a:prstGeom>
          <a:noFill/>
          <a:ln w="19050">
            <a:solidFill>
              <a:srgbClr val="FF6600"/>
            </a:solidFill>
            <a:round/>
            <a:headEnd/>
            <a:tailEnd type="arrow" w="med" len="me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41" name="Curved Connector 40"/>
          <p:cNvCxnSpPr>
            <a:cxnSpLocks noChangeShapeType="1"/>
          </p:cNvCxnSpPr>
          <p:nvPr/>
        </p:nvCxnSpPr>
        <p:spPr bwMode="auto">
          <a:xfrm rot="10800000">
            <a:off x="2362200" y="3581400"/>
            <a:ext cx="1143000" cy="228600"/>
          </a:xfrm>
          <a:prstGeom prst="curvedConnector3">
            <a:avLst>
              <a:gd name="adj1" fmla="val 50000"/>
            </a:avLst>
          </a:prstGeom>
          <a:noFill/>
          <a:ln w="19050">
            <a:solidFill>
              <a:srgbClr val="FF6600"/>
            </a:solidFill>
            <a:round/>
            <a:headEnd/>
            <a:tailEnd type="arrow" w="med" len="me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42" name="Straight Connector 41"/>
          <p:cNvCxnSpPr>
            <a:cxnSpLocks noChangeShapeType="1"/>
          </p:cNvCxnSpPr>
          <p:nvPr/>
        </p:nvCxnSpPr>
        <p:spPr bwMode="auto">
          <a:xfrm rot="5400000">
            <a:off x="228600" y="5257800"/>
            <a:ext cx="1524000" cy="0"/>
          </a:xfrm>
          <a:prstGeom prst="line">
            <a:avLst/>
          </a:prstGeom>
          <a:noFill/>
          <a:ln w="28575">
            <a:solidFill>
              <a:srgbClr val="FF6600"/>
            </a:solidFill>
            <a:prstDash val="sysDot"/>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4257797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2.5.4. </a:t>
            </a:r>
            <a:r>
              <a:rPr lang="en-US" dirty="0"/>
              <a:t>Chiến lược công việc ngắn nhất</a:t>
            </a:r>
          </a:p>
        </p:txBody>
      </p:sp>
      <p:sp>
        <p:nvSpPr>
          <p:cNvPr id="4" name="Date Placeholder 3"/>
          <p:cNvSpPr>
            <a:spLocks noGrp="1"/>
          </p:cNvSpPr>
          <p:nvPr>
            <p:ph type="dt" sz="half" idx="10"/>
          </p:nvPr>
        </p:nvSpPr>
        <p:spPr/>
        <p:txBody>
          <a:bodyPr/>
          <a:lstStyle/>
          <a:p>
            <a:fld id="{F304A388-B792-4BF1-82EC-FA2C53762184}" type="datetime1">
              <a:rPr lang="en-US" smtClean="0"/>
              <a:t>08-Jul-19</a:t>
            </a:fld>
            <a:endParaRPr lang="en-US" dirty="0"/>
          </a:p>
        </p:txBody>
      </p:sp>
      <p:sp>
        <p:nvSpPr>
          <p:cNvPr id="5" name="Footer Placeholder 4"/>
          <p:cNvSpPr>
            <a:spLocks noGrp="1"/>
          </p:cNvSpPr>
          <p:nvPr>
            <p:ph type="ftr" sz="quarter" idx="11"/>
          </p:nvPr>
        </p:nvSpPr>
        <p:spPr/>
        <p:txBody>
          <a:bodyPr/>
          <a:lstStyle/>
          <a:p>
            <a:r>
              <a:rPr lang="en-US" smtClean="0"/>
              <a:t>GV.TS.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81</a:t>
            </a:fld>
            <a:endParaRPr lang="en-US" dirty="0"/>
          </a:p>
        </p:txBody>
      </p:sp>
      <p:sp>
        <p:nvSpPr>
          <p:cNvPr id="17" name="Content Placeholder 2"/>
          <p:cNvSpPr>
            <a:spLocks noGrp="1"/>
          </p:cNvSpPr>
          <p:nvPr>
            <p:ph sz="quarter" idx="1"/>
          </p:nvPr>
        </p:nvSpPr>
        <p:spPr>
          <a:xfrm>
            <a:off x="612775" y="1600200"/>
            <a:ext cx="8153400" cy="4495800"/>
          </a:xfrm>
        </p:spPr>
        <p:txBody>
          <a:bodyPr/>
          <a:lstStyle/>
          <a:p>
            <a:pPr>
              <a:buFont typeface="Wingdings 2" charset="2"/>
              <a:buNone/>
            </a:pPr>
            <a:r>
              <a:rPr lang="en-US" smtClean="0"/>
              <a:t>  </a:t>
            </a:r>
          </a:p>
        </p:txBody>
      </p:sp>
      <p:graphicFrame>
        <p:nvGraphicFramePr>
          <p:cNvPr id="18" name="Table 17"/>
          <p:cNvGraphicFramePr>
            <a:graphicFrameLocks noGrp="1"/>
          </p:cNvGraphicFramePr>
          <p:nvPr/>
        </p:nvGraphicFramePr>
        <p:xfrm>
          <a:off x="781050" y="1600200"/>
          <a:ext cx="7677150" cy="1463040"/>
        </p:xfrm>
        <a:graphic>
          <a:graphicData uri="http://schemas.openxmlformats.org/drawingml/2006/table">
            <a:tbl>
              <a:tblPr/>
              <a:tblGrid>
                <a:gridCol w="1096963">
                  <a:extLst>
                    <a:ext uri="{9D8B030D-6E8A-4147-A177-3AD203B41FA5}">
                      <a16:colId xmlns:a16="http://schemas.microsoft.com/office/drawing/2014/main" val="20000"/>
                    </a:ext>
                  </a:extLst>
                </a:gridCol>
                <a:gridCol w="1096962">
                  <a:extLst>
                    <a:ext uri="{9D8B030D-6E8A-4147-A177-3AD203B41FA5}">
                      <a16:colId xmlns:a16="http://schemas.microsoft.com/office/drawing/2014/main" val="20001"/>
                    </a:ext>
                  </a:extLst>
                </a:gridCol>
                <a:gridCol w="1096963">
                  <a:extLst>
                    <a:ext uri="{9D8B030D-6E8A-4147-A177-3AD203B41FA5}">
                      <a16:colId xmlns:a16="http://schemas.microsoft.com/office/drawing/2014/main" val="20002"/>
                    </a:ext>
                  </a:extLst>
                </a:gridCol>
                <a:gridCol w="1095375">
                  <a:extLst>
                    <a:ext uri="{9D8B030D-6E8A-4147-A177-3AD203B41FA5}">
                      <a16:colId xmlns:a16="http://schemas.microsoft.com/office/drawing/2014/main" val="20003"/>
                    </a:ext>
                  </a:extLst>
                </a:gridCol>
                <a:gridCol w="1096962">
                  <a:extLst>
                    <a:ext uri="{9D8B030D-6E8A-4147-A177-3AD203B41FA5}">
                      <a16:colId xmlns:a16="http://schemas.microsoft.com/office/drawing/2014/main" val="20004"/>
                    </a:ext>
                  </a:extLst>
                </a:gridCol>
                <a:gridCol w="1096963">
                  <a:extLst>
                    <a:ext uri="{9D8B030D-6E8A-4147-A177-3AD203B41FA5}">
                      <a16:colId xmlns:a16="http://schemas.microsoft.com/office/drawing/2014/main" val="20005"/>
                    </a:ext>
                  </a:extLst>
                </a:gridCol>
                <a:gridCol w="1096962">
                  <a:extLst>
                    <a:ext uri="{9D8B030D-6E8A-4147-A177-3AD203B41FA5}">
                      <a16:colId xmlns:a16="http://schemas.microsoft.com/office/drawing/2014/main" val="20006"/>
                    </a:ext>
                  </a:extLst>
                </a:gridCol>
              </a:tblGrid>
              <a:tr h="2825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Process</a:t>
                      </a:r>
                      <a:endParaRPr kumimoji="0" lang="en-US" sz="1600" b="0" i="0" u="none" strike="noStrike" cap="none" normalizeH="0" baseline="0" smtClean="0">
                        <a:ln>
                          <a:noFill/>
                        </a:ln>
                        <a:solidFill>
                          <a:srgbClr val="FFFFFF"/>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Arrival time</a:t>
                      </a:r>
                      <a:endParaRPr kumimoji="0" lang="en-US" sz="1600" b="0" i="0" u="none" strike="noStrike" cap="none" normalizeH="0" baseline="0" smtClean="0">
                        <a:ln>
                          <a:noFill/>
                        </a:ln>
                        <a:solidFill>
                          <a:srgbClr val="FFFFFF"/>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r>
                        <a:rPr kumimoji="0" lang="en-US" sz="1600" b="0" i="0" u="none" strike="noStrike" cap="none" normalizeH="0" baseline="30000" smtClean="0">
                          <a:ln>
                            <a:noFill/>
                          </a:ln>
                          <a:solidFill>
                            <a:srgbClr val="AA5816"/>
                          </a:solidFill>
                          <a:effectLst/>
                          <a:latin typeface="Arial" charset="0"/>
                          <a:ea typeface="Times New Roman" charset="0"/>
                        </a:rPr>
                        <a:t>st</a:t>
                      </a:r>
                      <a:r>
                        <a:rPr kumimoji="0" lang="en-US" sz="1600" b="0" i="0" u="none" strike="noStrike" cap="none" normalizeH="0" baseline="0" smtClean="0">
                          <a:ln>
                            <a:noFill/>
                          </a:ln>
                          <a:solidFill>
                            <a:srgbClr val="AA5816"/>
                          </a:solidFill>
                          <a:effectLst/>
                          <a:latin typeface="Arial" charset="0"/>
                          <a:ea typeface="Times New Roman" charset="0"/>
                        </a:rPr>
                        <a:t> exec</a:t>
                      </a:r>
                      <a:endParaRPr kumimoji="0" lang="en-US" sz="1600" b="0" i="0" u="none" strike="noStrike" cap="none" normalizeH="0" baseline="0" smtClean="0">
                        <a:ln>
                          <a:noFill/>
                        </a:ln>
                        <a:solidFill>
                          <a:srgbClr val="AA5816"/>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1C1D2"/>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1</a:t>
                      </a:r>
                      <a:r>
                        <a:rPr kumimoji="0" lang="en-US" sz="1600" b="0" i="0" u="none" strike="noStrike" cap="none" normalizeH="0" baseline="30000" smtClean="0">
                          <a:ln>
                            <a:noFill/>
                          </a:ln>
                          <a:solidFill>
                            <a:srgbClr val="FFFFFF"/>
                          </a:solidFill>
                          <a:effectLst/>
                          <a:latin typeface="Arial" charset="0"/>
                          <a:ea typeface="Times New Roman" charset="0"/>
                        </a:rPr>
                        <a:t>st</a:t>
                      </a:r>
                      <a:r>
                        <a:rPr kumimoji="0" lang="en-US" sz="1600" b="0" i="0" u="none" strike="noStrike" cap="none" normalizeH="0" baseline="0" smtClean="0">
                          <a:ln>
                            <a:noFill/>
                          </a:ln>
                          <a:solidFill>
                            <a:srgbClr val="FFFFFF"/>
                          </a:solidFill>
                          <a:effectLst/>
                          <a:latin typeface="Arial" charset="0"/>
                          <a:ea typeface="Times New Roman" charset="0"/>
                        </a:rPr>
                        <a:t> I/O</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2</a:t>
                      </a:r>
                      <a:r>
                        <a:rPr kumimoji="0" lang="en-US" sz="1600" b="0" i="0" u="none" strike="noStrike" cap="none" normalizeH="0" baseline="30000" smtClean="0">
                          <a:ln>
                            <a:noFill/>
                          </a:ln>
                          <a:solidFill>
                            <a:srgbClr val="AA5816"/>
                          </a:solidFill>
                          <a:effectLst/>
                          <a:latin typeface="Arial" charset="0"/>
                          <a:ea typeface="Times New Roman" charset="0"/>
                        </a:rPr>
                        <a:t>nd</a:t>
                      </a:r>
                      <a:r>
                        <a:rPr kumimoji="0" lang="en-US" sz="1600" b="0" i="0" u="none" strike="noStrike" cap="none" normalizeH="0" baseline="0" smtClean="0">
                          <a:ln>
                            <a:noFill/>
                          </a:ln>
                          <a:solidFill>
                            <a:srgbClr val="AA5816"/>
                          </a:solidFill>
                          <a:effectLst/>
                          <a:latin typeface="Arial" charset="0"/>
                          <a:ea typeface="Times New Roman" charset="0"/>
                        </a:rPr>
                        <a:t> exec</a:t>
                      </a:r>
                      <a:endParaRPr kumimoji="0" lang="en-US" sz="1600" b="0" i="0" u="none" strike="noStrike" cap="none" normalizeH="0" baseline="0" smtClean="0">
                        <a:ln>
                          <a:noFill/>
                        </a:ln>
                        <a:solidFill>
                          <a:srgbClr val="AA5816"/>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1C1D2"/>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2</a:t>
                      </a:r>
                      <a:r>
                        <a:rPr kumimoji="0" lang="en-US" sz="1600" b="0" i="0" u="none" strike="noStrike" cap="none" normalizeH="0" baseline="30000" smtClean="0">
                          <a:ln>
                            <a:noFill/>
                          </a:ln>
                          <a:solidFill>
                            <a:srgbClr val="FFFFFF"/>
                          </a:solidFill>
                          <a:effectLst/>
                          <a:latin typeface="Arial" charset="0"/>
                          <a:ea typeface="Times New Roman" charset="0"/>
                        </a:rPr>
                        <a:t>nd</a:t>
                      </a:r>
                      <a:r>
                        <a:rPr kumimoji="0" lang="en-US" sz="1600" b="0" i="0" u="none" strike="noStrike" cap="none" normalizeH="0" baseline="0" smtClean="0">
                          <a:ln>
                            <a:noFill/>
                          </a:ln>
                          <a:solidFill>
                            <a:srgbClr val="FFFFFF"/>
                          </a:solidFill>
                          <a:effectLst/>
                          <a:latin typeface="Arial" charset="0"/>
                          <a:ea typeface="Times New Roman" charset="0"/>
                        </a:rPr>
                        <a:t> I/O</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3</a:t>
                      </a:r>
                      <a:r>
                        <a:rPr kumimoji="0" lang="en-US" sz="1600" b="0" i="0" u="none" strike="noStrike" cap="none" normalizeH="0" baseline="30000" smtClean="0">
                          <a:ln>
                            <a:noFill/>
                          </a:ln>
                          <a:solidFill>
                            <a:srgbClr val="AA5816"/>
                          </a:solidFill>
                          <a:effectLst/>
                          <a:latin typeface="Arial" charset="0"/>
                          <a:ea typeface="Times New Roman" charset="0"/>
                        </a:rPr>
                        <a:t>rd</a:t>
                      </a:r>
                      <a:r>
                        <a:rPr kumimoji="0" lang="en-US" sz="1600" b="0" i="0" u="none" strike="noStrike" cap="none" normalizeH="0" baseline="0" smtClean="0">
                          <a:ln>
                            <a:noFill/>
                          </a:ln>
                          <a:solidFill>
                            <a:srgbClr val="AA5816"/>
                          </a:solidFill>
                          <a:effectLst/>
                          <a:latin typeface="Arial" charset="0"/>
                          <a:ea typeface="Times New Roman" charset="0"/>
                        </a:rPr>
                        <a:t> exec</a:t>
                      </a:r>
                      <a:endParaRPr kumimoji="0" lang="en-US" sz="1600" b="0" i="0" u="none" strike="noStrike" cap="none" normalizeH="0" baseline="0" smtClean="0">
                        <a:ln>
                          <a:noFill/>
                        </a:ln>
                        <a:solidFill>
                          <a:srgbClr val="AA5816"/>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1C1D2"/>
                    </a:solidFill>
                  </a:tcPr>
                </a:tc>
                <a:extLst>
                  <a:ext uri="{0D108BD9-81ED-4DB2-BD59-A6C34878D82A}">
                    <a16:rowId xmlns:a16="http://schemas.microsoft.com/office/drawing/2014/main" val="10000"/>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A</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0</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5EDE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4</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1CCB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4</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4</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4</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4</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extLst>
                  <a:ext uri="{0D108BD9-81ED-4DB2-BD59-A6C34878D82A}">
                    <a16:rowId xmlns:a16="http://schemas.microsoft.com/office/drawing/2014/main" val="10001"/>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B</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2</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804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8</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8</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2"/>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C</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3</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2</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2</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3"/>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D</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7</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extLst>
                  <a:ext uri="{0D108BD9-81ED-4DB2-BD59-A6C34878D82A}">
                    <a16:rowId xmlns:a16="http://schemas.microsoft.com/office/drawing/2014/main" val="10004"/>
                  </a:ext>
                </a:extLst>
              </a:tr>
            </a:tbl>
          </a:graphicData>
        </a:graphic>
      </p:graphicFrame>
      <p:graphicFrame>
        <p:nvGraphicFramePr>
          <p:cNvPr id="19" name="Table 18"/>
          <p:cNvGraphicFramePr>
            <a:graphicFrameLocks noGrp="1"/>
          </p:cNvGraphicFramePr>
          <p:nvPr/>
        </p:nvGraphicFramePr>
        <p:xfrm>
          <a:off x="990600" y="3368675"/>
          <a:ext cx="4324350" cy="335280"/>
        </p:xfrm>
        <a:graphic>
          <a:graphicData uri="http://schemas.openxmlformats.org/drawingml/2006/table">
            <a:tbl>
              <a:tblPr/>
              <a:tblGrid>
                <a:gridCol w="890588">
                  <a:extLst>
                    <a:ext uri="{9D8B030D-6E8A-4147-A177-3AD203B41FA5}">
                      <a16:colId xmlns:a16="http://schemas.microsoft.com/office/drawing/2014/main" val="20000"/>
                    </a:ext>
                  </a:extLst>
                </a:gridCol>
                <a:gridCol w="614362">
                  <a:extLst>
                    <a:ext uri="{9D8B030D-6E8A-4147-A177-3AD203B41FA5}">
                      <a16:colId xmlns:a16="http://schemas.microsoft.com/office/drawing/2014/main" val="20001"/>
                    </a:ext>
                  </a:extLst>
                </a:gridCol>
                <a:gridCol w="641350">
                  <a:extLst>
                    <a:ext uri="{9D8B030D-6E8A-4147-A177-3AD203B41FA5}">
                      <a16:colId xmlns:a16="http://schemas.microsoft.com/office/drawing/2014/main" val="20002"/>
                    </a:ext>
                  </a:extLst>
                </a:gridCol>
                <a:gridCol w="768350">
                  <a:extLst>
                    <a:ext uri="{9D8B030D-6E8A-4147-A177-3AD203B41FA5}">
                      <a16:colId xmlns:a16="http://schemas.microsoft.com/office/drawing/2014/main" val="20003"/>
                    </a:ext>
                  </a:extLst>
                </a:gridCol>
                <a:gridCol w="768350">
                  <a:extLst>
                    <a:ext uri="{9D8B030D-6E8A-4147-A177-3AD203B41FA5}">
                      <a16:colId xmlns:a16="http://schemas.microsoft.com/office/drawing/2014/main" val="20004"/>
                    </a:ext>
                  </a:extLst>
                </a:gridCol>
                <a:gridCol w="641350">
                  <a:extLst>
                    <a:ext uri="{9D8B030D-6E8A-4147-A177-3AD203B41FA5}">
                      <a16:colId xmlns:a16="http://schemas.microsoft.com/office/drawing/2014/main" val="20005"/>
                    </a:ext>
                  </a:extLst>
                </a:gridCol>
              </a:tblGrid>
              <a:tr h="233363">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News Gothic MT" charset="0"/>
                          <a:ea typeface="ＭＳ Ｐゴシック" charset="-128"/>
                        </a:rPr>
                        <a:t>RQ:</a:t>
                      </a:r>
                    </a:p>
                  </a:txBody>
                  <a:tcPr horzOverflow="overflow">
                    <a:lnL w="12700" cap="flat" cmpd="sng" algn="ctr">
                      <a:solidFill>
                        <a:schemeClr val="bg1"/>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News Gothic MT" charset="0"/>
                          <a:ea typeface="ＭＳ Ｐゴシック" charset="-128"/>
                        </a:rPr>
                        <a:t>B:8</a:t>
                      </a: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rgbClr val="D9E8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rgbClr val="FFFFFF"/>
                        </a:solidFill>
                        <a:effectLst/>
                        <a:latin typeface="News Gothic MT" charset="0"/>
                        <a:ea typeface="ＭＳ Ｐゴシック" charset="-128"/>
                      </a:endParaRP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rgbClr val="FFFFFF"/>
                        </a:solidFill>
                        <a:effectLst/>
                        <a:latin typeface="News Gothic MT" charset="0"/>
                        <a:ea typeface="ＭＳ Ｐゴシック" charset="-128"/>
                      </a:endParaRP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rgbClr val="FFFFFF"/>
                        </a:solidFill>
                        <a:effectLst/>
                        <a:latin typeface="News Gothic MT" charset="0"/>
                        <a:ea typeface="ＭＳ Ｐゴシック" charset="-128"/>
                      </a:endParaRP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rgbClr val="FFFFFF"/>
                        </a:solidFill>
                        <a:effectLst/>
                        <a:latin typeface="News Gothic MT" charset="0"/>
                        <a:ea typeface="ＭＳ Ｐゴシック" charset="-128"/>
                      </a:endParaRP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sp>
        <p:nvSpPr>
          <p:cNvPr id="20" name="Explosion 1 19"/>
          <p:cNvSpPr>
            <a:spLocks noChangeArrowheads="1"/>
          </p:cNvSpPr>
          <p:nvPr/>
        </p:nvSpPr>
        <p:spPr bwMode="auto">
          <a:xfrm>
            <a:off x="1981200" y="3306763"/>
            <a:ext cx="441325" cy="503237"/>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sp>
        <p:nvSpPr>
          <p:cNvPr id="21" name="Explosion 1 20"/>
          <p:cNvSpPr>
            <a:spLocks noChangeArrowheads="1"/>
          </p:cNvSpPr>
          <p:nvPr/>
        </p:nvSpPr>
        <p:spPr bwMode="auto">
          <a:xfrm>
            <a:off x="2201863" y="2232025"/>
            <a:ext cx="441325" cy="503238"/>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graphicFrame>
        <p:nvGraphicFramePr>
          <p:cNvPr id="22" name="Object 2"/>
          <p:cNvGraphicFramePr>
            <a:graphicFrameLocks noChangeAspect="1"/>
          </p:cNvGraphicFramePr>
          <p:nvPr>
            <p:extLst>
              <p:ext uri="{D42A27DB-BD31-4B8C-83A1-F6EECF244321}">
                <p14:modId xmlns:p14="http://schemas.microsoft.com/office/powerpoint/2010/main" val="2815288475"/>
              </p:ext>
            </p:extLst>
          </p:nvPr>
        </p:nvGraphicFramePr>
        <p:xfrm>
          <a:off x="549275" y="4146550"/>
          <a:ext cx="8042275" cy="1920875"/>
        </p:xfrm>
        <a:graphic>
          <a:graphicData uri="http://schemas.openxmlformats.org/presentationml/2006/ole">
            <mc:AlternateContent xmlns:mc="http://schemas.openxmlformats.org/markup-compatibility/2006">
              <mc:Choice xmlns:v="urn:schemas-microsoft-com:vml" Requires="v">
                <p:oleObj spid="_x0000_s27666" name="Document" r:id="rId3" imgW="6007100" imgH="1435100" progId="Word.Document.12">
                  <p:link updateAutomatic="1"/>
                </p:oleObj>
              </mc:Choice>
              <mc:Fallback>
                <p:oleObj name="Document" r:id="rId3" imgW="6007100" imgH="1435100" progId="Word.Document.12">
                  <p:link updateAutomatic="1"/>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275" y="4146550"/>
                        <a:ext cx="8042275"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 name="Rectangle 22"/>
          <p:cNvSpPr>
            <a:spLocks noChangeArrowheads="1"/>
          </p:cNvSpPr>
          <p:nvPr/>
        </p:nvSpPr>
        <p:spPr bwMode="auto">
          <a:xfrm>
            <a:off x="1447800" y="4146550"/>
            <a:ext cx="7162800" cy="1919288"/>
          </a:xfrm>
          <a:prstGeom prst="rect">
            <a:avLst/>
          </a:prstGeom>
          <a:solidFill>
            <a:srgbClr val="D4E2ED">
              <a:alpha val="70195"/>
            </a:srgbClr>
          </a:solidFill>
          <a:ln>
            <a:noFill/>
          </a:ln>
          <a:effectLst>
            <a:outerShdw blurRad="38100" dist="30000" dir="5400000" rotWithShape="0">
              <a:srgbClr val="808080">
                <a:alpha val="45000"/>
              </a:srgbClr>
            </a:outerShdw>
          </a:effectLst>
          <a:extLst>
            <a:ext uri="{91240B29-F687-4F45-9708-019B960494DF}">
              <a14:hiddenLine xmlns:a14="http://schemas.microsoft.com/office/drawing/2010/main" w="10000">
                <a:solidFill>
                  <a:srgbClr val="000000"/>
                </a:solidFill>
                <a:miter lim="800000"/>
                <a:headEnd/>
                <a:tailEnd/>
              </a14:hiddenLine>
            </a:ext>
          </a:extLst>
        </p:spPr>
        <p:txBody>
          <a:bodyPr anchor="ctr"/>
          <a:lstStyle/>
          <a:p>
            <a:pPr algn="ctr"/>
            <a:endParaRPr lang="en-US">
              <a:solidFill>
                <a:srgbClr val="FFFFFF"/>
              </a:solidFill>
              <a:latin typeface="Tw Cen MT" charset="-18"/>
            </a:endParaRPr>
          </a:p>
        </p:txBody>
      </p:sp>
      <p:sp>
        <p:nvSpPr>
          <p:cNvPr id="24" name="Explosion 1 23"/>
          <p:cNvSpPr>
            <a:spLocks noChangeArrowheads="1"/>
          </p:cNvSpPr>
          <p:nvPr/>
        </p:nvSpPr>
        <p:spPr bwMode="auto">
          <a:xfrm>
            <a:off x="1133475" y="3992563"/>
            <a:ext cx="441325" cy="503237"/>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sp>
        <p:nvSpPr>
          <p:cNvPr id="25" name="TextBox 24"/>
          <p:cNvSpPr txBox="1"/>
          <p:nvPr/>
        </p:nvSpPr>
        <p:spPr>
          <a:xfrm>
            <a:off x="5638800" y="3368675"/>
            <a:ext cx="2952750" cy="338138"/>
          </a:xfrm>
          <a:prstGeom prst="rect">
            <a:avLst/>
          </a:prstGeom>
          <a:noFill/>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sz="1600">
                <a:solidFill>
                  <a:srgbClr val="7F7F7F"/>
                </a:solidFill>
              </a:rPr>
              <a:t>Proc_id : next_cpu_burst</a:t>
            </a:r>
          </a:p>
        </p:txBody>
      </p:sp>
      <p:cxnSp>
        <p:nvCxnSpPr>
          <p:cNvPr id="26" name="Straight Connector 25"/>
          <p:cNvCxnSpPr>
            <a:cxnSpLocks noChangeShapeType="1"/>
          </p:cNvCxnSpPr>
          <p:nvPr/>
        </p:nvCxnSpPr>
        <p:spPr bwMode="auto">
          <a:xfrm rot="5400000">
            <a:off x="609600" y="5257800"/>
            <a:ext cx="1524000" cy="0"/>
          </a:xfrm>
          <a:prstGeom prst="line">
            <a:avLst/>
          </a:prstGeom>
          <a:noFill/>
          <a:ln w="28575">
            <a:solidFill>
              <a:srgbClr val="FF6600"/>
            </a:solidFill>
            <a:prstDash val="sysDot"/>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00749765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2.5.4. </a:t>
            </a:r>
            <a:r>
              <a:rPr lang="en-US" dirty="0"/>
              <a:t>Chiến lược công việc ngắn nhất</a:t>
            </a:r>
          </a:p>
        </p:txBody>
      </p:sp>
      <p:sp>
        <p:nvSpPr>
          <p:cNvPr id="4" name="Date Placeholder 3"/>
          <p:cNvSpPr>
            <a:spLocks noGrp="1"/>
          </p:cNvSpPr>
          <p:nvPr>
            <p:ph type="dt" sz="half" idx="10"/>
          </p:nvPr>
        </p:nvSpPr>
        <p:spPr/>
        <p:txBody>
          <a:bodyPr/>
          <a:lstStyle/>
          <a:p>
            <a:fld id="{F304A388-B792-4BF1-82EC-FA2C53762184}" type="datetime1">
              <a:rPr lang="en-US" smtClean="0"/>
              <a:t>08-Jul-19</a:t>
            </a:fld>
            <a:endParaRPr lang="en-US" dirty="0"/>
          </a:p>
        </p:txBody>
      </p:sp>
      <p:sp>
        <p:nvSpPr>
          <p:cNvPr id="5" name="Footer Placeholder 4"/>
          <p:cNvSpPr>
            <a:spLocks noGrp="1"/>
          </p:cNvSpPr>
          <p:nvPr>
            <p:ph type="ftr" sz="quarter" idx="11"/>
          </p:nvPr>
        </p:nvSpPr>
        <p:spPr/>
        <p:txBody>
          <a:bodyPr/>
          <a:lstStyle/>
          <a:p>
            <a:r>
              <a:rPr lang="en-US" smtClean="0"/>
              <a:t>GV.TS.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82</a:t>
            </a:fld>
            <a:endParaRPr lang="en-US" dirty="0"/>
          </a:p>
        </p:txBody>
      </p:sp>
      <p:sp>
        <p:nvSpPr>
          <p:cNvPr id="7" name="Content Placeholder 2"/>
          <p:cNvSpPr>
            <a:spLocks noGrp="1"/>
          </p:cNvSpPr>
          <p:nvPr>
            <p:ph sz="quarter" idx="1"/>
          </p:nvPr>
        </p:nvSpPr>
        <p:spPr>
          <a:xfrm>
            <a:off x="612775" y="1600200"/>
            <a:ext cx="8153400" cy="4495800"/>
          </a:xfrm>
        </p:spPr>
        <p:txBody>
          <a:bodyPr/>
          <a:lstStyle/>
          <a:p>
            <a:pPr>
              <a:buFont typeface="Wingdings 2" charset="2"/>
              <a:buNone/>
            </a:pPr>
            <a:r>
              <a:rPr lang="en-US" smtClean="0"/>
              <a:t>  </a:t>
            </a:r>
          </a:p>
        </p:txBody>
      </p:sp>
      <p:graphicFrame>
        <p:nvGraphicFramePr>
          <p:cNvPr id="8" name="Table 7"/>
          <p:cNvGraphicFramePr>
            <a:graphicFrameLocks noGrp="1"/>
          </p:cNvGraphicFramePr>
          <p:nvPr/>
        </p:nvGraphicFramePr>
        <p:xfrm>
          <a:off x="781050" y="1600200"/>
          <a:ext cx="7677150" cy="1463040"/>
        </p:xfrm>
        <a:graphic>
          <a:graphicData uri="http://schemas.openxmlformats.org/drawingml/2006/table">
            <a:tbl>
              <a:tblPr/>
              <a:tblGrid>
                <a:gridCol w="1096963">
                  <a:extLst>
                    <a:ext uri="{9D8B030D-6E8A-4147-A177-3AD203B41FA5}">
                      <a16:colId xmlns:a16="http://schemas.microsoft.com/office/drawing/2014/main" val="20000"/>
                    </a:ext>
                  </a:extLst>
                </a:gridCol>
                <a:gridCol w="1096962">
                  <a:extLst>
                    <a:ext uri="{9D8B030D-6E8A-4147-A177-3AD203B41FA5}">
                      <a16:colId xmlns:a16="http://schemas.microsoft.com/office/drawing/2014/main" val="20001"/>
                    </a:ext>
                  </a:extLst>
                </a:gridCol>
                <a:gridCol w="1096963">
                  <a:extLst>
                    <a:ext uri="{9D8B030D-6E8A-4147-A177-3AD203B41FA5}">
                      <a16:colId xmlns:a16="http://schemas.microsoft.com/office/drawing/2014/main" val="20002"/>
                    </a:ext>
                  </a:extLst>
                </a:gridCol>
                <a:gridCol w="1095375">
                  <a:extLst>
                    <a:ext uri="{9D8B030D-6E8A-4147-A177-3AD203B41FA5}">
                      <a16:colId xmlns:a16="http://schemas.microsoft.com/office/drawing/2014/main" val="20003"/>
                    </a:ext>
                  </a:extLst>
                </a:gridCol>
                <a:gridCol w="1096962">
                  <a:extLst>
                    <a:ext uri="{9D8B030D-6E8A-4147-A177-3AD203B41FA5}">
                      <a16:colId xmlns:a16="http://schemas.microsoft.com/office/drawing/2014/main" val="20004"/>
                    </a:ext>
                  </a:extLst>
                </a:gridCol>
                <a:gridCol w="1096963">
                  <a:extLst>
                    <a:ext uri="{9D8B030D-6E8A-4147-A177-3AD203B41FA5}">
                      <a16:colId xmlns:a16="http://schemas.microsoft.com/office/drawing/2014/main" val="20005"/>
                    </a:ext>
                  </a:extLst>
                </a:gridCol>
                <a:gridCol w="1096962">
                  <a:extLst>
                    <a:ext uri="{9D8B030D-6E8A-4147-A177-3AD203B41FA5}">
                      <a16:colId xmlns:a16="http://schemas.microsoft.com/office/drawing/2014/main" val="20006"/>
                    </a:ext>
                  </a:extLst>
                </a:gridCol>
              </a:tblGrid>
              <a:tr h="2825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Process</a:t>
                      </a:r>
                      <a:endParaRPr kumimoji="0" lang="en-US" sz="1600" b="0" i="0" u="none" strike="noStrike" cap="none" normalizeH="0" baseline="0" smtClean="0">
                        <a:ln>
                          <a:noFill/>
                        </a:ln>
                        <a:solidFill>
                          <a:srgbClr val="FFFFFF"/>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Arrival time</a:t>
                      </a:r>
                      <a:endParaRPr kumimoji="0" lang="en-US" sz="1600" b="0" i="0" u="none" strike="noStrike" cap="none" normalizeH="0" baseline="0" smtClean="0">
                        <a:ln>
                          <a:noFill/>
                        </a:ln>
                        <a:solidFill>
                          <a:srgbClr val="FFFFFF"/>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r>
                        <a:rPr kumimoji="0" lang="en-US" sz="1600" b="0" i="0" u="none" strike="noStrike" cap="none" normalizeH="0" baseline="30000" smtClean="0">
                          <a:ln>
                            <a:noFill/>
                          </a:ln>
                          <a:solidFill>
                            <a:srgbClr val="AA5816"/>
                          </a:solidFill>
                          <a:effectLst/>
                          <a:latin typeface="Arial" charset="0"/>
                          <a:ea typeface="Times New Roman" charset="0"/>
                        </a:rPr>
                        <a:t>st</a:t>
                      </a:r>
                      <a:r>
                        <a:rPr kumimoji="0" lang="en-US" sz="1600" b="0" i="0" u="none" strike="noStrike" cap="none" normalizeH="0" baseline="0" smtClean="0">
                          <a:ln>
                            <a:noFill/>
                          </a:ln>
                          <a:solidFill>
                            <a:srgbClr val="AA5816"/>
                          </a:solidFill>
                          <a:effectLst/>
                          <a:latin typeface="Arial" charset="0"/>
                          <a:ea typeface="Times New Roman" charset="0"/>
                        </a:rPr>
                        <a:t> exec</a:t>
                      </a:r>
                      <a:endParaRPr kumimoji="0" lang="en-US" sz="1600" b="0" i="0" u="none" strike="noStrike" cap="none" normalizeH="0" baseline="0" smtClean="0">
                        <a:ln>
                          <a:noFill/>
                        </a:ln>
                        <a:solidFill>
                          <a:srgbClr val="AA5816"/>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1C1D2"/>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1</a:t>
                      </a:r>
                      <a:r>
                        <a:rPr kumimoji="0" lang="en-US" sz="1600" b="0" i="0" u="none" strike="noStrike" cap="none" normalizeH="0" baseline="30000" smtClean="0">
                          <a:ln>
                            <a:noFill/>
                          </a:ln>
                          <a:solidFill>
                            <a:srgbClr val="FFFFFF"/>
                          </a:solidFill>
                          <a:effectLst/>
                          <a:latin typeface="Arial" charset="0"/>
                          <a:ea typeface="Times New Roman" charset="0"/>
                        </a:rPr>
                        <a:t>st</a:t>
                      </a:r>
                      <a:r>
                        <a:rPr kumimoji="0" lang="en-US" sz="1600" b="0" i="0" u="none" strike="noStrike" cap="none" normalizeH="0" baseline="0" smtClean="0">
                          <a:ln>
                            <a:noFill/>
                          </a:ln>
                          <a:solidFill>
                            <a:srgbClr val="FFFFFF"/>
                          </a:solidFill>
                          <a:effectLst/>
                          <a:latin typeface="Arial" charset="0"/>
                          <a:ea typeface="Times New Roman" charset="0"/>
                        </a:rPr>
                        <a:t> I/O</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2</a:t>
                      </a:r>
                      <a:r>
                        <a:rPr kumimoji="0" lang="en-US" sz="1600" b="0" i="0" u="none" strike="noStrike" cap="none" normalizeH="0" baseline="30000" smtClean="0">
                          <a:ln>
                            <a:noFill/>
                          </a:ln>
                          <a:solidFill>
                            <a:srgbClr val="AA5816"/>
                          </a:solidFill>
                          <a:effectLst/>
                          <a:latin typeface="Arial" charset="0"/>
                          <a:ea typeface="Times New Roman" charset="0"/>
                        </a:rPr>
                        <a:t>nd</a:t>
                      </a:r>
                      <a:r>
                        <a:rPr kumimoji="0" lang="en-US" sz="1600" b="0" i="0" u="none" strike="noStrike" cap="none" normalizeH="0" baseline="0" smtClean="0">
                          <a:ln>
                            <a:noFill/>
                          </a:ln>
                          <a:solidFill>
                            <a:srgbClr val="AA5816"/>
                          </a:solidFill>
                          <a:effectLst/>
                          <a:latin typeface="Arial" charset="0"/>
                          <a:ea typeface="Times New Roman" charset="0"/>
                        </a:rPr>
                        <a:t> exec</a:t>
                      </a:r>
                      <a:endParaRPr kumimoji="0" lang="en-US" sz="1600" b="0" i="0" u="none" strike="noStrike" cap="none" normalizeH="0" baseline="0" smtClean="0">
                        <a:ln>
                          <a:noFill/>
                        </a:ln>
                        <a:solidFill>
                          <a:srgbClr val="AA5816"/>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1C1D2"/>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2</a:t>
                      </a:r>
                      <a:r>
                        <a:rPr kumimoji="0" lang="en-US" sz="1600" b="0" i="0" u="none" strike="noStrike" cap="none" normalizeH="0" baseline="30000" smtClean="0">
                          <a:ln>
                            <a:noFill/>
                          </a:ln>
                          <a:solidFill>
                            <a:srgbClr val="FFFFFF"/>
                          </a:solidFill>
                          <a:effectLst/>
                          <a:latin typeface="Arial" charset="0"/>
                          <a:ea typeface="Times New Roman" charset="0"/>
                        </a:rPr>
                        <a:t>nd</a:t>
                      </a:r>
                      <a:r>
                        <a:rPr kumimoji="0" lang="en-US" sz="1600" b="0" i="0" u="none" strike="noStrike" cap="none" normalizeH="0" baseline="0" smtClean="0">
                          <a:ln>
                            <a:noFill/>
                          </a:ln>
                          <a:solidFill>
                            <a:srgbClr val="FFFFFF"/>
                          </a:solidFill>
                          <a:effectLst/>
                          <a:latin typeface="Arial" charset="0"/>
                          <a:ea typeface="Times New Roman" charset="0"/>
                        </a:rPr>
                        <a:t> I/O</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3</a:t>
                      </a:r>
                      <a:r>
                        <a:rPr kumimoji="0" lang="en-US" sz="1600" b="0" i="0" u="none" strike="noStrike" cap="none" normalizeH="0" baseline="30000" smtClean="0">
                          <a:ln>
                            <a:noFill/>
                          </a:ln>
                          <a:solidFill>
                            <a:srgbClr val="AA5816"/>
                          </a:solidFill>
                          <a:effectLst/>
                          <a:latin typeface="Arial" charset="0"/>
                          <a:ea typeface="Times New Roman" charset="0"/>
                        </a:rPr>
                        <a:t>rd</a:t>
                      </a:r>
                      <a:r>
                        <a:rPr kumimoji="0" lang="en-US" sz="1600" b="0" i="0" u="none" strike="noStrike" cap="none" normalizeH="0" baseline="0" smtClean="0">
                          <a:ln>
                            <a:noFill/>
                          </a:ln>
                          <a:solidFill>
                            <a:srgbClr val="AA5816"/>
                          </a:solidFill>
                          <a:effectLst/>
                          <a:latin typeface="Arial" charset="0"/>
                          <a:ea typeface="Times New Roman" charset="0"/>
                        </a:rPr>
                        <a:t> exec</a:t>
                      </a:r>
                      <a:endParaRPr kumimoji="0" lang="en-US" sz="1600" b="0" i="0" u="none" strike="noStrike" cap="none" normalizeH="0" baseline="0" smtClean="0">
                        <a:ln>
                          <a:noFill/>
                        </a:ln>
                        <a:solidFill>
                          <a:srgbClr val="AA5816"/>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1C1D2"/>
                    </a:solidFill>
                  </a:tcPr>
                </a:tc>
                <a:extLst>
                  <a:ext uri="{0D108BD9-81ED-4DB2-BD59-A6C34878D82A}">
                    <a16:rowId xmlns:a16="http://schemas.microsoft.com/office/drawing/2014/main" val="10000"/>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A</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0</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5EDE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4</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1CCB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4</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4</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4</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4</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extLst>
                  <a:ext uri="{0D108BD9-81ED-4DB2-BD59-A6C34878D82A}">
                    <a16:rowId xmlns:a16="http://schemas.microsoft.com/office/drawing/2014/main" val="10001"/>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B</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2</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5EDE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8</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8</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2"/>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C</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3</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2</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2</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3"/>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D</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7</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extLst>
                  <a:ext uri="{0D108BD9-81ED-4DB2-BD59-A6C34878D82A}">
                    <a16:rowId xmlns:a16="http://schemas.microsoft.com/office/drawing/2014/main" val="10004"/>
                  </a:ext>
                </a:extLst>
              </a:tr>
            </a:tbl>
          </a:graphicData>
        </a:graphic>
      </p:graphicFrame>
      <p:graphicFrame>
        <p:nvGraphicFramePr>
          <p:cNvPr id="9" name="Table 8"/>
          <p:cNvGraphicFramePr>
            <a:graphicFrameLocks noGrp="1"/>
          </p:cNvGraphicFramePr>
          <p:nvPr/>
        </p:nvGraphicFramePr>
        <p:xfrm>
          <a:off x="990600" y="3368675"/>
          <a:ext cx="4324350" cy="335280"/>
        </p:xfrm>
        <a:graphic>
          <a:graphicData uri="http://schemas.openxmlformats.org/drawingml/2006/table">
            <a:tbl>
              <a:tblPr/>
              <a:tblGrid>
                <a:gridCol w="890588">
                  <a:extLst>
                    <a:ext uri="{9D8B030D-6E8A-4147-A177-3AD203B41FA5}">
                      <a16:colId xmlns:a16="http://schemas.microsoft.com/office/drawing/2014/main" val="20000"/>
                    </a:ext>
                  </a:extLst>
                </a:gridCol>
                <a:gridCol w="614362">
                  <a:extLst>
                    <a:ext uri="{9D8B030D-6E8A-4147-A177-3AD203B41FA5}">
                      <a16:colId xmlns:a16="http://schemas.microsoft.com/office/drawing/2014/main" val="20001"/>
                    </a:ext>
                  </a:extLst>
                </a:gridCol>
                <a:gridCol w="641350">
                  <a:extLst>
                    <a:ext uri="{9D8B030D-6E8A-4147-A177-3AD203B41FA5}">
                      <a16:colId xmlns:a16="http://schemas.microsoft.com/office/drawing/2014/main" val="20002"/>
                    </a:ext>
                  </a:extLst>
                </a:gridCol>
                <a:gridCol w="768350">
                  <a:extLst>
                    <a:ext uri="{9D8B030D-6E8A-4147-A177-3AD203B41FA5}">
                      <a16:colId xmlns:a16="http://schemas.microsoft.com/office/drawing/2014/main" val="20003"/>
                    </a:ext>
                  </a:extLst>
                </a:gridCol>
                <a:gridCol w="768350">
                  <a:extLst>
                    <a:ext uri="{9D8B030D-6E8A-4147-A177-3AD203B41FA5}">
                      <a16:colId xmlns:a16="http://schemas.microsoft.com/office/drawing/2014/main" val="20004"/>
                    </a:ext>
                  </a:extLst>
                </a:gridCol>
                <a:gridCol w="641350">
                  <a:extLst>
                    <a:ext uri="{9D8B030D-6E8A-4147-A177-3AD203B41FA5}">
                      <a16:colId xmlns:a16="http://schemas.microsoft.com/office/drawing/2014/main" val="20005"/>
                    </a:ext>
                  </a:extLst>
                </a:gridCol>
              </a:tblGrid>
              <a:tr h="233363">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News Gothic MT" charset="0"/>
                          <a:ea typeface="ＭＳ Ｐゴシック" charset="-128"/>
                        </a:rPr>
                        <a:t>RQ:</a:t>
                      </a:r>
                    </a:p>
                  </a:txBody>
                  <a:tcPr horzOverflow="overflow">
                    <a:lnL w="12700" cap="flat" cmpd="sng" algn="ctr">
                      <a:solidFill>
                        <a:schemeClr val="bg1"/>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News Gothic MT" charset="0"/>
                          <a:ea typeface="ＭＳ Ｐゴシック" charset="-128"/>
                        </a:rPr>
                        <a:t>B:8</a:t>
                      </a: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rgbClr val="D9E8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News Gothic MT" charset="0"/>
                          <a:ea typeface="ＭＳ Ｐゴシック" charset="-128"/>
                        </a:rPr>
                        <a:t>C:2</a:t>
                      </a: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rgbClr val="D9E8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News Gothic MT" charset="0"/>
                        <a:ea typeface="ＭＳ Ｐゴシック" charset="-128"/>
                      </a:endParaRP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News Gothic MT" charset="0"/>
                        <a:ea typeface="ＭＳ Ｐゴシック" charset="-128"/>
                      </a:endParaRP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News Gothic MT" charset="0"/>
                        <a:ea typeface="ＭＳ Ｐゴシック" charset="-128"/>
                      </a:endParaRP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sp>
        <p:nvSpPr>
          <p:cNvPr id="10" name="Explosion 1 9"/>
          <p:cNvSpPr>
            <a:spLocks noChangeArrowheads="1"/>
          </p:cNvSpPr>
          <p:nvPr/>
        </p:nvSpPr>
        <p:spPr bwMode="auto">
          <a:xfrm>
            <a:off x="2606675" y="3306763"/>
            <a:ext cx="441325" cy="503237"/>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sp>
        <p:nvSpPr>
          <p:cNvPr id="11" name="Explosion 1 10"/>
          <p:cNvSpPr>
            <a:spLocks noChangeArrowheads="1"/>
          </p:cNvSpPr>
          <p:nvPr/>
        </p:nvSpPr>
        <p:spPr bwMode="auto">
          <a:xfrm>
            <a:off x="2201863" y="2468563"/>
            <a:ext cx="441325" cy="503237"/>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graphicFrame>
        <p:nvGraphicFramePr>
          <p:cNvPr id="12" name="Object 2"/>
          <p:cNvGraphicFramePr>
            <a:graphicFrameLocks noChangeAspect="1"/>
          </p:cNvGraphicFramePr>
          <p:nvPr>
            <p:extLst>
              <p:ext uri="{D42A27DB-BD31-4B8C-83A1-F6EECF244321}">
                <p14:modId xmlns:p14="http://schemas.microsoft.com/office/powerpoint/2010/main" val="4155462117"/>
              </p:ext>
            </p:extLst>
          </p:nvPr>
        </p:nvGraphicFramePr>
        <p:xfrm>
          <a:off x="549275" y="4146550"/>
          <a:ext cx="8042275" cy="1920875"/>
        </p:xfrm>
        <a:graphic>
          <a:graphicData uri="http://schemas.openxmlformats.org/presentationml/2006/ole">
            <mc:AlternateContent xmlns:mc="http://schemas.openxmlformats.org/markup-compatibility/2006">
              <mc:Choice xmlns:v="urn:schemas-microsoft-com:vml" Requires="v">
                <p:oleObj spid="_x0000_s28690" name="Document" r:id="rId3" imgW="6007100" imgH="1435100" progId="Word.Document.12">
                  <p:link updateAutomatic="1"/>
                </p:oleObj>
              </mc:Choice>
              <mc:Fallback>
                <p:oleObj name="Document" r:id="rId3" imgW="6007100" imgH="1435100" progId="Word.Document.12">
                  <p:link updateAutomatic="1"/>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275" y="4146550"/>
                        <a:ext cx="8042275"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 name="Rectangle 12"/>
          <p:cNvSpPr>
            <a:spLocks noChangeArrowheads="1"/>
          </p:cNvSpPr>
          <p:nvPr/>
        </p:nvSpPr>
        <p:spPr bwMode="auto">
          <a:xfrm>
            <a:off x="1752600" y="4146550"/>
            <a:ext cx="6858000" cy="1919288"/>
          </a:xfrm>
          <a:prstGeom prst="rect">
            <a:avLst/>
          </a:prstGeom>
          <a:solidFill>
            <a:srgbClr val="D4E2ED">
              <a:alpha val="70195"/>
            </a:srgbClr>
          </a:solidFill>
          <a:ln>
            <a:noFill/>
          </a:ln>
          <a:effectLst>
            <a:outerShdw blurRad="38100" dist="30000" dir="5400000" rotWithShape="0">
              <a:srgbClr val="808080">
                <a:alpha val="45000"/>
              </a:srgbClr>
            </a:outerShdw>
          </a:effectLst>
          <a:extLst>
            <a:ext uri="{91240B29-F687-4F45-9708-019B960494DF}">
              <a14:hiddenLine xmlns:a14="http://schemas.microsoft.com/office/drawing/2010/main" w="10000">
                <a:solidFill>
                  <a:srgbClr val="000000"/>
                </a:solidFill>
                <a:miter lim="800000"/>
                <a:headEnd/>
                <a:tailEnd/>
              </a14:hiddenLine>
            </a:ext>
          </a:extLst>
        </p:spPr>
        <p:txBody>
          <a:bodyPr anchor="ctr"/>
          <a:lstStyle/>
          <a:p>
            <a:pPr algn="ctr"/>
            <a:endParaRPr lang="en-US">
              <a:solidFill>
                <a:srgbClr val="FFFFFF"/>
              </a:solidFill>
              <a:latin typeface="Tw Cen MT" charset="-18"/>
            </a:endParaRPr>
          </a:p>
        </p:txBody>
      </p:sp>
      <p:sp>
        <p:nvSpPr>
          <p:cNvPr id="14" name="Explosion 1 13"/>
          <p:cNvSpPr>
            <a:spLocks noChangeArrowheads="1"/>
          </p:cNvSpPr>
          <p:nvPr/>
        </p:nvSpPr>
        <p:spPr bwMode="auto">
          <a:xfrm>
            <a:off x="1311275" y="3992563"/>
            <a:ext cx="441325" cy="503237"/>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cxnSp>
        <p:nvCxnSpPr>
          <p:cNvPr id="15" name="Straight Connector 14"/>
          <p:cNvCxnSpPr>
            <a:cxnSpLocks noChangeShapeType="1"/>
          </p:cNvCxnSpPr>
          <p:nvPr/>
        </p:nvCxnSpPr>
        <p:spPr bwMode="auto">
          <a:xfrm rot="5400000">
            <a:off x="838200" y="5257800"/>
            <a:ext cx="1524000" cy="0"/>
          </a:xfrm>
          <a:prstGeom prst="line">
            <a:avLst/>
          </a:prstGeom>
          <a:noFill/>
          <a:ln w="28575">
            <a:solidFill>
              <a:srgbClr val="FF6600"/>
            </a:solidFill>
            <a:prstDash val="sysDot"/>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35318455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2.5.4. </a:t>
            </a:r>
            <a:r>
              <a:rPr lang="en-US" dirty="0"/>
              <a:t>Chiến lược công việc ngắn nhất</a:t>
            </a:r>
          </a:p>
        </p:txBody>
      </p:sp>
      <p:sp>
        <p:nvSpPr>
          <p:cNvPr id="4" name="Date Placeholder 3"/>
          <p:cNvSpPr>
            <a:spLocks noGrp="1"/>
          </p:cNvSpPr>
          <p:nvPr>
            <p:ph type="dt" sz="half" idx="10"/>
          </p:nvPr>
        </p:nvSpPr>
        <p:spPr/>
        <p:txBody>
          <a:bodyPr/>
          <a:lstStyle/>
          <a:p>
            <a:fld id="{F304A388-B792-4BF1-82EC-FA2C53762184}" type="datetime1">
              <a:rPr lang="en-US" smtClean="0"/>
              <a:t>08-Jul-19</a:t>
            </a:fld>
            <a:endParaRPr lang="en-US" dirty="0"/>
          </a:p>
        </p:txBody>
      </p:sp>
      <p:sp>
        <p:nvSpPr>
          <p:cNvPr id="5" name="Footer Placeholder 4"/>
          <p:cNvSpPr>
            <a:spLocks noGrp="1"/>
          </p:cNvSpPr>
          <p:nvPr>
            <p:ph type="ftr" sz="quarter" idx="11"/>
          </p:nvPr>
        </p:nvSpPr>
        <p:spPr/>
        <p:txBody>
          <a:bodyPr/>
          <a:lstStyle/>
          <a:p>
            <a:r>
              <a:rPr lang="en-US" smtClean="0"/>
              <a:t>GV.TS.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83</a:t>
            </a:fld>
            <a:endParaRPr lang="en-US" dirty="0"/>
          </a:p>
        </p:txBody>
      </p:sp>
      <p:sp>
        <p:nvSpPr>
          <p:cNvPr id="7" name="Content Placeholder 2"/>
          <p:cNvSpPr>
            <a:spLocks noGrp="1"/>
          </p:cNvSpPr>
          <p:nvPr>
            <p:ph sz="quarter" idx="1"/>
          </p:nvPr>
        </p:nvSpPr>
        <p:spPr>
          <a:xfrm>
            <a:off x="612775" y="1600200"/>
            <a:ext cx="8153400" cy="4495800"/>
          </a:xfrm>
        </p:spPr>
        <p:txBody>
          <a:bodyPr/>
          <a:lstStyle/>
          <a:p>
            <a:pPr>
              <a:buFont typeface="Wingdings 2" charset="2"/>
              <a:buNone/>
            </a:pPr>
            <a:r>
              <a:rPr lang="en-US" smtClean="0"/>
              <a:t>  </a:t>
            </a:r>
          </a:p>
        </p:txBody>
      </p:sp>
      <p:graphicFrame>
        <p:nvGraphicFramePr>
          <p:cNvPr id="8" name="Table 7"/>
          <p:cNvGraphicFramePr>
            <a:graphicFrameLocks noGrp="1"/>
          </p:cNvGraphicFramePr>
          <p:nvPr/>
        </p:nvGraphicFramePr>
        <p:xfrm>
          <a:off x="781050" y="1600200"/>
          <a:ext cx="7677150" cy="1463040"/>
        </p:xfrm>
        <a:graphic>
          <a:graphicData uri="http://schemas.openxmlformats.org/drawingml/2006/table">
            <a:tbl>
              <a:tblPr/>
              <a:tblGrid>
                <a:gridCol w="1096963">
                  <a:extLst>
                    <a:ext uri="{9D8B030D-6E8A-4147-A177-3AD203B41FA5}">
                      <a16:colId xmlns:a16="http://schemas.microsoft.com/office/drawing/2014/main" val="20000"/>
                    </a:ext>
                  </a:extLst>
                </a:gridCol>
                <a:gridCol w="1096962">
                  <a:extLst>
                    <a:ext uri="{9D8B030D-6E8A-4147-A177-3AD203B41FA5}">
                      <a16:colId xmlns:a16="http://schemas.microsoft.com/office/drawing/2014/main" val="20001"/>
                    </a:ext>
                  </a:extLst>
                </a:gridCol>
                <a:gridCol w="1096963">
                  <a:extLst>
                    <a:ext uri="{9D8B030D-6E8A-4147-A177-3AD203B41FA5}">
                      <a16:colId xmlns:a16="http://schemas.microsoft.com/office/drawing/2014/main" val="20002"/>
                    </a:ext>
                  </a:extLst>
                </a:gridCol>
                <a:gridCol w="1095375">
                  <a:extLst>
                    <a:ext uri="{9D8B030D-6E8A-4147-A177-3AD203B41FA5}">
                      <a16:colId xmlns:a16="http://schemas.microsoft.com/office/drawing/2014/main" val="20003"/>
                    </a:ext>
                  </a:extLst>
                </a:gridCol>
                <a:gridCol w="1096962">
                  <a:extLst>
                    <a:ext uri="{9D8B030D-6E8A-4147-A177-3AD203B41FA5}">
                      <a16:colId xmlns:a16="http://schemas.microsoft.com/office/drawing/2014/main" val="20004"/>
                    </a:ext>
                  </a:extLst>
                </a:gridCol>
                <a:gridCol w="1096963">
                  <a:extLst>
                    <a:ext uri="{9D8B030D-6E8A-4147-A177-3AD203B41FA5}">
                      <a16:colId xmlns:a16="http://schemas.microsoft.com/office/drawing/2014/main" val="20005"/>
                    </a:ext>
                  </a:extLst>
                </a:gridCol>
                <a:gridCol w="1096962">
                  <a:extLst>
                    <a:ext uri="{9D8B030D-6E8A-4147-A177-3AD203B41FA5}">
                      <a16:colId xmlns:a16="http://schemas.microsoft.com/office/drawing/2014/main" val="20006"/>
                    </a:ext>
                  </a:extLst>
                </a:gridCol>
              </a:tblGrid>
              <a:tr h="2825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Process</a:t>
                      </a:r>
                      <a:endParaRPr kumimoji="0" lang="en-US" sz="1600" b="0" i="0" u="none" strike="noStrike" cap="none" normalizeH="0" baseline="0" smtClean="0">
                        <a:ln>
                          <a:noFill/>
                        </a:ln>
                        <a:solidFill>
                          <a:srgbClr val="FFFFFF"/>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Arrival time</a:t>
                      </a:r>
                      <a:endParaRPr kumimoji="0" lang="en-US" sz="1600" b="0" i="0" u="none" strike="noStrike" cap="none" normalizeH="0" baseline="0" smtClean="0">
                        <a:ln>
                          <a:noFill/>
                        </a:ln>
                        <a:solidFill>
                          <a:srgbClr val="FFFFFF"/>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r>
                        <a:rPr kumimoji="0" lang="en-US" sz="1600" b="0" i="0" u="none" strike="noStrike" cap="none" normalizeH="0" baseline="30000" smtClean="0">
                          <a:ln>
                            <a:noFill/>
                          </a:ln>
                          <a:solidFill>
                            <a:srgbClr val="AA5816"/>
                          </a:solidFill>
                          <a:effectLst/>
                          <a:latin typeface="Arial" charset="0"/>
                          <a:ea typeface="Times New Roman" charset="0"/>
                        </a:rPr>
                        <a:t>st</a:t>
                      </a:r>
                      <a:r>
                        <a:rPr kumimoji="0" lang="en-US" sz="1600" b="0" i="0" u="none" strike="noStrike" cap="none" normalizeH="0" baseline="0" smtClean="0">
                          <a:ln>
                            <a:noFill/>
                          </a:ln>
                          <a:solidFill>
                            <a:srgbClr val="AA5816"/>
                          </a:solidFill>
                          <a:effectLst/>
                          <a:latin typeface="Arial" charset="0"/>
                          <a:ea typeface="Times New Roman" charset="0"/>
                        </a:rPr>
                        <a:t> exec</a:t>
                      </a:r>
                      <a:endParaRPr kumimoji="0" lang="en-US" sz="1600" b="0" i="0" u="none" strike="noStrike" cap="none" normalizeH="0" baseline="0" smtClean="0">
                        <a:ln>
                          <a:noFill/>
                        </a:ln>
                        <a:solidFill>
                          <a:srgbClr val="AA5816"/>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1C1D2"/>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1</a:t>
                      </a:r>
                      <a:r>
                        <a:rPr kumimoji="0" lang="en-US" sz="1600" b="0" i="0" u="none" strike="noStrike" cap="none" normalizeH="0" baseline="30000" smtClean="0">
                          <a:ln>
                            <a:noFill/>
                          </a:ln>
                          <a:solidFill>
                            <a:srgbClr val="FFFFFF"/>
                          </a:solidFill>
                          <a:effectLst/>
                          <a:latin typeface="Arial" charset="0"/>
                          <a:ea typeface="Times New Roman" charset="0"/>
                        </a:rPr>
                        <a:t>st</a:t>
                      </a:r>
                      <a:r>
                        <a:rPr kumimoji="0" lang="en-US" sz="1600" b="0" i="0" u="none" strike="noStrike" cap="none" normalizeH="0" baseline="0" smtClean="0">
                          <a:ln>
                            <a:noFill/>
                          </a:ln>
                          <a:solidFill>
                            <a:srgbClr val="FFFFFF"/>
                          </a:solidFill>
                          <a:effectLst/>
                          <a:latin typeface="Arial" charset="0"/>
                          <a:ea typeface="Times New Roman" charset="0"/>
                        </a:rPr>
                        <a:t> I/O</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2</a:t>
                      </a:r>
                      <a:r>
                        <a:rPr kumimoji="0" lang="en-US" sz="1600" b="0" i="0" u="none" strike="noStrike" cap="none" normalizeH="0" baseline="30000" smtClean="0">
                          <a:ln>
                            <a:noFill/>
                          </a:ln>
                          <a:solidFill>
                            <a:srgbClr val="AA5816"/>
                          </a:solidFill>
                          <a:effectLst/>
                          <a:latin typeface="Arial" charset="0"/>
                          <a:ea typeface="Times New Roman" charset="0"/>
                        </a:rPr>
                        <a:t>nd</a:t>
                      </a:r>
                      <a:r>
                        <a:rPr kumimoji="0" lang="en-US" sz="1600" b="0" i="0" u="none" strike="noStrike" cap="none" normalizeH="0" baseline="0" smtClean="0">
                          <a:ln>
                            <a:noFill/>
                          </a:ln>
                          <a:solidFill>
                            <a:srgbClr val="AA5816"/>
                          </a:solidFill>
                          <a:effectLst/>
                          <a:latin typeface="Arial" charset="0"/>
                          <a:ea typeface="Times New Roman" charset="0"/>
                        </a:rPr>
                        <a:t> exec</a:t>
                      </a:r>
                      <a:endParaRPr kumimoji="0" lang="en-US" sz="1600" b="0" i="0" u="none" strike="noStrike" cap="none" normalizeH="0" baseline="0" smtClean="0">
                        <a:ln>
                          <a:noFill/>
                        </a:ln>
                        <a:solidFill>
                          <a:srgbClr val="AA5816"/>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1C1D2"/>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2</a:t>
                      </a:r>
                      <a:r>
                        <a:rPr kumimoji="0" lang="en-US" sz="1600" b="0" i="0" u="none" strike="noStrike" cap="none" normalizeH="0" baseline="30000" smtClean="0">
                          <a:ln>
                            <a:noFill/>
                          </a:ln>
                          <a:solidFill>
                            <a:srgbClr val="FFFFFF"/>
                          </a:solidFill>
                          <a:effectLst/>
                          <a:latin typeface="Arial" charset="0"/>
                          <a:ea typeface="Times New Roman" charset="0"/>
                        </a:rPr>
                        <a:t>nd</a:t>
                      </a:r>
                      <a:r>
                        <a:rPr kumimoji="0" lang="en-US" sz="1600" b="0" i="0" u="none" strike="noStrike" cap="none" normalizeH="0" baseline="0" smtClean="0">
                          <a:ln>
                            <a:noFill/>
                          </a:ln>
                          <a:solidFill>
                            <a:srgbClr val="FFFFFF"/>
                          </a:solidFill>
                          <a:effectLst/>
                          <a:latin typeface="Arial" charset="0"/>
                          <a:ea typeface="Times New Roman" charset="0"/>
                        </a:rPr>
                        <a:t> I/O</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3</a:t>
                      </a:r>
                      <a:r>
                        <a:rPr kumimoji="0" lang="en-US" sz="1600" b="0" i="0" u="none" strike="noStrike" cap="none" normalizeH="0" baseline="30000" smtClean="0">
                          <a:ln>
                            <a:noFill/>
                          </a:ln>
                          <a:solidFill>
                            <a:srgbClr val="AA5816"/>
                          </a:solidFill>
                          <a:effectLst/>
                          <a:latin typeface="Arial" charset="0"/>
                          <a:ea typeface="Times New Roman" charset="0"/>
                        </a:rPr>
                        <a:t>rd</a:t>
                      </a:r>
                      <a:r>
                        <a:rPr kumimoji="0" lang="en-US" sz="1600" b="0" i="0" u="none" strike="noStrike" cap="none" normalizeH="0" baseline="0" smtClean="0">
                          <a:ln>
                            <a:noFill/>
                          </a:ln>
                          <a:solidFill>
                            <a:srgbClr val="AA5816"/>
                          </a:solidFill>
                          <a:effectLst/>
                          <a:latin typeface="Arial" charset="0"/>
                          <a:ea typeface="Times New Roman" charset="0"/>
                        </a:rPr>
                        <a:t> exec</a:t>
                      </a:r>
                      <a:endParaRPr kumimoji="0" lang="en-US" sz="1600" b="0" i="0" u="none" strike="noStrike" cap="none" normalizeH="0" baseline="0" smtClean="0">
                        <a:ln>
                          <a:noFill/>
                        </a:ln>
                        <a:solidFill>
                          <a:srgbClr val="AA5816"/>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1C1D2"/>
                    </a:solidFill>
                  </a:tcPr>
                </a:tc>
                <a:extLst>
                  <a:ext uri="{0D108BD9-81ED-4DB2-BD59-A6C34878D82A}">
                    <a16:rowId xmlns:a16="http://schemas.microsoft.com/office/drawing/2014/main" val="10000"/>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A</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0</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5EDE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4</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0CAC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4</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804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4</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4</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4</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extLst>
                  <a:ext uri="{0D108BD9-81ED-4DB2-BD59-A6C34878D82A}">
                    <a16:rowId xmlns:a16="http://schemas.microsoft.com/office/drawing/2014/main" val="10001"/>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B</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2</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5EDE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8</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8</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2"/>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C</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3</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5EDE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2</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804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2</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3"/>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D</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7</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extLst>
                  <a:ext uri="{0D108BD9-81ED-4DB2-BD59-A6C34878D82A}">
                    <a16:rowId xmlns:a16="http://schemas.microsoft.com/office/drawing/2014/main" val="10004"/>
                  </a:ext>
                </a:extLst>
              </a:tr>
            </a:tbl>
          </a:graphicData>
        </a:graphic>
      </p:graphicFrame>
      <p:graphicFrame>
        <p:nvGraphicFramePr>
          <p:cNvPr id="9" name="Table 8"/>
          <p:cNvGraphicFramePr>
            <a:graphicFrameLocks noGrp="1"/>
          </p:cNvGraphicFramePr>
          <p:nvPr/>
        </p:nvGraphicFramePr>
        <p:xfrm>
          <a:off x="990600" y="3368675"/>
          <a:ext cx="4324350" cy="335280"/>
        </p:xfrm>
        <a:graphic>
          <a:graphicData uri="http://schemas.openxmlformats.org/drawingml/2006/table">
            <a:tbl>
              <a:tblPr/>
              <a:tblGrid>
                <a:gridCol w="890588">
                  <a:extLst>
                    <a:ext uri="{9D8B030D-6E8A-4147-A177-3AD203B41FA5}">
                      <a16:colId xmlns:a16="http://schemas.microsoft.com/office/drawing/2014/main" val="20000"/>
                    </a:ext>
                  </a:extLst>
                </a:gridCol>
                <a:gridCol w="614362">
                  <a:extLst>
                    <a:ext uri="{9D8B030D-6E8A-4147-A177-3AD203B41FA5}">
                      <a16:colId xmlns:a16="http://schemas.microsoft.com/office/drawing/2014/main" val="20001"/>
                    </a:ext>
                  </a:extLst>
                </a:gridCol>
                <a:gridCol w="641350">
                  <a:extLst>
                    <a:ext uri="{9D8B030D-6E8A-4147-A177-3AD203B41FA5}">
                      <a16:colId xmlns:a16="http://schemas.microsoft.com/office/drawing/2014/main" val="20002"/>
                    </a:ext>
                  </a:extLst>
                </a:gridCol>
                <a:gridCol w="768350">
                  <a:extLst>
                    <a:ext uri="{9D8B030D-6E8A-4147-A177-3AD203B41FA5}">
                      <a16:colId xmlns:a16="http://schemas.microsoft.com/office/drawing/2014/main" val="20003"/>
                    </a:ext>
                  </a:extLst>
                </a:gridCol>
                <a:gridCol w="768350">
                  <a:extLst>
                    <a:ext uri="{9D8B030D-6E8A-4147-A177-3AD203B41FA5}">
                      <a16:colId xmlns:a16="http://schemas.microsoft.com/office/drawing/2014/main" val="20004"/>
                    </a:ext>
                  </a:extLst>
                </a:gridCol>
                <a:gridCol w="641350">
                  <a:extLst>
                    <a:ext uri="{9D8B030D-6E8A-4147-A177-3AD203B41FA5}">
                      <a16:colId xmlns:a16="http://schemas.microsoft.com/office/drawing/2014/main" val="20005"/>
                    </a:ext>
                  </a:extLst>
                </a:gridCol>
              </a:tblGrid>
              <a:tr h="233363">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News Gothic MT" charset="0"/>
                          <a:ea typeface="ＭＳ Ｐゴシック" charset="-128"/>
                        </a:rPr>
                        <a:t>RQ:</a:t>
                      </a:r>
                    </a:p>
                  </a:txBody>
                  <a:tcPr horzOverflow="overflow">
                    <a:lnL w="12700" cap="flat" cmpd="sng" algn="ctr">
                      <a:solidFill>
                        <a:schemeClr val="bg1"/>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News Gothic MT" charset="0"/>
                          <a:ea typeface="ＭＳ Ｐゴシック" charset="-128"/>
                        </a:rPr>
                        <a:t>B:8</a:t>
                      </a: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rgbClr val="D9E8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News Gothic MT" charset="0"/>
                          <a:ea typeface="ＭＳ Ｐゴシック" charset="-128"/>
                        </a:rPr>
                        <a:t>C:2</a:t>
                      </a: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rgbClr val="D9E8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News Gothic MT" charset="0"/>
                        <a:ea typeface="ＭＳ Ｐゴシック" charset="-128"/>
                      </a:endParaRP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News Gothic MT" charset="0"/>
                        <a:ea typeface="ＭＳ Ｐゴシック" charset="-128"/>
                      </a:endParaRP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News Gothic MT" charset="0"/>
                        <a:ea typeface="ＭＳ Ｐゴシック" charset="-128"/>
                      </a:endParaRP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sp>
        <p:nvSpPr>
          <p:cNvPr id="10" name="Explosion 1 9"/>
          <p:cNvSpPr>
            <a:spLocks noChangeArrowheads="1"/>
          </p:cNvSpPr>
          <p:nvPr/>
        </p:nvSpPr>
        <p:spPr bwMode="auto">
          <a:xfrm>
            <a:off x="2606675" y="3306763"/>
            <a:ext cx="441325" cy="503237"/>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sp>
        <p:nvSpPr>
          <p:cNvPr id="11" name="Explosion 1 10"/>
          <p:cNvSpPr>
            <a:spLocks noChangeArrowheads="1"/>
          </p:cNvSpPr>
          <p:nvPr/>
        </p:nvSpPr>
        <p:spPr bwMode="auto">
          <a:xfrm>
            <a:off x="3292475" y="1981200"/>
            <a:ext cx="441325" cy="503238"/>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graphicFrame>
        <p:nvGraphicFramePr>
          <p:cNvPr id="12" name="Object 2"/>
          <p:cNvGraphicFramePr>
            <a:graphicFrameLocks noChangeAspect="1"/>
          </p:cNvGraphicFramePr>
          <p:nvPr>
            <p:extLst>
              <p:ext uri="{D42A27DB-BD31-4B8C-83A1-F6EECF244321}">
                <p14:modId xmlns:p14="http://schemas.microsoft.com/office/powerpoint/2010/main" val="168351896"/>
              </p:ext>
            </p:extLst>
          </p:nvPr>
        </p:nvGraphicFramePr>
        <p:xfrm>
          <a:off x="549275" y="4146550"/>
          <a:ext cx="8042275" cy="1920875"/>
        </p:xfrm>
        <a:graphic>
          <a:graphicData uri="http://schemas.openxmlformats.org/presentationml/2006/ole">
            <mc:AlternateContent xmlns:mc="http://schemas.openxmlformats.org/markup-compatibility/2006">
              <mc:Choice xmlns:v="urn:schemas-microsoft-com:vml" Requires="v">
                <p:oleObj spid="_x0000_s29714" name="Document" r:id="rId3" imgW="6007100" imgH="1435100" progId="Word.Document.12">
                  <p:link updateAutomatic="1"/>
                </p:oleObj>
              </mc:Choice>
              <mc:Fallback>
                <p:oleObj name="Document" r:id="rId3" imgW="6007100" imgH="1435100" progId="Word.Document.12">
                  <p:link updateAutomatic="1"/>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275" y="4146550"/>
                        <a:ext cx="8042275"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 name="Rectangle 12"/>
          <p:cNvSpPr>
            <a:spLocks noChangeArrowheads="1"/>
          </p:cNvSpPr>
          <p:nvPr/>
        </p:nvSpPr>
        <p:spPr bwMode="auto">
          <a:xfrm>
            <a:off x="2057400" y="4146550"/>
            <a:ext cx="6553200" cy="1919288"/>
          </a:xfrm>
          <a:prstGeom prst="rect">
            <a:avLst/>
          </a:prstGeom>
          <a:solidFill>
            <a:srgbClr val="D4E2ED">
              <a:alpha val="70195"/>
            </a:srgbClr>
          </a:solidFill>
          <a:ln>
            <a:noFill/>
          </a:ln>
          <a:effectLst>
            <a:outerShdw blurRad="38100" dist="30000" dir="5400000" rotWithShape="0">
              <a:srgbClr val="808080">
                <a:alpha val="45000"/>
              </a:srgbClr>
            </a:outerShdw>
          </a:effectLst>
          <a:extLst>
            <a:ext uri="{91240B29-F687-4F45-9708-019B960494DF}">
              <a14:hiddenLine xmlns:a14="http://schemas.microsoft.com/office/drawing/2010/main" w="10000">
                <a:solidFill>
                  <a:srgbClr val="000000"/>
                </a:solidFill>
                <a:miter lim="800000"/>
                <a:headEnd/>
                <a:tailEnd/>
              </a14:hiddenLine>
            </a:ext>
          </a:extLst>
        </p:spPr>
        <p:txBody>
          <a:bodyPr anchor="ctr"/>
          <a:lstStyle/>
          <a:p>
            <a:pPr algn="ctr"/>
            <a:endParaRPr lang="en-US">
              <a:solidFill>
                <a:srgbClr val="FFFFFF"/>
              </a:solidFill>
              <a:latin typeface="Tw Cen MT" charset="-18"/>
            </a:endParaRPr>
          </a:p>
        </p:txBody>
      </p:sp>
      <p:sp>
        <p:nvSpPr>
          <p:cNvPr id="14" name="Explosion 1 13"/>
          <p:cNvSpPr>
            <a:spLocks noChangeArrowheads="1"/>
          </p:cNvSpPr>
          <p:nvPr/>
        </p:nvSpPr>
        <p:spPr bwMode="auto">
          <a:xfrm>
            <a:off x="1692275" y="4449763"/>
            <a:ext cx="441325" cy="503237"/>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cxnSp>
        <p:nvCxnSpPr>
          <p:cNvPr id="15" name="Straight Connector 14"/>
          <p:cNvCxnSpPr>
            <a:cxnSpLocks noChangeShapeType="1"/>
          </p:cNvCxnSpPr>
          <p:nvPr/>
        </p:nvCxnSpPr>
        <p:spPr bwMode="auto">
          <a:xfrm rot="10800000" flipV="1">
            <a:off x="2606675" y="3368675"/>
            <a:ext cx="441325" cy="334963"/>
          </a:xfrm>
          <a:prstGeom prst="line">
            <a:avLst/>
          </a:prstGeom>
          <a:noFill/>
          <a:ln w="19050">
            <a:solidFill>
              <a:schemeClr val="accent1"/>
            </a:solidFill>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
        <p:nvSpPr>
          <p:cNvPr id="16" name="Explosion 1 15"/>
          <p:cNvSpPr>
            <a:spLocks noChangeArrowheads="1"/>
          </p:cNvSpPr>
          <p:nvPr/>
        </p:nvSpPr>
        <p:spPr bwMode="auto">
          <a:xfrm>
            <a:off x="3292475" y="2468563"/>
            <a:ext cx="441325" cy="503237"/>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sp>
        <p:nvSpPr>
          <p:cNvPr id="17" name="Explosion 1 16"/>
          <p:cNvSpPr>
            <a:spLocks noChangeArrowheads="1"/>
          </p:cNvSpPr>
          <p:nvPr/>
        </p:nvSpPr>
        <p:spPr bwMode="auto">
          <a:xfrm>
            <a:off x="1651000" y="4945063"/>
            <a:ext cx="381000" cy="503237"/>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sp>
        <p:nvSpPr>
          <p:cNvPr id="18" name="Explosion 1 17"/>
          <p:cNvSpPr>
            <a:spLocks noChangeArrowheads="1"/>
          </p:cNvSpPr>
          <p:nvPr/>
        </p:nvSpPr>
        <p:spPr bwMode="auto">
          <a:xfrm>
            <a:off x="1692275" y="5211763"/>
            <a:ext cx="441325" cy="503237"/>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sp>
        <p:nvSpPr>
          <p:cNvPr id="19" name="Explosion 1 18"/>
          <p:cNvSpPr>
            <a:spLocks noChangeArrowheads="1"/>
          </p:cNvSpPr>
          <p:nvPr/>
        </p:nvSpPr>
        <p:spPr bwMode="auto">
          <a:xfrm>
            <a:off x="4435475" y="1981200"/>
            <a:ext cx="441325" cy="503238"/>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cxnSp>
        <p:nvCxnSpPr>
          <p:cNvPr id="20" name="Straight Connector 19"/>
          <p:cNvCxnSpPr>
            <a:cxnSpLocks noChangeShapeType="1"/>
          </p:cNvCxnSpPr>
          <p:nvPr/>
        </p:nvCxnSpPr>
        <p:spPr bwMode="auto">
          <a:xfrm rot="5400000">
            <a:off x="1041400" y="5257800"/>
            <a:ext cx="1524000" cy="0"/>
          </a:xfrm>
          <a:prstGeom prst="line">
            <a:avLst/>
          </a:prstGeom>
          <a:noFill/>
          <a:ln w="28575">
            <a:solidFill>
              <a:srgbClr val="FF6600"/>
            </a:solidFill>
            <a:prstDash val="sysDot"/>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80741381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2.5.4. </a:t>
            </a:r>
            <a:r>
              <a:rPr lang="en-US" dirty="0"/>
              <a:t>Chiến lược công việc ngắn nhất</a:t>
            </a:r>
          </a:p>
        </p:txBody>
      </p:sp>
      <p:sp>
        <p:nvSpPr>
          <p:cNvPr id="4" name="Date Placeholder 3"/>
          <p:cNvSpPr>
            <a:spLocks noGrp="1"/>
          </p:cNvSpPr>
          <p:nvPr>
            <p:ph type="dt" sz="half" idx="10"/>
          </p:nvPr>
        </p:nvSpPr>
        <p:spPr/>
        <p:txBody>
          <a:bodyPr/>
          <a:lstStyle/>
          <a:p>
            <a:fld id="{F304A388-B792-4BF1-82EC-FA2C53762184}" type="datetime1">
              <a:rPr lang="en-US" smtClean="0"/>
              <a:t>08-Jul-19</a:t>
            </a:fld>
            <a:endParaRPr lang="en-US" dirty="0"/>
          </a:p>
        </p:txBody>
      </p:sp>
      <p:sp>
        <p:nvSpPr>
          <p:cNvPr id="5" name="Footer Placeholder 4"/>
          <p:cNvSpPr>
            <a:spLocks noGrp="1"/>
          </p:cNvSpPr>
          <p:nvPr>
            <p:ph type="ftr" sz="quarter" idx="11"/>
          </p:nvPr>
        </p:nvSpPr>
        <p:spPr/>
        <p:txBody>
          <a:bodyPr/>
          <a:lstStyle/>
          <a:p>
            <a:r>
              <a:rPr lang="en-US" smtClean="0"/>
              <a:t>GV.TS.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84</a:t>
            </a:fld>
            <a:endParaRPr lang="en-US" dirty="0"/>
          </a:p>
        </p:txBody>
      </p:sp>
      <p:graphicFrame>
        <p:nvGraphicFramePr>
          <p:cNvPr id="7" name="Table 6"/>
          <p:cNvGraphicFramePr>
            <a:graphicFrameLocks noGrp="1"/>
          </p:cNvGraphicFramePr>
          <p:nvPr/>
        </p:nvGraphicFramePr>
        <p:xfrm>
          <a:off x="781050" y="1600200"/>
          <a:ext cx="7677150" cy="1463040"/>
        </p:xfrm>
        <a:graphic>
          <a:graphicData uri="http://schemas.openxmlformats.org/drawingml/2006/table">
            <a:tbl>
              <a:tblPr/>
              <a:tblGrid>
                <a:gridCol w="1096963">
                  <a:extLst>
                    <a:ext uri="{9D8B030D-6E8A-4147-A177-3AD203B41FA5}">
                      <a16:colId xmlns:a16="http://schemas.microsoft.com/office/drawing/2014/main" val="20000"/>
                    </a:ext>
                  </a:extLst>
                </a:gridCol>
                <a:gridCol w="1096962">
                  <a:extLst>
                    <a:ext uri="{9D8B030D-6E8A-4147-A177-3AD203B41FA5}">
                      <a16:colId xmlns:a16="http://schemas.microsoft.com/office/drawing/2014/main" val="20001"/>
                    </a:ext>
                  </a:extLst>
                </a:gridCol>
                <a:gridCol w="1096963">
                  <a:extLst>
                    <a:ext uri="{9D8B030D-6E8A-4147-A177-3AD203B41FA5}">
                      <a16:colId xmlns:a16="http://schemas.microsoft.com/office/drawing/2014/main" val="20002"/>
                    </a:ext>
                  </a:extLst>
                </a:gridCol>
                <a:gridCol w="1095375">
                  <a:extLst>
                    <a:ext uri="{9D8B030D-6E8A-4147-A177-3AD203B41FA5}">
                      <a16:colId xmlns:a16="http://schemas.microsoft.com/office/drawing/2014/main" val="20003"/>
                    </a:ext>
                  </a:extLst>
                </a:gridCol>
                <a:gridCol w="1096962">
                  <a:extLst>
                    <a:ext uri="{9D8B030D-6E8A-4147-A177-3AD203B41FA5}">
                      <a16:colId xmlns:a16="http://schemas.microsoft.com/office/drawing/2014/main" val="20004"/>
                    </a:ext>
                  </a:extLst>
                </a:gridCol>
                <a:gridCol w="1096963">
                  <a:extLst>
                    <a:ext uri="{9D8B030D-6E8A-4147-A177-3AD203B41FA5}">
                      <a16:colId xmlns:a16="http://schemas.microsoft.com/office/drawing/2014/main" val="20005"/>
                    </a:ext>
                  </a:extLst>
                </a:gridCol>
                <a:gridCol w="1096962">
                  <a:extLst>
                    <a:ext uri="{9D8B030D-6E8A-4147-A177-3AD203B41FA5}">
                      <a16:colId xmlns:a16="http://schemas.microsoft.com/office/drawing/2014/main" val="20006"/>
                    </a:ext>
                  </a:extLst>
                </a:gridCol>
              </a:tblGrid>
              <a:tr h="2825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Process</a:t>
                      </a:r>
                      <a:endParaRPr kumimoji="0" lang="en-US" sz="1600" b="0" i="0" u="none" strike="noStrike" cap="none" normalizeH="0" baseline="0" smtClean="0">
                        <a:ln>
                          <a:noFill/>
                        </a:ln>
                        <a:solidFill>
                          <a:srgbClr val="FFFFFF"/>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Arrival time</a:t>
                      </a:r>
                      <a:endParaRPr kumimoji="0" lang="en-US" sz="1600" b="0" i="0" u="none" strike="noStrike" cap="none" normalizeH="0" baseline="0" smtClean="0">
                        <a:ln>
                          <a:noFill/>
                        </a:ln>
                        <a:solidFill>
                          <a:srgbClr val="FFFFFF"/>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r>
                        <a:rPr kumimoji="0" lang="en-US" sz="1600" b="0" i="0" u="none" strike="noStrike" cap="none" normalizeH="0" baseline="30000" smtClean="0">
                          <a:ln>
                            <a:noFill/>
                          </a:ln>
                          <a:solidFill>
                            <a:srgbClr val="AA5816"/>
                          </a:solidFill>
                          <a:effectLst/>
                          <a:latin typeface="Arial" charset="0"/>
                          <a:ea typeface="Times New Roman" charset="0"/>
                        </a:rPr>
                        <a:t>st</a:t>
                      </a:r>
                      <a:r>
                        <a:rPr kumimoji="0" lang="en-US" sz="1600" b="0" i="0" u="none" strike="noStrike" cap="none" normalizeH="0" baseline="0" smtClean="0">
                          <a:ln>
                            <a:noFill/>
                          </a:ln>
                          <a:solidFill>
                            <a:srgbClr val="AA5816"/>
                          </a:solidFill>
                          <a:effectLst/>
                          <a:latin typeface="Arial" charset="0"/>
                          <a:ea typeface="Times New Roman" charset="0"/>
                        </a:rPr>
                        <a:t> exec</a:t>
                      </a:r>
                      <a:endParaRPr kumimoji="0" lang="en-US" sz="1600" b="0" i="0" u="none" strike="noStrike" cap="none" normalizeH="0" baseline="0" smtClean="0">
                        <a:ln>
                          <a:noFill/>
                        </a:ln>
                        <a:solidFill>
                          <a:srgbClr val="AA5816"/>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1C1D2"/>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1</a:t>
                      </a:r>
                      <a:r>
                        <a:rPr kumimoji="0" lang="en-US" sz="1600" b="0" i="0" u="none" strike="noStrike" cap="none" normalizeH="0" baseline="30000" smtClean="0">
                          <a:ln>
                            <a:noFill/>
                          </a:ln>
                          <a:solidFill>
                            <a:srgbClr val="FFFFFF"/>
                          </a:solidFill>
                          <a:effectLst/>
                          <a:latin typeface="Arial" charset="0"/>
                          <a:ea typeface="Times New Roman" charset="0"/>
                        </a:rPr>
                        <a:t>st</a:t>
                      </a:r>
                      <a:r>
                        <a:rPr kumimoji="0" lang="en-US" sz="1600" b="0" i="0" u="none" strike="noStrike" cap="none" normalizeH="0" baseline="0" smtClean="0">
                          <a:ln>
                            <a:noFill/>
                          </a:ln>
                          <a:solidFill>
                            <a:srgbClr val="FFFFFF"/>
                          </a:solidFill>
                          <a:effectLst/>
                          <a:latin typeface="Arial" charset="0"/>
                          <a:ea typeface="Times New Roman" charset="0"/>
                        </a:rPr>
                        <a:t> I/O</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2</a:t>
                      </a:r>
                      <a:r>
                        <a:rPr kumimoji="0" lang="en-US" sz="1600" b="0" i="0" u="none" strike="noStrike" cap="none" normalizeH="0" baseline="30000" smtClean="0">
                          <a:ln>
                            <a:noFill/>
                          </a:ln>
                          <a:solidFill>
                            <a:srgbClr val="AA5816"/>
                          </a:solidFill>
                          <a:effectLst/>
                          <a:latin typeface="Arial" charset="0"/>
                          <a:ea typeface="Times New Roman" charset="0"/>
                        </a:rPr>
                        <a:t>nd</a:t>
                      </a:r>
                      <a:r>
                        <a:rPr kumimoji="0" lang="en-US" sz="1600" b="0" i="0" u="none" strike="noStrike" cap="none" normalizeH="0" baseline="0" smtClean="0">
                          <a:ln>
                            <a:noFill/>
                          </a:ln>
                          <a:solidFill>
                            <a:srgbClr val="AA5816"/>
                          </a:solidFill>
                          <a:effectLst/>
                          <a:latin typeface="Arial" charset="0"/>
                          <a:ea typeface="Times New Roman" charset="0"/>
                        </a:rPr>
                        <a:t> exec</a:t>
                      </a:r>
                      <a:endParaRPr kumimoji="0" lang="en-US" sz="1600" b="0" i="0" u="none" strike="noStrike" cap="none" normalizeH="0" baseline="0" smtClean="0">
                        <a:ln>
                          <a:noFill/>
                        </a:ln>
                        <a:solidFill>
                          <a:srgbClr val="AA5816"/>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1C1D2"/>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2</a:t>
                      </a:r>
                      <a:r>
                        <a:rPr kumimoji="0" lang="en-US" sz="1600" b="0" i="0" u="none" strike="noStrike" cap="none" normalizeH="0" baseline="30000" smtClean="0">
                          <a:ln>
                            <a:noFill/>
                          </a:ln>
                          <a:solidFill>
                            <a:srgbClr val="FFFFFF"/>
                          </a:solidFill>
                          <a:effectLst/>
                          <a:latin typeface="Arial" charset="0"/>
                          <a:ea typeface="Times New Roman" charset="0"/>
                        </a:rPr>
                        <a:t>nd</a:t>
                      </a:r>
                      <a:r>
                        <a:rPr kumimoji="0" lang="en-US" sz="1600" b="0" i="0" u="none" strike="noStrike" cap="none" normalizeH="0" baseline="0" smtClean="0">
                          <a:ln>
                            <a:noFill/>
                          </a:ln>
                          <a:solidFill>
                            <a:srgbClr val="FFFFFF"/>
                          </a:solidFill>
                          <a:effectLst/>
                          <a:latin typeface="Arial" charset="0"/>
                          <a:ea typeface="Times New Roman" charset="0"/>
                        </a:rPr>
                        <a:t> I/O</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3</a:t>
                      </a:r>
                      <a:r>
                        <a:rPr kumimoji="0" lang="en-US" sz="1600" b="0" i="0" u="none" strike="noStrike" cap="none" normalizeH="0" baseline="30000" smtClean="0">
                          <a:ln>
                            <a:noFill/>
                          </a:ln>
                          <a:solidFill>
                            <a:srgbClr val="AA5816"/>
                          </a:solidFill>
                          <a:effectLst/>
                          <a:latin typeface="Arial" charset="0"/>
                          <a:ea typeface="Times New Roman" charset="0"/>
                        </a:rPr>
                        <a:t>rd</a:t>
                      </a:r>
                      <a:r>
                        <a:rPr kumimoji="0" lang="en-US" sz="1600" b="0" i="0" u="none" strike="noStrike" cap="none" normalizeH="0" baseline="0" smtClean="0">
                          <a:ln>
                            <a:noFill/>
                          </a:ln>
                          <a:solidFill>
                            <a:srgbClr val="AA5816"/>
                          </a:solidFill>
                          <a:effectLst/>
                          <a:latin typeface="Arial" charset="0"/>
                          <a:ea typeface="Times New Roman" charset="0"/>
                        </a:rPr>
                        <a:t> exec</a:t>
                      </a:r>
                      <a:endParaRPr kumimoji="0" lang="en-US" sz="1600" b="0" i="0" u="none" strike="noStrike" cap="none" normalizeH="0" baseline="0" smtClean="0">
                        <a:ln>
                          <a:noFill/>
                        </a:ln>
                        <a:solidFill>
                          <a:srgbClr val="AA5816"/>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1C1D2"/>
                    </a:solidFill>
                  </a:tcPr>
                </a:tc>
                <a:extLst>
                  <a:ext uri="{0D108BD9-81ED-4DB2-BD59-A6C34878D82A}">
                    <a16:rowId xmlns:a16="http://schemas.microsoft.com/office/drawing/2014/main" val="10000"/>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A</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0</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5EDE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4</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5EDE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4</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1CCB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4</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4</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4</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extLst>
                  <a:ext uri="{0D108BD9-81ED-4DB2-BD59-A6C34878D82A}">
                    <a16:rowId xmlns:a16="http://schemas.microsoft.com/office/drawing/2014/main" val="10001"/>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B</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2</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5EDE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8</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804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8</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2"/>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C</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3</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5EDE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2</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0CAC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2</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3"/>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D</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7</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extLst>
                  <a:ext uri="{0D108BD9-81ED-4DB2-BD59-A6C34878D82A}">
                    <a16:rowId xmlns:a16="http://schemas.microsoft.com/office/drawing/2014/main" val="10004"/>
                  </a:ext>
                </a:extLst>
              </a:tr>
            </a:tbl>
          </a:graphicData>
        </a:graphic>
      </p:graphicFrame>
      <p:graphicFrame>
        <p:nvGraphicFramePr>
          <p:cNvPr id="8" name="Table 7"/>
          <p:cNvGraphicFramePr>
            <a:graphicFrameLocks noGrp="1"/>
          </p:cNvGraphicFramePr>
          <p:nvPr/>
        </p:nvGraphicFramePr>
        <p:xfrm>
          <a:off x="990600" y="3368675"/>
          <a:ext cx="4324350" cy="335280"/>
        </p:xfrm>
        <a:graphic>
          <a:graphicData uri="http://schemas.openxmlformats.org/drawingml/2006/table">
            <a:tbl>
              <a:tblPr/>
              <a:tblGrid>
                <a:gridCol w="890588">
                  <a:extLst>
                    <a:ext uri="{9D8B030D-6E8A-4147-A177-3AD203B41FA5}">
                      <a16:colId xmlns:a16="http://schemas.microsoft.com/office/drawing/2014/main" val="20000"/>
                    </a:ext>
                  </a:extLst>
                </a:gridCol>
                <a:gridCol w="614362">
                  <a:extLst>
                    <a:ext uri="{9D8B030D-6E8A-4147-A177-3AD203B41FA5}">
                      <a16:colId xmlns:a16="http://schemas.microsoft.com/office/drawing/2014/main" val="20001"/>
                    </a:ext>
                  </a:extLst>
                </a:gridCol>
                <a:gridCol w="641350">
                  <a:extLst>
                    <a:ext uri="{9D8B030D-6E8A-4147-A177-3AD203B41FA5}">
                      <a16:colId xmlns:a16="http://schemas.microsoft.com/office/drawing/2014/main" val="20002"/>
                    </a:ext>
                  </a:extLst>
                </a:gridCol>
                <a:gridCol w="768350">
                  <a:extLst>
                    <a:ext uri="{9D8B030D-6E8A-4147-A177-3AD203B41FA5}">
                      <a16:colId xmlns:a16="http://schemas.microsoft.com/office/drawing/2014/main" val="20003"/>
                    </a:ext>
                  </a:extLst>
                </a:gridCol>
                <a:gridCol w="768350">
                  <a:extLst>
                    <a:ext uri="{9D8B030D-6E8A-4147-A177-3AD203B41FA5}">
                      <a16:colId xmlns:a16="http://schemas.microsoft.com/office/drawing/2014/main" val="20004"/>
                    </a:ext>
                  </a:extLst>
                </a:gridCol>
                <a:gridCol w="641350">
                  <a:extLst>
                    <a:ext uri="{9D8B030D-6E8A-4147-A177-3AD203B41FA5}">
                      <a16:colId xmlns:a16="http://schemas.microsoft.com/office/drawing/2014/main" val="20005"/>
                    </a:ext>
                  </a:extLst>
                </a:gridCol>
              </a:tblGrid>
              <a:tr h="233363">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News Gothic MT" charset="0"/>
                          <a:ea typeface="ＭＳ Ｐゴシック" charset="-128"/>
                        </a:rPr>
                        <a:t>RQ:</a:t>
                      </a:r>
                    </a:p>
                  </a:txBody>
                  <a:tcPr horzOverflow="overflow">
                    <a:lnL w="12700" cap="flat" cmpd="sng" algn="ctr">
                      <a:solidFill>
                        <a:schemeClr val="bg1"/>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News Gothic MT" charset="0"/>
                          <a:ea typeface="ＭＳ Ｐゴシック" charset="-128"/>
                        </a:rPr>
                        <a:t>B:8</a:t>
                      </a: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rgbClr val="D9E8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News Gothic MT" charset="0"/>
                        <a:ea typeface="ＭＳ Ｐゴシック" charset="-128"/>
                      </a:endParaRP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News Gothic MT" charset="0"/>
                        <a:ea typeface="ＭＳ Ｐゴシック" charset="-128"/>
                      </a:endParaRP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News Gothic MT" charset="0"/>
                        <a:ea typeface="ＭＳ Ｐゴシック" charset="-128"/>
                      </a:endParaRP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News Gothic MT" charset="0"/>
                        <a:ea typeface="ＭＳ Ｐゴシック" charset="-128"/>
                      </a:endParaRP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sp>
        <p:nvSpPr>
          <p:cNvPr id="9" name="Explosion 1 8"/>
          <p:cNvSpPr>
            <a:spLocks noChangeArrowheads="1"/>
          </p:cNvSpPr>
          <p:nvPr/>
        </p:nvSpPr>
        <p:spPr bwMode="auto">
          <a:xfrm>
            <a:off x="3292475" y="2239963"/>
            <a:ext cx="441325" cy="503237"/>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graphicFrame>
        <p:nvGraphicFramePr>
          <p:cNvPr id="10" name="Object 2"/>
          <p:cNvGraphicFramePr>
            <a:graphicFrameLocks noChangeAspect="1"/>
          </p:cNvGraphicFramePr>
          <p:nvPr>
            <p:extLst>
              <p:ext uri="{D42A27DB-BD31-4B8C-83A1-F6EECF244321}">
                <p14:modId xmlns:p14="http://schemas.microsoft.com/office/powerpoint/2010/main" val="130861864"/>
              </p:ext>
            </p:extLst>
          </p:nvPr>
        </p:nvGraphicFramePr>
        <p:xfrm>
          <a:off x="549275" y="4146550"/>
          <a:ext cx="8042275" cy="1920875"/>
        </p:xfrm>
        <a:graphic>
          <a:graphicData uri="http://schemas.openxmlformats.org/presentationml/2006/ole">
            <mc:AlternateContent xmlns:mc="http://schemas.openxmlformats.org/markup-compatibility/2006">
              <mc:Choice xmlns:v="urn:schemas-microsoft-com:vml" Requires="v">
                <p:oleObj spid="_x0000_s30738" name="Document" r:id="rId3" imgW="6007100" imgH="1435100" progId="Word.Document.12">
                  <p:link updateAutomatic="1"/>
                </p:oleObj>
              </mc:Choice>
              <mc:Fallback>
                <p:oleObj name="Document" r:id="rId3" imgW="6007100" imgH="1435100" progId="Word.Document.12">
                  <p:link updateAutomatic="1"/>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275" y="4146550"/>
                        <a:ext cx="8042275"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Rectangle 10"/>
          <p:cNvSpPr>
            <a:spLocks noChangeArrowheads="1"/>
          </p:cNvSpPr>
          <p:nvPr/>
        </p:nvSpPr>
        <p:spPr bwMode="auto">
          <a:xfrm>
            <a:off x="2362200" y="4146550"/>
            <a:ext cx="6229350" cy="1919288"/>
          </a:xfrm>
          <a:prstGeom prst="rect">
            <a:avLst/>
          </a:prstGeom>
          <a:solidFill>
            <a:srgbClr val="D4E2ED">
              <a:alpha val="70195"/>
            </a:srgbClr>
          </a:solidFill>
          <a:ln>
            <a:noFill/>
          </a:ln>
          <a:effectLst>
            <a:outerShdw blurRad="38100" dist="30000" dir="5400000" rotWithShape="0">
              <a:srgbClr val="808080">
                <a:alpha val="45000"/>
              </a:srgbClr>
            </a:outerShdw>
          </a:effectLst>
          <a:extLst>
            <a:ext uri="{91240B29-F687-4F45-9708-019B960494DF}">
              <a14:hiddenLine xmlns:a14="http://schemas.microsoft.com/office/drawing/2010/main" w="10000">
                <a:solidFill>
                  <a:srgbClr val="000000"/>
                </a:solidFill>
                <a:miter lim="800000"/>
                <a:headEnd/>
                <a:tailEnd/>
              </a14:hiddenLine>
            </a:ext>
          </a:extLst>
        </p:spPr>
        <p:txBody>
          <a:bodyPr anchor="ctr"/>
          <a:lstStyle/>
          <a:p>
            <a:pPr algn="ctr"/>
            <a:endParaRPr lang="en-US">
              <a:solidFill>
                <a:srgbClr val="FFFFFF"/>
              </a:solidFill>
              <a:latin typeface="Tw Cen MT" charset="-18"/>
            </a:endParaRPr>
          </a:p>
        </p:txBody>
      </p:sp>
      <p:sp>
        <p:nvSpPr>
          <p:cNvPr id="12" name="Explosion 1 11"/>
          <p:cNvSpPr>
            <a:spLocks noChangeArrowheads="1"/>
          </p:cNvSpPr>
          <p:nvPr/>
        </p:nvSpPr>
        <p:spPr bwMode="auto">
          <a:xfrm>
            <a:off x="2149475" y="4449763"/>
            <a:ext cx="441325" cy="503237"/>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sp>
        <p:nvSpPr>
          <p:cNvPr id="13" name="Explosion 1 12"/>
          <p:cNvSpPr>
            <a:spLocks noChangeArrowheads="1"/>
          </p:cNvSpPr>
          <p:nvPr/>
        </p:nvSpPr>
        <p:spPr bwMode="auto">
          <a:xfrm>
            <a:off x="2073275" y="4953000"/>
            <a:ext cx="441325" cy="503238"/>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sp>
        <p:nvSpPr>
          <p:cNvPr id="14" name="Explosion 1 13"/>
          <p:cNvSpPr>
            <a:spLocks noChangeArrowheads="1"/>
          </p:cNvSpPr>
          <p:nvPr/>
        </p:nvSpPr>
        <p:spPr bwMode="auto">
          <a:xfrm>
            <a:off x="1981200" y="3306763"/>
            <a:ext cx="441325" cy="503237"/>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sp>
        <p:nvSpPr>
          <p:cNvPr id="15" name="Explosion 1 14"/>
          <p:cNvSpPr>
            <a:spLocks noChangeArrowheads="1"/>
          </p:cNvSpPr>
          <p:nvPr/>
        </p:nvSpPr>
        <p:spPr bwMode="auto">
          <a:xfrm>
            <a:off x="3276600" y="2468563"/>
            <a:ext cx="441325" cy="503237"/>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cxnSp>
        <p:nvCxnSpPr>
          <p:cNvPr id="16" name="Straight Connector 15"/>
          <p:cNvCxnSpPr>
            <a:cxnSpLocks noChangeShapeType="1"/>
          </p:cNvCxnSpPr>
          <p:nvPr/>
        </p:nvCxnSpPr>
        <p:spPr bwMode="auto">
          <a:xfrm rot="10800000" flipV="1">
            <a:off x="1905000" y="3368675"/>
            <a:ext cx="533400" cy="334963"/>
          </a:xfrm>
          <a:prstGeom prst="line">
            <a:avLst/>
          </a:prstGeom>
          <a:noFill/>
          <a:ln w="19050">
            <a:solidFill>
              <a:schemeClr val="accent1"/>
            </a:solidFill>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17" name="Straight Connector 16"/>
          <p:cNvCxnSpPr>
            <a:cxnSpLocks noChangeShapeType="1"/>
          </p:cNvCxnSpPr>
          <p:nvPr/>
        </p:nvCxnSpPr>
        <p:spPr bwMode="auto">
          <a:xfrm rot="5400000">
            <a:off x="1447800" y="5257800"/>
            <a:ext cx="1524000" cy="0"/>
          </a:xfrm>
          <a:prstGeom prst="line">
            <a:avLst/>
          </a:prstGeom>
          <a:noFill/>
          <a:ln w="28575">
            <a:solidFill>
              <a:srgbClr val="FF6600"/>
            </a:solidFill>
            <a:prstDash val="sysDot"/>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95347335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2.5.4. </a:t>
            </a:r>
            <a:r>
              <a:rPr lang="en-US" dirty="0"/>
              <a:t>Chiến lược công việc ngắn nhất</a:t>
            </a:r>
          </a:p>
        </p:txBody>
      </p:sp>
      <p:sp>
        <p:nvSpPr>
          <p:cNvPr id="4" name="Date Placeholder 3"/>
          <p:cNvSpPr>
            <a:spLocks noGrp="1"/>
          </p:cNvSpPr>
          <p:nvPr>
            <p:ph type="dt" sz="half" idx="10"/>
          </p:nvPr>
        </p:nvSpPr>
        <p:spPr/>
        <p:txBody>
          <a:bodyPr/>
          <a:lstStyle/>
          <a:p>
            <a:fld id="{F304A388-B792-4BF1-82EC-FA2C53762184}" type="datetime1">
              <a:rPr lang="en-US" smtClean="0"/>
              <a:t>08-Jul-19</a:t>
            </a:fld>
            <a:endParaRPr lang="en-US" dirty="0"/>
          </a:p>
        </p:txBody>
      </p:sp>
      <p:sp>
        <p:nvSpPr>
          <p:cNvPr id="5" name="Footer Placeholder 4"/>
          <p:cNvSpPr>
            <a:spLocks noGrp="1"/>
          </p:cNvSpPr>
          <p:nvPr>
            <p:ph type="ftr" sz="quarter" idx="11"/>
          </p:nvPr>
        </p:nvSpPr>
        <p:spPr/>
        <p:txBody>
          <a:bodyPr/>
          <a:lstStyle/>
          <a:p>
            <a:r>
              <a:rPr lang="en-US" smtClean="0"/>
              <a:t>GV.TS.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85</a:t>
            </a:fld>
            <a:endParaRPr lang="en-US" dirty="0"/>
          </a:p>
        </p:txBody>
      </p:sp>
      <p:graphicFrame>
        <p:nvGraphicFramePr>
          <p:cNvPr id="7" name="Table 6"/>
          <p:cNvGraphicFramePr>
            <a:graphicFrameLocks noGrp="1"/>
          </p:cNvGraphicFramePr>
          <p:nvPr/>
        </p:nvGraphicFramePr>
        <p:xfrm>
          <a:off x="781050" y="1600200"/>
          <a:ext cx="7677150" cy="1463040"/>
        </p:xfrm>
        <a:graphic>
          <a:graphicData uri="http://schemas.openxmlformats.org/drawingml/2006/table">
            <a:tbl>
              <a:tblPr/>
              <a:tblGrid>
                <a:gridCol w="1096963">
                  <a:extLst>
                    <a:ext uri="{9D8B030D-6E8A-4147-A177-3AD203B41FA5}">
                      <a16:colId xmlns:a16="http://schemas.microsoft.com/office/drawing/2014/main" val="20000"/>
                    </a:ext>
                  </a:extLst>
                </a:gridCol>
                <a:gridCol w="1096962">
                  <a:extLst>
                    <a:ext uri="{9D8B030D-6E8A-4147-A177-3AD203B41FA5}">
                      <a16:colId xmlns:a16="http://schemas.microsoft.com/office/drawing/2014/main" val="20001"/>
                    </a:ext>
                  </a:extLst>
                </a:gridCol>
                <a:gridCol w="1096963">
                  <a:extLst>
                    <a:ext uri="{9D8B030D-6E8A-4147-A177-3AD203B41FA5}">
                      <a16:colId xmlns:a16="http://schemas.microsoft.com/office/drawing/2014/main" val="20002"/>
                    </a:ext>
                  </a:extLst>
                </a:gridCol>
                <a:gridCol w="1095375">
                  <a:extLst>
                    <a:ext uri="{9D8B030D-6E8A-4147-A177-3AD203B41FA5}">
                      <a16:colId xmlns:a16="http://schemas.microsoft.com/office/drawing/2014/main" val="20003"/>
                    </a:ext>
                  </a:extLst>
                </a:gridCol>
                <a:gridCol w="1096962">
                  <a:extLst>
                    <a:ext uri="{9D8B030D-6E8A-4147-A177-3AD203B41FA5}">
                      <a16:colId xmlns:a16="http://schemas.microsoft.com/office/drawing/2014/main" val="20004"/>
                    </a:ext>
                  </a:extLst>
                </a:gridCol>
                <a:gridCol w="1096963">
                  <a:extLst>
                    <a:ext uri="{9D8B030D-6E8A-4147-A177-3AD203B41FA5}">
                      <a16:colId xmlns:a16="http://schemas.microsoft.com/office/drawing/2014/main" val="20005"/>
                    </a:ext>
                  </a:extLst>
                </a:gridCol>
                <a:gridCol w="1096962">
                  <a:extLst>
                    <a:ext uri="{9D8B030D-6E8A-4147-A177-3AD203B41FA5}">
                      <a16:colId xmlns:a16="http://schemas.microsoft.com/office/drawing/2014/main" val="20006"/>
                    </a:ext>
                  </a:extLst>
                </a:gridCol>
              </a:tblGrid>
              <a:tr h="2825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Process</a:t>
                      </a:r>
                      <a:endParaRPr kumimoji="0" lang="en-US" sz="1600" b="0" i="0" u="none" strike="noStrike" cap="none" normalizeH="0" baseline="0" smtClean="0">
                        <a:ln>
                          <a:noFill/>
                        </a:ln>
                        <a:solidFill>
                          <a:srgbClr val="FFFFFF"/>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Arrival time</a:t>
                      </a:r>
                      <a:endParaRPr kumimoji="0" lang="en-US" sz="1600" b="0" i="0" u="none" strike="noStrike" cap="none" normalizeH="0" baseline="0" smtClean="0">
                        <a:ln>
                          <a:noFill/>
                        </a:ln>
                        <a:solidFill>
                          <a:srgbClr val="FFFFFF"/>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r>
                        <a:rPr kumimoji="0" lang="en-US" sz="1600" b="0" i="0" u="none" strike="noStrike" cap="none" normalizeH="0" baseline="30000" smtClean="0">
                          <a:ln>
                            <a:noFill/>
                          </a:ln>
                          <a:solidFill>
                            <a:srgbClr val="AA5816"/>
                          </a:solidFill>
                          <a:effectLst/>
                          <a:latin typeface="Arial" charset="0"/>
                          <a:ea typeface="Times New Roman" charset="0"/>
                        </a:rPr>
                        <a:t>st</a:t>
                      </a:r>
                      <a:r>
                        <a:rPr kumimoji="0" lang="en-US" sz="1600" b="0" i="0" u="none" strike="noStrike" cap="none" normalizeH="0" baseline="0" smtClean="0">
                          <a:ln>
                            <a:noFill/>
                          </a:ln>
                          <a:solidFill>
                            <a:srgbClr val="AA5816"/>
                          </a:solidFill>
                          <a:effectLst/>
                          <a:latin typeface="Arial" charset="0"/>
                          <a:ea typeface="Times New Roman" charset="0"/>
                        </a:rPr>
                        <a:t> exec</a:t>
                      </a:r>
                      <a:endParaRPr kumimoji="0" lang="en-US" sz="1600" b="0" i="0" u="none" strike="noStrike" cap="none" normalizeH="0" baseline="0" smtClean="0">
                        <a:ln>
                          <a:noFill/>
                        </a:ln>
                        <a:solidFill>
                          <a:srgbClr val="AA5816"/>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1C1D2"/>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1</a:t>
                      </a:r>
                      <a:r>
                        <a:rPr kumimoji="0" lang="en-US" sz="1600" b="0" i="0" u="none" strike="noStrike" cap="none" normalizeH="0" baseline="30000" smtClean="0">
                          <a:ln>
                            <a:noFill/>
                          </a:ln>
                          <a:solidFill>
                            <a:srgbClr val="FFFFFF"/>
                          </a:solidFill>
                          <a:effectLst/>
                          <a:latin typeface="Arial" charset="0"/>
                          <a:ea typeface="Times New Roman" charset="0"/>
                        </a:rPr>
                        <a:t>st</a:t>
                      </a:r>
                      <a:r>
                        <a:rPr kumimoji="0" lang="en-US" sz="1600" b="0" i="0" u="none" strike="noStrike" cap="none" normalizeH="0" baseline="0" smtClean="0">
                          <a:ln>
                            <a:noFill/>
                          </a:ln>
                          <a:solidFill>
                            <a:srgbClr val="FFFFFF"/>
                          </a:solidFill>
                          <a:effectLst/>
                          <a:latin typeface="Arial" charset="0"/>
                          <a:ea typeface="Times New Roman" charset="0"/>
                        </a:rPr>
                        <a:t> I/O</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2</a:t>
                      </a:r>
                      <a:r>
                        <a:rPr kumimoji="0" lang="en-US" sz="1600" b="0" i="0" u="none" strike="noStrike" cap="none" normalizeH="0" baseline="30000" smtClean="0">
                          <a:ln>
                            <a:noFill/>
                          </a:ln>
                          <a:solidFill>
                            <a:srgbClr val="AA5816"/>
                          </a:solidFill>
                          <a:effectLst/>
                          <a:latin typeface="Arial" charset="0"/>
                          <a:ea typeface="Times New Roman" charset="0"/>
                        </a:rPr>
                        <a:t>nd</a:t>
                      </a:r>
                      <a:r>
                        <a:rPr kumimoji="0" lang="en-US" sz="1600" b="0" i="0" u="none" strike="noStrike" cap="none" normalizeH="0" baseline="0" smtClean="0">
                          <a:ln>
                            <a:noFill/>
                          </a:ln>
                          <a:solidFill>
                            <a:srgbClr val="AA5816"/>
                          </a:solidFill>
                          <a:effectLst/>
                          <a:latin typeface="Arial" charset="0"/>
                          <a:ea typeface="Times New Roman" charset="0"/>
                        </a:rPr>
                        <a:t> exec</a:t>
                      </a:r>
                      <a:endParaRPr kumimoji="0" lang="en-US" sz="1600" b="0" i="0" u="none" strike="noStrike" cap="none" normalizeH="0" baseline="0" smtClean="0">
                        <a:ln>
                          <a:noFill/>
                        </a:ln>
                        <a:solidFill>
                          <a:srgbClr val="AA5816"/>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1C1D2"/>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2</a:t>
                      </a:r>
                      <a:r>
                        <a:rPr kumimoji="0" lang="en-US" sz="1600" b="0" i="0" u="none" strike="noStrike" cap="none" normalizeH="0" baseline="30000" smtClean="0">
                          <a:ln>
                            <a:noFill/>
                          </a:ln>
                          <a:solidFill>
                            <a:srgbClr val="FFFFFF"/>
                          </a:solidFill>
                          <a:effectLst/>
                          <a:latin typeface="Arial" charset="0"/>
                          <a:ea typeface="Times New Roman" charset="0"/>
                        </a:rPr>
                        <a:t>nd</a:t>
                      </a:r>
                      <a:r>
                        <a:rPr kumimoji="0" lang="en-US" sz="1600" b="0" i="0" u="none" strike="noStrike" cap="none" normalizeH="0" baseline="0" smtClean="0">
                          <a:ln>
                            <a:noFill/>
                          </a:ln>
                          <a:solidFill>
                            <a:srgbClr val="FFFFFF"/>
                          </a:solidFill>
                          <a:effectLst/>
                          <a:latin typeface="Arial" charset="0"/>
                          <a:ea typeface="Times New Roman" charset="0"/>
                        </a:rPr>
                        <a:t> I/O</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3</a:t>
                      </a:r>
                      <a:r>
                        <a:rPr kumimoji="0" lang="en-US" sz="1600" b="0" i="0" u="none" strike="noStrike" cap="none" normalizeH="0" baseline="30000" smtClean="0">
                          <a:ln>
                            <a:noFill/>
                          </a:ln>
                          <a:solidFill>
                            <a:srgbClr val="AA5816"/>
                          </a:solidFill>
                          <a:effectLst/>
                          <a:latin typeface="Arial" charset="0"/>
                          <a:ea typeface="Times New Roman" charset="0"/>
                        </a:rPr>
                        <a:t>rd</a:t>
                      </a:r>
                      <a:r>
                        <a:rPr kumimoji="0" lang="en-US" sz="1600" b="0" i="0" u="none" strike="noStrike" cap="none" normalizeH="0" baseline="0" smtClean="0">
                          <a:ln>
                            <a:noFill/>
                          </a:ln>
                          <a:solidFill>
                            <a:srgbClr val="AA5816"/>
                          </a:solidFill>
                          <a:effectLst/>
                          <a:latin typeface="Arial" charset="0"/>
                          <a:ea typeface="Times New Roman" charset="0"/>
                        </a:rPr>
                        <a:t> exec</a:t>
                      </a:r>
                      <a:endParaRPr kumimoji="0" lang="en-US" sz="1600" b="0" i="0" u="none" strike="noStrike" cap="none" normalizeH="0" baseline="0" smtClean="0">
                        <a:ln>
                          <a:noFill/>
                        </a:ln>
                        <a:solidFill>
                          <a:srgbClr val="AA5816"/>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1C1D2"/>
                    </a:solidFill>
                  </a:tcPr>
                </a:tc>
                <a:extLst>
                  <a:ext uri="{0D108BD9-81ED-4DB2-BD59-A6C34878D82A}">
                    <a16:rowId xmlns:a16="http://schemas.microsoft.com/office/drawing/2014/main" val="10000"/>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A</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0</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5EDE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4</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5EDE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4</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1CCB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4</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4</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4</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extLst>
                  <a:ext uri="{0D108BD9-81ED-4DB2-BD59-A6C34878D82A}">
                    <a16:rowId xmlns:a16="http://schemas.microsoft.com/office/drawing/2014/main" val="10001"/>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B</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2</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5EDE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8</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1CCB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8</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2"/>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C</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3</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5EDE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2</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5EDE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2</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3"/>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D</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7</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804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extLst>
                  <a:ext uri="{0D108BD9-81ED-4DB2-BD59-A6C34878D82A}">
                    <a16:rowId xmlns:a16="http://schemas.microsoft.com/office/drawing/2014/main" val="10004"/>
                  </a:ext>
                </a:extLst>
              </a:tr>
            </a:tbl>
          </a:graphicData>
        </a:graphic>
      </p:graphicFrame>
      <p:graphicFrame>
        <p:nvGraphicFramePr>
          <p:cNvPr id="8" name="Table 7"/>
          <p:cNvGraphicFramePr>
            <a:graphicFrameLocks noGrp="1"/>
          </p:cNvGraphicFramePr>
          <p:nvPr/>
        </p:nvGraphicFramePr>
        <p:xfrm>
          <a:off x="990600" y="3368675"/>
          <a:ext cx="4324350" cy="335280"/>
        </p:xfrm>
        <a:graphic>
          <a:graphicData uri="http://schemas.openxmlformats.org/drawingml/2006/table">
            <a:tbl>
              <a:tblPr/>
              <a:tblGrid>
                <a:gridCol w="890588">
                  <a:extLst>
                    <a:ext uri="{9D8B030D-6E8A-4147-A177-3AD203B41FA5}">
                      <a16:colId xmlns:a16="http://schemas.microsoft.com/office/drawing/2014/main" val="20000"/>
                    </a:ext>
                  </a:extLst>
                </a:gridCol>
                <a:gridCol w="614362">
                  <a:extLst>
                    <a:ext uri="{9D8B030D-6E8A-4147-A177-3AD203B41FA5}">
                      <a16:colId xmlns:a16="http://schemas.microsoft.com/office/drawing/2014/main" val="20001"/>
                    </a:ext>
                  </a:extLst>
                </a:gridCol>
                <a:gridCol w="641350">
                  <a:extLst>
                    <a:ext uri="{9D8B030D-6E8A-4147-A177-3AD203B41FA5}">
                      <a16:colId xmlns:a16="http://schemas.microsoft.com/office/drawing/2014/main" val="20002"/>
                    </a:ext>
                  </a:extLst>
                </a:gridCol>
                <a:gridCol w="768350">
                  <a:extLst>
                    <a:ext uri="{9D8B030D-6E8A-4147-A177-3AD203B41FA5}">
                      <a16:colId xmlns:a16="http://schemas.microsoft.com/office/drawing/2014/main" val="20003"/>
                    </a:ext>
                  </a:extLst>
                </a:gridCol>
                <a:gridCol w="768350">
                  <a:extLst>
                    <a:ext uri="{9D8B030D-6E8A-4147-A177-3AD203B41FA5}">
                      <a16:colId xmlns:a16="http://schemas.microsoft.com/office/drawing/2014/main" val="20004"/>
                    </a:ext>
                  </a:extLst>
                </a:gridCol>
                <a:gridCol w="641350">
                  <a:extLst>
                    <a:ext uri="{9D8B030D-6E8A-4147-A177-3AD203B41FA5}">
                      <a16:colId xmlns:a16="http://schemas.microsoft.com/office/drawing/2014/main" val="20005"/>
                    </a:ext>
                  </a:extLst>
                </a:gridCol>
              </a:tblGrid>
              <a:tr h="233363">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News Gothic MT" charset="0"/>
                          <a:ea typeface="ＭＳ Ｐゴシック" charset="-128"/>
                        </a:rPr>
                        <a:t>RQ:</a:t>
                      </a:r>
                    </a:p>
                  </a:txBody>
                  <a:tcPr horzOverflow="overflow">
                    <a:lnL w="12700" cap="flat" cmpd="sng" algn="ctr">
                      <a:solidFill>
                        <a:schemeClr val="bg1"/>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News Gothic MT" charset="0"/>
                          <a:ea typeface="ＭＳ Ｐゴシック" charset="-128"/>
                        </a:rPr>
                        <a:t>D:1</a:t>
                      </a: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rgbClr val="D9E8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News Gothic MT" charset="0"/>
                        <a:ea typeface="ＭＳ Ｐゴシック" charset="-128"/>
                      </a:endParaRP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News Gothic MT" charset="0"/>
                        <a:ea typeface="ＭＳ Ｐゴシック" charset="-128"/>
                      </a:endParaRP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News Gothic MT" charset="0"/>
                        <a:ea typeface="ＭＳ Ｐゴシック" charset="-128"/>
                      </a:endParaRP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News Gothic MT" charset="0"/>
                        <a:ea typeface="ＭＳ Ｐゴシック" charset="-128"/>
                      </a:endParaRP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9" name="Object 2"/>
          <p:cNvGraphicFramePr>
            <a:graphicFrameLocks noChangeAspect="1"/>
          </p:cNvGraphicFramePr>
          <p:nvPr>
            <p:extLst>
              <p:ext uri="{D42A27DB-BD31-4B8C-83A1-F6EECF244321}">
                <p14:modId xmlns:p14="http://schemas.microsoft.com/office/powerpoint/2010/main" val="3382897363"/>
              </p:ext>
            </p:extLst>
          </p:nvPr>
        </p:nvGraphicFramePr>
        <p:xfrm>
          <a:off x="549275" y="4146550"/>
          <a:ext cx="8042275" cy="1920875"/>
        </p:xfrm>
        <a:graphic>
          <a:graphicData uri="http://schemas.openxmlformats.org/presentationml/2006/ole">
            <mc:AlternateContent xmlns:mc="http://schemas.openxmlformats.org/markup-compatibility/2006">
              <mc:Choice xmlns:v="urn:schemas-microsoft-com:vml" Requires="v">
                <p:oleObj spid="_x0000_s31762" name="Document" r:id="rId3" imgW="6007100" imgH="1435100" progId="Word.Document.12">
                  <p:link updateAutomatic="1"/>
                </p:oleObj>
              </mc:Choice>
              <mc:Fallback>
                <p:oleObj name="Document" r:id="rId3" imgW="6007100" imgH="1435100" progId="Word.Document.12">
                  <p:link updateAutomatic="1"/>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275" y="4146550"/>
                        <a:ext cx="8042275"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Rectangle 9"/>
          <p:cNvSpPr>
            <a:spLocks noChangeArrowheads="1"/>
          </p:cNvSpPr>
          <p:nvPr/>
        </p:nvSpPr>
        <p:spPr bwMode="auto">
          <a:xfrm>
            <a:off x="2514600" y="4146550"/>
            <a:ext cx="6076950" cy="1919288"/>
          </a:xfrm>
          <a:prstGeom prst="rect">
            <a:avLst/>
          </a:prstGeom>
          <a:solidFill>
            <a:srgbClr val="D4E2ED">
              <a:alpha val="70195"/>
            </a:srgbClr>
          </a:solidFill>
          <a:ln>
            <a:noFill/>
          </a:ln>
          <a:effectLst>
            <a:outerShdw blurRad="38100" dist="30000" dir="5400000" rotWithShape="0">
              <a:srgbClr val="808080">
                <a:alpha val="45000"/>
              </a:srgbClr>
            </a:outerShdw>
          </a:effectLst>
          <a:extLst>
            <a:ext uri="{91240B29-F687-4F45-9708-019B960494DF}">
              <a14:hiddenLine xmlns:a14="http://schemas.microsoft.com/office/drawing/2010/main" w="10000">
                <a:solidFill>
                  <a:srgbClr val="000000"/>
                </a:solidFill>
                <a:miter lim="800000"/>
                <a:headEnd/>
                <a:tailEnd/>
              </a14:hiddenLine>
            </a:ext>
          </a:extLst>
        </p:spPr>
        <p:txBody>
          <a:bodyPr anchor="ctr"/>
          <a:lstStyle/>
          <a:p>
            <a:pPr algn="ctr"/>
            <a:endParaRPr lang="en-US">
              <a:solidFill>
                <a:srgbClr val="FFFFFF"/>
              </a:solidFill>
              <a:latin typeface="Tw Cen MT" charset="-18"/>
            </a:endParaRPr>
          </a:p>
        </p:txBody>
      </p:sp>
      <p:sp>
        <p:nvSpPr>
          <p:cNvPr id="11" name="Explosion 1 10"/>
          <p:cNvSpPr>
            <a:spLocks noChangeArrowheads="1"/>
          </p:cNvSpPr>
          <p:nvPr/>
        </p:nvSpPr>
        <p:spPr bwMode="auto">
          <a:xfrm>
            <a:off x="2149475" y="3992563"/>
            <a:ext cx="441325" cy="503237"/>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sp>
        <p:nvSpPr>
          <p:cNvPr id="12" name="Explosion 1 11"/>
          <p:cNvSpPr>
            <a:spLocks noChangeArrowheads="1"/>
          </p:cNvSpPr>
          <p:nvPr/>
        </p:nvSpPr>
        <p:spPr bwMode="auto">
          <a:xfrm>
            <a:off x="1981200" y="3306763"/>
            <a:ext cx="441325" cy="503237"/>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sp>
        <p:nvSpPr>
          <p:cNvPr id="13" name="Explosion 1 12"/>
          <p:cNvSpPr>
            <a:spLocks noChangeArrowheads="1"/>
          </p:cNvSpPr>
          <p:nvPr/>
        </p:nvSpPr>
        <p:spPr bwMode="auto">
          <a:xfrm>
            <a:off x="2217738" y="2743200"/>
            <a:ext cx="441325" cy="503238"/>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cxnSp>
        <p:nvCxnSpPr>
          <p:cNvPr id="14" name="Straight Connector 13"/>
          <p:cNvCxnSpPr>
            <a:cxnSpLocks noChangeShapeType="1"/>
          </p:cNvCxnSpPr>
          <p:nvPr/>
        </p:nvCxnSpPr>
        <p:spPr bwMode="auto">
          <a:xfrm rot="5400000">
            <a:off x="1625600" y="5257800"/>
            <a:ext cx="1524000" cy="0"/>
          </a:xfrm>
          <a:prstGeom prst="line">
            <a:avLst/>
          </a:prstGeom>
          <a:noFill/>
          <a:ln w="28575">
            <a:solidFill>
              <a:srgbClr val="FF6600"/>
            </a:solidFill>
            <a:prstDash val="sysDot"/>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22770721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2.5.4. </a:t>
            </a:r>
            <a:r>
              <a:rPr lang="en-US" dirty="0"/>
              <a:t>Chiến lược công việc ngắn nhất</a:t>
            </a:r>
          </a:p>
        </p:txBody>
      </p:sp>
      <p:sp>
        <p:nvSpPr>
          <p:cNvPr id="4" name="Date Placeholder 3"/>
          <p:cNvSpPr>
            <a:spLocks noGrp="1"/>
          </p:cNvSpPr>
          <p:nvPr>
            <p:ph type="dt" sz="half" idx="10"/>
          </p:nvPr>
        </p:nvSpPr>
        <p:spPr/>
        <p:txBody>
          <a:bodyPr/>
          <a:lstStyle/>
          <a:p>
            <a:fld id="{F304A388-B792-4BF1-82EC-FA2C53762184}" type="datetime1">
              <a:rPr lang="en-US" smtClean="0"/>
              <a:t>08-Jul-19</a:t>
            </a:fld>
            <a:endParaRPr lang="en-US" dirty="0"/>
          </a:p>
        </p:txBody>
      </p:sp>
      <p:sp>
        <p:nvSpPr>
          <p:cNvPr id="5" name="Footer Placeholder 4"/>
          <p:cNvSpPr>
            <a:spLocks noGrp="1"/>
          </p:cNvSpPr>
          <p:nvPr>
            <p:ph type="ftr" sz="quarter" idx="11"/>
          </p:nvPr>
        </p:nvSpPr>
        <p:spPr/>
        <p:txBody>
          <a:bodyPr/>
          <a:lstStyle/>
          <a:p>
            <a:r>
              <a:rPr lang="en-US" smtClean="0"/>
              <a:t>GV.TS.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86</a:t>
            </a:fld>
            <a:endParaRPr lang="en-US" dirty="0"/>
          </a:p>
        </p:txBody>
      </p:sp>
      <p:sp>
        <p:nvSpPr>
          <p:cNvPr id="7" name="Content Placeholder 2"/>
          <p:cNvSpPr>
            <a:spLocks noGrp="1"/>
          </p:cNvSpPr>
          <p:nvPr>
            <p:ph sz="quarter" idx="1"/>
          </p:nvPr>
        </p:nvSpPr>
        <p:spPr>
          <a:xfrm>
            <a:off x="612775" y="1600200"/>
            <a:ext cx="8153400" cy="4495800"/>
          </a:xfrm>
        </p:spPr>
        <p:txBody>
          <a:bodyPr/>
          <a:lstStyle/>
          <a:p>
            <a:pPr>
              <a:buFont typeface="Wingdings 2" charset="2"/>
              <a:buNone/>
            </a:pPr>
            <a:r>
              <a:rPr lang="en-US" smtClean="0"/>
              <a:t>  </a:t>
            </a:r>
          </a:p>
        </p:txBody>
      </p:sp>
      <p:graphicFrame>
        <p:nvGraphicFramePr>
          <p:cNvPr id="8" name="Table 7"/>
          <p:cNvGraphicFramePr>
            <a:graphicFrameLocks noGrp="1"/>
          </p:cNvGraphicFramePr>
          <p:nvPr/>
        </p:nvGraphicFramePr>
        <p:xfrm>
          <a:off x="781050" y="1600200"/>
          <a:ext cx="7677150" cy="1463040"/>
        </p:xfrm>
        <a:graphic>
          <a:graphicData uri="http://schemas.openxmlformats.org/drawingml/2006/table">
            <a:tbl>
              <a:tblPr/>
              <a:tblGrid>
                <a:gridCol w="1096963">
                  <a:extLst>
                    <a:ext uri="{9D8B030D-6E8A-4147-A177-3AD203B41FA5}">
                      <a16:colId xmlns:a16="http://schemas.microsoft.com/office/drawing/2014/main" val="20000"/>
                    </a:ext>
                  </a:extLst>
                </a:gridCol>
                <a:gridCol w="1096962">
                  <a:extLst>
                    <a:ext uri="{9D8B030D-6E8A-4147-A177-3AD203B41FA5}">
                      <a16:colId xmlns:a16="http://schemas.microsoft.com/office/drawing/2014/main" val="20001"/>
                    </a:ext>
                  </a:extLst>
                </a:gridCol>
                <a:gridCol w="1096963">
                  <a:extLst>
                    <a:ext uri="{9D8B030D-6E8A-4147-A177-3AD203B41FA5}">
                      <a16:colId xmlns:a16="http://schemas.microsoft.com/office/drawing/2014/main" val="20002"/>
                    </a:ext>
                  </a:extLst>
                </a:gridCol>
                <a:gridCol w="1095375">
                  <a:extLst>
                    <a:ext uri="{9D8B030D-6E8A-4147-A177-3AD203B41FA5}">
                      <a16:colId xmlns:a16="http://schemas.microsoft.com/office/drawing/2014/main" val="20003"/>
                    </a:ext>
                  </a:extLst>
                </a:gridCol>
                <a:gridCol w="1096962">
                  <a:extLst>
                    <a:ext uri="{9D8B030D-6E8A-4147-A177-3AD203B41FA5}">
                      <a16:colId xmlns:a16="http://schemas.microsoft.com/office/drawing/2014/main" val="20004"/>
                    </a:ext>
                  </a:extLst>
                </a:gridCol>
                <a:gridCol w="1096963">
                  <a:extLst>
                    <a:ext uri="{9D8B030D-6E8A-4147-A177-3AD203B41FA5}">
                      <a16:colId xmlns:a16="http://schemas.microsoft.com/office/drawing/2014/main" val="20005"/>
                    </a:ext>
                  </a:extLst>
                </a:gridCol>
                <a:gridCol w="1096962">
                  <a:extLst>
                    <a:ext uri="{9D8B030D-6E8A-4147-A177-3AD203B41FA5}">
                      <a16:colId xmlns:a16="http://schemas.microsoft.com/office/drawing/2014/main" val="20006"/>
                    </a:ext>
                  </a:extLst>
                </a:gridCol>
              </a:tblGrid>
              <a:tr h="2825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Process</a:t>
                      </a:r>
                      <a:endParaRPr kumimoji="0" lang="en-US" sz="1600" b="0" i="0" u="none" strike="noStrike" cap="none" normalizeH="0" baseline="0" smtClean="0">
                        <a:ln>
                          <a:noFill/>
                        </a:ln>
                        <a:solidFill>
                          <a:srgbClr val="FFFFFF"/>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Arrival time</a:t>
                      </a:r>
                      <a:endParaRPr kumimoji="0" lang="en-US" sz="1600" b="0" i="0" u="none" strike="noStrike" cap="none" normalizeH="0" baseline="0" smtClean="0">
                        <a:ln>
                          <a:noFill/>
                        </a:ln>
                        <a:solidFill>
                          <a:srgbClr val="FFFFFF"/>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r>
                        <a:rPr kumimoji="0" lang="en-US" sz="1600" b="0" i="0" u="none" strike="noStrike" cap="none" normalizeH="0" baseline="30000" smtClean="0">
                          <a:ln>
                            <a:noFill/>
                          </a:ln>
                          <a:solidFill>
                            <a:srgbClr val="AA5816"/>
                          </a:solidFill>
                          <a:effectLst/>
                          <a:latin typeface="Arial" charset="0"/>
                          <a:ea typeface="Times New Roman" charset="0"/>
                        </a:rPr>
                        <a:t>st</a:t>
                      </a:r>
                      <a:r>
                        <a:rPr kumimoji="0" lang="en-US" sz="1600" b="0" i="0" u="none" strike="noStrike" cap="none" normalizeH="0" baseline="0" smtClean="0">
                          <a:ln>
                            <a:noFill/>
                          </a:ln>
                          <a:solidFill>
                            <a:srgbClr val="AA5816"/>
                          </a:solidFill>
                          <a:effectLst/>
                          <a:latin typeface="Arial" charset="0"/>
                          <a:ea typeface="Times New Roman" charset="0"/>
                        </a:rPr>
                        <a:t> exec</a:t>
                      </a:r>
                      <a:endParaRPr kumimoji="0" lang="en-US" sz="1600" b="0" i="0" u="none" strike="noStrike" cap="none" normalizeH="0" baseline="0" smtClean="0">
                        <a:ln>
                          <a:noFill/>
                        </a:ln>
                        <a:solidFill>
                          <a:srgbClr val="AA5816"/>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1C1D2"/>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1</a:t>
                      </a:r>
                      <a:r>
                        <a:rPr kumimoji="0" lang="en-US" sz="1600" b="0" i="0" u="none" strike="noStrike" cap="none" normalizeH="0" baseline="30000" smtClean="0">
                          <a:ln>
                            <a:noFill/>
                          </a:ln>
                          <a:solidFill>
                            <a:srgbClr val="FFFFFF"/>
                          </a:solidFill>
                          <a:effectLst/>
                          <a:latin typeface="Arial" charset="0"/>
                          <a:ea typeface="Times New Roman" charset="0"/>
                        </a:rPr>
                        <a:t>st</a:t>
                      </a:r>
                      <a:r>
                        <a:rPr kumimoji="0" lang="en-US" sz="1600" b="0" i="0" u="none" strike="noStrike" cap="none" normalizeH="0" baseline="0" smtClean="0">
                          <a:ln>
                            <a:noFill/>
                          </a:ln>
                          <a:solidFill>
                            <a:srgbClr val="FFFFFF"/>
                          </a:solidFill>
                          <a:effectLst/>
                          <a:latin typeface="Arial" charset="0"/>
                          <a:ea typeface="Times New Roman" charset="0"/>
                        </a:rPr>
                        <a:t> I/O</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2</a:t>
                      </a:r>
                      <a:r>
                        <a:rPr kumimoji="0" lang="en-US" sz="1600" b="0" i="0" u="none" strike="noStrike" cap="none" normalizeH="0" baseline="30000" smtClean="0">
                          <a:ln>
                            <a:noFill/>
                          </a:ln>
                          <a:solidFill>
                            <a:srgbClr val="AA5816"/>
                          </a:solidFill>
                          <a:effectLst/>
                          <a:latin typeface="Arial" charset="0"/>
                          <a:ea typeface="Times New Roman" charset="0"/>
                        </a:rPr>
                        <a:t>nd</a:t>
                      </a:r>
                      <a:r>
                        <a:rPr kumimoji="0" lang="en-US" sz="1600" b="0" i="0" u="none" strike="noStrike" cap="none" normalizeH="0" baseline="0" smtClean="0">
                          <a:ln>
                            <a:noFill/>
                          </a:ln>
                          <a:solidFill>
                            <a:srgbClr val="AA5816"/>
                          </a:solidFill>
                          <a:effectLst/>
                          <a:latin typeface="Arial" charset="0"/>
                          <a:ea typeface="Times New Roman" charset="0"/>
                        </a:rPr>
                        <a:t> exec</a:t>
                      </a:r>
                      <a:endParaRPr kumimoji="0" lang="en-US" sz="1600" b="0" i="0" u="none" strike="noStrike" cap="none" normalizeH="0" baseline="0" smtClean="0">
                        <a:ln>
                          <a:noFill/>
                        </a:ln>
                        <a:solidFill>
                          <a:srgbClr val="AA5816"/>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1C1D2"/>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2</a:t>
                      </a:r>
                      <a:r>
                        <a:rPr kumimoji="0" lang="en-US" sz="1600" b="0" i="0" u="none" strike="noStrike" cap="none" normalizeH="0" baseline="30000" smtClean="0">
                          <a:ln>
                            <a:noFill/>
                          </a:ln>
                          <a:solidFill>
                            <a:srgbClr val="FFFFFF"/>
                          </a:solidFill>
                          <a:effectLst/>
                          <a:latin typeface="Arial" charset="0"/>
                          <a:ea typeface="Times New Roman" charset="0"/>
                        </a:rPr>
                        <a:t>nd</a:t>
                      </a:r>
                      <a:r>
                        <a:rPr kumimoji="0" lang="en-US" sz="1600" b="0" i="0" u="none" strike="noStrike" cap="none" normalizeH="0" baseline="0" smtClean="0">
                          <a:ln>
                            <a:noFill/>
                          </a:ln>
                          <a:solidFill>
                            <a:srgbClr val="FFFFFF"/>
                          </a:solidFill>
                          <a:effectLst/>
                          <a:latin typeface="Arial" charset="0"/>
                          <a:ea typeface="Times New Roman" charset="0"/>
                        </a:rPr>
                        <a:t> I/O</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3</a:t>
                      </a:r>
                      <a:r>
                        <a:rPr kumimoji="0" lang="en-US" sz="1600" b="0" i="0" u="none" strike="noStrike" cap="none" normalizeH="0" baseline="30000" smtClean="0">
                          <a:ln>
                            <a:noFill/>
                          </a:ln>
                          <a:solidFill>
                            <a:srgbClr val="AA5816"/>
                          </a:solidFill>
                          <a:effectLst/>
                          <a:latin typeface="Arial" charset="0"/>
                          <a:ea typeface="Times New Roman" charset="0"/>
                        </a:rPr>
                        <a:t>rd</a:t>
                      </a:r>
                      <a:r>
                        <a:rPr kumimoji="0" lang="en-US" sz="1600" b="0" i="0" u="none" strike="noStrike" cap="none" normalizeH="0" baseline="0" smtClean="0">
                          <a:ln>
                            <a:noFill/>
                          </a:ln>
                          <a:solidFill>
                            <a:srgbClr val="AA5816"/>
                          </a:solidFill>
                          <a:effectLst/>
                          <a:latin typeface="Arial" charset="0"/>
                          <a:ea typeface="Times New Roman" charset="0"/>
                        </a:rPr>
                        <a:t> exec</a:t>
                      </a:r>
                      <a:endParaRPr kumimoji="0" lang="en-US" sz="1600" b="0" i="0" u="none" strike="noStrike" cap="none" normalizeH="0" baseline="0" smtClean="0">
                        <a:ln>
                          <a:noFill/>
                        </a:ln>
                        <a:solidFill>
                          <a:srgbClr val="AA5816"/>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1C1D2"/>
                    </a:solidFill>
                  </a:tcPr>
                </a:tc>
                <a:extLst>
                  <a:ext uri="{0D108BD9-81ED-4DB2-BD59-A6C34878D82A}">
                    <a16:rowId xmlns:a16="http://schemas.microsoft.com/office/drawing/2014/main" val="10000"/>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A</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0</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5EDE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4</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5EDE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4</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0CAC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4</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4</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4</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extLst>
                  <a:ext uri="{0D108BD9-81ED-4DB2-BD59-A6C34878D82A}">
                    <a16:rowId xmlns:a16="http://schemas.microsoft.com/office/drawing/2014/main" val="10001"/>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B</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2</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5EDE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8</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1CCB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8</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2"/>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C</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3</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5EDE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2</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5EDE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804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2</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3"/>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D</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7</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5EDE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extLst>
                  <a:ext uri="{0D108BD9-81ED-4DB2-BD59-A6C34878D82A}">
                    <a16:rowId xmlns:a16="http://schemas.microsoft.com/office/drawing/2014/main" val="10004"/>
                  </a:ext>
                </a:extLst>
              </a:tr>
            </a:tbl>
          </a:graphicData>
        </a:graphic>
      </p:graphicFrame>
      <p:graphicFrame>
        <p:nvGraphicFramePr>
          <p:cNvPr id="9" name="Table 8"/>
          <p:cNvGraphicFramePr>
            <a:graphicFrameLocks noGrp="1"/>
          </p:cNvGraphicFramePr>
          <p:nvPr/>
        </p:nvGraphicFramePr>
        <p:xfrm>
          <a:off x="990600" y="3368675"/>
          <a:ext cx="4324350" cy="335280"/>
        </p:xfrm>
        <a:graphic>
          <a:graphicData uri="http://schemas.openxmlformats.org/drawingml/2006/table">
            <a:tbl>
              <a:tblPr/>
              <a:tblGrid>
                <a:gridCol w="890588">
                  <a:extLst>
                    <a:ext uri="{9D8B030D-6E8A-4147-A177-3AD203B41FA5}">
                      <a16:colId xmlns:a16="http://schemas.microsoft.com/office/drawing/2014/main" val="20000"/>
                    </a:ext>
                  </a:extLst>
                </a:gridCol>
                <a:gridCol w="614362">
                  <a:extLst>
                    <a:ext uri="{9D8B030D-6E8A-4147-A177-3AD203B41FA5}">
                      <a16:colId xmlns:a16="http://schemas.microsoft.com/office/drawing/2014/main" val="20001"/>
                    </a:ext>
                  </a:extLst>
                </a:gridCol>
                <a:gridCol w="641350">
                  <a:extLst>
                    <a:ext uri="{9D8B030D-6E8A-4147-A177-3AD203B41FA5}">
                      <a16:colId xmlns:a16="http://schemas.microsoft.com/office/drawing/2014/main" val="20002"/>
                    </a:ext>
                  </a:extLst>
                </a:gridCol>
                <a:gridCol w="768350">
                  <a:extLst>
                    <a:ext uri="{9D8B030D-6E8A-4147-A177-3AD203B41FA5}">
                      <a16:colId xmlns:a16="http://schemas.microsoft.com/office/drawing/2014/main" val="20003"/>
                    </a:ext>
                  </a:extLst>
                </a:gridCol>
                <a:gridCol w="768350">
                  <a:extLst>
                    <a:ext uri="{9D8B030D-6E8A-4147-A177-3AD203B41FA5}">
                      <a16:colId xmlns:a16="http://schemas.microsoft.com/office/drawing/2014/main" val="20004"/>
                    </a:ext>
                  </a:extLst>
                </a:gridCol>
                <a:gridCol w="641350">
                  <a:extLst>
                    <a:ext uri="{9D8B030D-6E8A-4147-A177-3AD203B41FA5}">
                      <a16:colId xmlns:a16="http://schemas.microsoft.com/office/drawing/2014/main" val="20005"/>
                    </a:ext>
                  </a:extLst>
                </a:gridCol>
              </a:tblGrid>
              <a:tr h="233363">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News Gothic MT" charset="0"/>
                          <a:ea typeface="ＭＳ Ｐゴシック" charset="-128"/>
                        </a:rPr>
                        <a:t>RQ:</a:t>
                      </a:r>
                    </a:p>
                  </a:txBody>
                  <a:tcPr horzOverflow="overflow">
                    <a:lnL w="12700" cap="flat" cmpd="sng" algn="ctr">
                      <a:solidFill>
                        <a:schemeClr val="bg1"/>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News Gothic MT" charset="0"/>
                          <a:ea typeface="ＭＳ Ｐゴシック" charset="-128"/>
                        </a:rPr>
                        <a:t>D:1</a:t>
                      </a: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rgbClr val="D9E8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News Gothic MT" charset="0"/>
                          <a:ea typeface="ＭＳ Ｐゴシック" charset="-128"/>
                        </a:rPr>
                        <a:t>A:4</a:t>
                      </a: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rgbClr val="D9E8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News Gothic MT" charset="0"/>
                        <a:ea typeface="ＭＳ Ｐゴシック" charset="-128"/>
                      </a:endParaRP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News Gothic MT" charset="0"/>
                        <a:ea typeface="ＭＳ Ｐゴシック" charset="-128"/>
                      </a:endParaRP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News Gothic MT" charset="0"/>
                        <a:ea typeface="ＭＳ Ｐゴシック" charset="-128"/>
                      </a:endParaRP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sp>
        <p:nvSpPr>
          <p:cNvPr id="10" name="Explosion 1 9"/>
          <p:cNvSpPr>
            <a:spLocks noChangeArrowheads="1"/>
          </p:cNvSpPr>
          <p:nvPr/>
        </p:nvSpPr>
        <p:spPr bwMode="auto">
          <a:xfrm>
            <a:off x="4419600" y="1989138"/>
            <a:ext cx="441325" cy="503237"/>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graphicFrame>
        <p:nvGraphicFramePr>
          <p:cNvPr id="11" name="Object 2"/>
          <p:cNvGraphicFramePr>
            <a:graphicFrameLocks noChangeAspect="1"/>
          </p:cNvGraphicFramePr>
          <p:nvPr>
            <p:extLst>
              <p:ext uri="{D42A27DB-BD31-4B8C-83A1-F6EECF244321}">
                <p14:modId xmlns:p14="http://schemas.microsoft.com/office/powerpoint/2010/main" val="1101973926"/>
              </p:ext>
            </p:extLst>
          </p:nvPr>
        </p:nvGraphicFramePr>
        <p:xfrm>
          <a:off x="549275" y="4146550"/>
          <a:ext cx="8042275" cy="1920875"/>
        </p:xfrm>
        <a:graphic>
          <a:graphicData uri="http://schemas.openxmlformats.org/presentationml/2006/ole">
            <mc:AlternateContent xmlns:mc="http://schemas.openxmlformats.org/markup-compatibility/2006">
              <mc:Choice xmlns:v="urn:schemas-microsoft-com:vml" Requires="v">
                <p:oleObj spid="_x0000_s32786" name="Document" r:id="rId3" imgW="6007100" imgH="1435100" progId="Word.Document.12">
                  <p:link updateAutomatic="1"/>
                </p:oleObj>
              </mc:Choice>
              <mc:Fallback>
                <p:oleObj name="Document" r:id="rId3" imgW="6007100" imgH="1435100" progId="Word.Document.12">
                  <p:link updateAutomatic="1"/>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275" y="4146550"/>
                        <a:ext cx="8042275"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Rectangle 11"/>
          <p:cNvSpPr>
            <a:spLocks noChangeArrowheads="1"/>
          </p:cNvSpPr>
          <p:nvPr/>
        </p:nvSpPr>
        <p:spPr bwMode="auto">
          <a:xfrm>
            <a:off x="2819400" y="4146550"/>
            <a:ext cx="5772150" cy="1919288"/>
          </a:xfrm>
          <a:prstGeom prst="rect">
            <a:avLst/>
          </a:prstGeom>
          <a:solidFill>
            <a:srgbClr val="D4E2ED">
              <a:alpha val="70195"/>
            </a:srgbClr>
          </a:solidFill>
          <a:ln>
            <a:noFill/>
          </a:ln>
          <a:effectLst>
            <a:outerShdw blurRad="38100" dist="30000" dir="5400000" rotWithShape="0">
              <a:srgbClr val="808080">
                <a:alpha val="45000"/>
              </a:srgbClr>
            </a:outerShdw>
          </a:effectLst>
          <a:extLst>
            <a:ext uri="{91240B29-F687-4F45-9708-019B960494DF}">
              <a14:hiddenLine xmlns:a14="http://schemas.microsoft.com/office/drawing/2010/main" w="10000">
                <a:solidFill>
                  <a:srgbClr val="000000"/>
                </a:solidFill>
                <a:miter lim="800000"/>
                <a:headEnd/>
                <a:tailEnd/>
              </a14:hiddenLine>
            </a:ext>
          </a:extLst>
        </p:spPr>
        <p:txBody>
          <a:bodyPr anchor="ctr"/>
          <a:lstStyle/>
          <a:p>
            <a:pPr algn="ctr"/>
            <a:endParaRPr lang="en-US">
              <a:solidFill>
                <a:srgbClr val="FFFFFF"/>
              </a:solidFill>
              <a:latin typeface="Tw Cen MT" charset="-18"/>
            </a:endParaRPr>
          </a:p>
        </p:txBody>
      </p:sp>
      <p:sp>
        <p:nvSpPr>
          <p:cNvPr id="13" name="Explosion 1 12"/>
          <p:cNvSpPr>
            <a:spLocks noChangeArrowheads="1"/>
          </p:cNvSpPr>
          <p:nvPr/>
        </p:nvSpPr>
        <p:spPr bwMode="auto">
          <a:xfrm>
            <a:off x="2378075" y="4953000"/>
            <a:ext cx="441325" cy="503238"/>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sp>
        <p:nvSpPr>
          <p:cNvPr id="14" name="Explosion 1 13"/>
          <p:cNvSpPr>
            <a:spLocks noChangeArrowheads="1"/>
          </p:cNvSpPr>
          <p:nvPr/>
        </p:nvSpPr>
        <p:spPr bwMode="auto">
          <a:xfrm>
            <a:off x="2606675" y="3306763"/>
            <a:ext cx="441325" cy="503237"/>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sp>
        <p:nvSpPr>
          <p:cNvPr id="15" name="Explosion 1 14"/>
          <p:cNvSpPr>
            <a:spLocks noChangeArrowheads="1"/>
          </p:cNvSpPr>
          <p:nvPr/>
        </p:nvSpPr>
        <p:spPr bwMode="auto">
          <a:xfrm>
            <a:off x="4419600" y="2468563"/>
            <a:ext cx="441325" cy="503237"/>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sp>
        <p:nvSpPr>
          <p:cNvPr id="16" name="Explosion 1 15"/>
          <p:cNvSpPr>
            <a:spLocks noChangeArrowheads="1"/>
          </p:cNvSpPr>
          <p:nvPr/>
        </p:nvSpPr>
        <p:spPr bwMode="auto">
          <a:xfrm>
            <a:off x="2514600" y="5211763"/>
            <a:ext cx="441325" cy="503237"/>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cxnSp>
        <p:nvCxnSpPr>
          <p:cNvPr id="17" name="Straight Connector 16"/>
          <p:cNvCxnSpPr>
            <a:cxnSpLocks noChangeShapeType="1"/>
          </p:cNvCxnSpPr>
          <p:nvPr/>
        </p:nvCxnSpPr>
        <p:spPr bwMode="auto">
          <a:xfrm rot="5400000">
            <a:off x="1879600" y="5257800"/>
            <a:ext cx="1524000" cy="0"/>
          </a:xfrm>
          <a:prstGeom prst="line">
            <a:avLst/>
          </a:prstGeom>
          <a:noFill/>
          <a:ln w="28575">
            <a:solidFill>
              <a:srgbClr val="FF6600"/>
            </a:solidFill>
            <a:prstDash val="sysDot"/>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96476366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2.5.4. </a:t>
            </a:r>
            <a:r>
              <a:rPr lang="en-US" dirty="0"/>
              <a:t>Chiến lược công việc ngắn nhất</a:t>
            </a:r>
          </a:p>
        </p:txBody>
      </p:sp>
      <p:sp>
        <p:nvSpPr>
          <p:cNvPr id="4" name="Date Placeholder 3"/>
          <p:cNvSpPr>
            <a:spLocks noGrp="1"/>
          </p:cNvSpPr>
          <p:nvPr>
            <p:ph type="dt" sz="half" idx="10"/>
          </p:nvPr>
        </p:nvSpPr>
        <p:spPr/>
        <p:txBody>
          <a:bodyPr/>
          <a:lstStyle/>
          <a:p>
            <a:fld id="{F304A388-B792-4BF1-82EC-FA2C53762184}" type="datetime1">
              <a:rPr lang="en-US" smtClean="0"/>
              <a:t>08-Jul-19</a:t>
            </a:fld>
            <a:endParaRPr lang="en-US" dirty="0"/>
          </a:p>
        </p:txBody>
      </p:sp>
      <p:sp>
        <p:nvSpPr>
          <p:cNvPr id="5" name="Footer Placeholder 4"/>
          <p:cNvSpPr>
            <a:spLocks noGrp="1"/>
          </p:cNvSpPr>
          <p:nvPr>
            <p:ph type="ftr" sz="quarter" idx="11"/>
          </p:nvPr>
        </p:nvSpPr>
        <p:spPr/>
        <p:txBody>
          <a:bodyPr/>
          <a:lstStyle/>
          <a:p>
            <a:r>
              <a:rPr lang="en-US" smtClean="0"/>
              <a:t>GV.TS.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87</a:t>
            </a:fld>
            <a:endParaRPr lang="en-US" dirty="0"/>
          </a:p>
        </p:txBody>
      </p:sp>
      <p:sp>
        <p:nvSpPr>
          <p:cNvPr id="7" name="Content Placeholder 2"/>
          <p:cNvSpPr>
            <a:spLocks noGrp="1"/>
          </p:cNvSpPr>
          <p:nvPr>
            <p:ph sz="quarter" idx="1"/>
          </p:nvPr>
        </p:nvSpPr>
        <p:spPr>
          <a:xfrm>
            <a:off x="612775" y="1600200"/>
            <a:ext cx="8153400" cy="4495800"/>
          </a:xfrm>
        </p:spPr>
        <p:txBody>
          <a:bodyPr/>
          <a:lstStyle/>
          <a:p>
            <a:pPr>
              <a:buFont typeface="Wingdings 2" charset="2"/>
              <a:buNone/>
            </a:pPr>
            <a:r>
              <a:rPr lang="en-US" smtClean="0"/>
              <a:t>  </a:t>
            </a:r>
          </a:p>
        </p:txBody>
      </p:sp>
      <p:graphicFrame>
        <p:nvGraphicFramePr>
          <p:cNvPr id="8" name="Table 7"/>
          <p:cNvGraphicFramePr>
            <a:graphicFrameLocks noGrp="1"/>
          </p:cNvGraphicFramePr>
          <p:nvPr/>
        </p:nvGraphicFramePr>
        <p:xfrm>
          <a:off x="781050" y="1600200"/>
          <a:ext cx="7677150" cy="1463040"/>
        </p:xfrm>
        <a:graphic>
          <a:graphicData uri="http://schemas.openxmlformats.org/drawingml/2006/table">
            <a:tbl>
              <a:tblPr/>
              <a:tblGrid>
                <a:gridCol w="1096963">
                  <a:extLst>
                    <a:ext uri="{9D8B030D-6E8A-4147-A177-3AD203B41FA5}">
                      <a16:colId xmlns:a16="http://schemas.microsoft.com/office/drawing/2014/main" val="20000"/>
                    </a:ext>
                  </a:extLst>
                </a:gridCol>
                <a:gridCol w="1096962">
                  <a:extLst>
                    <a:ext uri="{9D8B030D-6E8A-4147-A177-3AD203B41FA5}">
                      <a16:colId xmlns:a16="http://schemas.microsoft.com/office/drawing/2014/main" val="20001"/>
                    </a:ext>
                  </a:extLst>
                </a:gridCol>
                <a:gridCol w="1096963">
                  <a:extLst>
                    <a:ext uri="{9D8B030D-6E8A-4147-A177-3AD203B41FA5}">
                      <a16:colId xmlns:a16="http://schemas.microsoft.com/office/drawing/2014/main" val="20002"/>
                    </a:ext>
                  </a:extLst>
                </a:gridCol>
                <a:gridCol w="1095375">
                  <a:extLst>
                    <a:ext uri="{9D8B030D-6E8A-4147-A177-3AD203B41FA5}">
                      <a16:colId xmlns:a16="http://schemas.microsoft.com/office/drawing/2014/main" val="20003"/>
                    </a:ext>
                  </a:extLst>
                </a:gridCol>
                <a:gridCol w="1096962">
                  <a:extLst>
                    <a:ext uri="{9D8B030D-6E8A-4147-A177-3AD203B41FA5}">
                      <a16:colId xmlns:a16="http://schemas.microsoft.com/office/drawing/2014/main" val="20004"/>
                    </a:ext>
                  </a:extLst>
                </a:gridCol>
                <a:gridCol w="1096963">
                  <a:extLst>
                    <a:ext uri="{9D8B030D-6E8A-4147-A177-3AD203B41FA5}">
                      <a16:colId xmlns:a16="http://schemas.microsoft.com/office/drawing/2014/main" val="20005"/>
                    </a:ext>
                  </a:extLst>
                </a:gridCol>
                <a:gridCol w="1096962">
                  <a:extLst>
                    <a:ext uri="{9D8B030D-6E8A-4147-A177-3AD203B41FA5}">
                      <a16:colId xmlns:a16="http://schemas.microsoft.com/office/drawing/2014/main" val="20006"/>
                    </a:ext>
                  </a:extLst>
                </a:gridCol>
              </a:tblGrid>
              <a:tr h="2825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Process</a:t>
                      </a:r>
                      <a:endParaRPr kumimoji="0" lang="en-US" sz="1600" b="0" i="0" u="none" strike="noStrike" cap="none" normalizeH="0" baseline="0" smtClean="0">
                        <a:ln>
                          <a:noFill/>
                        </a:ln>
                        <a:solidFill>
                          <a:srgbClr val="FFFFFF"/>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Arrival time</a:t>
                      </a:r>
                      <a:endParaRPr kumimoji="0" lang="en-US" sz="1600" b="0" i="0" u="none" strike="noStrike" cap="none" normalizeH="0" baseline="0" smtClean="0">
                        <a:ln>
                          <a:noFill/>
                        </a:ln>
                        <a:solidFill>
                          <a:srgbClr val="FFFFFF"/>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r>
                        <a:rPr kumimoji="0" lang="en-US" sz="1600" b="0" i="0" u="none" strike="noStrike" cap="none" normalizeH="0" baseline="30000" smtClean="0">
                          <a:ln>
                            <a:noFill/>
                          </a:ln>
                          <a:solidFill>
                            <a:srgbClr val="AA5816"/>
                          </a:solidFill>
                          <a:effectLst/>
                          <a:latin typeface="Arial" charset="0"/>
                          <a:ea typeface="Times New Roman" charset="0"/>
                        </a:rPr>
                        <a:t>st</a:t>
                      </a:r>
                      <a:r>
                        <a:rPr kumimoji="0" lang="en-US" sz="1600" b="0" i="0" u="none" strike="noStrike" cap="none" normalizeH="0" baseline="0" smtClean="0">
                          <a:ln>
                            <a:noFill/>
                          </a:ln>
                          <a:solidFill>
                            <a:srgbClr val="AA5816"/>
                          </a:solidFill>
                          <a:effectLst/>
                          <a:latin typeface="Arial" charset="0"/>
                          <a:ea typeface="Times New Roman" charset="0"/>
                        </a:rPr>
                        <a:t> exec</a:t>
                      </a:r>
                      <a:endParaRPr kumimoji="0" lang="en-US" sz="1600" b="0" i="0" u="none" strike="noStrike" cap="none" normalizeH="0" baseline="0" smtClean="0">
                        <a:ln>
                          <a:noFill/>
                        </a:ln>
                        <a:solidFill>
                          <a:srgbClr val="AA5816"/>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1C1D2"/>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1</a:t>
                      </a:r>
                      <a:r>
                        <a:rPr kumimoji="0" lang="en-US" sz="1600" b="0" i="0" u="none" strike="noStrike" cap="none" normalizeH="0" baseline="30000" smtClean="0">
                          <a:ln>
                            <a:noFill/>
                          </a:ln>
                          <a:solidFill>
                            <a:srgbClr val="FFFFFF"/>
                          </a:solidFill>
                          <a:effectLst/>
                          <a:latin typeface="Arial" charset="0"/>
                          <a:ea typeface="Times New Roman" charset="0"/>
                        </a:rPr>
                        <a:t>st</a:t>
                      </a:r>
                      <a:r>
                        <a:rPr kumimoji="0" lang="en-US" sz="1600" b="0" i="0" u="none" strike="noStrike" cap="none" normalizeH="0" baseline="0" smtClean="0">
                          <a:ln>
                            <a:noFill/>
                          </a:ln>
                          <a:solidFill>
                            <a:srgbClr val="FFFFFF"/>
                          </a:solidFill>
                          <a:effectLst/>
                          <a:latin typeface="Arial" charset="0"/>
                          <a:ea typeface="Times New Roman" charset="0"/>
                        </a:rPr>
                        <a:t> I/O</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2</a:t>
                      </a:r>
                      <a:r>
                        <a:rPr kumimoji="0" lang="en-US" sz="1600" b="0" i="0" u="none" strike="noStrike" cap="none" normalizeH="0" baseline="30000" smtClean="0">
                          <a:ln>
                            <a:noFill/>
                          </a:ln>
                          <a:solidFill>
                            <a:srgbClr val="AA5816"/>
                          </a:solidFill>
                          <a:effectLst/>
                          <a:latin typeface="Arial" charset="0"/>
                          <a:ea typeface="Times New Roman" charset="0"/>
                        </a:rPr>
                        <a:t>nd</a:t>
                      </a:r>
                      <a:r>
                        <a:rPr kumimoji="0" lang="en-US" sz="1600" b="0" i="0" u="none" strike="noStrike" cap="none" normalizeH="0" baseline="0" smtClean="0">
                          <a:ln>
                            <a:noFill/>
                          </a:ln>
                          <a:solidFill>
                            <a:srgbClr val="AA5816"/>
                          </a:solidFill>
                          <a:effectLst/>
                          <a:latin typeface="Arial" charset="0"/>
                          <a:ea typeface="Times New Roman" charset="0"/>
                        </a:rPr>
                        <a:t> exec</a:t>
                      </a:r>
                      <a:endParaRPr kumimoji="0" lang="en-US" sz="1600" b="0" i="0" u="none" strike="noStrike" cap="none" normalizeH="0" baseline="0" smtClean="0">
                        <a:ln>
                          <a:noFill/>
                        </a:ln>
                        <a:solidFill>
                          <a:srgbClr val="AA5816"/>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1C1D2"/>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2</a:t>
                      </a:r>
                      <a:r>
                        <a:rPr kumimoji="0" lang="en-US" sz="1600" b="0" i="0" u="none" strike="noStrike" cap="none" normalizeH="0" baseline="30000" smtClean="0">
                          <a:ln>
                            <a:noFill/>
                          </a:ln>
                          <a:solidFill>
                            <a:srgbClr val="FFFFFF"/>
                          </a:solidFill>
                          <a:effectLst/>
                          <a:latin typeface="Arial" charset="0"/>
                          <a:ea typeface="Times New Roman" charset="0"/>
                        </a:rPr>
                        <a:t>nd</a:t>
                      </a:r>
                      <a:r>
                        <a:rPr kumimoji="0" lang="en-US" sz="1600" b="0" i="0" u="none" strike="noStrike" cap="none" normalizeH="0" baseline="0" smtClean="0">
                          <a:ln>
                            <a:noFill/>
                          </a:ln>
                          <a:solidFill>
                            <a:srgbClr val="FFFFFF"/>
                          </a:solidFill>
                          <a:effectLst/>
                          <a:latin typeface="Arial" charset="0"/>
                          <a:ea typeface="Times New Roman" charset="0"/>
                        </a:rPr>
                        <a:t> I/O</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3</a:t>
                      </a:r>
                      <a:r>
                        <a:rPr kumimoji="0" lang="en-US" sz="1600" b="0" i="0" u="none" strike="noStrike" cap="none" normalizeH="0" baseline="30000" smtClean="0">
                          <a:ln>
                            <a:noFill/>
                          </a:ln>
                          <a:solidFill>
                            <a:srgbClr val="AA5816"/>
                          </a:solidFill>
                          <a:effectLst/>
                          <a:latin typeface="Arial" charset="0"/>
                          <a:ea typeface="Times New Roman" charset="0"/>
                        </a:rPr>
                        <a:t>rd</a:t>
                      </a:r>
                      <a:r>
                        <a:rPr kumimoji="0" lang="en-US" sz="1600" b="0" i="0" u="none" strike="noStrike" cap="none" normalizeH="0" baseline="0" smtClean="0">
                          <a:ln>
                            <a:noFill/>
                          </a:ln>
                          <a:solidFill>
                            <a:srgbClr val="AA5816"/>
                          </a:solidFill>
                          <a:effectLst/>
                          <a:latin typeface="Arial" charset="0"/>
                          <a:ea typeface="Times New Roman" charset="0"/>
                        </a:rPr>
                        <a:t> exec</a:t>
                      </a:r>
                      <a:endParaRPr kumimoji="0" lang="en-US" sz="1600" b="0" i="0" u="none" strike="noStrike" cap="none" normalizeH="0" baseline="0" smtClean="0">
                        <a:ln>
                          <a:noFill/>
                        </a:ln>
                        <a:solidFill>
                          <a:srgbClr val="AA5816"/>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1C1D2"/>
                    </a:solidFill>
                  </a:tcPr>
                </a:tc>
                <a:extLst>
                  <a:ext uri="{0D108BD9-81ED-4DB2-BD59-A6C34878D82A}">
                    <a16:rowId xmlns:a16="http://schemas.microsoft.com/office/drawing/2014/main" val="10000"/>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A</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0</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5EDE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4</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5EDE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4</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5EDE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4</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4</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4</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extLst>
                  <a:ext uri="{0D108BD9-81ED-4DB2-BD59-A6C34878D82A}">
                    <a16:rowId xmlns:a16="http://schemas.microsoft.com/office/drawing/2014/main" val="10001"/>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B</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2</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5EDE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8</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1CCB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8</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2"/>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C</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3</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5EDE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2</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5EDE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0CAC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2</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3"/>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D</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7</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5EDE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extLst>
                  <a:ext uri="{0D108BD9-81ED-4DB2-BD59-A6C34878D82A}">
                    <a16:rowId xmlns:a16="http://schemas.microsoft.com/office/drawing/2014/main" val="10004"/>
                  </a:ext>
                </a:extLst>
              </a:tr>
            </a:tbl>
          </a:graphicData>
        </a:graphic>
      </p:graphicFrame>
      <p:graphicFrame>
        <p:nvGraphicFramePr>
          <p:cNvPr id="9" name="Table 8"/>
          <p:cNvGraphicFramePr>
            <a:graphicFrameLocks noGrp="1"/>
          </p:cNvGraphicFramePr>
          <p:nvPr/>
        </p:nvGraphicFramePr>
        <p:xfrm>
          <a:off x="990600" y="3368675"/>
          <a:ext cx="4324350" cy="335280"/>
        </p:xfrm>
        <a:graphic>
          <a:graphicData uri="http://schemas.openxmlformats.org/drawingml/2006/table">
            <a:tbl>
              <a:tblPr/>
              <a:tblGrid>
                <a:gridCol w="890588">
                  <a:extLst>
                    <a:ext uri="{9D8B030D-6E8A-4147-A177-3AD203B41FA5}">
                      <a16:colId xmlns:a16="http://schemas.microsoft.com/office/drawing/2014/main" val="20000"/>
                    </a:ext>
                  </a:extLst>
                </a:gridCol>
                <a:gridCol w="614362">
                  <a:extLst>
                    <a:ext uri="{9D8B030D-6E8A-4147-A177-3AD203B41FA5}">
                      <a16:colId xmlns:a16="http://schemas.microsoft.com/office/drawing/2014/main" val="20001"/>
                    </a:ext>
                  </a:extLst>
                </a:gridCol>
                <a:gridCol w="641350">
                  <a:extLst>
                    <a:ext uri="{9D8B030D-6E8A-4147-A177-3AD203B41FA5}">
                      <a16:colId xmlns:a16="http://schemas.microsoft.com/office/drawing/2014/main" val="20002"/>
                    </a:ext>
                  </a:extLst>
                </a:gridCol>
                <a:gridCol w="768350">
                  <a:extLst>
                    <a:ext uri="{9D8B030D-6E8A-4147-A177-3AD203B41FA5}">
                      <a16:colId xmlns:a16="http://schemas.microsoft.com/office/drawing/2014/main" val="20003"/>
                    </a:ext>
                  </a:extLst>
                </a:gridCol>
                <a:gridCol w="768350">
                  <a:extLst>
                    <a:ext uri="{9D8B030D-6E8A-4147-A177-3AD203B41FA5}">
                      <a16:colId xmlns:a16="http://schemas.microsoft.com/office/drawing/2014/main" val="20004"/>
                    </a:ext>
                  </a:extLst>
                </a:gridCol>
                <a:gridCol w="641350">
                  <a:extLst>
                    <a:ext uri="{9D8B030D-6E8A-4147-A177-3AD203B41FA5}">
                      <a16:colId xmlns:a16="http://schemas.microsoft.com/office/drawing/2014/main" val="20005"/>
                    </a:ext>
                  </a:extLst>
                </a:gridCol>
              </a:tblGrid>
              <a:tr h="233363">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News Gothic MT" charset="0"/>
                          <a:ea typeface="ＭＳ Ｐゴシック" charset="-128"/>
                        </a:rPr>
                        <a:t>RQ:</a:t>
                      </a:r>
                    </a:p>
                  </a:txBody>
                  <a:tcPr horzOverflow="overflow">
                    <a:lnL w="12700" cap="flat" cmpd="sng" algn="ctr">
                      <a:solidFill>
                        <a:schemeClr val="bg1"/>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News Gothic MT" charset="0"/>
                          <a:ea typeface="ＭＳ Ｐゴシック" charset="-128"/>
                        </a:rPr>
                        <a:t>D:1</a:t>
                      </a: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rgbClr val="D9E8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News Gothic MT" charset="0"/>
                          <a:ea typeface="ＭＳ Ｐゴシック" charset="-128"/>
                        </a:rPr>
                        <a:t>A:4</a:t>
                      </a: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rgbClr val="D9E8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News Gothic MT" charset="0"/>
                          <a:ea typeface="ＭＳ Ｐゴシック" charset="-128"/>
                        </a:rPr>
                        <a:t>C:2</a:t>
                      </a: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rgbClr val="D9E8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News Gothic MT" charset="0"/>
                        <a:ea typeface="ＭＳ Ｐゴシック" charset="-128"/>
                      </a:endParaRP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News Gothic MT" charset="0"/>
                        <a:ea typeface="ＭＳ Ｐゴシック" charset="-128"/>
                      </a:endParaRP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10" name="Object 2"/>
          <p:cNvGraphicFramePr>
            <a:graphicFrameLocks noChangeAspect="1"/>
          </p:cNvGraphicFramePr>
          <p:nvPr>
            <p:extLst>
              <p:ext uri="{D42A27DB-BD31-4B8C-83A1-F6EECF244321}">
                <p14:modId xmlns:p14="http://schemas.microsoft.com/office/powerpoint/2010/main" val="3457907107"/>
              </p:ext>
            </p:extLst>
          </p:nvPr>
        </p:nvGraphicFramePr>
        <p:xfrm>
          <a:off x="549275" y="4146550"/>
          <a:ext cx="8042275" cy="1920875"/>
        </p:xfrm>
        <a:graphic>
          <a:graphicData uri="http://schemas.openxmlformats.org/presentationml/2006/ole">
            <mc:AlternateContent xmlns:mc="http://schemas.openxmlformats.org/markup-compatibility/2006">
              <mc:Choice xmlns:v="urn:schemas-microsoft-com:vml" Requires="v">
                <p:oleObj spid="_x0000_s33810" name="Document" r:id="rId3" imgW="6007100" imgH="1435100" progId="Word.Document.12">
                  <p:link updateAutomatic="1"/>
                </p:oleObj>
              </mc:Choice>
              <mc:Fallback>
                <p:oleObj name="Document" r:id="rId3" imgW="6007100" imgH="1435100" progId="Word.Document.12">
                  <p:link updateAutomatic="1"/>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275" y="4146550"/>
                        <a:ext cx="8042275"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Rectangle 10"/>
          <p:cNvSpPr>
            <a:spLocks noChangeArrowheads="1"/>
          </p:cNvSpPr>
          <p:nvPr/>
        </p:nvSpPr>
        <p:spPr bwMode="auto">
          <a:xfrm>
            <a:off x="3200400" y="4146550"/>
            <a:ext cx="5391150" cy="1919288"/>
          </a:xfrm>
          <a:prstGeom prst="rect">
            <a:avLst/>
          </a:prstGeom>
          <a:solidFill>
            <a:srgbClr val="D4E2ED">
              <a:alpha val="70195"/>
            </a:srgbClr>
          </a:solidFill>
          <a:ln>
            <a:noFill/>
          </a:ln>
          <a:effectLst>
            <a:outerShdw blurRad="38100" dist="30000" dir="5400000" rotWithShape="0">
              <a:srgbClr val="808080">
                <a:alpha val="45000"/>
              </a:srgbClr>
            </a:outerShdw>
          </a:effectLst>
          <a:extLst>
            <a:ext uri="{91240B29-F687-4F45-9708-019B960494DF}">
              <a14:hiddenLine xmlns:a14="http://schemas.microsoft.com/office/drawing/2010/main" w="10000">
                <a:solidFill>
                  <a:srgbClr val="000000"/>
                </a:solidFill>
                <a:miter lim="800000"/>
                <a:headEnd/>
                <a:tailEnd/>
              </a14:hiddenLine>
            </a:ext>
          </a:extLst>
        </p:spPr>
        <p:txBody>
          <a:bodyPr anchor="ctr"/>
          <a:lstStyle/>
          <a:p>
            <a:pPr algn="ctr"/>
            <a:endParaRPr lang="en-US">
              <a:solidFill>
                <a:srgbClr val="FFFFFF"/>
              </a:solidFill>
              <a:latin typeface="Tw Cen MT" charset="-18"/>
            </a:endParaRPr>
          </a:p>
        </p:txBody>
      </p:sp>
      <p:sp>
        <p:nvSpPr>
          <p:cNvPr id="12" name="Explosion 1 11"/>
          <p:cNvSpPr>
            <a:spLocks noChangeArrowheads="1"/>
          </p:cNvSpPr>
          <p:nvPr/>
        </p:nvSpPr>
        <p:spPr bwMode="auto">
          <a:xfrm>
            <a:off x="2682875" y="4953000"/>
            <a:ext cx="441325" cy="503238"/>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sp>
        <p:nvSpPr>
          <p:cNvPr id="13" name="Explosion 1 12"/>
          <p:cNvSpPr>
            <a:spLocks noChangeArrowheads="1"/>
          </p:cNvSpPr>
          <p:nvPr/>
        </p:nvSpPr>
        <p:spPr bwMode="auto">
          <a:xfrm>
            <a:off x="3352800" y="3306763"/>
            <a:ext cx="441325" cy="503237"/>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sp>
        <p:nvSpPr>
          <p:cNvPr id="14" name="Explosion 1 13"/>
          <p:cNvSpPr>
            <a:spLocks noChangeArrowheads="1"/>
          </p:cNvSpPr>
          <p:nvPr/>
        </p:nvSpPr>
        <p:spPr bwMode="auto">
          <a:xfrm>
            <a:off x="4419600" y="2468563"/>
            <a:ext cx="441325" cy="503237"/>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cxnSp>
        <p:nvCxnSpPr>
          <p:cNvPr id="15" name="Straight Connector 14"/>
          <p:cNvCxnSpPr>
            <a:cxnSpLocks noChangeShapeType="1"/>
          </p:cNvCxnSpPr>
          <p:nvPr/>
        </p:nvCxnSpPr>
        <p:spPr bwMode="auto">
          <a:xfrm rot="5400000">
            <a:off x="2108200" y="5257800"/>
            <a:ext cx="1524000" cy="0"/>
          </a:xfrm>
          <a:prstGeom prst="line">
            <a:avLst/>
          </a:prstGeom>
          <a:noFill/>
          <a:ln w="28575">
            <a:solidFill>
              <a:srgbClr val="FF6600"/>
            </a:solidFill>
            <a:prstDash val="sysDot"/>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707834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2.5.4. </a:t>
            </a:r>
            <a:r>
              <a:rPr lang="en-US" dirty="0"/>
              <a:t>Chiến lược công việc ngắn nhất</a:t>
            </a:r>
          </a:p>
        </p:txBody>
      </p:sp>
      <p:sp>
        <p:nvSpPr>
          <p:cNvPr id="4" name="Date Placeholder 3"/>
          <p:cNvSpPr>
            <a:spLocks noGrp="1"/>
          </p:cNvSpPr>
          <p:nvPr>
            <p:ph type="dt" sz="half" idx="10"/>
          </p:nvPr>
        </p:nvSpPr>
        <p:spPr/>
        <p:txBody>
          <a:bodyPr/>
          <a:lstStyle/>
          <a:p>
            <a:fld id="{F304A388-B792-4BF1-82EC-FA2C53762184}" type="datetime1">
              <a:rPr lang="en-US" smtClean="0"/>
              <a:t>08-Jul-19</a:t>
            </a:fld>
            <a:endParaRPr lang="en-US" dirty="0"/>
          </a:p>
        </p:txBody>
      </p:sp>
      <p:sp>
        <p:nvSpPr>
          <p:cNvPr id="5" name="Footer Placeholder 4"/>
          <p:cNvSpPr>
            <a:spLocks noGrp="1"/>
          </p:cNvSpPr>
          <p:nvPr>
            <p:ph type="ftr" sz="quarter" idx="11"/>
          </p:nvPr>
        </p:nvSpPr>
        <p:spPr/>
        <p:txBody>
          <a:bodyPr/>
          <a:lstStyle/>
          <a:p>
            <a:r>
              <a:rPr lang="en-US" smtClean="0"/>
              <a:t>GV.TS.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88</a:t>
            </a:fld>
            <a:endParaRPr lang="en-US" dirty="0"/>
          </a:p>
        </p:txBody>
      </p:sp>
      <p:sp>
        <p:nvSpPr>
          <p:cNvPr id="7" name="Content Placeholder 2"/>
          <p:cNvSpPr>
            <a:spLocks noGrp="1"/>
          </p:cNvSpPr>
          <p:nvPr>
            <p:ph sz="quarter" idx="1"/>
          </p:nvPr>
        </p:nvSpPr>
        <p:spPr>
          <a:xfrm>
            <a:off x="612775" y="1600200"/>
            <a:ext cx="8153400" cy="4495800"/>
          </a:xfrm>
        </p:spPr>
        <p:txBody>
          <a:bodyPr/>
          <a:lstStyle/>
          <a:p>
            <a:pPr>
              <a:buFont typeface="Wingdings 2" charset="2"/>
              <a:buNone/>
            </a:pPr>
            <a:r>
              <a:rPr lang="en-US" smtClean="0"/>
              <a:t>  </a:t>
            </a:r>
          </a:p>
        </p:txBody>
      </p:sp>
      <p:graphicFrame>
        <p:nvGraphicFramePr>
          <p:cNvPr id="8" name="Table 7"/>
          <p:cNvGraphicFramePr>
            <a:graphicFrameLocks noGrp="1"/>
          </p:cNvGraphicFramePr>
          <p:nvPr/>
        </p:nvGraphicFramePr>
        <p:xfrm>
          <a:off x="781050" y="1600200"/>
          <a:ext cx="7677150" cy="1463040"/>
        </p:xfrm>
        <a:graphic>
          <a:graphicData uri="http://schemas.openxmlformats.org/drawingml/2006/table">
            <a:tbl>
              <a:tblPr/>
              <a:tblGrid>
                <a:gridCol w="1096963">
                  <a:extLst>
                    <a:ext uri="{9D8B030D-6E8A-4147-A177-3AD203B41FA5}">
                      <a16:colId xmlns:a16="http://schemas.microsoft.com/office/drawing/2014/main" val="20000"/>
                    </a:ext>
                  </a:extLst>
                </a:gridCol>
                <a:gridCol w="1096962">
                  <a:extLst>
                    <a:ext uri="{9D8B030D-6E8A-4147-A177-3AD203B41FA5}">
                      <a16:colId xmlns:a16="http://schemas.microsoft.com/office/drawing/2014/main" val="20001"/>
                    </a:ext>
                  </a:extLst>
                </a:gridCol>
                <a:gridCol w="1096963">
                  <a:extLst>
                    <a:ext uri="{9D8B030D-6E8A-4147-A177-3AD203B41FA5}">
                      <a16:colId xmlns:a16="http://schemas.microsoft.com/office/drawing/2014/main" val="20002"/>
                    </a:ext>
                  </a:extLst>
                </a:gridCol>
                <a:gridCol w="1095375">
                  <a:extLst>
                    <a:ext uri="{9D8B030D-6E8A-4147-A177-3AD203B41FA5}">
                      <a16:colId xmlns:a16="http://schemas.microsoft.com/office/drawing/2014/main" val="20003"/>
                    </a:ext>
                  </a:extLst>
                </a:gridCol>
                <a:gridCol w="1096962">
                  <a:extLst>
                    <a:ext uri="{9D8B030D-6E8A-4147-A177-3AD203B41FA5}">
                      <a16:colId xmlns:a16="http://schemas.microsoft.com/office/drawing/2014/main" val="20004"/>
                    </a:ext>
                  </a:extLst>
                </a:gridCol>
                <a:gridCol w="1096963">
                  <a:extLst>
                    <a:ext uri="{9D8B030D-6E8A-4147-A177-3AD203B41FA5}">
                      <a16:colId xmlns:a16="http://schemas.microsoft.com/office/drawing/2014/main" val="20005"/>
                    </a:ext>
                  </a:extLst>
                </a:gridCol>
                <a:gridCol w="1096962">
                  <a:extLst>
                    <a:ext uri="{9D8B030D-6E8A-4147-A177-3AD203B41FA5}">
                      <a16:colId xmlns:a16="http://schemas.microsoft.com/office/drawing/2014/main" val="20006"/>
                    </a:ext>
                  </a:extLst>
                </a:gridCol>
              </a:tblGrid>
              <a:tr h="2825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Process</a:t>
                      </a:r>
                      <a:endParaRPr kumimoji="0" lang="en-US" sz="1600" b="0" i="0" u="none" strike="noStrike" cap="none" normalizeH="0" baseline="0" smtClean="0">
                        <a:ln>
                          <a:noFill/>
                        </a:ln>
                        <a:solidFill>
                          <a:srgbClr val="FFFFFF"/>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Arrival time</a:t>
                      </a:r>
                      <a:endParaRPr kumimoji="0" lang="en-US" sz="1600" b="0" i="0" u="none" strike="noStrike" cap="none" normalizeH="0" baseline="0" smtClean="0">
                        <a:ln>
                          <a:noFill/>
                        </a:ln>
                        <a:solidFill>
                          <a:srgbClr val="FFFFFF"/>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r>
                        <a:rPr kumimoji="0" lang="en-US" sz="1600" b="0" i="0" u="none" strike="noStrike" cap="none" normalizeH="0" baseline="30000" smtClean="0">
                          <a:ln>
                            <a:noFill/>
                          </a:ln>
                          <a:solidFill>
                            <a:srgbClr val="AA5816"/>
                          </a:solidFill>
                          <a:effectLst/>
                          <a:latin typeface="Arial" charset="0"/>
                          <a:ea typeface="Times New Roman" charset="0"/>
                        </a:rPr>
                        <a:t>st</a:t>
                      </a:r>
                      <a:r>
                        <a:rPr kumimoji="0" lang="en-US" sz="1600" b="0" i="0" u="none" strike="noStrike" cap="none" normalizeH="0" baseline="0" smtClean="0">
                          <a:ln>
                            <a:noFill/>
                          </a:ln>
                          <a:solidFill>
                            <a:srgbClr val="AA5816"/>
                          </a:solidFill>
                          <a:effectLst/>
                          <a:latin typeface="Arial" charset="0"/>
                          <a:ea typeface="Times New Roman" charset="0"/>
                        </a:rPr>
                        <a:t> exec</a:t>
                      </a:r>
                      <a:endParaRPr kumimoji="0" lang="en-US" sz="1600" b="0" i="0" u="none" strike="noStrike" cap="none" normalizeH="0" baseline="0" smtClean="0">
                        <a:ln>
                          <a:noFill/>
                        </a:ln>
                        <a:solidFill>
                          <a:srgbClr val="AA5816"/>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1C1D2"/>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1</a:t>
                      </a:r>
                      <a:r>
                        <a:rPr kumimoji="0" lang="en-US" sz="1600" b="0" i="0" u="none" strike="noStrike" cap="none" normalizeH="0" baseline="30000" smtClean="0">
                          <a:ln>
                            <a:noFill/>
                          </a:ln>
                          <a:solidFill>
                            <a:srgbClr val="FFFFFF"/>
                          </a:solidFill>
                          <a:effectLst/>
                          <a:latin typeface="Arial" charset="0"/>
                          <a:ea typeface="Times New Roman" charset="0"/>
                        </a:rPr>
                        <a:t>st</a:t>
                      </a:r>
                      <a:r>
                        <a:rPr kumimoji="0" lang="en-US" sz="1600" b="0" i="0" u="none" strike="noStrike" cap="none" normalizeH="0" baseline="0" smtClean="0">
                          <a:ln>
                            <a:noFill/>
                          </a:ln>
                          <a:solidFill>
                            <a:srgbClr val="FFFFFF"/>
                          </a:solidFill>
                          <a:effectLst/>
                          <a:latin typeface="Arial" charset="0"/>
                          <a:ea typeface="Times New Roman" charset="0"/>
                        </a:rPr>
                        <a:t> I/O</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2</a:t>
                      </a:r>
                      <a:r>
                        <a:rPr kumimoji="0" lang="en-US" sz="1600" b="0" i="0" u="none" strike="noStrike" cap="none" normalizeH="0" baseline="30000" smtClean="0">
                          <a:ln>
                            <a:noFill/>
                          </a:ln>
                          <a:solidFill>
                            <a:srgbClr val="AA5816"/>
                          </a:solidFill>
                          <a:effectLst/>
                          <a:latin typeface="Arial" charset="0"/>
                          <a:ea typeface="Times New Roman" charset="0"/>
                        </a:rPr>
                        <a:t>nd</a:t>
                      </a:r>
                      <a:r>
                        <a:rPr kumimoji="0" lang="en-US" sz="1600" b="0" i="0" u="none" strike="noStrike" cap="none" normalizeH="0" baseline="0" smtClean="0">
                          <a:ln>
                            <a:noFill/>
                          </a:ln>
                          <a:solidFill>
                            <a:srgbClr val="AA5816"/>
                          </a:solidFill>
                          <a:effectLst/>
                          <a:latin typeface="Arial" charset="0"/>
                          <a:ea typeface="Times New Roman" charset="0"/>
                        </a:rPr>
                        <a:t> exec</a:t>
                      </a:r>
                      <a:endParaRPr kumimoji="0" lang="en-US" sz="1600" b="0" i="0" u="none" strike="noStrike" cap="none" normalizeH="0" baseline="0" smtClean="0">
                        <a:ln>
                          <a:noFill/>
                        </a:ln>
                        <a:solidFill>
                          <a:srgbClr val="AA5816"/>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1C1D2"/>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2</a:t>
                      </a:r>
                      <a:r>
                        <a:rPr kumimoji="0" lang="en-US" sz="1600" b="0" i="0" u="none" strike="noStrike" cap="none" normalizeH="0" baseline="30000" smtClean="0">
                          <a:ln>
                            <a:noFill/>
                          </a:ln>
                          <a:solidFill>
                            <a:srgbClr val="FFFFFF"/>
                          </a:solidFill>
                          <a:effectLst/>
                          <a:latin typeface="Arial" charset="0"/>
                          <a:ea typeface="Times New Roman" charset="0"/>
                        </a:rPr>
                        <a:t>nd</a:t>
                      </a:r>
                      <a:r>
                        <a:rPr kumimoji="0" lang="en-US" sz="1600" b="0" i="0" u="none" strike="noStrike" cap="none" normalizeH="0" baseline="0" smtClean="0">
                          <a:ln>
                            <a:noFill/>
                          </a:ln>
                          <a:solidFill>
                            <a:srgbClr val="FFFFFF"/>
                          </a:solidFill>
                          <a:effectLst/>
                          <a:latin typeface="Arial" charset="0"/>
                          <a:ea typeface="Times New Roman" charset="0"/>
                        </a:rPr>
                        <a:t> I/O</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3</a:t>
                      </a:r>
                      <a:r>
                        <a:rPr kumimoji="0" lang="en-US" sz="1600" b="0" i="0" u="none" strike="noStrike" cap="none" normalizeH="0" baseline="30000" smtClean="0">
                          <a:ln>
                            <a:noFill/>
                          </a:ln>
                          <a:solidFill>
                            <a:srgbClr val="AA5816"/>
                          </a:solidFill>
                          <a:effectLst/>
                          <a:latin typeface="Arial" charset="0"/>
                          <a:ea typeface="Times New Roman" charset="0"/>
                        </a:rPr>
                        <a:t>rd</a:t>
                      </a:r>
                      <a:r>
                        <a:rPr kumimoji="0" lang="en-US" sz="1600" b="0" i="0" u="none" strike="noStrike" cap="none" normalizeH="0" baseline="0" smtClean="0">
                          <a:ln>
                            <a:noFill/>
                          </a:ln>
                          <a:solidFill>
                            <a:srgbClr val="AA5816"/>
                          </a:solidFill>
                          <a:effectLst/>
                          <a:latin typeface="Arial" charset="0"/>
                          <a:ea typeface="Times New Roman" charset="0"/>
                        </a:rPr>
                        <a:t> exec</a:t>
                      </a:r>
                      <a:endParaRPr kumimoji="0" lang="en-US" sz="1600" b="0" i="0" u="none" strike="noStrike" cap="none" normalizeH="0" baseline="0" smtClean="0">
                        <a:ln>
                          <a:noFill/>
                        </a:ln>
                        <a:solidFill>
                          <a:srgbClr val="AA5816"/>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1C1D2"/>
                    </a:solidFill>
                  </a:tcPr>
                </a:tc>
                <a:extLst>
                  <a:ext uri="{0D108BD9-81ED-4DB2-BD59-A6C34878D82A}">
                    <a16:rowId xmlns:a16="http://schemas.microsoft.com/office/drawing/2014/main" val="10000"/>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A</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0</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5EDE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4</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5EDE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4</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5EDE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4</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4</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4</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extLst>
                  <a:ext uri="{0D108BD9-81ED-4DB2-BD59-A6C34878D82A}">
                    <a16:rowId xmlns:a16="http://schemas.microsoft.com/office/drawing/2014/main" val="10001"/>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B</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2</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5EDE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8</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0CAC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804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8</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2"/>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C</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3</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5EDE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2</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5EDE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5EDE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2</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3"/>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D</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7</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5EDE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804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extLst>
                  <a:ext uri="{0D108BD9-81ED-4DB2-BD59-A6C34878D82A}">
                    <a16:rowId xmlns:a16="http://schemas.microsoft.com/office/drawing/2014/main" val="10004"/>
                  </a:ext>
                </a:extLst>
              </a:tr>
            </a:tbl>
          </a:graphicData>
        </a:graphic>
      </p:graphicFrame>
      <p:graphicFrame>
        <p:nvGraphicFramePr>
          <p:cNvPr id="9" name="Table 8"/>
          <p:cNvGraphicFramePr>
            <a:graphicFrameLocks noGrp="1"/>
          </p:cNvGraphicFramePr>
          <p:nvPr/>
        </p:nvGraphicFramePr>
        <p:xfrm>
          <a:off x="990600" y="3368675"/>
          <a:ext cx="4324350" cy="335280"/>
        </p:xfrm>
        <a:graphic>
          <a:graphicData uri="http://schemas.openxmlformats.org/drawingml/2006/table">
            <a:tbl>
              <a:tblPr/>
              <a:tblGrid>
                <a:gridCol w="890588">
                  <a:extLst>
                    <a:ext uri="{9D8B030D-6E8A-4147-A177-3AD203B41FA5}">
                      <a16:colId xmlns:a16="http://schemas.microsoft.com/office/drawing/2014/main" val="20000"/>
                    </a:ext>
                  </a:extLst>
                </a:gridCol>
                <a:gridCol w="614362">
                  <a:extLst>
                    <a:ext uri="{9D8B030D-6E8A-4147-A177-3AD203B41FA5}">
                      <a16:colId xmlns:a16="http://schemas.microsoft.com/office/drawing/2014/main" val="20001"/>
                    </a:ext>
                  </a:extLst>
                </a:gridCol>
                <a:gridCol w="641350">
                  <a:extLst>
                    <a:ext uri="{9D8B030D-6E8A-4147-A177-3AD203B41FA5}">
                      <a16:colId xmlns:a16="http://schemas.microsoft.com/office/drawing/2014/main" val="20002"/>
                    </a:ext>
                  </a:extLst>
                </a:gridCol>
                <a:gridCol w="768350">
                  <a:extLst>
                    <a:ext uri="{9D8B030D-6E8A-4147-A177-3AD203B41FA5}">
                      <a16:colId xmlns:a16="http://schemas.microsoft.com/office/drawing/2014/main" val="20003"/>
                    </a:ext>
                  </a:extLst>
                </a:gridCol>
                <a:gridCol w="768350">
                  <a:extLst>
                    <a:ext uri="{9D8B030D-6E8A-4147-A177-3AD203B41FA5}">
                      <a16:colId xmlns:a16="http://schemas.microsoft.com/office/drawing/2014/main" val="20004"/>
                    </a:ext>
                  </a:extLst>
                </a:gridCol>
                <a:gridCol w="641350">
                  <a:extLst>
                    <a:ext uri="{9D8B030D-6E8A-4147-A177-3AD203B41FA5}">
                      <a16:colId xmlns:a16="http://schemas.microsoft.com/office/drawing/2014/main" val="20005"/>
                    </a:ext>
                  </a:extLst>
                </a:gridCol>
              </a:tblGrid>
              <a:tr h="233363">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News Gothic MT" charset="0"/>
                          <a:ea typeface="ＭＳ Ｐゴシック" charset="-128"/>
                        </a:rPr>
                        <a:t>RQ:</a:t>
                      </a:r>
                    </a:p>
                  </a:txBody>
                  <a:tcPr horzOverflow="overflow">
                    <a:lnL w="12700" cap="flat" cmpd="sng" algn="ctr">
                      <a:solidFill>
                        <a:schemeClr val="bg1"/>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News Gothic MT" charset="0"/>
                          <a:ea typeface="ＭＳ Ｐゴシック" charset="-128"/>
                        </a:rPr>
                        <a:t>D:1</a:t>
                      </a: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rgbClr val="D9E8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News Gothic MT" charset="0"/>
                          <a:ea typeface="ＭＳ Ｐゴシック" charset="-128"/>
                        </a:rPr>
                        <a:t>A:4</a:t>
                      </a: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rgbClr val="D9E8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News Gothic MT" charset="0"/>
                          <a:ea typeface="ＭＳ Ｐゴシック" charset="-128"/>
                        </a:rPr>
                        <a:t>C:2</a:t>
                      </a: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rgbClr val="D9E8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News Gothic MT" charset="0"/>
                        <a:ea typeface="ＭＳ Ｐゴシック" charset="-128"/>
                      </a:endParaRP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News Gothic MT" charset="0"/>
                        <a:ea typeface="ＭＳ Ｐゴシック" charset="-128"/>
                      </a:endParaRP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10" name="Object 2"/>
          <p:cNvGraphicFramePr>
            <a:graphicFrameLocks noChangeAspect="1"/>
          </p:cNvGraphicFramePr>
          <p:nvPr>
            <p:extLst>
              <p:ext uri="{D42A27DB-BD31-4B8C-83A1-F6EECF244321}">
                <p14:modId xmlns:p14="http://schemas.microsoft.com/office/powerpoint/2010/main" val="1882374975"/>
              </p:ext>
            </p:extLst>
          </p:nvPr>
        </p:nvGraphicFramePr>
        <p:xfrm>
          <a:off x="549275" y="4146550"/>
          <a:ext cx="8042275" cy="1920875"/>
        </p:xfrm>
        <a:graphic>
          <a:graphicData uri="http://schemas.openxmlformats.org/presentationml/2006/ole">
            <mc:AlternateContent xmlns:mc="http://schemas.openxmlformats.org/markup-compatibility/2006">
              <mc:Choice xmlns:v="urn:schemas-microsoft-com:vml" Requires="v">
                <p:oleObj spid="_x0000_s34834" name="Document" r:id="rId3" imgW="6007100" imgH="1435100" progId="Word.Document.12">
                  <p:link updateAutomatic="1"/>
                </p:oleObj>
              </mc:Choice>
              <mc:Fallback>
                <p:oleObj name="Document" r:id="rId3" imgW="6007100" imgH="1435100" progId="Word.Document.12">
                  <p:link updateAutomatic="1"/>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275" y="4146550"/>
                        <a:ext cx="8042275"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Rectangle 10"/>
          <p:cNvSpPr>
            <a:spLocks noChangeArrowheads="1"/>
          </p:cNvSpPr>
          <p:nvPr/>
        </p:nvSpPr>
        <p:spPr bwMode="auto">
          <a:xfrm>
            <a:off x="4057650" y="4146550"/>
            <a:ext cx="4533900" cy="1919288"/>
          </a:xfrm>
          <a:prstGeom prst="rect">
            <a:avLst/>
          </a:prstGeom>
          <a:solidFill>
            <a:srgbClr val="D4E2ED">
              <a:alpha val="70195"/>
            </a:srgbClr>
          </a:solidFill>
          <a:ln>
            <a:noFill/>
          </a:ln>
          <a:effectLst>
            <a:outerShdw blurRad="38100" dist="30000" dir="5400000" rotWithShape="0">
              <a:srgbClr val="808080">
                <a:alpha val="45000"/>
              </a:srgbClr>
            </a:outerShdw>
          </a:effectLst>
          <a:extLst>
            <a:ext uri="{91240B29-F687-4F45-9708-019B960494DF}">
              <a14:hiddenLine xmlns:a14="http://schemas.microsoft.com/office/drawing/2010/main" w="10000">
                <a:solidFill>
                  <a:srgbClr val="000000"/>
                </a:solidFill>
                <a:miter lim="800000"/>
                <a:headEnd/>
                <a:tailEnd/>
              </a14:hiddenLine>
            </a:ext>
          </a:extLst>
        </p:spPr>
        <p:txBody>
          <a:bodyPr anchor="ctr"/>
          <a:lstStyle/>
          <a:p>
            <a:pPr algn="ctr"/>
            <a:endParaRPr lang="en-US">
              <a:solidFill>
                <a:srgbClr val="FFFFFF"/>
              </a:solidFill>
              <a:latin typeface="Tw Cen MT" charset="-18"/>
            </a:endParaRPr>
          </a:p>
        </p:txBody>
      </p:sp>
      <p:sp>
        <p:nvSpPr>
          <p:cNvPr id="12" name="Explosion 1 11"/>
          <p:cNvSpPr>
            <a:spLocks noChangeArrowheads="1"/>
          </p:cNvSpPr>
          <p:nvPr/>
        </p:nvSpPr>
        <p:spPr bwMode="auto">
          <a:xfrm>
            <a:off x="3673475" y="4983163"/>
            <a:ext cx="441325" cy="503237"/>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sp>
        <p:nvSpPr>
          <p:cNvPr id="13" name="Explosion 1 12"/>
          <p:cNvSpPr>
            <a:spLocks noChangeArrowheads="1"/>
          </p:cNvSpPr>
          <p:nvPr/>
        </p:nvSpPr>
        <p:spPr bwMode="auto">
          <a:xfrm>
            <a:off x="1981200" y="3306763"/>
            <a:ext cx="441325" cy="503237"/>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sp>
        <p:nvSpPr>
          <p:cNvPr id="14" name="Explosion 1 13"/>
          <p:cNvSpPr>
            <a:spLocks noChangeArrowheads="1"/>
          </p:cNvSpPr>
          <p:nvPr/>
        </p:nvSpPr>
        <p:spPr bwMode="auto">
          <a:xfrm>
            <a:off x="3292475" y="2217738"/>
            <a:ext cx="441325" cy="503237"/>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sp>
        <p:nvSpPr>
          <p:cNvPr id="15" name="Explosion 1 14"/>
          <p:cNvSpPr>
            <a:spLocks noChangeArrowheads="1"/>
          </p:cNvSpPr>
          <p:nvPr/>
        </p:nvSpPr>
        <p:spPr bwMode="auto">
          <a:xfrm>
            <a:off x="4435475" y="2239963"/>
            <a:ext cx="441325" cy="503237"/>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cxnSp>
        <p:nvCxnSpPr>
          <p:cNvPr id="16" name="Straight Connector 15"/>
          <p:cNvCxnSpPr>
            <a:cxnSpLocks noChangeShapeType="1"/>
          </p:cNvCxnSpPr>
          <p:nvPr/>
        </p:nvCxnSpPr>
        <p:spPr bwMode="auto">
          <a:xfrm rot="10800000" flipV="1">
            <a:off x="1981200" y="3368675"/>
            <a:ext cx="441325" cy="334963"/>
          </a:xfrm>
          <a:prstGeom prst="line">
            <a:avLst/>
          </a:prstGeom>
          <a:noFill/>
          <a:ln w="19050">
            <a:solidFill>
              <a:schemeClr val="accent1"/>
            </a:solidFill>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
        <p:nvSpPr>
          <p:cNvPr id="17" name="Explosion 1 16"/>
          <p:cNvSpPr>
            <a:spLocks noChangeArrowheads="1"/>
          </p:cNvSpPr>
          <p:nvPr/>
        </p:nvSpPr>
        <p:spPr bwMode="auto">
          <a:xfrm>
            <a:off x="3810000" y="5257800"/>
            <a:ext cx="441325" cy="503238"/>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sp>
        <p:nvSpPr>
          <p:cNvPr id="18" name="Explosion 1 17"/>
          <p:cNvSpPr>
            <a:spLocks noChangeArrowheads="1"/>
          </p:cNvSpPr>
          <p:nvPr/>
        </p:nvSpPr>
        <p:spPr bwMode="auto">
          <a:xfrm>
            <a:off x="3825875" y="4495800"/>
            <a:ext cx="441325" cy="503238"/>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sp>
        <p:nvSpPr>
          <p:cNvPr id="19" name="Explosion 1 18"/>
          <p:cNvSpPr>
            <a:spLocks noChangeArrowheads="1"/>
          </p:cNvSpPr>
          <p:nvPr/>
        </p:nvSpPr>
        <p:spPr bwMode="auto">
          <a:xfrm>
            <a:off x="3368675" y="2697163"/>
            <a:ext cx="441325" cy="503237"/>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cxnSp>
        <p:nvCxnSpPr>
          <p:cNvPr id="20" name="Straight Connector 19"/>
          <p:cNvCxnSpPr>
            <a:cxnSpLocks noChangeShapeType="1"/>
          </p:cNvCxnSpPr>
          <p:nvPr/>
        </p:nvCxnSpPr>
        <p:spPr bwMode="auto">
          <a:xfrm rot="5400000">
            <a:off x="3124200" y="5257800"/>
            <a:ext cx="1524000" cy="0"/>
          </a:xfrm>
          <a:prstGeom prst="line">
            <a:avLst/>
          </a:prstGeom>
          <a:noFill/>
          <a:ln w="28575">
            <a:solidFill>
              <a:srgbClr val="FF6600"/>
            </a:solidFill>
            <a:prstDash val="sysDot"/>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91907001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2.5.4. </a:t>
            </a:r>
            <a:r>
              <a:rPr lang="en-US" dirty="0"/>
              <a:t>Chiến lược công việc ngắn nhất</a:t>
            </a:r>
          </a:p>
        </p:txBody>
      </p:sp>
      <p:sp>
        <p:nvSpPr>
          <p:cNvPr id="4" name="Date Placeholder 3"/>
          <p:cNvSpPr>
            <a:spLocks noGrp="1"/>
          </p:cNvSpPr>
          <p:nvPr>
            <p:ph type="dt" sz="half" idx="10"/>
          </p:nvPr>
        </p:nvSpPr>
        <p:spPr/>
        <p:txBody>
          <a:bodyPr/>
          <a:lstStyle/>
          <a:p>
            <a:fld id="{F304A388-B792-4BF1-82EC-FA2C53762184}" type="datetime1">
              <a:rPr lang="en-US" smtClean="0"/>
              <a:t>08-Jul-19</a:t>
            </a:fld>
            <a:endParaRPr lang="en-US" dirty="0"/>
          </a:p>
        </p:txBody>
      </p:sp>
      <p:sp>
        <p:nvSpPr>
          <p:cNvPr id="5" name="Footer Placeholder 4"/>
          <p:cNvSpPr>
            <a:spLocks noGrp="1"/>
          </p:cNvSpPr>
          <p:nvPr>
            <p:ph type="ftr" sz="quarter" idx="11"/>
          </p:nvPr>
        </p:nvSpPr>
        <p:spPr/>
        <p:txBody>
          <a:bodyPr/>
          <a:lstStyle/>
          <a:p>
            <a:r>
              <a:rPr lang="en-US" smtClean="0"/>
              <a:t>GV.TS.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89</a:t>
            </a:fld>
            <a:endParaRPr lang="en-US" dirty="0"/>
          </a:p>
        </p:txBody>
      </p:sp>
      <p:graphicFrame>
        <p:nvGraphicFramePr>
          <p:cNvPr id="7" name="Table 6"/>
          <p:cNvGraphicFramePr>
            <a:graphicFrameLocks noGrp="1"/>
          </p:cNvGraphicFramePr>
          <p:nvPr/>
        </p:nvGraphicFramePr>
        <p:xfrm>
          <a:off x="781050" y="1600200"/>
          <a:ext cx="7677150" cy="1463040"/>
        </p:xfrm>
        <a:graphic>
          <a:graphicData uri="http://schemas.openxmlformats.org/drawingml/2006/table">
            <a:tbl>
              <a:tblPr/>
              <a:tblGrid>
                <a:gridCol w="1096963">
                  <a:extLst>
                    <a:ext uri="{9D8B030D-6E8A-4147-A177-3AD203B41FA5}">
                      <a16:colId xmlns:a16="http://schemas.microsoft.com/office/drawing/2014/main" val="20000"/>
                    </a:ext>
                  </a:extLst>
                </a:gridCol>
                <a:gridCol w="1096962">
                  <a:extLst>
                    <a:ext uri="{9D8B030D-6E8A-4147-A177-3AD203B41FA5}">
                      <a16:colId xmlns:a16="http://schemas.microsoft.com/office/drawing/2014/main" val="20001"/>
                    </a:ext>
                  </a:extLst>
                </a:gridCol>
                <a:gridCol w="1096963">
                  <a:extLst>
                    <a:ext uri="{9D8B030D-6E8A-4147-A177-3AD203B41FA5}">
                      <a16:colId xmlns:a16="http://schemas.microsoft.com/office/drawing/2014/main" val="20002"/>
                    </a:ext>
                  </a:extLst>
                </a:gridCol>
                <a:gridCol w="1095375">
                  <a:extLst>
                    <a:ext uri="{9D8B030D-6E8A-4147-A177-3AD203B41FA5}">
                      <a16:colId xmlns:a16="http://schemas.microsoft.com/office/drawing/2014/main" val="20003"/>
                    </a:ext>
                  </a:extLst>
                </a:gridCol>
                <a:gridCol w="1096962">
                  <a:extLst>
                    <a:ext uri="{9D8B030D-6E8A-4147-A177-3AD203B41FA5}">
                      <a16:colId xmlns:a16="http://schemas.microsoft.com/office/drawing/2014/main" val="20004"/>
                    </a:ext>
                  </a:extLst>
                </a:gridCol>
                <a:gridCol w="1096963">
                  <a:extLst>
                    <a:ext uri="{9D8B030D-6E8A-4147-A177-3AD203B41FA5}">
                      <a16:colId xmlns:a16="http://schemas.microsoft.com/office/drawing/2014/main" val="20005"/>
                    </a:ext>
                  </a:extLst>
                </a:gridCol>
                <a:gridCol w="1096962">
                  <a:extLst>
                    <a:ext uri="{9D8B030D-6E8A-4147-A177-3AD203B41FA5}">
                      <a16:colId xmlns:a16="http://schemas.microsoft.com/office/drawing/2014/main" val="20006"/>
                    </a:ext>
                  </a:extLst>
                </a:gridCol>
              </a:tblGrid>
              <a:tr h="2825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Process</a:t>
                      </a:r>
                      <a:endParaRPr kumimoji="0" lang="en-US" sz="1600" b="0" i="0" u="none" strike="noStrike" cap="none" normalizeH="0" baseline="0" smtClean="0">
                        <a:ln>
                          <a:noFill/>
                        </a:ln>
                        <a:solidFill>
                          <a:srgbClr val="FFFFFF"/>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Arrival time</a:t>
                      </a:r>
                      <a:endParaRPr kumimoji="0" lang="en-US" sz="1600" b="0" i="0" u="none" strike="noStrike" cap="none" normalizeH="0" baseline="0" smtClean="0">
                        <a:ln>
                          <a:noFill/>
                        </a:ln>
                        <a:solidFill>
                          <a:srgbClr val="FFFFFF"/>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r>
                        <a:rPr kumimoji="0" lang="en-US" sz="1600" b="0" i="0" u="none" strike="noStrike" cap="none" normalizeH="0" baseline="30000" smtClean="0">
                          <a:ln>
                            <a:noFill/>
                          </a:ln>
                          <a:solidFill>
                            <a:srgbClr val="AA5816"/>
                          </a:solidFill>
                          <a:effectLst/>
                          <a:latin typeface="Arial" charset="0"/>
                          <a:ea typeface="Times New Roman" charset="0"/>
                        </a:rPr>
                        <a:t>st</a:t>
                      </a:r>
                      <a:r>
                        <a:rPr kumimoji="0" lang="en-US" sz="1600" b="0" i="0" u="none" strike="noStrike" cap="none" normalizeH="0" baseline="0" smtClean="0">
                          <a:ln>
                            <a:noFill/>
                          </a:ln>
                          <a:solidFill>
                            <a:srgbClr val="AA5816"/>
                          </a:solidFill>
                          <a:effectLst/>
                          <a:latin typeface="Arial" charset="0"/>
                          <a:ea typeface="Times New Roman" charset="0"/>
                        </a:rPr>
                        <a:t> exec</a:t>
                      </a:r>
                      <a:endParaRPr kumimoji="0" lang="en-US" sz="1600" b="0" i="0" u="none" strike="noStrike" cap="none" normalizeH="0" baseline="0" smtClean="0">
                        <a:ln>
                          <a:noFill/>
                        </a:ln>
                        <a:solidFill>
                          <a:srgbClr val="AA5816"/>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1C1D2"/>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1</a:t>
                      </a:r>
                      <a:r>
                        <a:rPr kumimoji="0" lang="en-US" sz="1600" b="0" i="0" u="none" strike="noStrike" cap="none" normalizeH="0" baseline="30000" smtClean="0">
                          <a:ln>
                            <a:noFill/>
                          </a:ln>
                          <a:solidFill>
                            <a:srgbClr val="FFFFFF"/>
                          </a:solidFill>
                          <a:effectLst/>
                          <a:latin typeface="Arial" charset="0"/>
                          <a:ea typeface="Times New Roman" charset="0"/>
                        </a:rPr>
                        <a:t>st</a:t>
                      </a:r>
                      <a:r>
                        <a:rPr kumimoji="0" lang="en-US" sz="1600" b="0" i="0" u="none" strike="noStrike" cap="none" normalizeH="0" baseline="0" smtClean="0">
                          <a:ln>
                            <a:noFill/>
                          </a:ln>
                          <a:solidFill>
                            <a:srgbClr val="FFFFFF"/>
                          </a:solidFill>
                          <a:effectLst/>
                          <a:latin typeface="Arial" charset="0"/>
                          <a:ea typeface="Times New Roman" charset="0"/>
                        </a:rPr>
                        <a:t> I/O</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2</a:t>
                      </a:r>
                      <a:r>
                        <a:rPr kumimoji="0" lang="en-US" sz="1600" b="0" i="0" u="none" strike="noStrike" cap="none" normalizeH="0" baseline="30000" smtClean="0">
                          <a:ln>
                            <a:noFill/>
                          </a:ln>
                          <a:solidFill>
                            <a:srgbClr val="AA5816"/>
                          </a:solidFill>
                          <a:effectLst/>
                          <a:latin typeface="Arial" charset="0"/>
                          <a:ea typeface="Times New Roman" charset="0"/>
                        </a:rPr>
                        <a:t>nd</a:t>
                      </a:r>
                      <a:r>
                        <a:rPr kumimoji="0" lang="en-US" sz="1600" b="0" i="0" u="none" strike="noStrike" cap="none" normalizeH="0" baseline="0" smtClean="0">
                          <a:ln>
                            <a:noFill/>
                          </a:ln>
                          <a:solidFill>
                            <a:srgbClr val="AA5816"/>
                          </a:solidFill>
                          <a:effectLst/>
                          <a:latin typeface="Arial" charset="0"/>
                          <a:ea typeface="Times New Roman" charset="0"/>
                        </a:rPr>
                        <a:t> exec</a:t>
                      </a:r>
                      <a:endParaRPr kumimoji="0" lang="en-US" sz="1600" b="0" i="0" u="none" strike="noStrike" cap="none" normalizeH="0" baseline="0" smtClean="0">
                        <a:ln>
                          <a:noFill/>
                        </a:ln>
                        <a:solidFill>
                          <a:srgbClr val="AA5816"/>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1C1D2"/>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2</a:t>
                      </a:r>
                      <a:r>
                        <a:rPr kumimoji="0" lang="en-US" sz="1600" b="0" i="0" u="none" strike="noStrike" cap="none" normalizeH="0" baseline="30000" smtClean="0">
                          <a:ln>
                            <a:noFill/>
                          </a:ln>
                          <a:solidFill>
                            <a:srgbClr val="FFFFFF"/>
                          </a:solidFill>
                          <a:effectLst/>
                          <a:latin typeface="Arial" charset="0"/>
                          <a:ea typeface="Times New Roman" charset="0"/>
                        </a:rPr>
                        <a:t>nd</a:t>
                      </a:r>
                      <a:r>
                        <a:rPr kumimoji="0" lang="en-US" sz="1600" b="0" i="0" u="none" strike="noStrike" cap="none" normalizeH="0" baseline="0" smtClean="0">
                          <a:ln>
                            <a:noFill/>
                          </a:ln>
                          <a:solidFill>
                            <a:srgbClr val="FFFFFF"/>
                          </a:solidFill>
                          <a:effectLst/>
                          <a:latin typeface="Arial" charset="0"/>
                          <a:ea typeface="Times New Roman" charset="0"/>
                        </a:rPr>
                        <a:t> I/O</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3</a:t>
                      </a:r>
                      <a:r>
                        <a:rPr kumimoji="0" lang="en-US" sz="1600" b="0" i="0" u="none" strike="noStrike" cap="none" normalizeH="0" baseline="30000" smtClean="0">
                          <a:ln>
                            <a:noFill/>
                          </a:ln>
                          <a:solidFill>
                            <a:srgbClr val="AA5816"/>
                          </a:solidFill>
                          <a:effectLst/>
                          <a:latin typeface="Arial" charset="0"/>
                          <a:ea typeface="Times New Roman" charset="0"/>
                        </a:rPr>
                        <a:t>rd</a:t>
                      </a:r>
                      <a:r>
                        <a:rPr kumimoji="0" lang="en-US" sz="1600" b="0" i="0" u="none" strike="noStrike" cap="none" normalizeH="0" baseline="0" smtClean="0">
                          <a:ln>
                            <a:noFill/>
                          </a:ln>
                          <a:solidFill>
                            <a:srgbClr val="AA5816"/>
                          </a:solidFill>
                          <a:effectLst/>
                          <a:latin typeface="Arial" charset="0"/>
                          <a:ea typeface="Times New Roman" charset="0"/>
                        </a:rPr>
                        <a:t> exec</a:t>
                      </a:r>
                      <a:endParaRPr kumimoji="0" lang="en-US" sz="1600" b="0" i="0" u="none" strike="noStrike" cap="none" normalizeH="0" baseline="0" smtClean="0">
                        <a:ln>
                          <a:noFill/>
                        </a:ln>
                        <a:solidFill>
                          <a:srgbClr val="AA5816"/>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1C1D2"/>
                    </a:solidFill>
                  </a:tcPr>
                </a:tc>
                <a:extLst>
                  <a:ext uri="{0D108BD9-81ED-4DB2-BD59-A6C34878D82A}">
                    <a16:rowId xmlns:a16="http://schemas.microsoft.com/office/drawing/2014/main" val="10000"/>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A</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0</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5EDE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4</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5EDE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4</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5EDE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4</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4</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4</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extLst>
                  <a:ext uri="{0D108BD9-81ED-4DB2-BD59-A6C34878D82A}">
                    <a16:rowId xmlns:a16="http://schemas.microsoft.com/office/drawing/2014/main" val="10001"/>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B</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2</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5EDE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8</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5EDE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0CAC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8</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2"/>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C</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3</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5EDE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2</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5EDE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5EDE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2</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804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3"/>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D</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7</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5EDE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0CAC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804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extLst>
                  <a:ext uri="{0D108BD9-81ED-4DB2-BD59-A6C34878D82A}">
                    <a16:rowId xmlns:a16="http://schemas.microsoft.com/office/drawing/2014/main" val="10004"/>
                  </a:ext>
                </a:extLst>
              </a:tr>
            </a:tbl>
          </a:graphicData>
        </a:graphic>
      </p:graphicFrame>
      <p:graphicFrame>
        <p:nvGraphicFramePr>
          <p:cNvPr id="8" name="Table 7"/>
          <p:cNvGraphicFramePr>
            <a:graphicFrameLocks noGrp="1"/>
          </p:cNvGraphicFramePr>
          <p:nvPr/>
        </p:nvGraphicFramePr>
        <p:xfrm>
          <a:off x="990600" y="3368675"/>
          <a:ext cx="4324350" cy="335280"/>
        </p:xfrm>
        <a:graphic>
          <a:graphicData uri="http://schemas.openxmlformats.org/drawingml/2006/table">
            <a:tbl>
              <a:tblPr/>
              <a:tblGrid>
                <a:gridCol w="890588">
                  <a:extLst>
                    <a:ext uri="{9D8B030D-6E8A-4147-A177-3AD203B41FA5}">
                      <a16:colId xmlns:a16="http://schemas.microsoft.com/office/drawing/2014/main" val="20000"/>
                    </a:ext>
                  </a:extLst>
                </a:gridCol>
                <a:gridCol w="614362">
                  <a:extLst>
                    <a:ext uri="{9D8B030D-6E8A-4147-A177-3AD203B41FA5}">
                      <a16:colId xmlns:a16="http://schemas.microsoft.com/office/drawing/2014/main" val="20001"/>
                    </a:ext>
                  </a:extLst>
                </a:gridCol>
                <a:gridCol w="641350">
                  <a:extLst>
                    <a:ext uri="{9D8B030D-6E8A-4147-A177-3AD203B41FA5}">
                      <a16:colId xmlns:a16="http://schemas.microsoft.com/office/drawing/2014/main" val="20002"/>
                    </a:ext>
                  </a:extLst>
                </a:gridCol>
                <a:gridCol w="768350">
                  <a:extLst>
                    <a:ext uri="{9D8B030D-6E8A-4147-A177-3AD203B41FA5}">
                      <a16:colId xmlns:a16="http://schemas.microsoft.com/office/drawing/2014/main" val="20003"/>
                    </a:ext>
                  </a:extLst>
                </a:gridCol>
                <a:gridCol w="768350">
                  <a:extLst>
                    <a:ext uri="{9D8B030D-6E8A-4147-A177-3AD203B41FA5}">
                      <a16:colId xmlns:a16="http://schemas.microsoft.com/office/drawing/2014/main" val="20004"/>
                    </a:ext>
                  </a:extLst>
                </a:gridCol>
                <a:gridCol w="641350">
                  <a:extLst>
                    <a:ext uri="{9D8B030D-6E8A-4147-A177-3AD203B41FA5}">
                      <a16:colId xmlns:a16="http://schemas.microsoft.com/office/drawing/2014/main" val="20005"/>
                    </a:ext>
                  </a:extLst>
                </a:gridCol>
              </a:tblGrid>
              <a:tr h="233363">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News Gothic MT" charset="0"/>
                          <a:ea typeface="ＭＳ Ｐゴシック" charset="-128"/>
                        </a:rPr>
                        <a:t>RQ:</a:t>
                      </a:r>
                    </a:p>
                  </a:txBody>
                  <a:tcPr horzOverflow="overflow">
                    <a:lnL w="12700" cap="flat" cmpd="sng" algn="ctr">
                      <a:solidFill>
                        <a:schemeClr val="bg1"/>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News Gothic MT" charset="0"/>
                          <a:ea typeface="ＭＳ Ｐゴシック" charset="-128"/>
                        </a:rPr>
                        <a:t>A:4</a:t>
                      </a: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rgbClr val="D9E8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News Gothic MT" charset="0"/>
                          <a:ea typeface="ＭＳ Ｐゴシック" charset="-128"/>
                        </a:rPr>
                        <a:t>C:2</a:t>
                      </a: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rgbClr val="D9E8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News Gothic MT" charset="0"/>
                          <a:ea typeface="ＭＳ Ｐゴシック" charset="-128"/>
                        </a:rPr>
                        <a:t>B:8</a:t>
                      </a: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rgbClr val="D9E8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News Gothic MT" charset="0"/>
                        <a:ea typeface="ＭＳ Ｐゴシック" charset="-128"/>
                      </a:endParaRP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News Gothic MT" charset="0"/>
                        <a:ea typeface="ＭＳ Ｐゴシック" charset="-128"/>
                      </a:endParaRP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9" name="Object 2"/>
          <p:cNvGraphicFramePr>
            <a:graphicFrameLocks noChangeAspect="1"/>
          </p:cNvGraphicFramePr>
          <p:nvPr>
            <p:extLst>
              <p:ext uri="{D42A27DB-BD31-4B8C-83A1-F6EECF244321}">
                <p14:modId xmlns:p14="http://schemas.microsoft.com/office/powerpoint/2010/main" val="3380869457"/>
              </p:ext>
            </p:extLst>
          </p:nvPr>
        </p:nvGraphicFramePr>
        <p:xfrm>
          <a:off x="549275" y="4146550"/>
          <a:ext cx="8042275" cy="1920875"/>
        </p:xfrm>
        <a:graphic>
          <a:graphicData uri="http://schemas.openxmlformats.org/presentationml/2006/ole">
            <mc:AlternateContent xmlns:mc="http://schemas.openxmlformats.org/markup-compatibility/2006">
              <mc:Choice xmlns:v="urn:schemas-microsoft-com:vml" Requires="v">
                <p:oleObj spid="_x0000_s35858" name="Document" r:id="rId3" imgW="6007100" imgH="1435100" progId="Word.Document.12">
                  <p:link updateAutomatic="1"/>
                </p:oleObj>
              </mc:Choice>
              <mc:Fallback>
                <p:oleObj name="Document" r:id="rId3" imgW="6007100" imgH="1435100" progId="Word.Document.12">
                  <p:link updateAutomatic="1"/>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275" y="4146550"/>
                        <a:ext cx="8042275"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Rectangle 9"/>
          <p:cNvSpPr>
            <a:spLocks noChangeArrowheads="1"/>
          </p:cNvSpPr>
          <p:nvPr/>
        </p:nvSpPr>
        <p:spPr bwMode="auto">
          <a:xfrm>
            <a:off x="4318000" y="4146550"/>
            <a:ext cx="4273550" cy="1919288"/>
          </a:xfrm>
          <a:prstGeom prst="rect">
            <a:avLst/>
          </a:prstGeom>
          <a:solidFill>
            <a:srgbClr val="D4E2ED">
              <a:alpha val="70195"/>
            </a:srgbClr>
          </a:solidFill>
          <a:ln>
            <a:noFill/>
          </a:ln>
          <a:effectLst>
            <a:outerShdw blurRad="38100" dist="30000" dir="5400000" rotWithShape="0">
              <a:srgbClr val="808080">
                <a:alpha val="45000"/>
              </a:srgbClr>
            </a:outerShdw>
          </a:effectLst>
          <a:extLst>
            <a:ext uri="{91240B29-F687-4F45-9708-019B960494DF}">
              <a14:hiddenLine xmlns:a14="http://schemas.microsoft.com/office/drawing/2010/main" w="10000">
                <a:solidFill>
                  <a:srgbClr val="000000"/>
                </a:solidFill>
                <a:miter lim="800000"/>
                <a:headEnd/>
                <a:tailEnd/>
              </a14:hiddenLine>
            </a:ext>
          </a:extLst>
        </p:spPr>
        <p:txBody>
          <a:bodyPr anchor="ctr"/>
          <a:lstStyle/>
          <a:p>
            <a:pPr algn="ctr"/>
            <a:endParaRPr lang="en-US">
              <a:solidFill>
                <a:srgbClr val="FFFFFF"/>
              </a:solidFill>
              <a:latin typeface="Tw Cen MT" charset="-18"/>
            </a:endParaRPr>
          </a:p>
        </p:txBody>
      </p:sp>
      <p:sp>
        <p:nvSpPr>
          <p:cNvPr id="11" name="Explosion 1 10"/>
          <p:cNvSpPr>
            <a:spLocks noChangeArrowheads="1"/>
          </p:cNvSpPr>
          <p:nvPr/>
        </p:nvSpPr>
        <p:spPr bwMode="auto">
          <a:xfrm>
            <a:off x="3987800" y="4983163"/>
            <a:ext cx="288925" cy="503237"/>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sp>
        <p:nvSpPr>
          <p:cNvPr id="12" name="Explosion 1 11"/>
          <p:cNvSpPr>
            <a:spLocks noChangeArrowheads="1"/>
          </p:cNvSpPr>
          <p:nvPr/>
        </p:nvSpPr>
        <p:spPr bwMode="auto">
          <a:xfrm>
            <a:off x="2606675" y="3306763"/>
            <a:ext cx="441325" cy="503237"/>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sp>
        <p:nvSpPr>
          <p:cNvPr id="13" name="Explosion 1 12"/>
          <p:cNvSpPr>
            <a:spLocks noChangeArrowheads="1"/>
          </p:cNvSpPr>
          <p:nvPr/>
        </p:nvSpPr>
        <p:spPr bwMode="auto">
          <a:xfrm>
            <a:off x="4435475" y="2239963"/>
            <a:ext cx="441325" cy="503237"/>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sp>
        <p:nvSpPr>
          <p:cNvPr id="14" name="Explosion 1 13"/>
          <p:cNvSpPr>
            <a:spLocks noChangeArrowheads="1"/>
          </p:cNvSpPr>
          <p:nvPr/>
        </p:nvSpPr>
        <p:spPr bwMode="auto">
          <a:xfrm>
            <a:off x="4054475" y="5257800"/>
            <a:ext cx="441325" cy="503238"/>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sp>
        <p:nvSpPr>
          <p:cNvPr id="15" name="Explosion 1 14"/>
          <p:cNvSpPr>
            <a:spLocks noChangeArrowheads="1"/>
          </p:cNvSpPr>
          <p:nvPr/>
        </p:nvSpPr>
        <p:spPr bwMode="auto">
          <a:xfrm>
            <a:off x="4054475" y="4495800"/>
            <a:ext cx="441325" cy="503238"/>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sp>
        <p:nvSpPr>
          <p:cNvPr id="16" name="Explosion 1 15"/>
          <p:cNvSpPr>
            <a:spLocks noChangeArrowheads="1"/>
          </p:cNvSpPr>
          <p:nvPr/>
        </p:nvSpPr>
        <p:spPr bwMode="auto">
          <a:xfrm>
            <a:off x="4435475" y="2697163"/>
            <a:ext cx="441325" cy="503237"/>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cxnSp>
        <p:nvCxnSpPr>
          <p:cNvPr id="17" name="Straight Connector 16"/>
          <p:cNvCxnSpPr>
            <a:cxnSpLocks noChangeShapeType="1"/>
          </p:cNvCxnSpPr>
          <p:nvPr/>
        </p:nvCxnSpPr>
        <p:spPr bwMode="auto">
          <a:xfrm rot="10800000" flipV="1">
            <a:off x="2606675" y="3368675"/>
            <a:ext cx="441325" cy="334963"/>
          </a:xfrm>
          <a:prstGeom prst="line">
            <a:avLst/>
          </a:prstGeom>
          <a:noFill/>
          <a:ln w="19050">
            <a:solidFill>
              <a:schemeClr val="accent1"/>
            </a:solidFill>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
        <p:nvSpPr>
          <p:cNvPr id="18" name="Explosion 1 17"/>
          <p:cNvSpPr>
            <a:spLocks noChangeArrowheads="1"/>
          </p:cNvSpPr>
          <p:nvPr/>
        </p:nvSpPr>
        <p:spPr bwMode="auto">
          <a:xfrm>
            <a:off x="3317875" y="2697163"/>
            <a:ext cx="441325" cy="503237"/>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sp>
        <p:nvSpPr>
          <p:cNvPr id="19" name="Explosion 1 18"/>
          <p:cNvSpPr>
            <a:spLocks noChangeArrowheads="1"/>
          </p:cNvSpPr>
          <p:nvPr/>
        </p:nvSpPr>
        <p:spPr bwMode="auto">
          <a:xfrm>
            <a:off x="5502275" y="2438400"/>
            <a:ext cx="441325" cy="503238"/>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sp>
        <p:nvSpPr>
          <p:cNvPr id="20" name="Explosion 1 19"/>
          <p:cNvSpPr>
            <a:spLocks noChangeArrowheads="1"/>
          </p:cNvSpPr>
          <p:nvPr/>
        </p:nvSpPr>
        <p:spPr bwMode="auto">
          <a:xfrm>
            <a:off x="3292475" y="3306763"/>
            <a:ext cx="441325" cy="503237"/>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cxnSp>
        <p:nvCxnSpPr>
          <p:cNvPr id="21" name="Straight Connector 20"/>
          <p:cNvCxnSpPr>
            <a:cxnSpLocks noChangeShapeType="1"/>
          </p:cNvCxnSpPr>
          <p:nvPr/>
        </p:nvCxnSpPr>
        <p:spPr bwMode="auto">
          <a:xfrm rot="5400000">
            <a:off x="3365500" y="5257800"/>
            <a:ext cx="1524000" cy="0"/>
          </a:xfrm>
          <a:prstGeom prst="line">
            <a:avLst/>
          </a:prstGeom>
          <a:noFill/>
          <a:ln w="28575">
            <a:solidFill>
              <a:srgbClr val="FF6600"/>
            </a:solidFill>
            <a:prstDash val="sysDot"/>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5007668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2.1.3. </a:t>
            </a:r>
            <a:r>
              <a:rPr lang="en-US" dirty="0" err="1" smtClean="0"/>
              <a:t>Khái</a:t>
            </a:r>
            <a:r>
              <a:rPr lang="en-US" dirty="0" smtClean="0"/>
              <a:t> </a:t>
            </a:r>
            <a:r>
              <a:rPr lang="en-US" dirty="0" err="1" smtClean="0"/>
              <a:t>niệm</a:t>
            </a:r>
            <a:r>
              <a:rPr lang="en-US" dirty="0" smtClean="0"/>
              <a:t> </a:t>
            </a:r>
            <a:r>
              <a:rPr lang="en-US" dirty="0" err="1" smtClean="0"/>
              <a:t>về</a:t>
            </a:r>
            <a:r>
              <a:rPr lang="en-US" dirty="0" smtClean="0"/>
              <a:t> </a:t>
            </a:r>
            <a:r>
              <a:rPr lang="en-US" dirty="0" err="1" smtClean="0"/>
              <a:t>tiến</a:t>
            </a:r>
            <a:r>
              <a:rPr lang="en-US" dirty="0" smtClean="0"/>
              <a:t> </a:t>
            </a:r>
            <a:r>
              <a:rPr lang="en-US" dirty="0" err="1" smtClean="0"/>
              <a:t>trình</a:t>
            </a:r>
            <a:r>
              <a:rPr lang="en-US" dirty="0" smtClean="0"/>
              <a:t> (</a:t>
            </a:r>
            <a:r>
              <a:rPr lang="en-US" dirty="0" err="1" smtClean="0"/>
              <a:t>proccess</a:t>
            </a:r>
            <a:r>
              <a:rPr lang="en-US" dirty="0" smtClean="0"/>
              <a:t>)</a:t>
            </a:r>
            <a:endParaRPr lang="vi-VN" dirty="0"/>
          </a:p>
        </p:txBody>
      </p:sp>
      <p:sp>
        <p:nvSpPr>
          <p:cNvPr id="3" name="Content Placeholder 2"/>
          <p:cNvSpPr>
            <a:spLocks noGrp="1"/>
          </p:cNvSpPr>
          <p:nvPr>
            <p:ph idx="1"/>
          </p:nvPr>
        </p:nvSpPr>
        <p:spPr/>
        <p:txBody>
          <a:bodyPr>
            <a:normAutofit/>
          </a:bodyPr>
          <a:lstStyle/>
          <a:p>
            <a:r>
              <a:rPr lang="en-US" b="1" dirty="0" err="1">
                <a:solidFill>
                  <a:srgbClr val="C00000"/>
                </a:solidFill>
                <a:effectLst>
                  <a:outerShdw blurRad="38100" dist="38100" dir="2700000" algn="tl">
                    <a:srgbClr val="000000">
                      <a:alpha val="43137"/>
                    </a:srgbClr>
                  </a:outerShdw>
                </a:effectLst>
              </a:rPr>
              <a:t>Tiến</a:t>
            </a:r>
            <a:r>
              <a:rPr lang="en-US" b="1" dirty="0">
                <a:solidFill>
                  <a:srgbClr val="C00000"/>
                </a:solidFill>
                <a:effectLst>
                  <a:outerShdw blurRad="38100" dist="38100" dir="2700000" algn="tl">
                    <a:srgbClr val="000000">
                      <a:alpha val="43137"/>
                    </a:srgbClr>
                  </a:outerShdw>
                </a:effectLst>
              </a:rPr>
              <a:t> </a:t>
            </a:r>
            <a:r>
              <a:rPr lang="en-US" b="1" dirty="0" err="1">
                <a:solidFill>
                  <a:srgbClr val="C00000"/>
                </a:solidFill>
                <a:effectLst>
                  <a:outerShdw blurRad="38100" dist="38100" dir="2700000" algn="tl">
                    <a:srgbClr val="000000">
                      <a:alpha val="43137"/>
                    </a:srgbClr>
                  </a:outerShdw>
                </a:effectLst>
              </a:rPr>
              <a:t>trình</a:t>
            </a:r>
            <a:r>
              <a:rPr lang="en-US" b="1" dirty="0">
                <a:solidFill>
                  <a:srgbClr val="C00000"/>
                </a:solidFill>
                <a:effectLst>
                  <a:outerShdw blurRad="38100" dist="38100" dir="2700000" algn="tl">
                    <a:srgbClr val="000000">
                      <a:alpha val="43137"/>
                    </a:srgbClr>
                  </a:outerShdw>
                </a:effectLst>
              </a:rPr>
              <a:t> </a:t>
            </a:r>
            <a:r>
              <a:rPr lang="en-US" dirty="0" err="1"/>
              <a:t>là</a:t>
            </a:r>
            <a:r>
              <a:rPr lang="en-US" dirty="0"/>
              <a:t> </a:t>
            </a:r>
            <a:r>
              <a:rPr lang="en-US" dirty="0" err="1"/>
              <a:t>một</a:t>
            </a:r>
            <a:r>
              <a:rPr lang="en-US" dirty="0"/>
              <a:t> </a:t>
            </a:r>
            <a:r>
              <a:rPr lang="en-US" dirty="0" err="1"/>
              <a:t>chương</a:t>
            </a:r>
            <a:r>
              <a:rPr lang="en-US" dirty="0"/>
              <a:t> </a:t>
            </a:r>
            <a:r>
              <a:rPr lang="en-US" dirty="0" err="1"/>
              <a:t>trình</a:t>
            </a:r>
            <a:r>
              <a:rPr lang="en-US" dirty="0"/>
              <a:t> </a:t>
            </a:r>
            <a:r>
              <a:rPr lang="en-US" dirty="0" err="1"/>
              <a:t>đang</a:t>
            </a:r>
            <a:r>
              <a:rPr lang="en-US" dirty="0"/>
              <a:t> </a:t>
            </a:r>
            <a:r>
              <a:rPr lang="en-US" dirty="0" err="1"/>
              <a:t>được</a:t>
            </a:r>
            <a:r>
              <a:rPr lang="en-US" dirty="0"/>
              <a:t> </a:t>
            </a:r>
            <a:r>
              <a:rPr lang="en-US" dirty="0" err="1"/>
              <a:t>thực</a:t>
            </a:r>
            <a:r>
              <a:rPr lang="en-US" dirty="0"/>
              <a:t> </a:t>
            </a:r>
            <a:r>
              <a:rPr lang="en-US" dirty="0" err="1" smtClean="0"/>
              <a:t>thi</a:t>
            </a:r>
            <a:r>
              <a:rPr lang="en-US" dirty="0" smtClean="0"/>
              <a:t> (</a:t>
            </a:r>
            <a:r>
              <a:rPr lang="en-US" dirty="0" err="1" smtClean="0"/>
              <a:t>đã</a:t>
            </a:r>
            <a:r>
              <a:rPr lang="en-US" dirty="0" smtClean="0"/>
              <a:t> </a:t>
            </a:r>
            <a:r>
              <a:rPr lang="en-US" dirty="0" err="1"/>
              <a:t>được</a:t>
            </a:r>
            <a:r>
              <a:rPr lang="en-US" dirty="0"/>
              <a:t> </a:t>
            </a:r>
            <a:r>
              <a:rPr lang="en-US" dirty="0" err="1"/>
              <a:t>nạp</a:t>
            </a:r>
            <a:r>
              <a:rPr lang="en-US" dirty="0"/>
              <a:t> </a:t>
            </a:r>
            <a:r>
              <a:rPr lang="en-US" dirty="0" err="1"/>
              <a:t>vào</a:t>
            </a:r>
            <a:r>
              <a:rPr lang="en-US" dirty="0"/>
              <a:t> </a:t>
            </a:r>
            <a:r>
              <a:rPr lang="en-US" dirty="0" err="1"/>
              <a:t>bộ</a:t>
            </a:r>
            <a:r>
              <a:rPr lang="en-US" dirty="0"/>
              <a:t> </a:t>
            </a:r>
            <a:r>
              <a:rPr lang="en-US" dirty="0" err="1"/>
              <a:t>nhớ</a:t>
            </a:r>
            <a:r>
              <a:rPr lang="en-US" dirty="0"/>
              <a:t> </a:t>
            </a:r>
            <a:r>
              <a:rPr lang="en-US" dirty="0" err="1" smtClean="0"/>
              <a:t>chính</a:t>
            </a:r>
            <a:r>
              <a:rPr lang="en-US" dirty="0" smtClean="0"/>
              <a:t>).</a:t>
            </a:r>
          </a:p>
          <a:p>
            <a:r>
              <a:rPr lang="en-US" b="1" i="1" dirty="0" err="1" smtClean="0">
                <a:solidFill>
                  <a:srgbClr val="C00000"/>
                </a:solidFill>
                <a:effectLst>
                  <a:outerShdw blurRad="38100" dist="38100" dir="2700000" algn="tl">
                    <a:srgbClr val="000000">
                      <a:alpha val="43137"/>
                    </a:srgbClr>
                  </a:outerShdw>
                </a:effectLst>
              </a:rPr>
              <a:t>Phân</a:t>
            </a:r>
            <a:r>
              <a:rPr lang="en-US" b="1" i="1" dirty="0" smtClean="0">
                <a:solidFill>
                  <a:srgbClr val="C00000"/>
                </a:solidFill>
                <a:effectLst>
                  <a:outerShdw blurRad="38100" dist="38100" dir="2700000" algn="tl">
                    <a:srgbClr val="000000">
                      <a:alpha val="43137"/>
                    </a:srgbClr>
                  </a:outerShdw>
                </a:effectLst>
              </a:rPr>
              <a:t> </a:t>
            </a:r>
            <a:r>
              <a:rPr lang="en-US" b="1" i="1" dirty="0" err="1" smtClean="0">
                <a:solidFill>
                  <a:srgbClr val="C00000"/>
                </a:solidFill>
                <a:effectLst>
                  <a:outerShdw blurRad="38100" dist="38100" dir="2700000" algn="tl">
                    <a:srgbClr val="000000">
                      <a:alpha val="43137"/>
                    </a:srgbClr>
                  </a:outerShdw>
                </a:effectLst>
              </a:rPr>
              <a:t>biệt</a:t>
            </a:r>
            <a:r>
              <a:rPr lang="en-US" b="1" i="1" dirty="0" smtClean="0">
                <a:solidFill>
                  <a:srgbClr val="C00000"/>
                </a:solidFill>
                <a:effectLst>
                  <a:outerShdw blurRad="38100" dist="38100" dir="2700000" algn="tl">
                    <a:srgbClr val="000000">
                      <a:alpha val="43137"/>
                    </a:srgbClr>
                  </a:outerShdw>
                </a:effectLst>
              </a:rPr>
              <a:t>: </a:t>
            </a:r>
            <a:r>
              <a:rPr lang="en-US" i="1" dirty="0" err="1" smtClean="0"/>
              <a:t>Chương</a:t>
            </a:r>
            <a:r>
              <a:rPr lang="en-US" i="1" dirty="0" smtClean="0"/>
              <a:t> </a:t>
            </a:r>
            <a:r>
              <a:rPr lang="en-US" i="1" dirty="0" err="1"/>
              <a:t>trình</a:t>
            </a:r>
            <a:r>
              <a:rPr lang="en-US" i="1" dirty="0"/>
              <a:t> </a:t>
            </a:r>
            <a:r>
              <a:rPr lang="en-US" i="1" dirty="0" err="1"/>
              <a:t>là</a:t>
            </a:r>
            <a:r>
              <a:rPr lang="en-US" i="1" dirty="0"/>
              <a:t> </a:t>
            </a:r>
            <a:r>
              <a:rPr lang="en-US" i="1" dirty="0" err="1"/>
              <a:t>một</a:t>
            </a:r>
            <a:r>
              <a:rPr lang="en-US" i="1" dirty="0"/>
              <a:t> </a:t>
            </a:r>
            <a:r>
              <a:rPr lang="en-US" i="1" dirty="0" err="1"/>
              <a:t>tập</a:t>
            </a:r>
            <a:r>
              <a:rPr lang="en-US" i="1" dirty="0"/>
              <a:t> tin </a:t>
            </a:r>
            <a:r>
              <a:rPr lang="en-US" i="1" dirty="0" err="1"/>
              <a:t>thụ</a:t>
            </a:r>
            <a:r>
              <a:rPr lang="en-US" i="1" dirty="0"/>
              <a:t> </a:t>
            </a:r>
            <a:r>
              <a:rPr lang="en-US" i="1" dirty="0" err="1"/>
              <a:t>động</a:t>
            </a:r>
            <a:r>
              <a:rPr lang="en-US" i="1" dirty="0"/>
              <a:t> </a:t>
            </a:r>
            <a:r>
              <a:rPr lang="en-US" i="1" dirty="0" err="1"/>
              <a:t>nằm</a:t>
            </a:r>
            <a:r>
              <a:rPr lang="en-US" i="1" dirty="0"/>
              <a:t> </a:t>
            </a:r>
            <a:r>
              <a:rPr lang="en-US" i="1" dirty="0" err="1"/>
              <a:t>trên</a:t>
            </a:r>
            <a:r>
              <a:rPr lang="en-US" i="1" dirty="0"/>
              <a:t> </a:t>
            </a:r>
            <a:r>
              <a:rPr lang="en-US" i="1" dirty="0" err="1"/>
              <a:t>đĩa</a:t>
            </a:r>
            <a:r>
              <a:rPr lang="en-US" i="1" dirty="0"/>
              <a:t>, </a:t>
            </a:r>
            <a:r>
              <a:rPr lang="en-US" i="1" dirty="0" err="1"/>
              <a:t>tiến</a:t>
            </a:r>
            <a:r>
              <a:rPr lang="en-US" i="1" dirty="0"/>
              <a:t> </a:t>
            </a:r>
            <a:r>
              <a:rPr lang="en-US" i="1" dirty="0" err="1"/>
              <a:t>trình</a:t>
            </a:r>
            <a:r>
              <a:rPr lang="en-US" i="1" dirty="0"/>
              <a:t> </a:t>
            </a:r>
            <a:r>
              <a:rPr lang="en-US" i="1" dirty="0" err="1"/>
              <a:t>là</a:t>
            </a:r>
            <a:r>
              <a:rPr lang="en-US" i="1" dirty="0"/>
              <a:t> </a:t>
            </a:r>
            <a:r>
              <a:rPr lang="en-US" i="1" dirty="0" err="1"/>
              <a:t>trạng</a:t>
            </a:r>
            <a:r>
              <a:rPr lang="en-US" i="1" dirty="0"/>
              <a:t> </a:t>
            </a:r>
            <a:r>
              <a:rPr lang="en-US" i="1" dirty="0" err="1"/>
              <a:t>thái</a:t>
            </a:r>
            <a:r>
              <a:rPr lang="en-US" i="1" dirty="0"/>
              <a:t> </a:t>
            </a:r>
            <a:r>
              <a:rPr lang="en-US" i="1" dirty="0" err="1"/>
              <a:t>động</a:t>
            </a:r>
            <a:r>
              <a:rPr lang="en-US" i="1" dirty="0"/>
              <a:t> </a:t>
            </a:r>
            <a:r>
              <a:rPr lang="en-US" i="1" dirty="0" err="1"/>
              <a:t>của</a:t>
            </a:r>
            <a:r>
              <a:rPr lang="en-US" i="1" dirty="0"/>
              <a:t> </a:t>
            </a:r>
            <a:r>
              <a:rPr lang="en-US" i="1" dirty="0" err="1"/>
              <a:t>chương</a:t>
            </a:r>
            <a:r>
              <a:rPr lang="en-US" i="1" dirty="0"/>
              <a:t> </a:t>
            </a:r>
            <a:r>
              <a:rPr lang="en-US" i="1" dirty="0" err="1"/>
              <a:t>trình</a:t>
            </a:r>
            <a:r>
              <a:rPr lang="en-US" i="1" dirty="0"/>
              <a:t>. </a:t>
            </a:r>
            <a:endParaRPr lang="en-US" i="1" dirty="0" smtClean="0"/>
          </a:p>
          <a:p>
            <a:r>
              <a:rPr lang="en-US" dirty="0" err="1"/>
              <a:t>Để</a:t>
            </a:r>
            <a:r>
              <a:rPr lang="en-US" dirty="0"/>
              <a:t> </a:t>
            </a:r>
            <a:r>
              <a:rPr lang="en-US" dirty="0" err="1"/>
              <a:t>một</a:t>
            </a:r>
            <a:r>
              <a:rPr lang="en-US" dirty="0"/>
              <a:t> </a:t>
            </a:r>
            <a:r>
              <a:rPr lang="en-US" dirty="0" err="1"/>
              <a:t>tiến</a:t>
            </a:r>
            <a:r>
              <a:rPr lang="en-US" dirty="0"/>
              <a:t> </a:t>
            </a:r>
            <a:r>
              <a:rPr lang="en-US" dirty="0" err="1"/>
              <a:t>trình</a:t>
            </a:r>
            <a:r>
              <a:rPr lang="en-US" dirty="0"/>
              <a:t> </a:t>
            </a:r>
            <a:r>
              <a:rPr lang="en-US" dirty="0" err="1"/>
              <a:t>đi</a:t>
            </a:r>
            <a:r>
              <a:rPr lang="en-US" dirty="0"/>
              <a:t> </a:t>
            </a:r>
            <a:r>
              <a:rPr lang="en-US" dirty="0" err="1"/>
              <a:t>vào</a:t>
            </a:r>
            <a:r>
              <a:rPr lang="en-US" dirty="0"/>
              <a:t> </a:t>
            </a:r>
            <a:r>
              <a:rPr lang="en-US" dirty="0" err="1"/>
              <a:t>trạng</a:t>
            </a:r>
            <a:r>
              <a:rPr lang="en-US" dirty="0"/>
              <a:t> </a:t>
            </a:r>
            <a:r>
              <a:rPr lang="en-US" dirty="0" err="1"/>
              <a:t>thái</a:t>
            </a:r>
            <a:r>
              <a:rPr lang="en-US" dirty="0"/>
              <a:t> </a:t>
            </a:r>
            <a:r>
              <a:rPr lang="en-US" dirty="0" err="1"/>
              <a:t>hoạt</a:t>
            </a:r>
            <a:r>
              <a:rPr lang="en-US" dirty="0"/>
              <a:t> </a:t>
            </a:r>
            <a:r>
              <a:rPr lang="en-US" dirty="0" err="1"/>
              <a:t>động</a:t>
            </a:r>
            <a:r>
              <a:rPr lang="en-US" dirty="0"/>
              <a:t> </a:t>
            </a:r>
            <a:r>
              <a:rPr lang="en-US" dirty="0" err="1" smtClean="0"/>
              <a:t>thì</a:t>
            </a:r>
            <a:r>
              <a:rPr lang="en-US" dirty="0" smtClean="0"/>
              <a:t> HĐH </a:t>
            </a:r>
            <a:r>
              <a:rPr lang="en-US" dirty="0" err="1" smtClean="0"/>
              <a:t>phải</a:t>
            </a:r>
            <a:r>
              <a:rPr lang="en-US" dirty="0" smtClean="0"/>
              <a:t> </a:t>
            </a:r>
            <a:r>
              <a:rPr lang="en-US" dirty="0" err="1" smtClean="0"/>
              <a:t>cung</a:t>
            </a:r>
            <a:r>
              <a:rPr lang="en-US" dirty="0" smtClean="0"/>
              <a:t> </a:t>
            </a:r>
            <a:r>
              <a:rPr lang="en-US" dirty="0" err="1"/>
              <a:t>cấp</a:t>
            </a:r>
            <a:r>
              <a:rPr lang="en-US" dirty="0"/>
              <a:t> </a:t>
            </a:r>
            <a:r>
              <a:rPr lang="en-US" dirty="0" err="1" smtClean="0"/>
              <a:t>và</a:t>
            </a:r>
            <a:r>
              <a:rPr lang="en-US" dirty="0" smtClean="0"/>
              <a:t> </a:t>
            </a:r>
            <a:r>
              <a:rPr lang="en-US" dirty="0" err="1" smtClean="0"/>
              <a:t>duy</a:t>
            </a:r>
            <a:r>
              <a:rPr lang="en-US" dirty="0" smtClean="0"/>
              <a:t> </a:t>
            </a:r>
            <a:r>
              <a:rPr lang="en-US" dirty="0" err="1" smtClean="0"/>
              <a:t>trì</a:t>
            </a:r>
            <a:r>
              <a:rPr lang="en-US" dirty="0" smtClean="0"/>
              <a:t> </a:t>
            </a:r>
            <a:r>
              <a:rPr lang="en-US" dirty="0" err="1" smtClean="0"/>
              <a:t>đầy</a:t>
            </a:r>
            <a:r>
              <a:rPr lang="en-US" dirty="0" smtClean="0"/>
              <a:t> </a:t>
            </a:r>
            <a:r>
              <a:rPr lang="en-US" dirty="0" err="1"/>
              <a:t>đủ</a:t>
            </a:r>
            <a:r>
              <a:rPr lang="en-US" dirty="0"/>
              <a:t> </a:t>
            </a:r>
            <a:r>
              <a:rPr lang="en-US" b="1" dirty="0" err="1">
                <a:solidFill>
                  <a:srgbClr val="C00000"/>
                </a:solidFill>
                <a:effectLst>
                  <a:outerShdw blurRad="38100" dist="38100" dir="2700000" algn="tl">
                    <a:srgbClr val="000000">
                      <a:alpha val="43137"/>
                    </a:srgbClr>
                  </a:outerShdw>
                </a:effectLst>
              </a:rPr>
              <a:t>tài</a:t>
            </a:r>
            <a:r>
              <a:rPr lang="en-US" b="1" dirty="0">
                <a:solidFill>
                  <a:srgbClr val="C00000"/>
                </a:solidFill>
                <a:effectLst>
                  <a:outerShdw blurRad="38100" dist="38100" dir="2700000" algn="tl">
                    <a:srgbClr val="000000">
                      <a:alpha val="43137"/>
                    </a:srgbClr>
                  </a:outerShdw>
                </a:effectLst>
              </a:rPr>
              <a:t> </a:t>
            </a:r>
            <a:r>
              <a:rPr lang="en-US" b="1" dirty="0" err="1">
                <a:solidFill>
                  <a:srgbClr val="C00000"/>
                </a:solidFill>
                <a:effectLst>
                  <a:outerShdw blurRad="38100" dist="38100" dir="2700000" algn="tl">
                    <a:srgbClr val="000000">
                      <a:alpha val="43137"/>
                    </a:srgbClr>
                  </a:outerShdw>
                </a:effectLst>
              </a:rPr>
              <a:t>nguyên</a:t>
            </a:r>
            <a:r>
              <a:rPr lang="en-US" b="1" dirty="0">
                <a:solidFill>
                  <a:srgbClr val="C00000"/>
                </a:solidFill>
                <a:effectLst>
                  <a:outerShdw blurRad="38100" dist="38100" dir="2700000" algn="tl">
                    <a:srgbClr val="000000">
                      <a:alpha val="43137"/>
                    </a:srgbClr>
                  </a:outerShdw>
                </a:effectLst>
              </a:rPr>
              <a:t> </a:t>
            </a:r>
            <a:r>
              <a:rPr lang="en-US" b="1" dirty="0" err="1" smtClean="0">
                <a:solidFill>
                  <a:srgbClr val="C00000"/>
                </a:solidFill>
                <a:effectLst>
                  <a:outerShdw blurRad="38100" dist="38100" dir="2700000" algn="tl">
                    <a:srgbClr val="000000">
                      <a:alpha val="43137"/>
                    </a:srgbClr>
                  </a:outerShdw>
                </a:effectLst>
              </a:rPr>
              <a:t>hệ</a:t>
            </a:r>
            <a:r>
              <a:rPr lang="en-US" b="1" dirty="0" smtClean="0">
                <a:solidFill>
                  <a:srgbClr val="C00000"/>
                </a:solidFill>
                <a:effectLst>
                  <a:outerShdw blurRad="38100" dist="38100" dir="2700000" algn="tl">
                    <a:srgbClr val="000000">
                      <a:alpha val="43137"/>
                    </a:srgbClr>
                  </a:outerShdw>
                </a:effectLst>
              </a:rPr>
              <a:t> </a:t>
            </a:r>
            <a:r>
              <a:rPr lang="en-US" b="1" dirty="0" err="1" smtClean="0">
                <a:solidFill>
                  <a:srgbClr val="C00000"/>
                </a:solidFill>
                <a:effectLst>
                  <a:outerShdw blurRad="38100" dist="38100" dir="2700000" algn="tl">
                    <a:srgbClr val="000000">
                      <a:alpha val="43137"/>
                    </a:srgbClr>
                  </a:outerShdw>
                </a:effectLst>
              </a:rPr>
              <a:t>thống</a:t>
            </a:r>
            <a:r>
              <a:rPr lang="en-US" b="1" dirty="0" smtClean="0">
                <a:solidFill>
                  <a:srgbClr val="C00000"/>
                </a:solidFill>
                <a:effectLst>
                  <a:outerShdw blurRad="38100" dist="38100" dir="2700000" algn="tl">
                    <a:srgbClr val="000000">
                      <a:alpha val="43137"/>
                    </a:srgbClr>
                  </a:outerShdw>
                </a:effectLst>
              </a:rPr>
              <a:t> </a:t>
            </a:r>
            <a:r>
              <a:rPr lang="en-US" dirty="0" err="1" smtClean="0"/>
              <a:t>cho</a:t>
            </a:r>
            <a:r>
              <a:rPr lang="en-US" dirty="0" smtClean="0"/>
              <a:t> </a:t>
            </a:r>
            <a:r>
              <a:rPr lang="en-US" dirty="0" err="1" smtClean="0"/>
              <a:t>nó</a:t>
            </a:r>
            <a:r>
              <a:rPr lang="en-US" dirty="0" smtClean="0"/>
              <a:t> </a:t>
            </a:r>
            <a:r>
              <a:rPr lang="en-US" dirty="0" err="1" smtClean="0"/>
              <a:t>trong</a:t>
            </a:r>
            <a:r>
              <a:rPr lang="en-US" dirty="0" smtClean="0"/>
              <a:t> </a:t>
            </a:r>
            <a:r>
              <a:rPr lang="en-US" dirty="0" err="1"/>
              <a:t>suốt</a:t>
            </a:r>
            <a:r>
              <a:rPr lang="en-US" dirty="0"/>
              <a:t> </a:t>
            </a:r>
            <a:r>
              <a:rPr lang="en-US" dirty="0" err="1"/>
              <a:t>quá</a:t>
            </a:r>
            <a:r>
              <a:rPr lang="en-US" dirty="0"/>
              <a:t> </a:t>
            </a:r>
            <a:r>
              <a:rPr lang="en-US" dirty="0" err="1"/>
              <a:t>trình</a:t>
            </a:r>
            <a:r>
              <a:rPr lang="en-US" dirty="0"/>
              <a:t> </a:t>
            </a:r>
            <a:r>
              <a:rPr lang="en-US" dirty="0" err="1"/>
              <a:t>hoạt</a:t>
            </a:r>
            <a:r>
              <a:rPr lang="en-US" dirty="0"/>
              <a:t> </a:t>
            </a:r>
            <a:r>
              <a:rPr lang="en-US" dirty="0" err="1" smtClean="0"/>
              <a:t>động</a:t>
            </a:r>
            <a:r>
              <a:rPr lang="en-US" dirty="0" smtClean="0"/>
              <a:t>: CPU, </a:t>
            </a:r>
            <a:r>
              <a:rPr lang="en-US" dirty="0" err="1" smtClean="0"/>
              <a:t>bộ</a:t>
            </a:r>
            <a:r>
              <a:rPr lang="en-US" dirty="0" smtClean="0"/>
              <a:t> </a:t>
            </a:r>
            <a:r>
              <a:rPr lang="en-US" dirty="0" err="1" smtClean="0"/>
              <a:t>nhớ</a:t>
            </a:r>
            <a:r>
              <a:rPr lang="en-US" dirty="0" smtClean="0"/>
              <a:t> </a:t>
            </a:r>
            <a:r>
              <a:rPr lang="en-US" dirty="0" err="1" smtClean="0"/>
              <a:t>chính</a:t>
            </a:r>
            <a:r>
              <a:rPr lang="en-US" dirty="0" smtClean="0"/>
              <a:t>, </a:t>
            </a:r>
            <a:r>
              <a:rPr lang="en-US" dirty="0" err="1" smtClean="0"/>
              <a:t>các</a:t>
            </a:r>
            <a:r>
              <a:rPr lang="en-US" dirty="0" smtClean="0"/>
              <a:t> </a:t>
            </a:r>
            <a:r>
              <a:rPr lang="en-US" dirty="0" err="1" smtClean="0"/>
              <a:t>tập</a:t>
            </a:r>
            <a:r>
              <a:rPr lang="en-US" dirty="0" smtClean="0"/>
              <a:t> tin </a:t>
            </a:r>
            <a:r>
              <a:rPr lang="en-US" dirty="0" err="1" smtClean="0"/>
              <a:t>và</a:t>
            </a:r>
            <a:r>
              <a:rPr lang="en-US" dirty="0" smtClean="0"/>
              <a:t> </a:t>
            </a:r>
            <a:r>
              <a:rPr lang="en-US" dirty="0" err="1" smtClean="0"/>
              <a:t>thiết</a:t>
            </a:r>
            <a:r>
              <a:rPr lang="en-US" dirty="0" smtClean="0"/>
              <a:t> </a:t>
            </a:r>
            <a:r>
              <a:rPr lang="en-US" dirty="0" err="1" smtClean="0"/>
              <a:t>bị</a:t>
            </a:r>
            <a:r>
              <a:rPr lang="en-US" dirty="0" smtClean="0"/>
              <a:t> </a:t>
            </a:r>
            <a:r>
              <a:rPr lang="en-US" dirty="0" err="1" smtClean="0"/>
              <a:t>nhập</a:t>
            </a:r>
            <a:r>
              <a:rPr lang="en-US" dirty="0" smtClean="0"/>
              <a:t>/</a:t>
            </a:r>
            <a:r>
              <a:rPr lang="en-US" dirty="0" err="1" smtClean="0"/>
              <a:t>xuất</a:t>
            </a:r>
            <a:r>
              <a:rPr lang="en-US" dirty="0" smtClean="0"/>
              <a:t>,…</a:t>
            </a:r>
          </a:p>
          <a:p>
            <a:r>
              <a:rPr lang="vi-VN" dirty="0">
                <a:latin typeface="Calibri" pitchFamily="34" charset="0"/>
                <a:cs typeface="Calibri" pitchFamily="34" charset="0"/>
              </a:rPr>
              <a:t>Để có nhiều dòng xử </a:t>
            </a:r>
            <a:r>
              <a:rPr lang="vi-VN" dirty="0" smtClean="0">
                <a:latin typeface="Calibri" pitchFamily="34" charset="0"/>
                <a:cs typeface="Calibri" pitchFamily="34" charset="0"/>
              </a:rPr>
              <a:t>lý công </a:t>
            </a:r>
            <a:r>
              <a:rPr lang="vi-VN" dirty="0">
                <a:latin typeface="Calibri" pitchFamily="34" charset="0"/>
                <a:cs typeface="Calibri" pitchFamily="34" charset="0"/>
              </a:rPr>
              <a:t>việc có thể cùng chia sẻ 1 không gian địa chỉ và hoạt động song song với nhau, </a:t>
            </a:r>
            <a:r>
              <a:rPr lang="en-US" dirty="0" err="1"/>
              <a:t>các</a:t>
            </a:r>
            <a:r>
              <a:rPr lang="en-US" dirty="0"/>
              <a:t> </a:t>
            </a:r>
            <a:r>
              <a:rPr lang="en-US" dirty="0" err="1"/>
              <a:t>hệ</a:t>
            </a:r>
            <a:r>
              <a:rPr lang="en-US" dirty="0"/>
              <a:t> </a:t>
            </a:r>
            <a:r>
              <a:rPr lang="en-US" dirty="0" err="1"/>
              <a:t>điều</a:t>
            </a:r>
            <a:r>
              <a:rPr lang="en-US" dirty="0"/>
              <a:t> </a:t>
            </a:r>
            <a:r>
              <a:rPr lang="en-US" dirty="0" err="1"/>
              <a:t>hành</a:t>
            </a:r>
            <a:r>
              <a:rPr lang="en-US" dirty="0"/>
              <a:t> </a:t>
            </a:r>
            <a:r>
              <a:rPr lang="en-US" dirty="0" err="1"/>
              <a:t>hiện</a:t>
            </a:r>
            <a:r>
              <a:rPr lang="en-US" dirty="0"/>
              <a:t> nay </a:t>
            </a:r>
            <a:r>
              <a:rPr lang="en-US" dirty="0" err="1"/>
              <a:t>đưa</a:t>
            </a:r>
            <a:r>
              <a:rPr lang="en-US" dirty="0"/>
              <a:t> </a:t>
            </a:r>
            <a:r>
              <a:rPr lang="en-US" dirty="0" err="1"/>
              <a:t>ra</a:t>
            </a:r>
            <a:r>
              <a:rPr lang="en-US" dirty="0"/>
              <a:t> </a:t>
            </a:r>
            <a:r>
              <a:rPr lang="en-US" dirty="0" err="1"/>
              <a:t>một</a:t>
            </a:r>
            <a:r>
              <a:rPr lang="en-US" dirty="0"/>
              <a:t> </a:t>
            </a:r>
            <a:r>
              <a:rPr lang="en-US" dirty="0" err="1"/>
              <a:t>cơ</a:t>
            </a:r>
            <a:r>
              <a:rPr lang="en-US" dirty="0"/>
              <a:t> </a:t>
            </a:r>
            <a:r>
              <a:rPr lang="en-US" dirty="0" err="1"/>
              <a:t>chế</a:t>
            </a:r>
            <a:r>
              <a:rPr lang="en-US" dirty="0"/>
              <a:t> </a:t>
            </a:r>
            <a:r>
              <a:rPr lang="en-US" dirty="0" err="1"/>
              <a:t>thực</a:t>
            </a:r>
            <a:r>
              <a:rPr lang="en-US" dirty="0"/>
              <a:t> </a:t>
            </a:r>
            <a:r>
              <a:rPr lang="en-US" dirty="0" err="1"/>
              <a:t>thi</a:t>
            </a:r>
            <a:r>
              <a:rPr lang="en-US" dirty="0"/>
              <a:t> (</a:t>
            </a:r>
            <a:r>
              <a:rPr lang="en-US" dirty="0" err="1"/>
              <a:t>các</a:t>
            </a:r>
            <a:r>
              <a:rPr lang="en-US" dirty="0"/>
              <a:t> </a:t>
            </a:r>
            <a:r>
              <a:rPr lang="en-US" dirty="0" err="1"/>
              <a:t>chỉ</a:t>
            </a:r>
            <a:r>
              <a:rPr lang="en-US" dirty="0"/>
              <a:t> </a:t>
            </a:r>
            <a:r>
              <a:rPr lang="en-US" dirty="0" err="1"/>
              <a:t>thị</a:t>
            </a:r>
            <a:r>
              <a:rPr lang="en-US" dirty="0"/>
              <a:t> </a:t>
            </a:r>
            <a:r>
              <a:rPr lang="en-US" dirty="0" err="1"/>
              <a:t>trong</a:t>
            </a:r>
            <a:r>
              <a:rPr lang="en-US" dirty="0"/>
              <a:t> </a:t>
            </a:r>
            <a:r>
              <a:rPr lang="en-US" dirty="0" err="1"/>
              <a:t>chương</a:t>
            </a:r>
            <a:r>
              <a:rPr lang="en-US" dirty="0"/>
              <a:t> </a:t>
            </a:r>
            <a:r>
              <a:rPr lang="en-US" dirty="0" err="1"/>
              <a:t>trình</a:t>
            </a:r>
            <a:r>
              <a:rPr lang="en-US" dirty="0" smtClean="0"/>
              <a:t>), </a:t>
            </a:r>
            <a:r>
              <a:rPr lang="en-US" dirty="0" err="1" smtClean="0"/>
              <a:t>gọi</a:t>
            </a:r>
            <a:r>
              <a:rPr lang="en-US" dirty="0" smtClean="0"/>
              <a:t> </a:t>
            </a:r>
            <a:r>
              <a:rPr lang="en-US" dirty="0" err="1"/>
              <a:t>là</a:t>
            </a:r>
            <a:r>
              <a:rPr lang="en-US" dirty="0"/>
              <a:t> </a:t>
            </a:r>
            <a:r>
              <a:rPr lang="en-US" dirty="0" err="1"/>
              <a:t>tiểu</a:t>
            </a:r>
            <a:r>
              <a:rPr lang="en-US" dirty="0"/>
              <a:t> </a:t>
            </a:r>
            <a:r>
              <a:rPr lang="en-US" dirty="0" err="1" smtClean="0"/>
              <a:t>trình</a:t>
            </a:r>
            <a:r>
              <a:rPr lang="en-US" dirty="0" smtClean="0"/>
              <a:t> (</a:t>
            </a:r>
            <a:r>
              <a:rPr lang="en-US" b="1" dirty="0" smtClean="0">
                <a:solidFill>
                  <a:srgbClr val="C00000"/>
                </a:solidFill>
                <a:effectLst>
                  <a:outerShdw blurRad="38100" dist="38100" dir="2700000" algn="tl">
                    <a:srgbClr val="000000">
                      <a:alpha val="43137"/>
                    </a:srgbClr>
                  </a:outerShdw>
                </a:effectLst>
              </a:rPr>
              <a:t>thread</a:t>
            </a:r>
            <a:r>
              <a:rPr lang="en-US" dirty="0" smtClean="0"/>
              <a:t>). </a:t>
            </a:r>
            <a:endParaRPr lang="vi-VN" dirty="0">
              <a:latin typeface="Calibri" pitchFamily="34" charset="0"/>
              <a:cs typeface="Calibri" pitchFamily="34" charset="0"/>
            </a:endParaRPr>
          </a:p>
          <a:p>
            <a:endParaRPr lang="en-US" dirty="0" smtClean="0"/>
          </a:p>
        </p:txBody>
      </p:sp>
      <p:sp>
        <p:nvSpPr>
          <p:cNvPr id="4" name="Date Placeholder 3"/>
          <p:cNvSpPr>
            <a:spLocks noGrp="1"/>
          </p:cNvSpPr>
          <p:nvPr>
            <p:ph type="dt" sz="half" idx="10"/>
          </p:nvPr>
        </p:nvSpPr>
        <p:spPr/>
        <p:txBody>
          <a:bodyPr/>
          <a:lstStyle/>
          <a:p>
            <a:fld id="{425B1C0D-3A41-4970-BAD1-626CDF612720}" type="datetime1">
              <a:rPr lang="en-US" smtClean="0"/>
              <a:t>08-Jul-19</a:t>
            </a:fld>
            <a:endParaRPr lang="en-US" dirty="0"/>
          </a:p>
        </p:txBody>
      </p:sp>
      <p:sp>
        <p:nvSpPr>
          <p:cNvPr id="5" name="Footer Placeholder 4"/>
          <p:cNvSpPr>
            <a:spLocks noGrp="1"/>
          </p:cNvSpPr>
          <p:nvPr>
            <p:ph type="ftr" sz="quarter" idx="11"/>
          </p:nvPr>
        </p:nvSpPr>
        <p:spPr/>
        <p:txBody>
          <a:bodyPr/>
          <a:lstStyle/>
          <a:p>
            <a:r>
              <a:rPr lang="en-US" smtClean="0"/>
              <a:t>GV.TS.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dirty="0"/>
          </a:p>
        </p:txBody>
      </p:sp>
    </p:spTree>
    <p:extLst>
      <p:ext uri="{BB962C8B-B14F-4D97-AF65-F5344CB8AC3E}">
        <p14:creationId xmlns:p14="http://schemas.microsoft.com/office/powerpoint/2010/main" val="310989876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2.5.4. </a:t>
            </a:r>
            <a:r>
              <a:rPr lang="en-US" dirty="0"/>
              <a:t>Chiến lược công việc ngắn nhất</a:t>
            </a:r>
          </a:p>
        </p:txBody>
      </p:sp>
      <p:sp>
        <p:nvSpPr>
          <p:cNvPr id="4" name="Date Placeholder 3"/>
          <p:cNvSpPr>
            <a:spLocks noGrp="1"/>
          </p:cNvSpPr>
          <p:nvPr>
            <p:ph type="dt" sz="half" idx="10"/>
          </p:nvPr>
        </p:nvSpPr>
        <p:spPr/>
        <p:txBody>
          <a:bodyPr/>
          <a:lstStyle/>
          <a:p>
            <a:fld id="{F304A388-B792-4BF1-82EC-FA2C53762184}" type="datetime1">
              <a:rPr lang="en-US" smtClean="0"/>
              <a:t>08-Jul-19</a:t>
            </a:fld>
            <a:endParaRPr lang="en-US" dirty="0"/>
          </a:p>
        </p:txBody>
      </p:sp>
      <p:sp>
        <p:nvSpPr>
          <p:cNvPr id="5" name="Footer Placeholder 4"/>
          <p:cNvSpPr>
            <a:spLocks noGrp="1"/>
          </p:cNvSpPr>
          <p:nvPr>
            <p:ph type="ftr" sz="quarter" idx="11"/>
          </p:nvPr>
        </p:nvSpPr>
        <p:spPr/>
        <p:txBody>
          <a:bodyPr/>
          <a:lstStyle/>
          <a:p>
            <a:r>
              <a:rPr lang="en-US" smtClean="0"/>
              <a:t>GV.TS.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90</a:t>
            </a:fld>
            <a:endParaRPr lang="en-US" dirty="0"/>
          </a:p>
        </p:txBody>
      </p:sp>
      <p:sp>
        <p:nvSpPr>
          <p:cNvPr id="7" name="Content Placeholder 2"/>
          <p:cNvSpPr>
            <a:spLocks noGrp="1"/>
          </p:cNvSpPr>
          <p:nvPr>
            <p:ph sz="quarter" idx="1"/>
          </p:nvPr>
        </p:nvSpPr>
        <p:spPr>
          <a:xfrm>
            <a:off x="612775" y="1600200"/>
            <a:ext cx="8153400" cy="4495800"/>
          </a:xfrm>
        </p:spPr>
        <p:txBody>
          <a:bodyPr/>
          <a:lstStyle/>
          <a:p>
            <a:pPr>
              <a:buFont typeface="Wingdings 2" charset="2"/>
              <a:buNone/>
            </a:pPr>
            <a:r>
              <a:rPr lang="en-US" smtClean="0"/>
              <a:t>  </a:t>
            </a:r>
          </a:p>
        </p:txBody>
      </p:sp>
      <p:graphicFrame>
        <p:nvGraphicFramePr>
          <p:cNvPr id="8" name="Table 7"/>
          <p:cNvGraphicFramePr>
            <a:graphicFrameLocks noGrp="1"/>
          </p:cNvGraphicFramePr>
          <p:nvPr/>
        </p:nvGraphicFramePr>
        <p:xfrm>
          <a:off x="781050" y="1600200"/>
          <a:ext cx="7677150" cy="1463040"/>
        </p:xfrm>
        <a:graphic>
          <a:graphicData uri="http://schemas.openxmlformats.org/drawingml/2006/table">
            <a:tbl>
              <a:tblPr/>
              <a:tblGrid>
                <a:gridCol w="1096963">
                  <a:extLst>
                    <a:ext uri="{9D8B030D-6E8A-4147-A177-3AD203B41FA5}">
                      <a16:colId xmlns:a16="http://schemas.microsoft.com/office/drawing/2014/main" val="20000"/>
                    </a:ext>
                  </a:extLst>
                </a:gridCol>
                <a:gridCol w="1096962">
                  <a:extLst>
                    <a:ext uri="{9D8B030D-6E8A-4147-A177-3AD203B41FA5}">
                      <a16:colId xmlns:a16="http://schemas.microsoft.com/office/drawing/2014/main" val="20001"/>
                    </a:ext>
                  </a:extLst>
                </a:gridCol>
                <a:gridCol w="1096963">
                  <a:extLst>
                    <a:ext uri="{9D8B030D-6E8A-4147-A177-3AD203B41FA5}">
                      <a16:colId xmlns:a16="http://schemas.microsoft.com/office/drawing/2014/main" val="20002"/>
                    </a:ext>
                  </a:extLst>
                </a:gridCol>
                <a:gridCol w="1095375">
                  <a:extLst>
                    <a:ext uri="{9D8B030D-6E8A-4147-A177-3AD203B41FA5}">
                      <a16:colId xmlns:a16="http://schemas.microsoft.com/office/drawing/2014/main" val="20003"/>
                    </a:ext>
                  </a:extLst>
                </a:gridCol>
                <a:gridCol w="1096962">
                  <a:extLst>
                    <a:ext uri="{9D8B030D-6E8A-4147-A177-3AD203B41FA5}">
                      <a16:colId xmlns:a16="http://schemas.microsoft.com/office/drawing/2014/main" val="20004"/>
                    </a:ext>
                  </a:extLst>
                </a:gridCol>
                <a:gridCol w="1096963">
                  <a:extLst>
                    <a:ext uri="{9D8B030D-6E8A-4147-A177-3AD203B41FA5}">
                      <a16:colId xmlns:a16="http://schemas.microsoft.com/office/drawing/2014/main" val="20005"/>
                    </a:ext>
                  </a:extLst>
                </a:gridCol>
                <a:gridCol w="1096962">
                  <a:extLst>
                    <a:ext uri="{9D8B030D-6E8A-4147-A177-3AD203B41FA5}">
                      <a16:colId xmlns:a16="http://schemas.microsoft.com/office/drawing/2014/main" val="20006"/>
                    </a:ext>
                  </a:extLst>
                </a:gridCol>
              </a:tblGrid>
              <a:tr h="2825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Process</a:t>
                      </a:r>
                      <a:endParaRPr kumimoji="0" lang="en-US" sz="1600" b="0" i="0" u="none" strike="noStrike" cap="none" normalizeH="0" baseline="0" smtClean="0">
                        <a:ln>
                          <a:noFill/>
                        </a:ln>
                        <a:solidFill>
                          <a:srgbClr val="FFFFFF"/>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Arrival time</a:t>
                      </a:r>
                      <a:endParaRPr kumimoji="0" lang="en-US" sz="1600" b="0" i="0" u="none" strike="noStrike" cap="none" normalizeH="0" baseline="0" smtClean="0">
                        <a:ln>
                          <a:noFill/>
                        </a:ln>
                        <a:solidFill>
                          <a:srgbClr val="FFFFFF"/>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r>
                        <a:rPr kumimoji="0" lang="en-US" sz="1600" b="0" i="0" u="none" strike="noStrike" cap="none" normalizeH="0" baseline="30000" smtClean="0">
                          <a:ln>
                            <a:noFill/>
                          </a:ln>
                          <a:solidFill>
                            <a:srgbClr val="AA5816"/>
                          </a:solidFill>
                          <a:effectLst/>
                          <a:latin typeface="Arial" charset="0"/>
                          <a:ea typeface="Times New Roman" charset="0"/>
                        </a:rPr>
                        <a:t>st</a:t>
                      </a:r>
                      <a:r>
                        <a:rPr kumimoji="0" lang="en-US" sz="1600" b="0" i="0" u="none" strike="noStrike" cap="none" normalizeH="0" baseline="0" smtClean="0">
                          <a:ln>
                            <a:noFill/>
                          </a:ln>
                          <a:solidFill>
                            <a:srgbClr val="AA5816"/>
                          </a:solidFill>
                          <a:effectLst/>
                          <a:latin typeface="Arial" charset="0"/>
                          <a:ea typeface="Times New Roman" charset="0"/>
                        </a:rPr>
                        <a:t> exec</a:t>
                      </a:r>
                      <a:endParaRPr kumimoji="0" lang="en-US" sz="1600" b="0" i="0" u="none" strike="noStrike" cap="none" normalizeH="0" baseline="0" smtClean="0">
                        <a:ln>
                          <a:noFill/>
                        </a:ln>
                        <a:solidFill>
                          <a:srgbClr val="AA5816"/>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1C1D2"/>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1</a:t>
                      </a:r>
                      <a:r>
                        <a:rPr kumimoji="0" lang="en-US" sz="1600" b="0" i="0" u="none" strike="noStrike" cap="none" normalizeH="0" baseline="30000" smtClean="0">
                          <a:ln>
                            <a:noFill/>
                          </a:ln>
                          <a:solidFill>
                            <a:srgbClr val="FFFFFF"/>
                          </a:solidFill>
                          <a:effectLst/>
                          <a:latin typeface="Arial" charset="0"/>
                          <a:ea typeface="Times New Roman" charset="0"/>
                        </a:rPr>
                        <a:t>st</a:t>
                      </a:r>
                      <a:r>
                        <a:rPr kumimoji="0" lang="en-US" sz="1600" b="0" i="0" u="none" strike="noStrike" cap="none" normalizeH="0" baseline="0" smtClean="0">
                          <a:ln>
                            <a:noFill/>
                          </a:ln>
                          <a:solidFill>
                            <a:srgbClr val="FFFFFF"/>
                          </a:solidFill>
                          <a:effectLst/>
                          <a:latin typeface="Arial" charset="0"/>
                          <a:ea typeface="Times New Roman" charset="0"/>
                        </a:rPr>
                        <a:t> I/O</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2</a:t>
                      </a:r>
                      <a:r>
                        <a:rPr kumimoji="0" lang="en-US" sz="1600" b="0" i="0" u="none" strike="noStrike" cap="none" normalizeH="0" baseline="30000" smtClean="0">
                          <a:ln>
                            <a:noFill/>
                          </a:ln>
                          <a:solidFill>
                            <a:srgbClr val="AA5816"/>
                          </a:solidFill>
                          <a:effectLst/>
                          <a:latin typeface="Arial" charset="0"/>
                          <a:ea typeface="Times New Roman" charset="0"/>
                        </a:rPr>
                        <a:t>nd</a:t>
                      </a:r>
                      <a:r>
                        <a:rPr kumimoji="0" lang="en-US" sz="1600" b="0" i="0" u="none" strike="noStrike" cap="none" normalizeH="0" baseline="0" smtClean="0">
                          <a:ln>
                            <a:noFill/>
                          </a:ln>
                          <a:solidFill>
                            <a:srgbClr val="AA5816"/>
                          </a:solidFill>
                          <a:effectLst/>
                          <a:latin typeface="Arial" charset="0"/>
                          <a:ea typeface="Times New Roman" charset="0"/>
                        </a:rPr>
                        <a:t> exec</a:t>
                      </a:r>
                      <a:endParaRPr kumimoji="0" lang="en-US" sz="1600" b="0" i="0" u="none" strike="noStrike" cap="none" normalizeH="0" baseline="0" smtClean="0">
                        <a:ln>
                          <a:noFill/>
                        </a:ln>
                        <a:solidFill>
                          <a:srgbClr val="AA5816"/>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1C1D2"/>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2</a:t>
                      </a:r>
                      <a:r>
                        <a:rPr kumimoji="0" lang="en-US" sz="1600" b="0" i="0" u="none" strike="noStrike" cap="none" normalizeH="0" baseline="30000" smtClean="0">
                          <a:ln>
                            <a:noFill/>
                          </a:ln>
                          <a:solidFill>
                            <a:srgbClr val="FFFFFF"/>
                          </a:solidFill>
                          <a:effectLst/>
                          <a:latin typeface="Arial" charset="0"/>
                          <a:ea typeface="Times New Roman" charset="0"/>
                        </a:rPr>
                        <a:t>nd</a:t>
                      </a:r>
                      <a:r>
                        <a:rPr kumimoji="0" lang="en-US" sz="1600" b="0" i="0" u="none" strike="noStrike" cap="none" normalizeH="0" baseline="0" smtClean="0">
                          <a:ln>
                            <a:noFill/>
                          </a:ln>
                          <a:solidFill>
                            <a:srgbClr val="FFFFFF"/>
                          </a:solidFill>
                          <a:effectLst/>
                          <a:latin typeface="Arial" charset="0"/>
                          <a:ea typeface="Times New Roman" charset="0"/>
                        </a:rPr>
                        <a:t> I/O</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3</a:t>
                      </a:r>
                      <a:r>
                        <a:rPr kumimoji="0" lang="en-US" sz="1600" b="0" i="0" u="none" strike="noStrike" cap="none" normalizeH="0" baseline="30000" smtClean="0">
                          <a:ln>
                            <a:noFill/>
                          </a:ln>
                          <a:solidFill>
                            <a:srgbClr val="AA5816"/>
                          </a:solidFill>
                          <a:effectLst/>
                          <a:latin typeface="Arial" charset="0"/>
                          <a:ea typeface="Times New Roman" charset="0"/>
                        </a:rPr>
                        <a:t>rd</a:t>
                      </a:r>
                      <a:r>
                        <a:rPr kumimoji="0" lang="en-US" sz="1600" b="0" i="0" u="none" strike="noStrike" cap="none" normalizeH="0" baseline="0" smtClean="0">
                          <a:ln>
                            <a:noFill/>
                          </a:ln>
                          <a:solidFill>
                            <a:srgbClr val="AA5816"/>
                          </a:solidFill>
                          <a:effectLst/>
                          <a:latin typeface="Arial" charset="0"/>
                          <a:ea typeface="Times New Roman" charset="0"/>
                        </a:rPr>
                        <a:t> exec</a:t>
                      </a:r>
                      <a:endParaRPr kumimoji="0" lang="en-US" sz="1600" b="0" i="0" u="none" strike="noStrike" cap="none" normalizeH="0" baseline="0" smtClean="0">
                        <a:ln>
                          <a:noFill/>
                        </a:ln>
                        <a:solidFill>
                          <a:srgbClr val="AA5816"/>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1C1D2"/>
                    </a:solidFill>
                  </a:tcPr>
                </a:tc>
                <a:extLst>
                  <a:ext uri="{0D108BD9-81ED-4DB2-BD59-A6C34878D82A}">
                    <a16:rowId xmlns:a16="http://schemas.microsoft.com/office/drawing/2014/main" val="10000"/>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A</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0</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4</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4</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4</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4</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4</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extLst>
                  <a:ext uri="{0D108BD9-81ED-4DB2-BD59-A6C34878D82A}">
                    <a16:rowId xmlns:a16="http://schemas.microsoft.com/office/drawing/2014/main" val="10001"/>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B</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2</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8</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8</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2"/>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C</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3</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2</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2</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1CCB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3"/>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D</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7</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0CAC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extLst>
                  <a:ext uri="{0D108BD9-81ED-4DB2-BD59-A6C34878D82A}">
                    <a16:rowId xmlns:a16="http://schemas.microsoft.com/office/drawing/2014/main" val="10004"/>
                  </a:ext>
                </a:extLst>
              </a:tr>
            </a:tbl>
          </a:graphicData>
        </a:graphic>
      </p:graphicFrame>
      <p:graphicFrame>
        <p:nvGraphicFramePr>
          <p:cNvPr id="9" name="Table 8"/>
          <p:cNvGraphicFramePr>
            <a:graphicFrameLocks noGrp="1"/>
          </p:cNvGraphicFramePr>
          <p:nvPr/>
        </p:nvGraphicFramePr>
        <p:xfrm>
          <a:off x="990600" y="3368675"/>
          <a:ext cx="4324350" cy="335280"/>
        </p:xfrm>
        <a:graphic>
          <a:graphicData uri="http://schemas.openxmlformats.org/drawingml/2006/table">
            <a:tbl>
              <a:tblPr/>
              <a:tblGrid>
                <a:gridCol w="890588">
                  <a:extLst>
                    <a:ext uri="{9D8B030D-6E8A-4147-A177-3AD203B41FA5}">
                      <a16:colId xmlns:a16="http://schemas.microsoft.com/office/drawing/2014/main" val="20000"/>
                    </a:ext>
                  </a:extLst>
                </a:gridCol>
                <a:gridCol w="614362">
                  <a:extLst>
                    <a:ext uri="{9D8B030D-6E8A-4147-A177-3AD203B41FA5}">
                      <a16:colId xmlns:a16="http://schemas.microsoft.com/office/drawing/2014/main" val="20001"/>
                    </a:ext>
                  </a:extLst>
                </a:gridCol>
                <a:gridCol w="641350">
                  <a:extLst>
                    <a:ext uri="{9D8B030D-6E8A-4147-A177-3AD203B41FA5}">
                      <a16:colId xmlns:a16="http://schemas.microsoft.com/office/drawing/2014/main" val="20002"/>
                    </a:ext>
                  </a:extLst>
                </a:gridCol>
                <a:gridCol w="768350">
                  <a:extLst>
                    <a:ext uri="{9D8B030D-6E8A-4147-A177-3AD203B41FA5}">
                      <a16:colId xmlns:a16="http://schemas.microsoft.com/office/drawing/2014/main" val="20003"/>
                    </a:ext>
                  </a:extLst>
                </a:gridCol>
                <a:gridCol w="768350">
                  <a:extLst>
                    <a:ext uri="{9D8B030D-6E8A-4147-A177-3AD203B41FA5}">
                      <a16:colId xmlns:a16="http://schemas.microsoft.com/office/drawing/2014/main" val="20004"/>
                    </a:ext>
                  </a:extLst>
                </a:gridCol>
                <a:gridCol w="641350">
                  <a:extLst>
                    <a:ext uri="{9D8B030D-6E8A-4147-A177-3AD203B41FA5}">
                      <a16:colId xmlns:a16="http://schemas.microsoft.com/office/drawing/2014/main" val="20005"/>
                    </a:ext>
                  </a:extLst>
                </a:gridCol>
              </a:tblGrid>
              <a:tr h="233363">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News Gothic MT" charset="0"/>
                          <a:ea typeface="ＭＳ Ｐゴシック" charset="-128"/>
                        </a:rPr>
                        <a:t>RQ:</a:t>
                      </a:r>
                    </a:p>
                  </a:txBody>
                  <a:tcPr horzOverflow="overflow">
                    <a:lnL w="12700" cap="flat" cmpd="sng" algn="ctr">
                      <a:solidFill>
                        <a:schemeClr val="bg1"/>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News Gothic MT" charset="0"/>
                          <a:ea typeface="ＭＳ Ｐゴシック" charset="-128"/>
                        </a:rPr>
                        <a:t>A:4</a:t>
                      </a: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rgbClr val="D9E8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News Gothic MT" charset="0"/>
                          <a:ea typeface="ＭＳ Ｐゴシック" charset="-128"/>
                        </a:rPr>
                        <a:t>B:8</a:t>
                      </a: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rgbClr val="D9E8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News Gothic MT" charset="0"/>
                          <a:ea typeface="ＭＳ Ｐゴシック" charset="-128"/>
                        </a:rPr>
                        <a:t>D:1</a:t>
                      </a: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rgbClr val="D9E8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News Gothic MT" charset="0"/>
                        <a:ea typeface="ＭＳ Ｐゴシック" charset="-128"/>
                      </a:endParaRP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News Gothic MT" charset="0"/>
                        <a:ea typeface="ＭＳ Ｐゴシック" charset="-128"/>
                      </a:endParaRP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10" name="Object 2"/>
          <p:cNvGraphicFramePr>
            <a:graphicFrameLocks noChangeAspect="1"/>
          </p:cNvGraphicFramePr>
          <p:nvPr>
            <p:extLst>
              <p:ext uri="{D42A27DB-BD31-4B8C-83A1-F6EECF244321}">
                <p14:modId xmlns:p14="http://schemas.microsoft.com/office/powerpoint/2010/main" val="2971293729"/>
              </p:ext>
            </p:extLst>
          </p:nvPr>
        </p:nvGraphicFramePr>
        <p:xfrm>
          <a:off x="549275" y="4146550"/>
          <a:ext cx="8042275" cy="1920875"/>
        </p:xfrm>
        <a:graphic>
          <a:graphicData uri="http://schemas.openxmlformats.org/presentationml/2006/ole">
            <mc:AlternateContent xmlns:mc="http://schemas.openxmlformats.org/markup-compatibility/2006">
              <mc:Choice xmlns:v="urn:schemas-microsoft-com:vml" Requires="v">
                <p:oleObj spid="_x0000_s36882" name="Document" r:id="rId3" imgW="6007100" imgH="1435100" progId="Word.Document.12">
                  <p:link updateAutomatic="1"/>
                </p:oleObj>
              </mc:Choice>
              <mc:Fallback>
                <p:oleObj name="Document" r:id="rId3" imgW="6007100" imgH="1435100" progId="Word.Document.12">
                  <p:link updateAutomatic="1"/>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275" y="4146550"/>
                        <a:ext cx="8042275"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Rectangle 10"/>
          <p:cNvSpPr>
            <a:spLocks noChangeArrowheads="1"/>
          </p:cNvSpPr>
          <p:nvPr/>
        </p:nvSpPr>
        <p:spPr bwMode="auto">
          <a:xfrm>
            <a:off x="4435475" y="4146550"/>
            <a:ext cx="4156075" cy="1919288"/>
          </a:xfrm>
          <a:prstGeom prst="rect">
            <a:avLst/>
          </a:prstGeom>
          <a:solidFill>
            <a:srgbClr val="D4E2ED">
              <a:alpha val="70195"/>
            </a:srgbClr>
          </a:solidFill>
          <a:ln>
            <a:noFill/>
          </a:ln>
          <a:effectLst>
            <a:outerShdw blurRad="38100" dist="30000" dir="5400000" rotWithShape="0">
              <a:srgbClr val="808080">
                <a:alpha val="45000"/>
              </a:srgbClr>
            </a:outerShdw>
          </a:effectLst>
          <a:extLst>
            <a:ext uri="{91240B29-F687-4F45-9708-019B960494DF}">
              <a14:hiddenLine xmlns:a14="http://schemas.microsoft.com/office/drawing/2010/main" w="10000">
                <a:solidFill>
                  <a:srgbClr val="000000"/>
                </a:solidFill>
                <a:miter lim="800000"/>
                <a:headEnd/>
                <a:tailEnd/>
              </a14:hiddenLine>
            </a:ext>
          </a:extLst>
        </p:spPr>
        <p:txBody>
          <a:bodyPr anchor="ctr"/>
          <a:lstStyle/>
          <a:p>
            <a:pPr algn="ctr"/>
            <a:endParaRPr lang="en-US">
              <a:solidFill>
                <a:srgbClr val="FFFFFF"/>
              </a:solidFill>
              <a:latin typeface="Tw Cen MT" charset="-18"/>
            </a:endParaRPr>
          </a:p>
        </p:txBody>
      </p:sp>
      <p:sp>
        <p:nvSpPr>
          <p:cNvPr id="12" name="Explosion 1 11"/>
          <p:cNvSpPr>
            <a:spLocks noChangeArrowheads="1"/>
          </p:cNvSpPr>
          <p:nvPr/>
        </p:nvSpPr>
        <p:spPr bwMode="auto">
          <a:xfrm>
            <a:off x="4206875" y="4983163"/>
            <a:ext cx="288925" cy="503237"/>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sp>
        <p:nvSpPr>
          <p:cNvPr id="13" name="Explosion 1 12"/>
          <p:cNvSpPr>
            <a:spLocks noChangeArrowheads="1"/>
          </p:cNvSpPr>
          <p:nvPr/>
        </p:nvSpPr>
        <p:spPr bwMode="auto">
          <a:xfrm>
            <a:off x="3292475" y="3306763"/>
            <a:ext cx="441325" cy="503237"/>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sp>
        <p:nvSpPr>
          <p:cNvPr id="14" name="Explosion 1 13"/>
          <p:cNvSpPr>
            <a:spLocks noChangeArrowheads="1"/>
          </p:cNvSpPr>
          <p:nvPr/>
        </p:nvSpPr>
        <p:spPr bwMode="auto">
          <a:xfrm>
            <a:off x="4435475" y="2697163"/>
            <a:ext cx="441325" cy="503237"/>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cxnSp>
        <p:nvCxnSpPr>
          <p:cNvPr id="15" name="Straight Connector 14"/>
          <p:cNvCxnSpPr>
            <a:cxnSpLocks noChangeShapeType="1"/>
          </p:cNvCxnSpPr>
          <p:nvPr/>
        </p:nvCxnSpPr>
        <p:spPr bwMode="auto">
          <a:xfrm rot="5400000">
            <a:off x="3581400" y="5257800"/>
            <a:ext cx="1524000" cy="0"/>
          </a:xfrm>
          <a:prstGeom prst="line">
            <a:avLst/>
          </a:prstGeom>
          <a:noFill/>
          <a:ln w="28575">
            <a:solidFill>
              <a:srgbClr val="FF6600"/>
            </a:solidFill>
            <a:prstDash val="sysDot"/>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45235214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2.5.4. </a:t>
            </a:r>
            <a:r>
              <a:rPr lang="en-US" dirty="0"/>
              <a:t>Chiến lược công việc ngắn nhất</a:t>
            </a:r>
          </a:p>
        </p:txBody>
      </p:sp>
      <p:sp>
        <p:nvSpPr>
          <p:cNvPr id="4" name="Date Placeholder 3"/>
          <p:cNvSpPr>
            <a:spLocks noGrp="1"/>
          </p:cNvSpPr>
          <p:nvPr>
            <p:ph type="dt" sz="half" idx="10"/>
          </p:nvPr>
        </p:nvSpPr>
        <p:spPr/>
        <p:txBody>
          <a:bodyPr/>
          <a:lstStyle/>
          <a:p>
            <a:fld id="{F304A388-B792-4BF1-82EC-FA2C53762184}" type="datetime1">
              <a:rPr lang="en-US" smtClean="0"/>
              <a:t>08-Jul-19</a:t>
            </a:fld>
            <a:endParaRPr lang="en-US" dirty="0"/>
          </a:p>
        </p:txBody>
      </p:sp>
      <p:sp>
        <p:nvSpPr>
          <p:cNvPr id="5" name="Footer Placeholder 4"/>
          <p:cNvSpPr>
            <a:spLocks noGrp="1"/>
          </p:cNvSpPr>
          <p:nvPr>
            <p:ph type="ftr" sz="quarter" idx="11"/>
          </p:nvPr>
        </p:nvSpPr>
        <p:spPr/>
        <p:txBody>
          <a:bodyPr/>
          <a:lstStyle/>
          <a:p>
            <a:r>
              <a:rPr lang="en-US" smtClean="0"/>
              <a:t>GV.TS.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91</a:t>
            </a:fld>
            <a:endParaRPr lang="en-US" dirty="0"/>
          </a:p>
        </p:txBody>
      </p:sp>
      <p:sp>
        <p:nvSpPr>
          <p:cNvPr id="7" name="Content Placeholder 2"/>
          <p:cNvSpPr>
            <a:spLocks noGrp="1"/>
          </p:cNvSpPr>
          <p:nvPr>
            <p:ph sz="quarter" idx="1"/>
          </p:nvPr>
        </p:nvSpPr>
        <p:spPr>
          <a:xfrm>
            <a:off x="612775" y="1600200"/>
            <a:ext cx="8153400" cy="4495800"/>
          </a:xfrm>
        </p:spPr>
        <p:txBody>
          <a:bodyPr/>
          <a:lstStyle/>
          <a:p>
            <a:pPr>
              <a:buFont typeface="Wingdings 2" charset="2"/>
              <a:buNone/>
            </a:pPr>
            <a:r>
              <a:rPr lang="en-US" smtClean="0"/>
              <a:t>  </a:t>
            </a:r>
          </a:p>
        </p:txBody>
      </p:sp>
      <p:graphicFrame>
        <p:nvGraphicFramePr>
          <p:cNvPr id="8" name="Table 7"/>
          <p:cNvGraphicFramePr>
            <a:graphicFrameLocks noGrp="1"/>
          </p:cNvGraphicFramePr>
          <p:nvPr/>
        </p:nvGraphicFramePr>
        <p:xfrm>
          <a:off x="781050" y="1600200"/>
          <a:ext cx="7677150" cy="1463040"/>
        </p:xfrm>
        <a:graphic>
          <a:graphicData uri="http://schemas.openxmlformats.org/drawingml/2006/table">
            <a:tbl>
              <a:tblPr/>
              <a:tblGrid>
                <a:gridCol w="1096963">
                  <a:extLst>
                    <a:ext uri="{9D8B030D-6E8A-4147-A177-3AD203B41FA5}">
                      <a16:colId xmlns:a16="http://schemas.microsoft.com/office/drawing/2014/main" val="20000"/>
                    </a:ext>
                  </a:extLst>
                </a:gridCol>
                <a:gridCol w="1096962">
                  <a:extLst>
                    <a:ext uri="{9D8B030D-6E8A-4147-A177-3AD203B41FA5}">
                      <a16:colId xmlns:a16="http://schemas.microsoft.com/office/drawing/2014/main" val="20001"/>
                    </a:ext>
                  </a:extLst>
                </a:gridCol>
                <a:gridCol w="1096963">
                  <a:extLst>
                    <a:ext uri="{9D8B030D-6E8A-4147-A177-3AD203B41FA5}">
                      <a16:colId xmlns:a16="http://schemas.microsoft.com/office/drawing/2014/main" val="20002"/>
                    </a:ext>
                  </a:extLst>
                </a:gridCol>
                <a:gridCol w="1095375">
                  <a:extLst>
                    <a:ext uri="{9D8B030D-6E8A-4147-A177-3AD203B41FA5}">
                      <a16:colId xmlns:a16="http://schemas.microsoft.com/office/drawing/2014/main" val="20003"/>
                    </a:ext>
                  </a:extLst>
                </a:gridCol>
                <a:gridCol w="1096962">
                  <a:extLst>
                    <a:ext uri="{9D8B030D-6E8A-4147-A177-3AD203B41FA5}">
                      <a16:colId xmlns:a16="http://schemas.microsoft.com/office/drawing/2014/main" val="20004"/>
                    </a:ext>
                  </a:extLst>
                </a:gridCol>
                <a:gridCol w="1096963">
                  <a:extLst>
                    <a:ext uri="{9D8B030D-6E8A-4147-A177-3AD203B41FA5}">
                      <a16:colId xmlns:a16="http://schemas.microsoft.com/office/drawing/2014/main" val="20005"/>
                    </a:ext>
                  </a:extLst>
                </a:gridCol>
                <a:gridCol w="1096962">
                  <a:extLst>
                    <a:ext uri="{9D8B030D-6E8A-4147-A177-3AD203B41FA5}">
                      <a16:colId xmlns:a16="http://schemas.microsoft.com/office/drawing/2014/main" val="20006"/>
                    </a:ext>
                  </a:extLst>
                </a:gridCol>
              </a:tblGrid>
              <a:tr h="2825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Process</a:t>
                      </a:r>
                      <a:endParaRPr kumimoji="0" lang="en-US" sz="1600" b="0" i="0" u="none" strike="noStrike" cap="none" normalizeH="0" baseline="0" smtClean="0">
                        <a:ln>
                          <a:noFill/>
                        </a:ln>
                        <a:solidFill>
                          <a:srgbClr val="FFFFFF"/>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Arrival time</a:t>
                      </a:r>
                      <a:endParaRPr kumimoji="0" lang="en-US" sz="1600" b="0" i="0" u="none" strike="noStrike" cap="none" normalizeH="0" baseline="0" smtClean="0">
                        <a:ln>
                          <a:noFill/>
                        </a:ln>
                        <a:solidFill>
                          <a:srgbClr val="FFFFFF"/>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r>
                        <a:rPr kumimoji="0" lang="en-US" sz="1600" b="0" i="0" u="none" strike="noStrike" cap="none" normalizeH="0" baseline="30000" smtClean="0">
                          <a:ln>
                            <a:noFill/>
                          </a:ln>
                          <a:solidFill>
                            <a:srgbClr val="AA5816"/>
                          </a:solidFill>
                          <a:effectLst/>
                          <a:latin typeface="Arial" charset="0"/>
                          <a:ea typeface="Times New Roman" charset="0"/>
                        </a:rPr>
                        <a:t>st</a:t>
                      </a:r>
                      <a:r>
                        <a:rPr kumimoji="0" lang="en-US" sz="1600" b="0" i="0" u="none" strike="noStrike" cap="none" normalizeH="0" baseline="0" smtClean="0">
                          <a:ln>
                            <a:noFill/>
                          </a:ln>
                          <a:solidFill>
                            <a:srgbClr val="AA5816"/>
                          </a:solidFill>
                          <a:effectLst/>
                          <a:latin typeface="Arial" charset="0"/>
                          <a:ea typeface="Times New Roman" charset="0"/>
                        </a:rPr>
                        <a:t> exec</a:t>
                      </a:r>
                      <a:endParaRPr kumimoji="0" lang="en-US" sz="1600" b="0" i="0" u="none" strike="noStrike" cap="none" normalizeH="0" baseline="0" smtClean="0">
                        <a:ln>
                          <a:noFill/>
                        </a:ln>
                        <a:solidFill>
                          <a:srgbClr val="AA5816"/>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1C1D2"/>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1</a:t>
                      </a:r>
                      <a:r>
                        <a:rPr kumimoji="0" lang="en-US" sz="1600" b="0" i="0" u="none" strike="noStrike" cap="none" normalizeH="0" baseline="30000" smtClean="0">
                          <a:ln>
                            <a:noFill/>
                          </a:ln>
                          <a:solidFill>
                            <a:srgbClr val="FFFFFF"/>
                          </a:solidFill>
                          <a:effectLst/>
                          <a:latin typeface="Arial" charset="0"/>
                          <a:ea typeface="Times New Roman" charset="0"/>
                        </a:rPr>
                        <a:t>st</a:t>
                      </a:r>
                      <a:r>
                        <a:rPr kumimoji="0" lang="en-US" sz="1600" b="0" i="0" u="none" strike="noStrike" cap="none" normalizeH="0" baseline="0" smtClean="0">
                          <a:ln>
                            <a:noFill/>
                          </a:ln>
                          <a:solidFill>
                            <a:srgbClr val="FFFFFF"/>
                          </a:solidFill>
                          <a:effectLst/>
                          <a:latin typeface="Arial" charset="0"/>
                          <a:ea typeface="Times New Roman" charset="0"/>
                        </a:rPr>
                        <a:t> I/O</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2</a:t>
                      </a:r>
                      <a:r>
                        <a:rPr kumimoji="0" lang="en-US" sz="1600" b="0" i="0" u="none" strike="noStrike" cap="none" normalizeH="0" baseline="30000" smtClean="0">
                          <a:ln>
                            <a:noFill/>
                          </a:ln>
                          <a:solidFill>
                            <a:srgbClr val="AA5816"/>
                          </a:solidFill>
                          <a:effectLst/>
                          <a:latin typeface="Arial" charset="0"/>
                          <a:ea typeface="Times New Roman" charset="0"/>
                        </a:rPr>
                        <a:t>nd</a:t>
                      </a:r>
                      <a:r>
                        <a:rPr kumimoji="0" lang="en-US" sz="1600" b="0" i="0" u="none" strike="noStrike" cap="none" normalizeH="0" baseline="0" smtClean="0">
                          <a:ln>
                            <a:noFill/>
                          </a:ln>
                          <a:solidFill>
                            <a:srgbClr val="AA5816"/>
                          </a:solidFill>
                          <a:effectLst/>
                          <a:latin typeface="Arial" charset="0"/>
                          <a:ea typeface="Times New Roman" charset="0"/>
                        </a:rPr>
                        <a:t> exec</a:t>
                      </a:r>
                      <a:endParaRPr kumimoji="0" lang="en-US" sz="1600" b="0" i="0" u="none" strike="noStrike" cap="none" normalizeH="0" baseline="0" smtClean="0">
                        <a:ln>
                          <a:noFill/>
                        </a:ln>
                        <a:solidFill>
                          <a:srgbClr val="AA5816"/>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1C1D2"/>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2</a:t>
                      </a:r>
                      <a:r>
                        <a:rPr kumimoji="0" lang="en-US" sz="1600" b="0" i="0" u="none" strike="noStrike" cap="none" normalizeH="0" baseline="30000" smtClean="0">
                          <a:ln>
                            <a:noFill/>
                          </a:ln>
                          <a:solidFill>
                            <a:srgbClr val="FFFFFF"/>
                          </a:solidFill>
                          <a:effectLst/>
                          <a:latin typeface="Arial" charset="0"/>
                          <a:ea typeface="Times New Roman" charset="0"/>
                        </a:rPr>
                        <a:t>nd</a:t>
                      </a:r>
                      <a:r>
                        <a:rPr kumimoji="0" lang="en-US" sz="1600" b="0" i="0" u="none" strike="noStrike" cap="none" normalizeH="0" baseline="0" smtClean="0">
                          <a:ln>
                            <a:noFill/>
                          </a:ln>
                          <a:solidFill>
                            <a:srgbClr val="FFFFFF"/>
                          </a:solidFill>
                          <a:effectLst/>
                          <a:latin typeface="Arial" charset="0"/>
                          <a:ea typeface="Times New Roman" charset="0"/>
                        </a:rPr>
                        <a:t> I/O</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3</a:t>
                      </a:r>
                      <a:r>
                        <a:rPr kumimoji="0" lang="en-US" sz="1600" b="0" i="0" u="none" strike="noStrike" cap="none" normalizeH="0" baseline="30000" smtClean="0">
                          <a:ln>
                            <a:noFill/>
                          </a:ln>
                          <a:solidFill>
                            <a:srgbClr val="AA5816"/>
                          </a:solidFill>
                          <a:effectLst/>
                          <a:latin typeface="Arial" charset="0"/>
                          <a:ea typeface="Times New Roman" charset="0"/>
                        </a:rPr>
                        <a:t>rd</a:t>
                      </a:r>
                      <a:r>
                        <a:rPr kumimoji="0" lang="en-US" sz="1600" b="0" i="0" u="none" strike="noStrike" cap="none" normalizeH="0" baseline="0" smtClean="0">
                          <a:ln>
                            <a:noFill/>
                          </a:ln>
                          <a:solidFill>
                            <a:srgbClr val="AA5816"/>
                          </a:solidFill>
                          <a:effectLst/>
                          <a:latin typeface="Arial" charset="0"/>
                          <a:ea typeface="Times New Roman" charset="0"/>
                        </a:rPr>
                        <a:t> exec</a:t>
                      </a:r>
                      <a:endParaRPr kumimoji="0" lang="en-US" sz="1600" b="0" i="0" u="none" strike="noStrike" cap="none" normalizeH="0" baseline="0" smtClean="0">
                        <a:ln>
                          <a:noFill/>
                        </a:ln>
                        <a:solidFill>
                          <a:srgbClr val="AA5816"/>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1C1D2"/>
                    </a:solidFill>
                  </a:tcPr>
                </a:tc>
                <a:extLst>
                  <a:ext uri="{0D108BD9-81ED-4DB2-BD59-A6C34878D82A}">
                    <a16:rowId xmlns:a16="http://schemas.microsoft.com/office/drawing/2014/main" val="10000"/>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A</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0</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4</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4</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4</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4</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4</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extLst>
                  <a:ext uri="{0D108BD9-81ED-4DB2-BD59-A6C34878D82A}">
                    <a16:rowId xmlns:a16="http://schemas.microsoft.com/office/drawing/2014/main" val="10001"/>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B</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2</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8</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8</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2"/>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C</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3</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2</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2</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0CAC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3"/>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D</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7</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804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extLst>
                  <a:ext uri="{0D108BD9-81ED-4DB2-BD59-A6C34878D82A}">
                    <a16:rowId xmlns:a16="http://schemas.microsoft.com/office/drawing/2014/main" val="10004"/>
                  </a:ext>
                </a:extLst>
              </a:tr>
            </a:tbl>
          </a:graphicData>
        </a:graphic>
      </p:graphicFrame>
      <p:graphicFrame>
        <p:nvGraphicFramePr>
          <p:cNvPr id="9" name="Table 8"/>
          <p:cNvGraphicFramePr>
            <a:graphicFrameLocks noGrp="1"/>
          </p:cNvGraphicFramePr>
          <p:nvPr/>
        </p:nvGraphicFramePr>
        <p:xfrm>
          <a:off x="990600" y="3368675"/>
          <a:ext cx="4324350" cy="335280"/>
        </p:xfrm>
        <a:graphic>
          <a:graphicData uri="http://schemas.openxmlformats.org/drawingml/2006/table">
            <a:tbl>
              <a:tblPr/>
              <a:tblGrid>
                <a:gridCol w="890588">
                  <a:extLst>
                    <a:ext uri="{9D8B030D-6E8A-4147-A177-3AD203B41FA5}">
                      <a16:colId xmlns:a16="http://schemas.microsoft.com/office/drawing/2014/main" val="20000"/>
                    </a:ext>
                  </a:extLst>
                </a:gridCol>
                <a:gridCol w="614362">
                  <a:extLst>
                    <a:ext uri="{9D8B030D-6E8A-4147-A177-3AD203B41FA5}">
                      <a16:colId xmlns:a16="http://schemas.microsoft.com/office/drawing/2014/main" val="20001"/>
                    </a:ext>
                  </a:extLst>
                </a:gridCol>
                <a:gridCol w="641350">
                  <a:extLst>
                    <a:ext uri="{9D8B030D-6E8A-4147-A177-3AD203B41FA5}">
                      <a16:colId xmlns:a16="http://schemas.microsoft.com/office/drawing/2014/main" val="20002"/>
                    </a:ext>
                  </a:extLst>
                </a:gridCol>
                <a:gridCol w="768350">
                  <a:extLst>
                    <a:ext uri="{9D8B030D-6E8A-4147-A177-3AD203B41FA5}">
                      <a16:colId xmlns:a16="http://schemas.microsoft.com/office/drawing/2014/main" val="20003"/>
                    </a:ext>
                  </a:extLst>
                </a:gridCol>
                <a:gridCol w="768350">
                  <a:extLst>
                    <a:ext uri="{9D8B030D-6E8A-4147-A177-3AD203B41FA5}">
                      <a16:colId xmlns:a16="http://schemas.microsoft.com/office/drawing/2014/main" val="20004"/>
                    </a:ext>
                  </a:extLst>
                </a:gridCol>
                <a:gridCol w="641350">
                  <a:extLst>
                    <a:ext uri="{9D8B030D-6E8A-4147-A177-3AD203B41FA5}">
                      <a16:colId xmlns:a16="http://schemas.microsoft.com/office/drawing/2014/main" val="20005"/>
                    </a:ext>
                  </a:extLst>
                </a:gridCol>
              </a:tblGrid>
              <a:tr h="233363">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News Gothic MT" charset="0"/>
                          <a:ea typeface="ＭＳ Ｐゴシック" charset="-128"/>
                        </a:rPr>
                        <a:t>RQ:</a:t>
                      </a:r>
                    </a:p>
                  </a:txBody>
                  <a:tcPr horzOverflow="overflow">
                    <a:lnL w="12700" cap="flat" cmpd="sng" algn="ctr">
                      <a:solidFill>
                        <a:schemeClr val="bg1"/>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News Gothic MT" charset="0"/>
                          <a:ea typeface="ＭＳ Ｐゴシック" charset="-128"/>
                        </a:rPr>
                        <a:t>A:4</a:t>
                      </a: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rgbClr val="D9E8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News Gothic MT" charset="0"/>
                          <a:ea typeface="ＭＳ Ｐゴシック" charset="-128"/>
                        </a:rPr>
                        <a:t>B:8</a:t>
                      </a: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rgbClr val="D9E8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News Gothic MT" charset="0"/>
                          <a:ea typeface="ＭＳ Ｐゴシック" charset="-128"/>
                        </a:rPr>
                        <a:t>D:1</a:t>
                      </a: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rgbClr val="D9E8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News Gothic MT" charset="0"/>
                        <a:ea typeface="ＭＳ Ｐゴシック" charset="-128"/>
                      </a:endParaRP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News Gothic MT" charset="0"/>
                        <a:ea typeface="ＭＳ Ｐゴシック" charset="-128"/>
                      </a:endParaRP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10" name="Object 2"/>
          <p:cNvGraphicFramePr>
            <a:graphicFrameLocks noChangeAspect="1"/>
          </p:cNvGraphicFramePr>
          <p:nvPr>
            <p:extLst>
              <p:ext uri="{D42A27DB-BD31-4B8C-83A1-F6EECF244321}">
                <p14:modId xmlns:p14="http://schemas.microsoft.com/office/powerpoint/2010/main" val="1724483446"/>
              </p:ext>
            </p:extLst>
          </p:nvPr>
        </p:nvGraphicFramePr>
        <p:xfrm>
          <a:off x="549275" y="4146550"/>
          <a:ext cx="8042275" cy="1920875"/>
        </p:xfrm>
        <a:graphic>
          <a:graphicData uri="http://schemas.openxmlformats.org/presentationml/2006/ole">
            <mc:AlternateContent xmlns:mc="http://schemas.openxmlformats.org/markup-compatibility/2006">
              <mc:Choice xmlns:v="urn:schemas-microsoft-com:vml" Requires="v">
                <p:oleObj spid="_x0000_s37906" name="Document" r:id="rId3" imgW="6007100" imgH="1435100" progId="Word.Document.12">
                  <p:link updateAutomatic="1"/>
                </p:oleObj>
              </mc:Choice>
              <mc:Fallback>
                <p:oleObj name="Document" r:id="rId3" imgW="6007100" imgH="1435100" progId="Word.Document.12">
                  <p:link updateAutomatic="1"/>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275" y="4146550"/>
                        <a:ext cx="8042275"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Rectangle 10"/>
          <p:cNvSpPr>
            <a:spLocks noChangeArrowheads="1"/>
          </p:cNvSpPr>
          <p:nvPr/>
        </p:nvSpPr>
        <p:spPr bwMode="auto">
          <a:xfrm>
            <a:off x="4762500" y="4146550"/>
            <a:ext cx="3829050" cy="1919288"/>
          </a:xfrm>
          <a:prstGeom prst="rect">
            <a:avLst/>
          </a:prstGeom>
          <a:solidFill>
            <a:srgbClr val="D4E2ED">
              <a:alpha val="70195"/>
            </a:srgbClr>
          </a:solidFill>
          <a:ln>
            <a:noFill/>
          </a:ln>
          <a:effectLst>
            <a:outerShdw blurRad="38100" dist="30000" dir="5400000" rotWithShape="0">
              <a:srgbClr val="808080">
                <a:alpha val="45000"/>
              </a:srgbClr>
            </a:outerShdw>
          </a:effectLst>
          <a:extLst>
            <a:ext uri="{91240B29-F687-4F45-9708-019B960494DF}">
              <a14:hiddenLine xmlns:a14="http://schemas.microsoft.com/office/drawing/2010/main" w="10000">
                <a:solidFill>
                  <a:srgbClr val="000000"/>
                </a:solidFill>
                <a:miter lim="800000"/>
                <a:headEnd/>
                <a:tailEnd/>
              </a14:hiddenLine>
            </a:ext>
          </a:extLst>
        </p:spPr>
        <p:txBody>
          <a:bodyPr anchor="ctr"/>
          <a:lstStyle/>
          <a:p>
            <a:pPr algn="ctr"/>
            <a:endParaRPr lang="en-US">
              <a:solidFill>
                <a:srgbClr val="FFFFFF"/>
              </a:solidFill>
              <a:latin typeface="Tw Cen MT" charset="-18"/>
            </a:endParaRPr>
          </a:p>
        </p:txBody>
      </p:sp>
      <p:sp>
        <p:nvSpPr>
          <p:cNvPr id="12" name="Explosion 1 11"/>
          <p:cNvSpPr>
            <a:spLocks noChangeArrowheads="1"/>
          </p:cNvSpPr>
          <p:nvPr/>
        </p:nvSpPr>
        <p:spPr bwMode="auto">
          <a:xfrm>
            <a:off x="4305300" y="3992563"/>
            <a:ext cx="419100" cy="503237"/>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sp>
        <p:nvSpPr>
          <p:cNvPr id="13" name="Explosion 1 12"/>
          <p:cNvSpPr>
            <a:spLocks noChangeArrowheads="1"/>
          </p:cNvSpPr>
          <p:nvPr/>
        </p:nvSpPr>
        <p:spPr bwMode="auto">
          <a:xfrm>
            <a:off x="3292475" y="3306763"/>
            <a:ext cx="441325" cy="503237"/>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sp>
        <p:nvSpPr>
          <p:cNvPr id="14" name="Explosion 1 13"/>
          <p:cNvSpPr>
            <a:spLocks noChangeArrowheads="1"/>
          </p:cNvSpPr>
          <p:nvPr/>
        </p:nvSpPr>
        <p:spPr bwMode="auto">
          <a:xfrm>
            <a:off x="5502275" y="2446338"/>
            <a:ext cx="441325" cy="503237"/>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cxnSp>
        <p:nvCxnSpPr>
          <p:cNvPr id="15" name="Straight Connector 14"/>
          <p:cNvCxnSpPr>
            <a:cxnSpLocks noChangeShapeType="1"/>
          </p:cNvCxnSpPr>
          <p:nvPr/>
        </p:nvCxnSpPr>
        <p:spPr bwMode="auto">
          <a:xfrm rot="10800000" flipV="1">
            <a:off x="3124200" y="3368675"/>
            <a:ext cx="762000" cy="334963"/>
          </a:xfrm>
          <a:prstGeom prst="line">
            <a:avLst/>
          </a:prstGeom>
          <a:noFill/>
          <a:ln w="19050">
            <a:solidFill>
              <a:schemeClr val="accent1"/>
            </a:solidFill>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
        <p:nvSpPr>
          <p:cNvPr id="16" name="Explosion 1 15"/>
          <p:cNvSpPr>
            <a:spLocks noChangeArrowheads="1"/>
          </p:cNvSpPr>
          <p:nvPr/>
        </p:nvSpPr>
        <p:spPr bwMode="auto">
          <a:xfrm>
            <a:off x="4457700" y="4449763"/>
            <a:ext cx="419100" cy="503237"/>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sp>
        <p:nvSpPr>
          <p:cNvPr id="17" name="Explosion 1 16"/>
          <p:cNvSpPr>
            <a:spLocks noChangeArrowheads="1"/>
          </p:cNvSpPr>
          <p:nvPr/>
        </p:nvSpPr>
        <p:spPr bwMode="auto">
          <a:xfrm>
            <a:off x="5502275" y="2697163"/>
            <a:ext cx="441325" cy="503237"/>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cxnSp>
        <p:nvCxnSpPr>
          <p:cNvPr id="18" name="Straight Connector 17"/>
          <p:cNvCxnSpPr>
            <a:cxnSpLocks noChangeShapeType="1"/>
          </p:cNvCxnSpPr>
          <p:nvPr/>
        </p:nvCxnSpPr>
        <p:spPr bwMode="auto">
          <a:xfrm rot="5400000">
            <a:off x="3797300" y="5257800"/>
            <a:ext cx="1524000" cy="0"/>
          </a:xfrm>
          <a:prstGeom prst="line">
            <a:avLst/>
          </a:prstGeom>
          <a:noFill/>
          <a:ln w="28575">
            <a:solidFill>
              <a:srgbClr val="FF6600"/>
            </a:solidFill>
            <a:prstDash val="sysDot"/>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85745591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2.5.4. </a:t>
            </a:r>
            <a:r>
              <a:rPr lang="en-US" dirty="0"/>
              <a:t>Chiến lược công việc ngắn nhất</a:t>
            </a:r>
          </a:p>
        </p:txBody>
      </p:sp>
      <p:sp>
        <p:nvSpPr>
          <p:cNvPr id="4" name="Date Placeholder 3"/>
          <p:cNvSpPr>
            <a:spLocks noGrp="1"/>
          </p:cNvSpPr>
          <p:nvPr>
            <p:ph type="dt" sz="half" idx="10"/>
          </p:nvPr>
        </p:nvSpPr>
        <p:spPr/>
        <p:txBody>
          <a:bodyPr/>
          <a:lstStyle/>
          <a:p>
            <a:fld id="{F304A388-B792-4BF1-82EC-FA2C53762184}" type="datetime1">
              <a:rPr lang="en-US" smtClean="0"/>
              <a:t>08-Jul-19</a:t>
            </a:fld>
            <a:endParaRPr lang="en-US" dirty="0"/>
          </a:p>
        </p:txBody>
      </p:sp>
      <p:sp>
        <p:nvSpPr>
          <p:cNvPr id="5" name="Footer Placeholder 4"/>
          <p:cNvSpPr>
            <a:spLocks noGrp="1"/>
          </p:cNvSpPr>
          <p:nvPr>
            <p:ph type="ftr" sz="quarter" idx="11"/>
          </p:nvPr>
        </p:nvSpPr>
        <p:spPr/>
        <p:txBody>
          <a:bodyPr/>
          <a:lstStyle/>
          <a:p>
            <a:r>
              <a:rPr lang="en-US" smtClean="0"/>
              <a:t>GV.TS.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92</a:t>
            </a:fld>
            <a:endParaRPr lang="en-US" dirty="0"/>
          </a:p>
        </p:txBody>
      </p:sp>
      <p:sp>
        <p:nvSpPr>
          <p:cNvPr id="7" name="Content Placeholder 2"/>
          <p:cNvSpPr>
            <a:spLocks noGrp="1"/>
          </p:cNvSpPr>
          <p:nvPr>
            <p:ph sz="quarter" idx="1"/>
          </p:nvPr>
        </p:nvSpPr>
        <p:spPr>
          <a:xfrm>
            <a:off x="612775" y="1600200"/>
            <a:ext cx="8153400" cy="4495800"/>
          </a:xfrm>
        </p:spPr>
        <p:txBody>
          <a:bodyPr/>
          <a:lstStyle/>
          <a:p>
            <a:pPr>
              <a:buFont typeface="Wingdings 2" charset="2"/>
              <a:buNone/>
            </a:pPr>
            <a:r>
              <a:rPr lang="en-US" smtClean="0"/>
              <a:t>  </a:t>
            </a:r>
          </a:p>
        </p:txBody>
      </p:sp>
      <p:graphicFrame>
        <p:nvGraphicFramePr>
          <p:cNvPr id="8" name="Table 7"/>
          <p:cNvGraphicFramePr>
            <a:graphicFrameLocks noGrp="1"/>
          </p:cNvGraphicFramePr>
          <p:nvPr/>
        </p:nvGraphicFramePr>
        <p:xfrm>
          <a:off x="781050" y="1600200"/>
          <a:ext cx="7677150" cy="1463040"/>
        </p:xfrm>
        <a:graphic>
          <a:graphicData uri="http://schemas.openxmlformats.org/drawingml/2006/table">
            <a:tbl>
              <a:tblPr/>
              <a:tblGrid>
                <a:gridCol w="1096963">
                  <a:extLst>
                    <a:ext uri="{9D8B030D-6E8A-4147-A177-3AD203B41FA5}">
                      <a16:colId xmlns:a16="http://schemas.microsoft.com/office/drawing/2014/main" val="20000"/>
                    </a:ext>
                  </a:extLst>
                </a:gridCol>
                <a:gridCol w="1096962">
                  <a:extLst>
                    <a:ext uri="{9D8B030D-6E8A-4147-A177-3AD203B41FA5}">
                      <a16:colId xmlns:a16="http://schemas.microsoft.com/office/drawing/2014/main" val="20001"/>
                    </a:ext>
                  </a:extLst>
                </a:gridCol>
                <a:gridCol w="1096963">
                  <a:extLst>
                    <a:ext uri="{9D8B030D-6E8A-4147-A177-3AD203B41FA5}">
                      <a16:colId xmlns:a16="http://schemas.microsoft.com/office/drawing/2014/main" val="20002"/>
                    </a:ext>
                  </a:extLst>
                </a:gridCol>
                <a:gridCol w="1095375">
                  <a:extLst>
                    <a:ext uri="{9D8B030D-6E8A-4147-A177-3AD203B41FA5}">
                      <a16:colId xmlns:a16="http://schemas.microsoft.com/office/drawing/2014/main" val="20003"/>
                    </a:ext>
                  </a:extLst>
                </a:gridCol>
                <a:gridCol w="1096962">
                  <a:extLst>
                    <a:ext uri="{9D8B030D-6E8A-4147-A177-3AD203B41FA5}">
                      <a16:colId xmlns:a16="http://schemas.microsoft.com/office/drawing/2014/main" val="20004"/>
                    </a:ext>
                  </a:extLst>
                </a:gridCol>
                <a:gridCol w="1096963">
                  <a:extLst>
                    <a:ext uri="{9D8B030D-6E8A-4147-A177-3AD203B41FA5}">
                      <a16:colId xmlns:a16="http://schemas.microsoft.com/office/drawing/2014/main" val="20005"/>
                    </a:ext>
                  </a:extLst>
                </a:gridCol>
                <a:gridCol w="1096962">
                  <a:extLst>
                    <a:ext uri="{9D8B030D-6E8A-4147-A177-3AD203B41FA5}">
                      <a16:colId xmlns:a16="http://schemas.microsoft.com/office/drawing/2014/main" val="20006"/>
                    </a:ext>
                  </a:extLst>
                </a:gridCol>
              </a:tblGrid>
              <a:tr h="2825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Process</a:t>
                      </a:r>
                      <a:endParaRPr kumimoji="0" lang="en-US" sz="1600" b="0" i="0" u="none" strike="noStrike" cap="none" normalizeH="0" baseline="0" smtClean="0">
                        <a:ln>
                          <a:noFill/>
                        </a:ln>
                        <a:solidFill>
                          <a:srgbClr val="FFFFFF"/>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Arrival time</a:t>
                      </a:r>
                      <a:endParaRPr kumimoji="0" lang="en-US" sz="1600" b="0" i="0" u="none" strike="noStrike" cap="none" normalizeH="0" baseline="0" smtClean="0">
                        <a:ln>
                          <a:noFill/>
                        </a:ln>
                        <a:solidFill>
                          <a:srgbClr val="FFFFFF"/>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r>
                        <a:rPr kumimoji="0" lang="en-US" sz="1600" b="0" i="0" u="none" strike="noStrike" cap="none" normalizeH="0" baseline="30000" smtClean="0">
                          <a:ln>
                            <a:noFill/>
                          </a:ln>
                          <a:solidFill>
                            <a:srgbClr val="AA5816"/>
                          </a:solidFill>
                          <a:effectLst/>
                          <a:latin typeface="Arial" charset="0"/>
                          <a:ea typeface="Times New Roman" charset="0"/>
                        </a:rPr>
                        <a:t>st</a:t>
                      </a:r>
                      <a:r>
                        <a:rPr kumimoji="0" lang="en-US" sz="1600" b="0" i="0" u="none" strike="noStrike" cap="none" normalizeH="0" baseline="0" smtClean="0">
                          <a:ln>
                            <a:noFill/>
                          </a:ln>
                          <a:solidFill>
                            <a:srgbClr val="AA5816"/>
                          </a:solidFill>
                          <a:effectLst/>
                          <a:latin typeface="Arial" charset="0"/>
                          <a:ea typeface="Times New Roman" charset="0"/>
                        </a:rPr>
                        <a:t> exec</a:t>
                      </a:r>
                      <a:endParaRPr kumimoji="0" lang="en-US" sz="1600" b="0" i="0" u="none" strike="noStrike" cap="none" normalizeH="0" baseline="0" smtClean="0">
                        <a:ln>
                          <a:noFill/>
                        </a:ln>
                        <a:solidFill>
                          <a:srgbClr val="AA5816"/>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1C1D2"/>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1</a:t>
                      </a:r>
                      <a:r>
                        <a:rPr kumimoji="0" lang="en-US" sz="1600" b="0" i="0" u="none" strike="noStrike" cap="none" normalizeH="0" baseline="30000" smtClean="0">
                          <a:ln>
                            <a:noFill/>
                          </a:ln>
                          <a:solidFill>
                            <a:srgbClr val="FFFFFF"/>
                          </a:solidFill>
                          <a:effectLst/>
                          <a:latin typeface="Arial" charset="0"/>
                          <a:ea typeface="Times New Roman" charset="0"/>
                        </a:rPr>
                        <a:t>st</a:t>
                      </a:r>
                      <a:r>
                        <a:rPr kumimoji="0" lang="en-US" sz="1600" b="0" i="0" u="none" strike="noStrike" cap="none" normalizeH="0" baseline="0" smtClean="0">
                          <a:ln>
                            <a:noFill/>
                          </a:ln>
                          <a:solidFill>
                            <a:srgbClr val="FFFFFF"/>
                          </a:solidFill>
                          <a:effectLst/>
                          <a:latin typeface="Arial" charset="0"/>
                          <a:ea typeface="Times New Roman" charset="0"/>
                        </a:rPr>
                        <a:t> I/O</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2</a:t>
                      </a:r>
                      <a:r>
                        <a:rPr kumimoji="0" lang="en-US" sz="1600" b="0" i="0" u="none" strike="noStrike" cap="none" normalizeH="0" baseline="30000" smtClean="0">
                          <a:ln>
                            <a:noFill/>
                          </a:ln>
                          <a:solidFill>
                            <a:srgbClr val="AA5816"/>
                          </a:solidFill>
                          <a:effectLst/>
                          <a:latin typeface="Arial" charset="0"/>
                          <a:ea typeface="Times New Roman" charset="0"/>
                        </a:rPr>
                        <a:t>nd</a:t>
                      </a:r>
                      <a:r>
                        <a:rPr kumimoji="0" lang="en-US" sz="1600" b="0" i="0" u="none" strike="noStrike" cap="none" normalizeH="0" baseline="0" smtClean="0">
                          <a:ln>
                            <a:noFill/>
                          </a:ln>
                          <a:solidFill>
                            <a:srgbClr val="AA5816"/>
                          </a:solidFill>
                          <a:effectLst/>
                          <a:latin typeface="Arial" charset="0"/>
                          <a:ea typeface="Times New Roman" charset="0"/>
                        </a:rPr>
                        <a:t> exec</a:t>
                      </a:r>
                      <a:endParaRPr kumimoji="0" lang="en-US" sz="1600" b="0" i="0" u="none" strike="noStrike" cap="none" normalizeH="0" baseline="0" smtClean="0">
                        <a:ln>
                          <a:noFill/>
                        </a:ln>
                        <a:solidFill>
                          <a:srgbClr val="AA5816"/>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1C1D2"/>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2</a:t>
                      </a:r>
                      <a:r>
                        <a:rPr kumimoji="0" lang="en-US" sz="1600" b="0" i="0" u="none" strike="noStrike" cap="none" normalizeH="0" baseline="30000" smtClean="0">
                          <a:ln>
                            <a:noFill/>
                          </a:ln>
                          <a:solidFill>
                            <a:srgbClr val="FFFFFF"/>
                          </a:solidFill>
                          <a:effectLst/>
                          <a:latin typeface="Arial" charset="0"/>
                          <a:ea typeface="Times New Roman" charset="0"/>
                        </a:rPr>
                        <a:t>nd</a:t>
                      </a:r>
                      <a:r>
                        <a:rPr kumimoji="0" lang="en-US" sz="1600" b="0" i="0" u="none" strike="noStrike" cap="none" normalizeH="0" baseline="0" smtClean="0">
                          <a:ln>
                            <a:noFill/>
                          </a:ln>
                          <a:solidFill>
                            <a:srgbClr val="FFFFFF"/>
                          </a:solidFill>
                          <a:effectLst/>
                          <a:latin typeface="Arial" charset="0"/>
                          <a:ea typeface="Times New Roman" charset="0"/>
                        </a:rPr>
                        <a:t> I/O</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3</a:t>
                      </a:r>
                      <a:r>
                        <a:rPr kumimoji="0" lang="en-US" sz="1600" b="0" i="0" u="none" strike="noStrike" cap="none" normalizeH="0" baseline="30000" smtClean="0">
                          <a:ln>
                            <a:noFill/>
                          </a:ln>
                          <a:solidFill>
                            <a:srgbClr val="AA5816"/>
                          </a:solidFill>
                          <a:effectLst/>
                          <a:latin typeface="Arial" charset="0"/>
                          <a:ea typeface="Times New Roman" charset="0"/>
                        </a:rPr>
                        <a:t>rd</a:t>
                      </a:r>
                      <a:r>
                        <a:rPr kumimoji="0" lang="en-US" sz="1600" b="0" i="0" u="none" strike="noStrike" cap="none" normalizeH="0" baseline="0" smtClean="0">
                          <a:ln>
                            <a:noFill/>
                          </a:ln>
                          <a:solidFill>
                            <a:srgbClr val="AA5816"/>
                          </a:solidFill>
                          <a:effectLst/>
                          <a:latin typeface="Arial" charset="0"/>
                          <a:ea typeface="Times New Roman" charset="0"/>
                        </a:rPr>
                        <a:t> exec</a:t>
                      </a:r>
                      <a:endParaRPr kumimoji="0" lang="en-US" sz="1600" b="0" i="0" u="none" strike="noStrike" cap="none" normalizeH="0" baseline="0" smtClean="0">
                        <a:ln>
                          <a:noFill/>
                        </a:ln>
                        <a:solidFill>
                          <a:srgbClr val="AA5816"/>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1C1D2"/>
                    </a:solidFill>
                  </a:tcPr>
                </a:tc>
                <a:extLst>
                  <a:ext uri="{0D108BD9-81ED-4DB2-BD59-A6C34878D82A}">
                    <a16:rowId xmlns:a16="http://schemas.microsoft.com/office/drawing/2014/main" val="10000"/>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A</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0</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4</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4</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4</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4</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4</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extLst>
                  <a:ext uri="{0D108BD9-81ED-4DB2-BD59-A6C34878D82A}">
                    <a16:rowId xmlns:a16="http://schemas.microsoft.com/office/drawing/2014/main" val="10001"/>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B</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2</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8</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8</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2"/>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C</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3</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2</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2</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3"/>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D</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7</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0CAC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extLst>
                  <a:ext uri="{0D108BD9-81ED-4DB2-BD59-A6C34878D82A}">
                    <a16:rowId xmlns:a16="http://schemas.microsoft.com/office/drawing/2014/main" val="10004"/>
                  </a:ext>
                </a:extLst>
              </a:tr>
            </a:tbl>
          </a:graphicData>
        </a:graphic>
      </p:graphicFrame>
      <p:graphicFrame>
        <p:nvGraphicFramePr>
          <p:cNvPr id="9" name="Table 8"/>
          <p:cNvGraphicFramePr>
            <a:graphicFrameLocks noGrp="1"/>
          </p:cNvGraphicFramePr>
          <p:nvPr/>
        </p:nvGraphicFramePr>
        <p:xfrm>
          <a:off x="990600" y="3368675"/>
          <a:ext cx="4324350" cy="335280"/>
        </p:xfrm>
        <a:graphic>
          <a:graphicData uri="http://schemas.openxmlformats.org/drawingml/2006/table">
            <a:tbl>
              <a:tblPr/>
              <a:tblGrid>
                <a:gridCol w="890588">
                  <a:extLst>
                    <a:ext uri="{9D8B030D-6E8A-4147-A177-3AD203B41FA5}">
                      <a16:colId xmlns:a16="http://schemas.microsoft.com/office/drawing/2014/main" val="20000"/>
                    </a:ext>
                  </a:extLst>
                </a:gridCol>
                <a:gridCol w="614362">
                  <a:extLst>
                    <a:ext uri="{9D8B030D-6E8A-4147-A177-3AD203B41FA5}">
                      <a16:colId xmlns:a16="http://schemas.microsoft.com/office/drawing/2014/main" val="20001"/>
                    </a:ext>
                  </a:extLst>
                </a:gridCol>
                <a:gridCol w="641350">
                  <a:extLst>
                    <a:ext uri="{9D8B030D-6E8A-4147-A177-3AD203B41FA5}">
                      <a16:colId xmlns:a16="http://schemas.microsoft.com/office/drawing/2014/main" val="20002"/>
                    </a:ext>
                  </a:extLst>
                </a:gridCol>
                <a:gridCol w="768350">
                  <a:extLst>
                    <a:ext uri="{9D8B030D-6E8A-4147-A177-3AD203B41FA5}">
                      <a16:colId xmlns:a16="http://schemas.microsoft.com/office/drawing/2014/main" val="20003"/>
                    </a:ext>
                  </a:extLst>
                </a:gridCol>
                <a:gridCol w="768350">
                  <a:extLst>
                    <a:ext uri="{9D8B030D-6E8A-4147-A177-3AD203B41FA5}">
                      <a16:colId xmlns:a16="http://schemas.microsoft.com/office/drawing/2014/main" val="20004"/>
                    </a:ext>
                  </a:extLst>
                </a:gridCol>
                <a:gridCol w="641350">
                  <a:extLst>
                    <a:ext uri="{9D8B030D-6E8A-4147-A177-3AD203B41FA5}">
                      <a16:colId xmlns:a16="http://schemas.microsoft.com/office/drawing/2014/main" val="20005"/>
                    </a:ext>
                  </a:extLst>
                </a:gridCol>
              </a:tblGrid>
              <a:tr h="233363">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News Gothic MT" charset="0"/>
                          <a:ea typeface="ＭＳ Ｐゴシック" charset="-128"/>
                        </a:rPr>
                        <a:t>RQ:</a:t>
                      </a:r>
                    </a:p>
                  </a:txBody>
                  <a:tcPr horzOverflow="overflow">
                    <a:lnL w="12700" cap="flat" cmpd="sng" algn="ctr">
                      <a:solidFill>
                        <a:schemeClr val="bg1"/>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News Gothic MT" charset="0"/>
                          <a:ea typeface="ＭＳ Ｐゴシック" charset="-128"/>
                        </a:rPr>
                        <a:t>A:4</a:t>
                      </a: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rgbClr val="D9E8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News Gothic MT" charset="0"/>
                          <a:ea typeface="ＭＳ Ｐゴシック" charset="-128"/>
                        </a:rPr>
                        <a:t>B:8</a:t>
                      </a: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rgbClr val="D9E8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News Gothic MT" charset="0"/>
                        <a:ea typeface="ＭＳ Ｐゴシック" charset="-128"/>
                      </a:endParaRP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News Gothic MT" charset="0"/>
                        <a:ea typeface="ＭＳ Ｐゴシック" charset="-128"/>
                      </a:endParaRP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News Gothic MT" charset="0"/>
                        <a:ea typeface="ＭＳ Ｐゴシック" charset="-128"/>
                      </a:endParaRP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10" name="Object 2"/>
          <p:cNvGraphicFramePr>
            <a:graphicFrameLocks noChangeAspect="1"/>
          </p:cNvGraphicFramePr>
          <p:nvPr>
            <p:extLst>
              <p:ext uri="{D42A27DB-BD31-4B8C-83A1-F6EECF244321}">
                <p14:modId xmlns:p14="http://schemas.microsoft.com/office/powerpoint/2010/main" val="3666501925"/>
              </p:ext>
            </p:extLst>
          </p:nvPr>
        </p:nvGraphicFramePr>
        <p:xfrm>
          <a:off x="549275" y="4146550"/>
          <a:ext cx="8042275" cy="1920875"/>
        </p:xfrm>
        <a:graphic>
          <a:graphicData uri="http://schemas.openxmlformats.org/presentationml/2006/ole">
            <mc:AlternateContent xmlns:mc="http://schemas.openxmlformats.org/markup-compatibility/2006">
              <mc:Choice xmlns:v="urn:schemas-microsoft-com:vml" Requires="v">
                <p:oleObj spid="_x0000_s38930" name="Document" r:id="rId3" imgW="6007100" imgH="1435100" progId="Word.Document.12">
                  <p:link updateAutomatic="1"/>
                </p:oleObj>
              </mc:Choice>
              <mc:Fallback>
                <p:oleObj name="Document" r:id="rId3" imgW="6007100" imgH="1435100" progId="Word.Document.12">
                  <p:link updateAutomatic="1"/>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275" y="4146550"/>
                        <a:ext cx="8042275"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Rectangle 10"/>
          <p:cNvSpPr>
            <a:spLocks noChangeArrowheads="1"/>
          </p:cNvSpPr>
          <p:nvPr/>
        </p:nvSpPr>
        <p:spPr bwMode="auto">
          <a:xfrm>
            <a:off x="4965700" y="4146550"/>
            <a:ext cx="3625850" cy="1919288"/>
          </a:xfrm>
          <a:prstGeom prst="rect">
            <a:avLst/>
          </a:prstGeom>
          <a:solidFill>
            <a:srgbClr val="D4E2ED">
              <a:alpha val="70195"/>
            </a:srgbClr>
          </a:solidFill>
          <a:ln>
            <a:noFill/>
          </a:ln>
          <a:effectLst>
            <a:outerShdw blurRad="38100" dist="30000" dir="5400000" rotWithShape="0">
              <a:srgbClr val="808080">
                <a:alpha val="45000"/>
              </a:srgbClr>
            </a:outerShdw>
          </a:effectLst>
          <a:extLst>
            <a:ext uri="{91240B29-F687-4F45-9708-019B960494DF}">
              <a14:hiddenLine xmlns:a14="http://schemas.microsoft.com/office/drawing/2010/main" w="10000">
                <a:solidFill>
                  <a:srgbClr val="000000"/>
                </a:solidFill>
                <a:miter lim="800000"/>
                <a:headEnd/>
                <a:tailEnd/>
              </a14:hiddenLine>
            </a:ext>
          </a:extLst>
        </p:spPr>
        <p:txBody>
          <a:bodyPr anchor="ctr"/>
          <a:lstStyle/>
          <a:p>
            <a:pPr algn="ctr"/>
            <a:endParaRPr lang="en-US">
              <a:solidFill>
                <a:srgbClr val="FFFFFF"/>
              </a:solidFill>
              <a:latin typeface="Tw Cen MT" charset="-18"/>
            </a:endParaRPr>
          </a:p>
        </p:txBody>
      </p:sp>
      <p:sp>
        <p:nvSpPr>
          <p:cNvPr id="12" name="Explosion 1 11"/>
          <p:cNvSpPr>
            <a:spLocks noChangeArrowheads="1"/>
          </p:cNvSpPr>
          <p:nvPr/>
        </p:nvSpPr>
        <p:spPr bwMode="auto">
          <a:xfrm>
            <a:off x="4533900" y="4983163"/>
            <a:ext cx="419100" cy="503237"/>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sp>
        <p:nvSpPr>
          <p:cNvPr id="13" name="Explosion 1 12"/>
          <p:cNvSpPr>
            <a:spLocks noChangeArrowheads="1"/>
          </p:cNvSpPr>
          <p:nvPr/>
        </p:nvSpPr>
        <p:spPr bwMode="auto">
          <a:xfrm>
            <a:off x="1981200" y="3306763"/>
            <a:ext cx="441325" cy="503237"/>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sp>
        <p:nvSpPr>
          <p:cNvPr id="14" name="Explosion 1 13"/>
          <p:cNvSpPr>
            <a:spLocks noChangeArrowheads="1"/>
          </p:cNvSpPr>
          <p:nvPr/>
        </p:nvSpPr>
        <p:spPr bwMode="auto">
          <a:xfrm>
            <a:off x="5502275" y="1943100"/>
            <a:ext cx="441325" cy="503238"/>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cxnSp>
        <p:nvCxnSpPr>
          <p:cNvPr id="15" name="Straight Connector 14"/>
          <p:cNvCxnSpPr>
            <a:cxnSpLocks noChangeShapeType="1"/>
          </p:cNvCxnSpPr>
          <p:nvPr/>
        </p:nvCxnSpPr>
        <p:spPr bwMode="auto">
          <a:xfrm rot="10800000" flipV="1">
            <a:off x="1905000" y="3368675"/>
            <a:ext cx="609600" cy="334963"/>
          </a:xfrm>
          <a:prstGeom prst="line">
            <a:avLst/>
          </a:prstGeom>
          <a:noFill/>
          <a:ln w="19050">
            <a:solidFill>
              <a:schemeClr val="accent1"/>
            </a:solidFill>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
        <p:nvSpPr>
          <p:cNvPr id="16" name="Explosion 1 15"/>
          <p:cNvSpPr>
            <a:spLocks noChangeArrowheads="1"/>
          </p:cNvSpPr>
          <p:nvPr/>
        </p:nvSpPr>
        <p:spPr bwMode="auto">
          <a:xfrm>
            <a:off x="4724400" y="4449763"/>
            <a:ext cx="419100" cy="503237"/>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sp>
        <p:nvSpPr>
          <p:cNvPr id="17" name="Explosion 1 16"/>
          <p:cNvSpPr>
            <a:spLocks noChangeArrowheads="1"/>
          </p:cNvSpPr>
          <p:nvPr/>
        </p:nvSpPr>
        <p:spPr bwMode="auto">
          <a:xfrm>
            <a:off x="5502275" y="2697163"/>
            <a:ext cx="441325" cy="503237"/>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sp>
        <p:nvSpPr>
          <p:cNvPr id="18" name="Explosion 1 17"/>
          <p:cNvSpPr>
            <a:spLocks noChangeArrowheads="1"/>
          </p:cNvSpPr>
          <p:nvPr/>
        </p:nvSpPr>
        <p:spPr bwMode="auto">
          <a:xfrm>
            <a:off x="4762500" y="5181600"/>
            <a:ext cx="419100" cy="503238"/>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sp>
        <p:nvSpPr>
          <p:cNvPr id="19" name="Explosion 1 18"/>
          <p:cNvSpPr>
            <a:spLocks noChangeArrowheads="1"/>
          </p:cNvSpPr>
          <p:nvPr/>
        </p:nvSpPr>
        <p:spPr bwMode="auto">
          <a:xfrm>
            <a:off x="6569075" y="2667000"/>
            <a:ext cx="441325" cy="503238"/>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cxnSp>
        <p:nvCxnSpPr>
          <p:cNvPr id="20" name="Straight Connector 19"/>
          <p:cNvCxnSpPr>
            <a:cxnSpLocks noChangeShapeType="1"/>
          </p:cNvCxnSpPr>
          <p:nvPr/>
        </p:nvCxnSpPr>
        <p:spPr bwMode="auto">
          <a:xfrm rot="5400000">
            <a:off x="4038600" y="5257800"/>
            <a:ext cx="1524000" cy="0"/>
          </a:xfrm>
          <a:prstGeom prst="line">
            <a:avLst/>
          </a:prstGeom>
          <a:noFill/>
          <a:ln w="28575">
            <a:solidFill>
              <a:srgbClr val="FF6600"/>
            </a:solidFill>
            <a:prstDash val="sysDot"/>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927668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2.5.4. </a:t>
            </a:r>
            <a:r>
              <a:rPr lang="en-US" dirty="0"/>
              <a:t>Chiến lược công việc ngắn nhất</a:t>
            </a:r>
          </a:p>
        </p:txBody>
      </p:sp>
      <p:sp>
        <p:nvSpPr>
          <p:cNvPr id="4" name="Date Placeholder 3"/>
          <p:cNvSpPr>
            <a:spLocks noGrp="1"/>
          </p:cNvSpPr>
          <p:nvPr>
            <p:ph type="dt" sz="half" idx="10"/>
          </p:nvPr>
        </p:nvSpPr>
        <p:spPr/>
        <p:txBody>
          <a:bodyPr/>
          <a:lstStyle/>
          <a:p>
            <a:fld id="{F304A388-B792-4BF1-82EC-FA2C53762184}" type="datetime1">
              <a:rPr lang="en-US" smtClean="0"/>
              <a:t>08-Jul-19</a:t>
            </a:fld>
            <a:endParaRPr lang="en-US" dirty="0"/>
          </a:p>
        </p:txBody>
      </p:sp>
      <p:sp>
        <p:nvSpPr>
          <p:cNvPr id="5" name="Footer Placeholder 4"/>
          <p:cNvSpPr>
            <a:spLocks noGrp="1"/>
          </p:cNvSpPr>
          <p:nvPr>
            <p:ph type="ftr" sz="quarter" idx="11"/>
          </p:nvPr>
        </p:nvSpPr>
        <p:spPr/>
        <p:txBody>
          <a:bodyPr/>
          <a:lstStyle/>
          <a:p>
            <a:r>
              <a:rPr lang="en-US" smtClean="0"/>
              <a:t>GV.TS.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93</a:t>
            </a:fld>
            <a:endParaRPr lang="en-US" dirty="0"/>
          </a:p>
        </p:txBody>
      </p:sp>
      <p:graphicFrame>
        <p:nvGraphicFramePr>
          <p:cNvPr id="7" name="Table 6"/>
          <p:cNvGraphicFramePr>
            <a:graphicFrameLocks noGrp="1"/>
          </p:cNvGraphicFramePr>
          <p:nvPr/>
        </p:nvGraphicFramePr>
        <p:xfrm>
          <a:off x="781050" y="1600200"/>
          <a:ext cx="7677150" cy="1463040"/>
        </p:xfrm>
        <a:graphic>
          <a:graphicData uri="http://schemas.openxmlformats.org/drawingml/2006/table">
            <a:tbl>
              <a:tblPr/>
              <a:tblGrid>
                <a:gridCol w="1096963">
                  <a:extLst>
                    <a:ext uri="{9D8B030D-6E8A-4147-A177-3AD203B41FA5}">
                      <a16:colId xmlns:a16="http://schemas.microsoft.com/office/drawing/2014/main" val="20000"/>
                    </a:ext>
                  </a:extLst>
                </a:gridCol>
                <a:gridCol w="1096962">
                  <a:extLst>
                    <a:ext uri="{9D8B030D-6E8A-4147-A177-3AD203B41FA5}">
                      <a16:colId xmlns:a16="http://schemas.microsoft.com/office/drawing/2014/main" val="20001"/>
                    </a:ext>
                  </a:extLst>
                </a:gridCol>
                <a:gridCol w="1096963">
                  <a:extLst>
                    <a:ext uri="{9D8B030D-6E8A-4147-A177-3AD203B41FA5}">
                      <a16:colId xmlns:a16="http://schemas.microsoft.com/office/drawing/2014/main" val="20002"/>
                    </a:ext>
                  </a:extLst>
                </a:gridCol>
                <a:gridCol w="1095375">
                  <a:extLst>
                    <a:ext uri="{9D8B030D-6E8A-4147-A177-3AD203B41FA5}">
                      <a16:colId xmlns:a16="http://schemas.microsoft.com/office/drawing/2014/main" val="20003"/>
                    </a:ext>
                  </a:extLst>
                </a:gridCol>
                <a:gridCol w="1096962">
                  <a:extLst>
                    <a:ext uri="{9D8B030D-6E8A-4147-A177-3AD203B41FA5}">
                      <a16:colId xmlns:a16="http://schemas.microsoft.com/office/drawing/2014/main" val="20004"/>
                    </a:ext>
                  </a:extLst>
                </a:gridCol>
                <a:gridCol w="1096963">
                  <a:extLst>
                    <a:ext uri="{9D8B030D-6E8A-4147-A177-3AD203B41FA5}">
                      <a16:colId xmlns:a16="http://schemas.microsoft.com/office/drawing/2014/main" val="20005"/>
                    </a:ext>
                  </a:extLst>
                </a:gridCol>
                <a:gridCol w="1096962">
                  <a:extLst>
                    <a:ext uri="{9D8B030D-6E8A-4147-A177-3AD203B41FA5}">
                      <a16:colId xmlns:a16="http://schemas.microsoft.com/office/drawing/2014/main" val="20006"/>
                    </a:ext>
                  </a:extLst>
                </a:gridCol>
              </a:tblGrid>
              <a:tr h="2825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Process</a:t>
                      </a:r>
                      <a:endParaRPr kumimoji="0" lang="en-US" sz="1600" b="0" i="0" u="none" strike="noStrike" cap="none" normalizeH="0" baseline="0" smtClean="0">
                        <a:ln>
                          <a:noFill/>
                        </a:ln>
                        <a:solidFill>
                          <a:srgbClr val="FFFFFF"/>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Arrival time</a:t>
                      </a:r>
                      <a:endParaRPr kumimoji="0" lang="en-US" sz="1600" b="0" i="0" u="none" strike="noStrike" cap="none" normalizeH="0" baseline="0" smtClean="0">
                        <a:ln>
                          <a:noFill/>
                        </a:ln>
                        <a:solidFill>
                          <a:srgbClr val="FFFFFF"/>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r>
                        <a:rPr kumimoji="0" lang="en-US" sz="1600" b="0" i="0" u="none" strike="noStrike" cap="none" normalizeH="0" baseline="30000" smtClean="0">
                          <a:ln>
                            <a:noFill/>
                          </a:ln>
                          <a:solidFill>
                            <a:srgbClr val="AA5816"/>
                          </a:solidFill>
                          <a:effectLst/>
                          <a:latin typeface="Arial" charset="0"/>
                          <a:ea typeface="Times New Roman" charset="0"/>
                        </a:rPr>
                        <a:t>st</a:t>
                      </a:r>
                      <a:r>
                        <a:rPr kumimoji="0" lang="en-US" sz="1600" b="0" i="0" u="none" strike="noStrike" cap="none" normalizeH="0" baseline="0" smtClean="0">
                          <a:ln>
                            <a:noFill/>
                          </a:ln>
                          <a:solidFill>
                            <a:srgbClr val="AA5816"/>
                          </a:solidFill>
                          <a:effectLst/>
                          <a:latin typeface="Arial" charset="0"/>
                          <a:ea typeface="Times New Roman" charset="0"/>
                        </a:rPr>
                        <a:t> exec</a:t>
                      </a:r>
                      <a:endParaRPr kumimoji="0" lang="en-US" sz="1600" b="0" i="0" u="none" strike="noStrike" cap="none" normalizeH="0" baseline="0" smtClean="0">
                        <a:ln>
                          <a:noFill/>
                        </a:ln>
                        <a:solidFill>
                          <a:srgbClr val="AA5816"/>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1C1D2"/>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1</a:t>
                      </a:r>
                      <a:r>
                        <a:rPr kumimoji="0" lang="en-US" sz="1600" b="0" i="0" u="none" strike="noStrike" cap="none" normalizeH="0" baseline="30000" smtClean="0">
                          <a:ln>
                            <a:noFill/>
                          </a:ln>
                          <a:solidFill>
                            <a:srgbClr val="FFFFFF"/>
                          </a:solidFill>
                          <a:effectLst/>
                          <a:latin typeface="Arial" charset="0"/>
                          <a:ea typeface="Times New Roman" charset="0"/>
                        </a:rPr>
                        <a:t>st</a:t>
                      </a:r>
                      <a:r>
                        <a:rPr kumimoji="0" lang="en-US" sz="1600" b="0" i="0" u="none" strike="noStrike" cap="none" normalizeH="0" baseline="0" smtClean="0">
                          <a:ln>
                            <a:noFill/>
                          </a:ln>
                          <a:solidFill>
                            <a:srgbClr val="FFFFFF"/>
                          </a:solidFill>
                          <a:effectLst/>
                          <a:latin typeface="Arial" charset="0"/>
                          <a:ea typeface="Times New Roman" charset="0"/>
                        </a:rPr>
                        <a:t> I/O</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2</a:t>
                      </a:r>
                      <a:r>
                        <a:rPr kumimoji="0" lang="en-US" sz="1600" b="0" i="0" u="none" strike="noStrike" cap="none" normalizeH="0" baseline="30000" smtClean="0">
                          <a:ln>
                            <a:noFill/>
                          </a:ln>
                          <a:solidFill>
                            <a:srgbClr val="AA5816"/>
                          </a:solidFill>
                          <a:effectLst/>
                          <a:latin typeface="Arial" charset="0"/>
                          <a:ea typeface="Times New Roman" charset="0"/>
                        </a:rPr>
                        <a:t>nd</a:t>
                      </a:r>
                      <a:r>
                        <a:rPr kumimoji="0" lang="en-US" sz="1600" b="0" i="0" u="none" strike="noStrike" cap="none" normalizeH="0" baseline="0" smtClean="0">
                          <a:ln>
                            <a:noFill/>
                          </a:ln>
                          <a:solidFill>
                            <a:srgbClr val="AA5816"/>
                          </a:solidFill>
                          <a:effectLst/>
                          <a:latin typeface="Arial" charset="0"/>
                          <a:ea typeface="Times New Roman" charset="0"/>
                        </a:rPr>
                        <a:t> exec</a:t>
                      </a:r>
                      <a:endParaRPr kumimoji="0" lang="en-US" sz="1600" b="0" i="0" u="none" strike="noStrike" cap="none" normalizeH="0" baseline="0" smtClean="0">
                        <a:ln>
                          <a:noFill/>
                        </a:ln>
                        <a:solidFill>
                          <a:srgbClr val="AA5816"/>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1C1D2"/>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2</a:t>
                      </a:r>
                      <a:r>
                        <a:rPr kumimoji="0" lang="en-US" sz="1600" b="0" i="0" u="none" strike="noStrike" cap="none" normalizeH="0" baseline="30000" smtClean="0">
                          <a:ln>
                            <a:noFill/>
                          </a:ln>
                          <a:solidFill>
                            <a:srgbClr val="FFFFFF"/>
                          </a:solidFill>
                          <a:effectLst/>
                          <a:latin typeface="Arial" charset="0"/>
                          <a:ea typeface="Times New Roman" charset="0"/>
                        </a:rPr>
                        <a:t>nd</a:t>
                      </a:r>
                      <a:r>
                        <a:rPr kumimoji="0" lang="en-US" sz="1600" b="0" i="0" u="none" strike="noStrike" cap="none" normalizeH="0" baseline="0" smtClean="0">
                          <a:ln>
                            <a:noFill/>
                          </a:ln>
                          <a:solidFill>
                            <a:srgbClr val="FFFFFF"/>
                          </a:solidFill>
                          <a:effectLst/>
                          <a:latin typeface="Arial" charset="0"/>
                          <a:ea typeface="Times New Roman" charset="0"/>
                        </a:rPr>
                        <a:t> I/O</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3</a:t>
                      </a:r>
                      <a:r>
                        <a:rPr kumimoji="0" lang="en-US" sz="1600" b="0" i="0" u="none" strike="noStrike" cap="none" normalizeH="0" baseline="30000" smtClean="0">
                          <a:ln>
                            <a:noFill/>
                          </a:ln>
                          <a:solidFill>
                            <a:srgbClr val="AA5816"/>
                          </a:solidFill>
                          <a:effectLst/>
                          <a:latin typeface="Arial" charset="0"/>
                          <a:ea typeface="Times New Roman" charset="0"/>
                        </a:rPr>
                        <a:t>rd</a:t>
                      </a:r>
                      <a:r>
                        <a:rPr kumimoji="0" lang="en-US" sz="1600" b="0" i="0" u="none" strike="noStrike" cap="none" normalizeH="0" baseline="0" smtClean="0">
                          <a:ln>
                            <a:noFill/>
                          </a:ln>
                          <a:solidFill>
                            <a:srgbClr val="AA5816"/>
                          </a:solidFill>
                          <a:effectLst/>
                          <a:latin typeface="Arial" charset="0"/>
                          <a:ea typeface="Times New Roman" charset="0"/>
                        </a:rPr>
                        <a:t> exec</a:t>
                      </a:r>
                      <a:endParaRPr kumimoji="0" lang="en-US" sz="1600" b="0" i="0" u="none" strike="noStrike" cap="none" normalizeH="0" baseline="0" smtClean="0">
                        <a:ln>
                          <a:noFill/>
                        </a:ln>
                        <a:solidFill>
                          <a:srgbClr val="AA5816"/>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1C1D2"/>
                    </a:solidFill>
                  </a:tcPr>
                </a:tc>
                <a:extLst>
                  <a:ext uri="{0D108BD9-81ED-4DB2-BD59-A6C34878D82A}">
                    <a16:rowId xmlns:a16="http://schemas.microsoft.com/office/drawing/2014/main" val="10000"/>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A</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0</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4</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4</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4</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1CCB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4</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4</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extLst>
                  <a:ext uri="{0D108BD9-81ED-4DB2-BD59-A6C34878D82A}">
                    <a16:rowId xmlns:a16="http://schemas.microsoft.com/office/drawing/2014/main" val="10001"/>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B</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2</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8</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8</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2"/>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C</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3</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2</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2</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3"/>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D</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7</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0CAC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extLst>
                  <a:ext uri="{0D108BD9-81ED-4DB2-BD59-A6C34878D82A}">
                    <a16:rowId xmlns:a16="http://schemas.microsoft.com/office/drawing/2014/main" val="10004"/>
                  </a:ext>
                </a:extLst>
              </a:tr>
            </a:tbl>
          </a:graphicData>
        </a:graphic>
      </p:graphicFrame>
      <p:graphicFrame>
        <p:nvGraphicFramePr>
          <p:cNvPr id="8" name="Table 7"/>
          <p:cNvGraphicFramePr>
            <a:graphicFrameLocks noGrp="1"/>
          </p:cNvGraphicFramePr>
          <p:nvPr/>
        </p:nvGraphicFramePr>
        <p:xfrm>
          <a:off x="990600" y="3368675"/>
          <a:ext cx="4324350" cy="335280"/>
        </p:xfrm>
        <a:graphic>
          <a:graphicData uri="http://schemas.openxmlformats.org/drawingml/2006/table">
            <a:tbl>
              <a:tblPr/>
              <a:tblGrid>
                <a:gridCol w="890588">
                  <a:extLst>
                    <a:ext uri="{9D8B030D-6E8A-4147-A177-3AD203B41FA5}">
                      <a16:colId xmlns:a16="http://schemas.microsoft.com/office/drawing/2014/main" val="20000"/>
                    </a:ext>
                  </a:extLst>
                </a:gridCol>
                <a:gridCol w="614362">
                  <a:extLst>
                    <a:ext uri="{9D8B030D-6E8A-4147-A177-3AD203B41FA5}">
                      <a16:colId xmlns:a16="http://schemas.microsoft.com/office/drawing/2014/main" val="20001"/>
                    </a:ext>
                  </a:extLst>
                </a:gridCol>
                <a:gridCol w="641350">
                  <a:extLst>
                    <a:ext uri="{9D8B030D-6E8A-4147-A177-3AD203B41FA5}">
                      <a16:colId xmlns:a16="http://schemas.microsoft.com/office/drawing/2014/main" val="20002"/>
                    </a:ext>
                  </a:extLst>
                </a:gridCol>
                <a:gridCol w="768350">
                  <a:extLst>
                    <a:ext uri="{9D8B030D-6E8A-4147-A177-3AD203B41FA5}">
                      <a16:colId xmlns:a16="http://schemas.microsoft.com/office/drawing/2014/main" val="20003"/>
                    </a:ext>
                  </a:extLst>
                </a:gridCol>
                <a:gridCol w="768350">
                  <a:extLst>
                    <a:ext uri="{9D8B030D-6E8A-4147-A177-3AD203B41FA5}">
                      <a16:colId xmlns:a16="http://schemas.microsoft.com/office/drawing/2014/main" val="20004"/>
                    </a:ext>
                  </a:extLst>
                </a:gridCol>
                <a:gridCol w="641350">
                  <a:extLst>
                    <a:ext uri="{9D8B030D-6E8A-4147-A177-3AD203B41FA5}">
                      <a16:colId xmlns:a16="http://schemas.microsoft.com/office/drawing/2014/main" val="20005"/>
                    </a:ext>
                  </a:extLst>
                </a:gridCol>
              </a:tblGrid>
              <a:tr h="233363">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News Gothic MT" charset="0"/>
                          <a:ea typeface="ＭＳ Ｐゴシック" charset="-128"/>
                        </a:rPr>
                        <a:t>RQ:</a:t>
                      </a:r>
                    </a:p>
                  </a:txBody>
                  <a:tcPr horzOverflow="overflow">
                    <a:lnL w="12700" cap="flat" cmpd="sng" algn="ctr">
                      <a:solidFill>
                        <a:schemeClr val="bg1"/>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News Gothic MT" charset="0"/>
                          <a:ea typeface="ＭＳ Ｐゴシック" charset="-128"/>
                        </a:rPr>
                        <a:t>B:8</a:t>
                      </a: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rgbClr val="D9E8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News Gothic MT" charset="0"/>
                          <a:ea typeface="ＭＳ Ｐゴシック" charset="-128"/>
                        </a:rPr>
                        <a:t>D:1</a:t>
                      </a: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rgbClr val="D9E8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News Gothic MT" charset="0"/>
                        <a:ea typeface="ＭＳ Ｐゴシック" charset="-128"/>
                      </a:endParaRP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News Gothic MT" charset="0"/>
                        <a:ea typeface="ＭＳ Ｐゴシック" charset="-128"/>
                      </a:endParaRP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News Gothic MT" charset="0"/>
                        <a:ea typeface="ＭＳ Ｐゴシック" charset="-128"/>
                      </a:endParaRP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9" name="Object 2"/>
          <p:cNvGraphicFramePr>
            <a:graphicFrameLocks noChangeAspect="1"/>
          </p:cNvGraphicFramePr>
          <p:nvPr>
            <p:extLst>
              <p:ext uri="{D42A27DB-BD31-4B8C-83A1-F6EECF244321}">
                <p14:modId xmlns:p14="http://schemas.microsoft.com/office/powerpoint/2010/main" val="1778435346"/>
              </p:ext>
            </p:extLst>
          </p:nvPr>
        </p:nvGraphicFramePr>
        <p:xfrm>
          <a:off x="549275" y="4146550"/>
          <a:ext cx="8042275" cy="1920875"/>
        </p:xfrm>
        <a:graphic>
          <a:graphicData uri="http://schemas.openxmlformats.org/presentationml/2006/ole">
            <mc:AlternateContent xmlns:mc="http://schemas.openxmlformats.org/markup-compatibility/2006">
              <mc:Choice xmlns:v="urn:schemas-microsoft-com:vml" Requires="v">
                <p:oleObj spid="_x0000_s39954" name="Document" r:id="rId3" imgW="6007100" imgH="1435100" progId="Word.Document.12">
                  <p:link updateAutomatic="1"/>
                </p:oleObj>
              </mc:Choice>
              <mc:Fallback>
                <p:oleObj name="Document" r:id="rId3" imgW="6007100" imgH="1435100" progId="Word.Document.12">
                  <p:link updateAutomatic="1"/>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275" y="4146550"/>
                        <a:ext cx="8042275"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Rectangle 9"/>
          <p:cNvSpPr>
            <a:spLocks noChangeArrowheads="1"/>
          </p:cNvSpPr>
          <p:nvPr/>
        </p:nvSpPr>
        <p:spPr bwMode="auto">
          <a:xfrm>
            <a:off x="5181600" y="4146550"/>
            <a:ext cx="3409950" cy="1919288"/>
          </a:xfrm>
          <a:prstGeom prst="rect">
            <a:avLst/>
          </a:prstGeom>
          <a:solidFill>
            <a:srgbClr val="D4E2ED">
              <a:alpha val="70195"/>
            </a:srgbClr>
          </a:solidFill>
          <a:ln>
            <a:noFill/>
          </a:ln>
          <a:effectLst>
            <a:outerShdw blurRad="38100" dist="30000" dir="5400000" rotWithShape="0">
              <a:srgbClr val="808080">
                <a:alpha val="45000"/>
              </a:srgbClr>
            </a:outerShdw>
          </a:effectLst>
          <a:extLst>
            <a:ext uri="{91240B29-F687-4F45-9708-019B960494DF}">
              <a14:hiddenLine xmlns:a14="http://schemas.microsoft.com/office/drawing/2010/main" w="10000">
                <a:solidFill>
                  <a:srgbClr val="000000"/>
                </a:solidFill>
                <a:miter lim="800000"/>
                <a:headEnd/>
                <a:tailEnd/>
              </a14:hiddenLine>
            </a:ext>
          </a:extLst>
        </p:spPr>
        <p:txBody>
          <a:bodyPr anchor="ctr"/>
          <a:lstStyle/>
          <a:p>
            <a:pPr algn="ctr"/>
            <a:endParaRPr lang="en-US">
              <a:solidFill>
                <a:srgbClr val="FFFFFF"/>
              </a:solidFill>
              <a:latin typeface="Tw Cen MT" charset="-18"/>
            </a:endParaRPr>
          </a:p>
        </p:txBody>
      </p:sp>
      <p:sp>
        <p:nvSpPr>
          <p:cNvPr id="11" name="Explosion 1 10"/>
          <p:cNvSpPr>
            <a:spLocks noChangeArrowheads="1"/>
          </p:cNvSpPr>
          <p:nvPr/>
        </p:nvSpPr>
        <p:spPr bwMode="auto">
          <a:xfrm>
            <a:off x="4838700" y="4983163"/>
            <a:ext cx="419100" cy="503237"/>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sp>
        <p:nvSpPr>
          <p:cNvPr id="12" name="Explosion 1 11"/>
          <p:cNvSpPr>
            <a:spLocks noChangeArrowheads="1"/>
          </p:cNvSpPr>
          <p:nvPr/>
        </p:nvSpPr>
        <p:spPr bwMode="auto">
          <a:xfrm>
            <a:off x="2606675" y="3306763"/>
            <a:ext cx="441325" cy="503237"/>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sp>
        <p:nvSpPr>
          <p:cNvPr id="13" name="Explosion 1 12"/>
          <p:cNvSpPr>
            <a:spLocks noChangeArrowheads="1"/>
          </p:cNvSpPr>
          <p:nvPr/>
        </p:nvSpPr>
        <p:spPr bwMode="auto">
          <a:xfrm>
            <a:off x="6569075" y="2667000"/>
            <a:ext cx="441325" cy="503238"/>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cxnSp>
        <p:nvCxnSpPr>
          <p:cNvPr id="14" name="Straight Connector 13"/>
          <p:cNvCxnSpPr>
            <a:cxnSpLocks noChangeShapeType="1"/>
          </p:cNvCxnSpPr>
          <p:nvPr/>
        </p:nvCxnSpPr>
        <p:spPr bwMode="auto">
          <a:xfrm rot="5400000">
            <a:off x="4267200" y="5257800"/>
            <a:ext cx="1524000" cy="0"/>
          </a:xfrm>
          <a:prstGeom prst="line">
            <a:avLst/>
          </a:prstGeom>
          <a:noFill/>
          <a:ln w="28575">
            <a:solidFill>
              <a:srgbClr val="FF6600"/>
            </a:solidFill>
            <a:prstDash val="sysDot"/>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06569893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2.5.4. </a:t>
            </a:r>
            <a:r>
              <a:rPr lang="en-US" dirty="0"/>
              <a:t>Chiến lược công việc ngắn nhất</a:t>
            </a:r>
          </a:p>
        </p:txBody>
      </p:sp>
      <p:sp>
        <p:nvSpPr>
          <p:cNvPr id="4" name="Date Placeholder 3"/>
          <p:cNvSpPr>
            <a:spLocks noGrp="1"/>
          </p:cNvSpPr>
          <p:nvPr>
            <p:ph type="dt" sz="half" idx="10"/>
          </p:nvPr>
        </p:nvSpPr>
        <p:spPr/>
        <p:txBody>
          <a:bodyPr/>
          <a:lstStyle/>
          <a:p>
            <a:fld id="{F304A388-B792-4BF1-82EC-FA2C53762184}" type="datetime1">
              <a:rPr lang="en-US" smtClean="0"/>
              <a:t>08-Jul-19</a:t>
            </a:fld>
            <a:endParaRPr lang="en-US" dirty="0"/>
          </a:p>
        </p:txBody>
      </p:sp>
      <p:sp>
        <p:nvSpPr>
          <p:cNvPr id="5" name="Footer Placeholder 4"/>
          <p:cNvSpPr>
            <a:spLocks noGrp="1"/>
          </p:cNvSpPr>
          <p:nvPr>
            <p:ph type="ftr" sz="quarter" idx="11"/>
          </p:nvPr>
        </p:nvSpPr>
        <p:spPr/>
        <p:txBody>
          <a:bodyPr/>
          <a:lstStyle/>
          <a:p>
            <a:r>
              <a:rPr lang="en-US" smtClean="0"/>
              <a:t>GV.TS.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94</a:t>
            </a:fld>
            <a:endParaRPr lang="en-US" dirty="0"/>
          </a:p>
        </p:txBody>
      </p:sp>
      <p:sp>
        <p:nvSpPr>
          <p:cNvPr id="7" name="Content Placeholder 2"/>
          <p:cNvSpPr>
            <a:spLocks noGrp="1"/>
          </p:cNvSpPr>
          <p:nvPr>
            <p:ph sz="quarter" idx="1"/>
          </p:nvPr>
        </p:nvSpPr>
        <p:spPr>
          <a:xfrm>
            <a:off x="612775" y="1600200"/>
            <a:ext cx="8153400" cy="4495800"/>
          </a:xfrm>
        </p:spPr>
        <p:txBody>
          <a:bodyPr/>
          <a:lstStyle/>
          <a:p>
            <a:pPr>
              <a:buFont typeface="Wingdings 2" charset="2"/>
              <a:buNone/>
            </a:pPr>
            <a:r>
              <a:rPr lang="en-US" smtClean="0"/>
              <a:t>  </a:t>
            </a:r>
          </a:p>
        </p:txBody>
      </p:sp>
      <p:graphicFrame>
        <p:nvGraphicFramePr>
          <p:cNvPr id="8" name="Table 7"/>
          <p:cNvGraphicFramePr>
            <a:graphicFrameLocks noGrp="1"/>
          </p:cNvGraphicFramePr>
          <p:nvPr/>
        </p:nvGraphicFramePr>
        <p:xfrm>
          <a:off x="781050" y="1600200"/>
          <a:ext cx="7677150" cy="1463040"/>
        </p:xfrm>
        <a:graphic>
          <a:graphicData uri="http://schemas.openxmlformats.org/drawingml/2006/table">
            <a:tbl>
              <a:tblPr/>
              <a:tblGrid>
                <a:gridCol w="1096963">
                  <a:extLst>
                    <a:ext uri="{9D8B030D-6E8A-4147-A177-3AD203B41FA5}">
                      <a16:colId xmlns:a16="http://schemas.microsoft.com/office/drawing/2014/main" val="20000"/>
                    </a:ext>
                  </a:extLst>
                </a:gridCol>
                <a:gridCol w="1096962">
                  <a:extLst>
                    <a:ext uri="{9D8B030D-6E8A-4147-A177-3AD203B41FA5}">
                      <a16:colId xmlns:a16="http://schemas.microsoft.com/office/drawing/2014/main" val="20001"/>
                    </a:ext>
                  </a:extLst>
                </a:gridCol>
                <a:gridCol w="1096963">
                  <a:extLst>
                    <a:ext uri="{9D8B030D-6E8A-4147-A177-3AD203B41FA5}">
                      <a16:colId xmlns:a16="http://schemas.microsoft.com/office/drawing/2014/main" val="20002"/>
                    </a:ext>
                  </a:extLst>
                </a:gridCol>
                <a:gridCol w="1095375">
                  <a:extLst>
                    <a:ext uri="{9D8B030D-6E8A-4147-A177-3AD203B41FA5}">
                      <a16:colId xmlns:a16="http://schemas.microsoft.com/office/drawing/2014/main" val="20003"/>
                    </a:ext>
                  </a:extLst>
                </a:gridCol>
                <a:gridCol w="1096962">
                  <a:extLst>
                    <a:ext uri="{9D8B030D-6E8A-4147-A177-3AD203B41FA5}">
                      <a16:colId xmlns:a16="http://schemas.microsoft.com/office/drawing/2014/main" val="20004"/>
                    </a:ext>
                  </a:extLst>
                </a:gridCol>
                <a:gridCol w="1096963">
                  <a:extLst>
                    <a:ext uri="{9D8B030D-6E8A-4147-A177-3AD203B41FA5}">
                      <a16:colId xmlns:a16="http://schemas.microsoft.com/office/drawing/2014/main" val="20005"/>
                    </a:ext>
                  </a:extLst>
                </a:gridCol>
                <a:gridCol w="1096962">
                  <a:extLst>
                    <a:ext uri="{9D8B030D-6E8A-4147-A177-3AD203B41FA5}">
                      <a16:colId xmlns:a16="http://schemas.microsoft.com/office/drawing/2014/main" val="20006"/>
                    </a:ext>
                  </a:extLst>
                </a:gridCol>
              </a:tblGrid>
              <a:tr h="2825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Process</a:t>
                      </a:r>
                      <a:endParaRPr kumimoji="0" lang="en-US" sz="1600" b="0" i="0" u="none" strike="noStrike" cap="none" normalizeH="0" baseline="0" smtClean="0">
                        <a:ln>
                          <a:noFill/>
                        </a:ln>
                        <a:solidFill>
                          <a:srgbClr val="FFFFFF"/>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Arrival time</a:t>
                      </a:r>
                      <a:endParaRPr kumimoji="0" lang="en-US" sz="1600" b="0" i="0" u="none" strike="noStrike" cap="none" normalizeH="0" baseline="0" smtClean="0">
                        <a:ln>
                          <a:noFill/>
                        </a:ln>
                        <a:solidFill>
                          <a:srgbClr val="FFFFFF"/>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r>
                        <a:rPr kumimoji="0" lang="en-US" sz="1600" b="0" i="0" u="none" strike="noStrike" cap="none" normalizeH="0" baseline="30000" smtClean="0">
                          <a:ln>
                            <a:noFill/>
                          </a:ln>
                          <a:solidFill>
                            <a:srgbClr val="AA5816"/>
                          </a:solidFill>
                          <a:effectLst/>
                          <a:latin typeface="Arial" charset="0"/>
                          <a:ea typeface="Times New Roman" charset="0"/>
                        </a:rPr>
                        <a:t>st</a:t>
                      </a:r>
                      <a:r>
                        <a:rPr kumimoji="0" lang="en-US" sz="1600" b="0" i="0" u="none" strike="noStrike" cap="none" normalizeH="0" baseline="0" smtClean="0">
                          <a:ln>
                            <a:noFill/>
                          </a:ln>
                          <a:solidFill>
                            <a:srgbClr val="AA5816"/>
                          </a:solidFill>
                          <a:effectLst/>
                          <a:latin typeface="Arial" charset="0"/>
                          <a:ea typeface="Times New Roman" charset="0"/>
                        </a:rPr>
                        <a:t> exec</a:t>
                      </a:r>
                      <a:endParaRPr kumimoji="0" lang="en-US" sz="1600" b="0" i="0" u="none" strike="noStrike" cap="none" normalizeH="0" baseline="0" smtClean="0">
                        <a:ln>
                          <a:noFill/>
                        </a:ln>
                        <a:solidFill>
                          <a:srgbClr val="AA5816"/>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1C1D2"/>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1</a:t>
                      </a:r>
                      <a:r>
                        <a:rPr kumimoji="0" lang="en-US" sz="1600" b="0" i="0" u="none" strike="noStrike" cap="none" normalizeH="0" baseline="30000" smtClean="0">
                          <a:ln>
                            <a:noFill/>
                          </a:ln>
                          <a:solidFill>
                            <a:srgbClr val="FFFFFF"/>
                          </a:solidFill>
                          <a:effectLst/>
                          <a:latin typeface="Arial" charset="0"/>
                          <a:ea typeface="Times New Roman" charset="0"/>
                        </a:rPr>
                        <a:t>st</a:t>
                      </a:r>
                      <a:r>
                        <a:rPr kumimoji="0" lang="en-US" sz="1600" b="0" i="0" u="none" strike="noStrike" cap="none" normalizeH="0" baseline="0" smtClean="0">
                          <a:ln>
                            <a:noFill/>
                          </a:ln>
                          <a:solidFill>
                            <a:srgbClr val="FFFFFF"/>
                          </a:solidFill>
                          <a:effectLst/>
                          <a:latin typeface="Arial" charset="0"/>
                          <a:ea typeface="Times New Roman" charset="0"/>
                        </a:rPr>
                        <a:t> I/O</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2</a:t>
                      </a:r>
                      <a:r>
                        <a:rPr kumimoji="0" lang="en-US" sz="1600" b="0" i="0" u="none" strike="noStrike" cap="none" normalizeH="0" baseline="30000" smtClean="0">
                          <a:ln>
                            <a:noFill/>
                          </a:ln>
                          <a:solidFill>
                            <a:srgbClr val="AA5816"/>
                          </a:solidFill>
                          <a:effectLst/>
                          <a:latin typeface="Arial" charset="0"/>
                          <a:ea typeface="Times New Roman" charset="0"/>
                        </a:rPr>
                        <a:t>nd</a:t>
                      </a:r>
                      <a:r>
                        <a:rPr kumimoji="0" lang="en-US" sz="1600" b="0" i="0" u="none" strike="noStrike" cap="none" normalizeH="0" baseline="0" smtClean="0">
                          <a:ln>
                            <a:noFill/>
                          </a:ln>
                          <a:solidFill>
                            <a:srgbClr val="AA5816"/>
                          </a:solidFill>
                          <a:effectLst/>
                          <a:latin typeface="Arial" charset="0"/>
                          <a:ea typeface="Times New Roman" charset="0"/>
                        </a:rPr>
                        <a:t> exec</a:t>
                      </a:r>
                      <a:endParaRPr kumimoji="0" lang="en-US" sz="1600" b="0" i="0" u="none" strike="noStrike" cap="none" normalizeH="0" baseline="0" smtClean="0">
                        <a:ln>
                          <a:noFill/>
                        </a:ln>
                        <a:solidFill>
                          <a:srgbClr val="AA5816"/>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1C1D2"/>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2</a:t>
                      </a:r>
                      <a:r>
                        <a:rPr kumimoji="0" lang="en-US" sz="1600" b="0" i="0" u="none" strike="noStrike" cap="none" normalizeH="0" baseline="30000" smtClean="0">
                          <a:ln>
                            <a:noFill/>
                          </a:ln>
                          <a:solidFill>
                            <a:srgbClr val="FFFFFF"/>
                          </a:solidFill>
                          <a:effectLst/>
                          <a:latin typeface="Arial" charset="0"/>
                          <a:ea typeface="Times New Roman" charset="0"/>
                        </a:rPr>
                        <a:t>nd</a:t>
                      </a:r>
                      <a:r>
                        <a:rPr kumimoji="0" lang="en-US" sz="1600" b="0" i="0" u="none" strike="noStrike" cap="none" normalizeH="0" baseline="0" smtClean="0">
                          <a:ln>
                            <a:noFill/>
                          </a:ln>
                          <a:solidFill>
                            <a:srgbClr val="FFFFFF"/>
                          </a:solidFill>
                          <a:effectLst/>
                          <a:latin typeface="Arial" charset="0"/>
                          <a:ea typeface="Times New Roman" charset="0"/>
                        </a:rPr>
                        <a:t> I/O</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3</a:t>
                      </a:r>
                      <a:r>
                        <a:rPr kumimoji="0" lang="en-US" sz="1600" b="0" i="0" u="none" strike="noStrike" cap="none" normalizeH="0" baseline="30000" smtClean="0">
                          <a:ln>
                            <a:noFill/>
                          </a:ln>
                          <a:solidFill>
                            <a:srgbClr val="AA5816"/>
                          </a:solidFill>
                          <a:effectLst/>
                          <a:latin typeface="Arial" charset="0"/>
                          <a:ea typeface="Times New Roman" charset="0"/>
                        </a:rPr>
                        <a:t>rd</a:t>
                      </a:r>
                      <a:r>
                        <a:rPr kumimoji="0" lang="en-US" sz="1600" b="0" i="0" u="none" strike="noStrike" cap="none" normalizeH="0" baseline="0" smtClean="0">
                          <a:ln>
                            <a:noFill/>
                          </a:ln>
                          <a:solidFill>
                            <a:srgbClr val="AA5816"/>
                          </a:solidFill>
                          <a:effectLst/>
                          <a:latin typeface="Arial" charset="0"/>
                          <a:ea typeface="Times New Roman" charset="0"/>
                        </a:rPr>
                        <a:t> exec</a:t>
                      </a:r>
                      <a:endParaRPr kumimoji="0" lang="en-US" sz="1600" b="0" i="0" u="none" strike="noStrike" cap="none" normalizeH="0" baseline="0" smtClean="0">
                        <a:ln>
                          <a:noFill/>
                        </a:ln>
                        <a:solidFill>
                          <a:srgbClr val="AA5816"/>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1C1D2"/>
                    </a:solidFill>
                  </a:tcPr>
                </a:tc>
                <a:extLst>
                  <a:ext uri="{0D108BD9-81ED-4DB2-BD59-A6C34878D82A}">
                    <a16:rowId xmlns:a16="http://schemas.microsoft.com/office/drawing/2014/main" val="10000"/>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A</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0</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4</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4</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4</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0CAC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4</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804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4</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extLst>
                  <a:ext uri="{0D108BD9-81ED-4DB2-BD59-A6C34878D82A}">
                    <a16:rowId xmlns:a16="http://schemas.microsoft.com/office/drawing/2014/main" val="10001"/>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B</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2</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8</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8</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2"/>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C</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3</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2</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2</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3"/>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D</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7</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4"/>
                  </a:ext>
                </a:extLst>
              </a:tr>
            </a:tbl>
          </a:graphicData>
        </a:graphic>
      </p:graphicFrame>
      <p:graphicFrame>
        <p:nvGraphicFramePr>
          <p:cNvPr id="9" name="Table 8"/>
          <p:cNvGraphicFramePr>
            <a:graphicFrameLocks noGrp="1"/>
          </p:cNvGraphicFramePr>
          <p:nvPr/>
        </p:nvGraphicFramePr>
        <p:xfrm>
          <a:off x="990600" y="3368675"/>
          <a:ext cx="4324350" cy="335280"/>
        </p:xfrm>
        <a:graphic>
          <a:graphicData uri="http://schemas.openxmlformats.org/drawingml/2006/table">
            <a:tbl>
              <a:tblPr/>
              <a:tblGrid>
                <a:gridCol w="890588">
                  <a:extLst>
                    <a:ext uri="{9D8B030D-6E8A-4147-A177-3AD203B41FA5}">
                      <a16:colId xmlns:a16="http://schemas.microsoft.com/office/drawing/2014/main" val="20000"/>
                    </a:ext>
                  </a:extLst>
                </a:gridCol>
                <a:gridCol w="614362">
                  <a:extLst>
                    <a:ext uri="{9D8B030D-6E8A-4147-A177-3AD203B41FA5}">
                      <a16:colId xmlns:a16="http://schemas.microsoft.com/office/drawing/2014/main" val="20001"/>
                    </a:ext>
                  </a:extLst>
                </a:gridCol>
                <a:gridCol w="641350">
                  <a:extLst>
                    <a:ext uri="{9D8B030D-6E8A-4147-A177-3AD203B41FA5}">
                      <a16:colId xmlns:a16="http://schemas.microsoft.com/office/drawing/2014/main" val="20002"/>
                    </a:ext>
                  </a:extLst>
                </a:gridCol>
                <a:gridCol w="768350">
                  <a:extLst>
                    <a:ext uri="{9D8B030D-6E8A-4147-A177-3AD203B41FA5}">
                      <a16:colId xmlns:a16="http://schemas.microsoft.com/office/drawing/2014/main" val="20003"/>
                    </a:ext>
                  </a:extLst>
                </a:gridCol>
                <a:gridCol w="768350">
                  <a:extLst>
                    <a:ext uri="{9D8B030D-6E8A-4147-A177-3AD203B41FA5}">
                      <a16:colId xmlns:a16="http://schemas.microsoft.com/office/drawing/2014/main" val="20004"/>
                    </a:ext>
                  </a:extLst>
                </a:gridCol>
                <a:gridCol w="641350">
                  <a:extLst>
                    <a:ext uri="{9D8B030D-6E8A-4147-A177-3AD203B41FA5}">
                      <a16:colId xmlns:a16="http://schemas.microsoft.com/office/drawing/2014/main" val="20005"/>
                    </a:ext>
                  </a:extLst>
                </a:gridCol>
              </a:tblGrid>
              <a:tr h="233363">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News Gothic MT" charset="0"/>
                          <a:ea typeface="ＭＳ Ｐゴシック" charset="-128"/>
                        </a:rPr>
                        <a:t>RQ:</a:t>
                      </a:r>
                    </a:p>
                  </a:txBody>
                  <a:tcPr horzOverflow="overflow">
                    <a:lnL w="12700" cap="flat" cmpd="sng" algn="ctr">
                      <a:solidFill>
                        <a:schemeClr val="bg1"/>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News Gothic MT" charset="0"/>
                          <a:ea typeface="ＭＳ Ｐゴシック" charset="-128"/>
                        </a:rPr>
                        <a:t>B:8</a:t>
                      </a: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rgbClr val="D9E8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News Gothic MT" charset="0"/>
                          <a:ea typeface="ＭＳ Ｐゴシック" charset="-128"/>
                        </a:rPr>
                        <a:t>D:1</a:t>
                      </a: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rgbClr val="D9E8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News Gothic MT" charset="0"/>
                        <a:ea typeface="ＭＳ Ｐゴシック" charset="-128"/>
                      </a:endParaRP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News Gothic MT" charset="0"/>
                        <a:ea typeface="ＭＳ Ｐゴシック" charset="-128"/>
                      </a:endParaRP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News Gothic MT" charset="0"/>
                        <a:ea typeface="ＭＳ Ｐゴシック" charset="-128"/>
                      </a:endParaRP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10" name="Object 2"/>
          <p:cNvGraphicFramePr>
            <a:graphicFrameLocks noChangeAspect="1"/>
          </p:cNvGraphicFramePr>
          <p:nvPr>
            <p:extLst>
              <p:ext uri="{D42A27DB-BD31-4B8C-83A1-F6EECF244321}">
                <p14:modId xmlns:p14="http://schemas.microsoft.com/office/powerpoint/2010/main" val="1857159084"/>
              </p:ext>
            </p:extLst>
          </p:nvPr>
        </p:nvGraphicFramePr>
        <p:xfrm>
          <a:off x="549275" y="4146550"/>
          <a:ext cx="8042275" cy="1920875"/>
        </p:xfrm>
        <a:graphic>
          <a:graphicData uri="http://schemas.openxmlformats.org/presentationml/2006/ole">
            <mc:AlternateContent xmlns:mc="http://schemas.openxmlformats.org/markup-compatibility/2006">
              <mc:Choice xmlns:v="urn:schemas-microsoft-com:vml" Requires="v">
                <p:oleObj spid="_x0000_s40978" name="Document" r:id="rId3" imgW="6007100" imgH="1435100" progId="Word.Document.12">
                  <p:link updateAutomatic="1"/>
                </p:oleObj>
              </mc:Choice>
              <mc:Fallback>
                <p:oleObj name="Document" r:id="rId3" imgW="6007100" imgH="1435100" progId="Word.Document.12">
                  <p:link updateAutomatic="1"/>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275" y="4146550"/>
                        <a:ext cx="8042275"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Rectangle 10"/>
          <p:cNvSpPr>
            <a:spLocks noChangeArrowheads="1"/>
          </p:cNvSpPr>
          <p:nvPr/>
        </p:nvSpPr>
        <p:spPr bwMode="auto">
          <a:xfrm>
            <a:off x="5816600" y="4146550"/>
            <a:ext cx="2774950" cy="1919288"/>
          </a:xfrm>
          <a:prstGeom prst="rect">
            <a:avLst/>
          </a:prstGeom>
          <a:solidFill>
            <a:srgbClr val="D4E2ED">
              <a:alpha val="70195"/>
            </a:srgbClr>
          </a:solidFill>
          <a:ln>
            <a:noFill/>
          </a:ln>
          <a:effectLst>
            <a:outerShdw blurRad="38100" dist="30000" dir="5400000" rotWithShape="0">
              <a:srgbClr val="808080">
                <a:alpha val="45000"/>
              </a:srgbClr>
            </a:outerShdw>
          </a:effectLst>
          <a:extLst>
            <a:ext uri="{91240B29-F687-4F45-9708-019B960494DF}">
              <a14:hiddenLine xmlns:a14="http://schemas.microsoft.com/office/drawing/2010/main" w="10000">
                <a:solidFill>
                  <a:srgbClr val="000000"/>
                </a:solidFill>
                <a:miter lim="800000"/>
                <a:headEnd/>
                <a:tailEnd/>
              </a14:hiddenLine>
            </a:ext>
          </a:extLst>
        </p:spPr>
        <p:txBody>
          <a:bodyPr anchor="ctr"/>
          <a:lstStyle/>
          <a:p>
            <a:pPr algn="ctr"/>
            <a:endParaRPr lang="en-US">
              <a:solidFill>
                <a:srgbClr val="FFFFFF"/>
              </a:solidFill>
              <a:latin typeface="Tw Cen MT" charset="-18"/>
            </a:endParaRPr>
          </a:p>
        </p:txBody>
      </p:sp>
      <p:sp>
        <p:nvSpPr>
          <p:cNvPr id="12" name="Explosion 1 11"/>
          <p:cNvSpPr>
            <a:spLocks noChangeArrowheads="1"/>
          </p:cNvSpPr>
          <p:nvPr/>
        </p:nvSpPr>
        <p:spPr bwMode="auto">
          <a:xfrm>
            <a:off x="5562600" y="4495800"/>
            <a:ext cx="419100" cy="503238"/>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sp>
        <p:nvSpPr>
          <p:cNvPr id="13" name="Explosion 1 12"/>
          <p:cNvSpPr>
            <a:spLocks noChangeArrowheads="1"/>
          </p:cNvSpPr>
          <p:nvPr/>
        </p:nvSpPr>
        <p:spPr bwMode="auto">
          <a:xfrm>
            <a:off x="2606675" y="3306763"/>
            <a:ext cx="441325" cy="503237"/>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sp>
        <p:nvSpPr>
          <p:cNvPr id="14" name="Explosion 1 13"/>
          <p:cNvSpPr>
            <a:spLocks noChangeArrowheads="1"/>
          </p:cNvSpPr>
          <p:nvPr/>
        </p:nvSpPr>
        <p:spPr bwMode="auto">
          <a:xfrm>
            <a:off x="6629400" y="1981200"/>
            <a:ext cx="441325" cy="503238"/>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cxnSp>
        <p:nvCxnSpPr>
          <p:cNvPr id="15" name="Straight Connector 14"/>
          <p:cNvCxnSpPr>
            <a:cxnSpLocks noChangeShapeType="1"/>
          </p:cNvCxnSpPr>
          <p:nvPr/>
        </p:nvCxnSpPr>
        <p:spPr bwMode="auto">
          <a:xfrm rot="10800000" flipV="1">
            <a:off x="2606675" y="3368675"/>
            <a:ext cx="441325" cy="334963"/>
          </a:xfrm>
          <a:prstGeom prst="line">
            <a:avLst/>
          </a:prstGeom>
          <a:noFill/>
          <a:ln w="19050">
            <a:solidFill>
              <a:schemeClr val="accent1"/>
            </a:solidFill>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
        <p:nvSpPr>
          <p:cNvPr id="16" name="Explosion 1 15"/>
          <p:cNvSpPr>
            <a:spLocks noChangeArrowheads="1"/>
          </p:cNvSpPr>
          <p:nvPr/>
        </p:nvSpPr>
        <p:spPr bwMode="auto">
          <a:xfrm>
            <a:off x="5562600" y="5211763"/>
            <a:ext cx="419100" cy="503237"/>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sp>
        <p:nvSpPr>
          <p:cNvPr id="17" name="Explosion 1 16"/>
          <p:cNvSpPr>
            <a:spLocks noChangeArrowheads="1"/>
          </p:cNvSpPr>
          <p:nvPr/>
        </p:nvSpPr>
        <p:spPr bwMode="auto">
          <a:xfrm>
            <a:off x="7712075" y="2667000"/>
            <a:ext cx="441325" cy="503238"/>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sp>
        <p:nvSpPr>
          <p:cNvPr id="18" name="Explosion 1 17"/>
          <p:cNvSpPr>
            <a:spLocks noChangeArrowheads="1"/>
          </p:cNvSpPr>
          <p:nvPr/>
        </p:nvSpPr>
        <p:spPr bwMode="auto">
          <a:xfrm>
            <a:off x="5486400" y="1981200"/>
            <a:ext cx="441325" cy="503238"/>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sp>
        <p:nvSpPr>
          <p:cNvPr id="19" name="Explosion 1 18"/>
          <p:cNvSpPr>
            <a:spLocks noChangeArrowheads="1"/>
          </p:cNvSpPr>
          <p:nvPr/>
        </p:nvSpPr>
        <p:spPr bwMode="auto">
          <a:xfrm>
            <a:off x="5410200" y="4953000"/>
            <a:ext cx="441325" cy="503238"/>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cxnSp>
        <p:nvCxnSpPr>
          <p:cNvPr id="20" name="Straight Connector 19"/>
          <p:cNvCxnSpPr>
            <a:cxnSpLocks noChangeShapeType="1"/>
          </p:cNvCxnSpPr>
          <p:nvPr/>
        </p:nvCxnSpPr>
        <p:spPr bwMode="auto">
          <a:xfrm rot="5400000">
            <a:off x="4876800" y="5257800"/>
            <a:ext cx="1524000" cy="0"/>
          </a:xfrm>
          <a:prstGeom prst="line">
            <a:avLst/>
          </a:prstGeom>
          <a:noFill/>
          <a:ln w="28575">
            <a:solidFill>
              <a:srgbClr val="FF6600"/>
            </a:solidFill>
            <a:prstDash val="sysDot"/>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01990281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2.5.4. </a:t>
            </a:r>
            <a:r>
              <a:rPr lang="en-US" dirty="0"/>
              <a:t>Chiến lược công việc ngắn nhất</a:t>
            </a:r>
          </a:p>
        </p:txBody>
      </p:sp>
      <p:sp>
        <p:nvSpPr>
          <p:cNvPr id="4" name="Date Placeholder 3"/>
          <p:cNvSpPr>
            <a:spLocks noGrp="1"/>
          </p:cNvSpPr>
          <p:nvPr>
            <p:ph type="dt" sz="half" idx="10"/>
          </p:nvPr>
        </p:nvSpPr>
        <p:spPr/>
        <p:txBody>
          <a:bodyPr/>
          <a:lstStyle/>
          <a:p>
            <a:fld id="{F304A388-B792-4BF1-82EC-FA2C53762184}" type="datetime1">
              <a:rPr lang="en-US" smtClean="0"/>
              <a:t>08-Jul-19</a:t>
            </a:fld>
            <a:endParaRPr lang="en-US" dirty="0"/>
          </a:p>
        </p:txBody>
      </p:sp>
      <p:sp>
        <p:nvSpPr>
          <p:cNvPr id="5" name="Footer Placeholder 4"/>
          <p:cNvSpPr>
            <a:spLocks noGrp="1"/>
          </p:cNvSpPr>
          <p:nvPr>
            <p:ph type="ftr" sz="quarter" idx="11"/>
          </p:nvPr>
        </p:nvSpPr>
        <p:spPr/>
        <p:txBody>
          <a:bodyPr/>
          <a:lstStyle/>
          <a:p>
            <a:r>
              <a:rPr lang="en-US" smtClean="0"/>
              <a:t>GV.TS.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95</a:t>
            </a:fld>
            <a:endParaRPr lang="en-US" dirty="0"/>
          </a:p>
        </p:txBody>
      </p:sp>
      <p:graphicFrame>
        <p:nvGraphicFramePr>
          <p:cNvPr id="7" name="Table 6"/>
          <p:cNvGraphicFramePr>
            <a:graphicFrameLocks noGrp="1"/>
          </p:cNvGraphicFramePr>
          <p:nvPr/>
        </p:nvGraphicFramePr>
        <p:xfrm>
          <a:off x="781050" y="1600200"/>
          <a:ext cx="7677150" cy="1463040"/>
        </p:xfrm>
        <a:graphic>
          <a:graphicData uri="http://schemas.openxmlformats.org/drawingml/2006/table">
            <a:tbl>
              <a:tblPr/>
              <a:tblGrid>
                <a:gridCol w="1096963">
                  <a:extLst>
                    <a:ext uri="{9D8B030D-6E8A-4147-A177-3AD203B41FA5}">
                      <a16:colId xmlns:a16="http://schemas.microsoft.com/office/drawing/2014/main" val="20000"/>
                    </a:ext>
                  </a:extLst>
                </a:gridCol>
                <a:gridCol w="1096962">
                  <a:extLst>
                    <a:ext uri="{9D8B030D-6E8A-4147-A177-3AD203B41FA5}">
                      <a16:colId xmlns:a16="http://schemas.microsoft.com/office/drawing/2014/main" val="20001"/>
                    </a:ext>
                  </a:extLst>
                </a:gridCol>
                <a:gridCol w="1096963">
                  <a:extLst>
                    <a:ext uri="{9D8B030D-6E8A-4147-A177-3AD203B41FA5}">
                      <a16:colId xmlns:a16="http://schemas.microsoft.com/office/drawing/2014/main" val="20002"/>
                    </a:ext>
                  </a:extLst>
                </a:gridCol>
                <a:gridCol w="1095375">
                  <a:extLst>
                    <a:ext uri="{9D8B030D-6E8A-4147-A177-3AD203B41FA5}">
                      <a16:colId xmlns:a16="http://schemas.microsoft.com/office/drawing/2014/main" val="20003"/>
                    </a:ext>
                  </a:extLst>
                </a:gridCol>
                <a:gridCol w="1096962">
                  <a:extLst>
                    <a:ext uri="{9D8B030D-6E8A-4147-A177-3AD203B41FA5}">
                      <a16:colId xmlns:a16="http://schemas.microsoft.com/office/drawing/2014/main" val="20004"/>
                    </a:ext>
                  </a:extLst>
                </a:gridCol>
                <a:gridCol w="1096963">
                  <a:extLst>
                    <a:ext uri="{9D8B030D-6E8A-4147-A177-3AD203B41FA5}">
                      <a16:colId xmlns:a16="http://schemas.microsoft.com/office/drawing/2014/main" val="20005"/>
                    </a:ext>
                  </a:extLst>
                </a:gridCol>
                <a:gridCol w="1096962">
                  <a:extLst>
                    <a:ext uri="{9D8B030D-6E8A-4147-A177-3AD203B41FA5}">
                      <a16:colId xmlns:a16="http://schemas.microsoft.com/office/drawing/2014/main" val="20006"/>
                    </a:ext>
                  </a:extLst>
                </a:gridCol>
              </a:tblGrid>
              <a:tr h="2825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Process</a:t>
                      </a:r>
                      <a:endParaRPr kumimoji="0" lang="en-US" sz="1600" b="0" i="0" u="none" strike="noStrike" cap="none" normalizeH="0" baseline="0" smtClean="0">
                        <a:ln>
                          <a:noFill/>
                        </a:ln>
                        <a:solidFill>
                          <a:srgbClr val="FFFFFF"/>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Arrival time</a:t>
                      </a:r>
                      <a:endParaRPr kumimoji="0" lang="en-US" sz="1600" b="0" i="0" u="none" strike="noStrike" cap="none" normalizeH="0" baseline="0" smtClean="0">
                        <a:ln>
                          <a:noFill/>
                        </a:ln>
                        <a:solidFill>
                          <a:srgbClr val="FFFFFF"/>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r>
                        <a:rPr kumimoji="0" lang="en-US" sz="1600" b="0" i="0" u="none" strike="noStrike" cap="none" normalizeH="0" baseline="30000" smtClean="0">
                          <a:ln>
                            <a:noFill/>
                          </a:ln>
                          <a:solidFill>
                            <a:srgbClr val="AA5816"/>
                          </a:solidFill>
                          <a:effectLst/>
                          <a:latin typeface="Arial" charset="0"/>
                          <a:ea typeface="Times New Roman" charset="0"/>
                        </a:rPr>
                        <a:t>st</a:t>
                      </a:r>
                      <a:r>
                        <a:rPr kumimoji="0" lang="en-US" sz="1600" b="0" i="0" u="none" strike="noStrike" cap="none" normalizeH="0" baseline="0" smtClean="0">
                          <a:ln>
                            <a:noFill/>
                          </a:ln>
                          <a:solidFill>
                            <a:srgbClr val="AA5816"/>
                          </a:solidFill>
                          <a:effectLst/>
                          <a:latin typeface="Arial" charset="0"/>
                          <a:ea typeface="Times New Roman" charset="0"/>
                        </a:rPr>
                        <a:t> exec</a:t>
                      </a:r>
                      <a:endParaRPr kumimoji="0" lang="en-US" sz="1600" b="0" i="0" u="none" strike="noStrike" cap="none" normalizeH="0" baseline="0" smtClean="0">
                        <a:ln>
                          <a:noFill/>
                        </a:ln>
                        <a:solidFill>
                          <a:srgbClr val="AA5816"/>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1C1D2"/>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1</a:t>
                      </a:r>
                      <a:r>
                        <a:rPr kumimoji="0" lang="en-US" sz="1600" b="0" i="0" u="none" strike="noStrike" cap="none" normalizeH="0" baseline="30000" smtClean="0">
                          <a:ln>
                            <a:noFill/>
                          </a:ln>
                          <a:solidFill>
                            <a:srgbClr val="FFFFFF"/>
                          </a:solidFill>
                          <a:effectLst/>
                          <a:latin typeface="Arial" charset="0"/>
                          <a:ea typeface="Times New Roman" charset="0"/>
                        </a:rPr>
                        <a:t>st</a:t>
                      </a:r>
                      <a:r>
                        <a:rPr kumimoji="0" lang="en-US" sz="1600" b="0" i="0" u="none" strike="noStrike" cap="none" normalizeH="0" baseline="0" smtClean="0">
                          <a:ln>
                            <a:noFill/>
                          </a:ln>
                          <a:solidFill>
                            <a:srgbClr val="FFFFFF"/>
                          </a:solidFill>
                          <a:effectLst/>
                          <a:latin typeface="Arial" charset="0"/>
                          <a:ea typeface="Times New Roman" charset="0"/>
                        </a:rPr>
                        <a:t> I/O</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2</a:t>
                      </a:r>
                      <a:r>
                        <a:rPr kumimoji="0" lang="en-US" sz="1600" b="0" i="0" u="none" strike="noStrike" cap="none" normalizeH="0" baseline="30000" smtClean="0">
                          <a:ln>
                            <a:noFill/>
                          </a:ln>
                          <a:solidFill>
                            <a:srgbClr val="AA5816"/>
                          </a:solidFill>
                          <a:effectLst/>
                          <a:latin typeface="Arial" charset="0"/>
                          <a:ea typeface="Times New Roman" charset="0"/>
                        </a:rPr>
                        <a:t>nd</a:t>
                      </a:r>
                      <a:r>
                        <a:rPr kumimoji="0" lang="en-US" sz="1600" b="0" i="0" u="none" strike="noStrike" cap="none" normalizeH="0" baseline="0" smtClean="0">
                          <a:ln>
                            <a:noFill/>
                          </a:ln>
                          <a:solidFill>
                            <a:srgbClr val="AA5816"/>
                          </a:solidFill>
                          <a:effectLst/>
                          <a:latin typeface="Arial" charset="0"/>
                          <a:ea typeface="Times New Roman" charset="0"/>
                        </a:rPr>
                        <a:t> exec</a:t>
                      </a:r>
                      <a:endParaRPr kumimoji="0" lang="en-US" sz="1600" b="0" i="0" u="none" strike="noStrike" cap="none" normalizeH="0" baseline="0" smtClean="0">
                        <a:ln>
                          <a:noFill/>
                        </a:ln>
                        <a:solidFill>
                          <a:srgbClr val="AA5816"/>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1C1D2"/>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2</a:t>
                      </a:r>
                      <a:r>
                        <a:rPr kumimoji="0" lang="en-US" sz="1600" b="0" i="0" u="none" strike="noStrike" cap="none" normalizeH="0" baseline="30000" smtClean="0">
                          <a:ln>
                            <a:noFill/>
                          </a:ln>
                          <a:solidFill>
                            <a:srgbClr val="FFFFFF"/>
                          </a:solidFill>
                          <a:effectLst/>
                          <a:latin typeface="Arial" charset="0"/>
                          <a:ea typeface="Times New Roman" charset="0"/>
                        </a:rPr>
                        <a:t>nd</a:t>
                      </a:r>
                      <a:r>
                        <a:rPr kumimoji="0" lang="en-US" sz="1600" b="0" i="0" u="none" strike="noStrike" cap="none" normalizeH="0" baseline="0" smtClean="0">
                          <a:ln>
                            <a:noFill/>
                          </a:ln>
                          <a:solidFill>
                            <a:srgbClr val="FFFFFF"/>
                          </a:solidFill>
                          <a:effectLst/>
                          <a:latin typeface="Arial" charset="0"/>
                          <a:ea typeface="Times New Roman" charset="0"/>
                        </a:rPr>
                        <a:t> I/O</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3</a:t>
                      </a:r>
                      <a:r>
                        <a:rPr kumimoji="0" lang="en-US" sz="1600" b="0" i="0" u="none" strike="noStrike" cap="none" normalizeH="0" baseline="30000" smtClean="0">
                          <a:ln>
                            <a:noFill/>
                          </a:ln>
                          <a:solidFill>
                            <a:srgbClr val="AA5816"/>
                          </a:solidFill>
                          <a:effectLst/>
                          <a:latin typeface="Arial" charset="0"/>
                          <a:ea typeface="Times New Roman" charset="0"/>
                        </a:rPr>
                        <a:t>rd</a:t>
                      </a:r>
                      <a:r>
                        <a:rPr kumimoji="0" lang="en-US" sz="1600" b="0" i="0" u="none" strike="noStrike" cap="none" normalizeH="0" baseline="0" smtClean="0">
                          <a:ln>
                            <a:noFill/>
                          </a:ln>
                          <a:solidFill>
                            <a:srgbClr val="AA5816"/>
                          </a:solidFill>
                          <a:effectLst/>
                          <a:latin typeface="Arial" charset="0"/>
                          <a:ea typeface="Times New Roman" charset="0"/>
                        </a:rPr>
                        <a:t> exec</a:t>
                      </a:r>
                      <a:endParaRPr kumimoji="0" lang="en-US" sz="1600" b="0" i="0" u="none" strike="noStrike" cap="none" normalizeH="0" baseline="0" smtClean="0">
                        <a:ln>
                          <a:noFill/>
                        </a:ln>
                        <a:solidFill>
                          <a:srgbClr val="AA5816"/>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1C1D2"/>
                    </a:solidFill>
                  </a:tcPr>
                </a:tc>
                <a:extLst>
                  <a:ext uri="{0D108BD9-81ED-4DB2-BD59-A6C34878D82A}">
                    <a16:rowId xmlns:a16="http://schemas.microsoft.com/office/drawing/2014/main" val="10000"/>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A</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0</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4</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4</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4</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5EDE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4</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1CCB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4</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extLst>
                  <a:ext uri="{0D108BD9-81ED-4DB2-BD59-A6C34878D82A}">
                    <a16:rowId xmlns:a16="http://schemas.microsoft.com/office/drawing/2014/main" val="10001"/>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B</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2</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8</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8</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804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2"/>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C</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3</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2</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2</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3"/>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D</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7</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0CAC4"/>
                    </a:solidFill>
                  </a:tcPr>
                </a:tc>
                <a:extLst>
                  <a:ext uri="{0D108BD9-81ED-4DB2-BD59-A6C34878D82A}">
                    <a16:rowId xmlns:a16="http://schemas.microsoft.com/office/drawing/2014/main" val="10004"/>
                  </a:ext>
                </a:extLst>
              </a:tr>
            </a:tbl>
          </a:graphicData>
        </a:graphic>
      </p:graphicFrame>
      <p:graphicFrame>
        <p:nvGraphicFramePr>
          <p:cNvPr id="8" name="Table 7"/>
          <p:cNvGraphicFramePr>
            <a:graphicFrameLocks noGrp="1"/>
          </p:cNvGraphicFramePr>
          <p:nvPr/>
        </p:nvGraphicFramePr>
        <p:xfrm>
          <a:off x="990600" y="3368675"/>
          <a:ext cx="4324350" cy="335280"/>
        </p:xfrm>
        <a:graphic>
          <a:graphicData uri="http://schemas.openxmlformats.org/drawingml/2006/table">
            <a:tbl>
              <a:tblPr/>
              <a:tblGrid>
                <a:gridCol w="890588">
                  <a:extLst>
                    <a:ext uri="{9D8B030D-6E8A-4147-A177-3AD203B41FA5}">
                      <a16:colId xmlns:a16="http://schemas.microsoft.com/office/drawing/2014/main" val="20000"/>
                    </a:ext>
                  </a:extLst>
                </a:gridCol>
                <a:gridCol w="614362">
                  <a:extLst>
                    <a:ext uri="{9D8B030D-6E8A-4147-A177-3AD203B41FA5}">
                      <a16:colId xmlns:a16="http://schemas.microsoft.com/office/drawing/2014/main" val="20001"/>
                    </a:ext>
                  </a:extLst>
                </a:gridCol>
                <a:gridCol w="641350">
                  <a:extLst>
                    <a:ext uri="{9D8B030D-6E8A-4147-A177-3AD203B41FA5}">
                      <a16:colId xmlns:a16="http://schemas.microsoft.com/office/drawing/2014/main" val="20002"/>
                    </a:ext>
                  </a:extLst>
                </a:gridCol>
                <a:gridCol w="768350">
                  <a:extLst>
                    <a:ext uri="{9D8B030D-6E8A-4147-A177-3AD203B41FA5}">
                      <a16:colId xmlns:a16="http://schemas.microsoft.com/office/drawing/2014/main" val="20003"/>
                    </a:ext>
                  </a:extLst>
                </a:gridCol>
                <a:gridCol w="768350">
                  <a:extLst>
                    <a:ext uri="{9D8B030D-6E8A-4147-A177-3AD203B41FA5}">
                      <a16:colId xmlns:a16="http://schemas.microsoft.com/office/drawing/2014/main" val="20004"/>
                    </a:ext>
                  </a:extLst>
                </a:gridCol>
                <a:gridCol w="641350">
                  <a:extLst>
                    <a:ext uri="{9D8B030D-6E8A-4147-A177-3AD203B41FA5}">
                      <a16:colId xmlns:a16="http://schemas.microsoft.com/office/drawing/2014/main" val="20005"/>
                    </a:ext>
                  </a:extLst>
                </a:gridCol>
              </a:tblGrid>
              <a:tr h="233363">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News Gothic MT" charset="0"/>
                          <a:ea typeface="ＭＳ Ｐゴシック" charset="-128"/>
                        </a:rPr>
                        <a:t>RQ:</a:t>
                      </a:r>
                    </a:p>
                  </a:txBody>
                  <a:tcPr horzOverflow="overflow">
                    <a:lnL w="12700" cap="flat" cmpd="sng" algn="ctr">
                      <a:solidFill>
                        <a:schemeClr val="bg1"/>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News Gothic MT" charset="0"/>
                          <a:ea typeface="ＭＳ Ｐゴシック" charset="-128"/>
                        </a:rPr>
                        <a:t>B:8</a:t>
                      </a: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rgbClr val="D9E8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News Gothic MT" charset="0"/>
                        <a:ea typeface="ＭＳ Ｐゴシック" charset="-128"/>
                      </a:endParaRP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News Gothic MT" charset="0"/>
                        <a:ea typeface="ＭＳ Ｐゴシック" charset="-128"/>
                      </a:endParaRP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News Gothic MT" charset="0"/>
                        <a:ea typeface="ＭＳ Ｐゴシック" charset="-128"/>
                      </a:endParaRP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News Gothic MT" charset="0"/>
                        <a:ea typeface="ＭＳ Ｐゴシック" charset="-128"/>
                      </a:endParaRP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9" name="Object 2"/>
          <p:cNvGraphicFramePr>
            <a:graphicFrameLocks noChangeAspect="1"/>
          </p:cNvGraphicFramePr>
          <p:nvPr>
            <p:extLst>
              <p:ext uri="{D42A27DB-BD31-4B8C-83A1-F6EECF244321}">
                <p14:modId xmlns:p14="http://schemas.microsoft.com/office/powerpoint/2010/main" val="3836922311"/>
              </p:ext>
            </p:extLst>
          </p:nvPr>
        </p:nvGraphicFramePr>
        <p:xfrm>
          <a:off x="549275" y="4146550"/>
          <a:ext cx="8042275" cy="1920875"/>
        </p:xfrm>
        <a:graphic>
          <a:graphicData uri="http://schemas.openxmlformats.org/presentationml/2006/ole">
            <mc:AlternateContent xmlns:mc="http://schemas.openxmlformats.org/markup-compatibility/2006">
              <mc:Choice xmlns:v="urn:schemas-microsoft-com:vml" Requires="v">
                <p:oleObj spid="_x0000_s42002" name="Document" r:id="rId3" imgW="6007100" imgH="1435100" progId="Word.Document.12">
                  <p:link updateAutomatic="1"/>
                </p:oleObj>
              </mc:Choice>
              <mc:Fallback>
                <p:oleObj name="Document" r:id="rId3" imgW="6007100" imgH="1435100" progId="Word.Document.12">
                  <p:link updateAutomatic="1"/>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275" y="4146550"/>
                        <a:ext cx="8042275"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Rectangle 9"/>
          <p:cNvSpPr>
            <a:spLocks noChangeArrowheads="1"/>
          </p:cNvSpPr>
          <p:nvPr/>
        </p:nvSpPr>
        <p:spPr bwMode="auto">
          <a:xfrm>
            <a:off x="6248400" y="4146550"/>
            <a:ext cx="2343150" cy="1919288"/>
          </a:xfrm>
          <a:prstGeom prst="rect">
            <a:avLst/>
          </a:prstGeom>
          <a:solidFill>
            <a:srgbClr val="D4E2ED">
              <a:alpha val="70195"/>
            </a:srgbClr>
          </a:solidFill>
          <a:ln>
            <a:noFill/>
          </a:ln>
          <a:effectLst>
            <a:outerShdw blurRad="38100" dist="30000" dir="5400000" rotWithShape="0">
              <a:srgbClr val="808080">
                <a:alpha val="45000"/>
              </a:srgbClr>
            </a:outerShdw>
          </a:effectLst>
          <a:extLst>
            <a:ext uri="{91240B29-F687-4F45-9708-019B960494DF}">
              <a14:hiddenLine xmlns:a14="http://schemas.microsoft.com/office/drawing/2010/main" w="10000">
                <a:solidFill>
                  <a:srgbClr val="000000"/>
                </a:solidFill>
                <a:miter lim="800000"/>
                <a:headEnd/>
                <a:tailEnd/>
              </a14:hiddenLine>
            </a:ext>
          </a:extLst>
        </p:spPr>
        <p:txBody>
          <a:bodyPr anchor="ctr"/>
          <a:lstStyle/>
          <a:p>
            <a:pPr algn="ctr"/>
            <a:endParaRPr lang="en-US">
              <a:solidFill>
                <a:srgbClr val="FFFFFF"/>
              </a:solidFill>
              <a:latin typeface="Tw Cen MT" charset="-18"/>
            </a:endParaRPr>
          </a:p>
        </p:txBody>
      </p:sp>
      <p:sp>
        <p:nvSpPr>
          <p:cNvPr id="11" name="Explosion 1 10"/>
          <p:cNvSpPr>
            <a:spLocks noChangeArrowheads="1"/>
          </p:cNvSpPr>
          <p:nvPr/>
        </p:nvSpPr>
        <p:spPr bwMode="auto">
          <a:xfrm>
            <a:off x="5753100" y="4495800"/>
            <a:ext cx="419100" cy="503238"/>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sp>
        <p:nvSpPr>
          <p:cNvPr id="12" name="Explosion 1 11"/>
          <p:cNvSpPr>
            <a:spLocks noChangeArrowheads="1"/>
          </p:cNvSpPr>
          <p:nvPr/>
        </p:nvSpPr>
        <p:spPr bwMode="auto">
          <a:xfrm>
            <a:off x="1981200" y="3306763"/>
            <a:ext cx="441325" cy="503237"/>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cxnSp>
        <p:nvCxnSpPr>
          <p:cNvPr id="13" name="Straight Connector 12"/>
          <p:cNvCxnSpPr>
            <a:cxnSpLocks noChangeShapeType="1"/>
          </p:cNvCxnSpPr>
          <p:nvPr/>
        </p:nvCxnSpPr>
        <p:spPr bwMode="auto">
          <a:xfrm rot="10800000" flipV="1">
            <a:off x="1997075" y="3368675"/>
            <a:ext cx="441325" cy="334963"/>
          </a:xfrm>
          <a:prstGeom prst="line">
            <a:avLst/>
          </a:prstGeom>
          <a:noFill/>
          <a:ln w="19050">
            <a:solidFill>
              <a:schemeClr val="accent1"/>
            </a:solidFill>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
        <p:nvSpPr>
          <p:cNvPr id="14" name="Explosion 1 13"/>
          <p:cNvSpPr>
            <a:spLocks noChangeArrowheads="1"/>
          </p:cNvSpPr>
          <p:nvPr/>
        </p:nvSpPr>
        <p:spPr bwMode="auto">
          <a:xfrm>
            <a:off x="5519738" y="2227263"/>
            <a:ext cx="441325" cy="503237"/>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sp>
        <p:nvSpPr>
          <p:cNvPr id="15" name="Explosion 1 14"/>
          <p:cNvSpPr>
            <a:spLocks noChangeArrowheads="1"/>
          </p:cNvSpPr>
          <p:nvPr/>
        </p:nvSpPr>
        <p:spPr bwMode="auto">
          <a:xfrm>
            <a:off x="5578475" y="4038600"/>
            <a:ext cx="441325" cy="503238"/>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sp>
        <p:nvSpPr>
          <p:cNvPr id="16" name="Explosion 1 15"/>
          <p:cNvSpPr>
            <a:spLocks noChangeArrowheads="1"/>
          </p:cNvSpPr>
          <p:nvPr/>
        </p:nvSpPr>
        <p:spPr bwMode="auto">
          <a:xfrm>
            <a:off x="7712075" y="2667000"/>
            <a:ext cx="441325" cy="503238"/>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cxnSp>
        <p:nvCxnSpPr>
          <p:cNvPr id="17" name="Straight Connector 16"/>
          <p:cNvCxnSpPr>
            <a:cxnSpLocks noChangeShapeType="1"/>
          </p:cNvCxnSpPr>
          <p:nvPr/>
        </p:nvCxnSpPr>
        <p:spPr bwMode="auto">
          <a:xfrm rot="5400000">
            <a:off x="5105400" y="5257800"/>
            <a:ext cx="1524000" cy="0"/>
          </a:xfrm>
          <a:prstGeom prst="line">
            <a:avLst/>
          </a:prstGeom>
          <a:noFill/>
          <a:ln w="28575">
            <a:solidFill>
              <a:srgbClr val="FF6600"/>
            </a:solidFill>
            <a:prstDash val="sysDot"/>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503756312"/>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2.5.4. </a:t>
            </a:r>
            <a:r>
              <a:rPr lang="en-US" dirty="0"/>
              <a:t>Chiến lược công việc ngắn nhất</a:t>
            </a:r>
          </a:p>
        </p:txBody>
      </p:sp>
      <p:sp>
        <p:nvSpPr>
          <p:cNvPr id="4" name="Date Placeholder 3"/>
          <p:cNvSpPr>
            <a:spLocks noGrp="1"/>
          </p:cNvSpPr>
          <p:nvPr>
            <p:ph type="dt" sz="half" idx="10"/>
          </p:nvPr>
        </p:nvSpPr>
        <p:spPr/>
        <p:txBody>
          <a:bodyPr/>
          <a:lstStyle/>
          <a:p>
            <a:fld id="{F304A388-B792-4BF1-82EC-FA2C53762184}" type="datetime1">
              <a:rPr lang="en-US" smtClean="0"/>
              <a:t>08-Jul-19</a:t>
            </a:fld>
            <a:endParaRPr lang="en-US" dirty="0"/>
          </a:p>
        </p:txBody>
      </p:sp>
      <p:sp>
        <p:nvSpPr>
          <p:cNvPr id="5" name="Footer Placeholder 4"/>
          <p:cNvSpPr>
            <a:spLocks noGrp="1"/>
          </p:cNvSpPr>
          <p:nvPr>
            <p:ph type="ftr" sz="quarter" idx="11"/>
          </p:nvPr>
        </p:nvSpPr>
        <p:spPr/>
        <p:txBody>
          <a:bodyPr/>
          <a:lstStyle/>
          <a:p>
            <a:r>
              <a:rPr lang="en-US" smtClean="0"/>
              <a:t>GV.TS.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96</a:t>
            </a:fld>
            <a:endParaRPr lang="en-US" dirty="0"/>
          </a:p>
        </p:txBody>
      </p:sp>
      <p:sp>
        <p:nvSpPr>
          <p:cNvPr id="7" name="Content Placeholder 2"/>
          <p:cNvSpPr>
            <a:spLocks noGrp="1"/>
          </p:cNvSpPr>
          <p:nvPr>
            <p:ph sz="quarter" idx="1"/>
          </p:nvPr>
        </p:nvSpPr>
        <p:spPr>
          <a:xfrm>
            <a:off x="612775" y="1600200"/>
            <a:ext cx="8153400" cy="4495800"/>
          </a:xfrm>
        </p:spPr>
        <p:txBody>
          <a:bodyPr/>
          <a:lstStyle/>
          <a:p>
            <a:pPr>
              <a:buFont typeface="Wingdings 2" charset="2"/>
              <a:buNone/>
            </a:pPr>
            <a:r>
              <a:rPr lang="en-US" smtClean="0"/>
              <a:t>  </a:t>
            </a:r>
          </a:p>
        </p:txBody>
      </p:sp>
      <p:graphicFrame>
        <p:nvGraphicFramePr>
          <p:cNvPr id="8" name="Table 7"/>
          <p:cNvGraphicFramePr>
            <a:graphicFrameLocks noGrp="1"/>
          </p:cNvGraphicFramePr>
          <p:nvPr/>
        </p:nvGraphicFramePr>
        <p:xfrm>
          <a:off x="781050" y="1600200"/>
          <a:ext cx="7677150" cy="1463040"/>
        </p:xfrm>
        <a:graphic>
          <a:graphicData uri="http://schemas.openxmlformats.org/drawingml/2006/table">
            <a:tbl>
              <a:tblPr/>
              <a:tblGrid>
                <a:gridCol w="1096963">
                  <a:extLst>
                    <a:ext uri="{9D8B030D-6E8A-4147-A177-3AD203B41FA5}">
                      <a16:colId xmlns:a16="http://schemas.microsoft.com/office/drawing/2014/main" val="20000"/>
                    </a:ext>
                  </a:extLst>
                </a:gridCol>
                <a:gridCol w="1096962">
                  <a:extLst>
                    <a:ext uri="{9D8B030D-6E8A-4147-A177-3AD203B41FA5}">
                      <a16:colId xmlns:a16="http://schemas.microsoft.com/office/drawing/2014/main" val="20001"/>
                    </a:ext>
                  </a:extLst>
                </a:gridCol>
                <a:gridCol w="1096963">
                  <a:extLst>
                    <a:ext uri="{9D8B030D-6E8A-4147-A177-3AD203B41FA5}">
                      <a16:colId xmlns:a16="http://schemas.microsoft.com/office/drawing/2014/main" val="20002"/>
                    </a:ext>
                  </a:extLst>
                </a:gridCol>
                <a:gridCol w="1095375">
                  <a:extLst>
                    <a:ext uri="{9D8B030D-6E8A-4147-A177-3AD203B41FA5}">
                      <a16:colId xmlns:a16="http://schemas.microsoft.com/office/drawing/2014/main" val="20003"/>
                    </a:ext>
                  </a:extLst>
                </a:gridCol>
                <a:gridCol w="1096962">
                  <a:extLst>
                    <a:ext uri="{9D8B030D-6E8A-4147-A177-3AD203B41FA5}">
                      <a16:colId xmlns:a16="http://schemas.microsoft.com/office/drawing/2014/main" val="20004"/>
                    </a:ext>
                  </a:extLst>
                </a:gridCol>
                <a:gridCol w="1096963">
                  <a:extLst>
                    <a:ext uri="{9D8B030D-6E8A-4147-A177-3AD203B41FA5}">
                      <a16:colId xmlns:a16="http://schemas.microsoft.com/office/drawing/2014/main" val="20005"/>
                    </a:ext>
                  </a:extLst>
                </a:gridCol>
                <a:gridCol w="1096962">
                  <a:extLst>
                    <a:ext uri="{9D8B030D-6E8A-4147-A177-3AD203B41FA5}">
                      <a16:colId xmlns:a16="http://schemas.microsoft.com/office/drawing/2014/main" val="20006"/>
                    </a:ext>
                  </a:extLst>
                </a:gridCol>
              </a:tblGrid>
              <a:tr h="2825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Process</a:t>
                      </a:r>
                      <a:endParaRPr kumimoji="0" lang="en-US" sz="1600" b="0" i="0" u="none" strike="noStrike" cap="none" normalizeH="0" baseline="0" smtClean="0">
                        <a:ln>
                          <a:noFill/>
                        </a:ln>
                        <a:solidFill>
                          <a:srgbClr val="FFFFFF"/>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Arrival time</a:t>
                      </a:r>
                      <a:endParaRPr kumimoji="0" lang="en-US" sz="1600" b="0" i="0" u="none" strike="noStrike" cap="none" normalizeH="0" baseline="0" smtClean="0">
                        <a:ln>
                          <a:noFill/>
                        </a:ln>
                        <a:solidFill>
                          <a:srgbClr val="FFFFFF"/>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r>
                        <a:rPr kumimoji="0" lang="en-US" sz="1600" b="0" i="0" u="none" strike="noStrike" cap="none" normalizeH="0" baseline="30000" smtClean="0">
                          <a:ln>
                            <a:noFill/>
                          </a:ln>
                          <a:solidFill>
                            <a:srgbClr val="AA5816"/>
                          </a:solidFill>
                          <a:effectLst/>
                          <a:latin typeface="Arial" charset="0"/>
                          <a:ea typeface="Times New Roman" charset="0"/>
                        </a:rPr>
                        <a:t>st</a:t>
                      </a:r>
                      <a:r>
                        <a:rPr kumimoji="0" lang="en-US" sz="1600" b="0" i="0" u="none" strike="noStrike" cap="none" normalizeH="0" baseline="0" smtClean="0">
                          <a:ln>
                            <a:noFill/>
                          </a:ln>
                          <a:solidFill>
                            <a:srgbClr val="AA5816"/>
                          </a:solidFill>
                          <a:effectLst/>
                          <a:latin typeface="Arial" charset="0"/>
                          <a:ea typeface="Times New Roman" charset="0"/>
                        </a:rPr>
                        <a:t> exec</a:t>
                      </a:r>
                      <a:endParaRPr kumimoji="0" lang="en-US" sz="1600" b="0" i="0" u="none" strike="noStrike" cap="none" normalizeH="0" baseline="0" smtClean="0">
                        <a:ln>
                          <a:noFill/>
                        </a:ln>
                        <a:solidFill>
                          <a:srgbClr val="AA5816"/>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1C1D2"/>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1</a:t>
                      </a:r>
                      <a:r>
                        <a:rPr kumimoji="0" lang="en-US" sz="1600" b="0" i="0" u="none" strike="noStrike" cap="none" normalizeH="0" baseline="30000" smtClean="0">
                          <a:ln>
                            <a:noFill/>
                          </a:ln>
                          <a:solidFill>
                            <a:srgbClr val="FFFFFF"/>
                          </a:solidFill>
                          <a:effectLst/>
                          <a:latin typeface="Arial" charset="0"/>
                          <a:ea typeface="Times New Roman" charset="0"/>
                        </a:rPr>
                        <a:t>st</a:t>
                      </a:r>
                      <a:r>
                        <a:rPr kumimoji="0" lang="en-US" sz="1600" b="0" i="0" u="none" strike="noStrike" cap="none" normalizeH="0" baseline="0" smtClean="0">
                          <a:ln>
                            <a:noFill/>
                          </a:ln>
                          <a:solidFill>
                            <a:srgbClr val="FFFFFF"/>
                          </a:solidFill>
                          <a:effectLst/>
                          <a:latin typeface="Arial" charset="0"/>
                          <a:ea typeface="Times New Roman" charset="0"/>
                        </a:rPr>
                        <a:t> I/O</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2</a:t>
                      </a:r>
                      <a:r>
                        <a:rPr kumimoji="0" lang="en-US" sz="1600" b="0" i="0" u="none" strike="noStrike" cap="none" normalizeH="0" baseline="30000" smtClean="0">
                          <a:ln>
                            <a:noFill/>
                          </a:ln>
                          <a:solidFill>
                            <a:srgbClr val="AA5816"/>
                          </a:solidFill>
                          <a:effectLst/>
                          <a:latin typeface="Arial" charset="0"/>
                          <a:ea typeface="Times New Roman" charset="0"/>
                        </a:rPr>
                        <a:t>nd</a:t>
                      </a:r>
                      <a:r>
                        <a:rPr kumimoji="0" lang="en-US" sz="1600" b="0" i="0" u="none" strike="noStrike" cap="none" normalizeH="0" baseline="0" smtClean="0">
                          <a:ln>
                            <a:noFill/>
                          </a:ln>
                          <a:solidFill>
                            <a:srgbClr val="AA5816"/>
                          </a:solidFill>
                          <a:effectLst/>
                          <a:latin typeface="Arial" charset="0"/>
                          <a:ea typeface="Times New Roman" charset="0"/>
                        </a:rPr>
                        <a:t> exec</a:t>
                      </a:r>
                      <a:endParaRPr kumimoji="0" lang="en-US" sz="1600" b="0" i="0" u="none" strike="noStrike" cap="none" normalizeH="0" baseline="0" smtClean="0">
                        <a:ln>
                          <a:noFill/>
                        </a:ln>
                        <a:solidFill>
                          <a:srgbClr val="AA5816"/>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1C1D2"/>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2</a:t>
                      </a:r>
                      <a:r>
                        <a:rPr kumimoji="0" lang="en-US" sz="1600" b="0" i="0" u="none" strike="noStrike" cap="none" normalizeH="0" baseline="30000" smtClean="0">
                          <a:ln>
                            <a:noFill/>
                          </a:ln>
                          <a:solidFill>
                            <a:srgbClr val="FFFFFF"/>
                          </a:solidFill>
                          <a:effectLst/>
                          <a:latin typeface="Arial" charset="0"/>
                          <a:ea typeface="Times New Roman" charset="0"/>
                        </a:rPr>
                        <a:t>nd</a:t>
                      </a:r>
                      <a:r>
                        <a:rPr kumimoji="0" lang="en-US" sz="1600" b="0" i="0" u="none" strike="noStrike" cap="none" normalizeH="0" baseline="0" smtClean="0">
                          <a:ln>
                            <a:noFill/>
                          </a:ln>
                          <a:solidFill>
                            <a:srgbClr val="FFFFFF"/>
                          </a:solidFill>
                          <a:effectLst/>
                          <a:latin typeface="Arial" charset="0"/>
                          <a:ea typeface="Times New Roman" charset="0"/>
                        </a:rPr>
                        <a:t> I/O</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3</a:t>
                      </a:r>
                      <a:r>
                        <a:rPr kumimoji="0" lang="en-US" sz="1600" b="0" i="0" u="none" strike="noStrike" cap="none" normalizeH="0" baseline="30000" smtClean="0">
                          <a:ln>
                            <a:noFill/>
                          </a:ln>
                          <a:solidFill>
                            <a:srgbClr val="AA5816"/>
                          </a:solidFill>
                          <a:effectLst/>
                          <a:latin typeface="Arial" charset="0"/>
                          <a:ea typeface="Times New Roman" charset="0"/>
                        </a:rPr>
                        <a:t>rd</a:t>
                      </a:r>
                      <a:r>
                        <a:rPr kumimoji="0" lang="en-US" sz="1600" b="0" i="0" u="none" strike="noStrike" cap="none" normalizeH="0" baseline="0" smtClean="0">
                          <a:ln>
                            <a:noFill/>
                          </a:ln>
                          <a:solidFill>
                            <a:srgbClr val="AA5816"/>
                          </a:solidFill>
                          <a:effectLst/>
                          <a:latin typeface="Arial" charset="0"/>
                          <a:ea typeface="Times New Roman" charset="0"/>
                        </a:rPr>
                        <a:t> exec</a:t>
                      </a:r>
                      <a:endParaRPr kumimoji="0" lang="en-US" sz="1600" b="0" i="0" u="none" strike="noStrike" cap="none" normalizeH="0" baseline="0" smtClean="0">
                        <a:ln>
                          <a:noFill/>
                        </a:ln>
                        <a:solidFill>
                          <a:srgbClr val="AA5816"/>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1C1D2"/>
                    </a:solidFill>
                  </a:tcPr>
                </a:tc>
                <a:extLst>
                  <a:ext uri="{0D108BD9-81ED-4DB2-BD59-A6C34878D82A}">
                    <a16:rowId xmlns:a16="http://schemas.microsoft.com/office/drawing/2014/main" val="10000"/>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A</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0</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4</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4</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4</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4</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0CAC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4</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E7F2"/>
                    </a:solidFill>
                  </a:tcPr>
                </a:tc>
                <a:extLst>
                  <a:ext uri="{0D108BD9-81ED-4DB2-BD59-A6C34878D82A}">
                    <a16:rowId xmlns:a16="http://schemas.microsoft.com/office/drawing/2014/main" val="10001"/>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B</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2</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8</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8</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1CCB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2"/>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C</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3</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2</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2</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3"/>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D</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7</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extLst>
                  <a:ext uri="{0D108BD9-81ED-4DB2-BD59-A6C34878D82A}">
                    <a16:rowId xmlns:a16="http://schemas.microsoft.com/office/drawing/2014/main" val="10004"/>
                  </a:ext>
                </a:extLst>
              </a:tr>
            </a:tbl>
          </a:graphicData>
        </a:graphic>
      </p:graphicFrame>
      <p:graphicFrame>
        <p:nvGraphicFramePr>
          <p:cNvPr id="9" name="Table 8"/>
          <p:cNvGraphicFramePr>
            <a:graphicFrameLocks noGrp="1"/>
          </p:cNvGraphicFramePr>
          <p:nvPr/>
        </p:nvGraphicFramePr>
        <p:xfrm>
          <a:off x="990600" y="3368675"/>
          <a:ext cx="4324350" cy="335280"/>
        </p:xfrm>
        <a:graphic>
          <a:graphicData uri="http://schemas.openxmlformats.org/drawingml/2006/table">
            <a:tbl>
              <a:tblPr/>
              <a:tblGrid>
                <a:gridCol w="890588">
                  <a:extLst>
                    <a:ext uri="{9D8B030D-6E8A-4147-A177-3AD203B41FA5}">
                      <a16:colId xmlns:a16="http://schemas.microsoft.com/office/drawing/2014/main" val="20000"/>
                    </a:ext>
                  </a:extLst>
                </a:gridCol>
                <a:gridCol w="614362">
                  <a:extLst>
                    <a:ext uri="{9D8B030D-6E8A-4147-A177-3AD203B41FA5}">
                      <a16:colId xmlns:a16="http://schemas.microsoft.com/office/drawing/2014/main" val="20001"/>
                    </a:ext>
                  </a:extLst>
                </a:gridCol>
                <a:gridCol w="641350">
                  <a:extLst>
                    <a:ext uri="{9D8B030D-6E8A-4147-A177-3AD203B41FA5}">
                      <a16:colId xmlns:a16="http://schemas.microsoft.com/office/drawing/2014/main" val="20002"/>
                    </a:ext>
                  </a:extLst>
                </a:gridCol>
                <a:gridCol w="768350">
                  <a:extLst>
                    <a:ext uri="{9D8B030D-6E8A-4147-A177-3AD203B41FA5}">
                      <a16:colId xmlns:a16="http://schemas.microsoft.com/office/drawing/2014/main" val="20003"/>
                    </a:ext>
                  </a:extLst>
                </a:gridCol>
                <a:gridCol w="768350">
                  <a:extLst>
                    <a:ext uri="{9D8B030D-6E8A-4147-A177-3AD203B41FA5}">
                      <a16:colId xmlns:a16="http://schemas.microsoft.com/office/drawing/2014/main" val="20004"/>
                    </a:ext>
                  </a:extLst>
                </a:gridCol>
                <a:gridCol w="641350">
                  <a:extLst>
                    <a:ext uri="{9D8B030D-6E8A-4147-A177-3AD203B41FA5}">
                      <a16:colId xmlns:a16="http://schemas.microsoft.com/office/drawing/2014/main" val="20005"/>
                    </a:ext>
                  </a:extLst>
                </a:gridCol>
              </a:tblGrid>
              <a:tr h="233363">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News Gothic MT" charset="0"/>
                          <a:ea typeface="ＭＳ Ｐゴシック" charset="-128"/>
                        </a:rPr>
                        <a:t>RQ:</a:t>
                      </a:r>
                    </a:p>
                  </a:txBody>
                  <a:tcPr horzOverflow="overflow">
                    <a:lnL w="12700" cap="flat" cmpd="sng" algn="ctr">
                      <a:solidFill>
                        <a:schemeClr val="bg1"/>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News Gothic MT" charset="0"/>
                          <a:ea typeface="ＭＳ Ｐゴシック" charset="-128"/>
                        </a:rPr>
                        <a:t>A:4</a:t>
                      </a: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rgbClr val="D9E8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News Gothic MT" charset="0"/>
                        <a:ea typeface="ＭＳ Ｐゴシック" charset="-128"/>
                      </a:endParaRP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News Gothic MT" charset="0"/>
                        <a:ea typeface="ＭＳ Ｐゴシック" charset="-128"/>
                      </a:endParaRP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News Gothic MT" charset="0"/>
                        <a:ea typeface="ＭＳ Ｐゴシック" charset="-128"/>
                      </a:endParaRP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News Gothic MT" charset="0"/>
                        <a:ea typeface="ＭＳ Ｐゴシック" charset="-128"/>
                      </a:endParaRP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10" name="Object 2"/>
          <p:cNvGraphicFramePr>
            <a:graphicFrameLocks noChangeAspect="1"/>
          </p:cNvGraphicFramePr>
          <p:nvPr>
            <p:extLst>
              <p:ext uri="{D42A27DB-BD31-4B8C-83A1-F6EECF244321}">
                <p14:modId xmlns:p14="http://schemas.microsoft.com/office/powerpoint/2010/main" val="1980183341"/>
              </p:ext>
            </p:extLst>
          </p:nvPr>
        </p:nvGraphicFramePr>
        <p:xfrm>
          <a:off x="549275" y="4146550"/>
          <a:ext cx="8042275" cy="1920875"/>
        </p:xfrm>
        <a:graphic>
          <a:graphicData uri="http://schemas.openxmlformats.org/presentationml/2006/ole">
            <mc:AlternateContent xmlns:mc="http://schemas.openxmlformats.org/markup-compatibility/2006">
              <mc:Choice xmlns:v="urn:schemas-microsoft-com:vml" Requires="v">
                <p:oleObj spid="_x0000_s43026" name="Document" r:id="rId3" imgW="6007100" imgH="1435100" progId="Word.Document.12">
                  <p:link updateAutomatic="1"/>
                </p:oleObj>
              </mc:Choice>
              <mc:Fallback>
                <p:oleObj name="Document" r:id="rId3" imgW="6007100" imgH="1435100" progId="Word.Document.12">
                  <p:link updateAutomatic="1"/>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275" y="4146550"/>
                        <a:ext cx="8042275"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Rectangle 10"/>
          <p:cNvSpPr>
            <a:spLocks noChangeArrowheads="1"/>
          </p:cNvSpPr>
          <p:nvPr/>
        </p:nvSpPr>
        <p:spPr bwMode="auto">
          <a:xfrm>
            <a:off x="6781800" y="4146550"/>
            <a:ext cx="1809750" cy="1919288"/>
          </a:xfrm>
          <a:prstGeom prst="rect">
            <a:avLst/>
          </a:prstGeom>
          <a:solidFill>
            <a:srgbClr val="D4E2ED">
              <a:alpha val="70195"/>
            </a:srgbClr>
          </a:solidFill>
          <a:ln>
            <a:noFill/>
          </a:ln>
          <a:effectLst>
            <a:outerShdw blurRad="38100" dist="30000" dir="5400000" rotWithShape="0">
              <a:srgbClr val="808080">
                <a:alpha val="45000"/>
              </a:srgbClr>
            </a:outerShdw>
          </a:effectLst>
          <a:extLst>
            <a:ext uri="{91240B29-F687-4F45-9708-019B960494DF}">
              <a14:hiddenLine xmlns:a14="http://schemas.microsoft.com/office/drawing/2010/main" w="10000">
                <a:solidFill>
                  <a:srgbClr val="000000"/>
                </a:solidFill>
                <a:miter lim="800000"/>
                <a:headEnd/>
                <a:tailEnd/>
              </a14:hiddenLine>
            </a:ext>
          </a:extLst>
        </p:spPr>
        <p:txBody>
          <a:bodyPr anchor="ctr"/>
          <a:lstStyle/>
          <a:p>
            <a:pPr algn="ctr"/>
            <a:endParaRPr lang="en-US">
              <a:solidFill>
                <a:srgbClr val="FFFFFF"/>
              </a:solidFill>
              <a:latin typeface="Tw Cen MT" charset="-18"/>
            </a:endParaRPr>
          </a:p>
        </p:txBody>
      </p:sp>
      <p:sp>
        <p:nvSpPr>
          <p:cNvPr id="12" name="Explosion 1 11"/>
          <p:cNvSpPr>
            <a:spLocks noChangeArrowheads="1"/>
          </p:cNvSpPr>
          <p:nvPr/>
        </p:nvSpPr>
        <p:spPr bwMode="auto">
          <a:xfrm>
            <a:off x="6286500" y="4983163"/>
            <a:ext cx="419100" cy="503237"/>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sp>
        <p:nvSpPr>
          <p:cNvPr id="13" name="Explosion 1 12"/>
          <p:cNvSpPr>
            <a:spLocks noChangeArrowheads="1"/>
          </p:cNvSpPr>
          <p:nvPr/>
        </p:nvSpPr>
        <p:spPr bwMode="auto">
          <a:xfrm>
            <a:off x="1981200" y="3306763"/>
            <a:ext cx="441325" cy="503237"/>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sp>
        <p:nvSpPr>
          <p:cNvPr id="14" name="Explosion 1 13"/>
          <p:cNvSpPr>
            <a:spLocks noChangeArrowheads="1"/>
          </p:cNvSpPr>
          <p:nvPr/>
        </p:nvSpPr>
        <p:spPr bwMode="auto">
          <a:xfrm>
            <a:off x="6645275" y="1981200"/>
            <a:ext cx="441325" cy="503238"/>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cxnSp>
        <p:nvCxnSpPr>
          <p:cNvPr id="15" name="Straight Connector 14"/>
          <p:cNvCxnSpPr>
            <a:cxnSpLocks noChangeShapeType="1"/>
          </p:cNvCxnSpPr>
          <p:nvPr/>
        </p:nvCxnSpPr>
        <p:spPr bwMode="auto">
          <a:xfrm rot="5400000">
            <a:off x="5727700" y="5257800"/>
            <a:ext cx="1524000" cy="0"/>
          </a:xfrm>
          <a:prstGeom prst="line">
            <a:avLst/>
          </a:prstGeom>
          <a:noFill/>
          <a:ln w="28575">
            <a:solidFill>
              <a:srgbClr val="FF6600"/>
            </a:solidFill>
            <a:prstDash val="sysDot"/>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64321577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2.5.4. </a:t>
            </a:r>
            <a:r>
              <a:rPr lang="en-US" dirty="0"/>
              <a:t>Chiến lược công việc ngắn nhất</a:t>
            </a:r>
          </a:p>
        </p:txBody>
      </p:sp>
      <p:sp>
        <p:nvSpPr>
          <p:cNvPr id="4" name="Date Placeholder 3"/>
          <p:cNvSpPr>
            <a:spLocks noGrp="1"/>
          </p:cNvSpPr>
          <p:nvPr>
            <p:ph type="dt" sz="half" idx="10"/>
          </p:nvPr>
        </p:nvSpPr>
        <p:spPr/>
        <p:txBody>
          <a:bodyPr/>
          <a:lstStyle/>
          <a:p>
            <a:fld id="{F304A388-B792-4BF1-82EC-FA2C53762184}" type="datetime1">
              <a:rPr lang="en-US" smtClean="0"/>
              <a:t>08-Jul-19</a:t>
            </a:fld>
            <a:endParaRPr lang="en-US" dirty="0"/>
          </a:p>
        </p:txBody>
      </p:sp>
      <p:sp>
        <p:nvSpPr>
          <p:cNvPr id="5" name="Footer Placeholder 4"/>
          <p:cNvSpPr>
            <a:spLocks noGrp="1"/>
          </p:cNvSpPr>
          <p:nvPr>
            <p:ph type="ftr" sz="quarter" idx="11"/>
          </p:nvPr>
        </p:nvSpPr>
        <p:spPr/>
        <p:txBody>
          <a:bodyPr/>
          <a:lstStyle/>
          <a:p>
            <a:r>
              <a:rPr lang="en-US" smtClean="0"/>
              <a:t>GV.TS.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97</a:t>
            </a:fld>
            <a:endParaRPr lang="en-US" dirty="0"/>
          </a:p>
        </p:txBody>
      </p:sp>
      <p:sp>
        <p:nvSpPr>
          <p:cNvPr id="7" name="Content Placeholder 2"/>
          <p:cNvSpPr>
            <a:spLocks noGrp="1"/>
          </p:cNvSpPr>
          <p:nvPr>
            <p:ph sz="quarter" idx="1"/>
          </p:nvPr>
        </p:nvSpPr>
        <p:spPr>
          <a:xfrm>
            <a:off x="612775" y="1600200"/>
            <a:ext cx="8153400" cy="4495800"/>
          </a:xfrm>
        </p:spPr>
        <p:txBody>
          <a:bodyPr/>
          <a:lstStyle/>
          <a:p>
            <a:pPr>
              <a:buFont typeface="Wingdings 2" charset="2"/>
              <a:buNone/>
            </a:pPr>
            <a:r>
              <a:rPr lang="en-US" smtClean="0"/>
              <a:t>  </a:t>
            </a:r>
          </a:p>
        </p:txBody>
      </p:sp>
      <p:graphicFrame>
        <p:nvGraphicFramePr>
          <p:cNvPr id="8" name="Table 7"/>
          <p:cNvGraphicFramePr>
            <a:graphicFrameLocks noGrp="1"/>
          </p:cNvGraphicFramePr>
          <p:nvPr/>
        </p:nvGraphicFramePr>
        <p:xfrm>
          <a:off x="781050" y="1600200"/>
          <a:ext cx="7677150" cy="1463040"/>
        </p:xfrm>
        <a:graphic>
          <a:graphicData uri="http://schemas.openxmlformats.org/drawingml/2006/table">
            <a:tbl>
              <a:tblPr/>
              <a:tblGrid>
                <a:gridCol w="1096963">
                  <a:extLst>
                    <a:ext uri="{9D8B030D-6E8A-4147-A177-3AD203B41FA5}">
                      <a16:colId xmlns:a16="http://schemas.microsoft.com/office/drawing/2014/main" val="20000"/>
                    </a:ext>
                  </a:extLst>
                </a:gridCol>
                <a:gridCol w="1096962">
                  <a:extLst>
                    <a:ext uri="{9D8B030D-6E8A-4147-A177-3AD203B41FA5}">
                      <a16:colId xmlns:a16="http://schemas.microsoft.com/office/drawing/2014/main" val="20001"/>
                    </a:ext>
                  </a:extLst>
                </a:gridCol>
                <a:gridCol w="1096963">
                  <a:extLst>
                    <a:ext uri="{9D8B030D-6E8A-4147-A177-3AD203B41FA5}">
                      <a16:colId xmlns:a16="http://schemas.microsoft.com/office/drawing/2014/main" val="20002"/>
                    </a:ext>
                  </a:extLst>
                </a:gridCol>
                <a:gridCol w="1095375">
                  <a:extLst>
                    <a:ext uri="{9D8B030D-6E8A-4147-A177-3AD203B41FA5}">
                      <a16:colId xmlns:a16="http://schemas.microsoft.com/office/drawing/2014/main" val="20003"/>
                    </a:ext>
                  </a:extLst>
                </a:gridCol>
                <a:gridCol w="1096962">
                  <a:extLst>
                    <a:ext uri="{9D8B030D-6E8A-4147-A177-3AD203B41FA5}">
                      <a16:colId xmlns:a16="http://schemas.microsoft.com/office/drawing/2014/main" val="20004"/>
                    </a:ext>
                  </a:extLst>
                </a:gridCol>
                <a:gridCol w="1096963">
                  <a:extLst>
                    <a:ext uri="{9D8B030D-6E8A-4147-A177-3AD203B41FA5}">
                      <a16:colId xmlns:a16="http://schemas.microsoft.com/office/drawing/2014/main" val="20005"/>
                    </a:ext>
                  </a:extLst>
                </a:gridCol>
                <a:gridCol w="1096962">
                  <a:extLst>
                    <a:ext uri="{9D8B030D-6E8A-4147-A177-3AD203B41FA5}">
                      <a16:colId xmlns:a16="http://schemas.microsoft.com/office/drawing/2014/main" val="20006"/>
                    </a:ext>
                  </a:extLst>
                </a:gridCol>
              </a:tblGrid>
              <a:tr h="2825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Process</a:t>
                      </a:r>
                      <a:endParaRPr kumimoji="0" lang="en-US" sz="1600" b="0" i="0" u="none" strike="noStrike" cap="none" normalizeH="0" baseline="0" smtClean="0">
                        <a:ln>
                          <a:noFill/>
                        </a:ln>
                        <a:solidFill>
                          <a:srgbClr val="FFFFFF"/>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Arrival time</a:t>
                      </a:r>
                      <a:endParaRPr kumimoji="0" lang="en-US" sz="1600" b="0" i="0" u="none" strike="noStrike" cap="none" normalizeH="0" baseline="0" smtClean="0">
                        <a:ln>
                          <a:noFill/>
                        </a:ln>
                        <a:solidFill>
                          <a:srgbClr val="FFFFFF"/>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r>
                        <a:rPr kumimoji="0" lang="en-US" sz="1600" b="0" i="0" u="none" strike="noStrike" cap="none" normalizeH="0" baseline="30000" smtClean="0">
                          <a:ln>
                            <a:noFill/>
                          </a:ln>
                          <a:solidFill>
                            <a:srgbClr val="AA5816"/>
                          </a:solidFill>
                          <a:effectLst/>
                          <a:latin typeface="Arial" charset="0"/>
                          <a:ea typeface="Times New Roman" charset="0"/>
                        </a:rPr>
                        <a:t>st</a:t>
                      </a:r>
                      <a:r>
                        <a:rPr kumimoji="0" lang="en-US" sz="1600" b="0" i="0" u="none" strike="noStrike" cap="none" normalizeH="0" baseline="0" smtClean="0">
                          <a:ln>
                            <a:noFill/>
                          </a:ln>
                          <a:solidFill>
                            <a:srgbClr val="AA5816"/>
                          </a:solidFill>
                          <a:effectLst/>
                          <a:latin typeface="Arial" charset="0"/>
                          <a:ea typeface="Times New Roman" charset="0"/>
                        </a:rPr>
                        <a:t> exec</a:t>
                      </a:r>
                      <a:endParaRPr kumimoji="0" lang="en-US" sz="1600" b="0" i="0" u="none" strike="noStrike" cap="none" normalizeH="0" baseline="0" smtClean="0">
                        <a:ln>
                          <a:noFill/>
                        </a:ln>
                        <a:solidFill>
                          <a:srgbClr val="AA5816"/>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1C1D2"/>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1</a:t>
                      </a:r>
                      <a:r>
                        <a:rPr kumimoji="0" lang="en-US" sz="1600" b="0" i="0" u="none" strike="noStrike" cap="none" normalizeH="0" baseline="30000" smtClean="0">
                          <a:ln>
                            <a:noFill/>
                          </a:ln>
                          <a:solidFill>
                            <a:srgbClr val="FFFFFF"/>
                          </a:solidFill>
                          <a:effectLst/>
                          <a:latin typeface="Arial" charset="0"/>
                          <a:ea typeface="Times New Roman" charset="0"/>
                        </a:rPr>
                        <a:t>st</a:t>
                      </a:r>
                      <a:r>
                        <a:rPr kumimoji="0" lang="en-US" sz="1600" b="0" i="0" u="none" strike="noStrike" cap="none" normalizeH="0" baseline="0" smtClean="0">
                          <a:ln>
                            <a:noFill/>
                          </a:ln>
                          <a:solidFill>
                            <a:srgbClr val="FFFFFF"/>
                          </a:solidFill>
                          <a:effectLst/>
                          <a:latin typeface="Arial" charset="0"/>
                          <a:ea typeface="Times New Roman" charset="0"/>
                        </a:rPr>
                        <a:t> I/O</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2</a:t>
                      </a:r>
                      <a:r>
                        <a:rPr kumimoji="0" lang="en-US" sz="1600" b="0" i="0" u="none" strike="noStrike" cap="none" normalizeH="0" baseline="30000" smtClean="0">
                          <a:ln>
                            <a:noFill/>
                          </a:ln>
                          <a:solidFill>
                            <a:srgbClr val="AA5816"/>
                          </a:solidFill>
                          <a:effectLst/>
                          <a:latin typeface="Arial" charset="0"/>
                          <a:ea typeface="Times New Roman" charset="0"/>
                        </a:rPr>
                        <a:t>nd</a:t>
                      </a:r>
                      <a:r>
                        <a:rPr kumimoji="0" lang="en-US" sz="1600" b="0" i="0" u="none" strike="noStrike" cap="none" normalizeH="0" baseline="0" smtClean="0">
                          <a:ln>
                            <a:noFill/>
                          </a:ln>
                          <a:solidFill>
                            <a:srgbClr val="AA5816"/>
                          </a:solidFill>
                          <a:effectLst/>
                          <a:latin typeface="Arial" charset="0"/>
                          <a:ea typeface="Times New Roman" charset="0"/>
                        </a:rPr>
                        <a:t> exec</a:t>
                      </a:r>
                      <a:endParaRPr kumimoji="0" lang="en-US" sz="1600" b="0" i="0" u="none" strike="noStrike" cap="none" normalizeH="0" baseline="0" smtClean="0">
                        <a:ln>
                          <a:noFill/>
                        </a:ln>
                        <a:solidFill>
                          <a:srgbClr val="AA5816"/>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1C1D2"/>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2</a:t>
                      </a:r>
                      <a:r>
                        <a:rPr kumimoji="0" lang="en-US" sz="1600" b="0" i="0" u="none" strike="noStrike" cap="none" normalizeH="0" baseline="30000" smtClean="0">
                          <a:ln>
                            <a:noFill/>
                          </a:ln>
                          <a:solidFill>
                            <a:srgbClr val="FFFFFF"/>
                          </a:solidFill>
                          <a:effectLst/>
                          <a:latin typeface="Arial" charset="0"/>
                          <a:ea typeface="Times New Roman" charset="0"/>
                        </a:rPr>
                        <a:t>nd</a:t>
                      </a:r>
                      <a:r>
                        <a:rPr kumimoji="0" lang="en-US" sz="1600" b="0" i="0" u="none" strike="noStrike" cap="none" normalizeH="0" baseline="0" smtClean="0">
                          <a:ln>
                            <a:noFill/>
                          </a:ln>
                          <a:solidFill>
                            <a:srgbClr val="FFFFFF"/>
                          </a:solidFill>
                          <a:effectLst/>
                          <a:latin typeface="Arial" charset="0"/>
                          <a:ea typeface="Times New Roman" charset="0"/>
                        </a:rPr>
                        <a:t> I/O</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3</a:t>
                      </a:r>
                      <a:r>
                        <a:rPr kumimoji="0" lang="en-US" sz="1600" b="0" i="0" u="none" strike="noStrike" cap="none" normalizeH="0" baseline="30000" smtClean="0">
                          <a:ln>
                            <a:noFill/>
                          </a:ln>
                          <a:solidFill>
                            <a:srgbClr val="AA5816"/>
                          </a:solidFill>
                          <a:effectLst/>
                          <a:latin typeface="Arial" charset="0"/>
                          <a:ea typeface="Times New Roman" charset="0"/>
                        </a:rPr>
                        <a:t>rd</a:t>
                      </a:r>
                      <a:r>
                        <a:rPr kumimoji="0" lang="en-US" sz="1600" b="0" i="0" u="none" strike="noStrike" cap="none" normalizeH="0" baseline="0" smtClean="0">
                          <a:ln>
                            <a:noFill/>
                          </a:ln>
                          <a:solidFill>
                            <a:srgbClr val="AA5816"/>
                          </a:solidFill>
                          <a:effectLst/>
                          <a:latin typeface="Arial" charset="0"/>
                          <a:ea typeface="Times New Roman" charset="0"/>
                        </a:rPr>
                        <a:t> exec</a:t>
                      </a:r>
                      <a:endParaRPr kumimoji="0" lang="en-US" sz="1600" b="0" i="0" u="none" strike="noStrike" cap="none" normalizeH="0" baseline="0" smtClean="0">
                        <a:ln>
                          <a:noFill/>
                        </a:ln>
                        <a:solidFill>
                          <a:srgbClr val="AA5816"/>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1C1D2"/>
                    </a:solidFill>
                  </a:tcPr>
                </a:tc>
                <a:extLst>
                  <a:ext uri="{0D108BD9-81ED-4DB2-BD59-A6C34878D82A}">
                    <a16:rowId xmlns:a16="http://schemas.microsoft.com/office/drawing/2014/main" val="10000"/>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A</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0</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4</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4</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4</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4</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4</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1"/>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B</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2</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8</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8</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0CAC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2"/>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C</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3</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2</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2</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3"/>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D</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7</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extLst>
                  <a:ext uri="{0D108BD9-81ED-4DB2-BD59-A6C34878D82A}">
                    <a16:rowId xmlns:a16="http://schemas.microsoft.com/office/drawing/2014/main" val="10004"/>
                  </a:ext>
                </a:extLst>
              </a:tr>
            </a:tbl>
          </a:graphicData>
        </a:graphic>
      </p:graphicFrame>
      <p:graphicFrame>
        <p:nvGraphicFramePr>
          <p:cNvPr id="9" name="Table 8"/>
          <p:cNvGraphicFramePr>
            <a:graphicFrameLocks noGrp="1"/>
          </p:cNvGraphicFramePr>
          <p:nvPr/>
        </p:nvGraphicFramePr>
        <p:xfrm>
          <a:off x="990600" y="3368675"/>
          <a:ext cx="4324350" cy="335280"/>
        </p:xfrm>
        <a:graphic>
          <a:graphicData uri="http://schemas.openxmlformats.org/drawingml/2006/table">
            <a:tbl>
              <a:tblPr/>
              <a:tblGrid>
                <a:gridCol w="890588">
                  <a:extLst>
                    <a:ext uri="{9D8B030D-6E8A-4147-A177-3AD203B41FA5}">
                      <a16:colId xmlns:a16="http://schemas.microsoft.com/office/drawing/2014/main" val="20000"/>
                    </a:ext>
                  </a:extLst>
                </a:gridCol>
                <a:gridCol w="614362">
                  <a:extLst>
                    <a:ext uri="{9D8B030D-6E8A-4147-A177-3AD203B41FA5}">
                      <a16:colId xmlns:a16="http://schemas.microsoft.com/office/drawing/2014/main" val="20001"/>
                    </a:ext>
                  </a:extLst>
                </a:gridCol>
                <a:gridCol w="641350">
                  <a:extLst>
                    <a:ext uri="{9D8B030D-6E8A-4147-A177-3AD203B41FA5}">
                      <a16:colId xmlns:a16="http://schemas.microsoft.com/office/drawing/2014/main" val="20002"/>
                    </a:ext>
                  </a:extLst>
                </a:gridCol>
                <a:gridCol w="768350">
                  <a:extLst>
                    <a:ext uri="{9D8B030D-6E8A-4147-A177-3AD203B41FA5}">
                      <a16:colId xmlns:a16="http://schemas.microsoft.com/office/drawing/2014/main" val="20003"/>
                    </a:ext>
                  </a:extLst>
                </a:gridCol>
                <a:gridCol w="768350">
                  <a:extLst>
                    <a:ext uri="{9D8B030D-6E8A-4147-A177-3AD203B41FA5}">
                      <a16:colId xmlns:a16="http://schemas.microsoft.com/office/drawing/2014/main" val="20004"/>
                    </a:ext>
                  </a:extLst>
                </a:gridCol>
                <a:gridCol w="641350">
                  <a:extLst>
                    <a:ext uri="{9D8B030D-6E8A-4147-A177-3AD203B41FA5}">
                      <a16:colId xmlns:a16="http://schemas.microsoft.com/office/drawing/2014/main" val="20005"/>
                    </a:ext>
                  </a:extLst>
                </a:gridCol>
              </a:tblGrid>
              <a:tr h="233363">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News Gothic MT" charset="0"/>
                          <a:ea typeface="ＭＳ Ｐゴシック" charset="-128"/>
                        </a:rPr>
                        <a:t>RQ:</a:t>
                      </a:r>
                    </a:p>
                  </a:txBody>
                  <a:tcPr horzOverflow="overflow">
                    <a:lnL w="12700" cap="flat" cmpd="sng" algn="ctr">
                      <a:solidFill>
                        <a:schemeClr val="bg1"/>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News Gothic MT" charset="0"/>
                          <a:ea typeface="ＭＳ Ｐゴシック" charset="-128"/>
                        </a:rPr>
                        <a:t>A:4</a:t>
                      </a: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rgbClr val="D9E8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News Gothic MT" charset="0"/>
                        <a:ea typeface="ＭＳ Ｐゴシック" charset="-128"/>
                      </a:endParaRP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News Gothic MT" charset="0"/>
                        <a:ea typeface="ＭＳ Ｐゴシック" charset="-128"/>
                      </a:endParaRP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News Gothic MT" charset="0"/>
                        <a:ea typeface="ＭＳ Ｐゴシック" charset="-128"/>
                      </a:endParaRP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News Gothic MT" charset="0"/>
                        <a:ea typeface="ＭＳ Ｐゴシック" charset="-128"/>
                      </a:endParaRP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10" name="Object 2"/>
          <p:cNvGraphicFramePr>
            <a:graphicFrameLocks noChangeAspect="1"/>
          </p:cNvGraphicFramePr>
          <p:nvPr>
            <p:extLst>
              <p:ext uri="{D42A27DB-BD31-4B8C-83A1-F6EECF244321}">
                <p14:modId xmlns:p14="http://schemas.microsoft.com/office/powerpoint/2010/main" val="1299588380"/>
              </p:ext>
            </p:extLst>
          </p:nvPr>
        </p:nvGraphicFramePr>
        <p:xfrm>
          <a:off x="549275" y="4146550"/>
          <a:ext cx="8042275" cy="1920875"/>
        </p:xfrm>
        <a:graphic>
          <a:graphicData uri="http://schemas.openxmlformats.org/presentationml/2006/ole">
            <mc:AlternateContent xmlns:mc="http://schemas.openxmlformats.org/markup-compatibility/2006">
              <mc:Choice xmlns:v="urn:schemas-microsoft-com:vml" Requires="v">
                <p:oleObj spid="_x0000_s44050" name="Document" r:id="rId3" imgW="6007100" imgH="1435100" progId="Word.Document.12">
                  <p:link updateAutomatic="1"/>
                </p:oleObj>
              </mc:Choice>
              <mc:Fallback>
                <p:oleObj name="Document" r:id="rId3" imgW="6007100" imgH="1435100" progId="Word.Document.12">
                  <p:link updateAutomatic="1"/>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275" y="4146550"/>
                        <a:ext cx="8042275"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Rectangle 10"/>
          <p:cNvSpPr>
            <a:spLocks noChangeArrowheads="1"/>
          </p:cNvSpPr>
          <p:nvPr/>
        </p:nvSpPr>
        <p:spPr bwMode="auto">
          <a:xfrm>
            <a:off x="7772400" y="4146550"/>
            <a:ext cx="819150" cy="1919288"/>
          </a:xfrm>
          <a:prstGeom prst="rect">
            <a:avLst/>
          </a:prstGeom>
          <a:solidFill>
            <a:srgbClr val="D4E2ED">
              <a:alpha val="70195"/>
            </a:srgbClr>
          </a:solidFill>
          <a:ln>
            <a:noFill/>
          </a:ln>
          <a:effectLst>
            <a:outerShdw blurRad="38100" dist="30000" dir="5400000" rotWithShape="0">
              <a:srgbClr val="808080">
                <a:alpha val="45000"/>
              </a:srgbClr>
            </a:outerShdw>
          </a:effectLst>
          <a:extLst>
            <a:ext uri="{91240B29-F687-4F45-9708-019B960494DF}">
              <a14:hiddenLine xmlns:a14="http://schemas.microsoft.com/office/drawing/2010/main" w="10000">
                <a:solidFill>
                  <a:srgbClr val="000000"/>
                </a:solidFill>
                <a:miter lim="800000"/>
                <a:headEnd/>
                <a:tailEnd/>
              </a14:hiddenLine>
            </a:ext>
          </a:extLst>
        </p:spPr>
        <p:txBody>
          <a:bodyPr anchor="ctr"/>
          <a:lstStyle/>
          <a:p>
            <a:pPr algn="ctr"/>
            <a:endParaRPr lang="en-US">
              <a:solidFill>
                <a:srgbClr val="FFFFFF"/>
              </a:solidFill>
              <a:latin typeface="Tw Cen MT" charset="-18"/>
            </a:endParaRPr>
          </a:p>
        </p:txBody>
      </p:sp>
      <p:sp>
        <p:nvSpPr>
          <p:cNvPr id="12" name="Explosion 1 11"/>
          <p:cNvSpPr>
            <a:spLocks noChangeArrowheads="1"/>
          </p:cNvSpPr>
          <p:nvPr/>
        </p:nvSpPr>
        <p:spPr bwMode="auto">
          <a:xfrm>
            <a:off x="7315200" y="4038600"/>
            <a:ext cx="419100" cy="503238"/>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sp>
        <p:nvSpPr>
          <p:cNvPr id="13" name="Explosion 1 12"/>
          <p:cNvSpPr>
            <a:spLocks noChangeArrowheads="1"/>
          </p:cNvSpPr>
          <p:nvPr/>
        </p:nvSpPr>
        <p:spPr bwMode="auto">
          <a:xfrm>
            <a:off x="1981200" y="3306763"/>
            <a:ext cx="441325" cy="503237"/>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sp>
        <p:nvSpPr>
          <p:cNvPr id="14" name="Explosion 1 13"/>
          <p:cNvSpPr>
            <a:spLocks noChangeArrowheads="1"/>
          </p:cNvSpPr>
          <p:nvPr/>
        </p:nvSpPr>
        <p:spPr bwMode="auto">
          <a:xfrm>
            <a:off x="7734300" y="1981200"/>
            <a:ext cx="441325" cy="503238"/>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sp>
        <p:nvSpPr>
          <p:cNvPr id="15" name="Explosion 1 14"/>
          <p:cNvSpPr>
            <a:spLocks noChangeArrowheads="1"/>
          </p:cNvSpPr>
          <p:nvPr/>
        </p:nvSpPr>
        <p:spPr bwMode="auto">
          <a:xfrm>
            <a:off x="5486400" y="2239963"/>
            <a:ext cx="441325" cy="503237"/>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cxnSp>
        <p:nvCxnSpPr>
          <p:cNvPr id="16" name="Straight Connector 15"/>
          <p:cNvCxnSpPr>
            <a:cxnSpLocks noChangeShapeType="1"/>
          </p:cNvCxnSpPr>
          <p:nvPr/>
        </p:nvCxnSpPr>
        <p:spPr bwMode="auto">
          <a:xfrm rot="10800000" flipV="1">
            <a:off x="1905000" y="3355975"/>
            <a:ext cx="517525" cy="368300"/>
          </a:xfrm>
          <a:prstGeom prst="line">
            <a:avLst/>
          </a:prstGeom>
          <a:noFill/>
          <a:ln w="19050">
            <a:solidFill>
              <a:schemeClr val="accent1"/>
            </a:solidFill>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
        <p:nvSpPr>
          <p:cNvPr id="17" name="Explosion 1 16"/>
          <p:cNvSpPr>
            <a:spLocks noChangeArrowheads="1"/>
          </p:cNvSpPr>
          <p:nvPr/>
        </p:nvSpPr>
        <p:spPr bwMode="auto">
          <a:xfrm>
            <a:off x="7467600" y="4449763"/>
            <a:ext cx="419100" cy="503237"/>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cxnSp>
        <p:nvCxnSpPr>
          <p:cNvPr id="18" name="Straight Connector 17"/>
          <p:cNvCxnSpPr>
            <a:cxnSpLocks noChangeShapeType="1"/>
          </p:cNvCxnSpPr>
          <p:nvPr/>
        </p:nvCxnSpPr>
        <p:spPr bwMode="auto">
          <a:xfrm rot="5400000">
            <a:off x="6781800" y="5257800"/>
            <a:ext cx="1524000" cy="0"/>
          </a:xfrm>
          <a:prstGeom prst="line">
            <a:avLst/>
          </a:prstGeom>
          <a:noFill/>
          <a:ln w="28575">
            <a:solidFill>
              <a:srgbClr val="FF6600"/>
            </a:solidFill>
            <a:prstDash val="sysDot"/>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90529150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2.5.4. </a:t>
            </a:r>
            <a:r>
              <a:rPr lang="en-US" dirty="0"/>
              <a:t>Chiến lược công việc ngắn nhất</a:t>
            </a:r>
          </a:p>
        </p:txBody>
      </p:sp>
      <p:sp>
        <p:nvSpPr>
          <p:cNvPr id="4" name="Date Placeholder 3"/>
          <p:cNvSpPr>
            <a:spLocks noGrp="1"/>
          </p:cNvSpPr>
          <p:nvPr>
            <p:ph type="dt" sz="half" idx="10"/>
          </p:nvPr>
        </p:nvSpPr>
        <p:spPr/>
        <p:txBody>
          <a:bodyPr/>
          <a:lstStyle/>
          <a:p>
            <a:fld id="{F304A388-B792-4BF1-82EC-FA2C53762184}" type="datetime1">
              <a:rPr lang="en-US" smtClean="0"/>
              <a:t>08-Jul-19</a:t>
            </a:fld>
            <a:endParaRPr lang="en-US" dirty="0"/>
          </a:p>
        </p:txBody>
      </p:sp>
      <p:sp>
        <p:nvSpPr>
          <p:cNvPr id="5" name="Footer Placeholder 4"/>
          <p:cNvSpPr>
            <a:spLocks noGrp="1"/>
          </p:cNvSpPr>
          <p:nvPr>
            <p:ph type="ftr" sz="quarter" idx="11"/>
          </p:nvPr>
        </p:nvSpPr>
        <p:spPr/>
        <p:txBody>
          <a:bodyPr/>
          <a:lstStyle/>
          <a:p>
            <a:r>
              <a:rPr lang="en-US" smtClean="0"/>
              <a:t>GV.TS.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98</a:t>
            </a:fld>
            <a:endParaRPr lang="en-US" dirty="0"/>
          </a:p>
        </p:txBody>
      </p:sp>
      <p:sp>
        <p:nvSpPr>
          <p:cNvPr id="7" name="Content Placeholder 2"/>
          <p:cNvSpPr>
            <a:spLocks noGrp="1"/>
          </p:cNvSpPr>
          <p:nvPr>
            <p:ph sz="quarter" idx="1"/>
          </p:nvPr>
        </p:nvSpPr>
        <p:spPr>
          <a:xfrm>
            <a:off x="612775" y="1600200"/>
            <a:ext cx="8153400" cy="4495800"/>
          </a:xfrm>
        </p:spPr>
        <p:txBody>
          <a:bodyPr/>
          <a:lstStyle/>
          <a:p>
            <a:pPr>
              <a:buFont typeface="Wingdings 2" charset="2"/>
              <a:buNone/>
            </a:pPr>
            <a:r>
              <a:rPr lang="en-US" smtClean="0"/>
              <a:t>  </a:t>
            </a:r>
          </a:p>
        </p:txBody>
      </p:sp>
      <p:graphicFrame>
        <p:nvGraphicFramePr>
          <p:cNvPr id="8" name="Table 7"/>
          <p:cNvGraphicFramePr>
            <a:graphicFrameLocks noGrp="1"/>
          </p:cNvGraphicFramePr>
          <p:nvPr/>
        </p:nvGraphicFramePr>
        <p:xfrm>
          <a:off x="781050" y="1600200"/>
          <a:ext cx="7677150" cy="1463040"/>
        </p:xfrm>
        <a:graphic>
          <a:graphicData uri="http://schemas.openxmlformats.org/drawingml/2006/table">
            <a:tbl>
              <a:tblPr/>
              <a:tblGrid>
                <a:gridCol w="1096963">
                  <a:extLst>
                    <a:ext uri="{9D8B030D-6E8A-4147-A177-3AD203B41FA5}">
                      <a16:colId xmlns:a16="http://schemas.microsoft.com/office/drawing/2014/main" val="20000"/>
                    </a:ext>
                  </a:extLst>
                </a:gridCol>
                <a:gridCol w="1096962">
                  <a:extLst>
                    <a:ext uri="{9D8B030D-6E8A-4147-A177-3AD203B41FA5}">
                      <a16:colId xmlns:a16="http://schemas.microsoft.com/office/drawing/2014/main" val="20001"/>
                    </a:ext>
                  </a:extLst>
                </a:gridCol>
                <a:gridCol w="1096963">
                  <a:extLst>
                    <a:ext uri="{9D8B030D-6E8A-4147-A177-3AD203B41FA5}">
                      <a16:colId xmlns:a16="http://schemas.microsoft.com/office/drawing/2014/main" val="20002"/>
                    </a:ext>
                  </a:extLst>
                </a:gridCol>
                <a:gridCol w="1095375">
                  <a:extLst>
                    <a:ext uri="{9D8B030D-6E8A-4147-A177-3AD203B41FA5}">
                      <a16:colId xmlns:a16="http://schemas.microsoft.com/office/drawing/2014/main" val="20003"/>
                    </a:ext>
                  </a:extLst>
                </a:gridCol>
                <a:gridCol w="1096962">
                  <a:extLst>
                    <a:ext uri="{9D8B030D-6E8A-4147-A177-3AD203B41FA5}">
                      <a16:colId xmlns:a16="http://schemas.microsoft.com/office/drawing/2014/main" val="20004"/>
                    </a:ext>
                  </a:extLst>
                </a:gridCol>
                <a:gridCol w="1096963">
                  <a:extLst>
                    <a:ext uri="{9D8B030D-6E8A-4147-A177-3AD203B41FA5}">
                      <a16:colId xmlns:a16="http://schemas.microsoft.com/office/drawing/2014/main" val="20005"/>
                    </a:ext>
                  </a:extLst>
                </a:gridCol>
                <a:gridCol w="1096962">
                  <a:extLst>
                    <a:ext uri="{9D8B030D-6E8A-4147-A177-3AD203B41FA5}">
                      <a16:colId xmlns:a16="http://schemas.microsoft.com/office/drawing/2014/main" val="20006"/>
                    </a:ext>
                  </a:extLst>
                </a:gridCol>
              </a:tblGrid>
              <a:tr h="2825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Process</a:t>
                      </a:r>
                      <a:endParaRPr kumimoji="0" lang="en-US" sz="1600" b="0" i="0" u="none" strike="noStrike" cap="none" normalizeH="0" baseline="0" smtClean="0">
                        <a:ln>
                          <a:noFill/>
                        </a:ln>
                        <a:solidFill>
                          <a:srgbClr val="FFFFFF"/>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bg1"/>
                          </a:solidFill>
                          <a:effectLst/>
                          <a:latin typeface="Arial" charset="0"/>
                          <a:ea typeface="Times New Roman" charset="0"/>
                        </a:rPr>
                        <a:t>Arrival time</a:t>
                      </a:r>
                      <a:endParaRPr kumimoji="0" lang="en-US" sz="1600" b="0" i="0" u="none" strike="noStrike" cap="none" normalizeH="0" baseline="0" smtClean="0">
                        <a:ln>
                          <a:noFill/>
                        </a:ln>
                        <a:solidFill>
                          <a:schemeClr val="bg1"/>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r>
                        <a:rPr kumimoji="0" lang="en-US" sz="1600" b="0" i="0" u="none" strike="noStrike" cap="none" normalizeH="0" baseline="30000" smtClean="0">
                          <a:ln>
                            <a:noFill/>
                          </a:ln>
                          <a:solidFill>
                            <a:srgbClr val="AA5816"/>
                          </a:solidFill>
                          <a:effectLst/>
                          <a:latin typeface="Arial" charset="0"/>
                          <a:ea typeface="Times New Roman" charset="0"/>
                        </a:rPr>
                        <a:t>st</a:t>
                      </a:r>
                      <a:r>
                        <a:rPr kumimoji="0" lang="en-US" sz="1600" b="0" i="0" u="none" strike="noStrike" cap="none" normalizeH="0" baseline="0" smtClean="0">
                          <a:ln>
                            <a:noFill/>
                          </a:ln>
                          <a:solidFill>
                            <a:srgbClr val="AA5816"/>
                          </a:solidFill>
                          <a:effectLst/>
                          <a:latin typeface="Arial" charset="0"/>
                          <a:ea typeface="Times New Roman" charset="0"/>
                        </a:rPr>
                        <a:t> exec</a:t>
                      </a:r>
                      <a:endParaRPr kumimoji="0" lang="en-US" sz="1600" b="0" i="0" u="none" strike="noStrike" cap="none" normalizeH="0" baseline="0" smtClean="0">
                        <a:ln>
                          <a:noFill/>
                        </a:ln>
                        <a:solidFill>
                          <a:srgbClr val="AA5816"/>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1C1D2"/>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1</a:t>
                      </a:r>
                      <a:r>
                        <a:rPr kumimoji="0" lang="en-US" sz="1600" b="0" i="0" u="none" strike="noStrike" cap="none" normalizeH="0" baseline="30000" smtClean="0">
                          <a:ln>
                            <a:noFill/>
                          </a:ln>
                          <a:solidFill>
                            <a:srgbClr val="FFFFFF"/>
                          </a:solidFill>
                          <a:effectLst/>
                          <a:latin typeface="Arial" charset="0"/>
                          <a:ea typeface="Times New Roman" charset="0"/>
                        </a:rPr>
                        <a:t>st</a:t>
                      </a:r>
                      <a:r>
                        <a:rPr kumimoji="0" lang="en-US" sz="1600" b="0" i="0" u="none" strike="noStrike" cap="none" normalizeH="0" baseline="0" smtClean="0">
                          <a:ln>
                            <a:noFill/>
                          </a:ln>
                          <a:solidFill>
                            <a:srgbClr val="FFFFFF"/>
                          </a:solidFill>
                          <a:effectLst/>
                          <a:latin typeface="Arial" charset="0"/>
                          <a:ea typeface="Times New Roman" charset="0"/>
                        </a:rPr>
                        <a:t> I/O</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2</a:t>
                      </a:r>
                      <a:r>
                        <a:rPr kumimoji="0" lang="en-US" sz="1600" b="0" i="0" u="none" strike="noStrike" cap="none" normalizeH="0" baseline="30000" smtClean="0">
                          <a:ln>
                            <a:noFill/>
                          </a:ln>
                          <a:solidFill>
                            <a:srgbClr val="AA5816"/>
                          </a:solidFill>
                          <a:effectLst/>
                          <a:latin typeface="Arial" charset="0"/>
                          <a:ea typeface="Times New Roman" charset="0"/>
                        </a:rPr>
                        <a:t>nd</a:t>
                      </a:r>
                      <a:r>
                        <a:rPr kumimoji="0" lang="en-US" sz="1600" b="0" i="0" u="none" strike="noStrike" cap="none" normalizeH="0" baseline="0" smtClean="0">
                          <a:ln>
                            <a:noFill/>
                          </a:ln>
                          <a:solidFill>
                            <a:srgbClr val="AA5816"/>
                          </a:solidFill>
                          <a:effectLst/>
                          <a:latin typeface="Arial" charset="0"/>
                          <a:ea typeface="Times New Roman" charset="0"/>
                        </a:rPr>
                        <a:t> exec</a:t>
                      </a:r>
                      <a:endParaRPr kumimoji="0" lang="en-US" sz="1600" b="0" i="0" u="none" strike="noStrike" cap="none" normalizeH="0" baseline="0" smtClean="0">
                        <a:ln>
                          <a:noFill/>
                        </a:ln>
                        <a:solidFill>
                          <a:srgbClr val="AA5816"/>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1C1D2"/>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FFFFFF"/>
                          </a:solidFill>
                          <a:effectLst/>
                          <a:latin typeface="Arial" charset="0"/>
                          <a:ea typeface="Times New Roman" charset="0"/>
                        </a:rPr>
                        <a:t>2</a:t>
                      </a:r>
                      <a:r>
                        <a:rPr kumimoji="0" lang="en-US" sz="1600" b="0" i="0" u="none" strike="noStrike" cap="none" normalizeH="0" baseline="30000" smtClean="0">
                          <a:ln>
                            <a:noFill/>
                          </a:ln>
                          <a:solidFill>
                            <a:srgbClr val="FFFFFF"/>
                          </a:solidFill>
                          <a:effectLst/>
                          <a:latin typeface="Arial" charset="0"/>
                          <a:ea typeface="Times New Roman" charset="0"/>
                        </a:rPr>
                        <a:t>nd</a:t>
                      </a:r>
                      <a:r>
                        <a:rPr kumimoji="0" lang="en-US" sz="1600" b="0" i="0" u="none" strike="noStrike" cap="none" normalizeH="0" baseline="0" smtClean="0">
                          <a:ln>
                            <a:noFill/>
                          </a:ln>
                          <a:solidFill>
                            <a:srgbClr val="FFFFFF"/>
                          </a:solidFill>
                          <a:effectLst/>
                          <a:latin typeface="Arial" charset="0"/>
                          <a:ea typeface="Times New Roman" charset="0"/>
                        </a:rPr>
                        <a:t> I/O</a:t>
                      </a:r>
                      <a:endParaRPr kumimoji="0" lang="en-US" sz="1600" b="0" i="0" u="none" strike="noStrike" cap="none" normalizeH="0" baseline="0" smtClean="0">
                        <a:ln>
                          <a:noFill/>
                        </a:ln>
                        <a:solidFill>
                          <a:srgbClr val="FFFFFF"/>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3</a:t>
                      </a:r>
                      <a:r>
                        <a:rPr kumimoji="0" lang="en-US" sz="1600" b="0" i="0" u="none" strike="noStrike" cap="none" normalizeH="0" baseline="30000" smtClean="0">
                          <a:ln>
                            <a:noFill/>
                          </a:ln>
                          <a:solidFill>
                            <a:srgbClr val="AA5816"/>
                          </a:solidFill>
                          <a:effectLst/>
                          <a:latin typeface="Arial" charset="0"/>
                          <a:ea typeface="Times New Roman" charset="0"/>
                        </a:rPr>
                        <a:t>rd</a:t>
                      </a:r>
                      <a:r>
                        <a:rPr kumimoji="0" lang="en-US" sz="1600" b="0" i="0" u="none" strike="noStrike" cap="none" normalizeH="0" baseline="0" smtClean="0">
                          <a:ln>
                            <a:noFill/>
                          </a:ln>
                          <a:solidFill>
                            <a:srgbClr val="AA5816"/>
                          </a:solidFill>
                          <a:effectLst/>
                          <a:latin typeface="Arial" charset="0"/>
                          <a:ea typeface="Times New Roman" charset="0"/>
                        </a:rPr>
                        <a:t> exec</a:t>
                      </a:r>
                      <a:endParaRPr kumimoji="0" lang="en-US" sz="1600" b="0" i="0" u="none" strike="noStrike" cap="none" normalizeH="0" baseline="0" smtClean="0">
                        <a:ln>
                          <a:noFill/>
                        </a:ln>
                        <a:solidFill>
                          <a:srgbClr val="AA5816"/>
                        </a:solidFill>
                        <a:effectLst/>
                        <a:latin typeface="Times New Roman" charset="0"/>
                        <a:ea typeface="ＭＳ Ｐゴシック" charset="-128"/>
                        <a:cs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1C1D2"/>
                    </a:solidFill>
                  </a:tcPr>
                </a:tc>
                <a:extLst>
                  <a:ext uri="{0D108BD9-81ED-4DB2-BD59-A6C34878D82A}">
                    <a16:rowId xmlns:a16="http://schemas.microsoft.com/office/drawing/2014/main" val="10000"/>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A</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0</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4</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4</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4</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4</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4</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0CAC4"/>
                    </a:solidFill>
                  </a:tcPr>
                </a:tc>
                <a:extLst>
                  <a:ext uri="{0D108BD9-81ED-4DB2-BD59-A6C34878D82A}">
                    <a16:rowId xmlns:a16="http://schemas.microsoft.com/office/drawing/2014/main" val="10001"/>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B</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2</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8</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8</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2"/>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C</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3</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2</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2</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3"/>
                  </a:ext>
                </a:extLst>
              </a:tr>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D</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FD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F97B5"/>
                          </a:solidFill>
                          <a:effectLst/>
                          <a:latin typeface="Arial" charset="0"/>
                          <a:ea typeface="Times New Roman" charset="0"/>
                        </a:rPr>
                        <a:t>7</a:t>
                      </a:r>
                      <a:endParaRPr kumimoji="0" lang="en-US" sz="1600" b="0" i="0" u="none" strike="noStrike" cap="none" normalizeH="0" baseline="0" smtClean="0">
                        <a:ln>
                          <a:noFill/>
                        </a:ln>
                        <a:solidFill>
                          <a:srgbClr val="2F97B5"/>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charset="0"/>
                        </a:rPr>
                        <a:t>1</a:t>
                      </a:r>
                      <a:endParaRPr kumimoji="0" lang="en-US" sz="1600" b="0" i="0" u="none" strike="noStrike" cap="none" normalizeH="0" baseline="0" smtClean="0">
                        <a:ln>
                          <a:noFill/>
                        </a:ln>
                        <a:solidFill>
                          <a:srgbClr val="000000"/>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AA5816"/>
                          </a:solidFill>
                          <a:effectLst/>
                          <a:latin typeface="Arial" charset="0"/>
                          <a:ea typeface="Times New Roman" charset="0"/>
                        </a:rPr>
                        <a:t>1</a:t>
                      </a:r>
                      <a:endParaRPr kumimoji="0" lang="en-US" sz="1600" b="0" i="0" u="none" strike="noStrike" cap="none" normalizeH="0" baseline="0" smtClean="0">
                        <a:ln>
                          <a:noFill/>
                        </a:ln>
                        <a:solidFill>
                          <a:srgbClr val="AA5816"/>
                        </a:solidFill>
                        <a:effectLst/>
                        <a:latin typeface="Times New Roman" charset="0"/>
                        <a:ea typeface="Times New Roman" charset="0"/>
                      </a:endParaRPr>
                    </a:p>
                  </a:txBody>
                  <a:tcPr marL="44450" marR="4445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8E8"/>
                    </a:solidFill>
                  </a:tcPr>
                </a:tc>
                <a:extLst>
                  <a:ext uri="{0D108BD9-81ED-4DB2-BD59-A6C34878D82A}">
                    <a16:rowId xmlns:a16="http://schemas.microsoft.com/office/drawing/2014/main" val="10004"/>
                  </a:ext>
                </a:extLst>
              </a:tr>
            </a:tbl>
          </a:graphicData>
        </a:graphic>
      </p:graphicFrame>
      <p:graphicFrame>
        <p:nvGraphicFramePr>
          <p:cNvPr id="9" name="Table 8"/>
          <p:cNvGraphicFramePr>
            <a:graphicFrameLocks noGrp="1"/>
          </p:cNvGraphicFramePr>
          <p:nvPr/>
        </p:nvGraphicFramePr>
        <p:xfrm>
          <a:off x="990600" y="3368675"/>
          <a:ext cx="4324350" cy="335280"/>
        </p:xfrm>
        <a:graphic>
          <a:graphicData uri="http://schemas.openxmlformats.org/drawingml/2006/table">
            <a:tbl>
              <a:tblPr/>
              <a:tblGrid>
                <a:gridCol w="890588">
                  <a:extLst>
                    <a:ext uri="{9D8B030D-6E8A-4147-A177-3AD203B41FA5}">
                      <a16:colId xmlns:a16="http://schemas.microsoft.com/office/drawing/2014/main" val="20000"/>
                    </a:ext>
                  </a:extLst>
                </a:gridCol>
                <a:gridCol w="614362">
                  <a:extLst>
                    <a:ext uri="{9D8B030D-6E8A-4147-A177-3AD203B41FA5}">
                      <a16:colId xmlns:a16="http://schemas.microsoft.com/office/drawing/2014/main" val="20001"/>
                    </a:ext>
                  </a:extLst>
                </a:gridCol>
                <a:gridCol w="641350">
                  <a:extLst>
                    <a:ext uri="{9D8B030D-6E8A-4147-A177-3AD203B41FA5}">
                      <a16:colId xmlns:a16="http://schemas.microsoft.com/office/drawing/2014/main" val="20002"/>
                    </a:ext>
                  </a:extLst>
                </a:gridCol>
                <a:gridCol w="768350">
                  <a:extLst>
                    <a:ext uri="{9D8B030D-6E8A-4147-A177-3AD203B41FA5}">
                      <a16:colId xmlns:a16="http://schemas.microsoft.com/office/drawing/2014/main" val="20003"/>
                    </a:ext>
                  </a:extLst>
                </a:gridCol>
                <a:gridCol w="768350">
                  <a:extLst>
                    <a:ext uri="{9D8B030D-6E8A-4147-A177-3AD203B41FA5}">
                      <a16:colId xmlns:a16="http://schemas.microsoft.com/office/drawing/2014/main" val="20004"/>
                    </a:ext>
                  </a:extLst>
                </a:gridCol>
                <a:gridCol w="641350">
                  <a:extLst>
                    <a:ext uri="{9D8B030D-6E8A-4147-A177-3AD203B41FA5}">
                      <a16:colId xmlns:a16="http://schemas.microsoft.com/office/drawing/2014/main" val="20005"/>
                    </a:ext>
                  </a:extLst>
                </a:gridCol>
              </a:tblGrid>
              <a:tr h="233363">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News Gothic MT" charset="0"/>
                          <a:ea typeface="ＭＳ Ｐゴシック" charset="-128"/>
                        </a:rPr>
                        <a:t>RQ:</a:t>
                      </a:r>
                    </a:p>
                  </a:txBody>
                  <a:tcPr horzOverflow="overflow">
                    <a:lnL w="12700" cap="flat" cmpd="sng" algn="ctr">
                      <a:solidFill>
                        <a:schemeClr val="bg1"/>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News Gothic MT" charset="0"/>
                        <a:ea typeface="ＭＳ Ｐゴシック" charset="-128"/>
                      </a:endParaRP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News Gothic MT" charset="0"/>
                        <a:ea typeface="ＭＳ Ｐゴシック" charset="-128"/>
                      </a:endParaRP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News Gothic MT" charset="0"/>
                        <a:ea typeface="ＭＳ Ｐゴシック" charset="-128"/>
                      </a:endParaRP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News Gothic MT" charset="0"/>
                        <a:ea typeface="ＭＳ Ｐゴシック" charset="-128"/>
                      </a:endParaRP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News Gothic MT" charset="0"/>
                        <a:ea typeface="ＭＳ Ｐゴシック" charset="-128"/>
                      </a:endParaRPr>
                    </a:p>
                  </a:txBody>
                  <a:tcPr horzOverflow="overflow">
                    <a:lnL w="12700" cap="flat" cmpd="sng" algn="ctr">
                      <a:solidFill>
                        <a:srgbClr val="2C7C9F"/>
                      </a:solidFill>
                      <a:prstDash val="solid"/>
                      <a:round/>
                      <a:headEnd type="none" w="med" len="med"/>
                      <a:tailEnd type="none" w="med" len="med"/>
                    </a:lnL>
                    <a:lnR w="12700" cap="flat" cmpd="sng" algn="ctr">
                      <a:solidFill>
                        <a:srgbClr val="2C7C9F"/>
                      </a:solidFill>
                      <a:prstDash val="solid"/>
                      <a:round/>
                      <a:headEnd type="none" w="med" len="med"/>
                      <a:tailEnd type="none" w="med" len="med"/>
                    </a:lnR>
                    <a:lnT w="12700" cap="flat" cmpd="sng" algn="ctr">
                      <a:solidFill>
                        <a:srgbClr val="2C7C9F"/>
                      </a:solidFill>
                      <a:prstDash val="solid"/>
                      <a:round/>
                      <a:headEnd type="none" w="med" len="med"/>
                      <a:tailEnd type="none" w="med" len="med"/>
                    </a:lnT>
                    <a:lnB w="12700" cap="flat" cmpd="sng" algn="ctr">
                      <a:solidFill>
                        <a:srgbClr val="2C7C9F"/>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10" name="Object 2"/>
          <p:cNvGraphicFramePr>
            <a:graphicFrameLocks noChangeAspect="1"/>
          </p:cNvGraphicFramePr>
          <p:nvPr>
            <p:extLst>
              <p:ext uri="{D42A27DB-BD31-4B8C-83A1-F6EECF244321}">
                <p14:modId xmlns:p14="http://schemas.microsoft.com/office/powerpoint/2010/main" val="1417383698"/>
              </p:ext>
            </p:extLst>
          </p:nvPr>
        </p:nvGraphicFramePr>
        <p:xfrm>
          <a:off x="549275" y="4146550"/>
          <a:ext cx="8042275" cy="1920875"/>
        </p:xfrm>
        <a:graphic>
          <a:graphicData uri="http://schemas.openxmlformats.org/presentationml/2006/ole">
            <mc:AlternateContent xmlns:mc="http://schemas.openxmlformats.org/markup-compatibility/2006">
              <mc:Choice xmlns:v="urn:schemas-microsoft-com:vml" Requires="v">
                <p:oleObj spid="_x0000_s45074" name="Document" r:id="rId3" imgW="6007100" imgH="1435100" progId="Word.Document.12">
                  <p:link updateAutomatic="1"/>
                </p:oleObj>
              </mc:Choice>
              <mc:Fallback>
                <p:oleObj name="Document" r:id="rId3" imgW="6007100" imgH="1435100" progId="Word.Document.12">
                  <p:link updateAutomatic="1"/>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275" y="4146550"/>
                        <a:ext cx="8042275"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Explosion 1 10"/>
          <p:cNvSpPr>
            <a:spLocks noChangeArrowheads="1"/>
          </p:cNvSpPr>
          <p:nvPr/>
        </p:nvSpPr>
        <p:spPr bwMode="auto">
          <a:xfrm>
            <a:off x="8089900" y="4038600"/>
            <a:ext cx="419100" cy="503238"/>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sp>
        <p:nvSpPr>
          <p:cNvPr id="12" name="Explosion 1 11"/>
          <p:cNvSpPr>
            <a:spLocks noChangeArrowheads="1"/>
          </p:cNvSpPr>
          <p:nvPr/>
        </p:nvSpPr>
        <p:spPr bwMode="auto">
          <a:xfrm>
            <a:off x="7734300" y="1981200"/>
            <a:ext cx="441325" cy="503238"/>
          </a:xfrm>
          <a:prstGeom prst="irregularSeal1">
            <a:avLst/>
          </a:prstGeom>
          <a:noFill/>
          <a:ln w="10000">
            <a:solidFill>
              <a:srgbClr val="D5D1D1"/>
            </a:solidFill>
            <a:miter lim="800000"/>
            <a:headEnd/>
            <a:tailEnd/>
          </a:ln>
          <a:effectLst>
            <a:outerShdw blurRad="38100" dist="30000" dir="5400000" rotWithShape="0">
              <a:srgbClr val="808080">
                <a:alpha val="45000"/>
              </a:srgbClr>
            </a:outerShdw>
          </a:effectLst>
          <a:extLst>
            <a:ext uri="{909E8E84-426E-40DD-AFC4-6F175D3DCCD1}">
              <a14:hiddenFill xmlns:a14="http://schemas.microsoft.com/office/drawing/2010/main">
                <a:solidFill>
                  <a:srgbClr val="FFFFFF"/>
                </a:solidFill>
              </a14:hiddenFill>
            </a:ext>
          </a:extLst>
        </p:spPr>
        <p:txBody>
          <a:bodyPr anchor="ctr"/>
          <a:lstStyle/>
          <a:p>
            <a:pPr algn="ctr"/>
            <a:endParaRPr lang="en-US">
              <a:solidFill>
                <a:srgbClr val="FFFFFF"/>
              </a:solidFill>
              <a:latin typeface="Tw Cen MT" charset="-18"/>
            </a:endParaRPr>
          </a:p>
        </p:txBody>
      </p:sp>
      <p:cxnSp>
        <p:nvCxnSpPr>
          <p:cNvPr id="13" name="Straight Connector 12"/>
          <p:cNvCxnSpPr>
            <a:cxnSpLocks noChangeShapeType="1"/>
          </p:cNvCxnSpPr>
          <p:nvPr/>
        </p:nvCxnSpPr>
        <p:spPr bwMode="auto">
          <a:xfrm rot="5400000">
            <a:off x="7594600" y="5257800"/>
            <a:ext cx="1524000" cy="0"/>
          </a:xfrm>
          <a:prstGeom prst="line">
            <a:avLst/>
          </a:prstGeom>
          <a:noFill/>
          <a:ln w="28575">
            <a:solidFill>
              <a:srgbClr val="FF6600"/>
            </a:solidFill>
            <a:prstDash val="sysDot"/>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47981444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2.5.4. </a:t>
            </a:r>
            <a:r>
              <a:rPr lang="en-US" dirty="0"/>
              <a:t>Chiến lược công việc ngắn nhất</a:t>
            </a:r>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sz="2800" dirty="0"/>
          </a:p>
          <a:p>
            <a:r>
              <a:rPr lang="en-US" sz="2800" dirty="0"/>
              <a:t>Processor utilization = (35 / 35) * 100 = 100 %</a:t>
            </a:r>
          </a:p>
          <a:p>
            <a:r>
              <a:rPr lang="en-US" sz="2800" dirty="0"/>
              <a:t>Throughput = 4 / 35 = 0.11</a:t>
            </a:r>
          </a:p>
          <a:p>
            <a:endParaRPr lang="en-US" dirty="0"/>
          </a:p>
        </p:txBody>
      </p:sp>
      <p:sp>
        <p:nvSpPr>
          <p:cNvPr id="4" name="Date Placeholder 3"/>
          <p:cNvSpPr>
            <a:spLocks noGrp="1"/>
          </p:cNvSpPr>
          <p:nvPr>
            <p:ph type="dt" sz="half" idx="10"/>
          </p:nvPr>
        </p:nvSpPr>
        <p:spPr/>
        <p:txBody>
          <a:bodyPr/>
          <a:lstStyle/>
          <a:p>
            <a:fld id="{F304A388-B792-4BF1-82EC-FA2C53762184}" type="datetime1">
              <a:rPr lang="en-US" smtClean="0"/>
              <a:t>08-Jul-19</a:t>
            </a:fld>
            <a:endParaRPr lang="en-US" dirty="0"/>
          </a:p>
        </p:txBody>
      </p:sp>
      <p:sp>
        <p:nvSpPr>
          <p:cNvPr id="5" name="Footer Placeholder 4"/>
          <p:cNvSpPr>
            <a:spLocks noGrp="1"/>
          </p:cNvSpPr>
          <p:nvPr>
            <p:ph type="ftr" sz="quarter" idx="11"/>
          </p:nvPr>
        </p:nvSpPr>
        <p:spPr/>
        <p:txBody>
          <a:bodyPr/>
          <a:lstStyle/>
          <a:p>
            <a:r>
              <a:rPr lang="en-US" smtClean="0"/>
              <a:t>GV.TS.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99</a:t>
            </a:fld>
            <a:endParaRPr lang="en-US" dirty="0"/>
          </a:p>
        </p:txBody>
      </p:sp>
      <p:graphicFrame>
        <p:nvGraphicFramePr>
          <p:cNvPr id="7" name="Object 2"/>
          <p:cNvGraphicFramePr>
            <a:graphicFrameLocks noChangeAspect="1"/>
          </p:cNvGraphicFramePr>
          <p:nvPr>
            <p:extLst>
              <p:ext uri="{D42A27DB-BD31-4B8C-83A1-F6EECF244321}">
                <p14:modId xmlns:p14="http://schemas.microsoft.com/office/powerpoint/2010/main" val="3521173016"/>
              </p:ext>
            </p:extLst>
          </p:nvPr>
        </p:nvGraphicFramePr>
        <p:xfrm>
          <a:off x="781050" y="1676400"/>
          <a:ext cx="7654925" cy="1828800"/>
        </p:xfrm>
        <a:graphic>
          <a:graphicData uri="http://schemas.openxmlformats.org/presentationml/2006/ole">
            <mc:AlternateContent xmlns:mc="http://schemas.openxmlformats.org/markup-compatibility/2006">
              <mc:Choice xmlns:v="urn:schemas-microsoft-com:vml" Requires="v">
                <p:oleObj spid="_x0000_s46098" name="Document" r:id="rId3" imgW="6007100" imgH="1435100" progId="Word.Document.12">
                  <p:link updateAutomatic="1"/>
                </p:oleObj>
              </mc:Choice>
              <mc:Fallback>
                <p:oleObj name="Document" r:id="rId3" imgW="6007100" imgH="1435100" progId="Word.Document.12">
                  <p:link updateAutomatic="1"/>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050" y="1676400"/>
                        <a:ext cx="7654925"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8" name="Straight Arrow Connector 7"/>
          <p:cNvCxnSpPr>
            <a:cxnSpLocks noChangeShapeType="1"/>
          </p:cNvCxnSpPr>
          <p:nvPr/>
        </p:nvCxnSpPr>
        <p:spPr bwMode="auto">
          <a:xfrm>
            <a:off x="1219200" y="1600200"/>
            <a:ext cx="7010400" cy="3175"/>
          </a:xfrm>
          <a:prstGeom prst="straightConnector1">
            <a:avLst/>
          </a:prstGeom>
          <a:noFill/>
          <a:ln w="76200">
            <a:solidFill>
              <a:srgbClr val="FF6600"/>
            </a:solidFill>
            <a:round/>
            <a:headEnd type="stealth" w="med" len="med"/>
            <a:tailEnd type="stealth" w="med" len="me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96099131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1.0&quot;&gt;&lt;object type=&quot;1&quot; unique_id=&quot;10001&quot;&gt;&lt;object type=&quot;2&quot; unique_id=&quot;10002&quot;&gt;&lt;object type=&quot;3&quot; unique_id=&quot;10003&quot;&gt;&lt;property id=&quot;20148&quot; value=&quot;5&quot;/&gt;&lt;property id=&quot;20300&quot; value=&quot;Slide 1 - &amp;quot;Lý thuyết hệ điều hành&amp;quot;&quot;/&gt;&lt;property id=&quot;20307&quot; value=&quot;256&quot;/&gt;&lt;/object&gt;&lt;object type=&quot;3&quot; unique_id=&quot;10004&quot;&gt;&lt;property id=&quot;20148&quot; value=&quot;5&quot;/&gt;&lt;property id=&quot;20300&quot; value=&quot;Slide 2 - &amp;quot;Chương 2. Tiến trình và luồng&amp;quot;&quot;/&gt;&lt;property id=&quot;20307&quot; value=&quot;258&quot;/&gt;&lt;/object&gt;&lt;object type=&quot;3&quot; unique_id=&quot;10005&quot;&gt;&lt;property id=&quot;20148&quot; value=&quot;5&quot;/&gt;&lt;property id=&quot;20300&quot; value=&quot;Slide 3 - &amp;quot;2.1. Tổng quan về tiến trình và luồng&amp;quot;&quot;/&gt;&lt;property id=&quot;20307&quot; value=&quot;315&quot;/&gt;&lt;/object&gt;&lt;object type=&quot;3&quot; unique_id=&quot;10006&quot;&gt;&lt;property id=&quot;20148&quot; value=&quot;5&quot;/&gt;&lt;property id=&quot;20300&quot; value=&quot;Slide 4 - &amp;quot;2.1.1. Tài nguyên hệ thống&amp;quot;&quot;/&gt;&lt;property id=&quot;20307&quot; value=&quot;288&quot;/&gt;&lt;/object&gt;&lt;object type=&quot;3&quot; unique_id=&quot;10007&quot;&gt;&lt;property id=&quot;20148&quot; value=&quot;5&quot;/&gt;&lt;property id=&quot;20300&quot; value=&quot;Slide 5 - &amp;quot;2.1.1. Tài nguyên hệ thống&amp;quot;&quot;/&gt;&lt;property id=&quot;20307&quot; value=&quot;316&quot;/&gt;&lt;/object&gt;&lt;object type=&quot;3&quot; unique_id=&quot;10008&quot;&gt;&lt;property id=&quot;20148&quot; value=&quot;5&quot;/&gt;&lt;property id=&quot;20300&quot; value=&quot;Slide 6 - &amp;quot;2.1.2. Lời gọi hệ thống (System Calls)&amp;quot;&quot;/&gt;&lt;property id=&quot;20307&quot; value=&quot;317&quot;/&gt;&lt;/object&gt;&lt;object type=&quot;3&quot; unique_id=&quot;10009&quot;&gt;&lt;property id=&quot;20148&quot; value=&quot;5&quot;/&gt;&lt;property id=&quot;20300&quot; value=&quot;Slide 7 - &amp;quot;2.1.2. Lời gọi hệ thống (System Calls)&amp;quot;&quot;/&gt;&lt;property id=&quot;20307&quot; value=&quot;319&quot;/&gt;&lt;/object&gt;&lt;object type=&quot;3&quot; unique_id=&quot;10010&quot;&gt;&lt;property id=&quot;20148&quot; value=&quot;5&quot;/&gt;&lt;property id=&quot;20300&quot; value=&quot;Slide 8 - &amp;quot;2.1.2. Lời gọi hệ thống (System Calls)&amp;quot;&quot;/&gt;&lt;property id=&quot;20307&quot; value=&quot;318&quot;/&gt;&lt;/object&gt;&lt;object type=&quot;3&quot; unique_id=&quot;10011&quot;&gt;&lt;property id=&quot;20148&quot; value=&quot;5&quot;/&gt;&lt;property id=&quot;20300&quot; value=&quot;Slide 9 - &amp;quot;2.1.3. Khái niệm về tiến trình (proccess)&amp;quot;&quot;/&gt;&lt;property id=&quot;20307&quot; value=&quot;295&quot;/&gt;&lt;/object&gt;&lt;object type=&quot;3&quot; unique_id=&quot;10012&quot;&gt;&lt;property id=&quot;20148&quot; value=&quot;5&quot;/&gt;&lt;property id=&quot;20300&quot; value=&quot;Slide 10 - &amp;quot;2.1.3. Khái niệm về tiến trình (proccess)&amp;quot;&quot;/&gt;&lt;property id=&quot;20307&quot; value=&quot;296&quot;/&gt;&lt;/object&gt;&lt;object type=&quot;3&quot; unique_id=&quot;10013&quot;&gt;&lt;property id=&quot;20148&quot; value=&quot;5&quot;/&gt;&lt;property id=&quot;20300&quot; value=&quot;Slide 11 - &amp;quot;2.1.3. Khái niệm về tiến trình (proccess)&amp;quot;&quot;/&gt;&lt;property id=&quot;20307&quot; value=&quot;297&quot;/&gt;&lt;/object&gt;&lt;object type=&quot;3&quot; unique_id=&quot;10014&quot;&gt;&lt;property id=&quot;20148&quot; value=&quot;5&quot;/&gt;&lt;property id=&quot;20300&quot; value=&quot;Slide 12 - &amp;quot;2.1.4. Phân loại tiến trình&amp;quot;&quot;/&gt;&lt;property id=&quot;20307&quot; value=&quot;301&quot;/&gt;&lt;/object&gt;&lt;object type=&quot;3&quot; unique_id=&quot;10015&quot;&gt;&lt;property id=&quot;20148&quot; value=&quot;5&quot;/&gt;&lt;property id=&quot;20300&quot; value=&quot;Slide 13 - &amp;quot;2.1.4. Phân loại tiến trình&amp;quot;&quot;/&gt;&lt;property id=&quot;20307&quot; value=&quot;299&quot;/&gt;&lt;/object&gt;&lt;object type=&quot;3&quot; unique_id=&quot;10016&quot;&gt;&lt;property id=&quot;20148&quot; value=&quot;5&quot;/&gt;&lt;property id=&quot;20300&quot; value=&quot;Slide 14 - &amp;quot;2.1.5. Sự thực thi của tiến trình&amp;quot;&quot;/&gt;&lt;property id=&quot;20307&quot; value=&quot;302&quot;/&gt;&lt;/object&gt;&lt;object type=&quot;3&quot; unique_id=&quot;10017&quot;&gt;&lt;property id=&quot;20148&quot; value=&quot;5&quot;/&gt;&lt;property id=&quot;20300&quot; value=&quot;Slide 15 - &amp;quot;2.1.5. Sự thực thi của tiến trình&amp;quot;&quot;/&gt;&lt;property id=&quot;20307&quot; value=&quot;300&quot;/&gt;&lt;/object&gt;&lt;object type=&quot;3&quot; unique_id=&quot;10018&quot;&gt;&lt;property id=&quot;20148&quot; value=&quot;5&quot;/&gt;&lt;property id=&quot;20300&quot; value=&quot;Slide 16 - &amp;quot;2.2. Các trạng thái của tiến trình&amp;quot;&quot;/&gt;&lt;property id=&quot;20307&quot; value=&quot;320&quot;/&gt;&lt;/object&gt;&lt;object type=&quot;3&quot; unique_id=&quot;10019&quot;&gt;&lt;property id=&quot;20148&quot; value=&quot;5&quot;/&gt;&lt;property id=&quot;20300&quot; value=&quot;Slide 17 - &amp;quot;2.2.1. Tiến trình hai trạng thái&amp;quot;&quot;/&gt;&lt;property id=&quot;20307&quot; value=&quot;304&quot;/&gt;&lt;/object&gt;&lt;object type=&quot;3&quot; unique_id=&quot;10020&quot;&gt;&lt;property id=&quot;20148&quot; value=&quot;5&quot;/&gt;&lt;property id=&quot;20300&quot; value=&quot;Slide 18 - &amp;quot;2.2.2. Tiến trình ba trạng thái&amp;quot;&quot;/&gt;&lt;property id=&quot;20307&quot; value=&quot;305&quot;/&gt;&lt;/object&gt;&lt;object type=&quot;3&quot; unique_id=&quot;10021&quot;&gt;&lt;property id=&quot;20148&quot; value=&quot;5&quot;/&gt;&lt;property id=&quot;20300&quot; value=&quot;Slide 19 - &amp;quot;2.2.2. Tiến trình ba trạng thái&amp;quot;&quot;/&gt;&lt;property id=&quot;20307&quot; value=&quot;307&quot;/&gt;&lt;/object&gt;&lt;object type=&quot;3&quot; unique_id=&quot;10022&quot;&gt;&lt;property id=&quot;20148&quot; value=&quot;5&quot;/&gt;&lt;property id=&quot;20300&quot; value=&quot;Slide 20 - &amp;quot;2.2.2. Tiến trình ba trạng thái&amp;quot;&quot;/&gt;&lt;property id=&quot;20307&quot; value=&quot;306&quot;/&gt;&lt;/object&gt;&lt;object type=&quot;3&quot; unique_id=&quot;10023&quot;&gt;&lt;property id=&quot;20148&quot; value=&quot;5&quot;/&gt;&lt;property id=&quot;20300&quot; value=&quot;Slide 21 - &amp;quot;2.2.3. Tiến trình bốn trạng thái&amp;quot;&quot;/&gt;&lt;property id=&quot;20307&quot; value=&quot;308&quot;/&gt;&lt;/object&gt;&lt;object type=&quot;3&quot; unique_id=&quot;10024&quot;&gt;&lt;property id=&quot;20148&quot; value=&quot;5&quot;/&gt;&lt;property id=&quot;20300&quot; value=&quot;Slide 22 - &amp;quot;2.2.4. Tiến trình năm trạng thái&amp;quot;&quot;/&gt;&lt;property id=&quot;20307&quot; value=&quot;309&quot;/&gt;&lt;/object&gt;&lt;object type=&quot;3&quot; unique_id=&quot;10025&quot;&gt;&lt;property id=&quot;20148&quot; value=&quot;5&quot;/&gt;&lt;property id=&quot;20300&quot; value=&quot;Slide 23 - &amp;quot;2.2.5. Các trạng thái của tiến trình&amp;quot;&quot;/&gt;&lt;property id=&quot;20307&quot; value=&quot;311&quot;/&gt;&lt;/object&gt;&lt;object type=&quot;3&quot; unique_id=&quot;10026&quot;&gt;&lt;property id=&quot;20148&quot; value=&quot;5&quot;/&gt;&lt;property id=&quot;20300&quot; value=&quot;Slide 24 - &amp;quot;2.2.5. Các trạng thái của tiến trình&amp;quot;&quot;/&gt;&lt;property id=&quot;20307&quot; value=&quot;312&quot;/&gt;&lt;/object&gt;&lt;object type=&quot;3&quot; unique_id=&quot;10027&quot;&gt;&lt;property id=&quot;20148&quot; value=&quot;5&quot;/&gt;&lt;property id=&quot;20300&quot; value=&quot;Slide 25 - &amp;quot;2.3. Điều khiển tiến trình&amp;quot;&quot;/&gt;&lt;property id=&quot;20307&quot; value=&quot;321&quot;/&gt;&lt;/object&gt;&lt;object type=&quot;3&quot; unique_id=&quot;10028&quot;&gt;&lt;property id=&quot;20148&quot; value=&quot;5&quot;/&gt;&lt;property id=&quot;20300&quot; value=&quot;Slide 26 - &amp;quot;2.3.1. Khối điểu khiển tiến trình&amp;quot;&quot;/&gt;&lt;property id=&quot;20307&quot; value=&quot;328&quot;/&gt;&lt;/object&gt;&lt;object type=&quot;3&quot; unique_id=&quot;10029&quot;&gt;&lt;property id=&quot;20148&quot; value=&quot;5&quot;/&gt;&lt;property id=&quot;20300&quot; value=&quot;Slide 27 - &amp;quot;2.3.1. Khối điều khiển tiến trình&amp;quot;&quot;/&gt;&lt;property id=&quot;20307&quot; value=&quot;329&quot;/&gt;&lt;/object&gt;&lt;object type=&quot;3&quot; unique_id=&quot;10030&quot;&gt;&lt;property id=&quot;20148&quot; value=&quot;5&quot;/&gt;&lt;property id=&quot;20300&quot; value=&quot;Slide 28 - &amp;quot;2.3.1. Khối điều khiển tiến trình&amp;quot;&quot;/&gt;&lt;property id=&quot;20307&quot; value=&quot;330&quot;/&gt;&lt;/object&gt;&lt;object type=&quot;3&quot; unique_id=&quot;10031&quot;&gt;&lt;property id=&quot;20148&quot; value=&quot;5&quot;/&gt;&lt;property id=&quot;20300&quot; value=&quot;Slide 29 - &amp;quot;2.3.2. Các thao tác điều khiển tiến trình&amp;quot;&quot;/&gt;&lt;property id=&quot;20307&quot; value=&quot;265&quot;/&gt;&lt;/object&gt;&lt;object type=&quot;3&quot; unique_id=&quot;10032&quot;&gt;&lt;property id=&quot;20148&quot; value=&quot;5&quot;/&gt;&lt;property id=&quot;20300&quot; value=&quot;Slide 30 - &amp;quot;2.3.2. Các thao tác điều khiển tiến trình&amp;quot;&quot;/&gt;&lt;property id=&quot;20307&quot; value=&quot;266&quot;/&gt;&lt;/object&gt;&lt;object type=&quot;3&quot; unique_id=&quot;10033&quot;&gt;&lt;property id=&quot;20148&quot; value=&quot;5&quot;/&gt;&lt;property id=&quot;20300&quot; value=&quot;Slide 31 - &amp;quot;2.3.2. Các thao tác điều khiển tiến trình&amp;quot;&quot;/&gt;&lt;property id=&quot;20307&quot; value=&quot;267&quot;/&gt;&lt;/object&gt;&lt;object type=&quot;3&quot; unique_id=&quot;10034&quot;&gt;&lt;property id=&quot;20148&quot; value=&quot;5&quot;/&gt;&lt;property id=&quot;20300&quot; value=&quot;Slide 32 - &amp;quot;2.3.2. Các thao tác điều khiển tiến trình&amp;quot;&quot;/&gt;&lt;property id=&quot;20307&quot; value=&quot;336&quot;/&gt;&lt;/object&gt;&lt;object type=&quot;3&quot; unique_id=&quot;10035&quot;&gt;&lt;property id=&quot;20148&quot; value=&quot;5&quot;/&gt;&lt;property id=&quot;20300&quot; value=&quot;Slide 33 - &amp;quot;2.4. Tài nguyên găng&amp;quot;&quot;/&gt;&lt;property id=&quot;20307&quot; value=&quot;322&quot;/&gt;&lt;/object&gt;&lt;object type=&quot;3&quot; unique_id=&quot;10036&quot;&gt;&lt;property id=&quot;20148&quot; value=&quot;5&quot;/&gt;&lt;property id=&quot;20300&quot; value=&quot;Slide 34 - &amp;quot;2.4.1. Tài nguyên găng&amp;quot;&quot;/&gt;&lt;property id=&quot;20307&quot; value=&quot;271&quot;/&gt;&lt;/object&gt;&lt;object type=&quot;3&quot; unique_id=&quot;10037&quot;&gt;&lt;property id=&quot;20148&quot; value=&quot;5&quot;/&gt;&lt;property id=&quot;20300&quot; value=&quot;Slide 35 - &amp;quot;2.4.1. Tài nguyên găng&amp;quot;&quot;/&gt;&lt;property id=&quot;20307&quot; value=&quot;323&quot;/&gt;&lt;/object&gt;&lt;object type=&quot;3&quot; unique_id=&quot;10038&quot;&gt;&lt;property id=&quot;20148&quot; value=&quot;5&quot;/&gt;&lt;property id=&quot;20300&quot; value=&quot;Slide 36 - &amp;quot;2.4.1. Tài nguyên găng&amp;quot;&quot;/&gt;&lt;property id=&quot;20307&quot; value=&quot;324&quot;/&gt;&lt;/object&gt;&lt;object type=&quot;3&quot; unique_id=&quot;10039&quot;&gt;&lt;property id=&quot;20148&quot; value=&quot;5&quot;/&gt;&lt;property id=&quot;20300&quot; value=&quot;Slide 37 - &amp;quot;2.4.2. Đoạn găng (Critical Section)&amp;quot;&quot;/&gt;&lt;property id=&quot;20307&quot; value=&quot;272&quot;/&gt;&lt;/object&gt;&lt;object type=&quot;3&quot; unique_id=&quot;10040&quot;&gt;&lt;property id=&quot;20148&quot; value=&quot;5&quot;/&gt;&lt;property id=&quot;20300&quot; value=&quot;Slide 38 - &amp;quot;2.4.2. Đoạn găng (Critical Section)&amp;quot;&quot;/&gt;&lt;property id=&quot;20307&quot; value=&quot;326&quot;/&gt;&lt;/object&gt;&lt;object type=&quot;3&quot; unique_id=&quot;10041&quot;&gt;&lt;property id=&quot;20148&quot; value=&quot;5&quot;/&gt;&lt;property id=&quot;20300&quot; value=&quot;Slide 39 - &amp;quot;2.4.3. Tắc nghẽn (Deadlock)&amp;quot;&quot;/&gt;&lt;property id=&quot;20307&quot; value=&quot;274&quot;/&gt;&lt;/object&gt;&lt;object type=&quot;3&quot; unique_id=&quot;10042&quot;&gt;&lt;property id=&quot;20148&quot; value=&quot;5&quot;/&gt;&lt;property id=&quot;20300&quot; value=&quot;Slide 40 - &amp;quot;2.4.3. Tắc nghẽn (Deadlock)&amp;quot;&quot;/&gt;&lt;property id=&quot;20307&quot; value=&quot;275&quot;/&gt;&lt;/object&gt;&lt;object type=&quot;3&quot; unique_id=&quot;10043&quot;&gt;&lt;property id=&quot;20148&quot; value=&quot;5&quot;/&gt;&lt;property id=&quot;20300&quot; value=&quot;Slide 41 - &amp;quot;2.4.4. Đói tài nguyên (Stravation)&amp;quot;&quot;/&gt;&lt;property id=&quot;20307&quot; value=&quot;327&quot;/&gt;&lt;/object&gt;&lt;object type=&quot;3&quot; unique_id=&quot;10044&quot;&gt;&lt;property id=&quot;20148&quot; value=&quot;5&quot;/&gt;&lt;property id=&quot;20300&quot; value=&quot;Slide 42 - &amp;quot;Chương 2. Tiến trình và luồng&amp;quot;&quot;/&gt;&lt;property id=&quot;20307&quot; value=&quot;337&quot;/&gt;&lt;/object&gt;&lt;object type=&quot;3&quot; unique_id=&quot;10045&quot;&gt;&lt;property id=&quot;20148&quot; value=&quot;5&quot;/&gt;&lt;property id=&quot;20300&quot; value=&quot;Slide 43 - &amp;quot;2.5. Lập lịch cho CPU&amp;quot;&quot;/&gt;&lt;property id=&quot;20307&quot; value=&quot;338&quot;/&gt;&lt;/object&gt;&lt;object type=&quot;3&quot; unique_id=&quot;10046&quot;&gt;&lt;property id=&quot;20148&quot; value=&quot;5&quot;/&gt;&lt;property id=&quot;20300&quot; value=&quot;Slide 44 - &amp;quot;2.5. Lập lịch cho CPU&amp;quot;&quot;/&gt;&lt;property id=&quot;20307&quot; value=&quot;369&quot;/&gt;&lt;/object&gt;&lt;object type=&quot;3&quot; unique_id=&quot;10047&quot;&gt;&lt;property id=&quot;20148&quot; value=&quot;5&quot;/&gt;&lt;property id=&quot;20300&quot; value=&quot;Slide 45 - &amp;quot;2.5. Lập lịch cho CPU&amp;quot;&quot;/&gt;&lt;property id=&quot;20307&quot; value=&quot;370&quot;/&gt;&lt;/object&gt;&lt;object type=&quot;3&quot; unique_id=&quot;10048&quot;&gt;&lt;property id=&quot;20148&quot; value=&quot;5&quot;/&gt;&lt;property id=&quot;20300&quot; value=&quot;Slide 46 - &amp;quot;2.5. Lập lịch cho CPU&amp;quot;&quot;/&gt;&lt;property id=&quot;20307&quot; value=&quot;339&quot;/&gt;&lt;/object&gt;&lt;object type=&quot;3&quot; unique_id=&quot;10049&quot;&gt;&lt;property id=&quot;20148&quot; value=&quot;5&quot;/&gt;&lt;property id=&quot;20300&quot; value=&quot;Slide 47 - &amp;quot;2.5. Lập lịch cho CPU&amp;quot;&quot;/&gt;&lt;property id=&quot;20307&quot; value=&quot;340&quot;/&gt;&lt;/object&gt;&lt;object type=&quot;3&quot; unique_id=&quot;10050&quot;&gt;&lt;property id=&quot;20148&quot; value=&quot;5&quot;/&gt;&lt;property id=&quot;20300&quot; value=&quot;Slide 48 - &amp;quot;2.5. Lập lịch cho CPU&amp;quot;&quot;/&gt;&lt;property id=&quot;20307&quot; value=&quot;341&quot;/&gt;&lt;/object&gt;&lt;object type=&quot;3&quot; unique_id=&quot;10051&quot;&gt;&lt;property id=&quot;20148&quot; value=&quot;5&quot;/&gt;&lt;property id=&quot;20300&quot; value=&quot;Slide 49 - &amp;quot;2.5. Lập lịch cho CPU&amp;quot;&quot;/&gt;&lt;property id=&quot;20307&quot; value=&quot;342&quot;/&gt;&lt;/object&gt;&lt;object type=&quot;3&quot; unique_id=&quot;10052&quot;&gt;&lt;property id=&quot;20148&quot; value=&quot;5&quot;/&gt;&lt;property id=&quot;20300&quot; value=&quot;Slide 50 - &amp;quot;2.5. Lập lịch cho CPU&amp;quot;&quot;/&gt;&lt;property id=&quot;20307&quot; value=&quot;343&quot;/&gt;&lt;/object&gt;&lt;object type=&quot;3&quot; unique_id=&quot;10053&quot;&gt;&lt;property id=&quot;20148&quot; value=&quot;5&quot;/&gt;&lt;property id=&quot;20300&quot; value=&quot;Slide 51 - &amp;quot;2.5. Lập lịch cho CPU&amp;quot;&quot;/&gt;&lt;property id=&quot;20307&quot; value=&quot;397&quot;/&gt;&lt;/object&gt;&lt;object type=&quot;3&quot; unique_id=&quot;10054&quot;&gt;&lt;property id=&quot;20148&quot; value=&quot;5&quot;/&gt;&lt;property id=&quot;20300&quot; value=&quot;Slide 52 - &amp;quot;2.5.2. Chiến lược FIFO (FCFS)&amp;quot;&quot;/&gt;&lt;property id=&quot;20307&quot; value=&quot;279&quot;/&gt;&lt;/object&gt;&lt;object type=&quot;3&quot; unique_id=&quot;10055&quot;&gt;&lt;property id=&quot;20148&quot; value=&quot;5&quot;/&gt;&lt;property id=&quot;20300&quot; value=&quot;Slide 53 - &amp;quot;2.5.2. Chiến lược FIFO (FCFS)&amp;quot;&quot;/&gt;&lt;property id=&quot;20307&quot; value=&quot;344&quot;/&gt;&lt;/object&gt;&lt;object type=&quot;3&quot; unique_id=&quot;10056&quot;&gt;&lt;property id=&quot;20148&quot; value=&quot;5&quot;/&gt;&lt;property id=&quot;20300&quot; value=&quot;Slide 54 - &amp;quot;2.5.2. Chiến lược FIFO (FCFS)&amp;quot;&quot;/&gt;&lt;property id=&quot;20307&quot; value=&quot;345&quot;/&gt;&lt;/object&gt;&lt;object type=&quot;3&quot; unique_id=&quot;10057&quot;&gt;&lt;property id=&quot;20148&quot; value=&quot;5&quot;/&gt;&lt;property id=&quot;20300&quot; value=&quot;Slide 55 - &amp;quot;2.5.2. Chiến lược FIFO (FCFS)&amp;quot;&quot;/&gt;&lt;property id=&quot;20307&quot; value=&quot;346&quot;/&gt;&lt;/object&gt;&lt;object type=&quot;3&quot; unique_id=&quot;10058&quot;&gt;&lt;property id=&quot;20148&quot; value=&quot;5&quot;/&gt;&lt;property id=&quot;20300&quot; value=&quot;Slide 56 - &amp;quot;2.5.2. Chiến lược FIFO (FCFS)&amp;quot;&quot;/&gt;&lt;property id=&quot;20307&quot; value=&quot;351&quot;/&gt;&lt;/object&gt;&lt;object type=&quot;3&quot; unique_id=&quot;10059&quot;&gt;&lt;property id=&quot;20148&quot; value=&quot;5&quot;/&gt;&lt;property id=&quot;20300&quot; value=&quot;Slide 57 - &amp;quot;2.5.2. Chiến lược FIFO (FCFS)&amp;quot;&quot;/&gt;&lt;property id=&quot;20307&quot; value=&quot;350&quot;/&gt;&lt;/object&gt;&lt;object type=&quot;3&quot; unique_id=&quot;10060&quot;&gt;&lt;property id=&quot;20148&quot; value=&quot;5&quot;/&gt;&lt;property id=&quot;20300&quot; value=&quot;Slide 58 - &amp;quot;2.5.2. Chiến lược FIFO (FCFS)&amp;quot;&quot;/&gt;&lt;property id=&quot;20307&quot; value=&quot;349&quot;/&gt;&lt;/object&gt;&lt;object type=&quot;3&quot; unique_id=&quot;10061&quot;&gt;&lt;property id=&quot;20148&quot; value=&quot;5&quot;/&gt;&lt;property id=&quot;20300&quot; value=&quot;Slide 59 - &amp;quot;2.5.2. Chiến lược FIFO (FCFS)&amp;quot;&quot;/&gt;&lt;property id=&quot;20307&quot; value=&quot;348&quot;/&gt;&lt;/object&gt;&lt;object type=&quot;3&quot; unique_id=&quot;10062&quot;&gt;&lt;property id=&quot;20148&quot; value=&quot;5&quot;/&gt;&lt;property id=&quot;20300&quot; value=&quot;Slide 60 - &amp;quot;2.5.2. Chiến lược FIFO (FCFS)&amp;quot;&quot;/&gt;&lt;property id=&quot;20307&quot; value=&quot;347&quot;/&gt;&lt;/object&gt;&lt;object type=&quot;3&quot; unique_id=&quot;10063&quot;&gt;&lt;property id=&quot;20148&quot; value=&quot;5&quot;/&gt;&lt;property id=&quot;20300&quot; value=&quot;Slide 61 - &amp;quot;2.5.2. Chiến lược FIFO (FCFS)&amp;quot;&quot;/&gt;&lt;property id=&quot;20307&quot; value=&quot;352&quot;/&gt;&lt;/object&gt;&lt;object type=&quot;3&quot; unique_id=&quot;10064&quot;&gt;&lt;property id=&quot;20148&quot; value=&quot;5&quot;/&gt;&lt;property id=&quot;20300&quot; value=&quot;Slide 62 - &amp;quot;2.5.2. Chiến lược FIFO (FCFS)&amp;quot;&quot;/&gt;&lt;property id=&quot;20307&quot; value=&quot;357&quot;/&gt;&lt;/object&gt;&lt;object type=&quot;3&quot; unique_id=&quot;10065&quot;&gt;&lt;property id=&quot;20148&quot; value=&quot;5&quot;/&gt;&lt;property id=&quot;20300&quot; value=&quot;Slide 63 - &amp;quot;2.5.2. Chiến lược FIFO (FCFS)&amp;quot;&quot;/&gt;&lt;property id=&quot;20307&quot; value=&quot;361&quot;/&gt;&lt;/object&gt;&lt;object type=&quot;3&quot; unique_id=&quot;10066&quot;&gt;&lt;property id=&quot;20148&quot; value=&quot;5&quot;/&gt;&lt;property id=&quot;20300&quot; value=&quot;Slide 64 - &amp;quot;2.5.2. Chiến lược FIFO (FCFS)&amp;quot;&quot;/&gt;&lt;property id=&quot;20307&quot; value=&quot;360&quot;/&gt;&lt;/object&gt;&lt;object type=&quot;3&quot; unique_id=&quot;10067&quot;&gt;&lt;property id=&quot;20148&quot; value=&quot;5&quot;/&gt;&lt;property id=&quot;20300&quot; value=&quot;Slide 65 - &amp;quot;2.5.2. Chiến lược FIFO (FCFS)&amp;quot;&quot;/&gt;&lt;property id=&quot;20307&quot; value=&quot;359&quot;/&gt;&lt;/object&gt;&lt;object type=&quot;3&quot; unique_id=&quot;10068&quot;&gt;&lt;property id=&quot;20148&quot; value=&quot;5&quot;/&gt;&lt;property id=&quot;20300&quot; value=&quot;Slide 66 - &amp;quot;2.5.2. Chiến lược FIFO (FCFS)&amp;quot;&quot;/&gt;&lt;property id=&quot;20307&quot; value=&quot;358&quot;/&gt;&lt;/object&gt;&lt;object type=&quot;3&quot; unique_id=&quot;10069&quot;&gt;&lt;property id=&quot;20148&quot; value=&quot;5&quot;/&gt;&lt;property id=&quot;20300&quot; value=&quot;Slide 67 - &amp;quot;2.5.2. Chiến lược FIFO (FCFS)&amp;quot;&quot;/&gt;&lt;property id=&quot;20307&quot; value=&quot;356&quot;/&gt;&lt;/object&gt;&lt;object type=&quot;3&quot; unique_id=&quot;10070&quot;&gt;&lt;property id=&quot;20148&quot; value=&quot;5&quot;/&gt;&lt;property id=&quot;20300&quot; value=&quot;Slide 68 - &amp;quot;2.5.2. Chiến lược FIFO (FCFS)&amp;quot;&quot;/&gt;&lt;property id=&quot;20307&quot; value=&quot;355&quot;/&gt;&lt;/object&gt;&lt;object type=&quot;3&quot; unique_id=&quot;10071&quot;&gt;&lt;property id=&quot;20148&quot; value=&quot;5&quot;/&gt;&lt;property id=&quot;20300&quot; value=&quot;Slide 69 - &amp;quot;2.5.2. Chiến lược FIFO (FCFS)&amp;quot;&quot;/&gt;&lt;property id=&quot;20307&quot; value=&quot;354&quot;/&gt;&lt;/object&gt;&lt;object type=&quot;3&quot; unique_id=&quot;10072&quot;&gt;&lt;property id=&quot;20148&quot; value=&quot;5&quot;/&gt;&lt;property id=&quot;20300&quot; value=&quot;Slide 70 - &amp;quot;2.5.2. Chiến lược FIFO (FCFS)&amp;quot;&quot;/&gt;&lt;property id=&quot;20307&quot; value=&quot;353&quot;/&gt;&lt;/object&gt;&lt;object type=&quot;3&quot; unique_id=&quot;10073&quot;&gt;&lt;property id=&quot;20148&quot; value=&quot;5&quot;/&gt;&lt;property id=&quot;20300&quot; value=&quot;Slide 71 - &amp;quot;2.5.2. Chiến lược FIFO (FCFS)&amp;quot;&quot;/&gt;&lt;property id=&quot;20307&quot; value=&quot;362&quot;/&gt;&lt;/object&gt;&lt;object type=&quot;3&quot; unique_id=&quot;10074&quot;&gt;&lt;property id=&quot;20148&quot; value=&quot;5&quot;/&gt;&lt;property id=&quot;20300&quot; value=&quot;Slide 72 - &amp;quot;2.5.2. Chiến lược FIFO (FCFS)&amp;quot;&quot;/&gt;&lt;property id=&quot;20307&quot; value=&quot;363&quot;/&gt;&lt;/object&gt;&lt;object type=&quot;3&quot; unique_id=&quot;10075&quot;&gt;&lt;property id=&quot;20148&quot; value=&quot;5&quot;/&gt;&lt;property id=&quot;20300&quot; value=&quot;Slide 73 - &amp;quot;2.5.2. Chiến lược FIFO (FCFS)&amp;quot;&quot;/&gt;&lt;property id=&quot;20307&quot; value=&quot;364&quot;/&gt;&lt;/object&gt;&lt;object type=&quot;3&quot; unique_id=&quot;10076&quot;&gt;&lt;property id=&quot;20148&quot; value=&quot;5&quot;/&gt;&lt;property id=&quot;20300&quot; value=&quot;Slide 74 - &amp;quot;2.5.2. Chiến lược FIFO (FCFS)&amp;quot;&quot;/&gt;&lt;property id=&quot;20307&quot; value=&quot;365&quot;/&gt;&lt;/object&gt;&lt;object type=&quot;3&quot; unique_id=&quot;10077&quot;&gt;&lt;property id=&quot;20148&quot; value=&quot;5&quot;/&gt;&lt;property id=&quot;20300&quot; value=&quot;Slide 75 - &amp;quot;2.5.2. Chiến lược FIFO (FCFS)&amp;quot;&quot;/&gt;&lt;property id=&quot;20307&quot; value=&quot;366&quot;/&gt;&lt;/object&gt;&lt;object type=&quot;3&quot; unique_id=&quot;10078&quot;&gt;&lt;property id=&quot;20148&quot; value=&quot;5&quot;/&gt;&lt;property id=&quot;20300&quot; value=&quot;Slide 76 - &amp;quot;2.5.2. Chiến lược FIFO (FCFS)&amp;quot;&quot;/&gt;&lt;property id=&quot;20307&quot; value=&quot;367&quot;/&gt;&lt;/object&gt;&lt;object type=&quot;3&quot; unique_id=&quot;10079&quot;&gt;&lt;property id=&quot;20148&quot; value=&quot;5&quot;/&gt;&lt;property id=&quot;20300&quot; value=&quot;Slide 77 - &amp;quot;2.5.3. Chiến lược theo độ ưu tiên&amp;quot;&quot;/&gt;&lt;property id=&quot;20307&quot; value=&quot;282&quot;/&gt;&lt;/object&gt;&lt;object type=&quot;3&quot; unique_id=&quot;10080&quot;&gt;&lt;property id=&quot;20148&quot; value=&quot;5&quot;/&gt;&lt;property id=&quot;20300&quot; value=&quot;Slide 78 - &amp;quot;2.5.3. Chiến lược theo độ ưu tiên&amp;quot;&quot;/&gt;&lt;property id=&quot;20307&quot; value=&quot;283&quot;/&gt;&lt;/object&gt;&lt;object type=&quot;3&quot; unique_id=&quot;10081&quot;&gt;&lt;property id=&quot;20148&quot; value=&quot;5&quot;/&gt;&lt;property id=&quot;20300&quot; value=&quot;Slide 79 - &amp;quot;2.5.4. Chiến lược công việc ngắn nhất&amp;quot;&quot;/&gt;&lt;property id=&quot;20307&quot; value=&quot;284&quot;/&gt;&lt;/object&gt;&lt;object type=&quot;3&quot; unique_id=&quot;10082&quot;&gt;&lt;property id=&quot;20148&quot; value=&quot;5&quot;/&gt;&lt;property id=&quot;20300&quot; value=&quot;Slide 80 - &amp;quot;2.5.4. Chiến lược công việc ngắn nhất&amp;quot;&quot;/&gt;&lt;property id=&quot;20307&quot; value=&quot;373&quot;/&gt;&lt;/object&gt;&lt;object type=&quot;3&quot; unique_id=&quot;10083&quot;&gt;&lt;property id=&quot;20148&quot; value=&quot;5&quot;/&gt;&lt;property id=&quot;20300&quot; value=&quot;Slide 81 - &amp;quot;2.5.4. Chiến lược công việc ngắn nhất&amp;quot;&quot;/&gt;&lt;property id=&quot;20307&quot; value=&quot;374&quot;/&gt;&lt;/object&gt;&lt;object type=&quot;3&quot; unique_id=&quot;10084&quot;&gt;&lt;property id=&quot;20148&quot; value=&quot;5&quot;/&gt;&lt;property id=&quot;20300&quot; value=&quot;Slide 82 - &amp;quot;2.5.4. Chiến lược công việc ngắn nhất&amp;quot;&quot;/&gt;&lt;property id=&quot;20307&quot; value=&quot;375&quot;/&gt;&lt;/object&gt;&lt;object type=&quot;3&quot; unique_id=&quot;10085&quot;&gt;&lt;property id=&quot;20148&quot; value=&quot;5&quot;/&gt;&lt;property id=&quot;20300&quot; value=&quot;Slide 83 - &amp;quot;2.5.4. Chiến lược công việc ngắn nhất&amp;quot;&quot;/&gt;&lt;property id=&quot;20307&quot; value=&quot;377&quot;/&gt;&lt;/object&gt;&lt;object type=&quot;3&quot; unique_id=&quot;10086&quot;&gt;&lt;property id=&quot;20148&quot; value=&quot;5&quot;/&gt;&lt;property id=&quot;20300&quot; value=&quot;Slide 84 - &amp;quot;2.5.4. Chiến lược công việc ngắn nhất&amp;quot;&quot;/&gt;&lt;property id=&quot;20307&quot; value=&quot;378&quot;/&gt;&lt;/object&gt;&lt;object type=&quot;3&quot; unique_id=&quot;10087&quot;&gt;&lt;property id=&quot;20148&quot; value=&quot;5&quot;/&gt;&lt;property id=&quot;20300&quot; value=&quot;Slide 85 - &amp;quot;2.5.4. Chiến lược công việc ngắn nhất&amp;quot;&quot;/&gt;&lt;property id=&quot;20307&quot; value=&quot;379&quot;/&gt;&lt;/object&gt;&lt;object type=&quot;3&quot; unique_id=&quot;10088&quot;&gt;&lt;property id=&quot;20148&quot; value=&quot;5&quot;/&gt;&lt;property id=&quot;20300&quot; value=&quot;Slide 86 - &amp;quot;2.5.4. Chiến lược công việc ngắn nhất&amp;quot;&quot;/&gt;&lt;property id=&quot;20307&quot; value=&quot;380&quot;/&gt;&lt;/object&gt;&lt;object type=&quot;3&quot; unique_id=&quot;10089&quot;&gt;&lt;property id=&quot;20148&quot; value=&quot;5&quot;/&gt;&lt;property id=&quot;20300&quot; value=&quot;Slide 87 - &amp;quot;2.5.4. Chiến lược công việc ngắn nhất&amp;quot;&quot;/&gt;&lt;property id=&quot;20307&quot; value=&quot;381&quot;/&gt;&lt;/object&gt;&lt;object type=&quot;3&quot; unique_id=&quot;10090&quot;&gt;&lt;property id=&quot;20148&quot; value=&quot;5&quot;/&gt;&lt;property id=&quot;20300&quot; value=&quot;Slide 88 - &amp;quot;2.5.4. Chiến lược công việc ngắn nhất&amp;quot;&quot;/&gt;&lt;property id=&quot;20307&quot; value=&quot;382&quot;/&gt;&lt;/object&gt;&lt;object type=&quot;3&quot; unique_id=&quot;10091&quot;&gt;&lt;property id=&quot;20148&quot; value=&quot;5&quot;/&gt;&lt;property id=&quot;20300&quot; value=&quot;Slide 89 - &amp;quot;2.5.4. Chiến lược công việc ngắn nhất&amp;quot;&quot;/&gt;&lt;property id=&quot;20307&quot; value=&quot;383&quot;/&gt;&lt;/object&gt;&lt;object type=&quot;3&quot; unique_id=&quot;10092&quot;&gt;&lt;property id=&quot;20148&quot; value=&quot;5&quot;/&gt;&lt;property id=&quot;20300&quot; value=&quot;Slide 90 - &amp;quot;2.5.4. Chiến lược công việc ngắn nhất&amp;quot;&quot;/&gt;&lt;property id=&quot;20307&quot; value=&quot;376&quot;/&gt;&lt;/object&gt;&lt;object type=&quot;3&quot; unique_id=&quot;10093&quot;&gt;&lt;property id=&quot;20148&quot; value=&quot;5&quot;/&gt;&lt;property id=&quot;20300&quot; value=&quot;Slide 91 - &amp;quot;2.5.4. Chiến lược công việc ngắn nhất&amp;quot;&quot;/&gt;&lt;property id=&quot;20307&quot; value=&quot;384&quot;/&gt;&lt;/object&gt;&lt;object type=&quot;3&quot; unique_id=&quot;10094&quot;&gt;&lt;property id=&quot;20148&quot; value=&quot;5&quot;/&gt;&lt;property id=&quot;20300&quot; value=&quot;Slide 92 - &amp;quot;2.5.4. Chiến lược công việc ngắn nhất&amp;quot;&quot;/&gt;&lt;property id=&quot;20307&quot; value=&quot;385&quot;/&gt;&lt;/object&gt;&lt;object type=&quot;3&quot; unique_id=&quot;10095&quot;&gt;&lt;property id=&quot;20148&quot; value=&quot;5&quot;/&gt;&lt;property id=&quot;20300&quot; value=&quot;Slide 93 - &amp;quot;2.5.4. Chiến lược công việc ngắn nhất&amp;quot;&quot;/&gt;&lt;property id=&quot;20307&quot; value=&quot;386&quot;/&gt;&lt;/object&gt;&lt;object type=&quot;3&quot; unique_id=&quot;10096&quot;&gt;&lt;property id=&quot;20148&quot; value=&quot;5&quot;/&gt;&lt;property id=&quot;20300&quot; value=&quot;Slide 94 - &amp;quot;2.5.4. Chiến lược công việc ngắn nhất&amp;quot;&quot;/&gt;&lt;property id=&quot;20307&quot; value=&quot;387&quot;/&gt;&lt;/object&gt;&lt;object type=&quot;3&quot; unique_id=&quot;10097&quot;&gt;&lt;property id=&quot;20148&quot; value=&quot;5&quot;/&gt;&lt;property id=&quot;20300&quot; value=&quot;Slide 95 - &amp;quot;2.5.4. Chiến lược công việc ngắn nhất&amp;quot;&quot;/&gt;&lt;property id=&quot;20307&quot; value=&quot;388&quot;/&gt;&lt;/object&gt;&lt;object type=&quot;3&quot; unique_id=&quot;10098&quot;&gt;&lt;property id=&quot;20148&quot; value=&quot;5&quot;/&gt;&lt;property id=&quot;20300&quot; value=&quot;Slide 96 - &amp;quot;2.5.4. Chiến lược công việc ngắn nhất&amp;quot;&quot;/&gt;&lt;property id=&quot;20307&quot; value=&quot;389&quot;/&gt;&lt;/object&gt;&lt;object type=&quot;3&quot; unique_id=&quot;10099&quot;&gt;&lt;property id=&quot;20148&quot; value=&quot;5&quot;/&gt;&lt;property id=&quot;20300&quot; value=&quot;Slide 97 - &amp;quot;2.5.4. Chiến lược công việc ngắn nhất&amp;quot;&quot;/&gt;&lt;property id=&quot;20307&quot; value=&quot;390&quot;/&gt;&lt;/object&gt;&lt;object type=&quot;3&quot; unique_id=&quot;10100&quot;&gt;&lt;property id=&quot;20148&quot; value=&quot;5&quot;/&gt;&lt;property id=&quot;20300&quot; value=&quot;Slide 98 - &amp;quot;2.5.4. Chiến lược công việc ngắn nhất&amp;quot;&quot;/&gt;&lt;property id=&quot;20307&quot; value=&quot;391&quot;/&gt;&lt;/object&gt;&lt;object type=&quot;3&quot; unique_id=&quot;10101&quot;&gt;&lt;property id=&quot;20148&quot; value=&quot;5&quot;/&gt;&lt;property id=&quot;20300&quot; value=&quot;Slide 99 - &amp;quot;2.5.4. Chiến lược công việc ngắn nhất&amp;quot;&quot;/&gt;&lt;property id=&quot;20307&quot; value=&quot;393&quot;/&gt;&lt;/object&gt;&lt;object type=&quot;3&quot; unique_id=&quot;10102&quot;&gt;&lt;property id=&quot;20148&quot; value=&quot;5&quot;/&gt;&lt;property id=&quot;20300&quot; value=&quot;Slide 100 - &amp;quot;2.5.4. Chiến lược công việc ngắn nhất&amp;quot;&quot;/&gt;&lt;property id=&quot;20307&quot; value=&quot;394&quot;/&gt;&lt;/object&gt;&lt;object type=&quot;3&quot; unique_id=&quot;10103&quot;&gt;&lt;property id=&quot;20148&quot; value=&quot;5&quot;/&gt;&lt;property id=&quot;20300&quot; value=&quot;Slide 101 - &amp;quot;2.5.4. Chiến lược công việc ngắn nhất&amp;quot;&quot;/&gt;&lt;property id=&quot;20307&quot; value=&quot;395&quot;/&gt;&lt;/object&gt;&lt;object type=&quot;3&quot; unique_id=&quot;10104&quot;&gt;&lt;property id=&quot;20148&quot; value=&quot;5&quot;/&gt;&lt;property id=&quot;20300&quot; value=&quot;Slide 102 - &amp;quot;2.5.4. Chiến lược công việc ngắn nhất&amp;quot;&quot;/&gt;&lt;property id=&quot;20307&quot; value=&quot;396&quot;/&gt;&lt;/object&gt;&lt;object type=&quot;3&quot; unique_id=&quot;10105&quot;&gt;&lt;property id=&quot;20148&quot; value=&quot;5&quot;/&gt;&lt;property id=&quot;20300&quot; value=&quot;Slide 103 - &amp;quot;2.5.5. Chiến lược xoay vòng (RR)&amp;quot;&quot;/&gt;&lt;property id=&quot;20307&quot; value=&quot;399&quot;/&gt;&lt;/object&gt;&lt;object type=&quot;3&quot; unique_id=&quot;10106&quot;&gt;&lt;property id=&quot;20148&quot; value=&quot;5&quot;/&gt;&lt;property id=&quot;20300&quot; value=&quot;Slide 104 - &amp;quot;2.5.5. Chiến lược xoay vòng (RR)&amp;quot;&quot;/&gt;&lt;property id=&quot;20307&quot; value=&quot;400&quot;/&gt;&lt;/object&gt;&lt;object type=&quot;3&quot; unique_id=&quot;10107&quot;&gt;&lt;property id=&quot;20148&quot; value=&quot;5&quot;/&gt;&lt;property id=&quot;20300&quot; value=&quot;Slide 105 - &amp;quot;2.5.6. Chiến lược nhiều cấp độ ưu tiên&amp;quot;&quot;/&gt;&lt;property id=&quot;20307&quot; value=&quot;285&quot;/&gt;&lt;/object&gt;&lt;object type=&quot;3&quot; unique_id=&quot;10108&quot;&gt;&lt;property id=&quot;20148&quot; value=&quot;5&quot;/&gt;&lt;property id=&quot;20300&quot; value=&quot;Slide 106 - &amp;quot;2.6. Các giải pháp điều phối qua đoạn găng&amp;quot;&quot;/&gt;&lt;property id=&quot;20307&quot; value=&quot;335&quot;/&gt;&lt;/object&gt;&lt;object type=&quot;3&quot; unique_id=&quot;10109&quot;&gt;&lt;property id=&quot;20148&quot; value=&quot;5&quot;/&gt;&lt;property id=&quot;20300&quot; value=&quot;Slide 107 - &amp;quot;Một vài ví dụ về tiến trình&amp;quot;&quot;/&gt;&lt;property id=&quot;20307&quot; value=&quot;331&quot;/&gt;&lt;/object&gt;&lt;object type=&quot;3&quot; unique_id=&quot;11896&quot;&gt;&lt;property id=&quot;20148&quot; value=&quot;5&quot;/&gt;&lt;property id=&quot;20300&quot; value=&quot;Slide 108 - &amp;quot;2.5. Lập lịch cho CPU&amp;quot;&quot;/&gt;&lt;property id=&quot;20307&quot; value=&quot;407&quot;/&gt;&lt;/object&gt;&lt;object type=&quot;3&quot; unique_id=&quot;11897&quot;&gt;&lt;property id=&quot;20148&quot; value=&quot;5&quot;/&gt;&lt;property id=&quot;20300&quot; value=&quot;Slide 109 - &amp;quot;2.5. Lập lịch cho CPU&amp;quot;&quot;/&gt;&lt;property id=&quot;20307&quot; value=&quot;408&quot;/&gt;&lt;/object&gt;&lt;object type=&quot;3&quot; unique_id=&quot;11898&quot;&gt;&lt;property id=&quot;20148&quot; value=&quot;5&quot;/&gt;&lt;property id=&quot;20300&quot; value=&quot;Slide 110 - &amp;quot;Bài tập (1)&amp;quot;&quot;/&gt;&lt;property id=&quot;20307&quot; value=&quot;402&quot;/&gt;&lt;/object&gt;&lt;object type=&quot;3&quot; unique_id=&quot;11899&quot;&gt;&lt;property id=&quot;20148&quot; value=&quot;5&quot;/&gt;&lt;property id=&quot;20300&quot; value=&quot;Slide 111 - &amp;quot;Bài tập (2)&amp;quot;&quot;/&gt;&lt;property id=&quot;20307&quot; value=&quot;403&quot;/&gt;&lt;/object&gt;&lt;object type=&quot;3&quot; unique_id=&quot;11900&quot;&gt;&lt;property id=&quot;20148&quot; value=&quot;5&quot;/&gt;&lt;property id=&quot;20300&quot; value=&quot;Slide 112 - &amp;quot;Bài tập (3)&amp;quot;&quot;/&gt;&lt;property id=&quot;20307&quot; value=&quot;404&quot;/&gt;&lt;/object&gt;&lt;object type=&quot;3&quot; unique_id=&quot;11901&quot;&gt;&lt;property id=&quot;20148&quot; value=&quot;5&quot;/&gt;&lt;property id=&quot;20300&quot; value=&quot;Slide 113 - &amp;quot;Bài tập (4)&amp;quot;&quot;/&gt;&lt;property id=&quot;20307&quot; value=&quot;405&quot;/&gt;&lt;/object&gt;&lt;object type=&quot;3&quot; unique_id=&quot;11902&quot;&gt;&lt;property id=&quot;20148&quot; value=&quot;5&quot;/&gt;&lt;property id=&quot;20300&quot; value=&quot;Slide 114 - &amp;quot;Bài tập (5)&amp;quot;&quot;/&gt;&lt;property id=&quot;20307&quot; value=&quot;409&quot;/&gt;&lt;/object&gt;&lt;object type=&quot;3&quot; unique_id=&quot;11903&quot;&gt;&lt;property id=&quot;20148&quot; value=&quot;5&quot;/&gt;&lt;property id=&quot;20300&quot; value=&quot;Slide 115 - &amp;quot;Bài tập (6)&amp;quot;&quot;/&gt;&lt;property id=&quot;20307&quot; value=&quot;410&quot;/&gt;&lt;/object&gt;&lt;/object&gt;&lt;object type=&quot;8&quot; unique_id=&quot;10218&quot;&gt;&lt;/object&gt;&lt;/object&gt;&lt;/database&gt;"/>
  <p:tag name="SECTOMILLISECCONVERTED" val="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5368</TotalTime>
  <Words>8899</Words>
  <Application>Microsoft Office PowerPoint</Application>
  <PresentationFormat>On-screen Show (4:3)</PresentationFormat>
  <Paragraphs>2677</Paragraphs>
  <Slides>115</Slides>
  <Notes>4</Notes>
  <HiddenSlides>0</HiddenSlides>
  <MMClips>0</MMClips>
  <ScaleCrop>false</ScaleCrop>
  <HeadingPairs>
    <vt:vector size="10" baseType="variant">
      <vt:variant>
        <vt:lpstr>Fonts Used</vt:lpstr>
      </vt:variant>
      <vt:variant>
        <vt:i4>10</vt:i4>
      </vt:variant>
      <vt:variant>
        <vt:lpstr>Theme</vt:lpstr>
      </vt:variant>
      <vt:variant>
        <vt:i4>1</vt:i4>
      </vt:variant>
      <vt:variant>
        <vt:lpstr>Links</vt:lpstr>
      </vt:variant>
      <vt:variant>
        <vt:i4>46</vt:i4>
      </vt:variant>
      <vt:variant>
        <vt:lpstr>Embedded OLE Servers</vt:lpstr>
      </vt:variant>
      <vt:variant>
        <vt:i4>1</vt:i4>
      </vt:variant>
      <vt:variant>
        <vt:lpstr>Slide Titles</vt:lpstr>
      </vt:variant>
      <vt:variant>
        <vt:i4>115</vt:i4>
      </vt:variant>
    </vt:vector>
  </HeadingPairs>
  <TitlesOfParts>
    <vt:vector size="173" baseType="lpstr">
      <vt:lpstr>MS PGothic</vt:lpstr>
      <vt:lpstr>Arial</vt:lpstr>
      <vt:lpstr>Calibri</vt:lpstr>
      <vt:lpstr>Cambria</vt:lpstr>
      <vt:lpstr>Courier New</vt:lpstr>
      <vt:lpstr>News Gothic MT</vt:lpstr>
      <vt:lpstr>Times New Roman</vt:lpstr>
      <vt:lpstr>Tw Cen MT</vt:lpstr>
      <vt:lpstr>Wingdings</vt:lpstr>
      <vt:lpstr>Wingdings 2</vt:lpstr>
      <vt:lpstr>Adjacency</vt:lpstr>
      <vt:lpstr>???</vt:lpstr>
      <vt:lpstr>???</vt:lpstr>
      <vt:lpstr>???</vt:lpstr>
      <vt:lpstr>???</vt:lpstr>
      <vt:lpstr>???</vt:lpstr>
      <vt:lpstr>???</vt:lpstr>
      <vt:lpstr>???</vt:lpstr>
      <vt:lpstr>???</vt:lpstr>
      <vt:lpstr>???</vt:lpstr>
      <vt:lpstr>???</vt:lpstr>
      <vt:lpstr>???</vt:lpstr>
      <vt:lpstr>???</vt:lpstr>
      <vt:lpstr>???</vt:lpstr>
      <vt:lpstr>???</vt:lpstr>
      <vt:lpstr>???</vt:lpstr>
      <vt:lpstr>???</vt:lpstr>
      <vt:lpstr>???</vt:lpstr>
      <vt:lpstr>???</vt:lpstr>
      <vt:lpstr>???</vt:lpstr>
      <vt:lpstr>???</vt:lpstr>
      <vt:lpstr>???</vt:lpstr>
      <vt:lpstr>???</vt:lpstr>
      <vt:lpstr>???</vt:lpstr>
      <vt:lpstr>???</vt:lpstr>
      <vt:lpstr>???</vt:lpstr>
      <vt:lpstr>???</vt:lpstr>
      <vt:lpstr>???</vt:lpstr>
      <vt:lpstr>???</vt:lpstr>
      <vt:lpstr>???</vt:lpstr>
      <vt:lpstr>???</vt:lpstr>
      <vt:lpstr>???</vt:lpstr>
      <vt:lpstr>???</vt:lpstr>
      <vt:lpstr>???</vt:lpstr>
      <vt:lpstr>???</vt:lpstr>
      <vt:lpstr>???</vt:lpstr>
      <vt:lpstr>???</vt:lpstr>
      <vt:lpstr>???</vt:lpstr>
      <vt:lpstr>???</vt:lpstr>
      <vt:lpstr>???</vt:lpstr>
      <vt:lpstr>???</vt:lpstr>
      <vt:lpstr>???</vt:lpstr>
      <vt:lpstr>???</vt:lpstr>
      <vt:lpstr>???</vt:lpstr>
      <vt:lpstr>???</vt:lpstr>
      <vt:lpstr>???</vt:lpstr>
      <vt:lpstr>???</vt:lpstr>
      <vt:lpstr>Equation</vt:lpstr>
      <vt:lpstr>Lý thuyết hệ điều hành</vt:lpstr>
      <vt:lpstr>Chương 2. Tiến trình và luồng</vt:lpstr>
      <vt:lpstr>2.1. Tổng quan về tiến trình và luồng</vt:lpstr>
      <vt:lpstr>2.1.1. Tài nguyên hệ thống</vt:lpstr>
      <vt:lpstr>2.1.1. Tài nguyên hệ thống</vt:lpstr>
      <vt:lpstr>2.1.2. Lời gọi hệ thống (System Calls)</vt:lpstr>
      <vt:lpstr>2.1.2. Lời gọi hệ thống (System Calls)</vt:lpstr>
      <vt:lpstr>2.1.2. Lời gọi hệ thống (System Calls)</vt:lpstr>
      <vt:lpstr>2.1.3. Khái niệm về tiến trình (proccess)</vt:lpstr>
      <vt:lpstr>2.1.3. Khái niệm về tiến trình (proccess)</vt:lpstr>
      <vt:lpstr>2.1.3. Khái niệm về tiến trình (proccess)</vt:lpstr>
      <vt:lpstr>2.1.4. Phân loại tiến trình</vt:lpstr>
      <vt:lpstr>2.1.4. Phân loại tiến trình</vt:lpstr>
      <vt:lpstr>2.1.5. Sự thực thi của tiến trình</vt:lpstr>
      <vt:lpstr>2.1.5. Sự thực thi của tiến trình</vt:lpstr>
      <vt:lpstr>2.2. Các trạng thái của tiến trình</vt:lpstr>
      <vt:lpstr>2.2.1. Tiến trình hai trạng thái</vt:lpstr>
      <vt:lpstr>2.2.2. Tiến trình ba trạng thái</vt:lpstr>
      <vt:lpstr>2.2.2. Tiến trình ba trạng thái</vt:lpstr>
      <vt:lpstr>2.2.2. Tiến trình ba trạng thái</vt:lpstr>
      <vt:lpstr>2.2.3. Tiến trình bốn trạng thái</vt:lpstr>
      <vt:lpstr>2.2.4. Tiến trình năm trạng thái</vt:lpstr>
      <vt:lpstr>2.2.5. Các trạng thái của tiến trình</vt:lpstr>
      <vt:lpstr>2.2.5. Các trạng thái của tiến trình</vt:lpstr>
      <vt:lpstr>2.3. Điều khiển tiến trình</vt:lpstr>
      <vt:lpstr>2.3.1. Khối điểu khiển tiến trình</vt:lpstr>
      <vt:lpstr>2.3.1. Khối điều khiển tiến trình</vt:lpstr>
      <vt:lpstr>2.3.1. Khối điều khiển tiến trình</vt:lpstr>
      <vt:lpstr>2.3.2. Các thao tác điều khiển tiến trình</vt:lpstr>
      <vt:lpstr>2.3.2. Các thao tác điều khiển tiến trình</vt:lpstr>
      <vt:lpstr>2.3.2. Các thao tác điều khiển tiến trình</vt:lpstr>
      <vt:lpstr>2.3.2. Các thao tác điều khiển tiến trình</vt:lpstr>
      <vt:lpstr>2.4. Tài nguyên găng</vt:lpstr>
      <vt:lpstr>2.4.1. Tài nguyên găng</vt:lpstr>
      <vt:lpstr>2.4.1. Tài nguyên găng</vt:lpstr>
      <vt:lpstr>2.4.1. Tài nguyên găng</vt:lpstr>
      <vt:lpstr>2.4.2. Đoạn găng (Critical Section)</vt:lpstr>
      <vt:lpstr>2.4.2. Đoạn găng (Critical Section)</vt:lpstr>
      <vt:lpstr>2.4.3. Tắc nghẽn (Deadlock)</vt:lpstr>
      <vt:lpstr>2.4.3. Tắc nghẽn (Deadlock)</vt:lpstr>
      <vt:lpstr>2.4.4. Đói tài nguyên (Stravation)</vt:lpstr>
      <vt:lpstr>Chương 2. Tiến trình và luồng</vt:lpstr>
      <vt:lpstr>2.5. Lập lịch cho CPU</vt:lpstr>
      <vt:lpstr>2.5. Lập lịch cho CPU</vt:lpstr>
      <vt:lpstr>2.5. Lập lịch cho CPU</vt:lpstr>
      <vt:lpstr>2.5. Lập lịch cho CPU</vt:lpstr>
      <vt:lpstr>2.5. Lập lịch cho CPU</vt:lpstr>
      <vt:lpstr>2.5. Lập lịch cho CPU</vt:lpstr>
      <vt:lpstr>2.5. Lập lịch cho CPU</vt:lpstr>
      <vt:lpstr>2.5. Lập lịch cho CPU</vt:lpstr>
      <vt:lpstr>2.5. Lập lịch cho CPU</vt:lpstr>
      <vt:lpstr>2.5.2. Chiến lược FIFO (FCFS)</vt:lpstr>
      <vt:lpstr>2.5.2. Chiến lược FIFO (FCFS)</vt:lpstr>
      <vt:lpstr>2.5.2. Chiến lược FIFO (FCFS)</vt:lpstr>
      <vt:lpstr>2.5.2. Chiến lược FIFO (FCFS)</vt:lpstr>
      <vt:lpstr>2.5.2. Chiến lược FIFO (FCFS)</vt:lpstr>
      <vt:lpstr>2.5.2. Chiến lược FIFO (FCFS)</vt:lpstr>
      <vt:lpstr>2.5.2. Chiến lược FIFO (FCFS)</vt:lpstr>
      <vt:lpstr>2.5.2. Chiến lược FIFO (FCFS)</vt:lpstr>
      <vt:lpstr>2.5.2. Chiến lược FIFO (FCFS)</vt:lpstr>
      <vt:lpstr>2.5.2. Chiến lược FIFO (FCFS)</vt:lpstr>
      <vt:lpstr>2.5.2. Chiến lược FIFO (FCFS)</vt:lpstr>
      <vt:lpstr>2.5.2. Chiến lược FIFO (FCFS)</vt:lpstr>
      <vt:lpstr>2.5.2. Chiến lược FIFO (FCFS)</vt:lpstr>
      <vt:lpstr>2.5.2. Chiến lược FIFO (FCFS)</vt:lpstr>
      <vt:lpstr>2.5.2. Chiến lược FIFO (FCFS)</vt:lpstr>
      <vt:lpstr>2.5.2. Chiến lược FIFO (FCFS)</vt:lpstr>
      <vt:lpstr>2.5.2. Chiến lược FIFO (FCFS)</vt:lpstr>
      <vt:lpstr>2.5.2. Chiến lược FIFO (FCFS)</vt:lpstr>
      <vt:lpstr>2.5.2. Chiến lược FIFO (FCFS)</vt:lpstr>
      <vt:lpstr>2.5.2. Chiến lược FIFO (FCFS)</vt:lpstr>
      <vt:lpstr>2.5.2. Chiến lược FIFO (FCFS)</vt:lpstr>
      <vt:lpstr>2.5.2. Chiến lược FIFO (FCFS)</vt:lpstr>
      <vt:lpstr>2.5.2. Chiến lược FIFO (FCFS)</vt:lpstr>
      <vt:lpstr>2.5.2. Chiến lược FIFO (FCFS)</vt:lpstr>
      <vt:lpstr>2.5.2. Chiến lược FIFO (FCFS)</vt:lpstr>
      <vt:lpstr>2.5.3. Chiến lược theo độ ưu tiên</vt:lpstr>
      <vt:lpstr>2.5.3. Chiến lược theo độ ưu tiên</vt:lpstr>
      <vt:lpstr>2.5.4. Chiến lược công việc ngắn nhất</vt:lpstr>
      <vt:lpstr>2.5.4. Chiến lược công việc ngắn nhất</vt:lpstr>
      <vt:lpstr>2.5.4. Chiến lược công việc ngắn nhất</vt:lpstr>
      <vt:lpstr>2.5.4. Chiến lược công việc ngắn nhất</vt:lpstr>
      <vt:lpstr>2.5.4. Chiến lược công việc ngắn nhất</vt:lpstr>
      <vt:lpstr>2.5.4. Chiến lược công việc ngắn nhất</vt:lpstr>
      <vt:lpstr>2.5.4. Chiến lược công việc ngắn nhất</vt:lpstr>
      <vt:lpstr>2.5.4. Chiến lược công việc ngắn nhất</vt:lpstr>
      <vt:lpstr>2.5.4. Chiến lược công việc ngắn nhất</vt:lpstr>
      <vt:lpstr>2.5.4. Chiến lược công việc ngắn nhất</vt:lpstr>
      <vt:lpstr>2.5.4. Chiến lược công việc ngắn nhất</vt:lpstr>
      <vt:lpstr>2.5.4. Chiến lược công việc ngắn nhất</vt:lpstr>
      <vt:lpstr>2.5.4. Chiến lược công việc ngắn nhất</vt:lpstr>
      <vt:lpstr>2.5.4. Chiến lược công việc ngắn nhất</vt:lpstr>
      <vt:lpstr>2.5.4. Chiến lược công việc ngắn nhất</vt:lpstr>
      <vt:lpstr>2.5.4. Chiến lược công việc ngắn nhất</vt:lpstr>
      <vt:lpstr>2.5.4. Chiến lược công việc ngắn nhất</vt:lpstr>
      <vt:lpstr>2.5.4. Chiến lược công việc ngắn nhất</vt:lpstr>
      <vt:lpstr>2.5.4. Chiến lược công việc ngắn nhất</vt:lpstr>
      <vt:lpstr>2.5.4. Chiến lược công việc ngắn nhất</vt:lpstr>
      <vt:lpstr>2.5.4. Chiến lược công việc ngắn nhất</vt:lpstr>
      <vt:lpstr>2.5.4. Chiến lược công việc ngắn nhất</vt:lpstr>
      <vt:lpstr>2.5.4. Chiến lược công việc ngắn nhất</vt:lpstr>
      <vt:lpstr>2.5.4. Chiến lược công việc ngắn nhất</vt:lpstr>
      <vt:lpstr>2.5.5. Chiến lược xoay vòng (RR)</vt:lpstr>
      <vt:lpstr>2.5.5. Chiến lược xoay vòng (RR)</vt:lpstr>
      <vt:lpstr>2.5.6. Chiến lược nhiều cấp độ ưu tiên</vt:lpstr>
      <vt:lpstr>2.6. Các giải pháp điều phối qua đoạn găng</vt:lpstr>
      <vt:lpstr>Một vài ví dụ về tiến trình</vt:lpstr>
      <vt:lpstr>2.5. Lập lịch cho CPU</vt:lpstr>
      <vt:lpstr>2.5. Lập lịch cho CPU</vt:lpstr>
      <vt:lpstr>Bài tập (1)</vt:lpstr>
      <vt:lpstr>Bài tập (2)</vt:lpstr>
      <vt:lpstr>Bài tập (3)</vt:lpstr>
      <vt:lpstr>Bài tập (4)</vt:lpstr>
      <vt:lpstr>Bài tập (5)</vt:lpstr>
      <vt:lpstr>Bài tập (6)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TRUNG</dc:creator>
  <cp:lastModifiedBy>Nguyen Cong</cp:lastModifiedBy>
  <cp:revision>223</cp:revision>
  <dcterms:created xsi:type="dcterms:W3CDTF">2006-08-16T00:00:00Z</dcterms:created>
  <dcterms:modified xsi:type="dcterms:W3CDTF">2019-07-08T06:54:12Z</dcterms:modified>
</cp:coreProperties>
</file>