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1" r:id="rId1"/>
  </p:sldMasterIdLst>
  <p:notesMasterIdLst>
    <p:notesMasterId r:id="rId84"/>
  </p:notesMasterIdLst>
  <p:sldIdLst>
    <p:sldId id="256" r:id="rId2"/>
    <p:sldId id="258" r:id="rId3"/>
    <p:sldId id="307" r:id="rId4"/>
    <p:sldId id="308" r:id="rId5"/>
    <p:sldId id="367" r:id="rId6"/>
    <p:sldId id="368" r:id="rId7"/>
    <p:sldId id="369" r:id="rId8"/>
    <p:sldId id="370" r:id="rId9"/>
    <p:sldId id="371" r:id="rId10"/>
    <p:sldId id="372" r:id="rId11"/>
    <p:sldId id="374" r:id="rId12"/>
    <p:sldId id="373" r:id="rId13"/>
    <p:sldId id="365" r:id="rId14"/>
    <p:sldId id="366" r:id="rId15"/>
    <p:sldId id="443" r:id="rId16"/>
    <p:sldId id="444" r:id="rId17"/>
    <p:sldId id="445" r:id="rId18"/>
    <p:sldId id="375" r:id="rId19"/>
    <p:sldId id="376" r:id="rId20"/>
    <p:sldId id="377" r:id="rId21"/>
    <p:sldId id="378" r:id="rId22"/>
    <p:sldId id="379" r:id="rId23"/>
    <p:sldId id="380" r:id="rId24"/>
    <p:sldId id="381" r:id="rId25"/>
    <p:sldId id="382" r:id="rId26"/>
    <p:sldId id="383" r:id="rId27"/>
    <p:sldId id="384" r:id="rId28"/>
    <p:sldId id="420" r:id="rId29"/>
    <p:sldId id="385" r:id="rId30"/>
    <p:sldId id="386" r:id="rId31"/>
    <p:sldId id="421" r:id="rId32"/>
    <p:sldId id="387" r:id="rId33"/>
    <p:sldId id="388" r:id="rId34"/>
    <p:sldId id="422" r:id="rId35"/>
    <p:sldId id="389" r:id="rId36"/>
    <p:sldId id="390" r:id="rId37"/>
    <p:sldId id="391" r:id="rId38"/>
    <p:sldId id="393" r:id="rId39"/>
    <p:sldId id="423" r:id="rId40"/>
    <p:sldId id="395" r:id="rId41"/>
    <p:sldId id="397" r:id="rId42"/>
    <p:sldId id="414" r:id="rId43"/>
    <p:sldId id="417" r:id="rId44"/>
    <p:sldId id="418" r:id="rId45"/>
    <p:sldId id="416" r:id="rId46"/>
    <p:sldId id="415" r:id="rId47"/>
    <p:sldId id="419" r:id="rId48"/>
    <p:sldId id="424" r:id="rId49"/>
    <p:sldId id="398" r:id="rId50"/>
    <p:sldId id="400" r:id="rId51"/>
    <p:sldId id="399" r:id="rId52"/>
    <p:sldId id="442" r:id="rId53"/>
    <p:sldId id="401" r:id="rId54"/>
    <p:sldId id="402" r:id="rId55"/>
    <p:sldId id="403" r:id="rId56"/>
    <p:sldId id="406" r:id="rId57"/>
    <p:sldId id="407" r:id="rId58"/>
    <p:sldId id="408" r:id="rId59"/>
    <p:sldId id="425" r:id="rId60"/>
    <p:sldId id="404" r:id="rId61"/>
    <p:sldId id="405" r:id="rId62"/>
    <p:sldId id="413" r:id="rId63"/>
    <p:sldId id="412" r:id="rId64"/>
    <p:sldId id="411" r:id="rId65"/>
    <p:sldId id="410" r:id="rId66"/>
    <p:sldId id="409" r:id="rId67"/>
    <p:sldId id="427" r:id="rId68"/>
    <p:sldId id="426" r:id="rId69"/>
    <p:sldId id="428" r:id="rId70"/>
    <p:sldId id="429" r:id="rId71"/>
    <p:sldId id="430" r:id="rId72"/>
    <p:sldId id="431" r:id="rId73"/>
    <p:sldId id="432" r:id="rId74"/>
    <p:sldId id="433" r:id="rId75"/>
    <p:sldId id="434" r:id="rId76"/>
    <p:sldId id="435" r:id="rId77"/>
    <p:sldId id="436" r:id="rId78"/>
    <p:sldId id="437" r:id="rId79"/>
    <p:sldId id="438" r:id="rId80"/>
    <p:sldId id="439" r:id="rId81"/>
    <p:sldId id="440" r:id="rId82"/>
    <p:sldId id="441"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FFFF00"/>
    <a:srgbClr val="FAF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10" autoAdjust="0"/>
    <p:restoredTop sz="94660"/>
  </p:normalViewPr>
  <p:slideViewPr>
    <p:cSldViewPr>
      <p:cViewPr varScale="1">
        <p:scale>
          <a:sx n="87" d="100"/>
          <a:sy n="87" d="100"/>
        </p:scale>
        <p:origin x="137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5D7D71-C545-4B14-9454-5150FF9C4CD9}" type="datetimeFigureOut">
              <a:rPr lang="vi-VN" smtClean="0"/>
              <a:t>24/10/2017</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DD9EA-4F91-4F9A-932B-C1468715C665}" type="slidenum">
              <a:rPr lang="vi-VN" smtClean="0"/>
              <a:t>‹#›</a:t>
            </a:fld>
            <a:endParaRPr lang="vi-VN"/>
          </a:p>
        </p:txBody>
      </p:sp>
    </p:spTree>
    <p:extLst>
      <p:ext uri="{BB962C8B-B14F-4D97-AF65-F5344CB8AC3E}">
        <p14:creationId xmlns:p14="http://schemas.microsoft.com/office/powerpoint/2010/main" val="813578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Aoa</a:t>
            </a:r>
            <a:endParaRPr lang="en-US" dirty="0" smtClean="0"/>
          </a:p>
          <a:p>
            <a:r>
              <a:rPr lang="en-US" dirty="0" smtClean="0"/>
              <a:t>F</a:t>
            </a:r>
          </a:p>
          <a:p>
            <a:r>
              <a:rPr lang="en-US" dirty="0" smtClean="0"/>
              <a:t>À</a:t>
            </a:r>
          </a:p>
          <a:p>
            <a:r>
              <a:rPr lang="en-US" dirty="0" smtClean="0"/>
              <a:t>À</a:t>
            </a:r>
          </a:p>
          <a:p>
            <a:r>
              <a:rPr lang="en-US" dirty="0" smtClean="0"/>
              <a:t>A</a:t>
            </a:r>
          </a:p>
          <a:p>
            <a:r>
              <a:rPr lang="en-US" dirty="0" smtClean="0"/>
              <a:t>Fa</a:t>
            </a:r>
          </a:p>
          <a:p>
            <a:r>
              <a:rPr lang="en-US" dirty="0" smtClean="0"/>
              <a:t>Fa</a:t>
            </a:r>
          </a:p>
          <a:p>
            <a:endParaRPr lang="en-US" dirty="0"/>
          </a:p>
        </p:txBody>
      </p:sp>
      <p:sp>
        <p:nvSpPr>
          <p:cNvPr id="4" name="Slide Number Placeholder 3"/>
          <p:cNvSpPr>
            <a:spLocks noGrp="1"/>
          </p:cNvSpPr>
          <p:nvPr>
            <p:ph type="sldNum" sz="quarter" idx="10"/>
          </p:nvPr>
        </p:nvSpPr>
        <p:spPr/>
        <p:txBody>
          <a:bodyPr/>
          <a:lstStyle/>
          <a:p>
            <a:fld id="{2BFDD9EA-4F91-4F9A-932B-C1468715C665}" type="slidenum">
              <a:rPr lang="vi-VN" smtClean="0"/>
              <a:t>75</a:t>
            </a:fld>
            <a:endParaRPr lang="vi-VN"/>
          </a:p>
        </p:txBody>
      </p:sp>
    </p:spTree>
    <p:extLst>
      <p:ext uri="{BB962C8B-B14F-4D97-AF65-F5344CB8AC3E}">
        <p14:creationId xmlns:p14="http://schemas.microsoft.com/office/powerpoint/2010/main" val="1044118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71600"/>
            <a:ext cx="7848600" cy="1981200"/>
          </a:xfrm>
        </p:spPr>
        <p:txBody>
          <a:bodyPr anchor="b"/>
          <a:lstStyle>
            <a:lvl1pPr algn="l">
              <a:defRPr sz="6600">
                <a:ln>
                  <a:noFill/>
                </a:ln>
                <a:solidFill>
                  <a:srgbClr val="00206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581400"/>
            <a:ext cx="6690360" cy="3048000"/>
          </a:xfrm>
        </p:spPr>
        <p:txBody>
          <a:bodyPr anchor="t">
            <a:normAutofit/>
          </a:bodyPr>
          <a:lstStyle>
            <a:lvl1pPr marL="0" indent="0" algn="l">
              <a:buNone/>
              <a:defRPr sz="200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sz="1400"/>
            </a:lvl1pPr>
          </a:lstStyle>
          <a:p>
            <a:fld id="{3C93E6E2-93CC-4C47-9074-BC91C23816C8}" type="datetime1">
              <a:rPr lang="en-US" smtClean="0"/>
              <a:pPr/>
              <a:t>10/24/2017</a:t>
            </a:fld>
            <a:endParaRPr lang="vi-VN" dirty="0"/>
          </a:p>
        </p:txBody>
      </p:sp>
      <p:sp>
        <p:nvSpPr>
          <p:cNvPr id="5" name="Footer Placeholder 4"/>
          <p:cNvSpPr>
            <a:spLocks noGrp="1"/>
          </p:cNvSpPr>
          <p:nvPr>
            <p:ph type="ftr" sz="quarter" idx="11"/>
          </p:nvPr>
        </p:nvSpPr>
        <p:spPr/>
        <p:txBody>
          <a:bodyPr/>
          <a:lstStyle>
            <a:lvl1pPr>
              <a:defRPr>
                <a:latin typeface="Calibri" pitchFamily="34" charset="0"/>
                <a:cs typeface="Calibri" pitchFamily="34" charset="0"/>
              </a:defRPr>
            </a:lvl1pPr>
          </a:lstStyle>
          <a:p>
            <a:r>
              <a:rPr lang="vi-VN" smtClean="0"/>
              <a:t>GV. Hà Chí Trung, HVKTQS</a:t>
            </a:r>
            <a:endParaRPr lang="vi-VN" dirty="0"/>
          </a:p>
        </p:txBody>
      </p:sp>
      <p:sp>
        <p:nvSpPr>
          <p:cNvPr id="6" name="Slide Number Placeholder 5"/>
          <p:cNvSpPr>
            <a:spLocks noGrp="1"/>
          </p:cNvSpPr>
          <p:nvPr>
            <p:ph type="sldNum" sz="quarter" idx="12"/>
          </p:nvPr>
        </p:nvSpPr>
        <p:spPr/>
        <p:txBody>
          <a:bodyPr/>
          <a:lstStyle/>
          <a:p>
            <a:fld id="{C74EC919-3C66-4F97-BFEA-03812BD2CAC5}" type="slidenum">
              <a:rPr lang="vi-VN" smtClean="0"/>
              <a:t>‹#›</a:t>
            </a:fld>
            <a:endParaRPr lang="vi-V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BE5924-6F17-4473-9710-A1817176BC4D}" type="datetime1">
              <a:rPr lang="en-US" smtClean="0"/>
              <a:t>10/24/2017</a:t>
            </a:fld>
            <a:endParaRPr lang="en-US"/>
          </a:p>
        </p:txBody>
      </p:sp>
      <p:sp>
        <p:nvSpPr>
          <p:cNvPr id="5" name="Footer Placeholder 4"/>
          <p:cNvSpPr>
            <a:spLocks noGrp="1"/>
          </p:cNvSpPr>
          <p:nvPr>
            <p:ph type="ftr" sz="quarter" idx="11"/>
          </p:nvPr>
        </p:nvSpPr>
        <p:spPr/>
        <p:txBody>
          <a:bodyPr/>
          <a:lstStyle/>
          <a:p>
            <a:r>
              <a:rPr lang="en-US" smtClean="0"/>
              <a:t>GV. Hà Chí Trung, HVKTQS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22DE6-27EF-461C-826C-4862F5D77ABA}" type="datetime1">
              <a:rPr lang="en-US" smtClean="0"/>
              <a:t>10/24/2017</a:t>
            </a:fld>
            <a:endParaRPr lang="en-US"/>
          </a:p>
        </p:txBody>
      </p:sp>
      <p:sp>
        <p:nvSpPr>
          <p:cNvPr id="5" name="Footer Placeholder 4"/>
          <p:cNvSpPr>
            <a:spLocks noGrp="1"/>
          </p:cNvSpPr>
          <p:nvPr>
            <p:ph type="ftr" sz="quarter" idx="11"/>
          </p:nvPr>
        </p:nvSpPr>
        <p:spPr/>
        <p:txBody>
          <a:bodyPr/>
          <a:lstStyle/>
          <a:p>
            <a:r>
              <a:rPr lang="en-US" smtClean="0"/>
              <a:t>GV. Hà Chí Trung, HVKTQS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lgn="l">
              <a:defRPr sz="2600"/>
            </a:lvl1pPr>
            <a:lvl2pPr algn="l">
              <a:defRPr sz="2600"/>
            </a:lvl2pPr>
            <a:lvl3pPr algn="l">
              <a:defRPr sz="2400"/>
            </a:lvl3pPr>
            <a:lvl4pPr algn="l">
              <a:defRPr sz="2200"/>
            </a:lvl4pPr>
            <a:lvl5pPr algn="l">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sz="1400" b="0"/>
            </a:lvl1p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lvl1pPr>
              <a:defRPr b="0"/>
            </a:lvl1p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lvl1pPr>
              <a:defRPr b="1"/>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rgbClr val="00206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0899F374-0E6A-44A1-9FC4-FE31F6E8C89F}" type="datetime1">
              <a:rPr lang="en-US" smtClean="0"/>
              <a:t>10/24/2017</a:t>
            </a:fld>
            <a:endParaRPr lang="en-US"/>
          </a:p>
        </p:txBody>
      </p:sp>
      <p:sp>
        <p:nvSpPr>
          <p:cNvPr id="5" name="Footer Placeholder 4"/>
          <p:cNvSpPr>
            <a:spLocks noGrp="1"/>
          </p:cNvSpPr>
          <p:nvPr>
            <p:ph type="ftr" sz="quarter" idx="11"/>
          </p:nvPr>
        </p:nvSpPr>
        <p:spPr/>
        <p:txBody>
          <a:bodyPr/>
          <a:lstStyle/>
          <a:p>
            <a:r>
              <a:rPr lang="en-US" smtClean="0"/>
              <a:t>GV. Hà Chí Trung, HVKTQS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228600" y="1536192"/>
            <a:ext cx="3962400" cy="5169408"/>
          </a:xfrm>
        </p:spPr>
        <p:txBody>
          <a:bodyPr/>
          <a:lstStyle>
            <a:lvl1pPr>
              <a:defRPr sz="2800">
                <a:solidFill>
                  <a:srgbClr val="002060"/>
                </a:solidFill>
              </a:defRPr>
            </a:lvl1pPr>
            <a:lvl2pPr>
              <a:defRPr sz="2400">
                <a:solidFill>
                  <a:srgbClr val="002060"/>
                </a:solidFill>
              </a:defRPr>
            </a:lvl2pPr>
            <a:lvl3pPr>
              <a:defRPr sz="2000">
                <a:solidFill>
                  <a:srgbClr val="002060"/>
                </a:solidFill>
              </a:defRPr>
            </a:lvl3pPr>
            <a:lvl4pPr>
              <a:defRPr sz="1800">
                <a:solidFill>
                  <a:srgbClr val="002060"/>
                </a:solidFill>
              </a:defRPr>
            </a:lvl4pPr>
            <a:lvl5pPr>
              <a:defRPr sz="1800">
                <a:solidFill>
                  <a:srgbClr val="00206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343400" y="1536192"/>
            <a:ext cx="4038600" cy="5169408"/>
          </a:xfrm>
        </p:spPr>
        <p:txBody>
          <a:bodyPr/>
          <a:lstStyle>
            <a:lvl1pPr>
              <a:defRPr sz="2800">
                <a:solidFill>
                  <a:srgbClr val="002060"/>
                </a:solidFill>
              </a:defRPr>
            </a:lvl1pPr>
            <a:lvl2pPr>
              <a:defRPr sz="2400">
                <a:solidFill>
                  <a:srgbClr val="002060"/>
                </a:solidFill>
              </a:defRPr>
            </a:lvl2pPr>
            <a:lvl3pPr>
              <a:defRPr sz="2000">
                <a:solidFill>
                  <a:srgbClr val="002060"/>
                </a:solidFill>
              </a:defRPr>
            </a:lvl3pPr>
            <a:lvl4pPr>
              <a:defRPr sz="1800">
                <a:solidFill>
                  <a:srgbClr val="002060"/>
                </a:solidFill>
              </a:defRPr>
            </a:lvl4pPr>
            <a:lvl5pPr>
              <a:defRPr sz="1800">
                <a:solidFill>
                  <a:srgbClr val="00206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5733D982-CC0B-464C-8597-3D8122320A7C}" type="datetime1">
              <a:rPr lang="en-US" smtClean="0"/>
              <a:t>10/24/2017</a:t>
            </a:fld>
            <a:endParaRPr lang="en-US"/>
          </a:p>
        </p:txBody>
      </p:sp>
      <p:sp>
        <p:nvSpPr>
          <p:cNvPr id="6" name="Footer Placeholder 5"/>
          <p:cNvSpPr>
            <a:spLocks noGrp="1"/>
          </p:cNvSpPr>
          <p:nvPr>
            <p:ph type="ftr" sz="quarter" idx="11"/>
          </p:nvPr>
        </p:nvSpPr>
        <p:spPr/>
        <p:txBody>
          <a:bodyPr/>
          <a:lstStyle/>
          <a:p>
            <a:r>
              <a:rPr lang="en-US" smtClean="0"/>
              <a:t>GV. Hà Chí Trung, HVKTQS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600" y="1535113"/>
            <a:ext cx="3962400" cy="639762"/>
          </a:xfrm>
        </p:spPr>
        <p:txBody>
          <a:bodyPr anchor="b">
            <a:noAutofit/>
          </a:bodyPr>
          <a:lstStyle>
            <a:lvl1pPr marL="0" indent="0" algn="ctr">
              <a:buNone/>
              <a:defRPr sz="20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28600" y="2174874"/>
            <a:ext cx="3962400" cy="453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343400" y="1535113"/>
            <a:ext cx="4038600" cy="639762"/>
          </a:xfrm>
        </p:spPr>
        <p:txBody>
          <a:bodyPr anchor="b">
            <a:noAutofit/>
          </a:bodyPr>
          <a:lstStyle>
            <a:lvl1pPr marL="0" indent="0" algn="ctr">
              <a:buNone/>
              <a:defRPr sz="20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343400" y="2174874"/>
            <a:ext cx="4038600" cy="453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27D11B90-F3C2-4A28-A6AD-702C9FD5C6A4}" type="datetime1">
              <a:rPr lang="en-US" smtClean="0"/>
              <a:t>10/24/2017</a:t>
            </a:fld>
            <a:endParaRPr lang="en-US" dirty="0"/>
          </a:p>
        </p:txBody>
      </p:sp>
      <p:sp>
        <p:nvSpPr>
          <p:cNvPr id="8" name="Footer Placeholder 7"/>
          <p:cNvSpPr>
            <a:spLocks noGrp="1"/>
          </p:cNvSpPr>
          <p:nvPr>
            <p:ph type="ftr" sz="quarter" idx="11"/>
          </p:nvPr>
        </p:nvSpPr>
        <p:spPr/>
        <p:txBody>
          <a:bodyPr/>
          <a:lstStyle/>
          <a:p>
            <a:r>
              <a:rPr lang="en-US" smtClean="0"/>
              <a:t>GV. Hà Chí Trung, HVKTQS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365092-A0E7-43A5-8C32-5518F1143906}" type="datetime1">
              <a:rPr lang="en-US" smtClean="0"/>
              <a:t>10/24/2017</a:t>
            </a:fld>
            <a:endParaRPr lang="en-US"/>
          </a:p>
        </p:txBody>
      </p:sp>
      <p:sp>
        <p:nvSpPr>
          <p:cNvPr id="4" name="Footer Placeholder 3"/>
          <p:cNvSpPr>
            <a:spLocks noGrp="1"/>
          </p:cNvSpPr>
          <p:nvPr>
            <p:ph type="ftr" sz="quarter" idx="11"/>
          </p:nvPr>
        </p:nvSpPr>
        <p:spPr/>
        <p:txBody>
          <a:bodyPr/>
          <a:lstStyle/>
          <a:p>
            <a:r>
              <a:rPr lang="en-US" smtClean="0"/>
              <a:t>GV. Hà Chí Trung, HVKTQS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AF1829-3BEC-4F66-8E7F-FC34A083F483}" type="datetime1">
              <a:rPr lang="en-US" smtClean="0"/>
              <a:t>10/24/2017</a:t>
            </a:fld>
            <a:endParaRPr lang="en-US"/>
          </a:p>
        </p:txBody>
      </p:sp>
      <p:sp>
        <p:nvSpPr>
          <p:cNvPr id="3" name="Footer Placeholder 2"/>
          <p:cNvSpPr>
            <a:spLocks noGrp="1"/>
          </p:cNvSpPr>
          <p:nvPr>
            <p:ph type="ftr" sz="quarter" idx="11"/>
          </p:nvPr>
        </p:nvSpPr>
        <p:spPr/>
        <p:txBody>
          <a:bodyPr/>
          <a:lstStyle/>
          <a:p>
            <a:r>
              <a:rPr lang="en-US" smtClean="0"/>
              <a:t>GV. Hà Chí Trung, HVKTQS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FA02BB-0FB6-499B-AF83-8923A9F1CB20}" type="datetime1">
              <a:rPr lang="en-US" smtClean="0"/>
              <a:t>10/24/2017</a:t>
            </a:fld>
            <a:endParaRPr lang="en-US"/>
          </a:p>
        </p:txBody>
      </p:sp>
      <p:sp>
        <p:nvSpPr>
          <p:cNvPr id="6" name="Footer Placeholder 5"/>
          <p:cNvSpPr>
            <a:spLocks noGrp="1"/>
          </p:cNvSpPr>
          <p:nvPr>
            <p:ph type="ftr" sz="quarter" idx="11"/>
          </p:nvPr>
        </p:nvSpPr>
        <p:spPr/>
        <p:txBody>
          <a:bodyPr/>
          <a:lstStyle/>
          <a:p>
            <a:r>
              <a:rPr lang="en-US" smtClean="0"/>
              <a:t>GV. Hà Chí Trung, HVKTQS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rgbClr val="002060"/>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9F5FF5F-158E-4263-8B05-424448890566}" type="datetime1">
              <a:rPr lang="en-US" smtClean="0"/>
              <a:t>10/24/2017</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r>
              <a:rPr lang="en-US" smtClean="0"/>
              <a:t>GV. Hà Chí Trung, HVKTQS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74638"/>
            <a:ext cx="8153400" cy="944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8600" y="1371600"/>
            <a:ext cx="8153400" cy="5334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8610600" y="0"/>
            <a:ext cx="533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610600" y="5486400"/>
            <a:ext cx="533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667481" y="5648960"/>
            <a:ext cx="451583" cy="3708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dirty="0"/>
          </a:p>
        </p:txBody>
      </p:sp>
      <p:sp>
        <p:nvSpPr>
          <p:cNvPr id="5" name="Footer Placeholder 4"/>
          <p:cNvSpPr>
            <a:spLocks noGrp="1"/>
          </p:cNvSpPr>
          <p:nvPr>
            <p:ph type="ftr" sz="quarter" idx="3"/>
          </p:nvPr>
        </p:nvSpPr>
        <p:spPr>
          <a:xfrm rot="16200000">
            <a:off x="7701279" y="4048760"/>
            <a:ext cx="2367281" cy="365760"/>
          </a:xfrm>
          <a:prstGeom prst="rect">
            <a:avLst/>
          </a:prstGeom>
        </p:spPr>
        <p:txBody>
          <a:bodyPr vert="horz" lIns="91440" tIns="45720" rIns="91440" bIns="45720" rtlCol="0" anchor="ctr"/>
          <a:lstStyle>
            <a:lvl1pPr algn="r">
              <a:defRPr sz="1400">
                <a:solidFill>
                  <a:schemeClr val="bg2"/>
                </a:solidFill>
              </a:defRPr>
            </a:lvl1pPr>
          </a:lstStyle>
          <a:p>
            <a:r>
              <a:rPr lang="en-US" dirty="0" smtClean="0"/>
              <a:t>GV. </a:t>
            </a:r>
            <a:r>
              <a:rPr lang="en-US" dirty="0" err="1" smtClean="0"/>
              <a:t>Hà</a:t>
            </a:r>
            <a:r>
              <a:rPr lang="en-US" dirty="0" smtClean="0"/>
              <a:t> </a:t>
            </a:r>
            <a:r>
              <a:rPr lang="en-US" dirty="0" err="1" smtClean="0"/>
              <a:t>Chí</a:t>
            </a:r>
            <a:r>
              <a:rPr lang="en-US" dirty="0" smtClean="0"/>
              <a:t> Trung, HVKTQS</a:t>
            </a:r>
            <a:endParaRPr lang="en-US" dirty="0"/>
          </a:p>
        </p:txBody>
      </p:sp>
      <p:sp>
        <p:nvSpPr>
          <p:cNvPr id="4" name="Date Placeholder 3"/>
          <p:cNvSpPr>
            <a:spLocks noGrp="1"/>
          </p:cNvSpPr>
          <p:nvPr>
            <p:ph type="dt" sz="half" idx="2"/>
          </p:nvPr>
        </p:nvSpPr>
        <p:spPr>
          <a:xfrm rot="16200000">
            <a:off x="7665720" y="1645920"/>
            <a:ext cx="2438399" cy="365760"/>
          </a:xfrm>
          <a:prstGeom prst="rect">
            <a:avLst/>
          </a:prstGeom>
        </p:spPr>
        <p:txBody>
          <a:bodyPr vert="horz" lIns="91440" tIns="45720" rIns="91440" bIns="45720" rtlCol="0" anchor="ctr"/>
          <a:lstStyle>
            <a:lvl1pPr algn="l">
              <a:defRPr sz="1400">
                <a:solidFill>
                  <a:schemeClr val="bg2"/>
                </a:solidFill>
              </a:defRPr>
            </a:lvl1pPr>
          </a:lstStyle>
          <a:p>
            <a:fld id="{C0AE89F0-827B-44F7-B580-2DA124E9D92A}" type="datetime1">
              <a:rPr lang="en-US" smtClean="0"/>
              <a:pPr/>
              <a:t>10/24/2017</a:t>
            </a:fld>
            <a:endParaRPr lang="en-US"/>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p:txStyles>
    <p:titleStyle>
      <a:lvl1pPr algn="l" defTabSz="914400" rtl="0" eaLnBrk="1" latinLnBrk="0" hangingPunct="1">
        <a:spcBef>
          <a:spcPct val="0"/>
        </a:spcBef>
        <a:buNone/>
        <a:defRPr sz="3600" b="1" kern="1200" cap="none" spc="-100" baseline="0">
          <a:ln>
            <a:noFill/>
          </a:ln>
          <a:solidFill>
            <a:srgbClr val="002060"/>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600" kern="1200">
          <a:solidFill>
            <a:srgbClr val="002060"/>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600" kern="1200">
          <a:solidFill>
            <a:srgbClr val="002060"/>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400" kern="1200">
          <a:solidFill>
            <a:srgbClr val="002060"/>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2200" kern="1200">
          <a:solidFill>
            <a:srgbClr val="002060"/>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2000" kern="1200" baseline="0">
          <a:solidFill>
            <a:srgbClr val="002060"/>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ct2009@yahoo.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err="1" smtClean="0"/>
              <a:t>Lý</a:t>
            </a:r>
            <a:r>
              <a:rPr lang="en-US" sz="6000" dirty="0" smtClean="0"/>
              <a:t> </a:t>
            </a:r>
            <a:r>
              <a:rPr lang="en-US" sz="6000" dirty="0" err="1" smtClean="0"/>
              <a:t>thuyết</a:t>
            </a:r>
            <a:r>
              <a:rPr lang="en-US" sz="6000" dirty="0" smtClean="0"/>
              <a:t> </a:t>
            </a:r>
            <a:r>
              <a:rPr lang="en-US" sz="6000" dirty="0" err="1" smtClean="0"/>
              <a:t>hệ</a:t>
            </a:r>
            <a:r>
              <a:rPr lang="en-US" sz="6000" dirty="0" smtClean="0"/>
              <a:t> </a:t>
            </a:r>
            <a:r>
              <a:rPr lang="en-US" sz="6000" dirty="0" err="1" smtClean="0"/>
              <a:t>điều</a:t>
            </a:r>
            <a:r>
              <a:rPr lang="en-US" sz="6000" dirty="0" smtClean="0"/>
              <a:t> </a:t>
            </a:r>
            <a:r>
              <a:rPr lang="en-US" sz="6000" dirty="0" err="1" smtClean="0"/>
              <a:t>hành</a:t>
            </a:r>
            <a:endParaRPr lang="vi-VN" sz="6000" dirty="0"/>
          </a:p>
        </p:txBody>
      </p:sp>
      <p:sp>
        <p:nvSpPr>
          <p:cNvPr id="3" name="Subtitle 2"/>
          <p:cNvSpPr>
            <a:spLocks noGrp="1"/>
          </p:cNvSpPr>
          <p:nvPr>
            <p:ph type="subTitle" idx="1"/>
          </p:nvPr>
        </p:nvSpPr>
        <p:spPr/>
        <p:txBody>
          <a:bodyPr>
            <a:noAutofit/>
          </a:bodyPr>
          <a:lstStyle/>
          <a:p>
            <a:r>
              <a:rPr lang="en-US" sz="2400" b="1" dirty="0" err="1" smtClean="0"/>
              <a:t>Giảng</a:t>
            </a:r>
            <a:r>
              <a:rPr lang="en-US" sz="2400" b="1" dirty="0" smtClean="0"/>
              <a:t> </a:t>
            </a:r>
            <a:r>
              <a:rPr lang="en-US" sz="2400" b="1" dirty="0" err="1" smtClean="0"/>
              <a:t>viên</a:t>
            </a:r>
            <a:r>
              <a:rPr lang="en-US" sz="2400" b="1" dirty="0" smtClean="0"/>
              <a:t>: TS. </a:t>
            </a:r>
            <a:r>
              <a:rPr lang="en-US" sz="2400" b="1" dirty="0" err="1" smtClean="0"/>
              <a:t>Hà</a:t>
            </a:r>
            <a:r>
              <a:rPr lang="en-US" sz="2400" b="1" dirty="0" smtClean="0"/>
              <a:t> </a:t>
            </a:r>
            <a:r>
              <a:rPr lang="en-US" sz="2400" b="1" dirty="0" err="1" smtClean="0"/>
              <a:t>Chí</a:t>
            </a:r>
            <a:r>
              <a:rPr lang="en-US" sz="2400" b="1" dirty="0" smtClean="0"/>
              <a:t> Trung</a:t>
            </a:r>
          </a:p>
          <a:p>
            <a:r>
              <a:rPr lang="en-US" sz="2400" b="1" dirty="0" err="1" smtClean="0"/>
              <a:t>Bộ</a:t>
            </a:r>
            <a:r>
              <a:rPr lang="en-US" sz="2400" b="1" dirty="0" smtClean="0"/>
              <a:t> </a:t>
            </a:r>
            <a:r>
              <a:rPr lang="en-US" sz="2400" b="1" dirty="0" err="1" smtClean="0"/>
              <a:t>môn</a:t>
            </a:r>
            <a:r>
              <a:rPr lang="en-US" sz="2400" b="1" dirty="0" smtClean="0"/>
              <a:t>: </a:t>
            </a:r>
            <a:r>
              <a:rPr lang="en-US" sz="2400" dirty="0" err="1" smtClean="0"/>
              <a:t>Khoa</a:t>
            </a:r>
            <a:r>
              <a:rPr lang="en-US" sz="2400" dirty="0"/>
              <a:t> </a:t>
            </a:r>
            <a:r>
              <a:rPr lang="en-US" sz="2400" dirty="0" err="1" smtClean="0"/>
              <a:t>học</a:t>
            </a:r>
            <a:r>
              <a:rPr lang="en-US" sz="2400" dirty="0" smtClean="0"/>
              <a:t> </a:t>
            </a:r>
            <a:r>
              <a:rPr lang="en-US" sz="2400" dirty="0" err="1" smtClean="0"/>
              <a:t>máy</a:t>
            </a:r>
            <a:r>
              <a:rPr lang="en-US" sz="2400" dirty="0" smtClean="0"/>
              <a:t> </a:t>
            </a:r>
            <a:r>
              <a:rPr lang="en-US" sz="2400" dirty="0" err="1" smtClean="0"/>
              <a:t>tính</a:t>
            </a:r>
            <a:endParaRPr lang="en-US" sz="2400" dirty="0" smtClean="0"/>
          </a:p>
          <a:p>
            <a:r>
              <a:rPr lang="en-US" sz="2400" b="1" dirty="0" err="1" smtClean="0"/>
              <a:t>Khoa</a:t>
            </a:r>
            <a:r>
              <a:rPr lang="en-US" sz="2400" b="1" dirty="0" smtClean="0"/>
              <a:t>: </a:t>
            </a:r>
            <a:r>
              <a:rPr lang="en-US" sz="2400" dirty="0" err="1" smtClean="0"/>
              <a:t>Công</a:t>
            </a:r>
            <a:r>
              <a:rPr lang="en-US" sz="2400" dirty="0" smtClean="0"/>
              <a:t> </a:t>
            </a:r>
            <a:r>
              <a:rPr lang="en-US" sz="2400" dirty="0" err="1" smtClean="0"/>
              <a:t>nghệ</a:t>
            </a:r>
            <a:r>
              <a:rPr lang="en-US" sz="2400" dirty="0" smtClean="0"/>
              <a:t> </a:t>
            </a:r>
            <a:r>
              <a:rPr lang="en-US" sz="2400" dirty="0" err="1" smtClean="0"/>
              <a:t>thông</a:t>
            </a:r>
            <a:r>
              <a:rPr lang="en-US" sz="2400" dirty="0" smtClean="0"/>
              <a:t> tin</a:t>
            </a:r>
          </a:p>
          <a:p>
            <a:r>
              <a:rPr lang="en-US" sz="2400" b="1" dirty="0" err="1" smtClean="0"/>
              <a:t>Học</a:t>
            </a:r>
            <a:r>
              <a:rPr lang="en-US" sz="2400" b="1" dirty="0" smtClean="0"/>
              <a:t> </a:t>
            </a:r>
            <a:r>
              <a:rPr lang="en-US" sz="2400" b="1" dirty="0" err="1" smtClean="0"/>
              <a:t>viện</a:t>
            </a:r>
            <a:r>
              <a:rPr lang="en-US" sz="2400" b="1" dirty="0" smtClean="0"/>
              <a:t> </a:t>
            </a:r>
            <a:r>
              <a:rPr lang="en-US" sz="2400" b="1" dirty="0" err="1" smtClean="0"/>
              <a:t>Kỹ</a:t>
            </a:r>
            <a:r>
              <a:rPr lang="en-US" sz="2400" b="1" dirty="0" smtClean="0"/>
              <a:t> </a:t>
            </a:r>
            <a:r>
              <a:rPr lang="en-US" sz="2400" b="1" dirty="0" err="1" smtClean="0"/>
              <a:t>thuật</a:t>
            </a:r>
            <a:r>
              <a:rPr lang="en-US" sz="2400" b="1" dirty="0" smtClean="0"/>
              <a:t> </a:t>
            </a:r>
            <a:r>
              <a:rPr lang="en-US" sz="2400" b="1" dirty="0" err="1" smtClean="0"/>
              <a:t>quân</a:t>
            </a:r>
            <a:r>
              <a:rPr lang="en-US" sz="2400" b="1" dirty="0" smtClean="0"/>
              <a:t> </a:t>
            </a:r>
            <a:r>
              <a:rPr lang="en-US" sz="2400" b="1" dirty="0" err="1" smtClean="0"/>
              <a:t>sự</a:t>
            </a:r>
            <a:endParaRPr lang="en-US" sz="2400" b="1" dirty="0" smtClean="0"/>
          </a:p>
          <a:p>
            <a:r>
              <a:rPr lang="en-US" sz="2400" b="1" dirty="0" smtClean="0"/>
              <a:t>Email: </a:t>
            </a:r>
            <a:r>
              <a:rPr lang="en-US" sz="2400" dirty="0" smtClean="0">
                <a:hlinkClick r:id="rId2"/>
              </a:rPr>
              <a:t>hct2009@yahoo.com</a:t>
            </a:r>
            <a:endParaRPr lang="en-US" sz="2400" dirty="0" smtClean="0"/>
          </a:p>
          <a:p>
            <a:r>
              <a:rPr lang="en-US" sz="2400" b="1" dirty="0" smtClean="0"/>
              <a:t>Mobile: </a:t>
            </a:r>
            <a:r>
              <a:rPr lang="en-US" sz="2400" dirty="0" smtClean="0"/>
              <a:t>01685.582.102</a:t>
            </a:r>
            <a:endParaRPr lang="en-US" sz="2400" dirty="0"/>
          </a:p>
          <a:p>
            <a:endParaRPr lang="vi-VN" dirty="0"/>
          </a:p>
        </p:txBody>
      </p:sp>
    </p:spTree>
    <p:extLst>
      <p:ext uri="{BB962C8B-B14F-4D97-AF65-F5344CB8AC3E}">
        <p14:creationId xmlns:p14="http://schemas.microsoft.com/office/powerpoint/2010/main" val="224366519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 </a:t>
            </a:r>
            <a:r>
              <a:rPr lang="en-US" dirty="0" err="1"/>
              <a:t>Kỹ</a:t>
            </a:r>
            <a:r>
              <a:rPr lang="en-US" dirty="0"/>
              <a:t> </a:t>
            </a:r>
            <a:r>
              <a:rPr lang="en-US" dirty="0" err="1"/>
              <a:t>thuật</a:t>
            </a:r>
            <a:r>
              <a:rPr lang="en-US" dirty="0"/>
              <a:t> </a:t>
            </a:r>
            <a:r>
              <a:rPr lang="en-US" dirty="0" err="1"/>
              <a:t>phân</a:t>
            </a:r>
            <a:r>
              <a:rPr lang="en-US" dirty="0"/>
              <a:t> </a:t>
            </a:r>
            <a:r>
              <a:rPr lang="en-US" dirty="0" err="1"/>
              <a:t>trang</a:t>
            </a:r>
            <a:r>
              <a:rPr lang="en-US" dirty="0"/>
              <a:t> (Paging)</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graphicFrame>
        <p:nvGraphicFramePr>
          <p:cNvPr id="7" name="Content Placeholder 3"/>
          <p:cNvGraphicFramePr>
            <a:graphicFrameLocks/>
          </p:cNvGraphicFramePr>
          <p:nvPr/>
        </p:nvGraphicFramePr>
        <p:xfrm>
          <a:off x="1066800" y="2133600"/>
          <a:ext cx="6883400" cy="2985135"/>
        </p:xfrm>
        <a:graphic>
          <a:graphicData uri="http://schemas.openxmlformats.org/drawingml/2006/table">
            <a:tbl>
              <a:tblPr/>
              <a:tblGrid>
                <a:gridCol w="1219200"/>
                <a:gridCol w="533400"/>
                <a:gridCol w="914400"/>
                <a:gridCol w="762000"/>
                <a:gridCol w="1447800"/>
                <a:gridCol w="376238"/>
                <a:gridCol w="1322387"/>
                <a:gridCol w="307975"/>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smtClean="0">
                          <a:ln>
                            <a:noFill/>
                          </a:ln>
                          <a:solidFill>
                            <a:srgbClr val="000000"/>
                          </a:solidFill>
                          <a:effectLst/>
                          <a:latin typeface="Tw Cen MT" charset="-18"/>
                          <a:ea typeface="ＭＳ Ｐゴシック" charset="-128"/>
                        </a:rPr>
                        <a:t>Logical memory</a:t>
                      </a:r>
                      <a:endParaRPr kumimoji="0" lang="en-US"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FFFFFF"/>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w Cen MT" charset="-18"/>
                          <a:ea typeface="ＭＳ Ｐゴシック" charset="-128"/>
                        </a:rPr>
                        <a:t>PAGE TABLE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FFFFFF"/>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smtClean="0">
                          <a:ln>
                            <a:noFill/>
                          </a:ln>
                          <a:solidFill>
                            <a:schemeClr val="tx1"/>
                          </a:solidFill>
                          <a:effectLst/>
                          <a:latin typeface="Tw Cen MT" charset="-18"/>
                          <a:ea typeface="ＭＳ Ｐゴシック" charset="-128"/>
                        </a:rPr>
                        <a:t>Physical memory</a:t>
                      </a:r>
                      <a:endParaRPr kumimoji="0" lang="en-US" sz="20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rgbClr val="FFFFFF"/>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P0</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page</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frame</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Attributes</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smtClean="0">
                          <a:ln>
                            <a:noFill/>
                          </a:ln>
                          <a:solidFill>
                            <a:srgbClr val="000000"/>
                          </a:solidFill>
                          <a:effectLst/>
                          <a:latin typeface="Arial" charset="0"/>
                          <a:ea typeface="ＭＳ Ｐゴシック" charset="-128"/>
                          <a:cs typeface="Times New Roman" charset="0"/>
                        </a:rPr>
                        <a:t>f0</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P1</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0</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4</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P2</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f1</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P2</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1</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3</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smtClean="0">
                          <a:ln>
                            <a:noFill/>
                          </a:ln>
                          <a:solidFill>
                            <a:srgbClr val="000000"/>
                          </a:solidFill>
                          <a:effectLst/>
                          <a:latin typeface="Arial" charset="0"/>
                          <a:ea typeface="ＭＳ Ｐゴシック" charset="-128"/>
                          <a:cs typeface="Times New Roman" charset="0"/>
                        </a:rPr>
                        <a:t>f2</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P3</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2</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1</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en-US" sz="2000" b="0" i="0" u="none" strike="noStrike" cap="none" normalizeH="0" baseline="0" smtClean="0">
                          <a:ln>
                            <a:noFill/>
                          </a:ln>
                          <a:solidFill>
                            <a:srgbClr val="000000"/>
                          </a:solidFill>
                          <a:effectLst/>
                          <a:latin typeface="Arial" charset="0"/>
                          <a:ea typeface="ＭＳ Ｐゴシック" charset="-128"/>
                          <a:cs typeface="Times New Roman" charset="0"/>
                        </a:rPr>
                        <a:t>P1</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smtClean="0">
                          <a:ln>
                            <a:noFill/>
                          </a:ln>
                          <a:solidFill>
                            <a:srgbClr val="000000"/>
                          </a:solidFill>
                          <a:effectLst/>
                          <a:latin typeface="Arial" charset="0"/>
                          <a:ea typeface="ＭＳ Ｐゴシック" charset="-128"/>
                          <a:cs typeface="Times New Roman" charset="0"/>
                        </a:rPr>
                        <a:t>f3</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127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3</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5</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en-US" sz="2000" b="0" i="0" u="none" strike="noStrike" cap="none" normalizeH="0" baseline="0" smtClean="0">
                          <a:ln>
                            <a:noFill/>
                          </a:ln>
                          <a:solidFill>
                            <a:srgbClr val="000000"/>
                          </a:solidFill>
                          <a:effectLst/>
                          <a:latin typeface="Arial" charset="0"/>
                          <a:ea typeface="ＭＳ Ｐゴシック" charset="-128"/>
                          <a:cs typeface="Times New Roman" charset="0"/>
                        </a:rPr>
                        <a:t>P0</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en-US" sz="2000" b="0" i="0" u="none" strike="noStrike" cap="none" normalizeH="0" baseline="0" smtClean="0">
                          <a:ln>
                            <a:noFill/>
                          </a:ln>
                          <a:solidFill>
                            <a:srgbClr val="000000"/>
                          </a:solidFill>
                          <a:effectLst/>
                          <a:latin typeface="Arial" charset="0"/>
                          <a:ea typeface="ＭＳ Ｐゴシック" charset="-128"/>
                          <a:cs typeface="Times New Roman" charset="0"/>
                        </a:rPr>
                        <a:t>f4</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en-US" sz="2000" b="0" i="0" u="none" strike="noStrike" cap="none" normalizeH="0" baseline="0" smtClean="0">
                          <a:ln>
                            <a:noFill/>
                          </a:ln>
                          <a:solidFill>
                            <a:srgbClr val="000000"/>
                          </a:solidFill>
                          <a:effectLst/>
                          <a:latin typeface="Arial" charset="0"/>
                          <a:ea typeface="ＭＳ Ｐゴシック" charset="-128"/>
                          <a:cs typeface="Times New Roman" charset="0"/>
                        </a:rPr>
                        <a:t> </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smtClean="0">
                          <a:ln>
                            <a:noFill/>
                          </a:ln>
                          <a:solidFill>
                            <a:srgbClr val="000000"/>
                          </a:solidFill>
                          <a:effectLst/>
                          <a:latin typeface="Arial" charset="0"/>
                          <a:ea typeface="ＭＳ Ｐゴシック" charset="-128"/>
                          <a:cs typeface="Times New Roman" charset="0"/>
                        </a:rPr>
                        <a:t>f5</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cxnSp>
        <p:nvCxnSpPr>
          <p:cNvPr id="8" name="Straight Arrow Connector 7"/>
          <p:cNvCxnSpPr>
            <a:cxnSpLocks noChangeShapeType="1"/>
          </p:cNvCxnSpPr>
          <p:nvPr/>
        </p:nvCxnSpPr>
        <p:spPr bwMode="auto">
          <a:xfrm flipV="1">
            <a:off x="4267200" y="3352800"/>
            <a:ext cx="1981200" cy="762000"/>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9" name="Rounded Rectangular Callout 8"/>
          <p:cNvSpPr>
            <a:spLocks noChangeArrowheads="1"/>
          </p:cNvSpPr>
          <p:nvPr/>
        </p:nvSpPr>
        <p:spPr bwMode="auto">
          <a:xfrm>
            <a:off x="1676400" y="5334000"/>
            <a:ext cx="5638800" cy="1143000"/>
          </a:xfrm>
          <a:prstGeom prst="wedgeRoundRectCallout">
            <a:avLst>
              <a:gd name="adj1" fmla="val -5528"/>
              <a:gd name="adj2" fmla="val -95389"/>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lvl="0"/>
            <a:r>
              <a:rPr lang="en-US" sz="2400" dirty="0">
                <a:solidFill>
                  <a:srgbClr val="002060"/>
                </a:solidFill>
              </a:rPr>
              <a:t>HĐH </a:t>
            </a:r>
            <a:r>
              <a:rPr lang="en-US" sz="2400" dirty="0" err="1">
                <a:solidFill>
                  <a:srgbClr val="002060"/>
                </a:solidFill>
              </a:rPr>
              <a:t>sử</a:t>
            </a:r>
            <a:r>
              <a:rPr lang="en-US" sz="2400" dirty="0">
                <a:solidFill>
                  <a:srgbClr val="002060"/>
                </a:solidFill>
              </a:rPr>
              <a:t> </a:t>
            </a:r>
            <a:r>
              <a:rPr lang="en-US" sz="2400" dirty="0" err="1">
                <a:solidFill>
                  <a:srgbClr val="002060"/>
                </a:solidFill>
              </a:rPr>
              <a:t>dụng</a:t>
            </a:r>
            <a:r>
              <a:rPr lang="en-US" sz="2400" dirty="0">
                <a:solidFill>
                  <a:srgbClr val="002060"/>
                </a:solidFill>
              </a:rPr>
              <a:t> </a:t>
            </a:r>
            <a:r>
              <a:rPr lang="en-US" sz="2400" dirty="0" err="1">
                <a:solidFill>
                  <a:srgbClr val="002060"/>
                </a:solidFill>
              </a:rPr>
              <a:t>bảng</a:t>
            </a:r>
            <a:r>
              <a:rPr lang="en-US" sz="2400" dirty="0">
                <a:solidFill>
                  <a:srgbClr val="002060"/>
                </a:solidFill>
              </a:rPr>
              <a:t> </a:t>
            </a:r>
            <a:r>
              <a:rPr lang="en-US" sz="2400" dirty="0" err="1">
                <a:solidFill>
                  <a:srgbClr val="002060"/>
                </a:solidFill>
              </a:rPr>
              <a:t>phân</a:t>
            </a:r>
            <a:r>
              <a:rPr lang="en-US" sz="2400" dirty="0">
                <a:solidFill>
                  <a:srgbClr val="002060"/>
                </a:solidFill>
              </a:rPr>
              <a:t> </a:t>
            </a:r>
            <a:r>
              <a:rPr lang="en-US" sz="2400" dirty="0" err="1">
                <a:solidFill>
                  <a:srgbClr val="002060"/>
                </a:solidFill>
              </a:rPr>
              <a:t>trang</a:t>
            </a:r>
            <a:r>
              <a:rPr lang="en-US" sz="2400" dirty="0">
                <a:solidFill>
                  <a:srgbClr val="002060"/>
                </a:solidFill>
              </a:rPr>
              <a:t> (</a:t>
            </a:r>
            <a:r>
              <a:rPr lang="en-US" sz="2400" i="1" dirty="0">
                <a:solidFill>
                  <a:srgbClr val="002060"/>
                </a:solidFill>
              </a:rPr>
              <a:t>page table</a:t>
            </a:r>
            <a:r>
              <a:rPr lang="en-US" sz="2400" dirty="0">
                <a:solidFill>
                  <a:srgbClr val="002060"/>
                </a:solidFill>
              </a:rPr>
              <a:t>) </a:t>
            </a:r>
            <a:r>
              <a:rPr lang="en-US" sz="2400" dirty="0" err="1">
                <a:solidFill>
                  <a:srgbClr val="002060"/>
                </a:solidFill>
              </a:rPr>
              <a:t>để</a:t>
            </a:r>
            <a:r>
              <a:rPr lang="en-US" sz="2400" dirty="0">
                <a:solidFill>
                  <a:srgbClr val="002060"/>
                </a:solidFill>
              </a:rPr>
              <a:t> </a:t>
            </a:r>
            <a:r>
              <a:rPr lang="en-US" sz="2400" dirty="0" err="1">
                <a:solidFill>
                  <a:srgbClr val="002060"/>
                </a:solidFill>
              </a:rPr>
              <a:t>ánh</a:t>
            </a:r>
            <a:r>
              <a:rPr lang="en-US" sz="2400" dirty="0">
                <a:solidFill>
                  <a:srgbClr val="002060"/>
                </a:solidFill>
              </a:rPr>
              <a:t> </a:t>
            </a:r>
            <a:r>
              <a:rPr lang="en-US" sz="2400" dirty="0" err="1">
                <a:solidFill>
                  <a:srgbClr val="002060"/>
                </a:solidFill>
              </a:rPr>
              <a:t>xạ</a:t>
            </a:r>
            <a:r>
              <a:rPr lang="en-US" sz="2400" dirty="0">
                <a:solidFill>
                  <a:srgbClr val="002060"/>
                </a:solidFill>
              </a:rPr>
              <a:t> </a:t>
            </a:r>
            <a:r>
              <a:rPr lang="en-US" sz="2400" dirty="0" err="1">
                <a:solidFill>
                  <a:srgbClr val="002060"/>
                </a:solidFill>
              </a:rPr>
              <a:t>các</a:t>
            </a:r>
            <a:r>
              <a:rPr lang="en-US" sz="2400" dirty="0">
                <a:solidFill>
                  <a:srgbClr val="002060"/>
                </a:solidFill>
              </a:rPr>
              <a:t> </a:t>
            </a:r>
            <a:r>
              <a:rPr lang="en-US" sz="2400" dirty="0" err="1">
                <a:solidFill>
                  <a:srgbClr val="002060"/>
                </a:solidFill>
              </a:rPr>
              <a:t>trang</a:t>
            </a:r>
            <a:r>
              <a:rPr lang="en-US" sz="2400" dirty="0">
                <a:solidFill>
                  <a:srgbClr val="002060"/>
                </a:solidFill>
              </a:rPr>
              <a:t> </a:t>
            </a:r>
            <a:r>
              <a:rPr lang="en-US" sz="2400" dirty="0" err="1">
                <a:solidFill>
                  <a:srgbClr val="002060"/>
                </a:solidFill>
              </a:rPr>
              <a:t>của</a:t>
            </a:r>
            <a:r>
              <a:rPr lang="en-US" sz="2400" dirty="0">
                <a:solidFill>
                  <a:srgbClr val="002060"/>
                </a:solidFill>
              </a:rPr>
              <a:t> </a:t>
            </a:r>
            <a:r>
              <a:rPr lang="en-US" sz="2400" dirty="0" err="1">
                <a:solidFill>
                  <a:srgbClr val="002060"/>
                </a:solidFill>
              </a:rPr>
              <a:t>chương</a:t>
            </a:r>
            <a:r>
              <a:rPr lang="en-US" sz="2400" dirty="0">
                <a:solidFill>
                  <a:srgbClr val="002060"/>
                </a:solidFill>
              </a:rPr>
              <a:t> </a:t>
            </a:r>
            <a:r>
              <a:rPr lang="en-US" sz="2400" dirty="0" err="1">
                <a:solidFill>
                  <a:srgbClr val="002060"/>
                </a:solidFill>
              </a:rPr>
              <a:t>trình</a:t>
            </a:r>
            <a:r>
              <a:rPr lang="en-US" sz="2400" dirty="0">
                <a:solidFill>
                  <a:srgbClr val="002060"/>
                </a:solidFill>
              </a:rPr>
              <a:t> </a:t>
            </a:r>
            <a:r>
              <a:rPr lang="en-US" sz="2400" dirty="0" err="1">
                <a:solidFill>
                  <a:srgbClr val="002060"/>
                </a:solidFill>
              </a:rPr>
              <a:t>tới</a:t>
            </a:r>
            <a:r>
              <a:rPr lang="en-US" sz="2400" dirty="0">
                <a:solidFill>
                  <a:srgbClr val="002060"/>
                </a:solidFill>
              </a:rPr>
              <a:t> </a:t>
            </a:r>
            <a:r>
              <a:rPr lang="en-US" sz="2400" dirty="0" err="1">
                <a:solidFill>
                  <a:srgbClr val="002060"/>
                </a:solidFill>
              </a:rPr>
              <a:t>các</a:t>
            </a:r>
            <a:r>
              <a:rPr lang="en-US" sz="2400" dirty="0">
                <a:solidFill>
                  <a:srgbClr val="002060"/>
                </a:solidFill>
              </a:rPr>
              <a:t> frame </a:t>
            </a:r>
            <a:r>
              <a:rPr lang="en-US" sz="2400" dirty="0" err="1">
                <a:solidFill>
                  <a:srgbClr val="002060"/>
                </a:solidFill>
              </a:rPr>
              <a:t>bộ</a:t>
            </a:r>
            <a:r>
              <a:rPr lang="en-US" sz="2400" dirty="0">
                <a:solidFill>
                  <a:srgbClr val="002060"/>
                </a:solidFill>
              </a:rPr>
              <a:t> </a:t>
            </a:r>
            <a:r>
              <a:rPr lang="en-US" sz="2400" dirty="0" err="1">
                <a:solidFill>
                  <a:srgbClr val="002060"/>
                </a:solidFill>
              </a:rPr>
              <a:t>nhớ</a:t>
            </a:r>
            <a:r>
              <a:rPr lang="en-US" sz="2400" dirty="0">
                <a:solidFill>
                  <a:srgbClr val="002060"/>
                </a:solidFill>
              </a:rPr>
              <a:t>. </a:t>
            </a:r>
          </a:p>
        </p:txBody>
      </p:sp>
    </p:spTree>
    <p:extLst>
      <p:ext uri="{BB962C8B-B14F-4D97-AF65-F5344CB8AC3E}">
        <p14:creationId xmlns:p14="http://schemas.microsoft.com/office/powerpoint/2010/main" val="924871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 </a:t>
            </a:r>
            <a:r>
              <a:rPr lang="en-US" dirty="0" err="1"/>
              <a:t>Kỹ</a:t>
            </a:r>
            <a:r>
              <a:rPr lang="en-US" dirty="0"/>
              <a:t> </a:t>
            </a:r>
            <a:r>
              <a:rPr lang="en-US" dirty="0" err="1"/>
              <a:t>thuật</a:t>
            </a:r>
            <a:r>
              <a:rPr lang="en-US" dirty="0"/>
              <a:t> </a:t>
            </a:r>
            <a:r>
              <a:rPr lang="en-US" dirty="0" err="1"/>
              <a:t>phân</a:t>
            </a:r>
            <a:r>
              <a:rPr lang="en-US" dirty="0"/>
              <a:t> </a:t>
            </a:r>
            <a:r>
              <a:rPr lang="en-US" dirty="0" err="1"/>
              <a:t>trang</a:t>
            </a:r>
            <a:r>
              <a:rPr lang="en-US" dirty="0"/>
              <a:t> (Paging)</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graphicFrame>
        <p:nvGraphicFramePr>
          <p:cNvPr id="7" name="Content Placeholder 3"/>
          <p:cNvGraphicFramePr>
            <a:graphicFrameLocks/>
          </p:cNvGraphicFramePr>
          <p:nvPr/>
        </p:nvGraphicFramePr>
        <p:xfrm>
          <a:off x="1066800" y="2133600"/>
          <a:ext cx="6883400" cy="2985135"/>
        </p:xfrm>
        <a:graphic>
          <a:graphicData uri="http://schemas.openxmlformats.org/drawingml/2006/table">
            <a:tbl>
              <a:tblPr/>
              <a:tblGrid>
                <a:gridCol w="1219200"/>
                <a:gridCol w="533400"/>
                <a:gridCol w="914400"/>
                <a:gridCol w="762000"/>
                <a:gridCol w="1447800"/>
                <a:gridCol w="376238"/>
                <a:gridCol w="1322387"/>
                <a:gridCol w="307975"/>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dirty="0" smtClean="0">
                          <a:ln>
                            <a:noFill/>
                          </a:ln>
                          <a:solidFill>
                            <a:srgbClr val="000000"/>
                          </a:solidFill>
                          <a:effectLst/>
                          <a:latin typeface="Tw Cen MT" charset="-18"/>
                          <a:ea typeface="ＭＳ Ｐゴシック" charset="-128"/>
                        </a:rPr>
                        <a:t>Logical memory</a:t>
                      </a:r>
                      <a:endParaRPr kumimoji="0" lang="en-US" sz="2000" b="0" i="0" u="none" strike="noStrike" cap="none" normalizeH="0" baseline="0" dirty="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FFFFFF"/>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w Cen MT" charset="-18"/>
                          <a:ea typeface="ＭＳ Ｐゴシック" charset="-128"/>
                        </a:rPr>
                        <a:t>PAGE TABLE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FFFFFF"/>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smtClean="0">
                          <a:ln>
                            <a:noFill/>
                          </a:ln>
                          <a:solidFill>
                            <a:schemeClr val="tx1"/>
                          </a:solidFill>
                          <a:effectLst/>
                          <a:latin typeface="Tw Cen MT" charset="-18"/>
                          <a:ea typeface="ＭＳ Ｐゴシック" charset="-128"/>
                        </a:rPr>
                        <a:t>Physical memory</a:t>
                      </a:r>
                      <a:endParaRPr kumimoji="0" lang="en-US" sz="20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rgbClr val="FFFFFF"/>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P0</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page</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frame</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Attributes</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smtClean="0">
                          <a:ln>
                            <a:noFill/>
                          </a:ln>
                          <a:solidFill>
                            <a:srgbClr val="000000"/>
                          </a:solidFill>
                          <a:effectLst/>
                          <a:latin typeface="Arial" charset="0"/>
                          <a:ea typeface="ＭＳ Ｐゴシック" charset="-128"/>
                          <a:cs typeface="Times New Roman" charset="0"/>
                        </a:rPr>
                        <a:t>f0</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P1</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0</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4</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P2</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f1</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P2</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1</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3</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dirty="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smtClean="0">
                          <a:ln>
                            <a:noFill/>
                          </a:ln>
                          <a:solidFill>
                            <a:srgbClr val="000000"/>
                          </a:solidFill>
                          <a:effectLst/>
                          <a:latin typeface="Arial" charset="0"/>
                          <a:ea typeface="ＭＳ Ｐゴシック" charset="-128"/>
                          <a:cs typeface="Times New Roman" charset="0"/>
                        </a:rPr>
                        <a:t>f2</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P3</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2</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1</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en-US" sz="2000" b="0" i="0" u="none" strike="noStrike" cap="none" normalizeH="0" baseline="0" smtClean="0">
                          <a:ln>
                            <a:noFill/>
                          </a:ln>
                          <a:solidFill>
                            <a:srgbClr val="000000"/>
                          </a:solidFill>
                          <a:effectLst/>
                          <a:latin typeface="Arial" charset="0"/>
                          <a:ea typeface="ＭＳ Ｐゴシック" charset="-128"/>
                          <a:cs typeface="Times New Roman" charset="0"/>
                        </a:rPr>
                        <a:t>P1</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smtClean="0">
                          <a:ln>
                            <a:noFill/>
                          </a:ln>
                          <a:solidFill>
                            <a:srgbClr val="000000"/>
                          </a:solidFill>
                          <a:effectLst/>
                          <a:latin typeface="Arial" charset="0"/>
                          <a:ea typeface="ＭＳ Ｐゴシック" charset="-128"/>
                          <a:cs typeface="Times New Roman" charset="0"/>
                        </a:rPr>
                        <a:t>f3</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127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3</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5</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en-US" sz="2000" b="0" i="0" u="none" strike="noStrike" cap="none" normalizeH="0" baseline="0" smtClean="0">
                          <a:ln>
                            <a:noFill/>
                          </a:ln>
                          <a:solidFill>
                            <a:srgbClr val="000000"/>
                          </a:solidFill>
                          <a:effectLst/>
                          <a:latin typeface="Arial" charset="0"/>
                          <a:ea typeface="ＭＳ Ｐゴシック" charset="-128"/>
                          <a:cs typeface="Times New Roman" charset="0"/>
                        </a:rPr>
                        <a:t>P0</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en-US" sz="2000" b="0" i="0" u="none" strike="noStrike" cap="none" normalizeH="0" baseline="0" smtClean="0">
                          <a:ln>
                            <a:noFill/>
                          </a:ln>
                          <a:solidFill>
                            <a:srgbClr val="000000"/>
                          </a:solidFill>
                          <a:effectLst/>
                          <a:latin typeface="Arial" charset="0"/>
                          <a:ea typeface="ＭＳ Ｐゴシック" charset="-128"/>
                          <a:cs typeface="Times New Roman" charset="0"/>
                        </a:rPr>
                        <a:t>f4</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en-US" sz="2000" b="0" i="0" u="none" strike="noStrike" cap="none" normalizeH="0" baseline="0" smtClean="0">
                          <a:ln>
                            <a:noFill/>
                          </a:ln>
                          <a:solidFill>
                            <a:srgbClr val="000000"/>
                          </a:solidFill>
                          <a:effectLst/>
                          <a:latin typeface="Arial" charset="0"/>
                          <a:ea typeface="ＭＳ Ｐゴシック" charset="-128"/>
                          <a:cs typeface="Times New Roman" charset="0"/>
                        </a:rPr>
                        <a:t>P3</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smtClean="0">
                          <a:ln>
                            <a:noFill/>
                          </a:ln>
                          <a:solidFill>
                            <a:srgbClr val="000000"/>
                          </a:solidFill>
                          <a:effectLst/>
                          <a:latin typeface="Arial" charset="0"/>
                          <a:ea typeface="ＭＳ Ｐゴシック" charset="-128"/>
                          <a:cs typeface="Times New Roman" charset="0"/>
                        </a:rPr>
                        <a:t>f5</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cxnSp>
        <p:nvCxnSpPr>
          <p:cNvPr id="8" name="Straight Arrow Connector 7"/>
          <p:cNvCxnSpPr>
            <a:cxnSpLocks noChangeShapeType="1"/>
          </p:cNvCxnSpPr>
          <p:nvPr/>
        </p:nvCxnSpPr>
        <p:spPr bwMode="auto">
          <a:xfrm>
            <a:off x="4267200" y="4495800"/>
            <a:ext cx="1981200" cy="336550"/>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9" name="Rounded Rectangular Callout 8"/>
          <p:cNvSpPr>
            <a:spLocks noChangeArrowheads="1"/>
          </p:cNvSpPr>
          <p:nvPr/>
        </p:nvSpPr>
        <p:spPr bwMode="auto">
          <a:xfrm>
            <a:off x="1676400" y="5334000"/>
            <a:ext cx="5638800" cy="1143000"/>
          </a:xfrm>
          <a:prstGeom prst="wedgeRoundRectCallout">
            <a:avLst>
              <a:gd name="adj1" fmla="val -5528"/>
              <a:gd name="adj2" fmla="val -95389"/>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lvl="0"/>
            <a:r>
              <a:rPr lang="en-US" sz="2400" dirty="0">
                <a:solidFill>
                  <a:srgbClr val="002060"/>
                </a:solidFill>
              </a:rPr>
              <a:t>HĐH </a:t>
            </a:r>
            <a:r>
              <a:rPr lang="en-US" sz="2400" dirty="0" err="1">
                <a:solidFill>
                  <a:srgbClr val="002060"/>
                </a:solidFill>
              </a:rPr>
              <a:t>sử</a:t>
            </a:r>
            <a:r>
              <a:rPr lang="en-US" sz="2400" dirty="0">
                <a:solidFill>
                  <a:srgbClr val="002060"/>
                </a:solidFill>
              </a:rPr>
              <a:t> </a:t>
            </a:r>
            <a:r>
              <a:rPr lang="en-US" sz="2400" dirty="0" err="1">
                <a:solidFill>
                  <a:srgbClr val="002060"/>
                </a:solidFill>
              </a:rPr>
              <a:t>dụng</a:t>
            </a:r>
            <a:r>
              <a:rPr lang="en-US" sz="2400" dirty="0">
                <a:solidFill>
                  <a:srgbClr val="002060"/>
                </a:solidFill>
              </a:rPr>
              <a:t> </a:t>
            </a:r>
            <a:r>
              <a:rPr lang="en-US" sz="2400" dirty="0" err="1">
                <a:solidFill>
                  <a:srgbClr val="002060"/>
                </a:solidFill>
              </a:rPr>
              <a:t>bảng</a:t>
            </a:r>
            <a:r>
              <a:rPr lang="en-US" sz="2400" dirty="0">
                <a:solidFill>
                  <a:srgbClr val="002060"/>
                </a:solidFill>
              </a:rPr>
              <a:t> </a:t>
            </a:r>
            <a:r>
              <a:rPr lang="en-US" sz="2400" dirty="0" err="1">
                <a:solidFill>
                  <a:srgbClr val="002060"/>
                </a:solidFill>
              </a:rPr>
              <a:t>phân</a:t>
            </a:r>
            <a:r>
              <a:rPr lang="en-US" sz="2400" dirty="0">
                <a:solidFill>
                  <a:srgbClr val="002060"/>
                </a:solidFill>
              </a:rPr>
              <a:t> </a:t>
            </a:r>
            <a:r>
              <a:rPr lang="en-US" sz="2400" dirty="0" err="1">
                <a:solidFill>
                  <a:srgbClr val="002060"/>
                </a:solidFill>
              </a:rPr>
              <a:t>trang</a:t>
            </a:r>
            <a:r>
              <a:rPr lang="en-US" sz="2400" dirty="0">
                <a:solidFill>
                  <a:srgbClr val="002060"/>
                </a:solidFill>
              </a:rPr>
              <a:t> (</a:t>
            </a:r>
            <a:r>
              <a:rPr lang="en-US" sz="2400" i="1" dirty="0">
                <a:solidFill>
                  <a:srgbClr val="002060"/>
                </a:solidFill>
              </a:rPr>
              <a:t>page table</a:t>
            </a:r>
            <a:r>
              <a:rPr lang="en-US" sz="2400" dirty="0">
                <a:solidFill>
                  <a:srgbClr val="002060"/>
                </a:solidFill>
              </a:rPr>
              <a:t>) </a:t>
            </a:r>
            <a:r>
              <a:rPr lang="en-US" sz="2400" dirty="0" err="1">
                <a:solidFill>
                  <a:srgbClr val="002060"/>
                </a:solidFill>
              </a:rPr>
              <a:t>để</a:t>
            </a:r>
            <a:r>
              <a:rPr lang="en-US" sz="2400" dirty="0">
                <a:solidFill>
                  <a:srgbClr val="002060"/>
                </a:solidFill>
              </a:rPr>
              <a:t> </a:t>
            </a:r>
            <a:r>
              <a:rPr lang="en-US" sz="2400" dirty="0" err="1">
                <a:solidFill>
                  <a:srgbClr val="002060"/>
                </a:solidFill>
              </a:rPr>
              <a:t>ánh</a:t>
            </a:r>
            <a:r>
              <a:rPr lang="en-US" sz="2400" dirty="0">
                <a:solidFill>
                  <a:srgbClr val="002060"/>
                </a:solidFill>
              </a:rPr>
              <a:t> </a:t>
            </a:r>
            <a:r>
              <a:rPr lang="en-US" sz="2400" dirty="0" err="1">
                <a:solidFill>
                  <a:srgbClr val="002060"/>
                </a:solidFill>
              </a:rPr>
              <a:t>xạ</a:t>
            </a:r>
            <a:r>
              <a:rPr lang="en-US" sz="2400" dirty="0">
                <a:solidFill>
                  <a:srgbClr val="002060"/>
                </a:solidFill>
              </a:rPr>
              <a:t> </a:t>
            </a:r>
            <a:r>
              <a:rPr lang="en-US" sz="2400" dirty="0" err="1">
                <a:solidFill>
                  <a:srgbClr val="002060"/>
                </a:solidFill>
              </a:rPr>
              <a:t>các</a:t>
            </a:r>
            <a:r>
              <a:rPr lang="en-US" sz="2400" dirty="0">
                <a:solidFill>
                  <a:srgbClr val="002060"/>
                </a:solidFill>
              </a:rPr>
              <a:t> </a:t>
            </a:r>
            <a:r>
              <a:rPr lang="en-US" sz="2400" dirty="0" err="1">
                <a:solidFill>
                  <a:srgbClr val="002060"/>
                </a:solidFill>
              </a:rPr>
              <a:t>trang</a:t>
            </a:r>
            <a:r>
              <a:rPr lang="en-US" sz="2400" dirty="0">
                <a:solidFill>
                  <a:srgbClr val="002060"/>
                </a:solidFill>
              </a:rPr>
              <a:t> </a:t>
            </a:r>
            <a:r>
              <a:rPr lang="en-US" sz="2400" dirty="0" err="1">
                <a:solidFill>
                  <a:srgbClr val="002060"/>
                </a:solidFill>
              </a:rPr>
              <a:t>của</a:t>
            </a:r>
            <a:r>
              <a:rPr lang="en-US" sz="2400" dirty="0">
                <a:solidFill>
                  <a:srgbClr val="002060"/>
                </a:solidFill>
              </a:rPr>
              <a:t> </a:t>
            </a:r>
            <a:r>
              <a:rPr lang="en-US" sz="2400" dirty="0" err="1">
                <a:solidFill>
                  <a:srgbClr val="002060"/>
                </a:solidFill>
              </a:rPr>
              <a:t>chương</a:t>
            </a:r>
            <a:r>
              <a:rPr lang="en-US" sz="2400" dirty="0">
                <a:solidFill>
                  <a:srgbClr val="002060"/>
                </a:solidFill>
              </a:rPr>
              <a:t> </a:t>
            </a:r>
            <a:r>
              <a:rPr lang="en-US" sz="2400" dirty="0" err="1">
                <a:solidFill>
                  <a:srgbClr val="002060"/>
                </a:solidFill>
              </a:rPr>
              <a:t>trình</a:t>
            </a:r>
            <a:r>
              <a:rPr lang="en-US" sz="2400" dirty="0">
                <a:solidFill>
                  <a:srgbClr val="002060"/>
                </a:solidFill>
              </a:rPr>
              <a:t> </a:t>
            </a:r>
            <a:r>
              <a:rPr lang="en-US" sz="2400" dirty="0" err="1">
                <a:solidFill>
                  <a:srgbClr val="002060"/>
                </a:solidFill>
              </a:rPr>
              <a:t>tới</a:t>
            </a:r>
            <a:r>
              <a:rPr lang="en-US" sz="2400" dirty="0">
                <a:solidFill>
                  <a:srgbClr val="002060"/>
                </a:solidFill>
              </a:rPr>
              <a:t> </a:t>
            </a:r>
            <a:r>
              <a:rPr lang="en-US" sz="2400" dirty="0" err="1">
                <a:solidFill>
                  <a:srgbClr val="002060"/>
                </a:solidFill>
              </a:rPr>
              <a:t>các</a:t>
            </a:r>
            <a:r>
              <a:rPr lang="en-US" sz="2400" dirty="0">
                <a:solidFill>
                  <a:srgbClr val="002060"/>
                </a:solidFill>
              </a:rPr>
              <a:t> frame </a:t>
            </a:r>
            <a:r>
              <a:rPr lang="en-US" sz="2400" dirty="0" err="1">
                <a:solidFill>
                  <a:srgbClr val="002060"/>
                </a:solidFill>
              </a:rPr>
              <a:t>bộ</a:t>
            </a:r>
            <a:r>
              <a:rPr lang="en-US" sz="2400" dirty="0">
                <a:solidFill>
                  <a:srgbClr val="002060"/>
                </a:solidFill>
              </a:rPr>
              <a:t> </a:t>
            </a:r>
            <a:r>
              <a:rPr lang="en-US" sz="2400" dirty="0" err="1">
                <a:solidFill>
                  <a:srgbClr val="002060"/>
                </a:solidFill>
              </a:rPr>
              <a:t>nhớ</a:t>
            </a:r>
            <a:r>
              <a:rPr lang="en-US" sz="2400" dirty="0">
                <a:solidFill>
                  <a:srgbClr val="002060"/>
                </a:solidFill>
              </a:rPr>
              <a:t>. </a:t>
            </a:r>
          </a:p>
        </p:txBody>
      </p:sp>
    </p:spTree>
    <p:extLst>
      <p:ext uri="{BB962C8B-B14F-4D97-AF65-F5344CB8AC3E}">
        <p14:creationId xmlns:p14="http://schemas.microsoft.com/office/powerpoint/2010/main" val="4020312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 </a:t>
            </a:r>
            <a:r>
              <a:rPr lang="en-US" dirty="0" err="1"/>
              <a:t>Kỹ</a:t>
            </a:r>
            <a:r>
              <a:rPr lang="en-US" dirty="0"/>
              <a:t> </a:t>
            </a:r>
            <a:r>
              <a:rPr lang="en-US" dirty="0" err="1"/>
              <a:t>thuật</a:t>
            </a:r>
            <a:r>
              <a:rPr lang="en-US" dirty="0"/>
              <a:t> </a:t>
            </a:r>
            <a:r>
              <a:rPr lang="en-US" dirty="0" err="1"/>
              <a:t>phân</a:t>
            </a:r>
            <a:r>
              <a:rPr lang="en-US" dirty="0"/>
              <a:t> </a:t>
            </a:r>
            <a:r>
              <a:rPr lang="en-US" dirty="0" err="1"/>
              <a:t>trang</a:t>
            </a:r>
            <a:r>
              <a:rPr lang="en-US" dirty="0"/>
              <a:t> (Paging)</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graphicFrame>
        <p:nvGraphicFramePr>
          <p:cNvPr id="7" name="Content Placeholder 3"/>
          <p:cNvGraphicFramePr>
            <a:graphicFrameLocks/>
          </p:cNvGraphicFramePr>
          <p:nvPr/>
        </p:nvGraphicFramePr>
        <p:xfrm>
          <a:off x="1066800" y="2133600"/>
          <a:ext cx="6883400" cy="2985135"/>
        </p:xfrm>
        <a:graphic>
          <a:graphicData uri="http://schemas.openxmlformats.org/drawingml/2006/table">
            <a:tbl>
              <a:tblPr/>
              <a:tblGrid>
                <a:gridCol w="1219200"/>
                <a:gridCol w="533400"/>
                <a:gridCol w="914400"/>
                <a:gridCol w="762000"/>
                <a:gridCol w="1447800"/>
                <a:gridCol w="376238"/>
                <a:gridCol w="1322387"/>
                <a:gridCol w="307975"/>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dirty="0" smtClean="0">
                          <a:ln>
                            <a:noFill/>
                          </a:ln>
                          <a:solidFill>
                            <a:srgbClr val="000000"/>
                          </a:solidFill>
                          <a:effectLst/>
                          <a:latin typeface="Tw Cen MT" charset="-18"/>
                          <a:ea typeface="ＭＳ Ｐゴシック" charset="-128"/>
                        </a:rPr>
                        <a:t>Logical memory</a:t>
                      </a:r>
                      <a:endParaRPr kumimoji="0" lang="en-US" sz="2000" b="0" i="0" u="none" strike="noStrike" cap="none" normalizeH="0" baseline="0" dirty="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FFFFFF"/>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w Cen MT" charset="-18"/>
                          <a:ea typeface="ＭＳ Ｐゴシック" charset="-128"/>
                        </a:rPr>
                        <a:t>PAGE TABLE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FFFFFF"/>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smtClean="0">
                          <a:ln>
                            <a:noFill/>
                          </a:ln>
                          <a:solidFill>
                            <a:schemeClr val="tx1"/>
                          </a:solidFill>
                          <a:effectLst/>
                          <a:latin typeface="Tw Cen MT" charset="-18"/>
                          <a:ea typeface="ＭＳ Ｐゴシック" charset="-128"/>
                        </a:rPr>
                        <a:t>Physical memory</a:t>
                      </a:r>
                      <a:endParaRPr kumimoji="0" lang="en-US" sz="20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rgbClr val="FFFFFF"/>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P0</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page</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frame</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Attributes</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smtClean="0">
                          <a:ln>
                            <a:noFill/>
                          </a:ln>
                          <a:solidFill>
                            <a:srgbClr val="000000"/>
                          </a:solidFill>
                          <a:effectLst/>
                          <a:latin typeface="Arial" charset="0"/>
                          <a:ea typeface="ＭＳ Ｐゴシック" charset="-128"/>
                          <a:cs typeface="Times New Roman" charset="0"/>
                        </a:rPr>
                        <a:t>f0</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P1</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0</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4</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P2</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f1</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P2</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1</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3</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smtClean="0">
                          <a:ln>
                            <a:noFill/>
                          </a:ln>
                          <a:solidFill>
                            <a:srgbClr val="000000"/>
                          </a:solidFill>
                          <a:effectLst/>
                          <a:latin typeface="Arial" charset="0"/>
                          <a:ea typeface="ＭＳ Ｐゴシック" charset="-128"/>
                          <a:cs typeface="Times New Roman" charset="0"/>
                        </a:rPr>
                        <a:t>f2</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P3</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2</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1</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en-US" sz="2000" b="0" i="0" u="none" strike="noStrike" cap="none" normalizeH="0" baseline="0" smtClean="0">
                          <a:ln>
                            <a:noFill/>
                          </a:ln>
                          <a:solidFill>
                            <a:srgbClr val="000000"/>
                          </a:solidFill>
                          <a:effectLst/>
                          <a:latin typeface="Arial" charset="0"/>
                          <a:ea typeface="ＭＳ Ｐゴシック" charset="-128"/>
                          <a:cs typeface="Times New Roman" charset="0"/>
                        </a:rPr>
                        <a:t>P1</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smtClean="0">
                          <a:ln>
                            <a:noFill/>
                          </a:ln>
                          <a:solidFill>
                            <a:srgbClr val="000000"/>
                          </a:solidFill>
                          <a:effectLst/>
                          <a:latin typeface="Arial" charset="0"/>
                          <a:ea typeface="ＭＳ Ｐゴシック" charset="-128"/>
                          <a:cs typeface="Times New Roman" charset="0"/>
                        </a:rPr>
                        <a:t>f3</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127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3</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5</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en-US" sz="2000" b="0" i="0" u="none" strike="noStrike" cap="none" normalizeH="0" baseline="0" smtClean="0">
                          <a:ln>
                            <a:noFill/>
                          </a:ln>
                          <a:solidFill>
                            <a:srgbClr val="000000"/>
                          </a:solidFill>
                          <a:effectLst/>
                          <a:latin typeface="Arial" charset="0"/>
                          <a:ea typeface="ＭＳ Ｐゴシック" charset="-128"/>
                          <a:cs typeface="Times New Roman" charset="0"/>
                        </a:rPr>
                        <a:t>P0</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en-US" sz="2000" b="0" i="0" u="none" strike="noStrike" cap="none" normalizeH="0" baseline="0" smtClean="0">
                          <a:ln>
                            <a:noFill/>
                          </a:ln>
                          <a:solidFill>
                            <a:srgbClr val="000000"/>
                          </a:solidFill>
                          <a:effectLst/>
                          <a:latin typeface="Arial" charset="0"/>
                          <a:ea typeface="ＭＳ Ｐゴシック" charset="-128"/>
                          <a:cs typeface="Times New Roman" charset="0"/>
                        </a:rPr>
                        <a:t>f4</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en-US" sz="2000" b="0" i="0" u="none" strike="noStrike" cap="none" normalizeH="0" baseline="0" smtClean="0">
                          <a:ln>
                            <a:noFill/>
                          </a:ln>
                          <a:solidFill>
                            <a:srgbClr val="000000"/>
                          </a:solidFill>
                          <a:effectLst/>
                          <a:latin typeface="Arial" charset="0"/>
                          <a:ea typeface="ＭＳ Ｐゴシック" charset="-128"/>
                          <a:cs typeface="Times New Roman" charset="0"/>
                        </a:rPr>
                        <a:t>P3</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dirty="0" smtClean="0">
                          <a:ln>
                            <a:noFill/>
                          </a:ln>
                          <a:solidFill>
                            <a:srgbClr val="000000"/>
                          </a:solidFill>
                          <a:effectLst/>
                          <a:latin typeface="Arial" charset="0"/>
                          <a:ea typeface="ＭＳ Ｐゴシック" charset="-128"/>
                          <a:cs typeface="Times New Roman" charset="0"/>
                        </a:rPr>
                        <a:t>f5</a:t>
                      </a:r>
                      <a:endParaRPr kumimoji="0" lang="en-US" sz="20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8" name="Rounded Rectangular Callout 7"/>
          <p:cNvSpPr>
            <a:spLocks noChangeArrowheads="1"/>
          </p:cNvSpPr>
          <p:nvPr/>
        </p:nvSpPr>
        <p:spPr bwMode="auto">
          <a:xfrm>
            <a:off x="1066800" y="5334000"/>
            <a:ext cx="5638800" cy="1143000"/>
          </a:xfrm>
          <a:prstGeom prst="wedgeRoundRectCallout">
            <a:avLst>
              <a:gd name="adj1" fmla="val 47435"/>
              <a:gd name="adj2" fmla="val -179468"/>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r>
              <a:rPr lang="en-US" sz="2400" dirty="0" err="1" smtClean="0">
                <a:solidFill>
                  <a:srgbClr val="002060"/>
                </a:solidFill>
              </a:rPr>
              <a:t>Kỹ</a:t>
            </a:r>
            <a:r>
              <a:rPr lang="en-US" sz="2400" dirty="0" smtClean="0">
                <a:solidFill>
                  <a:srgbClr val="002060"/>
                </a:solidFill>
              </a:rPr>
              <a:t> </a:t>
            </a:r>
            <a:r>
              <a:rPr lang="en-US" sz="2400" dirty="0" err="1" smtClean="0">
                <a:solidFill>
                  <a:srgbClr val="002060"/>
                </a:solidFill>
              </a:rPr>
              <a:t>thuật</a:t>
            </a:r>
            <a:r>
              <a:rPr lang="en-US" sz="2400" dirty="0" smtClean="0">
                <a:solidFill>
                  <a:srgbClr val="002060"/>
                </a:solidFill>
              </a:rPr>
              <a:t> </a:t>
            </a:r>
            <a:r>
              <a:rPr lang="en-US" sz="2400" dirty="0" err="1" smtClean="0">
                <a:solidFill>
                  <a:srgbClr val="002060"/>
                </a:solidFill>
              </a:rPr>
              <a:t>phân</a:t>
            </a:r>
            <a:r>
              <a:rPr lang="en-US" sz="2400" dirty="0" smtClean="0">
                <a:solidFill>
                  <a:srgbClr val="002060"/>
                </a:solidFill>
              </a:rPr>
              <a:t> </a:t>
            </a:r>
            <a:r>
              <a:rPr lang="en-US" sz="2400" dirty="0" err="1" smtClean="0">
                <a:solidFill>
                  <a:srgbClr val="002060"/>
                </a:solidFill>
              </a:rPr>
              <a:t>trang</a:t>
            </a:r>
            <a:r>
              <a:rPr lang="en-US" sz="2400" dirty="0" smtClean="0">
                <a:solidFill>
                  <a:srgbClr val="002060"/>
                </a:solidFill>
              </a:rPr>
              <a:t> </a:t>
            </a:r>
            <a:r>
              <a:rPr lang="en-US" sz="2400" dirty="0" err="1" smtClean="0">
                <a:solidFill>
                  <a:srgbClr val="002060"/>
                </a:solidFill>
              </a:rPr>
              <a:t>cho</a:t>
            </a:r>
            <a:r>
              <a:rPr lang="en-US" sz="2400" dirty="0" smtClean="0">
                <a:solidFill>
                  <a:srgbClr val="002060"/>
                </a:solidFill>
              </a:rPr>
              <a:t> </a:t>
            </a:r>
            <a:r>
              <a:rPr lang="en-US" sz="2400" dirty="0" err="1" smtClean="0">
                <a:solidFill>
                  <a:srgbClr val="002060"/>
                </a:solidFill>
              </a:rPr>
              <a:t>phép</a:t>
            </a:r>
            <a:r>
              <a:rPr lang="en-US" sz="2400" dirty="0" smtClean="0">
                <a:solidFill>
                  <a:srgbClr val="002060"/>
                </a:solidFill>
              </a:rPr>
              <a:t> </a:t>
            </a:r>
            <a:r>
              <a:rPr lang="en-US" sz="2400" dirty="0" err="1" smtClean="0">
                <a:solidFill>
                  <a:srgbClr val="002060"/>
                </a:solidFill>
              </a:rPr>
              <a:t>các</a:t>
            </a:r>
            <a:r>
              <a:rPr lang="en-US" sz="2400" dirty="0" smtClean="0">
                <a:solidFill>
                  <a:srgbClr val="002060"/>
                </a:solidFill>
              </a:rPr>
              <a:t> </a:t>
            </a:r>
            <a:r>
              <a:rPr lang="en-US" sz="2400" dirty="0" err="1" smtClean="0">
                <a:solidFill>
                  <a:srgbClr val="002060"/>
                </a:solidFill>
              </a:rPr>
              <a:t>chương</a:t>
            </a:r>
            <a:r>
              <a:rPr lang="en-US" sz="2400" dirty="0" smtClean="0">
                <a:solidFill>
                  <a:srgbClr val="002060"/>
                </a:solidFill>
              </a:rPr>
              <a:t> </a:t>
            </a:r>
            <a:r>
              <a:rPr lang="en-US" sz="2400" dirty="0" err="1" smtClean="0">
                <a:solidFill>
                  <a:srgbClr val="002060"/>
                </a:solidFill>
              </a:rPr>
              <a:t>trình</a:t>
            </a:r>
            <a:r>
              <a:rPr lang="en-US" sz="2400" dirty="0" smtClean="0">
                <a:solidFill>
                  <a:srgbClr val="002060"/>
                </a:solidFill>
              </a:rPr>
              <a:t> </a:t>
            </a:r>
            <a:r>
              <a:rPr lang="en-US" sz="2400" dirty="0" err="1" smtClean="0">
                <a:solidFill>
                  <a:srgbClr val="002060"/>
                </a:solidFill>
              </a:rPr>
              <a:t>chiếm</a:t>
            </a:r>
            <a:r>
              <a:rPr lang="en-US" sz="2400" dirty="0" smtClean="0">
                <a:solidFill>
                  <a:srgbClr val="002060"/>
                </a:solidFill>
              </a:rPr>
              <a:t> </a:t>
            </a:r>
            <a:r>
              <a:rPr lang="en-US" sz="2400" dirty="0" err="1" smtClean="0">
                <a:solidFill>
                  <a:srgbClr val="002060"/>
                </a:solidFill>
              </a:rPr>
              <a:t>dụng</a:t>
            </a:r>
            <a:r>
              <a:rPr lang="en-US" sz="2400" dirty="0" smtClean="0">
                <a:solidFill>
                  <a:srgbClr val="002060"/>
                </a:solidFill>
              </a:rPr>
              <a:t> </a:t>
            </a:r>
            <a:r>
              <a:rPr lang="en-US" sz="2400" dirty="0" err="1" smtClean="0">
                <a:solidFill>
                  <a:srgbClr val="002060"/>
                </a:solidFill>
              </a:rPr>
              <a:t>các</a:t>
            </a:r>
            <a:r>
              <a:rPr lang="en-US" sz="2400" dirty="0" smtClean="0">
                <a:solidFill>
                  <a:srgbClr val="002060"/>
                </a:solidFill>
              </a:rPr>
              <a:t> </a:t>
            </a:r>
            <a:r>
              <a:rPr lang="en-US" sz="2400" dirty="0" err="1" smtClean="0">
                <a:solidFill>
                  <a:srgbClr val="002060"/>
                </a:solidFill>
              </a:rPr>
              <a:t>khối</a:t>
            </a:r>
            <a:r>
              <a:rPr lang="en-US" sz="2400" dirty="0" smtClean="0">
                <a:solidFill>
                  <a:srgbClr val="002060"/>
                </a:solidFill>
              </a:rPr>
              <a:t> </a:t>
            </a:r>
            <a:r>
              <a:rPr lang="en-US" sz="2400" dirty="0" err="1" smtClean="0">
                <a:solidFill>
                  <a:srgbClr val="002060"/>
                </a:solidFill>
              </a:rPr>
              <a:t>nhớ</a:t>
            </a:r>
            <a:r>
              <a:rPr lang="en-US" sz="2400" dirty="0" smtClean="0">
                <a:solidFill>
                  <a:srgbClr val="002060"/>
                </a:solidFill>
              </a:rPr>
              <a:t> </a:t>
            </a:r>
            <a:r>
              <a:rPr lang="en-US" sz="2400" dirty="0" err="1" smtClean="0">
                <a:solidFill>
                  <a:srgbClr val="002060"/>
                </a:solidFill>
              </a:rPr>
              <a:t>một</a:t>
            </a:r>
            <a:r>
              <a:rPr lang="en-US" sz="2400" dirty="0" smtClean="0">
                <a:solidFill>
                  <a:srgbClr val="002060"/>
                </a:solidFill>
              </a:rPr>
              <a:t> </a:t>
            </a:r>
            <a:r>
              <a:rPr lang="en-US" sz="2400" dirty="0" err="1" smtClean="0">
                <a:solidFill>
                  <a:srgbClr val="002060"/>
                </a:solidFill>
              </a:rPr>
              <a:t>các</a:t>
            </a:r>
            <a:r>
              <a:rPr lang="en-US" sz="2400" dirty="0" smtClean="0">
                <a:solidFill>
                  <a:srgbClr val="002060"/>
                </a:solidFill>
              </a:rPr>
              <a:t> </a:t>
            </a:r>
            <a:r>
              <a:rPr lang="en-US" sz="2400" dirty="0" err="1" smtClean="0">
                <a:solidFill>
                  <a:srgbClr val="002060"/>
                </a:solidFill>
              </a:rPr>
              <a:t>không</a:t>
            </a:r>
            <a:r>
              <a:rPr lang="en-US" sz="2400" dirty="0" smtClean="0">
                <a:solidFill>
                  <a:srgbClr val="002060"/>
                </a:solidFill>
              </a:rPr>
              <a:t> </a:t>
            </a:r>
            <a:r>
              <a:rPr lang="en-US" sz="2400" dirty="0" err="1" smtClean="0">
                <a:solidFill>
                  <a:srgbClr val="002060"/>
                </a:solidFill>
              </a:rPr>
              <a:t>liên</a:t>
            </a:r>
            <a:r>
              <a:rPr lang="en-US" sz="2400" dirty="0" smtClean="0">
                <a:solidFill>
                  <a:srgbClr val="002060"/>
                </a:solidFill>
              </a:rPr>
              <a:t> </a:t>
            </a:r>
            <a:r>
              <a:rPr lang="en-US" sz="2400" dirty="0" err="1" smtClean="0">
                <a:solidFill>
                  <a:srgbClr val="002060"/>
                </a:solidFill>
              </a:rPr>
              <a:t>tục</a:t>
            </a:r>
            <a:r>
              <a:rPr lang="en-US" sz="2400" dirty="0" smtClean="0">
                <a:solidFill>
                  <a:srgbClr val="002060"/>
                </a:solidFill>
              </a:rPr>
              <a:t>.</a:t>
            </a:r>
            <a:endParaRPr lang="en-US" sz="2400" dirty="0">
              <a:solidFill>
                <a:srgbClr val="002060"/>
              </a:solidFill>
            </a:endParaRPr>
          </a:p>
        </p:txBody>
      </p:sp>
    </p:spTree>
    <p:extLst>
      <p:ext uri="{BB962C8B-B14F-4D97-AF65-F5344CB8AC3E}">
        <p14:creationId xmlns:p14="http://schemas.microsoft.com/office/powerpoint/2010/main" val="37619100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 </a:t>
            </a:r>
            <a:r>
              <a:rPr lang="en-US" dirty="0" err="1"/>
              <a:t>Kỹ</a:t>
            </a:r>
            <a:r>
              <a:rPr lang="en-US" dirty="0"/>
              <a:t> </a:t>
            </a:r>
            <a:r>
              <a:rPr lang="en-US" dirty="0" err="1"/>
              <a:t>thuật</a:t>
            </a:r>
            <a:r>
              <a:rPr lang="en-US" dirty="0"/>
              <a:t> </a:t>
            </a:r>
            <a:r>
              <a:rPr lang="en-US" dirty="0" err="1"/>
              <a:t>phân</a:t>
            </a:r>
            <a:r>
              <a:rPr lang="en-US" dirty="0"/>
              <a:t> </a:t>
            </a:r>
            <a:r>
              <a:rPr lang="en-US" dirty="0" err="1"/>
              <a:t>trang</a:t>
            </a:r>
            <a:r>
              <a:rPr lang="en-US" dirty="0"/>
              <a:t> (Paging)</a:t>
            </a:r>
            <a:endParaRPr lang="vi-VN" dirty="0"/>
          </a:p>
        </p:txBody>
      </p:sp>
      <p:sp>
        <p:nvSpPr>
          <p:cNvPr id="3" name="Content Placeholder 2"/>
          <p:cNvSpPr>
            <a:spLocks noGrp="1"/>
          </p:cNvSpPr>
          <p:nvPr>
            <p:ph idx="1"/>
          </p:nvPr>
        </p:nvSpPr>
        <p:spPr/>
        <p:txBody>
          <a:bodyPr>
            <a:normAutofit/>
          </a:bodyPr>
          <a:lstStyle/>
          <a:p>
            <a:r>
              <a:rPr lang="en-US" dirty="0" err="1" smtClean="0"/>
              <a:t>Kích</a:t>
            </a:r>
            <a:r>
              <a:rPr lang="en-US" dirty="0" smtClean="0"/>
              <a:t> </a:t>
            </a:r>
            <a:r>
              <a:rPr lang="en-US" dirty="0" err="1" smtClean="0"/>
              <a:t>cỡ</a:t>
            </a:r>
            <a:r>
              <a:rPr lang="en-US" dirty="0" smtClean="0"/>
              <a:t> </a:t>
            </a:r>
            <a:r>
              <a:rPr lang="en-US" dirty="0" err="1" smtClean="0"/>
              <a:t>trang</a:t>
            </a:r>
            <a:r>
              <a:rPr lang="en-US" dirty="0" smtClean="0"/>
              <a:t> </a:t>
            </a:r>
            <a:r>
              <a:rPr lang="en-US" dirty="0"/>
              <a:t>(S) </a:t>
            </a:r>
            <a:r>
              <a:rPr lang="en-US" dirty="0" err="1" smtClean="0"/>
              <a:t>được</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và</a:t>
            </a:r>
            <a:r>
              <a:rPr lang="en-US" dirty="0" smtClean="0"/>
              <a:t> </a:t>
            </a:r>
            <a:r>
              <a:rPr lang="en-US" dirty="0" err="1"/>
              <a:t>hỗ</a:t>
            </a:r>
            <a:r>
              <a:rPr lang="en-US" dirty="0"/>
              <a:t> </a:t>
            </a:r>
            <a:r>
              <a:rPr lang="en-US" dirty="0" err="1"/>
              <a:t>trợ</a:t>
            </a:r>
            <a:r>
              <a:rPr lang="en-US" dirty="0"/>
              <a:t> </a:t>
            </a:r>
            <a:r>
              <a:rPr lang="en-US" dirty="0" err="1" smtClean="0"/>
              <a:t>bởi</a:t>
            </a:r>
            <a:r>
              <a:rPr lang="en-US" dirty="0" smtClean="0"/>
              <a:t> </a:t>
            </a:r>
            <a:r>
              <a:rPr lang="en-US" dirty="0" err="1" smtClean="0"/>
              <a:t>phần</a:t>
            </a:r>
            <a:r>
              <a:rPr lang="en-US" dirty="0" smtClean="0"/>
              <a:t> </a:t>
            </a:r>
            <a:r>
              <a:rPr lang="en-US" dirty="0" err="1" smtClean="0"/>
              <a:t>cứng</a:t>
            </a:r>
            <a:r>
              <a:rPr lang="en-US" dirty="0" smtClean="0"/>
              <a:t>. </a:t>
            </a:r>
            <a:r>
              <a:rPr lang="en-US" dirty="0" err="1" smtClean="0"/>
              <a:t>Thông</a:t>
            </a:r>
            <a:r>
              <a:rPr lang="en-US" dirty="0" smtClean="0"/>
              <a:t> </a:t>
            </a:r>
            <a:r>
              <a:rPr lang="en-US" dirty="0" err="1" smtClean="0"/>
              <a:t>thường</a:t>
            </a:r>
            <a:r>
              <a:rPr lang="en-US" dirty="0" smtClean="0"/>
              <a:t> </a:t>
            </a:r>
            <a:r>
              <a:rPr lang="en-US" dirty="0" err="1" smtClean="0"/>
              <a:t>kích</a:t>
            </a:r>
            <a:r>
              <a:rPr lang="en-US" dirty="0" smtClean="0"/>
              <a:t> </a:t>
            </a:r>
            <a:r>
              <a:rPr lang="en-US" dirty="0" err="1" smtClean="0"/>
              <a:t>cỡ</a:t>
            </a:r>
            <a:r>
              <a:rPr lang="en-US" dirty="0" smtClean="0"/>
              <a:t> </a:t>
            </a:r>
            <a:r>
              <a:rPr lang="en-US" dirty="0" err="1" smtClean="0"/>
              <a:t>trang</a:t>
            </a:r>
            <a:r>
              <a:rPr lang="en-US" dirty="0" smtClean="0"/>
              <a:t> </a:t>
            </a:r>
            <a:r>
              <a:rPr lang="en-US" dirty="0" err="1" smtClean="0"/>
              <a:t>được</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là</a:t>
            </a:r>
            <a:r>
              <a:rPr lang="en-US" dirty="0" smtClean="0"/>
              <a:t> </a:t>
            </a:r>
            <a:r>
              <a:rPr lang="en-US" dirty="0" err="1" smtClean="0"/>
              <a:t>lũy</a:t>
            </a:r>
            <a:r>
              <a:rPr lang="en-US" dirty="0" smtClean="0"/>
              <a:t> </a:t>
            </a:r>
            <a:r>
              <a:rPr lang="en-US" dirty="0" err="1" smtClean="0"/>
              <a:t>thừa</a:t>
            </a:r>
            <a:r>
              <a:rPr lang="en-US" dirty="0" smtClean="0"/>
              <a:t> </a:t>
            </a:r>
            <a:r>
              <a:rPr lang="en-US" dirty="0" err="1" smtClean="0"/>
              <a:t>của</a:t>
            </a:r>
            <a:r>
              <a:rPr lang="en-US" dirty="0" smtClean="0"/>
              <a:t> 2, </a:t>
            </a:r>
            <a:r>
              <a:rPr lang="en-US" dirty="0" err="1" smtClean="0"/>
              <a:t>chẳng</a:t>
            </a:r>
            <a:r>
              <a:rPr lang="en-US" dirty="0" smtClean="0"/>
              <a:t> </a:t>
            </a:r>
            <a:r>
              <a:rPr lang="en-US" dirty="0" err="1" smtClean="0"/>
              <a:t>hạn</a:t>
            </a:r>
            <a:r>
              <a:rPr lang="en-US" dirty="0" smtClean="0"/>
              <a:t> 512 </a:t>
            </a:r>
            <a:r>
              <a:rPr lang="en-US" dirty="0"/>
              <a:t>words/page </a:t>
            </a:r>
            <a:r>
              <a:rPr lang="en-US" dirty="0" err="1" smtClean="0"/>
              <a:t>hoặc</a:t>
            </a:r>
            <a:r>
              <a:rPr lang="en-US" dirty="0" smtClean="0"/>
              <a:t> </a:t>
            </a:r>
            <a:r>
              <a:rPr lang="en-US" dirty="0"/>
              <a:t>4096 </a:t>
            </a:r>
            <a:r>
              <a:rPr lang="en-US" dirty="0" smtClean="0"/>
              <a:t>words/page,…</a:t>
            </a:r>
            <a:endParaRPr lang="en-US" dirty="0"/>
          </a:p>
          <a:p>
            <a:r>
              <a:rPr lang="en-US" dirty="0" err="1" smtClean="0"/>
              <a:t>Với</a:t>
            </a:r>
            <a:r>
              <a:rPr lang="en-US" dirty="0" smtClean="0"/>
              <a:t> </a:t>
            </a:r>
            <a:r>
              <a:rPr lang="en-US" dirty="0" err="1" smtClean="0"/>
              <a:t>cách</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này</a:t>
            </a:r>
            <a:r>
              <a:rPr lang="en-US" dirty="0" smtClean="0"/>
              <a:t>, </a:t>
            </a:r>
            <a:r>
              <a:rPr lang="en-US" dirty="0" err="1" smtClean="0"/>
              <a:t>các</a:t>
            </a:r>
            <a:r>
              <a:rPr lang="en-US" dirty="0" smtClean="0"/>
              <a:t> words </a:t>
            </a:r>
            <a:r>
              <a:rPr lang="en-US" dirty="0" err="1" smtClean="0"/>
              <a:t>trong</a:t>
            </a:r>
            <a:r>
              <a:rPr lang="en-US" dirty="0" smtClean="0"/>
              <a:t> </a:t>
            </a:r>
            <a:r>
              <a:rPr lang="en-US" dirty="0" err="1" smtClean="0"/>
              <a:t>chương</a:t>
            </a:r>
            <a:r>
              <a:rPr lang="en-US" dirty="0" smtClean="0"/>
              <a:t> </a:t>
            </a:r>
            <a:r>
              <a:rPr lang="en-US" dirty="0" err="1" smtClean="0"/>
              <a:t>trình</a:t>
            </a:r>
            <a:r>
              <a:rPr lang="en-US" dirty="0"/>
              <a:t> </a:t>
            </a:r>
            <a:r>
              <a:rPr lang="en-US" dirty="0" err="1" smtClean="0"/>
              <a:t>có</a:t>
            </a:r>
            <a:r>
              <a:rPr lang="en-US" dirty="0" smtClean="0"/>
              <a:t> </a:t>
            </a:r>
            <a:r>
              <a:rPr lang="en-US" dirty="0" err="1" smtClean="0"/>
              <a:t>một</a:t>
            </a:r>
            <a:r>
              <a:rPr lang="en-US" dirty="0" smtClean="0"/>
              <a:t> </a:t>
            </a:r>
            <a:r>
              <a:rPr lang="en-US" dirty="0" err="1" smtClean="0"/>
              <a:t>địa</a:t>
            </a:r>
            <a:r>
              <a:rPr lang="en-US" dirty="0" smtClean="0"/>
              <a:t> </a:t>
            </a:r>
            <a:r>
              <a:rPr lang="en-US" dirty="0" err="1" smtClean="0"/>
              <a:t>chỉ</a:t>
            </a:r>
            <a:r>
              <a:rPr lang="en-US" dirty="0" smtClean="0"/>
              <a:t> logic (LA) </a:t>
            </a:r>
            <a:r>
              <a:rPr lang="en-US" dirty="0" err="1" smtClean="0"/>
              <a:t>dưới</a:t>
            </a:r>
            <a:r>
              <a:rPr lang="en-US" dirty="0" smtClean="0"/>
              <a:t> </a:t>
            </a:r>
            <a:r>
              <a:rPr lang="en-US" dirty="0" err="1" smtClean="0"/>
              <a:t>dạng</a:t>
            </a:r>
            <a:r>
              <a:rPr lang="en-US" dirty="0" smtClean="0"/>
              <a:t> </a:t>
            </a:r>
            <a:r>
              <a:rPr lang="en-US" dirty="0" err="1" smtClean="0"/>
              <a:t>một</a:t>
            </a:r>
            <a:r>
              <a:rPr lang="en-US" dirty="0" smtClean="0"/>
              <a:t> </a:t>
            </a:r>
            <a:r>
              <a:rPr lang="en-US" dirty="0" err="1" smtClean="0"/>
              <a:t>cặp</a:t>
            </a:r>
            <a:r>
              <a:rPr lang="en-US" dirty="0" smtClean="0"/>
              <a:t> </a:t>
            </a:r>
            <a:r>
              <a:rPr lang="en-US" dirty="0" err="1" smtClean="0"/>
              <a:t>như</a:t>
            </a:r>
            <a:r>
              <a:rPr lang="en-US" dirty="0" smtClean="0"/>
              <a:t> </a:t>
            </a:r>
            <a:r>
              <a:rPr lang="en-US" dirty="0" err="1" smtClean="0"/>
              <a:t>sau</a:t>
            </a:r>
            <a:r>
              <a:rPr lang="en-US" dirty="0" smtClean="0"/>
              <a:t>:</a:t>
            </a:r>
          </a:p>
          <a:p>
            <a:pPr marL="114300" indent="0" algn="ctr">
              <a:buNone/>
            </a:pPr>
            <a:r>
              <a:rPr lang="en-US" dirty="0" smtClean="0"/>
              <a:t>&lt;</a:t>
            </a:r>
            <a:r>
              <a:rPr lang="en-US" dirty="0" err="1"/>
              <a:t>p,d</a:t>
            </a:r>
            <a:r>
              <a:rPr lang="en-US" dirty="0" smtClean="0"/>
              <a:t>&gt;</a:t>
            </a:r>
          </a:p>
          <a:p>
            <a:r>
              <a:rPr lang="en-US" dirty="0" err="1" smtClean="0"/>
              <a:t>Trong</a:t>
            </a:r>
            <a:r>
              <a:rPr lang="en-US" dirty="0" smtClean="0"/>
              <a:t> </a:t>
            </a:r>
            <a:r>
              <a:rPr lang="en-US" dirty="0" err="1" smtClean="0"/>
              <a:t>đó</a:t>
            </a:r>
            <a:r>
              <a:rPr lang="en-US" dirty="0" smtClean="0"/>
              <a:t> p </a:t>
            </a:r>
            <a:r>
              <a:rPr lang="en-US" dirty="0" err="1" smtClean="0"/>
              <a:t>là</a:t>
            </a:r>
            <a:r>
              <a:rPr lang="en-US" dirty="0" smtClean="0"/>
              <a:t> </a:t>
            </a:r>
            <a:r>
              <a:rPr lang="en-US" dirty="0" err="1" smtClean="0"/>
              <a:t>số</a:t>
            </a:r>
            <a:r>
              <a:rPr lang="en-US" dirty="0" smtClean="0"/>
              <a:t> </a:t>
            </a:r>
            <a:r>
              <a:rPr lang="en-US" dirty="0" err="1" smtClean="0"/>
              <a:t>hiệu</a:t>
            </a:r>
            <a:r>
              <a:rPr lang="en-US" dirty="0" smtClean="0"/>
              <a:t> </a:t>
            </a:r>
            <a:r>
              <a:rPr lang="en-US" dirty="0" err="1" smtClean="0"/>
              <a:t>của</a:t>
            </a:r>
            <a:r>
              <a:rPr lang="en-US" dirty="0" smtClean="0"/>
              <a:t> </a:t>
            </a:r>
            <a:r>
              <a:rPr lang="en-US" dirty="0" err="1" smtClean="0"/>
              <a:t>trang</a:t>
            </a:r>
            <a:r>
              <a:rPr lang="en-US" dirty="0" smtClean="0"/>
              <a:t>, p = LA div S; d </a:t>
            </a:r>
            <a:r>
              <a:rPr lang="en-US" dirty="0" err="1" smtClean="0"/>
              <a:t>là</a:t>
            </a:r>
            <a:r>
              <a:rPr lang="en-US" dirty="0" smtClean="0"/>
              <a:t> </a:t>
            </a:r>
            <a:r>
              <a:rPr lang="en-US" dirty="0" err="1" smtClean="0"/>
              <a:t>độ</a:t>
            </a:r>
            <a:r>
              <a:rPr lang="en-US" dirty="0" smtClean="0"/>
              <a:t> </a:t>
            </a:r>
            <a:r>
              <a:rPr lang="en-US" dirty="0" err="1" smtClean="0"/>
              <a:t>dịch</a:t>
            </a:r>
            <a:r>
              <a:rPr lang="en-US" dirty="0" smtClean="0"/>
              <a:t> </a:t>
            </a:r>
            <a:r>
              <a:rPr lang="en-US" dirty="0" err="1" smtClean="0"/>
              <a:t>chuyển</a:t>
            </a:r>
            <a:r>
              <a:rPr lang="en-US" dirty="0" smtClean="0"/>
              <a:t> (offset), d = LA mod S.</a:t>
            </a:r>
          </a:p>
          <a:p>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13576807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 </a:t>
            </a:r>
            <a:r>
              <a:rPr lang="en-US" dirty="0" err="1"/>
              <a:t>Kỹ</a:t>
            </a:r>
            <a:r>
              <a:rPr lang="en-US" dirty="0"/>
              <a:t> </a:t>
            </a:r>
            <a:r>
              <a:rPr lang="en-US" dirty="0" err="1"/>
              <a:t>thuật</a:t>
            </a:r>
            <a:r>
              <a:rPr lang="en-US" dirty="0"/>
              <a:t> </a:t>
            </a:r>
            <a:r>
              <a:rPr lang="en-US" dirty="0" err="1"/>
              <a:t>phân</a:t>
            </a:r>
            <a:r>
              <a:rPr lang="en-US" dirty="0"/>
              <a:t> </a:t>
            </a:r>
            <a:r>
              <a:rPr lang="en-US" dirty="0" err="1"/>
              <a:t>trang</a:t>
            </a:r>
            <a:r>
              <a:rPr lang="en-US" dirty="0"/>
              <a:t> (Paging)</a:t>
            </a:r>
            <a:endParaRPr lang="vi-VN" dirty="0"/>
          </a:p>
        </p:txBody>
      </p:sp>
      <p:sp>
        <p:nvSpPr>
          <p:cNvPr id="3" name="Content Placeholder 2"/>
          <p:cNvSpPr>
            <a:spLocks noGrp="1"/>
          </p:cNvSpPr>
          <p:nvPr>
            <p:ph idx="1"/>
          </p:nvPr>
        </p:nvSpPr>
        <p:spPr/>
        <p:txBody>
          <a:bodyPr>
            <a:normAutofit/>
          </a:bodyPr>
          <a:lstStyle/>
          <a:p>
            <a:r>
              <a:rPr lang="en-US" sz="2800" dirty="0" smtClean="0"/>
              <a:t>Khi chương trình yêu cầu một địa chỉ mới, một địa chỉ logic &lt;p, d&gt; được </a:t>
            </a:r>
            <a:r>
              <a:rPr lang="en-US" sz="2800" dirty="0" err="1" smtClean="0"/>
              <a:t>tạo</a:t>
            </a:r>
            <a:r>
              <a:rPr lang="en-US" sz="2800" dirty="0" smtClean="0"/>
              <a:t> </a:t>
            </a:r>
            <a:r>
              <a:rPr lang="en-US" sz="2800" dirty="0" err="1" smtClean="0"/>
              <a:t>ra</a:t>
            </a:r>
            <a:r>
              <a:rPr lang="en-US" sz="2800" dirty="0" smtClean="0"/>
              <a:t> </a:t>
            </a:r>
            <a:r>
              <a:rPr lang="en-US" sz="2800" dirty="0" err="1" smtClean="0"/>
              <a:t>bởi</a:t>
            </a:r>
            <a:r>
              <a:rPr lang="en-US" sz="2800" dirty="0" smtClean="0"/>
              <a:t> processor, </a:t>
            </a:r>
            <a:r>
              <a:rPr lang="en-US" sz="2800" dirty="0" smtClean="0"/>
              <a:t>sẽ có frame f tương ứng với số trang p (trong bảng phân trang) được xác định;</a:t>
            </a:r>
          </a:p>
          <a:p>
            <a:r>
              <a:rPr lang="en-US" sz="2800" dirty="0" smtClean="0"/>
              <a:t>Địa chỉ vật lý (</a:t>
            </a:r>
            <a:r>
              <a:rPr lang="en-US" sz="2800" dirty="0"/>
              <a:t>physical </a:t>
            </a:r>
            <a:r>
              <a:rPr lang="en-US" sz="2800" dirty="0" smtClean="0"/>
              <a:t>address) được tính</a:t>
            </a:r>
            <a:r>
              <a:rPr lang="en-US" sz="2800" dirty="0"/>
              <a:t> </a:t>
            </a:r>
            <a:r>
              <a:rPr lang="en-US" sz="2800" dirty="0" smtClean="0"/>
              <a:t>như sau:</a:t>
            </a:r>
          </a:p>
          <a:p>
            <a:pPr marL="114300" indent="0" algn="ctr">
              <a:buNone/>
            </a:pPr>
            <a:r>
              <a:rPr lang="en-US" sz="2800" dirty="0" smtClean="0"/>
              <a:t>PA </a:t>
            </a:r>
            <a:r>
              <a:rPr lang="en-US" sz="2800" dirty="0"/>
              <a:t>= (f*</a:t>
            </a:r>
            <a:r>
              <a:rPr lang="en-US" sz="2800" dirty="0" err="1"/>
              <a:t>S+d</a:t>
            </a:r>
            <a:r>
              <a:rPr lang="en-US" sz="2800" dirty="0" smtClean="0"/>
              <a:t>),</a:t>
            </a:r>
          </a:p>
          <a:p>
            <a:pPr marL="339725" indent="0">
              <a:buNone/>
            </a:pPr>
            <a:r>
              <a:rPr lang="en-US" sz="2800" dirty="0" err="1"/>
              <a:t>đ</a:t>
            </a:r>
            <a:r>
              <a:rPr lang="en-US" sz="2800" dirty="0" err="1" smtClean="0"/>
              <a:t>ồng</a:t>
            </a:r>
            <a:r>
              <a:rPr lang="en-US" sz="2800" dirty="0" smtClean="0"/>
              <a:t> </a:t>
            </a:r>
            <a:r>
              <a:rPr lang="en-US" sz="2800" dirty="0" err="1" smtClean="0"/>
              <a:t>thời</a:t>
            </a:r>
            <a:r>
              <a:rPr lang="en-US" sz="2800" dirty="0" smtClean="0"/>
              <a:t> </a:t>
            </a:r>
            <a:r>
              <a:rPr lang="en-US" sz="2800" dirty="0" err="1" smtClean="0"/>
              <a:t>chương</a:t>
            </a:r>
            <a:r>
              <a:rPr lang="en-US" sz="2800" dirty="0" smtClean="0"/>
              <a:t> </a:t>
            </a:r>
            <a:r>
              <a:rPr lang="en-US" sz="2800" dirty="0" err="1" smtClean="0"/>
              <a:t>trình</a:t>
            </a:r>
            <a:r>
              <a:rPr lang="en-US" sz="2800" dirty="0" smtClean="0"/>
              <a:t> </a:t>
            </a:r>
            <a:r>
              <a:rPr lang="en-US" sz="2800" dirty="0" err="1" smtClean="0"/>
              <a:t>được</a:t>
            </a:r>
            <a:r>
              <a:rPr lang="en-US" sz="2800" dirty="0" smtClean="0"/>
              <a:t> </a:t>
            </a:r>
            <a:r>
              <a:rPr lang="en-US" sz="2800" dirty="0" err="1" smtClean="0"/>
              <a:t>phép</a:t>
            </a:r>
            <a:r>
              <a:rPr lang="en-US" sz="2800" dirty="0" smtClean="0"/>
              <a:t> </a:t>
            </a:r>
            <a:r>
              <a:rPr lang="en-US" sz="2800" dirty="0" err="1" smtClean="0"/>
              <a:t>truy</a:t>
            </a:r>
            <a:r>
              <a:rPr lang="en-US" sz="2800" dirty="0" smtClean="0"/>
              <a:t> </a:t>
            </a:r>
            <a:r>
              <a:rPr lang="en-US" sz="2800" dirty="0" err="1" smtClean="0"/>
              <a:t>cập</a:t>
            </a:r>
            <a:r>
              <a:rPr lang="en-US" sz="2800" dirty="0" smtClean="0"/>
              <a:t> </a:t>
            </a:r>
            <a:r>
              <a:rPr lang="en-US" sz="2800" dirty="0" err="1" smtClean="0"/>
              <a:t>vào</a:t>
            </a:r>
            <a:r>
              <a:rPr lang="en-US" sz="2800" dirty="0" smtClean="0"/>
              <a:t> </a:t>
            </a:r>
            <a:r>
              <a:rPr lang="en-US" sz="2800" dirty="0" err="1" smtClean="0"/>
              <a:t>địa</a:t>
            </a:r>
            <a:r>
              <a:rPr lang="en-US" sz="2800" dirty="0" smtClean="0"/>
              <a:t> </a:t>
            </a:r>
            <a:r>
              <a:rPr lang="en-US" sz="2800" dirty="0" err="1" smtClean="0"/>
              <a:t>chỉ</a:t>
            </a:r>
            <a:r>
              <a:rPr lang="en-US" sz="2800" dirty="0" smtClean="0"/>
              <a:t> </a:t>
            </a:r>
            <a:r>
              <a:rPr lang="en-US" sz="2800" dirty="0" err="1" smtClean="0"/>
              <a:t>vật</a:t>
            </a:r>
            <a:r>
              <a:rPr lang="en-US" sz="2800" dirty="0" smtClean="0"/>
              <a:t> </a:t>
            </a:r>
            <a:r>
              <a:rPr lang="en-US" sz="2800" dirty="0" err="1" smtClean="0"/>
              <a:t>lý</a:t>
            </a:r>
            <a:r>
              <a:rPr lang="en-US" sz="2800" dirty="0" smtClean="0"/>
              <a:t> </a:t>
            </a:r>
            <a:r>
              <a:rPr lang="en-US" sz="2800" dirty="0" err="1" smtClean="0"/>
              <a:t>đó</a:t>
            </a:r>
            <a:r>
              <a:rPr lang="en-US" sz="2800" dirty="0" smtClean="0"/>
              <a:t>.</a:t>
            </a:r>
            <a:endParaRPr lang="en-US" sz="2800" dirty="0"/>
          </a:p>
          <a:p>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23615774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3.6. </a:t>
            </a:r>
            <a:r>
              <a:rPr lang="en-US" dirty="0" err="1"/>
              <a:t>Kỹ</a:t>
            </a:r>
            <a:r>
              <a:rPr lang="en-US" dirty="0"/>
              <a:t> </a:t>
            </a:r>
            <a:r>
              <a:rPr lang="en-US" dirty="0" err="1"/>
              <a:t>thuật</a:t>
            </a:r>
            <a:r>
              <a:rPr lang="en-US" dirty="0"/>
              <a:t> </a:t>
            </a:r>
            <a:r>
              <a:rPr lang="en-US" dirty="0" err="1"/>
              <a:t>phân</a:t>
            </a:r>
            <a:r>
              <a:rPr lang="en-US" dirty="0"/>
              <a:t> </a:t>
            </a:r>
            <a:r>
              <a:rPr lang="en-US" dirty="0" err="1"/>
              <a:t>trang</a:t>
            </a:r>
            <a:r>
              <a:rPr lang="en-US" dirty="0"/>
              <a:t> (Paging)</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pic>
        <p:nvPicPr>
          <p:cNvPr id="7"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7495358" cy="447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37802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3.6. </a:t>
            </a:r>
            <a:r>
              <a:rPr lang="en-US" dirty="0" err="1"/>
              <a:t>Kỹ</a:t>
            </a:r>
            <a:r>
              <a:rPr lang="en-US" dirty="0"/>
              <a:t> </a:t>
            </a:r>
            <a:r>
              <a:rPr lang="en-US" dirty="0" err="1"/>
              <a:t>thuật</a:t>
            </a:r>
            <a:r>
              <a:rPr lang="en-US" dirty="0"/>
              <a:t> </a:t>
            </a:r>
            <a:r>
              <a:rPr lang="en-US" dirty="0" err="1"/>
              <a:t>phân</a:t>
            </a:r>
            <a:r>
              <a:rPr lang="en-US" dirty="0"/>
              <a:t> </a:t>
            </a:r>
            <a:r>
              <a:rPr lang="en-US" dirty="0" err="1"/>
              <a:t>trang</a:t>
            </a:r>
            <a:r>
              <a:rPr lang="en-US" dirty="0"/>
              <a:t> (Paging)</a:t>
            </a:r>
          </a:p>
        </p:txBody>
      </p:sp>
      <p:sp>
        <p:nvSpPr>
          <p:cNvPr id="3" name="Content Placeholder 2"/>
          <p:cNvSpPr>
            <a:spLocks noGrp="1"/>
          </p:cNvSpPr>
          <p:nvPr>
            <p:ph idx="1"/>
          </p:nvPr>
        </p:nvSpPr>
        <p:spPr/>
        <p:txBody>
          <a:bodyPr>
            <a:normAutofit/>
          </a:bodyPr>
          <a:lstStyle/>
          <a:p>
            <a:r>
              <a:rPr lang="en-US" dirty="0" err="1" smtClean="0"/>
              <a:t>Bảng</a:t>
            </a:r>
            <a:r>
              <a:rPr lang="en-US" dirty="0" smtClean="0"/>
              <a:t> </a:t>
            </a:r>
            <a:r>
              <a:rPr lang="en-US" dirty="0" err="1" smtClean="0"/>
              <a:t>phân</a:t>
            </a:r>
            <a:r>
              <a:rPr lang="en-US" dirty="0" smtClean="0"/>
              <a:t> </a:t>
            </a:r>
            <a:r>
              <a:rPr lang="en-US" dirty="0" err="1" smtClean="0"/>
              <a:t>trang</a:t>
            </a:r>
            <a:r>
              <a:rPr lang="en-US" dirty="0" smtClean="0"/>
              <a:t>: </a:t>
            </a:r>
            <a:r>
              <a:rPr lang="en-US" altLang="en-US" dirty="0" smtClean="0"/>
              <a:t>Page </a:t>
            </a:r>
            <a:r>
              <a:rPr lang="en-US" altLang="en-US" dirty="0"/>
              <a:t>table is kept in main memory</a:t>
            </a:r>
          </a:p>
          <a:p>
            <a:r>
              <a:rPr lang="en-US" altLang="en-US" b="1" dirty="0">
                <a:solidFill>
                  <a:srgbClr val="3366FF"/>
                </a:solidFill>
              </a:rPr>
              <a:t>Page-table base register </a:t>
            </a:r>
            <a:r>
              <a:rPr lang="en-US" altLang="en-US" dirty="0"/>
              <a:t>(</a:t>
            </a:r>
            <a:r>
              <a:rPr lang="en-US" altLang="en-US" b="1" dirty="0">
                <a:solidFill>
                  <a:srgbClr val="3366FF"/>
                </a:solidFill>
              </a:rPr>
              <a:t>PTBR</a:t>
            </a:r>
            <a:r>
              <a:rPr lang="en-US" altLang="en-US" dirty="0"/>
              <a:t>)</a:t>
            </a:r>
            <a:r>
              <a:rPr lang="en-US" altLang="en-US" dirty="0">
                <a:solidFill>
                  <a:srgbClr val="3366FF"/>
                </a:solidFill>
              </a:rPr>
              <a:t> </a:t>
            </a:r>
            <a:r>
              <a:rPr lang="en-US" altLang="en-US" dirty="0"/>
              <a:t>points to the page table</a:t>
            </a:r>
          </a:p>
          <a:p>
            <a:r>
              <a:rPr lang="en-US" altLang="en-US" b="1" dirty="0">
                <a:solidFill>
                  <a:srgbClr val="3366FF"/>
                </a:solidFill>
              </a:rPr>
              <a:t>Page-table length register </a:t>
            </a:r>
            <a:r>
              <a:rPr lang="en-US" altLang="en-US" dirty="0"/>
              <a:t>(</a:t>
            </a:r>
            <a:r>
              <a:rPr lang="en-US" altLang="en-US" b="1" dirty="0">
                <a:solidFill>
                  <a:srgbClr val="3366FF"/>
                </a:solidFill>
              </a:rPr>
              <a:t>PTLR</a:t>
            </a:r>
            <a:r>
              <a:rPr lang="en-US" altLang="en-US" dirty="0"/>
              <a:t>)</a:t>
            </a:r>
            <a:r>
              <a:rPr lang="en-US" altLang="en-US" dirty="0">
                <a:solidFill>
                  <a:srgbClr val="3366FF"/>
                </a:solidFill>
              </a:rPr>
              <a:t> </a:t>
            </a:r>
            <a:r>
              <a:rPr lang="en-US" altLang="en-US" dirty="0"/>
              <a:t>indicates size of the page table</a:t>
            </a:r>
          </a:p>
          <a:p>
            <a:r>
              <a:rPr lang="en-US" altLang="en-US" dirty="0"/>
              <a:t>In this scheme every data/instruction access requires two memory accesses</a:t>
            </a:r>
          </a:p>
          <a:p>
            <a:pPr lvl="1"/>
            <a:r>
              <a:rPr lang="en-US" altLang="en-US" dirty="0"/>
              <a:t>One for the page table and one for the data / instruction</a:t>
            </a:r>
          </a:p>
          <a:p>
            <a:r>
              <a:rPr lang="en-US" altLang="en-US" dirty="0"/>
              <a:t>The two memory access problem can be solved by the use of a special fast-lookup hardware cache called </a:t>
            </a:r>
            <a:r>
              <a:rPr lang="en-US" altLang="en-US" b="1" dirty="0">
                <a:solidFill>
                  <a:srgbClr val="3366FF"/>
                </a:solidFill>
              </a:rPr>
              <a:t>associative memory </a:t>
            </a:r>
            <a:r>
              <a:rPr lang="en-US" altLang="en-US" dirty="0"/>
              <a:t>or </a:t>
            </a:r>
            <a:r>
              <a:rPr lang="en-US" altLang="en-US" b="1" dirty="0">
                <a:solidFill>
                  <a:srgbClr val="3366FF"/>
                </a:solidFill>
              </a:rPr>
              <a:t>translation look-aside buffers </a:t>
            </a:r>
            <a:r>
              <a:rPr lang="en-US" altLang="en-US" dirty="0"/>
              <a:t>(</a:t>
            </a:r>
            <a:r>
              <a:rPr lang="en-US" altLang="en-US" b="1" dirty="0">
                <a:solidFill>
                  <a:srgbClr val="3366FF"/>
                </a:solidFill>
              </a:rPr>
              <a:t>TLBs</a:t>
            </a:r>
            <a:r>
              <a:rPr lang="en-US" altLang="en-US" dirty="0"/>
              <a:t>)</a:t>
            </a:r>
            <a:endParaRPr lang="en-US" altLang="en-US" b="1" dirty="0">
              <a:solidFill>
                <a:srgbClr val="3366FF"/>
              </a:solidFill>
            </a:endParaRP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3093503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3.6. </a:t>
            </a:r>
            <a:r>
              <a:rPr lang="en-US" dirty="0" err="1"/>
              <a:t>Kỹ</a:t>
            </a:r>
            <a:r>
              <a:rPr lang="en-US" dirty="0"/>
              <a:t> </a:t>
            </a:r>
            <a:r>
              <a:rPr lang="en-US" dirty="0" err="1"/>
              <a:t>thuật</a:t>
            </a:r>
            <a:r>
              <a:rPr lang="en-US" dirty="0"/>
              <a:t> </a:t>
            </a:r>
            <a:r>
              <a:rPr lang="en-US" dirty="0" err="1"/>
              <a:t>phân</a:t>
            </a:r>
            <a:r>
              <a:rPr lang="en-US" dirty="0"/>
              <a:t> </a:t>
            </a:r>
            <a:r>
              <a:rPr lang="en-US" dirty="0" err="1"/>
              <a:t>trang</a:t>
            </a:r>
            <a:r>
              <a:rPr lang="en-US" dirty="0"/>
              <a:t> (Paging)</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476" y="1556544"/>
            <a:ext cx="6567647" cy="496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1621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 </a:t>
            </a:r>
            <a:r>
              <a:rPr lang="en-US" dirty="0" err="1"/>
              <a:t>Kỹ</a:t>
            </a:r>
            <a:r>
              <a:rPr lang="en-US" dirty="0"/>
              <a:t> </a:t>
            </a:r>
            <a:r>
              <a:rPr lang="en-US" dirty="0" err="1"/>
              <a:t>thuật</a:t>
            </a:r>
            <a:r>
              <a:rPr lang="en-US" dirty="0"/>
              <a:t> </a:t>
            </a:r>
            <a:r>
              <a:rPr lang="en-US" dirty="0" err="1"/>
              <a:t>phân</a:t>
            </a:r>
            <a:r>
              <a:rPr lang="en-US" dirty="0"/>
              <a:t> </a:t>
            </a:r>
            <a:r>
              <a:rPr lang="en-US" dirty="0" err="1"/>
              <a:t>trang</a:t>
            </a:r>
            <a:r>
              <a:rPr lang="en-US" dirty="0"/>
              <a:t> (Paging)</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graphicFrame>
        <p:nvGraphicFramePr>
          <p:cNvPr id="7" name="Content Placeholder 3"/>
          <p:cNvGraphicFramePr>
            <a:graphicFrameLocks noGrp="1"/>
          </p:cNvGraphicFramePr>
          <p:nvPr>
            <p:ph sz="quarter" idx="1"/>
            <p:extLst>
              <p:ext uri="{D42A27DB-BD31-4B8C-83A1-F6EECF244321}">
                <p14:modId xmlns:p14="http://schemas.microsoft.com/office/powerpoint/2010/main" val="3982586221"/>
              </p:ext>
            </p:extLst>
          </p:nvPr>
        </p:nvGraphicFramePr>
        <p:xfrm>
          <a:off x="228600" y="1828800"/>
          <a:ext cx="8153400" cy="4572000"/>
        </p:xfrm>
        <a:graphic>
          <a:graphicData uri="http://schemas.openxmlformats.org/drawingml/2006/table">
            <a:tbl>
              <a:tblPr/>
              <a:tblGrid>
                <a:gridCol w="682625"/>
                <a:gridCol w="800100"/>
                <a:gridCol w="800100"/>
                <a:gridCol w="682625"/>
                <a:gridCol w="739775"/>
                <a:gridCol w="790575"/>
                <a:gridCol w="692150"/>
                <a:gridCol w="752475"/>
                <a:gridCol w="838200"/>
                <a:gridCol w="762000"/>
                <a:gridCol w="612775"/>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dirty="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w Cen MT" charset="-18"/>
                          <a:ea typeface="ＭＳ Ｐゴシック" charset="-128"/>
                        </a:rPr>
                        <a:t>Logical address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chemeClr val="bg1"/>
                    </a:solidFill>
                  </a:tcPr>
                </a:tc>
                <a:tc hMerge="1">
                  <a:txBody>
                    <a:bodyPr/>
                    <a:lstStyle/>
                    <a:p>
                      <a:endParaRPr lang="vi-V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w Cen MT" charset="-18"/>
                          <a:ea typeface="ＭＳ Ｐゴシック" charset="-128"/>
                        </a:rPr>
                        <a:t>Physical address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chemeClr val="bg1"/>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w Cen MT" charset="-18"/>
                          <a:ea typeface="ＭＳ Ｐゴシック" charset="-128"/>
                        </a:rPr>
                        <a:t>p</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w Cen MT" charset="-18"/>
                          <a:ea typeface="ＭＳ Ｐゴシック" charset="-128"/>
                        </a:rPr>
                        <a:t>d</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w Cen MT" charset="-18"/>
                          <a:ea typeface="ＭＳ Ｐゴシック" charset="-128"/>
                        </a:rPr>
                        <a:t>f</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w Cen MT" charset="-18"/>
                          <a:ea typeface="ＭＳ Ｐゴシック" charset="-128"/>
                        </a:rPr>
                        <a:t>d</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dirty="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dirty="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chemeClr val="bg1"/>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page</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w Cen MT" charset="-18"/>
                          <a:ea typeface="ＭＳ Ｐゴシック" charset="-128"/>
                        </a:rPr>
                        <a:t>frame</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Tw Cen MT" charset="-18"/>
                          <a:ea typeface="ＭＳ Ｐゴシック" charset="-128"/>
                        </a:rPr>
                        <a:t>attr</a:t>
                      </a:r>
                      <a:endParaRPr kumimoji="0" lang="en-US" sz="1800" b="0" i="0" u="none" strike="noStrike" cap="none" normalizeH="0" baseline="0" dirty="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chemeClr val="bg1"/>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w Cen MT" charset="-18"/>
                          <a:ea typeface="ＭＳ Ｐゴシック" charset="-128"/>
                        </a:rPr>
                        <a:t>  d</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w Cen MT" charset="-18"/>
                          <a:ea typeface="ＭＳ Ｐゴシック" charset="-128"/>
                        </a:rPr>
                        <a:t>   d</a:t>
                      </a:r>
                    </a:p>
                  </a:txBody>
                  <a:tcP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w Cen MT" charset="-18"/>
                          <a:ea typeface="ＭＳ Ｐゴシック" charset="-128"/>
                        </a:rPr>
                        <a:t> p</a:t>
                      </a: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w Cen MT" charset="-18"/>
                          <a:ea typeface="ＭＳ Ｐゴシック" charset="-128"/>
                        </a:rPr>
                        <a:t>    f</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FD3E4"/>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dirty="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FD3E4"/>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w Cen MT" charset="-18"/>
                          <a:ea typeface="ＭＳ Ｐゴシック" charset="-128"/>
                        </a:rPr>
                        <a:t>p</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w Cen MT" charset="-18"/>
                          <a:ea typeface="ＭＳ Ｐゴシック" charset="-128"/>
                        </a:rPr>
                        <a:t>f</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dirty="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w Cen MT" charset="-18"/>
                          <a:ea typeface="ＭＳ Ｐゴシック" charset="-128"/>
                        </a:rPr>
                        <a:t>logical  memory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w Cen MT" charset="-18"/>
                          <a:ea typeface="ＭＳ Ｐゴシック" charset="-128"/>
                        </a:rPr>
                        <a:t>physical memory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dirty="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r>
            </a:tbl>
          </a:graphicData>
        </a:graphic>
      </p:graphicFrame>
      <p:cxnSp>
        <p:nvCxnSpPr>
          <p:cNvPr id="8" name="Straight Arrow Connector 7"/>
          <p:cNvCxnSpPr>
            <a:cxnSpLocks noChangeShapeType="1"/>
          </p:cNvCxnSpPr>
          <p:nvPr/>
        </p:nvCxnSpPr>
        <p:spPr bwMode="auto">
          <a:xfrm rot="5400000">
            <a:off x="2282826" y="4114800"/>
            <a:ext cx="762000" cy="3175"/>
          </a:xfrm>
          <a:prstGeom prst="straightConnector1">
            <a:avLst/>
          </a:prstGeom>
          <a:noFill/>
          <a:ln w="19050">
            <a:solidFill>
              <a:schemeClr val="accent1"/>
            </a:solidFill>
            <a:round/>
            <a:headEnd type="triangle" w="lg" len="sm"/>
            <a:tailEnd type="triangle" w="lg" len="sm"/>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9" name="Straight Arrow Connector 8"/>
          <p:cNvCxnSpPr>
            <a:cxnSpLocks noChangeShapeType="1"/>
          </p:cNvCxnSpPr>
          <p:nvPr/>
        </p:nvCxnSpPr>
        <p:spPr bwMode="auto">
          <a:xfrm rot="5400000">
            <a:off x="7616032" y="4114006"/>
            <a:ext cx="762000" cy="1587"/>
          </a:xfrm>
          <a:prstGeom prst="straightConnector1">
            <a:avLst/>
          </a:prstGeom>
          <a:noFill/>
          <a:ln w="19050">
            <a:solidFill>
              <a:schemeClr val="accent1"/>
            </a:solidFill>
            <a:round/>
            <a:headEnd type="triangle" w="lg" len="sm"/>
            <a:tailEnd type="triangle" w="lg" len="sm"/>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0" name="Left Bracket 9"/>
          <p:cNvSpPr>
            <a:spLocks/>
          </p:cNvSpPr>
          <p:nvPr/>
        </p:nvSpPr>
        <p:spPr bwMode="auto">
          <a:xfrm>
            <a:off x="606425" y="3733800"/>
            <a:ext cx="76200" cy="1600200"/>
          </a:xfrm>
          <a:prstGeom prst="leftBracket">
            <a:avLst>
              <a:gd name="adj" fmla="val 8361"/>
            </a:avLst>
          </a:prstGeom>
          <a:noFill/>
          <a:ln w="19050">
            <a:solidFill>
              <a:schemeClr val="accent1"/>
            </a:solidFill>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vi-VN">
              <a:latin typeface="Tw Cen MT" charset="-18"/>
            </a:endParaRPr>
          </a:p>
        </p:txBody>
      </p:sp>
      <p:sp>
        <p:nvSpPr>
          <p:cNvPr id="11" name="Left Bracket 10"/>
          <p:cNvSpPr>
            <a:spLocks/>
          </p:cNvSpPr>
          <p:nvPr/>
        </p:nvSpPr>
        <p:spPr bwMode="auto">
          <a:xfrm>
            <a:off x="5940425" y="3733800"/>
            <a:ext cx="76200" cy="1600200"/>
          </a:xfrm>
          <a:prstGeom prst="leftBracket">
            <a:avLst>
              <a:gd name="adj" fmla="val 8361"/>
            </a:avLst>
          </a:prstGeom>
          <a:noFill/>
          <a:ln w="19050">
            <a:solidFill>
              <a:schemeClr val="accent1"/>
            </a:solidFill>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vi-VN">
              <a:latin typeface="Tw Cen MT" charset="-18"/>
            </a:endParaRPr>
          </a:p>
        </p:txBody>
      </p:sp>
      <p:sp>
        <p:nvSpPr>
          <p:cNvPr id="12" name="Freeform 11"/>
          <p:cNvSpPr>
            <a:spLocks noChangeArrowheads="1"/>
          </p:cNvSpPr>
          <p:nvPr/>
        </p:nvSpPr>
        <p:spPr bwMode="auto">
          <a:xfrm>
            <a:off x="1220788" y="2919413"/>
            <a:ext cx="1916112" cy="2206625"/>
          </a:xfrm>
          <a:custGeom>
            <a:avLst/>
            <a:gdLst>
              <a:gd name="T0" fmla="*/ 0 w 1916257"/>
              <a:gd name="T1" fmla="*/ 0 h 2206148"/>
              <a:gd name="T2" fmla="*/ 913496 w 1916257"/>
              <a:gd name="T3" fmla="*/ 1805420 h 2206148"/>
              <a:gd name="T4" fmla="*/ 1916112 w 1916257"/>
              <a:gd name="T5" fmla="*/ 2206625 h 2206148"/>
              <a:gd name="T6" fmla="*/ 0 60000 65536"/>
              <a:gd name="T7" fmla="*/ 0 60000 65536"/>
              <a:gd name="T8" fmla="*/ 0 60000 65536"/>
              <a:gd name="T9" fmla="*/ 0 w 1916257"/>
              <a:gd name="T10" fmla="*/ 0 h 2206148"/>
              <a:gd name="T11" fmla="*/ 1916257 w 1916257"/>
              <a:gd name="T12" fmla="*/ 2206148 h 2206148"/>
            </a:gdLst>
            <a:ahLst/>
            <a:cxnLst>
              <a:cxn ang="T6">
                <a:pos x="T0" y="T1"/>
              </a:cxn>
              <a:cxn ang="T7">
                <a:pos x="T2" y="T3"/>
              </a:cxn>
              <a:cxn ang="T8">
                <a:pos x="T4" y="T5"/>
              </a:cxn>
            </a:cxnLst>
            <a:rect l="T9" t="T10" r="T11" b="T12"/>
            <a:pathLst>
              <a:path w="1916257" h="2206148">
                <a:moveTo>
                  <a:pt x="0" y="0"/>
                </a:moveTo>
                <a:cubicBezTo>
                  <a:pt x="297094" y="718669"/>
                  <a:pt x="594189" y="1437339"/>
                  <a:pt x="913565" y="1805030"/>
                </a:cubicBezTo>
                <a:cubicBezTo>
                  <a:pt x="1232941" y="2172721"/>
                  <a:pt x="1916257" y="2206148"/>
                  <a:pt x="1916257" y="2206148"/>
                </a:cubicBezTo>
              </a:path>
            </a:pathLst>
          </a:custGeom>
          <a:noFill/>
          <a:ln w="19050">
            <a:solidFill>
              <a:srgbClr val="FF6600"/>
            </a:solidFill>
            <a:miter lim="800000"/>
            <a:headEnd/>
            <a:tailEnd type="triangle" w="lg" len="me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vi-VN">
              <a:latin typeface="Tw Cen MT" charset="-18"/>
            </a:endParaRPr>
          </a:p>
        </p:txBody>
      </p:sp>
      <p:sp>
        <p:nvSpPr>
          <p:cNvPr id="13" name="Freeform 12"/>
          <p:cNvSpPr>
            <a:spLocks noChangeArrowheads="1"/>
          </p:cNvSpPr>
          <p:nvPr/>
        </p:nvSpPr>
        <p:spPr bwMode="auto">
          <a:xfrm>
            <a:off x="4495800" y="3030538"/>
            <a:ext cx="2424113" cy="2095500"/>
          </a:xfrm>
          <a:custGeom>
            <a:avLst/>
            <a:gdLst>
              <a:gd name="T0" fmla="*/ 0 w 2425030"/>
              <a:gd name="T1" fmla="*/ 2095500 h 2094726"/>
              <a:gd name="T2" fmla="*/ 2071447 w 2425030"/>
              <a:gd name="T3" fmla="*/ 1649649 h 2094726"/>
              <a:gd name="T4" fmla="*/ 2115996 w 2425030"/>
              <a:gd name="T5" fmla="*/ 0 h 2094726"/>
              <a:gd name="T6" fmla="*/ 0 60000 65536"/>
              <a:gd name="T7" fmla="*/ 0 60000 65536"/>
              <a:gd name="T8" fmla="*/ 0 60000 65536"/>
              <a:gd name="T9" fmla="*/ 0 w 2425030"/>
              <a:gd name="T10" fmla="*/ 0 h 2094726"/>
              <a:gd name="T11" fmla="*/ 2425030 w 2425030"/>
              <a:gd name="T12" fmla="*/ 2094726 h 2094726"/>
            </a:gdLst>
            <a:ahLst/>
            <a:cxnLst>
              <a:cxn ang="T6">
                <a:pos x="T0" y="T1"/>
              </a:cxn>
              <a:cxn ang="T7">
                <a:pos x="T2" y="T3"/>
              </a:cxn>
              <a:cxn ang="T8">
                <a:pos x="T4" y="T5"/>
              </a:cxn>
            </a:cxnLst>
            <a:rect l="T9" t="T10" r="T11" b="T12"/>
            <a:pathLst>
              <a:path w="2425030" h="2094726">
                <a:moveTo>
                  <a:pt x="0" y="2094726"/>
                </a:moveTo>
                <a:cubicBezTo>
                  <a:pt x="859716" y="2046443"/>
                  <a:pt x="1719432" y="1998161"/>
                  <a:pt x="2072231" y="1649040"/>
                </a:cubicBezTo>
                <a:cubicBezTo>
                  <a:pt x="2425030" y="1299919"/>
                  <a:pt x="2116796" y="0"/>
                  <a:pt x="2116796" y="0"/>
                </a:cubicBezTo>
              </a:path>
            </a:pathLst>
          </a:custGeom>
          <a:noFill/>
          <a:ln w="19050">
            <a:solidFill>
              <a:srgbClr val="FF6600"/>
            </a:solidFill>
            <a:miter lim="800000"/>
            <a:headEnd/>
            <a:tailEnd type="triangle" w="lg" len="me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vi-VN">
              <a:latin typeface="Tw Cen MT" charset="-18"/>
            </a:endParaRPr>
          </a:p>
        </p:txBody>
      </p:sp>
      <p:sp>
        <p:nvSpPr>
          <p:cNvPr id="14" name="Freeform 13"/>
          <p:cNvSpPr>
            <a:spLocks noChangeArrowheads="1"/>
          </p:cNvSpPr>
          <p:nvPr/>
        </p:nvSpPr>
        <p:spPr bwMode="auto">
          <a:xfrm>
            <a:off x="2311400" y="1627188"/>
            <a:ext cx="5526088" cy="1092200"/>
          </a:xfrm>
          <a:custGeom>
            <a:avLst/>
            <a:gdLst>
              <a:gd name="T0" fmla="*/ 0 w 5525951"/>
              <a:gd name="T1" fmla="*/ 1092200 h 1091932"/>
              <a:gd name="T2" fmla="*/ 2361957 w 5525951"/>
              <a:gd name="T3" fmla="*/ 178319 h 1091932"/>
              <a:gd name="T4" fmla="*/ 5058153 w 5525951"/>
              <a:gd name="T5" fmla="*/ 111449 h 1091932"/>
              <a:gd name="T6" fmla="*/ 5169566 w 5525951"/>
              <a:gd name="T7" fmla="*/ 847013 h 1091932"/>
              <a:gd name="T8" fmla="*/ 0 60000 65536"/>
              <a:gd name="T9" fmla="*/ 0 60000 65536"/>
              <a:gd name="T10" fmla="*/ 0 60000 65536"/>
              <a:gd name="T11" fmla="*/ 0 60000 65536"/>
              <a:gd name="T12" fmla="*/ 0 w 5525951"/>
              <a:gd name="T13" fmla="*/ 0 h 1091932"/>
              <a:gd name="T14" fmla="*/ 5525951 w 5525951"/>
              <a:gd name="T15" fmla="*/ 1091932 h 1091932"/>
            </a:gdLst>
            <a:ahLst/>
            <a:cxnLst>
              <a:cxn ang="T8">
                <a:pos x="T0" y="T1"/>
              </a:cxn>
              <a:cxn ang="T9">
                <a:pos x="T2" y="T3"/>
              </a:cxn>
              <a:cxn ang="T10">
                <a:pos x="T4" y="T5"/>
              </a:cxn>
              <a:cxn ang="T11">
                <a:pos x="T6" y="T7"/>
              </a:cxn>
            </a:cxnLst>
            <a:rect l="T12" t="T13" r="T14" b="T15"/>
            <a:pathLst>
              <a:path w="5525951" h="1091932">
                <a:moveTo>
                  <a:pt x="0" y="1091932"/>
                </a:moveTo>
                <a:cubicBezTo>
                  <a:pt x="759446" y="716812"/>
                  <a:pt x="1518893" y="341693"/>
                  <a:pt x="2361898" y="178275"/>
                </a:cubicBezTo>
                <a:cubicBezTo>
                  <a:pt x="3204903" y="14857"/>
                  <a:pt x="4590105" y="0"/>
                  <a:pt x="5058028" y="111422"/>
                </a:cubicBezTo>
                <a:cubicBezTo>
                  <a:pt x="5525951" y="222844"/>
                  <a:pt x="5169438" y="846805"/>
                  <a:pt x="5169438" y="846805"/>
                </a:cubicBezTo>
              </a:path>
            </a:pathLst>
          </a:custGeom>
          <a:noFill/>
          <a:ln w="19050">
            <a:solidFill>
              <a:srgbClr val="FF6600"/>
            </a:solidFill>
            <a:miter lim="800000"/>
            <a:headEnd/>
            <a:tailEnd type="triangle" w="lg" len="me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vi-VN">
              <a:latin typeface="Tw Cen MT" charset="-18"/>
            </a:endParaRPr>
          </a:p>
        </p:txBody>
      </p:sp>
    </p:spTree>
    <p:extLst>
      <p:ext uri="{BB962C8B-B14F-4D97-AF65-F5344CB8AC3E}">
        <p14:creationId xmlns:p14="http://schemas.microsoft.com/office/powerpoint/2010/main" val="5422449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 </a:t>
            </a:r>
            <a:r>
              <a:rPr lang="en-US" dirty="0" err="1"/>
              <a:t>Kỹ</a:t>
            </a:r>
            <a:r>
              <a:rPr lang="en-US" dirty="0"/>
              <a:t> </a:t>
            </a:r>
            <a:r>
              <a:rPr lang="en-US" dirty="0" err="1"/>
              <a:t>thuật</a:t>
            </a:r>
            <a:r>
              <a:rPr lang="en-US" dirty="0"/>
              <a:t> </a:t>
            </a:r>
            <a:r>
              <a:rPr lang="en-US" dirty="0" err="1"/>
              <a:t>phân</a:t>
            </a:r>
            <a:r>
              <a:rPr lang="en-US" dirty="0"/>
              <a:t> </a:t>
            </a:r>
            <a:r>
              <a:rPr lang="en-US" dirty="0" err="1"/>
              <a:t>trang</a:t>
            </a:r>
            <a:r>
              <a:rPr lang="en-US" dirty="0"/>
              <a:t> (Paging)</a:t>
            </a:r>
            <a:endParaRPr lang="vi-VN" dirty="0"/>
          </a:p>
        </p:txBody>
      </p:sp>
      <p:sp>
        <p:nvSpPr>
          <p:cNvPr id="3" name="Content Placeholder 2"/>
          <p:cNvSpPr>
            <a:spLocks noGrp="1"/>
          </p:cNvSpPr>
          <p:nvPr>
            <p:ph idx="1"/>
          </p:nvPr>
        </p:nvSpPr>
        <p:spPr/>
        <p:txBody>
          <a:bodyPr>
            <a:normAutofit/>
          </a:bodyPr>
          <a:lstStyle/>
          <a:p>
            <a:r>
              <a:rPr lang="en-US" sz="2800" b="1" dirty="0" smtClean="0"/>
              <a:t>VD: </a:t>
            </a:r>
            <a:r>
              <a:rPr lang="en-US" sz="2800" dirty="0" err="1" smtClean="0"/>
              <a:t>Xét</a:t>
            </a:r>
            <a:r>
              <a:rPr lang="en-US" sz="2800" dirty="0" smtClean="0"/>
              <a:t> </a:t>
            </a:r>
            <a:r>
              <a:rPr lang="en-US" sz="2800" dirty="0" err="1" smtClean="0"/>
              <a:t>ví</a:t>
            </a:r>
            <a:r>
              <a:rPr lang="en-US" sz="2800" dirty="0" smtClean="0"/>
              <a:t> </a:t>
            </a:r>
            <a:r>
              <a:rPr lang="en-US" sz="2800" dirty="0" err="1" smtClean="0"/>
              <a:t>dụ</a:t>
            </a:r>
            <a:r>
              <a:rPr lang="en-US" sz="2800" dirty="0" smtClean="0"/>
              <a:t> </a:t>
            </a:r>
            <a:r>
              <a:rPr lang="en-US" sz="2800" dirty="0" err="1" smtClean="0"/>
              <a:t>về</a:t>
            </a:r>
            <a:r>
              <a:rPr lang="en-US" sz="2800" dirty="0" smtClean="0"/>
              <a:t> </a:t>
            </a:r>
            <a:r>
              <a:rPr lang="en-US" sz="2800" dirty="0" err="1" smtClean="0"/>
              <a:t>ánh</a:t>
            </a:r>
            <a:r>
              <a:rPr lang="en-US" sz="2800" dirty="0" smtClean="0"/>
              <a:t> </a:t>
            </a:r>
            <a:r>
              <a:rPr lang="en-US" sz="2800" dirty="0" err="1" smtClean="0"/>
              <a:t>xạ</a:t>
            </a:r>
            <a:r>
              <a:rPr lang="en-US" sz="2800" dirty="0" smtClean="0"/>
              <a:t> </a:t>
            </a:r>
            <a:r>
              <a:rPr lang="en-US" sz="2800" dirty="0" err="1" smtClean="0"/>
              <a:t>từ</a:t>
            </a:r>
            <a:r>
              <a:rPr lang="en-US" sz="2800" dirty="0" smtClean="0"/>
              <a:t> LA sang PA </a:t>
            </a:r>
            <a:r>
              <a:rPr lang="en-US" sz="2800" dirty="0" err="1" smtClean="0"/>
              <a:t>như</a:t>
            </a:r>
            <a:r>
              <a:rPr lang="en-US" sz="2800" dirty="0" smtClean="0"/>
              <a:t> </a:t>
            </a:r>
            <a:r>
              <a:rPr lang="en-US" sz="2800" dirty="0" err="1" smtClean="0"/>
              <a:t>sau</a:t>
            </a:r>
            <a:r>
              <a:rPr lang="en-US" sz="2800" dirty="0" smtClean="0"/>
              <a:t>:</a:t>
            </a:r>
            <a:endParaRPr lang="en-US" sz="2800" dirty="0"/>
          </a:p>
          <a:p>
            <a:pPr marL="411480" lvl="1" indent="0" algn="ctr">
              <a:buNone/>
            </a:pPr>
            <a:r>
              <a:rPr lang="en-US" sz="2800" dirty="0" smtClean="0"/>
              <a:t>S= </a:t>
            </a:r>
            <a:r>
              <a:rPr lang="en-US" sz="2800" dirty="0"/>
              <a:t>8 words </a:t>
            </a:r>
            <a:r>
              <a:rPr lang="en-US" sz="2800" dirty="0" smtClean="0">
                <a:cs typeface="Arial"/>
              </a:rPr>
              <a:t>→ </a:t>
            </a:r>
            <a:r>
              <a:rPr lang="en-US" sz="2800" dirty="0" smtClean="0">
                <a:ea typeface="Wingdings" charset="2"/>
              </a:rPr>
              <a:t>d: </a:t>
            </a:r>
            <a:r>
              <a:rPr lang="en-US" sz="2800" dirty="0"/>
              <a:t>3 bits</a:t>
            </a:r>
          </a:p>
          <a:p>
            <a:pPr lvl="1"/>
            <a:r>
              <a:rPr lang="en-US" sz="2800" dirty="0" err="1" smtClean="0"/>
              <a:t>Kích</a:t>
            </a:r>
            <a:r>
              <a:rPr lang="en-US" sz="2800" dirty="0" smtClean="0"/>
              <a:t> </a:t>
            </a:r>
            <a:r>
              <a:rPr lang="en-US" sz="2800" dirty="0" err="1" smtClean="0"/>
              <a:t>thước</a:t>
            </a:r>
            <a:r>
              <a:rPr lang="en-US" sz="2800" dirty="0" smtClean="0"/>
              <a:t> </a:t>
            </a:r>
            <a:r>
              <a:rPr lang="en-US" sz="2800" dirty="0" err="1" smtClean="0"/>
              <a:t>bộ</a:t>
            </a:r>
            <a:r>
              <a:rPr lang="en-US" sz="2800" dirty="0" smtClean="0"/>
              <a:t> </a:t>
            </a:r>
            <a:r>
              <a:rPr lang="en-US" sz="2800" dirty="0" err="1" smtClean="0"/>
              <a:t>nhớ</a:t>
            </a:r>
            <a:r>
              <a:rPr lang="en-US" sz="2800" dirty="0" smtClean="0"/>
              <a:t> </a:t>
            </a:r>
            <a:r>
              <a:rPr lang="en-US" sz="2800" dirty="0" err="1" smtClean="0"/>
              <a:t>vật</a:t>
            </a:r>
            <a:r>
              <a:rPr lang="en-US" sz="2800" dirty="0" smtClean="0"/>
              <a:t> </a:t>
            </a:r>
            <a:r>
              <a:rPr lang="en-US" sz="2800" dirty="0" err="1" smtClean="0"/>
              <a:t>lý</a:t>
            </a:r>
            <a:r>
              <a:rPr lang="en-US" sz="2800" dirty="0" smtClean="0"/>
              <a:t> = </a:t>
            </a:r>
            <a:r>
              <a:rPr lang="en-US" sz="2800" dirty="0"/>
              <a:t>128 </a:t>
            </a:r>
            <a:r>
              <a:rPr lang="en-US" sz="2800" dirty="0" smtClean="0"/>
              <a:t>words. Như vậy sẽ có 128/8 = 16 </a:t>
            </a:r>
            <a:r>
              <a:rPr lang="en-US" sz="2800" dirty="0"/>
              <a:t>frames  </a:t>
            </a:r>
            <a:r>
              <a:rPr lang="en-US" sz="2800" dirty="0">
                <a:cs typeface="Arial"/>
              </a:rPr>
              <a:t>→ </a:t>
            </a:r>
            <a:r>
              <a:rPr lang="en-US" sz="2800" dirty="0" smtClean="0"/>
              <a:t>f: 4 </a:t>
            </a:r>
            <a:r>
              <a:rPr lang="en-US" sz="2800" dirty="0"/>
              <a:t>bits</a:t>
            </a:r>
          </a:p>
          <a:p>
            <a:pPr lvl="1"/>
            <a:r>
              <a:rPr lang="vi-VN" sz="2800" dirty="0"/>
              <a:t>Giả sử kích thước chương trình tối đa là 4 trang </a:t>
            </a:r>
            <a:r>
              <a:rPr lang="en-US" sz="2800" dirty="0"/>
              <a:t> </a:t>
            </a:r>
            <a:r>
              <a:rPr lang="en-US" sz="2800" dirty="0">
                <a:cs typeface="Arial"/>
              </a:rPr>
              <a:t>→ </a:t>
            </a:r>
            <a:r>
              <a:rPr lang="en-US" sz="2800" dirty="0" smtClean="0"/>
              <a:t>p:  2 </a:t>
            </a:r>
            <a:r>
              <a:rPr lang="en-US" sz="2800" dirty="0"/>
              <a:t>bits</a:t>
            </a:r>
          </a:p>
          <a:p>
            <a:pPr lvl="1"/>
            <a:r>
              <a:rPr lang="en-US" sz="2800" dirty="0" smtClean="0"/>
              <a:t>Một chương trình gồm 3 trang P0  </a:t>
            </a:r>
            <a:r>
              <a:rPr lang="en-US" sz="2800" dirty="0">
                <a:cs typeface="Arial"/>
              </a:rPr>
              <a:t>→ </a:t>
            </a:r>
            <a:r>
              <a:rPr lang="en-US" sz="2800" dirty="0" smtClean="0"/>
              <a:t>f3</a:t>
            </a:r>
            <a:r>
              <a:rPr lang="en-US" sz="2800" dirty="0"/>
              <a:t>;  P1  </a:t>
            </a:r>
            <a:r>
              <a:rPr lang="en-US" sz="2800" dirty="0">
                <a:cs typeface="Arial"/>
              </a:rPr>
              <a:t>→ </a:t>
            </a:r>
            <a:r>
              <a:rPr lang="en-US" sz="2800" dirty="0" smtClean="0"/>
              <a:t> </a:t>
            </a:r>
            <a:r>
              <a:rPr lang="en-US" sz="2800" dirty="0"/>
              <a:t>f6;  P2  </a:t>
            </a:r>
            <a:r>
              <a:rPr lang="en-US" sz="2800" dirty="0">
                <a:cs typeface="Arial"/>
              </a:rPr>
              <a:t>→ </a:t>
            </a:r>
            <a:r>
              <a:rPr lang="en-US" sz="2800" dirty="0" smtClean="0"/>
              <a:t> </a:t>
            </a:r>
            <a:r>
              <a:rPr lang="en-US" sz="2800" dirty="0"/>
              <a:t>f4</a:t>
            </a:r>
          </a:p>
          <a:p>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3604102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itchFamily="18" charset="0"/>
                <a:cs typeface="Calibri" pitchFamily="34" charset="0"/>
              </a:rPr>
              <a:t>Chương 3. Quản lý bộ nhớ</a:t>
            </a:r>
            <a:endParaRPr lang="vi-VN" dirty="0">
              <a:latin typeface="Cambria" pitchFamily="18" charset="0"/>
              <a:cs typeface="Calibri" pitchFamily="34" charset="0"/>
            </a:endParaRPr>
          </a:p>
        </p:txBody>
      </p:sp>
      <p:sp>
        <p:nvSpPr>
          <p:cNvPr id="3" name="Content Placeholder 2"/>
          <p:cNvSpPr>
            <a:spLocks noGrp="1"/>
          </p:cNvSpPr>
          <p:nvPr>
            <p:ph idx="1"/>
          </p:nvPr>
        </p:nvSpPr>
        <p:spPr/>
        <p:txBody>
          <a:bodyPr/>
          <a:lstStyle/>
          <a:p>
            <a:pPr marL="411480" lvl="1" indent="0">
              <a:buNone/>
            </a:pPr>
            <a:r>
              <a:rPr lang="en-US" b="1" dirty="0" smtClean="0"/>
              <a:t>3.6. </a:t>
            </a:r>
            <a:r>
              <a:rPr lang="en-US" b="1" dirty="0" err="1" smtClean="0"/>
              <a:t>Kỹ</a:t>
            </a:r>
            <a:r>
              <a:rPr lang="en-US" b="1" dirty="0" smtClean="0"/>
              <a:t> </a:t>
            </a:r>
            <a:r>
              <a:rPr lang="en-US" b="1" dirty="0" err="1" smtClean="0"/>
              <a:t>thuật</a:t>
            </a:r>
            <a:r>
              <a:rPr lang="en-US" b="1" dirty="0" smtClean="0"/>
              <a:t> </a:t>
            </a:r>
            <a:r>
              <a:rPr lang="en-US" b="1" dirty="0" err="1" smtClean="0"/>
              <a:t>phân</a:t>
            </a:r>
            <a:r>
              <a:rPr lang="en-US" b="1" dirty="0" smtClean="0"/>
              <a:t> </a:t>
            </a:r>
            <a:r>
              <a:rPr lang="en-US" b="1" dirty="0" err="1" smtClean="0"/>
              <a:t>trang</a:t>
            </a:r>
            <a:r>
              <a:rPr lang="en-US" b="1" dirty="0" smtClean="0"/>
              <a:t> (Paging)</a:t>
            </a:r>
          </a:p>
          <a:p>
            <a:pPr marL="411163" lvl="1" indent="280988">
              <a:buNone/>
            </a:pPr>
            <a:r>
              <a:rPr lang="vi-VN" b="1" dirty="0" smtClean="0">
                <a:solidFill>
                  <a:schemeClr val="tx2">
                    <a:lumMod val="60000"/>
                    <a:lumOff val="40000"/>
                  </a:schemeClr>
                </a:solidFill>
                <a:latin typeface="Calibri" pitchFamily="34" charset="0"/>
                <a:cs typeface="Calibri" pitchFamily="34" charset="0"/>
              </a:rPr>
              <a:t>3.6.1. Sử </a:t>
            </a:r>
            <a:r>
              <a:rPr lang="vi-VN" b="1" dirty="0">
                <a:solidFill>
                  <a:schemeClr val="tx2">
                    <a:lumMod val="60000"/>
                    <a:lumOff val="40000"/>
                  </a:schemeClr>
                </a:solidFill>
                <a:latin typeface="Calibri" pitchFamily="34" charset="0"/>
                <a:cs typeface="Calibri" pitchFamily="34" charset="0"/>
              </a:rPr>
              <a:t>dụng thanh ghi truy cập nhanh </a:t>
            </a:r>
            <a:endParaRPr lang="vi-VN" b="1" dirty="0" smtClean="0">
              <a:solidFill>
                <a:schemeClr val="tx2">
                  <a:lumMod val="60000"/>
                  <a:lumOff val="40000"/>
                </a:schemeClr>
              </a:solidFill>
              <a:latin typeface="Calibri" pitchFamily="34" charset="0"/>
              <a:cs typeface="Calibri" pitchFamily="34" charset="0"/>
            </a:endParaRPr>
          </a:p>
          <a:p>
            <a:pPr marL="411163" lvl="1" indent="280988">
              <a:buNone/>
            </a:pPr>
            <a:r>
              <a:rPr lang="vi-VN" b="1" dirty="0" smtClean="0">
                <a:solidFill>
                  <a:schemeClr val="tx2">
                    <a:lumMod val="60000"/>
                    <a:lumOff val="40000"/>
                  </a:schemeClr>
                </a:solidFill>
                <a:latin typeface="Calibri" pitchFamily="34" charset="0"/>
                <a:cs typeface="Calibri" pitchFamily="34" charset="0"/>
              </a:rPr>
              <a:t>3.6.2. Lưu </a:t>
            </a:r>
            <a:r>
              <a:rPr lang="vi-VN" b="1" dirty="0">
                <a:solidFill>
                  <a:schemeClr val="tx2">
                    <a:lumMod val="60000"/>
                    <a:lumOff val="40000"/>
                  </a:schemeClr>
                </a:solidFill>
                <a:latin typeface="Calibri" pitchFamily="34" charset="0"/>
                <a:cs typeface="Calibri" pitchFamily="34" charset="0"/>
              </a:rPr>
              <a:t>bảng phân trang trong bộ nhớ </a:t>
            </a:r>
            <a:r>
              <a:rPr lang="vi-VN" b="1" dirty="0" smtClean="0">
                <a:solidFill>
                  <a:schemeClr val="tx2">
                    <a:lumMod val="60000"/>
                    <a:lumOff val="40000"/>
                  </a:schemeClr>
                </a:solidFill>
                <a:latin typeface="Calibri" pitchFamily="34" charset="0"/>
                <a:cs typeface="Calibri" pitchFamily="34" charset="0"/>
              </a:rPr>
              <a:t>chính</a:t>
            </a:r>
          </a:p>
          <a:p>
            <a:pPr marL="411163" lvl="1" indent="280988">
              <a:buNone/>
            </a:pPr>
            <a:r>
              <a:rPr lang="en-US" b="1" dirty="0" smtClean="0">
                <a:solidFill>
                  <a:schemeClr val="tx2">
                    <a:lumMod val="60000"/>
                    <a:lumOff val="40000"/>
                  </a:schemeClr>
                </a:solidFill>
              </a:rPr>
              <a:t>3.6.3. </a:t>
            </a:r>
            <a:r>
              <a:rPr lang="en-US" b="1" dirty="0" err="1" smtClean="0">
                <a:solidFill>
                  <a:schemeClr val="tx2">
                    <a:lumMod val="60000"/>
                    <a:lumOff val="40000"/>
                  </a:schemeClr>
                </a:solidFill>
              </a:rPr>
              <a:t>Sử</a:t>
            </a:r>
            <a:r>
              <a:rPr lang="en-US" b="1" dirty="0" smtClean="0">
                <a:solidFill>
                  <a:schemeClr val="tx2">
                    <a:lumMod val="60000"/>
                    <a:lumOff val="40000"/>
                  </a:schemeClr>
                </a:solidFill>
              </a:rPr>
              <a:t> </a:t>
            </a:r>
            <a:r>
              <a:rPr lang="en-US" b="1" dirty="0" err="1">
                <a:solidFill>
                  <a:schemeClr val="tx2">
                    <a:lumMod val="60000"/>
                    <a:lumOff val="40000"/>
                  </a:schemeClr>
                </a:solidFill>
              </a:rPr>
              <a:t>dụng</a:t>
            </a:r>
            <a:r>
              <a:rPr lang="en-US" b="1" dirty="0">
                <a:solidFill>
                  <a:schemeClr val="tx2">
                    <a:lumMod val="60000"/>
                    <a:lumOff val="40000"/>
                  </a:schemeClr>
                </a:solidFill>
              </a:rPr>
              <a:t> </a:t>
            </a:r>
            <a:r>
              <a:rPr lang="en-US" b="1" dirty="0" err="1">
                <a:solidFill>
                  <a:schemeClr val="tx2">
                    <a:lumMod val="60000"/>
                    <a:lumOff val="40000"/>
                  </a:schemeClr>
                </a:solidFill>
              </a:rPr>
              <a:t>thanh</a:t>
            </a:r>
            <a:r>
              <a:rPr lang="en-US" b="1" dirty="0">
                <a:solidFill>
                  <a:schemeClr val="tx2">
                    <a:lumMod val="60000"/>
                    <a:lumOff val="40000"/>
                  </a:schemeClr>
                </a:solidFill>
              </a:rPr>
              <a:t> </a:t>
            </a:r>
            <a:r>
              <a:rPr lang="en-US" b="1" dirty="0" err="1">
                <a:solidFill>
                  <a:schemeClr val="tx2">
                    <a:lumMod val="60000"/>
                    <a:lumOff val="40000"/>
                  </a:schemeClr>
                </a:solidFill>
              </a:rPr>
              <a:t>nhớ</a:t>
            </a:r>
            <a:r>
              <a:rPr lang="en-US" b="1" dirty="0">
                <a:solidFill>
                  <a:schemeClr val="tx2">
                    <a:lumMod val="60000"/>
                    <a:lumOff val="40000"/>
                  </a:schemeClr>
                </a:solidFill>
              </a:rPr>
              <a:t> </a:t>
            </a:r>
            <a:r>
              <a:rPr lang="en-US" b="1" dirty="0" err="1">
                <a:solidFill>
                  <a:schemeClr val="tx2">
                    <a:lumMod val="60000"/>
                    <a:lumOff val="40000"/>
                  </a:schemeClr>
                </a:solidFill>
              </a:rPr>
              <a:t>kết</a:t>
            </a:r>
            <a:r>
              <a:rPr lang="en-US" b="1" dirty="0">
                <a:solidFill>
                  <a:schemeClr val="tx2">
                    <a:lumMod val="60000"/>
                    <a:lumOff val="40000"/>
                  </a:schemeClr>
                </a:solidFill>
              </a:rPr>
              <a:t> </a:t>
            </a:r>
            <a:r>
              <a:rPr lang="en-US" b="1" dirty="0" err="1">
                <a:solidFill>
                  <a:schemeClr val="tx2">
                    <a:lumMod val="60000"/>
                    <a:lumOff val="40000"/>
                  </a:schemeClr>
                </a:solidFill>
              </a:rPr>
              <a:t>hợp</a:t>
            </a:r>
            <a:r>
              <a:rPr lang="en-US" b="1" dirty="0">
                <a:solidFill>
                  <a:schemeClr val="tx2">
                    <a:lumMod val="60000"/>
                    <a:lumOff val="40000"/>
                  </a:schemeClr>
                </a:solidFill>
              </a:rPr>
              <a:t> </a:t>
            </a:r>
            <a:r>
              <a:rPr lang="en-US" b="1" dirty="0" smtClean="0">
                <a:solidFill>
                  <a:schemeClr val="tx2">
                    <a:lumMod val="60000"/>
                    <a:lumOff val="40000"/>
                  </a:schemeClr>
                </a:solidFill>
              </a:rPr>
              <a:t>CAAR</a:t>
            </a:r>
          </a:p>
          <a:p>
            <a:pPr marL="411480" lvl="1" indent="0">
              <a:buNone/>
            </a:pPr>
            <a:r>
              <a:rPr lang="en-US" b="1" dirty="0" smtClean="0">
                <a:solidFill>
                  <a:schemeClr val="tx2">
                    <a:lumMod val="60000"/>
                    <a:lumOff val="40000"/>
                  </a:schemeClr>
                </a:solidFill>
              </a:rPr>
              <a:t>3.7. Chia </a:t>
            </a:r>
            <a:r>
              <a:rPr lang="en-US" b="1" dirty="0" err="1">
                <a:solidFill>
                  <a:schemeClr val="tx2">
                    <a:lumMod val="60000"/>
                    <a:lumOff val="40000"/>
                  </a:schemeClr>
                </a:solidFill>
              </a:rPr>
              <a:t>sẻ</a:t>
            </a:r>
            <a:r>
              <a:rPr lang="en-US" b="1" dirty="0">
                <a:solidFill>
                  <a:schemeClr val="tx2">
                    <a:lumMod val="60000"/>
                    <a:lumOff val="40000"/>
                  </a:schemeClr>
                </a:solidFill>
              </a:rPr>
              <a:t> </a:t>
            </a:r>
            <a:r>
              <a:rPr lang="en-US" b="1" dirty="0" err="1">
                <a:solidFill>
                  <a:schemeClr val="tx2">
                    <a:lumMod val="60000"/>
                    <a:lumOff val="40000"/>
                  </a:schemeClr>
                </a:solidFill>
              </a:rPr>
              <a:t>trang</a:t>
            </a:r>
            <a:r>
              <a:rPr lang="en-US" b="1" dirty="0">
                <a:solidFill>
                  <a:schemeClr val="tx2">
                    <a:lumMod val="60000"/>
                    <a:lumOff val="40000"/>
                  </a:schemeClr>
                </a:solidFill>
              </a:rPr>
              <a:t> (Sharing Pages)</a:t>
            </a:r>
          </a:p>
          <a:p>
            <a:pPr marL="411480" lvl="1" indent="0">
              <a:buNone/>
            </a:pPr>
            <a:r>
              <a:rPr lang="en-US" b="1" dirty="0" smtClean="0">
                <a:solidFill>
                  <a:schemeClr val="tx2">
                    <a:lumMod val="60000"/>
                    <a:lumOff val="40000"/>
                  </a:schemeClr>
                </a:solidFill>
              </a:rPr>
              <a:t>3.8. </a:t>
            </a:r>
            <a:r>
              <a:rPr lang="en-US" b="1" dirty="0" err="1" smtClean="0">
                <a:solidFill>
                  <a:schemeClr val="tx2">
                    <a:lumMod val="60000"/>
                    <a:lumOff val="40000"/>
                  </a:schemeClr>
                </a:solidFill>
              </a:rPr>
              <a:t>Kỹ</a:t>
            </a:r>
            <a:r>
              <a:rPr lang="en-US" b="1" dirty="0" smtClean="0">
                <a:solidFill>
                  <a:schemeClr val="tx2">
                    <a:lumMod val="60000"/>
                    <a:lumOff val="40000"/>
                  </a:schemeClr>
                </a:solidFill>
              </a:rPr>
              <a:t> </a:t>
            </a:r>
            <a:r>
              <a:rPr lang="en-US" b="1" dirty="0" err="1" smtClean="0">
                <a:solidFill>
                  <a:schemeClr val="tx2">
                    <a:lumMod val="60000"/>
                    <a:lumOff val="40000"/>
                  </a:schemeClr>
                </a:solidFill>
              </a:rPr>
              <a:t>thuật</a:t>
            </a:r>
            <a:r>
              <a:rPr lang="en-US" b="1" dirty="0" smtClean="0">
                <a:solidFill>
                  <a:schemeClr val="tx2">
                    <a:lumMod val="60000"/>
                    <a:lumOff val="40000"/>
                  </a:schemeClr>
                </a:solidFill>
              </a:rPr>
              <a:t> </a:t>
            </a:r>
            <a:r>
              <a:rPr lang="en-US" b="1" dirty="0" err="1" smtClean="0">
                <a:solidFill>
                  <a:schemeClr val="tx2">
                    <a:lumMod val="60000"/>
                    <a:lumOff val="40000"/>
                  </a:schemeClr>
                </a:solidFill>
              </a:rPr>
              <a:t>phân</a:t>
            </a:r>
            <a:r>
              <a:rPr lang="en-US" b="1" dirty="0" smtClean="0">
                <a:solidFill>
                  <a:schemeClr val="tx2">
                    <a:lumMod val="60000"/>
                    <a:lumOff val="40000"/>
                  </a:schemeClr>
                </a:solidFill>
              </a:rPr>
              <a:t> </a:t>
            </a:r>
            <a:r>
              <a:rPr lang="en-US" b="1" dirty="0" err="1" smtClean="0">
                <a:solidFill>
                  <a:schemeClr val="tx2">
                    <a:lumMod val="60000"/>
                    <a:lumOff val="40000"/>
                  </a:schemeClr>
                </a:solidFill>
              </a:rPr>
              <a:t>đoạn</a:t>
            </a:r>
            <a:r>
              <a:rPr lang="en-US" b="1" dirty="0" smtClean="0">
                <a:solidFill>
                  <a:schemeClr val="tx2">
                    <a:lumMod val="60000"/>
                    <a:lumOff val="40000"/>
                  </a:schemeClr>
                </a:solidFill>
              </a:rPr>
              <a:t> (Segmentation)</a:t>
            </a:r>
          </a:p>
          <a:p>
            <a:pPr marL="411480" lvl="1" indent="0">
              <a:buNone/>
            </a:pPr>
            <a:r>
              <a:rPr lang="en-US" b="1" dirty="0" smtClean="0">
                <a:solidFill>
                  <a:schemeClr val="tx2">
                    <a:lumMod val="60000"/>
                    <a:lumOff val="40000"/>
                  </a:schemeClr>
                </a:solidFill>
              </a:rPr>
              <a:t>3.9. </a:t>
            </a:r>
            <a:r>
              <a:rPr lang="en-US" b="1" dirty="0">
                <a:solidFill>
                  <a:schemeClr val="tx2">
                    <a:lumMod val="60000"/>
                    <a:lumOff val="40000"/>
                  </a:schemeClr>
                </a:solidFill>
              </a:rPr>
              <a:t>Chia </a:t>
            </a:r>
            <a:r>
              <a:rPr lang="en-US" b="1" dirty="0" err="1">
                <a:solidFill>
                  <a:schemeClr val="tx2">
                    <a:lumMod val="60000"/>
                    <a:lumOff val="40000"/>
                  </a:schemeClr>
                </a:solidFill>
              </a:rPr>
              <a:t>sẻ</a:t>
            </a:r>
            <a:r>
              <a:rPr lang="en-US" b="1" dirty="0">
                <a:solidFill>
                  <a:schemeClr val="tx2">
                    <a:lumMod val="60000"/>
                    <a:lumOff val="40000"/>
                  </a:schemeClr>
                </a:solidFill>
              </a:rPr>
              <a:t> </a:t>
            </a:r>
            <a:r>
              <a:rPr lang="en-US" b="1" dirty="0" err="1">
                <a:solidFill>
                  <a:schemeClr val="tx2">
                    <a:lumMod val="60000"/>
                    <a:lumOff val="40000"/>
                  </a:schemeClr>
                </a:solidFill>
              </a:rPr>
              <a:t>đoạn</a:t>
            </a:r>
            <a:r>
              <a:rPr lang="en-US" b="1" dirty="0">
                <a:solidFill>
                  <a:schemeClr val="tx2">
                    <a:lumMod val="60000"/>
                    <a:lumOff val="40000"/>
                  </a:schemeClr>
                </a:solidFill>
              </a:rPr>
              <a:t> (Sharing Segments</a:t>
            </a:r>
            <a:r>
              <a:rPr lang="en-US" b="1" dirty="0" smtClean="0">
                <a:solidFill>
                  <a:schemeClr val="tx2">
                    <a:lumMod val="60000"/>
                    <a:lumOff val="40000"/>
                  </a:schemeClr>
                </a:solidFill>
              </a:rPr>
              <a:t>)</a:t>
            </a:r>
          </a:p>
          <a:p>
            <a:pPr marL="411480" lvl="1" indent="0">
              <a:buNone/>
            </a:pPr>
            <a:r>
              <a:rPr lang="en-US" b="1" dirty="0" smtClean="0">
                <a:solidFill>
                  <a:schemeClr val="tx2">
                    <a:lumMod val="60000"/>
                    <a:lumOff val="40000"/>
                  </a:schemeClr>
                </a:solidFill>
              </a:rPr>
              <a:t>3.10. </a:t>
            </a:r>
            <a:r>
              <a:rPr lang="en-US" b="1" dirty="0" err="1" smtClean="0">
                <a:solidFill>
                  <a:schemeClr val="tx2">
                    <a:lumMod val="60000"/>
                    <a:lumOff val="40000"/>
                  </a:schemeClr>
                </a:solidFill>
              </a:rPr>
              <a:t>Kết</a:t>
            </a:r>
            <a:r>
              <a:rPr lang="en-US" b="1" dirty="0" smtClean="0">
                <a:solidFill>
                  <a:schemeClr val="tx2">
                    <a:lumMod val="60000"/>
                    <a:lumOff val="40000"/>
                  </a:schemeClr>
                </a:solidFill>
              </a:rPr>
              <a:t> </a:t>
            </a:r>
            <a:r>
              <a:rPr lang="en-US" b="1" dirty="0" err="1" smtClean="0">
                <a:solidFill>
                  <a:schemeClr val="tx2">
                    <a:lumMod val="60000"/>
                    <a:lumOff val="40000"/>
                  </a:schemeClr>
                </a:solidFill>
              </a:rPr>
              <a:t>hợp</a:t>
            </a:r>
            <a:r>
              <a:rPr lang="en-US" b="1" dirty="0" smtClean="0">
                <a:solidFill>
                  <a:schemeClr val="tx2">
                    <a:lumMod val="60000"/>
                    <a:lumOff val="40000"/>
                  </a:schemeClr>
                </a:solidFill>
              </a:rPr>
              <a:t> </a:t>
            </a:r>
            <a:r>
              <a:rPr lang="en-US" b="1" dirty="0" err="1" smtClean="0">
                <a:solidFill>
                  <a:schemeClr val="tx2">
                    <a:lumMod val="60000"/>
                    <a:lumOff val="40000"/>
                  </a:schemeClr>
                </a:solidFill>
              </a:rPr>
              <a:t>phân</a:t>
            </a:r>
            <a:r>
              <a:rPr lang="en-US" b="1" dirty="0" smtClean="0">
                <a:solidFill>
                  <a:schemeClr val="tx2">
                    <a:lumMod val="60000"/>
                    <a:lumOff val="40000"/>
                  </a:schemeClr>
                </a:solidFill>
              </a:rPr>
              <a:t> </a:t>
            </a:r>
            <a:r>
              <a:rPr lang="en-US" b="1" dirty="0" err="1" smtClean="0">
                <a:solidFill>
                  <a:schemeClr val="tx2">
                    <a:lumMod val="60000"/>
                    <a:lumOff val="40000"/>
                  </a:schemeClr>
                </a:solidFill>
              </a:rPr>
              <a:t>đoạn</a:t>
            </a:r>
            <a:r>
              <a:rPr lang="en-US" b="1" dirty="0" smtClean="0">
                <a:solidFill>
                  <a:schemeClr val="tx2">
                    <a:lumMod val="60000"/>
                    <a:lumOff val="40000"/>
                  </a:schemeClr>
                </a:solidFill>
              </a:rPr>
              <a:t> </a:t>
            </a:r>
            <a:r>
              <a:rPr lang="en-US" b="1" dirty="0" err="1" smtClean="0">
                <a:solidFill>
                  <a:schemeClr val="tx2">
                    <a:lumMod val="60000"/>
                    <a:lumOff val="40000"/>
                  </a:schemeClr>
                </a:solidFill>
              </a:rPr>
              <a:t>với</a:t>
            </a:r>
            <a:r>
              <a:rPr lang="en-US" b="1" dirty="0" smtClean="0">
                <a:solidFill>
                  <a:schemeClr val="tx2">
                    <a:lumMod val="60000"/>
                    <a:lumOff val="40000"/>
                  </a:schemeClr>
                </a:solidFill>
              </a:rPr>
              <a:t> </a:t>
            </a:r>
            <a:r>
              <a:rPr lang="en-US" b="1" dirty="0" err="1" smtClean="0">
                <a:solidFill>
                  <a:schemeClr val="tx2">
                    <a:lumMod val="60000"/>
                    <a:lumOff val="40000"/>
                  </a:schemeClr>
                </a:solidFill>
              </a:rPr>
              <a:t>phân</a:t>
            </a:r>
            <a:r>
              <a:rPr lang="en-US" b="1" dirty="0" smtClean="0">
                <a:solidFill>
                  <a:schemeClr val="tx2">
                    <a:lumMod val="60000"/>
                    <a:lumOff val="40000"/>
                  </a:schemeClr>
                </a:solidFill>
              </a:rPr>
              <a:t> </a:t>
            </a:r>
            <a:r>
              <a:rPr lang="en-US" b="1" dirty="0" err="1" smtClean="0">
                <a:solidFill>
                  <a:schemeClr val="tx2">
                    <a:lumMod val="60000"/>
                    <a:lumOff val="40000"/>
                  </a:schemeClr>
                </a:solidFill>
              </a:rPr>
              <a:t>trang</a:t>
            </a:r>
            <a:endParaRPr lang="en-US" b="1" dirty="0" smtClean="0">
              <a:solidFill>
                <a:schemeClr val="tx2">
                  <a:lumMod val="60000"/>
                  <a:lumOff val="40000"/>
                </a:schemeClr>
              </a:solidFill>
            </a:endParaRPr>
          </a:p>
        </p:txBody>
      </p:sp>
      <p:sp>
        <p:nvSpPr>
          <p:cNvPr id="4" name="Date Placeholder 3"/>
          <p:cNvSpPr>
            <a:spLocks noGrp="1"/>
          </p:cNvSpPr>
          <p:nvPr>
            <p:ph type="dt" sz="half" idx="10"/>
          </p:nvPr>
        </p:nvSpPr>
        <p:spPr/>
        <p:txBody>
          <a:bodyPr/>
          <a:lstStyle/>
          <a:p>
            <a:fld id="{825DEB80-2E67-47AA-8CC8-2817B6C17B3D}" type="datetime1">
              <a:rPr lang="en-US" smtClean="0"/>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27380714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graphicFrame>
        <p:nvGraphicFramePr>
          <p:cNvPr id="7" name="Content Placeholder 5"/>
          <p:cNvGraphicFramePr>
            <a:graphicFrameLocks/>
          </p:cNvGraphicFramePr>
          <p:nvPr>
            <p:extLst>
              <p:ext uri="{D42A27DB-BD31-4B8C-83A1-F6EECF244321}">
                <p14:modId xmlns:p14="http://schemas.microsoft.com/office/powerpoint/2010/main" val="2863064146"/>
              </p:ext>
            </p:extLst>
          </p:nvPr>
        </p:nvGraphicFramePr>
        <p:xfrm>
          <a:off x="76201" y="213360"/>
          <a:ext cx="8458657" cy="6187440"/>
        </p:xfrm>
        <a:graphic>
          <a:graphicData uri="http://schemas.openxmlformats.org/drawingml/2006/table">
            <a:tbl>
              <a:tblPr/>
              <a:tblGrid>
                <a:gridCol w="528441"/>
                <a:gridCol w="1283356"/>
                <a:gridCol w="1217301"/>
                <a:gridCol w="462386"/>
                <a:gridCol w="676279"/>
                <a:gridCol w="116840"/>
                <a:gridCol w="619660"/>
                <a:gridCol w="451377"/>
                <a:gridCol w="1072609"/>
                <a:gridCol w="1014417"/>
                <a:gridCol w="1015991"/>
              </a:tblGrid>
              <a:tr h="2936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dirty="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Logical memory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chemeClr val="bg1"/>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1" i="0" u="none" strike="noStrike" cap="none" normalizeH="0" baseline="0" smtClean="0">
                        <a:ln>
                          <a:noFill/>
                        </a:ln>
                        <a:solidFill>
                          <a:srgbClr val="FFFFFF"/>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1" i="0" u="none" strike="noStrike" cap="none" normalizeH="0" baseline="0" smtClean="0">
                        <a:ln>
                          <a:noFill/>
                        </a:ln>
                        <a:solidFill>
                          <a:srgbClr val="FFFFFF"/>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1" i="0" u="none" strike="noStrike" cap="none" normalizeH="0" baseline="0" smtClean="0">
                        <a:ln>
                          <a:noFill/>
                        </a:ln>
                        <a:solidFill>
                          <a:srgbClr val="FFFFFF"/>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1" i="0" u="none" strike="noStrike" cap="none" normalizeH="0" baseline="0" smtClean="0">
                        <a:ln>
                          <a:noFill/>
                        </a:ln>
                        <a:solidFill>
                          <a:srgbClr val="FFFFFF"/>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Physical memory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solidFill>
                      <a:schemeClr val="bg1"/>
                    </a:solidFill>
                  </a:tcPr>
                </a:tc>
              </a:tr>
              <a:tr h="29368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Word 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2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endParaRPr kumimoji="0" lang="vi-VN" sz="14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BFD3E4"/>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314700"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D4E2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a:noFill/>
                    </a:lnR>
                    <a:lnT w="38100" cap="flat" cmpd="sng" algn="ctr">
                      <a:solidFill>
                        <a:schemeClr val="bg1"/>
                      </a:solidFill>
                      <a:prstDash val="solid"/>
                      <a:round/>
                      <a:headEnd type="none" w="med" len="med"/>
                      <a:tailEnd type="none" w="med" len="med"/>
                    </a:lnT>
                    <a:lnB w="12700" cap="flat" cmpd="sng" algn="ctr">
                      <a:solidFill>
                        <a:srgbClr val="BFD3E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chemeClr val="bg1"/>
                    </a:solidFill>
                  </a:tcPr>
                </a:tc>
              </a:tr>
              <a:tr h="29368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Word 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2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r>
                        <a:rPr kumimoji="0" lang="fr-FR" sz="1600" b="0" i="0" u="none" strike="noStrike" cap="none" normalizeH="0" baseline="0" smtClean="0">
                          <a:ln>
                            <a:noFill/>
                          </a:ln>
                          <a:solidFill>
                            <a:srgbClr val="000000"/>
                          </a:solidFill>
                          <a:effectLst/>
                          <a:latin typeface="Arial" charset="0"/>
                          <a:ea typeface="ＭＳ Ｐゴシック" charset="-128"/>
                          <a:cs typeface="Times New Roman" charset="0"/>
                        </a:rPr>
                        <a:t>  Page 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314700"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Word 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2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a:noFill/>
                    </a:lnR>
                    <a:lnT w="12700" cap="flat" cmpd="sng" algn="ctr">
                      <a:solidFill>
                        <a:srgbClr val="BFD3E4"/>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chemeClr val="bg1"/>
                    </a:solidFill>
                  </a:tcPr>
                </a:tc>
              </a:tr>
              <a:tr h="29368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2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r>
                        <a:rPr kumimoji="0" lang="fr-FR" sz="1600" b="0" i="0" u="none" strike="noStrike" cap="none" normalizeH="0" baseline="0" smtClean="0">
                          <a:ln>
                            <a:noFill/>
                          </a:ln>
                          <a:solidFill>
                            <a:srgbClr val="000000"/>
                          </a:solidFill>
                          <a:effectLst/>
                          <a:latin typeface="Arial" charset="0"/>
                          <a:ea typeface="ＭＳ Ｐゴシック" charset="-128"/>
                          <a:cs typeface="Times New Roman" charset="0"/>
                        </a:rPr>
                        <a:t>  (P0)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314700"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Word 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2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  Frame 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chemeClr val="bg1"/>
                    </a:solidFill>
                  </a:tcPr>
                </a:tc>
              </a:tr>
              <a:tr h="29368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Word 7</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D4E2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BFD3E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w Cen MT" charset="-18"/>
                          <a:ea typeface="ＭＳ Ｐゴシック" charset="-128"/>
                        </a:rPr>
                        <a:t>PAGE TABE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chemeClr val="bg1"/>
                    </a:solid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314700"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2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  (f3)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chemeClr val="bg1"/>
                    </a:solidFill>
                  </a:tcPr>
                </a:tc>
              </a:tr>
              <a:tr h="29368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Word 8</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2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BFD3E4"/>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28700" algn="l"/>
                        </a:tabLst>
                      </a:pPr>
                      <a:r>
                        <a:rPr kumimoji="0" lang="fr-FR" sz="1600" b="1" i="0" u="none" strike="noStrike" cap="none" normalizeH="0" baseline="0" smtClean="0">
                          <a:ln>
                            <a:noFill/>
                          </a:ln>
                          <a:solidFill>
                            <a:srgbClr val="000000"/>
                          </a:solidFill>
                          <a:effectLst/>
                          <a:latin typeface="Arial" charset="0"/>
                          <a:ea typeface="ＭＳ Ｐゴシック" charset="-128"/>
                          <a:cs typeface="Times New Roman" charset="0"/>
                        </a:rPr>
                        <a:t>Page</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tab pos="1028700" algn="l"/>
                        </a:tabLst>
                      </a:pPr>
                      <a:r>
                        <a:rPr kumimoji="0" lang="fr-FR" sz="1600" b="1" i="0" u="none" strike="noStrike" cap="none" normalizeH="0" baseline="0" smtClean="0">
                          <a:ln>
                            <a:noFill/>
                          </a:ln>
                          <a:solidFill>
                            <a:srgbClr val="000000"/>
                          </a:solidFill>
                          <a:effectLst/>
                          <a:latin typeface="Arial" charset="0"/>
                          <a:ea typeface="ＭＳ Ｐゴシック" charset="-128"/>
                          <a:cs typeface="Times New Roman" charset="0"/>
                        </a:rPr>
                        <a:t>Frame</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314700"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Word 7</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D4E2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BFD3E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chemeClr val="bg1"/>
                    </a:solidFill>
                  </a:tcPr>
                </a:tc>
              </a:tr>
              <a:tr h="29368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Word 9</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2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r>
                        <a:rPr kumimoji="0" lang="fr-FR" sz="1600" b="0" i="0" u="none" strike="noStrike" cap="none" normalizeH="0" baseline="0" smtClean="0">
                          <a:ln>
                            <a:noFill/>
                          </a:ln>
                          <a:solidFill>
                            <a:srgbClr val="000000"/>
                          </a:solidFill>
                          <a:effectLst/>
                          <a:latin typeface="Arial" charset="0"/>
                          <a:ea typeface="ＭＳ Ｐゴシック" charset="-128"/>
                          <a:cs typeface="Times New Roman" charset="0"/>
                        </a:rPr>
                        <a:t>  Page 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28700" algn="l"/>
                        </a:tabLst>
                      </a:pPr>
                      <a:r>
                        <a:rPr kumimoji="0" lang="fr-FR" sz="1600" b="0" i="0" u="none" strike="noStrike" cap="none" normalizeH="0" baseline="0" smtClean="0">
                          <a:ln>
                            <a:noFill/>
                          </a:ln>
                          <a:solidFill>
                            <a:srgbClr val="000000"/>
                          </a:solidFill>
                          <a:effectLst/>
                          <a:latin typeface="Arial" charset="0"/>
                          <a:ea typeface="ＭＳ Ｐゴシック" charset="-128"/>
                          <a:cs typeface="Times New Roman" charset="0"/>
                        </a:rPr>
                        <a:t>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tab pos="1028700" algn="l"/>
                        </a:tabLst>
                      </a:pPr>
                      <a:r>
                        <a:rPr kumimoji="0" lang="fr-FR" sz="1600" b="0" i="0" u="none" strike="noStrike" cap="none" normalizeH="0" baseline="0" smtClean="0">
                          <a:ln>
                            <a:noFill/>
                          </a:ln>
                          <a:solidFill>
                            <a:srgbClr val="000000"/>
                          </a:solidFill>
                          <a:effectLst/>
                          <a:latin typeface="Arial" charset="0"/>
                          <a:ea typeface="ＭＳ Ｐゴシック" charset="-128"/>
                          <a:cs typeface="Times New Roman" charset="0"/>
                        </a:rPr>
                        <a:t>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314700"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Word 16</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2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a:noFill/>
                    </a:lnR>
                    <a:lnT w="12700" cap="flat" cmpd="sng" algn="ctr">
                      <a:solidFill>
                        <a:srgbClr val="BFD3E4"/>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chemeClr val="bg1"/>
                    </a:solidFill>
                  </a:tcPr>
                </a:tc>
              </a:tr>
              <a:tr h="29368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2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r>
                        <a:rPr kumimoji="0" lang="fr-FR" sz="1600" b="0" i="0" u="none" strike="noStrike" cap="none" normalizeH="0" baseline="0" smtClean="0">
                          <a:ln>
                            <a:noFill/>
                          </a:ln>
                          <a:solidFill>
                            <a:srgbClr val="000000"/>
                          </a:solidFill>
                          <a:effectLst/>
                          <a:latin typeface="Arial" charset="0"/>
                          <a:ea typeface="ＭＳ Ｐゴシック" charset="-128"/>
                          <a:cs typeface="Times New Roman" charset="0"/>
                        </a:rPr>
                        <a:t>  (P1)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28700" algn="l"/>
                        </a:tabLst>
                      </a:pPr>
                      <a:r>
                        <a:rPr kumimoji="0" lang="fr-FR" sz="1600" b="0" i="0" u="none" strike="noStrike" cap="none" normalizeH="0" baseline="0" smtClean="0">
                          <a:ln>
                            <a:noFill/>
                          </a:ln>
                          <a:solidFill>
                            <a:srgbClr val="000000"/>
                          </a:solidFill>
                          <a:effectLst/>
                          <a:latin typeface="Arial" charset="0"/>
                          <a:ea typeface="ＭＳ Ｐゴシック" charset="-128"/>
                          <a:cs typeface="Times New Roman" charset="0"/>
                        </a:rPr>
                        <a:t>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tab pos="1028700" algn="l"/>
                        </a:tabLst>
                      </a:pPr>
                      <a:r>
                        <a:rPr kumimoji="0" lang="fr-FR" sz="1600" b="0" i="0" u="none" strike="noStrike" cap="none" normalizeH="0" baseline="0" smtClean="0">
                          <a:ln>
                            <a:noFill/>
                          </a:ln>
                          <a:solidFill>
                            <a:srgbClr val="000000"/>
                          </a:solidFill>
                          <a:effectLst/>
                          <a:latin typeface="Arial" charset="0"/>
                          <a:ea typeface="ＭＳ Ｐゴシック" charset="-128"/>
                          <a:cs typeface="Times New Roman" charset="0"/>
                        </a:rPr>
                        <a:t>6</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314700"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Word 17</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2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  Frame 4</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chemeClr val="bg1"/>
                    </a:solidFill>
                  </a:tcPr>
                </a:tc>
              </a:tr>
              <a:tr h="29368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Word 15</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D4E2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BFD3E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28700" algn="l"/>
                        </a:tabLst>
                      </a:pPr>
                      <a:r>
                        <a:rPr kumimoji="0" lang="fr-FR" sz="1600" b="0" i="0" u="none" strike="noStrike" cap="none" normalizeH="0" baseline="0" smtClean="0">
                          <a:ln>
                            <a:noFill/>
                          </a:ln>
                          <a:solidFill>
                            <a:srgbClr val="000000"/>
                          </a:solidFill>
                          <a:effectLst/>
                          <a:latin typeface="Arial" charset="0"/>
                          <a:ea typeface="ＭＳ Ｐゴシック" charset="-128"/>
                          <a:cs typeface="Times New Roman" charset="0"/>
                        </a:rPr>
                        <a:t>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tab pos="1028700" algn="l"/>
                        </a:tabLst>
                      </a:pPr>
                      <a:r>
                        <a:rPr kumimoji="0" lang="fr-FR" sz="1600" b="0" i="0" u="none" strike="noStrike" cap="none" normalizeH="0" baseline="0" smtClean="0">
                          <a:ln>
                            <a:noFill/>
                          </a:ln>
                          <a:solidFill>
                            <a:srgbClr val="000000"/>
                          </a:solidFill>
                          <a:effectLst/>
                          <a:latin typeface="Arial" charset="0"/>
                          <a:ea typeface="ＭＳ Ｐゴシック" charset="-128"/>
                          <a:cs typeface="Times New Roman" charset="0"/>
                        </a:rPr>
                        <a:t>4</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314700"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2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  (f4)</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chemeClr val="bg1"/>
                    </a:solidFill>
                  </a:tcPr>
                </a:tc>
              </a:tr>
              <a:tr h="29368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Word 16</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2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BFD3E4"/>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dirty="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314700"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Word 23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D4E2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BFD3E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chemeClr val="bg1"/>
                    </a:solidFill>
                  </a:tcPr>
                </a:tc>
              </a:tr>
              <a:tr h="29368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Word 17</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2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r>
                        <a:rPr kumimoji="0" lang="fr-FR" sz="1600" b="0" i="0" u="none" strike="noStrike" cap="none" normalizeH="0" baseline="0" smtClean="0">
                          <a:ln>
                            <a:noFill/>
                          </a:ln>
                          <a:solidFill>
                            <a:srgbClr val="000000"/>
                          </a:solidFill>
                          <a:effectLst/>
                          <a:latin typeface="Arial" charset="0"/>
                          <a:ea typeface="ＭＳ Ｐゴシック" charset="-128"/>
                          <a:cs typeface="Times New Roman" charset="0"/>
                        </a:rPr>
                        <a:t>  Page 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314700" algn="l"/>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2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a:noFill/>
                    </a:lnR>
                    <a:lnT w="12700" cap="flat" cmpd="sng" algn="ctr">
                      <a:solidFill>
                        <a:srgbClr val="BFD3E4"/>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chemeClr val="bg1"/>
                    </a:solidFill>
                  </a:tcPr>
                </a:tc>
              </a:tr>
              <a:tr h="29368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2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r>
                        <a:rPr kumimoji="0" lang="fr-FR" sz="1600" b="0" i="0" u="none" strike="noStrike" cap="none" normalizeH="0" baseline="0" smtClean="0">
                          <a:ln>
                            <a:noFill/>
                          </a:ln>
                          <a:solidFill>
                            <a:srgbClr val="000000"/>
                          </a:solidFill>
                          <a:effectLst/>
                          <a:latin typeface="Arial" charset="0"/>
                          <a:ea typeface="ＭＳ Ｐゴシック" charset="-128"/>
                          <a:cs typeface="Times New Roman" charset="0"/>
                        </a:rPr>
                        <a:t>  (P2)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314700"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2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chemeClr val="bg1"/>
                    </a:solidFill>
                  </a:tcPr>
                </a:tc>
              </a:tr>
              <a:tr h="29368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Word 23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D4E2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 pos="2697163" algn="l"/>
                          <a:tab pos="3146425" algn="l"/>
                          <a:tab pos="3595688" algn="l"/>
                          <a:tab pos="4552950" algn="l"/>
                          <a:tab pos="4810125" algn="l"/>
                        </a:tabLst>
                      </a:pPr>
                      <a:endParaRPr kumimoji="0" lang="vi-VN" sz="14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BFD3E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314700" algn="l"/>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D4E2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BFD3E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chemeClr val="bg1"/>
                    </a:solidFill>
                  </a:tcPr>
                </a:tc>
              </a:tr>
              <a:tr h="2936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BFD3E4"/>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314700"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Word 8</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2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a:noFill/>
                    </a:lnR>
                    <a:lnT w="12700" cap="flat" cmpd="sng" algn="ctr">
                      <a:solidFill>
                        <a:srgbClr val="BFD3E4"/>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chemeClr val="bg1"/>
                    </a:solidFill>
                  </a:tcPr>
                </a:tc>
              </a:tr>
              <a:tr h="2936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314700"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Word 9</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2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  Frame 6</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chemeClr val="bg1"/>
                    </a:solidFill>
                  </a:tcPr>
                </a:tc>
              </a:tr>
              <a:tr h="2936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314700"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2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  (f6)</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chemeClr val="bg1"/>
                    </a:solidFill>
                  </a:tcPr>
                </a:tc>
              </a:tr>
              <a:tr h="2936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314700"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Word 15</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D4E2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BFD3E4"/>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chemeClr val="bg1"/>
                    </a:solidFill>
                  </a:tcPr>
                </a:tc>
              </a:tr>
              <a:tr h="2936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314700"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2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a:noFill/>
                    </a:lnR>
                    <a:lnT w="12700" cap="flat" cmpd="sng" algn="ctr">
                      <a:solidFill>
                        <a:srgbClr val="BFD3E4"/>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314700" algn="l"/>
                        </a:tabLst>
                      </a:pPr>
                      <a:endParaRPr kumimoji="0" lang="vi-VN" sz="16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2473085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 </a:t>
            </a:r>
            <a:r>
              <a:rPr lang="en-US" dirty="0" err="1"/>
              <a:t>Kỹ</a:t>
            </a:r>
            <a:r>
              <a:rPr lang="en-US" dirty="0"/>
              <a:t> </a:t>
            </a:r>
            <a:r>
              <a:rPr lang="en-US" dirty="0" err="1"/>
              <a:t>thuật</a:t>
            </a:r>
            <a:r>
              <a:rPr lang="en-US" dirty="0"/>
              <a:t> </a:t>
            </a:r>
            <a:r>
              <a:rPr lang="en-US" dirty="0" err="1"/>
              <a:t>phân</a:t>
            </a:r>
            <a:r>
              <a:rPr lang="en-US" dirty="0"/>
              <a:t> </a:t>
            </a:r>
            <a:r>
              <a:rPr lang="en-US" dirty="0" err="1"/>
              <a:t>trang</a:t>
            </a:r>
            <a:r>
              <a:rPr lang="en-US" dirty="0"/>
              <a:t> (Paging)</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graphicFrame>
        <p:nvGraphicFramePr>
          <p:cNvPr id="8" name="Content Placeholder 4"/>
          <p:cNvGraphicFramePr>
            <a:graphicFrameLocks noGrp="1"/>
          </p:cNvGraphicFramePr>
          <p:nvPr>
            <p:ph sz="quarter" idx="1"/>
            <p:extLst>
              <p:ext uri="{D42A27DB-BD31-4B8C-83A1-F6EECF244321}">
                <p14:modId xmlns:p14="http://schemas.microsoft.com/office/powerpoint/2010/main" val="3998384401"/>
              </p:ext>
            </p:extLst>
          </p:nvPr>
        </p:nvGraphicFramePr>
        <p:xfrm>
          <a:off x="228600" y="1447800"/>
          <a:ext cx="1358900" cy="5006340"/>
        </p:xfrm>
        <a:graphic>
          <a:graphicData uri="http://schemas.openxmlformats.org/drawingml/2006/table">
            <a:tbl>
              <a:tblPr/>
              <a:tblGrid>
                <a:gridCol w="13589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charset="0"/>
                          <a:ea typeface="ＭＳ Ｐゴシック" charset="-128"/>
                          <a:cs typeface="Times New Roman" charset="0"/>
                        </a:rPr>
                        <a:t>Program Line</a:t>
                      </a:r>
                      <a:endParaRPr kumimoji="0" lang="en-US" sz="1800" b="1"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0</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cs typeface="Times New Roman" charset="0"/>
                        </a:rPr>
                        <a:t>Word 7</a:t>
                      </a:r>
                      <a:endParaRPr kumimoji="0" lang="en-US" sz="18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cs typeface="Times New Roman" charset="0"/>
                        </a:rPr>
                        <a:t>Word 8</a:t>
                      </a:r>
                      <a:endParaRPr kumimoji="0" lang="en-US" sz="18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cs typeface="Times New Roman" charset="0"/>
                        </a:rPr>
                        <a:t>Word 9</a:t>
                      </a:r>
                      <a:endParaRPr kumimoji="0" lang="en-US" sz="18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15</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16</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17</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cs typeface="Times New Roman" charset="0"/>
                        </a:rPr>
                        <a:t>Word 23</a:t>
                      </a:r>
                      <a:endParaRPr kumimoji="0" lang="en-US" sz="18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bl>
          </a:graphicData>
        </a:graphic>
      </p:graphicFrame>
    </p:spTree>
    <p:extLst>
      <p:ext uri="{BB962C8B-B14F-4D97-AF65-F5344CB8AC3E}">
        <p14:creationId xmlns:p14="http://schemas.microsoft.com/office/powerpoint/2010/main" val="15979607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 </a:t>
            </a:r>
            <a:r>
              <a:rPr lang="en-US" dirty="0" err="1"/>
              <a:t>Kỹ</a:t>
            </a:r>
            <a:r>
              <a:rPr lang="en-US" dirty="0"/>
              <a:t> </a:t>
            </a:r>
            <a:r>
              <a:rPr lang="en-US" dirty="0" err="1"/>
              <a:t>thuật</a:t>
            </a:r>
            <a:r>
              <a:rPr lang="en-US" dirty="0"/>
              <a:t> </a:t>
            </a:r>
            <a:r>
              <a:rPr lang="en-US" dirty="0" err="1"/>
              <a:t>phân</a:t>
            </a:r>
            <a:r>
              <a:rPr lang="en-US" dirty="0"/>
              <a:t> </a:t>
            </a:r>
            <a:r>
              <a:rPr lang="en-US" dirty="0" err="1"/>
              <a:t>trang</a:t>
            </a:r>
            <a:r>
              <a:rPr lang="en-US" dirty="0"/>
              <a:t> (Paging)</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graphicFrame>
        <p:nvGraphicFramePr>
          <p:cNvPr id="7" name="Content Placeholder 4"/>
          <p:cNvGraphicFramePr>
            <a:graphicFrameLocks noGrp="1"/>
          </p:cNvGraphicFramePr>
          <p:nvPr>
            <p:ph sz="quarter" idx="1"/>
            <p:extLst>
              <p:ext uri="{D42A27DB-BD31-4B8C-83A1-F6EECF244321}">
                <p14:modId xmlns:p14="http://schemas.microsoft.com/office/powerpoint/2010/main" val="1713072455"/>
              </p:ext>
            </p:extLst>
          </p:nvPr>
        </p:nvGraphicFramePr>
        <p:xfrm>
          <a:off x="228600" y="1447800"/>
          <a:ext cx="2717800" cy="5006340"/>
        </p:xfrm>
        <a:graphic>
          <a:graphicData uri="http://schemas.openxmlformats.org/drawingml/2006/table">
            <a:tbl>
              <a:tblPr/>
              <a:tblGrid>
                <a:gridCol w="1358900"/>
                <a:gridCol w="13589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charset="0"/>
                          <a:ea typeface="ＭＳ Ｐゴシック" charset="-128"/>
                          <a:cs typeface="Times New Roman" charset="0"/>
                        </a:rPr>
                        <a:t>Program Line</a:t>
                      </a:r>
                      <a:endParaRPr kumimoji="0" lang="en-US" sz="1800" b="1"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ＭＳ Ｐゴシック" charset="-128"/>
                          <a:cs typeface="Times New Roman" charset="0"/>
                        </a:rPr>
                        <a:t>Logical Address</a:t>
                      </a:r>
                      <a:endParaRPr kumimoji="0" lang="en-US" sz="1800" b="1"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cs typeface="Times New Roman" charset="0"/>
                        </a:rPr>
                        <a:t>Word 0</a:t>
                      </a:r>
                      <a:endParaRPr kumimoji="0" lang="en-US" sz="18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00 000</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00 001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7</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00 111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8</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01 000</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9</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01 001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15</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01 111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16</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10 000</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17</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10 001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23</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cs typeface="Times New Roman" charset="0"/>
                        </a:rPr>
                        <a:t>10 111</a:t>
                      </a:r>
                      <a:endParaRPr kumimoji="0" lang="en-US" sz="18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bl>
          </a:graphicData>
        </a:graphic>
      </p:graphicFrame>
    </p:spTree>
    <p:extLst>
      <p:ext uri="{BB962C8B-B14F-4D97-AF65-F5344CB8AC3E}">
        <p14:creationId xmlns:p14="http://schemas.microsoft.com/office/powerpoint/2010/main" val="9788342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 </a:t>
            </a:r>
            <a:r>
              <a:rPr lang="en-US" dirty="0" err="1"/>
              <a:t>Kỹ</a:t>
            </a:r>
            <a:r>
              <a:rPr lang="en-US" dirty="0"/>
              <a:t> </a:t>
            </a:r>
            <a:r>
              <a:rPr lang="en-US" dirty="0" err="1"/>
              <a:t>thuật</a:t>
            </a:r>
            <a:r>
              <a:rPr lang="en-US" dirty="0"/>
              <a:t> </a:t>
            </a:r>
            <a:r>
              <a:rPr lang="en-US" dirty="0" err="1"/>
              <a:t>phân</a:t>
            </a:r>
            <a:r>
              <a:rPr lang="en-US" dirty="0"/>
              <a:t> </a:t>
            </a:r>
            <a:r>
              <a:rPr lang="en-US" dirty="0" err="1"/>
              <a:t>trang</a:t>
            </a:r>
            <a:r>
              <a:rPr lang="en-US" dirty="0"/>
              <a:t> (Paging)</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graphicFrame>
        <p:nvGraphicFramePr>
          <p:cNvPr id="7" name="Content Placeholder 4"/>
          <p:cNvGraphicFramePr>
            <a:graphicFrameLocks noGrp="1"/>
          </p:cNvGraphicFramePr>
          <p:nvPr>
            <p:ph sz="quarter" idx="1"/>
            <p:extLst>
              <p:ext uri="{D42A27DB-BD31-4B8C-83A1-F6EECF244321}">
                <p14:modId xmlns:p14="http://schemas.microsoft.com/office/powerpoint/2010/main" val="1061405892"/>
              </p:ext>
            </p:extLst>
          </p:nvPr>
        </p:nvGraphicFramePr>
        <p:xfrm>
          <a:off x="228600" y="1447800"/>
          <a:ext cx="4076700" cy="5006340"/>
        </p:xfrm>
        <a:graphic>
          <a:graphicData uri="http://schemas.openxmlformats.org/drawingml/2006/table">
            <a:tbl>
              <a:tblPr/>
              <a:tblGrid>
                <a:gridCol w="1358900"/>
                <a:gridCol w="1358900"/>
                <a:gridCol w="13589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charset="0"/>
                          <a:ea typeface="ＭＳ Ｐゴシック" charset="-128"/>
                          <a:cs typeface="Times New Roman" charset="0"/>
                        </a:rPr>
                        <a:t>Program Line</a:t>
                      </a:r>
                      <a:endParaRPr kumimoji="0" lang="en-US" sz="1800" b="1"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ＭＳ Ｐゴシック" charset="-128"/>
                          <a:cs typeface="Times New Roman" charset="0"/>
                        </a:rPr>
                        <a:t>Logical Address</a:t>
                      </a:r>
                      <a:endParaRPr kumimoji="0" lang="en-US" sz="1800" b="1"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ＭＳ Ｐゴシック" charset="-128"/>
                          <a:cs typeface="Times New Roman" charset="0"/>
                        </a:rPr>
                        <a:t>Offset</a:t>
                      </a:r>
                      <a:endParaRPr kumimoji="0" lang="en-US" sz="1800" b="1"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0</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00 </a:t>
                      </a:r>
                      <a:r>
                        <a:rPr kumimoji="0" lang="en-US" sz="1800" b="0" i="0" u="none" strike="noStrike" cap="none" normalizeH="0" baseline="0" smtClean="0">
                          <a:ln>
                            <a:noFill/>
                          </a:ln>
                          <a:solidFill>
                            <a:srgbClr val="FF6600"/>
                          </a:solidFill>
                          <a:effectLst/>
                          <a:latin typeface="Arial" charset="0"/>
                          <a:ea typeface="ＭＳ Ｐゴシック" charset="-128"/>
                          <a:cs typeface="Times New Roman" charset="0"/>
                        </a:rPr>
                        <a:t>000</a:t>
                      </a:r>
                      <a:endParaRPr kumimoji="0" lang="en-US" sz="1800" b="0" i="0" u="none" strike="noStrike" cap="none" normalizeH="0" baseline="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6600"/>
                          </a:solidFill>
                          <a:effectLst/>
                          <a:latin typeface="Arial" charset="0"/>
                          <a:ea typeface="ＭＳ Ｐゴシック" charset="-128"/>
                          <a:cs typeface="Times New Roman" charset="0"/>
                        </a:rPr>
                        <a:t>000</a:t>
                      </a:r>
                      <a:endParaRPr kumimoji="0" lang="en-US" sz="1800" b="0" i="0" u="none" strike="noStrike" cap="none" normalizeH="0" baseline="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00 </a:t>
                      </a:r>
                      <a:r>
                        <a:rPr kumimoji="0" lang="en-US" sz="1800" b="0" i="0" u="none" strike="noStrike" cap="none" normalizeH="0" baseline="0" smtClean="0">
                          <a:ln>
                            <a:noFill/>
                          </a:ln>
                          <a:solidFill>
                            <a:srgbClr val="FF6600"/>
                          </a:solidFill>
                          <a:effectLst/>
                          <a:latin typeface="Arial" charset="0"/>
                          <a:ea typeface="ＭＳ Ｐゴシック" charset="-128"/>
                          <a:cs typeface="Times New Roman" charset="0"/>
                        </a:rPr>
                        <a:t>001</a:t>
                      </a:r>
                      <a:endParaRPr kumimoji="0" lang="en-US" sz="1800" b="0" i="0" u="none" strike="noStrike" cap="none" normalizeH="0" baseline="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6600"/>
                          </a:solidFill>
                          <a:effectLst/>
                          <a:latin typeface="Arial" charset="0"/>
                          <a:ea typeface="ＭＳ Ｐゴシック" charset="-128"/>
                          <a:cs typeface="Times New Roman" charset="0"/>
                        </a:rPr>
                        <a:t>001</a:t>
                      </a:r>
                      <a:endParaRPr kumimoji="0" lang="en-US" sz="1800" b="0" i="0" u="none" strike="noStrike" cap="none" normalizeH="0" baseline="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66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7</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00 111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6600"/>
                          </a:solidFill>
                          <a:effectLst/>
                          <a:latin typeface="Arial" charset="0"/>
                          <a:ea typeface="ＭＳ Ｐゴシック" charset="-128"/>
                          <a:cs typeface="Times New Roman" charset="0"/>
                        </a:rPr>
                        <a:t>111</a:t>
                      </a:r>
                      <a:endParaRPr kumimoji="0" lang="en-US" sz="1800" b="0" i="0" u="none" strike="noStrike" cap="none" normalizeH="0" baseline="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cs typeface="Times New Roman" charset="0"/>
                        </a:rPr>
                        <a:t>Word 8</a:t>
                      </a:r>
                      <a:endParaRPr kumimoji="0" lang="en-US" sz="18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01 </a:t>
                      </a:r>
                      <a:r>
                        <a:rPr kumimoji="0" lang="en-US" sz="1800" b="0" i="0" u="none" strike="noStrike" cap="none" normalizeH="0" baseline="0" smtClean="0">
                          <a:ln>
                            <a:noFill/>
                          </a:ln>
                          <a:solidFill>
                            <a:srgbClr val="FF6600"/>
                          </a:solidFill>
                          <a:effectLst/>
                          <a:latin typeface="Arial" charset="0"/>
                          <a:ea typeface="ＭＳ Ｐゴシック" charset="-128"/>
                          <a:cs typeface="Times New Roman" charset="0"/>
                        </a:rPr>
                        <a:t>000</a:t>
                      </a:r>
                      <a:endParaRPr kumimoji="0" lang="en-US" sz="1800" b="0" i="0" u="none" strike="noStrike" cap="none" normalizeH="0" baseline="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6600"/>
                          </a:solidFill>
                          <a:effectLst/>
                          <a:latin typeface="Arial" charset="0"/>
                          <a:ea typeface="ＭＳ Ｐゴシック" charset="-128"/>
                          <a:cs typeface="Times New Roman" charset="0"/>
                        </a:rPr>
                        <a:t>000</a:t>
                      </a:r>
                      <a:endParaRPr kumimoji="0" lang="en-US" sz="1800" b="0" i="0" u="none" strike="noStrike" cap="none" normalizeH="0" baseline="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9</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01 </a:t>
                      </a:r>
                      <a:r>
                        <a:rPr kumimoji="0" lang="en-US" sz="1800" b="0" i="0" u="none" strike="noStrike" cap="none" normalizeH="0" baseline="0" smtClean="0">
                          <a:ln>
                            <a:noFill/>
                          </a:ln>
                          <a:solidFill>
                            <a:srgbClr val="FF6600"/>
                          </a:solidFill>
                          <a:effectLst/>
                          <a:latin typeface="Arial" charset="0"/>
                          <a:ea typeface="ＭＳ Ｐゴシック" charset="-128"/>
                          <a:cs typeface="Times New Roman" charset="0"/>
                        </a:rPr>
                        <a:t>001</a:t>
                      </a:r>
                      <a:endParaRPr kumimoji="0" lang="en-US" sz="1800" b="0" i="0" u="none" strike="noStrike" cap="none" normalizeH="0" baseline="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6600"/>
                          </a:solidFill>
                          <a:effectLst/>
                          <a:latin typeface="Arial" charset="0"/>
                          <a:ea typeface="ＭＳ Ｐゴシック" charset="-128"/>
                          <a:cs typeface="Times New Roman" charset="0"/>
                        </a:rPr>
                        <a:t>001</a:t>
                      </a:r>
                      <a:endParaRPr kumimoji="0" lang="en-US" sz="1800" b="0" i="0" u="none" strike="noStrike" cap="none" normalizeH="0" baseline="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66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15</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01 </a:t>
                      </a:r>
                      <a:r>
                        <a:rPr kumimoji="0" lang="en-US" sz="1800" b="0" i="0" u="none" strike="noStrike" cap="none" normalizeH="0" baseline="0" smtClean="0">
                          <a:ln>
                            <a:noFill/>
                          </a:ln>
                          <a:solidFill>
                            <a:srgbClr val="FF6600"/>
                          </a:solidFill>
                          <a:effectLst/>
                          <a:latin typeface="Arial" charset="0"/>
                          <a:ea typeface="ＭＳ Ｐゴシック" charset="-128"/>
                          <a:cs typeface="Times New Roman" charset="0"/>
                        </a:rPr>
                        <a:t>111</a:t>
                      </a:r>
                      <a:endParaRPr kumimoji="0" lang="en-US" sz="1800" b="0" i="0" u="none" strike="noStrike" cap="none" normalizeH="0" baseline="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6600"/>
                          </a:solidFill>
                          <a:effectLst/>
                          <a:latin typeface="Arial" charset="0"/>
                          <a:ea typeface="ＭＳ Ｐゴシック" charset="-128"/>
                          <a:cs typeface="Times New Roman" charset="0"/>
                        </a:rPr>
                        <a:t>111</a:t>
                      </a:r>
                      <a:endParaRPr kumimoji="0" lang="en-US" sz="1800" b="0" i="0" u="none" strike="noStrike" cap="none" normalizeH="0" baseline="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16</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10</a:t>
                      </a:r>
                      <a:r>
                        <a:rPr kumimoji="0" lang="en-US" sz="1800" b="0" i="0" u="none" strike="noStrike" cap="none" normalizeH="0" baseline="0" smtClean="0">
                          <a:ln>
                            <a:noFill/>
                          </a:ln>
                          <a:solidFill>
                            <a:srgbClr val="FF6600"/>
                          </a:solidFill>
                          <a:effectLst/>
                          <a:latin typeface="Arial" charset="0"/>
                          <a:ea typeface="ＭＳ Ｐゴシック" charset="-128"/>
                          <a:cs typeface="Times New Roman" charset="0"/>
                        </a:rPr>
                        <a:t> 000</a:t>
                      </a:r>
                      <a:endParaRPr kumimoji="0" lang="en-US" sz="1800" b="0" i="0" u="none" strike="noStrike" cap="none" normalizeH="0" baseline="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6600"/>
                          </a:solidFill>
                          <a:effectLst/>
                          <a:latin typeface="Arial" charset="0"/>
                          <a:ea typeface="ＭＳ Ｐゴシック" charset="-128"/>
                          <a:cs typeface="Times New Roman" charset="0"/>
                        </a:rPr>
                        <a:t>000</a:t>
                      </a:r>
                      <a:endParaRPr kumimoji="0" lang="en-US" sz="1800" b="0" i="0" u="none" strike="noStrike" cap="none" normalizeH="0" baseline="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17</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10 </a:t>
                      </a:r>
                      <a:r>
                        <a:rPr kumimoji="0" lang="en-US" sz="1800" b="0" i="0" u="none" strike="noStrike" cap="none" normalizeH="0" baseline="0" smtClean="0">
                          <a:ln>
                            <a:noFill/>
                          </a:ln>
                          <a:solidFill>
                            <a:srgbClr val="FF6600"/>
                          </a:solidFill>
                          <a:effectLst/>
                          <a:latin typeface="Arial" charset="0"/>
                          <a:ea typeface="ＭＳ Ｐゴシック" charset="-128"/>
                          <a:cs typeface="Times New Roman" charset="0"/>
                        </a:rPr>
                        <a:t>001</a:t>
                      </a:r>
                      <a:endParaRPr kumimoji="0" lang="en-US" sz="1800" b="0" i="0" u="none" strike="noStrike" cap="none" normalizeH="0" baseline="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6600"/>
                          </a:solidFill>
                          <a:effectLst/>
                          <a:latin typeface="Arial" charset="0"/>
                          <a:ea typeface="ＭＳ Ｐゴシック" charset="-128"/>
                          <a:cs typeface="Times New Roman" charset="0"/>
                        </a:rPr>
                        <a:t>001</a:t>
                      </a:r>
                      <a:endParaRPr kumimoji="0" lang="en-US" sz="1800" b="0" i="0" u="none" strike="noStrike" cap="none" normalizeH="0" baseline="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66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cs typeface="Times New Roman" charset="0"/>
                        </a:rPr>
                        <a:t>Word 23</a:t>
                      </a:r>
                      <a:endParaRPr kumimoji="0" lang="en-US" sz="18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10 </a:t>
                      </a:r>
                      <a:r>
                        <a:rPr kumimoji="0" lang="en-US" sz="1800" b="0" i="0" u="none" strike="noStrike" cap="none" normalizeH="0" baseline="0" smtClean="0">
                          <a:ln>
                            <a:noFill/>
                          </a:ln>
                          <a:solidFill>
                            <a:srgbClr val="FF6600"/>
                          </a:solidFill>
                          <a:effectLst/>
                          <a:latin typeface="Arial" charset="0"/>
                          <a:ea typeface="ＭＳ Ｐゴシック" charset="-128"/>
                          <a:cs typeface="Times New Roman" charset="0"/>
                        </a:rPr>
                        <a:t>111</a:t>
                      </a:r>
                      <a:endParaRPr kumimoji="0" lang="en-US" sz="1800" b="0" i="0" u="none" strike="noStrike" cap="none" normalizeH="0" baseline="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6600"/>
                          </a:solidFill>
                          <a:effectLst/>
                          <a:latin typeface="Arial" charset="0"/>
                          <a:ea typeface="ＭＳ Ｐゴシック" charset="-128"/>
                          <a:cs typeface="Times New Roman" charset="0"/>
                        </a:rPr>
                        <a:t>111</a:t>
                      </a:r>
                      <a:endParaRPr kumimoji="0" lang="en-US" sz="1800" b="0" i="0" u="none" strike="noStrike" cap="none" normalizeH="0" baseline="0" dirty="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bl>
          </a:graphicData>
        </a:graphic>
      </p:graphicFrame>
    </p:spTree>
    <p:extLst>
      <p:ext uri="{BB962C8B-B14F-4D97-AF65-F5344CB8AC3E}">
        <p14:creationId xmlns:p14="http://schemas.microsoft.com/office/powerpoint/2010/main" val="15830612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 </a:t>
            </a:r>
            <a:r>
              <a:rPr lang="en-US" dirty="0" err="1"/>
              <a:t>Kỹ</a:t>
            </a:r>
            <a:r>
              <a:rPr lang="en-US" dirty="0"/>
              <a:t> </a:t>
            </a:r>
            <a:r>
              <a:rPr lang="en-US" dirty="0" err="1"/>
              <a:t>thuật</a:t>
            </a:r>
            <a:r>
              <a:rPr lang="en-US" dirty="0"/>
              <a:t> </a:t>
            </a:r>
            <a:r>
              <a:rPr lang="en-US" dirty="0" err="1"/>
              <a:t>phân</a:t>
            </a:r>
            <a:r>
              <a:rPr lang="en-US" dirty="0"/>
              <a:t> </a:t>
            </a:r>
            <a:r>
              <a:rPr lang="en-US" dirty="0" err="1"/>
              <a:t>trang</a:t>
            </a:r>
            <a:r>
              <a:rPr lang="en-US" dirty="0"/>
              <a:t> (Paging)</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graphicFrame>
        <p:nvGraphicFramePr>
          <p:cNvPr id="7" name="Content Placeholder 4"/>
          <p:cNvGraphicFramePr>
            <a:graphicFrameLocks noGrp="1"/>
          </p:cNvGraphicFramePr>
          <p:nvPr>
            <p:ph sz="quarter" idx="1"/>
            <p:extLst>
              <p:ext uri="{D42A27DB-BD31-4B8C-83A1-F6EECF244321}">
                <p14:modId xmlns:p14="http://schemas.microsoft.com/office/powerpoint/2010/main" val="2601937385"/>
              </p:ext>
            </p:extLst>
          </p:nvPr>
        </p:nvGraphicFramePr>
        <p:xfrm>
          <a:off x="228600" y="1447800"/>
          <a:ext cx="5435600" cy="5006340"/>
        </p:xfrm>
        <a:graphic>
          <a:graphicData uri="http://schemas.openxmlformats.org/drawingml/2006/table">
            <a:tbl>
              <a:tblPr/>
              <a:tblGrid>
                <a:gridCol w="1358900"/>
                <a:gridCol w="1358900"/>
                <a:gridCol w="1358900"/>
                <a:gridCol w="13589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charset="0"/>
                          <a:ea typeface="ＭＳ Ｐゴシック" charset="-128"/>
                          <a:cs typeface="Times New Roman" charset="0"/>
                        </a:rPr>
                        <a:t>Program Line</a:t>
                      </a:r>
                      <a:endParaRPr kumimoji="0" lang="en-US" sz="1800" b="1"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ＭＳ Ｐゴシック" charset="-128"/>
                          <a:cs typeface="Times New Roman" charset="0"/>
                        </a:rPr>
                        <a:t>Logical Address</a:t>
                      </a:r>
                      <a:endParaRPr kumimoji="0" lang="en-US" sz="1800" b="1"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ＭＳ Ｐゴシック" charset="-128"/>
                          <a:cs typeface="Times New Roman" charset="0"/>
                        </a:rPr>
                        <a:t>Offset</a:t>
                      </a:r>
                      <a:endParaRPr kumimoji="0" lang="en-US" sz="1800" b="1"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ＭＳ Ｐゴシック" charset="-128"/>
                          <a:cs typeface="Times New Roman" charset="0"/>
                        </a:rPr>
                        <a:t>Page Number</a:t>
                      </a:r>
                      <a:endParaRPr kumimoji="0" lang="en-US" sz="1800" b="1"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0</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B95B22"/>
                          </a:solidFill>
                          <a:effectLst/>
                          <a:latin typeface="Arial" charset="0"/>
                          <a:ea typeface="ＭＳ Ｐゴシック" charset="-128"/>
                          <a:cs typeface="Times New Roman" charset="0"/>
                        </a:rPr>
                        <a:t>00</a:t>
                      </a:r>
                      <a:r>
                        <a:rPr kumimoji="0" lang="en-US" sz="1800" b="0" i="0" u="none" strike="noStrike" cap="none" normalizeH="0" baseline="0" smtClean="0">
                          <a:ln>
                            <a:noFill/>
                          </a:ln>
                          <a:solidFill>
                            <a:srgbClr val="578279"/>
                          </a:solidFill>
                          <a:effectLst/>
                          <a:latin typeface="Arial" charset="0"/>
                          <a:ea typeface="ＭＳ Ｐゴシック" charset="-128"/>
                          <a:cs typeface="Times New Roman" charset="0"/>
                        </a:rPr>
                        <a:t> </a:t>
                      </a: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000</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000</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B95B22"/>
                          </a:solidFill>
                          <a:effectLst/>
                          <a:latin typeface="Arial" charset="0"/>
                          <a:ea typeface="ＭＳ Ｐゴシック" charset="-128"/>
                          <a:cs typeface="Times New Roman" charset="0"/>
                        </a:rPr>
                        <a:t>00</a:t>
                      </a:r>
                      <a:endParaRPr kumimoji="0" lang="en-US" sz="1800" b="0" i="0" u="none" strike="noStrike" cap="none" normalizeH="0" baseline="0" smtClean="0">
                        <a:ln>
                          <a:noFill/>
                        </a:ln>
                        <a:solidFill>
                          <a:srgbClr val="B95B22"/>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B95B22"/>
                          </a:solidFill>
                          <a:effectLst/>
                          <a:latin typeface="Arial" charset="0"/>
                          <a:ea typeface="ＭＳ Ｐゴシック" charset="-128"/>
                          <a:cs typeface="Times New Roman" charset="0"/>
                        </a:rPr>
                        <a:t>00</a:t>
                      </a: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 001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001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B95B22"/>
                          </a:solidFill>
                          <a:effectLst/>
                          <a:latin typeface="Arial" charset="0"/>
                          <a:ea typeface="ＭＳ Ｐゴシック" charset="-128"/>
                          <a:cs typeface="Times New Roman" charset="0"/>
                        </a:rPr>
                        <a:t>00</a:t>
                      </a:r>
                      <a:endParaRPr kumimoji="0" lang="en-US" sz="1800" b="0" i="0" u="none" strike="noStrike" cap="none" normalizeH="0" baseline="0" smtClean="0">
                        <a:ln>
                          <a:noFill/>
                        </a:ln>
                        <a:solidFill>
                          <a:srgbClr val="B95B22"/>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B95B22"/>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B95B22"/>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7</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B95B22"/>
                          </a:solidFill>
                          <a:effectLst/>
                          <a:latin typeface="Arial" charset="0"/>
                          <a:ea typeface="ＭＳ Ｐゴシック" charset="-128"/>
                          <a:cs typeface="Times New Roman" charset="0"/>
                        </a:rPr>
                        <a:t>00</a:t>
                      </a:r>
                      <a:r>
                        <a:rPr kumimoji="0" lang="en-US" sz="1800" b="0" i="0" u="none" strike="noStrike" cap="none" normalizeH="0" baseline="0" smtClean="0">
                          <a:ln>
                            <a:noFill/>
                          </a:ln>
                          <a:solidFill>
                            <a:srgbClr val="FF6600"/>
                          </a:solidFill>
                          <a:effectLst/>
                          <a:latin typeface="Arial" charset="0"/>
                          <a:ea typeface="ＭＳ Ｐゴシック" charset="-128"/>
                          <a:cs typeface="Times New Roman" charset="0"/>
                        </a:rPr>
                        <a:t> </a:t>
                      </a: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111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111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B95B22"/>
                          </a:solidFill>
                          <a:effectLst/>
                          <a:latin typeface="Arial" charset="0"/>
                          <a:ea typeface="ＭＳ Ｐゴシック" charset="-128"/>
                          <a:cs typeface="Times New Roman" charset="0"/>
                        </a:rPr>
                        <a:t>00</a:t>
                      </a:r>
                      <a:endParaRPr kumimoji="0" lang="en-US" sz="1800" b="0" i="0" u="none" strike="noStrike" cap="none" normalizeH="0" baseline="0" smtClean="0">
                        <a:ln>
                          <a:noFill/>
                        </a:ln>
                        <a:solidFill>
                          <a:srgbClr val="B95B22"/>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8</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B95B22"/>
                          </a:solidFill>
                          <a:effectLst/>
                          <a:latin typeface="Arial" charset="0"/>
                          <a:ea typeface="ＭＳ Ｐゴシック" charset="-128"/>
                          <a:cs typeface="Times New Roman" charset="0"/>
                        </a:rPr>
                        <a:t>01</a:t>
                      </a: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 000</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000</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B95B22"/>
                          </a:solidFill>
                          <a:effectLst/>
                          <a:latin typeface="Arial" charset="0"/>
                          <a:ea typeface="ＭＳ Ｐゴシック" charset="-128"/>
                          <a:cs typeface="Times New Roman" charset="0"/>
                        </a:rPr>
                        <a:t>01</a:t>
                      </a:r>
                      <a:endParaRPr kumimoji="0" lang="en-US" sz="1800" b="0" i="0" u="none" strike="noStrike" cap="none" normalizeH="0" baseline="0" smtClean="0">
                        <a:ln>
                          <a:noFill/>
                        </a:ln>
                        <a:solidFill>
                          <a:srgbClr val="B95B22"/>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9</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B95B22"/>
                          </a:solidFill>
                          <a:effectLst/>
                          <a:latin typeface="Arial" charset="0"/>
                          <a:ea typeface="ＭＳ Ｐゴシック" charset="-128"/>
                          <a:cs typeface="Times New Roman" charset="0"/>
                        </a:rPr>
                        <a:t>01</a:t>
                      </a: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 001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001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B95B22"/>
                          </a:solidFill>
                          <a:effectLst/>
                          <a:latin typeface="Arial" charset="0"/>
                          <a:ea typeface="ＭＳ Ｐゴシック" charset="-128"/>
                          <a:cs typeface="Times New Roman" charset="0"/>
                        </a:rPr>
                        <a:t>01</a:t>
                      </a:r>
                      <a:endParaRPr kumimoji="0" lang="en-US" sz="1800" b="0" i="0" u="none" strike="noStrike" cap="none" normalizeH="0" baseline="0" smtClean="0">
                        <a:ln>
                          <a:noFill/>
                        </a:ln>
                        <a:solidFill>
                          <a:srgbClr val="B95B22"/>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B95B22"/>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B95B22"/>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15</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B95B22"/>
                          </a:solidFill>
                          <a:effectLst/>
                          <a:latin typeface="Arial" charset="0"/>
                          <a:ea typeface="ＭＳ Ｐゴシック" charset="-128"/>
                          <a:cs typeface="Times New Roman" charset="0"/>
                        </a:rPr>
                        <a:t>01</a:t>
                      </a: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 111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111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B95B22"/>
                          </a:solidFill>
                          <a:effectLst/>
                          <a:latin typeface="Arial" charset="0"/>
                          <a:ea typeface="ＭＳ Ｐゴシック" charset="-128"/>
                          <a:cs typeface="Times New Roman" charset="0"/>
                        </a:rPr>
                        <a:t>01</a:t>
                      </a:r>
                      <a:endParaRPr kumimoji="0" lang="en-US" sz="1800" b="0" i="0" u="none" strike="noStrike" cap="none" normalizeH="0" baseline="0" smtClean="0">
                        <a:ln>
                          <a:noFill/>
                        </a:ln>
                        <a:solidFill>
                          <a:srgbClr val="B95B22"/>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16</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B95B22"/>
                          </a:solidFill>
                          <a:effectLst/>
                          <a:latin typeface="Arial" charset="0"/>
                          <a:ea typeface="ＭＳ Ｐゴシック" charset="-128"/>
                          <a:cs typeface="Times New Roman" charset="0"/>
                        </a:rPr>
                        <a:t>10</a:t>
                      </a: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 000</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000</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B95B22"/>
                          </a:solidFill>
                          <a:effectLst/>
                          <a:latin typeface="Arial" charset="0"/>
                          <a:ea typeface="ＭＳ Ｐゴシック" charset="-128"/>
                          <a:cs typeface="Times New Roman" charset="0"/>
                        </a:rPr>
                        <a:t>10</a:t>
                      </a:r>
                      <a:endParaRPr kumimoji="0" lang="en-US" sz="1800" b="0" i="0" u="none" strike="noStrike" cap="none" normalizeH="0" baseline="0" smtClean="0">
                        <a:ln>
                          <a:noFill/>
                        </a:ln>
                        <a:solidFill>
                          <a:srgbClr val="B95B22"/>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17</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B95B22"/>
                          </a:solidFill>
                          <a:effectLst/>
                          <a:latin typeface="Arial" charset="0"/>
                          <a:ea typeface="ＭＳ Ｐゴシック" charset="-128"/>
                          <a:cs typeface="Times New Roman" charset="0"/>
                        </a:rPr>
                        <a:t>10</a:t>
                      </a: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 001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001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B95B22"/>
                          </a:solidFill>
                          <a:effectLst/>
                          <a:latin typeface="Arial" charset="0"/>
                          <a:ea typeface="ＭＳ Ｐゴシック" charset="-128"/>
                          <a:cs typeface="Times New Roman" charset="0"/>
                        </a:rPr>
                        <a:t>10</a:t>
                      </a:r>
                      <a:endParaRPr kumimoji="0" lang="en-US" sz="1800" b="0" i="0" u="none" strike="noStrike" cap="none" normalizeH="0" baseline="0" smtClean="0">
                        <a:ln>
                          <a:noFill/>
                        </a:ln>
                        <a:solidFill>
                          <a:srgbClr val="B95B22"/>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B95B22"/>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B95B22"/>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23</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B95B22"/>
                          </a:solidFill>
                          <a:effectLst/>
                          <a:latin typeface="Arial" charset="0"/>
                          <a:ea typeface="ＭＳ Ｐゴシック" charset="-128"/>
                          <a:cs typeface="Times New Roman" charset="0"/>
                        </a:rPr>
                        <a:t>10</a:t>
                      </a: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 111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111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B95B22"/>
                          </a:solidFill>
                          <a:effectLst/>
                          <a:latin typeface="Arial" charset="0"/>
                          <a:ea typeface="ＭＳ Ｐゴシック" charset="-128"/>
                          <a:cs typeface="Times New Roman" charset="0"/>
                        </a:rPr>
                        <a:t>10</a:t>
                      </a:r>
                      <a:endParaRPr kumimoji="0" lang="en-US" sz="1800" b="0" i="0" u="none" strike="noStrike" cap="none" normalizeH="0" baseline="0" dirty="0" smtClean="0">
                        <a:ln>
                          <a:noFill/>
                        </a:ln>
                        <a:solidFill>
                          <a:srgbClr val="B95B22"/>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bl>
          </a:graphicData>
        </a:graphic>
      </p:graphicFrame>
    </p:spTree>
    <p:extLst>
      <p:ext uri="{BB962C8B-B14F-4D97-AF65-F5344CB8AC3E}">
        <p14:creationId xmlns:p14="http://schemas.microsoft.com/office/powerpoint/2010/main" val="12110632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 </a:t>
            </a:r>
            <a:r>
              <a:rPr lang="en-US" dirty="0" err="1"/>
              <a:t>Kỹ</a:t>
            </a:r>
            <a:r>
              <a:rPr lang="en-US" dirty="0"/>
              <a:t> </a:t>
            </a:r>
            <a:r>
              <a:rPr lang="en-US" dirty="0" err="1"/>
              <a:t>thuật</a:t>
            </a:r>
            <a:r>
              <a:rPr lang="en-US" dirty="0"/>
              <a:t> </a:t>
            </a:r>
            <a:r>
              <a:rPr lang="en-US" dirty="0" err="1"/>
              <a:t>phân</a:t>
            </a:r>
            <a:r>
              <a:rPr lang="en-US" dirty="0"/>
              <a:t> </a:t>
            </a:r>
            <a:r>
              <a:rPr lang="en-US" dirty="0" err="1"/>
              <a:t>trang</a:t>
            </a:r>
            <a:r>
              <a:rPr lang="en-US" dirty="0"/>
              <a:t> (Paging)</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graphicFrame>
        <p:nvGraphicFramePr>
          <p:cNvPr id="7" name="Content Placeholder 4"/>
          <p:cNvGraphicFramePr>
            <a:graphicFrameLocks noGrp="1"/>
          </p:cNvGraphicFramePr>
          <p:nvPr>
            <p:ph sz="quarter" idx="1"/>
            <p:extLst>
              <p:ext uri="{D42A27DB-BD31-4B8C-83A1-F6EECF244321}">
                <p14:modId xmlns:p14="http://schemas.microsoft.com/office/powerpoint/2010/main" val="3766606426"/>
              </p:ext>
            </p:extLst>
          </p:nvPr>
        </p:nvGraphicFramePr>
        <p:xfrm>
          <a:off x="228600" y="1447800"/>
          <a:ext cx="6794500" cy="5006340"/>
        </p:xfrm>
        <a:graphic>
          <a:graphicData uri="http://schemas.openxmlformats.org/drawingml/2006/table">
            <a:tbl>
              <a:tblPr/>
              <a:tblGrid>
                <a:gridCol w="1358900"/>
                <a:gridCol w="1358900"/>
                <a:gridCol w="1358900"/>
                <a:gridCol w="1358900"/>
                <a:gridCol w="13589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charset="0"/>
                          <a:ea typeface="ＭＳ Ｐゴシック" charset="-128"/>
                          <a:cs typeface="Times New Roman" charset="0"/>
                        </a:rPr>
                        <a:t>Program Line</a:t>
                      </a:r>
                      <a:endParaRPr kumimoji="0" lang="en-US" sz="1800" b="1"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ＭＳ Ｐゴシック" charset="-128"/>
                          <a:cs typeface="Times New Roman" charset="0"/>
                        </a:rPr>
                        <a:t>Logical Address</a:t>
                      </a:r>
                      <a:endParaRPr kumimoji="0" lang="en-US" sz="1800" b="1"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ＭＳ Ｐゴシック" charset="-128"/>
                          <a:cs typeface="Times New Roman" charset="0"/>
                        </a:rPr>
                        <a:t>Offset</a:t>
                      </a:r>
                      <a:endParaRPr kumimoji="0" lang="en-US" sz="1800" b="1"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ＭＳ Ｐゴシック" charset="-128"/>
                          <a:cs typeface="Times New Roman" charset="0"/>
                        </a:rPr>
                        <a:t>Page Number</a:t>
                      </a:r>
                      <a:endParaRPr kumimoji="0" lang="en-US" sz="1800" b="1"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ＭＳ Ｐゴシック" charset="-128"/>
                          <a:cs typeface="Times New Roman" charset="0"/>
                        </a:rPr>
                        <a:t>Frame Number</a:t>
                      </a:r>
                      <a:endParaRPr kumimoji="0" lang="en-US" sz="1800" b="1"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0</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cs typeface="Times New Roman" charset="0"/>
                        </a:rPr>
                        <a:t>00 000</a:t>
                      </a:r>
                      <a:endParaRPr kumimoji="0" lang="en-US" sz="18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000</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B95B22"/>
                          </a:solidFill>
                          <a:effectLst/>
                          <a:latin typeface="Arial" charset="0"/>
                          <a:ea typeface="ＭＳ Ｐゴシック" charset="-128"/>
                          <a:cs typeface="Times New Roman" charset="0"/>
                        </a:rPr>
                        <a:t>00</a:t>
                      </a:r>
                      <a:endParaRPr kumimoji="0" lang="en-US" sz="1800" b="0" i="0" u="none" strike="noStrike" cap="none" normalizeH="0" baseline="0" smtClean="0">
                        <a:ln>
                          <a:noFill/>
                        </a:ln>
                        <a:solidFill>
                          <a:srgbClr val="B95B22"/>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558BB8"/>
                          </a:solidFill>
                          <a:effectLst/>
                          <a:latin typeface="Arial" charset="0"/>
                          <a:ea typeface="ＭＳ Ｐゴシック" charset="-128"/>
                          <a:cs typeface="Times New Roman" charset="0"/>
                        </a:rPr>
                        <a:t>0011</a:t>
                      </a:r>
                      <a:endParaRPr kumimoji="0" lang="en-US" sz="1800" b="0" i="0" u="none" strike="noStrike" cap="none" normalizeH="0" baseline="0" dirty="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00 001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001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B95B22"/>
                          </a:solidFill>
                          <a:effectLst/>
                          <a:latin typeface="Arial" charset="0"/>
                          <a:ea typeface="ＭＳ Ｐゴシック" charset="-128"/>
                          <a:cs typeface="Times New Roman" charset="0"/>
                        </a:rPr>
                        <a:t>00</a:t>
                      </a:r>
                      <a:endParaRPr kumimoji="0" lang="en-US" sz="1800" b="0" i="0" u="none" strike="noStrike" cap="none" normalizeH="0" baseline="0" smtClean="0">
                        <a:ln>
                          <a:noFill/>
                        </a:ln>
                        <a:solidFill>
                          <a:srgbClr val="B95B22"/>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558BB8"/>
                          </a:solidFill>
                          <a:effectLst/>
                          <a:latin typeface="Arial" charset="0"/>
                          <a:ea typeface="ＭＳ Ｐゴシック" charset="-128"/>
                          <a:cs typeface="Times New Roman" charset="0"/>
                        </a:rPr>
                        <a:t>0011</a:t>
                      </a:r>
                      <a:endParaRPr kumimoji="0" lang="en-US" sz="1800" b="0" i="0" u="none" strike="noStrike" cap="none" normalizeH="0" baseline="0" dirty="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B95B22"/>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B95B22"/>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7</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00 111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111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B95B22"/>
                          </a:solidFill>
                          <a:effectLst/>
                          <a:latin typeface="Arial" charset="0"/>
                          <a:ea typeface="ＭＳ Ｐゴシック" charset="-128"/>
                          <a:cs typeface="Times New Roman" charset="0"/>
                        </a:rPr>
                        <a:t>00</a:t>
                      </a:r>
                      <a:endParaRPr kumimoji="0" lang="en-US" sz="1800" b="0" i="0" u="none" strike="noStrike" cap="none" normalizeH="0" baseline="0" smtClean="0">
                        <a:ln>
                          <a:noFill/>
                        </a:ln>
                        <a:solidFill>
                          <a:srgbClr val="B95B22"/>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558BB8"/>
                          </a:solidFill>
                          <a:effectLst/>
                          <a:latin typeface="Arial" charset="0"/>
                          <a:ea typeface="ＭＳ Ｐゴシック" charset="-128"/>
                          <a:cs typeface="Times New Roman" charset="0"/>
                        </a:rPr>
                        <a:t>0011</a:t>
                      </a:r>
                      <a:endParaRPr kumimoji="0" lang="en-US" sz="1800" b="0" i="0" u="none" strike="noStrike" cap="none" normalizeH="0" baseline="0" dirty="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8</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01 000</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000</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B95B22"/>
                          </a:solidFill>
                          <a:effectLst/>
                          <a:latin typeface="Arial" charset="0"/>
                          <a:ea typeface="ＭＳ Ｐゴシック" charset="-128"/>
                          <a:cs typeface="Times New Roman" charset="0"/>
                        </a:rPr>
                        <a:t>01</a:t>
                      </a:r>
                      <a:endParaRPr kumimoji="0" lang="en-US" sz="1800" b="0" i="0" u="none" strike="noStrike" cap="none" normalizeH="0" baseline="0" smtClean="0">
                        <a:ln>
                          <a:noFill/>
                        </a:ln>
                        <a:solidFill>
                          <a:srgbClr val="B95B22"/>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558BB8"/>
                          </a:solidFill>
                          <a:effectLst/>
                          <a:latin typeface="Arial" charset="0"/>
                          <a:ea typeface="ＭＳ Ｐゴシック" charset="-128"/>
                          <a:cs typeface="Times New Roman" charset="0"/>
                        </a:rPr>
                        <a:t>0110</a:t>
                      </a:r>
                      <a:endParaRPr kumimoji="0" lang="en-US" sz="1800" b="0" i="0" u="none" strike="noStrike" cap="none" normalizeH="0" baseline="0" dirty="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9</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01 001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001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B95B22"/>
                          </a:solidFill>
                          <a:effectLst/>
                          <a:latin typeface="Arial" charset="0"/>
                          <a:ea typeface="ＭＳ Ｐゴシック" charset="-128"/>
                          <a:cs typeface="Times New Roman" charset="0"/>
                        </a:rPr>
                        <a:t>01</a:t>
                      </a:r>
                      <a:endParaRPr kumimoji="0" lang="en-US" sz="1800" b="0" i="0" u="none" strike="noStrike" cap="none" normalizeH="0" baseline="0" smtClean="0">
                        <a:ln>
                          <a:noFill/>
                        </a:ln>
                        <a:solidFill>
                          <a:srgbClr val="B95B22"/>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558BB8"/>
                          </a:solidFill>
                          <a:effectLst/>
                          <a:latin typeface="Arial" charset="0"/>
                          <a:ea typeface="ＭＳ Ｐゴシック" charset="-128"/>
                          <a:cs typeface="Times New Roman" charset="0"/>
                        </a:rPr>
                        <a:t>0110</a:t>
                      </a:r>
                      <a:endParaRPr kumimoji="0" lang="en-US" sz="1800" b="0" i="0" u="none" strike="noStrike" cap="none" normalizeH="0" baseline="0" dirty="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B95B22"/>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B95B22"/>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15</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01 111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111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B95B22"/>
                          </a:solidFill>
                          <a:effectLst/>
                          <a:latin typeface="Arial" charset="0"/>
                          <a:ea typeface="ＭＳ Ｐゴシック" charset="-128"/>
                          <a:cs typeface="Times New Roman" charset="0"/>
                        </a:rPr>
                        <a:t>01</a:t>
                      </a:r>
                      <a:endParaRPr kumimoji="0" lang="en-US" sz="1800" b="0" i="0" u="none" strike="noStrike" cap="none" normalizeH="0" baseline="0" smtClean="0">
                        <a:ln>
                          <a:noFill/>
                        </a:ln>
                        <a:solidFill>
                          <a:srgbClr val="B95B22"/>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558BB8"/>
                          </a:solidFill>
                          <a:effectLst/>
                          <a:latin typeface="Arial" charset="0"/>
                          <a:ea typeface="ＭＳ Ｐゴシック" charset="-128"/>
                          <a:cs typeface="Times New Roman" charset="0"/>
                        </a:rPr>
                        <a:t>0110</a:t>
                      </a:r>
                      <a:endParaRPr kumimoji="0" lang="en-US" sz="1800" b="0" i="0" u="none" strike="noStrike" cap="none" normalizeH="0" baseline="0" dirty="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16</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10 000</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000</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B95B22"/>
                          </a:solidFill>
                          <a:effectLst/>
                          <a:latin typeface="Arial" charset="0"/>
                          <a:ea typeface="ＭＳ Ｐゴシック" charset="-128"/>
                          <a:cs typeface="Times New Roman" charset="0"/>
                        </a:rPr>
                        <a:t>10</a:t>
                      </a:r>
                      <a:endParaRPr kumimoji="0" lang="en-US" sz="1800" b="0" i="0" u="none" strike="noStrike" cap="none" normalizeH="0" baseline="0" smtClean="0">
                        <a:ln>
                          <a:noFill/>
                        </a:ln>
                        <a:solidFill>
                          <a:srgbClr val="B95B22"/>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558BB8"/>
                          </a:solidFill>
                          <a:effectLst/>
                          <a:latin typeface="Arial" charset="0"/>
                          <a:ea typeface="ＭＳ Ｐゴシック" charset="-128"/>
                          <a:cs typeface="Times New Roman" charset="0"/>
                        </a:rPr>
                        <a:t>0100</a:t>
                      </a:r>
                      <a:endParaRPr kumimoji="0" lang="en-US" sz="1800" b="0" i="0" u="none" strike="noStrike" cap="none" normalizeH="0" baseline="0" dirty="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17</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10 001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001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B95B22"/>
                          </a:solidFill>
                          <a:effectLst/>
                          <a:latin typeface="Arial" charset="0"/>
                          <a:ea typeface="ＭＳ Ｐゴシック" charset="-128"/>
                          <a:cs typeface="Times New Roman" charset="0"/>
                        </a:rPr>
                        <a:t>10</a:t>
                      </a:r>
                      <a:endParaRPr kumimoji="0" lang="en-US" sz="1800" b="0" i="0" u="none" strike="noStrike" cap="none" normalizeH="0" baseline="0" smtClean="0">
                        <a:ln>
                          <a:noFill/>
                        </a:ln>
                        <a:solidFill>
                          <a:srgbClr val="B95B22"/>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558BB8"/>
                          </a:solidFill>
                          <a:effectLst/>
                          <a:latin typeface="Arial" charset="0"/>
                          <a:ea typeface="ＭＳ Ｐゴシック" charset="-128"/>
                          <a:cs typeface="Times New Roman" charset="0"/>
                        </a:rPr>
                        <a:t>0100</a:t>
                      </a:r>
                      <a:endParaRPr kumimoji="0" lang="en-US" sz="1800" b="0" i="0" u="none" strike="noStrike" cap="none" normalizeH="0" baseline="0" dirty="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B95B22"/>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B95B22"/>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23</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cs typeface="Times New Roman" charset="0"/>
                        </a:rPr>
                        <a:t>10 111</a:t>
                      </a:r>
                      <a:endParaRPr kumimoji="0" lang="en-US" sz="18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111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B95B22"/>
                          </a:solidFill>
                          <a:effectLst/>
                          <a:latin typeface="Arial" charset="0"/>
                          <a:ea typeface="ＭＳ Ｐゴシック" charset="-128"/>
                          <a:cs typeface="Times New Roman" charset="0"/>
                        </a:rPr>
                        <a:t>10</a:t>
                      </a:r>
                      <a:endParaRPr kumimoji="0" lang="en-US" sz="1800" b="0" i="0" u="none" strike="noStrike" cap="none" normalizeH="0" baseline="0" smtClean="0">
                        <a:ln>
                          <a:noFill/>
                        </a:ln>
                        <a:solidFill>
                          <a:srgbClr val="B95B22"/>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558BB8"/>
                          </a:solidFill>
                          <a:effectLst/>
                          <a:latin typeface="Arial" charset="0"/>
                          <a:ea typeface="ＭＳ Ｐゴシック" charset="-128"/>
                          <a:cs typeface="Times New Roman" charset="0"/>
                        </a:rPr>
                        <a:t>0100</a:t>
                      </a:r>
                      <a:endParaRPr kumimoji="0" lang="en-US" sz="1800" b="0" i="0" u="none" strike="noStrike" cap="none" normalizeH="0" baseline="0" dirty="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bl>
          </a:graphicData>
        </a:graphic>
      </p:graphicFrame>
    </p:spTree>
    <p:extLst>
      <p:ext uri="{BB962C8B-B14F-4D97-AF65-F5344CB8AC3E}">
        <p14:creationId xmlns:p14="http://schemas.microsoft.com/office/powerpoint/2010/main" val="24508110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 </a:t>
            </a:r>
            <a:r>
              <a:rPr lang="en-US" dirty="0" err="1"/>
              <a:t>Kỹ</a:t>
            </a:r>
            <a:r>
              <a:rPr lang="en-US" dirty="0"/>
              <a:t> </a:t>
            </a:r>
            <a:r>
              <a:rPr lang="en-US" dirty="0" err="1"/>
              <a:t>thuật</a:t>
            </a:r>
            <a:r>
              <a:rPr lang="en-US" dirty="0"/>
              <a:t> </a:t>
            </a:r>
            <a:r>
              <a:rPr lang="en-US" dirty="0" err="1"/>
              <a:t>phân</a:t>
            </a:r>
            <a:r>
              <a:rPr lang="en-US" dirty="0"/>
              <a:t> </a:t>
            </a:r>
            <a:r>
              <a:rPr lang="en-US" dirty="0" err="1"/>
              <a:t>trang</a:t>
            </a:r>
            <a:r>
              <a:rPr lang="en-US" dirty="0"/>
              <a:t> (Paging)</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graphicFrame>
        <p:nvGraphicFramePr>
          <p:cNvPr id="7" name="Content Placeholder 4"/>
          <p:cNvGraphicFramePr>
            <a:graphicFrameLocks noGrp="1"/>
          </p:cNvGraphicFramePr>
          <p:nvPr>
            <p:ph sz="quarter" idx="1"/>
            <p:extLst>
              <p:ext uri="{D42A27DB-BD31-4B8C-83A1-F6EECF244321}">
                <p14:modId xmlns:p14="http://schemas.microsoft.com/office/powerpoint/2010/main" val="2324454621"/>
              </p:ext>
            </p:extLst>
          </p:nvPr>
        </p:nvGraphicFramePr>
        <p:xfrm>
          <a:off x="228600" y="1447800"/>
          <a:ext cx="8153400" cy="5006340"/>
        </p:xfrm>
        <a:graphic>
          <a:graphicData uri="http://schemas.openxmlformats.org/drawingml/2006/table">
            <a:tbl>
              <a:tblPr/>
              <a:tblGrid>
                <a:gridCol w="1358900"/>
                <a:gridCol w="1358900"/>
                <a:gridCol w="1358900"/>
                <a:gridCol w="1358900"/>
                <a:gridCol w="1358900"/>
                <a:gridCol w="13589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charset="0"/>
                          <a:ea typeface="ＭＳ Ｐゴシック" charset="-128"/>
                          <a:cs typeface="Times New Roman" charset="0"/>
                        </a:rPr>
                        <a:t>Program Line</a:t>
                      </a:r>
                      <a:endParaRPr kumimoji="0" lang="en-US" sz="1800" b="1"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ＭＳ Ｐゴシック" charset="-128"/>
                          <a:cs typeface="Times New Roman" charset="0"/>
                        </a:rPr>
                        <a:t>Logical Address</a:t>
                      </a:r>
                      <a:endParaRPr kumimoji="0" lang="en-US" sz="1800" b="1"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ＭＳ Ｐゴシック" charset="-128"/>
                          <a:cs typeface="Times New Roman" charset="0"/>
                        </a:rPr>
                        <a:t>Offset</a:t>
                      </a:r>
                      <a:endParaRPr kumimoji="0" lang="en-US" sz="1800" b="1"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ＭＳ Ｐゴシック" charset="-128"/>
                          <a:cs typeface="Times New Roman" charset="0"/>
                        </a:rPr>
                        <a:t>Page Number</a:t>
                      </a:r>
                      <a:endParaRPr kumimoji="0" lang="en-US" sz="1800" b="1"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ＭＳ Ｐゴシック" charset="-128"/>
                          <a:cs typeface="Times New Roman" charset="0"/>
                        </a:rPr>
                        <a:t>Frame Number</a:t>
                      </a:r>
                      <a:endParaRPr kumimoji="0" lang="en-US" sz="1800" b="1"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ＭＳ Ｐゴシック" charset="-128"/>
                          <a:cs typeface="Times New Roman" charset="0"/>
                        </a:rPr>
                        <a:t>Physical Address</a:t>
                      </a:r>
                      <a:endParaRPr kumimoji="0" lang="en-US" sz="1800" b="1"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0</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00 000</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6600"/>
                          </a:solidFill>
                          <a:effectLst/>
                          <a:latin typeface="Arial" charset="0"/>
                          <a:ea typeface="ＭＳ Ｐゴシック" charset="-128"/>
                          <a:cs typeface="Times New Roman" charset="0"/>
                        </a:rPr>
                        <a:t>000</a:t>
                      </a:r>
                      <a:endParaRPr kumimoji="0" lang="en-US" sz="1800" b="0" i="0" u="none" strike="noStrike" cap="none" normalizeH="0" baseline="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cs typeface="Times New Roman" charset="0"/>
                        </a:rPr>
                        <a:t>00</a:t>
                      </a:r>
                      <a:endParaRPr kumimoji="0" lang="en-US" sz="18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558BB8"/>
                          </a:solidFill>
                          <a:effectLst/>
                          <a:latin typeface="Arial" charset="0"/>
                          <a:ea typeface="ＭＳ Ｐゴシック" charset="-128"/>
                          <a:cs typeface="Times New Roman" charset="0"/>
                        </a:rPr>
                        <a:t>0011</a:t>
                      </a:r>
                      <a:endParaRPr kumimoji="0" lang="en-US" sz="1800" b="0" i="0" u="none" strike="noStrike" cap="none" normalizeH="0" baseline="0" dirty="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558BB8"/>
                          </a:solidFill>
                          <a:effectLst/>
                          <a:latin typeface="Arial" charset="0"/>
                          <a:ea typeface="ＭＳ Ｐゴシック" charset="-128"/>
                          <a:cs typeface="Times New Roman" charset="0"/>
                        </a:rPr>
                        <a:t>0011</a:t>
                      </a:r>
                      <a:r>
                        <a:rPr kumimoji="0" lang="en-US" sz="1800" b="0" i="0" u="none" strike="noStrike" cap="none" normalizeH="0" baseline="0" dirty="0" smtClean="0">
                          <a:ln>
                            <a:noFill/>
                          </a:ln>
                          <a:solidFill>
                            <a:srgbClr val="000000"/>
                          </a:solidFill>
                          <a:effectLst/>
                          <a:latin typeface="Arial" charset="0"/>
                          <a:ea typeface="ＭＳ Ｐゴシック" charset="-128"/>
                          <a:cs typeface="Times New Roman" charset="0"/>
                        </a:rPr>
                        <a:t> </a:t>
                      </a:r>
                      <a:r>
                        <a:rPr kumimoji="0" lang="en-US" sz="1800" b="0" i="0" u="none" strike="noStrike" cap="none" normalizeH="0" baseline="0" dirty="0" smtClean="0">
                          <a:ln>
                            <a:noFill/>
                          </a:ln>
                          <a:solidFill>
                            <a:srgbClr val="FF6600"/>
                          </a:solidFill>
                          <a:effectLst/>
                          <a:latin typeface="Arial" charset="0"/>
                          <a:ea typeface="ＭＳ Ｐゴシック" charset="-128"/>
                          <a:cs typeface="Times New Roman" charset="0"/>
                        </a:rPr>
                        <a:t>000</a:t>
                      </a:r>
                      <a:endParaRPr kumimoji="0" lang="en-US" sz="1800" b="0" i="0" u="none" strike="noStrike" cap="none" normalizeH="0" baseline="0" dirty="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00 001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6600"/>
                          </a:solidFill>
                          <a:effectLst/>
                          <a:latin typeface="Arial" charset="0"/>
                          <a:ea typeface="ＭＳ Ｐゴシック" charset="-128"/>
                          <a:cs typeface="Times New Roman" charset="0"/>
                        </a:rPr>
                        <a:t>001</a:t>
                      </a:r>
                      <a:endParaRPr kumimoji="0" lang="en-US" sz="1800" b="0" i="0" u="none" strike="noStrike" cap="none" normalizeH="0" baseline="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cs typeface="Times New Roman" charset="0"/>
                        </a:rPr>
                        <a:t>00</a:t>
                      </a:r>
                      <a:endParaRPr kumimoji="0" lang="en-US" sz="18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558BB8"/>
                          </a:solidFill>
                          <a:effectLst/>
                          <a:latin typeface="Arial" charset="0"/>
                          <a:ea typeface="ＭＳ Ｐゴシック" charset="-128"/>
                          <a:cs typeface="Times New Roman" charset="0"/>
                        </a:rPr>
                        <a:t>0011</a:t>
                      </a:r>
                      <a:endParaRPr kumimoji="0" lang="en-US" sz="1800" b="0" i="0" u="none" strike="noStrike" cap="none" normalizeH="0" baseline="0" dirty="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558BB8"/>
                          </a:solidFill>
                          <a:effectLst/>
                          <a:latin typeface="Arial" charset="0"/>
                          <a:ea typeface="ＭＳ Ｐゴシック" charset="-128"/>
                          <a:cs typeface="Times New Roman" charset="0"/>
                        </a:rPr>
                        <a:t>0011</a:t>
                      </a:r>
                      <a:r>
                        <a:rPr kumimoji="0" lang="en-US" sz="1800" b="0" i="0" u="none" strike="noStrike" cap="none" normalizeH="0" baseline="0" dirty="0" smtClean="0">
                          <a:ln>
                            <a:noFill/>
                          </a:ln>
                          <a:solidFill>
                            <a:srgbClr val="000000"/>
                          </a:solidFill>
                          <a:effectLst/>
                          <a:latin typeface="Arial" charset="0"/>
                          <a:ea typeface="ＭＳ Ｐゴシック" charset="-128"/>
                          <a:cs typeface="Times New Roman" charset="0"/>
                        </a:rPr>
                        <a:t> </a:t>
                      </a:r>
                      <a:r>
                        <a:rPr kumimoji="0" lang="en-US" sz="1800" b="0" i="0" u="none" strike="noStrike" cap="none" normalizeH="0" baseline="0" dirty="0" smtClean="0">
                          <a:ln>
                            <a:noFill/>
                          </a:ln>
                          <a:solidFill>
                            <a:srgbClr val="FF6600"/>
                          </a:solidFill>
                          <a:effectLst/>
                          <a:latin typeface="Arial" charset="0"/>
                          <a:ea typeface="ＭＳ Ｐゴシック" charset="-128"/>
                          <a:cs typeface="Times New Roman" charset="0"/>
                        </a:rPr>
                        <a:t>001</a:t>
                      </a:r>
                      <a:endParaRPr kumimoji="0" lang="en-US" sz="1800" b="0" i="0" u="none" strike="noStrike" cap="none" normalizeH="0" baseline="0" dirty="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66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7</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00 111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6600"/>
                          </a:solidFill>
                          <a:effectLst/>
                          <a:latin typeface="Arial" charset="0"/>
                          <a:ea typeface="ＭＳ Ｐゴシック" charset="-128"/>
                          <a:cs typeface="Times New Roman" charset="0"/>
                        </a:rPr>
                        <a:t>111</a:t>
                      </a:r>
                      <a:endParaRPr kumimoji="0" lang="en-US" sz="1800" b="0" i="0" u="none" strike="noStrike" cap="none" normalizeH="0" baseline="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cs typeface="Times New Roman" charset="0"/>
                        </a:rPr>
                        <a:t>00</a:t>
                      </a:r>
                      <a:endParaRPr kumimoji="0" lang="en-US" sz="18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558BB8"/>
                          </a:solidFill>
                          <a:effectLst/>
                          <a:latin typeface="Arial" charset="0"/>
                          <a:ea typeface="ＭＳ Ｐゴシック" charset="-128"/>
                          <a:cs typeface="Times New Roman" charset="0"/>
                        </a:rPr>
                        <a:t>0011</a:t>
                      </a:r>
                      <a:endParaRPr kumimoji="0" lang="en-US" sz="1800" b="0" i="0" u="none" strike="noStrike" cap="none" normalizeH="0" baseline="0" dirty="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558BB8"/>
                          </a:solidFill>
                          <a:effectLst/>
                          <a:latin typeface="Arial" charset="0"/>
                          <a:ea typeface="ＭＳ Ｐゴシック" charset="-128"/>
                          <a:cs typeface="Times New Roman" charset="0"/>
                        </a:rPr>
                        <a:t>0011</a:t>
                      </a:r>
                      <a:r>
                        <a:rPr kumimoji="0" lang="en-US" sz="1800" b="0" i="0" u="none" strike="noStrike" cap="none" normalizeH="0" baseline="0" dirty="0" smtClean="0">
                          <a:ln>
                            <a:noFill/>
                          </a:ln>
                          <a:solidFill>
                            <a:srgbClr val="000000"/>
                          </a:solidFill>
                          <a:effectLst/>
                          <a:latin typeface="Arial" charset="0"/>
                          <a:ea typeface="ＭＳ Ｐゴシック" charset="-128"/>
                          <a:cs typeface="Times New Roman" charset="0"/>
                        </a:rPr>
                        <a:t> </a:t>
                      </a:r>
                      <a:r>
                        <a:rPr kumimoji="0" lang="en-US" sz="1800" b="0" i="0" u="none" strike="noStrike" cap="none" normalizeH="0" baseline="0" dirty="0" smtClean="0">
                          <a:ln>
                            <a:noFill/>
                          </a:ln>
                          <a:solidFill>
                            <a:srgbClr val="FF6600"/>
                          </a:solidFill>
                          <a:effectLst/>
                          <a:latin typeface="Arial" charset="0"/>
                          <a:ea typeface="ＭＳ Ｐゴシック" charset="-128"/>
                          <a:cs typeface="Times New Roman" charset="0"/>
                        </a:rPr>
                        <a:t>111</a:t>
                      </a:r>
                      <a:endParaRPr kumimoji="0" lang="en-US" sz="1800" b="0" i="0" u="none" strike="noStrike" cap="none" normalizeH="0" baseline="0" dirty="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8</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01 000</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6600"/>
                          </a:solidFill>
                          <a:effectLst/>
                          <a:latin typeface="Arial" charset="0"/>
                          <a:ea typeface="ＭＳ Ｐゴシック" charset="-128"/>
                          <a:cs typeface="Times New Roman" charset="0"/>
                        </a:rPr>
                        <a:t>000</a:t>
                      </a:r>
                      <a:endParaRPr kumimoji="0" lang="en-US" sz="1800" b="0" i="0" u="none" strike="noStrike" cap="none" normalizeH="0" baseline="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cs typeface="Times New Roman" charset="0"/>
                        </a:rPr>
                        <a:t>01</a:t>
                      </a:r>
                      <a:endParaRPr kumimoji="0" lang="en-US" sz="18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558BB8"/>
                          </a:solidFill>
                          <a:effectLst/>
                          <a:latin typeface="Arial" charset="0"/>
                          <a:ea typeface="ＭＳ Ｐゴシック" charset="-128"/>
                          <a:cs typeface="Times New Roman" charset="0"/>
                        </a:rPr>
                        <a:t>0110</a:t>
                      </a:r>
                      <a:endParaRPr kumimoji="0" lang="en-US" sz="1800" b="0" i="0" u="none" strike="noStrike" cap="none" normalizeH="0" baseline="0" dirty="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558BB8"/>
                          </a:solidFill>
                          <a:effectLst/>
                          <a:latin typeface="Arial" charset="0"/>
                          <a:ea typeface="ＭＳ Ｐゴシック" charset="-128"/>
                          <a:cs typeface="Times New Roman" charset="0"/>
                        </a:rPr>
                        <a:t>0110</a:t>
                      </a:r>
                      <a:r>
                        <a:rPr kumimoji="0" lang="en-US" sz="1800" b="0" i="0" u="none" strike="noStrike" cap="none" normalizeH="0" baseline="0" dirty="0" smtClean="0">
                          <a:ln>
                            <a:noFill/>
                          </a:ln>
                          <a:solidFill>
                            <a:srgbClr val="000000"/>
                          </a:solidFill>
                          <a:effectLst/>
                          <a:latin typeface="Arial" charset="0"/>
                          <a:ea typeface="ＭＳ Ｐゴシック" charset="-128"/>
                          <a:cs typeface="Times New Roman" charset="0"/>
                        </a:rPr>
                        <a:t> </a:t>
                      </a:r>
                      <a:r>
                        <a:rPr kumimoji="0" lang="en-US" sz="1800" b="0" i="0" u="none" strike="noStrike" cap="none" normalizeH="0" baseline="0" dirty="0" smtClean="0">
                          <a:ln>
                            <a:noFill/>
                          </a:ln>
                          <a:solidFill>
                            <a:srgbClr val="FF6600"/>
                          </a:solidFill>
                          <a:effectLst/>
                          <a:latin typeface="Arial" charset="0"/>
                          <a:ea typeface="ＭＳ Ｐゴシック" charset="-128"/>
                          <a:cs typeface="Times New Roman" charset="0"/>
                        </a:rPr>
                        <a:t>000</a:t>
                      </a:r>
                      <a:endParaRPr kumimoji="0" lang="en-US" sz="1800" b="0" i="0" u="none" strike="noStrike" cap="none" normalizeH="0" baseline="0" dirty="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9</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01 001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6600"/>
                          </a:solidFill>
                          <a:effectLst/>
                          <a:latin typeface="Arial" charset="0"/>
                          <a:ea typeface="ＭＳ Ｐゴシック" charset="-128"/>
                          <a:cs typeface="Times New Roman" charset="0"/>
                        </a:rPr>
                        <a:t>001</a:t>
                      </a:r>
                      <a:endParaRPr kumimoji="0" lang="en-US" sz="1800" b="0" i="0" u="none" strike="noStrike" cap="none" normalizeH="0" baseline="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cs typeface="Times New Roman" charset="0"/>
                        </a:rPr>
                        <a:t>01</a:t>
                      </a:r>
                      <a:endParaRPr kumimoji="0" lang="en-US" sz="18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558BB8"/>
                          </a:solidFill>
                          <a:effectLst/>
                          <a:latin typeface="Arial" charset="0"/>
                          <a:ea typeface="ＭＳ Ｐゴシック" charset="-128"/>
                          <a:cs typeface="Times New Roman" charset="0"/>
                        </a:rPr>
                        <a:t>0110</a:t>
                      </a:r>
                      <a:endParaRPr kumimoji="0" lang="en-US" sz="1800" b="0" i="0" u="none" strike="noStrike" cap="none" normalizeH="0" baseline="0" dirty="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558BB8"/>
                          </a:solidFill>
                          <a:effectLst/>
                          <a:latin typeface="Arial" charset="0"/>
                          <a:ea typeface="ＭＳ Ｐゴシック" charset="-128"/>
                          <a:cs typeface="Times New Roman" charset="0"/>
                        </a:rPr>
                        <a:t>0110</a:t>
                      </a:r>
                      <a:r>
                        <a:rPr kumimoji="0" lang="en-US" sz="1800" b="0" i="0" u="none" strike="noStrike" cap="none" normalizeH="0" baseline="0" dirty="0" smtClean="0">
                          <a:ln>
                            <a:noFill/>
                          </a:ln>
                          <a:solidFill>
                            <a:srgbClr val="000000"/>
                          </a:solidFill>
                          <a:effectLst/>
                          <a:latin typeface="Arial" charset="0"/>
                          <a:ea typeface="ＭＳ Ｐゴシック" charset="-128"/>
                          <a:cs typeface="Times New Roman" charset="0"/>
                        </a:rPr>
                        <a:t> </a:t>
                      </a:r>
                      <a:r>
                        <a:rPr kumimoji="0" lang="en-US" sz="1800" b="0" i="0" u="none" strike="noStrike" cap="none" normalizeH="0" baseline="0" dirty="0" smtClean="0">
                          <a:ln>
                            <a:noFill/>
                          </a:ln>
                          <a:solidFill>
                            <a:srgbClr val="FF6600"/>
                          </a:solidFill>
                          <a:effectLst/>
                          <a:latin typeface="Arial" charset="0"/>
                          <a:ea typeface="ＭＳ Ｐゴシック" charset="-128"/>
                          <a:cs typeface="Times New Roman" charset="0"/>
                        </a:rPr>
                        <a:t>001</a:t>
                      </a:r>
                      <a:endParaRPr kumimoji="0" lang="en-US" sz="1800" b="0" i="0" u="none" strike="noStrike" cap="none" normalizeH="0" baseline="0" dirty="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66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15</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01 111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6600"/>
                          </a:solidFill>
                          <a:effectLst/>
                          <a:latin typeface="Arial" charset="0"/>
                          <a:ea typeface="ＭＳ Ｐゴシック" charset="-128"/>
                          <a:cs typeface="Times New Roman" charset="0"/>
                        </a:rPr>
                        <a:t>111</a:t>
                      </a:r>
                      <a:endParaRPr kumimoji="0" lang="en-US" sz="1800" b="0" i="0" u="none" strike="noStrike" cap="none" normalizeH="0" baseline="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cs typeface="Times New Roman" charset="0"/>
                        </a:rPr>
                        <a:t>01</a:t>
                      </a:r>
                      <a:endParaRPr kumimoji="0" lang="en-US" sz="18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558BB8"/>
                          </a:solidFill>
                          <a:effectLst/>
                          <a:latin typeface="Arial" charset="0"/>
                          <a:ea typeface="ＭＳ Ｐゴシック" charset="-128"/>
                          <a:cs typeface="Times New Roman" charset="0"/>
                        </a:rPr>
                        <a:t>0110</a:t>
                      </a:r>
                      <a:endParaRPr kumimoji="0" lang="en-US" sz="1800" b="0" i="0" u="none" strike="noStrike" cap="none" normalizeH="0" baseline="0" dirty="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558BB8"/>
                          </a:solidFill>
                          <a:effectLst/>
                          <a:latin typeface="Arial" charset="0"/>
                          <a:ea typeface="ＭＳ Ｐゴシック" charset="-128"/>
                          <a:cs typeface="Times New Roman" charset="0"/>
                        </a:rPr>
                        <a:t>0110</a:t>
                      </a:r>
                      <a:r>
                        <a:rPr kumimoji="0" lang="en-US" sz="1800" b="0" i="0" u="none" strike="noStrike" cap="none" normalizeH="0" baseline="0" dirty="0" smtClean="0">
                          <a:ln>
                            <a:noFill/>
                          </a:ln>
                          <a:solidFill>
                            <a:srgbClr val="000000"/>
                          </a:solidFill>
                          <a:effectLst/>
                          <a:latin typeface="Arial" charset="0"/>
                          <a:ea typeface="ＭＳ Ｐゴシック" charset="-128"/>
                          <a:cs typeface="Times New Roman" charset="0"/>
                        </a:rPr>
                        <a:t> </a:t>
                      </a:r>
                      <a:r>
                        <a:rPr kumimoji="0" lang="en-US" sz="1800" b="0" i="0" u="none" strike="noStrike" cap="none" normalizeH="0" baseline="0" dirty="0" smtClean="0">
                          <a:ln>
                            <a:noFill/>
                          </a:ln>
                          <a:solidFill>
                            <a:srgbClr val="FF6600"/>
                          </a:solidFill>
                          <a:effectLst/>
                          <a:latin typeface="Arial" charset="0"/>
                          <a:ea typeface="ＭＳ Ｐゴシック" charset="-128"/>
                          <a:cs typeface="Times New Roman" charset="0"/>
                        </a:rPr>
                        <a:t>111</a:t>
                      </a:r>
                      <a:endParaRPr kumimoji="0" lang="en-US" sz="1800" b="0" i="0" u="none" strike="noStrike" cap="none" normalizeH="0" baseline="0" dirty="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16</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10 000</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6600"/>
                          </a:solidFill>
                          <a:effectLst/>
                          <a:latin typeface="Arial" charset="0"/>
                          <a:ea typeface="ＭＳ Ｐゴシック" charset="-128"/>
                          <a:cs typeface="Times New Roman" charset="0"/>
                        </a:rPr>
                        <a:t>000</a:t>
                      </a:r>
                      <a:endParaRPr kumimoji="0" lang="en-US" sz="1800" b="0" i="0" u="none" strike="noStrike" cap="none" normalizeH="0" baseline="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cs typeface="Times New Roman" charset="0"/>
                        </a:rPr>
                        <a:t>10</a:t>
                      </a:r>
                      <a:endParaRPr kumimoji="0" lang="en-US" sz="18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558BB8"/>
                          </a:solidFill>
                          <a:effectLst/>
                          <a:latin typeface="Arial" charset="0"/>
                          <a:ea typeface="ＭＳ Ｐゴシック" charset="-128"/>
                          <a:cs typeface="Times New Roman" charset="0"/>
                        </a:rPr>
                        <a:t>0100</a:t>
                      </a:r>
                      <a:endParaRPr kumimoji="0" lang="en-US" sz="1800" b="0" i="0" u="none" strike="noStrike" cap="none" normalizeH="0" baseline="0" dirty="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558BB8"/>
                          </a:solidFill>
                          <a:effectLst/>
                          <a:latin typeface="Arial" charset="0"/>
                          <a:ea typeface="ＭＳ Ｐゴシック" charset="-128"/>
                          <a:cs typeface="Times New Roman" charset="0"/>
                        </a:rPr>
                        <a:t>0100</a:t>
                      </a:r>
                      <a:r>
                        <a:rPr kumimoji="0" lang="en-US" sz="1800" b="0" i="0" u="none" strike="noStrike" cap="none" normalizeH="0" baseline="0" dirty="0" smtClean="0">
                          <a:ln>
                            <a:noFill/>
                          </a:ln>
                          <a:solidFill>
                            <a:srgbClr val="000000"/>
                          </a:solidFill>
                          <a:effectLst/>
                          <a:latin typeface="Arial" charset="0"/>
                          <a:ea typeface="ＭＳ Ｐゴシック" charset="-128"/>
                          <a:cs typeface="Times New Roman" charset="0"/>
                        </a:rPr>
                        <a:t> </a:t>
                      </a:r>
                      <a:r>
                        <a:rPr kumimoji="0" lang="en-US" sz="1800" b="0" i="0" u="none" strike="noStrike" cap="none" normalizeH="0" baseline="0" dirty="0" smtClean="0">
                          <a:ln>
                            <a:noFill/>
                          </a:ln>
                          <a:solidFill>
                            <a:srgbClr val="FF6600"/>
                          </a:solidFill>
                          <a:effectLst/>
                          <a:latin typeface="Arial" charset="0"/>
                          <a:ea typeface="ＭＳ Ｐゴシック" charset="-128"/>
                          <a:cs typeface="Times New Roman" charset="0"/>
                        </a:rPr>
                        <a:t>000</a:t>
                      </a:r>
                      <a:endParaRPr kumimoji="0" lang="en-US" sz="1800" b="0" i="0" u="none" strike="noStrike" cap="none" normalizeH="0" baseline="0" dirty="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17</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10 001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6600"/>
                          </a:solidFill>
                          <a:effectLst/>
                          <a:latin typeface="Arial" charset="0"/>
                          <a:ea typeface="ＭＳ Ｐゴシック" charset="-128"/>
                          <a:cs typeface="Times New Roman" charset="0"/>
                        </a:rPr>
                        <a:t>001</a:t>
                      </a:r>
                      <a:endParaRPr kumimoji="0" lang="en-US" sz="1800" b="0" i="0" u="none" strike="noStrike" cap="none" normalizeH="0" baseline="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cs typeface="Times New Roman" charset="0"/>
                        </a:rPr>
                        <a:t>10</a:t>
                      </a:r>
                      <a:endParaRPr kumimoji="0" lang="en-US" sz="18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558BB8"/>
                          </a:solidFill>
                          <a:effectLst/>
                          <a:latin typeface="Arial" charset="0"/>
                          <a:ea typeface="ＭＳ Ｐゴシック" charset="-128"/>
                          <a:cs typeface="Times New Roman" charset="0"/>
                        </a:rPr>
                        <a:t>0100</a:t>
                      </a:r>
                      <a:endParaRPr kumimoji="0" lang="en-US" sz="1800" b="0" i="0" u="none" strike="noStrike" cap="none" normalizeH="0" baseline="0" dirty="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558BB8"/>
                          </a:solidFill>
                          <a:effectLst/>
                          <a:latin typeface="Arial" charset="0"/>
                          <a:ea typeface="ＭＳ Ｐゴシック" charset="-128"/>
                          <a:cs typeface="Times New Roman" charset="0"/>
                        </a:rPr>
                        <a:t>0100</a:t>
                      </a:r>
                      <a:r>
                        <a:rPr kumimoji="0" lang="en-US" sz="1800" b="0" i="0" u="none" strike="noStrike" cap="none" normalizeH="0" baseline="0" dirty="0" smtClean="0">
                          <a:ln>
                            <a:noFill/>
                          </a:ln>
                          <a:solidFill>
                            <a:srgbClr val="000000"/>
                          </a:solidFill>
                          <a:effectLst/>
                          <a:latin typeface="Arial" charset="0"/>
                          <a:ea typeface="ＭＳ Ｐゴシック" charset="-128"/>
                          <a:cs typeface="Times New Roman" charset="0"/>
                        </a:rPr>
                        <a:t> </a:t>
                      </a:r>
                      <a:r>
                        <a:rPr kumimoji="0" lang="en-US" sz="1800" b="0" i="0" u="none" strike="noStrike" cap="none" normalizeH="0" baseline="0" dirty="0" smtClean="0">
                          <a:ln>
                            <a:noFill/>
                          </a:ln>
                          <a:solidFill>
                            <a:srgbClr val="FF6600"/>
                          </a:solidFill>
                          <a:effectLst/>
                          <a:latin typeface="Arial" charset="0"/>
                          <a:ea typeface="ＭＳ Ｐゴシック" charset="-128"/>
                          <a:cs typeface="Times New Roman" charset="0"/>
                        </a:rPr>
                        <a:t>001</a:t>
                      </a:r>
                      <a:endParaRPr kumimoji="0" lang="en-US" sz="1800" b="0" i="0" u="none" strike="noStrike" cap="none" normalizeH="0" baseline="0" dirty="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6600"/>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cs typeface="Times New Roman" charset="0"/>
                        </a:rPr>
                        <a:t>…</a:t>
                      </a:r>
                      <a:endParaRPr kumimoji="0" lang="en-US" sz="18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ＭＳ Ｐゴシック" charset="-128"/>
                          <a:cs typeface="Times New Roman" charset="0"/>
                        </a:rPr>
                        <a:t>…</a:t>
                      </a:r>
                      <a:endParaRPr kumimoji="0" lang="en-US" sz="18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Word 23</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ＭＳ Ｐゴシック" charset="-128"/>
                          <a:cs typeface="Times New Roman" charset="0"/>
                        </a:rPr>
                        <a:t>10 111</a:t>
                      </a:r>
                      <a:endParaRPr kumimoji="0" lang="en-US" sz="18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6600"/>
                          </a:solidFill>
                          <a:effectLst/>
                          <a:latin typeface="Arial" charset="0"/>
                          <a:ea typeface="ＭＳ Ｐゴシック" charset="-128"/>
                          <a:cs typeface="Times New Roman" charset="0"/>
                        </a:rPr>
                        <a:t>111</a:t>
                      </a:r>
                      <a:endParaRPr kumimoji="0" lang="en-US" sz="1800" b="0" i="0" u="none" strike="noStrike" cap="none" normalizeH="0" baseline="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charset="-128"/>
                          <a:cs typeface="Times New Roman" charset="0"/>
                        </a:rPr>
                        <a:t>10</a:t>
                      </a:r>
                      <a:endParaRPr kumimoji="0" lang="en-US" sz="18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558BB8"/>
                          </a:solidFill>
                          <a:effectLst/>
                          <a:latin typeface="Arial" charset="0"/>
                          <a:ea typeface="ＭＳ Ｐゴシック" charset="-128"/>
                          <a:cs typeface="Times New Roman" charset="0"/>
                        </a:rPr>
                        <a:t>0100</a:t>
                      </a:r>
                      <a:endParaRPr kumimoji="0" lang="en-US" sz="1800" b="0" i="0" u="none" strike="noStrike" cap="none" normalizeH="0" baseline="0" dirty="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558BB8"/>
                          </a:solidFill>
                          <a:effectLst/>
                          <a:latin typeface="Arial" charset="0"/>
                          <a:ea typeface="ＭＳ Ｐゴシック" charset="-128"/>
                          <a:cs typeface="Times New Roman" charset="0"/>
                        </a:rPr>
                        <a:t>0100</a:t>
                      </a:r>
                      <a:r>
                        <a:rPr kumimoji="0" lang="en-US" sz="1800" b="0" i="0" u="none" strike="noStrike" cap="none" normalizeH="0" baseline="0" dirty="0" smtClean="0">
                          <a:ln>
                            <a:noFill/>
                          </a:ln>
                          <a:solidFill>
                            <a:srgbClr val="000000"/>
                          </a:solidFill>
                          <a:effectLst/>
                          <a:latin typeface="Arial" charset="0"/>
                          <a:ea typeface="ＭＳ Ｐゴシック" charset="-128"/>
                          <a:cs typeface="Times New Roman" charset="0"/>
                        </a:rPr>
                        <a:t> </a:t>
                      </a:r>
                      <a:r>
                        <a:rPr kumimoji="0" lang="en-US" sz="1800" b="0" i="0" u="none" strike="noStrike" cap="none" normalizeH="0" baseline="0" dirty="0" smtClean="0">
                          <a:ln>
                            <a:noFill/>
                          </a:ln>
                          <a:solidFill>
                            <a:srgbClr val="FF6600"/>
                          </a:solidFill>
                          <a:effectLst/>
                          <a:latin typeface="Arial" charset="0"/>
                          <a:ea typeface="ＭＳ Ｐゴシック" charset="-128"/>
                          <a:cs typeface="Times New Roman" charset="0"/>
                        </a:rPr>
                        <a:t>111</a:t>
                      </a:r>
                      <a:endParaRPr kumimoji="0" lang="en-US" sz="1800" b="0" i="0" u="none" strike="noStrike" cap="none" normalizeH="0" baseline="0" dirty="0" smtClean="0">
                        <a:ln>
                          <a:noFill/>
                        </a:ln>
                        <a:solidFill>
                          <a:srgbClr val="FF660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bl>
          </a:graphicData>
        </a:graphic>
      </p:graphicFrame>
    </p:spTree>
    <p:extLst>
      <p:ext uri="{BB962C8B-B14F-4D97-AF65-F5344CB8AC3E}">
        <p14:creationId xmlns:p14="http://schemas.microsoft.com/office/powerpoint/2010/main" val="37712495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 </a:t>
            </a:r>
            <a:r>
              <a:rPr lang="en-US" dirty="0" err="1"/>
              <a:t>Kỹ</a:t>
            </a:r>
            <a:r>
              <a:rPr lang="en-US" dirty="0"/>
              <a:t> </a:t>
            </a:r>
            <a:r>
              <a:rPr lang="en-US" dirty="0" err="1"/>
              <a:t>thuật</a:t>
            </a:r>
            <a:r>
              <a:rPr lang="en-US" dirty="0"/>
              <a:t> </a:t>
            </a:r>
            <a:r>
              <a:rPr lang="en-US" dirty="0" err="1"/>
              <a:t>phân</a:t>
            </a:r>
            <a:r>
              <a:rPr lang="en-US" dirty="0"/>
              <a:t> </a:t>
            </a:r>
            <a:r>
              <a:rPr lang="en-US" dirty="0" err="1"/>
              <a:t>trang</a:t>
            </a:r>
            <a:r>
              <a:rPr lang="en-US" dirty="0"/>
              <a:t> (Paging)</a:t>
            </a:r>
            <a:endParaRPr lang="vi-VN" dirty="0"/>
          </a:p>
        </p:txBody>
      </p:sp>
      <p:sp>
        <p:nvSpPr>
          <p:cNvPr id="3" name="Content Placeholder 2"/>
          <p:cNvSpPr>
            <a:spLocks noGrp="1"/>
          </p:cNvSpPr>
          <p:nvPr>
            <p:ph idx="1"/>
          </p:nvPr>
        </p:nvSpPr>
        <p:spPr/>
        <p:txBody>
          <a:bodyPr>
            <a:normAutofit/>
          </a:bodyPr>
          <a:lstStyle/>
          <a:p>
            <a:r>
              <a:rPr lang="en-US" dirty="0" err="1" smtClean="0"/>
              <a:t>Mọi</a:t>
            </a:r>
            <a:r>
              <a:rPr lang="en-US" dirty="0" smtClean="0"/>
              <a:t> </a:t>
            </a:r>
            <a:r>
              <a:rPr lang="en-US" dirty="0" err="1" smtClean="0"/>
              <a:t>truy</a:t>
            </a:r>
            <a:r>
              <a:rPr lang="en-US" dirty="0" smtClean="0"/>
              <a:t> </a:t>
            </a:r>
            <a:r>
              <a:rPr lang="en-US" dirty="0" err="1" smtClean="0"/>
              <a:t>cập</a:t>
            </a:r>
            <a:r>
              <a:rPr lang="en-US" dirty="0" smtClean="0"/>
              <a:t> </a:t>
            </a:r>
            <a:r>
              <a:rPr lang="en-US" dirty="0" err="1" smtClean="0"/>
              <a:t>vào</a:t>
            </a:r>
            <a:r>
              <a:rPr lang="en-US" dirty="0" smtClean="0"/>
              <a:t> </a:t>
            </a:r>
            <a:r>
              <a:rPr lang="en-US" dirty="0" err="1" smtClean="0"/>
              <a:t>bộ</a:t>
            </a:r>
            <a:r>
              <a:rPr lang="en-US" dirty="0" smtClean="0"/>
              <a:t> </a:t>
            </a:r>
            <a:r>
              <a:rPr lang="en-US" dirty="0" err="1" smtClean="0"/>
              <a:t>nhớ</a:t>
            </a:r>
            <a:r>
              <a:rPr lang="en-US" dirty="0" smtClean="0"/>
              <a:t> </a:t>
            </a:r>
            <a:r>
              <a:rPr lang="en-US" dirty="0" err="1" smtClean="0"/>
              <a:t>đều</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thông</a:t>
            </a:r>
            <a:r>
              <a:rPr lang="en-US" dirty="0" smtClean="0"/>
              <a:t> qua </a:t>
            </a:r>
            <a:r>
              <a:rPr lang="en-US" dirty="0" err="1" smtClean="0"/>
              <a:t>bảng</a:t>
            </a:r>
            <a:r>
              <a:rPr lang="en-US" dirty="0" smtClean="0"/>
              <a:t> </a:t>
            </a:r>
            <a:r>
              <a:rPr lang="en-US" dirty="0" err="1" smtClean="0"/>
              <a:t>phân</a:t>
            </a:r>
            <a:r>
              <a:rPr lang="en-US" dirty="0" smtClean="0"/>
              <a:t> </a:t>
            </a:r>
            <a:r>
              <a:rPr lang="en-US" dirty="0" err="1" smtClean="0"/>
              <a:t>trang</a:t>
            </a:r>
            <a:r>
              <a:rPr lang="en-US" dirty="0" smtClean="0"/>
              <a:t>, </a:t>
            </a:r>
            <a:r>
              <a:rPr lang="en-US" dirty="0" err="1" smtClean="0"/>
              <a:t>vì</a:t>
            </a:r>
            <a:r>
              <a:rPr lang="en-US" dirty="0" smtClean="0"/>
              <a:t> </a:t>
            </a:r>
            <a:r>
              <a:rPr lang="en-US" dirty="0" err="1" smtClean="0"/>
              <a:t>vậy</a:t>
            </a:r>
            <a:r>
              <a:rPr lang="en-US" dirty="0" smtClean="0"/>
              <a:t>, </a:t>
            </a:r>
            <a:r>
              <a:rPr lang="en-US" dirty="0" err="1" smtClean="0"/>
              <a:t>cần</a:t>
            </a:r>
            <a:r>
              <a:rPr lang="en-US" dirty="0" smtClean="0"/>
              <a:t> </a:t>
            </a:r>
            <a:r>
              <a:rPr lang="en-US" dirty="0" err="1" smtClean="0"/>
              <a:t>có</a:t>
            </a:r>
            <a:r>
              <a:rPr lang="en-US" dirty="0" smtClean="0"/>
              <a:t> </a:t>
            </a:r>
            <a:r>
              <a:rPr lang="en-US" dirty="0" err="1" smtClean="0"/>
              <a:t>một</a:t>
            </a:r>
            <a:r>
              <a:rPr lang="en-US" dirty="0" smtClean="0"/>
              <a:t> </a:t>
            </a:r>
            <a:r>
              <a:rPr lang="en-US" dirty="0" err="1" smtClean="0"/>
              <a:t>cơ</a:t>
            </a:r>
            <a:r>
              <a:rPr lang="en-US" dirty="0" smtClean="0"/>
              <a:t> </a:t>
            </a:r>
            <a:r>
              <a:rPr lang="en-US" dirty="0" err="1" smtClean="0"/>
              <a:t>chế</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hiệu</a:t>
            </a:r>
            <a:r>
              <a:rPr lang="en-US" dirty="0" smtClean="0"/>
              <a:t> </a:t>
            </a:r>
            <a:r>
              <a:rPr lang="en-US" dirty="0" err="1" smtClean="0"/>
              <a:t>quả</a:t>
            </a:r>
            <a:r>
              <a:rPr lang="en-US" dirty="0" smtClean="0"/>
              <a:t>.</a:t>
            </a:r>
          </a:p>
          <a:p>
            <a:r>
              <a:rPr lang="en-US" dirty="0" err="1" smtClean="0"/>
              <a:t>Phương</a:t>
            </a:r>
            <a:r>
              <a:rPr lang="en-US" dirty="0" smtClean="0"/>
              <a:t> </a:t>
            </a:r>
            <a:r>
              <a:rPr lang="en-US" dirty="0" err="1" smtClean="0"/>
              <a:t>pháp</a:t>
            </a:r>
            <a:r>
              <a:rPr lang="en-US" dirty="0" smtClean="0"/>
              <a:t>:</a:t>
            </a:r>
          </a:p>
          <a:p>
            <a:pPr marL="925830" lvl="1" indent="-514350">
              <a:buFont typeface="+mj-lt"/>
              <a:buAutoNum type="arabicPeriod"/>
            </a:pPr>
            <a:r>
              <a:rPr lang="vi-VN" dirty="0">
                <a:latin typeface="Calibri" pitchFamily="34" charset="0"/>
                <a:cs typeface="Calibri" pitchFamily="34" charset="0"/>
              </a:rPr>
              <a:t>Sử dụng </a:t>
            </a:r>
            <a:r>
              <a:rPr lang="vi-VN" dirty="0" smtClean="0">
                <a:latin typeface="Calibri" pitchFamily="34" charset="0"/>
                <a:cs typeface="Calibri" pitchFamily="34" charset="0"/>
              </a:rPr>
              <a:t>thanh ghi truy cập nhanh (</a:t>
            </a:r>
            <a:r>
              <a:rPr lang="en-US" b="1" dirty="0"/>
              <a:t>fast dedicated registers</a:t>
            </a:r>
            <a:r>
              <a:rPr lang="vi-VN" dirty="0" smtClean="0">
                <a:latin typeface="Calibri" pitchFamily="34" charset="0"/>
                <a:cs typeface="Calibri" pitchFamily="34" charset="0"/>
              </a:rPr>
              <a:t>);</a:t>
            </a:r>
          </a:p>
          <a:p>
            <a:pPr marL="925830" lvl="1" indent="-514350">
              <a:buFont typeface="+mj-lt"/>
              <a:buAutoNum type="arabicPeriod"/>
            </a:pPr>
            <a:r>
              <a:rPr lang="vi-VN" dirty="0" smtClean="0">
                <a:latin typeface="Calibri" pitchFamily="34" charset="0"/>
                <a:cs typeface="Calibri" pitchFamily="34" charset="0"/>
              </a:rPr>
              <a:t>Lưu bảng phân </a:t>
            </a:r>
            <a:r>
              <a:rPr lang="vi-VN" dirty="0">
                <a:latin typeface="Calibri" pitchFamily="34" charset="0"/>
                <a:cs typeface="Calibri" pitchFamily="34" charset="0"/>
              </a:rPr>
              <a:t>trang trong bộ nhớ </a:t>
            </a:r>
            <a:r>
              <a:rPr lang="vi-VN" dirty="0" smtClean="0">
                <a:latin typeface="Calibri" pitchFamily="34" charset="0"/>
                <a:cs typeface="Calibri" pitchFamily="34" charset="0"/>
              </a:rPr>
              <a:t>chính;</a:t>
            </a:r>
          </a:p>
          <a:p>
            <a:pPr marL="925830" lvl="1" indent="-514350">
              <a:buFont typeface="+mj-lt"/>
              <a:buAutoNum type="arabicPeriod"/>
            </a:pPr>
            <a:r>
              <a:rPr lang="en-US" dirty="0" err="1" smtClean="0"/>
              <a:t>Sử</a:t>
            </a:r>
            <a:r>
              <a:rPr lang="en-US" dirty="0" smtClean="0"/>
              <a:t> </a:t>
            </a:r>
            <a:r>
              <a:rPr lang="en-US" dirty="0" err="1" smtClean="0"/>
              <a:t>dụng</a:t>
            </a:r>
            <a:r>
              <a:rPr lang="en-US" dirty="0" smtClean="0"/>
              <a:t> </a:t>
            </a:r>
            <a:r>
              <a:rPr lang="en-US" dirty="0" err="1" smtClean="0"/>
              <a:t>thanh</a:t>
            </a:r>
            <a:r>
              <a:rPr lang="en-US" dirty="0" smtClean="0"/>
              <a:t> </a:t>
            </a:r>
            <a:r>
              <a:rPr lang="en-US" dirty="0" err="1" smtClean="0"/>
              <a:t>nhớ</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nội</a:t>
            </a:r>
            <a:r>
              <a:rPr lang="en-US" dirty="0" smtClean="0"/>
              <a:t> dung-</a:t>
            </a:r>
            <a:r>
              <a:rPr lang="en-US" dirty="0" err="1" smtClean="0"/>
              <a:t>địa</a:t>
            </a:r>
            <a:r>
              <a:rPr lang="en-US" dirty="0" smtClean="0"/>
              <a:t> </a:t>
            </a:r>
            <a:r>
              <a:rPr lang="en-US" dirty="0" err="1" smtClean="0"/>
              <a:t>chỉ</a:t>
            </a:r>
            <a:r>
              <a:rPr lang="en-US" dirty="0" smtClean="0"/>
              <a:t> </a:t>
            </a:r>
            <a:r>
              <a:rPr lang="en-US" b="1" dirty="0" smtClean="0"/>
              <a:t>CAAR</a:t>
            </a:r>
            <a:r>
              <a:rPr lang="en-US" dirty="0" smtClean="0"/>
              <a:t> (</a:t>
            </a:r>
            <a:r>
              <a:rPr lang="en-US" b="1" dirty="0" smtClean="0"/>
              <a:t>content-addressable </a:t>
            </a:r>
            <a:r>
              <a:rPr lang="en-US" b="1" dirty="0"/>
              <a:t>associative </a:t>
            </a:r>
            <a:r>
              <a:rPr lang="en-US" b="1" dirty="0" smtClean="0"/>
              <a:t>registers</a:t>
            </a:r>
            <a:r>
              <a:rPr lang="en-US" dirty="0" smtClean="0"/>
              <a:t>).</a:t>
            </a:r>
          </a:p>
          <a:p>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dirty="0" smtClean="0"/>
              <a:t>GV. </a:t>
            </a:r>
            <a:r>
              <a:rPr lang="en-US" dirty="0" err="1" smtClean="0"/>
              <a:t>Hà</a:t>
            </a:r>
            <a:r>
              <a:rPr lang="en-US" dirty="0" smtClean="0"/>
              <a:t> </a:t>
            </a:r>
            <a:r>
              <a:rPr lang="en-US" dirty="0" err="1" smtClean="0"/>
              <a:t>Chí</a:t>
            </a:r>
            <a:r>
              <a:rPr lang="en-US" dirty="0" smtClean="0"/>
              <a:t>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27327867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itchFamily="18" charset="0"/>
                <a:cs typeface="Calibri" pitchFamily="34" charset="0"/>
              </a:rPr>
              <a:t>Chương 3. Quản lý bộ nhớ</a:t>
            </a:r>
            <a:endParaRPr lang="vi-VN" dirty="0">
              <a:latin typeface="Cambria" pitchFamily="18" charset="0"/>
              <a:cs typeface="Calibri" pitchFamily="34" charset="0"/>
            </a:endParaRPr>
          </a:p>
        </p:txBody>
      </p:sp>
      <p:sp>
        <p:nvSpPr>
          <p:cNvPr id="3" name="Content Placeholder 2"/>
          <p:cNvSpPr>
            <a:spLocks noGrp="1"/>
          </p:cNvSpPr>
          <p:nvPr>
            <p:ph idx="1"/>
          </p:nvPr>
        </p:nvSpPr>
        <p:spPr/>
        <p:txBody>
          <a:bodyPr/>
          <a:lstStyle/>
          <a:p>
            <a:pPr marL="411480" lvl="1" indent="0">
              <a:buNone/>
            </a:pPr>
            <a:r>
              <a:rPr lang="en-US" b="1" dirty="0" smtClean="0">
                <a:solidFill>
                  <a:schemeClr val="tx2">
                    <a:lumMod val="60000"/>
                    <a:lumOff val="40000"/>
                  </a:schemeClr>
                </a:solidFill>
              </a:rPr>
              <a:t>3.6. </a:t>
            </a:r>
            <a:r>
              <a:rPr lang="en-US" b="1" dirty="0" err="1" smtClean="0">
                <a:solidFill>
                  <a:schemeClr val="tx2">
                    <a:lumMod val="60000"/>
                    <a:lumOff val="40000"/>
                  </a:schemeClr>
                </a:solidFill>
              </a:rPr>
              <a:t>Kỹ</a:t>
            </a:r>
            <a:r>
              <a:rPr lang="en-US" b="1" dirty="0" smtClean="0">
                <a:solidFill>
                  <a:schemeClr val="tx2">
                    <a:lumMod val="60000"/>
                    <a:lumOff val="40000"/>
                  </a:schemeClr>
                </a:solidFill>
              </a:rPr>
              <a:t> </a:t>
            </a:r>
            <a:r>
              <a:rPr lang="en-US" b="1" dirty="0" err="1" smtClean="0">
                <a:solidFill>
                  <a:schemeClr val="tx2">
                    <a:lumMod val="60000"/>
                    <a:lumOff val="40000"/>
                  </a:schemeClr>
                </a:solidFill>
              </a:rPr>
              <a:t>thuật</a:t>
            </a:r>
            <a:r>
              <a:rPr lang="en-US" b="1" dirty="0" smtClean="0">
                <a:solidFill>
                  <a:schemeClr val="tx2">
                    <a:lumMod val="60000"/>
                    <a:lumOff val="40000"/>
                  </a:schemeClr>
                </a:solidFill>
              </a:rPr>
              <a:t> </a:t>
            </a:r>
            <a:r>
              <a:rPr lang="en-US" b="1" dirty="0" err="1" smtClean="0">
                <a:solidFill>
                  <a:schemeClr val="tx2">
                    <a:lumMod val="60000"/>
                    <a:lumOff val="40000"/>
                  </a:schemeClr>
                </a:solidFill>
              </a:rPr>
              <a:t>phân</a:t>
            </a:r>
            <a:r>
              <a:rPr lang="en-US" b="1" dirty="0" smtClean="0">
                <a:solidFill>
                  <a:schemeClr val="tx2">
                    <a:lumMod val="60000"/>
                    <a:lumOff val="40000"/>
                  </a:schemeClr>
                </a:solidFill>
              </a:rPr>
              <a:t> </a:t>
            </a:r>
            <a:r>
              <a:rPr lang="en-US" b="1" dirty="0" err="1" smtClean="0">
                <a:solidFill>
                  <a:schemeClr val="tx2">
                    <a:lumMod val="60000"/>
                    <a:lumOff val="40000"/>
                  </a:schemeClr>
                </a:solidFill>
              </a:rPr>
              <a:t>trang</a:t>
            </a:r>
            <a:r>
              <a:rPr lang="en-US" b="1" dirty="0" smtClean="0">
                <a:solidFill>
                  <a:schemeClr val="tx2">
                    <a:lumMod val="60000"/>
                    <a:lumOff val="40000"/>
                  </a:schemeClr>
                </a:solidFill>
              </a:rPr>
              <a:t> (Paging)</a:t>
            </a:r>
          </a:p>
          <a:p>
            <a:pPr marL="411163" lvl="1" indent="280988">
              <a:buNone/>
            </a:pPr>
            <a:r>
              <a:rPr lang="vi-VN" b="1" dirty="0" smtClean="0">
                <a:latin typeface="Calibri" pitchFamily="34" charset="0"/>
                <a:cs typeface="Calibri" pitchFamily="34" charset="0"/>
              </a:rPr>
              <a:t>3.6.1. Sử </a:t>
            </a:r>
            <a:r>
              <a:rPr lang="vi-VN" b="1" dirty="0">
                <a:latin typeface="Calibri" pitchFamily="34" charset="0"/>
                <a:cs typeface="Calibri" pitchFamily="34" charset="0"/>
              </a:rPr>
              <a:t>dụng thanh ghi truy cập nhanh </a:t>
            </a:r>
            <a:endParaRPr lang="vi-VN" b="1" dirty="0" smtClean="0">
              <a:latin typeface="Calibri" pitchFamily="34" charset="0"/>
              <a:cs typeface="Calibri" pitchFamily="34" charset="0"/>
            </a:endParaRPr>
          </a:p>
          <a:p>
            <a:pPr marL="411163" lvl="1" indent="280988">
              <a:buNone/>
            </a:pPr>
            <a:r>
              <a:rPr lang="vi-VN" b="1" dirty="0" smtClean="0">
                <a:solidFill>
                  <a:schemeClr val="tx2">
                    <a:lumMod val="60000"/>
                    <a:lumOff val="40000"/>
                  </a:schemeClr>
                </a:solidFill>
                <a:latin typeface="Calibri" pitchFamily="34" charset="0"/>
                <a:cs typeface="Calibri" pitchFamily="34" charset="0"/>
              </a:rPr>
              <a:t>3.6.2. Lưu </a:t>
            </a:r>
            <a:r>
              <a:rPr lang="vi-VN" b="1" dirty="0">
                <a:solidFill>
                  <a:schemeClr val="tx2">
                    <a:lumMod val="60000"/>
                    <a:lumOff val="40000"/>
                  </a:schemeClr>
                </a:solidFill>
                <a:latin typeface="Calibri" pitchFamily="34" charset="0"/>
                <a:cs typeface="Calibri" pitchFamily="34" charset="0"/>
              </a:rPr>
              <a:t>bảng phân trang trong bộ nhớ </a:t>
            </a:r>
            <a:r>
              <a:rPr lang="vi-VN" b="1" dirty="0" smtClean="0">
                <a:solidFill>
                  <a:schemeClr val="tx2">
                    <a:lumMod val="60000"/>
                    <a:lumOff val="40000"/>
                  </a:schemeClr>
                </a:solidFill>
                <a:latin typeface="Calibri" pitchFamily="34" charset="0"/>
                <a:cs typeface="Calibri" pitchFamily="34" charset="0"/>
              </a:rPr>
              <a:t>chính</a:t>
            </a:r>
          </a:p>
          <a:p>
            <a:pPr marL="411163" lvl="1" indent="280988">
              <a:buNone/>
            </a:pPr>
            <a:r>
              <a:rPr lang="en-US" b="1" dirty="0" smtClean="0">
                <a:solidFill>
                  <a:schemeClr val="tx2">
                    <a:lumMod val="60000"/>
                    <a:lumOff val="40000"/>
                  </a:schemeClr>
                </a:solidFill>
              </a:rPr>
              <a:t>3.6.3. </a:t>
            </a:r>
            <a:r>
              <a:rPr lang="en-US" b="1" dirty="0" err="1" smtClean="0">
                <a:solidFill>
                  <a:schemeClr val="tx2">
                    <a:lumMod val="60000"/>
                    <a:lumOff val="40000"/>
                  </a:schemeClr>
                </a:solidFill>
              </a:rPr>
              <a:t>Sử</a:t>
            </a:r>
            <a:r>
              <a:rPr lang="en-US" b="1" dirty="0" smtClean="0">
                <a:solidFill>
                  <a:schemeClr val="tx2">
                    <a:lumMod val="60000"/>
                    <a:lumOff val="40000"/>
                  </a:schemeClr>
                </a:solidFill>
              </a:rPr>
              <a:t> </a:t>
            </a:r>
            <a:r>
              <a:rPr lang="en-US" b="1" dirty="0" err="1">
                <a:solidFill>
                  <a:schemeClr val="tx2">
                    <a:lumMod val="60000"/>
                    <a:lumOff val="40000"/>
                  </a:schemeClr>
                </a:solidFill>
              </a:rPr>
              <a:t>dụng</a:t>
            </a:r>
            <a:r>
              <a:rPr lang="en-US" b="1" dirty="0">
                <a:solidFill>
                  <a:schemeClr val="tx2">
                    <a:lumMod val="60000"/>
                    <a:lumOff val="40000"/>
                  </a:schemeClr>
                </a:solidFill>
              </a:rPr>
              <a:t> </a:t>
            </a:r>
            <a:r>
              <a:rPr lang="en-US" b="1" dirty="0" err="1">
                <a:solidFill>
                  <a:schemeClr val="tx2">
                    <a:lumMod val="60000"/>
                    <a:lumOff val="40000"/>
                  </a:schemeClr>
                </a:solidFill>
              </a:rPr>
              <a:t>thanh</a:t>
            </a:r>
            <a:r>
              <a:rPr lang="en-US" b="1" dirty="0">
                <a:solidFill>
                  <a:schemeClr val="tx2">
                    <a:lumMod val="60000"/>
                    <a:lumOff val="40000"/>
                  </a:schemeClr>
                </a:solidFill>
              </a:rPr>
              <a:t> </a:t>
            </a:r>
            <a:r>
              <a:rPr lang="en-US" b="1" dirty="0" err="1">
                <a:solidFill>
                  <a:schemeClr val="tx2">
                    <a:lumMod val="60000"/>
                    <a:lumOff val="40000"/>
                  </a:schemeClr>
                </a:solidFill>
              </a:rPr>
              <a:t>nhớ</a:t>
            </a:r>
            <a:r>
              <a:rPr lang="en-US" b="1" dirty="0">
                <a:solidFill>
                  <a:schemeClr val="tx2">
                    <a:lumMod val="60000"/>
                    <a:lumOff val="40000"/>
                  </a:schemeClr>
                </a:solidFill>
              </a:rPr>
              <a:t> </a:t>
            </a:r>
            <a:r>
              <a:rPr lang="en-US" b="1" dirty="0" err="1">
                <a:solidFill>
                  <a:schemeClr val="tx2">
                    <a:lumMod val="60000"/>
                    <a:lumOff val="40000"/>
                  </a:schemeClr>
                </a:solidFill>
              </a:rPr>
              <a:t>kết</a:t>
            </a:r>
            <a:r>
              <a:rPr lang="en-US" b="1" dirty="0">
                <a:solidFill>
                  <a:schemeClr val="tx2">
                    <a:lumMod val="60000"/>
                    <a:lumOff val="40000"/>
                  </a:schemeClr>
                </a:solidFill>
              </a:rPr>
              <a:t> </a:t>
            </a:r>
            <a:r>
              <a:rPr lang="en-US" b="1" dirty="0" err="1">
                <a:solidFill>
                  <a:schemeClr val="tx2">
                    <a:lumMod val="60000"/>
                    <a:lumOff val="40000"/>
                  </a:schemeClr>
                </a:solidFill>
              </a:rPr>
              <a:t>hợp</a:t>
            </a:r>
            <a:r>
              <a:rPr lang="en-US" b="1" dirty="0">
                <a:solidFill>
                  <a:schemeClr val="tx2">
                    <a:lumMod val="60000"/>
                    <a:lumOff val="40000"/>
                  </a:schemeClr>
                </a:solidFill>
              </a:rPr>
              <a:t> </a:t>
            </a:r>
            <a:r>
              <a:rPr lang="en-US" b="1" dirty="0" smtClean="0">
                <a:solidFill>
                  <a:schemeClr val="tx2">
                    <a:lumMod val="60000"/>
                    <a:lumOff val="40000"/>
                  </a:schemeClr>
                </a:solidFill>
              </a:rPr>
              <a:t>CAAR</a:t>
            </a:r>
          </a:p>
          <a:p>
            <a:pPr marL="411480" lvl="1" indent="0">
              <a:buNone/>
            </a:pPr>
            <a:r>
              <a:rPr lang="en-US" b="1" dirty="0" smtClean="0">
                <a:solidFill>
                  <a:schemeClr val="tx2">
                    <a:lumMod val="60000"/>
                    <a:lumOff val="40000"/>
                  </a:schemeClr>
                </a:solidFill>
              </a:rPr>
              <a:t>3.7. Chia </a:t>
            </a:r>
            <a:r>
              <a:rPr lang="en-US" b="1" dirty="0" err="1">
                <a:solidFill>
                  <a:schemeClr val="tx2">
                    <a:lumMod val="60000"/>
                    <a:lumOff val="40000"/>
                  </a:schemeClr>
                </a:solidFill>
              </a:rPr>
              <a:t>sẻ</a:t>
            </a:r>
            <a:r>
              <a:rPr lang="en-US" b="1" dirty="0">
                <a:solidFill>
                  <a:schemeClr val="tx2">
                    <a:lumMod val="60000"/>
                    <a:lumOff val="40000"/>
                  </a:schemeClr>
                </a:solidFill>
              </a:rPr>
              <a:t> </a:t>
            </a:r>
            <a:r>
              <a:rPr lang="en-US" b="1" dirty="0" err="1">
                <a:solidFill>
                  <a:schemeClr val="tx2">
                    <a:lumMod val="60000"/>
                    <a:lumOff val="40000"/>
                  </a:schemeClr>
                </a:solidFill>
              </a:rPr>
              <a:t>trang</a:t>
            </a:r>
            <a:r>
              <a:rPr lang="en-US" b="1" dirty="0">
                <a:solidFill>
                  <a:schemeClr val="tx2">
                    <a:lumMod val="60000"/>
                    <a:lumOff val="40000"/>
                  </a:schemeClr>
                </a:solidFill>
              </a:rPr>
              <a:t> (Sharing Pages)</a:t>
            </a:r>
          </a:p>
          <a:p>
            <a:pPr marL="411480" lvl="1" indent="0">
              <a:buNone/>
            </a:pPr>
            <a:r>
              <a:rPr lang="en-US" b="1" dirty="0" smtClean="0">
                <a:solidFill>
                  <a:schemeClr val="tx2">
                    <a:lumMod val="60000"/>
                    <a:lumOff val="40000"/>
                  </a:schemeClr>
                </a:solidFill>
              </a:rPr>
              <a:t>3.8. </a:t>
            </a:r>
            <a:r>
              <a:rPr lang="en-US" b="1" dirty="0" err="1" smtClean="0">
                <a:solidFill>
                  <a:schemeClr val="tx2">
                    <a:lumMod val="60000"/>
                    <a:lumOff val="40000"/>
                  </a:schemeClr>
                </a:solidFill>
              </a:rPr>
              <a:t>Kỹ</a:t>
            </a:r>
            <a:r>
              <a:rPr lang="en-US" b="1" dirty="0" smtClean="0">
                <a:solidFill>
                  <a:schemeClr val="tx2">
                    <a:lumMod val="60000"/>
                    <a:lumOff val="40000"/>
                  </a:schemeClr>
                </a:solidFill>
              </a:rPr>
              <a:t> </a:t>
            </a:r>
            <a:r>
              <a:rPr lang="en-US" b="1" dirty="0" err="1" smtClean="0">
                <a:solidFill>
                  <a:schemeClr val="tx2">
                    <a:lumMod val="60000"/>
                    <a:lumOff val="40000"/>
                  </a:schemeClr>
                </a:solidFill>
              </a:rPr>
              <a:t>thuật</a:t>
            </a:r>
            <a:r>
              <a:rPr lang="en-US" b="1" dirty="0" smtClean="0">
                <a:solidFill>
                  <a:schemeClr val="tx2">
                    <a:lumMod val="60000"/>
                    <a:lumOff val="40000"/>
                  </a:schemeClr>
                </a:solidFill>
              </a:rPr>
              <a:t> </a:t>
            </a:r>
            <a:r>
              <a:rPr lang="en-US" b="1" dirty="0" err="1" smtClean="0">
                <a:solidFill>
                  <a:schemeClr val="tx2">
                    <a:lumMod val="60000"/>
                    <a:lumOff val="40000"/>
                  </a:schemeClr>
                </a:solidFill>
              </a:rPr>
              <a:t>phân</a:t>
            </a:r>
            <a:r>
              <a:rPr lang="en-US" b="1" dirty="0" smtClean="0">
                <a:solidFill>
                  <a:schemeClr val="tx2">
                    <a:lumMod val="60000"/>
                    <a:lumOff val="40000"/>
                  </a:schemeClr>
                </a:solidFill>
              </a:rPr>
              <a:t> </a:t>
            </a:r>
            <a:r>
              <a:rPr lang="en-US" b="1" dirty="0" err="1" smtClean="0">
                <a:solidFill>
                  <a:schemeClr val="tx2">
                    <a:lumMod val="60000"/>
                    <a:lumOff val="40000"/>
                  </a:schemeClr>
                </a:solidFill>
              </a:rPr>
              <a:t>đoạn</a:t>
            </a:r>
            <a:r>
              <a:rPr lang="en-US" b="1" dirty="0" smtClean="0">
                <a:solidFill>
                  <a:schemeClr val="tx2">
                    <a:lumMod val="60000"/>
                    <a:lumOff val="40000"/>
                  </a:schemeClr>
                </a:solidFill>
              </a:rPr>
              <a:t> (Segmentation)</a:t>
            </a:r>
          </a:p>
          <a:p>
            <a:pPr marL="411480" lvl="1" indent="0">
              <a:buNone/>
            </a:pPr>
            <a:r>
              <a:rPr lang="en-US" b="1" dirty="0" smtClean="0">
                <a:solidFill>
                  <a:schemeClr val="tx2">
                    <a:lumMod val="60000"/>
                    <a:lumOff val="40000"/>
                  </a:schemeClr>
                </a:solidFill>
              </a:rPr>
              <a:t>3.9. </a:t>
            </a:r>
            <a:r>
              <a:rPr lang="en-US" b="1" dirty="0">
                <a:solidFill>
                  <a:schemeClr val="tx2">
                    <a:lumMod val="60000"/>
                    <a:lumOff val="40000"/>
                  </a:schemeClr>
                </a:solidFill>
              </a:rPr>
              <a:t>Chia </a:t>
            </a:r>
            <a:r>
              <a:rPr lang="en-US" b="1" dirty="0" err="1">
                <a:solidFill>
                  <a:schemeClr val="tx2">
                    <a:lumMod val="60000"/>
                    <a:lumOff val="40000"/>
                  </a:schemeClr>
                </a:solidFill>
              </a:rPr>
              <a:t>sẻ</a:t>
            </a:r>
            <a:r>
              <a:rPr lang="en-US" b="1" dirty="0">
                <a:solidFill>
                  <a:schemeClr val="tx2">
                    <a:lumMod val="60000"/>
                    <a:lumOff val="40000"/>
                  </a:schemeClr>
                </a:solidFill>
              </a:rPr>
              <a:t> </a:t>
            </a:r>
            <a:r>
              <a:rPr lang="en-US" b="1" dirty="0" err="1">
                <a:solidFill>
                  <a:schemeClr val="tx2">
                    <a:lumMod val="60000"/>
                    <a:lumOff val="40000"/>
                  </a:schemeClr>
                </a:solidFill>
              </a:rPr>
              <a:t>đoạn</a:t>
            </a:r>
            <a:r>
              <a:rPr lang="en-US" b="1" dirty="0">
                <a:solidFill>
                  <a:schemeClr val="tx2">
                    <a:lumMod val="60000"/>
                    <a:lumOff val="40000"/>
                  </a:schemeClr>
                </a:solidFill>
              </a:rPr>
              <a:t> (Sharing Segments</a:t>
            </a:r>
            <a:r>
              <a:rPr lang="en-US" b="1" dirty="0" smtClean="0">
                <a:solidFill>
                  <a:schemeClr val="tx2">
                    <a:lumMod val="60000"/>
                    <a:lumOff val="40000"/>
                  </a:schemeClr>
                </a:solidFill>
              </a:rPr>
              <a:t>)</a:t>
            </a:r>
          </a:p>
          <a:p>
            <a:pPr marL="411480" lvl="1" indent="0">
              <a:buNone/>
            </a:pPr>
            <a:r>
              <a:rPr lang="en-US" b="1" dirty="0" smtClean="0">
                <a:solidFill>
                  <a:schemeClr val="tx2">
                    <a:lumMod val="60000"/>
                    <a:lumOff val="40000"/>
                  </a:schemeClr>
                </a:solidFill>
              </a:rPr>
              <a:t>3.10. </a:t>
            </a:r>
            <a:r>
              <a:rPr lang="en-US" b="1" dirty="0" err="1">
                <a:solidFill>
                  <a:schemeClr val="tx2">
                    <a:lumMod val="60000"/>
                    <a:lumOff val="40000"/>
                  </a:schemeClr>
                </a:solidFill>
              </a:rPr>
              <a:t>Kết</a:t>
            </a:r>
            <a:r>
              <a:rPr lang="en-US" b="1" dirty="0">
                <a:solidFill>
                  <a:schemeClr val="tx2">
                    <a:lumMod val="60000"/>
                    <a:lumOff val="40000"/>
                  </a:schemeClr>
                </a:solidFill>
              </a:rPr>
              <a:t> </a:t>
            </a:r>
            <a:r>
              <a:rPr lang="en-US" b="1" dirty="0" err="1">
                <a:solidFill>
                  <a:schemeClr val="tx2">
                    <a:lumMod val="60000"/>
                    <a:lumOff val="40000"/>
                  </a:schemeClr>
                </a:solidFill>
              </a:rPr>
              <a:t>hợp</a:t>
            </a:r>
            <a:r>
              <a:rPr lang="en-US" b="1" dirty="0">
                <a:solidFill>
                  <a:schemeClr val="tx2">
                    <a:lumMod val="60000"/>
                    <a:lumOff val="40000"/>
                  </a:schemeClr>
                </a:solidFill>
              </a:rPr>
              <a:t> </a:t>
            </a:r>
            <a:r>
              <a:rPr lang="en-US" b="1" dirty="0" err="1">
                <a:solidFill>
                  <a:schemeClr val="tx2">
                    <a:lumMod val="60000"/>
                    <a:lumOff val="40000"/>
                  </a:schemeClr>
                </a:solidFill>
              </a:rPr>
              <a:t>phân</a:t>
            </a:r>
            <a:r>
              <a:rPr lang="en-US" b="1" dirty="0">
                <a:solidFill>
                  <a:schemeClr val="tx2">
                    <a:lumMod val="60000"/>
                    <a:lumOff val="40000"/>
                  </a:schemeClr>
                </a:solidFill>
              </a:rPr>
              <a:t> </a:t>
            </a:r>
            <a:r>
              <a:rPr lang="en-US" b="1" dirty="0" err="1">
                <a:solidFill>
                  <a:schemeClr val="tx2">
                    <a:lumMod val="60000"/>
                    <a:lumOff val="40000"/>
                  </a:schemeClr>
                </a:solidFill>
              </a:rPr>
              <a:t>đoạn</a:t>
            </a:r>
            <a:r>
              <a:rPr lang="en-US" b="1" dirty="0">
                <a:solidFill>
                  <a:schemeClr val="tx2">
                    <a:lumMod val="60000"/>
                    <a:lumOff val="40000"/>
                  </a:schemeClr>
                </a:solidFill>
              </a:rPr>
              <a:t> </a:t>
            </a:r>
            <a:r>
              <a:rPr lang="en-US" b="1" dirty="0" err="1">
                <a:solidFill>
                  <a:schemeClr val="tx2">
                    <a:lumMod val="60000"/>
                    <a:lumOff val="40000"/>
                  </a:schemeClr>
                </a:solidFill>
              </a:rPr>
              <a:t>với</a:t>
            </a:r>
            <a:r>
              <a:rPr lang="en-US" b="1" dirty="0">
                <a:solidFill>
                  <a:schemeClr val="tx2">
                    <a:lumMod val="60000"/>
                    <a:lumOff val="40000"/>
                  </a:schemeClr>
                </a:solidFill>
              </a:rPr>
              <a:t> </a:t>
            </a:r>
            <a:r>
              <a:rPr lang="en-US" b="1" dirty="0" err="1">
                <a:solidFill>
                  <a:schemeClr val="tx2">
                    <a:lumMod val="60000"/>
                    <a:lumOff val="40000"/>
                  </a:schemeClr>
                </a:solidFill>
              </a:rPr>
              <a:t>phân</a:t>
            </a:r>
            <a:r>
              <a:rPr lang="en-US" b="1" dirty="0">
                <a:solidFill>
                  <a:schemeClr val="tx2">
                    <a:lumMod val="60000"/>
                    <a:lumOff val="40000"/>
                  </a:schemeClr>
                </a:solidFill>
              </a:rPr>
              <a:t> </a:t>
            </a:r>
            <a:r>
              <a:rPr lang="en-US" b="1" dirty="0" err="1" smtClean="0">
                <a:solidFill>
                  <a:schemeClr val="tx2">
                    <a:lumMod val="60000"/>
                    <a:lumOff val="40000"/>
                  </a:schemeClr>
                </a:solidFill>
              </a:rPr>
              <a:t>trang</a:t>
            </a:r>
            <a:endParaRPr lang="en-US" b="1" dirty="0" smtClean="0">
              <a:solidFill>
                <a:schemeClr val="tx2">
                  <a:lumMod val="60000"/>
                  <a:lumOff val="40000"/>
                </a:schemeClr>
              </a:solidFill>
            </a:endParaRPr>
          </a:p>
        </p:txBody>
      </p:sp>
      <p:sp>
        <p:nvSpPr>
          <p:cNvPr id="4" name="Date Placeholder 3"/>
          <p:cNvSpPr>
            <a:spLocks noGrp="1"/>
          </p:cNvSpPr>
          <p:nvPr>
            <p:ph type="dt" sz="half" idx="10"/>
          </p:nvPr>
        </p:nvSpPr>
        <p:spPr/>
        <p:txBody>
          <a:bodyPr/>
          <a:lstStyle/>
          <a:p>
            <a:fld id="{825DEB80-2E67-47AA-8CC8-2817B6C17B3D}" type="datetime1">
              <a:rPr lang="en-US" smtClean="0"/>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93337134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3.6.1. </a:t>
            </a:r>
            <a:r>
              <a:rPr lang="en-US" dirty="0" err="1" smtClean="0"/>
              <a:t>Sử</a:t>
            </a:r>
            <a:r>
              <a:rPr lang="en-US" dirty="0" smtClean="0"/>
              <a:t> </a:t>
            </a:r>
            <a:r>
              <a:rPr lang="en-US" dirty="0" err="1" smtClean="0"/>
              <a:t>dụng</a:t>
            </a:r>
            <a:r>
              <a:rPr lang="en-US" dirty="0" smtClean="0"/>
              <a:t> </a:t>
            </a:r>
            <a:r>
              <a:rPr lang="en-US" dirty="0" err="1" smtClean="0"/>
              <a:t>thanh</a:t>
            </a:r>
            <a:r>
              <a:rPr lang="en-US" dirty="0" smtClean="0"/>
              <a:t> </a:t>
            </a:r>
            <a:r>
              <a:rPr lang="en-US" dirty="0" err="1" smtClean="0"/>
              <a:t>ghi</a:t>
            </a:r>
            <a:r>
              <a:rPr lang="en-US" dirty="0" smtClean="0"/>
              <a:t> </a:t>
            </a:r>
            <a:r>
              <a:rPr lang="en-US" dirty="0" err="1" smtClean="0"/>
              <a:t>truy</a:t>
            </a:r>
            <a:r>
              <a:rPr lang="en-US" dirty="0" smtClean="0"/>
              <a:t> </a:t>
            </a:r>
            <a:r>
              <a:rPr lang="en-US" dirty="0" err="1" smtClean="0"/>
              <a:t>cập</a:t>
            </a:r>
            <a:r>
              <a:rPr lang="en-US" dirty="0" smtClean="0"/>
              <a:t> </a:t>
            </a:r>
            <a:r>
              <a:rPr lang="en-US" dirty="0" err="1" smtClean="0"/>
              <a:t>nhanh</a:t>
            </a:r>
            <a:endParaRPr lang="vi-VN" dirty="0"/>
          </a:p>
        </p:txBody>
      </p:sp>
      <p:sp>
        <p:nvSpPr>
          <p:cNvPr id="3" name="Content Placeholder 2"/>
          <p:cNvSpPr>
            <a:spLocks noGrp="1"/>
          </p:cNvSpPr>
          <p:nvPr>
            <p:ph idx="1"/>
          </p:nvPr>
        </p:nvSpPr>
        <p:spPr/>
        <p:txBody>
          <a:bodyPr/>
          <a:lstStyle/>
          <a:p>
            <a:r>
              <a:rPr lang="en-US" dirty="0" err="1" smtClean="0"/>
              <a:t>Bảng</a:t>
            </a:r>
            <a:r>
              <a:rPr lang="en-US" dirty="0" smtClean="0"/>
              <a:t> </a:t>
            </a:r>
            <a:r>
              <a:rPr lang="en-US" dirty="0" err="1" smtClean="0"/>
              <a:t>phân</a:t>
            </a:r>
            <a:r>
              <a:rPr lang="en-US" dirty="0" smtClean="0"/>
              <a:t> </a:t>
            </a:r>
            <a:r>
              <a:rPr lang="en-US" dirty="0" err="1" smtClean="0"/>
              <a:t>trang</a:t>
            </a:r>
            <a:r>
              <a:rPr lang="en-US" dirty="0" smtClean="0"/>
              <a:t> </a:t>
            </a:r>
            <a:r>
              <a:rPr lang="en-US" dirty="0" err="1" smtClean="0"/>
              <a:t>được</a:t>
            </a:r>
            <a:r>
              <a:rPr lang="en-US" dirty="0" smtClean="0"/>
              <a:t> </a:t>
            </a:r>
            <a:r>
              <a:rPr lang="en-US" dirty="0" err="1" smtClean="0"/>
              <a:t>lưu</a:t>
            </a:r>
            <a:r>
              <a:rPr lang="en-US" dirty="0" smtClean="0"/>
              <a:t> </a:t>
            </a:r>
            <a:r>
              <a:rPr lang="en-US" dirty="0" err="1" smtClean="0"/>
              <a:t>trong</a:t>
            </a:r>
            <a:r>
              <a:rPr lang="en-US" dirty="0" smtClean="0"/>
              <a:t> </a:t>
            </a:r>
            <a:r>
              <a:rPr lang="en-US" dirty="0" err="1" smtClean="0"/>
              <a:t>các</a:t>
            </a:r>
            <a:r>
              <a:rPr lang="en-US" dirty="0" smtClean="0"/>
              <a:t> </a:t>
            </a:r>
            <a:r>
              <a:rPr lang="en-US" dirty="0" err="1" smtClean="0"/>
              <a:t>thanh</a:t>
            </a:r>
            <a:r>
              <a:rPr lang="en-US" dirty="0" smtClean="0"/>
              <a:t> </a:t>
            </a:r>
            <a:r>
              <a:rPr lang="en-US" dirty="0" err="1" smtClean="0"/>
              <a:t>ghi</a:t>
            </a:r>
            <a:r>
              <a:rPr lang="en-US" dirty="0" smtClean="0"/>
              <a:t>, </a:t>
            </a:r>
            <a:r>
              <a:rPr lang="en-US" dirty="0" err="1" smtClean="0"/>
              <a:t>chỉ</a:t>
            </a:r>
            <a:r>
              <a:rPr lang="en-US" dirty="0" smtClean="0"/>
              <a:t> HĐH </a:t>
            </a:r>
            <a:r>
              <a:rPr lang="en-US" dirty="0" err="1" smtClean="0"/>
              <a:t>mới</a:t>
            </a:r>
            <a:r>
              <a:rPr lang="en-US" dirty="0" smtClean="0"/>
              <a:t> </a:t>
            </a:r>
            <a:r>
              <a:rPr lang="en-US" dirty="0" err="1" smtClean="0"/>
              <a:t>có</a:t>
            </a:r>
            <a:r>
              <a:rPr lang="en-US" dirty="0" smtClean="0"/>
              <a:t> </a:t>
            </a:r>
            <a:r>
              <a:rPr lang="en-US" dirty="0" err="1" smtClean="0"/>
              <a:t>quyền</a:t>
            </a:r>
            <a:r>
              <a:rPr lang="en-US" dirty="0" smtClean="0"/>
              <a:t> </a:t>
            </a:r>
            <a:r>
              <a:rPr lang="en-US" dirty="0" err="1" smtClean="0"/>
              <a:t>tác</a:t>
            </a:r>
            <a:r>
              <a:rPr lang="en-US" dirty="0" smtClean="0"/>
              <a:t> </a:t>
            </a:r>
            <a:r>
              <a:rPr lang="en-US" dirty="0" err="1" smtClean="0"/>
              <a:t>động</a:t>
            </a:r>
            <a:r>
              <a:rPr lang="en-US" dirty="0" smtClean="0"/>
              <a:t> </a:t>
            </a:r>
            <a:r>
              <a:rPr lang="en-US" dirty="0" err="1" smtClean="0"/>
              <a:t>đến</a:t>
            </a:r>
            <a:r>
              <a:rPr lang="en-US" dirty="0" smtClean="0"/>
              <a:t> </a:t>
            </a:r>
            <a:r>
              <a:rPr lang="en-US" dirty="0" err="1" smtClean="0"/>
              <a:t>những</a:t>
            </a:r>
            <a:r>
              <a:rPr lang="en-US" dirty="0" smtClean="0"/>
              <a:t> </a:t>
            </a:r>
            <a:r>
              <a:rPr lang="en-US" dirty="0" err="1" smtClean="0"/>
              <a:t>thanh</a:t>
            </a:r>
            <a:r>
              <a:rPr lang="en-US" dirty="0" smtClean="0"/>
              <a:t> </a:t>
            </a:r>
            <a:r>
              <a:rPr lang="en-US" dirty="0" err="1" smtClean="0"/>
              <a:t>ghi</a:t>
            </a:r>
            <a:r>
              <a:rPr lang="en-US" dirty="0" smtClean="0"/>
              <a:t> </a:t>
            </a:r>
            <a:r>
              <a:rPr lang="en-US" dirty="0" err="1" smtClean="0"/>
              <a:t>này</a:t>
            </a:r>
            <a:r>
              <a:rPr lang="en-US" dirty="0" smtClean="0"/>
              <a:t>.</a:t>
            </a:r>
          </a:p>
          <a:p>
            <a:r>
              <a:rPr lang="en-US" dirty="0" err="1" smtClean="0"/>
              <a:t>Nhận</a:t>
            </a:r>
            <a:r>
              <a:rPr lang="en-US" dirty="0" smtClean="0"/>
              <a:t> </a:t>
            </a:r>
            <a:r>
              <a:rPr lang="en-US" dirty="0" err="1" smtClean="0"/>
              <a:t>xét</a:t>
            </a:r>
            <a:r>
              <a:rPr lang="en-US" dirty="0" smtClean="0"/>
              <a:t>: </a:t>
            </a:r>
            <a:r>
              <a:rPr lang="en-US" dirty="0" err="1" smtClean="0"/>
              <a:t>nếu</a:t>
            </a:r>
            <a:r>
              <a:rPr lang="en-US" dirty="0" smtClean="0"/>
              <a:t> </a:t>
            </a:r>
            <a:r>
              <a:rPr lang="en-US" dirty="0" err="1" smtClean="0"/>
              <a:t>bảng</a:t>
            </a:r>
            <a:r>
              <a:rPr lang="en-US" dirty="0" smtClean="0"/>
              <a:t> </a:t>
            </a:r>
            <a:r>
              <a:rPr lang="en-US" dirty="0" err="1" smtClean="0"/>
              <a:t>phân</a:t>
            </a:r>
            <a:r>
              <a:rPr lang="en-US" dirty="0" smtClean="0"/>
              <a:t> </a:t>
            </a:r>
            <a:r>
              <a:rPr lang="en-US" dirty="0" err="1" smtClean="0"/>
              <a:t>trang</a:t>
            </a:r>
            <a:r>
              <a:rPr lang="en-US" dirty="0" smtClean="0"/>
              <a:t> </a:t>
            </a:r>
            <a:r>
              <a:rPr lang="en-US" dirty="0" err="1" smtClean="0"/>
              <a:t>lớn</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này</a:t>
            </a:r>
            <a:r>
              <a:rPr lang="en-US" dirty="0" smtClean="0"/>
              <a:t> </a:t>
            </a:r>
            <a:r>
              <a:rPr lang="en-US" dirty="0" err="1" smtClean="0"/>
              <a:t>trở</a:t>
            </a:r>
            <a:r>
              <a:rPr lang="en-US" dirty="0" smtClean="0"/>
              <a:t> </a:t>
            </a:r>
            <a:r>
              <a:rPr lang="en-US" dirty="0" err="1" smtClean="0"/>
              <a:t>nên</a:t>
            </a:r>
            <a:r>
              <a:rPr lang="en-US" dirty="0" smtClean="0"/>
              <a:t> </a:t>
            </a:r>
            <a:r>
              <a:rPr lang="en-US" dirty="0" err="1" smtClean="0"/>
              <a:t>rất</a:t>
            </a:r>
            <a:r>
              <a:rPr lang="en-US" dirty="0" smtClean="0"/>
              <a:t> </a:t>
            </a:r>
            <a:r>
              <a:rPr lang="en-US" dirty="0" err="1" smtClean="0"/>
              <a:t>đắt</a:t>
            </a:r>
            <a:r>
              <a:rPr lang="en-US" dirty="0" smtClean="0"/>
              <a:t> </a:t>
            </a:r>
            <a:r>
              <a:rPr lang="en-US" dirty="0" err="1" smtClean="0"/>
              <a:t>đỏ</a:t>
            </a:r>
            <a:r>
              <a:rPr lang="en-US" dirty="0" smtClean="0"/>
              <a:t> </a:t>
            </a:r>
            <a:r>
              <a:rPr lang="en-US" dirty="0" err="1" smtClean="0"/>
              <a:t>vì</a:t>
            </a:r>
            <a:r>
              <a:rPr lang="en-US" dirty="0" smtClean="0"/>
              <a:t> </a:t>
            </a:r>
            <a:r>
              <a:rPr lang="en-US" dirty="0" err="1" smtClean="0"/>
              <a:t>đòi</a:t>
            </a:r>
            <a:r>
              <a:rPr lang="en-US" dirty="0" smtClean="0"/>
              <a:t> </a:t>
            </a:r>
            <a:r>
              <a:rPr lang="en-US" dirty="0" err="1" smtClean="0"/>
              <a:t>hỏi</a:t>
            </a:r>
            <a:r>
              <a:rPr lang="en-US" dirty="0" smtClean="0"/>
              <a:t> </a:t>
            </a:r>
            <a:r>
              <a:rPr lang="en-US" dirty="0" err="1" smtClean="0"/>
              <a:t>nhiều</a:t>
            </a:r>
            <a:r>
              <a:rPr lang="en-US" dirty="0" smtClean="0"/>
              <a:t> </a:t>
            </a:r>
            <a:r>
              <a:rPr lang="en-US" dirty="0" err="1" smtClean="0"/>
              <a:t>thanh</a:t>
            </a:r>
            <a:r>
              <a:rPr lang="en-US" dirty="0" smtClean="0"/>
              <a:t> </a:t>
            </a:r>
            <a:r>
              <a:rPr lang="en-US" dirty="0" err="1" smtClean="0"/>
              <a:t>ghi</a:t>
            </a:r>
            <a:r>
              <a:rPr lang="en-US" dirty="0" smtClean="0"/>
              <a:t>.</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4138318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 </a:t>
            </a:r>
            <a:r>
              <a:rPr lang="en-US" dirty="0" err="1"/>
              <a:t>Kỹ</a:t>
            </a:r>
            <a:r>
              <a:rPr lang="en-US" dirty="0"/>
              <a:t> </a:t>
            </a:r>
            <a:r>
              <a:rPr lang="en-US" dirty="0" err="1"/>
              <a:t>thuật</a:t>
            </a:r>
            <a:r>
              <a:rPr lang="en-US" dirty="0"/>
              <a:t> </a:t>
            </a:r>
            <a:r>
              <a:rPr lang="en-US" dirty="0" err="1"/>
              <a:t>phân</a:t>
            </a:r>
            <a:r>
              <a:rPr lang="en-US" dirty="0"/>
              <a:t> </a:t>
            </a:r>
            <a:r>
              <a:rPr lang="en-US" dirty="0" err="1"/>
              <a:t>trang</a:t>
            </a:r>
            <a:r>
              <a:rPr lang="en-US" dirty="0"/>
              <a:t> (Paging)</a:t>
            </a:r>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388881076"/>
              </p:ext>
            </p:extLst>
          </p:nvPr>
        </p:nvGraphicFramePr>
        <p:xfrm>
          <a:off x="1066800" y="2133600"/>
          <a:ext cx="6883400" cy="2985135"/>
        </p:xfrm>
        <a:graphic>
          <a:graphicData uri="http://schemas.openxmlformats.org/drawingml/2006/table">
            <a:tbl>
              <a:tblPr/>
              <a:tblGrid>
                <a:gridCol w="1219200"/>
                <a:gridCol w="533400"/>
                <a:gridCol w="914400"/>
                <a:gridCol w="762000"/>
                <a:gridCol w="1447800"/>
                <a:gridCol w="376238"/>
                <a:gridCol w="1322387"/>
                <a:gridCol w="307975"/>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dirty="0" smtClean="0">
                          <a:ln>
                            <a:noFill/>
                          </a:ln>
                          <a:solidFill>
                            <a:srgbClr val="FFFFFF"/>
                          </a:solidFill>
                          <a:effectLst/>
                          <a:latin typeface="Tw Cen MT" charset="-18"/>
                          <a:ea typeface="ＭＳ Ｐゴシック" charset="-128"/>
                        </a:rPr>
                        <a:t>Logical memory</a:t>
                      </a:r>
                      <a:endParaRPr kumimoji="0" lang="en-US" sz="2000" b="0" i="0" u="none" strike="noStrike" cap="none" normalizeH="0" baseline="0" dirty="0" smtClean="0">
                        <a:ln>
                          <a:noFill/>
                        </a:ln>
                        <a:solidFill>
                          <a:srgbClr val="FFFFFF"/>
                        </a:solidFill>
                        <a:effectLst/>
                        <a:latin typeface="Tw Cen MT" charset="-18"/>
                        <a:ea typeface="ＭＳ Ｐゴシック" charset="-128"/>
                      </a:endParaRPr>
                    </a:p>
                  </a:txBody>
                  <a:tcPr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FFFFFF"/>
                        </a:solidFill>
                        <a:effectLst/>
                        <a:latin typeface="Tw Cen MT" charset="-18"/>
                        <a:ea typeface="ＭＳ Ｐゴシック" charset="-128"/>
                      </a:endParaRPr>
                    </a:p>
                  </a:txBody>
                  <a:tcPr horzOverflow="overflow">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FF"/>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Tw Cen MT" charset="-18"/>
                          <a:ea typeface="ＭＳ Ｐゴシック" charset="-128"/>
                        </a:rPr>
                        <a:t>PAGE TABLE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solidFill>
                      <a:schemeClr val="bg1"/>
                    </a:solid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FFFFFF"/>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smtClean="0">
                          <a:ln>
                            <a:noFill/>
                          </a:ln>
                          <a:solidFill>
                            <a:schemeClr val="tx1"/>
                          </a:solidFill>
                          <a:effectLst/>
                          <a:latin typeface="Tw Cen MT" charset="-18"/>
                          <a:ea typeface="ＭＳ Ｐゴシック" charset="-128"/>
                        </a:rPr>
                        <a:t>Physical memory</a:t>
                      </a:r>
                      <a:endParaRPr kumimoji="0" lang="en-US" sz="20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rgbClr val="FFFFFF"/>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FFFFFF"/>
                        </a:solidFill>
                        <a:effectLst/>
                        <a:latin typeface="Tw Cen MT" charset="-18"/>
                        <a:ea typeface="ＭＳ Ｐゴシック" charset="-128"/>
                      </a:endParaRPr>
                    </a:p>
                  </a:txBody>
                  <a:tcPr marL="44450" marR="44450" marT="0" marB="0" anchor="ctr"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FFFFFF"/>
                        </a:solidFill>
                        <a:effectLst/>
                        <a:latin typeface="Tw Cen MT" charset="-18"/>
                        <a:ea typeface="ＭＳ Ｐゴシック" charset="-128"/>
                      </a:endParaRPr>
                    </a:p>
                  </a:txBody>
                  <a:tcPr horzOverflow="overflow">
                    <a:lnL>
                      <a:noFill/>
                    </a:lnL>
                    <a:lnR>
                      <a:noFill/>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chemeClr val="bg1"/>
                          </a:solidFill>
                          <a:effectLst/>
                          <a:latin typeface="Arial" charset="0"/>
                          <a:ea typeface="ＭＳ Ｐゴシック" charset="-128"/>
                          <a:cs typeface="Times New Roman" charset="0"/>
                        </a:rPr>
                        <a:t>page</a:t>
                      </a:r>
                      <a:endParaRPr kumimoji="0" lang="en-US" sz="20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chemeClr val="bg1"/>
                          </a:solidFill>
                          <a:effectLst/>
                          <a:latin typeface="Arial" charset="0"/>
                          <a:ea typeface="ＭＳ Ｐゴシック" charset="-128"/>
                          <a:cs typeface="Times New Roman" charset="0"/>
                        </a:rPr>
                        <a:t>frame</a:t>
                      </a:r>
                      <a:endParaRPr kumimoji="0" lang="en-US" sz="20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chemeClr val="bg1"/>
                          </a:solidFill>
                          <a:effectLst/>
                          <a:latin typeface="Arial" charset="0"/>
                          <a:ea typeface="ＭＳ Ｐゴシック" charset="-128"/>
                          <a:cs typeface="Times New Roman" charset="0"/>
                        </a:rPr>
                        <a:t>Attributes</a:t>
                      </a:r>
                      <a:endParaRPr kumimoji="0" lang="en-US" sz="20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a:noFill/>
                    </a:lnL>
                    <a:lnR w="12700" cap="flat" cmpd="sng" algn="ctr">
                      <a:solidFill>
                        <a:srgbClr val="000000"/>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Tw Cen MT" charset="-18"/>
                        <a:ea typeface="ＭＳ Ｐゴシック" charset="-128"/>
                      </a:endParaRP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Tw Cen MT" charset="-18"/>
                        <a:ea typeface="ＭＳ Ｐゴシック" charset="-128"/>
                      </a:endParaRP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FFFFFF"/>
                        </a:solidFill>
                        <a:effectLst/>
                        <a:latin typeface="Tw Cen MT" charset="-18"/>
                        <a:ea typeface="ＭＳ Ｐゴシック" charset="-128"/>
                      </a:endParaRPr>
                    </a:p>
                  </a:txBody>
                  <a:tcPr marL="44450" marR="44450" marT="0" marB="0" anchor="ctr"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FFFFFF"/>
                        </a:solidFill>
                        <a:effectLst/>
                        <a:latin typeface="Tw Cen MT" charset="-18"/>
                        <a:ea typeface="ＭＳ Ｐゴシック" charset="-128"/>
                      </a:endParaRPr>
                    </a:p>
                  </a:txBody>
                  <a:tcPr horzOverflow="overflow">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chemeClr val="bg1"/>
                          </a:solidFill>
                          <a:effectLst/>
                          <a:latin typeface="Arial" charset="0"/>
                          <a:ea typeface="ＭＳ Ｐゴシック" charset="-128"/>
                          <a:cs typeface="Times New Roman" charset="0"/>
                        </a:rPr>
                        <a:t>0</a:t>
                      </a:r>
                      <a:endParaRPr kumimoji="0" lang="en-US" sz="20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chemeClr val="bg1"/>
                          </a:solidFill>
                          <a:effectLst/>
                          <a:latin typeface="Arial" charset="0"/>
                          <a:ea typeface="ＭＳ Ｐゴシック" charset="-128"/>
                          <a:cs typeface="Times New Roman" charset="0"/>
                        </a:rPr>
                        <a:t>4</a:t>
                      </a:r>
                      <a:endParaRPr kumimoji="0" lang="en-US" sz="20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chemeClr val="bg1"/>
                        </a:solidFill>
                        <a:effectLst/>
                        <a:latin typeface="Arial"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Tw Cen MT" charset="-18"/>
                        <a:ea typeface="ＭＳ Ｐゴシック" charset="-128"/>
                      </a:endParaRP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Tw Cen MT" charset="-18"/>
                        <a:ea typeface="ＭＳ Ｐゴシック" charset="-128"/>
                      </a:endParaRP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FFFFFF"/>
                        </a:solidFill>
                        <a:effectLst/>
                        <a:latin typeface="Tw Cen MT" charset="-18"/>
                        <a:ea typeface="ＭＳ Ｐゴシック" charset="-128"/>
                      </a:endParaRPr>
                    </a:p>
                  </a:txBody>
                  <a:tcPr marL="44450" marR="44450" marT="0" marB="0" anchor="ctr"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FFFFFF"/>
                        </a:solidFill>
                        <a:effectLst/>
                        <a:latin typeface="Tw Cen MT" charset="-18"/>
                        <a:ea typeface="ＭＳ Ｐゴシック" charset="-128"/>
                      </a:endParaRPr>
                    </a:p>
                  </a:txBody>
                  <a:tcPr horzOverflow="overflow">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chemeClr val="bg1"/>
                          </a:solidFill>
                          <a:effectLst/>
                          <a:latin typeface="Arial" charset="0"/>
                          <a:ea typeface="ＭＳ Ｐゴシック" charset="-128"/>
                          <a:cs typeface="Times New Roman" charset="0"/>
                        </a:rPr>
                        <a:t>1</a:t>
                      </a:r>
                      <a:endParaRPr kumimoji="0" lang="en-US" sz="20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chemeClr val="bg1"/>
                          </a:solidFill>
                          <a:effectLst/>
                          <a:latin typeface="Arial" charset="0"/>
                          <a:ea typeface="ＭＳ Ｐゴシック" charset="-128"/>
                          <a:cs typeface="Times New Roman" charset="0"/>
                        </a:rPr>
                        <a:t>3</a:t>
                      </a:r>
                      <a:endParaRPr kumimoji="0" lang="en-US" sz="20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chemeClr val="bg1"/>
                        </a:solidFill>
                        <a:effectLst/>
                        <a:latin typeface="Arial"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Tw Cen MT" charset="-18"/>
                        <a:ea typeface="ＭＳ Ｐゴシック" charset="-128"/>
                      </a:endParaRP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Tw Cen MT" charset="-18"/>
                        <a:ea typeface="ＭＳ Ｐゴシック" charset="-128"/>
                      </a:endParaRP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FFFFFF"/>
                        </a:solidFill>
                        <a:effectLst/>
                        <a:latin typeface="Tw Cen MT" charset="-18"/>
                        <a:ea typeface="ＭＳ Ｐゴシック" charset="-128"/>
                      </a:endParaRPr>
                    </a:p>
                  </a:txBody>
                  <a:tcPr marL="44450" marR="44450" marT="0" marB="0" anchor="ctr"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FFFFFF"/>
                        </a:solidFill>
                        <a:effectLst/>
                        <a:latin typeface="Tw Cen MT" charset="-18"/>
                        <a:ea typeface="ＭＳ Ｐゴシック" charset="-128"/>
                      </a:endParaRPr>
                    </a:p>
                  </a:txBody>
                  <a:tcPr horzOverflow="overflow">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chemeClr val="bg1"/>
                          </a:solidFill>
                          <a:effectLst/>
                          <a:latin typeface="Arial" charset="0"/>
                          <a:ea typeface="ＭＳ Ｐゴシック" charset="-128"/>
                          <a:cs typeface="Times New Roman" charset="0"/>
                        </a:rPr>
                        <a:t>2</a:t>
                      </a:r>
                      <a:endParaRPr kumimoji="0" lang="en-US" sz="20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chemeClr val="bg1"/>
                          </a:solidFill>
                          <a:effectLst/>
                          <a:latin typeface="Arial" charset="0"/>
                          <a:ea typeface="ＭＳ Ｐゴシック" charset="-128"/>
                          <a:cs typeface="Times New Roman" charset="0"/>
                        </a:rPr>
                        <a:t>1</a:t>
                      </a:r>
                      <a:endParaRPr kumimoji="0" lang="en-US" sz="20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chemeClr val="bg1"/>
                        </a:solidFill>
                        <a:effectLst/>
                        <a:latin typeface="Arial"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Tw Cen MT" charset="-18"/>
                        <a:ea typeface="ＭＳ Ｐゴシック" charset="-128"/>
                      </a:endParaRP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Tw Cen MT" charset="-18"/>
                        <a:ea typeface="ＭＳ Ｐゴシック" charset="-128"/>
                      </a:endParaRP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127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FFFFFF"/>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FFFFFF"/>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chemeClr val="bg1"/>
                          </a:solidFill>
                          <a:effectLst/>
                          <a:latin typeface="Arial" charset="0"/>
                          <a:ea typeface="ＭＳ Ｐゴシック" charset="-128"/>
                          <a:cs typeface="Times New Roman" charset="0"/>
                        </a:rPr>
                        <a:t>3</a:t>
                      </a:r>
                      <a:endParaRPr kumimoji="0" lang="en-US" sz="20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chemeClr val="bg1"/>
                          </a:solidFill>
                          <a:effectLst/>
                          <a:latin typeface="Arial" charset="0"/>
                          <a:ea typeface="ＭＳ Ｐゴシック" charset="-128"/>
                          <a:cs typeface="Times New Roman" charset="0"/>
                        </a:rPr>
                        <a:t>5</a:t>
                      </a:r>
                      <a:endParaRPr kumimoji="0" lang="en-US" sz="20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chemeClr val="bg1"/>
                        </a:solidFill>
                        <a:effectLst/>
                        <a:latin typeface="Arial"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Tw Cen MT" charset="-18"/>
                        <a:ea typeface="ＭＳ Ｐゴシック" charset="-128"/>
                      </a:endParaRP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Tw Cen MT" charset="-18"/>
                        <a:ea typeface="ＭＳ Ｐゴシック" charset="-128"/>
                      </a:endParaRP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dirty="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bg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dirty="0" smtClean="0">
                        <a:ln>
                          <a:noFill/>
                        </a:ln>
                        <a:solidFill>
                          <a:schemeClr val="bg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bg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Tw Cen MT" charset="-18"/>
                        <a:ea typeface="ＭＳ Ｐゴシック" charset="-128"/>
                      </a:endParaRP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dirty="0" smtClean="0">
                        <a:ln>
                          <a:noFill/>
                        </a:ln>
                        <a:solidFill>
                          <a:schemeClr val="tx1"/>
                        </a:solidFill>
                        <a:effectLst/>
                        <a:latin typeface="Tw Cen MT" charset="-18"/>
                        <a:ea typeface="ＭＳ Ｐゴシック" charset="-128"/>
                      </a:endParaRP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8" name="Rounded Rectangular Callout 7"/>
          <p:cNvSpPr>
            <a:spLocks noChangeArrowheads="1"/>
          </p:cNvSpPr>
          <p:nvPr/>
        </p:nvSpPr>
        <p:spPr bwMode="auto">
          <a:xfrm>
            <a:off x="533400" y="2317750"/>
            <a:ext cx="2551113" cy="2178050"/>
          </a:xfrm>
          <a:prstGeom prst="wedgeRoundRectCallout">
            <a:avLst>
              <a:gd name="adj1" fmla="val 174949"/>
              <a:gd name="adj2" fmla="val 23963"/>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dirty="0" smtClean="0">
                <a:solidFill>
                  <a:srgbClr val="002060"/>
                </a:solidFill>
              </a:rPr>
              <a:t>HĐH chia </a:t>
            </a:r>
            <a:r>
              <a:rPr lang="en-US" sz="2400" dirty="0" err="1" smtClean="0">
                <a:solidFill>
                  <a:srgbClr val="002060"/>
                </a:solidFill>
              </a:rPr>
              <a:t>bộ</a:t>
            </a:r>
            <a:r>
              <a:rPr lang="en-US" sz="2400" dirty="0" smtClean="0">
                <a:solidFill>
                  <a:srgbClr val="002060"/>
                </a:solidFill>
              </a:rPr>
              <a:t> </a:t>
            </a:r>
            <a:r>
              <a:rPr lang="en-US" sz="2400" dirty="0" err="1" smtClean="0">
                <a:solidFill>
                  <a:srgbClr val="002060"/>
                </a:solidFill>
              </a:rPr>
              <a:t>nhớ</a:t>
            </a:r>
            <a:r>
              <a:rPr lang="en-US" sz="2400" dirty="0" smtClean="0">
                <a:solidFill>
                  <a:srgbClr val="002060"/>
                </a:solidFill>
              </a:rPr>
              <a:t> </a:t>
            </a:r>
            <a:r>
              <a:rPr lang="en-US" sz="2400" dirty="0" err="1" smtClean="0">
                <a:solidFill>
                  <a:srgbClr val="002060"/>
                </a:solidFill>
              </a:rPr>
              <a:t>vật</a:t>
            </a:r>
            <a:r>
              <a:rPr lang="en-US" sz="2400" dirty="0" smtClean="0">
                <a:solidFill>
                  <a:srgbClr val="002060"/>
                </a:solidFill>
              </a:rPr>
              <a:t> </a:t>
            </a:r>
            <a:r>
              <a:rPr lang="en-US" sz="2400" dirty="0" err="1" smtClean="0">
                <a:solidFill>
                  <a:srgbClr val="002060"/>
                </a:solidFill>
              </a:rPr>
              <a:t>lý</a:t>
            </a:r>
            <a:r>
              <a:rPr lang="en-US" sz="2400" dirty="0" smtClean="0">
                <a:solidFill>
                  <a:srgbClr val="002060"/>
                </a:solidFill>
              </a:rPr>
              <a:t> </a:t>
            </a:r>
            <a:r>
              <a:rPr lang="en-US" sz="2400" dirty="0" err="1" smtClean="0">
                <a:solidFill>
                  <a:srgbClr val="002060"/>
                </a:solidFill>
              </a:rPr>
              <a:t>thành</a:t>
            </a:r>
            <a:r>
              <a:rPr lang="en-US" sz="2400" dirty="0" smtClean="0">
                <a:solidFill>
                  <a:srgbClr val="002060"/>
                </a:solidFill>
              </a:rPr>
              <a:t> </a:t>
            </a:r>
            <a:r>
              <a:rPr lang="en-US" sz="2400" dirty="0" err="1" smtClean="0">
                <a:solidFill>
                  <a:srgbClr val="002060"/>
                </a:solidFill>
              </a:rPr>
              <a:t>các</a:t>
            </a:r>
            <a:r>
              <a:rPr lang="en-US" sz="2400" dirty="0" smtClean="0">
                <a:solidFill>
                  <a:srgbClr val="002060"/>
                </a:solidFill>
              </a:rPr>
              <a:t> frames </a:t>
            </a:r>
            <a:r>
              <a:rPr lang="en-US" sz="2400" dirty="0" err="1" smtClean="0">
                <a:solidFill>
                  <a:srgbClr val="002060"/>
                </a:solidFill>
              </a:rPr>
              <a:t>có</a:t>
            </a:r>
            <a:r>
              <a:rPr lang="en-US" sz="2400" dirty="0" smtClean="0">
                <a:solidFill>
                  <a:srgbClr val="002060"/>
                </a:solidFill>
              </a:rPr>
              <a:t> </a:t>
            </a:r>
            <a:r>
              <a:rPr lang="en-US" sz="2400" dirty="0" err="1" smtClean="0">
                <a:solidFill>
                  <a:srgbClr val="002060"/>
                </a:solidFill>
              </a:rPr>
              <a:t>kích</a:t>
            </a:r>
            <a:r>
              <a:rPr lang="en-US" sz="2400" dirty="0" smtClean="0">
                <a:solidFill>
                  <a:srgbClr val="002060"/>
                </a:solidFill>
              </a:rPr>
              <a:t> </a:t>
            </a:r>
            <a:r>
              <a:rPr lang="en-US" sz="2400" dirty="0" err="1" smtClean="0">
                <a:solidFill>
                  <a:srgbClr val="002060"/>
                </a:solidFill>
              </a:rPr>
              <a:t>cỡ</a:t>
            </a:r>
            <a:r>
              <a:rPr lang="en-US" sz="2400" dirty="0" smtClean="0">
                <a:solidFill>
                  <a:srgbClr val="002060"/>
                </a:solidFill>
              </a:rPr>
              <a:t> </a:t>
            </a:r>
            <a:r>
              <a:rPr lang="en-US" sz="2400" dirty="0" err="1" smtClean="0">
                <a:solidFill>
                  <a:srgbClr val="002060"/>
                </a:solidFill>
              </a:rPr>
              <a:t>nhỏ</a:t>
            </a:r>
            <a:r>
              <a:rPr lang="en-US" sz="2400" dirty="0" smtClean="0">
                <a:solidFill>
                  <a:srgbClr val="002060"/>
                </a:solidFill>
              </a:rPr>
              <a:t> </a:t>
            </a:r>
            <a:r>
              <a:rPr lang="en-US" sz="2400" dirty="0" err="1" smtClean="0">
                <a:solidFill>
                  <a:srgbClr val="002060"/>
                </a:solidFill>
              </a:rPr>
              <a:t>và</a:t>
            </a:r>
            <a:r>
              <a:rPr lang="en-US" sz="2400" dirty="0" smtClean="0">
                <a:solidFill>
                  <a:srgbClr val="002060"/>
                </a:solidFill>
              </a:rPr>
              <a:t> </a:t>
            </a:r>
            <a:r>
              <a:rPr lang="en-US" sz="2400" dirty="0" err="1" smtClean="0">
                <a:solidFill>
                  <a:srgbClr val="002060"/>
                </a:solidFill>
              </a:rPr>
              <a:t>cố</a:t>
            </a:r>
            <a:r>
              <a:rPr lang="en-US" sz="2400" dirty="0" smtClean="0">
                <a:solidFill>
                  <a:srgbClr val="002060"/>
                </a:solidFill>
              </a:rPr>
              <a:t> </a:t>
            </a:r>
            <a:r>
              <a:rPr lang="en-US" sz="2400" dirty="0" err="1" smtClean="0">
                <a:solidFill>
                  <a:srgbClr val="002060"/>
                </a:solidFill>
              </a:rPr>
              <a:t>định</a:t>
            </a:r>
            <a:endParaRPr lang="en-US" sz="2400" dirty="0">
              <a:solidFill>
                <a:srgbClr val="002060"/>
              </a:solidFill>
            </a:endParaRPr>
          </a:p>
        </p:txBody>
      </p:sp>
    </p:spTree>
    <p:extLst>
      <p:ext uri="{BB962C8B-B14F-4D97-AF65-F5344CB8AC3E}">
        <p14:creationId xmlns:p14="http://schemas.microsoft.com/office/powerpoint/2010/main" val="9480699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3.6.1</a:t>
            </a:r>
            <a:r>
              <a:rPr lang="en-US" dirty="0"/>
              <a:t>. </a:t>
            </a:r>
            <a:r>
              <a:rPr lang="en-US" dirty="0" err="1"/>
              <a:t>Sử</a:t>
            </a:r>
            <a:r>
              <a:rPr lang="en-US" dirty="0"/>
              <a:t> </a:t>
            </a:r>
            <a:r>
              <a:rPr lang="en-US" dirty="0" err="1"/>
              <a:t>dụng</a:t>
            </a:r>
            <a:r>
              <a:rPr lang="en-US" dirty="0"/>
              <a:t> </a:t>
            </a:r>
            <a:r>
              <a:rPr lang="en-US" dirty="0" err="1"/>
              <a:t>thanh</a:t>
            </a:r>
            <a:r>
              <a:rPr lang="en-US" dirty="0"/>
              <a:t> </a:t>
            </a:r>
            <a:r>
              <a:rPr lang="en-US" dirty="0" err="1"/>
              <a:t>ghi</a:t>
            </a:r>
            <a:r>
              <a:rPr lang="en-US" dirty="0"/>
              <a:t> </a:t>
            </a:r>
            <a:r>
              <a:rPr lang="en-US" dirty="0" err="1"/>
              <a:t>truy</a:t>
            </a:r>
            <a:r>
              <a:rPr lang="en-US" dirty="0"/>
              <a:t> </a:t>
            </a:r>
            <a:r>
              <a:rPr lang="en-US" dirty="0" err="1"/>
              <a:t>cập</a:t>
            </a:r>
            <a:r>
              <a:rPr lang="en-US" dirty="0"/>
              <a:t> </a:t>
            </a:r>
            <a:r>
              <a:rPr lang="en-US" dirty="0" err="1"/>
              <a:t>nhanh</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grpSp>
        <p:nvGrpSpPr>
          <p:cNvPr id="7" name="Group 6"/>
          <p:cNvGrpSpPr/>
          <p:nvPr/>
        </p:nvGrpSpPr>
        <p:grpSpPr>
          <a:xfrm>
            <a:off x="533400" y="1295400"/>
            <a:ext cx="7772400" cy="5410200"/>
            <a:chOff x="1485900" y="1722438"/>
            <a:chExt cx="6723126" cy="4673364"/>
          </a:xfrm>
        </p:grpSpPr>
        <p:sp>
          <p:nvSpPr>
            <p:cNvPr id="8" name="Decision 4"/>
            <p:cNvSpPr>
              <a:spLocks noChangeArrowheads="1"/>
            </p:cNvSpPr>
            <p:nvPr/>
          </p:nvSpPr>
          <p:spPr bwMode="auto">
            <a:xfrm>
              <a:off x="1485900" y="3124200"/>
              <a:ext cx="2209800" cy="1066800"/>
            </a:xfrm>
            <a:prstGeom prst="flowChartDecision">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dirty="0">
                  <a:solidFill>
                    <a:srgbClr val="002060"/>
                  </a:solidFill>
                </a:rPr>
                <a:t>P&lt;PTLR</a:t>
              </a:r>
            </a:p>
          </p:txBody>
        </p:sp>
        <p:grpSp>
          <p:nvGrpSpPr>
            <p:cNvPr id="9" name="Group 26"/>
            <p:cNvGrpSpPr>
              <a:grpSpLocks/>
            </p:cNvGrpSpPr>
            <p:nvPr/>
          </p:nvGrpSpPr>
          <p:grpSpPr bwMode="auto">
            <a:xfrm>
              <a:off x="1949450" y="2170113"/>
              <a:ext cx="1284288" cy="346075"/>
              <a:chOff x="1202108" y="2245501"/>
              <a:chExt cx="1284718" cy="345299"/>
            </a:xfrm>
          </p:grpSpPr>
          <p:sp>
            <p:nvSpPr>
              <p:cNvPr id="29" name="Rectangle 28"/>
              <p:cNvSpPr>
                <a:spLocks noChangeArrowheads="1"/>
              </p:cNvSpPr>
              <p:nvPr/>
            </p:nvSpPr>
            <p:spPr bwMode="auto">
              <a:xfrm>
                <a:off x="1202108" y="2245501"/>
                <a:ext cx="643153" cy="345299"/>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p</a:t>
                </a:r>
              </a:p>
            </p:txBody>
          </p:sp>
          <p:sp>
            <p:nvSpPr>
              <p:cNvPr id="30" name="Rectangle 29"/>
              <p:cNvSpPr>
                <a:spLocks noChangeArrowheads="1"/>
              </p:cNvSpPr>
              <p:nvPr/>
            </p:nvSpPr>
            <p:spPr bwMode="auto">
              <a:xfrm>
                <a:off x="1845261" y="2245501"/>
                <a:ext cx="641565" cy="345299"/>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d</a:t>
                </a:r>
              </a:p>
            </p:txBody>
          </p:sp>
        </p:grpSp>
        <p:sp>
          <p:nvSpPr>
            <p:cNvPr id="10" name="TextBox 8"/>
            <p:cNvSpPr txBox="1">
              <a:spLocks noChangeArrowheads="1"/>
            </p:cNvSpPr>
            <p:nvPr/>
          </p:nvSpPr>
          <p:spPr bwMode="auto">
            <a:xfrm>
              <a:off x="1641475" y="1752600"/>
              <a:ext cx="2016125" cy="39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solidFill>
                    <a:srgbClr val="002060"/>
                  </a:solidFill>
                  <a:latin typeface="+mn-lt"/>
                </a:rPr>
                <a:t>logical address</a:t>
              </a:r>
            </a:p>
          </p:txBody>
        </p:sp>
        <p:cxnSp>
          <p:nvCxnSpPr>
            <p:cNvPr id="11" name="Straight Arrow Connector 10"/>
            <p:cNvCxnSpPr>
              <a:cxnSpLocks noChangeShapeType="1"/>
            </p:cNvCxnSpPr>
            <p:nvPr/>
          </p:nvCxnSpPr>
          <p:spPr bwMode="auto">
            <a:xfrm rot="5400000">
              <a:off x="2286001" y="2819400"/>
              <a:ext cx="609600" cy="3175"/>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2" name="Straight Arrow Connector 11"/>
            <p:cNvCxnSpPr>
              <a:cxnSpLocks noChangeShapeType="1"/>
              <a:stCxn id="8" idx="3"/>
            </p:cNvCxnSpPr>
            <p:nvPr/>
          </p:nvCxnSpPr>
          <p:spPr bwMode="auto">
            <a:xfrm>
              <a:off x="3695700" y="3657600"/>
              <a:ext cx="4953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3" name="Straight Arrow Connector 12"/>
            <p:cNvCxnSpPr>
              <a:cxnSpLocks noChangeShapeType="1"/>
              <a:stCxn id="8" idx="2"/>
            </p:cNvCxnSpPr>
            <p:nvPr/>
          </p:nvCxnSpPr>
          <p:spPr bwMode="auto">
            <a:xfrm rot="16200000" flipH="1">
              <a:off x="2346325" y="4435475"/>
              <a:ext cx="490538"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grpSp>
          <p:nvGrpSpPr>
            <p:cNvPr id="14" name="Group 48"/>
            <p:cNvGrpSpPr>
              <a:grpSpLocks/>
            </p:cNvGrpSpPr>
            <p:nvPr/>
          </p:nvGrpSpPr>
          <p:grpSpPr bwMode="auto">
            <a:xfrm>
              <a:off x="4191000" y="2775590"/>
              <a:ext cx="4018026" cy="1856753"/>
              <a:chOff x="4191000" y="2775004"/>
              <a:chExt cx="4018026" cy="1857362"/>
            </a:xfrm>
          </p:grpSpPr>
          <p:sp>
            <p:nvSpPr>
              <p:cNvPr id="20" name="Process 15"/>
              <p:cNvSpPr>
                <a:spLocks noChangeArrowheads="1"/>
              </p:cNvSpPr>
              <p:nvPr/>
            </p:nvSpPr>
            <p:spPr bwMode="auto">
              <a:xfrm>
                <a:off x="4191001" y="3047501"/>
                <a:ext cx="1123846" cy="1125906"/>
              </a:xfrm>
              <a:prstGeom prst="flowChartProcess">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dirty="0">
                    <a:solidFill>
                      <a:srgbClr val="002060"/>
                    </a:solidFill>
                  </a:rPr>
                  <a:t>access PT in registers</a:t>
                </a:r>
              </a:p>
            </p:txBody>
          </p:sp>
          <p:grpSp>
            <p:nvGrpSpPr>
              <p:cNvPr id="21" name="Group 25"/>
              <p:cNvGrpSpPr>
                <a:grpSpLocks/>
              </p:cNvGrpSpPr>
              <p:nvPr/>
            </p:nvGrpSpPr>
            <p:grpSpPr bwMode="auto">
              <a:xfrm>
                <a:off x="5574730" y="3199951"/>
                <a:ext cx="1284286" cy="346188"/>
                <a:chOff x="5041330" y="3713101"/>
                <a:chExt cx="1284286" cy="346188"/>
              </a:xfrm>
            </p:grpSpPr>
            <p:sp>
              <p:nvSpPr>
                <p:cNvPr id="27" name="Rectangle 26"/>
                <p:cNvSpPr>
                  <a:spLocks noChangeArrowheads="1"/>
                </p:cNvSpPr>
                <p:nvPr/>
              </p:nvSpPr>
              <p:spPr bwMode="auto">
                <a:xfrm>
                  <a:off x="5041330" y="3713101"/>
                  <a:ext cx="642937" cy="346188"/>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f</a:t>
                  </a:r>
                </a:p>
              </p:txBody>
            </p:sp>
            <p:sp>
              <p:nvSpPr>
                <p:cNvPr id="28" name="Rectangle 27"/>
                <p:cNvSpPr>
                  <a:spLocks noChangeArrowheads="1"/>
                </p:cNvSpPr>
                <p:nvPr/>
              </p:nvSpPr>
              <p:spPr bwMode="auto">
                <a:xfrm>
                  <a:off x="5684266" y="3713101"/>
                  <a:ext cx="641350" cy="346188"/>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d</a:t>
                  </a:r>
                </a:p>
              </p:txBody>
            </p:sp>
          </p:grpSp>
          <p:sp>
            <p:nvSpPr>
              <p:cNvPr id="22" name="TextBox 24"/>
              <p:cNvSpPr txBox="1">
                <a:spLocks noChangeArrowheads="1"/>
              </p:cNvSpPr>
              <p:nvPr/>
            </p:nvSpPr>
            <p:spPr bwMode="auto">
              <a:xfrm>
                <a:off x="5242941" y="2775004"/>
                <a:ext cx="2016252" cy="39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dirty="0">
                    <a:solidFill>
                      <a:srgbClr val="002060"/>
                    </a:solidFill>
                    <a:latin typeface="+mn-lt"/>
                  </a:rPr>
                  <a:t>physical address</a:t>
                </a:r>
              </a:p>
            </p:txBody>
          </p:sp>
          <p:cxnSp>
            <p:nvCxnSpPr>
              <p:cNvPr id="23" name="Straight Arrow Connector 22"/>
              <p:cNvCxnSpPr>
                <a:cxnSpLocks noChangeShapeType="1"/>
                <a:endCxn id="24" idx="1"/>
              </p:cNvCxnSpPr>
              <p:nvPr/>
            </p:nvCxnSpPr>
            <p:spPr bwMode="auto">
              <a:xfrm>
                <a:off x="5314846" y="3690827"/>
                <a:ext cx="1771754" cy="5381"/>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24" name="Process 29"/>
              <p:cNvSpPr>
                <a:spLocks noChangeArrowheads="1"/>
              </p:cNvSpPr>
              <p:nvPr/>
            </p:nvSpPr>
            <p:spPr bwMode="auto">
              <a:xfrm>
                <a:off x="7086600" y="3276176"/>
                <a:ext cx="1122426" cy="840063"/>
              </a:xfrm>
              <a:prstGeom prst="flowChartProcess">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dirty="0">
                    <a:solidFill>
                      <a:srgbClr val="002060"/>
                    </a:solidFill>
                  </a:rPr>
                  <a:t>access memory</a:t>
                </a:r>
              </a:p>
            </p:txBody>
          </p:sp>
          <p:sp>
            <p:nvSpPr>
              <p:cNvPr id="25" name="TextBox 30"/>
              <p:cNvSpPr txBox="1">
                <a:spLocks noChangeArrowheads="1"/>
              </p:cNvSpPr>
              <p:nvPr/>
            </p:nvSpPr>
            <p:spPr bwMode="auto">
              <a:xfrm>
                <a:off x="4191000" y="4233446"/>
                <a:ext cx="990600" cy="39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solidFill>
                      <a:srgbClr val="002060"/>
                    </a:solidFill>
                    <a:latin typeface="+mn-lt"/>
                  </a:rPr>
                  <a:t>rat</a:t>
                </a:r>
              </a:p>
            </p:txBody>
          </p:sp>
          <p:sp>
            <p:nvSpPr>
              <p:cNvPr id="26" name="TextBox 31"/>
              <p:cNvSpPr txBox="1">
                <a:spLocks noChangeArrowheads="1"/>
              </p:cNvSpPr>
              <p:nvPr/>
            </p:nvSpPr>
            <p:spPr bwMode="auto">
              <a:xfrm>
                <a:off x="7086600" y="4233446"/>
                <a:ext cx="990600" cy="39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solidFill>
                      <a:srgbClr val="002060"/>
                    </a:solidFill>
                    <a:latin typeface="+mn-lt"/>
                  </a:rPr>
                  <a:t>mat</a:t>
                </a:r>
              </a:p>
            </p:txBody>
          </p:sp>
        </p:grpSp>
        <p:sp>
          <p:nvSpPr>
            <p:cNvPr id="15" name="TextBox 32"/>
            <p:cNvSpPr txBox="1">
              <a:spLocks noChangeArrowheads="1"/>
            </p:cNvSpPr>
            <p:nvPr/>
          </p:nvSpPr>
          <p:spPr bwMode="auto">
            <a:xfrm>
              <a:off x="2525713" y="4173538"/>
              <a:ext cx="990600" cy="39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solidFill>
                    <a:srgbClr val="002060"/>
                  </a:solidFill>
                  <a:latin typeface="+mn-lt"/>
                </a:rPr>
                <a:t>NO</a:t>
              </a:r>
            </a:p>
          </p:txBody>
        </p:sp>
        <p:sp>
          <p:nvSpPr>
            <p:cNvPr id="16" name="TextBox 33"/>
            <p:cNvSpPr txBox="1">
              <a:spLocks noChangeArrowheads="1"/>
            </p:cNvSpPr>
            <p:nvPr/>
          </p:nvSpPr>
          <p:spPr bwMode="auto">
            <a:xfrm>
              <a:off x="3276600" y="3200400"/>
              <a:ext cx="990600" cy="39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solidFill>
                    <a:srgbClr val="002060"/>
                  </a:solidFill>
                  <a:latin typeface="+mn-lt"/>
                </a:rPr>
                <a:t>YES</a:t>
              </a:r>
            </a:p>
          </p:txBody>
        </p:sp>
        <p:sp>
          <p:nvSpPr>
            <p:cNvPr id="17" name="TextBox 35"/>
            <p:cNvSpPr txBox="1">
              <a:spLocks noChangeArrowheads="1"/>
            </p:cNvSpPr>
            <p:nvPr/>
          </p:nvSpPr>
          <p:spPr bwMode="auto">
            <a:xfrm>
              <a:off x="2093913" y="4691063"/>
              <a:ext cx="990600" cy="39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solidFill>
                    <a:srgbClr val="002060"/>
                  </a:solidFill>
                  <a:latin typeface="+mn-lt"/>
                </a:rPr>
                <a:t>ERROR</a:t>
              </a:r>
            </a:p>
          </p:txBody>
        </p:sp>
        <p:sp>
          <p:nvSpPr>
            <p:cNvPr id="18" name="TextBox 42"/>
            <p:cNvSpPr txBox="1">
              <a:spLocks noChangeArrowheads="1"/>
            </p:cNvSpPr>
            <p:nvPr/>
          </p:nvSpPr>
          <p:spPr bwMode="auto">
            <a:xfrm>
              <a:off x="3962400" y="1722438"/>
              <a:ext cx="4114800" cy="71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dirty="0">
                  <a:solidFill>
                    <a:srgbClr val="002060"/>
                  </a:solidFill>
                  <a:latin typeface="+mn-lt"/>
                </a:rPr>
                <a:t>PTLR: Page Table Length </a:t>
              </a:r>
              <a:r>
                <a:rPr lang="en-US" dirty="0" smtClean="0">
                  <a:solidFill>
                    <a:srgbClr val="002060"/>
                  </a:solidFill>
                  <a:latin typeface="+mn-lt"/>
                </a:rPr>
                <a:t>Register – Thanh ghi độ dài trang</a:t>
              </a:r>
              <a:endParaRPr lang="en-US" dirty="0">
                <a:solidFill>
                  <a:srgbClr val="002060"/>
                </a:solidFill>
                <a:latin typeface="+mn-lt"/>
              </a:endParaRPr>
            </a:p>
          </p:txBody>
        </p:sp>
        <p:sp>
          <p:nvSpPr>
            <p:cNvPr id="19" name="TextBox 43"/>
            <p:cNvSpPr txBox="1">
              <a:spLocks noChangeArrowheads="1"/>
            </p:cNvSpPr>
            <p:nvPr/>
          </p:nvSpPr>
          <p:spPr bwMode="auto">
            <a:xfrm>
              <a:off x="1485900" y="5039920"/>
              <a:ext cx="6591300" cy="135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b="1" dirty="0" smtClean="0">
                  <a:solidFill>
                    <a:srgbClr val="002060"/>
                  </a:solidFill>
                  <a:latin typeface="+mn-lt"/>
                </a:rPr>
                <a:t>rat</a:t>
              </a:r>
              <a:r>
                <a:rPr lang="en-US" dirty="0" smtClean="0">
                  <a:solidFill>
                    <a:srgbClr val="002060"/>
                  </a:solidFill>
                  <a:latin typeface="+mn-lt"/>
                </a:rPr>
                <a:t> = Register Access Time: </a:t>
              </a:r>
              <a:r>
                <a:rPr lang="en-US" dirty="0" err="1" smtClean="0">
                  <a:solidFill>
                    <a:srgbClr val="002060"/>
                  </a:solidFill>
                  <a:latin typeface="+mn-lt"/>
                </a:rPr>
                <a:t>thời</a:t>
              </a:r>
              <a:r>
                <a:rPr lang="en-US" dirty="0" smtClean="0">
                  <a:solidFill>
                    <a:srgbClr val="002060"/>
                  </a:solidFill>
                  <a:latin typeface="+mn-lt"/>
                </a:rPr>
                <a:t> </a:t>
              </a:r>
              <a:r>
                <a:rPr lang="en-US" dirty="0" err="1" smtClean="0">
                  <a:solidFill>
                    <a:srgbClr val="002060"/>
                  </a:solidFill>
                  <a:latin typeface="+mn-lt"/>
                </a:rPr>
                <a:t>gian</a:t>
              </a:r>
              <a:r>
                <a:rPr lang="en-US" dirty="0" smtClean="0">
                  <a:solidFill>
                    <a:srgbClr val="002060"/>
                  </a:solidFill>
                  <a:latin typeface="+mn-lt"/>
                </a:rPr>
                <a:t> </a:t>
              </a:r>
              <a:r>
                <a:rPr lang="en-US" dirty="0" err="1" smtClean="0">
                  <a:solidFill>
                    <a:srgbClr val="002060"/>
                  </a:solidFill>
                  <a:latin typeface="+mn-lt"/>
                </a:rPr>
                <a:t>truy</a:t>
              </a:r>
              <a:r>
                <a:rPr lang="en-US" dirty="0" smtClean="0">
                  <a:solidFill>
                    <a:srgbClr val="002060"/>
                  </a:solidFill>
                  <a:latin typeface="+mn-lt"/>
                </a:rPr>
                <a:t> </a:t>
              </a:r>
              <a:r>
                <a:rPr lang="en-US" dirty="0" err="1" smtClean="0">
                  <a:solidFill>
                    <a:srgbClr val="002060"/>
                  </a:solidFill>
                  <a:latin typeface="+mn-lt"/>
                </a:rPr>
                <a:t>cập</a:t>
              </a:r>
              <a:r>
                <a:rPr lang="en-US" dirty="0" smtClean="0">
                  <a:solidFill>
                    <a:srgbClr val="002060"/>
                  </a:solidFill>
                  <a:latin typeface="+mn-lt"/>
                </a:rPr>
                <a:t> </a:t>
              </a:r>
              <a:r>
                <a:rPr lang="en-US" dirty="0" err="1" smtClean="0">
                  <a:solidFill>
                    <a:srgbClr val="002060"/>
                  </a:solidFill>
                  <a:latin typeface="+mn-lt"/>
                </a:rPr>
                <a:t>thanh</a:t>
              </a:r>
              <a:r>
                <a:rPr lang="en-US" dirty="0" smtClean="0">
                  <a:solidFill>
                    <a:srgbClr val="002060"/>
                  </a:solidFill>
                  <a:latin typeface="+mn-lt"/>
                </a:rPr>
                <a:t> </a:t>
              </a:r>
              <a:r>
                <a:rPr lang="en-US" dirty="0" err="1" smtClean="0">
                  <a:solidFill>
                    <a:srgbClr val="002060"/>
                  </a:solidFill>
                  <a:latin typeface="+mn-lt"/>
                </a:rPr>
                <a:t>ghi</a:t>
              </a:r>
              <a:r>
                <a:rPr lang="en-US" dirty="0" smtClean="0">
                  <a:solidFill>
                    <a:srgbClr val="002060"/>
                  </a:solidFill>
                  <a:latin typeface="+mn-lt"/>
                </a:rPr>
                <a:t>.</a:t>
              </a:r>
            </a:p>
            <a:p>
              <a:pPr eaLnBrk="1" hangingPunct="1"/>
              <a:r>
                <a:rPr lang="en-US" b="1" dirty="0" smtClean="0">
                  <a:solidFill>
                    <a:srgbClr val="002060"/>
                  </a:solidFill>
                  <a:latin typeface="+mn-lt"/>
                </a:rPr>
                <a:t>mat</a:t>
              </a:r>
              <a:r>
                <a:rPr lang="en-US" dirty="0" smtClean="0">
                  <a:solidFill>
                    <a:srgbClr val="002060"/>
                  </a:solidFill>
                  <a:latin typeface="+mn-lt"/>
                </a:rPr>
                <a:t> = Memory Access Time: </a:t>
              </a:r>
              <a:r>
                <a:rPr lang="en-US" dirty="0" err="1" smtClean="0">
                  <a:solidFill>
                    <a:srgbClr val="002060"/>
                  </a:solidFill>
                  <a:latin typeface="+mn-lt"/>
                </a:rPr>
                <a:t>thời</a:t>
              </a:r>
              <a:r>
                <a:rPr lang="en-US" dirty="0" smtClean="0">
                  <a:solidFill>
                    <a:srgbClr val="002060"/>
                  </a:solidFill>
                  <a:latin typeface="+mn-lt"/>
                </a:rPr>
                <a:t> </a:t>
              </a:r>
              <a:r>
                <a:rPr lang="en-US" dirty="0" err="1" smtClean="0">
                  <a:solidFill>
                    <a:srgbClr val="002060"/>
                  </a:solidFill>
                  <a:latin typeface="+mn-lt"/>
                </a:rPr>
                <a:t>gian</a:t>
              </a:r>
              <a:r>
                <a:rPr lang="en-US" dirty="0" smtClean="0">
                  <a:solidFill>
                    <a:srgbClr val="002060"/>
                  </a:solidFill>
                  <a:latin typeface="+mn-lt"/>
                </a:rPr>
                <a:t> </a:t>
              </a:r>
              <a:r>
                <a:rPr lang="en-US" dirty="0" err="1" smtClean="0">
                  <a:solidFill>
                    <a:srgbClr val="002060"/>
                  </a:solidFill>
                  <a:latin typeface="+mn-lt"/>
                </a:rPr>
                <a:t>truy</a:t>
              </a:r>
              <a:r>
                <a:rPr lang="en-US" dirty="0" smtClean="0">
                  <a:solidFill>
                    <a:srgbClr val="002060"/>
                  </a:solidFill>
                  <a:latin typeface="+mn-lt"/>
                </a:rPr>
                <a:t> </a:t>
              </a:r>
              <a:r>
                <a:rPr lang="en-US" dirty="0" err="1" smtClean="0">
                  <a:solidFill>
                    <a:srgbClr val="002060"/>
                  </a:solidFill>
                  <a:latin typeface="+mn-lt"/>
                </a:rPr>
                <a:t>cập</a:t>
              </a:r>
              <a:r>
                <a:rPr lang="en-US" dirty="0" smtClean="0">
                  <a:solidFill>
                    <a:srgbClr val="002060"/>
                  </a:solidFill>
                  <a:latin typeface="+mn-lt"/>
                </a:rPr>
                <a:t> </a:t>
              </a:r>
              <a:r>
                <a:rPr lang="en-US" dirty="0" err="1" smtClean="0">
                  <a:solidFill>
                    <a:srgbClr val="002060"/>
                  </a:solidFill>
                  <a:latin typeface="+mn-lt"/>
                </a:rPr>
                <a:t>bộ</a:t>
              </a:r>
              <a:r>
                <a:rPr lang="en-US" dirty="0" smtClean="0">
                  <a:solidFill>
                    <a:srgbClr val="002060"/>
                  </a:solidFill>
                  <a:latin typeface="+mn-lt"/>
                </a:rPr>
                <a:t> </a:t>
              </a:r>
              <a:r>
                <a:rPr lang="en-US" dirty="0" err="1" smtClean="0">
                  <a:solidFill>
                    <a:srgbClr val="002060"/>
                  </a:solidFill>
                  <a:latin typeface="+mn-lt"/>
                </a:rPr>
                <a:t>nhớ</a:t>
              </a:r>
              <a:r>
                <a:rPr lang="en-US" dirty="0" smtClean="0">
                  <a:solidFill>
                    <a:srgbClr val="002060"/>
                  </a:solidFill>
                  <a:latin typeface="+mn-lt"/>
                </a:rPr>
                <a:t> </a:t>
              </a:r>
            </a:p>
            <a:p>
              <a:pPr eaLnBrk="1" hangingPunct="1"/>
              <a:r>
                <a:rPr lang="en-US" dirty="0" smtClean="0">
                  <a:solidFill>
                    <a:srgbClr val="002060"/>
                  </a:solidFill>
                  <a:latin typeface="+mn-lt"/>
                </a:rPr>
                <a:t>Effective </a:t>
              </a:r>
              <a:r>
                <a:rPr lang="en-US" dirty="0">
                  <a:solidFill>
                    <a:srgbClr val="002060"/>
                  </a:solidFill>
                  <a:latin typeface="+mn-lt"/>
                </a:rPr>
                <a:t>Memory Access </a:t>
              </a:r>
              <a:r>
                <a:rPr lang="en-US" dirty="0" smtClean="0">
                  <a:solidFill>
                    <a:srgbClr val="002060"/>
                  </a:solidFill>
                  <a:latin typeface="+mn-lt"/>
                </a:rPr>
                <a:t>Time: </a:t>
              </a:r>
            </a:p>
            <a:p>
              <a:pPr eaLnBrk="1" hangingPunct="1"/>
              <a:r>
                <a:rPr lang="en-US" dirty="0" smtClean="0">
                  <a:solidFill>
                    <a:srgbClr val="002060"/>
                  </a:solidFill>
                  <a:latin typeface="+mn-lt"/>
                </a:rPr>
                <a:t>			</a:t>
              </a:r>
              <a:r>
                <a:rPr lang="en-US" b="1" dirty="0" err="1" smtClean="0">
                  <a:solidFill>
                    <a:srgbClr val="002060"/>
                  </a:solidFill>
                  <a:latin typeface="+mn-lt"/>
                </a:rPr>
                <a:t>emat</a:t>
              </a:r>
              <a:r>
                <a:rPr lang="en-US" b="1" dirty="0" smtClean="0">
                  <a:solidFill>
                    <a:srgbClr val="002060"/>
                  </a:solidFill>
                  <a:latin typeface="+mn-lt"/>
                </a:rPr>
                <a:t> = rat + mat</a:t>
              </a:r>
              <a:endParaRPr lang="en-US" b="1" dirty="0">
                <a:solidFill>
                  <a:srgbClr val="002060"/>
                </a:solidFill>
                <a:latin typeface="+mn-lt"/>
              </a:endParaRPr>
            </a:p>
          </p:txBody>
        </p:sp>
      </p:grpSp>
    </p:spTree>
    <p:extLst>
      <p:ext uri="{BB962C8B-B14F-4D97-AF65-F5344CB8AC3E}">
        <p14:creationId xmlns:p14="http://schemas.microsoft.com/office/powerpoint/2010/main" val="24191868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itchFamily="18" charset="0"/>
                <a:cs typeface="Calibri" pitchFamily="34" charset="0"/>
              </a:rPr>
              <a:t>Chương 3. Quản lý bộ nhớ</a:t>
            </a:r>
            <a:endParaRPr lang="vi-VN" dirty="0">
              <a:latin typeface="Cambria" pitchFamily="18" charset="0"/>
              <a:cs typeface="Calibri" pitchFamily="34" charset="0"/>
            </a:endParaRPr>
          </a:p>
        </p:txBody>
      </p:sp>
      <p:sp>
        <p:nvSpPr>
          <p:cNvPr id="3" name="Content Placeholder 2"/>
          <p:cNvSpPr>
            <a:spLocks noGrp="1"/>
          </p:cNvSpPr>
          <p:nvPr>
            <p:ph idx="1"/>
          </p:nvPr>
        </p:nvSpPr>
        <p:spPr/>
        <p:txBody>
          <a:bodyPr/>
          <a:lstStyle/>
          <a:p>
            <a:pPr marL="411480" lvl="1" indent="0">
              <a:buNone/>
            </a:pPr>
            <a:r>
              <a:rPr lang="en-US" b="1" dirty="0" smtClean="0">
                <a:solidFill>
                  <a:schemeClr val="tx2">
                    <a:lumMod val="60000"/>
                    <a:lumOff val="40000"/>
                  </a:schemeClr>
                </a:solidFill>
              </a:rPr>
              <a:t>3.6. </a:t>
            </a:r>
            <a:r>
              <a:rPr lang="en-US" b="1" dirty="0" err="1" smtClean="0">
                <a:solidFill>
                  <a:schemeClr val="tx2">
                    <a:lumMod val="60000"/>
                    <a:lumOff val="40000"/>
                  </a:schemeClr>
                </a:solidFill>
              </a:rPr>
              <a:t>Kỹ</a:t>
            </a:r>
            <a:r>
              <a:rPr lang="en-US" b="1" dirty="0" smtClean="0">
                <a:solidFill>
                  <a:schemeClr val="tx2">
                    <a:lumMod val="60000"/>
                    <a:lumOff val="40000"/>
                  </a:schemeClr>
                </a:solidFill>
              </a:rPr>
              <a:t> </a:t>
            </a:r>
            <a:r>
              <a:rPr lang="en-US" b="1" dirty="0" err="1" smtClean="0">
                <a:solidFill>
                  <a:schemeClr val="tx2">
                    <a:lumMod val="60000"/>
                    <a:lumOff val="40000"/>
                  </a:schemeClr>
                </a:solidFill>
              </a:rPr>
              <a:t>thuật</a:t>
            </a:r>
            <a:r>
              <a:rPr lang="en-US" b="1" dirty="0" smtClean="0">
                <a:solidFill>
                  <a:schemeClr val="tx2">
                    <a:lumMod val="60000"/>
                    <a:lumOff val="40000"/>
                  </a:schemeClr>
                </a:solidFill>
              </a:rPr>
              <a:t> </a:t>
            </a:r>
            <a:r>
              <a:rPr lang="en-US" b="1" dirty="0" err="1" smtClean="0">
                <a:solidFill>
                  <a:schemeClr val="tx2">
                    <a:lumMod val="60000"/>
                    <a:lumOff val="40000"/>
                  </a:schemeClr>
                </a:solidFill>
              </a:rPr>
              <a:t>phân</a:t>
            </a:r>
            <a:r>
              <a:rPr lang="en-US" b="1" dirty="0" smtClean="0">
                <a:solidFill>
                  <a:schemeClr val="tx2">
                    <a:lumMod val="60000"/>
                    <a:lumOff val="40000"/>
                  </a:schemeClr>
                </a:solidFill>
              </a:rPr>
              <a:t> </a:t>
            </a:r>
            <a:r>
              <a:rPr lang="en-US" b="1" dirty="0" err="1" smtClean="0">
                <a:solidFill>
                  <a:schemeClr val="tx2">
                    <a:lumMod val="60000"/>
                    <a:lumOff val="40000"/>
                  </a:schemeClr>
                </a:solidFill>
              </a:rPr>
              <a:t>trang</a:t>
            </a:r>
            <a:r>
              <a:rPr lang="en-US" b="1" dirty="0" smtClean="0">
                <a:solidFill>
                  <a:schemeClr val="tx2">
                    <a:lumMod val="60000"/>
                    <a:lumOff val="40000"/>
                  </a:schemeClr>
                </a:solidFill>
              </a:rPr>
              <a:t> (Paging)</a:t>
            </a:r>
          </a:p>
          <a:p>
            <a:pPr marL="411163" lvl="1" indent="280988">
              <a:buNone/>
            </a:pPr>
            <a:r>
              <a:rPr lang="vi-VN" b="1" dirty="0" smtClean="0">
                <a:solidFill>
                  <a:schemeClr val="tx2">
                    <a:lumMod val="60000"/>
                    <a:lumOff val="40000"/>
                  </a:schemeClr>
                </a:solidFill>
                <a:latin typeface="Calibri" pitchFamily="34" charset="0"/>
                <a:cs typeface="Calibri" pitchFamily="34" charset="0"/>
              </a:rPr>
              <a:t>3.6.1. Sử </a:t>
            </a:r>
            <a:r>
              <a:rPr lang="vi-VN" b="1" dirty="0">
                <a:solidFill>
                  <a:schemeClr val="tx2">
                    <a:lumMod val="60000"/>
                    <a:lumOff val="40000"/>
                  </a:schemeClr>
                </a:solidFill>
                <a:latin typeface="Calibri" pitchFamily="34" charset="0"/>
                <a:cs typeface="Calibri" pitchFamily="34" charset="0"/>
              </a:rPr>
              <a:t>dụng thanh ghi truy cập nhanh </a:t>
            </a:r>
            <a:endParaRPr lang="vi-VN" b="1" dirty="0" smtClean="0">
              <a:solidFill>
                <a:schemeClr val="tx2">
                  <a:lumMod val="60000"/>
                  <a:lumOff val="40000"/>
                </a:schemeClr>
              </a:solidFill>
              <a:latin typeface="Calibri" pitchFamily="34" charset="0"/>
              <a:cs typeface="Calibri" pitchFamily="34" charset="0"/>
            </a:endParaRPr>
          </a:p>
          <a:p>
            <a:pPr marL="411163" lvl="1" indent="280988">
              <a:buNone/>
            </a:pPr>
            <a:r>
              <a:rPr lang="vi-VN" b="1" dirty="0" smtClean="0">
                <a:latin typeface="Calibri" pitchFamily="34" charset="0"/>
                <a:cs typeface="Calibri" pitchFamily="34" charset="0"/>
              </a:rPr>
              <a:t>3.6.2. Lưu </a:t>
            </a:r>
            <a:r>
              <a:rPr lang="vi-VN" b="1" dirty="0">
                <a:latin typeface="Calibri" pitchFamily="34" charset="0"/>
                <a:cs typeface="Calibri" pitchFamily="34" charset="0"/>
              </a:rPr>
              <a:t>bảng phân trang trong bộ nhớ </a:t>
            </a:r>
            <a:r>
              <a:rPr lang="vi-VN" b="1" dirty="0" smtClean="0">
                <a:latin typeface="Calibri" pitchFamily="34" charset="0"/>
                <a:cs typeface="Calibri" pitchFamily="34" charset="0"/>
              </a:rPr>
              <a:t>chính</a:t>
            </a:r>
          </a:p>
          <a:p>
            <a:pPr marL="411163" lvl="1" indent="280988">
              <a:buNone/>
            </a:pPr>
            <a:r>
              <a:rPr lang="en-US" b="1" dirty="0" smtClean="0">
                <a:solidFill>
                  <a:schemeClr val="tx2">
                    <a:lumMod val="60000"/>
                    <a:lumOff val="40000"/>
                  </a:schemeClr>
                </a:solidFill>
              </a:rPr>
              <a:t>3.6.3. </a:t>
            </a:r>
            <a:r>
              <a:rPr lang="en-US" b="1" dirty="0" err="1" smtClean="0">
                <a:solidFill>
                  <a:schemeClr val="tx2">
                    <a:lumMod val="60000"/>
                    <a:lumOff val="40000"/>
                  </a:schemeClr>
                </a:solidFill>
              </a:rPr>
              <a:t>Sử</a:t>
            </a:r>
            <a:r>
              <a:rPr lang="en-US" b="1" dirty="0" smtClean="0">
                <a:solidFill>
                  <a:schemeClr val="tx2">
                    <a:lumMod val="60000"/>
                    <a:lumOff val="40000"/>
                  </a:schemeClr>
                </a:solidFill>
              </a:rPr>
              <a:t> </a:t>
            </a:r>
            <a:r>
              <a:rPr lang="en-US" b="1" dirty="0" err="1">
                <a:solidFill>
                  <a:schemeClr val="tx2">
                    <a:lumMod val="60000"/>
                    <a:lumOff val="40000"/>
                  </a:schemeClr>
                </a:solidFill>
              </a:rPr>
              <a:t>dụng</a:t>
            </a:r>
            <a:r>
              <a:rPr lang="en-US" b="1" dirty="0">
                <a:solidFill>
                  <a:schemeClr val="tx2">
                    <a:lumMod val="60000"/>
                    <a:lumOff val="40000"/>
                  </a:schemeClr>
                </a:solidFill>
              </a:rPr>
              <a:t> </a:t>
            </a:r>
            <a:r>
              <a:rPr lang="en-US" b="1" dirty="0" err="1">
                <a:solidFill>
                  <a:schemeClr val="tx2">
                    <a:lumMod val="60000"/>
                    <a:lumOff val="40000"/>
                  </a:schemeClr>
                </a:solidFill>
              </a:rPr>
              <a:t>thanh</a:t>
            </a:r>
            <a:r>
              <a:rPr lang="en-US" b="1" dirty="0">
                <a:solidFill>
                  <a:schemeClr val="tx2">
                    <a:lumMod val="60000"/>
                    <a:lumOff val="40000"/>
                  </a:schemeClr>
                </a:solidFill>
              </a:rPr>
              <a:t> </a:t>
            </a:r>
            <a:r>
              <a:rPr lang="en-US" b="1" dirty="0" err="1">
                <a:solidFill>
                  <a:schemeClr val="tx2">
                    <a:lumMod val="60000"/>
                    <a:lumOff val="40000"/>
                  </a:schemeClr>
                </a:solidFill>
              </a:rPr>
              <a:t>nhớ</a:t>
            </a:r>
            <a:r>
              <a:rPr lang="en-US" b="1" dirty="0">
                <a:solidFill>
                  <a:schemeClr val="tx2">
                    <a:lumMod val="60000"/>
                    <a:lumOff val="40000"/>
                  </a:schemeClr>
                </a:solidFill>
              </a:rPr>
              <a:t> </a:t>
            </a:r>
            <a:r>
              <a:rPr lang="en-US" b="1" dirty="0" err="1">
                <a:solidFill>
                  <a:schemeClr val="tx2">
                    <a:lumMod val="60000"/>
                    <a:lumOff val="40000"/>
                  </a:schemeClr>
                </a:solidFill>
              </a:rPr>
              <a:t>kết</a:t>
            </a:r>
            <a:r>
              <a:rPr lang="en-US" b="1" dirty="0">
                <a:solidFill>
                  <a:schemeClr val="tx2">
                    <a:lumMod val="60000"/>
                    <a:lumOff val="40000"/>
                  </a:schemeClr>
                </a:solidFill>
              </a:rPr>
              <a:t> </a:t>
            </a:r>
            <a:r>
              <a:rPr lang="en-US" b="1" dirty="0" err="1">
                <a:solidFill>
                  <a:schemeClr val="tx2">
                    <a:lumMod val="60000"/>
                    <a:lumOff val="40000"/>
                  </a:schemeClr>
                </a:solidFill>
              </a:rPr>
              <a:t>hợp</a:t>
            </a:r>
            <a:r>
              <a:rPr lang="en-US" b="1" dirty="0">
                <a:solidFill>
                  <a:schemeClr val="tx2">
                    <a:lumMod val="60000"/>
                    <a:lumOff val="40000"/>
                  </a:schemeClr>
                </a:solidFill>
              </a:rPr>
              <a:t> </a:t>
            </a:r>
            <a:r>
              <a:rPr lang="en-US" b="1" dirty="0" smtClean="0">
                <a:solidFill>
                  <a:schemeClr val="tx2">
                    <a:lumMod val="60000"/>
                    <a:lumOff val="40000"/>
                  </a:schemeClr>
                </a:solidFill>
              </a:rPr>
              <a:t>CAAR</a:t>
            </a:r>
          </a:p>
          <a:p>
            <a:pPr marL="411480" lvl="1" indent="0">
              <a:buNone/>
            </a:pPr>
            <a:r>
              <a:rPr lang="en-US" b="1" dirty="0" smtClean="0">
                <a:solidFill>
                  <a:schemeClr val="tx2">
                    <a:lumMod val="60000"/>
                    <a:lumOff val="40000"/>
                  </a:schemeClr>
                </a:solidFill>
              </a:rPr>
              <a:t>3.7. Chia </a:t>
            </a:r>
            <a:r>
              <a:rPr lang="en-US" b="1" dirty="0" err="1">
                <a:solidFill>
                  <a:schemeClr val="tx2">
                    <a:lumMod val="60000"/>
                    <a:lumOff val="40000"/>
                  </a:schemeClr>
                </a:solidFill>
              </a:rPr>
              <a:t>sẻ</a:t>
            </a:r>
            <a:r>
              <a:rPr lang="en-US" b="1" dirty="0">
                <a:solidFill>
                  <a:schemeClr val="tx2">
                    <a:lumMod val="60000"/>
                    <a:lumOff val="40000"/>
                  </a:schemeClr>
                </a:solidFill>
              </a:rPr>
              <a:t> </a:t>
            </a:r>
            <a:r>
              <a:rPr lang="en-US" b="1" dirty="0" err="1">
                <a:solidFill>
                  <a:schemeClr val="tx2">
                    <a:lumMod val="60000"/>
                    <a:lumOff val="40000"/>
                  </a:schemeClr>
                </a:solidFill>
              </a:rPr>
              <a:t>trang</a:t>
            </a:r>
            <a:r>
              <a:rPr lang="en-US" b="1" dirty="0">
                <a:solidFill>
                  <a:schemeClr val="tx2">
                    <a:lumMod val="60000"/>
                    <a:lumOff val="40000"/>
                  </a:schemeClr>
                </a:solidFill>
              </a:rPr>
              <a:t> (Sharing Pages)</a:t>
            </a:r>
          </a:p>
          <a:p>
            <a:pPr marL="411480" lvl="1" indent="0">
              <a:buNone/>
            </a:pPr>
            <a:r>
              <a:rPr lang="en-US" b="1" dirty="0" smtClean="0">
                <a:solidFill>
                  <a:schemeClr val="tx2">
                    <a:lumMod val="60000"/>
                    <a:lumOff val="40000"/>
                  </a:schemeClr>
                </a:solidFill>
              </a:rPr>
              <a:t>3.8. </a:t>
            </a:r>
            <a:r>
              <a:rPr lang="en-US" b="1" dirty="0" err="1" smtClean="0">
                <a:solidFill>
                  <a:schemeClr val="tx2">
                    <a:lumMod val="60000"/>
                    <a:lumOff val="40000"/>
                  </a:schemeClr>
                </a:solidFill>
              </a:rPr>
              <a:t>Kỹ</a:t>
            </a:r>
            <a:r>
              <a:rPr lang="en-US" b="1" dirty="0" smtClean="0">
                <a:solidFill>
                  <a:schemeClr val="tx2">
                    <a:lumMod val="60000"/>
                    <a:lumOff val="40000"/>
                  </a:schemeClr>
                </a:solidFill>
              </a:rPr>
              <a:t> </a:t>
            </a:r>
            <a:r>
              <a:rPr lang="en-US" b="1" dirty="0" err="1" smtClean="0">
                <a:solidFill>
                  <a:schemeClr val="tx2">
                    <a:lumMod val="60000"/>
                    <a:lumOff val="40000"/>
                  </a:schemeClr>
                </a:solidFill>
              </a:rPr>
              <a:t>thuật</a:t>
            </a:r>
            <a:r>
              <a:rPr lang="en-US" b="1" dirty="0" smtClean="0">
                <a:solidFill>
                  <a:schemeClr val="tx2">
                    <a:lumMod val="60000"/>
                    <a:lumOff val="40000"/>
                  </a:schemeClr>
                </a:solidFill>
              </a:rPr>
              <a:t> </a:t>
            </a:r>
            <a:r>
              <a:rPr lang="en-US" b="1" dirty="0" err="1" smtClean="0">
                <a:solidFill>
                  <a:schemeClr val="tx2">
                    <a:lumMod val="60000"/>
                    <a:lumOff val="40000"/>
                  </a:schemeClr>
                </a:solidFill>
              </a:rPr>
              <a:t>phân</a:t>
            </a:r>
            <a:r>
              <a:rPr lang="en-US" b="1" dirty="0" smtClean="0">
                <a:solidFill>
                  <a:schemeClr val="tx2">
                    <a:lumMod val="60000"/>
                    <a:lumOff val="40000"/>
                  </a:schemeClr>
                </a:solidFill>
              </a:rPr>
              <a:t> </a:t>
            </a:r>
            <a:r>
              <a:rPr lang="en-US" b="1" dirty="0" err="1" smtClean="0">
                <a:solidFill>
                  <a:schemeClr val="tx2">
                    <a:lumMod val="60000"/>
                    <a:lumOff val="40000"/>
                  </a:schemeClr>
                </a:solidFill>
              </a:rPr>
              <a:t>đoạn</a:t>
            </a:r>
            <a:r>
              <a:rPr lang="en-US" b="1" dirty="0" smtClean="0">
                <a:solidFill>
                  <a:schemeClr val="tx2">
                    <a:lumMod val="60000"/>
                    <a:lumOff val="40000"/>
                  </a:schemeClr>
                </a:solidFill>
              </a:rPr>
              <a:t> (Segmentation)</a:t>
            </a:r>
          </a:p>
          <a:p>
            <a:pPr marL="411480" lvl="1" indent="0">
              <a:buNone/>
            </a:pPr>
            <a:r>
              <a:rPr lang="en-US" b="1" dirty="0" smtClean="0">
                <a:solidFill>
                  <a:schemeClr val="tx2">
                    <a:lumMod val="60000"/>
                    <a:lumOff val="40000"/>
                  </a:schemeClr>
                </a:solidFill>
              </a:rPr>
              <a:t>3.9. </a:t>
            </a:r>
            <a:r>
              <a:rPr lang="en-US" b="1" dirty="0">
                <a:solidFill>
                  <a:schemeClr val="tx2">
                    <a:lumMod val="60000"/>
                    <a:lumOff val="40000"/>
                  </a:schemeClr>
                </a:solidFill>
              </a:rPr>
              <a:t>Chia </a:t>
            </a:r>
            <a:r>
              <a:rPr lang="en-US" b="1" dirty="0" err="1">
                <a:solidFill>
                  <a:schemeClr val="tx2">
                    <a:lumMod val="60000"/>
                    <a:lumOff val="40000"/>
                  </a:schemeClr>
                </a:solidFill>
              </a:rPr>
              <a:t>sẻ</a:t>
            </a:r>
            <a:r>
              <a:rPr lang="en-US" b="1" dirty="0">
                <a:solidFill>
                  <a:schemeClr val="tx2">
                    <a:lumMod val="60000"/>
                    <a:lumOff val="40000"/>
                  </a:schemeClr>
                </a:solidFill>
              </a:rPr>
              <a:t> </a:t>
            </a:r>
            <a:r>
              <a:rPr lang="en-US" b="1" dirty="0" err="1">
                <a:solidFill>
                  <a:schemeClr val="tx2">
                    <a:lumMod val="60000"/>
                    <a:lumOff val="40000"/>
                  </a:schemeClr>
                </a:solidFill>
              </a:rPr>
              <a:t>đoạn</a:t>
            </a:r>
            <a:r>
              <a:rPr lang="en-US" b="1" dirty="0">
                <a:solidFill>
                  <a:schemeClr val="tx2">
                    <a:lumMod val="60000"/>
                    <a:lumOff val="40000"/>
                  </a:schemeClr>
                </a:solidFill>
              </a:rPr>
              <a:t> (Sharing Segments</a:t>
            </a:r>
            <a:r>
              <a:rPr lang="en-US" b="1" dirty="0" smtClean="0">
                <a:solidFill>
                  <a:schemeClr val="tx2">
                    <a:lumMod val="60000"/>
                    <a:lumOff val="40000"/>
                  </a:schemeClr>
                </a:solidFill>
              </a:rPr>
              <a:t>)</a:t>
            </a:r>
          </a:p>
          <a:p>
            <a:pPr marL="411480" lvl="1" indent="0">
              <a:buNone/>
            </a:pPr>
            <a:r>
              <a:rPr lang="en-US" b="1" dirty="0" smtClean="0">
                <a:solidFill>
                  <a:schemeClr val="tx2">
                    <a:lumMod val="60000"/>
                    <a:lumOff val="40000"/>
                  </a:schemeClr>
                </a:solidFill>
              </a:rPr>
              <a:t>3.10. </a:t>
            </a:r>
            <a:r>
              <a:rPr lang="en-US" b="1" dirty="0" err="1">
                <a:solidFill>
                  <a:schemeClr val="tx2">
                    <a:lumMod val="60000"/>
                    <a:lumOff val="40000"/>
                  </a:schemeClr>
                </a:solidFill>
              </a:rPr>
              <a:t>Kết</a:t>
            </a:r>
            <a:r>
              <a:rPr lang="en-US" b="1" dirty="0">
                <a:solidFill>
                  <a:schemeClr val="tx2">
                    <a:lumMod val="60000"/>
                    <a:lumOff val="40000"/>
                  </a:schemeClr>
                </a:solidFill>
              </a:rPr>
              <a:t> </a:t>
            </a:r>
            <a:r>
              <a:rPr lang="en-US" b="1" dirty="0" err="1">
                <a:solidFill>
                  <a:schemeClr val="tx2">
                    <a:lumMod val="60000"/>
                    <a:lumOff val="40000"/>
                  </a:schemeClr>
                </a:solidFill>
              </a:rPr>
              <a:t>hợp</a:t>
            </a:r>
            <a:r>
              <a:rPr lang="en-US" b="1" dirty="0">
                <a:solidFill>
                  <a:schemeClr val="tx2">
                    <a:lumMod val="60000"/>
                    <a:lumOff val="40000"/>
                  </a:schemeClr>
                </a:solidFill>
              </a:rPr>
              <a:t> </a:t>
            </a:r>
            <a:r>
              <a:rPr lang="en-US" b="1" dirty="0" err="1">
                <a:solidFill>
                  <a:schemeClr val="tx2">
                    <a:lumMod val="60000"/>
                    <a:lumOff val="40000"/>
                  </a:schemeClr>
                </a:solidFill>
              </a:rPr>
              <a:t>phân</a:t>
            </a:r>
            <a:r>
              <a:rPr lang="en-US" b="1" dirty="0">
                <a:solidFill>
                  <a:schemeClr val="tx2">
                    <a:lumMod val="60000"/>
                    <a:lumOff val="40000"/>
                  </a:schemeClr>
                </a:solidFill>
              </a:rPr>
              <a:t> </a:t>
            </a:r>
            <a:r>
              <a:rPr lang="en-US" b="1" dirty="0" err="1">
                <a:solidFill>
                  <a:schemeClr val="tx2">
                    <a:lumMod val="60000"/>
                    <a:lumOff val="40000"/>
                  </a:schemeClr>
                </a:solidFill>
              </a:rPr>
              <a:t>đoạn</a:t>
            </a:r>
            <a:r>
              <a:rPr lang="en-US" b="1" dirty="0">
                <a:solidFill>
                  <a:schemeClr val="tx2">
                    <a:lumMod val="60000"/>
                    <a:lumOff val="40000"/>
                  </a:schemeClr>
                </a:solidFill>
              </a:rPr>
              <a:t> </a:t>
            </a:r>
            <a:r>
              <a:rPr lang="en-US" b="1" dirty="0" err="1">
                <a:solidFill>
                  <a:schemeClr val="tx2">
                    <a:lumMod val="60000"/>
                    <a:lumOff val="40000"/>
                  </a:schemeClr>
                </a:solidFill>
              </a:rPr>
              <a:t>với</a:t>
            </a:r>
            <a:r>
              <a:rPr lang="en-US" b="1" dirty="0">
                <a:solidFill>
                  <a:schemeClr val="tx2">
                    <a:lumMod val="60000"/>
                    <a:lumOff val="40000"/>
                  </a:schemeClr>
                </a:solidFill>
              </a:rPr>
              <a:t> </a:t>
            </a:r>
            <a:r>
              <a:rPr lang="en-US" b="1" dirty="0" err="1">
                <a:solidFill>
                  <a:schemeClr val="tx2">
                    <a:lumMod val="60000"/>
                    <a:lumOff val="40000"/>
                  </a:schemeClr>
                </a:solidFill>
              </a:rPr>
              <a:t>phân</a:t>
            </a:r>
            <a:r>
              <a:rPr lang="en-US" b="1" dirty="0">
                <a:solidFill>
                  <a:schemeClr val="tx2">
                    <a:lumMod val="60000"/>
                    <a:lumOff val="40000"/>
                  </a:schemeClr>
                </a:solidFill>
              </a:rPr>
              <a:t> </a:t>
            </a:r>
            <a:r>
              <a:rPr lang="en-US" b="1" dirty="0" err="1" smtClean="0">
                <a:solidFill>
                  <a:schemeClr val="tx2">
                    <a:lumMod val="60000"/>
                    <a:lumOff val="40000"/>
                  </a:schemeClr>
                </a:solidFill>
              </a:rPr>
              <a:t>trang</a:t>
            </a:r>
            <a:endParaRPr lang="en-US" b="1" dirty="0" smtClean="0">
              <a:solidFill>
                <a:schemeClr val="tx2">
                  <a:lumMod val="60000"/>
                  <a:lumOff val="40000"/>
                </a:schemeClr>
              </a:solidFill>
            </a:endParaRPr>
          </a:p>
        </p:txBody>
      </p:sp>
      <p:sp>
        <p:nvSpPr>
          <p:cNvPr id="4" name="Date Placeholder 3"/>
          <p:cNvSpPr>
            <a:spLocks noGrp="1"/>
          </p:cNvSpPr>
          <p:nvPr>
            <p:ph type="dt" sz="half" idx="10"/>
          </p:nvPr>
        </p:nvSpPr>
        <p:spPr/>
        <p:txBody>
          <a:bodyPr/>
          <a:lstStyle/>
          <a:p>
            <a:fld id="{825DEB80-2E67-47AA-8CC8-2817B6C17B3D}" type="datetime1">
              <a:rPr lang="en-US" smtClean="0"/>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89117110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3.6.2. </a:t>
            </a:r>
            <a:r>
              <a:rPr lang="en-US" dirty="0" err="1" smtClean="0"/>
              <a:t>Lưu</a:t>
            </a:r>
            <a:r>
              <a:rPr lang="en-US" dirty="0" smtClean="0"/>
              <a:t> </a:t>
            </a:r>
            <a:r>
              <a:rPr lang="en-US" dirty="0" err="1" smtClean="0"/>
              <a:t>bảng</a:t>
            </a:r>
            <a:r>
              <a:rPr lang="en-US" dirty="0" smtClean="0"/>
              <a:t> </a:t>
            </a:r>
            <a:r>
              <a:rPr lang="en-US" dirty="0" err="1" smtClean="0"/>
              <a:t>phân</a:t>
            </a:r>
            <a:r>
              <a:rPr lang="en-US" dirty="0" smtClean="0"/>
              <a:t> </a:t>
            </a:r>
            <a:r>
              <a:rPr lang="en-US" dirty="0" err="1" smtClean="0"/>
              <a:t>trang</a:t>
            </a:r>
            <a:r>
              <a:rPr lang="en-US" dirty="0" smtClean="0"/>
              <a:t> </a:t>
            </a:r>
            <a:r>
              <a:rPr lang="en-US" dirty="0" err="1" smtClean="0"/>
              <a:t>trong</a:t>
            </a:r>
            <a:r>
              <a:rPr lang="en-US" dirty="0" smtClean="0"/>
              <a:t> MM</a:t>
            </a:r>
            <a:endParaRPr lang="vi-VN" dirty="0"/>
          </a:p>
        </p:txBody>
      </p:sp>
      <p:sp>
        <p:nvSpPr>
          <p:cNvPr id="3" name="Content Placeholder 2"/>
          <p:cNvSpPr>
            <a:spLocks noGrp="1"/>
          </p:cNvSpPr>
          <p:nvPr>
            <p:ph idx="1"/>
          </p:nvPr>
        </p:nvSpPr>
        <p:spPr/>
        <p:txBody>
          <a:bodyPr/>
          <a:lstStyle/>
          <a:p>
            <a:r>
              <a:rPr lang="en-US" dirty="0" err="1" smtClean="0"/>
              <a:t>Trong</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này</a:t>
            </a:r>
            <a:r>
              <a:rPr lang="en-US" dirty="0" smtClean="0"/>
              <a:t>, HĐH </a:t>
            </a:r>
            <a:r>
              <a:rPr lang="en-US" dirty="0" err="1" smtClean="0"/>
              <a:t>lưu</a:t>
            </a:r>
            <a:r>
              <a:rPr lang="en-US" dirty="0" smtClean="0"/>
              <a:t> </a:t>
            </a:r>
            <a:r>
              <a:rPr lang="en-US" dirty="0" err="1" smtClean="0"/>
              <a:t>bảng</a:t>
            </a:r>
            <a:r>
              <a:rPr lang="en-US" dirty="0" smtClean="0"/>
              <a:t> </a:t>
            </a:r>
            <a:r>
              <a:rPr lang="en-US" dirty="0" err="1" smtClean="0"/>
              <a:t>phân</a:t>
            </a:r>
            <a:r>
              <a:rPr lang="en-US" dirty="0" smtClean="0"/>
              <a:t> </a:t>
            </a:r>
            <a:r>
              <a:rPr lang="en-US" dirty="0" err="1" smtClean="0"/>
              <a:t>trang</a:t>
            </a:r>
            <a:r>
              <a:rPr lang="en-US" dirty="0" smtClean="0"/>
              <a:t> </a:t>
            </a:r>
            <a:r>
              <a:rPr lang="en-US" dirty="0" err="1" smtClean="0"/>
              <a:t>trong</a:t>
            </a:r>
            <a:r>
              <a:rPr lang="en-US" dirty="0" smtClean="0"/>
              <a:t> </a:t>
            </a:r>
            <a:r>
              <a:rPr lang="en-US" dirty="0" err="1" smtClean="0"/>
              <a:t>bộ</a:t>
            </a:r>
            <a:r>
              <a:rPr lang="en-US" dirty="0" smtClean="0"/>
              <a:t> </a:t>
            </a:r>
            <a:r>
              <a:rPr lang="en-US" dirty="0" err="1" smtClean="0"/>
              <a:t>nhớ</a:t>
            </a:r>
            <a:r>
              <a:rPr lang="en-US" dirty="0" smtClean="0"/>
              <a:t> </a:t>
            </a:r>
            <a:r>
              <a:rPr lang="en-US" dirty="0" err="1" smtClean="0"/>
              <a:t>chính</a:t>
            </a:r>
            <a:r>
              <a:rPr lang="en-US" dirty="0" smtClean="0"/>
              <a:t>, </a:t>
            </a:r>
            <a:r>
              <a:rPr lang="en-US" dirty="0" err="1" smtClean="0"/>
              <a:t>thay</a:t>
            </a:r>
            <a:r>
              <a:rPr lang="en-US" dirty="0" smtClean="0"/>
              <a:t> </a:t>
            </a:r>
            <a:r>
              <a:rPr lang="en-US" dirty="0" err="1" smtClean="0"/>
              <a:t>vì</a:t>
            </a:r>
            <a:r>
              <a:rPr lang="en-US" dirty="0" smtClean="0"/>
              <a:t> </a:t>
            </a:r>
            <a:r>
              <a:rPr lang="en-US" dirty="0" err="1" smtClean="0"/>
              <a:t>trong</a:t>
            </a:r>
            <a:r>
              <a:rPr lang="en-US" dirty="0" smtClean="0"/>
              <a:t> </a:t>
            </a:r>
            <a:r>
              <a:rPr lang="en-US" dirty="0" err="1" smtClean="0"/>
              <a:t>thanh</a:t>
            </a:r>
            <a:r>
              <a:rPr lang="en-US" dirty="0" smtClean="0"/>
              <a:t> </a:t>
            </a:r>
            <a:r>
              <a:rPr lang="en-US" dirty="0" err="1" smtClean="0"/>
              <a:t>ghi</a:t>
            </a:r>
            <a:r>
              <a:rPr lang="en-US" dirty="0" smtClean="0"/>
              <a:t>.</a:t>
            </a:r>
          </a:p>
          <a:p>
            <a:r>
              <a:rPr lang="en-US" dirty="0" err="1" smtClean="0"/>
              <a:t>Với</a:t>
            </a:r>
            <a:r>
              <a:rPr lang="en-US" dirty="0" smtClean="0"/>
              <a:t> </a:t>
            </a:r>
            <a:r>
              <a:rPr lang="en-US" dirty="0" err="1" smtClean="0"/>
              <a:t>mỗi</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tới</a:t>
            </a:r>
            <a:r>
              <a:rPr lang="en-US" dirty="0" smtClean="0"/>
              <a:t> </a:t>
            </a:r>
            <a:r>
              <a:rPr lang="en-US" dirty="0" err="1" smtClean="0"/>
              <a:t>địa</a:t>
            </a:r>
            <a:r>
              <a:rPr lang="en-US" dirty="0" smtClean="0"/>
              <a:t> </a:t>
            </a:r>
            <a:r>
              <a:rPr lang="en-US" dirty="0" err="1" smtClean="0"/>
              <a:t>chỉ</a:t>
            </a:r>
            <a:r>
              <a:rPr lang="en-US" dirty="0" smtClean="0"/>
              <a:t> logic, </a:t>
            </a:r>
            <a:r>
              <a:rPr lang="en-US" dirty="0" err="1" smtClean="0"/>
              <a:t>đòi</a:t>
            </a:r>
            <a:r>
              <a:rPr lang="en-US" dirty="0" smtClean="0"/>
              <a:t> </a:t>
            </a:r>
            <a:r>
              <a:rPr lang="en-US" dirty="0" err="1" smtClean="0"/>
              <a:t>hỏi</a:t>
            </a:r>
            <a:r>
              <a:rPr lang="en-US" dirty="0" smtClean="0"/>
              <a:t> 2 </a:t>
            </a:r>
            <a:r>
              <a:rPr lang="en-US" dirty="0" err="1" smtClean="0"/>
              <a:t>truy</a:t>
            </a:r>
            <a:r>
              <a:rPr lang="en-US" dirty="0" smtClean="0"/>
              <a:t> </a:t>
            </a:r>
            <a:r>
              <a:rPr lang="en-US" dirty="0" err="1" smtClean="0"/>
              <a:t>cập</a:t>
            </a:r>
            <a:r>
              <a:rPr lang="en-US" dirty="0" smtClean="0"/>
              <a:t> </a:t>
            </a:r>
            <a:r>
              <a:rPr lang="en-US" dirty="0" err="1" smtClean="0"/>
              <a:t>tới</a:t>
            </a:r>
            <a:r>
              <a:rPr lang="en-US" dirty="0" smtClean="0"/>
              <a:t> </a:t>
            </a:r>
            <a:r>
              <a:rPr lang="en-US" dirty="0" err="1" smtClean="0"/>
              <a:t>bộ</a:t>
            </a:r>
            <a:r>
              <a:rPr lang="en-US" dirty="0" smtClean="0"/>
              <a:t> </a:t>
            </a:r>
            <a:r>
              <a:rPr lang="en-US" dirty="0" err="1" smtClean="0"/>
              <a:t>nhớ</a:t>
            </a:r>
            <a:r>
              <a:rPr lang="en-US" dirty="0" smtClean="0"/>
              <a:t>:</a:t>
            </a:r>
            <a:endParaRPr lang="en-US" dirty="0"/>
          </a:p>
          <a:p>
            <a:pPr marL="1143000" lvl="2" indent="-457200">
              <a:buFont typeface="Tw Cen MT" charset="-18"/>
              <a:buAutoNum type="arabicPeriod"/>
            </a:pPr>
            <a:r>
              <a:rPr lang="en-US" dirty="0" err="1" smtClean="0"/>
              <a:t>Truy</a:t>
            </a:r>
            <a:r>
              <a:rPr lang="en-US" dirty="0" smtClean="0"/>
              <a:t> </a:t>
            </a:r>
            <a:r>
              <a:rPr lang="en-US" dirty="0" err="1" smtClean="0"/>
              <a:t>cập</a:t>
            </a:r>
            <a:r>
              <a:rPr lang="en-US" dirty="0" smtClean="0"/>
              <a:t> </a:t>
            </a:r>
            <a:r>
              <a:rPr lang="en-US" dirty="0" err="1" smtClean="0"/>
              <a:t>tới</a:t>
            </a:r>
            <a:r>
              <a:rPr lang="en-US" dirty="0" smtClean="0"/>
              <a:t> </a:t>
            </a:r>
            <a:r>
              <a:rPr lang="en-US" dirty="0" err="1" smtClean="0"/>
              <a:t>bảng</a:t>
            </a:r>
            <a:r>
              <a:rPr lang="en-US" dirty="0" smtClean="0"/>
              <a:t> </a:t>
            </a:r>
            <a:r>
              <a:rPr lang="en-US" dirty="0" err="1" smtClean="0"/>
              <a:t>phân</a:t>
            </a:r>
            <a:r>
              <a:rPr lang="en-US" dirty="0" smtClean="0"/>
              <a:t> </a:t>
            </a:r>
            <a:r>
              <a:rPr lang="en-US" dirty="0" err="1" smtClean="0"/>
              <a:t>trang</a:t>
            </a:r>
            <a:r>
              <a:rPr lang="en-US" dirty="0" smtClean="0"/>
              <a:t> </a:t>
            </a:r>
            <a:r>
              <a:rPr lang="en-US" dirty="0" err="1" smtClean="0"/>
              <a:t>để</a:t>
            </a:r>
            <a:r>
              <a:rPr lang="en-US" dirty="0" smtClean="0"/>
              <a:t> </a:t>
            </a:r>
            <a:r>
              <a:rPr lang="en-US" dirty="0" err="1" smtClean="0"/>
              <a:t>tìm</a:t>
            </a:r>
            <a:r>
              <a:rPr lang="en-US" dirty="0" smtClean="0"/>
              <a:t> </a:t>
            </a:r>
            <a:r>
              <a:rPr lang="en-US" dirty="0" err="1" smtClean="0"/>
              <a:t>ra</a:t>
            </a:r>
            <a:r>
              <a:rPr lang="en-US" dirty="0" smtClean="0"/>
              <a:t> frame </a:t>
            </a:r>
            <a:r>
              <a:rPr lang="en-US" dirty="0" err="1" smtClean="0"/>
              <a:t>tương</a:t>
            </a:r>
            <a:r>
              <a:rPr lang="en-US" dirty="0" smtClean="0"/>
              <a:t> </a:t>
            </a:r>
            <a:r>
              <a:rPr lang="en-US" dirty="0" err="1" smtClean="0"/>
              <a:t>ứng</a:t>
            </a:r>
            <a:r>
              <a:rPr lang="en-US" dirty="0" smtClean="0"/>
              <a:t>;</a:t>
            </a:r>
            <a:endParaRPr lang="en-US" dirty="0"/>
          </a:p>
          <a:p>
            <a:pPr marL="1143000" lvl="2" indent="-457200">
              <a:buFont typeface="Tw Cen MT" charset="-18"/>
              <a:buAutoNum type="arabicPeriod"/>
            </a:pPr>
            <a:r>
              <a:rPr lang="en-US" dirty="0" err="1" smtClean="0"/>
              <a:t>Truy</a:t>
            </a:r>
            <a:r>
              <a:rPr lang="en-US" dirty="0" smtClean="0"/>
              <a:t> </a:t>
            </a:r>
            <a:r>
              <a:rPr lang="en-US" dirty="0" err="1" smtClean="0"/>
              <a:t>cập</a:t>
            </a:r>
            <a:r>
              <a:rPr lang="en-US" dirty="0" smtClean="0"/>
              <a:t> </a:t>
            </a:r>
            <a:r>
              <a:rPr lang="en-US" dirty="0" err="1" smtClean="0"/>
              <a:t>tới</a:t>
            </a:r>
            <a:r>
              <a:rPr lang="en-US" dirty="0" smtClean="0"/>
              <a:t> word </a:t>
            </a:r>
            <a:r>
              <a:rPr lang="en-US" dirty="0" err="1" smtClean="0"/>
              <a:t>trong</a:t>
            </a:r>
            <a:r>
              <a:rPr lang="en-US" dirty="0" smtClean="0"/>
              <a:t> frame.</a:t>
            </a:r>
            <a:endParaRPr lang="en-US" dirty="0"/>
          </a:p>
          <a:p>
            <a:r>
              <a:rPr lang="en-US" dirty="0" err="1" smtClean="0"/>
              <a:t>Nhận</a:t>
            </a:r>
            <a:r>
              <a:rPr lang="en-US" dirty="0" smtClean="0"/>
              <a:t> </a:t>
            </a:r>
            <a:r>
              <a:rPr lang="en-US" dirty="0" err="1" smtClean="0"/>
              <a:t>xét</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dễ</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nhưng</a:t>
            </a:r>
            <a:r>
              <a:rPr lang="en-US" dirty="0" smtClean="0"/>
              <a:t> </a:t>
            </a:r>
            <a:r>
              <a:rPr lang="en-US" dirty="0" err="1" smtClean="0"/>
              <a:t>tốn</a:t>
            </a:r>
            <a:r>
              <a:rPr lang="en-US" dirty="0" smtClean="0"/>
              <a:t> </a:t>
            </a:r>
            <a:r>
              <a:rPr lang="en-US" dirty="0" err="1" smtClean="0"/>
              <a:t>thời</a:t>
            </a:r>
            <a:r>
              <a:rPr lang="en-US" dirty="0" smtClean="0"/>
              <a:t> </a:t>
            </a:r>
            <a:r>
              <a:rPr lang="en-US" dirty="0" err="1" smtClean="0"/>
              <a:t>gian</a:t>
            </a:r>
            <a:r>
              <a:rPr lang="en-US" dirty="0" smtClean="0"/>
              <a:t>.</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Tree>
    <p:extLst>
      <p:ext uri="{BB962C8B-B14F-4D97-AF65-F5344CB8AC3E}">
        <p14:creationId xmlns:p14="http://schemas.microsoft.com/office/powerpoint/2010/main" val="16793923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3.6.2</a:t>
            </a:r>
            <a:r>
              <a:rPr lang="en-US" dirty="0"/>
              <a:t>. </a:t>
            </a:r>
            <a:r>
              <a:rPr lang="en-US" dirty="0" err="1"/>
              <a:t>Lưu</a:t>
            </a:r>
            <a:r>
              <a:rPr lang="en-US" dirty="0"/>
              <a:t> </a:t>
            </a:r>
            <a:r>
              <a:rPr lang="en-US" dirty="0" err="1"/>
              <a:t>bảng</a:t>
            </a:r>
            <a:r>
              <a:rPr lang="en-US" dirty="0"/>
              <a:t> </a:t>
            </a:r>
            <a:r>
              <a:rPr lang="en-US" dirty="0" err="1"/>
              <a:t>phân</a:t>
            </a:r>
            <a:r>
              <a:rPr lang="en-US" dirty="0"/>
              <a:t> </a:t>
            </a:r>
            <a:r>
              <a:rPr lang="en-US" dirty="0" err="1"/>
              <a:t>trang</a:t>
            </a:r>
            <a:r>
              <a:rPr lang="en-US" dirty="0"/>
              <a:t> </a:t>
            </a:r>
            <a:r>
              <a:rPr lang="en-US" dirty="0" err="1"/>
              <a:t>trong</a:t>
            </a:r>
            <a:r>
              <a:rPr lang="en-US" dirty="0"/>
              <a:t> MM</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grpSp>
        <p:nvGrpSpPr>
          <p:cNvPr id="7" name="Group 41"/>
          <p:cNvGrpSpPr>
            <a:grpSpLocks/>
          </p:cNvGrpSpPr>
          <p:nvPr/>
        </p:nvGrpSpPr>
        <p:grpSpPr bwMode="auto">
          <a:xfrm>
            <a:off x="457200" y="1447800"/>
            <a:ext cx="7772400" cy="3946325"/>
            <a:chOff x="952500" y="2057400"/>
            <a:chExt cx="6825509" cy="3327293"/>
          </a:xfrm>
        </p:grpSpPr>
        <p:sp>
          <p:nvSpPr>
            <p:cNvPr id="8" name="Decision 4"/>
            <p:cNvSpPr>
              <a:spLocks noChangeArrowheads="1"/>
            </p:cNvSpPr>
            <p:nvPr/>
          </p:nvSpPr>
          <p:spPr bwMode="auto">
            <a:xfrm>
              <a:off x="952500" y="3429000"/>
              <a:ext cx="2209800" cy="1066800"/>
            </a:xfrm>
            <a:prstGeom prst="flowChartDecision">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P&lt;PTLR</a:t>
              </a:r>
            </a:p>
          </p:txBody>
        </p:sp>
        <p:grpSp>
          <p:nvGrpSpPr>
            <p:cNvPr id="9" name="Group 26"/>
            <p:cNvGrpSpPr>
              <a:grpSpLocks/>
            </p:cNvGrpSpPr>
            <p:nvPr/>
          </p:nvGrpSpPr>
          <p:grpSpPr bwMode="auto">
            <a:xfrm>
              <a:off x="1415835" y="2474895"/>
              <a:ext cx="1284718" cy="345299"/>
              <a:chOff x="1202108" y="2245501"/>
              <a:chExt cx="1284718" cy="345299"/>
            </a:xfrm>
          </p:grpSpPr>
          <p:sp>
            <p:nvSpPr>
              <p:cNvPr id="26" name="Rectangle 25"/>
              <p:cNvSpPr>
                <a:spLocks noChangeArrowheads="1"/>
              </p:cNvSpPr>
              <p:nvPr/>
            </p:nvSpPr>
            <p:spPr bwMode="auto">
              <a:xfrm>
                <a:off x="1202323" y="2245519"/>
                <a:ext cx="642938" cy="347662"/>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p</a:t>
                </a:r>
              </a:p>
            </p:txBody>
          </p:sp>
          <p:sp>
            <p:nvSpPr>
              <p:cNvPr id="27" name="Rectangle 26"/>
              <p:cNvSpPr>
                <a:spLocks noChangeArrowheads="1"/>
              </p:cNvSpPr>
              <p:nvPr/>
            </p:nvSpPr>
            <p:spPr bwMode="auto">
              <a:xfrm>
                <a:off x="1845261" y="2245519"/>
                <a:ext cx="641350" cy="347662"/>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d</a:t>
                </a:r>
              </a:p>
            </p:txBody>
          </p:sp>
        </p:grpSp>
        <p:sp>
          <p:nvSpPr>
            <p:cNvPr id="10" name="TextBox 8"/>
            <p:cNvSpPr txBox="1">
              <a:spLocks noChangeArrowheads="1"/>
            </p:cNvSpPr>
            <p:nvPr/>
          </p:nvSpPr>
          <p:spPr bwMode="auto">
            <a:xfrm>
              <a:off x="1107948" y="2057400"/>
              <a:ext cx="2016252" cy="38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solidFill>
                    <a:srgbClr val="002060"/>
                  </a:solidFill>
                  <a:latin typeface="+mn-lt"/>
                </a:rPr>
                <a:t>logical address</a:t>
              </a:r>
            </a:p>
          </p:txBody>
        </p:sp>
        <p:cxnSp>
          <p:nvCxnSpPr>
            <p:cNvPr id="11" name="Straight Arrow Connector 10"/>
            <p:cNvCxnSpPr>
              <a:cxnSpLocks noChangeShapeType="1"/>
            </p:cNvCxnSpPr>
            <p:nvPr/>
          </p:nvCxnSpPr>
          <p:spPr bwMode="auto">
            <a:xfrm rot="5400000">
              <a:off x="1752601" y="3124200"/>
              <a:ext cx="609600" cy="3175"/>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2" name="Straight Arrow Connector 11"/>
            <p:cNvCxnSpPr>
              <a:cxnSpLocks noChangeShapeType="1"/>
              <a:stCxn id="8" idx="3"/>
            </p:cNvCxnSpPr>
            <p:nvPr/>
          </p:nvCxnSpPr>
          <p:spPr bwMode="auto">
            <a:xfrm>
              <a:off x="3162300" y="3962400"/>
              <a:ext cx="4953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3" name="Straight Arrow Connector 12"/>
            <p:cNvCxnSpPr>
              <a:cxnSpLocks noChangeShapeType="1"/>
              <a:stCxn id="8" idx="2"/>
            </p:cNvCxnSpPr>
            <p:nvPr/>
          </p:nvCxnSpPr>
          <p:spPr bwMode="auto">
            <a:xfrm rot="16200000" flipH="1">
              <a:off x="1812925" y="4740275"/>
              <a:ext cx="490538"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4" name="Process 15"/>
            <p:cNvSpPr>
              <a:spLocks noChangeArrowheads="1"/>
            </p:cNvSpPr>
            <p:nvPr/>
          </p:nvSpPr>
          <p:spPr bwMode="auto">
            <a:xfrm>
              <a:off x="3657600" y="2820988"/>
              <a:ext cx="1394182" cy="1657350"/>
            </a:xfrm>
            <a:prstGeom prst="flowChartProcess">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tr-TR" sz="2400" dirty="0">
                  <a:solidFill>
                    <a:srgbClr val="002060"/>
                  </a:solidFill>
                </a:rPr>
                <a:t>Access PT entry</a:t>
              </a:r>
              <a:endParaRPr lang="en-US" sz="2400" dirty="0">
                <a:solidFill>
                  <a:srgbClr val="002060"/>
                </a:solidFill>
              </a:endParaRPr>
            </a:p>
            <a:p>
              <a:pPr algn="ctr"/>
              <a:r>
                <a:rPr lang="tr-TR" sz="2400" dirty="0">
                  <a:solidFill>
                    <a:srgbClr val="002060"/>
                  </a:solidFill>
                </a:rPr>
                <a:t>in Memory  at address</a:t>
              </a:r>
              <a:endParaRPr lang="en-US" sz="2400" dirty="0">
                <a:solidFill>
                  <a:srgbClr val="002060"/>
                </a:solidFill>
              </a:endParaRPr>
            </a:p>
            <a:p>
              <a:pPr algn="ctr"/>
              <a:r>
                <a:rPr lang="tr-TR" sz="2400" dirty="0">
                  <a:solidFill>
                    <a:srgbClr val="002060"/>
                  </a:solidFill>
                </a:rPr>
                <a:t>PTBR + p</a:t>
              </a:r>
              <a:endParaRPr lang="en-US" sz="2400" dirty="0">
                <a:solidFill>
                  <a:srgbClr val="002060"/>
                </a:solidFill>
              </a:endParaRPr>
            </a:p>
          </p:txBody>
        </p:sp>
        <p:grpSp>
          <p:nvGrpSpPr>
            <p:cNvPr id="15" name="Group 25"/>
            <p:cNvGrpSpPr>
              <a:grpSpLocks/>
            </p:cNvGrpSpPr>
            <p:nvPr/>
          </p:nvGrpSpPr>
          <p:grpSpPr bwMode="auto">
            <a:xfrm>
              <a:off x="5250347" y="3505200"/>
              <a:ext cx="1284285" cy="346075"/>
              <a:chOff x="5250347" y="3713550"/>
              <a:chExt cx="1284285" cy="346075"/>
            </a:xfrm>
          </p:grpSpPr>
          <p:sp>
            <p:nvSpPr>
              <p:cNvPr id="24" name="Rectangle 23"/>
              <p:cNvSpPr>
                <a:spLocks noChangeArrowheads="1"/>
              </p:cNvSpPr>
              <p:nvPr/>
            </p:nvSpPr>
            <p:spPr bwMode="auto">
              <a:xfrm>
                <a:off x="5250347" y="3713550"/>
                <a:ext cx="642937" cy="346075"/>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f</a:t>
                </a:r>
              </a:p>
            </p:txBody>
          </p:sp>
          <p:sp>
            <p:nvSpPr>
              <p:cNvPr id="25" name="Rectangle 24"/>
              <p:cNvSpPr>
                <a:spLocks noChangeArrowheads="1"/>
              </p:cNvSpPr>
              <p:nvPr/>
            </p:nvSpPr>
            <p:spPr bwMode="auto">
              <a:xfrm>
                <a:off x="5893282" y="3713550"/>
                <a:ext cx="641350" cy="346075"/>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d</a:t>
                </a:r>
              </a:p>
            </p:txBody>
          </p:sp>
        </p:grpSp>
        <p:sp>
          <p:nvSpPr>
            <p:cNvPr id="16" name="TextBox 24"/>
            <p:cNvSpPr txBox="1">
              <a:spLocks noChangeArrowheads="1"/>
            </p:cNvSpPr>
            <p:nvPr/>
          </p:nvSpPr>
          <p:spPr bwMode="auto">
            <a:xfrm>
              <a:off x="5051782" y="3149600"/>
              <a:ext cx="2016252" cy="38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dirty="0">
                  <a:solidFill>
                    <a:srgbClr val="002060"/>
                  </a:solidFill>
                  <a:latin typeface="+mn-lt"/>
                </a:rPr>
                <a:t>physical address</a:t>
              </a:r>
            </a:p>
          </p:txBody>
        </p:sp>
        <p:cxnSp>
          <p:nvCxnSpPr>
            <p:cNvPr id="17" name="Straight Arrow Connector 16"/>
            <p:cNvCxnSpPr>
              <a:cxnSpLocks noChangeShapeType="1"/>
              <a:endCxn id="18" idx="1"/>
            </p:cNvCxnSpPr>
            <p:nvPr/>
          </p:nvCxnSpPr>
          <p:spPr bwMode="auto">
            <a:xfrm>
              <a:off x="5051909" y="4000500"/>
              <a:ext cx="1635125" cy="794"/>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8" name="Process 29"/>
            <p:cNvSpPr>
              <a:spLocks noChangeArrowheads="1"/>
            </p:cNvSpPr>
            <p:nvPr/>
          </p:nvSpPr>
          <p:spPr bwMode="auto">
            <a:xfrm>
              <a:off x="6687034" y="3581400"/>
              <a:ext cx="1090975" cy="839788"/>
            </a:xfrm>
            <a:prstGeom prst="flowChartProcess">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dirty="0">
                  <a:solidFill>
                    <a:srgbClr val="002060"/>
                  </a:solidFill>
                </a:rPr>
                <a:t>access memory</a:t>
              </a:r>
            </a:p>
          </p:txBody>
        </p:sp>
        <p:sp>
          <p:nvSpPr>
            <p:cNvPr id="19" name="TextBox 30"/>
            <p:cNvSpPr txBox="1">
              <a:spLocks noChangeArrowheads="1"/>
            </p:cNvSpPr>
            <p:nvPr/>
          </p:nvSpPr>
          <p:spPr bwMode="auto">
            <a:xfrm>
              <a:off x="3657600" y="4538246"/>
              <a:ext cx="990600" cy="38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dirty="0">
                  <a:solidFill>
                    <a:srgbClr val="002060"/>
                  </a:solidFill>
                  <a:latin typeface="+mn-lt"/>
                </a:rPr>
                <a:t>mat</a:t>
              </a:r>
            </a:p>
          </p:txBody>
        </p:sp>
        <p:sp>
          <p:nvSpPr>
            <p:cNvPr id="20" name="TextBox 31"/>
            <p:cNvSpPr txBox="1">
              <a:spLocks noChangeArrowheads="1"/>
            </p:cNvSpPr>
            <p:nvPr/>
          </p:nvSpPr>
          <p:spPr bwMode="auto">
            <a:xfrm>
              <a:off x="6553200" y="4538246"/>
              <a:ext cx="990600" cy="38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solidFill>
                    <a:srgbClr val="002060"/>
                  </a:solidFill>
                  <a:latin typeface="+mn-lt"/>
                </a:rPr>
                <a:t>mat</a:t>
              </a:r>
            </a:p>
          </p:txBody>
        </p:sp>
        <p:sp>
          <p:nvSpPr>
            <p:cNvPr id="21" name="TextBox 32"/>
            <p:cNvSpPr txBox="1">
              <a:spLocks noChangeArrowheads="1"/>
            </p:cNvSpPr>
            <p:nvPr/>
          </p:nvSpPr>
          <p:spPr bwMode="auto">
            <a:xfrm>
              <a:off x="1991526" y="4478923"/>
              <a:ext cx="990600" cy="38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solidFill>
                    <a:srgbClr val="002060"/>
                  </a:solidFill>
                  <a:latin typeface="+mn-lt"/>
                </a:rPr>
                <a:t>NO</a:t>
              </a:r>
            </a:p>
          </p:txBody>
        </p:sp>
        <p:sp>
          <p:nvSpPr>
            <p:cNvPr id="22" name="TextBox 33"/>
            <p:cNvSpPr txBox="1">
              <a:spLocks noChangeArrowheads="1"/>
            </p:cNvSpPr>
            <p:nvPr/>
          </p:nvSpPr>
          <p:spPr bwMode="auto">
            <a:xfrm>
              <a:off x="2819400" y="3505200"/>
              <a:ext cx="990600" cy="38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solidFill>
                    <a:srgbClr val="002060"/>
                  </a:solidFill>
                  <a:latin typeface="+mn-lt"/>
                </a:rPr>
                <a:t>YES</a:t>
              </a:r>
            </a:p>
          </p:txBody>
        </p:sp>
        <p:sp>
          <p:nvSpPr>
            <p:cNvPr id="23" name="TextBox 35"/>
            <p:cNvSpPr txBox="1">
              <a:spLocks noChangeArrowheads="1"/>
            </p:cNvSpPr>
            <p:nvPr/>
          </p:nvSpPr>
          <p:spPr bwMode="auto">
            <a:xfrm>
              <a:off x="1561306" y="4995446"/>
              <a:ext cx="990600" cy="38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solidFill>
                    <a:srgbClr val="002060"/>
                  </a:solidFill>
                  <a:latin typeface="+mn-lt"/>
                </a:rPr>
                <a:t>ERROR</a:t>
              </a:r>
            </a:p>
          </p:txBody>
        </p:sp>
      </p:grpSp>
      <p:sp>
        <p:nvSpPr>
          <p:cNvPr id="28" name="TextBox 42"/>
          <p:cNvSpPr txBox="1">
            <a:spLocks noChangeArrowheads="1"/>
          </p:cNvSpPr>
          <p:nvPr/>
        </p:nvSpPr>
        <p:spPr bwMode="auto">
          <a:xfrm>
            <a:off x="3134110" y="1371600"/>
            <a:ext cx="468564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tr-TR" dirty="0">
                <a:solidFill>
                  <a:srgbClr val="002060"/>
                </a:solidFill>
                <a:latin typeface="+mn-lt"/>
              </a:rPr>
              <a:t>PTBR: Page Table Base Register</a:t>
            </a:r>
            <a:endParaRPr lang="en-US" dirty="0">
              <a:solidFill>
                <a:srgbClr val="002060"/>
              </a:solidFill>
              <a:latin typeface="+mn-lt"/>
            </a:endParaRPr>
          </a:p>
          <a:p>
            <a:pPr eaLnBrk="1" hangingPunct="1"/>
            <a:r>
              <a:rPr lang="en-US" dirty="0">
                <a:solidFill>
                  <a:srgbClr val="002060"/>
                </a:solidFill>
                <a:latin typeface="+mn-lt"/>
              </a:rPr>
              <a:t>PTLR: Page Table Length </a:t>
            </a:r>
            <a:r>
              <a:rPr lang="en-US" dirty="0" smtClean="0">
                <a:solidFill>
                  <a:srgbClr val="002060"/>
                </a:solidFill>
                <a:latin typeface="+mn-lt"/>
              </a:rPr>
              <a:t>Register</a:t>
            </a:r>
            <a:endParaRPr lang="en-US" dirty="0">
              <a:solidFill>
                <a:srgbClr val="002060"/>
              </a:solidFill>
              <a:latin typeface="+mn-lt"/>
            </a:endParaRPr>
          </a:p>
        </p:txBody>
      </p:sp>
      <p:sp>
        <p:nvSpPr>
          <p:cNvPr id="29" name="TextBox 43"/>
          <p:cNvSpPr txBox="1">
            <a:spLocks noChangeArrowheads="1"/>
          </p:cNvSpPr>
          <p:nvPr/>
        </p:nvSpPr>
        <p:spPr bwMode="auto">
          <a:xfrm>
            <a:off x="526830" y="5569803"/>
            <a:ext cx="65259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dirty="0">
                <a:solidFill>
                  <a:srgbClr val="002060"/>
                </a:solidFill>
                <a:latin typeface="+mn-lt"/>
              </a:rPr>
              <a:t>Effective Memory Access Time:</a:t>
            </a:r>
          </a:p>
          <a:p>
            <a:pPr eaLnBrk="1" hangingPunct="1"/>
            <a:r>
              <a:rPr lang="en-US" dirty="0" err="1" smtClean="0">
                <a:solidFill>
                  <a:srgbClr val="002060"/>
                </a:solidFill>
                <a:latin typeface="+mn-lt"/>
              </a:rPr>
              <a:t>emat</a:t>
            </a:r>
            <a:r>
              <a:rPr lang="en-US" dirty="0" smtClean="0">
                <a:solidFill>
                  <a:srgbClr val="002060"/>
                </a:solidFill>
                <a:latin typeface="+mn-lt"/>
              </a:rPr>
              <a:t> = </a:t>
            </a:r>
            <a:r>
              <a:rPr lang="en-US" dirty="0" err="1" smtClean="0">
                <a:solidFill>
                  <a:srgbClr val="002060"/>
                </a:solidFill>
                <a:latin typeface="+mn-lt"/>
              </a:rPr>
              <a:t>mat+mat</a:t>
            </a:r>
            <a:r>
              <a:rPr lang="en-US" dirty="0" smtClean="0">
                <a:solidFill>
                  <a:srgbClr val="002060"/>
                </a:solidFill>
                <a:latin typeface="+mn-lt"/>
              </a:rPr>
              <a:t> = 2mat</a:t>
            </a:r>
            <a:endParaRPr lang="en-US" dirty="0">
              <a:solidFill>
                <a:srgbClr val="002060"/>
              </a:solidFill>
              <a:latin typeface="+mn-lt"/>
            </a:endParaRPr>
          </a:p>
        </p:txBody>
      </p:sp>
    </p:spTree>
    <p:extLst>
      <p:ext uri="{BB962C8B-B14F-4D97-AF65-F5344CB8AC3E}">
        <p14:creationId xmlns:p14="http://schemas.microsoft.com/office/powerpoint/2010/main" val="19830603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itchFamily="18" charset="0"/>
                <a:cs typeface="Calibri" pitchFamily="34" charset="0"/>
              </a:rPr>
              <a:t>Chương 3. Quản lý bộ nhớ</a:t>
            </a:r>
            <a:endParaRPr lang="vi-VN" dirty="0">
              <a:latin typeface="Cambria" pitchFamily="18" charset="0"/>
              <a:cs typeface="Calibri" pitchFamily="34" charset="0"/>
            </a:endParaRPr>
          </a:p>
        </p:txBody>
      </p:sp>
      <p:sp>
        <p:nvSpPr>
          <p:cNvPr id="3" name="Content Placeholder 2"/>
          <p:cNvSpPr>
            <a:spLocks noGrp="1"/>
          </p:cNvSpPr>
          <p:nvPr>
            <p:ph idx="1"/>
          </p:nvPr>
        </p:nvSpPr>
        <p:spPr/>
        <p:txBody>
          <a:bodyPr/>
          <a:lstStyle/>
          <a:p>
            <a:pPr marL="411480" lvl="1" indent="0">
              <a:buNone/>
            </a:pPr>
            <a:r>
              <a:rPr lang="en-US" b="1" dirty="0" smtClean="0">
                <a:solidFill>
                  <a:schemeClr val="tx2">
                    <a:lumMod val="60000"/>
                    <a:lumOff val="40000"/>
                  </a:schemeClr>
                </a:solidFill>
              </a:rPr>
              <a:t>3.6. </a:t>
            </a:r>
            <a:r>
              <a:rPr lang="en-US" b="1" dirty="0" err="1" smtClean="0">
                <a:solidFill>
                  <a:schemeClr val="tx2">
                    <a:lumMod val="60000"/>
                    <a:lumOff val="40000"/>
                  </a:schemeClr>
                </a:solidFill>
              </a:rPr>
              <a:t>Kỹ</a:t>
            </a:r>
            <a:r>
              <a:rPr lang="en-US" b="1" dirty="0" smtClean="0">
                <a:solidFill>
                  <a:schemeClr val="tx2">
                    <a:lumMod val="60000"/>
                    <a:lumOff val="40000"/>
                  </a:schemeClr>
                </a:solidFill>
              </a:rPr>
              <a:t> </a:t>
            </a:r>
            <a:r>
              <a:rPr lang="en-US" b="1" dirty="0" err="1" smtClean="0">
                <a:solidFill>
                  <a:schemeClr val="tx2">
                    <a:lumMod val="60000"/>
                    <a:lumOff val="40000"/>
                  </a:schemeClr>
                </a:solidFill>
              </a:rPr>
              <a:t>thuật</a:t>
            </a:r>
            <a:r>
              <a:rPr lang="en-US" b="1" dirty="0" smtClean="0">
                <a:solidFill>
                  <a:schemeClr val="tx2">
                    <a:lumMod val="60000"/>
                    <a:lumOff val="40000"/>
                  </a:schemeClr>
                </a:solidFill>
              </a:rPr>
              <a:t> </a:t>
            </a:r>
            <a:r>
              <a:rPr lang="en-US" b="1" dirty="0" err="1" smtClean="0">
                <a:solidFill>
                  <a:schemeClr val="tx2">
                    <a:lumMod val="60000"/>
                    <a:lumOff val="40000"/>
                  </a:schemeClr>
                </a:solidFill>
              </a:rPr>
              <a:t>phân</a:t>
            </a:r>
            <a:r>
              <a:rPr lang="en-US" b="1" dirty="0" smtClean="0">
                <a:solidFill>
                  <a:schemeClr val="tx2">
                    <a:lumMod val="60000"/>
                    <a:lumOff val="40000"/>
                  </a:schemeClr>
                </a:solidFill>
              </a:rPr>
              <a:t> </a:t>
            </a:r>
            <a:r>
              <a:rPr lang="en-US" b="1" dirty="0" err="1" smtClean="0">
                <a:solidFill>
                  <a:schemeClr val="tx2">
                    <a:lumMod val="60000"/>
                    <a:lumOff val="40000"/>
                  </a:schemeClr>
                </a:solidFill>
              </a:rPr>
              <a:t>trang</a:t>
            </a:r>
            <a:r>
              <a:rPr lang="en-US" b="1" dirty="0" smtClean="0">
                <a:solidFill>
                  <a:schemeClr val="tx2">
                    <a:lumMod val="60000"/>
                    <a:lumOff val="40000"/>
                  </a:schemeClr>
                </a:solidFill>
              </a:rPr>
              <a:t> (Paging)</a:t>
            </a:r>
          </a:p>
          <a:p>
            <a:pPr marL="411163" lvl="1" indent="280988">
              <a:buNone/>
            </a:pPr>
            <a:r>
              <a:rPr lang="vi-VN" b="1" dirty="0" smtClean="0">
                <a:solidFill>
                  <a:schemeClr val="tx2">
                    <a:lumMod val="60000"/>
                    <a:lumOff val="40000"/>
                  </a:schemeClr>
                </a:solidFill>
                <a:latin typeface="Calibri" pitchFamily="34" charset="0"/>
                <a:cs typeface="Calibri" pitchFamily="34" charset="0"/>
              </a:rPr>
              <a:t>3.6.1. Sử </a:t>
            </a:r>
            <a:r>
              <a:rPr lang="vi-VN" b="1" dirty="0">
                <a:solidFill>
                  <a:schemeClr val="tx2">
                    <a:lumMod val="60000"/>
                    <a:lumOff val="40000"/>
                  </a:schemeClr>
                </a:solidFill>
                <a:latin typeface="Calibri" pitchFamily="34" charset="0"/>
                <a:cs typeface="Calibri" pitchFamily="34" charset="0"/>
              </a:rPr>
              <a:t>dụng thanh ghi truy cập nhanh </a:t>
            </a:r>
            <a:endParaRPr lang="vi-VN" b="1" dirty="0" smtClean="0">
              <a:solidFill>
                <a:schemeClr val="tx2">
                  <a:lumMod val="60000"/>
                  <a:lumOff val="40000"/>
                </a:schemeClr>
              </a:solidFill>
              <a:latin typeface="Calibri" pitchFamily="34" charset="0"/>
              <a:cs typeface="Calibri" pitchFamily="34" charset="0"/>
            </a:endParaRPr>
          </a:p>
          <a:p>
            <a:pPr marL="411163" lvl="1" indent="280988">
              <a:buNone/>
            </a:pPr>
            <a:r>
              <a:rPr lang="vi-VN" b="1" dirty="0" smtClean="0">
                <a:solidFill>
                  <a:schemeClr val="tx2">
                    <a:lumMod val="60000"/>
                    <a:lumOff val="40000"/>
                  </a:schemeClr>
                </a:solidFill>
                <a:latin typeface="Calibri" pitchFamily="34" charset="0"/>
                <a:cs typeface="Calibri" pitchFamily="34" charset="0"/>
              </a:rPr>
              <a:t>3.6.2. Lưu </a:t>
            </a:r>
            <a:r>
              <a:rPr lang="vi-VN" b="1" dirty="0">
                <a:solidFill>
                  <a:schemeClr val="tx2">
                    <a:lumMod val="60000"/>
                    <a:lumOff val="40000"/>
                  </a:schemeClr>
                </a:solidFill>
                <a:latin typeface="Calibri" pitchFamily="34" charset="0"/>
                <a:cs typeface="Calibri" pitchFamily="34" charset="0"/>
              </a:rPr>
              <a:t>bảng phân trang trong bộ nhớ </a:t>
            </a:r>
            <a:r>
              <a:rPr lang="vi-VN" b="1" dirty="0" smtClean="0">
                <a:solidFill>
                  <a:schemeClr val="tx2">
                    <a:lumMod val="60000"/>
                    <a:lumOff val="40000"/>
                  </a:schemeClr>
                </a:solidFill>
                <a:latin typeface="Calibri" pitchFamily="34" charset="0"/>
                <a:cs typeface="Calibri" pitchFamily="34" charset="0"/>
              </a:rPr>
              <a:t>chính</a:t>
            </a:r>
          </a:p>
          <a:p>
            <a:pPr marL="411163" lvl="1" indent="280988">
              <a:buNone/>
            </a:pPr>
            <a:r>
              <a:rPr lang="en-US" b="1" dirty="0" smtClean="0"/>
              <a:t>3.6.3. </a:t>
            </a:r>
            <a:r>
              <a:rPr lang="en-US" b="1" dirty="0" err="1" smtClean="0"/>
              <a:t>Sử</a:t>
            </a:r>
            <a:r>
              <a:rPr lang="en-US" b="1" dirty="0" smtClean="0"/>
              <a:t> </a:t>
            </a:r>
            <a:r>
              <a:rPr lang="en-US" b="1" dirty="0" err="1"/>
              <a:t>dụng</a:t>
            </a:r>
            <a:r>
              <a:rPr lang="en-US" b="1" dirty="0"/>
              <a:t> </a:t>
            </a:r>
            <a:r>
              <a:rPr lang="en-US" b="1" dirty="0" err="1"/>
              <a:t>thanh</a:t>
            </a:r>
            <a:r>
              <a:rPr lang="en-US" b="1" dirty="0"/>
              <a:t> </a:t>
            </a:r>
            <a:r>
              <a:rPr lang="en-US" b="1" dirty="0" err="1"/>
              <a:t>nhớ</a:t>
            </a:r>
            <a:r>
              <a:rPr lang="en-US" b="1" dirty="0"/>
              <a:t> </a:t>
            </a:r>
            <a:r>
              <a:rPr lang="en-US" b="1" dirty="0" err="1"/>
              <a:t>kết</a:t>
            </a:r>
            <a:r>
              <a:rPr lang="en-US" b="1" dirty="0"/>
              <a:t> </a:t>
            </a:r>
            <a:r>
              <a:rPr lang="en-US" b="1" dirty="0" err="1"/>
              <a:t>hợp</a:t>
            </a:r>
            <a:r>
              <a:rPr lang="en-US" b="1" dirty="0"/>
              <a:t> </a:t>
            </a:r>
            <a:r>
              <a:rPr lang="en-US" b="1" dirty="0" smtClean="0"/>
              <a:t>CAAR</a:t>
            </a:r>
          </a:p>
          <a:p>
            <a:pPr marL="411480" lvl="1" indent="0">
              <a:buNone/>
            </a:pPr>
            <a:r>
              <a:rPr lang="en-US" b="1" dirty="0" smtClean="0">
                <a:solidFill>
                  <a:schemeClr val="tx2">
                    <a:lumMod val="60000"/>
                    <a:lumOff val="40000"/>
                  </a:schemeClr>
                </a:solidFill>
              </a:rPr>
              <a:t>3.7. Chia </a:t>
            </a:r>
            <a:r>
              <a:rPr lang="en-US" b="1" dirty="0" err="1">
                <a:solidFill>
                  <a:schemeClr val="tx2">
                    <a:lumMod val="60000"/>
                    <a:lumOff val="40000"/>
                  </a:schemeClr>
                </a:solidFill>
              </a:rPr>
              <a:t>sẻ</a:t>
            </a:r>
            <a:r>
              <a:rPr lang="en-US" b="1" dirty="0">
                <a:solidFill>
                  <a:schemeClr val="tx2">
                    <a:lumMod val="60000"/>
                    <a:lumOff val="40000"/>
                  </a:schemeClr>
                </a:solidFill>
              </a:rPr>
              <a:t> </a:t>
            </a:r>
            <a:r>
              <a:rPr lang="en-US" b="1" dirty="0" err="1">
                <a:solidFill>
                  <a:schemeClr val="tx2">
                    <a:lumMod val="60000"/>
                    <a:lumOff val="40000"/>
                  </a:schemeClr>
                </a:solidFill>
              </a:rPr>
              <a:t>trang</a:t>
            </a:r>
            <a:r>
              <a:rPr lang="en-US" b="1" dirty="0">
                <a:solidFill>
                  <a:schemeClr val="tx2">
                    <a:lumMod val="60000"/>
                    <a:lumOff val="40000"/>
                  </a:schemeClr>
                </a:solidFill>
              </a:rPr>
              <a:t> (Sharing Pages)</a:t>
            </a:r>
          </a:p>
          <a:p>
            <a:pPr marL="411480" lvl="1" indent="0">
              <a:buNone/>
            </a:pPr>
            <a:r>
              <a:rPr lang="en-US" b="1" dirty="0" smtClean="0">
                <a:solidFill>
                  <a:schemeClr val="tx2">
                    <a:lumMod val="60000"/>
                    <a:lumOff val="40000"/>
                  </a:schemeClr>
                </a:solidFill>
              </a:rPr>
              <a:t>3.8. </a:t>
            </a:r>
            <a:r>
              <a:rPr lang="en-US" b="1" dirty="0" err="1" smtClean="0">
                <a:solidFill>
                  <a:schemeClr val="tx2">
                    <a:lumMod val="60000"/>
                    <a:lumOff val="40000"/>
                  </a:schemeClr>
                </a:solidFill>
              </a:rPr>
              <a:t>Kỹ</a:t>
            </a:r>
            <a:r>
              <a:rPr lang="en-US" b="1" dirty="0" smtClean="0">
                <a:solidFill>
                  <a:schemeClr val="tx2">
                    <a:lumMod val="60000"/>
                    <a:lumOff val="40000"/>
                  </a:schemeClr>
                </a:solidFill>
              </a:rPr>
              <a:t> </a:t>
            </a:r>
            <a:r>
              <a:rPr lang="en-US" b="1" dirty="0" err="1" smtClean="0">
                <a:solidFill>
                  <a:schemeClr val="tx2">
                    <a:lumMod val="60000"/>
                    <a:lumOff val="40000"/>
                  </a:schemeClr>
                </a:solidFill>
              </a:rPr>
              <a:t>thuật</a:t>
            </a:r>
            <a:r>
              <a:rPr lang="en-US" b="1" dirty="0" smtClean="0">
                <a:solidFill>
                  <a:schemeClr val="tx2">
                    <a:lumMod val="60000"/>
                    <a:lumOff val="40000"/>
                  </a:schemeClr>
                </a:solidFill>
              </a:rPr>
              <a:t> </a:t>
            </a:r>
            <a:r>
              <a:rPr lang="en-US" b="1" dirty="0" err="1" smtClean="0">
                <a:solidFill>
                  <a:schemeClr val="tx2">
                    <a:lumMod val="60000"/>
                    <a:lumOff val="40000"/>
                  </a:schemeClr>
                </a:solidFill>
              </a:rPr>
              <a:t>phân</a:t>
            </a:r>
            <a:r>
              <a:rPr lang="en-US" b="1" dirty="0" smtClean="0">
                <a:solidFill>
                  <a:schemeClr val="tx2">
                    <a:lumMod val="60000"/>
                    <a:lumOff val="40000"/>
                  </a:schemeClr>
                </a:solidFill>
              </a:rPr>
              <a:t> </a:t>
            </a:r>
            <a:r>
              <a:rPr lang="en-US" b="1" dirty="0" err="1" smtClean="0">
                <a:solidFill>
                  <a:schemeClr val="tx2">
                    <a:lumMod val="60000"/>
                    <a:lumOff val="40000"/>
                  </a:schemeClr>
                </a:solidFill>
              </a:rPr>
              <a:t>đoạn</a:t>
            </a:r>
            <a:r>
              <a:rPr lang="en-US" b="1" dirty="0" smtClean="0">
                <a:solidFill>
                  <a:schemeClr val="tx2">
                    <a:lumMod val="60000"/>
                    <a:lumOff val="40000"/>
                  </a:schemeClr>
                </a:solidFill>
              </a:rPr>
              <a:t> (Segmentation)</a:t>
            </a:r>
          </a:p>
          <a:p>
            <a:pPr marL="411480" lvl="1" indent="0">
              <a:buNone/>
            </a:pPr>
            <a:r>
              <a:rPr lang="en-US" b="1" dirty="0" smtClean="0">
                <a:solidFill>
                  <a:schemeClr val="tx2">
                    <a:lumMod val="60000"/>
                    <a:lumOff val="40000"/>
                  </a:schemeClr>
                </a:solidFill>
              </a:rPr>
              <a:t>3.9. </a:t>
            </a:r>
            <a:r>
              <a:rPr lang="en-US" b="1" dirty="0">
                <a:solidFill>
                  <a:schemeClr val="tx2">
                    <a:lumMod val="60000"/>
                    <a:lumOff val="40000"/>
                  </a:schemeClr>
                </a:solidFill>
              </a:rPr>
              <a:t>Chia </a:t>
            </a:r>
            <a:r>
              <a:rPr lang="en-US" b="1" dirty="0" err="1">
                <a:solidFill>
                  <a:schemeClr val="tx2">
                    <a:lumMod val="60000"/>
                    <a:lumOff val="40000"/>
                  </a:schemeClr>
                </a:solidFill>
              </a:rPr>
              <a:t>sẻ</a:t>
            </a:r>
            <a:r>
              <a:rPr lang="en-US" b="1" dirty="0">
                <a:solidFill>
                  <a:schemeClr val="tx2">
                    <a:lumMod val="60000"/>
                    <a:lumOff val="40000"/>
                  </a:schemeClr>
                </a:solidFill>
              </a:rPr>
              <a:t> </a:t>
            </a:r>
            <a:r>
              <a:rPr lang="en-US" b="1" dirty="0" err="1">
                <a:solidFill>
                  <a:schemeClr val="tx2">
                    <a:lumMod val="60000"/>
                    <a:lumOff val="40000"/>
                  </a:schemeClr>
                </a:solidFill>
              </a:rPr>
              <a:t>đoạn</a:t>
            </a:r>
            <a:r>
              <a:rPr lang="en-US" b="1" dirty="0">
                <a:solidFill>
                  <a:schemeClr val="tx2">
                    <a:lumMod val="60000"/>
                    <a:lumOff val="40000"/>
                  </a:schemeClr>
                </a:solidFill>
              </a:rPr>
              <a:t> (Sharing Segments</a:t>
            </a:r>
            <a:r>
              <a:rPr lang="en-US" b="1" dirty="0" smtClean="0">
                <a:solidFill>
                  <a:schemeClr val="tx2">
                    <a:lumMod val="60000"/>
                    <a:lumOff val="40000"/>
                  </a:schemeClr>
                </a:solidFill>
              </a:rPr>
              <a:t>)</a:t>
            </a:r>
          </a:p>
          <a:p>
            <a:pPr marL="411480" lvl="1" indent="0">
              <a:buNone/>
            </a:pPr>
            <a:r>
              <a:rPr lang="en-US" b="1" dirty="0" smtClean="0">
                <a:solidFill>
                  <a:schemeClr val="tx2">
                    <a:lumMod val="60000"/>
                    <a:lumOff val="40000"/>
                  </a:schemeClr>
                </a:solidFill>
              </a:rPr>
              <a:t>3.10. </a:t>
            </a:r>
            <a:r>
              <a:rPr lang="en-US" b="1" dirty="0" err="1">
                <a:solidFill>
                  <a:schemeClr val="tx2">
                    <a:lumMod val="60000"/>
                    <a:lumOff val="40000"/>
                  </a:schemeClr>
                </a:solidFill>
              </a:rPr>
              <a:t>Kết</a:t>
            </a:r>
            <a:r>
              <a:rPr lang="en-US" b="1" dirty="0">
                <a:solidFill>
                  <a:schemeClr val="tx2">
                    <a:lumMod val="60000"/>
                    <a:lumOff val="40000"/>
                  </a:schemeClr>
                </a:solidFill>
              </a:rPr>
              <a:t> </a:t>
            </a:r>
            <a:r>
              <a:rPr lang="en-US" b="1" dirty="0" err="1">
                <a:solidFill>
                  <a:schemeClr val="tx2">
                    <a:lumMod val="60000"/>
                    <a:lumOff val="40000"/>
                  </a:schemeClr>
                </a:solidFill>
              </a:rPr>
              <a:t>hợp</a:t>
            </a:r>
            <a:r>
              <a:rPr lang="en-US" b="1" dirty="0">
                <a:solidFill>
                  <a:schemeClr val="tx2">
                    <a:lumMod val="60000"/>
                    <a:lumOff val="40000"/>
                  </a:schemeClr>
                </a:solidFill>
              </a:rPr>
              <a:t> </a:t>
            </a:r>
            <a:r>
              <a:rPr lang="en-US" b="1" dirty="0" err="1">
                <a:solidFill>
                  <a:schemeClr val="tx2">
                    <a:lumMod val="60000"/>
                    <a:lumOff val="40000"/>
                  </a:schemeClr>
                </a:solidFill>
              </a:rPr>
              <a:t>phân</a:t>
            </a:r>
            <a:r>
              <a:rPr lang="en-US" b="1" dirty="0">
                <a:solidFill>
                  <a:schemeClr val="tx2">
                    <a:lumMod val="60000"/>
                    <a:lumOff val="40000"/>
                  </a:schemeClr>
                </a:solidFill>
              </a:rPr>
              <a:t> </a:t>
            </a:r>
            <a:r>
              <a:rPr lang="en-US" b="1" dirty="0" err="1">
                <a:solidFill>
                  <a:schemeClr val="tx2">
                    <a:lumMod val="60000"/>
                    <a:lumOff val="40000"/>
                  </a:schemeClr>
                </a:solidFill>
              </a:rPr>
              <a:t>đoạn</a:t>
            </a:r>
            <a:r>
              <a:rPr lang="en-US" b="1" dirty="0">
                <a:solidFill>
                  <a:schemeClr val="tx2">
                    <a:lumMod val="60000"/>
                    <a:lumOff val="40000"/>
                  </a:schemeClr>
                </a:solidFill>
              </a:rPr>
              <a:t> </a:t>
            </a:r>
            <a:r>
              <a:rPr lang="en-US" b="1" dirty="0" err="1">
                <a:solidFill>
                  <a:schemeClr val="tx2">
                    <a:lumMod val="60000"/>
                    <a:lumOff val="40000"/>
                  </a:schemeClr>
                </a:solidFill>
              </a:rPr>
              <a:t>với</a:t>
            </a:r>
            <a:r>
              <a:rPr lang="en-US" b="1" dirty="0">
                <a:solidFill>
                  <a:schemeClr val="tx2">
                    <a:lumMod val="60000"/>
                    <a:lumOff val="40000"/>
                  </a:schemeClr>
                </a:solidFill>
              </a:rPr>
              <a:t> </a:t>
            </a:r>
            <a:r>
              <a:rPr lang="en-US" b="1" dirty="0" err="1">
                <a:solidFill>
                  <a:schemeClr val="tx2">
                    <a:lumMod val="60000"/>
                    <a:lumOff val="40000"/>
                  </a:schemeClr>
                </a:solidFill>
              </a:rPr>
              <a:t>phân</a:t>
            </a:r>
            <a:r>
              <a:rPr lang="en-US" b="1" dirty="0">
                <a:solidFill>
                  <a:schemeClr val="tx2">
                    <a:lumMod val="60000"/>
                    <a:lumOff val="40000"/>
                  </a:schemeClr>
                </a:solidFill>
              </a:rPr>
              <a:t> </a:t>
            </a:r>
            <a:r>
              <a:rPr lang="en-US" b="1" dirty="0" err="1" smtClean="0">
                <a:solidFill>
                  <a:schemeClr val="tx2">
                    <a:lumMod val="60000"/>
                    <a:lumOff val="40000"/>
                  </a:schemeClr>
                </a:solidFill>
              </a:rPr>
              <a:t>trang</a:t>
            </a:r>
            <a:endParaRPr lang="en-US" b="1" dirty="0" smtClean="0">
              <a:solidFill>
                <a:schemeClr val="tx2">
                  <a:lumMod val="60000"/>
                  <a:lumOff val="40000"/>
                </a:schemeClr>
              </a:solidFill>
            </a:endParaRPr>
          </a:p>
        </p:txBody>
      </p:sp>
      <p:sp>
        <p:nvSpPr>
          <p:cNvPr id="4" name="Date Placeholder 3"/>
          <p:cNvSpPr>
            <a:spLocks noGrp="1"/>
          </p:cNvSpPr>
          <p:nvPr>
            <p:ph type="dt" sz="half" idx="10"/>
          </p:nvPr>
        </p:nvSpPr>
        <p:spPr/>
        <p:txBody>
          <a:bodyPr/>
          <a:lstStyle/>
          <a:p>
            <a:fld id="{825DEB80-2E67-47AA-8CC8-2817B6C17B3D}" type="datetime1">
              <a:rPr lang="en-US" smtClean="0"/>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322014856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3.6.3</a:t>
            </a:r>
            <a:r>
              <a:rPr lang="en-US" dirty="0"/>
              <a:t>. </a:t>
            </a:r>
            <a:r>
              <a:rPr lang="en-US" dirty="0" err="1"/>
              <a:t>Sử</a:t>
            </a:r>
            <a:r>
              <a:rPr lang="en-US" dirty="0"/>
              <a:t> </a:t>
            </a:r>
            <a:r>
              <a:rPr lang="en-US" dirty="0" err="1"/>
              <a:t>dụng</a:t>
            </a:r>
            <a:r>
              <a:rPr lang="en-US" dirty="0"/>
              <a:t> </a:t>
            </a:r>
            <a:r>
              <a:rPr lang="en-US" dirty="0" err="1"/>
              <a:t>thanh</a:t>
            </a:r>
            <a:r>
              <a:rPr lang="en-US" dirty="0"/>
              <a:t> </a:t>
            </a:r>
            <a:r>
              <a:rPr lang="en-US" dirty="0" err="1"/>
              <a:t>nhớ</a:t>
            </a:r>
            <a:r>
              <a:rPr lang="en-US" dirty="0"/>
              <a:t> </a:t>
            </a:r>
            <a:r>
              <a:rPr lang="en-US" dirty="0" err="1"/>
              <a:t>kết</a:t>
            </a:r>
            <a:r>
              <a:rPr lang="en-US" dirty="0"/>
              <a:t> </a:t>
            </a:r>
            <a:r>
              <a:rPr lang="en-US" dirty="0" err="1"/>
              <a:t>hợp</a:t>
            </a:r>
            <a:r>
              <a:rPr lang="en-US" dirty="0"/>
              <a:t> CAAR </a:t>
            </a:r>
            <a:endParaRPr lang="vi-VN" dirty="0"/>
          </a:p>
        </p:txBody>
      </p:sp>
      <p:sp>
        <p:nvSpPr>
          <p:cNvPr id="3" name="Content Placeholder 2"/>
          <p:cNvSpPr>
            <a:spLocks noGrp="1"/>
          </p:cNvSpPr>
          <p:nvPr>
            <p:ph idx="1"/>
          </p:nvPr>
        </p:nvSpPr>
        <p:spPr/>
        <p:txBody>
          <a:bodyPr>
            <a:normAutofit/>
          </a:bodyPr>
          <a:lstStyle/>
          <a:p>
            <a:r>
              <a:rPr lang="en-US" dirty="0" err="1" smtClean="0"/>
              <a:t>Kết</a:t>
            </a:r>
            <a:r>
              <a:rPr lang="en-US" dirty="0" smtClean="0"/>
              <a:t> </a:t>
            </a:r>
            <a:r>
              <a:rPr lang="en-US" dirty="0" err="1" smtClean="0"/>
              <a:t>hợp</a:t>
            </a:r>
            <a:r>
              <a:rPr lang="en-US" dirty="0" smtClean="0"/>
              <a:t> </a:t>
            </a:r>
            <a:r>
              <a:rPr lang="en-US" dirty="0" err="1" smtClean="0"/>
              <a:t>của</a:t>
            </a:r>
            <a:r>
              <a:rPr lang="en-US" dirty="0" smtClean="0"/>
              <a:t> 2 </a:t>
            </a:r>
            <a:r>
              <a:rPr lang="en-US" dirty="0" err="1" smtClean="0"/>
              <a:t>phương</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trên</a:t>
            </a:r>
            <a:r>
              <a:rPr lang="en-US" dirty="0" smtClean="0"/>
              <a:t>.</a:t>
            </a:r>
          </a:p>
          <a:p>
            <a:pPr lvl="1"/>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thanh</a:t>
            </a:r>
            <a:r>
              <a:rPr lang="en-US" dirty="0" smtClean="0"/>
              <a:t> </a:t>
            </a:r>
            <a:r>
              <a:rPr lang="en-US" dirty="0" err="1" smtClean="0"/>
              <a:t>nhớ</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có</a:t>
            </a:r>
            <a:r>
              <a:rPr lang="en-US" dirty="0" smtClean="0"/>
              <a:t> dung </a:t>
            </a:r>
            <a:r>
              <a:rPr lang="en-US" dirty="0" err="1" smtClean="0"/>
              <a:t>lượng</a:t>
            </a:r>
            <a:r>
              <a:rPr lang="en-US" dirty="0" smtClean="0"/>
              <a:t> </a:t>
            </a:r>
            <a:r>
              <a:rPr lang="en-US" dirty="0" err="1" smtClean="0"/>
              <a:t>nhỏ</a:t>
            </a:r>
            <a:r>
              <a:rPr lang="en-US" dirty="0" smtClean="0"/>
              <a:t>, </a:t>
            </a:r>
            <a:r>
              <a:rPr lang="en-US" dirty="0" err="1" smtClean="0"/>
              <a:t>tốc</a:t>
            </a:r>
            <a:r>
              <a:rPr lang="en-US" dirty="0" smtClean="0"/>
              <a:t> </a:t>
            </a:r>
            <a:r>
              <a:rPr lang="en-US" dirty="0" err="1" smtClean="0"/>
              <a:t>độ</a:t>
            </a:r>
            <a:r>
              <a:rPr lang="en-US" dirty="0" smtClean="0"/>
              <a:t> </a:t>
            </a:r>
            <a:r>
              <a:rPr lang="en-US" dirty="0" err="1" smtClean="0"/>
              <a:t>truy</a:t>
            </a:r>
            <a:r>
              <a:rPr lang="en-US" dirty="0" smtClean="0"/>
              <a:t> </a:t>
            </a:r>
            <a:r>
              <a:rPr lang="en-US" dirty="0" err="1" smtClean="0"/>
              <a:t>cập</a:t>
            </a:r>
            <a:r>
              <a:rPr lang="en-US" dirty="0" smtClean="0"/>
              <a:t> </a:t>
            </a:r>
            <a:r>
              <a:rPr lang="en-US" dirty="0" err="1" smtClean="0"/>
              <a:t>nhanh</a:t>
            </a:r>
            <a:r>
              <a:rPr lang="en-US" dirty="0" smtClean="0"/>
              <a:t> </a:t>
            </a:r>
            <a:r>
              <a:rPr lang="en-US" dirty="0" err="1" smtClean="0"/>
              <a:t>được</a:t>
            </a:r>
            <a:r>
              <a:rPr lang="en-US" dirty="0" smtClean="0"/>
              <a:t> </a:t>
            </a:r>
            <a:r>
              <a:rPr lang="en-US" dirty="0" err="1" smtClean="0"/>
              <a:t>thiết</a:t>
            </a:r>
            <a:r>
              <a:rPr lang="en-US" dirty="0" smtClean="0"/>
              <a:t> </a:t>
            </a:r>
            <a:r>
              <a:rPr lang="en-US" dirty="0" err="1" smtClean="0"/>
              <a:t>kết</a:t>
            </a:r>
            <a:r>
              <a:rPr lang="en-US" dirty="0" smtClean="0"/>
              <a:t> </a:t>
            </a:r>
            <a:r>
              <a:rPr lang="en-US" dirty="0" err="1" smtClean="0"/>
              <a:t>đặc</a:t>
            </a:r>
            <a:r>
              <a:rPr lang="en-US" dirty="0" smtClean="0"/>
              <a:t> </a:t>
            </a:r>
            <a:r>
              <a:rPr lang="en-US" dirty="0" err="1" smtClean="0"/>
              <a:t>biệt</a:t>
            </a:r>
            <a:r>
              <a:rPr lang="en-US" dirty="0" smtClean="0"/>
              <a:t> </a:t>
            </a:r>
            <a:r>
              <a:rPr lang="en-US" dirty="0" err="1" smtClean="0"/>
              <a:t>trong</a:t>
            </a:r>
            <a:r>
              <a:rPr lang="en-US" dirty="0" smtClean="0"/>
              <a:t> </a:t>
            </a:r>
            <a:r>
              <a:rPr lang="en-US" dirty="0" err="1" smtClean="0"/>
              <a:t>phần</a:t>
            </a:r>
            <a:r>
              <a:rPr lang="en-US" dirty="0" smtClean="0"/>
              <a:t> </a:t>
            </a:r>
            <a:r>
              <a:rPr lang="en-US" dirty="0" err="1" smtClean="0"/>
              <a:t>cứng</a:t>
            </a:r>
            <a:r>
              <a:rPr lang="en-US" dirty="0" smtClean="0"/>
              <a:t> </a:t>
            </a:r>
            <a:r>
              <a:rPr lang="en-US" dirty="0" err="1" smtClean="0"/>
              <a:t>cho</a:t>
            </a:r>
            <a:r>
              <a:rPr lang="en-US" dirty="0" smtClean="0"/>
              <a:t> </a:t>
            </a:r>
            <a:r>
              <a:rPr lang="en-US" dirty="0" err="1" smtClean="0"/>
              <a:t>phép</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nhanh</a:t>
            </a:r>
            <a:r>
              <a:rPr lang="en-US" dirty="0" smtClean="0"/>
              <a:t> </a:t>
            </a:r>
            <a:r>
              <a:rPr lang="en-US" dirty="0" err="1" smtClean="0"/>
              <a:t>trên</a:t>
            </a:r>
            <a:r>
              <a:rPr lang="en-US" dirty="0" smtClean="0"/>
              <a:t> </a:t>
            </a:r>
            <a:r>
              <a:rPr lang="en-US" dirty="0" err="1" smtClean="0"/>
              <a:t>nội</a:t>
            </a:r>
            <a:r>
              <a:rPr lang="en-US" dirty="0" smtClean="0"/>
              <a:t> dung </a:t>
            </a:r>
            <a:r>
              <a:rPr lang="en-US" dirty="0" err="1" smtClean="0"/>
              <a:t>của</a:t>
            </a:r>
            <a:r>
              <a:rPr lang="en-US" dirty="0" smtClean="0"/>
              <a:t> </a:t>
            </a:r>
            <a:r>
              <a:rPr lang="en-US" dirty="0" err="1" smtClean="0"/>
              <a:t>nó</a:t>
            </a:r>
            <a:r>
              <a:rPr lang="en-US" dirty="0" smtClean="0"/>
              <a:t>, </a:t>
            </a:r>
            <a:r>
              <a:rPr lang="en-US" dirty="0" err="1" smtClean="0"/>
              <a:t>chẳng</a:t>
            </a:r>
            <a:r>
              <a:rPr lang="en-US" dirty="0" smtClean="0"/>
              <a:t> </a:t>
            </a:r>
            <a:r>
              <a:rPr lang="en-US" dirty="0" err="1" smtClean="0"/>
              <a:t>hạn</a:t>
            </a:r>
            <a:r>
              <a:rPr lang="en-US" dirty="0" smtClean="0"/>
              <a:t> </a:t>
            </a:r>
            <a:r>
              <a:rPr lang="en-US" dirty="0" err="1" smtClean="0"/>
              <a:t>cho</a:t>
            </a:r>
            <a:r>
              <a:rPr lang="en-US" dirty="0" smtClean="0"/>
              <a:t> </a:t>
            </a:r>
            <a:r>
              <a:rPr lang="en-US" dirty="0" err="1" smtClean="0"/>
              <a:t>phép</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đồng</a:t>
            </a:r>
            <a:r>
              <a:rPr lang="en-US" dirty="0" smtClean="0"/>
              <a:t> </a:t>
            </a:r>
            <a:r>
              <a:rPr lang="en-US" dirty="0" err="1" smtClean="0"/>
              <a:t>thời</a:t>
            </a:r>
            <a:r>
              <a:rPr lang="en-US" dirty="0" smtClean="0"/>
              <a:t> </a:t>
            </a:r>
            <a:r>
              <a:rPr lang="en-US" dirty="0" err="1" smtClean="0"/>
              <a:t>trên</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thanh</a:t>
            </a:r>
            <a:r>
              <a:rPr lang="en-US" dirty="0" smtClean="0"/>
              <a:t> </a:t>
            </a:r>
            <a:r>
              <a:rPr lang="en-US" dirty="0" err="1" smtClean="0"/>
              <a:t>ghi</a:t>
            </a:r>
            <a:r>
              <a:rPr lang="en-US" dirty="0" smtClean="0"/>
              <a:t> </a:t>
            </a:r>
            <a:r>
              <a:rPr lang="en-US" dirty="0" err="1" smtClean="0"/>
              <a:t>trong</a:t>
            </a:r>
            <a:r>
              <a:rPr lang="en-US" dirty="0" smtClean="0"/>
              <a:t> </a:t>
            </a:r>
            <a:r>
              <a:rPr lang="en-US" dirty="0" err="1" smtClean="0"/>
              <a:t>cùng</a:t>
            </a:r>
            <a:r>
              <a:rPr lang="en-US" dirty="0" smtClean="0"/>
              <a:t> </a:t>
            </a:r>
            <a:r>
              <a:rPr lang="en-US" dirty="0" err="1" smtClean="0"/>
              <a:t>một</a:t>
            </a:r>
            <a:r>
              <a:rPr lang="en-US" dirty="0" smtClean="0"/>
              <a:t> </a:t>
            </a:r>
            <a:r>
              <a:rPr lang="en-US" dirty="0" err="1" smtClean="0"/>
              <a:t>thời</a:t>
            </a:r>
            <a:r>
              <a:rPr lang="en-US" dirty="0" smtClean="0"/>
              <a:t> </a:t>
            </a:r>
            <a:r>
              <a:rPr lang="en-US" dirty="0" err="1" smtClean="0"/>
              <a:t>điểm</a:t>
            </a:r>
            <a:r>
              <a:rPr lang="en-US" dirty="0" smtClean="0"/>
              <a:t>.</a:t>
            </a:r>
          </a:p>
          <a:p>
            <a:r>
              <a:rPr lang="en-US" dirty="0" err="1" smtClean="0"/>
              <a:t>Nhận</a:t>
            </a:r>
            <a:r>
              <a:rPr lang="en-US" dirty="0" smtClean="0"/>
              <a:t> </a:t>
            </a:r>
            <a:r>
              <a:rPr lang="en-US" dirty="0" err="1" smtClean="0"/>
              <a:t>xét</a:t>
            </a:r>
            <a:r>
              <a:rPr lang="en-US" dirty="0" smtClean="0"/>
              <a:t>: </a:t>
            </a:r>
            <a:r>
              <a:rPr lang="en-US" dirty="0" err="1" smtClean="0"/>
              <a:t>Nhanh</a:t>
            </a:r>
            <a:r>
              <a:rPr lang="en-US" dirty="0" smtClean="0"/>
              <a:t> </a:t>
            </a:r>
            <a:r>
              <a:rPr lang="en-US" dirty="0" err="1" smtClean="0"/>
              <a:t>chóng</a:t>
            </a:r>
            <a:r>
              <a:rPr lang="en-US" dirty="0" smtClean="0"/>
              <a:t>, </a:t>
            </a:r>
            <a:r>
              <a:rPr lang="en-US" dirty="0" err="1" smtClean="0"/>
              <a:t>tuy</a:t>
            </a:r>
            <a:r>
              <a:rPr lang="en-US" dirty="0" smtClean="0"/>
              <a:t> </a:t>
            </a:r>
            <a:r>
              <a:rPr lang="en-US" dirty="0" err="1" smtClean="0"/>
              <a:t>nhiên</a:t>
            </a:r>
            <a:r>
              <a:rPr lang="en-US" dirty="0" smtClean="0"/>
              <a:t> </a:t>
            </a:r>
            <a:r>
              <a:rPr lang="en-US" dirty="0" err="1" smtClean="0"/>
              <a:t>thanh</a:t>
            </a:r>
            <a:r>
              <a:rPr lang="en-US" dirty="0" smtClean="0"/>
              <a:t> </a:t>
            </a:r>
            <a:r>
              <a:rPr lang="en-US" dirty="0" err="1" smtClean="0"/>
              <a:t>nhớ</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rất</a:t>
            </a:r>
            <a:r>
              <a:rPr lang="en-US" dirty="0" smtClean="0"/>
              <a:t> </a:t>
            </a:r>
            <a:r>
              <a:rPr lang="en-US" dirty="0" err="1" smtClean="0"/>
              <a:t>đắt</a:t>
            </a:r>
            <a:r>
              <a:rPr lang="en-US" dirty="0" smtClean="0"/>
              <a:t> </a:t>
            </a:r>
            <a:r>
              <a:rPr lang="en-US" dirty="0" err="1" smtClean="0"/>
              <a:t>về</a:t>
            </a:r>
            <a:r>
              <a:rPr lang="en-US" dirty="0" smtClean="0"/>
              <a:t> </a:t>
            </a:r>
            <a:r>
              <a:rPr lang="en-US" dirty="0" err="1" smtClean="0"/>
              <a:t>giá</a:t>
            </a:r>
            <a:r>
              <a:rPr lang="en-US" dirty="0" smtClean="0"/>
              <a:t> </a:t>
            </a:r>
            <a:r>
              <a:rPr lang="en-US" dirty="0" err="1" smtClean="0"/>
              <a:t>thành</a:t>
            </a:r>
            <a:r>
              <a:rPr lang="en-US" dirty="0" smtClean="0"/>
              <a:t>, </a:t>
            </a:r>
            <a:r>
              <a:rPr lang="en-US" dirty="0" err="1" smtClean="0"/>
              <a:t>chỉ</a:t>
            </a:r>
            <a:r>
              <a:rPr lang="en-US" dirty="0" smtClean="0"/>
              <a:t> </a:t>
            </a:r>
            <a:r>
              <a:rPr lang="en-US" dirty="0" err="1" smtClean="0"/>
              <a:t>áp</a:t>
            </a:r>
            <a:r>
              <a:rPr lang="en-US" dirty="0" smtClean="0"/>
              <a:t> </a:t>
            </a:r>
            <a:r>
              <a:rPr lang="en-US" dirty="0" err="1" smtClean="0"/>
              <a:t>dụng</a:t>
            </a:r>
            <a:r>
              <a:rPr lang="en-US" dirty="0" smtClean="0"/>
              <a:t> </a:t>
            </a:r>
            <a:r>
              <a:rPr lang="en-US" dirty="0" err="1" smtClean="0"/>
              <a:t>với</a:t>
            </a:r>
            <a:r>
              <a:rPr lang="en-US" dirty="0" smtClean="0"/>
              <a:t> </a:t>
            </a:r>
            <a:r>
              <a:rPr lang="en-US" dirty="0" err="1" smtClean="0"/>
              <a:t>quy</a:t>
            </a:r>
            <a:r>
              <a:rPr lang="en-US" dirty="0" smtClean="0"/>
              <a:t> </a:t>
            </a:r>
            <a:r>
              <a:rPr lang="en-US" dirty="0" err="1" smtClean="0"/>
              <a:t>mô</a:t>
            </a:r>
            <a:r>
              <a:rPr lang="en-US" dirty="0" smtClean="0"/>
              <a:t> </a:t>
            </a:r>
            <a:r>
              <a:rPr lang="en-US" dirty="0" err="1" smtClean="0"/>
              <a:t>nhỏ</a:t>
            </a:r>
            <a:r>
              <a:rPr lang="en-US" dirty="0" smtClean="0"/>
              <a:t>.</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Tree>
    <p:extLst>
      <p:ext uri="{BB962C8B-B14F-4D97-AF65-F5344CB8AC3E}">
        <p14:creationId xmlns:p14="http://schemas.microsoft.com/office/powerpoint/2010/main" val="30725443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3.6.3</a:t>
            </a:r>
            <a:r>
              <a:rPr lang="en-US" dirty="0"/>
              <a:t>. </a:t>
            </a:r>
            <a:r>
              <a:rPr lang="en-US" dirty="0" err="1"/>
              <a:t>Sử</a:t>
            </a:r>
            <a:r>
              <a:rPr lang="en-US" dirty="0"/>
              <a:t> </a:t>
            </a:r>
            <a:r>
              <a:rPr lang="en-US" dirty="0" err="1"/>
              <a:t>dụng</a:t>
            </a:r>
            <a:r>
              <a:rPr lang="en-US" dirty="0"/>
              <a:t> </a:t>
            </a:r>
            <a:r>
              <a:rPr lang="en-US" dirty="0" err="1"/>
              <a:t>thanh</a:t>
            </a:r>
            <a:r>
              <a:rPr lang="en-US" dirty="0"/>
              <a:t> </a:t>
            </a:r>
            <a:r>
              <a:rPr lang="en-US" dirty="0" err="1"/>
              <a:t>nhớ</a:t>
            </a:r>
            <a:r>
              <a:rPr lang="en-US" dirty="0"/>
              <a:t> </a:t>
            </a:r>
            <a:r>
              <a:rPr lang="en-US" dirty="0" err="1"/>
              <a:t>kết</a:t>
            </a:r>
            <a:r>
              <a:rPr lang="en-US" dirty="0"/>
              <a:t> </a:t>
            </a:r>
            <a:r>
              <a:rPr lang="en-US" dirty="0" err="1"/>
              <a:t>hợp</a:t>
            </a:r>
            <a:r>
              <a:rPr lang="en-US" dirty="0"/>
              <a:t> CAAR </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grpSp>
        <p:nvGrpSpPr>
          <p:cNvPr id="7" name="Group 6"/>
          <p:cNvGrpSpPr/>
          <p:nvPr/>
        </p:nvGrpSpPr>
        <p:grpSpPr>
          <a:xfrm>
            <a:off x="152400" y="1066800"/>
            <a:ext cx="8305799" cy="5102592"/>
            <a:chOff x="838200" y="1524000"/>
            <a:chExt cx="7998177" cy="4666006"/>
          </a:xfrm>
        </p:grpSpPr>
        <p:sp>
          <p:nvSpPr>
            <p:cNvPr id="8" name="TextBox 43"/>
            <p:cNvSpPr txBox="1">
              <a:spLocks noChangeArrowheads="1"/>
            </p:cNvSpPr>
            <p:nvPr/>
          </p:nvSpPr>
          <p:spPr bwMode="auto">
            <a:xfrm>
              <a:off x="841374" y="5486400"/>
              <a:ext cx="7995003" cy="703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2200" dirty="0">
                  <a:solidFill>
                    <a:srgbClr val="002060"/>
                  </a:solidFill>
                  <a:latin typeface="+mn-lt"/>
                </a:rPr>
                <a:t>Effective Memory Access Time:             </a:t>
              </a:r>
              <a:r>
                <a:rPr lang="en-US" sz="2200" dirty="0" smtClean="0">
                  <a:solidFill>
                    <a:srgbClr val="002060"/>
                  </a:solidFill>
                  <a:latin typeface="+mn-lt"/>
                </a:rPr>
                <a:t>h</a:t>
              </a:r>
              <a:r>
                <a:rPr lang="en-US" sz="2200" dirty="0">
                  <a:solidFill>
                    <a:srgbClr val="002060"/>
                  </a:solidFill>
                  <a:latin typeface="+mn-lt"/>
                </a:rPr>
                <a:t>: hit ratio</a:t>
              </a:r>
            </a:p>
            <a:p>
              <a:pPr eaLnBrk="1" hangingPunct="1"/>
              <a:r>
                <a:rPr lang="en-US" sz="2200" dirty="0" err="1" smtClean="0">
                  <a:solidFill>
                    <a:srgbClr val="002060"/>
                  </a:solidFill>
                  <a:latin typeface="+mn-lt"/>
                </a:rPr>
                <a:t>emat</a:t>
              </a:r>
              <a:r>
                <a:rPr lang="en-US" sz="2200" dirty="0" smtClean="0">
                  <a:solidFill>
                    <a:srgbClr val="002060"/>
                  </a:solidFill>
                  <a:latin typeface="+mn-lt"/>
                </a:rPr>
                <a:t> = h </a:t>
              </a:r>
              <a:r>
                <a:rPr lang="en-US" sz="2200" dirty="0">
                  <a:solidFill>
                    <a:srgbClr val="002060"/>
                  </a:solidFill>
                  <a:latin typeface="+mn-lt"/>
                </a:rPr>
                <a:t>*</a:t>
              </a:r>
              <a:r>
                <a:rPr lang="en-US" sz="2200" dirty="0" err="1">
                  <a:solidFill>
                    <a:srgbClr val="002060"/>
                  </a:solidFill>
                  <a:latin typeface="+mn-lt"/>
                </a:rPr>
                <a:t>emat</a:t>
              </a:r>
              <a:r>
                <a:rPr lang="en-US" sz="2200" baseline="-25000" dirty="0" err="1">
                  <a:solidFill>
                    <a:srgbClr val="002060"/>
                  </a:solidFill>
                  <a:latin typeface="+mn-lt"/>
                </a:rPr>
                <a:t>HIT</a:t>
              </a:r>
              <a:r>
                <a:rPr lang="en-US" sz="2200" baseline="-25000" dirty="0">
                  <a:solidFill>
                    <a:srgbClr val="002060"/>
                  </a:solidFill>
                  <a:latin typeface="+mn-lt"/>
                </a:rPr>
                <a:t> </a:t>
              </a:r>
              <a:r>
                <a:rPr lang="en-US" sz="2200" dirty="0">
                  <a:solidFill>
                    <a:srgbClr val="002060"/>
                  </a:solidFill>
                  <a:latin typeface="+mn-lt"/>
                </a:rPr>
                <a:t>+ (1-h) * </a:t>
              </a:r>
              <a:r>
                <a:rPr lang="en-US" sz="2200" dirty="0" err="1">
                  <a:solidFill>
                    <a:srgbClr val="002060"/>
                  </a:solidFill>
                  <a:latin typeface="+mn-lt"/>
                </a:rPr>
                <a:t>emat</a:t>
              </a:r>
              <a:r>
                <a:rPr lang="en-US" sz="2200" baseline="-25000" dirty="0" err="1">
                  <a:solidFill>
                    <a:srgbClr val="002060"/>
                  </a:solidFill>
                  <a:latin typeface="+mn-lt"/>
                </a:rPr>
                <a:t>MISS</a:t>
              </a:r>
              <a:r>
                <a:rPr lang="en-US" sz="2200" dirty="0">
                  <a:solidFill>
                    <a:srgbClr val="002060"/>
                  </a:solidFill>
                  <a:latin typeface="+mn-lt"/>
                </a:rPr>
                <a:t> </a:t>
              </a:r>
              <a:r>
                <a:rPr lang="en-US" sz="2200" dirty="0" smtClean="0">
                  <a:solidFill>
                    <a:srgbClr val="002060"/>
                  </a:solidFill>
                  <a:latin typeface="+mn-lt"/>
                </a:rPr>
                <a:t>= h(</a:t>
              </a:r>
              <a:r>
                <a:rPr lang="en-US" sz="2200" dirty="0" err="1" smtClean="0">
                  <a:solidFill>
                    <a:srgbClr val="002060"/>
                  </a:solidFill>
                  <a:latin typeface="+mn-lt"/>
                </a:rPr>
                <a:t>rat+mat</a:t>
              </a:r>
              <a:r>
                <a:rPr lang="en-US" sz="2200" dirty="0">
                  <a:solidFill>
                    <a:srgbClr val="002060"/>
                  </a:solidFill>
                  <a:latin typeface="+mn-lt"/>
                </a:rPr>
                <a:t>)+(1-h)(</a:t>
              </a:r>
              <a:r>
                <a:rPr lang="en-US" sz="2200" dirty="0" err="1">
                  <a:solidFill>
                    <a:srgbClr val="002060"/>
                  </a:solidFill>
                  <a:latin typeface="+mn-lt"/>
                </a:rPr>
                <a:t>rat+mat+mat</a:t>
              </a:r>
              <a:r>
                <a:rPr lang="en-US" sz="2200" dirty="0">
                  <a:solidFill>
                    <a:srgbClr val="002060"/>
                  </a:solidFill>
                  <a:latin typeface="+mn-lt"/>
                </a:rPr>
                <a:t>)</a:t>
              </a:r>
            </a:p>
          </p:txBody>
        </p:sp>
        <p:grpSp>
          <p:nvGrpSpPr>
            <p:cNvPr id="9" name="Group 69"/>
            <p:cNvGrpSpPr>
              <a:grpSpLocks/>
            </p:cNvGrpSpPr>
            <p:nvPr/>
          </p:nvGrpSpPr>
          <p:grpSpPr bwMode="auto">
            <a:xfrm>
              <a:off x="838200" y="1524000"/>
              <a:ext cx="7924800" cy="3794125"/>
              <a:chOff x="381000" y="1692496"/>
              <a:chExt cx="7924800" cy="3793904"/>
            </a:xfrm>
          </p:grpSpPr>
          <p:sp>
            <p:nvSpPr>
              <p:cNvPr id="10" name="Decision 4"/>
              <p:cNvSpPr>
                <a:spLocks noChangeArrowheads="1"/>
              </p:cNvSpPr>
              <p:nvPr/>
            </p:nvSpPr>
            <p:spPr bwMode="auto">
              <a:xfrm>
                <a:off x="381000" y="3048142"/>
                <a:ext cx="1866900" cy="1066738"/>
              </a:xfrm>
              <a:prstGeom prst="flowChartDecision">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1600" dirty="0">
                    <a:solidFill>
                      <a:srgbClr val="002060"/>
                    </a:solidFill>
                  </a:rPr>
                  <a:t>P&lt;PTLR</a:t>
                </a:r>
              </a:p>
            </p:txBody>
          </p:sp>
          <p:grpSp>
            <p:nvGrpSpPr>
              <p:cNvPr id="11" name="Group 26"/>
              <p:cNvGrpSpPr>
                <a:grpSpLocks/>
              </p:cNvGrpSpPr>
              <p:nvPr/>
            </p:nvGrpSpPr>
            <p:grpSpPr bwMode="auto">
              <a:xfrm>
                <a:off x="691935" y="2170095"/>
                <a:ext cx="1284718" cy="345299"/>
                <a:chOff x="1202108" y="2245501"/>
                <a:chExt cx="1284718" cy="345299"/>
              </a:xfrm>
            </p:grpSpPr>
            <p:sp>
              <p:nvSpPr>
                <p:cNvPr id="41" name="Rectangle 40"/>
                <p:cNvSpPr>
                  <a:spLocks noChangeArrowheads="1"/>
                </p:cNvSpPr>
                <p:nvPr/>
              </p:nvSpPr>
              <p:spPr bwMode="auto">
                <a:xfrm>
                  <a:off x="1202323" y="2245712"/>
                  <a:ext cx="642938" cy="344467"/>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a:solidFill>
                        <a:srgbClr val="002060"/>
                      </a:solidFill>
                    </a:rPr>
                    <a:t>p</a:t>
                  </a:r>
                </a:p>
              </p:txBody>
            </p:sp>
            <p:sp>
              <p:nvSpPr>
                <p:cNvPr id="42" name="Rectangle 41"/>
                <p:cNvSpPr>
                  <a:spLocks noChangeArrowheads="1"/>
                </p:cNvSpPr>
                <p:nvPr/>
              </p:nvSpPr>
              <p:spPr bwMode="auto">
                <a:xfrm>
                  <a:off x="1845261" y="2245712"/>
                  <a:ext cx="641350" cy="344467"/>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a:solidFill>
                        <a:srgbClr val="002060"/>
                      </a:solidFill>
                    </a:rPr>
                    <a:t>d</a:t>
                  </a:r>
                </a:p>
              </p:txBody>
            </p:sp>
          </p:grpSp>
          <p:sp>
            <p:nvSpPr>
              <p:cNvPr id="12" name="TextBox 8"/>
              <p:cNvSpPr txBox="1">
                <a:spLocks noChangeArrowheads="1"/>
              </p:cNvSpPr>
              <p:nvPr/>
            </p:nvSpPr>
            <p:spPr bwMode="auto">
              <a:xfrm>
                <a:off x="384048" y="1752600"/>
                <a:ext cx="201625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sz="1800" dirty="0">
                    <a:solidFill>
                      <a:srgbClr val="002060"/>
                    </a:solidFill>
                    <a:latin typeface="+mn-lt"/>
                  </a:rPr>
                  <a:t>logical address</a:t>
                </a:r>
              </a:p>
            </p:txBody>
          </p:sp>
          <p:cxnSp>
            <p:nvCxnSpPr>
              <p:cNvPr id="13" name="Straight Arrow Connector 12"/>
              <p:cNvCxnSpPr>
                <a:cxnSpLocks noChangeShapeType="1"/>
                <a:endCxn id="10" idx="0"/>
              </p:cNvCxnSpPr>
              <p:nvPr/>
            </p:nvCxnSpPr>
            <p:spPr bwMode="auto">
              <a:xfrm rot="5400000">
                <a:off x="1058085" y="2771139"/>
                <a:ext cx="533369" cy="2063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4" name="Straight Arrow Connector 13"/>
              <p:cNvCxnSpPr>
                <a:cxnSpLocks noChangeShapeType="1"/>
                <a:stCxn id="10" idx="3"/>
              </p:cNvCxnSpPr>
              <p:nvPr/>
            </p:nvCxnSpPr>
            <p:spPr bwMode="auto">
              <a:xfrm>
                <a:off x="2247900" y="3581511"/>
                <a:ext cx="5715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5" name="Straight Arrow Connector 14"/>
              <p:cNvCxnSpPr>
                <a:cxnSpLocks noChangeShapeType="1"/>
                <a:stCxn id="10" idx="2"/>
              </p:cNvCxnSpPr>
              <p:nvPr/>
            </p:nvCxnSpPr>
            <p:spPr bwMode="auto">
              <a:xfrm rot="5400000">
                <a:off x="1068402" y="4359341"/>
                <a:ext cx="492096" cy="3175"/>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grpSp>
            <p:nvGrpSpPr>
              <p:cNvPr id="16" name="Group 27"/>
              <p:cNvGrpSpPr>
                <a:grpSpLocks/>
              </p:cNvGrpSpPr>
              <p:nvPr/>
            </p:nvGrpSpPr>
            <p:grpSpPr bwMode="auto">
              <a:xfrm>
                <a:off x="4419600" y="3429120"/>
                <a:ext cx="3886200" cy="2057280"/>
                <a:chOff x="2933700" y="2514720"/>
                <a:chExt cx="3886200" cy="2057280"/>
              </a:xfrm>
            </p:grpSpPr>
            <p:sp>
              <p:nvSpPr>
                <p:cNvPr id="32" name="Process 15"/>
                <p:cNvSpPr>
                  <a:spLocks noChangeArrowheads="1"/>
                </p:cNvSpPr>
                <p:nvPr/>
              </p:nvSpPr>
              <p:spPr bwMode="auto">
                <a:xfrm>
                  <a:off x="2933700" y="2514720"/>
                  <a:ext cx="1260475" cy="1658841"/>
                </a:xfrm>
                <a:prstGeom prst="flowChartProcess">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tr-TR">
                      <a:solidFill>
                        <a:srgbClr val="002060"/>
                      </a:solidFill>
                    </a:rPr>
                    <a:t>Access PT entry</a:t>
                  </a:r>
                  <a:endParaRPr lang="en-US">
                    <a:solidFill>
                      <a:srgbClr val="002060"/>
                    </a:solidFill>
                  </a:endParaRPr>
                </a:p>
                <a:p>
                  <a:pPr algn="ctr"/>
                  <a:r>
                    <a:rPr lang="tr-TR">
                      <a:solidFill>
                        <a:srgbClr val="002060"/>
                      </a:solidFill>
                    </a:rPr>
                    <a:t>in Memory  at address</a:t>
                  </a:r>
                  <a:endParaRPr lang="en-US">
                    <a:solidFill>
                      <a:srgbClr val="002060"/>
                    </a:solidFill>
                  </a:endParaRPr>
                </a:p>
                <a:p>
                  <a:pPr algn="ctr"/>
                  <a:r>
                    <a:rPr lang="tr-TR">
                      <a:solidFill>
                        <a:srgbClr val="002060"/>
                      </a:solidFill>
                    </a:rPr>
                    <a:t>PTBR + p</a:t>
                  </a:r>
                  <a:endParaRPr lang="en-US">
                    <a:solidFill>
                      <a:srgbClr val="002060"/>
                    </a:solidFill>
                  </a:endParaRPr>
                </a:p>
              </p:txBody>
            </p:sp>
            <p:grpSp>
              <p:nvGrpSpPr>
                <p:cNvPr id="33" name="Group 25"/>
                <p:cNvGrpSpPr>
                  <a:grpSpLocks/>
                </p:cNvGrpSpPr>
                <p:nvPr/>
              </p:nvGrpSpPr>
              <p:grpSpPr bwMode="auto">
                <a:xfrm>
                  <a:off x="4392182" y="3200400"/>
                  <a:ext cx="1284718" cy="345299"/>
                  <a:chOff x="5116082" y="3713550"/>
                  <a:chExt cx="1284718" cy="345299"/>
                </a:xfrm>
              </p:grpSpPr>
              <p:sp>
                <p:nvSpPr>
                  <p:cNvPr id="39" name="Rectangle 38"/>
                  <p:cNvSpPr>
                    <a:spLocks noChangeArrowheads="1"/>
                  </p:cNvSpPr>
                  <p:nvPr/>
                </p:nvSpPr>
                <p:spPr bwMode="auto">
                  <a:xfrm>
                    <a:off x="5116513" y="3713630"/>
                    <a:ext cx="642937" cy="344468"/>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a:solidFill>
                          <a:srgbClr val="002060"/>
                        </a:solidFill>
                      </a:rPr>
                      <a:t>f</a:t>
                    </a:r>
                  </a:p>
                </p:txBody>
              </p:sp>
              <p:sp>
                <p:nvSpPr>
                  <p:cNvPr id="40" name="Rectangle 39"/>
                  <p:cNvSpPr>
                    <a:spLocks noChangeArrowheads="1"/>
                  </p:cNvSpPr>
                  <p:nvPr/>
                </p:nvSpPr>
                <p:spPr bwMode="auto">
                  <a:xfrm>
                    <a:off x="5759450" y="3713630"/>
                    <a:ext cx="641350" cy="344468"/>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a:solidFill>
                          <a:srgbClr val="002060"/>
                        </a:solidFill>
                      </a:rPr>
                      <a:t>d</a:t>
                    </a:r>
                  </a:p>
                </p:txBody>
              </p:sp>
            </p:grpSp>
            <p:sp>
              <p:nvSpPr>
                <p:cNvPr id="34" name="TextBox 24"/>
                <p:cNvSpPr txBox="1">
                  <a:spLocks noChangeArrowheads="1"/>
                </p:cNvSpPr>
                <p:nvPr/>
              </p:nvSpPr>
              <p:spPr bwMode="auto">
                <a:xfrm>
                  <a:off x="4194048" y="2875995"/>
                  <a:ext cx="201625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sz="1800">
                      <a:solidFill>
                        <a:srgbClr val="002060"/>
                      </a:solidFill>
                      <a:latin typeface="+mn-lt"/>
                    </a:rPr>
                    <a:t>physical address</a:t>
                  </a:r>
                </a:p>
              </p:txBody>
            </p:sp>
            <p:cxnSp>
              <p:nvCxnSpPr>
                <p:cNvPr id="35" name="Straight Arrow Connector 34"/>
                <p:cNvCxnSpPr>
                  <a:cxnSpLocks noChangeShapeType="1"/>
                  <a:endCxn id="36" idx="1"/>
                </p:cNvCxnSpPr>
                <p:nvPr/>
              </p:nvCxnSpPr>
              <p:spPr bwMode="auto">
                <a:xfrm>
                  <a:off x="4194175" y="3695751"/>
                  <a:ext cx="1635125"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36" name="Process 29"/>
                <p:cNvSpPr>
                  <a:spLocks noChangeArrowheads="1"/>
                </p:cNvSpPr>
                <p:nvPr/>
              </p:nvSpPr>
              <p:spPr bwMode="auto">
                <a:xfrm>
                  <a:off x="5829300" y="3276676"/>
                  <a:ext cx="990600" cy="838151"/>
                </a:xfrm>
                <a:prstGeom prst="flowChartProcess">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a:solidFill>
                        <a:srgbClr val="002060"/>
                      </a:solidFill>
                    </a:rPr>
                    <a:t>access memory</a:t>
                  </a:r>
                </a:p>
              </p:txBody>
            </p:sp>
            <p:sp>
              <p:nvSpPr>
                <p:cNvPr id="37" name="TextBox 30"/>
                <p:cNvSpPr txBox="1">
                  <a:spLocks noChangeArrowheads="1"/>
                </p:cNvSpPr>
                <p:nvPr/>
              </p:nvSpPr>
              <p:spPr bwMode="auto">
                <a:xfrm>
                  <a:off x="2933700" y="4233446"/>
                  <a:ext cx="990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sz="1800">
                      <a:solidFill>
                        <a:srgbClr val="002060"/>
                      </a:solidFill>
                      <a:latin typeface="+mn-lt"/>
                    </a:rPr>
                    <a:t>mat</a:t>
                  </a:r>
                </a:p>
              </p:txBody>
            </p:sp>
            <p:sp>
              <p:nvSpPr>
                <p:cNvPr id="38" name="TextBox 31"/>
                <p:cNvSpPr txBox="1">
                  <a:spLocks noChangeArrowheads="1"/>
                </p:cNvSpPr>
                <p:nvPr/>
              </p:nvSpPr>
              <p:spPr bwMode="auto">
                <a:xfrm>
                  <a:off x="5829300" y="4233446"/>
                  <a:ext cx="990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sz="1800">
                      <a:solidFill>
                        <a:srgbClr val="002060"/>
                      </a:solidFill>
                      <a:latin typeface="+mn-lt"/>
                    </a:rPr>
                    <a:t>mat</a:t>
                  </a:r>
                </a:p>
              </p:txBody>
            </p:sp>
          </p:grpSp>
          <p:sp>
            <p:nvSpPr>
              <p:cNvPr id="17" name="TextBox 32"/>
              <p:cNvSpPr txBox="1">
                <a:spLocks noChangeArrowheads="1"/>
              </p:cNvSpPr>
              <p:nvPr/>
            </p:nvSpPr>
            <p:spPr bwMode="auto">
              <a:xfrm>
                <a:off x="1267626" y="4174123"/>
                <a:ext cx="990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sz="1800">
                    <a:solidFill>
                      <a:srgbClr val="002060"/>
                    </a:solidFill>
                    <a:latin typeface="+mn-lt"/>
                  </a:rPr>
                  <a:t>No</a:t>
                </a:r>
              </a:p>
            </p:txBody>
          </p:sp>
          <p:sp>
            <p:nvSpPr>
              <p:cNvPr id="18" name="TextBox 33"/>
              <p:cNvSpPr txBox="1">
                <a:spLocks noChangeArrowheads="1"/>
              </p:cNvSpPr>
              <p:nvPr/>
            </p:nvSpPr>
            <p:spPr bwMode="auto">
              <a:xfrm>
                <a:off x="1905000" y="3242846"/>
                <a:ext cx="990600" cy="309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sz="1600">
                    <a:solidFill>
                      <a:srgbClr val="002060"/>
                    </a:solidFill>
                    <a:latin typeface="+mn-lt"/>
                  </a:rPr>
                  <a:t>Yes</a:t>
                </a:r>
              </a:p>
            </p:txBody>
          </p:sp>
          <p:sp>
            <p:nvSpPr>
              <p:cNvPr id="19" name="TextBox 35"/>
              <p:cNvSpPr txBox="1">
                <a:spLocks noChangeArrowheads="1"/>
              </p:cNvSpPr>
              <p:nvPr/>
            </p:nvSpPr>
            <p:spPr bwMode="auto">
              <a:xfrm>
                <a:off x="837406" y="4690646"/>
                <a:ext cx="990600" cy="309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sz="1600">
                    <a:solidFill>
                      <a:srgbClr val="002060"/>
                    </a:solidFill>
                    <a:latin typeface="+mn-lt"/>
                  </a:rPr>
                  <a:t>ERROR</a:t>
                </a:r>
              </a:p>
            </p:txBody>
          </p:sp>
          <p:grpSp>
            <p:nvGrpSpPr>
              <p:cNvPr id="20" name="Group 25"/>
              <p:cNvGrpSpPr>
                <a:grpSpLocks/>
              </p:cNvGrpSpPr>
              <p:nvPr/>
            </p:nvGrpSpPr>
            <p:grpSpPr bwMode="auto">
              <a:xfrm>
                <a:off x="6096000" y="2016901"/>
                <a:ext cx="1284718" cy="345299"/>
                <a:chOff x="4826949" y="3713550"/>
                <a:chExt cx="1284718" cy="345299"/>
              </a:xfrm>
            </p:grpSpPr>
            <p:sp>
              <p:nvSpPr>
                <p:cNvPr id="30" name="Rectangle 29"/>
                <p:cNvSpPr>
                  <a:spLocks noChangeArrowheads="1"/>
                </p:cNvSpPr>
                <p:nvPr/>
              </p:nvSpPr>
              <p:spPr bwMode="auto">
                <a:xfrm>
                  <a:off x="4826949" y="3712976"/>
                  <a:ext cx="642938" cy="346055"/>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a:solidFill>
                        <a:srgbClr val="002060"/>
                      </a:solidFill>
                    </a:rPr>
                    <a:t>f</a:t>
                  </a:r>
                </a:p>
              </p:txBody>
            </p:sp>
            <p:sp>
              <p:nvSpPr>
                <p:cNvPr id="31" name="Rectangle 30"/>
                <p:cNvSpPr>
                  <a:spLocks noChangeArrowheads="1"/>
                </p:cNvSpPr>
                <p:nvPr/>
              </p:nvSpPr>
              <p:spPr bwMode="auto">
                <a:xfrm>
                  <a:off x="5469887" y="3712976"/>
                  <a:ext cx="641350" cy="346055"/>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a:solidFill>
                        <a:srgbClr val="002060"/>
                      </a:solidFill>
                    </a:rPr>
                    <a:t>d</a:t>
                  </a:r>
                </a:p>
              </p:txBody>
            </p:sp>
          </p:grpSp>
          <p:sp>
            <p:nvSpPr>
              <p:cNvPr id="21" name="TextBox 38"/>
              <p:cNvSpPr txBox="1">
                <a:spLocks noChangeArrowheads="1"/>
              </p:cNvSpPr>
              <p:nvPr/>
            </p:nvSpPr>
            <p:spPr bwMode="auto">
              <a:xfrm>
                <a:off x="5791200" y="1692496"/>
                <a:ext cx="201625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sz="1800" dirty="0">
                    <a:solidFill>
                      <a:srgbClr val="002060"/>
                    </a:solidFill>
                    <a:latin typeface="+mn-lt"/>
                  </a:rPr>
                  <a:t>physical address</a:t>
                </a:r>
              </a:p>
            </p:txBody>
          </p:sp>
          <p:sp>
            <p:nvSpPr>
              <p:cNvPr id="22" name="TextBox 41"/>
              <p:cNvSpPr txBox="1">
                <a:spLocks noChangeArrowheads="1"/>
              </p:cNvSpPr>
              <p:nvPr/>
            </p:nvSpPr>
            <p:spPr bwMode="auto">
              <a:xfrm>
                <a:off x="2819400" y="4114800"/>
                <a:ext cx="990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sz="1800" dirty="0">
                    <a:solidFill>
                      <a:srgbClr val="002060"/>
                    </a:solidFill>
                    <a:latin typeface="+mn-lt"/>
                  </a:rPr>
                  <a:t>rat</a:t>
                </a:r>
              </a:p>
            </p:txBody>
          </p:sp>
          <p:cxnSp>
            <p:nvCxnSpPr>
              <p:cNvPr id="23" name="Elbow Connector 22"/>
              <p:cNvCxnSpPr>
                <a:cxnSpLocks noChangeShapeType="1"/>
                <a:endCxn id="36" idx="0"/>
              </p:cNvCxnSpPr>
              <p:nvPr/>
            </p:nvCxnSpPr>
            <p:spPr bwMode="auto">
              <a:xfrm>
                <a:off x="5410200" y="2514773"/>
                <a:ext cx="2400300" cy="1676302"/>
              </a:xfrm>
              <a:prstGeom prst="bentConnector2">
                <a:avLst/>
              </a:prstGeom>
              <a:noFill/>
              <a:ln w="19050">
                <a:solidFill>
                  <a:schemeClr val="accent1"/>
                </a:solidFill>
                <a:miter lim="800000"/>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24" name="Process 58"/>
              <p:cNvSpPr>
                <a:spLocks noChangeArrowheads="1"/>
              </p:cNvSpPr>
              <p:nvPr/>
            </p:nvSpPr>
            <p:spPr bwMode="auto">
              <a:xfrm>
                <a:off x="2819400" y="3313240"/>
                <a:ext cx="990600" cy="649249"/>
              </a:xfrm>
              <a:prstGeom prst="flowChartProcess">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a:solidFill>
                      <a:srgbClr val="002060"/>
                    </a:solidFill>
                  </a:rPr>
                  <a:t>search PT in AR</a:t>
                </a:r>
              </a:p>
            </p:txBody>
          </p:sp>
          <p:sp>
            <p:nvSpPr>
              <p:cNvPr id="25" name="Decision 59"/>
              <p:cNvSpPr>
                <a:spLocks noChangeArrowheads="1"/>
              </p:cNvSpPr>
              <p:nvPr/>
            </p:nvSpPr>
            <p:spPr bwMode="auto">
              <a:xfrm>
                <a:off x="4114800" y="1981404"/>
                <a:ext cx="1866900" cy="1066738"/>
              </a:xfrm>
              <a:prstGeom prst="flowChartDecision">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a:solidFill>
                      <a:srgbClr val="002060"/>
                    </a:solidFill>
                  </a:rPr>
                  <a:t>Found?</a:t>
                </a:r>
              </a:p>
            </p:txBody>
          </p:sp>
          <p:cxnSp>
            <p:nvCxnSpPr>
              <p:cNvPr id="26" name="Shape 61"/>
              <p:cNvCxnSpPr>
                <a:cxnSpLocks noChangeShapeType="1"/>
                <a:stCxn id="24" idx="0"/>
              </p:cNvCxnSpPr>
              <p:nvPr/>
            </p:nvCxnSpPr>
            <p:spPr bwMode="auto">
              <a:xfrm rot="5400000" flipH="1" flipV="1">
                <a:off x="3334566" y="2494907"/>
                <a:ext cx="798466" cy="838200"/>
              </a:xfrm>
              <a:prstGeom prst="bentConnector2">
                <a:avLst/>
              </a:prstGeom>
              <a:noFill/>
              <a:ln w="19050">
                <a:solidFill>
                  <a:schemeClr val="accent1"/>
                </a:solidFill>
                <a:miter lim="800000"/>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27" name="Straight Arrow Connector 26"/>
              <p:cNvCxnSpPr>
                <a:cxnSpLocks noChangeShapeType="1"/>
                <a:stCxn id="25" idx="2"/>
                <a:endCxn id="32" idx="0"/>
              </p:cNvCxnSpPr>
              <p:nvPr/>
            </p:nvCxnSpPr>
            <p:spPr bwMode="auto">
              <a:xfrm rot="16200000" flipH="1">
                <a:off x="4858555" y="3237837"/>
                <a:ext cx="380978"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28" name="TextBox 66"/>
              <p:cNvSpPr txBox="1">
                <a:spLocks noChangeArrowheads="1"/>
              </p:cNvSpPr>
              <p:nvPr/>
            </p:nvSpPr>
            <p:spPr bwMode="auto">
              <a:xfrm>
                <a:off x="5981700" y="2515394"/>
                <a:ext cx="1828800" cy="33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solidFill>
                      <a:srgbClr val="002060"/>
                    </a:solidFill>
                    <a:latin typeface="+mn-lt"/>
                  </a:rPr>
                  <a:t>Yes  (HIT)</a:t>
                </a:r>
              </a:p>
            </p:txBody>
          </p:sp>
          <p:sp>
            <p:nvSpPr>
              <p:cNvPr id="29" name="TextBox 67"/>
              <p:cNvSpPr txBox="1">
                <a:spLocks noChangeArrowheads="1"/>
              </p:cNvSpPr>
              <p:nvPr/>
            </p:nvSpPr>
            <p:spPr bwMode="auto">
              <a:xfrm>
                <a:off x="5029200" y="2971800"/>
                <a:ext cx="1828800" cy="33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solidFill>
                      <a:srgbClr val="002060"/>
                    </a:solidFill>
                    <a:latin typeface="+mn-lt"/>
                  </a:rPr>
                  <a:t>No  (MISS)</a:t>
                </a:r>
              </a:p>
            </p:txBody>
          </p:sp>
        </p:grpSp>
      </p:grpSp>
    </p:spTree>
    <p:extLst>
      <p:ext uri="{BB962C8B-B14F-4D97-AF65-F5344CB8AC3E}">
        <p14:creationId xmlns:p14="http://schemas.microsoft.com/office/powerpoint/2010/main" val="32903518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3.6.3</a:t>
            </a:r>
            <a:r>
              <a:rPr lang="en-US" dirty="0"/>
              <a:t>. </a:t>
            </a:r>
            <a:r>
              <a:rPr lang="en-US" dirty="0" err="1"/>
              <a:t>Sử</a:t>
            </a:r>
            <a:r>
              <a:rPr lang="en-US" dirty="0"/>
              <a:t> </a:t>
            </a:r>
            <a:r>
              <a:rPr lang="en-US" dirty="0" err="1"/>
              <a:t>dụng</a:t>
            </a:r>
            <a:r>
              <a:rPr lang="en-US" dirty="0"/>
              <a:t> </a:t>
            </a:r>
            <a:r>
              <a:rPr lang="en-US" dirty="0" err="1"/>
              <a:t>thanh</a:t>
            </a:r>
            <a:r>
              <a:rPr lang="en-US" dirty="0"/>
              <a:t> </a:t>
            </a:r>
            <a:r>
              <a:rPr lang="en-US" dirty="0" err="1"/>
              <a:t>nhớ</a:t>
            </a:r>
            <a:r>
              <a:rPr lang="en-US" dirty="0"/>
              <a:t> </a:t>
            </a:r>
            <a:r>
              <a:rPr lang="en-US" dirty="0" err="1"/>
              <a:t>kết</a:t>
            </a:r>
            <a:r>
              <a:rPr lang="en-US" dirty="0"/>
              <a:t> </a:t>
            </a:r>
            <a:r>
              <a:rPr lang="en-US" dirty="0" err="1"/>
              <a:t>hợp</a:t>
            </a:r>
            <a:r>
              <a:rPr lang="en-US" dirty="0"/>
              <a:t> </a:t>
            </a:r>
            <a:r>
              <a:rPr lang="en-US" dirty="0" smtClean="0"/>
              <a:t>CAAR</a:t>
            </a:r>
            <a:endParaRPr lang="vi-VN" dirty="0"/>
          </a:p>
        </p:txBody>
      </p:sp>
      <p:sp>
        <p:nvSpPr>
          <p:cNvPr id="3" name="Content Placeholder 2"/>
          <p:cNvSpPr>
            <a:spLocks noGrp="1"/>
          </p:cNvSpPr>
          <p:nvPr>
            <p:ph idx="1"/>
          </p:nvPr>
        </p:nvSpPr>
        <p:spPr/>
        <p:txBody>
          <a:bodyPr>
            <a:normAutofit/>
          </a:bodyPr>
          <a:lstStyle/>
          <a:p>
            <a:r>
              <a:rPr lang="en-US" sz="2800" dirty="0" err="1" smtClean="0"/>
              <a:t>Giả</a:t>
            </a:r>
            <a:r>
              <a:rPr lang="en-US" sz="2800" dirty="0" smtClean="0"/>
              <a:t> </a:t>
            </a:r>
            <a:r>
              <a:rPr lang="en-US" sz="2800" dirty="0" err="1" smtClean="0"/>
              <a:t>sử</a:t>
            </a:r>
            <a:r>
              <a:rPr lang="en-US" sz="2800" dirty="0" smtClean="0"/>
              <a:t> ta </a:t>
            </a:r>
            <a:r>
              <a:rPr lang="en-US" sz="2800" dirty="0" err="1" smtClean="0"/>
              <a:t>có</a:t>
            </a:r>
            <a:r>
              <a:rPr lang="en-US" sz="2800" dirty="0" smtClean="0"/>
              <a:t> </a:t>
            </a:r>
            <a:r>
              <a:rPr lang="en-US" sz="2800" dirty="0" err="1" smtClean="0"/>
              <a:t>hệ</a:t>
            </a:r>
            <a:r>
              <a:rPr lang="en-US" sz="2800" dirty="0" smtClean="0"/>
              <a:t> </a:t>
            </a:r>
            <a:r>
              <a:rPr lang="en-US" sz="2800" dirty="0" err="1" smtClean="0"/>
              <a:t>phân</a:t>
            </a:r>
            <a:r>
              <a:rPr lang="en-US" sz="2800" dirty="0" smtClean="0"/>
              <a:t> </a:t>
            </a:r>
            <a:r>
              <a:rPr lang="en-US" sz="2800" dirty="0" err="1" smtClean="0"/>
              <a:t>trang</a:t>
            </a:r>
            <a:r>
              <a:rPr lang="en-US" sz="2800" dirty="0" smtClean="0"/>
              <a:t> </a:t>
            </a:r>
            <a:r>
              <a:rPr lang="en-US" sz="2800" dirty="0" err="1" smtClean="0"/>
              <a:t>sử</a:t>
            </a:r>
            <a:r>
              <a:rPr lang="en-US" sz="2800" dirty="0" smtClean="0"/>
              <a:t> </a:t>
            </a:r>
            <a:r>
              <a:rPr lang="en-US" sz="2800" dirty="0" err="1" smtClean="0"/>
              <a:t>dụng</a:t>
            </a:r>
            <a:r>
              <a:rPr lang="en-US" sz="2800" dirty="0" smtClean="0"/>
              <a:t> </a:t>
            </a:r>
            <a:r>
              <a:rPr lang="en-US" sz="2800" dirty="0" err="1" smtClean="0"/>
              <a:t>thanh</a:t>
            </a:r>
            <a:r>
              <a:rPr lang="en-US" sz="2800" dirty="0" smtClean="0"/>
              <a:t> </a:t>
            </a:r>
            <a:r>
              <a:rPr lang="en-US" sz="2800" dirty="0" err="1" smtClean="0"/>
              <a:t>nhớ</a:t>
            </a:r>
            <a:r>
              <a:rPr lang="en-US" sz="2800" dirty="0" smtClean="0"/>
              <a:t> </a:t>
            </a:r>
            <a:r>
              <a:rPr lang="en-US" sz="2800" dirty="0" err="1" smtClean="0"/>
              <a:t>kết</a:t>
            </a:r>
            <a:r>
              <a:rPr lang="en-US" sz="2800" dirty="0" smtClean="0"/>
              <a:t> </a:t>
            </a:r>
            <a:r>
              <a:rPr lang="en-US" sz="2800" dirty="0" err="1" smtClean="0"/>
              <a:t>hợp</a:t>
            </a:r>
            <a:r>
              <a:rPr lang="en-US" sz="2800" dirty="0" smtClean="0"/>
              <a:t>. </a:t>
            </a:r>
            <a:r>
              <a:rPr lang="en-US" sz="2800" dirty="0" err="1" smtClean="0"/>
              <a:t>Các</a:t>
            </a:r>
            <a:r>
              <a:rPr lang="en-US" sz="2800" dirty="0" smtClean="0"/>
              <a:t> </a:t>
            </a:r>
            <a:r>
              <a:rPr lang="en-US" sz="2800" dirty="0" err="1" smtClean="0"/>
              <a:t>thanh</a:t>
            </a:r>
            <a:r>
              <a:rPr lang="en-US" sz="2800" dirty="0" smtClean="0"/>
              <a:t> </a:t>
            </a:r>
            <a:r>
              <a:rPr lang="en-US" sz="2800" dirty="0" err="1" smtClean="0"/>
              <a:t>có</a:t>
            </a:r>
            <a:r>
              <a:rPr lang="en-US" sz="2800" dirty="0" smtClean="0"/>
              <a:t> </a:t>
            </a:r>
            <a:r>
              <a:rPr lang="en-US" sz="2800" dirty="0" err="1" smtClean="0"/>
              <a:t>tốc</a:t>
            </a:r>
            <a:r>
              <a:rPr lang="en-US" sz="2800" dirty="0" smtClean="0"/>
              <a:t> </a:t>
            </a:r>
            <a:r>
              <a:rPr lang="en-US" sz="2800" dirty="0" err="1" smtClean="0"/>
              <a:t>độ</a:t>
            </a:r>
            <a:r>
              <a:rPr lang="en-US" sz="2800" dirty="0" smtClean="0"/>
              <a:t> </a:t>
            </a:r>
            <a:r>
              <a:rPr lang="en-US" sz="2800" dirty="0" err="1" smtClean="0"/>
              <a:t>truy</a:t>
            </a:r>
            <a:r>
              <a:rPr lang="en-US" sz="2800" dirty="0" smtClean="0"/>
              <a:t> </a:t>
            </a:r>
            <a:r>
              <a:rPr lang="en-US" sz="2800" dirty="0" err="1" smtClean="0"/>
              <a:t>cập</a:t>
            </a:r>
            <a:r>
              <a:rPr lang="en-US" sz="2800" dirty="0" smtClean="0"/>
              <a:t> </a:t>
            </a:r>
            <a:r>
              <a:rPr lang="en-US" sz="2800" dirty="0" err="1" smtClean="0"/>
              <a:t>là</a:t>
            </a:r>
            <a:r>
              <a:rPr lang="en-US" sz="2800" dirty="0" smtClean="0"/>
              <a:t> 30 </a:t>
            </a:r>
            <a:r>
              <a:rPr lang="en-US" sz="2800" dirty="0"/>
              <a:t>ns, </a:t>
            </a:r>
            <a:r>
              <a:rPr lang="en-US" sz="2800" dirty="0" err="1" smtClean="0"/>
              <a:t>và</a:t>
            </a:r>
            <a:r>
              <a:rPr lang="en-US" sz="2800" dirty="0" smtClean="0"/>
              <a:t> </a:t>
            </a:r>
            <a:r>
              <a:rPr lang="en-US" sz="2800" dirty="0" err="1" smtClean="0"/>
              <a:t>tốc</a:t>
            </a:r>
            <a:r>
              <a:rPr lang="en-US" sz="2800" dirty="0" smtClean="0"/>
              <a:t> </a:t>
            </a:r>
            <a:r>
              <a:rPr lang="en-US" sz="2800" dirty="0" err="1" smtClean="0"/>
              <a:t>độ</a:t>
            </a:r>
            <a:r>
              <a:rPr lang="en-US" sz="2800" dirty="0" smtClean="0"/>
              <a:t> </a:t>
            </a:r>
            <a:r>
              <a:rPr lang="en-US" sz="2800" dirty="0" err="1" smtClean="0"/>
              <a:t>truy</a:t>
            </a:r>
            <a:r>
              <a:rPr lang="en-US" sz="2800" dirty="0" smtClean="0"/>
              <a:t> </a:t>
            </a:r>
            <a:r>
              <a:rPr lang="en-US" sz="2800" dirty="0" err="1" smtClean="0"/>
              <a:t>cập</a:t>
            </a:r>
            <a:r>
              <a:rPr lang="en-US" sz="2800" dirty="0" smtClean="0"/>
              <a:t> </a:t>
            </a:r>
            <a:r>
              <a:rPr lang="en-US" sz="2800" dirty="0" err="1" smtClean="0"/>
              <a:t>bộ</a:t>
            </a:r>
            <a:r>
              <a:rPr lang="en-US" sz="2800" dirty="0" smtClean="0"/>
              <a:t> </a:t>
            </a:r>
            <a:r>
              <a:rPr lang="en-US" sz="2800" dirty="0" err="1" smtClean="0"/>
              <a:t>nhớ</a:t>
            </a:r>
            <a:r>
              <a:rPr lang="en-US" sz="2800" dirty="0" smtClean="0"/>
              <a:t> </a:t>
            </a:r>
            <a:r>
              <a:rPr lang="en-US" sz="2800" dirty="0" err="1" smtClean="0"/>
              <a:t>là</a:t>
            </a:r>
            <a:r>
              <a:rPr lang="en-US" sz="2800" dirty="0" smtClean="0"/>
              <a:t> 470 </a:t>
            </a:r>
            <a:r>
              <a:rPr lang="en-US" sz="2800" dirty="0"/>
              <a:t>ns. </a:t>
            </a:r>
            <a:r>
              <a:rPr lang="en-US" sz="2800" dirty="0" err="1" smtClean="0"/>
              <a:t>Hệ</a:t>
            </a:r>
            <a:r>
              <a:rPr lang="en-US" sz="2800" dirty="0" smtClean="0"/>
              <a:t> </a:t>
            </a:r>
            <a:r>
              <a:rPr lang="en-US" sz="2800" dirty="0" err="1" smtClean="0"/>
              <a:t>thống</a:t>
            </a:r>
            <a:r>
              <a:rPr lang="en-US" sz="2800" dirty="0" smtClean="0"/>
              <a:t> </a:t>
            </a:r>
            <a:r>
              <a:rPr lang="en-US" sz="2800" dirty="0" err="1" smtClean="0"/>
              <a:t>có</a:t>
            </a:r>
            <a:r>
              <a:rPr lang="en-US" sz="2800" dirty="0" smtClean="0"/>
              <a:t> </a:t>
            </a:r>
            <a:r>
              <a:rPr lang="en-US" sz="2800" dirty="0" err="1" smtClean="0"/>
              <a:t>hiệu</a:t>
            </a:r>
            <a:r>
              <a:rPr lang="en-US" sz="2800" dirty="0" smtClean="0"/>
              <a:t> </a:t>
            </a:r>
            <a:r>
              <a:rPr lang="en-US" sz="2800" dirty="0" err="1" smtClean="0"/>
              <a:t>suất</a:t>
            </a:r>
            <a:r>
              <a:rPr lang="en-US" sz="2800" dirty="0" smtClean="0"/>
              <a:t> </a:t>
            </a:r>
            <a:r>
              <a:rPr lang="en-US" sz="2800" dirty="0" err="1" smtClean="0"/>
              <a:t>là</a:t>
            </a:r>
            <a:r>
              <a:rPr lang="en-US" sz="2800" dirty="0" smtClean="0"/>
              <a:t> 90%.</a:t>
            </a:r>
            <a:endParaRPr lang="en-US" sz="2800" dirty="0"/>
          </a:p>
          <a:p>
            <a:pPr marL="114300" indent="0" algn="ctr">
              <a:buNone/>
            </a:pPr>
            <a:r>
              <a:rPr lang="en-US" sz="2800" dirty="0" smtClean="0"/>
              <a:t>rat=30 ns; mat=470ns ; h=0.9</a:t>
            </a:r>
            <a:endParaRPr lang="en-US" sz="2800" dirty="0"/>
          </a:p>
          <a:p>
            <a:r>
              <a:rPr lang="en-US" sz="2800" dirty="0" err="1" smtClean="0"/>
              <a:t>Nếu</a:t>
            </a:r>
            <a:r>
              <a:rPr lang="en-US" sz="2800" dirty="0" smtClean="0"/>
              <a:t> </a:t>
            </a:r>
            <a:r>
              <a:rPr lang="en-US" sz="2800" dirty="0" err="1" smtClean="0"/>
              <a:t>số</a:t>
            </a:r>
            <a:r>
              <a:rPr lang="en-US" sz="2800" dirty="0" smtClean="0"/>
              <a:t> </a:t>
            </a:r>
            <a:r>
              <a:rPr lang="en-US" sz="2800" dirty="0" err="1" smtClean="0"/>
              <a:t>trang</a:t>
            </a:r>
            <a:r>
              <a:rPr lang="en-US" sz="2800" dirty="0" smtClean="0"/>
              <a:t> </a:t>
            </a:r>
            <a:r>
              <a:rPr lang="en-US" sz="2800" dirty="0" err="1" smtClean="0"/>
              <a:t>được</a:t>
            </a:r>
            <a:r>
              <a:rPr lang="en-US" sz="2800" dirty="0" smtClean="0"/>
              <a:t> </a:t>
            </a:r>
            <a:r>
              <a:rPr lang="en-US" sz="2800" dirty="0" err="1" smtClean="0"/>
              <a:t>tìm</a:t>
            </a:r>
            <a:r>
              <a:rPr lang="en-US" sz="2800" dirty="0" smtClean="0"/>
              <a:t> </a:t>
            </a:r>
            <a:r>
              <a:rPr lang="en-US" sz="2800" dirty="0" err="1" smtClean="0"/>
              <a:t>thấy</a:t>
            </a:r>
            <a:r>
              <a:rPr lang="en-US" sz="2800" dirty="0" smtClean="0"/>
              <a:t> ở </a:t>
            </a:r>
            <a:r>
              <a:rPr lang="en-US" sz="2800" dirty="0" err="1" smtClean="0"/>
              <a:t>trong</a:t>
            </a:r>
            <a:r>
              <a:rPr lang="en-US" sz="2800" dirty="0" smtClean="0"/>
              <a:t> </a:t>
            </a:r>
            <a:r>
              <a:rPr lang="en-US" sz="2800" dirty="0" err="1" smtClean="0"/>
              <a:t>thanh</a:t>
            </a:r>
            <a:r>
              <a:rPr lang="en-US" sz="2800" dirty="0" smtClean="0"/>
              <a:t> </a:t>
            </a:r>
            <a:r>
              <a:rPr lang="en-US" sz="2800" dirty="0" err="1" smtClean="0"/>
              <a:t>nhớ</a:t>
            </a:r>
            <a:r>
              <a:rPr lang="en-US" sz="2800" dirty="0" smtClean="0"/>
              <a:t> </a:t>
            </a:r>
            <a:r>
              <a:rPr lang="en-US" sz="2800" dirty="0" err="1" smtClean="0"/>
              <a:t>kết</a:t>
            </a:r>
            <a:r>
              <a:rPr lang="en-US" sz="2800" dirty="0" smtClean="0"/>
              <a:t> </a:t>
            </a:r>
            <a:r>
              <a:rPr lang="en-US" sz="2800" dirty="0" err="1" smtClean="0"/>
              <a:t>hợp</a:t>
            </a:r>
            <a:r>
              <a:rPr lang="en-US" sz="2800" dirty="0" smtClean="0"/>
              <a:t> </a:t>
            </a:r>
            <a:r>
              <a:rPr lang="en-US" sz="2800" dirty="0" err="1" smtClean="0"/>
              <a:t>thì</a:t>
            </a:r>
            <a:r>
              <a:rPr lang="en-US" sz="2800" dirty="0"/>
              <a:t> </a:t>
            </a:r>
            <a:r>
              <a:rPr lang="en-US" sz="2800" dirty="0" err="1"/>
              <a:t>emat</a:t>
            </a:r>
            <a:r>
              <a:rPr lang="en-US" sz="2800" baseline="-25000" dirty="0" err="1"/>
              <a:t>HIT</a:t>
            </a:r>
            <a:r>
              <a:rPr lang="en-US" sz="2800" baseline="-25000" dirty="0"/>
              <a:t> </a:t>
            </a:r>
            <a:r>
              <a:rPr lang="en-US" sz="2800" baseline="-25000" dirty="0" smtClean="0"/>
              <a:t> </a:t>
            </a:r>
            <a:r>
              <a:rPr lang="en-US" sz="2800" dirty="0" err="1" smtClean="0"/>
              <a:t>được</a:t>
            </a:r>
            <a:r>
              <a:rPr lang="en-US" sz="2800" dirty="0" smtClean="0"/>
              <a:t> </a:t>
            </a:r>
            <a:r>
              <a:rPr lang="en-US" sz="2800" dirty="0" err="1" smtClean="0"/>
              <a:t>tính</a:t>
            </a:r>
            <a:r>
              <a:rPr lang="en-US" sz="2800" dirty="0" smtClean="0"/>
              <a:t> </a:t>
            </a:r>
            <a:r>
              <a:rPr lang="en-US" sz="2800" dirty="0" err="1" smtClean="0"/>
              <a:t>như</a:t>
            </a:r>
            <a:r>
              <a:rPr lang="en-US" sz="2800" dirty="0" smtClean="0"/>
              <a:t> </a:t>
            </a:r>
            <a:r>
              <a:rPr lang="en-US" sz="2800" dirty="0" err="1" smtClean="0"/>
              <a:t>sau</a:t>
            </a:r>
            <a:r>
              <a:rPr lang="en-US" sz="2800" dirty="0" smtClean="0"/>
              <a:t>: </a:t>
            </a:r>
            <a:endParaRPr lang="en-US" sz="2800" dirty="0"/>
          </a:p>
          <a:p>
            <a:pPr marL="114300" indent="0" algn="ctr">
              <a:buNone/>
            </a:pPr>
            <a:r>
              <a:rPr lang="en-US" sz="2800" dirty="0" err="1" smtClean="0"/>
              <a:t>emat</a:t>
            </a:r>
            <a:r>
              <a:rPr lang="en-US" sz="2800" baseline="-25000" dirty="0" err="1" smtClean="0"/>
              <a:t>HIT</a:t>
            </a:r>
            <a:r>
              <a:rPr lang="en-US" sz="2800" dirty="0" smtClean="0"/>
              <a:t> </a:t>
            </a:r>
            <a:r>
              <a:rPr lang="en-US" sz="2800" dirty="0"/>
              <a:t>= 30 + 470 = 500 ns. </a:t>
            </a:r>
            <a:endParaRPr lang="en-US" sz="2800" dirty="0" smtClean="0"/>
          </a:p>
          <a:p>
            <a:r>
              <a:rPr lang="en-US" sz="2800" dirty="0" err="1" smtClean="0"/>
              <a:t>vì</a:t>
            </a:r>
            <a:r>
              <a:rPr lang="en-US" sz="2800" dirty="0" smtClean="0"/>
              <a:t> </a:t>
            </a:r>
            <a:r>
              <a:rPr lang="en-US" sz="2800" dirty="0" err="1" smtClean="0"/>
              <a:t>hệ</a:t>
            </a:r>
            <a:r>
              <a:rPr lang="en-US" sz="2800" dirty="0" smtClean="0"/>
              <a:t> </a:t>
            </a:r>
            <a:r>
              <a:rPr lang="en-US" sz="2800" dirty="0" err="1" smtClean="0"/>
              <a:t>thống</a:t>
            </a:r>
            <a:r>
              <a:rPr lang="en-US" sz="2800" dirty="0" smtClean="0"/>
              <a:t> </a:t>
            </a:r>
            <a:r>
              <a:rPr lang="en-US" sz="2800" dirty="0" err="1" smtClean="0"/>
              <a:t>đòi</a:t>
            </a:r>
            <a:r>
              <a:rPr lang="en-US" sz="2800" dirty="0" smtClean="0"/>
              <a:t> </a:t>
            </a:r>
            <a:r>
              <a:rPr lang="en-US" sz="2800" dirty="0" err="1" smtClean="0"/>
              <a:t>hỏi</a:t>
            </a:r>
            <a:r>
              <a:rPr lang="en-US" sz="2800" dirty="0" smtClean="0"/>
              <a:t> 1 </a:t>
            </a:r>
            <a:r>
              <a:rPr lang="en-US" sz="2800" dirty="0" err="1" smtClean="0"/>
              <a:t>truy</a:t>
            </a:r>
            <a:r>
              <a:rPr lang="en-US" sz="2800" dirty="0" smtClean="0"/>
              <a:t> </a:t>
            </a:r>
            <a:r>
              <a:rPr lang="en-US" sz="2800" dirty="0" err="1" smtClean="0"/>
              <a:t>cập</a:t>
            </a:r>
            <a:r>
              <a:rPr lang="en-US" sz="2800" dirty="0" smtClean="0"/>
              <a:t> </a:t>
            </a:r>
            <a:r>
              <a:rPr lang="en-US" sz="2800" dirty="0" err="1" smtClean="0"/>
              <a:t>tới</a:t>
            </a:r>
            <a:r>
              <a:rPr lang="en-US" sz="2800" dirty="0" smtClean="0"/>
              <a:t> </a:t>
            </a:r>
            <a:r>
              <a:rPr lang="en-US" sz="2800" dirty="0" err="1" smtClean="0"/>
              <a:t>thanh</a:t>
            </a:r>
            <a:r>
              <a:rPr lang="en-US" sz="2800" dirty="0" smtClean="0"/>
              <a:t> </a:t>
            </a:r>
            <a:r>
              <a:rPr lang="en-US" sz="2800" dirty="0" err="1" smtClean="0"/>
              <a:t>nhớ</a:t>
            </a:r>
            <a:r>
              <a:rPr lang="en-US" sz="2800" dirty="0" smtClean="0"/>
              <a:t> </a:t>
            </a:r>
            <a:r>
              <a:rPr lang="en-US" sz="2800" dirty="0" err="1" smtClean="0"/>
              <a:t>kết</a:t>
            </a:r>
            <a:r>
              <a:rPr lang="en-US" sz="2800" dirty="0" smtClean="0"/>
              <a:t> </a:t>
            </a:r>
            <a:r>
              <a:rPr lang="en-US" sz="2800" dirty="0" err="1" smtClean="0"/>
              <a:t>hợp</a:t>
            </a:r>
            <a:r>
              <a:rPr lang="en-US" sz="2800" dirty="0" smtClean="0"/>
              <a:t> </a:t>
            </a:r>
            <a:r>
              <a:rPr lang="en-US" sz="2800" dirty="0" err="1" smtClean="0"/>
              <a:t>và</a:t>
            </a:r>
            <a:r>
              <a:rPr lang="en-US" sz="2800" dirty="0" smtClean="0"/>
              <a:t> 1 </a:t>
            </a:r>
            <a:r>
              <a:rPr lang="en-US" sz="2800" dirty="0" err="1" smtClean="0"/>
              <a:t>truy</a:t>
            </a:r>
            <a:r>
              <a:rPr lang="en-US" sz="2800" dirty="0" smtClean="0"/>
              <a:t> </a:t>
            </a:r>
            <a:r>
              <a:rPr lang="en-US" sz="2800" dirty="0" err="1" smtClean="0"/>
              <a:t>cập</a:t>
            </a:r>
            <a:r>
              <a:rPr lang="en-US" sz="2800" dirty="0" smtClean="0"/>
              <a:t> </a:t>
            </a:r>
            <a:r>
              <a:rPr lang="en-US" sz="2800" dirty="0" err="1" smtClean="0"/>
              <a:t>tới</a:t>
            </a:r>
            <a:r>
              <a:rPr lang="en-US" sz="2800" dirty="0" smtClean="0"/>
              <a:t> </a:t>
            </a:r>
            <a:r>
              <a:rPr lang="en-US" sz="2800" dirty="0" err="1" smtClean="0"/>
              <a:t>bộ</a:t>
            </a:r>
            <a:r>
              <a:rPr lang="en-US" sz="2800" dirty="0" smtClean="0"/>
              <a:t> </a:t>
            </a:r>
            <a:r>
              <a:rPr lang="en-US" sz="2800" dirty="0" err="1" smtClean="0"/>
              <a:t>nhớ</a:t>
            </a:r>
            <a:r>
              <a:rPr lang="en-US" sz="2800" dirty="0" smtClean="0"/>
              <a:t>.</a:t>
            </a:r>
            <a:endParaRPr lang="vi-VN" sz="2800"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Tree>
    <p:extLst>
      <p:ext uri="{BB962C8B-B14F-4D97-AF65-F5344CB8AC3E}">
        <p14:creationId xmlns:p14="http://schemas.microsoft.com/office/powerpoint/2010/main" val="16873684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3.6.3</a:t>
            </a:r>
            <a:r>
              <a:rPr lang="en-US" dirty="0"/>
              <a:t>. </a:t>
            </a:r>
            <a:r>
              <a:rPr lang="en-US" dirty="0" err="1"/>
              <a:t>Sử</a:t>
            </a:r>
            <a:r>
              <a:rPr lang="en-US" dirty="0"/>
              <a:t> </a:t>
            </a:r>
            <a:r>
              <a:rPr lang="en-US" dirty="0" err="1"/>
              <a:t>dụng</a:t>
            </a:r>
            <a:r>
              <a:rPr lang="en-US" dirty="0"/>
              <a:t> </a:t>
            </a:r>
            <a:r>
              <a:rPr lang="en-US" dirty="0" err="1"/>
              <a:t>thanh</a:t>
            </a:r>
            <a:r>
              <a:rPr lang="en-US" dirty="0"/>
              <a:t> </a:t>
            </a:r>
            <a:r>
              <a:rPr lang="en-US" dirty="0" err="1"/>
              <a:t>nhớ</a:t>
            </a:r>
            <a:r>
              <a:rPr lang="en-US" dirty="0"/>
              <a:t> </a:t>
            </a:r>
            <a:r>
              <a:rPr lang="en-US" dirty="0" err="1"/>
              <a:t>kết</a:t>
            </a:r>
            <a:r>
              <a:rPr lang="en-US" dirty="0"/>
              <a:t> </a:t>
            </a:r>
            <a:r>
              <a:rPr lang="en-US" dirty="0" err="1"/>
              <a:t>hợp</a:t>
            </a:r>
            <a:r>
              <a:rPr lang="en-US" dirty="0"/>
              <a:t> CAAR</a:t>
            </a:r>
            <a:endParaRPr lang="vi-VN" dirty="0"/>
          </a:p>
        </p:txBody>
      </p:sp>
      <p:sp>
        <p:nvSpPr>
          <p:cNvPr id="3" name="Content Placeholder 2"/>
          <p:cNvSpPr>
            <a:spLocks noGrp="1"/>
          </p:cNvSpPr>
          <p:nvPr>
            <p:ph idx="1"/>
          </p:nvPr>
        </p:nvSpPr>
        <p:spPr/>
        <p:txBody>
          <a:bodyPr/>
          <a:lstStyle/>
          <a:p>
            <a:pPr algn="ctr">
              <a:buNone/>
            </a:pPr>
            <a:r>
              <a:rPr lang="en-US" dirty="0"/>
              <a:t>rat=30 ns,  mat=470ns,  h=0.9</a:t>
            </a:r>
          </a:p>
          <a:p>
            <a:r>
              <a:rPr lang="en-US" dirty="0" err="1" smtClean="0"/>
              <a:t>Mặt</a:t>
            </a:r>
            <a:r>
              <a:rPr lang="en-US" dirty="0" smtClean="0"/>
              <a:t> </a:t>
            </a:r>
            <a:r>
              <a:rPr lang="en-US" dirty="0" err="1" smtClean="0"/>
              <a:t>khác</a:t>
            </a:r>
            <a:r>
              <a:rPr lang="en-US" dirty="0" smtClean="0"/>
              <a:t>, </a:t>
            </a:r>
            <a:r>
              <a:rPr lang="en-US" dirty="0" err="1" smtClean="0"/>
              <a:t>nếu</a:t>
            </a:r>
            <a:r>
              <a:rPr lang="en-US" dirty="0" smtClean="0"/>
              <a:t> </a:t>
            </a:r>
            <a:r>
              <a:rPr lang="en-US" dirty="0" err="1" smtClean="0"/>
              <a:t>số</a:t>
            </a:r>
            <a:r>
              <a:rPr lang="en-US" dirty="0" smtClean="0"/>
              <a:t> </a:t>
            </a:r>
            <a:r>
              <a:rPr lang="en-US" dirty="0" err="1" smtClean="0"/>
              <a:t>trang</a:t>
            </a:r>
            <a:r>
              <a:rPr lang="en-US" dirty="0" smtClean="0"/>
              <a:t> </a:t>
            </a:r>
            <a:r>
              <a:rPr lang="en-US" dirty="0" err="1" smtClean="0"/>
              <a:t>không</a:t>
            </a:r>
            <a:r>
              <a:rPr lang="en-US" dirty="0" smtClean="0"/>
              <a:t> </a:t>
            </a:r>
            <a:r>
              <a:rPr lang="en-US" dirty="0" err="1" smtClean="0"/>
              <a:t>được</a:t>
            </a:r>
            <a:r>
              <a:rPr lang="en-US" dirty="0" smtClean="0"/>
              <a:t> </a:t>
            </a:r>
            <a:r>
              <a:rPr lang="en-US" dirty="0" err="1" smtClean="0"/>
              <a:t>tìm</a:t>
            </a:r>
            <a:r>
              <a:rPr lang="en-US" dirty="0" smtClean="0"/>
              <a:t> </a:t>
            </a:r>
            <a:r>
              <a:rPr lang="en-US" dirty="0" err="1" smtClean="0"/>
              <a:t>thấy</a:t>
            </a:r>
            <a:r>
              <a:rPr lang="en-US" dirty="0" smtClean="0"/>
              <a:t> </a:t>
            </a:r>
            <a:r>
              <a:rPr lang="en-US" dirty="0" err="1" smtClean="0"/>
              <a:t>trong</a:t>
            </a:r>
            <a:r>
              <a:rPr lang="en-US" dirty="0" smtClean="0"/>
              <a:t> </a:t>
            </a:r>
            <a:r>
              <a:rPr lang="en-US" dirty="0" err="1" smtClean="0"/>
              <a:t>thanh</a:t>
            </a:r>
            <a:r>
              <a:rPr lang="en-US" dirty="0" smtClean="0"/>
              <a:t> </a:t>
            </a:r>
            <a:r>
              <a:rPr lang="en-US" dirty="0" err="1" smtClean="0"/>
              <a:t>nhớ</a:t>
            </a:r>
            <a:r>
              <a:rPr lang="en-US" dirty="0" smtClean="0"/>
              <a:t> </a:t>
            </a:r>
            <a:r>
              <a:rPr lang="en-US" dirty="0" err="1" smtClean="0"/>
              <a:t>kết</a:t>
            </a:r>
            <a:r>
              <a:rPr lang="en-US" dirty="0" smtClean="0"/>
              <a:t> </a:t>
            </a:r>
            <a:r>
              <a:rPr lang="en-US" dirty="0" err="1" smtClean="0"/>
              <a:t>hợp</a:t>
            </a:r>
            <a:r>
              <a:rPr lang="en-US" dirty="0"/>
              <a:t> </a:t>
            </a:r>
            <a:r>
              <a:rPr lang="en-US" dirty="0" smtClean="0"/>
              <a:t> </a:t>
            </a:r>
            <a:r>
              <a:rPr lang="en-US" dirty="0" err="1" smtClean="0"/>
              <a:t>thì</a:t>
            </a:r>
            <a:r>
              <a:rPr lang="en-US" dirty="0" smtClean="0"/>
              <a:t> </a:t>
            </a:r>
            <a:r>
              <a:rPr lang="en-US" dirty="0"/>
              <a:t> </a:t>
            </a:r>
            <a:r>
              <a:rPr lang="en-US" dirty="0" err="1"/>
              <a:t>emat</a:t>
            </a:r>
            <a:r>
              <a:rPr lang="en-US" baseline="-25000" dirty="0" err="1"/>
              <a:t>MISS</a:t>
            </a:r>
            <a:r>
              <a:rPr lang="en-US" dirty="0"/>
              <a:t> </a:t>
            </a:r>
            <a:r>
              <a:rPr lang="en-US" dirty="0" err="1" smtClean="0"/>
              <a:t>được</a:t>
            </a:r>
            <a:r>
              <a:rPr lang="en-US" dirty="0" smtClean="0"/>
              <a:t> </a:t>
            </a:r>
            <a:r>
              <a:rPr lang="en-US" dirty="0" err="1" smtClean="0"/>
              <a:t>tính</a:t>
            </a:r>
            <a:r>
              <a:rPr lang="en-US" dirty="0" smtClean="0"/>
              <a:t> </a:t>
            </a:r>
            <a:r>
              <a:rPr lang="en-US" dirty="0" err="1" smtClean="0"/>
              <a:t>như</a:t>
            </a:r>
            <a:r>
              <a:rPr lang="en-US" dirty="0" smtClean="0"/>
              <a:t> </a:t>
            </a:r>
            <a:r>
              <a:rPr lang="en-US" dirty="0" err="1" smtClean="0"/>
              <a:t>sau</a:t>
            </a:r>
            <a:r>
              <a:rPr lang="en-US" dirty="0" smtClean="0"/>
              <a:t>:</a:t>
            </a:r>
            <a:endParaRPr lang="en-US" dirty="0"/>
          </a:p>
          <a:p>
            <a:pPr marL="114300" indent="0" algn="ctr">
              <a:buNone/>
            </a:pPr>
            <a:r>
              <a:rPr lang="en-US" dirty="0"/>
              <a:t> </a:t>
            </a:r>
            <a:r>
              <a:rPr lang="en-US" dirty="0" err="1"/>
              <a:t>emat</a:t>
            </a:r>
            <a:r>
              <a:rPr lang="en-US" baseline="-25000" dirty="0" err="1"/>
              <a:t>MISS</a:t>
            </a:r>
            <a:r>
              <a:rPr lang="en-US" dirty="0"/>
              <a:t> = 30 + (470+470) = 970 ns.</a:t>
            </a:r>
          </a:p>
          <a:p>
            <a:r>
              <a:rPr lang="en-US" dirty="0" err="1" smtClean="0"/>
              <a:t>Vì</a:t>
            </a:r>
            <a:r>
              <a:rPr lang="en-US" dirty="0" smtClean="0"/>
              <a:t> </a:t>
            </a:r>
            <a:r>
              <a:rPr lang="en-US" dirty="0" err="1" smtClean="0"/>
              <a:t>cần</a:t>
            </a:r>
            <a:r>
              <a:rPr lang="en-US" dirty="0" smtClean="0"/>
              <a:t> </a:t>
            </a:r>
            <a:r>
              <a:rPr lang="en-US" dirty="0" err="1" smtClean="0"/>
              <a:t>đến</a:t>
            </a:r>
            <a:r>
              <a:rPr lang="en-US" dirty="0" smtClean="0"/>
              <a:t> 1 </a:t>
            </a:r>
            <a:r>
              <a:rPr lang="en-US" dirty="0" err="1" smtClean="0"/>
              <a:t>truy</a:t>
            </a:r>
            <a:r>
              <a:rPr lang="en-US" dirty="0" smtClean="0"/>
              <a:t> </a:t>
            </a:r>
            <a:r>
              <a:rPr lang="en-US" dirty="0" err="1" smtClean="0"/>
              <a:t>cập</a:t>
            </a:r>
            <a:r>
              <a:rPr lang="en-US" dirty="0" smtClean="0"/>
              <a:t> </a:t>
            </a:r>
            <a:r>
              <a:rPr lang="en-US" dirty="0" err="1" smtClean="0"/>
              <a:t>tới</a:t>
            </a:r>
            <a:r>
              <a:rPr lang="en-US" dirty="0" smtClean="0"/>
              <a:t> </a:t>
            </a:r>
            <a:r>
              <a:rPr lang="en-US" dirty="0" err="1" smtClean="0"/>
              <a:t>thanh</a:t>
            </a:r>
            <a:r>
              <a:rPr lang="en-US" dirty="0" smtClean="0"/>
              <a:t> </a:t>
            </a:r>
            <a:r>
              <a:rPr lang="en-US" dirty="0" err="1" smtClean="0"/>
              <a:t>nhớ</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và</a:t>
            </a:r>
            <a:r>
              <a:rPr lang="en-US" dirty="0" smtClean="0"/>
              <a:t> 2 </a:t>
            </a:r>
            <a:r>
              <a:rPr lang="en-US" dirty="0" err="1" smtClean="0"/>
              <a:t>truy</a:t>
            </a:r>
            <a:r>
              <a:rPr lang="en-US" dirty="0" smtClean="0"/>
              <a:t> </a:t>
            </a:r>
            <a:r>
              <a:rPr lang="en-US" dirty="0" err="1" smtClean="0"/>
              <a:t>cập</a:t>
            </a:r>
            <a:r>
              <a:rPr lang="en-US" dirty="0" smtClean="0"/>
              <a:t> </a:t>
            </a:r>
            <a:r>
              <a:rPr lang="en-US" dirty="0" err="1" smtClean="0"/>
              <a:t>tới</a:t>
            </a:r>
            <a:r>
              <a:rPr lang="en-US" dirty="0" smtClean="0"/>
              <a:t> </a:t>
            </a:r>
            <a:r>
              <a:rPr lang="en-US" dirty="0" err="1" smtClean="0"/>
              <a:t>bộ</a:t>
            </a:r>
            <a:r>
              <a:rPr lang="en-US" dirty="0" smtClean="0"/>
              <a:t> </a:t>
            </a:r>
            <a:r>
              <a:rPr lang="en-US" dirty="0" err="1" smtClean="0"/>
              <a:t>nhớ</a:t>
            </a:r>
            <a:r>
              <a:rPr lang="en-US" dirty="0" smtClean="0"/>
              <a:t> </a:t>
            </a:r>
            <a:r>
              <a:rPr lang="en-US" dirty="0" err="1" smtClean="0"/>
              <a:t>chính</a:t>
            </a:r>
            <a:r>
              <a:rPr lang="en-US" dirty="0" smtClean="0"/>
              <a:t>.</a:t>
            </a:r>
            <a:endParaRPr lang="en-US" dirty="0"/>
          </a:p>
          <a:p>
            <a:r>
              <a:rPr lang="en-US" dirty="0" err="1" smtClean="0"/>
              <a:t>Khi</a:t>
            </a:r>
            <a:r>
              <a:rPr lang="en-US" dirty="0" smtClean="0"/>
              <a:t> </a:t>
            </a:r>
            <a:r>
              <a:rPr lang="en-US" dirty="0" err="1" smtClean="0"/>
              <a:t>đó</a:t>
            </a:r>
            <a:r>
              <a:rPr lang="en-US" dirty="0" smtClean="0"/>
              <a:t>, </a:t>
            </a:r>
            <a:r>
              <a:rPr lang="en-US" dirty="0" err="1" smtClean="0"/>
              <a:t>emat</a:t>
            </a:r>
            <a:r>
              <a:rPr lang="en-US" dirty="0" smtClean="0"/>
              <a:t> </a:t>
            </a:r>
            <a:r>
              <a:rPr lang="en-US" dirty="0" err="1" smtClean="0"/>
              <a:t>được</a:t>
            </a:r>
            <a:r>
              <a:rPr lang="en-US" dirty="0" smtClean="0"/>
              <a:t> </a:t>
            </a:r>
            <a:r>
              <a:rPr lang="en-US" dirty="0" err="1" smtClean="0"/>
              <a:t>tính</a:t>
            </a:r>
            <a:r>
              <a:rPr lang="en-US" dirty="0" smtClean="0"/>
              <a:t> </a:t>
            </a:r>
            <a:r>
              <a:rPr lang="en-US" dirty="0" err="1" smtClean="0"/>
              <a:t>như</a:t>
            </a:r>
            <a:r>
              <a:rPr lang="en-US" dirty="0" smtClean="0"/>
              <a:t> </a:t>
            </a:r>
            <a:r>
              <a:rPr lang="en-US" dirty="0" err="1" smtClean="0"/>
              <a:t>sau</a:t>
            </a:r>
            <a:r>
              <a:rPr lang="en-US" dirty="0" smtClean="0"/>
              <a:t>:</a:t>
            </a:r>
            <a:endParaRPr lang="en-US" dirty="0"/>
          </a:p>
          <a:p>
            <a:pPr indent="1139825">
              <a:buNone/>
            </a:pPr>
            <a:r>
              <a:rPr lang="en-US" dirty="0"/>
              <a:t>    </a:t>
            </a:r>
            <a:r>
              <a:rPr lang="en-US" dirty="0" err="1"/>
              <a:t>emat</a:t>
            </a:r>
            <a:r>
              <a:rPr lang="en-US" dirty="0"/>
              <a:t>  = h *</a:t>
            </a:r>
            <a:r>
              <a:rPr lang="en-US" dirty="0" err="1"/>
              <a:t>emat</a:t>
            </a:r>
            <a:r>
              <a:rPr lang="en-US" baseline="-25000" dirty="0" err="1"/>
              <a:t>HIT</a:t>
            </a:r>
            <a:r>
              <a:rPr lang="en-US" baseline="-25000" dirty="0"/>
              <a:t> </a:t>
            </a:r>
            <a:r>
              <a:rPr lang="en-US" dirty="0"/>
              <a:t>+ (1-h) * </a:t>
            </a:r>
            <a:r>
              <a:rPr lang="en-US" dirty="0" err="1"/>
              <a:t>emat</a:t>
            </a:r>
            <a:r>
              <a:rPr lang="en-US" baseline="-25000" dirty="0" err="1"/>
              <a:t>MISS</a:t>
            </a:r>
            <a:r>
              <a:rPr lang="en-US" dirty="0"/>
              <a:t> </a:t>
            </a:r>
          </a:p>
          <a:p>
            <a:pPr indent="1139825">
              <a:buNone/>
            </a:pPr>
            <a:r>
              <a:rPr lang="en-US" dirty="0"/>
              <a:t> 		= 0.9 * 500 + 0.1 * 970</a:t>
            </a:r>
          </a:p>
          <a:p>
            <a:pPr indent="1139825">
              <a:buNone/>
            </a:pPr>
            <a:r>
              <a:rPr lang="en-US" dirty="0"/>
              <a:t>		= 450 + 97 = 547 ns</a:t>
            </a:r>
          </a:p>
          <a:p>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Tree>
    <p:extLst>
      <p:ext uri="{BB962C8B-B14F-4D97-AF65-F5344CB8AC3E}">
        <p14:creationId xmlns:p14="http://schemas.microsoft.com/office/powerpoint/2010/main" val="42253892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itchFamily="18" charset="0"/>
                <a:cs typeface="Calibri" pitchFamily="34" charset="0"/>
              </a:rPr>
              <a:t>Chương 3. Quản lý bộ nhớ</a:t>
            </a:r>
            <a:endParaRPr lang="vi-VN" dirty="0">
              <a:latin typeface="Cambria" pitchFamily="18" charset="0"/>
              <a:cs typeface="Calibri" pitchFamily="34" charset="0"/>
            </a:endParaRPr>
          </a:p>
        </p:txBody>
      </p:sp>
      <p:sp>
        <p:nvSpPr>
          <p:cNvPr id="3" name="Content Placeholder 2"/>
          <p:cNvSpPr>
            <a:spLocks noGrp="1"/>
          </p:cNvSpPr>
          <p:nvPr>
            <p:ph idx="1"/>
          </p:nvPr>
        </p:nvSpPr>
        <p:spPr/>
        <p:txBody>
          <a:bodyPr/>
          <a:lstStyle/>
          <a:p>
            <a:pPr marL="411480" lvl="1" indent="0">
              <a:buNone/>
            </a:pPr>
            <a:r>
              <a:rPr lang="en-US" b="1" dirty="0" smtClean="0">
                <a:solidFill>
                  <a:schemeClr val="tx2">
                    <a:lumMod val="60000"/>
                    <a:lumOff val="40000"/>
                  </a:schemeClr>
                </a:solidFill>
              </a:rPr>
              <a:t>3.6. </a:t>
            </a:r>
            <a:r>
              <a:rPr lang="en-US" b="1" dirty="0" err="1" smtClean="0">
                <a:solidFill>
                  <a:schemeClr val="tx2">
                    <a:lumMod val="60000"/>
                    <a:lumOff val="40000"/>
                  </a:schemeClr>
                </a:solidFill>
              </a:rPr>
              <a:t>Kỹ</a:t>
            </a:r>
            <a:r>
              <a:rPr lang="en-US" b="1" dirty="0" smtClean="0">
                <a:solidFill>
                  <a:schemeClr val="tx2">
                    <a:lumMod val="60000"/>
                    <a:lumOff val="40000"/>
                  </a:schemeClr>
                </a:solidFill>
              </a:rPr>
              <a:t> </a:t>
            </a:r>
            <a:r>
              <a:rPr lang="en-US" b="1" dirty="0" err="1" smtClean="0">
                <a:solidFill>
                  <a:schemeClr val="tx2">
                    <a:lumMod val="60000"/>
                    <a:lumOff val="40000"/>
                  </a:schemeClr>
                </a:solidFill>
              </a:rPr>
              <a:t>thuật</a:t>
            </a:r>
            <a:r>
              <a:rPr lang="en-US" b="1" dirty="0" smtClean="0">
                <a:solidFill>
                  <a:schemeClr val="tx2">
                    <a:lumMod val="60000"/>
                    <a:lumOff val="40000"/>
                  </a:schemeClr>
                </a:solidFill>
              </a:rPr>
              <a:t> </a:t>
            </a:r>
            <a:r>
              <a:rPr lang="en-US" b="1" dirty="0" err="1" smtClean="0">
                <a:solidFill>
                  <a:schemeClr val="tx2">
                    <a:lumMod val="60000"/>
                    <a:lumOff val="40000"/>
                  </a:schemeClr>
                </a:solidFill>
              </a:rPr>
              <a:t>phân</a:t>
            </a:r>
            <a:r>
              <a:rPr lang="en-US" b="1" dirty="0" smtClean="0">
                <a:solidFill>
                  <a:schemeClr val="tx2">
                    <a:lumMod val="60000"/>
                    <a:lumOff val="40000"/>
                  </a:schemeClr>
                </a:solidFill>
              </a:rPr>
              <a:t> </a:t>
            </a:r>
            <a:r>
              <a:rPr lang="en-US" b="1" dirty="0" err="1" smtClean="0">
                <a:solidFill>
                  <a:schemeClr val="tx2">
                    <a:lumMod val="60000"/>
                    <a:lumOff val="40000"/>
                  </a:schemeClr>
                </a:solidFill>
              </a:rPr>
              <a:t>trang</a:t>
            </a:r>
            <a:r>
              <a:rPr lang="en-US" b="1" dirty="0" smtClean="0">
                <a:solidFill>
                  <a:schemeClr val="tx2">
                    <a:lumMod val="60000"/>
                    <a:lumOff val="40000"/>
                  </a:schemeClr>
                </a:solidFill>
              </a:rPr>
              <a:t> (Paging)</a:t>
            </a:r>
          </a:p>
          <a:p>
            <a:pPr marL="411163" lvl="1" indent="280988">
              <a:buNone/>
            </a:pPr>
            <a:r>
              <a:rPr lang="vi-VN" b="1" dirty="0" smtClean="0">
                <a:solidFill>
                  <a:schemeClr val="tx2">
                    <a:lumMod val="60000"/>
                    <a:lumOff val="40000"/>
                  </a:schemeClr>
                </a:solidFill>
                <a:latin typeface="Calibri" pitchFamily="34" charset="0"/>
                <a:cs typeface="Calibri" pitchFamily="34" charset="0"/>
              </a:rPr>
              <a:t>3.6.1. Sử </a:t>
            </a:r>
            <a:r>
              <a:rPr lang="vi-VN" b="1" dirty="0">
                <a:solidFill>
                  <a:schemeClr val="tx2">
                    <a:lumMod val="60000"/>
                    <a:lumOff val="40000"/>
                  </a:schemeClr>
                </a:solidFill>
                <a:latin typeface="Calibri" pitchFamily="34" charset="0"/>
                <a:cs typeface="Calibri" pitchFamily="34" charset="0"/>
              </a:rPr>
              <a:t>dụng thanh ghi truy cập nhanh </a:t>
            </a:r>
            <a:endParaRPr lang="vi-VN" b="1" dirty="0" smtClean="0">
              <a:solidFill>
                <a:schemeClr val="tx2">
                  <a:lumMod val="60000"/>
                  <a:lumOff val="40000"/>
                </a:schemeClr>
              </a:solidFill>
              <a:latin typeface="Calibri" pitchFamily="34" charset="0"/>
              <a:cs typeface="Calibri" pitchFamily="34" charset="0"/>
            </a:endParaRPr>
          </a:p>
          <a:p>
            <a:pPr marL="411163" lvl="1" indent="280988">
              <a:buNone/>
            </a:pPr>
            <a:r>
              <a:rPr lang="vi-VN" b="1" dirty="0" smtClean="0">
                <a:solidFill>
                  <a:schemeClr val="tx2">
                    <a:lumMod val="60000"/>
                    <a:lumOff val="40000"/>
                  </a:schemeClr>
                </a:solidFill>
                <a:latin typeface="Calibri" pitchFamily="34" charset="0"/>
                <a:cs typeface="Calibri" pitchFamily="34" charset="0"/>
              </a:rPr>
              <a:t>3.6.2. Lưu </a:t>
            </a:r>
            <a:r>
              <a:rPr lang="vi-VN" b="1" dirty="0">
                <a:solidFill>
                  <a:schemeClr val="tx2">
                    <a:lumMod val="60000"/>
                    <a:lumOff val="40000"/>
                  </a:schemeClr>
                </a:solidFill>
                <a:latin typeface="Calibri" pitchFamily="34" charset="0"/>
                <a:cs typeface="Calibri" pitchFamily="34" charset="0"/>
              </a:rPr>
              <a:t>bảng phân trang trong bộ nhớ </a:t>
            </a:r>
            <a:r>
              <a:rPr lang="vi-VN" b="1" dirty="0" smtClean="0">
                <a:solidFill>
                  <a:schemeClr val="tx2">
                    <a:lumMod val="60000"/>
                    <a:lumOff val="40000"/>
                  </a:schemeClr>
                </a:solidFill>
                <a:latin typeface="Calibri" pitchFamily="34" charset="0"/>
                <a:cs typeface="Calibri" pitchFamily="34" charset="0"/>
              </a:rPr>
              <a:t>chính</a:t>
            </a:r>
          </a:p>
          <a:p>
            <a:pPr marL="411163" lvl="1" indent="280988">
              <a:buNone/>
            </a:pPr>
            <a:r>
              <a:rPr lang="en-US" b="1" dirty="0" smtClean="0">
                <a:solidFill>
                  <a:schemeClr val="tx2">
                    <a:lumMod val="60000"/>
                    <a:lumOff val="40000"/>
                  </a:schemeClr>
                </a:solidFill>
              </a:rPr>
              <a:t>3.6.3. </a:t>
            </a:r>
            <a:r>
              <a:rPr lang="en-US" b="1" dirty="0" err="1" smtClean="0">
                <a:solidFill>
                  <a:schemeClr val="tx2">
                    <a:lumMod val="60000"/>
                    <a:lumOff val="40000"/>
                  </a:schemeClr>
                </a:solidFill>
              </a:rPr>
              <a:t>Sử</a:t>
            </a:r>
            <a:r>
              <a:rPr lang="en-US" b="1" dirty="0" smtClean="0">
                <a:solidFill>
                  <a:schemeClr val="tx2">
                    <a:lumMod val="60000"/>
                    <a:lumOff val="40000"/>
                  </a:schemeClr>
                </a:solidFill>
              </a:rPr>
              <a:t> </a:t>
            </a:r>
            <a:r>
              <a:rPr lang="en-US" b="1" dirty="0" err="1">
                <a:solidFill>
                  <a:schemeClr val="tx2">
                    <a:lumMod val="60000"/>
                    <a:lumOff val="40000"/>
                  </a:schemeClr>
                </a:solidFill>
              </a:rPr>
              <a:t>dụng</a:t>
            </a:r>
            <a:r>
              <a:rPr lang="en-US" b="1" dirty="0">
                <a:solidFill>
                  <a:schemeClr val="tx2">
                    <a:lumMod val="60000"/>
                    <a:lumOff val="40000"/>
                  </a:schemeClr>
                </a:solidFill>
              </a:rPr>
              <a:t> </a:t>
            </a:r>
            <a:r>
              <a:rPr lang="en-US" b="1" dirty="0" err="1">
                <a:solidFill>
                  <a:schemeClr val="tx2">
                    <a:lumMod val="60000"/>
                    <a:lumOff val="40000"/>
                  </a:schemeClr>
                </a:solidFill>
              </a:rPr>
              <a:t>thanh</a:t>
            </a:r>
            <a:r>
              <a:rPr lang="en-US" b="1" dirty="0">
                <a:solidFill>
                  <a:schemeClr val="tx2">
                    <a:lumMod val="60000"/>
                    <a:lumOff val="40000"/>
                  </a:schemeClr>
                </a:solidFill>
              </a:rPr>
              <a:t> </a:t>
            </a:r>
            <a:r>
              <a:rPr lang="en-US" b="1" dirty="0" err="1">
                <a:solidFill>
                  <a:schemeClr val="tx2">
                    <a:lumMod val="60000"/>
                    <a:lumOff val="40000"/>
                  </a:schemeClr>
                </a:solidFill>
              </a:rPr>
              <a:t>nhớ</a:t>
            </a:r>
            <a:r>
              <a:rPr lang="en-US" b="1" dirty="0">
                <a:solidFill>
                  <a:schemeClr val="tx2">
                    <a:lumMod val="60000"/>
                    <a:lumOff val="40000"/>
                  </a:schemeClr>
                </a:solidFill>
              </a:rPr>
              <a:t> </a:t>
            </a:r>
            <a:r>
              <a:rPr lang="en-US" b="1" dirty="0" err="1">
                <a:solidFill>
                  <a:schemeClr val="tx2">
                    <a:lumMod val="60000"/>
                    <a:lumOff val="40000"/>
                  </a:schemeClr>
                </a:solidFill>
              </a:rPr>
              <a:t>kết</a:t>
            </a:r>
            <a:r>
              <a:rPr lang="en-US" b="1" dirty="0">
                <a:solidFill>
                  <a:schemeClr val="tx2">
                    <a:lumMod val="60000"/>
                    <a:lumOff val="40000"/>
                  </a:schemeClr>
                </a:solidFill>
              </a:rPr>
              <a:t> </a:t>
            </a:r>
            <a:r>
              <a:rPr lang="en-US" b="1" dirty="0" err="1">
                <a:solidFill>
                  <a:schemeClr val="tx2">
                    <a:lumMod val="60000"/>
                    <a:lumOff val="40000"/>
                  </a:schemeClr>
                </a:solidFill>
              </a:rPr>
              <a:t>hợp</a:t>
            </a:r>
            <a:r>
              <a:rPr lang="en-US" b="1" dirty="0">
                <a:solidFill>
                  <a:schemeClr val="tx2">
                    <a:lumMod val="60000"/>
                    <a:lumOff val="40000"/>
                  </a:schemeClr>
                </a:solidFill>
              </a:rPr>
              <a:t> </a:t>
            </a:r>
            <a:r>
              <a:rPr lang="en-US" b="1" dirty="0" smtClean="0">
                <a:solidFill>
                  <a:schemeClr val="tx2">
                    <a:lumMod val="60000"/>
                    <a:lumOff val="40000"/>
                  </a:schemeClr>
                </a:solidFill>
              </a:rPr>
              <a:t>CAAR</a:t>
            </a:r>
          </a:p>
          <a:p>
            <a:pPr marL="411480" lvl="1" indent="0">
              <a:buNone/>
            </a:pPr>
            <a:r>
              <a:rPr lang="en-US" b="1" dirty="0" smtClean="0"/>
              <a:t>3.7. Chia </a:t>
            </a:r>
            <a:r>
              <a:rPr lang="en-US" b="1" dirty="0" err="1"/>
              <a:t>sẻ</a:t>
            </a:r>
            <a:r>
              <a:rPr lang="en-US" b="1" dirty="0"/>
              <a:t> </a:t>
            </a:r>
            <a:r>
              <a:rPr lang="en-US" b="1" dirty="0" err="1"/>
              <a:t>trang</a:t>
            </a:r>
            <a:r>
              <a:rPr lang="en-US" b="1" dirty="0"/>
              <a:t> (Sharing Pages)</a:t>
            </a:r>
          </a:p>
          <a:p>
            <a:pPr marL="411480" lvl="1" indent="0">
              <a:buNone/>
            </a:pPr>
            <a:r>
              <a:rPr lang="en-US" b="1" dirty="0" smtClean="0">
                <a:solidFill>
                  <a:schemeClr val="tx2">
                    <a:lumMod val="60000"/>
                    <a:lumOff val="40000"/>
                  </a:schemeClr>
                </a:solidFill>
              </a:rPr>
              <a:t>3.8. </a:t>
            </a:r>
            <a:r>
              <a:rPr lang="en-US" b="1" dirty="0" err="1" smtClean="0">
                <a:solidFill>
                  <a:schemeClr val="tx2">
                    <a:lumMod val="60000"/>
                    <a:lumOff val="40000"/>
                  </a:schemeClr>
                </a:solidFill>
              </a:rPr>
              <a:t>Kỹ</a:t>
            </a:r>
            <a:r>
              <a:rPr lang="en-US" b="1" dirty="0" smtClean="0">
                <a:solidFill>
                  <a:schemeClr val="tx2">
                    <a:lumMod val="60000"/>
                    <a:lumOff val="40000"/>
                  </a:schemeClr>
                </a:solidFill>
              </a:rPr>
              <a:t> </a:t>
            </a:r>
            <a:r>
              <a:rPr lang="en-US" b="1" dirty="0" err="1" smtClean="0">
                <a:solidFill>
                  <a:schemeClr val="tx2">
                    <a:lumMod val="60000"/>
                    <a:lumOff val="40000"/>
                  </a:schemeClr>
                </a:solidFill>
              </a:rPr>
              <a:t>thuật</a:t>
            </a:r>
            <a:r>
              <a:rPr lang="en-US" b="1" dirty="0" smtClean="0">
                <a:solidFill>
                  <a:schemeClr val="tx2">
                    <a:lumMod val="60000"/>
                    <a:lumOff val="40000"/>
                  </a:schemeClr>
                </a:solidFill>
              </a:rPr>
              <a:t> </a:t>
            </a:r>
            <a:r>
              <a:rPr lang="en-US" b="1" dirty="0" err="1" smtClean="0">
                <a:solidFill>
                  <a:schemeClr val="tx2">
                    <a:lumMod val="60000"/>
                    <a:lumOff val="40000"/>
                  </a:schemeClr>
                </a:solidFill>
              </a:rPr>
              <a:t>phân</a:t>
            </a:r>
            <a:r>
              <a:rPr lang="en-US" b="1" dirty="0" smtClean="0">
                <a:solidFill>
                  <a:schemeClr val="tx2">
                    <a:lumMod val="60000"/>
                    <a:lumOff val="40000"/>
                  </a:schemeClr>
                </a:solidFill>
              </a:rPr>
              <a:t> </a:t>
            </a:r>
            <a:r>
              <a:rPr lang="en-US" b="1" dirty="0" err="1" smtClean="0">
                <a:solidFill>
                  <a:schemeClr val="tx2">
                    <a:lumMod val="60000"/>
                    <a:lumOff val="40000"/>
                  </a:schemeClr>
                </a:solidFill>
              </a:rPr>
              <a:t>đoạn</a:t>
            </a:r>
            <a:r>
              <a:rPr lang="en-US" b="1" dirty="0" smtClean="0">
                <a:solidFill>
                  <a:schemeClr val="tx2">
                    <a:lumMod val="60000"/>
                    <a:lumOff val="40000"/>
                  </a:schemeClr>
                </a:solidFill>
              </a:rPr>
              <a:t> (Segmentation)</a:t>
            </a:r>
          </a:p>
          <a:p>
            <a:pPr marL="411480" lvl="1" indent="0">
              <a:buNone/>
            </a:pPr>
            <a:r>
              <a:rPr lang="en-US" b="1" dirty="0" smtClean="0">
                <a:solidFill>
                  <a:schemeClr val="tx2">
                    <a:lumMod val="60000"/>
                    <a:lumOff val="40000"/>
                  </a:schemeClr>
                </a:solidFill>
              </a:rPr>
              <a:t>3.9. </a:t>
            </a:r>
            <a:r>
              <a:rPr lang="en-US" b="1" dirty="0">
                <a:solidFill>
                  <a:schemeClr val="tx2">
                    <a:lumMod val="60000"/>
                    <a:lumOff val="40000"/>
                  </a:schemeClr>
                </a:solidFill>
              </a:rPr>
              <a:t>Chia </a:t>
            </a:r>
            <a:r>
              <a:rPr lang="en-US" b="1" dirty="0" err="1">
                <a:solidFill>
                  <a:schemeClr val="tx2">
                    <a:lumMod val="60000"/>
                    <a:lumOff val="40000"/>
                  </a:schemeClr>
                </a:solidFill>
              </a:rPr>
              <a:t>sẻ</a:t>
            </a:r>
            <a:r>
              <a:rPr lang="en-US" b="1" dirty="0">
                <a:solidFill>
                  <a:schemeClr val="tx2">
                    <a:lumMod val="60000"/>
                    <a:lumOff val="40000"/>
                  </a:schemeClr>
                </a:solidFill>
              </a:rPr>
              <a:t> </a:t>
            </a:r>
            <a:r>
              <a:rPr lang="en-US" b="1" dirty="0" err="1">
                <a:solidFill>
                  <a:schemeClr val="tx2">
                    <a:lumMod val="60000"/>
                    <a:lumOff val="40000"/>
                  </a:schemeClr>
                </a:solidFill>
              </a:rPr>
              <a:t>đoạn</a:t>
            </a:r>
            <a:r>
              <a:rPr lang="en-US" b="1" dirty="0">
                <a:solidFill>
                  <a:schemeClr val="tx2">
                    <a:lumMod val="60000"/>
                    <a:lumOff val="40000"/>
                  </a:schemeClr>
                </a:solidFill>
              </a:rPr>
              <a:t> (Sharing Segments</a:t>
            </a:r>
            <a:r>
              <a:rPr lang="en-US" b="1" dirty="0" smtClean="0">
                <a:solidFill>
                  <a:schemeClr val="tx2">
                    <a:lumMod val="60000"/>
                    <a:lumOff val="40000"/>
                  </a:schemeClr>
                </a:solidFill>
              </a:rPr>
              <a:t>)</a:t>
            </a:r>
          </a:p>
          <a:p>
            <a:pPr marL="411480" lvl="1" indent="0">
              <a:buNone/>
            </a:pPr>
            <a:r>
              <a:rPr lang="en-US" b="1" dirty="0" smtClean="0">
                <a:solidFill>
                  <a:schemeClr val="tx2">
                    <a:lumMod val="60000"/>
                    <a:lumOff val="40000"/>
                  </a:schemeClr>
                </a:solidFill>
              </a:rPr>
              <a:t>3.10. </a:t>
            </a:r>
            <a:r>
              <a:rPr lang="en-US" b="1" dirty="0" err="1">
                <a:solidFill>
                  <a:schemeClr val="tx2">
                    <a:lumMod val="60000"/>
                    <a:lumOff val="40000"/>
                  </a:schemeClr>
                </a:solidFill>
              </a:rPr>
              <a:t>Kết</a:t>
            </a:r>
            <a:r>
              <a:rPr lang="en-US" b="1" dirty="0">
                <a:solidFill>
                  <a:schemeClr val="tx2">
                    <a:lumMod val="60000"/>
                    <a:lumOff val="40000"/>
                  </a:schemeClr>
                </a:solidFill>
              </a:rPr>
              <a:t> </a:t>
            </a:r>
            <a:r>
              <a:rPr lang="en-US" b="1" dirty="0" err="1">
                <a:solidFill>
                  <a:schemeClr val="tx2">
                    <a:lumMod val="60000"/>
                    <a:lumOff val="40000"/>
                  </a:schemeClr>
                </a:solidFill>
              </a:rPr>
              <a:t>hợp</a:t>
            </a:r>
            <a:r>
              <a:rPr lang="en-US" b="1" dirty="0">
                <a:solidFill>
                  <a:schemeClr val="tx2">
                    <a:lumMod val="60000"/>
                    <a:lumOff val="40000"/>
                  </a:schemeClr>
                </a:solidFill>
              </a:rPr>
              <a:t> </a:t>
            </a:r>
            <a:r>
              <a:rPr lang="en-US" b="1" dirty="0" err="1">
                <a:solidFill>
                  <a:schemeClr val="tx2">
                    <a:lumMod val="60000"/>
                    <a:lumOff val="40000"/>
                  </a:schemeClr>
                </a:solidFill>
              </a:rPr>
              <a:t>phân</a:t>
            </a:r>
            <a:r>
              <a:rPr lang="en-US" b="1" dirty="0">
                <a:solidFill>
                  <a:schemeClr val="tx2">
                    <a:lumMod val="60000"/>
                    <a:lumOff val="40000"/>
                  </a:schemeClr>
                </a:solidFill>
              </a:rPr>
              <a:t> </a:t>
            </a:r>
            <a:r>
              <a:rPr lang="en-US" b="1" dirty="0" err="1">
                <a:solidFill>
                  <a:schemeClr val="tx2">
                    <a:lumMod val="60000"/>
                    <a:lumOff val="40000"/>
                  </a:schemeClr>
                </a:solidFill>
              </a:rPr>
              <a:t>đoạn</a:t>
            </a:r>
            <a:r>
              <a:rPr lang="en-US" b="1" dirty="0">
                <a:solidFill>
                  <a:schemeClr val="tx2">
                    <a:lumMod val="60000"/>
                    <a:lumOff val="40000"/>
                  </a:schemeClr>
                </a:solidFill>
              </a:rPr>
              <a:t> </a:t>
            </a:r>
            <a:r>
              <a:rPr lang="en-US" b="1" dirty="0" err="1">
                <a:solidFill>
                  <a:schemeClr val="tx2">
                    <a:lumMod val="60000"/>
                    <a:lumOff val="40000"/>
                  </a:schemeClr>
                </a:solidFill>
              </a:rPr>
              <a:t>với</a:t>
            </a:r>
            <a:r>
              <a:rPr lang="en-US" b="1" dirty="0">
                <a:solidFill>
                  <a:schemeClr val="tx2">
                    <a:lumMod val="60000"/>
                    <a:lumOff val="40000"/>
                  </a:schemeClr>
                </a:solidFill>
              </a:rPr>
              <a:t> </a:t>
            </a:r>
            <a:r>
              <a:rPr lang="en-US" b="1" dirty="0" err="1">
                <a:solidFill>
                  <a:schemeClr val="tx2">
                    <a:lumMod val="60000"/>
                    <a:lumOff val="40000"/>
                  </a:schemeClr>
                </a:solidFill>
              </a:rPr>
              <a:t>phân</a:t>
            </a:r>
            <a:r>
              <a:rPr lang="en-US" b="1" dirty="0">
                <a:solidFill>
                  <a:schemeClr val="tx2">
                    <a:lumMod val="60000"/>
                    <a:lumOff val="40000"/>
                  </a:schemeClr>
                </a:solidFill>
              </a:rPr>
              <a:t> </a:t>
            </a:r>
            <a:r>
              <a:rPr lang="en-US" b="1" dirty="0" err="1" smtClean="0">
                <a:solidFill>
                  <a:schemeClr val="tx2">
                    <a:lumMod val="60000"/>
                    <a:lumOff val="40000"/>
                  </a:schemeClr>
                </a:solidFill>
              </a:rPr>
              <a:t>trang</a:t>
            </a:r>
            <a:endParaRPr lang="en-US" b="1" dirty="0" smtClean="0">
              <a:solidFill>
                <a:schemeClr val="tx2">
                  <a:lumMod val="60000"/>
                  <a:lumOff val="40000"/>
                </a:schemeClr>
              </a:solidFill>
            </a:endParaRPr>
          </a:p>
        </p:txBody>
      </p:sp>
      <p:sp>
        <p:nvSpPr>
          <p:cNvPr id="4" name="Date Placeholder 3"/>
          <p:cNvSpPr>
            <a:spLocks noGrp="1"/>
          </p:cNvSpPr>
          <p:nvPr>
            <p:ph type="dt" sz="half" idx="10"/>
          </p:nvPr>
        </p:nvSpPr>
        <p:spPr/>
        <p:txBody>
          <a:bodyPr/>
          <a:lstStyle/>
          <a:p>
            <a:fld id="{825DEB80-2E67-47AA-8CC8-2817B6C17B3D}" type="datetime1">
              <a:rPr lang="en-US" smtClean="0"/>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22014856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 </a:t>
            </a:r>
            <a:r>
              <a:rPr lang="en-US" dirty="0" err="1"/>
              <a:t>Kỹ</a:t>
            </a:r>
            <a:r>
              <a:rPr lang="en-US" dirty="0"/>
              <a:t> </a:t>
            </a:r>
            <a:r>
              <a:rPr lang="en-US" dirty="0" err="1"/>
              <a:t>thuật</a:t>
            </a:r>
            <a:r>
              <a:rPr lang="en-US" dirty="0"/>
              <a:t> </a:t>
            </a:r>
            <a:r>
              <a:rPr lang="en-US" dirty="0" err="1"/>
              <a:t>phân</a:t>
            </a:r>
            <a:r>
              <a:rPr lang="en-US" dirty="0"/>
              <a:t> </a:t>
            </a:r>
            <a:r>
              <a:rPr lang="en-US" dirty="0" err="1"/>
              <a:t>trang</a:t>
            </a:r>
            <a:r>
              <a:rPr lang="en-US" dirty="0"/>
              <a:t> (Paging)</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graphicFrame>
        <p:nvGraphicFramePr>
          <p:cNvPr id="9" name="Content Placeholder 3"/>
          <p:cNvGraphicFramePr>
            <a:graphicFrameLocks/>
          </p:cNvGraphicFramePr>
          <p:nvPr/>
        </p:nvGraphicFramePr>
        <p:xfrm>
          <a:off x="1066800" y="2133600"/>
          <a:ext cx="6883400" cy="2985135"/>
        </p:xfrm>
        <a:graphic>
          <a:graphicData uri="http://schemas.openxmlformats.org/drawingml/2006/table">
            <a:tbl>
              <a:tblPr/>
              <a:tblGrid>
                <a:gridCol w="1219200"/>
                <a:gridCol w="533400"/>
                <a:gridCol w="914400"/>
                <a:gridCol w="762000"/>
                <a:gridCol w="1447800"/>
                <a:gridCol w="376238"/>
                <a:gridCol w="1322387"/>
                <a:gridCol w="307975"/>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dirty="0" smtClean="0">
                          <a:ln>
                            <a:noFill/>
                          </a:ln>
                          <a:solidFill>
                            <a:schemeClr val="bg1"/>
                          </a:solidFill>
                          <a:effectLst/>
                          <a:latin typeface="Tw Cen MT" charset="-18"/>
                          <a:ea typeface="ＭＳ Ｐゴシック" charset="-128"/>
                        </a:rPr>
                        <a:t>Logical memory</a:t>
                      </a:r>
                      <a:endParaRPr kumimoji="0" lang="en-US" sz="2000" b="0" i="0" u="none" strike="noStrike" cap="none" normalizeH="0" baseline="0" dirty="0" smtClean="0">
                        <a:ln>
                          <a:noFill/>
                        </a:ln>
                        <a:solidFill>
                          <a:schemeClr val="bg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chemeClr val="bg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solidFill>
                      <a:srgbClr val="FFFFFF"/>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bg1"/>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bg1"/>
                          </a:solidFill>
                          <a:effectLst/>
                          <a:latin typeface="Tw Cen MT" charset="-18"/>
                          <a:ea typeface="ＭＳ Ｐゴシック" charset="-128"/>
                        </a:rPr>
                        <a:t>PAGE TABLE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solidFill>
                      <a:srgbClr val="FFFFFF"/>
                    </a:solid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FFFFFF"/>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smtClean="0">
                          <a:ln>
                            <a:noFill/>
                          </a:ln>
                          <a:solidFill>
                            <a:schemeClr val="tx1"/>
                          </a:solidFill>
                          <a:effectLst/>
                          <a:latin typeface="Tw Cen MT" charset="-18"/>
                          <a:ea typeface="ＭＳ Ｐゴシック" charset="-128"/>
                        </a:rPr>
                        <a:t>Physical memory</a:t>
                      </a:r>
                      <a:endParaRPr kumimoji="0" lang="en-US" sz="20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rgbClr val="FFFFFF"/>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chemeClr val="bg1"/>
                          </a:solidFill>
                          <a:effectLst/>
                          <a:latin typeface="Arial" charset="0"/>
                          <a:ea typeface="ＭＳ Ｐゴシック" charset="-128"/>
                          <a:cs typeface="Times New Roman" charset="0"/>
                        </a:rPr>
                        <a:t>P0</a:t>
                      </a:r>
                      <a:endParaRPr kumimoji="0" lang="en-US" sz="20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44450" marR="44450" marT="0" marB="0" anchor="ctr"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bg1"/>
                        </a:solidFill>
                        <a:effectLst/>
                        <a:latin typeface="Tw Cen MT" charset="-18"/>
                        <a:ea typeface="ＭＳ Ｐゴシック" charset="-128"/>
                      </a:endParaRPr>
                    </a:p>
                  </a:txBody>
                  <a:tcPr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chemeClr val="bg1"/>
                          </a:solidFill>
                          <a:effectLst/>
                          <a:latin typeface="Arial" charset="0"/>
                          <a:ea typeface="ＭＳ Ｐゴシック" charset="-128"/>
                          <a:cs typeface="Times New Roman" charset="0"/>
                        </a:rPr>
                        <a:t>page</a:t>
                      </a:r>
                      <a:endParaRPr kumimoji="0" lang="en-US" sz="20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chemeClr val="bg1"/>
                          </a:solidFill>
                          <a:effectLst/>
                          <a:latin typeface="Arial" charset="0"/>
                          <a:ea typeface="ＭＳ Ｐゴシック" charset="-128"/>
                          <a:cs typeface="Times New Roman" charset="0"/>
                        </a:rPr>
                        <a:t>frame</a:t>
                      </a:r>
                      <a:endParaRPr kumimoji="0" lang="en-US" sz="20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chemeClr val="bg1"/>
                          </a:solidFill>
                          <a:effectLst/>
                          <a:latin typeface="Arial" charset="0"/>
                          <a:ea typeface="ＭＳ Ｐゴシック" charset="-128"/>
                          <a:cs typeface="Times New Roman" charset="0"/>
                        </a:rPr>
                        <a:t>Attributes</a:t>
                      </a:r>
                      <a:endParaRPr kumimoji="0" lang="en-US" sz="20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a:noFill/>
                    </a:lnL>
                    <a:lnR w="12700" cap="flat" cmpd="sng" algn="ctr">
                      <a:solidFill>
                        <a:srgbClr val="558BB8"/>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smtClean="0">
                          <a:ln>
                            <a:noFill/>
                          </a:ln>
                          <a:solidFill>
                            <a:srgbClr val="000000"/>
                          </a:solidFill>
                          <a:effectLst/>
                          <a:latin typeface="Arial" charset="0"/>
                          <a:ea typeface="ＭＳ Ｐゴシック" charset="-128"/>
                          <a:cs typeface="Times New Roman" charset="0"/>
                        </a:rPr>
                        <a:t>f0</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chemeClr val="bg1"/>
                          </a:solidFill>
                          <a:effectLst/>
                          <a:latin typeface="Arial" charset="0"/>
                          <a:ea typeface="ＭＳ Ｐゴシック" charset="-128"/>
                          <a:cs typeface="Times New Roman" charset="0"/>
                        </a:rPr>
                        <a:t>P1</a:t>
                      </a:r>
                      <a:endParaRPr kumimoji="0" lang="en-US" sz="20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44450" marR="44450" marT="0" marB="0" anchor="ctr"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bg1"/>
                        </a:solidFill>
                        <a:effectLst/>
                        <a:latin typeface="Tw Cen MT" charset="-18"/>
                        <a:ea typeface="ＭＳ Ｐゴシック" charset="-128"/>
                      </a:endParaRPr>
                    </a:p>
                  </a:txBody>
                  <a:tcPr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chemeClr val="bg1"/>
                          </a:solidFill>
                          <a:effectLst/>
                          <a:latin typeface="Arial" charset="0"/>
                          <a:ea typeface="ＭＳ Ｐゴシック" charset="-128"/>
                          <a:cs typeface="Times New Roman" charset="0"/>
                        </a:rPr>
                        <a:t>0</a:t>
                      </a:r>
                      <a:endParaRPr kumimoji="0" lang="en-US" sz="20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chemeClr val="bg1"/>
                          </a:solidFill>
                          <a:effectLst/>
                          <a:latin typeface="Arial" charset="0"/>
                          <a:ea typeface="ＭＳ Ｐゴシック" charset="-128"/>
                          <a:cs typeface="Times New Roman" charset="0"/>
                        </a:rPr>
                        <a:t>4</a:t>
                      </a:r>
                      <a:endParaRPr kumimoji="0" lang="en-US" sz="20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chemeClr val="bg1"/>
                        </a:solidFill>
                        <a:effectLst/>
                        <a:latin typeface="Arial"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a:noFill/>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Tw Cen MT" charset="-18"/>
                        <a:ea typeface="ＭＳ Ｐゴシック" charset="-128"/>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f1</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chemeClr val="bg1"/>
                          </a:solidFill>
                          <a:effectLst/>
                          <a:latin typeface="Arial" charset="0"/>
                          <a:ea typeface="ＭＳ Ｐゴシック" charset="-128"/>
                          <a:cs typeface="Times New Roman" charset="0"/>
                        </a:rPr>
                        <a:t>P2</a:t>
                      </a:r>
                      <a:endParaRPr kumimoji="0" lang="en-US" sz="20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44450" marR="44450" marT="0" marB="0" anchor="ctr"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bg1"/>
                        </a:solidFill>
                        <a:effectLst/>
                        <a:latin typeface="Tw Cen MT" charset="-18"/>
                        <a:ea typeface="ＭＳ Ｐゴシック" charset="-128"/>
                      </a:endParaRPr>
                    </a:p>
                  </a:txBody>
                  <a:tcPr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chemeClr val="bg1"/>
                          </a:solidFill>
                          <a:effectLst/>
                          <a:latin typeface="Arial" charset="0"/>
                          <a:ea typeface="ＭＳ Ｐゴシック" charset="-128"/>
                          <a:cs typeface="Times New Roman" charset="0"/>
                        </a:rPr>
                        <a:t>1</a:t>
                      </a:r>
                      <a:endParaRPr kumimoji="0" lang="en-US" sz="20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chemeClr val="bg1"/>
                          </a:solidFill>
                          <a:effectLst/>
                          <a:latin typeface="Arial" charset="0"/>
                          <a:ea typeface="ＭＳ Ｐゴシック" charset="-128"/>
                          <a:cs typeface="Times New Roman" charset="0"/>
                        </a:rPr>
                        <a:t>3</a:t>
                      </a:r>
                      <a:endParaRPr kumimoji="0" lang="en-US" sz="20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chemeClr val="bg1"/>
                        </a:solidFill>
                        <a:effectLst/>
                        <a:latin typeface="Arial"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a:noFill/>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Tw Cen MT" charset="-18"/>
                        <a:ea typeface="ＭＳ Ｐゴシック" charset="-128"/>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smtClean="0">
                          <a:ln>
                            <a:noFill/>
                          </a:ln>
                          <a:solidFill>
                            <a:srgbClr val="000000"/>
                          </a:solidFill>
                          <a:effectLst/>
                          <a:latin typeface="Arial" charset="0"/>
                          <a:ea typeface="ＭＳ Ｐゴシック" charset="-128"/>
                          <a:cs typeface="Times New Roman" charset="0"/>
                        </a:rPr>
                        <a:t>f2</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chemeClr val="bg1"/>
                          </a:solidFill>
                          <a:effectLst/>
                          <a:latin typeface="Arial" charset="0"/>
                          <a:ea typeface="ＭＳ Ｐゴシック" charset="-128"/>
                          <a:cs typeface="Times New Roman" charset="0"/>
                        </a:rPr>
                        <a:t>P3</a:t>
                      </a:r>
                      <a:endParaRPr kumimoji="0" lang="en-US" sz="20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44450" marR="44450" marT="0" marB="0" anchor="ctr"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bg1"/>
                        </a:solidFill>
                        <a:effectLst/>
                        <a:latin typeface="Tw Cen MT" charset="-18"/>
                        <a:ea typeface="ＭＳ Ｐゴシック" charset="-128"/>
                      </a:endParaRPr>
                    </a:p>
                  </a:txBody>
                  <a:tcPr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chemeClr val="bg1"/>
                          </a:solidFill>
                          <a:effectLst/>
                          <a:latin typeface="Arial" charset="0"/>
                          <a:ea typeface="ＭＳ Ｐゴシック" charset="-128"/>
                          <a:cs typeface="Times New Roman" charset="0"/>
                        </a:rPr>
                        <a:t>2</a:t>
                      </a:r>
                      <a:endParaRPr kumimoji="0" lang="en-US" sz="20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chemeClr val="bg1"/>
                          </a:solidFill>
                          <a:effectLst/>
                          <a:latin typeface="Arial" charset="0"/>
                          <a:ea typeface="ＭＳ Ｐゴシック" charset="-128"/>
                          <a:cs typeface="Times New Roman" charset="0"/>
                        </a:rPr>
                        <a:t>1</a:t>
                      </a:r>
                      <a:endParaRPr kumimoji="0" lang="en-US" sz="20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chemeClr val="bg1"/>
                        </a:solidFill>
                        <a:effectLst/>
                        <a:latin typeface="Arial"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a:noFill/>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Tw Cen MT" charset="-18"/>
                        <a:ea typeface="ＭＳ Ｐゴシック" charset="-128"/>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smtClean="0">
                          <a:ln>
                            <a:noFill/>
                          </a:ln>
                          <a:solidFill>
                            <a:srgbClr val="000000"/>
                          </a:solidFill>
                          <a:effectLst/>
                          <a:latin typeface="Arial" charset="0"/>
                          <a:ea typeface="ＭＳ Ｐゴシック" charset="-128"/>
                          <a:cs typeface="Times New Roman" charset="0"/>
                        </a:rPr>
                        <a:t>f3</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127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bg1"/>
                        </a:solidFill>
                        <a:effectLst/>
                        <a:latin typeface="Tw Cen MT" charset="-18"/>
                        <a:ea typeface="ＭＳ Ｐゴシック" charset="-128"/>
                      </a:endParaRPr>
                    </a:p>
                  </a:txBody>
                  <a:tcPr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bg1"/>
                        </a:solidFill>
                        <a:effectLst/>
                        <a:latin typeface="Tw Cen MT" charset="-18"/>
                        <a:ea typeface="ＭＳ Ｐゴシック" charset="-128"/>
                      </a:endParaRPr>
                    </a:p>
                  </a:txBody>
                  <a:tcPr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chemeClr val="bg1"/>
                          </a:solidFill>
                          <a:effectLst/>
                          <a:latin typeface="Arial" charset="0"/>
                          <a:ea typeface="ＭＳ Ｐゴシック" charset="-128"/>
                          <a:cs typeface="Times New Roman" charset="0"/>
                        </a:rPr>
                        <a:t>3</a:t>
                      </a:r>
                      <a:endParaRPr kumimoji="0" lang="en-US" sz="20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chemeClr val="bg1"/>
                          </a:solidFill>
                          <a:effectLst/>
                          <a:latin typeface="Arial" charset="0"/>
                          <a:ea typeface="ＭＳ Ｐゴシック" charset="-128"/>
                          <a:cs typeface="Times New Roman" charset="0"/>
                        </a:rPr>
                        <a:t>5</a:t>
                      </a:r>
                      <a:endParaRPr kumimoji="0" lang="en-US" sz="20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chemeClr val="bg1"/>
                        </a:solidFill>
                        <a:effectLst/>
                        <a:latin typeface="Arial"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a:noFill/>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Tw Cen MT" charset="-18"/>
                        <a:ea typeface="ＭＳ Ｐゴシック" charset="-128"/>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en-US" sz="2000" b="0" i="0" u="none" strike="noStrike" cap="none" normalizeH="0" baseline="0" smtClean="0">
                          <a:ln>
                            <a:noFill/>
                          </a:ln>
                          <a:solidFill>
                            <a:srgbClr val="000000"/>
                          </a:solidFill>
                          <a:effectLst/>
                          <a:latin typeface="Arial" charset="0"/>
                          <a:ea typeface="ＭＳ Ｐゴシック" charset="-128"/>
                          <a:cs typeface="Times New Roman" charset="0"/>
                        </a:rPr>
                        <a:t>f4</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dirty="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Tw Cen MT" charset="-18"/>
                        <a:ea typeface="ＭＳ Ｐゴシック" charset="-128"/>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smtClean="0">
                          <a:ln>
                            <a:noFill/>
                          </a:ln>
                          <a:solidFill>
                            <a:srgbClr val="000000"/>
                          </a:solidFill>
                          <a:effectLst/>
                          <a:latin typeface="Arial" charset="0"/>
                          <a:ea typeface="ＭＳ Ｐゴシック" charset="-128"/>
                          <a:cs typeface="Times New Roman" charset="0"/>
                        </a:rPr>
                        <a:t>f5</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10" name="Rounded Rectangular Callout 9"/>
          <p:cNvSpPr>
            <a:spLocks noChangeArrowheads="1"/>
          </p:cNvSpPr>
          <p:nvPr/>
        </p:nvSpPr>
        <p:spPr bwMode="auto">
          <a:xfrm>
            <a:off x="533400" y="2317750"/>
            <a:ext cx="2551113" cy="2178050"/>
          </a:xfrm>
          <a:prstGeom prst="wedgeRoundRectCallout">
            <a:avLst>
              <a:gd name="adj1" fmla="val 174949"/>
              <a:gd name="adj2" fmla="val 23963"/>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lvl="0" algn="ctr"/>
            <a:r>
              <a:rPr lang="en-US" sz="2400" dirty="0">
                <a:solidFill>
                  <a:srgbClr val="002060"/>
                </a:solidFill>
              </a:rPr>
              <a:t>HĐH chia </a:t>
            </a:r>
            <a:r>
              <a:rPr lang="en-US" sz="2400" dirty="0" err="1">
                <a:solidFill>
                  <a:srgbClr val="002060"/>
                </a:solidFill>
              </a:rPr>
              <a:t>bộ</a:t>
            </a:r>
            <a:r>
              <a:rPr lang="en-US" sz="2400" dirty="0">
                <a:solidFill>
                  <a:srgbClr val="002060"/>
                </a:solidFill>
              </a:rPr>
              <a:t> </a:t>
            </a:r>
            <a:r>
              <a:rPr lang="en-US" sz="2400" dirty="0" err="1">
                <a:solidFill>
                  <a:srgbClr val="002060"/>
                </a:solidFill>
              </a:rPr>
              <a:t>nhớ</a:t>
            </a:r>
            <a:r>
              <a:rPr lang="en-US" sz="2400" dirty="0">
                <a:solidFill>
                  <a:srgbClr val="002060"/>
                </a:solidFill>
              </a:rPr>
              <a:t> </a:t>
            </a:r>
            <a:r>
              <a:rPr lang="en-US" sz="2400" dirty="0" err="1">
                <a:solidFill>
                  <a:srgbClr val="002060"/>
                </a:solidFill>
              </a:rPr>
              <a:t>vật</a:t>
            </a:r>
            <a:r>
              <a:rPr lang="en-US" sz="2400" dirty="0">
                <a:solidFill>
                  <a:srgbClr val="002060"/>
                </a:solidFill>
              </a:rPr>
              <a:t> </a:t>
            </a:r>
            <a:r>
              <a:rPr lang="en-US" sz="2400" dirty="0" err="1">
                <a:solidFill>
                  <a:srgbClr val="002060"/>
                </a:solidFill>
              </a:rPr>
              <a:t>lý</a:t>
            </a:r>
            <a:r>
              <a:rPr lang="en-US" sz="2400" dirty="0">
                <a:solidFill>
                  <a:srgbClr val="002060"/>
                </a:solidFill>
              </a:rPr>
              <a:t> </a:t>
            </a:r>
            <a:r>
              <a:rPr lang="en-US" sz="2400" dirty="0" err="1">
                <a:solidFill>
                  <a:srgbClr val="002060"/>
                </a:solidFill>
              </a:rPr>
              <a:t>thành</a:t>
            </a:r>
            <a:r>
              <a:rPr lang="en-US" sz="2400" dirty="0">
                <a:solidFill>
                  <a:srgbClr val="002060"/>
                </a:solidFill>
              </a:rPr>
              <a:t> </a:t>
            </a:r>
            <a:r>
              <a:rPr lang="en-US" sz="2400" dirty="0" err="1">
                <a:solidFill>
                  <a:srgbClr val="002060"/>
                </a:solidFill>
              </a:rPr>
              <a:t>các</a:t>
            </a:r>
            <a:r>
              <a:rPr lang="en-US" sz="2400" dirty="0">
                <a:solidFill>
                  <a:srgbClr val="002060"/>
                </a:solidFill>
              </a:rPr>
              <a:t> frames </a:t>
            </a:r>
            <a:r>
              <a:rPr lang="en-US" sz="2400" dirty="0" err="1">
                <a:solidFill>
                  <a:srgbClr val="002060"/>
                </a:solidFill>
              </a:rPr>
              <a:t>có</a:t>
            </a:r>
            <a:r>
              <a:rPr lang="en-US" sz="2400" dirty="0">
                <a:solidFill>
                  <a:srgbClr val="002060"/>
                </a:solidFill>
              </a:rPr>
              <a:t> </a:t>
            </a:r>
            <a:r>
              <a:rPr lang="en-US" sz="2400" dirty="0" err="1">
                <a:solidFill>
                  <a:srgbClr val="002060"/>
                </a:solidFill>
              </a:rPr>
              <a:t>kích</a:t>
            </a:r>
            <a:r>
              <a:rPr lang="en-US" sz="2400" dirty="0">
                <a:solidFill>
                  <a:srgbClr val="002060"/>
                </a:solidFill>
              </a:rPr>
              <a:t> </a:t>
            </a:r>
            <a:r>
              <a:rPr lang="en-US" sz="2400" dirty="0" err="1">
                <a:solidFill>
                  <a:srgbClr val="002060"/>
                </a:solidFill>
              </a:rPr>
              <a:t>cỡ</a:t>
            </a:r>
            <a:r>
              <a:rPr lang="en-US" sz="2400" dirty="0">
                <a:solidFill>
                  <a:srgbClr val="002060"/>
                </a:solidFill>
              </a:rPr>
              <a:t> </a:t>
            </a:r>
            <a:r>
              <a:rPr lang="en-US" sz="2400" dirty="0" err="1">
                <a:solidFill>
                  <a:srgbClr val="002060"/>
                </a:solidFill>
              </a:rPr>
              <a:t>nhỏ</a:t>
            </a:r>
            <a:r>
              <a:rPr lang="en-US" sz="2400" dirty="0">
                <a:solidFill>
                  <a:srgbClr val="002060"/>
                </a:solidFill>
              </a:rPr>
              <a:t> </a:t>
            </a:r>
            <a:r>
              <a:rPr lang="en-US" sz="2400" dirty="0" err="1">
                <a:solidFill>
                  <a:srgbClr val="002060"/>
                </a:solidFill>
              </a:rPr>
              <a:t>và</a:t>
            </a:r>
            <a:r>
              <a:rPr lang="en-US" sz="2400" dirty="0">
                <a:solidFill>
                  <a:srgbClr val="002060"/>
                </a:solidFill>
              </a:rPr>
              <a:t> </a:t>
            </a:r>
            <a:r>
              <a:rPr lang="en-US" sz="2400" dirty="0" err="1">
                <a:solidFill>
                  <a:srgbClr val="002060"/>
                </a:solidFill>
              </a:rPr>
              <a:t>cố</a:t>
            </a:r>
            <a:r>
              <a:rPr lang="en-US" sz="2400" dirty="0">
                <a:solidFill>
                  <a:srgbClr val="002060"/>
                </a:solidFill>
              </a:rPr>
              <a:t> </a:t>
            </a:r>
            <a:r>
              <a:rPr lang="en-US" sz="2400" dirty="0" err="1">
                <a:solidFill>
                  <a:srgbClr val="002060"/>
                </a:solidFill>
              </a:rPr>
              <a:t>định</a:t>
            </a:r>
            <a:endParaRPr lang="en-US" sz="2400" dirty="0">
              <a:solidFill>
                <a:srgbClr val="002060"/>
              </a:solidFill>
            </a:endParaRPr>
          </a:p>
        </p:txBody>
      </p:sp>
    </p:spTree>
    <p:extLst>
      <p:ext uri="{BB962C8B-B14F-4D97-AF65-F5344CB8AC3E}">
        <p14:creationId xmlns:p14="http://schemas.microsoft.com/office/powerpoint/2010/main" val="14597523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3.7. Chia </a:t>
            </a:r>
            <a:r>
              <a:rPr lang="en-US" dirty="0" err="1" smtClean="0"/>
              <a:t>sẻ</a:t>
            </a:r>
            <a:r>
              <a:rPr lang="en-US" dirty="0" smtClean="0"/>
              <a:t> </a:t>
            </a:r>
            <a:r>
              <a:rPr lang="en-US" dirty="0" err="1" smtClean="0"/>
              <a:t>trang</a:t>
            </a:r>
            <a:r>
              <a:rPr lang="en-US" dirty="0" smtClean="0"/>
              <a:t> (Sharing Pages)</a:t>
            </a:r>
            <a:endParaRPr lang="vi-VN" dirty="0"/>
          </a:p>
        </p:txBody>
      </p:sp>
      <p:sp>
        <p:nvSpPr>
          <p:cNvPr id="3" name="Content Placeholder 2"/>
          <p:cNvSpPr>
            <a:spLocks noGrp="1"/>
          </p:cNvSpPr>
          <p:nvPr>
            <p:ph idx="1"/>
          </p:nvPr>
        </p:nvSpPr>
        <p:spPr/>
        <p:txBody>
          <a:bodyPr>
            <a:normAutofit lnSpcReduction="10000"/>
          </a:bodyPr>
          <a:lstStyle/>
          <a:p>
            <a:r>
              <a:rPr lang="en-US" sz="2800" b="1" dirty="0" err="1" smtClean="0"/>
              <a:t>Kỹ</a:t>
            </a:r>
            <a:r>
              <a:rPr lang="en-US" sz="2800" b="1" dirty="0" smtClean="0"/>
              <a:t> </a:t>
            </a:r>
            <a:r>
              <a:rPr lang="en-US" sz="2800" b="1" dirty="0" err="1" smtClean="0"/>
              <a:t>thuật</a:t>
            </a:r>
            <a:r>
              <a:rPr lang="en-US" sz="2800" b="1" dirty="0" smtClean="0"/>
              <a:t> chia </a:t>
            </a:r>
            <a:r>
              <a:rPr lang="en-US" sz="2800" b="1" dirty="0" err="1" smtClean="0"/>
              <a:t>sẻ</a:t>
            </a:r>
            <a:r>
              <a:rPr lang="en-US" sz="2800" b="1" dirty="0" smtClean="0"/>
              <a:t> </a:t>
            </a:r>
            <a:r>
              <a:rPr lang="en-US" sz="2800" b="1" dirty="0" err="1" smtClean="0"/>
              <a:t>trang</a:t>
            </a:r>
            <a:r>
              <a:rPr lang="en-US" sz="2800" b="1" dirty="0" smtClean="0"/>
              <a:t>:</a:t>
            </a:r>
            <a:endParaRPr lang="en-US" sz="2800" dirty="0" smtClean="0"/>
          </a:p>
          <a:p>
            <a:pPr lvl="1"/>
            <a:r>
              <a:rPr lang="en-US" dirty="0" smtClean="0"/>
              <a:t>Cho phép chia sẻ các thủ tục hay các chương trình hệ thống, thủ tục hay chương trình người dùng, hoặc có thể chia sẻ cả vùng dữ liệu.</a:t>
            </a:r>
          </a:p>
          <a:p>
            <a:pPr lvl="1"/>
            <a:r>
              <a:rPr lang="en-US" dirty="0" err="1" smtClean="0"/>
              <a:t>Trong</a:t>
            </a:r>
            <a:r>
              <a:rPr lang="en-US" dirty="0" smtClean="0"/>
              <a:t> </a:t>
            </a:r>
            <a:r>
              <a:rPr lang="en-US" dirty="0" err="1" smtClean="0"/>
              <a:t>các</a:t>
            </a:r>
            <a:r>
              <a:rPr lang="en-US" dirty="0" smtClean="0"/>
              <a:t> </a:t>
            </a:r>
            <a:r>
              <a:rPr lang="en-US" dirty="0" err="1" smtClean="0"/>
              <a:t>hệ</a:t>
            </a:r>
            <a:r>
              <a:rPr lang="en-US" dirty="0" smtClean="0"/>
              <a:t> chia </a:t>
            </a:r>
            <a:r>
              <a:rPr lang="en-US" dirty="0" err="1" smtClean="0"/>
              <a:t>sẻ</a:t>
            </a:r>
            <a:r>
              <a:rPr lang="en-US" dirty="0" smtClean="0"/>
              <a:t> </a:t>
            </a:r>
            <a:r>
              <a:rPr lang="en-US" dirty="0" err="1" smtClean="0"/>
              <a:t>thời</a:t>
            </a:r>
            <a:r>
              <a:rPr lang="en-US" dirty="0" smtClean="0"/>
              <a:t> </a:t>
            </a:r>
            <a:r>
              <a:rPr lang="en-US" dirty="0" err="1" smtClean="0"/>
              <a:t>gian</a:t>
            </a:r>
            <a:r>
              <a:rPr lang="en-US" dirty="0" smtClean="0"/>
              <a:t>, chia </a:t>
            </a:r>
            <a:r>
              <a:rPr lang="en-US" dirty="0" err="1" smtClean="0"/>
              <a:t>sẻ</a:t>
            </a:r>
            <a:r>
              <a:rPr lang="en-US" dirty="0" smtClean="0"/>
              <a:t> </a:t>
            </a:r>
            <a:r>
              <a:rPr lang="en-US" dirty="0" err="1" smtClean="0"/>
              <a:t>trang</a:t>
            </a:r>
            <a:r>
              <a:rPr lang="en-US" dirty="0" smtClean="0"/>
              <a:t> </a:t>
            </a:r>
            <a:r>
              <a:rPr lang="en-US" dirty="0" err="1" smtClean="0"/>
              <a:t>có</a:t>
            </a:r>
            <a:r>
              <a:rPr lang="en-US" dirty="0" smtClean="0"/>
              <a:t> </a:t>
            </a:r>
            <a:r>
              <a:rPr lang="en-US" dirty="0" err="1" smtClean="0"/>
              <a:t>lợi</a:t>
            </a:r>
            <a:r>
              <a:rPr lang="en-US" dirty="0" smtClean="0"/>
              <a:t> </a:t>
            </a:r>
            <a:r>
              <a:rPr lang="en-US" dirty="0" err="1" smtClean="0"/>
              <a:t>thế</a:t>
            </a:r>
            <a:r>
              <a:rPr lang="en-US" dirty="0" smtClean="0"/>
              <a:t> </a:t>
            </a:r>
            <a:r>
              <a:rPr lang="en-US" dirty="0" err="1" smtClean="0"/>
              <a:t>đặc</a:t>
            </a:r>
            <a:r>
              <a:rPr lang="en-US" dirty="0" smtClean="0"/>
              <a:t> </a:t>
            </a:r>
            <a:r>
              <a:rPr lang="en-US" dirty="0" err="1" smtClean="0"/>
              <a:t>biệt</a:t>
            </a:r>
            <a:r>
              <a:rPr lang="en-US" dirty="0" smtClean="0"/>
              <a:t> </a:t>
            </a:r>
            <a:r>
              <a:rPr lang="en-US" dirty="0" err="1" smtClean="0"/>
              <a:t>trong</a:t>
            </a:r>
            <a:r>
              <a:rPr lang="en-US" dirty="0" smtClean="0"/>
              <a:t> </a:t>
            </a:r>
            <a:r>
              <a:rPr lang="en-US" dirty="0" err="1" smtClean="0"/>
              <a:t>các</a:t>
            </a:r>
            <a:r>
              <a:rPr lang="en-US" dirty="0" smtClean="0"/>
              <a:t> </a:t>
            </a:r>
            <a:r>
              <a:rPr lang="en-US" dirty="0" err="1"/>
              <a:t>hệ</a:t>
            </a:r>
            <a:r>
              <a:rPr lang="en-US" dirty="0"/>
              <a:t> chia </a:t>
            </a:r>
            <a:r>
              <a:rPr lang="en-US" dirty="0" err="1"/>
              <a:t>sẻ</a:t>
            </a:r>
            <a:r>
              <a:rPr lang="en-US" dirty="0"/>
              <a:t> </a:t>
            </a:r>
            <a:r>
              <a:rPr lang="en-US" dirty="0" err="1"/>
              <a:t>thời</a:t>
            </a:r>
            <a:r>
              <a:rPr lang="en-US" dirty="0"/>
              <a:t> </a:t>
            </a:r>
            <a:r>
              <a:rPr lang="en-US" dirty="0" err="1" smtClean="0"/>
              <a:t>gian</a:t>
            </a:r>
            <a:r>
              <a:rPr lang="en-US" dirty="0" smtClean="0"/>
              <a:t>.</a:t>
            </a:r>
          </a:p>
          <a:p>
            <a:pPr lvl="0">
              <a:buClr>
                <a:srgbClr val="A9A57C"/>
              </a:buClr>
            </a:pPr>
            <a:r>
              <a:rPr lang="en-US" b="1" dirty="0" smtClean="0"/>
              <a:t>Mã </a:t>
            </a:r>
            <a:r>
              <a:rPr lang="en-US" b="1" dirty="0"/>
              <a:t>chỉ </a:t>
            </a:r>
            <a:r>
              <a:rPr lang="en-US" b="1" dirty="0" smtClean="0"/>
              <a:t>đọc </a:t>
            </a:r>
            <a:r>
              <a:rPr lang="en-US" dirty="0" smtClean="0"/>
              <a:t>(</a:t>
            </a:r>
            <a:r>
              <a:rPr lang="en-US" dirty="0"/>
              <a:t>non-self-modifying code = read only) </a:t>
            </a:r>
            <a:r>
              <a:rPr lang="en-US" dirty="0" smtClean="0"/>
              <a:t>mã không </a:t>
            </a:r>
            <a:r>
              <a:rPr lang="en-US" dirty="0"/>
              <a:t>thay đổi trong suốt quá trình thực hiện. </a:t>
            </a:r>
            <a:r>
              <a:rPr lang="en-US" dirty="0" err="1"/>
              <a:t>Vì</a:t>
            </a:r>
            <a:r>
              <a:rPr lang="en-US" dirty="0"/>
              <a:t> </a:t>
            </a:r>
            <a:r>
              <a:rPr lang="en-US" dirty="0" err="1" smtClean="0"/>
              <a:t>vậy</a:t>
            </a:r>
            <a:r>
              <a:rPr lang="en-US" dirty="0" smtClean="0"/>
              <a:t>: </a:t>
            </a:r>
          </a:p>
          <a:p>
            <a:pPr lvl="1">
              <a:buClr>
                <a:srgbClr val="A9A57C"/>
              </a:buClr>
            </a:pPr>
            <a:r>
              <a:rPr lang="en-US" dirty="0" err="1" smtClean="0"/>
              <a:t>nhiều</a:t>
            </a:r>
            <a:r>
              <a:rPr lang="en-US" dirty="0" smtClean="0"/>
              <a:t> </a:t>
            </a:r>
            <a:r>
              <a:rPr lang="en-US" dirty="0" err="1"/>
              <a:t>tiến</a:t>
            </a:r>
            <a:r>
              <a:rPr lang="en-US" dirty="0"/>
              <a:t> </a:t>
            </a:r>
            <a:r>
              <a:rPr lang="en-US" dirty="0" err="1"/>
              <a:t>trình</a:t>
            </a:r>
            <a:r>
              <a:rPr lang="en-US" dirty="0"/>
              <a:t>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đoạn</a:t>
            </a:r>
            <a:r>
              <a:rPr lang="en-US" dirty="0"/>
              <a:t> code </a:t>
            </a:r>
            <a:r>
              <a:rPr lang="en-US" dirty="0" err="1" smtClean="0"/>
              <a:t>chỉ</a:t>
            </a:r>
            <a:r>
              <a:rPr lang="en-US" dirty="0" smtClean="0"/>
              <a:t> </a:t>
            </a:r>
            <a:r>
              <a:rPr lang="en-US" dirty="0" err="1" smtClean="0"/>
              <a:t>đọc</a:t>
            </a:r>
            <a:r>
              <a:rPr lang="en-US" dirty="0" smtClean="0"/>
              <a:t> </a:t>
            </a:r>
            <a:r>
              <a:rPr lang="en-US" dirty="0" err="1" smtClean="0"/>
              <a:t>trong</a:t>
            </a:r>
            <a:r>
              <a:rPr lang="en-US" dirty="0" smtClean="0"/>
              <a:t> </a:t>
            </a:r>
            <a:r>
              <a:rPr lang="en-US" dirty="0" err="1"/>
              <a:t>cùng</a:t>
            </a:r>
            <a:r>
              <a:rPr lang="en-US" dirty="0"/>
              <a:t> </a:t>
            </a:r>
            <a:r>
              <a:rPr lang="en-US" dirty="0" err="1"/>
              <a:t>một</a:t>
            </a:r>
            <a:r>
              <a:rPr lang="en-US" dirty="0"/>
              <a:t> </a:t>
            </a:r>
            <a:r>
              <a:rPr lang="en-US" dirty="0" err="1"/>
              <a:t>thời</a:t>
            </a:r>
            <a:r>
              <a:rPr lang="en-US" dirty="0"/>
              <a:t> </a:t>
            </a:r>
            <a:r>
              <a:rPr lang="en-US" dirty="0" err="1" smtClean="0"/>
              <a:t>gian</a:t>
            </a:r>
            <a:r>
              <a:rPr lang="en-US" dirty="0" smtClean="0"/>
              <a:t>;</a:t>
            </a:r>
          </a:p>
          <a:p>
            <a:pPr lvl="1">
              <a:buClr>
                <a:srgbClr val="A9A57C"/>
              </a:buClr>
            </a:pPr>
            <a:r>
              <a:rPr lang="en-US" dirty="0" err="1" smtClean="0"/>
              <a:t>Mỗi</a:t>
            </a:r>
            <a:r>
              <a:rPr lang="en-US" dirty="0" smtClean="0"/>
              <a:t> </a:t>
            </a:r>
            <a:r>
              <a:rPr lang="en-US" dirty="0" err="1" smtClean="0"/>
              <a:t>tiến</a:t>
            </a:r>
            <a:r>
              <a:rPr lang="en-US" dirty="0" smtClean="0"/>
              <a:t> </a:t>
            </a:r>
            <a:r>
              <a:rPr lang="en-US" dirty="0" err="1"/>
              <a:t>trình</a:t>
            </a:r>
            <a:r>
              <a:rPr lang="en-US" dirty="0"/>
              <a:t> </a:t>
            </a:r>
            <a:r>
              <a:rPr lang="en-US" dirty="0" err="1"/>
              <a:t>có</a:t>
            </a:r>
            <a:r>
              <a:rPr lang="en-US" dirty="0"/>
              <a:t> </a:t>
            </a:r>
            <a:r>
              <a:rPr lang="en-US" dirty="0" err="1"/>
              <a:t>lưu</a:t>
            </a:r>
            <a:r>
              <a:rPr lang="en-US" dirty="0"/>
              <a:t> </a:t>
            </a:r>
            <a:r>
              <a:rPr lang="en-US" dirty="0" err="1"/>
              <a:t>trữ</a:t>
            </a:r>
            <a:r>
              <a:rPr lang="en-US" dirty="0"/>
              <a:t> </a:t>
            </a:r>
            <a:r>
              <a:rPr lang="en-US" dirty="0" err="1"/>
              <a:t>riêng</a:t>
            </a:r>
            <a:r>
              <a:rPr lang="en-US" dirty="0"/>
              <a:t> </a:t>
            </a:r>
            <a:r>
              <a:rPr lang="en-US" dirty="0" err="1"/>
              <a:t>và</a:t>
            </a:r>
            <a:r>
              <a:rPr lang="en-US" dirty="0"/>
              <a:t> </a:t>
            </a:r>
            <a:r>
              <a:rPr lang="en-US" dirty="0" err="1"/>
              <a:t>bản</a:t>
            </a:r>
            <a:r>
              <a:rPr lang="en-US" dirty="0"/>
              <a:t> </a:t>
            </a:r>
            <a:r>
              <a:rPr lang="en-US" dirty="0" err="1"/>
              <a:t>sao</a:t>
            </a:r>
            <a:r>
              <a:rPr lang="en-US" dirty="0"/>
              <a:t> </a:t>
            </a:r>
            <a:r>
              <a:rPr lang="en-US" dirty="0" err="1"/>
              <a:t>của</a:t>
            </a:r>
            <a:r>
              <a:rPr lang="en-US" dirty="0"/>
              <a:t> </a:t>
            </a:r>
            <a:r>
              <a:rPr lang="en-US" dirty="0" err="1"/>
              <a:t>các</a:t>
            </a:r>
            <a:r>
              <a:rPr lang="en-US" dirty="0"/>
              <a:t> </a:t>
            </a:r>
            <a:r>
              <a:rPr lang="en-US" dirty="0" err="1"/>
              <a:t>thanh</a:t>
            </a:r>
            <a:r>
              <a:rPr lang="en-US" dirty="0"/>
              <a:t> </a:t>
            </a:r>
            <a:r>
              <a:rPr lang="en-US" dirty="0" err="1"/>
              <a:t>ghi</a:t>
            </a:r>
            <a:r>
              <a:rPr lang="en-US" dirty="0"/>
              <a:t> </a:t>
            </a:r>
            <a:r>
              <a:rPr lang="en-US" dirty="0" err="1"/>
              <a:t>để</a:t>
            </a:r>
            <a:r>
              <a:rPr lang="en-US" dirty="0"/>
              <a:t> </a:t>
            </a:r>
            <a:r>
              <a:rPr lang="en-US" dirty="0" err="1"/>
              <a:t>chứa</a:t>
            </a:r>
            <a:r>
              <a:rPr lang="en-US" dirty="0"/>
              <a:t> </a:t>
            </a:r>
            <a:r>
              <a:rPr lang="en-US" dirty="0" err="1"/>
              <a:t>dữ</a:t>
            </a:r>
            <a:r>
              <a:rPr lang="en-US" dirty="0"/>
              <a:t> </a:t>
            </a:r>
            <a:r>
              <a:rPr lang="en-US" dirty="0" err="1"/>
              <a:t>liệu</a:t>
            </a:r>
            <a:r>
              <a:rPr lang="en-US" dirty="0"/>
              <a:t> </a:t>
            </a:r>
            <a:r>
              <a:rPr lang="en-US" dirty="0" err="1"/>
              <a:t>cho</a:t>
            </a:r>
            <a:r>
              <a:rPr lang="en-US" dirty="0"/>
              <a:t> </a:t>
            </a:r>
            <a:r>
              <a:rPr lang="en-US" dirty="0" err="1"/>
              <a:t>việc</a:t>
            </a:r>
            <a:r>
              <a:rPr lang="en-US" dirty="0"/>
              <a:t> </a:t>
            </a:r>
            <a:r>
              <a:rPr lang="en-US" dirty="0" err="1"/>
              <a:t>thực</a:t>
            </a:r>
            <a:r>
              <a:rPr lang="en-US" dirty="0"/>
              <a:t> </a:t>
            </a:r>
            <a:r>
              <a:rPr lang="en-US" dirty="0" err="1"/>
              <a:t>thi</a:t>
            </a:r>
            <a:r>
              <a:rPr lang="en-US" dirty="0"/>
              <a:t> </a:t>
            </a:r>
            <a:r>
              <a:rPr lang="en-US" dirty="0" err="1"/>
              <a:t>chương</a:t>
            </a:r>
            <a:r>
              <a:rPr lang="en-US" dirty="0"/>
              <a:t> </a:t>
            </a:r>
            <a:r>
              <a:rPr lang="en-US" dirty="0" err="1"/>
              <a:t>trình</a:t>
            </a:r>
            <a:r>
              <a:rPr lang="en-US" dirty="0"/>
              <a:t> chia </a:t>
            </a:r>
            <a:r>
              <a:rPr lang="en-US" dirty="0" err="1"/>
              <a:t>sẻ</a:t>
            </a:r>
            <a:r>
              <a:rPr lang="en-US" dirty="0"/>
              <a:t>.</a:t>
            </a:r>
            <a:endParaRPr lang="vi-VN" dirty="0"/>
          </a:p>
          <a:p>
            <a:pPr lvl="1"/>
            <a:endParaRPr lang="en-US" dirty="0" smtClean="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Tree>
    <p:extLst>
      <p:ext uri="{BB962C8B-B14F-4D97-AF65-F5344CB8AC3E}">
        <p14:creationId xmlns:p14="http://schemas.microsoft.com/office/powerpoint/2010/main" val="3242142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3.7. Chia </a:t>
            </a:r>
            <a:r>
              <a:rPr lang="en-US" dirty="0" err="1"/>
              <a:t>sẻ</a:t>
            </a:r>
            <a:r>
              <a:rPr lang="en-US" dirty="0"/>
              <a:t> </a:t>
            </a:r>
            <a:r>
              <a:rPr lang="en-US" dirty="0" err="1"/>
              <a:t>trang</a:t>
            </a:r>
            <a:r>
              <a:rPr lang="en-US" dirty="0"/>
              <a:t> (Sharing Pages)</a:t>
            </a:r>
            <a:endParaRPr lang="vi-VN" dirty="0"/>
          </a:p>
        </p:txBody>
      </p:sp>
      <p:sp>
        <p:nvSpPr>
          <p:cNvPr id="3" name="Content Placeholder 2"/>
          <p:cNvSpPr>
            <a:spLocks noGrp="1"/>
          </p:cNvSpPr>
          <p:nvPr>
            <p:ph idx="1"/>
          </p:nvPr>
        </p:nvSpPr>
        <p:spPr/>
        <p:txBody>
          <a:bodyPr>
            <a:normAutofit lnSpcReduction="10000"/>
          </a:bodyPr>
          <a:lstStyle/>
          <a:p>
            <a:r>
              <a:rPr lang="en-US" sz="2800" b="1" dirty="0" smtClean="0"/>
              <a:t>VD: </a:t>
            </a:r>
            <a:r>
              <a:rPr lang="en-US" sz="2800" dirty="0" err="1" smtClean="0"/>
              <a:t>Giả</a:t>
            </a:r>
            <a:r>
              <a:rPr lang="en-US" sz="2800" dirty="0" smtClean="0"/>
              <a:t> </a:t>
            </a:r>
            <a:r>
              <a:rPr lang="en-US" sz="2800" dirty="0" err="1" smtClean="0"/>
              <a:t>sử</a:t>
            </a:r>
            <a:r>
              <a:rPr lang="en-US" sz="2800" dirty="0" smtClean="0"/>
              <a:t> </a:t>
            </a:r>
            <a:r>
              <a:rPr lang="en-US" sz="2800" dirty="0" err="1" smtClean="0"/>
              <a:t>hệ</a:t>
            </a:r>
            <a:r>
              <a:rPr lang="en-US" sz="2800" dirty="0" smtClean="0"/>
              <a:t> </a:t>
            </a:r>
            <a:r>
              <a:rPr lang="en-US" sz="2800" dirty="0" err="1" smtClean="0"/>
              <a:t>thống</a:t>
            </a:r>
            <a:r>
              <a:rPr lang="en-US" sz="2800" dirty="0" smtClean="0"/>
              <a:t> </a:t>
            </a:r>
            <a:r>
              <a:rPr lang="en-US" sz="2800" dirty="0" err="1" smtClean="0"/>
              <a:t>có</a:t>
            </a:r>
            <a:r>
              <a:rPr lang="en-US" sz="2800" dirty="0" smtClean="0"/>
              <a:t> </a:t>
            </a:r>
            <a:r>
              <a:rPr lang="en-US" sz="2800" dirty="0" err="1" smtClean="0"/>
              <a:t>kích</a:t>
            </a:r>
            <a:r>
              <a:rPr lang="en-US" sz="2800" dirty="0" smtClean="0"/>
              <a:t> </a:t>
            </a:r>
            <a:r>
              <a:rPr lang="en-US" sz="2800" dirty="0" err="1" smtClean="0"/>
              <a:t>cỡ</a:t>
            </a:r>
            <a:r>
              <a:rPr lang="en-US" sz="2800" dirty="0" smtClean="0"/>
              <a:t> </a:t>
            </a:r>
            <a:r>
              <a:rPr lang="en-US" sz="2800" dirty="0" err="1" smtClean="0"/>
              <a:t>trang</a:t>
            </a:r>
            <a:r>
              <a:rPr lang="en-US" sz="2800" dirty="0" smtClean="0"/>
              <a:t> </a:t>
            </a:r>
            <a:r>
              <a:rPr lang="en-US" sz="2800" dirty="0" err="1" smtClean="0"/>
              <a:t>là</a:t>
            </a:r>
            <a:r>
              <a:rPr lang="en-US" sz="2800" dirty="0" smtClean="0"/>
              <a:t> 30 </a:t>
            </a:r>
            <a:r>
              <a:rPr lang="en-US" sz="2800" dirty="0"/>
              <a:t>MB.  </a:t>
            </a:r>
          </a:p>
          <a:p>
            <a:pPr lvl="1"/>
            <a:r>
              <a:rPr lang="en-US" sz="2800" dirty="0" err="1" smtClean="0"/>
              <a:t>Có</a:t>
            </a:r>
            <a:r>
              <a:rPr lang="en-US" sz="2800" dirty="0" smtClean="0"/>
              <a:t> 3 </a:t>
            </a:r>
            <a:r>
              <a:rPr lang="en-US" sz="2800" dirty="0" err="1" smtClean="0"/>
              <a:t>người</a:t>
            </a:r>
            <a:r>
              <a:rPr lang="en-US" sz="2800" dirty="0" smtClean="0"/>
              <a:t> </a:t>
            </a:r>
            <a:r>
              <a:rPr lang="en-US" sz="2800" dirty="0" err="1" smtClean="0"/>
              <a:t>dùng</a:t>
            </a:r>
            <a:r>
              <a:rPr lang="en-US" sz="2800" dirty="0" smtClean="0"/>
              <a:t> </a:t>
            </a:r>
            <a:r>
              <a:rPr lang="en-US" sz="2800" dirty="0" err="1" smtClean="0"/>
              <a:t>đang</a:t>
            </a:r>
            <a:r>
              <a:rPr lang="en-US" sz="2800" dirty="0" smtClean="0"/>
              <a:t> </a:t>
            </a:r>
            <a:r>
              <a:rPr lang="en-US" sz="2800" dirty="0" err="1" smtClean="0"/>
              <a:t>thực</a:t>
            </a:r>
            <a:r>
              <a:rPr lang="en-US" sz="2800" dirty="0" smtClean="0"/>
              <a:t> </a:t>
            </a:r>
            <a:r>
              <a:rPr lang="en-US" sz="2800" dirty="0" err="1" smtClean="0"/>
              <a:t>thi</a:t>
            </a:r>
            <a:r>
              <a:rPr lang="en-US" sz="2800" dirty="0" smtClean="0"/>
              <a:t> </a:t>
            </a:r>
            <a:r>
              <a:rPr lang="en-US" sz="2800" dirty="0" err="1" smtClean="0"/>
              <a:t>một</a:t>
            </a:r>
            <a:r>
              <a:rPr lang="en-US" sz="2800" dirty="0" smtClean="0"/>
              <a:t> </a:t>
            </a:r>
            <a:r>
              <a:rPr lang="en-US" sz="2800" dirty="0" err="1" smtClean="0"/>
              <a:t>chương</a:t>
            </a:r>
            <a:r>
              <a:rPr lang="en-US" sz="2800" dirty="0" smtClean="0"/>
              <a:t> </a:t>
            </a:r>
            <a:r>
              <a:rPr lang="en-US" sz="2800" dirty="0" err="1" smtClean="0"/>
              <a:t>trình</a:t>
            </a:r>
            <a:r>
              <a:rPr lang="en-US" sz="2800" dirty="0" smtClean="0"/>
              <a:t> </a:t>
            </a:r>
            <a:r>
              <a:rPr lang="en-US" sz="2800" dirty="0" err="1" smtClean="0"/>
              <a:t>soạn</a:t>
            </a:r>
            <a:r>
              <a:rPr lang="en-US" sz="2800" dirty="0" smtClean="0"/>
              <a:t> </a:t>
            </a:r>
            <a:r>
              <a:rPr lang="en-US" sz="2800" dirty="0" err="1" smtClean="0"/>
              <a:t>thảo</a:t>
            </a:r>
            <a:r>
              <a:rPr lang="en-US" sz="2800" dirty="0" smtClean="0"/>
              <a:t> </a:t>
            </a:r>
            <a:r>
              <a:rPr lang="en-US" sz="2800" dirty="0" err="1" smtClean="0"/>
              <a:t>có</a:t>
            </a:r>
            <a:r>
              <a:rPr lang="en-US" sz="2800" dirty="0" smtClean="0"/>
              <a:t> </a:t>
            </a:r>
            <a:r>
              <a:rPr lang="en-US" sz="2800" dirty="0" err="1" smtClean="0"/>
              <a:t>kích</a:t>
            </a:r>
            <a:r>
              <a:rPr lang="en-US" sz="2800" dirty="0" smtClean="0"/>
              <a:t> </a:t>
            </a:r>
            <a:r>
              <a:rPr lang="en-US" sz="2800" dirty="0" err="1" smtClean="0"/>
              <a:t>cỡ</a:t>
            </a:r>
            <a:r>
              <a:rPr lang="en-US" sz="2800" dirty="0" smtClean="0"/>
              <a:t> </a:t>
            </a:r>
            <a:r>
              <a:rPr lang="en-US" sz="2800" dirty="0" err="1" smtClean="0"/>
              <a:t>là</a:t>
            </a:r>
            <a:r>
              <a:rPr lang="en-US" sz="2800" dirty="0" smtClean="0"/>
              <a:t> 90 Mb (3 pages) </a:t>
            </a:r>
            <a:r>
              <a:rPr lang="en-US" sz="2800" dirty="0" err="1" smtClean="0"/>
              <a:t>và</a:t>
            </a:r>
            <a:r>
              <a:rPr lang="en-US" sz="2800" dirty="0" smtClean="0"/>
              <a:t> </a:t>
            </a:r>
            <a:r>
              <a:rPr lang="en-US" sz="2800" dirty="0" err="1" smtClean="0"/>
              <a:t>mỗi</a:t>
            </a:r>
            <a:r>
              <a:rPr lang="en-US" sz="2800" dirty="0" smtClean="0"/>
              <a:t> </a:t>
            </a:r>
            <a:r>
              <a:rPr lang="en-US" sz="2800" dirty="0" err="1" smtClean="0"/>
              <a:t>người</a:t>
            </a:r>
            <a:r>
              <a:rPr lang="en-US" sz="2800" dirty="0" smtClean="0"/>
              <a:t> </a:t>
            </a:r>
            <a:r>
              <a:rPr lang="en-US" sz="2800" dirty="0" err="1" smtClean="0"/>
              <a:t>cần</a:t>
            </a:r>
            <a:r>
              <a:rPr lang="en-US" sz="2800" dirty="0" smtClean="0"/>
              <a:t> 30Mb </a:t>
            </a:r>
            <a:r>
              <a:rPr lang="en-US" sz="2800" dirty="0" err="1" smtClean="0"/>
              <a:t>cho</a:t>
            </a:r>
            <a:r>
              <a:rPr lang="en-US" sz="2800" dirty="0" smtClean="0"/>
              <a:t> </a:t>
            </a:r>
            <a:r>
              <a:rPr lang="en-US" sz="2800" dirty="0" err="1" smtClean="0"/>
              <a:t>soạn</a:t>
            </a:r>
            <a:r>
              <a:rPr lang="en-US" sz="2800" dirty="0" smtClean="0"/>
              <a:t> </a:t>
            </a:r>
            <a:r>
              <a:rPr lang="en-US" sz="2800" dirty="0" err="1" smtClean="0"/>
              <a:t>thảo</a:t>
            </a:r>
            <a:r>
              <a:rPr lang="en-US" sz="2800" dirty="0" smtClean="0"/>
              <a:t>;</a:t>
            </a:r>
          </a:p>
          <a:p>
            <a:pPr lvl="1"/>
            <a:r>
              <a:rPr lang="en-US" sz="2800" dirty="0" err="1" smtClean="0"/>
              <a:t>Để</a:t>
            </a:r>
            <a:r>
              <a:rPr lang="en-US" sz="2800" dirty="0" smtClean="0"/>
              <a:t> </a:t>
            </a:r>
            <a:r>
              <a:rPr lang="en-US" sz="2800" dirty="0" err="1" smtClean="0"/>
              <a:t>hỗ</a:t>
            </a:r>
            <a:r>
              <a:rPr lang="en-US" sz="2800" dirty="0" smtClean="0"/>
              <a:t> </a:t>
            </a:r>
            <a:r>
              <a:rPr lang="en-US" sz="2800" dirty="0" err="1" smtClean="0"/>
              <a:t>trợ</a:t>
            </a:r>
            <a:r>
              <a:rPr lang="en-US" sz="2800" dirty="0" smtClean="0"/>
              <a:t> </a:t>
            </a:r>
            <a:r>
              <a:rPr lang="en-US" sz="2800" dirty="0" err="1" smtClean="0"/>
              <a:t>cả</a:t>
            </a:r>
            <a:r>
              <a:rPr lang="en-US" sz="2800" dirty="0" smtClean="0"/>
              <a:t> 3 </a:t>
            </a:r>
            <a:r>
              <a:rPr lang="en-US" sz="2800" dirty="0" err="1" smtClean="0"/>
              <a:t>người</a:t>
            </a:r>
            <a:r>
              <a:rPr lang="en-US" sz="2800" dirty="0" smtClean="0"/>
              <a:t> </a:t>
            </a:r>
            <a:r>
              <a:rPr lang="en-US" sz="2800" dirty="0" err="1" smtClean="0"/>
              <a:t>dùng</a:t>
            </a:r>
            <a:r>
              <a:rPr lang="en-US" sz="2800" dirty="0" smtClean="0"/>
              <a:t>, HĐH </a:t>
            </a:r>
            <a:r>
              <a:rPr lang="en-US" sz="2800" dirty="0" err="1" smtClean="0"/>
              <a:t>cần</a:t>
            </a:r>
            <a:r>
              <a:rPr lang="en-US" sz="2800" dirty="0" smtClean="0"/>
              <a:t> 3 </a:t>
            </a:r>
            <a:r>
              <a:rPr lang="en-US" sz="2800" dirty="0"/>
              <a:t>* (90+30) = 360 </a:t>
            </a:r>
            <a:r>
              <a:rPr lang="en-US" sz="2800" dirty="0" smtClean="0"/>
              <a:t>Mb.</a:t>
            </a:r>
          </a:p>
          <a:p>
            <a:pPr lvl="1"/>
            <a:r>
              <a:rPr lang="en-US" sz="2800" dirty="0" err="1" smtClean="0"/>
              <a:t>Tuy</a:t>
            </a:r>
            <a:r>
              <a:rPr lang="en-US" sz="2800" dirty="0" smtClean="0"/>
              <a:t> </a:t>
            </a:r>
            <a:r>
              <a:rPr lang="en-US" sz="2800" dirty="0" err="1" smtClean="0"/>
              <a:t>nhiên</a:t>
            </a:r>
            <a:r>
              <a:rPr lang="en-US" sz="2800" dirty="0" smtClean="0"/>
              <a:t>, </a:t>
            </a:r>
            <a:r>
              <a:rPr lang="en-US" sz="2800" dirty="0" err="1" smtClean="0"/>
              <a:t>nếu</a:t>
            </a:r>
            <a:r>
              <a:rPr lang="en-US" sz="2800" dirty="0" smtClean="0"/>
              <a:t> </a:t>
            </a:r>
            <a:r>
              <a:rPr lang="en-US" sz="2800" dirty="0" err="1" smtClean="0"/>
              <a:t>chương</a:t>
            </a:r>
            <a:r>
              <a:rPr lang="en-US" sz="2800" dirty="0" smtClean="0"/>
              <a:t> </a:t>
            </a:r>
            <a:r>
              <a:rPr lang="en-US" sz="2800" dirty="0" err="1" smtClean="0"/>
              <a:t>trình</a:t>
            </a:r>
            <a:r>
              <a:rPr lang="en-US" sz="2800" dirty="0" smtClean="0"/>
              <a:t> </a:t>
            </a:r>
            <a:r>
              <a:rPr lang="en-US" sz="2800" dirty="0" err="1" smtClean="0"/>
              <a:t>soạn</a:t>
            </a:r>
            <a:r>
              <a:rPr lang="en-US" sz="2800" dirty="0" smtClean="0"/>
              <a:t> </a:t>
            </a:r>
            <a:r>
              <a:rPr lang="en-US" sz="2800" dirty="0" err="1" smtClean="0"/>
              <a:t>thảo</a:t>
            </a:r>
            <a:r>
              <a:rPr lang="en-US" sz="2800" dirty="0" smtClean="0"/>
              <a:t> </a:t>
            </a:r>
            <a:r>
              <a:rPr lang="en-US" sz="2800" dirty="0" err="1" smtClean="0"/>
              <a:t>là</a:t>
            </a:r>
            <a:r>
              <a:rPr lang="en-US" sz="2800" dirty="0" smtClean="0"/>
              <a:t> </a:t>
            </a:r>
            <a:r>
              <a:rPr lang="en-US" sz="2800" dirty="0" err="1" smtClean="0"/>
              <a:t>bất</a:t>
            </a:r>
            <a:r>
              <a:rPr lang="en-US" sz="2800" dirty="0" smtClean="0"/>
              <a:t> </a:t>
            </a:r>
            <a:r>
              <a:rPr lang="en-US" sz="2800" dirty="0" err="1" smtClean="0"/>
              <a:t>biến</a:t>
            </a:r>
            <a:r>
              <a:rPr lang="en-US" sz="2800" dirty="0" smtClean="0"/>
              <a:t> </a:t>
            </a:r>
            <a:r>
              <a:rPr lang="en-US" sz="2800" dirty="0"/>
              <a:t>(non-self-modifying code = read only), </a:t>
            </a:r>
            <a:r>
              <a:rPr lang="en-US" sz="2800" dirty="0" err="1" smtClean="0"/>
              <a:t>thì</a:t>
            </a:r>
            <a:r>
              <a:rPr lang="en-US" sz="2800" dirty="0" smtClean="0"/>
              <a:t> </a:t>
            </a:r>
            <a:r>
              <a:rPr lang="en-US" sz="2800" dirty="0" err="1" smtClean="0"/>
              <a:t>nó</a:t>
            </a:r>
            <a:r>
              <a:rPr lang="en-US" sz="2800" dirty="0" smtClean="0"/>
              <a:t> </a:t>
            </a:r>
            <a:r>
              <a:rPr lang="en-US" sz="2800" dirty="0" err="1" smtClean="0"/>
              <a:t>có</a:t>
            </a:r>
            <a:r>
              <a:rPr lang="en-US" sz="2800" dirty="0" smtClean="0"/>
              <a:t> </a:t>
            </a:r>
            <a:r>
              <a:rPr lang="en-US" sz="2800" dirty="0" err="1" smtClean="0"/>
              <a:t>thể</a:t>
            </a:r>
            <a:r>
              <a:rPr lang="en-US" sz="2800" dirty="0" smtClean="0"/>
              <a:t> </a:t>
            </a:r>
            <a:r>
              <a:rPr lang="en-US" sz="2800" dirty="0" err="1" smtClean="0"/>
              <a:t>được</a:t>
            </a:r>
            <a:r>
              <a:rPr lang="en-US" sz="2800" dirty="0" smtClean="0"/>
              <a:t> chia </a:t>
            </a:r>
            <a:r>
              <a:rPr lang="en-US" sz="2800" dirty="0" err="1" smtClean="0"/>
              <a:t>sẻ</a:t>
            </a:r>
            <a:r>
              <a:rPr lang="en-US" sz="2800" dirty="0" smtClean="0"/>
              <a:t> </a:t>
            </a:r>
            <a:r>
              <a:rPr lang="en-US" sz="2800" dirty="0" err="1" smtClean="0"/>
              <a:t>cho</a:t>
            </a:r>
            <a:r>
              <a:rPr lang="en-US" sz="2800" dirty="0" smtClean="0"/>
              <a:t> </a:t>
            </a:r>
            <a:r>
              <a:rPr lang="en-US" sz="2800" dirty="0" err="1" smtClean="0"/>
              <a:t>mọi</a:t>
            </a:r>
            <a:r>
              <a:rPr lang="en-US" sz="2800" dirty="0" smtClean="0"/>
              <a:t> </a:t>
            </a:r>
            <a:r>
              <a:rPr lang="en-US" sz="2800" dirty="0" err="1" smtClean="0"/>
              <a:t>người</a:t>
            </a:r>
            <a:r>
              <a:rPr lang="en-US" sz="2800" dirty="0" smtClean="0"/>
              <a:t> </a:t>
            </a:r>
            <a:r>
              <a:rPr lang="en-US" sz="2800" dirty="0" err="1" smtClean="0"/>
              <a:t>dùng</a:t>
            </a:r>
            <a:r>
              <a:rPr lang="en-US" sz="2800" dirty="0" smtClean="0"/>
              <a:t> </a:t>
            </a:r>
            <a:r>
              <a:rPr lang="en-US" sz="2800" dirty="0" err="1" smtClean="0"/>
              <a:t>cùng</a:t>
            </a:r>
            <a:r>
              <a:rPr lang="en-US" sz="2800" dirty="0" smtClean="0"/>
              <a:t> </a:t>
            </a:r>
            <a:r>
              <a:rPr lang="en-US" sz="2800" dirty="0" err="1" smtClean="0"/>
              <a:t>lúc</a:t>
            </a:r>
            <a:r>
              <a:rPr lang="en-US" sz="2800" dirty="0" smtClean="0"/>
              <a:t>, </a:t>
            </a:r>
            <a:r>
              <a:rPr lang="en-US" sz="2800" dirty="0" err="1" smtClean="0"/>
              <a:t>chỉ</a:t>
            </a:r>
            <a:r>
              <a:rPr lang="en-US" sz="2800" dirty="0" smtClean="0"/>
              <a:t> </a:t>
            </a:r>
            <a:r>
              <a:rPr lang="en-US" sz="2800" dirty="0" err="1" smtClean="0"/>
              <a:t>cần</a:t>
            </a:r>
            <a:r>
              <a:rPr lang="en-US" sz="2800" dirty="0" smtClean="0"/>
              <a:t> 1 copy </a:t>
            </a:r>
            <a:r>
              <a:rPr lang="en-US" sz="2800" dirty="0" err="1" smtClean="0"/>
              <a:t>của</a:t>
            </a:r>
            <a:r>
              <a:rPr lang="en-US" sz="2800" dirty="0" smtClean="0"/>
              <a:t> </a:t>
            </a:r>
            <a:r>
              <a:rPr lang="en-US" sz="2800" dirty="0" err="1" smtClean="0"/>
              <a:t>chương</a:t>
            </a:r>
            <a:r>
              <a:rPr lang="en-US" sz="2800" dirty="0" smtClean="0"/>
              <a:t> </a:t>
            </a:r>
            <a:r>
              <a:rPr lang="en-US" sz="2800" dirty="0" err="1" smtClean="0"/>
              <a:t>trình</a:t>
            </a:r>
            <a:r>
              <a:rPr lang="en-US" sz="2800" dirty="0" smtClean="0"/>
              <a:t> </a:t>
            </a:r>
            <a:r>
              <a:rPr lang="en-US" sz="2800" dirty="0" err="1" smtClean="0"/>
              <a:t>soạn</a:t>
            </a:r>
            <a:r>
              <a:rPr lang="en-US" sz="2800" dirty="0" smtClean="0"/>
              <a:t> </a:t>
            </a:r>
            <a:r>
              <a:rPr lang="en-US" sz="2800" dirty="0" err="1" smtClean="0"/>
              <a:t>thảo</a:t>
            </a:r>
            <a:r>
              <a:rPr lang="en-US" sz="2800" dirty="0" smtClean="0"/>
              <a:t>. </a:t>
            </a:r>
            <a:r>
              <a:rPr lang="en-US" sz="2800" dirty="0" err="1" smtClean="0"/>
              <a:t>Vì</a:t>
            </a:r>
            <a:r>
              <a:rPr lang="en-US" sz="2800" dirty="0" smtClean="0"/>
              <a:t> </a:t>
            </a:r>
            <a:r>
              <a:rPr lang="en-US" sz="2800" dirty="0" err="1" smtClean="0"/>
              <a:t>vậy</a:t>
            </a:r>
            <a:r>
              <a:rPr lang="en-US" sz="2800" dirty="0" smtClean="0"/>
              <a:t> </a:t>
            </a:r>
            <a:r>
              <a:rPr lang="en-US" sz="2800" dirty="0" err="1" smtClean="0"/>
              <a:t>chỉ</a:t>
            </a:r>
            <a:r>
              <a:rPr lang="en-US" sz="2800" dirty="0" smtClean="0"/>
              <a:t> </a:t>
            </a:r>
            <a:r>
              <a:rPr lang="en-US" sz="2800" dirty="0" err="1" smtClean="0"/>
              <a:t>cần</a:t>
            </a:r>
            <a:r>
              <a:rPr lang="en-US" sz="2800" dirty="0"/>
              <a:t>:</a:t>
            </a:r>
            <a:endParaRPr lang="en-US" sz="2800" dirty="0" smtClean="0"/>
          </a:p>
          <a:p>
            <a:pPr marL="114300" indent="0" algn="ctr">
              <a:buNone/>
            </a:pPr>
            <a:r>
              <a:rPr lang="en-US" sz="2800" dirty="0" smtClean="0"/>
              <a:t>90 </a:t>
            </a:r>
            <a:r>
              <a:rPr lang="en-US" sz="2800" dirty="0"/>
              <a:t>+ 30 * 3 = 180 </a:t>
            </a:r>
            <a:r>
              <a:rPr lang="en-US" sz="2800" dirty="0" smtClean="0"/>
              <a:t>Mb</a:t>
            </a:r>
            <a:endParaRPr lang="en-US" sz="2800" dirty="0"/>
          </a:p>
          <a:p>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Tree>
    <p:extLst>
      <p:ext uri="{BB962C8B-B14F-4D97-AF65-F5344CB8AC3E}">
        <p14:creationId xmlns:p14="http://schemas.microsoft.com/office/powerpoint/2010/main" val="15669753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3.7. Chia </a:t>
            </a:r>
            <a:r>
              <a:rPr lang="en-US" dirty="0" err="1"/>
              <a:t>sẻ</a:t>
            </a:r>
            <a:r>
              <a:rPr lang="en-US" dirty="0"/>
              <a:t> </a:t>
            </a:r>
            <a:r>
              <a:rPr lang="en-US" dirty="0" err="1"/>
              <a:t>trang</a:t>
            </a:r>
            <a:r>
              <a:rPr lang="en-US" dirty="0"/>
              <a:t> (Sharing Pages)</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graphicFrame>
        <p:nvGraphicFramePr>
          <p:cNvPr id="7" name="Content Placeholder 7"/>
          <p:cNvGraphicFramePr>
            <a:graphicFrameLocks noGrp="1"/>
          </p:cNvGraphicFramePr>
          <p:nvPr>
            <p:ph sz="quarter" idx="1"/>
            <p:extLst>
              <p:ext uri="{D42A27DB-BD31-4B8C-83A1-F6EECF244321}">
                <p14:modId xmlns:p14="http://schemas.microsoft.com/office/powerpoint/2010/main" val="2361753444"/>
              </p:ext>
            </p:extLst>
          </p:nvPr>
        </p:nvGraphicFramePr>
        <p:xfrm>
          <a:off x="609600" y="1225540"/>
          <a:ext cx="7337425" cy="5556260"/>
        </p:xfrm>
        <a:graphic>
          <a:graphicData uri="http://schemas.openxmlformats.org/drawingml/2006/table">
            <a:tbl>
              <a:tblPr/>
              <a:tblGrid>
                <a:gridCol w="762000"/>
                <a:gridCol w="990600"/>
                <a:gridCol w="457200"/>
                <a:gridCol w="1066800"/>
                <a:gridCol w="1143000"/>
                <a:gridCol w="1066800"/>
                <a:gridCol w="1295400"/>
                <a:gridCol w="555625"/>
              </a:tblGrid>
              <a:tr h="277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dirty="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User-1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PT-1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Physical</a:t>
                      </a: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Page#</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Frame#</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Memory</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8</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OS</a:t>
                      </a: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4</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OS</a:t>
                      </a: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data1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ＭＳ Ｐゴシック" charset="-128"/>
                          <a:cs typeface="Times New Roman" charset="0"/>
                        </a:rPr>
                        <a:t>5</a:t>
                      </a:r>
                      <a:endParaRPr kumimoji="0" lang="en-US" sz="16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OS</a:t>
                      </a: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w="12700" cap="flat" cmpd="sng" algn="ctr">
                      <a:solidFill>
                        <a:srgbClr val="558BB8"/>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7</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w="12700" cap="flat" cmpd="sng" algn="ctr">
                      <a:solidFill>
                        <a:srgbClr val="558BB8"/>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w="12700" cap="flat" cmpd="sng" algn="ctr">
                      <a:solidFill>
                        <a:srgbClr val="558BB8"/>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f4</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bg1"/>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User-2</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bg1"/>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PT-2</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bg1"/>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f5</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P0</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e1</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bg1"/>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Page#</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Frame#</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f6</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P1</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e2</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bg1"/>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0</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8</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f7</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data1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P2</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e3</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bg1"/>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1</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4</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f8</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P3</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data2</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bg1"/>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2</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5</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f9</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bg1"/>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bg1"/>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bg1"/>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3</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12</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 </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bg1"/>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bg1"/>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bg1"/>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dirty="0" smtClean="0">
                        <a:ln>
                          <a:noFill/>
                        </a:ln>
                        <a:solidFill>
                          <a:schemeClr val="bg1"/>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bg1"/>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bg1"/>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User-3</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bg1"/>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PT-3</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bg1"/>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 </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P0</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e1</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bg1"/>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Page#</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Frame#</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P1</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e2</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bg1"/>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0</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8</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f14</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P2</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e3</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bg1"/>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1</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4</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f15</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P3</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data3</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bg1"/>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2</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5</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w="12700" cap="flat" cmpd="sng" algn="ctr">
                      <a:solidFill>
                        <a:srgbClr val="558BB8"/>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rgbClr val="FFFFFF"/>
                    </a:solidFill>
                  </a:tcPr>
                </a:tc>
              </a:tr>
              <a:tr h="277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bg1"/>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bg1"/>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bg1"/>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3</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ＭＳ Ｐゴシック" charset="-128"/>
                          <a:cs typeface="Times New Roman" charset="0"/>
                        </a:rPr>
                        <a:t>10</a:t>
                      </a:r>
                      <a:endParaRPr kumimoji="0" lang="en-US" sz="1600" b="0" i="0" u="none" strike="noStrike" cap="none" normalizeH="0" baseline="0" smtClean="0">
                        <a:ln>
                          <a:noFill/>
                        </a:ln>
                        <a:solidFill>
                          <a:schemeClr val="bg1"/>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dirty="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42088677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3.7. Chia </a:t>
            </a:r>
            <a:r>
              <a:rPr lang="en-US" dirty="0" err="1"/>
              <a:t>sẻ</a:t>
            </a:r>
            <a:r>
              <a:rPr lang="en-US" dirty="0"/>
              <a:t> </a:t>
            </a:r>
            <a:r>
              <a:rPr lang="en-US" dirty="0" err="1"/>
              <a:t>trang</a:t>
            </a:r>
            <a:r>
              <a:rPr lang="en-US" dirty="0"/>
              <a:t> (Sharing Pages)</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graphicFrame>
        <p:nvGraphicFramePr>
          <p:cNvPr id="7" name="Content Placeholder 7"/>
          <p:cNvGraphicFramePr>
            <a:graphicFrameLocks noGrp="1"/>
          </p:cNvGraphicFramePr>
          <p:nvPr>
            <p:ph sz="quarter" idx="1"/>
            <p:extLst>
              <p:ext uri="{D42A27DB-BD31-4B8C-83A1-F6EECF244321}">
                <p14:modId xmlns:p14="http://schemas.microsoft.com/office/powerpoint/2010/main" val="2310059739"/>
              </p:ext>
            </p:extLst>
          </p:nvPr>
        </p:nvGraphicFramePr>
        <p:xfrm>
          <a:off x="609600" y="1225540"/>
          <a:ext cx="7337425" cy="5556260"/>
        </p:xfrm>
        <a:graphic>
          <a:graphicData uri="http://schemas.openxmlformats.org/drawingml/2006/table">
            <a:tbl>
              <a:tblPr/>
              <a:tblGrid>
                <a:gridCol w="762000"/>
                <a:gridCol w="990600"/>
                <a:gridCol w="457200"/>
                <a:gridCol w="1066800"/>
                <a:gridCol w="1143000"/>
                <a:gridCol w="1066800"/>
                <a:gridCol w="1295400"/>
                <a:gridCol w="555625"/>
              </a:tblGrid>
              <a:tr h="277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dirty="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User-1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PT-1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Physical</a:t>
                      </a: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Page#</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Frame#</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Memory</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8</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OS</a:t>
                      </a: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4</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OS</a:t>
                      </a: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data1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5</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OS</a:t>
                      </a: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w="12700" cap="flat" cmpd="sng" algn="ctr">
                      <a:solidFill>
                        <a:srgbClr val="558BB8"/>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7</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w="12700" cap="flat" cmpd="sng" algn="ctr">
                      <a:solidFill>
                        <a:srgbClr val="558BB8"/>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w="12700" cap="flat" cmpd="sng" algn="ctr">
                      <a:solidFill>
                        <a:srgbClr val="558BB8"/>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f4</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User-2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ＭＳ Ｐゴシック" charset="-128"/>
                          <a:cs typeface="Times New Roman" charset="0"/>
                        </a:rPr>
                        <a:t>PT-2</a:t>
                      </a:r>
                      <a:endParaRPr kumimoji="0" lang="en-US" sz="16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f5</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Page#</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Frame#</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f6</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8</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f7</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data1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4</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f8</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data2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5</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f9</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w="12700" cap="flat" cmpd="sng" algn="ctr">
                      <a:solidFill>
                        <a:srgbClr val="558BB8"/>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12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w="12700" cap="flat" cmpd="sng" algn="ctr">
                      <a:solidFill>
                        <a:srgbClr val="558BB8"/>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w="12700" cap="flat" cmpd="sng" algn="ctr">
                      <a:solidFill>
                        <a:srgbClr val="558BB8"/>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User-3</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PT-3</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data 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P0</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e1</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Page#</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Frame#</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P1</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e2</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0</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8</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f14</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P2</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e3</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1</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4</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f15</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P3</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data3</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2</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5</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w="12700" cap="flat" cmpd="sng" algn="ctr">
                      <a:solidFill>
                        <a:srgbClr val="558BB8"/>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rgbClr val="FFFFFF"/>
                    </a:solidFill>
                  </a:tcPr>
                </a:tc>
              </a:tr>
              <a:tr h="277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3</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10</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dirty="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4940815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3.7. Chia </a:t>
            </a:r>
            <a:r>
              <a:rPr lang="en-US" dirty="0" err="1"/>
              <a:t>sẻ</a:t>
            </a:r>
            <a:r>
              <a:rPr lang="en-US" dirty="0"/>
              <a:t> </a:t>
            </a:r>
            <a:r>
              <a:rPr lang="en-US" dirty="0" err="1"/>
              <a:t>trang</a:t>
            </a:r>
            <a:r>
              <a:rPr lang="en-US" dirty="0"/>
              <a:t> (Sharing Pages)</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graphicFrame>
        <p:nvGraphicFramePr>
          <p:cNvPr id="7" name="Content Placeholder 7"/>
          <p:cNvGraphicFramePr>
            <a:graphicFrameLocks noGrp="1"/>
          </p:cNvGraphicFramePr>
          <p:nvPr>
            <p:ph sz="quarter" idx="1"/>
            <p:extLst>
              <p:ext uri="{D42A27DB-BD31-4B8C-83A1-F6EECF244321}">
                <p14:modId xmlns:p14="http://schemas.microsoft.com/office/powerpoint/2010/main" val="4183826728"/>
              </p:ext>
            </p:extLst>
          </p:nvPr>
        </p:nvGraphicFramePr>
        <p:xfrm>
          <a:off x="609600" y="1225540"/>
          <a:ext cx="7337425" cy="5556260"/>
        </p:xfrm>
        <a:graphic>
          <a:graphicData uri="http://schemas.openxmlformats.org/drawingml/2006/table">
            <a:tbl>
              <a:tblPr/>
              <a:tblGrid>
                <a:gridCol w="762000"/>
                <a:gridCol w="990600"/>
                <a:gridCol w="457200"/>
                <a:gridCol w="1066800"/>
                <a:gridCol w="1143000"/>
                <a:gridCol w="1066800"/>
                <a:gridCol w="1295400"/>
                <a:gridCol w="555625"/>
              </a:tblGrid>
              <a:tr h="277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dirty="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User-1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PT-1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Physical</a:t>
                      </a: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Page#</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Frame#</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Memory</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8</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OS</a:t>
                      </a: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4</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OS</a:t>
                      </a: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data1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5</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OS</a:t>
                      </a: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w="12700" cap="flat" cmpd="sng" algn="ctr">
                      <a:solidFill>
                        <a:srgbClr val="558BB8"/>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7</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w="12700" cap="flat" cmpd="sng" algn="ctr">
                      <a:solidFill>
                        <a:srgbClr val="558BB8"/>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w="12700" cap="flat" cmpd="sng" algn="ctr">
                      <a:solidFill>
                        <a:srgbClr val="558BB8"/>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f4</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User-2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ＭＳ Ｐゴシック" charset="-128"/>
                          <a:cs typeface="Times New Roman" charset="0"/>
                        </a:rPr>
                        <a:t>PT-2</a:t>
                      </a:r>
                      <a:endParaRPr kumimoji="0" lang="en-US" sz="16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f5</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Page#</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Frame#</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f6</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8</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f7</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data1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4</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f8</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data2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5</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f9</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w="12700" cap="flat" cmpd="sng" algn="ctr">
                      <a:solidFill>
                        <a:srgbClr val="558BB8"/>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12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data3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w="12700" cap="flat" cmpd="sng" algn="ctr">
                      <a:solidFill>
                        <a:srgbClr val="558BB8"/>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w="12700" cap="flat" cmpd="sng" algn="ctr">
                      <a:solidFill>
                        <a:srgbClr val="558BB8"/>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User-3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PT-3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data 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Page#</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Frame#</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8</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f14</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4</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f15</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data3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5</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w="12700" cap="flat" cmpd="sng" algn="ctr">
                      <a:solidFill>
                        <a:srgbClr val="558BB8"/>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rgbClr val="FFFFFF"/>
                    </a:solidFill>
                  </a:tcPr>
                </a:tc>
              </a:tr>
              <a:tr h="277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w="12700" cap="flat" cmpd="sng" algn="ctr">
                      <a:solidFill>
                        <a:srgbClr val="558BB8"/>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10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dirty="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6371745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3.7. Chia </a:t>
            </a:r>
            <a:r>
              <a:rPr lang="en-US" dirty="0" err="1"/>
              <a:t>sẻ</a:t>
            </a:r>
            <a:r>
              <a:rPr lang="en-US" dirty="0"/>
              <a:t> </a:t>
            </a:r>
            <a:r>
              <a:rPr lang="en-US" dirty="0" err="1"/>
              <a:t>trang</a:t>
            </a:r>
            <a:r>
              <a:rPr lang="en-US" dirty="0"/>
              <a:t> (Sharing Pages)</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graphicFrame>
        <p:nvGraphicFramePr>
          <p:cNvPr id="7" name="Content Placeholder 7"/>
          <p:cNvGraphicFramePr>
            <a:graphicFrameLocks noGrp="1"/>
          </p:cNvGraphicFramePr>
          <p:nvPr>
            <p:ph sz="quarter" idx="1"/>
            <p:extLst>
              <p:ext uri="{D42A27DB-BD31-4B8C-83A1-F6EECF244321}">
                <p14:modId xmlns:p14="http://schemas.microsoft.com/office/powerpoint/2010/main" val="1787181364"/>
              </p:ext>
            </p:extLst>
          </p:nvPr>
        </p:nvGraphicFramePr>
        <p:xfrm>
          <a:off x="609600" y="1176328"/>
          <a:ext cx="7337425" cy="5605472"/>
        </p:xfrm>
        <a:graphic>
          <a:graphicData uri="http://schemas.openxmlformats.org/drawingml/2006/table">
            <a:tbl>
              <a:tblPr/>
              <a:tblGrid>
                <a:gridCol w="762000"/>
                <a:gridCol w="990600"/>
                <a:gridCol w="457200"/>
                <a:gridCol w="1066800"/>
                <a:gridCol w="1143000"/>
                <a:gridCol w="1066800"/>
                <a:gridCol w="1295400"/>
                <a:gridCol w="555625"/>
              </a:tblGrid>
              <a:tr h="277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dirty="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User-1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PT-1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Physical</a:t>
                      </a: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Page#</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Frame#</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Memory</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8</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OS</a:t>
                      </a: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ＭＳ Ｐゴシック" charset="-128"/>
                          <a:cs typeface="Times New Roman" charset="0"/>
                        </a:rPr>
                        <a:t>e3</a:t>
                      </a:r>
                      <a:endParaRPr kumimoji="0" lang="en-US" sz="16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4</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OS</a:t>
                      </a: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data1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5</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OS</a:t>
                      </a: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w="12700" cap="flat" cmpd="sng" algn="ctr">
                      <a:solidFill>
                        <a:srgbClr val="558BB8"/>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7</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w="12700" cap="flat" cmpd="sng" algn="ctr">
                      <a:solidFill>
                        <a:srgbClr val="558BB8"/>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w="12700" cap="flat" cmpd="sng" algn="ctr">
                      <a:solidFill>
                        <a:srgbClr val="558BB8"/>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f4</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User-2</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PT-2</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f5</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P0</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e1</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Page#</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Frame#</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f6</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P1</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e2</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0</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8</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ＭＳ Ｐゴシック" charset="-128"/>
                          <a:cs typeface="Times New Roman" charset="0"/>
                        </a:rPr>
                        <a:t>f7</a:t>
                      </a:r>
                      <a:endParaRPr kumimoji="0" lang="en-US" sz="16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data1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P2</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e3</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1</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4</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f8</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P3</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data2</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2</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5</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f9</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3</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12</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data3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User-3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PT-3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 </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Page#</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Frame#</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8</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f14</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4</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f15</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3270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data3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5</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w="12700" cap="flat" cmpd="sng" algn="ctr">
                      <a:solidFill>
                        <a:srgbClr val="558BB8"/>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rgbClr val="FFFFFF"/>
                    </a:solidFill>
                  </a:tcPr>
                </a:tc>
              </a:tr>
              <a:tr h="277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w="12700" cap="flat" cmpd="sng" algn="ctr">
                      <a:solidFill>
                        <a:srgbClr val="558BB8"/>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10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rgbClr val="FFFFFF"/>
                    </a:solidFill>
                  </a:tcPr>
                </a:tc>
              </a:tr>
            </a:tbl>
          </a:graphicData>
        </a:graphic>
      </p:graphicFrame>
      <p:sp>
        <p:nvSpPr>
          <p:cNvPr id="8" name="Rounded Rectangular Callout 7"/>
          <p:cNvSpPr>
            <a:spLocks noChangeArrowheads="1"/>
          </p:cNvSpPr>
          <p:nvPr/>
        </p:nvSpPr>
        <p:spPr bwMode="auto">
          <a:xfrm>
            <a:off x="609600" y="2971800"/>
            <a:ext cx="3886200" cy="1676399"/>
          </a:xfrm>
          <a:prstGeom prst="wedgeRoundRectCallout">
            <a:avLst>
              <a:gd name="adj1" fmla="val 100995"/>
              <a:gd name="adj2" fmla="val 86810"/>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r>
              <a:rPr lang="en-US" sz="2000" dirty="0" err="1" smtClean="0">
                <a:latin typeface="Tw Cen MT" charset="-18"/>
              </a:rPr>
              <a:t>Người</a:t>
            </a:r>
            <a:r>
              <a:rPr lang="en-US" sz="2000" dirty="0" smtClean="0">
                <a:latin typeface="Tw Cen MT" charset="-18"/>
              </a:rPr>
              <a:t> </a:t>
            </a:r>
            <a:r>
              <a:rPr lang="en-US" sz="2000" dirty="0" err="1" smtClean="0">
                <a:latin typeface="Tw Cen MT" charset="-18"/>
              </a:rPr>
              <a:t>dùng</a:t>
            </a:r>
            <a:r>
              <a:rPr lang="en-US" sz="2000" dirty="0" smtClean="0">
                <a:latin typeface="Tw Cen MT" charset="-18"/>
              </a:rPr>
              <a:t> 2 </a:t>
            </a:r>
            <a:r>
              <a:rPr lang="en-US" sz="2000" dirty="0" err="1" smtClean="0">
                <a:latin typeface="Tw Cen MT" charset="-18"/>
              </a:rPr>
              <a:t>kết</a:t>
            </a:r>
            <a:r>
              <a:rPr lang="en-US" sz="2000" dirty="0" smtClean="0">
                <a:latin typeface="Tw Cen MT" charset="-18"/>
              </a:rPr>
              <a:t> </a:t>
            </a:r>
            <a:r>
              <a:rPr lang="en-US" sz="2000" dirty="0" err="1" smtClean="0">
                <a:latin typeface="Tw Cen MT" charset="-18"/>
              </a:rPr>
              <a:t>thúc</a:t>
            </a:r>
            <a:r>
              <a:rPr lang="en-US" sz="2000" dirty="0" smtClean="0">
                <a:latin typeface="Tw Cen MT" charset="-18"/>
              </a:rPr>
              <a:t> </a:t>
            </a:r>
            <a:r>
              <a:rPr lang="en-US" sz="2000" dirty="0" err="1" smtClean="0">
                <a:latin typeface="Tw Cen MT" charset="-18"/>
              </a:rPr>
              <a:t>phiên</a:t>
            </a:r>
            <a:r>
              <a:rPr lang="en-US" sz="2000" dirty="0" smtClean="0">
                <a:latin typeface="Tw Cen MT" charset="-18"/>
              </a:rPr>
              <a:t> </a:t>
            </a:r>
            <a:r>
              <a:rPr lang="en-US" sz="2000" dirty="0" err="1" smtClean="0">
                <a:latin typeface="Tw Cen MT" charset="-18"/>
              </a:rPr>
              <a:t>làm</a:t>
            </a:r>
            <a:r>
              <a:rPr lang="en-US" sz="2000" dirty="0" smtClean="0">
                <a:latin typeface="Tw Cen MT" charset="-18"/>
              </a:rPr>
              <a:t> </a:t>
            </a:r>
            <a:r>
              <a:rPr lang="en-US" sz="2000" dirty="0" err="1" smtClean="0">
                <a:latin typeface="Tw Cen MT" charset="-18"/>
              </a:rPr>
              <a:t>việc</a:t>
            </a:r>
            <a:r>
              <a:rPr lang="en-US" sz="2000" dirty="0" smtClean="0">
                <a:latin typeface="Tw Cen MT" charset="-18"/>
              </a:rPr>
              <a:t>: Frame </a:t>
            </a:r>
            <a:r>
              <a:rPr lang="en-US" sz="2000" dirty="0" err="1" smtClean="0">
                <a:latin typeface="Tw Cen MT" charset="-18"/>
              </a:rPr>
              <a:t>tương</a:t>
            </a:r>
            <a:r>
              <a:rPr lang="en-US" sz="2000" dirty="0" smtClean="0">
                <a:latin typeface="Tw Cen MT" charset="-18"/>
              </a:rPr>
              <a:t> </a:t>
            </a:r>
            <a:r>
              <a:rPr lang="en-US" sz="2000" dirty="0" err="1" smtClean="0">
                <a:latin typeface="Tw Cen MT" charset="-18"/>
              </a:rPr>
              <a:t>ứng</a:t>
            </a:r>
            <a:r>
              <a:rPr lang="en-US" sz="2000" dirty="0" smtClean="0">
                <a:latin typeface="Tw Cen MT" charset="-18"/>
              </a:rPr>
              <a:t> </a:t>
            </a:r>
            <a:r>
              <a:rPr lang="en-US" sz="2000" dirty="0" err="1" smtClean="0">
                <a:latin typeface="Tw Cen MT" charset="-18"/>
              </a:rPr>
              <a:t>của</a:t>
            </a:r>
            <a:r>
              <a:rPr lang="en-US" sz="2000" dirty="0">
                <a:latin typeface="Tw Cen MT" charset="-18"/>
              </a:rPr>
              <a:t> </a:t>
            </a:r>
            <a:r>
              <a:rPr lang="en-US" sz="2000" dirty="0" smtClean="0">
                <a:latin typeface="Tw Cen MT" charset="-18"/>
              </a:rPr>
              <a:t>data 2 </a:t>
            </a:r>
            <a:r>
              <a:rPr lang="en-US" sz="2000" dirty="0" err="1" smtClean="0">
                <a:latin typeface="Tw Cen MT" charset="-18"/>
              </a:rPr>
              <a:t>được</a:t>
            </a:r>
            <a:r>
              <a:rPr lang="en-US" sz="2000" dirty="0" smtClean="0">
                <a:latin typeface="Tw Cen MT" charset="-18"/>
              </a:rPr>
              <a:t> </a:t>
            </a:r>
            <a:r>
              <a:rPr lang="en-US" sz="2000" dirty="0" err="1" smtClean="0">
                <a:latin typeface="Tw Cen MT" charset="-18"/>
              </a:rPr>
              <a:t>giải</a:t>
            </a:r>
            <a:r>
              <a:rPr lang="en-US" sz="2000" dirty="0" smtClean="0">
                <a:latin typeface="Tw Cen MT" charset="-18"/>
              </a:rPr>
              <a:t> </a:t>
            </a:r>
            <a:r>
              <a:rPr lang="en-US" sz="2000" dirty="0" err="1" smtClean="0">
                <a:latin typeface="Tw Cen MT" charset="-18"/>
              </a:rPr>
              <a:t>phóng</a:t>
            </a:r>
            <a:r>
              <a:rPr lang="en-US" sz="2000" dirty="0" smtClean="0">
                <a:latin typeface="Tw Cen MT" charset="-18"/>
              </a:rPr>
              <a:t>, </a:t>
            </a:r>
            <a:r>
              <a:rPr lang="en-US" sz="2000" dirty="0" err="1" smtClean="0">
                <a:latin typeface="Tw Cen MT" charset="-18"/>
              </a:rPr>
              <a:t>nhưng</a:t>
            </a:r>
            <a:r>
              <a:rPr lang="en-US" sz="2000" dirty="0" smtClean="0">
                <a:latin typeface="Tw Cen MT" charset="-18"/>
              </a:rPr>
              <a:t> </a:t>
            </a:r>
            <a:r>
              <a:rPr lang="en-US" sz="2000" dirty="0" err="1" smtClean="0">
                <a:latin typeface="Tw Cen MT" charset="-18"/>
              </a:rPr>
              <a:t>trình</a:t>
            </a:r>
            <a:r>
              <a:rPr lang="en-US" sz="2000" dirty="0" smtClean="0">
                <a:latin typeface="Tw Cen MT" charset="-18"/>
              </a:rPr>
              <a:t> </a:t>
            </a:r>
            <a:r>
              <a:rPr lang="en-US" sz="2000" dirty="0" err="1" smtClean="0">
                <a:latin typeface="Tw Cen MT" charset="-18"/>
              </a:rPr>
              <a:t>soạn</a:t>
            </a:r>
            <a:r>
              <a:rPr lang="en-US" sz="2000" dirty="0" smtClean="0">
                <a:latin typeface="Tw Cen MT" charset="-18"/>
              </a:rPr>
              <a:t> </a:t>
            </a:r>
            <a:r>
              <a:rPr lang="en-US" sz="2000" dirty="0" err="1" smtClean="0">
                <a:latin typeface="Tw Cen MT" charset="-18"/>
              </a:rPr>
              <a:t>thảo</a:t>
            </a:r>
            <a:r>
              <a:rPr lang="en-US" sz="2000" dirty="0" smtClean="0">
                <a:latin typeface="Tw Cen MT" charset="-18"/>
              </a:rPr>
              <a:t> </a:t>
            </a:r>
            <a:r>
              <a:rPr lang="en-US" sz="2000" dirty="0" err="1" smtClean="0">
                <a:latin typeface="Tw Cen MT" charset="-18"/>
              </a:rPr>
              <a:t>tiếp</a:t>
            </a:r>
            <a:r>
              <a:rPr lang="en-US" sz="2000" dirty="0" smtClean="0">
                <a:latin typeface="Tw Cen MT" charset="-18"/>
              </a:rPr>
              <a:t> </a:t>
            </a:r>
            <a:r>
              <a:rPr lang="en-US" sz="2000" dirty="0" err="1" smtClean="0">
                <a:latin typeface="Tw Cen MT" charset="-18"/>
              </a:rPr>
              <a:t>tục</a:t>
            </a:r>
            <a:r>
              <a:rPr lang="en-US" sz="2000" dirty="0" smtClean="0">
                <a:latin typeface="Tw Cen MT" charset="-18"/>
              </a:rPr>
              <a:t> </a:t>
            </a:r>
            <a:r>
              <a:rPr lang="en-US" sz="2000" dirty="0" err="1" smtClean="0">
                <a:latin typeface="Tw Cen MT" charset="-18"/>
              </a:rPr>
              <a:t>họat</a:t>
            </a:r>
            <a:r>
              <a:rPr lang="en-US" sz="2000" dirty="0" smtClean="0">
                <a:latin typeface="Tw Cen MT" charset="-18"/>
              </a:rPr>
              <a:t> </a:t>
            </a:r>
            <a:r>
              <a:rPr lang="en-US" sz="2000" dirty="0" err="1" smtClean="0">
                <a:latin typeface="Tw Cen MT" charset="-18"/>
              </a:rPr>
              <a:t>động</a:t>
            </a:r>
            <a:endParaRPr lang="en-US" sz="2000" dirty="0">
              <a:latin typeface="Tw Cen MT" charset="-18"/>
            </a:endParaRPr>
          </a:p>
        </p:txBody>
      </p:sp>
    </p:spTree>
    <p:extLst>
      <p:ext uri="{BB962C8B-B14F-4D97-AF65-F5344CB8AC3E}">
        <p14:creationId xmlns:p14="http://schemas.microsoft.com/office/powerpoint/2010/main" val="28598879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3.7. Chia </a:t>
            </a:r>
            <a:r>
              <a:rPr lang="en-US" dirty="0" err="1"/>
              <a:t>sẻ</a:t>
            </a:r>
            <a:r>
              <a:rPr lang="en-US" dirty="0"/>
              <a:t> </a:t>
            </a:r>
            <a:r>
              <a:rPr lang="en-US" dirty="0" err="1"/>
              <a:t>trang</a:t>
            </a:r>
            <a:r>
              <a:rPr lang="en-US" dirty="0"/>
              <a:t> (Sharing Pages)</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graphicFrame>
        <p:nvGraphicFramePr>
          <p:cNvPr id="7" name="Content Placeholder 7"/>
          <p:cNvGraphicFramePr>
            <a:graphicFrameLocks noGrp="1"/>
          </p:cNvGraphicFramePr>
          <p:nvPr>
            <p:ph sz="quarter" idx="1"/>
            <p:extLst>
              <p:ext uri="{D42A27DB-BD31-4B8C-83A1-F6EECF244321}">
                <p14:modId xmlns:p14="http://schemas.microsoft.com/office/powerpoint/2010/main" val="1054165904"/>
              </p:ext>
            </p:extLst>
          </p:nvPr>
        </p:nvGraphicFramePr>
        <p:xfrm>
          <a:off x="609600" y="1176328"/>
          <a:ext cx="7337425" cy="5605472"/>
        </p:xfrm>
        <a:graphic>
          <a:graphicData uri="http://schemas.openxmlformats.org/drawingml/2006/table">
            <a:tbl>
              <a:tblPr/>
              <a:tblGrid>
                <a:gridCol w="762000"/>
                <a:gridCol w="990600"/>
                <a:gridCol w="457200"/>
                <a:gridCol w="1066800"/>
                <a:gridCol w="1143000"/>
                <a:gridCol w="1066800"/>
                <a:gridCol w="1295400"/>
                <a:gridCol w="555625"/>
              </a:tblGrid>
              <a:tr h="277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dirty="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User-1</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PT-1</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Physical</a:t>
                      </a: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P0</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e1</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Page#</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Frame#</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Memory</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P1</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e2</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0</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8</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OS</a:t>
                      </a: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P2</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e3</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1</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4</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OS</a:t>
                      </a: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P3</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data1</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2</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5</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OS</a:t>
                      </a: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3</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7</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ＭＳ Ｐゴシック" charset="-128"/>
                          <a:cs typeface="Times New Roman" charset="0"/>
                        </a:rPr>
                        <a:t>f3</a:t>
                      </a:r>
                      <a:endParaRPr kumimoji="0" lang="en-US" sz="16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f4</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User-2</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PT-2</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f5</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P0</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e1</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Page#</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Frame#</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f6</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P1</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e2</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0</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8</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f7</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 </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P2</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e3</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1</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4</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f8</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P3</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data2</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2</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5</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f9</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3</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12</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data3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dirty="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User-3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PT-3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 </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Page#</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Frame#</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8</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f14</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e3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4</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f15</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3270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data3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5</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7F0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w="12700" cap="flat" cmpd="sng" algn="ctr">
                      <a:solidFill>
                        <a:srgbClr val="558BB8"/>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rgbClr val="FFFFFF"/>
                    </a:solidFill>
                  </a:tcPr>
                </a:tc>
              </a:tr>
              <a:tr h="277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w="12700" cap="flat" cmpd="sng" algn="ctr">
                      <a:solidFill>
                        <a:srgbClr val="558BB8"/>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10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rgbClr val="FFFFFF"/>
                    </a:solidFill>
                  </a:tcPr>
                </a:tc>
              </a:tr>
            </a:tbl>
          </a:graphicData>
        </a:graphic>
      </p:graphicFrame>
      <p:sp>
        <p:nvSpPr>
          <p:cNvPr id="8" name="Rounded Rectangular Callout 7"/>
          <p:cNvSpPr>
            <a:spLocks noChangeArrowheads="1"/>
          </p:cNvSpPr>
          <p:nvPr/>
        </p:nvSpPr>
        <p:spPr bwMode="auto">
          <a:xfrm>
            <a:off x="304800" y="2111366"/>
            <a:ext cx="2819400" cy="1470034"/>
          </a:xfrm>
          <a:prstGeom prst="wedgeRoundRectCallout">
            <a:avLst>
              <a:gd name="adj1" fmla="val 166242"/>
              <a:gd name="adj2" fmla="val 68088"/>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dirty="0" err="1" smtClean="0">
                <a:latin typeface="Tw Cen MT" charset="-18"/>
              </a:rPr>
              <a:t>Người</a:t>
            </a:r>
            <a:r>
              <a:rPr lang="en-US" sz="2000" dirty="0" smtClean="0">
                <a:latin typeface="Tw Cen MT" charset="-18"/>
              </a:rPr>
              <a:t> </a:t>
            </a:r>
            <a:r>
              <a:rPr lang="en-US" sz="2000" dirty="0" err="1" smtClean="0">
                <a:latin typeface="Tw Cen MT" charset="-18"/>
              </a:rPr>
              <a:t>dùng</a:t>
            </a:r>
            <a:r>
              <a:rPr lang="en-US" sz="2000" dirty="0" smtClean="0">
                <a:latin typeface="Tw Cen MT" charset="-18"/>
              </a:rPr>
              <a:t> 1 </a:t>
            </a:r>
            <a:r>
              <a:rPr lang="en-US" sz="2000" dirty="0" err="1" smtClean="0">
                <a:latin typeface="Tw Cen MT" charset="-18"/>
              </a:rPr>
              <a:t>kết</a:t>
            </a:r>
            <a:r>
              <a:rPr lang="en-US" sz="2000" dirty="0" smtClean="0">
                <a:latin typeface="Tw Cen MT" charset="-18"/>
              </a:rPr>
              <a:t> </a:t>
            </a:r>
            <a:r>
              <a:rPr lang="en-US" sz="2000" dirty="0" err="1" smtClean="0">
                <a:latin typeface="Tw Cen MT" charset="-18"/>
              </a:rPr>
              <a:t>thúc</a:t>
            </a:r>
            <a:r>
              <a:rPr lang="en-US" sz="2000" dirty="0" smtClean="0">
                <a:latin typeface="Tw Cen MT" charset="-18"/>
              </a:rPr>
              <a:t>: data1 </a:t>
            </a:r>
            <a:r>
              <a:rPr lang="en-US" sz="2000" dirty="0" err="1" smtClean="0">
                <a:latin typeface="Tw Cen MT" charset="-18"/>
              </a:rPr>
              <a:t>cũng</a:t>
            </a:r>
            <a:r>
              <a:rPr lang="en-US" sz="2000" dirty="0" smtClean="0">
                <a:latin typeface="Tw Cen MT" charset="-18"/>
              </a:rPr>
              <a:t> </a:t>
            </a:r>
            <a:r>
              <a:rPr lang="en-US" sz="2000" dirty="0" err="1" smtClean="0">
                <a:latin typeface="Tw Cen MT" charset="-18"/>
              </a:rPr>
              <a:t>được</a:t>
            </a:r>
            <a:r>
              <a:rPr lang="en-US" sz="2000" dirty="0" smtClean="0">
                <a:latin typeface="Tw Cen MT" charset="-18"/>
              </a:rPr>
              <a:t> </a:t>
            </a:r>
            <a:r>
              <a:rPr lang="en-US" sz="2000" dirty="0" err="1" smtClean="0">
                <a:latin typeface="Tw Cen MT" charset="-18"/>
              </a:rPr>
              <a:t>giải</a:t>
            </a:r>
            <a:r>
              <a:rPr lang="en-US" sz="2000" dirty="0" smtClean="0">
                <a:latin typeface="Tw Cen MT" charset="-18"/>
              </a:rPr>
              <a:t> </a:t>
            </a:r>
            <a:r>
              <a:rPr lang="en-US" sz="2000" dirty="0" err="1" smtClean="0">
                <a:latin typeface="Tw Cen MT" charset="-18"/>
              </a:rPr>
              <a:t>phóng</a:t>
            </a:r>
            <a:endParaRPr lang="en-US" sz="2000" dirty="0">
              <a:latin typeface="Tw Cen MT" charset="-18"/>
            </a:endParaRPr>
          </a:p>
        </p:txBody>
      </p:sp>
    </p:spTree>
    <p:extLst>
      <p:ext uri="{BB962C8B-B14F-4D97-AF65-F5344CB8AC3E}">
        <p14:creationId xmlns:p14="http://schemas.microsoft.com/office/powerpoint/2010/main" val="18165687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3.7. Chia </a:t>
            </a:r>
            <a:r>
              <a:rPr lang="en-US" dirty="0" err="1"/>
              <a:t>sẻ</a:t>
            </a:r>
            <a:r>
              <a:rPr lang="en-US" dirty="0"/>
              <a:t> </a:t>
            </a:r>
            <a:r>
              <a:rPr lang="en-US" dirty="0" err="1"/>
              <a:t>trang</a:t>
            </a:r>
            <a:r>
              <a:rPr lang="en-US" dirty="0"/>
              <a:t> (Sharing Pages)</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graphicFrame>
        <p:nvGraphicFramePr>
          <p:cNvPr id="7" name="Content Placeholder 7"/>
          <p:cNvGraphicFramePr>
            <a:graphicFrameLocks noGrp="1"/>
          </p:cNvGraphicFramePr>
          <p:nvPr>
            <p:ph sz="quarter" idx="1"/>
            <p:extLst>
              <p:ext uri="{D42A27DB-BD31-4B8C-83A1-F6EECF244321}">
                <p14:modId xmlns:p14="http://schemas.microsoft.com/office/powerpoint/2010/main" val="355617476"/>
              </p:ext>
            </p:extLst>
          </p:nvPr>
        </p:nvGraphicFramePr>
        <p:xfrm>
          <a:off x="609600" y="1176328"/>
          <a:ext cx="7337425" cy="5605472"/>
        </p:xfrm>
        <a:graphic>
          <a:graphicData uri="http://schemas.openxmlformats.org/drawingml/2006/table">
            <a:tbl>
              <a:tblPr/>
              <a:tblGrid>
                <a:gridCol w="762000"/>
                <a:gridCol w="990600"/>
                <a:gridCol w="457200"/>
                <a:gridCol w="1066800"/>
                <a:gridCol w="1143000"/>
                <a:gridCol w="1066800"/>
                <a:gridCol w="1295400"/>
                <a:gridCol w="555625"/>
              </a:tblGrid>
              <a:tr h="277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dirty="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User-1</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PT-1</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Physical</a:t>
                      </a: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P0</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e1</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Page#</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Frame#</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Memory</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P1</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e2</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0</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8</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OS</a:t>
                      </a: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P2</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e3</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1</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4</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OS</a:t>
                      </a: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P3</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data1</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2</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5</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OS</a:t>
                      </a: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3</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7</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ＭＳ Ｐゴシック" charset="-128"/>
                          <a:cs typeface="Times New Roman" charset="0"/>
                        </a:rPr>
                        <a:t>f3</a:t>
                      </a:r>
                      <a:endParaRPr kumimoji="0" lang="en-US" sz="16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f4</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User-2</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PT-2</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f5</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P0</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e1</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Page#</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Frame#</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f6</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P1</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e2</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0</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8</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f7</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P2</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e3</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1</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4</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f8</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P3</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data2</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2</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5</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f9</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3</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12</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f10</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f11</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User-3</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PT-3</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f12</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 </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P0</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e1</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Page#</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Frame#</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f13</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P1</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e2</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0</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8</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f14</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2778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P2</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e3</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1</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4</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128"/>
                          <a:cs typeface="Times New Roman" charset="0"/>
                        </a:rPr>
                        <a:t>f15</a:t>
                      </a:r>
                      <a:endParaRPr kumimoji="0" lang="en-US" sz="16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68580" marR="68580" marT="0" marB="0" horzOverflow="overflow">
                    <a:lnL>
                      <a:noFill/>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a:noFill/>
                    </a:lnR>
                    <a:lnT>
                      <a:noFill/>
                    </a:lnT>
                    <a:lnB>
                      <a:noFill/>
                    </a:lnB>
                    <a:lnTlToBr>
                      <a:noFill/>
                    </a:lnTlToBr>
                    <a:lnBlToTr>
                      <a:noFill/>
                    </a:lnBlToTr>
                    <a:solidFill>
                      <a:srgbClr val="FFFFFF"/>
                    </a:solidFill>
                  </a:tcPr>
                </a:tc>
              </a:tr>
              <a:tr h="3270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P3</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data3</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2</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5</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w="12700" cap="flat" cmpd="sng" algn="ctr">
                      <a:solidFill>
                        <a:srgbClr val="558BB8"/>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rgbClr val="FFFFFF"/>
                    </a:solidFill>
                  </a:tcPr>
                </a:tc>
              </a:tr>
              <a:tr h="277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3</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ＭＳ Ｐゴシック" charset="-128"/>
                          <a:cs typeface="Times New Roman" charset="0"/>
                        </a:rPr>
                        <a:t>10</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dirty="0" smtClean="0">
                        <a:ln>
                          <a:noFill/>
                        </a:ln>
                        <a:solidFill>
                          <a:srgbClr val="000000"/>
                        </a:solidFill>
                        <a:effectLst/>
                        <a:latin typeface="Tw Cen MT" charset="-18"/>
                        <a:ea typeface="ＭＳ Ｐゴシック" charset="-128"/>
                      </a:endParaRPr>
                    </a:p>
                  </a:txBody>
                  <a:tcPr marL="68580" marR="68580" marT="0" marB="0" horzOverflow="overflow">
                    <a:lnL>
                      <a:noFill/>
                    </a:lnL>
                    <a:lnR>
                      <a:noFill/>
                    </a:lnR>
                    <a:lnT>
                      <a:noFill/>
                    </a:lnT>
                    <a:lnB>
                      <a:noFill/>
                    </a:lnB>
                    <a:lnTlToBr>
                      <a:noFill/>
                    </a:lnTlToBr>
                    <a:lnBlToTr>
                      <a:noFill/>
                    </a:lnBlToTr>
                    <a:solidFill>
                      <a:srgbClr val="FFFFFF"/>
                    </a:solidFill>
                  </a:tcPr>
                </a:tc>
              </a:tr>
            </a:tbl>
          </a:graphicData>
        </a:graphic>
      </p:graphicFrame>
      <p:sp>
        <p:nvSpPr>
          <p:cNvPr id="8" name="Rounded Rectangular Callout 7"/>
          <p:cNvSpPr>
            <a:spLocks noChangeArrowheads="1"/>
          </p:cNvSpPr>
          <p:nvPr/>
        </p:nvSpPr>
        <p:spPr bwMode="auto">
          <a:xfrm>
            <a:off x="609600" y="3886200"/>
            <a:ext cx="3886200" cy="2166929"/>
          </a:xfrm>
          <a:prstGeom prst="wedgeRoundRectCallout">
            <a:avLst>
              <a:gd name="adj1" fmla="val 50481"/>
              <a:gd name="adj2" fmla="val -16190"/>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r>
              <a:rPr lang="en-US" sz="2000" dirty="0" err="1" smtClean="0">
                <a:latin typeface="Tw Cen MT" charset="-18"/>
              </a:rPr>
              <a:t>Chỉ</a:t>
            </a:r>
            <a:r>
              <a:rPr lang="en-US" sz="2000" dirty="0" smtClean="0">
                <a:latin typeface="Tw Cen MT" charset="-18"/>
              </a:rPr>
              <a:t> </a:t>
            </a:r>
            <a:r>
              <a:rPr lang="en-US" sz="2000" dirty="0" err="1" smtClean="0">
                <a:latin typeface="Tw Cen MT" charset="-18"/>
              </a:rPr>
              <a:t>khi</a:t>
            </a:r>
            <a:r>
              <a:rPr lang="en-US" sz="2000" dirty="0" smtClean="0">
                <a:latin typeface="Tw Cen MT" charset="-18"/>
              </a:rPr>
              <a:t> </a:t>
            </a:r>
            <a:r>
              <a:rPr lang="en-US" sz="2000" dirty="0" err="1" smtClean="0">
                <a:latin typeface="Tw Cen MT" charset="-18"/>
              </a:rPr>
              <a:t>người</a:t>
            </a:r>
            <a:r>
              <a:rPr lang="en-US" sz="2000" dirty="0" smtClean="0">
                <a:latin typeface="Tw Cen MT" charset="-18"/>
              </a:rPr>
              <a:t> </a:t>
            </a:r>
            <a:r>
              <a:rPr lang="en-US" sz="2000" dirty="0" err="1" smtClean="0">
                <a:latin typeface="Tw Cen MT" charset="-18"/>
              </a:rPr>
              <a:t>dùng</a:t>
            </a:r>
            <a:r>
              <a:rPr lang="en-US" sz="2000" dirty="0" smtClean="0">
                <a:latin typeface="Tw Cen MT" charset="-18"/>
              </a:rPr>
              <a:t> 3 </a:t>
            </a:r>
            <a:r>
              <a:rPr lang="en-US" sz="2000" dirty="0" err="1" smtClean="0">
                <a:latin typeface="Tw Cen MT" charset="-18"/>
              </a:rPr>
              <a:t>kết</a:t>
            </a:r>
            <a:r>
              <a:rPr lang="en-US" sz="2000" dirty="0" smtClean="0">
                <a:latin typeface="Tw Cen MT" charset="-18"/>
              </a:rPr>
              <a:t> </a:t>
            </a:r>
            <a:r>
              <a:rPr lang="en-US" sz="2000" dirty="0" err="1" smtClean="0">
                <a:latin typeface="Tw Cen MT" charset="-18"/>
              </a:rPr>
              <a:t>thúc</a:t>
            </a:r>
            <a:r>
              <a:rPr lang="en-US" sz="2000" dirty="0" smtClean="0">
                <a:latin typeface="Tw Cen MT" charset="-18"/>
              </a:rPr>
              <a:t> </a:t>
            </a:r>
            <a:r>
              <a:rPr lang="en-US" sz="2000" dirty="0" err="1" smtClean="0">
                <a:latin typeface="Tw Cen MT" charset="-18"/>
              </a:rPr>
              <a:t>làm</a:t>
            </a:r>
            <a:r>
              <a:rPr lang="en-US" sz="2000" dirty="0" smtClean="0">
                <a:latin typeface="Tw Cen MT" charset="-18"/>
              </a:rPr>
              <a:t> </a:t>
            </a:r>
            <a:r>
              <a:rPr lang="en-US" sz="2000" dirty="0" err="1" smtClean="0">
                <a:latin typeface="Tw Cen MT" charset="-18"/>
              </a:rPr>
              <a:t>việc</a:t>
            </a:r>
            <a:r>
              <a:rPr lang="en-US" sz="2000" dirty="0" smtClean="0">
                <a:latin typeface="Tw Cen MT" charset="-18"/>
              </a:rPr>
              <a:t>: Data-3 </a:t>
            </a:r>
            <a:r>
              <a:rPr lang="en-US" sz="2000" dirty="0" err="1" smtClean="0">
                <a:latin typeface="Tw Cen MT" charset="-18"/>
              </a:rPr>
              <a:t>và</a:t>
            </a:r>
            <a:r>
              <a:rPr lang="en-US" sz="2000" dirty="0" smtClean="0">
                <a:latin typeface="Tw Cen MT" charset="-18"/>
              </a:rPr>
              <a:t> </a:t>
            </a:r>
            <a:r>
              <a:rPr lang="en-US" sz="2000" dirty="0" err="1" smtClean="0">
                <a:latin typeface="Tw Cen MT" charset="-18"/>
              </a:rPr>
              <a:t>chương</a:t>
            </a:r>
            <a:r>
              <a:rPr lang="en-US" sz="2000" dirty="0" smtClean="0">
                <a:latin typeface="Tw Cen MT" charset="-18"/>
              </a:rPr>
              <a:t> </a:t>
            </a:r>
            <a:r>
              <a:rPr lang="en-US" sz="2000" dirty="0" err="1" smtClean="0">
                <a:latin typeface="Tw Cen MT" charset="-18"/>
              </a:rPr>
              <a:t>trình</a:t>
            </a:r>
            <a:r>
              <a:rPr lang="en-US" sz="2000" dirty="0" smtClean="0">
                <a:latin typeface="Tw Cen MT" charset="-18"/>
              </a:rPr>
              <a:t> </a:t>
            </a:r>
            <a:r>
              <a:rPr lang="en-US" sz="2000" dirty="0" err="1" smtClean="0">
                <a:latin typeface="Tw Cen MT" charset="-18"/>
              </a:rPr>
              <a:t>đồng</a:t>
            </a:r>
            <a:r>
              <a:rPr lang="en-US" sz="2000" dirty="0" smtClean="0">
                <a:latin typeface="Tw Cen MT" charset="-18"/>
              </a:rPr>
              <a:t> </a:t>
            </a:r>
            <a:r>
              <a:rPr lang="en-US" sz="2000" dirty="0" err="1" smtClean="0">
                <a:latin typeface="Tw Cen MT" charset="-18"/>
              </a:rPr>
              <a:t>thời</a:t>
            </a:r>
            <a:r>
              <a:rPr lang="en-US" sz="2000" dirty="0" smtClean="0">
                <a:latin typeface="Tw Cen MT" charset="-18"/>
              </a:rPr>
              <a:t> </a:t>
            </a:r>
            <a:r>
              <a:rPr lang="en-US" sz="2000" dirty="0" err="1" smtClean="0">
                <a:latin typeface="Tw Cen MT" charset="-18"/>
              </a:rPr>
              <a:t>được</a:t>
            </a:r>
            <a:r>
              <a:rPr lang="en-US" sz="2000" dirty="0" smtClean="0">
                <a:latin typeface="Tw Cen MT" charset="-18"/>
              </a:rPr>
              <a:t> </a:t>
            </a:r>
            <a:r>
              <a:rPr lang="en-US" sz="2000" dirty="0" err="1" smtClean="0">
                <a:latin typeface="Tw Cen MT" charset="-18"/>
              </a:rPr>
              <a:t>giải</a:t>
            </a:r>
            <a:r>
              <a:rPr lang="en-US" sz="2000" dirty="0" smtClean="0">
                <a:latin typeface="Tw Cen MT" charset="-18"/>
              </a:rPr>
              <a:t> </a:t>
            </a:r>
            <a:r>
              <a:rPr lang="en-US" sz="2000" dirty="0" err="1" smtClean="0">
                <a:latin typeface="Tw Cen MT" charset="-18"/>
              </a:rPr>
              <a:t>phóng</a:t>
            </a:r>
            <a:r>
              <a:rPr lang="en-US" sz="2000" dirty="0" smtClean="0">
                <a:latin typeface="Tw Cen MT" charset="-18"/>
              </a:rPr>
              <a:t> </a:t>
            </a:r>
            <a:r>
              <a:rPr lang="en-US" sz="2000" dirty="0" err="1" smtClean="0">
                <a:latin typeface="Tw Cen MT" charset="-18"/>
              </a:rPr>
              <a:t>khỏi</a:t>
            </a:r>
            <a:r>
              <a:rPr lang="en-US" sz="2000" dirty="0" smtClean="0">
                <a:latin typeface="Tw Cen MT" charset="-18"/>
              </a:rPr>
              <a:t> </a:t>
            </a:r>
            <a:r>
              <a:rPr lang="en-US" sz="2000" dirty="0" err="1" smtClean="0">
                <a:latin typeface="Tw Cen MT" charset="-18"/>
              </a:rPr>
              <a:t>bộ</a:t>
            </a:r>
            <a:r>
              <a:rPr lang="en-US" sz="2000" dirty="0" smtClean="0">
                <a:latin typeface="Tw Cen MT" charset="-18"/>
              </a:rPr>
              <a:t> </a:t>
            </a:r>
            <a:r>
              <a:rPr lang="en-US" sz="2000" dirty="0" err="1" smtClean="0">
                <a:latin typeface="Tw Cen MT" charset="-18"/>
              </a:rPr>
              <a:t>nhớ</a:t>
            </a:r>
            <a:r>
              <a:rPr lang="en-US" sz="2000" dirty="0" smtClean="0">
                <a:latin typeface="Tw Cen MT" charset="-18"/>
              </a:rPr>
              <a:t>. </a:t>
            </a:r>
            <a:endParaRPr lang="en-US" sz="2000" dirty="0">
              <a:latin typeface="Tw Cen MT" charset="-18"/>
            </a:endParaRPr>
          </a:p>
        </p:txBody>
      </p:sp>
    </p:spTree>
    <p:extLst>
      <p:ext uri="{BB962C8B-B14F-4D97-AF65-F5344CB8AC3E}">
        <p14:creationId xmlns:p14="http://schemas.microsoft.com/office/powerpoint/2010/main" val="3752653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itchFamily="18" charset="0"/>
                <a:cs typeface="Calibri" pitchFamily="34" charset="0"/>
              </a:rPr>
              <a:t>Chương 3. Quản lý bộ nhớ</a:t>
            </a:r>
            <a:endParaRPr lang="vi-VN" dirty="0">
              <a:latin typeface="Cambria" pitchFamily="18" charset="0"/>
              <a:cs typeface="Calibri" pitchFamily="34" charset="0"/>
            </a:endParaRPr>
          </a:p>
        </p:txBody>
      </p:sp>
      <p:sp>
        <p:nvSpPr>
          <p:cNvPr id="3" name="Content Placeholder 2"/>
          <p:cNvSpPr>
            <a:spLocks noGrp="1"/>
          </p:cNvSpPr>
          <p:nvPr>
            <p:ph idx="1"/>
          </p:nvPr>
        </p:nvSpPr>
        <p:spPr/>
        <p:txBody>
          <a:bodyPr/>
          <a:lstStyle/>
          <a:p>
            <a:pPr marL="411480" lvl="1" indent="0">
              <a:buNone/>
            </a:pPr>
            <a:r>
              <a:rPr lang="en-US" b="1" dirty="0" smtClean="0">
                <a:solidFill>
                  <a:schemeClr val="tx2">
                    <a:lumMod val="60000"/>
                    <a:lumOff val="40000"/>
                  </a:schemeClr>
                </a:solidFill>
              </a:rPr>
              <a:t>3.6. </a:t>
            </a:r>
            <a:r>
              <a:rPr lang="en-US" b="1" dirty="0" err="1" smtClean="0">
                <a:solidFill>
                  <a:schemeClr val="tx2">
                    <a:lumMod val="60000"/>
                    <a:lumOff val="40000"/>
                  </a:schemeClr>
                </a:solidFill>
              </a:rPr>
              <a:t>Kỹ</a:t>
            </a:r>
            <a:r>
              <a:rPr lang="en-US" b="1" dirty="0" smtClean="0">
                <a:solidFill>
                  <a:schemeClr val="tx2">
                    <a:lumMod val="60000"/>
                    <a:lumOff val="40000"/>
                  </a:schemeClr>
                </a:solidFill>
              </a:rPr>
              <a:t> </a:t>
            </a:r>
            <a:r>
              <a:rPr lang="en-US" b="1" dirty="0" err="1" smtClean="0">
                <a:solidFill>
                  <a:schemeClr val="tx2">
                    <a:lumMod val="60000"/>
                    <a:lumOff val="40000"/>
                  </a:schemeClr>
                </a:solidFill>
              </a:rPr>
              <a:t>thuật</a:t>
            </a:r>
            <a:r>
              <a:rPr lang="en-US" b="1" dirty="0" smtClean="0">
                <a:solidFill>
                  <a:schemeClr val="tx2">
                    <a:lumMod val="60000"/>
                    <a:lumOff val="40000"/>
                  </a:schemeClr>
                </a:solidFill>
              </a:rPr>
              <a:t> </a:t>
            </a:r>
            <a:r>
              <a:rPr lang="en-US" b="1" dirty="0" err="1" smtClean="0">
                <a:solidFill>
                  <a:schemeClr val="tx2">
                    <a:lumMod val="60000"/>
                    <a:lumOff val="40000"/>
                  </a:schemeClr>
                </a:solidFill>
              </a:rPr>
              <a:t>phân</a:t>
            </a:r>
            <a:r>
              <a:rPr lang="en-US" b="1" dirty="0" smtClean="0">
                <a:solidFill>
                  <a:schemeClr val="tx2">
                    <a:lumMod val="60000"/>
                    <a:lumOff val="40000"/>
                  </a:schemeClr>
                </a:solidFill>
              </a:rPr>
              <a:t> </a:t>
            </a:r>
            <a:r>
              <a:rPr lang="en-US" b="1" dirty="0" err="1" smtClean="0">
                <a:solidFill>
                  <a:schemeClr val="tx2">
                    <a:lumMod val="60000"/>
                    <a:lumOff val="40000"/>
                  </a:schemeClr>
                </a:solidFill>
              </a:rPr>
              <a:t>trang</a:t>
            </a:r>
            <a:r>
              <a:rPr lang="en-US" b="1" dirty="0" smtClean="0">
                <a:solidFill>
                  <a:schemeClr val="tx2">
                    <a:lumMod val="60000"/>
                    <a:lumOff val="40000"/>
                  </a:schemeClr>
                </a:solidFill>
              </a:rPr>
              <a:t> (Paging)</a:t>
            </a:r>
          </a:p>
          <a:p>
            <a:pPr marL="411163" lvl="1" indent="280988">
              <a:buNone/>
            </a:pPr>
            <a:r>
              <a:rPr lang="vi-VN" b="1" dirty="0" smtClean="0">
                <a:solidFill>
                  <a:schemeClr val="tx2">
                    <a:lumMod val="60000"/>
                    <a:lumOff val="40000"/>
                  </a:schemeClr>
                </a:solidFill>
                <a:latin typeface="Calibri" pitchFamily="34" charset="0"/>
                <a:cs typeface="Calibri" pitchFamily="34" charset="0"/>
              </a:rPr>
              <a:t>3.6.1. Sử </a:t>
            </a:r>
            <a:r>
              <a:rPr lang="vi-VN" b="1" dirty="0">
                <a:solidFill>
                  <a:schemeClr val="tx2">
                    <a:lumMod val="60000"/>
                    <a:lumOff val="40000"/>
                  </a:schemeClr>
                </a:solidFill>
                <a:latin typeface="Calibri" pitchFamily="34" charset="0"/>
                <a:cs typeface="Calibri" pitchFamily="34" charset="0"/>
              </a:rPr>
              <a:t>dụng thanh ghi truy cập nhanh </a:t>
            </a:r>
            <a:endParaRPr lang="vi-VN" b="1" dirty="0" smtClean="0">
              <a:solidFill>
                <a:schemeClr val="tx2">
                  <a:lumMod val="60000"/>
                  <a:lumOff val="40000"/>
                </a:schemeClr>
              </a:solidFill>
              <a:latin typeface="Calibri" pitchFamily="34" charset="0"/>
              <a:cs typeface="Calibri" pitchFamily="34" charset="0"/>
            </a:endParaRPr>
          </a:p>
          <a:p>
            <a:pPr marL="411163" lvl="1" indent="280988">
              <a:buNone/>
            </a:pPr>
            <a:r>
              <a:rPr lang="vi-VN" b="1" dirty="0" smtClean="0">
                <a:solidFill>
                  <a:schemeClr val="tx2">
                    <a:lumMod val="60000"/>
                    <a:lumOff val="40000"/>
                  </a:schemeClr>
                </a:solidFill>
                <a:latin typeface="Calibri" pitchFamily="34" charset="0"/>
                <a:cs typeface="Calibri" pitchFamily="34" charset="0"/>
              </a:rPr>
              <a:t>3.6.2. Lưu </a:t>
            </a:r>
            <a:r>
              <a:rPr lang="vi-VN" b="1" dirty="0">
                <a:solidFill>
                  <a:schemeClr val="tx2">
                    <a:lumMod val="60000"/>
                    <a:lumOff val="40000"/>
                  </a:schemeClr>
                </a:solidFill>
                <a:latin typeface="Calibri" pitchFamily="34" charset="0"/>
                <a:cs typeface="Calibri" pitchFamily="34" charset="0"/>
              </a:rPr>
              <a:t>bảng phân trang trong bộ nhớ </a:t>
            </a:r>
            <a:r>
              <a:rPr lang="vi-VN" b="1" dirty="0" smtClean="0">
                <a:solidFill>
                  <a:schemeClr val="tx2">
                    <a:lumMod val="60000"/>
                    <a:lumOff val="40000"/>
                  </a:schemeClr>
                </a:solidFill>
                <a:latin typeface="Calibri" pitchFamily="34" charset="0"/>
                <a:cs typeface="Calibri" pitchFamily="34" charset="0"/>
              </a:rPr>
              <a:t>chính</a:t>
            </a:r>
          </a:p>
          <a:p>
            <a:pPr marL="411163" lvl="1" indent="280988">
              <a:buNone/>
            </a:pPr>
            <a:r>
              <a:rPr lang="en-US" b="1" dirty="0" smtClean="0">
                <a:solidFill>
                  <a:schemeClr val="tx2">
                    <a:lumMod val="60000"/>
                    <a:lumOff val="40000"/>
                  </a:schemeClr>
                </a:solidFill>
              </a:rPr>
              <a:t>3.6.3. </a:t>
            </a:r>
            <a:r>
              <a:rPr lang="en-US" b="1" dirty="0" err="1" smtClean="0">
                <a:solidFill>
                  <a:schemeClr val="tx2">
                    <a:lumMod val="60000"/>
                    <a:lumOff val="40000"/>
                  </a:schemeClr>
                </a:solidFill>
              </a:rPr>
              <a:t>Sử</a:t>
            </a:r>
            <a:r>
              <a:rPr lang="en-US" b="1" dirty="0" smtClean="0">
                <a:solidFill>
                  <a:schemeClr val="tx2">
                    <a:lumMod val="60000"/>
                    <a:lumOff val="40000"/>
                  </a:schemeClr>
                </a:solidFill>
              </a:rPr>
              <a:t> </a:t>
            </a:r>
            <a:r>
              <a:rPr lang="en-US" b="1" dirty="0" err="1">
                <a:solidFill>
                  <a:schemeClr val="tx2">
                    <a:lumMod val="60000"/>
                    <a:lumOff val="40000"/>
                  </a:schemeClr>
                </a:solidFill>
              </a:rPr>
              <a:t>dụng</a:t>
            </a:r>
            <a:r>
              <a:rPr lang="en-US" b="1" dirty="0">
                <a:solidFill>
                  <a:schemeClr val="tx2">
                    <a:lumMod val="60000"/>
                    <a:lumOff val="40000"/>
                  </a:schemeClr>
                </a:solidFill>
              </a:rPr>
              <a:t> </a:t>
            </a:r>
            <a:r>
              <a:rPr lang="en-US" b="1" dirty="0" err="1">
                <a:solidFill>
                  <a:schemeClr val="tx2">
                    <a:lumMod val="60000"/>
                    <a:lumOff val="40000"/>
                  </a:schemeClr>
                </a:solidFill>
              </a:rPr>
              <a:t>thanh</a:t>
            </a:r>
            <a:r>
              <a:rPr lang="en-US" b="1" dirty="0">
                <a:solidFill>
                  <a:schemeClr val="tx2">
                    <a:lumMod val="60000"/>
                    <a:lumOff val="40000"/>
                  </a:schemeClr>
                </a:solidFill>
              </a:rPr>
              <a:t> </a:t>
            </a:r>
            <a:r>
              <a:rPr lang="en-US" b="1" dirty="0" err="1">
                <a:solidFill>
                  <a:schemeClr val="tx2">
                    <a:lumMod val="60000"/>
                    <a:lumOff val="40000"/>
                  </a:schemeClr>
                </a:solidFill>
              </a:rPr>
              <a:t>nhớ</a:t>
            </a:r>
            <a:r>
              <a:rPr lang="en-US" b="1" dirty="0">
                <a:solidFill>
                  <a:schemeClr val="tx2">
                    <a:lumMod val="60000"/>
                    <a:lumOff val="40000"/>
                  </a:schemeClr>
                </a:solidFill>
              </a:rPr>
              <a:t> </a:t>
            </a:r>
            <a:r>
              <a:rPr lang="en-US" b="1" dirty="0" err="1">
                <a:solidFill>
                  <a:schemeClr val="tx2">
                    <a:lumMod val="60000"/>
                    <a:lumOff val="40000"/>
                  </a:schemeClr>
                </a:solidFill>
              </a:rPr>
              <a:t>kết</a:t>
            </a:r>
            <a:r>
              <a:rPr lang="en-US" b="1" dirty="0">
                <a:solidFill>
                  <a:schemeClr val="tx2">
                    <a:lumMod val="60000"/>
                    <a:lumOff val="40000"/>
                  </a:schemeClr>
                </a:solidFill>
              </a:rPr>
              <a:t> </a:t>
            </a:r>
            <a:r>
              <a:rPr lang="en-US" b="1" dirty="0" err="1">
                <a:solidFill>
                  <a:schemeClr val="tx2">
                    <a:lumMod val="60000"/>
                    <a:lumOff val="40000"/>
                  </a:schemeClr>
                </a:solidFill>
              </a:rPr>
              <a:t>hợp</a:t>
            </a:r>
            <a:r>
              <a:rPr lang="en-US" b="1" dirty="0">
                <a:solidFill>
                  <a:schemeClr val="tx2">
                    <a:lumMod val="60000"/>
                    <a:lumOff val="40000"/>
                  </a:schemeClr>
                </a:solidFill>
              </a:rPr>
              <a:t> </a:t>
            </a:r>
            <a:r>
              <a:rPr lang="en-US" b="1" dirty="0" smtClean="0">
                <a:solidFill>
                  <a:schemeClr val="tx2">
                    <a:lumMod val="60000"/>
                    <a:lumOff val="40000"/>
                  </a:schemeClr>
                </a:solidFill>
              </a:rPr>
              <a:t>CAAR</a:t>
            </a:r>
          </a:p>
          <a:p>
            <a:pPr marL="411480" lvl="1" indent="0">
              <a:buNone/>
            </a:pPr>
            <a:r>
              <a:rPr lang="en-US" b="1" dirty="0" smtClean="0">
                <a:solidFill>
                  <a:schemeClr val="tx2">
                    <a:lumMod val="60000"/>
                    <a:lumOff val="40000"/>
                  </a:schemeClr>
                </a:solidFill>
              </a:rPr>
              <a:t>3.7. Chia </a:t>
            </a:r>
            <a:r>
              <a:rPr lang="en-US" b="1" dirty="0" err="1">
                <a:solidFill>
                  <a:schemeClr val="tx2">
                    <a:lumMod val="60000"/>
                    <a:lumOff val="40000"/>
                  </a:schemeClr>
                </a:solidFill>
              </a:rPr>
              <a:t>sẻ</a:t>
            </a:r>
            <a:r>
              <a:rPr lang="en-US" b="1" dirty="0">
                <a:solidFill>
                  <a:schemeClr val="tx2">
                    <a:lumMod val="60000"/>
                    <a:lumOff val="40000"/>
                  </a:schemeClr>
                </a:solidFill>
              </a:rPr>
              <a:t> </a:t>
            </a:r>
            <a:r>
              <a:rPr lang="en-US" b="1" dirty="0" err="1">
                <a:solidFill>
                  <a:schemeClr val="tx2">
                    <a:lumMod val="60000"/>
                    <a:lumOff val="40000"/>
                  </a:schemeClr>
                </a:solidFill>
              </a:rPr>
              <a:t>trang</a:t>
            </a:r>
            <a:r>
              <a:rPr lang="en-US" b="1" dirty="0">
                <a:solidFill>
                  <a:schemeClr val="tx2">
                    <a:lumMod val="60000"/>
                    <a:lumOff val="40000"/>
                  </a:schemeClr>
                </a:solidFill>
              </a:rPr>
              <a:t> (Sharing Pages)</a:t>
            </a:r>
          </a:p>
          <a:p>
            <a:pPr marL="411480" lvl="1" indent="0">
              <a:buNone/>
            </a:pPr>
            <a:r>
              <a:rPr lang="en-US" b="1" dirty="0" smtClean="0"/>
              <a:t>3.8. </a:t>
            </a:r>
            <a:r>
              <a:rPr lang="en-US" b="1" dirty="0" err="1" smtClean="0"/>
              <a:t>Kỹ</a:t>
            </a:r>
            <a:r>
              <a:rPr lang="en-US" b="1" dirty="0" smtClean="0"/>
              <a:t> </a:t>
            </a:r>
            <a:r>
              <a:rPr lang="en-US" b="1" dirty="0" err="1" smtClean="0"/>
              <a:t>thuật</a:t>
            </a:r>
            <a:r>
              <a:rPr lang="en-US" b="1" dirty="0" smtClean="0"/>
              <a:t> </a:t>
            </a:r>
            <a:r>
              <a:rPr lang="en-US" b="1" dirty="0" err="1" smtClean="0"/>
              <a:t>phân</a:t>
            </a:r>
            <a:r>
              <a:rPr lang="en-US" b="1" dirty="0" smtClean="0"/>
              <a:t> </a:t>
            </a:r>
            <a:r>
              <a:rPr lang="en-US" b="1" dirty="0" err="1" smtClean="0"/>
              <a:t>đoạn</a:t>
            </a:r>
            <a:r>
              <a:rPr lang="en-US" b="1" dirty="0" smtClean="0"/>
              <a:t> (Segmentation)</a:t>
            </a:r>
          </a:p>
          <a:p>
            <a:pPr marL="411480" lvl="1" indent="0">
              <a:buNone/>
            </a:pPr>
            <a:r>
              <a:rPr lang="en-US" b="1" dirty="0" smtClean="0">
                <a:solidFill>
                  <a:schemeClr val="tx2">
                    <a:lumMod val="60000"/>
                    <a:lumOff val="40000"/>
                  </a:schemeClr>
                </a:solidFill>
              </a:rPr>
              <a:t>3.9. </a:t>
            </a:r>
            <a:r>
              <a:rPr lang="en-US" b="1" dirty="0">
                <a:solidFill>
                  <a:schemeClr val="tx2">
                    <a:lumMod val="60000"/>
                    <a:lumOff val="40000"/>
                  </a:schemeClr>
                </a:solidFill>
              </a:rPr>
              <a:t>Chia </a:t>
            </a:r>
            <a:r>
              <a:rPr lang="en-US" b="1" dirty="0" err="1">
                <a:solidFill>
                  <a:schemeClr val="tx2">
                    <a:lumMod val="60000"/>
                    <a:lumOff val="40000"/>
                  </a:schemeClr>
                </a:solidFill>
              </a:rPr>
              <a:t>sẻ</a:t>
            </a:r>
            <a:r>
              <a:rPr lang="en-US" b="1" dirty="0">
                <a:solidFill>
                  <a:schemeClr val="tx2">
                    <a:lumMod val="60000"/>
                    <a:lumOff val="40000"/>
                  </a:schemeClr>
                </a:solidFill>
              </a:rPr>
              <a:t> </a:t>
            </a:r>
            <a:r>
              <a:rPr lang="en-US" b="1" dirty="0" err="1">
                <a:solidFill>
                  <a:schemeClr val="tx2">
                    <a:lumMod val="60000"/>
                    <a:lumOff val="40000"/>
                  </a:schemeClr>
                </a:solidFill>
              </a:rPr>
              <a:t>đoạn</a:t>
            </a:r>
            <a:r>
              <a:rPr lang="en-US" b="1" dirty="0">
                <a:solidFill>
                  <a:schemeClr val="tx2">
                    <a:lumMod val="60000"/>
                    <a:lumOff val="40000"/>
                  </a:schemeClr>
                </a:solidFill>
              </a:rPr>
              <a:t> (Sharing Segments</a:t>
            </a:r>
            <a:r>
              <a:rPr lang="en-US" b="1" dirty="0" smtClean="0">
                <a:solidFill>
                  <a:schemeClr val="tx2">
                    <a:lumMod val="60000"/>
                    <a:lumOff val="40000"/>
                  </a:schemeClr>
                </a:solidFill>
              </a:rPr>
              <a:t>)</a:t>
            </a:r>
          </a:p>
          <a:p>
            <a:pPr marL="411480" lvl="1" indent="0">
              <a:buNone/>
            </a:pPr>
            <a:r>
              <a:rPr lang="en-US" b="1" dirty="0" smtClean="0">
                <a:solidFill>
                  <a:schemeClr val="tx2">
                    <a:lumMod val="60000"/>
                    <a:lumOff val="40000"/>
                  </a:schemeClr>
                </a:solidFill>
              </a:rPr>
              <a:t>3.10. </a:t>
            </a:r>
            <a:r>
              <a:rPr lang="en-US" b="1" dirty="0" err="1">
                <a:solidFill>
                  <a:schemeClr val="tx2">
                    <a:lumMod val="60000"/>
                    <a:lumOff val="40000"/>
                  </a:schemeClr>
                </a:solidFill>
              </a:rPr>
              <a:t>Kết</a:t>
            </a:r>
            <a:r>
              <a:rPr lang="en-US" b="1" dirty="0">
                <a:solidFill>
                  <a:schemeClr val="tx2">
                    <a:lumMod val="60000"/>
                    <a:lumOff val="40000"/>
                  </a:schemeClr>
                </a:solidFill>
              </a:rPr>
              <a:t> </a:t>
            </a:r>
            <a:r>
              <a:rPr lang="en-US" b="1" dirty="0" err="1">
                <a:solidFill>
                  <a:schemeClr val="tx2">
                    <a:lumMod val="60000"/>
                    <a:lumOff val="40000"/>
                  </a:schemeClr>
                </a:solidFill>
              </a:rPr>
              <a:t>hợp</a:t>
            </a:r>
            <a:r>
              <a:rPr lang="en-US" b="1" dirty="0">
                <a:solidFill>
                  <a:schemeClr val="tx2">
                    <a:lumMod val="60000"/>
                    <a:lumOff val="40000"/>
                  </a:schemeClr>
                </a:solidFill>
              </a:rPr>
              <a:t> </a:t>
            </a:r>
            <a:r>
              <a:rPr lang="en-US" b="1" dirty="0" err="1">
                <a:solidFill>
                  <a:schemeClr val="tx2">
                    <a:lumMod val="60000"/>
                    <a:lumOff val="40000"/>
                  </a:schemeClr>
                </a:solidFill>
              </a:rPr>
              <a:t>phân</a:t>
            </a:r>
            <a:r>
              <a:rPr lang="en-US" b="1" dirty="0">
                <a:solidFill>
                  <a:schemeClr val="tx2">
                    <a:lumMod val="60000"/>
                    <a:lumOff val="40000"/>
                  </a:schemeClr>
                </a:solidFill>
              </a:rPr>
              <a:t> </a:t>
            </a:r>
            <a:r>
              <a:rPr lang="en-US" b="1" dirty="0" err="1">
                <a:solidFill>
                  <a:schemeClr val="tx2">
                    <a:lumMod val="60000"/>
                    <a:lumOff val="40000"/>
                  </a:schemeClr>
                </a:solidFill>
              </a:rPr>
              <a:t>đoạn</a:t>
            </a:r>
            <a:r>
              <a:rPr lang="en-US" b="1" dirty="0">
                <a:solidFill>
                  <a:schemeClr val="tx2">
                    <a:lumMod val="60000"/>
                    <a:lumOff val="40000"/>
                  </a:schemeClr>
                </a:solidFill>
              </a:rPr>
              <a:t> </a:t>
            </a:r>
            <a:r>
              <a:rPr lang="en-US" b="1" dirty="0" err="1">
                <a:solidFill>
                  <a:schemeClr val="tx2">
                    <a:lumMod val="60000"/>
                    <a:lumOff val="40000"/>
                  </a:schemeClr>
                </a:solidFill>
              </a:rPr>
              <a:t>với</a:t>
            </a:r>
            <a:r>
              <a:rPr lang="en-US" b="1" dirty="0">
                <a:solidFill>
                  <a:schemeClr val="tx2">
                    <a:lumMod val="60000"/>
                    <a:lumOff val="40000"/>
                  </a:schemeClr>
                </a:solidFill>
              </a:rPr>
              <a:t> </a:t>
            </a:r>
            <a:r>
              <a:rPr lang="en-US" b="1" dirty="0" err="1">
                <a:solidFill>
                  <a:schemeClr val="tx2">
                    <a:lumMod val="60000"/>
                    <a:lumOff val="40000"/>
                  </a:schemeClr>
                </a:solidFill>
              </a:rPr>
              <a:t>phân</a:t>
            </a:r>
            <a:r>
              <a:rPr lang="en-US" b="1" dirty="0">
                <a:solidFill>
                  <a:schemeClr val="tx2">
                    <a:lumMod val="60000"/>
                    <a:lumOff val="40000"/>
                  </a:schemeClr>
                </a:solidFill>
              </a:rPr>
              <a:t> </a:t>
            </a:r>
            <a:r>
              <a:rPr lang="en-US" b="1" dirty="0" err="1" smtClean="0">
                <a:solidFill>
                  <a:schemeClr val="tx2">
                    <a:lumMod val="60000"/>
                    <a:lumOff val="40000"/>
                  </a:schemeClr>
                </a:solidFill>
              </a:rPr>
              <a:t>trang</a:t>
            </a:r>
            <a:endParaRPr lang="en-US" b="1" dirty="0" smtClean="0">
              <a:solidFill>
                <a:schemeClr val="tx2">
                  <a:lumMod val="60000"/>
                  <a:lumOff val="40000"/>
                </a:schemeClr>
              </a:solidFill>
            </a:endParaRPr>
          </a:p>
        </p:txBody>
      </p:sp>
      <p:sp>
        <p:nvSpPr>
          <p:cNvPr id="4" name="Date Placeholder 3"/>
          <p:cNvSpPr>
            <a:spLocks noGrp="1"/>
          </p:cNvSpPr>
          <p:nvPr>
            <p:ph type="dt" sz="half" idx="10"/>
          </p:nvPr>
        </p:nvSpPr>
        <p:spPr/>
        <p:txBody>
          <a:bodyPr/>
          <a:lstStyle/>
          <a:p>
            <a:fld id="{825DEB80-2E67-47AA-8CC8-2817B6C17B3D}" type="datetime1">
              <a:rPr lang="en-US" smtClean="0"/>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322014856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3.8. </a:t>
            </a:r>
            <a:r>
              <a:rPr lang="en-US" dirty="0" err="1" smtClean="0"/>
              <a:t>Phân</a:t>
            </a:r>
            <a:r>
              <a:rPr lang="en-US" dirty="0" smtClean="0"/>
              <a:t> </a:t>
            </a:r>
            <a:r>
              <a:rPr lang="en-US" dirty="0" err="1" smtClean="0"/>
              <a:t>đoạn</a:t>
            </a:r>
            <a:r>
              <a:rPr lang="en-US" dirty="0" smtClean="0"/>
              <a:t> (Segmentation)</a:t>
            </a:r>
            <a:endParaRPr lang="vi-VN" dirty="0"/>
          </a:p>
        </p:txBody>
      </p:sp>
      <p:sp>
        <p:nvSpPr>
          <p:cNvPr id="3" name="Content Placeholder 2"/>
          <p:cNvSpPr>
            <a:spLocks noGrp="1"/>
          </p:cNvSpPr>
          <p:nvPr>
            <p:ph idx="1"/>
          </p:nvPr>
        </p:nvSpPr>
        <p:spPr/>
        <p:txBody>
          <a:bodyPr>
            <a:normAutofit/>
          </a:bodyPr>
          <a:lstStyle/>
          <a:p>
            <a:r>
              <a:rPr lang="en-US" sz="2800" dirty="0" err="1" smtClean="0"/>
              <a:t>Trong</a:t>
            </a:r>
            <a:r>
              <a:rPr lang="en-US" sz="2800" dirty="0"/>
              <a:t> </a:t>
            </a:r>
            <a:r>
              <a:rPr lang="en-US" sz="2800" dirty="0" err="1" smtClean="0"/>
              <a:t>kỹ</a:t>
            </a:r>
            <a:r>
              <a:rPr lang="en-US" sz="2800" dirty="0" smtClean="0"/>
              <a:t> </a:t>
            </a:r>
            <a:r>
              <a:rPr lang="en-US" sz="2800" dirty="0" err="1" smtClean="0"/>
              <a:t>thuật</a:t>
            </a:r>
            <a:r>
              <a:rPr lang="en-US" sz="2800" dirty="0" smtClean="0"/>
              <a:t> </a:t>
            </a:r>
            <a:r>
              <a:rPr lang="en-US" sz="2800" dirty="0" err="1" smtClean="0"/>
              <a:t>phân</a:t>
            </a:r>
            <a:r>
              <a:rPr lang="en-US" sz="2800" dirty="0" smtClean="0"/>
              <a:t> </a:t>
            </a:r>
            <a:r>
              <a:rPr lang="en-US" sz="2800" dirty="0" err="1" smtClean="0"/>
              <a:t>đoạn</a:t>
            </a:r>
            <a:r>
              <a:rPr lang="en-US" sz="2800" dirty="0" smtClean="0"/>
              <a:t>, </a:t>
            </a:r>
            <a:r>
              <a:rPr lang="en-US" sz="2800" dirty="0" err="1" smtClean="0"/>
              <a:t>chương</a:t>
            </a:r>
            <a:r>
              <a:rPr lang="en-US" sz="2800" dirty="0" smtClean="0"/>
              <a:t> </a:t>
            </a:r>
            <a:r>
              <a:rPr lang="en-US" sz="2800" dirty="0" err="1" smtClean="0"/>
              <a:t>trình</a:t>
            </a:r>
            <a:r>
              <a:rPr lang="en-US" sz="2800" dirty="0" smtClean="0"/>
              <a:t> </a:t>
            </a:r>
            <a:r>
              <a:rPr lang="en-US" sz="2800" dirty="0" err="1" smtClean="0"/>
              <a:t>được</a:t>
            </a:r>
            <a:r>
              <a:rPr lang="en-US" sz="2800" dirty="0" smtClean="0"/>
              <a:t> chia </a:t>
            </a:r>
            <a:r>
              <a:rPr lang="en-US" sz="2800" dirty="0" err="1" smtClean="0"/>
              <a:t>ra</a:t>
            </a:r>
            <a:r>
              <a:rPr lang="en-US" sz="2800" dirty="0" smtClean="0"/>
              <a:t> </a:t>
            </a:r>
            <a:r>
              <a:rPr lang="en-US" sz="2800" dirty="0" err="1" smtClean="0"/>
              <a:t>thành</a:t>
            </a:r>
            <a:r>
              <a:rPr lang="en-US" sz="2800" dirty="0" smtClean="0"/>
              <a:t> </a:t>
            </a:r>
            <a:r>
              <a:rPr lang="en-US" sz="2800" dirty="0" err="1" smtClean="0"/>
              <a:t>các</a:t>
            </a:r>
            <a:r>
              <a:rPr lang="en-US" sz="2800" dirty="0" smtClean="0"/>
              <a:t> </a:t>
            </a:r>
            <a:r>
              <a:rPr lang="en-US" sz="2800" dirty="0" err="1" smtClean="0"/>
              <a:t>đoạn</a:t>
            </a:r>
            <a:r>
              <a:rPr lang="en-US" sz="2800" dirty="0" smtClean="0"/>
              <a:t> </a:t>
            </a:r>
            <a:r>
              <a:rPr lang="en-US" sz="2800" dirty="0" err="1" smtClean="0"/>
              <a:t>có</a:t>
            </a:r>
            <a:r>
              <a:rPr lang="en-US" sz="2800" dirty="0" smtClean="0"/>
              <a:t> </a:t>
            </a:r>
            <a:r>
              <a:rPr lang="en-US" sz="2800" dirty="0" err="1" smtClean="0"/>
              <a:t>kích</a:t>
            </a:r>
            <a:r>
              <a:rPr lang="en-US" sz="2800" dirty="0" smtClean="0"/>
              <a:t> </a:t>
            </a:r>
            <a:r>
              <a:rPr lang="en-US" sz="2800" dirty="0" err="1" smtClean="0"/>
              <a:t>cỡ</a:t>
            </a:r>
            <a:r>
              <a:rPr lang="en-US" sz="2800" dirty="0" smtClean="0"/>
              <a:t> </a:t>
            </a:r>
            <a:r>
              <a:rPr lang="en-US" sz="2800" dirty="0" err="1" smtClean="0"/>
              <a:t>động</a:t>
            </a:r>
            <a:r>
              <a:rPr lang="en-US" sz="2800" dirty="0" smtClean="0"/>
              <a:t>, </a:t>
            </a:r>
            <a:r>
              <a:rPr lang="en-US" sz="2800" dirty="0" err="1" smtClean="0"/>
              <a:t>thay</a:t>
            </a:r>
            <a:r>
              <a:rPr lang="en-US" sz="2800" dirty="0" smtClean="0"/>
              <a:t> </a:t>
            </a:r>
            <a:r>
              <a:rPr lang="en-US" sz="2800" dirty="0" err="1" smtClean="0"/>
              <a:t>vì</a:t>
            </a:r>
            <a:r>
              <a:rPr lang="en-US" sz="2800" dirty="0" smtClean="0"/>
              <a:t> </a:t>
            </a:r>
            <a:r>
              <a:rPr lang="en-US" sz="2800" dirty="0" err="1" smtClean="0"/>
              <a:t>kích</a:t>
            </a:r>
            <a:r>
              <a:rPr lang="en-US" sz="2800" dirty="0" smtClean="0"/>
              <a:t> </a:t>
            </a:r>
            <a:r>
              <a:rPr lang="en-US" sz="2800" dirty="0" err="1" smtClean="0"/>
              <a:t>cỡ</a:t>
            </a:r>
            <a:r>
              <a:rPr lang="en-US" sz="2800" dirty="0" smtClean="0"/>
              <a:t> </a:t>
            </a:r>
            <a:r>
              <a:rPr lang="en-US" sz="2800" dirty="0" err="1" smtClean="0"/>
              <a:t>cố</a:t>
            </a:r>
            <a:r>
              <a:rPr lang="en-US" sz="2800" dirty="0" smtClean="0"/>
              <a:t> </a:t>
            </a:r>
            <a:r>
              <a:rPr lang="en-US" sz="2800" dirty="0" err="1" smtClean="0"/>
              <a:t>định</a:t>
            </a:r>
            <a:r>
              <a:rPr lang="en-US" sz="2800" dirty="0" smtClean="0"/>
              <a:t> </a:t>
            </a:r>
            <a:r>
              <a:rPr lang="en-US" sz="2800" dirty="0" err="1" smtClean="0"/>
              <a:t>như</a:t>
            </a:r>
            <a:r>
              <a:rPr lang="en-US" sz="2800" dirty="0" smtClean="0"/>
              <a:t> </a:t>
            </a:r>
            <a:r>
              <a:rPr lang="en-US" sz="2800" dirty="0" err="1" smtClean="0"/>
              <a:t>phân</a:t>
            </a:r>
            <a:r>
              <a:rPr lang="en-US" sz="2800" dirty="0" smtClean="0"/>
              <a:t> </a:t>
            </a:r>
            <a:r>
              <a:rPr lang="en-US" sz="2800" dirty="0" err="1" smtClean="0"/>
              <a:t>trang</a:t>
            </a:r>
            <a:r>
              <a:rPr lang="en-US" sz="2800" dirty="0" smtClean="0"/>
              <a:t>.</a:t>
            </a:r>
          </a:p>
          <a:p>
            <a:r>
              <a:rPr lang="en-US" sz="2800" dirty="0" err="1" smtClean="0"/>
              <a:t>Giống</a:t>
            </a:r>
            <a:r>
              <a:rPr lang="en-US" sz="2800" dirty="0" smtClean="0"/>
              <a:t> </a:t>
            </a:r>
            <a:r>
              <a:rPr lang="en-US" sz="2800" dirty="0" err="1" smtClean="0"/>
              <a:t>như</a:t>
            </a:r>
            <a:r>
              <a:rPr lang="en-US" sz="2800" dirty="0" smtClean="0"/>
              <a:t> </a:t>
            </a:r>
            <a:r>
              <a:rPr lang="en-US" sz="2800" dirty="0" err="1" smtClean="0"/>
              <a:t>kỹ</a:t>
            </a:r>
            <a:r>
              <a:rPr lang="en-US" sz="2800" dirty="0" smtClean="0"/>
              <a:t> </a:t>
            </a:r>
            <a:r>
              <a:rPr lang="en-US" sz="2800" dirty="0" err="1" smtClean="0"/>
              <a:t>thuật</a:t>
            </a:r>
            <a:r>
              <a:rPr lang="en-US" sz="2800" dirty="0" smtClean="0"/>
              <a:t> </a:t>
            </a:r>
            <a:r>
              <a:rPr lang="en-US" sz="2800" dirty="0" err="1" smtClean="0"/>
              <a:t>phân</a:t>
            </a:r>
            <a:r>
              <a:rPr lang="en-US" sz="2800" dirty="0" smtClean="0"/>
              <a:t> </a:t>
            </a:r>
            <a:r>
              <a:rPr lang="en-US" sz="2800" dirty="0" err="1" smtClean="0"/>
              <a:t>vùng</a:t>
            </a:r>
            <a:r>
              <a:rPr lang="en-US" sz="2800" dirty="0" smtClean="0"/>
              <a:t> </a:t>
            </a:r>
            <a:r>
              <a:rPr lang="en-US" sz="2800" dirty="0" err="1" smtClean="0"/>
              <a:t>động</a:t>
            </a:r>
            <a:r>
              <a:rPr lang="en-US" sz="2800" dirty="0" smtClean="0"/>
              <a:t>,  </a:t>
            </a:r>
            <a:r>
              <a:rPr lang="en-US" sz="2800" dirty="0" err="1" smtClean="0"/>
              <a:t>nhưng</a:t>
            </a:r>
            <a:r>
              <a:rPr lang="en-US" sz="2800" dirty="0" smtClean="0"/>
              <a:t> ở </a:t>
            </a:r>
            <a:r>
              <a:rPr lang="en-US" sz="2800" dirty="0" err="1" smtClean="0"/>
              <a:t>đây</a:t>
            </a:r>
            <a:r>
              <a:rPr lang="en-US" sz="2800" dirty="0" smtClean="0"/>
              <a:t> </a:t>
            </a:r>
            <a:r>
              <a:rPr lang="en-US" sz="2800" dirty="0" err="1" smtClean="0"/>
              <a:t>chương</a:t>
            </a:r>
            <a:r>
              <a:rPr lang="en-US" sz="2800" dirty="0" smtClean="0"/>
              <a:t> </a:t>
            </a:r>
            <a:r>
              <a:rPr lang="en-US" sz="2800" dirty="0" err="1" smtClean="0"/>
              <a:t>trình</a:t>
            </a:r>
            <a:r>
              <a:rPr lang="en-US" sz="2800" dirty="0" smtClean="0"/>
              <a:t> </a:t>
            </a:r>
            <a:r>
              <a:rPr lang="en-US" sz="2800" dirty="0" err="1" smtClean="0"/>
              <a:t>được</a:t>
            </a:r>
            <a:r>
              <a:rPr lang="en-US" sz="2800" dirty="0" smtClean="0"/>
              <a:t> chia </a:t>
            </a:r>
            <a:r>
              <a:rPr lang="en-US" sz="2800" dirty="0" err="1" smtClean="0"/>
              <a:t>ra</a:t>
            </a:r>
            <a:r>
              <a:rPr lang="en-US" sz="2800" dirty="0" smtClean="0"/>
              <a:t> </a:t>
            </a:r>
            <a:r>
              <a:rPr lang="en-US" sz="2800" dirty="0" err="1" smtClean="0"/>
              <a:t>thành</a:t>
            </a:r>
            <a:r>
              <a:rPr lang="en-US" sz="2800" dirty="0" smtClean="0"/>
              <a:t> </a:t>
            </a:r>
            <a:r>
              <a:rPr lang="en-US" sz="2800" dirty="0" err="1" smtClean="0"/>
              <a:t>các</a:t>
            </a:r>
            <a:r>
              <a:rPr lang="en-US" sz="2800" dirty="0" smtClean="0"/>
              <a:t> </a:t>
            </a:r>
            <a:r>
              <a:rPr lang="en-US" sz="2800" dirty="0" err="1" smtClean="0"/>
              <a:t>phần</a:t>
            </a:r>
            <a:r>
              <a:rPr lang="en-US" sz="2800" dirty="0" smtClean="0"/>
              <a:t> </a:t>
            </a:r>
            <a:r>
              <a:rPr lang="en-US" sz="2800" dirty="0" err="1" smtClean="0"/>
              <a:t>nhỏ</a:t>
            </a:r>
            <a:r>
              <a:rPr lang="en-US" sz="2800" dirty="0" smtClean="0"/>
              <a:t>.</a:t>
            </a:r>
            <a:endParaRPr lang="en-US" sz="2800" dirty="0"/>
          </a:p>
          <a:p>
            <a:r>
              <a:rPr lang="en-US" sz="2800" dirty="0" err="1" smtClean="0"/>
              <a:t>Mỗi</a:t>
            </a:r>
            <a:r>
              <a:rPr lang="en-US" sz="2800" dirty="0" smtClean="0"/>
              <a:t> </a:t>
            </a:r>
            <a:r>
              <a:rPr lang="en-US" sz="2800" dirty="0" err="1" smtClean="0"/>
              <a:t>một</a:t>
            </a:r>
            <a:r>
              <a:rPr lang="en-US" sz="2800" dirty="0" smtClean="0"/>
              <a:t> LA </a:t>
            </a:r>
            <a:r>
              <a:rPr lang="en-US" sz="2800" dirty="0" err="1" smtClean="0"/>
              <a:t>được</a:t>
            </a:r>
            <a:r>
              <a:rPr lang="en-US" sz="2800" dirty="0" smtClean="0"/>
              <a:t> </a:t>
            </a:r>
            <a:r>
              <a:rPr lang="en-US" sz="2800" dirty="0" err="1" smtClean="0"/>
              <a:t>định</a:t>
            </a:r>
            <a:r>
              <a:rPr lang="en-US" sz="2800" dirty="0" smtClean="0"/>
              <a:t> </a:t>
            </a:r>
            <a:r>
              <a:rPr lang="en-US" sz="2800" dirty="0" err="1" smtClean="0"/>
              <a:t>dạng</a:t>
            </a:r>
            <a:r>
              <a:rPr lang="en-US" sz="2800" dirty="0" smtClean="0"/>
              <a:t> </a:t>
            </a:r>
            <a:r>
              <a:rPr lang="en-US" sz="2800" dirty="0" err="1" smtClean="0"/>
              <a:t>bởi</a:t>
            </a:r>
            <a:r>
              <a:rPr lang="en-US" sz="2800" dirty="0" smtClean="0"/>
              <a:t> </a:t>
            </a:r>
            <a:r>
              <a:rPr lang="en-US" sz="2800" dirty="0" err="1" smtClean="0"/>
              <a:t>một</a:t>
            </a:r>
            <a:r>
              <a:rPr lang="en-US" sz="2800" dirty="0" smtClean="0"/>
              <a:t> </a:t>
            </a:r>
            <a:r>
              <a:rPr lang="en-US" sz="2800" dirty="0" err="1" smtClean="0"/>
              <a:t>tên</a:t>
            </a:r>
            <a:r>
              <a:rPr lang="en-US" sz="2800" dirty="0" smtClean="0"/>
              <a:t> </a:t>
            </a:r>
            <a:r>
              <a:rPr lang="en-US" sz="2800" dirty="0" err="1" smtClean="0"/>
              <a:t>đoạn</a:t>
            </a:r>
            <a:r>
              <a:rPr lang="en-US" sz="2800" dirty="0" smtClean="0"/>
              <a:t> </a:t>
            </a:r>
            <a:r>
              <a:rPr lang="en-US" sz="2800" dirty="0" err="1" smtClean="0"/>
              <a:t>và</a:t>
            </a:r>
            <a:r>
              <a:rPr lang="en-US" sz="2800" dirty="0" smtClean="0"/>
              <a:t> </a:t>
            </a:r>
            <a:r>
              <a:rPr lang="en-US" sz="2800" dirty="0" err="1" smtClean="0"/>
              <a:t>độ</a:t>
            </a:r>
            <a:r>
              <a:rPr lang="en-US" sz="2800" dirty="0" smtClean="0"/>
              <a:t> </a:t>
            </a:r>
            <a:r>
              <a:rPr lang="en-US" sz="2800" dirty="0" err="1" smtClean="0"/>
              <a:t>dời</a:t>
            </a:r>
            <a:r>
              <a:rPr lang="en-US" sz="2800" dirty="0" smtClean="0"/>
              <a:t> </a:t>
            </a:r>
            <a:r>
              <a:rPr lang="en-US" sz="2800" dirty="0" err="1" smtClean="0"/>
              <a:t>chuyển</a:t>
            </a:r>
            <a:r>
              <a:rPr lang="en-US" sz="2800" dirty="0" smtClean="0"/>
              <a:t> </a:t>
            </a:r>
            <a:r>
              <a:rPr lang="en-US" sz="2800" dirty="0" err="1" smtClean="0"/>
              <a:t>trong</a:t>
            </a:r>
            <a:r>
              <a:rPr lang="en-US" sz="2800" dirty="0" smtClean="0"/>
              <a:t> </a:t>
            </a:r>
            <a:r>
              <a:rPr lang="en-US" sz="2800" dirty="0" err="1" smtClean="0"/>
              <a:t>đoạn</a:t>
            </a:r>
            <a:r>
              <a:rPr lang="en-US" sz="2800" dirty="0" smtClean="0"/>
              <a:t> </a:t>
            </a:r>
            <a:r>
              <a:rPr lang="en-US" sz="2800" dirty="0" err="1" smtClean="0"/>
              <a:t>đó</a:t>
            </a:r>
            <a:r>
              <a:rPr lang="en-US" sz="2800" dirty="0" smtClean="0"/>
              <a:t>, </a:t>
            </a:r>
            <a:r>
              <a:rPr lang="en-US" sz="2800" dirty="0" err="1" smtClean="0"/>
              <a:t>các</a:t>
            </a:r>
            <a:r>
              <a:rPr lang="en-US" sz="2800" dirty="0" smtClean="0"/>
              <a:t> </a:t>
            </a:r>
            <a:r>
              <a:rPr lang="en-US" sz="2800" dirty="0" err="1" smtClean="0"/>
              <a:t>đoạn</a:t>
            </a:r>
            <a:r>
              <a:rPr lang="en-US" sz="2800" dirty="0" smtClean="0"/>
              <a:t> </a:t>
            </a:r>
            <a:r>
              <a:rPr lang="en-US" sz="2800" dirty="0" err="1" smtClean="0"/>
              <a:t>được</a:t>
            </a:r>
            <a:r>
              <a:rPr lang="en-US" sz="2800" dirty="0" smtClean="0"/>
              <a:t> </a:t>
            </a:r>
            <a:r>
              <a:rPr lang="en-US" sz="2800" dirty="0" err="1" smtClean="0"/>
              <a:t>đánh</a:t>
            </a:r>
            <a:r>
              <a:rPr lang="en-US" sz="2800" dirty="0" smtClean="0"/>
              <a:t> </a:t>
            </a:r>
            <a:r>
              <a:rPr lang="en-US" sz="2800" dirty="0" err="1" smtClean="0"/>
              <a:t>số</a:t>
            </a:r>
            <a:r>
              <a:rPr lang="en-US" sz="2800" dirty="0" smtClean="0"/>
              <a:t>. </a:t>
            </a:r>
            <a:r>
              <a:rPr lang="en-US" sz="2800" dirty="0" err="1" smtClean="0"/>
              <a:t>Trên</a:t>
            </a:r>
            <a:r>
              <a:rPr lang="en-US" sz="2800" dirty="0" smtClean="0"/>
              <a:t> </a:t>
            </a:r>
            <a:r>
              <a:rPr lang="en-US" sz="2800" dirty="0" err="1" smtClean="0"/>
              <a:t>thực</a:t>
            </a:r>
            <a:r>
              <a:rPr lang="en-US" sz="2800" dirty="0" smtClean="0"/>
              <a:t> </a:t>
            </a:r>
            <a:r>
              <a:rPr lang="en-US" sz="2800" dirty="0" err="1" smtClean="0"/>
              <a:t>tế</a:t>
            </a:r>
            <a:r>
              <a:rPr lang="en-US" sz="2800" dirty="0" smtClean="0"/>
              <a:t>, </a:t>
            </a:r>
            <a:r>
              <a:rPr lang="en-US" sz="2800" dirty="0" err="1" smtClean="0"/>
              <a:t>chương</a:t>
            </a:r>
            <a:r>
              <a:rPr lang="en-US" sz="2800" dirty="0" smtClean="0"/>
              <a:t> </a:t>
            </a:r>
            <a:r>
              <a:rPr lang="en-US" sz="2800" dirty="0" err="1" smtClean="0"/>
              <a:t>trình</a:t>
            </a:r>
            <a:r>
              <a:rPr lang="en-US" sz="2800" dirty="0" smtClean="0"/>
              <a:t> </a:t>
            </a:r>
            <a:r>
              <a:rPr lang="en-US" sz="2800" dirty="0" err="1" smtClean="0"/>
              <a:t>được</a:t>
            </a:r>
            <a:r>
              <a:rPr lang="en-US" sz="2800" dirty="0"/>
              <a:t> </a:t>
            </a:r>
            <a:r>
              <a:rPr lang="en-US" sz="2800" dirty="0" err="1"/>
              <a:t>phân</a:t>
            </a:r>
            <a:r>
              <a:rPr lang="en-US" sz="2800" dirty="0"/>
              <a:t> </a:t>
            </a:r>
            <a:r>
              <a:rPr lang="en-US" sz="2800" dirty="0" err="1"/>
              <a:t>đoạn</a:t>
            </a:r>
            <a:r>
              <a:rPr lang="en-US" sz="2800" dirty="0"/>
              <a:t> </a:t>
            </a:r>
            <a:r>
              <a:rPr lang="en-US" sz="2800" dirty="0" err="1"/>
              <a:t>tự</a:t>
            </a:r>
            <a:r>
              <a:rPr lang="en-US" sz="2800" dirty="0"/>
              <a:t> </a:t>
            </a:r>
            <a:r>
              <a:rPr lang="en-US" sz="2800" dirty="0" err="1" smtClean="0"/>
              <a:t>động</a:t>
            </a:r>
            <a:r>
              <a:rPr lang="en-US" sz="2800" dirty="0" smtClean="0"/>
              <a:t> </a:t>
            </a:r>
            <a:r>
              <a:rPr lang="en-US" sz="2800" dirty="0" err="1" smtClean="0"/>
              <a:t>bởi</a:t>
            </a:r>
            <a:r>
              <a:rPr lang="en-US" sz="2800" dirty="0" smtClean="0"/>
              <a:t> </a:t>
            </a:r>
            <a:r>
              <a:rPr lang="en-US" sz="2800" dirty="0" err="1" smtClean="0"/>
              <a:t>trình</a:t>
            </a:r>
            <a:r>
              <a:rPr lang="en-US" sz="2800" dirty="0" smtClean="0"/>
              <a:t> </a:t>
            </a:r>
            <a:r>
              <a:rPr lang="en-US" sz="2800" dirty="0" err="1" smtClean="0"/>
              <a:t>biên</a:t>
            </a:r>
            <a:r>
              <a:rPr lang="en-US" sz="2800" dirty="0" smtClean="0"/>
              <a:t> </a:t>
            </a:r>
            <a:r>
              <a:rPr lang="en-US" sz="2800" dirty="0" err="1" smtClean="0"/>
              <a:t>dịch</a:t>
            </a:r>
            <a:r>
              <a:rPr lang="en-US" sz="2800" dirty="0" smtClean="0"/>
              <a:t> </a:t>
            </a:r>
            <a:r>
              <a:rPr lang="en-US" sz="2800" dirty="0" err="1" smtClean="0"/>
              <a:t>hoặc</a:t>
            </a:r>
            <a:r>
              <a:rPr lang="en-US" sz="2800" dirty="0" smtClean="0"/>
              <a:t> </a:t>
            </a:r>
            <a:r>
              <a:rPr lang="en-US" sz="2800" dirty="0" err="1" smtClean="0"/>
              <a:t>trình</a:t>
            </a:r>
            <a:r>
              <a:rPr lang="en-US" sz="2800" dirty="0" smtClean="0"/>
              <a:t> </a:t>
            </a:r>
            <a:r>
              <a:rPr lang="en-US" sz="2800" dirty="0" err="1" smtClean="0"/>
              <a:t>dịch</a:t>
            </a:r>
            <a:r>
              <a:rPr lang="en-US" sz="2800" dirty="0" smtClean="0"/>
              <a:t> </a:t>
            </a:r>
            <a:r>
              <a:rPr lang="en-US" sz="2800" dirty="0" err="1" smtClean="0"/>
              <a:t>hợp</a:t>
            </a:r>
            <a:r>
              <a:rPr lang="en-US" sz="2800" dirty="0" smtClean="0"/>
              <a:t> </a:t>
            </a:r>
            <a:r>
              <a:rPr lang="en-US" sz="2800" dirty="0" err="1" smtClean="0"/>
              <a:t>ngữ</a:t>
            </a:r>
            <a:r>
              <a:rPr lang="en-US" sz="2800" dirty="0" smtClean="0"/>
              <a:t>.</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Tree>
    <p:extLst>
      <p:ext uri="{BB962C8B-B14F-4D97-AF65-F5344CB8AC3E}">
        <p14:creationId xmlns:p14="http://schemas.microsoft.com/office/powerpoint/2010/main" val="12302800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 </a:t>
            </a:r>
            <a:r>
              <a:rPr lang="en-US" dirty="0" err="1"/>
              <a:t>Kỹ</a:t>
            </a:r>
            <a:r>
              <a:rPr lang="en-US" dirty="0"/>
              <a:t> </a:t>
            </a:r>
            <a:r>
              <a:rPr lang="en-US" dirty="0" err="1"/>
              <a:t>thuật</a:t>
            </a:r>
            <a:r>
              <a:rPr lang="en-US" dirty="0"/>
              <a:t> </a:t>
            </a:r>
            <a:r>
              <a:rPr lang="en-US" dirty="0" err="1"/>
              <a:t>phân</a:t>
            </a:r>
            <a:r>
              <a:rPr lang="en-US" dirty="0"/>
              <a:t> </a:t>
            </a:r>
            <a:r>
              <a:rPr lang="en-US" dirty="0" err="1"/>
              <a:t>trang</a:t>
            </a:r>
            <a:r>
              <a:rPr lang="en-US" dirty="0"/>
              <a:t> (Paging)</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991965986"/>
              </p:ext>
            </p:extLst>
          </p:nvPr>
        </p:nvGraphicFramePr>
        <p:xfrm>
          <a:off x="1066800" y="2133600"/>
          <a:ext cx="6883400" cy="2985135"/>
        </p:xfrm>
        <a:graphic>
          <a:graphicData uri="http://schemas.openxmlformats.org/drawingml/2006/table">
            <a:tbl>
              <a:tblPr/>
              <a:tblGrid>
                <a:gridCol w="1219200"/>
                <a:gridCol w="533400"/>
                <a:gridCol w="914400"/>
                <a:gridCol w="762000"/>
                <a:gridCol w="1447800"/>
                <a:gridCol w="376238"/>
                <a:gridCol w="1322387"/>
                <a:gridCol w="307975"/>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dirty="0" smtClean="0">
                          <a:ln>
                            <a:noFill/>
                          </a:ln>
                          <a:solidFill>
                            <a:srgbClr val="002060"/>
                          </a:solidFill>
                          <a:effectLst/>
                          <a:latin typeface="Tw Cen MT" charset="-18"/>
                          <a:ea typeface="ＭＳ Ｐゴシック" charset="-128"/>
                        </a:rPr>
                        <a:t>Logical memory</a:t>
                      </a:r>
                      <a:endParaRPr kumimoji="0" lang="en-US" sz="2000" b="0" i="0" u="none" strike="noStrike" cap="none" normalizeH="0" baseline="0" dirty="0" smtClean="0">
                        <a:ln>
                          <a:noFill/>
                        </a:ln>
                        <a:solidFill>
                          <a:srgbClr val="00206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FFFFFF"/>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FFFFFF"/>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FFFFFF"/>
                          </a:solidFill>
                          <a:effectLst/>
                          <a:latin typeface="Tw Cen MT" charset="-18"/>
                          <a:ea typeface="ＭＳ Ｐゴシック" charset="-128"/>
                        </a:rPr>
                        <a:t>PAGE TABLE</a:t>
                      </a:r>
                    </a:p>
                  </a:txBody>
                  <a:tcPr horzOverflow="overflow">
                    <a:lnL>
                      <a:noFill/>
                    </a:lnL>
                    <a:lnR>
                      <a:noFill/>
                    </a:lnR>
                    <a:lnT>
                      <a:noFill/>
                    </a:lnT>
                    <a:lnB>
                      <a:noFill/>
                    </a:lnB>
                    <a:lnTlToBr>
                      <a:noFill/>
                    </a:lnTlToBr>
                    <a:lnBlToTr>
                      <a:noFill/>
                    </a:lnBlToTr>
                    <a:solidFill>
                      <a:srgbClr val="FFFFFF"/>
                    </a:solid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002060"/>
                        </a:solidFill>
                        <a:effectLst/>
                        <a:latin typeface="Tw Cen MT" charset="-18"/>
                        <a:ea typeface="ＭＳ Ｐゴシック" charset="-128"/>
                      </a:endParaRPr>
                    </a:p>
                  </a:txBody>
                  <a:tcPr horzOverflow="overflow">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dirty="0" smtClean="0">
                          <a:ln>
                            <a:noFill/>
                          </a:ln>
                          <a:solidFill>
                            <a:srgbClr val="002060"/>
                          </a:solidFill>
                          <a:effectLst/>
                          <a:latin typeface="Tw Cen MT" charset="-18"/>
                          <a:ea typeface="ＭＳ Ｐゴシック" charset="-128"/>
                        </a:rPr>
                        <a:t>Physical memory</a:t>
                      </a:r>
                      <a:endParaRPr kumimoji="0" lang="en-US" sz="2000" b="0" i="0" u="none" strike="noStrike" cap="none" normalizeH="0" baseline="0" dirty="0" smtClean="0">
                        <a:ln>
                          <a:noFill/>
                        </a:ln>
                        <a:solidFill>
                          <a:srgbClr val="00206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dirty="0" smtClean="0">
                        <a:ln>
                          <a:noFill/>
                        </a:ln>
                        <a:solidFill>
                          <a:srgbClr val="FFFFFF"/>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dirty="0" smtClean="0">
                          <a:ln>
                            <a:noFill/>
                          </a:ln>
                          <a:solidFill>
                            <a:srgbClr val="000000"/>
                          </a:solidFill>
                          <a:effectLst/>
                          <a:latin typeface="Arial" charset="0"/>
                          <a:ea typeface="ＭＳ Ｐゴシック" charset="-128"/>
                          <a:cs typeface="Times New Roman" charset="0"/>
                        </a:rPr>
                        <a:t> </a:t>
                      </a:r>
                      <a:endParaRPr kumimoji="0" lang="en-US" sz="20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a:noFill/>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FFFFFF"/>
                          </a:solidFill>
                          <a:effectLst/>
                          <a:latin typeface="Arial" charset="0"/>
                          <a:ea typeface="ＭＳ Ｐゴシック" charset="-128"/>
                          <a:cs typeface="Times New Roman" charset="0"/>
                        </a:rPr>
                        <a:t>page</a:t>
                      </a:r>
                      <a:endParaRPr kumimoji="0" lang="en-US" sz="20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FFFFFF"/>
                          </a:solidFill>
                          <a:effectLst/>
                          <a:latin typeface="Arial" charset="0"/>
                          <a:ea typeface="ＭＳ Ｐゴシック" charset="-128"/>
                          <a:cs typeface="Times New Roman" charset="0"/>
                        </a:rPr>
                        <a:t>frame</a:t>
                      </a:r>
                      <a:endParaRPr kumimoji="0" lang="en-US" sz="20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FFFFFF"/>
                          </a:solidFill>
                          <a:effectLst/>
                          <a:latin typeface="Arial" charset="0"/>
                          <a:ea typeface="ＭＳ Ｐゴシック" charset="-128"/>
                          <a:cs typeface="Times New Roman" charset="0"/>
                        </a:rPr>
                        <a:t>Attributes</a:t>
                      </a:r>
                      <a:endParaRPr kumimoji="0" lang="en-US" sz="20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a:noFill/>
                    </a:lnL>
                    <a:lnR w="12700" cap="flat" cmpd="sng" algn="ctr">
                      <a:solidFill>
                        <a:srgbClr val="558BB8"/>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dirty="0" smtClean="0">
                          <a:ln>
                            <a:noFill/>
                          </a:ln>
                          <a:solidFill>
                            <a:srgbClr val="002060"/>
                          </a:solidFill>
                          <a:effectLst/>
                          <a:latin typeface="Arial" charset="0"/>
                          <a:ea typeface="ＭＳ Ｐゴシック" charset="-128"/>
                          <a:cs typeface="Times New Roman" charset="0"/>
                        </a:rPr>
                        <a:t>f0</a:t>
                      </a:r>
                      <a:endParaRPr kumimoji="0" lang="en-US" sz="2000" b="0" i="0" u="none" strike="noStrike" cap="none" normalizeH="0" baseline="0" dirty="0" smtClean="0">
                        <a:ln>
                          <a:noFill/>
                        </a:ln>
                        <a:solidFill>
                          <a:srgbClr val="00206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endParaRPr kumimoji="0" lang="vi-VN" sz="20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FFFFFF"/>
                          </a:solidFill>
                          <a:effectLst/>
                          <a:latin typeface="Arial" charset="0"/>
                          <a:ea typeface="ＭＳ Ｐゴシック" charset="-128"/>
                          <a:cs typeface="Times New Roman" charset="0"/>
                        </a:rPr>
                        <a:t>0</a:t>
                      </a:r>
                      <a:endParaRPr kumimoji="0" lang="en-US" sz="20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FFFFFF"/>
                          </a:solidFill>
                          <a:effectLst/>
                          <a:latin typeface="Arial" charset="0"/>
                          <a:ea typeface="ＭＳ Ｐゴシック" charset="-128"/>
                          <a:cs typeface="Times New Roman" charset="0"/>
                        </a:rPr>
                        <a:t>4</a:t>
                      </a:r>
                      <a:endParaRPr kumimoji="0" lang="en-US" sz="20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a:noFill/>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 </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dirty="0" smtClean="0">
                          <a:ln>
                            <a:noFill/>
                          </a:ln>
                          <a:solidFill>
                            <a:srgbClr val="002060"/>
                          </a:solidFill>
                          <a:effectLst/>
                          <a:latin typeface="Arial" charset="0"/>
                          <a:ea typeface="ＭＳ Ｐゴシック" charset="-128"/>
                          <a:cs typeface="Times New Roman" charset="0"/>
                        </a:rPr>
                        <a:t>f1</a:t>
                      </a:r>
                      <a:endParaRPr kumimoji="0" lang="en-US" sz="2000" b="0" i="0" u="none" strike="noStrike" cap="none" normalizeH="0" baseline="0" dirty="0" smtClean="0">
                        <a:ln>
                          <a:noFill/>
                        </a:ln>
                        <a:solidFill>
                          <a:srgbClr val="00206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endParaRPr kumimoji="0" lang="vi-VN"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FFFFFF"/>
                          </a:solidFill>
                          <a:effectLst/>
                          <a:latin typeface="Arial" charset="0"/>
                          <a:ea typeface="ＭＳ Ｐゴシック" charset="-128"/>
                          <a:cs typeface="Times New Roman" charset="0"/>
                        </a:rPr>
                        <a:t>1</a:t>
                      </a:r>
                      <a:endParaRPr kumimoji="0" lang="en-US" sz="20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FFFFFF"/>
                          </a:solidFill>
                          <a:effectLst/>
                          <a:latin typeface="Arial" charset="0"/>
                          <a:ea typeface="ＭＳ Ｐゴシック" charset="-128"/>
                          <a:cs typeface="Times New Roman" charset="0"/>
                        </a:rPr>
                        <a:t>3</a:t>
                      </a:r>
                      <a:endParaRPr kumimoji="0" lang="en-US" sz="20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a:noFill/>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dirty="0" smtClean="0">
                          <a:ln>
                            <a:noFill/>
                          </a:ln>
                          <a:solidFill>
                            <a:srgbClr val="002060"/>
                          </a:solidFill>
                          <a:effectLst/>
                          <a:latin typeface="Arial" charset="0"/>
                          <a:ea typeface="ＭＳ Ｐゴシック" charset="-128"/>
                          <a:cs typeface="Times New Roman" charset="0"/>
                        </a:rPr>
                        <a:t>f2</a:t>
                      </a:r>
                      <a:endParaRPr kumimoji="0" lang="en-US" sz="2000" b="0" i="0" u="none" strike="noStrike" cap="none" normalizeH="0" baseline="0" dirty="0" smtClean="0">
                        <a:ln>
                          <a:noFill/>
                        </a:ln>
                        <a:solidFill>
                          <a:srgbClr val="00206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endParaRPr kumimoji="0" lang="vi-VN"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FFFFFF"/>
                          </a:solidFill>
                          <a:effectLst/>
                          <a:latin typeface="Arial" charset="0"/>
                          <a:ea typeface="ＭＳ Ｐゴシック" charset="-128"/>
                          <a:cs typeface="Times New Roman" charset="0"/>
                        </a:rPr>
                        <a:t>2</a:t>
                      </a:r>
                      <a:endParaRPr kumimoji="0" lang="en-US" sz="20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FFFFFF"/>
                          </a:solidFill>
                          <a:effectLst/>
                          <a:latin typeface="Arial" charset="0"/>
                          <a:ea typeface="ＭＳ Ｐゴシック" charset="-128"/>
                          <a:cs typeface="Times New Roman" charset="0"/>
                        </a:rPr>
                        <a:t>1</a:t>
                      </a:r>
                      <a:endParaRPr kumimoji="0" lang="en-US" sz="20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a:noFill/>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en-US" sz="2000" b="0" i="0" u="none" strike="noStrike" cap="none" normalizeH="0" baseline="0" smtClean="0">
                          <a:ln>
                            <a:noFill/>
                          </a:ln>
                          <a:solidFill>
                            <a:srgbClr val="000000"/>
                          </a:solidFill>
                          <a:effectLst/>
                          <a:latin typeface="Arial" charset="0"/>
                          <a:ea typeface="ＭＳ Ｐゴシック" charset="-128"/>
                          <a:cs typeface="Times New Roman" charset="0"/>
                        </a:rPr>
                        <a:t> </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smtClean="0">
                          <a:ln>
                            <a:noFill/>
                          </a:ln>
                          <a:solidFill>
                            <a:srgbClr val="002060"/>
                          </a:solidFill>
                          <a:effectLst/>
                          <a:latin typeface="Arial" charset="0"/>
                          <a:ea typeface="ＭＳ Ｐゴシック" charset="-128"/>
                          <a:cs typeface="Times New Roman" charset="0"/>
                        </a:rPr>
                        <a:t>f3</a:t>
                      </a:r>
                      <a:endParaRPr kumimoji="0" lang="en-US" sz="2000" b="0" i="0" u="none" strike="noStrike" cap="none" normalizeH="0" baseline="0" smtClean="0">
                        <a:ln>
                          <a:noFill/>
                        </a:ln>
                        <a:solidFill>
                          <a:srgbClr val="00206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127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FFFFFF"/>
                          </a:solidFill>
                          <a:effectLst/>
                          <a:latin typeface="Arial" charset="0"/>
                          <a:ea typeface="ＭＳ Ｐゴシック" charset="-128"/>
                          <a:cs typeface="Times New Roman" charset="0"/>
                        </a:rPr>
                        <a:t>3</a:t>
                      </a:r>
                      <a:endParaRPr kumimoji="0" lang="en-US" sz="20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FFFFFF"/>
                          </a:solidFill>
                          <a:effectLst/>
                          <a:latin typeface="Arial" charset="0"/>
                          <a:ea typeface="ＭＳ Ｐゴシック" charset="-128"/>
                          <a:cs typeface="Times New Roman" charset="0"/>
                        </a:rPr>
                        <a:t>5</a:t>
                      </a:r>
                      <a:endParaRPr kumimoji="0" lang="en-US" sz="20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a:noFill/>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en-US" sz="2000" b="0" i="0" u="none" strike="noStrike" cap="none" normalizeH="0" baseline="0" smtClean="0">
                          <a:ln>
                            <a:noFill/>
                          </a:ln>
                          <a:solidFill>
                            <a:srgbClr val="000000"/>
                          </a:solidFill>
                          <a:effectLst/>
                          <a:latin typeface="Arial" charset="0"/>
                          <a:ea typeface="ＭＳ Ｐゴシック" charset="-128"/>
                          <a:cs typeface="Times New Roman" charset="0"/>
                        </a:rPr>
                        <a:t> </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en-US" sz="2000" b="0" i="0" u="none" strike="noStrike" cap="none" normalizeH="0" baseline="0" smtClean="0">
                          <a:ln>
                            <a:noFill/>
                          </a:ln>
                          <a:solidFill>
                            <a:srgbClr val="002060"/>
                          </a:solidFill>
                          <a:effectLst/>
                          <a:latin typeface="Arial" charset="0"/>
                          <a:ea typeface="ＭＳ Ｐゴシック" charset="-128"/>
                          <a:cs typeface="Times New Roman" charset="0"/>
                        </a:rPr>
                        <a:t>f4</a:t>
                      </a:r>
                      <a:endParaRPr kumimoji="0" lang="en-US" sz="2000" b="0" i="0" u="none" strike="noStrike" cap="none" normalizeH="0" baseline="0" smtClean="0">
                        <a:ln>
                          <a:noFill/>
                        </a:ln>
                        <a:solidFill>
                          <a:srgbClr val="00206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dirty="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en-US" sz="2000" b="0" i="0" u="none" strike="noStrike" cap="none" normalizeH="0" baseline="0" smtClean="0">
                          <a:ln>
                            <a:noFill/>
                          </a:ln>
                          <a:solidFill>
                            <a:srgbClr val="000000"/>
                          </a:solidFill>
                          <a:effectLst/>
                          <a:latin typeface="Arial" charset="0"/>
                          <a:ea typeface="ＭＳ Ｐゴシック" charset="-128"/>
                          <a:cs typeface="Times New Roman" charset="0"/>
                        </a:rPr>
                        <a:t> </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dirty="0" smtClean="0">
                          <a:ln>
                            <a:noFill/>
                          </a:ln>
                          <a:solidFill>
                            <a:srgbClr val="002060"/>
                          </a:solidFill>
                          <a:effectLst/>
                          <a:latin typeface="Arial" charset="0"/>
                          <a:ea typeface="ＭＳ Ｐゴシック" charset="-128"/>
                          <a:cs typeface="Times New Roman" charset="0"/>
                        </a:rPr>
                        <a:t>f5</a:t>
                      </a:r>
                      <a:endParaRPr kumimoji="0" lang="en-US" sz="2000" b="0" i="0" u="none" strike="noStrike" cap="none" normalizeH="0" baseline="0" dirty="0" smtClean="0">
                        <a:ln>
                          <a:noFill/>
                        </a:ln>
                        <a:solidFill>
                          <a:srgbClr val="00206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8" name="Rounded Rectangular Callout 7"/>
          <p:cNvSpPr>
            <a:spLocks noChangeArrowheads="1"/>
          </p:cNvSpPr>
          <p:nvPr/>
        </p:nvSpPr>
        <p:spPr bwMode="auto">
          <a:xfrm>
            <a:off x="3429000" y="2317750"/>
            <a:ext cx="2551113" cy="2178050"/>
          </a:xfrm>
          <a:prstGeom prst="wedgeRoundRectCallout">
            <a:avLst>
              <a:gd name="adj1" fmla="val -93495"/>
              <a:gd name="adj2" fmla="val 8208"/>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dirty="0" smtClean="0">
                <a:solidFill>
                  <a:srgbClr val="002060"/>
                </a:solidFill>
              </a:rPr>
              <a:t>HĐH chia </a:t>
            </a:r>
            <a:r>
              <a:rPr lang="en-US" sz="2400" dirty="0" err="1" smtClean="0">
                <a:solidFill>
                  <a:srgbClr val="002060"/>
                </a:solidFill>
              </a:rPr>
              <a:t>bộ</a:t>
            </a:r>
            <a:r>
              <a:rPr lang="en-US" sz="2400" dirty="0" smtClean="0">
                <a:solidFill>
                  <a:srgbClr val="002060"/>
                </a:solidFill>
              </a:rPr>
              <a:t> </a:t>
            </a:r>
            <a:r>
              <a:rPr lang="en-US" sz="2400" dirty="0" err="1" smtClean="0">
                <a:solidFill>
                  <a:srgbClr val="002060"/>
                </a:solidFill>
              </a:rPr>
              <a:t>nhớ</a:t>
            </a:r>
            <a:r>
              <a:rPr lang="en-US" sz="2400" dirty="0" smtClean="0">
                <a:solidFill>
                  <a:srgbClr val="002060"/>
                </a:solidFill>
              </a:rPr>
              <a:t> </a:t>
            </a:r>
            <a:r>
              <a:rPr lang="en-US" sz="2400" smtClean="0">
                <a:solidFill>
                  <a:srgbClr val="002060"/>
                </a:solidFill>
              </a:rPr>
              <a:t>logic (chương trình) thành </a:t>
            </a:r>
            <a:r>
              <a:rPr lang="en-US" sz="2400" dirty="0" err="1" smtClean="0">
                <a:solidFill>
                  <a:srgbClr val="002060"/>
                </a:solidFill>
              </a:rPr>
              <a:t>các</a:t>
            </a:r>
            <a:r>
              <a:rPr lang="en-US" sz="2400" dirty="0" smtClean="0">
                <a:solidFill>
                  <a:srgbClr val="002060"/>
                </a:solidFill>
              </a:rPr>
              <a:t> </a:t>
            </a:r>
            <a:r>
              <a:rPr lang="en-US" sz="2400" dirty="0" err="1" smtClean="0">
                <a:solidFill>
                  <a:srgbClr val="002060"/>
                </a:solidFill>
              </a:rPr>
              <a:t>trang</a:t>
            </a:r>
            <a:r>
              <a:rPr lang="en-US" sz="2400" dirty="0" smtClean="0">
                <a:solidFill>
                  <a:srgbClr val="002060"/>
                </a:solidFill>
              </a:rPr>
              <a:t> (pages) </a:t>
            </a:r>
            <a:r>
              <a:rPr lang="en-US" sz="2400" dirty="0" err="1" smtClean="0">
                <a:solidFill>
                  <a:srgbClr val="002060"/>
                </a:solidFill>
              </a:rPr>
              <a:t>với</a:t>
            </a:r>
            <a:r>
              <a:rPr lang="en-US" sz="2400" dirty="0" smtClean="0">
                <a:solidFill>
                  <a:srgbClr val="002060"/>
                </a:solidFill>
              </a:rPr>
              <a:t> </a:t>
            </a:r>
            <a:r>
              <a:rPr lang="en-US" sz="2400" dirty="0" err="1" smtClean="0">
                <a:solidFill>
                  <a:srgbClr val="002060"/>
                </a:solidFill>
              </a:rPr>
              <a:t>kích</a:t>
            </a:r>
            <a:r>
              <a:rPr lang="en-US" sz="2400" dirty="0" smtClean="0">
                <a:solidFill>
                  <a:srgbClr val="002060"/>
                </a:solidFill>
              </a:rPr>
              <a:t> </a:t>
            </a:r>
            <a:r>
              <a:rPr lang="en-US" sz="2400" dirty="0" err="1" smtClean="0">
                <a:solidFill>
                  <a:srgbClr val="002060"/>
                </a:solidFill>
              </a:rPr>
              <a:t>cỡ</a:t>
            </a:r>
            <a:r>
              <a:rPr lang="en-US" sz="2400" dirty="0" smtClean="0">
                <a:solidFill>
                  <a:srgbClr val="002060"/>
                </a:solidFill>
              </a:rPr>
              <a:t> </a:t>
            </a:r>
            <a:r>
              <a:rPr lang="en-US" sz="2400" dirty="0" err="1" smtClean="0">
                <a:solidFill>
                  <a:srgbClr val="002060"/>
                </a:solidFill>
              </a:rPr>
              <a:t>bằng</a:t>
            </a:r>
            <a:r>
              <a:rPr lang="en-US" sz="2400" dirty="0" smtClean="0">
                <a:solidFill>
                  <a:srgbClr val="002060"/>
                </a:solidFill>
              </a:rPr>
              <a:t> </a:t>
            </a:r>
            <a:r>
              <a:rPr lang="en-US" sz="2400" dirty="0" err="1" smtClean="0">
                <a:solidFill>
                  <a:srgbClr val="002060"/>
                </a:solidFill>
              </a:rPr>
              <a:t>kích</a:t>
            </a:r>
            <a:r>
              <a:rPr lang="en-US" sz="2400" dirty="0" smtClean="0">
                <a:solidFill>
                  <a:srgbClr val="002060"/>
                </a:solidFill>
              </a:rPr>
              <a:t> </a:t>
            </a:r>
            <a:r>
              <a:rPr lang="en-US" sz="2400" dirty="0" err="1" smtClean="0">
                <a:solidFill>
                  <a:srgbClr val="002060"/>
                </a:solidFill>
              </a:rPr>
              <a:t>cỡ</a:t>
            </a:r>
            <a:r>
              <a:rPr lang="en-US" sz="2400" dirty="0" smtClean="0">
                <a:solidFill>
                  <a:srgbClr val="002060"/>
                </a:solidFill>
              </a:rPr>
              <a:t> </a:t>
            </a:r>
            <a:r>
              <a:rPr lang="en-US" sz="2400" dirty="0" err="1" smtClean="0">
                <a:solidFill>
                  <a:srgbClr val="002060"/>
                </a:solidFill>
              </a:rPr>
              <a:t>của</a:t>
            </a:r>
            <a:r>
              <a:rPr lang="en-US" sz="2400" dirty="0" smtClean="0">
                <a:solidFill>
                  <a:srgbClr val="002060"/>
                </a:solidFill>
              </a:rPr>
              <a:t> frame</a:t>
            </a:r>
            <a:endParaRPr lang="en-US" sz="2400" dirty="0">
              <a:solidFill>
                <a:srgbClr val="002060"/>
              </a:solidFill>
            </a:endParaRPr>
          </a:p>
        </p:txBody>
      </p:sp>
    </p:spTree>
    <p:extLst>
      <p:ext uri="{BB962C8B-B14F-4D97-AF65-F5344CB8AC3E}">
        <p14:creationId xmlns:p14="http://schemas.microsoft.com/office/powerpoint/2010/main" val="1123753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3.8. </a:t>
            </a:r>
            <a:r>
              <a:rPr lang="en-US" dirty="0" err="1" smtClean="0"/>
              <a:t>Phân</a:t>
            </a:r>
            <a:r>
              <a:rPr lang="en-US" dirty="0" smtClean="0"/>
              <a:t> </a:t>
            </a:r>
            <a:r>
              <a:rPr lang="en-US" dirty="0" err="1"/>
              <a:t>đoạn</a:t>
            </a:r>
            <a:r>
              <a:rPr lang="en-US" dirty="0"/>
              <a:t> (Segmentation)</a:t>
            </a:r>
            <a:endParaRPr lang="vi-VN" dirty="0"/>
          </a:p>
        </p:txBody>
      </p:sp>
      <p:sp>
        <p:nvSpPr>
          <p:cNvPr id="3" name="Content Placeholder 2"/>
          <p:cNvSpPr>
            <a:spLocks noGrp="1"/>
          </p:cNvSpPr>
          <p:nvPr>
            <p:ph idx="1"/>
          </p:nvPr>
        </p:nvSpPr>
        <p:spPr>
          <a:xfrm>
            <a:off x="228600" y="1371600"/>
            <a:ext cx="6248400" cy="5334000"/>
          </a:xfrm>
        </p:spPr>
        <p:txBody>
          <a:bodyPr/>
          <a:lstStyle/>
          <a:p>
            <a:pPr algn="just"/>
            <a:r>
              <a:rPr lang="en-US" dirty="0" smtClean="0"/>
              <a:t>VD, </a:t>
            </a:r>
            <a:r>
              <a:rPr lang="en-US" dirty="0" err="1" smtClean="0"/>
              <a:t>Chẳng</a:t>
            </a:r>
            <a:r>
              <a:rPr lang="en-US" dirty="0" smtClean="0"/>
              <a:t> </a:t>
            </a:r>
            <a:r>
              <a:rPr lang="en-US" dirty="0" err="1" smtClean="0"/>
              <a:t>hạn</a:t>
            </a:r>
            <a:r>
              <a:rPr lang="en-US" dirty="0" smtClean="0"/>
              <a:t> </a:t>
            </a:r>
            <a:r>
              <a:rPr lang="en-US" dirty="0" err="1" smtClean="0"/>
              <a:t>trình</a:t>
            </a:r>
            <a:r>
              <a:rPr lang="en-US" dirty="0" smtClean="0"/>
              <a:t> </a:t>
            </a:r>
            <a:r>
              <a:rPr lang="en-US" dirty="0" err="1" smtClean="0"/>
              <a:t>dịch</a:t>
            </a:r>
            <a:r>
              <a:rPr lang="en-US" dirty="0" smtClean="0"/>
              <a:t> C </a:t>
            </a:r>
            <a:r>
              <a:rPr lang="en-US" dirty="0" err="1" smtClean="0"/>
              <a:t>có</a:t>
            </a:r>
            <a:r>
              <a:rPr lang="en-US" dirty="0" smtClean="0"/>
              <a:t> </a:t>
            </a:r>
            <a:r>
              <a:rPr lang="en-US" dirty="0" err="1" smtClean="0"/>
              <a:t>thể</a:t>
            </a:r>
            <a:r>
              <a:rPr lang="en-US" dirty="0" smtClean="0"/>
              <a:t> chia </a:t>
            </a:r>
            <a:r>
              <a:rPr lang="en-US" dirty="0" err="1" smtClean="0"/>
              <a:t>chương</a:t>
            </a:r>
            <a:r>
              <a:rPr lang="en-US" dirty="0" smtClean="0"/>
              <a:t> </a:t>
            </a:r>
            <a:r>
              <a:rPr lang="en-US" dirty="0" err="1" smtClean="0"/>
              <a:t>trình</a:t>
            </a:r>
            <a:r>
              <a:rPr lang="en-US" dirty="0" smtClean="0"/>
              <a:t> </a:t>
            </a:r>
            <a:r>
              <a:rPr lang="en-US" dirty="0" err="1" smtClean="0"/>
              <a:t>thành</a:t>
            </a:r>
            <a:r>
              <a:rPr lang="en-US" dirty="0" smtClean="0"/>
              <a:t> </a:t>
            </a:r>
            <a:r>
              <a:rPr lang="en-US" dirty="0" err="1" smtClean="0"/>
              <a:t>các</a:t>
            </a:r>
            <a:r>
              <a:rPr lang="en-US" dirty="0" smtClean="0"/>
              <a:t> </a:t>
            </a:r>
            <a:r>
              <a:rPr lang="en-US" dirty="0" err="1" smtClean="0"/>
              <a:t>đoạn</a:t>
            </a:r>
            <a:r>
              <a:rPr lang="en-US" dirty="0" smtClean="0"/>
              <a:t> </a:t>
            </a:r>
            <a:r>
              <a:rPr lang="en-US" dirty="0" err="1" smtClean="0"/>
              <a:t>như</a:t>
            </a:r>
            <a:r>
              <a:rPr lang="en-US" dirty="0" smtClean="0"/>
              <a:t>:</a:t>
            </a:r>
            <a:endParaRPr lang="en-US" dirty="0"/>
          </a:p>
          <a:p>
            <a:pPr lvl="1" algn="just"/>
            <a:r>
              <a:rPr lang="en-US" sz="2400" dirty="0" smtClean="0"/>
              <a:t>Code </a:t>
            </a:r>
            <a:r>
              <a:rPr lang="en-US" sz="2400" dirty="0" err="1" smtClean="0"/>
              <a:t>của</a:t>
            </a:r>
            <a:r>
              <a:rPr lang="en-US" sz="2400" dirty="0" smtClean="0"/>
              <a:t> </a:t>
            </a:r>
            <a:r>
              <a:rPr lang="en-US" sz="2400" dirty="0" err="1" smtClean="0"/>
              <a:t>mỗi</a:t>
            </a:r>
            <a:r>
              <a:rPr lang="en-US" sz="2400" dirty="0" smtClean="0"/>
              <a:t> </a:t>
            </a:r>
            <a:r>
              <a:rPr lang="en-US" sz="2400" dirty="0" err="1" smtClean="0"/>
              <a:t>hàm</a:t>
            </a:r>
            <a:r>
              <a:rPr lang="en-US" sz="2400" dirty="0" smtClean="0"/>
              <a:t> </a:t>
            </a:r>
            <a:r>
              <a:rPr lang="en-US" sz="2400" dirty="0" err="1" smtClean="0"/>
              <a:t>số</a:t>
            </a:r>
            <a:r>
              <a:rPr lang="en-US" sz="2400" dirty="0" smtClean="0"/>
              <a:t>;</a:t>
            </a:r>
            <a:endParaRPr lang="en-US" sz="2400" dirty="0"/>
          </a:p>
          <a:p>
            <a:pPr lvl="1" algn="just"/>
            <a:r>
              <a:rPr lang="en-US" sz="2400" dirty="0" err="1" smtClean="0"/>
              <a:t>Các</a:t>
            </a:r>
            <a:r>
              <a:rPr lang="en-US" sz="2400" dirty="0" smtClean="0"/>
              <a:t> </a:t>
            </a:r>
            <a:r>
              <a:rPr lang="en-US" sz="2400" dirty="0" err="1" smtClean="0"/>
              <a:t>biến</a:t>
            </a:r>
            <a:r>
              <a:rPr lang="en-US" sz="2400" dirty="0" smtClean="0"/>
              <a:t> </a:t>
            </a:r>
            <a:r>
              <a:rPr lang="en-US" sz="2400" dirty="0" err="1" smtClean="0"/>
              <a:t>cục</a:t>
            </a:r>
            <a:r>
              <a:rPr lang="en-US" sz="2400" dirty="0" smtClean="0"/>
              <a:t> </a:t>
            </a:r>
            <a:r>
              <a:rPr lang="en-US" sz="2400" dirty="0" err="1" smtClean="0"/>
              <a:t>bộ</a:t>
            </a:r>
            <a:r>
              <a:rPr lang="en-US" sz="2400" dirty="0" smtClean="0"/>
              <a:t> </a:t>
            </a:r>
            <a:r>
              <a:rPr lang="en-US" sz="2400" dirty="0" err="1" smtClean="0"/>
              <a:t>của</a:t>
            </a:r>
            <a:r>
              <a:rPr lang="en-US" sz="2400" dirty="0" smtClean="0"/>
              <a:t> </a:t>
            </a:r>
            <a:r>
              <a:rPr lang="en-US" sz="2400" dirty="0" err="1" smtClean="0"/>
              <a:t>từng</a:t>
            </a:r>
            <a:r>
              <a:rPr lang="en-US" sz="2400" dirty="0" smtClean="0"/>
              <a:t> </a:t>
            </a:r>
            <a:r>
              <a:rPr lang="en-US" sz="2400" dirty="0" err="1" smtClean="0"/>
              <a:t>hàm</a:t>
            </a:r>
            <a:r>
              <a:rPr lang="en-US" sz="2400" dirty="0" smtClean="0"/>
              <a:t>;</a:t>
            </a:r>
            <a:endParaRPr lang="en-US" sz="2400" dirty="0"/>
          </a:p>
          <a:p>
            <a:pPr lvl="1" algn="just"/>
            <a:r>
              <a:rPr lang="en-US" sz="2400" dirty="0" err="1" smtClean="0"/>
              <a:t>Biến</a:t>
            </a:r>
            <a:r>
              <a:rPr lang="en-US" sz="2400" dirty="0" smtClean="0"/>
              <a:t> </a:t>
            </a:r>
            <a:r>
              <a:rPr lang="en-US" sz="2400" dirty="0" err="1" smtClean="0"/>
              <a:t>toàn</a:t>
            </a:r>
            <a:r>
              <a:rPr lang="en-US" sz="2400" dirty="0" smtClean="0"/>
              <a:t> </a:t>
            </a:r>
            <a:r>
              <a:rPr lang="en-US" sz="2400" dirty="0" err="1" smtClean="0"/>
              <a:t>cục</a:t>
            </a:r>
            <a:r>
              <a:rPr lang="en-US" sz="2400" dirty="0" smtClean="0"/>
              <a:t> </a:t>
            </a:r>
            <a:r>
              <a:rPr lang="en-US" sz="2400" dirty="0" err="1" smtClean="0"/>
              <a:t>của</a:t>
            </a:r>
            <a:r>
              <a:rPr lang="en-US" sz="2400" dirty="0" smtClean="0"/>
              <a:t> </a:t>
            </a:r>
            <a:r>
              <a:rPr lang="en-US" sz="2400" dirty="0" err="1" smtClean="0"/>
              <a:t>chương</a:t>
            </a:r>
            <a:r>
              <a:rPr lang="en-US" sz="2400" dirty="0" smtClean="0"/>
              <a:t> </a:t>
            </a:r>
            <a:r>
              <a:rPr lang="en-US" sz="2400" dirty="0" err="1" smtClean="0"/>
              <a:t>trình</a:t>
            </a:r>
            <a:r>
              <a:rPr lang="en-US" sz="2400" dirty="0" smtClean="0"/>
              <a:t>;</a:t>
            </a:r>
            <a:endParaRPr lang="en-US" sz="2400" dirty="0"/>
          </a:p>
          <a:p>
            <a:pPr algn="just"/>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7" name="Oval 6"/>
          <p:cNvSpPr>
            <a:spLocks noChangeArrowheads="1"/>
          </p:cNvSpPr>
          <p:nvPr/>
        </p:nvSpPr>
        <p:spPr bwMode="auto">
          <a:xfrm>
            <a:off x="914400" y="3744912"/>
            <a:ext cx="4267200" cy="2667000"/>
          </a:xfrm>
          <a:prstGeom prst="ellipse">
            <a:avLst/>
          </a:prstGeom>
          <a:solidFill>
            <a:srgbClr val="D4E2ED"/>
          </a:solidFill>
          <a:ln w="10000">
            <a:solidFill>
              <a:schemeClr val="accent1"/>
            </a:solidFill>
            <a:round/>
            <a:headEnd/>
            <a:tailEnd/>
          </a:ln>
          <a:effectLst>
            <a:outerShdw blurRad="38100" dist="30000" dir="5400000" rotWithShape="0">
              <a:srgbClr val="808080">
                <a:alpha val="45000"/>
              </a:srgbClr>
            </a:outerShdw>
          </a:effectLst>
        </p:spPr>
        <p:txBody>
          <a:bodyPr anchor="ctr"/>
          <a:lstStyle/>
          <a:p>
            <a:pPr algn="ctr"/>
            <a:endParaRPr lang="vi-VN">
              <a:solidFill>
                <a:srgbClr val="FFFFFF"/>
              </a:solidFill>
              <a:latin typeface="Tw Cen MT" charset="-18"/>
            </a:endParaRPr>
          </a:p>
        </p:txBody>
      </p:sp>
      <p:sp>
        <p:nvSpPr>
          <p:cNvPr id="8" name="Rectangle 7"/>
          <p:cNvSpPr>
            <a:spLocks noChangeArrowheads="1"/>
          </p:cNvSpPr>
          <p:nvPr/>
        </p:nvSpPr>
        <p:spPr bwMode="auto">
          <a:xfrm>
            <a:off x="2209800" y="3886200"/>
            <a:ext cx="1219200" cy="457200"/>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main</a:t>
            </a:r>
          </a:p>
        </p:txBody>
      </p:sp>
      <p:sp>
        <p:nvSpPr>
          <p:cNvPr id="9" name="Rectangle 8"/>
          <p:cNvSpPr>
            <a:spLocks noChangeArrowheads="1"/>
          </p:cNvSpPr>
          <p:nvPr/>
        </p:nvSpPr>
        <p:spPr bwMode="auto">
          <a:xfrm>
            <a:off x="1219200" y="4430712"/>
            <a:ext cx="1219200" cy="457200"/>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Func 1</a:t>
            </a:r>
          </a:p>
        </p:txBody>
      </p:sp>
      <p:sp>
        <p:nvSpPr>
          <p:cNvPr id="10" name="Rectangle 9"/>
          <p:cNvSpPr>
            <a:spLocks noChangeArrowheads="1"/>
          </p:cNvSpPr>
          <p:nvPr/>
        </p:nvSpPr>
        <p:spPr bwMode="auto">
          <a:xfrm>
            <a:off x="3276600" y="4430712"/>
            <a:ext cx="1219200" cy="457200"/>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Func 2</a:t>
            </a:r>
          </a:p>
        </p:txBody>
      </p:sp>
      <p:sp>
        <p:nvSpPr>
          <p:cNvPr id="11" name="Rectangle 10"/>
          <p:cNvSpPr>
            <a:spLocks noChangeArrowheads="1"/>
          </p:cNvSpPr>
          <p:nvPr/>
        </p:nvSpPr>
        <p:spPr bwMode="auto">
          <a:xfrm>
            <a:off x="1981200" y="5116512"/>
            <a:ext cx="1219200" cy="457200"/>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Data 1</a:t>
            </a:r>
          </a:p>
        </p:txBody>
      </p:sp>
      <p:sp>
        <p:nvSpPr>
          <p:cNvPr id="12" name="Rectangle 11"/>
          <p:cNvSpPr>
            <a:spLocks noChangeArrowheads="1"/>
          </p:cNvSpPr>
          <p:nvPr/>
        </p:nvSpPr>
        <p:spPr bwMode="auto">
          <a:xfrm>
            <a:off x="3581400" y="5116512"/>
            <a:ext cx="1219200" cy="457200"/>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dirty="0">
                <a:latin typeface="Tw Cen MT" charset="-18"/>
              </a:rPr>
              <a:t>Data 2</a:t>
            </a:r>
          </a:p>
        </p:txBody>
      </p:sp>
      <p:sp>
        <p:nvSpPr>
          <p:cNvPr id="13" name="Rectangle 12"/>
          <p:cNvSpPr>
            <a:spLocks noChangeArrowheads="1"/>
          </p:cNvSpPr>
          <p:nvPr/>
        </p:nvSpPr>
        <p:spPr bwMode="auto">
          <a:xfrm>
            <a:off x="2667000" y="5726112"/>
            <a:ext cx="1219200" cy="457200"/>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Data 3</a:t>
            </a:r>
          </a:p>
        </p:txBody>
      </p:sp>
      <p:grpSp>
        <p:nvGrpSpPr>
          <p:cNvPr id="14" name="Group 21"/>
          <p:cNvGrpSpPr>
            <a:grpSpLocks/>
          </p:cNvGrpSpPr>
          <p:nvPr/>
        </p:nvGrpSpPr>
        <p:grpSpPr bwMode="auto">
          <a:xfrm>
            <a:off x="6629400" y="1306512"/>
            <a:ext cx="1752600" cy="5029200"/>
            <a:chOff x="6781800" y="304800"/>
            <a:chExt cx="1752600" cy="5791200"/>
          </a:xfrm>
        </p:grpSpPr>
        <p:sp>
          <p:nvSpPr>
            <p:cNvPr id="15" name="Rectangle 14"/>
            <p:cNvSpPr>
              <a:spLocks noChangeArrowheads="1"/>
            </p:cNvSpPr>
            <p:nvPr/>
          </p:nvSpPr>
          <p:spPr bwMode="auto">
            <a:xfrm>
              <a:off x="6781800" y="304800"/>
              <a:ext cx="1752600" cy="5791200"/>
            </a:xfrm>
            <a:prstGeom prst="rect">
              <a:avLst/>
            </a:prstGeom>
            <a:solidFill>
              <a:srgbClr val="D4E2ED"/>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a:solidFill>
                  <a:srgbClr val="FFFFFF"/>
                </a:solidFill>
                <a:latin typeface="Tw Cen MT" charset="-18"/>
              </a:endParaRPr>
            </a:p>
          </p:txBody>
        </p:sp>
        <p:sp>
          <p:nvSpPr>
            <p:cNvPr id="16" name="Rectangle 15"/>
            <p:cNvSpPr>
              <a:spLocks noChangeArrowheads="1"/>
            </p:cNvSpPr>
            <p:nvPr/>
          </p:nvSpPr>
          <p:spPr bwMode="auto">
            <a:xfrm>
              <a:off x="6781800" y="304800"/>
              <a:ext cx="1752600" cy="762000"/>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OS</a:t>
              </a:r>
            </a:p>
          </p:txBody>
        </p:sp>
        <p:sp>
          <p:nvSpPr>
            <p:cNvPr id="17" name="Rectangle 16"/>
            <p:cNvSpPr>
              <a:spLocks noChangeArrowheads="1"/>
            </p:cNvSpPr>
            <p:nvPr/>
          </p:nvSpPr>
          <p:spPr bwMode="auto">
            <a:xfrm>
              <a:off x="6781800" y="1447800"/>
              <a:ext cx="1752600" cy="533400"/>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main</a:t>
              </a:r>
            </a:p>
          </p:txBody>
        </p:sp>
        <p:sp>
          <p:nvSpPr>
            <p:cNvPr id="18" name="Rectangle 17"/>
            <p:cNvSpPr>
              <a:spLocks noChangeArrowheads="1"/>
            </p:cNvSpPr>
            <p:nvPr/>
          </p:nvSpPr>
          <p:spPr bwMode="auto">
            <a:xfrm>
              <a:off x="6781800" y="2022475"/>
              <a:ext cx="1752600" cy="457200"/>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dirty="0" err="1">
                  <a:latin typeface="Tw Cen MT" charset="-18"/>
                </a:rPr>
                <a:t>Func</a:t>
              </a:r>
              <a:r>
                <a:rPr lang="en-US" sz="2000" dirty="0">
                  <a:latin typeface="Tw Cen MT" charset="-18"/>
                </a:rPr>
                <a:t> 1</a:t>
              </a:r>
            </a:p>
          </p:txBody>
        </p:sp>
        <p:sp>
          <p:nvSpPr>
            <p:cNvPr id="19" name="Rectangle 18"/>
            <p:cNvSpPr>
              <a:spLocks noChangeArrowheads="1"/>
            </p:cNvSpPr>
            <p:nvPr/>
          </p:nvSpPr>
          <p:spPr bwMode="auto">
            <a:xfrm>
              <a:off x="6781800" y="3048000"/>
              <a:ext cx="1752600" cy="457200"/>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Func 2</a:t>
              </a:r>
            </a:p>
          </p:txBody>
        </p:sp>
        <p:sp>
          <p:nvSpPr>
            <p:cNvPr id="20" name="Rectangle 19"/>
            <p:cNvSpPr>
              <a:spLocks noChangeArrowheads="1"/>
            </p:cNvSpPr>
            <p:nvPr/>
          </p:nvSpPr>
          <p:spPr bwMode="auto">
            <a:xfrm>
              <a:off x="6781800" y="3962400"/>
              <a:ext cx="1752600" cy="457200"/>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Data 1</a:t>
              </a:r>
            </a:p>
          </p:txBody>
        </p:sp>
        <p:sp>
          <p:nvSpPr>
            <p:cNvPr id="21" name="Rectangle 20"/>
            <p:cNvSpPr>
              <a:spLocks noChangeArrowheads="1"/>
            </p:cNvSpPr>
            <p:nvPr/>
          </p:nvSpPr>
          <p:spPr bwMode="auto">
            <a:xfrm>
              <a:off x="6781800" y="4460875"/>
              <a:ext cx="1752600" cy="457200"/>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Data 2</a:t>
              </a:r>
            </a:p>
          </p:txBody>
        </p:sp>
        <p:sp>
          <p:nvSpPr>
            <p:cNvPr id="22" name="Rectangle 21"/>
            <p:cNvSpPr>
              <a:spLocks noChangeArrowheads="1"/>
            </p:cNvSpPr>
            <p:nvPr/>
          </p:nvSpPr>
          <p:spPr bwMode="auto">
            <a:xfrm>
              <a:off x="6781800" y="5334000"/>
              <a:ext cx="1752600" cy="457200"/>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Data 3</a:t>
              </a:r>
            </a:p>
          </p:txBody>
        </p:sp>
      </p:grpSp>
      <p:sp>
        <p:nvSpPr>
          <p:cNvPr id="23" name="TextBox 22"/>
          <p:cNvSpPr txBox="1">
            <a:spLocks noChangeArrowheads="1"/>
          </p:cNvSpPr>
          <p:nvPr/>
        </p:nvSpPr>
        <p:spPr bwMode="auto">
          <a:xfrm>
            <a:off x="2289175" y="6411912"/>
            <a:ext cx="2054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Logical memory</a:t>
            </a:r>
          </a:p>
        </p:txBody>
      </p:sp>
      <p:sp>
        <p:nvSpPr>
          <p:cNvPr id="24" name="TextBox 23"/>
          <p:cNvSpPr txBox="1">
            <a:spLocks noChangeArrowheads="1"/>
          </p:cNvSpPr>
          <p:nvPr/>
        </p:nvSpPr>
        <p:spPr bwMode="auto">
          <a:xfrm>
            <a:off x="6403975" y="6411912"/>
            <a:ext cx="2054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Physical memory</a:t>
            </a:r>
          </a:p>
        </p:txBody>
      </p:sp>
    </p:spTree>
    <p:extLst>
      <p:ext uri="{BB962C8B-B14F-4D97-AF65-F5344CB8AC3E}">
        <p14:creationId xmlns:p14="http://schemas.microsoft.com/office/powerpoint/2010/main" val="22831330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3.8. </a:t>
            </a:r>
            <a:r>
              <a:rPr lang="en-US" dirty="0" err="1" smtClean="0"/>
              <a:t>Phân</a:t>
            </a:r>
            <a:r>
              <a:rPr lang="en-US" dirty="0" smtClean="0"/>
              <a:t> </a:t>
            </a:r>
            <a:r>
              <a:rPr lang="en-US" dirty="0" err="1"/>
              <a:t>đoạn</a:t>
            </a:r>
            <a:r>
              <a:rPr lang="en-US" dirty="0"/>
              <a:t> (Segmentation)</a:t>
            </a:r>
            <a:endParaRPr lang="vi-VN" dirty="0"/>
          </a:p>
        </p:txBody>
      </p:sp>
      <p:sp>
        <p:nvSpPr>
          <p:cNvPr id="3" name="Content Placeholder 2"/>
          <p:cNvSpPr>
            <a:spLocks noGrp="1"/>
          </p:cNvSpPr>
          <p:nvPr>
            <p:ph idx="1"/>
          </p:nvPr>
        </p:nvSpPr>
        <p:spPr/>
        <p:txBody>
          <a:bodyPr>
            <a:normAutofit lnSpcReduction="10000"/>
          </a:bodyPr>
          <a:lstStyle/>
          <a:p>
            <a:r>
              <a:rPr lang="en-US" sz="2800" dirty="0" err="1" smtClean="0"/>
              <a:t>Để</a:t>
            </a:r>
            <a:r>
              <a:rPr lang="en-US" sz="2800" dirty="0" smtClean="0"/>
              <a:t> </a:t>
            </a:r>
            <a:r>
              <a:rPr lang="en-US" sz="2800" dirty="0" err="1" smtClean="0"/>
              <a:t>ánh</a:t>
            </a:r>
            <a:r>
              <a:rPr lang="en-US" sz="2800" dirty="0" smtClean="0"/>
              <a:t> </a:t>
            </a:r>
            <a:r>
              <a:rPr lang="en-US" sz="2800" dirty="0" err="1" smtClean="0"/>
              <a:t>xạ</a:t>
            </a:r>
            <a:r>
              <a:rPr lang="en-US" sz="2800" dirty="0" smtClean="0"/>
              <a:t> </a:t>
            </a:r>
            <a:r>
              <a:rPr lang="en-US" sz="2800" dirty="0" err="1" smtClean="0"/>
              <a:t>từ</a:t>
            </a:r>
            <a:r>
              <a:rPr lang="en-US" sz="2800" dirty="0" smtClean="0"/>
              <a:t> LA sang PA, </a:t>
            </a:r>
            <a:r>
              <a:rPr lang="en-US" sz="2800" dirty="0" err="1" smtClean="0"/>
              <a:t>hệ</a:t>
            </a:r>
            <a:r>
              <a:rPr lang="en-US" sz="2800" dirty="0" smtClean="0"/>
              <a:t> </a:t>
            </a:r>
            <a:r>
              <a:rPr lang="en-US" sz="2800" dirty="0" err="1" smtClean="0"/>
              <a:t>thống</a:t>
            </a:r>
            <a:r>
              <a:rPr lang="en-US" sz="2800" dirty="0" smtClean="0"/>
              <a:t> </a:t>
            </a:r>
            <a:r>
              <a:rPr lang="en-US" sz="2800" dirty="0" err="1" smtClean="0"/>
              <a:t>sử</a:t>
            </a:r>
            <a:r>
              <a:rPr lang="en-US" sz="2800" dirty="0" smtClean="0"/>
              <a:t> </a:t>
            </a:r>
            <a:r>
              <a:rPr lang="en-US" sz="2800" dirty="0" err="1" smtClean="0"/>
              <a:t>dụng</a:t>
            </a:r>
            <a:r>
              <a:rPr lang="en-US" sz="2800" dirty="0" smtClean="0"/>
              <a:t> </a:t>
            </a:r>
            <a:r>
              <a:rPr lang="en-US" sz="2800" dirty="0" err="1" smtClean="0"/>
              <a:t>bảng</a:t>
            </a:r>
            <a:r>
              <a:rPr lang="en-US" sz="2800" dirty="0" smtClean="0"/>
              <a:t> </a:t>
            </a:r>
            <a:r>
              <a:rPr lang="en-US" sz="2800" dirty="0" err="1" smtClean="0"/>
              <a:t>phân</a:t>
            </a:r>
            <a:r>
              <a:rPr lang="en-US" sz="2800" dirty="0" smtClean="0"/>
              <a:t> </a:t>
            </a:r>
            <a:r>
              <a:rPr lang="en-US" sz="2800" dirty="0" err="1" smtClean="0"/>
              <a:t>đoạn</a:t>
            </a:r>
            <a:r>
              <a:rPr lang="en-US" sz="2800" dirty="0" smtClean="0"/>
              <a:t> (</a:t>
            </a:r>
            <a:r>
              <a:rPr lang="en-US" sz="2800" i="1" dirty="0" smtClean="0"/>
              <a:t>segment table</a:t>
            </a:r>
            <a:r>
              <a:rPr lang="en-US" sz="2800" dirty="0" smtClean="0"/>
              <a:t>). </a:t>
            </a:r>
            <a:r>
              <a:rPr lang="en-US" sz="2800" dirty="0" err="1" smtClean="0"/>
              <a:t>Khi</a:t>
            </a:r>
            <a:r>
              <a:rPr lang="en-US" sz="2800" dirty="0" smtClean="0"/>
              <a:t> </a:t>
            </a:r>
            <a:r>
              <a:rPr lang="en-US" sz="2800" dirty="0" err="1" smtClean="0"/>
              <a:t>một</a:t>
            </a:r>
            <a:r>
              <a:rPr lang="en-US" sz="2800" dirty="0" smtClean="0"/>
              <a:t> </a:t>
            </a:r>
            <a:r>
              <a:rPr lang="en-US" sz="2800" dirty="0" err="1" smtClean="0"/>
              <a:t>địa</a:t>
            </a:r>
            <a:r>
              <a:rPr lang="en-US" sz="2800" dirty="0" smtClean="0"/>
              <a:t> </a:t>
            </a:r>
            <a:r>
              <a:rPr lang="en-US" sz="2800" dirty="0" err="1" smtClean="0"/>
              <a:t>chỉ</a:t>
            </a:r>
            <a:r>
              <a:rPr lang="en-US" sz="2800" dirty="0" smtClean="0"/>
              <a:t> logic     &lt;s</a:t>
            </a:r>
            <a:r>
              <a:rPr lang="en-US" sz="2800" dirty="0"/>
              <a:t>, d&gt; </a:t>
            </a:r>
            <a:r>
              <a:rPr lang="en-US" sz="2800" dirty="0" err="1" smtClean="0"/>
              <a:t>được</a:t>
            </a:r>
            <a:r>
              <a:rPr lang="en-US" sz="2800" dirty="0" smtClean="0"/>
              <a:t> </a:t>
            </a:r>
            <a:r>
              <a:rPr lang="en-US" sz="2800" dirty="0" err="1" smtClean="0"/>
              <a:t>tạo</a:t>
            </a:r>
            <a:r>
              <a:rPr lang="en-US" sz="2800" dirty="0" smtClean="0"/>
              <a:t> </a:t>
            </a:r>
            <a:r>
              <a:rPr lang="en-US" sz="2800" dirty="0" err="1" smtClean="0"/>
              <a:t>ra</a:t>
            </a:r>
            <a:r>
              <a:rPr lang="en-US" sz="2800" dirty="0" smtClean="0"/>
              <a:t> </a:t>
            </a:r>
            <a:r>
              <a:rPr lang="en-US" sz="2800" dirty="0" err="1" smtClean="0"/>
              <a:t>bởi</a:t>
            </a:r>
            <a:r>
              <a:rPr lang="en-US" sz="2800" dirty="0" smtClean="0"/>
              <a:t> processor</a:t>
            </a:r>
            <a:r>
              <a:rPr lang="en-US" sz="2800" dirty="0"/>
              <a:t>:</a:t>
            </a:r>
          </a:p>
          <a:p>
            <a:pPr marL="823913" lvl="1" indent="-457200">
              <a:buFont typeface="Tw Cen MT" charset="-18"/>
              <a:buAutoNum type="arabicPeriod"/>
            </a:pPr>
            <a:r>
              <a:rPr lang="en-US" dirty="0" err="1" smtClean="0"/>
              <a:t>Địa</a:t>
            </a:r>
            <a:r>
              <a:rPr lang="en-US" dirty="0" smtClean="0"/>
              <a:t> </a:t>
            </a:r>
            <a:r>
              <a:rPr lang="en-US" dirty="0" err="1" smtClean="0"/>
              <a:t>chỉ</a:t>
            </a:r>
            <a:r>
              <a:rPr lang="en-US" dirty="0" smtClean="0"/>
              <a:t> </a:t>
            </a:r>
            <a:r>
              <a:rPr lang="en-US" dirty="0" err="1" smtClean="0"/>
              <a:t>cơ</a:t>
            </a:r>
            <a:r>
              <a:rPr lang="en-US" dirty="0" smtClean="0"/>
              <a:t> </a:t>
            </a:r>
            <a:r>
              <a:rPr lang="en-US" dirty="0" err="1" smtClean="0"/>
              <a:t>sở</a:t>
            </a:r>
            <a:r>
              <a:rPr lang="en-US" dirty="0" smtClean="0"/>
              <a:t> </a:t>
            </a:r>
            <a:r>
              <a:rPr lang="en-US" dirty="0" err="1" smtClean="0"/>
              <a:t>và</a:t>
            </a:r>
            <a:r>
              <a:rPr lang="en-US" dirty="0" smtClean="0"/>
              <a:t> </a:t>
            </a:r>
            <a:r>
              <a:rPr lang="en-US" dirty="0" err="1" smtClean="0"/>
              <a:t>giới</a:t>
            </a:r>
            <a:r>
              <a:rPr lang="en-US" dirty="0" smtClean="0"/>
              <a:t> </a:t>
            </a:r>
            <a:r>
              <a:rPr lang="en-US" dirty="0" err="1" smtClean="0"/>
              <a:t>hạn</a:t>
            </a:r>
            <a:r>
              <a:rPr lang="en-US" dirty="0" smtClean="0"/>
              <a:t> </a:t>
            </a:r>
            <a:r>
              <a:rPr lang="en-US" dirty="0" err="1" smtClean="0"/>
              <a:t>tương</a:t>
            </a:r>
            <a:r>
              <a:rPr lang="en-US" dirty="0" smtClean="0"/>
              <a:t> </a:t>
            </a:r>
            <a:r>
              <a:rPr lang="en-US" dirty="0" err="1" smtClean="0"/>
              <a:t>ứng</a:t>
            </a:r>
            <a:r>
              <a:rPr lang="en-US" dirty="0" smtClean="0"/>
              <a:t> </a:t>
            </a:r>
            <a:r>
              <a:rPr lang="en-US" dirty="0" err="1" smtClean="0"/>
              <a:t>với</a:t>
            </a:r>
            <a:r>
              <a:rPr lang="en-US" dirty="0" smtClean="0"/>
              <a:t> </a:t>
            </a:r>
            <a:r>
              <a:rPr lang="en-US" dirty="0" err="1" smtClean="0"/>
              <a:t>các</a:t>
            </a:r>
            <a:r>
              <a:rPr lang="en-US" dirty="0" smtClean="0"/>
              <a:t> </a:t>
            </a:r>
            <a:r>
              <a:rPr lang="en-US" dirty="0" err="1" smtClean="0"/>
              <a:t>đoạn</a:t>
            </a:r>
            <a:r>
              <a:rPr lang="en-US" dirty="0" smtClean="0"/>
              <a:t> </a:t>
            </a:r>
            <a:r>
              <a:rPr lang="en-US" dirty="0" err="1"/>
              <a:t>được</a:t>
            </a:r>
            <a:r>
              <a:rPr lang="en-US" dirty="0"/>
              <a:t> </a:t>
            </a:r>
            <a:r>
              <a:rPr lang="en-US" dirty="0" err="1"/>
              <a:t>xác</a:t>
            </a:r>
            <a:r>
              <a:rPr lang="en-US" dirty="0"/>
              <a:t> </a:t>
            </a:r>
            <a:r>
              <a:rPr lang="en-US" dirty="0" err="1"/>
              <a:t>định</a:t>
            </a:r>
            <a:r>
              <a:rPr lang="en-US" dirty="0"/>
              <a:t> </a:t>
            </a:r>
            <a:r>
              <a:rPr lang="en-US" dirty="0" smtClean="0"/>
              <a:t>qua </a:t>
            </a:r>
            <a:r>
              <a:rPr lang="en-US" dirty="0" err="1" smtClean="0"/>
              <a:t>bảng</a:t>
            </a:r>
            <a:r>
              <a:rPr lang="en-US" dirty="0" smtClean="0"/>
              <a:t> </a:t>
            </a:r>
            <a:r>
              <a:rPr lang="en-US" dirty="0" err="1" smtClean="0"/>
              <a:t>phân</a:t>
            </a:r>
            <a:r>
              <a:rPr lang="en-US" dirty="0" smtClean="0"/>
              <a:t> </a:t>
            </a:r>
            <a:r>
              <a:rPr lang="en-US" dirty="0" err="1" smtClean="0"/>
              <a:t>đoạn</a:t>
            </a:r>
            <a:r>
              <a:rPr lang="en-US" dirty="0" smtClean="0"/>
              <a:t>.</a:t>
            </a:r>
          </a:p>
          <a:p>
            <a:pPr marL="823913" lvl="1" indent="-457200">
              <a:buFont typeface="Tw Cen MT" charset="-18"/>
              <a:buAutoNum type="arabicPeriod"/>
            </a:pPr>
            <a:r>
              <a:rPr lang="en-US" dirty="0" smtClean="0"/>
              <a:t>OS </a:t>
            </a:r>
            <a:r>
              <a:rPr lang="en-US" dirty="0" err="1" smtClean="0"/>
              <a:t>kiểm</a:t>
            </a:r>
            <a:r>
              <a:rPr lang="en-US" dirty="0" smtClean="0"/>
              <a:t> </a:t>
            </a:r>
            <a:r>
              <a:rPr lang="en-US" dirty="0" err="1" smtClean="0"/>
              <a:t>tra</a:t>
            </a:r>
            <a:r>
              <a:rPr lang="en-US" dirty="0" smtClean="0"/>
              <a:t> </a:t>
            </a:r>
            <a:r>
              <a:rPr lang="en-US" dirty="0" err="1" smtClean="0"/>
              <a:t>khi</a:t>
            </a:r>
            <a:r>
              <a:rPr lang="en-US" dirty="0" smtClean="0"/>
              <a:t> </a:t>
            </a:r>
            <a:r>
              <a:rPr lang="en-US" dirty="0" err="1" smtClean="0"/>
              <a:t>nào</a:t>
            </a:r>
            <a:r>
              <a:rPr lang="en-US" dirty="0" smtClean="0"/>
              <a:t> </a:t>
            </a:r>
            <a:r>
              <a:rPr lang="en-US" dirty="0" err="1" smtClean="0"/>
              <a:t>thì</a:t>
            </a:r>
            <a:r>
              <a:rPr lang="en-US" dirty="0" smtClean="0"/>
              <a:t> d </a:t>
            </a:r>
            <a:r>
              <a:rPr lang="en-US" dirty="0" err="1" smtClean="0"/>
              <a:t>hợp</a:t>
            </a:r>
            <a:r>
              <a:rPr lang="en-US" dirty="0" smtClean="0"/>
              <a:t> </a:t>
            </a:r>
            <a:r>
              <a:rPr lang="en-US" dirty="0" err="1" smtClean="0"/>
              <a:t>lệ</a:t>
            </a:r>
            <a:r>
              <a:rPr lang="en-US" dirty="0" smtClean="0"/>
              <a:t> (</a:t>
            </a:r>
            <a:r>
              <a:rPr lang="en-US" dirty="0"/>
              <a:t>0 </a:t>
            </a:r>
            <a:r>
              <a:rPr lang="en-US" dirty="0">
                <a:sym typeface="Symbol" charset="2"/>
              </a:rPr>
              <a:t></a:t>
            </a:r>
            <a:r>
              <a:rPr lang="en-US" dirty="0"/>
              <a:t> d &lt; limit</a:t>
            </a:r>
            <a:r>
              <a:rPr lang="en-US" dirty="0" smtClean="0"/>
              <a:t>).</a:t>
            </a:r>
            <a:endParaRPr lang="en-US" dirty="0"/>
          </a:p>
          <a:p>
            <a:pPr marL="823913" lvl="1" indent="-457200">
              <a:buFont typeface="Tw Cen MT" charset="-18"/>
              <a:buAutoNum type="arabicPeriod"/>
            </a:pPr>
            <a:r>
              <a:rPr lang="en-US" dirty="0" err="1" smtClean="0"/>
              <a:t>Khi</a:t>
            </a:r>
            <a:r>
              <a:rPr lang="en-US" dirty="0" smtClean="0"/>
              <a:t> </a:t>
            </a:r>
            <a:r>
              <a:rPr lang="en-US" dirty="0" err="1" smtClean="0"/>
              <a:t>đó</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vật</a:t>
            </a:r>
            <a:r>
              <a:rPr lang="en-US" dirty="0" smtClean="0"/>
              <a:t> </a:t>
            </a:r>
            <a:r>
              <a:rPr lang="en-US" dirty="0" err="1" smtClean="0"/>
              <a:t>lý</a:t>
            </a:r>
            <a:r>
              <a:rPr lang="en-US" dirty="0" smtClean="0"/>
              <a:t> </a:t>
            </a:r>
            <a:r>
              <a:rPr lang="en-US" dirty="0" err="1" smtClean="0"/>
              <a:t>được</a:t>
            </a:r>
            <a:r>
              <a:rPr lang="en-US" dirty="0" smtClean="0"/>
              <a:t> </a:t>
            </a:r>
            <a:r>
              <a:rPr lang="en-US" dirty="0" err="1" smtClean="0"/>
              <a:t>tính</a:t>
            </a:r>
            <a:r>
              <a:rPr lang="en-US" dirty="0" smtClean="0"/>
              <a:t> </a:t>
            </a:r>
            <a:r>
              <a:rPr lang="en-US" dirty="0" err="1" smtClean="0"/>
              <a:t>bằng</a:t>
            </a:r>
            <a:r>
              <a:rPr lang="en-US" dirty="0" smtClean="0"/>
              <a:t> (</a:t>
            </a:r>
            <a:r>
              <a:rPr lang="en-US" dirty="0"/>
              <a:t>base + </a:t>
            </a:r>
            <a:r>
              <a:rPr lang="en-US" dirty="0" smtClean="0"/>
              <a:t>d) </a:t>
            </a:r>
            <a:r>
              <a:rPr lang="en-US" dirty="0" err="1" smtClean="0"/>
              <a:t>và</a:t>
            </a:r>
            <a:r>
              <a:rPr lang="en-US" dirty="0" smtClean="0"/>
              <a:t> </a:t>
            </a:r>
            <a:r>
              <a:rPr lang="en-US" dirty="0" err="1" smtClean="0"/>
              <a:t>cho</a:t>
            </a:r>
            <a:r>
              <a:rPr lang="en-US" dirty="0" smtClean="0"/>
              <a:t> </a:t>
            </a:r>
            <a:r>
              <a:rPr lang="en-US" dirty="0" err="1" smtClean="0"/>
              <a:t>phép</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đến</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tương</a:t>
            </a:r>
            <a:r>
              <a:rPr lang="en-US" dirty="0" smtClean="0"/>
              <a:t> </a:t>
            </a:r>
            <a:r>
              <a:rPr lang="en-US" dirty="0" err="1" smtClean="0"/>
              <a:t>ứng</a:t>
            </a:r>
            <a:r>
              <a:rPr lang="en-US" dirty="0" smtClean="0"/>
              <a:t>.</a:t>
            </a:r>
            <a:endParaRPr lang="en-US" dirty="0"/>
          </a:p>
          <a:p>
            <a:pPr>
              <a:tabLst>
                <a:tab pos="1828800" algn="l"/>
                <a:tab pos="2855913" algn="ctr"/>
              </a:tabLst>
            </a:pPr>
            <a:r>
              <a:rPr lang="en-US" altLang="en-US" b="1" dirty="0">
                <a:solidFill>
                  <a:srgbClr val="3366FF"/>
                </a:solidFill>
              </a:rPr>
              <a:t>Segment-table base register (STBR)</a:t>
            </a:r>
            <a:r>
              <a:rPr lang="en-US" altLang="en-US" dirty="0">
                <a:solidFill>
                  <a:srgbClr val="3366FF"/>
                </a:solidFill>
              </a:rPr>
              <a:t> </a:t>
            </a:r>
            <a:r>
              <a:rPr lang="en-US" altLang="en-US" dirty="0"/>
              <a:t>points to the segment table</a:t>
            </a:r>
            <a:r>
              <a:rPr lang="ja-JP" altLang="en-US" dirty="0"/>
              <a:t>’</a:t>
            </a:r>
            <a:r>
              <a:rPr lang="en-US" altLang="ja-JP" dirty="0"/>
              <a:t>s location in memory</a:t>
            </a:r>
          </a:p>
          <a:p>
            <a:pPr>
              <a:tabLst>
                <a:tab pos="1828800" algn="l"/>
                <a:tab pos="2855913" algn="ctr"/>
              </a:tabLst>
            </a:pPr>
            <a:endParaRPr lang="en-US" altLang="en-US" sz="1050" dirty="0"/>
          </a:p>
          <a:p>
            <a:pPr>
              <a:tabLst>
                <a:tab pos="1828800" algn="l"/>
                <a:tab pos="2855913" algn="ctr"/>
              </a:tabLst>
            </a:pPr>
            <a:r>
              <a:rPr lang="en-US" altLang="en-US" b="1" dirty="0">
                <a:solidFill>
                  <a:srgbClr val="3366FF"/>
                </a:solidFill>
              </a:rPr>
              <a:t>Segment-table length register (STLR)</a:t>
            </a:r>
            <a:r>
              <a:rPr lang="en-US" altLang="en-US" dirty="0">
                <a:solidFill>
                  <a:srgbClr val="3366FF"/>
                </a:solidFill>
              </a:rPr>
              <a:t> </a:t>
            </a:r>
            <a:r>
              <a:rPr lang="en-US" altLang="en-US" dirty="0"/>
              <a:t>indicates number of segments used by a program;</a:t>
            </a:r>
          </a:p>
          <a:p>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Tree>
    <p:extLst>
      <p:ext uri="{BB962C8B-B14F-4D97-AF65-F5344CB8AC3E}">
        <p14:creationId xmlns:p14="http://schemas.microsoft.com/office/powerpoint/2010/main" val="9597919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3.8. </a:t>
            </a:r>
            <a:r>
              <a:rPr lang="en-US" dirty="0" err="1" smtClean="0"/>
              <a:t>Phân</a:t>
            </a:r>
            <a:r>
              <a:rPr lang="en-US" dirty="0" smtClean="0"/>
              <a:t> </a:t>
            </a:r>
            <a:r>
              <a:rPr lang="en-US" dirty="0" err="1"/>
              <a:t>đoạn</a:t>
            </a:r>
            <a:r>
              <a:rPr lang="en-US" dirty="0"/>
              <a:t> (Segmentation)</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pic>
        <p:nvPicPr>
          <p:cNvPr id="39"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911" y="1219200"/>
            <a:ext cx="7768777" cy="5451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1423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3.8. </a:t>
            </a:r>
            <a:r>
              <a:rPr lang="en-US" dirty="0" err="1" smtClean="0"/>
              <a:t>Phân</a:t>
            </a:r>
            <a:r>
              <a:rPr lang="en-US" dirty="0" smtClean="0"/>
              <a:t> </a:t>
            </a:r>
            <a:r>
              <a:rPr lang="en-US" dirty="0" err="1"/>
              <a:t>đoạn</a:t>
            </a:r>
            <a:r>
              <a:rPr lang="en-US" dirty="0"/>
              <a:t> (Segmentation)</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grpSp>
        <p:nvGrpSpPr>
          <p:cNvPr id="120" name="Group 119"/>
          <p:cNvGrpSpPr/>
          <p:nvPr/>
        </p:nvGrpSpPr>
        <p:grpSpPr>
          <a:xfrm>
            <a:off x="338138" y="1066800"/>
            <a:ext cx="7967662" cy="5562600"/>
            <a:chOff x="185738" y="381000"/>
            <a:chExt cx="8729662" cy="5791200"/>
          </a:xfrm>
        </p:grpSpPr>
        <p:sp>
          <p:nvSpPr>
            <p:cNvPr id="88" name="Rectangle 87"/>
            <p:cNvSpPr>
              <a:spLocks noChangeArrowheads="1"/>
            </p:cNvSpPr>
            <p:nvPr/>
          </p:nvSpPr>
          <p:spPr bwMode="auto">
            <a:xfrm>
              <a:off x="762000" y="3505200"/>
              <a:ext cx="3276600" cy="2667000"/>
            </a:xfrm>
            <a:prstGeom prst="rect">
              <a:avLst/>
            </a:prstGeom>
            <a:solidFill>
              <a:srgbClr val="D4E2ED"/>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a:solidFill>
                  <a:srgbClr val="FFFFFF"/>
                </a:solidFill>
                <a:latin typeface="Tw Cen MT" charset="-18"/>
              </a:endParaRPr>
            </a:p>
          </p:txBody>
        </p:sp>
        <p:sp>
          <p:nvSpPr>
            <p:cNvPr id="89" name="Rectangle 88"/>
            <p:cNvSpPr>
              <a:spLocks noChangeArrowheads="1"/>
            </p:cNvSpPr>
            <p:nvPr/>
          </p:nvSpPr>
          <p:spPr bwMode="auto">
            <a:xfrm>
              <a:off x="990600" y="2209800"/>
              <a:ext cx="685800" cy="533400"/>
            </a:xfrm>
            <a:prstGeom prst="rect">
              <a:avLst/>
            </a:prstGeom>
            <a:solidFill>
              <a:srgbClr val="D4E2ED"/>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0000"/>
                  </a:solidFill>
                  <a:latin typeface="Tw Cen MT" charset="-18"/>
                </a:rPr>
                <a:t>s</a:t>
              </a:r>
            </a:p>
          </p:txBody>
        </p:sp>
        <p:sp>
          <p:nvSpPr>
            <p:cNvPr id="90" name="Rectangle 89"/>
            <p:cNvSpPr>
              <a:spLocks noChangeArrowheads="1"/>
            </p:cNvSpPr>
            <p:nvPr/>
          </p:nvSpPr>
          <p:spPr bwMode="auto">
            <a:xfrm>
              <a:off x="1676400" y="2209800"/>
              <a:ext cx="685800" cy="533400"/>
            </a:xfrm>
            <a:prstGeom prst="rect">
              <a:avLst/>
            </a:prstGeom>
            <a:solidFill>
              <a:srgbClr val="D4E2ED"/>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0000"/>
                  </a:solidFill>
                  <a:latin typeface="Tw Cen MT" charset="-18"/>
                </a:rPr>
                <a:t>d</a:t>
              </a:r>
            </a:p>
          </p:txBody>
        </p:sp>
        <p:sp>
          <p:nvSpPr>
            <p:cNvPr id="91" name="TextBox 6"/>
            <p:cNvSpPr txBox="1">
              <a:spLocks noChangeArrowheads="1"/>
            </p:cNvSpPr>
            <p:nvPr/>
          </p:nvSpPr>
          <p:spPr bwMode="auto">
            <a:xfrm>
              <a:off x="533400" y="1720850"/>
              <a:ext cx="2514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sz="1800"/>
                <a:t>Logical address</a:t>
              </a:r>
            </a:p>
          </p:txBody>
        </p:sp>
        <p:sp>
          <p:nvSpPr>
            <p:cNvPr id="92" name="Rectangle 91"/>
            <p:cNvSpPr>
              <a:spLocks noChangeArrowheads="1"/>
            </p:cNvSpPr>
            <p:nvPr/>
          </p:nvSpPr>
          <p:spPr bwMode="auto">
            <a:xfrm>
              <a:off x="762000" y="4876800"/>
              <a:ext cx="1066800" cy="533400"/>
            </a:xfrm>
            <a:prstGeom prst="rect">
              <a:avLst/>
            </a:prstGeom>
            <a:solidFill>
              <a:srgbClr val="D4E2ED"/>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dirty="0" err="1">
                  <a:solidFill>
                    <a:srgbClr val="000000"/>
                  </a:solidFill>
                  <a:latin typeface="Tw Cen MT" charset="-18"/>
                </a:rPr>
                <a:t>seg</a:t>
              </a:r>
              <a:r>
                <a:rPr lang="en-US" dirty="0">
                  <a:solidFill>
                    <a:srgbClr val="000000"/>
                  </a:solidFill>
                  <a:latin typeface="Tw Cen MT" charset="-18"/>
                </a:rPr>
                <a:t>. # </a:t>
              </a:r>
            </a:p>
          </p:txBody>
        </p:sp>
        <p:sp>
          <p:nvSpPr>
            <p:cNvPr id="93" name="Rectangle 92"/>
            <p:cNvSpPr>
              <a:spLocks noChangeArrowheads="1"/>
            </p:cNvSpPr>
            <p:nvPr/>
          </p:nvSpPr>
          <p:spPr bwMode="auto">
            <a:xfrm>
              <a:off x="1828800" y="4876800"/>
              <a:ext cx="762000" cy="533400"/>
            </a:xfrm>
            <a:prstGeom prst="rect">
              <a:avLst/>
            </a:prstGeom>
            <a:solidFill>
              <a:srgbClr val="D4E2ED"/>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a:solidFill>
                    <a:srgbClr val="000000"/>
                  </a:solidFill>
                  <a:latin typeface="Tw Cen MT" charset="-18"/>
                </a:rPr>
                <a:t>limit</a:t>
              </a:r>
            </a:p>
          </p:txBody>
        </p:sp>
        <p:sp>
          <p:nvSpPr>
            <p:cNvPr id="94" name="Rectangle 93"/>
            <p:cNvSpPr>
              <a:spLocks noChangeArrowheads="1"/>
            </p:cNvSpPr>
            <p:nvPr/>
          </p:nvSpPr>
          <p:spPr bwMode="auto">
            <a:xfrm>
              <a:off x="2590800" y="4876800"/>
              <a:ext cx="762000" cy="533400"/>
            </a:xfrm>
            <a:prstGeom prst="rect">
              <a:avLst/>
            </a:prstGeom>
            <a:solidFill>
              <a:srgbClr val="D4E2ED"/>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dirty="0">
                  <a:solidFill>
                    <a:srgbClr val="000000"/>
                  </a:solidFill>
                  <a:latin typeface="Tw Cen MT" charset="-18"/>
                </a:rPr>
                <a:t>base</a:t>
              </a:r>
            </a:p>
          </p:txBody>
        </p:sp>
        <p:sp>
          <p:nvSpPr>
            <p:cNvPr id="95" name="Rectangle 94"/>
            <p:cNvSpPr>
              <a:spLocks noChangeArrowheads="1"/>
            </p:cNvSpPr>
            <p:nvPr/>
          </p:nvSpPr>
          <p:spPr bwMode="auto">
            <a:xfrm>
              <a:off x="3352800" y="4876800"/>
              <a:ext cx="685800" cy="533400"/>
            </a:xfrm>
            <a:prstGeom prst="rect">
              <a:avLst/>
            </a:prstGeom>
            <a:solidFill>
              <a:srgbClr val="D4E2ED"/>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a:solidFill>
                    <a:srgbClr val="000000"/>
                  </a:solidFill>
                  <a:latin typeface="Tw Cen MT" charset="-18"/>
                </a:rPr>
                <a:t>attr</a:t>
              </a:r>
            </a:p>
          </p:txBody>
        </p:sp>
        <p:sp>
          <p:nvSpPr>
            <p:cNvPr id="96" name="TextBox 13"/>
            <p:cNvSpPr txBox="1">
              <a:spLocks noChangeArrowheads="1"/>
            </p:cNvSpPr>
            <p:nvPr/>
          </p:nvSpPr>
          <p:spPr bwMode="auto">
            <a:xfrm>
              <a:off x="990600" y="3048000"/>
              <a:ext cx="3200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Segment Table</a:t>
              </a:r>
            </a:p>
          </p:txBody>
        </p:sp>
        <p:sp>
          <p:nvSpPr>
            <p:cNvPr id="97" name="Decision 14"/>
            <p:cNvSpPr>
              <a:spLocks noChangeArrowheads="1"/>
            </p:cNvSpPr>
            <p:nvPr/>
          </p:nvSpPr>
          <p:spPr bwMode="auto">
            <a:xfrm>
              <a:off x="4000499" y="2133600"/>
              <a:ext cx="2159812" cy="1219200"/>
            </a:xfrm>
            <a:prstGeom prst="flowChartDecision">
              <a:avLst/>
            </a:prstGeom>
            <a:solidFill>
              <a:srgbClr val="D4E2ED"/>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dirty="0">
                  <a:solidFill>
                    <a:srgbClr val="000000"/>
                  </a:solidFill>
                  <a:latin typeface="Tw Cen MT" charset="-18"/>
                </a:rPr>
                <a:t>0≤d</a:t>
              </a:r>
            </a:p>
            <a:p>
              <a:pPr algn="ctr"/>
              <a:r>
                <a:rPr lang="en-US" dirty="0">
                  <a:solidFill>
                    <a:srgbClr val="000000"/>
                  </a:solidFill>
                  <a:latin typeface="Tw Cen MT" charset="-18"/>
                </a:rPr>
                <a:t>&lt;limit</a:t>
              </a:r>
            </a:p>
          </p:txBody>
        </p:sp>
        <p:sp>
          <p:nvSpPr>
            <p:cNvPr id="98" name="Rectangle 97"/>
            <p:cNvSpPr>
              <a:spLocks noChangeArrowheads="1"/>
            </p:cNvSpPr>
            <p:nvPr/>
          </p:nvSpPr>
          <p:spPr bwMode="auto">
            <a:xfrm>
              <a:off x="4407075" y="4649788"/>
              <a:ext cx="1841326" cy="1295400"/>
            </a:xfrm>
            <a:prstGeom prst="rect">
              <a:avLst/>
            </a:prstGeom>
            <a:solidFill>
              <a:srgbClr val="D4E2ED"/>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r>
                <a:rPr lang="en-US" dirty="0" smtClean="0">
                  <a:solidFill>
                    <a:srgbClr val="000000"/>
                  </a:solidFill>
                  <a:latin typeface="Tw Cen MT" charset="-18"/>
                </a:rPr>
                <a:t>Cho </a:t>
              </a:r>
              <a:r>
                <a:rPr lang="en-US" dirty="0" err="1" smtClean="0">
                  <a:solidFill>
                    <a:srgbClr val="000000"/>
                  </a:solidFill>
                  <a:latin typeface="Tw Cen MT" charset="-18"/>
                </a:rPr>
                <a:t>phép</a:t>
              </a:r>
              <a:r>
                <a:rPr lang="en-US" dirty="0" smtClean="0">
                  <a:solidFill>
                    <a:srgbClr val="000000"/>
                  </a:solidFill>
                  <a:latin typeface="Tw Cen MT" charset="-18"/>
                </a:rPr>
                <a:t> </a:t>
              </a:r>
              <a:r>
                <a:rPr lang="en-US" dirty="0" err="1" smtClean="0">
                  <a:solidFill>
                    <a:srgbClr val="000000"/>
                  </a:solidFill>
                  <a:latin typeface="Tw Cen MT" charset="-18"/>
                </a:rPr>
                <a:t>truy</a:t>
              </a:r>
              <a:r>
                <a:rPr lang="en-US" dirty="0" smtClean="0">
                  <a:solidFill>
                    <a:srgbClr val="000000"/>
                  </a:solidFill>
                  <a:latin typeface="Tw Cen MT" charset="-18"/>
                </a:rPr>
                <a:t> </a:t>
              </a:r>
              <a:r>
                <a:rPr lang="en-US" dirty="0" err="1" smtClean="0">
                  <a:solidFill>
                    <a:srgbClr val="000000"/>
                  </a:solidFill>
                  <a:latin typeface="Tw Cen MT" charset="-18"/>
                </a:rPr>
                <a:t>cập</a:t>
              </a:r>
              <a:r>
                <a:rPr lang="en-US" dirty="0" smtClean="0">
                  <a:solidFill>
                    <a:srgbClr val="000000"/>
                  </a:solidFill>
                  <a:latin typeface="Tw Cen MT" charset="-18"/>
                </a:rPr>
                <a:t> </a:t>
              </a:r>
              <a:r>
                <a:rPr lang="en-US" dirty="0" err="1" smtClean="0">
                  <a:solidFill>
                    <a:srgbClr val="000000"/>
                  </a:solidFill>
                  <a:latin typeface="Tw Cen MT" charset="-18"/>
                </a:rPr>
                <a:t>địa</a:t>
              </a:r>
              <a:r>
                <a:rPr lang="en-US" dirty="0" smtClean="0">
                  <a:solidFill>
                    <a:srgbClr val="000000"/>
                  </a:solidFill>
                  <a:latin typeface="Tw Cen MT" charset="-18"/>
                </a:rPr>
                <a:t> </a:t>
              </a:r>
              <a:r>
                <a:rPr lang="en-US" dirty="0" err="1" smtClean="0">
                  <a:solidFill>
                    <a:srgbClr val="000000"/>
                  </a:solidFill>
                  <a:latin typeface="Tw Cen MT" charset="-18"/>
                </a:rPr>
                <a:t>chỉ</a:t>
              </a:r>
              <a:r>
                <a:rPr lang="en-US" dirty="0" smtClean="0">
                  <a:solidFill>
                    <a:srgbClr val="000000"/>
                  </a:solidFill>
                  <a:latin typeface="Tw Cen MT" charset="-18"/>
                </a:rPr>
                <a:t>:</a:t>
              </a:r>
            </a:p>
            <a:p>
              <a:r>
                <a:rPr lang="en-US" dirty="0" smtClean="0">
                  <a:solidFill>
                    <a:srgbClr val="000000"/>
                  </a:solidFill>
                  <a:latin typeface="Tw Cen MT" charset="-18"/>
                </a:rPr>
                <a:t>PA</a:t>
              </a:r>
              <a:r>
                <a:rPr lang="tr-TR" dirty="0" smtClean="0">
                  <a:solidFill>
                    <a:srgbClr val="000000"/>
                  </a:solidFill>
                  <a:latin typeface="Tw Cen MT" charset="-18"/>
                </a:rPr>
                <a:t>=</a:t>
              </a:r>
              <a:r>
                <a:rPr lang="en-US" dirty="0" smtClean="0">
                  <a:solidFill>
                    <a:srgbClr val="000000"/>
                  </a:solidFill>
                  <a:latin typeface="Tw Cen MT" charset="-18"/>
                </a:rPr>
                <a:t> </a:t>
              </a:r>
              <a:r>
                <a:rPr lang="tr-TR" dirty="0">
                  <a:solidFill>
                    <a:srgbClr val="000000"/>
                  </a:solidFill>
                  <a:latin typeface="Tw Cen MT" charset="-18"/>
                </a:rPr>
                <a:t>base + d</a:t>
              </a:r>
              <a:endParaRPr lang="en-US" dirty="0">
                <a:solidFill>
                  <a:srgbClr val="000000"/>
                </a:solidFill>
                <a:latin typeface="Tw Cen MT" charset="-18"/>
              </a:endParaRPr>
            </a:p>
            <a:p>
              <a:pPr algn="ctr"/>
              <a:endParaRPr lang="en-US" dirty="0">
                <a:solidFill>
                  <a:srgbClr val="FFFFFF"/>
                </a:solidFill>
                <a:latin typeface="Tw Cen MT" charset="-18"/>
              </a:endParaRPr>
            </a:p>
          </p:txBody>
        </p:sp>
        <p:grpSp>
          <p:nvGrpSpPr>
            <p:cNvPr id="99" name="Group 18"/>
            <p:cNvGrpSpPr>
              <a:grpSpLocks/>
            </p:cNvGrpSpPr>
            <p:nvPr/>
          </p:nvGrpSpPr>
          <p:grpSpPr bwMode="auto">
            <a:xfrm>
              <a:off x="7162800" y="381000"/>
              <a:ext cx="1752600" cy="5791200"/>
              <a:chOff x="6781800" y="304800"/>
              <a:chExt cx="1752600" cy="5791200"/>
            </a:xfrm>
          </p:grpSpPr>
          <p:sp>
            <p:nvSpPr>
              <p:cNvPr id="100" name="Rectangle 99"/>
              <p:cNvSpPr>
                <a:spLocks noChangeArrowheads="1"/>
              </p:cNvSpPr>
              <p:nvPr/>
            </p:nvSpPr>
            <p:spPr bwMode="auto">
              <a:xfrm>
                <a:off x="6781800" y="304800"/>
                <a:ext cx="1752600" cy="5791200"/>
              </a:xfrm>
              <a:prstGeom prst="rect">
                <a:avLst/>
              </a:prstGeom>
              <a:solidFill>
                <a:srgbClr val="D4E2ED"/>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a:solidFill>
                    <a:srgbClr val="FFFFFF"/>
                  </a:solidFill>
                  <a:latin typeface="Tw Cen MT" charset="-18"/>
                </a:endParaRPr>
              </a:p>
            </p:txBody>
          </p:sp>
          <p:sp>
            <p:nvSpPr>
              <p:cNvPr id="101" name="Rectangle 100"/>
              <p:cNvSpPr>
                <a:spLocks noChangeArrowheads="1"/>
              </p:cNvSpPr>
              <p:nvPr/>
            </p:nvSpPr>
            <p:spPr bwMode="auto">
              <a:xfrm>
                <a:off x="6781800" y="304800"/>
                <a:ext cx="1752600" cy="762000"/>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OS</a:t>
                </a:r>
              </a:p>
            </p:txBody>
          </p:sp>
          <p:sp>
            <p:nvSpPr>
              <p:cNvPr id="102" name="Rectangle 101"/>
              <p:cNvSpPr>
                <a:spLocks noChangeArrowheads="1"/>
              </p:cNvSpPr>
              <p:nvPr/>
            </p:nvSpPr>
            <p:spPr bwMode="auto">
              <a:xfrm>
                <a:off x="6781800" y="3048000"/>
                <a:ext cx="1752600" cy="1752600"/>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segment s</a:t>
                </a:r>
              </a:p>
              <a:p>
                <a:pPr algn="ctr"/>
                <a:endParaRPr lang="en-US" sz="2000">
                  <a:latin typeface="Tw Cen MT" charset="-18"/>
                </a:endParaRPr>
              </a:p>
              <a:p>
                <a:pPr algn="ctr"/>
                <a:endParaRPr lang="en-US" sz="2000">
                  <a:latin typeface="Tw Cen MT" charset="-18"/>
                </a:endParaRPr>
              </a:p>
              <a:p>
                <a:pPr algn="ctr"/>
                <a:endParaRPr lang="en-US" sz="2000">
                  <a:latin typeface="Tw Cen MT" charset="-18"/>
                </a:endParaRPr>
              </a:p>
              <a:p>
                <a:pPr algn="ctr"/>
                <a:endParaRPr lang="en-US" sz="2000">
                  <a:latin typeface="Tw Cen MT" charset="-18"/>
                </a:endParaRPr>
              </a:p>
            </p:txBody>
          </p:sp>
        </p:grpSp>
        <p:sp>
          <p:nvSpPr>
            <p:cNvPr id="103" name="Rectangle 102"/>
            <p:cNvSpPr>
              <a:spLocks noChangeArrowheads="1"/>
            </p:cNvSpPr>
            <p:nvPr/>
          </p:nvSpPr>
          <p:spPr bwMode="auto">
            <a:xfrm>
              <a:off x="7165975" y="4038600"/>
              <a:ext cx="1749425" cy="152400"/>
            </a:xfrm>
            <a:prstGeom prst="rect">
              <a:avLst/>
            </a:prstGeom>
            <a:solidFill>
              <a:srgbClr val="558BB8"/>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a:solidFill>
                  <a:srgbClr val="FFFFFF"/>
                </a:solidFill>
                <a:latin typeface="Tw Cen MT" charset="-18"/>
              </a:endParaRPr>
            </a:p>
          </p:txBody>
        </p:sp>
        <p:cxnSp>
          <p:nvCxnSpPr>
            <p:cNvPr id="104" name="Straight Arrow Connector 103"/>
            <p:cNvCxnSpPr>
              <a:cxnSpLocks noChangeShapeType="1"/>
            </p:cNvCxnSpPr>
            <p:nvPr/>
          </p:nvCxnSpPr>
          <p:spPr bwMode="auto">
            <a:xfrm rot="5400000">
              <a:off x="5410201" y="1752600"/>
              <a:ext cx="2743200" cy="3175"/>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05" name="Straight Arrow Connector 104"/>
            <p:cNvCxnSpPr>
              <a:cxnSpLocks noChangeShapeType="1"/>
            </p:cNvCxnSpPr>
            <p:nvPr/>
          </p:nvCxnSpPr>
          <p:spPr bwMode="auto">
            <a:xfrm rot="16200000" flipH="1">
              <a:off x="6324601" y="3579812"/>
              <a:ext cx="914400" cy="3175"/>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06" name="Straight Connector 105"/>
            <p:cNvCxnSpPr>
              <a:cxnSpLocks noChangeShapeType="1"/>
            </p:cNvCxnSpPr>
            <p:nvPr/>
          </p:nvCxnSpPr>
          <p:spPr bwMode="auto">
            <a:xfrm rot="10800000">
              <a:off x="6477000" y="3124200"/>
              <a:ext cx="685800"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07" name="Straight Connector 106"/>
            <p:cNvCxnSpPr>
              <a:cxnSpLocks noChangeShapeType="1"/>
            </p:cNvCxnSpPr>
            <p:nvPr/>
          </p:nvCxnSpPr>
          <p:spPr bwMode="auto">
            <a:xfrm rot="10800000">
              <a:off x="6477000" y="381000"/>
              <a:ext cx="685800"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08" name="Straight Connector 107"/>
            <p:cNvCxnSpPr>
              <a:cxnSpLocks noChangeShapeType="1"/>
            </p:cNvCxnSpPr>
            <p:nvPr/>
          </p:nvCxnSpPr>
          <p:spPr bwMode="auto">
            <a:xfrm rot="10800000">
              <a:off x="6477000" y="4037013"/>
              <a:ext cx="685800" cy="1587"/>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09" name="TextBox 37"/>
            <p:cNvSpPr txBox="1">
              <a:spLocks noChangeArrowheads="1"/>
            </p:cNvSpPr>
            <p:nvPr/>
          </p:nvSpPr>
          <p:spPr bwMode="auto">
            <a:xfrm>
              <a:off x="6019800" y="2525713"/>
              <a:ext cx="7604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r>
                <a:rPr lang="en-US" sz="1600"/>
                <a:t>base</a:t>
              </a:r>
            </a:p>
          </p:txBody>
        </p:sp>
        <p:sp>
          <p:nvSpPr>
            <p:cNvPr id="110" name="TextBox 38"/>
            <p:cNvSpPr txBox="1">
              <a:spLocks noChangeArrowheads="1"/>
            </p:cNvSpPr>
            <p:nvPr/>
          </p:nvSpPr>
          <p:spPr bwMode="auto">
            <a:xfrm>
              <a:off x="6019800" y="3395663"/>
              <a:ext cx="7604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r>
                <a:rPr lang="en-US" sz="1600"/>
                <a:t>d</a:t>
              </a:r>
            </a:p>
          </p:txBody>
        </p:sp>
        <p:sp>
          <p:nvSpPr>
            <p:cNvPr id="111" name="Freeform 110"/>
            <p:cNvSpPr>
              <a:spLocks noChangeArrowheads="1"/>
            </p:cNvSpPr>
            <p:nvPr/>
          </p:nvSpPr>
          <p:spPr bwMode="auto">
            <a:xfrm>
              <a:off x="2419350" y="2865438"/>
              <a:ext cx="1665288" cy="2008187"/>
            </a:xfrm>
            <a:custGeom>
              <a:avLst/>
              <a:gdLst>
                <a:gd name="T0" fmla="*/ 0 w 1373102"/>
                <a:gd name="T1" fmla="*/ 2008187 h 2351069"/>
                <a:gd name="T2" fmla="*/ 603666 w 1373102"/>
                <a:gd name="T3" fmla="*/ 425091 h 2351069"/>
                <a:gd name="T4" fmla="*/ 1665288 w 1373102"/>
                <a:gd name="T5" fmla="*/ 0 h 2351069"/>
                <a:gd name="T6" fmla="*/ 0 60000 65536"/>
                <a:gd name="T7" fmla="*/ 0 60000 65536"/>
                <a:gd name="T8" fmla="*/ 0 60000 65536"/>
                <a:gd name="T9" fmla="*/ 0 w 1373102"/>
                <a:gd name="T10" fmla="*/ 0 h 2351069"/>
                <a:gd name="T11" fmla="*/ 1373102 w 1373102"/>
                <a:gd name="T12" fmla="*/ 2351069 h 2351069"/>
              </a:gdLst>
              <a:ahLst/>
              <a:cxnLst>
                <a:cxn ang="T6">
                  <a:pos x="T0" y="T1"/>
                </a:cxn>
                <a:cxn ang="T7">
                  <a:pos x="T2" y="T3"/>
                </a:cxn>
                <a:cxn ang="T8">
                  <a:pos x="T4" y="T5"/>
                </a:cxn>
              </a:cxnLst>
              <a:rect l="T9" t="T10" r="T11" b="T12"/>
              <a:pathLst>
                <a:path w="1373102" h="2351069">
                  <a:moveTo>
                    <a:pt x="0" y="2351069"/>
                  </a:moveTo>
                  <a:cubicBezTo>
                    <a:pt x="134449" y="1620293"/>
                    <a:pt x="268899" y="889517"/>
                    <a:pt x="497749" y="497672"/>
                  </a:cubicBezTo>
                  <a:cubicBezTo>
                    <a:pt x="726599" y="105827"/>
                    <a:pt x="1373102" y="0"/>
                    <a:pt x="1373102" y="0"/>
                  </a:cubicBezTo>
                </a:path>
              </a:pathLst>
            </a:custGeom>
            <a:noFill/>
            <a:ln w="19050">
              <a:solidFill>
                <a:srgbClr val="FF6600"/>
              </a:solidFill>
              <a:miter lim="800000"/>
              <a:headEnd/>
              <a:tailEnd type="triangle" w="lg" len="me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vi-VN">
                <a:latin typeface="Tw Cen MT" charset="-18"/>
              </a:endParaRPr>
            </a:p>
          </p:txBody>
        </p:sp>
        <p:sp>
          <p:nvSpPr>
            <p:cNvPr id="112" name="Freeform 111"/>
            <p:cNvSpPr>
              <a:spLocks noChangeArrowheads="1"/>
            </p:cNvSpPr>
            <p:nvPr/>
          </p:nvSpPr>
          <p:spPr bwMode="auto">
            <a:xfrm>
              <a:off x="2351088" y="2387600"/>
              <a:ext cx="1733550" cy="288925"/>
            </a:xfrm>
            <a:custGeom>
              <a:avLst/>
              <a:gdLst>
                <a:gd name="T0" fmla="*/ 0 w 1733541"/>
                <a:gd name="T1" fmla="*/ 100123 h 288879"/>
                <a:gd name="T2" fmla="*/ 669390 w 1733541"/>
                <a:gd name="T3" fmla="*/ 31467 h 288879"/>
                <a:gd name="T4" fmla="*/ 1733550 w 1733541"/>
                <a:gd name="T5" fmla="*/ 288925 h 288879"/>
                <a:gd name="T6" fmla="*/ 0 60000 65536"/>
                <a:gd name="T7" fmla="*/ 0 60000 65536"/>
                <a:gd name="T8" fmla="*/ 0 60000 65536"/>
                <a:gd name="T9" fmla="*/ 0 w 1733541"/>
                <a:gd name="T10" fmla="*/ 0 h 288879"/>
                <a:gd name="T11" fmla="*/ 1733541 w 1733541"/>
                <a:gd name="T12" fmla="*/ 288879 h 288879"/>
              </a:gdLst>
              <a:ahLst/>
              <a:cxnLst>
                <a:cxn ang="T6">
                  <a:pos x="T0" y="T1"/>
                </a:cxn>
                <a:cxn ang="T7">
                  <a:pos x="T2" y="T3"/>
                </a:cxn>
                <a:cxn ang="T8">
                  <a:pos x="T4" y="T5"/>
                </a:cxn>
              </a:cxnLst>
              <a:rect l="T9" t="T10" r="T11" b="T12"/>
              <a:pathLst>
                <a:path w="1733541" h="288879">
                  <a:moveTo>
                    <a:pt x="0" y="100107"/>
                  </a:moveTo>
                  <a:cubicBezTo>
                    <a:pt x="190232" y="50053"/>
                    <a:pt x="380464" y="0"/>
                    <a:pt x="669387" y="31462"/>
                  </a:cubicBezTo>
                  <a:cubicBezTo>
                    <a:pt x="958310" y="62924"/>
                    <a:pt x="1733541" y="288879"/>
                    <a:pt x="1733541" y="288879"/>
                  </a:cubicBezTo>
                </a:path>
              </a:pathLst>
            </a:custGeom>
            <a:noFill/>
            <a:ln w="19050">
              <a:solidFill>
                <a:srgbClr val="FF6600"/>
              </a:solidFill>
              <a:miter lim="800000"/>
              <a:headEnd/>
              <a:tailEnd type="triangle" w="lg" len="lg"/>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vi-VN">
                <a:latin typeface="Tw Cen MT" charset="-18"/>
              </a:endParaRPr>
            </a:p>
          </p:txBody>
        </p:sp>
        <p:cxnSp>
          <p:nvCxnSpPr>
            <p:cNvPr id="113" name="Straight Arrow Connector 112"/>
            <p:cNvCxnSpPr>
              <a:cxnSpLocks noChangeShapeType="1"/>
              <a:stCxn id="97" idx="2"/>
            </p:cNvCxnSpPr>
            <p:nvPr/>
          </p:nvCxnSpPr>
          <p:spPr bwMode="auto">
            <a:xfrm>
              <a:off x="5080406" y="3352800"/>
              <a:ext cx="0" cy="1296988"/>
            </a:xfrm>
            <a:prstGeom prst="straightConnector1">
              <a:avLst/>
            </a:prstGeom>
            <a:noFill/>
            <a:ln w="19050">
              <a:solidFill>
                <a:srgbClr val="FF6600"/>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14" name="Curved Connector 113"/>
            <p:cNvCxnSpPr>
              <a:cxnSpLocks noChangeShapeType="1"/>
              <a:stCxn id="98" idx="3"/>
              <a:endCxn id="103" idx="1"/>
            </p:cNvCxnSpPr>
            <p:nvPr/>
          </p:nvCxnSpPr>
          <p:spPr bwMode="auto">
            <a:xfrm flipV="1">
              <a:off x="6248400" y="4114800"/>
              <a:ext cx="917575" cy="1182688"/>
            </a:xfrm>
            <a:prstGeom prst="curvedConnector3">
              <a:avLst>
                <a:gd name="adj1" fmla="val 50000"/>
              </a:avLst>
            </a:prstGeom>
            <a:noFill/>
            <a:ln w="19050">
              <a:solidFill>
                <a:srgbClr val="FF6600"/>
              </a:solidFill>
              <a:round/>
              <a:headEnd/>
              <a:tailEnd type="triangle" w="lg" len="lg"/>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15" name="TextBox 49"/>
            <p:cNvSpPr txBox="1">
              <a:spLocks noChangeArrowheads="1"/>
            </p:cNvSpPr>
            <p:nvPr/>
          </p:nvSpPr>
          <p:spPr bwMode="auto">
            <a:xfrm>
              <a:off x="4000500" y="1763713"/>
              <a:ext cx="990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r>
                <a:rPr lang="en-US" sz="1800"/>
                <a:t>No</a:t>
              </a:r>
            </a:p>
          </p:txBody>
        </p:sp>
        <p:cxnSp>
          <p:nvCxnSpPr>
            <p:cNvPr id="116" name="Straight Arrow Connector 115"/>
            <p:cNvCxnSpPr>
              <a:cxnSpLocks noChangeShapeType="1"/>
              <a:stCxn id="97" idx="0"/>
            </p:cNvCxnSpPr>
            <p:nvPr/>
          </p:nvCxnSpPr>
          <p:spPr bwMode="auto">
            <a:xfrm flipV="1">
              <a:off x="5080406" y="1600200"/>
              <a:ext cx="0" cy="533399"/>
            </a:xfrm>
            <a:prstGeom prst="straightConnector1">
              <a:avLst/>
            </a:prstGeom>
            <a:noFill/>
            <a:ln w="19050">
              <a:solidFill>
                <a:srgbClr val="FF6600"/>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17" name="TextBox 52"/>
            <p:cNvSpPr txBox="1">
              <a:spLocks noChangeArrowheads="1"/>
            </p:cNvSpPr>
            <p:nvPr/>
          </p:nvSpPr>
          <p:spPr bwMode="auto">
            <a:xfrm>
              <a:off x="5029200" y="3592513"/>
              <a:ext cx="990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Yes</a:t>
              </a:r>
            </a:p>
          </p:txBody>
        </p:sp>
        <p:sp>
          <p:nvSpPr>
            <p:cNvPr id="118" name="TextBox 53"/>
            <p:cNvSpPr txBox="1">
              <a:spLocks noChangeArrowheads="1"/>
            </p:cNvSpPr>
            <p:nvPr/>
          </p:nvSpPr>
          <p:spPr bwMode="auto">
            <a:xfrm>
              <a:off x="5191574" y="1600200"/>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dirty="0"/>
                <a:t>ERROR</a:t>
              </a:r>
            </a:p>
          </p:txBody>
        </p:sp>
        <p:sp>
          <p:nvSpPr>
            <p:cNvPr id="119" name="Freeform 118"/>
            <p:cNvSpPr>
              <a:spLocks noChangeArrowheads="1"/>
            </p:cNvSpPr>
            <p:nvPr/>
          </p:nvSpPr>
          <p:spPr bwMode="auto">
            <a:xfrm>
              <a:off x="185738" y="2746375"/>
              <a:ext cx="1084262" cy="2487613"/>
            </a:xfrm>
            <a:custGeom>
              <a:avLst/>
              <a:gdLst>
                <a:gd name="T0" fmla="*/ 1084262 w 1084178"/>
                <a:gd name="T1" fmla="*/ 0 h 2488358"/>
                <a:gd name="T2" fmla="*/ 157346 w 1084178"/>
                <a:gd name="T3" fmla="*/ 737706 h 2488358"/>
                <a:gd name="T4" fmla="*/ 140182 w 1084178"/>
                <a:gd name="T5" fmla="*/ 2161650 h 2488358"/>
                <a:gd name="T6" fmla="*/ 517814 w 1084178"/>
                <a:gd name="T7" fmla="*/ 2487613 h 2488358"/>
                <a:gd name="T8" fmla="*/ 0 60000 65536"/>
                <a:gd name="T9" fmla="*/ 0 60000 65536"/>
                <a:gd name="T10" fmla="*/ 0 60000 65536"/>
                <a:gd name="T11" fmla="*/ 0 60000 65536"/>
                <a:gd name="T12" fmla="*/ 0 w 1084178"/>
                <a:gd name="T13" fmla="*/ 0 h 2488358"/>
                <a:gd name="T14" fmla="*/ 1084178 w 1084178"/>
                <a:gd name="T15" fmla="*/ 2488358 h 2488358"/>
              </a:gdLst>
              <a:ahLst/>
              <a:cxnLst>
                <a:cxn ang="T8">
                  <a:pos x="T0" y="T1"/>
                </a:cxn>
                <a:cxn ang="T9">
                  <a:pos x="T2" y="T3"/>
                </a:cxn>
                <a:cxn ang="T10">
                  <a:pos x="T4" y="T5"/>
                </a:cxn>
                <a:cxn ang="T11">
                  <a:pos x="T6" y="T7"/>
                </a:cxn>
              </a:cxnLst>
              <a:rect l="T12" t="T13" r="T14" b="T15"/>
              <a:pathLst>
                <a:path w="1084178" h="2488358">
                  <a:moveTo>
                    <a:pt x="1084178" y="0"/>
                  </a:moveTo>
                  <a:cubicBezTo>
                    <a:pt x="699423" y="188772"/>
                    <a:pt x="314668" y="377544"/>
                    <a:pt x="157334" y="737927"/>
                  </a:cubicBezTo>
                  <a:cubicBezTo>
                    <a:pt x="0" y="1098310"/>
                    <a:pt x="80098" y="1870559"/>
                    <a:pt x="140171" y="2162297"/>
                  </a:cubicBezTo>
                  <a:cubicBezTo>
                    <a:pt x="200244" y="2454035"/>
                    <a:pt x="517774" y="2488358"/>
                    <a:pt x="517774" y="2488358"/>
                  </a:cubicBezTo>
                </a:path>
              </a:pathLst>
            </a:custGeom>
            <a:noFill/>
            <a:ln w="19050">
              <a:solidFill>
                <a:srgbClr val="FF6600"/>
              </a:solidFill>
              <a:miter lim="800000"/>
              <a:headEnd/>
              <a:tailEnd type="triangle" w="lg" len="lg"/>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vi-VN">
                <a:latin typeface="Tw Cen MT" charset="-18"/>
              </a:endParaRPr>
            </a:p>
          </p:txBody>
        </p:sp>
      </p:grpSp>
    </p:spTree>
    <p:extLst>
      <p:ext uri="{BB962C8B-B14F-4D97-AF65-F5344CB8AC3E}">
        <p14:creationId xmlns:p14="http://schemas.microsoft.com/office/powerpoint/2010/main" val="35939891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3.8. </a:t>
            </a:r>
            <a:r>
              <a:rPr lang="en-US" dirty="0" err="1" smtClean="0"/>
              <a:t>Phân</a:t>
            </a:r>
            <a:r>
              <a:rPr lang="en-US" dirty="0" smtClean="0"/>
              <a:t> </a:t>
            </a:r>
            <a:r>
              <a:rPr lang="en-US" dirty="0" err="1"/>
              <a:t>đoạn</a:t>
            </a:r>
            <a:r>
              <a:rPr lang="en-US" dirty="0"/>
              <a:t> (Segmentation)</a:t>
            </a:r>
            <a:endParaRPr lang="vi-VN" dirty="0"/>
          </a:p>
        </p:txBody>
      </p:sp>
      <p:sp>
        <p:nvSpPr>
          <p:cNvPr id="3" name="Content Placeholder 2"/>
          <p:cNvSpPr>
            <a:spLocks noGrp="1"/>
          </p:cNvSpPr>
          <p:nvPr>
            <p:ph idx="1"/>
          </p:nvPr>
        </p:nvSpPr>
        <p:spPr/>
        <p:txBody>
          <a:bodyPr/>
          <a:lstStyle/>
          <a:p>
            <a:r>
              <a:rPr lang="en-US" b="1" dirty="0" smtClean="0"/>
              <a:t>VD: </a:t>
            </a:r>
            <a:r>
              <a:rPr lang="en-US" dirty="0" smtClean="0"/>
              <a:t>Tạo ra ánh xạ bộ nhớ theo bảng phân đoạn cho ở sau, giả sử rằng địa chỉ logic được tạo ra là &lt;3,1123&gt;, hãy tìm địa chỉ vật lý tương ứng.</a:t>
            </a:r>
            <a:endParaRPr lang="en-US" dirty="0"/>
          </a:p>
          <a:p>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430414331"/>
              </p:ext>
            </p:extLst>
          </p:nvPr>
        </p:nvGraphicFramePr>
        <p:xfrm>
          <a:off x="1143000" y="2971800"/>
          <a:ext cx="6096000" cy="1892300"/>
        </p:xfrm>
        <a:graphic>
          <a:graphicData uri="http://schemas.openxmlformats.org/drawingml/2006/table">
            <a:tbl>
              <a:tblPr/>
              <a:tblGrid>
                <a:gridCol w="2032000"/>
                <a:gridCol w="2032000"/>
                <a:gridCol w="2032000"/>
              </a:tblGrid>
              <a:tr h="406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FF"/>
                          </a:solidFill>
                          <a:effectLst/>
                          <a:latin typeface="Arial" charset="0"/>
                          <a:ea typeface="Times New Roman" charset="0"/>
                        </a:rPr>
                        <a:t>Segment</a:t>
                      </a:r>
                      <a:endParaRPr kumimoji="0" lang="en-US" sz="2000" b="1" i="0" u="none" strike="noStrike" cap="none" normalizeH="0" baseline="0" dirty="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FF"/>
                          </a:solidFill>
                          <a:effectLst/>
                          <a:latin typeface="Arial" charset="0"/>
                          <a:ea typeface="Times New Roman" charset="0"/>
                        </a:rPr>
                        <a:t>Limit</a:t>
                      </a:r>
                      <a:endParaRPr kumimoji="0" lang="en-US" sz="2000" b="1" i="0" u="none" strike="noStrike" cap="none" normalizeH="0" baseline="0" dirty="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Arial" charset="0"/>
                          <a:ea typeface="Times New Roman" charset="0"/>
                        </a:rPr>
                        <a:t>Base</a:t>
                      </a:r>
                      <a:endParaRPr kumimoji="0" lang="en-US" sz="2000" b="1"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ea typeface="Times New Roman" charset="0"/>
                        </a:rPr>
                        <a:t>0</a:t>
                      </a:r>
                      <a:endParaRPr kumimoji="0" lang="en-US" sz="20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5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ea typeface="Times New Roman" charset="0"/>
                        </a:rPr>
                        <a:t>1500</a:t>
                      </a:r>
                      <a:endParaRPr kumimoji="0" lang="en-US" sz="20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5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ea typeface="Times New Roman" charset="0"/>
                        </a:rPr>
                        <a:t>1000</a:t>
                      </a:r>
                      <a:endParaRPr kumimoji="0" lang="en-US" sz="20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5EE"/>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ea typeface="Times New Roman" charset="0"/>
                        </a:rPr>
                        <a:t>1</a:t>
                      </a:r>
                      <a:endParaRPr kumimoji="0" lang="en-US" sz="20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ea typeface="Times New Roman" charset="0"/>
                        </a:rPr>
                        <a:t>200</a:t>
                      </a:r>
                      <a:endParaRPr kumimoji="0" lang="en-US" sz="20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ea typeface="Times New Roman" charset="0"/>
                        </a:rPr>
                        <a:t>5500</a:t>
                      </a:r>
                      <a:endParaRPr kumimoji="0" lang="en-US" sz="20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F7"/>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ea typeface="Times New Roman" charset="0"/>
                        </a:rPr>
                        <a:t>2</a:t>
                      </a:r>
                      <a:endParaRPr kumimoji="0" lang="en-US" sz="20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5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ea typeface="Times New Roman" charset="0"/>
                        </a:rPr>
                        <a:t>700</a:t>
                      </a:r>
                      <a:endParaRPr kumimoji="0" lang="en-US" sz="20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5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ea typeface="Times New Roman" charset="0"/>
                        </a:rPr>
                        <a:t>6000</a:t>
                      </a:r>
                      <a:endParaRPr kumimoji="0" lang="en-US" sz="20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5EE"/>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ea typeface="Times New Roman" charset="0"/>
                        </a:rPr>
                        <a:t>3</a:t>
                      </a:r>
                      <a:endParaRPr kumimoji="0" lang="en-US" sz="20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ea typeface="Times New Roman" charset="0"/>
                        </a:rPr>
                        <a:t>2000</a:t>
                      </a:r>
                      <a:endParaRPr kumimoji="0" lang="en-US" sz="20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charset="0"/>
                          <a:ea typeface="Times New Roman" charset="0"/>
                        </a:rPr>
                        <a:t>3500</a:t>
                      </a:r>
                      <a:endParaRPr kumimoji="0" lang="en-US" sz="2000" b="0" i="0" u="none" strike="noStrike" cap="none" normalizeH="0" baseline="0" dirty="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F7"/>
                    </a:solidFill>
                  </a:tcPr>
                </a:tc>
              </a:tr>
            </a:tbl>
          </a:graphicData>
        </a:graphic>
      </p:graphicFrame>
    </p:spTree>
    <p:extLst>
      <p:ext uri="{BB962C8B-B14F-4D97-AF65-F5344CB8AC3E}">
        <p14:creationId xmlns:p14="http://schemas.microsoft.com/office/powerpoint/2010/main" val="40430289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3.8. </a:t>
            </a:r>
            <a:r>
              <a:rPr lang="en-US" dirty="0" err="1" smtClean="0"/>
              <a:t>Phân</a:t>
            </a:r>
            <a:r>
              <a:rPr lang="en-US" dirty="0" smtClean="0"/>
              <a:t> </a:t>
            </a:r>
            <a:r>
              <a:rPr lang="en-US" dirty="0" err="1"/>
              <a:t>đoạn</a:t>
            </a:r>
            <a:r>
              <a:rPr lang="en-US" dirty="0"/>
              <a:t> (Segmentation)</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200825655"/>
              </p:ext>
            </p:extLst>
          </p:nvPr>
        </p:nvGraphicFramePr>
        <p:xfrm>
          <a:off x="612775" y="1524000"/>
          <a:ext cx="3349625" cy="1925638"/>
        </p:xfrm>
        <a:graphic>
          <a:graphicData uri="http://schemas.openxmlformats.org/drawingml/2006/table">
            <a:tbl>
              <a:tblPr/>
              <a:tblGrid>
                <a:gridCol w="1116013"/>
                <a:gridCol w="1117600"/>
                <a:gridCol w="1116012"/>
              </a:tblGrid>
              <a:tr h="414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ea typeface="Times New Roman" charset="0"/>
                        </a:rPr>
                        <a:t>Segment</a:t>
                      </a:r>
                      <a:endParaRPr kumimoji="0" lang="en-US" sz="1800" b="1" i="0" u="none" strike="noStrike" cap="none" normalizeH="0" baseline="0" dirty="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ea typeface="Times New Roman" charset="0"/>
                        </a:rPr>
                        <a:t>Limit</a:t>
                      </a:r>
                      <a:endParaRPr kumimoji="0" lang="en-US" sz="1800" b="1"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ea typeface="Times New Roman" charset="0"/>
                        </a:rPr>
                        <a:t>Base</a:t>
                      </a:r>
                      <a:endParaRPr kumimoji="0" lang="en-US" sz="1800" b="1"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0</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5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1500</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5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Times New Roman" charset="0"/>
                        </a:rPr>
                        <a:t>1000</a:t>
                      </a:r>
                      <a:endParaRPr kumimoji="0" lang="en-US" sz="1800" b="0" i="0" u="none" strike="noStrike" cap="none" normalizeH="0" baseline="0" dirty="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5EE"/>
                    </a:solidFill>
                  </a:tcPr>
                </a:tc>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1</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200</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5500</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F7"/>
                    </a:solidFill>
                  </a:tcPr>
                </a:tc>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2</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5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700</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5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6000</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5EE"/>
                    </a:solidFill>
                  </a:tcPr>
                </a:tc>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3</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2000</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Times New Roman" charset="0"/>
                        </a:rPr>
                        <a:t>3500</a:t>
                      </a:r>
                      <a:endParaRPr kumimoji="0" lang="en-US" sz="1800" b="0" i="0" u="none" strike="noStrike" cap="none" normalizeH="0" baseline="0" dirty="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F7"/>
                    </a:solidFill>
                  </a:tcPr>
                </a:tc>
              </a:tr>
            </a:tbl>
          </a:graphicData>
        </a:graphic>
      </p:graphicFrame>
      <p:grpSp>
        <p:nvGrpSpPr>
          <p:cNvPr id="8" name="Group 7"/>
          <p:cNvGrpSpPr/>
          <p:nvPr/>
        </p:nvGrpSpPr>
        <p:grpSpPr>
          <a:xfrm>
            <a:off x="5029200" y="1001712"/>
            <a:ext cx="3276600" cy="5703888"/>
            <a:chOff x="5486400" y="152400"/>
            <a:chExt cx="3352800" cy="6389688"/>
          </a:xfrm>
        </p:grpSpPr>
        <p:grpSp>
          <p:nvGrpSpPr>
            <p:cNvPr id="9" name="Group 5"/>
            <p:cNvGrpSpPr>
              <a:grpSpLocks/>
            </p:cNvGrpSpPr>
            <p:nvPr/>
          </p:nvGrpSpPr>
          <p:grpSpPr bwMode="auto">
            <a:xfrm>
              <a:off x="5559425" y="304800"/>
              <a:ext cx="1752600" cy="5791200"/>
              <a:chOff x="6781800" y="304800"/>
              <a:chExt cx="1752600" cy="5791200"/>
            </a:xfrm>
          </p:grpSpPr>
          <p:sp>
            <p:nvSpPr>
              <p:cNvPr id="36" name="Rectangle 35"/>
              <p:cNvSpPr>
                <a:spLocks noChangeArrowheads="1"/>
              </p:cNvSpPr>
              <p:nvPr/>
            </p:nvSpPr>
            <p:spPr bwMode="auto">
              <a:xfrm>
                <a:off x="6781800" y="304800"/>
                <a:ext cx="1752600" cy="5791200"/>
              </a:xfrm>
              <a:prstGeom prst="rect">
                <a:avLst/>
              </a:prstGeom>
              <a:solidFill>
                <a:srgbClr val="D4E2ED"/>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a:solidFill>
                    <a:srgbClr val="FFFFFF"/>
                  </a:solidFill>
                  <a:latin typeface="Tw Cen MT" charset="-18"/>
                </a:endParaRPr>
              </a:p>
            </p:txBody>
          </p:sp>
          <p:sp>
            <p:nvSpPr>
              <p:cNvPr id="37" name="Rectangle 36"/>
              <p:cNvSpPr>
                <a:spLocks noChangeArrowheads="1"/>
              </p:cNvSpPr>
              <p:nvPr/>
            </p:nvSpPr>
            <p:spPr bwMode="auto">
              <a:xfrm>
                <a:off x="6781800" y="304800"/>
                <a:ext cx="1752600" cy="762000"/>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OS</a:t>
                </a:r>
              </a:p>
            </p:txBody>
          </p:sp>
          <p:sp>
            <p:nvSpPr>
              <p:cNvPr id="38" name="Rectangle 37"/>
              <p:cNvSpPr>
                <a:spLocks noChangeArrowheads="1"/>
              </p:cNvSpPr>
              <p:nvPr/>
            </p:nvSpPr>
            <p:spPr bwMode="auto">
              <a:xfrm>
                <a:off x="6781800" y="1981200"/>
                <a:ext cx="1752600" cy="904875"/>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s0</a:t>
                </a:r>
              </a:p>
            </p:txBody>
          </p:sp>
          <p:sp>
            <p:nvSpPr>
              <p:cNvPr id="39" name="Rectangle 38"/>
              <p:cNvSpPr>
                <a:spLocks noChangeArrowheads="1"/>
              </p:cNvSpPr>
              <p:nvPr/>
            </p:nvSpPr>
            <p:spPr bwMode="auto">
              <a:xfrm>
                <a:off x="6781800" y="3451225"/>
                <a:ext cx="1752600" cy="969963"/>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s3</a:t>
                </a:r>
              </a:p>
              <a:p>
                <a:pPr algn="ctr"/>
                <a:endParaRPr lang="en-US" sz="2000">
                  <a:latin typeface="Tw Cen MT" charset="-18"/>
                </a:endParaRPr>
              </a:p>
            </p:txBody>
          </p:sp>
          <p:sp>
            <p:nvSpPr>
              <p:cNvPr id="40" name="Rectangle 39"/>
              <p:cNvSpPr>
                <a:spLocks noChangeArrowheads="1"/>
              </p:cNvSpPr>
              <p:nvPr/>
            </p:nvSpPr>
            <p:spPr bwMode="auto">
              <a:xfrm>
                <a:off x="6781800" y="4470400"/>
                <a:ext cx="1752600" cy="457200"/>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s1</a:t>
                </a:r>
              </a:p>
            </p:txBody>
          </p:sp>
          <p:sp>
            <p:nvSpPr>
              <p:cNvPr id="41" name="Rectangle 40"/>
              <p:cNvSpPr>
                <a:spLocks noChangeArrowheads="1"/>
              </p:cNvSpPr>
              <p:nvPr/>
            </p:nvSpPr>
            <p:spPr bwMode="auto">
              <a:xfrm>
                <a:off x="6781800" y="5192713"/>
                <a:ext cx="1752600" cy="522287"/>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s2</a:t>
                </a:r>
              </a:p>
            </p:txBody>
          </p:sp>
        </p:grpSp>
        <p:sp>
          <p:nvSpPr>
            <p:cNvPr id="10" name="TextBox 14"/>
            <p:cNvSpPr txBox="1">
              <a:spLocks noChangeArrowheads="1"/>
            </p:cNvSpPr>
            <p:nvPr/>
          </p:nvSpPr>
          <p:spPr bwMode="auto">
            <a:xfrm>
              <a:off x="5486400" y="6172200"/>
              <a:ext cx="2054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Physical memory</a:t>
              </a:r>
            </a:p>
          </p:txBody>
        </p:sp>
        <p:cxnSp>
          <p:nvCxnSpPr>
            <p:cNvPr id="11" name="Straight Connector 10"/>
            <p:cNvCxnSpPr>
              <a:cxnSpLocks noChangeShapeType="1"/>
            </p:cNvCxnSpPr>
            <p:nvPr/>
          </p:nvCxnSpPr>
          <p:spPr bwMode="auto">
            <a:xfrm>
              <a:off x="7312025" y="19812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2" name="Straight Connector 11"/>
            <p:cNvCxnSpPr>
              <a:cxnSpLocks noChangeShapeType="1"/>
            </p:cNvCxnSpPr>
            <p:nvPr/>
          </p:nvCxnSpPr>
          <p:spPr bwMode="auto">
            <a:xfrm>
              <a:off x="7315200" y="34290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3" name="Straight Connector 12"/>
            <p:cNvCxnSpPr>
              <a:cxnSpLocks noChangeShapeType="1"/>
            </p:cNvCxnSpPr>
            <p:nvPr/>
          </p:nvCxnSpPr>
          <p:spPr bwMode="auto">
            <a:xfrm>
              <a:off x="7315200" y="44196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4" name="Straight Connector 13"/>
            <p:cNvCxnSpPr>
              <a:cxnSpLocks noChangeShapeType="1"/>
            </p:cNvCxnSpPr>
            <p:nvPr/>
          </p:nvCxnSpPr>
          <p:spPr bwMode="auto">
            <a:xfrm>
              <a:off x="7315200" y="51816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rot="5400000">
              <a:off x="7090569" y="2434431"/>
              <a:ext cx="901700" cy="1588"/>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rot="5400000">
              <a:off x="7056438" y="3935413"/>
              <a:ext cx="968375" cy="3175"/>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rot="5400000">
              <a:off x="7291388" y="4703763"/>
              <a:ext cx="496887" cy="1587"/>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8" name="Straight Arrow Connector 17"/>
            <p:cNvCxnSpPr>
              <a:cxnSpLocks noChangeShapeType="1"/>
            </p:cNvCxnSpPr>
            <p:nvPr/>
          </p:nvCxnSpPr>
          <p:spPr bwMode="auto">
            <a:xfrm rot="5400000">
              <a:off x="7275513" y="5448300"/>
              <a:ext cx="534988" cy="1587"/>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9" name="TextBox 28"/>
            <p:cNvSpPr txBox="1">
              <a:spLocks noChangeArrowheads="1"/>
            </p:cNvSpPr>
            <p:nvPr/>
          </p:nvSpPr>
          <p:spPr bwMode="auto">
            <a:xfrm>
              <a:off x="7927975" y="1827213"/>
              <a:ext cx="838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1000</a:t>
              </a:r>
            </a:p>
          </p:txBody>
        </p:sp>
        <p:cxnSp>
          <p:nvCxnSpPr>
            <p:cNvPr id="20" name="Straight Connector 19"/>
            <p:cNvCxnSpPr>
              <a:cxnSpLocks noChangeShapeType="1"/>
            </p:cNvCxnSpPr>
            <p:nvPr/>
          </p:nvCxnSpPr>
          <p:spPr bwMode="auto">
            <a:xfrm>
              <a:off x="7315200" y="2894013"/>
              <a:ext cx="612775" cy="1587"/>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21" name="Straight Connector 20"/>
            <p:cNvCxnSpPr>
              <a:cxnSpLocks noChangeShapeType="1"/>
            </p:cNvCxnSpPr>
            <p:nvPr/>
          </p:nvCxnSpPr>
          <p:spPr bwMode="auto">
            <a:xfrm>
              <a:off x="7315200" y="4951413"/>
              <a:ext cx="612775" cy="1587"/>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22" name="Straight Connector 21"/>
            <p:cNvCxnSpPr>
              <a:cxnSpLocks noChangeShapeType="1"/>
            </p:cNvCxnSpPr>
            <p:nvPr/>
          </p:nvCxnSpPr>
          <p:spPr bwMode="auto">
            <a:xfrm>
              <a:off x="7315200" y="57150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23" name="TextBox 33"/>
            <p:cNvSpPr txBox="1">
              <a:spLocks noChangeArrowheads="1"/>
            </p:cNvSpPr>
            <p:nvPr/>
          </p:nvSpPr>
          <p:spPr bwMode="auto">
            <a:xfrm>
              <a:off x="7924800" y="26781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2500</a:t>
              </a:r>
            </a:p>
          </p:txBody>
        </p:sp>
        <p:sp>
          <p:nvSpPr>
            <p:cNvPr id="24" name="TextBox 34"/>
            <p:cNvSpPr txBox="1">
              <a:spLocks noChangeArrowheads="1"/>
            </p:cNvSpPr>
            <p:nvPr/>
          </p:nvSpPr>
          <p:spPr bwMode="auto">
            <a:xfrm>
              <a:off x="7924800" y="32004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3500</a:t>
              </a:r>
            </a:p>
          </p:txBody>
        </p:sp>
        <p:sp>
          <p:nvSpPr>
            <p:cNvPr id="25" name="TextBox 35"/>
            <p:cNvSpPr txBox="1">
              <a:spLocks noChangeArrowheads="1"/>
            </p:cNvSpPr>
            <p:nvPr/>
          </p:nvSpPr>
          <p:spPr bwMode="auto">
            <a:xfrm>
              <a:off x="7924800" y="42021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5500</a:t>
              </a:r>
            </a:p>
          </p:txBody>
        </p:sp>
        <p:sp>
          <p:nvSpPr>
            <p:cNvPr id="26" name="TextBox 36"/>
            <p:cNvSpPr txBox="1">
              <a:spLocks noChangeArrowheads="1"/>
            </p:cNvSpPr>
            <p:nvPr/>
          </p:nvSpPr>
          <p:spPr bwMode="auto">
            <a:xfrm>
              <a:off x="7924800" y="47355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5700</a:t>
              </a:r>
            </a:p>
          </p:txBody>
        </p:sp>
        <p:sp>
          <p:nvSpPr>
            <p:cNvPr id="27" name="TextBox 37"/>
            <p:cNvSpPr txBox="1">
              <a:spLocks noChangeArrowheads="1"/>
            </p:cNvSpPr>
            <p:nvPr/>
          </p:nvSpPr>
          <p:spPr bwMode="auto">
            <a:xfrm>
              <a:off x="7924800" y="50403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6000</a:t>
              </a:r>
            </a:p>
          </p:txBody>
        </p:sp>
        <p:sp>
          <p:nvSpPr>
            <p:cNvPr id="28" name="TextBox 38"/>
            <p:cNvSpPr txBox="1">
              <a:spLocks noChangeArrowheads="1"/>
            </p:cNvSpPr>
            <p:nvPr/>
          </p:nvSpPr>
          <p:spPr bwMode="auto">
            <a:xfrm>
              <a:off x="7924800" y="54975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6700</a:t>
              </a:r>
            </a:p>
          </p:txBody>
        </p:sp>
        <p:sp>
          <p:nvSpPr>
            <p:cNvPr id="29" name="TextBox 41"/>
            <p:cNvSpPr txBox="1">
              <a:spLocks noChangeArrowheads="1"/>
            </p:cNvSpPr>
            <p:nvPr/>
          </p:nvSpPr>
          <p:spPr bwMode="auto">
            <a:xfrm>
              <a:off x="7543800" y="22209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solidFill>
                    <a:srgbClr val="558BB8"/>
                  </a:solidFill>
                </a:rPr>
                <a:t>1500</a:t>
              </a:r>
            </a:p>
          </p:txBody>
        </p:sp>
        <p:sp>
          <p:nvSpPr>
            <p:cNvPr id="30" name="TextBox 42"/>
            <p:cNvSpPr txBox="1">
              <a:spLocks noChangeArrowheads="1"/>
            </p:cNvSpPr>
            <p:nvPr/>
          </p:nvSpPr>
          <p:spPr bwMode="auto">
            <a:xfrm>
              <a:off x="7543800" y="37338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solidFill>
                    <a:srgbClr val="558BB8"/>
                  </a:solidFill>
                </a:rPr>
                <a:t>2000</a:t>
              </a:r>
            </a:p>
          </p:txBody>
        </p:sp>
        <p:sp>
          <p:nvSpPr>
            <p:cNvPr id="31" name="TextBox 43"/>
            <p:cNvSpPr txBox="1">
              <a:spLocks noChangeArrowheads="1"/>
            </p:cNvSpPr>
            <p:nvPr/>
          </p:nvSpPr>
          <p:spPr bwMode="auto">
            <a:xfrm>
              <a:off x="7543800" y="45069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solidFill>
                    <a:srgbClr val="558BB8"/>
                  </a:solidFill>
                </a:rPr>
                <a:t>200</a:t>
              </a:r>
            </a:p>
          </p:txBody>
        </p:sp>
        <p:sp>
          <p:nvSpPr>
            <p:cNvPr id="32" name="TextBox 31"/>
            <p:cNvSpPr txBox="1"/>
            <p:nvPr/>
          </p:nvSpPr>
          <p:spPr>
            <a:xfrm>
              <a:off x="7543800" y="5268913"/>
              <a:ext cx="838200" cy="339725"/>
            </a:xfrm>
            <a:prstGeom prst="rect">
              <a:avLst/>
            </a:prstGeom>
            <a:noFill/>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solidFill>
                    <a:srgbClr val="558BB8"/>
                  </a:solidFill>
                </a:rPr>
                <a:t>700</a:t>
              </a:r>
            </a:p>
          </p:txBody>
        </p:sp>
        <p:sp>
          <p:nvSpPr>
            <p:cNvPr id="33" name="Rectangle 32"/>
            <p:cNvSpPr>
              <a:spLocks noChangeArrowheads="1"/>
            </p:cNvSpPr>
            <p:nvPr/>
          </p:nvSpPr>
          <p:spPr bwMode="auto">
            <a:xfrm>
              <a:off x="5559425" y="4083050"/>
              <a:ext cx="1752600" cy="107950"/>
            </a:xfrm>
            <a:prstGeom prst="rect">
              <a:avLst/>
            </a:prstGeom>
            <a:solidFill>
              <a:srgbClr val="558BB8"/>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a:solidFill>
                  <a:srgbClr val="FFFFFF"/>
                </a:solidFill>
                <a:latin typeface="Tw Cen MT" charset="-18"/>
              </a:endParaRPr>
            </a:p>
          </p:txBody>
        </p:sp>
        <p:cxnSp>
          <p:nvCxnSpPr>
            <p:cNvPr id="34" name="Straight Connector 33"/>
            <p:cNvCxnSpPr>
              <a:cxnSpLocks noChangeShapeType="1"/>
            </p:cNvCxnSpPr>
            <p:nvPr/>
          </p:nvCxnSpPr>
          <p:spPr bwMode="auto">
            <a:xfrm>
              <a:off x="7391400" y="306388"/>
              <a:ext cx="612775" cy="1587"/>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35" name="TextBox 63"/>
            <p:cNvSpPr txBox="1">
              <a:spLocks noChangeArrowheads="1"/>
            </p:cNvSpPr>
            <p:nvPr/>
          </p:nvSpPr>
          <p:spPr bwMode="auto">
            <a:xfrm>
              <a:off x="8001000" y="1524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0</a:t>
              </a:r>
            </a:p>
          </p:txBody>
        </p:sp>
      </p:grpSp>
    </p:spTree>
    <p:extLst>
      <p:ext uri="{BB962C8B-B14F-4D97-AF65-F5344CB8AC3E}">
        <p14:creationId xmlns:p14="http://schemas.microsoft.com/office/powerpoint/2010/main" val="18515069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3.8. </a:t>
            </a:r>
            <a:r>
              <a:rPr lang="en-US" dirty="0" err="1" smtClean="0"/>
              <a:t>Phân</a:t>
            </a:r>
            <a:r>
              <a:rPr lang="en-US" dirty="0" smtClean="0"/>
              <a:t> </a:t>
            </a:r>
            <a:r>
              <a:rPr lang="en-US" dirty="0" err="1"/>
              <a:t>đoạn</a:t>
            </a:r>
            <a:r>
              <a:rPr lang="en-US" dirty="0"/>
              <a:t> (Segmentation)</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91453549"/>
              </p:ext>
            </p:extLst>
          </p:nvPr>
        </p:nvGraphicFramePr>
        <p:xfrm>
          <a:off x="612775" y="1524000"/>
          <a:ext cx="3349625" cy="1925638"/>
        </p:xfrm>
        <a:graphic>
          <a:graphicData uri="http://schemas.openxmlformats.org/drawingml/2006/table">
            <a:tbl>
              <a:tblPr/>
              <a:tblGrid>
                <a:gridCol w="1116013"/>
                <a:gridCol w="1117600"/>
                <a:gridCol w="1116012"/>
              </a:tblGrid>
              <a:tr h="414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ea typeface="Times New Roman" charset="0"/>
                        </a:rPr>
                        <a:t>Segment</a:t>
                      </a:r>
                      <a:endParaRPr kumimoji="0" lang="en-US" sz="1800" b="1" i="0" u="none" strike="noStrike" cap="none" normalizeH="0" baseline="0" dirty="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ea typeface="Times New Roman" charset="0"/>
                        </a:rPr>
                        <a:t>Limit</a:t>
                      </a:r>
                      <a:endParaRPr kumimoji="0" lang="en-US" sz="1800" b="1"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ea typeface="Times New Roman" charset="0"/>
                        </a:rPr>
                        <a:t>Base</a:t>
                      </a:r>
                      <a:endParaRPr kumimoji="0" lang="en-US" sz="1800" b="1"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0</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5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1500</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5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Times New Roman" charset="0"/>
                        </a:rPr>
                        <a:t>1000</a:t>
                      </a:r>
                      <a:endParaRPr kumimoji="0" lang="en-US" sz="1800" b="0" i="0" u="none" strike="noStrike" cap="none" normalizeH="0" baseline="0" dirty="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5EE"/>
                    </a:solidFill>
                  </a:tcPr>
                </a:tc>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1</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200</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5500</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F7"/>
                    </a:solidFill>
                  </a:tcPr>
                </a:tc>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2</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5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700</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5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6000</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5EE"/>
                    </a:solidFill>
                  </a:tcPr>
                </a:tc>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3</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2000</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Times New Roman" charset="0"/>
                        </a:rPr>
                        <a:t>3500</a:t>
                      </a:r>
                      <a:endParaRPr kumimoji="0" lang="en-US" sz="1800" b="0" i="0" u="none" strike="noStrike" cap="none" normalizeH="0" baseline="0" dirty="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F7"/>
                    </a:solidFill>
                  </a:tcPr>
                </a:tc>
              </a:tr>
            </a:tbl>
          </a:graphicData>
        </a:graphic>
      </p:graphicFrame>
      <p:grpSp>
        <p:nvGrpSpPr>
          <p:cNvPr id="8" name="Group 7"/>
          <p:cNvGrpSpPr/>
          <p:nvPr/>
        </p:nvGrpSpPr>
        <p:grpSpPr>
          <a:xfrm>
            <a:off x="5029200" y="1001712"/>
            <a:ext cx="3276600" cy="5703888"/>
            <a:chOff x="5486400" y="152400"/>
            <a:chExt cx="3352800" cy="6389688"/>
          </a:xfrm>
        </p:grpSpPr>
        <p:grpSp>
          <p:nvGrpSpPr>
            <p:cNvPr id="9" name="Group 5"/>
            <p:cNvGrpSpPr>
              <a:grpSpLocks/>
            </p:cNvGrpSpPr>
            <p:nvPr/>
          </p:nvGrpSpPr>
          <p:grpSpPr bwMode="auto">
            <a:xfrm>
              <a:off x="5559425" y="304800"/>
              <a:ext cx="1752600" cy="5791200"/>
              <a:chOff x="6781800" y="304800"/>
              <a:chExt cx="1752600" cy="5791200"/>
            </a:xfrm>
          </p:grpSpPr>
          <p:sp>
            <p:nvSpPr>
              <p:cNvPr id="36" name="Rectangle 35"/>
              <p:cNvSpPr>
                <a:spLocks noChangeArrowheads="1"/>
              </p:cNvSpPr>
              <p:nvPr/>
            </p:nvSpPr>
            <p:spPr bwMode="auto">
              <a:xfrm>
                <a:off x="6781800" y="304800"/>
                <a:ext cx="1752600" cy="5791200"/>
              </a:xfrm>
              <a:prstGeom prst="rect">
                <a:avLst/>
              </a:prstGeom>
              <a:solidFill>
                <a:srgbClr val="D4E2ED"/>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a:solidFill>
                    <a:srgbClr val="FFFFFF"/>
                  </a:solidFill>
                  <a:latin typeface="Tw Cen MT" charset="-18"/>
                </a:endParaRPr>
              </a:p>
            </p:txBody>
          </p:sp>
          <p:sp>
            <p:nvSpPr>
              <p:cNvPr id="37" name="Rectangle 36"/>
              <p:cNvSpPr>
                <a:spLocks noChangeArrowheads="1"/>
              </p:cNvSpPr>
              <p:nvPr/>
            </p:nvSpPr>
            <p:spPr bwMode="auto">
              <a:xfrm>
                <a:off x="6781800" y="304800"/>
                <a:ext cx="1752600" cy="762000"/>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OS</a:t>
                </a:r>
              </a:p>
            </p:txBody>
          </p:sp>
          <p:sp>
            <p:nvSpPr>
              <p:cNvPr id="38" name="Rectangle 37"/>
              <p:cNvSpPr>
                <a:spLocks noChangeArrowheads="1"/>
              </p:cNvSpPr>
              <p:nvPr/>
            </p:nvSpPr>
            <p:spPr bwMode="auto">
              <a:xfrm>
                <a:off x="6781800" y="1981200"/>
                <a:ext cx="1752600" cy="904875"/>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s0</a:t>
                </a:r>
              </a:p>
            </p:txBody>
          </p:sp>
          <p:sp>
            <p:nvSpPr>
              <p:cNvPr id="39" name="Rectangle 38"/>
              <p:cNvSpPr>
                <a:spLocks noChangeArrowheads="1"/>
              </p:cNvSpPr>
              <p:nvPr/>
            </p:nvSpPr>
            <p:spPr bwMode="auto">
              <a:xfrm>
                <a:off x="6781800" y="3451225"/>
                <a:ext cx="1752600" cy="969963"/>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s3</a:t>
                </a:r>
              </a:p>
              <a:p>
                <a:pPr algn="ctr"/>
                <a:endParaRPr lang="en-US" sz="2000">
                  <a:latin typeface="Tw Cen MT" charset="-18"/>
                </a:endParaRPr>
              </a:p>
            </p:txBody>
          </p:sp>
          <p:sp>
            <p:nvSpPr>
              <p:cNvPr id="40" name="Rectangle 39"/>
              <p:cNvSpPr>
                <a:spLocks noChangeArrowheads="1"/>
              </p:cNvSpPr>
              <p:nvPr/>
            </p:nvSpPr>
            <p:spPr bwMode="auto">
              <a:xfrm>
                <a:off x="6781800" y="4470400"/>
                <a:ext cx="1752600" cy="457200"/>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s1</a:t>
                </a:r>
              </a:p>
            </p:txBody>
          </p:sp>
          <p:sp>
            <p:nvSpPr>
              <p:cNvPr id="41" name="Rectangle 40"/>
              <p:cNvSpPr>
                <a:spLocks noChangeArrowheads="1"/>
              </p:cNvSpPr>
              <p:nvPr/>
            </p:nvSpPr>
            <p:spPr bwMode="auto">
              <a:xfrm>
                <a:off x="6781800" y="5192713"/>
                <a:ext cx="1752600" cy="522287"/>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s2</a:t>
                </a:r>
              </a:p>
            </p:txBody>
          </p:sp>
        </p:grpSp>
        <p:sp>
          <p:nvSpPr>
            <p:cNvPr id="10" name="TextBox 14"/>
            <p:cNvSpPr txBox="1">
              <a:spLocks noChangeArrowheads="1"/>
            </p:cNvSpPr>
            <p:nvPr/>
          </p:nvSpPr>
          <p:spPr bwMode="auto">
            <a:xfrm>
              <a:off x="5486400" y="6172200"/>
              <a:ext cx="2054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Physical memory</a:t>
              </a:r>
            </a:p>
          </p:txBody>
        </p:sp>
        <p:cxnSp>
          <p:nvCxnSpPr>
            <p:cNvPr id="11" name="Straight Connector 10"/>
            <p:cNvCxnSpPr>
              <a:cxnSpLocks noChangeShapeType="1"/>
            </p:cNvCxnSpPr>
            <p:nvPr/>
          </p:nvCxnSpPr>
          <p:spPr bwMode="auto">
            <a:xfrm>
              <a:off x="7312025" y="19812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2" name="Straight Connector 11"/>
            <p:cNvCxnSpPr>
              <a:cxnSpLocks noChangeShapeType="1"/>
            </p:cNvCxnSpPr>
            <p:nvPr/>
          </p:nvCxnSpPr>
          <p:spPr bwMode="auto">
            <a:xfrm>
              <a:off x="7315200" y="34290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3" name="Straight Connector 12"/>
            <p:cNvCxnSpPr>
              <a:cxnSpLocks noChangeShapeType="1"/>
            </p:cNvCxnSpPr>
            <p:nvPr/>
          </p:nvCxnSpPr>
          <p:spPr bwMode="auto">
            <a:xfrm>
              <a:off x="7315200" y="44196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4" name="Straight Connector 13"/>
            <p:cNvCxnSpPr>
              <a:cxnSpLocks noChangeShapeType="1"/>
            </p:cNvCxnSpPr>
            <p:nvPr/>
          </p:nvCxnSpPr>
          <p:spPr bwMode="auto">
            <a:xfrm>
              <a:off x="7315200" y="51816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rot="5400000">
              <a:off x="7090569" y="2434431"/>
              <a:ext cx="901700" cy="1588"/>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rot="5400000">
              <a:off x="7056438" y="3935413"/>
              <a:ext cx="968375" cy="3175"/>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rot="5400000">
              <a:off x="7291388" y="4703763"/>
              <a:ext cx="496887" cy="1587"/>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8" name="Straight Arrow Connector 17"/>
            <p:cNvCxnSpPr>
              <a:cxnSpLocks noChangeShapeType="1"/>
            </p:cNvCxnSpPr>
            <p:nvPr/>
          </p:nvCxnSpPr>
          <p:spPr bwMode="auto">
            <a:xfrm rot="5400000">
              <a:off x="7275513" y="5448300"/>
              <a:ext cx="534988" cy="1587"/>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9" name="TextBox 28"/>
            <p:cNvSpPr txBox="1">
              <a:spLocks noChangeArrowheads="1"/>
            </p:cNvSpPr>
            <p:nvPr/>
          </p:nvSpPr>
          <p:spPr bwMode="auto">
            <a:xfrm>
              <a:off x="7927975" y="1827213"/>
              <a:ext cx="838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1000</a:t>
              </a:r>
            </a:p>
          </p:txBody>
        </p:sp>
        <p:cxnSp>
          <p:nvCxnSpPr>
            <p:cNvPr id="20" name="Straight Connector 19"/>
            <p:cNvCxnSpPr>
              <a:cxnSpLocks noChangeShapeType="1"/>
            </p:cNvCxnSpPr>
            <p:nvPr/>
          </p:nvCxnSpPr>
          <p:spPr bwMode="auto">
            <a:xfrm>
              <a:off x="7315200" y="2894013"/>
              <a:ext cx="612775" cy="1587"/>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21" name="Straight Connector 20"/>
            <p:cNvCxnSpPr>
              <a:cxnSpLocks noChangeShapeType="1"/>
            </p:cNvCxnSpPr>
            <p:nvPr/>
          </p:nvCxnSpPr>
          <p:spPr bwMode="auto">
            <a:xfrm>
              <a:off x="7315200" y="4951413"/>
              <a:ext cx="612775" cy="1587"/>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22" name="Straight Connector 21"/>
            <p:cNvCxnSpPr>
              <a:cxnSpLocks noChangeShapeType="1"/>
            </p:cNvCxnSpPr>
            <p:nvPr/>
          </p:nvCxnSpPr>
          <p:spPr bwMode="auto">
            <a:xfrm>
              <a:off x="7315200" y="57150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23" name="TextBox 33"/>
            <p:cNvSpPr txBox="1">
              <a:spLocks noChangeArrowheads="1"/>
            </p:cNvSpPr>
            <p:nvPr/>
          </p:nvSpPr>
          <p:spPr bwMode="auto">
            <a:xfrm>
              <a:off x="7924800" y="26781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2500</a:t>
              </a:r>
            </a:p>
          </p:txBody>
        </p:sp>
        <p:sp>
          <p:nvSpPr>
            <p:cNvPr id="24" name="TextBox 34"/>
            <p:cNvSpPr txBox="1">
              <a:spLocks noChangeArrowheads="1"/>
            </p:cNvSpPr>
            <p:nvPr/>
          </p:nvSpPr>
          <p:spPr bwMode="auto">
            <a:xfrm>
              <a:off x="7924800" y="32004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3500</a:t>
              </a:r>
            </a:p>
          </p:txBody>
        </p:sp>
        <p:sp>
          <p:nvSpPr>
            <p:cNvPr id="25" name="TextBox 35"/>
            <p:cNvSpPr txBox="1">
              <a:spLocks noChangeArrowheads="1"/>
            </p:cNvSpPr>
            <p:nvPr/>
          </p:nvSpPr>
          <p:spPr bwMode="auto">
            <a:xfrm>
              <a:off x="7924800" y="42021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5500</a:t>
              </a:r>
            </a:p>
          </p:txBody>
        </p:sp>
        <p:sp>
          <p:nvSpPr>
            <p:cNvPr id="26" name="TextBox 36"/>
            <p:cNvSpPr txBox="1">
              <a:spLocks noChangeArrowheads="1"/>
            </p:cNvSpPr>
            <p:nvPr/>
          </p:nvSpPr>
          <p:spPr bwMode="auto">
            <a:xfrm>
              <a:off x="7924800" y="47355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5700</a:t>
              </a:r>
            </a:p>
          </p:txBody>
        </p:sp>
        <p:sp>
          <p:nvSpPr>
            <p:cNvPr id="27" name="TextBox 37"/>
            <p:cNvSpPr txBox="1">
              <a:spLocks noChangeArrowheads="1"/>
            </p:cNvSpPr>
            <p:nvPr/>
          </p:nvSpPr>
          <p:spPr bwMode="auto">
            <a:xfrm>
              <a:off x="7924800" y="50403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6000</a:t>
              </a:r>
            </a:p>
          </p:txBody>
        </p:sp>
        <p:sp>
          <p:nvSpPr>
            <p:cNvPr id="28" name="TextBox 38"/>
            <p:cNvSpPr txBox="1">
              <a:spLocks noChangeArrowheads="1"/>
            </p:cNvSpPr>
            <p:nvPr/>
          </p:nvSpPr>
          <p:spPr bwMode="auto">
            <a:xfrm>
              <a:off x="7924800" y="54975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6700</a:t>
              </a:r>
            </a:p>
          </p:txBody>
        </p:sp>
        <p:sp>
          <p:nvSpPr>
            <p:cNvPr id="29" name="TextBox 41"/>
            <p:cNvSpPr txBox="1">
              <a:spLocks noChangeArrowheads="1"/>
            </p:cNvSpPr>
            <p:nvPr/>
          </p:nvSpPr>
          <p:spPr bwMode="auto">
            <a:xfrm>
              <a:off x="7543800" y="22209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solidFill>
                    <a:srgbClr val="558BB8"/>
                  </a:solidFill>
                </a:rPr>
                <a:t>1500</a:t>
              </a:r>
            </a:p>
          </p:txBody>
        </p:sp>
        <p:sp>
          <p:nvSpPr>
            <p:cNvPr id="30" name="TextBox 42"/>
            <p:cNvSpPr txBox="1">
              <a:spLocks noChangeArrowheads="1"/>
            </p:cNvSpPr>
            <p:nvPr/>
          </p:nvSpPr>
          <p:spPr bwMode="auto">
            <a:xfrm>
              <a:off x="7543800" y="37338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solidFill>
                    <a:srgbClr val="558BB8"/>
                  </a:solidFill>
                </a:rPr>
                <a:t>2000</a:t>
              </a:r>
            </a:p>
          </p:txBody>
        </p:sp>
        <p:sp>
          <p:nvSpPr>
            <p:cNvPr id="31" name="TextBox 43"/>
            <p:cNvSpPr txBox="1">
              <a:spLocks noChangeArrowheads="1"/>
            </p:cNvSpPr>
            <p:nvPr/>
          </p:nvSpPr>
          <p:spPr bwMode="auto">
            <a:xfrm>
              <a:off x="7543800" y="45069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solidFill>
                    <a:srgbClr val="558BB8"/>
                  </a:solidFill>
                </a:rPr>
                <a:t>200</a:t>
              </a:r>
            </a:p>
          </p:txBody>
        </p:sp>
        <p:sp>
          <p:nvSpPr>
            <p:cNvPr id="32" name="TextBox 31"/>
            <p:cNvSpPr txBox="1"/>
            <p:nvPr/>
          </p:nvSpPr>
          <p:spPr>
            <a:xfrm>
              <a:off x="7543800" y="5268913"/>
              <a:ext cx="838200" cy="339725"/>
            </a:xfrm>
            <a:prstGeom prst="rect">
              <a:avLst/>
            </a:prstGeom>
            <a:noFill/>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solidFill>
                    <a:srgbClr val="558BB8"/>
                  </a:solidFill>
                </a:rPr>
                <a:t>700</a:t>
              </a:r>
            </a:p>
          </p:txBody>
        </p:sp>
        <p:sp>
          <p:nvSpPr>
            <p:cNvPr id="33" name="Rectangle 32"/>
            <p:cNvSpPr>
              <a:spLocks noChangeArrowheads="1"/>
            </p:cNvSpPr>
            <p:nvPr/>
          </p:nvSpPr>
          <p:spPr bwMode="auto">
            <a:xfrm>
              <a:off x="5559425" y="4083050"/>
              <a:ext cx="1752600" cy="107950"/>
            </a:xfrm>
            <a:prstGeom prst="rect">
              <a:avLst/>
            </a:prstGeom>
            <a:solidFill>
              <a:srgbClr val="558BB8"/>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a:solidFill>
                  <a:srgbClr val="FFFFFF"/>
                </a:solidFill>
                <a:latin typeface="Tw Cen MT" charset="-18"/>
              </a:endParaRPr>
            </a:p>
          </p:txBody>
        </p:sp>
        <p:cxnSp>
          <p:nvCxnSpPr>
            <p:cNvPr id="34" name="Straight Connector 33"/>
            <p:cNvCxnSpPr>
              <a:cxnSpLocks noChangeShapeType="1"/>
            </p:cNvCxnSpPr>
            <p:nvPr/>
          </p:nvCxnSpPr>
          <p:spPr bwMode="auto">
            <a:xfrm>
              <a:off x="7391400" y="306388"/>
              <a:ext cx="612775" cy="1587"/>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35" name="TextBox 63"/>
            <p:cNvSpPr txBox="1">
              <a:spLocks noChangeArrowheads="1"/>
            </p:cNvSpPr>
            <p:nvPr/>
          </p:nvSpPr>
          <p:spPr bwMode="auto">
            <a:xfrm>
              <a:off x="8001000" y="1524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0</a:t>
              </a:r>
            </a:p>
          </p:txBody>
        </p:sp>
      </p:grpSp>
      <p:sp>
        <p:nvSpPr>
          <p:cNvPr id="42" name="TextBox 48"/>
          <p:cNvSpPr txBox="1">
            <a:spLocks noChangeArrowheads="1"/>
          </p:cNvSpPr>
          <p:nvPr/>
        </p:nvSpPr>
        <p:spPr bwMode="auto">
          <a:xfrm>
            <a:off x="304800" y="4690408"/>
            <a:ext cx="441959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dirty="0">
                <a:solidFill>
                  <a:srgbClr val="002060"/>
                </a:solidFill>
                <a:latin typeface="+mn-lt"/>
              </a:rPr>
              <a:t>Logical address:  &lt;3,1123&gt;</a:t>
            </a:r>
          </a:p>
          <a:p>
            <a:pPr eaLnBrk="1" hangingPunct="1"/>
            <a:r>
              <a:rPr lang="en-US" dirty="0">
                <a:solidFill>
                  <a:srgbClr val="002060"/>
                </a:solidFill>
                <a:latin typeface="+mn-lt"/>
              </a:rPr>
              <a:t>s=3, d=1123</a:t>
            </a:r>
          </a:p>
          <a:p>
            <a:pPr eaLnBrk="1" hangingPunct="1"/>
            <a:r>
              <a:rPr lang="en-US" dirty="0">
                <a:solidFill>
                  <a:srgbClr val="002060"/>
                </a:solidFill>
                <a:latin typeface="+mn-lt"/>
              </a:rPr>
              <a:t>Check if  d&lt;limit? 1123&lt;2000, OK</a:t>
            </a:r>
          </a:p>
          <a:p>
            <a:pPr eaLnBrk="1" hangingPunct="1"/>
            <a:r>
              <a:rPr lang="en-US" dirty="0">
                <a:solidFill>
                  <a:srgbClr val="002060"/>
                </a:solidFill>
                <a:latin typeface="+mn-lt"/>
              </a:rPr>
              <a:t>Physical address= </a:t>
            </a:r>
            <a:r>
              <a:rPr lang="en-US" dirty="0" err="1">
                <a:solidFill>
                  <a:srgbClr val="002060"/>
                </a:solidFill>
                <a:latin typeface="+mn-lt"/>
              </a:rPr>
              <a:t>base+d</a:t>
            </a:r>
            <a:r>
              <a:rPr lang="en-US" dirty="0">
                <a:solidFill>
                  <a:srgbClr val="002060"/>
                </a:solidFill>
                <a:latin typeface="+mn-lt"/>
              </a:rPr>
              <a:t>=3500+1123=4623</a:t>
            </a:r>
          </a:p>
        </p:txBody>
      </p:sp>
    </p:spTree>
    <p:extLst>
      <p:ext uri="{BB962C8B-B14F-4D97-AF65-F5344CB8AC3E}">
        <p14:creationId xmlns:p14="http://schemas.microsoft.com/office/powerpoint/2010/main" val="36073606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3.8. </a:t>
            </a:r>
            <a:r>
              <a:rPr lang="en-US" dirty="0" err="1" smtClean="0"/>
              <a:t>Phân</a:t>
            </a:r>
            <a:r>
              <a:rPr lang="en-US" dirty="0" smtClean="0"/>
              <a:t> </a:t>
            </a:r>
            <a:r>
              <a:rPr lang="en-US" dirty="0" err="1"/>
              <a:t>đoạn</a:t>
            </a:r>
            <a:r>
              <a:rPr lang="en-US" dirty="0"/>
              <a:t> (Segmentation)</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45055763"/>
              </p:ext>
            </p:extLst>
          </p:nvPr>
        </p:nvGraphicFramePr>
        <p:xfrm>
          <a:off x="612775" y="1524000"/>
          <a:ext cx="3349625" cy="1925638"/>
        </p:xfrm>
        <a:graphic>
          <a:graphicData uri="http://schemas.openxmlformats.org/drawingml/2006/table">
            <a:tbl>
              <a:tblPr/>
              <a:tblGrid>
                <a:gridCol w="1116013"/>
                <a:gridCol w="1117600"/>
                <a:gridCol w="1116012"/>
              </a:tblGrid>
              <a:tr h="414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ea typeface="Times New Roman" charset="0"/>
                        </a:rPr>
                        <a:t>Segment</a:t>
                      </a:r>
                      <a:endParaRPr kumimoji="0" lang="en-US" sz="1800" b="1" i="0" u="none" strike="noStrike" cap="none" normalizeH="0" baseline="0" dirty="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ea typeface="Times New Roman" charset="0"/>
                        </a:rPr>
                        <a:t>Limit</a:t>
                      </a:r>
                      <a:endParaRPr kumimoji="0" lang="en-US" sz="1800" b="1"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ea typeface="Times New Roman" charset="0"/>
                        </a:rPr>
                        <a:t>Base</a:t>
                      </a:r>
                      <a:endParaRPr kumimoji="0" lang="en-US" sz="1800" b="1"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0</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5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1500</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5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Times New Roman" charset="0"/>
                        </a:rPr>
                        <a:t>1000</a:t>
                      </a:r>
                      <a:endParaRPr kumimoji="0" lang="en-US" sz="1800" b="0" i="0" u="none" strike="noStrike" cap="none" normalizeH="0" baseline="0" dirty="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5EE"/>
                    </a:solidFill>
                  </a:tcPr>
                </a:tc>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1</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200</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5500</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F7"/>
                    </a:solidFill>
                  </a:tcPr>
                </a:tc>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2</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5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700</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5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6000</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5EE"/>
                    </a:solidFill>
                  </a:tcPr>
                </a:tc>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3</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2000</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Times New Roman" charset="0"/>
                        </a:rPr>
                        <a:t>3500</a:t>
                      </a:r>
                      <a:endParaRPr kumimoji="0" lang="en-US" sz="1800" b="0" i="0" u="none" strike="noStrike" cap="none" normalizeH="0" baseline="0" dirty="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F7"/>
                    </a:solidFill>
                  </a:tcPr>
                </a:tc>
              </a:tr>
            </a:tbl>
          </a:graphicData>
        </a:graphic>
      </p:graphicFrame>
      <p:grpSp>
        <p:nvGrpSpPr>
          <p:cNvPr id="8" name="Group 7"/>
          <p:cNvGrpSpPr/>
          <p:nvPr/>
        </p:nvGrpSpPr>
        <p:grpSpPr>
          <a:xfrm>
            <a:off x="5029200" y="1001712"/>
            <a:ext cx="3276600" cy="5703888"/>
            <a:chOff x="5486400" y="152400"/>
            <a:chExt cx="3352800" cy="6389688"/>
          </a:xfrm>
        </p:grpSpPr>
        <p:grpSp>
          <p:nvGrpSpPr>
            <p:cNvPr id="9" name="Group 5"/>
            <p:cNvGrpSpPr>
              <a:grpSpLocks/>
            </p:cNvGrpSpPr>
            <p:nvPr/>
          </p:nvGrpSpPr>
          <p:grpSpPr bwMode="auto">
            <a:xfrm>
              <a:off x="5559425" y="304800"/>
              <a:ext cx="1752600" cy="5791200"/>
              <a:chOff x="6781800" y="304800"/>
              <a:chExt cx="1752600" cy="5791200"/>
            </a:xfrm>
          </p:grpSpPr>
          <p:sp>
            <p:nvSpPr>
              <p:cNvPr id="36" name="Rectangle 35"/>
              <p:cNvSpPr>
                <a:spLocks noChangeArrowheads="1"/>
              </p:cNvSpPr>
              <p:nvPr/>
            </p:nvSpPr>
            <p:spPr bwMode="auto">
              <a:xfrm>
                <a:off x="6781800" y="304800"/>
                <a:ext cx="1752600" cy="5791200"/>
              </a:xfrm>
              <a:prstGeom prst="rect">
                <a:avLst/>
              </a:prstGeom>
              <a:solidFill>
                <a:srgbClr val="D4E2ED"/>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a:solidFill>
                    <a:srgbClr val="FFFFFF"/>
                  </a:solidFill>
                  <a:latin typeface="Tw Cen MT" charset="-18"/>
                </a:endParaRPr>
              </a:p>
            </p:txBody>
          </p:sp>
          <p:sp>
            <p:nvSpPr>
              <p:cNvPr id="37" name="Rectangle 36"/>
              <p:cNvSpPr>
                <a:spLocks noChangeArrowheads="1"/>
              </p:cNvSpPr>
              <p:nvPr/>
            </p:nvSpPr>
            <p:spPr bwMode="auto">
              <a:xfrm>
                <a:off x="6781800" y="304800"/>
                <a:ext cx="1752600" cy="762000"/>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OS</a:t>
                </a:r>
              </a:p>
            </p:txBody>
          </p:sp>
          <p:sp>
            <p:nvSpPr>
              <p:cNvPr id="38" name="Rectangle 37"/>
              <p:cNvSpPr>
                <a:spLocks noChangeArrowheads="1"/>
              </p:cNvSpPr>
              <p:nvPr/>
            </p:nvSpPr>
            <p:spPr bwMode="auto">
              <a:xfrm>
                <a:off x="6781800" y="1981200"/>
                <a:ext cx="1752600" cy="904875"/>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s0</a:t>
                </a:r>
              </a:p>
            </p:txBody>
          </p:sp>
          <p:sp>
            <p:nvSpPr>
              <p:cNvPr id="39" name="Rectangle 38"/>
              <p:cNvSpPr>
                <a:spLocks noChangeArrowheads="1"/>
              </p:cNvSpPr>
              <p:nvPr/>
            </p:nvSpPr>
            <p:spPr bwMode="auto">
              <a:xfrm>
                <a:off x="6781800" y="3451225"/>
                <a:ext cx="1752600" cy="969963"/>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s3</a:t>
                </a:r>
              </a:p>
              <a:p>
                <a:pPr algn="ctr"/>
                <a:endParaRPr lang="en-US" sz="2000">
                  <a:latin typeface="Tw Cen MT" charset="-18"/>
                </a:endParaRPr>
              </a:p>
            </p:txBody>
          </p:sp>
          <p:sp>
            <p:nvSpPr>
              <p:cNvPr id="40" name="Rectangle 39"/>
              <p:cNvSpPr>
                <a:spLocks noChangeArrowheads="1"/>
              </p:cNvSpPr>
              <p:nvPr/>
            </p:nvSpPr>
            <p:spPr bwMode="auto">
              <a:xfrm>
                <a:off x="6781800" y="4470400"/>
                <a:ext cx="1752600" cy="457200"/>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s1</a:t>
                </a:r>
              </a:p>
            </p:txBody>
          </p:sp>
          <p:sp>
            <p:nvSpPr>
              <p:cNvPr id="41" name="Rectangle 40"/>
              <p:cNvSpPr>
                <a:spLocks noChangeArrowheads="1"/>
              </p:cNvSpPr>
              <p:nvPr/>
            </p:nvSpPr>
            <p:spPr bwMode="auto">
              <a:xfrm>
                <a:off x="6781800" y="5192713"/>
                <a:ext cx="1752600" cy="522287"/>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s2</a:t>
                </a:r>
              </a:p>
            </p:txBody>
          </p:sp>
        </p:grpSp>
        <p:sp>
          <p:nvSpPr>
            <p:cNvPr id="10" name="TextBox 14"/>
            <p:cNvSpPr txBox="1">
              <a:spLocks noChangeArrowheads="1"/>
            </p:cNvSpPr>
            <p:nvPr/>
          </p:nvSpPr>
          <p:spPr bwMode="auto">
            <a:xfrm>
              <a:off x="5486400" y="6172200"/>
              <a:ext cx="2054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Physical memory</a:t>
              </a:r>
            </a:p>
          </p:txBody>
        </p:sp>
        <p:cxnSp>
          <p:nvCxnSpPr>
            <p:cNvPr id="11" name="Straight Connector 10"/>
            <p:cNvCxnSpPr>
              <a:cxnSpLocks noChangeShapeType="1"/>
            </p:cNvCxnSpPr>
            <p:nvPr/>
          </p:nvCxnSpPr>
          <p:spPr bwMode="auto">
            <a:xfrm>
              <a:off x="7312025" y="19812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2" name="Straight Connector 11"/>
            <p:cNvCxnSpPr>
              <a:cxnSpLocks noChangeShapeType="1"/>
            </p:cNvCxnSpPr>
            <p:nvPr/>
          </p:nvCxnSpPr>
          <p:spPr bwMode="auto">
            <a:xfrm>
              <a:off x="7315200" y="34290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3" name="Straight Connector 12"/>
            <p:cNvCxnSpPr>
              <a:cxnSpLocks noChangeShapeType="1"/>
            </p:cNvCxnSpPr>
            <p:nvPr/>
          </p:nvCxnSpPr>
          <p:spPr bwMode="auto">
            <a:xfrm>
              <a:off x="7315200" y="44196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4" name="Straight Connector 13"/>
            <p:cNvCxnSpPr>
              <a:cxnSpLocks noChangeShapeType="1"/>
            </p:cNvCxnSpPr>
            <p:nvPr/>
          </p:nvCxnSpPr>
          <p:spPr bwMode="auto">
            <a:xfrm>
              <a:off x="7315200" y="51816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rot="5400000">
              <a:off x="7090569" y="2434431"/>
              <a:ext cx="901700" cy="1588"/>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rot="5400000">
              <a:off x="7056438" y="3935413"/>
              <a:ext cx="968375" cy="3175"/>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rot="5400000">
              <a:off x="7291388" y="4703763"/>
              <a:ext cx="496887" cy="1587"/>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8" name="Straight Arrow Connector 17"/>
            <p:cNvCxnSpPr>
              <a:cxnSpLocks noChangeShapeType="1"/>
            </p:cNvCxnSpPr>
            <p:nvPr/>
          </p:nvCxnSpPr>
          <p:spPr bwMode="auto">
            <a:xfrm rot="5400000">
              <a:off x="7275513" y="5448300"/>
              <a:ext cx="534988" cy="1587"/>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9" name="TextBox 28"/>
            <p:cNvSpPr txBox="1">
              <a:spLocks noChangeArrowheads="1"/>
            </p:cNvSpPr>
            <p:nvPr/>
          </p:nvSpPr>
          <p:spPr bwMode="auto">
            <a:xfrm>
              <a:off x="7927975" y="1827213"/>
              <a:ext cx="838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1000</a:t>
              </a:r>
            </a:p>
          </p:txBody>
        </p:sp>
        <p:cxnSp>
          <p:nvCxnSpPr>
            <p:cNvPr id="20" name="Straight Connector 19"/>
            <p:cNvCxnSpPr>
              <a:cxnSpLocks noChangeShapeType="1"/>
            </p:cNvCxnSpPr>
            <p:nvPr/>
          </p:nvCxnSpPr>
          <p:spPr bwMode="auto">
            <a:xfrm>
              <a:off x="7315200" y="2894013"/>
              <a:ext cx="612775" cy="1587"/>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21" name="Straight Connector 20"/>
            <p:cNvCxnSpPr>
              <a:cxnSpLocks noChangeShapeType="1"/>
            </p:cNvCxnSpPr>
            <p:nvPr/>
          </p:nvCxnSpPr>
          <p:spPr bwMode="auto">
            <a:xfrm>
              <a:off x="7315200" y="4951413"/>
              <a:ext cx="612775" cy="1587"/>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22" name="Straight Connector 21"/>
            <p:cNvCxnSpPr>
              <a:cxnSpLocks noChangeShapeType="1"/>
            </p:cNvCxnSpPr>
            <p:nvPr/>
          </p:nvCxnSpPr>
          <p:spPr bwMode="auto">
            <a:xfrm>
              <a:off x="7315200" y="57150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23" name="TextBox 33"/>
            <p:cNvSpPr txBox="1">
              <a:spLocks noChangeArrowheads="1"/>
            </p:cNvSpPr>
            <p:nvPr/>
          </p:nvSpPr>
          <p:spPr bwMode="auto">
            <a:xfrm>
              <a:off x="7924800" y="26781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2500</a:t>
              </a:r>
            </a:p>
          </p:txBody>
        </p:sp>
        <p:sp>
          <p:nvSpPr>
            <p:cNvPr id="24" name="TextBox 34"/>
            <p:cNvSpPr txBox="1">
              <a:spLocks noChangeArrowheads="1"/>
            </p:cNvSpPr>
            <p:nvPr/>
          </p:nvSpPr>
          <p:spPr bwMode="auto">
            <a:xfrm>
              <a:off x="7924800" y="32004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3500</a:t>
              </a:r>
            </a:p>
          </p:txBody>
        </p:sp>
        <p:sp>
          <p:nvSpPr>
            <p:cNvPr id="25" name="TextBox 35"/>
            <p:cNvSpPr txBox="1">
              <a:spLocks noChangeArrowheads="1"/>
            </p:cNvSpPr>
            <p:nvPr/>
          </p:nvSpPr>
          <p:spPr bwMode="auto">
            <a:xfrm>
              <a:off x="7924800" y="42021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5500</a:t>
              </a:r>
            </a:p>
          </p:txBody>
        </p:sp>
        <p:sp>
          <p:nvSpPr>
            <p:cNvPr id="26" name="TextBox 36"/>
            <p:cNvSpPr txBox="1">
              <a:spLocks noChangeArrowheads="1"/>
            </p:cNvSpPr>
            <p:nvPr/>
          </p:nvSpPr>
          <p:spPr bwMode="auto">
            <a:xfrm>
              <a:off x="7924800" y="47355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5700</a:t>
              </a:r>
            </a:p>
          </p:txBody>
        </p:sp>
        <p:sp>
          <p:nvSpPr>
            <p:cNvPr id="27" name="TextBox 37"/>
            <p:cNvSpPr txBox="1">
              <a:spLocks noChangeArrowheads="1"/>
            </p:cNvSpPr>
            <p:nvPr/>
          </p:nvSpPr>
          <p:spPr bwMode="auto">
            <a:xfrm>
              <a:off x="7924800" y="50403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6000</a:t>
              </a:r>
            </a:p>
          </p:txBody>
        </p:sp>
        <p:sp>
          <p:nvSpPr>
            <p:cNvPr id="28" name="TextBox 38"/>
            <p:cNvSpPr txBox="1">
              <a:spLocks noChangeArrowheads="1"/>
            </p:cNvSpPr>
            <p:nvPr/>
          </p:nvSpPr>
          <p:spPr bwMode="auto">
            <a:xfrm>
              <a:off x="7924800" y="54975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6700</a:t>
              </a:r>
            </a:p>
          </p:txBody>
        </p:sp>
        <p:sp>
          <p:nvSpPr>
            <p:cNvPr id="29" name="TextBox 41"/>
            <p:cNvSpPr txBox="1">
              <a:spLocks noChangeArrowheads="1"/>
            </p:cNvSpPr>
            <p:nvPr/>
          </p:nvSpPr>
          <p:spPr bwMode="auto">
            <a:xfrm>
              <a:off x="7543800" y="22209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solidFill>
                    <a:srgbClr val="558BB8"/>
                  </a:solidFill>
                </a:rPr>
                <a:t>1500</a:t>
              </a:r>
            </a:p>
          </p:txBody>
        </p:sp>
        <p:sp>
          <p:nvSpPr>
            <p:cNvPr id="30" name="TextBox 42"/>
            <p:cNvSpPr txBox="1">
              <a:spLocks noChangeArrowheads="1"/>
            </p:cNvSpPr>
            <p:nvPr/>
          </p:nvSpPr>
          <p:spPr bwMode="auto">
            <a:xfrm>
              <a:off x="7543800" y="37338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solidFill>
                    <a:srgbClr val="558BB8"/>
                  </a:solidFill>
                </a:rPr>
                <a:t>2000</a:t>
              </a:r>
            </a:p>
          </p:txBody>
        </p:sp>
        <p:sp>
          <p:nvSpPr>
            <p:cNvPr id="31" name="TextBox 43"/>
            <p:cNvSpPr txBox="1">
              <a:spLocks noChangeArrowheads="1"/>
            </p:cNvSpPr>
            <p:nvPr/>
          </p:nvSpPr>
          <p:spPr bwMode="auto">
            <a:xfrm>
              <a:off x="7543800" y="45069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solidFill>
                    <a:srgbClr val="558BB8"/>
                  </a:solidFill>
                </a:rPr>
                <a:t>200</a:t>
              </a:r>
            </a:p>
          </p:txBody>
        </p:sp>
        <p:sp>
          <p:nvSpPr>
            <p:cNvPr id="32" name="TextBox 31"/>
            <p:cNvSpPr txBox="1"/>
            <p:nvPr/>
          </p:nvSpPr>
          <p:spPr>
            <a:xfrm>
              <a:off x="7543800" y="5268913"/>
              <a:ext cx="838200" cy="339725"/>
            </a:xfrm>
            <a:prstGeom prst="rect">
              <a:avLst/>
            </a:prstGeom>
            <a:noFill/>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solidFill>
                    <a:srgbClr val="558BB8"/>
                  </a:solidFill>
                </a:rPr>
                <a:t>700</a:t>
              </a:r>
            </a:p>
          </p:txBody>
        </p:sp>
        <p:sp>
          <p:nvSpPr>
            <p:cNvPr id="33" name="Rectangle 32"/>
            <p:cNvSpPr>
              <a:spLocks noChangeArrowheads="1"/>
            </p:cNvSpPr>
            <p:nvPr/>
          </p:nvSpPr>
          <p:spPr bwMode="auto">
            <a:xfrm>
              <a:off x="5559425" y="4083050"/>
              <a:ext cx="1752600" cy="107950"/>
            </a:xfrm>
            <a:prstGeom prst="rect">
              <a:avLst/>
            </a:prstGeom>
            <a:solidFill>
              <a:srgbClr val="558BB8"/>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a:solidFill>
                  <a:srgbClr val="FFFFFF"/>
                </a:solidFill>
                <a:latin typeface="Tw Cen MT" charset="-18"/>
              </a:endParaRPr>
            </a:p>
          </p:txBody>
        </p:sp>
        <p:cxnSp>
          <p:nvCxnSpPr>
            <p:cNvPr id="34" name="Straight Connector 33"/>
            <p:cNvCxnSpPr>
              <a:cxnSpLocks noChangeShapeType="1"/>
            </p:cNvCxnSpPr>
            <p:nvPr/>
          </p:nvCxnSpPr>
          <p:spPr bwMode="auto">
            <a:xfrm>
              <a:off x="7391400" y="306388"/>
              <a:ext cx="612775" cy="1587"/>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35" name="TextBox 63"/>
            <p:cNvSpPr txBox="1">
              <a:spLocks noChangeArrowheads="1"/>
            </p:cNvSpPr>
            <p:nvPr/>
          </p:nvSpPr>
          <p:spPr bwMode="auto">
            <a:xfrm>
              <a:off x="8001000" y="1524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0</a:t>
              </a:r>
            </a:p>
          </p:txBody>
        </p:sp>
      </p:grpSp>
      <p:grpSp>
        <p:nvGrpSpPr>
          <p:cNvPr id="43" name="Group 42"/>
          <p:cNvGrpSpPr/>
          <p:nvPr/>
        </p:nvGrpSpPr>
        <p:grpSpPr>
          <a:xfrm>
            <a:off x="4038600" y="1137755"/>
            <a:ext cx="993775" cy="2824645"/>
            <a:chOff x="4495800" y="306388"/>
            <a:chExt cx="993775" cy="3146425"/>
          </a:xfrm>
        </p:grpSpPr>
        <p:cxnSp>
          <p:nvCxnSpPr>
            <p:cNvPr id="44" name="Straight Arrow Connector 43"/>
            <p:cNvCxnSpPr>
              <a:cxnSpLocks noChangeShapeType="1"/>
            </p:cNvCxnSpPr>
            <p:nvPr/>
          </p:nvCxnSpPr>
          <p:spPr bwMode="auto">
            <a:xfrm rot="5400000">
              <a:off x="3759994" y="1878807"/>
              <a:ext cx="3146425" cy="1587"/>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45" name="Straight Connector 44"/>
            <p:cNvCxnSpPr>
              <a:cxnSpLocks noChangeShapeType="1"/>
            </p:cNvCxnSpPr>
            <p:nvPr/>
          </p:nvCxnSpPr>
          <p:spPr bwMode="auto">
            <a:xfrm>
              <a:off x="4876800" y="3444875"/>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46" name="TextBox 57"/>
            <p:cNvSpPr txBox="1">
              <a:spLocks noChangeArrowheads="1"/>
            </p:cNvSpPr>
            <p:nvPr/>
          </p:nvSpPr>
          <p:spPr bwMode="auto">
            <a:xfrm>
              <a:off x="4495800" y="2590800"/>
              <a:ext cx="83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r>
                <a:rPr lang="en-US" sz="1400" dirty="0"/>
                <a:t>Base=</a:t>
              </a:r>
            </a:p>
            <a:p>
              <a:pPr algn="r" eaLnBrk="1" hangingPunct="1"/>
              <a:r>
                <a:rPr lang="en-US" sz="1400" dirty="0"/>
                <a:t>3500</a:t>
              </a:r>
            </a:p>
          </p:txBody>
        </p:sp>
      </p:grpSp>
      <p:sp>
        <p:nvSpPr>
          <p:cNvPr id="47" name="TextBox 48"/>
          <p:cNvSpPr txBox="1">
            <a:spLocks noChangeArrowheads="1"/>
          </p:cNvSpPr>
          <p:nvPr/>
        </p:nvSpPr>
        <p:spPr bwMode="auto">
          <a:xfrm>
            <a:off x="304800" y="4690408"/>
            <a:ext cx="441959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dirty="0">
                <a:solidFill>
                  <a:srgbClr val="002060"/>
                </a:solidFill>
                <a:latin typeface="+mn-lt"/>
              </a:rPr>
              <a:t>Logical address:  &lt;3,1123&gt;</a:t>
            </a:r>
          </a:p>
          <a:p>
            <a:pPr eaLnBrk="1" hangingPunct="1"/>
            <a:r>
              <a:rPr lang="en-US" dirty="0">
                <a:solidFill>
                  <a:srgbClr val="002060"/>
                </a:solidFill>
                <a:latin typeface="+mn-lt"/>
              </a:rPr>
              <a:t>s=3, d=1123</a:t>
            </a:r>
          </a:p>
          <a:p>
            <a:pPr eaLnBrk="1" hangingPunct="1"/>
            <a:r>
              <a:rPr lang="en-US" dirty="0">
                <a:solidFill>
                  <a:srgbClr val="002060"/>
                </a:solidFill>
                <a:latin typeface="+mn-lt"/>
              </a:rPr>
              <a:t>Check if  d&lt;limit? 1123&lt;2000, OK</a:t>
            </a:r>
          </a:p>
          <a:p>
            <a:pPr eaLnBrk="1" hangingPunct="1"/>
            <a:r>
              <a:rPr lang="en-US" dirty="0">
                <a:solidFill>
                  <a:srgbClr val="002060"/>
                </a:solidFill>
                <a:latin typeface="+mn-lt"/>
              </a:rPr>
              <a:t>Physical address= </a:t>
            </a:r>
            <a:r>
              <a:rPr lang="en-US" dirty="0" err="1">
                <a:solidFill>
                  <a:srgbClr val="002060"/>
                </a:solidFill>
                <a:latin typeface="+mn-lt"/>
              </a:rPr>
              <a:t>base+d</a:t>
            </a:r>
            <a:r>
              <a:rPr lang="en-US" dirty="0">
                <a:solidFill>
                  <a:srgbClr val="002060"/>
                </a:solidFill>
                <a:latin typeface="+mn-lt"/>
              </a:rPr>
              <a:t>=3500+1123=4623</a:t>
            </a:r>
          </a:p>
        </p:txBody>
      </p:sp>
    </p:spTree>
    <p:extLst>
      <p:ext uri="{BB962C8B-B14F-4D97-AF65-F5344CB8AC3E}">
        <p14:creationId xmlns:p14="http://schemas.microsoft.com/office/powerpoint/2010/main" val="2271160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3.8. </a:t>
            </a:r>
            <a:r>
              <a:rPr lang="en-US" dirty="0" err="1" smtClean="0"/>
              <a:t>Phân</a:t>
            </a:r>
            <a:r>
              <a:rPr lang="en-US" dirty="0" smtClean="0"/>
              <a:t> </a:t>
            </a:r>
            <a:r>
              <a:rPr lang="en-US" dirty="0" err="1"/>
              <a:t>đoạn</a:t>
            </a:r>
            <a:r>
              <a:rPr lang="en-US" dirty="0"/>
              <a:t> (Segmentation)</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70180717"/>
              </p:ext>
            </p:extLst>
          </p:nvPr>
        </p:nvGraphicFramePr>
        <p:xfrm>
          <a:off x="612775" y="1524000"/>
          <a:ext cx="3349625" cy="1925638"/>
        </p:xfrm>
        <a:graphic>
          <a:graphicData uri="http://schemas.openxmlformats.org/drawingml/2006/table">
            <a:tbl>
              <a:tblPr/>
              <a:tblGrid>
                <a:gridCol w="1116013"/>
                <a:gridCol w="1117600"/>
                <a:gridCol w="1116012"/>
              </a:tblGrid>
              <a:tr h="414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ea typeface="Times New Roman" charset="0"/>
                        </a:rPr>
                        <a:t>Segment</a:t>
                      </a:r>
                      <a:endParaRPr kumimoji="0" lang="en-US" sz="1800" b="1" i="0" u="none" strike="noStrike" cap="none" normalizeH="0" baseline="0" dirty="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ea typeface="Times New Roman" charset="0"/>
                        </a:rPr>
                        <a:t>Limit</a:t>
                      </a:r>
                      <a:endParaRPr kumimoji="0" lang="en-US" sz="1800" b="1"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ea typeface="Times New Roman" charset="0"/>
                        </a:rPr>
                        <a:t>Base</a:t>
                      </a:r>
                      <a:endParaRPr kumimoji="0" lang="en-US" sz="1800" b="1"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0</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5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1500</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5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Times New Roman" charset="0"/>
                        </a:rPr>
                        <a:t>1000</a:t>
                      </a:r>
                      <a:endParaRPr kumimoji="0" lang="en-US" sz="1800" b="0" i="0" u="none" strike="noStrike" cap="none" normalizeH="0" baseline="0" dirty="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5EE"/>
                    </a:solidFill>
                  </a:tcPr>
                </a:tc>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1</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200</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5500</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F7"/>
                    </a:solidFill>
                  </a:tcPr>
                </a:tc>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2</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5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700</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5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6000</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5EE"/>
                    </a:solidFill>
                  </a:tcPr>
                </a:tc>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3</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rPr>
                        <a:t>2000</a:t>
                      </a:r>
                      <a:endParaRPr kumimoji="0" lang="en-US" sz="18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Times New Roman" charset="0"/>
                        </a:rPr>
                        <a:t>3500</a:t>
                      </a:r>
                      <a:endParaRPr kumimoji="0" lang="en-US" sz="1800" b="0" i="0" u="none" strike="noStrike" cap="none" normalizeH="0" baseline="0" dirty="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F7"/>
                    </a:solidFill>
                  </a:tcPr>
                </a:tc>
              </a:tr>
            </a:tbl>
          </a:graphicData>
        </a:graphic>
      </p:graphicFrame>
      <p:grpSp>
        <p:nvGrpSpPr>
          <p:cNvPr id="8" name="Group 7"/>
          <p:cNvGrpSpPr/>
          <p:nvPr/>
        </p:nvGrpSpPr>
        <p:grpSpPr>
          <a:xfrm>
            <a:off x="5029200" y="1001712"/>
            <a:ext cx="3276600" cy="5703888"/>
            <a:chOff x="5486400" y="152400"/>
            <a:chExt cx="3352800" cy="6389688"/>
          </a:xfrm>
        </p:grpSpPr>
        <p:grpSp>
          <p:nvGrpSpPr>
            <p:cNvPr id="9" name="Group 5"/>
            <p:cNvGrpSpPr>
              <a:grpSpLocks/>
            </p:cNvGrpSpPr>
            <p:nvPr/>
          </p:nvGrpSpPr>
          <p:grpSpPr bwMode="auto">
            <a:xfrm>
              <a:off x="5559425" y="304800"/>
              <a:ext cx="1752600" cy="5791200"/>
              <a:chOff x="6781800" y="304800"/>
              <a:chExt cx="1752600" cy="5791200"/>
            </a:xfrm>
          </p:grpSpPr>
          <p:sp>
            <p:nvSpPr>
              <p:cNvPr id="36" name="Rectangle 35"/>
              <p:cNvSpPr>
                <a:spLocks noChangeArrowheads="1"/>
              </p:cNvSpPr>
              <p:nvPr/>
            </p:nvSpPr>
            <p:spPr bwMode="auto">
              <a:xfrm>
                <a:off x="6781800" y="304800"/>
                <a:ext cx="1752600" cy="5791200"/>
              </a:xfrm>
              <a:prstGeom prst="rect">
                <a:avLst/>
              </a:prstGeom>
              <a:solidFill>
                <a:srgbClr val="D4E2ED"/>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a:solidFill>
                    <a:srgbClr val="FFFFFF"/>
                  </a:solidFill>
                  <a:latin typeface="Tw Cen MT" charset="-18"/>
                </a:endParaRPr>
              </a:p>
            </p:txBody>
          </p:sp>
          <p:sp>
            <p:nvSpPr>
              <p:cNvPr id="37" name="Rectangle 36"/>
              <p:cNvSpPr>
                <a:spLocks noChangeArrowheads="1"/>
              </p:cNvSpPr>
              <p:nvPr/>
            </p:nvSpPr>
            <p:spPr bwMode="auto">
              <a:xfrm>
                <a:off x="6781800" y="304800"/>
                <a:ext cx="1752600" cy="762000"/>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OS</a:t>
                </a:r>
              </a:p>
            </p:txBody>
          </p:sp>
          <p:sp>
            <p:nvSpPr>
              <p:cNvPr id="38" name="Rectangle 37"/>
              <p:cNvSpPr>
                <a:spLocks noChangeArrowheads="1"/>
              </p:cNvSpPr>
              <p:nvPr/>
            </p:nvSpPr>
            <p:spPr bwMode="auto">
              <a:xfrm>
                <a:off x="6781800" y="1981200"/>
                <a:ext cx="1752600" cy="904875"/>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s0</a:t>
                </a:r>
              </a:p>
            </p:txBody>
          </p:sp>
          <p:sp>
            <p:nvSpPr>
              <p:cNvPr id="39" name="Rectangle 38"/>
              <p:cNvSpPr>
                <a:spLocks noChangeArrowheads="1"/>
              </p:cNvSpPr>
              <p:nvPr/>
            </p:nvSpPr>
            <p:spPr bwMode="auto">
              <a:xfrm>
                <a:off x="6781800" y="3451225"/>
                <a:ext cx="1752600" cy="969963"/>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s3</a:t>
                </a:r>
              </a:p>
              <a:p>
                <a:pPr algn="ctr"/>
                <a:endParaRPr lang="en-US" sz="2000">
                  <a:latin typeface="Tw Cen MT" charset="-18"/>
                </a:endParaRPr>
              </a:p>
            </p:txBody>
          </p:sp>
          <p:sp>
            <p:nvSpPr>
              <p:cNvPr id="40" name="Rectangle 39"/>
              <p:cNvSpPr>
                <a:spLocks noChangeArrowheads="1"/>
              </p:cNvSpPr>
              <p:nvPr/>
            </p:nvSpPr>
            <p:spPr bwMode="auto">
              <a:xfrm>
                <a:off x="6781800" y="4470400"/>
                <a:ext cx="1752600" cy="457200"/>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s1</a:t>
                </a:r>
              </a:p>
            </p:txBody>
          </p:sp>
          <p:sp>
            <p:nvSpPr>
              <p:cNvPr id="41" name="Rectangle 40"/>
              <p:cNvSpPr>
                <a:spLocks noChangeArrowheads="1"/>
              </p:cNvSpPr>
              <p:nvPr/>
            </p:nvSpPr>
            <p:spPr bwMode="auto">
              <a:xfrm>
                <a:off x="6781800" y="5192713"/>
                <a:ext cx="1752600" cy="522287"/>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s2</a:t>
                </a:r>
              </a:p>
            </p:txBody>
          </p:sp>
        </p:grpSp>
        <p:sp>
          <p:nvSpPr>
            <p:cNvPr id="10" name="TextBox 14"/>
            <p:cNvSpPr txBox="1">
              <a:spLocks noChangeArrowheads="1"/>
            </p:cNvSpPr>
            <p:nvPr/>
          </p:nvSpPr>
          <p:spPr bwMode="auto">
            <a:xfrm>
              <a:off x="5486400" y="6172200"/>
              <a:ext cx="2054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Physical memory</a:t>
              </a:r>
            </a:p>
          </p:txBody>
        </p:sp>
        <p:cxnSp>
          <p:nvCxnSpPr>
            <p:cNvPr id="11" name="Straight Connector 10"/>
            <p:cNvCxnSpPr>
              <a:cxnSpLocks noChangeShapeType="1"/>
            </p:cNvCxnSpPr>
            <p:nvPr/>
          </p:nvCxnSpPr>
          <p:spPr bwMode="auto">
            <a:xfrm>
              <a:off x="7312025" y="19812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2" name="Straight Connector 11"/>
            <p:cNvCxnSpPr>
              <a:cxnSpLocks noChangeShapeType="1"/>
            </p:cNvCxnSpPr>
            <p:nvPr/>
          </p:nvCxnSpPr>
          <p:spPr bwMode="auto">
            <a:xfrm>
              <a:off x="7315200" y="34290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3" name="Straight Connector 12"/>
            <p:cNvCxnSpPr>
              <a:cxnSpLocks noChangeShapeType="1"/>
            </p:cNvCxnSpPr>
            <p:nvPr/>
          </p:nvCxnSpPr>
          <p:spPr bwMode="auto">
            <a:xfrm>
              <a:off x="7315200" y="44196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4" name="Straight Connector 13"/>
            <p:cNvCxnSpPr>
              <a:cxnSpLocks noChangeShapeType="1"/>
            </p:cNvCxnSpPr>
            <p:nvPr/>
          </p:nvCxnSpPr>
          <p:spPr bwMode="auto">
            <a:xfrm>
              <a:off x="7315200" y="51816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rot="5400000">
              <a:off x="7090569" y="2434431"/>
              <a:ext cx="901700" cy="1588"/>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rot="5400000">
              <a:off x="7056438" y="3935413"/>
              <a:ext cx="968375" cy="3175"/>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rot="5400000">
              <a:off x="7291388" y="4703763"/>
              <a:ext cx="496887" cy="1587"/>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8" name="Straight Arrow Connector 17"/>
            <p:cNvCxnSpPr>
              <a:cxnSpLocks noChangeShapeType="1"/>
            </p:cNvCxnSpPr>
            <p:nvPr/>
          </p:nvCxnSpPr>
          <p:spPr bwMode="auto">
            <a:xfrm rot="5400000">
              <a:off x="7275513" y="5448300"/>
              <a:ext cx="534988" cy="1587"/>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9" name="TextBox 28"/>
            <p:cNvSpPr txBox="1">
              <a:spLocks noChangeArrowheads="1"/>
            </p:cNvSpPr>
            <p:nvPr/>
          </p:nvSpPr>
          <p:spPr bwMode="auto">
            <a:xfrm>
              <a:off x="7927975" y="1827213"/>
              <a:ext cx="838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1000</a:t>
              </a:r>
            </a:p>
          </p:txBody>
        </p:sp>
        <p:cxnSp>
          <p:nvCxnSpPr>
            <p:cNvPr id="20" name="Straight Connector 19"/>
            <p:cNvCxnSpPr>
              <a:cxnSpLocks noChangeShapeType="1"/>
            </p:cNvCxnSpPr>
            <p:nvPr/>
          </p:nvCxnSpPr>
          <p:spPr bwMode="auto">
            <a:xfrm>
              <a:off x="7315200" y="2894013"/>
              <a:ext cx="612775" cy="1587"/>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21" name="Straight Connector 20"/>
            <p:cNvCxnSpPr>
              <a:cxnSpLocks noChangeShapeType="1"/>
            </p:cNvCxnSpPr>
            <p:nvPr/>
          </p:nvCxnSpPr>
          <p:spPr bwMode="auto">
            <a:xfrm>
              <a:off x="7315200" y="4951413"/>
              <a:ext cx="612775" cy="1587"/>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22" name="Straight Connector 21"/>
            <p:cNvCxnSpPr>
              <a:cxnSpLocks noChangeShapeType="1"/>
            </p:cNvCxnSpPr>
            <p:nvPr/>
          </p:nvCxnSpPr>
          <p:spPr bwMode="auto">
            <a:xfrm>
              <a:off x="7315200" y="57150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23" name="TextBox 33"/>
            <p:cNvSpPr txBox="1">
              <a:spLocks noChangeArrowheads="1"/>
            </p:cNvSpPr>
            <p:nvPr/>
          </p:nvSpPr>
          <p:spPr bwMode="auto">
            <a:xfrm>
              <a:off x="7924800" y="26781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2500</a:t>
              </a:r>
            </a:p>
          </p:txBody>
        </p:sp>
        <p:sp>
          <p:nvSpPr>
            <p:cNvPr id="24" name="TextBox 34"/>
            <p:cNvSpPr txBox="1">
              <a:spLocks noChangeArrowheads="1"/>
            </p:cNvSpPr>
            <p:nvPr/>
          </p:nvSpPr>
          <p:spPr bwMode="auto">
            <a:xfrm>
              <a:off x="7924800" y="32004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3500</a:t>
              </a:r>
            </a:p>
          </p:txBody>
        </p:sp>
        <p:sp>
          <p:nvSpPr>
            <p:cNvPr id="25" name="TextBox 35"/>
            <p:cNvSpPr txBox="1">
              <a:spLocks noChangeArrowheads="1"/>
            </p:cNvSpPr>
            <p:nvPr/>
          </p:nvSpPr>
          <p:spPr bwMode="auto">
            <a:xfrm>
              <a:off x="7924800" y="42021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5500</a:t>
              </a:r>
            </a:p>
          </p:txBody>
        </p:sp>
        <p:sp>
          <p:nvSpPr>
            <p:cNvPr id="26" name="TextBox 36"/>
            <p:cNvSpPr txBox="1">
              <a:spLocks noChangeArrowheads="1"/>
            </p:cNvSpPr>
            <p:nvPr/>
          </p:nvSpPr>
          <p:spPr bwMode="auto">
            <a:xfrm>
              <a:off x="7924800" y="47355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5700</a:t>
              </a:r>
            </a:p>
          </p:txBody>
        </p:sp>
        <p:sp>
          <p:nvSpPr>
            <p:cNvPr id="27" name="TextBox 37"/>
            <p:cNvSpPr txBox="1">
              <a:spLocks noChangeArrowheads="1"/>
            </p:cNvSpPr>
            <p:nvPr/>
          </p:nvSpPr>
          <p:spPr bwMode="auto">
            <a:xfrm>
              <a:off x="7924800" y="50403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6000</a:t>
              </a:r>
            </a:p>
          </p:txBody>
        </p:sp>
        <p:sp>
          <p:nvSpPr>
            <p:cNvPr id="28" name="TextBox 38"/>
            <p:cNvSpPr txBox="1">
              <a:spLocks noChangeArrowheads="1"/>
            </p:cNvSpPr>
            <p:nvPr/>
          </p:nvSpPr>
          <p:spPr bwMode="auto">
            <a:xfrm>
              <a:off x="7924800" y="54975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6700</a:t>
              </a:r>
            </a:p>
          </p:txBody>
        </p:sp>
        <p:sp>
          <p:nvSpPr>
            <p:cNvPr id="29" name="TextBox 41"/>
            <p:cNvSpPr txBox="1">
              <a:spLocks noChangeArrowheads="1"/>
            </p:cNvSpPr>
            <p:nvPr/>
          </p:nvSpPr>
          <p:spPr bwMode="auto">
            <a:xfrm>
              <a:off x="7543800" y="22209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solidFill>
                    <a:srgbClr val="558BB8"/>
                  </a:solidFill>
                </a:rPr>
                <a:t>1500</a:t>
              </a:r>
            </a:p>
          </p:txBody>
        </p:sp>
        <p:sp>
          <p:nvSpPr>
            <p:cNvPr id="30" name="TextBox 42"/>
            <p:cNvSpPr txBox="1">
              <a:spLocks noChangeArrowheads="1"/>
            </p:cNvSpPr>
            <p:nvPr/>
          </p:nvSpPr>
          <p:spPr bwMode="auto">
            <a:xfrm>
              <a:off x="7543800" y="37338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solidFill>
                    <a:srgbClr val="558BB8"/>
                  </a:solidFill>
                </a:rPr>
                <a:t>2000</a:t>
              </a:r>
            </a:p>
          </p:txBody>
        </p:sp>
        <p:sp>
          <p:nvSpPr>
            <p:cNvPr id="31" name="TextBox 43"/>
            <p:cNvSpPr txBox="1">
              <a:spLocks noChangeArrowheads="1"/>
            </p:cNvSpPr>
            <p:nvPr/>
          </p:nvSpPr>
          <p:spPr bwMode="auto">
            <a:xfrm>
              <a:off x="7543800" y="45069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solidFill>
                    <a:srgbClr val="558BB8"/>
                  </a:solidFill>
                </a:rPr>
                <a:t>200</a:t>
              </a:r>
            </a:p>
          </p:txBody>
        </p:sp>
        <p:sp>
          <p:nvSpPr>
            <p:cNvPr id="32" name="TextBox 31"/>
            <p:cNvSpPr txBox="1"/>
            <p:nvPr/>
          </p:nvSpPr>
          <p:spPr>
            <a:xfrm>
              <a:off x="7543800" y="5268913"/>
              <a:ext cx="838200" cy="339725"/>
            </a:xfrm>
            <a:prstGeom prst="rect">
              <a:avLst/>
            </a:prstGeom>
            <a:noFill/>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solidFill>
                    <a:srgbClr val="558BB8"/>
                  </a:solidFill>
                </a:rPr>
                <a:t>700</a:t>
              </a:r>
            </a:p>
          </p:txBody>
        </p:sp>
        <p:sp>
          <p:nvSpPr>
            <p:cNvPr id="33" name="Rectangle 32"/>
            <p:cNvSpPr>
              <a:spLocks noChangeArrowheads="1"/>
            </p:cNvSpPr>
            <p:nvPr/>
          </p:nvSpPr>
          <p:spPr bwMode="auto">
            <a:xfrm>
              <a:off x="5559425" y="4083050"/>
              <a:ext cx="1752600" cy="107950"/>
            </a:xfrm>
            <a:prstGeom prst="rect">
              <a:avLst/>
            </a:prstGeom>
            <a:solidFill>
              <a:srgbClr val="558BB8"/>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a:solidFill>
                  <a:srgbClr val="FFFFFF"/>
                </a:solidFill>
                <a:latin typeface="Tw Cen MT" charset="-18"/>
              </a:endParaRPr>
            </a:p>
          </p:txBody>
        </p:sp>
        <p:cxnSp>
          <p:nvCxnSpPr>
            <p:cNvPr id="34" name="Straight Connector 33"/>
            <p:cNvCxnSpPr>
              <a:cxnSpLocks noChangeShapeType="1"/>
            </p:cNvCxnSpPr>
            <p:nvPr/>
          </p:nvCxnSpPr>
          <p:spPr bwMode="auto">
            <a:xfrm>
              <a:off x="7391400" y="306388"/>
              <a:ext cx="612775" cy="1587"/>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35" name="TextBox 63"/>
            <p:cNvSpPr txBox="1">
              <a:spLocks noChangeArrowheads="1"/>
            </p:cNvSpPr>
            <p:nvPr/>
          </p:nvSpPr>
          <p:spPr bwMode="auto">
            <a:xfrm>
              <a:off x="8001000" y="1524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0</a:t>
              </a:r>
            </a:p>
          </p:txBody>
        </p:sp>
      </p:grpSp>
      <p:grpSp>
        <p:nvGrpSpPr>
          <p:cNvPr id="43" name="Group 42"/>
          <p:cNvGrpSpPr/>
          <p:nvPr/>
        </p:nvGrpSpPr>
        <p:grpSpPr>
          <a:xfrm>
            <a:off x="4038600" y="1137755"/>
            <a:ext cx="993775" cy="2824645"/>
            <a:chOff x="4495800" y="306388"/>
            <a:chExt cx="993775" cy="3146425"/>
          </a:xfrm>
        </p:grpSpPr>
        <p:cxnSp>
          <p:nvCxnSpPr>
            <p:cNvPr id="44" name="Straight Arrow Connector 43"/>
            <p:cNvCxnSpPr>
              <a:cxnSpLocks noChangeShapeType="1"/>
            </p:cNvCxnSpPr>
            <p:nvPr/>
          </p:nvCxnSpPr>
          <p:spPr bwMode="auto">
            <a:xfrm rot="5400000">
              <a:off x="3759994" y="1878807"/>
              <a:ext cx="3146425" cy="1587"/>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45" name="Straight Connector 44"/>
            <p:cNvCxnSpPr>
              <a:cxnSpLocks noChangeShapeType="1"/>
            </p:cNvCxnSpPr>
            <p:nvPr/>
          </p:nvCxnSpPr>
          <p:spPr bwMode="auto">
            <a:xfrm>
              <a:off x="4876800" y="3444875"/>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46" name="TextBox 57"/>
            <p:cNvSpPr txBox="1">
              <a:spLocks noChangeArrowheads="1"/>
            </p:cNvSpPr>
            <p:nvPr/>
          </p:nvSpPr>
          <p:spPr bwMode="auto">
            <a:xfrm>
              <a:off x="4495800" y="2590800"/>
              <a:ext cx="83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r>
                <a:rPr lang="en-US" sz="1400" dirty="0"/>
                <a:t>Base=</a:t>
              </a:r>
            </a:p>
            <a:p>
              <a:pPr algn="r" eaLnBrk="1" hangingPunct="1"/>
              <a:r>
                <a:rPr lang="en-US" sz="1400" dirty="0"/>
                <a:t>3500</a:t>
              </a:r>
            </a:p>
          </p:txBody>
        </p:sp>
      </p:grpSp>
      <p:sp>
        <p:nvSpPr>
          <p:cNvPr id="52" name="TextBox 58"/>
          <p:cNvSpPr txBox="1">
            <a:spLocks noChangeArrowheads="1"/>
          </p:cNvSpPr>
          <p:nvPr/>
        </p:nvSpPr>
        <p:spPr bwMode="auto">
          <a:xfrm>
            <a:off x="3616325" y="4419597"/>
            <a:ext cx="838200" cy="310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r>
              <a:rPr lang="en-US" sz="1400" dirty="0"/>
              <a:t>4623</a:t>
            </a:r>
          </a:p>
        </p:txBody>
      </p:sp>
      <p:grpSp>
        <p:nvGrpSpPr>
          <p:cNvPr id="3" name="Group 2"/>
          <p:cNvGrpSpPr/>
          <p:nvPr/>
        </p:nvGrpSpPr>
        <p:grpSpPr>
          <a:xfrm>
            <a:off x="4416425" y="3962396"/>
            <a:ext cx="612775" cy="548093"/>
            <a:chOff x="4416425" y="3962396"/>
            <a:chExt cx="612775" cy="654377"/>
          </a:xfrm>
        </p:grpSpPr>
        <p:cxnSp>
          <p:nvCxnSpPr>
            <p:cNvPr id="54" name="Straight Arrow Connector 53"/>
            <p:cNvCxnSpPr>
              <a:cxnSpLocks noChangeShapeType="1"/>
            </p:cNvCxnSpPr>
            <p:nvPr/>
          </p:nvCxnSpPr>
          <p:spPr bwMode="auto">
            <a:xfrm rot="5400000">
              <a:off x="4545643" y="4288791"/>
              <a:ext cx="654377" cy="1587"/>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55" name="Straight Connector 54"/>
            <p:cNvCxnSpPr>
              <a:cxnSpLocks noChangeShapeType="1"/>
            </p:cNvCxnSpPr>
            <p:nvPr/>
          </p:nvCxnSpPr>
          <p:spPr bwMode="auto">
            <a:xfrm>
              <a:off x="4416425" y="4615204"/>
              <a:ext cx="612775" cy="1569"/>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grpSp>
      <p:sp>
        <p:nvSpPr>
          <p:cNvPr id="56" name="TextBox 60"/>
          <p:cNvSpPr txBox="1">
            <a:spLocks noChangeArrowheads="1"/>
          </p:cNvSpPr>
          <p:nvPr/>
        </p:nvSpPr>
        <p:spPr bwMode="auto">
          <a:xfrm>
            <a:off x="3810000" y="4025374"/>
            <a:ext cx="989013" cy="312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400" dirty="0" smtClean="0"/>
              <a:t>d=1123</a:t>
            </a:r>
            <a:endParaRPr lang="en-US" sz="1400" dirty="0"/>
          </a:p>
        </p:txBody>
      </p:sp>
      <p:sp>
        <p:nvSpPr>
          <p:cNvPr id="51" name="TextBox 48"/>
          <p:cNvSpPr txBox="1">
            <a:spLocks noChangeArrowheads="1"/>
          </p:cNvSpPr>
          <p:nvPr/>
        </p:nvSpPr>
        <p:spPr bwMode="auto">
          <a:xfrm>
            <a:off x="304800" y="4690408"/>
            <a:ext cx="441959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dirty="0">
                <a:solidFill>
                  <a:srgbClr val="002060"/>
                </a:solidFill>
                <a:latin typeface="+mn-lt"/>
              </a:rPr>
              <a:t>Logical address:  &lt;3,1123&gt;</a:t>
            </a:r>
          </a:p>
          <a:p>
            <a:pPr eaLnBrk="1" hangingPunct="1"/>
            <a:r>
              <a:rPr lang="en-US" dirty="0">
                <a:solidFill>
                  <a:srgbClr val="002060"/>
                </a:solidFill>
                <a:latin typeface="+mn-lt"/>
              </a:rPr>
              <a:t>s=3, d=1123</a:t>
            </a:r>
          </a:p>
          <a:p>
            <a:pPr eaLnBrk="1" hangingPunct="1"/>
            <a:r>
              <a:rPr lang="en-US" dirty="0">
                <a:solidFill>
                  <a:srgbClr val="002060"/>
                </a:solidFill>
                <a:latin typeface="+mn-lt"/>
              </a:rPr>
              <a:t>Check if  d&lt;limit? 1123&lt;2000, OK</a:t>
            </a:r>
          </a:p>
          <a:p>
            <a:pPr eaLnBrk="1" hangingPunct="1"/>
            <a:r>
              <a:rPr lang="en-US" dirty="0">
                <a:solidFill>
                  <a:srgbClr val="002060"/>
                </a:solidFill>
                <a:latin typeface="+mn-lt"/>
              </a:rPr>
              <a:t>Physical address= </a:t>
            </a:r>
            <a:r>
              <a:rPr lang="en-US" dirty="0" err="1">
                <a:solidFill>
                  <a:srgbClr val="002060"/>
                </a:solidFill>
                <a:latin typeface="+mn-lt"/>
              </a:rPr>
              <a:t>base+d</a:t>
            </a:r>
            <a:r>
              <a:rPr lang="en-US" dirty="0">
                <a:solidFill>
                  <a:srgbClr val="002060"/>
                </a:solidFill>
                <a:latin typeface="+mn-lt"/>
              </a:rPr>
              <a:t>=3500+1123=4623</a:t>
            </a:r>
          </a:p>
        </p:txBody>
      </p:sp>
    </p:spTree>
    <p:extLst>
      <p:ext uri="{BB962C8B-B14F-4D97-AF65-F5344CB8AC3E}">
        <p14:creationId xmlns:p14="http://schemas.microsoft.com/office/powerpoint/2010/main" val="345654543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itchFamily="18" charset="0"/>
                <a:cs typeface="Calibri" pitchFamily="34" charset="0"/>
              </a:rPr>
              <a:t>Chương 3. Quản lý bộ nhớ</a:t>
            </a:r>
            <a:endParaRPr lang="vi-VN" dirty="0">
              <a:latin typeface="Cambria" pitchFamily="18" charset="0"/>
              <a:cs typeface="Calibri" pitchFamily="34" charset="0"/>
            </a:endParaRPr>
          </a:p>
        </p:txBody>
      </p:sp>
      <p:sp>
        <p:nvSpPr>
          <p:cNvPr id="3" name="Content Placeholder 2"/>
          <p:cNvSpPr>
            <a:spLocks noGrp="1"/>
          </p:cNvSpPr>
          <p:nvPr>
            <p:ph idx="1"/>
          </p:nvPr>
        </p:nvSpPr>
        <p:spPr/>
        <p:txBody>
          <a:bodyPr/>
          <a:lstStyle/>
          <a:p>
            <a:pPr marL="411480" lvl="1" indent="0">
              <a:buNone/>
            </a:pPr>
            <a:r>
              <a:rPr lang="en-US" b="1" dirty="0" smtClean="0">
                <a:solidFill>
                  <a:schemeClr val="tx2">
                    <a:lumMod val="60000"/>
                    <a:lumOff val="40000"/>
                  </a:schemeClr>
                </a:solidFill>
              </a:rPr>
              <a:t>3.6. </a:t>
            </a:r>
            <a:r>
              <a:rPr lang="en-US" b="1" dirty="0" err="1" smtClean="0">
                <a:solidFill>
                  <a:schemeClr val="tx2">
                    <a:lumMod val="60000"/>
                    <a:lumOff val="40000"/>
                  </a:schemeClr>
                </a:solidFill>
              </a:rPr>
              <a:t>Kỹ</a:t>
            </a:r>
            <a:r>
              <a:rPr lang="en-US" b="1" dirty="0" smtClean="0">
                <a:solidFill>
                  <a:schemeClr val="tx2">
                    <a:lumMod val="60000"/>
                    <a:lumOff val="40000"/>
                  </a:schemeClr>
                </a:solidFill>
              </a:rPr>
              <a:t> </a:t>
            </a:r>
            <a:r>
              <a:rPr lang="en-US" b="1" dirty="0" err="1" smtClean="0">
                <a:solidFill>
                  <a:schemeClr val="tx2">
                    <a:lumMod val="60000"/>
                    <a:lumOff val="40000"/>
                  </a:schemeClr>
                </a:solidFill>
              </a:rPr>
              <a:t>thuật</a:t>
            </a:r>
            <a:r>
              <a:rPr lang="en-US" b="1" dirty="0" smtClean="0">
                <a:solidFill>
                  <a:schemeClr val="tx2">
                    <a:lumMod val="60000"/>
                    <a:lumOff val="40000"/>
                  </a:schemeClr>
                </a:solidFill>
              </a:rPr>
              <a:t> </a:t>
            </a:r>
            <a:r>
              <a:rPr lang="en-US" b="1" dirty="0" err="1" smtClean="0">
                <a:solidFill>
                  <a:schemeClr val="tx2">
                    <a:lumMod val="60000"/>
                    <a:lumOff val="40000"/>
                  </a:schemeClr>
                </a:solidFill>
              </a:rPr>
              <a:t>phân</a:t>
            </a:r>
            <a:r>
              <a:rPr lang="en-US" b="1" dirty="0" smtClean="0">
                <a:solidFill>
                  <a:schemeClr val="tx2">
                    <a:lumMod val="60000"/>
                    <a:lumOff val="40000"/>
                  </a:schemeClr>
                </a:solidFill>
              </a:rPr>
              <a:t> </a:t>
            </a:r>
            <a:r>
              <a:rPr lang="en-US" b="1" dirty="0" err="1" smtClean="0">
                <a:solidFill>
                  <a:schemeClr val="tx2">
                    <a:lumMod val="60000"/>
                    <a:lumOff val="40000"/>
                  </a:schemeClr>
                </a:solidFill>
              </a:rPr>
              <a:t>trang</a:t>
            </a:r>
            <a:r>
              <a:rPr lang="en-US" b="1" dirty="0" smtClean="0">
                <a:solidFill>
                  <a:schemeClr val="tx2">
                    <a:lumMod val="60000"/>
                    <a:lumOff val="40000"/>
                  </a:schemeClr>
                </a:solidFill>
              </a:rPr>
              <a:t> (Paging)</a:t>
            </a:r>
          </a:p>
          <a:p>
            <a:pPr marL="411163" lvl="1" indent="280988">
              <a:buNone/>
            </a:pPr>
            <a:r>
              <a:rPr lang="vi-VN" b="1" dirty="0" smtClean="0">
                <a:solidFill>
                  <a:schemeClr val="tx2">
                    <a:lumMod val="60000"/>
                    <a:lumOff val="40000"/>
                  </a:schemeClr>
                </a:solidFill>
                <a:latin typeface="Calibri" pitchFamily="34" charset="0"/>
                <a:cs typeface="Calibri" pitchFamily="34" charset="0"/>
              </a:rPr>
              <a:t>3.6.1. Sử </a:t>
            </a:r>
            <a:r>
              <a:rPr lang="vi-VN" b="1" dirty="0">
                <a:solidFill>
                  <a:schemeClr val="tx2">
                    <a:lumMod val="60000"/>
                    <a:lumOff val="40000"/>
                  </a:schemeClr>
                </a:solidFill>
                <a:latin typeface="Calibri" pitchFamily="34" charset="0"/>
                <a:cs typeface="Calibri" pitchFamily="34" charset="0"/>
              </a:rPr>
              <a:t>dụng thanh ghi truy cập nhanh </a:t>
            </a:r>
            <a:endParaRPr lang="vi-VN" b="1" dirty="0" smtClean="0">
              <a:solidFill>
                <a:schemeClr val="tx2">
                  <a:lumMod val="60000"/>
                  <a:lumOff val="40000"/>
                </a:schemeClr>
              </a:solidFill>
              <a:latin typeface="Calibri" pitchFamily="34" charset="0"/>
              <a:cs typeface="Calibri" pitchFamily="34" charset="0"/>
            </a:endParaRPr>
          </a:p>
          <a:p>
            <a:pPr marL="411163" lvl="1" indent="280988">
              <a:buNone/>
            </a:pPr>
            <a:r>
              <a:rPr lang="vi-VN" b="1" dirty="0" smtClean="0">
                <a:solidFill>
                  <a:schemeClr val="tx2">
                    <a:lumMod val="60000"/>
                    <a:lumOff val="40000"/>
                  </a:schemeClr>
                </a:solidFill>
                <a:latin typeface="Calibri" pitchFamily="34" charset="0"/>
                <a:cs typeface="Calibri" pitchFamily="34" charset="0"/>
              </a:rPr>
              <a:t>3.6.2. Lưu </a:t>
            </a:r>
            <a:r>
              <a:rPr lang="vi-VN" b="1" dirty="0">
                <a:solidFill>
                  <a:schemeClr val="tx2">
                    <a:lumMod val="60000"/>
                    <a:lumOff val="40000"/>
                  </a:schemeClr>
                </a:solidFill>
                <a:latin typeface="Calibri" pitchFamily="34" charset="0"/>
                <a:cs typeface="Calibri" pitchFamily="34" charset="0"/>
              </a:rPr>
              <a:t>bảng phân trang trong bộ nhớ </a:t>
            </a:r>
            <a:r>
              <a:rPr lang="vi-VN" b="1" dirty="0" smtClean="0">
                <a:solidFill>
                  <a:schemeClr val="tx2">
                    <a:lumMod val="60000"/>
                    <a:lumOff val="40000"/>
                  </a:schemeClr>
                </a:solidFill>
                <a:latin typeface="Calibri" pitchFamily="34" charset="0"/>
                <a:cs typeface="Calibri" pitchFamily="34" charset="0"/>
              </a:rPr>
              <a:t>chính</a:t>
            </a:r>
          </a:p>
          <a:p>
            <a:pPr marL="411163" lvl="1" indent="280988">
              <a:buNone/>
            </a:pPr>
            <a:r>
              <a:rPr lang="en-US" b="1" dirty="0" smtClean="0">
                <a:solidFill>
                  <a:schemeClr val="tx2">
                    <a:lumMod val="60000"/>
                    <a:lumOff val="40000"/>
                  </a:schemeClr>
                </a:solidFill>
              </a:rPr>
              <a:t>3.6.3. </a:t>
            </a:r>
            <a:r>
              <a:rPr lang="en-US" b="1" dirty="0" err="1" smtClean="0">
                <a:solidFill>
                  <a:schemeClr val="tx2">
                    <a:lumMod val="60000"/>
                    <a:lumOff val="40000"/>
                  </a:schemeClr>
                </a:solidFill>
              </a:rPr>
              <a:t>Sử</a:t>
            </a:r>
            <a:r>
              <a:rPr lang="en-US" b="1" dirty="0" smtClean="0">
                <a:solidFill>
                  <a:schemeClr val="tx2">
                    <a:lumMod val="60000"/>
                    <a:lumOff val="40000"/>
                  </a:schemeClr>
                </a:solidFill>
              </a:rPr>
              <a:t> </a:t>
            </a:r>
            <a:r>
              <a:rPr lang="en-US" b="1" dirty="0" err="1">
                <a:solidFill>
                  <a:schemeClr val="tx2">
                    <a:lumMod val="60000"/>
                    <a:lumOff val="40000"/>
                  </a:schemeClr>
                </a:solidFill>
              </a:rPr>
              <a:t>dụng</a:t>
            </a:r>
            <a:r>
              <a:rPr lang="en-US" b="1" dirty="0">
                <a:solidFill>
                  <a:schemeClr val="tx2">
                    <a:lumMod val="60000"/>
                    <a:lumOff val="40000"/>
                  </a:schemeClr>
                </a:solidFill>
              </a:rPr>
              <a:t> </a:t>
            </a:r>
            <a:r>
              <a:rPr lang="en-US" b="1" dirty="0" err="1">
                <a:solidFill>
                  <a:schemeClr val="tx2">
                    <a:lumMod val="60000"/>
                    <a:lumOff val="40000"/>
                  </a:schemeClr>
                </a:solidFill>
              </a:rPr>
              <a:t>thanh</a:t>
            </a:r>
            <a:r>
              <a:rPr lang="en-US" b="1" dirty="0">
                <a:solidFill>
                  <a:schemeClr val="tx2">
                    <a:lumMod val="60000"/>
                    <a:lumOff val="40000"/>
                  </a:schemeClr>
                </a:solidFill>
              </a:rPr>
              <a:t> </a:t>
            </a:r>
            <a:r>
              <a:rPr lang="en-US" b="1" dirty="0" err="1">
                <a:solidFill>
                  <a:schemeClr val="tx2">
                    <a:lumMod val="60000"/>
                    <a:lumOff val="40000"/>
                  </a:schemeClr>
                </a:solidFill>
              </a:rPr>
              <a:t>nhớ</a:t>
            </a:r>
            <a:r>
              <a:rPr lang="en-US" b="1" dirty="0">
                <a:solidFill>
                  <a:schemeClr val="tx2">
                    <a:lumMod val="60000"/>
                    <a:lumOff val="40000"/>
                  </a:schemeClr>
                </a:solidFill>
              </a:rPr>
              <a:t> </a:t>
            </a:r>
            <a:r>
              <a:rPr lang="en-US" b="1" dirty="0" err="1">
                <a:solidFill>
                  <a:schemeClr val="tx2">
                    <a:lumMod val="60000"/>
                    <a:lumOff val="40000"/>
                  </a:schemeClr>
                </a:solidFill>
              </a:rPr>
              <a:t>kết</a:t>
            </a:r>
            <a:r>
              <a:rPr lang="en-US" b="1" dirty="0">
                <a:solidFill>
                  <a:schemeClr val="tx2">
                    <a:lumMod val="60000"/>
                    <a:lumOff val="40000"/>
                  </a:schemeClr>
                </a:solidFill>
              </a:rPr>
              <a:t> </a:t>
            </a:r>
            <a:r>
              <a:rPr lang="en-US" b="1" dirty="0" err="1">
                <a:solidFill>
                  <a:schemeClr val="tx2">
                    <a:lumMod val="60000"/>
                    <a:lumOff val="40000"/>
                  </a:schemeClr>
                </a:solidFill>
              </a:rPr>
              <a:t>hợp</a:t>
            </a:r>
            <a:r>
              <a:rPr lang="en-US" b="1" dirty="0">
                <a:solidFill>
                  <a:schemeClr val="tx2">
                    <a:lumMod val="60000"/>
                    <a:lumOff val="40000"/>
                  </a:schemeClr>
                </a:solidFill>
              </a:rPr>
              <a:t> </a:t>
            </a:r>
            <a:r>
              <a:rPr lang="en-US" b="1" dirty="0" smtClean="0">
                <a:solidFill>
                  <a:schemeClr val="tx2">
                    <a:lumMod val="60000"/>
                    <a:lumOff val="40000"/>
                  </a:schemeClr>
                </a:solidFill>
              </a:rPr>
              <a:t>CAAR</a:t>
            </a:r>
          </a:p>
          <a:p>
            <a:pPr marL="411480" lvl="1" indent="0">
              <a:buNone/>
            </a:pPr>
            <a:r>
              <a:rPr lang="en-US" b="1" dirty="0" smtClean="0">
                <a:solidFill>
                  <a:schemeClr val="tx2">
                    <a:lumMod val="60000"/>
                    <a:lumOff val="40000"/>
                  </a:schemeClr>
                </a:solidFill>
              </a:rPr>
              <a:t>3.7. Chia </a:t>
            </a:r>
            <a:r>
              <a:rPr lang="en-US" b="1" dirty="0" err="1">
                <a:solidFill>
                  <a:schemeClr val="tx2">
                    <a:lumMod val="60000"/>
                    <a:lumOff val="40000"/>
                  </a:schemeClr>
                </a:solidFill>
              </a:rPr>
              <a:t>sẻ</a:t>
            </a:r>
            <a:r>
              <a:rPr lang="en-US" b="1" dirty="0">
                <a:solidFill>
                  <a:schemeClr val="tx2">
                    <a:lumMod val="60000"/>
                    <a:lumOff val="40000"/>
                  </a:schemeClr>
                </a:solidFill>
              </a:rPr>
              <a:t> </a:t>
            </a:r>
            <a:r>
              <a:rPr lang="en-US" b="1" dirty="0" err="1">
                <a:solidFill>
                  <a:schemeClr val="tx2">
                    <a:lumMod val="60000"/>
                    <a:lumOff val="40000"/>
                  </a:schemeClr>
                </a:solidFill>
              </a:rPr>
              <a:t>trang</a:t>
            </a:r>
            <a:r>
              <a:rPr lang="en-US" b="1" dirty="0">
                <a:solidFill>
                  <a:schemeClr val="tx2">
                    <a:lumMod val="60000"/>
                    <a:lumOff val="40000"/>
                  </a:schemeClr>
                </a:solidFill>
              </a:rPr>
              <a:t> (Sharing Pages)</a:t>
            </a:r>
          </a:p>
          <a:p>
            <a:pPr marL="411480" lvl="1" indent="0">
              <a:buNone/>
            </a:pPr>
            <a:r>
              <a:rPr lang="en-US" b="1" dirty="0" smtClean="0">
                <a:solidFill>
                  <a:schemeClr val="tx2">
                    <a:lumMod val="60000"/>
                    <a:lumOff val="40000"/>
                  </a:schemeClr>
                </a:solidFill>
              </a:rPr>
              <a:t>3.8. </a:t>
            </a:r>
            <a:r>
              <a:rPr lang="en-US" b="1" dirty="0" err="1" smtClean="0">
                <a:solidFill>
                  <a:schemeClr val="tx2">
                    <a:lumMod val="60000"/>
                    <a:lumOff val="40000"/>
                  </a:schemeClr>
                </a:solidFill>
              </a:rPr>
              <a:t>Kỹ</a:t>
            </a:r>
            <a:r>
              <a:rPr lang="en-US" b="1" dirty="0" smtClean="0">
                <a:solidFill>
                  <a:schemeClr val="tx2">
                    <a:lumMod val="60000"/>
                    <a:lumOff val="40000"/>
                  </a:schemeClr>
                </a:solidFill>
              </a:rPr>
              <a:t> </a:t>
            </a:r>
            <a:r>
              <a:rPr lang="en-US" b="1" dirty="0" err="1" smtClean="0">
                <a:solidFill>
                  <a:schemeClr val="tx2">
                    <a:lumMod val="60000"/>
                    <a:lumOff val="40000"/>
                  </a:schemeClr>
                </a:solidFill>
              </a:rPr>
              <a:t>thuật</a:t>
            </a:r>
            <a:r>
              <a:rPr lang="en-US" b="1" dirty="0" smtClean="0">
                <a:solidFill>
                  <a:schemeClr val="tx2">
                    <a:lumMod val="60000"/>
                    <a:lumOff val="40000"/>
                  </a:schemeClr>
                </a:solidFill>
              </a:rPr>
              <a:t> </a:t>
            </a:r>
            <a:r>
              <a:rPr lang="en-US" b="1" dirty="0" err="1" smtClean="0">
                <a:solidFill>
                  <a:schemeClr val="tx2">
                    <a:lumMod val="60000"/>
                    <a:lumOff val="40000"/>
                  </a:schemeClr>
                </a:solidFill>
              </a:rPr>
              <a:t>phân</a:t>
            </a:r>
            <a:r>
              <a:rPr lang="en-US" b="1" dirty="0" smtClean="0">
                <a:solidFill>
                  <a:schemeClr val="tx2">
                    <a:lumMod val="60000"/>
                    <a:lumOff val="40000"/>
                  </a:schemeClr>
                </a:solidFill>
              </a:rPr>
              <a:t> </a:t>
            </a:r>
            <a:r>
              <a:rPr lang="en-US" b="1" dirty="0" err="1" smtClean="0">
                <a:solidFill>
                  <a:schemeClr val="tx2">
                    <a:lumMod val="60000"/>
                    <a:lumOff val="40000"/>
                  </a:schemeClr>
                </a:solidFill>
              </a:rPr>
              <a:t>đoạn</a:t>
            </a:r>
            <a:r>
              <a:rPr lang="en-US" b="1" dirty="0" smtClean="0">
                <a:solidFill>
                  <a:schemeClr val="tx2">
                    <a:lumMod val="60000"/>
                    <a:lumOff val="40000"/>
                  </a:schemeClr>
                </a:solidFill>
              </a:rPr>
              <a:t> (Segmentation)</a:t>
            </a:r>
          </a:p>
          <a:p>
            <a:pPr marL="411480" lvl="1" indent="0">
              <a:buNone/>
            </a:pPr>
            <a:r>
              <a:rPr lang="en-US" b="1" dirty="0" smtClean="0"/>
              <a:t>3.9. </a:t>
            </a:r>
            <a:r>
              <a:rPr lang="en-US" b="1" dirty="0"/>
              <a:t>Chia </a:t>
            </a:r>
            <a:r>
              <a:rPr lang="en-US" b="1" dirty="0" err="1"/>
              <a:t>sẻ</a:t>
            </a:r>
            <a:r>
              <a:rPr lang="en-US" b="1" dirty="0"/>
              <a:t> </a:t>
            </a:r>
            <a:r>
              <a:rPr lang="en-US" b="1" dirty="0" err="1"/>
              <a:t>đoạn</a:t>
            </a:r>
            <a:r>
              <a:rPr lang="en-US" b="1" dirty="0"/>
              <a:t> (Sharing Segments</a:t>
            </a:r>
            <a:r>
              <a:rPr lang="en-US" b="1" dirty="0" smtClean="0"/>
              <a:t>)</a:t>
            </a:r>
          </a:p>
          <a:p>
            <a:pPr marL="411480" lvl="1" indent="0">
              <a:buNone/>
            </a:pPr>
            <a:r>
              <a:rPr lang="en-US" b="1" dirty="0" smtClean="0">
                <a:solidFill>
                  <a:schemeClr val="tx2">
                    <a:lumMod val="60000"/>
                    <a:lumOff val="40000"/>
                  </a:schemeClr>
                </a:solidFill>
              </a:rPr>
              <a:t>3.10. </a:t>
            </a:r>
            <a:r>
              <a:rPr lang="en-US" b="1" dirty="0" err="1">
                <a:solidFill>
                  <a:schemeClr val="tx2">
                    <a:lumMod val="60000"/>
                    <a:lumOff val="40000"/>
                  </a:schemeClr>
                </a:solidFill>
              </a:rPr>
              <a:t>Kết</a:t>
            </a:r>
            <a:r>
              <a:rPr lang="en-US" b="1" dirty="0">
                <a:solidFill>
                  <a:schemeClr val="tx2">
                    <a:lumMod val="60000"/>
                    <a:lumOff val="40000"/>
                  </a:schemeClr>
                </a:solidFill>
              </a:rPr>
              <a:t> </a:t>
            </a:r>
            <a:r>
              <a:rPr lang="en-US" b="1" dirty="0" err="1">
                <a:solidFill>
                  <a:schemeClr val="tx2">
                    <a:lumMod val="60000"/>
                    <a:lumOff val="40000"/>
                  </a:schemeClr>
                </a:solidFill>
              </a:rPr>
              <a:t>hợp</a:t>
            </a:r>
            <a:r>
              <a:rPr lang="en-US" b="1" dirty="0">
                <a:solidFill>
                  <a:schemeClr val="tx2">
                    <a:lumMod val="60000"/>
                    <a:lumOff val="40000"/>
                  </a:schemeClr>
                </a:solidFill>
              </a:rPr>
              <a:t> </a:t>
            </a:r>
            <a:r>
              <a:rPr lang="en-US" b="1" dirty="0" err="1">
                <a:solidFill>
                  <a:schemeClr val="tx2">
                    <a:lumMod val="60000"/>
                    <a:lumOff val="40000"/>
                  </a:schemeClr>
                </a:solidFill>
              </a:rPr>
              <a:t>phân</a:t>
            </a:r>
            <a:r>
              <a:rPr lang="en-US" b="1" dirty="0">
                <a:solidFill>
                  <a:schemeClr val="tx2">
                    <a:lumMod val="60000"/>
                    <a:lumOff val="40000"/>
                  </a:schemeClr>
                </a:solidFill>
              </a:rPr>
              <a:t> </a:t>
            </a:r>
            <a:r>
              <a:rPr lang="en-US" b="1" dirty="0" err="1">
                <a:solidFill>
                  <a:schemeClr val="tx2">
                    <a:lumMod val="60000"/>
                    <a:lumOff val="40000"/>
                  </a:schemeClr>
                </a:solidFill>
              </a:rPr>
              <a:t>đoạn</a:t>
            </a:r>
            <a:r>
              <a:rPr lang="en-US" b="1" dirty="0">
                <a:solidFill>
                  <a:schemeClr val="tx2">
                    <a:lumMod val="60000"/>
                    <a:lumOff val="40000"/>
                  </a:schemeClr>
                </a:solidFill>
              </a:rPr>
              <a:t> </a:t>
            </a:r>
            <a:r>
              <a:rPr lang="en-US" b="1" dirty="0" err="1">
                <a:solidFill>
                  <a:schemeClr val="tx2">
                    <a:lumMod val="60000"/>
                    <a:lumOff val="40000"/>
                  </a:schemeClr>
                </a:solidFill>
              </a:rPr>
              <a:t>với</a:t>
            </a:r>
            <a:r>
              <a:rPr lang="en-US" b="1" dirty="0">
                <a:solidFill>
                  <a:schemeClr val="tx2">
                    <a:lumMod val="60000"/>
                    <a:lumOff val="40000"/>
                  </a:schemeClr>
                </a:solidFill>
              </a:rPr>
              <a:t> </a:t>
            </a:r>
            <a:r>
              <a:rPr lang="en-US" b="1" dirty="0" err="1">
                <a:solidFill>
                  <a:schemeClr val="tx2">
                    <a:lumMod val="60000"/>
                    <a:lumOff val="40000"/>
                  </a:schemeClr>
                </a:solidFill>
              </a:rPr>
              <a:t>phân</a:t>
            </a:r>
            <a:r>
              <a:rPr lang="en-US" b="1" dirty="0">
                <a:solidFill>
                  <a:schemeClr val="tx2">
                    <a:lumMod val="60000"/>
                    <a:lumOff val="40000"/>
                  </a:schemeClr>
                </a:solidFill>
              </a:rPr>
              <a:t> </a:t>
            </a:r>
            <a:r>
              <a:rPr lang="en-US" b="1" dirty="0" err="1" smtClean="0">
                <a:solidFill>
                  <a:schemeClr val="tx2">
                    <a:lumMod val="60000"/>
                    <a:lumOff val="40000"/>
                  </a:schemeClr>
                </a:solidFill>
              </a:rPr>
              <a:t>trang</a:t>
            </a:r>
            <a:endParaRPr lang="en-US" b="1" dirty="0" smtClean="0"/>
          </a:p>
        </p:txBody>
      </p:sp>
      <p:sp>
        <p:nvSpPr>
          <p:cNvPr id="4" name="Date Placeholder 3"/>
          <p:cNvSpPr>
            <a:spLocks noGrp="1"/>
          </p:cNvSpPr>
          <p:nvPr>
            <p:ph type="dt" sz="half" idx="10"/>
          </p:nvPr>
        </p:nvSpPr>
        <p:spPr/>
        <p:txBody>
          <a:bodyPr/>
          <a:lstStyle/>
          <a:p>
            <a:fld id="{825DEB80-2E67-47AA-8CC8-2817B6C17B3D}" type="datetime1">
              <a:rPr lang="en-US" smtClean="0"/>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322014856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3"/>
          <p:cNvGraphicFramePr>
            <a:graphicFrameLocks/>
          </p:cNvGraphicFramePr>
          <p:nvPr>
            <p:extLst>
              <p:ext uri="{D42A27DB-BD31-4B8C-83A1-F6EECF244321}">
                <p14:modId xmlns:p14="http://schemas.microsoft.com/office/powerpoint/2010/main" val="3651396406"/>
              </p:ext>
            </p:extLst>
          </p:nvPr>
        </p:nvGraphicFramePr>
        <p:xfrm>
          <a:off x="1066800" y="2133600"/>
          <a:ext cx="6883400" cy="2985135"/>
        </p:xfrm>
        <a:graphic>
          <a:graphicData uri="http://schemas.openxmlformats.org/drawingml/2006/table">
            <a:tbl>
              <a:tblPr/>
              <a:tblGrid>
                <a:gridCol w="1219200"/>
                <a:gridCol w="533400"/>
                <a:gridCol w="914400"/>
                <a:gridCol w="762000"/>
                <a:gridCol w="1447800"/>
                <a:gridCol w="376238"/>
                <a:gridCol w="1322387"/>
                <a:gridCol w="307975"/>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dirty="0" smtClean="0">
                          <a:ln>
                            <a:noFill/>
                          </a:ln>
                          <a:solidFill>
                            <a:srgbClr val="000000"/>
                          </a:solidFill>
                          <a:effectLst/>
                          <a:latin typeface="Tw Cen MT" charset="-18"/>
                          <a:ea typeface="ＭＳ Ｐゴシック" charset="-128"/>
                        </a:rPr>
                        <a:t>Logical memory</a:t>
                      </a:r>
                      <a:endParaRPr kumimoji="0" lang="en-US" sz="2000" b="0" i="0" u="none" strike="noStrike" cap="none" normalizeH="0" baseline="0" dirty="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FFFFFF"/>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FFFFFF"/>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FFFFFF"/>
                          </a:solidFill>
                          <a:effectLst/>
                          <a:latin typeface="Tw Cen MT" charset="-18"/>
                          <a:ea typeface="ＭＳ Ｐゴシック" charset="-128"/>
                        </a:rPr>
                        <a:t>PAGE TABLE</a:t>
                      </a:r>
                    </a:p>
                  </a:txBody>
                  <a:tcPr horzOverflow="overflow">
                    <a:lnL>
                      <a:noFill/>
                    </a:lnL>
                    <a:lnR>
                      <a:noFill/>
                    </a:lnR>
                    <a:lnT>
                      <a:noFill/>
                    </a:lnT>
                    <a:lnB>
                      <a:noFill/>
                    </a:lnB>
                    <a:lnTlToBr>
                      <a:noFill/>
                    </a:lnTlToBr>
                    <a:lnBlToTr>
                      <a:noFill/>
                    </a:lnBlToTr>
                    <a:solidFill>
                      <a:srgbClr val="FFFFFF"/>
                    </a:solid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FFFFFF"/>
                        </a:solidFill>
                        <a:effectLst/>
                        <a:latin typeface="Tw Cen MT" charset="-18"/>
                        <a:ea typeface="ＭＳ Ｐゴシック" charset="-128"/>
                      </a:endParaRPr>
                    </a:p>
                  </a:txBody>
                  <a:tcPr horzOverflow="overflow">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smtClean="0">
                          <a:ln>
                            <a:noFill/>
                          </a:ln>
                          <a:solidFill>
                            <a:schemeClr val="tx1"/>
                          </a:solidFill>
                          <a:effectLst/>
                          <a:latin typeface="Tw Cen MT" charset="-18"/>
                          <a:ea typeface="ＭＳ Ｐゴシック" charset="-128"/>
                        </a:rPr>
                        <a:t>Physical memory</a:t>
                      </a:r>
                      <a:endParaRPr kumimoji="0" lang="en-US" sz="20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rgbClr val="FFFFFF"/>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P0</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a:noFill/>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FFFFFF"/>
                          </a:solidFill>
                          <a:effectLst/>
                          <a:latin typeface="Arial" charset="0"/>
                          <a:ea typeface="ＭＳ Ｐゴシック" charset="-128"/>
                          <a:cs typeface="Times New Roman" charset="0"/>
                        </a:rPr>
                        <a:t>page</a:t>
                      </a:r>
                      <a:endParaRPr kumimoji="0" lang="en-US" sz="20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FFFFFF"/>
                          </a:solidFill>
                          <a:effectLst/>
                          <a:latin typeface="Arial" charset="0"/>
                          <a:ea typeface="ＭＳ Ｐゴシック" charset="-128"/>
                          <a:cs typeface="Times New Roman" charset="0"/>
                        </a:rPr>
                        <a:t>frame</a:t>
                      </a:r>
                      <a:endParaRPr kumimoji="0" lang="en-US" sz="20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FFFFFF"/>
                          </a:solidFill>
                          <a:effectLst/>
                          <a:latin typeface="Arial" charset="0"/>
                          <a:ea typeface="ＭＳ Ｐゴシック" charset="-128"/>
                          <a:cs typeface="Times New Roman" charset="0"/>
                        </a:rPr>
                        <a:t>Attributes</a:t>
                      </a:r>
                      <a:endParaRPr kumimoji="0" lang="en-US" sz="20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a:noFill/>
                    </a:lnL>
                    <a:lnR w="12700" cap="flat" cmpd="sng" algn="ctr">
                      <a:solidFill>
                        <a:srgbClr val="558BB8"/>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smtClean="0">
                          <a:ln>
                            <a:noFill/>
                          </a:ln>
                          <a:solidFill>
                            <a:srgbClr val="000000"/>
                          </a:solidFill>
                          <a:effectLst/>
                          <a:latin typeface="Arial" charset="0"/>
                          <a:ea typeface="ＭＳ Ｐゴシック" charset="-128"/>
                          <a:cs typeface="Times New Roman" charset="0"/>
                        </a:rPr>
                        <a:t>f0</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P1</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FFFFFF"/>
                          </a:solidFill>
                          <a:effectLst/>
                          <a:latin typeface="Arial" charset="0"/>
                          <a:ea typeface="ＭＳ Ｐゴシック" charset="-128"/>
                          <a:cs typeface="Times New Roman" charset="0"/>
                        </a:rPr>
                        <a:t>0</a:t>
                      </a:r>
                      <a:endParaRPr kumimoji="0" lang="en-US" sz="20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FFFFFF"/>
                          </a:solidFill>
                          <a:effectLst/>
                          <a:latin typeface="Arial" charset="0"/>
                          <a:ea typeface="ＭＳ Ｐゴシック" charset="-128"/>
                          <a:cs typeface="Times New Roman" charset="0"/>
                        </a:rPr>
                        <a:t>4</a:t>
                      </a:r>
                      <a:endParaRPr kumimoji="0" lang="en-US" sz="20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a:noFill/>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 </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f1</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dirty="0" smtClean="0">
                          <a:ln>
                            <a:noFill/>
                          </a:ln>
                          <a:solidFill>
                            <a:srgbClr val="000000"/>
                          </a:solidFill>
                          <a:effectLst/>
                          <a:latin typeface="Arial" charset="0"/>
                          <a:ea typeface="ＭＳ Ｐゴシック" charset="-128"/>
                          <a:cs typeface="Times New Roman" charset="0"/>
                        </a:rPr>
                        <a:t>P2</a:t>
                      </a:r>
                      <a:endParaRPr kumimoji="0" lang="en-US" sz="20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FFFFFF"/>
                          </a:solidFill>
                          <a:effectLst/>
                          <a:latin typeface="Arial" charset="0"/>
                          <a:ea typeface="ＭＳ Ｐゴシック" charset="-128"/>
                          <a:cs typeface="Times New Roman" charset="0"/>
                        </a:rPr>
                        <a:t>1</a:t>
                      </a:r>
                      <a:endParaRPr kumimoji="0" lang="en-US" sz="20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FFFFFF"/>
                          </a:solidFill>
                          <a:effectLst/>
                          <a:latin typeface="Arial" charset="0"/>
                          <a:ea typeface="ＭＳ Ｐゴシック" charset="-128"/>
                          <a:cs typeface="Times New Roman" charset="0"/>
                        </a:rPr>
                        <a:t>3</a:t>
                      </a:r>
                      <a:endParaRPr kumimoji="0" lang="en-US" sz="20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a:noFill/>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smtClean="0">
                          <a:ln>
                            <a:noFill/>
                          </a:ln>
                          <a:solidFill>
                            <a:srgbClr val="000000"/>
                          </a:solidFill>
                          <a:effectLst/>
                          <a:latin typeface="Arial" charset="0"/>
                          <a:ea typeface="ＭＳ Ｐゴシック" charset="-128"/>
                          <a:cs typeface="Times New Roman" charset="0"/>
                        </a:rPr>
                        <a:t>f2</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P3</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FFFFFF"/>
                          </a:solidFill>
                          <a:effectLst/>
                          <a:latin typeface="Arial" charset="0"/>
                          <a:ea typeface="ＭＳ Ｐゴシック" charset="-128"/>
                          <a:cs typeface="Times New Roman" charset="0"/>
                        </a:rPr>
                        <a:t>2</a:t>
                      </a:r>
                      <a:endParaRPr kumimoji="0" lang="en-US" sz="20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FFFFFF"/>
                          </a:solidFill>
                          <a:effectLst/>
                          <a:latin typeface="Arial" charset="0"/>
                          <a:ea typeface="ＭＳ Ｐゴシック" charset="-128"/>
                          <a:cs typeface="Times New Roman" charset="0"/>
                        </a:rPr>
                        <a:t>1</a:t>
                      </a:r>
                      <a:endParaRPr kumimoji="0" lang="en-US" sz="20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a:noFill/>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en-US" sz="2000" b="0" i="0" u="none" strike="noStrike" cap="none" normalizeH="0" baseline="0" smtClean="0">
                          <a:ln>
                            <a:noFill/>
                          </a:ln>
                          <a:solidFill>
                            <a:srgbClr val="000000"/>
                          </a:solidFill>
                          <a:effectLst/>
                          <a:latin typeface="Arial" charset="0"/>
                          <a:ea typeface="ＭＳ Ｐゴシック" charset="-128"/>
                          <a:cs typeface="Times New Roman" charset="0"/>
                        </a:rPr>
                        <a:t> </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smtClean="0">
                          <a:ln>
                            <a:noFill/>
                          </a:ln>
                          <a:solidFill>
                            <a:srgbClr val="000000"/>
                          </a:solidFill>
                          <a:effectLst/>
                          <a:latin typeface="Arial" charset="0"/>
                          <a:ea typeface="ＭＳ Ｐゴシック" charset="-128"/>
                          <a:cs typeface="Times New Roman" charset="0"/>
                        </a:rPr>
                        <a:t>f3</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127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FFFFFF"/>
                          </a:solidFill>
                          <a:effectLst/>
                          <a:latin typeface="Arial" charset="0"/>
                          <a:ea typeface="ＭＳ Ｐゴシック" charset="-128"/>
                          <a:cs typeface="Times New Roman" charset="0"/>
                        </a:rPr>
                        <a:t>3</a:t>
                      </a:r>
                      <a:endParaRPr kumimoji="0" lang="en-US" sz="20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FFFFFF"/>
                          </a:solidFill>
                          <a:effectLst/>
                          <a:latin typeface="Arial" charset="0"/>
                          <a:ea typeface="ＭＳ Ｐゴシック" charset="-128"/>
                          <a:cs typeface="Times New Roman" charset="0"/>
                        </a:rPr>
                        <a:t>5</a:t>
                      </a:r>
                      <a:endParaRPr kumimoji="0" lang="en-US" sz="20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FFFFFF"/>
                        </a:solidFill>
                        <a:effectLst/>
                        <a:latin typeface="Arial" charset="0"/>
                        <a:ea typeface="ＭＳ Ｐゴシック" charset="-128"/>
                        <a:cs typeface="Times New Roman" charset="0"/>
                      </a:endParaRPr>
                    </a:p>
                  </a:txBody>
                  <a:tcPr marL="44450" marR="44450" marT="0" marB="0"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a:noFill/>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en-US" sz="2000" b="0" i="0" u="none" strike="noStrike" cap="none" normalizeH="0" baseline="0" smtClean="0">
                          <a:ln>
                            <a:noFill/>
                          </a:ln>
                          <a:solidFill>
                            <a:srgbClr val="000000"/>
                          </a:solidFill>
                          <a:effectLst/>
                          <a:latin typeface="Arial" charset="0"/>
                          <a:ea typeface="ＭＳ Ｐゴシック" charset="-128"/>
                          <a:cs typeface="Times New Roman" charset="0"/>
                        </a:rPr>
                        <a:t> </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en-US" sz="2000" b="0" i="0" u="none" strike="noStrike" cap="none" normalizeH="0" baseline="0" smtClean="0">
                          <a:ln>
                            <a:noFill/>
                          </a:ln>
                          <a:solidFill>
                            <a:srgbClr val="000000"/>
                          </a:solidFill>
                          <a:effectLst/>
                          <a:latin typeface="Arial" charset="0"/>
                          <a:ea typeface="ＭＳ Ｐゴシック" charset="-128"/>
                          <a:cs typeface="Times New Roman" charset="0"/>
                        </a:rPr>
                        <a:t>f4</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dirty="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en-US" sz="2000" b="0" i="0" u="none" strike="noStrike" cap="none" normalizeH="0" baseline="0" smtClean="0">
                          <a:ln>
                            <a:noFill/>
                          </a:ln>
                          <a:solidFill>
                            <a:srgbClr val="000000"/>
                          </a:solidFill>
                          <a:effectLst/>
                          <a:latin typeface="Arial" charset="0"/>
                          <a:ea typeface="ＭＳ Ｐゴシック" charset="-128"/>
                          <a:cs typeface="Times New Roman" charset="0"/>
                        </a:rPr>
                        <a:t> </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dirty="0" smtClean="0">
                          <a:ln>
                            <a:noFill/>
                          </a:ln>
                          <a:solidFill>
                            <a:srgbClr val="000000"/>
                          </a:solidFill>
                          <a:effectLst/>
                          <a:latin typeface="Arial" charset="0"/>
                          <a:ea typeface="ＭＳ Ｐゴシック" charset="-128"/>
                          <a:cs typeface="Times New Roman" charset="0"/>
                        </a:rPr>
                        <a:t>f5</a:t>
                      </a:r>
                      <a:endParaRPr kumimoji="0" lang="en-US" sz="20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2" name="Title 1"/>
          <p:cNvSpPr>
            <a:spLocks noGrp="1"/>
          </p:cNvSpPr>
          <p:nvPr>
            <p:ph type="title"/>
          </p:nvPr>
        </p:nvSpPr>
        <p:spPr/>
        <p:txBody>
          <a:bodyPr/>
          <a:lstStyle/>
          <a:p>
            <a:r>
              <a:rPr lang="en-US" dirty="0" smtClean="0"/>
              <a:t>3.6. </a:t>
            </a:r>
            <a:r>
              <a:rPr lang="en-US" dirty="0" err="1"/>
              <a:t>Kỹ</a:t>
            </a:r>
            <a:r>
              <a:rPr lang="en-US" dirty="0"/>
              <a:t> </a:t>
            </a:r>
            <a:r>
              <a:rPr lang="en-US" dirty="0" err="1"/>
              <a:t>thuật</a:t>
            </a:r>
            <a:r>
              <a:rPr lang="en-US" dirty="0"/>
              <a:t> </a:t>
            </a:r>
            <a:r>
              <a:rPr lang="en-US" dirty="0" err="1"/>
              <a:t>phân</a:t>
            </a:r>
            <a:r>
              <a:rPr lang="en-US" dirty="0"/>
              <a:t> </a:t>
            </a:r>
            <a:r>
              <a:rPr lang="en-US" dirty="0" err="1"/>
              <a:t>trang</a:t>
            </a:r>
            <a:r>
              <a:rPr lang="en-US" dirty="0"/>
              <a:t> (Paging)</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8" name="Rounded Rectangular Callout 7"/>
          <p:cNvSpPr>
            <a:spLocks noChangeArrowheads="1"/>
          </p:cNvSpPr>
          <p:nvPr/>
        </p:nvSpPr>
        <p:spPr bwMode="auto">
          <a:xfrm>
            <a:off x="3429000" y="2317750"/>
            <a:ext cx="2551113" cy="2178050"/>
          </a:xfrm>
          <a:prstGeom prst="wedgeRoundRectCallout">
            <a:avLst>
              <a:gd name="adj1" fmla="val -93495"/>
              <a:gd name="adj2" fmla="val 8208"/>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lvl="0" algn="ctr"/>
            <a:r>
              <a:rPr lang="en-US" sz="2400" dirty="0">
                <a:solidFill>
                  <a:srgbClr val="002060"/>
                </a:solidFill>
              </a:rPr>
              <a:t>HĐH chia </a:t>
            </a:r>
            <a:r>
              <a:rPr lang="en-US" sz="2400" dirty="0" err="1">
                <a:solidFill>
                  <a:srgbClr val="002060"/>
                </a:solidFill>
              </a:rPr>
              <a:t>bộ</a:t>
            </a:r>
            <a:r>
              <a:rPr lang="en-US" sz="2400" dirty="0">
                <a:solidFill>
                  <a:srgbClr val="002060"/>
                </a:solidFill>
              </a:rPr>
              <a:t> </a:t>
            </a:r>
            <a:r>
              <a:rPr lang="en-US" sz="2400" dirty="0" err="1">
                <a:solidFill>
                  <a:srgbClr val="002060"/>
                </a:solidFill>
              </a:rPr>
              <a:t>nhớ</a:t>
            </a:r>
            <a:r>
              <a:rPr lang="en-US" sz="2400" dirty="0">
                <a:solidFill>
                  <a:srgbClr val="002060"/>
                </a:solidFill>
              </a:rPr>
              <a:t> logic (</a:t>
            </a:r>
            <a:r>
              <a:rPr lang="en-US" sz="2400" dirty="0" err="1">
                <a:solidFill>
                  <a:srgbClr val="002060"/>
                </a:solidFill>
              </a:rPr>
              <a:t>chương</a:t>
            </a:r>
            <a:r>
              <a:rPr lang="en-US" sz="2400" dirty="0">
                <a:solidFill>
                  <a:srgbClr val="002060"/>
                </a:solidFill>
              </a:rPr>
              <a:t> </a:t>
            </a:r>
            <a:r>
              <a:rPr lang="en-US" sz="2400" dirty="0" err="1">
                <a:solidFill>
                  <a:srgbClr val="002060"/>
                </a:solidFill>
              </a:rPr>
              <a:t>trình</a:t>
            </a:r>
            <a:r>
              <a:rPr lang="en-US" sz="2400" dirty="0">
                <a:solidFill>
                  <a:srgbClr val="002060"/>
                </a:solidFill>
              </a:rPr>
              <a:t>) </a:t>
            </a:r>
            <a:r>
              <a:rPr lang="en-US" sz="2400" dirty="0" err="1">
                <a:solidFill>
                  <a:srgbClr val="002060"/>
                </a:solidFill>
              </a:rPr>
              <a:t>thành</a:t>
            </a:r>
            <a:r>
              <a:rPr lang="en-US" sz="2400" dirty="0">
                <a:solidFill>
                  <a:srgbClr val="002060"/>
                </a:solidFill>
              </a:rPr>
              <a:t> </a:t>
            </a:r>
            <a:r>
              <a:rPr lang="en-US" sz="2400" dirty="0" err="1">
                <a:solidFill>
                  <a:srgbClr val="002060"/>
                </a:solidFill>
              </a:rPr>
              <a:t>các</a:t>
            </a:r>
            <a:r>
              <a:rPr lang="en-US" sz="2400" dirty="0">
                <a:solidFill>
                  <a:srgbClr val="002060"/>
                </a:solidFill>
              </a:rPr>
              <a:t> </a:t>
            </a:r>
            <a:r>
              <a:rPr lang="en-US" sz="2400" dirty="0" err="1">
                <a:solidFill>
                  <a:srgbClr val="002060"/>
                </a:solidFill>
              </a:rPr>
              <a:t>trang</a:t>
            </a:r>
            <a:r>
              <a:rPr lang="en-US" sz="2400" dirty="0">
                <a:solidFill>
                  <a:srgbClr val="002060"/>
                </a:solidFill>
              </a:rPr>
              <a:t> (pages) </a:t>
            </a:r>
            <a:r>
              <a:rPr lang="en-US" sz="2400" dirty="0" err="1">
                <a:solidFill>
                  <a:srgbClr val="002060"/>
                </a:solidFill>
              </a:rPr>
              <a:t>với</a:t>
            </a:r>
            <a:r>
              <a:rPr lang="en-US" sz="2400" dirty="0">
                <a:solidFill>
                  <a:srgbClr val="002060"/>
                </a:solidFill>
              </a:rPr>
              <a:t> </a:t>
            </a:r>
            <a:r>
              <a:rPr lang="en-US" sz="2400" dirty="0" err="1">
                <a:solidFill>
                  <a:srgbClr val="002060"/>
                </a:solidFill>
              </a:rPr>
              <a:t>kích</a:t>
            </a:r>
            <a:r>
              <a:rPr lang="en-US" sz="2400" dirty="0">
                <a:solidFill>
                  <a:srgbClr val="002060"/>
                </a:solidFill>
              </a:rPr>
              <a:t> </a:t>
            </a:r>
            <a:r>
              <a:rPr lang="en-US" sz="2400" dirty="0" err="1">
                <a:solidFill>
                  <a:srgbClr val="002060"/>
                </a:solidFill>
              </a:rPr>
              <a:t>cỡ</a:t>
            </a:r>
            <a:r>
              <a:rPr lang="en-US" sz="2400" dirty="0">
                <a:solidFill>
                  <a:srgbClr val="002060"/>
                </a:solidFill>
              </a:rPr>
              <a:t> </a:t>
            </a:r>
            <a:r>
              <a:rPr lang="en-US" sz="2400" dirty="0" err="1">
                <a:solidFill>
                  <a:srgbClr val="002060"/>
                </a:solidFill>
              </a:rPr>
              <a:t>bằng</a:t>
            </a:r>
            <a:r>
              <a:rPr lang="en-US" sz="2400" dirty="0">
                <a:solidFill>
                  <a:srgbClr val="002060"/>
                </a:solidFill>
              </a:rPr>
              <a:t> </a:t>
            </a:r>
            <a:r>
              <a:rPr lang="en-US" sz="2400" dirty="0" err="1">
                <a:solidFill>
                  <a:srgbClr val="002060"/>
                </a:solidFill>
              </a:rPr>
              <a:t>kích</a:t>
            </a:r>
            <a:r>
              <a:rPr lang="en-US" sz="2400" dirty="0">
                <a:solidFill>
                  <a:srgbClr val="002060"/>
                </a:solidFill>
              </a:rPr>
              <a:t> </a:t>
            </a:r>
            <a:r>
              <a:rPr lang="en-US" sz="2400" dirty="0" err="1">
                <a:solidFill>
                  <a:srgbClr val="002060"/>
                </a:solidFill>
              </a:rPr>
              <a:t>cỡ</a:t>
            </a:r>
            <a:r>
              <a:rPr lang="en-US" sz="2400" dirty="0">
                <a:solidFill>
                  <a:srgbClr val="002060"/>
                </a:solidFill>
              </a:rPr>
              <a:t> </a:t>
            </a:r>
            <a:r>
              <a:rPr lang="en-US" sz="2400" dirty="0" err="1">
                <a:solidFill>
                  <a:srgbClr val="002060"/>
                </a:solidFill>
              </a:rPr>
              <a:t>của</a:t>
            </a:r>
            <a:r>
              <a:rPr lang="en-US" sz="2400" dirty="0">
                <a:solidFill>
                  <a:srgbClr val="002060"/>
                </a:solidFill>
              </a:rPr>
              <a:t> frame</a:t>
            </a:r>
          </a:p>
        </p:txBody>
      </p:sp>
    </p:spTree>
    <p:extLst>
      <p:ext uri="{BB962C8B-B14F-4D97-AF65-F5344CB8AC3E}">
        <p14:creationId xmlns:p14="http://schemas.microsoft.com/office/powerpoint/2010/main" val="7940932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3.9. Chia </a:t>
            </a:r>
            <a:r>
              <a:rPr lang="en-US" dirty="0" err="1" smtClean="0"/>
              <a:t>sẻ</a:t>
            </a:r>
            <a:r>
              <a:rPr lang="en-US" dirty="0" smtClean="0"/>
              <a:t> </a:t>
            </a:r>
            <a:r>
              <a:rPr lang="en-US" dirty="0" err="1" smtClean="0"/>
              <a:t>đoạn</a:t>
            </a:r>
            <a:r>
              <a:rPr lang="en-US" dirty="0" smtClean="0"/>
              <a:t> (Sharing Segments)</a:t>
            </a:r>
            <a:endParaRPr lang="vi-VN" dirty="0"/>
          </a:p>
        </p:txBody>
      </p:sp>
      <p:sp>
        <p:nvSpPr>
          <p:cNvPr id="3" name="Content Placeholder 2"/>
          <p:cNvSpPr>
            <a:spLocks noGrp="1"/>
          </p:cNvSpPr>
          <p:nvPr>
            <p:ph idx="1"/>
          </p:nvPr>
        </p:nvSpPr>
        <p:spPr/>
        <p:txBody>
          <a:bodyPr/>
          <a:lstStyle/>
          <a:p>
            <a:r>
              <a:rPr lang="en-US" dirty="0" err="1" smtClean="0"/>
              <a:t>Bảng</a:t>
            </a:r>
            <a:r>
              <a:rPr lang="en-US" dirty="0" smtClean="0"/>
              <a:t> </a:t>
            </a:r>
            <a:r>
              <a:rPr lang="en-US" dirty="0" err="1" smtClean="0"/>
              <a:t>phân</a:t>
            </a:r>
            <a:r>
              <a:rPr lang="en-US" dirty="0" smtClean="0"/>
              <a:t> </a:t>
            </a:r>
            <a:r>
              <a:rPr lang="en-US" dirty="0" err="1" smtClean="0"/>
              <a:t>đoạn</a:t>
            </a:r>
            <a:r>
              <a:rPr lang="en-US" dirty="0" smtClean="0"/>
              <a:t> </a:t>
            </a:r>
            <a:r>
              <a:rPr lang="en-US" dirty="0" err="1" smtClean="0"/>
              <a:t>cũng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triển</a:t>
            </a:r>
            <a:r>
              <a:rPr lang="en-US" dirty="0" smtClean="0"/>
              <a:t> </a:t>
            </a:r>
            <a:r>
              <a:rPr lang="en-US" dirty="0" err="1" smtClean="0"/>
              <a:t>khai</a:t>
            </a:r>
            <a:r>
              <a:rPr lang="en-US" dirty="0" smtClean="0"/>
              <a:t> </a:t>
            </a:r>
            <a:r>
              <a:rPr lang="en-US" dirty="0" err="1" smtClean="0"/>
              <a:t>trong</a:t>
            </a:r>
            <a:r>
              <a:rPr lang="en-US" dirty="0" smtClean="0"/>
              <a:t> </a:t>
            </a:r>
            <a:r>
              <a:rPr lang="en-US" dirty="0" err="1" smtClean="0"/>
              <a:t>bộ</a:t>
            </a:r>
            <a:r>
              <a:rPr lang="en-US" dirty="0" smtClean="0"/>
              <a:t> </a:t>
            </a:r>
            <a:r>
              <a:rPr lang="en-US" dirty="0" err="1" smtClean="0"/>
              <a:t>nhớ</a:t>
            </a:r>
            <a:r>
              <a:rPr lang="en-US" dirty="0" smtClean="0"/>
              <a:t> </a:t>
            </a:r>
            <a:r>
              <a:rPr lang="en-US" dirty="0" err="1" smtClean="0"/>
              <a:t>chính</a:t>
            </a:r>
            <a:r>
              <a:rPr lang="en-US" dirty="0" smtClean="0"/>
              <a:t> </a:t>
            </a:r>
            <a:r>
              <a:rPr lang="en-US" dirty="0" err="1" smtClean="0"/>
              <a:t>hoặc</a:t>
            </a:r>
            <a:r>
              <a:rPr lang="en-US" dirty="0" smtClean="0"/>
              <a:t> </a:t>
            </a:r>
            <a:r>
              <a:rPr lang="en-US" dirty="0" err="1" smtClean="0"/>
              <a:t>trong</a:t>
            </a:r>
            <a:r>
              <a:rPr lang="en-US" dirty="0" smtClean="0"/>
              <a:t> </a:t>
            </a:r>
            <a:r>
              <a:rPr lang="en-US" dirty="0" err="1" smtClean="0"/>
              <a:t>thanh</a:t>
            </a:r>
            <a:r>
              <a:rPr lang="en-US" dirty="0" smtClean="0"/>
              <a:t> </a:t>
            </a:r>
            <a:r>
              <a:rPr lang="en-US" dirty="0" err="1" smtClean="0"/>
              <a:t>nhớ</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phân</a:t>
            </a:r>
            <a:r>
              <a:rPr lang="en-US" dirty="0" smtClean="0"/>
              <a:t> </a:t>
            </a:r>
            <a:r>
              <a:rPr lang="en-US" dirty="0" err="1" smtClean="0"/>
              <a:t>đoạn</a:t>
            </a:r>
            <a:r>
              <a:rPr lang="en-US" dirty="0" smtClean="0"/>
              <a:t>.</a:t>
            </a:r>
          </a:p>
          <a:p>
            <a:r>
              <a:rPr lang="en-US" dirty="0" err="1" smtClean="0"/>
              <a:t>Như</a:t>
            </a:r>
            <a:r>
              <a:rPr lang="en-US" dirty="0" smtClean="0"/>
              <a:t> </a:t>
            </a:r>
            <a:r>
              <a:rPr lang="en-US" dirty="0" err="1" smtClean="0"/>
              <a:t>vậy</a:t>
            </a:r>
            <a:r>
              <a:rPr lang="en-US" dirty="0" smtClean="0"/>
              <a:t>, </a:t>
            </a:r>
            <a:r>
              <a:rPr lang="en-US" dirty="0" err="1" smtClean="0"/>
              <a:t>có</a:t>
            </a:r>
            <a:r>
              <a:rPr lang="en-US" dirty="0" smtClean="0"/>
              <a:t> </a:t>
            </a:r>
            <a:r>
              <a:rPr lang="en-US" dirty="0" err="1" smtClean="0"/>
              <a:t>những</a:t>
            </a:r>
            <a:r>
              <a:rPr lang="en-US" dirty="0" smtClean="0"/>
              <a:t> </a:t>
            </a:r>
            <a:r>
              <a:rPr lang="en-US" dirty="0" err="1" smtClean="0"/>
              <a:t>đoạn</a:t>
            </a:r>
            <a:r>
              <a:rPr lang="en-US" dirty="0" smtClean="0"/>
              <a:t> </a:t>
            </a:r>
            <a:r>
              <a:rPr lang="en-US" dirty="0" err="1" smtClean="0"/>
              <a:t>cũng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chia </a:t>
            </a:r>
            <a:r>
              <a:rPr lang="en-US" dirty="0" err="1" smtClean="0"/>
              <a:t>sẻ</a:t>
            </a:r>
            <a:r>
              <a:rPr lang="en-US" dirty="0" smtClean="0"/>
              <a:t> </a:t>
            </a:r>
            <a:r>
              <a:rPr lang="en-US" dirty="0" err="1" smtClean="0"/>
              <a:t>giống</a:t>
            </a:r>
            <a:r>
              <a:rPr lang="en-US" dirty="0" smtClean="0"/>
              <a:t> </a:t>
            </a:r>
            <a:r>
              <a:rPr lang="en-US" dirty="0" err="1" smtClean="0"/>
              <a:t>như</a:t>
            </a:r>
            <a:r>
              <a:rPr lang="en-US" dirty="0" smtClean="0"/>
              <a:t> chia </a:t>
            </a:r>
            <a:r>
              <a:rPr lang="en-US" dirty="0" err="1" smtClean="0"/>
              <a:t>sẻ</a:t>
            </a:r>
            <a:r>
              <a:rPr lang="en-US" dirty="0" smtClean="0"/>
              <a:t> </a:t>
            </a:r>
            <a:r>
              <a:rPr lang="en-US" dirty="0" err="1" smtClean="0"/>
              <a:t>trang</a:t>
            </a:r>
            <a:r>
              <a:rPr lang="en-US" dirty="0" smtClean="0"/>
              <a:t>. Các đoạn chia sẻ cũng phải là đoạn mã chỉ đọc và được gán cùng số đoạn (segment number).</a:t>
            </a:r>
            <a:endParaRPr lang="en-US" dirty="0"/>
          </a:p>
          <a:p>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Tree>
    <p:extLst>
      <p:ext uri="{BB962C8B-B14F-4D97-AF65-F5344CB8AC3E}">
        <p14:creationId xmlns:p14="http://schemas.microsoft.com/office/powerpoint/2010/main" val="1873158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3.9. </a:t>
            </a:r>
            <a:r>
              <a:rPr lang="en-US" dirty="0"/>
              <a:t>Chia </a:t>
            </a:r>
            <a:r>
              <a:rPr lang="en-US" dirty="0" err="1"/>
              <a:t>sẻ</a:t>
            </a:r>
            <a:r>
              <a:rPr lang="en-US" dirty="0"/>
              <a:t> </a:t>
            </a:r>
            <a:r>
              <a:rPr lang="en-US" dirty="0" err="1"/>
              <a:t>đoạn</a:t>
            </a:r>
            <a:r>
              <a:rPr lang="en-US" dirty="0"/>
              <a:t> (Sharing Segments)</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graphicFrame>
        <p:nvGraphicFramePr>
          <p:cNvPr id="7" name="Content Placeholder 4"/>
          <p:cNvGraphicFramePr>
            <a:graphicFrameLocks noGrp="1"/>
          </p:cNvGraphicFramePr>
          <p:nvPr>
            <p:ph sz="quarter" idx="1"/>
          </p:nvPr>
        </p:nvGraphicFramePr>
        <p:xfrm>
          <a:off x="2855913" y="1600200"/>
          <a:ext cx="2511425" cy="1618299"/>
        </p:xfrm>
        <a:graphic>
          <a:graphicData uri="http://schemas.openxmlformats.org/drawingml/2006/table">
            <a:tbl>
              <a:tblPr/>
              <a:tblGrid>
                <a:gridCol w="836612"/>
                <a:gridCol w="838200"/>
                <a:gridCol w="836613"/>
              </a:tblGrid>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w Cen MT" charset="-18"/>
                          <a:ea typeface="ＭＳ Ｐゴシック" charset="-128"/>
                        </a:rPr>
                        <a:t>ST1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seg</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lim</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base</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1500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1000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1</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2000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3500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dirty="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FFFFFF"/>
                    </a:solidFill>
                  </a:tcPr>
                </a:tc>
              </a:tr>
            </a:tbl>
          </a:graphicData>
        </a:graphic>
      </p:graphicFrame>
      <p:grpSp>
        <p:nvGrpSpPr>
          <p:cNvPr id="8" name="Group 50"/>
          <p:cNvGrpSpPr>
            <a:grpSpLocks/>
          </p:cNvGrpSpPr>
          <p:nvPr/>
        </p:nvGrpSpPr>
        <p:grpSpPr bwMode="auto">
          <a:xfrm>
            <a:off x="114300" y="1471613"/>
            <a:ext cx="2400300" cy="1728787"/>
            <a:chOff x="114300" y="1980639"/>
            <a:chExt cx="2400300" cy="1728444"/>
          </a:xfrm>
        </p:grpSpPr>
        <p:sp>
          <p:nvSpPr>
            <p:cNvPr id="9" name="Oval 8"/>
            <p:cNvSpPr>
              <a:spLocks noChangeArrowheads="1"/>
            </p:cNvSpPr>
            <p:nvPr/>
          </p:nvSpPr>
          <p:spPr bwMode="auto">
            <a:xfrm>
              <a:off x="304800" y="2164752"/>
              <a:ext cx="2209800" cy="1544331"/>
            </a:xfrm>
            <a:prstGeom prst="ellipse">
              <a:avLst/>
            </a:prstGeom>
            <a:solidFill>
              <a:srgbClr val="D4E2ED"/>
            </a:solidFill>
            <a:ln w="10000">
              <a:solidFill>
                <a:schemeClr val="accent1"/>
              </a:solidFill>
              <a:round/>
              <a:headEnd/>
              <a:tailEnd/>
            </a:ln>
            <a:effectLst>
              <a:outerShdw blurRad="38100" dist="30000" dir="5400000" rotWithShape="0">
                <a:srgbClr val="808080">
                  <a:alpha val="45000"/>
                </a:srgbClr>
              </a:outerShdw>
            </a:effectLst>
          </p:spPr>
          <p:txBody>
            <a:bodyPr anchor="ctr"/>
            <a:lstStyle/>
            <a:p>
              <a:pPr algn="ctr"/>
              <a:endParaRPr lang="vi-VN">
                <a:solidFill>
                  <a:srgbClr val="FFFFFF"/>
                </a:solidFill>
                <a:latin typeface="Tw Cen MT" charset="-18"/>
              </a:endParaRPr>
            </a:p>
          </p:txBody>
        </p:sp>
        <p:sp>
          <p:nvSpPr>
            <p:cNvPr id="10" name="Rectangle 9"/>
            <p:cNvSpPr>
              <a:spLocks noChangeArrowheads="1"/>
            </p:cNvSpPr>
            <p:nvPr/>
          </p:nvSpPr>
          <p:spPr bwMode="auto">
            <a:xfrm>
              <a:off x="838200" y="2361563"/>
              <a:ext cx="876300" cy="457109"/>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dirty="0" smtClean="0">
                  <a:latin typeface="Tw Cen MT" charset="-18"/>
                </a:rPr>
                <a:t>Editor</a:t>
              </a:r>
              <a:endParaRPr lang="en-US" sz="2000" dirty="0">
                <a:latin typeface="Tw Cen MT" charset="-18"/>
              </a:endParaRPr>
            </a:p>
          </p:txBody>
        </p:sp>
        <p:sp>
          <p:nvSpPr>
            <p:cNvPr id="11" name="Rectangle 10"/>
            <p:cNvSpPr>
              <a:spLocks noChangeArrowheads="1"/>
            </p:cNvSpPr>
            <p:nvPr/>
          </p:nvSpPr>
          <p:spPr bwMode="auto">
            <a:xfrm>
              <a:off x="1143000" y="2971042"/>
              <a:ext cx="1066800" cy="460284"/>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dirty="0">
                  <a:latin typeface="Tw Cen MT" charset="-18"/>
                </a:rPr>
                <a:t>Data-1</a:t>
              </a:r>
            </a:p>
          </p:txBody>
        </p:sp>
        <p:sp>
          <p:nvSpPr>
            <p:cNvPr id="12" name="TextBox 41"/>
            <p:cNvSpPr txBox="1">
              <a:spLocks noChangeArrowheads="1"/>
            </p:cNvSpPr>
            <p:nvPr/>
          </p:nvSpPr>
          <p:spPr bwMode="auto">
            <a:xfrm>
              <a:off x="114300" y="1980639"/>
              <a:ext cx="1600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user1</a:t>
              </a:r>
            </a:p>
          </p:txBody>
        </p:sp>
        <p:sp>
          <p:nvSpPr>
            <p:cNvPr id="13" name="TextBox 42"/>
            <p:cNvSpPr txBox="1">
              <a:spLocks noChangeArrowheads="1"/>
            </p:cNvSpPr>
            <p:nvPr/>
          </p:nvSpPr>
          <p:spPr bwMode="auto">
            <a:xfrm>
              <a:off x="381000" y="2450068"/>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s0</a:t>
              </a:r>
            </a:p>
          </p:txBody>
        </p:sp>
        <p:sp>
          <p:nvSpPr>
            <p:cNvPr id="14" name="TextBox 43"/>
            <p:cNvSpPr txBox="1">
              <a:spLocks noChangeArrowheads="1"/>
            </p:cNvSpPr>
            <p:nvPr/>
          </p:nvSpPr>
          <p:spPr bwMode="auto">
            <a:xfrm>
              <a:off x="685800" y="2983468"/>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s1</a:t>
              </a:r>
            </a:p>
          </p:txBody>
        </p:sp>
      </p:grpSp>
      <p:grpSp>
        <p:nvGrpSpPr>
          <p:cNvPr id="15" name="Group 14"/>
          <p:cNvGrpSpPr/>
          <p:nvPr/>
        </p:nvGrpSpPr>
        <p:grpSpPr>
          <a:xfrm>
            <a:off x="5486400" y="849312"/>
            <a:ext cx="3279775" cy="5856288"/>
            <a:chOff x="5864225" y="152400"/>
            <a:chExt cx="3279775" cy="6389688"/>
          </a:xfrm>
        </p:grpSpPr>
        <p:sp>
          <p:nvSpPr>
            <p:cNvPr id="16" name="Rectangle 15"/>
            <p:cNvSpPr>
              <a:spLocks noChangeArrowheads="1"/>
            </p:cNvSpPr>
            <p:nvPr/>
          </p:nvSpPr>
          <p:spPr bwMode="auto">
            <a:xfrm>
              <a:off x="5937250" y="304800"/>
              <a:ext cx="1752600" cy="5791200"/>
            </a:xfrm>
            <a:prstGeom prst="rect">
              <a:avLst/>
            </a:prstGeom>
            <a:solidFill>
              <a:srgbClr val="D4E2ED"/>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a:solidFill>
                  <a:srgbClr val="FFFFFF"/>
                </a:solidFill>
                <a:latin typeface="Tw Cen MT" charset="-18"/>
              </a:endParaRPr>
            </a:p>
          </p:txBody>
        </p:sp>
        <p:sp>
          <p:nvSpPr>
            <p:cNvPr id="17" name="Rectangle 16"/>
            <p:cNvSpPr>
              <a:spLocks noChangeArrowheads="1"/>
            </p:cNvSpPr>
            <p:nvPr/>
          </p:nvSpPr>
          <p:spPr bwMode="auto">
            <a:xfrm>
              <a:off x="5937250" y="304800"/>
              <a:ext cx="1752600" cy="762000"/>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OS</a:t>
              </a:r>
            </a:p>
          </p:txBody>
        </p:sp>
        <p:sp>
          <p:nvSpPr>
            <p:cNvPr id="18" name="Rectangle 17"/>
            <p:cNvSpPr>
              <a:spLocks noChangeArrowheads="1"/>
            </p:cNvSpPr>
            <p:nvPr/>
          </p:nvSpPr>
          <p:spPr bwMode="auto">
            <a:xfrm>
              <a:off x="5937250" y="1981200"/>
              <a:ext cx="1752600" cy="904875"/>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dirty="0" smtClean="0">
                  <a:latin typeface="Tw Cen MT" charset="-18"/>
                </a:rPr>
                <a:t>Editor</a:t>
              </a:r>
              <a:endParaRPr lang="en-US" sz="2000" dirty="0">
                <a:latin typeface="Tw Cen MT" charset="-18"/>
              </a:endParaRPr>
            </a:p>
          </p:txBody>
        </p:sp>
        <p:sp>
          <p:nvSpPr>
            <p:cNvPr id="19" name="Rectangle 18"/>
            <p:cNvSpPr>
              <a:spLocks noChangeArrowheads="1"/>
            </p:cNvSpPr>
            <p:nvPr/>
          </p:nvSpPr>
          <p:spPr bwMode="auto">
            <a:xfrm>
              <a:off x="5937250" y="3451225"/>
              <a:ext cx="1752600" cy="969963"/>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Data-1</a:t>
              </a:r>
            </a:p>
            <a:p>
              <a:pPr algn="ctr"/>
              <a:endParaRPr lang="en-US" sz="2000">
                <a:latin typeface="Tw Cen MT" charset="-18"/>
              </a:endParaRPr>
            </a:p>
          </p:txBody>
        </p:sp>
        <p:sp>
          <p:nvSpPr>
            <p:cNvPr id="20" name="TextBox 12"/>
            <p:cNvSpPr txBox="1">
              <a:spLocks noChangeArrowheads="1"/>
            </p:cNvSpPr>
            <p:nvPr/>
          </p:nvSpPr>
          <p:spPr bwMode="auto">
            <a:xfrm>
              <a:off x="5864225" y="6172200"/>
              <a:ext cx="2054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Physical memory</a:t>
              </a:r>
            </a:p>
          </p:txBody>
        </p:sp>
        <p:cxnSp>
          <p:nvCxnSpPr>
            <p:cNvPr id="21" name="Straight Connector 20"/>
            <p:cNvCxnSpPr>
              <a:cxnSpLocks noChangeShapeType="1"/>
            </p:cNvCxnSpPr>
            <p:nvPr/>
          </p:nvCxnSpPr>
          <p:spPr bwMode="auto">
            <a:xfrm>
              <a:off x="7689850" y="19812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22" name="Straight Connector 21"/>
            <p:cNvCxnSpPr>
              <a:cxnSpLocks noChangeShapeType="1"/>
            </p:cNvCxnSpPr>
            <p:nvPr/>
          </p:nvCxnSpPr>
          <p:spPr bwMode="auto">
            <a:xfrm>
              <a:off x="7693025" y="34290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23" name="Straight Connector 22"/>
            <p:cNvCxnSpPr>
              <a:cxnSpLocks noChangeShapeType="1"/>
            </p:cNvCxnSpPr>
            <p:nvPr/>
          </p:nvCxnSpPr>
          <p:spPr bwMode="auto">
            <a:xfrm>
              <a:off x="7693025" y="44196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24" name="Straight Arrow Connector 23"/>
            <p:cNvCxnSpPr>
              <a:cxnSpLocks noChangeShapeType="1"/>
            </p:cNvCxnSpPr>
            <p:nvPr/>
          </p:nvCxnSpPr>
          <p:spPr bwMode="auto">
            <a:xfrm rot="5400000">
              <a:off x="7468394" y="2434431"/>
              <a:ext cx="901700" cy="1588"/>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25" name="Straight Arrow Connector 24"/>
            <p:cNvCxnSpPr>
              <a:cxnSpLocks noChangeShapeType="1"/>
            </p:cNvCxnSpPr>
            <p:nvPr/>
          </p:nvCxnSpPr>
          <p:spPr bwMode="auto">
            <a:xfrm rot="5400000">
              <a:off x="7434263" y="3935413"/>
              <a:ext cx="968375" cy="3175"/>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26" name="TextBox 21"/>
            <p:cNvSpPr txBox="1">
              <a:spLocks noChangeArrowheads="1"/>
            </p:cNvSpPr>
            <p:nvPr/>
          </p:nvSpPr>
          <p:spPr bwMode="auto">
            <a:xfrm>
              <a:off x="8305800" y="1827213"/>
              <a:ext cx="838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1000</a:t>
              </a:r>
            </a:p>
          </p:txBody>
        </p:sp>
        <p:cxnSp>
          <p:nvCxnSpPr>
            <p:cNvPr id="27" name="Straight Connector 26"/>
            <p:cNvCxnSpPr>
              <a:cxnSpLocks noChangeShapeType="1"/>
            </p:cNvCxnSpPr>
            <p:nvPr/>
          </p:nvCxnSpPr>
          <p:spPr bwMode="auto">
            <a:xfrm>
              <a:off x="7693025" y="2894013"/>
              <a:ext cx="612775" cy="1587"/>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28" name="TextBox 25"/>
            <p:cNvSpPr txBox="1">
              <a:spLocks noChangeArrowheads="1"/>
            </p:cNvSpPr>
            <p:nvPr/>
          </p:nvSpPr>
          <p:spPr bwMode="auto">
            <a:xfrm>
              <a:off x="8302625" y="26781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2500</a:t>
              </a:r>
            </a:p>
          </p:txBody>
        </p:sp>
        <p:sp>
          <p:nvSpPr>
            <p:cNvPr id="29" name="TextBox 26"/>
            <p:cNvSpPr txBox="1">
              <a:spLocks noChangeArrowheads="1"/>
            </p:cNvSpPr>
            <p:nvPr/>
          </p:nvSpPr>
          <p:spPr bwMode="auto">
            <a:xfrm>
              <a:off x="8302625" y="32004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3500</a:t>
              </a:r>
            </a:p>
          </p:txBody>
        </p:sp>
        <p:sp>
          <p:nvSpPr>
            <p:cNvPr id="30" name="TextBox 27"/>
            <p:cNvSpPr txBox="1">
              <a:spLocks noChangeArrowheads="1"/>
            </p:cNvSpPr>
            <p:nvPr/>
          </p:nvSpPr>
          <p:spPr bwMode="auto">
            <a:xfrm>
              <a:off x="8302625" y="42021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dirty="0"/>
                <a:t>5500</a:t>
              </a:r>
            </a:p>
          </p:txBody>
        </p:sp>
        <p:sp>
          <p:nvSpPr>
            <p:cNvPr id="31" name="TextBox 31"/>
            <p:cNvSpPr txBox="1">
              <a:spLocks noChangeArrowheads="1"/>
            </p:cNvSpPr>
            <p:nvPr/>
          </p:nvSpPr>
          <p:spPr bwMode="auto">
            <a:xfrm>
              <a:off x="7921625" y="22209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solidFill>
                    <a:srgbClr val="558BB8"/>
                  </a:solidFill>
                </a:rPr>
                <a:t>1500</a:t>
              </a:r>
            </a:p>
          </p:txBody>
        </p:sp>
        <p:sp>
          <p:nvSpPr>
            <p:cNvPr id="32" name="TextBox 32"/>
            <p:cNvSpPr txBox="1">
              <a:spLocks noChangeArrowheads="1"/>
            </p:cNvSpPr>
            <p:nvPr/>
          </p:nvSpPr>
          <p:spPr bwMode="auto">
            <a:xfrm>
              <a:off x="7921625" y="37338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solidFill>
                    <a:srgbClr val="558BB8"/>
                  </a:solidFill>
                </a:rPr>
                <a:t>2000</a:t>
              </a:r>
            </a:p>
          </p:txBody>
        </p:sp>
        <p:cxnSp>
          <p:nvCxnSpPr>
            <p:cNvPr id="33" name="Straight Connector 32"/>
            <p:cNvCxnSpPr>
              <a:cxnSpLocks noChangeShapeType="1"/>
            </p:cNvCxnSpPr>
            <p:nvPr/>
          </p:nvCxnSpPr>
          <p:spPr bwMode="auto">
            <a:xfrm>
              <a:off x="7696200" y="306388"/>
              <a:ext cx="612775" cy="1587"/>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34" name="TextBox 37"/>
            <p:cNvSpPr txBox="1">
              <a:spLocks noChangeArrowheads="1"/>
            </p:cNvSpPr>
            <p:nvPr/>
          </p:nvSpPr>
          <p:spPr bwMode="auto">
            <a:xfrm>
              <a:off x="8305800" y="1524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0</a:t>
              </a:r>
            </a:p>
          </p:txBody>
        </p:sp>
      </p:grpSp>
    </p:spTree>
    <p:extLst>
      <p:ext uri="{BB962C8B-B14F-4D97-AF65-F5344CB8AC3E}">
        <p14:creationId xmlns:p14="http://schemas.microsoft.com/office/powerpoint/2010/main" val="2916807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3.9. </a:t>
            </a:r>
            <a:r>
              <a:rPr lang="en-US" dirty="0"/>
              <a:t>Chia </a:t>
            </a:r>
            <a:r>
              <a:rPr lang="en-US" dirty="0" err="1"/>
              <a:t>sẻ</a:t>
            </a:r>
            <a:r>
              <a:rPr lang="en-US" dirty="0"/>
              <a:t> </a:t>
            </a:r>
            <a:r>
              <a:rPr lang="en-US" dirty="0" err="1"/>
              <a:t>đoạn</a:t>
            </a:r>
            <a:r>
              <a:rPr lang="en-US" dirty="0"/>
              <a:t> (Sharing Segments)</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graphicFrame>
        <p:nvGraphicFramePr>
          <p:cNvPr id="7" name="Content Placeholder 4"/>
          <p:cNvGraphicFramePr>
            <a:graphicFrameLocks noGrp="1"/>
          </p:cNvGraphicFramePr>
          <p:nvPr>
            <p:ph sz="quarter" idx="1"/>
          </p:nvPr>
        </p:nvGraphicFramePr>
        <p:xfrm>
          <a:off x="2855913" y="1600200"/>
          <a:ext cx="2511425" cy="3164525"/>
        </p:xfrm>
        <a:graphic>
          <a:graphicData uri="http://schemas.openxmlformats.org/drawingml/2006/table">
            <a:tbl>
              <a:tblPr/>
              <a:tblGrid>
                <a:gridCol w="836612"/>
                <a:gridCol w="838200"/>
                <a:gridCol w="836613"/>
              </a:tblGrid>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w Cen MT" charset="-18"/>
                          <a:ea typeface="ＭＳ Ｐゴシック" charset="-128"/>
                        </a:rPr>
                        <a:t>ST1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seg</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lim</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base</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8E6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1500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8E6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1000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8E6DA"/>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1</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2000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3500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w Cen MT" charset="-18"/>
                          <a:ea typeface="ＭＳ Ｐゴシック" charset="-128"/>
                        </a:rPr>
                        <a:t>ST2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seg</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lim</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base</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8E6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1500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8E6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1000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8E6DA"/>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1</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200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5500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FFFFFF"/>
                    </a:solidFill>
                  </a:tcPr>
                </a:tc>
              </a:tr>
            </a:tbl>
          </a:graphicData>
        </a:graphic>
      </p:graphicFrame>
      <p:grpSp>
        <p:nvGrpSpPr>
          <p:cNvPr id="8" name="Group 50"/>
          <p:cNvGrpSpPr>
            <a:grpSpLocks/>
          </p:cNvGrpSpPr>
          <p:nvPr/>
        </p:nvGrpSpPr>
        <p:grpSpPr bwMode="auto">
          <a:xfrm>
            <a:off x="114300" y="1471613"/>
            <a:ext cx="2400300" cy="1728787"/>
            <a:chOff x="114300" y="1980639"/>
            <a:chExt cx="2400300" cy="1728444"/>
          </a:xfrm>
        </p:grpSpPr>
        <p:sp>
          <p:nvSpPr>
            <p:cNvPr id="9" name="Oval 8"/>
            <p:cNvSpPr>
              <a:spLocks noChangeArrowheads="1"/>
            </p:cNvSpPr>
            <p:nvPr/>
          </p:nvSpPr>
          <p:spPr bwMode="auto">
            <a:xfrm>
              <a:off x="304800" y="2164752"/>
              <a:ext cx="2209800" cy="1544331"/>
            </a:xfrm>
            <a:prstGeom prst="ellipse">
              <a:avLst/>
            </a:prstGeom>
            <a:solidFill>
              <a:srgbClr val="D4E2ED"/>
            </a:solidFill>
            <a:ln w="10000">
              <a:solidFill>
                <a:schemeClr val="accent1"/>
              </a:solidFill>
              <a:round/>
              <a:headEnd/>
              <a:tailEnd/>
            </a:ln>
            <a:effectLst>
              <a:outerShdw blurRad="38100" dist="30000" dir="5400000" rotWithShape="0">
                <a:srgbClr val="808080">
                  <a:alpha val="45000"/>
                </a:srgbClr>
              </a:outerShdw>
            </a:effectLst>
          </p:spPr>
          <p:txBody>
            <a:bodyPr anchor="ctr"/>
            <a:lstStyle/>
            <a:p>
              <a:pPr algn="ctr"/>
              <a:endParaRPr lang="vi-VN">
                <a:solidFill>
                  <a:srgbClr val="FFFFFF"/>
                </a:solidFill>
                <a:latin typeface="Tw Cen MT" charset="-18"/>
              </a:endParaRPr>
            </a:p>
          </p:txBody>
        </p:sp>
        <p:sp>
          <p:nvSpPr>
            <p:cNvPr id="10" name="Rectangle 9"/>
            <p:cNvSpPr>
              <a:spLocks noChangeArrowheads="1"/>
            </p:cNvSpPr>
            <p:nvPr/>
          </p:nvSpPr>
          <p:spPr bwMode="auto">
            <a:xfrm>
              <a:off x="838200" y="2361563"/>
              <a:ext cx="876300" cy="457109"/>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dirty="0" smtClean="0">
                  <a:latin typeface="Tw Cen MT" charset="-18"/>
                </a:rPr>
                <a:t>Editor</a:t>
              </a:r>
              <a:endParaRPr lang="en-US" sz="2000" dirty="0">
                <a:latin typeface="Tw Cen MT" charset="-18"/>
              </a:endParaRPr>
            </a:p>
          </p:txBody>
        </p:sp>
        <p:sp>
          <p:nvSpPr>
            <p:cNvPr id="11" name="Rectangle 10"/>
            <p:cNvSpPr>
              <a:spLocks noChangeArrowheads="1"/>
            </p:cNvSpPr>
            <p:nvPr/>
          </p:nvSpPr>
          <p:spPr bwMode="auto">
            <a:xfrm>
              <a:off x="1143000" y="2971042"/>
              <a:ext cx="1066800" cy="460284"/>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Data-1</a:t>
              </a:r>
            </a:p>
          </p:txBody>
        </p:sp>
        <p:sp>
          <p:nvSpPr>
            <p:cNvPr id="12" name="TextBox 41"/>
            <p:cNvSpPr txBox="1">
              <a:spLocks noChangeArrowheads="1"/>
            </p:cNvSpPr>
            <p:nvPr/>
          </p:nvSpPr>
          <p:spPr bwMode="auto">
            <a:xfrm>
              <a:off x="114300" y="1980639"/>
              <a:ext cx="1600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user1</a:t>
              </a:r>
            </a:p>
          </p:txBody>
        </p:sp>
        <p:sp>
          <p:nvSpPr>
            <p:cNvPr id="13" name="TextBox 42"/>
            <p:cNvSpPr txBox="1">
              <a:spLocks noChangeArrowheads="1"/>
            </p:cNvSpPr>
            <p:nvPr/>
          </p:nvSpPr>
          <p:spPr bwMode="auto">
            <a:xfrm>
              <a:off x="381000" y="2450068"/>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s0</a:t>
              </a:r>
            </a:p>
          </p:txBody>
        </p:sp>
        <p:sp>
          <p:nvSpPr>
            <p:cNvPr id="14" name="TextBox 43"/>
            <p:cNvSpPr txBox="1">
              <a:spLocks noChangeArrowheads="1"/>
            </p:cNvSpPr>
            <p:nvPr/>
          </p:nvSpPr>
          <p:spPr bwMode="auto">
            <a:xfrm>
              <a:off x="685800" y="2983468"/>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s1</a:t>
              </a:r>
            </a:p>
          </p:txBody>
        </p:sp>
      </p:grpSp>
      <p:grpSp>
        <p:nvGrpSpPr>
          <p:cNvPr id="15" name="Group 51"/>
          <p:cNvGrpSpPr>
            <a:grpSpLocks/>
          </p:cNvGrpSpPr>
          <p:nvPr/>
        </p:nvGrpSpPr>
        <p:grpSpPr bwMode="auto">
          <a:xfrm>
            <a:off x="266700" y="3200400"/>
            <a:ext cx="2400300" cy="1728788"/>
            <a:chOff x="114300" y="1980639"/>
            <a:chExt cx="2400300" cy="1728444"/>
          </a:xfrm>
        </p:grpSpPr>
        <p:sp>
          <p:nvSpPr>
            <p:cNvPr id="16" name="Oval 15"/>
            <p:cNvSpPr>
              <a:spLocks noChangeArrowheads="1"/>
            </p:cNvSpPr>
            <p:nvPr/>
          </p:nvSpPr>
          <p:spPr bwMode="auto">
            <a:xfrm>
              <a:off x="304800" y="2164752"/>
              <a:ext cx="2209800" cy="1544331"/>
            </a:xfrm>
            <a:prstGeom prst="ellipse">
              <a:avLst/>
            </a:prstGeom>
            <a:solidFill>
              <a:srgbClr val="D4E2ED"/>
            </a:solidFill>
            <a:ln w="10000">
              <a:solidFill>
                <a:schemeClr val="accent1"/>
              </a:solidFill>
              <a:round/>
              <a:headEnd/>
              <a:tailEnd/>
            </a:ln>
            <a:effectLst>
              <a:outerShdw blurRad="38100" dist="30000" dir="5400000" rotWithShape="0">
                <a:srgbClr val="808080">
                  <a:alpha val="45000"/>
                </a:srgbClr>
              </a:outerShdw>
            </a:effectLst>
          </p:spPr>
          <p:txBody>
            <a:bodyPr anchor="ctr"/>
            <a:lstStyle/>
            <a:p>
              <a:pPr algn="ctr"/>
              <a:endParaRPr lang="vi-VN">
                <a:solidFill>
                  <a:srgbClr val="FFFFFF"/>
                </a:solidFill>
                <a:latin typeface="Tw Cen MT" charset="-18"/>
              </a:endParaRPr>
            </a:p>
          </p:txBody>
        </p:sp>
        <p:sp>
          <p:nvSpPr>
            <p:cNvPr id="17" name="Rectangle 16"/>
            <p:cNvSpPr>
              <a:spLocks noChangeArrowheads="1"/>
            </p:cNvSpPr>
            <p:nvPr/>
          </p:nvSpPr>
          <p:spPr bwMode="auto">
            <a:xfrm>
              <a:off x="838200" y="2361563"/>
              <a:ext cx="876300" cy="457109"/>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dirty="0" smtClean="0">
                  <a:latin typeface="Tw Cen MT" charset="-18"/>
                </a:rPr>
                <a:t>Editor</a:t>
              </a:r>
              <a:endParaRPr lang="en-US" sz="2000" dirty="0">
                <a:latin typeface="Tw Cen MT" charset="-18"/>
              </a:endParaRPr>
            </a:p>
          </p:txBody>
        </p:sp>
        <p:sp>
          <p:nvSpPr>
            <p:cNvPr id="18" name="Rectangle 17"/>
            <p:cNvSpPr>
              <a:spLocks noChangeArrowheads="1"/>
            </p:cNvSpPr>
            <p:nvPr/>
          </p:nvSpPr>
          <p:spPr bwMode="auto">
            <a:xfrm>
              <a:off x="1143000" y="2971042"/>
              <a:ext cx="1066800" cy="460283"/>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Data-2</a:t>
              </a:r>
            </a:p>
          </p:txBody>
        </p:sp>
        <p:sp>
          <p:nvSpPr>
            <p:cNvPr id="19" name="TextBox 55"/>
            <p:cNvSpPr txBox="1">
              <a:spLocks noChangeArrowheads="1"/>
            </p:cNvSpPr>
            <p:nvPr/>
          </p:nvSpPr>
          <p:spPr bwMode="auto">
            <a:xfrm>
              <a:off x="114300" y="1980639"/>
              <a:ext cx="1600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user2</a:t>
              </a:r>
            </a:p>
          </p:txBody>
        </p:sp>
        <p:sp>
          <p:nvSpPr>
            <p:cNvPr id="20" name="TextBox 56"/>
            <p:cNvSpPr txBox="1">
              <a:spLocks noChangeArrowheads="1"/>
            </p:cNvSpPr>
            <p:nvPr/>
          </p:nvSpPr>
          <p:spPr bwMode="auto">
            <a:xfrm>
              <a:off x="381000" y="2450068"/>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s0</a:t>
              </a:r>
            </a:p>
          </p:txBody>
        </p:sp>
        <p:sp>
          <p:nvSpPr>
            <p:cNvPr id="21" name="TextBox 57"/>
            <p:cNvSpPr txBox="1">
              <a:spLocks noChangeArrowheads="1"/>
            </p:cNvSpPr>
            <p:nvPr/>
          </p:nvSpPr>
          <p:spPr bwMode="auto">
            <a:xfrm>
              <a:off x="685800" y="2983468"/>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s1</a:t>
              </a:r>
            </a:p>
          </p:txBody>
        </p:sp>
      </p:grpSp>
      <p:grpSp>
        <p:nvGrpSpPr>
          <p:cNvPr id="22" name="Group 21"/>
          <p:cNvGrpSpPr/>
          <p:nvPr/>
        </p:nvGrpSpPr>
        <p:grpSpPr>
          <a:xfrm>
            <a:off x="5486401" y="849312"/>
            <a:ext cx="3276600" cy="5856288"/>
            <a:chOff x="5864225" y="152400"/>
            <a:chExt cx="3279775" cy="6389688"/>
          </a:xfrm>
        </p:grpSpPr>
        <p:sp>
          <p:nvSpPr>
            <p:cNvPr id="23" name="Rectangle 22"/>
            <p:cNvSpPr>
              <a:spLocks noChangeArrowheads="1"/>
            </p:cNvSpPr>
            <p:nvPr/>
          </p:nvSpPr>
          <p:spPr bwMode="auto">
            <a:xfrm>
              <a:off x="5937250" y="304800"/>
              <a:ext cx="1752600" cy="5791200"/>
            </a:xfrm>
            <a:prstGeom prst="rect">
              <a:avLst/>
            </a:prstGeom>
            <a:solidFill>
              <a:srgbClr val="D4E2ED"/>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a:solidFill>
                  <a:srgbClr val="FFFFFF"/>
                </a:solidFill>
                <a:latin typeface="Tw Cen MT" charset="-18"/>
              </a:endParaRPr>
            </a:p>
          </p:txBody>
        </p:sp>
        <p:sp>
          <p:nvSpPr>
            <p:cNvPr id="24" name="Rectangle 23"/>
            <p:cNvSpPr>
              <a:spLocks noChangeArrowheads="1"/>
            </p:cNvSpPr>
            <p:nvPr/>
          </p:nvSpPr>
          <p:spPr bwMode="auto">
            <a:xfrm>
              <a:off x="5937250" y="304800"/>
              <a:ext cx="1752600" cy="762000"/>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OS</a:t>
              </a:r>
            </a:p>
          </p:txBody>
        </p:sp>
        <p:sp>
          <p:nvSpPr>
            <p:cNvPr id="25" name="Rectangle 24"/>
            <p:cNvSpPr>
              <a:spLocks noChangeArrowheads="1"/>
            </p:cNvSpPr>
            <p:nvPr/>
          </p:nvSpPr>
          <p:spPr bwMode="auto">
            <a:xfrm>
              <a:off x="5937250" y="1981200"/>
              <a:ext cx="1752600" cy="904875"/>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Editör</a:t>
              </a:r>
            </a:p>
          </p:txBody>
        </p:sp>
        <p:sp>
          <p:nvSpPr>
            <p:cNvPr id="26" name="Rectangle 25"/>
            <p:cNvSpPr>
              <a:spLocks noChangeArrowheads="1"/>
            </p:cNvSpPr>
            <p:nvPr/>
          </p:nvSpPr>
          <p:spPr bwMode="auto">
            <a:xfrm>
              <a:off x="5937250" y="3451225"/>
              <a:ext cx="1752600" cy="969963"/>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dirty="0">
                  <a:latin typeface="Tw Cen MT" charset="-18"/>
                </a:rPr>
                <a:t>Data-1</a:t>
              </a:r>
            </a:p>
            <a:p>
              <a:pPr algn="ctr"/>
              <a:endParaRPr lang="en-US" sz="2000" dirty="0">
                <a:latin typeface="Tw Cen MT" charset="-18"/>
              </a:endParaRPr>
            </a:p>
          </p:txBody>
        </p:sp>
        <p:sp>
          <p:nvSpPr>
            <p:cNvPr id="27" name="Rectangle 26"/>
            <p:cNvSpPr>
              <a:spLocks noChangeArrowheads="1"/>
            </p:cNvSpPr>
            <p:nvPr/>
          </p:nvSpPr>
          <p:spPr bwMode="auto">
            <a:xfrm>
              <a:off x="5937250" y="4470400"/>
              <a:ext cx="1752600" cy="457200"/>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Data-2</a:t>
              </a:r>
            </a:p>
          </p:txBody>
        </p:sp>
        <p:sp>
          <p:nvSpPr>
            <p:cNvPr id="28" name="TextBox 12"/>
            <p:cNvSpPr txBox="1">
              <a:spLocks noChangeArrowheads="1"/>
            </p:cNvSpPr>
            <p:nvPr/>
          </p:nvSpPr>
          <p:spPr bwMode="auto">
            <a:xfrm>
              <a:off x="5864225" y="6172200"/>
              <a:ext cx="2054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Physical memory</a:t>
              </a:r>
            </a:p>
          </p:txBody>
        </p:sp>
        <p:cxnSp>
          <p:nvCxnSpPr>
            <p:cNvPr id="29" name="Straight Connector 28"/>
            <p:cNvCxnSpPr>
              <a:cxnSpLocks noChangeShapeType="1"/>
            </p:cNvCxnSpPr>
            <p:nvPr/>
          </p:nvCxnSpPr>
          <p:spPr bwMode="auto">
            <a:xfrm>
              <a:off x="7689850" y="19812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30" name="Straight Connector 29"/>
            <p:cNvCxnSpPr>
              <a:cxnSpLocks noChangeShapeType="1"/>
            </p:cNvCxnSpPr>
            <p:nvPr/>
          </p:nvCxnSpPr>
          <p:spPr bwMode="auto">
            <a:xfrm>
              <a:off x="7693025" y="34290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31" name="Straight Connector 30"/>
            <p:cNvCxnSpPr>
              <a:cxnSpLocks noChangeShapeType="1"/>
            </p:cNvCxnSpPr>
            <p:nvPr/>
          </p:nvCxnSpPr>
          <p:spPr bwMode="auto">
            <a:xfrm>
              <a:off x="7693025" y="44196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32" name="Straight Arrow Connector 31"/>
            <p:cNvCxnSpPr>
              <a:cxnSpLocks noChangeShapeType="1"/>
            </p:cNvCxnSpPr>
            <p:nvPr/>
          </p:nvCxnSpPr>
          <p:spPr bwMode="auto">
            <a:xfrm rot="5400000">
              <a:off x="7468394" y="2434431"/>
              <a:ext cx="901700" cy="1588"/>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33" name="Straight Arrow Connector 32"/>
            <p:cNvCxnSpPr>
              <a:cxnSpLocks noChangeShapeType="1"/>
            </p:cNvCxnSpPr>
            <p:nvPr/>
          </p:nvCxnSpPr>
          <p:spPr bwMode="auto">
            <a:xfrm rot="5400000">
              <a:off x="7434263" y="3935413"/>
              <a:ext cx="968375" cy="3175"/>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34" name="Straight Arrow Connector 33"/>
            <p:cNvCxnSpPr>
              <a:cxnSpLocks noChangeShapeType="1"/>
            </p:cNvCxnSpPr>
            <p:nvPr/>
          </p:nvCxnSpPr>
          <p:spPr bwMode="auto">
            <a:xfrm rot="5400000">
              <a:off x="7669213" y="4703763"/>
              <a:ext cx="496887" cy="1587"/>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35" name="TextBox 21"/>
            <p:cNvSpPr txBox="1">
              <a:spLocks noChangeArrowheads="1"/>
            </p:cNvSpPr>
            <p:nvPr/>
          </p:nvSpPr>
          <p:spPr bwMode="auto">
            <a:xfrm>
              <a:off x="8305800" y="1827213"/>
              <a:ext cx="838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1000</a:t>
              </a:r>
            </a:p>
          </p:txBody>
        </p:sp>
        <p:cxnSp>
          <p:nvCxnSpPr>
            <p:cNvPr id="36" name="Straight Connector 35"/>
            <p:cNvCxnSpPr>
              <a:cxnSpLocks noChangeShapeType="1"/>
            </p:cNvCxnSpPr>
            <p:nvPr/>
          </p:nvCxnSpPr>
          <p:spPr bwMode="auto">
            <a:xfrm>
              <a:off x="7693025" y="2894013"/>
              <a:ext cx="612775" cy="1587"/>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37" name="Straight Connector 36"/>
            <p:cNvCxnSpPr>
              <a:cxnSpLocks noChangeShapeType="1"/>
            </p:cNvCxnSpPr>
            <p:nvPr/>
          </p:nvCxnSpPr>
          <p:spPr bwMode="auto">
            <a:xfrm>
              <a:off x="7693025" y="4951413"/>
              <a:ext cx="612775" cy="1587"/>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38" name="TextBox 25"/>
            <p:cNvSpPr txBox="1">
              <a:spLocks noChangeArrowheads="1"/>
            </p:cNvSpPr>
            <p:nvPr/>
          </p:nvSpPr>
          <p:spPr bwMode="auto">
            <a:xfrm>
              <a:off x="8302625" y="26781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2500</a:t>
              </a:r>
            </a:p>
          </p:txBody>
        </p:sp>
        <p:sp>
          <p:nvSpPr>
            <p:cNvPr id="39" name="TextBox 26"/>
            <p:cNvSpPr txBox="1">
              <a:spLocks noChangeArrowheads="1"/>
            </p:cNvSpPr>
            <p:nvPr/>
          </p:nvSpPr>
          <p:spPr bwMode="auto">
            <a:xfrm>
              <a:off x="8302625" y="32004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dirty="0"/>
                <a:t>3500</a:t>
              </a:r>
            </a:p>
          </p:txBody>
        </p:sp>
        <p:sp>
          <p:nvSpPr>
            <p:cNvPr id="40" name="TextBox 27"/>
            <p:cNvSpPr txBox="1">
              <a:spLocks noChangeArrowheads="1"/>
            </p:cNvSpPr>
            <p:nvPr/>
          </p:nvSpPr>
          <p:spPr bwMode="auto">
            <a:xfrm>
              <a:off x="8302625" y="42021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5500</a:t>
              </a:r>
            </a:p>
          </p:txBody>
        </p:sp>
        <p:sp>
          <p:nvSpPr>
            <p:cNvPr id="41" name="TextBox 28"/>
            <p:cNvSpPr txBox="1">
              <a:spLocks noChangeArrowheads="1"/>
            </p:cNvSpPr>
            <p:nvPr/>
          </p:nvSpPr>
          <p:spPr bwMode="auto">
            <a:xfrm>
              <a:off x="8302625" y="47355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5700</a:t>
              </a:r>
            </a:p>
          </p:txBody>
        </p:sp>
        <p:sp>
          <p:nvSpPr>
            <p:cNvPr id="42" name="TextBox 31"/>
            <p:cNvSpPr txBox="1">
              <a:spLocks noChangeArrowheads="1"/>
            </p:cNvSpPr>
            <p:nvPr/>
          </p:nvSpPr>
          <p:spPr bwMode="auto">
            <a:xfrm>
              <a:off x="7921625" y="22209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solidFill>
                    <a:srgbClr val="558BB8"/>
                  </a:solidFill>
                </a:rPr>
                <a:t>1500</a:t>
              </a:r>
            </a:p>
          </p:txBody>
        </p:sp>
        <p:sp>
          <p:nvSpPr>
            <p:cNvPr id="43" name="TextBox 32"/>
            <p:cNvSpPr txBox="1">
              <a:spLocks noChangeArrowheads="1"/>
            </p:cNvSpPr>
            <p:nvPr/>
          </p:nvSpPr>
          <p:spPr bwMode="auto">
            <a:xfrm>
              <a:off x="7921625" y="37338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dirty="0">
                  <a:solidFill>
                    <a:srgbClr val="558BB8"/>
                  </a:solidFill>
                </a:rPr>
                <a:t>2000</a:t>
              </a:r>
            </a:p>
          </p:txBody>
        </p:sp>
        <p:sp>
          <p:nvSpPr>
            <p:cNvPr id="44" name="TextBox 33"/>
            <p:cNvSpPr txBox="1">
              <a:spLocks noChangeArrowheads="1"/>
            </p:cNvSpPr>
            <p:nvPr/>
          </p:nvSpPr>
          <p:spPr bwMode="auto">
            <a:xfrm>
              <a:off x="7921625" y="45069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solidFill>
                    <a:srgbClr val="558BB8"/>
                  </a:solidFill>
                </a:rPr>
                <a:t>200</a:t>
              </a:r>
            </a:p>
          </p:txBody>
        </p:sp>
        <p:cxnSp>
          <p:nvCxnSpPr>
            <p:cNvPr id="45" name="Straight Connector 44"/>
            <p:cNvCxnSpPr>
              <a:cxnSpLocks noChangeShapeType="1"/>
            </p:cNvCxnSpPr>
            <p:nvPr/>
          </p:nvCxnSpPr>
          <p:spPr bwMode="auto">
            <a:xfrm>
              <a:off x="7696200" y="306388"/>
              <a:ext cx="612775" cy="1587"/>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46" name="TextBox 37"/>
            <p:cNvSpPr txBox="1">
              <a:spLocks noChangeArrowheads="1"/>
            </p:cNvSpPr>
            <p:nvPr/>
          </p:nvSpPr>
          <p:spPr bwMode="auto">
            <a:xfrm>
              <a:off x="8305800" y="1524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0</a:t>
              </a:r>
            </a:p>
          </p:txBody>
        </p:sp>
      </p:grpSp>
    </p:spTree>
    <p:extLst>
      <p:ext uri="{BB962C8B-B14F-4D97-AF65-F5344CB8AC3E}">
        <p14:creationId xmlns:p14="http://schemas.microsoft.com/office/powerpoint/2010/main" val="180238504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3.9. </a:t>
            </a:r>
            <a:r>
              <a:rPr lang="en-US" dirty="0"/>
              <a:t>Chia </a:t>
            </a:r>
            <a:r>
              <a:rPr lang="en-US" dirty="0" err="1"/>
              <a:t>sẻ</a:t>
            </a:r>
            <a:r>
              <a:rPr lang="en-US" dirty="0"/>
              <a:t> </a:t>
            </a:r>
            <a:r>
              <a:rPr lang="en-US" dirty="0" err="1"/>
              <a:t>đoạn</a:t>
            </a:r>
            <a:r>
              <a:rPr lang="en-US" dirty="0"/>
              <a:t> (Sharing Segments)</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graphicFrame>
        <p:nvGraphicFramePr>
          <p:cNvPr id="7" name="Content Placeholder 4"/>
          <p:cNvGraphicFramePr>
            <a:graphicFrameLocks noGrp="1"/>
          </p:cNvGraphicFramePr>
          <p:nvPr>
            <p:ph sz="quarter" idx="1"/>
          </p:nvPr>
        </p:nvGraphicFramePr>
        <p:xfrm>
          <a:off x="2855913" y="1600200"/>
          <a:ext cx="2511425" cy="4447544"/>
        </p:xfrm>
        <a:graphic>
          <a:graphicData uri="http://schemas.openxmlformats.org/drawingml/2006/table">
            <a:tbl>
              <a:tblPr/>
              <a:tblGrid>
                <a:gridCol w="836612"/>
                <a:gridCol w="838200"/>
                <a:gridCol w="836613"/>
              </a:tblGrid>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w Cen MT" charset="-18"/>
                          <a:ea typeface="ＭＳ Ｐゴシック" charset="-128"/>
                        </a:rPr>
                        <a:t>ST1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seg</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lim</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base</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8E6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1500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8E6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1000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8E6DA"/>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1</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2000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3500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w Cen MT" charset="-18"/>
                          <a:ea typeface="ＭＳ Ｐゴシック" charset="-128"/>
                        </a:rPr>
                        <a:t>ST2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seg</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lim</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base</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8E6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1500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8E6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1000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8E6DA"/>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1</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200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5500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w Cen MT" charset="-18"/>
                          <a:ea typeface="ＭＳ Ｐゴシック" charset="-128"/>
                        </a:rPr>
                        <a:t>ST3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seg</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lim</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base</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8E6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1500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8E6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1000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8E6DA"/>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1</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700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rPr>
                        <a:t>6000</a:t>
                      </a: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bl>
          </a:graphicData>
        </a:graphic>
      </p:graphicFrame>
      <p:grpSp>
        <p:nvGrpSpPr>
          <p:cNvPr id="8" name="Group 50"/>
          <p:cNvGrpSpPr>
            <a:grpSpLocks/>
          </p:cNvGrpSpPr>
          <p:nvPr/>
        </p:nvGrpSpPr>
        <p:grpSpPr bwMode="auto">
          <a:xfrm>
            <a:off x="114300" y="1471613"/>
            <a:ext cx="2400300" cy="1728787"/>
            <a:chOff x="114300" y="1980639"/>
            <a:chExt cx="2400300" cy="1728444"/>
          </a:xfrm>
        </p:grpSpPr>
        <p:sp>
          <p:nvSpPr>
            <p:cNvPr id="9" name="Oval 8"/>
            <p:cNvSpPr>
              <a:spLocks noChangeArrowheads="1"/>
            </p:cNvSpPr>
            <p:nvPr/>
          </p:nvSpPr>
          <p:spPr bwMode="auto">
            <a:xfrm>
              <a:off x="304800" y="2164752"/>
              <a:ext cx="2209800" cy="1544331"/>
            </a:xfrm>
            <a:prstGeom prst="ellipse">
              <a:avLst/>
            </a:prstGeom>
            <a:solidFill>
              <a:srgbClr val="D4E2ED"/>
            </a:solidFill>
            <a:ln w="10000">
              <a:solidFill>
                <a:schemeClr val="accent1"/>
              </a:solidFill>
              <a:round/>
              <a:headEnd/>
              <a:tailEnd/>
            </a:ln>
            <a:effectLst>
              <a:outerShdw blurRad="38100" dist="30000" dir="5400000" rotWithShape="0">
                <a:srgbClr val="808080">
                  <a:alpha val="45000"/>
                </a:srgbClr>
              </a:outerShdw>
            </a:effectLst>
          </p:spPr>
          <p:txBody>
            <a:bodyPr anchor="ctr"/>
            <a:lstStyle/>
            <a:p>
              <a:pPr algn="ctr"/>
              <a:endParaRPr lang="vi-VN">
                <a:solidFill>
                  <a:srgbClr val="FFFFFF"/>
                </a:solidFill>
                <a:latin typeface="Tw Cen MT" charset="-18"/>
              </a:endParaRPr>
            </a:p>
          </p:txBody>
        </p:sp>
        <p:sp>
          <p:nvSpPr>
            <p:cNvPr id="10" name="Rectangle 9"/>
            <p:cNvSpPr>
              <a:spLocks noChangeArrowheads="1"/>
            </p:cNvSpPr>
            <p:nvPr/>
          </p:nvSpPr>
          <p:spPr bwMode="auto">
            <a:xfrm>
              <a:off x="838200" y="2361563"/>
              <a:ext cx="876300" cy="457109"/>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dirty="0" smtClean="0">
                  <a:latin typeface="Tw Cen MT" charset="-18"/>
                </a:rPr>
                <a:t>Editor</a:t>
              </a:r>
              <a:endParaRPr lang="en-US" sz="2000" dirty="0">
                <a:latin typeface="Tw Cen MT" charset="-18"/>
              </a:endParaRPr>
            </a:p>
          </p:txBody>
        </p:sp>
        <p:sp>
          <p:nvSpPr>
            <p:cNvPr id="11" name="Rectangle 10"/>
            <p:cNvSpPr>
              <a:spLocks noChangeArrowheads="1"/>
            </p:cNvSpPr>
            <p:nvPr/>
          </p:nvSpPr>
          <p:spPr bwMode="auto">
            <a:xfrm>
              <a:off x="1143000" y="2971042"/>
              <a:ext cx="1066800" cy="460284"/>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Data-1</a:t>
              </a:r>
            </a:p>
          </p:txBody>
        </p:sp>
        <p:sp>
          <p:nvSpPr>
            <p:cNvPr id="12" name="TextBox 41"/>
            <p:cNvSpPr txBox="1">
              <a:spLocks noChangeArrowheads="1"/>
            </p:cNvSpPr>
            <p:nvPr/>
          </p:nvSpPr>
          <p:spPr bwMode="auto">
            <a:xfrm>
              <a:off x="114300" y="1980639"/>
              <a:ext cx="1600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user1</a:t>
              </a:r>
            </a:p>
          </p:txBody>
        </p:sp>
        <p:sp>
          <p:nvSpPr>
            <p:cNvPr id="13" name="TextBox 42"/>
            <p:cNvSpPr txBox="1">
              <a:spLocks noChangeArrowheads="1"/>
            </p:cNvSpPr>
            <p:nvPr/>
          </p:nvSpPr>
          <p:spPr bwMode="auto">
            <a:xfrm>
              <a:off x="381000" y="2450068"/>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s0</a:t>
              </a:r>
            </a:p>
          </p:txBody>
        </p:sp>
        <p:sp>
          <p:nvSpPr>
            <p:cNvPr id="14" name="TextBox 43"/>
            <p:cNvSpPr txBox="1">
              <a:spLocks noChangeArrowheads="1"/>
            </p:cNvSpPr>
            <p:nvPr/>
          </p:nvSpPr>
          <p:spPr bwMode="auto">
            <a:xfrm>
              <a:off x="685800" y="2983468"/>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s1</a:t>
              </a:r>
            </a:p>
          </p:txBody>
        </p:sp>
      </p:grpSp>
      <p:grpSp>
        <p:nvGrpSpPr>
          <p:cNvPr id="15" name="Group 51"/>
          <p:cNvGrpSpPr>
            <a:grpSpLocks/>
          </p:cNvGrpSpPr>
          <p:nvPr/>
        </p:nvGrpSpPr>
        <p:grpSpPr bwMode="auto">
          <a:xfrm>
            <a:off x="266700" y="3200400"/>
            <a:ext cx="2400300" cy="1728788"/>
            <a:chOff x="114300" y="1980639"/>
            <a:chExt cx="2400300" cy="1728444"/>
          </a:xfrm>
        </p:grpSpPr>
        <p:sp>
          <p:nvSpPr>
            <p:cNvPr id="16" name="Oval 15"/>
            <p:cNvSpPr>
              <a:spLocks noChangeArrowheads="1"/>
            </p:cNvSpPr>
            <p:nvPr/>
          </p:nvSpPr>
          <p:spPr bwMode="auto">
            <a:xfrm>
              <a:off x="304800" y="2164752"/>
              <a:ext cx="2209800" cy="1544331"/>
            </a:xfrm>
            <a:prstGeom prst="ellipse">
              <a:avLst/>
            </a:prstGeom>
            <a:solidFill>
              <a:srgbClr val="D4E2ED"/>
            </a:solidFill>
            <a:ln w="10000">
              <a:solidFill>
                <a:schemeClr val="accent1"/>
              </a:solidFill>
              <a:round/>
              <a:headEnd/>
              <a:tailEnd/>
            </a:ln>
            <a:effectLst>
              <a:outerShdw blurRad="38100" dist="30000" dir="5400000" rotWithShape="0">
                <a:srgbClr val="808080">
                  <a:alpha val="45000"/>
                </a:srgbClr>
              </a:outerShdw>
            </a:effectLst>
          </p:spPr>
          <p:txBody>
            <a:bodyPr anchor="ctr"/>
            <a:lstStyle/>
            <a:p>
              <a:pPr algn="ctr"/>
              <a:endParaRPr lang="vi-VN">
                <a:solidFill>
                  <a:srgbClr val="FFFFFF"/>
                </a:solidFill>
                <a:latin typeface="Tw Cen MT" charset="-18"/>
              </a:endParaRPr>
            </a:p>
          </p:txBody>
        </p:sp>
        <p:sp>
          <p:nvSpPr>
            <p:cNvPr id="17" name="Rectangle 16"/>
            <p:cNvSpPr>
              <a:spLocks noChangeArrowheads="1"/>
            </p:cNvSpPr>
            <p:nvPr/>
          </p:nvSpPr>
          <p:spPr bwMode="auto">
            <a:xfrm>
              <a:off x="838200" y="2361563"/>
              <a:ext cx="876300" cy="457109"/>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dirty="0" smtClean="0">
                  <a:latin typeface="Tw Cen MT" charset="-18"/>
                </a:rPr>
                <a:t>Editor</a:t>
              </a:r>
              <a:endParaRPr lang="en-US" sz="2000" dirty="0">
                <a:latin typeface="Tw Cen MT" charset="-18"/>
              </a:endParaRPr>
            </a:p>
          </p:txBody>
        </p:sp>
        <p:sp>
          <p:nvSpPr>
            <p:cNvPr id="18" name="Rectangle 17"/>
            <p:cNvSpPr>
              <a:spLocks noChangeArrowheads="1"/>
            </p:cNvSpPr>
            <p:nvPr/>
          </p:nvSpPr>
          <p:spPr bwMode="auto">
            <a:xfrm>
              <a:off x="1143000" y="2971042"/>
              <a:ext cx="990600" cy="460283"/>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dirty="0">
                  <a:latin typeface="Tw Cen MT" charset="-18"/>
                </a:rPr>
                <a:t>Data-2</a:t>
              </a:r>
            </a:p>
          </p:txBody>
        </p:sp>
        <p:sp>
          <p:nvSpPr>
            <p:cNvPr id="19" name="TextBox 55"/>
            <p:cNvSpPr txBox="1">
              <a:spLocks noChangeArrowheads="1"/>
            </p:cNvSpPr>
            <p:nvPr/>
          </p:nvSpPr>
          <p:spPr bwMode="auto">
            <a:xfrm>
              <a:off x="114300" y="1980639"/>
              <a:ext cx="1600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user2</a:t>
              </a:r>
            </a:p>
          </p:txBody>
        </p:sp>
        <p:sp>
          <p:nvSpPr>
            <p:cNvPr id="20" name="TextBox 56"/>
            <p:cNvSpPr txBox="1">
              <a:spLocks noChangeArrowheads="1"/>
            </p:cNvSpPr>
            <p:nvPr/>
          </p:nvSpPr>
          <p:spPr bwMode="auto">
            <a:xfrm>
              <a:off x="381000" y="2450068"/>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s0</a:t>
              </a:r>
            </a:p>
          </p:txBody>
        </p:sp>
        <p:sp>
          <p:nvSpPr>
            <p:cNvPr id="21" name="TextBox 57"/>
            <p:cNvSpPr txBox="1">
              <a:spLocks noChangeArrowheads="1"/>
            </p:cNvSpPr>
            <p:nvPr/>
          </p:nvSpPr>
          <p:spPr bwMode="auto">
            <a:xfrm>
              <a:off x="685800" y="2983468"/>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s1</a:t>
              </a:r>
            </a:p>
          </p:txBody>
        </p:sp>
      </p:grpSp>
      <p:grpSp>
        <p:nvGrpSpPr>
          <p:cNvPr id="22" name="Group 58"/>
          <p:cNvGrpSpPr>
            <a:grpSpLocks/>
          </p:cNvGrpSpPr>
          <p:nvPr/>
        </p:nvGrpSpPr>
        <p:grpSpPr bwMode="auto">
          <a:xfrm>
            <a:off x="114300" y="4900613"/>
            <a:ext cx="2400300" cy="1728787"/>
            <a:chOff x="114300" y="1980639"/>
            <a:chExt cx="2400300" cy="1728444"/>
          </a:xfrm>
        </p:grpSpPr>
        <p:sp>
          <p:nvSpPr>
            <p:cNvPr id="23" name="Oval 22"/>
            <p:cNvSpPr>
              <a:spLocks noChangeArrowheads="1"/>
            </p:cNvSpPr>
            <p:nvPr/>
          </p:nvSpPr>
          <p:spPr bwMode="auto">
            <a:xfrm>
              <a:off x="304800" y="2164752"/>
              <a:ext cx="2209800" cy="1544331"/>
            </a:xfrm>
            <a:prstGeom prst="ellipse">
              <a:avLst/>
            </a:prstGeom>
            <a:solidFill>
              <a:srgbClr val="D4E2ED"/>
            </a:solidFill>
            <a:ln w="10000">
              <a:solidFill>
                <a:schemeClr val="accent1"/>
              </a:solidFill>
              <a:round/>
              <a:headEnd/>
              <a:tailEnd/>
            </a:ln>
            <a:effectLst>
              <a:outerShdw blurRad="38100" dist="30000" dir="5400000" rotWithShape="0">
                <a:srgbClr val="808080">
                  <a:alpha val="45000"/>
                </a:srgbClr>
              </a:outerShdw>
            </a:effectLst>
          </p:spPr>
          <p:txBody>
            <a:bodyPr anchor="ctr"/>
            <a:lstStyle/>
            <a:p>
              <a:pPr algn="ctr"/>
              <a:endParaRPr lang="vi-VN">
                <a:solidFill>
                  <a:srgbClr val="FFFFFF"/>
                </a:solidFill>
                <a:latin typeface="Tw Cen MT" charset="-18"/>
              </a:endParaRPr>
            </a:p>
          </p:txBody>
        </p:sp>
        <p:sp>
          <p:nvSpPr>
            <p:cNvPr id="24" name="Rectangle 23"/>
            <p:cNvSpPr>
              <a:spLocks noChangeArrowheads="1"/>
            </p:cNvSpPr>
            <p:nvPr/>
          </p:nvSpPr>
          <p:spPr bwMode="auto">
            <a:xfrm>
              <a:off x="838200" y="2361563"/>
              <a:ext cx="876300" cy="457109"/>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dirty="0" smtClean="0">
                  <a:latin typeface="Tw Cen MT" charset="-18"/>
                </a:rPr>
                <a:t>Editor</a:t>
              </a:r>
              <a:endParaRPr lang="en-US" sz="2000" dirty="0">
                <a:latin typeface="Tw Cen MT" charset="-18"/>
              </a:endParaRPr>
            </a:p>
          </p:txBody>
        </p:sp>
        <p:sp>
          <p:nvSpPr>
            <p:cNvPr id="25" name="Rectangle 24"/>
            <p:cNvSpPr>
              <a:spLocks noChangeArrowheads="1"/>
            </p:cNvSpPr>
            <p:nvPr/>
          </p:nvSpPr>
          <p:spPr bwMode="auto">
            <a:xfrm>
              <a:off x="1143000" y="2971042"/>
              <a:ext cx="1066800" cy="460284"/>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dirty="0">
                  <a:latin typeface="Tw Cen MT" charset="-18"/>
                </a:rPr>
                <a:t>Data-3</a:t>
              </a:r>
            </a:p>
          </p:txBody>
        </p:sp>
        <p:sp>
          <p:nvSpPr>
            <p:cNvPr id="26" name="TextBox 62"/>
            <p:cNvSpPr txBox="1">
              <a:spLocks noChangeArrowheads="1"/>
            </p:cNvSpPr>
            <p:nvPr/>
          </p:nvSpPr>
          <p:spPr bwMode="auto">
            <a:xfrm>
              <a:off x="114300" y="1980639"/>
              <a:ext cx="1600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user3</a:t>
              </a:r>
            </a:p>
          </p:txBody>
        </p:sp>
        <p:sp>
          <p:nvSpPr>
            <p:cNvPr id="27" name="TextBox 63"/>
            <p:cNvSpPr txBox="1">
              <a:spLocks noChangeArrowheads="1"/>
            </p:cNvSpPr>
            <p:nvPr/>
          </p:nvSpPr>
          <p:spPr bwMode="auto">
            <a:xfrm>
              <a:off x="381000" y="2450068"/>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s0</a:t>
              </a:r>
            </a:p>
          </p:txBody>
        </p:sp>
        <p:sp>
          <p:nvSpPr>
            <p:cNvPr id="28" name="TextBox 64"/>
            <p:cNvSpPr txBox="1">
              <a:spLocks noChangeArrowheads="1"/>
            </p:cNvSpPr>
            <p:nvPr/>
          </p:nvSpPr>
          <p:spPr bwMode="auto">
            <a:xfrm>
              <a:off x="685800" y="2983468"/>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s1</a:t>
              </a:r>
            </a:p>
          </p:txBody>
        </p:sp>
      </p:grpSp>
      <p:grpSp>
        <p:nvGrpSpPr>
          <p:cNvPr id="29" name="Group 28"/>
          <p:cNvGrpSpPr/>
          <p:nvPr/>
        </p:nvGrpSpPr>
        <p:grpSpPr>
          <a:xfrm>
            <a:off x="5486401" y="849312"/>
            <a:ext cx="3276600" cy="5856288"/>
            <a:chOff x="5864225" y="152400"/>
            <a:chExt cx="3279775" cy="6389688"/>
          </a:xfrm>
        </p:grpSpPr>
        <p:grpSp>
          <p:nvGrpSpPr>
            <p:cNvPr id="30" name="Group 5"/>
            <p:cNvGrpSpPr>
              <a:grpSpLocks/>
            </p:cNvGrpSpPr>
            <p:nvPr/>
          </p:nvGrpSpPr>
          <p:grpSpPr bwMode="auto">
            <a:xfrm>
              <a:off x="5937250" y="304800"/>
              <a:ext cx="1752600" cy="5791200"/>
              <a:chOff x="6781800" y="304800"/>
              <a:chExt cx="1752600" cy="5791200"/>
            </a:xfrm>
          </p:grpSpPr>
          <p:sp>
            <p:nvSpPr>
              <p:cNvPr id="56" name="Rectangle 55"/>
              <p:cNvSpPr>
                <a:spLocks noChangeArrowheads="1"/>
              </p:cNvSpPr>
              <p:nvPr/>
            </p:nvSpPr>
            <p:spPr bwMode="auto">
              <a:xfrm>
                <a:off x="6781800" y="304800"/>
                <a:ext cx="1752600" cy="5791200"/>
              </a:xfrm>
              <a:prstGeom prst="rect">
                <a:avLst/>
              </a:prstGeom>
              <a:solidFill>
                <a:srgbClr val="D4E2ED"/>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a:solidFill>
                    <a:srgbClr val="FFFFFF"/>
                  </a:solidFill>
                  <a:latin typeface="Tw Cen MT" charset="-18"/>
                </a:endParaRPr>
              </a:p>
            </p:txBody>
          </p:sp>
          <p:sp>
            <p:nvSpPr>
              <p:cNvPr id="57" name="Rectangle 56"/>
              <p:cNvSpPr>
                <a:spLocks noChangeArrowheads="1"/>
              </p:cNvSpPr>
              <p:nvPr/>
            </p:nvSpPr>
            <p:spPr bwMode="auto">
              <a:xfrm>
                <a:off x="6781800" y="304800"/>
                <a:ext cx="1752600" cy="762000"/>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OS</a:t>
                </a:r>
              </a:p>
            </p:txBody>
          </p:sp>
          <p:sp>
            <p:nvSpPr>
              <p:cNvPr id="58" name="Rectangle 57"/>
              <p:cNvSpPr>
                <a:spLocks noChangeArrowheads="1"/>
              </p:cNvSpPr>
              <p:nvPr/>
            </p:nvSpPr>
            <p:spPr bwMode="auto">
              <a:xfrm>
                <a:off x="6781800" y="1981200"/>
                <a:ext cx="1752600" cy="904875"/>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dirty="0" smtClean="0">
                    <a:latin typeface="Tw Cen MT" charset="-18"/>
                  </a:rPr>
                  <a:t>Editor</a:t>
                </a:r>
                <a:endParaRPr lang="en-US" sz="2000" dirty="0">
                  <a:latin typeface="Tw Cen MT" charset="-18"/>
                </a:endParaRPr>
              </a:p>
            </p:txBody>
          </p:sp>
          <p:sp>
            <p:nvSpPr>
              <p:cNvPr id="59" name="Rectangle 58"/>
              <p:cNvSpPr>
                <a:spLocks noChangeArrowheads="1"/>
              </p:cNvSpPr>
              <p:nvPr/>
            </p:nvSpPr>
            <p:spPr bwMode="auto">
              <a:xfrm>
                <a:off x="6781800" y="3451225"/>
                <a:ext cx="1752600" cy="969963"/>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Data-1</a:t>
                </a:r>
              </a:p>
              <a:p>
                <a:pPr algn="ctr"/>
                <a:endParaRPr lang="en-US" sz="2000">
                  <a:latin typeface="Tw Cen MT" charset="-18"/>
                </a:endParaRPr>
              </a:p>
            </p:txBody>
          </p:sp>
          <p:sp>
            <p:nvSpPr>
              <p:cNvPr id="60" name="Rectangle 59"/>
              <p:cNvSpPr>
                <a:spLocks noChangeArrowheads="1"/>
              </p:cNvSpPr>
              <p:nvPr/>
            </p:nvSpPr>
            <p:spPr bwMode="auto">
              <a:xfrm>
                <a:off x="6781800" y="4470400"/>
                <a:ext cx="1752600" cy="457200"/>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Data-2</a:t>
                </a:r>
              </a:p>
            </p:txBody>
          </p:sp>
          <p:sp>
            <p:nvSpPr>
              <p:cNvPr id="61" name="Rectangle 60"/>
              <p:cNvSpPr>
                <a:spLocks noChangeArrowheads="1"/>
              </p:cNvSpPr>
              <p:nvPr/>
            </p:nvSpPr>
            <p:spPr bwMode="auto">
              <a:xfrm>
                <a:off x="6781800" y="5192713"/>
                <a:ext cx="1752600" cy="522287"/>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Data-3</a:t>
                </a:r>
              </a:p>
            </p:txBody>
          </p:sp>
        </p:grpSp>
        <p:sp>
          <p:nvSpPr>
            <p:cNvPr id="31" name="TextBox 12"/>
            <p:cNvSpPr txBox="1">
              <a:spLocks noChangeArrowheads="1"/>
            </p:cNvSpPr>
            <p:nvPr/>
          </p:nvSpPr>
          <p:spPr bwMode="auto">
            <a:xfrm>
              <a:off x="5864225" y="6172200"/>
              <a:ext cx="2054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Physical memory</a:t>
              </a:r>
            </a:p>
          </p:txBody>
        </p:sp>
        <p:cxnSp>
          <p:nvCxnSpPr>
            <p:cNvPr id="32" name="Straight Connector 31"/>
            <p:cNvCxnSpPr>
              <a:cxnSpLocks noChangeShapeType="1"/>
            </p:cNvCxnSpPr>
            <p:nvPr/>
          </p:nvCxnSpPr>
          <p:spPr bwMode="auto">
            <a:xfrm>
              <a:off x="7689850" y="19812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33" name="Straight Connector 32"/>
            <p:cNvCxnSpPr>
              <a:cxnSpLocks noChangeShapeType="1"/>
            </p:cNvCxnSpPr>
            <p:nvPr/>
          </p:nvCxnSpPr>
          <p:spPr bwMode="auto">
            <a:xfrm>
              <a:off x="7693025" y="34290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34" name="Straight Connector 33"/>
            <p:cNvCxnSpPr>
              <a:cxnSpLocks noChangeShapeType="1"/>
            </p:cNvCxnSpPr>
            <p:nvPr/>
          </p:nvCxnSpPr>
          <p:spPr bwMode="auto">
            <a:xfrm>
              <a:off x="7693025" y="44196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35" name="Straight Connector 34"/>
            <p:cNvCxnSpPr>
              <a:cxnSpLocks noChangeShapeType="1"/>
            </p:cNvCxnSpPr>
            <p:nvPr/>
          </p:nvCxnSpPr>
          <p:spPr bwMode="auto">
            <a:xfrm>
              <a:off x="7693025" y="51816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36" name="Straight Arrow Connector 35"/>
            <p:cNvCxnSpPr>
              <a:cxnSpLocks noChangeShapeType="1"/>
            </p:cNvCxnSpPr>
            <p:nvPr/>
          </p:nvCxnSpPr>
          <p:spPr bwMode="auto">
            <a:xfrm rot="5400000">
              <a:off x="7468394" y="2434431"/>
              <a:ext cx="901700" cy="1588"/>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37" name="Straight Arrow Connector 36"/>
            <p:cNvCxnSpPr>
              <a:cxnSpLocks noChangeShapeType="1"/>
            </p:cNvCxnSpPr>
            <p:nvPr/>
          </p:nvCxnSpPr>
          <p:spPr bwMode="auto">
            <a:xfrm rot="5400000">
              <a:off x="7434263" y="3935413"/>
              <a:ext cx="968375" cy="3175"/>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38" name="Straight Arrow Connector 37"/>
            <p:cNvCxnSpPr>
              <a:cxnSpLocks noChangeShapeType="1"/>
            </p:cNvCxnSpPr>
            <p:nvPr/>
          </p:nvCxnSpPr>
          <p:spPr bwMode="auto">
            <a:xfrm rot="5400000">
              <a:off x="7669213" y="4703763"/>
              <a:ext cx="496887" cy="1587"/>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p:cNvCxnSpPr>
            <p:nvPr/>
          </p:nvCxnSpPr>
          <p:spPr bwMode="auto">
            <a:xfrm rot="5400000">
              <a:off x="7653338" y="5448300"/>
              <a:ext cx="534988" cy="1587"/>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40" name="TextBox 21"/>
            <p:cNvSpPr txBox="1">
              <a:spLocks noChangeArrowheads="1"/>
            </p:cNvSpPr>
            <p:nvPr/>
          </p:nvSpPr>
          <p:spPr bwMode="auto">
            <a:xfrm>
              <a:off x="8305800" y="1827213"/>
              <a:ext cx="838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1000</a:t>
              </a:r>
            </a:p>
          </p:txBody>
        </p:sp>
        <p:cxnSp>
          <p:nvCxnSpPr>
            <p:cNvPr id="41" name="Straight Connector 40"/>
            <p:cNvCxnSpPr>
              <a:cxnSpLocks noChangeShapeType="1"/>
            </p:cNvCxnSpPr>
            <p:nvPr/>
          </p:nvCxnSpPr>
          <p:spPr bwMode="auto">
            <a:xfrm>
              <a:off x="7693025" y="2894013"/>
              <a:ext cx="612775" cy="1587"/>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42" name="Straight Connector 41"/>
            <p:cNvCxnSpPr>
              <a:cxnSpLocks noChangeShapeType="1"/>
            </p:cNvCxnSpPr>
            <p:nvPr/>
          </p:nvCxnSpPr>
          <p:spPr bwMode="auto">
            <a:xfrm>
              <a:off x="7693025" y="4951413"/>
              <a:ext cx="612775" cy="1587"/>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43" name="Straight Connector 42"/>
            <p:cNvCxnSpPr>
              <a:cxnSpLocks noChangeShapeType="1"/>
            </p:cNvCxnSpPr>
            <p:nvPr/>
          </p:nvCxnSpPr>
          <p:spPr bwMode="auto">
            <a:xfrm>
              <a:off x="7693025" y="57150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44" name="TextBox 25"/>
            <p:cNvSpPr txBox="1">
              <a:spLocks noChangeArrowheads="1"/>
            </p:cNvSpPr>
            <p:nvPr/>
          </p:nvSpPr>
          <p:spPr bwMode="auto">
            <a:xfrm>
              <a:off x="8302625" y="26781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2500</a:t>
              </a:r>
            </a:p>
          </p:txBody>
        </p:sp>
        <p:sp>
          <p:nvSpPr>
            <p:cNvPr id="45" name="TextBox 26"/>
            <p:cNvSpPr txBox="1">
              <a:spLocks noChangeArrowheads="1"/>
            </p:cNvSpPr>
            <p:nvPr/>
          </p:nvSpPr>
          <p:spPr bwMode="auto">
            <a:xfrm>
              <a:off x="8302625" y="32004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3500</a:t>
              </a:r>
            </a:p>
          </p:txBody>
        </p:sp>
        <p:sp>
          <p:nvSpPr>
            <p:cNvPr id="46" name="TextBox 27"/>
            <p:cNvSpPr txBox="1">
              <a:spLocks noChangeArrowheads="1"/>
            </p:cNvSpPr>
            <p:nvPr/>
          </p:nvSpPr>
          <p:spPr bwMode="auto">
            <a:xfrm>
              <a:off x="8302625" y="42021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5500</a:t>
              </a:r>
            </a:p>
          </p:txBody>
        </p:sp>
        <p:sp>
          <p:nvSpPr>
            <p:cNvPr id="47" name="TextBox 28"/>
            <p:cNvSpPr txBox="1">
              <a:spLocks noChangeArrowheads="1"/>
            </p:cNvSpPr>
            <p:nvPr/>
          </p:nvSpPr>
          <p:spPr bwMode="auto">
            <a:xfrm>
              <a:off x="8302625" y="47355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5700</a:t>
              </a:r>
            </a:p>
          </p:txBody>
        </p:sp>
        <p:sp>
          <p:nvSpPr>
            <p:cNvPr id="48" name="TextBox 29"/>
            <p:cNvSpPr txBox="1">
              <a:spLocks noChangeArrowheads="1"/>
            </p:cNvSpPr>
            <p:nvPr/>
          </p:nvSpPr>
          <p:spPr bwMode="auto">
            <a:xfrm>
              <a:off x="8302625" y="50403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6000</a:t>
              </a:r>
            </a:p>
          </p:txBody>
        </p:sp>
        <p:sp>
          <p:nvSpPr>
            <p:cNvPr id="49" name="TextBox 30"/>
            <p:cNvSpPr txBox="1">
              <a:spLocks noChangeArrowheads="1"/>
            </p:cNvSpPr>
            <p:nvPr/>
          </p:nvSpPr>
          <p:spPr bwMode="auto">
            <a:xfrm>
              <a:off x="8302625" y="54975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6700</a:t>
              </a:r>
            </a:p>
          </p:txBody>
        </p:sp>
        <p:sp>
          <p:nvSpPr>
            <p:cNvPr id="50" name="TextBox 31"/>
            <p:cNvSpPr txBox="1">
              <a:spLocks noChangeArrowheads="1"/>
            </p:cNvSpPr>
            <p:nvPr/>
          </p:nvSpPr>
          <p:spPr bwMode="auto">
            <a:xfrm>
              <a:off x="7921625" y="22209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solidFill>
                    <a:srgbClr val="558BB8"/>
                  </a:solidFill>
                </a:rPr>
                <a:t>1500</a:t>
              </a:r>
            </a:p>
          </p:txBody>
        </p:sp>
        <p:sp>
          <p:nvSpPr>
            <p:cNvPr id="51" name="TextBox 32"/>
            <p:cNvSpPr txBox="1">
              <a:spLocks noChangeArrowheads="1"/>
            </p:cNvSpPr>
            <p:nvPr/>
          </p:nvSpPr>
          <p:spPr bwMode="auto">
            <a:xfrm>
              <a:off x="7921625" y="37338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solidFill>
                    <a:srgbClr val="558BB8"/>
                  </a:solidFill>
                </a:rPr>
                <a:t>2000</a:t>
              </a:r>
            </a:p>
          </p:txBody>
        </p:sp>
        <p:sp>
          <p:nvSpPr>
            <p:cNvPr id="52" name="TextBox 33"/>
            <p:cNvSpPr txBox="1">
              <a:spLocks noChangeArrowheads="1"/>
            </p:cNvSpPr>
            <p:nvPr/>
          </p:nvSpPr>
          <p:spPr bwMode="auto">
            <a:xfrm>
              <a:off x="7921625" y="45069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solidFill>
                    <a:srgbClr val="558BB8"/>
                  </a:solidFill>
                </a:rPr>
                <a:t>200</a:t>
              </a:r>
            </a:p>
          </p:txBody>
        </p:sp>
        <p:sp>
          <p:nvSpPr>
            <p:cNvPr id="53" name="TextBox 52"/>
            <p:cNvSpPr txBox="1"/>
            <p:nvPr/>
          </p:nvSpPr>
          <p:spPr>
            <a:xfrm>
              <a:off x="7921625" y="5268913"/>
              <a:ext cx="838200" cy="339725"/>
            </a:xfrm>
            <a:prstGeom prst="rect">
              <a:avLst/>
            </a:prstGeom>
            <a:noFill/>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solidFill>
                    <a:srgbClr val="558BB8"/>
                  </a:solidFill>
                </a:rPr>
                <a:t>700</a:t>
              </a:r>
            </a:p>
          </p:txBody>
        </p:sp>
        <p:cxnSp>
          <p:nvCxnSpPr>
            <p:cNvPr id="54" name="Straight Connector 53"/>
            <p:cNvCxnSpPr>
              <a:cxnSpLocks noChangeShapeType="1"/>
            </p:cNvCxnSpPr>
            <p:nvPr/>
          </p:nvCxnSpPr>
          <p:spPr bwMode="auto">
            <a:xfrm>
              <a:off x="7696200" y="306388"/>
              <a:ext cx="612775" cy="1587"/>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55" name="TextBox 37"/>
            <p:cNvSpPr txBox="1">
              <a:spLocks noChangeArrowheads="1"/>
            </p:cNvSpPr>
            <p:nvPr/>
          </p:nvSpPr>
          <p:spPr bwMode="auto">
            <a:xfrm>
              <a:off x="8305800" y="1524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0</a:t>
              </a:r>
            </a:p>
          </p:txBody>
        </p:sp>
      </p:grpSp>
    </p:spTree>
    <p:extLst>
      <p:ext uri="{BB962C8B-B14F-4D97-AF65-F5344CB8AC3E}">
        <p14:creationId xmlns:p14="http://schemas.microsoft.com/office/powerpoint/2010/main" val="21650569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3.9. </a:t>
            </a:r>
            <a:r>
              <a:rPr lang="en-US" dirty="0"/>
              <a:t>Chia </a:t>
            </a:r>
            <a:r>
              <a:rPr lang="en-US" dirty="0" err="1"/>
              <a:t>sẻ</a:t>
            </a:r>
            <a:r>
              <a:rPr lang="en-US" dirty="0"/>
              <a:t> </a:t>
            </a:r>
            <a:r>
              <a:rPr lang="en-US" dirty="0" err="1"/>
              <a:t>đoạn</a:t>
            </a:r>
            <a:r>
              <a:rPr lang="en-US" dirty="0"/>
              <a:t> (Sharing Segments)</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graphicFrame>
        <p:nvGraphicFramePr>
          <p:cNvPr id="7" name="Content Placeholder 4"/>
          <p:cNvGraphicFramePr>
            <a:graphicFrameLocks noGrp="1"/>
          </p:cNvGraphicFramePr>
          <p:nvPr>
            <p:ph sz="quarter" idx="1"/>
          </p:nvPr>
        </p:nvGraphicFramePr>
        <p:xfrm>
          <a:off x="2855913" y="1600200"/>
          <a:ext cx="2511425" cy="4699638"/>
        </p:xfrm>
        <a:graphic>
          <a:graphicData uri="http://schemas.openxmlformats.org/drawingml/2006/table">
            <a:tbl>
              <a:tblPr/>
              <a:tblGrid>
                <a:gridCol w="836612"/>
                <a:gridCol w="838200"/>
                <a:gridCol w="836613"/>
              </a:tblGrid>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w Cen MT" charset="-18"/>
                          <a:ea typeface="ＭＳ Ｐゴシック" charset="-128"/>
                        </a:rPr>
                        <a:t>ST1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seg</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lim</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base</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1500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1000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1</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rPr>
                        <a:t>2000</a:t>
                      </a: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3500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w Cen MT" charset="-18"/>
                          <a:ea typeface="ＭＳ Ｐゴシック" charset="-128"/>
                        </a:rPr>
                        <a:t>ST3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seg</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lim</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base</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1500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100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1</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700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6000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bl>
          </a:graphicData>
        </a:graphic>
      </p:graphicFrame>
      <p:grpSp>
        <p:nvGrpSpPr>
          <p:cNvPr id="8" name="Group 50"/>
          <p:cNvGrpSpPr>
            <a:grpSpLocks/>
          </p:cNvGrpSpPr>
          <p:nvPr/>
        </p:nvGrpSpPr>
        <p:grpSpPr bwMode="auto">
          <a:xfrm>
            <a:off x="114300" y="1471613"/>
            <a:ext cx="2400300" cy="1728787"/>
            <a:chOff x="114300" y="1980639"/>
            <a:chExt cx="2400300" cy="1728444"/>
          </a:xfrm>
        </p:grpSpPr>
        <p:sp>
          <p:nvSpPr>
            <p:cNvPr id="9" name="Oval 8"/>
            <p:cNvSpPr>
              <a:spLocks noChangeArrowheads="1"/>
            </p:cNvSpPr>
            <p:nvPr/>
          </p:nvSpPr>
          <p:spPr bwMode="auto">
            <a:xfrm>
              <a:off x="304800" y="2164752"/>
              <a:ext cx="2209800" cy="1544331"/>
            </a:xfrm>
            <a:prstGeom prst="ellipse">
              <a:avLst/>
            </a:prstGeom>
            <a:solidFill>
              <a:srgbClr val="D4E2ED"/>
            </a:solidFill>
            <a:ln w="10000">
              <a:solidFill>
                <a:schemeClr val="accent1"/>
              </a:solidFill>
              <a:round/>
              <a:headEnd/>
              <a:tailEnd/>
            </a:ln>
            <a:effectLst>
              <a:outerShdw blurRad="38100" dist="30000" dir="5400000" rotWithShape="0">
                <a:srgbClr val="808080">
                  <a:alpha val="45000"/>
                </a:srgbClr>
              </a:outerShdw>
            </a:effectLst>
          </p:spPr>
          <p:txBody>
            <a:bodyPr anchor="ctr"/>
            <a:lstStyle/>
            <a:p>
              <a:pPr algn="ctr"/>
              <a:endParaRPr lang="vi-VN">
                <a:solidFill>
                  <a:srgbClr val="FFFFFF"/>
                </a:solidFill>
                <a:latin typeface="Tw Cen MT" charset="-18"/>
              </a:endParaRPr>
            </a:p>
          </p:txBody>
        </p:sp>
        <p:sp>
          <p:nvSpPr>
            <p:cNvPr id="10" name="Rectangle 9"/>
            <p:cNvSpPr>
              <a:spLocks noChangeArrowheads="1"/>
            </p:cNvSpPr>
            <p:nvPr/>
          </p:nvSpPr>
          <p:spPr bwMode="auto">
            <a:xfrm>
              <a:off x="838200" y="2361563"/>
              <a:ext cx="876300" cy="457109"/>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dirty="0" smtClean="0">
                  <a:latin typeface="Tw Cen MT" charset="-18"/>
                </a:rPr>
                <a:t>Editor</a:t>
              </a:r>
              <a:endParaRPr lang="en-US" sz="2000" dirty="0">
                <a:latin typeface="Tw Cen MT" charset="-18"/>
              </a:endParaRPr>
            </a:p>
          </p:txBody>
        </p:sp>
        <p:sp>
          <p:nvSpPr>
            <p:cNvPr id="11" name="Rectangle 10"/>
            <p:cNvSpPr>
              <a:spLocks noChangeArrowheads="1"/>
            </p:cNvSpPr>
            <p:nvPr/>
          </p:nvSpPr>
          <p:spPr bwMode="auto">
            <a:xfrm>
              <a:off x="1143000" y="2971042"/>
              <a:ext cx="990600" cy="460284"/>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dirty="0">
                  <a:latin typeface="Tw Cen MT" charset="-18"/>
                </a:rPr>
                <a:t>Data-1</a:t>
              </a:r>
            </a:p>
          </p:txBody>
        </p:sp>
        <p:sp>
          <p:nvSpPr>
            <p:cNvPr id="12" name="TextBox 41"/>
            <p:cNvSpPr txBox="1">
              <a:spLocks noChangeArrowheads="1"/>
            </p:cNvSpPr>
            <p:nvPr/>
          </p:nvSpPr>
          <p:spPr bwMode="auto">
            <a:xfrm>
              <a:off x="114300" y="1980639"/>
              <a:ext cx="1600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user1</a:t>
              </a:r>
            </a:p>
          </p:txBody>
        </p:sp>
        <p:sp>
          <p:nvSpPr>
            <p:cNvPr id="13" name="TextBox 42"/>
            <p:cNvSpPr txBox="1">
              <a:spLocks noChangeArrowheads="1"/>
            </p:cNvSpPr>
            <p:nvPr/>
          </p:nvSpPr>
          <p:spPr bwMode="auto">
            <a:xfrm>
              <a:off x="381000" y="2450068"/>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s0</a:t>
              </a:r>
            </a:p>
          </p:txBody>
        </p:sp>
        <p:sp>
          <p:nvSpPr>
            <p:cNvPr id="14" name="TextBox 43"/>
            <p:cNvSpPr txBox="1">
              <a:spLocks noChangeArrowheads="1"/>
            </p:cNvSpPr>
            <p:nvPr/>
          </p:nvSpPr>
          <p:spPr bwMode="auto">
            <a:xfrm>
              <a:off x="685800" y="2983468"/>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s1</a:t>
              </a:r>
            </a:p>
          </p:txBody>
        </p:sp>
      </p:grpSp>
      <p:grpSp>
        <p:nvGrpSpPr>
          <p:cNvPr id="15" name="Group 58"/>
          <p:cNvGrpSpPr>
            <a:grpSpLocks/>
          </p:cNvGrpSpPr>
          <p:nvPr/>
        </p:nvGrpSpPr>
        <p:grpSpPr bwMode="auto">
          <a:xfrm>
            <a:off x="114300" y="4900613"/>
            <a:ext cx="2400300" cy="1728787"/>
            <a:chOff x="114300" y="1980639"/>
            <a:chExt cx="2400300" cy="1728444"/>
          </a:xfrm>
        </p:grpSpPr>
        <p:sp>
          <p:nvSpPr>
            <p:cNvPr id="16" name="Oval 15"/>
            <p:cNvSpPr>
              <a:spLocks noChangeArrowheads="1"/>
            </p:cNvSpPr>
            <p:nvPr/>
          </p:nvSpPr>
          <p:spPr bwMode="auto">
            <a:xfrm>
              <a:off x="304800" y="2164752"/>
              <a:ext cx="2209800" cy="1544331"/>
            </a:xfrm>
            <a:prstGeom prst="ellipse">
              <a:avLst/>
            </a:prstGeom>
            <a:solidFill>
              <a:srgbClr val="D4E2ED"/>
            </a:solidFill>
            <a:ln w="10000">
              <a:solidFill>
                <a:schemeClr val="accent1"/>
              </a:solidFill>
              <a:round/>
              <a:headEnd/>
              <a:tailEnd/>
            </a:ln>
            <a:effectLst>
              <a:outerShdw blurRad="38100" dist="30000" dir="5400000" rotWithShape="0">
                <a:srgbClr val="808080">
                  <a:alpha val="45000"/>
                </a:srgbClr>
              </a:outerShdw>
            </a:effectLst>
          </p:spPr>
          <p:txBody>
            <a:bodyPr anchor="ctr"/>
            <a:lstStyle/>
            <a:p>
              <a:pPr algn="ctr"/>
              <a:endParaRPr lang="vi-VN">
                <a:solidFill>
                  <a:srgbClr val="FFFFFF"/>
                </a:solidFill>
                <a:latin typeface="Tw Cen MT" charset="-18"/>
              </a:endParaRPr>
            </a:p>
          </p:txBody>
        </p:sp>
        <p:sp>
          <p:nvSpPr>
            <p:cNvPr id="17" name="Rectangle 16"/>
            <p:cNvSpPr>
              <a:spLocks noChangeArrowheads="1"/>
            </p:cNvSpPr>
            <p:nvPr/>
          </p:nvSpPr>
          <p:spPr bwMode="auto">
            <a:xfrm>
              <a:off x="838200" y="2361563"/>
              <a:ext cx="876300" cy="457109"/>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dirty="0" smtClean="0">
                  <a:latin typeface="Tw Cen MT" charset="-18"/>
                </a:rPr>
                <a:t>Editor</a:t>
              </a:r>
              <a:endParaRPr lang="en-US" sz="2000" dirty="0">
                <a:latin typeface="Tw Cen MT" charset="-18"/>
              </a:endParaRPr>
            </a:p>
          </p:txBody>
        </p:sp>
        <p:sp>
          <p:nvSpPr>
            <p:cNvPr id="18" name="Rectangle 17"/>
            <p:cNvSpPr>
              <a:spLocks noChangeArrowheads="1"/>
            </p:cNvSpPr>
            <p:nvPr/>
          </p:nvSpPr>
          <p:spPr bwMode="auto">
            <a:xfrm>
              <a:off x="1143000" y="2971042"/>
              <a:ext cx="990600" cy="460284"/>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dirty="0">
                  <a:latin typeface="Tw Cen MT" charset="-18"/>
                </a:rPr>
                <a:t>Data-3</a:t>
              </a:r>
            </a:p>
          </p:txBody>
        </p:sp>
        <p:sp>
          <p:nvSpPr>
            <p:cNvPr id="19" name="TextBox 62"/>
            <p:cNvSpPr txBox="1">
              <a:spLocks noChangeArrowheads="1"/>
            </p:cNvSpPr>
            <p:nvPr/>
          </p:nvSpPr>
          <p:spPr bwMode="auto">
            <a:xfrm>
              <a:off x="114300" y="1980639"/>
              <a:ext cx="1600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user3</a:t>
              </a:r>
            </a:p>
          </p:txBody>
        </p:sp>
        <p:sp>
          <p:nvSpPr>
            <p:cNvPr id="20" name="TextBox 63"/>
            <p:cNvSpPr txBox="1">
              <a:spLocks noChangeArrowheads="1"/>
            </p:cNvSpPr>
            <p:nvPr/>
          </p:nvSpPr>
          <p:spPr bwMode="auto">
            <a:xfrm>
              <a:off x="381000" y="2450068"/>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s0</a:t>
              </a:r>
            </a:p>
          </p:txBody>
        </p:sp>
        <p:sp>
          <p:nvSpPr>
            <p:cNvPr id="21" name="TextBox 64"/>
            <p:cNvSpPr txBox="1">
              <a:spLocks noChangeArrowheads="1"/>
            </p:cNvSpPr>
            <p:nvPr/>
          </p:nvSpPr>
          <p:spPr bwMode="auto">
            <a:xfrm>
              <a:off x="685800" y="2983468"/>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s1</a:t>
              </a:r>
            </a:p>
          </p:txBody>
        </p:sp>
      </p:grpSp>
      <p:grpSp>
        <p:nvGrpSpPr>
          <p:cNvPr id="77" name="Group 76"/>
          <p:cNvGrpSpPr/>
          <p:nvPr/>
        </p:nvGrpSpPr>
        <p:grpSpPr>
          <a:xfrm>
            <a:off x="5486400" y="849312"/>
            <a:ext cx="3279775" cy="5856288"/>
            <a:chOff x="5864225" y="152400"/>
            <a:chExt cx="3279775" cy="6389688"/>
          </a:xfrm>
        </p:grpSpPr>
        <p:sp>
          <p:nvSpPr>
            <p:cNvPr id="78" name="Rectangle 77"/>
            <p:cNvSpPr>
              <a:spLocks noChangeArrowheads="1"/>
            </p:cNvSpPr>
            <p:nvPr/>
          </p:nvSpPr>
          <p:spPr bwMode="auto">
            <a:xfrm>
              <a:off x="5937250" y="304800"/>
              <a:ext cx="1752600" cy="5791200"/>
            </a:xfrm>
            <a:prstGeom prst="rect">
              <a:avLst/>
            </a:prstGeom>
            <a:solidFill>
              <a:srgbClr val="D4E2ED"/>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a:solidFill>
                  <a:srgbClr val="FFFFFF"/>
                </a:solidFill>
                <a:latin typeface="Tw Cen MT" charset="-18"/>
              </a:endParaRPr>
            </a:p>
          </p:txBody>
        </p:sp>
        <p:sp>
          <p:nvSpPr>
            <p:cNvPr id="79" name="Rectangle 78"/>
            <p:cNvSpPr>
              <a:spLocks noChangeArrowheads="1"/>
            </p:cNvSpPr>
            <p:nvPr/>
          </p:nvSpPr>
          <p:spPr bwMode="auto">
            <a:xfrm>
              <a:off x="5937250" y="304800"/>
              <a:ext cx="1752600" cy="762000"/>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OS</a:t>
              </a:r>
            </a:p>
          </p:txBody>
        </p:sp>
        <p:sp>
          <p:nvSpPr>
            <p:cNvPr id="80" name="Rectangle 79"/>
            <p:cNvSpPr>
              <a:spLocks noChangeArrowheads="1"/>
            </p:cNvSpPr>
            <p:nvPr/>
          </p:nvSpPr>
          <p:spPr bwMode="auto">
            <a:xfrm>
              <a:off x="5937250" y="1981200"/>
              <a:ext cx="1752600" cy="904875"/>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dirty="0" smtClean="0">
                  <a:latin typeface="Tw Cen MT" charset="-18"/>
                </a:rPr>
                <a:t>Editor</a:t>
              </a:r>
              <a:endParaRPr lang="en-US" sz="2000" dirty="0">
                <a:latin typeface="Tw Cen MT" charset="-18"/>
              </a:endParaRPr>
            </a:p>
          </p:txBody>
        </p:sp>
        <p:sp>
          <p:nvSpPr>
            <p:cNvPr id="81" name="Rectangle 80"/>
            <p:cNvSpPr>
              <a:spLocks noChangeArrowheads="1"/>
            </p:cNvSpPr>
            <p:nvPr/>
          </p:nvSpPr>
          <p:spPr bwMode="auto">
            <a:xfrm>
              <a:off x="5937250" y="3451225"/>
              <a:ext cx="1752600" cy="969963"/>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Data-1</a:t>
              </a:r>
            </a:p>
            <a:p>
              <a:pPr algn="ctr"/>
              <a:endParaRPr lang="en-US" sz="2000">
                <a:latin typeface="Tw Cen MT" charset="-18"/>
              </a:endParaRPr>
            </a:p>
          </p:txBody>
        </p:sp>
        <p:sp>
          <p:nvSpPr>
            <p:cNvPr id="82" name="Rectangle 81"/>
            <p:cNvSpPr>
              <a:spLocks noChangeArrowheads="1"/>
            </p:cNvSpPr>
            <p:nvPr/>
          </p:nvSpPr>
          <p:spPr bwMode="auto">
            <a:xfrm>
              <a:off x="5937250" y="5192713"/>
              <a:ext cx="1752600" cy="522287"/>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Dat-3</a:t>
              </a:r>
            </a:p>
          </p:txBody>
        </p:sp>
        <p:sp>
          <p:nvSpPr>
            <p:cNvPr id="83" name="TextBox 12"/>
            <p:cNvSpPr txBox="1">
              <a:spLocks noChangeArrowheads="1"/>
            </p:cNvSpPr>
            <p:nvPr/>
          </p:nvSpPr>
          <p:spPr bwMode="auto">
            <a:xfrm>
              <a:off x="5864225" y="6172200"/>
              <a:ext cx="2054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Physical memory</a:t>
              </a:r>
            </a:p>
          </p:txBody>
        </p:sp>
        <p:cxnSp>
          <p:nvCxnSpPr>
            <p:cNvPr id="84" name="Straight Connector 83"/>
            <p:cNvCxnSpPr>
              <a:cxnSpLocks noChangeShapeType="1"/>
            </p:cNvCxnSpPr>
            <p:nvPr/>
          </p:nvCxnSpPr>
          <p:spPr bwMode="auto">
            <a:xfrm>
              <a:off x="7689850" y="19812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85" name="Straight Connector 84"/>
            <p:cNvCxnSpPr>
              <a:cxnSpLocks noChangeShapeType="1"/>
            </p:cNvCxnSpPr>
            <p:nvPr/>
          </p:nvCxnSpPr>
          <p:spPr bwMode="auto">
            <a:xfrm>
              <a:off x="7693025" y="34290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86" name="Straight Connector 85"/>
            <p:cNvCxnSpPr>
              <a:cxnSpLocks noChangeShapeType="1"/>
            </p:cNvCxnSpPr>
            <p:nvPr/>
          </p:nvCxnSpPr>
          <p:spPr bwMode="auto">
            <a:xfrm>
              <a:off x="7693025" y="44196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87" name="Straight Connector 86"/>
            <p:cNvCxnSpPr>
              <a:cxnSpLocks noChangeShapeType="1"/>
            </p:cNvCxnSpPr>
            <p:nvPr/>
          </p:nvCxnSpPr>
          <p:spPr bwMode="auto">
            <a:xfrm>
              <a:off x="7693025" y="51816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88" name="Straight Arrow Connector 87"/>
            <p:cNvCxnSpPr>
              <a:cxnSpLocks noChangeShapeType="1"/>
            </p:cNvCxnSpPr>
            <p:nvPr/>
          </p:nvCxnSpPr>
          <p:spPr bwMode="auto">
            <a:xfrm rot="5400000">
              <a:off x="7468394" y="2434431"/>
              <a:ext cx="901700" cy="1588"/>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89" name="Straight Arrow Connector 88"/>
            <p:cNvCxnSpPr>
              <a:cxnSpLocks noChangeShapeType="1"/>
            </p:cNvCxnSpPr>
            <p:nvPr/>
          </p:nvCxnSpPr>
          <p:spPr bwMode="auto">
            <a:xfrm rot="5400000">
              <a:off x="7434263" y="3935413"/>
              <a:ext cx="968375" cy="3175"/>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90" name="Straight Arrow Connector 89"/>
            <p:cNvCxnSpPr>
              <a:cxnSpLocks noChangeShapeType="1"/>
            </p:cNvCxnSpPr>
            <p:nvPr/>
          </p:nvCxnSpPr>
          <p:spPr bwMode="auto">
            <a:xfrm rot="5400000">
              <a:off x="7653338" y="5448300"/>
              <a:ext cx="534988" cy="1587"/>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91" name="TextBox 21"/>
            <p:cNvSpPr txBox="1">
              <a:spLocks noChangeArrowheads="1"/>
            </p:cNvSpPr>
            <p:nvPr/>
          </p:nvSpPr>
          <p:spPr bwMode="auto">
            <a:xfrm>
              <a:off x="8305800" y="1827213"/>
              <a:ext cx="838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1000</a:t>
              </a:r>
            </a:p>
          </p:txBody>
        </p:sp>
        <p:cxnSp>
          <p:nvCxnSpPr>
            <p:cNvPr id="92" name="Straight Connector 91"/>
            <p:cNvCxnSpPr>
              <a:cxnSpLocks noChangeShapeType="1"/>
            </p:cNvCxnSpPr>
            <p:nvPr/>
          </p:nvCxnSpPr>
          <p:spPr bwMode="auto">
            <a:xfrm>
              <a:off x="7693025" y="2894013"/>
              <a:ext cx="612775" cy="1587"/>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93" name="Straight Connector 92"/>
            <p:cNvCxnSpPr>
              <a:cxnSpLocks noChangeShapeType="1"/>
            </p:cNvCxnSpPr>
            <p:nvPr/>
          </p:nvCxnSpPr>
          <p:spPr bwMode="auto">
            <a:xfrm>
              <a:off x="7693025" y="57150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94" name="TextBox 25"/>
            <p:cNvSpPr txBox="1">
              <a:spLocks noChangeArrowheads="1"/>
            </p:cNvSpPr>
            <p:nvPr/>
          </p:nvSpPr>
          <p:spPr bwMode="auto">
            <a:xfrm>
              <a:off x="8302625" y="26781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2500</a:t>
              </a:r>
            </a:p>
          </p:txBody>
        </p:sp>
        <p:sp>
          <p:nvSpPr>
            <p:cNvPr id="95" name="TextBox 26"/>
            <p:cNvSpPr txBox="1">
              <a:spLocks noChangeArrowheads="1"/>
            </p:cNvSpPr>
            <p:nvPr/>
          </p:nvSpPr>
          <p:spPr bwMode="auto">
            <a:xfrm>
              <a:off x="8302625" y="32004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3500</a:t>
              </a:r>
            </a:p>
          </p:txBody>
        </p:sp>
        <p:sp>
          <p:nvSpPr>
            <p:cNvPr id="96" name="TextBox 27"/>
            <p:cNvSpPr txBox="1">
              <a:spLocks noChangeArrowheads="1"/>
            </p:cNvSpPr>
            <p:nvPr/>
          </p:nvSpPr>
          <p:spPr bwMode="auto">
            <a:xfrm>
              <a:off x="8302625" y="42021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5500</a:t>
              </a:r>
            </a:p>
          </p:txBody>
        </p:sp>
        <p:sp>
          <p:nvSpPr>
            <p:cNvPr id="97" name="TextBox 29"/>
            <p:cNvSpPr txBox="1">
              <a:spLocks noChangeArrowheads="1"/>
            </p:cNvSpPr>
            <p:nvPr/>
          </p:nvSpPr>
          <p:spPr bwMode="auto">
            <a:xfrm>
              <a:off x="8302625" y="50403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6000</a:t>
              </a:r>
            </a:p>
          </p:txBody>
        </p:sp>
        <p:sp>
          <p:nvSpPr>
            <p:cNvPr id="98" name="TextBox 30"/>
            <p:cNvSpPr txBox="1">
              <a:spLocks noChangeArrowheads="1"/>
            </p:cNvSpPr>
            <p:nvPr/>
          </p:nvSpPr>
          <p:spPr bwMode="auto">
            <a:xfrm>
              <a:off x="8302625" y="54975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6700</a:t>
              </a:r>
            </a:p>
          </p:txBody>
        </p:sp>
        <p:sp>
          <p:nvSpPr>
            <p:cNvPr id="99" name="TextBox 31"/>
            <p:cNvSpPr txBox="1">
              <a:spLocks noChangeArrowheads="1"/>
            </p:cNvSpPr>
            <p:nvPr/>
          </p:nvSpPr>
          <p:spPr bwMode="auto">
            <a:xfrm>
              <a:off x="7921625" y="22209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solidFill>
                    <a:srgbClr val="558BB8"/>
                  </a:solidFill>
                </a:rPr>
                <a:t>1500</a:t>
              </a:r>
            </a:p>
          </p:txBody>
        </p:sp>
        <p:sp>
          <p:nvSpPr>
            <p:cNvPr id="100" name="TextBox 32"/>
            <p:cNvSpPr txBox="1">
              <a:spLocks noChangeArrowheads="1"/>
            </p:cNvSpPr>
            <p:nvPr/>
          </p:nvSpPr>
          <p:spPr bwMode="auto">
            <a:xfrm>
              <a:off x="7921625" y="37338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solidFill>
                    <a:srgbClr val="558BB8"/>
                  </a:solidFill>
                </a:rPr>
                <a:t>2000</a:t>
              </a:r>
            </a:p>
          </p:txBody>
        </p:sp>
        <p:sp>
          <p:nvSpPr>
            <p:cNvPr id="101" name="TextBox 100"/>
            <p:cNvSpPr txBox="1"/>
            <p:nvPr/>
          </p:nvSpPr>
          <p:spPr>
            <a:xfrm>
              <a:off x="7921625" y="5268913"/>
              <a:ext cx="838200" cy="339725"/>
            </a:xfrm>
            <a:prstGeom prst="rect">
              <a:avLst/>
            </a:prstGeom>
            <a:noFill/>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solidFill>
                    <a:srgbClr val="558BB8"/>
                  </a:solidFill>
                </a:rPr>
                <a:t>700</a:t>
              </a:r>
            </a:p>
          </p:txBody>
        </p:sp>
        <p:cxnSp>
          <p:nvCxnSpPr>
            <p:cNvPr id="102" name="Straight Connector 101"/>
            <p:cNvCxnSpPr>
              <a:cxnSpLocks noChangeShapeType="1"/>
            </p:cNvCxnSpPr>
            <p:nvPr/>
          </p:nvCxnSpPr>
          <p:spPr bwMode="auto">
            <a:xfrm>
              <a:off x="7696200" y="306388"/>
              <a:ext cx="612775" cy="1587"/>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03" name="TextBox 37"/>
            <p:cNvSpPr txBox="1">
              <a:spLocks noChangeArrowheads="1"/>
            </p:cNvSpPr>
            <p:nvPr/>
          </p:nvSpPr>
          <p:spPr bwMode="auto">
            <a:xfrm>
              <a:off x="8305800" y="1524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0</a:t>
              </a:r>
            </a:p>
          </p:txBody>
        </p:sp>
      </p:grpSp>
      <p:sp>
        <p:nvSpPr>
          <p:cNvPr id="22" name="Rounded Rectangular Callout 21"/>
          <p:cNvSpPr>
            <a:spLocks noChangeArrowheads="1"/>
          </p:cNvSpPr>
          <p:nvPr/>
        </p:nvSpPr>
        <p:spPr bwMode="auto">
          <a:xfrm>
            <a:off x="304800" y="3429000"/>
            <a:ext cx="2551113" cy="1112838"/>
          </a:xfrm>
          <a:prstGeom prst="wedgeRoundRectCallout">
            <a:avLst>
              <a:gd name="adj1" fmla="val 166875"/>
              <a:gd name="adj2" fmla="val 54787"/>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dirty="0" err="1" smtClean="0">
                <a:solidFill>
                  <a:srgbClr val="002060"/>
                </a:solidFill>
                <a:latin typeface="Tw Cen MT" charset="-18"/>
              </a:rPr>
              <a:t>Người</a:t>
            </a:r>
            <a:r>
              <a:rPr lang="en-US" dirty="0" smtClean="0">
                <a:solidFill>
                  <a:srgbClr val="002060"/>
                </a:solidFill>
                <a:latin typeface="Tw Cen MT" charset="-18"/>
              </a:rPr>
              <a:t> </a:t>
            </a:r>
            <a:r>
              <a:rPr lang="en-US" dirty="0" err="1" smtClean="0">
                <a:solidFill>
                  <a:srgbClr val="002060"/>
                </a:solidFill>
                <a:latin typeface="Tw Cen MT" charset="-18"/>
              </a:rPr>
              <a:t>dùng</a:t>
            </a:r>
            <a:r>
              <a:rPr lang="en-US" dirty="0" smtClean="0">
                <a:solidFill>
                  <a:srgbClr val="002060"/>
                </a:solidFill>
                <a:latin typeface="Tw Cen MT" charset="-18"/>
              </a:rPr>
              <a:t> 2 </a:t>
            </a:r>
            <a:r>
              <a:rPr lang="en-US" dirty="0" err="1" smtClean="0">
                <a:solidFill>
                  <a:srgbClr val="002060"/>
                </a:solidFill>
                <a:latin typeface="Tw Cen MT" charset="-18"/>
              </a:rPr>
              <a:t>thoát</a:t>
            </a:r>
            <a:r>
              <a:rPr lang="en-US" dirty="0" smtClean="0">
                <a:solidFill>
                  <a:srgbClr val="002060"/>
                </a:solidFill>
                <a:latin typeface="Tw Cen MT" charset="-18"/>
              </a:rPr>
              <a:t>:</a:t>
            </a:r>
            <a:endParaRPr lang="en-US" dirty="0">
              <a:solidFill>
                <a:srgbClr val="002060"/>
              </a:solidFill>
              <a:latin typeface="Tw Cen MT" charset="-18"/>
            </a:endParaRPr>
          </a:p>
          <a:p>
            <a:pPr algn="ctr"/>
            <a:r>
              <a:rPr lang="en-US" dirty="0">
                <a:solidFill>
                  <a:srgbClr val="002060"/>
                </a:solidFill>
                <a:latin typeface="Tw Cen MT" charset="-18"/>
              </a:rPr>
              <a:t>Data-2 </a:t>
            </a:r>
            <a:r>
              <a:rPr lang="en-US" dirty="0" err="1" smtClean="0">
                <a:solidFill>
                  <a:srgbClr val="002060"/>
                </a:solidFill>
                <a:latin typeface="Tw Cen MT" charset="-18"/>
              </a:rPr>
              <a:t>xóa</a:t>
            </a:r>
            <a:r>
              <a:rPr lang="en-US" dirty="0" smtClean="0">
                <a:solidFill>
                  <a:srgbClr val="002060"/>
                </a:solidFill>
                <a:latin typeface="Tw Cen MT" charset="-18"/>
              </a:rPr>
              <a:t> </a:t>
            </a:r>
            <a:r>
              <a:rPr lang="en-US" dirty="0" err="1" smtClean="0">
                <a:solidFill>
                  <a:srgbClr val="002060"/>
                </a:solidFill>
                <a:latin typeface="Tw Cen MT" charset="-18"/>
              </a:rPr>
              <a:t>khỏi</a:t>
            </a:r>
            <a:r>
              <a:rPr lang="en-US" dirty="0" smtClean="0">
                <a:solidFill>
                  <a:srgbClr val="002060"/>
                </a:solidFill>
                <a:latin typeface="Tw Cen MT" charset="-18"/>
              </a:rPr>
              <a:t> </a:t>
            </a:r>
            <a:r>
              <a:rPr lang="en-US" dirty="0" err="1" smtClean="0">
                <a:solidFill>
                  <a:srgbClr val="002060"/>
                </a:solidFill>
                <a:latin typeface="Tw Cen MT" charset="-18"/>
              </a:rPr>
              <a:t>bộ</a:t>
            </a:r>
            <a:r>
              <a:rPr lang="en-US" dirty="0" smtClean="0">
                <a:solidFill>
                  <a:srgbClr val="002060"/>
                </a:solidFill>
                <a:latin typeface="Tw Cen MT" charset="-18"/>
              </a:rPr>
              <a:t> </a:t>
            </a:r>
            <a:r>
              <a:rPr lang="en-US" dirty="0" err="1" smtClean="0">
                <a:solidFill>
                  <a:srgbClr val="002060"/>
                </a:solidFill>
                <a:latin typeface="Tw Cen MT" charset="-18"/>
              </a:rPr>
              <a:t>nhớ</a:t>
            </a:r>
            <a:r>
              <a:rPr lang="en-US" dirty="0" smtClean="0">
                <a:solidFill>
                  <a:srgbClr val="002060"/>
                </a:solidFill>
                <a:latin typeface="Tw Cen MT" charset="-18"/>
              </a:rPr>
              <a:t>, </a:t>
            </a:r>
            <a:r>
              <a:rPr lang="en-US" dirty="0" err="1" smtClean="0">
                <a:solidFill>
                  <a:srgbClr val="002060"/>
                </a:solidFill>
                <a:latin typeface="Tw Cen MT" charset="-18"/>
              </a:rPr>
              <a:t>ctrình</a:t>
            </a:r>
            <a:r>
              <a:rPr lang="en-US" dirty="0" smtClean="0">
                <a:solidFill>
                  <a:srgbClr val="002060"/>
                </a:solidFill>
                <a:latin typeface="Tw Cen MT" charset="-18"/>
              </a:rPr>
              <a:t> </a:t>
            </a:r>
            <a:r>
              <a:rPr lang="en-US" dirty="0" err="1" smtClean="0">
                <a:solidFill>
                  <a:srgbClr val="002060"/>
                </a:solidFill>
                <a:latin typeface="Tw Cen MT" charset="-18"/>
              </a:rPr>
              <a:t>soạn</a:t>
            </a:r>
            <a:r>
              <a:rPr lang="en-US" dirty="0" smtClean="0">
                <a:solidFill>
                  <a:srgbClr val="002060"/>
                </a:solidFill>
                <a:latin typeface="Tw Cen MT" charset="-18"/>
              </a:rPr>
              <a:t> </a:t>
            </a:r>
            <a:r>
              <a:rPr lang="en-US" dirty="0" err="1" smtClean="0">
                <a:solidFill>
                  <a:srgbClr val="002060"/>
                </a:solidFill>
                <a:latin typeface="Tw Cen MT" charset="-18"/>
              </a:rPr>
              <a:t>thảo</a:t>
            </a:r>
            <a:r>
              <a:rPr lang="en-US" dirty="0" smtClean="0">
                <a:solidFill>
                  <a:srgbClr val="002060"/>
                </a:solidFill>
                <a:latin typeface="Tw Cen MT" charset="-18"/>
              </a:rPr>
              <a:t> </a:t>
            </a:r>
            <a:r>
              <a:rPr lang="en-US" dirty="0" err="1" smtClean="0">
                <a:solidFill>
                  <a:srgbClr val="002060"/>
                </a:solidFill>
                <a:latin typeface="Tw Cen MT" charset="-18"/>
              </a:rPr>
              <a:t>tiếp</a:t>
            </a:r>
            <a:r>
              <a:rPr lang="en-US" dirty="0" smtClean="0">
                <a:solidFill>
                  <a:srgbClr val="002060"/>
                </a:solidFill>
                <a:latin typeface="Tw Cen MT" charset="-18"/>
              </a:rPr>
              <a:t> </a:t>
            </a:r>
            <a:r>
              <a:rPr lang="en-US" dirty="0" err="1" smtClean="0">
                <a:solidFill>
                  <a:srgbClr val="002060"/>
                </a:solidFill>
                <a:latin typeface="Tw Cen MT" charset="-18"/>
              </a:rPr>
              <a:t>tục</a:t>
            </a:r>
            <a:r>
              <a:rPr lang="en-US" dirty="0" smtClean="0">
                <a:solidFill>
                  <a:srgbClr val="002060"/>
                </a:solidFill>
                <a:latin typeface="Tw Cen MT" charset="-18"/>
              </a:rPr>
              <a:t> </a:t>
            </a:r>
            <a:r>
              <a:rPr lang="en-US" dirty="0" err="1" smtClean="0">
                <a:solidFill>
                  <a:srgbClr val="002060"/>
                </a:solidFill>
                <a:latin typeface="Tw Cen MT" charset="-18"/>
              </a:rPr>
              <a:t>làm</a:t>
            </a:r>
            <a:r>
              <a:rPr lang="en-US" dirty="0" smtClean="0">
                <a:solidFill>
                  <a:srgbClr val="002060"/>
                </a:solidFill>
                <a:latin typeface="Tw Cen MT" charset="-18"/>
              </a:rPr>
              <a:t> </a:t>
            </a:r>
            <a:r>
              <a:rPr lang="en-US" dirty="0" err="1" smtClean="0">
                <a:solidFill>
                  <a:srgbClr val="002060"/>
                </a:solidFill>
                <a:latin typeface="Tw Cen MT" charset="-18"/>
              </a:rPr>
              <a:t>việc</a:t>
            </a:r>
            <a:endParaRPr lang="en-US" dirty="0">
              <a:solidFill>
                <a:srgbClr val="002060"/>
              </a:solidFill>
              <a:latin typeface="Tw Cen MT" charset="-18"/>
            </a:endParaRPr>
          </a:p>
        </p:txBody>
      </p:sp>
    </p:spTree>
    <p:extLst>
      <p:ext uri="{BB962C8B-B14F-4D97-AF65-F5344CB8AC3E}">
        <p14:creationId xmlns:p14="http://schemas.microsoft.com/office/powerpoint/2010/main" val="36039264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3.9. </a:t>
            </a:r>
            <a:r>
              <a:rPr lang="en-US" dirty="0"/>
              <a:t>Chia </a:t>
            </a:r>
            <a:r>
              <a:rPr lang="en-US" dirty="0" err="1"/>
              <a:t>sẻ</a:t>
            </a:r>
            <a:r>
              <a:rPr lang="en-US" dirty="0"/>
              <a:t> </a:t>
            </a:r>
            <a:r>
              <a:rPr lang="en-US" dirty="0" err="1"/>
              <a:t>đoạn</a:t>
            </a:r>
            <a:r>
              <a:rPr lang="en-US" dirty="0"/>
              <a:t> (Sharing Segments)</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graphicFrame>
        <p:nvGraphicFramePr>
          <p:cNvPr id="7" name="Content Placeholder 4"/>
          <p:cNvGraphicFramePr>
            <a:graphicFrameLocks noGrp="1"/>
          </p:cNvGraphicFramePr>
          <p:nvPr>
            <p:ph sz="quarter" idx="1"/>
          </p:nvPr>
        </p:nvGraphicFramePr>
        <p:xfrm>
          <a:off x="2855913" y="1600200"/>
          <a:ext cx="2511425" cy="4879659"/>
        </p:xfrm>
        <a:graphic>
          <a:graphicData uri="http://schemas.openxmlformats.org/drawingml/2006/table">
            <a:tbl>
              <a:tblPr/>
              <a:tblGrid>
                <a:gridCol w="836612"/>
                <a:gridCol w="838200"/>
                <a:gridCol w="836613"/>
              </a:tblGrid>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Tw Cen MT" charset="-18"/>
                        <a:ea typeface="ＭＳ Ｐゴシック" charset="-128"/>
                      </a:endParaRPr>
                    </a:p>
                  </a:txBody>
                  <a:tcPr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smtClean="0">
                        <a:ln>
                          <a:noFill/>
                        </a:ln>
                        <a:solidFill>
                          <a:schemeClr val="tx1"/>
                        </a:solidFill>
                        <a:effectLst/>
                        <a:latin typeface="Tw Cen MT" charset="-18"/>
                        <a:ea typeface="ＭＳ Ｐゴシック" charset="-128"/>
                      </a:endParaRPr>
                    </a:p>
                  </a:txBody>
                  <a:tcPr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1" i="0" u="none" strike="noStrike" cap="none" normalizeH="0" baseline="0" smtClean="0">
                        <a:ln>
                          <a:noFill/>
                        </a:ln>
                        <a:solidFill>
                          <a:schemeClr val="tx1"/>
                        </a:solidFill>
                        <a:effectLst/>
                        <a:latin typeface="Tw Cen MT" charset="-18"/>
                        <a:ea typeface="ＭＳ Ｐゴシック" charset="-128"/>
                      </a:endParaRPr>
                    </a:p>
                  </a:txBody>
                  <a:tcPr horzOverflow="overflow">
                    <a:lnL>
                      <a:noFill/>
                    </a:lnL>
                    <a:lnR>
                      <a:noFill/>
                    </a:lnR>
                    <a:lnT>
                      <a:noFill/>
                    </a:lnT>
                    <a:lnB>
                      <a:noFill/>
                    </a:lnB>
                    <a:lnTlToBr>
                      <a:noFill/>
                    </a:lnTlToBr>
                    <a:lnBlToTr>
                      <a:noFill/>
                    </a:lnBlToTr>
                    <a:solidFill>
                      <a:srgbClr val="FFFFFF"/>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dirty="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w Cen MT" charset="-18"/>
                          <a:ea typeface="ＭＳ Ｐゴシック" charset="-128"/>
                        </a:rPr>
                        <a:t>ST3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6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FFFFFF"/>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seg</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lim</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base</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1500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100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1</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700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charset="-128"/>
                          <a:cs typeface="Times New Roman" charset="0"/>
                        </a:rPr>
                        <a:t>6000</a:t>
                      </a: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68580" marR="6858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bl>
          </a:graphicData>
        </a:graphic>
      </p:graphicFrame>
      <p:grpSp>
        <p:nvGrpSpPr>
          <p:cNvPr id="8" name="Group 58"/>
          <p:cNvGrpSpPr>
            <a:grpSpLocks/>
          </p:cNvGrpSpPr>
          <p:nvPr/>
        </p:nvGrpSpPr>
        <p:grpSpPr bwMode="auto">
          <a:xfrm>
            <a:off x="114300" y="4900613"/>
            <a:ext cx="2400300" cy="1728787"/>
            <a:chOff x="114300" y="1980639"/>
            <a:chExt cx="2400300" cy="1728444"/>
          </a:xfrm>
        </p:grpSpPr>
        <p:sp>
          <p:nvSpPr>
            <p:cNvPr id="9" name="Oval 8"/>
            <p:cNvSpPr>
              <a:spLocks noChangeArrowheads="1"/>
            </p:cNvSpPr>
            <p:nvPr/>
          </p:nvSpPr>
          <p:spPr bwMode="auto">
            <a:xfrm>
              <a:off x="304800" y="2164752"/>
              <a:ext cx="2209800" cy="1544331"/>
            </a:xfrm>
            <a:prstGeom prst="ellipse">
              <a:avLst/>
            </a:prstGeom>
            <a:solidFill>
              <a:srgbClr val="D4E2ED"/>
            </a:solidFill>
            <a:ln w="10000">
              <a:solidFill>
                <a:schemeClr val="accent1"/>
              </a:solidFill>
              <a:round/>
              <a:headEnd/>
              <a:tailEnd/>
            </a:ln>
            <a:effectLst>
              <a:outerShdw blurRad="38100" dist="30000" dir="5400000" rotWithShape="0">
                <a:srgbClr val="808080">
                  <a:alpha val="45000"/>
                </a:srgbClr>
              </a:outerShdw>
            </a:effectLst>
          </p:spPr>
          <p:txBody>
            <a:bodyPr anchor="ctr"/>
            <a:lstStyle/>
            <a:p>
              <a:pPr algn="ctr"/>
              <a:endParaRPr lang="vi-VN">
                <a:solidFill>
                  <a:srgbClr val="FFFFFF"/>
                </a:solidFill>
                <a:latin typeface="Tw Cen MT" charset="-18"/>
              </a:endParaRPr>
            </a:p>
          </p:txBody>
        </p:sp>
        <p:sp>
          <p:nvSpPr>
            <p:cNvPr id="10" name="Rectangle 9"/>
            <p:cNvSpPr>
              <a:spLocks noChangeArrowheads="1"/>
            </p:cNvSpPr>
            <p:nvPr/>
          </p:nvSpPr>
          <p:spPr bwMode="auto">
            <a:xfrm>
              <a:off x="838200" y="2361563"/>
              <a:ext cx="876300" cy="457109"/>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dirty="0" smtClean="0">
                  <a:latin typeface="Tw Cen MT" charset="-18"/>
                </a:rPr>
                <a:t>Editor</a:t>
              </a:r>
              <a:endParaRPr lang="en-US" sz="2000" dirty="0">
                <a:latin typeface="Tw Cen MT" charset="-18"/>
              </a:endParaRPr>
            </a:p>
          </p:txBody>
        </p:sp>
        <p:sp>
          <p:nvSpPr>
            <p:cNvPr id="11" name="Rectangle 10"/>
            <p:cNvSpPr>
              <a:spLocks noChangeArrowheads="1"/>
            </p:cNvSpPr>
            <p:nvPr/>
          </p:nvSpPr>
          <p:spPr bwMode="auto">
            <a:xfrm>
              <a:off x="1143000" y="2971042"/>
              <a:ext cx="1066800" cy="460284"/>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dirty="0">
                  <a:latin typeface="Tw Cen MT" charset="-18"/>
                </a:rPr>
                <a:t>Data-3</a:t>
              </a:r>
            </a:p>
          </p:txBody>
        </p:sp>
        <p:sp>
          <p:nvSpPr>
            <p:cNvPr id="12" name="TextBox 62"/>
            <p:cNvSpPr txBox="1">
              <a:spLocks noChangeArrowheads="1"/>
            </p:cNvSpPr>
            <p:nvPr/>
          </p:nvSpPr>
          <p:spPr bwMode="auto">
            <a:xfrm>
              <a:off x="114300" y="1980639"/>
              <a:ext cx="1600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user3</a:t>
              </a:r>
            </a:p>
          </p:txBody>
        </p:sp>
        <p:sp>
          <p:nvSpPr>
            <p:cNvPr id="13" name="TextBox 63"/>
            <p:cNvSpPr txBox="1">
              <a:spLocks noChangeArrowheads="1"/>
            </p:cNvSpPr>
            <p:nvPr/>
          </p:nvSpPr>
          <p:spPr bwMode="auto">
            <a:xfrm>
              <a:off x="381000" y="2450068"/>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s0</a:t>
              </a:r>
            </a:p>
          </p:txBody>
        </p:sp>
        <p:sp>
          <p:nvSpPr>
            <p:cNvPr id="14" name="TextBox 64"/>
            <p:cNvSpPr txBox="1">
              <a:spLocks noChangeArrowheads="1"/>
            </p:cNvSpPr>
            <p:nvPr/>
          </p:nvSpPr>
          <p:spPr bwMode="auto">
            <a:xfrm>
              <a:off x="685800" y="2983468"/>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s1</a:t>
              </a:r>
            </a:p>
          </p:txBody>
        </p:sp>
      </p:grpSp>
      <p:grpSp>
        <p:nvGrpSpPr>
          <p:cNvPr id="16" name="Group 15"/>
          <p:cNvGrpSpPr/>
          <p:nvPr/>
        </p:nvGrpSpPr>
        <p:grpSpPr>
          <a:xfrm>
            <a:off x="5486400" y="849312"/>
            <a:ext cx="3279775" cy="5856288"/>
            <a:chOff x="5864225" y="152400"/>
            <a:chExt cx="3279775" cy="6389688"/>
          </a:xfrm>
        </p:grpSpPr>
        <p:sp>
          <p:nvSpPr>
            <p:cNvPr id="17" name="Rectangle 16"/>
            <p:cNvSpPr>
              <a:spLocks noChangeArrowheads="1"/>
            </p:cNvSpPr>
            <p:nvPr/>
          </p:nvSpPr>
          <p:spPr bwMode="auto">
            <a:xfrm>
              <a:off x="5937250" y="304800"/>
              <a:ext cx="1752600" cy="5791200"/>
            </a:xfrm>
            <a:prstGeom prst="rect">
              <a:avLst/>
            </a:prstGeom>
            <a:solidFill>
              <a:srgbClr val="D4E2ED"/>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a:solidFill>
                  <a:srgbClr val="FFFFFF"/>
                </a:solidFill>
                <a:latin typeface="Tw Cen MT" charset="-18"/>
              </a:endParaRPr>
            </a:p>
          </p:txBody>
        </p:sp>
        <p:sp>
          <p:nvSpPr>
            <p:cNvPr id="18" name="Rectangle 17"/>
            <p:cNvSpPr>
              <a:spLocks noChangeArrowheads="1"/>
            </p:cNvSpPr>
            <p:nvPr/>
          </p:nvSpPr>
          <p:spPr bwMode="auto">
            <a:xfrm>
              <a:off x="5937250" y="304800"/>
              <a:ext cx="1752600" cy="762000"/>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OS</a:t>
              </a:r>
            </a:p>
          </p:txBody>
        </p:sp>
        <p:sp>
          <p:nvSpPr>
            <p:cNvPr id="19" name="Rectangle 18"/>
            <p:cNvSpPr>
              <a:spLocks noChangeArrowheads="1"/>
            </p:cNvSpPr>
            <p:nvPr/>
          </p:nvSpPr>
          <p:spPr bwMode="auto">
            <a:xfrm>
              <a:off x="5937250" y="1981200"/>
              <a:ext cx="1752600" cy="904875"/>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dirty="0" smtClean="0">
                  <a:latin typeface="Tw Cen MT" charset="-18"/>
                </a:rPr>
                <a:t>Editor</a:t>
              </a:r>
              <a:endParaRPr lang="en-US" sz="2000" dirty="0">
                <a:latin typeface="Tw Cen MT" charset="-18"/>
              </a:endParaRPr>
            </a:p>
          </p:txBody>
        </p:sp>
        <p:sp>
          <p:nvSpPr>
            <p:cNvPr id="20" name="Rectangle 19"/>
            <p:cNvSpPr>
              <a:spLocks noChangeArrowheads="1"/>
            </p:cNvSpPr>
            <p:nvPr/>
          </p:nvSpPr>
          <p:spPr bwMode="auto">
            <a:xfrm>
              <a:off x="5937250" y="5192713"/>
              <a:ext cx="1752600" cy="522287"/>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Data-3</a:t>
              </a:r>
            </a:p>
          </p:txBody>
        </p:sp>
        <p:sp>
          <p:nvSpPr>
            <p:cNvPr id="21" name="TextBox 12"/>
            <p:cNvSpPr txBox="1">
              <a:spLocks noChangeArrowheads="1"/>
            </p:cNvSpPr>
            <p:nvPr/>
          </p:nvSpPr>
          <p:spPr bwMode="auto">
            <a:xfrm>
              <a:off x="5864225" y="6172200"/>
              <a:ext cx="2054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Physical memory</a:t>
              </a:r>
            </a:p>
          </p:txBody>
        </p:sp>
        <p:cxnSp>
          <p:nvCxnSpPr>
            <p:cNvPr id="22" name="Straight Connector 21"/>
            <p:cNvCxnSpPr>
              <a:cxnSpLocks noChangeShapeType="1"/>
            </p:cNvCxnSpPr>
            <p:nvPr/>
          </p:nvCxnSpPr>
          <p:spPr bwMode="auto">
            <a:xfrm>
              <a:off x="7689850" y="19812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23" name="Straight Connector 22"/>
            <p:cNvCxnSpPr>
              <a:cxnSpLocks noChangeShapeType="1"/>
            </p:cNvCxnSpPr>
            <p:nvPr/>
          </p:nvCxnSpPr>
          <p:spPr bwMode="auto">
            <a:xfrm>
              <a:off x="7693025" y="51816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24" name="Straight Arrow Connector 23"/>
            <p:cNvCxnSpPr>
              <a:cxnSpLocks noChangeShapeType="1"/>
            </p:cNvCxnSpPr>
            <p:nvPr/>
          </p:nvCxnSpPr>
          <p:spPr bwMode="auto">
            <a:xfrm rot="5400000">
              <a:off x="7468394" y="2434431"/>
              <a:ext cx="901700" cy="1588"/>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25" name="Straight Arrow Connector 24"/>
            <p:cNvCxnSpPr>
              <a:cxnSpLocks noChangeShapeType="1"/>
            </p:cNvCxnSpPr>
            <p:nvPr/>
          </p:nvCxnSpPr>
          <p:spPr bwMode="auto">
            <a:xfrm rot="5400000">
              <a:off x="7653338" y="5448300"/>
              <a:ext cx="534988" cy="1587"/>
            </a:xfrm>
            <a:prstGeom prst="straightConnector1">
              <a:avLst/>
            </a:prstGeom>
            <a:noFill/>
            <a:ln w="19050">
              <a:solidFill>
                <a:schemeClr val="accent1"/>
              </a:solidFill>
              <a:round/>
              <a:headEnd type="arrow" w="med" len="me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26" name="TextBox 21"/>
            <p:cNvSpPr txBox="1">
              <a:spLocks noChangeArrowheads="1"/>
            </p:cNvSpPr>
            <p:nvPr/>
          </p:nvSpPr>
          <p:spPr bwMode="auto">
            <a:xfrm>
              <a:off x="8305800" y="1827213"/>
              <a:ext cx="838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1000</a:t>
              </a:r>
            </a:p>
          </p:txBody>
        </p:sp>
        <p:cxnSp>
          <p:nvCxnSpPr>
            <p:cNvPr id="27" name="Straight Connector 26"/>
            <p:cNvCxnSpPr>
              <a:cxnSpLocks noChangeShapeType="1"/>
            </p:cNvCxnSpPr>
            <p:nvPr/>
          </p:nvCxnSpPr>
          <p:spPr bwMode="auto">
            <a:xfrm>
              <a:off x="7693025" y="2894013"/>
              <a:ext cx="612775" cy="1587"/>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28" name="Straight Connector 27"/>
            <p:cNvCxnSpPr>
              <a:cxnSpLocks noChangeShapeType="1"/>
            </p:cNvCxnSpPr>
            <p:nvPr/>
          </p:nvCxnSpPr>
          <p:spPr bwMode="auto">
            <a:xfrm>
              <a:off x="7693025" y="5715000"/>
              <a:ext cx="612775" cy="1588"/>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29" name="TextBox 25"/>
            <p:cNvSpPr txBox="1">
              <a:spLocks noChangeArrowheads="1"/>
            </p:cNvSpPr>
            <p:nvPr/>
          </p:nvSpPr>
          <p:spPr bwMode="auto">
            <a:xfrm>
              <a:off x="8302625" y="26781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dirty="0"/>
                <a:t>2500</a:t>
              </a:r>
            </a:p>
          </p:txBody>
        </p:sp>
        <p:sp>
          <p:nvSpPr>
            <p:cNvPr id="30" name="TextBox 29"/>
            <p:cNvSpPr txBox="1">
              <a:spLocks noChangeArrowheads="1"/>
            </p:cNvSpPr>
            <p:nvPr/>
          </p:nvSpPr>
          <p:spPr bwMode="auto">
            <a:xfrm>
              <a:off x="8302625" y="50403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6000</a:t>
              </a:r>
            </a:p>
          </p:txBody>
        </p:sp>
        <p:sp>
          <p:nvSpPr>
            <p:cNvPr id="31" name="TextBox 30"/>
            <p:cNvSpPr txBox="1">
              <a:spLocks noChangeArrowheads="1"/>
            </p:cNvSpPr>
            <p:nvPr/>
          </p:nvSpPr>
          <p:spPr bwMode="auto">
            <a:xfrm>
              <a:off x="8302625" y="54975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6700</a:t>
              </a:r>
            </a:p>
          </p:txBody>
        </p:sp>
        <p:sp>
          <p:nvSpPr>
            <p:cNvPr id="32" name="TextBox 31"/>
            <p:cNvSpPr txBox="1">
              <a:spLocks noChangeArrowheads="1"/>
            </p:cNvSpPr>
            <p:nvPr/>
          </p:nvSpPr>
          <p:spPr bwMode="auto">
            <a:xfrm>
              <a:off x="7921625" y="2220913"/>
              <a:ext cx="838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solidFill>
                    <a:srgbClr val="558BB8"/>
                  </a:solidFill>
                </a:rPr>
                <a:t>1500</a:t>
              </a:r>
            </a:p>
          </p:txBody>
        </p:sp>
        <p:sp>
          <p:nvSpPr>
            <p:cNvPr id="33" name="TextBox 32"/>
            <p:cNvSpPr txBox="1"/>
            <p:nvPr/>
          </p:nvSpPr>
          <p:spPr>
            <a:xfrm>
              <a:off x="7921625" y="5268913"/>
              <a:ext cx="838200" cy="339725"/>
            </a:xfrm>
            <a:prstGeom prst="rect">
              <a:avLst/>
            </a:prstGeom>
            <a:noFill/>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dirty="0">
                  <a:solidFill>
                    <a:srgbClr val="558BB8"/>
                  </a:solidFill>
                </a:rPr>
                <a:t>700</a:t>
              </a:r>
            </a:p>
          </p:txBody>
        </p:sp>
        <p:cxnSp>
          <p:nvCxnSpPr>
            <p:cNvPr id="34" name="Straight Connector 33"/>
            <p:cNvCxnSpPr>
              <a:cxnSpLocks noChangeShapeType="1"/>
            </p:cNvCxnSpPr>
            <p:nvPr/>
          </p:nvCxnSpPr>
          <p:spPr bwMode="auto">
            <a:xfrm>
              <a:off x="7696200" y="306388"/>
              <a:ext cx="612775" cy="1587"/>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35" name="TextBox 37"/>
            <p:cNvSpPr txBox="1">
              <a:spLocks noChangeArrowheads="1"/>
            </p:cNvSpPr>
            <p:nvPr/>
          </p:nvSpPr>
          <p:spPr bwMode="auto">
            <a:xfrm>
              <a:off x="8305800" y="1524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0</a:t>
              </a:r>
            </a:p>
          </p:txBody>
        </p:sp>
      </p:grpSp>
      <p:sp>
        <p:nvSpPr>
          <p:cNvPr id="15" name="Rounded Rectangular Callout 14"/>
          <p:cNvSpPr>
            <a:spLocks noChangeArrowheads="1"/>
          </p:cNvSpPr>
          <p:nvPr/>
        </p:nvSpPr>
        <p:spPr bwMode="auto">
          <a:xfrm>
            <a:off x="304800" y="1773238"/>
            <a:ext cx="2551113" cy="1112837"/>
          </a:xfrm>
          <a:prstGeom prst="wedgeRoundRectCallout">
            <a:avLst>
              <a:gd name="adj1" fmla="val 193787"/>
              <a:gd name="adj2" fmla="val 159704"/>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dirty="0">
                <a:latin typeface="Tw Cen MT" charset="-18"/>
              </a:rPr>
              <a:t>User 1 </a:t>
            </a:r>
            <a:r>
              <a:rPr lang="en-US" dirty="0" err="1" smtClean="0">
                <a:latin typeface="Tw Cen MT" charset="-18"/>
              </a:rPr>
              <a:t>thoát</a:t>
            </a:r>
            <a:r>
              <a:rPr lang="en-US" dirty="0" smtClean="0">
                <a:latin typeface="Tw Cen MT" charset="-18"/>
              </a:rPr>
              <a:t>:</a:t>
            </a:r>
            <a:endParaRPr lang="en-US" dirty="0">
              <a:latin typeface="Tw Cen MT" charset="-18"/>
            </a:endParaRPr>
          </a:p>
          <a:p>
            <a:pPr algn="ctr"/>
            <a:r>
              <a:rPr lang="en-US" dirty="0" smtClean="0">
                <a:latin typeface="Tw Cen MT" charset="-18"/>
              </a:rPr>
              <a:t>Data-1 </a:t>
            </a:r>
            <a:r>
              <a:rPr lang="en-US" dirty="0" err="1" smtClean="0">
                <a:latin typeface="Tw Cen MT" charset="-18"/>
              </a:rPr>
              <a:t>được</a:t>
            </a:r>
            <a:r>
              <a:rPr lang="en-US" dirty="0" smtClean="0">
                <a:latin typeface="Tw Cen MT" charset="-18"/>
              </a:rPr>
              <a:t> </a:t>
            </a:r>
            <a:r>
              <a:rPr lang="en-US" dirty="0" err="1" smtClean="0">
                <a:latin typeface="Tw Cen MT" charset="-18"/>
              </a:rPr>
              <a:t>giải</a:t>
            </a:r>
            <a:r>
              <a:rPr lang="en-US" dirty="0" smtClean="0">
                <a:latin typeface="Tw Cen MT" charset="-18"/>
              </a:rPr>
              <a:t> </a:t>
            </a:r>
            <a:r>
              <a:rPr lang="en-US" dirty="0" err="1" smtClean="0">
                <a:latin typeface="Tw Cen MT" charset="-18"/>
              </a:rPr>
              <a:t>phóng</a:t>
            </a:r>
            <a:r>
              <a:rPr lang="en-US" dirty="0" smtClean="0">
                <a:latin typeface="Tw Cen MT" charset="-18"/>
              </a:rPr>
              <a:t> </a:t>
            </a:r>
            <a:r>
              <a:rPr lang="en-US" dirty="0" err="1" smtClean="0">
                <a:latin typeface="Tw Cen MT" charset="-18"/>
              </a:rPr>
              <a:t>khỏi</a:t>
            </a:r>
            <a:r>
              <a:rPr lang="en-US" dirty="0" smtClean="0">
                <a:latin typeface="Tw Cen MT" charset="-18"/>
              </a:rPr>
              <a:t> </a:t>
            </a:r>
            <a:r>
              <a:rPr lang="en-US" dirty="0" err="1" smtClean="0">
                <a:latin typeface="Tw Cen MT" charset="-18"/>
              </a:rPr>
              <a:t>bộ</a:t>
            </a:r>
            <a:r>
              <a:rPr lang="en-US" dirty="0" smtClean="0">
                <a:latin typeface="Tw Cen MT" charset="-18"/>
              </a:rPr>
              <a:t> </a:t>
            </a:r>
            <a:r>
              <a:rPr lang="en-US" dirty="0" err="1" smtClean="0">
                <a:latin typeface="Tw Cen MT" charset="-18"/>
              </a:rPr>
              <a:t>nhớ</a:t>
            </a:r>
            <a:r>
              <a:rPr lang="en-US" dirty="0" smtClean="0">
                <a:latin typeface="Tw Cen MT" charset="-18"/>
              </a:rPr>
              <a:t>. </a:t>
            </a:r>
            <a:endParaRPr lang="en-US" dirty="0">
              <a:latin typeface="Tw Cen MT" charset="-18"/>
            </a:endParaRPr>
          </a:p>
        </p:txBody>
      </p:sp>
    </p:spTree>
    <p:extLst>
      <p:ext uri="{BB962C8B-B14F-4D97-AF65-F5344CB8AC3E}">
        <p14:creationId xmlns:p14="http://schemas.microsoft.com/office/powerpoint/2010/main" val="29215684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3.9. </a:t>
            </a:r>
            <a:r>
              <a:rPr lang="en-US" dirty="0"/>
              <a:t>Chia </a:t>
            </a:r>
            <a:r>
              <a:rPr lang="en-US" dirty="0" err="1"/>
              <a:t>sẻ</a:t>
            </a:r>
            <a:r>
              <a:rPr lang="en-US" dirty="0"/>
              <a:t> </a:t>
            </a:r>
            <a:r>
              <a:rPr lang="en-US" dirty="0" err="1"/>
              <a:t>đoạn</a:t>
            </a:r>
            <a:r>
              <a:rPr lang="en-US" dirty="0"/>
              <a:t> (Sharing Segments)</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dirty="0"/>
          </a:p>
        </p:txBody>
      </p:sp>
      <p:grpSp>
        <p:nvGrpSpPr>
          <p:cNvPr id="9" name="Group 8"/>
          <p:cNvGrpSpPr/>
          <p:nvPr/>
        </p:nvGrpSpPr>
        <p:grpSpPr>
          <a:xfrm>
            <a:off x="5486400" y="849312"/>
            <a:ext cx="3279775" cy="5856288"/>
            <a:chOff x="5864225" y="152400"/>
            <a:chExt cx="3279775" cy="6389688"/>
          </a:xfrm>
        </p:grpSpPr>
        <p:sp>
          <p:nvSpPr>
            <p:cNvPr id="10" name="Rectangle 9"/>
            <p:cNvSpPr>
              <a:spLocks noChangeArrowheads="1"/>
            </p:cNvSpPr>
            <p:nvPr/>
          </p:nvSpPr>
          <p:spPr bwMode="auto">
            <a:xfrm>
              <a:off x="5937250" y="304800"/>
              <a:ext cx="1752600" cy="5791200"/>
            </a:xfrm>
            <a:prstGeom prst="rect">
              <a:avLst/>
            </a:prstGeom>
            <a:solidFill>
              <a:srgbClr val="D4E2ED"/>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a:solidFill>
                  <a:srgbClr val="FFFFFF"/>
                </a:solidFill>
                <a:latin typeface="Tw Cen MT" charset="-18"/>
              </a:endParaRPr>
            </a:p>
          </p:txBody>
        </p:sp>
        <p:sp>
          <p:nvSpPr>
            <p:cNvPr id="11" name="Rectangle 10"/>
            <p:cNvSpPr>
              <a:spLocks noChangeArrowheads="1"/>
            </p:cNvSpPr>
            <p:nvPr/>
          </p:nvSpPr>
          <p:spPr bwMode="auto">
            <a:xfrm>
              <a:off x="5937250" y="304800"/>
              <a:ext cx="1752600" cy="762000"/>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000">
                  <a:latin typeface="Tw Cen MT" charset="-18"/>
                </a:rPr>
                <a:t>OS</a:t>
              </a:r>
            </a:p>
          </p:txBody>
        </p:sp>
        <p:sp>
          <p:nvSpPr>
            <p:cNvPr id="12" name="TextBox 12"/>
            <p:cNvSpPr txBox="1">
              <a:spLocks noChangeArrowheads="1"/>
            </p:cNvSpPr>
            <p:nvPr/>
          </p:nvSpPr>
          <p:spPr bwMode="auto">
            <a:xfrm>
              <a:off x="5864225" y="6172200"/>
              <a:ext cx="2054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800"/>
                <a:t>Physical memory</a:t>
              </a:r>
            </a:p>
          </p:txBody>
        </p:sp>
        <p:cxnSp>
          <p:nvCxnSpPr>
            <p:cNvPr id="13" name="Straight Connector 12"/>
            <p:cNvCxnSpPr>
              <a:cxnSpLocks noChangeShapeType="1"/>
            </p:cNvCxnSpPr>
            <p:nvPr/>
          </p:nvCxnSpPr>
          <p:spPr bwMode="auto">
            <a:xfrm>
              <a:off x="7696200" y="306388"/>
              <a:ext cx="612775" cy="1587"/>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4" name="TextBox 37"/>
            <p:cNvSpPr txBox="1">
              <a:spLocks noChangeArrowheads="1"/>
            </p:cNvSpPr>
            <p:nvPr/>
          </p:nvSpPr>
          <p:spPr bwMode="auto">
            <a:xfrm>
              <a:off x="8305800" y="1524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t>0</a:t>
              </a:r>
            </a:p>
          </p:txBody>
        </p:sp>
      </p:grpSp>
      <p:sp>
        <p:nvSpPr>
          <p:cNvPr id="7" name="Rounded Rectangular Callout 6"/>
          <p:cNvSpPr>
            <a:spLocks noChangeArrowheads="1"/>
          </p:cNvSpPr>
          <p:nvPr/>
        </p:nvSpPr>
        <p:spPr bwMode="auto">
          <a:xfrm>
            <a:off x="533400" y="4983163"/>
            <a:ext cx="2551113" cy="1112837"/>
          </a:xfrm>
          <a:prstGeom prst="wedgeRoundRectCallout">
            <a:avLst>
              <a:gd name="adj1" fmla="val 193116"/>
              <a:gd name="adj2" fmla="val -284667"/>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en-US" dirty="0">
              <a:latin typeface="Tw Cen MT" charset="-18"/>
            </a:endParaRPr>
          </a:p>
        </p:txBody>
      </p:sp>
      <p:sp>
        <p:nvSpPr>
          <p:cNvPr id="15" name="Rounded Rectangular Callout 14"/>
          <p:cNvSpPr>
            <a:spLocks noChangeArrowheads="1"/>
          </p:cNvSpPr>
          <p:nvPr/>
        </p:nvSpPr>
        <p:spPr bwMode="auto">
          <a:xfrm>
            <a:off x="533400" y="4983163"/>
            <a:ext cx="2703513" cy="1265237"/>
          </a:xfrm>
          <a:prstGeom prst="wedgeRoundRectCallout">
            <a:avLst>
              <a:gd name="adj1" fmla="val 189079"/>
              <a:gd name="adj2" fmla="val -14648"/>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dirty="0" err="1" smtClean="0">
                <a:latin typeface="Tw Cen MT" charset="-18"/>
              </a:rPr>
              <a:t>Khi</a:t>
            </a:r>
            <a:r>
              <a:rPr lang="en-US" dirty="0" smtClean="0">
                <a:latin typeface="Tw Cen MT" charset="-18"/>
              </a:rPr>
              <a:t> </a:t>
            </a:r>
            <a:r>
              <a:rPr lang="en-US" dirty="0">
                <a:latin typeface="Tw Cen MT" charset="-18"/>
              </a:rPr>
              <a:t>User 3 </a:t>
            </a:r>
            <a:r>
              <a:rPr lang="en-US" dirty="0" err="1" smtClean="0">
                <a:latin typeface="Tw Cen MT" charset="-18"/>
              </a:rPr>
              <a:t>kết</a:t>
            </a:r>
            <a:r>
              <a:rPr lang="en-US" dirty="0" smtClean="0">
                <a:latin typeface="Tw Cen MT" charset="-18"/>
              </a:rPr>
              <a:t> </a:t>
            </a:r>
            <a:r>
              <a:rPr lang="en-US" dirty="0" err="1" smtClean="0">
                <a:latin typeface="Tw Cen MT" charset="-18"/>
              </a:rPr>
              <a:t>thúc</a:t>
            </a:r>
            <a:r>
              <a:rPr lang="en-US" dirty="0" smtClean="0">
                <a:latin typeface="Tw Cen MT" charset="-18"/>
              </a:rPr>
              <a:t>:</a:t>
            </a:r>
            <a:endParaRPr lang="en-US" dirty="0">
              <a:latin typeface="Tw Cen MT" charset="-18"/>
            </a:endParaRPr>
          </a:p>
          <a:p>
            <a:pPr algn="ctr"/>
            <a:r>
              <a:rPr lang="en-US" dirty="0">
                <a:latin typeface="Tw Cen MT" charset="-18"/>
              </a:rPr>
              <a:t>Data-3 </a:t>
            </a:r>
            <a:r>
              <a:rPr lang="en-US" dirty="0" err="1" smtClean="0">
                <a:latin typeface="Tw Cen MT" charset="-18"/>
              </a:rPr>
              <a:t>và</a:t>
            </a:r>
            <a:r>
              <a:rPr lang="en-US" dirty="0" smtClean="0">
                <a:latin typeface="Tw Cen MT" charset="-18"/>
              </a:rPr>
              <a:t> </a:t>
            </a:r>
            <a:r>
              <a:rPr lang="en-US" dirty="0" err="1" smtClean="0">
                <a:latin typeface="Tw Cen MT" charset="-18"/>
              </a:rPr>
              <a:t>chương</a:t>
            </a:r>
            <a:r>
              <a:rPr lang="en-US" dirty="0" smtClean="0">
                <a:latin typeface="Tw Cen MT" charset="-18"/>
              </a:rPr>
              <a:t> </a:t>
            </a:r>
            <a:r>
              <a:rPr lang="en-US" dirty="0" err="1" smtClean="0">
                <a:latin typeface="Tw Cen MT" charset="-18"/>
              </a:rPr>
              <a:t>trình</a:t>
            </a:r>
            <a:r>
              <a:rPr lang="en-US" dirty="0" smtClean="0">
                <a:latin typeface="Tw Cen MT" charset="-18"/>
              </a:rPr>
              <a:t> </a:t>
            </a:r>
            <a:r>
              <a:rPr lang="en-US" dirty="0" err="1" smtClean="0">
                <a:latin typeface="Tw Cen MT" charset="-18"/>
              </a:rPr>
              <a:t>soạn</a:t>
            </a:r>
            <a:r>
              <a:rPr lang="en-US" dirty="0" smtClean="0">
                <a:latin typeface="Tw Cen MT" charset="-18"/>
              </a:rPr>
              <a:t> </a:t>
            </a:r>
            <a:r>
              <a:rPr lang="en-US" dirty="0" err="1" smtClean="0">
                <a:latin typeface="Tw Cen MT" charset="-18"/>
              </a:rPr>
              <a:t>thảo</a:t>
            </a:r>
            <a:r>
              <a:rPr lang="en-US" dirty="0" smtClean="0">
                <a:latin typeface="Tw Cen MT" charset="-18"/>
              </a:rPr>
              <a:t> </a:t>
            </a:r>
            <a:r>
              <a:rPr lang="en-US" dirty="0" err="1" smtClean="0">
                <a:latin typeface="Tw Cen MT" charset="-18"/>
              </a:rPr>
              <a:t>đồng</a:t>
            </a:r>
            <a:r>
              <a:rPr lang="en-US" dirty="0" smtClean="0">
                <a:latin typeface="Tw Cen MT" charset="-18"/>
              </a:rPr>
              <a:t> </a:t>
            </a:r>
            <a:r>
              <a:rPr lang="en-US" dirty="0" err="1" smtClean="0">
                <a:latin typeface="Tw Cen MT" charset="-18"/>
              </a:rPr>
              <a:t>thời</a:t>
            </a:r>
            <a:r>
              <a:rPr lang="en-US" dirty="0" smtClean="0">
                <a:latin typeface="Tw Cen MT" charset="-18"/>
              </a:rPr>
              <a:t> </a:t>
            </a:r>
            <a:r>
              <a:rPr lang="en-US" dirty="0" err="1" smtClean="0">
                <a:latin typeface="Tw Cen MT" charset="-18"/>
              </a:rPr>
              <a:t>giải</a:t>
            </a:r>
            <a:r>
              <a:rPr lang="en-US" dirty="0" smtClean="0">
                <a:latin typeface="Tw Cen MT" charset="-18"/>
              </a:rPr>
              <a:t> </a:t>
            </a:r>
            <a:r>
              <a:rPr lang="en-US" dirty="0" err="1" smtClean="0">
                <a:latin typeface="Tw Cen MT" charset="-18"/>
              </a:rPr>
              <a:t>phóng</a:t>
            </a:r>
            <a:r>
              <a:rPr lang="en-US" dirty="0" smtClean="0">
                <a:latin typeface="Tw Cen MT" charset="-18"/>
              </a:rPr>
              <a:t> </a:t>
            </a:r>
            <a:r>
              <a:rPr lang="en-US" dirty="0" err="1" smtClean="0">
                <a:latin typeface="Tw Cen MT" charset="-18"/>
              </a:rPr>
              <a:t>khỏi</a:t>
            </a:r>
            <a:r>
              <a:rPr lang="en-US" dirty="0" smtClean="0">
                <a:latin typeface="Tw Cen MT" charset="-18"/>
              </a:rPr>
              <a:t> </a:t>
            </a:r>
            <a:r>
              <a:rPr lang="en-US" dirty="0" err="1" smtClean="0">
                <a:latin typeface="Tw Cen MT" charset="-18"/>
              </a:rPr>
              <a:t>bộ</a:t>
            </a:r>
            <a:r>
              <a:rPr lang="en-US" dirty="0" smtClean="0">
                <a:latin typeface="Tw Cen MT" charset="-18"/>
              </a:rPr>
              <a:t> </a:t>
            </a:r>
            <a:r>
              <a:rPr lang="en-US" dirty="0" err="1" smtClean="0">
                <a:latin typeface="Tw Cen MT" charset="-18"/>
              </a:rPr>
              <a:t>nhớ</a:t>
            </a:r>
            <a:r>
              <a:rPr lang="en-US" dirty="0" smtClean="0">
                <a:latin typeface="Tw Cen MT" charset="-18"/>
              </a:rPr>
              <a:t>. </a:t>
            </a:r>
            <a:endParaRPr lang="en-US" dirty="0">
              <a:latin typeface="Tw Cen MT" charset="-18"/>
            </a:endParaRPr>
          </a:p>
        </p:txBody>
      </p:sp>
    </p:spTree>
    <p:extLst>
      <p:ext uri="{BB962C8B-B14F-4D97-AF65-F5344CB8AC3E}">
        <p14:creationId xmlns:p14="http://schemas.microsoft.com/office/powerpoint/2010/main" val="23896717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itchFamily="18" charset="0"/>
                <a:cs typeface="Calibri" pitchFamily="34" charset="0"/>
              </a:rPr>
              <a:t>Chương 3. Quản lý bộ nhớ</a:t>
            </a:r>
            <a:endParaRPr lang="vi-VN" dirty="0">
              <a:latin typeface="Cambria" pitchFamily="18" charset="0"/>
              <a:cs typeface="Calibri" pitchFamily="34" charset="0"/>
            </a:endParaRPr>
          </a:p>
        </p:txBody>
      </p:sp>
      <p:sp>
        <p:nvSpPr>
          <p:cNvPr id="3" name="Content Placeholder 2"/>
          <p:cNvSpPr>
            <a:spLocks noGrp="1"/>
          </p:cNvSpPr>
          <p:nvPr>
            <p:ph idx="1"/>
          </p:nvPr>
        </p:nvSpPr>
        <p:spPr/>
        <p:txBody>
          <a:bodyPr/>
          <a:lstStyle/>
          <a:p>
            <a:pPr marL="411480" lvl="1" indent="0">
              <a:buNone/>
            </a:pPr>
            <a:r>
              <a:rPr lang="en-US" b="1" dirty="0" smtClean="0">
                <a:solidFill>
                  <a:schemeClr val="tx2">
                    <a:lumMod val="60000"/>
                    <a:lumOff val="40000"/>
                  </a:schemeClr>
                </a:solidFill>
              </a:rPr>
              <a:t>3.6. </a:t>
            </a:r>
            <a:r>
              <a:rPr lang="en-US" b="1" dirty="0" err="1" smtClean="0">
                <a:solidFill>
                  <a:schemeClr val="tx2">
                    <a:lumMod val="60000"/>
                    <a:lumOff val="40000"/>
                  </a:schemeClr>
                </a:solidFill>
              </a:rPr>
              <a:t>Kỹ</a:t>
            </a:r>
            <a:r>
              <a:rPr lang="en-US" b="1" dirty="0" smtClean="0">
                <a:solidFill>
                  <a:schemeClr val="tx2">
                    <a:lumMod val="60000"/>
                    <a:lumOff val="40000"/>
                  </a:schemeClr>
                </a:solidFill>
              </a:rPr>
              <a:t> </a:t>
            </a:r>
            <a:r>
              <a:rPr lang="en-US" b="1" dirty="0" err="1" smtClean="0">
                <a:solidFill>
                  <a:schemeClr val="tx2">
                    <a:lumMod val="60000"/>
                    <a:lumOff val="40000"/>
                  </a:schemeClr>
                </a:solidFill>
              </a:rPr>
              <a:t>thuật</a:t>
            </a:r>
            <a:r>
              <a:rPr lang="en-US" b="1" dirty="0" smtClean="0">
                <a:solidFill>
                  <a:schemeClr val="tx2">
                    <a:lumMod val="60000"/>
                    <a:lumOff val="40000"/>
                  </a:schemeClr>
                </a:solidFill>
              </a:rPr>
              <a:t> </a:t>
            </a:r>
            <a:r>
              <a:rPr lang="en-US" b="1" dirty="0" err="1" smtClean="0">
                <a:solidFill>
                  <a:schemeClr val="tx2">
                    <a:lumMod val="60000"/>
                    <a:lumOff val="40000"/>
                  </a:schemeClr>
                </a:solidFill>
              </a:rPr>
              <a:t>phân</a:t>
            </a:r>
            <a:r>
              <a:rPr lang="en-US" b="1" dirty="0" smtClean="0">
                <a:solidFill>
                  <a:schemeClr val="tx2">
                    <a:lumMod val="60000"/>
                    <a:lumOff val="40000"/>
                  </a:schemeClr>
                </a:solidFill>
              </a:rPr>
              <a:t> </a:t>
            </a:r>
            <a:r>
              <a:rPr lang="en-US" b="1" dirty="0" err="1" smtClean="0">
                <a:solidFill>
                  <a:schemeClr val="tx2">
                    <a:lumMod val="60000"/>
                    <a:lumOff val="40000"/>
                  </a:schemeClr>
                </a:solidFill>
              </a:rPr>
              <a:t>trang</a:t>
            </a:r>
            <a:r>
              <a:rPr lang="en-US" b="1" dirty="0" smtClean="0">
                <a:solidFill>
                  <a:schemeClr val="tx2">
                    <a:lumMod val="60000"/>
                    <a:lumOff val="40000"/>
                  </a:schemeClr>
                </a:solidFill>
              </a:rPr>
              <a:t> (Paging)</a:t>
            </a:r>
          </a:p>
          <a:p>
            <a:pPr marL="411163" lvl="1" indent="280988">
              <a:buNone/>
            </a:pPr>
            <a:r>
              <a:rPr lang="vi-VN" b="1" dirty="0" smtClean="0">
                <a:solidFill>
                  <a:schemeClr val="tx2">
                    <a:lumMod val="60000"/>
                    <a:lumOff val="40000"/>
                  </a:schemeClr>
                </a:solidFill>
                <a:latin typeface="Calibri" pitchFamily="34" charset="0"/>
                <a:cs typeface="Calibri" pitchFamily="34" charset="0"/>
              </a:rPr>
              <a:t>3.6.1. Sử </a:t>
            </a:r>
            <a:r>
              <a:rPr lang="vi-VN" b="1" dirty="0">
                <a:solidFill>
                  <a:schemeClr val="tx2">
                    <a:lumMod val="60000"/>
                    <a:lumOff val="40000"/>
                  </a:schemeClr>
                </a:solidFill>
                <a:latin typeface="Calibri" pitchFamily="34" charset="0"/>
                <a:cs typeface="Calibri" pitchFamily="34" charset="0"/>
              </a:rPr>
              <a:t>dụng thanh ghi truy cập nhanh </a:t>
            </a:r>
            <a:endParaRPr lang="vi-VN" b="1" dirty="0" smtClean="0">
              <a:solidFill>
                <a:schemeClr val="tx2">
                  <a:lumMod val="60000"/>
                  <a:lumOff val="40000"/>
                </a:schemeClr>
              </a:solidFill>
              <a:latin typeface="Calibri" pitchFamily="34" charset="0"/>
              <a:cs typeface="Calibri" pitchFamily="34" charset="0"/>
            </a:endParaRPr>
          </a:p>
          <a:p>
            <a:pPr marL="411163" lvl="1" indent="280988">
              <a:buNone/>
            </a:pPr>
            <a:r>
              <a:rPr lang="vi-VN" b="1" dirty="0" smtClean="0">
                <a:solidFill>
                  <a:schemeClr val="tx2">
                    <a:lumMod val="60000"/>
                    <a:lumOff val="40000"/>
                  </a:schemeClr>
                </a:solidFill>
                <a:latin typeface="Calibri" pitchFamily="34" charset="0"/>
                <a:cs typeface="Calibri" pitchFamily="34" charset="0"/>
              </a:rPr>
              <a:t>3.6.2. Lưu </a:t>
            </a:r>
            <a:r>
              <a:rPr lang="vi-VN" b="1" dirty="0">
                <a:solidFill>
                  <a:schemeClr val="tx2">
                    <a:lumMod val="60000"/>
                    <a:lumOff val="40000"/>
                  </a:schemeClr>
                </a:solidFill>
                <a:latin typeface="Calibri" pitchFamily="34" charset="0"/>
                <a:cs typeface="Calibri" pitchFamily="34" charset="0"/>
              </a:rPr>
              <a:t>bảng phân trang trong bộ nhớ </a:t>
            </a:r>
            <a:r>
              <a:rPr lang="vi-VN" b="1" dirty="0" smtClean="0">
                <a:solidFill>
                  <a:schemeClr val="tx2">
                    <a:lumMod val="60000"/>
                    <a:lumOff val="40000"/>
                  </a:schemeClr>
                </a:solidFill>
                <a:latin typeface="Calibri" pitchFamily="34" charset="0"/>
                <a:cs typeface="Calibri" pitchFamily="34" charset="0"/>
              </a:rPr>
              <a:t>chính</a:t>
            </a:r>
          </a:p>
          <a:p>
            <a:pPr marL="411163" lvl="1" indent="280988">
              <a:buNone/>
            </a:pPr>
            <a:r>
              <a:rPr lang="en-US" b="1" dirty="0" smtClean="0">
                <a:solidFill>
                  <a:schemeClr val="tx2">
                    <a:lumMod val="60000"/>
                    <a:lumOff val="40000"/>
                  </a:schemeClr>
                </a:solidFill>
              </a:rPr>
              <a:t>3.6.3. </a:t>
            </a:r>
            <a:r>
              <a:rPr lang="en-US" b="1" dirty="0" err="1" smtClean="0">
                <a:solidFill>
                  <a:schemeClr val="tx2">
                    <a:lumMod val="60000"/>
                    <a:lumOff val="40000"/>
                  </a:schemeClr>
                </a:solidFill>
              </a:rPr>
              <a:t>Sử</a:t>
            </a:r>
            <a:r>
              <a:rPr lang="en-US" b="1" dirty="0" smtClean="0">
                <a:solidFill>
                  <a:schemeClr val="tx2">
                    <a:lumMod val="60000"/>
                    <a:lumOff val="40000"/>
                  </a:schemeClr>
                </a:solidFill>
              </a:rPr>
              <a:t> </a:t>
            </a:r>
            <a:r>
              <a:rPr lang="en-US" b="1" dirty="0" err="1">
                <a:solidFill>
                  <a:schemeClr val="tx2">
                    <a:lumMod val="60000"/>
                    <a:lumOff val="40000"/>
                  </a:schemeClr>
                </a:solidFill>
              </a:rPr>
              <a:t>dụng</a:t>
            </a:r>
            <a:r>
              <a:rPr lang="en-US" b="1" dirty="0">
                <a:solidFill>
                  <a:schemeClr val="tx2">
                    <a:lumMod val="60000"/>
                    <a:lumOff val="40000"/>
                  </a:schemeClr>
                </a:solidFill>
              </a:rPr>
              <a:t> </a:t>
            </a:r>
            <a:r>
              <a:rPr lang="en-US" b="1" dirty="0" err="1">
                <a:solidFill>
                  <a:schemeClr val="tx2">
                    <a:lumMod val="60000"/>
                    <a:lumOff val="40000"/>
                  </a:schemeClr>
                </a:solidFill>
              </a:rPr>
              <a:t>thanh</a:t>
            </a:r>
            <a:r>
              <a:rPr lang="en-US" b="1" dirty="0">
                <a:solidFill>
                  <a:schemeClr val="tx2">
                    <a:lumMod val="60000"/>
                    <a:lumOff val="40000"/>
                  </a:schemeClr>
                </a:solidFill>
              </a:rPr>
              <a:t> </a:t>
            </a:r>
            <a:r>
              <a:rPr lang="en-US" b="1" dirty="0" err="1">
                <a:solidFill>
                  <a:schemeClr val="tx2">
                    <a:lumMod val="60000"/>
                    <a:lumOff val="40000"/>
                  </a:schemeClr>
                </a:solidFill>
              </a:rPr>
              <a:t>nhớ</a:t>
            </a:r>
            <a:r>
              <a:rPr lang="en-US" b="1" dirty="0">
                <a:solidFill>
                  <a:schemeClr val="tx2">
                    <a:lumMod val="60000"/>
                    <a:lumOff val="40000"/>
                  </a:schemeClr>
                </a:solidFill>
              </a:rPr>
              <a:t> </a:t>
            </a:r>
            <a:r>
              <a:rPr lang="en-US" b="1" dirty="0" err="1">
                <a:solidFill>
                  <a:schemeClr val="tx2">
                    <a:lumMod val="60000"/>
                    <a:lumOff val="40000"/>
                  </a:schemeClr>
                </a:solidFill>
              </a:rPr>
              <a:t>kết</a:t>
            </a:r>
            <a:r>
              <a:rPr lang="en-US" b="1" dirty="0">
                <a:solidFill>
                  <a:schemeClr val="tx2">
                    <a:lumMod val="60000"/>
                    <a:lumOff val="40000"/>
                  </a:schemeClr>
                </a:solidFill>
              </a:rPr>
              <a:t> </a:t>
            </a:r>
            <a:r>
              <a:rPr lang="en-US" b="1" dirty="0" err="1">
                <a:solidFill>
                  <a:schemeClr val="tx2">
                    <a:lumMod val="60000"/>
                    <a:lumOff val="40000"/>
                  </a:schemeClr>
                </a:solidFill>
              </a:rPr>
              <a:t>hợp</a:t>
            </a:r>
            <a:r>
              <a:rPr lang="en-US" b="1" dirty="0">
                <a:solidFill>
                  <a:schemeClr val="tx2">
                    <a:lumMod val="60000"/>
                    <a:lumOff val="40000"/>
                  </a:schemeClr>
                </a:solidFill>
              </a:rPr>
              <a:t> </a:t>
            </a:r>
            <a:r>
              <a:rPr lang="en-US" b="1" dirty="0" smtClean="0">
                <a:solidFill>
                  <a:schemeClr val="tx2">
                    <a:lumMod val="60000"/>
                    <a:lumOff val="40000"/>
                  </a:schemeClr>
                </a:solidFill>
              </a:rPr>
              <a:t>CAAR</a:t>
            </a:r>
          </a:p>
          <a:p>
            <a:pPr marL="411480" lvl="1" indent="0">
              <a:buNone/>
            </a:pPr>
            <a:r>
              <a:rPr lang="en-US" b="1" dirty="0" smtClean="0">
                <a:solidFill>
                  <a:schemeClr val="tx2">
                    <a:lumMod val="60000"/>
                    <a:lumOff val="40000"/>
                  </a:schemeClr>
                </a:solidFill>
              </a:rPr>
              <a:t>3.7. Chia </a:t>
            </a:r>
            <a:r>
              <a:rPr lang="en-US" b="1" dirty="0" err="1">
                <a:solidFill>
                  <a:schemeClr val="tx2">
                    <a:lumMod val="60000"/>
                    <a:lumOff val="40000"/>
                  </a:schemeClr>
                </a:solidFill>
              </a:rPr>
              <a:t>sẻ</a:t>
            </a:r>
            <a:r>
              <a:rPr lang="en-US" b="1" dirty="0">
                <a:solidFill>
                  <a:schemeClr val="tx2">
                    <a:lumMod val="60000"/>
                    <a:lumOff val="40000"/>
                  </a:schemeClr>
                </a:solidFill>
              </a:rPr>
              <a:t> </a:t>
            </a:r>
            <a:r>
              <a:rPr lang="en-US" b="1" dirty="0" err="1">
                <a:solidFill>
                  <a:schemeClr val="tx2">
                    <a:lumMod val="60000"/>
                    <a:lumOff val="40000"/>
                  </a:schemeClr>
                </a:solidFill>
              </a:rPr>
              <a:t>trang</a:t>
            </a:r>
            <a:r>
              <a:rPr lang="en-US" b="1" dirty="0">
                <a:solidFill>
                  <a:schemeClr val="tx2">
                    <a:lumMod val="60000"/>
                    <a:lumOff val="40000"/>
                  </a:schemeClr>
                </a:solidFill>
              </a:rPr>
              <a:t> (Sharing Pages)</a:t>
            </a:r>
          </a:p>
          <a:p>
            <a:pPr marL="411480" lvl="1" indent="0">
              <a:buNone/>
            </a:pPr>
            <a:r>
              <a:rPr lang="en-US" b="1" dirty="0" smtClean="0">
                <a:solidFill>
                  <a:schemeClr val="tx2">
                    <a:lumMod val="60000"/>
                    <a:lumOff val="40000"/>
                  </a:schemeClr>
                </a:solidFill>
              </a:rPr>
              <a:t>3.8. </a:t>
            </a:r>
            <a:r>
              <a:rPr lang="en-US" b="1" dirty="0" err="1" smtClean="0">
                <a:solidFill>
                  <a:schemeClr val="tx2">
                    <a:lumMod val="60000"/>
                    <a:lumOff val="40000"/>
                  </a:schemeClr>
                </a:solidFill>
              </a:rPr>
              <a:t>Kỹ</a:t>
            </a:r>
            <a:r>
              <a:rPr lang="en-US" b="1" dirty="0" smtClean="0">
                <a:solidFill>
                  <a:schemeClr val="tx2">
                    <a:lumMod val="60000"/>
                    <a:lumOff val="40000"/>
                  </a:schemeClr>
                </a:solidFill>
              </a:rPr>
              <a:t> </a:t>
            </a:r>
            <a:r>
              <a:rPr lang="en-US" b="1" dirty="0" err="1" smtClean="0">
                <a:solidFill>
                  <a:schemeClr val="tx2">
                    <a:lumMod val="60000"/>
                    <a:lumOff val="40000"/>
                  </a:schemeClr>
                </a:solidFill>
              </a:rPr>
              <a:t>thuật</a:t>
            </a:r>
            <a:r>
              <a:rPr lang="en-US" b="1" dirty="0" smtClean="0">
                <a:solidFill>
                  <a:schemeClr val="tx2">
                    <a:lumMod val="60000"/>
                    <a:lumOff val="40000"/>
                  </a:schemeClr>
                </a:solidFill>
              </a:rPr>
              <a:t> </a:t>
            </a:r>
            <a:r>
              <a:rPr lang="en-US" b="1" dirty="0" err="1" smtClean="0">
                <a:solidFill>
                  <a:schemeClr val="tx2">
                    <a:lumMod val="60000"/>
                    <a:lumOff val="40000"/>
                  </a:schemeClr>
                </a:solidFill>
              </a:rPr>
              <a:t>phân</a:t>
            </a:r>
            <a:r>
              <a:rPr lang="en-US" b="1" dirty="0" smtClean="0">
                <a:solidFill>
                  <a:schemeClr val="tx2">
                    <a:lumMod val="60000"/>
                    <a:lumOff val="40000"/>
                  </a:schemeClr>
                </a:solidFill>
              </a:rPr>
              <a:t> </a:t>
            </a:r>
            <a:r>
              <a:rPr lang="en-US" b="1" dirty="0" err="1" smtClean="0">
                <a:solidFill>
                  <a:schemeClr val="tx2">
                    <a:lumMod val="60000"/>
                    <a:lumOff val="40000"/>
                  </a:schemeClr>
                </a:solidFill>
              </a:rPr>
              <a:t>đoạn</a:t>
            </a:r>
            <a:r>
              <a:rPr lang="en-US" b="1" dirty="0" smtClean="0">
                <a:solidFill>
                  <a:schemeClr val="tx2">
                    <a:lumMod val="60000"/>
                    <a:lumOff val="40000"/>
                  </a:schemeClr>
                </a:solidFill>
              </a:rPr>
              <a:t> (Segmentation)</a:t>
            </a:r>
          </a:p>
          <a:p>
            <a:pPr marL="411480" lvl="1" indent="0">
              <a:buNone/>
            </a:pPr>
            <a:r>
              <a:rPr lang="en-US" b="1" dirty="0" smtClean="0">
                <a:solidFill>
                  <a:schemeClr val="tx2">
                    <a:lumMod val="60000"/>
                    <a:lumOff val="40000"/>
                  </a:schemeClr>
                </a:solidFill>
              </a:rPr>
              <a:t>3.9. </a:t>
            </a:r>
            <a:r>
              <a:rPr lang="en-US" b="1" dirty="0">
                <a:solidFill>
                  <a:schemeClr val="tx2">
                    <a:lumMod val="60000"/>
                    <a:lumOff val="40000"/>
                  </a:schemeClr>
                </a:solidFill>
              </a:rPr>
              <a:t>Chia </a:t>
            </a:r>
            <a:r>
              <a:rPr lang="en-US" b="1" dirty="0" err="1">
                <a:solidFill>
                  <a:schemeClr val="tx2">
                    <a:lumMod val="60000"/>
                    <a:lumOff val="40000"/>
                  </a:schemeClr>
                </a:solidFill>
              </a:rPr>
              <a:t>sẻ</a:t>
            </a:r>
            <a:r>
              <a:rPr lang="en-US" b="1" dirty="0">
                <a:solidFill>
                  <a:schemeClr val="tx2">
                    <a:lumMod val="60000"/>
                    <a:lumOff val="40000"/>
                  </a:schemeClr>
                </a:solidFill>
              </a:rPr>
              <a:t> </a:t>
            </a:r>
            <a:r>
              <a:rPr lang="en-US" b="1" dirty="0" err="1">
                <a:solidFill>
                  <a:schemeClr val="tx2">
                    <a:lumMod val="60000"/>
                    <a:lumOff val="40000"/>
                  </a:schemeClr>
                </a:solidFill>
              </a:rPr>
              <a:t>đoạn</a:t>
            </a:r>
            <a:r>
              <a:rPr lang="en-US" b="1" dirty="0">
                <a:solidFill>
                  <a:schemeClr val="tx2">
                    <a:lumMod val="60000"/>
                    <a:lumOff val="40000"/>
                  </a:schemeClr>
                </a:solidFill>
              </a:rPr>
              <a:t> (Sharing Segments</a:t>
            </a:r>
            <a:r>
              <a:rPr lang="en-US" b="1" dirty="0" smtClean="0">
                <a:solidFill>
                  <a:schemeClr val="tx2">
                    <a:lumMod val="60000"/>
                    <a:lumOff val="40000"/>
                  </a:schemeClr>
                </a:solidFill>
              </a:rPr>
              <a:t>)</a:t>
            </a:r>
          </a:p>
          <a:p>
            <a:pPr marL="411480" lvl="1" indent="0">
              <a:buNone/>
            </a:pPr>
            <a:r>
              <a:rPr lang="en-US" b="1" dirty="0" smtClean="0"/>
              <a:t>3.10. </a:t>
            </a:r>
            <a:r>
              <a:rPr lang="en-US" b="1" dirty="0" err="1"/>
              <a:t>Kết</a:t>
            </a:r>
            <a:r>
              <a:rPr lang="en-US" b="1" dirty="0"/>
              <a:t> </a:t>
            </a:r>
            <a:r>
              <a:rPr lang="en-US" b="1" dirty="0" err="1"/>
              <a:t>hợp</a:t>
            </a:r>
            <a:r>
              <a:rPr lang="en-US" b="1" dirty="0"/>
              <a:t> </a:t>
            </a:r>
            <a:r>
              <a:rPr lang="en-US" b="1" dirty="0" err="1"/>
              <a:t>phân</a:t>
            </a:r>
            <a:r>
              <a:rPr lang="en-US" b="1" dirty="0"/>
              <a:t> </a:t>
            </a:r>
            <a:r>
              <a:rPr lang="en-US" b="1" dirty="0" err="1"/>
              <a:t>đoạn</a:t>
            </a:r>
            <a:r>
              <a:rPr lang="en-US" b="1" dirty="0"/>
              <a:t> </a:t>
            </a:r>
            <a:r>
              <a:rPr lang="en-US" b="1" dirty="0" err="1"/>
              <a:t>với</a:t>
            </a:r>
            <a:r>
              <a:rPr lang="en-US" b="1" dirty="0"/>
              <a:t> </a:t>
            </a:r>
            <a:r>
              <a:rPr lang="en-US" b="1" dirty="0" err="1"/>
              <a:t>phân</a:t>
            </a:r>
            <a:r>
              <a:rPr lang="en-US" b="1" dirty="0"/>
              <a:t> </a:t>
            </a:r>
            <a:r>
              <a:rPr lang="en-US" b="1" dirty="0" err="1" smtClean="0"/>
              <a:t>trang</a:t>
            </a:r>
            <a:endParaRPr lang="en-US" b="1" dirty="0" smtClean="0"/>
          </a:p>
        </p:txBody>
      </p:sp>
      <p:sp>
        <p:nvSpPr>
          <p:cNvPr id="4" name="Date Placeholder 3"/>
          <p:cNvSpPr>
            <a:spLocks noGrp="1"/>
          </p:cNvSpPr>
          <p:nvPr>
            <p:ph type="dt" sz="half" idx="10"/>
          </p:nvPr>
        </p:nvSpPr>
        <p:spPr/>
        <p:txBody>
          <a:bodyPr/>
          <a:lstStyle/>
          <a:p>
            <a:fld id="{825DEB80-2E67-47AA-8CC8-2817B6C17B3D}" type="datetime1">
              <a:rPr lang="en-US" smtClean="0"/>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5217311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itchFamily="18" charset="0"/>
              </a:rPr>
              <a:t>3.10. </a:t>
            </a:r>
            <a:r>
              <a:rPr lang="vi-VN" dirty="0">
                <a:latin typeface="Cambria" pitchFamily="18" charset="0"/>
              </a:rPr>
              <a:t>Kết hợp phân đoạn với phân </a:t>
            </a:r>
            <a:r>
              <a:rPr lang="vi-VN" dirty="0" smtClean="0">
                <a:latin typeface="Cambria" pitchFamily="18" charset="0"/>
              </a:rPr>
              <a:t>trang</a:t>
            </a:r>
            <a:endParaRPr lang="vi-VN" dirty="0">
              <a:latin typeface="Cambria" pitchFamily="18" charset="0"/>
            </a:endParaRPr>
          </a:p>
        </p:txBody>
      </p:sp>
      <p:sp>
        <p:nvSpPr>
          <p:cNvPr id="3" name="Content Placeholder 2"/>
          <p:cNvSpPr>
            <a:spLocks noGrp="1"/>
          </p:cNvSpPr>
          <p:nvPr>
            <p:ph idx="1"/>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kết</a:t>
            </a:r>
            <a:r>
              <a:rPr lang="en-US" dirty="0" smtClean="0"/>
              <a:t> </a:t>
            </a:r>
            <a:r>
              <a:rPr lang="en-US" dirty="0" err="1" smtClean="0"/>
              <a:t>hợp</a:t>
            </a:r>
            <a:r>
              <a:rPr lang="en-US" dirty="0" smtClean="0"/>
              <a:t>:</a:t>
            </a:r>
          </a:p>
          <a:p>
            <a:pPr lvl="1"/>
            <a:r>
              <a:rPr lang="en-US" dirty="0" err="1" smtClean="0"/>
              <a:t>Bộ</a:t>
            </a:r>
            <a:r>
              <a:rPr lang="en-US" dirty="0" smtClean="0"/>
              <a:t> </a:t>
            </a:r>
            <a:r>
              <a:rPr lang="en-US" dirty="0" err="1"/>
              <a:t>nhớ</a:t>
            </a:r>
            <a:r>
              <a:rPr lang="en-US" dirty="0"/>
              <a:t> </a:t>
            </a:r>
            <a:r>
              <a:rPr lang="en-US" dirty="0" err="1"/>
              <a:t>chính</a:t>
            </a:r>
            <a:r>
              <a:rPr lang="en-US" dirty="0"/>
              <a:t> </a:t>
            </a:r>
            <a:r>
              <a:rPr lang="en-US" dirty="0" err="1"/>
              <a:t>được</a:t>
            </a:r>
            <a:r>
              <a:rPr lang="en-US" dirty="0"/>
              <a:t> chia </a:t>
            </a:r>
            <a:r>
              <a:rPr lang="en-US" dirty="0" err="1"/>
              <a:t>thành</a:t>
            </a:r>
            <a:r>
              <a:rPr lang="en-US" dirty="0"/>
              <a:t> </a:t>
            </a:r>
            <a:r>
              <a:rPr lang="en-US" dirty="0" err="1"/>
              <a:t>các</a:t>
            </a:r>
            <a:r>
              <a:rPr lang="en-US" dirty="0"/>
              <a:t> </a:t>
            </a:r>
            <a:r>
              <a:rPr lang="en-US" dirty="0" err="1"/>
              <a:t>đoạn</a:t>
            </a:r>
            <a:r>
              <a:rPr lang="en-US" dirty="0"/>
              <a:t> </a:t>
            </a:r>
            <a:r>
              <a:rPr lang="en-US" dirty="0" err="1"/>
              <a:t>sau</a:t>
            </a:r>
            <a:r>
              <a:rPr lang="en-US" dirty="0"/>
              <a:t> </a:t>
            </a:r>
            <a:r>
              <a:rPr lang="en-US" dirty="0" err="1"/>
              <a:t>đó</a:t>
            </a:r>
            <a:r>
              <a:rPr lang="en-US" dirty="0"/>
              <a:t> </a:t>
            </a:r>
            <a:r>
              <a:rPr lang="en-US" dirty="0" err="1"/>
              <a:t>mỗi</a:t>
            </a:r>
            <a:r>
              <a:rPr lang="en-US" dirty="0"/>
              <a:t> </a:t>
            </a:r>
            <a:r>
              <a:rPr lang="en-US" dirty="0" err="1"/>
              <a:t>đoạn</a:t>
            </a:r>
            <a:r>
              <a:rPr lang="en-US" dirty="0"/>
              <a:t> </a:t>
            </a:r>
            <a:r>
              <a:rPr lang="en-US" dirty="0" err="1"/>
              <a:t>lại</a:t>
            </a:r>
            <a:r>
              <a:rPr lang="en-US" dirty="0"/>
              <a:t> </a:t>
            </a:r>
            <a:r>
              <a:rPr lang="en-US" dirty="0" err="1"/>
              <a:t>được</a:t>
            </a:r>
            <a:r>
              <a:rPr lang="en-US" dirty="0"/>
              <a:t> chia </a:t>
            </a:r>
            <a:r>
              <a:rPr lang="en-US" dirty="0" err="1"/>
              <a:t>thành</a:t>
            </a:r>
            <a:r>
              <a:rPr lang="en-US" dirty="0"/>
              <a:t> </a:t>
            </a:r>
            <a:r>
              <a:rPr lang="en-US" dirty="0" err="1"/>
              <a:t>các</a:t>
            </a:r>
            <a:r>
              <a:rPr lang="en-US" dirty="0"/>
              <a:t> </a:t>
            </a:r>
            <a:r>
              <a:rPr lang="en-US" dirty="0" err="1"/>
              <a:t>trang</a:t>
            </a:r>
            <a:r>
              <a:rPr lang="en-US" dirty="0"/>
              <a:t>.</a:t>
            </a:r>
            <a:endParaRPr lang="vi-VN" dirty="0"/>
          </a:p>
          <a:p>
            <a:pPr lvl="1"/>
            <a:r>
              <a:rPr lang="en-US" dirty="0" smtClean="0"/>
              <a:t>Các </a:t>
            </a:r>
            <a:r>
              <a:rPr lang="en-US" dirty="0"/>
              <a:t>địa chỉ tham chiếu bây giờ gồm ba thành phần: (segment, page</a:t>
            </a:r>
            <a:r>
              <a:rPr lang="en-US" dirty="0" smtClean="0"/>
              <a:t>, offset) </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Tree>
    <p:extLst>
      <p:ext uri="{BB962C8B-B14F-4D97-AF65-F5344CB8AC3E}">
        <p14:creationId xmlns:p14="http://schemas.microsoft.com/office/powerpoint/2010/main" val="13033763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Bộ nhớ ảo</a:t>
            </a:r>
            <a:endParaRPr lang="en-US" dirty="0"/>
          </a:p>
        </p:txBody>
      </p:sp>
      <p:sp>
        <p:nvSpPr>
          <p:cNvPr id="3" name="Content Placeholder 2"/>
          <p:cNvSpPr>
            <a:spLocks noGrp="1"/>
          </p:cNvSpPr>
          <p:nvPr>
            <p:ph idx="1"/>
          </p:nvPr>
        </p:nvSpPr>
        <p:spPr/>
        <p:txBody>
          <a:bodyPr>
            <a:normAutofit fontScale="92500"/>
          </a:bodyPr>
          <a:lstStyle/>
          <a:p>
            <a:r>
              <a:rPr lang="en-US" dirty="0"/>
              <a:t>Nhận xét: Các phần của một chương trình không nhất thiết phải nạp vào bộ nhớ chính tại cùng một thời điểm</a:t>
            </a:r>
          </a:p>
          <a:p>
            <a:pPr lvl="1"/>
            <a:r>
              <a:rPr lang="en-US" dirty="0" smtClean="0"/>
              <a:t>Đoạn </a:t>
            </a:r>
            <a:r>
              <a:rPr lang="en-US" dirty="0"/>
              <a:t>mã điều khiển các lỗi hiếm khi xảy ra </a:t>
            </a:r>
          </a:p>
          <a:p>
            <a:pPr lvl="1"/>
            <a:r>
              <a:rPr lang="en-US" dirty="0"/>
              <a:t>Các arrays, list, tables được cấp phát bộ nhớ (cấp phát tĩnh) nhiều hơn yêu cầu cần thiết</a:t>
            </a:r>
          </a:p>
          <a:p>
            <a:pPr lvl="1"/>
            <a:r>
              <a:rPr lang="en-US" dirty="0"/>
              <a:t>Một số tính năng ít khi được dùng của một chương trình</a:t>
            </a:r>
          </a:p>
          <a:p>
            <a:r>
              <a:rPr lang="en-US" dirty="0"/>
              <a:t>- Có thể hình dung không gian bộ nhớ ảo bao gồm bộ nhớ chính và bộ nhớ thứ cấp. Để đạt hiệu quả làm việc cao cần phải đọc/ghi đĩa trực tiếp với các khối dữ liệu lớn.</a:t>
            </a:r>
          </a:p>
          <a:p>
            <a:r>
              <a:rPr lang="en-US" dirty="0"/>
              <a:t>- Thông thường phần bộ nhớ thứ cấp tham gia vào bộ nhớ ảo được lưu trữ ở một vùng đặc biệt gọi là không gian hoán đổi (swap space). Ví dụ file system swap trong Unix/Linux, file pagefile.sys trong W2K/XP</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Tree>
    <p:extLst>
      <p:ext uri="{BB962C8B-B14F-4D97-AF65-F5344CB8AC3E}">
        <p14:creationId xmlns:p14="http://schemas.microsoft.com/office/powerpoint/2010/main" val="3447237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 </a:t>
            </a:r>
            <a:r>
              <a:rPr lang="en-US" dirty="0" err="1"/>
              <a:t>Kỹ</a:t>
            </a:r>
            <a:r>
              <a:rPr lang="en-US" dirty="0"/>
              <a:t> </a:t>
            </a:r>
            <a:r>
              <a:rPr lang="en-US" dirty="0" err="1"/>
              <a:t>thuật</a:t>
            </a:r>
            <a:r>
              <a:rPr lang="en-US" dirty="0"/>
              <a:t> </a:t>
            </a:r>
            <a:r>
              <a:rPr lang="en-US" dirty="0" err="1"/>
              <a:t>phân</a:t>
            </a:r>
            <a:r>
              <a:rPr lang="en-US" dirty="0"/>
              <a:t> </a:t>
            </a:r>
            <a:r>
              <a:rPr lang="en-US" dirty="0" err="1"/>
              <a:t>trang</a:t>
            </a:r>
            <a:r>
              <a:rPr lang="en-US" dirty="0"/>
              <a:t> (Paging)</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graphicFrame>
        <p:nvGraphicFramePr>
          <p:cNvPr id="7" name="Content Placeholder 3"/>
          <p:cNvGraphicFramePr>
            <a:graphicFrameLocks/>
          </p:cNvGraphicFramePr>
          <p:nvPr/>
        </p:nvGraphicFramePr>
        <p:xfrm>
          <a:off x="1066800" y="2133600"/>
          <a:ext cx="6883400" cy="2985135"/>
        </p:xfrm>
        <a:graphic>
          <a:graphicData uri="http://schemas.openxmlformats.org/drawingml/2006/table">
            <a:tbl>
              <a:tblPr/>
              <a:tblGrid>
                <a:gridCol w="1219200"/>
                <a:gridCol w="533400"/>
                <a:gridCol w="914400"/>
                <a:gridCol w="762000"/>
                <a:gridCol w="1447800"/>
                <a:gridCol w="376238"/>
                <a:gridCol w="1322387"/>
                <a:gridCol w="307975"/>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dirty="0" smtClean="0">
                          <a:ln>
                            <a:noFill/>
                          </a:ln>
                          <a:solidFill>
                            <a:srgbClr val="000000"/>
                          </a:solidFill>
                          <a:effectLst/>
                          <a:latin typeface="Tw Cen MT" charset="-18"/>
                          <a:ea typeface="ＭＳ Ｐゴシック" charset="-128"/>
                        </a:rPr>
                        <a:t>Logical memory</a:t>
                      </a:r>
                      <a:endParaRPr kumimoji="0" lang="en-US" sz="2000" b="0" i="0" u="none" strike="noStrike" cap="none" normalizeH="0" baseline="0" dirty="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FFFFFF"/>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w Cen MT" charset="-18"/>
                          <a:ea typeface="ＭＳ Ｐゴシック" charset="-128"/>
                        </a:rPr>
                        <a:t>PAGE TABLE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FFFFFF"/>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smtClean="0">
                          <a:ln>
                            <a:noFill/>
                          </a:ln>
                          <a:solidFill>
                            <a:schemeClr val="tx1"/>
                          </a:solidFill>
                          <a:effectLst/>
                          <a:latin typeface="Tw Cen MT" charset="-18"/>
                          <a:ea typeface="ＭＳ Ｐゴシック" charset="-128"/>
                        </a:rPr>
                        <a:t>Physical memory</a:t>
                      </a:r>
                      <a:endParaRPr kumimoji="0" lang="en-US" sz="20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rgbClr val="FFFFFF"/>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P0</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page</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frame</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Attributes</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smtClean="0">
                          <a:ln>
                            <a:noFill/>
                          </a:ln>
                          <a:solidFill>
                            <a:srgbClr val="000000"/>
                          </a:solidFill>
                          <a:effectLst/>
                          <a:latin typeface="Arial" charset="0"/>
                          <a:ea typeface="ＭＳ Ｐゴシック" charset="-128"/>
                          <a:cs typeface="Times New Roman" charset="0"/>
                        </a:rPr>
                        <a:t>f0</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P1</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0</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4</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Tw Cen MT" charset="-18"/>
                        <a:ea typeface="ＭＳ Ｐゴシック" charset="-128"/>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f1</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P2</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1</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3</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Tw Cen MT" charset="-18"/>
                        <a:ea typeface="ＭＳ Ｐゴシック" charset="-128"/>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smtClean="0">
                          <a:ln>
                            <a:noFill/>
                          </a:ln>
                          <a:solidFill>
                            <a:srgbClr val="000000"/>
                          </a:solidFill>
                          <a:effectLst/>
                          <a:latin typeface="Arial" charset="0"/>
                          <a:ea typeface="ＭＳ Ｐゴシック" charset="-128"/>
                          <a:cs typeface="Times New Roman" charset="0"/>
                        </a:rPr>
                        <a:t>f2</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P3</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2</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1</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Tw Cen MT" charset="-18"/>
                        <a:ea typeface="ＭＳ Ｐゴシック" charset="-128"/>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smtClean="0">
                          <a:ln>
                            <a:noFill/>
                          </a:ln>
                          <a:solidFill>
                            <a:srgbClr val="000000"/>
                          </a:solidFill>
                          <a:effectLst/>
                          <a:latin typeface="Arial" charset="0"/>
                          <a:ea typeface="ＭＳ Ｐゴシック" charset="-128"/>
                          <a:cs typeface="Times New Roman" charset="0"/>
                        </a:rPr>
                        <a:t>f3</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127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dirty="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3</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5</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Tw Cen MT" charset="-18"/>
                        <a:ea typeface="ＭＳ Ｐゴシック" charset="-128"/>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en-US" sz="2000" b="0" i="0" u="none" strike="noStrike" cap="none" normalizeH="0" baseline="0" smtClean="0">
                          <a:ln>
                            <a:noFill/>
                          </a:ln>
                          <a:solidFill>
                            <a:srgbClr val="000000"/>
                          </a:solidFill>
                          <a:effectLst/>
                          <a:latin typeface="Arial" charset="0"/>
                          <a:ea typeface="ＭＳ Ｐゴシック" charset="-128"/>
                          <a:cs typeface="Times New Roman" charset="0"/>
                        </a:rPr>
                        <a:t>f4</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Tw Cen MT" charset="-18"/>
                        <a:ea typeface="ＭＳ Ｐゴシック" charset="-128"/>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dirty="0" smtClean="0">
                          <a:ln>
                            <a:noFill/>
                          </a:ln>
                          <a:solidFill>
                            <a:srgbClr val="000000"/>
                          </a:solidFill>
                          <a:effectLst/>
                          <a:latin typeface="Arial" charset="0"/>
                          <a:ea typeface="ＭＳ Ｐゴシック" charset="-128"/>
                          <a:cs typeface="Times New Roman" charset="0"/>
                        </a:rPr>
                        <a:t>f5</a:t>
                      </a:r>
                      <a:endParaRPr kumimoji="0" lang="en-US" sz="2000" b="0" i="0" u="none" strike="noStrike" cap="none" normalizeH="0" baseline="0" dirty="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8" name="Rounded Rectangular Callout 7"/>
          <p:cNvSpPr>
            <a:spLocks noChangeArrowheads="1"/>
          </p:cNvSpPr>
          <p:nvPr/>
        </p:nvSpPr>
        <p:spPr bwMode="auto">
          <a:xfrm>
            <a:off x="1676400" y="5334000"/>
            <a:ext cx="5638800" cy="1143000"/>
          </a:xfrm>
          <a:prstGeom prst="wedgeRoundRectCallout">
            <a:avLst>
              <a:gd name="adj1" fmla="val -5528"/>
              <a:gd name="adj2" fmla="val -95389"/>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r>
              <a:rPr lang="en-US" sz="2400" dirty="0" smtClean="0">
                <a:solidFill>
                  <a:srgbClr val="002060"/>
                </a:solidFill>
              </a:rPr>
              <a:t>HĐH </a:t>
            </a:r>
            <a:r>
              <a:rPr lang="en-US" sz="2400" dirty="0" err="1" smtClean="0">
                <a:solidFill>
                  <a:srgbClr val="002060"/>
                </a:solidFill>
              </a:rPr>
              <a:t>sử</a:t>
            </a:r>
            <a:r>
              <a:rPr lang="en-US" sz="2400" dirty="0" smtClean="0">
                <a:solidFill>
                  <a:srgbClr val="002060"/>
                </a:solidFill>
              </a:rPr>
              <a:t> </a:t>
            </a:r>
            <a:r>
              <a:rPr lang="en-US" sz="2400" dirty="0" err="1" smtClean="0">
                <a:solidFill>
                  <a:srgbClr val="002060"/>
                </a:solidFill>
              </a:rPr>
              <a:t>dụng</a:t>
            </a:r>
            <a:r>
              <a:rPr lang="en-US" sz="2400" dirty="0" smtClean="0">
                <a:solidFill>
                  <a:srgbClr val="002060"/>
                </a:solidFill>
              </a:rPr>
              <a:t> </a:t>
            </a:r>
            <a:r>
              <a:rPr lang="en-US" sz="2400" dirty="0" err="1" smtClean="0">
                <a:solidFill>
                  <a:srgbClr val="002060"/>
                </a:solidFill>
              </a:rPr>
              <a:t>bảng</a:t>
            </a:r>
            <a:r>
              <a:rPr lang="en-US" sz="2400" dirty="0" smtClean="0">
                <a:solidFill>
                  <a:srgbClr val="002060"/>
                </a:solidFill>
              </a:rPr>
              <a:t> </a:t>
            </a:r>
            <a:r>
              <a:rPr lang="en-US" sz="2400" dirty="0" err="1" smtClean="0">
                <a:solidFill>
                  <a:srgbClr val="002060"/>
                </a:solidFill>
              </a:rPr>
              <a:t>phân</a:t>
            </a:r>
            <a:r>
              <a:rPr lang="en-US" sz="2400" dirty="0" smtClean="0">
                <a:solidFill>
                  <a:srgbClr val="002060"/>
                </a:solidFill>
              </a:rPr>
              <a:t> </a:t>
            </a:r>
            <a:r>
              <a:rPr lang="en-US" sz="2400" dirty="0" err="1" smtClean="0">
                <a:solidFill>
                  <a:srgbClr val="002060"/>
                </a:solidFill>
              </a:rPr>
              <a:t>trang</a:t>
            </a:r>
            <a:r>
              <a:rPr lang="en-US" sz="2400" dirty="0" smtClean="0">
                <a:solidFill>
                  <a:srgbClr val="002060"/>
                </a:solidFill>
              </a:rPr>
              <a:t> (</a:t>
            </a:r>
            <a:r>
              <a:rPr lang="en-US" sz="2400" i="1" dirty="0" smtClean="0">
                <a:solidFill>
                  <a:srgbClr val="002060"/>
                </a:solidFill>
              </a:rPr>
              <a:t>page table</a:t>
            </a:r>
            <a:r>
              <a:rPr lang="en-US" sz="2400" dirty="0" smtClean="0">
                <a:solidFill>
                  <a:srgbClr val="002060"/>
                </a:solidFill>
              </a:rPr>
              <a:t>) </a:t>
            </a:r>
            <a:r>
              <a:rPr lang="en-US" sz="2400" dirty="0" err="1" smtClean="0">
                <a:solidFill>
                  <a:srgbClr val="002060"/>
                </a:solidFill>
              </a:rPr>
              <a:t>để</a:t>
            </a:r>
            <a:r>
              <a:rPr lang="en-US" sz="2400" dirty="0">
                <a:solidFill>
                  <a:srgbClr val="002060"/>
                </a:solidFill>
              </a:rPr>
              <a:t> </a:t>
            </a:r>
            <a:r>
              <a:rPr lang="en-US" sz="2400" dirty="0" err="1" smtClean="0">
                <a:solidFill>
                  <a:srgbClr val="002060"/>
                </a:solidFill>
              </a:rPr>
              <a:t>ánh</a:t>
            </a:r>
            <a:r>
              <a:rPr lang="en-US" sz="2400" dirty="0" smtClean="0">
                <a:solidFill>
                  <a:srgbClr val="002060"/>
                </a:solidFill>
              </a:rPr>
              <a:t> </a:t>
            </a:r>
            <a:r>
              <a:rPr lang="en-US" sz="2400" dirty="0" err="1" smtClean="0">
                <a:solidFill>
                  <a:srgbClr val="002060"/>
                </a:solidFill>
              </a:rPr>
              <a:t>xạ</a:t>
            </a:r>
            <a:r>
              <a:rPr lang="en-US" sz="2400" dirty="0" smtClean="0">
                <a:solidFill>
                  <a:srgbClr val="002060"/>
                </a:solidFill>
              </a:rPr>
              <a:t> </a:t>
            </a:r>
            <a:r>
              <a:rPr lang="en-US" sz="2400" dirty="0" err="1" smtClean="0">
                <a:solidFill>
                  <a:srgbClr val="002060"/>
                </a:solidFill>
              </a:rPr>
              <a:t>các</a:t>
            </a:r>
            <a:r>
              <a:rPr lang="en-US" sz="2400" dirty="0" smtClean="0">
                <a:solidFill>
                  <a:srgbClr val="002060"/>
                </a:solidFill>
              </a:rPr>
              <a:t> </a:t>
            </a:r>
            <a:r>
              <a:rPr lang="en-US" sz="2400" dirty="0" err="1" smtClean="0">
                <a:solidFill>
                  <a:srgbClr val="002060"/>
                </a:solidFill>
              </a:rPr>
              <a:t>trang</a:t>
            </a:r>
            <a:r>
              <a:rPr lang="en-US" sz="2400" dirty="0" smtClean="0">
                <a:solidFill>
                  <a:srgbClr val="002060"/>
                </a:solidFill>
              </a:rPr>
              <a:t> </a:t>
            </a:r>
            <a:r>
              <a:rPr lang="en-US" sz="2400" dirty="0" err="1" smtClean="0">
                <a:solidFill>
                  <a:srgbClr val="002060"/>
                </a:solidFill>
              </a:rPr>
              <a:t>của</a:t>
            </a:r>
            <a:r>
              <a:rPr lang="en-US" sz="2400" dirty="0" smtClean="0">
                <a:solidFill>
                  <a:srgbClr val="002060"/>
                </a:solidFill>
              </a:rPr>
              <a:t> </a:t>
            </a:r>
            <a:r>
              <a:rPr lang="en-US" sz="2400" dirty="0" err="1" smtClean="0">
                <a:solidFill>
                  <a:srgbClr val="002060"/>
                </a:solidFill>
              </a:rPr>
              <a:t>chương</a:t>
            </a:r>
            <a:r>
              <a:rPr lang="en-US" sz="2400" dirty="0" smtClean="0">
                <a:solidFill>
                  <a:srgbClr val="002060"/>
                </a:solidFill>
              </a:rPr>
              <a:t> </a:t>
            </a:r>
            <a:r>
              <a:rPr lang="en-US" sz="2400" dirty="0" err="1" smtClean="0">
                <a:solidFill>
                  <a:srgbClr val="002060"/>
                </a:solidFill>
              </a:rPr>
              <a:t>trình</a:t>
            </a:r>
            <a:r>
              <a:rPr lang="en-US" sz="2400" dirty="0" smtClean="0">
                <a:solidFill>
                  <a:srgbClr val="002060"/>
                </a:solidFill>
              </a:rPr>
              <a:t> </a:t>
            </a:r>
            <a:r>
              <a:rPr lang="en-US" sz="2400" dirty="0" err="1" smtClean="0">
                <a:solidFill>
                  <a:srgbClr val="002060"/>
                </a:solidFill>
              </a:rPr>
              <a:t>tới</a:t>
            </a:r>
            <a:r>
              <a:rPr lang="en-US" sz="2400" dirty="0" smtClean="0">
                <a:solidFill>
                  <a:srgbClr val="002060"/>
                </a:solidFill>
              </a:rPr>
              <a:t> </a:t>
            </a:r>
            <a:r>
              <a:rPr lang="en-US" sz="2400" dirty="0" err="1" smtClean="0">
                <a:solidFill>
                  <a:srgbClr val="002060"/>
                </a:solidFill>
              </a:rPr>
              <a:t>các</a:t>
            </a:r>
            <a:r>
              <a:rPr lang="en-US" sz="2400" dirty="0" smtClean="0">
                <a:solidFill>
                  <a:srgbClr val="002060"/>
                </a:solidFill>
              </a:rPr>
              <a:t> frame </a:t>
            </a:r>
            <a:r>
              <a:rPr lang="en-US" sz="2400" dirty="0" err="1" smtClean="0">
                <a:solidFill>
                  <a:srgbClr val="002060"/>
                </a:solidFill>
              </a:rPr>
              <a:t>bộ</a:t>
            </a:r>
            <a:r>
              <a:rPr lang="en-US" sz="2400" dirty="0" smtClean="0">
                <a:solidFill>
                  <a:srgbClr val="002060"/>
                </a:solidFill>
              </a:rPr>
              <a:t> </a:t>
            </a:r>
            <a:r>
              <a:rPr lang="en-US" sz="2400" dirty="0" err="1" smtClean="0">
                <a:solidFill>
                  <a:srgbClr val="002060"/>
                </a:solidFill>
              </a:rPr>
              <a:t>nhớ</a:t>
            </a:r>
            <a:r>
              <a:rPr lang="en-US" sz="2400" dirty="0" smtClean="0">
                <a:solidFill>
                  <a:srgbClr val="002060"/>
                </a:solidFill>
              </a:rPr>
              <a:t>. </a:t>
            </a:r>
            <a:endParaRPr lang="en-US" sz="2400" dirty="0">
              <a:solidFill>
                <a:srgbClr val="002060"/>
              </a:solidFill>
            </a:endParaRPr>
          </a:p>
        </p:txBody>
      </p:sp>
    </p:spTree>
    <p:extLst>
      <p:ext uri="{BB962C8B-B14F-4D97-AF65-F5344CB8AC3E}">
        <p14:creationId xmlns:p14="http://schemas.microsoft.com/office/powerpoint/2010/main" val="10273055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Bộ nhớ ảo</a:t>
            </a:r>
            <a:endParaRPr lang="en-US" dirty="0"/>
          </a:p>
        </p:txBody>
      </p:sp>
      <p:sp>
        <p:nvSpPr>
          <p:cNvPr id="3" name="Content Placeholder 2"/>
          <p:cNvSpPr>
            <a:spLocks noGrp="1"/>
          </p:cNvSpPr>
          <p:nvPr>
            <p:ph idx="1"/>
          </p:nvPr>
        </p:nvSpPr>
        <p:spPr/>
        <p:txBody>
          <a:bodyPr>
            <a:normAutofit fontScale="85000" lnSpcReduction="10000"/>
          </a:bodyPr>
          <a:lstStyle/>
          <a:p>
            <a:r>
              <a:rPr lang="en-US" dirty="0"/>
              <a:t>- Bộ nhớ ảo </a:t>
            </a:r>
            <a:r>
              <a:rPr lang="en-US" dirty="0" err="1"/>
              <a:t>họat</a:t>
            </a:r>
            <a:r>
              <a:rPr lang="en-US" dirty="0"/>
              <a:t> động trên nguyên lý cục bộ (locality principle) sau:</a:t>
            </a:r>
          </a:p>
          <a:p>
            <a:pPr lvl="1"/>
            <a:r>
              <a:rPr lang="en-US" dirty="0"/>
              <a:t>Tính cục bộ về thời gian (temporal locality): Các sự việc xảy ra ở thời điểm t rất có thể là đã hoặc sẽ xảy ra ở các thời điểm lân cận ( t – </a:t>
            </a:r>
            <a:r>
              <a:rPr lang="en-US" dirty="0" err="1"/>
              <a:t>dt</a:t>
            </a:r>
            <a:r>
              <a:rPr lang="en-US" dirty="0"/>
              <a:t>, t + </a:t>
            </a:r>
            <a:r>
              <a:rPr lang="en-US" dirty="0" err="1"/>
              <a:t>dt</a:t>
            </a:r>
            <a:r>
              <a:rPr lang="en-US" dirty="0"/>
              <a:t> )</a:t>
            </a:r>
          </a:p>
          <a:p>
            <a:pPr lvl="2"/>
            <a:r>
              <a:rPr lang="en-US" dirty="0"/>
              <a:t>Ví dụ : một vùng nhớ đang được tham khảo có thể sẽ được tham khảo đến trong tương lai gần</a:t>
            </a:r>
          </a:p>
          <a:p>
            <a:pPr lvl="1"/>
            <a:r>
              <a:rPr lang="en-US" dirty="0"/>
              <a:t>Tính cục bộ về không gian(spatial locality): Biến cố xảy ra ở một vùng nhớ rất có thể là đã hoặc sẽ xảy ra ở các vùng lân cận</a:t>
            </a:r>
          </a:p>
          <a:p>
            <a:pPr lvl="2"/>
            <a:r>
              <a:rPr lang="en-US" dirty="0" smtClean="0"/>
              <a:t>Ví </a:t>
            </a:r>
            <a:r>
              <a:rPr lang="en-US" dirty="0"/>
              <a:t>dụ : những vùng nhớ đang được tham khảo gần đây thường kề nhau</a:t>
            </a:r>
          </a:p>
          <a:p>
            <a:r>
              <a:rPr lang="en-US" dirty="0"/>
              <a:t>Ý nghĩa: Nguyên lý cục bộ là cơ sở trong các giải thuật thay thế trang</a:t>
            </a:r>
          </a:p>
          <a:p>
            <a:r>
              <a:rPr lang="en-US" dirty="0"/>
              <a:t>Ưu điểm của cơ chế bộ nhớ ảo?</a:t>
            </a:r>
          </a:p>
          <a:p>
            <a:pPr lvl="1"/>
            <a:r>
              <a:rPr lang="en-US" dirty="0"/>
              <a:t>Dễ phát triển ứng dụng</a:t>
            </a:r>
          </a:p>
          <a:p>
            <a:pPr lvl="1"/>
            <a:r>
              <a:rPr lang="en-US" dirty="0"/>
              <a:t>Lưu trữ được nhiều tiến trình trong bộ nhớ</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Tree>
    <p:extLst>
      <p:ext uri="{BB962C8B-B14F-4D97-AF65-F5344CB8AC3E}">
        <p14:creationId xmlns:p14="http://schemas.microsoft.com/office/powerpoint/2010/main" val="33359911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Sự thực thi với bộ nhớ ảo của process</a:t>
            </a:r>
          </a:p>
        </p:txBody>
      </p:sp>
      <p:sp>
        <p:nvSpPr>
          <p:cNvPr id="3" name="Content Placeholder 2"/>
          <p:cNvSpPr>
            <a:spLocks noGrp="1"/>
          </p:cNvSpPr>
          <p:nvPr>
            <p:ph idx="1"/>
          </p:nvPr>
        </p:nvSpPr>
        <p:spPr/>
        <p:txBody>
          <a:bodyPr>
            <a:normAutofit fontScale="92500" lnSpcReduction="10000"/>
          </a:bodyPr>
          <a:lstStyle/>
          <a:p>
            <a:r>
              <a:rPr lang="en-US" dirty="0"/>
              <a:t>Hệ điều hành chỉ nạp một phần nhỏ của chương trình vào bộ nhớ</a:t>
            </a:r>
          </a:p>
          <a:p>
            <a:r>
              <a:rPr lang="en-US" dirty="0"/>
              <a:t>Khi có một lệnh tham chiếu đến phần chương trình chưa có trong bộ nhớ chính:</a:t>
            </a:r>
          </a:p>
          <a:p>
            <a:pPr lvl="1"/>
            <a:r>
              <a:rPr lang="en-US" dirty="0"/>
              <a:t>- HĐH sẽ kích hoạt một ngắt mềm gọi là memory fault (page fault, segmentation fault)</a:t>
            </a:r>
          </a:p>
          <a:p>
            <a:pPr lvl="1"/>
            <a:r>
              <a:rPr lang="en-US" dirty="0"/>
              <a:t>- Sau đó Hệ điều hành chuyển tiến trình về trạng thái blocked</a:t>
            </a:r>
          </a:p>
          <a:p>
            <a:pPr lvl="1"/>
            <a:r>
              <a:rPr lang="en-US" dirty="0"/>
              <a:t>- Sau đó HĐH phát ra một yêu cầu đọc đĩa để nạp phần chương trình được tham chiếu vào bộ nhớ chính. Trong khi đó, một tiến trình khác sẽ chiếm được CPU để  thực thi.</a:t>
            </a:r>
          </a:p>
          <a:p>
            <a:pPr lvl="1"/>
            <a:r>
              <a:rPr lang="en-US" dirty="0"/>
              <a:t>- Sau khi đọc ghi đĩa hoàn tất, một ngắt mềm được kích hoạt, báo cho hệ điều hành để chuyển tiến trình tương ứng trở lại trạng thái sẵn sàng trong ready queue.</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dirty="0"/>
          </a:p>
        </p:txBody>
      </p:sp>
    </p:spTree>
    <p:extLst>
      <p:ext uri="{BB962C8B-B14F-4D97-AF65-F5344CB8AC3E}">
        <p14:creationId xmlns:p14="http://schemas.microsoft.com/office/powerpoint/2010/main" val="389880471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thuật toán thay thế trang</a:t>
            </a:r>
          </a:p>
        </p:txBody>
      </p:sp>
      <p:sp>
        <p:nvSpPr>
          <p:cNvPr id="3" name="Content Placeholder 2"/>
          <p:cNvSpPr>
            <a:spLocks noGrp="1"/>
          </p:cNvSpPr>
          <p:nvPr>
            <p:ph idx="1"/>
          </p:nvPr>
        </p:nvSpPr>
        <p:spPr/>
        <p:txBody>
          <a:bodyPr>
            <a:normAutofit fontScale="77500" lnSpcReduction="20000"/>
          </a:bodyPr>
          <a:lstStyle/>
          <a:p>
            <a:r>
              <a:rPr lang="en-US" dirty="0"/>
              <a:t>Để cơ chế bộ nhớ ảo làm việc hiệu quả, hệ thống cần thỏa mãn hai yêu cầu sau:</a:t>
            </a:r>
          </a:p>
          <a:p>
            <a:pPr lvl="1"/>
            <a:r>
              <a:rPr lang="en-US" dirty="0"/>
              <a:t>Phải có sự hỗ trợ của phần cứng cho cơ chế phân trang hay phân đoạn</a:t>
            </a:r>
          </a:p>
          <a:p>
            <a:pPr lvl="1"/>
            <a:r>
              <a:rPr lang="en-US" dirty="0"/>
              <a:t>Hệ điều hành cần có bộ phận quản lý việc hoán chuyển các trang/đoạn giữa bộ nhớ thứ cấp và bộ nhớ thực.</a:t>
            </a:r>
          </a:p>
          <a:p>
            <a:r>
              <a:rPr lang="en-US" dirty="0"/>
              <a:t>Khi xảy ra page fault, hệ điều hành thực hiện các bước sau</a:t>
            </a:r>
          </a:p>
          <a:p>
            <a:pPr lvl="1"/>
            <a:r>
              <a:rPr lang="en-US" dirty="0"/>
              <a:t>Chuyển trạng thái của tiến trình sang Waite</a:t>
            </a:r>
          </a:p>
          <a:p>
            <a:pPr lvl="1"/>
            <a:r>
              <a:rPr lang="fr-FR" dirty="0"/>
              <a:t>Chọn một trang để thay thế (page replacement </a:t>
            </a:r>
            <a:r>
              <a:rPr lang="fr-FR" dirty="0" err="1"/>
              <a:t>algorithm</a:t>
            </a:r>
            <a:r>
              <a:rPr lang="fr-FR" dirty="0"/>
              <a:t>)</a:t>
            </a:r>
            <a:endParaRPr lang="en-US" dirty="0"/>
          </a:p>
          <a:p>
            <a:pPr lvl="1"/>
            <a:r>
              <a:rPr lang="fr-FR" dirty="0"/>
              <a:t>Khởi động việc nạp trang mới từ đĩa vào bộ nhớ </a:t>
            </a:r>
            <a:endParaRPr lang="en-US" dirty="0"/>
          </a:p>
          <a:p>
            <a:pPr lvl="1"/>
            <a:r>
              <a:rPr lang="fr-FR" dirty="0"/>
              <a:t>Chuyển thực thi cho tiến trình khác trong lúc đang thực hiện việc vào ra</a:t>
            </a:r>
            <a:endParaRPr lang="en-US" dirty="0"/>
          </a:p>
          <a:p>
            <a:pPr lvl="1"/>
            <a:r>
              <a:rPr lang="fr-FR" dirty="0"/>
              <a:t>Nhận </a:t>
            </a:r>
            <a:r>
              <a:rPr lang="fr-FR" dirty="0" err="1"/>
              <a:t>interrupt</a:t>
            </a:r>
            <a:r>
              <a:rPr lang="fr-FR" dirty="0"/>
              <a:t> báo I/O hoàn tất (i.e. đã nạp xong trang nhớ mới)</a:t>
            </a:r>
            <a:endParaRPr lang="en-US" dirty="0"/>
          </a:p>
          <a:p>
            <a:pPr lvl="1"/>
            <a:r>
              <a:rPr lang="en-US" dirty="0"/>
              <a:t>Chuyển trạng thái process về ready</a:t>
            </a:r>
          </a:p>
          <a:p>
            <a:pPr lvl="1"/>
            <a:r>
              <a:rPr lang="en-US" dirty="0"/>
              <a:t>Khi bộ nhớ chính có chỗ trống thì chúng ta tiến hành nạp chương trình vào trang nhớ đó</a:t>
            </a:r>
            <a:r>
              <a:rPr lang="en-US" dirty="0">
                <a:sym typeface="Symbol"/>
              </a:rPr>
              <a:t></a:t>
            </a:r>
            <a:r>
              <a:rPr lang="en-US" dirty="0"/>
              <a:t> page fault. Tuy nhiên, khi so sánh các giải thuật thì chúng ta có thể bỏ qua số page-fault khởi đầu vì đại lượng này như nhau đối với mọi giải thuật</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dirty="0"/>
          </a:p>
        </p:txBody>
      </p:sp>
    </p:spTree>
    <p:extLst>
      <p:ext uri="{BB962C8B-B14F-4D97-AF65-F5344CB8AC3E}">
        <p14:creationId xmlns:p14="http://schemas.microsoft.com/office/powerpoint/2010/main" val="180811980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thuật toán thay thế trang</a:t>
            </a:r>
          </a:p>
        </p:txBody>
      </p:sp>
      <p:sp>
        <p:nvSpPr>
          <p:cNvPr id="3" name="Content Placeholder 2"/>
          <p:cNvSpPr>
            <a:spLocks noGrp="1"/>
          </p:cNvSpPr>
          <p:nvPr>
            <p:ph idx="1"/>
          </p:nvPr>
        </p:nvSpPr>
        <p:spPr/>
        <p:txBody>
          <a:bodyPr/>
          <a:lstStyle/>
          <a:p>
            <a:r>
              <a:rPr lang="en-US" dirty="0"/>
              <a:t>Yêu cầu : Tối thiểu số page fault</a:t>
            </a:r>
          </a:p>
          <a:p>
            <a:r>
              <a:rPr lang="en-US" dirty="0"/>
              <a:t>Nguyên tắc tối ưu : Chọn trang thay thế là</a:t>
            </a:r>
          </a:p>
          <a:p>
            <a:pPr lvl="1"/>
            <a:r>
              <a:rPr lang="en-US" dirty="0"/>
              <a:t>1. Trang không còn dùng nữa</a:t>
            </a:r>
          </a:p>
          <a:p>
            <a:pPr lvl="1"/>
            <a:r>
              <a:rPr lang="en-US" dirty="0"/>
              <a:t>2. Trang sẽ không dùng lại trong thời gian xa nhất</a:t>
            </a:r>
          </a:p>
          <a:p>
            <a:r>
              <a:rPr lang="en-US" dirty="0"/>
              <a:t>Các tiêu chuẩn (thực tế) để chọn trang thay thế</a:t>
            </a:r>
          </a:p>
          <a:p>
            <a:pPr lvl="1"/>
            <a:r>
              <a:rPr lang="en-US" dirty="0"/>
              <a:t>Các trang không bị thay đổi</a:t>
            </a:r>
          </a:p>
          <a:p>
            <a:pPr lvl="1"/>
            <a:r>
              <a:rPr lang="en-US" dirty="0"/>
              <a:t>Các trang không bị khóa</a:t>
            </a:r>
          </a:p>
          <a:p>
            <a:pPr lvl="1"/>
            <a:r>
              <a:rPr lang="en-US" dirty="0"/>
              <a:t>Các trang không thuộc quá trình nhiều page fault</a:t>
            </a:r>
          </a:p>
          <a:p>
            <a:pPr lvl="1"/>
            <a:r>
              <a:rPr lang="en-US" dirty="0"/>
              <a:t>Các trang không thuộc tập làm việc của quá trình</a:t>
            </a:r>
          </a:p>
          <a:p>
            <a:pPr lvl="1"/>
            <a:r>
              <a:rPr lang="en-US" dirty="0"/>
              <a:t>Các giải thuật thay thế trang phụ thuộc vào resident set (số frame cấp cho mỗi process)</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Tree>
    <p:extLst>
      <p:ext uri="{BB962C8B-B14F-4D97-AF65-F5344CB8AC3E}">
        <p14:creationId xmlns:p14="http://schemas.microsoft.com/office/powerpoint/2010/main" val="3245092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Giải thuật tối ưu (MIN)</a:t>
            </a:r>
          </a:p>
        </p:txBody>
      </p:sp>
      <p:sp>
        <p:nvSpPr>
          <p:cNvPr id="3" name="Content Placeholder 2"/>
          <p:cNvSpPr>
            <a:spLocks noGrp="1"/>
          </p:cNvSpPr>
          <p:nvPr>
            <p:ph idx="1"/>
          </p:nvPr>
        </p:nvSpPr>
        <p:spPr/>
        <p:txBody>
          <a:bodyPr/>
          <a:lstStyle/>
          <a:p>
            <a:r>
              <a:rPr lang="en-US" dirty="0"/>
              <a:t>- Giải thuật MIN hay optimal (OPT)</a:t>
            </a:r>
          </a:p>
          <a:p>
            <a:pPr lvl="1"/>
            <a:r>
              <a:rPr lang="en-US" dirty="0"/>
              <a:t>Thay thế trang nhớ được tham chiếu trễ nhất trong tương lai</a:t>
            </a:r>
          </a:p>
          <a:p>
            <a:pPr lvl="1"/>
            <a:r>
              <a:rPr lang="en-US" dirty="0"/>
              <a:t>Mỗi trang nhớ được gắn nhãn là một số có giá trị bằng số lệnh sẽ được thực thi trước khi tham chiếu đến trang đó. Các trang sẽ không được truy cập tiếp kề từ vị trí hiện thời sẽ có nhãn là vô cùng lớn.</a:t>
            </a:r>
          </a:p>
          <a:p>
            <a:pPr lvl="1"/>
            <a:r>
              <a:rPr lang="en-US" dirty="0"/>
              <a:t>Trang nhớ có nhãn lớn nhất sẽ bị thay thế.</a:t>
            </a:r>
          </a:p>
          <a:p>
            <a:pPr lvl="1"/>
            <a:r>
              <a:rPr lang="en-US" dirty="0"/>
              <a:t>Tối ưu số page faults</a:t>
            </a:r>
          </a:p>
          <a:p>
            <a:pPr lvl="1"/>
            <a:r>
              <a:rPr lang="en-US" dirty="0"/>
              <a:t>Không thể hiện thực được. Vì sao?</a:t>
            </a:r>
          </a:p>
          <a:p>
            <a:r>
              <a:rPr lang="en-US" dirty="0"/>
              <a:t>Ví dụ: Thứ tự các trang nhớ được tham chiếu như sau và Giả sử resident set = 3 </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Tree>
    <p:extLst>
      <p:ext uri="{BB962C8B-B14F-4D97-AF65-F5344CB8AC3E}">
        <p14:creationId xmlns:p14="http://schemas.microsoft.com/office/powerpoint/2010/main" val="381665216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thuật toán thay thế trang</a:t>
            </a:r>
          </a:p>
        </p:txBody>
      </p:sp>
      <p:sp>
        <p:nvSpPr>
          <p:cNvPr id="3" name="Content Placeholder 2"/>
          <p:cNvSpPr>
            <a:spLocks noGrp="1"/>
          </p:cNvSpPr>
          <p:nvPr>
            <p:ph idx="1"/>
          </p:nvPr>
        </p:nvSpPr>
        <p:spPr/>
        <p:txBody>
          <a:bodyPr/>
          <a:lstStyle/>
          <a:p>
            <a:r>
              <a:rPr lang="vi-VN" dirty="0" smtClean="0"/>
              <a:t>Ví </a:t>
            </a:r>
            <a:r>
              <a:rPr lang="vi-VN" dirty="0"/>
              <a:t>dụ: Thứ tự các trang nhớ được tham chiếu như sau và Giả sử resident set = 3 </a:t>
            </a:r>
            <a:endParaRPr lang="en-US" dirty="0" smtClean="0"/>
          </a:p>
          <a:p>
            <a:r>
              <a:rPr lang="en-US" dirty="0"/>
              <a:t>Chú ý: 2 cột gần cuối cùng: - Thay trang 3 vào vị trí trang 2 vì trang 2 </a:t>
            </a:r>
            <a:r>
              <a:rPr lang="en-US" dirty="0" err="1"/>
              <a:t>ko</a:t>
            </a:r>
            <a:r>
              <a:rPr lang="en-US" dirty="0"/>
              <a:t> được truy cập nữa cho nên có nhãn VCL. Tương tự thay trang 4 vào vị trí trang 3.</a:t>
            </a:r>
          </a:p>
          <a:p>
            <a:endParaRPr lang="vi-VN" dirty="0"/>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grpSp>
        <p:nvGrpSpPr>
          <p:cNvPr id="8" name="Group 1"/>
          <p:cNvGrpSpPr>
            <a:grpSpLocks noChangeAspect="1"/>
          </p:cNvGrpSpPr>
          <p:nvPr/>
        </p:nvGrpSpPr>
        <p:grpSpPr bwMode="auto">
          <a:xfrm>
            <a:off x="352522" y="4127579"/>
            <a:ext cx="8258078" cy="2409635"/>
            <a:chOff x="2060" y="12974"/>
            <a:chExt cx="8379" cy="2640"/>
          </a:xfrm>
        </p:grpSpPr>
        <p:sp>
          <p:nvSpPr>
            <p:cNvPr id="10" name="Rectangle 650"/>
            <p:cNvSpPr>
              <a:spLocks noChangeArrowheads="1"/>
            </p:cNvSpPr>
            <p:nvPr/>
          </p:nvSpPr>
          <p:spPr bwMode="auto">
            <a:xfrm>
              <a:off x="8886" y="13053"/>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649"/>
            <p:cNvSpPr>
              <a:spLocks noChangeArrowheads="1"/>
            </p:cNvSpPr>
            <p:nvPr/>
          </p:nvSpPr>
          <p:spPr bwMode="auto">
            <a:xfrm>
              <a:off x="8388" y="13053"/>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648"/>
            <p:cNvSpPr>
              <a:spLocks noChangeArrowheads="1"/>
            </p:cNvSpPr>
            <p:nvPr/>
          </p:nvSpPr>
          <p:spPr bwMode="auto">
            <a:xfrm>
              <a:off x="7887" y="13053"/>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Rectangle 647"/>
            <p:cNvSpPr>
              <a:spLocks noChangeArrowheads="1"/>
            </p:cNvSpPr>
            <p:nvPr/>
          </p:nvSpPr>
          <p:spPr bwMode="auto">
            <a:xfrm>
              <a:off x="7386" y="13053"/>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Rectangle 646"/>
            <p:cNvSpPr>
              <a:spLocks noChangeArrowheads="1"/>
            </p:cNvSpPr>
            <p:nvPr/>
          </p:nvSpPr>
          <p:spPr bwMode="auto">
            <a:xfrm>
              <a:off x="6885" y="13053"/>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Rectangle 645"/>
            <p:cNvSpPr>
              <a:spLocks noChangeArrowheads="1"/>
            </p:cNvSpPr>
            <p:nvPr/>
          </p:nvSpPr>
          <p:spPr bwMode="auto">
            <a:xfrm>
              <a:off x="6387" y="13053"/>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644"/>
            <p:cNvSpPr>
              <a:spLocks noChangeArrowheads="1"/>
            </p:cNvSpPr>
            <p:nvPr/>
          </p:nvSpPr>
          <p:spPr bwMode="auto">
            <a:xfrm>
              <a:off x="5886" y="13053"/>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 name="Rectangle 643"/>
            <p:cNvSpPr>
              <a:spLocks noChangeArrowheads="1"/>
            </p:cNvSpPr>
            <p:nvPr/>
          </p:nvSpPr>
          <p:spPr bwMode="auto">
            <a:xfrm>
              <a:off x="5385" y="13053"/>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Rectangle 642"/>
            <p:cNvSpPr>
              <a:spLocks noChangeArrowheads="1"/>
            </p:cNvSpPr>
            <p:nvPr/>
          </p:nvSpPr>
          <p:spPr bwMode="auto">
            <a:xfrm>
              <a:off x="4887" y="13053"/>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Rectangle 641"/>
            <p:cNvSpPr>
              <a:spLocks noChangeArrowheads="1"/>
            </p:cNvSpPr>
            <p:nvPr/>
          </p:nvSpPr>
          <p:spPr bwMode="auto">
            <a:xfrm>
              <a:off x="4386" y="13053"/>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Rectangle 640"/>
            <p:cNvSpPr>
              <a:spLocks noChangeArrowheads="1"/>
            </p:cNvSpPr>
            <p:nvPr/>
          </p:nvSpPr>
          <p:spPr bwMode="auto">
            <a:xfrm>
              <a:off x="3889" y="13053"/>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 name="Rectangle 639"/>
            <p:cNvSpPr>
              <a:spLocks noChangeArrowheads="1"/>
            </p:cNvSpPr>
            <p:nvPr/>
          </p:nvSpPr>
          <p:spPr bwMode="auto">
            <a:xfrm>
              <a:off x="3384" y="13053"/>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 name="Line 638"/>
            <p:cNvSpPr>
              <a:spLocks noChangeShapeType="1"/>
            </p:cNvSpPr>
            <p:nvPr/>
          </p:nvSpPr>
          <p:spPr bwMode="auto">
            <a:xfrm>
              <a:off x="3227" y="12974"/>
              <a:ext cx="6000" cy="1"/>
            </a:xfrm>
            <a:prstGeom prst="line">
              <a:avLst/>
            </a:prstGeom>
            <a:noFill/>
            <a:ln w="18415" cap="sq">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637"/>
            <p:cNvSpPr>
              <a:spLocks noChangeShapeType="1"/>
            </p:cNvSpPr>
            <p:nvPr/>
          </p:nvSpPr>
          <p:spPr bwMode="auto">
            <a:xfrm>
              <a:off x="3227" y="13438"/>
              <a:ext cx="6000" cy="1"/>
            </a:xfrm>
            <a:prstGeom prst="line">
              <a:avLst/>
            </a:prstGeom>
            <a:noFill/>
            <a:ln w="18415" cap="sq">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636"/>
            <p:cNvSpPr>
              <a:spLocks noChangeShapeType="1"/>
            </p:cNvSpPr>
            <p:nvPr/>
          </p:nvSpPr>
          <p:spPr bwMode="auto">
            <a:xfrm>
              <a:off x="3227" y="12974"/>
              <a:ext cx="1" cy="464"/>
            </a:xfrm>
            <a:prstGeom prst="line">
              <a:avLst/>
            </a:prstGeom>
            <a:noFill/>
            <a:ln w="18415" cap="sq">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635"/>
            <p:cNvSpPr>
              <a:spLocks noChangeShapeType="1"/>
            </p:cNvSpPr>
            <p:nvPr/>
          </p:nvSpPr>
          <p:spPr bwMode="auto">
            <a:xfrm>
              <a:off x="3726" y="12974"/>
              <a:ext cx="1" cy="464"/>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634"/>
            <p:cNvSpPr>
              <a:spLocks noChangeShapeType="1"/>
            </p:cNvSpPr>
            <p:nvPr/>
          </p:nvSpPr>
          <p:spPr bwMode="auto">
            <a:xfrm>
              <a:off x="4227" y="12974"/>
              <a:ext cx="1" cy="464"/>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633"/>
            <p:cNvSpPr>
              <a:spLocks noChangeShapeType="1"/>
            </p:cNvSpPr>
            <p:nvPr/>
          </p:nvSpPr>
          <p:spPr bwMode="auto">
            <a:xfrm>
              <a:off x="4726" y="12974"/>
              <a:ext cx="1" cy="464"/>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632"/>
            <p:cNvSpPr>
              <a:spLocks noChangeShapeType="1"/>
            </p:cNvSpPr>
            <p:nvPr/>
          </p:nvSpPr>
          <p:spPr bwMode="auto">
            <a:xfrm>
              <a:off x="5229" y="12974"/>
              <a:ext cx="1" cy="464"/>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631"/>
            <p:cNvSpPr>
              <a:spLocks noChangeShapeType="1"/>
            </p:cNvSpPr>
            <p:nvPr/>
          </p:nvSpPr>
          <p:spPr bwMode="auto">
            <a:xfrm>
              <a:off x="5728" y="12974"/>
              <a:ext cx="1" cy="464"/>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630"/>
            <p:cNvSpPr>
              <a:spLocks noChangeShapeType="1"/>
            </p:cNvSpPr>
            <p:nvPr/>
          </p:nvSpPr>
          <p:spPr bwMode="auto">
            <a:xfrm>
              <a:off x="6226" y="12974"/>
              <a:ext cx="1" cy="464"/>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629"/>
            <p:cNvSpPr>
              <a:spLocks noChangeShapeType="1"/>
            </p:cNvSpPr>
            <p:nvPr/>
          </p:nvSpPr>
          <p:spPr bwMode="auto">
            <a:xfrm>
              <a:off x="6728" y="12974"/>
              <a:ext cx="1" cy="464"/>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628"/>
            <p:cNvSpPr>
              <a:spLocks noChangeShapeType="1"/>
            </p:cNvSpPr>
            <p:nvPr/>
          </p:nvSpPr>
          <p:spPr bwMode="auto">
            <a:xfrm>
              <a:off x="7226" y="12974"/>
              <a:ext cx="1" cy="464"/>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627"/>
            <p:cNvSpPr>
              <a:spLocks noChangeShapeType="1"/>
            </p:cNvSpPr>
            <p:nvPr/>
          </p:nvSpPr>
          <p:spPr bwMode="auto">
            <a:xfrm>
              <a:off x="7726" y="12974"/>
              <a:ext cx="1" cy="464"/>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626"/>
            <p:cNvSpPr>
              <a:spLocks noChangeShapeType="1"/>
            </p:cNvSpPr>
            <p:nvPr/>
          </p:nvSpPr>
          <p:spPr bwMode="auto">
            <a:xfrm>
              <a:off x="8227" y="12974"/>
              <a:ext cx="1" cy="464"/>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625"/>
            <p:cNvSpPr>
              <a:spLocks noChangeShapeType="1"/>
            </p:cNvSpPr>
            <p:nvPr/>
          </p:nvSpPr>
          <p:spPr bwMode="auto">
            <a:xfrm>
              <a:off x="8728" y="12974"/>
              <a:ext cx="1" cy="464"/>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624"/>
            <p:cNvSpPr>
              <a:spLocks noChangeShapeType="1"/>
            </p:cNvSpPr>
            <p:nvPr/>
          </p:nvSpPr>
          <p:spPr bwMode="auto">
            <a:xfrm>
              <a:off x="9227" y="12974"/>
              <a:ext cx="1" cy="464"/>
            </a:xfrm>
            <a:prstGeom prst="line">
              <a:avLst/>
            </a:prstGeom>
            <a:noFill/>
            <a:ln w="18415" cap="sq">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623"/>
            <p:cNvSpPr>
              <a:spLocks noChangeArrowheads="1"/>
            </p:cNvSpPr>
            <p:nvPr/>
          </p:nvSpPr>
          <p:spPr bwMode="auto">
            <a:xfrm>
              <a:off x="8886" y="13053"/>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 name="Rectangle 622"/>
            <p:cNvSpPr>
              <a:spLocks noChangeArrowheads="1"/>
            </p:cNvSpPr>
            <p:nvPr/>
          </p:nvSpPr>
          <p:spPr bwMode="auto">
            <a:xfrm>
              <a:off x="8388" y="13053"/>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 name="Rectangle 621"/>
            <p:cNvSpPr>
              <a:spLocks noChangeArrowheads="1"/>
            </p:cNvSpPr>
            <p:nvPr/>
          </p:nvSpPr>
          <p:spPr bwMode="auto">
            <a:xfrm>
              <a:off x="7887" y="13053"/>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0" name="Rectangle 620"/>
            <p:cNvSpPr>
              <a:spLocks noChangeArrowheads="1"/>
            </p:cNvSpPr>
            <p:nvPr/>
          </p:nvSpPr>
          <p:spPr bwMode="auto">
            <a:xfrm>
              <a:off x="7386" y="13053"/>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 name="Rectangle 619"/>
            <p:cNvSpPr>
              <a:spLocks noChangeArrowheads="1"/>
            </p:cNvSpPr>
            <p:nvPr/>
          </p:nvSpPr>
          <p:spPr bwMode="auto">
            <a:xfrm>
              <a:off x="6885" y="13053"/>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 name="Rectangle 618"/>
            <p:cNvSpPr>
              <a:spLocks noChangeArrowheads="1"/>
            </p:cNvSpPr>
            <p:nvPr/>
          </p:nvSpPr>
          <p:spPr bwMode="auto">
            <a:xfrm>
              <a:off x="6387" y="13053"/>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 name="Rectangle 617"/>
            <p:cNvSpPr>
              <a:spLocks noChangeArrowheads="1"/>
            </p:cNvSpPr>
            <p:nvPr/>
          </p:nvSpPr>
          <p:spPr bwMode="auto">
            <a:xfrm>
              <a:off x="5886" y="13053"/>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 name="Rectangle 616"/>
            <p:cNvSpPr>
              <a:spLocks noChangeArrowheads="1"/>
            </p:cNvSpPr>
            <p:nvPr/>
          </p:nvSpPr>
          <p:spPr bwMode="auto">
            <a:xfrm>
              <a:off x="5385" y="13053"/>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3366"/>
                  </a:solidFill>
                  <a:effectLst/>
                  <a:latin typeface="Arial" pitchFamily="34" charset="0"/>
                  <a:ea typeface="Times New Roman" pitchFamily="18" charset="0"/>
                  <a:cs typeface="VNI-Helve" pitchFamily="2"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5" name="Rectangle 615"/>
            <p:cNvSpPr>
              <a:spLocks noChangeArrowheads="1"/>
            </p:cNvSpPr>
            <p:nvPr/>
          </p:nvSpPr>
          <p:spPr bwMode="auto">
            <a:xfrm>
              <a:off x="4887" y="13053"/>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 name="Rectangle 614"/>
            <p:cNvSpPr>
              <a:spLocks noChangeArrowheads="1"/>
            </p:cNvSpPr>
            <p:nvPr/>
          </p:nvSpPr>
          <p:spPr bwMode="auto">
            <a:xfrm>
              <a:off x="4386" y="13053"/>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3366"/>
                  </a:solidFill>
                  <a:effectLst/>
                  <a:latin typeface="Arial" pitchFamily="34" charset="0"/>
                  <a:ea typeface="Times New Roman" pitchFamily="18" charset="0"/>
                  <a:cs typeface="VNI-Helve" pitchFamily="2" charset="0"/>
                </a:rPr>
                <a:t>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7" name="Rectangle 613"/>
            <p:cNvSpPr>
              <a:spLocks noChangeArrowheads="1"/>
            </p:cNvSpPr>
            <p:nvPr/>
          </p:nvSpPr>
          <p:spPr bwMode="auto">
            <a:xfrm>
              <a:off x="3889" y="13053"/>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8" name="Rectangle 612"/>
            <p:cNvSpPr>
              <a:spLocks noChangeArrowheads="1"/>
            </p:cNvSpPr>
            <p:nvPr/>
          </p:nvSpPr>
          <p:spPr bwMode="auto">
            <a:xfrm>
              <a:off x="3384" y="13053"/>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 name="Line 611"/>
            <p:cNvSpPr>
              <a:spLocks noChangeShapeType="1"/>
            </p:cNvSpPr>
            <p:nvPr/>
          </p:nvSpPr>
          <p:spPr bwMode="auto">
            <a:xfrm>
              <a:off x="3227" y="12974"/>
              <a:ext cx="6000" cy="1"/>
            </a:xfrm>
            <a:prstGeom prst="line">
              <a:avLst/>
            </a:prstGeom>
            <a:noFill/>
            <a:ln w="18415" cap="sq">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610"/>
            <p:cNvSpPr>
              <a:spLocks noChangeShapeType="1"/>
            </p:cNvSpPr>
            <p:nvPr/>
          </p:nvSpPr>
          <p:spPr bwMode="auto">
            <a:xfrm>
              <a:off x="3227" y="13438"/>
              <a:ext cx="6000" cy="1"/>
            </a:xfrm>
            <a:prstGeom prst="line">
              <a:avLst/>
            </a:prstGeom>
            <a:noFill/>
            <a:ln w="18415" cap="sq">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609"/>
            <p:cNvSpPr>
              <a:spLocks noChangeShapeType="1"/>
            </p:cNvSpPr>
            <p:nvPr/>
          </p:nvSpPr>
          <p:spPr bwMode="auto">
            <a:xfrm>
              <a:off x="3227" y="12974"/>
              <a:ext cx="1" cy="464"/>
            </a:xfrm>
            <a:prstGeom prst="line">
              <a:avLst/>
            </a:prstGeom>
            <a:noFill/>
            <a:ln w="18415" cap="sq">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608"/>
            <p:cNvSpPr>
              <a:spLocks noChangeShapeType="1"/>
            </p:cNvSpPr>
            <p:nvPr/>
          </p:nvSpPr>
          <p:spPr bwMode="auto">
            <a:xfrm>
              <a:off x="3726" y="12974"/>
              <a:ext cx="1" cy="464"/>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607"/>
            <p:cNvSpPr>
              <a:spLocks noChangeShapeType="1"/>
            </p:cNvSpPr>
            <p:nvPr/>
          </p:nvSpPr>
          <p:spPr bwMode="auto">
            <a:xfrm>
              <a:off x="4227" y="12974"/>
              <a:ext cx="1" cy="464"/>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606"/>
            <p:cNvSpPr>
              <a:spLocks noChangeShapeType="1"/>
            </p:cNvSpPr>
            <p:nvPr/>
          </p:nvSpPr>
          <p:spPr bwMode="auto">
            <a:xfrm>
              <a:off x="4726" y="12974"/>
              <a:ext cx="1" cy="464"/>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605"/>
            <p:cNvSpPr>
              <a:spLocks noChangeShapeType="1"/>
            </p:cNvSpPr>
            <p:nvPr/>
          </p:nvSpPr>
          <p:spPr bwMode="auto">
            <a:xfrm>
              <a:off x="5229" y="12974"/>
              <a:ext cx="1" cy="464"/>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604"/>
            <p:cNvSpPr>
              <a:spLocks noChangeShapeType="1"/>
            </p:cNvSpPr>
            <p:nvPr/>
          </p:nvSpPr>
          <p:spPr bwMode="auto">
            <a:xfrm>
              <a:off x="5728" y="12974"/>
              <a:ext cx="1" cy="464"/>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603"/>
            <p:cNvSpPr>
              <a:spLocks noChangeShapeType="1"/>
            </p:cNvSpPr>
            <p:nvPr/>
          </p:nvSpPr>
          <p:spPr bwMode="auto">
            <a:xfrm>
              <a:off x="6226" y="12974"/>
              <a:ext cx="1" cy="464"/>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602"/>
            <p:cNvSpPr>
              <a:spLocks noChangeShapeType="1"/>
            </p:cNvSpPr>
            <p:nvPr/>
          </p:nvSpPr>
          <p:spPr bwMode="auto">
            <a:xfrm>
              <a:off x="6728" y="12974"/>
              <a:ext cx="1" cy="464"/>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601"/>
            <p:cNvSpPr>
              <a:spLocks noChangeShapeType="1"/>
            </p:cNvSpPr>
            <p:nvPr/>
          </p:nvSpPr>
          <p:spPr bwMode="auto">
            <a:xfrm>
              <a:off x="7226" y="12974"/>
              <a:ext cx="1" cy="464"/>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600"/>
            <p:cNvSpPr>
              <a:spLocks noChangeShapeType="1"/>
            </p:cNvSpPr>
            <p:nvPr/>
          </p:nvSpPr>
          <p:spPr bwMode="auto">
            <a:xfrm>
              <a:off x="7726" y="12974"/>
              <a:ext cx="1" cy="464"/>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99"/>
            <p:cNvSpPr>
              <a:spLocks noChangeShapeType="1"/>
            </p:cNvSpPr>
            <p:nvPr/>
          </p:nvSpPr>
          <p:spPr bwMode="auto">
            <a:xfrm>
              <a:off x="8227" y="12974"/>
              <a:ext cx="1" cy="464"/>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98"/>
            <p:cNvSpPr>
              <a:spLocks noChangeShapeType="1"/>
            </p:cNvSpPr>
            <p:nvPr/>
          </p:nvSpPr>
          <p:spPr bwMode="auto">
            <a:xfrm>
              <a:off x="8728" y="12974"/>
              <a:ext cx="1" cy="464"/>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597"/>
            <p:cNvSpPr>
              <a:spLocks noChangeShapeType="1"/>
            </p:cNvSpPr>
            <p:nvPr/>
          </p:nvSpPr>
          <p:spPr bwMode="auto">
            <a:xfrm>
              <a:off x="9227" y="12974"/>
              <a:ext cx="1" cy="464"/>
            </a:xfrm>
            <a:prstGeom prst="line">
              <a:avLst/>
            </a:prstGeom>
            <a:noFill/>
            <a:ln w="18415" cap="sq">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64" name="Group 594"/>
            <p:cNvGrpSpPr>
              <a:grpSpLocks/>
            </p:cNvGrpSpPr>
            <p:nvPr/>
          </p:nvGrpSpPr>
          <p:grpSpPr bwMode="auto">
            <a:xfrm>
              <a:off x="3310" y="14372"/>
              <a:ext cx="467" cy="388"/>
              <a:chOff x="3310" y="14372"/>
              <a:chExt cx="467" cy="388"/>
            </a:xfrm>
          </p:grpSpPr>
          <p:sp>
            <p:nvSpPr>
              <p:cNvPr id="657" name="Rectangle 596"/>
              <p:cNvSpPr>
                <a:spLocks noChangeArrowheads="1"/>
              </p:cNvSpPr>
              <p:nvPr/>
            </p:nvSpPr>
            <p:spPr bwMode="auto">
              <a:xfrm>
                <a:off x="3310"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8" name="Rectangle 595"/>
              <p:cNvSpPr>
                <a:spLocks noChangeArrowheads="1"/>
              </p:cNvSpPr>
              <p:nvPr/>
            </p:nvSpPr>
            <p:spPr bwMode="auto">
              <a:xfrm>
                <a:off x="3310"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5" name="Rectangle 593"/>
            <p:cNvSpPr>
              <a:spLocks noChangeArrowheads="1"/>
            </p:cNvSpPr>
            <p:nvPr/>
          </p:nvSpPr>
          <p:spPr bwMode="auto">
            <a:xfrm>
              <a:off x="3468" y="14405"/>
              <a:ext cx="165"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66" name="Group 590"/>
            <p:cNvGrpSpPr>
              <a:grpSpLocks/>
            </p:cNvGrpSpPr>
            <p:nvPr/>
          </p:nvGrpSpPr>
          <p:grpSpPr bwMode="auto">
            <a:xfrm>
              <a:off x="3310" y="14760"/>
              <a:ext cx="467" cy="388"/>
              <a:chOff x="3310" y="14760"/>
              <a:chExt cx="467" cy="388"/>
            </a:xfrm>
          </p:grpSpPr>
          <p:sp>
            <p:nvSpPr>
              <p:cNvPr id="655" name="Rectangle 592"/>
              <p:cNvSpPr>
                <a:spLocks noChangeArrowheads="1"/>
              </p:cNvSpPr>
              <p:nvPr/>
            </p:nvSpPr>
            <p:spPr bwMode="auto">
              <a:xfrm>
                <a:off x="3310"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6" name="Rectangle 591"/>
              <p:cNvSpPr>
                <a:spLocks noChangeArrowheads="1"/>
              </p:cNvSpPr>
              <p:nvPr/>
            </p:nvSpPr>
            <p:spPr bwMode="auto">
              <a:xfrm>
                <a:off x="3310"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7" name="Group 587"/>
            <p:cNvGrpSpPr>
              <a:grpSpLocks/>
            </p:cNvGrpSpPr>
            <p:nvPr/>
          </p:nvGrpSpPr>
          <p:grpSpPr bwMode="auto">
            <a:xfrm>
              <a:off x="3310" y="15148"/>
              <a:ext cx="467" cy="389"/>
              <a:chOff x="3310" y="15148"/>
              <a:chExt cx="467" cy="389"/>
            </a:xfrm>
          </p:grpSpPr>
          <p:sp>
            <p:nvSpPr>
              <p:cNvPr id="653" name="Rectangle 589"/>
              <p:cNvSpPr>
                <a:spLocks noChangeArrowheads="1"/>
              </p:cNvSpPr>
              <p:nvPr/>
            </p:nvSpPr>
            <p:spPr bwMode="auto">
              <a:xfrm>
                <a:off x="3310" y="15148"/>
                <a:ext cx="467"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4" name="Rectangle 588"/>
              <p:cNvSpPr>
                <a:spLocks noChangeArrowheads="1"/>
              </p:cNvSpPr>
              <p:nvPr/>
            </p:nvSpPr>
            <p:spPr bwMode="auto">
              <a:xfrm>
                <a:off x="3310" y="15148"/>
                <a:ext cx="467"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584"/>
            <p:cNvGrpSpPr>
              <a:grpSpLocks/>
            </p:cNvGrpSpPr>
            <p:nvPr/>
          </p:nvGrpSpPr>
          <p:grpSpPr bwMode="auto">
            <a:xfrm>
              <a:off x="3777" y="15148"/>
              <a:ext cx="466" cy="389"/>
              <a:chOff x="3777" y="15148"/>
              <a:chExt cx="466" cy="389"/>
            </a:xfrm>
          </p:grpSpPr>
          <p:sp>
            <p:nvSpPr>
              <p:cNvPr id="651" name="Rectangle 586"/>
              <p:cNvSpPr>
                <a:spLocks noChangeArrowheads="1"/>
              </p:cNvSpPr>
              <p:nvPr/>
            </p:nvSpPr>
            <p:spPr bwMode="auto">
              <a:xfrm>
                <a:off x="3777" y="15148"/>
                <a:ext cx="466"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2" name="Rectangle 585"/>
              <p:cNvSpPr>
                <a:spLocks noChangeArrowheads="1"/>
              </p:cNvSpPr>
              <p:nvPr/>
            </p:nvSpPr>
            <p:spPr bwMode="auto">
              <a:xfrm>
                <a:off x="3777" y="15148"/>
                <a:ext cx="466"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9" name="Group 581"/>
            <p:cNvGrpSpPr>
              <a:grpSpLocks/>
            </p:cNvGrpSpPr>
            <p:nvPr/>
          </p:nvGrpSpPr>
          <p:grpSpPr bwMode="auto">
            <a:xfrm>
              <a:off x="4243" y="14372"/>
              <a:ext cx="467" cy="388"/>
              <a:chOff x="4243" y="14372"/>
              <a:chExt cx="467" cy="388"/>
            </a:xfrm>
          </p:grpSpPr>
          <p:sp>
            <p:nvSpPr>
              <p:cNvPr id="649" name="Rectangle 583"/>
              <p:cNvSpPr>
                <a:spLocks noChangeArrowheads="1"/>
              </p:cNvSpPr>
              <p:nvPr/>
            </p:nvSpPr>
            <p:spPr bwMode="auto">
              <a:xfrm>
                <a:off x="4243"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0" name="Rectangle 582"/>
              <p:cNvSpPr>
                <a:spLocks noChangeArrowheads="1"/>
              </p:cNvSpPr>
              <p:nvPr/>
            </p:nvSpPr>
            <p:spPr bwMode="auto">
              <a:xfrm>
                <a:off x="4243"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0" name="Group 578"/>
            <p:cNvGrpSpPr>
              <a:grpSpLocks/>
            </p:cNvGrpSpPr>
            <p:nvPr/>
          </p:nvGrpSpPr>
          <p:grpSpPr bwMode="auto">
            <a:xfrm>
              <a:off x="4243" y="14760"/>
              <a:ext cx="467" cy="388"/>
              <a:chOff x="4243" y="14760"/>
              <a:chExt cx="467" cy="388"/>
            </a:xfrm>
          </p:grpSpPr>
          <p:sp>
            <p:nvSpPr>
              <p:cNvPr id="647" name="Rectangle 580"/>
              <p:cNvSpPr>
                <a:spLocks noChangeArrowheads="1"/>
              </p:cNvSpPr>
              <p:nvPr/>
            </p:nvSpPr>
            <p:spPr bwMode="auto">
              <a:xfrm>
                <a:off x="4243"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8" name="Rectangle 579"/>
              <p:cNvSpPr>
                <a:spLocks noChangeArrowheads="1"/>
              </p:cNvSpPr>
              <p:nvPr/>
            </p:nvSpPr>
            <p:spPr bwMode="auto">
              <a:xfrm>
                <a:off x="4243"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1" name="Group 575"/>
            <p:cNvGrpSpPr>
              <a:grpSpLocks/>
            </p:cNvGrpSpPr>
            <p:nvPr/>
          </p:nvGrpSpPr>
          <p:grpSpPr bwMode="auto">
            <a:xfrm>
              <a:off x="4243" y="15148"/>
              <a:ext cx="467" cy="389"/>
              <a:chOff x="4243" y="15148"/>
              <a:chExt cx="467" cy="389"/>
            </a:xfrm>
          </p:grpSpPr>
          <p:sp>
            <p:nvSpPr>
              <p:cNvPr id="645" name="Rectangle 577"/>
              <p:cNvSpPr>
                <a:spLocks noChangeArrowheads="1"/>
              </p:cNvSpPr>
              <p:nvPr/>
            </p:nvSpPr>
            <p:spPr bwMode="auto">
              <a:xfrm>
                <a:off x="4243" y="15148"/>
                <a:ext cx="467"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6" name="Rectangle 576"/>
              <p:cNvSpPr>
                <a:spLocks noChangeArrowheads="1"/>
              </p:cNvSpPr>
              <p:nvPr/>
            </p:nvSpPr>
            <p:spPr bwMode="auto">
              <a:xfrm>
                <a:off x="4243" y="15148"/>
                <a:ext cx="467"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2" name="Rectangle 574"/>
            <p:cNvSpPr>
              <a:spLocks noChangeArrowheads="1"/>
            </p:cNvSpPr>
            <p:nvPr/>
          </p:nvSpPr>
          <p:spPr bwMode="auto">
            <a:xfrm>
              <a:off x="4386" y="15156"/>
              <a:ext cx="18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3" name="Group 571"/>
            <p:cNvGrpSpPr>
              <a:grpSpLocks/>
            </p:cNvGrpSpPr>
            <p:nvPr/>
          </p:nvGrpSpPr>
          <p:grpSpPr bwMode="auto">
            <a:xfrm>
              <a:off x="4749" y="14372"/>
              <a:ext cx="467" cy="388"/>
              <a:chOff x="4749" y="14372"/>
              <a:chExt cx="467" cy="388"/>
            </a:xfrm>
          </p:grpSpPr>
          <p:sp>
            <p:nvSpPr>
              <p:cNvPr id="643" name="Rectangle 573"/>
              <p:cNvSpPr>
                <a:spLocks noChangeArrowheads="1"/>
              </p:cNvSpPr>
              <p:nvPr/>
            </p:nvSpPr>
            <p:spPr bwMode="auto">
              <a:xfrm>
                <a:off x="4749"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4" name="Rectangle 572"/>
              <p:cNvSpPr>
                <a:spLocks noChangeArrowheads="1"/>
              </p:cNvSpPr>
              <p:nvPr/>
            </p:nvSpPr>
            <p:spPr bwMode="auto">
              <a:xfrm>
                <a:off x="4749"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4" name="Group 568"/>
            <p:cNvGrpSpPr>
              <a:grpSpLocks/>
            </p:cNvGrpSpPr>
            <p:nvPr/>
          </p:nvGrpSpPr>
          <p:grpSpPr bwMode="auto">
            <a:xfrm>
              <a:off x="4749" y="14760"/>
              <a:ext cx="467" cy="388"/>
              <a:chOff x="4749" y="14760"/>
              <a:chExt cx="467" cy="388"/>
            </a:xfrm>
          </p:grpSpPr>
          <p:sp>
            <p:nvSpPr>
              <p:cNvPr id="641" name="Rectangle 570"/>
              <p:cNvSpPr>
                <a:spLocks noChangeArrowheads="1"/>
              </p:cNvSpPr>
              <p:nvPr/>
            </p:nvSpPr>
            <p:spPr bwMode="auto">
              <a:xfrm>
                <a:off x="4749"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2" name="Rectangle 569"/>
              <p:cNvSpPr>
                <a:spLocks noChangeArrowheads="1"/>
              </p:cNvSpPr>
              <p:nvPr/>
            </p:nvSpPr>
            <p:spPr bwMode="auto">
              <a:xfrm>
                <a:off x="4749"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5" name="Group 565"/>
            <p:cNvGrpSpPr>
              <a:grpSpLocks/>
            </p:cNvGrpSpPr>
            <p:nvPr/>
          </p:nvGrpSpPr>
          <p:grpSpPr bwMode="auto">
            <a:xfrm>
              <a:off x="4710" y="15148"/>
              <a:ext cx="545" cy="389"/>
              <a:chOff x="4710" y="15148"/>
              <a:chExt cx="545" cy="389"/>
            </a:xfrm>
          </p:grpSpPr>
          <p:sp>
            <p:nvSpPr>
              <p:cNvPr id="639" name="Rectangle 567"/>
              <p:cNvSpPr>
                <a:spLocks noChangeArrowheads="1"/>
              </p:cNvSpPr>
              <p:nvPr/>
            </p:nvSpPr>
            <p:spPr bwMode="auto">
              <a:xfrm>
                <a:off x="4710" y="15148"/>
                <a:ext cx="545"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0" name="Rectangle 566"/>
              <p:cNvSpPr>
                <a:spLocks noChangeArrowheads="1"/>
              </p:cNvSpPr>
              <p:nvPr/>
            </p:nvSpPr>
            <p:spPr bwMode="auto">
              <a:xfrm>
                <a:off x="4710" y="15148"/>
                <a:ext cx="545"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6" name="Rectangle 564"/>
            <p:cNvSpPr>
              <a:spLocks noChangeArrowheads="1"/>
            </p:cNvSpPr>
            <p:nvPr/>
          </p:nvSpPr>
          <p:spPr bwMode="auto">
            <a:xfrm>
              <a:off x="4881" y="15131"/>
              <a:ext cx="211"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7" name="Group 561"/>
            <p:cNvGrpSpPr>
              <a:grpSpLocks/>
            </p:cNvGrpSpPr>
            <p:nvPr/>
          </p:nvGrpSpPr>
          <p:grpSpPr bwMode="auto">
            <a:xfrm>
              <a:off x="5255" y="15148"/>
              <a:ext cx="466" cy="389"/>
              <a:chOff x="5255" y="15148"/>
              <a:chExt cx="466" cy="389"/>
            </a:xfrm>
          </p:grpSpPr>
          <p:sp>
            <p:nvSpPr>
              <p:cNvPr id="637" name="Rectangle 563"/>
              <p:cNvSpPr>
                <a:spLocks noChangeArrowheads="1"/>
              </p:cNvSpPr>
              <p:nvPr/>
            </p:nvSpPr>
            <p:spPr bwMode="auto">
              <a:xfrm>
                <a:off x="5255" y="15148"/>
                <a:ext cx="466"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 name="Rectangle 562"/>
              <p:cNvSpPr>
                <a:spLocks noChangeArrowheads="1"/>
              </p:cNvSpPr>
              <p:nvPr/>
            </p:nvSpPr>
            <p:spPr bwMode="auto">
              <a:xfrm>
                <a:off x="5255" y="15148"/>
                <a:ext cx="466"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8" name="Rectangle 560"/>
            <p:cNvSpPr>
              <a:spLocks noChangeArrowheads="1"/>
            </p:cNvSpPr>
            <p:nvPr/>
          </p:nvSpPr>
          <p:spPr bwMode="auto">
            <a:xfrm>
              <a:off x="5432" y="15213"/>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9" name="Group 557"/>
            <p:cNvGrpSpPr>
              <a:grpSpLocks/>
            </p:cNvGrpSpPr>
            <p:nvPr/>
          </p:nvGrpSpPr>
          <p:grpSpPr bwMode="auto">
            <a:xfrm>
              <a:off x="5216" y="14372"/>
              <a:ext cx="466" cy="388"/>
              <a:chOff x="5216" y="14372"/>
              <a:chExt cx="466" cy="388"/>
            </a:xfrm>
          </p:grpSpPr>
          <p:sp>
            <p:nvSpPr>
              <p:cNvPr id="635" name="Rectangle 559"/>
              <p:cNvSpPr>
                <a:spLocks noChangeArrowheads="1"/>
              </p:cNvSpPr>
              <p:nvPr/>
            </p:nvSpPr>
            <p:spPr bwMode="auto">
              <a:xfrm>
                <a:off x="5216"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6" name="Rectangle 558"/>
              <p:cNvSpPr>
                <a:spLocks noChangeArrowheads="1"/>
              </p:cNvSpPr>
              <p:nvPr/>
            </p:nvSpPr>
            <p:spPr bwMode="auto">
              <a:xfrm>
                <a:off x="5216"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0" name="Group 554"/>
            <p:cNvGrpSpPr>
              <a:grpSpLocks/>
            </p:cNvGrpSpPr>
            <p:nvPr/>
          </p:nvGrpSpPr>
          <p:grpSpPr bwMode="auto">
            <a:xfrm>
              <a:off x="5216" y="14760"/>
              <a:ext cx="466" cy="388"/>
              <a:chOff x="5216" y="14760"/>
              <a:chExt cx="466" cy="388"/>
            </a:xfrm>
          </p:grpSpPr>
          <p:sp>
            <p:nvSpPr>
              <p:cNvPr id="633" name="Rectangle 556"/>
              <p:cNvSpPr>
                <a:spLocks noChangeArrowheads="1"/>
              </p:cNvSpPr>
              <p:nvPr/>
            </p:nvSpPr>
            <p:spPr bwMode="auto">
              <a:xfrm>
                <a:off x="5216"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4" name="Rectangle 555"/>
              <p:cNvSpPr>
                <a:spLocks noChangeArrowheads="1"/>
              </p:cNvSpPr>
              <p:nvPr/>
            </p:nvSpPr>
            <p:spPr bwMode="auto">
              <a:xfrm>
                <a:off x="5216"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1" name="Group 551"/>
            <p:cNvGrpSpPr>
              <a:grpSpLocks/>
            </p:cNvGrpSpPr>
            <p:nvPr/>
          </p:nvGrpSpPr>
          <p:grpSpPr bwMode="auto">
            <a:xfrm>
              <a:off x="5760" y="14372"/>
              <a:ext cx="467" cy="388"/>
              <a:chOff x="5760" y="14372"/>
              <a:chExt cx="467" cy="388"/>
            </a:xfrm>
          </p:grpSpPr>
          <p:sp>
            <p:nvSpPr>
              <p:cNvPr id="631" name="Rectangle 553"/>
              <p:cNvSpPr>
                <a:spLocks noChangeArrowheads="1"/>
              </p:cNvSpPr>
              <p:nvPr/>
            </p:nvSpPr>
            <p:spPr bwMode="auto">
              <a:xfrm>
                <a:off x="5760"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2" name="Rectangle 552"/>
              <p:cNvSpPr>
                <a:spLocks noChangeArrowheads="1"/>
              </p:cNvSpPr>
              <p:nvPr/>
            </p:nvSpPr>
            <p:spPr bwMode="auto">
              <a:xfrm>
                <a:off x="5760"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2" name="Group 548"/>
            <p:cNvGrpSpPr>
              <a:grpSpLocks/>
            </p:cNvGrpSpPr>
            <p:nvPr/>
          </p:nvGrpSpPr>
          <p:grpSpPr bwMode="auto">
            <a:xfrm>
              <a:off x="5760" y="14760"/>
              <a:ext cx="467" cy="388"/>
              <a:chOff x="5760" y="14760"/>
              <a:chExt cx="467" cy="388"/>
            </a:xfrm>
          </p:grpSpPr>
          <p:sp>
            <p:nvSpPr>
              <p:cNvPr id="629" name="Rectangle 550"/>
              <p:cNvSpPr>
                <a:spLocks noChangeArrowheads="1"/>
              </p:cNvSpPr>
              <p:nvPr/>
            </p:nvSpPr>
            <p:spPr bwMode="auto">
              <a:xfrm>
                <a:off x="5760"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0" name="Rectangle 549"/>
              <p:cNvSpPr>
                <a:spLocks noChangeArrowheads="1"/>
              </p:cNvSpPr>
              <p:nvPr/>
            </p:nvSpPr>
            <p:spPr bwMode="auto">
              <a:xfrm>
                <a:off x="5760"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3" name="Group 545"/>
            <p:cNvGrpSpPr>
              <a:grpSpLocks/>
            </p:cNvGrpSpPr>
            <p:nvPr/>
          </p:nvGrpSpPr>
          <p:grpSpPr bwMode="auto">
            <a:xfrm>
              <a:off x="5760" y="15148"/>
              <a:ext cx="467" cy="389"/>
              <a:chOff x="5760" y="15148"/>
              <a:chExt cx="467" cy="389"/>
            </a:xfrm>
          </p:grpSpPr>
          <p:sp>
            <p:nvSpPr>
              <p:cNvPr id="627" name="Rectangle 547"/>
              <p:cNvSpPr>
                <a:spLocks noChangeArrowheads="1"/>
              </p:cNvSpPr>
              <p:nvPr/>
            </p:nvSpPr>
            <p:spPr bwMode="auto">
              <a:xfrm>
                <a:off x="5760" y="15148"/>
                <a:ext cx="467"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 name="Rectangle 546"/>
              <p:cNvSpPr>
                <a:spLocks noChangeArrowheads="1"/>
              </p:cNvSpPr>
              <p:nvPr/>
            </p:nvSpPr>
            <p:spPr bwMode="auto">
              <a:xfrm>
                <a:off x="5760" y="15148"/>
                <a:ext cx="467"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84" name="Rectangle 544"/>
            <p:cNvSpPr>
              <a:spLocks noChangeArrowheads="1"/>
            </p:cNvSpPr>
            <p:nvPr/>
          </p:nvSpPr>
          <p:spPr bwMode="auto">
            <a:xfrm>
              <a:off x="5930" y="15209"/>
              <a:ext cx="13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85" name="Group 541"/>
            <p:cNvGrpSpPr>
              <a:grpSpLocks/>
            </p:cNvGrpSpPr>
            <p:nvPr/>
          </p:nvGrpSpPr>
          <p:grpSpPr bwMode="auto">
            <a:xfrm>
              <a:off x="6266" y="14372"/>
              <a:ext cx="467" cy="388"/>
              <a:chOff x="6266" y="14372"/>
              <a:chExt cx="467" cy="388"/>
            </a:xfrm>
          </p:grpSpPr>
          <p:sp>
            <p:nvSpPr>
              <p:cNvPr id="625" name="Rectangle 543"/>
              <p:cNvSpPr>
                <a:spLocks noChangeArrowheads="1"/>
              </p:cNvSpPr>
              <p:nvPr/>
            </p:nvSpPr>
            <p:spPr bwMode="auto">
              <a:xfrm>
                <a:off x="6266"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 name="Rectangle 542"/>
              <p:cNvSpPr>
                <a:spLocks noChangeArrowheads="1"/>
              </p:cNvSpPr>
              <p:nvPr/>
            </p:nvSpPr>
            <p:spPr bwMode="auto">
              <a:xfrm>
                <a:off x="6266"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6" name="Group 538"/>
            <p:cNvGrpSpPr>
              <a:grpSpLocks/>
            </p:cNvGrpSpPr>
            <p:nvPr/>
          </p:nvGrpSpPr>
          <p:grpSpPr bwMode="auto">
            <a:xfrm>
              <a:off x="6266" y="14760"/>
              <a:ext cx="467" cy="388"/>
              <a:chOff x="6266" y="14760"/>
              <a:chExt cx="467" cy="388"/>
            </a:xfrm>
          </p:grpSpPr>
          <p:sp>
            <p:nvSpPr>
              <p:cNvPr id="623" name="Rectangle 540"/>
              <p:cNvSpPr>
                <a:spLocks noChangeArrowheads="1"/>
              </p:cNvSpPr>
              <p:nvPr/>
            </p:nvSpPr>
            <p:spPr bwMode="auto">
              <a:xfrm>
                <a:off x="6266"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4" name="Rectangle 539"/>
              <p:cNvSpPr>
                <a:spLocks noChangeArrowheads="1"/>
              </p:cNvSpPr>
              <p:nvPr/>
            </p:nvSpPr>
            <p:spPr bwMode="auto">
              <a:xfrm>
                <a:off x="6266"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7" name="Group 535"/>
            <p:cNvGrpSpPr>
              <a:grpSpLocks/>
            </p:cNvGrpSpPr>
            <p:nvPr/>
          </p:nvGrpSpPr>
          <p:grpSpPr bwMode="auto">
            <a:xfrm>
              <a:off x="6266" y="15148"/>
              <a:ext cx="467" cy="389"/>
              <a:chOff x="6266" y="15148"/>
              <a:chExt cx="467" cy="389"/>
            </a:xfrm>
          </p:grpSpPr>
          <p:sp>
            <p:nvSpPr>
              <p:cNvPr id="621" name="Rectangle 537"/>
              <p:cNvSpPr>
                <a:spLocks noChangeArrowheads="1"/>
              </p:cNvSpPr>
              <p:nvPr/>
            </p:nvSpPr>
            <p:spPr bwMode="auto">
              <a:xfrm>
                <a:off x="6266" y="15148"/>
                <a:ext cx="467"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2" name="Rectangle 536"/>
              <p:cNvSpPr>
                <a:spLocks noChangeArrowheads="1"/>
              </p:cNvSpPr>
              <p:nvPr/>
            </p:nvSpPr>
            <p:spPr bwMode="auto">
              <a:xfrm>
                <a:off x="6266" y="15148"/>
                <a:ext cx="467"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88" name="Rectangle 534"/>
            <p:cNvSpPr>
              <a:spLocks noChangeArrowheads="1"/>
            </p:cNvSpPr>
            <p:nvPr/>
          </p:nvSpPr>
          <p:spPr bwMode="auto">
            <a:xfrm>
              <a:off x="6409" y="15156"/>
              <a:ext cx="18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89" name="Group 531"/>
            <p:cNvGrpSpPr>
              <a:grpSpLocks/>
            </p:cNvGrpSpPr>
            <p:nvPr/>
          </p:nvGrpSpPr>
          <p:grpSpPr bwMode="auto">
            <a:xfrm>
              <a:off x="6772" y="14372"/>
              <a:ext cx="466" cy="388"/>
              <a:chOff x="6772" y="14372"/>
              <a:chExt cx="466" cy="388"/>
            </a:xfrm>
          </p:grpSpPr>
          <p:sp>
            <p:nvSpPr>
              <p:cNvPr id="619" name="Rectangle 533"/>
              <p:cNvSpPr>
                <a:spLocks noChangeArrowheads="1"/>
              </p:cNvSpPr>
              <p:nvPr/>
            </p:nvSpPr>
            <p:spPr bwMode="auto">
              <a:xfrm>
                <a:off x="6772"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0" name="Rectangle 532"/>
              <p:cNvSpPr>
                <a:spLocks noChangeArrowheads="1"/>
              </p:cNvSpPr>
              <p:nvPr/>
            </p:nvSpPr>
            <p:spPr bwMode="auto">
              <a:xfrm>
                <a:off x="6772"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0" name="Group 528"/>
            <p:cNvGrpSpPr>
              <a:grpSpLocks/>
            </p:cNvGrpSpPr>
            <p:nvPr/>
          </p:nvGrpSpPr>
          <p:grpSpPr bwMode="auto">
            <a:xfrm>
              <a:off x="6772" y="14760"/>
              <a:ext cx="466" cy="388"/>
              <a:chOff x="6772" y="14760"/>
              <a:chExt cx="466" cy="388"/>
            </a:xfrm>
          </p:grpSpPr>
          <p:sp>
            <p:nvSpPr>
              <p:cNvPr id="617" name="Rectangle 530"/>
              <p:cNvSpPr>
                <a:spLocks noChangeArrowheads="1"/>
              </p:cNvSpPr>
              <p:nvPr/>
            </p:nvSpPr>
            <p:spPr bwMode="auto">
              <a:xfrm>
                <a:off x="6772"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 name="Rectangle 529"/>
              <p:cNvSpPr>
                <a:spLocks noChangeArrowheads="1"/>
              </p:cNvSpPr>
              <p:nvPr/>
            </p:nvSpPr>
            <p:spPr bwMode="auto">
              <a:xfrm>
                <a:off x="6772"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1" name="Group 525"/>
            <p:cNvGrpSpPr>
              <a:grpSpLocks/>
            </p:cNvGrpSpPr>
            <p:nvPr/>
          </p:nvGrpSpPr>
          <p:grpSpPr bwMode="auto">
            <a:xfrm>
              <a:off x="6772" y="15148"/>
              <a:ext cx="466" cy="389"/>
              <a:chOff x="6772" y="15148"/>
              <a:chExt cx="466" cy="389"/>
            </a:xfrm>
          </p:grpSpPr>
          <p:sp>
            <p:nvSpPr>
              <p:cNvPr id="615" name="Rectangle 527"/>
              <p:cNvSpPr>
                <a:spLocks noChangeArrowheads="1"/>
              </p:cNvSpPr>
              <p:nvPr/>
            </p:nvSpPr>
            <p:spPr bwMode="auto">
              <a:xfrm>
                <a:off x="6772" y="15148"/>
                <a:ext cx="466"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 name="Rectangle 526"/>
              <p:cNvSpPr>
                <a:spLocks noChangeArrowheads="1"/>
              </p:cNvSpPr>
              <p:nvPr/>
            </p:nvSpPr>
            <p:spPr bwMode="auto">
              <a:xfrm>
                <a:off x="6772" y="15148"/>
                <a:ext cx="466"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2" name="Group 522"/>
            <p:cNvGrpSpPr>
              <a:grpSpLocks/>
            </p:cNvGrpSpPr>
            <p:nvPr/>
          </p:nvGrpSpPr>
          <p:grpSpPr bwMode="auto">
            <a:xfrm>
              <a:off x="7277" y="14372"/>
              <a:ext cx="467" cy="388"/>
              <a:chOff x="7277" y="14372"/>
              <a:chExt cx="467" cy="388"/>
            </a:xfrm>
          </p:grpSpPr>
          <p:sp>
            <p:nvSpPr>
              <p:cNvPr id="613" name="Rectangle 524"/>
              <p:cNvSpPr>
                <a:spLocks noChangeArrowheads="1"/>
              </p:cNvSpPr>
              <p:nvPr/>
            </p:nvSpPr>
            <p:spPr bwMode="auto">
              <a:xfrm>
                <a:off x="7277"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4" name="Rectangle 523"/>
              <p:cNvSpPr>
                <a:spLocks noChangeArrowheads="1"/>
              </p:cNvSpPr>
              <p:nvPr/>
            </p:nvSpPr>
            <p:spPr bwMode="auto">
              <a:xfrm>
                <a:off x="7277"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3" name="Group 519"/>
            <p:cNvGrpSpPr>
              <a:grpSpLocks/>
            </p:cNvGrpSpPr>
            <p:nvPr/>
          </p:nvGrpSpPr>
          <p:grpSpPr bwMode="auto">
            <a:xfrm>
              <a:off x="7277" y="14760"/>
              <a:ext cx="467" cy="388"/>
              <a:chOff x="7277" y="14760"/>
              <a:chExt cx="467" cy="388"/>
            </a:xfrm>
          </p:grpSpPr>
          <p:sp>
            <p:nvSpPr>
              <p:cNvPr id="611" name="Rectangle 521"/>
              <p:cNvSpPr>
                <a:spLocks noChangeArrowheads="1"/>
              </p:cNvSpPr>
              <p:nvPr/>
            </p:nvSpPr>
            <p:spPr bwMode="auto">
              <a:xfrm>
                <a:off x="7277"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2" name="Rectangle 520"/>
              <p:cNvSpPr>
                <a:spLocks noChangeArrowheads="1"/>
              </p:cNvSpPr>
              <p:nvPr/>
            </p:nvSpPr>
            <p:spPr bwMode="auto">
              <a:xfrm>
                <a:off x="7277"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4" name="Group 516"/>
            <p:cNvGrpSpPr>
              <a:grpSpLocks/>
            </p:cNvGrpSpPr>
            <p:nvPr/>
          </p:nvGrpSpPr>
          <p:grpSpPr bwMode="auto">
            <a:xfrm>
              <a:off x="7277" y="15148"/>
              <a:ext cx="467" cy="389"/>
              <a:chOff x="7277" y="15148"/>
              <a:chExt cx="467" cy="389"/>
            </a:xfrm>
          </p:grpSpPr>
          <p:sp>
            <p:nvSpPr>
              <p:cNvPr id="609" name="Rectangle 518"/>
              <p:cNvSpPr>
                <a:spLocks noChangeArrowheads="1"/>
              </p:cNvSpPr>
              <p:nvPr/>
            </p:nvSpPr>
            <p:spPr bwMode="auto">
              <a:xfrm>
                <a:off x="7277" y="15148"/>
                <a:ext cx="467"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0" name="Rectangle 517"/>
              <p:cNvSpPr>
                <a:spLocks noChangeArrowheads="1"/>
              </p:cNvSpPr>
              <p:nvPr/>
            </p:nvSpPr>
            <p:spPr bwMode="auto">
              <a:xfrm>
                <a:off x="7277" y="15148"/>
                <a:ext cx="467"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5" name="Rectangle 515"/>
            <p:cNvSpPr>
              <a:spLocks noChangeArrowheads="1"/>
            </p:cNvSpPr>
            <p:nvPr/>
          </p:nvSpPr>
          <p:spPr bwMode="auto">
            <a:xfrm>
              <a:off x="7455" y="15213"/>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96" name="Group 512"/>
            <p:cNvGrpSpPr>
              <a:grpSpLocks/>
            </p:cNvGrpSpPr>
            <p:nvPr/>
          </p:nvGrpSpPr>
          <p:grpSpPr bwMode="auto">
            <a:xfrm>
              <a:off x="7783" y="14372"/>
              <a:ext cx="467" cy="388"/>
              <a:chOff x="7783" y="14372"/>
              <a:chExt cx="467" cy="388"/>
            </a:xfrm>
          </p:grpSpPr>
          <p:sp>
            <p:nvSpPr>
              <p:cNvPr id="607" name="Rectangle 514"/>
              <p:cNvSpPr>
                <a:spLocks noChangeArrowheads="1"/>
              </p:cNvSpPr>
              <p:nvPr/>
            </p:nvSpPr>
            <p:spPr bwMode="auto">
              <a:xfrm>
                <a:off x="7783"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8" name="Rectangle 513"/>
              <p:cNvSpPr>
                <a:spLocks noChangeArrowheads="1"/>
              </p:cNvSpPr>
              <p:nvPr/>
            </p:nvSpPr>
            <p:spPr bwMode="auto">
              <a:xfrm>
                <a:off x="7783"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7" name="Group 509"/>
            <p:cNvGrpSpPr>
              <a:grpSpLocks/>
            </p:cNvGrpSpPr>
            <p:nvPr/>
          </p:nvGrpSpPr>
          <p:grpSpPr bwMode="auto">
            <a:xfrm>
              <a:off x="7783" y="14760"/>
              <a:ext cx="467" cy="388"/>
              <a:chOff x="7783" y="14760"/>
              <a:chExt cx="467" cy="388"/>
            </a:xfrm>
          </p:grpSpPr>
          <p:sp>
            <p:nvSpPr>
              <p:cNvPr id="605" name="Rectangle 511"/>
              <p:cNvSpPr>
                <a:spLocks noChangeArrowheads="1"/>
              </p:cNvSpPr>
              <p:nvPr/>
            </p:nvSpPr>
            <p:spPr bwMode="auto">
              <a:xfrm>
                <a:off x="7783"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6" name="Rectangle 510"/>
              <p:cNvSpPr>
                <a:spLocks noChangeArrowheads="1"/>
              </p:cNvSpPr>
              <p:nvPr/>
            </p:nvSpPr>
            <p:spPr bwMode="auto">
              <a:xfrm>
                <a:off x="7783"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8" name="Group 506"/>
            <p:cNvGrpSpPr>
              <a:grpSpLocks/>
            </p:cNvGrpSpPr>
            <p:nvPr/>
          </p:nvGrpSpPr>
          <p:grpSpPr bwMode="auto">
            <a:xfrm>
              <a:off x="7783" y="15148"/>
              <a:ext cx="467" cy="389"/>
              <a:chOff x="7783" y="15148"/>
              <a:chExt cx="467" cy="389"/>
            </a:xfrm>
          </p:grpSpPr>
          <p:sp>
            <p:nvSpPr>
              <p:cNvPr id="603" name="Rectangle 508"/>
              <p:cNvSpPr>
                <a:spLocks noChangeArrowheads="1"/>
              </p:cNvSpPr>
              <p:nvPr/>
            </p:nvSpPr>
            <p:spPr bwMode="auto">
              <a:xfrm>
                <a:off x="7783" y="15148"/>
                <a:ext cx="467"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4" name="Rectangle 507"/>
              <p:cNvSpPr>
                <a:spLocks noChangeArrowheads="1"/>
              </p:cNvSpPr>
              <p:nvPr/>
            </p:nvSpPr>
            <p:spPr bwMode="auto">
              <a:xfrm>
                <a:off x="7783" y="15148"/>
                <a:ext cx="467"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9" name="Group 503"/>
            <p:cNvGrpSpPr>
              <a:grpSpLocks/>
            </p:cNvGrpSpPr>
            <p:nvPr/>
          </p:nvGrpSpPr>
          <p:grpSpPr bwMode="auto">
            <a:xfrm>
              <a:off x="8289" y="14372"/>
              <a:ext cx="466" cy="388"/>
              <a:chOff x="8289" y="14372"/>
              <a:chExt cx="466" cy="388"/>
            </a:xfrm>
          </p:grpSpPr>
          <p:sp>
            <p:nvSpPr>
              <p:cNvPr id="601" name="Rectangle 505"/>
              <p:cNvSpPr>
                <a:spLocks noChangeArrowheads="1"/>
              </p:cNvSpPr>
              <p:nvPr/>
            </p:nvSpPr>
            <p:spPr bwMode="auto">
              <a:xfrm>
                <a:off x="8289"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2" name="Rectangle 504"/>
              <p:cNvSpPr>
                <a:spLocks noChangeArrowheads="1"/>
              </p:cNvSpPr>
              <p:nvPr/>
            </p:nvSpPr>
            <p:spPr bwMode="auto">
              <a:xfrm>
                <a:off x="8289"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0" name="Group 500"/>
            <p:cNvGrpSpPr>
              <a:grpSpLocks/>
            </p:cNvGrpSpPr>
            <p:nvPr/>
          </p:nvGrpSpPr>
          <p:grpSpPr bwMode="auto">
            <a:xfrm>
              <a:off x="8289" y="14760"/>
              <a:ext cx="466" cy="388"/>
              <a:chOff x="8289" y="14760"/>
              <a:chExt cx="466" cy="388"/>
            </a:xfrm>
          </p:grpSpPr>
          <p:sp>
            <p:nvSpPr>
              <p:cNvPr id="599" name="Rectangle 502"/>
              <p:cNvSpPr>
                <a:spLocks noChangeArrowheads="1"/>
              </p:cNvSpPr>
              <p:nvPr/>
            </p:nvSpPr>
            <p:spPr bwMode="auto">
              <a:xfrm>
                <a:off x="8289"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0" name="Rectangle 501"/>
              <p:cNvSpPr>
                <a:spLocks noChangeArrowheads="1"/>
              </p:cNvSpPr>
              <p:nvPr/>
            </p:nvSpPr>
            <p:spPr bwMode="auto">
              <a:xfrm>
                <a:off x="8289"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1" name="Group 497"/>
            <p:cNvGrpSpPr>
              <a:grpSpLocks/>
            </p:cNvGrpSpPr>
            <p:nvPr/>
          </p:nvGrpSpPr>
          <p:grpSpPr bwMode="auto">
            <a:xfrm>
              <a:off x="8289" y="15148"/>
              <a:ext cx="466" cy="389"/>
              <a:chOff x="8289" y="15148"/>
              <a:chExt cx="466" cy="389"/>
            </a:xfrm>
          </p:grpSpPr>
          <p:sp>
            <p:nvSpPr>
              <p:cNvPr id="597" name="Rectangle 499"/>
              <p:cNvSpPr>
                <a:spLocks noChangeArrowheads="1"/>
              </p:cNvSpPr>
              <p:nvPr/>
            </p:nvSpPr>
            <p:spPr bwMode="auto">
              <a:xfrm>
                <a:off x="8289" y="15148"/>
                <a:ext cx="466"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8" name="Rectangle 498"/>
              <p:cNvSpPr>
                <a:spLocks noChangeArrowheads="1"/>
              </p:cNvSpPr>
              <p:nvPr/>
            </p:nvSpPr>
            <p:spPr bwMode="auto">
              <a:xfrm>
                <a:off x="8289" y="15148"/>
                <a:ext cx="466"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02" name="Rectangle 496"/>
            <p:cNvSpPr>
              <a:spLocks noChangeArrowheads="1"/>
            </p:cNvSpPr>
            <p:nvPr/>
          </p:nvSpPr>
          <p:spPr bwMode="auto">
            <a:xfrm>
              <a:off x="8466" y="15213"/>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03" name="Group 493"/>
            <p:cNvGrpSpPr>
              <a:grpSpLocks/>
            </p:cNvGrpSpPr>
            <p:nvPr/>
          </p:nvGrpSpPr>
          <p:grpSpPr bwMode="auto">
            <a:xfrm>
              <a:off x="8794" y="14372"/>
              <a:ext cx="467" cy="388"/>
              <a:chOff x="8794" y="14372"/>
              <a:chExt cx="467" cy="388"/>
            </a:xfrm>
          </p:grpSpPr>
          <p:sp>
            <p:nvSpPr>
              <p:cNvPr id="595" name="Rectangle 495"/>
              <p:cNvSpPr>
                <a:spLocks noChangeArrowheads="1"/>
              </p:cNvSpPr>
              <p:nvPr/>
            </p:nvSpPr>
            <p:spPr bwMode="auto">
              <a:xfrm>
                <a:off x="8794"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6" name="Rectangle 494"/>
              <p:cNvSpPr>
                <a:spLocks noChangeArrowheads="1"/>
              </p:cNvSpPr>
              <p:nvPr/>
            </p:nvSpPr>
            <p:spPr bwMode="auto">
              <a:xfrm>
                <a:off x="8794"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4" name="Group 490"/>
            <p:cNvGrpSpPr>
              <a:grpSpLocks/>
            </p:cNvGrpSpPr>
            <p:nvPr/>
          </p:nvGrpSpPr>
          <p:grpSpPr bwMode="auto">
            <a:xfrm>
              <a:off x="8794" y="14760"/>
              <a:ext cx="467" cy="388"/>
              <a:chOff x="8794" y="14760"/>
              <a:chExt cx="467" cy="388"/>
            </a:xfrm>
          </p:grpSpPr>
          <p:sp>
            <p:nvSpPr>
              <p:cNvPr id="593" name="Rectangle 492"/>
              <p:cNvSpPr>
                <a:spLocks noChangeArrowheads="1"/>
              </p:cNvSpPr>
              <p:nvPr/>
            </p:nvSpPr>
            <p:spPr bwMode="auto">
              <a:xfrm>
                <a:off x="8794"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4" name="Rectangle 491"/>
              <p:cNvSpPr>
                <a:spLocks noChangeArrowheads="1"/>
              </p:cNvSpPr>
              <p:nvPr/>
            </p:nvSpPr>
            <p:spPr bwMode="auto">
              <a:xfrm>
                <a:off x="8794"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5" name="Group 487"/>
            <p:cNvGrpSpPr>
              <a:grpSpLocks/>
            </p:cNvGrpSpPr>
            <p:nvPr/>
          </p:nvGrpSpPr>
          <p:grpSpPr bwMode="auto">
            <a:xfrm>
              <a:off x="8794" y="15148"/>
              <a:ext cx="467" cy="389"/>
              <a:chOff x="8794" y="15148"/>
              <a:chExt cx="467" cy="389"/>
            </a:xfrm>
          </p:grpSpPr>
          <p:sp>
            <p:nvSpPr>
              <p:cNvPr id="591" name="Rectangle 489"/>
              <p:cNvSpPr>
                <a:spLocks noChangeArrowheads="1"/>
              </p:cNvSpPr>
              <p:nvPr/>
            </p:nvSpPr>
            <p:spPr bwMode="auto">
              <a:xfrm>
                <a:off x="8794" y="15148"/>
                <a:ext cx="467"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2" name="Rectangle 488"/>
              <p:cNvSpPr>
                <a:spLocks noChangeArrowheads="1"/>
              </p:cNvSpPr>
              <p:nvPr/>
            </p:nvSpPr>
            <p:spPr bwMode="auto">
              <a:xfrm>
                <a:off x="8794" y="15148"/>
                <a:ext cx="467"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06" name="Rectangle 486"/>
            <p:cNvSpPr>
              <a:spLocks noChangeArrowheads="1"/>
            </p:cNvSpPr>
            <p:nvPr/>
          </p:nvSpPr>
          <p:spPr bwMode="auto">
            <a:xfrm>
              <a:off x="8970" y="15213"/>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07" name="Group 483"/>
            <p:cNvGrpSpPr>
              <a:grpSpLocks/>
            </p:cNvGrpSpPr>
            <p:nvPr/>
          </p:nvGrpSpPr>
          <p:grpSpPr bwMode="auto">
            <a:xfrm>
              <a:off x="4243" y="14372"/>
              <a:ext cx="467" cy="388"/>
              <a:chOff x="4243" y="14372"/>
              <a:chExt cx="467" cy="388"/>
            </a:xfrm>
          </p:grpSpPr>
          <p:sp>
            <p:nvSpPr>
              <p:cNvPr id="589" name="Rectangle 485"/>
              <p:cNvSpPr>
                <a:spLocks noChangeArrowheads="1"/>
              </p:cNvSpPr>
              <p:nvPr/>
            </p:nvSpPr>
            <p:spPr bwMode="auto">
              <a:xfrm>
                <a:off x="4243"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0" name="Rectangle 484"/>
              <p:cNvSpPr>
                <a:spLocks noChangeArrowheads="1"/>
              </p:cNvSpPr>
              <p:nvPr/>
            </p:nvSpPr>
            <p:spPr bwMode="auto">
              <a:xfrm>
                <a:off x="4243"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08" name="Rectangle 482"/>
            <p:cNvSpPr>
              <a:spLocks noChangeArrowheads="1"/>
            </p:cNvSpPr>
            <p:nvPr/>
          </p:nvSpPr>
          <p:spPr bwMode="auto">
            <a:xfrm>
              <a:off x="4421" y="14436"/>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09" name="Group 479"/>
            <p:cNvGrpSpPr>
              <a:grpSpLocks/>
            </p:cNvGrpSpPr>
            <p:nvPr/>
          </p:nvGrpSpPr>
          <p:grpSpPr bwMode="auto">
            <a:xfrm>
              <a:off x="4243" y="14760"/>
              <a:ext cx="467" cy="388"/>
              <a:chOff x="4243" y="14760"/>
              <a:chExt cx="467" cy="388"/>
            </a:xfrm>
          </p:grpSpPr>
          <p:sp>
            <p:nvSpPr>
              <p:cNvPr id="587" name="Rectangle 481"/>
              <p:cNvSpPr>
                <a:spLocks noChangeArrowheads="1"/>
              </p:cNvSpPr>
              <p:nvPr/>
            </p:nvSpPr>
            <p:spPr bwMode="auto">
              <a:xfrm>
                <a:off x="4243"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8" name="Rectangle 480"/>
              <p:cNvSpPr>
                <a:spLocks noChangeArrowheads="1"/>
              </p:cNvSpPr>
              <p:nvPr/>
            </p:nvSpPr>
            <p:spPr bwMode="auto">
              <a:xfrm>
                <a:off x="4243"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0" name="Rectangle 478"/>
            <p:cNvSpPr>
              <a:spLocks noChangeArrowheads="1"/>
            </p:cNvSpPr>
            <p:nvPr/>
          </p:nvSpPr>
          <p:spPr bwMode="auto">
            <a:xfrm>
              <a:off x="4421" y="14824"/>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11" name="Group 475"/>
            <p:cNvGrpSpPr>
              <a:grpSpLocks/>
            </p:cNvGrpSpPr>
            <p:nvPr/>
          </p:nvGrpSpPr>
          <p:grpSpPr bwMode="auto">
            <a:xfrm>
              <a:off x="4710" y="14372"/>
              <a:ext cx="545" cy="388"/>
              <a:chOff x="4710" y="14372"/>
              <a:chExt cx="545" cy="388"/>
            </a:xfrm>
          </p:grpSpPr>
          <p:sp>
            <p:nvSpPr>
              <p:cNvPr id="585" name="Rectangle 477"/>
              <p:cNvSpPr>
                <a:spLocks noChangeArrowheads="1"/>
              </p:cNvSpPr>
              <p:nvPr/>
            </p:nvSpPr>
            <p:spPr bwMode="auto">
              <a:xfrm>
                <a:off x="4710" y="14372"/>
                <a:ext cx="545"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6" name="Rectangle 476"/>
              <p:cNvSpPr>
                <a:spLocks noChangeArrowheads="1"/>
              </p:cNvSpPr>
              <p:nvPr/>
            </p:nvSpPr>
            <p:spPr bwMode="auto">
              <a:xfrm>
                <a:off x="4710" y="14372"/>
                <a:ext cx="545"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2" name="Rectangle 474"/>
            <p:cNvSpPr>
              <a:spLocks noChangeArrowheads="1"/>
            </p:cNvSpPr>
            <p:nvPr/>
          </p:nvSpPr>
          <p:spPr bwMode="auto">
            <a:xfrm>
              <a:off x="4925" y="14436"/>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13" name="Group 471"/>
            <p:cNvGrpSpPr>
              <a:grpSpLocks/>
            </p:cNvGrpSpPr>
            <p:nvPr/>
          </p:nvGrpSpPr>
          <p:grpSpPr bwMode="auto">
            <a:xfrm>
              <a:off x="4710" y="14760"/>
              <a:ext cx="545" cy="388"/>
              <a:chOff x="4710" y="14760"/>
              <a:chExt cx="545" cy="388"/>
            </a:xfrm>
          </p:grpSpPr>
          <p:sp>
            <p:nvSpPr>
              <p:cNvPr id="583" name="Rectangle 473"/>
              <p:cNvSpPr>
                <a:spLocks noChangeArrowheads="1"/>
              </p:cNvSpPr>
              <p:nvPr/>
            </p:nvSpPr>
            <p:spPr bwMode="auto">
              <a:xfrm>
                <a:off x="4710" y="14760"/>
                <a:ext cx="545"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4" name="Rectangle 472"/>
              <p:cNvSpPr>
                <a:spLocks noChangeArrowheads="1"/>
              </p:cNvSpPr>
              <p:nvPr/>
            </p:nvSpPr>
            <p:spPr bwMode="auto">
              <a:xfrm>
                <a:off x="4710" y="14760"/>
                <a:ext cx="545"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4" name="Rectangle 470"/>
            <p:cNvSpPr>
              <a:spLocks noChangeArrowheads="1"/>
            </p:cNvSpPr>
            <p:nvPr/>
          </p:nvSpPr>
          <p:spPr bwMode="auto">
            <a:xfrm>
              <a:off x="4925" y="14824"/>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15" name="Group 467"/>
            <p:cNvGrpSpPr>
              <a:grpSpLocks/>
            </p:cNvGrpSpPr>
            <p:nvPr/>
          </p:nvGrpSpPr>
          <p:grpSpPr bwMode="auto">
            <a:xfrm>
              <a:off x="5255" y="14372"/>
              <a:ext cx="466" cy="388"/>
              <a:chOff x="5255" y="14372"/>
              <a:chExt cx="466" cy="388"/>
            </a:xfrm>
          </p:grpSpPr>
          <p:sp>
            <p:nvSpPr>
              <p:cNvPr id="581" name="Rectangle 469"/>
              <p:cNvSpPr>
                <a:spLocks noChangeArrowheads="1"/>
              </p:cNvSpPr>
              <p:nvPr/>
            </p:nvSpPr>
            <p:spPr bwMode="auto">
              <a:xfrm>
                <a:off x="5255"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2" name="Rectangle 468"/>
              <p:cNvSpPr>
                <a:spLocks noChangeArrowheads="1"/>
              </p:cNvSpPr>
              <p:nvPr/>
            </p:nvSpPr>
            <p:spPr bwMode="auto">
              <a:xfrm>
                <a:off x="5255"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6" name="Group 464"/>
            <p:cNvGrpSpPr>
              <a:grpSpLocks/>
            </p:cNvGrpSpPr>
            <p:nvPr/>
          </p:nvGrpSpPr>
          <p:grpSpPr bwMode="auto">
            <a:xfrm>
              <a:off x="5255" y="14760"/>
              <a:ext cx="466" cy="388"/>
              <a:chOff x="5255" y="14760"/>
              <a:chExt cx="466" cy="388"/>
            </a:xfrm>
          </p:grpSpPr>
          <p:sp>
            <p:nvSpPr>
              <p:cNvPr id="579" name="Rectangle 466"/>
              <p:cNvSpPr>
                <a:spLocks noChangeArrowheads="1"/>
              </p:cNvSpPr>
              <p:nvPr/>
            </p:nvSpPr>
            <p:spPr bwMode="auto">
              <a:xfrm>
                <a:off x="5255"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0" name="Rectangle 465"/>
              <p:cNvSpPr>
                <a:spLocks noChangeArrowheads="1"/>
              </p:cNvSpPr>
              <p:nvPr/>
            </p:nvSpPr>
            <p:spPr bwMode="auto">
              <a:xfrm>
                <a:off x="5255"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7" name="Rectangle 463"/>
            <p:cNvSpPr>
              <a:spLocks noChangeArrowheads="1"/>
            </p:cNvSpPr>
            <p:nvPr/>
          </p:nvSpPr>
          <p:spPr bwMode="auto">
            <a:xfrm>
              <a:off x="5432" y="14824"/>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18" name="Group 460"/>
            <p:cNvGrpSpPr>
              <a:grpSpLocks/>
            </p:cNvGrpSpPr>
            <p:nvPr/>
          </p:nvGrpSpPr>
          <p:grpSpPr bwMode="auto">
            <a:xfrm>
              <a:off x="5255" y="14372"/>
              <a:ext cx="466" cy="388"/>
              <a:chOff x="5255" y="14372"/>
              <a:chExt cx="466" cy="388"/>
            </a:xfrm>
          </p:grpSpPr>
          <p:sp>
            <p:nvSpPr>
              <p:cNvPr id="577" name="Rectangle 462"/>
              <p:cNvSpPr>
                <a:spLocks noChangeArrowheads="1"/>
              </p:cNvSpPr>
              <p:nvPr/>
            </p:nvSpPr>
            <p:spPr bwMode="auto">
              <a:xfrm>
                <a:off x="5255"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8" name="Rectangle 461"/>
              <p:cNvSpPr>
                <a:spLocks noChangeArrowheads="1"/>
              </p:cNvSpPr>
              <p:nvPr/>
            </p:nvSpPr>
            <p:spPr bwMode="auto">
              <a:xfrm>
                <a:off x="5255"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9" name="Rectangle 459"/>
            <p:cNvSpPr>
              <a:spLocks noChangeArrowheads="1"/>
            </p:cNvSpPr>
            <p:nvPr/>
          </p:nvSpPr>
          <p:spPr bwMode="auto">
            <a:xfrm>
              <a:off x="5432" y="14436"/>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20" name="Group 456"/>
            <p:cNvGrpSpPr>
              <a:grpSpLocks/>
            </p:cNvGrpSpPr>
            <p:nvPr/>
          </p:nvGrpSpPr>
          <p:grpSpPr bwMode="auto">
            <a:xfrm>
              <a:off x="5760" y="14760"/>
              <a:ext cx="467" cy="388"/>
              <a:chOff x="5760" y="14760"/>
              <a:chExt cx="467" cy="388"/>
            </a:xfrm>
          </p:grpSpPr>
          <p:sp>
            <p:nvSpPr>
              <p:cNvPr id="575" name="Rectangle 458"/>
              <p:cNvSpPr>
                <a:spLocks noChangeArrowheads="1"/>
              </p:cNvSpPr>
              <p:nvPr/>
            </p:nvSpPr>
            <p:spPr bwMode="auto">
              <a:xfrm>
                <a:off x="5760"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6" name="Rectangle 457"/>
              <p:cNvSpPr>
                <a:spLocks noChangeArrowheads="1"/>
              </p:cNvSpPr>
              <p:nvPr/>
            </p:nvSpPr>
            <p:spPr bwMode="auto">
              <a:xfrm>
                <a:off x="5760"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21" name="Rectangle 455"/>
            <p:cNvSpPr>
              <a:spLocks noChangeArrowheads="1"/>
            </p:cNvSpPr>
            <p:nvPr/>
          </p:nvSpPr>
          <p:spPr bwMode="auto">
            <a:xfrm>
              <a:off x="5936" y="14824"/>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22" name="Group 452"/>
            <p:cNvGrpSpPr>
              <a:grpSpLocks/>
            </p:cNvGrpSpPr>
            <p:nvPr/>
          </p:nvGrpSpPr>
          <p:grpSpPr bwMode="auto">
            <a:xfrm>
              <a:off x="5721" y="14372"/>
              <a:ext cx="467" cy="388"/>
              <a:chOff x="5721" y="14372"/>
              <a:chExt cx="467" cy="388"/>
            </a:xfrm>
          </p:grpSpPr>
          <p:sp>
            <p:nvSpPr>
              <p:cNvPr id="573" name="Rectangle 454"/>
              <p:cNvSpPr>
                <a:spLocks noChangeArrowheads="1"/>
              </p:cNvSpPr>
              <p:nvPr/>
            </p:nvSpPr>
            <p:spPr bwMode="auto">
              <a:xfrm>
                <a:off x="5721"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4" name="Rectangle 453"/>
              <p:cNvSpPr>
                <a:spLocks noChangeArrowheads="1"/>
              </p:cNvSpPr>
              <p:nvPr/>
            </p:nvSpPr>
            <p:spPr bwMode="auto">
              <a:xfrm>
                <a:off x="5721"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3" name="Group 449"/>
            <p:cNvGrpSpPr>
              <a:grpSpLocks/>
            </p:cNvGrpSpPr>
            <p:nvPr/>
          </p:nvGrpSpPr>
          <p:grpSpPr bwMode="auto">
            <a:xfrm>
              <a:off x="5760" y="14372"/>
              <a:ext cx="467" cy="388"/>
              <a:chOff x="5760" y="14372"/>
              <a:chExt cx="467" cy="388"/>
            </a:xfrm>
          </p:grpSpPr>
          <p:sp>
            <p:nvSpPr>
              <p:cNvPr id="571" name="Rectangle 451"/>
              <p:cNvSpPr>
                <a:spLocks noChangeArrowheads="1"/>
              </p:cNvSpPr>
              <p:nvPr/>
            </p:nvSpPr>
            <p:spPr bwMode="auto">
              <a:xfrm>
                <a:off x="5760"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2" name="Rectangle 450"/>
              <p:cNvSpPr>
                <a:spLocks noChangeArrowheads="1"/>
              </p:cNvSpPr>
              <p:nvPr/>
            </p:nvSpPr>
            <p:spPr bwMode="auto">
              <a:xfrm>
                <a:off x="5760"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24" name="Rectangle 448"/>
            <p:cNvSpPr>
              <a:spLocks noChangeArrowheads="1"/>
            </p:cNvSpPr>
            <p:nvPr/>
          </p:nvSpPr>
          <p:spPr bwMode="auto">
            <a:xfrm>
              <a:off x="5936" y="14436"/>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25" name="Group 445"/>
            <p:cNvGrpSpPr>
              <a:grpSpLocks/>
            </p:cNvGrpSpPr>
            <p:nvPr/>
          </p:nvGrpSpPr>
          <p:grpSpPr bwMode="auto">
            <a:xfrm>
              <a:off x="6266" y="14372"/>
              <a:ext cx="467" cy="388"/>
              <a:chOff x="6266" y="14372"/>
              <a:chExt cx="467" cy="388"/>
            </a:xfrm>
          </p:grpSpPr>
          <p:sp>
            <p:nvSpPr>
              <p:cNvPr id="569" name="Rectangle 447"/>
              <p:cNvSpPr>
                <a:spLocks noChangeArrowheads="1"/>
              </p:cNvSpPr>
              <p:nvPr/>
            </p:nvSpPr>
            <p:spPr bwMode="auto">
              <a:xfrm>
                <a:off x="6266"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0" name="Rectangle 446"/>
              <p:cNvSpPr>
                <a:spLocks noChangeArrowheads="1"/>
              </p:cNvSpPr>
              <p:nvPr/>
            </p:nvSpPr>
            <p:spPr bwMode="auto">
              <a:xfrm>
                <a:off x="6266"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6" name="Group 442"/>
            <p:cNvGrpSpPr>
              <a:grpSpLocks/>
            </p:cNvGrpSpPr>
            <p:nvPr/>
          </p:nvGrpSpPr>
          <p:grpSpPr bwMode="auto">
            <a:xfrm>
              <a:off x="6266" y="14760"/>
              <a:ext cx="467" cy="388"/>
              <a:chOff x="6266" y="14760"/>
              <a:chExt cx="467" cy="388"/>
            </a:xfrm>
          </p:grpSpPr>
          <p:sp>
            <p:nvSpPr>
              <p:cNvPr id="567" name="Rectangle 444"/>
              <p:cNvSpPr>
                <a:spLocks noChangeArrowheads="1"/>
              </p:cNvSpPr>
              <p:nvPr/>
            </p:nvSpPr>
            <p:spPr bwMode="auto">
              <a:xfrm>
                <a:off x="6266"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8" name="Rectangle 443"/>
              <p:cNvSpPr>
                <a:spLocks noChangeArrowheads="1"/>
              </p:cNvSpPr>
              <p:nvPr/>
            </p:nvSpPr>
            <p:spPr bwMode="auto">
              <a:xfrm>
                <a:off x="6266"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27" name="Rectangle 441"/>
            <p:cNvSpPr>
              <a:spLocks noChangeArrowheads="1"/>
            </p:cNvSpPr>
            <p:nvPr/>
          </p:nvSpPr>
          <p:spPr bwMode="auto">
            <a:xfrm>
              <a:off x="6443" y="14824"/>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28" name="Group 438"/>
            <p:cNvGrpSpPr>
              <a:grpSpLocks/>
            </p:cNvGrpSpPr>
            <p:nvPr/>
          </p:nvGrpSpPr>
          <p:grpSpPr bwMode="auto">
            <a:xfrm>
              <a:off x="6266" y="14372"/>
              <a:ext cx="467" cy="388"/>
              <a:chOff x="6266" y="14372"/>
              <a:chExt cx="467" cy="388"/>
            </a:xfrm>
          </p:grpSpPr>
          <p:sp>
            <p:nvSpPr>
              <p:cNvPr id="565" name="Rectangle 440"/>
              <p:cNvSpPr>
                <a:spLocks noChangeArrowheads="1"/>
              </p:cNvSpPr>
              <p:nvPr/>
            </p:nvSpPr>
            <p:spPr bwMode="auto">
              <a:xfrm>
                <a:off x="6266"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6" name="Rectangle 439"/>
              <p:cNvSpPr>
                <a:spLocks noChangeArrowheads="1"/>
              </p:cNvSpPr>
              <p:nvPr/>
            </p:nvSpPr>
            <p:spPr bwMode="auto">
              <a:xfrm>
                <a:off x="6266"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29" name="Rectangle 437"/>
            <p:cNvSpPr>
              <a:spLocks noChangeArrowheads="1"/>
            </p:cNvSpPr>
            <p:nvPr/>
          </p:nvSpPr>
          <p:spPr bwMode="auto">
            <a:xfrm>
              <a:off x="6443" y="14436"/>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30" name="Group 434"/>
            <p:cNvGrpSpPr>
              <a:grpSpLocks/>
            </p:cNvGrpSpPr>
            <p:nvPr/>
          </p:nvGrpSpPr>
          <p:grpSpPr bwMode="auto">
            <a:xfrm>
              <a:off x="6772" y="14372"/>
              <a:ext cx="466" cy="388"/>
              <a:chOff x="6772" y="14372"/>
              <a:chExt cx="466" cy="388"/>
            </a:xfrm>
          </p:grpSpPr>
          <p:sp>
            <p:nvSpPr>
              <p:cNvPr id="563" name="Rectangle 436"/>
              <p:cNvSpPr>
                <a:spLocks noChangeArrowheads="1"/>
              </p:cNvSpPr>
              <p:nvPr/>
            </p:nvSpPr>
            <p:spPr bwMode="auto">
              <a:xfrm>
                <a:off x="6772"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4" name="Rectangle 435"/>
              <p:cNvSpPr>
                <a:spLocks noChangeArrowheads="1"/>
              </p:cNvSpPr>
              <p:nvPr/>
            </p:nvSpPr>
            <p:spPr bwMode="auto">
              <a:xfrm>
                <a:off x="6772"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31" name="Group 431"/>
            <p:cNvGrpSpPr>
              <a:grpSpLocks/>
            </p:cNvGrpSpPr>
            <p:nvPr/>
          </p:nvGrpSpPr>
          <p:grpSpPr bwMode="auto">
            <a:xfrm>
              <a:off x="6772" y="14760"/>
              <a:ext cx="466" cy="388"/>
              <a:chOff x="6772" y="14760"/>
              <a:chExt cx="466" cy="388"/>
            </a:xfrm>
          </p:grpSpPr>
          <p:sp>
            <p:nvSpPr>
              <p:cNvPr id="561" name="Rectangle 433"/>
              <p:cNvSpPr>
                <a:spLocks noChangeArrowheads="1"/>
              </p:cNvSpPr>
              <p:nvPr/>
            </p:nvSpPr>
            <p:spPr bwMode="auto">
              <a:xfrm>
                <a:off x="6772"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2" name="Rectangle 432"/>
              <p:cNvSpPr>
                <a:spLocks noChangeArrowheads="1"/>
              </p:cNvSpPr>
              <p:nvPr/>
            </p:nvSpPr>
            <p:spPr bwMode="auto">
              <a:xfrm>
                <a:off x="6772"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32" name="Group 428"/>
            <p:cNvGrpSpPr>
              <a:grpSpLocks/>
            </p:cNvGrpSpPr>
            <p:nvPr/>
          </p:nvGrpSpPr>
          <p:grpSpPr bwMode="auto">
            <a:xfrm>
              <a:off x="6772" y="15148"/>
              <a:ext cx="466" cy="389"/>
              <a:chOff x="6772" y="15148"/>
              <a:chExt cx="466" cy="389"/>
            </a:xfrm>
          </p:grpSpPr>
          <p:sp>
            <p:nvSpPr>
              <p:cNvPr id="559" name="Rectangle 430"/>
              <p:cNvSpPr>
                <a:spLocks noChangeArrowheads="1"/>
              </p:cNvSpPr>
              <p:nvPr/>
            </p:nvSpPr>
            <p:spPr bwMode="auto">
              <a:xfrm>
                <a:off x="6772" y="15148"/>
                <a:ext cx="466"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0" name="Rectangle 429"/>
              <p:cNvSpPr>
                <a:spLocks noChangeArrowheads="1"/>
              </p:cNvSpPr>
              <p:nvPr/>
            </p:nvSpPr>
            <p:spPr bwMode="auto">
              <a:xfrm>
                <a:off x="6772" y="15148"/>
                <a:ext cx="466"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33" name="Rectangle 427"/>
            <p:cNvSpPr>
              <a:spLocks noChangeArrowheads="1"/>
            </p:cNvSpPr>
            <p:nvPr/>
          </p:nvSpPr>
          <p:spPr bwMode="auto">
            <a:xfrm>
              <a:off x="6947" y="15213"/>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34" name="Group 424"/>
            <p:cNvGrpSpPr>
              <a:grpSpLocks/>
            </p:cNvGrpSpPr>
            <p:nvPr/>
          </p:nvGrpSpPr>
          <p:grpSpPr bwMode="auto">
            <a:xfrm>
              <a:off x="6772" y="14372"/>
              <a:ext cx="466" cy="388"/>
              <a:chOff x="6772" y="14372"/>
              <a:chExt cx="466" cy="388"/>
            </a:xfrm>
          </p:grpSpPr>
          <p:sp>
            <p:nvSpPr>
              <p:cNvPr id="557" name="Rectangle 426"/>
              <p:cNvSpPr>
                <a:spLocks noChangeArrowheads="1"/>
              </p:cNvSpPr>
              <p:nvPr/>
            </p:nvSpPr>
            <p:spPr bwMode="auto">
              <a:xfrm>
                <a:off x="6772"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8" name="Rectangle 425"/>
              <p:cNvSpPr>
                <a:spLocks noChangeArrowheads="1"/>
              </p:cNvSpPr>
              <p:nvPr/>
            </p:nvSpPr>
            <p:spPr bwMode="auto">
              <a:xfrm>
                <a:off x="6772"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35" name="Group 421"/>
            <p:cNvGrpSpPr>
              <a:grpSpLocks/>
            </p:cNvGrpSpPr>
            <p:nvPr/>
          </p:nvGrpSpPr>
          <p:grpSpPr bwMode="auto">
            <a:xfrm>
              <a:off x="6772" y="14760"/>
              <a:ext cx="466" cy="388"/>
              <a:chOff x="6772" y="14760"/>
              <a:chExt cx="466" cy="388"/>
            </a:xfrm>
          </p:grpSpPr>
          <p:sp>
            <p:nvSpPr>
              <p:cNvPr id="555" name="Rectangle 423"/>
              <p:cNvSpPr>
                <a:spLocks noChangeArrowheads="1"/>
              </p:cNvSpPr>
              <p:nvPr/>
            </p:nvSpPr>
            <p:spPr bwMode="auto">
              <a:xfrm>
                <a:off x="6772"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6" name="Rectangle 422"/>
              <p:cNvSpPr>
                <a:spLocks noChangeArrowheads="1"/>
              </p:cNvSpPr>
              <p:nvPr/>
            </p:nvSpPr>
            <p:spPr bwMode="auto">
              <a:xfrm>
                <a:off x="6772"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36" name="Rectangle 420"/>
            <p:cNvSpPr>
              <a:spLocks noChangeArrowheads="1"/>
            </p:cNvSpPr>
            <p:nvPr/>
          </p:nvSpPr>
          <p:spPr bwMode="auto">
            <a:xfrm>
              <a:off x="6947" y="14824"/>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37" name="Group 417"/>
            <p:cNvGrpSpPr>
              <a:grpSpLocks/>
            </p:cNvGrpSpPr>
            <p:nvPr/>
          </p:nvGrpSpPr>
          <p:grpSpPr bwMode="auto">
            <a:xfrm>
              <a:off x="6772" y="14372"/>
              <a:ext cx="466" cy="388"/>
              <a:chOff x="6772" y="14372"/>
              <a:chExt cx="466" cy="388"/>
            </a:xfrm>
          </p:grpSpPr>
          <p:sp>
            <p:nvSpPr>
              <p:cNvPr id="553" name="Rectangle 419"/>
              <p:cNvSpPr>
                <a:spLocks noChangeArrowheads="1"/>
              </p:cNvSpPr>
              <p:nvPr/>
            </p:nvSpPr>
            <p:spPr bwMode="auto">
              <a:xfrm>
                <a:off x="6772"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4" name="Rectangle 418"/>
              <p:cNvSpPr>
                <a:spLocks noChangeArrowheads="1"/>
              </p:cNvSpPr>
              <p:nvPr/>
            </p:nvSpPr>
            <p:spPr bwMode="auto">
              <a:xfrm>
                <a:off x="6772"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38" name="Rectangle 416"/>
            <p:cNvSpPr>
              <a:spLocks noChangeArrowheads="1"/>
            </p:cNvSpPr>
            <p:nvPr/>
          </p:nvSpPr>
          <p:spPr bwMode="auto">
            <a:xfrm>
              <a:off x="6947" y="14436"/>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39" name="Group 413"/>
            <p:cNvGrpSpPr>
              <a:grpSpLocks/>
            </p:cNvGrpSpPr>
            <p:nvPr/>
          </p:nvGrpSpPr>
          <p:grpSpPr bwMode="auto">
            <a:xfrm>
              <a:off x="7277" y="14372"/>
              <a:ext cx="467" cy="388"/>
              <a:chOff x="7277" y="14372"/>
              <a:chExt cx="467" cy="388"/>
            </a:xfrm>
          </p:grpSpPr>
          <p:sp>
            <p:nvSpPr>
              <p:cNvPr id="551" name="Rectangle 415"/>
              <p:cNvSpPr>
                <a:spLocks noChangeArrowheads="1"/>
              </p:cNvSpPr>
              <p:nvPr/>
            </p:nvSpPr>
            <p:spPr bwMode="auto">
              <a:xfrm>
                <a:off x="7277"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2" name="Rectangle 414"/>
              <p:cNvSpPr>
                <a:spLocks noChangeArrowheads="1"/>
              </p:cNvSpPr>
              <p:nvPr/>
            </p:nvSpPr>
            <p:spPr bwMode="auto">
              <a:xfrm>
                <a:off x="7277"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0" name="Group 410"/>
            <p:cNvGrpSpPr>
              <a:grpSpLocks/>
            </p:cNvGrpSpPr>
            <p:nvPr/>
          </p:nvGrpSpPr>
          <p:grpSpPr bwMode="auto">
            <a:xfrm>
              <a:off x="7277" y="14760"/>
              <a:ext cx="467" cy="388"/>
              <a:chOff x="7277" y="14760"/>
              <a:chExt cx="467" cy="388"/>
            </a:xfrm>
          </p:grpSpPr>
          <p:sp>
            <p:nvSpPr>
              <p:cNvPr id="549" name="Rectangle 412"/>
              <p:cNvSpPr>
                <a:spLocks noChangeArrowheads="1"/>
              </p:cNvSpPr>
              <p:nvPr/>
            </p:nvSpPr>
            <p:spPr bwMode="auto">
              <a:xfrm>
                <a:off x="7277"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0" name="Rectangle 411"/>
              <p:cNvSpPr>
                <a:spLocks noChangeArrowheads="1"/>
              </p:cNvSpPr>
              <p:nvPr/>
            </p:nvSpPr>
            <p:spPr bwMode="auto">
              <a:xfrm>
                <a:off x="7277"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1" name="Group 407"/>
            <p:cNvGrpSpPr>
              <a:grpSpLocks/>
            </p:cNvGrpSpPr>
            <p:nvPr/>
          </p:nvGrpSpPr>
          <p:grpSpPr bwMode="auto">
            <a:xfrm>
              <a:off x="7277" y="14372"/>
              <a:ext cx="467" cy="388"/>
              <a:chOff x="7277" y="14372"/>
              <a:chExt cx="467" cy="388"/>
            </a:xfrm>
          </p:grpSpPr>
          <p:sp>
            <p:nvSpPr>
              <p:cNvPr id="547" name="Rectangle 409"/>
              <p:cNvSpPr>
                <a:spLocks noChangeArrowheads="1"/>
              </p:cNvSpPr>
              <p:nvPr/>
            </p:nvSpPr>
            <p:spPr bwMode="auto">
              <a:xfrm>
                <a:off x="7277"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8" name="Rectangle 408"/>
              <p:cNvSpPr>
                <a:spLocks noChangeArrowheads="1"/>
              </p:cNvSpPr>
              <p:nvPr/>
            </p:nvSpPr>
            <p:spPr bwMode="auto">
              <a:xfrm>
                <a:off x="7277"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2" name="Group 404"/>
            <p:cNvGrpSpPr>
              <a:grpSpLocks/>
            </p:cNvGrpSpPr>
            <p:nvPr/>
          </p:nvGrpSpPr>
          <p:grpSpPr bwMode="auto">
            <a:xfrm>
              <a:off x="7277" y="14760"/>
              <a:ext cx="467" cy="388"/>
              <a:chOff x="7277" y="14760"/>
              <a:chExt cx="467" cy="388"/>
            </a:xfrm>
          </p:grpSpPr>
          <p:sp>
            <p:nvSpPr>
              <p:cNvPr id="545" name="Rectangle 406"/>
              <p:cNvSpPr>
                <a:spLocks noChangeArrowheads="1"/>
              </p:cNvSpPr>
              <p:nvPr/>
            </p:nvSpPr>
            <p:spPr bwMode="auto">
              <a:xfrm>
                <a:off x="7277"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6" name="Rectangle 405"/>
              <p:cNvSpPr>
                <a:spLocks noChangeArrowheads="1"/>
              </p:cNvSpPr>
              <p:nvPr/>
            </p:nvSpPr>
            <p:spPr bwMode="auto">
              <a:xfrm>
                <a:off x="7277"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43" name="Rectangle 403"/>
            <p:cNvSpPr>
              <a:spLocks noChangeArrowheads="1"/>
            </p:cNvSpPr>
            <p:nvPr/>
          </p:nvSpPr>
          <p:spPr bwMode="auto">
            <a:xfrm>
              <a:off x="7455" y="14824"/>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44" name="Group 400"/>
            <p:cNvGrpSpPr>
              <a:grpSpLocks/>
            </p:cNvGrpSpPr>
            <p:nvPr/>
          </p:nvGrpSpPr>
          <p:grpSpPr bwMode="auto">
            <a:xfrm>
              <a:off x="7277" y="14372"/>
              <a:ext cx="467" cy="388"/>
              <a:chOff x="7277" y="14372"/>
              <a:chExt cx="467" cy="388"/>
            </a:xfrm>
          </p:grpSpPr>
          <p:sp>
            <p:nvSpPr>
              <p:cNvPr id="543" name="Rectangle 402"/>
              <p:cNvSpPr>
                <a:spLocks noChangeArrowheads="1"/>
              </p:cNvSpPr>
              <p:nvPr/>
            </p:nvSpPr>
            <p:spPr bwMode="auto">
              <a:xfrm>
                <a:off x="7277"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4" name="Rectangle 401"/>
              <p:cNvSpPr>
                <a:spLocks noChangeArrowheads="1"/>
              </p:cNvSpPr>
              <p:nvPr/>
            </p:nvSpPr>
            <p:spPr bwMode="auto">
              <a:xfrm>
                <a:off x="7277"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45" name="Rectangle 399"/>
            <p:cNvSpPr>
              <a:spLocks noChangeArrowheads="1"/>
            </p:cNvSpPr>
            <p:nvPr/>
          </p:nvSpPr>
          <p:spPr bwMode="auto">
            <a:xfrm>
              <a:off x="7455" y="14436"/>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46" name="Group 396"/>
            <p:cNvGrpSpPr>
              <a:grpSpLocks/>
            </p:cNvGrpSpPr>
            <p:nvPr/>
          </p:nvGrpSpPr>
          <p:grpSpPr bwMode="auto">
            <a:xfrm>
              <a:off x="7783" y="14372"/>
              <a:ext cx="467" cy="388"/>
              <a:chOff x="7783" y="14372"/>
              <a:chExt cx="467" cy="388"/>
            </a:xfrm>
          </p:grpSpPr>
          <p:sp>
            <p:nvSpPr>
              <p:cNvPr id="541" name="Rectangle 398"/>
              <p:cNvSpPr>
                <a:spLocks noChangeArrowheads="1"/>
              </p:cNvSpPr>
              <p:nvPr/>
            </p:nvSpPr>
            <p:spPr bwMode="auto">
              <a:xfrm>
                <a:off x="7783"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2" name="Rectangle 397"/>
              <p:cNvSpPr>
                <a:spLocks noChangeArrowheads="1"/>
              </p:cNvSpPr>
              <p:nvPr/>
            </p:nvSpPr>
            <p:spPr bwMode="auto">
              <a:xfrm>
                <a:off x="7783"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393"/>
            <p:cNvGrpSpPr>
              <a:grpSpLocks/>
            </p:cNvGrpSpPr>
            <p:nvPr/>
          </p:nvGrpSpPr>
          <p:grpSpPr bwMode="auto">
            <a:xfrm>
              <a:off x="7783" y="14760"/>
              <a:ext cx="467" cy="388"/>
              <a:chOff x="7783" y="14760"/>
              <a:chExt cx="467" cy="388"/>
            </a:xfrm>
          </p:grpSpPr>
          <p:sp>
            <p:nvSpPr>
              <p:cNvPr id="539" name="Rectangle 395"/>
              <p:cNvSpPr>
                <a:spLocks noChangeArrowheads="1"/>
              </p:cNvSpPr>
              <p:nvPr/>
            </p:nvSpPr>
            <p:spPr bwMode="auto">
              <a:xfrm>
                <a:off x="7783"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0" name="Rectangle 394"/>
              <p:cNvSpPr>
                <a:spLocks noChangeArrowheads="1"/>
              </p:cNvSpPr>
              <p:nvPr/>
            </p:nvSpPr>
            <p:spPr bwMode="auto">
              <a:xfrm>
                <a:off x="7783"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8" name="Group 390"/>
            <p:cNvGrpSpPr>
              <a:grpSpLocks/>
            </p:cNvGrpSpPr>
            <p:nvPr/>
          </p:nvGrpSpPr>
          <p:grpSpPr bwMode="auto">
            <a:xfrm>
              <a:off x="7783" y="15148"/>
              <a:ext cx="467" cy="389"/>
              <a:chOff x="7783" y="15148"/>
              <a:chExt cx="467" cy="389"/>
            </a:xfrm>
          </p:grpSpPr>
          <p:sp>
            <p:nvSpPr>
              <p:cNvPr id="537" name="Rectangle 392"/>
              <p:cNvSpPr>
                <a:spLocks noChangeArrowheads="1"/>
              </p:cNvSpPr>
              <p:nvPr/>
            </p:nvSpPr>
            <p:spPr bwMode="auto">
              <a:xfrm>
                <a:off x="7783" y="15148"/>
                <a:ext cx="467"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 name="Rectangle 391"/>
              <p:cNvSpPr>
                <a:spLocks noChangeArrowheads="1"/>
              </p:cNvSpPr>
              <p:nvPr/>
            </p:nvSpPr>
            <p:spPr bwMode="auto">
              <a:xfrm>
                <a:off x="7783" y="15148"/>
                <a:ext cx="467"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49" name="Rectangle 389"/>
            <p:cNvSpPr>
              <a:spLocks noChangeArrowheads="1"/>
            </p:cNvSpPr>
            <p:nvPr/>
          </p:nvSpPr>
          <p:spPr bwMode="auto">
            <a:xfrm>
              <a:off x="7959" y="15213"/>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50" name="Group 386"/>
            <p:cNvGrpSpPr>
              <a:grpSpLocks/>
            </p:cNvGrpSpPr>
            <p:nvPr/>
          </p:nvGrpSpPr>
          <p:grpSpPr bwMode="auto">
            <a:xfrm>
              <a:off x="7783" y="14372"/>
              <a:ext cx="467" cy="388"/>
              <a:chOff x="7783" y="14372"/>
              <a:chExt cx="467" cy="388"/>
            </a:xfrm>
          </p:grpSpPr>
          <p:sp>
            <p:nvSpPr>
              <p:cNvPr id="535" name="Rectangle 388"/>
              <p:cNvSpPr>
                <a:spLocks noChangeArrowheads="1"/>
              </p:cNvSpPr>
              <p:nvPr/>
            </p:nvSpPr>
            <p:spPr bwMode="auto">
              <a:xfrm>
                <a:off x="7783"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6" name="Rectangle 387"/>
              <p:cNvSpPr>
                <a:spLocks noChangeArrowheads="1"/>
              </p:cNvSpPr>
              <p:nvPr/>
            </p:nvSpPr>
            <p:spPr bwMode="auto">
              <a:xfrm>
                <a:off x="7783"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1" name="Group 383"/>
            <p:cNvGrpSpPr>
              <a:grpSpLocks/>
            </p:cNvGrpSpPr>
            <p:nvPr/>
          </p:nvGrpSpPr>
          <p:grpSpPr bwMode="auto">
            <a:xfrm>
              <a:off x="7783" y="14760"/>
              <a:ext cx="467" cy="388"/>
              <a:chOff x="7783" y="14760"/>
              <a:chExt cx="467" cy="388"/>
            </a:xfrm>
          </p:grpSpPr>
          <p:sp>
            <p:nvSpPr>
              <p:cNvPr id="533" name="Rectangle 385"/>
              <p:cNvSpPr>
                <a:spLocks noChangeArrowheads="1"/>
              </p:cNvSpPr>
              <p:nvPr/>
            </p:nvSpPr>
            <p:spPr bwMode="auto">
              <a:xfrm>
                <a:off x="7783"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4" name="Rectangle 384"/>
              <p:cNvSpPr>
                <a:spLocks noChangeArrowheads="1"/>
              </p:cNvSpPr>
              <p:nvPr/>
            </p:nvSpPr>
            <p:spPr bwMode="auto">
              <a:xfrm>
                <a:off x="7783"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2" name="Group 380"/>
            <p:cNvGrpSpPr>
              <a:grpSpLocks/>
            </p:cNvGrpSpPr>
            <p:nvPr/>
          </p:nvGrpSpPr>
          <p:grpSpPr bwMode="auto">
            <a:xfrm>
              <a:off x="7783" y="14372"/>
              <a:ext cx="467" cy="388"/>
              <a:chOff x="7783" y="14372"/>
              <a:chExt cx="467" cy="388"/>
            </a:xfrm>
          </p:grpSpPr>
          <p:sp>
            <p:nvSpPr>
              <p:cNvPr id="531" name="Rectangle 382"/>
              <p:cNvSpPr>
                <a:spLocks noChangeArrowheads="1"/>
              </p:cNvSpPr>
              <p:nvPr/>
            </p:nvSpPr>
            <p:spPr bwMode="auto">
              <a:xfrm>
                <a:off x="7783"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Rectangle 381"/>
              <p:cNvSpPr>
                <a:spLocks noChangeArrowheads="1"/>
              </p:cNvSpPr>
              <p:nvPr/>
            </p:nvSpPr>
            <p:spPr bwMode="auto">
              <a:xfrm>
                <a:off x="7783"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3" name="Group 377"/>
            <p:cNvGrpSpPr>
              <a:grpSpLocks/>
            </p:cNvGrpSpPr>
            <p:nvPr/>
          </p:nvGrpSpPr>
          <p:grpSpPr bwMode="auto">
            <a:xfrm>
              <a:off x="7783" y="14760"/>
              <a:ext cx="467" cy="388"/>
              <a:chOff x="7783" y="14760"/>
              <a:chExt cx="467" cy="388"/>
            </a:xfrm>
          </p:grpSpPr>
          <p:sp>
            <p:nvSpPr>
              <p:cNvPr id="529" name="Rectangle 379"/>
              <p:cNvSpPr>
                <a:spLocks noChangeArrowheads="1"/>
              </p:cNvSpPr>
              <p:nvPr/>
            </p:nvSpPr>
            <p:spPr bwMode="auto">
              <a:xfrm>
                <a:off x="7783"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 name="Rectangle 378"/>
              <p:cNvSpPr>
                <a:spLocks noChangeArrowheads="1"/>
              </p:cNvSpPr>
              <p:nvPr/>
            </p:nvSpPr>
            <p:spPr bwMode="auto">
              <a:xfrm>
                <a:off x="7783"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54" name="Rectangle 376"/>
            <p:cNvSpPr>
              <a:spLocks noChangeArrowheads="1"/>
            </p:cNvSpPr>
            <p:nvPr/>
          </p:nvSpPr>
          <p:spPr bwMode="auto">
            <a:xfrm>
              <a:off x="7928" y="14768"/>
              <a:ext cx="18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55" name="Group 373"/>
            <p:cNvGrpSpPr>
              <a:grpSpLocks/>
            </p:cNvGrpSpPr>
            <p:nvPr/>
          </p:nvGrpSpPr>
          <p:grpSpPr bwMode="auto">
            <a:xfrm>
              <a:off x="7783" y="14372"/>
              <a:ext cx="467" cy="388"/>
              <a:chOff x="7783" y="14372"/>
              <a:chExt cx="467" cy="388"/>
            </a:xfrm>
          </p:grpSpPr>
          <p:sp>
            <p:nvSpPr>
              <p:cNvPr id="527" name="Rectangle 375"/>
              <p:cNvSpPr>
                <a:spLocks noChangeArrowheads="1"/>
              </p:cNvSpPr>
              <p:nvPr/>
            </p:nvSpPr>
            <p:spPr bwMode="auto">
              <a:xfrm>
                <a:off x="7783"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 name="Rectangle 374"/>
              <p:cNvSpPr>
                <a:spLocks noChangeArrowheads="1"/>
              </p:cNvSpPr>
              <p:nvPr/>
            </p:nvSpPr>
            <p:spPr bwMode="auto">
              <a:xfrm>
                <a:off x="7783"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56" name="Rectangle 372"/>
            <p:cNvSpPr>
              <a:spLocks noChangeArrowheads="1"/>
            </p:cNvSpPr>
            <p:nvPr/>
          </p:nvSpPr>
          <p:spPr bwMode="auto">
            <a:xfrm>
              <a:off x="7959" y="14436"/>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57" name="Group 369"/>
            <p:cNvGrpSpPr>
              <a:grpSpLocks/>
            </p:cNvGrpSpPr>
            <p:nvPr/>
          </p:nvGrpSpPr>
          <p:grpSpPr bwMode="auto">
            <a:xfrm>
              <a:off x="8289" y="14372"/>
              <a:ext cx="466" cy="388"/>
              <a:chOff x="8289" y="14372"/>
              <a:chExt cx="466" cy="388"/>
            </a:xfrm>
          </p:grpSpPr>
          <p:sp>
            <p:nvSpPr>
              <p:cNvPr id="525" name="Rectangle 371"/>
              <p:cNvSpPr>
                <a:spLocks noChangeArrowheads="1"/>
              </p:cNvSpPr>
              <p:nvPr/>
            </p:nvSpPr>
            <p:spPr bwMode="auto">
              <a:xfrm>
                <a:off x="8289"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Rectangle 370"/>
              <p:cNvSpPr>
                <a:spLocks noChangeArrowheads="1"/>
              </p:cNvSpPr>
              <p:nvPr/>
            </p:nvSpPr>
            <p:spPr bwMode="auto">
              <a:xfrm>
                <a:off x="8289"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8" name="Group 366"/>
            <p:cNvGrpSpPr>
              <a:grpSpLocks/>
            </p:cNvGrpSpPr>
            <p:nvPr/>
          </p:nvGrpSpPr>
          <p:grpSpPr bwMode="auto">
            <a:xfrm>
              <a:off x="8289" y="14760"/>
              <a:ext cx="466" cy="388"/>
              <a:chOff x="8289" y="14760"/>
              <a:chExt cx="466" cy="388"/>
            </a:xfrm>
          </p:grpSpPr>
          <p:sp>
            <p:nvSpPr>
              <p:cNvPr id="523" name="Rectangle 368"/>
              <p:cNvSpPr>
                <a:spLocks noChangeArrowheads="1"/>
              </p:cNvSpPr>
              <p:nvPr/>
            </p:nvSpPr>
            <p:spPr bwMode="auto">
              <a:xfrm>
                <a:off x="8289"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Rectangle 367"/>
              <p:cNvSpPr>
                <a:spLocks noChangeArrowheads="1"/>
              </p:cNvSpPr>
              <p:nvPr/>
            </p:nvSpPr>
            <p:spPr bwMode="auto">
              <a:xfrm>
                <a:off x="8289"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9" name="Group 363"/>
            <p:cNvGrpSpPr>
              <a:grpSpLocks/>
            </p:cNvGrpSpPr>
            <p:nvPr/>
          </p:nvGrpSpPr>
          <p:grpSpPr bwMode="auto">
            <a:xfrm>
              <a:off x="8289" y="14372"/>
              <a:ext cx="466" cy="388"/>
              <a:chOff x="8289" y="14372"/>
              <a:chExt cx="466" cy="388"/>
            </a:xfrm>
          </p:grpSpPr>
          <p:sp>
            <p:nvSpPr>
              <p:cNvPr id="521" name="Rectangle 365"/>
              <p:cNvSpPr>
                <a:spLocks noChangeArrowheads="1"/>
              </p:cNvSpPr>
              <p:nvPr/>
            </p:nvSpPr>
            <p:spPr bwMode="auto">
              <a:xfrm>
                <a:off x="8289"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 name="Rectangle 364"/>
              <p:cNvSpPr>
                <a:spLocks noChangeArrowheads="1"/>
              </p:cNvSpPr>
              <p:nvPr/>
            </p:nvSpPr>
            <p:spPr bwMode="auto">
              <a:xfrm>
                <a:off x="8289"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0" name="Group 360"/>
            <p:cNvGrpSpPr>
              <a:grpSpLocks/>
            </p:cNvGrpSpPr>
            <p:nvPr/>
          </p:nvGrpSpPr>
          <p:grpSpPr bwMode="auto">
            <a:xfrm>
              <a:off x="8289" y="14760"/>
              <a:ext cx="466" cy="388"/>
              <a:chOff x="8289" y="14760"/>
              <a:chExt cx="466" cy="388"/>
            </a:xfrm>
          </p:grpSpPr>
          <p:sp>
            <p:nvSpPr>
              <p:cNvPr id="519" name="Rectangle 362"/>
              <p:cNvSpPr>
                <a:spLocks noChangeArrowheads="1"/>
              </p:cNvSpPr>
              <p:nvPr/>
            </p:nvSpPr>
            <p:spPr bwMode="auto">
              <a:xfrm>
                <a:off x="8289"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Rectangle 361"/>
              <p:cNvSpPr>
                <a:spLocks noChangeArrowheads="1"/>
              </p:cNvSpPr>
              <p:nvPr/>
            </p:nvSpPr>
            <p:spPr bwMode="auto">
              <a:xfrm>
                <a:off x="8289"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61" name="Rectangle 359"/>
            <p:cNvSpPr>
              <a:spLocks noChangeArrowheads="1"/>
            </p:cNvSpPr>
            <p:nvPr/>
          </p:nvSpPr>
          <p:spPr bwMode="auto">
            <a:xfrm>
              <a:off x="8419" y="14743"/>
              <a:ext cx="211"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62" name="Group 356"/>
            <p:cNvGrpSpPr>
              <a:grpSpLocks/>
            </p:cNvGrpSpPr>
            <p:nvPr/>
          </p:nvGrpSpPr>
          <p:grpSpPr bwMode="auto">
            <a:xfrm>
              <a:off x="8289" y="14372"/>
              <a:ext cx="466" cy="388"/>
              <a:chOff x="8289" y="14372"/>
              <a:chExt cx="466" cy="388"/>
            </a:xfrm>
          </p:grpSpPr>
          <p:sp>
            <p:nvSpPr>
              <p:cNvPr id="517" name="Rectangle 358"/>
              <p:cNvSpPr>
                <a:spLocks noChangeArrowheads="1"/>
              </p:cNvSpPr>
              <p:nvPr/>
            </p:nvSpPr>
            <p:spPr bwMode="auto">
              <a:xfrm>
                <a:off x="8289"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Rectangle 357"/>
              <p:cNvSpPr>
                <a:spLocks noChangeArrowheads="1"/>
              </p:cNvSpPr>
              <p:nvPr/>
            </p:nvSpPr>
            <p:spPr bwMode="auto">
              <a:xfrm>
                <a:off x="8289"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3" name="Group 353"/>
            <p:cNvGrpSpPr>
              <a:grpSpLocks/>
            </p:cNvGrpSpPr>
            <p:nvPr/>
          </p:nvGrpSpPr>
          <p:grpSpPr bwMode="auto">
            <a:xfrm>
              <a:off x="8289" y="14372"/>
              <a:ext cx="466" cy="388"/>
              <a:chOff x="8289" y="14372"/>
              <a:chExt cx="466" cy="388"/>
            </a:xfrm>
          </p:grpSpPr>
          <p:sp>
            <p:nvSpPr>
              <p:cNvPr id="515" name="Rectangle 355"/>
              <p:cNvSpPr>
                <a:spLocks noChangeArrowheads="1"/>
              </p:cNvSpPr>
              <p:nvPr/>
            </p:nvSpPr>
            <p:spPr bwMode="auto">
              <a:xfrm>
                <a:off x="8289"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Rectangle 354"/>
              <p:cNvSpPr>
                <a:spLocks noChangeArrowheads="1"/>
              </p:cNvSpPr>
              <p:nvPr/>
            </p:nvSpPr>
            <p:spPr bwMode="auto">
              <a:xfrm>
                <a:off x="8289"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64" name="Rectangle 352"/>
            <p:cNvSpPr>
              <a:spLocks noChangeArrowheads="1"/>
            </p:cNvSpPr>
            <p:nvPr/>
          </p:nvSpPr>
          <p:spPr bwMode="auto">
            <a:xfrm>
              <a:off x="8466" y="14436"/>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65" name="Group 349"/>
            <p:cNvGrpSpPr>
              <a:grpSpLocks/>
            </p:cNvGrpSpPr>
            <p:nvPr/>
          </p:nvGrpSpPr>
          <p:grpSpPr bwMode="auto">
            <a:xfrm>
              <a:off x="8794" y="14372"/>
              <a:ext cx="467" cy="388"/>
              <a:chOff x="8794" y="14372"/>
              <a:chExt cx="467" cy="388"/>
            </a:xfrm>
          </p:grpSpPr>
          <p:sp>
            <p:nvSpPr>
              <p:cNvPr id="513" name="Rectangle 351"/>
              <p:cNvSpPr>
                <a:spLocks noChangeArrowheads="1"/>
              </p:cNvSpPr>
              <p:nvPr/>
            </p:nvSpPr>
            <p:spPr bwMode="auto">
              <a:xfrm>
                <a:off x="8794"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Rectangle 350"/>
              <p:cNvSpPr>
                <a:spLocks noChangeArrowheads="1"/>
              </p:cNvSpPr>
              <p:nvPr/>
            </p:nvSpPr>
            <p:spPr bwMode="auto">
              <a:xfrm>
                <a:off x="8794"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6" name="Group 346"/>
            <p:cNvGrpSpPr>
              <a:grpSpLocks/>
            </p:cNvGrpSpPr>
            <p:nvPr/>
          </p:nvGrpSpPr>
          <p:grpSpPr bwMode="auto">
            <a:xfrm>
              <a:off x="8794" y="14760"/>
              <a:ext cx="467" cy="388"/>
              <a:chOff x="8794" y="14760"/>
              <a:chExt cx="467" cy="388"/>
            </a:xfrm>
          </p:grpSpPr>
          <p:sp>
            <p:nvSpPr>
              <p:cNvPr id="511" name="Rectangle 348"/>
              <p:cNvSpPr>
                <a:spLocks noChangeArrowheads="1"/>
              </p:cNvSpPr>
              <p:nvPr/>
            </p:nvSpPr>
            <p:spPr bwMode="auto">
              <a:xfrm>
                <a:off x="8794"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Rectangle 347"/>
              <p:cNvSpPr>
                <a:spLocks noChangeArrowheads="1"/>
              </p:cNvSpPr>
              <p:nvPr/>
            </p:nvSpPr>
            <p:spPr bwMode="auto">
              <a:xfrm>
                <a:off x="8794"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67" name="Rectangle 345"/>
            <p:cNvSpPr>
              <a:spLocks noChangeArrowheads="1"/>
            </p:cNvSpPr>
            <p:nvPr/>
          </p:nvSpPr>
          <p:spPr bwMode="auto">
            <a:xfrm>
              <a:off x="8970" y="14824"/>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68" name="Group 342"/>
            <p:cNvGrpSpPr>
              <a:grpSpLocks/>
            </p:cNvGrpSpPr>
            <p:nvPr/>
          </p:nvGrpSpPr>
          <p:grpSpPr bwMode="auto">
            <a:xfrm>
              <a:off x="8794" y="14372"/>
              <a:ext cx="467" cy="388"/>
              <a:chOff x="8794" y="14372"/>
              <a:chExt cx="467" cy="388"/>
            </a:xfrm>
          </p:grpSpPr>
          <p:sp>
            <p:nvSpPr>
              <p:cNvPr id="509" name="Rectangle 344"/>
              <p:cNvSpPr>
                <a:spLocks noChangeArrowheads="1"/>
              </p:cNvSpPr>
              <p:nvPr/>
            </p:nvSpPr>
            <p:spPr bwMode="auto">
              <a:xfrm>
                <a:off x="8794"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Rectangle 343"/>
              <p:cNvSpPr>
                <a:spLocks noChangeArrowheads="1"/>
              </p:cNvSpPr>
              <p:nvPr/>
            </p:nvSpPr>
            <p:spPr bwMode="auto">
              <a:xfrm>
                <a:off x="8794"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9" name="Group 339"/>
            <p:cNvGrpSpPr>
              <a:grpSpLocks/>
            </p:cNvGrpSpPr>
            <p:nvPr/>
          </p:nvGrpSpPr>
          <p:grpSpPr bwMode="auto">
            <a:xfrm>
              <a:off x="8794" y="14372"/>
              <a:ext cx="467" cy="388"/>
              <a:chOff x="8794" y="14372"/>
              <a:chExt cx="467" cy="388"/>
            </a:xfrm>
          </p:grpSpPr>
          <p:sp>
            <p:nvSpPr>
              <p:cNvPr id="507" name="Rectangle 341"/>
              <p:cNvSpPr>
                <a:spLocks noChangeArrowheads="1"/>
              </p:cNvSpPr>
              <p:nvPr/>
            </p:nvSpPr>
            <p:spPr bwMode="auto">
              <a:xfrm>
                <a:off x="8794"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Rectangle 340"/>
              <p:cNvSpPr>
                <a:spLocks noChangeArrowheads="1"/>
              </p:cNvSpPr>
              <p:nvPr/>
            </p:nvSpPr>
            <p:spPr bwMode="auto">
              <a:xfrm>
                <a:off x="8794"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0" name="Rectangle 338"/>
            <p:cNvSpPr>
              <a:spLocks noChangeArrowheads="1"/>
            </p:cNvSpPr>
            <p:nvPr/>
          </p:nvSpPr>
          <p:spPr bwMode="auto">
            <a:xfrm>
              <a:off x="8970" y="14436"/>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71" name="Group 335"/>
            <p:cNvGrpSpPr>
              <a:grpSpLocks/>
            </p:cNvGrpSpPr>
            <p:nvPr/>
          </p:nvGrpSpPr>
          <p:grpSpPr bwMode="auto">
            <a:xfrm>
              <a:off x="3777" y="14760"/>
              <a:ext cx="466" cy="388"/>
              <a:chOff x="3777" y="14760"/>
              <a:chExt cx="466" cy="388"/>
            </a:xfrm>
          </p:grpSpPr>
          <p:sp>
            <p:nvSpPr>
              <p:cNvPr id="505" name="Rectangle 337"/>
              <p:cNvSpPr>
                <a:spLocks noChangeArrowheads="1"/>
              </p:cNvSpPr>
              <p:nvPr/>
            </p:nvSpPr>
            <p:spPr bwMode="auto">
              <a:xfrm>
                <a:off x="3777"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Rectangle 336"/>
              <p:cNvSpPr>
                <a:spLocks noChangeArrowheads="1"/>
              </p:cNvSpPr>
              <p:nvPr/>
            </p:nvSpPr>
            <p:spPr bwMode="auto">
              <a:xfrm>
                <a:off x="3777"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2" name="Rectangle 334"/>
            <p:cNvSpPr>
              <a:spLocks noChangeArrowheads="1"/>
            </p:cNvSpPr>
            <p:nvPr/>
          </p:nvSpPr>
          <p:spPr bwMode="auto">
            <a:xfrm>
              <a:off x="3920" y="14768"/>
              <a:ext cx="18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73" name="Group 331"/>
            <p:cNvGrpSpPr>
              <a:grpSpLocks/>
            </p:cNvGrpSpPr>
            <p:nvPr/>
          </p:nvGrpSpPr>
          <p:grpSpPr bwMode="auto">
            <a:xfrm>
              <a:off x="3777" y="14372"/>
              <a:ext cx="466" cy="388"/>
              <a:chOff x="3777" y="14372"/>
              <a:chExt cx="466" cy="388"/>
            </a:xfrm>
          </p:grpSpPr>
          <p:sp>
            <p:nvSpPr>
              <p:cNvPr id="503" name="Rectangle 333"/>
              <p:cNvSpPr>
                <a:spLocks noChangeArrowheads="1"/>
              </p:cNvSpPr>
              <p:nvPr/>
            </p:nvSpPr>
            <p:spPr bwMode="auto">
              <a:xfrm>
                <a:off x="3777"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Rectangle 332"/>
              <p:cNvSpPr>
                <a:spLocks noChangeArrowheads="1"/>
              </p:cNvSpPr>
              <p:nvPr/>
            </p:nvSpPr>
            <p:spPr bwMode="auto">
              <a:xfrm>
                <a:off x="3777"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4" name="Rectangle 330"/>
            <p:cNvSpPr>
              <a:spLocks noChangeArrowheads="1"/>
            </p:cNvSpPr>
            <p:nvPr/>
          </p:nvSpPr>
          <p:spPr bwMode="auto">
            <a:xfrm>
              <a:off x="3954" y="14436"/>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75" name="Group 327"/>
            <p:cNvGrpSpPr>
              <a:grpSpLocks/>
            </p:cNvGrpSpPr>
            <p:nvPr/>
          </p:nvGrpSpPr>
          <p:grpSpPr bwMode="auto">
            <a:xfrm>
              <a:off x="3310" y="14372"/>
              <a:ext cx="467" cy="388"/>
              <a:chOff x="3310" y="14372"/>
              <a:chExt cx="467" cy="388"/>
            </a:xfrm>
          </p:grpSpPr>
          <p:sp>
            <p:nvSpPr>
              <p:cNvPr id="501" name="Rectangle 329"/>
              <p:cNvSpPr>
                <a:spLocks noChangeArrowheads="1"/>
              </p:cNvSpPr>
              <p:nvPr/>
            </p:nvSpPr>
            <p:spPr bwMode="auto">
              <a:xfrm>
                <a:off x="3310"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Rectangle 328"/>
              <p:cNvSpPr>
                <a:spLocks noChangeArrowheads="1"/>
              </p:cNvSpPr>
              <p:nvPr/>
            </p:nvSpPr>
            <p:spPr bwMode="auto">
              <a:xfrm>
                <a:off x="3310"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6" name="Rectangle 326"/>
            <p:cNvSpPr>
              <a:spLocks noChangeArrowheads="1"/>
            </p:cNvSpPr>
            <p:nvPr/>
          </p:nvSpPr>
          <p:spPr bwMode="auto">
            <a:xfrm>
              <a:off x="3468" y="14405"/>
              <a:ext cx="165"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77" name="Group 323"/>
            <p:cNvGrpSpPr>
              <a:grpSpLocks/>
            </p:cNvGrpSpPr>
            <p:nvPr/>
          </p:nvGrpSpPr>
          <p:grpSpPr bwMode="auto">
            <a:xfrm>
              <a:off x="3310" y="14760"/>
              <a:ext cx="467" cy="388"/>
              <a:chOff x="3310" y="14760"/>
              <a:chExt cx="467" cy="388"/>
            </a:xfrm>
          </p:grpSpPr>
          <p:sp>
            <p:nvSpPr>
              <p:cNvPr id="499" name="Rectangle 325"/>
              <p:cNvSpPr>
                <a:spLocks noChangeArrowheads="1"/>
              </p:cNvSpPr>
              <p:nvPr/>
            </p:nvSpPr>
            <p:spPr bwMode="auto">
              <a:xfrm>
                <a:off x="3310"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Rectangle 324"/>
              <p:cNvSpPr>
                <a:spLocks noChangeArrowheads="1"/>
              </p:cNvSpPr>
              <p:nvPr/>
            </p:nvSpPr>
            <p:spPr bwMode="auto">
              <a:xfrm>
                <a:off x="3310"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78" name="Group 320"/>
            <p:cNvGrpSpPr>
              <a:grpSpLocks/>
            </p:cNvGrpSpPr>
            <p:nvPr/>
          </p:nvGrpSpPr>
          <p:grpSpPr bwMode="auto">
            <a:xfrm>
              <a:off x="3310" y="15148"/>
              <a:ext cx="467" cy="389"/>
              <a:chOff x="3310" y="15148"/>
              <a:chExt cx="467" cy="389"/>
            </a:xfrm>
          </p:grpSpPr>
          <p:sp>
            <p:nvSpPr>
              <p:cNvPr id="497" name="Rectangle 322"/>
              <p:cNvSpPr>
                <a:spLocks noChangeArrowheads="1"/>
              </p:cNvSpPr>
              <p:nvPr/>
            </p:nvSpPr>
            <p:spPr bwMode="auto">
              <a:xfrm>
                <a:off x="3310" y="15148"/>
                <a:ext cx="467"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 name="Rectangle 321"/>
              <p:cNvSpPr>
                <a:spLocks noChangeArrowheads="1"/>
              </p:cNvSpPr>
              <p:nvPr/>
            </p:nvSpPr>
            <p:spPr bwMode="auto">
              <a:xfrm>
                <a:off x="3310" y="15148"/>
                <a:ext cx="467"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79" name="Group 317"/>
            <p:cNvGrpSpPr>
              <a:grpSpLocks/>
            </p:cNvGrpSpPr>
            <p:nvPr/>
          </p:nvGrpSpPr>
          <p:grpSpPr bwMode="auto">
            <a:xfrm>
              <a:off x="3777" y="15148"/>
              <a:ext cx="466" cy="389"/>
              <a:chOff x="3777" y="15148"/>
              <a:chExt cx="466" cy="389"/>
            </a:xfrm>
          </p:grpSpPr>
          <p:sp>
            <p:nvSpPr>
              <p:cNvPr id="495" name="Rectangle 319"/>
              <p:cNvSpPr>
                <a:spLocks noChangeArrowheads="1"/>
              </p:cNvSpPr>
              <p:nvPr/>
            </p:nvSpPr>
            <p:spPr bwMode="auto">
              <a:xfrm>
                <a:off x="3777" y="15148"/>
                <a:ext cx="466"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Rectangle 318"/>
              <p:cNvSpPr>
                <a:spLocks noChangeArrowheads="1"/>
              </p:cNvSpPr>
              <p:nvPr/>
            </p:nvSpPr>
            <p:spPr bwMode="auto">
              <a:xfrm>
                <a:off x="3777" y="15148"/>
                <a:ext cx="466"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0" name="Group 314"/>
            <p:cNvGrpSpPr>
              <a:grpSpLocks/>
            </p:cNvGrpSpPr>
            <p:nvPr/>
          </p:nvGrpSpPr>
          <p:grpSpPr bwMode="auto">
            <a:xfrm>
              <a:off x="4243" y="14372"/>
              <a:ext cx="467" cy="388"/>
              <a:chOff x="4243" y="14372"/>
              <a:chExt cx="467" cy="388"/>
            </a:xfrm>
          </p:grpSpPr>
          <p:sp>
            <p:nvSpPr>
              <p:cNvPr id="493" name="Rectangle 316"/>
              <p:cNvSpPr>
                <a:spLocks noChangeArrowheads="1"/>
              </p:cNvSpPr>
              <p:nvPr/>
            </p:nvSpPr>
            <p:spPr bwMode="auto">
              <a:xfrm>
                <a:off x="4243"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Rectangle 315"/>
              <p:cNvSpPr>
                <a:spLocks noChangeArrowheads="1"/>
              </p:cNvSpPr>
              <p:nvPr/>
            </p:nvSpPr>
            <p:spPr bwMode="auto">
              <a:xfrm>
                <a:off x="4243"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1" name="Group 311"/>
            <p:cNvGrpSpPr>
              <a:grpSpLocks/>
            </p:cNvGrpSpPr>
            <p:nvPr/>
          </p:nvGrpSpPr>
          <p:grpSpPr bwMode="auto">
            <a:xfrm>
              <a:off x="4243" y="14760"/>
              <a:ext cx="467" cy="388"/>
              <a:chOff x="4243" y="14760"/>
              <a:chExt cx="467" cy="388"/>
            </a:xfrm>
          </p:grpSpPr>
          <p:sp>
            <p:nvSpPr>
              <p:cNvPr id="491" name="Rectangle 313"/>
              <p:cNvSpPr>
                <a:spLocks noChangeArrowheads="1"/>
              </p:cNvSpPr>
              <p:nvPr/>
            </p:nvSpPr>
            <p:spPr bwMode="auto">
              <a:xfrm>
                <a:off x="4243"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Rectangle 312"/>
              <p:cNvSpPr>
                <a:spLocks noChangeArrowheads="1"/>
              </p:cNvSpPr>
              <p:nvPr/>
            </p:nvSpPr>
            <p:spPr bwMode="auto">
              <a:xfrm>
                <a:off x="4243"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2" name="Group 308"/>
            <p:cNvGrpSpPr>
              <a:grpSpLocks/>
            </p:cNvGrpSpPr>
            <p:nvPr/>
          </p:nvGrpSpPr>
          <p:grpSpPr bwMode="auto">
            <a:xfrm>
              <a:off x="4243" y="15148"/>
              <a:ext cx="467" cy="389"/>
              <a:chOff x="4243" y="15148"/>
              <a:chExt cx="467" cy="389"/>
            </a:xfrm>
          </p:grpSpPr>
          <p:sp>
            <p:nvSpPr>
              <p:cNvPr id="489" name="Rectangle 310"/>
              <p:cNvSpPr>
                <a:spLocks noChangeArrowheads="1"/>
              </p:cNvSpPr>
              <p:nvPr/>
            </p:nvSpPr>
            <p:spPr bwMode="auto">
              <a:xfrm>
                <a:off x="4243" y="15148"/>
                <a:ext cx="467"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Rectangle 309"/>
              <p:cNvSpPr>
                <a:spLocks noChangeArrowheads="1"/>
              </p:cNvSpPr>
              <p:nvPr/>
            </p:nvSpPr>
            <p:spPr bwMode="auto">
              <a:xfrm>
                <a:off x="4243" y="15148"/>
                <a:ext cx="467"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83" name="Rectangle 307"/>
            <p:cNvSpPr>
              <a:spLocks noChangeArrowheads="1"/>
            </p:cNvSpPr>
            <p:nvPr/>
          </p:nvSpPr>
          <p:spPr bwMode="auto">
            <a:xfrm>
              <a:off x="4386" y="15156"/>
              <a:ext cx="18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84" name="Group 304"/>
            <p:cNvGrpSpPr>
              <a:grpSpLocks/>
            </p:cNvGrpSpPr>
            <p:nvPr/>
          </p:nvGrpSpPr>
          <p:grpSpPr bwMode="auto">
            <a:xfrm>
              <a:off x="4749" y="14372"/>
              <a:ext cx="467" cy="388"/>
              <a:chOff x="4749" y="14372"/>
              <a:chExt cx="467" cy="388"/>
            </a:xfrm>
          </p:grpSpPr>
          <p:sp>
            <p:nvSpPr>
              <p:cNvPr id="487" name="Rectangle 306"/>
              <p:cNvSpPr>
                <a:spLocks noChangeArrowheads="1"/>
              </p:cNvSpPr>
              <p:nvPr/>
            </p:nvSpPr>
            <p:spPr bwMode="auto">
              <a:xfrm>
                <a:off x="4749"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 name="Rectangle 305"/>
              <p:cNvSpPr>
                <a:spLocks noChangeArrowheads="1"/>
              </p:cNvSpPr>
              <p:nvPr/>
            </p:nvSpPr>
            <p:spPr bwMode="auto">
              <a:xfrm>
                <a:off x="4749"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5" name="Group 301"/>
            <p:cNvGrpSpPr>
              <a:grpSpLocks/>
            </p:cNvGrpSpPr>
            <p:nvPr/>
          </p:nvGrpSpPr>
          <p:grpSpPr bwMode="auto">
            <a:xfrm>
              <a:off x="4749" y="14760"/>
              <a:ext cx="467" cy="388"/>
              <a:chOff x="4749" y="14760"/>
              <a:chExt cx="467" cy="388"/>
            </a:xfrm>
          </p:grpSpPr>
          <p:sp>
            <p:nvSpPr>
              <p:cNvPr id="485" name="Rectangle 303"/>
              <p:cNvSpPr>
                <a:spLocks noChangeArrowheads="1"/>
              </p:cNvSpPr>
              <p:nvPr/>
            </p:nvSpPr>
            <p:spPr bwMode="auto">
              <a:xfrm>
                <a:off x="4749"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Rectangle 302"/>
              <p:cNvSpPr>
                <a:spLocks noChangeArrowheads="1"/>
              </p:cNvSpPr>
              <p:nvPr/>
            </p:nvSpPr>
            <p:spPr bwMode="auto">
              <a:xfrm>
                <a:off x="4749"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6" name="Group 298"/>
            <p:cNvGrpSpPr>
              <a:grpSpLocks/>
            </p:cNvGrpSpPr>
            <p:nvPr/>
          </p:nvGrpSpPr>
          <p:grpSpPr bwMode="auto">
            <a:xfrm>
              <a:off x="4710" y="15148"/>
              <a:ext cx="545" cy="389"/>
              <a:chOff x="4710" y="15148"/>
              <a:chExt cx="545" cy="389"/>
            </a:xfrm>
          </p:grpSpPr>
          <p:sp>
            <p:nvSpPr>
              <p:cNvPr id="483" name="Rectangle 300"/>
              <p:cNvSpPr>
                <a:spLocks noChangeArrowheads="1"/>
              </p:cNvSpPr>
              <p:nvPr/>
            </p:nvSpPr>
            <p:spPr bwMode="auto">
              <a:xfrm>
                <a:off x="4710" y="15148"/>
                <a:ext cx="545"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Rectangle 299"/>
              <p:cNvSpPr>
                <a:spLocks noChangeArrowheads="1"/>
              </p:cNvSpPr>
              <p:nvPr/>
            </p:nvSpPr>
            <p:spPr bwMode="auto">
              <a:xfrm>
                <a:off x="4710" y="15148"/>
                <a:ext cx="545"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87" name="Rectangle 297"/>
            <p:cNvSpPr>
              <a:spLocks noChangeArrowheads="1"/>
            </p:cNvSpPr>
            <p:nvPr/>
          </p:nvSpPr>
          <p:spPr bwMode="auto">
            <a:xfrm>
              <a:off x="4881" y="15131"/>
              <a:ext cx="211"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88" name="Group 294"/>
            <p:cNvGrpSpPr>
              <a:grpSpLocks/>
            </p:cNvGrpSpPr>
            <p:nvPr/>
          </p:nvGrpSpPr>
          <p:grpSpPr bwMode="auto">
            <a:xfrm>
              <a:off x="5255" y="15148"/>
              <a:ext cx="466" cy="389"/>
              <a:chOff x="5255" y="15148"/>
              <a:chExt cx="466" cy="389"/>
            </a:xfrm>
          </p:grpSpPr>
          <p:sp>
            <p:nvSpPr>
              <p:cNvPr id="481" name="Rectangle 296"/>
              <p:cNvSpPr>
                <a:spLocks noChangeArrowheads="1"/>
              </p:cNvSpPr>
              <p:nvPr/>
            </p:nvSpPr>
            <p:spPr bwMode="auto">
              <a:xfrm>
                <a:off x="5255" y="15148"/>
                <a:ext cx="466"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Rectangle 295"/>
              <p:cNvSpPr>
                <a:spLocks noChangeArrowheads="1"/>
              </p:cNvSpPr>
              <p:nvPr/>
            </p:nvSpPr>
            <p:spPr bwMode="auto">
              <a:xfrm>
                <a:off x="5255" y="15148"/>
                <a:ext cx="466"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89" name="Rectangle 293"/>
            <p:cNvSpPr>
              <a:spLocks noChangeArrowheads="1"/>
            </p:cNvSpPr>
            <p:nvPr/>
          </p:nvSpPr>
          <p:spPr bwMode="auto">
            <a:xfrm>
              <a:off x="5432" y="15213"/>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90" name="Group 290"/>
            <p:cNvGrpSpPr>
              <a:grpSpLocks/>
            </p:cNvGrpSpPr>
            <p:nvPr/>
          </p:nvGrpSpPr>
          <p:grpSpPr bwMode="auto">
            <a:xfrm>
              <a:off x="5216" y="14372"/>
              <a:ext cx="466" cy="388"/>
              <a:chOff x="5216" y="14372"/>
              <a:chExt cx="466" cy="388"/>
            </a:xfrm>
          </p:grpSpPr>
          <p:sp>
            <p:nvSpPr>
              <p:cNvPr id="479" name="Rectangle 292"/>
              <p:cNvSpPr>
                <a:spLocks noChangeArrowheads="1"/>
              </p:cNvSpPr>
              <p:nvPr/>
            </p:nvSpPr>
            <p:spPr bwMode="auto">
              <a:xfrm>
                <a:off x="5216"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Rectangle 291"/>
              <p:cNvSpPr>
                <a:spLocks noChangeArrowheads="1"/>
              </p:cNvSpPr>
              <p:nvPr/>
            </p:nvSpPr>
            <p:spPr bwMode="auto">
              <a:xfrm>
                <a:off x="5216"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91" name="Group 287"/>
            <p:cNvGrpSpPr>
              <a:grpSpLocks/>
            </p:cNvGrpSpPr>
            <p:nvPr/>
          </p:nvGrpSpPr>
          <p:grpSpPr bwMode="auto">
            <a:xfrm>
              <a:off x="5216" y="14760"/>
              <a:ext cx="466" cy="388"/>
              <a:chOff x="5216" y="14760"/>
              <a:chExt cx="466" cy="388"/>
            </a:xfrm>
          </p:grpSpPr>
          <p:sp>
            <p:nvSpPr>
              <p:cNvPr id="477" name="Rectangle 289"/>
              <p:cNvSpPr>
                <a:spLocks noChangeArrowheads="1"/>
              </p:cNvSpPr>
              <p:nvPr/>
            </p:nvSpPr>
            <p:spPr bwMode="auto">
              <a:xfrm>
                <a:off x="5216"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Rectangle 288"/>
              <p:cNvSpPr>
                <a:spLocks noChangeArrowheads="1"/>
              </p:cNvSpPr>
              <p:nvPr/>
            </p:nvSpPr>
            <p:spPr bwMode="auto">
              <a:xfrm>
                <a:off x="5216"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92" name="Group 284"/>
            <p:cNvGrpSpPr>
              <a:grpSpLocks/>
            </p:cNvGrpSpPr>
            <p:nvPr/>
          </p:nvGrpSpPr>
          <p:grpSpPr bwMode="auto">
            <a:xfrm>
              <a:off x="5760" y="14372"/>
              <a:ext cx="467" cy="388"/>
              <a:chOff x="5760" y="14372"/>
              <a:chExt cx="467" cy="388"/>
            </a:xfrm>
          </p:grpSpPr>
          <p:sp>
            <p:nvSpPr>
              <p:cNvPr id="475" name="Rectangle 286"/>
              <p:cNvSpPr>
                <a:spLocks noChangeArrowheads="1"/>
              </p:cNvSpPr>
              <p:nvPr/>
            </p:nvSpPr>
            <p:spPr bwMode="auto">
              <a:xfrm>
                <a:off x="5760"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Rectangle 285"/>
              <p:cNvSpPr>
                <a:spLocks noChangeArrowheads="1"/>
              </p:cNvSpPr>
              <p:nvPr/>
            </p:nvSpPr>
            <p:spPr bwMode="auto">
              <a:xfrm>
                <a:off x="5760"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93" name="Group 281"/>
            <p:cNvGrpSpPr>
              <a:grpSpLocks/>
            </p:cNvGrpSpPr>
            <p:nvPr/>
          </p:nvGrpSpPr>
          <p:grpSpPr bwMode="auto">
            <a:xfrm>
              <a:off x="5760" y="14760"/>
              <a:ext cx="467" cy="388"/>
              <a:chOff x="5760" y="14760"/>
              <a:chExt cx="467" cy="388"/>
            </a:xfrm>
          </p:grpSpPr>
          <p:sp>
            <p:nvSpPr>
              <p:cNvPr id="473" name="Rectangle 283"/>
              <p:cNvSpPr>
                <a:spLocks noChangeArrowheads="1"/>
              </p:cNvSpPr>
              <p:nvPr/>
            </p:nvSpPr>
            <p:spPr bwMode="auto">
              <a:xfrm>
                <a:off x="5760"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Rectangle 282"/>
              <p:cNvSpPr>
                <a:spLocks noChangeArrowheads="1"/>
              </p:cNvSpPr>
              <p:nvPr/>
            </p:nvSpPr>
            <p:spPr bwMode="auto">
              <a:xfrm>
                <a:off x="5760"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94" name="Group 278"/>
            <p:cNvGrpSpPr>
              <a:grpSpLocks/>
            </p:cNvGrpSpPr>
            <p:nvPr/>
          </p:nvGrpSpPr>
          <p:grpSpPr bwMode="auto">
            <a:xfrm>
              <a:off x="5760" y="15148"/>
              <a:ext cx="467" cy="389"/>
              <a:chOff x="5760" y="15148"/>
              <a:chExt cx="467" cy="389"/>
            </a:xfrm>
          </p:grpSpPr>
          <p:sp>
            <p:nvSpPr>
              <p:cNvPr id="471" name="Rectangle 280"/>
              <p:cNvSpPr>
                <a:spLocks noChangeArrowheads="1"/>
              </p:cNvSpPr>
              <p:nvPr/>
            </p:nvSpPr>
            <p:spPr bwMode="auto">
              <a:xfrm>
                <a:off x="5760" y="15148"/>
                <a:ext cx="467"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Rectangle 279"/>
              <p:cNvSpPr>
                <a:spLocks noChangeArrowheads="1"/>
              </p:cNvSpPr>
              <p:nvPr/>
            </p:nvSpPr>
            <p:spPr bwMode="auto">
              <a:xfrm>
                <a:off x="5760" y="15148"/>
                <a:ext cx="467"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95" name="Rectangle 277"/>
            <p:cNvSpPr>
              <a:spLocks noChangeArrowheads="1"/>
            </p:cNvSpPr>
            <p:nvPr/>
          </p:nvSpPr>
          <p:spPr bwMode="auto">
            <a:xfrm>
              <a:off x="5930" y="15209"/>
              <a:ext cx="13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96" name="Group 274"/>
            <p:cNvGrpSpPr>
              <a:grpSpLocks/>
            </p:cNvGrpSpPr>
            <p:nvPr/>
          </p:nvGrpSpPr>
          <p:grpSpPr bwMode="auto">
            <a:xfrm>
              <a:off x="6266" y="14372"/>
              <a:ext cx="467" cy="388"/>
              <a:chOff x="6266" y="14372"/>
              <a:chExt cx="467" cy="388"/>
            </a:xfrm>
          </p:grpSpPr>
          <p:sp>
            <p:nvSpPr>
              <p:cNvPr id="469" name="Rectangle 276"/>
              <p:cNvSpPr>
                <a:spLocks noChangeArrowheads="1"/>
              </p:cNvSpPr>
              <p:nvPr/>
            </p:nvSpPr>
            <p:spPr bwMode="auto">
              <a:xfrm>
                <a:off x="6266"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Rectangle 275"/>
              <p:cNvSpPr>
                <a:spLocks noChangeArrowheads="1"/>
              </p:cNvSpPr>
              <p:nvPr/>
            </p:nvSpPr>
            <p:spPr bwMode="auto">
              <a:xfrm>
                <a:off x="6266"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97" name="Group 271"/>
            <p:cNvGrpSpPr>
              <a:grpSpLocks/>
            </p:cNvGrpSpPr>
            <p:nvPr/>
          </p:nvGrpSpPr>
          <p:grpSpPr bwMode="auto">
            <a:xfrm>
              <a:off x="6266" y="14760"/>
              <a:ext cx="467" cy="388"/>
              <a:chOff x="6266" y="14760"/>
              <a:chExt cx="467" cy="388"/>
            </a:xfrm>
          </p:grpSpPr>
          <p:sp>
            <p:nvSpPr>
              <p:cNvPr id="467" name="Rectangle 273"/>
              <p:cNvSpPr>
                <a:spLocks noChangeArrowheads="1"/>
              </p:cNvSpPr>
              <p:nvPr/>
            </p:nvSpPr>
            <p:spPr bwMode="auto">
              <a:xfrm>
                <a:off x="6266"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Rectangle 272"/>
              <p:cNvSpPr>
                <a:spLocks noChangeArrowheads="1"/>
              </p:cNvSpPr>
              <p:nvPr/>
            </p:nvSpPr>
            <p:spPr bwMode="auto">
              <a:xfrm>
                <a:off x="6266"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98" name="Group 268"/>
            <p:cNvGrpSpPr>
              <a:grpSpLocks/>
            </p:cNvGrpSpPr>
            <p:nvPr/>
          </p:nvGrpSpPr>
          <p:grpSpPr bwMode="auto">
            <a:xfrm>
              <a:off x="6266" y="15148"/>
              <a:ext cx="467" cy="389"/>
              <a:chOff x="6266" y="15148"/>
              <a:chExt cx="467" cy="389"/>
            </a:xfrm>
          </p:grpSpPr>
          <p:sp>
            <p:nvSpPr>
              <p:cNvPr id="465" name="Rectangle 270"/>
              <p:cNvSpPr>
                <a:spLocks noChangeArrowheads="1"/>
              </p:cNvSpPr>
              <p:nvPr/>
            </p:nvSpPr>
            <p:spPr bwMode="auto">
              <a:xfrm>
                <a:off x="6266" y="15148"/>
                <a:ext cx="467"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Rectangle 269"/>
              <p:cNvSpPr>
                <a:spLocks noChangeArrowheads="1"/>
              </p:cNvSpPr>
              <p:nvPr/>
            </p:nvSpPr>
            <p:spPr bwMode="auto">
              <a:xfrm>
                <a:off x="6266" y="15148"/>
                <a:ext cx="467"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99" name="Rectangle 267"/>
            <p:cNvSpPr>
              <a:spLocks noChangeArrowheads="1"/>
            </p:cNvSpPr>
            <p:nvPr/>
          </p:nvSpPr>
          <p:spPr bwMode="auto">
            <a:xfrm>
              <a:off x="6409" y="15156"/>
              <a:ext cx="18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00" name="Group 264"/>
            <p:cNvGrpSpPr>
              <a:grpSpLocks/>
            </p:cNvGrpSpPr>
            <p:nvPr/>
          </p:nvGrpSpPr>
          <p:grpSpPr bwMode="auto">
            <a:xfrm>
              <a:off x="6772" y="14372"/>
              <a:ext cx="466" cy="388"/>
              <a:chOff x="6772" y="14372"/>
              <a:chExt cx="466" cy="388"/>
            </a:xfrm>
          </p:grpSpPr>
          <p:sp>
            <p:nvSpPr>
              <p:cNvPr id="463" name="Rectangle 266"/>
              <p:cNvSpPr>
                <a:spLocks noChangeArrowheads="1"/>
              </p:cNvSpPr>
              <p:nvPr/>
            </p:nvSpPr>
            <p:spPr bwMode="auto">
              <a:xfrm>
                <a:off x="6772"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Rectangle 265"/>
              <p:cNvSpPr>
                <a:spLocks noChangeArrowheads="1"/>
              </p:cNvSpPr>
              <p:nvPr/>
            </p:nvSpPr>
            <p:spPr bwMode="auto">
              <a:xfrm>
                <a:off x="6772"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01" name="Group 261"/>
            <p:cNvGrpSpPr>
              <a:grpSpLocks/>
            </p:cNvGrpSpPr>
            <p:nvPr/>
          </p:nvGrpSpPr>
          <p:grpSpPr bwMode="auto">
            <a:xfrm>
              <a:off x="6772" y="14760"/>
              <a:ext cx="466" cy="388"/>
              <a:chOff x="6772" y="14760"/>
              <a:chExt cx="466" cy="388"/>
            </a:xfrm>
          </p:grpSpPr>
          <p:sp>
            <p:nvSpPr>
              <p:cNvPr id="461" name="Rectangle 263"/>
              <p:cNvSpPr>
                <a:spLocks noChangeArrowheads="1"/>
              </p:cNvSpPr>
              <p:nvPr/>
            </p:nvSpPr>
            <p:spPr bwMode="auto">
              <a:xfrm>
                <a:off x="6772"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Rectangle 262"/>
              <p:cNvSpPr>
                <a:spLocks noChangeArrowheads="1"/>
              </p:cNvSpPr>
              <p:nvPr/>
            </p:nvSpPr>
            <p:spPr bwMode="auto">
              <a:xfrm>
                <a:off x="6772"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02" name="Group 258"/>
            <p:cNvGrpSpPr>
              <a:grpSpLocks/>
            </p:cNvGrpSpPr>
            <p:nvPr/>
          </p:nvGrpSpPr>
          <p:grpSpPr bwMode="auto">
            <a:xfrm>
              <a:off x="6772" y="15148"/>
              <a:ext cx="466" cy="389"/>
              <a:chOff x="6772" y="15148"/>
              <a:chExt cx="466" cy="389"/>
            </a:xfrm>
          </p:grpSpPr>
          <p:sp>
            <p:nvSpPr>
              <p:cNvPr id="459" name="Rectangle 260"/>
              <p:cNvSpPr>
                <a:spLocks noChangeArrowheads="1"/>
              </p:cNvSpPr>
              <p:nvPr/>
            </p:nvSpPr>
            <p:spPr bwMode="auto">
              <a:xfrm>
                <a:off x="6772" y="15148"/>
                <a:ext cx="466"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Rectangle 259"/>
              <p:cNvSpPr>
                <a:spLocks noChangeArrowheads="1"/>
              </p:cNvSpPr>
              <p:nvPr/>
            </p:nvSpPr>
            <p:spPr bwMode="auto">
              <a:xfrm>
                <a:off x="6772" y="15148"/>
                <a:ext cx="466"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03" name="Group 255"/>
            <p:cNvGrpSpPr>
              <a:grpSpLocks/>
            </p:cNvGrpSpPr>
            <p:nvPr/>
          </p:nvGrpSpPr>
          <p:grpSpPr bwMode="auto">
            <a:xfrm>
              <a:off x="7277" y="14372"/>
              <a:ext cx="467" cy="388"/>
              <a:chOff x="7277" y="14372"/>
              <a:chExt cx="467" cy="388"/>
            </a:xfrm>
          </p:grpSpPr>
          <p:sp>
            <p:nvSpPr>
              <p:cNvPr id="457" name="Rectangle 257"/>
              <p:cNvSpPr>
                <a:spLocks noChangeArrowheads="1"/>
              </p:cNvSpPr>
              <p:nvPr/>
            </p:nvSpPr>
            <p:spPr bwMode="auto">
              <a:xfrm>
                <a:off x="7277"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Rectangle 256"/>
              <p:cNvSpPr>
                <a:spLocks noChangeArrowheads="1"/>
              </p:cNvSpPr>
              <p:nvPr/>
            </p:nvSpPr>
            <p:spPr bwMode="auto">
              <a:xfrm>
                <a:off x="7277"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04" name="Group 252"/>
            <p:cNvGrpSpPr>
              <a:grpSpLocks/>
            </p:cNvGrpSpPr>
            <p:nvPr/>
          </p:nvGrpSpPr>
          <p:grpSpPr bwMode="auto">
            <a:xfrm>
              <a:off x="7277" y="14760"/>
              <a:ext cx="467" cy="388"/>
              <a:chOff x="7277" y="14760"/>
              <a:chExt cx="467" cy="388"/>
            </a:xfrm>
          </p:grpSpPr>
          <p:sp>
            <p:nvSpPr>
              <p:cNvPr id="455" name="Rectangle 254"/>
              <p:cNvSpPr>
                <a:spLocks noChangeArrowheads="1"/>
              </p:cNvSpPr>
              <p:nvPr/>
            </p:nvSpPr>
            <p:spPr bwMode="auto">
              <a:xfrm>
                <a:off x="7277"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Rectangle 253"/>
              <p:cNvSpPr>
                <a:spLocks noChangeArrowheads="1"/>
              </p:cNvSpPr>
              <p:nvPr/>
            </p:nvSpPr>
            <p:spPr bwMode="auto">
              <a:xfrm>
                <a:off x="7277"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05" name="Group 249"/>
            <p:cNvGrpSpPr>
              <a:grpSpLocks/>
            </p:cNvGrpSpPr>
            <p:nvPr/>
          </p:nvGrpSpPr>
          <p:grpSpPr bwMode="auto">
            <a:xfrm>
              <a:off x="7277" y="15148"/>
              <a:ext cx="467" cy="389"/>
              <a:chOff x="7277" y="15148"/>
              <a:chExt cx="467" cy="389"/>
            </a:xfrm>
          </p:grpSpPr>
          <p:sp>
            <p:nvSpPr>
              <p:cNvPr id="453" name="Rectangle 251"/>
              <p:cNvSpPr>
                <a:spLocks noChangeArrowheads="1"/>
              </p:cNvSpPr>
              <p:nvPr/>
            </p:nvSpPr>
            <p:spPr bwMode="auto">
              <a:xfrm>
                <a:off x="7277" y="15148"/>
                <a:ext cx="467"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Rectangle 250"/>
              <p:cNvSpPr>
                <a:spLocks noChangeArrowheads="1"/>
              </p:cNvSpPr>
              <p:nvPr/>
            </p:nvSpPr>
            <p:spPr bwMode="auto">
              <a:xfrm>
                <a:off x="7277" y="15148"/>
                <a:ext cx="467"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06" name="Rectangle 248"/>
            <p:cNvSpPr>
              <a:spLocks noChangeArrowheads="1"/>
            </p:cNvSpPr>
            <p:nvPr/>
          </p:nvSpPr>
          <p:spPr bwMode="auto">
            <a:xfrm>
              <a:off x="7455" y="15213"/>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07" name="Group 245"/>
            <p:cNvGrpSpPr>
              <a:grpSpLocks/>
            </p:cNvGrpSpPr>
            <p:nvPr/>
          </p:nvGrpSpPr>
          <p:grpSpPr bwMode="auto">
            <a:xfrm>
              <a:off x="7783" y="14372"/>
              <a:ext cx="467" cy="388"/>
              <a:chOff x="7783" y="14372"/>
              <a:chExt cx="467" cy="388"/>
            </a:xfrm>
          </p:grpSpPr>
          <p:sp>
            <p:nvSpPr>
              <p:cNvPr id="451" name="Rectangle 247"/>
              <p:cNvSpPr>
                <a:spLocks noChangeArrowheads="1"/>
              </p:cNvSpPr>
              <p:nvPr/>
            </p:nvSpPr>
            <p:spPr bwMode="auto">
              <a:xfrm>
                <a:off x="7783"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Rectangle 246"/>
              <p:cNvSpPr>
                <a:spLocks noChangeArrowheads="1"/>
              </p:cNvSpPr>
              <p:nvPr/>
            </p:nvSpPr>
            <p:spPr bwMode="auto">
              <a:xfrm>
                <a:off x="7783"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08" name="Group 242"/>
            <p:cNvGrpSpPr>
              <a:grpSpLocks/>
            </p:cNvGrpSpPr>
            <p:nvPr/>
          </p:nvGrpSpPr>
          <p:grpSpPr bwMode="auto">
            <a:xfrm>
              <a:off x="7783" y="14760"/>
              <a:ext cx="467" cy="388"/>
              <a:chOff x="7783" y="14760"/>
              <a:chExt cx="467" cy="388"/>
            </a:xfrm>
          </p:grpSpPr>
          <p:sp>
            <p:nvSpPr>
              <p:cNvPr id="449" name="Rectangle 244"/>
              <p:cNvSpPr>
                <a:spLocks noChangeArrowheads="1"/>
              </p:cNvSpPr>
              <p:nvPr/>
            </p:nvSpPr>
            <p:spPr bwMode="auto">
              <a:xfrm>
                <a:off x="7783"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Rectangle 243"/>
              <p:cNvSpPr>
                <a:spLocks noChangeArrowheads="1"/>
              </p:cNvSpPr>
              <p:nvPr/>
            </p:nvSpPr>
            <p:spPr bwMode="auto">
              <a:xfrm>
                <a:off x="7783"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09" name="Group 239"/>
            <p:cNvGrpSpPr>
              <a:grpSpLocks/>
            </p:cNvGrpSpPr>
            <p:nvPr/>
          </p:nvGrpSpPr>
          <p:grpSpPr bwMode="auto">
            <a:xfrm>
              <a:off x="7783" y="15148"/>
              <a:ext cx="467" cy="389"/>
              <a:chOff x="7783" y="15148"/>
              <a:chExt cx="467" cy="389"/>
            </a:xfrm>
          </p:grpSpPr>
          <p:sp>
            <p:nvSpPr>
              <p:cNvPr id="447" name="Rectangle 241"/>
              <p:cNvSpPr>
                <a:spLocks noChangeArrowheads="1"/>
              </p:cNvSpPr>
              <p:nvPr/>
            </p:nvSpPr>
            <p:spPr bwMode="auto">
              <a:xfrm>
                <a:off x="7783" y="15148"/>
                <a:ext cx="467"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Rectangle 240"/>
              <p:cNvSpPr>
                <a:spLocks noChangeArrowheads="1"/>
              </p:cNvSpPr>
              <p:nvPr/>
            </p:nvSpPr>
            <p:spPr bwMode="auto">
              <a:xfrm>
                <a:off x="7783" y="15148"/>
                <a:ext cx="467"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0" name="Group 236"/>
            <p:cNvGrpSpPr>
              <a:grpSpLocks/>
            </p:cNvGrpSpPr>
            <p:nvPr/>
          </p:nvGrpSpPr>
          <p:grpSpPr bwMode="auto">
            <a:xfrm>
              <a:off x="8289" y="14372"/>
              <a:ext cx="466" cy="388"/>
              <a:chOff x="8289" y="14372"/>
              <a:chExt cx="466" cy="388"/>
            </a:xfrm>
          </p:grpSpPr>
          <p:sp>
            <p:nvSpPr>
              <p:cNvPr id="445" name="Rectangle 238"/>
              <p:cNvSpPr>
                <a:spLocks noChangeArrowheads="1"/>
              </p:cNvSpPr>
              <p:nvPr/>
            </p:nvSpPr>
            <p:spPr bwMode="auto">
              <a:xfrm>
                <a:off x="8289"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Rectangle 237"/>
              <p:cNvSpPr>
                <a:spLocks noChangeArrowheads="1"/>
              </p:cNvSpPr>
              <p:nvPr/>
            </p:nvSpPr>
            <p:spPr bwMode="auto">
              <a:xfrm>
                <a:off x="8289"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1" name="Group 233"/>
            <p:cNvGrpSpPr>
              <a:grpSpLocks/>
            </p:cNvGrpSpPr>
            <p:nvPr/>
          </p:nvGrpSpPr>
          <p:grpSpPr bwMode="auto">
            <a:xfrm>
              <a:off x="8289" y="14760"/>
              <a:ext cx="466" cy="388"/>
              <a:chOff x="8289" y="14760"/>
              <a:chExt cx="466" cy="388"/>
            </a:xfrm>
          </p:grpSpPr>
          <p:sp>
            <p:nvSpPr>
              <p:cNvPr id="443" name="Rectangle 235"/>
              <p:cNvSpPr>
                <a:spLocks noChangeArrowheads="1"/>
              </p:cNvSpPr>
              <p:nvPr/>
            </p:nvSpPr>
            <p:spPr bwMode="auto">
              <a:xfrm>
                <a:off x="8289"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Rectangle 234"/>
              <p:cNvSpPr>
                <a:spLocks noChangeArrowheads="1"/>
              </p:cNvSpPr>
              <p:nvPr/>
            </p:nvSpPr>
            <p:spPr bwMode="auto">
              <a:xfrm>
                <a:off x="8289"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2" name="Group 230"/>
            <p:cNvGrpSpPr>
              <a:grpSpLocks/>
            </p:cNvGrpSpPr>
            <p:nvPr/>
          </p:nvGrpSpPr>
          <p:grpSpPr bwMode="auto">
            <a:xfrm>
              <a:off x="8289" y="15148"/>
              <a:ext cx="466" cy="389"/>
              <a:chOff x="8289" y="15148"/>
              <a:chExt cx="466" cy="389"/>
            </a:xfrm>
          </p:grpSpPr>
          <p:sp>
            <p:nvSpPr>
              <p:cNvPr id="441" name="Rectangle 232"/>
              <p:cNvSpPr>
                <a:spLocks noChangeArrowheads="1"/>
              </p:cNvSpPr>
              <p:nvPr/>
            </p:nvSpPr>
            <p:spPr bwMode="auto">
              <a:xfrm>
                <a:off x="8289" y="15148"/>
                <a:ext cx="466"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Rectangle 231"/>
              <p:cNvSpPr>
                <a:spLocks noChangeArrowheads="1"/>
              </p:cNvSpPr>
              <p:nvPr/>
            </p:nvSpPr>
            <p:spPr bwMode="auto">
              <a:xfrm>
                <a:off x="8289" y="15148"/>
                <a:ext cx="466"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13" name="Rectangle 229"/>
            <p:cNvSpPr>
              <a:spLocks noChangeArrowheads="1"/>
            </p:cNvSpPr>
            <p:nvPr/>
          </p:nvSpPr>
          <p:spPr bwMode="auto">
            <a:xfrm>
              <a:off x="8466" y="15213"/>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14" name="Group 226"/>
            <p:cNvGrpSpPr>
              <a:grpSpLocks/>
            </p:cNvGrpSpPr>
            <p:nvPr/>
          </p:nvGrpSpPr>
          <p:grpSpPr bwMode="auto">
            <a:xfrm>
              <a:off x="8794" y="14372"/>
              <a:ext cx="467" cy="388"/>
              <a:chOff x="8794" y="14372"/>
              <a:chExt cx="467" cy="388"/>
            </a:xfrm>
          </p:grpSpPr>
          <p:sp>
            <p:nvSpPr>
              <p:cNvPr id="439" name="Rectangle 228"/>
              <p:cNvSpPr>
                <a:spLocks noChangeArrowheads="1"/>
              </p:cNvSpPr>
              <p:nvPr/>
            </p:nvSpPr>
            <p:spPr bwMode="auto">
              <a:xfrm>
                <a:off x="8794"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Rectangle 227"/>
              <p:cNvSpPr>
                <a:spLocks noChangeArrowheads="1"/>
              </p:cNvSpPr>
              <p:nvPr/>
            </p:nvSpPr>
            <p:spPr bwMode="auto">
              <a:xfrm>
                <a:off x="8794"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5" name="Group 223"/>
            <p:cNvGrpSpPr>
              <a:grpSpLocks/>
            </p:cNvGrpSpPr>
            <p:nvPr/>
          </p:nvGrpSpPr>
          <p:grpSpPr bwMode="auto">
            <a:xfrm>
              <a:off x="8794" y="14760"/>
              <a:ext cx="467" cy="388"/>
              <a:chOff x="8794" y="14760"/>
              <a:chExt cx="467" cy="388"/>
            </a:xfrm>
          </p:grpSpPr>
          <p:sp>
            <p:nvSpPr>
              <p:cNvPr id="437" name="Rectangle 225"/>
              <p:cNvSpPr>
                <a:spLocks noChangeArrowheads="1"/>
              </p:cNvSpPr>
              <p:nvPr/>
            </p:nvSpPr>
            <p:spPr bwMode="auto">
              <a:xfrm>
                <a:off x="8794"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Rectangle 224"/>
              <p:cNvSpPr>
                <a:spLocks noChangeArrowheads="1"/>
              </p:cNvSpPr>
              <p:nvPr/>
            </p:nvSpPr>
            <p:spPr bwMode="auto">
              <a:xfrm>
                <a:off x="8794"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6" name="Group 220"/>
            <p:cNvGrpSpPr>
              <a:grpSpLocks/>
            </p:cNvGrpSpPr>
            <p:nvPr/>
          </p:nvGrpSpPr>
          <p:grpSpPr bwMode="auto">
            <a:xfrm>
              <a:off x="8794" y="15148"/>
              <a:ext cx="467" cy="389"/>
              <a:chOff x="8794" y="15148"/>
              <a:chExt cx="467" cy="389"/>
            </a:xfrm>
          </p:grpSpPr>
          <p:sp>
            <p:nvSpPr>
              <p:cNvPr id="435" name="Rectangle 222"/>
              <p:cNvSpPr>
                <a:spLocks noChangeArrowheads="1"/>
              </p:cNvSpPr>
              <p:nvPr/>
            </p:nvSpPr>
            <p:spPr bwMode="auto">
              <a:xfrm>
                <a:off x="8794" y="15148"/>
                <a:ext cx="467"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Rectangle 221"/>
              <p:cNvSpPr>
                <a:spLocks noChangeArrowheads="1"/>
              </p:cNvSpPr>
              <p:nvPr/>
            </p:nvSpPr>
            <p:spPr bwMode="auto">
              <a:xfrm>
                <a:off x="8794" y="15148"/>
                <a:ext cx="467"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17" name="Rectangle 219"/>
            <p:cNvSpPr>
              <a:spLocks noChangeArrowheads="1"/>
            </p:cNvSpPr>
            <p:nvPr/>
          </p:nvSpPr>
          <p:spPr bwMode="auto">
            <a:xfrm>
              <a:off x="8970" y="15213"/>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18" name="Group 216"/>
            <p:cNvGrpSpPr>
              <a:grpSpLocks/>
            </p:cNvGrpSpPr>
            <p:nvPr/>
          </p:nvGrpSpPr>
          <p:grpSpPr bwMode="auto">
            <a:xfrm>
              <a:off x="4243" y="14372"/>
              <a:ext cx="467" cy="388"/>
              <a:chOff x="4243" y="14372"/>
              <a:chExt cx="467" cy="388"/>
            </a:xfrm>
          </p:grpSpPr>
          <p:sp>
            <p:nvSpPr>
              <p:cNvPr id="433" name="Rectangle 218"/>
              <p:cNvSpPr>
                <a:spLocks noChangeArrowheads="1"/>
              </p:cNvSpPr>
              <p:nvPr/>
            </p:nvSpPr>
            <p:spPr bwMode="auto">
              <a:xfrm>
                <a:off x="4243"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Rectangle 217"/>
              <p:cNvSpPr>
                <a:spLocks noChangeArrowheads="1"/>
              </p:cNvSpPr>
              <p:nvPr/>
            </p:nvSpPr>
            <p:spPr bwMode="auto">
              <a:xfrm>
                <a:off x="4243"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19" name="Rectangle 215"/>
            <p:cNvSpPr>
              <a:spLocks noChangeArrowheads="1"/>
            </p:cNvSpPr>
            <p:nvPr/>
          </p:nvSpPr>
          <p:spPr bwMode="auto">
            <a:xfrm>
              <a:off x="4421" y="14436"/>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20" name="Group 212"/>
            <p:cNvGrpSpPr>
              <a:grpSpLocks/>
            </p:cNvGrpSpPr>
            <p:nvPr/>
          </p:nvGrpSpPr>
          <p:grpSpPr bwMode="auto">
            <a:xfrm>
              <a:off x="4243" y="14760"/>
              <a:ext cx="467" cy="388"/>
              <a:chOff x="4243" y="14760"/>
              <a:chExt cx="467" cy="388"/>
            </a:xfrm>
          </p:grpSpPr>
          <p:sp>
            <p:nvSpPr>
              <p:cNvPr id="431" name="Rectangle 214"/>
              <p:cNvSpPr>
                <a:spLocks noChangeArrowheads="1"/>
              </p:cNvSpPr>
              <p:nvPr/>
            </p:nvSpPr>
            <p:spPr bwMode="auto">
              <a:xfrm>
                <a:off x="4243"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Rectangle 213"/>
              <p:cNvSpPr>
                <a:spLocks noChangeArrowheads="1"/>
              </p:cNvSpPr>
              <p:nvPr/>
            </p:nvSpPr>
            <p:spPr bwMode="auto">
              <a:xfrm>
                <a:off x="4243"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21" name="Rectangle 211"/>
            <p:cNvSpPr>
              <a:spLocks noChangeArrowheads="1"/>
            </p:cNvSpPr>
            <p:nvPr/>
          </p:nvSpPr>
          <p:spPr bwMode="auto">
            <a:xfrm>
              <a:off x="4421" y="14824"/>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22" name="Group 208"/>
            <p:cNvGrpSpPr>
              <a:grpSpLocks/>
            </p:cNvGrpSpPr>
            <p:nvPr/>
          </p:nvGrpSpPr>
          <p:grpSpPr bwMode="auto">
            <a:xfrm>
              <a:off x="4710" y="14372"/>
              <a:ext cx="545" cy="388"/>
              <a:chOff x="4710" y="14372"/>
              <a:chExt cx="545" cy="388"/>
            </a:xfrm>
          </p:grpSpPr>
          <p:sp>
            <p:nvSpPr>
              <p:cNvPr id="429" name="Rectangle 210"/>
              <p:cNvSpPr>
                <a:spLocks noChangeArrowheads="1"/>
              </p:cNvSpPr>
              <p:nvPr/>
            </p:nvSpPr>
            <p:spPr bwMode="auto">
              <a:xfrm>
                <a:off x="4710" y="14372"/>
                <a:ext cx="545"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Rectangle 209"/>
              <p:cNvSpPr>
                <a:spLocks noChangeArrowheads="1"/>
              </p:cNvSpPr>
              <p:nvPr/>
            </p:nvSpPr>
            <p:spPr bwMode="auto">
              <a:xfrm>
                <a:off x="4710" y="14372"/>
                <a:ext cx="545"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23" name="Rectangle 207"/>
            <p:cNvSpPr>
              <a:spLocks noChangeArrowheads="1"/>
            </p:cNvSpPr>
            <p:nvPr/>
          </p:nvSpPr>
          <p:spPr bwMode="auto">
            <a:xfrm>
              <a:off x="4925" y="14436"/>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24" name="Group 204"/>
            <p:cNvGrpSpPr>
              <a:grpSpLocks/>
            </p:cNvGrpSpPr>
            <p:nvPr/>
          </p:nvGrpSpPr>
          <p:grpSpPr bwMode="auto">
            <a:xfrm>
              <a:off x="4710" y="14760"/>
              <a:ext cx="545" cy="388"/>
              <a:chOff x="4710" y="14760"/>
              <a:chExt cx="545" cy="388"/>
            </a:xfrm>
          </p:grpSpPr>
          <p:sp>
            <p:nvSpPr>
              <p:cNvPr id="427" name="Rectangle 206"/>
              <p:cNvSpPr>
                <a:spLocks noChangeArrowheads="1"/>
              </p:cNvSpPr>
              <p:nvPr/>
            </p:nvSpPr>
            <p:spPr bwMode="auto">
              <a:xfrm>
                <a:off x="4710" y="14760"/>
                <a:ext cx="545"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Rectangle 205"/>
              <p:cNvSpPr>
                <a:spLocks noChangeArrowheads="1"/>
              </p:cNvSpPr>
              <p:nvPr/>
            </p:nvSpPr>
            <p:spPr bwMode="auto">
              <a:xfrm>
                <a:off x="4710" y="14760"/>
                <a:ext cx="545"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25" name="Rectangle 203"/>
            <p:cNvSpPr>
              <a:spLocks noChangeArrowheads="1"/>
            </p:cNvSpPr>
            <p:nvPr/>
          </p:nvSpPr>
          <p:spPr bwMode="auto">
            <a:xfrm>
              <a:off x="4925" y="14824"/>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26" name="Group 200"/>
            <p:cNvGrpSpPr>
              <a:grpSpLocks/>
            </p:cNvGrpSpPr>
            <p:nvPr/>
          </p:nvGrpSpPr>
          <p:grpSpPr bwMode="auto">
            <a:xfrm>
              <a:off x="5255" y="14372"/>
              <a:ext cx="466" cy="388"/>
              <a:chOff x="5255" y="14372"/>
              <a:chExt cx="466" cy="388"/>
            </a:xfrm>
          </p:grpSpPr>
          <p:sp>
            <p:nvSpPr>
              <p:cNvPr id="425" name="Rectangle 202"/>
              <p:cNvSpPr>
                <a:spLocks noChangeArrowheads="1"/>
              </p:cNvSpPr>
              <p:nvPr/>
            </p:nvSpPr>
            <p:spPr bwMode="auto">
              <a:xfrm>
                <a:off x="5255"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Rectangle 201"/>
              <p:cNvSpPr>
                <a:spLocks noChangeArrowheads="1"/>
              </p:cNvSpPr>
              <p:nvPr/>
            </p:nvSpPr>
            <p:spPr bwMode="auto">
              <a:xfrm>
                <a:off x="5255"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7" name="Group 197"/>
            <p:cNvGrpSpPr>
              <a:grpSpLocks/>
            </p:cNvGrpSpPr>
            <p:nvPr/>
          </p:nvGrpSpPr>
          <p:grpSpPr bwMode="auto">
            <a:xfrm>
              <a:off x="5255" y="14760"/>
              <a:ext cx="466" cy="388"/>
              <a:chOff x="5255" y="14760"/>
              <a:chExt cx="466" cy="388"/>
            </a:xfrm>
          </p:grpSpPr>
          <p:sp>
            <p:nvSpPr>
              <p:cNvPr id="423" name="Rectangle 199"/>
              <p:cNvSpPr>
                <a:spLocks noChangeArrowheads="1"/>
              </p:cNvSpPr>
              <p:nvPr/>
            </p:nvSpPr>
            <p:spPr bwMode="auto">
              <a:xfrm>
                <a:off x="5255"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Rectangle 198"/>
              <p:cNvSpPr>
                <a:spLocks noChangeArrowheads="1"/>
              </p:cNvSpPr>
              <p:nvPr/>
            </p:nvSpPr>
            <p:spPr bwMode="auto">
              <a:xfrm>
                <a:off x="5255"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28" name="Rectangle 196"/>
            <p:cNvSpPr>
              <a:spLocks noChangeArrowheads="1"/>
            </p:cNvSpPr>
            <p:nvPr/>
          </p:nvSpPr>
          <p:spPr bwMode="auto">
            <a:xfrm>
              <a:off x="5432" y="14824"/>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29" name="Group 193"/>
            <p:cNvGrpSpPr>
              <a:grpSpLocks/>
            </p:cNvGrpSpPr>
            <p:nvPr/>
          </p:nvGrpSpPr>
          <p:grpSpPr bwMode="auto">
            <a:xfrm>
              <a:off x="5255" y="14372"/>
              <a:ext cx="466" cy="388"/>
              <a:chOff x="5255" y="14372"/>
              <a:chExt cx="466" cy="388"/>
            </a:xfrm>
          </p:grpSpPr>
          <p:sp>
            <p:nvSpPr>
              <p:cNvPr id="421" name="Rectangle 195"/>
              <p:cNvSpPr>
                <a:spLocks noChangeArrowheads="1"/>
              </p:cNvSpPr>
              <p:nvPr/>
            </p:nvSpPr>
            <p:spPr bwMode="auto">
              <a:xfrm>
                <a:off x="5255"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Rectangle 194"/>
              <p:cNvSpPr>
                <a:spLocks noChangeArrowheads="1"/>
              </p:cNvSpPr>
              <p:nvPr/>
            </p:nvSpPr>
            <p:spPr bwMode="auto">
              <a:xfrm>
                <a:off x="5255"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30" name="Rectangle 192"/>
            <p:cNvSpPr>
              <a:spLocks noChangeArrowheads="1"/>
            </p:cNvSpPr>
            <p:nvPr/>
          </p:nvSpPr>
          <p:spPr bwMode="auto">
            <a:xfrm>
              <a:off x="5432" y="14436"/>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31" name="Group 189"/>
            <p:cNvGrpSpPr>
              <a:grpSpLocks/>
            </p:cNvGrpSpPr>
            <p:nvPr/>
          </p:nvGrpSpPr>
          <p:grpSpPr bwMode="auto">
            <a:xfrm>
              <a:off x="5760" y="14760"/>
              <a:ext cx="467" cy="388"/>
              <a:chOff x="5760" y="14760"/>
              <a:chExt cx="467" cy="388"/>
            </a:xfrm>
          </p:grpSpPr>
          <p:sp>
            <p:nvSpPr>
              <p:cNvPr id="419" name="Rectangle 191"/>
              <p:cNvSpPr>
                <a:spLocks noChangeArrowheads="1"/>
              </p:cNvSpPr>
              <p:nvPr/>
            </p:nvSpPr>
            <p:spPr bwMode="auto">
              <a:xfrm>
                <a:off x="5760"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Rectangle 190"/>
              <p:cNvSpPr>
                <a:spLocks noChangeArrowheads="1"/>
              </p:cNvSpPr>
              <p:nvPr/>
            </p:nvSpPr>
            <p:spPr bwMode="auto">
              <a:xfrm>
                <a:off x="5760"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32" name="Rectangle 188"/>
            <p:cNvSpPr>
              <a:spLocks noChangeArrowheads="1"/>
            </p:cNvSpPr>
            <p:nvPr/>
          </p:nvSpPr>
          <p:spPr bwMode="auto">
            <a:xfrm>
              <a:off x="5936" y="14824"/>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33" name="Group 185"/>
            <p:cNvGrpSpPr>
              <a:grpSpLocks/>
            </p:cNvGrpSpPr>
            <p:nvPr/>
          </p:nvGrpSpPr>
          <p:grpSpPr bwMode="auto">
            <a:xfrm>
              <a:off x="5721" y="14372"/>
              <a:ext cx="467" cy="388"/>
              <a:chOff x="5721" y="14372"/>
              <a:chExt cx="467" cy="388"/>
            </a:xfrm>
          </p:grpSpPr>
          <p:sp>
            <p:nvSpPr>
              <p:cNvPr id="417" name="Rectangle 187"/>
              <p:cNvSpPr>
                <a:spLocks noChangeArrowheads="1"/>
              </p:cNvSpPr>
              <p:nvPr/>
            </p:nvSpPr>
            <p:spPr bwMode="auto">
              <a:xfrm>
                <a:off x="5721"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Rectangle 186"/>
              <p:cNvSpPr>
                <a:spLocks noChangeArrowheads="1"/>
              </p:cNvSpPr>
              <p:nvPr/>
            </p:nvSpPr>
            <p:spPr bwMode="auto">
              <a:xfrm>
                <a:off x="5721"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4" name="Group 182"/>
            <p:cNvGrpSpPr>
              <a:grpSpLocks/>
            </p:cNvGrpSpPr>
            <p:nvPr/>
          </p:nvGrpSpPr>
          <p:grpSpPr bwMode="auto">
            <a:xfrm>
              <a:off x="5760" y="14372"/>
              <a:ext cx="467" cy="388"/>
              <a:chOff x="5760" y="14372"/>
              <a:chExt cx="467" cy="388"/>
            </a:xfrm>
          </p:grpSpPr>
          <p:sp>
            <p:nvSpPr>
              <p:cNvPr id="415" name="Rectangle 184"/>
              <p:cNvSpPr>
                <a:spLocks noChangeArrowheads="1"/>
              </p:cNvSpPr>
              <p:nvPr/>
            </p:nvSpPr>
            <p:spPr bwMode="auto">
              <a:xfrm>
                <a:off x="5760"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Rectangle 183"/>
              <p:cNvSpPr>
                <a:spLocks noChangeArrowheads="1"/>
              </p:cNvSpPr>
              <p:nvPr/>
            </p:nvSpPr>
            <p:spPr bwMode="auto">
              <a:xfrm>
                <a:off x="5760"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35" name="Rectangle 181"/>
            <p:cNvSpPr>
              <a:spLocks noChangeArrowheads="1"/>
            </p:cNvSpPr>
            <p:nvPr/>
          </p:nvSpPr>
          <p:spPr bwMode="auto">
            <a:xfrm>
              <a:off x="5936" y="14436"/>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36" name="Group 178"/>
            <p:cNvGrpSpPr>
              <a:grpSpLocks/>
            </p:cNvGrpSpPr>
            <p:nvPr/>
          </p:nvGrpSpPr>
          <p:grpSpPr bwMode="auto">
            <a:xfrm>
              <a:off x="6266" y="14372"/>
              <a:ext cx="467" cy="388"/>
              <a:chOff x="6266" y="14372"/>
              <a:chExt cx="467" cy="388"/>
            </a:xfrm>
          </p:grpSpPr>
          <p:sp>
            <p:nvSpPr>
              <p:cNvPr id="413" name="Rectangle 180"/>
              <p:cNvSpPr>
                <a:spLocks noChangeArrowheads="1"/>
              </p:cNvSpPr>
              <p:nvPr/>
            </p:nvSpPr>
            <p:spPr bwMode="auto">
              <a:xfrm>
                <a:off x="6266"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Rectangle 179"/>
              <p:cNvSpPr>
                <a:spLocks noChangeArrowheads="1"/>
              </p:cNvSpPr>
              <p:nvPr/>
            </p:nvSpPr>
            <p:spPr bwMode="auto">
              <a:xfrm>
                <a:off x="6266"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7" name="Group 175"/>
            <p:cNvGrpSpPr>
              <a:grpSpLocks/>
            </p:cNvGrpSpPr>
            <p:nvPr/>
          </p:nvGrpSpPr>
          <p:grpSpPr bwMode="auto">
            <a:xfrm>
              <a:off x="6266" y="14760"/>
              <a:ext cx="467" cy="388"/>
              <a:chOff x="6266" y="14760"/>
              <a:chExt cx="467" cy="388"/>
            </a:xfrm>
          </p:grpSpPr>
          <p:sp>
            <p:nvSpPr>
              <p:cNvPr id="411" name="Rectangle 177"/>
              <p:cNvSpPr>
                <a:spLocks noChangeArrowheads="1"/>
              </p:cNvSpPr>
              <p:nvPr/>
            </p:nvSpPr>
            <p:spPr bwMode="auto">
              <a:xfrm>
                <a:off x="6266"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Rectangle 176"/>
              <p:cNvSpPr>
                <a:spLocks noChangeArrowheads="1"/>
              </p:cNvSpPr>
              <p:nvPr/>
            </p:nvSpPr>
            <p:spPr bwMode="auto">
              <a:xfrm>
                <a:off x="6266"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38" name="Rectangle 174"/>
            <p:cNvSpPr>
              <a:spLocks noChangeArrowheads="1"/>
            </p:cNvSpPr>
            <p:nvPr/>
          </p:nvSpPr>
          <p:spPr bwMode="auto">
            <a:xfrm>
              <a:off x="6443" y="14824"/>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39" name="Group 171"/>
            <p:cNvGrpSpPr>
              <a:grpSpLocks/>
            </p:cNvGrpSpPr>
            <p:nvPr/>
          </p:nvGrpSpPr>
          <p:grpSpPr bwMode="auto">
            <a:xfrm>
              <a:off x="6266" y="14372"/>
              <a:ext cx="467" cy="388"/>
              <a:chOff x="6266" y="14372"/>
              <a:chExt cx="467" cy="388"/>
            </a:xfrm>
          </p:grpSpPr>
          <p:sp>
            <p:nvSpPr>
              <p:cNvPr id="409" name="Rectangle 173"/>
              <p:cNvSpPr>
                <a:spLocks noChangeArrowheads="1"/>
              </p:cNvSpPr>
              <p:nvPr/>
            </p:nvSpPr>
            <p:spPr bwMode="auto">
              <a:xfrm>
                <a:off x="6266"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Rectangle 172"/>
              <p:cNvSpPr>
                <a:spLocks noChangeArrowheads="1"/>
              </p:cNvSpPr>
              <p:nvPr/>
            </p:nvSpPr>
            <p:spPr bwMode="auto">
              <a:xfrm>
                <a:off x="6266"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40" name="Rectangle 170"/>
            <p:cNvSpPr>
              <a:spLocks noChangeArrowheads="1"/>
            </p:cNvSpPr>
            <p:nvPr/>
          </p:nvSpPr>
          <p:spPr bwMode="auto">
            <a:xfrm>
              <a:off x="6443" y="14436"/>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41" name="Group 167"/>
            <p:cNvGrpSpPr>
              <a:grpSpLocks/>
            </p:cNvGrpSpPr>
            <p:nvPr/>
          </p:nvGrpSpPr>
          <p:grpSpPr bwMode="auto">
            <a:xfrm>
              <a:off x="6772" y="14372"/>
              <a:ext cx="466" cy="388"/>
              <a:chOff x="6772" y="14372"/>
              <a:chExt cx="466" cy="388"/>
            </a:xfrm>
          </p:grpSpPr>
          <p:sp>
            <p:nvSpPr>
              <p:cNvPr id="407" name="Rectangle 169"/>
              <p:cNvSpPr>
                <a:spLocks noChangeArrowheads="1"/>
              </p:cNvSpPr>
              <p:nvPr/>
            </p:nvSpPr>
            <p:spPr bwMode="auto">
              <a:xfrm>
                <a:off x="6772"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Rectangle 168"/>
              <p:cNvSpPr>
                <a:spLocks noChangeArrowheads="1"/>
              </p:cNvSpPr>
              <p:nvPr/>
            </p:nvSpPr>
            <p:spPr bwMode="auto">
              <a:xfrm>
                <a:off x="6772"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42" name="Group 164"/>
            <p:cNvGrpSpPr>
              <a:grpSpLocks/>
            </p:cNvGrpSpPr>
            <p:nvPr/>
          </p:nvGrpSpPr>
          <p:grpSpPr bwMode="auto">
            <a:xfrm>
              <a:off x="6772" y="14760"/>
              <a:ext cx="466" cy="388"/>
              <a:chOff x="6772" y="14760"/>
              <a:chExt cx="466" cy="388"/>
            </a:xfrm>
          </p:grpSpPr>
          <p:sp>
            <p:nvSpPr>
              <p:cNvPr id="405" name="Rectangle 166"/>
              <p:cNvSpPr>
                <a:spLocks noChangeArrowheads="1"/>
              </p:cNvSpPr>
              <p:nvPr/>
            </p:nvSpPr>
            <p:spPr bwMode="auto">
              <a:xfrm>
                <a:off x="6772"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Rectangle 165"/>
              <p:cNvSpPr>
                <a:spLocks noChangeArrowheads="1"/>
              </p:cNvSpPr>
              <p:nvPr/>
            </p:nvSpPr>
            <p:spPr bwMode="auto">
              <a:xfrm>
                <a:off x="6772"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43" name="Group 161"/>
            <p:cNvGrpSpPr>
              <a:grpSpLocks/>
            </p:cNvGrpSpPr>
            <p:nvPr/>
          </p:nvGrpSpPr>
          <p:grpSpPr bwMode="auto">
            <a:xfrm>
              <a:off x="6772" y="15148"/>
              <a:ext cx="466" cy="389"/>
              <a:chOff x="6772" y="15148"/>
              <a:chExt cx="466" cy="389"/>
            </a:xfrm>
          </p:grpSpPr>
          <p:sp>
            <p:nvSpPr>
              <p:cNvPr id="403" name="Rectangle 163"/>
              <p:cNvSpPr>
                <a:spLocks noChangeArrowheads="1"/>
              </p:cNvSpPr>
              <p:nvPr/>
            </p:nvSpPr>
            <p:spPr bwMode="auto">
              <a:xfrm>
                <a:off x="6772" y="15148"/>
                <a:ext cx="466"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Rectangle 162"/>
              <p:cNvSpPr>
                <a:spLocks noChangeArrowheads="1"/>
              </p:cNvSpPr>
              <p:nvPr/>
            </p:nvSpPr>
            <p:spPr bwMode="auto">
              <a:xfrm>
                <a:off x="6772" y="15148"/>
                <a:ext cx="466"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44" name="Rectangle 160"/>
            <p:cNvSpPr>
              <a:spLocks noChangeArrowheads="1"/>
            </p:cNvSpPr>
            <p:nvPr/>
          </p:nvSpPr>
          <p:spPr bwMode="auto">
            <a:xfrm>
              <a:off x="6947" y="15213"/>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45" name="Group 157"/>
            <p:cNvGrpSpPr>
              <a:grpSpLocks/>
            </p:cNvGrpSpPr>
            <p:nvPr/>
          </p:nvGrpSpPr>
          <p:grpSpPr bwMode="auto">
            <a:xfrm>
              <a:off x="6772" y="14372"/>
              <a:ext cx="466" cy="388"/>
              <a:chOff x="6772" y="14372"/>
              <a:chExt cx="466" cy="388"/>
            </a:xfrm>
          </p:grpSpPr>
          <p:sp>
            <p:nvSpPr>
              <p:cNvPr id="401" name="Rectangle 159"/>
              <p:cNvSpPr>
                <a:spLocks noChangeArrowheads="1"/>
              </p:cNvSpPr>
              <p:nvPr/>
            </p:nvSpPr>
            <p:spPr bwMode="auto">
              <a:xfrm>
                <a:off x="6772"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Rectangle 158"/>
              <p:cNvSpPr>
                <a:spLocks noChangeArrowheads="1"/>
              </p:cNvSpPr>
              <p:nvPr/>
            </p:nvSpPr>
            <p:spPr bwMode="auto">
              <a:xfrm>
                <a:off x="6772"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46" name="Group 154"/>
            <p:cNvGrpSpPr>
              <a:grpSpLocks/>
            </p:cNvGrpSpPr>
            <p:nvPr/>
          </p:nvGrpSpPr>
          <p:grpSpPr bwMode="auto">
            <a:xfrm>
              <a:off x="6772" y="14760"/>
              <a:ext cx="466" cy="388"/>
              <a:chOff x="6772" y="14760"/>
              <a:chExt cx="466" cy="388"/>
            </a:xfrm>
          </p:grpSpPr>
          <p:sp>
            <p:nvSpPr>
              <p:cNvPr id="399" name="Rectangle 156"/>
              <p:cNvSpPr>
                <a:spLocks noChangeArrowheads="1"/>
              </p:cNvSpPr>
              <p:nvPr/>
            </p:nvSpPr>
            <p:spPr bwMode="auto">
              <a:xfrm>
                <a:off x="6772"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Rectangle 155"/>
              <p:cNvSpPr>
                <a:spLocks noChangeArrowheads="1"/>
              </p:cNvSpPr>
              <p:nvPr/>
            </p:nvSpPr>
            <p:spPr bwMode="auto">
              <a:xfrm>
                <a:off x="6772"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47" name="Rectangle 153"/>
            <p:cNvSpPr>
              <a:spLocks noChangeArrowheads="1"/>
            </p:cNvSpPr>
            <p:nvPr/>
          </p:nvSpPr>
          <p:spPr bwMode="auto">
            <a:xfrm>
              <a:off x="6947" y="14824"/>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48" name="Group 150"/>
            <p:cNvGrpSpPr>
              <a:grpSpLocks/>
            </p:cNvGrpSpPr>
            <p:nvPr/>
          </p:nvGrpSpPr>
          <p:grpSpPr bwMode="auto">
            <a:xfrm>
              <a:off x="6772" y="14372"/>
              <a:ext cx="466" cy="388"/>
              <a:chOff x="6772" y="14372"/>
              <a:chExt cx="466" cy="388"/>
            </a:xfrm>
          </p:grpSpPr>
          <p:sp>
            <p:nvSpPr>
              <p:cNvPr id="397" name="Rectangle 152"/>
              <p:cNvSpPr>
                <a:spLocks noChangeArrowheads="1"/>
              </p:cNvSpPr>
              <p:nvPr/>
            </p:nvSpPr>
            <p:spPr bwMode="auto">
              <a:xfrm>
                <a:off x="6772"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Rectangle 151"/>
              <p:cNvSpPr>
                <a:spLocks noChangeArrowheads="1"/>
              </p:cNvSpPr>
              <p:nvPr/>
            </p:nvSpPr>
            <p:spPr bwMode="auto">
              <a:xfrm>
                <a:off x="6772"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49" name="Rectangle 149"/>
            <p:cNvSpPr>
              <a:spLocks noChangeArrowheads="1"/>
            </p:cNvSpPr>
            <p:nvPr/>
          </p:nvSpPr>
          <p:spPr bwMode="auto">
            <a:xfrm>
              <a:off x="6947" y="14436"/>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50" name="Group 146"/>
            <p:cNvGrpSpPr>
              <a:grpSpLocks/>
            </p:cNvGrpSpPr>
            <p:nvPr/>
          </p:nvGrpSpPr>
          <p:grpSpPr bwMode="auto">
            <a:xfrm>
              <a:off x="7277" y="14372"/>
              <a:ext cx="467" cy="388"/>
              <a:chOff x="7277" y="14372"/>
              <a:chExt cx="467" cy="388"/>
            </a:xfrm>
          </p:grpSpPr>
          <p:sp>
            <p:nvSpPr>
              <p:cNvPr id="395" name="Rectangle 148"/>
              <p:cNvSpPr>
                <a:spLocks noChangeArrowheads="1"/>
              </p:cNvSpPr>
              <p:nvPr/>
            </p:nvSpPr>
            <p:spPr bwMode="auto">
              <a:xfrm>
                <a:off x="7277"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Rectangle 147"/>
              <p:cNvSpPr>
                <a:spLocks noChangeArrowheads="1"/>
              </p:cNvSpPr>
              <p:nvPr/>
            </p:nvSpPr>
            <p:spPr bwMode="auto">
              <a:xfrm>
                <a:off x="7277"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1" name="Group 143"/>
            <p:cNvGrpSpPr>
              <a:grpSpLocks/>
            </p:cNvGrpSpPr>
            <p:nvPr/>
          </p:nvGrpSpPr>
          <p:grpSpPr bwMode="auto">
            <a:xfrm>
              <a:off x="7277" y="14760"/>
              <a:ext cx="467" cy="388"/>
              <a:chOff x="7277" y="14760"/>
              <a:chExt cx="467" cy="388"/>
            </a:xfrm>
          </p:grpSpPr>
          <p:sp>
            <p:nvSpPr>
              <p:cNvPr id="393" name="Rectangle 145"/>
              <p:cNvSpPr>
                <a:spLocks noChangeArrowheads="1"/>
              </p:cNvSpPr>
              <p:nvPr/>
            </p:nvSpPr>
            <p:spPr bwMode="auto">
              <a:xfrm>
                <a:off x="7277"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Rectangle 144"/>
              <p:cNvSpPr>
                <a:spLocks noChangeArrowheads="1"/>
              </p:cNvSpPr>
              <p:nvPr/>
            </p:nvSpPr>
            <p:spPr bwMode="auto">
              <a:xfrm>
                <a:off x="7277"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2" name="Group 140"/>
            <p:cNvGrpSpPr>
              <a:grpSpLocks/>
            </p:cNvGrpSpPr>
            <p:nvPr/>
          </p:nvGrpSpPr>
          <p:grpSpPr bwMode="auto">
            <a:xfrm>
              <a:off x="7277" y="14372"/>
              <a:ext cx="467" cy="388"/>
              <a:chOff x="7277" y="14372"/>
              <a:chExt cx="467" cy="388"/>
            </a:xfrm>
          </p:grpSpPr>
          <p:sp>
            <p:nvSpPr>
              <p:cNvPr id="391" name="Rectangle 142"/>
              <p:cNvSpPr>
                <a:spLocks noChangeArrowheads="1"/>
              </p:cNvSpPr>
              <p:nvPr/>
            </p:nvSpPr>
            <p:spPr bwMode="auto">
              <a:xfrm>
                <a:off x="7277"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Rectangle 141"/>
              <p:cNvSpPr>
                <a:spLocks noChangeArrowheads="1"/>
              </p:cNvSpPr>
              <p:nvPr/>
            </p:nvSpPr>
            <p:spPr bwMode="auto">
              <a:xfrm>
                <a:off x="7277"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3" name="Group 137"/>
            <p:cNvGrpSpPr>
              <a:grpSpLocks/>
            </p:cNvGrpSpPr>
            <p:nvPr/>
          </p:nvGrpSpPr>
          <p:grpSpPr bwMode="auto">
            <a:xfrm>
              <a:off x="7277" y="14760"/>
              <a:ext cx="467" cy="388"/>
              <a:chOff x="7277" y="14760"/>
              <a:chExt cx="467" cy="388"/>
            </a:xfrm>
          </p:grpSpPr>
          <p:sp>
            <p:nvSpPr>
              <p:cNvPr id="389" name="Rectangle 139"/>
              <p:cNvSpPr>
                <a:spLocks noChangeArrowheads="1"/>
              </p:cNvSpPr>
              <p:nvPr/>
            </p:nvSpPr>
            <p:spPr bwMode="auto">
              <a:xfrm>
                <a:off x="7277"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Rectangle 138"/>
              <p:cNvSpPr>
                <a:spLocks noChangeArrowheads="1"/>
              </p:cNvSpPr>
              <p:nvPr/>
            </p:nvSpPr>
            <p:spPr bwMode="auto">
              <a:xfrm>
                <a:off x="7277"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54" name="Rectangle 136"/>
            <p:cNvSpPr>
              <a:spLocks noChangeArrowheads="1"/>
            </p:cNvSpPr>
            <p:nvPr/>
          </p:nvSpPr>
          <p:spPr bwMode="auto">
            <a:xfrm>
              <a:off x="7455" y="14824"/>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55" name="Group 133"/>
            <p:cNvGrpSpPr>
              <a:grpSpLocks/>
            </p:cNvGrpSpPr>
            <p:nvPr/>
          </p:nvGrpSpPr>
          <p:grpSpPr bwMode="auto">
            <a:xfrm>
              <a:off x="7277" y="14372"/>
              <a:ext cx="467" cy="388"/>
              <a:chOff x="7277" y="14372"/>
              <a:chExt cx="467" cy="388"/>
            </a:xfrm>
          </p:grpSpPr>
          <p:sp>
            <p:nvSpPr>
              <p:cNvPr id="387" name="Rectangle 135"/>
              <p:cNvSpPr>
                <a:spLocks noChangeArrowheads="1"/>
              </p:cNvSpPr>
              <p:nvPr/>
            </p:nvSpPr>
            <p:spPr bwMode="auto">
              <a:xfrm>
                <a:off x="7277"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Rectangle 134"/>
              <p:cNvSpPr>
                <a:spLocks noChangeArrowheads="1"/>
              </p:cNvSpPr>
              <p:nvPr/>
            </p:nvSpPr>
            <p:spPr bwMode="auto">
              <a:xfrm>
                <a:off x="7277"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56" name="Rectangle 132"/>
            <p:cNvSpPr>
              <a:spLocks noChangeArrowheads="1"/>
            </p:cNvSpPr>
            <p:nvPr/>
          </p:nvSpPr>
          <p:spPr bwMode="auto">
            <a:xfrm>
              <a:off x="7455" y="14436"/>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57" name="Group 129"/>
            <p:cNvGrpSpPr>
              <a:grpSpLocks/>
            </p:cNvGrpSpPr>
            <p:nvPr/>
          </p:nvGrpSpPr>
          <p:grpSpPr bwMode="auto">
            <a:xfrm>
              <a:off x="7783" y="14372"/>
              <a:ext cx="467" cy="388"/>
              <a:chOff x="7783" y="14372"/>
              <a:chExt cx="467" cy="388"/>
            </a:xfrm>
          </p:grpSpPr>
          <p:sp>
            <p:nvSpPr>
              <p:cNvPr id="385" name="Rectangle 131"/>
              <p:cNvSpPr>
                <a:spLocks noChangeArrowheads="1"/>
              </p:cNvSpPr>
              <p:nvPr/>
            </p:nvSpPr>
            <p:spPr bwMode="auto">
              <a:xfrm>
                <a:off x="7783"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Rectangle 130"/>
              <p:cNvSpPr>
                <a:spLocks noChangeArrowheads="1"/>
              </p:cNvSpPr>
              <p:nvPr/>
            </p:nvSpPr>
            <p:spPr bwMode="auto">
              <a:xfrm>
                <a:off x="7783"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8" name="Group 126"/>
            <p:cNvGrpSpPr>
              <a:grpSpLocks/>
            </p:cNvGrpSpPr>
            <p:nvPr/>
          </p:nvGrpSpPr>
          <p:grpSpPr bwMode="auto">
            <a:xfrm>
              <a:off x="7783" y="14760"/>
              <a:ext cx="467" cy="388"/>
              <a:chOff x="7783" y="14760"/>
              <a:chExt cx="467" cy="388"/>
            </a:xfrm>
          </p:grpSpPr>
          <p:sp>
            <p:nvSpPr>
              <p:cNvPr id="383" name="Rectangle 128"/>
              <p:cNvSpPr>
                <a:spLocks noChangeArrowheads="1"/>
              </p:cNvSpPr>
              <p:nvPr/>
            </p:nvSpPr>
            <p:spPr bwMode="auto">
              <a:xfrm>
                <a:off x="7783"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Rectangle 127"/>
              <p:cNvSpPr>
                <a:spLocks noChangeArrowheads="1"/>
              </p:cNvSpPr>
              <p:nvPr/>
            </p:nvSpPr>
            <p:spPr bwMode="auto">
              <a:xfrm>
                <a:off x="7783"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9" name="Group 123"/>
            <p:cNvGrpSpPr>
              <a:grpSpLocks/>
            </p:cNvGrpSpPr>
            <p:nvPr/>
          </p:nvGrpSpPr>
          <p:grpSpPr bwMode="auto">
            <a:xfrm>
              <a:off x="7783" y="15148"/>
              <a:ext cx="467" cy="389"/>
              <a:chOff x="7783" y="15148"/>
              <a:chExt cx="467" cy="389"/>
            </a:xfrm>
          </p:grpSpPr>
          <p:sp>
            <p:nvSpPr>
              <p:cNvPr id="381" name="Rectangle 125"/>
              <p:cNvSpPr>
                <a:spLocks noChangeArrowheads="1"/>
              </p:cNvSpPr>
              <p:nvPr/>
            </p:nvSpPr>
            <p:spPr bwMode="auto">
              <a:xfrm>
                <a:off x="7783" y="15148"/>
                <a:ext cx="467"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Rectangle 124"/>
              <p:cNvSpPr>
                <a:spLocks noChangeArrowheads="1"/>
              </p:cNvSpPr>
              <p:nvPr/>
            </p:nvSpPr>
            <p:spPr bwMode="auto">
              <a:xfrm>
                <a:off x="7783" y="15148"/>
                <a:ext cx="467"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60" name="Rectangle 122"/>
            <p:cNvSpPr>
              <a:spLocks noChangeArrowheads="1"/>
            </p:cNvSpPr>
            <p:nvPr/>
          </p:nvSpPr>
          <p:spPr bwMode="auto">
            <a:xfrm>
              <a:off x="7959" y="15213"/>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61" name="Group 119"/>
            <p:cNvGrpSpPr>
              <a:grpSpLocks/>
            </p:cNvGrpSpPr>
            <p:nvPr/>
          </p:nvGrpSpPr>
          <p:grpSpPr bwMode="auto">
            <a:xfrm>
              <a:off x="7783" y="14372"/>
              <a:ext cx="467" cy="388"/>
              <a:chOff x="7783" y="14372"/>
              <a:chExt cx="467" cy="388"/>
            </a:xfrm>
          </p:grpSpPr>
          <p:sp>
            <p:nvSpPr>
              <p:cNvPr id="379" name="Rectangle 121"/>
              <p:cNvSpPr>
                <a:spLocks noChangeArrowheads="1"/>
              </p:cNvSpPr>
              <p:nvPr/>
            </p:nvSpPr>
            <p:spPr bwMode="auto">
              <a:xfrm>
                <a:off x="7783"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Rectangle 120"/>
              <p:cNvSpPr>
                <a:spLocks noChangeArrowheads="1"/>
              </p:cNvSpPr>
              <p:nvPr/>
            </p:nvSpPr>
            <p:spPr bwMode="auto">
              <a:xfrm>
                <a:off x="7783"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62" name="Group 116"/>
            <p:cNvGrpSpPr>
              <a:grpSpLocks/>
            </p:cNvGrpSpPr>
            <p:nvPr/>
          </p:nvGrpSpPr>
          <p:grpSpPr bwMode="auto">
            <a:xfrm>
              <a:off x="7783" y="14760"/>
              <a:ext cx="467" cy="388"/>
              <a:chOff x="7783" y="14760"/>
              <a:chExt cx="467" cy="388"/>
            </a:xfrm>
          </p:grpSpPr>
          <p:sp>
            <p:nvSpPr>
              <p:cNvPr id="377" name="Rectangle 118"/>
              <p:cNvSpPr>
                <a:spLocks noChangeArrowheads="1"/>
              </p:cNvSpPr>
              <p:nvPr/>
            </p:nvSpPr>
            <p:spPr bwMode="auto">
              <a:xfrm>
                <a:off x="7783"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Rectangle 117"/>
              <p:cNvSpPr>
                <a:spLocks noChangeArrowheads="1"/>
              </p:cNvSpPr>
              <p:nvPr/>
            </p:nvSpPr>
            <p:spPr bwMode="auto">
              <a:xfrm>
                <a:off x="7783"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63" name="Group 113"/>
            <p:cNvGrpSpPr>
              <a:grpSpLocks/>
            </p:cNvGrpSpPr>
            <p:nvPr/>
          </p:nvGrpSpPr>
          <p:grpSpPr bwMode="auto">
            <a:xfrm>
              <a:off x="7783" y="14372"/>
              <a:ext cx="467" cy="388"/>
              <a:chOff x="7783" y="14372"/>
              <a:chExt cx="467" cy="388"/>
            </a:xfrm>
          </p:grpSpPr>
          <p:sp>
            <p:nvSpPr>
              <p:cNvPr id="375" name="Rectangle 115"/>
              <p:cNvSpPr>
                <a:spLocks noChangeArrowheads="1"/>
              </p:cNvSpPr>
              <p:nvPr/>
            </p:nvSpPr>
            <p:spPr bwMode="auto">
              <a:xfrm>
                <a:off x="7783"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Rectangle 114"/>
              <p:cNvSpPr>
                <a:spLocks noChangeArrowheads="1"/>
              </p:cNvSpPr>
              <p:nvPr/>
            </p:nvSpPr>
            <p:spPr bwMode="auto">
              <a:xfrm>
                <a:off x="7783"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64" name="Group 110"/>
            <p:cNvGrpSpPr>
              <a:grpSpLocks/>
            </p:cNvGrpSpPr>
            <p:nvPr/>
          </p:nvGrpSpPr>
          <p:grpSpPr bwMode="auto">
            <a:xfrm>
              <a:off x="7783" y="14760"/>
              <a:ext cx="467" cy="388"/>
              <a:chOff x="7783" y="14760"/>
              <a:chExt cx="467" cy="388"/>
            </a:xfrm>
          </p:grpSpPr>
          <p:sp>
            <p:nvSpPr>
              <p:cNvPr id="373" name="Rectangle 112"/>
              <p:cNvSpPr>
                <a:spLocks noChangeArrowheads="1"/>
              </p:cNvSpPr>
              <p:nvPr/>
            </p:nvSpPr>
            <p:spPr bwMode="auto">
              <a:xfrm>
                <a:off x="7783"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Rectangle 111"/>
              <p:cNvSpPr>
                <a:spLocks noChangeArrowheads="1"/>
              </p:cNvSpPr>
              <p:nvPr/>
            </p:nvSpPr>
            <p:spPr bwMode="auto">
              <a:xfrm>
                <a:off x="7783"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65" name="Rectangle 109"/>
            <p:cNvSpPr>
              <a:spLocks noChangeArrowheads="1"/>
            </p:cNvSpPr>
            <p:nvPr/>
          </p:nvSpPr>
          <p:spPr bwMode="auto">
            <a:xfrm>
              <a:off x="7928" y="14768"/>
              <a:ext cx="18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66" name="Group 106"/>
            <p:cNvGrpSpPr>
              <a:grpSpLocks/>
            </p:cNvGrpSpPr>
            <p:nvPr/>
          </p:nvGrpSpPr>
          <p:grpSpPr bwMode="auto">
            <a:xfrm>
              <a:off x="7783" y="14372"/>
              <a:ext cx="467" cy="388"/>
              <a:chOff x="7783" y="14372"/>
              <a:chExt cx="467" cy="388"/>
            </a:xfrm>
          </p:grpSpPr>
          <p:sp>
            <p:nvSpPr>
              <p:cNvPr id="371" name="Rectangle 108"/>
              <p:cNvSpPr>
                <a:spLocks noChangeArrowheads="1"/>
              </p:cNvSpPr>
              <p:nvPr/>
            </p:nvSpPr>
            <p:spPr bwMode="auto">
              <a:xfrm>
                <a:off x="7783"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Rectangle 107"/>
              <p:cNvSpPr>
                <a:spLocks noChangeArrowheads="1"/>
              </p:cNvSpPr>
              <p:nvPr/>
            </p:nvSpPr>
            <p:spPr bwMode="auto">
              <a:xfrm>
                <a:off x="7783"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67" name="Rectangle 105"/>
            <p:cNvSpPr>
              <a:spLocks noChangeArrowheads="1"/>
            </p:cNvSpPr>
            <p:nvPr/>
          </p:nvSpPr>
          <p:spPr bwMode="auto">
            <a:xfrm>
              <a:off x="7959" y="14436"/>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68" name="Group 102"/>
            <p:cNvGrpSpPr>
              <a:grpSpLocks/>
            </p:cNvGrpSpPr>
            <p:nvPr/>
          </p:nvGrpSpPr>
          <p:grpSpPr bwMode="auto">
            <a:xfrm>
              <a:off x="8289" y="14372"/>
              <a:ext cx="466" cy="388"/>
              <a:chOff x="8289" y="14372"/>
              <a:chExt cx="466" cy="388"/>
            </a:xfrm>
          </p:grpSpPr>
          <p:sp>
            <p:nvSpPr>
              <p:cNvPr id="369" name="Rectangle 104"/>
              <p:cNvSpPr>
                <a:spLocks noChangeArrowheads="1"/>
              </p:cNvSpPr>
              <p:nvPr/>
            </p:nvSpPr>
            <p:spPr bwMode="auto">
              <a:xfrm>
                <a:off x="8289"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Rectangle 103"/>
              <p:cNvSpPr>
                <a:spLocks noChangeArrowheads="1"/>
              </p:cNvSpPr>
              <p:nvPr/>
            </p:nvSpPr>
            <p:spPr bwMode="auto">
              <a:xfrm>
                <a:off x="8289"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69" name="Group 99"/>
            <p:cNvGrpSpPr>
              <a:grpSpLocks/>
            </p:cNvGrpSpPr>
            <p:nvPr/>
          </p:nvGrpSpPr>
          <p:grpSpPr bwMode="auto">
            <a:xfrm>
              <a:off x="8289" y="14760"/>
              <a:ext cx="466" cy="388"/>
              <a:chOff x="8289" y="14760"/>
              <a:chExt cx="466" cy="388"/>
            </a:xfrm>
          </p:grpSpPr>
          <p:sp>
            <p:nvSpPr>
              <p:cNvPr id="367" name="Rectangle 101"/>
              <p:cNvSpPr>
                <a:spLocks noChangeArrowheads="1"/>
              </p:cNvSpPr>
              <p:nvPr/>
            </p:nvSpPr>
            <p:spPr bwMode="auto">
              <a:xfrm>
                <a:off x="8289"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Rectangle 100"/>
              <p:cNvSpPr>
                <a:spLocks noChangeArrowheads="1"/>
              </p:cNvSpPr>
              <p:nvPr/>
            </p:nvSpPr>
            <p:spPr bwMode="auto">
              <a:xfrm>
                <a:off x="8289"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70" name="Group 96"/>
            <p:cNvGrpSpPr>
              <a:grpSpLocks/>
            </p:cNvGrpSpPr>
            <p:nvPr/>
          </p:nvGrpSpPr>
          <p:grpSpPr bwMode="auto">
            <a:xfrm>
              <a:off x="8289" y="14372"/>
              <a:ext cx="466" cy="388"/>
              <a:chOff x="8289" y="14372"/>
              <a:chExt cx="466" cy="388"/>
            </a:xfrm>
          </p:grpSpPr>
          <p:sp>
            <p:nvSpPr>
              <p:cNvPr id="365" name="Rectangle 98"/>
              <p:cNvSpPr>
                <a:spLocks noChangeArrowheads="1"/>
              </p:cNvSpPr>
              <p:nvPr/>
            </p:nvSpPr>
            <p:spPr bwMode="auto">
              <a:xfrm>
                <a:off x="8289"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Rectangle 97"/>
              <p:cNvSpPr>
                <a:spLocks noChangeArrowheads="1"/>
              </p:cNvSpPr>
              <p:nvPr/>
            </p:nvSpPr>
            <p:spPr bwMode="auto">
              <a:xfrm>
                <a:off x="8289"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71" name="Group 93"/>
            <p:cNvGrpSpPr>
              <a:grpSpLocks/>
            </p:cNvGrpSpPr>
            <p:nvPr/>
          </p:nvGrpSpPr>
          <p:grpSpPr bwMode="auto">
            <a:xfrm>
              <a:off x="8289" y="14760"/>
              <a:ext cx="466" cy="388"/>
              <a:chOff x="8289" y="14760"/>
              <a:chExt cx="466" cy="388"/>
            </a:xfrm>
          </p:grpSpPr>
          <p:sp>
            <p:nvSpPr>
              <p:cNvPr id="363" name="Rectangle 95"/>
              <p:cNvSpPr>
                <a:spLocks noChangeArrowheads="1"/>
              </p:cNvSpPr>
              <p:nvPr/>
            </p:nvSpPr>
            <p:spPr bwMode="auto">
              <a:xfrm>
                <a:off x="8289"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Rectangle 94"/>
              <p:cNvSpPr>
                <a:spLocks noChangeArrowheads="1"/>
              </p:cNvSpPr>
              <p:nvPr/>
            </p:nvSpPr>
            <p:spPr bwMode="auto">
              <a:xfrm>
                <a:off x="8289"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72" name="Rectangle 92"/>
            <p:cNvSpPr>
              <a:spLocks noChangeArrowheads="1"/>
            </p:cNvSpPr>
            <p:nvPr/>
          </p:nvSpPr>
          <p:spPr bwMode="auto">
            <a:xfrm>
              <a:off x="8419" y="14743"/>
              <a:ext cx="211"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73" name="Group 89"/>
            <p:cNvGrpSpPr>
              <a:grpSpLocks/>
            </p:cNvGrpSpPr>
            <p:nvPr/>
          </p:nvGrpSpPr>
          <p:grpSpPr bwMode="auto">
            <a:xfrm>
              <a:off x="8289" y="14372"/>
              <a:ext cx="466" cy="388"/>
              <a:chOff x="8289" y="14372"/>
              <a:chExt cx="466" cy="388"/>
            </a:xfrm>
          </p:grpSpPr>
          <p:sp>
            <p:nvSpPr>
              <p:cNvPr id="361" name="Rectangle 91"/>
              <p:cNvSpPr>
                <a:spLocks noChangeArrowheads="1"/>
              </p:cNvSpPr>
              <p:nvPr/>
            </p:nvSpPr>
            <p:spPr bwMode="auto">
              <a:xfrm>
                <a:off x="8289"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Rectangle 90"/>
              <p:cNvSpPr>
                <a:spLocks noChangeArrowheads="1"/>
              </p:cNvSpPr>
              <p:nvPr/>
            </p:nvSpPr>
            <p:spPr bwMode="auto">
              <a:xfrm>
                <a:off x="8289"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74" name="Group 86"/>
            <p:cNvGrpSpPr>
              <a:grpSpLocks/>
            </p:cNvGrpSpPr>
            <p:nvPr/>
          </p:nvGrpSpPr>
          <p:grpSpPr bwMode="auto">
            <a:xfrm>
              <a:off x="8289" y="14372"/>
              <a:ext cx="466" cy="388"/>
              <a:chOff x="8289" y="14372"/>
              <a:chExt cx="466" cy="388"/>
            </a:xfrm>
          </p:grpSpPr>
          <p:sp>
            <p:nvSpPr>
              <p:cNvPr id="359" name="Rectangle 88"/>
              <p:cNvSpPr>
                <a:spLocks noChangeArrowheads="1"/>
              </p:cNvSpPr>
              <p:nvPr/>
            </p:nvSpPr>
            <p:spPr bwMode="auto">
              <a:xfrm>
                <a:off x="8289"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Rectangle 87"/>
              <p:cNvSpPr>
                <a:spLocks noChangeArrowheads="1"/>
              </p:cNvSpPr>
              <p:nvPr/>
            </p:nvSpPr>
            <p:spPr bwMode="auto">
              <a:xfrm>
                <a:off x="8289"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75" name="Rectangle 85"/>
            <p:cNvSpPr>
              <a:spLocks noChangeArrowheads="1"/>
            </p:cNvSpPr>
            <p:nvPr/>
          </p:nvSpPr>
          <p:spPr bwMode="auto">
            <a:xfrm>
              <a:off x="8466" y="14436"/>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76" name="Group 82"/>
            <p:cNvGrpSpPr>
              <a:grpSpLocks/>
            </p:cNvGrpSpPr>
            <p:nvPr/>
          </p:nvGrpSpPr>
          <p:grpSpPr bwMode="auto">
            <a:xfrm>
              <a:off x="8794" y="14372"/>
              <a:ext cx="467" cy="388"/>
              <a:chOff x="8794" y="14372"/>
              <a:chExt cx="467" cy="388"/>
            </a:xfrm>
          </p:grpSpPr>
          <p:sp>
            <p:nvSpPr>
              <p:cNvPr id="357" name="Rectangle 84"/>
              <p:cNvSpPr>
                <a:spLocks noChangeArrowheads="1"/>
              </p:cNvSpPr>
              <p:nvPr/>
            </p:nvSpPr>
            <p:spPr bwMode="auto">
              <a:xfrm>
                <a:off x="8794"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Rectangle 83"/>
              <p:cNvSpPr>
                <a:spLocks noChangeArrowheads="1"/>
              </p:cNvSpPr>
              <p:nvPr/>
            </p:nvSpPr>
            <p:spPr bwMode="auto">
              <a:xfrm>
                <a:off x="8794"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77" name="Group 79"/>
            <p:cNvGrpSpPr>
              <a:grpSpLocks/>
            </p:cNvGrpSpPr>
            <p:nvPr/>
          </p:nvGrpSpPr>
          <p:grpSpPr bwMode="auto">
            <a:xfrm>
              <a:off x="8794" y="14760"/>
              <a:ext cx="467" cy="388"/>
              <a:chOff x="8794" y="14760"/>
              <a:chExt cx="467" cy="388"/>
            </a:xfrm>
          </p:grpSpPr>
          <p:sp>
            <p:nvSpPr>
              <p:cNvPr id="355" name="Rectangle 81"/>
              <p:cNvSpPr>
                <a:spLocks noChangeArrowheads="1"/>
              </p:cNvSpPr>
              <p:nvPr/>
            </p:nvSpPr>
            <p:spPr bwMode="auto">
              <a:xfrm>
                <a:off x="8794"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Rectangle 80"/>
              <p:cNvSpPr>
                <a:spLocks noChangeArrowheads="1"/>
              </p:cNvSpPr>
              <p:nvPr/>
            </p:nvSpPr>
            <p:spPr bwMode="auto">
              <a:xfrm>
                <a:off x="8794"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78" name="Rectangle 78"/>
            <p:cNvSpPr>
              <a:spLocks noChangeArrowheads="1"/>
            </p:cNvSpPr>
            <p:nvPr/>
          </p:nvSpPr>
          <p:spPr bwMode="auto">
            <a:xfrm>
              <a:off x="8970" y="14824"/>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79" name="Group 75"/>
            <p:cNvGrpSpPr>
              <a:grpSpLocks/>
            </p:cNvGrpSpPr>
            <p:nvPr/>
          </p:nvGrpSpPr>
          <p:grpSpPr bwMode="auto">
            <a:xfrm>
              <a:off x="8794" y="14372"/>
              <a:ext cx="467" cy="388"/>
              <a:chOff x="8794" y="14372"/>
              <a:chExt cx="467" cy="388"/>
            </a:xfrm>
          </p:grpSpPr>
          <p:sp>
            <p:nvSpPr>
              <p:cNvPr id="353" name="Rectangle 77"/>
              <p:cNvSpPr>
                <a:spLocks noChangeArrowheads="1"/>
              </p:cNvSpPr>
              <p:nvPr/>
            </p:nvSpPr>
            <p:spPr bwMode="auto">
              <a:xfrm>
                <a:off x="8794"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Rectangle 76"/>
              <p:cNvSpPr>
                <a:spLocks noChangeArrowheads="1"/>
              </p:cNvSpPr>
              <p:nvPr/>
            </p:nvSpPr>
            <p:spPr bwMode="auto">
              <a:xfrm>
                <a:off x="8794"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80" name="Group 72"/>
            <p:cNvGrpSpPr>
              <a:grpSpLocks/>
            </p:cNvGrpSpPr>
            <p:nvPr/>
          </p:nvGrpSpPr>
          <p:grpSpPr bwMode="auto">
            <a:xfrm>
              <a:off x="8794" y="14372"/>
              <a:ext cx="467" cy="388"/>
              <a:chOff x="8794" y="14372"/>
              <a:chExt cx="467" cy="388"/>
            </a:xfrm>
          </p:grpSpPr>
          <p:sp>
            <p:nvSpPr>
              <p:cNvPr id="351" name="Rectangle 74"/>
              <p:cNvSpPr>
                <a:spLocks noChangeArrowheads="1"/>
              </p:cNvSpPr>
              <p:nvPr/>
            </p:nvSpPr>
            <p:spPr bwMode="auto">
              <a:xfrm>
                <a:off x="8794"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Rectangle 73"/>
              <p:cNvSpPr>
                <a:spLocks noChangeArrowheads="1"/>
              </p:cNvSpPr>
              <p:nvPr/>
            </p:nvSpPr>
            <p:spPr bwMode="auto">
              <a:xfrm>
                <a:off x="8794"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1" name="Rectangle 71"/>
            <p:cNvSpPr>
              <a:spLocks noChangeArrowheads="1"/>
            </p:cNvSpPr>
            <p:nvPr/>
          </p:nvSpPr>
          <p:spPr bwMode="auto">
            <a:xfrm>
              <a:off x="8970" y="14436"/>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82" name="Group 68"/>
            <p:cNvGrpSpPr>
              <a:grpSpLocks/>
            </p:cNvGrpSpPr>
            <p:nvPr/>
          </p:nvGrpSpPr>
          <p:grpSpPr bwMode="auto">
            <a:xfrm>
              <a:off x="3777" y="14760"/>
              <a:ext cx="466" cy="388"/>
              <a:chOff x="3777" y="14760"/>
              <a:chExt cx="466" cy="388"/>
            </a:xfrm>
          </p:grpSpPr>
          <p:sp>
            <p:nvSpPr>
              <p:cNvPr id="349" name="Rectangle 70"/>
              <p:cNvSpPr>
                <a:spLocks noChangeArrowheads="1"/>
              </p:cNvSpPr>
              <p:nvPr/>
            </p:nvSpPr>
            <p:spPr bwMode="auto">
              <a:xfrm>
                <a:off x="3777"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Rectangle 69"/>
              <p:cNvSpPr>
                <a:spLocks noChangeArrowheads="1"/>
              </p:cNvSpPr>
              <p:nvPr/>
            </p:nvSpPr>
            <p:spPr bwMode="auto">
              <a:xfrm>
                <a:off x="3777"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3" name="Rectangle 67"/>
            <p:cNvSpPr>
              <a:spLocks noChangeArrowheads="1"/>
            </p:cNvSpPr>
            <p:nvPr/>
          </p:nvSpPr>
          <p:spPr bwMode="auto">
            <a:xfrm>
              <a:off x="3920" y="14768"/>
              <a:ext cx="18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84" name="Group 64"/>
            <p:cNvGrpSpPr>
              <a:grpSpLocks/>
            </p:cNvGrpSpPr>
            <p:nvPr/>
          </p:nvGrpSpPr>
          <p:grpSpPr bwMode="auto">
            <a:xfrm>
              <a:off x="3777" y="14372"/>
              <a:ext cx="466" cy="388"/>
              <a:chOff x="3777" y="14372"/>
              <a:chExt cx="466" cy="388"/>
            </a:xfrm>
          </p:grpSpPr>
          <p:sp>
            <p:nvSpPr>
              <p:cNvPr id="347" name="Rectangle 66"/>
              <p:cNvSpPr>
                <a:spLocks noChangeArrowheads="1"/>
              </p:cNvSpPr>
              <p:nvPr/>
            </p:nvSpPr>
            <p:spPr bwMode="auto">
              <a:xfrm>
                <a:off x="3777"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Rectangle 65"/>
              <p:cNvSpPr>
                <a:spLocks noChangeArrowheads="1"/>
              </p:cNvSpPr>
              <p:nvPr/>
            </p:nvSpPr>
            <p:spPr bwMode="auto">
              <a:xfrm>
                <a:off x="3777"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5" name="Rectangle 63"/>
            <p:cNvSpPr>
              <a:spLocks noChangeArrowheads="1"/>
            </p:cNvSpPr>
            <p:nvPr/>
          </p:nvSpPr>
          <p:spPr bwMode="auto">
            <a:xfrm>
              <a:off x="3954" y="14436"/>
              <a:ext cx="1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6" name="Rectangle 62"/>
            <p:cNvSpPr>
              <a:spLocks noChangeArrowheads="1"/>
            </p:cNvSpPr>
            <p:nvPr/>
          </p:nvSpPr>
          <p:spPr bwMode="auto">
            <a:xfrm>
              <a:off x="2060" y="14557"/>
              <a:ext cx="1173"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3366"/>
                  </a:solidFill>
                  <a:effectLst/>
                  <a:latin typeface="Arial" pitchFamily="34" charset="0"/>
                  <a:ea typeface="Times New Roman" pitchFamily="18" charset="0"/>
                  <a:cs typeface="Arial" pitchFamily="34" charset="0"/>
                </a:rPr>
                <a:t>Bộ nhớ thực có 3 frames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89" name="Rectangle 59"/>
            <p:cNvSpPr>
              <a:spLocks noChangeArrowheads="1"/>
            </p:cNvSpPr>
            <p:nvPr/>
          </p:nvSpPr>
          <p:spPr bwMode="auto">
            <a:xfrm>
              <a:off x="9261" y="14557"/>
              <a:ext cx="117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3366"/>
                  </a:solidFill>
                  <a:effectLst/>
                  <a:latin typeface="Arial" pitchFamily="34" charset="0"/>
                  <a:ea typeface="Times New Roman" pitchFamily="18" charset="0"/>
                  <a:cs typeface="VNI-Times" pitchFamily="2" charset="0"/>
                </a:rPr>
                <a:t>7 page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90" name="Rectangle 58"/>
            <p:cNvSpPr>
              <a:spLocks noChangeArrowheads="1"/>
            </p:cNvSpPr>
            <p:nvPr/>
          </p:nvSpPr>
          <p:spPr bwMode="auto">
            <a:xfrm>
              <a:off x="9261" y="14824"/>
              <a:ext cx="103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3366"/>
                  </a:solidFill>
                  <a:effectLst/>
                  <a:latin typeface="Arial" pitchFamily="34" charset="0"/>
                  <a:ea typeface="Times New Roman" pitchFamily="18" charset="0"/>
                  <a:cs typeface="VNI-Times" pitchFamily="2" charset="0"/>
                </a:rPr>
                <a:t>fault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91" name="Rectangle 57"/>
            <p:cNvSpPr>
              <a:spLocks noChangeArrowheads="1"/>
            </p:cNvSpPr>
            <p:nvPr/>
          </p:nvSpPr>
          <p:spPr bwMode="auto">
            <a:xfrm>
              <a:off x="2130" y="13628"/>
              <a:ext cx="900" cy="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Thời điểm t</a:t>
              </a:r>
              <a:endParaRPr kumimoji="0" lang="en-US" sz="1800" b="1" i="0" u="none" strike="noStrike" cap="none" normalizeH="0" baseline="0" dirty="0" smtClean="0">
                <a:ln>
                  <a:noFill/>
                </a:ln>
                <a:solidFill>
                  <a:srgbClr val="002060"/>
                </a:solidFill>
                <a:effectLst/>
                <a:latin typeface="Arial" pitchFamily="34" charset="0"/>
                <a:cs typeface="Arial" pitchFamily="34" charset="0"/>
              </a:endParaRPr>
            </a:p>
          </p:txBody>
        </p:sp>
        <p:sp>
          <p:nvSpPr>
            <p:cNvPr id="293" name="Rectangle 55"/>
            <p:cNvSpPr>
              <a:spLocks noChangeArrowheads="1"/>
            </p:cNvSpPr>
            <p:nvPr/>
          </p:nvSpPr>
          <p:spPr bwMode="auto">
            <a:xfrm>
              <a:off x="3391" y="13752"/>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4" name="Rectangle 54"/>
            <p:cNvSpPr>
              <a:spLocks noChangeArrowheads="1"/>
            </p:cNvSpPr>
            <p:nvPr/>
          </p:nvSpPr>
          <p:spPr bwMode="auto">
            <a:xfrm>
              <a:off x="3889" y="13752"/>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5" name="Rectangle 53"/>
            <p:cNvSpPr>
              <a:spLocks noChangeArrowheads="1"/>
            </p:cNvSpPr>
            <p:nvPr/>
          </p:nvSpPr>
          <p:spPr bwMode="auto">
            <a:xfrm>
              <a:off x="4390" y="13752"/>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6" name="Rectangle 52"/>
            <p:cNvSpPr>
              <a:spLocks noChangeArrowheads="1"/>
            </p:cNvSpPr>
            <p:nvPr/>
          </p:nvSpPr>
          <p:spPr bwMode="auto">
            <a:xfrm>
              <a:off x="4887" y="13752"/>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7" name="Rectangle 51"/>
            <p:cNvSpPr>
              <a:spLocks noChangeArrowheads="1"/>
            </p:cNvSpPr>
            <p:nvPr/>
          </p:nvSpPr>
          <p:spPr bwMode="auto">
            <a:xfrm>
              <a:off x="5385" y="13752"/>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8" name="Rectangle 50"/>
            <p:cNvSpPr>
              <a:spLocks noChangeArrowheads="1"/>
            </p:cNvSpPr>
            <p:nvPr/>
          </p:nvSpPr>
          <p:spPr bwMode="auto">
            <a:xfrm>
              <a:off x="5886" y="13752"/>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9" name="Rectangle 49"/>
            <p:cNvSpPr>
              <a:spLocks noChangeArrowheads="1"/>
            </p:cNvSpPr>
            <p:nvPr/>
          </p:nvSpPr>
          <p:spPr bwMode="auto">
            <a:xfrm>
              <a:off x="6384" y="13752"/>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0" name="Rectangle 48"/>
            <p:cNvSpPr>
              <a:spLocks noChangeArrowheads="1"/>
            </p:cNvSpPr>
            <p:nvPr/>
          </p:nvSpPr>
          <p:spPr bwMode="auto">
            <a:xfrm>
              <a:off x="6885" y="13752"/>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7</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1" name="Rectangle 47"/>
            <p:cNvSpPr>
              <a:spLocks noChangeArrowheads="1"/>
            </p:cNvSpPr>
            <p:nvPr/>
          </p:nvSpPr>
          <p:spPr bwMode="auto">
            <a:xfrm>
              <a:off x="7383" y="13752"/>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8</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2" name="Rectangle 46"/>
            <p:cNvSpPr>
              <a:spLocks noChangeArrowheads="1"/>
            </p:cNvSpPr>
            <p:nvPr/>
          </p:nvSpPr>
          <p:spPr bwMode="auto">
            <a:xfrm>
              <a:off x="7881" y="13752"/>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9</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3" name="Rectangle 45"/>
            <p:cNvSpPr>
              <a:spLocks noChangeArrowheads="1"/>
            </p:cNvSpPr>
            <p:nvPr/>
          </p:nvSpPr>
          <p:spPr bwMode="auto">
            <a:xfrm>
              <a:off x="8323" y="13746"/>
              <a:ext cx="30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10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4" name="Rectangle 44"/>
            <p:cNvSpPr>
              <a:spLocks noChangeArrowheads="1"/>
            </p:cNvSpPr>
            <p:nvPr/>
          </p:nvSpPr>
          <p:spPr bwMode="auto">
            <a:xfrm>
              <a:off x="8821" y="13746"/>
              <a:ext cx="30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11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5" name="Line 43"/>
            <p:cNvSpPr>
              <a:spLocks noChangeShapeType="1"/>
            </p:cNvSpPr>
            <p:nvPr/>
          </p:nvSpPr>
          <p:spPr bwMode="auto">
            <a:xfrm>
              <a:off x="3232" y="13673"/>
              <a:ext cx="5990" cy="1"/>
            </a:xfrm>
            <a:prstGeom prst="line">
              <a:avLst/>
            </a:prstGeom>
            <a:noFill/>
            <a:ln w="18415" cap="sq">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 name="Line 42"/>
            <p:cNvSpPr>
              <a:spLocks noChangeShapeType="1"/>
            </p:cNvSpPr>
            <p:nvPr/>
          </p:nvSpPr>
          <p:spPr bwMode="auto">
            <a:xfrm>
              <a:off x="3232" y="14137"/>
              <a:ext cx="5990" cy="1"/>
            </a:xfrm>
            <a:prstGeom prst="line">
              <a:avLst/>
            </a:prstGeom>
            <a:noFill/>
            <a:ln w="18415" cap="sq">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 name="Line 41"/>
            <p:cNvSpPr>
              <a:spLocks noChangeShapeType="1"/>
            </p:cNvSpPr>
            <p:nvPr/>
          </p:nvSpPr>
          <p:spPr bwMode="auto">
            <a:xfrm>
              <a:off x="3232" y="13673"/>
              <a:ext cx="1" cy="464"/>
            </a:xfrm>
            <a:prstGeom prst="line">
              <a:avLst/>
            </a:prstGeom>
            <a:noFill/>
            <a:ln w="18415" cap="sq">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 name="Line 40"/>
            <p:cNvSpPr>
              <a:spLocks noChangeShapeType="1"/>
            </p:cNvSpPr>
            <p:nvPr/>
          </p:nvSpPr>
          <p:spPr bwMode="auto">
            <a:xfrm>
              <a:off x="9222" y="13673"/>
              <a:ext cx="1" cy="464"/>
            </a:xfrm>
            <a:prstGeom prst="line">
              <a:avLst/>
            </a:prstGeom>
            <a:noFill/>
            <a:ln w="18415" cap="sq">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 name="Line 39"/>
            <p:cNvSpPr>
              <a:spLocks noChangeShapeType="1"/>
            </p:cNvSpPr>
            <p:nvPr/>
          </p:nvSpPr>
          <p:spPr bwMode="auto">
            <a:xfrm>
              <a:off x="8723" y="13673"/>
              <a:ext cx="1" cy="464"/>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 name="Line 38"/>
            <p:cNvSpPr>
              <a:spLocks noChangeShapeType="1"/>
            </p:cNvSpPr>
            <p:nvPr/>
          </p:nvSpPr>
          <p:spPr bwMode="auto">
            <a:xfrm>
              <a:off x="8224" y="13673"/>
              <a:ext cx="1" cy="464"/>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 name="Line 37"/>
            <p:cNvSpPr>
              <a:spLocks noChangeShapeType="1"/>
            </p:cNvSpPr>
            <p:nvPr/>
          </p:nvSpPr>
          <p:spPr bwMode="auto">
            <a:xfrm>
              <a:off x="7725" y="13673"/>
              <a:ext cx="1" cy="464"/>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 name="Line 36"/>
            <p:cNvSpPr>
              <a:spLocks noChangeShapeType="1"/>
            </p:cNvSpPr>
            <p:nvPr/>
          </p:nvSpPr>
          <p:spPr bwMode="auto">
            <a:xfrm>
              <a:off x="7226" y="13673"/>
              <a:ext cx="1" cy="464"/>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 name="Line 35"/>
            <p:cNvSpPr>
              <a:spLocks noChangeShapeType="1"/>
            </p:cNvSpPr>
            <p:nvPr/>
          </p:nvSpPr>
          <p:spPr bwMode="auto">
            <a:xfrm>
              <a:off x="6726" y="13673"/>
              <a:ext cx="1" cy="464"/>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 name="Line 34"/>
            <p:cNvSpPr>
              <a:spLocks noChangeShapeType="1"/>
            </p:cNvSpPr>
            <p:nvPr/>
          </p:nvSpPr>
          <p:spPr bwMode="auto">
            <a:xfrm>
              <a:off x="6227" y="13673"/>
              <a:ext cx="1" cy="464"/>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 name="Line 33"/>
            <p:cNvSpPr>
              <a:spLocks noChangeShapeType="1"/>
            </p:cNvSpPr>
            <p:nvPr/>
          </p:nvSpPr>
          <p:spPr bwMode="auto">
            <a:xfrm>
              <a:off x="5728" y="13673"/>
              <a:ext cx="1" cy="464"/>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Line 32"/>
            <p:cNvSpPr>
              <a:spLocks noChangeShapeType="1"/>
            </p:cNvSpPr>
            <p:nvPr/>
          </p:nvSpPr>
          <p:spPr bwMode="auto">
            <a:xfrm>
              <a:off x="5229" y="13673"/>
              <a:ext cx="1" cy="464"/>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 name="Line 31"/>
            <p:cNvSpPr>
              <a:spLocks noChangeShapeType="1"/>
            </p:cNvSpPr>
            <p:nvPr/>
          </p:nvSpPr>
          <p:spPr bwMode="auto">
            <a:xfrm>
              <a:off x="4730" y="13673"/>
              <a:ext cx="1" cy="464"/>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 name="Line 30"/>
            <p:cNvSpPr>
              <a:spLocks noChangeShapeType="1"/>
            </p:cNvSpPr>
            <p:nvPr/>
          </p:nvSpPr>
          <p:spPr bwMode="auto">
            <a:xfrm>
              <a:off x="4230" y="13673"/>
              <a:ext cx="1" cy="464"/>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 name="Line 29"/>
            <p:cNvSpPr>
              <a:spLocks noChangeShapeType="1"/>
            </p:cNvSpPr>
            <p:nvPr/>
          </p:nvSpPr>
          <p:spPr bwMode="auto">
            <a:xfrm>
              <a:off x="3731" y="13673"/>
              <a:ext cx="1" cy="464"/>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 name="Rectangle 28"/>
            <p:cNvSpPr>
              <a:spLocks noChangeArrowheads="1"/>
            </p:cNvSpPr>
            <p:nvPr/>
          </p:nvSpPr>
          <p:spPr bwMode="auto">
            <a:xfrm>
              <a:off x="3391" y="13752"/>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1" name="Rectangle 27"/>
            <p:cNvSpPr>
              <a:spLocks noChangeArrowheads="1"/>
            </p:cNvSpPr>
            <p:nvPr/>
          </p:nvSpPr>
          <p:spPr bwMode="auto">
            <a:xfrm>
              <a:off x="3889" y="13752"/>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2" name="Rectangle 26"/>
            <p:cNvSpPr>
              <a:spLocks noChangeArrowheads="1"/>
            </p:cNvSpPr>
            <p:nvPr/>
          </p:nvSpPr>
          <p:spPr bwMode="auto">
            <a:xfrm>
              <a:off x="4390" y="13752"/>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3" name="Rectangle 25"/>
            <p:cNvSpPr>
              <a:spLocks noChangeArrowheads="1"/>
            </p:cNvSpPr>
            <p:nvPr/>
          </p:nvSpPr>
          <p:spPr bwMode="auto">
            <a:xfrm>
              <a:off x="4887" y="13752"/>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4" name="Rectangle 24"/>
            <p:cNvSpPr>
              <a:spLocks noChangeArrowheads="1"/>
            </p:cNvSpPr>
            <p:nvPr/>
          </p:nvSpPr>
          <p:spPr bwMode="auto">
            <a:xfrm>
              <a:off x="5385" y="13752"/>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5" name="Rectangle 23"/>
            <p:cNvSpPr>
              <a:spLocks noChangeArrowheads="1"/>
            </p:cNvSpPr>
            <p:nvPr/>
          </p:nvSpPr>
          <p:spPr bwMode="auto">
            <a:xfrm>
              <a:off x="5886" y="13752"/>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6" name="Rectangle 22"/>
            <p:cNvSpPr>
              <a:spLocks noChangeArrowheads="1"/>
            </p:cNvSpPr>
            <p:nvPr/>
          </p:nvSpPr>
          <p:spPr bwMode="auto">
            <a:xfrm>
              <a:off x="6384" y="13752"/>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7" name="Rectangle 21"/>
            <p:cNvSpPr>
              <a:spLocks noChangeArrowheads="1"/>
            </p:cNvSpPr>
            <p:nvPr/>
          </p:nvSpPr>
          <p:spPr bwMode="auto">
            <a:xfrm>
              <a:off x="6885" y="13752"/>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7</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8" name="Rectangle 20"/>
            <p:cNvSpPr>
              <a:spLocks noChangeArrowheads="1"/>
            </p:cNvSpPr>
            <p:nvPr/>
          </p:nvSpPr>
          <p:spPr bwMode="auto">
            <a:xfrm>
              <a:off x="7383" y="13752"/>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8</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9" name="Rectangle 19"/>
            <p:cNvSpPr>
              <a:spLocks noChangeArrowheads="1"/>
            </p:cNvSpPr>
            <p:nvPr/>
          </p:nvSpPr>
          <p:spPr bwMode="auto">
            <a:xfrm>
              <a:off x="7881" y="13752"/>
              <a:ext cx="1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9</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0" name="Rectangle 18"/>
            <p:cNvSpPr>
              <a:spLocks noChangeArrowheads="1"/>
            </p:cNvSpPr>
            <p:nvPr/>
          </p:nvSpPr>
          <p:spPr bwMode="auto">
            <a:xfrm>
              <a:off x="8323" y="13746"/>
              <a:ext cx="30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10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1" name="Rectangle 17"/>
            <p:cNvSpPr>
              <a:spLocks noChangeArrowheads="1"/>
            </p:cNvSpPr>
            <p:nvPr/>
          </p:nvSpPr>
          <p:spPr bwMode="auto">
            <a:xfrm>
              <a:off x="8821" y="13746"/>
              <a:ext cx="30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11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2" name="Line 16"/>
            <p:cNvSpPr>
              <a:spLocks noChangeShapeType="1"/>
            </p:cNvSpPr>
            <p:nvPr/>
          </p:nvSpPr>
          <p:spPr bwMode="auto">
            <a:xfrm>
              <a:off x="3232" y="13673"/>
              <a:ext cx="5990" cy="1"/>
            </a:xfrm>
            <a:prstGeom prst="line">
              <a:avLst/>
            </a:prstGeom>
            <a:noFill/>
            <a:ln w="18415" cap="sq">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 name="Line 15"/>
            <p:cNvSpPr>
              <a:spLocks noChangeShapeType="1"/>
            </p:cNvSpPr>
            <p:nvPr/>
          </p:nvSpPr>
          <p:spPr bwMode="auto">
            <a:xfrm>
              <a:off x="3232" y="14137"/>
              <a:ext cx="5990" cy="1"/>
            </a:xfrm>
            <a:prstGeom prst="line">
              <a:avLst/>
            </a:prstGeom>
            <a:noFill/>
            <a:ln w="18415" cap="sq">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 name="Line 14"/>
            <p:cNvSpPr>
              <a:spLocks noChangeShapeType="1"/>
            </p:cNvSpPr>
            <p:nvPr/>
          </p:nvSpPr>
          <p:spPr bwMode="auto">
            <a:xfrm>
              <a:off x="3232" y="13673"/>
              <a:ext cx="1" cy="464"/>
            </a:xfrm>
            <a:prstGeom prst="line">
              <a:avLst/>
            </a:prstGeom>
            <a:noFill/>
            <a:ln w="18415" cap="sq">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 name="Line 13"/>
            <p:cNvSpPr>
              <a:spLocks noChangeShapeType="1"/>
            </p:cNvSpPr>
            <p:nvPr/>
          </p:nvSpPr>
          <p:spPr bwMode="auto">
            <a:xfrm>
              <a:off x="9222" y="13673"/>
              <a:ext cx="1" cy="464"/>
            </a:xfrm>
            <a:prstGeom prst="line">
              <a:avLst/>
            </a:prstGeom>
            <a:noFill/>
            <a:ln w="18415" cap="sq">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 name="Line 12"/>
            <p:cNvSpPr>
              <a:spLocks noChangeShapeType="1"/>
            </p:cNvSpPr>
            <p:nvPr/>
          </p:nvSpPr>
          <p:spPr bwMode="auto">
            <a:xfrm>
              <a:off x="8723" y="13673"/>
              <a:ext cx="1" cy="464"/>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 name="Line 11"/>
            <p:cNvSpPr>
              <a:spLocks noChangeShapeType="1"/>
            </p:cNvSpPr>
            <p:nvPr/>
          </p:nvSpPr>
          <p:spPr bwMode="auto">
            <a:xfrm>
              <a:off x="8224" y="13673"/>
              <a:ext cx="1" cy="464"/>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 name="Line 10"/>
            <p:cNvSpPr>
              <a:spLocks noChangeShapeType="1"/>
            </p:cNvSpPr>
            <p:nvPr/>
          </p:nvSpPr>
          <p:spPr bwMode="auto">
            <a:xfrm>
              <a:off x="7725" y="13673"/>
              <a:ext cx="1" cy="464"/>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 name="Line 9"/>
            <p:cNvSpPr>
              <a:spLocks noChangeShapeType="1"/>
            </p:cNvSpPr>
            <p:nvPr/>
          </p:nvSpPr>
          <p:spPr bwMode="auto">
            <a:xfrm>
              <a:off x="7226" y="13673"/>
              <a:ext cx="1" cy="464"/>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 name="Line 8"/>
            <p:cNvSpPr>
              <a:spLocks noChangeShapeType="1"/>
            </p:cNvSpPr>
            <p:nvPr/>
          </p:nvSpPr>
          <p:spPr bwMode="auto">
            <a:xfrm>
              <a:off x="6726" y="13673"/>
              <a:ext cx="1" cy="464"/>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 name="Line 7"/>
            <p:cNvSpPr>
              <a:spLocks noChangeShapeType="1"/>
            </p:cNvSpPr>
            <p:nvPr/>
          </p:nvSpPr>
          <p:spPr bwMode="auto">
            <a:xfrm>
              <a:off x="6227" y="13673"/>
              <a:ext cx="1" cy="464"/>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 name="Line 6"/>
            <p:cNvSpPr>
              <a:spLocks noChangeShapeType="1"/>
            </p:cNvSpPr>
            <p:nvPr/>
          </p:nvSpPr>
          <p:spPr bwMode="auto">
            <a:xfrm>
              <a:off x="5728" y="13673"/>
              <a:ext cx="1" cy="464"/>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 name="Line 5"/>
            <p:cNvSpPr>
              <a:spLocks noChangeShapeType="1"/>
            </p:cNvSpPr>
            <p:nvPr/>
          </p:nvSpPr>
          <p:spPr bwMode="auto">
            <a:xfrm>
              <a:off x="5229" y="13673"/>
              <a:ext cx="1" cy="464"/>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4" name="Line 4"/>
            <p:cNvSpPr>
              <a:spLocks noChangeShapeType="1"/>
            </p:cNvSpPr>
            <p:nvPr/>
          </p:nvSpPr>
          <p:spPr bwMode="auto">
            <a:xfrm>
              <a:off x="4730" y="13673"/>
              <a:ext cx="1" cy="464"/>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 name="Line 3"/>
            <p:cNvSpPr>
              <a:spLocks noChangeShapeType="1"/>
            </p:cNvSpPr>
            <p:nvPr/>
          </p:nvSpPr>
          <p:spPr bwMode="auto">
            <a:xfrm>
              <a:off x="4230" y="13673"/>
              <a:ext cx="1" cy="464"/>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 name="Line 2"/>
            <p:cNvSpPr>
              <a:spLocks noChangeShapeType="1"/>
            </p:cNvSpPr>
            <p:nvPr/>
          </p:nvSpPr>
          <p:spPr bwMode="auto">
            <a:xfrm>
              <a:off x="3731" y="13673"/>
              <a:ext cx="1" cy="464"/>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59" name="Rectangle 774"/>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921609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Least </a:t>
            </a:r>
            <a:r>
              <a:rPr lang="en-US" dirty="0"/>
              <a:t>Recently Used (LRU)</a:t>
            </a:r>
          </a:p>
        </p:txBody>
      </p:sp>
      <p:sp>
        <p:nvSpPr>
          <p:cNvPr id="3" name="Content Placeholder 2"/>
          <p:cNvSpPr>
            <a:spLocks noGrp="1"/>
          </p:cNvSpPr>
          <p:nvPr>
            <p:ph idx="1"/>
          </p:nvPr>
        </p:nvSpPr>
        <p:spPr/>
        <p:txBody>
          <a:bodyPr/>
          <a:lstStyle/>
          <a:p>
            <a:r>
              <a:rPr lang="en-US" dirty="0"/>
              <a:t>Giải thuật thay thế trang “lâu nhất chưa sử dụng” Least Recently </a:t>
            </a:r>
            <a:r>
              <a:rPr lang="en-US" dirty="0" smtClean="0"/>
              <a:t>Used </a:t>
            </a:r>
            <a:r>
              <a:rPr lang="en-US" dirty="0"/>
              <a:t>(LRU</a:t>
            </a:r>
            <a:r>
              <a:rPr lang="en-US" dirty="0" smtClean="0"/>
              <a:t>)</a:t>
            </a:r>
          </a:p>
          <a:p>
            <a:pPr lvl="1"/>
            <a:r>
              <a:rPr lang="en-US" dirty="0"/>
              <a:t>Trong bảng phân trang, mỗi trang được ghi nhận thời điểm được tham chiếu.</a:t>
            </a:r>
          </a:p>
          <a:p>
            <a:pPr lvl="1"/>
            <a:r>
              <a:rPr lang="en-US" dirty="0"/>
              <a:t>Chọn trang thay thế là trang đã không  được tham khảo trong thời gian lâu nhất</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dirty="0"/>
          </a:p>
        </p:txBody>
      </p:sp>
      <p:pic>
        <p:nvPicPr>
          <p:cNvPr id="3073"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4155658"/>
            <a:ext cx="7696200" cy="239754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9062204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Giải thuật FIFO</a:t>
            </a:r>
          </a:p>
        </p:txBody>
      </p:sp>
      <p:sp>
        <p:nvSpPr>
          <p:cNvPr id="3" name="Content Placeholder 2"/>
          <p:cNvSpPr>
            <a:spLocks noGrp="1"/>
          </p:cNvSpPr>
          <p:nvPr>
            <p:ph idx="1"/>
          </p:nvPr>
        </p:nvSpPr>
        <p:spPr/>
        <p:txBody>
          <a:bodyPr/>
          <a:lstStyle/>
          <a:p>
            <a:r>
              <a:rPr lang="en-US" dirty="0"/>
              <a:t>Xem các frame được cấp phát cho process như là circular buffer</a:t>
            </a:r>
          </a:p>
          <a:p>
            <a:r>
              <a:rPr lang="en-US" dirty="0"/>
              <a:t>Trang nhớ cũ nhất sẽ được thay thế: first-in, first-out</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928" y="4876800"/>
            <a:ext cx="788867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272715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Giải thuật thay thế trang FIFO cải tiến</a:t>
            </a:r>
          </a:p>
        </p:txBody>
      </p:sp>
      <p:sp>
        <p:nvSpPr>
          <p:cNvPr id="3" name="Content Placeholder 2"/>
          <p:cNvSpPr>
            <a:spLocks noGrp="1"/>
          </p:cNvSpPr>
          <p:nvPr>
            <p:ph idx="1"/>
          </p:nvPr>
        </p:nvSpPr>
        <p:spPr/>
        <p:txBody>
          <a:bodyPr>
            <a:normAutofit fontScale="85000" lnSpcReduction="20000"/>
          </a:bodyPr>
          <a:lstStyle/>
          <a:p>
            <a:r>
              <a:rPr lang="en-US" dirty="0"/>
              <a:t>Giải thuật thay thế trang FIFO cải tiến (Second Chance – cơ hội </a:t>
            </a:r>
            <a:r>
              <a:rPr lang="en-US" dirty="0" smtClean="0"/>
              <a:t>thứ 2</a:t>
            </a:r>
            <a:r>
              <a:rPr lang="en-US" dirty="0"/>
              <a:t>Ý tưởng của </a:t>
            </a:r>
            <a:r>
              <a:rPr lang="en-US" b="1" dirty="0"/>
              <a:t>Second chance</a:t>
            </a:r>
            <a:r>
              <a:rPr lang="en-US" dirty="0"/>
              <a:t> tương tự FIFO nhưng cho cơ hội thứ hai còn có tên là đồng hồ vì dùng bộ đệm quay vòng giống đồng hồ.</a:t>
            </a:r>
          </a:p>
          <a:p>
            <a:r>
              <a:rPr lang="en-US" dirty="0"/>
              <a:t>Giải thuật</a:t>
            </a:r>
          </a:p>
          <a:p>
            <a:pPr lvl="1"/>
            <a:r>
              <a:rPr lang="en-US" dirty="0"/>
              <a:t>-Resident set – số frame của mỗi tiến trình được hiện thực dạng quay vòng</a:t>
            </a:r>
          </a:p>
          <a:p>
            <a:pPr lvl="1"/>
            <a:r>
              <a:rPr lang="en-US" dirty="0"/>
              <a:t>Khi một trang được thay thế, con trỏ sẽ chỉ đến frame kế tiếp trong bộ đệm quay vòng</a:t>
            </a:r>
          </a:p>
          <a:p>
            <a:pPr lvl="1"/>
            <a:r>
              <a:rPr lang="en-US" dirty="0"/>
              <a:t>Mỗi frame có một use-bit. Bit này được thiết lập trị 1 khi  </a:t>
            </a:r>
          </a:p>
          <a:p>
            <a:pPr lvl="2"/>
            <a:r>
              <a:rPr lang="en-US" dirty="0"/>
              <a:t>Trang nhớ được nạp lần đầu vào frame</a:t>
            </a:r>
          </a:p>
          <a:p>
            <a:pPr lvl="2"/>
            <a:r>
              <a:rPr lang="en-US" dirty="0"/>
              <a:t>Có tham chiếu tới địa chỉ thuộc trang chứa trong frame </a:t>
            </a:r>
          </a:p>
          <a:p>
            <a:pPr lvl="1"/>
            <a:r>
              <a:rPr lang="en-US" dirty="0"/>
              <a:t>Trang được chọn xét thay thế theo kiểu FIFO</a:t>
            </a:r>
          </a:p>
          <a:p>
            <a:pPr lvl="1"/>
            <a:r>
              <a:rPr lang="en-US" dirty="0"/>
              <a:t>Khi cần thay thế một trang nhớ, trang nhớ nằm trên frame đầu tiên có use bit bằng 0 sẽ được thay thế.</a:t>
            </a:r>
          </a:p>
          <a:p>
            <a:pPr lvl="1"/>
            <a:r>
              <a:rPr lang="en-US" dirty="0"/>
              <a:t>Trong suốt quá trình tìm trang nhớ thay thế, giải thuật clock sẽ reset về giá trị 0 các use-bit của frame trên đường đi qua.</a:t>
            </a:r>
          </a:p>
          <a:p>
            <a:endParaRPr lang="en-US" dirty="0" smtClean="0"/>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dirty="0"/>
          </a:p>
        </p:txBody>
      </p:sp>
    </p:spTree>
    <p:extLst>
      <p:ext uri="{BB962C8B-B14F-4D97-AF65-F5344CB8AC3E}">
        <p14:creationId xmlns:p14="http://schemas.microsoft.com/office/powerpoint/2010/main" val="253388566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Giải thuật thay thế trang FIFO cải tiến</a:t>
            </a:r>
          </a:p>
        </p:txBody>
      </p:sp>
      <p:sp>
        <p:nvSpPr>
          <p:cNvPr id="3" name="Content Placeholder 2"/>
          <p:cNvSpPr>
            <a:spLocks noGrp="1"/>
          </p:cNvSpPr>
          <p:nvPr>
            <p:ph idx="1"/>
          </p:nvPr>
        </p:nvSpPr>
        <p:spPr/>
        <p:txBody>
          <a:bodyPr/>
          <a:lstStyle/>
          <a:p>
            <a:r>
              <a:rPr lang="en-US" dirty="0"/>
              <a:t>Dấu *: use bit tương ứng được thiết lập trị 1</a:t>
            </a:r>
          </a:p>
          <a:p>
            <a:r>
              <a:rPr lang="en-US" dirty="0"/>
              <a:t>Giải thuật Clock bảo vệ các trang thường được tham chiếu bằng cách thiết lập use bit bằng 1 với mỗi lần tham chiếu</a:t>
            </a:r>
          </a:p>
          <a:p>
            <a:r>
              <a:rPr lang="en-US" dirty="0"/>
              <a:t>Một số kết quả thực nghiệm cho thấy clock có hiệu suất gần với LRU</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495800"/>
            <a:ext cx="7970079"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2099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 </a:t>
            </a:r>
            <a:r>
              <a:rPr lang="en-US" dirty="0" err="1"/>
              <a:t>Kỹ</a:t>
            </a:r>
            <a:r>
              <a:rPr lang="en-US" dirty="0"/>
              <a:t> </a:t>
            </a:r>
            <a:r>
              <a:rPr lang="en-US" dirty="0" err="1"/>
              <a:t>thuật</a:t>
            </a:r>
            <a:r>
              <a:rPr lang="en-US" dirty="0"/>
              <a:t> </a:t>
            </a:r>
            <a:r>
              <a:rPr lang="en-US" dirty="0" err="1"/>
              <a:t>phân</a:t>
            </a:r>
            <a:r>
              <a:rPr lang="en-US" dirty="0"/>
              <a:t> </a:t>
            </a:r>
            <a:r>
              <a:rPr lang="en-US" dirty="0" err="1"/>
              <a:t>trang</a:t>
            </a:r>
            <a:r>
              <a:rPr lang="en-US" dirty="0"/>
              <a:t> (Paging)</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graphicFrame>
        <p:nvGraphicFramePr>
          <p:cNvPr id="7" name="Content Placeholder 3"/>
          <p:cNvGraphicFramePr>
            <a:graphicFrameLocks/>
          </p:cNvGraphicFramePr>
          <p:nvPr/>
        </p:nvGraphicFramePr>
        <p:xfrm>
          <a:off x="1066800" y="2133600"/>
          <a:ext cx="6883400" cy="2985135"/>
        </p:xfrm>
        <a:graphic>
          <a:graphicData uri="http://schemas.openxmlformats.org/drawingml/2006/table">
            <a:tbl>
              <a:tblPr/>
              <a:tblGrid>
                <a:gridCol w="1219200"/>
                <a:gridCol w="533400"/>
                <a:gridCol w="914400"/>
                <a:gridCol w="762000"/>
                <a:gridCol w="1447800"/>
                <a:gridCol w="376238"/>
                <a:gridCol w="1322387"/>
                <a:gridCol w="307975"/>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smtClean="0">
                          <a:ln>
                            <a:noFill/>
                          </a:ln>
                          <a:solidFill>
                            <a:srgbClr val="000000"/>
                          </a:solidFill>
                          <a:effectLst/>
                          <a:latin typeface="Tw Cen MT" charset="-18"/>
                          <a:ea typeface="ＭＳ Ｐゴシック" charset="-128"/>
                        </a:rPr>
                        <a:t>Logical memory</a:t>
                      </a:r>
                      <a:endParaRPr kumimoji="0" lang="en-US"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FFFFFF"/>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w Cen MT" charset="-18"/>
                          <a:ea typeface="ＭＳ Ｐゴシック" charset="-128"/>
                        </a:rPr>
                        <a:t>PAGE TABLE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FFFFFF"/>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smtClean="0">
                          <a:ln>
                            <a:noFill/>
                          </a:ln>
                          <a:solidFill>
                            <a:schemeClr val="tx1"/>
                          </a:solidFill>
                          <a:effectLst/>
                          <a:latin typeface="Tw Cen MT" charset="-18"/>
                          <a:ea typeface="ＭＳ Ｐゴシック" charset="-128"/>
                        </a:rPr>
                        <a:t>Physical memory</a:t>
                      </a:r>
                      <a:endParaRPr kumimoji="0" lang="en-US" sz="20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rgbClr val="FFFFFF"/>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P0</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page</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frame</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Attributes</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smtClean="0">
                          <a:ln>
                            <a:noFill/>
                          </a:ln>
                          <a:solidFill>
                            <a:srgbClr val="000000"/>
                          </a:solidFill>
                          <a:effectLst/>
                          <a:latin typeface="Arial" charset="0"/>
                          <a:ea typeface="ＭＳ Ｐゴシック" charset="-128"/>
                          <a:cs typeface="Times New Roman" charset="0"/>
                        </a:rPr>
                        <a:t>f0</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P1</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0</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4</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 </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f1</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P2</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1</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3</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smtClean="0">
                          <a:ln>
                            <a:noFill/>
                          </a:ln>
                          <a:solidFill>
                            <a:srgbClr val="000000"/>
                          </a:solidFill>
                          <a:effectLst/>
                          <a:latin typeface="Arial" charset="0"/>
                          <a:ea typeface="ＭＳ Ｐゴシック" charset="-128"/>
                          <a:cs typeface="Times New Roman" charset="0"/>
                        </a:rPr>
                        <a:t>f2</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P3</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2</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1</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en-US" sz="2000" b="0" i="0" u="none" strike="noStrike" cap="none" normalizeH="0" baseline="0" smtClean="0">
                          <a:ln>
                            <a:noFill/>
                          </a:ln>
                          <a:solidFill>
                            <a:srgbClr val="000000"/>
                          </a:solidFill>
                          <a:effectLst/>
                          <a:latin typeface="Arial" charset="0"/>
                          <a:ea typeface="ＭＳ Ｐゴシック" charset="-128"/>
                          <a:cs typeface="Times New Roman" charset="0"/>
                        </a:rPr>
                        <a:t> </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smtClean="0">
                          <a:ln>
                            <a:noFill/>
                          </a:ln>
                          <a:solidFill>
                            <a:srgbClr val="000000"/>
                          </a:solidFill>
                          <a:effectLst/>
                          <a:latin typeface="Arial" charset="0"/>
                          <a:ea typeface="ＭＳ Ｐゴシック" charset="-128"/>
                          <a:cs typeface="Times New Roman" charset="0"/>
                        </a:rPr>
                        <a:t>f3</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127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3</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5</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en-US" sz="2000" b="0" i="0" u="none" strike="noStrike" cap="none" normalizeH="0" baseline="0" smtClean="0">
                          <a:ln>
                            <a:noFill/>
                          </a:ln>
                          <a:solidFill>
                            <a:srgbClr val="000000"/>
                          </a:solidFill>
                          <a:effectLst/>
                          <a:latin typeface="Arial" charset="0"/>
                          <a:ea typeface="ＭＳ Ｐゴシック" charset="-128"/>
                          <a:cs typeface="Times New Roman" charset="0"/>
                        </a:rPr>
                        <a:t>P0</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en-US" sz="2000" b="0" i="0" u="none" strike="noStrike" cap="none" normalizeH="0" baseline="0" smtClean="0">
                          <a:ln>
                            <a:noFill/>
                          </a:ln>
                          <a:solidFill>
                            <a:srgbClr val="000000"/>
                          </a:solidFill>
                          <a:effectLst/>
                          <a:latin typeface="Arial" charset="0"/>
                          <a:ea typeface="ＭＳ Ｐゴシック" charset="-128"/>
                          <a:cs typeface="Times New Roman" charset="0"/>
                        </a:rPr>
                        <a:t>f4</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en-US" sz="2000" b="0" i="0" u="none" strike="noStrike" cap="none" normalizeH="0" baseline="0" smtClean="0">
                          <a:ln>
                            <a:noFill/>
                          </a:ln>
                          <a:solidFill>
                            <a:srgbClr val="000000"/>
                          </a:solidFill>
                          <a:effectLst/>
                          <a:latin typeface="Arial" charset="0"/>
                          <a:ea typeface="ＭＳ Ｐゴシック" charset="-128"/>
                          <a:cs typeface="Times New Roman" charset="0"/>
                        </a:rPr>
                        <a:t> </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smtClean="0">
                          <a:ln>
                            <a:noFill/>
                          </a:ln>
                          <a:solidFill>
                            <a:srgbClr val="000000"/>
                          </a:solidFill>
                          <a:effectLst/>
                          <a:latin typeface="Arial" charset="0"/>
                          <a:ea typeface="ＭＳ Ｐゴシック" charset="-128"/>
                          <a:cs typeface="Times New Roman" charset="0"/>
                        </a:rPr>
                        <a:t>f5</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cxnSp>
        <p:nvCxnSpPr>
          <p:cNvPr id="8" name="Straight Arrow Connector 7"/>
          <p:cNvCxnSpPr>
            <a:cxnSpLocks noChangeShapeType="1"/>
          </p:cNvCxnSpPr>
          <p:nvPr/>
        </p:nvCxnSpPr>
        <p:spPr bwMode="auto">
          <a:xfrm>
            <a:off x="4267200" y="3352800"/>
            <a:ext cx="1981200" cy="1143000"/>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9" name="Rounded Rectangular Callout 8"/>
          <p:cNvSpPr>
            <a:spLocks noChangeArrowheads="1"/>
          </p:cNvSpPr>
          <p:nvPr/>
        </p:nvSpPr>
        <p:spPr bwMode="auto">
          <a:xfrm>
            <a:off x="1676400" y="5334000"/>
            <a:ext cx="5638800" cy="1143000"/>
          </a:xfrm>
          <a:prstGeom prst="wedgeRoundRectCallout">
            <a:avLst>
              <a:gd name="adj1" fmla="val -5528"/>
              <a:gd name="adj2" fmla="val -95389"/>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lvl="0"/>
            <a:r>
              <a:rPr lang="en-US" sz="2400" dirty="0">
                <a:solidFill>
                  <a:srgbClr val="002060"/>
                </a:solidFill>
              </a:rPr>
              <a:t>HĐH </a:t>
            </a:r>
            <a:r>
              <a:rPr lang="en-US" sz="2400" dirty="0" err="1">
                <a:solidFill>
                  <a:srgbClr val="002060"/>
                </a:solidFill>
              </a:rPr>
              <a:t>sử</a:t>
            </a:r>
            <a:r>
              <a:rPr lang="en-US" sz="2400" dirty="0">
                <a:solidFill>
                  <a:srgbClr val="002060"/>
                </a:solidFill>
              </a:rPr>
              <a:t> </a:t>
            </a:r>
            <a:r>
              <a:rPr lang="en-US" sz="2400" dirty="0" err="1">
                <a:solidFill>
                  <a:srgbClr val="002060"/>
                </a:solidFill>
              </a:rPr>
              <a:t>dụng</a:t>
            </a:r>
            <a:r>
              <a:rPr lang="en-US" sz="2400" dirty="0">
                <a:solidFill>
                  <a:srgbClr val="002060"/>
                </a:solidFill>
              </a:rPr>
              <a:t> </a:t>
            </a:r>
            <a:r>
              <a:rPr lang="en-US" sz="2400" dirty="0" err="1">
                <a:solidFill>
                  <a:srgbClr val="002060"/>
                </a:solidFill>
              </a:rPr>
              <a:t>bảng</a:t>
            </a:r>
            <a:r>
              <a:rPr lang="en-US" sz="2400" dirty="0">
                <a:solidFill>
                  <a:srgbClr val="002060"/>
                </a:solidFill>
              </a:rPr>
              <a:t> </a:t>
            </a:r>
            <a:r>
              <a:rPr lang="en-US" sz="2400" dirty="0" err="1">
                <a:solidFill>
                  <a:srgbClr val="002060"/>
                </a:solidFill>
              </a:rPr>
              <a:t>phân</a:t>
            </a:r>
            <a:r>
              <a:rPr lang="en-US" sz="2400" dirty="0">
                <a:solidFill>
                  <a:srgbClr val="002060"/>
                </a:solidFill>
              </a:rPr>
              <a:t> </a:t>
            </a:r>
            <a:r>
              <a:rPr lang="en-US" sz="2400" dirty="0" err="1">
                <a:solidFill>
                  <a:srgbClr val="002060"/>
                </a:solidFill>
              </a:rPr>
              <a:t>trang</a:t>
            </a:r>
            <a:r>
              <a:rPr lang="en-US" sz="2400" dirty="0">
                <a:solidFill>
                  <a:srgbClr val="002060"/>
                </a:solidFill>
              </a:rPr>
              <a:t> (</a:t>
            </a:r>
            <a:r>
              <a:rPr lang="en-US" sz="2400" i="1" dirty="0">
                <a:solidFill>
                  <a:srgbClr val="002060"/>
                </a:solidFill>
              </a:rPr>
              <a:t>page table</a:t>
            </a:r>
            <a:r>
              <a:rPr lang="en-US" sz="2400" dirty="0">
                <a:solidFill>
                  <a:srgbClr val="002060"/>
                </a:solidFill>
              </a:rPr>
              <a:t>) </a:t>
            </a:r>
            <a:r>
              <a:rPr lang="en-US" sz="2400" dirty="0" err="1">
                <a:solidFill>
                  <a:srgbClr val="002060"/>
                </a:solidFill>
              </a:rPr>
              <a:t>để</a:t>
            </a:r>
            <a:r>
              <a:rPr lang="en-US" sz="2400" dirty="0">
                <a:solidFill>
                  <a:srgbClr val="002060"/>
                </a:solidFill>
              </a:rPr>
              <a:t> </a:t>
            </a:r>
            <a:r>
              <a:rPr lang="en-US" sz="2400" dirty="0" err="1">
                <a:solidFill>
                  <a:srgbClr val="002060"/>
                </a:solidFill>
              </a:rPr>
              <a:t>ánh</a:t>
            </a:r>
            <a:r>
              <a:rPr lang="en-US" sz="2400" dirty="0">
                <a:solidFill>
                  <a:srgbClr val="002060"/>
                </a:solidFill>
              </a:rPr>
              <a:t> </a:t>
            </a:r>
            <a:r>
              <a:rPr lang="en-US" sz="2400" dirty="0" err="1">
                <a:solidFill>
                  <a:srgbClr val="002060"/>
                </a:solidFill>
              </a:rPr>
              <a:t>xạ</a:t>
            </a:r>
            <a:r>
              <a:rPr lang="en-US" sz="2400" dirty="0">
                <a:solidFill>
                  <a:srgbClr val="002060"/>
                </a:solidFill>
              </a:rPr>
              <a:t> </a:t>
            </a:r>
            <a:r>
              <a:rPr lang="en-US" sz="2400" dirty="0" err="1">
                <a:solidFill>
                  <a:srgbClr val="002060"/>
                </a:solidFill>
              </a:rPr>
              <a:t>các</a:t>
            </a:r>
            <a:r>
              <a:rPr lang="en-US" sz="2400" dirty="0">
                <a:solidFill>
                  <a:srgbClr val="002060"/>
                </a:solidFill>
              </a:rPr>
              <a:t> </a:t>
            </a:r>
            <a:r>
              <a:rPr lang="en-US" sz="2400" dirty="0" err="1">
                <a:solidFill>
                  <a:srgbClr val="002060"/>
                </a:solidFill>
              </a:rPr>
              <a:t>trang</a:t>
            </a:r>
            <a:r>
              <a:rPr lang="en-US" sz="2400" dirty="0">
                <a:solidFill>
                  <a:srgbClr val="002060"/>
                </a:solidFill>
              </a:rPr>
              <a:t> </a:t>
            </a:r>
            <a:r>
              <a:rPr lang="en-US" sz="2400" dirty="0" err="1">
                <a:solidFill>
                  <a:srgbClr val="002060"/>
                </a:solidFill>
              </a:rPr>
              <a:t>của</a:t>
            </a:r>
            <a:r>
              <a:rPr lang="en-US" sz="2400" dirty="0">
                <a:solidFill>
                  <a:srgbClr val="002060"/>
                </a:solidFill>
              </a:rPr>
              <a:t> </a:t>
            </a:r>
            <a:r>
              <a:rPr lang="en-US" sz="2400" dirty="0" err="1">
                <a:solidFill>
                  <a:srgbClr val="002060"/>
                </a:solidFill>
              </a:rPr>
              <a:t>chương</a:t>
            </a:r>
            <a:r>
              <a:rPr lang="en-US" sz="2400" dirty="0">
                <a:solidFill>
                  <a:srgbClr val="002060"/>
                </a:solidFill>
              </a:rPr>
              <a:t> </a:t>
            </a:r>
            <a:r>
              <a:rPr lang="en-US" sz="2400" dirty="0" err="1">
                <a:solidFill>
                  <a:srgbClr val="002060"/>
                </a:solidFill>
              </a:rPr>
              <a:t>trình</a:t>
            </a:r>
            <a:r>
              <a:rPr lang="en-US" sz="2400" dirty="0">
                <a:solidFill>
                  <a:srgbClr val="002060"/>
                </a:solidFill>
              </a:rPr>
              <a:t> </a:t>
            </a:r>
            <a:r>
              <a:rPr lang="en-US" sz="2400" dirty="0" err="1">
                <a:solidFill>
                  <a:srgbClr val="002060"/>
                </a:solidFill>
              </a:rPr>
              <a:t>tới</a:t>
            </a:r>
            <a:r>
              <a:rPr lang="en-US" sz="2400" dirty="0">
                <a:solidFill>
                  <a:srgbClr val="002060"/>
                </a:solidFill>
              </a:rPr>
              <a:t> </a:t>
            </a:r>
            <a:r>
              <a:rPr lang="en-US" sz="2400" dirty="0" err="1">
                <a:solidFill>
                  <a:srgbClr val="002060"/>
                </a:solidFill>
              </a:rPr>
              <a:t>các</a:t>
            </a:r>
            <a:r>
              <a:rPr lang="en-US" sz="2400" dirty="0">
                <a:solidFill>
                  <a:srgbClr val="002060"/>
                </a:solidFill>
              </a:rPr>
              <a:t> frame </a:t>
            </a:r>
            <a:r>
              <a:rPr lang="en-US" sz="2400" dirty="0" err="1">
                <a:solidFill>
                  <a:srgbClr val="002060"/>
                </a:solidFill>
              </a:rPr>
              <a:t>bộ</a:t>
            </a:r>
            <a:r>
              <a:rPr lang="en-US" sz="2400" dirty="0">
                <a:solidFill>
                  <a:srgbClr val="002060"/>
                </a:solidFill>
              </a:rPr>
              <a:t> </a:t>
            </a:r>
            <a:r>
              <a:rPr lang="en-US" sz="2400" dirty="0" err="1">
                <a:solidFill>
                  <a:srgbClr val="002060"/>
                </a:solidFill>
              </a:rPr>
              <a:t>nhớ</a:t>
            </a:r>
            <a:r>
              <a:rPr lang="en-US" sz="2400" dirty="0">
                <a:solidFill>
                  <a:srgbClr val="002060"/>
                </a:solidFill>
              </a:rPr>
              <a:t>. </a:t>
            </a:r>
          </a:p>
        </p:txBody>
      </p:sp>
    </p:spTree>
    <p:extLst>
      <p:ext uri="{BB962C8B-B14F-4D97-AF65-F5344CB8AC3E}">
        <p14:creationId xmlns:p14="http://schemas.microsoft.com/office/powerpoint/2010/main" val="35003656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NRU - Not Recently Used</a:t>
            </a:r>
          </a:p>
        </p:txBody>
      </p:sp>
      <p:sp>
        <p:nvSpPr>
          <p:cNvPr id="3" name="Content Placeholder 2"/>
          <p:cNvSpPr>
            <a:spLocks noGrp="1"/>
          </p:cNvSpPr>
          <p:nvPr>
            <p:ph idx="1"/>
          </p:nvPr>
        </p:nvSpPr>
        <p:spPr/>
        <p:txBody>
          <a:bodyPr>
            <a:normAutofit fontScale="92500" lnSpcReduction="20000"/>
          </a:bodyPr>
          <a:lstStyle/>
          <a:p>
            <a:r>
              <a:rPr lang="en-US" b="1" dirty="0"/>
              <a:t>Giải thuật thay thế trang ít được sử dụng gần đây (NRU - Not Recently Used)</a:t>
            </a:r>
          </a:p>
          <a:p>
            <a:pPr lvl="1"/>
            <a:r>
              <a:rPr lang="en-US" dirty="0"/>
              <a:t>Mỗi mục trong page table có thêm 2 bit là M (modified) và R (referenced: read, write)</a:t>
            </a:r>
          </a:p>
          <a:p>
            <a:pPr lvl="1"/>
            <a:r>
              <a:rPr lang="en-US" dirty="0"/>
              <a:t>Khởi đầu: R = M = 0</a:t>
            </a:r>
          </a:p>
          <a:p>
            <a:pPr lvl="1"/>
            <a:r>
              <a:rPr lang="en-US" dirty="0"/>
              <a:t>Khi trang nhớ được tham chiếu thì thiết lập R = 1</a:t>
            </a:r>
          </a:p>
          <a:p>
            <a:pPr lvl="1"/>
            <a:r>
              <a:rPr lang="en-US" dirty="0"/>
              <a:t>Khi có thay đổi nội dung trang nhớ thì thiết lập M = 1</a:t>
            </a:r>
          </a:p>
          <a:p>
            <a:pPr lvl="1"/>
            <a:r>
              <a:rPr lang="en-US" dirty="0"/>
              <a:t>Khi có page fault xảy ra, hệ điều hành xem xét tất cả trang nhớ và chia thành 4 loại dựa trên giá trị của R và M</a:t>
            </a:r>
          </a:p>
          <a:p>
            <a:pPr lvl="1"/>
            <a:r>
              <a:rPr lang="en-US" dirty="0"/>
              <a:t>Loại 1: không tham chiếu (R=0), không cập nhật (M=0)</a:t>
            </a:r>
          </a:p>
          <a:p>
            <a:pPr lvl="1"/>
            <a:r>
              <a:rPr lang="en-US" dirty="0"/>
              <a:t>Loại 2: không tham chiếu (R=0), có cập nhật (M=1)</a:t>
            </a:r>
          </a:p>
          <a:p>
            <a:pPr lvl="1"/>
            <a:r>
              <a:rPr lang="en-US" dirty="0"/>
              <a:t>Loại 3: có tham chiếu (R=1), không cập nhật (M=0)</a:t>
            </a:r>
          </a:p>
          <a:p>
            <a:pPr lvl="1"/>
            <a:r>
              <a:rPr lang="en-US" dirty="0"/>
              <a:t>Loại 4: có tham chiếu (R=1), có cập nhật (M=1)</a:t>
            </a:r>
          </a:p>
          <a:p>
            <a:pPr lvl="1"/>
            <a:r>
              <a:rPr lang="en-US" dirty="0"/>
              <a:t>NRU sẽ thay trang nhớ đầu tiên ở loại nhỏ hơn trước.</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dirty="0"/>
          </a:p>
        </p:txBody>
      </p:sp>
    </p:spTree>
    <p:extLst>
      <p:ext uri="{BB962C8B-B14F-4D97-AF65-F5344CB8AC3E}">
        <p14:creationId xmlns:p14="http://schemas.microsoft.com/office/powerpoint/2010/main" val="345503755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LFU (Least Frequently Used)</a:t>
            </a:r>
          </a:p>
        </p:txBody>
      </p:sp>
      <p:sp>
        <p:nvSpPr>
          <p:cNvPr id="3" name="Content Placeholder 2"/>
          <p:cNvSpPr>
            <a:spLocks noGrp="1"/>
          </p:cNvSpPr>
          <p:nvPr>
            <p:ph idx="1"/>
          </p:nvPr>
        </p:nvSpPr>
        <p:spPr/>
        <p:txBody>
          <a:bodyPr/>
          <a:lstStyle/>
          <a:p>
            <a:r>
              <a:rPr lang="en-US" dirty="0"/>
              <a:t>Là giải thuật xấp xỉ LRU </a:t>
            </a:r>
          </a:p>
          <a:p>
            <a:r>
              <a:rPr lang="en-US" dirty="0"/>
              <a:t>Chọn trang thay thế là trang có tần suất được tham khảo là nhỏ nhất trong 1 khoảng thời gian nhất định</a:t>
            </a:r>
          </a:p>
          <a:p>
            <a:r>
              <a:rPr lang="en-US" dirty="0"/>
              <a:t>Tại t=11, nếu trong bộ nhớ còn 3 trang 2, 3, 4 ta sẽ chọn trang 4 để thay thế </a:t>
            </a:r>
          </a:p>
          <a:p>
            <a:r>
              <a:rPr lang="en-US" dirty="0"/>
              <a:t> </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4419600"/>
            <a:ext cx="6538221"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202370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dirty="0"/>
          </a:p>
        </p:txBody>
      </p:sp>
    </p:spTree>
    <p:extLst>
      <p:ext uri="{BB962C8B-B14F-4D97-AF65-F5344CB8AC3E}">
        <p14:creationId xmlns:p14="http://schemas.microsoft.com/office/powerpoint/2010/main" val="2909191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 </a:t>
            </a:r>
            <a:r>
              <a:rPr lang="en-US" dirty="0" err="1"/>
              <a:t>Kỹ</a:t>
            </a:r>
            <a:r>
              <a:rPr lang="en-US" dirty="0"/>
              <a:t> </a:t>
            </a:r>
            <a:r>
              <a:rPr lang="en-US" dirty="0" err="1"/>
              <a:t>thuật</a:t>
            </a:r>
            <a:r>
              <a:rPr lang="en-US" dirty="0"/>
              <a:t> </a:t>
            </a:r>
            <a:r>
              <a:rPr lang="en-US" dirty="0" err="1"/>
              <a:t>phân</a:t>
            </a:r>
            <a:r>
              <a:rPr lang="en-US" dirty="0"/>
              <a:t> </a:t>
            </a:r>
            <a:r>
              <a:rPr lang="en-US" dirty="0" err="1"/>
              <a:t>trang</a:t>
            </a:r>
            <a:r>
              <a:rPr lang="en-US" dirty="0"/>
              <a:t> (Paging)</a:t>
            </a:r>
            <a:endParaRPr lang="vi-VN" dirty="0"/>
          </a:p>
        </p:txBody>
      </p:sp>
      <p:sp>
        <p:nvSpPr>
          <p:cNvPr id="4" name="Date Placeholder 3"/>
          <p:cNvSpPr>
            <a:spLocks noGrp="1"/>
          </p:cNvSpPr>
          <p:nvPr>
            <p:ph type="dt" sz="half" idx="10"/>
          </p:nvPr>
        </p:nvSpPr>
        <p:spPr/>
        <p:txBody>
          <a:bodyPr/>
          <a:lstStyle/>
          <a:p>
            <a:fld id="{CB44E0D7-0C67-4637-A2CB-07DBFE7909B7}" type="datetime1">
              <a:rPr lang="en-US" smtClean="0"/>
              <a:pPr/>
              <a:t>10/24/2017</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610680104"/>
              </p:ext>
            </p:extLst>
          </p:nvPr>
        </p:nvGraphicFramePr>
        <p:xfrm>
          <a:off x="1066800" y="2133600"/>
          <a:ext cx="6883400" cy="2985135"/>
        </p:xfrm>
        <a:graphic>
          <a:graphicData uri="http://schemas.openxmlformats.org/drawingml/2006/table">
            <a:tbl>
              <a:tblPr/>
              <a:tblGrid>
                <a:gridCol w="1219200"/>
                <a:gridCol w="533400"/>
                <a:gridCol w="914400"/>
                <a:gridCol w="762000"/>
                <a:gridCol w="1447800"/>
                <a:gridCol w="376238"/>
                <a:gridCol w="1322387"/>
                <a:gridCol w="307975"/>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smtClean="0">
                          <a:ln>
                            <a:noFill/>
                          </a:ln>
                          <a:solidFill>
                            <a:srgbClr val="000000"/>
                          </a:solidFill>
                          <a:effectLst/>
                          <a:latin typeface="Tw Cen MT" charset="-18"/>
                          <a:ea typeface="ＭＳ Ｐゴシック" charset="-128"/>
                        </a:rPr>
                        <a:t>Logical memory</a:t>
                      </a:r>
                      <a:endParaRPr kumimoji="0" lang="en-US" sz="20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FFFFFF"/>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w Cen MT" charset="-18"/>
                          <a:ea typeface="ＭＳ Ｐゴシック" charset="-128"/>
                        </a:rPr>
                        <a:t>PAGE TABLE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2000" b="0" i="0" u="none" strike="noStrike" cap="none" normalizeH="0" baseline="0" smtClean="0">
                        <a:ln>
                          <a:noFill/>
                        </a:ln>
                        <a:solidFill>
                          <a:srgbClr val="FFFFFF"/>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smtClean="0">
                          <a:ln>
                            <a:noFill/>
                          </a:ln>
                          <a:solidFill>
                            <a:schemeClr val="tx1"/>
                          </a:solidFill>
                          <a:effectLst/>
                          <a:latin typeface="Tw Cen MT" charset="-18"/>
                          <a:ea typeface="ＭＳ Ｐゴシック" charset="-128"/>
                        </a:rPr>
                        <a:t>Physical memory</a:t>
                      </a:r>
                      <a:endParaRPr kumimoji="0" lang="en-US" sz="2000" b="0"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rgbClr val="FFFFFF"/>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P0</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page</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frame</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Attributes</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smtClean="0">
                          <a:ln>
                            <a:noFill/>
                          </a:ln>
                          <a:solidFill>
                            <a:srgbClr val="000000"/>
                          </a:solidFill>
                          <a:effectLst/>
                          <a:latin typeface="Arial" charset="0"/>
                          <a:ea typeface="ＭＳ Ｐゴシック" charset="-128"/>
                          <a:cs typeface="Times New Roman" charset="0"/>
                        </a:rPr>
                        <a:t>f0</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P1</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0</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4</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endParaRPr kumimoji="0" lang="vi-VN"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f1</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P2</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1</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3</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smtClean="0">
                          <a:ln>
                            <a:noFill/>
                          </a:ln>
                          <a:solidFill>
                            <a:srgbClr val="000000"/>
                          </a:solidFill>
                          <a:effectLst/>
                          <a:latin typeface="Arial" charset="0"/>
                          <a:ea typeface="ＭＳ Ｐゴシック" charset="-128"/>
                          <a:cs typeface="Times New Roman" charset="0"/>
                        </a:rPr>
                        <a:t>f2</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P3</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2</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1</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en-US" sz="2000" b="0" i="0" u="none" strike="noStrike" cap="none" normalizeH="0" baseline="0" smtClean="0">
                          <a:ln>
                            <a:noFill/>
                          </a:ln>
                          <a:solidFill>
                            <a:srgbClr val="000000"/>
                          </a:solidFill>
                          <a:effectLst/>
                          <a:latin typeface="Arial" charset="0"/>
                          <a:ea typeface="ＭＳ Ｐゴシック" charset="-128"/>
                          <a:cs typeface="Times New Roman" charset="0"/>
                        </a:rPr>
                        <a:t>P1</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smtClean="0">
                          <a:ln>
                            <a:noFill/>
                          </a:ln>
                          <a:solidFill>
                            <a:srgbClr val="000000"/>
                          </a:solidFill>
                          <a:effectLst/>
                          <a:latin typeface="Arial" charset="0"/>
                          <a:ea typeface="ＭＳ Ｐゴシック" charset="-128"/>
                          <a:cs typeface="Times New Roman" charset="0"/>
                        </a:rPr>
                        <a:t>f3</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127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3</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rPr>
                        <a:t>5</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059113" algn="ctr"/>
                        </a:tabLst>
                      </a:pPr>
                      <a:endParaRPr kumimoji="0" lang="fr-FR" sz="2000" b="0" i="0" u="none" strike="noStrike" cap="none" normalizeH="0" baseline="0" smtClean="0">
                        <a:ln>
                          <a:noFill/>
                        </a:ln>
                        <a:solidFill>
                          <a:srgbClr val="000000"/>
                        </a:solidFill>
                        <a:effectLst/>
                        <a:latin typeface="Arial" charset="0"/>
                        <a:ea typeface="ＭＳ Ｐゴシック" charset="-128"/>
                        <a:cs typeface="Times New Roman" charset="0"/>
                      </a:endParaRPr>
                    </a:p>
                  </a:txBody>
                  <a:tcPr marL="44450" marR="44450" marT="0" marB="0"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en-US" sz="2000" b="0" i="0" u="none" strike="noStrike" cap="none" normalizeH="0" baseline="0" smtClean="0">
                          <a:ln>
                            <a:noFill/>
                          </a:ln>
                          <a:solidFill>
                            <a:srgbClr val="000000"/>
                          </a:solidFill>
                          <a:effectLst/>
                          <a:latin typeface="Arial" charset="0"/>
                          <a:ea typeface="ＭＳ Ｐゴシック" charset="-128"/>
                          <a:cs typeface="Times New Roman" charset="0"/>
                        </a:rPr>
                        <a:t>P0</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en-US" sz="2000" b="0" i="0" u="none" strike="noStrike" cap="none" normalizeH="0" baseline="0" smtClean="0">
                          <a:ln>
                            <a:noFill/>
                          </a:ln>
                          <a:solidFill>
                            <a:srgbClr val="000000"/>
                          </a:solidFill>
                          <a:effectLst/>
                          <a:latin typeface="Arial" charset="0"/>
                          <a:ea typeface="ＭＳ Ｐゴシック" charset="-128"/>
                          <a:cs typeface="Times New Roman" charset="0"/>
                        </a:rPr>
                        <a:t>f4</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059113" algn="ctr"/>
                        </a:tabLst>
                      </a:pPr>
                      <a:r>
                        <a:rPr kumimoji="0" lang="en-US" sz="2000" b="0" i="0" u="none" strike="noStrike" cap="none" normalizeH="0" baseline="0" smtClean="0">
                          <a:ln>
                            <a:noFill/>
                          </a:ln>
                          <a:solidFill>
                            <a:srgbClr val="000000"/>
                          </a:solidFill>
                          <a:effectLst/>
                          <a:latin typeface="Arial" charset="0"/>
                          <a:ea typeface="ＭＳ Ｐゴシック" charset="-128"/>
                          <a:cs typeface="Times New Roman" charset="0"/>
                        </a:rPr>
                        <a:t> </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059113" algn="ctr"/>
                        </a:tabLst>
                      </a:pPr>
                      <a:r>
                        <a:rPr kumimoji="0" lang="tr-TR" sz="2000" b="0" i="0" u="none" strike="noStrike" cap="none" normalizeH="0" baseline="0" smtClean="0">
                          <a:ln>
                            <a:noFill/>
                          </a:ln>
                          <a:solidFill>
                            <a:srgbClr val="000000"/>
                          </a:solidFill>
                          <a:effectLst/>
                          <a:latin typeface="Arial" charset="0"/>
                          <a:ea typeface="ＭＳ Ｐゴシック" charset="-128"/>
                          <a:cs typeface="Times New Roman" charset="0"/>
                        </a:rPr>
                        <a:t>f5</a:t>
                      </a:r>
                      <a:endParaRPr kumimoji="0" lang="en-US" sz="2000" b="0" i="0" u="none" strike="noStrike" cap="none" normalizeH="0" baseline="0" smtClean="0">
                        <a:ln>
                          <a:noFill/>
                        </a:ln>
                        <a:solidFill>
                          <a:srgbClr val="000000"/>
                        </a:solidFill>
                        <a:effectLst/>
                        <a:latin typeface="Times New Roman" charset="0"/>
                        <a:ea typeface="ＭＳ Ｐゴシック" charset="-128"/>
                        <a:cs typeface="Times New Roman" charset="0"/>
                      </a:endParaRPr>
                    </a:p>
                  </a:txBody>
                  <a:tcPr marL="44450" marR="44450" marT="0" marB="0" anchor="ctr" horzOverflow="overflow">
                    <a:lnL w="12700" cap="flat" cmpd="sng" algn="ctr">
                      <a:solidFill>
                        <a:srgbClr val="558BB8"/>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cxnSp>
        <p:nvCxnSpPr>
          <p:cNvPr id="8" name="Straight Arrow Connector 7"/>
          <p:cNvCxnSpPr>
            <a:cxnSpLocks noChangeShapeType="1"/>
          </p:cNvCxnSpPr>
          <p:nvPr/>
        </p:nvCxnSpPr>
        <p:spPr bwMode="auto">
          <a:xfrm>
            <a:off x="4267200" y="3733800"/>
            <a:ext cx="1981200" cy="381000"/>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9" name="Rounded Rectangular Callout 8"/>
          <p:cNvSpPr>
            <a:spLocks noChangeArrowheads="1"/>
          </p:cNvSpPr>
          <p:nvPr/>
        </p:nvSpPr>
        <p:spPr bwMode="auto">
          <a:xfrm>
            <a:off x="1676400" y="5334000"/>
            <a:ext cx="5638800" cy="1143000"/>
          </a:xfrm>
          <a:prstGeom prst="wedgeRoundRectCallout">
            <a:avLst>
              <a:gd name="adj1" fmla="val -5528"/>
              <a:gd name="adj2" fmla="val -95389"/>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lvl="0"/>
            <a:r>
              <a:rPr lang="en-US" sz="2400" dirty="0">
                <a:solidFill>
                  <a:srgbClr val="002060"/>
                </a:solidFill>
              </a:rPr>
              <a:t>HĐH </a:t>
            </a:r>
            <a:r>
              <a:rPr lang="en-US" sz="2400" dirty="0" err="1">
                <a:solidFill>
                  <a:srgbClr val="002060"/>
                </a:solidFill>
              </a:rPr>
              <a:t>sử</a:t>
            </a:r>
            <a:r>
              <a:rPr lang="en-US" sz="2400" dirty="0">
                <a:solidFill>
                  <a:srgbClr val="002060"/>
                </a:solidFill>
              </a:rPr>
              <a:t> </a:t>
            </a:r>
            <a:r>
              <a:rPr lang="en-US" sz="2400" dirty="0" err="1">
                <a:solidFill>
                  <a:srgbClr val="002060"/>
                </a:solidFill>
              </a:rPr>
              <a:t>dụng</a:t>
            </a:r>
            <a:r>
              <a:rPr lang="en-US" sz="2400" dirty="0">
                <a:solidFill>
                  <a:srgbClr val="002060"/>
                </a:solidFill>
              </a:rPr>
              <a:t> </a:t>
            </a:r>
            <a:r>
              <a:rPr lang="en-US" sz="2400" dirty="0" err="1">
                <a:solidFill>
                  <a:srgbClr val="002060"/>
                </a:solidFill>
              </a:rPr>
              <a:t>bảng</a:t>
            </a:r>
            <a:r>
              <a:rPr lang="en-US" sz="2400" dirty="0">
                <a:solidFill>
                  <a:srgbClr val="002060"/>
                </a:solidFill>
              </a:rPr>
              <a:t> </a:t>
            </a:r>
            <a:r>
              <a:rPr lang="en-US" sz="2400" dirty="0" err="1">
                <a:solidFill>
                  <a:srgbClr val="002060"/>
                </a:solidFill>
              </a:rPr>
              <a:t>phân</a:t>
            </a:r>
            <a:r>
              <a:rPr lang="en-US" sz="2400" dirty="0">
                <a:solidFill>
                  <a:srgbClr val="002060"/>
                </a:solidFill>
              </a:rPr>
              <a:t> </a:t>
            </a:r>
            <a:r>
              <a:rPr lang="en-US" sz="2400" dirty="0" err="1">
                <a:solidFill>
                  <a:srgbClr val="002060"/>
                </a:solidFill>
              </a:rPr>
              <a:t>trang</a:t>
            </a:r>
            <a:r>
              <a:rPr lang="en-US" sz="2400" dirty="0">
                <a:solidFill>
                  <a:srgbClr val="002060"/>
                </a:solidFill>
              </a:rPr>
              <a:t> (</a:t>
            </a:r>
            <a:r>
              <a:rPr lang="en-US" sz="2400" i="1" dirty="0">
                <a:solidFill>
                  <a:srgbClr val="002060"/>
                </a:solidFill>
              </a:rPr>
              <a:t>page table</a:t>
            </a:r>
            <a:r>
              <a:rPr lang="en-US" sz="2400" dirty="0">
                <a:solidFill>
                  <a:srgbClr val="002060"/>
                </a:solidFill>
              </a:rPr>
              <a:t>) </a:t>
            </a:r>
            <a:r>
              <a:rPr lang="en-US" sz="2400" dirty="0" err="1">
                <a:solidFill>
                  <a:srgbClr val="002060"/>
                </a:solidFill>
              </a:rPr>
              <a:t>để</a:t>
            </a:r>
            <a:r>
              <a:rPr lang="en-US" sz="2400" dirty="0">
                <a:solidFill>
                  <a:srgbClr val="002060"/>
                </a:solidFill>
              </a:rPr>
              <a:t> </a:t>
            </a:r>
            <a:r>
              <a:rPr lang="en-US" sz="2400" dirty="0" err="1">
                <a:solidFill>
                  <a:srgbClr val="002060"/>
                </a:solidFill>
              </a:rPr>
              <a:t>ánh</a:t>
            </a:r>
            <a:r>
              <a:rPr lang="en-US" sz="2400" dirty="0">
                <a:solidFill>
                  <a:srgbClr val="002060"/>
                </a:solidFill>
              </a:rPr>
              <a:t> </a:t>
            </a:r>
            <a:r>
              <a:rPr lang="en-US" sz="2400" dirty="0" err="1">
                <a:solidFill>
                  <a:srgbClr val="002060"/>
                </a:solidFill>
              </a:rPr>
              <a:t>xạ</a:t>
            </a:r>
            <a:r>
              <a:rPr lang="en-US" sz="2400" dirty="0">
                <a:solidFill>
                  <a:srgbClr val="002060"/>
                </a:solidFill>
              </a:rPr>
              <a:t> </a:t>
            </a:r>
            <a:r>
              <a:rPr lang="en-US" sz="2400" dirty="0" err="1">
                <a:solidFill>
                  <a:srgbClr val="002060"/>
                </a:solidFill>
              </a:rPr>
              <a:t>các</a:t>
            </a:r>
            <a:r>
              <a:rPr lang="en-US" sz="2400" dirty="0">
                <a:solidFill>
                  <a:srgbClr val="002060"/>
                </a:solidFill>
              </a:rPr>
              <a:t> </a:t>
            </a:r>
            <a:r>
              <a:rPr lang="en-US" sz="2400" dirty="0" err="1">
                <a:solidFill>
                  <a:srgbClr val="002060"/>
                </a:solidFill>
              </a:rPr>
              <a:t>trang</a:t>
            </a:r>
            <a:r>
              <a:rPr lang="en-US" sz="2400" dirty="0">
                <a:solidFill>
                  <a:srgbClr val="002060"/>
                </a:solidFill>
              </a:rPr>
              <a:t> </a:t>
            </a:r>
            <a:r>
              <a:rPr lang="en-US" sz="2400" dirty="0" err="1">
                <a:solidFill>
                  <a:srgbClr val="002060"/>
                </a:solidFill>
              </a:rPr>
              <a:t>của</a:t>
            </a:r>
            <a:r>
              <a:rPr lang="en-US" sz="2400" dirty="0">
                <a:solidFill>
                  <a:srgbClr val="002060"/>
                </a:solidFill>
              </a:rPr>
              <a:t> </a:t>
            </a:r>
            <a:r>
              <a:rPr lang="en-US" sz="2400" dirty="0" err="1">
                <a:solidFill>
                  <a:srgbClr val="002060"/>
                </a:solidFill>
              </a:rPr>
              <a:t>chương</a:t>
            </a:r>
            <a:r>
              <a:rPr lang="en-US" sz="2400" dirty="0">
                <a:solidFill>
                  <a:srgbClr val="002060"/>
                </a:solidFill>
              </a:rPr>
              <a:t> </a:t>
            </a:r>
            <a:r>
              <a:rPr lang="en-US" sz="2400" dirty="0" err="1">
                <a:solidFill>
                  <a:srgbClr val="002060"/>
                </a:solidFill>
              </a:rPr>
              <a:t>trình</a:t>
            </a:r>
            <a:r>
              <a:rPr lang="en-US" sz="2400" dirty="0">
                <a:solidFill>
                  <a:srgbClr val="002060"/>
                </a:solidFill>
              </a:rPr>
              <a:t> </a:t>
            </a:r>
            <a:r>
              <a:rPr lang="en-US" sz="2400" dirty="0" err="1">
                <a:solidFill>
                  <a:srgbClr val="002060"/>
                </a:solidFill>
              </a:rPr>
              <a:t>tới</a:t>
            </a:r>
            <a:r>
              <a:rPr lang="en-US" sz="2400" dirty="0">
                <a:solidFill>
                  <a:srgbClr val="002060"/>
                </a:solidFill>
              </a:rPr>
              <a:t> </a:t>
            </a:r>
            <a:r>
              <a:rPr lang="en-US" sz="2400" dirty="0" err="1">
                <a:solidFill>
                  <a:srgbClr val="002060"/>
                </a:solidFill>
              </a:rPr>
              <a:t>các</a:t>
            </a:r>
            <a:r>
              <a:rPr lang="en-US" sz="2400" dirty="0">
                <a:solidFill>
                  <a:srgbClr val="002060"/>
                </a:solidFill>
              </a:rPr>
              <a:t> frame </a:t>
            </a:r>
            <a:r>
              <a:rPr lang="en-US" sz="2400" dirty="0" err="1">
                <a:solidFill>
                  <a:srgbClr val="002060"/>
                </a:solidFill>
              </a:rPr>
              <a:t>bộ</a:t>
            </a:r>
            <a:r>
              <a:rPr lang="en-US" sz="2400" dirty="0">
                <a:solidFill>
                  <a:srgbClr val="002060"/>
                </a:solidFill>
              </a:rPr>
              <a:t> </a:t>
            </a:r>
            <a:r>
              <a:rPr lang="en-US" sz="2400" dirty="0" err="1">
                <a:solidFill>
                  <a:srgbClr val="002060"/>
                </a:solidFill>
              </a:rPr>
              <a:t>nhớ</a:t>
            </a:r>
            <a:r>
              <a:rPr lang="en-US" sz="2400" dirty="0">
                <a:solidFill>
                  <a:srgbClr val="002060"/>
                </a:solidFill>
              </a:rPr>
              <a:t>. </a:t>
            </a:r>
          </a:p>
        </p:txBody>
      </p:sp>
    </p:spTree>
    <p:extLst>
      <p:ext uri="{BB962C8B-B14F-4D97-AF65-F5344CB8AC3E}">
        <p14:creationId xmlns:p14="http://schemas.microsoft.com/office/powerpoint/2010/main" val="29070801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5150</TotalTime>
  <Words>7404</Words>
  <Application>Microsoft Office PowerPoint</Application>
  <PresentationFormat>On-screen Show (4:3)</PresentationFormat>
  <Paragraphs>2311</Paragraphs>
  <Slides>82</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82</vt:i4>
      </vt:variant>
    </vt:vector>
  </HeadingPairs>
  <TitlesOfParts>
    <vt:vector size="94" baseType="lpstr">
      <vt:lpstr>MS PGothic</vt:lpstr>
      <vt:lpstr>Arial</vt:lpstr>
      <vt:lpstr>Calibri</vt:lpstr>
      <vt:lpstr>Cambria</vt:lpstr>
      <vt:lpstr>ＭＳ 明朝</vt:lpstr>
      <vt:lpstr>Symbol</vt:lpstr>
      <vt:lpstr>Times New Roman</vt:lpstr>
      <vt:lpstr>Tw Cen MT</vt:lpstr>
      <vt:lpstr>VNI-Helve</vt:lpstr>
      <vt:lpstr>VNI-Times</vt:lpstr>
      <vt:lpstr>Wingdings</vt:lpstr>
      <vt:lpstr>Adjacency</vt:lpstr>
      <vt:lpstr>Lý thuyết hệ điều hành</vt:lpstr>
      <vt:lpstr>Chương 3. Quản lý bộ nhớ</vt:lpstr>
      <vt:lpstr>3.6. Kỹ thuật phân trang (Paging)</vt:lpstr>
      <vt:lpstr>3.6. Kỹ thuật phân trang (Paging)</vt:lpstr>
      <vt:lpstr>3.6. Kỹ thuật phân trang (Paging)</vt:lpstr>
      <vt:lpstr>3.6. Kỹ thuật phân trang (Paging)</vt:lpstr>
      <vt:lpstr>3.6. Kỹ thuật phân trang (Paging)</vt:lpstr>
      <vt:lpstr>3.6. Kỹ thuật phân trang (Paging)</vt:lpstr>
      <vt:lpstr>3.6. Kỹ thuật phân trang (Paging)</vt:lpstr>
      <vt:lpstr>3.6. Kỹ thuật phân trang (Paging)</vt:lpstr>
      <vt:lpstr>3.6. Kỹ thuật phân trang (Paging)</vt:lpstr>
      <vt:lpstr>3.6. Kỹ thuật phân trang (Paging)</vt:lpstr>
      <vt:lpstr>3.6. Kỹ thuật phân trang (Paging)</vt:lpstr>
      <vt:lpstr>3.6. Kỹ thuật phân trang (Paging)</vt:lpstr>
      <vt:lpstr>3.6. Kỹ thuật phân trang (Paging)</vt:lpstr>
      <vt:lpstr>3.6. Kỹ thuật phân trang (Paging)</vt:lpstr>
      <vt:lpstr>3.6. Kỹ thuật phân trang (Paging)</vt:lpstr>
      <vt:lpstr>3.6. Kỹ thuật phân trang (Paging)</vt:lpstr>
      <vt:lpstr>3.6. Kỹ thuật phân trang (Paging)</vt:lpstr>
      <vt:lpstr>PowerPoint Presentation</vt:lpstr>
      <vt:lpstr>3.6. Kỹ thuật phân trang (Paging)</vt:lpstr>
      <vt:lpstr>3.6. Kỹ thuật phân trang (Paging)</vt:lpstr>
      <vt:lpstr>3.6. Kỹ thuật phân trang (Paging)</vt:lpstr>
      <vt:lpstr>3.6. Kỹ thuật phân trang (Paging)</vt:lpstr>
      <vt:lpstr>3.6. Kỹ thuật phân trang (Paging)</vt:lpstr>
      <vt:lpstr>3.6. Kỹ thuật phân trang (Paging)</vt:lpstr>
      <vt:lpstr>3.6. Kỹ thuật phân trang (Paging)</vt:lpstr>
      <vt:lpstr>Chương 3. Quản lý bộ nhớ</vt:lpstr>
      <vt:lpstr>3.6.1. Sử dụng thanh ghi truy cập nhanh</vt:lpstr>
      <vt:lpstr>3.6.1. Sử dụng thanh ghi truy cập nhanh</vt:lpstr>
      <vt:lpstr>Chương 3. Quản lý bộ nhớ</vt:lpstr>
      <vt:lpstr>3.6.2. Lưu bảng phân trang trong MM</vt:lpstr>
      <vt:lpstr>3.6.2. Lưu bảng phân trang trong MM</vt:lpstr>
      <vt:lpstr>Chương 3. Quản lý bộ nhớ</vt:lpstr>
      <vt:lpstr>3.6.3. Sử dụng thanh nhớ kết hợp CAAR </vt:lpstr>
      <vt:lpstr>3.6.3. Sử dụng thanh nhớ kết hợp CAAR </vt:lpstr>
      <vt:lpstr>3.6.3. Sử dụng thanh nhớ kết hợp CAAR</vt:lpstr>
      <vt:lpstr>3.6.3. Sử dụng thanh nhớ kết hợp CAAR</vt:lpstr>
      <vt:lpstr>Chương 3. Quản lý bộ nhớ</vt:lpstr>
      <vt:lpstr>3.7. Chia sẻ trang (Sharing Pages)</vt:lpstr>
      <vt:lpstr>3.7. Chia sẻ trang (Sharing Pages)</vt:lpstr>
      <vt:lpstr>3.7. Chia sẻ trang (Sharing Pages)</vt:lpstr>
      <vt:lpstr>3.7. Chia sẻ trang (Sharing Pages)</vt:lpstr>
      <vt:lpstr>3.7. Chia sẻ trang (Sharing Pages)</vt:lpstr>
      <vt:lpstr>3.7. Chia sẻ trang (Sharing Pages)</vt:lpstr>
      <vt:lpstr>3.7. Chia sẻ trang (Sharing Pages)</vt:lpstr>
      <vt:lpstr>3.7. Chia sẻ trang (Sharing Pages)</vt:lpstr>
      <vt:lpstr>Chương 3. Quản lý bộ nhớ</vt:lpstr>
      <vt:lpstr>3.8. Phân đoạn (Segmentation)</vt:lpstr>
      <vt:lpstr>3.8. Phân đoạn (Segmentation)</vt:lpstr>
      <vt:lpstr>3.8. Phân đoạn (Segmentation)</vt:lpstr>
      <vt:lpstr>3.8. Phân đoạn (Segmentation)</vt:lpstr>
      <vt:lpstr>3.8. Phân đoạn (Segmentation)</vt:lpstr>
      <vt:lpstr>3.8. Phân đoạn (Segmentation)</vt:lpstr>
      <vt:lpstr>3.8. Phân đoạn (Segmentation)</vt:lpstr>
      <vt:lpstr>3.8. Phân đoạn (Segmentation)</vt:lpstr>
      <vt:lpstr>3.8. Phân đoạn (Segmentation)</vt:lpstr>
      <vt:lpstr>3.8. Phân đoạn (Segmentation)</vt:lpstr>
      <vt:lpstr>Chương 3. Quản lý bộ nhớ</vt:lpstr>
      <vt:lpstr>3.9. Chia sẻ đoạn (Sharing Segments)</vt:lpstr>
      <vt:lpstr>3.9. Chia sẻ đoạn (Sharing Segments)</vt:lpstr>
      <vt:lpstr>3.9. Chia sẻ đoạn (Sharing Segments)</vt:lpstr>
      <vt:lpstr>3.9. Chia sẻ đoạn (Sharing Segments)</vt:lpstr>
      <vt:lpstr>3.9. Chia sẻ đoạn (Sharing Segments)</vt:lpstr>
      <vt:lpstr>3.9. Chia sẻ đoạn (Sharing Segments)</vt:lpstr>
      <vt:lpstr>3.9. Chia sẻ đoạn (Sharing Segments)</vt:lpstr>
      <vt:lpstr>Chương 3. Quản lý bộ nhớ</vt:lpstr>
      <vt:lpstr>3.10. Kết hợp phân đoạn với phân trang</vt:lpstr>
      <vt:lpstr>Bộ nhớ ảo</vt:lpstr>
      <vt:lpstr>Bộ nhớ ảo</vt:lpstr>
      <vt:lpstr>Sự thực thi với bộ nhớ ảo của process</vt:lpstr>
      <vt:lpstr>Các thuật toán thay thế trang</vt:lpstr>
      <vt:lpstr>Các thuật toán thay thế trang</vt:lpstr>
      <vt:lpstr>Giải thuật tối ưu (MIN)</vt:lpstr>
      <vt:lpstr>Các thuật toán thay thế trang</vt:lpstr>
      <vt:lpstr>Least Recently Used (LRU)</vt:lpstr>
      <vt:lpstr>Giải thuật FIFO</vt:lpstr>
      <vt:lpstr>Giải thuật thay thế trang FIFO cải tiến</vt:lpstr>
      <vt:lpstr>Giải thuật thay thế trang FIFO cải tiến</vt:lpstr>
      <vt:lpstr>NRU - Not Recently Used</vt:lpstr>
      <vt:lpstr>LFU (Least Frequently Used)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TRUNG</dc:creator>
  <cp:lastModifiedBy>Ha Trung</cp:lastModifiedBy>
  <cp:revision>260</cp:revision>
  <dcterms:created xsi:type="dcterms:W3CDTF">2006-08-16T00:00:00Z</dcterms:created>
  <dcterms:modified xsi:type="dcterms:W3CDTF">2017-10-23T23:05:41Z</dcterms:modified>
</cp:coreProperties>
</file>