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1" r:id="rId1"/>
  </p:sldMasterIdLst>
  <p:notesMasterIdLst>
    <p:notesMasterId r:id="rId63"/>
  </p:notesMasterIdLst>
  <p:sldIdLst>
    <p:sldId id="256" r:id="rId2"/>
    <p:sldId id="258" r:id="rId3"/>
    <p:sldId id="317" r:id="rId4"/>
    <p:sldId id="267" r:id="rId5"/>
    <p:sldId id="320" r:id="rId6"/>
    <p:sldId id="321" r:id="rId7"/>
    <p:sldId id="318" r:id="rId8"/>
    <p:sldId id="319" r:id="rId9"/>
    <p:sldId id="322" r:id="rId10"/>
    <p:sldId id="313" r:id="rId11"/>
    <p:sldId id="268" r:id="rId12"/>
    <p:sldId id="261" r:id="rId13"/>
    <p:sldId id="262" r:id="rId14"/>
    <p:sldId id="265" r:id="rId15"/>
    <p:sldId id="263" r:id="rId16"/>
    <p:sldId id="264" r:id="rId17"/>
    <p:sldId id="269" r:id="rId18"/>
    <p:sldId id="270" r:id="rId19"/>
    <p:sldId id="272" r:id="rId20"/>
    <p:sldId id="271" r:id="rId21"/>
    <p:sldId id="273" r:id="rId22"/>
    <p:sldId id="274" r:id="rId23"/>
    <p:sldId id="275" r:id="rId24"/>
    <p:sldId id="276" r:id="rId25"/>
    <p:sldId id="277" r:id="rId26"/>
    <p:sldId id="280" r:id="rId27"/>
    <p:sldId id="282" r:id="rId28"/>
    <p:sldId id="281" r:id="rId29"/>
    <p:sldId id="283" r:id="rId30"/>
    <p:sldId id="285" r:id="rId31"/>
    <p:sldId id="286" r:id="rId32"/>
    <p:sldId id="287" r:id="rId33"/>
    <p:sldId id="288" r:id="rId34"/>
    <p:sldId id="284" r:id="rId35"/>
    <p:sldId id="289" r:id="rId36"/>
    <p:sldId id="291" r:id="rId37"/>
    <p:sldId id="292" r:id="rId38"/>
    <p:sldId id="290" r:id="rId39"/>
    <p:sldId id="293" r:id="rId40"/>
    <p:sldId id="294" r:id="rId41"/>
    <p:sldId id="314" r:id="rId42"/>
    <p:sldId id="295" r:id="rId43"/>
    <p:sldId id="296" r:id="rId44"/>
    <p:sldId id="297" r:id="rId45"/>
    <p:sldId id="298" r:id="rId46"/>
    <p:sldId id="299" r:id="rId47"/>
    <p:sldId id="300" r:id="rId48"/>
    <p:sldId id="301" r:id="rId49"/>
    <p:sldId id="302" r:id="rId50"/>
    <p:sldId id="303" r:id="rId51"/>
    <p:sldId id="304" r:id="rId52"/>
    <p:sldId id="315" r:id="rId53"/>
    <p:sldId id="305" r:id="rId54"/>
    <p:sldId id="316" r:id="rId55"/>
    <p:sldId id="306" r:id="rId56"/>
    <p:sldId id="307" r:id="rId57"/>
    <p:sldId id="308" r:id="rId58"/>
    <p:sldId id="309" r:id="rId59"/>
    <p:sldId id="310" r:id="rId60"/>
    <p:sldId id="311" r:id="rId61"/>
    <p:sldId id="312" r:id="rId62"/>
  </p:sldIdLst>
  <p:sldSz cx="9144000" cy="6858000" type="screen4x3"/>
  <p:notesSz cx="6858000" cy="9144000"/>
  <p:custDataLst>
    <p:tags r:id="rId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FFFF00"/>
    <a:srgbClr val="FAF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10" autoAdjust="0"/>
    <p:restoredTop sz="70534" autoAdjust="0"/>
  </p:normalViewPr>
  <p:slideViewPr>
    <p:cSldViewPr>
      <p:cViewPr varScale="1">
        <p:scale>
          <a:sx n="81" d="100"/>
          <a:sy n="81" d="100"/>
        </p:scale>
        <p:origin x="234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5D7D71-C545-4B14-9454-5150FF9C4CD9}" type="datetimeFigureOut">
              <a:rPr lang="vi-VN" smtClean="0"/>
              <a:t>08/07/2019</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DD9EA-4F91-4F9A-932B-C1468715C665}" type="slidenum">
              <a:rPr lang="vi-VN" smtClean="0"/>
              <a:t>‹#›</a:t>
            </a:fld>
            <a:endParaRPr lang="vi-VN"/>
          </a:p>
        </p:txBody>
      </p:sp>
    </p:spTree>
    <p:extLst>
      <p:ext uri="{BB962C8B-B14F-4D97-AF65-F5344CB8AC3E}">
        <p14:creationId xmlns:p14="http://schemas.microsoft.com/office/powerpoint/2010/main" val="813578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Thời gian biên dịch: Nếu vị trí bộ nhớ đã biết trước, có thể tạo mã tuyệt đối; phải biên dịch lại mã nếu bắt đầu thay đổi vị trí</a:t>
            </a:r>
            <a:br>
              <a:rPr lang="vi-VN" dirty="0" smtClean="0"/>
            </a:br>
            <a:r>
              <a:rPr lang="vi-VN" dirty="0" smtClean="0"/>
              <a:t>Thời gian tải: Phải tạo mã có thể định vị lại nếu không biết vị trí bộ nhớ tại thời gian biên dịch</a:t>
            </a:r>
            <a:br>
              <a:rPr lang="vi-VN" dirty="0" smtClean="0"/>
            </a:br>
            <a:r>
              <a:rPr lang="vi-VN" dirty="0" smtClean="0"/>
              <a:t>Thời gian thực hiện: Liên kết bị trì hoãn cho đến thời gian chạy nếu quá trình có thể được di chuyển trong quá trình thực thi từ phân đoạn bộ nhớ này sang phân đoạn bộ nhớ khác</a:t>
            </a:r>
            <a:br>
              <a:rPr lang="vi-VN" dirty="0" smtClean="0"/>
            </a:br>
            <a:r>
              <a:rPr lang="vi-VN" dirty="0" smtClean="0"/>
              <a:t>Cần hỗ trợ phần cứng cho bản đồ địa chỉ (ví dụ: các thanh ghi cơ sở và giới hạn)</a:t>
            </a:r>
          </a:p>
          <a:p>
            <a:endParaRPr lang="en-US" dirty="0"/>
          </a:p>
        </p:txBody>
      </p:sp>
      <p:sp>
        <p:nvSpPr>
          <p:cNvPr id="4" name="Slide Number Placeholder 3"/>
          <p:cNvSpPr>
            <a:spLocks noGrp="1"/>
          </p:cNvSpPr>
          <p:nvPr>
            <p:ph type="sldNum" sz="quarter" idx="10"/>
          </p:nvPr>
        </p:nvSpPr>
        <p:spPr/>
        <p:txBody>
          <a:bodyPr/>
          <a:lstStyle/>
          <a:p>
            <a:fld id="{2BFDD9EA-4F91-4F9A-932B-C1468715C665}" type="slidenum">
              <a:rPr lang="vi-VN" smtClean="0"/>
              <a:t>5</a:t>
            </a:fld>
            <a:endParaRPr lang="vi-VN"/>
          </a:p>
        </p:txBody>
      </p:sp>
    </p:spTree>
    <p:extLst>
      <p:ext uri="{BB962C8B-B14F-4D97-AF65-F5344CB8AC3E}">
        <p14:creationId xmlns:p14="http://schemas.microsoft.com/office/powerpoint/2010/main" val="2099909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Khái niệm về một không gian địa chỉ logic được liên kết với một không gian địa chỉ vật lý riêng biệt là trung tâm để quản lý bộ nhớ phù hợp</a:t>
            </a:r>
            <a:br>
              <a:rPr lang="vi-VN" dirty="0" smtClean="0"/>
            </a:br>
            <a:r>
              <a:rPr lang="vi-VN" dirty="0" smtClean="0"/>
              <a:t>Địa chỉ logic - được tạo bởi CPU; còn được gọi là địa chỉ ảo</a:t>
            </a:r>
            <a:br>
              <a:rPr lang="vi-VN" dirty="0" smtClean="0"/>
            </a:br>
            <a:r>
              <a:rPr lang="vi-VN" dirty="0" smtClean="0"/>
              <a:t>Địa chỉ vật lý - địa chỉ mà đơn vị bộ nhớ nhìn thấy</a:t>
            </a:r>
            <a:br>
              <a:rPr lang="vi-VN" dirty="0" smtClean="0"/>
            </a:br>
            <a:r>
              <a:rPr lang="vi-VN" dirty="0" smtClean="0"/>
              <a:t>Không gian địa chỉ logic là tập hợp tất cả các địa chỉ logic được tạo bởi một chương trình</a:t>
            </a:r>
            <a:br>
              <a:rPr lang="vi-VN" dirty="0" smtClean="0"/>
            </a:br>
            <a:r>
              <a:rPr lang="vi-VN" dirty="0" smtClean="0"/>
              <a:t>Không gian địa chỉ vật lý là tập hợp tất cả các địa chỉ vật lý được tạo bởi một chương trình</a:t>
            </a:r>
            <a:endParaRPr lang="en-US" dirty="0"/>
          </a:p>
        </p:txBody>
      </p:sp>
      <p:sp>
        <p:nvSpPr>
          <p:cNvPr id="4" name="Slide Number Placeholder 3"/>
          <p:cNvSpPr>
            <a:spLocks noGrp="1"/>
          </p:cNvSpPr>
          <p:nvPr>
            <p:ph type="sldNum" sz="quarter" idx="10"/>
          </p:nvPr>
        </p:nvSpPr>
        <p:spPr/>
        <p:txBody>
          <a:bodyPr/>
          <a:lstStyle/>
          <a:p>
            <a:fld id="{2BFDD9EA-4F91-4F9A-932B-C1468715C665}" type="slidenum">
              <a:rPr lang="vi-VN" smtClean="0"/>
              <a:t>6</a:t>
            </a:fld>
            <a:endParaRPr lang="vi-VN"/>
          </a:p>
        </p:txBody>
      </p:sp>
    </p:spTree>
    <p:extLst>
      <p:ext uri="{BB962C8B-B14F-4D97-AF65-F5344CB8AC3E}">
        <p14:creationId xmlns:p14="http://schemas.microsoft.com/office/powerpoint/2010/main" val="1694157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DD9EA-4F91-4F9A-932B-C1468715C665}" type="slidenum">
              <a:rPr lang="vi-VN" smtClean="0"/>
              <a:t>47</a:t>
            </a:fld>
            <a:endParaRPr lang="vi-VN"/>
          </a:p>
        </p:txBody>
      </p:sp>
    </p:spTree>
    <p:extLst>
      <p:ext uri="{BB962C8B-B14F-4D97-AF65-F5344CB8AC3E}">
        <p14:creationId xmlns:p14="http://schemas.microsoft.com/office/powerpoint/2010/main" val="1415850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7848600" cy="1981200"/>
          </a:xfrm>
        </p:spPr>
        <p:txBody>
          <a:bodyPr anchor="b"/>
          <a:lstStyle>
            <a:lvl1pPr algn="l">
              <a:defRPr sz="6600">
                <a:ln>
                  <a:noFill/>
                </a:ln>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581400"/>
            <a:ext cx="6690360" cy="3048000"/>
          </a:xfrm>
        </p:spPr>
        <p:txBody>
          <a:bodyPr anchor="t">
            <a:normAutofit/>
          </a:bodyPr>
          <a:lstStyle>
            <a:lvl1pPr marL="0" indent="0" algn="l">
              <a:buNone/>
              <a:defRPr sz="20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sz="1400"/>
            </a:lvl1pPr>
          </a:lstStyle>
          <a:p>
            <a:fld id="{C3DA3F2B-0E00-4057-B830-3CA5C009E63C}" type="datetime1">
              <a:rPr lang="vi-VN" smtClean="0"/>
              <a:t>08/07/2019</a:t>
            </a:fld>
            <a:endParaRPr lang="vi-VN" dirty="0"/>
          </a:p>
        </p:txBody>
      </p:sp>
      <p:sp>
        <p:nvSpPr>
          <p:cNvPr id="5" name="Footer Placeholder 4"/>
          <p:cNvSpPr>
            <a:spLocks noGrp="1"/>
          </p:cNvSpPr>
          <p:nvPr>
            <p:ph type="ftr" sz="quarter" idx="11"/>
          </p:nvPr>
        </p:nvSpPr>
        <p:spPr/>
        <p:txBody>
          <a:bodyPr/>
          <a:lstStyle>
            <a:lvl1pPr>
              <a:defRPr>
                <a:latin typeface="Calibri" pitchFamily="34" charset="0"/>
                <a:cs typeface="Calibri" pitchFamily="34" charset="0"/>
              </a:defRPr>
            </a:lvl1pPr>
          </a:lstStyle>
          <a:p>
            <a:r>
              <a:rPr lang="vi-VN" smtClean="0"/>
              <a:t>GV. TS. Hà Chí Trung, BM KHMT, K CNTT, HVKTQS</a:t>
            </a:r>
            <a:endParaRPr lang="vi-VN" dirty="0"/>
          </a:p>
        </p:txBody>
      </p:sp>
      <p:sp>
        <p:nvSpPr>
          <p:cNvPr id="6" name="Slide Number Placeholder 5"/>
          <p:cNvSpPr>
            <a:spLocks noGrp="1"/>
          </p:cNvSpPr>
          <p:nvPr>
            <p:ph type="sldNum" sz="quarter" idx="12"/>
          </p:nvPr>
        </p:nvSpPr>
        <p:spPr/>
        <p:txBody>
          <a:bodyPr/>
          <a:lstStyle/>
          <a:p>
            <a:fld id="{C74EC919-3C66-4F97-BFEA-03812BD2CAC5}" type="slidenum">
              <a:rPr lang="vi-VN" smtClean="0"/>
              <a:t>‹#›</a:t>
            </a:fld>
            <a:endParaRPr lang="vi-V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9D8A1-1A9F-4682-AA34-D1DC88BD1162}" type="datetime1">
              <a:rPr lang="vi-VN" smtClean="0"/>
              <a:t>08/07/2019</a:t>
            </a:fld>
            <a:endParaRPr lang="en-US"/>
          </a:p>
        </p:txBody>
      </p:sp>
      <p:sp>
        <p:nvSpPr>
          <p:cNvPr id="5" name="Footer Placeholder 4"/>
          <p:cNvSpPr>
            <a:spLocks noGrp="1"/>
          </p:cNvSpPr>
          <p:nvPr>
            <p:ph type="ftr" sz="quarter" idx="11"/>
          </p:nvPr>
        </p:nvSpPr>
        <p:spPr/>
        <p:txBody>
          <a:bodyPr/>
          <a:lstStyle/>
          <a:p>
            <a:r>
              <a:rPr lang="en-US" smtClean="0"/>
              <a:t>GV. TS. Hà Chí Trung, BM KHMT, K CNTT, HVKTQS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BB0BF9-B804-4BBF-9CB5-93553BEBF40A}" type="datetime1">
              <a:rPr lang="vi-VN" smtClean="0"/>
              <a:t>08/07/2019</a:t>
            </a:fld>
            <a:endParaRPr lang="en-US"/>
          </a:p>
        </p:txBody>
      </p:sp>
      <p:sp>
        <p:nvSpPr>
          <p:cNvPr id="5" name="Footer Placeholder 4"/>
          <p:cNvSpPr>
            <a:spLocks noGrp="1"/>
          </p:cNvSpPr>
          <p:nvPr>
            <p:ph type="ftr" sz="quarter" idx="11"/>
          </p:nvPr>
        </p:nvSpPr>
        <p:spPr/>
        <p:txBody>
          <a:bodyPr/>
          <a:lstStyle/>
          <a:p>
            <a:r>
              <a:rPr lang="en-US" smtClean="0"/>
              <a:t>GV. TS. Hà Chí Trung, BM KHMT, K CNTT, HVKTQS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2600"/>
            </a:lvl1pPr>
            <a:lvl2pPr algn="l">
              <a:defRPr sz="2600"/>
            </a:lvl2pPr>
            <a:lvl3pPr algn="l">
              <a:defRPr sz="2400"/>
            </a:lvl3pPr>
            <a:lvl4pPr algn="l">
              <a:defRPr sz="2200"/>
            </a:lvl4pPr>
            <a:lvl5pPr algn="l">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rot="16200000">
            <a:off x="8084819" y="617218"/>
            <a:ext cx="1600201" cy="365760"/>
          </a:xfrm>
        </p:spPr>
        <p:txBody>
          <a:bodyPr/>
          <a:lstStyle>
            <a:lvl1pPr>
              <a:defRPr sz="1400" b="0"/>
            </a:lvl1pPr>
          </a:lstStyle>
          <a:p>
            <a:fld id="{F58B26CB-B31E-43F1-9235-5913205DBB4A}" type="datetime1">
              <a:rPr lang="vi-VN" smtClean="0"/>
              <a:t>08/07/2019</a:t>
            </a:fld>
            <a:endParaRPr lang="en-US" dirty="0"/>
          </a:p>
        </p:txBody>
      </p:sp>
      <p:sp>
        <p:nvSpPr>
          <p:cNvPr id="5" name="Footer Placeholder 4"/>
          <p:cNvSpPr>
            <a:spLocks noGrp="1"/>
          </p:cNvSpPr>
          <p:nvPr>
            <p:ph type="ftr" sz="quarter" idx="11"/>
          </p:nvPr>
        </p:nvSpPr>
        <p:spPr>
          <a:xfrm rot="16200000">
            <a:off x="6977379" y="3324860"/>
            <a:ext cx="3815081" cy="365760"/>
          </a:xfrm>
        </p:spPr>
        <p:txBody>
          <a:bodyPr/>
          <a:lstStyle>
            <a:lvl1pPr algn="l">
              <a:defRPr b="0"/>
            </a:lvl1p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lvl1pPr>
              <a:defRPr b="1"/>
            </a:lvl1p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rgbClr val="0020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5EC1505B-EC29-4791-A838-BE64B1BEBB5A}" type="datetime1">
              <a:rPr lang="vi-VN" smtClean="0"/>
              <a:t>08/07/2019</a:t>
            </a:fld>
            <a:endParaRPr lang="en-US"/>
          </a:p>
        </p:txBody>
      </p:sp>
      <p:sp>
        <p:nvSpPr>
          <p:cNvPr id="5" name="Footer Placeholder 4"/>
          <p:cNvSpPr>
            <a:spLocks noGrp="1"/>
          </p:cNvSpPr>
          <p:nvPr>
            <p:ph type="ftr" sz="quarter" idx="11"/>
          </p:nvPr>
        </p:nvSpPr>
        <p:spPr/>
        <p:txBody>
          <a:bodyPr/>
          <a:lstStyle/>
          <a:p>
            <a:r>
              <a:rPr lang="en-US" smtClean="0"/>
              <a:t>GV. TS. Hà Chí Trung, BM KHMT, K CNTT, HVKTQS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28600" y="1536192"/>
            <a:ext cx="3962400" cy="5169408"/>
          </a:xfrm>
        </p:spPr>
        <p:txBody>
          <a:bodyPr/>
          <a:lstStyle>
            <a:lvl1pPr>
              <a:defRPr sz="28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343400" y="1536192"/>
            <a:ext cx="4038600" cy="5169408"/>
          </a:xfrm>
        </p:spPr>
        <p:txBody>
          <a:bodyPr/>
          <a:lstStyle>
            <a:lvl1pPr>
              <a:defRPr sz="28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rot="16200000">
            <a:off x="8084820" y="617220"/>
            <a:ext cx="1600199" cy="365760"/>
          </a:xfrm>
        </p:spPr>
        <p:txBody>
          <a:bodyPr/>
          <a:lstStyle/>
          <a:p>
            <a:fld id="{3E2EC9EC-5617-4C92-9905-513332F13B3A}" type="datetime1">
              <a:rPr lang="vi-VN" smtClean="0"/>
              <a:t>08/07/2019</a:t>
            </a:fld>
            <a:endParaRPr lang="en-US" dirty="0"/>
          </a:p>
        </p:txBody>
      </p:sp>
      <p:sp>
        <p:nvSpPr>
          <p:cNvPr id="6" name="Footer Placeholder 5"/>
          <p:cNvSpPr>
            <a:spLocks noGrp="1"/>
          </p:cNvSpPr>
          <p:nvPr>
            <p:ph type="ftr" sz="quarter" idx="11"/>
          </p:nvPr>
        </p:nvSpPr>
        <p:spPr>
          <a:xfrm rot="16200000">
            <a:off x="6977379" y="3324860"/>
            <a:ext cx="3815081" cy="365760"/>
          </a:xfrm>
        </p:spPr>
        <p:txBody>
          <a:bodyPr/>
          <a:lstStyle>
            <a:lvl1pPr algn="l">
              <a:defRPr/>
            </a:lvl1pPr>
          </a:lstStyle>
          <a:p>
            <a:r>
              <a:rPr lang="en-US" dirty="0" smtClean="0"/>
              <a:t>GV. TS. </a:t>
            </a:r>
            <a:r>
              <a:rPr lang="en-US" dirty="0" err="1" smtClean="0"/>
              <a:t>Hà</a:t>
            </a:r>
            <a:r>
              <a:rPr lang="en-US" dirty="0" smtClean="0"/>
              <a:t> </a:t>
            </a:r>
            <a:r>
              <a:rPr lang="en-US" dirty="0" err="1" smtClean="0"/>
              <a:t>Chí</a:t>
            </a:r>
            <a:r>
              <a:rPr lang="en-US" dirty="0" smtClean="0"/>
              <a:t> Trung, BM KHMT, K CNTT, HVKTQS</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 y="1535113"/>
            <a:ext cx="3962400" cy="639762"/>
          </a:xfrm>
        </p:spPr>
        <p:txBody>
          <a:bodyPr anchor="b">
            <a:noAutofit/>
          </a:bodyPr>
          <a:lstStyle>
            <a:lvl1pPr marL="0" indent="0" algn="ctr">
              <a:buNone/>
              <a:defRPr sz="20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2174874"/>
            <a:ext cx="3962400" cy="453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343400" y="1535113"/>
            <a:ext cx="4038600" cy="639762"/>
          </a:xfrm>
        </p:spPr>
        <p:txBody>
          <a:bodyPr anchor="b">
            <a:noAutofit/>
          </a:bodyPr>
          <a:lstStyle>
            <a:lvl1pPr marL="0" indent="0" algn="ctr">
              <a:buNone/>
              <a:defRPr sz="20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343400" y="2174874"/>
            <a:ext cx="4038600" cy="453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97ED3BB3-DB45-483B-B12E-3F881CACF427}" type="datetime1">
              <a:rPr lang="vi-VN" smtClean="0"/>
              <a:t>08/07/2019</a:t>
            </a:fld>
            <a:endParaRPr lang="en-US" dirty="0"/>
          </a:p>
        </p:txBody>
      </p:sp>
      <p:sp>
        <p:nvSpPr>
          <p:cNvPr id="8" name="Footer Placeholder 7"/>
          <p:cNvSpPr>
            <a:spLocks noGrp="1"/>
          </p:cNvSpPr>
          <p:nvPr>
            <p:ph type="ftr" sz="quarter" idx="11"/>
          </p:nvPr>
        </p:nvSpPr>
        <p:spPr/>
        <p:txBody>
          <a:bodyPr/>
          <a:lstStyle/>
          <a:p>
            <a:r>
              <a:rPr lang="en-US" smtClean="0"/>
              <a:t>GV. TS. Hà Chí Trung, BM KHMT, K CNTT, HVKTQS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8DA7EF-F488-4F35-99F8-E5BBB37C9041}" type="datetime1">
              <a:rPr lang="vi-VN" smtClean="0"/>
              <a:t>08/07/2019</a:t>
            </a:fld>
            <a:endParaRPr lang="en-US"/>
          </a:p>
        </p:txBody>
      </p:sp>
      <p:sp>
        <p:nvSpPr>
          <p:cNvPr id="4" name="Footer Placeholder 3"/>
          <p:cNvSpPr>
            <a:spLocks noGrp="1"/>
          </p:cNvSpPr>
          <p:nvPr>
            <p:ph type="ftr" sz="quarter" idx="11"/>
          </p:nvPr>
        </p:nvSpPr>
        <p:spPr/>
        <p:txBody>
          <a:bodyPr/>
          <a:lstStyle/>
          <a:p>
            <a:r>
              <a:rPr lang="en-US" smtClean="0"/>
              <a:t>GV. TS. Hà Chí Trung, BM KHMT, K CNTT, HVKTQS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4FFE9-9E4B-4A13-B0BA-3D11A9689837}" type="datetime1">
              <a:rPr lang="vi-VN" smtClean="0"/>
              <a:t>08/07/2019</a:t>
            </a:fld>
            <a:endParaRPr lang="en-US"/>
          </a:p>
        </p:txBody>
      </p:sp>
      <p:sp>
        <p:nvSpPr>
          <p:cNvPr id="3" name="Footer Placeholder 2"/>
          <p:cNvSpPr>
            <a:spLocks noGrp="1"/>
          </p:cNvSpPr>
          <p:nvPr>
            <p:ph type="ftr" sz="quarter" idx="11"/>
          </p:nvPr>
        </p:nvSpPr>
        <p:spPr/>
        <p:txBody>
          <a:bodyPr/>
          <a:lstStyle/>
          <a:p>
            <a:r>
              <a:rPr lang="en-US" smtClean="0"/>
              <a:t>GV. TS. Hà Chí Trung, BM KHMT, K CNTT, HVKTQS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F910A-7CA2-4A42-9C63-FEB2AF29EC50}" type="datetime1">
              <a:rPr lang="vi-VN" smtClean="0"/>
              <a:t>08/07/2019</a:t>
            </a:fld>
            <a:endParaRPr lang="en-US"/>
          </a:p>
        </p:txBody>
      </p:sp>
      <p:sp>
        <p:nvSpPr>
          <p:cNvPr id="6" name="Footer Placeholder 5"/>
          <p:cNvSpPr>
            <a:spLocks noGrp="1"/>
          </p:cNvSpPr>
          <p:nvPr>
            <p:ph type="ftr" sz="quarter" idx="11"/>
          </p:nvPr>
        </p:nvSpPr>
        <p:spPr/>
        <p:txBody>
          <a:bodyPr/>
          <a:lstStyle/>
          <a:p>
            <a:r>
              <a:rPr lang="en-US" smtClean="0"/>
              <a:t>GV. TS. Hà Chí Trung, BM KHMT, K CNTT, HVKTQS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rgbClr val="002060"/>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E462ABF-D521-4325-8F88-C2A035F75E54}" type="datetime1">
              <a:rPr lang="vi-VN" smtClean="0"/>
              <a:t>08/07/2019</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GV. TS. Hà Chí Trung, BM KHMT, K CNTT, HVKTQS</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74638"/>
            <a:ext cx="8153400" cy="944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371600"/>
            <a:ext cx="8153400" cy="5334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8610600" y="0"/>
            <a:ext cx="533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610600" y="5486400"/>
            <a:ext cx="533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667481" y="5648960"/>
            <a:ext cx="451583" cy="3708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dirty="0"/>
          </a:p>
        </p:txBody>
      </p:sp>
      <p:sp>
        <p:nvSpPr>
          <p:cNvPr id="5" name="Footer Placeholder 4"/>
          <p:cNvSpPr>
            <a:spLocks noGrp="1"/>
          </p:cNvSpPr>
          <p:nvPr>
            <p:ph type="ftr" sz="quarter" idx="3"/>
          </p:nvPr>
        </p:nvSpPr>
        <p:spPr>
          <a:xfrm rot="16200000">
            <a:off x="6977379" y="3324860"/>
            <a:ext cx="3815081" cy="365760"/>
          </a:xfrm>
          <a:prstGeom prst="rect">
            <a:avLst/>
          </a:prstGeom>
        </p:spPr>
        <p:txBody>
          <a:bodyPr vert="horz" lIns="91440" tIns="45720" rIns="91440" bIns="45720" rtlCol="0" anchor="ctr"/>
          <a:lstStyle>
            <a:lvl1pPr algn="l">
              <a:defRPr sz="1400">
                <a:solidFill>
                  <a:schemeClr val="bg2"/>
                </a:solidFill>
              </a:defRPr>
            </a:lvl1pPr>
          </a:lstStyle>
          <a:p>
            <a:r>
              <a:rPr lang="en-US" smtClean="0"/>
              <a:t>GV. TS. Hà Chí Trung, BM KHMT, K CNTT, HVKTQS</a:t>
            </a:r>
            <a:endParaRPr lang="en-US" dirty="0"/>
          </a:p>
        </p:txBody>
      </p:sp>
      <p:sp>
        <p:nvSpPr>
          <p:cNvPr id="4" name="Date Placeholder 3"/>
          <p:cNvSpPr>
            <a:spLocks noGrp="1"/>
          </p:cNvSpPr>
          <p:nvPr>
            <p:ph type="dt" sz="half" idx="2"/>
          </p:nvPr>
        </p:nvSpPr>
        <p:spPr>
          <a:xfrm rot="16200000">
            <a:off x="8084819" y="617218"/>
            <a:ext cx="1600201" cy="365760"/>
          </a:xfrm>
          <a:prstGeom prst="rect">
            <a:avLst/>
          </a:prstGeom>
        </p:spPr>
        <p:txBody>
          <a:bodyPr vert="horz" lIns="91440" tIns="45720" rIns="91440" bIns="45720" rtlCol="0" anchor="ctr"/>
          <a:lstStyle>
            <a:lvl1pPr algn="l">
              <a:defRPr sz="1400">
                <a:solidFill>
                  <a:schemeClr val="bg2"/>
                </a:solidFill>
              </a:defRPr>
            </a:lvl1pPr>
          </a:lstStyle>
          <a:p>
            <a:fld id="{9040FC54-DC6E-4C36-9CB5-15EC97D173B0}" type="datetime1">
              <a:rPr lang="vi-VN" smtClean="0"/>
              <a:t>08/07/2019</a:t>
            </a:fld>
            <a:endParaRPr lang="en-US" dirty="0"/>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iming>
    <p:tnLst>
      <p:par>
        <p:cTn id="1" dur="indefinite" restart="never" nodeType="tmRoot"/>
      </p:par>
    </p:tnLst>
  </p:timing>
  <p:hf hdr="0"/>
  <p:txStyles>
    <p:titleStyle>
      <a:lvl1pPr algn="l" defTabSz="914400" rtl="0" eaLnBrk="1" latinLnBrk="0" hangingPunct="1">
        <a:spcBef>
          <a:spcPct val="0"/>
        </a:spcBef>
        <a:buNone/>
        <a:defRPr sz="3600" b="1" i="0" u="none" kern="1200" cap="none" spc="-100" baseline="0">
          <a:ln>
            <a:noFill/>
          </a:ln>
          <a:solidFill>
            <a:srgbClr val="002060"/>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600" kern="1200">
          <a:solidFill>
            <a:srgbClr val="002060"/>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600" b="0" i="0" u="none" kern="1200">
          <a:solidFill>
            <a:srgbClr val="002060"/>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400" kern="1200">
          <a:solidFill>
            <a:srgbClr val="002060"/>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2200" kern="1200">
          <a:solidFill>
            <a:srgbClr val="002060"/>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2000" kern="1200" baseline="0">
          <a:solidFill>
            <a:srgbClr val="002060"/>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ct2009@yahoo.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err="1" smtClean="0"/>
              <a:t>Lý</a:t>
            </a:r>
            <a:r>
              <a:rPr lang="en-US" sz="6000" dirty="0" smtClean="0"/>
              <a:t> </a:t>
            </a:r>
            <a:r>
              <a:rPr lang="en-US" sz="6000" dirty="0" err="1" smtClean="0"/>
              <a:t>thuyết</a:t>
            </a:r>
            <a:r>
              <a:rPr lang="en-US" sz="6000" dirty="0" smtClean="0"/>
              <a:t> </a:t>
            </a:r>
            <a:r>
              <a:rPr lang="en-US" sz="6000" dirty="0" err="1" smtClean="0"/>
              <a:t>hệ</a:t>
            </a:r>
            <a:r>
              <a:rPr lang="en-US" sz="6000" dirty="0" smtClean="0"/>
              <a:t> </a:t>
            </a:r>
            <a:r>
              <a:rPr lang="en-US" sz="6000" dirty="0" err="1" smtClean="0"/>
              <a:t>điều</a:t>
            </a:r>
            <a:r>
              <a:rPr lang="en-US" sz="6000" dirty="0" smtClean="0"/>
              <a:t> </a:t>
            </a:r>
            <a:r>
              <a:rPr lang="en-US" sz="6000" dirty="0" err="1" smtClean="0"/>
              <a:t>hành</a:t>
            </a:r>
            <a:endParaRPr lang="vi-VN" sz="6000" dirty="0"/>
          </a:p>
        </p:txBody>
      </p:sp>
      <p:sp>
        <p:nvSpPr>
          <p:cNvPr id="3" name="Subtitle 2"/>
          <p:cNvSpPr>
            <a:spLocks noGrp="1"/>
          </p:cNvSpPr>
          <p:nvPr>
            <p:ph type="subTitle" idx="1"/>
          </p:nvPr>
        </p:nvSpPr>
        <p:spPr/>
        <p:txBody>
          <a:bodyPr>
            <a:noAutofit/>
          </a:bodyPr>
          <a:lstStyle/>
          <a:p>
            <a:r>
              <a:rPr lang="en-US" sz="2400" b="1" dirty="0" err="1" smtClean="0"/>
              <a:t>Giảng</a:t>
            </a:r>
            <a:r>
              <a:rPr lang="en-US" sz="2400" b="1" dirty="0" smtClean="0"/>
              <a:t> </a:t>
            </a:r>
            <a:r>
              <a:rPr lang="en-US" sz="2400" b="1" dirty="0" err="1" smtClean="0"/>
              <a:t>viên</a:t>
            </a:r>
            <a:r>
              <a:rPr lang="en-US" sz="2400" b="1" dirty="0" smtClean="0"/>
              <a:t>: TS. </a:t>
            </a:r>
            <a:r>
              <a:rPr lang="en-US" sz="2400" b="1" dirty="0" err="1" smtClean="0"/>
              <a:t>Hà</a:t>
            </a:r>
            <a:r>
              <a:rPr lang="en-US" sz="2400" b="1" dirty="0" smtClean="0"/>
              <a:t> </a:t>
            </a:r>
            <a:r>
              <a:rPr lang="en-US" sz="2400" b="1" dirty="0" err="1" smtClean="0"/>
              <a:t>Chí</a:t>
            </a:r>
            <a:r>
              <a:rPr lang="en-US" sz="2400" b="1" dirty="0" smtClean="0"/>
              <a:t> Trung</a:t>
            </a:r>
          </a:p>
          <a:p>
            <a:r>
              <a:rPr lang="en-US" sz="2400" b="1" dirty="0" err="1" smtClean="0"/>
              <a:t>Bộ</a:t>
            </a:r>
            <a:r>
              <a:rPr lang="en-US" sz="2400" b="1" dirty="0" smtClean="0"/>
              <a:t> </a:t>
            </a:r>
            <a:r>
              <a:rPr lang="en-US" sz="2400" b="1" dirty="0" err="1" smtClean="0"/>
              <a:t>môn</a:t>
            </a:r>
            <a:r>
              <a:rPr lang="en-US" sz="2400" b="1" dirty="0" smtClean="0"/>
              <a:t>: </a:t>
            </a:r>
            <a:r>
              <a:rPr lang="en-US" sz="2400" dirty="0" err="1" smtClean="0"/>
              <a:t>Khoa</a:t>
            </a:r>
            <a:r>
              <a:rPr lang="en-US" sz="2400" dirty="0"/>
              <a:t> </a:t>
            </a:r>
            <a:r>
              <a:rPr lang="en-US" sz="2400" dirty="0" err="1" smtClean="0"/>
              <a:t>học</a:t>
            </a:r>
            <a:r>
              <a:rPr lang="en-US" sz="2400" dirty="0" smtClean="0"/>
              <a:t> </a:t>
            </a:r>
            <a:r>
              <a:rPr lang="en-US" sz="2400" dirty="0" err="1" smtClean="0"/>
              <a:t>máy</a:t>
            </a:r>
            <a:r>
              <a:rPr lang="en-US" sz="2400" dirty="0" smtClean="0"/>
              <a:t> </a:t>
            </a:r>
            <a:r>
              <a:rPr lang="en-US" sz="2400" dirty="0" err="1" smtClean="0"/>
              <a:t>tính</a:t>
            </a:r>
            <a:endParaRPr lang="en-US" sz="2400" dirty="0" smtClean="0"/>
          </a:p>
          <a:p>
            <a:r>
              <a:rPr lang="en-US" sz="2400" b="1" dirty="0" err="1" smtClean="0"/>
              <a:t>Khoa</a:t>
            </a:r>
            <a:r>
              <a:rPr lang="en-US" sz="2400" b="1" dirty="0" smtClean="0"/>
              <a:t>: </a:t>
            </a:r>
            <a:r>
              <a:rPr lang="en-US" sz="2400" dirty="0" err="1" smtClean="0"/>
              <a:t>Công</a:t>
            </a:r>
            <a:r>
              <a:rPr lang="en-US" sz="2400" dirty="0" smtClean="0"/>
              <a:t> </a:t>
            </a:r>
            <a:r>
              <a:rPr lang="en-US" sz="2400" dirty="0" err="1" smtClean="0"/>
              <a:t>nghệ</a:t>
            </a:r>
            <a:r>
              <a:rPr lang="en-US" sz="2400" dirty="0" smtClean="0"/>
              <a:t> </a:t>
            </a:r>
            <a:r>
              <a:rPr lang="en-US" sz="2400" dirty="0" err="1" smtClean="0"/>
              <a:t>thông</a:t>
            </a:r>
            <a:r>
              <a:rPr lang="en-US" sz="2400" dirty="0" smtClean="0"/>
              <a:t> tin</a:t>
            </a:r>
          </a:p>
          <a:p>
            <a:r>
              <a:rPr lang="en-US" sz="2400" b="1" dirty="0" err="1" smtClean="0"/>
              <a:t>Học</a:t>
            </a:r>
            <a:r>
              <a:rPr lang="en-US" sz="2400" b="1" dirty="0" smtClean="0"/>
              <a:t> </a:t>
            </a:r>
            <a:r>
              <a:rPr lang="en-US" sz="2400" b="1" dirty="0" err="1" smtClean="0"/>
              <a:t>viện</a:t>
            </a:r>
            <a:r>
              <a:rPr lang="en-US" sz="2400" b="1" dirty="0" smtClean="0"/>
              <a:t> </a:t>
            </a:r>
            <a:r>
              <a:rPr lang="en-US" sz="2400" b="1" dirty="0" err="1" smtClean="0"/>
              <a:t>Kỹ</a:t>
            </a:r>
            <a:r>
              <a:rPr lang="en-US" sz="2400" b="1" dirty="0" smtClean="0"/>
              <a:t> </a:t>
            </a:r>
            <a:r>
              <a:rPr lang="en-US" sz="2400" b="1" dirty="0" err="1" smtClean="0"/>
              <a:t>thuật</a:t>
            </a:r>
            <a:r>
              <a:rPr lang="en-US" sz="2400" b="1" dirty="0" smtClean="0"/>
              <a:t> </a:t>
            </a:r>
            <a:r>
              <a:rPr lang="en-US" sz="2400" b="1" dirty="0" err="1" smtClean="0"/>
              <a:t>quân</a:t>
            </a:r>
            <a:r>
              <a:rPr lang="en-US" sz="2400" b="1" dirty="0" smtClean="0"/>
              <a:t> </a:t>
            </a:r>
            <a:r>
              <a:rPr lang="en-US" sz="2400" b="1" dirty="0" err="1" smtClean="0"/>
              <a:t>sự</a:t>
            </a:r>
            <a:endParaRPr lang="en-US" sz="2400" b="1" dirty="0" smtClean="0"/>
          </a:p>
          <a:p>
            <a:r>
              <a:rPr lang="en-US" sz="2400" b="1" dirty="0" smtClean="0"/>
              <a:t>Email: </a:t>
            </a:r>
            <a:r>
              <a:rPr lang="en-US" sz="2400" dirty="0" smtClean="0">
                <a:hlinkClick r:id="rId2"/>
              </a:rPr>
              <a:t>hct2009@yahoo.com</a:t>
            </a:r>
            <a:endParaRPr lang="en-US" sz="2400" dirty="0" smtClean="0"/>
          </a:p>
          <a:p>
            <a:r>
              <a:rPr lang="en-US" sz="2400" b="1" dirty="0" smtClean="0"/>
              <a:t>Mobile: </a:t>
            </a:r>
            <a:r>
              <a:rPr lang="en-US" sz="2400" dirty="0" smtClean="0"/>
              <a:t>01685.582.102</a:t>
            </a:r>
            <a:endParaRPr lang="en-US" sz="2400" dirty="0"/>
          </a:p>
          <a:p>
            <a:endParaRPr lang="vi-VN" dirty="0"/>
          </a:p>
        </p:txBody>
      </p:sp>
    </p:spTree>
    <p:extLst>
      <p:ext uri="{BB962C8B-B14F-4D97-AF65-F5344CB8AC3E}">
        <p14:creationId xmlns:p14="http://schemas.microsoft.com/office/powerpoint/2010/main" val="22436651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3. Quản lý bộ nhớ</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lstStyle/>
          <a:p>
            <a:pPr marL="411480" lvl="1" indent="0">
              <a:buNone/>
            </a:pPr>
            <a:r>
              <a:rPr lang="en-US" b="1" dirty="0">
                <a:solidFill>
                  <a:schemeClr val="accent4">
                    <a:lumMod val="60000"/>
                    <a:lumOff val="40000"/>
                  </a:schemeClr>
                </a:solidFill>
              </a:rPr>
              <a:t>3.1. </a:t>
            </a:r>
            <a:r>
              <a:rPr lang="en-US" b="1" dirty="0" err="1">
                <a:solidFill>
                  <a:schemeClr val="accent4">
                    <a:lumMod val="60000"/>
                    <a:lumOff val="40000"/>
                  </a:schemeClr>
                </a:solidFill>
              </a:rPr>
              <a:t>Tổng</a:t>
            </a:r>
            <a:r>
              <a:rPr lang="en-US" b="1" dirty="0">
                <a:solidFill>
                  <a:schemeClr val="accent4">
                    <a:lumMod val="60000"/>
                    <a:lumOff val="40000"/>
                  </a:schemeClr>
                </a:solidFill>
              </a:rPr>
              <a:t> </a:t>
            </a:r>
            <a:r>
              <a:rPr lang="en-US" b="1" dirty="0" err="1">
                <a:solidFill>
                  <a:schemeClr val="accent4">
                    <a:lumMod val="60000"/>
                    <a:lumOff val="40000"/>
                  </a:schemeClr>
                </a:solidFill>
              </a:rPr>
              <a:t>quan</a:t>
            </a:r>
            <a:r>
              <a:rPr lang="en-US" b="1" dirty="0">
                <a:solidFill>
                  <a:schemeClr val="accent4">
                    <a:lumMod val="60000"/>
                    <a:lumOff val="40000"/>
                  </a:schemeClr>
                </a:solidFill>
              </a:rPr>
              <a:t> </a:t>
            </a:r>
            <a:r>
              <a:rPr lang="en-US" b="1" dirty="0" err="1">
                <a:solidFill>
                  <a:schemeClr val="accent4">
                    <a:lumMod val="60000"/>
                    <a:lumOff val="40000"/>
                  </a:schemeClr>
                </a:solidFill>
              </a:rPr>
              <a:t>về</a:t>
            </a:r>
            <a:r>
              <a:rPr lang="en-US" b="1" dirty="0">
                <a:solidFill>
                  <a:schemeClr val="accent4">
                    <a:lumMod val="60000"/>
                    <a:lumOff val="40000"/>
                  </a:schemeClr>
                </a:solidFill>
              </a:rPr>
              <a:t> </a:t>
            </a:r>
            <a:r>
              <a:rPr lang="en-US" b="1" dirty="0" err="1" smtClean="0">
                <a:solidFill>
                  <a:schemeClr val="accent4">
                    <a:lumMod val="60000"/>
                    <a:lumOff val="40000"/>
                  </a:schemeClr>
                </a:solidFill>
              </a:rPr>
              <a:t>quản</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lý</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bộ</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nhớ</a:t>
            </a:r>
            <a:endParaRPr lang="vi-VN" b="1" dirty="0">
              <a:solidFill>
                <a:schemeClr val="accent4">
                  <a:lumMod val="60000"/>
                  <a:lumOff val="40000"/>
                </a:schemeClr>
              </a:solidFill>
            </a:endParaRPr>
          </a:p>
          <a:p>
            <a:pPr marL="411480" lvl="1" indent="0">
              <a:buNone/>
            </a:pPr>
            <a:r>
              <a:rPr lang="en-US" b="1" dirty="0"/>
              <a:t>3.2. </a:t>
            </a:r>
            <a:r>
              <a:rPr lang="en-US" b="1" dirty="0" err="1" smtClean="0"/>
              <a:t>Kỹ</a:t>
            </a:r>
            <a:r>
              <a:rPr lang="en-US" b="1" dirty="0" smtClean="0"/>
              <a:t> </a:t>
            </a:r>
            <a:r>
              <a:rPr lang="en-US" b="1" dirty="0" err="1" smtClean="0"/>
              <a:t>thuật</a:t>
            </a:r>
            <a:r>
              <a:rPr lang="en-US" b="1" dirty="0" smtClean="0"/>
              <a:t> </a:t>
            </a:r>
            <a:r>
              <a:rPr lang="en-US" b="1" dirty="0" err="1" smtClean="0"/>
              <a:t>cấp</a:t>
            </a:r>
            <a:r>
              <a:rPr lang="en-US" b="1" dirty="0" smtClean="0"/>
              <a:t> </a:t>
            </a:r>
            <a:r>
              <a:rPr lang="en-US" b="1" dirty="0" err="1"/>
              <a:t>phát</a:t>
            </a:r>
            <a:r>
              <a:rPr lang="en-US" b="1" dirty="0"/>
              <a:t> </a:t>
            </a:r>
            <a:r>
              <a:rPr lang="en-US" b="1" dirty="0" err="1"/>
              <a:t>bộ</a:t>
            </a:r>
            <a:r>
              <a:rPr lang="en-US" b="1" dirty="0"/>
              <a:t> </a:t>
            </a:r>
            <a:r>
              <a:rPr lang="en-US" b="1" dirty="0" err="1" smtClean="0"/>
              <a:t>nhớ</a:t>
            </a:r>
            <a:endParaRPr lang="en-US" b="1" dirty="0" smtClean="0"/>
          </a:p>
          <a:p>
            <a:pPr marL="411480" lvl="1" indent="0">
              <a:buNone/>
            </a:pPr>
            <a:r>
              <a:rPr lang="en-US" b="1" dirty="0" smtClean="0">
                <a:solidFill>
                  <a:schemeClr val="accent4">
                    <a:lumMod val="60000"/>
                    <a:lumOff val="40000"/>
                  </a:schemeClr>
                </a:solidFill>
              </a:rPr>
              <a:t>3.3. </a:t>
            </a:r>
            <a:r>
              <a:rPr lang="en-US" b="1" dirty="0" err="1" smtClean="0">
                <a:solidFill>
                  <a:schemeClr val="accent4">
                    <a:lumMod val="60000"/>
                    <a:lumOff val="40000"/>
                  </a:schemeClr>
                </a:solidFill>
              </a:rPr>
              <a:t>Kỹ</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thuật</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chống</a:t>
            </a:r>
            <a:r>
              <a:rPr lang="en-US" b="1" dirty="0" smtClean="0">
                <a:solidFill>
                  <a:schemeClr val="accent4">
                    <a:lumMod val="60000"/>
                    <a:lumOff val="40000"/>
                  </a:schemeClr>
                </a:solidFill>
              </a:rPr>
              <a:t> </a:t>
            </a:r>
            <a:r>
              <a:rPr lang="en-US" b="1" dirty="0" err="1">
                <a:solidFill>
                  <a:schemeClr val="accent4">
                    <a:lumMod val="60000"/>
                    <a:lumOff val="40000"/>
                  </a:schemeClr>
                </a:solidFill>
              </a:rPr>
              <a:t>phân</a:t>
            </a:r>
            <a:r>
              <a:rPr lang="en-US" b="1" dirty="0">
                <a:solidFill>
                  <a:schemeClr val="accent4">
                    <a:lumMod val="60000"/>
                    <a:lumOff val="40000"/>
                  </a:schemeClr>
                </a:solidFill>
              </a:rPr>
              <a:t> </a:t>
            </a:r>
            <a:r>
              <a:rPr lang="en-US" b="1" dirty="0" err="1">
                <a:solidFill>
                  <a:schemeClr val="accent4">
                    <a:lumMod val="60000"/>
                    <a:lumOff val="40000"/>
                  </a:schemeClr>
                </a:solidFill>
              </a:rPr>
              <a:t>mảnh</a:t>
            </a:r>
            <a:r>
              <a:rPr lang="en-US" b="1" dirty="0">
                <a:solidFill>
                  <a:schemeClr val="accent4">
                    <a:lumMod val="60000"/>
                    <a:lumOff val="40000"/>
                  </a:schemeClr>
                </a:solidFill>
              </a:rPr>
              <a:t> (compaction</a:t>
            </a:r>
            <a:r>
              <a:rPr lang="en-US" b="1" dirty="0" smtClean="0">
                <a:solidFill>
                  <a:schemeClr val="accent4">
                    <a:lumMod val="60000"/>
                    <a:lumOff val="40000"/>
                  </a:schemeClr>
                </a:solidFill>
              </a:rPr>
              <a:t>)</a:t>
            </a:r>
          </a:p>
          <a:p>
            <a:pPr marL="411480" lvl="1" indent="0">
              <a:buNone/>
            </a:pPr>
            <a:r>
              <a:rPr lang="en-US" b="1" dirty="0">
                <a:solidFill>
                  <a:schemeClr val="accent4">
                    <a:lumMod val="60000"/>
                    <a:lumOff val="40000"/>
                  </a:schemeClr>
                </a:solidFill>
              </a:rPr>
              <a:t>3.4. Tái định vị (Relocation</a:t>
            </a:r>
            <a:r>
              <a:rPr lang="en-US" b="1" dirty="0" smtClean="0">
                <a:solidFill>
                  <a:schemeClr val="accent4">
                    <a:lumMod val="60000"/>
                    <a:lumOff val="40000"/>
                  </a:schemeClr>
                </a:solidFill>
              </a:rPr>
              <a:t>)</a:t>
            </a:r>
          </a:p>
          <a:p>
            <a:pPr marL="411480" lvl="1" indent="0">
              <a:buNone/>
            </a:pPr>
            <a:r>
              <a:rPr lang="en-US" b="1" dirty="0" smtClean="0">
                <a:solidFill>
                  <a:schemeClr val="accent4">
                    <a:lumMod val="60000"/>
                    <a:lumOff val="40000"/>
                  </a:schemeClr>
                </a:solidFill>
              </a:rPr>
              <a:t>3.5. Các dạng cấu trúc chương trình</a:t>
            </a:r>
          </a:p>
        </p:txBody>
      </p:sp>
      <p:sp>
        <p:nvSpPr>
          <p:cNvPr id="4" name="Date Placeholder 3"/>
          <p:cNvSpPr>
            <a:spLocks noGrp="1"/>
          </p:cNvSpPr>
          <p:nvPr>
            <p:ph type="dt" sz="half" idx="10"/>
          </p:nvPr>
        </p:nvSpPr>
        <p:spPr/>
        <p:txBody>
          <a:bodyPr/>
          <a:lstStyle/>
          <a:p>
            <a:fld id="{17824DB9-DBD9-4C3F-8584-7EC5EA4FC404}"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6522776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a:t>
            </a:r>
            <a:r>
              <a:rPr lang="en-US" dirty="0" err="1" smtClean="0"/>
              <a:t>Kỹ</a:t>
            </a:r>
            <a:r>
              <a:rPr lang="en-US" dirty="0" smtClean="0"/>
              <a:t> </a:t>
            </a:r>
            <a:r>
              <a:rPr lang="en-US" dirty="0" err="1"/>
              <a:t>thuật</a:t>
            </a:r>
            <a:r>
              <a:rPr lang="en-US" dirty="0"/>
              <a:t> </a:t>
            </a:r>
            <a:r>
              <a:rPr lang="en-US" dirty="0" err="1"/>
              <a:t>cấp</a:t>
            </a:r>
            <a:r>
              <a:rPr lang="en-US" dirty="0"/>
              <a:t> </a:t>
            </a:r>
            <a:r>
              <a:rPr lang="en-US" dirty="0" err="1"/>
              <a:t>phát</a:t>
            </a:r>
            <a:r>
              <a:rPr lang="en-US" dirty="0"/>
              <a:t> </a:t>
            </a:r>
            <a:r>
              <a:rPr lang="en-US" dirty="0" err="1"/>
              <a:t>bộ</a:t>
            </a:r>
            <a:r>
              <a:rPr lang="en-US" dirty="0"/>
              <a:t> </a:t>
            </a:r>
            <a:r>
              <a:rPr lang="en-US" dirty="0" err="1"/>
              <a:t>nhớ</a:t>
            </a:r>
            <a:r>
              <a:rPr lang="en-US" dirty="0"/>
              <a:t> </a:t>
            </a:r>
            <a:endParaRPr lang="vi-VN" dirty="0"/>
          </a:p>
        </p:txBody>
      </p:sp>
      <p:sp>
        <p:nvSpPr>
          <p:cNvPr id="3" name="Content Placeholder 2"/>
          <p:cNvSpPr>
            <a:spLocks noGrp="1"/>
          </p:cNvSpPr>
          <p:nvPr>
            <p:ph idx="1"/>
          </p:nvPr>
        </p:nvSpPr>
        <p:spPr/>
        <p:txBody>
          <a:bodyPr/>
          <a:lstStyle/>
          <a:p>
            <a:pPr marL="114300" lvl="0" indent="0">
              <a:buNone/>
            </a:pPr>
            <a:r>
              <a:rPr lang="en-US" b="1" dirty="0" smtClean="0"/>
              <a:t>3.2.1. </a:t>
            </a:r>
            <a:r>
              <a:rPr lang="en-US" b="1" dirty="0" err="1" smtClean="0"/>
              <a:t>Kỹ</a:t>
            </a:r>
            <a:r>
              <a:rPr lang="en-US" b="1" dirty="0" smtClean="0"/>
              <a:t> </a:t>
            </a:r>
            <a:r>
              <a:rPr lang="en-US" b="1" dirty="0" err="1"/>
              <a:t>thuật</a:t>
            </a:r>
            <a:r>
              <a:rPr lang="en-US" b="1" dirty="0"/>
              <a:t> </a:t>
            </a:r>
            <a:r>
              <a:rPr lang="en-US" b="1" dirty="0" err="1"/>
              <a:t>phân</a:t>
            </a:r>
            <a:r>
              <a:rPr lang="en-US" b="1" dirty="0"/>
              <a:t> </a:t>
            </a:r>
            <a:r>
              <a:rPr lang="en-US" b="1" dirty="0" err="1"/>
              <a:t>vùng</a:t>
            </a:r>
            <a:r>
              <a:rPr lang="en-US" b="1" dirty="0"/>
              <a:t> </a:t>
            </a:r>
            <a:r>
              <a:rPr lang="en-US" b="1" dirty="0" err="1"/>
              <a:t>cố</a:t>
            </a:r>
            <a:r>
              <a:rPr lang="en-US" b="1" dirty="0"/>
              <a:t> </a:t>
            </a:r>
            <a:r>
              <a:rPr lang="en-US" b="1" dirty="0" err="1"/>
              <a:t>định</a:t>
            </a:r>
            <a:r>
              <a:rPr lang="en-US" b="1" dirty="0"/>
              <a:t> (Fixed Partitioning)</a:t>
            </a:r>
            <a:endParaRPr lang="vi-VN" b="1" dirty="0"/>
          </a:p>
          <a:p>
            <a:pPr marL="114300" indent="0">
              <a:buNone/>
            </a:pPr>
            <a:r>
              <a:rPr lang="en-US" b="1" dirty="0" smtClean="0"/>
              <a:t>3.2.2. </a:t>
            </a:r>
            <a:r>
              <a:rPr lang="en-US" b="1" dirty="0" err="1" smtClean="0"/>
              <a:t>Phân</a:t>
            </a:r>
            <a:r>
              <a:rPr lang="en-US" b="1" dirty="0" smtClean="0"/>
              <a:t> </a:t>
            </a:r>
            <a:r>
              <a:rPr lang="en-US" b="1" dirty="0" err="1"/>
              <a:t>vùng</a:t>
            </a:r>
            <a:r>
              <a:rPr lang="en-US" b="1" dirty="0"/>
              <a:t> </a:t>
            </a:r>
            <a:r>
              <a:rPr lang="en-US" b="1" dirty="0" err="1"/>
              <a:t>cố</a:t>
            </a:r>
            <a:r>
              <a:rPr lang="en-US" b="1" dirty="0"/>
              <a:t> </a:t>
            </a:r>
            <a:r>
              <a:rPr lang="en-US" b="1" dirty="0" err="1"/>
              <a:t>định</a:t>
            </a:r>
            <a:r>
              <a:rPr lang="en-US" b="1" dirty="0"/>
              <a:t> </a:t>
            </a:r>
            <a:r>
              <a:rPr lang="en-US" b="1" dirty="0" err="1" smtClean="0"/>
              <a:t>kết</a:t>
            </a:r>
            <a:r>
              <a:rPr lang="en-US" b="1" dirty="0" smtClean="0"/>
              <a:t> </a:t>
            </a:r>
            <a:r>
              <a:rPr lang="en-US" b="1" dirty="0" err="1" smtClean="0"/>
              <a:t>hợp</a:t>
            </a:r>
            <a:r>
              <a:rPr lang="en-US" b="1" dirty="0" smtClean="0"/>
              <a:t> Swapping</a:t>
            </a:r>
            <a:endParaRPr lang="en-US" b="1" dirty="0"/>
          </a:p>
          <a:p>
            <a:pPr marL="114300" indent="0">
              <a:buNone/>
            </a:pPr>
            <a:r>
              <a:rPr lang="en-US" b="1" dirty="0" smtClean="0"/>
              <a:t>3.2.3. </a:t>
            </a:r>
            <a:r>
              <a:rPr lang="en-US" b="1" dirty="0" err="1"/>
              <a:t>Phân</a:t>
            </a:r>
            <a:r>
              <a:rPr lang="en-US" b="1" dirty="0"/>
              <a:t> </a:t>
            </a:r>
            <a:r>
              <a:rPr lang="en-US" b="1" dirty="0" err="1"/>
              <a:t>vùng</a:t>
            </a:r>
            <a:r>
              <a:rPr lang="en-US" b="1" dirty="0"/>
              <a:t> </a:t>
            </a:r>
            <a:r>
              <a:rPr lang="en-US" b="1" dirty="0" err="1"/>
              <a:t>động</a:t>
            </a:r>
            <a:r>
              <a:rPr lang="en-US" b="1" dirty="0"/>
              <a:t> (Dynamic Partitioning)</a:t>
            </a:r>
            <a:endParaRPr lang="vi-VN" b="1" dirty="0"/>
          </a:p>
        </p:txBody>
      </p:sp>
      <p:sp>
        <p:nvSpPr>
          <p:cNvPr id="4" name="Date Placeholder 3"/>
          <p:cNvSpPr>
            <a:spLocks noGrp="1"/>
          </p:cNvSpPr>
          <p:nvPr>
            <p:ph type="dt" sz="half" idx="10"/>
          </p:nvPr>
        </p:nvSpPr>
        <p:spPr/>
        <p:txBody>
          <a:bodyPr/>
          <a:lstStyle/>
          <a:p>
            <a:fld id="{2DA5C213-2A7D-426F-9680-27D4E7537DD4}"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913431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3.2.1. Kỹ thuật phân vùng cố định</a:t>
            </a:r>
            <a:endParaRPr lang="vi-VN" dirty="0"/>
          </a:p>
        </p:txBody>
      </p:sp>
      <p:sp>
        <p:nvSpPr>
          <p:cNvPr id="9" name="Content Placeholder 8"/>
          <p:cNvSpPr>
            <a:spLocks noGrp="1"/>
          </p:cNvSpPr>
          <p:nvPr>
            <p:ph sz="half" idx="2"/>
          </p:nvPr>
        </p:nvSpPr>
        <p:spPr>
          <a:xfrm>
            <a:off x="3429000" y="1536192"/>
            <a:ext cx="4953000" cy="5169408"/>
          </a:xfrm>
        </p:spPr>
        <p:txBody>
          <a:bodyPr>
            <a:normAutofit/>
          </a:bodyPr>
          <a:lstStyle/>
          <a:p>
            <a:r>
              <a:rPr lang="en-US" dirty="0" err="1" smtClean="0"/>
              <a:t>Trong</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này</a:t>
            </a:r>
            <a:r>
              <a:rPr lang="en-US" dirty="0" smtClean="0"/>
              <a:t>, </a:t>
            </a:r>
            <a:r>
              <a:rPr lang="en-US" dirty="0" err="1" smtClean="0"/>
              <a:t>bộ</a:t>
            </a:r>
            <a:r>
              <a:rPr lang="en-US" dirty="0" smtClean="0"/>
              <a:t> </a:t>
            </a:r>
            <a:r>
              <a:rPr lang="en-US" dirty="0" err="1" smtClean="0"/>
              <a:t>nhớ</a:t>
            </a:r>
            <a:r>
              <a:rPr lang="en-US" dirty="0" smtClean="0"/>
              <a:t> </a:t>
            </a:r>
            <a:r>
              <a:rPr lang="en-US" dirty="0" err="1" smtClean="0"/>
              <a:t>được</a:t>
            </a:r>
            <a:r>
              <a:rPr lang="en-US" dirty="0" smtClean="0"/>
              <a:t> chia </a:t>
            </a:r>
            <a:r>
              <a:rPr lang="en-US" dirty="0" err="1" smtClean="0"/>
              <a:t>ra</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phân</a:t>
            </a:r>
            <a:r>
              <a:rPr lang="en-US" dirty="0" smtClean="0"/>
              <a:t> </a:t>
            </a:r>
            <a:r>
              <a:rPr lang="en-US" dirty="0" err="1" smtClean="0"/>
              <a:t>vùng</a:t>
            </a:r>
            <a:r>
              <a:rPr lang="en-US" dirty="0" smtClean="0"/>
              <a:t> </a:t>
            </a:r>
            <a:r>
              <a:rPr lang="en-US" dirty="0" err="1" smtClean="0"/>
              <a:t>có</a:t>
            </a:r>
            <a:r>
              <a:rPr lang="en-US" dirty="0" smtClean="0"/>
              <a:t> </a:t>
            </a:r>
            <a:r>
              <a:rPr lang="en-US" dirty="0" err="1" smtClean="0"/>
              <a:t>kích</a:t>
            </a:r>
            <a:r>
              <a:rPr lang="en-US" dirty="0" smtClean="0"/>
              <a:t> </a:t>
            </a:r>
            <a:r>
              <a:rPr lang="en-US" dirty="0" err="1" smtClean="0"/>
              <a:t>cỡ</a:t>
            </a:r>
            <a:r>
              <a:rPr lang="en-US" dirty="0" smtClean="0"/>
              <a:t> </a:t>
            </a:r>
            <a:r>
              <a:rPr lang="en-US" dirty="0" err="1" smtClean="0"/>
              <a:t>cố</a:t>
            </a:r>
            <a:r>
              <a:rPr lang="en-US" dirty="0" smtClean="0"/>
              <a:t> </a:t>
            </a:r>
            <a:r>
              <a:rPr lang="en-US" dirty="0" err="1" smtClean="0"/>
              <a:t>định</a:t>
            </a:r>
            <a:r>
              <a:rPr lang="en-US" dirty="0" smtClean="0"/>
              <a:t>;</a:t>
            </a:r>
          </a:p>
          <a:p>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được</a:t>
            </a:r>
            <a:r>
              <a:rPr lang="en-US" dirty="0" smtClean="0"/>
              <a:t> </a:t>
            </a:r>
            <a:r>
              <a:rPr lang="en-US" dirty="0" err="1" smtClean="0"/>
              <a:t>nạp</a:t>
            </a:r>
            <a:r>
              <a:rPr lang="en-US" dirty="0" smtClean="0"/>
              <a:t> </a:t>
            </a:r>
            <a:r>
              <a:rPr lang="en-US" dirty="0" err="1" smtClean="0"/>
              <a:t>vào</a:t>
            </a:r>
            <a:r>
              <a:rPr lang="en-US" dirty="0" smtClean="0"/>
              <a:t> </a:t>
            </a:r>
            <a:r>
              <a:rPr lang="en-US" dirty="0" err="1" smtClean="0"/>
              <a:t>những</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đầu</a:t>
            </a:r>
            <a:r>
              <a:rPr lang="en-US" dirty="0" smtClean="0"/>
              <a:t> </a:t>
            </a:r>
            <a:r>
              <a:rPr lang="en-US" dirty="0" err="1" smtClean="0"/>
              <a:t>tiên</a:t>
            </a:r>
            <a:r>
              <a:rPr lang="en-US" dirty="0" smtClean="0"/>
              <a:t>;</a:t>
            </a:r>
          </a:p>
          <a:p>
            <a:r>
              <a:rPr lang="en-US" dirty="0" err="1" smtClean="0"/>
              <a:t>Không</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tái</a:t>
            </a:r>
            <a:r>
              <a:rPr lang="en-US" dirty="0" smtClean="0"/>
              <a:t> </a:t>
            </a:r>
            <a:r>
              <a:rPr lang="en-US" dirty="0" err="1" smtClean="0"/>
              <a:t>định</a:t>
            </a:r>
            <a:r>
              <a:rPr lang="en-US" dirty="0" smtClean="0"/>
              <a:t> </a:t>
            </a:r>
            <a:r>
              <a:rPr lang="en-US" dirty="0" err="1" smtClean="0"/>
              <a:t>vị</a:t>
            </a:r>
            <a:r>
              <a:rPr lang="en-US" dirty="0" smtClean="0"/>
              <a:t> </a:t>
            </a:r>
            <a:r>
              <a:rPr lang="en-US" dirty="0" err="1" smtClean="0"/>
              <a:t>các</a:t>
            </a:r>
            <a:r>
              <a:rPr lang="en-US" dirty="0" smtClean="0"/>
              <a:t> </a:t>
            </a:r>
            <a:r>
              <a:rPr lang="en-US" dirty="0" err="1" smtClean="0"/>
              <a:t>tiến</a:t>
            </a:r>
            <a:r>
              <a:rPr lang="en-US" dirty="0" smtClean="0"/>
              <a:t> </a:t>
            </a:r>
            <a:r>
              <a:rPr lang="en-US" dirty="0" err="1" smtClean="0"/>
              <a:t>trình</a:t>
            </a:r>
            <a:r>
              <a:rPr lang="en-US" dirty="0" smtClean="0"/>
              <a:t>.</a:t>
            </a:r>
            <a:endParaRPr lang="vi-VN" dirty="0"/>
          </a:p>
        </p:txBody>
      </p:sp>
      <p:sp>
        <p:nvSpPr>
          <p:cNvPr id="4" name="Date Placeholder 3"/>
          <p:cNvSpPr>
            <a:spLocks noGrp="1"/>
          </p:cNvSpPr>
          <p:nvPr>
            <p:ph type="dt" sz="half" idx="10"/>
          </p:nvPr>
        </p:nvSpPr>
        <p:spPr/>
        <p:txBody>
          <a:bodyPr/>
          <a:lstStyle/>
          <a:p>
            <a:fld id="{ED2AF20E-7C40-4681-A938-18501C10FB42}"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graphicFrame>
        <p:nvGraphicFramePr>
          <p:cNvPr id="10" name="Content Placeholder 3"/>
          <p:cNvGraphicFramePr>
            <a:graphicFrameLocks noGrp="1"/>
          </p:cNvGraphicFramePr>
          <p:nvPr>
            <p:extLst>
              <p:ext uri="{D42A27DB-BD31-4B8C-83A1-F6EECF244321}">
                <p14:modId xmlns:p14="http://schemas.microsoft.com/office/powerpoint/2010/main" val="2585959875"/>
              </p:ext>
            </p:extLst>
          </p:nvPr>
        </p:nvGraphicFramePr>
        <p:xfrm>
          <a:off x="76200" y="1600200"/>
          <a:ext cx="2438400" cy="4034790"/>
        </p:xfrm>
        <a:graphic>
          <a:graphicData uri="http://schemas.openxmlformats.org/drawingml/2006/table">
            <a:tbl>
              <a:tblPr/>
              <a:tblGrid>
                <a:gridCol w="749300">
                  <a:extLst>
                    <a:ext uri="{9D8B030D-6E8A-4147-A177-3AD203B41FA5}">
                      <a16:colId xmlns:a16="http://schemas.microsoft.com/office/drawing/2014/main" val="20000"/>
                    </a:ext>
                  </a:extLst>
                </a:gridCol>
                <a:gridCol w="1689100">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dirty="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w Cen MT" charset="-18"/>
                          <a:ea typeface="ＭＳ Ｐゴシック" charset="-128"/>
                        </a:rPr>
                        <a:t>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w Cen MT" charset="-18"/>
                          <a:ea typeface="ＭＳ Ｐゴシック" charset="-128"/>
                        </a:rPr>
                        <a:t>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1"/>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w Cen MT" charset="-18"/>
                          <a:ea typeface="ＭＳ Ｐゴシック" charset="-128"/>
                        </a:rPr>
                        <a:t>n KB</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w Cen MT" charset="-18"/>
                          <a:ea typeface="ＭＳ Ｐゴシック" charset="-128"/>
                        </a:rPr>
                        <a:t>small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2"/>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w Cen MT" charset="-18"/>
                          <a:ea typeface="ＭＳ Ｐゴシック" charset="-128"/>
                        </a:rPr>
                        <a:t>3n KB</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w Cen MT" charset="-18"/>
                          <a:ea typeface="ＭＳ Ｐゴシック" charset="-128"/>
                        </a:rPr>
                        <a:t>Medium</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3"/>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w Cen MT" charset="-18"/>
                          <a:ea typeface="ＭＳ Ｐゴシック" charset="-128"/>
                        </a:rPr>
                        <a:t>6n KB</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w Cen MT" charset="-18"/>
                          <a:ea typeface="ＭＳ Ｐゴシック" charset="-128"/>
                        </a:rPr>
                        <a:t>Large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9388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3.2.1. Kỹ thuật phân vùng cố định</a:t>
            </a:r>
            <a:endParaRPr lang="vi-VN" dirty="0"/>
          </a:p>
        </p:txBody>
      </p:sp>
      <p:sp>
        <p:nvSpPr>
          <p:cNvPr id="9" name="Content Placeholder 8"/>
          <p:cNvSpPr>
            <a:spLocks noGrp="1"/>
          </p:cNvSpPr>
          <p:nvPr>
            <p:ph sz="half" idx="2"/>
          </p:nvPr>
        </p:nvSpPr>
        <p:spPr/>
        <p:txBody>
          <a:bodyPr>
            <a:normAutofit lnSpcReduction="10000"/>
          </a:bodyPr>
          <a:lstStyle/>
          <a:p>
            <a:r>
              <a:rPr lang="en-US" dirty="0" err="1" smtClean="0"/>
              <a:t>Tiến</a:t>
            </a:r>
            <a:r>
              <a:rPr lang="en-US" dirty="0" smtClean="0"/>
              <a:t> </a:t>
            </a:r>
            <a:r>
              <a:rPr lang="en-US" dirty="0" err="1" smtClean="0"/>
              <a:t>trình</a:t>
            </a:r>
            <a:r>
              <a:rPr lang="en-US" dirty="0" smtClean="0"/>
              <a:t> </a:t>
            </a:r>
            <a:r>
              <a:rPr lang="en-US" dirty="0" err="1" smtClean="0"/>
              <a:t>được</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để</a:t>
            </a:r>
            <a:r>
              <a:rPr lang="en-US" dirty="0" smtClean="0"/>
              <a:t> </a:t>
            </a:r>
            <a:r>
              <a:rPr lang="en-US" dirty="0" err="1" smtClean="0"/>
              <a:t>đưa</a:t>
            </a:r>
            <a:r>
              <a:rPr lang="en-US" dirty="0" smtClean="0"/>
              <a:t> </a:t>
            </a:r>
            <a:r>
              <a:rPr lang="en-US" dirty="0" err="1" smtClean="0"/>
              <a:t>vào</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theo</a:t>
            </a:r>
            <a:r>
              <a:rPr lang="en-US" dirty="0" smtClean="0"/>
              <a:t> </a:t>
            </a:r>
            <a:r>
              <a:rPr lang="en-US" dirty="0" err="1" smtClean="0"/>
              <a:t>yêu</a:t>
            </a:r>
            <a:r>
              <a:rPr lang="en-US" dirty="0" smtClean="0"/>
              <a:t> </a:t>
            </a:r>
            <a:r>
              <a:rPr lang="en-US" dirty="0" err="1" smtClean="0"/>
              <a:t>cầu</a:t>
            </a:r>
            <a:r>
              <a:rPr lang="en-US" dirty="0" smtClean="0"/>
              <a:t> </a:t>
            </a:r>
            <a:r>
              <a:rPr lang="en-US" dirty="0" err="1" smtClean="0"/>
              <a:t>bộ</a:t>
            </a:r>
            <a:r>
              <a:rPr lang="en-US" dirty="0" smtClean="0"/>
              <a:t> </a:t>
            </a:r>
            <a:r>
              <a:rPr lang="en-US" dirty="0" err="1" smtClean="0"/>
              <a:t>nhớ</a:t>
            </a:r>
            <a:r>
              <a:rPr lang="en-US" dirty="0" smtClean="0"/>
              <a:t> </a:t>
            </a:r>
            <a:r>
              <a:rPr lang="en-US" dirty="0" err="1" smtClean="0"/>
              <a:t>của</a:t>
            </a:r>
            <a:r>
              <a:rPr lang="en-US" dirty="0" smtClean="0"/>
              <a:t> </a:t>
            </a:r>
            <a:r>
              <a:rPr lang="en-US" dirty="0" err="1" smtClean="0"/>
              <a:t>chúng</a:t>
            </a:r>
            <a:r>
              <a:rPr lang="en-US" dirty="0" smtClean="0"/>
              <a:t>;</a:t>
            </a:r>
          </a:p>
          <a:p>
            <a:r>
              <a:rPr lang="en-US" dirty="0" err="1" smtClean="0"/>
              <a:t>Như</a:t>
            </a:r>
            <a:r>
              <a:rPr lang="en-US" dirty="0" smtClean="0"/>
              <a:t> </a:t>
            </a:r>
            <a:r>
              <a:rPr lang="en-US" dirty="0" err="1" smtClean="0"/>
              <a:t>vậy</a:t>
            </a:r>
            <a:r>
              <a:rPr lang="en-US" dirty="0" smtClean="0"/>
              <a:t> </a:t>
            </a:r>
            <a:r>
              <a:rPr lang="en-US" dirty="0" err="1" smtClean="0"/>
              <a:t>với</a:t>
            </a:r>
            <a:r>
              <a:rPr lang="en-US" dirty="0" smtClean="0"/>
              <a:t> </a:t>
            </a:r>
            <a:r>
              <a:rPr lang="en-US" dirty="0" err="1" smtClean="0"/>
              <a:t>mỗi</a:t>
            </a:r>
            <a:r>
              <a:rPr lang="en-US" dirty="0" smtClean="0"/>
              <a:t> </a:t>
            </a:r>
            <a:r>
              <a:rPr lang="en-US" dirty="0" err="1" smtClean="0"/>
              <a:t>phân</a:t>
            </a:r>
            <a:r>
              <a:rPr lang="en-US" dirty="0" smtClean="0"/>
              <a:t> </a:t>
            </a:r>
            <a:r>
              <a:rPr lang="en-US" dirty="0" err="1" smtClean="0"/>
              <a:t>lớp</a:t>
            </a:r>
            <a:r>
              <a:rPr lang="en-US" dirty="0" smtClean="0"/>
              <a:t> </a:t>
            </a:r>
            <a:r>
              <a:rPr lang="en-US" dirty="0" err="1" smtClean="0"/>
              <a:t>cần</a:t>
            </a:r>
            <a:r>
              <a:rPr lang="en-US" dirty="0" smtClean="0"/>
              <a:t> </a:t>
            </a:r>
            <a:r>
              <a:rPr lang="en-US" dirty="0" err="1" smtClean="0"/>
              <a:t>có</a:t>
            </a:r>
            <a:r>
              <a:rPr lang="en-US" dirty="0" smtClean="0"/>
              <a:t> </a:t>
            </a:r>
            <a:r>
              <a:rPr lang="en-US" dirty="0" err="1" smtClean="0"/>
              <a:t>hàng</a:t>
            </a:r>
            <a:r>
              <a:rPr lang="en-US" dirty="0" smtClean="0"/>
              <a:t> </a:t>
            </a:r>
            <a:r>
              <a:rPr lang="en-US" dirty="0" err="1" smtClean="0"/>
              <a:t>đợi</a:t>
            </a:r>
            <a:r>
              <a:rPr lang="en-US" dirty="0" smtClean="0"/>
              <a:t> </a:t>
            </a:r>
            <a:r>
              <a:rPr lang="en-US" dirty="0" err="1" smtClean="0"/>
              <a:t>riêng</a:t>
            </a:r>
            <a:r>
              <a:rPr lang="en-US" dirty="0" smtClean="0"/>
              <a:t> (</a:t>
            </a:r>
            <a:r>
              <a:rPr lang="en-US" i="1" dirty="0" smtClean="0"/>
              <a:t>Process </a:t>
            </a:r>
            <a:r>
              <a:rPr lang="en-US" i="1" dirty="0"/>
              <a:t>Queue </a:t>
            </a:r>
            <a:r>
              <a:rPr lang="en-US" i="1" dirty="0" smtClean="0"/>
              <a:t>-PQ)</a:t>
            </a:r>
            <a:r>
              <a:rPr lang="en-US" dirty="0" smtClean="0"/>
              <a:t>;</a:t>
            </a:r>
          </a:p>
          <a:p>
            <a:r>
              <a:rPr lang="en-US" dirty="0" err="1"/>
              <a:t>Mỗi</a:t>
            </a:r>
            <a:r>
              <a:rPr lang="en-US" dirty="0"/>
              <a:t> </a:t>
            </a:r>
            <a:r>
              <a:rPr lang="en-US" dirty="0" err="1"/>
              <a:t>hàng</a:t>
            </a:r>
            <a:r>
              <a:rPr lang="en-US" dirty="0"/>
              <a:t> </a:t>
            </a:r>
            <a:r>
              <a:rPr lang="en-US" dirty="0" err="1"/>
              <a:t>đợi</a:t>
            </a:r>
            <a:r>
              <a:rPr lang="en-US" dirty="0"/>
              <a:t> </a:t>
            </a:r>
            <a:r>
              <a:rPr lang="en-US" dirty="0" err="1"/>
              <a:t>có</a:t>
            </a:r>
            <a:r>
              <a:rPr lang="en-US" dirty="0"/>
              <a:t> </a:t>
            </a:r>
            <a:r>
              <a:rPr lang="en-US" dirty="0" err="1"/>
              <a:t>vùng</a:t>
            </a:r>
            <a:r>
              <a:rPr lang="en-US" dirty="0"/>
              <a:t> </a:t>
            </a:r>
            <a:r>
              <a:rPr lang="en-US" dirty="0" err="1"/>
              <a:t>nhớ</a:t>
            </a:r>
            <a:r>
              <a:rPr lang="en-US" dirty="0"/>
              <a:t> </a:t>
            </a:r>
            <a:r>
              <a:rPr lang="en-US" dirty="0" err="1"/>
              <a:t>riêng</a:t>
            </a:r>
            <a:r>
              <a:rPr lang="en-US" dirty="0"/>
              <a:t> -&gt; </a:t>
            </a:r>
            <a:r>
              <a:rPr lang="en-US" dirty="0" err="1"/>
              <a:t>không</a:t>
            </a:r>
            <a:r>
              <a:rPr lang="en-US" dirty="0"/>
              <a:t> </a:t>
            </a:r>
            <a:r>
              <a:rPr lang="en-US" dirty="0" err="1"/>
              <a:t>có</a:t>
            </a:r>
            <a:r>
              <a:rPr lang="en-US" dirty="0"/>
              <a:t> </a:t>
            </a:r>
            <a:r>
              <a:rPr lang="en-US" dirty="0" err="1"/>
              <a:t>sự</a:t>
            </a:r>
            <a:r>
              <a:rPr lang="en-US" dirty="0"/>
              <a:t> </a:t>
            </a:r>
            <a:r>
              <a:rPr lang="en-US" dirty="0" err="1"/>
              <a:t>tranh</a:t>
            </a:r>
            <a:r>
              <a:rPr lang="en-US" dirty="0"/>
              <a:t> </a:t>
            </a:r>
            <a:r>
              <a:rPr lang="en-US" dirty="0" err="1"/>
              <a:t>chấp</a:t>
            </a:r>
            <a:r>
              <a:rPr lang="en-US" dirty="0"/>
              <a:t> </a:t>
            </a:r>
            <a:r>
              <a:rPr lang="en-US" dirty="0" err="1"/>
              <a:t>bộ</a:t>
            </a:r>
            <a:r>
              <a:rPr lang="en-US" dirty="0"/>
              <a:t> </a:t>
            </a:r>
            <a:r>
              <a:rPr lang="en-US" dirty="0" err="1"/>
              <a:t>nhớ</a:t>
            </a:r>
            <a:r>
              <a:rPr lang="en-US" dirty="0"/>
              <a:t> </a:t>
            </a:r>
            <a:r>
              <a:rPr lang="en-US" dirty="0" err="1"/>
              <a:t>giữa</a:t>
            </a:r>
            <a:r>
              <a:rPr lang="en-US" dirty="0"/>
              <a:t> </a:t>
            </a:r>
            <a:r>
              <a:rPr lang="en-US" dirty="0" err="1"/>
              <a:t>các</a:t>
            </a:r>
            <a:r>
              <a:rPr lang="en-US" dirty="0"/>
              <a:t> </a:t>
            </a:r>
            <a:r>
              <a:rPr lang="en-US" dirty="0" err="1"/>
              <a:t>hàng</a:t>
            </a:r>
            <a:r>
              <a:rPr lang="en-US" dirty="0"/>
              <a:t> </a:t>
            </a:r>
            <a:r>
              <a:rPr lang="en-US" dirty="0" err="1"/>
              <a:t>đợi</a:t>
            </a:r>
            <a:r>
              <a:rPr lang="en-US" dirty="0" smtClean="0"/>
              <a:t>.</a:t>
            </a:r>
            <a:endParaRPr lang="en-US" dirty="0"/>
          </a:p>
          <a:p>
            <a:endParaRPr lang="vi-VN" dirty="0"/>
          </a:p>
        </p:txBody>
      </p:sp>
      <p:sp>
        <p:nvSpPr>
          <p:cNvPr id="4" name="Date Placeholder 3"/>
          <p:cNvSpPr>
            <a:spLocks noGrp="1"/>
          </p:cNvSpPr>
          <p:nvPr>
            <p:ph type="dt" sz="half" idx="10"/>
          </p:nvPr>
        </p:nvSpPr>
        <p:spPr/>
        <p:txBody>
          <a:bodyPr/>
          <a:lstStyle/>
          <a:p>
            <a:fld id="{A952AA58-3FDB-41F0-99F5-8A89387160E6}"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graphicFrame>
        <p:nvGraphicFramePr>
          <p:cNvPr id="10" name="Content Placeholder 3"/>
          <p:cNvGraphicFramePr>
            <a:graphicFrameLocks noGrp="1"/>
          </p:cNvGraphicFramePr>
          <p:nvPr>
            <p:extLst>
              <p:ext uri="{D42A27DB-BD31-4B8C-83A1-F6EECF244321}">
                <p14:modId xmlns:p14="http://schemas.microsoft.com/office/powerpoint/2010/main" val="3033197866"/>
              </p:ext>
            </p:extLst>
          </p:nvPr>
        </p:nvGraphicFramePr>
        <p:xfrm>
          <a:off x="76200" y="1600200"/>
          <a:ext cx="2438400" cy="4034790"/>
        </p:xfrm>
        <a:graphic>
          <a:graphicData uri="http://schemas.openxmlformats.org/drawingml/2006/table">
            <a:tbl>
              <a:tblPr/>
              <a:tblGrid>
                <a:gridCol w="749300">
                  <a:extLst>
                    <a:ext uri="{9D8B030D-6E8A-4147-A177-3AD203B41FA5}">
                      <a16:colId xmlns:a16="http://schemas.microsoft.com/office/drawing/2014/main" val="20000"/>
                    </a:ext>
                  </a:extLst>
                </a:gridCol>
                <a:gridCol w="1689100">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dirty="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w Cen MT" charset="-18"/>
                          <a:ea typeface="ＭＳ Ｐゴシック" charset="-128"/>
                        </a:rPr>
                        <a:t>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1"/>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n KB</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small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2"/>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3n KB</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w Cen MT" charset="-18"/>
                          <a:ea typeface="ＭＳ Ｐゴシック" charset="-128"/>
                        </a:rPr>
                        <a:t>Medium</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3"/>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w Cen MT" charset="-18"/>
                          <a:ea typeface="ＭＳ Ｐゴシック" charset="-128"/>
                        </a:rPr>
                        <a:t>6n KB</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Large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4"/>
                  </a:ext>
                </a:extLst>
              </a:tr>
            </a:tbl>
          </a:graphicData>
        </a:graphic>
      </p:graphicFrame>
      <p:cxnSp>
        <p:nvCxnSpPr>
          <p:cNvPr id="11" name="Straight Arrow Connector 10"/>
          <p:cNvCxnSpPr>
            <a:cxnSpLocks noChangeShapeType="1"/>
          </p:cNvCxnSpPr>
          <p:nvPr/>
        </p:nvCxnSpPr>
        <p:spPr bwMode="auto">
          <a:xfrm rot="10800000">
            <a:off x="2514600" y="30480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2" name="Rectangle 11"/>
          <p:cNvSpPr/>
          <p:nvPr/>
        </p:nvSpPr>
        <p:spPr>
          <a:xfrm>
            <a:off x="2743200" y="2819400"/>
            <a:ext cx="1524000" cy="4572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600" dirty="0">
                <a:solidFill>
                  <a:srgbClr val="002060"/>
                </a:solidFill>
              </a:rPr>
              <a:t>small area Q</a:t>
            </a:r>
          </a:p>
        </p:txBody>
      </p:sp>
      <p:cxnSp>
        <p:nvCxnSpPr>
          <p:cNvPr id="13" name="Straight Arrow Connector 12"/>
          <p:cNvCxnSpPr>
            <a:cxnSpLocks noChangeShapeType="1"/>
          </p:cNvCxnSpPr>
          <p:nvPr/>
        </p:nvCxnSpPr>
        <p:spPr bwMode="auto">
          <a:xfrm rot="10800000">
            <a:off x="2514600" y="36576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4" name="Rectangle 13"/>
          <p:cNvSpPr/>
          <p:nvPr/>
        </p:nvSpPr>
        <p:spPr>
          <a:xfrm>
            <a:off x="2743200" y="3429000"/>
            <a:ext cx="1523999" cy="4572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600" dirty="0">
                <a:solidFill>
                  <a:srgbClr val="002060"/>
                </a:solidFill>
              </a:rPr>
              <a:t>medium area Q</a:t>
            </a:r>
          </a:p>
        </p:txBody>
      </p:sp>
      <p:cxnSp>
        <p:nvCxnSpPr>
          <p:cNvPr id="15" name="Straight Arrow Connector 14"/>
          <p:cNvCxnSpPr>
            <a:cxnSpLocks noChangeShapeType="1"/>
          </p:cNvCxnSpPr>
          <p:nvPr/>
        </p:nvCxnSpPr>
        <p:spPr bwMode="auto">
          <a:xfrm rot="10800000">
            <a:off x="2514600" y="48768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6" name="Rectangle 15"/>
          <p:cNvSpPr>
            <a:spLocks noChangeArrowheads="1"/>
          </p:cNvSpPr>
          <p:nvPr/>
        </p:nvSpPr>
        <p:spPr bwMode="auto">
          <a:xfrm>
            <a:off x="2743200" y="4648200"/>
            <a:ext cx="1524000" cy="457200"/>
          </a:xfrm>
          <a:prstGeom prst="rect">
            <a:avLst/>
          </a:prstGeom>
          <a:solidFill>
            <a:schemeClr val="bg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r>
              <a:rPr lang="en-US">
                <a:solidFill>
                  <a:srgbClr val="002060"/>
                </a:solidFill>
                <a:latin typeface="Tw Cen MT" charset="-18"/>
              </a:rPr>
              <a:t>large area Q</a:t>
            </a:r>
          </a:p>
        </p:txBody>
      </p:sp>
    </p:spTree>
    <p:extLst>
      <p:ext uri="{BB962C8B-B14F-4D97-AF65-F5344CB8AC3E}">
        <p14:creationId xmlns:p14="http://schemas.microsoft.com/office/powerpoint/2010/main" val="606293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3.2.1. Kỹ thuật phân vùng cố định</a:t>
            </a:r>
            <a:endParaRPr lang="vi-VN" dirty="0"/>
          </a:p>
        </p:txBody>
      </p:sp>
      <p:sp>
        <p:nvSpPr>
          <p:cNvPr id="9" name="Content Placeholder 8"/>
          <p:cNvSpPr>
            <a:spLocks noGrp="1"/>
          </p:cNvSpPr>
          <p:nvPr>
            <p:ph sz="half" idx="2"/>
          </p:nvPr>
        </p:nvSpPr>
        <p:spPr/>
        <p:txBody>
          <a:bodyPr>
            <a:normAutofit lnSpcReduction="10000"/>
          </a:bodyPr>
          <a:lstStyle/>
          <a:p>
            <a:r>
              <a:rPr lang="en-US" dirty="0" err="1" smtClean="0"/>
              <a:t>Nếu</a:t>
            </a:r>
            <a:r>
              <a:rPr lang="en-US" dirty="0" smtClean="0"/>
              <a:t> </a:t>
            </a:r>
            <a:r>
              <a:rPr lang="en-US" dirty="0" err="1" smtClean="0"/>
              <a:t>một</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được</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để</a:t>
            </a:r>
            <a:r>
              <a:rPr lang="en-US" dirty="0" smtClean="0"/>
              <a:t> </a:t>
            </a:r>
            <a:r>
              <a:rPr lang="en-US" dirty="0" err="1" smtClean="0"/>
              <a:t>cấp</a:t>
            </a:r>
            <a:r>
              <a:rPr lang="en-US" dirty="0" smtClean="0"/>
              <a:t> </a:t>
            </a:r>
            <a:r>
              <a:rPr lang="en-US" dirty="0" err="1" smtClean="0"/>
              <a:t>phát</a:t>
            </a:r>
            <a:r>
              <a:rPr lang="en-US" dirty="0" smtClean="0"/>
              <a:t> </a:t>
            </a:r>
            <a:r>
              <a:rPr lang="en-US" dirty="0" err="1" smtClean="0"/>
              <a:t>bộ</a:t>
            </a:r>
            <a:r>
              <a:rPr lang="en-US" dirty="0" smtClean="0"/>
              <a:t> </a:t>
            </a:r>
            <a:r>
              <a:rPr lang="en-US" dirty="0" err="1" smtClean="0"/>
              <a:t>nhớ</a:t>
            </a:r>
            <a:r>
              <a:rPr lang="en-US" dirty="0" smtClean="0"/>
              <a:t>, </a:t>
            </a:r>
            <a:r>
              <a:rPr lang="en-US" dirty="0" err="1" smtClean="0"/>
              <a:t>nó</a:t>
            </a:r>
            <a:r>
              <a:rPr lang="en-US" dirty="0" smtClean="0"/>
              <a:t> </a:t>
            </a:r>
            <a:r>
              <a:rPr lang="en-US" dirty="0" err="1" smtClean="0"/>
              <a:t>chiếm</a:t>
            </a:r>
            <a:r>
              <a:rPr lang="en-US" dirty="0" smtClean="0"/>
              <a:t> </a:t>
            </a:r>
            <a:r>
              <a:rPr lang="en-US" dirty="0" err="1" smtClean="0"/>
              <a:t>dụng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và</a:t>
            </a:r>
            <a:r>
              <a:rPr lang="en-US" dirty="0" smtClean="0"/>
              <a:t> </a:t>
            </a:r>
            <a:r>
              <a:rPr lang="en-US" dirty="0" err="1" smtClean="0"/>
              <a:t>chờ</a:t>
            </a:r>
            <a:r>
              <a:rPr lang="en-US" dirty="0" smtClean="0"/>
              <a:t> </a:t>
            </a:r>
            <a:r>
              <a:rPr lang="en-US" dirty="0" err="1" smtClean="0"/>
              <a:t>chiếm</a:t>
            </a:r>
            <a:r>
              <a:rPr lang="en-US" dirty="0" smtClean="0"/>
              <a:t> </a:t>
            </a:r>
            <a:r>
              <a:rPr lang="en-US" dirty="0" err="1" smtClean="0"/>
              <a:t>dụng</a:t>
            </a:r>
            <a:r>
              <a:rPr lang="en-US" dirty="0" smtClean="0"/>
              <a:t> processor;</a:t>
            </a:r>
          </a:p>
          <a:p>
            <a:r>
              <a:rPr lang="en-US" dirty="0" err="1" smtClean="0"/>
              <a:t>Số</a:t>
            </a:r>
            <a:r>
              <a:rPr lang="en-US" dirty="0" smtClean="0"/>
              <a:t> </a:t>
            </a:r>
            <a:r>
              <a:rPr lang="en-US" dirty="0" err="1" smtClean="0"/>
              <a:t>lượng</a:t>
            </a:r>
            <a:r>
              <a:rPr lang="en-US" dirty="0" smtClean="0"/>
              <a:t> </a:t>
            </a:r>
            <a:r>
              <a:rPr lang="en-US" dirty="0" err="1" smtClean="0"/>
              <a:t>phân</a:t>
            </a:r>
            <a:r>
              <a:rPr lang="en-US" dirty="0" smtClean="0"/>
              <a:t> </a:t>
            </a:r>
            <a:r>
              <a:rPr lang="en-US" dirty="0" err="1" smtClean="0"/>
              <a:t>vùng</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mức</a:t>
            </a:r>
            <a:r>
              <a:rPr lang="en-US" dirty="0" smtClean="0"/>
              <a:t> </a:t>
            </a:r>
            <a:r>
              <a:rPr lang="en-US" dirty="0" err="1" smtClean="0"/>
              <a:t>độ</a:t>
            </a:r>
            <a:r>
              <a:rPr lang="en-US" dirty="0" smtClean="0"/>
              <a:t> song </a:t>
            </a:r>
            <a:r>
              <a:rPr lang="en-US" dirty="0" err="1" smtClean="0"/>
              <a:t>song</a:t>
            </a:r>
            <a:r>
              <a:rPr lang="en-US" dirty="0" smtClean="0"/>
              <a:t> </a:t>
            </a:r>
            <a:r>
              <a:rPr lang="en-US" dirty="0" err="1" smtClean="0"/>
              <a:t>hóa</a:t>
            </a:r>
            <a:r>
              <a:rPr lang="en-US" dirty="0" smtClean="0"/>
              <a:t> </a:t>
            </a:r>
            <a:r>
              <a:rPr lang="en-US" dirty="0" err="1" smtClean="0"/>
              <a:t>các</a:t>
            </a:r>
            <a:r>
              <a:rPr lang="en-US" dirty="0" smtClean="0"/>
              <a:t> </a:t>
            </a:r>
            <a:r>
              <a:rPr lang="en-US" dirty="0" err="1" smtClean="0"/>
              <a:t>tiến</a:t>
            </a:r>
            <a:r>
              <a:rPr lang="en-US" dirty="0" smtClean="0"/>
              <a:t> </a:t>
            </a:r>
            <a:r>
              <a:rPr lang="en-US" dirty="0" err="1" smtClean="0"/>
              <a:t>trình</a:t>
            </a:r>
            <a:r>
              <a:rPr lang="en-US" dirty="0" smtClean="0"/>
              <a:t>;</a:t>
            </a:r>
          </a:p>
          <a:p>
            <a:r>
              <a:rPr lang="en-US" dirty="0" err="1" smtClean="0"/>
              <a:t>Vấn</a:t>
            </a:r>
            <a:r>
              <a:rPr lang="en-US" dirty="0" smtClean="0"/>
              <a:t> </a:t>
            </a:r>
            <a:r>
              <a:rPr lang="en-US" dirty="0" err="1"/>
              <a:t>đề</a:t>
            </a:r>
            <a:r>
              <a:rPr lang="en-US" dirty="0"/>
              <a:t> </a:t>
            </a:r>
            <a:r>
              <a:rPr lang="en-US" dirty="0" err="1" smtClean="0"/>
              <a:t>chính</a:t>
            </a:r>
            <a:r>
              <a:rPr lang="en-US" dirty="0" smtClean="0"/>
              <a:t>: </a:t>
            </a:r>
            <a:r>
              <a:rPr lang="en-US" dirty="0" err="1"/>
              <a:t>làm</a:t>
            </a:r>
            <a:r>
              <a:rPr lang="en-US" dirty="0"/>
              <a:t> </a:t>
            </a:r>
            <a:r>
              <a:rPr lang="en-US" dirty="0" err="1"/>
              <a:t>thế</a:t>
            </a:r>
            <a:r>
              <a:rPr lang="en-US" dirty="0"/>
              <a:t> </a:t>
            </a:r>
            <a:r>
              <a:rPr lang="en-US" dirty="0" err="1"/>
              <a:t>nào</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b="1" i="1" dirty="0" err="1"/>
              <a:t>số</a:t>
            </a:r>
            <a:r>
              <a:rPr lang="en-US" b="1" i="1" dirty="0"/>
              <a:t> </a:t>
            </a:r>
            <a:r>
              <a:rPr lang="en-US" b="1" i="1" dirty="0" err="1"/>
              <a:t>phân</a:t>
            </a:r>
            <a:r>
              <a:rPr lang="en-US" b="1" i="1" dirty="0"/>
              <a:t> </a:t>
            </a:r>
            <a:r>
              <a:rPr lang="en-US" b="1" i="1" dirty="0" err="1"/>
              <a:t>vùng</a:t>
            </a:r>
            <a:r>
              <a:rPr lang="en-US" dirty="0"/>
              <a:t> </a:t>
            </a:r>
            <a:r>
              <a:rPr lang="en-US" dirty="0" err="1"/>
              <a:t>và</a:t>
            </a:r>
            <a:r>
              <a:rPr lang="en-US" dirty="0"/>
              <a:t> </a:t>
            </a:r>
            <a:r>
              <a:rPr lang="en-US" b="1" i="1" dirty="0" err="1"/>
              <a:t>kích</a:t>
            </a:r>
            <a:r>
              <a:rPr lang="en-US" b="1" i="1" dirty="0"/>
              <a:t> </a:t>
            </a:r>
            <a:r>
              <a:rPr lang="en-US" b="1" i="1" dirty="0" err="1"/>
              <a:t>cỡ</a:t>
            </a:r>
            <a:r>
              <a:rPr lang="en-US" dirty="0"/>
              <a:t> </a:t>
            </a:r>
            <a:r>
              <a:rPr lang="en-US" dirty="0" err="1"/>
              <a:t>của</a:t>
            </a:r>
            <a:r>
              <a:rPr lang="en-US" dirty="0"/>
              <a:t> </a:t>
            </a:r>
            <a:r>
              <a:rPr lang="en-US" dirty="0" err="1" smtClean="0"/>
              <a:t>chúng</a:t>
            </a:r>
            <a:r>
              <a:rPr lang="en-US" dirty="0"/>
              <a:t>?</a:t>
            </a:r>
            <a:endParaRPr lang="vi-VN" dirty="0"/>
          </a:p>
        </p:txBody>
      </p:sp>
      <p:sp>
        <p:nvSpPr>
          <p:cNvPr id="4" name="Date Placeholder 3"/>
          <p:cNvSpPr>
            <a:spLocks noGrp="1"/>
          </p:cNvSpPr>
          <p:nvPr>
            <p:ph type="dt" sz="half" idx="10"/>
          </p:nvPr>
        </p:nvSpPr>
        <p:spPr/>
        <p:txBody>
          <a:bodyPr/>
          <a:lstStyle/>
          <a:p>
            <a:fld id="{973E82B2-C6AE-4A53-A2CD-98EE71B1AF9A}"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graphicFrame>
        <p:nvGraphicFramePr>
          <p:cNvPr id="10" name="Content Placeholder 3"/>
          <p:cNvGraphicFramePr>
            <a:graphicFrameLocks noGrp="1"/>
          </p:cNvGraphicFramePr>
          <p:nvPr>
            <p:extLst>
              <p:ext uri="{D42A27DB-BD31-4B8C-83A1-F6EECF244321}">
                <p14:modId xmlns:p14="http://schemas.microsoft.com/office/powerpoint/2010/main" val="2597140388"/>
              </p:ext>
            </p:extLst>
          </p:nvPr>
        </p:nvGraphicFramePr>
        <p:xfrm>
          <a:off x="76200" y="1600200"/>
          <a:ext cx="2438400" cy="4034790"/>
        </p:xfrm>
        <a:graphic>
          <a:graphicData uri="http://schemas.openxmlformats.org/drawingml/2006/table">
            <a:tbl>
              <a:tblPr/>
              <a:tblGrid>
                <a:gridCol w="749300">
                  <a:extLst>
                    <a:ext uri="{9D8B030D-6E8A-4147-A177-3AD203B41FA5}">
                      <a16:colId xmlns:a16="http://schemas.microsoft.com/office/drawing/2014/main" val="20000"/>
                    </a:ext>
                  </a:extLst>
                </a:gridCol>
                <a:gridCol w="1689100">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dirty="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w Cen MT" charset="-18"/>
                          <a:ea typeface="ＭＳ Ｐゴシック" charset="-128"/>
                        </a:rPr>
                        <a:t>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w Cen MT" charset="-18"/>
                          <a:ea typeface="ＭＳ Ｐゴシック" charset="-128"/>
                        </a:rPr>
                        <a:t>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1"/>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n KB</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small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2"/>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3n KB</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w Cen MT" charset="-18"/>
                          <a:ea typeface="ＭＳ Ｐゴシック" charset="-128"/>
                        </a:rPr>
                        <a:t>Medium</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3"/>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w Cen MT" charset="-18"/>
                          <a:ea typeface="ＭＳ Ｐゴシック" charset="-128"/>
                        </a:rPr>
                        <a:t>6n KB</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Large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4"/>
                  </a:ext>
                </a:extLst>
              </a:tr>
            </a:tbl>
          </a:graphicData>
        </a:graphic>
      </p:graphicFrame>
      <p:cxnSp>
        <p:nvCxnSpPr>
          <p:cNvPr id="11" name="Straight Arrow Connector 10"/>
          <p:cNvCxnSpPr>
            <a:cxnSpLocks noChangeShapeType="1"/>
          </p:cNvCxnSpPr>
          <p:nvPr/>
        </p:nvCxnSpPr>
        <p:spPr bwMode="auto">
          <a:xfrm rot="10800000">
            <a:off x="2514600" y="30480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2" name="Rectangle 11"/>
          <p:cNvSpPr/>
          <p:nvPr/>
        </p:nvSpPr>
        <p:spPr>
          <a:xfrm>
            <a:off x="2743200" y="2819400"/>
            <a:ext cx="1524000" cy="4572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600" dirty="0">
                <a:solidFill>
                  <a:srgbClr val="002060"/>
                </a:solidFill>
              </a:rPr>
              <a:t>small area Q</a:t>
            </a:r>
          </a:p>
        </p:txBody>
      </p:sp>
      <p:cxnSp>
        <p:nvCxnSpPr>
          <p:cNvPr id="13" name="Straight Arrow Connector 12"/>
          <p:cNvCxnSpPr>
            <a:cxnSpLocks noChangeShapeType="1"/>
          </p:cNvCxnSpPr>
          <p:nvPr/>
        </p:nvCxnSpPr>
        <p:spPr bwMode="auto">
          <a:xfrm rot="10800000">
            <a:off x="2514600" y="36576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4" name="Rectangle 13"/>
          <p:cNvSpPr/>
          <p:nvPr/>
        </p:nvSpPr>
        <p:spPr>
          <a:xfrm>
            <a:off x="2743200" y="3429000"/>
            <a:ext cx="1523999" cy="4572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600" dirty="0">
                <a:solidFill>
                  <a:srgbClr val="002060"/>
                </a:solidFill>
              </a:rPr>
              <a:t>medium area Q</a:t>
            </a:r>
          </a:p>
        </p:txBody>
      </p:sp>
      <p:cxnSp>
        <p:nvCxnSpPr>
          <p:cNvPr id="15" name="Straight Arrow Connector 14"/>
          <p:cNvCxnSpPr>
            <a:cxnSpLocks noChangeShapeType="1"/>
          </p:cNvCxnSpPr>
          <p:nvPr/>
        </p:nvCxnSpPr>
        <p:spPr bwMode="auto">
          <a:xfrm rot="10800000">
            <a:off x="2514600" y="48768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6" name="Rectangle 15"/>
          <p:cNvSpPr>
            <a:spLocks noChangeArrowheads="1"/>
          </p:cNvSpPr>
          <p:nvPr/>
        </p:nvSpPr>
        <p:spPr bwMode="auto">
          <a:xfrm>
            <a:off x="2743200" y="4648200"/>
            <a:ext cx="1524000" cy="457200"/>
          </a:xfrm>
          <a:prstGeom prst="rect">
            <a:avLst/>
          </a:prstGeom>
          <a:solidFill>
            <a:schemeClr val="bg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r>
              <a:rPr lang="en-US">
                <a:solidFill>
                  <a:srgbClr val="002060"/>
                </a:solidFill>
                <a:latin typeface="Tw Cen MT" charset="-18"/>
              </a:rPr>
              <a:t>large area Q</a:t>
            </a:r>
          </a:p>
        </p:txBody>
      </p:sp>
    </p:spTree>
    <p:extLst>
      <p:ext uri="{BB962C8B-B14F-4D97-AF65-F5344CB8AC3E}">
        <p14:creationId xmlns:p14="http://schemas.microsoft.com/office/powerpoint/2010/main" val="3605059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400" dirty="0" smtClean="0"/>
              <a:t>3.2.2. Phân vùng cố định kết hợp Swapping</a:t>
            </a:r>
            <a:endParaRPr lang="vi-VN" sz="3400" dirty="0"/>
          </a:p>
        </p:txBody>
      </p:sp>
      <p:sp>
        <p:nvSpPr>
          <p:cNvPr id="9" name="Content Placeholder 8"/>
          <p:cNvSpPr>
            <a:spLocks noGrp="1"/>
          </p:cNvSpPr>
          <p:nvPr>
            <p:ph sz="half" idx="2"/>
          </p:nvPr>
        </p:nvSpPr>
        <p:spPr/>
        <p:txBody>
          <a:bodyPr>
            <a:normAutofit/>
          </a:bodyPr>
          <a:lstStyle/>
          <a:p>
            <a:pPr>
              <a:lnSpc>
                <a:spcPct val="90000"/>
              </a:lnSpc>
            </a:pPr>
            <a:r>
              <a:rPr lang="en-US" dirty="0" err="1" smtClean="0"/>
              <a:t>Phân</a:t>
            </a:r>
            <a:r>
              <a:rPr lang="en-US" dirty="0" smtClean="0"/>
              <a:t> </a:t>
            </a:r>
            <a:r>
              <a:rPr lang="en-US" dirty="0" err="1" smtClean="0"/>
              <a:t>vùng</a:t>
            </a:r>
            <a:r>
              <a:rPr lang="en-US" dirty="0" smtClean="0"/>
              <a:t> </a:t>
            </a:r>
            <a:r>
              <a:rPr lang="en-US" dirty="0" err="1" smtClean="0"/>
              <a:t>cố</a:t>
            </a:r>
            <a:r>
              <a:rPr lang="en-US" dirty="0" smtClean="0"/>
              <a:t> </a:t>
            </a:r>
            <a:r>
              <a:rPr lang="en-US" dirty="0" err="1" smtClean="0"/>
              <a:t>định</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lượng</a:t>
            </a:r>
            <a:r>
              <a:rPr lang="en-US" dirty="0" smtClean="0"/>
              <a:t> </a:t>
            </a:r>
            <a:r>
              <a:rPr lang="en-US" dirty="0" err="1" smtClean="0"/>
              <a:t>tử</a:t>
            </a:r>
            <a:r>
              <a:rPr lang="en-US" dirty="0" smtClean="0"/>
              <a:t> </a:t>
            </a:r>
            <a:r>
              <a:rPr lang="en-US" dirty="0" err="1" smtClean="0"/>
              <a:t>thời</a:t>
            </a:r>
            <a:r>
              <a:rPr lang="en-US" dirty="0" smtClean="0"/>
              <a:t> </a:t>
            </a:r>
            <a:r>
              <a:rPr lang="en-US" dirty="0" err="1" smtClean="0"/>
              <a:t>gian</a:t>
            </a:r>
            <a:r>
              <a:rPr lang="en-US" dirty="0" smtClean="0"/>
              <a:t> (time quantum);</a:t>
            </a:r>
          </a:p>
          <a:p>
            <a:pPr>
              <a:lnSpc>
                <a:spcPct val="90000"/>
              </a:lnSpc>
            </a:pPr>
            <a:r>
              <a:rPr lang="en-US" dirty="0" err="1" smtClean="0"/>
              <a:t>Khi</a:t>
            </a:r>
            <a:r>
              <a:rPr lang="en-US" dirty="0" smtClean="0"/>
              <a:t> </a:t>
            </a:r>
            <a:r>
              <a:rPr lang="en-US" dirty="0" err="1" smtClean="0"/>
              <a:t>thời</a:t>
            </a:r>
            <a:r>
              <a:rPr lang="en-US" dirty="0"/>
              <a:t> </a:t>
            </a:r>
            <a:r>
              <a:rPr lang="en-US" dirty="0" err="1" smtClean="0"/>
              <a:t>gian</a:t>
            </a:r>
            <a:r>
              <a:rPr lang="en-US" dirty="0" smtClean="0"/>
              <a:t> </a:t>
            </a:r>
            <a:r>
              <a:rPr lang="en-US" dirty="0" err="1" smtClean="0"/>
              <a:t>dành</a:t>
            </a:r>
            <a:r>
              <a:rPr lang="en-US" dirty="0" smtClean="0"/>
              <a:t> </a:t>
            </a:r>
            <a:r>
              <a:rPr lang="en-US" dirty="0" err="1" smtClean="0"/>
              <a:t>cho</a:t>
            </a:r>
            <a:r>
              <a:rPr lang="en-US" dirty="0" smtClean="0"/>
              <a:t> </a:t>
            </a:r>
            <a:r>
              <a:rPr lang="en-US" dirty="0" err="1" smtClean="0"/>
              <a:t>một</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hết</a:t>
            </a:r>
            <a:r>
              <a:rPr lang="en-US" dirty="0" smtClean="0"/>
              <a:t>, </a:t>
            </a:r>
            <a:r>
              <a:rPr lang="en-US" dirty="0" err="1" smtClean="0"/>
              <a:t>nó</a:t>
            </a:r>
            <a:r>
              <a:rPr lang="en-US" dirty="0" smtClean="0"/>
              <a:t> </a:t>
            </a:r>
            <a:r>
              <a:rPr lang="en-US" dirty="0" err="1" smtClean="0"/>
              <a:t>được</a:t>
            </a:r>
            <a:r>
              <a:rPr lang="en-US" dirty="0" smtClean="0"/>
              <a:t> </a:t>
            </a:r>
            <a:r>
              <a:rPr lang="en-US" dirty="0" err="1" smtClean="0"/>
              <a:t>đưa</a:t>
            </a:r>
            <a:r>
              <a:rPr lang="en-US" dirty="0" smtClean="0"/>
              <a:t> </a:t>
            </a:r>
            <a:r>
              <a:rPr lang="en-US" dirty="0" err="1" smtClean="0"/>
              <a:t>ra</a:t>
            </a:r>
            <a:r>
              <a:rPr lang="en-US" dirty="0" smtClean="0"/>
              <a:t> </a:t>
            </a:r>
            <a:r>
              <a:rPr lang="en-US" dirty="0" err="1" smtClean="0"/>
              <a:t>bộ</a:t>
            </a:r>
            <a:r>
              <a:rPr lang="en-US" dirty="0" smtClean="0"/>
              <a:t> </a:t>
            </a:r>
            <a:r>
              <a:rPr lang="en-US" dirty="0" err="1" smtClean="0"/>
              <a:t>nhớ</a:t>
            </a:r>
            <a:r>
              <a:rPr lang="en-US" dirty="0" smtClean="0"/>
              <a:t> </a:t>
            </a:r>
            <a:r>
              <a:rPr lang="en-US" dirty="0" err="1" smtClean="0"/>
              <a:t>phụ</a:t>
            </a:r>
            <a:r>
              <a:rPr lang="en-US" dirty="0"/>
              <a:t> </a:t>
            </a:r>
            <a:r>
              <a:rPr lang="en-US" dirty="0" smtClean="0"/>
              <a:t>(</a:t>
            </a:r>
            <a:r>
              <a:rPr lang="en-US" dirty="0" err="1" smtClean="0"/>
              <a:t>trên</a:t>
            </a:r>
            <a:r>
              <a:rPr lang="en-US" dirty="0" smtClean="0"/>
              <a:t> </a:t>
            </a:r>
            <a:r>
              <a:rPr lang="en-US" dirty="0" err="1" smtClean="0"/>
              <a:t>đĩa</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kế</a:t>
            </a:r>
            <a:r>
              <a:rPr lang="en-US" dirty="0" smtClean="0"/>
              <a:t> </a:t>
            </a:r>
            <a:r>
              <a:rPr lang="en-US" dirty="0" err="1" smtClean="0"/>
              <a:t>tiếp</a:t>
            </a:r>
            <a:r>
              <a:rPr lang="en-US" dirty="0" smtClean="0"/>
              <a:t> </a:t>
            </a:r>
            <a:r>
              <a:rPr lang="en-US" dirty="0" err="1" smtClean="0"/>
              <a:t>được</a:t>
            </a:r>
            <a:r>
              <a:rPr lang="en-US" dirty="0" smtClean="0"/>
              <a:t> </a:t>
            </a:r>
            <a:r>
              <a:rPr lang="en-US" dirty="0" err="1" smtClean="0"/>
              <a:t>nạp</a:t>
            </a:r>
            <a:r>
              <a:rPr lang="en-US" dirty="0" smtClean="0"/>
              <a:t> </a:t>
            </a:r>
            <a:r>
              <a:rPr lang="en-US" dirty="0" err="1" smtClean="0"/>
              <a:t>vào</a:t>
            </a:r>
            <a:r>
              <a:rPr lang="en-US" dirty="0" smtClean="0"/>
              <a:t> </a:t>
            </a:r>
            <a:r>
              <a:rPr lang="en-US" dirty="0" err="1" smtClean="0"/>
              <a:t>bộ</a:t>
            </a:r>
            <a:r>
              <a:rPr lang="en-US" dirty="0" smtClean="0"/>
              <a:t> </a:t>
            </a:r>
            <a:r>
              <a:rPr lang="en-US" dirty="0" err="1" smtClean="0"/>
              <a:t>nhớ</a:t>
            </a:r>
            <a:r>
              <a:rPr lang="en-US" dirty="0" smtClean="0"/>
              <a:t>.</a:t>
            </a:r>
            <a:endParaRPr lang="vi-VN" dirty="0"/>
          </a:p>
        </p:txBody>
      </p:sp>
      <p:sp>
        <p:nvSpPr>
          <p:cNvPr id="4" name="Date Placeholder 3"/>
          <p:cNvSpPr>
            <a:spLocks noGrp="1"/>
          </p:cNvSpPr>
          <p:nvPr>
            <p:ph type="dt" sz="half" idx="10"/>
          </p:nvPr>
        </p:nvSpPr>
        <p:spPr/>
        <p:txBody>
          <a:bodyPr/>
          <a:lstStyle/>
          <a:p>
            <a:fld id="{8E6C967F-FA08-427A-A1F7-C279F915A18E}"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graphicFrame>
        <p:nvGraphicFramePr>
          <p:cNvPr id="10" name="Content Placeholder 3"/>
          <p:cNvGraphicFramePr>
            <a:graphicFrameLocks noGrp="1"/>
          </p:cNvGraphicFramePr>
          <p:nvPr>
            <p:extLst>
              <p:ext uri="{D42A27DB-BD31-4B8C-83A1-F6EECF244321}">
                <p14:modId xmlns:p14="http://schemas.microsoft.com/office/powerpoint/2010/main" val="1456354382"/>
              </p:ext>
            </p:extLst>
          </p:nvPr>
        </p:nvGraphicFramePr>
        <p:xfrm>
          <a:off x="-152400" y="1680210"/>
          <a:ext cx="2743200" cy="4034790"/>
        </p:xfrm>
        <a:graphic>
          <a:graphicData uri="http://schemas.openxmlformats.org/drawingml/2006/table">
            <a:tbl>
              <a:tblPr/>
              <a:tblGrid>
                <a:gridCol w="842963">
                  <a:extLst>
                    <a:ext uri="{9D8B030D-6E8A-4147-A177-3AD203B41FA5}">
                      <a16:colId xmlns:a16="http://schemas.microsoft.com/office/drawing/2014/main" val="20000"/>
                    </a:ext>
                  </a:extLst>
                </a:gridCol>
                <a:gridCol w="1900237">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dirty="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w Cen MT" charset="-18"/>
                          <a:ea typeface="ＭＳ Ｐゴシック" charset="-128"/>
                        </a:rPr>
                        <a:t>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1"/>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P1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2"/>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6K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w Cen MT" charset="-18"/>
                          <a:ea typeface="ＭＳ Ｐゴシック" charset="-128"/>
                        </a:rPr>
                        <a:t>P2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3"/>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12K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w Cen MT" charset="-18"/>
                          <a:ea typeface="ＭＳ Ｐゴシック" charset="-128"/>
                        </a:rPr>
                        <a:t>empty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4"/>
                  </a:ext>
                </a:extLst>
              </a:tr>
            </a:tbl>
          </a:graphicData>
        </a:graphic>
      </p:graphicFrame>
      <p:sp>
        <p:nvSpPr>
          <p:cNvPr id="11" name="Rectangle 10"/>
          <p:cNvSpPr>
            <a:spLocks noChangeArrowheads="1"/>
          </p:cNvSpPr>
          <p:nvPr/>
        </p:nvSpPr>
        <p:spPr bwMode="auto">
          <a:xfrm>
            <a:off x="2971800" y="289941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a:solidFill>
                  <a:srgbClr val="000000"/>
                </a:solidFill>
                <a:latin typeface="Tw Cen MT" charset="-18"/>
              </a:rPr>
              <a:t>P3</a:t>
            </a:r>
          </a:p>
        </p:txBody>
      </p:sp>
      <p:cxnSp>
        <p:nvCxnSpPr>
          <p:cNvPr id="12" name="Straight Arrow Connector 11"/>
          <p:cNvCxnSpPr>
            <a:cxnSpLocks noChangeShapeType="1"/>
            <a:stCxn id="11" idx="1"/>
          </p:cNvCxnSpPr>
          <p:nvPr/>
        </p:nvCxnSpPr>
        <p:spPr bwMode="auto">
          <a:xfrm rot="10800000">
            <a:off x="2590800" y="312801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3" name="Rectangle 12"/>
          <p:cNvSpPr>
            <a:spLocks noChangeArrowheads="1"/>
          </p:cNvSpPr>
          <p:nvPr/>
        </p:nvSpPr>
        <p:spPr bwMode="auto">
          <a:xfrm>
            <a:off x="3581400" y="2899410"/>
            <a:ext cx="9144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a:latin typeface="Tw Cen MT" charset="-18"/>
            </a:endParaRPr>
          </a:p>
        </p:txBody>
      </p:sp>
      <p:sp>
        <p:nvSpPr>
          <p:cNvPr id="14" name="Rectangle 13"/>
          <p:cNvSpPr>
            <a:spLocks noChangeArrowheads="1"/>
          </p:cNvSpPr>
          <p:nvPr/>
        </p:nvSpPr>
        <p:spPr bwMode="auto">
          <a:xfrm>
            <a:off x="2971800" y="350901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a:solidFill>
                  <a:srgbClr val="000000"/>
                </a:solidFill>
                <a:latin typeface="Tw Cen MT" charset="-18"/>
              </a:rPr>
              <a:t>P4</a:t>
            </a:r>
          </a:p>
        </p:txBody>
      </p:sp>
      <p:cxnSp>
        <p:nvCxnSpPr>
          <p:cNvPr id="15" name="Straight Arrow Connector 14"/>
          <p:cNvCxnSpPr>
            <a:cxnSpLocks noChangeShapeType="1"/>
            <a:stCxn id="14" idx="1"/>
          </p:cNvCxnSpPr>
          <p:nvPr/>
        </p:nvCxnSpPr>
        <p:spPr bwMode="auto">
          <a:xfrm rot="10800000">
            <a:off x="2590800" y="373761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6" name="Rectangle 15"/>
          <p:cNvSpPr>
            <a:spLocks noChangeArrowheads="1"/>
          </p:cNvSpPr>
          <p:nvPr/>
        </p:nvSpPr>
        <p:spPr bwMode="auto">
          <a:xfrm>
            <a:off x="4191000" y="3509010"/>
            <a:ext cx="3048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a:latin typeface="Tw Cen MT" charset="-18"/>
            </a:endParaRPr>
          </a:p>
        </p:txBody>
      </p:sp>
      <p:sp>
        <p:nvSpPr>
          <p:cNvPr id="17" name="Rectangle 16"/>
          <p:cNvSpPr>
            <a:spLocks noChangeArrowheads="1"/>
          </p:cNvSpPr>
          <p:nvPr/>
        </p:nvSpPr>
        <p:spPr bwMode="auto">
          <a:xfrm>
            <a:off x="2971800" y="4728210"/>
            <a:ext cx="15240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a:solidFill>
                  <a:srgbClr val="000000"/>
                </a:solidFill>
                <a:latin typeface="Tw Cen MT" charset="-18"/>
              </a:rPr>
              <a:t>empty</a:t>
            </a:r>
          </a:p>
        </p:txBody>
      </p:sp>
      <p:cxnSp>
        <p:nvCxnSpPr>
          <p:cNvPr id="18" name="Straight Arrow Connector 17"/>
          <p:cNvCxnSpPr>
            <a:cxnSpLocks noChangeShapeType="1"/>
            <a:stCxn id="17" idx="1"/>
          </p:cNvCxnSpPr>
          <p:nvPr/>
        </p:nvCxnSpPr>
        <p:spPr bwMode="auto">
          <a:xfrm rot="10800000">
            <a:off x="2590800" y="495681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9" name="Rectangle 18"/>
          <p:cNvSpPr>
            <a:spLocks noChangeArrowheads="1"/>
          </p:cNvSpPr>
          <p:nvPr/>
        </p:nvSpPr>
        <p:spPr bwMode="auto">
          <a:xfrm>
            <a:off x="3581400" y="350901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a:solidFill>
                  <a:srgbClr val="000000"/>
                </a:solidFill>
                <a:latin typeface="Tw Cen MT" charset="-18"/>
              </a:rPr>
              <a:t>P5</a:t>
            </a:r>
          </a:p>
        </p:txBody>
      </p:sp>
    </p:spTree>
    <p:extLst>
      <p:ext uri="{BB962C8B-B14F-4D97-AF65-F5344CB8AC3E}">
        <p14:creationId xmlns:p14="http://schemas.microsoft.com/office/powerpoint/2010/main" val="3220353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3.2.2. Phân vùng cố định kết hợp Swapping</a:t>
            </a:r>
            <a:endParaRPr lang="vi-VN" dirty="0"/>
          </a:p>
        </p:txBody>
      </p:sp>
      <p:sp>
        <p:nvSpPr>
          <p:cNvPr id="4" name="Date Placeholder 3"/>
          <p:cNvSpPr>
            <a:spLocks noGrp="1"/>
          </p:cNvSpPr>
          <p:nvPr>
            <p:ph type="dt" sz="half" idx="10"/>
          </p:nvPr>
        </p:nvSpPr>
        <p:spPr/>
        <p:txBody>
          <a:bodyPr/>
          <a:lstStyle/>
          <a:p>
            <a:fld id="{E22547BA-7E15-44A7-900B-6499057D61A1}"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graphicFrame>
        <p:nvGraphicFramePr>
          <p:cNvPr id="7" name="Content Placeholder 3"/>
          <p:cNvGraphicFramePr>
            <a:graphicFrameLocks noGrp="1"/>
          </p:cNvGraphicFramePr>
          <p:nvPr>
            <p:extLst>
              <p:ext uri="{D42A27DB-BD31-4B8C-83A1-F6EECF244321}">
                <p14:modId xmlns:p14="http://schemas.microsoft.com/office/powerpoint/2010/main" val="3525820539"/>
              </p:ext>
            </p:extLst>
          </p:nvPr>
        </p:nvGraphicFramePr>
        <p:xfrm>
          <a:off x="2895600" y="1641475"/>
          <a:ext cx="2743200" cy="4034790"/>
        </p:xfrm>
        <a:graphic>
          <a:graphicData uri="http://schemas.openxmlformats.org/drawingml/2006/table">
            <a:tbl>
              <a:tblPr/>
              <a:tblGrid>
                <a:gridCol w="842963">
                  <a:extLst>
                    <a:ext uri="{9D8B030D-6E8A-4147-A177-3AD203B41FA5}">
                      <a16:colId xmlns:a16="http://schemas.microsoft.com/office/drawing/2014/main" val="20000"/>
                    </a:ext>
                  </a:extLst>
                </a:gridCol>
                <a:gridCol w="1900237">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dirty="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w Cen MT" charset="-18"/>
                          <a:ea typeface="ＭＳ Ｐゴシック" charset="-128"/>
                        </a:rPr>
                        <a:t>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1"/>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P1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2"/>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6K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w Cen MT" charset="-18"/>
                          <a:ea typeface="ＭＳ Ｐゴシック" charset="-128"/>
                        </a:rPr>
                        <a:t>P2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3"/>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12K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empty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4"/>
                  </a:ext>
                </a:extLst>
              </a:tr>
            </a:tbl>
          </a:graphicData>
        </a:graphic>
      </p:graphicFrame>
      <p:grpSp>
        <p:nvGrpSpPr>
          <p:cNvPr id="8" name="Group 14"/>
          <p:cNvGrpSpPr>
            <a:grpSpLocks/>
          </p:cNvGrpSpPr>
          <p:nvPr/>
        </p:nvGrpSpPr>
        <p:grpSpPr bwMode="auto">
          <a:xfrm>
            <a:off x="5638800" y="2819400"/>
            <a:ext cx="1905000" cy="2286000"/>
            <a:chOff x="2743200" y="2819400"/>
            <a:chExt cx="1905000" cy="2286000"/>
          </a:xfrm>
        </p:grpSpPr>
        <p:sp>
          <p:nvSpPr>
            <p:cNvPr id="9" name="Rectangle 8"/>
            <p:cNvSpPr>
              <a:spLocks noChangeArrowheads="1"/>
            </p:cNvSpPr>
            <p:nvPr/>
          </p:nvSpPr>
          <p:spPr bwMode="auto">
            <a:xfrm>
              <a:off x="3124200" y="28194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P3</a:t>
              </a:r>
            </a:p>
          </p:txBody>
        </p:sp>
        <p:cxnSp>
          <p:nvCxnSpPr>
            <p:cNvPr id="10" name="Straight Arrow Connector 9"/>
            <p:cNvCxnSpPr>
              <a:cxnSpLocks noChangeShapeType="1"/>
              <a:stCxn id="9" idx="1"/>
            </p:cNvCxnSpPr>
            <p:nvPr/>
          </p:nvCxnSpPr>
          <p:spPr bwMode="auto">
            <a:xfrm rot="10800000">
              <a:off x="2743200" y="30480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1" name="Rectangle 10"/>
            <p:cNvSpPr>
              <a:spLocks noChangeArrowheads="1"/>
            </p:cNvSpPr>
            <p:nvPr/>
          </p:nvSpPr>
          <p:spPr bwMode="auto">
            <a:xfrm>
              <a:off x="3733800" y="2819400"/>
              <a:ext cx="9144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12" name="Rectangle 11"/>
            <p:cNvSpPr>
              <a:spLocks noChangeArrowheads="1"/>
            </p:cNvSpPr>
            <p:nvPr/>
          </p:nvSpPr>
          <p:spPr bwMode="auto">
            <a:xfrm>
              <a:off x="3124200" y="34290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P4</a:t>
              </a:r>
            </a:p>
          </p:txBody>
        </p:sp>
        <p:cxnSp>
          <p:nvCxnSpPr>
            <p:cNvPr id="13" name="Straight Arrow Connector 12"/>
            <p:cNvCxnSpPr>
              <a:cxnSpLocks noChangeShapeType="1"/>
              <a:stCxn id="12" idx="1"/>
            </p:cNvCxnSpPr>
            <p:nvPr/>
          </p:nvCxnSpPr>
          <p:spPr bwMode="auto">
            <a:xfrm rot="10800000">
              <a:off x="2743200" y="36576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4" name="Rectangle 13"/>
            <p:cNvSpPr>
              <a:spLocks noChangeArrowheads="1"/>
            </p:cNvSpPr>
            <p:nvPr/>
          </p:nvSpPr>
          <p:spPr bwMode="auto">
            <a:xfrm>
              <a:off x="4343400" y="3429000"/>
              <a:ext cx="3048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15" name="Rectangle 14"/>
            <p:cNvSpPr>
              <a:spLocks noChangeArrowheads="1"/>
            </p:cNvSpPr>
            <p:nvPr/>
          </p:nvSpPr>
          <p:spPr bwMode="auto">
            <a:xfrm>
              <a:off x="3124200" y="4648200"/>
              <a:ext cx="15240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empty</a:t>
              </a:r>
            </a:p>
          </p:txBody>
        </p:sp>
        <p:cxnSp>
          <p:nvCxnSpPr>
            <p:cNvPr id="16" name="Straight Arrow Connector 15"/>
            <p:cNvCxnSpPr>
              <a:cxnSpLocks noChangeShapeType="1"/>
              <a:stCxn id="15" idx="1"/>
            </p:cNvCxnSpPr>
            <p:nvPr/>
          </p:nvCxnSpPr>
          <p:spPr bwMode="auto">
            <a:xfrm rot="10800000">
              <a:off x="2743200" y="48768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7" name="Rectangle 16"/>
            <p:cNvSpPr>
              <a:spLocks noChangeArrowheads="1"/>
            </p:cNvSpPr>
            <p:nvPr/>
          </p:nvSpPr>
          <p:spPr bwMode="auto">
            <a:xfrm>
              <a:off x="3733800" y="34290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P5</a:t>
              </a:r>
            </a:p>
          </p:txBody>
        </p:sp>
      </p:grpSp>
      <p:sp>
        <p:nvSpPr>
          <p:cNvPr id="18" name="Can 17"/>
          <p:cNvSpPr>
            <a:spLocks noChangeArrowheads="1"/>
          </p:cNvSpPr>
          <p:nvPr/>
        </p:nvSpPr>
        <p:spPr bwMode="auto">
          <a:xfrm>
            <a:off x="612775" y="2990850"/>
            <a:ext cx="1679575" cy="990600"/>
          </a:xfrm>
          <a:prstGeom prst="can">
            <a:avLst>
              <a:gd name="adj" fmla="val 25000"/>
            </a:avLst>
          </a:prstGeom>
          <a:solidFill>
            <a:schemeClr val="accent1"/>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19" name="TextBox 7"/>
          <p:cNvSpPr txBox="1">
            <a:spLocks noChangeArrowheads="1"/>
          </p:cNvSpPr>
          <p:nvPr/>
        </p:nvSpPr>
        <p:spPr bwMode="auto">
          <a:xfrm>
            <a:off x="719137" y="3200400"/>
            <a:ext cx="14906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dirty="0">
                <a:solidFill>
                  <a:srgbClr val="002060"/>
                </a:solidFill>
                <a:latin typeface="+mn-lt"/>
              </a:rPr>
              <a:t>Secondary</a:t>
            </a:r>
          </a:p>
          <a:p>
            <a:pPr algn="ctr" eaLnBrk="1" hangingPunct="1"/>
            <a:r>
              <a:rPr lang="en-US" dirty="0">
                <a:solidFill>
                  <a:srgbClr val="002060"/>
                </a:solidFill>
                <a:latin typeface="+mn-lt"/>
              </a:rPr>
              <a:t>storage</a:t>
            </a:r>
          </a:p>
        </p:txBody>
      </p:sp>
    </p:spTree>
    <p:extLst>
      <p:ext uri="{BB962C8B-B14F-4D97-AF65-F5344CB8AC3E}">
        <p14:creationId xmlns:p14="http://schemas.microsoft.com/office/powerpoint/2010/main" val="4627692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3.2.2. Phân vùng cố định kết hợp Swapping</a:t>
            </a:r>
            <a:endParaRPr lang="vi-VN" dirty="0"/>
          </a:p>
        </p:txBody>
      </p:sp>
      <p:sp>
        <p:nvSpPr>
          <p:cNvPr id="4" name="Date Placeholder 3"/>
          <p:cNvSpPr>
            <a:spLocks noGrp="1"/>
          </p:cNvSpPr>
          <p:nvPr>
            <p:ph type="dt" sz="half" idx="10"/>
          </p:nvPr>
        </p:nvSpPr>
        <p:spPr/>
        <p:txBody>
          <a:bodyPr/>
          <a:lstStyle/>
          <a:p>
            <a:fld id="{4B748484-74B2-4C09-974F-C71C2B3BE960}"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graphicFrame>
        <p:nvGraphicFramePr>
          <p:cNvPr id="7" name="Content Placeholder 3"/>
          <p:cNvGraphicFramePr>
            <a:graphicFrameLocks noGrp="1"/>
          </p:cNvGraphicFramePr>
          <p:nvPr>
            <p:extLst>
              <p:ext uri="{D42A27DB-BD31-4B8C-83A1-F6EECF244321}">
                <p14:modId xmlns:p14="http://schemas.microsoft.com/office/powerpoint/2010/main" val="2254367665"/>
              </p:ext>
            </p:extLst>
          </p:nvPr>
        </p:nvGraphicFramePr>
        <p:xfrm>
          <a:off x="2895600" y="1641475"/>
          <a:ext cx="2743200" cy="4034790"/>
        </p:xfrm>
        <a:graphic>
          <a:graphicData uri="http://schemas.openxmlformats.org/drawingml/2006/table">
            <a:tbl>
              <a:tblPr/>
              <a:tblGrid>
                <a:gridCol w="842963">
                  <a:extLst>
                    <a:ext uri="{9D8B030D-6E8A-4147-A177-3AD203B41FA5}">
                      <a16:colId xmlns:a16="http://schemas.microsoft.com/office/drawing/2014/main" val="20000"/>
                    </a:ext>
                  </a:extLst>
                </a:gridCol>
                <a:gridCol w="1900237">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w Cen MT" charset="-18"/>
                          <a:ea typeface="ＭＳ Ｐゴシック" charset="-128"/>
                        </a:rPr>
                        <a:t>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1"/>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2"/>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6K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P2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3"/>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12K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empty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4"/>
                  </a:ext>
                </a:extLst>
              </a:tr>
            </a:tbl>
          </a:graphicData>
        </a:graphic>
      </p:graphicFrame>
      <p:grpSp>
        <p:nvGrpSpPr>
          <p:cNvPr id="8" name="Group 14"/>
          <p:cNvGrpSpPr>
            <a:grpSpLocks/>
          </p:cNvGrpSpPr>
          <p:nvPr/>
        </p:nvGrpSpPr>
        <p:grpSpPr bwMode="auto">
          <a:xfrm>
            <a:off x="5638800" y="2819400"/>
            <a:ext cx="1905000" cy="2286000"/>
            <a:chOff x="2743200" y="2819400"/>
            <a:chExt cx="1905000" cy="2286000"/>
          </a:xfrm>
        </p:grpSpPr>
        <p:sp>
          <p:nvSpPr>
            <p:cNvPr id="9" name="Rectangle 8"/>
            <p:cNvSpPr>
              <a:spLocks noChangeArrowheads="1"/>
            </p:cNvSpPr>
            <p:nvPr/>
          </p:nvSpPr>
          <p:spPr bwMode="auto">
            <a:xfrm>
              <a:off x="3124200" y="28194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P3</a:t>
              </a:r>
            </a:p>
          </p:txBody>
        </p:sp>
        <p:cxnSp>
          <p:nvCxnSpPr>
            <p:cNvPr id="10" name="Straight Arrow Connector 9"/>
            <p:cNvCxnSpPr>
              <a:cxnSpLocks noChangeShapeType="1"/>
              <a:stCxn id="9" idx="1"/>
            </p:cNvCxnSpPr>
            <p:nvPr/>
          </p:nvCxnSpPr>
          <p:spPr bwMode="auto">
            <a:xfrm rot="10800000">
              <a:off x="2743200" y="30480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1" name="Rectangle 10"/>
            <p:cNvSpPr>
              <a:spLocks noChangeArrowheads="1"/>
            </p:cNvSpPr>
            <p:nvPr/>
          </p:nvSpPr>
          <p:spPr bwMode="auto">
            <a:xfrm>
              <a:off x="3733800" y="2819400"/>
              <a:ext cx="9144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12" name="Rectangle 11"/>
            <p:cNvSpPr>
              <a:spLocks noChangeArrowheads="1"/>
            </p:cNvSpPr>
            <p:nvPr/>
          </p:nvSpPr>
          <p:spPr bwMode="auto">
            <a:xfrm>
              <a:off x="3124200" y="34290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P4</a:t>
              </a:r>
            </a:p>
          </p:txBody>
        </p:sp>
        <p:cxnSp>
          <p:nvCxnSpPr>
            <p:cNvPr id="13" name="Straight Arrow Connector 12"/>
            <p:cNvCxnSpPr>
              <a:cxnSpLocks noChangeShapeType="1"/>
              <a:stCxn id="12" idx="1"/>
            </p:cNvCxnSpPr>
            <p:nvPr/>
          </p:nvCxnSpPr>
          <p:spPr bwMode="auto">
            <a:xfrm rot="10800000">
              <a:off x="2743200" y="36576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4" name="Rectangle 13"/>
            <p:cNvSpPr>
              <a:spLocks noChangeArrowheads="1"/>
            </p:cNvSpPr>
            <p:nvPr/>
          </p:nvSpPr>
          <p:spPr bwMode="auto">
            <a:xfrm>
              <a:off x="4343400" y="3429000"/>
              <a:ext cx="3048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15" name="Rectangle 14"/>
            <p:cNvSpPr>
              <a:spLocks noChangeArrowheads="1"/>
            </p:cNvSpPr>
            <p:nvPr/>
          </p:nvSpPr>
          <p:spPr bwMode="auto">
            <a:xfrm>
              <a:off x="3124200" y="4648200"/>
              <a:ext cx="15240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empty</a:t>
              </a:r>
            </a:p>
          </p:txBody>
        </p:sp>
        <p:cxnSp>
          <p:nvCxnSpPr>
            <p:cNvPr id="16" name="Straight Arrow Connector 15"/>
            <p:cNvCxnSpPr>
              <a:cxnSpLocks noChangeShapeType="1"/>
              <a:stCxn id="15" idx="1"/>
            </p:cNvCxnSpPr>
            <p:nvPr/>
          </p:nvCxnSpPr>
          <p:spPr bwMode="auto">
            <a:xfrm rot="10800000">
              <a:off x="2743200" y="48768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7" name="Rectangle 16"/>
            <p:cNvSpPr>
              <a:spLocks noChangeArrowheads="1"/>
            </p:cNvSpPr>
            <p:nvPr/>
          </p:nvSpPr>
          <p:spPr bwMode="auto">
            <a:xfrm>
              <a:off x="3733800" y="34290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P5</a:t>
              </a:r>
            </a:p>
          </p:txBody>
        </p:sp>
      </p:grpSp>
      <p:sp>
        <p:nvSpPr>
          <p:cNvPr id="18" name="Can 17"/>
          <p:cNvSpPr>
            <a:spLocks noChangeArrowheads="1"/>
          </p:cNvSpPr>
          <p:nvPr/>
        </p:nvSpPr>
        <p:spPr bwMode="auto">
          <a:xfrm>
            <a:off x="612775" y="2990850"/>
            <a:ext cx="1679575" cy="990600"/>
          </a:xfrm>
          <a:prstGeom prst="can">
            <a:avLst>
              <a:gd name="adj" fmla="val 25000"/>
            </a:avLst>
          </a:prstGeom>
          <a:solidFill>
            <a:schemeClr val="accent1"/>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19" name="TextBox 6"/>
          <p:cNvSpPr txBox="1">
            <a:spLocks noChangeArrowheads="1"/>
          </p:cNvSpPr>
          <p:nvPr/>
        </p:nvSpPr>
        <p:spPr bwMode="auto">
          <a:xfrm>
            <a:off x="2292350" y="2495550"/>
            <a:ext cx="1365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solidFill>
                  <a:srgbClr val="002060"/>
                </a:solidFill>
                <a:latin typeface="+mn-lt"/>
              </a:rPr>
              <a:t>Swap out</a:t>
            </a:r>
          </a:p>
          <a:p>
            <a:pPr eaLnBrk="1" hangingPunct="1"/>
            <a:r>
              <a:rPr lang="en-US">
                <a:solidFill>
                  <a:srgbClr val="002060"/>
                </a:solidFill>
                <a:latin typeface="+mn-lt"/>
              </a:rPr>
              <a:t> P1</a:t>
            </a:r>
          </a:p>
        </p:txBody>
      </p:sp>
      <p:sp>
        <p:nvSpPr>
          <p:cNvPr id="20" name="TextBox 7"/>
          <p:cNvSpPr txBox="1">
            <a:spLocks noChangeArrowheads="1"/>
          </p:cNvSpPr>
          <p:nvPr/>
        </p:nvSpPr>
        <p:spPr bwMode="auto">
          <a:xfrm>
            <a:off x="719137" y="3200400"/>
            <a:ext cx="14906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dirty="0">
                <a:solidFill>
                  <a:srgbClr val="002060"/>
                </a:solidFill>
                <a:latin typeface="+mn-lt"/>
              </a:rPr>
              <a:t>Secondary</a:t>
            </a:r>
          </a:p>
          <a:p>
            <a:pPr algn="ctr" eaLnBrk="1" hangingPunct="1"/>
            <a:r>
              <a:rPr lang="en-US" dirty="0">
                <a:solidFill>
                  <a:srgbClr val="002060"/>
                </a:solidFill>
                <a:latin typeface="+mn-lt"/>
              </a:rPr>
              <a:t>storage</a:t>
            </a:r>
          </a:p>
        </p:txBody>
      </p:sp>
      <p:cxnSp>
        <p:nvCxnSpPr>
          <p:cNvPr id="21" name="Straight Arrow Connector 20"/>
          <p:cNvCxnSpPr>
            <a:cxnSpLocks noChangeShapeType="1"/>
          </p:cNvCxnSpPr>
          <p:nvPr/>
        </p:nvCxnSpPr>
        <p:spPr bwMode="auto">
          <a:xfrm rot="10800000" flipV="1">
            <a:off x="2292350" y="3141663"/>
            <a:ext cx="1365250" cy="192087"/>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22" name="Rectangle 21"/>
          <p:cNvSpPr>
            <a:spLocks noChangeArrowheads="1"/>
          </p:cNvSpPr>
          <p:nvPr/>
        </p:nvSpPr>
        <p:spPr bwMode="auto">
          <a:xfrm>
            <a:off x="6629400" y="28194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P1</a:t>
            </a:r>
          </a:p>
        </p:txBody>
      </p:sp>
    </p:spTree>
    <p:extLst>
      <p:ext uri="{BB962C8B-B14F-4D97-AF65-F5344CB8AC3E}">
        <p14:creationId xmlns:p14="http://schemas.microsoft.com/office/powerpoint/2010/main" val="1050123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3.2.2. Phân vùng cố định kết hợp Swapping</a:t>
            </a:r>
            <a:endParaRPr lang="vi-VN" dirty="0"/>
          </a:p>
        </p:txBody>
      </p:sp>
      <p:sp>
        <p:nvSpPr>
          <p:cNvPr id="4" name="Date Placeholder 3"/>
          <p:cNvSpPr>
            <a:spLocks noGrp="1"/>
          </p:cNvSpPr>
          <p:nvPr>
            <p:ph type="dt" sz="half" idx="10"/>
          </p:nvPr>
        </p:nvSpPr>
        <p:spPr/>
        <p:txBody>
          <a:bodyPr/>
          <a:lstStyle/>
          <a:p>
            <a:fld id="{C5BFAE31-E3EA-4FC6-8354-5A889BA49509}"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graphicFrame>
        <p:nvGraphicFramePr>
          <p:cNvPr id="7" name="Content Placeholder 3"/>
          <p:cNvGraphicFramePr>
            <a:graphicFrameLocks noGrp="1"/>
          </p:cNvGraphicFramePr>
          <p:nvPr>
            <p:extLst>
              <p:ext uri="{D42A27DB-BD31-4B8C-83A1-F6EECF244321}">
                <p14:modId xmlns:p14="http://schemas.microsoft.com/office/powerpoint/2010/main" val="2953086782"/>
              </p:ext>
            </p:extLst>
          </p:nvPr>
        </p:nvGraphicFramePr>
        <p:xfrm>
          <a:off x="2895600" y="1641475"/>
          <a:ext cx="2743200" cy="4034790"/>
        </p:xfrm>
        <a:graphic>
          <a:graphicData uri="http://schemas.openxmlformats.org/drawingml/2006/table">
            <a:tbl>
              <a:tblPr/>
              <a:tblGrid>
                <a:gridCol w="842963">
                  <a:extLst>
                    <a:ext uri="{9D8B030D-6E8A-4147-A177-3AD203B41FA5}">
                      <a16:colId xmlns:a16="http://schemas.microsoft.com/office/drawing/2014/main" val="20000"/>
                    </a:ext>
                  </a:extLst>
                </a:gridCol>
                <a:gridCol w="1900237">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w Cen MT" charset="-18"/>
                          <a:ea typeface="ＭＳ Ｐゴシック" charset="-128"/>
                        </a:rPr>
                        <a:t>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1"/>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P3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2"/>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6K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P2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3"/>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12K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empty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4"/>
                  </a:ext>
                </a:extLst>
              </a:tr>
            </a:tbl>
          </a:graphicData>
        </a:graphic>
      </p:graphicFrame>
      <p:grpSp>
        <p:nvGrpSpPr>
          <p:cNvPr id="8" name="Group 14"/>
          <p:cNvGrpSpPr>
            <a:grpSpLocks/>
          </p:cNvGrpSpPr>
          <p:nvPr/>
        </p:nvGrpSpPr>
        <p:grpSpPr bwMode="auto">
          <a:xfrm>
            <a:off x="5638800" y="2819400"/>
            <a:ext cx="1905000" cy="2286000"/>
            <a:chOff x="2743200" y="2819400"/>
            <a:chExt cx="1905000" cy="2286000"/>
          </a:xfrm>
        </p:grpSpPr>
        <p:sp>
          <p:nvSpPr>
            <p:cNvPr id="9" name="Rectangle 8"/>
            <p:cNvSpPr>
              <a:spLocks noChangeArrowheads="1"/>
            </p:cNvSpPr>
            <p:nvPr/>
          </p:nvSpPr>
          <p:spPr bwMode="auto">
            <a:xfrm>
              <a:off x="3124200" y="28194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P1</a:t>
              </a:r>
            </a:p>
          </p:txBody>
        </p:sp>
        <p:cxnSp>
          <p:nvCxnSpPr>
            <p:cNvPr id="10" name="Straight Arrow Connector 9"/>
            <p:cNvCxnSpPr>
              <a:cxnSpLocks noChangeShapeType="1"/>
              <a:stCxn id="9" idx="1"/>
            </p:cNvCxnSpPr>
            <p:nvPr/>
          </p:nvCxnSpPr>
          <p:spPr bwMode="auto">
            <a:xfrm rot="10800000">
              <a:off x="2743200" y="30480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1" name="Rectangle 10"/>
            <p:cNvSpPr>
              <a:spLocks noChangeArrowheads="1"/>
            </p:cNvSpPr>
            <p:nvPr/>
          </p:nvSpPr>
          <p:spPr bwMode="auto">
            <a:xfrm>
              <a:off x="3733800" y="2819400"/>
              <a:ext cx="9144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12" name="Rectangle 11"/>
            <p:cNvSpPr>
              <a:spLocks noChangeArrowheads="1"/>
            </p:cNvSpPr>
            <p:nvPr/>
          </p:nvSpPr>
          <p:spPr bwMode="auto">
            <a:xfrm>
              <a:off x="3124200" y="34290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P4</a:t>
              </a:r>
            </a:p>
          </p:txBody>
        </p:sp>
        <p:cxnSp>
          <p:nvCxnSpPr>
            <p:cNvPr id="13" name="Straight Arrow Connector 12"/>
            <p:cNvCxnSpPr>
              <a:cxnSpLocks noChangeShapeType="1"/>
              <a:stCxn id="12" idx="1"/>
            </p:cNvCxnSpPr>
            <p:nvPr/>
          </p:nvCxnSpPr>
          <p:spPr bwMode="auto">
            <a:xfrm rot="10800000">
              <a:off x="2743200" y="36576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4" name="Rectangle 13"/>
            <p:cNvSpPr>
              <a:spLocks noChangeArrowheads="1"/>
            </p:cNvSpPr>
            <p:nvPr/>
          </p:nvSpPr>
          <p:spPr bwMode="auto">
            <a:xfrm>
              <a:off x="4343400" y="3429000"/>
              <a:ext cx="3048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15" name="Rectangle 14"/>
            <p:cNvSpPr>
              <a:spLocks noChangeArrowheads="1"/>
            </p:cNvSpPr>
            <p:nvPr/>
          </p:nvSpPr>
          <p:spPr bwMode="auto">
            <a:xfrm>
              <a:off x="3124200" y="4648200"/>
              <a:ext cx="15240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empty</a:t>
              </a:r>
            </a:p>
          </p:txBody>
        </p:sp>
        <p:cxnSp>
          <p:nvCxnSpPr>
            <p:cNvPr id="16" name="Straight Arrow Connector 15"/>
            <p:cNvCxnSpPr>
              <a:cxnSpLocks noChangeShapeType="1"/>
              <a:stCxn id="15" idx="1"/>
            </p:cNvCxnSpPr>
            <p:nvPr/>
          </p:nvCxnSpPr>
          <p:spPr bwMode="auto">
            <a:xfrm rot="10800000">
              <a:off x="2743200" y="48768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7" name="Rectangle 16"/>
            <p:cNvSpPr>
              <a:spLocks noChangeArrowheads="1"/>
            </p:cNvSpPr>
            <p:nvPr/>
          </p:nvSpPr>
          <p:spPr bwMode="auto">
            <a:xfrm>
              <a:off x="3733800" y="34290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P5</a:t>
              </a:r>
            </a:p>
          </p:txBody>
        </p:sp>
      </p:grpSp>
      <p:sp>
        <p:nvSpPr>
          <p:cNvPr id="18" name="Can 17"/>
          <p:cNvSpPr>
            <a:spLocks noChangeArrowheads="1"/>
          </p:cNvSpPr>
          <p:nvPr/>
        </p:nvSpPr>
        <p:spPr bwMode="auto">
          <a:xfrm>
            <a:off x="612775" y="2990850"/>
            <a:ext cx="1679575" cy="990600"/>
          </a:xfrm>
          <a:prstGeom prst="can">
            <a:avLst>
              <a:gd name="adj" fmla="val 25000"/>
            </a:avLst>
          </a:prstGeom>
          <a:solidFill>
            <a:schemeClr val="accent1"/>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19" name="TextBox 6"/>
          <p:cNvSpPr txBox="1">
            <a:spLocks noChangeArrowheads="1"/>
          </p:cNvSpPr>
          <p:nvPr/>
        </p:nvSpPr>
        <p:spPr bwMode="auto">
          <a:xfrm>
            <a:off x="2292350" y="2495550"/>
            <a:ext cx="1365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solidFill>
                  <a:srgbClr val="002060"/>
                </a:solidFill>
                <a:latin typeface="+mn-lt"/>
              </a:rPr>
              <a:t>Swap in</a:t>
            </a:r>
          </a:p>
          <a:p>
            <a:pPr eaLnBrk="1" hangingPunct="1"/>
            <a:r>
              <a:rPr lang="en-US">
                <a:solidFill>
                  <a:srgbClr val="002060"/>
                </a:solidFill>
                <a:latin typeface="+mn-lt"/>
              </a:rPr>
              <a:t> P3</a:t>
            </a:r>
          </a:p>
        </p:txBody>
      </p:sp>
      <p:cxnSp>
        <p:nvCxnSpPr>
          <p:cNvPr id="20" name="Straight Arrow Connector 19"/>
          <p:cNvCxnSpPr>
            <a:cxnSpLocks noChangeShapeType="1"/>
            <a:stCxn id="18" idx="4"/>
          </p:cNvCxnSpPr>
          <p:nvPr/>
        </p:nvCxnSpPr>
        <p:spPr bwMode="auto">
          <a:xfrm flipV="1">
            <a:off x="2292350" y="3141663"/>
            <a:ext cx="1136650" cy="344487"/>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21" name="TextBox 7"/>
          <p:cNvSpPr txBox="1">
            <a:spLocks noChangeArrowheads="1"/>
          </p:cNvSpPr>
          <p:nvPr/>
        </p:nvSpPr>
        <p:spPr bwMode="auto">
          <a:xfrm>
            <a:off x="719137" y="3200400"/>
            <a:ext cx="14906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solidFill>
                  <a:srgbClr val="002060"/>
                </a:solidFill>
                <a:latin typeface="+mn-lt"/>
              </a:rPr>
              <a:t>Secondary</a:t>
            </a:r>
          </a:p>
          <a:p>
            <a:pPr algn="ctr" eaLnBrk="1" hangingPunct="1"/>
            <a:r>
              <a:rPr lang="en-US">
                <a:solidFill>
                  <a:srgbClr val="002060"/>
                </a:solidFill>
                <a:latin typeface="+mn-lt"/>
              </a:rPr>
              <a:t>storage</a:t>
            </a:r>
          </a:p>
        </p:txBody>
      </p:sp>
    </p:spTree>
    <p:extLst>
      <p:ext uri="{BB962C8B-B14F-4D97-AF65-F5344CB8AC3E}">
        <p14:creationId xmlns:p14="http://schemas.microsoft.com/office/powerpoint/2010/main" val="3159022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3.2.2. Phân vùng cố định kết hợp Swapping</a:t>
            </a:r>
            <a:endParaRPr lang="vi-VN" dirty="0"/>
          </a:p>
        </p:txBody>
      </p:sp>
      <p:sp>
        <p:nvSpPr>
          <p:cNvPr id="4" name="Date Placeholder 3"/>
          <p:cNvSpPr>
            <a:spLocks noGrp="1"/>
          </p:cNvSpPr>
          <p:nvPr>
            <p:ph type="dt" sz="half" idx="10"/>
          </p:nvPr>
        </p:nvSpPr>
        <p:spPr/>
        <p:txBody>
          <a:bodyPr/>
          <a:lstStyle/>
          <a:p>
            <a:fld id="{27575391-54D2-4F9C-9B52-45260B28843E}"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graphicFrame>
        <p:nvGraphicFramePr>
          <p:cNvPr id="7" name="Content Placeholder 3"/>
          <p:cNvGraphicFramePr>
            <a:graphicFrameLocks noGrp="1"/>
          </p:cNvGraphicFramePr>
          <p:nvPr>
            <p:extLst>
              <p:ext uri="{D42A27DB-BD31-4B8C-83A1-F6EECF244321}">
                <p14:modId xmlns:p14="http://schemas.microsoft.com/office/powerpoint/2010/main" val="1918430117"/>
              </p:ext>
            </p:extLst>
          </p:nvPr>
        </p:nvGraphicFramePr>
        <p:xfrm>
          <a:off x="2895600" y="1641475"/>
          <a:ext cx="2743200" cy="4034790"/>
        </p:xfrm>
        <a:graphic>
          <a:graphicData uri="http://schemas.openxmlformats.org/drawingml/2006/table">
            <a:tbl>
              <a:tblPr/>
              <a:tblGrid>
                <a:gridCol w="842963">
                  <a:extLst>
                    <a:ext uri="{9D8B030D-6E8A-4147-A177-3AD203B41FA5}">
                      <a16:colId xmlns:a16="http://schemas.microsoft.com/office/drawing/2014/main" val="20000"/>
                    </a:ext>
                  </a:extLst>
                </a:gridCol>
                <a:gridCol w="1900237">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dirty="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w Cen MT" charset="-18"/>
                          <a:ea typeface="ＭＳ Ｐゴシック" charset="-128"/>
                        </a:rPr>
                        <a:t>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1"/>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P3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2"/>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6K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P2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3"/>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12K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empty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4"/>
                  </a:ext>
                </a:extLst>
              </a:tr>
            </a:tbl>
          </a:graphicData>
        </a:graphic>
      </p:graphicFrame>
      <p:grpSp>
        <p:nvGrpSpPr>
          <p:cNvPr id="8" name="Group 14"/>
          <p:cNvGrpSpPr>
            <a:grpSpLocks/>
          </p:cNvGrpSpPr>
          <p:nvPr/>
        </p:nvGrpSpPr>
        <p:grpSpPr bwMode="auto">
          <a:xfrm>
            <a:off x="5638800" y="2819400"/>
            <a:ext cx="1905000" cy="2286000"/>
            <a:chOff x="2743200" y="2819400"/>
            <a:chExt cx="1905000" cy="2286000"/>
          </a:xfrm>
        </p:grpSpPr>
        <p:sp>
          <p:nvSpPr>
            <p:cNvPr id="9" name="Rectangle 8"/>
            <p:cNvSpPr>
              <a:spLocks noChangeArrowheads="1"/>
            </p:cNvSpPr>
            <p:nvPr/>
          </p:nvSpPr>
          <p:spPr bwMode="auto">
            <a:xfrm>
              <a:off x="3124200" y="28194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P1</a:t>
              </a:r>
            </a:p>
          </p:txBody>
        </p:sp>
        <p:cxnSp>
          <p:nvCxnSpPr>
            <p:cNvPr id="10" name="Straight Arrow Connector 9"/>
            <p:cNvCxnSpPr>
              <a:cxnSpLocks noChangeShapeType="1"/>
              <a:stCxn id="9" idx="1"/>
            </p:cNvCxnSpPr>
            <p:nvPr/>
          </p:nvCxnSpPr>
          <p:spPr bwMode="auto">
            <a:xfrm rot="10800000">
              <a:off x="2743200" y="30480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1" name="Rectangle 10"/>
            <p:cNvSpPr>
              <a:spLocks noChangeArrowheads="1"/>
            </p:cNvSpPr>
            <p:nvPr/>
          </p:nvSpPr>
          <p:spPr bwMode="auto">
            <a:xfrm>
              <a:off x="3733800" y="2819400"/>
              <a:ext cx="9144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12" name="Rectangle 11"/>
            <p:cNvSpPr>
              <a:spLocks noChangeArrowheads="1"/>
            </p:cNvSpPr>
            <p:nvPr/>
          </p:nvSpPr>
          <p:spPr bwMode="auto">
            <a:xfrm>
              <a:off x="3124200" y="34290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P4</a:t>
              </a:r>
            </a:p>
          </p:txBody>
        </p:sp>
        <p:cxnSp>
          <p:nvCxnSpPr>
            <p:cNvPr id="13" name="Straight Arrow Connector 12"/>
            <p:cNvCxnSpPr>
              <a:cxnSpLocks noChangeShapeType="1"/>
              <a:stCxn id="12" idx="1"/>
            </p:cNvCxnSpPr>
            <p:nvPr/>
          </p:nvCxnSpPr>
          <p:spPr bwMode="auto">
            <a:xfrm rot="10800000">
              <a:off x="2743200" y="36576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4" name="Rectangle 13"/>
            <p:cNvSpPr>
              <a:spLocks noChangeArrowheads="1"/>
            </p:cNvSpPr>
            <p:nvPr/>
          </p:nvSpPr>
          <p:spPr bwMode="auto">
            <a:xfrm>
              <a:off x="4343400" y="3429000"/>
              <a:ext cx="3048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15" name="Rectangle 14"/>
            <p:cNvSpPr>
              <a:spLocks noChangeArrowheads="1"/>
            </p:cNvSpPr>
            <p:nvPr/>
          </p:nvSpPr>
          <p:spPr bwMode="auto">
            <a:xfrm>
              <a:off x="3124200" y="4648200"/>
              <a:ext cx="15240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empty</a:t>
              </a:r>
            </a:p>
          </p:txBody>
        </p:sp>
        <p:cxnSp>
          <p:nvCxnSpPr>
            <p:cNvPr id="16" name="Straight Arrow Connector 15"/>
            <p:cNvCxnSpPr>
              <a:cxnSpLocks noChangeShapeType="1"/>
              <a:stCxn id="15" idx="1"/>
            </p:cNvCxnSpPr>
            <p:nvPr/>
          </p:nvCxnSpPr>
          <p:spPr bwMode="auto">
            <a:xfrm rot="10800000">
              <a:off x="2743200" y="48768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7" name="Rectangle 16"/>
            <p:cNvSpPr>
              <a:spLocks noChangeArrowheads="1"/>
            </p:cNvSpPr>
            <p:nvPr/>
          </p:nvSpPr>
          <p:spPr bwMode="auto">
            <a:xfrm>
              <a:off x="3733800" y="34290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P5</a:t>
              </a:r>
            </a:p>
          </p:txBody>
        </p:sp>
      </p:grpSp>
      <p:sp>
        <p:nvSpPr>
          <p:cNvPr id="18" name="Can 17"/>
          <p:cNvSpPr>
            <a:spLocks noChangeArrowheads="1"/>
          </p:cNvSpPr>
          <p:nvPr/>
        </p:nvSpPr>
        <p:spPr bwMode="auto">
          <a:xfrm>
            <a:off x="612775" y="2990850"/>
            <a:ext cx="1679575" cy="990600"/>
          </a:xfrm>
          <a:prstGeom prst="can">
            <a:avLst>
              <a:gd name="adj" fmla="val 25000"/>
            </a:avLst>
          </a:prstGeom>
          <a:solidFill>
            <a:schemeClr val="accent1"/>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21" name="TextBox 7"/>
          <p:cNvSpPr txBox="1">
            <a:spLocks noChangeArrowheads="1"/>
          </p:cNvSpPr>
          <p:nvPr/>
        </p:nvSpPr>
        <p:spPr bwMode="auto">
          <a:xfrm>
            <a:off x="719137" y="3200400"/>
            <a:ext cx="14906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solidFill>
                  <a:srgbClr val="002060"/>
                </a:solidFill>
                <a:latin typeface="+mn-lt"/>
              </a:rPr>
              <a:t>Secondary</a:t>
            </a:r>
          </a:p>
          <a:p>
            <a:pPr algn="ctr" eaLnBrk="1" hangingPunct="1"/>
            <a:r>
              <a:rPr lang="en-US">
                <a:solidFill>
                  <a:srgbClr val="002060"/>
                </a:solidFill>
                <a:latin typeface="+mn-lt"/>
              </a:rPr>
              <a:t>storage</a:t>
            </a:r>
          </a:p>
        </p:txBody>
      </p:sp>
    </p:spTree>
    <p:extLst>
      <p:ext uri="{BB962C8B-B14F-4D97-AF65-F5344CB8AC3E}">
        <p14:creationId xmlns:p14="http://schemas.microsoft.com/office/powerpoint/2010/main" val="1710206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3. Quản lý bộ nhớ</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lstStyle/>
          <a:p>
            <a:pPr marL="411480" lvl="1" indent="0">
              <a:buNone/>
            </a:pPr>
            <a:r>
              <a:rPr lang="en-US" b="1" dirty="0"/>
              <a:t>3.1. </a:t>
            </a:r>
            <a:r>
              <a:rPr lang="en-US" b="1" dirty="0" err="1"/>
              <a:t>Tổng</a:t>
            </a:r>
            <a:r>
              <a:rPr lang="en-US" b="1" dirty="0"/>
              <a:t> </a:t>
            </a:r>
            <a:r>
              <a:rPr lang="en-US" b="1" dirty="0" err="1"/>
              <a:t>quan</a:t>
            </a:r>
            <a:r>
              <a:rPr lang="en-US" b="1" dirty="0"/>
              <a:t> </a:t>
            </a:r>
            <a:r>
              <a:rPr lang="en-US" b="1" dirty="0" err="1"/>
              <a:t>về</a:t>
            </a:r>
            <a:r>
              <a:rPr lang="en-US" b="1" dirty="0"/>
              <a:t> </a:t>
            </a:r>
            <a:r>
              <a:rPr lang="en-US" b="1" dirty="0" err="1" smtClean="0"/>
              <a:t>quản</a:t>
            </a:r>
            <a:r>
              <a:rPr lang="en-US" b="1" dirty="0" smtClean="0"/>
              <a:t> </a:t>
            </a:r>
            <a:r>
              <a:rPr lang="en-US" b="1" dirty="0" err="1" smtClean="0"/>
              <a:t>lý</a:t>
            </a:r>
            <a:r>
              <a:rPr lang="en-US" b="1" dirty="0" smtClean="0"/>
              <a:t> </a:t>
            </a:r>
            <a:r>
              <a:rPr lang="en-US" b="1" dirty="0" err="1" smtClean="0"/>
              <a:t>bộ</a:t>
            </a:r>
            <a:r>
              <a:rPr lang="en-US" b="1" dirty="0" smtClean="0"/>
              <a:t> </a:t>
            </a:r>
            <a:r>
              <a:rPr lang="en-US" b="1" dirty="0" err="1" smtClean="0"/>
              <a:t>nhớ</a:t>
            </a:r>
            <a:endParaRPr lang="vi-VN" b="1" dirty="0"/>
          </a:p>
          <a:p>
            <a:pPr marL="411480" lvl="1" indent="0">
              <a:buNone/>
            </a:pPr>
            <a:r>
              <a:rPr lang="en-US" b="1" dirty="0"/>
              <a:t>3.2. </a:t>
            </a:r>
            <a:r>
              <a:rPr lang="en-US" b="1" dirty="0" err="1" smtClean="0"/>
              <a:t>Kỹ</a:t>
            </a:r>
            <a:r>
              <a:rPr lang="en-US" b="1" dirty="0" smtClean="0"/>
              <a:t> </a:t>
            </a:r>
            <a:r>
              <a:rPr lang="en-US" b="1" dirty="0" err="1" smtClean="0"/>
              <a:t>thuật</a:t>
            </a:r>
            <a:r>
              <a:rPr lang="en-US" b="1" dirty="0" smtClean="0"/>
              <a:t> </a:t>
            </a:r>
            <a:r>
              <a:rPr lang="en-US" b="1" dirty="0" err="1" smtClean="0"/>
              <a:t>cấp</a:t>
            </a:r>
            <a:r>
              <a:rPr lang="en-US" b="1" dirty="0" smtClean="0"/>
              <a:t> </a:t>
            </a:r>
            <a:r>
              <a:rPr lang="en-US" b="1" dirty="0" err="1"/>
              <a:t>phát</a:t>
            </a:r>
            <a:r>
              <a:rPr lang="en-US" b="1" dirty="0"/>
              <a:t> </a:t>
            </a:r>
            <a:r>
              <a:rPr lang="en-US" b="1" dirty="0" err="1"/>
              <a:t>bộ</a:t>
            </a:r>
            <a:r>
              <a:rPr lang="en-US" b="1" dirty="0"/>
              <a:t> </a:t>
            </a:r>
            <a:r>
              <a:rPr lang="en-US" b="1" dirty="0" err="1" smtClean="0"/>
              <a:t>nhớ</a:t>
            </a:r>
            <a:endParaRPr lang="en-US" b="1" dirty="0" smtClean="0"/>
          </a:p>
          <a:p>
            <a:pPr marL="411480" lvl="1" indent="0">
              <a:buNone/>
            </a:pPr>
            <a:r>
              <a:rPr lang="en-US" b="1" dirty="0" smtClean="0"/>
              <a:t>3.3. </a:t>
            </a:r>
            <a:r>
              <a:rPr lang="en-US" b="1" dirty="0" err="1" smtClean="0"/>
              <a:t>Kỹ</a:t>
            </a:r>
            <a:r>
              <a:rPr lang="en-US" b="1" dirty="0" smtClean="0"/>
              <a:t> </a:t>
            </a:r>
            <a:r>
              <a:rPr lang="en-US" b="1" dirty="0" err="1" smtClean="0"/>
              <a:t>thuật</a:t>
            </a:r>
            <a:r>
              <a:rPr lang="en-US" b="1" dirty="0" smtClean="0"/>
              <a:t> </a:t>
            </a:r>
            <a:r>
              <a:rPr lang="en-US" b="1" dirty="0" err="1" smtClean="0"/>
              <a:t>chống</a:t>
            </a:r>
            <a:r>
              <a:rPr lang="en-US" b="1" dirty="0" smtClean="0"/>
              <a:t> </a:t>
            </a:r>
            <a:r>
              <a:rPr lang="en-US" b="1" dirty="0" err="1"/>
              <a:t>phân</a:t>
            </a:r>
            <a:r>
              <a:rPr lang="en-US" b="1" dirty="0"/>
              <a:t> </a:t>
            </a:r>
            <a:r>
              <a:rPr lang="en-US" b="1" dirty="0" err="1"/>
              <a:t>mảnh</a:t>
            </a:r>
            <a:r>
              <a:rPr lang="en-US" b="1" dirty="0"/>
              <a:t> (compaction</a:t>
            </a:r>
            <a:r>
              <a:rPr lang="en-US" b="1" dirty="0" smtClean="0"/>
              <a:t>)</a:t>
            </a:r>
          </a:p>
          <a:p>
            <a:pPr marL="411480" lvl="1" indent="0">
              <a:buNone/>
            </a:pPr>
            <a:r>
              <a:rPr lang="en-US" b="1" dirty="0"/>
              <a:t>3.4. Tái định vị (Relocation</a:t>
            </a:r>
            <a:r>
              <a:rPr lang="en-US" b="1" dirty="0" smtClean="0"/>
              <a:t>)</a:t>
            </a:r>
          </a:p>
          <a:p>
            <a:pPr marL="411480" lvl="1" indent="0">
              <a:buNone/>
            </a:pPr>
            <a:r>
              <a:rPr lang="en-US" b="1" dirty="0" smtClean="0"/>
              <a:t>3.5. Các dạng cấu trúc chương trình</a:t>
            </a:r>
          </a:p>
        </p:txBody>
      </p:sp>
      <p:sp>
        <p:nvSpPr>
          <p:cNvPr id="4" name="Date Placeholder 3"/>
          <p:cNvSpPr>
            <a:spLocks noGrp="1"/>
          </p:cNvSpPr>
          <p:nvPr>
            <p:ph type="dt" sz="half" idx="10"/>
          </p:nvPr>
        </p:nvSpPr>
        <p:spPr/>
        <p:txBody>
          <a:bodyPr/>
          <a:lstStyle/>
          <a:p>
            <a:fld id="{17824DB9-DBD9-4C3F-8584-7EC5EA4FC404}"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273807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3.2.2. Phân vùng cố định kết hợp Swapping</a:t>
            </a:r>
            <a:endParaRPr lang="vi-VN" dirty="0"/>
          </a:p>
        </p:txBody>
      </p:sp>
      <p:sp>
        <p:nvSpPr>
          <p:cNvPr id="3" name="Content Placeholder 2"/>
          <p:cNvSpPr>
            <a:spLocks noGrp="1"/>
          </p:cNvSpPr>
          <p:nvPr>
            <p:ph idx="1"/>
          </p:nvPr>
        </p:nvSpPr>
        <p:spPr/>
        <p:txBody>
          <a:bodyPr/>
          <a:lstStyle/>
          <a:p>
            <a:endParaRPr lang="vi-VN" dirty="0"/>
          </a:p>
        </p:txBody>
      </p:sp>
      <p:sp>
        <p:nvSpPr>
          <p:cNvPr id="4" name="Date Placeholder 3"/>
          <p:cNvSpPr>
            <a:spLocks noGrp="1"/>
          </p:cNvSpPr>
          <p:nvPr>
            <p:ph type="dt" sz="half" idx="10"/>
          </p:nvPr>
        </p:nvSpPr>
        <p:spPr/>
        <p:txBody>
          <a:bodyPr/>
          <a:lstStyle/>
          <a:p>
            <a:fld id="{E40F2D03-F311-4478-88FE-C9324EFE42C7}"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graphicFrame>
        <p:nvGraphicFramePr>
          <p:cNvPr id="7" name="Content Placeholder 3"/>
          <p:cNvGraphicFramePr>
            <a:graphicFrameLocks noGrp="1"/>
          </p:cNvGraphicFramePr>
          <p:nvPr>
            <p:extLst>
              <p:ext uri="{D42A27DB-BD31-4B8C-83A1-F6EECF244321}">
                <p14:modId xmlns:p14="http://schemas.microsoft.com/office/powerpoint/2010/main" val="2322300784"/>
              </p:ext>
            </p:extLst>
          </p:nvPr>
        </p:nvGraphicFramePr>
        <p:xfrm>
          <a:off x="2895600" y="1641475"/>
          <a:ext cx="2743200" cy="4034790"/>
        </p:xfrm>
        <a:graphic>
          <a:graphicData uri="http://schemas.openxmlformats.org/drawingml/2006/table">
            <a:tbl>
              <a:tblPr/>
              <a:tblGrid>
                <a:gridCol w="842963">
                  <a:extLst>
                    <a:ext uri="{9D8B030D-6E8A-4147-A177-3AD203B41FA5}">
                      <a16:colId xmlns:a16="http://schemas.microsoft.com/office/drawing/2014/main" val="20000"/>
                    </a:ext>
                  </a:extLst>
                </a:gridCol>
                <a:gridCol w="1900237">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dirty="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w Cen MT" charset="-18"/>
                          <a:ea typeface="ＭＳ Ｐゴシック" charset="-128"/>
                        </a:rPr>
                        <a:t>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w Cen MT" charset="-18"/>
                          <a:ea typeface="ＭＳ Ｐゴシック" charset="-128"/>
                        </a:rPr>
                        <a:t>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1"/>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2"/>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6K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P2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3"/>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12K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empty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4"/>
                  </a:ext>
                </a:extLst>
              </a:tr>
            </a:tbl>
          </a:graphicData>
        </a:graphic>
      </p:graphicFrame>
      <p:grpSp>
        <p:nvGrpSpPr>
          <p:cNvPr id="8" name="Group 14"/>
          <p:cNvGrpSpPr>
            <a:grpSpLocks/>
          </p:cNvGrpSpPr>
          <p:nvPr/>
        </p:nvGrpSpPr>
        <p:grpSpPr bwMode="auto">
          <a:xfrm>
            <a:off x="5638800" y="2819400"/>
            <a:ext cx="1905000" cy="2286000"/>
            <a:chOff x="2743200" y="2819400"/>
            <a:chExt cx="1905000" cy="2286000"/>
          </a:xfrm>
        </p:grpSpPr>
        <p:sp>
          <p:nvSpPr>
            <p:cNvPr id="9" name="Rectangle 8"/>
            <p:cNvSpPr>
              <a:spLocks noChangeArrowheads="1"/>
            </p:cNvSpPr>
            <p:nvPr/>
          </p:nvSpPr>
          <p:spPr bwMode="auto">
            <a:xfrm>
              <a:off x="3124200" y="28194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P1</a:t>
              </a:r>
            </a:p>
          </p:txBody>
        </p:sp>
        <p:cxnSp>
          <p:nvCxnSpPr>
            <p:cNvPr id="10" name="Straight Arrow Connector 9"/>
            <p:cNvCxnSpPr>
              <a:cxnSpLocks noChangeShapeType="1"/>
              <a:stCxn id="9" idx="1"/>
            </p:cNvCxnSpPr>
            <p:nvPr/>
          </p:nvCxnSpPr>
          <p:spPr bwMode="auto">
            <a:xfrm rot="10800000">
              <a:off x="2743200" y="30480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1" name="Rectangle 10"/>
            <p:cNvSpPr>
              <a:spLocks noChangeArrowheads="1"/>
            </p:cNvSpPr>
            <p:nvPr/>
          </p:nvSpPr>
          <p:spPr bwMode="auto">
            <a:xfrm>
              <a:off x="3733800" y="2819400"/>
              <a:ext cx="9144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12" name="Rectangle 11"/>
            <p:cNvSpPr>
              <a:spLocks noChangeArrowheads="1"/>
            </p:cNvSpPr>
            <p:nvPr/>
          </p:nvSpPr>
          <p:spPr bwMode="auto">
            <a:xfrm>
              <a:off x="3124200" y="34290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P4</a:t>
              </a:r>
            </a:p>
          </p:txBody>
        </p:sp>
        <p:cxnSp>
          <p:nvCxnSpPr>
            <p:cNvPr id="13" name="Straight Arrow Connector 12"/>
            <p:cNvCxnSpPr>
              <a:cxnSpLocks noChangeShapeType="1"/>
              <a:stCxn id="12" idx="1"/>
            </p:cNvCxnSpPr>
            <p:nvPr/>
          </p:nvCxnSpPr>
          <p:spPr bwMode="auto">
            <a:xfrm rot="10800000">
              <a:off x="2743200" y="36576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4" name="Rectangle 13"/>
            <p:cNvSpPr>
              <a:spLocks noChangeArrowheads="1"/>
            </p:cNvSpPr>
            <p:nvPr/>
          </p:nvSpPr>
          <p:spPr bwMode="auto">
            <a:xfrm>
              <a:off x="4343400" y="3429000"/>
              <a:ext cx="3048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15" name="Rectangle 14"/>
            <p:cNvSpPr>
              <a:spLocks noChangeArrowheads="1"/>
            </p:cNvSpPr>
            <p:nvPr/>
          </p:nvSpPr>
          <p:spPr bwMode="auto">
            <a:xfrm>
              <a:off x="3124200" y="4648200"/>
              <a:ext cx="15240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empty</a:t>
              </a:r>
            </a:p>
          </p:txBody>
        </p:sp>
        <p:cxnSp>
          <p:nvCxnSpPr>
            <p:cNvPr id="16" name="Straight Arrow Connector 15"/>
            <p:cNvCxnSpPr>
              <a:cxnSpLocks noChangeShapeType="1"/>
              <a:stCxn id="15" idx="1"/>
            </p:cNvCxnSpPr>
            <p:nvPr/>
          </p:nvCxnSpPr>
          <p:spPr bwMode="auto">
            <a:xfrm rot="10800000">
              <a:off x="2743200" y="48768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7" name="Rectangle 16"/>
            <p:cNvSpPr>
              <a:spLocks noChangeArrowheads="1"/>
            </p:cNvSpPr>
            <p:nvPr/>
          </p:nvSpPr>
          <p:spPr bwMode="auto">
            <a:xfrm>
              <a:off x="3733800" y="34290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P5</a:t>
              </a:r>
            </a:p>
          </p:txBody>
        </p:sp>
      </p:grpSp>
      <p:sp>
        <p:nvSpPr>
          <p:cNvPr id="18" name="Can 17"/>
          <p:cNvSpPr>
            <a:spLocks noChangeArrowheads="1"/>
          </p:cNvSpPr>
          <p:nvPr/>
        </p:nvSpPr>
        <p:spPr bwMode="auto">
          <a:xfrm>
            <a:off x="612775" y="2990850"/>
            <a:ext cx="1679575" cy="990600"/>
          </a:xfrm>
          <a:prstGeom prst="can">
            <a:avLst>
              <a:gd name="adj" fmla="val 25000"/>
            </a:avLst>
          </a:prstGeom>
          <a:solidFill>
            <a:schemeClr val="accent1"/>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19" name="TextBox 6"/>
          <p:cNvSpPr txBox="1">
            <a:spLocks noChangeArrowheads="1"/>
          </p:cNvSpPr>
          <p:nvPr/>
        </p:nvSpPr>
        <p:spPr bwMode="auto">
          <a:xfrm>
            <a:off x="2292350" y="2495550"/>
            <a:ext cx="1365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solidFill>
                  <a:srgbClr val="002060"/>
                </a:solidFill>
                <a:latin typeface="+mn-lt"/>
              </a:rPr>
              <a:t>Swap out</a:t>
            </a:r>
          </a:p>
          <a:p>
            <a:pPr eaLnBrk="1" hangingPunct="1"/>
            <a:r>
              <a:rPr lang="en-US">
                <a:solidFill>
                  <a:srgbClr val="002060"/>
                </a:solidFill>
                <a:latin typeface="+mn-lt"/>
              </a:rPr>
              <a:t> P3</a:t>
            </a:r>
          </a:p>
        </p:txBody>
      </p:sp>
      <p:sp>
        <p:nvSpPr>
          <p:cNvPr id="20" name="TextBox 7"/>
          <p:cNvSpPr txBox="1">
            <a:spLocks noChangeArrowheads="1"/>
          </p:cNvSpPr>
          <p:nvPr/>
        </p:nvSpPr>
        <p:spPr bwMode="auto">
          <a:xfrm>
            <a:off x="719137" y="3200400"/>
            <a:ext cx="14906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dirty="0">
                <a:solidFill>
                  <a:srgbClr val="002060"/>
                </a:solidFill>
                <a:latin typeface="+mn-lt"/>
              </a:rPr>
              <a:t>Secondary</a:t>
            </a:r>
          </a:p>
          <a:p>
            <a:pPr algn="ctr" eaLnBrk="1" hangingPunct="1"/>
            <a:r>
              <a:rPr lang="en-US" dirty="0">
                <a:solidFill>
                  <a:srgbClr val="002060"/>
                </a:solidFill>
                <a:latin typeface="+mn-lt"/>
              </a:rPr>
              <a:t>storage</a:t>
            </a:r>
          </a:p>
        </p:txBody>
      </p:sp>
      <p:cxnSp>
        <p:nvCxnSpPr>
          <p:cNvPr id="21" name="Straight Arrow Connector 20"/>
          <p:cNvCxnSpPr>
            <a:cxnSpLocks noChangeShapeType="1"/>
          </p:cNvCxnSpPr>
          <p:nvPr/>
        </p:nvCxnSpPr>
        <p:spPr bwMode="auto">
          <a:xfrm rot="10800000" flipV="1">
            <a:off x="2292350" y="3141663"/>
            <a:ext cx="1365250" cy="192087"/>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22" name="Rectangle 21"/>
          <p:cNvSpPr>
            <a:spLocks noChangeArrowheads="1"/>
          </p:cNvSpPr>
          <p:nvPr/>
        </p:nvSpPr>
        <p:spPr bwMode="auto">
          <a:xfrm>
            <a:off x="6629400" y="28194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P3</a:t>
            </a:r>
          </a:p>
        </p:txBody>
      </p:sp>
    </p:spTree>
    <p:extLst>
      <p:ext uri="{BB962C8B-B14F-4D97-AF65-F5344CB8AC3E}">
        <p14:creationId xmlns:p14="http://schemas.microsoft.com/office/powerpoint/2010/main" val="13286043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3.2.2. Phân vùng cố định kết hợp Swapping</a:t>
            </a:r>
            <a:endParaRPr lang="vi-VN" dirty="0"/>
          </a:p>
        </p:txBody>
      </p:sp>
      <p:sp>
        <p:nvSpPr>
          <p:cNvPr id="4" name="Date Placeholder 3"/>
          <p:cNvSpPr>
            <a:spLocks noGrp="1"/>
          </p:cNvSpPr>
          <p:nvPr>
            <p:ph type="dt" sz="half" idx="10"/>
          </p:nvPr>
        </p:nvSpPr>
        <p:spPr/>
        <p:txBody>
          <a:bodyPr/>
          <a:lstStyle/>
          <a:p>
            <a:fld id="{758910F4-C436-4B37-9911-197CEEEAC4B4}"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graphicFrame>
        <p:nvGraphicFramePr>
          <p:cNvPr id="21" name="Content Placeholder 3"/>
          <p:cNvGraphicFramePr>
            <a:graphicFrameLocks noGrp="1"/>
          </p:cNvGraphicFramePr>
          <p:nvPr>
            <p:extLst>
              <p:ext uri="{D42A27DB-BD31-4B8C-83A1-F6EECF244321}">
                <p14:modId xmlns:p14="http://schemas.microsoft.com/office/powerpoint/2010/main" val="2780650981"/>
              </p:ext>
            </p:extLst>
          </p:nvPr>
        </p:nvGraphicFramePr>
        <p:xfrm>
          <a:off x="2895600" y="1641475"/>
          <a:ext cx="2743200" cy="4034790"/>
        </p:xfrm>
        <a:graphic>
          <a:graphicData uri="http://schemas.openxmlformats.org/drawingml/2006/table">
            <a:tbl>
              <a:tblPr/>
              <a:tblGrid>
                <a:gridCol w="842963">
                  <a:extLst>
                    <a:ext uri="{9D8B030D-6E8A-4147-A177-3AD203B41FA5}">
                      <a16:colId xmlns:a16="http://schemas.microsoft.com/office/drawing/2014/main" val="20000"/>
                    </a:ext>
                  </a:extLst>
                </a:gridCol>
                <a:gridCol w="1900237">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w Cen MT" charset="-18"/>
                          <a:ea typeface="ＭＳ Ｐゴシック" charset="-128"/>
                        </a:rPr>
                        <a:t>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1"/>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P1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2"/>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6K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P2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3"/>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12K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empty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4"/>
                  </a:ext>
                </a:extLst>
              </a:tr>
            </a:tbl>
          </a:graphicData>
        </a:graphic>
      </p:graphicFrame>
      <p:grpSp>
        <p:nvGrpSpPr>
          <p:cNvPr id="22" name="Group 14"/>
          <p:cNvGrpSpPr>
            <a:grpSpLocks/>
          </p:cNvGrpSpPr>
          <p:nvPr/>
        </p:nvGrpSpPr>
        <p:grpSpPr bwMode="auto">
          <a:xfrm>
            <a:off x="5638800" y="2819400"/>
            <a:ext cx="1905000" cy="2286000"/>
            <a:chOff x="2743200" y="2819400"/>
            <a:chExt cx="1905000" cy="2286000"/>
          </a:xfrm>
        </p:grpSpPr>
        <p:sp>
          <p:nvSpPr>
            <p:cNvPr id="23" name="Rectangle 22"/>
            <p:cNvSpPr>
              <a:spLocks noChangeArrowheads="1"/>
            </p:cNvSpPr>
            <p:nvPr/>
          </p:nvSpPr>
          <p:spPr bwMode="auto">
            <a:xfrm>
              <a:off x="3124200" y="28194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P3</a:t>
              </a:r>
            </a:p>
          </p:txBody>
        </p:sp>
        <p:cxnSp>
          <p:nvCxnSpPr>
            <p:cNvPr id="24" name="Straight Arrow Connector 23"/>
            <p:cNvCxnSpPr>
              <a:cxnSpLocks noChangeShapeType="1"/>
              <a:stCxn id="23" idx="1"/>
            </p:cNvCxnSpPr>
            <p:nvPr/>
          </p:nvCxnSpPr>
          <p:spPr bwMode="auto">
            <a:xfrm rot="10800000">
              <a:off x="2743200" y="30480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25" name="Rectangle 24"/>
            <p:cNvSpPr>
              <a:spLocks noChangeArrowheads="1"/>
            </p:cNvSpPr>
            <p:nvPr/>
          </p:nvSpPr>
          <p:spPr bwMode="auto">
            <a:xfrm>
              <a:off x="3733800" y="2819400"/>
              <a:ext cx="9144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26" name="Rectangle 25"/>
            <p:cNvSpPr>
              <a:spLocks noChangeArrowheads="1"/>
            </p:cNvSpPr>
            <p:nvPr/>
          </p:nvSpPr>
          <p:spPr bwMode="auto">
            <a:xfrm>
              <a:off x="3124200" y="34290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P4</a:t>
              </a:r>
            </a:p>
          </p:txBody>
        </p:sp>
        <p:cxnSp>
          <p:nvCxnSpPr>
            <p:cNvPr id="27" name="Straight Arrow Connector 26"/>
            <p:cNvCxnSpPr>
              <a:cxnSpLocks noChangeShapeType="1"/>
              <a:stCxn id="26" idx="1"/>
            </p:cNvCxnSpPr>
            <p:nvPr/>
          </p:nvCxnSpPr>
          <p:spPr bwMode="auto">
            <a:xfrm rot="10800000">
              <a:off x="2743200" y="36576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28" name="Rectangle 27"/>
            <p:cNvSpPr>
              <a:spLocks noChangeArrowheads="1"/>
            </p:cNvSpPr>
            <p:nvPr/>
          </p:nvSpPr>
          <p:spPr bwMode="auto">
            <a:xfrm>
              <a:off x="4343400" y="3429000"/>
              <a:ext cx="3048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29" name="Rectangle 28"/>
            <p:cNvSpPr>
              <a:spLocks noChangeArrowheads="1"/>
            </p:cNvSpPr>
            <p:nvPr/>
          </p:nvSpPr>
          <p:spPr bwMode="auto">
            <a:xfrm>
              <a:off x="3124200" y="4648200"/>
              <a:ext cx="15240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empty</a:t>
              </a:r>
            </a:p>
          </p:txBody>
        </p:sp>
        <p:cxnSp>
          <p:nvCxnSpPr>
            <p:cNvPr id="30" name="Straight Arrow Connector 29"/>
            <p:cNvCxnSpPr>
              <a:cxnSpLocks noChangeShapeType="1"/>
              <a:stCxn id="29" idx="1"/>
            </p:cNvCxnSpPr>
            <p:nvPr/>
          </p:nvCxnSpPr>
          <p:spPr bwMode="auto">
            <a:xfrm rot="10800000">
              <a:off x="2743200" y="48768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31" name="Rectangle 30"/>
            <p:cNvSpPr>
              <a:spLocks noChangeArrowheads="1"/>
            </p:cNvSpPr>
            <p:nvPr/>
          </p:nvSpPr>
          <p:spPr bwMode="auto">
            <a:xfrm>
              <a:off x="3733800" y="34290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P5</a:t>
              </a:r>
            </a:p>
          </p:txBody>
        </p:sp>
      </p:grpSp>
      <p:sp>
        <p:nvSpPr>
          <p:cNvPr id="32" name="Can 31"/>
          <p:cNvSpPr>
            <a:spLocks noChangeArrowheads="1"/>
          </p:cNvSpPr>
          <p:nvPr/>
        </p:nvSpPr>
        <p:spPr bwMode="auto">
          <a:xfrm>
            <a:off x="612775" y="2990850"/>
            <a:ext cx="1679575" cy="990600"/>
          </a:xfrm>
          <a:prstGeom prst="can">
            <a:avLst>
              <a:gd name="adj" fmla="val 25000"/>
            </a:avLst>
          </a:prstGeom>
          <a:solidFill>
            <a:schemeClr val="accent1"/>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33" name="TextBox 6"/>
          <p:cNvSpPr txBox="1">
            <a:spLocks noChangeArrowheads="1"/>
          </p:cNvSpPr>
          <p:nvPr/>
        </p:nvSpPr>
        <p:spPr bwMode="auto">
          <a:xfrm>
            <a:off x="2292350" y="2495550"/>
            <a:ext cx="1365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solidFill>
                  <a:srgbClr val="002060"/>
                </a:solidFill>
                <a:latin typeface="+mn-lt"/>
              </a:rPr>
              <a:t>Swap in</a:t>
            </a:r>
          </a:p>
          <a:p>
            <a:pPr eaLnBrk="1" hangingPunct="1"/>
            <a:r>
              <a:rPr lang="en-US">
                <a:solidFill>
                  <a:srgbClr val="002060"/>
                </a:solidFill>
                <a:latin typeface="+mn-lt"/>
              </a:rPr>
              <a:t> P1</a:t>
            </a:r>
          </a:p>
        </p:txBody>
      </p:sp>
      <p:cxnSp>
        <p:nvCxnSpPr>
          <p:cNvPr id="34" name="Straight Arrow Connector 33"/>
          <p:cNvCxnSpPr>
            <a:cxnSpLocks noChangeShapeType="1"/>
            <a:stCxn id="32" idx="4"/>
          </p:cNvCxnSpPr>
          <p:nvPr/>
        </p:nvCxnSpPr>
        <p:spPr bwMode="auto">
          <a:xfrm flipV="1">
            <a:off x="2292350" y="3141663"/>
            <a:ext cx="1136650" cy="344487"/>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35" name="TextBox 7"/>
          <p:cNvSpPr txBox="1">
            <a:spLocks noChangeArrowheads="1"/>
          </p:cNvSpPr>
          <p:nvPr/>
        </p:nvSpPr>
        <p:spPr bwMode="auto">
          <a:xfrm>
            <a:off x="719137" y="3200400"/>
            <a:ext cx="14906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dirty="0">
                <a:solidFill>
                  <a:srgbClr val="002060"/>
                </a:solidFill>
                <a:latin typeface="+mn-lt"/>
              </a:rPr>
              <a:t>Secondary</a:t>
            </a:r>
          </a:p>
          <a:p>
            <a:pPr algn="ctr" eaLnBrk="1" hangingPunct="1"/>
            <a:r>
              <a:rPr lang="en-US" dirty="0">
                <a:solidFill>
                  <a:srgbClr val="002060"/>
                </a:solidFill>
                <a:latin typeface="+mn-lt"/>
              </a:rPr>
              <a:t>storage</a:t>
            </a:r>
          </a:p>
        </p:txBody>
      </p:sp>
    </p:spTree>
    <p:extLst>
      <p:ext uri="{BB962C8B-B14F-4D97-AF65-F5344CB8AC3E}">
        <p14:creationId xmlns:p14="http://schemas.microsoft.com/office/powerpoint/2010/main" val="1308631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3.2.2. Phân vùng cố định kết hợp Swapping</a:t>
            </a:r>
            <a:endParaRPr lang="vi-VN" dirty="0"/>
          </a:p>
        </p:txBody>
      </p:sp>
      <p:sp>
        <p:nvSpPr>
          <p:cNvPr id="4" name="Date Placeholder 3"/>
          <p:cNvSpPr>
            <a:spLocks noGrp="1"/>
          </p:cNvSpPr>
          <p:nvPr>
            <p:ph type="dt" sz="half" idx="10"/>
          </p:nvPr>
        </p:nvSpPr>
        <p:spPr/>
        <p:txBody>
          <a:bodyPr/>
          <a:lstStyle/>
          <a:p>
            <a:fld id="{DFB2111E-B109-4D77-A8BE-DF7958102A12}"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graphicFrame>
        <p:nvGraphicFramePr>
          <p:cNvPr id="21" name="Content Placeholder 3"/>
          <p:cNvGraphicFramePr>
            <a:graphicFrameLocks noGrp="1"/>
          </p:cNvGraphicFramePr>
          <p:nvPr>
            <p:extLst>
              <p:ext uri="{D42A27DB-BD31-4B8C-83A1-F6EECF244321}">
                <p14:modId xmlns:p14="http://schemas.microsoft.com/office/powerpoint/2010/main" val="254274159"/>
              </p:ext>
            </p:extLst>
          </p:nvPr>
        </p:nvGraphicFramePr>
        <p:xfrm>
          <a:off x="2895600" y="1641475"/>
          <a:ext cx="2743200" cy="4034790"/>
        </p:xfrm>
        <a:graphic>
          <a:graphicData uri="http://schemas.openxmlformats.org/drawingml/2006/table">
            <a:tbl>
              <a:tblPr/>
              <a:tblGrid>
                <a:gridCol w="842963">
                  <a:extLst>
                    <a:ext uri="{9D8B030D-6E8A-4147-A177-3AD203B41FA5}">
                      <a16:colId xmlns:a16="http://schemas.microsoft.com/office/drawing/2014/main" val="20000"/>
                    </a:ext>
                  </a:extLst>
                </a:gridCol>
                <a:gridCol w="1900237">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w Cen MT" charset="-18"/>
                          <a:ea typeface="ＭＳ Ｐゴシック" charset="-128"/>
                        </a:rPr>
                        <a:t>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1"/>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P1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2"/>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6K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P2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3"/>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12K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empty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4"/>
                  </a:ext>
                </a:extLst>
              </a:tr>
            </a:tbl>
          </a:graphicData>
        </a:graphic>
      </p:graphicFrame>
      <p:grpSp>
        <p:nvGrpSpPr>
          <p:cNvPr id="22" name="Group 14"/>
          <p:cNvGrpSpPr>
            <a:grpSpLocks/>
          </p:cNvGrpSpPr>
          <p:nvPr/>
        </p:nvGrpSpPr>
        <p:grpSpPr bwMode="auto">
          <a:xfrm>
            <a:off x="5638800" y="2819400"/>
            <a:ext cx="1905000" cy="2286000"/>
            <a:chOff x="2743200" y="2819400"/>
            <a:chExt cx="1905000" cy="2286000"/>
          </a:xfrm>
        </p:grpSpPr>
        <p:sp>
          <p:nvSpPr>
            <p:cNvPr id="23" name="Rectangle 22"/>
            <p:cNvSpPr>
              <a:spLocks noChangeArrowheads="1"/>
            </p:cNvSpPr>
            <p:nvPr/>
          </p:nvSpPr>
          <p:spPr bwMode="auto">
            <a:xfrm>
              <a:off x="3124200" y="28194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P3</a:t>
              </a:r>
            </a:p>
          </p:txBody>
        </p:sp>
        <p:cxnSp>
          <p:nvCxnSpPr>
            <p:cNvPr id="24" name="Straight Arrow Connector 23"/>
            <p:cNvCxnSpPr>
              <a:cxnSpLocks noChangeShapeType="1"/>
              <a:stCxn id="23" idx="1"/>
            </p:cNvCxnSpPr>
            <p:nvPr/>
          </p:nvCxnSpPr>
          <p:spPr bwMode="auto">
            <a:xfrm rot="10800000">
              <a:off x="2743200" y="30480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25" name="Rectangle 24"/>
            <p:cNvSpPr>
              <a:spLocks noChangeArrowheads="1"/>
            </p:cNvSpPr>
            <p:nvPr/>
          </p:nvSpPr>
          <p:spPr bwMode="auto">
            <a:xfrm>
              <a:off x="3733800" y="2819400"/>
              <a:ext cx="9144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26" name="Rectangle 25"/>
            <p:cNvSpPr>
              <a:spLocks noChangeArrowheads="1"/>
            </p:cNvSpPr>
            <p:nvPr/>
          </p:nvSpPr>
          <p:spPr bwMode="auto">
            <a:xfrm>
              <a:off x="3124200" y="34290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P4</a:t>
              </a:r>
            </a:p>
          </p:txBody>
        </p:sp>
        <p:cxnSp>
          <p:nvCxnSpPr>
            <p:cNvPr id="27" name="Straight Arrow Connector 26"/>
            <p:cNvCxnSpPr>
              <a:cxnSpLocks noChangeShapeType="1"/>
              <a:stCxn id="26" idx="1"/>
            </p:cNvCxnSpPr>
            <p:nvPr/>
          </p:nvCxnSpPr>
          <p:spPr bwMode="auto">
            <a:xfrm rot="10800000">
              <a:off x="2743200" y="36576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28" name="Rectangle 27"/>
            <p:cNvSpPr>
              <a:spLocks noChangeArrowheads="1"/>
            </p:cNvSpPr>
            <p:nvPr/>
          </p:nvSpPr>
          <p:spPr bwMode="auto">
            <a:xfrm>
              <a:off x="4343400" y="3429000"/>
              <a:ext cx="3048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29" name="Rectangle 28"/>
            <p:cNvSpPr>
              <a:spLocks noChangeArrowheads="1"/>
            </p:cNvSpPr>
            <p:nvPr/>
          </p:nvSpPr>
          <p:spPr bwMode="auto">
            <a:xfrm>
              <a:off x="3124200" y="4648200"/>
              <a:ext cx="1524000" cy="457200"/>
            </a:xfrm>
            <a:prstGeom prst="rect">
              <a:avLst/>
            </a:prstGeom>
            <a:solidFill>
              <a:srgbClr val="FFFFFF"/>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empty</a:t>
              </a:r>
            </a:p>
          </p:txBody>
        </p:sp>
        <p:cxnSp>
          <p:nvCxnSpPr>
            <p:cNvPr id="30" name="Straight Arrow Connector 29"/>
            <p:cNvCxnSpPr>
              <a:cxnSpLocks noChangeShapeType="1"/>
              <a:stCxn id="29" idx="1"/>
            </p:cNvCxnSpPr>
            <p:nvPr/>
          </p:nvCxnSpPr>
          <p:spPr bwMode="auto">
            <a:xfrm rot="10800000">
              <a:off x="2743200" y="4876800"/>
              <a:ext cx="381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31" name="Rectangle 30"/>
            <p:cNvSpPr>
              <a:spLocks noChangeArrowheads="1"/>
            </p:cNvSpPr>
            <p:nvPr/>
          </p:nvSpPr>
          <p:spPr bwMode="auto">
            <a:xfrm>
              <a:off x="3733800" y="3429000"/>
              <a:ext cx="609600" cy="457200"/>
            </a:xfrm>
            <a:prstGeom prst="rect">
              <a:avLst/>
            </a:prstGeom>
            <a:solidFill>
              <a:srgbClr val="EAF0F6"/>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P5</a:t>
              </a:r>
            </a:p>
          </p:txBody>
        </p:sp>
      </p:grpSp>
      <p:sp>
        <p:nvSpPr>
          <p:cNvPr id="32" name="Can 31"/>
          <p:cNvSpPr>
            <a:spLocks noChangeArrowheads="1"/>
          </p:cNvSpPr>
          <p:nvPr/>
        </p:nvSpPr>
        <p:spPr bwMode="auto">
          <a:xfrm>
            <a:off x="612775" y="2990850"/>
            <a:ext cx="1679575" cy="990600"/>
          </a:xfrm>
          <a:prstGeom prst="can">
            <a:avLst>
              <a:gd name="adj" fmla="val 25000"/>
            </a:avLst>
          </a:prstGeom>
          <a:solidFill>
            <a:schemeClr val="accent1"/>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endParaRPr>
          </a:p>
        </p:txBody>
      </p:sp>
      <p:sp>
        <p:nvSpPr>
          <p:cNvPr id="35" name="TextBox 7"/>
          <p:cNvSpPr txBox="1">
            <a:spLocks noChangeArrowheads="1"/>
          </p:cNvSpPr>
          <p:nvPr/>
        </p:nvSpPr>
        <p:spPr bwMode="auto">
          <a:xfrm>
            <a:off x="719137" y="3200400"/>
            <a:ext cx="14906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dirty="0">
                <a:solidFill>
                  <a:srgbClr val="002060"/>
                </a:solidFill>
                <a:latin typeface="+mn-lt"/>
              </a:rPr>
              <a:t>Secondary</a:t>
            </a:r>
          </a:p>
          <a:p>
            <a:pPr algn="ctr" eaLnBrk="1" hangingPunct="1"/>
            <a:r>
              <a:rPr lang="en-US" dirty="0">
                <a:solidFill>
                  <a:srgbClr val="002060"/>
                </a:solidFill>
                <a:latin typeface="+mn-lt"/>
              </a:rPr>
              <a:t>storage</a:t>
            </a:r>
          </a:p>
        </p:txBody>
      </p:sp>
    </p:spTree>
    <p:extLst>
      <p:ext uri="{BB962C8B-B14F-4D97-AF65-F5344CB8AC3E}">
        <p14:creationId xmlns:p14="http://schemas.microsoft.com/office/powerpoint/2010/main" val="3863107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3.2.2. Phân vùng cố định kết hợp Swapping</a:t>
            </a:r>
            <a:endParaRPr lang="vi-VN" dirty="0"/>
          </a:p>
        </p:txBody>
      </p:sp>
      <p:sp>
        <p:nvSpPr>
          <p:cNvPr id="4" name="Date Placeholder 3"/>
          <p:cNvSpPr>
            <a:spLocks noGrp="1"/>
          </p:cNvSpPr>
          <p:nvPr>
            <p:ph type="dt" sz="half" idx="10"/>
          </p:nvPr>
        </p:nvSpPr>
        <p:spPr/>
        <p:txBody>
          <a:bodyPr/>
          <a:lstStyle/>
          <a:p>
            <a:fld id="{C65A528D-DCA3-4E71-A32A-28784F5BA588}"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graphicFrame>
        <p:nvGraphicFramePr>
          <p:cNvPr id="7" name="Content Placeholder 3"/>
          <p:cNvGraphicFramePr>
            <a:graphicFrameLocks noGrp="1"/>
          </p:cNvGraphicFramePr>
          <p:nvPr>
            <p:extLst>
              <p:ext uri="{D42A27DB-BD31-4B8C-83A1-F6EECF244321}">
                <p14:modId xmlns:p14="http://schemas.microsoft.com/office/powerpoint/2010/main" val="3315903732"/>
              </p:ext>
            </p:extLst>
          </p:nvPr>
        </p:nvGraphicFramePr>
        <p:xfrm>
          <a:off x="990601" y="1600200"/>
          <a:ext cx="2743200" cy="4034790"/>
        </p:xfrm>
        <a:graphic>
          <a:graphicData uri="http://schemas.openxmlformats.org/drawingml/2006/table">
            <a:tbl>
              <a:tblPr/>
              <a:tblGrid>
                <a:gridCol w="842963">
                  <a:extLst>
                    <a:ext uri="{9D8B030D-6E8A-4147-A177-3AD203B41FA5}">
                      <a16:colId xmlns:a16="http://schemas.microsoft.com/office/drawing/2014/main" val="20000"/>
                    </a:ext>
                  </a:extLst>
                </a:gridCol>
                <a:gridCol w="1900237">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w Cen MT" charset="-18"/>
                          <a:ea typeface="ＭＳ Ｐゴシック" charset="-128"/>
                        </a:rPr>
                        <a:t>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1"/>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2"/>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6K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Empty (6K)</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extLst>
                  <a:ext uri="{0D108BD9-81ED-4DB2-BD59-A6C34878D82A}">
                    <a16:rowId xmlns:a16="http://schemas.microsoft.com/office/drawing/2014/main" val="10003"/>
                  </a:ext>
                </a:extLst>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12K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empty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Empty (3K)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extLst>
                  <a:ext uri="{0D108BD9-81ED-4DB2-BD59-A6C34878D82A}">
                    <a16:rowId xmlns:a16="http://schemas.microsoft.com/office/drawing/2014/main" val="10004"/>
                  </a:ext>
                </a:extLst>
              </a:tr>
            </a:tbl>
          </a:graphicData>
        </a:graphic>
      </p:graphicFrame>
      <p:sp>
        <p:nvSpPr>
          <p:cNvPr id="8" name="Rectangle 7"/>
          <p:cNvSpPr>
            <a:spLocks noChangeArrowheads="1"/>
          </p:cNvSpPr>
          <p:nvPr/>
        </p:nvSpPr>
        <p:spPr bwMode="auto">
          <a:xfrm>
            <a:off x="1860551" y="4191000"/>
            <a:ext cx="1855788" cy="914400"/>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FFFFFF"/>
                </a:solidFill>
              </a:rPr>
              <a:t>P2 (9K)</a:t>
            </a:r>
          </a:p>
        </p:txBody>
      </p:sp>
      <p:sp>
        <p:nvSpPr>
          <p:cNvPr id="9" name="Rectangle 8"/>
          <p:cNvSpPr>
            <a:spLocks noChangeArrowheads="1"/>
          </p:cNvSpPr>
          <p:nvPr/>
        </p:nvSpPr>
        <p:spPr bwMode="auto">
          <a:xfrm>
            <a:off x="1860551" y="2895600"/>
            <a:ext cx="1855788" cy="498475"/>
          </a:xfrm>
          <a:prstGeom prst="rect">
            <a:avLst/>
          </a:prstGeom>
          <a:solidFill>
            <a:schemeClr val="accent1"/>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FFFFFF"/>
                </a:solidFill>
              </a:rPr>
              <a:t>P1 (2K)</a:t>
            </a:r>
          </a:p>
        </p:txBody>
      </p:sp>
      <p:sp>
        <p:nvSpPr>
          <p:cNvPr id="10" name="Rounded Rectangular Callout 9"/>
          <p:cNvSpPr>
            <a:spLocks noChangeArrowheads="1"/>
          </p:cNvSpPr>
          <p:nvPr/>
        </p:nvSpPr>
        <p:spPr bwMode="auto">
          <a:xfrm>
            <a:off x="4724401" y="1905000"/>
            <a:ext cx="2971800" cy="1638300"/>
          </a:xfrm>
          <a:prstGeom prst="wedgeRoundRectCallout">
            <a:avLst>
              <a:gd name="adj1" fmla="val -74440"/>
              <a:gd name="adj2" fmla="val 79722"/>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err="1" smtClean="0">
                <a:solidFill>
                  <a:srgbClr val="000000"/>
                </a:solidFill>
              </a:rPr>
              <a:t>Nếu</a:t>
            </a:r>
            <a:r>
              <a:rPr lang="en-US" sz="2400" dirty="0" smtClean="0">
                <a:solidFill>
                  <a:srgbClr val="000000"/>
                </a:solidFill>
              </a:rPr>
              <a:t> </a:t>
            </a:r>
            <a:r>
              <a:rPr lang="en-US" sz="2400" dirty="0" err="1" smtClean="0">
                <a:solidFill>
                  <a:srgbClr val="000000"/>
                </a:solidFill>
              </a:rPr>
              <a:t>toàn</a:t>
            </a:r>
            <a:r>
              <a:rPr lang="en-US" sz="2400" dirty="0" smtClean="0">
                <a:solidFill>
                  <a:srgbClr val="000000"/>
                </a:solidFill>
              </a:rPr>
              <a:t> </a:t>
            </a:r>
            <a:r>
              <a:rPr lang="en-US" sz="2400" dirty="0" err="1" smtClean="0">
                <a:solidFill>
                  <a:srgbClr val="000000"/>
                </a:solidFill>
              </a:rPr>
              <a:t>bộ</a:t>
            </a:r>
            <a:r>
              <a:rPr lang="en-US" sz="2400" dirty="0" smtClean="0">
                <a:solidFill>
                  <a:srgbClr val="000000"/>
                </a:solidFill>
              </a:rPr>
              <a:t> </a:t>
            </a:r>
            <a:r>
              <a:rPr lang="en-US" sz="2400" dirty="0" err="1" smtClean="0">
                <a:solidFill>
                  <a:srgbClr val="000000"/>
                </a:solidFill>
              </a:rPr>
              <a:t>một</a:t>
            </a:r>
            <a:r>
              <a:rPr lang="en-US" sz="2400" dirty="0" smtClean="0">
                <a:solidFill>
                  <a:srgbClr val="000000"/>
                </a:solidFill>
              </a:rPr>
              <a:t> </a:t>
            </a:r>
            <a:r>
              <a:rPr lang="en-US" sz="2400" dirty="0" err="1" smtClean="0">
                <a:solidFill>
                  <a:srgbClr val="000000"/>
                </a:solidFill>
              </a:rPr>
              <a:t>phân</a:t>
            </a:r>
            <a:r>
              <a:rPr lang="en-US" sz="2400" dirty="0" smtClean="0">
                <a:solidFill>
                  <a:srgbClr val="000000"/>
                </a:solidFill>
              </a:rPr>
              <a:t> </a:t>
            </a:r>
            <a:r>
              <a:rPr lang="en-US" sz="2400" dirty="0" err="1" smtClean="0">
                <a:solidFill>
                  <a:srgbClr val="000000"/>
                </a:solidFill>
              </a:rPr>
              <a:t>vùng</a:t>
            </a:r>
            <a:r>
              <a:rPr lang="en-US" sz="2400" dirty="0" smtClean="0">
                <a:solidFill>
                  <a:srgbClr val="000000"/>
                </a:solidFill>
              </a:rPr>
              <a:t> </a:t>
            </a:r>
            <a:r>
              <a:rPr lang="en-US" sz="2400" dirty="0" err="1" smtClean="0">
                <a:solidFill>
                  <a:srgbClr val="000000"/>
                </a:solidFill>
              </a:rPr>
              <a:t>không</a:t>
            </a:r>
            <a:r>
              <a:rPr lang="en-US" sz="2400" dirty="0" smtClean="0">
                <a:solidFill>
                  <a:srgbClr val="000000"/>
                </a:solidFill>
              </a:rPr>
              <a:t> </a:t>
            </a:r>
            <a:r>
              <a:rPr lang="en-US" sz="2400" dirty="0" err="1" smtClean="0">
                <a:solidFill>
                  <a:srgbClr val="000000"/>
                </a:solidFill>
              </a:rPr>
              <a:t>sử</a:t>
            </a:r>
            <a:r>
              <a:rPr lang="en-US" sz="2400" dirty="0" smtClean="0">
                <a:solidFill>
                  <a:srgbClr val="000000"/>
                </a:solidFill>
              </a:rPr>
              <a:t> </a:t>
            </a:r>
            <a:r>
              <a:rPr lang="en-US" sz="2400" dirty="0" err="1" smtClean="0">
                <a:solidFill>
                  <a:srgbClr val="000000"/>
                </a:solidFill>
              </a:rPr>
              <a:t>dụng</a:t>
            </a:r>
            <a:r>
              <a:rPr lang="en-US" sz="2400" dirty="0" smtClean="0">
                <a:solidFill>
                  <a:srgbClr val="000000"/>
                </a:solidFill>
              </a:rPr>
              <a:t> -&gt; </a:t>
            </a:r>
            <a:r>
              <a:rPr lang="en-US" sz="2400" b="1" i="1" dirty="0" smtClean="0">
                <a:solidFill>
                  <a:srgbClr val="558BB8"/>
                </a:solidFill>
              </a:rPr>
              <a:t>(external fragmentation)</a:t>
            </a:r>
            <a:r>
              <a:rPr lang="en-US" sz="2400" b="1" dirty="0" smtClean="0">
                <a:solidFill>
                  <a:srgbClr val="558BB8"/>
                </a:solidFill>
              </a:rPr>
              <a:t>. </a:t>
            </a:r>
            <a:endParaRPr lang="en-US" sz="2400" dirty="0">
              <a:solidFill>
                <a:srgbClr val="FFFFFF"/>
              </a:solidFill>
            </a:endParaRPr>
          </a:p>
        </p:txBody>
      </p:sp>
      <p:sp>
        <p:nvSpPr>
          <p:cNvPr id="11" name="Rounded Rectangular Callout 10"/>
          <p:cNvSpPr>
            <a:spLocks noChangeArrowheads="1"/>
          </p:cNvSpPr>
          <p:nvPr/>
        </p:nvSpPr>
        <p:spPr bwMode="auto">
          <a:xfrm>
            <a:off x="4953001" y="4191000"/>
            <a:ext cx="2743200" cy="2209800"/>
          </a:xfrm>
          <a:prstGeom prst="wedgeRoundRectCallout">
            <a:avLst>
              <a:gd name="adj1" fmla="val -91662"/>
              <a:gd name="adj2" fmla="val 2657"/>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err="1" smtClean="0"/>
              <a:t>Nếu</a:t>
            </a:r>
            <a:r>
              <a:rPr lang="en-US" sz="2400" dirty="0" smtClean="0"/>
              <a:t> </a:t>
            </a:r>
            <a:r>
              <a:rPr lang="en-US" sz="2400" dirty="0" err="1" smtClean="0"/>
              <a:t>tiến</a:t>
            </a:r>
            <a:r>
              <a:rPr lang="en-US" sz="2400" dirty="0" smtClean="0"/>
              <a:t> </a:t>
            </a:r>
            <a:r>
              <a:rPr lang="en-US" sz="2400" dirty="0" err="1" smtClean="0"/>
              <a:t>trình</a:t>
            </a:r>
            <a:r>
              <a:rPr lang="en-US" sz="2400" dirty="0" smtClean="0"/>
              <a:t> </a:t>
            </a:r>
            <a:r>
              <a:rPr lang="en-US" sz="2400" dirty="0" err="1" smtClean="0"/>
              <a:t>chỉ</a:t>
            </a:r>
            <a:r>
              <a:rPr lang="en-US" sz="2400" dirty="0" smtClean="0"/>
              <a:t> </a:t>
            </a:r>
            <a:r>
              <a:rPr lang="en-US" sz="2400" dirty="0" err="1" smtClean="0"/>
              <a:t>cần</a:t>
            </a:r>
            <a:r>
              <a:rPr lang="en-US" sz="2400" dirty="0" smtClean="0"/>
              <a:t> </a:t>
            </a:r>
            <a:r>
              <a:rPr lang="en-US" sz="2400" dirty="0" err="1" smtClean="0"/>
              <a:t>một</a:t>
            </a:r>
            <a:r>
              <a:rPr lang="en-US" sz="2400" dirty="0" smtClean="0"/>
              <a:t> </a:t>
            </a:r>
            <a:r>
              <a:rPr lang="en-US" sz="2400" dirty="0" err="1" smtClean="0"/>
              <a:t>phần</a:t>
            </a:r>
            <a:r>
              <a:rPr lang="en-US" sz="2400" dirty="0" smtClean="0"/>
              <a:t> </a:t>
            </a:r>
            <a:r>
              <a:rPr lang="en-US" sz="2400" dirty="0" err="1" smtClean="0"/>
              <a:t>của</a:t>
            </a:r>
            <a:r>
              <a:rPr lang="en-US" sz="2400" dirty="0" smtClean="0"/>
              <a:t> </a:t>
            </a:r>
            <a:r>
              <a:rPr lang="en-US" sz="2400" dirty="0" err="1" smtClean="0"/>
              <a:t>phân</a:t>
            </a:r>
            <a:r>
              <a:rPr lang="en-US" sz="2400" dirty="0" smtClean="0"/>
              <a:t> </a:t>
            </a:r>
            <a:r>
              <a:rPr lang="en-US" sz="2400" dirty="0" err="1" smtClean="0"/>
              <a:t>vùng</a:t>
            </a:r>
            <a:r>
              <a:rPr lang="en-US" sz="2400" dirty="0" smtClean="0"/>
              <a:t> -&gt; </a:t>
            </a:r>
            <a:r>
              <a:rPr lang="en-US" sz="2400" b="1" i="1" dirty="0" smtClean="0">
                <a:solidFill>
                  <a:srgbClr val="558BB8"/>
                </a:solidFill>
              </a:rPr>
              <a:t>(internal fragmentation)</a:t>
            </a:r>
            <a:r>
              <a:rPr lang="en-US" sz="2400" b="1" dirty="0" smtClean="0">
                <a:solidFill>
                  <a:srgbClr val="558BB8"/>
                </a:solidFill>
              </a:rPr>
              <a:t>. </a:t>
            </a:r>
            <a:endParaRPr lang="en-US" sz="2400" b="1" dirty="0">
              <a:solidFill>
                <a:srgbClr val="558BB8"/>
              </a:solidFill>
            </a:endParaRPr>
          </a:p>
          <a:p>
            <a:pPr algn="ctr"/>
            <a:endParaRPr lang="en-US" sz="2400" dirty="0">
              <a:solidFill>
                <a:srgbClr val="FFFFFF"/>
              </a:solidFill>
            </a:endParaRPr>
          </a:p>
        </p:txBody>
      </p:sp>
      <p:sp>
        <p:nvSpPr>
          <p:cNvPr id="12" name="Content Placeholder 20"/>
          <p:cNvSpPr txBox="1">
            <a:spLocks/>
          </p:cNvSpPr>
          <p:nvPr/>
        </p:nvSpPr>
        <p:spPr>
          <a:xfrm>
            <a:off x="612775" y="1600200"/>
            <a:ext cx="8153400" cy="44958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600" kern="1200">
                <a:solidFill>
                  <a:srgbClr val="002060"/>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600" kern="1200">
                <a:solidFill>
                  <a:srgbClr val="002060"/>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400" kern="1200">
                <a:solidFill>
                  <a:srgbClr val="002060"/>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2200" kern="1200">
                <a:solidFill>
                  <a:srgbClr val="002060"/>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2000" kern="1200" baseline="0">
                <a:solidFill>
                  <a:srgbClr val="002060"/>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Font typeface="Wingdings" charset="2"/>
              <a:buNone/>
            </a:pPr>
            <a:r>
              <a:rPr lang="en-US" sz="2400" smtClean="0"/>
              <a:t>   </a:t>
            </a:r>
          </a:p>
        </p:txBody>
      </p:sp>
      <p:cxnSp>
        <p:nvCxnSpPr>
          <p:cNvPr id="13" name="Straight Connector 12"/>
          <p:cNvCxnSpPr>
            <a:cxnSpLocks noChangeShapeType="1"/>
          </p:cNvCxnSpPr>
          <p:nvPr/>
        </p:nvCxnSpPr>
        <p:spPr bwMode="auto">
          <a:xfrm rot="10800000">
            <a:off x="990601" y="2860675"/>
            <a:ext cx="2725738" cy="0"/>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rot="10800000">
            <a:off x="990601" y="3411538"/>
            <a:ext cx="2743200" cy="0"/>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rot="10800000">
            <a:off x="990601" y="4149725"/>
            <a:ext cx="2743200" cy="0"/>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6" name="Straight Connector 15"/>
          <p:cNvCxnSpPr>
            <a:cxnSpLocks noChangeShapeType="1"/>
          </p:cNvCxnSpPr>
          <p:nvPr/>
        </p:nvCxnSpPr>
        <p:spPr bwMode="auto">
          <a:xfrm rot="10800000">
            <a:off x="990601" y="5621338"/>
            <a:ext cx="2743200" cy="0"/>
          </a:xfrm>
          <a:prstGeom prst="line">
            <a:avLst/>
          </a:prstGeom>
          <a:noFill/>
          <a:ln w="19050">
            <a:solidFill>
              <a:schemeClr val="accent1"/>
            </a:solidFill>
            <a:prstDash val="sysDash"/>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31076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3.2.3. Phân vùng động</a:t>
            </a:r>
            <a:endParaRPr lang="vi-VN" dirty="0"/>
          </a:p>
        </p:txBody>
      </p:sp>
      <p:sp>
        <p:nvSpPr>
          <p:cNvPr id="3" name="Content Placeholder 2"/>
          <p:cNvSpPr>
            <a:spLocks noGrp="1"/>
          </p:cNvSpPr>
          <p:nvPr>
            <p:ph idx="1"/>
          </p:nvPr>
        </p:nvSpPr>
        <p:spPr/>
        <p:txBody>
          <a:bodyPr>
            <a:normAutofit/>
          </a:bodyPr>
          <a:lstStyle/>
          <a:p>
            <a:r>
              <a:rPr lang="vi-VN" sz="2800" dirty="0" smtClean="0">
                <a:latin typeface="Calibri" pitchFamily="34" charset="0"/>
                <a:cs typeface="Calibri" pitchFamily="34" charset="0"/>
              </a:rPr>
              <a:t>Với </a:t>
            </a:r>
            <a:r>
              <a:rPr lang="vi-VN" sz="2800" dirty="0">
                <a:latin typeface="Calibri" pitchFamily="34" charset="0"/>
                <a:cs typeface="Calibri" pitchFamily="34" charset="0"/>
              </a:rPr>
              <a:t>phân vùng cố định, chúng ta phải đối phó với vấn đề xác định số lượng và kích thước các phân vùng để giảm thiểu sự phân mảnh nội bộ và bên ngoài.</a:t>
            </a:r>
          </a:p>
          <a:p>
            <a:r>
              <a:rPr lang="vi-VN" sz="2800" dirty="0" smtClean="0">
                <a:latin typeface="Calibri" pitchFamily="34" charset="0"/>
                <a:cs typeface="Calibri" pitchFamily="34" charset="0"/>
              </a:rPr>
              <a:t>Ta có thể sử </a:t>
            </a:r>
            <a:r>
              <a:rPr lang="vi-VN" sz="2800" dirty="0">
                <a:latin typeface="Calibri" pitchFamily="34" charset="0"/>
                <a:cs typeface="Calibri" pitchFamily="34" charset="0"/>
              </a:rPr>
              <a:t>dụng phân vùng </a:t>
            </a:r>
            <a:r>
              <a:rPr lang="vi-VN" sz="2800" dirty="0" smtClean="0">
                <a:latin typeface="Calibri" pitchFamily="34" charset="0"/>
                <a:cs typeface="Calibri" pitchFamily="34" charset="0"/>
              </a:rPr>
              <a:t>động</a:t>
            </a:r>
            <a:r>
              <a:rPr lang="en-US" sz="2800" dirty="0">
                <a:latin typeface="Calibri" pitchFamily="34" charset="0"/>
                <a:cs typeface="Calibri" pitchFamily="34" charset="0"/>
              </a:rPr>
              <a:t> (</a:t>
            </a:r>
            <a:r>
              <a:rPr lang="en-US" sz="2800" b="1" dirty="0"/>
              <a:t>Variable (Dynamic) Partitioning</a:t>
            </a:r>
            <a:r>
              <a:rPr lang="en-US" sz="2800" dirty="0" smtClean="0">
                <a:latin typeface="Calibri" pitchFamily="34" charset="0"/>
                <a:cs typeface="Calibri" pitchFamily="34" charset="0"/>
              </a:rPr>
              <a:t>)</a:t>
            </a:r>
            <a:r>
              <a:rPr lang="vi-VN" sz="2800" dirty="0" smtClean="0">
                <a:latin typeface="Calibri" pitchFamily="34" charset="0"/>
                <a:cs typeface="Calibri" pitchFamily="34" charset="0"/>
              </a:rPr>
              <a:t>, kích </a:t>
            </a:r>
            <a:r>
              <a:rPr lang="vi-VN" sz="2800" dirty="0">
                <a:latin typeface="Calibri" pitchFamily="34" charset="0"/>
                <a:cs typeface="Calibri" pitchFamily="34" charset="0"/>
              </a:rPr>
              <a:t>cỡ phân vùng có thể thay đổi tự động.</a:t>
            </a:r>
          </a:p>
          <a:p>
            <a:r>
              <a:rPr lang="vi-VN" sz="2800" dirty="0">
                <a:latin typeface="Calibri" pitchFamily="34" charset="0"/>
                <a:cs typeface="Calibri" pitchFamily="34" charset="0"/>
              </a:rPr>
              <a:t>Trong phương </a:t>
            </a:r>
            <a:r>
              <a:rPr lang="vi-VN" sz="2800" dirty="0" smtClean="0">
                <a:latin typeface="Calibri" pitchFamily="34" charset="0"/>
                <a:cs typeface="Calibri" pitchFamily="34" charset="0"/>
              </a:rPr>
              <a:t>pháp này,  cần có một </a:t>
            </a:r>
            <a:r>
              <a:rPr lang="vi-VN" sz="2800" dirty="0">
                <a:latin typeface="Calibri" pitchFamily="34" charset="0"/>
                <a:cs typeface="Calibri" pitchFamily="34" charset="0"/>
              </a:rPr>
              <a:t>bảng (danh sách liên kết) </a:t>
            </a:r>
            <a:r>
              <a:rPr lang="vi-VN" sz="2800" dirty="0" smtClean="0">
                <a:latin typeface="Calibri" pitchFamily="34" charset="0"/>
                <a:cs typeface="Calibri" pitchFamily="34" charset="0"/>
              </a:rPr>
              <a:t>quản lý vùng sử </a:t>
            </a:r>
            <a:r>
              <a:rPr lang="vi-VN" sz="2800" dirty="0">
                <a:latin typeface="Calibri" pitchFamily="34" charset="0"/>
                <a:cs typeface="Calibri" pitchFamily="34" charset="0"/>
              </a:rPr>
              <a:t>dụng / </a:t>
            </a:r>
            <a:r>
              <a:rPr lang="vi-VN" sz="2800" dirty="0" smtClean="0">
                <a:latin typeface="Calibri" pitchFamily="34" charset="0"/>
                <a:cs typeface="Calibri" pitchFamily="34" charset="0"/>
              </a:rPr>
              <a:t>chưa sử dụng </a:t>
            </a:r>
            <a:r>
              <a:rPr lang="vi-VN" sz="2800" dirty="0">
                <a:latin typeface="Calibri" pitchFamily="34" charset="0"/>
                <a:cs typeface="Calibri" pitchFamily="34" charset="0"/>
              </a:rPr>
              <a:t>bộ nhớ</a:t>
            </a:r>
            <a:r>
              <a:rPr lang="vi-VN" sz="2800" dirty="0" smtClean="0">
                <a:latin typeface="Calibri" pitchFamily="34" charset="0"/>
                <a:cs typeface="Calibri" pitchFamily="34" charset="0"/>
              </a:rPr>
              <a:t>.</a:t>
            </a:r>
            <a:endParaRPr lang="vi-VN" dirty="0"/>
          </a:p>
        </p:txBody>
      </p:sp>
      <p:sp>
        <p:nvSpPr>
          <p:cNvPr id="4" name="Date Placeholder 3"/>
          <p:cNvSpPr>
            <a:spLocks noGrp="1"/>
          </p:cNvSpPr>
          <p:nvPr>
            <p:ph type="dt" sz="half" idx="10"/>
          </p:nvPr>
        </p:nvSpPr>
        <p:spPr/>
        <p:txBody>
          <a:bodyPr/>
          <a:lstStyle/>
          <a:p>
            <a:fld id="{71AA3B6A-73B5-4114-A5C8-8A72B36CDC10}"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2878195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3.2.3. Phân vùng động</a:t>
            </a:r>
            <a:endParaRPr lang="vi-VN" dirty="0"/>
          </a:p>
        </p:txBody>
      </p:sp>
      <p:sp>
        <p:nvSpPr>
          <p:cNvPr id="3" name="Content Placeholder 2"/>
          <p:cNvSpPr>
            <a:spLocks noGrp="1"/>
          </p:cNvSpPr>
          <p:nvPr>
            <p:ph idx="1"/>
          </p:nvPr>
        </p:nvSpPr>
        <p:spPr/>
        <p:txBody>
          <a:bodyPr>
            <a:normAutofit/>
          </a:bodyPr>
          <a:lstStyle/>
          <a:p>
            <a:r>
              <a:rPr lang="en-US" sz="2800" dirty="0" smtClean="0"/>
              <a:t>Ban </a:t>
            </a:r>
            <a:r>
              <a:rPr lang="en-US" sz="2800" dirty="0" err="1" smtClean="0"/>
              <a:t>đầu</a:t>
            </a:r>
            <a:r>
              <a:rPr lang="en-US" sz="2800" dirty="0" smtClean="0"/>
              <a:t>, </a:t>
            </a:r>
            <a:r>
              <a:rPr lang="en-US" sz="2800" dirty="0" err="1" smtClean="0"/>
              <a:t>coi</a:t>
            </a:r>
            <a:r>
              <a:rPr lang="en-US" sz="2800" dirty="0" smtClean="0"/>
              <a:t> </a:t>
            </a:r>
            <a:r>
              <a:rPr lang="en-US" sz="2800" dirty="0" err="1" smtClean="0"/>
              <a:t>toàn</a:t>
            </a:r>
            <a:r>
              <a:rPr lang="en-US" sz="2800" dirty="0" smtClean="0"/>
              <a:t> </a:t>
            </a:r>
            <a:r>
              <a:rPr lang="en-US" sz="2800" dirty="0" err="1" smtClean="0"/>
              <a:t>bộ</a:t>
            </a:r>
            <a:r>
              <a:rPr lang="en-US" sz="2800" dirty="0"/>
              <a:t> </a:t>
            </a:r>
            <a:r>
              <a:rPr lang="en-US" sz="2800" dirty="0" err="1"/>
              <a:t>bộ</a:t>
            </a:r>
            <a:r>
              <a:rPr lang="en-US" sz="2800" dirty="0"/>
              <a:t> </a:t>
            </a:r>
            <a:r>
              <a:rPr lang="en-US" sz="2800" dirty="0" err="1"/>
              <a:t>nhớ</a:t>
            </a:r>
            <a:r>
              <a:rPr lang="en-US" sz="2800" dirty="0"/>
              <a:t> </a:t>
            </a:r>
            <a:r>
              <a:rPr lang="en-US" sz="2800" dirty="0" err="1"/>
              <a:t>là</a:t>
            </a:r>
            <a:r>
              <a:rPr lang="en-US" sz="2800" dirty="0"/>
              <a:t> </a:t>
            </a:r>
            <a:r>
              <a:rPr lang="en-US" sz="2800" dirty="0" err="1" smtClean="0"/>
              <a:t>một</a:t>
            </a:r>
            <a:r>
              <a:rPr lang="en-US" sz="2800" dirty="0" smtClean="0"/>
              <a:t> </a:t>
            </a:r>
            <a:r>
              <a:rPr lang="en-US" sz="2800" dirty="0" err="1" smtClean="0"/>
              <a:t>vùng</a:t>
            </a:r>
            <a:r>
              <a:rPr lang="en-US" sz="2800" dirty="0" smtClean="0"/>
              <a:t> </a:t>
            </a:r>
            <a:r>
              <a:rPr lang="en-US" sz="2800" dirty="0" err="1" smtClean="0"/>
              <a:t>lớn</a:t>
            </a:r>
            <a:r>
              <a:rPr lang="en-US" sz="2800" dirty="0" smtClean="0"/>
              <a:t> </a:t>
            </a:r>
            <a:r>
              <a:rPr lang="en-US" sz="2800" dirty="0" err="1" smtClean="0"/>
              <a:t>chưa</a:t>
            </a:r>
            <a:r>
              <a:rPr lang="en-US" sz="2800" dirty="0" smtClean="0"/>
              <a:t> </a:t>
            </a:r>
            <a:r>
              <a:rPr lang="en-US" sz="2800" dirty="0" err="1" smtClean="0"/>
              <a:t>sử</a:t>
            </a:r>
            <a:r>
              <a:rPr lang="en-US" sz="2800" dirty="0" smtClean="0"/>
              <a:t> </a:t>
            </a:r>
            <a:r>
              <a:rPr lang="en-US" sz="2800" dirty="0" err="1" smtClean="0"/>
              <a:t>dụng</a:t>
            </a:r>
            <a:r>
              <a:rPr lang="en-US" sz="2800" dirty="0" smtClean="0"/>
              <a:t>;</a:t>
            </a:r>
          </a:p>
          <a:p>
            <a:r>
              <a:rPr lang="en-US" sz="2800" dirty="0" err="1" smtClean="0"/>
              <a:t>Khi</a:t>
            </a:r>
            <a:r>
              <a:rPr lang="en-US" sz="2800" dirty="0" smtClean="0"/>
              <a:t> </a:t>
            </a:r>
            <a:r>
              <a:rPr lang="en-US" sz="2800" dirty="0" err="1" smtClean="0"/>
              <a:t>có</a:t>
            </a:r>
            <a:r>
              <a:rPr lang="en-US" sz="2800" dirty="0" smtClean="0"/>
              <a:t> </a:t>
            </a:r>
            <a:r>
              <a:rPr lang="en-US" sz="2800" dirty="0" err="1" smtClean="0"/>
              <a:t>một</a:t>
            </a:r>
            <a:r>
              <a:rPr lang="en-US" sz="2800" dirty="0" smtClean="0"/>
              <a:t> </a:t>
            </a:r>
            <a:r>
              <a:rPr lang="en-US" sz="2800" dirty="0" err="1" smtClean="0"/>
              <a:t>tiến</a:t>
            </a:r>
            <a:r>
              <a:rPr lang="en-US" sz="2800" dirty="0" smtClean="0"/>
              <a:t> </a:t>
            </a:r>
            <a:r>
              <a:rPr lang="en-US" sz="2800" dirty="0" err="1" smtClean="0"/>
              <a:t>trình</a:t>
            </a:r>
            <a:r>
              <a:rPr lang="en-US" sz="2800" dirty="0" smtClean="0"/>
              <a:t> </a:t>
            </a:r>
            <a:r>
              <a:rPr lang="en-US" sz="2800" dirty="0" err="1" smtClean="0"/>
              <a:t>vào</a:t>
            </a:r>
            <a:r>
              <a:rPr lang="en-US" sz="2800" dirty="0" smtClean="0"/>
              <a:t> </a:t>
            </a:r>
            <a:r>
              <a:rPr lang="en-US" sz="2800" dirty="0" err="1" smtClean="0"/>
              <a:t>hệ</a:t>
            </a:r>
            <a:r>
              <a:rPr lang="en-US" sz="2800" dirty="0" smtClean="0"/>
              <a:t> </a:t>
            </a:r>
            <a:r>
              <a:rPr lang="en-US" sz="2800" dirty="0" err="1" smtClean="0"/>
              <a:t>thống</a:t>
            </a:r>
            <a:r>
              <a:rPr lang="en-US" sz="2800" dirty="0" smtClean="0"/>
              <a:t>, HĐH </a:t>
            </a:r>
            <a:r>
              <a:rPr lang="en-US" sz="2800" dirty="0" err="1" smtClean="0"/>
              <a:t>tìm</a:t>
            </a:r>
            <a:r>
              <a:rPr lang="en-US" sz="2800" dirty="0" smtClean="0"/>
              <a:t> </a:t>
            </a:r>
            <a:r>
              <a:rPr lang="en-US" sz="2800" dirty="0" err="1" smtClean="0"/>
              <a:t>một</a:t>
            </a:r>
            <a:r>
              <a:rPr lang="en-US" sz="2800" dirty="0" smtClean="0"/>
              <a:t> </a:t>
            </a:r>
            <a:r>
              <a:rPr lang="en-US" sz="2800" dirty="0" err="1" smtClean="0"/>
              <a:t>vùng</a:t>
            </a:r>
            <a:r>
              <a:rPr lang="en-US" sz="2800" dirty="0" smtClean="0"/>
              <a:t> </a:t>
            </a:r>
            <a:r>
              <a:rPr lang="en-US" sz="2800" dirty="0" err="1" smtClean="0"/>
              <a:t>nhớ</a:t>
            </a:r>
            <a:r>
              <a:rPr lang="en-US" sz="2800" dirty="0" smtClean="0"/>
              <a:t> </a:t>
            </a:r>
            <a:r>
              <a:rPr lang="en-US" sz="2800" dirty="0" err="1" smtClean="0"/>
              <a:t>chưa</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vừa</a:t>
            </a:r>
            <a:r>
              <a:rPr lang="en-US" sz="2800" dirty="0" smtClean="0"/>
              <a:t> </a:t>
            </a:r>
            <a:r>
              <a:rPr lang="en-US" sz="2800" dirty="0" err="1" smtClean="0"/>
              <a:t>đủ</a:t>
            </a:r>
            <a:r>
              <a:rPr lang="en-US" sz="2800" dirty="0" smtClean="0"/>
              <a:t> </a:t>
            </a:r>
            <a:r>
              <a:rPr lang="en-US" sz="2800" dirty="0" err="1" smtClean="0"/>
              <a:t>cho</a:t>
            </a:r>
            <a:r>
              <a:rPr lang="en-US" sz="2800" dirty="0" smtClean="0"/>
              <a:t> </a:t>
            </a:r>
            <a:r>
              <a:rPr lang="en-US" sz="2800" dirty="0" err="1" smtClean="0"/>
              <a:t>tiến</a:t>
            </a:r>
            <a:r>
              <a:rPr lang="en-US" sz="2800" dirty="0" smtClean="0"/>
              <a:t> </a:t>
            </a:r>
            <a:r>
              <a:rPr lang="en-US" sz="2800" dirty="0" err="1" smtClean="0"/>
              <a:t>trình</a:t>
            </a:r>
            <a:r>
              <a:rPr lang="en-US" sz="2800" dirty="0" smtClean="0"/>
              <a:t> </a:t>
            </a:r>
            <a:r>
              <a:rPr lang="en-US" sz="2800" dirty="0" err="1" smtClean="0"/>
              <a:t>này</a:t>
            </a:r>
            <a:r>
              <a:rPr lang="en-US" sz="2800" dirty="0" smtClean="0"/>
              <a:t>;</a:t>
            </a:r>
          </a:p>
          <a:p>
            <a:r>
              <a:rPr lang="en-US" sz="2800" dirty="0" err="1" smtClean="0"/>
              <a:t>Khi</a:t>
            </a:r>
            <a:r>
              <a:rPr lang="en-US" sz="2800" dirty="0" smtClean="0"/>
              <a:t> </a:t>
            </a:r>
            <a:r>
              <a:rPr lang="en-US" sz="2800" dirty="0" err="1" smtClean="0"/>
              <a:t>vùng</a:t>
            </a:r>
            <a:r>
              <a:rPr lang="en-US" sz="2800" dirty="0" smtClean="0"/>
              <a:t> </a:t>
            </a:r>
            <a:r>
              <a:rPr lang="en-US" sz="2800" dirty="0" err="1" smtClean="0"/>
              <a:t>nhớ</a:t>
            </a:r>
            <a:r>
              <a:rPr lang="en-US" sz="2800" dirty="0" smtClean="0"/>
              <a:t> </a:t>
            </a:r>
            <a:r>
              <a:rPr lang="en-US" sz="2800" dirty="0" err="1" smtClean="0"/>
              <a:t>đó</a:t>
            </a:r>
            <a:r>
              <a:rPr lang="en-US" sz="2800" dirty="0" smtClean="0"/>
              <a:t> </a:t>
            </a:r>
            <a:r>
              <a:rPr lang="en-US" sz="2800" dirty="0" err="1" smtClean="0"/>
              <a:t>được</a:t>
            </a:r>
            <a:r>
              <a:rPr lang="en-US" sz="2800" dirty="0" smtClean="0"/>
              <a:t> </a:t>
            </a:r>
            <a:r>
              <a:rPr lang="en-US" sz="2800" dirty="0" err="1" smtClean="0"/>
              <a:t>giải</a:t>
            </a:r>
            <a:r>
              <a:rPr lang="en-US" sz="2800" dirty="0" smtClean="0"/>
              <a:t> </a:t>
            </a:r>
            <a:r>
              <a:rPr lang="en-US" sz="2800" dirty="0" err="1" smtClean="0"/>
              <a:t>phóng</a:t>
            </a:r>
            <a:r>
              <a:rPr lang="en-US" sz="2800" dirty="0" smtClean="0"/>
              <a:t>, HĐH </a:t>
            </a:r>
            <a:r>
              <a:rPr lang="en-US" sz="2800" dirty="0" err="1" smtClean="0"/>
              <a:t>cố</a:t>
            </a:r>
            <a:r>
              <a:rPr lang="en-US" sz="2800" dirty="0" smtClean="0"/>
              <a:t> </a:t>
            </a:r>
            <a:r>
              <a:rPr lang="en-US" sz="2800" dirty="0" err="1" smtClean="0"/>
              <a:t>gắng</a:t>
            </a:r>
            <a:r>
              <a:rPr lang="en-US" sz="2800" dirty="0" smtClean="0"/>
              <a:t> </a:t>
            </a:r>
            <a:r>
              <a:rPr lang="en-US" sz="2800" dirty="0" err="1" smtClean="0"/>
              <a:t>kết</a:t>
            </a:r>
            <a:r>
              <a:rPr lang="en-US" sz="2800" dirty="0" smtClean="0"/>
              <a:t> </a:t>
            </a:r>
            <a:r>
              <a:rPr lang="en-US" sz="2800" dirty="0" err="1" smtClean="0"/>
              <a:t>hợp</a:t>
            </a:r>
            <a:r>
              <a:rPr lang="en-US" sz="2800" dirty="0" smtClean="0"/>
              <a:t> </a:t>
            </a:r>
            <a:r>
              <a:rPr lang="en-US" sz="2800" dirty="0" err="1" smtClean="0"/>
              <a:t>nó</a:t>
            </a:r>
            <a:r>
              <a:rPr lang="en-US" sz="2800" dirty="0" smtClean="0"/>
              <a:t> </a:t>
            </a:r>
            <a:r>
              <a:rPr lang="en-US" sz="2800" dirty="0" err="1" smtClean="0"/>
              <a:t>với</a:t>
            </a:r>
            <a:r>
              <a:rPr lang="en-US" sz="2800" dirty="0" smtClean="0"/>
              <a:t> </a:t>
            </a:r>
            <a:r>
              <a:rPr lang="en-US" sz="2800" dirty="0" err="1" smtClean="0"/>
              <a:t>các</a:t>
            </a:r>
            <a:r>
              <a:rPr lang="en-US" sz="2800" dirty="0" smtClean="0"/>
              <a:t> </a:t>
            </a:r>
            <a:r>
              <a:rPr lang="en-US" sz="2800" dirty="0" err="1" smtClean="0"/>
              <a:t>vùng</a:t>
            </a:r>
            <a:r>
              <a:rPr lang="en-US" sz="2800" dirty="0" smtClean="0"/>
              <a:t> </a:t>
            </a:r>
            <a:r>
              <a:rPr lang="en-US" sz="2800" dirty="0" err="1" smtClean="0"/>
              <a:t>trống</a:t>
            </a:r>
            <a:r>
              <a:rPr lang="en-US" sz="2800" dirty="0" smtClean="0"/>
              <a:t> </a:t>
            </a:r>
            <a:r>
              <a:rPr lang="en-US" sz="2800" dirty="0" err="1" smtClean="0"/>
              <a:t>kề</a:t>
            </a:r>
            <a:r>
              <a:rPr lang="en-US" sz="2800" dirty="0" smtClean="0"/>
              <a:t> </a:t>
            </a:r>
            <a:r>
              <a:rPr lang="en-US" sz="2800" dirty="0" err="1" smtClean="0"/>
              <a:t>bên</a:t>
            </a:r>
            <a:r>
              <a:rPr lang="en-US" sz="2800" dirty="0" smtClean="0"/>
              <a:t>;</a:t>
            </a:r>
            <a:endParaRPr lang="en-US" sz="2800" dirty="0"/>
          </a:p>
          <a:p>
            <a:r>
              <a:rPr lang="en-US" sz="2800" dirty="0" err="1" smtClean="0"/>
              <a:t>Có</a:t>
            </a:r>
            <a:r>
              <a:rPr lang="en-US" sz="2800" dirty="0" smtClean="0"/>
              <a:t> 3 </a:t>
            </a:r>
            <a:r>
              <a:rPr lang="en-US" sz="2800" dirty="0" err="1" smtClean="0"/>
              <a:t>giải</a:t>
            </a:r>
            <a:r>
              <a:rPr lang="en-US" sz="2800" dirty="0" smtClean="0"/>
              <a:t> </a:t>
            </a:r>
            <a:r>
              <a:rPr lang="en-US" sz="2800" dirty="0" err="1" smtClean="0"/>
              <a:t>thuật</a:t>
            </a:r>
            <a:r>
              <a:rPr lang="en-US" sz="2800" dirty="0" smtClean="0"/>
              <a:t> </a:t>
            </a:r>
            <a:r>
              <a:rPr lang="en-US" sz="2800" dirty="0" err="1" smtClean="0"/>
              <a:t>cơ</a:t>
            </a:r>
            <a:r>
              <a:rPr lang="en-US" sz="2800" dirty="0" smtClean="0"/>
              <a:t> </a:t>
            </a:r>
            <a:r>
              <a:rPr lang="en-US" sz="2800" dirty="0" err="1" smtClean="0"/>
              <a:t>bản</a:t>
            </a:r>
            <a:r>
              <a:rPr lang="en-US" sz="2800" dirty="0" smtClean="0"/>
              <a:t> </a:t>
            </a:r>
            <a:r>
              <a:rPr lang="en-US" sz="2800" dirty="0" err="1" smtClean="0"/>
              <a:t>để</a:t>
            </a:r>
            <a:r>
              <a:rPr lang="en-US" sz="2800" dirty="0" smtClean="0"/>
              <a:t> </a:t>
            </a:r>
            <a:r>
              <a:rPr lang="en-US" sz="2800" dirty="0" err="1" smtClean="0"/>
              <a:t>tìm</a:t>
            </a:r>
            <a:r>
              <a:rPr lang="en-US" sz="2800" dirty="0" smtClean="0"/>
              <a:t> </a:t>
            </a:r>
            <a:r>
              <a:rPr lang="en-US" sz="2800" dirty="0" err="1" smtClean="0"/>
              <a:t>ra</a:t>
            </a:r>
            <a:r>
              <a:rPr lang="en-US" sz="2800" dirty="0" smtClean="0"/>
              <a:t> </a:t>
            </a:r>
            <a:r>
              <a:rPr lang="en-US" sz="2800" dirty="0" err="1" smtClean="0"/>
              <a:t>các</a:t>
            </a:r>
            <a:r>
              <a:rPr lang="en-US" sz="2800" dirty="0" smtClean="0"/>
              <a:t> </a:t>
            </a:r>
            <a:r>
              <a:rPr lang="en-US" sz="2800" dirty="0" err="1" smtClean="0"/>
              <a:t>vùng</a:t>
            </a:r>
            <a:r>
              <a:rPr lang="en-US" sz="2800" dirty="0" smtClean="0"/>
              <a:t> </a:t>
            </a:r>
            <a:r>
              <a:rPr lang="en-US" sz="2800" dirty="0" err="1" smtClean="0"/>
              <a:t>trống</a:t>
            </a:r>
            <a:r>
              <a:rPr lang="en-US" sz="2800" dirty="0" smtClean="0"/>
              <a:t> </a:t>
            </a:r>
            <a:r>
              <a:rPr lang="en-US" sz="2800" dirty="0" err="1" smtClean="0"/>
              <a:t>cho</a:t>
            </a:r>
            <a:r>
              <a:rPr lang="en-US" sz="2800" dirty="0" smtClean="0"/>
              <a:t> </a:t>
            </a:r>
            <a:r>
              <a:rPr lang="en-US" sz="2800" dirty="0" err="1" smtClean="0"/>
              <a:t>một</a:t>
            </a:r>
            <a:r>
              <a:rPr lang="en-US" sz="2800" dirty="0" smtClean="0"/>
              <a:t> </a:t>
            </a:r>
            <a:r>
              <a:rPr lang="en-US" sz="2800" dirty="0" err="1" smtClean="0"/>
              <a:t>yêu</a:t>
            </a:r>
            <a:r>
              <a:rPr lang="en-US" sz="2800" dirty="0" smtClean="0"/>
              <a:t> </a:t>
            </a:r>
            <a:r>
              <a:rPr lang="en-US" sz="2800" dirty="0" err="1" smtClean="0"/>
              <a:t>cầu</a:t>
            </a:r>
            <a:r>
              <a:rPr lang="en-US" sz="2800" dirty="0" smtClean="0"/>
              <a:t> </a:t>
            </a:r>
            <a:r>
              <a:rPr lang="en-US" sz="2800" dirty="0" err="1" smtClean="0"/>
              <a:t>bộ</a:t>
            </a:r>
            <a:r>
              <a:rPr lang="en-US" sz="2800" dirty="0" smtClean="0"/>
              <a:t> </a:t>
            </a:r>
            <a:r>
              <a:rPr lang="en-US" sz="2800" dirty="0" err="1" smtClean="0"/>
              <a:t>nhớ</a:t>
            </a:r>
            <a:r>
              <a:rPr lang="en-US" sz="2800" dirty="0" smtClean="0"/>
              <a:t> </a:t>
            </a:r>
            <a:r>
              <a:rPr lang="en-US" sz="2800" dirty="0" err="1" smtClean="0"/>
              <a:t>cụ</a:t>
            </a:r>
            <a:r>
              <a:rPr lang="en-US" sz="2800" dirty="0" smtClean="0"/>
              <a:t> </a:t>
            </a:r>
            <a:r>
              <a:rPr lang="en-US" sz="2800" dirty="0" err="1" smtClean="0"/>
              <a:t>thể</a:t>
            </a:r>
            <a:r>
              <a:rPr lang="en-US" sz="2800" dirty="0" smtClean="0"/>
              <a:t>:</a:t>
            </a:r>
            <a:endParaRPr lang="en-US" sz="2800" dirty="0"/>
          </a:p>
          <a:p>
            <a:pPr lvl="1"/>
            <a:r>
              <a:rPr lang="en-US" sz="2800" u="sng" dirty="0"/>
              <a:t>First Fit </a:t>
            </a:r>
            <a:endParaRPr lang="en-US" sz="2800" dirty="0"/>
          </a:p>
          <a:p>
            <a:pPr lvl="1"/>
            <a:r>
              <a:rPr lang="en-US" sz="2800" u="sng" dirty="0"/>
              <a:t>Best Fit </a:t>
            </a:r>
          </a:p>
          <a:p>
            <a:pPr lvl="1"/>
            <a:r>
              <a:rPr lang="en-US" sz="2800" u="sng" dirty="0"/>
              <a:t>Worst Fit </a:t>
            </a:r>
            <a:endParaRPr lang="en-US" sz="2800" dirty="0"/>
          </a:p>
          <a:p>
            <a:endParaRPr lang="vi-VN" dirty="0"/>
          </a:p>
        </p:txBody>
      </p:sp>
      <p:sp>
        <p:nvSpPr>
          <p:cNvPr id="4" name="Date Placeholder 3"/>
          <p:cNvSpPr>
            <a:spLocks noGrp="1"/>
          </p:cNvSpPr>
          <p:nvPr>
            <p:ph type="dt" sz="half" idx="10"/>
          </p:nvPr>
        </p:nvSpPr>
        <p:spPr/>
        <p:txBody>
          <a:bodyPr/>
          <a:lstStyle/>
          <a:p>
            <a:fld id="{CEB8E94F-0AE7-47BE-A3D7-F950BA38B670}"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41280284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1981200" cy="609600"/>
          </a:xfrm>
        </p:spPr>
        <p:txBody>
          <a:bodyPr/>
          <a:lstStyle/>
          <a:p>
            <a:r>
              <a:rPr lang="en-US" dirty="0"/>
              <a:t>First Fit</a:t>
            </a:r>
            <a:endParaRPr lang="vi-VN" dirty="0"/>
          </a:p>
        </p:txBody>
      </p:sp>
      <p:sp>
        <p:nvSpPr>
          <p:cNvPr id="4" name="Date Placeholder 3"/>
          <p:cNvSpPr>
            <a:spLocks noGrp="1"/>
          </p:cNvSpPr>
          <p:nvPr>
            <p:ph type="dt" sz="half" idx="10"/>
          </p:nvPr>
        </p:nvSpPr>
        <p:spPr/>
        <p:txBody>
          <a:bodyPr/>
          <a:lstStyle/>
          <a:p>
            <a:fld id="{4744A80D-45D6-438A-9ACE-8993B8655024}"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635473070"/>
              </p:ext>
            </p:extLst>
          </p:nvPr>
        </p:nvGraphicFramePr>
        <p:xfrm>
          <a:off x="3581400"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4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Rounded Rectangular Callout 7"/>
          <p:cNvSpPr>
            <a:spLocks noChangeArrowheads="1"/>
          </p:cNvSpPr>
          <p:nvPr/>
        </p:nvSpPr>
        <p:spPr bwMode="auto">
          <a:xfrm>
            <a:off x="612775" y="2209800"/>
            <a:ext cx="1981200" cy="1219200"/>
          </a:xfrm>
          <a:prstGeom prst="wedgeRoundRectCallout">
            <a:avLst>
              <a:gd name="adj1" fmla="val 23648"/>
              <a:gd name="adj2" fmla="val 49056"/>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err="1">
                <a:solidFill>
                  <a:srgbClr val="002060"/>
                </a:solidFill>
              </a:rPr>
              <a:t>Tình</a:t>
            </a:r>
            <a:r>
              <a:rPr lang="en-US" sz="2400" dirty="0">
                <a:solidFill>
                  <a:srgbClr val="002060"/>
                </a:solidFill>
              </a:rPr>
              <a:t> </a:t>
            </a:r>
            <a:r>
              <a:rPr lang="en-US" sz="2400" dirty="0" err="1">
                <a:solidFill>
                  <a:srgbClr val="002060"/>
                </a:solidFill>
              </a:rPr>
              <a:t>trạng</a:t>
            </a:r>
            <a:r>
              <a:rPr lang="en-US" sz="2400" dirty="0">
                <a:solidFill>
                  <a:srgbClr val="002060"/>
                </a:solidFill>
              </a:rPr>
              <a:t> </a:t>
            </a:r>
            <a:r>
              <a:rPr lang="en-US" sz="2400" dirty="0" err="1">
                <a:solidFill>
                  <a:srgbClr val="002060"/>
                </a:solidFill>
              </a:rPr>
              <a:t>hiện</a:t>
            </a:r>
            <a:r>
              <a:rPr lang="en-US" sz="2400" dirty="0">
                <a:solidFill>
                  <a:srgbClr val="002060"/>
                </a:solidFill>
              </a:rPr>
              <a:t> </a:t>
            </a:r>
            <a:r>
              <a:rPr lang="en-US" sz="2400" dirty="0" err="1">
                <a:solidFill>
                  <a:srgbClr val="002060"/>
                </a:solidFill>
              </a:rPr>
              <a:t>hành</a:t>
            </a:r>
            <a:r>
              <a:rPr lang="en-US" sz="2400" dirty="0">
                <a:solidFill>
                  <a:srgbClr val="002060"/>
                </a:solidFill>
              </a:rPr>
              <a:t> </a:t>
            </a:r>
            <a:r>
              <a:rPr lang="en-US" sz="2400" dirty="0" err="1">
                <a:solidFill>
                  <a:srgbClr val="002060"/>
                </a:solidFill>
              </a:rPr>
              <a:t>của</a:t>
            </a:r>
            <a:r>
              <a:rPr lang="en-US" sz="2400" dirty="0">
                <a:solidFill>
                  <a:srgbClr val="002060"/>
                </a:solidFill>
              </a:rPr>
              <a:t> </a:t>
            </a:r>
            <a:r>
              <a:rPr lang="en-US" sz="2400" dirty="0" err="1">
                <a:solidFill>
                  <a:srgbClr val="002060"/>
                </a:solidFill>
              </a:rPr>
              <a:t>bộ</a:t>
            </a:r>
            <a:r>
              <a:rPr lang="en-US" sz="2400" dirty="0">
                <a:solidFill>
                  <a:srgbClr val="002060"/>
                </a:solidFill>
              </a:rPr>
              <a:t> </a:t>
            </a:r>
            <a:r>
              <a:rPr lang="en-US" sz="2400" dirty="0" err="1">
                <a:solidFill>
                  <a:srgbClr val="002060"/>
                </a:solidFill>
              </a:rPr>
              <a:t>nhớ</a:t>
            </a:r>
            <a:endParaRPr lang="en-US" sz="2400" dirty="0">
              <a:solidFill>
                <a:srgbClr val="002060"/>
              </a:solidFill>
            </a:endParaRPr>
          </a:p>
        </p:txBody>
      </p:sp>
      <p:sp>
        <p:nvSpPr>
          <p:cNvPr id="9" name="Title 1"/>
          <p:cNvSpPr txBox="1">
            <a:spLocks/>
          </p:cNvSpPr>
          <p:nvPr/>
        </p:nvSpPr>
        <p:spPr>
          <a:xfrm>
            <a:off x="228600" y="274638"/>
            <a:ext cx="8153400" cy="944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b="1" kern="1200" cap="none" spc="-100" baseline="0">
                <a:ln>
                  <a:noFill/>
                </a:ln>
                <a:solidFill>
                  <a:srgbClr val="002060"/>
                </a:solidFill>
                <a:effectLst/>
                <a:latin typeface="+mj-lt"/>
                <a:ea typeface="+mj-ea"/>
                <a:cs typeface="+mj-cs"/>
              </a:defRPr>
            </a:lvl1pPr>
          </a:lstStyle>
          <a:p>
            <a:r>
              <a:rPr lang="en-US" dirty="0"/>
              <a:t>3.2.3. Phân vùng động</a:t>
            </a:r>
            <a:endParaRPr lang="vi-VN" dirty="0"/>
          </a:p>
        </p:txBody>
      </p:sp>
    </p:spTree>
    <p:extLst>
      <p:ext uri="{BB962C8B-B14F-4D97-AF65-F5344CB8AC3E}">
        <p14:creationId xmlns:p14="http://schemas.microsoft.com/office/powerpoint/2010/main" val="1907244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FDCD04-AB75-48A4-8CF1-779A4FE2FE89}"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765364984"/>
              </p:ext>
            </p:extLst>
          </p:nvPr>
        </p:nvGraphicFramePr>
        <p:xfrm>
          <a:off x="3581400"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4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Rounded Rectangular Callout 7"/>
          <p:cNvSpPr>
            <a:spLocks noChangeArrowheads="1"/>
          </p:cNvSpPr>
          <p:nvPr/>
        </p:nvSpPr>
        <p:spPr bwMode="auto">
          <a:xfrm>
            <a:off x="612775" y="2209800"/>
            <a:ext cx="1981200" cy="1219200"/>
          </a:xfrm>
          <a:prstGeom prst="wedgeRoundRectCallout">
            <a:avLst>
              <a:gd name="adj1" fmla="val 23648"/>
              <a:gd name="adj2" fmla="val 49056"/>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a:solidFill>
                  <a:srgbClr val="002060"/>
                </a:solidFill>
              </a:rPr>
              <a:t>P4 of 3KB </a:t>
            </a:r>
          </a:p>
          <a:p>
            <a:pPr algn="ctr"/>
            <a:r>
              <a:rPr lang="en-US" sz="2400" dirty="0">
                <a:solidFill>
                  <a:srgbClr val="002060"/>
                </a:solidFill>
              </a:rPr>
              <a:t>arrives</a:t>
            </a:r>
          </a:p>
        </p:txBody>
      </p:sp>
      <p:sp>
        <p:nvSpPr>
          <p:cNvPr id="9" name="Title 1"/>
          <p:cNvSpPr>
            <a:spLocks noGrp="1"/>
          </p:cNvSpPr>
          <p:nvPr>
            <p:ph type="title"/>
          </p:nvPr>
        </p:nvSpPr>
        <p:spPr>
          <a:xfrm>
            <a:off x="228600" y="274638"/>
            <a:ext cx="8153400" cy="944562"/>
          </a:xfrm>
        </p:spPr>
        <p:txBody>
          <a:bodyPr/>
          <a:lstStyle/>
          <a:p>
            <a:r>
              <a:rPr lang="en-US" dirty="0"/>
              <a:t>3.2.3. Phân vùng động</a:t>
            </a:r>
            <a:endParaRPr lang="vi-VN" dirty="0"/>
          </a:p>
        </p:txBody>
      </p:sp>
      <p:sp>
        <p:nvSpPr>
          <p:cNvPr id="10" name="Title 1"/>
          <p:cNvSpPr txBox="1">
            <a:spLocks/>
          </p:cNvSpPr>
          <p:nvPr/>
        </p:nvSpPr>
        <p:spPr>
          <a:xfrm>
            <a:off x="685800" y="1447800"/>
            <a:ext cx="1981200" cy="609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b="1" kern="1200" cap="none" spc="-100" baseline="0">
                <a:ln>
                  <a:noFill/>
                </a:ln>
                <a:solidFill>
                  <a:srgbClr val="002060"/>
                </a:solidFill>
                <a:effectLst/>
                <a:latin typeface="+mj-lt"/>
                <a:ea typeface="+mj-ea"/>
                <a:cs typeface="+mj-cs"/>
              </a:defRPr>
            </a:lvl1pPr>
          </a:lstStyle>
          <a:p>
            <a:r>
              <a:rPr lang="en-US" smtClean="0"/>
              <a:t>First Fit</a:t>
            </a:r>
            <a:endParaRPr lang="vi-VN" dirty="0"/>
          </a:p>
        </p:txBody>
      </p:sp>
    </p:spTree>
    <p:extLst>
      <p:ext uri="{BB962C8B-B14F-4D97-AF65-F5344CB8AC3E}">
        <p14:creationId xmlns:p14="http://schemas.microsoft.com/office/powerpoint/2010/main" val="16687769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F4235A-DF20-4DBD-86A7-C0A92AD2C298}"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309176372"/>
              </p:ext>
            </p:extLst>
          </p:nvPr>
        </p:nvGraphicFramePr>
        <p:xfrm>
          <a:off x="3581400"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7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&lt;FREE&gt; 4 KB </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Rounded Rectangular Callout 7"/>
          <p:cNvSpPr>
            <a:spLocks noChangeArrowheads="1"/>
          </p:cNvSpPr>
          <p:nvPr/>
        </p:nvSpPr>
        <p:spPr bwMode="auto">
          <a:xfrm>
            <a:off x="612775" y="2209800"/>
            <a:ext cx="1981200" cy="1219200"/>
          </a:xfrm>
          <a:prstGeom prst="wedgeRoundRectCallout">
            <a:avLst>
              <a:gd name="adj1" fmla="val 100755"/>
              <a:gd name="adj2" fmla="val -8653"/>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a:solidFill>
                  <a:srgbClr val="002060"/>
                </a:solidFill>
              </a:rPr>
              <a:t>P4 of 3KB </a:t>
            </a:r>
          </a:p>
          <a:p>
            <a:pPr algn="ctr"/>
            <a:r>
              <a:rPr lang="en-US" sz="2400" dirty="0" smtClean="0">
                <a:solidFill>
                  <a:srgbClr val="002060"/>
                </a:solidFill>
              </a:rPr>
              <a:t>FIRST </a:t>
            </a:r>
            <a:r>
              <a:rPr lang="en-US" sz="2400" dirty="0">
                <a:solidFill>
                  <a:srgbClr val="002060"/>
                </a:solidFill>
              </a:rPr>
              <a:t>FIT</a:t>
            </a:r>
          </a:p>
        </p:txBody>
      </p:sp>
      <p:sp>
        <p:nvSpPr>
          <p:cNvPr id="9" name="Title 1"/>
          <p:cNvSpPr>
            <a:spLocks noGrp="1"/>
          </p:cNvSpPr>
          <p:nvPr>
            <p:ph type="title"/>
          </p:nvPr>
        </p:nvSpPr>
        <p:spPr>
          <a:xfrm>
            <a:off x="228600" y="274638"/>
            <a:ext cx="8153400" cy="944562"/>
          </a:xfrm>
        </p:spPr>
        <p:txBody>
          <a:bodyPr/>
          <a:lstStyle/>
          <a:p>
            <a:r>
              <a:rPr lang="en-US" dirty="0"/>
              <a:t>3.2.3. Phân vùng động</a:t>
            </a:r>
            <a:endParaRPr lang="vi-VN" dirty="0"/>
          </a:p>
        </p:txBody>
      </p:sp>
      <p:sp>
        <p:nvSpPr>
          <p:cNvPr id="10" name="Title 1"/>
          <p:cNvSpPr txBox="1">
            <a:spLocks/>
          </p:cNvSpPr>
          <p:nvPr/>
        </p:nvSpPr>
        <p:spPr>
          <a:xfrm>
            <a:off x="685800" y="1447800"/>
            <a:ext cx="1981200" cy="609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b="1" kern="1200" cap="none" spc="-100" baseline="0">
                <a:ln>
                  <a:noFill/>
                </a:ln>
                <a:solidFill>
                  <a:srgbClr val="002060"/>
                </a:solidFill>
                <a:effectLst/>
                <a:latin typeface="+mj-lt"/>
                <a:ea typeface="+mj-ea"/>
                <a:cs typeface="+mj-cs"/>
              </a:defRPr>
            </a:lvl1pPr>
          </a:lstStyle>
          <a:p>
            <a:r>
              <a:rPr lang="en-US" smtClean="0"/>
              <a:t>First Fit</a:t>
            </a:r>
            <a:endParaRPr lang="vi-VN" dirty="0"/>
          </a:p>
        </p:txBody>
      </p:sp>
    </p:spTree>
    <p:extLst>
      <p:ext uri="{BB962C8B-B14F-4D97-AF65-F5344CB8AC3E}">
        <p14:creationId xmlns:p14="http://schemas.microsoft.com/office/powerpoint/2010/main" val="40602584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effectLst>
                  <a:outerShdw blurRad="38100" dist="38100" dir="2700000" algn="tl">
                    <a:srgbClr val="000000">
                      <a:alpha val="43137"/>
                    </a:srgbClr>
                  </a:outerShdw>
                </a:effectLst>
              </a:rPr>
              <a:t>Best </a:t>
            </a:r>
            <a:r>
              <a:rPr lang="en-US" b="1" dirty="0" smtClean="0">
                <a:effectLst>
                  <a:outerShdw blurRad="38100" dist="38100" dir="2700000" algn="tl">
                    <a:srgbClr val="000000">
                      <a:alpha val="43137"/>
                    </a:srgbClr>
                  </a:outerShdw>
                </a:effectLst>
              </a:rPr>
              <a:t>Fit: </a:t>
            </a:r>
            <a:r>
              <a:rPr lang="en-US" dirty="0" err="1" smtClean="0"/>
              <a:t>Cấp</a:t>
            </a:r>
            <a:r>
              <a:rPr lang="en-US" dirty="0" smtClean="0"/>
              <a:t> </a:t>
            </a:r>
            <a:r>
              <a:rPr lang="en-US" dirty="0" err="1" smtClean="0"/>
              <a:t>phát</a:t>
            </a:r>
            <a:r>
              <a:rPr lang="en-US" dirty="0" smtClean="0"/>
              <a:t> </a:t>
            </a:r>
            <a:r>
              <a:rPr lang="en-US" dirty="0" err="1" smtClean="0"/>
              <a:t>vùng</a:t>
            </a:r>
            <a:r>
              <a:rPr lang="en-US" dirty="0" smtClean="0"/>
              <a:t> </a:t>
            </a:r>
            <a:r>
              <a:rPr lang="en-US" dirty="0" err="1" smtClean="0"/>
              <a:t>nhỏ</a:t>
            </a:r>
            <a:r>
              <a:rPr lang="en-US" dirty="0" smtClean="0"/>
              <a:t> </a:t>
            </a:r>
            <a:r>
              <a:rPr lang="en-US" dirty="0" err="1" smtClean="0"/>
              <a:t>nhất</a:t>
            </a:r>
            <a:r>
              <a:rPr lang="en-US" dirty="0" smtClean="0"/>
              <a:t> </a:t>
            </a:r>
            <a:r>
              <a:rPr lang="en-US" dirty="0" err="1" smtClean="0"/>
              <a:t>trong</a:t>
            </a:r>
            <a:r>
              <a:rPr lang="en-US" dirty="0" smtClean="0"/>
              <a:t> </a:t>
            </a:r>
            <a:r>
              <a:rPr lang="en-US" dirty="0" err="1" smtClean="0"/>
              <a:t>số</a:t>
            </a:r>
            <a:r>
              <a:rPr lang="en-US" dirty="0" smtClean="0"/>
              <a:t> </a:t>
            </a:r>
            <a:r>
              <a:rPr lang="en-US" dirty="0" err="1" smtClean="0"/>
              <a:t>các</a:t>
            </a:r>
            <a:r>
              <a:rPr lang="en-US" dirty="0" smtClean="0"/>
              <a:t> </a:t>
            </a:r>
            <a:r>
              <a:rPr lang="en-US" dirty="0" err="1" smtClean="0"/>
              <a:t>vùng</a:t>
            </a:r>
            <a:r>
              <a:rPr lang="en-US" dirty="0" smtClean="0"/>
              <a:t> </a:t>
            </a:r>
            <a:r>
              <a:rPr lang="en-US" dirty="0" err="1" smtClean="0"/>
              <a:t>đủ</a:t>
            </a:r>
            <a:r>
              <a:rPr lang="en-US" dirty="0" smtClean="0"/>
              <a:t> </a:t>
            </a:r>
            <a:r>
              <a:rPr lang="en-US" dirty="0" err="1" smtClean="0"/>
              <a:t>lớn</a:t>
            </a:r>
            <a:r>
              <a:rPr lang="en-US" dirty="0" smtClean="0"/>
              <a:t> </a:t>
            </a:r>
            <a:r>
              <a:rPr lang="en-US" dirty="0" err="1" smtClean="0"/>
              <a:t>cho</a:t>
            </a:r>
            <a:r>
              <a:rPr lang="en-US" dirty="0" smtClean="0"/>
              <a:t> </a:t>
            </a:r>
            <a:r>
              <a:rPr lang="en-US" dirty="0" err="1" smtClean="0"/>
              <a:t>tiến</a:t>
            </a:r>
            <a:r>
              <a:rPr lang="en-US" dirty="0" smtClean="0"/>
              <a:t> </a:t>
            </a:r>
            <a:r>
              <a:rPr lang="en-US" dirty="0" err="1" smtClean="0"/>
              <a:t>trình</a:t>
            </a:r>
            <a:r>
              <a:rPr lang="en-US" dirty="0" smtClean="0"/>
              <a:t>. </a:t>
            </a:r>
            <a:endParaRPr lang="en-US" dirty="0"/>
          </a:p>
          <a:p>
            <a:pPr lvl="1"/>
            <a:r>
              <a:rPr lang="en-US" dirty="0" smtClean="0"/>
              <a:t>HĐH </a:t>
            </a:r>
            <a:r>
              <a:rPr lang="en-US" dirty="0" err="1" smtClean="0"/>
              <a:t>tìm</a:t>
            </a:r>
            <a:r>
              <a:rPr lang="en-US" dirty="0" smtClean="0"/>
              <a:t> </a:t>
            </a:r>
            <a:r>
              <a:rPr lang="en-US" dirty="0" err="1" smtClean="0"/>
              <a:t>ra</a:t>
            </a:r>
            <a:r>
              <a:rPr lang="en-US" dirty="0" smtClean="0"/>
              <a:t> </a:t>
            </a:r>
            <a:r>
              <a:rPr lang="en-US" dirty="0" err="1" smtClean="0"/>
              <a:t>một</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có</a:t>
            </a:r>
            <a:r>
              <a:rPr lang="en-US" dirty="0" smtClean="0"/>
              <a:t> </a:t>
            </a:r>
            <a:r>
              <a:rPr lang="en-US" dirty="0" err="1" smtClean="0"/>
              <a:t>kích</a:t>
            </a:r>
            <a:r>
              <a:rPr lang="en-US" dirty="0" smtClean="0"/>
              <a:t> </a:t>
            </a:r>
            <a:r>
              <a:rPr lang="en-US" dirty="0" err="1" smtClean="0"/>
              <a:t>cỡ</a:t>
            </a:r>
            <a:r>
              <a:rPr lang="en-US" dirty="0" smtClean="0"/>
              <a:t> </a:t>
            </a:r>
            <a:r>
              <a:rPr lang="en-US" dirty="0" err="1" smtClean="0"/>
              <a:t>lớn</a:t>
            </a:r>
            <a:r>
              <a:rPr lang="en-US" dirty="0" smtClean="0"/>
              <a:t> </a:t>
            </a:r>
            <a:r>
              <a:rPr lang="en-US" dirty="0" err="1" smtClean="0"/>
              <a:t>hơn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hoặc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một</a:t>
            </a:r>
            <a:r>
              <a:rPr lang="en-US" dirty="0" smtClean="0"/>
              <a:t> </a:t>
            </a:r>
            <a:r>
              <a:rPr lang="en-US" dirty="0" err="1" smtClean="0"/>
              <a:t>danh</a:t>
            </a:r>
            <a:r>
              <a:rPr lang="en-US" dirty="0" smtClean="0"/>
              <a:t> </a:t>
            </a:r>
            <a:r>
              <a:rPr lang="en-US" dirty="0" err="1" smtClean="0"/>
              <a:t>sách</a:t>
            </a:r>
            <a:r>
              <a:rPr lang="en-US" dirty="0" smtClean="0"/>
              <a:t> </a:t>
            </a:r>
            <a:r>
              <a:rPr lang="en-US" dirty="0" err="1" smtClean="0"/>
              <a:t>đã</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của</a:t>
            </a:r>
            <a:r>
              <a:rPr lang="en-US" dirty="0" smtClean="0"/>
              <a:t> </a:t>
            </a:r>
            <a:r>
              <a:rPr lang="en-US" dirty="0" err="1" smtClean="0"/>
              <a:t>các</a:t>
            </a:r>
            <a:r>
              <a:rPr lang="en-US" dirty="0" smtClean="0"/>
              <a:t> </a:t>
            </a:r>
            <a:r>
              <a:rPr lang="en-US" dirty="0" err="1" smtClean="0"/>
              <a:t>phân</a:t>
            </a:r>
            <a:r>
              <a:rPr lang="en-US" dirty="0" smtClean="0"/>
              <a:t> </a:t>
            </a:r>
            <a:r>
              <a:rPr lang="en-US" dirty="0" err="1" smtClean="0"/>
              <a:t>vùng</a:t>
            </a:r>
            <a:r>
              <a:rPr lang="en-US" dirty="0" smtClean="0"/>
              <a:t>;</a:t>
            </a:r>
          </a:p>
          <a:p>
            <a:pPr lvl="1"/>
            <a:r>
              <a:rPr lang="en-US" dirty="0" err="1" smtClean="0"/>
              <a:t>Thuật</a:t>
            </a:r>
            <a:r>
              <a:rPr lang="en-US" dirty="0" smtClean="0"/>
              <a:t> </a:t>
            </a:r>
            <a:r>
              <a:rPr lang="en-US" dirty="0" err="1" smtClean="0"/>
              <a:t>toán</a:t>
            </a:r>
            <a:r>
              <a:rPr lang="en-US" dirty="0" smtClean="0"/>
              <a:t> </a:t>
            </a:r>
            <a:r>
              <a:rPr lang="en-US" dirty="0" err="1" smtClean="0"/>
              <a:t>giúp</a:t>
            </a:r>
            <a:r>
              <a:rPr lang="en-US" dirty="0" smtClean="0"/>
              <a:t> </a:t>
            </a:r>
            <a:r>
              <a:rPr lang="en-US" dirty="0" err="1" smtClean="0"/>
              <a:t>hạn</a:t>
            </a:r>
            <a:r>
              <a:rPr lang="en-US" dirty="0" smtClean="0"/>
              <a:t> </a:t>
            </a:r>
            <a:r>
              <a:rPr lang="en-US" dirty="0" err="1" smtClean="0"/>
              <a:t>chế</a:t>
            </a:r>
            <a:r>
              <a:rPr lang="en-US" dirty="0" smtClean="0"/>
              <a:t> </a:t>
            </a:r>
            <a:r>
              <a:rPr lang="en-US" dirty="0" err="1" smtClean="0"/>
              <a:t>tối</a:t>
            </a:r>
            <a:r>
              <a:rPr lang="en-US" dirty="0" smtClean="0"/>
              <a:t> </a:t>
            </a:r>
            <a:r>
              <a:rPr lang="en-US" dirty="0" err="1" smtClean="0"/>
              <a:t>đa</a:t>
            </a:r>
            <a:r>
              <a:rPr lang="en-US" dirty="0" smtClean="0"/>
              <a:t> </a:t>
            </a:r>
            <a:r>
              <a:rPr lang="en-US" dirty="0" err="1" smtClean="0"/>
              <a:t>phân</a:t>
            </a:r>
            <a:r>
              <a:rPr lang="en-US" dirty="0" smtClean="0"/>
              <a:t> </a:t>
            </a:r>
            <a:r>
              <a:rPr lang="en-US" dirty="0" err="1" smtClean="0"/>
              <a:t>mảnh</a:t>
            </a:r>
            <a:r>
              <a:rPr lang="en-US" dirty="0" smtClean="0"/>
              <a:t> </a:t>
            </a:r>
            <a:r>
              <a:rPr lang="en-US" dirty="0" err="1" smtClean="0"/>
              <a:t>nội</a:t>
            </a:r>
            <a:r>
              <a:rPr lang="en-US" dirty="0" smtClean="0"/>
              <a:t> vi, </a:t>
            </a:r>
            <a:r>
              <a:rPr lang="en-US" dirty="0" err="1" smtClean="0"/>
              <a:t>tuy</a:t>
            </a:r>
            <a:r>
              <a:rPr lang="en-US" dirty="0" smtClean="0"/>
              <a:t> </a:t>
            </a:r>
            <a:r>
              <a:rPr lang="en-US" dirty="0" err="1" smtClean="0"/>
              <a:t>nhiên</a:t>
            </a:r>
            <a:r>
              <a:rPr lang="en-US" dirty="0" smtClean="0"/>
              <a:t> </a:t>
            </a:r>
            <a:r>
              <a:rPr lang="en-US" dirty="0" err="1" smtClean="0"/>
              <a:t>đòi</a:t>
            </a:r>
            <a:r>
              <a:rPr lang="en-US" dirty="0" smtClean="0"/>
              <a:t> </a:t>
            </a:r>
            <a:r>
              <a:rPr lang="en-US" dirty="0" err="1" smtClean="0"/>
              <a:t>hỏi</a:t>
            </a:r>
            <a:r>
              <a:rPr lang="en-US" dirty="0" smtClean="0"/>
              <a:t> </a:t>
            </a:r>
            <a:r>
              <a:rPr lang="en-US" dirty="0" err="1" smtClean="0"/>
              <a:t>nhiều</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cho</a:t>
            </a:r>
            <a:r>
              <a:rPr lang="en-US" dirty="0" smtClean="0"/>
              <a:t> </a:t>
            </a:r>
            <a:r>
              <a:rPr lang="en-US" dirty="0" err="1" smtClean="0"/>
              <a:t>việc</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và</a:t>
            </a:r>
            <a:r>
              <a:rPr lang="en-US" dirty="0" smtClean="0"/>
              <a:t> </a:t>
            </a:r>
            <a:r>
              <a:rPr lang="en-US" dirty="0" err="1" smtClean="0"/>
              <a:t>sắp</a:t>
            </a:r>
            <a:r>
              <a:rPr lang="en-US" dirty="0" smtClean="0"/>
              <a:t> </a:t>
            </a:r>
            <a:r>
              <a:rPr lang="en-US" dirty="0" err="1" smtClean="0"/>
              <a:t>xếp</a:t>
            </a:r>
            <a:r>
              <a:rPr lang="en-US" dirty="0" smtClean="0"/>
              <a:t>;</a:t>
            </a:r>
          </a:p>
          <a:p>
            <a:pPr lvl="1"/>
            <a:r>
              <a:rPr lang="en-US" dirty="0" err="1" smtClean="0"/>
              <a:t>Nếu</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thì</a:t>
            </a:r>
            <a:r>
              <a:rPr lang="en-US" dirty="0" smtClean="0"/>
              <a:t> </a:t>
            </a:r>
            <a:r>
              <a:rPr lang="en-US" dirty="0" err="1" smtClean="0"/>
              <a:t>việc</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các</a:t>
            </a:r>
            <a:r>
              <a:rPr lang="en-US" dirty="0" smtClean="0"/>
              <a:t> </a:t>
            </a:r>
            <a:r>
              <a:rPr lang="en-US" dirty="0" err="1" smtClean="0"/>
              <a:t>vùng</a:t>
            </a:r>
            <a:r>
              <a:rPr lang="en-US" dirty="0" smtClean="0"/>
              <a:t> </a:t>
            </a:r>
            <a:r>
              <a:rPr lang="en-US" dirty="0" err="1" smtClean="0"/>
              <a:t>nhớ</a:t>
            </a:r>
            <a:r>
              <a:rPr lang="en-US" dirty="0" smtClean="0"/>
              <a:t> </a:t>
            </a:r>
            <a:r>
              <a:rPr lang="en-US" dirty="0" err="1" smtClean="0"/>
              <a:t>trống</a:t>
            </a:r>
            <a:r>
              <a:rPr lang="en-US" dirty="0" smtClean="0"/>
              <a:t> </a:t>
            </a:r>
            <a:r>
              <a:rPr lang="en-US" dirty="0" err="1" smtClean="0"/>
              <a:t>kế</a:t>
            </a:r>
            <a:r>
              <a:rPr lang="en-US" dirty="0" smtClean="0"/>
              <a:t> </a:t>
            </a:r>
            <a:r>
              <a:rPr lang="en-US" dirty="0" err="1" smtClean="0"/>
              <a:t>tiếp</a:t>
            </a:r>
            <a:r>
              <a:rPr lang="en-US" dirty="0" smtClean="0"/>
              <a:t> </a:t>
            </a:r>
            <a:r>
              <a:rPr lang="en-US" dirty="0" err="1" smtClean="0"/>
              <a:t>trở</a:t>
            </a:r>
            <a:r>
              <a:rPr lang="en-US" dirty="0" smtClean="0"/>
              <a:t> </a:t>
            </a:r>
            <a:r>
              <a:rPr lang="en-US" dirty="0" err="1" smtClean="0"/>
              <a:t>nên</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hơn</a:t>
            </a:r>
            <a:r>
              <a:rPr lang="en-US" dirty="0" smtClean="0"/>
              <a:t>.</a:t>
            </a:r>
            <a:endParaRPr lang="en-US" dirty="0"/>
          </a:p>
          <a:p>
            <a:endParaRPr lang="vi-VN" dirty="0"/>
          </a:p>
        </p:txBody>
      </p:sp>
      <p:sp>
        <p:nvSpPr>
          <p:cNvPr id="4" name="Date Placeholder 3"/>
          <p:cNvSpPr>
            <a:spLocks noGrp="1"/>
          </p:cNvSpPr>
          <p:nvPr>
            <p:ph type="dt" sz="half" idx="10"/>
          </p:nvPr>
        </p:nvSpPr>
        <p:spPr/>
        <p:txBody>
          <a:bodyPr/>
          <a:lstStyle/>
          <a:p>
            <a:fld id="{5EFF883A-73E8-4AE9-9522-72D205CD99A5}"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8" name="Title 1"/>
          <p:cNvSpPr>
            <a:spLocks noGrp="1"/>
          </p:cNvSpPr>
          <p:nvPr>
            <p:ph type="title"/>
          </p:nvPr>
        </p:nvSpPr>
        <p:spPr>
          <a:xfrm>
            <a:off x="228600" y="274638"/>
            <a:ext cx="8153400" cy="944562"/>
          </a:xfrm>
        </p:spPr>
        <p:txBody>
          <a:bodyPr/>
          <a:lstStyle/>
          <a:p>
            <a:r>
              <a:rPr lang="en-US" dirty="0"/>
              <a:t>3.2.3. Phân vùng động</a:t>
            </a:r>
            <a:endParaRPr lang="vi-VN" dirty="0"/>
          </a:p>
        </p:txBody>
      </p:sp>
    </p:spTree>
    <p:extLst>
      <p:ext uri="{BB962C8B-B14F-4D97-AF65-F5344CB8AC3E}">
        <p14:creationId xmlns:p14="http://schemas.microsoft.com/office/powerpoint/2010/main" val="1819515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3. Quản lý bộ nhớ</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lstStyle/>
          <a:p>
            <a:pPr marL="411480" lvl="1" indent="0">
              <a:buNone/>
            </a:pPr>
            <a:r>
              <a:rPr lang="en-US" b="1" dirty="0"/>
              <a:t>3.1. </a:t>
            </a:r>
            <a:r>
              <a:rPr lang="en-US" b="1" dirty="0" err="1"/>
              <a:t>Tổng</a:t>
            </a:r>
            <a:r>
              <a:rPr lang="en-US" b="1" dirty="0"/>
              <a:t> </a:t>
            </a:r>
            <a:r>
              <a:rPr lang="en-US" b="1" dirty="0" err="1"/>
              <a:t>quan</a:t>
            </a:r>
            <a:r>
              <a:rPr lang="en-US" b="1" dirty="0"/>
              <a:t> </a:t>
            </a:r>
            <a:r>
              <a:rPr lang="en-US" b="1" dirty="0" err="1"/>
              <a:t>về</a:t>
            </a:r>
            <a:r>
              <a:rPr lang="en-US" b="1" dirty="0"/>
              <a:t> </a:t>
            </a:r>
            <a:r>
              <a:rPr lang="en-US" b="1" dirty="0" err="1" smtClean="0"/>
              <a:t>quản</a:t>
            </a:r>
            <a:r>
              <a:rPr lang="en-US" b="1" dirty="0" smtClean="0"/>
              <a:t> </a:t>
            </a:r>
            <a:r>
              <a:rPr lang="en-US" b="1" dirty="0" err="1" smtClean="0"/>
              <a:t>lý</a:t>
            </a:r>
            <a:r>
              <a:rPr lang="en-US" b="1" dirty="0" smtClean="0"/>
              <a:t> </a:t>
            </a:r>
            <a:r>
              <a:rPr lang="en-US" b="1" dirty="0" err="1" smtClean="0"/>
              <a:t>bộ</a:t>
            </a:r>
            <a:r>
              <a:rPr lang="en-US" b="1" dirty="0" smtClean="0"/>
              <a:t> </a:t>
            </a:r>
            <a:r>
              <a:rPr lang="en-US" b="1" dirty="0" err="1" smtClean="0"/>
              <a:t>nhớ</a:t>
            </a:r>
            <a:endParaRPr lang="vi-VN" b="1" dirty="0"/>
          </a:p>
          <a:p>
            <a:pPr marL="411480" lvl="1" indent="0">
              <a:buNone/>
            </a:pPr>
            <a:r>
              <a:rPr lang="en-US" b="1" dirty="0">
                <a:solidFill>
                  <a:schemeClr val="accent4">
                    <a:lumMod val="60000"/>
                    <a:lumOff val="40000"/>
                  </a:schemeClr>
                </a:solidFill>
              </a:rPr>
              <a:t>3.2. </a:t>
            </a:r>
            <a:r>
              <a:rPr lang="en-US" b="1" dirty="0" err="1" smtClean="0">
                <a:solidFill>
                  <a:schemeClr val="accent4">
                    <a:lumMod val="60000"/>
                    <a:lumOff val="40000"/>
                  </a:schemeClr>
                </a:solidFill>
              </a:rPr>
              <a:t>Kỹ</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thuật</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cấp</a:t>
            </a:r>
            <a:r>
              <a:rPr lang="en-US" b="1" dirty="0" smtClean="0">
                <a:solidFill>
                  <a:schemeClr val="accent4">
                    <a:lumMod val="60000"/>
                    <a:lumOff val="40000"/>
                  </a:schemeClr>
                </a:solidFill>
              </a:rPr>
              <a:t> </a:t>
            </a:r>
            <a:r>
              <a:rPr lang="en-US" b="1" dirty="0" err="1">
                <a:solidFill>
                  <a:schemeClr val="accent4">
                    <a:lumMod val="60000"/>
                    <a:lumOff val="40000"/>
                  </a:schemeClr>
                </a:solidFill>
              </a:rPr>
              <a:t>phát</a:t>
            </a:r>
            <a:r>
              <a:rPr lang="en-US" b="1" dirty="0">
                <a:solidFill>
                  <a:schemeClr val="accent4">
                    <a:lumMod val="60000"/>
                    <a:lumOff val="40000"/>
                  </a:schemeClr>
                </a:solidFill>
              </a:rPr>
              <a:t> </a:t>
            </a:r>
            <a:r>
              <a:rPr lang="en-US" b="1" dirty="0" err="1">
                <a:solidFill>
                  <a:schemeClr val="accent4">
                    <a:lumMod val="60000"/>
                    <a:lumOff val="40000"/>
                  </a:schemeClr>
                </a:solidFill>
              </a:rPr>
              <a:t>bộ</a:t>
            </a:r>
            <a:r>
              <a:rPr lang="en-US" b="1" dirty="0">
                <a:solidFill>
                  <a:schemeClr val="accent4">
                    <a:lumMod val="60000"/>
                    <a:lumOff val="40000"/>
                  </a:schemeClr>
                </a:solidFill>
              </a:rPr>
              <a:t> </a:t>
            </a:r>
            <a:r>
              <a:rPr lang="en-US" b="1" dirty="0" err="1" smtClean="0">
                <a:solidFill>
                  <a:schemeClr val="accent4">
                    <a:lumMod val="60000"/>
                    <a:lumOff val="40000"/>
                  </a:schemeClr>
                </a:solidFill>
              </a:rPr>
              <a:t>nhớ</a:t>
            </a:r>
            <a:endParaRPr lang="en-US" b="1" dirty="0" smtClean="0">
              <a:solidFill>
                <a:schemeClr val="accent4">
                  <a:lumMod val="60000"/>
                  <a:lumOff val="40000"/>
                </a:schemeClr>
              </a:solidFill>
            </a:endParaRPr>
          </a:p>
          <a:p>
            <a:pPr marL="411480" lvl="1" indent="0">
              <a:buNone/>
            </a:pPr>
            <a:r>
              <a:rPr lang="en-US" b="1" dirty="0" smtClean="0">
                <a:solidFill>
                  <a:schemeClr val="accent4">
                    <a:lumMod val="60000"/>
                    <a:lumOff val="40000"/>
                  </a:schemeClr>
                </a:solidFill>
              </a:rPr>
              <a:t>3.3. </a:t>
            </a:r>
            <a:r>
              <a:rPr lang="en-US" b="1" dirty="0" err="1" smtClean="0">
                <a:solidFill>
                  <a:schemeClr val="accent4">
                    <a:lumMod val="60000"/>
                    <a:lumOff val="40000"/>
                  </a:schemeClr>
                </a:solidFill>
              </a:rPr>
              <a:t>Kỹ</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thuật</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chống</a:t>
            </a:r>
            <a:r>
              <a:rPr lang="en-US" b="1" dirty="0" smtClean="0">
                <a:solidFill>
                  <a:schemeClr val="accent4">
                    <a:lumMod val="60000"/>
                    <a:lumOff val="40000"/>
                  </a:schemeClr>
                </a:solidFill>
              </a:rPr>
              <a:t> </a:t>
            </a:r>
            <a:r>
              <a:rPr lang="en-US" b="1" dirty="0" err="1">
                <a:solidFill>
                  <a:schemeClr val="accent4">
                    <a:lumMod val="60000"/>
                    <a:lumOff val="40000"/>
                  </a:schemeClr>
                </a:solidFill>
              </a:rPr>
              <a:t>phân</a:t>
            </a:r>
            <a:r>
              <a:rPr lang="en-US" b="1" dirty="0">
                <a:solidFill>
                  <a:schemeClr val="accent4">
                    <a:lumMod val="60000"/>
                    <a:lumOff val="40000"/>
                  </a:schemeClr>
                </a:solidFill>
              </a:rPr>
              <a:t> </a:t>
            </a:r>
            <a:r>
              <a:rPr lang="en-US" b="1" dirty="0" err="1">
                <a:solidFill>
                  <a:schemeClr val="accent4">
                    <a:lumMod val="60000"/>
                    <a:lumOff val="40000"/>
                  </a:schemeClr>
                </a:solidFill>
              </a:rPr>
              <a:t>mảnh</a:t>
            </a:r>
            <a:r>
              <a:rPr lang="en-US" b="1" dirty="0">
                <a:solidFill>
                  <a:schemeClr val="accent4">
                    <a:lumMod val="60000"/>
                    <a:lumOff val="40000"/>
                  </a:schemeClr>
                </a:solidFill>
              </a:rPr>
              <a:t> (compaction</a:t>
            </a:r>
            <a:r>
              <a:rPr lang="en-US" b="1" dirty="0" smtClean="0">
                <a:solidFill>
                  <a:schemeClr val="accent4">
                    <a:lumMod val="60000"/>
                    <a:lumOff val="40000"/>
                  </a:schemeClr>
                </a:solidFill>
              </a:rPr>
              <a:t>)</a:t>
            </a:r>
          </a:p>
          <a:p>
            <a:pPr marL="411480" lvl="1" indent="0">
              <a:buNone/>
            </a:pPr>
            <a:r>
              <a:rPr lang="en-US" b="1" dirty="0">
                <a:solidFill>
                  <a:schemeClr val="accent4">
                    <a:lumMod val="60000"/>
                    <a:lumOff val="40000"/>
                  </a:schemeClr>
                </a:solidFill>
              </a:rPr>
              <a:t>3.4. Tái định vị (Relocation</a:t>
            </a:r>
            <a:r>
              <a:rPr lang="en-US" b="1" dirty="0" smtClean="0">
                <a:solidFill>
                  <a:schemeClr val="accent4">
                    <a:lumMod val="60000"/>
                    <a:lumOff val="40000"/>
                  </a:schemeClr>
                </a:solidFill>
              </a:rPr>
              <a:t>)</a:t>
            </a:r>
          </a:p>
          <a:p>
            <a:pPr marL="411480" lvl="1" indent="0">
              <a:buNone/>
            </a:pPr>
            <a:r>
              <a:rPr lang="en-US" b="1" dirty="0" smtClean="0">
                <a:solidFill>
                  <a:schemeClr val="accent4">
                    <a:lumMod val="60000"/>
                    <a:lumOff val="40000"/>
                  </a:schemeClr>
                </a:solidFill>
              </a:rPr>
              <a:t>3.5. Các dạng cấu trúc chương trình</a:t>
            </a:r>
          </a:p>
        </p:txBody>
      </p:sp>
      <p:sp>
        <p:nvSpPr>
          <p:cNvPr id="4" name="Date Placeholder 3"/>
          <p:cNvSpPr>
            <a:spLocks noGrp="1"/>
          </p:cNvSpPr>
          <p:nvPr>
            <p:ph type="dt" sz="half" idx="10"/>
          </p:nvPr>
        </p:nvSpPr>
        <p:spPr/>
        <p:txBody>
          <a:bodyPr/>
          <a:lstStyle/>
          <a:p>
            <a:fld id="{17824DB9-DBD9-4C3F-8584-7EC5EA4FC404}"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3083828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5A02B0-BDCF-4CCD-A288-7D1DE3A64626}"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530782547"/>
              </p:ext>
            </p:extLst>
          </p:nvPr>
        </p:nvGraphicFramePr>
        <p:xfrm>
          <a:off x="3581400"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4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Rounded Rectangular Callout 7"/>
          <p:cNvSpPr>
            <a:spLocks noChangeArrowheads="1"/>
          </p:cNvSpPr>
          <p:nvPr/>
        </p:nvSpPr>
        <p:spPr bwMode="auto">
          <a:xfrm>
            <a:off x="612775" y="2209800"/>
            <a:ext cx="1981200" cy="1219200"/>
          </a:xfrm>
          <a:prstGeom prst="wedgeRoundRectCallout">
            <a:avLst>
              <a:gd name="adj1" fmla="val 23648"/>
              <a:gd name="adj2" fmla="val 49056"/>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err="1">
                <a:solidFill>
                  <a:srgbClr val="002060"/>
                </a:solidFill>
              </a:rPr>
              <a:t>Tình</a:t>
            </a:r>
            <a:r>
              <a:rPr lang="en-US" sz="2400" dirty="0">
                <a:solidFill>
                  <a:srgbClr val="002060"/>
                </a:solidFill>
              </a:rPr>
              <a:t> </a:t>
            </a:r>
            <a:r>
              <a:rPr lang="en-US" sz="2400" dirty="0" err="1">
                <a:solidFill>
                  <a:srgbClr val="002060"/>
                </a:solidFill>
              </a:rPr>
              <a:t>trạng</a:t>
            </a:r>
            <a:r>
              <a:rPr lang="en-US" sz="2400" dirty="0">
                <a:solidFill>
                  <a:srgbClr val="002060"/>
                </a:solidFill>
              </a:rPr>
              <a:t> </a:t>
            </a:r>
            <a:r>
              <a:rPr lang="en-US" sz="2400" dirty="0" err="1">
                <a:solidFill>
                  <a:srgbClr val="002060"/>
                </a:solidFill>
              </a:rPr>
              <a:t>hiện</a:t>
            </a:r>
            <a:r>
              <a:rPr lang="en-US" sz="2400" dirty="0">
                <a:solidFill>
                  <a:srgbClr val="002060"/>
                </a:solidFill>
              </a:rPr>
              <a:t> </a:t>
            </a:r>
            <a:r>
              <a:rPr lang="en-US" sz="2400" dirty="0" err="1">
                <a:solidFill>
                  <a:srgbClr val="002060"/>
                </a:solidFill>
              </a:rPr>
              <a:t>hành</a:t>
            </a:r>
            <a:r>
              <a:rPr lang="en-US" sz="2400" dirty="0">
                <a:solidFill>
                  <a:srgbClr val="002060"/>
                </a:solidFill>
              </a:rPr>
              <a:t> </a:t>
            </a:r>
            <a:r>
              <a:rPr lang="en-US" sz="2400" dirty="0" err="1">
                <a:solidFill>
                  <a:srgbClr val="002060"/>
                </a:solidFill>
              </a:rPr>
              <a:t>của</a:t>
            </a:r>
            <a:r>
              <a:rPr lang="en-US" sz="2400" dirty="0">
                <a:solidFill>
                  <a:srgbClr val="002060"/>
                </a:solidFill>
              </a:rPr>
              <a:t> </a:t>
            </a:r>
            <a:r>
              <a:rPr lang="en-US" sz="2400" dirty="0" err="1">
                <a:solidFill>
                  <a:srgbClr val="002060"/>
                </a:solidFill>
              </a:rPr>
              <a:t>bộ</a:t>
            </a:r>
            <a:r>
              <a:rPr lang="en-US" sz="2400" dirty="0">
                <a:solidFill>
                  <a:srgbClr val="002060"/>
                </a:solidFill>
              </a:rPr>
              <a:t> </a:t>
            </a:r>
            <a:r>
              <a:rPr lang="en-US" sz="2400" dirty="0" err="1">
                <a:solidFill>
                  <a:srgbClr val="002060"/>
                </a:solidFill>
              </a:rPr>
              <a:t>nhớ</a:t>
            </a:r>
            <a:endParaRPr lang="en-US" sz="2400" dirty="0">
              <a:solidFill>
                <a:srgbClr val="002060"/>
              </a:solidFill>
            </a:endParaRPr>
          </a:p>
        </p:txBody>
      </p:sp>
      <p:sp>
        <p:nvSpPr>
          <p:cNvPr id="10" name="Title 9"/>
          <p:cNvSpPr>
            <a:spLocks noGrp="1"/>
          </p:cNvSpPr>
          <p:nvPr>
            <p:ph type="title"/>
          </p:nvPr>
        </p:nvSpPr>
        <p:spPr>
          <a:xfrm>
            <a:off x="457200" y="1295400"/>
            <a:ext cx="2667000" cy="792162"/>
          </a:xfrm>
        </p:spPr>
        <p:txBody>
          <a:bodyPr/>
          <a:lstStyle/>
          <a:p>
            <a:r>
              <a:rPr lang="en-US" dirty="0" smtClean="0"/>
              <a:t>Best Fit</a:t>
            </a:r>
            <a:endParaRPr lang="vi-VN" dirty="0"/>
          </a:p>
        </p:txBody>
      </p:sp>
      <p:sp>
        <p:nvSpPr>
          <p:cNvPr id="9" name="Title 1"/>
          <p:cNvSpPr txBox="1">
            <a:spLocks/>
          </p:cNvSpPr>
          <p:nvPr/>
        </p:nvSpPr>
        <p:spPr>
          <a:xfrm>
            <a:off x="228600" y="274638"/>
            <a:ext cx="8153400" cy="944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b="1" kern="1200" cap="none" spc="-100" baseline="0">
                <a:ln>
                  <a:noFill/>
                </a:ln>
                <a:solidFill>
                  <a:srgbClr val="002060"/>
                </a:solidFill>
                <a:effectLst/>
                <a:latin typeface="+mj-lt"/>
                <a:ea typeface="+mj-ea"/>
                <a:cs typeface="+mj-cs"/>
              </a:defRPr>
            </a:lvl1pPr>
          </a:lstStyle>
          <a:p>
            <a:r>
              <a:rPr lang="en-US" dirty="0"/>
              <a:t>3.2.3. Phân vùng động</a:t>
            </a:r>
            <a:endParaRPr lang="vi-VN" dirty="0"/>
          </a:p>
        </p:txBody>
      </p:sp>
    </p:spTree>
    <p:extLst>
      <p:ext uri="{BB962C8B-B14F-4D97-AF65-F5344CB8AC3E}">
        <p14:creationId xmlns:p14="http://schemas.microsoft.com/office/powerpoint/2010/main" val="35271111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7B8595-7C60-4946-AA52-61E6C3B038EE}"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915147664"/>
              </p:ext>
            </p:extLst>
          </p:nvPr>
        </p:nvGraphicFramePr>
        <p:xfrm>
          <a:off x="3581400"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4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Rounded Rectangular Callout 7"/>
          <p:cNvSpPr>
            <a:spLocks noChangeArrowheads="1"/>
          </p:cNvSpPr>
          <p:nvPr/>
        </p:nvSpPr>
        <p:spPr bwMode="auto">
          <a:xfrm>
            <a:off x="612775" y="2209800"/>
            <a:ext cx="1981200" cy="1219200"/>
          </a:xfrm>
          <a:prstGeom prst="wedgeRoundRectCallout">
            <a:avLst>
              <a:gd name="adj1" fmla="val 23648"/>
              <a:gd name="adj2" fmla="val 49056"/>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a:solidFill>
                  <a:srgbClr val="002060"/>
                </a:solidFill>
              </a:rPr>
              <a:t>P4 of 3KB </a:t>
            </a:r>
          </a:p>
          <a:p>
            <a:pPr algn="ctr"/>
            <a:r>
              <a:rPr lang="en-US" sz="2400" dirty="0">
                <a:solidFill>
                  <a:srgbClr val="002060"/>
                </a:solidFill>
              </a:rPr>
              <a:t>arrives</a:t>
            </a:r>
          </a:p>
        </p:txBody>
      </p:sp>
      <p:sp>
        <p:nvSpPr>
          <p:cNvPr id="9" name="Title 1"/>
          <p:cNvSpPr>
            <a:spLocks noGrp="1"/>
          </p:cNvSpPr>
          <p:nvPr>
            <p:ph type="title"/>
          </p:nvPr>
        </p:nvSpPr>
        <p:spPr>
          <a:xfrm>
            <a:off x="228600" y="274638"/>
            <a:ext cx="8153400" cy="944562"/>
          </a:xfrm>
        </p:spPr>
        <p:txBody>
          <a:bodyPr/>
          <a:lstStyle/>
          <a:p>
            <a:r>
              <a:rPr lang="en-US" dirty="0"/>
              <a:t>3.2.3. Phân vùng động</a:t>
            </a:r>
            <a:endParaRPr lang="vi-VN" dirty="0"/>
          </a:p>
        </p:txBody>
      </p:sp>
      <p:sp>
        <p:nvSpPr>
          <p:cNvPr id="10" name="Title 9"/>
          <p:cNvSpPr txBox="1">
            <a:spLocks/>
          </p:cNvSpPr>
          <p:nvPr/>
        </p:nvSpPr>
        <p:spPr>
          <a:xfrm>
            <a:off x="457200" y="1295400"/>
            <a:ext cx="2667000" cy="7921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b="1" kern="1200" cap="none" spc="-100" baseline="0">
                <a:ln>
                  <a:noFill/>
                </a:ln>
                <a:solidFill>
                  <a:srgbClr val="002060"/>
                </a:solidFill>
                <a:effectLst/>
                <a:latin typeface="+mj-lt"/>
                <a:ea typeface="+mj-ea"/>
                <a:cs typeface="+mj-cs"/>
              </a:defRPr>
            </a:lvl1pPr>
          </a:lstStyle>
          <a:p>
            <a:r>
              <a:rPr lang="en-US" smtClean="0"/>
              <a:t>Best Fit</a:t>
            </a:r>
            <a:endParaRPr lang="vi-VN" dirty="0"/>
          </a:p>
        </p:txBody>
      </p:sp>
    </p:spTree>
    <p:extLst>
      <p:ext uri="{BB962C8B-B14F-4D97-AF65-F5344CB8AC3E}">
        <p14:creationId xmlns:p14="http://schemas.microsoft.com/office/powerpoint/2010/main" val="37807087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3FAF19-A01E-4D63-819E-E2AAC98EC7F4}"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340391364"/>
              </p:ext>
            </p:extLst>
          </p:nvPr>
        </p:nvGraphicFramePr>
        <p:xfrm>
          <a:off x="3581400"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Rounded Rectangular Callout 7"/>
          <p:cNvSpPr>
            <a:spLocks noChangeArrowheads="1"/>
          </p:cNvSpPr>
          <p:nvPr/>
        </p:nvSpPr>
        <p:spPr bwMode="auto">
          <a:xfrm>
            <a:off x="612775" y="2209800"/>
            <a:ext cx="1981200" cy="1219200"/>
          </a:xfrm>
          <a:prstGeom prst="wedgeRoundRectCallout">
            <a:avLst>
              <a:gd name="adj1" fmla="val 95556"/>
              <a:gd name="adj2" fmla="val 227815"/>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a:solidFill>
                  <a:srgbClr val="002060"/>
                </a:solidFill>
              </a:rPr>
              <a:t>P4 of 3KB </a:t>
            </a:r>
          </a:p>
          <a:p>
            <a:pPr algn="ctr"/>
            <a:r>
              <a:rPr lang="en-US" sz="2400" dirty="0" smtClean="0">
                <a:solidFill>
                  <a:srgbClr val="002060"/>
                </a:solidFill>
              </a:rPr>
              <a:t>BEST </a:t>
            </a:r>
            <a:r>
              <a:rPr lang="en-US" sz="2400" dirty="0">
                <a:solidFill>
                  <a:srgbClr val="002060"/>
                </a:solidFill>
              </a:rPr>
              <a:t>FIT</a:t>
            </a:r>
          </a:p>
        </p:txBody>
      </p:sp>
      <p:sp>
        <p:nvSpPr>
          <p:cNvPr id="9" name="Title 1"/>
          <p:cNvSpPr>
            <a:spLocks noGrp="1"/>
          </p:cNvSpPr>
          <p:nvPr>
            <p:ph type="title"/>
          </p:nvPr>
        </p:nvSpPr>
        <p:spPr>
          <a:xfrm>
            <a:off x="228600" y="274638"/>
            <a:ext cx="8153400" cy="944562"/>
          </a:xfrm>
        </p:spPr>
        <p:txBody>
          <a:bodyPr/>
          <a:lstStyle/>
          <a:p>
            <a:r>
              <a:rPr lang="en-US" dirty="0"/>
              <a:t>3.2.3. Phân vùng động</a:t>
            </a:r>
            <a:endParaRPr lang="vi-VN" dirty="0"/>
          </a:p>
        </p:txBody>
      </p:sp>
      <p:sp>
        <p:nvSpPr>
          <p:cNvPr id="10" name="Title 9"/>
          <p:cNvSpPr txBox="1">
            <a:spLocks/>
          </p:cNvSpPr>
          <p:nvPr/>
        </p:nvSpPr>
        <p:spPr>
          <a:xfrm>
            <a:off x="457200" y="1295400"/>
            <a:ext cx="2667000" cy="7921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b="1" kern="1200" cap="none" spc="-100" baseline="0">
                <a:ln>
                  <a:noFill/>
                </a:ln>
                <a:solidFill>
                  <a:srgbClr val="002060"/>
                </a:solidFill>
                <a:effectLst/>
                <a:latin typeface="+mj-lt"/>
                <a:ea typeface="+mj-ea"/>
                <a:cs typeface="+mj-cs"/>
              </a:defRPr>
            </a:lvl1pPr>
          </a:lstStyle>
          <a:p>
            <a:r>
              <a:rPr lang="en-US" smtClean="0"/>
              <a:t>Best Fit</a:t>
            </a:r>
            <a:endParaRPr lang="vi-VN" dirty="0"/>
          </a:p>
        </p:txBody>
      </p:sp>
    </p:spTree>
    <p:extLst>
      <p:ext uri="{BB962C8B-B14F-4D97-AF65-F5344CB8AC3E}">
        <p14:creationId xmlns:p14="http://schemas.microsoft.com/office/powerpoint/2010/main" val="658017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6EC363-EBF3-4F27-AFF9-CD8D31BEAE76}"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879267040"/>
              </p:ext>
            </p:extLst>
          </p:nvPr>
        </p:nvGraphicFramePr>
        <p:xfrm>
          <a:off x="3581400"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Rounded Rectangular Callout 7"/>
          <p:cNvSpPr>
            <a:spLocks noChangeArrowheads="1"/>
          </p:cNvSpPr>
          <p:nvPr/>
        </p:nvSpPr>
        <p:spPr bwMode="auto">
          <a:xfrm>
            <a:off x="612775" y="2209800"/>
            <a:ext cx="1981200" cy="1219200"/>
          </a:xfrm>
          <a:prstGeom prst="wedgeRoundRectCallout">
            <a:avLst>
              <a:gd name="adj1" fmla="val 28847"/>
              <a:gd name="adj2" fmla="val 49056"/>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a:solidFill>
                  <a:srgbClr val="002060"/>
                </a:solidFill>
              </a:rPr>
              <a:t>P5 of 15KB </a:t>
            </a:r>
          </a:p>
          <a:p>
            <a:pPr algn="ctr"/>
            <a:r>
              <a:rPr lang="en-US" sz="2400">
                <a:solidFill>
                  <a:srgbClr val="002060"/>
                </a:solidFill>
              </a:rPr>
              <a:t>arrives </a:t>
            </a:r>
          </a:p>
        </p:txBody>
      </p:sp>
      <p:sp>
        <p:nvSpPr>
          <p:cNvPr id="10" name="Title 1"/>
          <p:cNvSpPr>
            <a:spLocks noGrp="1"/>
          </p:cNvSpPr>
          <p:nvPr>
            <p:ph type="title"/>
          </p:nvPr>
        </p:nvSpPr>
        <p:spPr>
          <a:xfrm>
            <a:off x="228600" y="274638"/>
            <a:ext cx="8153400" cy="944562"/>
          </a:xfrm>
        </p:spPr>
        <p:txBody>
          <a:bodyPr/>
          <a:lstStyle/>
          <a:p>
            <a:r>
              <a:rPr lang="en-US" dirty="0"/>
              <a:t>3.2.3. Phân vùng động</a:t>
            </a:r>
            <a:endParaRPr lang="vi-VN" dirty="0"/>
          </a:p>
        </p:txBody>
      </p:sp>
      <p:sp>
        <p:nvSpPr>
          <p:cNvPr id="11" name="Title 9"/>
          <p:cNvSpPr txBox="1">
            <a:spLocks/>
          </p:cNvSpPr>
          <p:nvPr/>
        </p:nvSpPr>
        <p:spPr>
          <a:xfrm>
            <a:off x="457200" y="1295400"/>
            <a:ext cx="2667000" cy="7921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b="1" kern="1200" cap="none" spc="-100" baseline="0">
                <a:ln>
                  <a:noFill/>
                </a:ln>
                <a:solidFill>
                  <a:srgbClr val="002060"/>
                </a:solidFill>
                <a:effectLst/>
                <a:latin typeface="+mj-lt"/>
                <a:ea typeface="+mj-ea"/>
                <a:cs typeface="+mj-cs"/>
              </a:defRPr>
            </a:lvl1pPr>
          </a:lstStyle>
          <a:p>
            <a:r>
              <a:rPr lang="en-US" smtClean="0"/>
              <a:t>Best Fit</a:t>
            </a:r>
            <a:endParaRPr lang="vi-VN" dirty="0"/>
          </a:p>
        </p:txBody>
      </p:sp>
    </p:spTree>
    <p:extLst>
      <p:ext uri="{BB962C8B-B14F-4D97-AF65-F5344CB8AC3E}">
        <p14:creationId xmlns:p14="http://schemas.microsoft.com/office/powerpoint/2010/main" val="47490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AA20F4-BFA9-41D3-B6FA-5D46D39FD2BB}"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004083013"/>
              </p:ext>
            </p:extLst>
          </p:nvPr>
        </p:nvGraphicFramePr>
        <p:xfrm>
          <a:off x="3581400"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P5 15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w Cen MT" charset="-18"/>
                          <a:ea typeface="ＭＳ Ｐゴシック" charset="-128"/>
                        </a:rPr>
                        <a:t>&lt;FREE&gt;  1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dirty="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Rounded Rectangular Callout 7"/>
          <p:cNvSpPr>
            <a:spLocks noChangeArrowheads="1"/>
          </p:cNvSpPr>
          <p:nvPr/>
        </p:nvSpPr>
        <p:spPr bwMode="auto">
          <a:xfrm>
            <a:off x="612775" y="2209800"/>
            <a:ext cx="1981200" cy="1219200"/>
          </a:xfrm>
          <a:prstGeom prst="wedgeRoundRectCallout">
            <a:avLst>
              <a:gd name="adj1" fmla="val 99023"/>
              <a:gd name="adj2" fmla="val 101134"/>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a:solidFill>
                  <a:srgbClr val="002060"/>
                </a:solidFill>
              </a:rPr>
              <a:t>P5 of 15 KB </a:t>
            </a:r>
          </a:p>
          <a:p>
            <a:pPr algn="ctr"/>
            <a:r>
              <a:rPr lang="en-US" sz="2400" dirty="0" smtClean="0">
                <a:solidFill>
                  <a:srgbClr val="002060"/>
                </a:solidFill>
              </a:rPr>
              <a:t>BEST </a:t>
            </a:r>
            <a:r>
              <a:rPr lang="en-US" sz="2400" dirty="0">
                <a:solidFill>
                  <a:srgbClr val="002060"/>
                </a:solidFill>
              </a:rPr>
              <a:t>FIT</a:t>
            </a:r>
          </a:p>
        </p:txBody>
      </p:sp>
      <p:sp>
        <p:nvSpPr>
          <p:cNvPr id="10" name="Title 1"/>
          <p:cNvSpPr>
            <a:spLocks noGrp="1"/>
          </p:cNvSpPr>
          <p:nvPr>
            <p:ph type="title"/>
          </p:nvPr>
        </p:nvSpPr>
        <p:spPr>
          <a:xfrm>
            <a:off x="228600" y="274638"/>
            <a:ext cx="8153400" cy="944562"/>
          </a:xfrm>
        </p:spPr>
        <p:txBody>
          <a:bodyPr/>
          <a:lstStyle/>
          <a:p>
            <a:r>
              <a:rPr lang="en-US" dirty="0"/>
              <a:t>3.2.3. Phân vùng động</a:t>
            </a:r>
            <a:endParaRPr lang="vi-VN" dirty="0"/>
          </a:p>
        </p:txBody>
      </p:sp>
      <p:sp>
        <p:nvSpPr>
          <p:cNvPr id="11" name="Title 9"/>
          <p:cNvSpPr txBox="1">
            <a:spLocks/>
          </p:cNvSpPr>
          <p:nvPr/>
        </p:nvSpPr>
        <p:spPr>
          <a:xfrm>
            <a:off x="457200" y="1295400"/>
            <a:ext cx="2667000" cy="7921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b="1" kern="1200" cap="none" spc="-100" baseline="0">
                <a:ln>
                  <a:noFill/>
                </a:ln>
                <a:solidFill>
                  <a:srgbClr val="002060"/>
                </a:solidFill>
                <a:effectLst/>
                <a:latin typeface="+mj-lt"/>
                <a:ea typeface="+mj-ea"/>
                <a:cs typeface="+mj-cs"/>
              </a:defRPr>
            </a:lvl1pPr>
          </a:lstStyle>
          <a:p>
            <a:r>
              <a:rPr lang="en-US" smtClean="0"/>
              <a:t>Best Fit</a:t>
            </a:r>
            <a:endParaRPr lang="vi-VN" dirty="0"/>
          </a:p>
        </p:txBody>
      </p:sp>
    </p:spTree>
    <p:extLst>
      <p:ext uri="{BB962C8B-B14F-4D97-AF65-F5344CB8AC3E}">
        <p14:creationId xmlns:p14="http://schemas.microsoft.com/office/powerpoint/2010/main" val="17235887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effectLst>
                  <a:outerShdw blurRad="38100" dist="38100" dir="2700000" algn="tl">
                    <a:srgbClr val="000000">
                      <a:alpha val="43137"/>
                    </a:srgbClr>
                  </a:outerShdw>
                </a:effectLst>
              </a:rPr>
              <a:t>Worst </a:t>
            </a:r>
            <a:r>
              <a:rPr lang="en-US" b="1" dirty="0" smtClean="0">
                <a:effectLst>
                  <a:outerShdw blurRad="38100" dist="38100" dir="2700000" algn="tl">
                    <a:srgbClr val="000000">
                      <a:alpha val="43137"/>
                    </a:srgbClr>
                  </a:outerShdw>
                </a:effectLst>
              </a:rPr>
              <a:t>Fit: </a:t>
            </a:r>
            <a:r>
              <a:rPr lang="en-US" dirty="0" err="1" smtClean="0"/>
              <a:t>Cấp</a:t>
            </a:r>
            <a:r>
              <a:rPr lang="en-US" dirty="0" smtClean="0"/>
              <a:t> </a:t>
            </a:r>
            <a:r>
              <a:rPr lang="en-US" dirty="0" err="1" smtClean="0"/>
              <a:t>phát</a:t>
            </a:r>
            <a:r>
              <a:rPr lang="en-US" dirty="0" smtClean="0"/>
              <a:t> </a:t>
            </a:r>
            <a:r>
              <a:rPr lang="en-US" dirty="0" err="1" smtClean="0"/>
              <a:t>phân</a:t>
            </a:r>
            <a:r>
              <a:rPr lang="en-US" dirty="0" smtClean="0"/>
              <a:t> </a:t>
            </a:r>
            <a:r>
              <a:rPr lang="en-US" dirty="0" err="1" smtClean="0"/>
              <a:t>vùng</a:t>
            </a:r>
            <a:r>
              <a:rPr lang="en-US" dirty="0" smtClean="0"/>
              <a:t> </a:t>
            </a:r>
            <a:r>
              <a:rPr lang="en-US" dirty="0" err="1" smtClean="0"/>
              <a:t>còn</a:t>
            </a:r>
            <a:r>
              <a:rPr lang="en-US" dirty="0" smtClean="0"/>
              <a:t> </a:t>
            </a:r>
            <a:r>
              <a:rPr lang="en-US" dirty="0" err="1" smtClean="0"/>
              <a:t>trống</a:t>
            </a:r>
            <a:r>
              <a:rPr lang="en-US" dirty="0" smtClean="0"/>
              <a:t> </a:t>
            </a:r>
            <a:r>
              <a:rPr lang="en-US" dirty="0" err="1" smtClean="0"/>
              <a:t>có</a:t>
            </a:r>
            <a:r>
              <a:rPr lang="en-US" dirty="0" smtClean="0"/>
              <a:t> dung </a:t>
            </a:r>
            <a:r>
              <a:rPr lang="en-US" dirty="0" err="1" smtClean="0"/>
              <a:t>lượng</a:t>
            </a:r>
            <a:r>
              <a:rPr lang="en-US" dirty="0" smtClean="0"/>
              <a:t> </a:t>
            </a:r>
            <a:r>
              <a:rPr lang="en-US" dirty="0" err="1" smtClean="0"/>
              <a:t>lớn</a:t>
            </a:r>
            <a:r>
              <a:rPr lang="en-US" dirty="0" smtClean="0"/>
              <a:t> </a:t>
            </a:r>
            <a:r>
              <a:rPr lang="en-US" dirty="0" err="1" smtClean="0"/>
              <a:t>nhất</a:t>
            </a:r>
            <a:r>
              <a:rPr lang="en-US" dirty="0" smtClean="0"/>
              <a:t>. </a:t>
            </a:r>
            <a:endParaRPr lang="en-US" dirty="0"/>
          </a:p>
          <a:p>
            <a:pPr lvl="1"/>
            <a:r>
              <a:rPr lang="en-US" dirty="0" err="1" smtClean="0"/>
              <a:t>Đòi</a:t>
            </a:r>
            <a:r>
              <a:rPr lang="en-US" dirty="0" smtClean="0"/>
              <a:t> </a:t>
            </a:r>
            <a:r>
              <a:rPr lang="en-US" dirty="0" err="1" smtClean="0"/>
              <a:t>hỏi</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toàn</a:t>
            </a:r>
            <a:r>
              <a:rPr lang="en-US" dirty="0" smtClean="0"/>
              <a:t> </a:t>
            </a:r>
            <a:r>
              <a:rPr lang="en-US" dirty="0" err="1" smtClean="0"/>
              <a:t>bộ</a:t>
            </a:r>
            <a:r>
              <a:rPr lang="en-US" dirty="0" smtClean="0"/>
              <a:t> </a:t>
            </a:r>
            <a:r>
              <a:rPr lang="en-US" dirty="0" err="1" smtClean="0"/>
              <a:t>và</a:t>
            </a:r>
            <a:r>
              <a:rPr lang="en-US" dirty="0" smtClean="0"/>
              <a:t>/</a:t>
            </a:r>
            <a:r>
              <a:rPr lang="en-US" dirty="0" err="1" smtClean="0"/>
              <a:t>hoặc</a:t>
            </a:r>
            <a:r>
              <a:rPr lang="en-US" dirty="0" smtClean="0"/>
              <a:t> </a:t>
            </a:r>
            <a:r>
              <a:rPr lang="en-US" dirty="0" err="1" smtClean="0"/>
              <a:t>sắp</a:t>
            </a:r>
            <a:r>
              <a:rPr lang="en-US" dirty="0" smtClean="0"/>
              <a:t> </a:t>
            </a:r>
            <a:r>
              <a:rPr lang="en-US" dirty="0" err="1" smtClean="0"/>
              <a:t>xếp</a:t>
            </a:r>
            <a:r>
              <a:rPr lang="en-US" dirty="0" smtClean="0"/>
              <a:t>. </a:t>
            </a:r>
            <a:endParaRPr lang="en-US" dirty="0"/>
          </a:p>
          <a:p>
            <a:pPr lvl="1"/>
            <a:r>
              <a:rPr lang="en-US" dirty="0" smtClean="0"/>
              <a:t>Gây lãng phí bộ nhớ do phân mảnh ngoại vi.</a:t>
            </a:r>
            <a:endParaRPr lang="en-US" dirty="0"/>
          </a:p>
          <a:p>
            <a:endParaRPr lang="vi-VN" dirty="0"/>
          </a:p>
        </p:txBody>
      </p:sp>
      <p:sp>
        <p:nvSpPr>
          <p:cNvPr id="4" name="Date Placeholder 3"/>
          <p:cNvSpPr>
            <a:spLocks noGrp="1"/>
          </p:cNvSpPr>
          <p:nvPr>
            <p:ph type="dt" sz="half" idx="10"/>
          </p:nvPr>
        </p:nvSpPr>
        <p:spPr/>
        <p:txBody>
          <a:bodyPr/>
          <a:lstStyle/>
          <a:p>
            <a:fld id="{B4F681E3-0BCC-4BEE-9807-04150E5A49C2}"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9" name="Title 1"/>
          <p:cNvSpPr>
            <a:spLocks noGrp="1"/>
          </p:cNvSpPr>
          <p:nvPr>
            <p:ph type="title"/>
          </p:nvPr>
        </p:nvSpPr>
        <p:spPr>
          <a:xfrm>
            <a:off x="228600" y="274638"/>
            <a:ext cx="8153400" cy="944562"/>
          </a:xfrm>
        </p:spPr>
        <p:txBody>
          <a:bodyPr/>
          <a:lstStyle/>
          <a:p>
            <a:r>
              <a:rPr lang="en-US" dirty="0"/>
              <a:t>3.2.3. Phân vùng động</a:t>
            </a:r>
            <a:endParaRPr lang="vi-VN" dirty="0"/>
          </a:p>
        </p:txBody>
      </p:sp>
    </p:spTree>
    <p:extLst>
      <p:ext uri="{BB962C8B-B14F-4D97-AF65-F5344CB8AC3E}">
        <p14:creationId xmlns:p14="http://schemas.microsoft.com/office/powerpoint/2010/main" val="32705759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C7091-EC2D-4BAD-9B3B-C632F101430B}"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640569251"/>
              </p:ext>
            </p:extLst>
          </p:nvPr>
        </p:nvGraphicFramePr>
        <p:xfrm>
          <a:off x="3581400"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4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Rounded Rectangular Callout 7"/>
          <p:cNvSpPr>
            <a:spLocks noChangeArrowheads="1"/>
          </p:cNvSpPr>
          <p:nvPr/>
        </p:nvSpPr>
        <p:spPr bwMode="auto">
          <a:xfrm>
            <a:off x="612775" y="2209800"/>
            <a:ext cx="1981200" cy="1219200"/>
          </a:xfrm>
          <a:prstGeom prst="wedgeRoundRectCallout">
            <a:avLst>
              <a:gd name="adj1" fmla="val 23648"/>
              <a:gd name="adj2" fmla="val 49056"/>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err="1" smtClean="0">
                <a:solidFill>
                  <a:srgbClr val="002060"/>
                </a:solidFill>
              </a:rPr>
              <a:t>Tình</a:t>
            </a:r>
            <a:r>
              <a:rPr lang="en-US" sz="2400" dirty="0" smtClean="0">
                <a:solidFill>
                  <a:srgbClr val="002060"/>
                </a:solidFill>
              </a:rPr>
              <a:t> </a:t>
            </a:r>
            <a:r>
              <a:rPr lang="en-US" sz="2400" dirty="0" err="1" smtClean="0">
                <a:solidFill>
                  <a:srgbClr val="002060"/>
                </a:solidFill>
              </a:rPr>
              <a:t>trạng</a:t>
            </a:r>
            <a:r>
              <a:rPr lang="en-US" sz="2400" dirty="0" smtClean="0">
                <a:solidFill>
                  <a:srgbClr val="002060"/>
                </a:solidFill>
              </a:rPr>
              <a:t> </a:t>
            </a:r>
            <a:r>
              <a:rPr lang="en-US" sz="2400" dirty="0" err="1" smtClean="0">
                <a:solidFill>
                  <a:srgbClr val="002060"/>
                </a:solidFill>
              </a:rPr>
              <a:t>hiện</a:t>
            </a:r>
            <a:r>
              <a:rPr lang="en-US" sz="2400" dirty="0" smtClean="0">
                <a:solidFill>
                  <a:srgbClr val="002060"/>
                </a:solidFill>
              </a:rPr>
              <a:t> </a:t>
            </a:r>
            <a:r>
              <a:rPr lang="en-US" sz="2400" dirty="0" err="1" smtClean="0">
                <a:solidFill>
                  <a:srgbClr val="002060"/>
                </a:solidFill>
              </a:rPr>
              <a:t>hành</a:t>
            </a:r>
            <a:r>
              <a:rPr lang="en-US" sz="2400" dirty="0" smtClean="0">
                <a:solidFill>
                  <a:srgbClr val="002060"/>
                </a:solidFill>
              </a:rPr>
              <a:t> </a:t>
            </a:r>
            <a:r>
              <a:rPr lang="en-US" sz="2400" dirty="0" err="1" smtClean="0">
                <a:solidFill>
                  <a:srgbClr val="002060"/>
                </a:solidFill>
              </a:rPr>
              <a:t>của</a:t>
            </a:r>
            <a:r>
              <a:rPr lang="en-US" sz="2400" dirty="0" smtClean="0">
                <a:solidFill>
                  <a:srgbClr val="002060"/>
                </a:solidFill>
              </a:rPr>
              <a:t> </a:t>
            </a:r>
            <a:r>
              <a:rPr lang="en-US" sz="2400" dirty="0" err="1" smtClean="0">
                <a:solidFill>
                  <a:srgbClr val="002060"/>
                </a:solidFill>
              </a:rPr>
              <a:t>bộ</a:t>
            </a:r>
            <a:r>
              <a:rPr lang="en-US" sz="2400" dirty="0" smtClean="0">
                <a:solidFill>
                  <a:srgbClr val="002060"/>
                </a:solidFill>
              </a:rPr>
              <a:t> </a:t>
            </a:r>
            <a:r>
              <a:rPr lang="en-US" sz="2400" dirty="0" err="1" smtClean="0">
                <a:solidFill>
                  <a:srgbClr val="002060"/>
                </a:solidFill>
              </a:rPr>
              <a:t>nhớ</a:t>
            </a:r>
            <a:endParaRPr lang="en-US" sz="2400" dirty="0">
              <a:solidFill>
                <a:srgbClr val="002060"/>
              </a:solidFill>
            </a:endParaRPr>
          </a:p>
        </p:txBody>
      </p:sp>
      <p:sp>
        <p:nvSpPr>
          <p:cNvPr id="9" name="Title 1"/>
          <p:cNvSpPr txBox="1">
            <a:spLocks/>
          </p:cNvSpPr>
          <p:nvPr/>
        </p:nvSpPr>
        <p:spPr>
          <a:xfrm>
            <a:off x="228600" y="274638"/>
            <a:ext cx="8153400" cy="944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b="1" kern="1200" cap="none" spc="-100" baseline="0">
                <a:ln>
                  <a:noFill/>
                </a:ln>
                <a:solidFill>
                  <a:srgbClr val="002060"/>
                </a:solidFill>
                <a:effectLst/>
                <a:latin typeface="+mj-lt"/>
                <a:ea typeface="+mj-ea"/>
                <a:cs typeface="+mj-cs"/>
              </a:defRPr>
            </a:lvl1pPr>
          </a:lstStyle>
          <a:p>
            <a:r>
              <a:rPr lang="en-US" dirty="0"/>
              <a:t>3.2.3. Phân vùng động</a:t>
            </a:r>
            <a:endParaRPr lang="vi-VN" dirty="0"/>
          </a:p>
        </p:txBody>
      </p:sp>
      <p:sp>
        <p:nvSpPr>
          <p:cNvPr id="10" name="Title 9"/>
          <p:cNvSpPr txBox="1">
            <a:spLocks/>
          </p:cNvSpPr>
          <p:nvPr/>
        </p:nvSpPr>
        <p:spPr>
          <a:xfrm>
            <a:off x="457200" y="1295400"/>
            <a:ext cx="2667000" cy="7921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b="1" kern="1200" cap="none" spc="-100" baseline="0">
                <a:ln>
                  <a:noFill/>
                </a:ln>
                <a:solidFill>
                  <a:srgbClr val="002060"/>
                </a:solidFill>
                <a:effectLst/>
                <a:latin typeface="+mj-lt"/>
                <a:ea typeface="+mj-ea"/>
                <a:cs typeface="+mj-cs"/>
              </a:defRPr>
            </a:lvl1pPr>
          </a:lstStyle>
          <a:p>
            <a:r>
              <a:rPr lang="en-US" dirty="0" smtClean="0"/>
              <a:t>Worst Fit</a:t>
            </a:r>
            <a:endParaRPr lang="vi-VN" dirty="0"/>
          </a:p>
        </p:txBody>
      </p:sp>
    </p:spTree>
    <p:extLst>
      <p:ext uri="{BB962C8B-B14F-4D97-AF65-F5344CB8AC3E}">
        <p14:creationId xmlns:p14="http://schemas.microsoft.com/office/powerpoint/2010/main" val="8535724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222AD3-2BBA-48DF-9F5E-EF9915FB2B56}"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245227575"/>
              </p:ext>
            </p:extLst>
          </p:nvPr>
        </p:nvGraphicFramePr>
        <p:xfrm>
          <a:off x="3581400"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4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Rounded Rectangular Callout 7"/>
          <p:cNvSpPr>
            <a:spLocks noChangeArrowheads="1"/>
          </p:cNvSpPr>
          <p:nvPr/>
        </p:nvSpPr>
        <p:spPr bwMode="auto">
          <a:xfrm>
            <a:off x="612775" y="2209800"/>
            <a:ext cx="1981200" cy="1219200"/>
          </a:xfrm>
          <a:prstGeom prst="wedgeRoundRectCallout">
            <a:avLst>
              <a:gd name="adj1" fmla="val 23648"/>
              <a:gd name="adj2" fmla="val 49056"/>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a:solidFill>
                  <a:srgbClr val="002060"/>
                </a:solidFill>
              </a:rPr>
              <a:t>P4 of 3KB </a:t>
            </a:r>
          </a:p>
          <a:p>
            <a:pPr algn="ctr"/>
            <a:r>
              <a:rPr lang="en-US" sz="2400" dirty="0">
                <a:solidFill>
                  <a:srgbClr val="002060"/>
                </a:solidFill>
              </a:rPr>
              <a:t>arrives</a:t>
            </a:r>
          </a:p>
        </p:txBody>
      </p:sp>
      <p:sp>
        <p:nvSpPr>
          <p:cNvPr id="9" name="Title 1"/>
          <p:cNvSpPr>
            <a:spLocks noGrp="1"/>
          </p:cNvSpPr>
          <p:nvPr>
            <p:ph type="title"/>
          </p:nvPr>
        </p:nvSpPr>
        <p:spPr>
          <a:xfrm>
            <a:off x="228600" y="274638"/>
            <a:ext cx="8153400" cy="944562"/>
          </a:xfrm>
        </p:spPr>
        <p:txBody>
          <a:bodyPr/>
          <a:lstStyle/>
          <a:p>
            <a:r>
              <a:rPr lang="en-US" dirty="0"/>
              <a:t>3.2.3. Phân vùng động</a:t>
            </a:r>
            <a:endParaRPr lang="vi-VN" dirty="0"/>
          </a:p>
        </p:txBody>
      </p:sp>
      <p:sp>
        <p:nvSpPr>
          <p:cNvPr id="10" name="Title 9"/>
          <p:cNvSpPr txBox="1">
            <a:spLocks/>
          </p:cNvSpPr>
          <p:nvPr/>
        </p:nvSpPr>
        <p:spPr>
          <a:xfrm>
            <a:off x="457200" y="1295400"/>
            <a:ext cx="2667000" cy="7921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b="1" kern="1200" cap="none" spc="-100" baseline="0">
                <a:ln>
                  <a:noFill/>
                </a:ln>
                <a:solidFill>
                  <a:srgbClr val="002060"/>
                </a:solidFill>
                <a:effectLst/>
                <a:latin typeface="+mj-lt"/>
                <a:ea typeface="+mj-ea"/>
                <a:cs typeface="+mj-cs"/>
              </a:defRPr>
            </a:lvl1pPr>
          </a:lstStyle>
          <a:p>
            <a:r>
              <a:rPr lang="en-US" dirty="0" smtClean="0"/>
              <a:t>Worst Fit</a:t>
            </a:r>
            <a:endParaRPr lang="vi-VN" dirty="0"/>
          </a:p>
        </p:txBody>
      </p:sp>
    </p:spTree>
    <p:extLst>
      <p:ext uri="{BB962C8B-B14F-4D97-AF65-F5344CB8AC3E}">
        <p14:creationId xmlns:p14="http://schemas.microsoft.com/office/powerpoint/2010/main" val="21279525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3.2.3. Phân vùng động</a:t>
            </a:r>
            <a:endParaRPr lang="vi-VN" dirty="0"/>
          </a:p>
        </p:txBody>
      </p:sp>
      <p:sp>
        <p:nvSpPr>
          <p:cNvPr id="4" name="Date Placeholder 3"/>
          <p:cNvSpPr>
            <a:spLocks noGrp="1"/>
          </p:cNvSpPr>
          <p:nvPr>
            <p:ph type="dt" sz="half" idx="10"/>
          </p:nvPr>
        </p:nvSpPr>
        <p:spPr/>
        <p:txBody>
          <a:bodyPr/>
          <a:lstStyle/>
          <a:p>
            <a:fld id="{12DFBB78-693A-4208-9B3E-E122BD6D227A}"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547306397"/>
              </p:ext>
            </p:extLst>
          </p:nvPr>
        </p:nvGraphicFramePr>
        <p:xfrm>
          <a:off x="3581400"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&lt;FREE&gt; 4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Rounded Rectangular Callout 7"/>
          <p:cNvSpPr>
            <a:spLocks noChangeArrowheads="1"/>
          </p:cNvSpPr>
          <p:nvPr/>
        </p:nvSpPr>
        <p:spPr bwMode="auto">
          <a:xfrm>
            <a:off x="612775" y="2209800"/>
            <a:ext cx="1981200" cy="1219200"/>
          </a:xfrm>
          <a:prstGeom prst="wedgeRoundRectCallout">
            <a:avLst>
              <a:gd name="adj1" fmla="val 103352"/>
              <a:gd name="adj2" fmla="val 103949"/>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a:solidFill>
                  <a:srgbClr val="002060"/>
                </a:solidFill>
              </a:rPr>
              <a:t>P4 of 3KB </a:t>
            </a:r>
          </a:p>
          <a:p>
            <a:pPr algn="ctr"/>
            <a:r>
              <a:rPr lang="en-US" sz="2400" dirty="0" smtClean="0">
                <a:solidFill>
                  <a:srgbClr val="002060"/>
                </a:solidFill>
              </a:rPr>
              <a:t>WORST </a:t>
            </a:r>
            <a:r>
              <a:rPr lang="en-US" sz="2400" dirty="0">
                <a:solidFill>
                  <a:srgbClr val="002060"/>
                </a:solidFill>
              </a:rPr>
              <a:t>FIT</a:t>
            </a:r>
          </a:p>
        </p:txBody>
      </p:sp>
      <p:sp>
        <p:nvSpPr>
          <p:cNvPr id="9" name="Title 9"/>
          <p:cNvSpPr txBox="1">
            <a:spLocks/>
          </p:cNvSpPr>
          <p:nvPr/>
        </p:nvSpPr>
        <p:spPr>
          <a:xfrm>
            <a:off x="457200" y="1295400"/>
            <a:ext cx="2667000" cy="7921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b="1" kern="1200" cap="none" spc="-100" baseline="0">
                <a:ln>
                  <a:noFill/>
                </a:ln>
                <a:solidFill>
                  <a:srgbClr val="002060"/>
                </a:solidFill>
                <a:effectLst/>
                <a:latin typeface="+mj-lt"/>
                <a:ea typeface="+mj-ea"/>
                <a:cs typeface="+mj-cs"/>
              </a:defRPr>
            </a:lvl1pPr>
          </a:lstStyle>
          <a:p>
            <a:r>
              <a:rPr lang="en-US" dirty="0" smtClean="0"/>
              <a:t>Worst Fit</a:t>
            </a:r>
            <a:endParaRPr lang="vi-VN" dirty="0"/>
          </a:p>
        </p:txBody>
      </p:sp>
    </p:spTree>
    <p:extLst>
      <p:ext uri="{BB962C8B-B14F-4D97-AF65-F5344CB8AC3E}">
        <p14:creationId xmlns:p14="http://schemas.microsoft.com/office/powerpoint/2010/main" val="42112676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3.2.3. Phân vùng động</a:t>
            </a:r>
            <a:endParaRPr lang="vi-VN" dirty="0"/>
          </a:p>
        </p:txBody>
      </p:sp>
      <p:sp>
        <p:nvSpPr>
          <p:cNvPr id="4" name="Date Placeholder 3"/>
          <p:cNvSpPr>
            <a:spLocks noGrp="1"/>
          </p:cNvSpPr>
          <p:nvPr>
            <p:ph type="dt" sz="half" idx="10"/>
          </p:nvPr>
        </p:nvSpPr>
        <p:spPr/>
        <p:txBody>
          <a:bodyPr/>
          <a:lstStyle/>
          <a:p>
            <a:fld id="{38997749-4694-41F5-8157-D25C9EB9BAC8}"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436079613"/>
              </p:ext>
            </p:extLst>
          </p:nvPr>
        </p:nvGraphicFramePr>
        <p:xfrm>
          <a:off x="3581400"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&lt;FREE&gt; 4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Rounded Rectangular Callout 7"/>
          <p:cNvSpPr>
            <a:spLocks noChangeArrowheads="1"/>
          </p:cNvSpPr>
          <p:nvPr/>
        </p:nvSpPr>
        <p:spPr bwMode="auto">
          <a:xfrm>
            <a:off x="612775" y="2209800"/>
            <a:ext cx="1981200" cy="1219200"/>
          </a:xfrm>
          <a:prstGeom prst="wedgeRoundRectCallout">
            <a:avLst>
              <a:gd name="adj1" fmla="val 23648"/>
              <a:gd name="adj2" fmla="val 50463"/>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err="1" smtClean="0">
                <a:solidFill>
                  <a:srgbClr val="002060"/>
                </a:solidFill>
              </a:rPr>
              <a:t>Không</a:t>
            </a:r>
            <a:r>
              <a:rPr lang="en-US" sz="2400" dirty="0" smtClean="0">
                <a:solidFill>
                  <a:srgbClr val="002060"/>
                </a:solidFill>
              </a:rPr>
              <a:t> </a:t>
            </a:r>
            <a:r>
              <a:rPr lang="en-US" sz="2400" dirty="0" err="1" smtClean="0">
                <a:solidFill>
                  <a:srgbClr val="002060"/>
                </a:solidFill>
              </a:rPr>
              <a:t>còn</a:t>
            </a:r>
            <a:r>
              <a:rPr lang="en-US" sz="2400" dirty="0" smtClean="0">
                <a:solidFill>
                  <a:srgbClr val="002060"/>
                </a:solidFill>
              </a:rPr>
              <a:t> </a:t>
            </a:r>
            <a:r>
              <a:rPr lang="en-US" sz="2400" dirty="0" err="1" smtClean="0">
                <a:solidFill>
                  <a:srgbClr val="002060"/>
                </a:solidFill>
              </a:rPr>
              <a:t>chỗ</a:t>
            </a:r>
            <a:r>
              <a:rPr lang="en-US" sz="2400" dirty="0" smtClean="0">
                <a:solidFill>
                  <a:srgbClr val="002060"/>
                </a:solidFill>
              </a:rPr>
              <a:t> </a:t>
            </a:r>
            <a:r>
              <a:rPr lang="en-US" sz="2400" dirty="0" err="1" smtClean="0">
                <a:solidFill>
                  <a:srgbClr val="002060"/>
                </a:solidFill>
              </a:rPr>
              <a:t>cho</a:t>
            </a:r>
            <a:r>
              <a:rPr lang="en-US" sz="2400" dirty="0" smtClean="0">
                <a:solidFill>
                  <a:srgbClr val="002060"/>
                </a:solidFill>
              </a:rPr>
              <a:t> P5 - </a:t>
            </a:r>
            <a:r>
              <a:rPr lang="en-US" sz="2400" dirty="0">
                <a:solidFill>
                  <a:srgbClr val="002060"/>
                </a:solidFill>
              </a:rPr>
              <a:t>15K</a:t>
            </a:r>
          </a:p>
        </p:txBody>
      </p:sp>
      <p:sp>
        <p:nvSpPr>
          <p:cNvPr id="9" name="Title 9"/>
          <p:cNvSpPr txBox="1">
            <a:spLocks/>
          </p:cNvSpPr>
          <p:nvPr/>
        </p:nvSpPr>
        <p:spPr>
          <a:xfrm>
            <a:off x="457200" y="1295400"/>
            <a:ext cx="2667000" cy="7921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b="1" kern="1200" cap="none" spc="-100" baseline="0">
                <a:ln>
                  <a:noFill/>
                </a:ln>
                <a:solidFill>
                  <a:srgbClr val="002060"/>
                </a:solidFill>
                <a:effectLst/>
                <a:latin typeface="+mj-lt"/>
                <a:ea typeface="+mj-ea"/>
                <a:cs typeface="+mj-cs"/>
              </a:defRPr>
            </a:lvl1pPr>
          </a:lstStyle>
          <a:p>
            <a:r>
              <a:rPr lang="en-US" dirty="0" smtClean="0"/>
              <a:t>Worst Fit</a:t>
            </a:r>
            <a:endParaRPr lang="vi-VN" dirty="0"/>
          </a:p>
        </p:txBody>
      </p:sp>
    </p:spTree>
    <p:extLst>
      <p:ext uri="{BB962C8B-B14F-4D97-AF65-F5344CB8AC3E}">
        <p14:creationId xmlns:p14="http://schemas.microsoft.com/office/powerpoint/2010/main" val="3316416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mbria" pitchFamily="18" charset="0"/>
              </a:rPr>
              <a:t>3.1. Tổng quan về quản lý bộ nhớ</a:t>
            </a:r>
            <a:endParaRPr lang="vi-VN" dirty="0"/>
          </a:p>
        </p:txBody>
      </p:sp>
      <p:sp>
        <p:nvSpPr>
          <p:cNvPr id="3" name="Content Placeholder 2"/>
          <p:cNvSpPr>
            <a:spLocks noGrp="1"/>
          </p:cNvSpPr>
          <p:nvPr>
            <p:ph idx="1"/>
          </p:nvPr>
        </p:nvSpPr>
        <p:spPr/>
        <p:txBody>
          <a:bodyPr>
            <a:normAutofit lnSpcReduction="10000"/>
          </a:bodyPr>
          <a:lstStyle/>
          <a:p>
            <a:r>
              <a:rPr lang="en-US" b="1" dirty="0" err="1"/>
              <a:t>Bộ</a:t>
            </a:r>
            <a:r>
              <a:rPr lang="en-US" b="1" dirty="0"/>
              <a:t> </a:t>
            </a:r>
            <a:r>
              <a:rPr lang="en-US" b="1" dirty="0" err="1"/>
              <a:t>phận</a:t>
            </a:r>
            <a:r>
              <a:rPr lang="en-US" b="1" dirty="0"/>
              <a:t> </a:t>
            </a:r>
            <a:r>
              <a:rPr lang="en-US" b="1" dirty="0" err="1"/>
              <a:t>quản</a:t>
            </a:r>
            <a:r>
              <a:rPr lang="en-US" b="1" dirty="0"/>
              <a:t> </a:t>
            </a:r>
            <a:r>
              <a:rPr lang="en-US" b="1" dirty="0" err="1"/>
              <a:t>lý</a:t>
            </a:r>
            <a:r>
              <a:rPr lang="en-US" b="1" dirty="0"/>
              <a:t> </a:t>
            </a:r>
            <a:r>
              <a:rPr lang="en-US" b="1" dirty="0" err="1"/>
              <a:t>bộ</a:t>
            </a:r>
            <a:r>
              <a:rPr lang="en-US" b="1" dirty="0"/>
              <a:t> </a:t>
            </a:r>
            <a:r>
              <a:rPr lang="en-US" b="1" dirty="0" err="1"/>
              <a:t>nhớ</a:t>
            </a:r>
            <a:r>
              <a:rPr lang="en-US" b="1" dirty="0"/>
              <a:t> </a:t>
            </a:r>
            <a:r>
              <a:rPr lang="en-US" dirty="0"/>
              <a:t>(Memory </a:t>
            </a:r>
            <a:r>
              <a:rPr lang="en-US" dirty="0" smtClean="0"/>
              <a:t>Management Unit – </a:t>
            </a:r>
            <a:r>
              <a:rPr lang="en-US" b="1" dirty="0" smtClean="0">
                <a:solidFill>
                  <a:srgbClr val="C00000"/>
                </a:solidFill>
                <a:effectLst>
                  <a:outerShdw blurRad="38100" dist="38100" dir="2700000" algn="tl">
                    <a:srgbClr val="000000">
                      <a:alpha val="43137"/>
                    </a:srgbClr>
                  </a:outerShdw>
                </a:effectLst>
              </a:rPr>
              <a:t>MMU – </a:t>
            </a:r>
            <a:r>
              <a:rPr lang="en-US" dirty="0" err="1"/>
              <a:t>phần</a:t>
            </a:r>
            <a:r>
              <a:rPr lang="en-US" dirty="0"/>
              <a:t> </a:t>
            </a:r>
            <a:r>
              <a:rPr lang="en-US" dirty="0" err="1"/>
              <a:t>cứng</a:t>
            </a:r>
            <a:r>
              <a:rPr lang="en-US" dirty="0"/>
              <a:t> </a:t>
            </a:r>
            <a:r>
              <a:rPr lang="en-US" dirty="0" err="1"/>
              <a:t>làm</a:t>
            </a:r>
            <a:r>
              <a:rPr lang="en-US" dirty="0"/>
              <a:t> </a:t>
            </a:r>
            <a:r>
              <a:rPr lang="en-US" dirty="0" err="1"/>
              <a:t>nhiệm</a:t>
            </a:r>
            <a:r>
              <a:rPr lang="en-US" dirty="0"/>
              <a:t> </a:t>
            </a:r>
            <a:r>
              <a:rPr lang="en-US" dirty="0" err="1"/>
              <a:t>vụ</a:t>
            </a:r>
            <a:r>
              <a:rPr lang="en-US" dirty="0"/>
              <a:t> </a:t>
            </a:r>
            <a:r>
              <a:rPr lang="en-US" dirty="0" err="1"/>
              <a:t>ánh</a:t>
            </a:r>
            <a:r>
              <a:rPr lang="en-US" dirty="0"/>
              <a:t> </a:t>
            </a:r>
            <a:r>
              <a:rPr lang="en-US" dirty="0" err="1"/>
              <a:t>xạ</a:t>
            </a:r>
            <a:r>
              <a:rPr lang="en-US" dirty="0"/>
              <a:t> </a:t>
            </a:r>
            <a:r>
              <a:rPr lang="en-US" dirty="0" err="1"/>
              <a:t>địa</a:t>
            </a:r>
            <a:r>
              <a:rPr lang="en-US" dirty="0"/>
              <a:t> </a:t>
            </a:r>
            <a:r>
              <a:rPr lang="en-US" dirty="0" err="1"/>
              <a:t>chỉ</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thành</a:t>
            </a:r>
            <a:r>
              <a:rPr lang="en-US" dirty="0"/>
              <a:t> </a:t>
            </a:r>
            <a:r>
              <a:rPr lang="en-US" dirty="0" err="1"/>
              <a:t>địa</a:t>
            </a:r>
            <a:r>
              <a:rPr lang="en-US" dirty="0"/>
              <a:t> </a:t>
            </a:r>
            <a:r>
              <a:rPr lang="en-US" dirty="0" err="1"/>
              <a:t>chỉ</a:t>
            </a:r>
            <a:r>
              <a:rPr lang="en-US" dirty="0"/>
              <a:t> </a:t>
            </a:r>
            <a:r>
              <a:rPr lang="en-US" dirty="0" err="1"/>
              <a:t>vật</a:t>
            </a:r>
            <a:r>
              <a:rPr lang="en-US" dirty="0"/>
              <a:t> </a:t>
            </a:r>
            <a:r>
              <a:rPr lang="en-US" dirty="0" err="1" smtClean="0"/>
              <a:t>lý</a:t>
            </a:r>
            <a:r>
              <a:rPr lang="en-US" dirty="0" smtClean="0"/>
              <a:t> </a:t>
            </a:r>
            <a:r>
              <a:rPr lang="en-US" dirty="0" err="1" smtClean="0"/>
              <a:t>khi</a:t>
            </a:r>
            <a:r>
              <a:rPr lang="en-US" dirty="0" smtClean="0"/>
              <a:t> </a:t>
            </a:r>
            <a:r>
              <a:rPr lang="en-US" dirty="0" err="1" smtClean="0"/>
              <a:t>thực</a:t>
            </a:r>
            <a:r>
              <a:rPr lang="en-US" dirty="0" smtClean="0"/>
              <a:t> </a:t>
            </a:r>
            <a:r>
              <a:rPr lang="en-US" dirty="0" err="1" smtClean="0"/>
              <a:t>thi</a:t>
            </a:r>
            <a:r>
              <a:rPr lang="en-US" dirty="0" smtClean="0">
                <a:solidFill>
                  <a:schemeClr val="tx1"/>
                </a:solidFill>
              </a:rPr>
              <a:t>)</a:t>
            </a:r>
            <a:r>
              <a:rPr lang="en-US" dirty="0" smtClean="0"/>
              <a:t>:</a:t>
            </a:r>
          </a:p>
          <a:p>
            <a:pPr lvl="1"/>
            <a:r>
              <a:rPr lang="en-US" b="1" dirty="0" err="1" smtClean="0"/>
              <a:t>Tái</a:t>
            </a:r>
            <a:r>
              <a:rPr lang="en-US" b="1" dirty="0" smtClean="0"/>
              <a:t> </a:t>
            </a:r>
            <a:r>
              <a:rPr lang="en-US" b="1" dirty="0" err="1" smtClean="0"/>
              <a:t>định</a:t>
            </a:r>
            <a:r>
              <a:rPr lang="en-US" b="1" dirty="0" smtClean="0"/>
              <a:t> </a:t>
            </a:r>
            <a:r>
              <a:rPr lang="en-US" b="1" dirty="0" err="1" smtClean="0"/>
              <a:t>vị</a:t>
            </a:r>
            <a:r>
              <a:rPr lang="en-US" b="1" dirty="0" smtClean="0"/>
              <a:t> </a:t>
            </a:r>
            <a:r>
              <a:rPr lang="en-US" dirty="0" smtClean="0"/>
              <a:t>(Relocation): </a:t>
            </a:r>
            <a:r>
              <a:rPr lang="en-US" dirty="0" err="1" smtClean="0"/>
              <a:t>Để</a:t>
            </a:r>
            <a:r>
              <a:rPr lang="en-US" dirty="0" smtClean="0"/>
              <a:t> </a:t>
            </a:r>
            <a:r>
              <a:rPr lang="en-US" dirty="0" err="1" smtClean="0"/>
              <a:t>một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nạp</a:t>
            </a:r>
            <a:r>
              <a:rPr lang="en-US" dirty="0" smtClean="0"/>
              <a:t> </a:t>
            </a:r>
            <a:r>
              <a:rPr lang="en-US" dirty="0" err="1" smtClean="0"/>
              <a:t>vào</a:t>
            </a:r>
            <a:r>
              <a:rPr lang="en-US" dirty="0" smtClean="0"/>
              <a:t> </a:t>
            </a:r>
            <a:r>
              <a:rPr lang="en-US" dirty="0" err="1" smtClean="0"/>
              <a:t>bất</a:t>
            </a:r>
            <a:r>
              <a:rPr lang="en-US" dirty="0" smtClean="0"/>
              <a:t> </a:t>
            </a:r>
            <a:r>
              <a:rPr lang="en-US" dirty="0" err="1" smtClean="0"/>
              <a:t>cứ</a:t>
            </a:r>
            <a:r>
              <a:rPr lang="en-US" dirty="0" smtClean="0"/>
              <a:t> </a:t>
            </a:r>
            <a:r>
              <a:rPr lang="en-US" dirty="0" err="1" smtClean="0"/>
              <a:t>vị</a:t>
            </a:r>
            <a:r>
              <a:rPr lang="en-US" dirty="0" smtClean="0"/>
              <a:t> </a:t>
            </a:r>
            <a:r>
              <a:rPr lang="en-US" dirty="0" err="1" smtClean="0"/>
              <a:t>trí</a:t>
            </a:r>
            <a:r>
              <a:rPr lang="en-US" dirty="0" smtClean="0"/>
              <a:t> </a:t>
            </a:r>
            <a:r>
              <a:rPr lang="en-US" dirty="0" err="1" smtClean="0"/>
              <a:t>nào</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với</a:t>
            </a:r>
            <a:r>
              <a:rPr lang="en-US" dirty="0" smtClean="0"/>
              <a:t> </a:t>
            </a:r>
            <a:r>
              <a:rPr lang="en-US" dirty="0" err="1" smtClean="0"/>
              <a:t>mã</a:t>
            </a:r>
            <a:r>
              <a:rPr lang="en-US" dirty="0" smtClean="0"/>
              <a:t> </a:t>
            </a:r>
            <a:r>
              <a:rPr lang="en-US" dirty="0" err="1" smtClean="0"/>
              <a:t>máy</a:t>
            </a:r>
            <a:r>
              <a:rPr lang="en-US" dirty="0" smtClean="0"/>
              <a:t> </a:t>
            </a:r>
            <a:r>
              <a:rPr lang="en-US" dirty="0" err="1" smtClean="0"/>
              <a:t>khả</a:t>
            </a:r>
            <a:r>
              <a:rPr lang="en-US" dirty="0" smtClean="0"/>
              <a:t> </a:t>
            </a:r>
            <a:r>
              <a:rPr lang="en-US" dirty="0" err="1" smtClean="0"/>
              <a:t>tái</a:t>
            </a:r>
            <a:r>
              <a:rPr lang="en-US" dirty="0" smtClean="0"/>
              <a:t> </a:t>
            </a:r>
            <a:r>
              <a:rPr lang="en-US" dirty="0" err="1" smtClean="0"/>
              <a:t>định</a:t>
            </a:r>
            <a:r>
              <a:rPr lang="en-US" dirty="0" smtClean="0"/>
              <a:t> </a:t>
            </a:r>
            <a:r>
              <a:rPr lang="en-US" dirty="0" err="1" smtClean="0"/>
              <a:t>vị</a:t>
            </a:r>
            <a:r>
              <a:rPr lang="en-US" dirty="0" smtClean="0"/>
              <a:t> - relocatable object code);</a:t>
            </a:r>
          </a:p>
          <a:p>
            <a:r>
              <a:rPr lang="vi-VN" b="1" dirty="0" smtClean="0">
                <a:latin typeface="Calibri" panose="020F0502020204030204" pitchFamily="34" charset="0"/>
              </a:rPr>
              <a:t>Bảo </a:t>
            </a:r>
            <a:r>
              <a:rPr lang="vi-VN" b="1" dirty="0">
                <a:latin typeface="Calibri" panose="020F0502020204030204" pitchFamily="34" charset="0"/>
              </a:rPr>
              <a:t>vệ bộ nhớ </a:t>
            </a:r>
            <a:r>
              <a:rPr lang="vi-VN" dirty="0">
                <a:latin typeface="Calibri" panose="020F0502020204030204" pitchFamily="34" charset="0"/>
              </a:rPr>
              <a:t>(Protection): các tiến trình khác không xâm phạm vào vùng nhớ dành cho tiến trình </a:t>
            </a:r>
            <a:r>
              <a:rPr lang="vi-VN" dirty="0" smtClean="0">
                <a:latin typeface="Calibri" panose="020F0502020204030204" pitchFamily="34" charset="0"/>
              </a:rPr>
              <a:t>khác</a:t>
            </a:r>
            <a:r>
              <a:rPr lang="en-US" dirty="0" smtClean="0">
                <a:latin typeface="Calibri" panose="020F0502020204030204" pitchFamily="34" charset="0"/>
              </a:rPr>
              <a:t> </a:t>
            </a:r>
            <a:r>
              <a:rPr lang="en-US" dirty="0" err="1" smtClean="0">
                <a:latin typeface="Calibri" panose="020F0502020204030204" pitchFamily="34" charset="0"/>
              </a:rPr>
              <a:t>hoặc</a:t>
            </a:r>
            <a:r>
              <a:rPr lang="en-US" dirty="0" smtClean="0">
                <a:latin typeface="Calibri" panose="020F0502020204030204" pitchFamily="34" charset="0"/>
              </a:rPr>
              <a:t> </a:t>
            </a:r>
            <a:r>
              <a:rPr lang="en-US" dirty="0" err="1" smtClean="0">
                <a:latin typeface="Calibri" panose="020F0502020204030204" pitchFamily="34" charset="0"/>
              </a:rPr>
              <a:t>không</a:t>
            </a:r>
            <a:r>
              <a:rPr lang="en-US" dirty="0" smtClean="0">
                <a:latin typeface="Calibri" panose="020F0502020204030204" pitchFamily="34" charset="0"/>
              </a:rPr>
              <a:t> </a:t>
            </a:r>
            <a:r>
              <a:rPr lang="en-US" dirty="0" err="1" smtClean="0">
                <a:latin typeface="Calibri" panose="020F0502020204030204" pitchFamily="34" charset="0"/>
              </a:rPr>
              <a:t>được</a:t>
            </a:r>
            <a:r>
              <a:rPr lang="en-US" dirty="0" smtClean="0">
                <a:latin typeface="Calibri" panose="020F0502020204030204" pitchFamily="34" charset="0"/>
              </a:rPr>
              <a:t> </a:t>
            </a:r>
            <a:r>
              <a:rPr lang="en-US" dirty="0" err="1" smtClean="0">
                <a:latin typeface="Calibri" panose="020F0502020204030204" pitchFamily="34" charset="0"/>
              </a:rPr>
              <a:t>phép</a:t>
            </a:r>
            <a:r>
              <a:rPr lang="en-US" dirty="0" smtClean="0">
                <a:latin typeface="Calibri" panose="020F0502020204030204" pitchFamily="34" charset="0"/>
              </a:rPr>
              <a:t>(</a:t>
            </a:r>
            <a:r>
              <a:rPr lang="en-US" b="1" dirty="0" smtClean="0">
                <a:latin typeface="Calibri" panose="020F0502020204030204" pitchFamily="34" charset="0"/>
              </a:rPr>
              <a:t>relocation registers, valid bit</a:t>
            </a:r>
            <a:r>
              <a:rPr lang="en-US" dirty="0" smtClean="0">
                <a:latin typeface="Calibri" panose="020F0502020204030204" pitchFamily="34" charset="0"/>
              </a:rPr>
              <a:t>)</a:t>
            </a:r>
            <a:r>
              <a:rPr lang="vi-VN" dirty="0" smtClean="0">
                <a:latin typeface="Calibri" panose="020F0502020204030204" pitchFamily="34" charset="0"/>
              </a:rPr>
              <a:t>; </a:t>
            </a:r>
            <a:endParaRPr lang="vi-VN" dirty="0">
              <a:latin typeface="Calibri" panose="020F0502020204030204" pitchFamily="34" charset="0"/>
            </a:endParaRPr>
          </a:p>
          <a:p>
            <a:r>
              <a:rPr lang="vi-VN" b="1" dirty="0">
                <a:latin typeface="Calibri" panose="020F0502020204030204" pitchFamily="34" charset="0"/>
              </a:rPr>
              <a:t>Chia sẻ bộ nhớ</a:t>
            </a:r>
            <a:r>
              <a:rPr lang="vi-VN" dirty="0">
                <a:latin typeface="Calibri" panose="020F0502020204030204" pitchFamily="34" charset="0"/>
              </a:rPr>
              <a:t> (Sharing);</a:t>
            </a:r>
          </a:p>
          <a:p>
            <a:r>
              <a:rPr lang="vi-VN" dirty="0">
                <a:latin typeface="Calibri" panose="020F0502020204030204" pitchFamily="34" charset="0"/>
              </a:rPr>
              <a:t>T</a:t>
            </a:r>
            <a:r>
              <a:rPr lang="vi-VN" b="1" dirty="0">
                <a:latin typeface="Calibri" panose="020F0502020204030204" pitchFamily="34" charset="0"/>
              </a:rPr>
              <a:t>ổ chức bộ nhớ logic </a:t>
            </a:r>
            <a:r>
              <a:rPr lang="vi-VN" dirty="0">
                <a:latin typeface="Calibri" panose="020F0502020204030204" pitchFamily="34" charset="0"/>
              </a:rPr>
              <a:t>(Logical organization);</a:t>
            </a:r>
          </a:p>
          <a:p>
            <a:r>
              <a:rPr lang="vi-VN" b="1" dirty="0">
                <a:latin typeface="Calibri" panose="020F0502020204030204" pitchFamily="34" charset="0"/>
              </a:rPr>
              <a:t>Tổ chức bộ nhớ vật lý </a:t>
            </a:r>
            <a:r>
              <a:rPr lang="vi-VN" dirty="0">
                <a:latin typeface="Calibri" panose="020F0502020204030204" pitchFamily="34" charset="0"/>
              </a:rPr>
              <a:t>(Physical organization);</a:t>
            </a:r>
          </a:p>
          <a:p>
            <a:endParaRPr lang="vi-VN" dirty="0"/>
          </a:p>
        </p:txBody>
      </p:sp>
      <p:sp>
        <p:nvSpPr>
          <p:cNvPr id="4" name="Date Placeholder 3"/>
          <p:cNvSpPr>
            <a:spLocks noGrp="1"/>
          </p:cNvSpPr>
          <p:nvPr>
            <p:ph type="dt" sz="half" idx="10"/>
          </p:nvPr>
        </p:nvSpPr>
        <p:spPr/>
        <p:txBody>
          <a:bodyPr/>
          <a:lstStyle/>
          <a:p>
            <a:fld id="{72969009-02E3-456A-9D3A-749AE7295D05}"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4648095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3.2.3. Phân vùng động</a:t>
            </a:r>
            <a:endParaRPr lang="vi-VN" dirty="0"/>
          </a:p>
        </p:txBody>
      </p:sp>
      <p:sp>
        <p:nvSpPr>
          <p:cNvPr id="4" name="Date Placeholder 3"/>
          <p:cNvSpPr>
            <a:spLocks noGrp="1"/>
          </p:cNvSpPr>
          <p:nvPr>
            <p:ph type="dt" sz="half" idx="10"/>
          </p:nvPr>
        </p:nvSpPr>
        <p:spPr/>
        <p:txBody>
          <a:bodyPr/>
          <a:lstStyle/>
          <a:p>
            <a:fld id="{325DA0B6-25DC-42B1-BB7D-93A21B04519C}"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498286139"/>
              </p:ext>
            </p:extLst>
          </p:nvPr>
        </p:nvGraphicFramePr>
        <p:xfrm>
          <a:off x="3581400"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&lt;FREE&gt; 4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Rounded Rectangular Callout 7"/>
          <p:cNvSpPr>
            <a:spLocks noChangeArrowheads="1"/>
          </p:cNvSpPr>
          <p:nvPr/>
        </p:nvSpPr>
        <p:spPr bwMode="auto">
          <a:xfrm>
            <a:off x="612775" y="2209800"/>
            <a:ext cx="1981200" cy="1219200"/>
          </a:xfrm>
          <a:prstGeom prst="wedgeRoundRectCallout">
            <a:avLst>
              <a:gd name="adj1" fmla="val 23648"/>
              <a:gd name="adj2" fmla="val 50463"/>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err="1">
                <a:solidFill>
                  <a:srgbClr val="002060"/>
                </a:solidFill>
              </a:rPr>
              <a:t>Không</a:t>
            </a:r>
            <a:r>
              <a:rPr lang="en-US" sz="2400" dirty="0">
                <a:solidFill>
                  <a:srgbClr val="002060"/>
                </a:solidFill>
              </a:rPr>
              <a:t> </a:t>
            </a:r>
            <a:r>
              <a:rPr lang="en-US" sz="2400" dirty="0" err="1">
                <a:solidFill>
                  <a:srgbClr val="002060"/>
                </a:solidFill>
              </a:rPr>
              <a:t>còn</a:t>
            </a:r>
            <a:r>
              <a:rPr lang="en-US" sz="2400" dirty="0">
                <a:solidFill>
                  <a:srgbClr val="002060"/>
                </a:solidFill>
              </a:rPr>
              <a:t> </a:t>
            </a:r>
            <a:r>
              <a:rPr lang="en-US" sz="2400" dirty="0" err="1">
                <a:solidFill>
                  <a:srgbClr val="002060"/>
                </a:solidFill>
              </a:rPr>
              <a:t>chỗ</a:t>
            </a:r>
            <a:r>
              <a:rPr lang="en-US" sz="2400" dirty="0">
                <a:solidFill>
                  <a:srgbClr val="002060"/>
                </a:solidFill>
              </a:rPr>
              <a:t> </a:t>
            </a:r>
            <a:r>
              <a:rPr lang="en-US" sz="2400" dirty="0" err="1">
                <a:solidFill>
                  <a:srgbClr val="002060"/>
                </a:solidFill>
              </a:rPr>
              <a:t>cho</a:t>
            </a:r>
            <a:r>
              <a:rPr lang="en-US" sz="2400" dirty="0">
                <a:solidFill>
                  <a:srgbClr val="002060"/>
                </a:solidFill>
              </a:rPr>
              <a:t> P5 </a:t>
            </a:r>
            <a:r>
              <a:rPr lang="en-US" sz="2400" dirty="0" smtClean="0">
                <a:solidFill>
                  <a:srgbClr val="002060"/>
                </a:solidFill>
              </a:rPr>
              <a:t>- </a:t>
            </a:r>
            <a:r>
              <a:rPr lang="en-US" sz="2400" dirty="0">
                <a:solidFill>
                  <a:srgbClr val="002060"/>
                </a:solidFill>
              </a:rPr>
              <a:t>15K</a:t>
            </a:r>
          </a:p>
        </p:txBody>
      </p:sp>
      <p:sp>
        <p:nvSpPr>
          <p:cNvPr id="9" name="Explosion 1 8"/>
          <p:cNvSpPr>
            <a:spLocks noChangeArrowheads="1"/>
          </p:cNvSpPr>
          <p:nvPr/>
        </p:nvSpPr>
        <p:spPr bwMode="auto">
          <a:xfrm>
            <a:off x="304800" y="3810000"/>
            <a:ext cx="2971800" cy="2286000"/>
          </a:xfrm>
          <a:prstGeom prst="irregularSeal1">
            <a:avLst/>
          </a:prstGeom>
          <a:solidFill>
            <a:srgbClr val="EAF0F6"/>
          </a:solidFill>
          <a:ln w="10000">
            <a:solidFill>
              <a:srgbClr val="FF6600"/>
            </a:solidFill>
            <a:miter lim="800000"/>
            <a:headEnd/>
            <a:tailEnd/>
          </a:ln>
          <a:effectLst>
            <a:outerShdw blurRad="38100" dist="30000" dir="5400000" rotWithShape="0">
              <a:srgbClr val="808080">
                <a:alpha val="45000"/>
              </a:srgbClr>
            </a:outerShdw>
          </a:effectLst>
        </p:spPr>
        <p:txBody>
          <a:bodyPr anchor="ctr"/>
          <a:lstStyle/>
          <a:p>
            <a:pPr algn="ctr"/>
            <a:r>
              <a:rPr lang="en-US" sz="2400" dirty="0" err="1" smtClean="0">
                <a:solidFill>
                  <a:srgbClr val="002060"/>
                </a:solidFill>
              </a:rPr>
              <a:t>Cần</a:t>
            </a:r>
            <a:r>
              <a:rPr lang="en-US" sz="2400" dirty="0" smtClean="0">
                <a:solidFill>
                  <a:srgbClr val="002060"/>
                </a:solidFill>
              </a:rPr>
              <a:t> </a:t>
            </a:r>
            <a:r>
              <a:rPr lang="en-US" sz="2400" dirty="0" err="1" smtClean="0">
                <a:solidFill>
                  <a:srgbClr val="002060"/>
                </a:solidFill>
              </a:rPr>
              <a:t>chống</a:t>
            </a:r>
            <a:r>
              <a:rPr lang="en-US" sz="2400" dirty="0" smtClean="0">
                <a:solidFill>
                  <a:srgbClr val="002060"/>
                </a:solidFill>
              </a:rPr>
              <a:t> </a:t>
            </a:r>
            <a:r>
              <a:rPr lang="en-US" sz="2400" dirty="0" err="1" smtClean="0">
                <a:solidFill>
                  <a:srgbClr val="002060"/>
                </a:solidFill>
              </a:rPr>
              <a:t>phân</a:t>
            </a:r>
            <a:r>
              <a:rPr lang="en-US" sz="2400" dirty="0" smtClean="0">
                <a:solidFill>
                  <a:srgbClr val="002060"/>
                </a:solidFill>
              </a:rPr>
              <a:t> </a:t>
            </a:r>
            <a:r>
              <a:rPr lang="en-US" sz="2400" dirty="0" err="1" smtClean="0">
                <a:solidFill>
                  <a:srgbClr val="002060"/>
                </a:solidFill>
              </a:rPr>
              <a:t>mảnh</a:t>
            </a:r>
            <a:r>
              <a:rPr lang="en-US" sz="2400" dirty="0" smtClean="0">
                <a:solidFill>
                  <a:srgbClr val="002060"/>
                </a:solidFill>
              </a:rPr>
              <a:t>!!</a:t>
            </a:r>
            <a:endParaRPr lang="en-US" sz="2400" dirty="0">
              <a:solidFill>
                <a:srgbClr val="002060"/>
              </a:solidFill>
            </a:endParaRPr>
          </a:p>
        </p:txBody>
      </p:sp>
      <p:sp>
        <p:nvSpPr>
          <p:cNvPr id="10" name="Title 9"/>
          <p:cNvSpPr txBox="1">
            <a:spLocks/>
          </p:cNvSpPr>
          <p:nvPr/>
        </p:nvSpPr>
        <p:spPr>
          <a:xfrm>
            <a:off x="457200" y="1295400"/>
            <a:ext cx="2667000" cy="7921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b="1" kern="1200" cap="none" spc="-100" baseline="0">
                <a:ln>
                  <a:noFill/>
                </a:ln>
                <a:solidFill>
                  <a:srgbClr val="002060"/>
                </a:solidFill>
                <a:effectLst/>
                <a:latin typeface="+mj-lt"/>
                <a:ea typeface="+mj-ea"/>
                <a:cs typeface="+mj-cs"/>
              </a:defRPr>
            </a:lvl1pPr>
          </a:lstStyle>
          <a:p>
            <a:r>
              <a:rPr lang="en-US" dirty="0" smtClean="0"/>
              <a:t>Worst Fit</a:t>
            </a:r>
            <a:endParaRPr lang="vi-VN" dirty="0"/>
          </a:p>
        </p:txBody>
      </p:sp>
    </p:spTree>
    <p:extLst>
      <p:ext uri="{BB962C8B-B14F-4D97-AF65-F5344CB8AC3E}">
        <p14:creationId xmlns:p14="http://schemas.microsoft.com/office/powerpoint/2010/main" val="18714783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3. Quản lý bộ nhớ</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lstStyle/>
          <a:p>
            <a:pPr marL="411480" lvl="1" indent="0">
              <a:buNone/>
            </a:pPr>
            <a:r>
              <a:rPr lang="en-US" b="1" dirty="0">
                <a:solidFill>
                  <a:schemeClr val="accent4">
                    <a:lumMod val="60000"/>
                    <a:lumOff val="40000"/>
                  </a:schemeClr>
                </a:solidFill>
              </a:rPr>
              <a:t>3.1. </a:t>
            </a:r>
            <a:r>
              <a:rPr lang="en-US" b="1" dirty="0" err="1">
                <a:solidFill>
                  <a:schemeClr val="accent4">
                    <a:lumMod val="60000"/>
                    <a:lumOff val="40000"/>
                  </a:schemeClr>
                </a:solidFill>
              </a:rPr>
              <a:t>Tổng</a:t>
            </a:r>
            <a:r>
              <a:rPr lang="en-US" b="1" dirty="0">
                <a:solidFill>
                  <a:schemeClr val="accent4">
                    <a:lumMod val="60000"/>
                    <a:lumOff val="40000"/>
                  </a:schemeClr>
                </a:solidFill>
              </a:rPr>
              <a:t> </a:t>
            </a:r>
            <a:r>
              <a:rPr lang="en-US" b="1" dirty="0" err="1">
                <a:solidFill>
                  <a:schemeClr val="accent4">
                    <a:lumMod val="60000"/>
                    <a:lumOff val="40000"/>
                  </a:schemeClr>
                </a:solidFill>
              </a:rPr>
              <a:t>quan</a:t>
            </a:r>
            <a:r>
              <a:rPr lang="en-US" b="1" dirty="0">
                <a:solidFill>
                  <a:schemeClr val="accent4">
                    <a:lumMod val="60000"/>
                    <a:lumOff val="40000"/>
                  </a:schemeClr>
                </a:solidFill>
              </a:rPr>
              <a:t> </a:t>
            </a:r>
            <a:r>
              <a:rPr lang="en-US" b="1" dirty="0" err="1">
                <a:solidFill>
                  <a:schemeClr val="accent4">
                    <a:lumMod val="60000"/>
                    <a:lumOff val="40000"/>
                  </a:schemeClr>
                </a:solidFill>
              </a:rPr>
              <a:t>về</a:t>
            </a:r>
            <a:r>
              <a:rPr lang="en-US" b="1" dirty="0">
                <a:solidFill>
                  <a:schemeClr val="accent4">
                    <a:lumMod val="60000"/>
                    <a:lumOff val="40000"/>
                  </a:schemeClr>
                </a:solidFill>
              </a:rPr>
              <a:t> </a:t>
            </a:r>
            <a:r>
              <a:rPr lang="en-US" b="1" dirty="0" err="1" smtClean="0">
                <a:solidFill>
                  <a:schemeClr val="accent4">
                    <a:lumMod val="60000"/>
                    <a:lumOff val="40000"/>
                  </a:schemeClr>
                </a:solidFill>
              </a:rPr>
              <a:t>quản</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lý</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bộ</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nhớ</a:t>
            </a:r>
            <a:endParaRPr lang="vi-VN" b="1" dirty="0">
              <a:solidFill>
                <a:schemeClr val="accent4">
                  <a:lumMod val="60000"/>
                  <a:lumOff val="40000"/>
                </a:schemeClr>
              </a:solidFill>
            </a:endParaRPr>
          </a:p>
          <a:p>
            <a:pPr marL="411480" lvl="1" indent="0">
              <a:buNone/>
            </a:pPr>
            <a:r>
              <a:rPr lang="en-US" b="1" dirty="0">
                <a:solidFill>
                  <a:schemeClr val="accent4">
                    <a:lumMod val="60000"/>
                    <a:lumOff val="40000"/>
                  </a:schemeClr>
                </a:solidFill>
              </a:rPr>
              <a:t>3.2. </a:t>
            </a:r>
            <a:r>
              <a:rPr lang="en-US" b="1" dirty="0" err="1" smtClean="0">
                <a:solidFill>
                  <a:schemeClr val="accent4">
                    <a:lumMod val="60000"/>
                    <a:lumOff val="40000"/>
                  </a:schemeClr>
                </a:solidFill>
              </a:rPr>
              <a:t>Kỹ</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thuật</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cấp</a:t>
            </a:r>
            <a:r>
              <a:rPr lang="en-US" b="1" dirty="0" smtClean="0">
                <a:solidFill>
                  <a:schemeClr val="accent4">
                    <a:lumMod val="60000"/>
                    <a:lumOff val="40000"/>
                  </a:schemeClr>
                </a:solidFill>
              </a:rPr>
              <a:t> </a:t>
            </a:r>
            <a:r>
              <a:rPr lang="en-US" b="1" dirty="0" err="1">
                <a:solidFill>
                  <a:schemeClr val="accent4">
                    <a:lumMod val="60000"/>
                    <a:lumOff val="40000"/>
                  </a:schemeClr>
                </a:solidFill>
              </a:rPr>
              <a:t>phát</a:t>
            </a:r>
            <a:r>
              <a:rPr lang="en-US" b="1" dirty="0">
                <a:solidFill>
                  <a:schemeClr val="accent4">
                    <a:lumMod val="60000"/>
                    <a:lumOff val="40000"/>
                  </a:schemeClr>
                </a:solidFill>
              </a:rPr>
              <a:t> </a:t>
            </a:r>
            <a:r>
              <a:rPr lang="en-US" b="1" dirty="0" err="1">
                <a:solidFill>
                  <a:schemeClr val="accent4">
                    <a:lumMod val="60000"/>
                    <a:lumOff val="40000"/>
                  </a:schemeClr>
                </a:solidFill>
              </a:rPr>
              <a:t>bộ</a:t>
            </a:r>
            <a:r>
              <a:rPr lang="en-US" b="1" dirty="0">
                <a:solidFill>
                  <a:schemeClr val="accent4">
                    <a:lumMod val="60000"/>
                    <a:lumOff val="40000"/>
                  </a:schemeClr>
                </a:solidFill>
              </a:rPr>
              <a:t> </a:t>
            </a:r>
            <a:r>
              <a:rPr lang="en-US" b="1" dirty="0" err="1" smtClean="0">
                <a:solidFill>
                  <a:schemeClr val="accent4">
                    <a:lumMod val="60000"/>
                    <a:lumOff val="40000"/>
                  </a:schemeClr>
                </a:solidFill>
              </a:rPr>
              <a:t>nhớ</a:t>
            </a:r>
            <a:endParaRPr lang="en-US" b="1" dirty="0" smtClean="0">
              <a:solidFill>
                <a:schemeClr val="accent4">
                  <a:lumMod val="60000"/>
                  <a:lumOff val="40000"/>
                </a:schemeClr>
              </a:solidFill>
            </a:endParaRPr>
          </a:p>
          <a:p>
            <a:pPr marL="411480" lvl="1" indent="0">
              <a:buNone/>
            </a:pPr>
            <a:r>
              <a:rPr lang="en-US" b="1" dirty="0" smtClean="0"/>
              <a:t>3.3. </a:t>
            </a:r>
            <a:r>
              <a:rPr lang="en-US" b="1" dirty="0" err="1" smtClean="0"/>
              <a:t>Kỹ</a:t>
            </a:r>
            <a:r>
              <a:rPr lang="en-US" b="1" dirty="0" smtClean="0"/>
              <a:t> </a:t>
            </a:r>
            <a:r>
              <a:rPr lang="en-US" b="1" dirty="0" err="1" smtClean="0"/>
              <a:t>thuật</a:t>
            </a:r>
            <a:r>
              <a:rPr lang="en-US" b="1" dirty="0" smtClean="0"/>
              <a:t> </a:t>
            </a:r>
            <a:r>
              <a:rPr lang="en-US" b="1" dirty="0" err="1" smtClean="0"/>
              <a:t>chống</a:t>
            </a:r>
            <a:r>
              <a:rPr lang="en-US" b="1" dirty="0" smtClean="0"/>
              <a:t> </a:t>
            </a:r>
            <a:r>
              <a:rPr lang="en-US" b="1" dirty="0" err="1"/>
              <a:t>phân</a:t>
            </a:r>
            <a:r>
              <a:rPr lang="en-US" b="1" dirty="0"/>
              <a:t> </a:t>
            </a:r>
            <a:r>
              <a:rPr lang="en-US" b="1" dirty="0" err="1"/>
              <a:t>mảnh</a:t>
            </a:r>
            <a:r>
              <a:rPr lang="en-US" b="1" dirty="0"/>
              <a:t> (compaction</a:t>
            </a:r>
            <a:r>
              <a:rPr lang="en-US" b="1" dirty="0" smtClean="0"/>
              <a:t>)</a:t>
            </a:r>
          </a:p>
          <a:p>
            <a:pPr marL="411480" lvl="1" indent="0">
              <a:buNone/>
            </a:pPr>
            <a:r>
              <a:rPr lang="en-US" b="1" dirty="0">
                <a:solidFill>
                  <a:schemeClr val="accent4">
                    <a:lumMod val="60000"/>
                    <a:lumOff val="40000"/>
                  </a:schemeClr>
                </a:solidFill>
              </a:rPr>
              <a:t>3.4. Tái định vị (Relocation</a:t>
            </a:r>
            <a:r>
              <a:rPr lang="en-US" b="1" dirty="0" smtClean="0">
                <a:solidFill>
                  <a:schemeClr val="accent4">
                    <a:lumMod val="60000"/>
                    <a:lumOff val="40000"/>
                  </a:schemeClr>
                </a:solidFill>
              </a:rPr>
              <a:t>)</a:t>
            </a:r>
          </a:p>
          <a:p>
            <a:pPr marL="411480" lvl="1" indent="0">
              <a:buNone/>
            </a:pPr>
            <a:r>
              <a:rPr lang="en-US" b="1" dirty="0" smtClean="0">
                <a:solidFill>
                  <a:schemeClr val="accent4">
                    <a:lumMod val="60000"/>
                    <a:lumOff val="40000"/>
                  </a:schemeClr>
                </a:solidFill>
              </a:rPr>
              <a:t>3.5. Các dạng cấu trúc chương trình</a:t>
            </a:r>
          </a:p>
        </p:txBody>
      </p:sp>
      <p:sp>
        <p:nvSpPr>
          <p:cNvPr id="4" name="Date Placeholder 3"/>
          <p:cNvSpPr>
            <a:spLocks noGrp="1"/>
          </p:cNvSpPr>
          <p:nvPr>
            <p:ph type="dt" sz="half" idx="10"/>
          </p:nvPr>
        </p:nvSpPr>
        <p:spPr/>
        <p:txBody>
          <a:bodyPr/>
          <a:lstStyle/>
          <a:p>
            <a:fld id="{17824DB9-DBD9-4C3F-8584-7EC5EA4FC404}"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33083828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a:t>
            </a:r>
            <a:r>
              <a:rPr lang="en-US" dirty="0" err="1" smtClean="0"/>
              <a:t>Chống</a:t>
            </a:r>
            <a:r>
              <a:rPr lang="en-US" dirty="0" smtClean="0"/>
              <a:t> </a:t>
            </a:r>
            <a:r>
              <a:rPr lang="en-US" dirty="0" err="1" smtClean="0"/>
              <a:t>phân</a:t>
            </a:r>
            <a:r>
              <a:rPr lang="en-US" dirty="0" smtClean="0"/>
              <a:t> </a:t>
            </a:r>
            <a:r>
              <a:rPr lang="en-US" dirty="0" err="1" smtClean="0"/>
              <a:t>mảnh</a:t>
            </a:r>
            <a:r>
              <a:rPr lang="en-US" dirty="0" smtClean="0"/>
              <a:t> (compaction)</a:t>
            </a:r>
            <a:endParaRPr lang="vi-VN" dirty="0"/>
          </a:p>
        </p:txBody>
      </p:sp>
      <p:sp>
        <p:nvSpPr>
          <p:cNvPr id="3" name="Content Placeholder 2"/>
          <p:cNvSpPr>
            <a:spLocks noGrp="1"/>
          </p:cNvSpPr>
          <p:nvPr>
            <p:ph idx="1"/>
          </p:nvPr>
        </p:nvSpPr>
        <p:spPr/>
        <p:txBody>
          <a:bodyPr/>
          <a:lstStyle/>
          <a:p>
            <a:r>
              <a:rPr lang="en-US" dirty="0" err="1" smtClean="0"/>
              <a:t>Chống</a:t>
            </a:r>
            <a:r>
              <a:rPr lang="en-US" dirty="0" smtClean="0"/>
              <a:t> </a:t>
            </a:r>
            <a:r>
              <a:rPr lang="en-US" dirty="0" err="1" smtClean="0"/>
              <a:t>phân</a:t>
            </a:r>
            <a:r>
              <a:rPr lang="en-US" dirty="0" smtClean="0"/>
              <a:t> </a:t>
            </a:r>
            <a:r>
              <a:rPr lang="en-US" dirty="0" err="1" smtClean="0"/>
              <a:t>mảnh</a:t>
            </a:r>
            <a:r>
              <a:rPr lang="en-US" dirty="0" smtClean="0"/>
              <a:t> </a:t>
            </a:r>
            <a:r>
              <a:rPr lang="en-US" dirty="0" err="1" smtClean="0"/>
              <a:t>giúp</a:t>
            </a:r>
            <a:r>
              <a:rPr lang="en-US" dirty="0" smtClean="0"/>
              <a:t> </a:t>
            </a:r>
            <a:r>
              <a:rPr lang="en-US" dirty="0" err="1" smtClean="0"/>
              <a:t>xử</a:t>
            </a:r>
            <a:r>
              <a:rPr lang="en-US" dirty="0" smtClean="0"/>
              <a:t> </a:t>
            </a:r>
            <a:r>
              <a:rPr lang="en-US" dirty="0" err="1" smtClean="0"/>
              <a:t>lý</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phân</a:t>
            </a:r>
            <a:r>
              <a:rPr lang="en-US" dirty="0" smtClean="0"/>
              <a:t> </a:t>
            </a:r>
            <a:r>
              <a:rPr lang="en-US" dirty="0" err="1" smtClean="0"/>
              <a:t>mảnh</a:t>
            </a:r>
            <a:r>
              <a:rPr lang="en-US" dirty="0" smtClean="0"/>
              <a:t> </a:t>
            </a:r>
            <a:r>
              <a:rPr lang="en-US" dirty="0" err="1" smtClean="0"/>
              <a:t>ngoài</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các</a:t>
            </a:r>
            <a:r>
              <a:rPr lang="en-US" dirty="0" smtClean="0"/>
              <a:t> </a:t>
            </a:r>
            <a:r>
              <a:rPr lang="en-US" dirty="0" err="1" smtClean="0"/>
              <a:t>phân</a:t>
            </a:r>
            <a:r>
              <a:rPr lang="en-US" dirty="0" smtClean="0"/>
              <a:t> </a:t>
            </a:r>
            <a:r>
              <a:rPr lang="en-US" dirty="0" err="1" smtClean="0"/>
              <a:t>vùng</a:t>
            </a:r>
            <a:r>
              <a:rPr lang="en-US" dirty="0" smtClean="0"/>
              <a:t> </a:t>
            </a:r>
            <a:r>
              <a:rPr lang="en-US" dirty="0" err="1" smtClean="0"/>
              <a:t>trống</a:t>
            </a:r>
            <a:r>
              <a:rPr lang="en-US" dirty="0" smtClean="0"/>
              <a:t> </a:t>
            </a:r>
            <a:r>
              <a:rPr lang="en-US" dirty="0" err="1" smtClean="0"/>
              <a:t>liền</a:t>
            </a:r>
            <a:r>
              <a:rPr lang="en-US" dirty="0" smtClean="0"/>
              <a:t> </a:t>
            </a:r>
            <a:r>
              <a:rPr lang="en-US" dirty="0" err="1" smtClean="0"/>
              <a:t>kề</a:t>
            </a:r>
            <a:r>
              <a:rPr lang="en-US" dirty="0" smtClean="0"/>
              <a:t>;</a:t>
            </a:r>
          </a:p>
          <a:p>
            <a:r>
              <a:rPr lang="en-US" dirty="0" err="1" smtClean="0"/>
              <a:t>Chống</a:t>
            </a:r>
            <a:r>
              <a:rPr lang="en-US" dirty="0" smtClean="0"/>
              <a:t> </a:t>
            </a:r>
            <a:r>
              <a:rPr lang="en-US" dirty="0" err="1" smtClean="0"/>
              <a:t>phân</a:t>
            </a:r>
            <a:r>
              <a:rPr lang="en-US" dirty="0" smtClean="0"/>
              <a:t> </a:t>
            </a:r>
            <a:r>
              <a:rPr lang="en-US" dirty="0" err="1" smtClean="0"/>
              <a:t>mảnh</a:t>
            </a:r>
            <a:r>
              <a:rPr lang="en-US" dirty="0" smtClean="0"/>
              <a:t> </a:t>
            </a:r>
            <a:r>
              <a:rPr lang="en-US" dirty="0" err="1" smtClean="0"/>
              <a:t>đòi</a:t>
            </a:r>
            <a:r>
              <a:rPr lang="en-US" dirty="0" smtClean="0"/>
              <a:t> </a:t>
            </a:r>
            <a:r>
              <a:rPr lang="en-US" dirty="0" err="1" smtClean="0"/>
              <a:t>hỏi</a:t>
            </a:r>
            <a:r>
              <a:rPr lang="en-US" dirty="0" smtClean="0"/>
              <a:t> </a:t>
            </a:r>
            <a:r>
              <a:rPr lang="en-US" dirty="0" err="1" smtClean="0"/>
              <a:t>tái</a:t>
            </a:r>
            <a:r>
              <a:rPr lang="en-US" dirty="0" smtClean="0"/>
              <a:t> </a:t>
            </a:r>
            <a:r>
              <a:rPr lang="en-US" dirty="0" err="1" smtClean="0"/>
              <a:t>định</a:t>
            </a:r>
            <a:r>
              <a:rPr lang="en-US" dirty="0" smtClean="0"/>
              <a:t> </a:t>
            </a:r>
            <a:r>
              <a:rPr lang="en-US" dirty="0" err="1" smtClean="0"/>
              <a:t>vị</a:t>
            </a:r>
            <a:r>
              <a:rPr lang="en-US" dirty="0" smtClean="0"/>
              <a:t> </a:t>
            </a:r>
            <a:r>
              <a:rPr lang="en-US" dirty="0" err="1" smtClean="0"/>
              <a:t>động</a:t>
            </a:r>
            <a:r>
              <a:rPr lang="en-US" dirty="0" smtClean="0"/>
              <a:t>, </a:t>
            </a:r>
            <a:r>
              <a:rPr lang="en-US" dirty="0" err="1" smtClean="0"/>
              <a:t>việc</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tối</a:t>
            </a:r>
            <a:r>
              <a:rPr lang="en-US" dirty="0" smtClean="0"/>
              <a:t> </a:t>
            </a:r>
            <a:r>
              <a:rPr lang="en-US" dirty="0" err="1" smtClean="0"/>
              <a:t>ưu</a:t>
            </a:r>
            <a:r>
              <a:rPr lang="en-US" dirty="0" smtClean="0"/>
              <a:t> </a:t>
            </a:r>
            <a:r>
              <a:rPr lang="en-US" dirty="0" err="1" smtClean="0"/>
              <a:t>là</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phức</a:t>
            </a:r>
            <a:r>
              <a:rPr lang="en-US" dirty="0" smtClean="0"/>
              <a:t> </a:t>
            </a:r>
            <a:r>
              <a:rPr lang="en-US" dirty="0" err="1" smtClean="0"/>
              <a:t>tạp</a:t>
            </a:r>
            <a:r>
              <a:rPr lang="en-US" dirty="0" smtClean="0"/>
              <a:t>;</a:t>
            </a:r>
          </a:p>
          <a:p>
            <a:r>
              <a:rPr lang="en-US" dirty="0" err="1" smtClean="0"/>
              <a:t>Một</a:t>
            </a:r>
            <a:r>
              <a:rPr lang="en-US" dirty="0" smtClean="0"/>
              <a:t> </a:t>
            </a:r>
            <a:r>
              <a:rPr lang="en-US" dirty="0" err="1" smtClean="0"/>
              <a:t>trong</a:t>
            </a:r>
            <a:r>
              <a:rPr lang="en-US" dirty="0" smtClean="0"/>
              <a:t> </a:t>
            </a:r>
            <a:r>
              <a:rPr lang="en-US" dirty="0" err="1" smtClean="0"/>
              <a:t>các</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là</a:t>
            </a:r>
            <a:r>
              <a:rPr lang="en-US" dirty="0" smtClean="0"/>
              <a:t> </a:t>
            </a:r>
            <a:r>
              <a:rPr lang="en-US" dirty="0" err="1" smtClean="0"/>
              <a:t>sử</a:t>
            </a:r>
            <a:r>
              <a:rPr lang="en-US" dirty="0" smtClean="0"/>
              <a:t> </a:t>
            </a:r>
            <a:r>
              <a:rPr lang="en-US" dirty="0" err="1" smtClean="0"/>
              <a:t>dụng</a:t>
            </a:r>
            <a:r>
              <a:rPr lang="en-US" dirty="0" smtClean="0"/>
              <a:t> swapping </a:t>
            </a:r>
            <a:r>
              <a:rPr lang="en-US" dirty="0" err="1" smtClean="0"/>
              <a:t>giữa</a:t>
            </a:r>
            <a:r>
              <a:rPr lang="en-US" dirty="0" smtClean="0"/>
              <a:t> </a:t>
            </a:r>
            <a:r>
              <a:rPr lang="en-US" dirty="0" err="1" smtClean="0"/>
              <a:t>bộ</a:t>
            </a:r>
            <a:r>
              <a:rPr lang="en-US" dirty="0" smtClean="0"/>
              <a:t> </a:t>
            </a:r>
            <a:r>
              <a:rPr lang="en-US" dirty="0" err="1" smtClean="0"/>
              <a:t>nhớ</a:t>
            </a:r>
            <a:r>
              <a:rPr lang="en-US" dirty="0" smtClean="0"/>
              <a:t> </a:t>
            </a:r>
            <a:r>
              <a:rPr lang="en-US" dirty="0" err="1" smtClean="0"/>
              <a:t>chính</a:t>
            </a:r>
            <a:r>
              <a:rPr lang="en-US" dirty="0" smtClean="0"/>
              <a:t> </a:t>
            </a:r>
            <a:r>
              <a:rPr lang="en-US" dirty="0" err="1" smtClean="0"/>
              <a:t>và</a:t>
            </a:r>
            <a:r>
              <a:rPr lang="en-US" dirty="0" smtClean="0"/>
              <a:t> </a:t>
            </a:r>
            <a:r>
              <a:rPr lang="en-US" dirty="0" err="1" smtClean="0"/>
              <a:t>bộ</a:t>
            </a:r>
            <a:r>
              <a:rPr lang="en-US" dirty="0" smtClean="0"/>
              <a:t> </a:t>
            </a:r>
            <a:r>
              <a:rPr lang="en-US" dirty="0" err="1" smtClean="0"/>
              <a:t>nhớ</a:t>
            </a:r>
            <a:r>
              <a:rPr lang="en-US" dirty="0" smtClean="0"/>
              <a:t> </a:t>
            </a:r>
            <a:r>
              <a:rPr lang="en-US" dirty="0" err="1" smtClean="0"/>
              <a:t>phụ</a:t>
            </a:r>
            <a:r>
              <a:rPr lang="en-US" dirty="0" smtClean="0"/>
              <a:t>. </a:t>
            </a:r>
            <a:endParaRPr lang="en-US" dirty="0"/>
          </a:p>
          <a:p>
            <a:endParaRPr lang="vi-VN" dirty="0"/>
          </a:p>
        </p:txBody>
      </p:sp>
      <p:sp>
        <p:nvSpPr>
          <p:cNvPr id="4" name="Date Placeholder 3"/>
          <p:cNvSpPr>
            <a:spLocks noGrp="1"/>
          </p:cNvSpPr>
          <p:nvPr>
            <p:ph type="dt" sz="half" idx="10"/>
          </p:nvPr>
        </p:nvSpPr>
        <p:spPr/>
        <p:txBody>
          <a:bodyPr/>
          <a:lstStyle/>
          <a:p>
            <a:fld id="{72B52CF6-E541-4541-A271-CA8805049CD0}"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Tree>
    <p:extLst>
      <p:ext uri="{BB962C8B-B14F-4D97-AF65-F5344CB8AC3E}">
        <p14:creationId xmlns:p14="http://schemas.microsoft.com/office/powerpoint/2010/main" val="1704250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a:t>
            </a:r>
            <a:r>
              <a:rPr lang="en-US" dirty="0" err="1"/>
              <a:t>Chống</a:t>
            </a:r>
            <a:r>
              <a:rPr lang="en-US" dirty="0"/>
              <a:t> </a:t>
            </a:r>
            <a:r>
              <a:rPr lang="en-US" dirty="0" err="1"/>
              <a:t>phân</a:t>
            </a:r>
            <a:r>
              <a:rPr lang="en-US" dirty="0"/>
              <a:t> </a:t>
            </a:r>
            <a:r>
              <a:rPr lang="en-US" dirty="0" err="1"/>
              <a:t>mảnh</a:t>
            </a:r>
            <a:r>
              <a:rPr lang="en-US" dirty="0"/>
              <a:t> (compaction)</a:t>
            </a:r>
            <a:endParaRPr lang="vi-VN" dirty="0"/>
          </a:p>
        </p:txBody>
      </p:sp>
      <p:sp>
        <p:nvSpPr>
          <p:cNvPr id="4" name="Date Placeholder 3"/>
          <p:cNvSpPr>
            <a:spLocks noGrp="1"/>
          </p:cNvSpPr>
          <p:nvPr>
            <p:ph type="dt" sz="half" idx="10"/>
          </p:nvPr>
        </p:nvSpPr>
        <p:spPr/>
        <p:txBody>
          <a:bodyPr/>
          <a:lstStyle/>
          <a:p>
            <a:fld id="{E48DBF34-255B-4E4C-B12D-FF8EEFC6C330}"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439287868"/>
              </p:ext>
            </p:extLst>
          </p:nvPr>
        </p:nvGraphicFramePr>
        <p:xfrm>
          <a:off x="3581400"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&lt;FREE&gt; 13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&lt;FREE&gt; 4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Rounded Rectangular Callout 7"/>
          <p:cNvSpPr>
            <a:spLocks noChangeArrowheads="1"/>
          </p:cNvSpPr>
          <p:nvPr/>
        </p:nvSpPr>
        <p:spPr bwMode="auto">
          <a:xfrm>
            <a:off x="612775" y="2209800"/>
            <a:ext cx="1981200" cy="1219200"/>
          </a:xfrm>
          <a:prstGeom prst="wedgeRoundRectCallout">
            <a:avLst>
              <a:gd name="adj1" fmla="val 23648"/>
              <a:gd name="adj2" fmla="val 50463"/>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err="1" smtClean="0">
                <a:solidFill>
                  <a:srgbClr val="002060"/>
                </a:solidFill>
              </a:rPr>
              <a:t>Bộ</a:t>
            </a:r>
            <a:r>
              <a:rPr lang="en-US" sz="2400" dirty="0" smtClean="0">
                <a:solidFill>
                  <a:srgbClr val="002060"/>
                </a:solidFill>
              </a:rPr>
              <a:t> </a:t>
            </a:r>
            <a:r>
              <a:rPr lang="en-US" sz="2400" dirty="0" err="1" smtClean="0">
                <a:solidFill>
                  <a:srgbClr val="002060"/>
                </a:solidFill>
              </a:rPr>
              <a:t>nhớ</a:t>
            </a:r>
            <a:r>
              <a:rPr lang="en-US" sz="2400" dirty="0" smtClean="0">
                <a:solidFill>
                  <a:srgbClr val="002060"/>
                </a:solidFill>
              </a:rPr>
              <a:t> </a:t>
            </a:r>
            <a:r>
              <a:rPr lang="en-US" sz="2400" dirty="0" err="1" smtClean="0">
                <a:solidFill>
                  <a:srgbClr val="002060"/>
                </a:solidFill>
              </a:rPr>
              <a:t>bị</a:t>
            </a:r>
            <a:r>
              <a:rPr lang="en-US" sz="2400" dirty="0" smtClean="0">
                <a:solidFill>
                  <a:srgbClr val="002060"/>
                </a:solidFill>
              </a:rPr>
              <a:t> </a:t>
            </a:r>
            <a:r>
              <a:rPr lang="en-US" sz="2400" dirty="0" err="1" smtClean="0">
                <a:solidFill>
                  <a:srgbClr val="002060"/>
                </a:solidFill>
              </a:rPr>
              <a:t>phân</a:t>
            </a:r>
            <a:r>
              <a:rPr lang="en-US" sz="2400" dirty="0" smtClean="0">
                <a:solidFill>
                  <a:srgbClr val="002060"/>
                </a:solidFill>
              </a:rPr>
              <a:t> </a:t>
            </a:r>
            <a:r>
              <a:rPr lang="en-US" sz="2400" dirty="0" err="1" smtClean="0">
                <a:solidFill>
                  <a:srgbClr val="002060"/>
                </a:solidFill>
              </a:rPr>
              <a:t>mảnh</a:t>
            </a:r>
            <a:endParaRPr lang="en-US" sz="2400" dirty="0">
              <a:solidFill>
                <a:srgbClr val="002060"/>
              </a:solidFill>
            </a:endParaRPr>
          </a:p>
        </p:txBody>
      </p:sp>
    </p:spTree>
    <p:extLst>
      <p:ext uri="{BB962C8B-B14F-4D97-AF65-F5344CB8AC3E}">
        <p14:creationId xmlns:p14="http://schemas.microsoft.com/office/powerpoint/2010/main" val="40211490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a:t>
            </a:r>
            <a:r>
              <a:rPr lang="en-US" dirty="0" err="1"/>
              <a:t>Chống</a:t>
            </a:r>
            <a:r>
              <a:rPr lang="en-US" dirty="0"/>
              <a:t> </a:t>
            </a:r>
            <a:r>
              <a:rPr lang="en-US" dirty="0" err="1"/>
              <a:t>phân</a:t>
            </a:r>
            <a:r>
              <a:rPr lang="en-US" dirty="0"/>
              <a:t> </a:t>
            </a:r>
            <a:r>
              <a:rPr lang="en-US" dirty="0" err="1"/>
              <a:t>mảnh</a:t>
            </a:r>
            <a:r>
              <a:rPr lang="en-US" dirty="0"/>
              <a:t> (compaction)</a:t>
            </a:r>
            <a:endParaRPr lang="vi-VN" dirty="0"/>
          </a:p>
        </p:txBody>
      </p:sp>
      <p:sp>
        <p:nvSpPr>
          <p:cNvPr id="4" name="Date Placeholder 3"/>
          <p:cNvSpPr>
            <a:spLocks noGrp="1"/>
          </p:cNvSpPr>
          <p:nvPr>
            <p:ph type="dt" sz="half" idx="10"/>
          </p:nvPr>
        </p:nvSpPr>
        <p:spPr/>
        <p:txBody>
          <a:bodyPr/>
          <a:lstStyle/>
          <a:p>
            <a:fld id="{4E50D3DA-C142-4E1F-98E4-5DD12EB98D61}"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922719246"/>
              </p:ext>
            </p:extLst>
          </p:nvPr>
        </p:nvGraphicFramePr>
        <p:xfrm>
          <a:off x="2740025"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Can 7"/>
          <p:cNvSpPr>
            <a:spLocks noChangeArrowheads="1"/>
          </p:cNvSpPr>
          <p:nvPr/>
        </p:nvSpPr>
        <p:spPr bwMode="auto">
          <a:xfrm>
            <a:off x="6245225" y="3048000"/>
            <a:ext cx="1679575" cy="990600"/>
          </a:xfrm>
          <a:prstGeom prst="can">
            <a:avLst>
              <a:gd name="adj" fmla="val 25000"/>
            </a:avLst>
          </a:prstGeom>
          <a:solidFill>
            <a:schemeClr val="accent1"/>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latin typeface="Calibri" pitchFamily="34" charset="0"/>
              <a:cs typeface="Calibri" pitchFamily="34" charset="0"/>
            </a:endParaRPr>
          </a:p>
        </p:txBody>
      </p:sp>
      <p:cxnSp>
        <p:nvCxnSpPr>
          <p:cNvPr id="9" name="Straight Arrow Connector 8"/>
          <p:cNvCxnSpPr>
            <a:cxnSpLocks noChangeShapeType="1"/>
          </p:cNvCxnSpPr>
          <p:nvPr/>
        </p:nvCxnSpPr>
        <p:spPr bwMode="auto">
          <a:xfrm>
            <a:off x="4721225" y="3657600"/>
            <a:ext cx="152400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0" name="TextBox 9"/>
          <p:cNvSpPr txBox="1">
            <a:spLocks noChangeArrowheads="1"/>
          </p:cNvSpPr>
          <p:nvPr/>
        </p:nvSpPr>
        <p:spPr bwMode="auto">
          <a:xfrm>
            <a:off x="4949825" y="3657600"/>
            <a:ext cx="152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solidFill>
                  <a:srgbClr val="002060"/>
                </a:solidFill>
                <a:latin typeface="Calibri" pitchFamily="34" charset="0"/>
                <a:cs typeface="Calibri" pitchFamily="34" charset="0"/>
              </a:rPr>
              <a:t>Swap out</a:t>
            </a:r>
          </a:p>
          <a:p>
            <a:pPr eaLnBrk="1" hangingPunct="1"/>
            <a:r>
              <a:rPr lang="en-US">
                <a:solidFill>
                  <a:srgbClr val="002060"/>
                </a:solidFill>
                <a:latin typeface="Calibri" pitchFamily="34" charset="0"/>
                <a:cs typeface="Calibri" pitchFamily="34" charset="0"/>
              </a:rPr>
              <a:t> P2</a:t>
            </a:r>
          </a:p>
        </p:txBody>
      </p:sp>
    </p:spTree>
    <p:extLst>
      <p:ext uri="{BB962C8B-B14F-4D97-AF65-F5344CB8AC3E}">
        <p14:creationId xmlns:p14="http://schemas.microsoft.com/office/powerpoint/2010/main" val="30542904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a:t>
            </a:r>
            <a:r>
              <a:rPr lang="en-US" dirty="0" err="1"/>
              <a:t>Chống</a:t>
            </a:r>
            <a:r>
              <a:rPr lang="en-US" dirty="0"/>
              <a:t> </a:t>
            </a:r>
            <a:r>
              <a:rPr lang="en-US" dirty="0" err="1"/>
              <a:t>phân</a:t>
            </a:r>
            <a:r>
              <a:rPr lang="en-US" dirty="0"/>
              <a:t> </a:t>
            </a:r>
            <a:r>
              <a:rPr lang="en-US" dirty="0" err="1"/>
              <a:t>mảnh</a:t>
            </a:r>
            <a:r>
              <a:rPr lang="en-US" dirty="0"/>
              <a:t> (compaction)</a:t>
            </a:r>
            <a:endParaRPr lang="vi-VN" dirty="0"/>
          </a:p>
        </p:txBody>
      </p:sp>
      <p:sp>
        <p:nvSpPr>
          <p:cNvPr id="4" name="Date Placeholder 3"/>
          <p:cNvSpPr>
            <a:spLocks noGrp="1"/>
          </p:cNvSpPr>
          <p:nvPr>
            <p:ph type="dt" sz="half" idx="10"/>
          </p:nvPr>
        </p:nvSpPr>
        <p:spPr/>
        <p:txBody>
          <a:bodyPr/>
          <a:lstStyle/>
          <a:p>
            <a:fld id="{84AB28C8-CEA3-4BF1-A008-E2D8F06A7D96}"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62541672"/>
              </p:ext>
            </p:extLst>
          </p:nvPr>
        </p:nvGraphicFramePr>
        <p:xfrm>
          <a:off x="2743200"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Can 7"/>
          <p:cNvSpPr>
            <a:spLocks noChangeArrowheads="1"/>
          </p:cNvSpPr>
          <p:nvPr/>
        </p:nvSpPr>
        <p:spPr bwMode="auto">
          <a:xfrm>
            <a:off x="6248400" y="3048000"/>
            <a:ext cx="1679575" cy="990600"/>
          </a:xfrm>
          <a:prstGeom prst="can">
            <a:avLst>
              <a:gd name="adj" fmla="val 25000"/>
            </a:avLst>
          </a:prstGeom>
          <a:solidFill>
            <a:schemeClr val="accent1"/>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latin typeface="Calibri" pitchFamily="34" charset="0"/>
              <a:cs typeface="Calibri" pitchFamily="34" charset="0"/>
            </a:endParaRPr>
          </a:p>
        </p:txBody>
      </p:sp>
      <p:cxnSp>
        <p:nvCxnSpPr>
          <p:cNvPr id="9" name="Straight Arrow Connector 8"/>
          <p:cNvCxnSpPr>
            <a:cxnSpLocks noChangeShapeType="1"/>
          </p:cNvCxnSpPr>
          <p:nvPr/>
        </p:nvCxnSpPr>
        <p:spPr bwMode="auto">
          <a:xfrm rot="10800000">
            <a:off x="4724400" y="2743200"/>
            <a:ext cx="1524000" cy="914400"/>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0" name="TextBox 9"/>
          <p:cNvSpPr txBox="1">
            <a:spLocks noChangeArrowheads="1"/>
          </p:cNvSpPr>
          <p:nvPr/>
        </p:nvSpPr>
        <p:spPr bwMode="auto">
          <a:xfrm>
            <a:off x="5181600" y="2419350"/>
            <a:ext cx="152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solidFill>
                  <a:srgbClr val="002060"/>
                </a:solidFill>
                <a:latin typeface="Calibri" pitchFamily="34" charset="0"/>
                <a:cs typeface="Calibri" pitchFamily="34" charset="0"/>
              </a:rPr>
              <a:t>Swap in</a:t>
            </a:r>
          </a:p>
          <a:p>
            <a:pPr eaLnBrk="1" hangingPunct="1"/>
            <a:r>
              <a:rPr lang="en-US">
                <a:solidFill>
                  <a:srgbClr val="002060"/>
                </a:solidFill>
                <a:latin typeface="Calibri" pitchFamily="34" charset="0"/>
                <a:cs typeface="Calibri" pitchFamily="34" charset="0"/>
              </a:rPr>
              <a:t> P2</a:t>
            </a:r>
          </a:p>
        </p:txBody>
      </p:sp>
      <p:sp>
        <p:nvSpPr>
          <p:cNvPr id="11" name="TextBox 10"/>
          <p:cNvSpPr txBox="1">
            <a:spLocks noChangeArrowheads="1"/>
          </p:cNvSpPr>
          <p:nvPr/>
        </p:nvSpPr>
        <p:spPr bwMode="auto">
          <a:xfrm>
            <a:off x="6324600" y="3276600"/>
            <a:ext cx="1558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dirty="0">
                <a:solidFill>
                  <a:srgbClr val="002060"/>
                </a:solidFill>
                <a:latin typeface="Calibri" pitchFamily="34" charset="0"/>
                <a:cs typeface="Calibri" pitchFamily="34" charset="0"/>
              </a:rPr>
              <a:t>Secondary</a:t>
            </a:r>
          </a:p>
          <a:p>
            <a:pPr algn="ctr" eaLnBrk="1" hangingPunct="1"/>
            <a:r>
              <a:rPr lang="en-US" dirty="0">
                <a:solidFill>
                  <a:srgbClr val="002060"/>
                </a:solidFill>
                <a:latin typeface="Calibri" pitchFamily="34" charset="0"/>
                <a:cs typeface="Calibri" pitchFamily="34" charset="0"/>
              </a:rPr>
              <a:t>storage</a:t>
            </a:r>
          </a:p>
        </p:txBody>
      </p:sp>
    </p:spTree>
    <p:extLst>
      <p:ext uri="{BB962C8B-B14F-4D97-AF65-F5344CB8AC3E}">
        <p14:creationId xmlns:p14="http://schemas.microsoft.com/office/powerpoint/2010/main" val="9830883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a:t>
            </a:r>
            <a:r>
              <a:rPr lang="en-US" dirty="0" err="1"/>
              <a:t>Chống</a:t>
            </a:r>
            <a:r>
              <a:rPr lang="en-US" dirty="0"/>
              <a:t> </a:t>
            </a:r>
            <a:r>
              <a:rPr lang="en-US" dirty="0" err="1"/>
              <a:t>phân</a:t>
            </a:r>
            <a:r>
              <a:rPr lang="en-US" dirty="0"/>
              <a:t> </a:t>
            </a:r>
            <a:r>
              <a:rPr lang="en-US" dirty="0" err="1"/>
              <a:t>mảnh</a:t>
            </a:r>
            <a:r>
              <a:rPr lang="en-US" dirty="0"/>
              <a:t> (compaction)</a:t>
            </a:r>
            <a:endParaRPr lang="vi-VN" dirty="0"/>
          </a:p>
        </p:txBody>
      </p:sp>
      <p:sp>
        <p:nvSpPr>
          <p:cNvPr id="4" name="Date Placeholder 3"/>
          <p:cNvSpPr>
            <a:spLocks noGrp="1"/>
          </p:cNvSpPr>
          <p:nvPr>
            <p:ph type="dt" sz="half" idx="10"/>
          </p:nvPr>
        </p:nvSpPr>
        <p:spPr/>
        <p:txBody>
          <a:bodyPr/>
          <a:lstStyle/>
          <a:p>
            <a:fld id="{1785E444-8EB8-4244-BCCE-6477E034DF5F}"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169982220"/>
              </p:ext>
            </p:extLst>
          </p:nvPr>
        </p:nvGraphicFramePr>
        <p:xfrm>
          <a:off x="2743200"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Can 7"/>
          <p:cNvSpPr>
            <a:spLocks noChangeArrowheads="1"/>
          </p:cNvSpPr>
          <p:nvPr/>
        </p:nvSpPr>
        <p:spPr bwMode="auto">
          <a:xfrm>
            <a:off x="6248400" y="3048000"/>
            <a:ext cx="1679575" cy="990600"/>
          </a:xfrm>
          <a:prstGeom prst="can">
            <a:avLst>
              <a:gd name="adj" fmla="val 25000"/>
            </a:avLst>
          </a:prstGeom>
          <a:solidFill>
            <a:schemeClr val="accent1"/>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latin typeface="Calibri" pitchFamily="34" charset="0"/>
              <a:cs typeface="Calibri" pitchFamily="34" charset="0"/>
            </a:endParaRPr>
          </a:p>
        </p:txBody>
      </p:sp>
      <p:cxnSp>
        <p:nvCxnSpPr>
          <p:cNvPr id="9" name="Straight Arrow Connector 8"/>
          <p:cNvCxnSpPr>
            <a:cxnSpLocks noChangeShapeType="1"/>
          </p:cNvCxnSpPr>
          <p:nvPr/>
        </p:nvCxnSpPr>
        <p:spPr bwMode="auto">
          <a:xfrm flipV="1">
            <a:off x="4724400" y="3657600"/>
            <a:ext cx="1524000" cy="381000"/>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0" name="TextBox 9"/>
          <p:cNvSpPr txBox="1">
            <a:spLocks noChangeArrowheads="1"/>
          </p:cNvSpPr>
          <p:nvPr/>
        </p:nvSpPr>
        <p:spPr bwMode="auto">
          <a:xfrm>
            <a:off x="5105400" y="4038600"/>
            <a:ext cx="152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dirty="0">
                <a:solidFill>
                  <a:srgbClr val="002060"/>
                </a:solidFill>
                <a:latin typeface="Calibri" pitchFamily="34" charset="0"/>
                <a:cs typeface="Calibri" pitchFamily="34" charset="0"/>
              </a:rPr>
              <a:t>Swap out</a:t>
            </a:r>
          </a:p>
          <a:p>
            <a:pPr eaLnBrk="1" hangingPunct="1"/>
            <a:r>
              <a:rPr lang="en-US" dirty="0">
                <a:solidFill>
                  <a:srgbClr val="002060"/>
                </a:solidFill>
                <a:latin typeface="Calibri" pitchFamily="34" charset="0"/>
                <a:cs typeface="Calibri" pitchFamily="34" charset="0"/>
              </a:rPr>
              <a:t> P4</a:t>
            </a:r>
          </a:p>
        </p:txBody>
      </p:sp>
      <p:sp>
        <p:nvSpPr>
          <p:cNvPr id="11" name="TextBox 10"/>
          <p:cNvSpPr txBox="1">
            <a:spLocks noChangeArrowheads="1"/>
          </p:cNvSpPr>
          <p:nvPr/>
        </p:nvSpPr>
        <p:spPr bwMode="auto">
          <a:xfrm>
            <a:off x="6324600" y="3276600"/>
            <a:ext cx="1558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dirty="0">
                <a:solidFill>
                  <a:srgbClr val="002060"/>
                </a:solidFill>
                <a:latin typeface="Calibri" pitchFamily="34" charset="0"/>
                <a:cs typeface="Calibri" pitchFamily="34" charset="0"/>
              </a:rPr>
              <a:t>Secondary</a:t>
            </a:r>
          </a:p>
          <a:p>
            <a:pPr algn="ctr" eaLnBrk="1" hangingPunct="1"/>
            <a:r>
              <a:rPr lang="en-US" dirty="0">
                <a:solidFill>
                  <a:srgbClr val="002060"/>
                </a:solidFill>
                <a:latin typeface="Calibri" pitchFamily="34" charset="0"/>
                <a:cs typeface="Calibri" pitchFamily="34" charset="0"/>
              </a:rPr>
              <a:t>storage</a:t>
            </a:r>
          </a:p>
        </p:txBody>
      </p:sp>
    </p:spTree>
    <p:extLst>
      <p:ext uri="{BB962C8B-B14F-4D97-AF65-F5344CB8AC3E}">
        <p14:creationId xmlns:p14="http://schemas.microsoft.com/office/powerpoint/2010/main" val="40241306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a:t>
            </a:r>
            <a:r>
              <a:rPr lang="en-US" dirty="0" err="1"/>
              <a:t>Chống</a:t>
            </a:r>
            <a:r>
              <a:rPr lang="en-US" dirty="0"/>
              <a:t> </a:t>
            </a:r>
            <a:r>
              <a:rPr lang="en-US" dirty="0" err="1"/>
              <a:t>phân</a:t>
            </a:r>
            <a:r>
              <a:rPr lang="en-US" dirty="0"/>
              <a:t> </a:t>
            </a:r>
            <a:r>
              <a:rPr lang="en-US" dirty="0" err="1"/>
              <a:t>mảnh</a:t>
            </a:r>
            <a:r>
              <a:rPr lang="en-US" dirty="0"/>
              <a:t> (compaction)</a:t>
            </a:r>
            <a:endParaRPr lang="vi-VN" dirty="0"/>
          </a:p>
        </p:txBody>
      </p:sp>
      <p:sp>
        <p:nvSpPr>
          <p:cNvPr id="4" name="Date Placeholder 3"/>
          <p:cNvSpPr>
            <a:spLocks noGrp="1"/>
          </p:cNvSpPr>
          <p:nvPr>
            <p:ph type="dt" sz="half" idx="10"/>
          </p:nvPr>
        </p:nvSpPr>
        <p:spPr/>
        <p:txBody>
          <a:bodyPr/>
          <a:lstStyle/>
          <a:p>
            <a:fld id="{0B8E6F7C-B0B9-4563-8369-46A1C8B9A4EE}"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666129234"/>
              </p:ext>
            </p:extLst>
          </p:nvPr>
        </p:nvGraphicFramePr>
        <p:xfrm>
          <a:off x="2743200"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Can 7"/>
          <p:cNvSpPr>
            <a:spLocks noChangeArrowheads="1"/>
          </p:cNvSpPr>
          <p:nvPr/>
        </p:nvSpPr>
        <p:spPr bwMode="auto">
          <a:xfrm>
            <a:off x="6248400" y="3048000"/>
            <a:ext cx="1679575" cy="990600"/>
          </a:xfrm>
          <a:prstGeom prst="can">
            <a:avLst>
              <a:gd name="adj" fmla="val 25000"/>
            </a:avLst>
          </a:prstGeom>
          <a:solidFill>
            <a:schemeClr val="accent1"/>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latin typeface="Calibri" pitchFamily="34" charset="0"/>
              <a:cs typeface="Calibri" pitchFamily="34" charset="0"/>
            </a:endParaRPr>
          </a:p>
        </p:txBody>
      </p:sp>
      <p:cxnSp>
        <p:nvCxnSpPr>
          <p:cNvPr id="9" name="Straight Arrow Connector 8"/>
          <p:cNvCxnSpPr>
            <a:cxnSpLocks noChangeShapeType="1"/>
            <a:stCxn id="8" idx="2"/>
          </p:cNvCxnSpPr>
          <p:nvPr/>
        </p:nvCxnSpPr>
        <p:spPr bwMode="auto">
          <a:xfrm rot="10800000">
            <a:off x="4724400" y="3048000"/>
            <a:ext cx="1524000" cy="495300"/>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
        <p:nvSpPr>
          <p:cNvPr id="10" name="TextBox 9"/>
          <p:cNvSpPr txBox="1">
            <a:spLocks noChangeArrowheads="1"/>
          </p:cNvSpPr>
          <p:nvPr/>
        </p:nvSpPr>
        <p:spPr bwMode="auto">
          <a:xfrm>
            <a:off x="4876800" y="3429000"/>
            <a:ext cx="1447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dirty="0">
                <a:solidFill>
                  <a:srgbClr val="002060"/>
                </a:solidFill>
                <a:latin typeface="Calibri" pitchFamily="34" charset="0"/>
                <a:cs typeface="Calibri" pitchFamily="34" charset="0"/>
              </a:rPr>
              <a:t>Swap in</a:t>
            </a:r>
          </a:p>
          <a:p>
            <a:pPr eaLnBrk="1" hangingPunct="1"/>
            <a:r>
              <a:rPr lang="en-US" dirty="0">
                <a:solidFill>
                  <a:srgbClr val="002060"/>
                </a:solidFill>
                <a:latin typeface="Calibri" pitchFamily="34" charset="0"/>
                <a:cs typeface="Calibri" pitchFamily="34" charset="0"/>
              </a:rPr>
              <a:t> P4 with a different starting address</a:t>
            </a:r>
          </a:p>
        </p:txBody>
      </p:sp>
      <p:sp>
        <p:nvSpPr>
          <p:cNvPr id="11" name="TextBox 10"/>
          <p:cNvSpPr txBox="1">
            <a:spLocks noChangeArrowheads="1"/>
          </p:cNvSpPr>
          <p:nvPr/>
        </p:nvSpPr>
        <p:spPr bwMode="auto">
          <a:xfrm>
            <a:off x="6324600" y="3283803"/>
            <a:ext cx="1558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dirty="0">
                <a:solidFill>
                  <a:srgbClr val="002060"/>
                </a:solidFill>
                <a:latin typeface="Calibri" pitchFamily="34" charset="0"/>
                <a:cs typeface="Calibri" pitchFamily="34" charset="0"/>
              </a:rPr>
              <a:t>Secondary</a:t>
            </a:r>
          </a:p>
          <a:p>
            <a:pPr algn="ctr" eaLnBrk="1" hangingPunct="1"/>
            <a:r>
              <a:rPr lang="en-US" dirty="0">
                <a:solidFill>
                  <a:srgbClr val="002060"/>
                </a:solidFill>
                <a:latin typeface="Calibri" pitchFamily="34" charset="0"/>
                <a:cs typeface="Calibri" pitchFamily="34" charset="0"/>
              </a:rPr>
              <a:t>storage</a:t>
            </a:r>
          </a:p>
        </p:txBody>
      </p:sp>
    </p:spTree>
    <p:extLst>
      <p:ext uri="{BB962C8B-B14F-4D97-AF65-F5344CB8AC3E}">
        <p14:creationId xmlns:p14="http://schemas.microsoft.com/office/powerpoint/2010/main" val="3734159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a:t>
            </a:r>
            <a:r>
              <a:rPr lang="en-US" dirty="0" err="1"/>
              <a:t>Chống</a:t>
            </a:r>
            <a:r>
              <a:rPr lang="en-US" dirty="0"/>
              <a:t> </a:t>
            </a:r>
            <a:r>
              <a:rPr lang="en-US" dirty="0" err="1"/>
              <a:t>phân</a:t>
            </a:r>
            <a:r>
              <a:rPr lang="en-US" dirty="0"/>
              <a:t> </a:t>
            </a:r>
            <a:r>
              <a:rPr lang="en-US" dirty="0" err="1"/>
              <a:t>mảnh</a:t>
            </a:r>
            <a:r>
              <a:rPr lang="en-US" dirty="0"/>
              <a:t> (compaction)</a:t>
            </a:r>
            <a:endParaRPr lang="vi-VN" dirty="0"/>
          </a:p>
        </p:txBody>
      </p:sp>
      <p:sp>
        <p:nvSpPr>
          <p:cNvPr id="4" name="Date Placeholder 3"/>
          <p:cNvSpPr>
            <a:spLocks noGrp="1"/>
          </p:cNvSpPr>
          <p:nvPr>
            <p:ph type="dt" sz="half" idx="10"/>
          </p:nvPr>
        </p:nvSpPr>
        <p:spPr/>
        <p:txBody>
          <a:bodyPr/>
          <a:lstStyle/>
          <a:p>
            <a:fld id="{B98E9CDA-4B49-4773-9D45-C36A6202210A}"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4187705713"/>
              </p:ext>
            </p:extLst>
          </p:nvPr>
        </p:nvGraphicFramePr>
        <p:xfrm>
          <a:off x="2743200"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Can 7"/>
          <p:cNvSpPr>
            <a:spLocks noChangeArrowheads="1"/>
          </p:cNvSpPr>
          <p:nvPr/>
        </p:nvSpPr>
        <p:spPr bwMode="auto">
          <a:xfrm>
            <a:off x="6248400" y="3048000"/>
            <a:ext cx="1679575" cy="990600"/>
          </a:xfrm>
          <a:prstGeom prst="can">
            <a:avLst>
              <a:gd name="adj" fmla="val 25000"/>
            </a:avLst>
          </a:prstGeom>
          <a:solidFill>
            <a:schemeClr val="accent1"/>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latin typeface="Calibri" pitchFamily="34" charset="0"/>
              <a:cs typeface="Calibri" pitchFamily="34" charset="0"/>
            </a:endParaRPr>
          </a:p>
        </p:txBody>
      </p:sp>
      <p:sp>
        <p:nvSpPr>
          <p:cNvPr id="9" name="TextBox 6"/>
          <p:cNvSpPr txBox="1">
            <a:spLocks noChangeArrowheads="1"/>
          </p:cNvSpPr>
          <p:nvPr/>
        </p:nvSpPr>
        <p:spPr bwMode="auto">
          <a:xfrm>
            <a:off x="4724400" y="3981450"/>
            <a:ext cx="152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dirty="0">
                <a:solidFill>
                  <a:srgbClr val="002060"/>
                </a:solidFill>
                <a:latin typeface="Calibri" pitchFamily="34" charset="0"/>
                <a:cs typeface="Calibri" pitchFamily="34" charset="0"/>
              </a:rPr>
              <a:t>Swap out</a:t>
            </a:r>
          </a:p>
          <a:p>
            <a:pPr eaLnBrk="1" hangingPunct="1"/>
            <a:r>
              <a:rPr lang="en-US" dirty="0">
                <a:solidFill>
                  <a:srgbClr val="002060"/>
                </a:solidFill>
                <a:latin typeface="Calibri" pitchFamily="34" charset="0"/>
                <a:cs typeface="Calibri" pitchFamily="34" charset="0"/>
              </a:rPr>
              <a:t> P3</a:t>
            </a:r>
          </a:p>
        </p:txBody>
      </p:sp>
      <p:sp>
        <p:nvSpPr>
          <p:cNvPr id="10" name="TextBox 7"/>
          <p:cNvSpPr txBox="1">
            <a:spLocks noChangeArrowheads="1"/>
          </p:cNvSpPr>
          <p:nvPr/>
        </p:nvSpPr>
        <p:spPr bwMode="auto">
          <a:xfrm>
            <a:off x="6324600" y="3276600"/>
            <a:ext cx="1558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dirty="0">
                <a:solidFill>
                  <a:srgbClr val="002060"/>
                </a:solidFill>
                <a:latin typeface="Calibri" pitchFamily="34" charset="0"/>
                <a:cs typeface="Calibri" pitchFamily="34" charset="0"/>
              </a:rPr>
              <a:t>Secondary</a:t>
            </a:r>
          </a:p>
          <a:p>
            <a:pPr algn="ctr" eaLnBrk="1" hangingPunct="1"/>
            <a:r>
              <a:rPr lang="en-US" dirty="0">
                <a:solidFill>
                  <a:srgbClr val="002060"/>
                </a:solidFill>
                <a:latin typeface="Calibri" pitchFamily="34" charset="0"/>
                <a:cs typeface="Calibri" pitchFamily="34" charset="0"/>
              </a:rPr>
              <a:t>storage</a:t>
            </a:r>
          </a:p>
        </p:txBody>
      </p:sp>
      <p:cxnSp>
        <p:nvCxnSpPr>
          <p:cNvPr id="11" name="Straight Arrow Connector 10"/>
          <p:cNvCxnSpPr>
            <a:cxnSpLocks noChangeShapeType="1"/>
          </p:cNvCxnSpPr>
          <p:nvPr/>
        </p:nvCxnSpPr>
        <p:spPr bwMode="auto">
          <a:xfrm flipV="1">
            <a:off x="4724400" y="3981450"/>
            <a:ext cx="1524000" cy="1123950"/>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402132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a:t>
            </a:r>
            <a:r>
              <a:rPr lang="en-US" dirty="0" err="1"/>
              <a:t>Chống</a:t>
            </a:r>
            <a:r>
              <a:rPr lang="en-US" dirty="0"/>
              <a:t> </a:t>
            </a:r>
            <a:r>
              <a:rPr lang="en-US" dirty="0" err="1"/>
              <a:t>phân</a:t>
            </a:r>
            <a:r>
              <a:rPr lang="en-US" dirty="0"/>
              <a:t> </a:t>
            </a:r>
            <a:r>
              <a:rPr lang="en-US" dirty="0" err="1"/>
              <a:t>mảnh</a:t>
            </a:r>
            <a:r>
              <a:rPr lang="en-US" dirty="0"/>
              <a:t> (compaction)</a:t>
            </a:r>
            <a:endParaRPr lang="vi-VN" dirty="0"/>
          </a:p>
        </p:txBody>
      </p:sp>
      <p:sp>
        <p:nvSpPr>
          <p:cNvPr id="4" name="Date Placeholder 3"/>
          <p:cNvSpPr>
            <a:spLocks noGrp="1"/>
          </p:cNvSpPr>
          <p:nvPr>
            <p:ph type="dt" sz="half" idx="10"/>
          </p:nvPr>
        </p:nvSpPr>
        <p:spPr/>
        <p:txBody>
          <a:bodyPr/>
          <a:lstStyle/>
          <a:p>
            <a:fld id="{0E68D4EF-30E5-4E7E-8CEB-D2A949D5F7CA}"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110928335"/>
              </p:ext>
            </p:extLst>
          </p:nvPr>
        </p:nvGraphicFramePr>
        <p:xfrm>
          <a:off x="2743200"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Can 7"/>
          <p:cNvSpPr>
            <a:spLocks noChangeArrowheads="1"/>
          </p:cNvSpPr>
          <p:nvPr/>
        </p:nvSpPr>
        <p:spPr bwMode="auto">
          <a:xfrm>
            <a:off x="6248400" y="3048000"/>
            <a:ext cx="1679575" cy="990600"/>
          </a:xfrm>
          <a:prstGeom prst="can">
            <a:avLst>
              <a:gd name="adj" fmla="val 25000"/>
            </a:avLst>
          </a:prstGeom>
          <a:solidFill>
            <a:schemeClr val="accent1"/>
          </a:solidFill>
          <a:ln w="10000">
            <a:solidFill>
              <a:schemeClr val="accent1"/>
            </a:solidFill>
            <a:round/>
            <a:headEnd/>
            <a:tailEnd/>
          </a:ln>
          <a:effectLst>
            <a:outerShdw blurRad="38100" dist="30000" dir="5400000" rotWithShape="0">
              <a:srgbClr val="808080">
                <a:alpha val="45000"/>
              </a:srgbClr>
            </a:outerShdw>
          </a:effectLst>
        </p:spPr>
        <p:txBody>
          <a:bodyPr anchor="ctr"/>
          <a:lstStyle/>
          <a:p>
            <a:pPr algn="ctr"/>
            <a:endParaRPr lang="vi-VN" sz="2400">
              <a:solidFill>
                <a:srgbClr val="002060"/>
              </a:solidFill>
              <a:latin typeface="Calibri" pitchFamily="34" charset="0"/>
              <a:cs typeface="Calibri" pitchFamily="34" charset="0"/>
            </a:endParaRPr>
          </a:p>
        </p:txBody>
      </p:sp>
      <p:sp>
        <p:nvSpPr>
          <p:cNvPr id="9" name="TextBox 6"/>
          <p:cNvSpPr txBox="1">
            <a:spLocks noChangeArrowheads="1"/>
          </p:cNvSpPr>
          <p:nvPr/>
        </p:nvSpPr>
        <p:spPr bwMode="auto">
          <a:xfrm>
            <a:off x="4984750" y="2724150"/>
            <a:ext cx="152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solidFill>
                  <a:srgbClr val="002060"/>
                </a:solidFill>
                <a:latin typeface="Calibri" pitchFamily="34" charset="0"/>
                <a:cs typeface="Calibri" pitchFamily="34" charset="0"/>
              </a:rPr>
              <a:t>Swap in</a:t>
            </a:r>
          </a:p>
          <a:p>
            <a:pPr eaLnBrk="1" hangingPunct="1"/>
            <a:r>
              <a:rPr lang="en-US">
                <a:solidFill>
                  <a:srgbClr val="002060"/>
                </a:solidFill>
                <a:latin typeface="Calibri" pitchFamily="34" charset="0"/>
                <a:cs typeface="Calibri" pitchFamily="34" charset="0"/>
              </a:rPr>
              <a:t> P3</a:t>
            </a:r>
          </a:p>
        </p:txBody>
      </p:sp>
      <p:sp>
        <p:nvSpPr>
          <p:cNvPr id="10" name="TextBox 7"/>
          <p:cNvSpPr txBox="1">
            <a:spLocks noChangeArrowheads="1"/>
          </p:cNvSpPr>
          <p:nvPr/>
        </p:nvSpPr>
        <p:spPr bwMode="auto">
          <a:xfrm>
            <a:off x="6324600" y="3276600"/>
            <a:ext cx="1558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dirty="0">
                <a:solidFill>
                  <a:srgbClr val="002060"/>
                </a:solidFill>
                <a:latin typeface="Calibri" pitchFamily="34" charset="0"/>
                <a:cs typeface="Calibri" pitchFamily="34" charset="0"/>
              </a:rPr>
              <a:t>Secondary</a:t>
            </a:r>
          </a:p>
          <a:p>
            <a:pPr algn="ctr" eaLnBrk="1" hangingPunct="1"/>
            <a:r>
              <a:rPr lang="en-US" dirty="0">
                <a:solidFill>
                  <a:srgbClr val="002060"/>
                </a:solidFill>
                <a:latin typeface="Calibri" pitchFamily="34" charset="0"/>
                <a:cs typeface="Calibri" pitchFamily="34" charset="0"/>
              </a:rPr>
              <a:t>storage</a:t>
            </a:r>
          </a:p>
        </p:txBody>
      </p:sp>
      <p:cxnSp>
        <p:nvCxnSpPr>
          <p:cNvPr id="11" name="Straight Arrow Connector 10"/>
          <p:cNvCxnSpPr>
            <a:cxnSpLocks noChangeShapeType="1"/>
            <a:stCxn id="8" idx="2"/>
          </p:cNvCxnSpPr>
          <p:nvPr/>
        </p:nvCxnSpPr>
        <p:spPr bwMode="auto">
          <a:xfrm rot="10800000">
            <a:off x="4724400" y="3371850"/>
            <a:ext cx="1524000" cy="171450"/>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69457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mbria" pitchFamily="18" charset="0"/>
              </a:rPr>
              <a:t>3.1. Tổng quan về quản lý bộ nhớ</a:t>
            </a:r>
            <a:endParaRPr lang="en-US" dirty="0"/>
          </a:p>
        </p:txBody>
      </p:sp>
      <p:sp>
        <p:nvSpPr>
          <p:cNvPr id="3" name="Content Placeholder 2"/>
          <p:cNvSpPr>
            <a:spLocks noGrp="1"/>
          </p:cNvSpPr>
          <p:nvPr>
            <p:ph idx="1"/>
          </p:nvPr>
        </p:nvSpPr>
        <p:spPr/>
        <p:txBody>
          <a:bodyPr>
            <a:normAutofit/>
          </a:bodyPr>
          <a:lstStyle/>
          <a:p>
            <a:r>
              <a:rPr lang="en-US" altLang="en-US" dirty="0" err="1" smtClean="0"/>
              <a:t>Gán</a:t>
            </a:r>
            <a:r>
              <a:rPr lang="en-US" altLang="en-US" dirty="0" smtClean="0"/>
              <a:t> </a:t>
            </a:r>
            <a:r>
              <a:rPr lang="en-US" altLang="en-US" dirty="0" err="1" smtClean="0"/>
              <a:t>địa</a:t>
            </a:r>
            <a:r>
              <a:rPr lang="en-US" altLang="en-US" dirty="0" smtClean="0"/>
              <a:t> </a:t>
            </a:r>
            <a:r>
              <a:rPr lang="en-US" altLang="en-US" dirty="0" err="1" smtClean="0"/>
              <a:t>chỉ</a:t>
            </a:r>
            <a:r>
              <a:rPr lang="en-US" altLang="en-US" dirty="0" smtClean="0"/>
              <a:t> </a:t>
            </a:r>
            <a:r>
              <a:rPr lang="en-US" altLang="en-US" dirty="0" err="1" smtClean="0"/>
              <a:t>cho</a:t>
            </a:r>
            <a:r>
              <a:rPr lang="en-US" altLang="en-US" dirty="0" smtClean="0"/>
              <a:t> </a:t>
            </a:r>
            <a:r>
              <a:rPr lang="en-US" altLang="en-US" dirty="0" err="1" smtClean="0"/>
              <a:t>các</a:t>
            </a:r>
            <a:r>
              <a:rPr lang="en-US" altLang="en-US" dirty="0" smtClean="0"/>
              <a:t> </a:t>
            </a:r>
            <a:r>
              <a:rPr lang="en-US" altLang="en-US" dirty="0" err="1" smtClean="0"/>
              <a:t>chỉ</a:t>
            </a:r>
            <a:r>
              <a:rPr lang="en-US" altLang="en-US" dirty="0" smtClean="0"/>
              <a:t> </a:t>
            </a:r>
            <a:r>
              <a:rPr lang="en-US" altLang="en-US" dirty="0" err="1" smtClean="0"/>
              <a:t>thị</a:t>
            </a:r>
            <a:r>
              <a:rPr lang="en-US" altLang="en-US" dirty="0" smtClean="0"/>
              <a:t> </a:t>
            </a:r>
            <a:r>
              <a:rPr lang="en-US" altLang="en-US" dirty="0" err="1" smtClean="0"/>
              <a:t>lệnh</a:t>
            </a:r>
            <a:r>
              <a:rPr lang="en-US" altLang="en-US" dirty="0" smtClean="0"/>
              <a:t> </a:t>
            </a:r>
            <a:r>
              <a:rPr lang="en-US" altLang="en-US" dirty="0" err="1" smtClean="0"/>
              <a:t>và</a:t>
            </a:r>
            <a:r>
              <a:rPr lang="en-US" altLang="en-US" dirty="0" smtClean="0"/>
              <a:t> </a:t>
            </a:r>
            <a:r>
              <a:rPr lang="en-US" altLang="en-US" dirty="0" err="1" smtClean="0"/>
              <a:t>dữ</a:t>
            </a:r>
            <a:r>
              <a:rPr lang="en-US" altLang="en-US" dirty="0" smtClean="0"/>
              <a:t> </a:t>
            </a:r>
            <a:r>
              <a:rPr lang="en-US" altLang="en-US" dirty="0" err="1" smtClean="0"/>
              <a:t>liệu</a:t>
            </a:r>
            <a:r>
              <a:rPr lang="en-US" altLang="en-US" dirty="0" smtClean="0"/>
              <a:t> </a:t>
            </a:r>
            <a:r>
              <a:rPr lang="en-US" altLang="en-US" dirty="0" err="1" smtClean="0"/>
              <a:t>trong</a:t>
            </a:r>
            <a:r>
              <a:rPr lang="en-US" altLang="en-US" dirty="0" smtClean="0"/>
              <a:t> </a:t>
            </a:r>
            <a:r>
              <a:rPr lang="en-US" altLang="en-US" dirty="0" err="1" smtClean="0"/>
              <a:t>bộ</a:t>
            </a:r>
            <a:r>
              <a:rPr lang="en-US" altLang="en-US" dirty="0" smtClean="0"/>
              <a:t> </a:t>
            </a:r>
            <a:r>
              <a:rPr lang="en-US" altLang="en-US" dirty="0" err="1" smtClean="0"/>
              <a:t>nhớ</a:t>
            </a:r>
            <a:r>
              <a:rPr lang="en-US" altLang="en-US" dirty="0" smtClean="0"/>
              <a:t> </a:t>
            </a:r>
            <a:r>
              <a:rPr lang="en-US" altLang="en-US" dirty="0" err="1" smtClean="0"/>
              <a:t>có</a:t>
            </a:r>
            <a:r>
              <a:rPr lang="en-US" altLang="en-US" dirty="0" smtClean="0"/>
              <a:t> </a:t>
            </a:r>
            <a:r>
              <a:rPr lang="en-US" altLang="en-US" dirty="0" err="1" smtClean="0"/>
              <a:t>thể</a:t>
            </a:r>
            <a:r>
              <a:rPr lang="en-US" altLang="en-US" dirty="0" smtClean="0"/>
              <a:t> </a:t>
            </a:r>
            <a:r>
              <a:rPr lang="en-US" altLang="en-US" dirty="0" err="1" smtClean="0"/>
              <a:t>xảy</a:t>
            </a:r>
            <a:r>
              <a:rPr lang="en-US" altLang="en-US" dirty="0" smtClean="0"/>
              <a:t> </a:t>
            </a:r>
            <a:r>
              <a:rPr lang="en-US" altLang="en-US" dirty="0" err="1" smtClean="0"/>
              <a:t>ra</a:t>
            </a:r>
            <a:r>
              <a:rPr lang="en-US" altLang="en-US" dirty="0" smtClean="0"/>
              <a:t> ở 3 </a:t>
            </a:r>
            <a:r>
              <a:rPr lang="en-US" altLang="en-US" dirty="0" err="1" smtClean="0"/>
              <a:t>bước</a:t>
            </a:r>
            <a:r>
              <a:rPr lang="en-US" altLang="en-US" dirty="0" smtClean="0"/>
              <a:t>:</a:t>
            </a:r>
            <a:endParaRPr lang="en-US" altLang="en-US" dirty="0"/>
          </a:p>
          <a:p>
            <a:pPr lvl="1"/>
            <a:r>
              <a:rPr lang="en-US" altLang="en-US" b="1" dirty="0"/>
              <a:t>Compile time</a:t>
            </a:r>
            <a:r>
              <a:rPr lang="en-US" altLang="en-US" dirty="0"/>
              <a:t>:  If memory location known a priori, </a:t>
            </a:r>
            <a:r>
              <a:rPr lang="en-US" altLang="en-US" b="1" dirty="0">
                <a:solidFill>
                  <a:srgbClr val="3366FF"/>
                </a:solidFill>
              </a:rPr>
              <a:t>absolute code</a:t>
            </a:r>
            <a:r>
              <a:rPr lang="en-US" altLang="en-US" dirty="0">
                <a:solidFill>
                  <a:srgbClr val="3366FF"/>
                </a:solidFill>
              </a:rPr>
              <a:t> </a:t>
            </a:r>
            <a:r>
              <a:rPr lang="en-US" altLang="en-US" dirty="0"/>
              <a:t>can be generated; must recompile code if starting location changes</a:t>
            </a:r>
          </a:p>
          <a:p>
            <a:pPr lvl="1"/>
            <a:r>
              <a:rPr lang="en-US" altLang="en-US" b="1" dirty="0"/>
              <a:t>Load time</a:t>
            </a:r>
            <a:r>
              <a:rPr lang="en-US" altLang="en-US" dirty="0"/>
              <a:t>:  Must generate </a:t>
            </a:r>
            <a:r>
              <a:rPr lang="en-US" altLang="en-US" b="1" dirty="0">
                <a:solidFill>
                  <a:srgbClr val="3366FF"/>
                </a:solidFill>
              </a:rPr>
              <a:t>relocatable code</a:t>
            </a:r>
            <a:r>
              <a:rPr lang="en-US" altLang="en-US" dirty="0"/>
              <a:t> if memory location is not known at compile time</a:t>
            </a:r>
          </a:p>
          <a:p>
            <a:pPr lvl="1"/>
            <a:r>
              <a:rPr lang="en-US" altLang="en-US" b="1" dirty="0"/>
              <a:t>Execution time</a:t>
            </a:r>
            <a:r>
              <a:rPr lang="en-US" altLang="en-US" dirty="0"/>
              <a:t>:  Binding delayed until run time if the process can be moved during its execution from one memory segment to another</a:t>
            </a:r>
          </a:p>
          <a:p>
            <a:pPr lvl="2"/>
            <a:r>
              <a:rPr lang="en-US" altLang="en-US" dirty="0"/>
              <a:t>Need hardware support for address maps (e.g., base and limit</a:t>
            </a:r>
            <a:r>
              <a:rPr lang="en-US" altLang="en-US" i="1" dirty="0"/>
              <a:t> </a:t>
            </a:r>
            <a:r>
              <a:rPr lang="en-US" altLang="en-US" dirty="0"/>
              <a:t>registers)</a:t>
            </a:r>
          </a:p>
          <a:p>
            <a:endParaRPr lang="en-US" dirty="0"/>
          </a:p>
        </p:txBody>
      </p:sp>
      <p:sp>
        <p:nvSpPr>
          <p:cNvPr id="4" name="Date Placeholder 3"/>
          <p:cNvSpPr>
            <a:spLocks noGrp="1"/>
          </p:cNvSpPr>
          <p:nvPr>
            <p:ph type="dt" sz="half" idx="10"/>
          </p:nvPr>
        </p:nvSpPr>
        <p:spPr/>
        <p:txBody>
          <a:bodyPr/>
          <a:lstStyle/>
          <a:p>
            <a:fld id="{F58B26CB-B31E-43F1-9235-5913205DBB4A}"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5564912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a:t>
            </a:r>
            <a:r>
              <a:rPr lang="en-US" dirty="0" err="1"/>
              <a:t>Chống</a:t>
            </a:r>
            <a:r>
              <a:rPr lang="en-US" dirty="0"/>
              <a:t> </a:t>
            </a:r>
            <a:r>
              <a:rPr lang="en-US" dirty="0" err="1"/>
              <a:t>phân</a:t>
            </a:r>
            <a:r>
              <a:rPr lang="en-US" dirty="0"/>
              <a:t> </a:t>
            </a:r>
            <a:r>
              <a:rPr lang="en-US" dirty="0" err="1"/>
              <a:t>mảnh</a:t>
            </a:r>
            <a:r>
              <a:rPr lang="en-US" dirty="0"/>
              <a:t> (compaction)</a:t>
            </a:r>
            <a:endParaRPr lang="vi-VN" dirty="0"/>
          </a:p>
        </p:txBody>
      </p:sp>
      <p:sp>
        <p:nvSpPr>
          <p:cNvPr id="4" name="Date Placeholder 3"/>
          <p:cNvSpPr>
            <a:spLocks noGrp="1"/>
          </p:cNvSpPr>
          <p:nvPr>
            <p:ph type="dt" sz="half" idx="10"/>
          </p:nvPr>
        </p:nvSpPr>
        <p:spPr/>
        <p:txBody>
          <a:bodyPr/>
          <a:lstStyle/>
          <a:p>
            <a:fld id="{4F739456-98BC-4E8C-AFA3-8D8931ED74CD}"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517930694"/>
              </p:ext>
            </p:extLst>
          </p:nvPr>
        </p:nvGraphicFramePr>
        <p:xfrm>
          <a:off x="2740025"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27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Rounded Rectangular Callout 7"/>
          <p:cNvSpPr>
            <a:spLocks noChangeArrowheads="1"/>
          </p:cNvSpPr>
          <p:nvPr/>
        </p:nvSpPr>
        <p:spPr bwMode="auto">
          <a:xfrm>
            <a:off x="304800" y="2209800"/>
            <a:ext cx="1981200" cy="1219200"/>
          </a:xfrm>
          <a:prstGeom prst="wedgeRoundRectCallout">
            <a:avLst>
              <a:gd name="adj1" fmla="val 23648"/>
              <a:gd name="adj2" fmla="val 50463"/>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err="1" smtClean="0">
                <a:solidFill>
                  <a:srgbClr val="002060"/>
                </a:solidFill>
              </a:rPr>
              <a:t>Bộ</a:t>
            </a:r>
            <a:r>
              <a:rPr lang="en-US" sz="2400" dirty="0" smtClean="0">
                <a:solidFill>
                  <a:srgbClr val="002060"/>
                </a:solidFill>
              </a:rPr>
              <a:t> </a:t>
            </a:r>
            <a:r>
              <a:rPr lang="en-US" sz="2400" dirty="0" err="1" smtClean="0">
                <a:solidFill>
                  <a:srgbClr val="002060"/>
                </a:solidFill>
              </a:rPr>
              <a:t>nhớ</a:t>
            </a:r>
            <a:r>
              <a:rPr lang="en-US" sz="2400" dirty="0" smtClean="0">
                <a:solidFill>
                  <a:srgbClr val="002060"/>
                </a:solidFill>
              </a:rPr>
              <a:t> </a:t>
            </a:r>
            <a:r>
              <a:rPr lang="en-US" sz="2400" dirty="0" err="1" smtClean="0">
                <a:solidFill>
                  <a:srgbClr val="002060"/>
                </a:solidFill>
              </a:rPr>
              <a:t>sau</a:t>
            </a:r>
            <a:r>
              <a:rPr lang="en-US" sz="2400" dirty="0" smtClean="0">
                <a:solidFill>
                  <a:srgbClr val="002060"/>
                </a:solidFill>
              </a:rPr>
              <a:t> </a:t>
            </a:r>
            <a:r>
              <a:rPr lang="en-US" sz="2400" dirty="0" err="1" smtClean="0">
                <a:solidFill>
                  <a:srgbClr val="002060"/>
                </a:solidFill>
              </a:rPr>
              <a:t>khi</a:t>
            </a:r>
            <a:r>
              <a:rPr lang="en-US" sz="2400" dirty="0" smtClean="0">
                <a:solidFill>
                  <a:srgbClr val="002060"/>
                </a:solidFill>
              </a:rPr>
              <a:t> </a:t>
            </a:r>
            <a:r>
              <a:rPr lang="en-US" sz="2400" dirty="0" err="1" smtClean="0">
                <a:solidFill>
                  <a:srgbClr val="002060"/>
                </a:solidFill>
              </a:rPr>
              <a:t>chống</a:t>
            </a:r>
            <a:r>
              <a:rPr lang="en-US" sz="2400" dirty="0" smtClean="0">
                <a:solidFill>
                  <a:srgbClr val="002060"/>
                </a:solidFill>
              </a:rPr>
              <a:t> </a:t>
            </a:r>
            <a:r>
              <a:rPr lang="en-US" sz="2400" dirty="0" err="1" smtClean="0">
                <a:solidFill>
                  <a:srgbClr val="002060"/>
                </a:solidFill>
              </a:rPr>
              <a:t>phân</a:t>
            </a:r>
            <a:r>
              <a:rPr lang="en-US" sz="2400" dirty="0" smtClean="0">
                <a:solidFill>
                  <a:srgbClr val="002060"/>
                </a:solidFill>
              </a:rPr>
              <a:t> </a:t>
            </a:r>
            <a:r>
              <a:rPr lang="en-US" sz="2400" dirty="0" err="1" smtClean="0">
                <a:solidFill>
                  <a:srgbClr val="002060"/>
                </a:solidFill>
              </a:rPr>
              <a:t>mảnh</a:t>
            </a:r>
            <a:endParaRPr lang="en-US" sz="2400" dirty="0">
              <a:solidFill>
                <a:srgbClr val="002060"/>
              </a:solidFill>
            </a:endParaRPr>
          </a:p>
        </p:txBody>
      </p:sp>
      <p:sp>
        <p:nvSpPr>
          <p:cNvPr id="9" name="Rounded Rectangular Callout 8"/>
          <p:cNvSpPr>
            <a:spLocks noChangeArrowheads="1"/>
          </p:cNvSpPr>
          <p:nvPr/>
        </p:nvSpPr>
        <p:spPr bwMode="auto">
          <a:xfrm>
            <a:off x="5483225" y="3581400"/>
            <a:ext cx="1981200" cy="1219200"/>
          </a:xfrm>
          <a:prstGeom prst="wedgeRoundRectCallout">
            <a:avLst>
              <a:gd name="adj1" fmla="val -83773"/>
              <a:gd name="adj2" fmla="val -25546"/>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smtClean="0">
                <a:solidFill>
                  <a:srgbClr val="002060"/>
                </a:solidFill>
              </a:rPr>
              <a:t>P5 = </a:t>
            </a:r>
            <a:r>
              <a:rPr lang="en-US" sz="2400" dirty="0">
                <a:solidFill>
                  <a:srgbClr val="002060"/>
                </a:solidFill>
              </a:rPr>
              <a:t>15KB </a:t>
            </a:r>
            <a:r>
              <a:rPr lang="en-US" sz="2400" dirty="0" err="1" smtClean="0">
                <a:solidFill>
                  <a:srgbClr val="002060"/>
                </a:solidFill>
              </a:rPr>
              <a:t>có</a:t>
            </a:r>
            <a:r>
              <a:rPr lang="en-US" sz="2400" dirty="0" smtClean="0">
                <a:solidFill>
                  <a:srgbClr val="002060"/>
                </a:solidFill>
              </a:rPr>
              <a:t> </a:t>
            </a:r>
            <a:r>
              <a:rPr lang="en-US" sz="2400" dirty="0" err="1" smtClean="0">
                <a:solidFill>
                  <a:srgbClr val="002060"/>
                </a:solidFill>
              </a:rPr>
              <a:t>thể</a:t>
            </a:r>
            <a:r>
              <a:rPr lang="en-US" sz="2400" dirty="0" smtClean="0">
                <a:solidFill>
                  <a:srgbClr val="002060"/>
                </a:solidFill>
              </a:rPr>
              <a:t> </a:t>
            </a:r>
            <a:r>
              <a:rPr lang="en-US" sz="2400" dirty="0" err="1" smtClean="0">
                <a:solidFill>
                  <a:srgbClr val="002060"/>
                </a:solidFill>
              </a:rPr>
              <a:t>được</a:t>
            </a:r>
            <a:r>
              <a:rPr lang="en-US" sz="2400" dirty="0" smtClean="0">
                <a:solidFill>
                  <a:srgbClr val="002060"/>
                </a:solidFill>
              </a:rPr>
              <a:t> </a:t>
            </a:r>
            <a:r>
              <a:rPr lang="en-US" sz="2400" dirty="0" err="1" smtClean="0">
                <a:solidFill>
                  <a:srgbClr val="002060"/>
                </a:solidFill>
              </a:rPr>
              <a:t>nạp</a:t>
            </a:r>
            <a:endParaRPr lang="en-US" sz="2400" dirty="0">
              <a:solidFill>
                <a:srgbClr val="002060"/>
              </a:solidFill>
            </a:endParaRPr>
          </a:p>
        </p:txBody>
      </p:sp>
    </p:spTree>
    <p:extLst>
      <p:ext uri="{BB962C8B-B14F-4D97-AF65-F5344CB8AC3E}">
        <p14:creationId xmlns:p14="http://schemas.microsoft.com/office/powerpoint/2010/main" val="12343330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a:t>
            </a:r>
            <a:r>
              <a:rPr lang="en-US" dirty="0" err="1"/>
              <a:t>Chống</a:t>
            </a:r>
            <a:r>
              <a:rPr lang="en-US" dirty="0"/>
              <a:t> </a:t>
            </a:r>
            <a:r>
              <a:rPr lang="en-US" dirty="0" err="1"/>
              <a:t>phân</a:t>
            </a:r>
            <a:r>
              <a:rPr lang="en-US" dirty="0"/>
              <a:t> </a:t>
            </a:r>
            <a:r>
              <a:rPr lang="en-US" dirty="0" err="1"/>
              <a:t>mảnh</a:t>
            </a:r>
            <a:r>
              <a:rPr lang="en-US" dirty="0"/>
              <a:t> (compaction)</a:t>
            </a:r>
            <a:endParaRPr lang="vi-VN" dirty="0"/>
          </a:p>
        </p:txBody>
      </p:sp>
      <p:sp>
        <p:nvSpPr>
          <p:cNvPr id="4" name="Date Placeholder 3"/>
          <p:cNvSpPr>
            <a:spLocks noGrp="1"/>
          </p:cNvSpPr>
          <p:nvPr>
            <p:ph type="dt" sz="half" idx="10"/>
          </p:nvPr>
        </p:nvSpPr>
        <p:spPr/>
        <p:txBody>
          <a:bodyPr/>
          <a:lstStyle/>
          <a:p>
            <a:fld id="{B97CE534-2541-43AB-8316-D5BD6416D928}"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373695917"/>
              </p:ext>
            </p:extLst>
          </p:nvPr>
        </p:nvGraphicFramePr>
        <p:xfrm>
          <a:off x="2743200" y="1676400"/>
          <a:ext cx="1981200" cy="4829175"/>
        </p:xfrm>
        <a:graphic>
          <a:graphicData uri="http://schemas.openxmlformats.org/drawingml/2006/table">
            <a:tbl>
              <a:tblPr/>
              <a:tblGrid>
                <a:gridCol w="19812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      P5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w Cen MT" charset="-18"/>
                          <a:ea typeface="ＭＳ Ｐゴシック" charset="-128"/>
                        </a:rPr>
                        <a:t>&lt;FREE&gt;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extLst>
                  <a:ext uri="{0D108BD9-81ED-4DB2-BD59-A6C34878D82A}">
                    <a16:rowId xmlns:a16="http://schemas.microsoft.com/office/drawing/2014/main" val="10012"/>
                  </a:ext>
                </a:extLst>
              </a:tr>
            </a:tbl>
          </a:graphicData>
        </a:graphic>
      </p:graphicFrame>
      <p:sp>
        <p:nvSpPr>
          <p:cNvPr id="8" name="Rounded Rectangular Callout 7"/>
          <p:cNvSpPr>
            <a:spLocks noChangeArrowheads="1"/>
          </p:cNvSpPr>
          <p:nvPr/>
        </p:nvSpPr>
        <p:spPr bwMode="auto">
          <a:xfrm>
            <a:off x="5486400" y="3581400"/>
            <a:ext cx="1981200" cy="1219200"/>
          </a:xfrm>
          <a:prstGeom prst="wedgeRoundRectCallout">
            <a:avLst>
              <a:gd name="adj1" fmla="val -83773"/>
              <a:gd name="adj2" fmla="val -25546"/>
              <a:gd name="adj3" fmla="val 16667"/>
            </a:avLst>
          </a:prstGeom>
          <a:solidFill>
            <a:srgbClr val="F7F0DE"/>
          </a:solidFill>
          <a:ln w="10000">
            <a:solidFill>
              <a:schemeClr val="accent1"/>
            </a:solidFill>
            <a:miter lim="800000"/>
            <a:headEnd/>
            <a:tailEnd/>
          </a:ln>
          <a:effectLst>
            <a:outerShdw blurRad="38100" dist="30000" dir="5400000" rotWithShape="0">
              <a:srgbClr val="808080">
                <a:alpha val="45000"/>
              </a:srgbClr>
            </a:outerShdw>
          </a:effectLst>
        </p:spPr>
        <p:txBody>
          <a:bodyPr anchor="ctr"/>
          <a:lstStyle/>
          <a:p>
            <a:pPr algn="ctr"/>
            <a:r>
              <a:rPr lang="en-US" sz="2400" dirty="0">
                <a:solidFill>
                  <a:srgbClr val="002060"/>
                </a:solidFill>
              </a:rPr>
              <a:t>P5 = </a:t>
            </a:r>
            <a:r>
              <a:rPr lang="en-US" sz="2400" dirty="0" smtClean="0">
                <a:solidFill>
                  <a:srgbClr val="002060"/>
                </a:solidFill>
              </a:rPr>
              <a:t>15KB </a:t>
            </a:r>
            <a:r>
              <a:rPr lang="en-US" sz="2400" dirty="0" err="1" smtClean="0">
                <a:solidFill>
                  <a:srgbClr val="002060"/>
                </a:solidFill>
              </a:rPr>
              <a:t>được</a:t>
            </a:r>
            <a:r>
              <a:rPr lang="en-US" sz="2400" dirty="0" smtClean="0">
                <a:solidFill>
                  <a:srgbClr val="002060"/>
                </a:solidFill>
              </a:rPr>
              <a:t> </a:t>
            </a:r>
            <a:r>
              <a:rPr lang="en-US" sz="2400" dirty="0" err="1" smtClean="0">
                <a:solidFill>
                  <a:srgbClr val="002060"/>
                </a:solidFill>
              </a:rPr>
              <a:t>nạp</a:t>
            </a:r>
            <a:r>
              <a:rPr lang="en-US" sz="2400" dirty="0" smtClean="0">
                <a:solidFill>
                  <a:srgbClr val="002060"/>
                </a:solidFill>
              </a:rPr>
              <a:t> </a:t>
            </a:r>
            <a:r>
              <a:rPr lang="en-US" sz="2400" dirty="0" err="1" smtClean="0">
                <a:solidFill>
                  <a:srgbClr val="002060"/>
                </a:solidFill>
              </a:rPr>
              <a:t>vào</a:t>
            </a:r>
            <a:r>
              <a:rPr lang="en-US" sz="2400" dirty="0" smtClean="0">
                <a:solidFill>
                  <a:srgbClr val="002060"/>
                </a:solidFill>
              </a:rPr>
              <a:t> </a:t>
            </a:r>
            <a:r>
              <a:rPr lang="en-US" sz="2400" dirty="0" err="1" smtClean="0">
                <a:solidFill>
                  <a:srgbClr val="002060"/>
                </a:solidFill>
              </a:rPr>
              <a:t>bộ</a:t>
            </a:r>
            <a:r>
              <a:rPr lang="en-US" sz="2400" dirty="0" smtClean="0">
                <a:solidFill>
                  <a:srgbClr val="002060"/>
                </a:solidFill>
              </a:rPr>
              <a:t> </a:t>
            </a:r>
            <a:r>
              <a:rPr lang="en-US" sz="2400" dirty="0" err="1" smtClean="0">
                <a:solidFill>
                  <a:srgbClr val="002060"/>
                </a:solidFill>
              </a:rPr>
              <a:t>nhớ</a:t>
            </a:r>
            <a:endParaRPr lang="en-US" sz="2400" dirty="0">
              <a:solidFill>
                <a:srgbClr val="002060"/>
              </a:solidFill>
            </a:endParaRPr>
          </a:p>
        </p:txBody>
      </p:sp>
    </p:spTree>
    <p:extLst>
      <p:ext uri="{BB962C8B-B14F-4D97-AF65-F5344CB8AC3E}">
        <p14:creationId xmlns:p14="http://schemas.microsoft.com/office/powerpoint/2010/main" val="19354494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3. Quản lý bộ nhớ</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lstStyle/>
          <a:p>
            <a:pPr marL="411480" lvl="1" indent="0">
              <a:buNone/>
            </a:pPr>
            <a:r>
              <a:rPr lang="en-US" b="1" dirty="0">
                <a:solidFill>
                  <a:schemeClr val="accent4">
                    <a:lumMod val="60000"/>
                    <a:lumOff val="40000"/>
                  </a:schemeClr>
                </a:solidFill>
              </a:rPr>
              <a:t>3.1. </a:t>
            </a:r>
            <a:r>
              <a:rPr lang="en-US" b="1" dirty="0" err="1">
                <a:solidFill>
                  <a:schemeClr val="accent4">
                    <a:lumMod val="60000"/>
                    <a:lumOff val="40000"/>
                  </a:schemeClr>
                </a:solidFill>
              </a:rPr>
              <a:t>Tổng</a:t>
            </a:r>
            <a:r>
              <a:rPr lang="en-US" b="1" dirty="0">
                <a:solidFill>
                  <a:schemeClr val="accent4">
                    <a:lumMod val="60000"/>
                    <a:lumOff val="40000"/>
                  </a:schemeClr>
                </a:solidFill>
              </a:rPr>
              <a:t> </a:t>
            </a:r>
            <a:r>
              <a:rPr lang="en-US" b="1" dirty="0" err="1">
                <a:solidFill>
                  <a:schemeClr val="accent4">
                    <a:lumMod val="60000"/>
                    <a:lumOff val="40000"/>
                  </a:schemeClr>
                </a:solidFill>
              </a:rPr>
              <a:t>quan</a:t>
            </a:r>
            <a:r>
              <a:rPr lang="en-US" b="1" dirty="0">
                <a:solidFill>
                  <a:schemeClr val="accent4">
                    <a:lumMod val="60000"/>
                    <a:lumOff val="40000"/>
                  </a:schemeClr>
                </a:solidFill>
              </a:rPr>
              <a:t> </a:t>
            </a:r>
            <a:r>
              <a:rPr lang="en-US" b="1" dirty="0" err="1">
                <a:solidFill>
                  <a:schemeClr val="accent4">
                    <a:lumMod val="60000"/>
                    <a:lumOff val="40000"/>
                  </a:schemeClr>
                </a:solidFill>
              </a:rPr>
              <a:t>về</a:t>
            </a:r>
            <a:r>
              <a:rPr lang="en-US" b="1" dirty="0">
                <a:solidFill>
                  <a:schemeClr val="accent4">
                    <a:lumMod val="60000"/>
                    <a:lumOff val="40000"/>
                  </a:schemeClr>
                </a:solidFill>
              </a:rPr>
              <a:t> </a:t>
            </a:r>
            <a:r>
              <a:rPr lang="en-US" b="1" dirty="0" err="1" smtClean="0">
                <a:solidFill>
                  <a:schemeClr val="accent4">
                    <a:lumMod val="60000"/>
                    <a:lumOff val="40000"/>
                  </a:schemeClr>
                </a:solidFill>
              </a:rPr>
              <a:t>quản</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lý</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bộ</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nhớ</a:t>
            </a:r>
            <a:endParaRPr lang="vi-VN" b="1" dirty="0">
              <a:solidFill>
                <a:schemeClr val="accent4">
                  <a:lumMod val="60000"/>
                  <a:lumOff val="40000"/>
                </a:schemeClr>
              </a:solidFill>
            </a:endParaRPr>
          </a:p>
          <a:p>
            <a:pPr marL="411480" lvl="1" indent="0">
              <a:buNone/>
            </a:pPr>
            <a:r>
              <a:rPr lang="en-US" b="1" dirty="0">
                <a:solidFill>
                  <a:schemeClr val="accent4">
                    <a:lumMod val="60000"/>
                    <a:lumOff val="40000"/>
                  </a:schemeClr>
                </a:solidFill>
              </a:rPr>
              <a:t>3.2. </a:t>
            </a:r>
            <a:r>
              <a:rPr lang="en-US" b="1" dirty="0" err="1" smtClean="0">
                <a:solidFill>
                  <a:schemeClr val="accent4">
                    <a:lumMod val="60000"/>
                    <a:lumOff val="40000"/>
                  </a:schemeClr>
                </a:solidFill>
              </a:rPr>
              <a:t>Kỹ</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thuật</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cấp</a:t>
            </a:r>
            <a:r>
              <a:rPr lang="en-US" b="1" dirty="0" smtClean="0">
                <a:solidFill>
                  <a:schemeClr val="accent4">
                    <a:lumMod val="60000"/>
                    <a:lumOff val="40000"/>
                  </a:schemeClr>
                </a:solidFill>
              </a:rPr>
              <a:t> </a:t>
            </a:r>
            <a:r>
              <a:rPr lang="en-US" b="1" dirty="0" err="1">
                <a:solidFill>
                  <a:schemeClr val="accent4">
                    <a:lumMod val="60000"/>
                    <a:lumOff val="40000"/>
                  </a:schemeClr>
                </a:solidFill>
              </a:rPr>
              <a:t>phát</a:t>
            </a:r>
            <a:r>
              <a:rPr lang="en-US" b="1" dirty="0">
                <a:solidFill>
                  <a:schemeClr val="accent4">
                    <a:lumMod val="60000"/>
                    <a:lumOff val="40000"/>
                  </a:schemeClr>
                </a:solidFill>
              </a:rPr>
              <a:t> </a:t>
            </a:r>
            <a:r>
              <a:rPr lang="en-US" b="1" dirty="0" err="1">
                <a:solidFill>
                  <a:schemeClr val="accent4">
                    <a:lumMod val="60000"/>
                    <a:lumOff val="40000"/>
                  </a:schemeClr>
                </a:solidFill>
              </a:rPr>
              <a:t>bộ</a:t>
            </a:r>
            <a:r>
              <a:rPr lang="en-US" b="1" dirty="0">
                <a:solidFill>
                  <a:schemeClr val="accent4">
                    <a:lumMod val="60000"/>
                    <a:lumOff val="40000"/>
                  </a:schemeClr>
                </a:solidFill>
              </a:rPr>
              <a:t> </a:t>
            </a:r>
            <a:r>
              <a:rPr lang="en-US" b="1" dirty="0" err="1" smtClean="0">
                <a:solidFill>
                  <a:schemeClr val="accent4">
                    <a:lumMod val="60000"/>
                    <a:lumOff val="40000"/>
                  </a:schemeClr>
                </a:solidFill>
              </a:rPr>
              <a:t>nhớ</a:t>
            </a:r>
            <a:endParaRPr lang="en-US" b="1" dirty="0" smtClean="0">
              <a:solidFill>
                <a:schemeClr val="accent4">
                  <a:lumMod val="60000"/>
                  <a:lumOff val="40000"/>
                </a:schemeClr>
              </a:solidFill>
            </a:endParaRPr>
          </a:p>
          <a:p>
            <a:pPr marL="411480" lvl="1" indent="0">
              <a:buNone/>
            </a:pPr>
            <a:r>
              <a:rPr lang="en-US" b="1" dirty="0" smtClean="0">
                <a:solidFill>
                  <a:schemeClr val="accent4">
                    <a:lumMod val="60000"/>
                    <a:lumOff val="40000"/>
                  </a:schemeClr>
                </a:solidFill>
              </a:rPr>
              <a:t>3.3. </a:t>
            </a:r>
            <a:r>
              <a:rPr lang="en-US" b="1" dirty="0" err="1" smtClean="0">
                <a:solidFill>
                  <a:schemeClr val="accent4">
                    <a:lumMod val="60000"/>
                    <a:lumOff val="40000"/>
                  </a:schemeClr>
                </a:solidFill>
              </a:rPr>
              <a:t>Kỹ</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thuật</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chống</a:t>
            </a:r>
            <a:r>
              <a:rPr lang="en-US" b="1" dirty="0" smtClean="0">
                <a:solidFill>
                  <a:schemeClr val="accent4">
                    <a:lumMod val="60000"/>
                    <a:lumOff val="40000"/>
                  </a:schemeClr>
                </a:solidFill>
              </a:rPr>
              <a:t> </a:t>
            </a:r>
            <a:r>
              <a:rPr lang="en-US" b="1" dirty="0" err="1">
                <a:solidFill>
                  <a:schemeClr val="accent4">
                    <a:lumMod val="60000"/>
                    <a:lumOff val="40000"/>
                  </a:schemeClr>
                </a:solidFill>
              </a:rPr>
              <a:t>phân</a:t>
            </a:r>
            <a:r>
              <a:rPr lang="en-US" b="1" dirty="0">
                <a:solidFill>
                  <a:schemeClr val="accent4">
                    <a:lumMod val="60000"/>
                    <a:lumOff val="40000"/>
                  </a:schemeClr>
                </a:solidFill>
              </a:rPr>
              <a:t> </a:t>
            </a:r>
            <a:r>
              <a:rPr lang="en-US" b="1" dirty="0" err="1">
                <a:solidFill>
                  <a:schemeClr val="accent4">
                    <a:lumMod val="60000"/>
                    <a:lumOff val="40000"/>
                  </a:schemeClr>
                </a:solidFill>
              </a:rPr>
              <a:t>mảnh</a:t>
            </a:r>
            <a:r>
              <a:rPr lang="en-US" b="1" dirty="0">
                <a:solidFill>
                  <a:schemeClr val="accent4">
                    <a:lumMod val="60000"/>
                    <a:lumOff val="40000"/>
                  </a:schemeClr>
                </a:solidFill>
              </a:rPr>
              <a:t> (compaction</a:t>
            </a:r>
            <a:r>
              <a:rPr lang="en-US" b="1" dirty="0" smtClean="0">
                <a:solidFill>
                  <a:schemeClr val="accent4">
                    <a:lumMod val="60000"/>
                    <a:lumOff val="40000"/>
                  </a:schemeClr>
                </a:solidFill>
              </a:rPr>
              <a:t>)</a:t>
            </a:r>
          </a:p>
          <a:p>
            <a:pPr marL="411480" lvl="1" indent="0">
              <a:buNone/>
            </a:pPr>
            <a:r>
              <a:rPr lang="en-US" b="1" dirty="0"/>
              <a:t>3.4. Tái định vị (Relocation</a:t>
            </a:r>
            <a:r>
              <a:rPr lang="en-US" b="1" dirty="0" smtClean="0"/>
              <a:t>)</a:t>
            </a:r>
          </a:p>
          <a:p>
            <a:pPr marL="411480" lvl="1" indent="0">
              <a:buNone/>
            </a:pPr>
            <a:r>
              <a:rPr lang="en-US" b="1" dirty="0" smtClean="0">
                <a:solidFill>
                  <a:schemeClr val="accent4">
                    <a:lumMod val="60000"/>
                    <a:lumOff val="40000"/>
                  </a:schemeClr>
                </a:solidFill>
              </a:rPr>
              <a:t>3.5. Các dạng cấu trúc chương trình</a:t>
            </a:r>
          </a:p>
        </p:txBody>
      </p:sp>
      <p:sp>
        <p:nvSpPr>
          <p:cNvPr id="4" name="Date Placeholder 3"/>
          <p:cNvSpPr>
            <a:spLocks noGrp="1"/>
          </p:cNvSpPr>
          <p:nvPr>
            <p:ph type="dt" sz="half" idx="10"/>
          </p:nvPr>
        </p:nvSpPr>
        <p:spPr/>
        <p:txBody>
          <a:bodyPr/>
          <a:lstStyle/>
          <a:p>
            <a:fld id="{17824DB9-DBD9-4C3F-8584-7EC5EA4FC404}"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33083828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 </a:t>
            </a:r>
            <a:r>
              <a:rPr lang="en-US" dirty="0" err="1" smtClean="0"/>
              <a:t>Tái</a:t>
            </a:r>
            <a:r>
              <a:rPr lang="en-US" dirty="0" smtClean="0"/>
              <a:t> </a:t>
            </a:r>
            <a:r>
              <a:rPr lang="en-US" dirty="0" err="1" smtClean="0"/>
              <a:t>định</a:t>
            </a:r>
            <a:r>
              <a:rPr lang="en-US" dirty="0" smtClean="0"/>
              <a:t> </a:t>
            </a:r>
            <a:r>
              <a:rPr lang="en-US" dirty="0" err="1" smtClean="0"/>
              <a:t>vị</a:t>
            </a:r>
            <a:r>
              <a:rPr lang="en-US" dirty="0" smtClean="0"/>
              <a:t> (Relocation)</a:t>
            </a:r>
            <a:endParaRPr lang="vi-VN" dirty="0"/>
          </a:p>
        </p:txBody>
      </p:sp>
      <p:sp>
        <p:nvSpPr>
          <p:cNvPr id="3" name="Content Placeholder 2"/>
          <p:cNvSpPr>
            <a:spLocks noGrp="1"/>
          </p:cNvSpPr>
          <p:nvPr>
            <p:ph idx="1"/>
          </p:nvPr>
        </p:nvSpPr>
        <p:spPr/>
        <p:txBody>
          <a:bodyPr/>
          <a:lstStyle/>
          <a:p>
            <a:r>
              <a:rPr lang="en-US" b="1" dirty="0" smtClean="0"/>
              <a:t>Tái định vị tĩnh: </a:t>
            </a:r>
            <a:r>
              <a:rPr lang="en-US" dirty="0" smtClean="0"/>
              <a:t>Mỗi tiến trình được nạp vào bộ nhớ, ở mỗi lần nạp có thể bị được đưa vào những vùng địa chỉ khác nhau nhưng không thay đổi trong suốt quá trình hoạt động của nó. </a:t>
            </a:r>
            <a:r>
              <a:rPr lang="en-US" dirty="0" err="1" smtClean="0"/>
              <a:t>Tái</a:t>
            </a:r>
            <a:r>
              <a:rPr lang="en-US" dirty="0" smtClean="0"/>
              <a:t> </a:t>
            </a:r>
            <a:r>
              <a:rPr lang="en-US" dirty="0" err="1"/>
              <a:t>định</a:t>
            </a:r>
            <a:r>
              <a:rPr lang="en-US" dirty="0"/>
              <a:t> </a:t>
            </a:r>
            <a:r>
              <a:rPr lang="en-US" dirty="0" err="1"/>
              <a:t>vị</a:t>
            </a:r>
            <a:r>
              <a:rPr lang="en-US" dirty="0"/>
              <a:t> </a:t>
            </a:r>
            <a:r>
              <a:rPr lang="en-US" dirty="0" err="1" smtClean="0"/>
              <a:t>tĩnh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cho</a:t>
            </a:r>
            <a:r>
              <a:rPr lang="en-US" dirty="0" smtClean="0"/>
              <a:t> </a:t>
            </a:r>
            <a:r>
              <a:rPr lang="en-US" dirty="0" err="1" smtClean="0"/>
              <a:t>phân</a:t>
            </a:r>
            <a:r>
              <a:rPr lang="en-US" dirty="0" smtClean="0"/>
              <a:t> </a:t>
            </a:r>
            <a:r>
              <a:rPr lang="en-US" dirty="0" err="1" smtClean="0"/>
              <a:t>vùng</a:t>
            </a:r>
            <a:r>
              <a:rPr lang="en-US" dirty="0" smtClean="0"/>
              <a:t> </a:t>
            </a:r>
            <a:r>
              <a:rPr lang="en-US" dirty="0" err="1" smtClean="0"/>
              <a:t>động</a:t>
            </a:r>
            <a:r>
              <a:rPr lang="en-US" dirty="0" smtClean="0"/>
              <a:t>;</a:t>
            </a:r>
          </a:p>
          <a:p>
            <a:r>
              <a:rPr lang="en-US" b="1" dirty="0" err="1" smtClean="0"/>
              <a:t>Tái</a:t>
            </a:r>
            <a:r>
              <a:rPr lang="en-US" b="1" dirty="0" smtClean="0"/>
              <a:t> </a:t>
            </a:r>
            <a:r>
              <a:rPr lang="en-US" b="1" dirty="0" err="1" smtClean="0"/>
              <a:t>định</a:t>
            </a:r>
            <a:r>
              <a:rPr lang="en-US" b="1" dirty="0" smtClean="0"/>
              <a:t> </a:t>
            </a:r>
            <a:r>
              <a:rPr lang="en-US" b="1" dirty="0" err="1" smtClean="0"/>
              <a:t>vị</a:t>
            </a:r>
            <a:r>
              <a:rPr lang="en-US" b="1" dirty="0" smtClean="0"/>
              <a:t> </a:t>
            </a:r>
            <a:r>
              <a:rPr lang="en-US" b="1" dirty="0" err="1" smtClean="0"/>
              <a:t>động</a:t>
            </a:r>
            <a:r>
              <a:rPr lang="en-US" b="1" dirty="0" smtClean="0"/>
              <a:t>: </a:t>
            </a:r>
            <a:r>
              <a:rPr lang="en-US" dirty="0" err="1" smtClean="0"/>
              <a:t>Địa</a:t>
            </a:r>
            <a:r>
              <a:rPr lang="en-US" dirty="0" smtClean="0"/>
              <a:t> </a:t>
            </a:r>
            <a:r>
              <a:rPr lang="en-US" dirty="0" err="1" smtClean="0"/>
              <a:t>chỉ</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của</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trong</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hoạt</a:t>
            </a:r>
            <a:r>
              <a:rPr lang="en-US" dirty="0" smtClean="0"/>
              <a:t> </a:t>
            </a:r>
            <a:r>
              <a:rPr lang="en-US" dirty="0" err="1" smtClean="0"/>
              <a:t>động</a:t>
            </a:r>
            <a:r>
              <a:rPr lang="en-US" dirty="0"/>
              <a:t>. </a:t>
            </a:r>
            <a:r>
              <a:rPr lang="en-US" dirty="0" err="1"/>
              <a:t>Tái</a:t>
            </a:r>
            <a:r>
              <a:rPr lang="en-US" dirty="0"/>
              <a:t> </a:t>
            </a:r>
            <a:r>
              <a:rPr lang="en-US" dirty="0" err="1"/>
              <a:t>định</a:t>
            </a:r>
            <a:r>
              <a:rPr lang="en-US" dirty="0"/>
              <a:t> </a:t>
            </a:r>
            <a:r>
              <a:rPr lang="en-US" dirty="0" err="1"/>
              <a:t>vị</a:t>
            </a:r>
            <a:r>
              <a:rPr lang="en-US" dirty="0"/>
              <a:t> </a:t>
            </a:r>
            <a:r>
              <a:rPr lang="en-US" dirty="0" err="1"/>
              <a:t>động</a:t>
            </a:r>
            <a:r>
              <a:rPr lang="en-US" dirty="0"/>
              <a:t> </a:t>
            </a:r>
            <a:r>
              <a:rPr lang="en-US" dirty="0" err="1"/>
              <a:t>được</a:t>
            </a:r>
            <a:r>
              <a:rPr lang="en-US" dirty="0"/>
              <a:t> </a:t>
            </a:r>
            <a:r>
              <a:rPr lang="en-US" dirty="0" err="1" smtClean="0"/>
              <a:t>sử</a:t>
            </a:r>
            <a:r>
              <a:rPr lang="en-US" dirty="0"/>
              <a:t> </a:t>
            </a:r>
            <a:r>
              <a:rPr lang="en-US" dirty="0" err="1" smtClean="0"/>
              <a:t>dụng</a:t>
            </a:r>
            <a:r>
              <a:rPr lang="en-US" dirty="0" smtClean="0"/>
              <a:t> </a:t>
            </a:r>
            <a:r>
              <a:rPr lang="en-US" dirty="0" err="1" smtClean="0"/>
              <a:t>cho</a:t>
            </a:r>
            <a:r>
              <a:rPr lang="en-US" dirty="0" smtClean="0"/>
              <a:t> </a:t>
            </a:r>
            <a:r>
              <a:rPr lang="en-US" dirty="0" err="1" smtClean="0"/>
              <a:t>việc</a:t>
            </a:r>
            <a:r>
              <a:rPr lang="en-US" dirty="0" smtClean="0"/>
              <a:t> </a:t>
            </a:r>
            <a:r>
              <a:rPr lang="en-US" dirty="0" err="1" smtClean="0"/>
              <a:t>chống</a:t>
            </a:r>
            <a:r>
              <a:rPr lang="en-US" dirty="0" smtClean="0"/>
              <a:t> </a:t>
            </a:r>
            <a:r>
              <a:rPr lang="en-US" dirty="0" err="1" smtClean="0"/>
              <a:t>phân</a:t>
            </a:r>
            <a:r>
              <a:rPr lang="en-US" dirty="0" smtClean="0"/>
              <a:t> </a:t>
            </a:r>
            <a:r>
              <a:rPr lang="en-US" dirty="0" err="1" smtClean="0"/>
              <a:t>mảnh</a:t>
            </a:r>
            <a:r>
              <a:rPr lang="en-US" dirty="0" smtClean="0"/>
              <a:t>.</a:t>
            </a:r>
          </a:p>
          <a:p>
            <a:endParaRPr lang="vi-VN" dirty="0"/>
          </a:p>
        </p:txBody>
      </p:sp>
      <p:sp>
        <p:nvSpPr>
          <p:cNvPr id="4" name="Date Placeholder 3"/>
          <p:cNvSpPr>
            <a:spLocks noGrp="1"/>
          </p:cNvSpPr>
          <p:nvPr>
            <p:ph type="dt" sz="half" idx="10"/>
          </p:nvPr>
        </p:nvSpPr>
        <p:spPr/>
        <p:txBody>
          <a:bodyPr/>
          <a:lstStyle/>
          <a:p>
            <a:fld id="{4494CD9F-88B0-4D53-8F55-9DA1A3AF43CB}"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Tree>
    <p:extLst>
      <p:ext uri="{BB962C8B-B14F-4D97-AF65-F5344CB8AC3E}">
        <p14:creationId xmlns:p14="http://schemas.microsoft.com/office/powerpoint/2010/main" val="5563038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itchFamily="18" charset="0"/>
                <a:cs typeface="Calibri" pitchFamily="34" charset="0"/>
              </a:rPr>
              <a:t>Chương 3. Quản lý bộ nhớ</a:t>
            </a:r>
            <a:endParaRPr lang="vi-VN" dirty="0">
              <a:latin typeface="Cambria" pitchFamily="18" charset="0"/>
              <a:cs typeface="Calibri" pitchFamily="34" charset="0"/>
            </a:endParaRPr>
          </a:p>
        </p:txBody>
      </p:sp>
      <p:sp>
        <p:nvSpPr>
          <p:cNvPr id="3" name="Content Placeholder 2"/>
          <p:cNvSpPr>
            <a:spLocks noGrp="1"/>
          </p:cNvSpPr>
          <p:nvPr>
            <p:ph idx="1"/>
          </p:nvPr>
        </p:nvSpPr>
        <p:spPr/>
        <p:txBody>
          <a:bodyPr/>
          <a:lstStyle/>
          <a:p>
            <a:pPr marL="411480" lvl="1" indent="0">
              <a:buNone/>
            </a:pPr>
            <a:r>
              <a:rPr lang="en-US" b="1" dirty="0">
                <a:solidFill>
                  <a:schemeClr val="accent4">
                    <a:lumMod val="60000"/>
                    <a:lumOff val="40000"/>
                  </a:schemeClr>
                </a:solidFill>
              </a:rPr>
              <a:t>3.1. </a:t>
            </a:r>
            <a:r>
              <a:rPr lang="en-US" b="1" dirty="0" err="1">
                <a:solidFill>
                  <a:schemeClr val="accent4">
                    <a:lumMod val="60000"/>
                    <a:lumOff val="40000"/>
                  </a:schemeClr>
                </a:solidFill>
              </a:rPr>
              <a:t>Tổng</a:t>
            </a:r>
            <a:r>
              <a:rPr lang="en-US" b="1" dirty="0">
                <a:solidFill>
                  <a:schemeClr val="accent4">
                    <a:lumMod val="60000"/>
                    <a:lumOff val="40000"/>
                  </a:schemeClr>
                </a:solidFill>
              </a:rPr>
              <a:t> </a:t>
            </a:r>
            <a:r>
              <a:rPr lang="en-US" b="1" dirty="0" err="1">
                <a:solidFill>
                  <a:schemeClr val="accent4">
                    <a:lumMod val="60000"/>
                    <a:lumOff val="40000"/>
                  </a:schemeClr>
                </a:solidFill>
              </a:rPr>
              <a:t>quan</a:t>
            </a:r>
            <a:r>
              <a:rPr lang="en-US" b="1" dirty="0">
                <a:solidFill>
                  <a:schemeClr val="accent4">
                    <a:lumMod val="60000"/>
                    <a:lumOff val="40000"/>
                  </a:schemeClr>
                </a:solidFill>
              </a:rPr>
              <a:t> </a:t>
            </a:r>
            <a:r>
              <a:rPr lang="en-US" b="1" dirty="0" err="1">
                <a:solidFill>
                  <a:schemeClr val="accent4">
                    <a:lumMod val="60000"/>
                    <a:lumOff val="40000"/>
                  </a:schemeClr>
                </a:solidFill>
              </a:rPr>
              <a:t>về</a:t>
            </a:r>
            <a:r>
              <a:rPr lang="en-US" b="1" dirty="0">
                <a:solidFill>
                  <a:schemeClr val="accent4">
                    <a:lumMod val="60000"/>
                    <a:lumOff val="40000"/>
                  </a:schemeClr>
                </a:solidFill>
              </a:rPr>
              <a:t> </a:t>
            </a:r>
            <a:r>
              <a:rPr lang="en-US" b="1" dirty="0" err="1" smtClean="0">
                <a:solidFill>
                  <a:schemeClr val="accent4">
                    <a:lumMod val="60000"/>
                    <a:lumOff val="40000"/>
                  </a:schemeClr>
                </a:solidFill>
              </a:rPr>
              <a:t>quản</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lý</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bộ</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nhớ</a:t>
            </a:r>
            <a:endParaRPr lang="vi-VN" b="1" dirty="0">
              <a:solidFill>
                <a:schemeClr val="accent4">
                  <a:lumMod val="60000"/>
                  <a:lumOff val="40000"/>
                </a:schemeClr>
              </a:solidFill>
            </a:endParaRPr>
          </a:p>
          <a:p>
            <a:pPr marL="411480" lvl="1" indent="0">
              <a:buNone/>
            </a:pPr>
            <a:r>
              <a:rPr lang="en-US" b="1" dirty="0">
                <a:solidFill>
                  <a:schemeClr val="accent4">
                    <a:lumMod val="60000"/>
                    <a:lumOff val="40000"/>
                  </a:schemeClr>
                </a:solidFill>
              </a:rPr>
              <a:t>3.2. </a:t>
            </a:r>
            <a:r>
              <a:rPr lang="en-US" b="1" dirty="0" err="1" smtClean="0">
                <a:solidFill>
                  <a:schemeClr val="accent4">
                    <a:lumMod val="60000"/>
                    <a:lumOff val="40000"/>
                  </a:schemeClr>
                </a:solidFill>
              </a:rPr>
              <a:t>Kỹ</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thuật</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cấp</a:t>
            </a:r>
            <a:r>
              <a:rPr lang="en-US" b="1" dirty="0" smtClean="0">
                <a:solidFill>
                  <a:schemeClr val="accent4">
                    <a:lumMod val="60000"/>
                    <a:lumOff val="40000"/>
                  </a:schemeClr>
                </a:solidFill>
              </a:rPr>
              <a:t> </a:t>
            </a:r>
            <a:r>
              <a:rPr lang="en-US" b="1" dirty="0" err="1">
                <a:solidFill>
                  <a:schemeClr val="accent4">
                    <a:lumMod val="60000"/>
                    <a:lumOff val="40000"/>
                  </a:schemeClr>
                </a:solidFill>
              </a:rPr>
              <a:t>phát</a:t>
            </a:r>
            <a:r>
              <a:rPr lang="en-US" b="1" dirty="0">
                <a:solidFill>
                  <a:schemeClr val="accent4">
                    <a:lumMod val="60000"/>
                    <a:lumOff val="40000"/>
                  </a:schemeClr>
                </a:solidFill>
              </a:rPr>
              <a:t> </a:t>
            </a:r>
            <a:r>
              <a:rPr lang="en-US" b="1" dirty="0" err="1">
                <a:solidFill>
                  <a:schemeClr val="accent4">
                    <a:lumMod val="60000"/>
                    <a:lumOff val="40000"/>
                  </a:schemeClr>
                </a:solidFill>
              </a:rPr>
              <a:t>bộ</a:t>
            </a:r>
            <a:r>
              <a:rPr lang="en-US" b="1" dirty="0">
                <a:solidFill>
                  <a:schemeClr val="accent4">
                    <a:lumMod val="60000"/>
                    <a:lumOff val="40000"/>
                  </a:schemeClr>
                </a:solidFill>
              </a:rPr>
              <a:t> </a:t>
            </a:r>
            <a:r>
              <a:rPr lang="en-US" b="1" dirty="0" err="1" smtClean="0">
                <a:solidFill>
                  <a:schemeClr val="accent4">
                    <a:lumMod val="60000"/>
                    <a:lumOff val="40000"/>
                  </a:schemeClr>
                </a:solidFill>
              </a:rPr>
              <a:t>nhớ</a:t>
            </a:r>
            <a:endParaRPr lang="en-US" b="1" dirty="0" smtClean="0">
              <a:solidFill>
                <a:schemeClr val="accent4">
                  <a:lumMod val="60000"/>
                  <a:lumOff val="40000"/>
                </a:schemeClr>
              </a:solidFill>
            </a:endParaRPr>
          </a:p>
          <a:p>
            <a:pPr marL="411480" lvl="1" indent="0">
              <a:buNone/>
            </a:pPr>
            <a:r>
              <a:rPr lang="en-US" b="1" dirty="0" smtClean="0">
                <a:solidFill>
                  <a:schemeClr val="accent4">
                    <a:lumMod val="60000"/>
                    <a:lumOff val="40000"/>
                  </a:schemeClr>
                </a:solidFill>
              </a:rPr>
              <a:t>3.3. </a:t>
            </a:r>
            <a:r>
              <a:rPr lang="en-US" b="1" dirty="0" err="1" smtClean="0">
                <a:solidFill>
                  <a:schemeClr val="accent4">
                    <a:lumMod val="60000"/>
                    <a:lumOff val="40000"/>
                  </a:schemeClr>
                </a:solidFill>
              </a:rPr>
              <a:t>Kỹ</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thuật</a:t>
            </a:r>
            <a:r>
              <a:rPr lang="en-US" b="1" dirty="0" smtClean="0">
                <a:solidFill>
                  <a:schemeClr val="accent4">
                    <a:lumMod val="60000"/>
                    <a:lumOff val="40000"/>
                  </a:schemeClr>
                </a:solidFill>
              </a:rPr>
              <a:t> </a:t>
            </a:r>
            <a:r>
              <a:rPr lang="en-US" b="1" dirty="0" err="1" smtClean="0">
                <a:solidFill>
                  <a:schemeClr val="accent4">
                    <a:lumMod val="60000"/>
                    <a:lumOff val="40000"/>
                  </a:schemeClr>
                </a:solidFill>
              </a:rPr>
              <a:t>chống</a:t>
            </a:r>
            <a:r>
              <a:rPr lang="en-US" b="1" dirty="0" smtClean="0">
                <a:solidFill>
                  <a:schemeClr val="accent4">
                    <a:lumMod val="60000"/>
                    <a:lumOff val="40000"/>
                  </a:schemeClr>
                </a:solidFill>
              </a:rPr>
              <a:t> </a:t>
            </a:r>
            <a:r>
              <a:rPr lang="en-US" b="1" dirty="0" err="1">
                <a:solidFill>
                  <a:schemeClr val="accent4">
                    <a:lumMod val="60000"/>
                    <a:lumOff val="40000"/>
                  </a:schemeClr>
                </a:solidFill>
              </a:rPr>
              <a:t>phân</a:t>
            </a:r>
            <a:r>
              <a:rPr lang="en-US" b="1" dirty="0">
                <a:solidFill>
                  <a:schemeClr val="accent4">
                    <a:lumMod val="60000"/>
                    <a:lumOff val="40000"/>
                  </a:schemeClr>
                </a:solidFill>
              </a:rPr>
              <a:t> </a:t>
            </a:r>
            <a:r>
              <a:rPr lang="en-US" b="1" dirty="0" err="1">
                <a:solidFill>
                  <a:schemeClr val="accent4">
                    <a:lumMod val="60000"/>
                    <a:lumOff val="40000"/>
                  </a:schemeClr>
                </a:solidFill>
              </a:rPr>
              <a:t>mảnh</a:t>
            </a:r>
            <a:r>
              <a:rPr lang="en-US" b="1" dirty="0">
                <a:solidFill>
                  <a:schemeClr val="accent4">
                    <a:lumMod val="60000"/>
                    <a:lumOff val="40000"/>
                  </a:schemeClr>
                </a:solidFill>
              </a:rPr>
              <a:t> (compaction</a:t>
            </a:r>
            <a:r>
              <a:rPr lang="en-US" b="1" dirty="0" smtClean="0">
                <a:solidFill>
                  <a:schemeClr val="accent4">
                    <a:lumMod val="60000"/>
                    <a:lumOff val="40000"/>
                  </a:schemeClr>
                </a:solidFill>
              </a:rPr>
              <a:t>)</a:t>
            </a:r>
          </a:p>
          <a:p>
            <a:pPr marL="411480" lvl="1" indent="0">
              <a:buNone/>
            </a:pPr>
            <a:r>
              <a:rPr lang="en-US" b="1" dirty="0">
                <a:solidFill>
                  <a:schemeClr val="accent4">
                    <a:lumMod val="60000"/>
                    <a:lumOff val="40000"/>
                  </a:schemeClr>
                </a:solidFill>
              </a:rPr>
              <a:t>3.4. Tái định vị (Relocation</a:t>
            </a:r>
            <a:r>
              <a:rPr lang="en-US" b="1" dirty="0" smtClean="0">
                <a:solidFill>
                  <a:schemeClr val="accent4">
                    <a:lumMod val="60000"/>
                    <a:lumOff val="40000"/>
                  </a:schemeClr>
                </a:solidFill>
              </a:rPr>
              <a:t>)</a:t>
            </a:r>
          </a:p>
          <a:p>
            <a:pPr marL="411480" lvl="1" indent="0">
              <a:buNone/>
            </a:pPr>
            <a:r>
              <a:rPr lang="en-US" b="1" dirty="0" smtClean="0"/>
              <a:t>3.5. Các dạng cấu trúc chương trình</a:t>
            </a:r>
          </a:p>
        </p:txBody>
      </p:sp>
      <p:sp>
        <p:nvSpPr>
          <p:cNvPr id="4" name="Date Placeholder 3"/>
          <p:cNvSpPr>
            <a:spLocks noGrp="1"/>
          </p:cNvSpPr>
          <p:nvPr>
            <p:ph type="dt" sz="half" idx="10"/>
          </p:nvPr>
        </p:nvSpPr>
        <p:spPr/>
        <p:txBody>
          <a:bodyPr/>
          <a:lstStyle/>
          <a:p>
            <a:fld id="{17824DB9-DBD9-4C3F-8584-7EC5EA4FC404}"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33083828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3.5. Các dạng cấu trúc chương trình</a:t>
            </a:r>
            <a:endParaRPr lang="en-US" dirty="0"/>
          </a:p>
        </p:txBody>
      </p:sp>
      <p:sp>
        <p:nvSpPr>
          <p:cNvPr id="3" name="Content Placeholder 2"/>
          <p:cNvSpPr>
            <a:spLocks noGrp="1"/>
          </p:cNvSpPr>
          <p:nvPr>
            <p:ph idx="1"/>
          </p:nvPr>
        </p:nvSpPr>
        <p:spPr/>
        <p:txBody>
          <a:bodyPr/>
          <a:lstStyle/>
          <a:p>
            <a:r>
              <a:rPr lang="en-US" dirty="0"/>
              <a:t>Cấu trúc chương trình tuyến tính</a:t>
            </a:r>
          </a:p>
          <a:p>
            <a:r>
              <a:rPr lang="en-US" dirty="0"/>
              <a:t>Cấu trúc chương trình động</a:t>
            </a:r>
          </a:p>
          <a:p>
            <a:r>
              <a:rPr lang="en-US" dirty="0"/>
              <a:t>Cấu trúc chương trình Overlay</a:t>
            </a:r>
          </a:p>
          <a:p>
            <a:r>
              <a:rPr lang="en-US" dirty="0"/>
              <a:t>Cấu trúc chương trình phân trang</a:t>
            </a:r>
          </a:p>
          <a:p>
            <a:r>
              <a:rPr lang="en-US" dirty="0"/>
              <a:t>Cấu trúc chương trình phân đoạn</a:t>
            </a:r>
          </a:p>
          <a:p>
            <a:endParaRPr lang="en-US" dirty="0"/>
          </a:p>
        </p:txBody>
      </p:sp>
      <p:sp>
        <p:nvSpPr>
          <p:cNvPr id="4" name="Date Placeholder 3"/>
          <p:cNvSpPr>
            <a:spLocks noGrp="1"/>
          </p:cNvSpPr>
          <p:nvPr>
            <p:ph type="dt" sz="half" idx="10"/>
          </p:nvPr>
        </p:nvSpPr>
        <p:spPr/>
        <p:txBody>
          <a:bodyPr/>
          <a:lstStyle/>
          <a:p>
            <a:fld id="{F58B26CB-B31E-43F1-9235-5913205DBB4A}"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Tree>
    <p:extLst>
      <p:ext uri="{BB962C8B-B14F-4D97-AF65-F5344CB8AC3E}">
        <p14:creationId xmlns:p14="http://schemas.microsoft.com/office/powerpoint/2010/main" val="10529667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 Các dạng cấu trúc chương trình</a:t>
            </a:r>
          </a:p>
        </p:txBody>
      </p:sp>
      <p:sp>
        <p:nvSpPr>
          <p:cNvPr id="3" name="Content Placeholder 2"/>
          <p:cNvSpPr>
            <a:spLocks noGrp="1"/>
          </p:cNvSpPr>
          <p:nvPr>
            <p:ph idx="1"/>
          </p:nvPr>
        </p:nvSpPr>
        <p:spPr/>
        <p:txBody>
          <a:bodyPr/>
          <a:lstStyle/>
          <a:p>
            <a:r>
              <a:rPr lang="en-US" b="1" dirty="0">
                <a:latin typeface="Arial" charset="0"/>
              </a:rPr>
              <a:t>Cấu trúc chương trình tuyến </a:t>
            </a:r>
            <a:r>
              <a:rPr lang="en-US" b="1" dirty="0" smtClean="0">
                <a:latin typeface="Arial" charset="0"/>
              </a:rPr>
              <a:t>tính</a:t>
            </a:r>
          </a:p>
          <a:p>
            <a:pPr lvl="1"/>
            <a:r>
              <a:rPr lang="en-US" dirty="0"/>
              <a:t>Tất cả các </a:t>
            </a:r>
            <a:r>
              <a:rPr lang="en-US" dirty="0" smtClean="0"/>
              <a:t>module, </a:t>
            </a:r>
            <a:r>
              <a:rPr lang="en-US" dirty="0"/>
              <a:t>thư viện sử dụng trong chương trình khi biên dịch sẽ được biên dịch thành 1 </a:t>
            </a:r>
            <a:r>
              <a:rPr lang="en-US" dirty="0" smtClean="0"/>
              <a:t>module </a:t>
            </a:r>
            <a:r>
              <a:rPr lang="en-US" dirty="0"/>
              <a:t>duy </a:t>
            </a:r>
            <a:r>
              <a:rPr lang="en-US" dirty="0" smtClean="0"/>
              <a:t>nhất;</a:t>
            </a:r>
            <a:endParaRPr lang="en-US" dirty="0"/>
          </a:p>
          <a:p>
            <a:pPr lvl="1"/>
            <a:r>
              <a:rPr lang="en-US" dirty="0"/>
              <a:t>Khi thực hiện HĐH phải nạp toàn bộ </a:t>
            </a:r>
            <a:r>
              <a:rPr lang="en-US" dirty="0" smtClean="0"/>
              <a:t>module </a:t>
            </a:r>
            <a:r>
              <a:rPr lang="en-US" dirty="0"/>
              <a:t>này vào bộ </a:t>
            </a:r>
            <a:r>
              <a:rPr lang="en-US" dirty="0" smtClean="0"/>
              <a:t>nhớ;</a:t>
            </a:r>
            <a:endParaRPr lang="en-US" dirty="0"/>
          </a:p>
          <a:p>
            <a:pPr lvl="1"/>
            <a:r>
              <a:rPr lang="en-US" dirty="0"/>
              <a:t>Cấu trúc chương trình này có tính độc lập cao và có tốc độ thực thi </a:t>
            </a:r>
            <a:r>
              <a:rPr lang="en-US" dirty="0" smtClean="0"/>
              <a:t>cao;</a:t>
            </a:r>
            <a:endParaRPr lang="en-US" dirty="0"/>
          </a:p>
          <a:p>
            <a:pPr lvl="1"/>
            <a:r>
              <a:rPr lang="en-US" dirty="0"/>
              <a:t>Làm lãng phí bộ nhớ vì kích thước chương trình tăng lên khi biên </a:t>
            </a:r>
            <a:r>
              <a:rPr lang="en-US" dirty="0" smtClean="0"/>
              <a:t>dịch.</a:t>
            </a:r>
            <a:endParaRPr lang="en-US" dirty="0"/>
          </a:p>
          <a:p>
            <a:endParaRPr lang="en-US" dirty="0"/>
          </a:p>
        </p:txBody>
      </p:sp>
      <p:sp>
        <p:nvSpPr>
          <p:cNvPr id="4" name="Date Placeholder 3"/>
          <p:cNvSpPr>
            <a:spLocks noGrp="1"/>
          </p:cNvSpPr>
          <p:nvPr>
            <p:ph type="dt" sz="half" idx="10"/>
          </p:nvPr>
        </p:nvSpPr>
        <p:spPr/>
        <p:txBody>
          <a:bodyPr/>
          <a:lstStyle/>
          <a:p>
            <a:fld id="{F58B26CB-B31E-43F1-9235-5913205DBB4A}"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Tree>
    <p:extLst>
      <p:ext uri="{BB962C8B-B14F-4D97-AF65-F5344CB8AC3E}">
        <p14:creationId xmlns:p14="http://schemas.microsoft.com/office/powerpoint/2010/main" val="24633543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 Các dạng cấu trúc chương trình</a:t>
            </a:r>
          </a:p>
        </p:txBody>
      </p:sp>
      <p:sp>
        <p:nvSpPr>
          <p:cNvPr id="3" name="Content Placeholder 2"/>
          <p:cNvSpPr>
            <a:spLocks noGrp="1"/>
          </p:cNvSpPr>
          <p:nvPr>
            <p:ph idx="1"/>
          </p:nvPr>
        </p:nvSpPr>
        <p:spPr/>
        <p:txBody>
          <a:bodyPr/>
          <a:lstStyle/>
          <a:p>
            <a:r>
              <a:rPr lang="en-US" b="1" dirty="0">
                <a:latin typeface="Arial" charset="0"/>
              </a:rPr>
              <a:t>Cấu trúc chương trình </a:t>
            </a:r>
            <a:r>
              <a:rPr lang="en-US" b="1" dirty="0" smtClean="0">
                <a:latin typeface="Arial" charset="0"/>
              </a:rPr>
              <a:t>động</a:t>
            </a:r>
          </a:p>
          <a:p>
            <a:pPr lvl="1"/>
            <a:r>
              <a:rPr lang="en-US" dirty="0"/>
              <a:t>Chương trình được viết dưới dạng các </a:t>
            </a:r>
            <a:r>
              <a:rPr lang="en-US" dirty="0" smtClean="0"/>
              <a:t>module </a:t>
            </a:r>
            <a:r>
              <a:rPr lang="en-US" dirty="0"/>
              <a:t>riêng rẽ</a:t>
            </a:r>
          </a:p>
          <a:p>
            <a:pPr lvl="1"/>
            <a:r>
              <a:rPr lang="en-US" dirty="0"/>
              <a:t>Được biên dịch thành các </a:t>
            </a:r>
            <a:r>
              <a:rPr lang="en-US" dirty="0" smtClean="0"/>
              <a:t>module </a:t>
            </a:r>
            <a:r>
              <a:rPr lang="en-US" dirty="0"/>
              <a:t>riêng rẽ, các thư viện chuẩn của HĐH và của </a:t>
            </a:r>
            <a:r>
              <a:rPr lang="en-US" dirty="0" smtClean="0"/>
              <a:t>NN lập </a:t>
            </a:r>
            <a:r>
              <a:rPr lang="en-US" dirty="0"/>
              <a:t>trình không được tích hợp trong </a:t>
            </a:r>
            <a:r>
              <a:rPr lang="en-US" dirty="0" smtClean="0"/>
              <a:t>module </a:t>
            </a:r>
            <a:r>
              <a:rPr lang="en-US" dirty="0"/>
              <a:t>chính của chương trình</a:t>
            </a:r>
          </a:p>
          <a:p>
            <a:pPr lvl="1"/>
            <a:r>
              <a:rPr lang="en-US" dirty="0"/>
              <a:t>Khi thực thi chương trình chỉ 1 </a:t>
            </a:r>
            <a:r>
              <a:rPr lang="en-US" dirty="0" smtClean="0"/>
              <a:t>module </a:t>
            </a:r>
            <a:r>
              <a:rPr lang="en-US" dirty="0"/>
              <a:t>chính được nạp vào bộ nhớ, các </a:t>
            </a:r>
            <a:r>
              <a:rPr lang="en-US" dirty="0" smtClean="0"/>
              <a:t>module </a:t>
            </a:r>
            <a:r>
              <a:rPr lang="en-US" dirty="0"/>
              <a:t>khác khi cần sẽ được nạp vào sau</a:t>
            </a:r>
          </a:p>
          <a:p>
            <a:pPr lvl="1"/>
            <a:r>
              <a:rPr lang="en-US" dirty="0"/>
              <a:t>Cấu trúc này tiết kiệm được không gian nhớ nhưng thực thi </a:t>
            </a:r>
            <a:r>
              <a:rPr lang="en-US" dirty="0" smtClean="0"/>
              <a:t>chậm </a:t>
            </a:r>
            <a:r>
              <a:rPr lang="en-US" dirty="0"/>
              <a:t>hơn cấu trúc tuyến tính</a:t>
            </a:r>
          </a:p>
          <a:p>
            <a:endParaRPr lang="en-US" dirty="0"/>
          </a:p>
        </p:txBody>
      </p:sp>
      <p:sp>
        <p:nvSpPr>
          <p:cNvPr id="4" name="Date Placeholder 3"/>
          <p:cNvSpPr>
            <a:spLocks noGrp="1"/>
          </p:cNvSpPr>
          <p:nvPr>
            <p:ph type="dt" sz="half" idx="10"/>
          </p:nvPr>
        </p:nvSpPr>
        <p:spPr/>
        <p:txBody>
          <a:bodyPr/>
          <a:lstStyle/>
          <a:p>
            <a:fld id="{F58B26CB-B31E-43F1-9235-5913205DBB4A}"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Tree>
    <p:extLst>
      <p:ext uri="{BB962C8B-B14F-4D97-AF65-F5344CB8AC3E}">
        <p14:creationId xmlns:p14="http://schemas.microsoft.com/office/powerpoint/2010/main" val="21496905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 Các dạng cấu trúc chương trình</a:t>
            </a:r>
          </a:p>
        </p:txBody>
      </p:sp>
      <p:sp>
        <p:nvSpPr>
          <p:cNvPr id="3" name="Content Placeholder 2"/>
          <p:cNvSpPr>
            <a:spLocks noGrp="1"/>
          </p:cNvSpPr>
          <p:nvPr>
            <p:ph idx="1"/>
          </p:nvPr>
        </p:nvSpPr>
        <p:spPr/>
        <p:txBody>
          <a:bodyPr/>
          <a:lstStyle/>
          <a:p>
            <a:r>
              <a:rPr lang="en-US" b="1" dirty="0">
                <a:latin typeface="Arial" charset="0"/>
              </a:rPr>
              <a:t>Cấu trúc chương trình </a:t>
            </a:r>
            <a:r>
              <a:rPr lang="en-US" b="1" dirty="0" smtClean="0">
                <a:latin typeface="Arial" charset="0"/>
              </a:rPr>
              <a:t>Overlay</a:t>
            </a:r>
          </a:p>
          <a:p>
            <a:pPr lvl="1">
              <a:lnSpc>
                <a:spcPct val="90000"/>
              </a:lnSpc>
            </a:pPr>
            <a:r>
              <a:rPr lang="en-US" dirty="0"/>
              <a:t>Chương trình được biên dịch thành các </a:t>
            </a:r>
            <a:r>
              <a:rPr lang="en-US" dirty="0" smtClean="0"/>
              <a:t>module </a:t>
            </a:r>
            <a:r>
              <a:rPr lang="en-US" dirty="0" err="1"/>
              <a:t>riêng</a:t>
            </a:r>
            <a:r>
              <a:rPr lang="en-US" dirty="0"/>
              <a:t> </a:t>
            </a:r>
            <a:r>
              <a:rPr lang="en-US" dirty="0" err="1" smtClean="0"/>
              <a:t>Các</a:t>
            </a:r>
            <a:r>
              <a:rPr lang="en-US" dirty="0" smtClean="0"/>
              <a:t> module </a:t>
            </a:r>
            <a:r>
              <a:rPr lang="en-US" dirty="0"/>
              <a:t>chương trình được chia thành các mức khác nhau:</a:t>
            </a:r>
          </a:p>
          <a:p>
            <a:pPr lvl="2">
              <a:lnSpc>
                <a:spcPct val="90000"/>
              </a:lnSpc>
            </a:pPr>
            <a:r>
              <a:rPr lang="en-US" dirty="0"/>
              <a:t>Mức 0: Chứa module gốc dừng để nạp chương trình</a:t>
            </a:r>
          </a:p>
          <a:p>
            <a:pPr lvl="2">
              <a:lnSpc>
                <a:spcPct val="90000"/>
              </a:lnSpc>
            </a:pPr>
            <a:r>
              <a:rPr lang="en-US" dirty="0"/>
              <a:t>Mức 1: Chức các module được gọi bởi mức 0</a:t>
            </a:r>
          </a:p>
          <a:p>
            <a:pPr lvl="2">
              <a:lnSpc>
                <a:spcPct val="90000"/>
              </a:lnSpc>
            </a:pPr>
            <a:r>
              <a:rPr lang="en-US" dirty="0"/>
              <a:t>Mức 2: Chức các module được gọi bởi mức 1</a:t>
            </a:r>
          </a:p>
          <a:p>
            <a:pPr lvl="2">
              <a:lnSpc>
                <a:spcPct val="90000"/>
              </a:lnSpc>
            </a:pPr>
            <a:r>
              <a:rPr lang="en-US" dirty="0"/>
              <a:t>…</a:t>
            </a:r>
          </a:p>
          <a:p>
            <a:pPr lvl="2">
              <a:lnSpc>
                <a:spcPct val="90000"/>
              </a:lnSpc>
            </a:pPr>
            <a:r>
              <a:rPr lang="en-US" dirty="0"/>
              <a:t>Mức i: Chức các module được gọi bởi mức i-1</a:t>
            </a:r>
          </a:p>
          <a:p>
            <a:endParaRPr lang="en-US" dirty="0"/>
          </a:p>
        </p:txBody>
      </p:sp>
      <p:sp>
        <p:nvSpPr>
          <p:cNvPr id="4" name="Date Placeholder 3"/>
          <p:cNvSpPr>
            <a:spLocks noGrp="1"/>
          </p:cNvSpPr>
          <p:nvPr>
            <p:ph type="dt" sz="half" idx="10"/>
          </p:nvPr>
        </p:nvSpPr>
        <p:spPr/>
        <p:txBody>
          <a:bodyPr/>
          <a:lstStyle/>
          <a:p>
            <a:fld id="{F58B26CB-B31E-43F1-9235-5913205DBB4A}"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Tree>
    <p:extLst>
      <p:ext uri="{BB962C8B-B14F-4D97-AF65-F5344CB8AC3E}">
        <p14:creationId xmlns:p14="http://schemas.microsoft.com/office/powerpoint/2010/main" val="19001760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 Các dạng cấu trúc chương trình</a:t>
            </a:r>
          </a:p>
        </p:txBody>
      </p:sp>
      <p:sp>
        <p:nvSpPr>
          <p:cNvPr id="3" name="Content Placeholder 2"/>
          <p:cNvSpPr>
            <a:spLocks noGrp="1"/>
          </p:cNvSpPr>
          <p:nvPr>
            <p:ph idx="1"/>
          </p:nvPr>
        </p:nvSpPr>
        <p:spPr/>
        <p:txBody>
          <a:bodyPr/>
          <a:lstStyle/>
          <a:p>
            <a:r>
              <a:rPr lang="en-US" b="1" dirty="0">
                <a:latin typeface="Arial" charset="0"/>
              </a:rPr>
              <a:t>Cấu trúc chương trình Overlay(</a:t>
            </a:r>
            <a:r>
              <a:rPr lang="en-US" b="1" dirty="0" err="1">
                <a:latin typeface="Arial" charset="0"/>
              </a:rPr>
              <a:t>tt</a:t>
            </a:r>
            <a:r>
              <a:rPr lang="en-US" b="1" dirty="0" smtClean="0">
                <a:latin typeface="Arial" charset="0"/>
              </a:rPr>
              <a:t>)</a:t>
            </a:r>
          </a:p>
          <a:p>
            <a:pPr lvl="1"/>
            <a:r>
              <a:rPr lang="en-US" dirty="0"/>
              <a:t>Các module trong cùng một mức có thể có kích thước khác nhau, kích thước của module lớn nhất trong lớp được xem là kích thước của mức</a:t>
            </a:r>
          </a:p>
          <a:p>
            <a:pPr lvl="1"/>
            <a:r>
              <a:rPr lang="en-US" dirty="0"/>
              <a:t>Bộ nhớ dành cho chương trình cũng được tổ chức thành các mức tương ứng với các chương trình</a:t>
            </a:r>
          </a:p>
          <a:p>
            <a:pPr lvl="1"/>
            <a:r>
              <a:rPr lang="en-US" dirty="0"/>
              <a:t>Khi thực hiện chương trình HĐH nạp sơ đồ overlay của chương trình vào bộ nhớ sau đó nạp các module cần thiết ban đầu vào bộ nhớ</a:t>
            </a:r>
          </a:p>
          <a:p>
            <a:pPr lvl="1"/>
            <a:r>
              <a:rPr lang="en-US" dirty="0"/>
              <a:t>HĐH dựa vào sơ đồ overlay để nạp các module khác nếu cần</a:t>
            </a:r>
          </a:p>
          <a:p>
            <a:endParaRPr lang="en-US" dirty="0"/>
          </a:p>
        </p:txBody>
      </p:sp>
      <p:sp>
        <p:nvSpPr>
          <p:cNvPr id="4" name="Date Placeholder 3"/>
          <p:cNvSpPr>
            <a:spLocks noGrp="1"/>
          </p:cNvSpPr>
          <p:nvPr>
            <p:ph type="dt" sz="half" idx="10"/>
          </p:nvPr>
        </p:nvSpPr>
        <p:spPr/>
        <p:txBody>
          <a:bodyPr/>
          <a:lstStyle/>
          <a:p>
            <a:fld id="{F58B26CB-B31E-43F1-9235-5913205DBB4A}"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Tree>
    <p:extLst>
      <p:ext uri="{BB962C8B-B14F-4D97-AF65-F5344CB8AC3E}">
        <p14:creationId xmlns:p14="http://schemas.microsoft.com/office/powerpoint/2010/main" val="403350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mbria" pitchFamily="18" charset="0"/>
              </a:rPr>
              <a:t>3.1. Tổng quan về quản lý bộ nhớ</a:t>
            </a:r>
            <a:endParaRPr lang="en-US" dirty="0"/>
          </a:p>
        </p:txBody>
      </p:sp>
      <p:sp>
        <p:nvSpPr>
          <p:cNvPr id="3" name="Content Placeholder 2"/>
          <p:cNvSpPr>
            <a:spLocks noGrp="1"/>
          </p:cNvSpPr>
          <p:nvPr>
            <p:ph sz="half" idx="1"/>
          </p:nvPr>
        </p:nvSpPr>
        <p:spPr>
          <a:xfrm>
            <a:off x="228600" y="1536192"/>
            <a:ext cx="4890136" cy="5169408"/>
          </a:xfrm>
        </p:spPr>
        <p:txBody>
          <a:bodyPr>
            <a:normAutofit fontScale="85000" lnSpcReduction="10000"/>
          </a:bodyPr>
          <a:lstStyle/>
          <a:p>
            <a:r>
              <a:rPr lang="en-US" altLang="en-US" dirty="0"/>
              <a:t>The concept of a logical address space that is bound to a separate </a:t>
            </a:r>
            <a:r>
              <a:rPr lang="en-US" altLang="en-US" b="1" dirty="0">
                <a:solidFill>
                  <a:srgbClr val="3366FF"/>
                </a:solidFill>
              </a:rPr>
              <a:t>physical address space</a:t>
            </a:r>
            <a:r>
              <a:rPr lang="en-US" altLang="en-US" dirty="0">
                <a:solidFill>
                  <a:srgbClr val="3366FF"/>
                </a:solidFill>
              </a:rPr>
              <a:t> </a:t>
            </a:r>
            <a:r>
              <a:rPr lang="en-US" altLang="en-US" dirty="0"/>
              <a:t>is central to proper memory management</a:t>
            </a:r>
          </a:p>
          <a:p>
            <a:pPr lvl="1"/>
            <a:r>
              <a:rPr lang="en-US" altLang="en-US" b="1" dirty="0">
                <a:solidFill>
                  <a:srgbClr val="3366FF"/>
                </a:solidFill>
              </a:rPr>
              <a:t>Logical address</a:t>
            </a:r>
            <a:r>
              <a:rPr lang="en-US" altLang="en-US" dirty="0">
                <a:solidFill>
                  <a:srgbClr val="3366FF"/>
                </a:solidFill>
              </a:rPr>
              <a:t> </a:t>
            </a:r>
            <a:r>
              <a:rPr lang="en-US" altLang="en-US" dirty="0"/>
              <a:t>– generated by the CPU; also referred to as </a:t>
            </a:r>
            <a:r>
              <a:rPr lang="en-US" altLang="en-US" b="1" dirty="0">
                <a:solidFill>
                  <a:srgbClr val="3366FF"/>
                </a:solidFill>
              </a:rPr>
              <a:t>virtual address</a:t>
            </a:r>
          </a:p>
          <a:p>
            <a:pPr lvl="1"/>
            <a:r>
              <a:rPr lang="en-US" altLang="en-US" b="1" dirty="0">
                <a:solidFill>
                  <a:srgbClr val="3366FF"/>
                </a:solidFill>
              </a:rPr>
              <a:t>Physical address</a:t>
            </a:r>
            <a:r>
              <a:rPr lang="en-US" altLang="en-US" dirty="0">
                <a:solidFill>
                  <a:srgbClr val="3366FF"/>
                </a:solidFill>
              </a:rPr>
              <a:t> </a:t>
            </a:r>
            <a:r>
              <a:rPr lang="en-US" altLang="en-US" dirty="0"/>
              <a:t>– address seen by the memory unit</a:t>
            </a:r>
          </a:p>
          <a:p>
            <a:r>
              <a:rPr lang="en-US" altLang="en-US" b="1" dirty="0" smtClean="0">
                <a:solidFill>
                  <a:srgbClr val="3366FF"/>
                </a:solidFill>
              </a:rPr>
              <a:t>Logical </a:t>
            </a:r>
            <a:r>
              <a:rPr lang="en-US" altLang="en-US" b="1" dirty="0">
                <a:solidFill>
                  <a:srgbClr val="3366FF"/>
                </a:solidFill>
              </a:rPr>
              <a:t>address space </a:t>
            </a:r>
            <a:r>
              <a:rPr lang="en-US" altLang="en-US" dirty="0"/>
              <a:t>is the set of all logical addresses generated by a program</a:t>
            </a:r>
          </a:p>
          <a:p>
            <a:r>
              <a:rPr lang="en-US" altLang="en-US" b="1" dirty="0">
                <a:solidFill>
                  <a:srgbClr val="3366FF"/>
                </a:solidFill>
              </a:rPr>
              <a:t>Physical address space </a:t>
            </a:r>
            <a:r>
              <a:rPr lang="en-US" altLang="en-US" dirty="0"/>
              <a:t>is the set of all physical addresses generated by a program</a:t>
            </a:r>
          </a:p>
          <a:p>
            <a:endParaRPr lang="en-US" dirty="0"/>
          </a:p>
        </p:txBody>
      </p:sp>
      <p:sp>
        <p:nvSpPr>
          <p:cNvPr id="8" name="Content Placeholder 7"/>
          <p:cNvSpPr>
            <a:spLocks noGrp="1"/>
          </p:cNvSpPr>
          <p:nvPr>
            <p:ph sz="half" idx="2"/>
          </p:nvPr>
        </p:nvSpPr>
        <p:spPr/>
        <p:txBody>
          <a:bodyPr>
            <a:normAutofit fontScale="85000" lnSpcReduction="10000"/>
          </a:bodyPr>
          <a:lstStyle/>
          <a:p>
            <a:endParaRPr lang="en-US"/>
          </a:p>
        </p:txBody>
      </p:sp>
      <p:sp>
        <p:nvSpPr>
          <p:cNvPr id="4" name="Date Placeholder 3"/>
          <p:cNvSpPr>
            <a:spLocks noGrp="1"/>
          </p:cNvSpPr>
          <p:nvPr>
            <p:ph type="dt" sz="half" idx="10"/>
          </p:nvPr>
        </p:nvSpPr>
        <p:spPr/>
        <p:txBody>
          <a:bodyPr/>
          <a:lstStyle/>
          <a:p>
            <a:fld id="{F58B26CB-B31E-43F1-9235-5913205DBB4A}"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7"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8775" y="1212954"/>
            <a:ext cx="2943225" cy="5462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46832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 Các dạng cấu trúc chương trình</a:t>
            </a:r>
          </a:p>
        </p:txBody>
      </p:sp>
      <p:sp>
        <p:nvSpPr>
          <p:cNvPr id="3" name="Content Placeholder 2"/>
          <p:cNvSpPr>
            <a:spLocks noGrp="1"/>
          </p:cNvSpPr>
          <p:nvPr>
            <p:ph idx="1"/>
          </p:nvPr>
        </p:nvSpPr>
        <p:spPr/>
        <p:txBody>
          <a:bodyPr/>
          <a:lstStyle/>
          <a:p>
            <a:r>
              <a:rPr lang="en-US" b="1" dirty="0">
                <a:latin typeface="Arial" charset="0"/>
              </a:rPr>
              <a:t>Cấu trúc chương trình phân </a:t>
            </a:r>
            <a:r>
              <a:rPr lang="en-US" b="1" dirty="0" smtClean="0">
                <a:latin typeface="Arial" charset="0"/>
              </a:rPr>
              <a:t>trang</a:t>
            </a:r>
          </a:p>
          <a:p>
            <a:pPr lvl="1"/>
            <a:r>
              <a:rPr lang="en-US" dirty="0"/>
              <a:t>Các </a:t>
            </a:r>
            <a:r>
              <a:rPr lang="en-US" dirty="0" smtClean="0"/>
              <a:t>module </a:t>
            </a:r>
            <a:r>
              <a:rPr lang="en-US" dirty="0"/>
              <a:t>chương trình được biên dịch thành 1 </a:t>
            </a:r>
            <a:r>
              <a:rPr lang="en-US" dirty="0" smtClean="0"/>
              <a:t>module </a:t>
            </a:r>
            <a:r>
              <a:rPr lang="en-US" dirty="0"/>
              <a:t>duy nhất nhưng sau đó được chia thành các phần có kích thước bằng nhau được gọi là các trang</a:t>
            </a:r>
          </a:p>
          <a:p>
            <a:pPr lvl="1"/>
            <a:r>
              <a:rPr lang="en-US" dirty="0"/>
              <a:t>Bộ nhớ phải được phân trang, tức chia thành các không gian nhớ bằng nhau gọi là khung trang</a:t>
            </a:r>
          </a:p>
          <a:p>
            <a:pPr lvl="1"/>
            <a:r>
              <a:rPr lang="en-US" dirty="0"/>
              <a:t>HĐH phải xây dựng bộ điều khiển </a:t>
            </a:r>
            <a:r>
              <a:rPr lang="en-US" dirty="0" smtClean="0"/>
              <a:t>trang (</a:t>
            </a:r>
            <a:r>
              <a:rPr lang="en-US" dirty="0"/>
              <a:t>PCT-page control table)</a:t>
            </a:r>
          </a:p>
          <a:p>
            <a:endParaRPr lang="en-US" dirty="0"/>
          </a:p>
        </p:txBody>
      </p:sp>
      <p:sp>
        <p:nvSpPr>
          <p:cNvPr id="4" name="Date Placeholder 3"/>
          <p:cNvSpPr>
            <a:spLocks noGrp="1"/>
          </p:cNvSpPr>
          <p:nvPr>
            <p:ph type="dt" sz="half" idx="10"/>
          </p:nvPr>
        </p:nvSpPr>
        <p:spPr/>
        <p:txBody>
          <a:bodyPr/>
          <a:lstStyle/>
          <a:p>
            <a:fld id="{F58B26CB-B31E-43F1-9235-5913205DBB4A}"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Tree>
    <p:extLst>
      <p:ext uri="{BB962C8B-B14F-4D97-AF65-F5344CB8AC3E}">
        <p14:creationId xmlns:p14="http://schemas.microsoft.com/office/powerpoint/2010/main" val="9873039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 Các dạng cấu trúc chương trình</a:t>
            </a:r>
          </a:p>
        </p:txBody>
      </p:sp>
      <p:sp>
        <p:nvSpPr>
          <p:cNvPr id="3" name="Content Placeholder 2"/>
          <p:cNvSpPr>
            <a:spLocks noGrp="1"/>
          </p:cNvSpPr>
          <p:nvPr>
            <p:ph idx="1"/>
          </p:nvPr>
        </p:nvSpPr>
        <p:spPr/>
        <p:txBody>
          <a:bodyPr/>
          <a:lstStyle/>
          <a:p>
            <a:r>
              <a:rPr lang="en-US" b="1" dirty="0">
                <a:latin typeface="Arial" charset="0"/>
              </a:rPr>
              <a:t>Cấu trúc chương trình </a:t>
            </a:r>
            <a:r>
              <a:rPr lang="en-US" b="1" dirty="0" smtClean="0">
                <a:latin typeface="Arial" charset="0"/>
              </a:rPr>
              <a:t>phân đoạn</a:t>
            </a:r>
            <a:endParaRPr lang="en-US" b="1" dirty="0" smtClean="0"/>
          </a:p>
          <a:p>
            <a:pPr lvl="1">
              <a:lnSpc>
                <a:spcPct val="90000"/>
              </a:lnSpc>
            </a:pPr>
            <a:r>
              <a:rPr lang="en-US" dirty="0"/>
              <a:t>Chương trình được biên dịch thành nhiều module độc lập, được gọi là các đoạn</a:t>
            </a:r>
          </a:p>
          <a:p>
            <a:pPr lvl="1">
              <a:lnSpc>
                <a:spcPct val="90000"/>
              </a:lnSpc>
            </a:pPr>
            <a:r>
              <a:rPr lang="en-US" dirty="0"/>
              <a:t>Bộ nhớ phải được phân đoạn, tức chia thành các không gian có kích thước có thể không bằng nhau tương ứng với kích thước của các </a:t>
            </a:r>
            <a:r>
              <a:rPr lang="en-US" dirty="0" smtClean="0"/>
              <a:t>đoạn chương </a:t>
            </a:r>
            <a:r>
              <a:rPr lang="en-US" dirty="0"/>
              <a:t>trình</a:t>
            </a:r>
          </a:p>
          <a:p>
            <a:pPr lvl="1">
              <a:lnSpc>
                <a:spcPct val="90000"/>
              </a:lnSpc>
            </a:pPr>
            <a:r>
              <a:rPr lang="en-US" dirty="0"/>
              <a:t>Khi thực hiện chương trình HĐH có thể nạp tất cả các đoạn hoặc 1 vài đoạn cần thiết vào các phân đoạn nhớ liên tiếp hoặc </a:t>
            </a:r>
            <a:r>
              <a:rPr lang="en-US" dirty="0" smtClean="0"/>
              <a:t>không </a:t>
            </a:r>
            <a:r>
              <a:rPr lang="en-US" dirty="0"/>
              <a:t>liên tiếp</a:t>
            </a:r>
          </a:p>
          <a:p>
            <a:pPr lvl="1">
              <a:lnSpc>
                <a:spcPct val="90000"/>
              </a:lnSpc>
            </a:pPr>
            <a:r>
              <a:rPr lang="en-US" dirty="0"/>
              <a:t>HĐH phải xây dựng bộ điều khiển </a:t>
            </a:r>
            <a:r>
              <a:rPr lang="en-US" dirty="0" smtClean="0"/>
              <a:t>đoạn (</a:t>
            </a:r>
            <a:r>
              <a:rPr lang="en-US" dirty="0"/>
              <a:t>SCT-Segment control table</a:t>
            </a:r>
            <a:r>
              <a:rPr lang="en-US" dirty="0" smtClean="0"/>
              <a:t>).</a:t>
            </a:r>
            <a:endParaRPr lang="en-US" dirty="0"/>
          </a:p>
          <a:p>
            <a:endParaRPr lang="en-US" dirty="0"/>
          </a:p>
        </p:txBody>
      </p:sp>
      <p:sp>
        <p:nvSpPr>
          <p:cNvPr id="4" name="Date Placeholder 3"/>
          <p:cNvSpPr>
            <a:spLocks noGrp="1"/>
          </p:cNvSpPr>
          <p:nvPr>
            <p:ph type="dt" sz="half" idx="10"/>
          </p:nvPr>
        </p:nvSpPr>
        <p:spPr/>
        <p:txBody>
          <a:bodyPr/>
          <a:lstStyle/>
          <a:p>
            <a:fld id="{F58B26CB-B31E-43F1-9235-5913205DBB4A}"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Tree>
    <p:extLst>
      <p:ext uri="{BB962C8B-B14F-4D97-AF65-F5344CB8AC3E}">
        <p14:creationId xmlns:p14="http://schemas.microsoft.com/office/powerpoint/2010/main" val="3587467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mbria" pitchFamily="18" charset="0"/>
              </a:rPr>
              <a:t>3.1. Tổng quan về quản lý bộ nhớ</a:t>
            </a:r>
            <a:endParaRPr lang="vi-VN" dirty="0"/>
          </a:p>
        </p:txBody>
      </p:sp>
      <p:sp>
        <p:nvSpPr>
          <p:cNvPr id="3" name="Content Placeholder 2"/>
          <p:cNvSpPr>
            <a:spLocks noGrp="1"/>
          </p:cNvSpPr>
          <p:nvPr>
            <p:ph sz="half" idx="1"/>
          </p:nvPr>
        </p:nvSpPr>
        <p:spPr/>
        <p:txBody>
          <a:bodyPr/>
          <a:lstStyle/>
          <a:p>
            <a:r>
              <a:rPr lang="en-US" altLang="en-US" dirty="0" err="1" smtClean="0"/>
              <a:t>Cặp</a:t>
            </a:r>
            <a:r>
              <a:rPr lang="en-US" altLang="en-US" dirty="0" smtClean="0"/>
              <a:t> </a:t>
            </a:r>
            <a:r>
              <a:rPr lang="en-US" altLang="en-US" dirty="0" err="1" smtClean="0"/>
              <a:t>thanh</a:t>
            </a:r>
            <a:r>
              <a:rPr lang="en-US" altLang="en-US" dirty="0" smtClean="0"/>
              <a:t> </a:t>
            </a:r>
            <a:r>
              <a:rPr lang="en-US" altLang="en-US" dirty="0" err="1" smtClean="0"/>
              <a:t>ghi</a:t>
            </a:r>
            <a:r>
              <a:rPr lang="en-US" altLang="en-US" dirty="0" smtClean="0"/>
              <a:t> </a:t>
            </a:r>
            <a:r>
              <a:rPr lang="en-US" altLang="en-US" b="1" dirty="0" smtClean="0">
                <a:solidFill>
                  <a:srgbClr val="3366FF"/>
                </a:solidFill>
              </a:rPr>
              <a:t>base</a:t>
            </a:r>
            <a:r>
              <a:rPr lang="en-US" altLang="en-US" dirty="0" smtClean="0">
                <a:solidFill>
                  <a:srgbClr val="3366FF"/>
                </a:solidFill>
              </a:rPr>
              <a:t> </a:t>
            </a:r>
            <a:r>
              <a:rPr lang="en-US" altLang="en-US" dirty="0" err="1" smtClean="0"/>
              <a:t>và</a:t>
            </a:r>
            <a:r>
              <a:rPr lang="en-US" altLang="en-US" b="1" dirty="0" smtClean="0">
                <a:solidFill>
                  <a:srgbClr val="FF0000"/>
                </a:solidFill>
              </a:rPr>
              <a:t> </a:t>
            </a:r>
            <a:r>
              <a:rPr lang="en-US" altLang="en-US" b="1" dirty="0">
                <a:solidFill>
                  <a:srgbClr val="3366FF"/>
                </a:solidFill>
              </a:rPr>
              <a:t>limit</a:t>
            </a:r>
            <a:r>
              <a:rPr lang="en-US" altLang="en-US" dirty="0">
                <a:solidFill>
                  <a:srgbClr val="3366FF"/>
                </a:solidFill>
              </a:rPr>
              <a:t> </a:t>
            </a:r>
            <a:r>
              <a:rPr lang="en-US" altLang="en-US" b="1" dirty="0">
                <a:solidFill>
                  <a:srgbClr val="3366FF"/>
                </a:solidFill>
              </a:rPr>
              <a:t>registers</a:t>
            </a:r>
            <a:r>
              <a:rPr lang="en-US" altLang="en-US" dirty="0"/>
              <a:t> </a:t>
            </a:r>
            <a:r>
              <a:rPr lang="en-US" altLang="en-US" dirty="0" err="1" smtClean="0"/>
              <a:t>xác</a:t>
            </a:r>
            <a:r>
              <a:rPr lang="en-US" altLang="en-US" dirty="0" smtClean="0"/>
              <a:t> </a:t>
            </a:r>
            <a:r>
              <a:rPr lang="en-US" altLang="en-US" dirty="0" err="1" smtClean="0"/>
              <a:t>định</a:t>
            </a:r>
            <a:r>
              <a:rPr lang="en-US" altLang="en-US" dirty="0" smtClean="0"/>
              <a:t> </a:t>
            </a:r>
            <a:r>
              <a:rPr lang="en-US" altLang="en-US" dirty="0" err="1" smtClean="0"/>
              <a:t>không</a:t>
            </a:r>
            <a:r>
              <a:rPr lang="en-US" altLang="en-US" dirty="0" smtClean="0"/>
              <a:t> </a:t>
            </a:r>
            <a:r>
              <a:rPr lang="en-US" altLang="en-US" dirty="0" err="1" smtClean="0"/>
              <a:t>gian</a:t>
            </a:r>
            <a:r>
              <a:rPr lang="en-US" altLang="en-US" dirty="0" smtClean="0"/>
              <a:t> </a:t>
            </a:r>
            <a:r>
              <a:rPr lang="en-US" altLang="en-US" dirty="0" err="1" smtClean="0"/>
              <a:t>bộ</a:t>
            </a:r>
            <a:r>
              <a:rPr lang="en-US" altLang="en-US" dirty="0" smtClean="0"/>
              <a:t> </a:t>
            </a:r>
            <a:r>
              <a:rPr lang="en-US" altLang="en-US" dirty="0" err="1" smtClean="0"/>
              <a:t>nhớ</a:t>
            </a:r>
            <a:r>
              <a:rPr lang="en-US" altLang="en-US" dirty="0" smtClean="0"/>
              <a:t>. CPU </a:t>
            </a:r>
            <a:r>
              <a:rPr lang="en-US" altLang="en-US" dirty="0" err="1" smtClean="0"/>
              <a:t>kiểm</a:t>
            </a:r>
            <a:r>
              <a:rPr lang="en-US" altLang="en-US" dirty="0" smtClean="0"/>
              <a:t> </a:t>
            </a:r>
            <a:r>
              <a:rPr lang="en-US" altLang="en-US" dirty="0" err="1" smtClean="0"/>
              <a:t>tra</a:t>
            </a:r>
            <a:r>
              <a:rPr lang="en-US" altLang="en-US" dirty="0" smtClean="0"/>
              <a:t> </a:t>
            </a:r>
            <a:r>
              <a:rPr lang="en-US" altLang="en-US" dirty="0" err="1" smtClean="0"/>
              <a:t>tính</a:t>
            </a:r>
            <a:r>
              <a:rPr lang="en-US" altLang="en-US" dirty="0" smtClean="0"/>
              <a:t> </a:t>
            </a:r>
            <a:r>
              <a:rPr lang="en-US" altLang="en-US" dirty="0" err="1" smtClean="0"/>
              <a:t>hợp</a:t>
            </a:r>
            <a:r>
              <a:rPr lang="en-US" altLang="en-US" dirty="0" smtClean="0"/>
              <a:t> </a:t>
            </a:r>
            <a:r>
              <a:rPr lang="en-US" altLang="en-US" dirty="0" err="1" smtClean="0"/>
              <a:t>lệ</a:t>
            </a:r>
            <a:r>
              <a:rPr lang="en-US" altLang="en-US" dirty="0" smtClean="0"/>
              <a:t> </a:t>
            </a:r>
            <a:r>
              <a:rPr lang="en-US" altLang="en-US" dirty="0" err="1" smtClean="0"/>
              <a:t>của</a:t>
            </a:r>
            <a:r>
              <a:rPr lang="en-US" altLang="en-US" dirty="0" smtClean="0"/>
              <a:t> </a:t>
            </a:r>
            <a:r>
              <a:rPr lang="en-US" altLang="en-US" dirty="0" err="1" smtClean="0"/>
              <a:t>địa</a:t>
            </a:r>
            <a:r>
              <a:rPr lang="en-US" altLang="en-US" dirty="0" smtClean="0"/>
              <a:t> </a:t>
            </a:r>
            <a:r>
              <a:rPr lang="en-US" altLang="en-US" dirty="0" err="1" smtClean="0"/>
              <a:t>chỉ</a:t>
            </a:r>
            <a:r>
              <a:rPr lang="en-US" altLang="en-US" dirty="0" smtClean="0"/>
              <a:t> </a:t>
            </a:r>
            <a:r>
              <a:rPr lang="en-US" altLang="en-US" dirty="0" err="1" smtClean="0"/>
              <a:t>trong</a:t>
            </a:r>
            <a:r>
              <a:rPr lang="en-US" altLang="en-US" dirty="0" smtClean="0"/>
              <a:t> </a:t>
            </a:r>
            <a:r>
              <a:rPr lang="en-US" altLang="en-US" dirty="0" err="1" smtClean="0"/>
              <a:t>mỗi</a:t>
            </a:r>
            <a:r>
              <a:rPr lang="en-US" altLang="en-US" dirty="0" smtClean="0"/>
              <a:t> </a:t>
            </a:r>
            <a:r>
              <a:rPr lang="en-US" altLang="en-US" dirty="0" err="1" smtClean="0"/>
              <a:t>câu</a:t>
            </a:r>
            <a:r>
              <a:rPr lang="en-US" altLang="en-US" dirty="0" smtClean="0"/>
              <a:t> </a:t>
            </a:r>
            <a:r>
              <a:rPr lang="en-US" altLang="en-US" dirty="0" err="1" smtClean="0"/>
              <a:t>lệnh</a:t>
            </a:r>
            <a:r>
              <a:rPr lang="en-US" altLang="en-US" dirty="0" smtClean="0"/>
              <a:t>.</a:t>
            </a:r>
            <a:endParaRPr lang="en-US" altLang="en-US" dirty="0"/>
          </a:p>
          <a:p>
            <a:endParaRPr lang="en-US" dirty="0" smtClean="0"/>
          </a:p>
          <a:p>
            <a:endParaRPr lang="vi-VN" dirty="0"/>
          </a:p>
        </p:txBody>
      </p:sp>
      <p:sp>
        <p:nvSpPr>
          <p:cNvPr id="9" name="Content Placeholder 8"/>
          <p:cNvSpPr>
            <a:spLocks noGrp="1"/>
          </p:cNvSpPr>
          <p:nvPr>
            <p:ph sz="half" idx="2"/>
          </p:nvPr>
        </p:nvSpPr>
        <p:spPr/>
        <p:txBody>
          <a:bodyPr/>
          <a:lstStyle/>
          <a:p>
            <a:endParaRPr lang="en-US"/>
          </a:p>
        </p:txBody>
      </p:sp>
      <p:sp>
        <p:nvSpPr>
          <p:cNvPr id="4" name="Date Placeholder 3"/>
          <p:cNvSpPr>
            <a:spLocks noGrp="1"/>
          </p:cNvSpPr>
          <p:nvPr>
            <p:ph type="dt" sz="half" idx="10"/>
          </p:nvPr>
        </p:nvSpPr>
        <p:spPr/>
        <p:txBody>
          <a:bodyPr/>
          <a:lstStyle/>
          <a:p>
            <a:fld id="{72969009-02E3-456A-9D3A-749AE7295D05}"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526" y="1557059"/>
            <a:ext cx="4040474" cy="445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1636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mbria" pitchFamily="18" charset="0"/>
              </a:rPr>
              <a:t>3.1. Tổng quan về quản lý bộ nhớ</a:t>
            </a:r>
            <a:endParaRPr lang="vi-VN" dirty="0"/>
          </a:p>
        </p:txBody>
      </p:sp>
      <p:sp>
        <p:nvSpPr>
          <p:cNvPr id="4" name="Date Placeholder 3"/>
          <p:cNvSpPr>
            <a:spLocks noGrp="1"/>
          </p:cNvSpPr>
          <p:nvPr>
            <p:ph type="dt" sz="half" idx="10"/>
          </p:nvPr>
        </p:nvSpPr>
        <p:spPr/>
        <p:txBody>
          <a:bodyPr/>
          <a:lstStyle/>
          <a:p>
            <a:fld id="{72969009-02E3-456A-9D3A-749AE7295D05}"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pic>
        <p:nvPicPr>
          <p:cNvPr id="7" name="Content Placeholder 4" descr="8.02.pdf"/>
          <p:cNvPicPr>
            <a:picLocks noChangeAspect="1"/>
          </p:cNvPicPr>
          <p:nvPr/>
        </p:nvPicPr>
        <p:blipFill>
          <a:blip r:embed="rId2">
            <a:extLst>
              <a:ext uri="{28A0092B-C50C-407E-A947-70E740481C1C}">
                <a14:useLocalDpi xmlns:a14="http://schemas.microsoft.com/office/drawing/2010/main" val="0"/>
              </a:ext>
            </a:extLst>
          </a:blip>
          <a:srcRect t="-12790" b="-12790"/>
          <a:stretch>
            <a:fillRect/>
          </a:stretch>
        </p:blipFill>
        <p:spPr>
          <a:xfrm>
            <a:off x="258580" y="1469014"/>
            <a:ext cx="7631032" cy="4202431"/>
          </a:xfrm>
          <a:prstGeom prst="rect">
            <a:avLst/>
          </a:prstGeom>
        </p:spPr>
      </p:pic>
    </p:spTree>
    <p:extLst>
      <p:ext uri="{BB962C8B-B14F-4D97-AF65-F5344CB8AC3E}">
        <p14:creationId xmlns:p14="http://schemas.microsoft.com/office/powerpoint/2010/main" val="2677773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mbria" pitchFamily="18" charset="0"/>
              </a:rPr>
              <a:t>3.1. Tổng quan về quản lý bộ nhớ</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F58B26CB-B31E-43F1-9235-5913205DBB4A}" type="datetime1">
              <a:rPr lang="vi-VN" smtClean="0"/>
              <a:t>08/07/2019</a:t>
            </a:fld>
            <a:endParaRPr lang="en-US" dirty="0"/>
          </a:p>
        </p:txBody>
      </p:sp>
      <p:sp>
        <p:nvSpPr>
          <p:cNvPr id="5" name="Footer Placeholder 4"/>
          <p:cNvSpPr>
            <a:spLocks noGrp="1"/>
          </p:cNvSpPr>
          <p:nvPr>
            <p:ph type="ftr" sz="quarter" idx="11"/>
          </p:nvPr>
        </p:nvSpPr>
        <p:spPr/>
        <p:txBody>
          <a:bodyPr/>
          <a:lstStyle/>
          <a:p>
            <a:r>
              <a:rPr lang="en-US" smtClean="0"/>
              <a:t>GV. TS. Hà Chí Trung, BM KHMT, K CNTT, HVKTQS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pic>
        <p:nvPicPr>
          <p:cNvPr id="7"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37" y="1841831"/>
            <a:ext cx="7197725" cy="35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2774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Lý thuyết hệ điều hành&amp;quot;&quot;/&gt;&lt;property id=&quot;20307&quot; value=&quot;256&quot;/&gt;&lt;/object&gt;&lt;object type=&quot;3&quot; unique_id=&quot;10004&quot;&gt;&lt;property id=&quot;20148&quot; value=&quot;5&quot;/&gt;&lt;property id=&quot;20300&quot; value=&quot;Slide 2 - &amp;quot;Chương 3. Quản lý bộ nhớ&amp;quot;&quot;/&gt;&lt;property id=&quot;20307&quot; value=&quot;258&quot;/&gt;&lt;/object&gt;&lt;object type=&quot;3&quot; unique_id=&quot;10005&quot;&gt;&lt;property id=&quot;20148&quot; value=&quot;5&quot;/&gt;&lt;property id=&quot;20300&quot; value=&quot;Slide 3 - &amp;quot;Chương 3. Quản lý bộ nhớ&amp;quot;&quot;/&gt;&lt;property id=&quot;20307&quot; value=&quot;317&quot;/&gt;&lt;/object&gt;&lt;object type=&quot;3&quot; unique_id=&quot;10006&quot;&gt;&lt;property id=&quot;20148&quot; value=&quot;5&quot;/&gt;&lt;property id=&quot;20300&quot; value=&quot;Slide 4 - &amp;quot;3.1. Tổng quan về quản lý bộ nhớ&amp;quot;&quot;/&gt;&lt;property id=&quot;20307&quot; value=&quot;267&quot;/&gt;&lt;/object&gt;&lt;object type=&quot;3&quot; unique_id=&quot;10007&quot;&gt;&lt;property id=&quot;20148&quot; value=&quot;5&quot;/&gt;&lt;property id=&quot;20300&quot; value=&quot;Slide 5 - &amp;quot;3.1. Tổng quan về quản lý bộ nhớ&amp;quot;&quot;/&gt;&lt;property id=&quot;20307&quot; value=&quot;320&quot;/&gt;&lt;/object&gt;&lt;object type=&quot;3&quot; unique_id=&quot;10008&quot;&gt;&lt;property id=&quot;20148&quot; value=&quot;5&quot;/&gt;&lt;property id=&quot;20300&quot; value=&quot;Slide 6 - &amp;quot;3.1. Tổng quan về quản lý bộ nhớ&amp;quot;&quot;/&gt;&lt;property id=&quot;20307&quot; value=&quot;321&quot;/&gt;&lt;/object&gt;&lt;object type=&quot;3&quot; unique_id=&quot;10009&quot;&gt;&lt;property id=&quot;20148&quot; value=&quot;5&quot;/&gt;&lt;property id=&quot;20300&quot; value=&quot;Slide 7 - &amp;quot;3.1. Tổng quan về quản lý bộ nhớ&amp;quot;&quot;/&gt;&lt;property id=&quot;20307&quot; value=&quot;318&quot;/&gt;&lt;/object&gt;&lt;object type=&quot;3&quot; unique_id=&quot;10010&quot;&gt;&lt;property id=&quot;20148&quot; value=&quot;5&quot;/&gt;&lt;property id=&quot;20300&quot; value=&quot;Slide 8 - &amp;quot;3.1. Tổng quan về quản lý bộ nhớ&amp;quot;&quot;/&gt;&lt;property id=&quot;20307&quot; value=&quot;319&quot;/&gt;&lt;/object&gt;&lt;object type=&quot;3&quot; unique_id=&quot;10011&quot;&gt;&lt;property id=&quot;20148&quot; value=&quot;5&quot;/&gt;&lt;property id=&quot;20300&quot; value=&quot;Slide 9 - &amp;quot;3.1. Tổng quan về quản lý bộ nhớ&amp;quot;&quot;/&gt;&lt;property id=&quot;20307&quot; value=&quot;322&quot;/&gt;&lt;/object&gt;&lt;object type=&quot;3&quot; unique_id=&quot;10012&quot;&gt;&lt;property id=&quot;20148&quot; value=&quot;5&quot;/&gt;&lt;property id=&quot;20300&quot; value=&quot;Slide 10 - &amp;quot;Chương 3. Quản lý bộ nhớ&amp;quot;&quot;/&gt;&lt;property id=&quot;20307&quot; value=&quot;313&quot;/&gt;&lt;/object&gt;&lt;object type=&quot;3&quot; unique_id=&quot;10013&quot;&gt;&lt;property id=&quot;20148&quot; value=&quot;5&quot;/&gt;&lt;property id=&quot;20300&quot; value=&quot;Slide 11 - &amp;quot;3.2. Kỹ thuật cấp phát bộ nhớ &amp;quot;&quot;/&gt;&lt;property id=&quot;20307&quot; value=&quot;268&quot;/&gt;&lt;/object&gt;&lt;object type=&quot;3&quot; unique_id=&quot;10014&quot;&gt;&lt;property id=&quot;20148&quot; value=&quot;5&quot;/&gt;&lt;property id=&quot;20300&quot; value=&quot;Slide 12 - &amp;quot;3.2.1. Kỹ thuật phân vùng cố định&amp;quot;&quot;/&gt;&lt;property id=&quot;20307&quot; value=&quot;261&quot;/&gt;&lt;/object&gt;&lt;object type=&quot;3&quot; unique_id=&quot;10015&quot;&gt;&lt;property id=&quot;20148&quot; value=&quot;5&quot;/&gt;&lt;property id=&quot;20300&quot; value=&quot;Slide 13 - &amp;quot;3.2.1. Kỹ thuật phân vùng cố định&amp;quot;&quot;/&gt;&lt;property id=&quot;20307&quot; value=&quot;262&quot;/&gt;&lt;/object&gt;&lt;object type=&quot;3&quot; unique_id=&quot;10016&quot;&gt;&lt;property id=&quot;20148&quot; value=&quot;5&quot;/&gt;&lt;property id=&quot;20300&quot; value=&quot;Slide 14 - &amp;quot;3.2.1. Kỹ thuật phân vùng cố định&amp;quot;&quot;/&gt;&lt;property id=&quot;20307&quot; value=&quot;265&quot;/&gt;&lt;/object&gt;&lt;object type=&quot;3&quot; unique_id=&quot;10017&quot;&gt;&lt;property id=&quot;20148&quot; value=&quot;5&quot;/&gt;&lt;property id=&quot;20300&quot; value=&quot;Slide 15 - &amp;quot;3.2.2. Phân vùng cố định kết hợp Swapping&amp;quot;&quot;/&gt;&lt;property id=&quot;20307&quot; value=&quot;263&quot;/&gt;&lt;/object&gt;&lt;object type=&quot;3&quot; unique_id=&quot;10018&quot;&gt;&lt;property id=&quot;20148&quot; value=&quot;5&quot;/&gt;&lt;property id=&quot;20300&quot; value=&quot;Slide 16 - &amp;quot;3.2.2. Phân vùng cố định kết hợp Swapping&amp;quot;&quot;/&gt;&lt;property id=&quot;20307&quot; value=&quot;264&quot;/&gt;&lt;/object&gt;&lt;object type=&quot;3&quot; unique_id=&quot;10019&quot;&gt;&lt;property id=&quot;20148&quot; value=&quot;5&quot;/&gt;&lt;property id=&quot;20300&quot; value=&quot;Slide 17 - &amp;quot;3.2.2. Phân vùng cố định kết hợp Swapping&amp;quot;&quot;/&gt;&lt;property id=&quot;20307&quot; value=&quot;269&quot;/&gt;&lt;/object&gt;&lt;object type=&quot;3&quot; unique_id=&quot;10020&quot;&gt;&lt;property id=&quot;20148&quot; value=&quot;5&quot;/&gt;&lt;property id=&quot;20300&quot; value=&quot;Slide 18 - &amp;quot;3.2.2. Phân vùng cố định kết hợp Swapping&amp;quot;&quot;/&gt;&lt;property id=&quot;20307&quot; value=&quot;270&quot;/&gt;&lt;/object&gt;&lt;object type=&quot;3&quot; unique_id=&quot;10021&quot;&gt;&lt;property id=&quot;20148&quot; value=&quot;5&quot;/&gt;&lt;property id=&quot;20300&quot; value=&quot;Slide 19 - &amp;quot;3.2.2. Phân vùng cố định kết hợp Swapping&amp;quot;&quot;/&gt;&lt;property id=&quot;20307&quot; value=&quot;272&quot;/&gt;&lt;/object&gt;&lt;object type=&quot;3&quot; unique_id=&quot;10022&quot;&gt;&lt;property id=&quot;20148&quot; value=&quot;5&quot;/&gt;&lt;property id=&quot;20300&quot; value=&quot;Slide 20 - &amp;quot;3.2.2. Phân vùng cố định kết hợp Swapping&amp;quot;&quot;/&gt;&lt;property id=&quot;20307&quot; value=&quot;271&quot;/&gt;&lt;/object&gt;&lt;object type=&quot;3&quot; unique_id=&quot;10023&quot;&gt;&lt;property id=&quot;20148&quot; value=&quot;5&quot;/&gt;&lt;property id=&quot;20300&quot; value=&quot;Slide 21 - &amp;quot;3.2.2. Phân vùng cố định kết hợp Swapping&amp;quot;&quot;/&gt;&lt;property id=&quot;20307&quot; value=&quot;273&quot;/&gt;&lt;/object&gt;&lt;object type=&quot;3&quot; unique_id=&quot;10024&quot;&gt;&lt;property id=&quot;20148&quot; value=&quot;5&quot;/&gt;&lt;property id=&quot;20300&quot; value=&quot;Slide 22 - &amp;quot;3.2.2. Phân vùng cố định kết hợp Swapping&amp;quot;&quot;/&gt;&lt;property id=&quot;20307&quot; value=&quot;274&quot;/&gt;&lt;/object&gt;&lt;object type=&quot;3&quot; unique_id=&quot;10025&quot;&gt;&lt;property id=&quot;20148&quot; value=&quot;5&quot;/&gt;&lt;property id=&quot;20300&quot; value=&quot;Slide 23 - &amp;quot;3.2.2. Phân vùng cố định kết hợp Swapping&amp;quot;&quot;/&gt;&lt;property id=&quot;20307&quot; value=&quot;275&quot;/&gt;&lt;/object&gt;&lt;object type=&quot;3&quot; unique_id=&quot;10026&quot;&gt;&lt;property id=&quot;20148&quot; value=&quot;5&quot;/&gt;&lt;property id=&quot;20300&quot; value=&quot;Slide 24 - &amp;quot;3.2.3. Phân vùng động&amp;quot;&quot;/&gt;&lt;property id=&quot;20307&quot; value=&quot;276&quot;/&gt;&lt;/object&gt;&lt;object type=&quot;3&quot; unique_id=&quot;10027&quot;&gt;&lt;property id=&quot;20148&quot; value=&quot;5&quot;/&gt;&lt;property id=&quot;20300&quot; value=&quot;Slide 25 - &amp;quot;3.2.3. Phân vùng động&amp;quot;&quot;/&gt;&lt;property id=&quot;20307&quot; value=&quot;277&quot;/&gt;&lt;/object&gt;&lt;object type=&quot;3&quot; unique_id=&quot;10028&quot;&gt;&lt;property id=&quot;20148&quot; value=&quot;5&quot;/&gt;&lt;property id=&quot;20300&quot; value=&quot;Slide 26 - &amp;quot;First Fit&amp;quot;&quot;/&gt;&lt;property id=&quot;20307&quot; value=&quot;280&quot;/&gt;&lt;/object&gt;&lt;object type=&quot;3&quot; unique_id=&quot;10029&quot;&gt;&lt;property id=&quot;20148&quot; value=&quot;5&quot;/&gt;&lt;property id=&quot;20300&quot; value=&quot;Slide 27 - &amp;quot;3.2.3. Phân vùng động&amp;quot;&quot;/&gt;&lt;property id=&quot;20307&quot; value=&quot;282&quot;/&gt;&lt;/object&gt;&lt;object type=&quot;3&quot; unique_id=&quot;10030&quot;&gt;&lt;property id=&quot;20148&quot; value=&quot;5&quot;/&gt;&lt;property id=&quot;20300&quot; value=&quot;Slide 28 - &amp;quot;3.2.3. Phân vùng động&amp;quot;&quot;/&gt;&lt;property id=&quot;20307&quot; value=&quot;281&quot;/&gt;&lt;/object&gt;&lt;object type=&quot;3&quot; unique_id=&quot;10031&quot;&gt;&lt;property id=&quot;20148&quot; value=&quot;5&quot;/&gt;&lt;property id=&quot;20300&quot; value=&quot;Slide 29 - &amp;quot;3.2.3. Phân vùng động&amp;quot;&quot;/&gt;&lt;property id=&quot;20307&quot; value=&quot;283&quot;/&gt;&lt;/object&gt;&lt;object type=&quot;3&quot; unique_id=&quot;10032&quot;&gt;&lt;property id=&quot;20148&quot; value=&quot;5&quot;/&gt;&lt;property id=&quot;20300&quot; value=&quot;Slide 30 - &amp;quot;Best Fit&amp;quot;&quot;/&gt;&lt;property id=&quot;20307&quot; value=&quot;285&quot;/&gt;&lt;/object&gt;&lt;object type=&quot;3&quot; unique_id=&quot;10033&quot;&gt;&lt;property id=&quot;20148&quot; value=&quot;5&quot;/&gt;&lt;property id=&quot;20300&quot; value=&quot;Slide 31 - &amp;quot;3.2.3. Phân vùng động&amp;quot;&quot;/&gt;&lt;property id=&quot;20307&quot; value=&quot;286&quot;/&gt;&lt;/object&gt;&lt;object type=&quot;3&quot; unique_id=&quot;10034&quot;&gt;&lt;property id=&quot;20148&quot; value=&quot;5&quot;/&gt;&lt;property id=&quot;20300&quot; value=&quot;Slide 32 - &amp;quot;3.2.3. Phân vùng động&amp;quot;&quot;/&gt;&lt;property id=&quot;20307&quot; value=&quot;287&quot;/&gt;&lt;/object&gt;&lt;object type=&quot;3&quot; unique_id=&quot;10035&quot;&gt;&lt;property id=&quot;20148&quot; value=&quot;5&quot;/&gt;&lt;property id=&quot;20300&quot; value=&quot;Slide 33 - &amp;quot;3.2.3. Phân vùng động&amp;quot;&quot;/&gt;&lt;property id=&quot;20307&quot; value=&quot;288&quot;/&gt;&lt;/object&gt;&lt;object type=&quot;3&quot; unique_id=&quot;10036&quot;&gt;&lt;property id=&quot;20148&quot; value=&quot;5&quot;/&gt;&lt;property id=&quot;20300&quot; value=&quot;Slide 34 - &amp;quot;3.2.3. Phân vùng động&amp;quot;&quot;/&gt;&lt;property id=&quot;20307&quot; value=&quot;284&quot;/&gt;&lt;/object&gt;&lt;object type=&quot;3&quot; unique_id=&quot;10037&quot;&gt;&lt;property id=&quot;20148&quot; value=&quot;5&quot;/&gt;&lt;property id=&quot;20300&quot; value=&quot;Slide 35 - &amp;quot;3.2.3. Phân vùng động&amp;quot;&quot;/&gt;&lt;property id=&quot;20307&quot; value=&quot;289&quot;/&gt;&lt;/object&gt;&lt;object type=&quot;3&quot; unique_id=&quot;10038&quot;&gt;&lt;property id=&quot;20148&quot; value=&quot;5&quot;/&gt;&lt;property id=&quot;20300&quot; value=&quot;Slide 36&quot;/&gt;&lt;property id=&quot;20307&quot; value=&quot;291&quot;/&gt;&lt;/object&gt;&lt;object type=&quot;3&quot; unique_id=&quot;10039&quot;&gt;&lt;property id=&quot;20148&quot; value=&quot;5&quot;/&gt;&lt;property id=&quot;20300&quot; value=&quot;Slide 37 - &amp;quot;3.2.3. Phân vùng động&amp;quot;&quot;/&gt;&lt;property id=&quot;20307&quot; value=&quot;292&quot;/&gt;&lt;/object&gt;&lt;object type=&quot;3&quot; unique_id=&quot;10040&quot;&gt;&lt;property id=&quot;20148&quot; value=&quot;5&quot;/&gt;&lt;property id=&quot;20300&quot; value=&quot;Slide 38 - &amp;quot;3.2.3. Phân vùng động&amp;quot;&quot;/&gt;&lt;property id=&quot;20307&quot; value=&quot;290&quot;/&gt;&lt;/object&gt;&lt;object type=&quot;3&quot; unique_id=&quot;10041&quot;&gt;&lt;property id=&quot;20148&quot; value=&quot;5&quot;/&gt;&lt;property id=&quot;20300&quot; value=&quot;Slide 39 - &amp;quot;3.2.3. Phân vùng động&amp;quot;&quot;/&gt;&lt;property id=&quot;20307&quot; value=&quot;293&quot;/&gt;&lt;/object&gt;&lt;object type=&quot;3&quot; unique_id=&quot;10042&quot;&gt;&lt;property id=&quot;20148&quot; value=&quot;5&quot;/&gt;&lt;property id=&quot;20300&quot; value=&quot;Slide 40 - &amp;quot;3.2.3. Phân vùng động&amp;quot;&quot;/&gt;&lt;property id=&quot;20307&quot; value=&quot;294&quot;/&gt;&lt;/object&gt;&lt;object type=&quot;3&quot; unique_id=&quot;10043&quot;&gt;&lt;property id=&quot;20148&quot; value=&quot;5&quot;/&gt;&lt;property id=&quot;20300&quot; value=&quot;Slide 41 - &amp;quot;Chương 3. Quản lý bộ nhớ&amp;quot;&quot;/&gt;&lt;property id=&quot;20307&quot; value=&quot;314&quot;/&gt;&lt;/object&gt;&lt;object type=&quot;3&quot; unique_id=&quot;10044&quot;&gt;&lt;property id=&quot;20148&quot; value=&quot;5&quot;/&gt;&lt;property id=&quot;20300&quot; value=&quot;Slide 42 - &amp;quot;3.3. Chống phân mảnh (compaction)&amp;quot;&quot;/&gt;&lt;property id=&quot;20307&quot; value=&quot;295&quot;/&gt;&lt;/object&gt;&lt;object type=&quot;3&quot; unique_id=&quot;10045&quot;&gt;&lt;property id=&quot;20148&quot; value=&quot;5&quot;/&gt;&lt;property id=&quot;20300&quot; value=&quot;Slide 43 - &amp;quot;3.3. Chống phân mảnh (compaction)&amp;quot;&quot;/&gt;&lt;property id=&quot;20307&quot; value=&quot;296&quot;/&gt;&lt;/object&gt;&lt;object type=&quot;3&quot; unique_id=&quot;10046&quot;&gt;&lt;property id=&quot;20148&quot; value=&quot;5&quot;/&gt;&lt;property id=&quot;20300&quot; value=&quot;Slide 44 - &amp;quot;3.3. Chống phân mảnh (compaction)&amp;quot;&quot;/&gt;&lt;property id=&quot;20307&quot; value=&quot;297&quot;/&gt;&lt;/object&gt;&lt;object type=&quot;3&quot; unique_id=&quot;10047&quot;&gt;&lt;property id=&quot;20148&quot; value=&quot;5&quot;/&gt;&lt;property id=&quot;20300&quot; value=&quot;Slide 45 - &amp;quot;3.3. Chống phân mảnh (compaction)&amp;quot;&quot;/&gt;&lt;property id=&quot;20307&quot; value=&quot;298&quot;/&gt;&lt;/object&gt;&lt;object type=&quot;3&quot; unique_id=&quot;10048&quot;&gt;&lt;property id=&quot;20148&quot; value=&quot;5&quot;/&gt;&lt;property id=&quot;20300&quot; value=&quot;Slide 46 - &amp;quot;3.3. Chống phân mảnh (compaction)&amp;quot;&quot;/&gt;&lt;property id=&quot;20307&quot; value=&quot;299&quot;/&gt;&lt;/object&gt;&lt;object type=&quot;3&quot; unique_id=&quot;10049&quot;&gt;&lt;property id=&quot;20148&quot; value=&quot;5&quot;/&gt;&lt;property id=&quot;20300&quot; value=&quot;Slide 47 - &amp;quot;3.3. Chống phân mảnh (compaction)&amp;quot;&quot;/&gt;&lt;property id=&quot;20307&quot; value=&quot;300&quot;/&gt;&lt;/object&gt;&lt;object type=&quot;3&quot; unique_id=&quot;10050&quot;&gt;&lt;property id=&quot;20148&quot; value=&quot;5&quot;/&gt;&lt;property id=&quot;20300&quot; value=&quot;Slide 48 - &amp;quot;3.3. Chống phân mảnh (compaction)&amp;quot;&quot;/&gt;&lt;property id=&quot;20307&quot; value=&quot;301&quot;/&gt;&lt;/object&gt;&lt;object type=&quot;3&quot; unique_id=&quot;10051&quot;&gt;&lt;property id=&quot;20148&quot; value=&quot;5&quot;/&gt;&lt;property id=&quot;20300&quot; value=&quot;Slide 49 - &amp;quot;3.3. Chống phân mảnh (compaction)&amp;quot;&quot;/&gt;&lt;property id=&quot;20307&quot; value=&quot;302&quot;/&gt;&lt;/object&gt;&lt;object type=&quot;3&quot; unique_id=&quot;10052&quot;&gt;&lt;property id=&quot;20148&quot; value=&quot;5&quot;/&gt;&lt;property id=&quot;20300&quot; value=&quot;Slide 50 - &amp;quot;3.3. Chống phân mảnh (compaction)&amp;quot;&quot;/&gt;&lt;property id=&quot;20307&quot; value=&quot;303&quot;/&gt;&lt;/object&gt;&lt;object type=&quot;3&quot; unique_id=&quot;10053&quot;&gt;&lt;property id=&quot;20148&quot; value=&quot;5&quot;/&gt;&lt;property id=&quot;20300&quot; value=&quot;Slide 51 - &amp;quot;3.3. Chống phân mảnh (compaction)&amp;quot;&quot;/&gt;&lt;property id=&quot;20307&quot; value=&quot;304&quot;/&gt;&lt;/object&gt;&lt;object type=&quot;3&quot; unique_id=&quot;10054&quot;&gt;&lt;property id=&quot;20148&quot; value=&quot;5&quot;/&gt;&lt;property id=&quot;20300&quot; value=&quot;Slide 52 - &amp;quot;Chương 3. Quản lý bộ nhớ&amp;quot;&quot;/&gt;&lt;property id=&quot;20307&quot; value=&quot;315&quot;/&gt;&lt;/object&gt;&lt;object type=&quot;3&quot; unique_id=&quot;10055&quot;&gt;&lt;property id=&quot;20148&quot; value=&quot;5&quot;/&gt;&lt;property id=&quot;20300&quot; value=&quot;Slide 53 - &amp;quot;3.4. Tái định vị (Relocation)&amp;quot;&quot;/&gt;&lt;property id=&quot;20307&quot; value=&quot;305&quot;/&gt;&lt;/object&gt;&lt;object type=&quot;3&quot; unique_id=&quot;10056&quot;&gt;&lt;property id=&quot;20148&quot; value=&quot;5&quot;/&gt;&lt;property id=&quot;20300&quot; value=&quot;Slide 54 - &amp;quot;Chương 3. Quản lý bộ nhớ&amp;quot;&quot;/&gt;&lt;property id=&quot;20307&quot; value=&quot;316&quot;/&gt;&lt;/object&gt;&lt;object type=&quot;3&quot; unique_id=&quot;10057&quot;&gt;&lt;property id=&quot;20148&quot; value=&quot;5&quot;/&gt;&lt;property id=&quot;20300&quot; value=&quot;Slide 55 - &amp;quot;3.5. Các dạng cấu trúc chương trình&amp;quot;&quot;/&gt;&lt;property id=&quot;20307&quot; value=&quot;306&quot;/&gt;&lt;/object&gt;&lt;object type=&quot;3&quot; unique_id=&quot;10058&quot;&gt;&lt;property id=&quot;20148&quot; value=&quot;5&quot;/&gt;&lt;property id=&quot;20300&quot; value=&quot;Slide 56 - &amp;quot;3.5. Các dạng cấu trúc chương trình&amp;quot;&quot;/&gt;&lt;property id=&quot;20307&quot; value=&quot;307&quot;/&gt;&lt;/object&gt;&lt;object type=&quot;3&quot; unique_id=&quot;10059&quot;&gt;&lt;property id=&quot;20148&quot; value=&quot;5&quot;/&gt;&lt;property id=&quot;20300&quot; value=&quot;Slide 57 - &amp;quot;3.5. Các dạng cấu trúc chương trình&amp;quot;&quot;/&gt;&lt;property id=&quot;20307&quot; value=&quot;308&quot;/&gt;&lt;/object&gt;&lt;object type=&quot;3&quot; unique_id=&quot;10060&quot;&gt;&lt;property id=&quot;20148&quot; value=&quot;5&quot;/&gt;&lt;property id=&quot;20300&quot; value=&quot;Slide 58 - &amp;quot;3.5. Các dạng cấu trúc chương trình&amp;quot;&quot;/&gt;&lt;property id=&quot;20307&quot; value=&quot;309&quot;/&gt;&lt;/object&gt;&lt;object type=&quot;3&quot; unique_id=&quot;10061&quot;&gt;&lt;property id=&quot;20148&quot; value=&quot;5&quot;/&gt;&lt;property id=&quot;20300&quot; value=&quot;Slide 59 - &amp;quot;3.5. Các dạng cấu trúc chương trình&amp;quot;&quot;/&gt;&lt;property id=&quot;20307&quot; value=&quot;310&quot;/&gt;&lt;/object&gt;&lt;object type=&quot;3&quot; unique_id=&quot;10062&quot;&gt;&lt;property id=&quot;20148&quot; value=&quot;5&quot;/&gt;&lt;property id=&quot;20300&quot; value=&quot;Slide 60 - &amp;quot;3.5. Các dạng cấu trúc chương trình&amp;quot;&quot;/&gt;&lt;property id=&quot;20307&quot; value=&quot;311&quot;/&gt;&lt;/object&gt;&lt;object type=&quot;3&quot; unique_id=&quot;10063&quot;&gt;&lt;property id=&quot;20148&quot; value=&quot;5&quot;/&gt;&lt;property id=&quot;20300&quot; value=&quot;Slide 61 - &amp;quot;3.5. Các dạng cấu trúc chương trình&amp;quot;&quot;/&gt;&lt;property id=&quot;20307&quot; value=&quot;312&quot;/&gt;&lt;/object&gt;&lt;/object&gt;&lt;object type=&quot;8&quot; unique_id=&quot;10126&quot;&gt;&lt;/object&gt;&lt;/object&gt;&lt;/database&gt;"/>
  <p:tag name="MMPROD_NEXTUNIQUEID" val="10009"/>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5012</TotalTime>
  <Words>4354</Words>
  <Application>Microsoft Office PowerPoint</Application>
  <PresentationFormat>On-screen Show (4:3)</PresentationFormat>
  <Paragraphs>831</Paragraphs>
  <Slides>61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ＭＳ Ｐゴシック</vt:lpstr>
      <vt:lpstr>Arial</vt:lpstr>
      <vt:lpstr>Calibri</vt:lpstr>
      <vt:lpstr>Cambria</vt:lpstr>
      <vt:lpstr>Times New Roman</vt:lpstr>
      <vt:lpstr>Tw Cen MT</vt:lpstr>
      <vt:lpstr>Wingdings</vt:lpstr>
      <vt:lpstr>Adjacency</vt:lpstr>
      <vt:lpstr>Lý thuyết hệ điều hành</vt:lpstr>
      <vt:lpstr>Chương 3. Quản lý bộ nhớ</vt:lpstr>
      <vt:lpstr>Chương 3. Quản lý bộ nhớ</vt:lpstr>
      <vt:lpstr>3.1. Tổng quan về quản lý bộ nhớ</vt:lpstr>
      <vt:lpstr>3.1. Tổng quan về quản lý bộ nhớ</vt:lpstr>
      <vt:lpstr>3.1. Tổng quan về quản lý bộ nhớ</vt:lpstr>
      <vt:lpstr>3.1. Tổng quan về quản lý bộ nhớ</vt:lpstr>
      <vt:lpstr>3.1. Tổng quan về quản lý bộ nhớ</vt:lpstr>
      <vt:lpstr>3.1. Tổng quan về quản lý bộ nhớ</vt:lpstr>
      <vt:lpstr>Chương 3. Quản lý bộ nhớ</vt:lpstr>
      <vt:lpstr>3.2. Kỹ thuật cấp phát bộ nhớ </vt:lpstr>
      <vt:lpstr>3.2.1. Kỹ thuật phân vùng cố định</vt:lpstr>
      <vt:lpstr>3.2.1. Kỹ thuật phân vùng cố định</vt:lpstr>
      <vt:lpstr>3.2.1. Kỹ thuật phân vùng cố định</vt:lpstr>
      <vt:lpstr>3.2.2. Phân vùng cố định kết hợp Swapping</vt:lpstr>
      <vt:lpstr>3.2.2. Phân vùng cố định kết hợp Swapping</vt:lpstr>
      <vt:lpstr>3.2.2. Phân vùng cố định kết hợp Swapping</vt:lpstr>
      <vt:lpstr>3.2.2. Phân vùng cố định kết hợp Swapping</vt:lpstr>
      <vt:lpstr>3.2.2. Phân vùng cố định kết hợp Swapping</vt:lpstr>
      <vt:lpstr>3.2.2. Phân vùng cố định kết hợp Swapping</vt:lpstr>
      <vt:lpstr>3.2.2. Phân vùng cố định kết hợp Swapping</vt:lpstr>
      <vt:lpstr>3.2.2. Phân vùng cố định kết hợp Swapping</vt:lpstr>
      <vt:lpstr>3.2.2. Phân vùng cố định kết hợp Swapping</vt:lpstr>
      <vt:lpstr>3.2.3. Phân vùng động</vt:lpstr>
      <vt:lpstr>3.2.3. Phân vùng động</vt:lpstr>
      <vt:lpstr>First Fit</vt:lpstr>
      <vt:lpstr>3.2.3. Phân vùng động</vt:lpstr>
      <vt:lpstr>3.2.3. Phân vùng động</vt:lpstr>
      <vt:lpstr>3.2.3. Phân vùng động</vt:lpstr>
      <vt:lpstr>Best Fit</vt:lpstr>
      <vt:lpstr>3.2.3. Phân vùng động</vt:lpstr>
      <vt:lpstr>3.2.3. Phân vùng động</vt:lpstr>
      <vt:lpstr>3.2.3. Phân vùng động</vt:lpstr>
      <vt:lpstr>3.2.3. Phân vùng động</vt:lpstr>
      <vt:lpstr>3.2.3. Phân vùng động</vt:lpstr>
      <vt:lpstr>PowerPoint Presentation</vt:lpstr>
      <vt:lpstr>3.2.3. Phân vùng động</vt:lpstr>
      <vt:lpstr>3.2.3. Phân vùng động</vt:lpstr>
      <vt:lpstr>3.2.3. Phân vùng động</vt:lpstr>
      <vt:lpstr>3.2.3. Phân vùng động</vt:lpstr>
      <vt:lpstr>Chương 3. Quản lý bộ nhớ</vt:lpstr>
      <vt:lpstr>3.3. Chống phân mảnh (compaction)</vt:lpstr>
      <vt:lpstr>3.3. Chống phân mảnh (compaction)</vt:lpstr>
      <vt:lpstr>3.3. Chống phân mảnh (compaction)</vt:lpstr>
      <vt:lpstr>3.3. Chống phân mảnh (compaction)</vt:lpstr>
      <vt:lpstr>3.3. Chống phân mảnh (compaction)</vt:lpstr>
      <vt:lpstr>3.3. Chống phân mảnh (compaction)</vt:lpstr>
      <vt:lpstr>3.3. Chống phân mảnh (compaction)</vt:lpstr>
      <vt:lpstr>3.3. Chống phân mảnh (compaction)</vt:lpstr>
      <vt:lpstr>3.3. Chống phân mảnh (compaction)</vt:lpstr>
      <vt:lpstr>3.3. Chống phân mảnh (compaction)</vt:lpstr>
      <vt:lpstr>Chương 3. Quản lý bộ nhớ</vt:lpstr>
      <vt:lpstr>3.4. Tái định vị (Relocation)</vt:lpstr>
      <vt:lpstr>Chương 3. Quản lý bộ nhớ</vt:lpstr>
      <vt:lpstr>3.5. Các dạng cấu trúc chương trình</vt:lpstr>
      <vt:lpstr>3.5. Các dạng cấu trúc chương trình</vt:lpstr>
      <vt:lpstr>3.5. Các dạng cấu trúc chương trình</vt:lpstr>
      <vt:lpstr>3.5. Các dạng cấu trúc chương trình</vt:lpstr>
      <vt:lpstr>3.5. Các dạng cấu trúc chương trình</vt:lpstr>
      <vt:lpstr>3.5. Các dạng cấu trúc chương trình</vt:lpstr>
      <vt:lpstr>3.5. Các dạng cấu trúc chương trình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dc:creator>
  <cp:lastModifiedBy>Nguyen Cong</cp:lastModifiedBy>
  <cp:revision>237</cp:revision>
  <dcterms:created xsi:type="dcterms:W3CDTF">2006-08-16T00:00:00Z</dcterms:created>
  <dcterms:modified xsi:type="dcterms:W3CDTF">2019-07-08T05:50:24Z</dcterms:modified>
</cp:coreProperties>
</file>