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27"/>
  </p:notesMasterIdLst>
  <p:sldIdLst>
    <p:sldId id="256" r:id="rId2"/>
    <p:sldId id="258" r:id="rId3"/>
    <p:sldId id="277" r:id="rId4"/>
    <p:sldId id="259" r:id="rId5"/>
    <p:sldId id="263" r:id="rId6"/>
    <p:sldId id="260" r:id="rId7"/>
    <p:sldId id="261" r:id="rId8"/>
    <p:sldId id="278" r:id="rId9"/>
    <p:sldId id="262" r:id="rId10"/>
    <p:sldId id="264" r:id="rId11"/>
    <p:sldId id="275" r:id="rId12"/>
    <p:sldId id="265" r:id="rId13"/>
    <p:sldId id="266" r:id="rId14"/>
    <p:sldId id="267" r:id="rId15"/>
    <p:sldId id="279" r:id="rId16"/>
    <p:sldId id="281" r:id="rId17"/>
    <p:sldId id="282" r:id="rId18"/>
    <p:sldId id="283" r:id="rId19"/>
    <p:sldId id="270" r:id="rId20"/>
    <p:sldId id="268" r:id="rId21"/>
    <p:sldId id="276" r:id="rId22"/>
    <p:sldId id="280" r:id="rId23"/>
    <p:sldId id="273" r:id="rId24"/>
    <p:sldId id="284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FFFF00"/>
    <a:srgbClr val="FAF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2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D7D71-C545-4B14-9454-5150FF9C4CD9}" type="datetimeFigureOut">
              <a:rPr lang="vi-VN" smtClean="0"/>
              <a:t>05/04/2013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D9EA-4F91-4F9A-932B-C1468715C6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357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848600" cy="1981200"/>
          </a:xfrm>
        </p:spPr>
        <p:txBody>
          <a:bodyPr anchor="b"/>
          <a:lstStyle>
            <a:lvl1pPr algn="l">
              <a:defRPr sz="6600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6690360" cy="30480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3C93E6E2-93CC-4C47-9074-BC91C23816C8}" type="datetime1">
              <a:rPr lang="en-US" smtClean="0"/>
              <a:pPr/>
              <a:t>05-04-13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vi-VN" smtClean="0"/>
              <a:t>GV. Hà Chí Trung, HVKTQS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919-3C66-4F97-BFEA-03812BD2CAC5}" type="slidenum">
              <a:rPr lang="vi-VN" smtClean="0"/>
              <a:t>‹#›</a:t>
            </a:fld>
            <a:endParaRPr lang="vi-V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5924-6F17-4473-9710-A1817176BC4D}" type="datetime1">
              <a:rPr lang="en-US" smtClean="0"/>
              <a:t>05-04-13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2DE6-27EF-461C-826C-4862F5D77ABA}" type="datetime1">
              <a:rPr lang="en-US" smtClean="0"/>
              <a:t>05-04-13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 sz="2600"/>
            </a:lvl1pPr>
            <a:lvl2pPr algn="l">
              <a:defRPr sz="2600"/>
            </a:lvl2pPr>
            <a:lvl3pPr algn="l">
              <a:defRPr sz="2400"/>
            </a:lvl3pPr>
            <a:lvl4pPr algn="l">
              <a:defRPr sz="2200"/>
            </a:lvl4pPr>
            <a:lvl5pPr algn="l"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374-0E6A-44A1-9FC4-FE31F6E8C89F}" type="datetime1">
              <a:rPr lang="en-US" smtClean="0"/>
              <a:t>05-04-13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36192"/>
            <a:ext cx="3962400" cy="5169408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536192"/>
            <a:ext cx="4038600" cy="5169408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982-CC0B-464C-8597-3D8122320A7C}" type="datetime1">
              <a:rPr lang="en-US" smtClean="0"/>
              <a:t>05-04-13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39624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4"/>
            <a:ext cx="3962400" cy="453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400" y="1535113"/>
            <a:ext cx="4038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2174874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1B90-F3C2-4A28-A6AD-702C9FD5C6A4}" type="datetime1">
              <a:rPr lang="en-US" smtClean="0"/>
              <a:t>05-04-13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5092-A0E7-43A5-8C32-5518F1143906}" type="datetime1">
              <a:rPr lang="en-US" smtClean="0"/>
              <a:t>05-04-13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1829-3BEC-4F66-8E7F-FC34A083F483}" type="datetime1">
              <a:rPr lang="en-US" smtClean="0"/>
              <a:t>05-04-13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02BB-0FB6-499B-AF83-8923A9F1CB20}" type="datetime1">
              <a:rPr lang="en-US" smtClean="0"/>
              <a:t>05-04-13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FF5F-158E-4263-8B05-424448890566}" type="datetime1">
              <a:rPr lang="en-US" smtClean="0"/>
              <a:t>05-04-13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1534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10600" y="5486400"/>
            <a:ext cx="533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7481" y="5648960"/>
            <a:ext cx="451583" cy="3708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01279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GV.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Trung, HVKTQS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65720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C0AE89F0-827B-44F7-B580-2DA124E9D92A}" type="datetime1">
              <a:rPr lang="en-US" smtClean="0"/>
              <a:pPr/>
              <a:t>05-04-13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 cap="none" spc="-100" baseline="0">
          <a:ln>
            <a:noFill/>
          </a:ln>
          <a:solidFill>
            <a:srgbClr val="002060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600" kern="1200">
          <a:solidFill>
            <a:srgbClr val="002060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600" kern="1200">
          <a:solidFill>
            <a:srgbClr val="002060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200" kern="1200">
          <a:solidFill>
            <a:srgbClr val="002060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rgbClr val="002060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ct2009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Lý</a:t>
            </a:r>
            <a:r>
              <a:rPr lang="en-US" sz="6000" dirty="0" smtClean="0"/>
              <a:t> </a:t>
            </a:r>
            <a:r>
              <a:rPr lang="en-US" sz="6000" dirty="0" err="1" smtClean="0"/>
              <a:t>thuyết</a:t>
            </a:r>
            <a:r>
              <a:rPr lang="en-US" sz="6000" dirty="0" smtClean="0"/>
              <a:t> </a:t>
            </a:r>
            <a:r>
              <a:rPr lang="en-US" sz="6000" dirty="0" err="1" smtClean="0"/>
              <a:t>hệ</a:t>
            </a:r>
            <a:r>
              <a:rPr lang="en-US" sz="6000" dirty="0" smtClean="0"/>
              <a:t> </a:t>
            </a:r>
            <a:r>
              <a:rPr lang="en-US" sz="6000" dirty="0" err="1" smtClean="0"/>
              <a:t>điều</a:t>
            </a:r>
            <a:r>
              <a:rPr lang="en-US" sz="6000" dirty="0" smtClean="0"/>
              <a:t> </a:t>
            </a:r>
            <a:r>
              <a:rPr lang="en-US" sz="6000" dirty="0" err="1" smtClean="0"/>
              <a:t>hành</a:t>
            </a:r>
            <a:endParaRPr lang="vi-V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Giảng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viên</a:t>
            </a:r>
            <a:r>
              <a:rPr lang="en-US" sz="2400" b="1" dirty="0" smtClean="0"/>
              <a:t>: TS. </a:t>
            </a:r>
            <a:r>
              <a:rPr lang="en-US" sz="2400" b="1" dirty="0" err="1" smtClean="0"/>
              <a:t>Hà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Chí</a:t>
            </a:r>
            <a:r>
              <a:rPr lang="en-US" sz="2400" b="1" dirty="0" smtClean="0"/>
              <a:t> Trung</a:t>
            </a:r>
          </a:p>
          <a:p>
            <a:r>
              <a:rPr lang="en-US" sz="2400" b="1" dirty="0" err="1" smtClean="0"/>
              <a:t>Bộ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Khoa</a:t>
            </a:r>
            <a:r>
              <a:rPr lang="en-US" sz="2400" dirty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r>
              <a:rPr lang="en-US" sz="2400" b="1" dirty="0" err="1" smtClean="0"/>
              <a:t>Khoa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nghệ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</a:t>
            </a:r>
          </a:p>
          <a:p>
            <a:r>
              <a:rPr lang="en-US" sz="2400" b="1" dirty="0" err="1" smtClean="0"/>
              <a:t>Học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Kỹ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thuật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sự</a:t>
            </a:r>
            <a:endParaRPr lang="en-US" sz="2400" b="1" dirty="0" smtClean="0"/>
          </a:p>
          <a:p>
            <a:r>
              <a:rPr lang="en-US" sz="2400" b="1" dirty="0" smtClean="0"/>
              <a:t>Email: </a:t>
            </a:r>
            <a:r>
              <a:rPr lang="en-US" sz="2400" dirty="0" smtClean="0">
                <a:hlinkClick r:id="rId2"/>
              </a:rPr>
              <a:t>hct2009@yahoo.com</a:t>
            </a:r>
            <a:endParaRPr lang="en-US" sz="2400" dirty="0" smtClean="0"/>
          </a:p>
          <a:p>
            <a:r>
              <a:rPr lang="en-US" sz="2400" b="1" dirty="0" smtClean="0"/>
              <a:t>Mobile: </a:t>
            </a:r>
            <a:r>
              <a:rPr lang="en-US" sz="2400" dirty="0" smtClean="0"/>
              <a:t>01685.582.102</a:t>
            </a:r>
            <a:endParaRPr lang="en-US" sz="24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36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Các kỹ thuật thực hiện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interrupt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62400" y="2139950"/>
            <a:ext cx="2120900" cy="1206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kumimoji="0" lang="en-US" sz="2400" noProof="1">
                <a:solidFill>
                  <a:srgbClr val="002060"/>
                </a:solidFill>
              </a:rPr>
              <a:t>Programmable</a:t>
            </a:r>
          </a:p>
          <a:p>
            <a:pPr eaLnBrk="0" hangingPunct="0"/>
            <a:r>
              <a:rPr kumimoji="0" lang="en-US" sz="2400" noProof="1">
                <a:solidFill>
                  <a:srgbClr val="002060"/>
                </a:solidFill>
              </a:rPr>
              <a:t>Interrupt</a:t>
            </a:r>
          </a:p>
          <a:p>
            <a:pPr eaLnBrk="0" hangingPunct="0"/>
            <a:r>
              <a:rPr kumimoji="0" lang="en-US" sz="2400" noProof="1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089650" y="2209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089650" y="2514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089650" y="3200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39445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759575" y="2055813"/>
            <a:ext cx="85459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0" lang="en-US" sz="2400" noProof="1">
                <a:solidFill>
                  <a:srgbClr val="002060"/>
                </a:solidFill>
              </a:rPr>
              <a:t>IRQ 0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759575" y="2360613"/>
            <a:ext cx="9235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0" lang="en-US" sz="2400" noProof="1">
                <a:solidFill>
                  <a:srgbClr val="002060"/>
                </a:solidFill>
              </a:rPr>
              <a:t>IRQ 1 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769100" y="3024188"/>
            <a:ext cx="10100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0" lang="en-US" sz="2400" noProof="1">
                <a:solidFill>
                  <a:srgbClr val="002060"/>
                </a:solidFill>
              </a:rPr>
              <a:t>IRQ 15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990600" y="2368550"/>
            <a:ext cx="17399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kumimoji="0" lang="en-US" sz="2400" noProof="1">
                <a:solidFill>
                  <a:srgbClr val="002060"/>
                </a:solidFill>
              </a:rPr>
              <a:t>processor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101975" y="2209800"/>
            <a:ext cx="77585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0" lang="en-US" sz="2400" noProof="1">
                <a:solidFill>
                  <a:srgbClr val="002060"/>
                </a:solidFill>
              </a:rPr>
              <a:t>INTR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099050" y="39624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099050" y="3352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898650" y="3124200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2736850" y="2590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048000" y="2590800"/>
            <a:ext cx="76303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0" lang="en-US" sz="2400" noProof="1">
                <a:solidFill>
                  <a:srgbClr val="002060"/>
                </a:solidFill>
              </a:rPr>
              <a:t>INTA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2736850" y="2971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54375" y="1828800"/>
            <a:ext cx="52418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0" lang="en-US" sz="2400" noProof="1">
                <a:solidFill>
                  <a:srgbClr val="002060"/>
                </a:solidFill>
              </a:rPr>
              <a:t>(1)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254375" y="3024188"/>
            <a:ext cx="52418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0" lang="en-US" sz="2400" noProof="1">
                <a:solidFill>
                  <a:srgbClr val="002060"/>
                </a:solidFill>
              </a:rPr>
              <a:t>(2)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607175" y="3633788"/>
            <a:ext cx="127342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0" lang="en-US" sz="2400" noProof="1">
                <a:solidFill>
                  <a:srgbClr val="002060"/>
                </a:solidFill>
              </a:rPr>
              <a:t>local bus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1898650" y="3962400"/>
            <a:ext cx="3200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1060450" y="3962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263775" y="3960813"/>
            <a:ext cx="36086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0" lang="en-US" sz="2400" noProof="1">
                <a:solidFill>
                  <a:srgbClr val="002060"/>
                </a:solidFill>
              </a:rPr>
              <a:t>1 byte interrupt number (k)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54375" y="4243388"/>
            <a:ext cx="52418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0" lang="en-US" sz="2400" noProof="1">
                <a:solidFill>
                  <a:srgbClr val="002060"/>
                </a:solidFill>
              </a:rPr>
              <a:t>(3)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254375" y="4852988"/>
            <a:ext cx="432221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0" lang="en-US" sz="2400" noProof="1">
                <a:solidFill>
                  <a:srgbClr val="002060"/>
                </a:solidFill>
              </a:rPr>
              <a:t>(4) Take exception to address k*4</a:t>
            </a:r>
          </a:p>
        </p:txBody>
      </p:sp>
    </p:spTree>
    <p:extLst>
      <p:ext uri="{BB962C8B-B14F-4D97-AF65-F5344CB8AC3E}">
        <p14:creationId xmlns:p14="http://schemas.microsoft.com/office/powerpoint/2010/main" val="14552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Các kỹ thuật thực hiện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Interrupt-drive I/O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1157" r="10803" b="578"/>
          <a:stretch>
            <a:fillRect/>
          </a:stretch>
        </p:blipFill>
        <p:spPr bwMode="auto">
          <a:xfrm>
            <a:off x="2314575" y="1854200"/>
            <a:ext cx="482917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7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Các kỹ thuật thực hiện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Ví dụ về bảng ngắt (Pentium)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t="639" r="7124" b="639"/>
          <a:stretch>
            <a:fillRect/>
          </a:stretch>
        </p:blipFill>
        <p:spPr>
          <a:xfrm>
            <a:off x="1304260" y="1828800"/>
            <a:ext cx="5782340" cy="499726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18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Các kỹ thuật thực hiện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 startAt="3"/>
            </a:pPr>
            <a:r>
              <a:rPr lang="en-US" sz="2400" b="1" dirty="0"/>
              <a:t>Kỹ thuật DMA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direct memory access</a:t>
            </a:r>
            <a:r>
              <a:rPr lang="en-US" sz="2400" dirty="0"/>
              <a:t>) cần thêm sự hỗ trợ của DMA controller cho phép truyền trực tiếp dữ liệu từ I/O device vào bộ nhớ mà không </a:t>
            </a:r>
            <a:r>
              <a:rPr lang="en-US" sz="2400" dirty="0" smtClean="0"/>
              <a:t>cần sự can thiệp của CPU.</a:t>
            </a:r>
          </a:p>
          <a:p>
            <a:pPr lvl="1"/>
            <a:r>
              <a:rPr lang="en-US" sz="2400" dirty="0" smtClean="0"/>
              <a:t>Nhận xét: Các kỹ thuật polling và Interrupt-Driven I/O không thích hợp khi thực hiện di chuyển khối lượng lớn dữ liệu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http://img.tfd.com/cde/PIODM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84" y="3457148"/>
            <a:ext cx="46005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4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Các kỹ thuật thực hiện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bước thực hiện DMA: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t="12846" r="739" b="12956"/>
          <a:stretch>
            <a:fillRect/>
          </a:stretch>
        </p:blipFill>
        <p:spPr>
          <a:xfrm>
            <a:off x="381000" y="1815844"/>
            <a:ext cx="8153400" cy="48897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6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mbria" pitchFamily="18" charset="0"/>
                <a:cs typeface="Calibri" pitchFamily="34" charset="0"/>
              </a:rPr>
              <a:t>Chương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4</a:t>
            </a:r>
            <a:r>
              <a:rPr lang="vi-VN" dirty="0" smtClean="0">
                <a:latin typeface="Cambria" pitchFamily="18" charset="0"/>
                <a:cs typeface="Calibri" pitchFamily="34" charset="0"/>
              </a:rPr>
              <a:t>.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Hệ thống xuất/nhập</a:t>
            </a:r>
            <a:endParaRPr lang="vi-VN" dirty="0">
              <a:latin typeface="Cambria" pitchFamily="18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4.1. Thiết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bị phần cứng I/O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4.2. Các kỹ thuật I/O</a:t>
            </a:r>
          </a:p>
          <a:p>
            <a:pPr marL="411480" lvl="1" indent="0">
              <a:buNone/>
            </a:pPr>
            <a:r>
              <a:rPr lang="en-US" b="1" dirty="0" smtClean="0"/>
              <a:t>4.3. </a:t>
            </a:r>
            <a:r>
              <a:rPr lang="en-US" b="1" dirty="0" smtClean="0"/>
              <a:t>Giao </a:t>
            </a:r>
            <a:r>
              <a:rPr lang="en-US" b="1" dirty="0" smtClean="0"/>
              <a:t>diện I/O cho ứng dụng</a:t>
            </a:r>
          </a:p>
          <a:p>
            <a:pPr marL="411480" lvl="1" indent="0">
              <a:buNone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4.4. Các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dịch vụ của I/O subsystem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4.5. Hiệu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suất I/O</a:t>
            </a: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EB80-2E67-47AA-8CC8-2817B6C17B3D}" type="datetime1">
              <a:rPr lang="en-US" smtClean="0"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Giao diện I/O cho ứng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Đặc tính của các thiết bị I/O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t="9012" r="1083" b="8575"/>
          <a:stretch>
            <a:fillRect/>
          </a:stretch>
        </p:blipFill>
        <p:spPr>
          <a:xfrm>
            <a:off x="596900" y="1827450"/>
            <a:ext cx="7708900" cy="4878149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57150" cmpd="thickThin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1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Giao diện I/O cho ứng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Giao diện chuẩn cho nhóm thiết bị liên quan:</a:t>
            </a:r>
          </a:p>
          <a:p>
            <a:pPr lvl="1"/>
            <a:r>
              <a:rPr lang="en-US" dirty="0"/>
              <a:t>Thiết bị khối (Block devices): Disk (read, write, seek)</a:t>
            </a:r>
          </a:p>
          <a:p>
            <a:pPr lvl="1"/>
            <a:r>
              <a:rPr lang="en-US" dirty="0"/>
              <a:t>Thiết bị ký tự (Character devices ): Keyboard, mouse, serial port, line printer (get, put)</a:t>
            </a:r>
          </a:p>
          <a:p>
            <a:pPr lvl="1"/>
            <a:r>
              <a:rPr lang="en-US" dirty="0"/>
              <a:t>Thiết bị mạng: có thể là thiết bị khối hoặc ký tự, để giao tiếp với thiết bị mạng có thể sử dụng các protocol, socket, pipes, …</a:t>
            </a:r>
          </a:p>
          <a:p>
            <a:r>
              <a:rPr lang="en-US" dirty="0"/>
              <a:t>Clock và timer: cung cấp thời gian,  tính thời gian, timer, ngắt định kỳ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Giao diện I/O cho ứng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Blocking and </a:t>
            </a:r>
            <a:r>
              <a:rPr lang="en-US" dirty="0" err="1"/>
              <a:t>Nonblocking</a:t>
            </a:r>
            <a:r>
              <a:rPr lang="en-US" dirty="0"/>
              <a:t> </a:t>
            </a:r>
            <a:r>
              <a:rPr lang="en-US" dirty="0" smtClean="0"/>
              <a:t>I/O:</a:t>
            </a:r>
            <a:endParaRPr lang="en-US" dirty="0"/>
          </a:p>
          <a:p>
            <a:pPr lvl="1"/>
            <a:r>
              <a:rPr lang="en-US" dirty="0" smtClean="0"/>
              <a:t>Blocking</a:t>
            </a:r>
            <a:r>
              <a:rPr lang="en-US" dirty="0" smtClean="0"/>
              <a:t>: tiến trình bị treo cho đến khi I/O hoàn tất.</a:t>
            </a:r>
          </a:p>
          <a:p>
            <a:pPr lvl="1"/>
            <a:r>
              <a:rPr lang="en-US" dirty="0" smtClean="0"/>
              <a:t>Non-blocking: Tiến trình thực thi ngay sau lời gọi nhập xuất (thường thực hiện với multithreading)</a:t>
            </a:r>
          </a:p>
          <a:p>
            <a:pPr lvl="1"/>
            <a:r>
              <a:rPr lang="en-US" dirty="0" smtClean="0"/>
              <a:t>Asynchronous: tiến trình vẫn thực thi trong lúc thực hiện I/O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4.3. Giao diện I/O cho ứng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cung cấp 1 giao diện I/O chuẩn hóa, đồng nhất cho các ứng dụng (I/O system calls)</a:t>
            </a:r>
          </a:p>
          <a:p>
            <a:r>
              <a:rPr lang="en-US" dirty="0" smtClean="0"/>
              <a:t>Device Driver có trách nhiệm thực hiện giao diện chuẩn hóa, qua đó che giấu sự khác biệt giữa các bộ điều khiển thiết bị (</a:t>
            </a:r>
            <a:r>
              <a:rPr lang="en-US" dirty="0" smtClean="0"/>
              <a:t>device </a:t>
            </a:r>
            <a:r>
              <a:rPr lang="en-US" dirty="0" smtClean="0"/>
              <a:t>controller) khác nhau</a:t>
            </a:r>
            <a:r>
              <a:rPr lang="en-US" dirty="0" smtClean="0"/>
              <a:t>.</a:t>
            </a:r>
          </a:p>
          <a:p>
            <a:r>
              <a:rPr lang="en-US" dirty="0" smtClean="0"/>
              <a:t>Phân biệt thiết bị theo các tiêu chí I/O:</a:t>
            </a:r>
          </a:p>
          <a:p>
            <a:pPr lvl="1"/>
            <a:r>
              <a:rPr lang="en-US" dirty="0" smtClean="0"/>
              <a:t>Luồng hoặc khối dữ liệu;</a:t>
            </a:r>
          </a:p>
          <a:p>
            <a:pPr lvl="1"/>
            <a:r>
              <a:rPr lang="en-US" dirty="0" smtClean="0"/>
              <a:t>Tuần tự hoặc truy cập ngẫu nhiên;</a:t>
            </a:r>
          </a:p>
          <a:p>
            <a:pPr lvl="1"/>
            <a:r>
              <a:rPr lang="en-US" dirty="0" smtClean="0"/>
              <a:t>Chia sẻ hay chuyên dụng;</a:t>
            </a:r>
          </a:p>
          <a:p>
            <a:pPr lvl="1"/>
            <a:r>
              <a:rPr lang="en-US" dirty="0" smtClean="0"/>
              <a:t>Tốc độ;</a:t>
            </a:r>
          </a:p>
          <a:p>
            <a:pPr lvl="1"/>
            <a:r>
              <a:rPr lang="en-US" dirty="0" smtClean="0"/>
              <a:t>Chỉ đọc, đọc – ghi, chỉ ghi…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mbria" pitchFamily="18" charset="0"/>
                <a:cs typeface="Calibri" pitchFamily="34" charset="0"/>
              </a:rPr>
              <a:t>Chương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4</a:t>
            </a:r>
            <a:r>
              <a:rPr lang="vi-VN" dirty="0" smtClean="0">
                <a:latin typeface="Cambria" pitchFamily="18" charset="0"/>
                <a:cs typeface="Calibri" pitchFamily="34" charset="0"/>
              </a:rPr>
              <a:t>.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Hệ thống xuất/nhập</a:t>
            </a:r>
            <a:endParaRPr lang="vi-VN" dirty="0">
              <a:latin typeface="Cambria" pitchFamily="18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600" b="1" dirty="0" smtClean="0"/>
              <a:t>4.1. Thiết </a:t>
            </a:r>
            <a:r>
              <a:rPr lang="en-US" sz="2600" b="1" dirty="0" smtClean="0"/>
              <a:t>bị phần cứng I/O</a:t>
            </a:r>
          </a:p>
          <a:p>
            <a:pPr marL="411480" lvl="1" indent="0">
              <a:buNone/>
            </a:pPr>
            <a:r>
              <a:rPr lang="en-US" b="1" dirty="0" smtClean="0"/>
              <a:t>4.2. Các kỹ thuật I/O</a:t>
            </a:r>
          </a:p>
          <a:p>
            <a:pPr marL="411480" lvl="1" indent="0">
              <a:buNone/>
            </a:pPr>
            <a:r>
              <a:rPr lang="en-US" b="1" dirty="0" smtClean="0"/>
              <a:t>4.3. </a:t>
            </a:r>
            <a:r>
              <a:rPr lang="en-US" b="1" dirty="0" smtClean="0"/>
              <a:t>Giao </a:t>
            </a:r>
            <a:r>
              <a:rPr lang="en-US" b="1" dirty="0" smtClean="0"/>
              <a:t>diện I/O cho ứng dụng</a:t>
            </a:r>
          </a:p>
          <a:p>
            <a:pPr marL="411480" lvl="1" indent="0">
              <a:buNone/>
            </a:pPr>
            <a:r>
              <a:rPr lang="en-US" sz="2600" b="1" dirty="0" smtClean="0"/>
              <a:t>4.4. Các </a:t>
            </a:r>
            <a:r>
              <a:rPr lang="en-US" sz="2600" b="1" dirty="0" smtClean="0"/>
              <a:t>dịch vụ của I/O </a:t>
            </a:r>
            <a:r>
              <a:rPr lang="en-US" sz="2600" b="1" dirty="0" smtClean="0"/>
              <a:t>Subsystem</a:t>
            </a:r>
            <a:endParaRPr lang="en-US" sz="2600" b="1" dirty="0" smtClean="0"/>
          </a:p>
          <a:p>
            <a:pPr marL="411480" lvl="1" indent="0">
              <a:buNone/>
            </a:pPr>
            <a:r>
              <a:rPr lang="en-US" b="1" dirty="0" smtClean="0"/>
              <a:t>4.5. Hiệu </a:t>
            </a:r>
            <a:r>
              <a:rPr lang="en-US" b="1" dirty="0" smtClean="0"/>
              <a:t>suất I/O</a:t>
            </a:r>
            <a:endParaRPr lang="en-US" sz="26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EB80-2E67-47AA-8CC8-2817B6C17B3D}" type="datetime1">
              <a:rPr lang="en-US" smtClean="0"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Giao diện I/O cho ứng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Cấu trúc I/O trong 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223" r="583" b="2223"/>
          <a:stretch>
            <a:fillRect/>
          </a:stretch>
        </p:blipFill>
        <p:spPr>
          <a:xfrm>
            <a:off x="1066800" y="1772381"/>
            <a:ext cx="6781801" cy="5085619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41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Requests to Hardware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4" t="577" r="18738" b="1132"/>
          <a:stretch>
            <a:fillRect/>
          </a:stretch>
        </p:blipFill>
        <p:spPr bwMode="auto">
          <a:xfrm>
            <a:off x="2971800" y="368501"/>
            <a:ext cx="5142762" cy="648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5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mbria" pitchFamily="18" charset="0"/>
                <a:cs typeface="Calibri" pitchFamily="34" charset="0"/>
              </a:rPr>
              <a:t>Chương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4</a:t>
            </a:r>
            <a:r>
              <a:rPr lang="vi-VN" dirty="0" smtClean="0">
                <a:latin typeface="Cambria" pitchFamily="18" charset="0"/>
                <a:cs typeface="Calibri" pitchFamily="34" charset="0"/>
              </a:rPr>
              <a:t>.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Hệ thống xuất/nhập</a:t>
            </a:r>
            <a:endParaRPr lang="vi-VN" dirty="0">
              <a:latin typeface="Cambria" pitchFamily="18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4.1. Thiết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bị phần cứng I/O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4.2. Các kỹ thuật I/O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4.3.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Giao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diện I/O cho ứng dụng</a:t>
            </a:r>
          </a:p>
          <a:p>
            <a:pPr marL="411480" lvl="1" indent="0">
              <a:buNone/>
            </a:pPr>
            <a:r>
              <a:rPr lang="en-US" sz="2600" b="1" dirty="0" smtClean="0"/>
              <a:t>4.4. Các </a:t>
            </a:r>
            <a:r>
              <a:rPr lang="en-US" sz="2600" b="1" dirty="0" smtClean="0"/>
              <a:t>dịch vụ của I/O </a:t>
            </a:r>
            <a:r>
              <a:rPr lang="en-US" sz="2600" b="1" dirty="0" smtClean="0"/>
              <a:t>Subsystem</a:t>
            </a:r>
            <a:endParaRPr lang="en-US" sz="2600" b="1" dirty="0" smtClean="0"/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4.5. Hiệu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suất I/O</a:t>
            </a: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EB80-2E67-47AA-8CC8-2817B6C17B3D}" type="datetime1">
              <a:rPr lang="en-US" smtClean="0"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4.4. Các dịch vụ của I/O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Chức năng:</a:t>
            </a:r>
          </a:p>
          <a:p>
            <a:pPr lvl="1"/>
            <a:r>
              <a:rPr lang="en-US" b="1" dirty="0" smtClean="0"/>
              <a:t>Lập lịch </a:t>
            </a:r>
            <a:r>
              <a:rPr lang="en-US" dirty="0" smtClean="0"/>
              <a:t>các </a:t>
            </a:r>
            <a:r>
              <a:rPr lang="en-US" dirty="0" smtClean="0"/>
              <a:t>yêu cầu I/O</a:t>
            </a:r>
          </a:p>
          <a:p>
            <a:pPr lvl="1"/>
            <a:r>
              <a:rPr lang="en-US" b="1" dirty="0" smtClean="0"/>
              <a:t>Bộ đệm dữ </a:t>
            </a:r>
            <a:r>
              <a:rPr lang="en-US" b="1" dirty="0" smtClean="0"/>
              <a:t>liệu</a:t>
            </a:r>
            <a:r>
              <a:rPr lang="en-US" dirty="0" smtClean="0"/>
              <a:t>: lưu dữ liệu trong bộ nhớ khi truyền dữ liệu giữa các thiết bị (để đối phó với không tương thích về tốc độ, dung lượng, ngữ nghĩa..)</a:t>
            </a:r>
            <a:endParaRPr lang="en-US" dirty="0" smtClean="0"/>
          </a:p>
          <a:p>
            <a:pPr lvl="1"/>
            <a:r>
              <a:rPr lang="en-US" b="1" dirty="0" smtClean="0"/>
              <a:t>Caching</a:t>
            </a:r>
            <a:r>
              <a:rPr lang="en-US" dirty="0" smtClean="0"/>
              <a:t> – bản sao của dữ liệu từ memory vào cache để đảm bảo tốc độ thực thi.</a:t>
            </a:r>
            <a:endParaRPr lang="en-US" dirty="0" smtClean="0"/>
          </a:p>
          <a:p>
            <a:pPr lvl="1"/>
            <a:r>
              <a:rPr lang="en-US" b="1" dirty="0" smtClean="0"/>
              <a:t>Spooling</a:t>
            </a:r>
            <a:r>
              <a:rPr lang="en-US" dirty="0" smtClean="0"/>
              <a:t> – tổ chức đầu ra cho thiết bị, nếu thiết bị phục vụ được 1 yêu cầu tại 1 thời điểm (</a:t>
            </a:r>
            <a:r>
              <a:rPr lang="en-US" dirty="0" err="1" smtClean="0"/>
              <a:t>vd</a:t>
            </a:r>
            <a:r>
              <a:rPr lang="en-US" dirty="0" smtClean="0"/>
              <a:t>: in ấn).</a:t>
            </a:r>
          </a:p>
          <a:p>
            <a:pPr lvl="1"/>
            <a:r>
              <a:rPr lang="en-US" b="1" dirty="0" smtClean="0"/>
              <a:t>Đặt hàng</a:t>
            </a:r>
            <a:r>
              <a:rPr lang="en-US" dirty="0" smtClean="0"/>
              <a:t>: độc quyề</a:t>
            </a:r>
            <a:r>
              <a:rPr lang="en-US" dirty="0" smtClean="0"/>
              <a:t>n truy cập thiết bị (cấp phát và thu hồi, phòng ngừa deadlock)</a:t>
            </a:r>
            <a:endParaRPr lang="en-US" dirty="0" smtClean="0"/>
          </a:p>
          <a:p>
            <a:pPr lvl="1"/>
            <a:r>
              <a:rPr lang="en-US" b="1" dirty="0" smtClean="0"/>
              <a:t>Xử lý lỗi </a:t>
            </a:r>
            <a:r>
              <a:rPr lang="en-US" dirty="0" smtClean="0"/>
              <a:t>(error handling</a:t>
            </a:r>
            <a:r>
              <a:rPr lang="en-US" dirty="0" smtClean="0"/>
              <a:t>): lỗi thiết bị, lỗi đọc ghi…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mbria" pitchFamily="18" charset="0"/>
                <a:cs typeface="Calibri" pitchFamily="34" charset="0"/>
              </a:rPr>
              <a:t>Chương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4</a:t>
            </a:r>
            <a:r>
              <a:rPr lang="vi-VN" dirty="0" smtClean="0">
                <a:latin typeface="Cambria" pitchFamily="18" charset="0"/>
                <a:cs typeface="Calibri" pitchFamily="34" charset="0"/>
              </a:rPr>
              <a:t>.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Hệ thống xuất/nhập</a:t>
            </a:r>
            <a:endParaRPr lang="vi-VN" dirty="0">
              <a:latin typeface="Cambria" pitchFamily="18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4.1. Thiết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bị phần cứng I/O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4.2. Các kỹ thuật I/O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4.3.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Giao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diện I/O cho ứng dụng</a:t>
            </a:r>
          </a:p>
          <a:p>
            <a:pPr marL="411480" lvl="1" indent="0">
              <a:buNone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4.4. Các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dịch vụ của I/O subsystem</a:t>
            </a:r>
          </a:p>
          <a:p>
            <a:pPr marL="411480" lvl="1" indent="0">
              <a:buNone/>
            </a:pPr>
            <a:r>
              <a:rPr lang="en-US" b="1" dirty="0" smtClean="0"/>
              <a:t>4.5. Hiệu </a:t>
            </a:r>
            <a:r>
              <a:rPr lang="en-US" b="1" dirty="0" smtClean="0"/>
              <a:t>suất I/O</a:t>
            </a:r>
            <a:endParaRPr lang="en-US" sz="26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EB80-2E67-47AA-8CC8-2817B6C17B3D}" type="datetime1">
              <a:rPr lang="en-US" smtClean="0"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 Hiệu suất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Hiệu suất I/O ảnh hưởng lớn (lớn nhất) đến hiệu suất toàn hệ thống:</a:t>
            </a:r>
          </a:p>
          <a:p>
            <a:pPr lvl="1"/>
            <a:r>
              <a:rPr lang="en-US" dirty="0" smtClean="0"/>
              <a:t>CPU thực hiện các lệnh điều khiển của device drivers, của kernel I/O code.</a:t>
            </a:r>
          </a:p>
          <a:p>
            <a:pPr lvl="1"/>
            <a:r>
              <a:rPr lang="en-US" dirty="0" smtClean="0"/>
              <a:t>Chuyển ngữ cảnh vì các I/O interrupt, chi phí copy dữ liệu gửi/nhận;</a:t>
            </a:r>
          </a:p>
          <a:p>
            <a:pPr lvl="1"/>
            <a:r>
              <a:rPr lang="en-US" dirty="0" smtClean="0"/>
              <a:t>Network traffic</a:t>
            </a:r>
          </a:p>
          <a:p>
            <a:r>
              <a:rPr lang="en-US" dirty="0" smtClean="0"/>
              <a:t>Tăng hiệu suất I/O</a:t>
            </a:r>
          </a:p>
          <a:p>
            <a:pPr lvl="1"/>
            <a:r>
              <a:rPr lang="en-US" dirty="0" smtClean="0"/>
              <a:t>Giảm số lần chuyển ngữ cảnh, giảm quá trình copy dữ liệu (bằng caching,…)</a:t>
            </a:r>
          </a:p>
          <a:p>
            <a:pPr lvl="1"/>
            <a:r>
              <a:rPr lang="en-US" dirty="0" smtClean="0"/>
              <a:t>Giảm số lần ngắt quãng (truyền khối dữ liệu lớn, dùng kỹ thuật polling, các controller thông minh…)</a:t>
            </a:r>
          </a:p>
          <a:p>
            <a:pPr lvl="1"/>
            <a:r>
              <a:rPr lang="en-US" dirty="0" smtClean="0"/>
              <a:t>Sử dụng </a:t>
            </a:r>
            <a:r>
              <a:rPr lang="en-US" dirty="0" smtClean="0"/>
              <a:t>DMA;</a:t>
            </a:r>
          </a:p>
          <a:p>
            <a:pPr lvl="1"/>
            <a:r>
              <a:rPr lang="en-US" dirty="0" smtClean="0"/>
              <a:t>Cân đối CPU, RAM, BUS,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mbria" pitchFamily="18" charset="0"/>
                <a:cs typeface="Calibri" pitchFamily="34" charset="0"/>
              </a:rPr>
              <a:t>Chương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4</a:t>
            </a:r>
            <a:r>
              <a:rPr lang="vi-VN" dirty="0" smtClean="0">
                <a:latin typeface="Cambria" pitchFamily="18" charset="0"/>
                <a:cs typeface="Calibri" pitchFamily="34" charset="0"/>
              </a:rPr>
              <a:t>.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Hệ thống xuất/nhập</a:t>
            </a:r>
            <a:endParaRPr lang="vi-VN" dirty="0">
              <a:latin typeface="Cambria" pitchFamily="18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600" b="1" dirty="0" smtClean="0"/>
              <a:t>4.1. Thiết </a:t>
            </a:r>
            <a:r>
              <a:rPr lang="en-US" sz="2600" b="1" dirty="0" smtClean="0"/>
              <a:t>bị phần cứng I/O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4.2. Các kỹ thuật I/O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4.3.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Giao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diện I/O cho ứng dụng</a:t>
            </a:r>
          </a:p>
          <a:p>
            <a:pPr marL="411480" lvl="1" indent="0">
              <a:buNone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4.4. Các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dịch vụ của I/O subsystem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4.5. Hiệu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suất I/O</a:t>
            </a: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EB80-2E67-47AA-8CC8-2817B6C17B3D}" type="datetime1">
              <a:rPr lang="en-US" smtClean="0"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4.1.1 Thiết bị phần cứng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Các thiết bị I/O khác nhau về chức năng, tốc độ, … nên cần có các phương thức quản lý, điều khiển khác nhau</a:t>
            </a:r>
          </a:p>
          <a:p>
            <a:r>
              <a:rPr lang="en-US" b="1" dirty="0" smtClean="0"/>
              <a:t>Device Driver: </a:t>
            </a:r>
            <a:r>
              <a:rPr lang="en-US" dirty="0" smtClean="0"/>
              <a:t>trình điều khiển thiết bị. Cung cấp cho I/O system của OS một giao diện thuần nhất để truy cập tới thiết bị.</a:t>
            </a:r>
          </a:p>
          <a:p>
            <a:r>
              <a:rPr lang="en-US" dirty="0" smtClean="0"/>
              <a:t>Kết nối vật lý giữa máy tính và thiết bị: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Port</a:t>
            </a:r>
            <a:r>
              <a:rPr lang="en-US" dirty="0" smtClean="0"/>
              <a:t>: cổng kết nối (connection point)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Bus</a:t>
            </a:r>
            <a:r>
              <a:rPr lang="en-US" dirty="0" smtClean="0"/>
              <a:t>: tập hợp dây dẫn và giao thức được định nghĩa để truyền thông tin.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4.1.1 </a:t>
            </a:r>
            <a:r>
              <a:rPr lang="en-US" dirty="0"/>
              <a:t>Thiết bị phần cứng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dirty="0"/>
              <a:t>Điều khiển: Controller (device controller, SCSI (</a:t>
            </a:r>
            <a:r>
              <a:rPr lang="en-US" i="1" dirty="0"/>
              <a:t>Small Computer System Interface</a:t>
            </a:r>
            <a:r>
              <a:rPr lang="en-US" dirty="0"/>
              <a:t>) host </a:t>
            </a:r>
            <a:r>
              <a:rPr lang="en-US" dirty="0"/>
              <a:t>adapter, </a:t>
            </a:r>
            <a:r>
              <a:rPr lang="en-US" dirty="0" smtClean="0"/>
              <a:t>IDE (Integrated </a:t>
            </a:r>
            <a:r>
              <a:rPr lang="en-US" dirty="0"/>
              <a:t>Drive </a:t>
            </a:r>
            <a:r>
              <a:rPr lang="en-US" dirty="0" smtClean="0"/>
              <a:t>Electronics) disk controller)</a:t>
            </a:r>
            <a:endParaRPr lang="en-US" dirty="0"/>
          </a:p>
          <a:p>
            <a:r>
              <a:rPr lang="en-US" dirty="0" smtClean="0"/>
              <a:t>Giao tiếp giữa CPU và thiết bị I/O</a:t>
            </a:r>
          </a:p>
          <a:p>
            <a:pPr lvl="1"/>
            <a:r>
              <a:rPr lang="en-US" b="1" dirty="0" smtClean="0"/>
              <a:t>I/O port: </a:t>
            </a:r>
            <a:r>
              <a:rPr lang="en-US" dirty="0" smtClean="0"/>
              <a:t>địa chỉ để lập trình I/O, dùng các lời gọi hệ thống để truy cập, thay đổi… các thanh ghi, trạng thái, lệnh… của controller</a:t>
            </a:r>
          </a:p>
          <a:p>
            <a:pPr lvl="1"/>
            <a:r>
              <a:rPr lang="en-US" b="1" dirty="0" smtClean="0"/>
              <a:t>Memory mapped I/O: </a:t>
            </a:r>
            <a:r>
              <a:rPr lang="en-US" dirty="0" smtClean="0"/>
              <a:t>mỗi thanh ghi điều khiển được gán một địa chỉ nhớ riêng, đơn nhất (unique).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4.1.2 Cấu trúc bus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t="1006" r="2493" b="1225"/>
          <a:stretch>
            <a:fillRect/>
          </a:stretch>
        </p:blipFill>
        <p:spPr>
          <a:xfrm>
            <a:off x="685800" y="1066800"/>
            <a:ext cx="7081837" cy="546735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57150" cmpd="thickThin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4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4.1.3 Một số I/O Port điển 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Một số I/O Port điển hình: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11638" r="755" b="11812"/>
          <a:stretch>
            <a:fillRect/>
          </a:stretch>
        </p:blipFill>
        <p:spPr>
          <a:xfrm>
            <a:off x="228600" y="1917700"/>
            <a:ext cx="8156045" cy="478790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17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mbria" pitchFamily="18" charset="0"/>
                <a:cs typeface="Calibri" pitchFamily="34" charset="0"/>
              </a:rPr>
              <a:t>Chương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4</a:t>
            </a:r>
            <a:r>
              <a:rPr lang="vi-VN" dirty="0" smtClean="0">
                <a:latin typeface="Cambria" pitchFamily="18" charset="0"/>
                <a:cs typeface="Calibri" pitchFamily="34" charset="0"/>
              </a:rPr>
              <a:t>. </a:t>
            </a:r>
            <a:r>
              <a:rPr lang="en-US" dirty="0" smtClean="0">
                <a:latin typeface="Cambria" pitchFamily="18" charset="0"/>
                <a:cs typeface="Calibri" pitchFamily="34" charset="0"/>
              </a:rPr>
              <a:t>Hệ thống xuất/nhập</a:t>
            </a:r>
            <a:endParaRPr lang="vi-VN" dirty="0">
              <a:latin typeface="Cambria" pitchFamily="18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4.1. Thiết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bị phần cứng I/O</a:t>
            </a:r>
          </a:p>
          <a:p>
            <a:pPr marL="411480" lvl="1" indent="0">
              <a:buNone/>
            </a:pPr>
            <a:r>
              <a:rPr lang="en-US" b="1" dirty="0" smtClean="0"/>
              <a:t>4.2. Các kỹ thuật I/O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4.3.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Giao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diện I/O cho ứng dụng</a:t>
            </a:r>
          </a:p>
          <a:p>
            <a:pPr marL="411480" lvl="1" indent="0">
              <a:buNone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4.4. Các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dịch vụ của I/O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Subsystem</a:t>
            </a: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4.5. Hiệu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suất I/O</a:t>
            </a: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EB80-2E67-47AA-8CC8-2817B6C17B3D}" type="datetime1">
              <a:rPr lang="en-US" smtClean="0"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 Các kỹ thuật thực hiện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 smtClean="0"/>
              <a:t>Kỹ thuật </a:t>
            </a:r>
            <a:r>
              <a:rPr lang="en-US" dirty="0" smtClean="0">
                <a:solidFill>
                  <a:srgbClr val="0000FF"/>
                </a:solidFill>
              </a:rPr>
              <a:t>polling</a:t>
            </a:r>
            <a:r>
              <a:rPr lang="en-US" dirty="0" smtClean="0"/>
              <a:t> </a:t>
            </a:r>
            <a:r>
              <a:rPr lang="en-US" dirty="0"/>
              <a:t>(busy waiting) hay </a:t>
            </a:r>
            <a:r>
              <a:rPr lang="en-US" dirty="0">
                <a:solidFill>
                  <a:srgbClr val="0000FF"/>
                </a:solidFill>
              </a:rPr>
              <a:t>programmed I/O</a:t>
            </a:r>
          </a:p>
          <a:p>
            <a:pPr lvl="1"/>
            <a:r>
              <a:rPr lang="en-US" dirty="0" smtClean="0"/>
              <a:t>Kiểm tra trạng thái thiết bị: ready, busy, error</a:t>
            </a:r>
          </a:p>
          <a:p>
            <a:pPr lvl="1"/>
            <a:r>
              <a:rPr lang="en-US" dirty="0" smtClean="0"/>
              <a:t>Tốn thời gian kiểm tra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 smtClean="0"/>
              <a:t>Kỹ thuật I/O dùng </a:t>
            </a:r>
            <a:r>
              <a:rPr lang="en-US" dirty="0" smtClean="0">
                <a:solidFill>
                  <a:srgbClr val="0000FF"/>
                </a:solidFill>
              </a:rPr>
              <a:t>ngắt </a:t>
            </a:r>
            <a:r>
              <a:rPr lang="en-US" dirty="0" smtClean="0"/>
              <a:t>(</a:t>
            </a:r>
            <a:r>
              <a:rPr lang="en-US" dirty="0"/>
              <a:t>interrupt-driven I/O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CPU có 1 ngõ </a:t>
            </a:r>
            <a:r>
              <a:rPr lang="en-US" dirty="0"/>
              <a:t>Interrupt Request (INTR), </a:t>
            </a:r>
            <a:r>
              <a:rPr lang="en-US" dirty="0" smtClean="0"/>
              <a:t>khi xảy ra ngắt thì CPU chuyển quyền điều khiển cho interrupt handler (trình phục vụ ngắt).</a:t>
            </a:r>
          </a:p>
          <a:p>
            <a:pPr lvl="1"/>
            <a:r>
              <a:rPr lang="en-US" dirty="0" smtClean="0"/>
              <a:t>Hệ thống có 1 bảng vector ngắt chứa địa chỉ của các trình phục vụ ngắt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05-04-13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7834</TotalTime>
  <Words>1505</Words>
  <Application>Microsoft Office PowerPoint</Application>
  <PresentationFormat>On-screen Show (4:3)</PresentationFormat>
  <Paragraphs>206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Lý thuyết hệ điều hành</vt:lpstr>
      <vt:lpstr>Chương 4. Hệ thống xuất/nhập</vt:lpstr>
      <vt:lpstr>Chương 4. Hệ thống xuất/nhập</vt:lpstr>
      <vt:lpstr>4.1.1 Thiết bị phần cứng I/O</vt:lpstr>
      <vt:lpstr>4.1.1 Thiết bị phần cứng I/O</vt:lpstr>
      <vt:lpstr>4.1.2 Cấu trúc bus hệ thống</vt:lpstr>
      <vt:lpstr>4.1.3 Một số I/O Port điển hình</vt:lpstr>
      <vt:lpstr>Chương 4. Hệ thống xuất/nhập</vt:lpstr>
      <vt:lpstr>4.2. Các kỹ thuật thực hiện I/O</vt:lpstr>
      <vt:lpstr>4.2. Các kỹ thuật thực hiện I/O</vt:lpstr>
      <vt:lpstr>4.2. Các kỹ thuật thực hiện I/O</vt:lpstr>
      <vt:lpstr>4.2. Các kỹ thuật thực hiện I/O</vt:lpstr>
      <vt:lpstr>4.2. Các kỹ thuật thực hiện I/O</vt:lpstr>
      <vt:lpstr>4.2. Các kỹ thuật thực hiện I/O</vt:lpstr>
      <vt:lpstr>Chương 4. Hệ thống xuất/nhập</vt:lpstr>
      <vt:lpstr>4.3. Giao diện I/O cho ứng dụng</vt:lpstr>
      <vt:lpstr>4.3. Giao diện I/O cho ứng dụng</vt:lpstr>
      <vt:lpstr>4.3. Giao diện I/O cho ứng dụng</vt:lpstr>
      <vt:lpstr>4.3. Giao diện I/O cho ứng dụng</vt:lpstr>
      <vt:lpstr>4.3. Giao diện I/O cho ứng dụng</vt:lpstr>
      <vt:lpstr>I/O Requests to Hardware Operations</vt:lpstr>
      <vt:lpstr>Chương 4. Hệ thống xuất/nhập</vt:lpstr>
      <vt:lpstr>4.4. Các dịch vụ của I/O Subsystem</vt:lpstr>
      <vt:lpstr>Chương 4. Hệ thống xuất/nhập</vt:lpstr>
      <vt:lpstr>4.5. Hiệu suất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</dc:creator>
  <cp:lastModifiedBy>TRUNG</cp:lastModifiedBy>
  <cp:revision>310</cp:revision>
  <dcterms:created xsi:type="dcterms:W3CDTF">2006-08-16T00:00:00Z</dcterms:created>
  <dcterms:modified xsi:type="dcterms:W3CDTF">2013-04-05T06:44:08Z</dcterms:modified>
</cp:coreProperties>
</file>