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1" r:id="rId1"/>
  </p:sldMasterIdLst>
  <p:notesMasterIdLst>
    <p:notesMasterId r:id="rId42"/>
  </p:notesMasterIdLst>
  <p:sldIdLst>
    <p:sldId id="256" r:id="rId2"/>
    <p:sldId id="258" r:id="rId3"/>
    <p:sldId id="298" r:id="rId4"/>
    <p:sldId id="271" r:id="rId5"/>
    <p:sldId id="272" r:id="rId6"/>
    <p:sldId id="273" r:id="rId7"/>
    <p:sldId id="274" r:id="rId8"/>
    <p:sldId id="299" r:id="rId9"/>
    <p:sldId id="275" r:id="rId10"/>
    <p:sldId id="276" r:id="rId11"/>
    <p:sldId id="277" r:id="rId12"/>
    <p:sldId id="278" r:id="rId13"/>
    <p:sldId id="280" r:id="rId14"/>
    <p:sldId id="279" r:id="rId15"/>
    <p:sldId id="300" r:id="rId16"/>
    <p:sldId id="281" r:id="rId17"/>
    <p:sldId id="282" r:id="rId18"/>
    <p:sldId id="283" r:id="rId19"/>
    <p:sldId id="301" r:id="rId20"/>
    <p:sldId id="284" r:id="rId21"/>
    <p:sldId id="285" r:id="rId22"/>
    <p:sldId id="286" r:id="rId23"/>
    <p:sldId id="287" r:id="rId24"/>
    <p:sldId id="288" r:id="rId25"/>
    <p:sldId id="289" r:id="rId26"/>
    <p:sldId id="302" r:id="rId27"/>
    <p:sldId id="259" r:id="rId28"/>
    <p:sldId id="260" r:id="rId29"/>
    <p:sldId id="270" r:id="rId30"/>
    <p:sldId id="290" r:id="rId31"/>
    <p:sldId id="303" r:id="rId32"/>
    <p:sldId id="291" r:id="rId33"/>
    <p:sldId id="269" r:id="rId34"/>
    <p:sldId id="292" r:id="rId35"/>
    <p:sldId id="293" r:id="rId36"/>
    <p:sldId id="294" r:id="rId37"/>
    <p:sldId id="295" r:id="rId38"/>
    <p:sldId id="296" r:id="rId39"/>
    <p:sldId id="297" r:id="rId40"/>
    <p:sldId id="304"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99FF"/>
    <a:srgbClr val="FFFF00"/>
    <a:srgbClr val="FAF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02" autoAdjust="0"/>
    <p:restoredTop sz="94622" autoAdjust="0"/>
  </p:normalViewPr>
  <p:slideViewPr>
    <p:cSldViewPr>
      <p:cViewPr varScale="1">
        <p:scale>
          <a:sx n="70" d="100"/>
          <a:sy n="70" d="100"/>
        </p:scale>
        <p:origin x="-100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5D7D71-C545-4B14-9454-5150FF9C4CD9}" type="datetimeFigureOut">
              <a:rPr lang="vi-VN" smtClean="0"/>
              <a:t>26/04/2013</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DD9EA-4F91-4F9A-932B-C1468715C665}" type="slidenum">
              <a:rPr lang="vi-VN" smtClean="0"/>
              <a:t>‹#›</a:t>
            </a:fld>
            <a:endParaRPr lang="vi-VN"/>
          </a:p>
        </p:txBody>
      </p:sp>
    </p:spTree>
    <p:extLst>
      <p:ext uri="{BB962C8B-B14F-4D97-AF65-F5344CB8AC3E}">
        <p14:creationId xmlns:p14="http://schemas.microsoft.com/office/powerpoint/2010/main" val="813578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71600"/>
            <a:ext cx="7848600" cy="1981200"/>
          </a:xfrm>
        </p:spPr>
        <p:txBody>
          <a:bodyPr anchor="b"/>
          <a:lstStyle>
            <a:lvl1pPr algn="l">
              <a:defRPr sz="6600">
                <a:ln>
                  <a:noFill/>
                </a:ln>
                <a:solidFill>
                  <a:srgbClr val="00206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3581400"/>
            <a:ext cx="6690360" cy="3048000"/>
          </a:xfrm>
        </p:spPr>
        <p:txBody>
          <a:bodyPr anchor="t">
            <a:normAutofit/>
          </a:bodyPr>
          <a:lstStyle>
            <a:lvl1pPr marL="0" indent="0" algn="l">
              <a:buNone/>
              <a:defRPr sz="2000">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sz="1400"/>
            </a:lvl1pPr>
          </a:lstStyle>
          <a:p>
            <a:fld id="{3C93E6E2-93CC-4C47-9074-BC91C23816C8}" type="datetime1">
              <a:rPr lang="en-US" smtClean="0"/>
              <a:pPr/>
              <a:t>26-04-13</a:t>
            </a:fld>
            <a:endParaRPr lang="vi-VN" dirty="0"/>
          </a:p>
        </p:txBody>
      </p:sp>
      <p:sp>
        <p:nvSpPr>
          <p:cNvPr id="5" name="Footer Placeholder 4"/>
          <p:cNvSpPr>
            <a:spLocks noGrp="1"/>
          </p:cNvSpPr>
          <p:nvPr>
            <p:ph type="ftr" sz="quarter" idx="11"/>
          </p:nvPr>
        </p:nvSpPr>
        <p:spPr/>
        <p:txBody>
          <a:bodyPr/>
          <a:lstStyle>
            <a:lvl1pPr>
              <a:defRPr>
                <a:latin typeface="Calibri" pitchFamily="34" charset="0"/>
                <a:cs typeface="Calibri" pitchFamily="34" charset="0"/>
              </a:defRPr>
            </a:lvl1pPr>
          </a:lstStyle>
          <a:p>
            <a:r>
              <a:rPr lang="vi-VN" smtClean="0"/>
              <a:t>GV. Hà Chí Trung, HVKTQS</a:t>
            </a:r>
            <a:endParaRPr lang="vi-VN" dirty="0"/>
          </a:p>
        </p:txBody>
      </p:sp>
      <p:sp>
        <p:nvSpPr>
          <p:cNvPr id="6" name="Slide Number Placeholder 5"/>
          <p:cNvSpPr>
            <a:spLocks noGrp="1"/>
          </p:cNvSpPr>
          <p:nvPr>
            <p:ph type="sldNum" sz="quarter" idx="12"/>
          </p:nvPr>
        </p:nvSpPr>
        <p:spPr/>
        <p:txBody>
          <a:bodyPr/>
          <a:lstStyle/>
          <a:p>
            <a:fld id="{C74EC919-3C66-4F97-BFEA-03812BD2CAC5}" type="slidenum">
              <a:rPr lang="vi-VN" smtClean="0"/>
              <a:t>‹#›</a:t>
            </a:fld>
            <a:endParaRPr lang="vi-V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BE5924-6F17-4473-9710-A1817176BC4D}" type="datetime1">
              <a:rPr lang="en-US" smtClean="0"/>
              <a:t>26-04-13</a:t>
            </a:fld>
            <a:endParaRPr lang="en-US"/>
          </a:p>
        </p:txBody>
      </p:sp>
      <p:sp>
        <p:nvSpPr>
          <p:cNvPr id="5" name="Footer Placeholder 4"/>
          <p:cNvSpPr>
            <a:spLocks noGrp="1"/>
          </p:cNvSpPr>
          <p:nvPr>
            <p:ph type="ftr" sz="quarter" idx="11"/>
          </p:nvPr>
        </p:nvSpPr>
        <p:spPr/>
        <p:txBody>
          <a:bodyPr/>
          <a:lstStyle/>
          <a:p>
            <a:r>
              <a:rPr lang="en-US" smtClean="0"/>
              <a:t>GV. Hà Chí Trung, HVKTQS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522DE6-27EF-461C-826C-4862F5D77ABA}" type="datetime1">
              <a:rPr lang="en-US" smtClean="0"/>
              <a:t>26-04-13</a:t>
            </a:fld>
            <a:endParaRPr lang="en-US"/>
          </a:p>
        </p:txBody>
      </p:sp>
      <p:sp>
        <p:nvSpPr>
          <p:cNvPr id="5" name="Footer Placeholder 4"/>
          <p:cNvSpPr>
            <a:spLocks noGrp="1"/>
          </p:cNvSpPr>
          <p:nvPr>
            <p:ph type="ftr" sz="quarter" idx="11"/>
          </p:nvPr>
        </p:nvSpPr>
        <p:spPr/>
        <p:txBody>
          <a:bodyPr/>
          <a:lstStyle/>
          <a:p>
            <a:r>
              <a:rPr lang="en-US" smtClean="0"/>
              <a:t>GV. Hà Chí Trung, HVKTQS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lgn="l">
              <a:defRPr sz="2600"/>
            </a:lvl1pPr>
            <a:lvl2pPr algn="l">
              <a:defRPr sz="2600"/>
            </a:lvl2pPr>
            <a:lvl3pPr algn="l">
              <a:defRPr sz="2400"/>
            </a:lvl3pPr>
            <a:lvl4pPr algn="l">
              <a:defRPr sz="2200"/>
            </a:lvl4pPr>
            <a:lvl5pPr algn="l">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sz="1400" b="0"/>
            </a:lvl1pPr>
          </a:lstStyle>
          <a:p>
            <a:fld id="{CB44E0D7-0C67-4637-A2CB-07DBFE7909B7}" type="datetime1">
              <a:rPr lang="en-US" smtClean="0"/>
              <a:pPr/>
              <a:t>26-04-13</a:t>
            </a:fld>
            <a:endParaRPr lang="en-US" dirty="0"/>
          </a:p>
        </p:txBody>
      </p:sp>
      <p:sp>
        <p:nvSpPr>
          <p:cNvPr id="5" name="Footer Placeholder 4"/>
          <p:cNvSpPr>
            <a:spLocks noGrp="1"/>
          </p:cNvSpPr>
          <p:nvPr>
            <p:ph type="ftr" sz="quarter" idx="11"/>
          </p:nvPr>
        </p:nvSpPr>
        <p:spPr/>
        <p:txBody>
          <a:bodyPr/>
          <a:lstStyle>
            <a:lvl1pPr>
              <a:defRPr b="0"/>
            </a:lvl1p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lvl1pPr>
              <a:defRPr b="1"/>
            </a:lvl1p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rgbClr val="00206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0899F374-0E6A-44A1-9FC4-FE31F6E8C89F}" type="datetime1">
              <a:rPr lang="en-US" smtClean="0"/>
              <a:t>26-04-13</a:t>
            </a:fld>
            <a:endParaRPr lang="en-US"/>
          </a:p>
        </p:txBody>
      </p:sp>
      <p:sp>
        <p:nvSpPr>
          <p:cNvPr id="5" name="Footer Placeholder 4"/>
          <p:cNvSpPr>
            <a:spLocks noGrp="1"/>
          </p:cNvSpPr>
          <p:nvPr>
            <p:ph type="ftr" sz="quarter" idx="11"/>
          </p:nvPr>
        </p:nvSpPr>
        <p:spPr/>
        <p:txBody>
          <a:bodyPr/>
          <a:lstStyle/>
          <a:p>
            <a:r>
              <a:rPr lang="en-US" smtClean="0"/>
              <a:t>GV. Hà Chí Trung, HVKTQS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228600" y="1536192"/>
            <a:ext cx="3962400" cy="5169408"/>
          </a:xfrm>
        </p:spPr>
        <p:txBody>
          <a:bodyPr/>
          <a:lstStyle>
            <a:lvl1pPr>
              <a:defRPr sz="2800">
                <a:solidFill>
                  <a:srgbClr val="002060"/>
                </a:solidFill>
              </a:defRPr>
            </a:lvl1pPr>
            <a:lvl2pPr>
              <a:defRPr sz="2400">
                <a:solidFill>
                  <a:srgbClr val="002060"/>
                </a:solidFill>
              </a:defRPr>
            </a:lvl2pPr>
            <a:lvl3pPr>
              <a:defRPr sz="2000">
                <a:solidFill>
                  <a:srgbClr val="002060"/>
                </a:solidFill>
              </a:defRPr>
            </a:lvl3pPr>
            <a:lvl4pPr>
              <a:defRPr sz="1800">
                <a:solidFill>
                  <a:srgbClr val="002060"/>
                </a:solidFill>
              </a:defRPr>
            </a:lvl4pPr>
            <a:lvl5pPr>
              <a:defRPr sz="1800">
                <a:solidFill>
                  <a:srgbClr val="002060"/>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343400" y="1536192"/>
            <a:ext cx="4038600" cy="5169408"/>
          </a:xfrm>
        </p:spPr>
        <p:txBody>
          <a:bodyPr/>
          <a:lstStyle>
            <a:lvl1pPr>
              <a:defRPr sz="2800">
                <a:solidFill>
                  <a:srgbClr val="002060"/>
                </a:solidFill>
              </a:defRPr>
            </a:lvl1pPr>
            <a:lvl2pPr>
              <a:defRPr sz="2400">
                <a:solidFill>
                  <a:srgbClr val="002060"/>
                </a:solidFill>
              </a:defRPr>
            </a:lvl2pPr>
            <a:lvl3pPr>
              <a:defRPr sz="2000">
                <a:solidFill>
                  <a:srgbClr val="002060"/>
                </a:solidFill>
              </a:defRPr>
            </a:lvl3pPr>
            <a:lvl4pPr>
              <a:defRPr sz="1800">
                <a:solidFill>
                  <a:srgbClr val="002060"/>
                </a:solidFill>
              </a:defRPr>
            </a:lvl4pPr>
            <a:lvl5pPr>
              <a:defRPr sz="1800">
                <a:solidFill>
                  <a:srgbClr val="002060"/>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5733D982-CC0B-464C-8597-3D8122320A7C}" type="datetime1">
              <a:rPr lang="en-US" smtClean="0"/>
              <a:t>26-04-13</a:t>
            </a:fld>
            <a:endParaRPr lang="en-US"/>
          </a:p>
        </p:txBody>
      </p:sp>
      <p:sp>
        <p:nvSpPr>
          <p:cNvPr id="6" name="Footer Placeholder 5"/>
          <p:cNvSpPr>
            <a:spLocks noGrp="1"/>
          </p:cNvSpPr>
          <p:nvPr>
            <p:ph type="ftr" sz="quarter" idx="11"/>
          </p:nvPr>
        </p:nvSpPr>
        <p:spPr/>
        <p:txBody>
          <a:bodyPr/>
          <a:lstStyle/>
          <a:p>
            <a:r>
              <a:rPr lang="en-US" smtClean="0"/>
              <a:t>GV. Hà Chí Trung, HVKTQS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28600" y="1535113"/>
            <a:ext cx="3962400" cy="639762"/>
          </a:xfrm>
        </p:spPr>
        <p:txBody>
          <a:bodyPr anchor="b">
            <a:noAutofit/>
          </a:bodyPr>
          <a:lstStyle>
            <a:lvl1pPr marL="0" indent="0" algn="ctr">
              <a:buNone/>
              <a:defRPr sz="20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28600" y="2174874"/>
            <a:ext cx="3962400" cy="4530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343400" y="1535113"/>
            <a:ext cx="4038600" cy="639762"/>
          </a:xfrm>
        </p:spPr>
        <p:txBody>
          <a:bodyPr anchor="b">
            <a:noAutofit/>
          </a:bodyPr>
          <a:lstStyle>
            <a:lvl1pPr marL="0" indent="0" algn="ctr">
              <a:buNone/>
              <a:defRPr sz="20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343400" y="2174874"/>
            <a:ext cx="4038600" cy="4530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27D11B90-F3C2-4A28-A6AD-702C9FD5C6A4}" type="datetime1">
              <a:rPr lang="en-US" smtClean="0"/>
              <a:t>26-04-13</a:t>
            </a:fld>
            <a:endParaRPr lang="en-US" dirty="0"/>
          </a:p>
        </p:txBody>
      </p:sp>
      <p:sp>
        <p:nvSpPr>
          <p:cNvPr id="8" name="Footer Placeholder 7"/>
          <p:cNvSpPr>
            <a:spLocks noGrp="1"/>
          </p:cNvSpPr>
          <p:nvPr>
            <p:ph type="ftr" sz="quarter" idx="11"/>
          </p:nvPr>
        </p:nvSpPr>
        <p:spPr/>
        <p:txBody>
          <a:bodyPr/>
          <a:lstStyle/>
          <a:p>
            <a:r>
              <a:rPr lang="en-US" smtClean="0"/>
              <a:t>GV. Hà Chí Trung, HVKTQS</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365092-A0E7-43A5-8C32-5518F1143906}" type="datetime1">
              <a:rPr lang="en-US" smtClean="0"/>
              <a:t>26-04-13</a:t>
            </a:fld>
            <a:endParaRPr lang="en-US"/>
          </a:p>
        </p:txBody>
      </p:sp>
      <p:sp>
        <p:nvSpPr>
          <p:cNvPr id="4" name="Footer Placeholder 3"/>
          <p:cNvSpPr>
            <a:spLocks noGrp="1"/>
          </p:cNvSpPr>
          <p:nvPr>
            <p:ph type="ftr" sz="quarter" idx="11"/>
          </p:nvPr>
        </p:nvSpPr>
        <p:spPr/>
        <p:txBody>
          <a:bodyPr/>
          <a:lstStyle/>
          <a:p>
            <a:r>
              <a:rPr lang="en-US" smtClean="0"/>
              <a:t>GV. Hà Chí Trung, HVKTQS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AF1829-3BEC-4F66-8E7F-FC34A083F483}" type="datetime1">
              <a:rPr lang="en-US" smtClean="0"/>
              <a:t>26-04-13</a:t>
            </a:fld>
            <a:endParaRPr lang="en-US"/>
          </a:p>
        </p:txBody>
      </p:sp>
      <p:sp>
        <p:nvSpPr>
          <p:cNvPr id="3" name="Footer Placeholder 2"/>
          <p:cNvSpPr>
            <a:spLocks noGrp="1"/>
          </p:cNvSpPr>
          <p:nvPr>
            <p:ph type="ftr" sz="quarter" idx="11"/>
          </p:nvPr>
        </p:nvSpPr>
        <p:spPr/>
        <p:txBody>
          <a:bodyPr/>
          <a:lstStyle/>
          <a:p>
            <a:r>
              <a:rPr lang="en-US" smtClean="0"/>
              <a:t>GV. Hà Chí Trung, HVKTQS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FA02BB-0FB6-499B-AF83-8923A9F1CB20}" type="datetime1">
              <a:rPr lang="en-US" smtClean="0"/>
              <a:t>26-04-13</a:t>
            </a:fld>
            <a:endParaRPr lang="en-US"/>
          </a:p>
        </p:txBody>
      </p:sp>
      <p:sp>
        <p:nvSpPr>
          <p:cNvPr id="6" name="Footer Placeholder 5"/>
          <p:cNvSpPr>
            <a:spLocks noGrp="1"/>
          </p:cNvSpPr>
          <p:nvPr>
            <p:ph type="ftr" sz="quarter" idx="11"/>
          </p:nvPr>
        </p:nvSpPr>
        <p:spPr/>
        <p:txBody>
          <a:bodyPr/>
          <a:lstStyle/>
          <a:p>
            <a:r>
              <a:rPr lang="en-US" smtClean="0"/>
              <a:t>GV. Hà Chí Trung, HVKTQS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rgbClr val="002060"/>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89F5FF5F-158E-4263-8B05-424448890566}" type="datetime1">
              <a:rPr lang="en-US" smtClean="0"/>
              <a:t>26-04-13</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r>
              <a:rPr lang="en-US" smtClean="0"/>
              <a:t>GV. Hà Chí Trung, HVKTQS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74638"/>
            <a:ext cx="8153400" cy="944562"/>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28600" y="1371600"/>
            <a:ext cx="8153400" cy="53340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8610600" y="0"/>
            <a:ext cx="533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610600" y="5486400"/>
            <a:ext cx="533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667481" y="5648960"/>
            <a:ext cx="451583" cy="3708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dirty="0"/>
          </a:p>
        </p:txBody>
      </p:sp>
      <p:sp>
        <p:nvSpPr>
          <p:cNvPr id="5" name="Footer Placeholder 4"/>
          <p:cNvSpPr>
            <a:spLocks noGrp="1"/>
          </p:cNvSpPr>
          <p:nvPr>
            <p:ph type="ftr" sz="quarter" idx="3"/>
          </p:nvPr>
        </p:nvSpPr>
        <p:spPr>
          <a:xfrm rot="16200000">
            <a:off x="7701279" y="4048760"/>
            <a:ext cx="2367281" cy="365760"/>
          </a:xfrm>
          <a:prstGeom prst="rect">
            <a:avLst/>
          </a:prstGeom>
        </p:spPr>
        <p:txBody>
          <a:bodyPr vert="horz" lIns="91440" tIns="45720" rIns="91440" bIns="45720" rtlCol="0" anchor="ctr"/>
          <a:lstStyle>
            <a:lvl1pPr algn="r">
              <a:defRPr sz="1400">
                <a:solidFill>
                  <a:schemeClr val="bg2"/>
                </a:solidFill>
              </a:defRPr>
            </a:lvl1pPr>
          </a:lstStyle>
          <a:p>
            <a:r>
              <a:rPr lang="en-US" dirty="0" smtClean="0"/>
              <a:t>GV. </a:t>
            </a:r>
            <a:r>
              <a:rPr lang="en-US" dirty="0" err="1" smtClean="0"/>
              <a:t>Hà</a:t>
            </a:r>
            <a:r>
              <a:rPr lang="en-US" dirty="0" smtClean="0"/>
              <a:t> </a:t>
            </a:r>
            <a:r>
              <a:rPr lang="en-US" dirty="0" err="1" smtClean="0"/>
              <a:t>Chí</a:t>
            </a:r>
            <a:r>
              <a:rPr lang="en-US" dirty="0" smtClean="0"/>
              <a:t> Trung, HVKTQS</a:t>
            </a:r>
            <a:endParaRPr lang="en-US" dirty="0"/>
          </a:p>
        </p:txBody>
      </p:sp>
      <p:sp>
        <p:nvSpPr>
          <p:cNvPr id="4" name="Date Placeholder 3"/>
          <p:cNvSpPr>
            <a:spLocks noGrp="1"/>
          </p:cNvSpPr>
          <p:nvPr>
            <p:ph type="dt" sz="half" idx="2"/>
          </p:nvPr>
        </p:nvSpPr>
        <p:spPr>
          <a:xfrm rot="16200000">
            <a:off x="7665720" y="1645920"/>
            <a:ext cx="2438399" cy="365760"/>
          </a:xfrm>
          <a:prstGeom prst="rect">
            <a:avLst/>
          </a:prstGeom>
        </p:spPr>
        <p:txBody>
          <a:bodyPr vert="horz" lIns="91440" tIns="45720" rIns="91440" bIns="45720" rtlCol="0" anchor="ctr"/>
          <a:lstStyle>
            <a:lvl1pPr algn="l">
              <a:defRPr sz="1400">
                <a:solidFill>
                  <a:schemeClr val="bg2"/>
                </a:solidFill>
              </a:defRPr>
            </a:lvl1pPr>
          </a:lstStyle>
          <a:p>
            <a:fld id="{C0AE89F0-827B-44F7-B580-2DA124E9D92A}" type="datetime1">
              <a:rPr lang="en-US" smtClean="0"/>
              <a:pPr/>
              <a:t>26-04-13</a:t>
            </a:fld>
            <a:endParaRPr lang="en-US"/>
          </a:p>
        </p:txBody>
      </p:sp>
    </p:spTree>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hdr="0"/>
  <p:txStyles>
    <p:titleStyle>
      <a:lvl1pPr algn="l" defTabSz="914400" rtl="0" eaLnBrk="1" latinLnBrk="0" hangingPunct="1">
        <a:spcBef>
          <a:spcPct val="0"/>
        </a:spcBef>
        <a:buNone/>
        <a:defRPr sz="3600" b="1" kern="1200" cap="none" spc="-100" baseline="0">
          <a:ln>
            <a:noFill/>
          </a:ln>
          <a:solidFill>
            <a:srgbClr val="002060"/>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600" kern="1200">
          <a:solidFill>
            <a:srgbClr val="002060"/>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600" kern="1200">
          <a:solidFill>
            <a:srgbClr val="002060"/>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2400" kern="1200">
          <a:solidFill>
            <a:srgbClr val="002060"/>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2200" kern="1200">
          <a:solidFill>
            <a:srgbClr val="002060"/>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2000" kern="1200" baseline="0">
          <a:solidFill>
            <a:srgbClr val="002060"/>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ct2009@yahoo.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err="1" smtClean="0"/>
              <a:t>Lý</a:t>
            </a:r>
            <a:r>
              <a:rPr lang="en-US" sz="6000" dirty="0" smtClean="0"/>
              <a:t> </a:t>
            </a:r>
            <a:r>
              <a:rPr lang="en-US" sz="6000" dirty="0" err="1" smtClean="0"/>
              <a:t>thuyết</a:t>
            </a:r>
            <a:r>
              <a:rPr lang="en-US" sz="6000" dirty="0" smtClean="0"/>
              <a:t> </a:t>
            </a:r>
            <a:r>
              <a:rPr lang="en-US" sz="6000" dirty="0" err="1" smtClean="0"/>
              <a:t>hệ</a:t>
            </a:r>
            <a:r>
              <a:rPr lang="en-US" sz="6000" dirty="0" smtClean="0"/>
              <a:t> </a:t>
            </a:r>
            <a:r>
              <a:rPr lang="en-US" sz="6000" dirty="0" err="1" smtClean="0"/>
              <a:t>điều</a:t>
            </a:r>
            <a:r>
              <a:rPr lang="en-US" sz="6000" dirty="0" smtClean="0"/>
              <a:t> </a:t>
            </a:r>
            <a:r>
              <a:rPr lang="en-US" sz="6000" dirty="0" err="1" smtClean="0"/>
              <a:t>hành</a:t>
            </a:r>
            <a:endParaRPr lang="vi-VN" sz="6000" dirty="0"/>
          </a:p>
        </p:txBody>
      </p:sp>
      <p:sp>
        <p:nvSpPr>
          <p:cNvPr id="3" name="Subtitle 2"/>
          <p:cNvSpPr>
            <a:spLocks noGrp="1"/>
          </p:cNvSpPr>
          <p:nvPr>
            <p:ph type="subTitle" idx="1"/>
          </p:nvPr>
        </p:nvSpPr>
        <p:spPr/>
        <p:txBody>
          <a:bodyPr>
            <a:noAutofit/>
          </a:bodyPr>
          <a:lstStyle/>
          <a:p>
            <a:r>
              <a:rPr lang="en-US" sz="2400" b="1" dirty="0" err="1" smtClean="0"/>
              <a:t>Giảng</a:t>
            </a:r>
            <a:r>
              <a:rPr lang="en-US" sz="2400" b="1" dirty="0" smtClean="0"/>
              <a:t> </a:t>
            </a:r>
            <a:r>
              <a:rPr lang="en-US" sz="2400" b="1" dirty="0" err="1" smtClean="0"/>
              <a:t>viên</a:t>
            </a:r>
            <a:r>
              <a:rPr lang="en-US" sz="2400" b="1" dirty="0" smtClean="0"/>
              <a:t>: TS. </a:t>
            </a:r>
            <a:r>
              <a:rPr lang="en-US" sz="2400" b="1" dirty="0" err="1" smtClean="0"/>
              <a:t>Hà</a:t>
            </a:r>
            <a:r>
              <a:rPr lang="en-US" sz="2400" b="1" dirty="0" smtClean="0"/>
              <a:t> </a:t>
            </a:r>
            <a:r>
              <a:rPr lang="en-US" sz="2400" b="1" dirty="0" err="1" smtClean="0"/>
              <a:t>Chí</a:t>
            </a:r>
            <a:r>
              <a:rPr lang="en-US" sz="2400" b="1" dirty="0" smtClean="0"/>
              <a:t> Trung</a:t>
            </a:r>
          </a:p>
          <a:p>
            <a:r>
              <a:rPr lang="en-US" sz="2400" b="1" dirty="0" err="1" smtClean="0"/>
              <a:t>Bộ</a:t>
            </a:r>
            <a:r>
              <a:rPr lang="en-US" sz="2400" b="1" dirty="0" smtClean="0"/>
              <a:t> </a:t>
            </a:r>
            <a:r>
              <a:rPr lang="en-US" sz="2400" b="1" dirty="0" err="1" smtClean="0"/>
              <a:t>môn</a:t>
            </a:r>
            <a:r>
              <a:rPr lang="en-US" sz="2400" b="1" dirty="0" smtClean="0"/>
              <a:t>: </a:t>
            </a:r>
            <a:r>
              <a:rPr lang="en-US" sz="2400" dirty="0" err="1" smtClean="0"/>
              <a:t>Khoa</a:t>
            </a:r>
            <a:r>
              <a:rPr lang="en-US" sz="2400" dirty="0"/>
              <a:t> </a:t>
            </a:r>
            <a:r>
              <a:rPr lang="en-US" sz="2400" dirty="0" err="1" smtClean="0"/>
              <a:t>học</a:t>
            </a:r>
            <a:r>
              <a:rPr lang="en-US" sz="2400" dirty="0" smtClean="0"/>
              <a:t> </a:t>
            </a:r>
            <a:r>
              <a:rPr lang="en-US" sz="2400" dirty="0" err="1" smtClean="0"/>
              <a:t>máy</a:t>
            </a:r>
            <a:r>
              <a:rPr lang="en-US" sz="2400" dirty="0" smtClean="0"/>
              <a:t> </a:t>
            </a:r>
            <a:r>
              <a:rPr lang="en-US" sz="2400" dirty="0" err="1" smtClean="0"/>
              <a:t>tính</a:t>
            </a:r>
            <a:endParaRPr lang="en-US" sz="2400" dirty="0" smtClean="0"/>
          </a:p>
          <a:p>
            <a:r>
              <a:rPr lang="en-US" sz="2400" b="1" dirty="0" err="1" smtClean="0"/>
              <a:t>Khoa</a:t>
            </a:r>
            <a:r>
              <a:rPr lang="en-US" sz="2400" b="1" dirty="0" smtClean="0"/>
              <a:t>: </a:t>
            </a:r>
            <a:r>
              <a:rPr lang="en-US" sz="2400" dirty="0" err="1" smtClean="0"/>
              <a:t>Công</a:t>
            </a:r>
            <a:r>
              <a:rPr lang="en-US" sz="2400" dirty="0" smtClean="0"/>
              <a:t> </a:t>
            </a:r>
            <a:r>
              <a:rPr lang="en-US" sz="2400" dirty="0" err="1" smtClean="0"/>
              <a:t>nghệ</a:t>
            </a:r>
            <a:r>
              <a:rPr lang="en-US" sz="2400" dirty="0" smtClean="0"/>
              <a:t> </a:t>
            </a:r>
            <a:r>
              <a:rPr lang="en-US" sz="2400" dirty="0" err="1" smtClean="0"/>
              <a:t>thông</a:t>
            </a:r>
            <a:r>
              <a:rPr lang="en-US" sz="2400" dirty="0" smtClean="0"/>
              <a:t> tin</a:t>
            </a:r>
          </a:p>
          <a:p>
            <a:r>
              <a:rPr lang="en-US" sz="2400" b="1" dirty="0" err="1" smtClean="0"/>
              <a:t>Học</a:t>
            </a:r>
            <a:r>
              <a:rPr lang="en-US" sz="2400" b="1" dirty="0" smtClean="0"/>
              <a:t> </a:t>
            </a:r>
            <a:r>
              <a:rPr lang="en-US" sz="2400" b="1" dirty="0" err="1" smtClean="0"/>
              <a:t>viện</a:t>
            </a:r>
            <a:r>
              <a:rPr lang="en-US" sz="2400" b="1" dirty="0" smtClean="0"/>
              <a:t> </a:t>
            </a:r>
            <a:r>
              <a:rPr lang="en-US" sz="2400" b="1" dirty="0" err="1" smtClean="0"/>
              <a:t>Kỹ</a:t>
            </a:r>
            <a:r>
              <a:rPr lang="en-US" sz="2400" b="1" dirty="0" smtClean="0"/>
              <a:t> </a:t>
            </a:r>
            <a:r>
              <a:rPr lang="en-US" sz="2400" b="1" dirty="0" err="1" smtClean="0"/>
              <a:t>thuật</a:t>
            </a:r>
            <a:r>
              <a:rPr lang="en-US" sz="2400" b="1" dirty="0" smtClean="0"/>
              <a:t> </a:t>
            </a:r>
            <a:r>
              <a:rPr lang="en-US" sz="2400" b="1" dirty="0" err="1" smtClean="0"/>
              <a:t>quân</a:t>
            </a:r>
            <a:r>
              <a:rPr lang="en-US" sz="2400" b="1" dirty="0" smtClean="0"/>
              <a:t> </a:t>
            </a:r>
            <a:r>
              <a:rPr lang="en-US" sz="2400" b="1" dirty="0" err="1" smtClean="0"/>
              <a:t>sự</a:t>
            </a:r>
            <a:endParaRPr lang="en-US" sz="2400" b="1" dirty="0" smtClean="0"/>
          </a:p>
          <a:p>
            <a:r>
              <a:rPr lang="en-US" sz="2400" b="1" dirty="0" smtClean="0"/>
              <a:t>Email: </a:t>
            </a:r>
            <a:r>
              <a:rPr lang="en-US" sz="2400" dirty="0" smtClean="0">
                <a:hlinkClick r:id="rId2"/>
              </a:rPr>
              <a:t>hct2009@yahoo.com</a:t>
            </a:r>
            <a:endParaRPr lang="en-US" sz="2400" dirty="0" smtClean="0"/>
          </a:p>
          <a:p>
            <a:r>
              <a:rPr lang="en-US" sz="2400" b="1" dirty="0" smtClean="0"/>
              <a:t>Mobile: </a:t>
            </a:r>
            <a:r>
              <a:rPr lang="en-US" sz="2400" dirty="0" smtClean="0"/>
              <a:t>01685.582.102</a:t>
            </a:r>
            <a:endParaRPr lang="en-US" sz="2400" dirty="0"/>
          </a:p>
          <a:p>
            <a:endParaRPr lang="vi-VN" dirty="0"/>
          </a:p>
        </p:txBody>
      </p:sp>
    </p:spTree>
    <p:extLst>
      <p:ext uri="{BB962C8B-B14F-4D97-AF65-F5344CB8AC3E}">
        <p14:creationId xmlns:p14="http://schemas.microsoft.com/office/powerpoint/2010/main" val="224366519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5.2. Cấu trúc tập tin và thư mục</a:t>
            </a:r>
            <a:endParaRPr lang="en-US" dirty="0"/>
          </a:p>
        </p:txBody>
      </p:sp>
      <p:sp>
        <p:nvSpPr>
          <p:cNvPr id="3" name="Content Placeholder 2"/>
          <p:cNvSpPr>
            <a:spLocks noGrp="1"/>
          </p:cNvSpPr>
          <p:nvPr>
            <p:ph idx="1"/>
          </p:nvPr>
        </p:nvSpPr>
        <p:spPr/>
        <p:txBody>
          <a:bodyPr/>
          <a:lstStyle/>
          <a:p>
            <a:r>
              <a:rPr lang="vi-VN" dirty="0" smtClean="0"/>
              <a:t>Cấu </a:t>
            </a:r>
            <a:r>
              <a:rPr lang="vi-VN" dirty="0"/>
              <a:t>trúc thư mục dạng đơn </a:t>
            </a:r>
            <a:r>
              <a:rPr lang="vi-VN" dirty="0" smtClean="0"/>
              <a:t>cấp</a:t>
            </a:r>
            <a:r>
              <a:rPr lang="en-US" dirty="0" smtClean="0"/>
              <a:t>:</a:t>
            </a:r>
          </a:p>
          <a:p>
            <a:r>
              <a:rPr lang="en-US" dirty="0"/>
              <a:t>Một thư mục cho tất cả các tập tin</a:t>
            </a:r>
          </a:p>
          <a:p>
            <a:endParaRPr lang="en-US" dirty="0"/>
          </a:p>
          <a:p>
            <a:endParaRPr lang="en-US" dirty="0"/>
          </a:p>
          <a:p>
            <a:endParaRPr lang="en-US" dirty="0"/>
          </a:p>
          <a:p>
            <a:r>
              <a:rPr lang="en-US" dirty="0"/>
              <a:t>Thư mục đơn cấp có nhiều hạn chế khi số lượng tập tin tăng. Vì tất cả tập tin được chứa trong cùng thư mục, chúng phải có tên khác nhau. </a:t>
            </a:r>
          </a:p>
          <a:p>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26-04-13</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362200"/>
            <a:ext cx="6296025" cy="128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5277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5.2. Cấu trúc tập tin và thư mục</a:t>
            </a:r>
            <a:endParaRPr lang="en-US" dirty="0"/>
          </a:p>
        </p:txBody>
      </p:sp>
      <p:sp>
        <p:nvSpPr>
          <p:cNvPr id="3" name="Content Placeholder 2"/>
          <p:cNvSpPr>
            <a:spLocks noGrp="1"/>
          </p:cNvSpPr>
          <p:nvPr>
            <p:ph idx="1"/>
          </p:nvPr>
        </p:nvSpPr>
        <p:spPr/>
        <p:txBody>
          <a:bodyPr/>
          <a:lstStyle/>
          <a:p>
            <a:r>
              <a:rPr lang="vi-VN" dirty="0">
                <a:latin typeface="Calibri" pitchFamily="34" charset="0"/>
                <a:cs typeface="Calibri" pitchFamily="34" charset="0"/>
              </a:rPr>
              <a:t>Cấu trúc thư mục dạng hai </a:t>
            </a:r>
            <a:r>
              <a:rPr lang="vi-VN" dirty="0" smtClean="0">
                <a:latin typeface="Calibri" pitchFamily="34" charset="0"/>
                <a:cs typeface="Calibri" pitchFamily="34" charset="0"/>
              </a:rPr>
              <a:t>cấp</a:t>
            </a:r>
            <a:r>
              <a:rPr lang="en-US" dirty="0" smtClean="0">
                <a:latin typeface="Calibri" pitchFamily="34" charset="0"/>
                <a:cs typeface="Calibri" pitchFamily="34" charset="0"/>
              </a:rPr>
              <a:t>:</a:t>
            </a:r>
          </a:p>
          <a:p>
            <a:pPr lvl="1">
              <a:lnSpc>
                <a:spcPct val="90000"/>
              </a:lnSpc>
            </a:pPr>
            <a:r>
              <a:rPr lang="en-US" dirty="0" smtClean="0"/>
              <a:t>Mỗi người dùng có 1 thư mục riêng</a:t>
            </a:r>
          </a:p>
          <a:p>
            <a:pPr lvl="1">
              <a:lnSpc>
                <a:spcPct val="90000"/>
              </a:lnSpc>
            </a:pPr>
            <a:r>
              <a:rPr lang="en-US" dirty="0" smtClean="0"/>
              <a:t>các </a:t>
            </a:r>
            <a:r>
              <a:rPr lang="en-US" dirty="0"/>
              <a:t>người dùng khác nhau có thể có các tập tin với cùng một tên</a:t>
            </a:r>
          </a:p>
          <a:p>
            <a:pPr lvl="1">
              <a:lnSpc>
                <a:spcPct val="90000"/>
              </a:lnSpc>
            </a:pPr>
            <a:r>
              <a:rPr lang="en-US" dirty="0"/>
              <a:t>Cấu trúc này cô lập một người dùng từ người dùng khác. </a:t>
            </a:r>
          </a:p>
          <a:p>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26-04-13</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000500"/>
            <a:ext cx="6172200"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0039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5.2. Cấu trúc tập tin và thư mục</a:t>
            </a:r>
            <a:endParaRPr lang="en-US" dirty="0"/>
          </a:p>
        </p:txBody>
      </p:sp>
      <p:sp>
        <p:nvSpPr>
          <p:cNvPr id="3" name="Content Placeholder 2"/>
          <p:cNvSpPr>
            <a:spLocks noGrp="1"/>
          </p:cNvSpPr>
          <p:nvPr>
            <p:ph idx="1"/>
          </p:nvPr>
        </p:nvSpPr>
        <p:spPr/>
        <p:txBody>
          <a:bodyPr/>
          <a:lstStyle/>
          <a:p>
            <a:r>
              <a:rPr lang="vi-VN" dirty="0">
                <a:latin typeface="Calibri" pitchFamily="34" charset="0"/>
                <a:cs typeface="Calibri" pitchFamily="34" charset="0"/>
              </a:rPr>
              <a:t>Cấu trúc thư mục dạng </a:t>
            </a:r>
            <a:r>
              <a:rPr lang="vi-VN" dirty="0" smtClean="0">
                <a:latin typeface="Calibri" pitchFamily="34" charset="0"/>
                <a:cs typeface="Calibri" pitchFamily="34" charset="0"/>
              </a:rPr>
              <a:t>cây</a:t>
            </a:r>
            <a:r>
              <a:rPr lang="en-US" dirty="0" smtClean="0">
                <a:latin typeface="Calibri" pitchFamily="34" charset="0"/>
                <a:cs typeface="Calibri" pitchFamily="34" charset="0"/>
              </a:rPr>
              <a:t>:</a:t>
            </a:r>
          </a:p>
          <a:p>
            <a:endParaRPr lang="en-US" dirty="0">
              <a:latin typeface="Calibri" pitchFamily="34" charset="0"/>
              <a:cs typeface="Calibri" pitchFamily="34" charset="0"/>
            </a:endParaRPr>
          </a:p>
        </p:txBody>
      </p:sp>
      <p:sp>
        <p:nvSpPr>
          <p:cNvPr id="4" name="Date Placeholder 3"/>
          <p:cNvSpPr>
            <a:spLocks noGrp="1"/>
          </p:cNvSpPr>
          <p:nvPr>
            <p:ph type="dt" sz="half" idx="10"/>
          </p:nvPr>
        </p:nvSpPr>
        <p:spPr/>
        <p:txBody>
          <a:bodyPr/>
          <a:lstStyle/>
          <a:p>
            <a:fld id="{CB44E0D7-0C67-4637-A2CB-07DBFE7909B7}" type="datetime1">
              <a:rPr lang="en-US" smtClean="0"/>
              <a:pPr/>
              <a:t>26-04-13</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009775"/>
            <a:ext cx="5983288" cy="416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43735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5.2. Cấu trúc tập tin và thư mục</a:t>
            </a:r>
            <a:endParaRPr lang="en-US" dirty="0"/>
          </a:p>
        </p:txBody>
      </p:sp>
      <p:sp>
        <p:nvSpPr>
          <p:cNvPr id="3" name="Content Placeholder 2"/>
          <p:cNvSpPr>
            <a:spLocks noGrp="1"/>
          </p:cNvSpPr>
          <p:nvPr>
            <p:ph idx="1"/>
          </p:nvPr>
        </p:nvSpPr>
        <p:spPr/>
        <p:txBody>
          <a:bodyPr/>
          <a:lstStyle/>
          <a:p>
            <a:r>
              <a:rPr lang="vi-VN" dirty="0">
                <a:latin typeface="Calibri" pitchFamily="34" charset="0"/>
                <a:cs typeface="Calibri" pitchFamily="34" charset="0"/>
              </a:rPr>
              <a:t>Cấu trúc thư mục dạng đồ thị không chứa chu </a:t>
            </a:r>
            <a:r>
              <a:rPr lang="vi-VN" dirty="0" smtClean="0">
                <a:latin typeface="Calibri" pitchFamily="34" charset="0"/>
                <a:cs typeface="Calibri" pitchFamily="34" charset="0"/>
              </a:rPr>
              <a:t>trình</a:t>
            </a:r>
            <a:r>
              <a:rPr lang="en-US" dirty="0" smtClean="0">
                <a:latin typeface="Calibri" pitchFamily="34" charset="0"/>
                <a:cs typeface="Calibri" pitchFamily="34" charset="0"/>
              </a:rPr>
              <a:t>: </a:t>
            </a:r>
            <a:r>
              <a:rPr lang="en-US" dirty="0">
                <a:latin typeface="Calibri" pitchFamily="34" charset="0"/>
                <a:cs typeface="Calibri" pitchFamily="34" charset="0"/>
              </a:rPr>
              <a:t>Có chung nhau thư mục con và các file</a:t>
            </a:r>
          </a:p>
          <a:p>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26-04-13</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314575"/>
            <a:ext cx="5534025" cy="416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9888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5.2. Cấu trúc tập tin và thư mục</a:t>
            </a:r>
            <a:endParaRPr lang="en-US" dirty="0"/>
          </a:p>
        </p:txBody>
      </p:sp>
      <p:sp>
        <p:nvSpPr>
          <p:cNvPr id="3" name="Content Placeholder 2"/>
          <p:cNvSpPr>
            <a:spLocks noGrp="1"/>
          </p:cNvSpPr>
          <p:nvPr>
            <p:ph idx="1"/>
          </p:nvPr>
        </p:nvSpPr>
        <p:spPr/>
        <p:txBody>
          <a:bodyPr/>
          <a:lstStyle/>
          <a:p>
            <a:r>
              <a:rPr lang="en-US" sz="2800" dirty="0" smtClean="0"/>
              <a:t>Cấu trúc thư mục dạng đồ thị tổng quát (có chu trình):</a:t>
            </a:r>
          </a:p>
          <a:p>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26-04-13</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dirty="0"/>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514600"/>
            <a:ext cx="6059488" cy="362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3576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Cambria" pitchFamily="18" charset="0"/>
                <a:cs typeface="Calibri" pitchFamily="34" charset="0"/>
              </a:rPr>
              <a:t>Chương </a:t>
            </a:r>
            <a:r>
              <a:rPr lang="en-US" dirty="0" smtClean="0">
                <a:latin typeface="Cambria" pitchFamily="18" charset="0"/>
                <a:cs typeface="Calibri" pitchFamily="34" charset="0"/>
              </a:rPr>
              <a:t>5</a:t>
            </a:r>
            <a:r>
              <a:rPr lang="vi-VN" dirty="0" smtClean="0">
                <a:latin typeface="Cambria" pitchFamily="18" charset="0"/>
                <a:cs typeface="Calibri" pitchFamily="34" charset="0"/>
              </a:rPr>
              <a:t>. </a:t>
            </a:r>
            <a:r>
              <a:rPr lang="en-US" dirty="0" smtClean="0">
                <a:latin typeface="Cambria" pitchFamily="18" charset="0"/>
                <a:cs typeface="Calibri" pitchFamily="34" charset="0"/>
              </a:rPr>
              <a:t>Hệ thống tập tin</a:t>
            </a:r>
            <a:endParaRPr lang="vi-VN" dirty="0">
              <a:latin typeface="Cambria" pitchFamily="18" charset="0"/>
              <a:cs typeface="Calibri" pitchFamily="34" charset="0"/>
            </a:endParaRPr>
          </a:p>
        </p:txBody>
      </p:sp>
      <p:sp>
        <p:nvSpPr>
          <p:cNvPr id="3" name="Content Placeholder 2"/>
          <p:cNvSpPr>
            <a:spLocks noGrp="1"/>
          </p:cNvSpPr>
          <p:nvPr>
            <p:ph idx="1"/>
          </p:nvPr>
        </p:nvSpPr>
        <p:spPr/>
        <p:txBody>
          <a:bodyPr>
            <a:normAutofit/>
          </a:bodyPr>
          <a:lstStyle/>
          <a:p>
            <a:pPr marL="114300" indent="0">
              <a:buNone/>
            </a:pPr>
            <a:r>
              <a:rPr lang="en-US" b="1" dirty="0">
                <a:solidFill>
                  <a:schemeClr val="tx1">
                    <a:lumMod val="75000"/>
                    <a:lumOff val="25000"/>
                  </a:schemeClr>
                </a:solidFill>
              </a:rPr>
              <a:t>5.1. Hệ thống Tệp tin</a:t>
            </a:r>
            <a:endParaRPr lang="vi-VN" b="1" dirty="0">
              <a:solidFill>
                <a:schemeClr val="tx1">
                  <a:lumMod val="75000"/>
                  <a:lumOff val="25000"/>
                </a:schemeClr>
              </a:solidFill>
            </a:endParaRPr>
          </a:p>
          <a:p>
            <a:pPr marL="114300" indent="0">
              <a:buNone/>
            </a:pPr>
            <a:r>
              <a:rPr lang="en-US" b="1" dirty="0">
                <a:solidFill>
                  <a:schemeClr val="tx1">
                    <a:lumMod val="75000"/>
                    <a:lumOff val="25000"/>
                  </a:schemeClr>
                </a:solidFill>
              </a:rPr>
              <a:t>5.2. Cấu trúc tập tin và thư mục</a:t>
            </a:r>
            <a:endParaRPr lang="vi-VN" b="1" dirty="0">
              <a:solidFill>
                <a:schemeClr val="tx1">
                  <a:lumMod val="75000"/>
                  <a:lumOff val="25000"/>
                </a:schemeClr>
              </a:solidFill>
            </a:endParaRPr>
          </a:p>
          <a:p>
            <a:pPr marL="114300" indent="0">
              <a:buNone/>
            </a:pPr>
            <a:r>
              <a:rPr lang="en-US" b="1" dirty="0"/>
              <a:t>5.3. Cấu trúc hệ thống tập tin</a:t>
            </a:r>
            <a:endParaRPr lang="vi-VN" b="1" dirty="0"/>
          </a:p>
          <a:p>
            <a:pPr marL="114300" indent="0">
              <a:buNone/>
            </a:pPr>
            <a:r>
              <a:rPr lang="en-US" b="1" dirty="0">
                <a:solidFill>
                  <a:schemeClr val="tx1">
                    <a:lumMod val="75000"/>
                    <a:lumOff val="25000"/>
                  </a:schemeClr>
                </a:solidFill>
              </a:rPr>
              <a:t>5.4</a:t>
            </a:r>
            <a:r>
              <a:rPr lang="en-US" b="1" dirty="0" smtClean="0">
                <a:solidFill>
                  <a:schemeClr val="tx1">
                    <a:lumMod val="75000"/>
                    <a:lumOff val="25000"/>
                  </a:schemeClr>
                </a:solidFill>
              </a:rPr>
              <a:t>. Các phương pháp cấp phát vùng nhớ</a:t>
            </a:r>
            <a:endParaRPr lang="en-US" b="1" dirty="0" smtClean="0">
              <a:solidFill>
                <a:schemeClr val="tx1">
                  <a:lumMod val="75000"/>
                  <a:lumOff val="25000"/>
                </a:schemeClr>
              </a:solidFill>
            </a:endParaRPr>
          </a:p>
          <a:p>
            <a:pPr marL="114300" indent="0">
              <a:buNone/>
            </a:pPr>
            <a:r>
              <a:rPr lang="en-US" b="1" dirty="0" smtClean="0">
                <a:solidFill>
                  <a:schemeClr val="tx1">
                    <a:lumMod val="75000"/>
                    <a:lumOff val="25000"/>
                  </a:schemeClr>
                </a:solidFill>
              </a:rPr>
              <a:t>5.5. Các thiết bị lưu trữ ngoài</a:t>
            </a:r>
            <a:endParaRPr lang="vi-VN" b="1" dirty="0" smtClean="0">
              <a:solidFill>
                <a:schemeClr val="tx1">
                  <a:lumMod val="75000"/>
                  <a:lumOff val="25000"/>
                </a:schemeClr>
              </a:solidFill>
            </a:endParaRPr>
          </a:p>
          <a:p>
            <a:pPr marL="114300" indent="0">
              <a:buNone/>
            </a:pPr>
            <a:r>
              <a:rPr lang="en-US" b="1" dirty="0" smtClean="0">
                <a:solidFill>
                  <a:schemeClr val="tx1">
                    <a:lumMod val="75000"/>
                    <a:lumOff val="25000"/>
                  </a:schemeClr>
                </a:solidFill>
              </a:rPr>
              <a:t>5.6</a:t>
            </a:r>
            <a:r>
              <a:rPr lang="en-US" b="1" dirty="0">
                <a:solidFill>
                  <a:schemeClr val="tx1">
                    <a:lumMod val="75000"/>
                    <a:lumOff val="25000"/>
                  </a:schemeClr>
                </a:solidFill>
              </a:rPr>
              <a:t>. Ổ đĩa và các thuật toán Định vị đầu từ</a:t>
            </a:r>
            <a:endParaRPr lang="vi-VN" b="1" dirty="0">
              <a:solidFill>
                <a:schemeClr val="tx1">
                  <a:lumMod val="75000"/>
                  <a:lumOff val="25000"/>
                </a:schemeClr>
              </a:solidFill>
            </a:endParaRPr>
          </a:p>
          <a:p>
            <a:pPr marL="114300" indent="0">
              <a:buNone/>
            </a:pPr>
            <a:r>
              <a:rPr lang="en-US" b="1" dirty="0">
                <a:solidFill>
                  <a:schemeClr val="tx1">
                    <a:lumMod val="75000"/>
                    <a:lumOff val="25000"/>
                  </a:schemeClr>
                </a:solidFill>
              </a:rPr>
              <a:t>5.7. Bài tập phần Hệ thống tập tin</a:t>
            </a:r>
            <a:endParaRPr lang="vi-VN" b="1" dirty="0">
              <a:solidFill>
                <a:schemeClr val="tx1">
                  <a:lumMod val="75000"/>
                  <a:lumOff val="25000"/>
                </a:schemeClr>
              </a:solidFill>
            </a:endParaRPr>
          </a:p>
          <a:p>
            <a:pPr marL="411480" lvl="1" indent="0">
              <a:buNone/>
            </a:pPr>
            <a:endParaRPr lang="en-US" sz="2600" b="1" dirty="0" smtClean="0"/>
          </a:p>
        </p:txBody>
      </p:sp>
      <p:sp>
        <p:nvSpPr>
          <p:cNvPr id="4" name="Date Placeholder 3"/>
          <p:cNvSpPr>
            <a:spLocks noGrp="1"/>
          </p:cNvSpPr>
          <p:nvPr>
            <p:ph type="dt" sz="half" idx="10"/>
          </p:nvPr>
        </p:nvSpPr>
        <p:spPr/>
        <p:txBody>
          <a:bodyPr/>
          <a:lstStyle/>
          <a:p>
            <a:fld id="{825DEB80-2E67-47AA-8CC8-2817B6C17B3D}" type="datetime1">
              <a:rPr lang="en-US" smtClean="0"/>
              <a:t>26-04-13</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93605335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 Cấu trúc hệ thống tập </a:t>
            </a:r>
            <a:r>
              <a:rPr lang="en-US" dirty="0" smtClean="0"/>
              <a:t>tin</a:t>
            </a:r>
            <a:endParaRPr lang="en-US" dirty="0"/>
          </a:p>
        </p:txBody>
      </p:sp>
      <p:sp>
        <p:nvSpPr>
          <p:cNvPr id="3" name="Content Placeholder 2"/>
          <p:cNvSpPr>
            <a:spLocks noGrp="1"/>
          </p:cNvSpPr>
          <p:nvPr>
            <p:ph idx="1"/>
          </p:nvPr>
        </p:nvSpPr>
        <p:spPr/>
        <p:txBody>
          <a:bodyPr/>
          <a:lstStyle/>
          <a:p>
            <a:r>
              <a:rPr lang="en-US" dirty="0" smtClean="0"/>
              <a:t>Bảng danh mục:</a:t>
            </a:r>
          </a:p>
          <a:p>
            <a:pPr lvl="1">
              <a:lnSpc>
                <a:spcPct val="90000"/>
              </a:lnSpc>
            </a:pPr>
            <a:r>
              <a:rPr lang="en-US" dirty="0"/>
              <a:t>Lưu trữ các thông tin liên quan đến các tập tin và các thư mục đang tồn tại trên </a:t>
            </a:r>
            <a:r>
              <a:rPr lang="en-US" dirty="0" smtClean="0"/>
              <a:t>đĩa (</a:t>
            </a:r>
            <a:r>
              <a:rPr lang="en-US" dirty="0"/>
              <a:t>hoặc thiết bị lưu trữ khác)</a:t>
            </a:r>
          </a:p>
          <a:p>
            <a:pPr lvl="1">
              <a:lnSpc>
                <a:spcPct val="90000"/>
              </a:lnSpc>
            </a:pPr>
            <a:r>
              <a:rPr lang="en-US" dirty="0"/>
              <a:t>Bảng danh mục gồm nhiều entry, mỗi entry sẽ lưu thông tin về tên, thuộc tính, vị trí lưu trữ,... của một tập tin hay thư mục. </a:t>
            </a:r>
          </a:p>
          <a:p>
            <a:pPr lvl="1">
              <a:lnSpc>
                <a:spcPct val="90000"/>
              </a:lnSpc>
            </a:pPr>
            <a:r>
              <a:rPr lang="en-US" dirty="0"/>
              <a:t>Khi có tập tin/thư mục được tạo ra, HĐH sẽ dùng một entry trong bảng danh mục để chứa các thông tin của nó</a:t>
            </a:r>
          </a:p>
          <a:p>
            <a:pPr lvl="1">
              <a:lnSpc>
                <a:spcPct val="90000"/>
              </a:lnSpc>
            </a:pPr>
            <a:r>
              <a:rPr lang="en-US" dirty="0"/>
              <a:t>Khi một tập tin/thư mục xóa khỏi đĩa thì HĐH sẽ giải phóng entry của nó trong bảng danh mục</a:t>
            </a:r>
          </a:p>
          <a:p>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26-04-13</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2643890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 Cấu trúc hệ thống tập tin</a:t>
            </a:r>
          </a:p>
        </p:txBody>
      </p:sp>
      <p:sp>
        <p:nvSpPr>
          <p:cNvPr id="3" name="Content Placeholder 2"/>
          <p:cNvSpPr>
            <a:spLocks noGrp="1"/>
          </p:cNvSpPr>
          <p:nvPr>
            <p:ph idx="1"/>
          </p:nvPr>
        </p:nvSpPr>
        <p:spPr/>
        <p:txBody>
          <a:bodyPr/>
          <a:lstStyle/>
          <a:p>
            <a:r>
              <a:rPr lang="en-US" dirty="0" smtClean="0"/>
              <a:t>Bảng danh mục:</a:t>
            </a:r>
          </a:p>
          <a:p>
            <a:pPr lvl="1"/>
            <a:r>
              <a:rPr lang="en-US" dirty="0" smtClean="0"/>
              <a:t>Số </a:t>
            </a:r>
            <a:r>
              <a:rPr lang="en-US" dirty="0"/>
              <a:t>lượng entry trong bảng </a:t>
            </a:r>
            <a:r>
              <a:rPr lang="en-US" dirty="0" smtClean="0"/>
              <a:t>danh mục </a:t>
            </a:r>
            <a:r>
              <a:rPr lang="en-US" dirty="0"/>
              <a:t>có thể cố định hoặc không cố định</a:t>
            </a:r>
          </a:p>
          <a:p>
            <a:pPr lvl="1"/>
            <a:r>
              <a:rPr lang="en-US" dirty="0"/>
              <a:t>Bảng danh mục thường được lưu trữ tại một không gian đặc biệt nào đó trên đĩa</a:t>
            </a:r>
          </a:p>
          <a:p>
            <a:pPr lvl="1"/>
            <a:r>
              <a:rPr lang="en-US" dirty="0"/>
              <a:t>Trong quá trình hoạt động bảng danh mục thường được HĐH nạp từ đĩa vào bộ nhớ để sẵn sàng cho việc truy xuất file của HĐH sau này</a:t>
            </a:r>
          </a:p>
          <a:p>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26-04-13</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spTree>
    <p:extLst>
      <p:ext uri="{BB962C8B-B14F-4D97-AF65-F5344CB8AC3E}">
        <p14:creationId xmlns:p14="http://schemas.microsoft.com/office/powerpoint/2010/main" val="31532815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 Cấu trúc hệ thống tập tin</a:t>
            </a:r>
          </a:p>
        </p:txBody>
      </p:sp>
      <p:sp>
        <p:nvSpPr>
          <p:cNvPr id="3" name="Content Placeholder 2"/>
          <p:cNvSpPr>
            <a:spLocks noGrp="1"/>
          </p:cNvSpPr>
          <p:nvPr>
            <p:ph idx="1"/>
          </p:nvPr>
        </p:nvSpPr>
        <p:spPr/>
        <p:txBody>
          <a:bodyPr/>
          <a:lstStyle/>
          <a:p>
            <a:r>
              <a:rPr lang="en-US" dirty="0" smtClean="0"/>
              <a:t>Bảng phân phối vùng nhớ:</a:t>
            </a:r>
          </a:p>
          <a:p>
            <a:pPr>
              <a:lnSpc>
                <a:spcPct val="90000"/>
              </a:lnSpc>
            </a:pPr>
            <a:r>
              <a:rPr lang="en-US" dirty="0"/>
              <a:t>HĐH chia không gian đĩa thành các khối (block) có kích thước bằng nhau</a:t>
            </a:r>
          </a:p>
          <a:p>
            <a:pPr>
              <a:lnSpc>
                <a:spcPct val="90000"/>
              </a:lnSpc>
            </a:pPr>
            <a:r>
              <a:rPr lang="en-US" dirty="0"/>
              <a:t>Nội dung file được chia thành các block bằng nhau và bằng kích thước block trên đĩa trừ block cuối cùng</a:t>
            </a:r>
          </a:p>
          <a:p>
            <a:pPr>
              <a:lnSpc>
                <a:spcPct val="90000"/>
              </a:lnSpc>
            </a:pPr>
            <a:r>
              <a:rPr lang="en-US" dirty="0"/>
              <a:t>Khi lưu tập tin trên đĩa HĐH cấp vừa đủ số block để lưu trữ tập </a:t>
            </a:r>
            <a:r>
              <a:rPr lang="en-US" dirty="0" smtClean="0"/>
              <a:t>tin</a:t>
            </a:r>
          </a:p>
          <a:p>
            <a:pPr lvl="1">
              <a:lnSpc>
                <a:spcPct val="90000"/>
              </a:lnSpc>
            </a:pPr>
            <a:r>
              <a:rPr lang="en-US" dirty="0" smtClean="0"/>
              <a:t>HĐH </a:t>
            </a:r>
            <a:r>
              <a:rPr lang="en-US" dirty="0"/>
              <a:t>tổ chức bảng phân phối vùng nhớ để lưu giữ dãy các khối trên đĩa đã cấp phát cho tập tin hay thư mục </a:t>
            </a:r>
          </a:p>
          <a:p>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26-04-13</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spTree>
    <p:extLst>
      <p:ext uri="{BB962C8B-B14F-4D97-AF65-F5344CB8AC3E}">
        <p14:creationId xmlns:p14="http://schemas.microsoft.com/office/powerpoint/2010/main" val="32979780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Cambria" pitchFamily="18" charset="0"/>
                <a:cs typeface="Calibri" pitchFamily="34" charset="0"/>
              </a:rPr>
              <a:t>Chương </a:t>
            </a:r>
            <a:r>
              <a:rPr lang="en-US" dirty="0" smtClean="0">
                <a:latin typeface="Cambria" pitchFamily="18" charset="0"/>
                <a:cs typeface="Calibri" pitchFamily="34" charset="0"/>
              </a:rPr>
              <a:t>5</a:t>
            </a:r>
            <a:r>
              <a:rPr lang="vi-VN" dirty="0" smtClean="0">
                <a:latin typeface="Cambria" pitchFamily="18" charset="0"/>
                <a:cs typeface="Calibri" pitchFamily="34" charset="0"/>
              </a:rPr>
              <a:t>. </a:t>
            </a:r>
            <a:r>
              <a:rPr lang="en-US" dirty="0" smtClean="0">
                <a:latin typeface="Cambria" pitchFamily="18" charset="0"/>
                <a:cs typeface="Calibri" pitchFamily="34" charset="0"/>
              </a:rPr>
              <a:t>Hệ thống tập tin</a:t>
            </a:r>
            <a:endParaRPr lang="vi-VN" dirty="0">
              <a:latin typeface="Cambria" pitchFamily="18" charset="0"/>
              <a:cs typeface="Calibri" pitchFamily="34" charset="0"/>
            </a:endParaRPr>
          </a:p>
        </p:txBody>
      </p:sp>
      <p:sp>
        <p:nvSpPr>
          <p:cNvPr id="3" name="Content Placeholder 2"/>
          <p:cNvSpPr>
            <a:spLocks noGrp="1"/>
          </p:cNvSpPr>
          <p:nvPr>
            <p:ph idx="1"/>
          </p:nvPr>
        </p:nvSpPr>
        <p:spPr/>
        <p:txBody>
          <a:bodyPr>
            <a:normAutofit/>
          </a:bodyPr>
          <a:lstStyle/>
          <a:p>
            <a:pPr marL="114300" indent="0">
              <a:buNone/>
            </a:pPr>
            <a:r>
              <a:rPr lang="en-US" b="1" dirty="0">
                <a:solidFill>
                  <a:schemeClr val="tx1">
                    <a:lumMod val="75000"/>
                    <a:lumOff val="25000"/>
                  </a:schemeClr>
                </a:solidFill>
              </a:rPr>
              <a:t>5.1. Hệ thống Tệp tin</a:t>
            </a:r>
            <a:endParaRPr lang="vi-VN" b="1" dirty="0">
              <a:solidFill>
                <a:schemeClr val="tx1">
                  <a:lumMod val="75000"/>
                  <a:lumOff val="25000"/>
                </a:schemeClr>
              </a:solidFill>
            </a:endParaRPr>
          </a:p>
          <a:p>
            <a:pPr marL="114300" indent="0">
              <a:buNone/>
            </a:pPr>
            <a:r>
              <a:rPr lang="en-US" b="1" dirty="0">
                <a:solidFill>
                  <a:schemeClr val="tx1">
                    <a:lumMod val="75000"/>
                    <a:lumOff val="25000"/>
                  </a:schemeClr>
                </a:solidFill>
              </a:rPr>
              <a:t>5.2. Cấu trúc tập tin và thư mục</a:t>
            </a:r>
            <a:endParaRPr lang="vi-VN" b="1" dirty="0">
              <a:solidFill>
                <a:schemeClr val="tx1">
                  <a:lumMod val="75000"/>
                  <a:lumOff val="25000"/>
                </a:schemeClr>
              </a:solidFill>
            </a:endParaRPr>
          </a:p>
          <a:p>
            <a:pPr marL="114300" indent="0">
              <a:buNone/>
            </a:pPr>
            <a:r>
              <a:rPr lang="en-US" b="1" dirty="0">
                <a:solidFill>
                  <a:schemeClr val="tx1">
                    <a:lumMod val="75000"/>
                    <a:lumOff val="25000"/>
                  </a:schemeClr>
                </a:solidFill>
              </a:rPr>
              <a:t>5.3. Cấu trúc hệ thống tập tin</a:t>
            </a:r>
            <a:endParaRPr lang="vi-VN" b="1" dirty="0">
              <a:solidFill>
                <a:schemeClr val="tx1">
                  <a:lumMod val="75000"/>
                  <a:lumOff val="25000"/>
                </a:schemeClr>
              </a:solidFill>
            </a:endParaRPr>
          </a:p>
          <a:p>
            <a:pPr marL="114300" indent="0">
              <a:buNone/>
            </a:pPr>
            <a:r>
              <a:rPr lang="en-US" b="1" dirty="0"/>
              <a:t>5.4</a:t>
            </a:r>
            <a:r>
              <a:rPr lang="en-US" b="1" dirty="0" smtClean="0"/>
              <a:t>. Các phương pháp cấp phát vùng nhớ</a:t>
            </a:r>
            <a:endParaRPr lang="en-US" b="1" dirty="0" smtClean="0"/>
          </a:p>
          <a:p>
            <a:pPr marL="114300" indent="0">
              <a:buNone/>
            </a:pPr>
            <a:r>
              <a:rPr lang="en-US" b="1" dirty="0" smtClean="0">
                <a:solidFill>
                  <a:schemeClr val="tx1">
                    <a:lumMod val="75000"/>
                    <a:lumOff val="25000"/>
                  </a:schemeClr>
                </a:solidFill>
              </a:rPr>
              <a:t>5.5. Các thiết bị lưu trữ ngoài</a:t>
            </a:r>
            <a:endParaRPr lang="vi-VN" b="1" dirty="0" smtClean="0">
              <a:solidFill>
                <a:schemeClr val="tx1">
                  <a:lumMod val="75000"/>
                  <a:lumOff val="25000"/>
                </a:schemeClr>
              </a:solidFill>
            </a:endParaRPr>
          </a:p>
          <a:p>
            <a:pPr marL="114300" indent="0">
              <a:buNone/>
            </a:pPr>
            <a:r>
              <a:rPr lang="en-US" b="1" dirty="0" smtClean="0">
                <a:solidFill>
                  <a:schemeClr val="tx1">
                    <a:lumMod val="75000"/>
                    <a:lumOff val="25000"/>
                  </a:schemeClr>
                </a:solidFill>
              </a:rPr>
              <a:t>5.6</a:t>
            </a:r>
            <a:r>
              <a:rPr lang="en-US" b="1" dirty="0">
                <a:solidFill>
                  <a:schemeClr val="tx1">
                    <a:lumMod val="75000"/>
                    <a:lumOff val="25000"/>
                  </a:schemeClr>
                </a:solidFill>
              </a:rPr>
              <a:t>. Ổ đĩa và các thuật toán Định vị đầu từ</a:t>
            </a:r>
            <a:endParaRPr lang="vi-VN" b="1" dirty="0">
              <a:solidFill>
                <a:schemeClr val="tx1">
                  <a:lumMod val="75000"/>
                  <a:lumOff val="25000"/>
                </a:schemeClr>
              </a:solidFill>
            </a:endParaRPr>
          </a:p>
          <a:p>
            <a:pPr marL="114300" indent="0">
              <a:buNone/>
            </a:pPr>
            <a:r>
              <a:rPr lang="en-US" b="1" dirty="0">
                <a:solidFill>
                  <a:schemeClr val="tx1">
                    <a:lumMod val="75000"/>
                    <a:lumOff val="25000"/>
                  </a:schemeClr>
                </a:solidFill>
              </a:rPr>
              <a:t>5.7. Bài tập phần Hệ thống tập tin</a:t>
            </a:r>
            <a:endParaRPr lang="vi-VN" b="1" dirty="0">
              <a:solidFill>
                <a:schemeClr val="tx1">
                  <a:lumMod val="75000"/>
                  <a:lumOff val="25000"/>
                </a:schemeClr>
              </a:solidFill>
            </a:endParaRPr>
          </a:p>
          <a:p>
            <a:pPr marL="411480" lvl="1" indent="0">
              <a:buNone/>
            </a:pPr>
            <a:endParaRPr lang="en-US" sz="2600" b="1" dirty="0" smtClean="0"/>
          </a:p>
        </p:txBody>
      </p:sp>
      <p:sp>
        <p:nvSpPr>
          <p:cNvPr id="4" name="Date Placeholder 3"/>
          <p:cNvSpPr>
            <a:spLocks noGrp="1"/>
          </p:cNvSpPr>
          <p:nvPr>
            <p:ph type="dt" sz="half" idx="10"/>
          </p:nvPr>
        </p:nvSpPr>
        <p:spPr/>
        <p:txBody>
          <a:bodyPr/>
          <a:lstStyle/>
          <a:p>
            <a:fld id="{825DEB80-2E67-47AA-8CC8-2817B6C17B3D}" type="datetime1">
              <a:rPr lang="en-US" smtClean="0"/>
              <a:t>26-04-13</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93605335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Cambria" pitchFamily="18" charset="0"/>
                <a:cs typeface="Calibri" pitchFamily="34" charset="0"/>
              </a:rPr>
              <a:t>Chương </a:t>
            </a:r>
            <a:r>
              <a:rPr lang="en-US" dirty="0" smtClean="0">
                <a:latin typeface="Cambria" pitchFamily="18" charset="0"/>
                <a:cs typeface="Calibri" pitchFamily="34" charset="0"/>
              </a:rPr>
              <a:t>5</a:t>
            </a:r>
            <a:r>
              <a:rPr lang="vi-VN" dirty="0" smtClean="0">
                <a:latin typeface="Cambria" pitchFamily="18" charset="0"/>
                <a:cs typeface="Calibri" pitchFamily="34" charset="0"/>
              </a:rPr>
              <a:t>. </a:t>
            </a:r>
            <a:r>
              <a:rPr lang="en-US" dirty="0" smtClean="0">
                <a:latin typeface="Cambria" pitchFamily="18" charset="0"/>
                <a:cs typeface="Calibri" pitchFamily="34" charset="0"/>
              </a:rPr>
              <a:t>Hệ thống tập tin</a:t>
            </a:r>
            <a:endParaRPr lang="vi-VN" dirty="0">
              <a:latin typeface="Cambria" pitchFamily="18" charset="0"/>
              <a:cs typeface="Calibri" pitchFamily="34" charset="0"/>
            </a:endParaRPr>
          </a:p>
        </p:txBody>
      </p:sp>
      <p:sp>
        <p:nvSpPr>
          <p:cNvPr id="3" name="Content Placeholder 2"/>
          <p:cNvSpPr>
            <a:spLocks noGrp="1"/>
          </p:cNvSpPr>
          <p:nvPr>
            <p:ph idx="1"/>
          </p:nvPr>
        </p:nvSpPr>
        <p:spPr/>
        <p:txBody>
          <a:bodyPr>
            <a:normAutofit/>
          </a:bodyPr>
          <a:lstStyle/>
          <a:p>
            <a:pPr marL="114300" indent="0">
              <a:buNone/>
            </a:pPr>
            <a:r>
              <a:rPr lang="en-US" b="1" dirty="0"/>
              <a:t>5.1. Hệ thống Tệp tin</a:t>
            </a:r>
            <a:endParaRPr lang="vi-VN" b="1" dirty="0"/>
          </a:p>
          <a:p>
            <a:pPr marL="114300" indent="0">
              <a:buNone/>
            </a:pPr>
            <a:r>
              <a:rPr lang="en-US" b="1" dirty="0"/>
              <a:t>5.2. Cấu trúc tập tin và thư mục</a:t>
            </a:r>
            <a:endParaRPr lang="vi-VN" b="1" dirty="0"/>
          </a:p>
          <a:p>
            <a:pPr marL="114300" indent="0">
              <a:buNone/>
            </a:pPr>
            <a:r>
              <a:rPr lang="en-US" b="1" dirty="0"/>
              <a:t>5.3. Cấu trúc hệ thống tập tin</a:t>
            </a:r>
            <a:endParaRPr lang="vi-VN" b="1" dirty="0"/>
          </a:p>
          <a:p>
            <a:pPr marL="114300" indent="0">
              <a:buNone/>
            </a:pPr>
            <a:r>
              <a:rPr lang="en-US" b="1" dirty="0"/>
              <a:t>5.4</a:t>
            </a:r>
            <a:r>
              <a:rPr lang="en-US" b="1" dirty="0" smtClean="0"/>
              <a:t>. Các phương pháp cấp phát vùng nhớ</a:t>
            </a:r>
            <a:endParaRPr lang="en-US" b="1" dirty="0" smtClean="0"/>
          </a:p>
          <a:p>
            <a:pPr marL="114300" indent="0">
              <a:buNone/>
            </a:pPr>
            <a:r>
              <a:rPr lang="en-US" b="1" dirty="0"/>
              <a:t>5</a:t>
            </a:r>
            <a:r>
              <a:rPr lang="en-US" b="1" dirty="0" smtClean="0"/>
              <a:t>.5. Các thiết bị lưu trữ ngoài</a:t>
            </a:r>
            <a:endParaRPr lang="vi-VN" b="1" dirty="0" smtClean="0"/>
          </a:p>
          <a:p>
            <a:pPr marL="114300" indent="0">
              <a:buNone/>
            </a:pPr>
            <a:r>
              <a:rPr lang="en-US" b="1" dirty="0" smtClean="0"/>
              <a:t>5.6</a:t>
            </a:r>
            <a:r>
              <a:rPr lang="en-US" b="1" dirty="0"/>
              <a:t>. Ổ đĩa và các thuật toán Định vị đầu từ</a:t>
            </a:r>
            <a:endParaRPr lang="vi-VN" b="1" dirty="0"/>
          </a:p>
          <a:p>
            <a:pPr marL="114300" indent="0">
              <a:buNone/>
            </a:pPr>
            <a:r>
              <a:rPr lang="en-US" b="1" dirty="0"/>
              <a:t>5.7. Bài tập phần Hệ thống tập tin</a:t>
            </a:r>
            <a:endParaRPr lang="vi-VN" b="1" dirty="0"/>
          </a:p>
          <a:p>
            <a:pPr marL="411480" lvl="1" indent="0">
              <a:buNone/>
            </a:pPr>
            <a:endParaRPr lang="en-US" sz="2600" b="1" dirty="0" smtClean="0"/>
          </a:p>
        </p:txBody>
      </p:sp>
      <p:sp>
        <p:nvSpPr>
          <p:cNvPr id="4" name="Date Placeholder 3"/>
          <p:cNvSpPr>
            <a:spLocks noGrp="1"/>
          </p:cNvSpPr>
          <p:nvPr>
            <p:ph type="dt" sz="half" idx="10"/>
          </p:nvPr>
        </p:nvSpPr>
        <p:spPr/>
        <p:txBody>
          <a:bodyPr/>
          <a:lstStyle/>
          <a:p>
            <a:fld id="{825DEB80-2E67-47AA-8CC8-2817B6C17B3D}" type="datetime1">
              <a:rPr lang="en-US" smtClean="0"/>
              <a:t>26-04-13</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427380714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5.4 Các phương pháp cấp phát vùng nhớ</a:t>
            </a:r>
            <a:endParaRPr lang="en-US" dirty="0"/>
          </a:p>
        </p:txBody>
      </p:sp>
      <p:sp>
        <p:nvSpPr>
          <p:cNvPr id="3" name="Content Placeholder 2"/>
          <p:cNvSpPr>
            <a:spLocks noGrp="1"/>
          </p:cNvSpPr>
          <p:nvPr>
            <p:ph idx="1"/>
          </p:nvPr>
        </p:nvSpPr>
        <p:spPr/>
        <p:txBody>
          <a:bodyPr/>
          <a:lstStyle/>
          <a:p>
            <a:r>
              <a:rPr lang="en-US" dirty="0"/>
              <a:t>Cấp phát liên tục: lưu trữ tập tin trên dãy các block liên tiếp</a:t>
            </a:r>
          </a:p>
          <a:p>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26-04-13</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dirty="0"/>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590800"/>
            <a:ext cx="44196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8286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5.4 Các phương pháp cấp phát vùng nhớ</a:t>
            </a:r>
          </a:p>
        </p:txBody>
      </p:sp>
      <p:sp>
        <p:nvSpPr>
          <p:cNvPr id="3" name="Content Placeholder 2"/>
          <p:cNvSpPr>
            <a:spLocks noGrp="1"/>
          </p:cNvSpPr>
          <p:nvPr>
            <p:ph sz="half" idx="1"/>
          </p:nvPr>
        </p:nvSpPr>
        <p:spPr/>
        <p:txBody>
          <a:bodyPr/>
          <a:lstStyle/>
          <a:p>
            <a:pPr>
              <a:lnSpc>
                <a:spcPct val="90000"/>
              </a:lnSpc>
            </a:pPr>
            <a:r>
              <a:rPr lang="en-US" dirty="0"/>
              <a:t>Cấp phát theo danh sách liên kết: </a:t>
            </a:r>
          </a:p>
          <a:p>
            <a:pPr lvl="1">
              <a:lnSpc>
                <a:spcPct val="90000"/>
              </a:lnSpc>
            </a:pPr>
            <a:r>
              <a:rPr lang="en-US" dirty="0"/>
              <a:t>sử dụng danh sách liên kết các block để quản lý các block chứa file</a:t>
            </a:r>
          </a:p>
          <a:p>
            <a:pPr lvl="1">
              <a:lnSpc>
                <a:spcPct val="90000"/>
              </a:lnSpc>
            </a:pPr>
            <a:r>
              <a:rPr lang="en-US" dirty="0"/>
              <a:t>Word đầu tiên của mỗi block đĩa được sử dụng như 1 con trỏ </a:t>
            </a:r>
            <a:r>
              <a:rPr lang="en-US" dirty="0" err="1"/>
              <a:t>trỏ</a:t>
            </a:r>
            <a:r>
              <a:rPr lang="en-US" dirty="0"/>
              <a:t> đến block kế tiếp</a:t>
            </a:r>
          </a:p>
          <a:p>
            <a:pPr lvl="1">
              <a:lnSpc>
                <a:spcPct val="90000"/>
              </a:lnSpc>
            </a:pPr>
            <a:r>
              <a:rPr lang="en-US" dirty="0"/>
              <a:t>Kích thước của block đĩa lớn hơn kích thước block file 1 word</a:t>
            </a:r>
          </a:p>
          <a:p>
            <a:endParaRPr lang="en-US" dirty="0"/>
          </a:p>
        </p:txBody>
      </p:sp>
      <p:sp>
        <p:nvSpPr>
          <p:cNvPr id="7" name="Content Placeholder 6"/>
          <p:cNvSpPr>
            <a:spLocks noGrp="1"/>
          </p:cNvSpPr>
          <p:nvPr>
            <p:ph sz="half" idx="2"/>
          </p:nvPr>
        </p:nvSpPr>
        <p:spPr/>
        <p:txBody>
          <a:bodyPr/>
          <a:lstStyle/>
          <a:p>
            <a:endParaRPr lang="en-US"/>
          </a:p>
        </p:txBody>
      </p:sp>
      <p:sp>
        <p:nvSpPr>
          <p:cNvPr id="4" name="Date Placeholder 3"/>
          <p:cNvSpPr>
            <a:spLocks noGrp="1"/>
          </p:cNvSpPr>
          <p:nvPr>
            <p:ph type="dt" sz="half" idx="10"/>
          </p:nvPr>
        </p:nvSpPr>
        <p:spPr/>
        <p:txBody>
          <a:bodyPr/>
          <a:lstStyle/>
          <a:p>
            <a:fld id="{CB44E0D7-0C67-4637-A2CB-07DBFE7909B7}" type="datetime1">
              <a:rPr lang="en-US" smtClean="0"/>
              <a:pPr/>
              <a:t>26-04-13</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dirty="0"/>
          </a:p>
        </p:txBody>
      </p:sp>
      <p:pic>
        <p:nvPicPr>
          <p:cNvPr id="8" name="Picture 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872018"/>
            <a:ext cx="37338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1947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5.4 Các phương pháp cấp phát vùng nhớ</a:t>
            </a:r>
          </a:p>
        </p:txBody>
      </p:sp>
      <p:sp>
        <p:nvSpPr>
          <p:cNvPr id="7" name="Content Placeholder 6"/>
          <p:cNvSpPr>
            <a:spLocks noGrp="1"/>
          </p:cNvSpPr>
          <p:nvPr>
            <p:ph sz="half" idx="1"/>
          </p:nvPr>
        </p:nvSpPr>
        <p:spPr/>
        <p:txBody>
          <a:bodyPr/>
          <a:lstStyle/>
          <a:p>
            <a:r>
              <a:rPr lang="en-US" dirty="0"/>
              <a:t>Cấp phát theo danh sách liên kết sử </a:t>
            </a:r>
            <a:r>
              <a:rPr lang="en-US" dirty="0" smtClean="0"/>
              <a:t>dụng </a:t>
            </a:r>
            <a:r>
              <a:rPr lang="en-US" dirty="0"/>
              <a:t>Index:</a:t>
            </a:r>
          </a:p>
          <a:p>
            <a:r>
              <a:rPr lang="en-US" dirty="0"/>
              <a:t>Tất cả các con trỏ liên kết các block được lưu vào 1 vị trí gọi là khối chỉ mục</a:t>
            </a:r>
          </a:p>
          <a:p>
            <a:r>
              <a:rPr lang="en-US" dirty="0"/>
              <a:t>Mỗi tập tin có khối chỉ mục của chính nó, là 1 mảng địa chỉ block đĩa lưu tập tin</a:t>
            </a:r>
          </a:p>
          <a:p>
            <a:endParaRPr lang="en-US" dirty="0"/>
          </a:p>
        </p:txBody>
      </p:sp>
      <p:sp>
        <p:nvSpPr>
          <p:cNvPr id="8" name="Content Placeholder 7"/>
          <p:cNvSpPr>
            <a:spLocks noGrp="1"/>
          </p:cNvSpPr>
          <p:nvPr>
            <p:ph sz="half" idx="2"/>
          </p:nvPr>
        </p:nvSpPr>
        <p:spPr/>
        <p:txBody>
          <a:bodyPr/>
          <a:lstStyle/>
          <a:p>
            <a:endParaRPr lang="en-US"/>
          </a:p>
        </p:txBody>
      </p:sp>
      <p:sp>
        <p:nvSpPr>
          <p:cNvPr id="4" name="Date Placeholder 3"/>
          <p:cNvSpPr>
            <a:spLocks noGrp="1"/>
          </p:cNvSpPr>
          <p:nvPr>
            <p:ph type="dt" sz="half" idx="10"/>
          </p:nvPr>
        </p:nvSpPr>
        <p:spPr/>
        <p:txBody>
          <a:bodyPr/>
          <a:lstStyle/>
          <a:p>
            <a:fld id="{CB44E0D7-0C67-4637-A2CB-07DBFE7909B7}" type="datetime1">
              <a:rPr lang="en-US" smtClean="0"/>
              <a:pPr/>
              <a:t>26-04-13</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dirty="0"/>
          </a:p>
        </p:txBody>
      </p:sp>
      <p:pic>
        <p:nvPicPr>
          <p:cNvPr id="11" name="Picture 7"/>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4950" t="656" r="5249" b="656"/>
          <a:stretch>
            <a:fillRect/>
          </a:stretch>
        </p:blipFill>
        <p:spPr bwMode="auto">
          <a:xfrm>
            <a:off x="4104390" y="2209800"/>
            <a:ext cx="4430010" cy="3859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ckThin">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spTree>
    <p:extLst>
      <p:ext uri="{BB962C8B-B14F-4D97-AF65-F5344CB8AC3E}">
        <p14:creationId xmlns:p14="http://schemas.microsoft.com/office/powerpoint/2010/main" val="36167483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5.4 Các phương pháp cấp phát vùng nhớ</a:t>
            </a:r>
          </a:p>
        </p:txBody>
      </p:sp>
      <p:sp>
        <p:nvSpPr>
          <p:cNvPr id="3" name="Content Placeholder 2"/>
          <p:cNvSpPr>
            <a:spLocks noGrp="1"/>
          </p:cNvSpPr>
          <p:nvPr>
            <p:ph idx="1"/>
          </p:nvPr>
        </p:nvSpPr>
        <p:spPr/>
        <p:txBody>
          <a:bodyPr>
            <a:normAutofit lnSpcReduction="10000"/>
          </a:bodyPr>
          <a:lstStyle/>
          <a:p>
            <a:r>
              <a:rPr lang="en-US" dirty="0" smtClean="0"/>
              <a:t>I-NODES:</a:t>
            </a:r>
          </a:p>
          <a:p>
            <a:r>
              <a:rPr lang="vi-VN" dirty="0">
                <a:latin typeface="Calibri" pitchFamily="34" charset="0"/>
                <a:cs typeface="Calibri" pitchFamily="34" charset="0"/>
              </a:rPr>
              <a:t>HĐH thiết kế 1 bảng </a:t>
            </a:r>
            <a:r>
              <a:rPr lang="vi-VN" dirty="0" smtClean="0">
                <a:latin typeface="Calibri" pitchFamily="34" charset="0"/>
                <a:cs typeface="Calibri" pitchFamily="34" charset="0"/>
              </a:rPr>
              <a:t>để </a:t>
            </a:r>
            <a:r>
              <a:rPr lang="vi-VN" dirty="0">
                <a:latin typeface="Calibri" pitchFamily="34" charset="0"/>
                <a:cs typeface="Calibri" pitchFamily="34" charset="0"/>
              </a:rPr>
              <a:t>theo dõi các block của 1 file được gọi là </a:t>
            </a:r>
            <a:r>
              <a:rPr lang="vi-VN" dirty="0" smtClean="0">
                <a:latin typeface="Calibri" pitchFamily="34" charset="0"/>
                <a:cs typeface="Calibri" pitchFamily="34" charset="0"/>
              </a:rPr>
              <a:t>I-nodes</a:t>
            </a:r>
            <a:r>
              <a:rPr lang="en-US" dirty="0" smtClean="0">
                <a:latin typeface="Calibri" pitchFamily="34" charset="0"/>
                <a:cs typeface="Calibri" pitchFamily="34" charset="0"/>
              </a:rPr>
              <a:t>. </a:t>
            </a:r>
            <a:r>
              <a:rPr lang="vi-VN" dirty="0" smtClean="0">
                <a:latin typeface="Calibri" pitchFamily="34" charset="0"/>
                <a:cs typeface="Calibri" pitchFamily="34" charset="0"/>
              </a:rPr>
              <a:t>Một </a:t>
            </a:r>
            <a:r>
              <a:rPr lang="vi-VN" dirty="0">
                <a:latin typeface="Calibri" pitchFamily="34" charset="0"/>
                <a:cs typeface="Calibri" pitchFamily="34" charset="0"/>
              </a:rPr>
              <a:t>I-nodes gồm 2 phần:</a:t>
            </a:r>
          </a:p>
          <a:p>
            <a:pPr lvl="1"/>
            <a:r>
              <a:rPr lang="vi-VN" dirty="0">
                <a:latin typeface="Calibri" pitchFamily="34" charset="0"/>
                <a:cs typeface="Calibri" pitchFamily="34" charset="0"/>
              </a:rPr>
              <a:t>Phần 1 chứa các thuộc tính tập tin</a:t>
            </a:r>
          </a:p>
          <a:p>
            <a:pPr lvl="1"/>
            <a:r>
              <a:rPr lang="vi-VN" dirty="0">
                <a:latin typeface="Calibri" pitchFamily="34" charset="0"/>
                <a:cs typeface="Calibri" pitchFamily="34" charset="0"/>
              </a:rPr>
              <a:t>Phần 2 được chia ra làm 2 phần nhỏ</a:t>
            </a:r>
          </a:p>
          <a:p>
            <a:pPr lvl="2"/>
            <a:r>
              <a:rPr lang="vi-VN" dirty="0">
                <a:latin typeface="Calibri" pitchFamily="34" charset="0"/>
                <a:cs typeface="Calibri" pitchFamily="34" charset="0"/>
              </a:rPr>
              <a:t>Phần nhỏ thứ nhất gồm 10 phần tử, mỗi phần tử chứa địa chỉ khối dữ liệu của tập tin</a:t>
            </a:r>
          </a:p>
          <a:p>
            <a:pPr lvl="2"/>
            <a:r>
              <a:rPr lang="vi-VN" dirty="0">
                <a:latin typeface="Calibri" pitchFamily="34" charset="0"/>
                <a:cs typeface="Calibri" pitchFamily="34" charset="0"/>
              </a:rPr>
              <a:t>Phần tử thứ 11 chứa địa chỉ gián tiếp cấp 1 (single indirect)</a:t>
            </a:r>
          </a:p>
          <a:p>
            <a:pPr lvl="2"/>
            <a:r>
              <a:rPr lang="vi-VN" dirty="0">
                <a:latin typeface="Calibri" pitchFamily="34" charset="0"/>
                <a:cs typeface="Calibri" pitchFamily="34" charset="0"/>
              </a:rPr>
              <a:t>Phần tử thứ 12 chứa địa chỉ gián tiếp cấp 2 (double indirect)</a:t>
            </a:r>
          </a:p>
          <a:p>
            <a:pPr lvl="2"/>
            <a:r>
              <a:rPr lang="vi-VN" dirty="0">
                <a:latin typeface="Calibri" pitchFamily="34" charset="0"/>
                <a:cs typeface="Calibri" pitchFamily="34" charset="0"/>
              </a:rPr>
              <a:t>Phần tử thứ 13 chứa địa chỉ gián tiếp cấp 3 </a:t>
            </a:r>
            <a:r>
              <a:rPr lang="vi-VN" dirty="0" smtClean="0">
                <a:latin typeface="Calibri" pitchFamily="34" charset="0"/>
                <a:cs typeface="Calibri" pitchFamily="34" charset="0"/>
              </a:rPr>
              <a:t>(</a:t>
            </a:r>
            <a:r>
              <a:rPr lang="en-US" dirty="0" smtClean="0">
                <a:latin typeface="Calibri" pitchFamily="34" charset="0"/>
                <a:cs typeface="Calibri" pitchFamily="34" charset="0"/>
              </a:rPr>
              <a:t>triple i</a:t>
            </a:r>
            <a:r>
              <a:rPr lang="vi-VN" dirty="0" smtClean="0">
                <a:latin typeface="Calibri" pitchFamily="34" charset="0"/>
                <a:cs typeface="Calibri" pitchFamily="34" charset="0"/>
              </a:rPr>
              <a:t>ndirect</a:t>
            </a:r>
            <a:r>
              <a:rPr lang="vi-VN" dirty="0">
                <a:latin typeface="Calibri" pitchFamily="34" charset="0"/>
                <a:cs typeface="Calibri" pitchFamily="34" charset="0"/>
              </a:rPr>
              <a:t>)</a:t>
            </a:r>
          </a:p>
          <a:p>
            <a:pPr lvl="1"/>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26-04-13</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spTree>
    <p:extLst>
      <p:ext uri="{BB962C8B-B14F-4D97-AF65-F5344CB8AC3E}">
        <p14:creationId xmlns:p14="http://schemas.microsoft.com/office/powerpoint/2010/main" val="9266527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5.4 Các phương pháp cấp phát vùng nhớ</a:t>
            </a:r>
          </a:p>
        </p:txBody>
      </p:sp>
      <p:sp>
        <p:nvSpPr>
          <p:cNvPr id="7" name="Content Placeholder 6"/>
          <p:cNvSpPr>
            <a:spLocks noGrp="1"/>
          </p:cNvSpPr>
          <p:nvPr>
            <p:ph sz="half" idx="1"/>
          </p:nvPr>
        </p:nvSpPr>
        <p:spPr/>
        <p:txBody>
          <a:bodyPr>
            <a:normAutofit lnSpcReduction="10000"/>
          </a:bodyPr>
          <a:lstStyle/>
          <a:p>
            <a:pPr algn="just">
              <a:lnSpc>
                <a:spcPct val="80000"/>
              </a:lnSpc>
            </a:pPr>
            <a:r>
              <a:rPr lang="en-US" dirty="0"/>
              <a:t>Địa chỉ gián tiếp cấp 1: Chứa địa chỉ của một khối, trong khối đó chứa một bảng có thể từ 2</a:t>
            </a:r>
            <a:r>
              <a:rPr lang="en-US" baseline="30000" dirty="0"/>
              <a:t>10</a:t>
            </a:r>
            <a:r>
              <a:rPr lang="en-US" dirty="0"/>
              <a:t> đến 2</a:t>
            </a:r>
            <a:r>
              <a:rPr lang="en-US" baseline="30000" dirty="0"/>
              <a:t>32</a:t>
            </a:r>
            <a:r>
              <a:rPr lang="en-US" dirty="0"/>
              <a:t> phần tử mà mỗi phần tử mới chứa địa chỉ của khối dữ liệu của tập tin</a:t>
            </a:r>
          </a:p>
          <a:p>
            <a:pPr algn="just">
              <a:lnSpc>
                <a:spcPct val="80000"/>
              </a:lnSpc>
            </a:pPr>
            <a:r>
              <a:rPr lang="en-US" dirty="0"/>
              <a:t>Địa chỉ gián tiếp cấp 2: chứa địa chỉ của bảng các khối địa chỉ gián tiếp cấp 1</a:t>
            </a:r>
          </a:p>
          <a:p>
            <a:pPr algn="just">
              <a:lnSpc>
                <a:spcPct val="80000"/>
              </a:lnSpc>
            </a:pPr>
            <a:r>
              <a:rPr lang="en-US" dirty="0"/>
              <a:t>Địa chỉ gián tiếp cấp 3: chứa địa chỉ của bảng các khối địa chỉ gián tiếp cấp 2. </a:t>
            </a:r>
          </a:p>
          <a:p>
            <a:endParaRPr lang="en-US" dirty="0"/>
          </a:p>
        </p:txBody>
      </p:sp>
      <p:sp>
        <p:nvSpPr>
          <p:cNvPr id="8" name="Content Placeholder 7"/>
          <p:cNvSpPr>
            <a:spLocks noGrp="1"/>
          </p:cNvSpPr>
          <p:nvPr>
            <p:ph sz="half" idx="2"/>
          </p:nvPr>
        </p:nvSpPr>
        <p:spPr/>
        <p:txBody>
          <a:bodyPr>
            <a:normAutofit lnSpcReduction="10000"/>
          </a:bodyPr>
          <a:lstStyle/>
          <a:p>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26-04-13</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dirty="0"/>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1781175"/>
            <a:ext cx="4267200" cy="393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2662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5.4 Các phương pháp cấp phát vùng nhớ</a:t>
            </a:r>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26-04-13</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303337"/>
            <a:ext cx="6081713" cy="555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81485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Cambria" pitchFamily="18" charset="0"/>
                <a:cs typeface="Calibri" pitchFamily="34" charset="0"/>
              </a:rPr>
              <a:t>Chương </a:t>
            </a:r>
            <a:r>
              <a:rPr lang="en-US" dirty="0" smtClean="0">
                <a:latin typeface="Cambria" pitchFamily="18" charset="0"/>
                <a:cs typeface="Calibri" pitchFamily="34" charset="0"/>
              </a:rPr>
              <a:t>5</a:t>
            </a:r>
            <a:r>
              <a:rPr lang="vi-VN" dirty="0" smtClean="0">
                <a:latin typeface="Cambria" pitchFamily="18" charset="0"/>
                <a:cs typeface="Calibri" pitchFamily="34" charset="0"/>
              </a:rPr>
              <a:t>. </a:t>
            </a:r>
            <a:r>
              <a:rPr lang="en-US" dirty="0" smtClean="0">
                <a:latin typeface="Cambria" pitchFamily="18" charset="0"/>
                <a:cs typeface="Calibri" pitchFamily="34" charset="0"/>
              </a:rPr>
              <a:t>Hệ thống tập tin</a:t>
            </a:r>
            <a:endParaRPr lang="vi-VN" dirty="0">
              <a:latin typeface="Cambria" pitchFamily="18" charset="0"/>
              <a:cs typeface="Calibri" pitchFamily="34" charset="0"/>
            </a:endParaRPr>
          </a:p>
        </p:txBody>
      </p:sp>
      <p:sp>
        <p:nvSpPr>
          <p:cNvPr id="3" name="Content Placeholder 2"/>
          <p:cNvSpPr>
            <a:spLocks noGrp="1"/>
          </p:cNvSpPr>
          <p:nvPr>
            <p:ph idx="1"/>
          </p:nvPr>
        </p:nvSpPr>
        <p:spPr/>
        <p:txBody>
          <a:bodyPr>
            <a:normAutofit/>
          </a:bodyPr>
          <a:lstStyle/>
          <a:p>
            <a:pPr marL="114300" indent="0">
              <a:buNone/>
            </a:pPr>
            <a:r>
              <a:rPr lang="en-US" b="1" dirty="0">
                <a:solidFill>
                  <a:schemeClr val="tx1">
                    <a:lumMod val="75000"/>
                    <a:lumOff val="25000"/>
                  </a:schemeClr>
                </a:solidFill>
              </a:rPr>
              <a:t>5.1. Hệ thống Tệp tin</a:t>
            </a:r>
            <a:endParaRPr lang="vi-VN" b="1" dirty="0">
              <a:solidFill>
                <a:schemeClr val="tx1">
                  <a:lumMod val="75000"/>
                  <a:lumOff val="25000"/>
                </a:schemeClr>
              </a:solidFill>
            </a:endParaRPr>
          </a:p>
          <a:p>
            <a:pPr marL="114300" indent="0">
              <a:buNone/>
            </a:pPr>
            <a:r>
              <a:rPr lang="en-US" b="1" dirty="0">
                <a:solidFill>
                  <a:schemeClr val="tx1">
                    <a:lumMod val="75000"/>
                    <a:lumOff val="25000"/>
                  </a:schemeClr>
                </a:solidFill>
              </a:rPr>
              <a:t>5.2. Cấu trúc tập tin và thư mục</a:t>
            </a:r>
            <a:endParaRPr lang="vi-VN" b="1" dirty="0">
              <a:solidFill>
                <a:schemeClr val="tx1">
                  <a:lumMod val="75000"/>
                  <a:lumOff val="25000"/>
                </a:schemeClr>
              </a:solidFill>
            </a:endParaRPr>
          </a:p>
          <a:p>
            <a:pPr marL="114300" indent="0">
              <a:buNone/>
            </a:pPr>
            <a:r>
              <a:rPr lang="en-US" b="1" dirty="0">
                <a:solidFill>
                  <a:schemeClr val="tx1">
                    <a:lumMod val="75000"/>
                    <a:lumOff val="25000"/>
                  </a:schemeClr>
                </a:solidFill>
              </a:rPr>
              <a:t>5.3. Cấu trúc hệ thống tập tin</a:t>
            </a:r>
            <a:endParaRPr lang="vi-VN" b="1" dirty="0">
              <a:solidFill>
                <a:schemeClr val="tx1">
                  <a:lumMod val="75000"/>
                  <a:lumOff val="25000"/>
                </a:schemeClr>
              </a:solidFill>
            </a:endParaRPr>
          </a:p>
          <a:p>
            <a:pPr marL="114300" indent="0">
              <a:buNone/>
            </a:pPr>
            <a:r>
              <a:rPr lang="en-US" b="1" dirty="0">
                <a:solidFill>
                  <a:schemeClr val="tx1">
                    <a:lumMod val="75000"/>
                    <a:lumOff val="25000"/>
                  </a:schemeClr>
                </a:solidFill>
              </a:rPr>
              <a:t>5.4</a:t>
            </a:r>
            <a:r>
              <a:rPr lang="en-US" b="1" dirty="0" smtClean="0">
                <a:solidFill>
                  <a:schemeClr val="tx1">
                    <a:lumMod val="75000"/>
                    <a:lumOff val="25000"/>
                  </a:schemeClr>
                </a:solidFill>
              </a:rPr>
              <a:t>. Các phương pháp cấp phát vùng nhớ</a:t>
            </a:r>
            <a:endParaRPr lang="en-US" b="1" dirty="0" smtClean="0">
              <a:solidFill>
                <a:schemeClr val="tx1">
                  <a:lumMod val="75000"/>
                  <a:lumOff val="25000"/>
                </a:schemeClr>
              </a:solidFill>
            </a:endParaRPr>
          </a:p>
          <a:p>
            <a:pPr marL="114300" indent="0">
              <a:buNone/>
            </a:pPr>
            <a:r>
              <a:rPr lang="en-US" b="1" dirty="0" smtClean="0"/>
              <a:t>5.5. Các thiết bị lưu trữ ngoài</a:t>
            </a:r>
            <a:endParaRPr lang="vi-VN" b="1" dirty="0" smtClean="0"/>
          </a:p>
          <a:p>
            <a:pPr marL="114300" indent="0">
              <a:buNone/>
            </a:pPr>
            <a:r>
              <a:rPr lang="en-US" b="1" dirty="0" smtClean="0">
                <a:solidFill>
                  <a:schemeClr val="tx1">
                    <a:lumMod val="75000"/>
                    <a:lumOff val="25000"/>
                  </a:schemeClr>
                </a:solidFill>
              </a:rPr>
              <a:t>5.6</a:t>
            </a:r>
            <a:r>
              <a:rPr lang="en-US" b="1" dirty="0">
                <a:solidFill>
                  <a:schemeClr val="tx1">
                    <a:lumMod val="75000"/>
                    <a:lumOff val="25000"/>
                  </a:schemeClr>
                </a:solidFill>
              </a:rPr>
              <a:t>. Ổ đĩa và các thuật toán Định vị đầu từ</a:t>
            </a:r>
            <a:endParaRPr lang="vi-VN" b="1" dirty="0">
              <a:solidFill>
                <a:schemeClr val="tx1">
                  <a:lumMod val="75000"/>
                  <a:lumOff val="25000"/>
                </a:schemeClr>
              </a:solidFill>
            </a:endParaRPr>
          </a:p>
          <a:p>
            <a:pPr marL="114300" indent="0">
              <a:buNone/>
            </a:pPr>
            <a:r>
              <a:rPr lang="en-US" b="1" dirty="0">
                <a:solidFill>
                  <a:schemeClr val="tx1">
                    <a:lumMod val="75000"/>
                    <a:lumOff val="25000"/>
                  </a:schemeClr>
                </a:solidFill>
              </a:rPr>
              <a:t>5.7. Bài tập phần Hệ thống tập tin</a:t>
            </a:r>
            <a:endParaRPr lang="vi-VN" b="1" dirty="0">
              <a:solidFill>
                <a:schemeClr val="tx1">
                  <a:lumMod val="75000"/>
                  <a:lumOff val="25000"/>
                </a:schemeClr>
              </a:solidFill>
            </a:endParaRPr>
          </a:p>
          <a:p>
            <a:pPr marL="411480" lvl="1" indent="0">
              <a:buNone/>
            </a:pPr>
            <a:endParaRPr lang="en-US" sz="2600" b="1" dirty="0" smtClean="0"/>
          </a:p>
        </p:txBody>
      </p:sp>
      <p:sp>
        <p:nvSpPr>
          <p:cNvPr id="4" name="Date Placeholder 3"/>
          <p:cNvSpPr>
            <a:spLocks noGrp="1"/>
          </p:cNvSpPr>
          <p:nvPr>
            <p:ph type="dt" sz="half" idx="10"/>
          </p:nvPr>
        </p:nvSpPr>
        <p:spPr/>
        <p:txBody>
          <a:bodyPr/>
          <a:lstStyle/>
          <a:p>
            <a:fld id="{825DEB80-2E67-47AA-8CC8-2817B6C17B3D}" type="datetime1">
              <a:rPr lang="en-US" smtClean="0"/>
              <a:t>26-04-13</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93605335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5.5</a:t>
            </a:r>
            <a:r>
              <a:rPr lang="en-US" dirty="0"/>
              <a:t>. Các thiết bị lưu trữ </a:t>
            </a:r>
            <a:r>
              <a:rPr lang="en-US" dirty="0" smtClean="0"/>
              <a:t>ngoài</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26-04-13</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133600"/>
            <a:ext cx="7270610" cy="432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9955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5.5</a:t>
            </a:r>
            <a:r>
              <a:rPr lang="en-US" dirty="0"/>
              <a:t>. Các thiết bị lưu trữ </a:t>
            </a:r>
            <a:r>
              <a:rPr lang="en-US" dirty="0" smtClean="0"/>
              <a:t>ngoài</a:t>
            </a:r>
            <a:endParaRPr lang="en-US" dirty="0"/>
          </a:p>
        </p:txBody>
      </p:sp>
      <p:sp>
        <p:nvSpPr>
          <p:cNvPr id="3" name="Content Placeholder 2"/>
          <p:cNvSpPr>
            <a:spLocks noGrp="1"/>
          </p:cNvSpPr>
          <p:nvPr>
            <p:ph idx="1"/>
          </p:nvPr>
        </p:nvSpPr>
        <p:spPr/>
        <p:txBody>
          <a:bodyPr/>
          <a:lstStyle/>
          <a:p>
            <a:r>
              <a:rPr lang="en-US" dirty="0"/>
              <a:t>Đĩa từ (Magnetic disks) – là những đĩa phẳng bằng thủy tinh hoặc kim loại cứng được phủ vật liệu từ để lưu dữ liệu.</a:t>
            </a:r>
          </a:p>
          <a:p>
            <a:pPr lvl="1"/>
            <a:r>
              <a:rPr lang="en-US" dirty="0"/>
              <a:t>Bề mặt đĩa được phân chia logic thành các rãnh (</a:t>
            </a:r>
            <a:r>
              <a:rPr lang="en-US" i="1" dirty="0"/>
              <a:t>tracks</a:t>
            </a:r>
            <a:r>
              <a:rPr lang="en-US" dirty="0"/>
              <a:t>), mỗi rãnh được chia thành các đoạn (</a:t>
            </a:r>
            <a:r>
              <a:rPr lang="en-US" i="1" dirty="0"/>
              <a:t>sectors</a:t>
            </a:r>
            <a:r>
              <a:rPr lang="en-US" dirty="0"/>
              <a:t>).</a:t>
            </a:r>
          </a:p>
          <a:p>
            <a:pPr lvl="1"/>
            <a:r>
              <a:rPr lang="en-US" dirty="0"/>
              <a:t>The </a:t>
            </a:r>
            <a:r>
              <a:rPr lang="en-US" i="1" dirty="0"/>
              <a:t>disk controller</a:t>
            </a:r>
            <a:r>
              <a:rPr lang="en-US" dirty="0"/>
              <a:t> determines the logical interaction between the device and the computer. </a:t>
            </a:r>
          </a:p>
          <a:p>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26-04-13</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038600"/>
            <a:ext cx="527685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8127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5.5. Các thiết bị lưu trữ ngoài</a:t>
            </a:r>
          </a:p>
        </p:txBody>
      </p:sp>
      <p:sp>
        <p:nvSpPr>
          <p:cNvPr id="4" name="Date Placeholder 3"/>
          <p:cNvSpPr>
            <a:spLocks noGrp="1"/>
          </p:cNvSpPr>
          <p:nvPr>
            <p:ph type="dt" sz="half" idx="10"/>
          </p:nvPr>
        </p:nvSpPr>
        <p:spPr/>
        <p:txBody>
          <a:bodyPr/>
          <a:lstStyle/>
          <a:p>
            <a:fld id="{CB44E0D7-0C67-4637-A2CB-07DBFE7909B7}" type="datetime1">
              <a:rPr lang="en-US" smtClean="0"/>
              <a:pPr/>
              <a:t>26-04-13</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dirty="0"/>
          </a:p>
        </p:txBody>
      </p:sp>
      <p:pic>
        <p:nvPicPr>
          <p:cNvPr id="7" name="Picture 1029"/>
          <p:cNvPicPr>
            <a:picLocks noChangeAspect="1" noChangeArrowheads="1"/>
          </p:cNvPicPr>
          <p:nvPr/>
        </p:nvPicPr>
        <p:blipFill>
          <a:blip r:embed="rId2">
            <a:extLst>
              <a:ext uri="{28A0092B-C50C-407E-A947-70E740481C1C}">
                <a14:useLocalDpi xmlns:a14="http://schemas.microsoft.com/office/drawing/2010/main" val="0"/>
              </a:ext>
            </a:extLst>
          </a:blip>
          <a:srcRect l="10391" t="571" r="10117" b="1428"/>
          <a:stretch>
            <a:fillRect/>
          </a:stretch>
        </p:blipFill>
        <p:spPr bwMode="auto">
          <a:xfrm>
            <a:off x="4156075" y="1600200"/>
            <a:ext cx="4225925" cy="49006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8600" y="1969553"/>
            <a:ext cx="3790476" cy="4161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7476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Cambria" pitchFamily="18" charset="0"/>
                <a:cs typeface="Calibri" pitchFamily="34" charset="0"/>
              </a:rPr>
              <a:t>Chương </a:t>
            </a:r>
            <a:r>
              <a:rPr lang="en-US" dirty="0" smtClean="0">
                <a:latin typeface="Cambria" pitchFamily="18" charset="0"/>
                <a:cs typeface="Calibri" pitchFamily="34" charset="0"/>
              </a:rPr>
              <a:t>5</a:t>
            </a:r>
            <a:r>
              <a:rPr lang="vi-VN" dirty="0" smtClean="0">
                <a:latin typeface="Cambria" pitchFamily="18" charset="0"/>
                <a:cs typeface="Calibri" pitchFamily="34" charset="0"/>
              </a:rPr>
              <a:t>. </a:t>
            </a:r>
            <a:r>
              <a:rPr lang="en-US" dirty="0" smtClean="0">
                <a:latin typeface="Cambria" pitchFamily="18" charset="0"/>
                <a:cs typeface="Calibri" pitchFamily="34" charset="0"/>
              </a:rPr>
              <a:t>Hệ thống tập tin</a:t>
            </a:r>
            <a:endParaRPr lang="vi-VN" dirty="0">
              <a:latin typeface="Cambria" pitchFamily="18" charset="0"/>
              <a:cs typeface="Calibri" pitchFamily="34" charset="0"/>
            </a:endParaRPr>
          </a:p>
        </p:txBody>
      </p:sp>
      <p:sp>
        <p:nvSpPr>
          <p:cNvPr id="3" name="Content Placeholder 2"/>
          <p:cNvSpPr>
            <a:spLocks noGrp="1"/>
          </p:cNvSpPr>
          <p:nvPr>
            <p:ph idx="1"/>
          </p:nvPr>
        </p:nvSpPr>
        <p:spPr/>
        <p:txBody>
          <a:bodyPr>
            <a:normAutofit/>
          </a:bodyPr>
          <a:lstStyle/>
          <a:p>
            <a:pPr marL="114300" indent="0">
              <a:buNone/>
            </a:pPr>
            <a:r>
              <a:rPr lang="en-US" b="1" dirty="0"/>
              <a:t>5.1. Hệ thống Tệp tin</a:t>
            </a:r>
            <a:endParaRPr lang="vi-VN" b="1" dirty="0"/>
          </a:p>
          <a:p>
            <a:pPr marL="114300" indent="0">
              <a:buNone/>
            </a:pPr>
            <a:r>
              <a:rPr lang="en-US" b="1" dirty="0">
                <a:solidFill>
                  <a:schemeClr val="tx1">
                    <a:lumMod val="75000"/>
                    <a:lumOff val="25000"/>
                  </a:schemeClr>
                </a:solidFill>
              </a:rPr>
              <a:t>5.2. Cấu trúc tập tin và thư mục</a:t>
            </a:r>
            <a:endParaRPr lang="vi-VN" b="1" dirty="0">
              <a:solidFill>
                <a:schemeClr val="tx1">
                  <a:lumMod val="75000"/>
                  <a:lumOff val="25000"/>
                </a:schemeClr>
              </a:solidFill>
            </a:endParaRPr>
          </a:p>
          <a:p>
            <a:pPr marL="114300" indent="0">
              <a:buNone/>
            </a:pPr>
            <a:r>
              <a:rPr lang="en-US" b="1" dirty="0">
                <a:solidFill>
                  <a:schemeClr val="tx1">
                    <a:lumMod val="75000"/>
                    <a:lumOff val="25000"/>
                  </a:schemeClr>
                </a:solidFill>
              </a:rPr>
              <a:t>5.3. Cấu trúc hệ thống tập tin</a:t>
            </a:r>
            <a:endParaRPr lang="vi-VN" b="1" dirty="0">
              <a:solidFill>
                <a:schemeClr val="tx1">
                  <a:lumMod val="75000"/>
                  <a:lumOff val="25000"/>
                </a:schemeClr>
              </a:solidFill>
            </a:endParaRPr>
          </a:p>
          <a:p>
            <a:pPr marL="114300" indent="0">
              <a:buNone/>
            </a:pPr>
            <a:r>
              <a:rPr lang="en-US" b="1" dirty="0">
                <a:solidFill>
                  <a:schemeClr val="tx1">
                    <a:lumMod val="75000"/>
                    <a:lumOff val="25000"/>
                  </a:schemeClr>
                </a:solidFill>
              </a:rPr>
              <a:t>5.4</a:t>
            </a:r>
            <a:r>
              <a:rPr lang="en-US" b="1" dirty="0" smtClean="0">
                <a:solidFill>
                  <a:schemeClr val="tx1">
                    <a:lumMod val="75000"/>
                    <a:lumOff val="25000"/>
                  </a:schemeClr>
                </a:solidFill>
              </a:rPr>
              <a:t>. Các phương pháp cấp phát vùng nhớ</a:t>
            </a:r>
            <a:endParaRPr lang="en-US" b="1" dirty="0" smtClean="0">
              <a:solidFill>
                <a:schemeClr val="tx1">
                  <a:lumMod val="75000"/>
                  <a:lumOff val="25000"/>
                </a:schemeClr>
              </a:solidFill>
            </a:endParaRPr>
          </a:p>
          <a:p>
            <a:pPr marL="114300" indent="0">
              <a:buNone/>
            </a:pPr>
            <a:r>
              <a:rPr lang="en-US" b="1" dirty="0" smtClean="0">
                <a:solidFill>
                  <a:schemeClr val="tx1">
                    <a:lumMod val="75000"/>
                    <a:lumOff val="25000"/>
                  </a:schemeClr>
                </a:solidFill>
              </a:rPr>
              <a:t>5.5. Các thiết bị lưu trữ ngoài</a:t>
            </a:r>
            <a:endParaRPr lang="vi-VN" b="1" dirty="0" smtClean="0">
              <a:solidFill>
                <a:schemeClr val="tx1">
                  <a:lumMod val="75000"/>
                  <a:lumOff val="25000"/>
                </a:schemeClr>
              </a:solidFill>
            </a:endParaRPr>
          </a:p>
          <a:p>
            <a:pPr marL="114300" indent="0">
              <a:buNone/>
            </a:pPr>
            <a:r>
              <a:rPr lang="en-US" b="1" dirty="0" smtClean="0">
                <a:solidFill>
                  <a:schemeClr val="tx1">
                    <a:lumMod val="75000"/>
                    <a:lumOff val="25000"/>
                  </a:schemeClr>
                </a:solidFill>
              </a:rPr>
              <a:t>5.6</a:t>
            </a:r>
            <a:r>
              <a:rPr lang="en-US" b="1" dirty="0">
                <a:solidFill>
                  <a:schemeClr val="tx1">
                    <a:lumMod val="75000"/>
                    <a:lumOff val="25000"/>
                  </a:schemeClr>
                </a:solidFill>
              </a:rPr>
              <a:t>. Ổ đĩa và các thuật toán Định vị đầu từ</a:t>
            </a:r>
            <a:endParaRPr lang="vi-VN" b="1" dirty="0">
              <a:solidFill>
                <a:schemeClr val="tx1">
                  <a:lumMod val="75000"/>
                  <a:lumOff val="25000"/>
                </a:schemeClr>
              </a:solidFill>
            </a:endParaRPr>
          </a:p>
          <a:p>
            <a:pPr marL="114300" indent="0">
              <a:buNone/>
            </a:pPr>
            <a:r>
              <a:rPr lang="en-US" b="1" dirty="0">
                <a:solidFill>
                  <a:schemeClr val="tx1">
                    <a:lumMod val="75000"/>
                    <a:lumOff val="25000"/>
                  </a:schemeClr>
                </a:solidFill>
              </a:rPr>
              <a:t>5.7. Bài tập phần Hệ thống tập tin</a:t>
            </a:r>
            <a:endParaRPr lang="vi-VN" b="1" dirty="0">
              <a:solidFill>
                <a:schemeClr val="tx1">
                  <a:lumMod val="75000"/>
                  <a:lumOff val="25000"/>
                </a:schemeClr>
              </a:solidFill>
            </a:endParaRPr>
          </a:p>
          <a:p>
            <a:pPr marL="411480" lvl="1" indent="0">
              <a:buNone/>
            </a:pPr>
            <a:endParaRPr lang="en-US" sz="2600" b="1" dirty="0" smtClean="0"/>
          </a:p>
        </p:txBody>
      </p:sp>
      <p:sp>
        <p:nvSpPr>
          <p:cNvPr id="4" name="Date Placeholder 3"/>
          <p:cNvSpPr>
            <a:spLocks noGrp="1"/>
          </p:cNvSpPr>
          <p:nvPr>
            <p:ph type="dt" sz="half" idx="10"/>
          </p:nvPr>
        </p:nvSpPr>
        <p:spPr/>
        <p:txBody>
          <a:bodyPr/>
          <a:lstStyle/>
          <a:p>
            <a:fld id="{825DEB80-2E67-47AA-8CC8-2817B6C17B3D}" type="datetime1">
              <a:rPr lang="en-US" smtClean="0"/>
              <a:t>26-04-13</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45697501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5.5. Các thiết bị lưu trữ ngoài</a:t>
            </a:r>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26-04-13</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630" y="2133600"/>
            <a:ext cx="2743200" cy="1721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2100618"/>
            <a:ext cx="3943350"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01547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Cambria" pitchFamily="18" charset="0"/>
                <a:cs typeface="Calibri" pitchFamily="34" charset="0"/>
              </a:rPr>
              <a:t>Chương </a:t>
            </a:r>
            <a:r>
              <a:rPr lang="en-US" dirty="0" smtClean="0">
                <a:latin typeface="Cambria" pitchFamily="18" charset="0"/>
                <a:cs typeface="Calibri" pitchFamily="34" charset="0"/>
              </a:rPr>
              <a:t>5</a:t>
            </a:r>
            <a:r>
              <a:rPr lang="vi-VN" dirty="0" smtClean="0">
                <a:latin typeface="Cambria" pitchFamily="18" charset="0"/>
                <a:cs typeface="Calibri" pitchFamily="34" charset="0"/>
              </a:rPr>
              <a:t>. </a:t>
            </a:r>
            <a:r>
              <a:rPr lang="en-US" dirty="0" smtClean="0">
                <a:latin typeface="Cambria" pitchFamily="18" charset="0"/>
                <a:cs typeface="Calibri" pitchFamily="34" charset="0"/>
              </a:rPr>
              <a:t>Hệ thống tập tin</a:t>
            </a:r>
            <a:endParaRPr lang="vi-VN" dirty="0">
              <a:latin typeface="Cambria" pitchFamily="18" charset="0"/>
              <a:cs typeface="Calibri" pitchFamily="34" charset="0"/>
            </a:endParaRPr>
          </a:p>
        </p:txBody>
      </p:sp>
      <p:sp>
        <p:nvSpPr>
          <p:cNvPr id="3" name="Content Placeholder 2"/>
          <p:cNvSpPr>
            <a:spLocks noGrp="1"/>
          </p:cNvSpPr>
          <p:nvPr>
            <p:ph idx="1"/>
          </p:nvPr>
        </p:nvSpPr>
        <p:spPr/>
        <p:txBody>
          <a:bodyPr>
            <a:normAutofit/>
          </a:bodyPr>
          <a:lstStyle/>
          <a:p>
            <a:pPr marL="114300" indent="0">
              <a:buNone/>
            </a:pPr>
            <a:r>
              <a:rPr lang="en-US" b="1" dirty="0">
                <a:solidFill>
                  <a:schemeClr val="tx1">
                    <a:lumMod val="75000"/>
                    <a:lumOff val="25000"/>
                  </a:schemeClr>
                </a:solidFill>
              </a:rPr>
              <a:t>5.1. Hệ thống Tệp tin</a:t>
            </a:r>
            <a:endParaRPr lang="vi-VN" b="1" dirty="0">
              <a:solidFill>
                <a:schemeClr val="tx1">
                  <a:lumMod val="75000"/>
                  <a:lumOff val="25000"/>
                </a:schemeClr>
              </a:solidFill>
            </a:endParaRPr>
          </a:p>
          <a:p>
            <a:pPr marL="114300" indent="0">
              <a:buNone/>
            </a:pPr>
            <a:r>
              <a:rPr lang="en-US" b="1" dirty="0">
                <a:solidFill>
                  <a:schemeClr val="tx1">
                    <a:lumMod val="75000"/>
                    <a:lumOff val="25000"/>
                  </a:schemeClr>
                </a:solidFill>
              </a:rPr>
              <a:t>5.2. Cấu trúc tập tin và thư mục</a:t>
            </a:r>
            <a:endParaRPr lang="vi-VN" b="1" dirty="0">
              <a:solidFill>
                <a:schemeClr val="tx1">
                  <a:lumMod val="75000"/>
                  <a:lumOff val="25000"/>
                </a:schemeClr>
              </a:solidFill>
            </a:endParaRPr>
          </a:p>
          <a:p>
            <a:pPr marL="114300" indent="0">
              <a:buNone/>
            </a:pPr>
            <a:r>
              <a:rPr lang="en-US" b="1" dirty="0">
                <a:solidFill>
                  <a:schemeClr val="tx1">
                    <a:lumMod val="75000"/>
                    <a:lumOff val="25000"/>
                  </a:schemeClr>
                </a:solidFill>
              </a:rPr>
              <a:t>5.3. Cấu trúc hệ thống tập tin</a:t>
            </a:r>
            <a:endParaRPr lang="vi-VN" b="1" dirty="0">
              <a:solidFill>
                <a:schemeClr val="tx1">
                  <a:lumMod val="75000"/>
                  <a:lumOff val="25000"/>
                </a:schemeClr>
              </a:solidFill>
            </a:endParaRPr>
          </a:p>
          <a:p>
            <a:pPr marL="114300" indent="0">
              <a:buNone/>
            </a:pPr>
            <a:r>
              <a:rPr lang="en-US" b="1" dirty="0">
                <a:solidFill>
                  <a:schemeClr val="tx1">
                    <a:lumMod val="75000"/>
                    <a:lumOff val="25000"/>
                  </a:schemeClr>
                </a:solidFill>
              </a:rPr>
              <a:t>5.4</a:t>
            </a:r>
            <a:r>
              <a:rPr lang="en-US" b="1" dirty="0" smtClean="0">
                <a:solidFill>
                  <a:schemeClr val="tx1">
                    <a:lumMod val="75000"/>
                    <a:lumOff val="25000"/>
                  </a:schemeClr>
                </a:solidFill>
              </a:rPr>
              <a:t>. Các phương pháp cấp phát vùng nhớ</a:t>
            </a:r>
            <a:endParaRPr lang="en-US" b="1" dirty="0" smtClean="0">
              <a:solidFill>
                <a:schemeClr val="tx1">
                  <a:lumMod val="75000"/>
                  <a:lumOff val="25000"/>
                </a:schemeClr>
              </a:solidFill>
            </a:endParaRPr>
          </a:p>
          <a:p>
            <a:pPr marL="114300" indent="0">
              <a:buNone/>
            </a:pPr>
            <a:r>
              <a:rPr lang="en-US" b="1" dirty="0" smtClean="0">
                <a:solidFill>
                  <a:schemeClr val="tx1">
                    <a:lumMod val="75000"/>
                    <a:lumOff val="25000"/>
                  </a:schemeClr>
                </a:solidFill>
              </a:rPr>
              <a:t>5.5. Các thiết bị lưu trữ ngoài</a:t>
            </a:r>
            <a:endParaRPr lang="vi-VN" b="1" dirty="0" smtClean="0">
              <a:solidFill>
                <a:schemeClr val="tx1">
                  <a:lumMod val="75000"/>
                  <a:lumOff val="25000"/>
                </a:schemeClr>
              </a:solidFill>
            </a:endParaRPr>
          </a:p>
          <a:p>
            <a:pPr marL="114300" indent="0">
              <a:buNone/>
            </a:pPr>
            <a:r>
              <a:rPr lang="en-US" b="1" dirty="0" smtClean="0"/>
              <a:t>5.6</a:t>
            </a:r>
            <a:r>
              <a:rPr lang="en-US" b="1" dirty="0"/>
              <a:t>. Ổ đĩa và các thuật toán Định vị đầu từ</a:t>
            </a:r>
            <a:endParaRPr lang="vi-VN" b="1" dirty="0"/>
          </a:p>
          <a:p>
            <a:pPr marL="114300" indent="0">
              <a:buNone/>
            </a:pPr>
            <a:r>
              <a:rPr lang="en-US" b="1" dirty="0">
                <a:solidFill>
                  <a:schemeClr val="tx1">
                    <a:lumMod val="75000"/>
                    <a:lumOff val="25000"/>
                  </a:schemeClr>
                </a:solidFill>
              </a:rPr>
              <a:t>5.7. Bài tập phần Hệ thống tập tin</a:t>
            </a:r>
            <a:endParaRPr lang="vi-VN" b="1" dirty="0">
              <a:solidFill>
                <a:schemeClr val="tx1">
                  <a:lumMod val="75000"/>
                  <a:lumOff val="25000"/>
                </a:schemeClr>
              </a:solidFill>
            </a:endParaRPr>
          </a:p>
          <a:p>
            <a:pPr marL="411480" lvl="1" indent="0">
              <a:buNone/>
            </a:pPr>
            <a:endParaRPr lang="en-US" sz="2600" b="1" dirty="0" smtClean="0"/>
          </a:p>
        </p:txBody>
      </p:sp>
      <p:sp>
        <p:nvSpPr>
          <p:cNvPr id="4" name="Date Placeholder 3"/>
          <p:cNvSpPr>
            <a:spLocks noGrp="1"/>
          </p:cNvSpPr>
          <p:nvPr>
            <p:ph type="dt" sz="half" idx="10"/>
          </p:nvPr>
        </p:nvSpPr>
        <p:spPr/>
        <p:txBody>
          <a:bodyPr/>
          <a:lstStyle/>
          <a:p>
            <a:fld id="{825DEB80-2E67-47AA-8CC8-2817B6C17B3D}" type="datetime1">
              <a:rPr lang="en-US" smtClean="0"/>
              <a:t>26-04-13</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393605335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5.6 Các </a:t>
            </a:r>
            <a:r>
              <a:rPr lang="en-US" dirty="0"/>
              <a:t>thuật toán Định vị đầu từ</a:t>
            </a:r>
            <a:endParaRPr lang="en-US" dirty="0"/>
          </a:p>
        </p:txBody>
      </p:sp>
      <p:sp>
        <p:nvSpPr>
          <p:cNvPr id="3" name="Content Placeholder 2"/>
          <p:cNvSpPr>
            <a:spLocks noGrp="1"/>
          </p:cNvSpPr>
          <p:nvPr>
            <p:ph idx="1"/>
          </p:nvPr>
        </p:nvSpPr>
        <p:spPr/>
        <p:txBody>
          <a:bodyPr/>
          <a:lstStyle/>
          <a:p>
            <a:r>
              <a:rPr lang="en-US" dirty="0" smtClean="0"/>
              <a:t>Hiệu suất truy cập đĩa: </a:t>
            </a:r>
            <a:r>
              <a:rPr lang="en-US" dirty="0"/>
              <a:t>seek time + rotational delay + transfer time</a:t>
            </a:r>
          </a:p>
          <a:p>
            <a:r>
              <a:rPr lang="en-US" dirty="0" smtClean="0"/>
              <a:t>Giải pháp:</a:t>
            </a:r>
          </a:p>
          <a:p>
            <a:pPr lvl="1"/>
            <a:r>
              <a:rPr lang="en-US" dirty="0" smtClean="0"/>
              <a:t>Giảm kích thước đĩa</a:t>
            </a:r>
          </a:p>
          <a:p>
            <a:pPr lvl="1"/>
            <a:r>
              <a:rPr lang="en-US" dirty="0" smtClean="0"/>
              <a:t>Tăng tốc độ vòng quay</a:t>
            </a:r>
          </a:p>
          <a:p>
            <a:pPr lvl="1"/>
            <a:r>
              <a:rPr lang="en-US" dirty="0" smtClean="0"/>
              <a:t>Disk scheduling (giảm số bước di chuyển của đầu đọc)</a:t>
            </a:r>
          </a:p>
          <a:p>
            <a:pPr lvl="1"/>
            <a:r>
              <a:rPr lang="en-US" dirty="0" smtClean="0"/>
              <a:t>Tổ chức việc ghi dữ liệu</a:t>
            </a:r>
          </a:p>
          <a:p>
            <a:pPr lvl="1"/>
            <a:r>
              <a:rPr lang="en-US" dirty="0" smtClean="0"/>
              <a:t>Bố trí vị trí của các file thường dùng</a:t>
            </a:r>
          </a:p>
          <a:p>
            <a:pPr lvl="1"/>
            <a:r>
              <a:rPr lang="en-US" dirty="0" smtClean="0"/>
              <a:t>Chọn kích thước block phù hợp</a:t>
            </a:r>
          </a:p>
          <a:p>
            <a:pPr lvl="1"/>
            <a:r>
              <a:rPr lang="en-US" dirty="0" smtClean="0"/>
              <a:t>Đọc trước</a:t>
            </a:r>
          </a:p>
          <a:p>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26-04-13</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dirty="0"/>
          </a:p>
        </p:txBody>
      </p:sp>
    </p:spTree>
    <p:extLst>
      <p:ext uri="{BB962C8B-B14F-4D97-AF65-F5344CB8AC3E}">
        <p14:creationId xmlns:p14="http://schemas.microsoft.com/office/powerpoint/2010/main" val="9580733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5.6 Các thuật toán Định vị đầu từ</a:t>
            </a:r>
            <a:endParaRPr lang="en-US" dirty="0"/>
          </a:p>
        </p:txBody>
      </p:sp>
      <p:sp>
        <p:nvSpPr>
          <p:cNvPr id="3" name="Content Placeholder 2"/>
          <p:cNvSpPr>
            <a:spLocks noGrp="1"/>
          </p:cNvSpPr>
          <p:nvPr>
            <p:ph idx="1"/>
          </p:nvPr>
        </p:nvSpPr>
        <p:spPr/>
        <p:txBody>
          <a:bodyPr/>
          <a:lstStyle/>
          <a:p>
            <a:r>
              <a:rPr lang="en-US" dirty="0" smtClean="0"/>
              <a:t>Các thuật toán định vị đầu từ:</a:t>
            </a:r>
          </a:p>
          <a:p>
            <a:pPr lvl="1"/>
            <a:r>
              <a:rPr lang="en-US" dirty="0">
                <a:solidFill>
                  <a:srgbClr val="0000FF"/>
                </a:solidFill>
              </a:rPr>
              <a:t>First Come, First Served</a:t>
            </a:r>
            <a:r>
              <a:rPr lang="en-US" dirty="0"/>
              <a:t> (FCFS)</a:t>
            </a:r>
          </a:p>
          <a:p>
            <a:pPr lvl="1"/>
            <a:r>
              <a:rPr lang="en-US" dirty="0">
                <a:solidFill>
                  <a:srgbClr val="0000FF"/>
                </a:solidFill>
              </a:rPr>
              <a:t>Shortest-Seek-Time First</a:t>
            </a:r>
            <a:r>
              <a:rPr lang="en-US" dirty="0"/>
              <a:t> (SSTF)</a:t>
            </a:r>
          </a:p>
          <a:p>
            <a:pPr lvl="1"/>
            <a:r>
              <a:rPr lang="en-US" dirty="0">
                <a:solidFill>
                  <a:srgbClr val="0000FF"/>
                </a:solidFill>
              </a:rPr>
              <a:t>SCAN</a:t>
            </a:r>
          </a:p>
          <a:p>
            <a:pPr lvl="1"/>
            <a:r>
              <a:rPr lang="en-US" dirty="0">
                <a:solidFill>
                  <a:srgbClr val="0000FF"/>
                </a:solidFill>
              </a:rPr>
              <a:t>C-SCAN</a:t>
            </a:r>
            <a:r>
              <a:rPr lang="en-US" dirty="0"/>
              <a:t> (Circular SCAN)</a:t>
            </a:r>
          </a:p>
          <a:p>
            <a:pPr lvl="1"/>
            <a:r>
              <a:rPr lang="en-US" dirty="0">
                <a:solidFill>
                  <a:srgbClr val="0000FF"/>
                </a:solidFill>
              </a:rPr>
              <a:t>C-LOOK</a:t>
            </a:r>
          </a:p>
          <a:p>
            <a:r>
              <a:rPr lang="en-US" dirty="0"/>
              <a:t>Ví </a:t>
            </a:r>
            <a:r>
              <a:rPr lang="en-US" dirty="0" smtClean="0"/>
              <a:t>dụ: định thời chuỗi yêu cầu đọc/ ghi đĩa tại</a:t>
            </a:r>
            <a:endParaRPr lang="en-US" dirty="0"/>
          </a:p>
          <a:p>
            <a:pPr lvl="1"/>
            <a:r>
              <a:rPr lang="en-US" dirty="0"/>
              <a:t>cylinder 98, 183, 37, 122, 14, 124, 65, 67</a:t>
            </a:r>
          </a:p>
          <a:p>
            <a:pPr lvl="1"/>
            <a:r>
              <a:rPr lang="en-US" dirty="0" smtClean="0"/>
              <a:t>Đầu đọc bắt đầu tự vị trí cylinder số </a:t>
            </a:r>
            <a:r>
              <a:rPr lang="en-US" dirty="0"/>
              <a:t>53</a:t>
            </a:r>
          </a:p>
          <a:p>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26-04-13</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dirty="0"/>
          </a:p>
        </p:txBody>
      </p:sp>
    </p:spTree>
    <p:extLst>
      <p:ext uri="{BB962C8B-B14F-4D97-AF65-F5344CB8AC3E}">
        <p14:creationId xmlns:p14="http://schemas.microsoft.com/office/powerpoint/2010/main" val="10501378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5.6 Các thuật toán Định vị đầu từ</a:t>
            </a:r>
            <a:endParaRPr lang="en-US" dirty="0"/>
          </a:p>
        </p:txBody>
      </p:sp>
      <p:sp>
        <p:nvSpPr>
          <p:cNvPr id="3" name="Content Placeholder 2"/>
          <p:cNvSpPr>
            <a:spLocks noGrp="1"/>
          </p:cNvSpPr>
          <p:nvPr>
            <p:ph idx="1"/>
          </p:nvPr>
        </p:nvSpPr>
        <p:spPr/>
        <p:txBody>
          <a:bodyPr/>
          <a:lstStyle/>
          <a:p>
            <a:r>
              <a:rPr lang="en-US" dirty="0" smtClean="0"/>
              <a:t>FCFS:</a:t>
            </a:r>
          </a:p>
          <a:p>
            <a:pPr lvl="1"/>
            <a:r>
              <a:rPr lang="en-US" dirty="0" smtClean="0"/>
              <a:t>cylinder </a:t>
            </a:r>
            <a:r>
              <a:rPr lang="en-US" dirty="0"/>
              <a:t>98, 183, 37, 122, 14, 124, 65, </a:t>
            </a:r>
            <a:r>
              <a:rPr lang="en-US" dirty="0" smtClean="0"/>
              <a:t>67</a:t>
            </a:r>
          </a:p>
          <a:p>
            <a:pPr lvl="1"/>
            <a:r>
              <a:rPr lang="en-US" dirty="0" smtClean="0"/>
              <a:t>Đầu </a:t>
            </a:r>
            <a:r>
              <a:rPr lang="en-US" dirty="0"/>
              <a:t>đọc bắt đầu tự vị trí cylinder số 53</a:t>
            </a:r>
          </a:p>
          <a:p>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26-04-13</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grpSp>
        <p:nvGrpSpPr>
          <p:cNvPr id="47" name="Group 46"/>
          <p:cNvGrpSpPr/>
          <p:nvPr/>
        </p:nvGrpSpPr>
        <p:grpSpPr>
          <a:xfrm>
            <a:off x="427037" y="2836068"/>
            <a:ext cx="8131175" cy="3869532"/>
            <a:chOff x="123825" y="2652712"/>
            <a:chExt cx="8434388" cy="4052888"/>
          </a:xfrm>
        </p:grpSpPr>
        <p:sp>
          <p:nvSpPr>
            <p:cNvPr id="7" name="Line 4"/>
            <p:cNvSpPr>
              <a:spLocks noChangeShapeType="1"/>
            </p:cNvSpPr>
            <p:nvPr/>
          </p:nvSpPr>
          <p:spPr bwMode="auto">
            <a:xfrm>
              <a:off x="130175" y="3149600"/>
              <a:ext cx="8170863" cy="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5"/>
            <p:cNvSpPr>
              <a:spLocks noChangeShapeType="1"/>
            </p:cNvSpPr>
            <p:nvPr/>
          </p:nvSpPr>
          <p:spPr bwMode="auto">
            <a:xfrm>
              <a:off x="123825" y="2989262"/>
              <a:ext cx="0" cy="309563"/>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6"/>
            <p:cNvSpPr>
              <a:spLocks noChangeShapeType="1"/>
            </p:cNvSpPr>
            <p:nvPr/>
          </p:nvSpPr>
          <p:spPr bwMode="auto">
            <a:xfrm>
              <a:off x="665163" y="2978150"/>
              <a:ext cx="0" cy="182562"/>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7"/>
            <p:cNvSpPr>
              <a:spLocks noChangeShapeType="1"/>
            </p:cNvSpPr>
            <p:nvPr/>
          </p:nvSpPr>
          <p:spPr bwMode="auto">
            <a:xfrm>
              <a:off x="1633538" y="2976562"/>
              <a:ext cx="0" cy="182563"/>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8"/>
            <p:cNvSpPr>
              <a:spLocks noChangeShapeType="1"/>
            </p:cNvSpPr>
            <p:nvPr/>
          </p:nvSpPr>
          <p:spPr bwMode="auto">
            <a:xfrm>
              <a:off x="2419350" y="2974975"/>
              <a:ext cx="0" cy="182562"/>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9"/>
            <p:cNvSpPr>
              <a:spLocks noChangeShapeType="1"/>
            </p:cNvSpPr>
            <p:nvPr/>
          </p:nvSpPr>
          <p:spPr bwMode="auto">
            <a:xfrm>
              <a:off x="2759075" y="2973387"/>
              <a:ext cx="0" cy="182563"/>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0"/>
            <p:cNvSpPr>
              <a:spLocks noChangeShapeType="1"/>
            </p:cNvSpPr>
            <p:nvPr/>
          </p:nvSpPr>
          <p:spPr bwMode="auto">
            <a:xfrm>
              <a:off x="2908300" y="2971800"/>
              <a:ext cx="0" cy="182562"/>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1"/>
            <p:cNvSpPr>
              <a:spLocks noChangeShapeType="1"/>
            </p:cNvSpPr>
            <p:nvPr/>
          </p:nvSpPr>
          <p:spPr bwMode="auto">
            <a:xfrm>
              <a:off x="4194175" y="2968625"/>
              <a:ext cx="0" cy="182562"/>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2"/>
            <p:cNvSpPr>
              <a:spLocks noChangeShapeType="1"/>
            </p:cNvSpPr>
            <p:nvPr/>
          </p:nvSpPr>
          <p:spPr bwMode="auto">
            <a:xfrm>
              <a:off x="5213350" y="2981325"/>
              <a:ext cx="0" cy="182562"/>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3"/>
            <p:cNvSpPr>
              <a:spLocks noChangeShapeType="1"/>
            </p:cNvSpPr>
            <p:nvPr/>
          </p:nvSpPr>
          <p:spPr bwMode="auto">
            <a:xfrm>
              <a:off x="5349875" y="2978150"/>
              <a:ext cx="0" cy="182562"/>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4"/>
            <p:cNvSpPr>
              <a:spLocks noChangeShapeType="1"/>
            </p:cNvSpPr>
            <p:nvPr/>
          </p:nvSpPr>
          <p:spPr bwMode="auto">
            <a:xfrm>
              <a:off x="7762875" y="2978150"/>
              <a:ext cx="0" cy="182562"/>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Text Box 16"/>
            <p:cNvSpPr txBox="1">
              <a:spLocks noChangeArrowheads="1"/>
            </p:cNvSpPr>
            <p:nvPr/>
          </p:nvSpPr>
          <p:spPr bwMode="auto">
            <a:xfrm>
              <a:off x="427038" y="2665412"/>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14</a:t>
              </a:r>
            </a:p>
          </p:txBody>
        </p:sp>
        <p:sp>
          <p:nvSpPr>
            <p:cNvPr id="19" name="Text Box 17"/>
            <p:cNvSpPr txBox="1">
              <a:spLocks noChangeArrowheads="1"/>
            </p:cNvSpPr>
            <p:nvPr/>
          </p:nvSpPr>
          <p:spPr bwMode="auto">
            <a:xfrm>
              <a:off x="1412875" y="2660650"/>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37</a:t>
              </a:r>
            </a:p>
          </p:txBody>
        </p:sp>
        <p:sp>
          <p:nvSpPr>
            <p:cNvPr id="20" name="Text Box 18"/>
            <p:cNvSpPr txBox="1">
              <a:spLocks noChangeArrowheads="1"/>
            </p:cNvSpPr>
            <p:nvPr/>
          </p:nvSpPr>
          <p:spPr bwMode="auto">
            <a:xfrm>
              <a:off x="2155825" y="2665412"/>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53</a:t>
              </a:r>
            </a:p>
          </p:txBody>
        </p:sp>
        <p:sp>
          <p:nvSpPr>
            <p:cNvPr id="21" name="Text Box 19"/>
            <p:cNvSpPr txBox="1">
              <a:spLocks noChangeArrowheads="1"/>
            </p:cNvSpPr>
            <p:nvPr/>
          </p:nvSpPr>
          <p:spPr bwMode="auto">
            <a:xfrm>
              <a:off x="2478088" y="2663825"/>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65</a:t>
              </a:r>
            </a:p>
          </p:txBody>
        </p:sp>
        <p:sp>
          <p:nvSpPr>
            <p:cNvPr id="22" name="Text Box 20"/>
            <p:cNvSpPr txBox="1">
              <a:spLocks noChangeArrowheads="1"/>
            </p:cNvSpPr>
            <p:nvPr/>
          </p:nvSpPr>
          <p:spPr bwMode="auto">
            <a:xfrm>
              <a:off x="2762250" y="2663825"/>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67</a:t>
              </a:r>
            </a:p>
          </p:txBody>
        </p:sp>
        <p:sp>
          <p:nvSpPr>
            <p:cNvPr id="23" name="Text Box 21"/>
            <p:cNvSpPr txBox="1">
              <a:spLocks noChangeArrowheads="1"/>
            </p:cNvSpPr>
            <p:nvPr/>
          </p:nvSpPr>
          <p:spPr bwMode="auto">
            <a:xfrm>
              <a:off x="3967163" y="2663825"/>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98</a:t>
              </a:r>
            </a:p>
          </p:txBody>
        </p:sp>
        <p:sp>
          <p:nvSpPr>
            <p:cNvPr id="24" name="Text Box 22"/>
            <p:cNvSpPr txBox="1">
              <a:spLocks noChangeArrowheads="1"/>
            </p:cNvSpPr>
            <p:nvPr/>
          </p:nvSpPr>
          <p:spPr bwMode="auto">
            <a:xfrm>
              <a:off x="4772025" y="2652712"/>
              <a:ext cx="56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122</a:t>
              </a:r>
            </a:p>
          </p:txBody>
        </p:sp>
        <p:sp>
          <p:nvSpPr>
            <p:cNvPr id="25" name="Text Box 23"/>
            <p:cNvSpPr txBox="1">
              <a:spLocks noChangeArrowheads="1"/>
            </p:cNvSpPr>
            <p:nvPr/>
          </p:nvSpPr>
          <p:spPr bwMode="auto">
            <a:xfrm>
              <a:off x="5183188" y="2662237"/>
              <a:ext cx="56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124</a:t>
              </a:r>
            </a:p>
          </p:txBody>
        </p:sp>
        <p:sp>
          <p:nvSpPr>
            <p:cNvPr id="26" name="Text Box 24"/>
            <p:cNvSpPr txBox="1">
              <a:spLocks noChangeArrowheads="1"/>
            </p:cNvSpPr>
            <p:nvPr/>
          </p:nvSpPr>
          <p:spPr bwMode="auto">
            <a:xfrm>
              <a:off x="7483475" y="2660650"/>
              <a:ext cx="565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183</a:t>
              </a:r>
            </a:p>
          </p:txBody>
        </p:sp>
        <p:sp>
          <p:nvSpPr>
            <p:cNvPr id="27" name="Text Box 25"/>
            <p:cNvSpPr txBox="1">
              <a:spLocks noChangeArrowheads="1"/>
            </p:cNvSpPr>
            <p:nvPr/>
          </p:nvSpPr>
          <p:spPr bwMode="auto">
            <a:xfrm>
              <a:off x="7972425" y="2655887"/>
              <a:ext cx="56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199</a:t>
              </a:r>
            </a:p>
          </p:txBody>
        </p:sp>
        <p:sp>
          <p:nvSpPr>
            <p:cNvPr id="28" name="AutoShape 26"/>
            <p:cNvSpPr>
              <a:spLocks noChangeArrowheads="1"/>
            </p:cNvSpPr>
            <p:nvPr/>
          </p:nvSpPr>
          <p:spPr bwMode="auto">
            <a:xfrm>
              <a:off x="2392363" y="3232150"/>
              <a:ext cx="92075" cy="92075"/>
            </a:xfrm>
            <a:prstGeom prst="flowChartConnector">
              <a:avLst/>
            </a:prstGeom>
            <a:solidFill>
              <a:srgbClr val="FF0000"/>
            </a:solidFill>
            <a:ln w="19050">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AutoShape 27"/>
            <p:cNvSpPr>
              <a:spLocks noChangeArrowheads="1"/>
            </p:cNvSpPr>
            <p:nvPr/>
          </p:nvSpPr>
          <p:spPr bwMode="auto">
            <a:xfrm>
              <a:off x="4135438" y="3533775"/>
              <a:ext cx="92075" cy="92075"/>
            </a:xfrm>
            <a:prstGeom prst="flowChartConnector">
              <a:avLst/>
            </a:prstGeom>
            <a:solidFill>
              <a:srgbClr val="FF0000"/>
            </a:solidFill>
            <a:ln w="19050">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30" name="AutoShape 28"/>
            <p:cNvCxnSpPr>
              <a:cxnSpLocks noChangeShapeType="1"/>
              <a:stCxn id="28" idx="6"/>
              <a:endCxn id="29" idx="2"/>
            </p:cNvCxnSpPr>
            <p:nvPr/>
          </p:nvCxnSpPr>
          <p:spPr bwMode="auto">
            <a:xfrm>
              <a:off x="2493963" y="3278187"/>
              <a:ext cx="1631950" cy="301625"/>
            </a:xfrm>
            <a:prstGeom prst="straightConnector1">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AutoShape 29"/>
            <p:cNvSpPr>
              <a:spLocks noChangeArrowheads="1"/>
            </p:cNvSpPr>
            <p:nvPr/>
          </p:nvSpPr>
          <p:spPr bwMode="auto">
            <a:xfrm>
              <a:off x="7718425" y="3933825"/>
              <a:ext cx="92075" cy="92075"/>
            </a:xfrm>
            <a:prstGeom prst="flowChartConnector">
              <a:avLst/>
            </a:prstGeom>
            <a:solidFill>
              <a:srgbClr val="FF0000"/>
            </a:solidFill>
            <a:ln w="19050">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32" name="AutoShape 30"/>
            <p:cNvCxnSpPr>
              <a:cxnSpLocks noChangeShapeType="1"/>
              <a:stCxn id="29" idx="6"/>
              <a:endCxn id="31" idx="2"/>
            </p:cNvCxnSpPr>
            <p:nvPr/>
          </p:nvCxnSpPr>
          <p:spPr bwMode="auto">
            <a:xfrm>
              <a:off x="4237038" y="3579812"/>
              <a:ext cx="3471862" cy="400050"/>
            </a:xfrm>
            <a:prstGeom prst="straightConnector1">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AutoShape 31"/>
            <p:cNvSpPr>
              <a:spLocks noChangeArrowheads="1"/>
            </p:cNvSpPr>
            <p:nvPr/>
          </p:nvSpPr>
          <p:spPr bwMode="auto">
            <a:xfrm>
              <a:off x="1579563" y="4479925"/>
              <a:ext cx="92075" cy="92075"/>
            </a:xfrm>
            <a:prstGeom prst="flowChartConnector">
              <a:avLst/>
            </a:prstGeom>
            <a:solidFill>
              <a:srgbClr val="FF0000"/>
            </a:solidFill>
            <a:ln w="19050">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34" name="AutoShape 32"/>
            <p:cNvCxnSpPr>
              <a:cxnSpLocks noChangeShapeType="1"/>
              <a:stCxn id="31" idx="2"/>
              <a:endCxn id="33" idx="6"/>
            </p:cNvCxnSpPr>
            <p:nvPr/>
          </p:nvCxnSpPr>
          <p:spPr bwMode="auto">
            <a:xfrm flipH="1">
              <a:off x="1681163" y="3979862"/>
              <a:ext cx="6027737" cy="546100"/>
            </a:xfrm>
            <a:prstGeom prst="straightConnector1">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AutoShape 33"/>
            <p:cNvSpPr>
              <a:spLocks noChangeArrowheads="1"/>
            </p:cNvSpPr>
            <p:nvPr/>
          </p:nvSpPr>
          <p:spPr bwMode="auto">
            <a:xfrm>
              <a:off x="5162550" y="4994275"/>
              <a:ext cx="92075" cy="92075"/>
            </a:xfrm>
            <a:prstGeom prst="flowChartConnector">
              <a:avLst/>
            </a:prstGeom>
            <a:solidFill>
              <a:srgbClr val="FF0000"/>
            </a:solidFill>
            <a:ln w="19050">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36" name="AutoShape 34"/>
            <p:cNvCxnSpPr>
              <a:cxnSpLocks noChangeShapeType="1"/>
              <a:stCxn id="33" idx="6"/>
              <a:endCxn id="35" idx="2"/>
            </p:cNvCxnSpPr>
            <p:nvPr/>
          </p:nvCxnSpPr>
          <p:spPr bwMode="auto">
            <a:xfrm>
              <a:off x="1681163" y="4525962"/>
              <a:ext cx="3471862" cy="514350"/>
            </a:xfrm>
            <a:prstGeom prst="straightConnector1">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AutoShape 35"/>
            <p:cNvSpPr>
              <a:spLocks noChangeArrowheads="1"/>
            </p:cNvSpPr>
            <p:nvPr/>
          </p:nvSpPr>
          <p:spPr bwMode="auto">
            <a:xfrm>
              <a:off x="598488" y="5321300"/>
              <a:ext cx="92075" cy="92075"/>
            </a:xfrm>
            <a:prstGeom prst="flowChartConnector">
              <a:avLst/>
            </a:prstGeom>
            <a:solidFill>
              <a:srgbClr val="FF0000"/>
            </a:solidFill>
            <a:ln w="19050">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38" name="AutoShape 36"/>
            <p:cNvCxnSpPr>
              <a:cxnSpLocks noChangeShapeType="1"/>
              <a:stCxn id="35" idx="2"/>
              <a:endCxn id="37" idx="6"/>
            </p:cNvCxnSpPr>
            <p:nvPr/>
          </p:nvCxnSpPr>
          <p:spPr bwMode="auto">
            <a:xfrm flipH="1">
              <a:off x="700088" y="5040312"/>
              <a:ext cx="4452937" cy="327025"/>
            </a:xfrm>
            <a:prstGeom prst="straightConnector1">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AutoShape 37"/>
            <p:cNvSpPr>
              <a:spLocks noChangeArrowheads="1"/>
            </p:cNvSpPr>
            <p:nvPr/>
          </p:nvSpPr>
          <p:spPr bwMode="auto">
            <a:xfrm>
              <a:off x="5370513" y="5780087"/>
              <a:ext cx="92075" cy="92075"/>
            </a:xfrm>
            <a:prstGeom prst="flowChartConnector">
              <a:avLst/>
            </a:prstGeom>
            <a:solidFill>
              <a:srgbClr val="FF0000"/>
            </a:solidFill>
            <a:ln w="19050">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0" name="AutoShape 38"/>
            <p:cNvCxnSpPr>
              <a:cxnSpLocks noChangeShapeType="1"/>
              <a:stCxn id="37" idx="6"/>
              <a:endCxn id="39" idx="2"/>
            </p:cNvCxnSpPr>
            <p:nvPr/>
          </p:nvCxnSpPr>
          <p:spPr bwMode="auto">
            <a:xfrm>
              <a:off x="700088" y="5367337"/>
              <a:ext cx="4660900" cy="458788"/>
            </a:xfrm>
            <a:prstGeom prst="straightConnector1">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AutoShape 39"/>
            <p:cNvSpPr>
              <a:spLocks noChangeArrowheads="1"/>
            </p:cNvSpPr>
            <p:nvPr/>
          </p:nvSpPr>
          <p:spPr bwMode="auto">
            <a:xfrm>
              <a:off x="2693988" y="6280150"/>
              <a:ext cx="92075" cy="92075"/>
            </a:xfrm>
            <a:prstGeom prst="flowChartConnector">
              <a:avLst/>
            </a:prstGeom>
            <a:solidFill>
              <a:srgbClr val="FF0000"/>
            </a:solidFill>
            <a:ln w="19050">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2" name="AutoShape 40"/>
            <p:cNvCxnSpPr>
              <a:cxnSpLocks noChangeShapeType="1"/>
              <a:stCxn id="39" idx="2"/>
              <a:endCxn id="41" idx="6"/>
            </p:cNvCxnSpPr>
            <p:nvPr/>
          </p:nvCxnSpPr>
          <p:spPr bwMode="auto">
            <a:xfrm flipH="1">
              <a:off x="2795588" y="5826125"/>
              <a:ext cx="2565400" cy="500062"/>
            </a:xfrm>
            <a:prstGeom prst="straightConnector1">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AutoShape 41"/>
            <p:cNvSpPr>
              <a:spLocks noChangeArrowheads="1"/>
            </p:cNvSpPr>
            <p:nvPr/>
          </p:nvSpPr>
          <p:spPr bwMode="auto">
            <a:xfrm>
              <a:off x="2908300" y="6613525"/>
              <a:ext cx="92075" cy="92075"/>
            </a:xfrm>
            <a:prstGeom prst="flowChartConnector">
              <a:avLst/>
            </a:prstGeom>
            <a:solidFill>
              <a:srgbClr val="FF0000"/>
            </a:solidFill>
            <a:ln w="19050">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4" name="AutoShape 42"/>
            <p:cNvCxnSpPr>
              <a:cxnSpLocks noChangeShapeType="1"/>
              <a:stCxn id="41" idx="5"/>
              <a:endCxn id="43" idx="1"/>
            </p:cNvCxnSpPr>
            <p:nvPr/>
          </p:nvCxnSpPr>
          <p:spPr bwMode="auto">
            <a:xfrm>
              <a:off x="2773363" y="6369050"/>
              <a:ext cx="147637" cy="247650"/>
            </a:xfrm>
            <a:prstGeom prst="straightConnector1">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Rectangle 43"/>
            <p:cNvSpPr>
              <a:spLocks noChangeArrowheads="1"/>
            </p:cNvSpPr>
            <p:nvPr/>
          </p:nvSpPr>
          <p:spPr bwMode="auto">
            <a:xfrm>
              <a:off x="5334000" y="5064125"/>
              <a:ext cx="32242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TW">
                  <a:latin typeface="VNI-Helve" pitchFamily="2" charset="0"/>
                </a:rPr>
                <a:t>Toång soá cylinder</a:t>
              </a:r>
            </a:p>
            <a:p>
              <a:r>
                <a:rPr kumimoji="0" lang="en-US" altLang="zh-TW">
                  <a:latin typeface="VNI-Helve" pitchFamily="2" charset="0"/>
                </a:rPr>
                <a:t>ñaõ duyeät qua: 640 </a:t>
              </a:r>
              <a:endParaRPr kumimoji="0" lang="en-US">
                <a:latin typeface="VNI-Helve" pitchFamily="2" charset="0"/>
              </a:endParaRPr>
            </a:p>
          </p:txBody>
        </p:sp>
        <p:sp>
          <p:nvSpPr>
            <p:cNvPr id="46" name="Line 46"/>
            <p:cNvSpPr>
              <a:spLocks noChangeShapeType="1"/>
            </p:cNvSpPr>
            <p:nvPr/>
          </p:nvSpPr>
          <p:spPr bwMode="auto">
            <a:xfrm>
              <a:off x="8305800" y="2989262"/>
              <a:ext cx="0" cy="309563"/>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535535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5.6 Các thuật toán Định vị đầu từ</a:t>
            </a:r>
            <a:endParaRPr lang="en-US" dirty="0"/>
          </a:p>
        </p:txBody>
      </p:sp>
      <p:sp>
        <p:nvSpPr>
          <p:cNvPr id="3" name="Content Placeholder 2"/>
          <p:cNvSpPr>
            <a:spLocks noGrp="1"/>
          </p:cNvSpPr>
          <p:nvPr>
            <p:ph idx="1"/>
          </p:nvPr>
        </p:nvSpPr>
        <p:spPr/>
        <p:txBody>
          <a:bodyPr/>
          <a:lstStyle/>
          <a:p>
            <a:r>
              <a:rPr lang="en-US" dirty="0">
                <a:solidFill>
                  <a:srgbClr val="0000FF"/>
                </a:solidFill>
              </a:rPr>
              <a:t>Shortest-Seek-Time First</a:t>
            </a:r>
            <a:r>
              <a:rPr lang="en-US" dirty="0"/>
              <a:t> (SSTF)</a:t>
            </a:r>
          </a:p>
        </p:txBody>
      </p:sp>
      <p:sp>
        <p:nvSpPr>
          <p:cNvPr id="4" name="Date Placeholder 3"/>
          <p:cNvSpPr>
            <a:spLocks noGrp="1"/>
          </p:cNvSpPr>
          <p:nvPr>
            <p:ph type="dt" sz="half" idx="10"/>
          </p:nvPr>
        </p:nvSpPr>
        <p:spPr/>
        <p:txBody>
          <a:bodyPr/>
          <a:lstStyle/>
          <a:p>
            <a:fld id="{CB44E0D7-0C67-4637-A2CB-07DBFE7909B7}" type="datetime1">
              <a:rPr lang="en-US" smtClean="0"/>
              <a:pPr/>
              <a:t>26-04-13</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pic>
        <p:nvPicPr>
          <p:cNvPr id="8" name="Picture 4"/>
          <p:cNvPicPr preferRelativeResize="0">
            <a:picLocks noChangeAspect="1" noChangeArrowheads="1"/>
          </p:cNvPicPr>
          <p:nvPr/>
        </p:nvPicPr>
        <p:blipFill>
          <a:blip r:embed="rId2">
            <a:clrChange>
              <a:clrFrom>
                <a:srgbClr val="E7E7E7"/>
              </a:clrFrom>
              <a:clrTo>
                <a:srgbClr val="E7E7E7">
                  <a:alpha val="0"/>
                </a:srgbClr>
              </a:clrTo>
            </a:clrChange>
            <a:extLst>
              <a:ext uri="{28A0092B-C50C-407E-A947-70E740481C1C}">
                <a14:useLocalDpi xmlns:a14="http://schemas.microsoft.com/office/drawing/2010/main" val="0"/>
              </a:ext>
            </a:extLst>
          </a:blip>
          <a:srcRect l="674" t="9938" r="674" b="9377"/>
          <a:stretch>
            <a:fillRect/>
          </a:stretch>
        </p:blipFill>
        <p:spPr bwMode="auto">
          <a:xfrm>
            <a:off x="533400" y="1909762"/>
            <a:ext cx="7818438" cy="48720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28586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5.6 Các thuật toán Định vị đầu từ</a:t>
            </a:r>
            <a:endParaRPr lang="en-US" dirty="0"/>
          </a:p>
        </p:txBody>
      </p:sp>
      <p:sp>
        <p:nvSpPr>
          <p:cNvPr id="3" name="Content Placeholder 2"/>
          <p:cNvSpPr>
            <a:spLocks noGrp="1"/>
          </p:cNvSpPr>
          <p:nvPr>
            <p:ph idx="1"/>
          </p:nvPr>
        </p:nvSpPr>
        <p:spPr/>
        <p:txBody>
          <a:bodyPr/>
          <a:lstStyle/>
          <a:p>
            <a:r>
              <a:rPr lang="en-US" dirty="0">
                <a:solidFill>
                  <a:srgbClr val="0000FF"/>
                </a:solidFill>
              </a:rPr>
              <a:t>SCAN</a:t>
            </a:r>
            <a:r>
              <a:rPr lang="en-US" dirty="0"/>
              <a:t> (elevator algorithm)</a:t>
            </a:r>
          </a:p>
        </p:txBody>
      </p:sp>
      <p:sp>
        <p:nvSpPr>
          <p:cNvPr id="4" name="Date Placeholder 3"/>
          <p:cNvSpPr>
            <a:spLocks noGrp="1"/>
          </p:cNvSpPr>
          <p:nvPr>
            <p:ph type="dt" sz="half" idx="10"/>
          </p:nvPr>
        </p:nvSpPr>
        <p:spPr/>
        <p:txBody>
          <a:bodyPr/>
          <a:lstStyle/>
          <a:p>
            <a:fld id="{CB44E0D7-0C67-4637-A2CB-07DBFE7909B7}" type="datetime1">
              <a:rPr lang="en-US" smtClean="0"/>
              <a:pPr/>
              <a:t>26-04-13</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pic>
        <p:nvPicPr>
          <p:cNvPr id="7" name="Picture 4"/>
          <p:cNvPicPr>
            <a:picLocks noChangeAspect="1" noChangeArrowheads="1"/>
          </p:cNvPicPr>
          <p:nvPr/>
        </p:nvPicPr>
        <p:blipFill>
          <a:blip r:embed="rId2">
            <a:clrChange>
              <a:clrFrom>
                <a:srgbClr val="E6E6E6"/>
              </a:clrFrom>
              <a:clrTo>
                <a:srgbClr val="E6E6E6">
                  <a:alpha val="0"/>
                </a:srgbClr>
              </a:clrTo>
            </a:clrChange>
            <a:extLst>
              <a:ext uri="{28A0092B-C50C-407E-A947-70E740481C1C}">
                <a14:useLocalDpi xmlns:a14="http://schemas.microsoft.com/office/drawing/2010/main" val="0"/>
              </a:ext>
            </a:extLst>
          </a:blip>
          <a:srcRect l="674" t="7782" r="450" b="8064"/>
          <a:stretch>
            <a:fillRect/>
          </a:stretch>
        </p:blipFill>
        <p:spPr bwMode="auto">
          <a:xfrm>
            <a:off x="914400" y="1905000"/>
            <a:ext cx="7034213" cy="48045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17594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5.6 Các thuật toán Định vị đầu từ</a:t>
            </a:r>
            <a:endParaRPr lang="en-US" dirty="0"/>
          </a:p>
        </p:txBody>
      </p:sp>
      <p:sp>
        <p:nvSpPr>
          <p:cNvPr id="3" name="Content Placeholder 2"/>
          <p:cNvSpPr>
            <a:spLocks noGrp="1"/>
          </p:cNvSpPr>
          <p:nvPr>
            <p:ph idx="1"/>
          </p:nvPr>
        </p:nvSpPr>
        <p:spPr/>
        <p:txBody>
          <a:bodyPr/>
          <a:lstStyle/>
          <a:p>
            <a:r>
              <a:rPr lang="en-US" dirty="0">
                <a:solidFill>
                  <a:srgbClr val="0000FF"/>
                </a:solidFill>
              </a:rPr>
              <a:t>C-SCAN</a:t>
            </a:r>
            <a:r>
              <a:rPr lang="en-US" dirty="0"/>
              <a:t> (Circular SCAN)</a:t>
            </a:r>
          </a:p>
        </p:txBody>
      </p:sp>
      <p:sp>
        <p:nvSpPr>
          <p:cNvPr id="4" name="Date Placeholder 3"/>
          <p:cNvSpPr>
            <a:spLocks noGrp="1"/>
          </p:cNvSpPr>
          <p:nvPr>
            <p:ph type="dt" sz="half" idx="10"/>
          </p:nvPr>
        </p:nvSpPr>
        <p:spPr/>
        <p:txBody>
          <a:bodyPr/>
          <a:lstStyle/>
          <a:p>
            <a:fld id="{CB44E0D7-0C67-4637-A2CB-07DBFE7909B7}" type="datetime1">
              <a:rPr lang="en-US" smtClean="0"/>
              <a:pPr/>
              <a:t>26-04-13</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dirty="0"/>
          </a:p>
        </p:txBody>
      </p:sp>
      <p:pic>
        <p:nvPicPr>
          <p:cNvPr id="7" name="Picture 4"/>
          <p:cNvPicPr>
            <a:picLocks noChangeAspect="1" noChangeArrowheads="1"/>
          </p:cNvPicPr>
          <p:nvPr/>
        </p:nvPicPr>
        <p:blipFill>
          <a:blip r:embed="rId2">
            <a:clrChange>
              <a:clrFrom>
                <a:srgbClr val="E7E7E7"/>
              </a:clrFrom>
              <a:clrTo>
                <a:srgbClr val="E7E7E7">
                  <a:alpha val="0"/>
                </a:srgbClr>
              </a:clrTo>
            </a:clrChange>
            <a:extLst>
              <a:ext uri="{28A0092B-C50C-407E-A947-70E740481C1C}">
                <a14:useLocalDpi xmlns:a14="http://schemas.microsoft.com/office/drawing/2010/main" val="0"/>
              </a:ext>
            </a:extLst>
          </a:blip>
          <a:srcRect l="674" t="7782" r="749" b="7501"/>
          <a:stretch>
            <a:fillRect/>
          </a:stretch>
        </p:blipFill>
        <p:spPr bwMode="auto">
          <a:xfrm>
            <a:off x="685800" y="1828800"/>
            <a:ext cx="7318375" cy="49715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70887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5.6 Các thuật toán Định vị đầu từ</a:t>
            </a:r>
            <a:endParaRPr lang="en-US" dirty="0"/>
          </a:p>
        </p:txBody>
      </p:sp>
      <p:sp>
        <p:nvSpPr>
          <p:cNvPr id="3" name="Content Placeholder 2"/>
          <p:cNvSpPr>
            <a:spLocks noGrp="1"/>
          </p:cNvSpPr>
          <p:nvPr>
            <p:ph idx="1"/>
          </p:nvPr>
        </p:nvSpPr>
        <p:spPr/>
        <p:txBody>
          <a:bodyPr/>
          <a:lstStyle/>
          <a:p>
            <a:r>
              <a:rPr lang="en-US" dirty="0">
                <a:solidFill>
                  <a:srgbClr val="0000FF"/>
                </a:solidFill>
              </a:rPr>
              <a:t>C-LOOK</a:t>
            </a:r>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26-04-13</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dirty="0"/>
          </a:p>
        </p:txBody>
      </p:sp>
      <p:pic>
        <p:nvPicPr>
          <p:cNvPr id="7" name="Picture 4"/>
          <p:cNvPicPr>
            <a:picLocks noChangeAspect="1" noChangeArrowheads="1"/>
          </p:cNvPicPr>
          <p:nvPr/>
        </p:nvPicPr>
        <p:blipFill>
          <a:blip r:embed="rId2">
            <a:clrChange>
              <a:clrFrom>
                <a:srgbClr val="E7E7E7"/>
              </a:clrFrom>
              <a:clrTo>
                <a:srgbClr val="E7E7E7">
                  <a:alpha val="0"/>
                </a:srgbClr>
              </a:clrTo>
            </a:clrChange>
            <a:extLst>
              <a:ext uri="{28A0092B-C50C-407E-A947-70E740481C1C}">
                <a14:useLocalDpi xmlns:a14="http://schemas.microsoft.com/office/drawing/2010/main" val="0"/>
              </a:ext>
            </a:extLst>
          </a:blip>
          <a:srcRect l="900" t="7689" r="450" b="7689"/>
          <a:stretch>
            <a:fillRect/>
          </a:stretch>
        </p:blipFill>
        <p:spPr bwMode="auto">
          <a:xfrm>
            <a:off x="914400" y="1905000"/>
            <a:ext cx="7113588" cy="48096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36622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5.6 Các thuật toán Định vị đầu từ</a:t>
            </a:r>
          </a:p>
        </p:txBody>
      </p:sp>
      <p:sp>
        <p:nvSpPr>
          <p:cNvPr id="3" name="Content Placeholder 2"/>
          <p:cNvSpPr>
            <a:spLocks noGrp="1"/>
          </p:cNvSpPr>
          <p:nvPr>
            <p:ph idx="1"/>
          </p:nvPr>
        </p:nvSpPr>
        <p:spPr/>
        <p:txBody>
          <a:bodyPr/>
          <a:lstStyle/>
          <a:p>
            <a:r>
              <a:rPr lang="en-US" dirty="0" smtClean="0"/>
              <a:t>Một vài nhận xét:</a:t>
            </a:r>
          </a:p>
          <a:p>
            <a:pPr lvl="1"/>
            <a:r>
              <a:rPr lang="en-US" dirty="0" smtClean="0"/>
              <a:t>SSTF là phương pháp phổ biến và tự nhiên;</a:t>
            </a:r>
            <a:endParaRPr lang="en-US" dirty="0"/>
          </a:p>
          <a:p>
            <a:pPr lvl="1"/>
            <a:r>
              <a:rPr lang="en-US" dirty="0"/>
              <a:t>SCAN </a:t>
            </a:r>
            <a:r>
              <a:rPr lang="en-US" dirty="0" smtClean="0"/>
              <a:t>và </a:t>
            </a:r>
            <a:r>
              <a:rPr lang="en-US" dirty="0"/>
              <a:t>C-SCAN </a:t>
            </a:r>
            <a:r>
              <a:rPr lang="en-US" dirty="0" smtClean="0"/>
              <a:t>tốt cho trường hợp tải lớn;</a:t>
            </a:r>
            <a:endParaRPr lang="en-US" dirty="0"/>
          </a:p>
          <a:p>
            <a:pPr lvl="1"/>
            <a:r>
              <a:rPr lang="en-US" dirty="0" smtClean="0"/>
              <a:t>Hiệu quả phụ thuộc vào số lượng và kiểu truy vấn, phương pháp phân bố tập tin;</a:t>
            </a:r>
          </a:p>
          <a:p>
            <a:pPr lvl="1"/>
            <a:r>
              <a:rPr lang="en-US" dirty="0" smtClean="0"/>
              <a:t>Các phương pháp có thể cài đặt thành các module riêng lẻ và vận dụng theo trường hợp;</a:t>
            </a:r>
          </a:p>
          <a:p>
            <a:pPr lvl="1"/>
            <a:r>
              <a:rPr lang="en-US" dirty="0" smtClean="0"/>
              <a:t>SSTF và LOOK có thể được lựa chọn là phương pháp mặc định.</a:t>
            </a:r>
          </a:p>
        </p:txBody>
      </p:sp>
      <p:sp>
        <p:nvSpPr>
          <p:cNvPr id="4" name="Date Placeholder 3"/>
          <p:cNvSpPr>
            <a:spLocks noGrp="1"/>
          </p:cNvSpPr>
          <p:nvPr>
            <p:ph type="dt" sz="half" idx="10"/>
          </p:nvPr>
        </p:nvSpPr>
        <p:spPr/>
        <p:txBody>
          <a:bodyPr/>
          <a:lstStyle/>
          <a:p>
            <a:fld id="{CB44E0D7-0C67-4637-A2CB-07DBFE7909B7}" type="datetime1">
              <a:rPr lang="en-US" smtClean="0"/>
              <a:pPr/>
              <a:t>26-04-13</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dirty="0"/>
          </a:p>
        </p:txBody>
      </p:sp>
    </p:spTree>
    <p:extLst>
      <p:ext uri="{BB962C8B-B14F-4D97-AF65-F5344CB8AC3E}">
        <p14:creationId xmlns:p14="http://schemas.microsoft.com/office/powerpoint/2010/main" val="2581441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 Hệ thống Tệp </a:t>
            </a:r>
            <a:r>
              <a:rPr lang="en-US" dirty="0" smtClean="0"/>
              <a:t>tin</a:t>
            </a:r>
            <a:endParaRPr lang="en-US" dirty="0"/>
          </a:p>
        </p:txBody>
      </p:sp>
      <p:sp>
        <p:nvSpPr>
          <p:cNvPr id="3" name="Content Placeholder 2"/>
          <p:cNvSpPr>
            <a:spLocks noGrp="1"/>
          </p:cNvSpPr>
          <p:nvPr>
            <p:ph idx="1"/>
          </p:nvPr>
        </p:nvSpPr>
        <p:spPr/>
        <p:txBody>
          <a:bodyPr/>
          <a:lstStyle/>
          <a:p>
            <a:pPr>
              <a:lnSpc>
                <a:spcPct val="90000"/>
              </a:lnSpc>
            </a:pPr>
            <a:r>
              <a:rPr lang="en-US" dirty="0"/>
              <a:t>File hay còn gọi là tập tin, là tập hợp thông tin/dữ liệu được tổ chức theo một cấu trúc nào đó. </a:t>
            </a:r>
          </a:p>
          <a:p>
            <a:pPr>
              <a:lnSpc>
                <a:spcPct val="90000"/>
              </a:lnSpc>
            </a:pPr>
            <a:r>
              <a:rPr lang="en-US" dirty="0"/>
              <a:t>Nội dung của tập tin có thể là chương trình, dữ liệu, văn bản,... </a:t>
            </a:r>
          </a:p>
          <a:p>
            <a:pPr>
              <a:lnSpc>
                <a:spcPct val="90000"/>
              </a:lnSpc>
            </a:pPr>
            <a:r>
              <a:rPr lang="en-US" dirty="0"/>
              <a:t>Mỗi tập tin được lưu trên thiết bị lưu trữ đều được đặt tên. </a:t>
            </a:r>
          </a:p>
          <a:p>
            <a:pPr>
              <a:lnSpc>
                <a:spcPct val="90000"/>
              </a:lnSpc>
            </a:pPr>
            <a:r>
              <a:rPr lang="en-US" dirty="0"/>
              <a:t>Mỗi hệ điều hành có qui ước đặt tên khác nhau, tên tập tin thường có 2 phần: phần tên (name) và phần mở rộng (extension).</a:t>
            </a:r>
          </a:p>
          <a:p>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26-04-13</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13723662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Cambria" pitchFamily="18" charset="0"/>
                <a:cs typeface="Calibri" pitchFamily="34" charset="0"/>
              </a:rPr>
              <a:t>Chương </a:t>
            </a:r>
            <a:r>
              <a:rPr lang="en-US" dirty="0" smtClean="0">
                <a:latin typeface="Cambria" pitchFamily="18" charset="0"/>
                <a:cs typeface="Calibri" pitchFamily="34" charset="0"/>
              </a:rPr>
              <a:t>5</a:t>
            </a:r>
            <a:r>
              <a:rPr lang="vi-VN" dirty="0" smtClean="0">
                <a:latin typeface="Cambria" pitchFamily="18" charset="0"/>
                <a:cs typeface="Calibri" pitchFamily="34" charset="0"/>
              </a:rPr>
              <a:t>. </a:t>
            </a:r>
            <a:r>
              <a:rPr lang="en-US" dirty="0" smtClean="0">
                <a:latin typeface="Cambria" pitchFamily="18" charset="0"/>
                <a:cs typeface="Calibri" pitchFamily="34" charset="0"/>
              </a:rPr>
              <a:t>Hệ thống tập tin</a:t>
            </a:r>
            <a:endParaRPr lang="vi-VN" dirty="0">
              <a:latin typeface="Cambria" pitchFamily="18" charset="0"/>
              <a:cs typeface="Calibri" pitchFamily="34" charset="0"/>
            </a:endParaRPr>
          </a:p>
        </p:txBody>
      </p:sp>
      <p:sp>
        <p:nvSpPr>
          <p:cNvPr id="3" name="Content Placeholder 2"/>
          <p:cNvSpPr>
            <a:spLocks noGrp="1"/>
          </p:cNvSpPr>
          <p:nvPr>
            <p:ph idx="1"/>
          </p:nvPr>
        </p:nvSpPr>
        <p:spPr/>
        <p:txBody>
          <a:bodyPr>
            <a:normAutofit/>
          </a:bodyPr>
          <a:lstStyle/>
          <a:p>
            <a:pPr marL="114300" indent="0">
              <a:buNone/>
            </a:pPr>
            <a:r>
              <a:rPr lang="en-US" b="1" dirty="0">
                <a:solidFill>
                  <a:schemeClr val="tx1">
                    <a:lumMod val="75000"/>
                    <a:lumOff val="25000"/>
                  </a:schemeClr>
                </a:solidFill>
              </a:rPr>
              <a:t>5.1. Hệ thống Tệp tin</a:t>
            </a:r>
            <a:endParaRPr lang="vi-VN" b="1" dirty="0">
              <a:solidFill>
                <a:schemeClr val="tx1">
                  <a:lumMod val="75000"/>
                  <a:lumOff val="25000"/>
                </a:schemeClr>
              </a:solidFill>
            </a:endParaRPr>
          </a:p>
          <a:p>
            <a:pPr marL="114300" indent="0">
              <a:buNone/>
            </a:pPr>
            <a:r>
              <a:rPr lang="en-US" b="1" dirty="0">
                <a:solidFill>
                  <a:schemeClr val="tx1">
                    <a:lumMod val="75000"/>
                    <a:lumOff val="25000"/>
                  </a:schemeClr>
                </a:solidFill>
              </a:rPr>
              <a:t>5.2. Cấu trúc tập tin và thư mục</a:t>
            </a:r>
            <a:endParaRPr lang="vi-VN" b="1" dirty="0">
              <a:solidFill>
                <a:schemeClr val="tx1">
                  <a:lumMod val="75000"/>
                  <a:lumOff val="25000"/>
                </a:schemeClr>
              </a:solidFill>
            </a:endParaRPr>
          </a:p>
          <a:p>
            <a:pPr marL="114300" indent="0">
              <a:buNone/>
            </a:pPr>
            <a:r>
              <a:rPr lang="en-US" b="1" dirty="0">
                <a:solidFill>
                  <a:schemeClr val="tx1">
                    <a:lumMod val="75000"/>
                    <a:lumOff val="25000"/>
                  </a:schemeClr>
                </a:solidFill>
              </a:rPr>
              <a:t>5.3. Cấu trúc hệ thống tập tin</a:t>
            </a:r>
            <a:endParaRPr lang="vi-VN" b="1" dirty="0">
              <a:solidFill>
                <a:schemeClr val="tx1">
                  <a:lumMod val="75000"/>
                  <a:lumOff val="25000"/>
                </a:schemeClr>
              </a:solidFill>
            </a:endParaRPr>
          </a:p>
          <a:p>
            <a:pPr marL="114300" indent="0">
              <a:buNone/>
            </a:pPr>
            <a:r>
              <a:rPr lang="en-US" b="1" dirty="0">
                <a:solidFill>
                  <a:schemeClr val="tx1">
                    <a:lumMod val="75000"/>
                    <a:lumOff val="25000"/>
                  </a:schemeClr>
                </a:solidFill>
              </a:rPr>
              <a:t>5.4</a:t>
            </a:r>
            <a:r>
              <a:rPr lang="en-US" b="1" dirty="0" smtClean="0">
                <a:solidFill>
                  <a:schemeClr val="tx1">
                    <a:lumMod val="75000"/>
                    <a:lumOff val="25000"/>
                  </a:schemeClr>
                </a:solidFill>
              </a:rPr>
              <a:t>. Các phương pháp cấp phát vùng nhớ</a:t>
            </a:r>
            <a:endParaRPr lang="en-US" b="1" dirty="0" smtClean="0">
              <a:solidFill>
                <a:schemeClr val="tx1">
                  <a:lumMod val="75000"/>
                  <a:lumOff val="25000"/>
                </a:schemeClr>
              </a:solidFill>
            </a:endParaRPr>
          </a:p>
          <a:p>
            <a:pPr marL="114300" indent="0">
              <a:buNone/>
            </a:pPr>
            <a:r>
              <a:rPr lang="en-US" b="1" dirty="0" smtClean="0">
                <a:solidFill>
                  <a:schemeClr val="tx1">
                    <a:lumMod val="75000"/>
                    <a:lumOff val="25000"/>
                  </a:schemeClr>
                </a:solidFill>
              </a:rPr>
              <a:t>5.5. Các thiết bị lưu trữ ngoài</a:t>
            </a:r>
            <a:endParaRPr lang="vi-VN" b="1" dirty="0" smtClean="0">
              <a:solidFill>
                <a:schemeClr val="tx1">
                  <a:lumMod val="75000"/>
                  <a:lumOff val="25000"/>
                </a:schemeClr>
              </a:solidFill>
            </a:endParaRPr>
          </a:p>
          <a:p>
            <a:pPr marL="114300" indent="0">
              <a:buNone/>
            </a:pPr>
            <a:r>
              <a:rPr lang="en-US" b="1" dirty="0" smtClean="0">
                <a:solidFill>
                  <a:schemeClr val="tx1">
                    <a:lumMod val="75000"/>
                    <a:lumOff val="25000"/>
                  </a:schemeClr>
                </a:solidFill>
              </a:rPr>
              <a:t>5.6</a:t>
            </a:r>
            <a:r>
              <a:rPr lang="en-US" b="1" dirty="0">
                <a:solidFill>
                  <a:schemeClr val="tx1">
                    <a:lumMod val="75000"/>
                    <a:lumOff val="25000"/>
                  </a:schemeClr>
                </a:solidFill>
              </a:rPr>
              <a:t>. Ổ đĩa và các thuật toán Định vị đầu từ</a:t>
            </a:r>
            <a:endParaRPr lang="vi-VN" b="1" dirty="0">
              <a:solidFill>
                <a:schemeClr val="tx1">
                  <a:lumMod val="75000"/>
                  <a:lumOff val="25000"/>
                </a:schemeClr>
              </a:solidFill>
            </a:endParaRPr>
          </a:p>
          <a:p>
            <a:pPr marL="114300" indent="0">
              <a:buNone/>
            </a:pPr>
            <a:r>
              <a:rPr lang="en-US" b="1" dirty="0">
                <a:solidFill>
                  <a:schemeClr val="tx1">
                    <a:lumMod val="75000"/>
                    <a:lumOff val="25000"/>
                  </a:schemeClr>
                </a:solidFill>
              </a:rPr>
              <a:t>5.7. Bài tập phần Hệ thống tập tin</a:t>
            </a:r>
            <a:endParaRPr lang="vi-VN" b="1" dirty="0">
              <a:solidFill>
                <a:schemeClr val="tx1">
                  <a:lumMod val="75000"/>
                  <a:lumOff val="25000"/>
                </a:schemeClr>
              </a:solidFill>
            </a:endParaRPr>
          </a:p>
          <a:p>
            <a:pPr marL="411480" lvl="1" indent="0">
              <a:buNone/>
            </a:pPr>
            <a:endParaRPr lang="en-US" sz="2600" b="1" dirty="0" smtClean="0"/>
          </a:p>
        </p:txBody>
      </p:sp>
      <p:sp>
        <p:nvSpPr>
          <p:cNvPr id="4" name="Date Placeholder 3"/>
          <p:cNvSpPr>
            <a:spLocks noGrp="1"/>
          </p:cNvSpPr>
          <p:nvPr>
            <p:ph type="dt" sz="half" idx="10"/>
          </p:nvPr>
        </p:nvSpPr>
        <p:spPr/>
        <p:txBody>
          <a:bodyPr/>
          <a:lstStyle/>
          <a:p>
            <a:fld id="{825DEB80-2E67-47AA-8CC8-2817B6C17B3D}" type="datetime1">
              <a:rPr lang="en-US" smtClean="0"/>
              <a:t>26-04-13</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286545216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 Hệ thống Tệp tin</a:t>
            </a:r>
          </a:p>
        </p:txBody>
      </p:sp>
      <p:sp>
        <p:nvSpPr>
          <p:cNvPr id="3" name="Content Placeholder 2"/>
          <p:cNvSpPr>
            <a:spLocks noGrp="1"/>
          </p:cNvSpPr>
          <p:nvPr>
            <p:ph idx="1"/>
          </p:nvPr>
        </p:nvSpPr>
        <p:spPr/>
        <p:txBody>
          <a:bodyPr/>
          <a:lstStyle/>
          <a:p>
            <a:r>
              <a:rPr lang="en-US" dirty="0"/>
              <a:t>Các thuộc tính trên </a:t>
            </a:r>
            <a:r>
              <a:rPr lang="en-US" dirty="0" smtClean="0"/>
              <a:t>file:</a:t>
            </a:r>
          </a:p>
          <a:p>
            <a:pPr lvl="1">
              <a:lnSpc>
                <a:spcPct val="90000"/>
              </a:lnSpc>
            </a:pPr>
            <a:r>
              <a:rPr lang="en-US" sz="2800" b="1" dirty="0"/>
              <a:t>Tên </a:t>
            </a:r>
            <a:r>
              <a:rPr lang="en-US" sz="2800" dirty="0"/>
              <a:t>(name) </a:t>
            </a:r>
          </a:p>
          <a:p>
            <a:pPr lvl="1">
              <a:lnSpc>
                <a:spcPct val="90000"/>
              </a:lnSpc>
            </a:pPr>
            <a:r>
              <a:rPr lang="en-US" sz="2800" b="1" dirty="0"/>
              <a:t>Định danh </a:t>
            </a:r>
            <a:r>
              <a:rPr lang="en-US" sz="2800" dirty="0"/>
              <a:t>(identifier)</a:t>
            </a:r>
          </a:p>
          <a:p>
            <a:pPr lvl="1">
              <a:lnSpc>
                <a:spcPct val="90000"/>
              </a:lnSpc>
            </a:pPr>
            <a:r>
              <a:rPr lang="en-US" sz="2800" b="1" dirty="0"/>
              <a:t>Kiểu </a:t>
            </a:r>
            <a:r>
              <a:rPr lang="en-US" sz="2800" dirty="0"/>
              <a:t>(type)</a:t>
            </a:r>
          </a:p>
          <a:p>
            <a:pPr lvl="1">
              <a:lnSpc>
                <a:spcPct val="90000"/>
              </a:lnSpc>
            </a:pPr>
            <a:r>
              <a:rPr lang="en-US" sz="2800" b="1" dirty="0"/>
              <a:t>Vị trí </a:t>
            </a:r>
            <a:r>
              <a:rPr lang="en-US" sz="2800" dirty="0"/>
              <a:t>(location) </a:t>
            </a:r>
          </a:p>
          <a:p>
            <a:pPr lvl="1">
              <a:lnSpc>
                <a:spcPct val="90000"/>
              </a:lnSpc>
            </a:pPr>
            <a:r>
              <a:rPr lang="en-US" sz="2800" b="1" dirty="0"/>
              <a:t>Kích thước </a:t>
            </a:r>
            <a:r>
              <a:rPr lang="en-US" sz="2800" dirty="0"/>
              <a:t>(size)</a:t>
            </a:r>
          </a:p>
          <a:p>
            <a:pPr lvl="1">
              <a:lnSpc>
                <a:spcPct val="90000"/>
              </a:lnSpc>
            </a:pPr>
            <a:r>
              <a:rPr lang="en-US" sz="2800" b="1" dirty="0"/>
              <a:t>Giờ </a:t>
            </a:r>
            <a:r>
              <a:rPr lang="en-US" sz="2800" dirty="0"/>
              <a:t>(time), </a:t>
            </a:r>
            <a:r>
              <a:rPr lang="en-US" sz="2800" b="1" dirty="0"/>
              <a:t>ngày </a:t>
            </a:r>
            <a:r>
              <a:rPr lang="en-US" sz="2800" dirty="0"/>
              <a:t>(date) và </a:t>
            </a:r>
            <a:r>
              <a:rPr lang="en-US" sz="2800" b="1" dirty="0"/>
              <a:t>định danh người dùng </a:t>
            </a:r>
            <a:r>
              <a:rPr lang="en-US" sz="2800" dirty="0"/>
              <a:t>(user identification)</a:t>
            </a:r>
          </a:p>
          <a:p>
            <a:pPr lvl="1">
              <a:lnSpc>
                <a:spcPct val="90000"/>
              </a:lnSpc>
            </a:pPr>
            <a:r>
              <a:rPr lang="en-US" sz="2800" dirty="0"/>
              <a:t>Các thông tin tập tin được lưu trữ trên cấu trúc thư mục và được duy trì trên thiết bị</a:t>
            </a:r>
          </a:p>
          <a:p>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26-04-13</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4778725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 Hệ thống Tệp tin</a:t>
            </a:r>
          </a:p>
        </p:txBody>
      </p:sp>
      <p:sp>
        <p:nvSpPr>
          <p:cNvPr id="3" name="Content Placeholder 2"/>
          <p:cNvSpPr>
            <a:spLocks noGrp="1"/>
          </p:cNvSpPr>
          <p:nvPr>
            <p:ph idx="1"/>
          </p:nvPr>
        </p:nvSpPr>
        <p:spPr/>
        <p:txBody>
          <a:bodyPr/>
          <a:lstStyle/>
          <a:p>
            <a:r>
              <a:rPr lang="pt-BR" dirty="0"/>
              <a:t>Các thao tác trên </a:t>
            </a:r>
            <a:r>
              <a:rPr lang="pt-BR" dirty="0" smtClean="0"/>
              <a:t>file:</a:t>
            </a:r>
          </a:p>
          <a:p>
            <a:pPr lvl="1">
              <a:lnSpc>
                <a:spcPct val="80000"/>
              </a:lnSpc>
            </a:pPr>
            <a:r>
              <a:rPr lang="en-US" dirty="0"/>
              <a:t>Tạo</a:t>
            </a:r>
          </a:p>
          <a:p>
            <a:pPr lvl="1">
              <a:lnSpc>
                <a:spcPct val="80000"/>
              </a:lnSpc>
            </a:pPr>
            <a:r>
              <a:rPr lang="en-US" dirty="0"/>
              <a:t>Mở</a:t>
            </a:r>
          </a:p>
          <a:p>
            <a:pPr lvl="1">
              <a:lnSpc>
                <a:spcPct val="80000"/>
              </a:lnSpc>
            </a:pPr>
            <a:r>
              <a:rPr lang="en-US" dirty="0"/>
              <a:t>Đóng</a:t>
            </a:r>
          </a:p>
          <a:p>
            <a:pPr lvl="1">
              <a:lnSpc>
                <a:spcPct val="80000"/>
              </a:lnSpc>
            </a:pPr>
            <a:r>
              <a:rPr lang="en-US" dirty="0"/>
              <a:t>Ghi</a:t>
            </a:r>
          </a:p>
          <a:p>
            <a:pPr lvl="1">
              <a:lnSpc>
                <a:spcPct val="80000"/>
              </a:lnSpc>
            </a:pPr>
            <a:r>
              <a:rPr lang="en-US" dirty="0"/>
              <a:t>Đọc</a:t>
            </a:r>
          </a:p>
          <a:p>
            <a:pPr lvl="1">
              <a:lnSpc>
                <a:spcPct val="80000"/>
              </a:lnSpc>
            </a:pPr>
            <a:r>
              <a:rPr lang="en-US" dirty="0"/>
              <a:t>Di chuyển</a:t>
            </a:r>
          </a:p>
          <a:p>
            <a:pPr lvl="1">
              <a:lnSpc>
                <a:spcPct val="80000"/>
              </a:lnSpc>
            </a:pPr>
            <a:r>
              <a:rPr lang="en-US" dirty="0"/>
              <a:t>Xóa</a:t>
            </a:r>
          </a:p>
          <a:p>
            <a:pPr lvl="1">
              <a:lnSpc>
                <a:spcPct val="80000"/>
              </a:lnSpc>
            </a:pPr>
            <a:r>
              <a:rPr lang="en-US" dirty="0"/>
              <a:t>Tìm</a:t>
            </a:r>
          </a:p>
          <a:p>
            <a:pPr lvl="1">
              <a:lnSpc>
                <a:spcPct val="80000"/>
              </a:lnSpc>
            </a:pPr>
            <a:r>
              <a:rPr lang="en-US" dirty="0"/>
              <a:t>Lấy thuộc tính</a:t>
            </a:r>
          </a:p>
          <a:p>
            <a:pPr lvl="1">
              <a:lnSpc>
                <a:spcPct val="80000"/>
              </a:lnSpc>
            </a:pPr>
            <a:r>
              <a:rPr lang="en-US" dirty="0"/>
              <a:t>Đổi tên</a:t>
            </a:r>
          </a:p>
          <a:p>
            <a:pPr lvl="1">
              <a:lnSpc>
                <a:spcPct val="80000"/>
              </a:lnSpc>
            </a:pPr>
            <a:r>
              <a:rPr lang="en-US" dirty="0"/>
              <a:t>.V.v.</a:t>
            </a:r>
          </a:p>
          <a:p>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26-04-13</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18995614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 Hệ thống Tệp tin</a:t>
            </a:r>
          </a:p>
        </p:txBody>
      </p:sp>
      <p:sp>
        <p:nvSpPr>
          <p:cNvPr id="3" name="Content Placeholder 2"/>
          <p:cNvSpPr>
            <a:spLocks noGrp="1"/>
          </p:cNvSpPr>
          <p:nvPr>
            <p:ph idx="1"/>
          </p:nvPr>
        </p:nvSpPr>
        <p:spPr/>
        <p:txBody>
          <a:bodyPr/>
          <a:lstStyle/>
          <a:p>
            <a:r>
              <a:rPr lang="en-US" dirty="0"/>
              <a:t>Các kiểu </a:t>
            </a:r>
            <a:r>
              <a:rPr lang="en-US" dirty="0" smtClean="0"/>
              <a:t>file:</a:t>
            </a:r>
          </a:p>
          <a:p>
            <a:pPr lvl="1"/>
            <a:r>
              <a:rPr lang="en-US" b="1" dirty="0"/>
              <a:t>File thường</a:t>
            </a:r>
            <a:r>
              <a:rPr lang="en-US" dirty="0"/>
              <a:t>: là file văn bản hay file nhị phân chứa thông tin của người sử dụng </a:t>
            </a:r>
          </a:p>
          <a:p>
            <a:pPr lvl="1"/>
            <a:r>
              <a:rPr lang="en-US" b="1" dirty="0"/>
              <a:t>Thư mục</a:t>
            </a:r>
            <a:r>
              <a:rPr lang="en-US" dirty="0"/>
              <a:t>: là những file hệ thống dùng để lưu giữ cấu trúc của hệ thống file </a:t>
            </a:r>
          </a:p>
          <a:p>
            <a:pPr lvl="1"/>
            <a:r>
              <a:rPr lang="en-US" b="1" dirty="0"/>
              <a:t>File có ký tự đặc biệt</a:t>
            </a:r>
            <a:r>
              <a:rPr lang="en-US" dirty="0"/>
              <a:t>: liên quan đến nhập/xuất thông qua các thiết bị nhập/xuất tuần tự như màn hình, máy in,.. </a:t>
            </a:r>
          </a:p>
          <a:p>
            <a:pPr lvl="1"/>
            <a:r>
              <a:rPr lang="en-US" b="1" dirty="0"/>
              <a:t>File khối</a:t>
            </a:r>
            <a:r>
              <a:rPr lang="en-US" dirty="0"/>
              <a:t>: dùng để truy xuất trên thiết bị đĩa </a:t>
            </a:r>
          </a:p>
          <a:p>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26-04-13</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2056684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Cambria" pitchFamily="18" charset="0"/>
                <a:cs typeface="Calibri" pitchFamily="34" charset="0"/>
              </a:rPr>
              <a:t>Chương </a:t>
            </a:r>
            <a:r>
              <a:rPr lang="en-US" dirty="0" smtClean="0">
                <a:latin typeface="Cambria" pitchFamily="18" charset="0"/>
                <a:cs typeface="Calibri" pitchFamily="34" charset="0"/>
              </a:rPr>
              <a:t>5</a:t>
            </a:r>
            <a:r>
              <a:rPr lang="vi-VN" dirty="0" smtClean="0">
                <a:latin typeface="Cambria" pitchFamily="18" charset="0"/>
                <a:cs typeface="Calibri" pitchFamily="34" charset="0"/>
              </a:rPr>
              <a:t>. </a:t>
            </a:r>
            <a:r>
              <a:rPr lang="en-US" dirty="0" smtClean="0">
                <a:latin typeface="Cambria" pitchFamily="18" charset="0"/>
                <a:cs typeface="Calibri" pitchFamily="34" charset="0"/>
              </a:rPr>
              <a:t>Hệ thống tập tin</a:t>
            </a:r>
            <a:endParaRPr lang="vi-VN" dirty="0">
              <a:latin typeface="Cambria" pitchFamily="18" charset="0"/>
              <a:cs typeface="Calibri" pitchFamily="34" charset="0"/>
            </a:endParaRPr>
          </a:p>
        </p:txBody>
      </p:sp>
      <p:sp>
        <p:nvSpPr>
          <p:cNvPr id="3" name="Content Placeholder 2"/>
          <p:cNvSpPr>
            <a:spLocks noGrp="1"/>
          </p:cNvSpPr>
          <p:nvPr>
            <p:ph idx="1"/>
          </p:nvPr>
        </p:nvSpPr>
        <p:spPr/>
        <p:txBody>
          <a:bodyPr>
            <a:normAutofit/>
          </a:bodyPr>
          <a:lstStyle/>
          <a:p>
            <a:pPr marL="114300" indent="0">
              <a:buNone/>
            </a:pPr>
            <a:r>
              <a:rPr lang="en-US" b="1" dirty="0">
                <a:solidFill>
                  <a:schemeClr val="tx1">
                    <a:lumMod val="75000"/>
                    <a:lumOff val="25000"/>
                  </a:schemeClr>
                </a:solidFill>
              </a:rPr>
              <a:t>5.1. Hệ thống Tệp tin</a:t>
            </a:r>
            <a:endParaRPr lang="vi-VN" b="1" dirty="0">
              <a:solidFill>
                <a:schemeClr val="tx1">
                  <a:lumMod val="75000"/>
                  <a:lumOff val="25000"/>
                </a:schemeClr>
              </a:solidFill>
            </a:endParaRPr>
          </a:p>
          <a:p>
            <a:pPr marL="114300" indent="0">
              <a:buNone/>
            </a:pPr>
            <a:r>
              <a:rPr lang="en-US" b="1" dirty="0"/>
              <a:t>5.2. Cấu trúc tập tin và thư mục</a:t>
            </a:r>
            <a:endParaRPr lang="vi-VN" b="1" dirty="0"/>
          </a:p>
          <a:p>
            <a:pPr marL="114300" indent="0">
              <a:buNone/>
            </a:pPr>
            <a:r>
              <a:rPr lang="en-US" b="1" dirty="0">
                <a:solidFill>
                  <a:schemeClr val="tx1">
                    <a:lumMod val="75000"/>
                    <a:lumOff val="25000"/>
                  </a:schemeClr>
                </a:solidFill>
              </a:rPr>
              <a:t>5.3. Cấu trúc hệ thống tập tin</a:t>
            </a:r>
            <a:endParaRPr lang="vi-VN" b="1" dirty="0">
              <a:solidFill>
                <a:schemeClr val="tx1">
                  <a:lumMod val="75000"/>
                  <a:lumOff val="25000"/>
                </a:schemeClr>
              </a:solidFill>
            </a:endParaRPr>
          </a:p>
          <a:p>
            <a:pPr marL="114300" indent="0">
              <a:buNone/>
            </a:pPr>
            <a:r>
              <a:rPr lang="en-US" b="1" dirty="0">
                <a:solidFill>
                  <a:schemeClr val="tx1">
                    <a:lumMod val="75000"/>
                    <a:lumOff val="25000"/>
                  </a:schemeClr>
                </a:solidFill>
              </a:rPr>
              <a:t>5.4</a:t>
            </a:r>
            <a:r>
              <a:rPr lang="en-US" b="1" dirty="0" smtClean="0">
                <a:solidFill>
                  <a:schemeClr val="tx1">
                    <a:lumMod val="75000"/>
                    <a:lumOff val="25000"/>
                  </a:schemeClr>
                </a:solidFill>
              </a:rPr>
              <a:t>. Các phương pháp cấp phát vùng nhớ</a:t>
            </a:r>
            <a:endParaRPr lang="en-US" b="1" dirty="0" smtClean="0">
              <a:solidFill>
                <a:schemeClr val="tx1">
                  <a:lumMod val="75000"/>
                  <a:lumOff val="25000"/>
                </a:schemeClr>
              </a:solidFill>
            </a:endParaRPr>
          </a:p>
          <a:p>
            <a:pPr marL="114300" indent="0">
              <a:buNone/>
            </a:pPr>
            <a:r>
              <a:rPr lang="en-US" b="1" dirty="0" smtClean="0">
                <a:solidFill>
                  <a:schemeClr val="tx1">
                    <a:lumMod val="75000"/>
                    <a:lumOff val="25000"/>
                  </a:schemeClr>
                </a:solidFill>
              </a:rPr>
              <a:t>5.5. Các thiết bị lưu trữ ngoài</a:t>
            </a:r>
            <a:endParaRPr lang="vi-VN" b="1" dirty="0" smtClean="0">
              <a:solidFill>
                <a:schemeClr val="tx1">
                  <a:lumMod val="75000"/>
                  <a:lumOff val="25000"/>
                </a:schemeClr>
              </a:solidFill>
            </a:endParaRPr>
          </a:p>
          <a:p>
            <a:pPr marL="114300" indent="0">
              <a:buNone/>
            </a:pPr>
            <a:r>
              <a:rPr lang="en-US" b="1" dirty="0" smtClean="0">
                <a:solidFill>
                  <a:schemeClr val="tx1">
                    <a:lumMod val="75000"/>
                    <a:lumOff val="25000"/>
                  </a:schemeClr>
                </a:solidFill>
              </a:rPr>
              <a:t>5.6</a:t>
            </a:r>
            <a:r>
              <a:rPr lang="en-US" b="1" dirty="0">
                <a:solidFill>
                  <a:schemeClr val="tx1">
                    <a:lumMod val="75000"/>
                    <a:lumOff val="25000"/>
                  </a:schemeClr>
                </a:solidFill>
              </a:rPr>
              <a:t>. Ổ đĩa và các thuật toán Định vị đầu từ</a:t>
            </a:r>
            <a:endParaRPr lang="vi-VN" b="1" dirty="0">
              <a:solidFill>
                <a:schemeClr val="tx1">
                  <a:lumMod val="75000"/>
                  <a:lumOff val="25000"/>
                </a:schemeClr>
              </a:solidFill>
            </a:endParaRPr>
          </a:p>
          <a:p>
            <a:pPr marL="114300" indent="0">
              <a:buNone/>
            </a:pPr>
            <a:r>
              <a:rPr lang="en-US" b="1" dirty="0">
                <a:solidFill>
                  <a:schemeClr val="tx1">
                    <a:lumMod val="75000"/>
                    <a:lumOff val="25000"/>
                  </a:schemeClr>
                </a:solidFill>
              </a:rPr>
              <a:t>5.7. Bài tập phần Hệ thống tập tin</a:t>
            </a:r>
            <a:endParaRPr lang="vi-VN" b="1" dirty="0">
              <a:solidFill>
                <a:schemeClr val="tx1">
                  <a:lumMod val="75000"/>
                  <a:lumOff val="25000"/>
                </a:schemeClr>
              </a:solidFill>
            </a:endParaRPr>
          </a:p>
          <a:p>
            <a:pPr marL="411480" lvl="1" indent="0">
              <a:buNone/>
            </a:pPr>
            <a:endParaRPr lang="en-US" sz="2600" b="1" dirty="0" smtClean="0"/>
          </a:p>
        </p:txBody>
      </p:sp>
      <p:sp>
        <p:nvSpPr>
          <p:cNvPr id="4" name="Date Placeholder 3"/>
          <p:cNvSpPr>
            <a:spLocks noGrp="1"/>
          </p:cNvSpPr>
          <p:nvPr>
            <p:ph type="dt" sz="half" idx="10"/>
          </p:nvPr>
        </p:nvSpPr>
        <p:spPr/>
        <p:txBody>
          <a:bodyPr/>
          <a:lstStyle/>
          <a:p>
            <a:fld id="{825DEB80-2E67-47AA-8CC8-2817B6C17B3D}" type="datetime1">
              <a:rPr lang="en-US" smtClean="0"/>
              <a:t>26-04-13</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93605335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5.2. Cấu trúc tập tin và thư </a:t>
            </a:r>
            <a:r>
              <a:rPr lang="vi-VN" dirty="0" smtClean="0"/>
              <a:t>mục</a:t>
            </a:r>
            <a:endParaRPr lang="en-US" dirty="0"/>
          </a:p>
        </p:txBody>
      </p:sp>
      <p:sp>
        <p:nvSpPr>
          <p:cNvPr id="3" name="Content Placeholder 2"/>
          <p:cNvSpPr>
            <a:spLocks noGrp="1"/>
          </p:cNvSpPr>
          <p:nvPr>
            <p:ph idx="1"/>
          </p:nvPr>
        </p:nvSpPr>
        <p:spPr/>
        <p:txBody>
          <a:bodyPr/>
          <a:lstStyle/>
          <a:p>
            <a:pPr>
              <a:lnSpc>
                <a:spcPct val="90000"/>
              </a:lnSpc>
            </a:pPr>
            <a:r>
              <a:rPr lang="en-US" dirty="0"/>
              <a:t>Các hệ điều hành thường hỗ trợ ba cấu trúc file thông d</a:t>
            </a:r>
            <a:r>
              <a:rPr lang="en-US" dirty="0" smtClean="0"/>
              <a:t>ụng </a:t>
            </a:r>
            <a:r>
              <a:rPr lang="en-US" dirty="0"/>
              <a:t>là: </a:t>
            </a:r>
            <a:endParaRPr lang="en-US" b="1" dirty="0" smtClean="0"/>
          </a:p>
          <a:p>
            <a:pPr lvl="1">
              <a:lnSpc>
                <a:spcPct val="90000"/>
              </a:lnSpc>
            </a:pPr>
            <a:r>
              <a:rPr lang="en-US" b="1" dirty="0" smtClean="0"/>
              <a:t>Không </a:t>
            </a:r>
            <a:r>
              <a:rPr lang="en-US" b="1" dirty="0"/>
              <a:t>có cấu trúc</a:t>
            </a:r>
            <a:r>
              <a:rPr lang="en-US" dirty="0"/>
              <a:t>: file là một dãy tuần tự các byte </a:t>
            </a:r>
          </a:p>
          <a:p>
            <a:pPr lvl="1">
              <a:lnSpc>
                <a:spcPct val="90000"/>
              </a:lnSpc>
            </a:pPr>
            <a:r>
              <a:rPr lang="en-US" b="1" dirty="0"/>
              <a:t>Có cấu trúc</a:t>
            </a:r>
            <a:r>
              <a:rPr lang="en-US" dirty="0"/>
              <a:t>: File là một dãy các mẫu tin có kích thước cố định </a:t>
            </a:r>
          </a:p>
          <a:p>
            <a:pPr lvl="1">
              <a:lnSpc>
                <a:spcPct val="90000"/>
              </a:lnSpc>
            </a:pPr>
            <a:r>
              <a:rPr lang="en-US" b="1" dirty="0"/>
              <a:t>Cấu trúc cây</a:t>
            </a:r>
            <a:r>
              <a:rPr lang="en-US" dirty="0"/>
              <a:t>: File gồm một cây của những mẫu tin không </a:t>
            </a:r>
            <a:r>
              <a:rPr lang="en-US" dirty="0" smtClean="0"/>
              <a:t>nhất thiết </a:t>
            </a:r>
            <a:r>
              <a:rPr lang="en-US" dirty="0"/>
              <a:t>có cùng chiều dài, mỗi mẫu tin có một trường khoá giúp việc tìm kiếm nhanh hơn</a:t>
            </a:r>
          </a:p>
          <a:p>
            <a:r>
              <a:rPr lang="en-US" dirty="0" smtClean="0"/>
              <a:t>Các phương pháp truy xuất đến file:</a:t>
            </a:r>
          </a:p>
          <a:p>
            <a:pPr lvl="1"/>
            <a:r>
              <a:rPr lang="en-US" dirty="0"/>
              <a:t>Truy xuất tuần tự</a:t>
            </a:r>
          </a:p>
          <a:p>
            <a:pPr lvl="1"/>
            <a:r>
              <a:rPr lang="en-US" dirty="0"/>
              <a:t>Truy xuất trực tiếp</a:t>
            </a:r>
          </a:p>
          <a:p>
            <a:endParaRPr lang="en-US" dirty="0"/>
          </a:p>
        </p:txBody>
      </p:sp>
      <p:sp>
        <p:nvSpPr>
          <p:cNvPr id="4" name="Date Placeholder 3"/>
          <p:cNvSpPr>
            <a:spLocks noGrp="1"/>
          </p:cNvSpPr>
          <p:nvPr>
            <p:ph type="dt" sz="half" idx="10"/>
          </p:nvPr>
        </p:nvSpPr>
        <p:spPr/>
        <p:txBody>
          <a:bodyPr/>
          <a:lstStyle/>
          <a:p>
            <a:fld id="{CB44E0D7-0C67-4637-A2CB-07DBFE7909B7}" type="datetime1">
              <a:rPr lang="en-US" smtClean="0"/>
              <a:pPr/>
              <a:t>26-04-13</a:t>
            </a:fld>
            <a:endParaRPr lang="en-US" dirty="0"/>
          </a:p>
        </p:txBody>
      </p:sp>
      <p:sp>
        <p:nvSpPr>
          <p:cNvPr id="5" name="Footer Placeholder 4"/>
          <p:cNvSpPr>
            <a:spLocks noGrp="1"/>
          </p:cNvSpPr>
          <p:nvPr>
            <p:ph type="ftr" sz="quarter" idx="11"/>
          </p:nvPr>
        </p:nvSpPr>
        <p:spPr/>
        <p:txBody>
          <a:bodyPr/>
          <a:lstStyle/>
          <a:p>
            <a:r>
              <a:rPr lang="en-US" smtClean="0"/>
              <a:t>GV. Hà Chí Trung,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1654767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7549</TotalTime>
  <Words>2570</Words>
  <Application>Microsoft Office PowerPoint</Application>
  <PresentationFormat>On-screen Show (4:3)</PresentationFormat>
  <Paragraphs>347</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Adjacency</vt:lpstr>
      <vt:lpstr>Lý thuyết hệ điều hành</vt:lpstr>
      <vt:lpstr>Chương 5. Hệ thống tập tin</vt:lpstr>
      <vt:lpstr>Chương 5. Hệ thống tập tin</vt:lpstr>
      <vt:lpstr>5.1. Hệ thống Tệp tin</vt:lpstr>
      <vt:lpstr>5.1. Hệ thống Tệp tin</vt:lpstr>
      <vt:lpstr>5.1. Hệ thống Tệp tin</vt:lpstr>
      <vt:lpstr>5.1. Hệ thống Tệp tin</vt:lpstr>
      <vt:lpstr>Chương 5. Hệ thống tập tin</vt:lpstr>
      <vt:lpstr>5.2. Cấu trúc tập tin và thư mục</vt:lpstr>
      <vt:lpstr>5.2. Cấu trúc tập tin và thư mục</vt:lpstr>
      <vt:lpstr>5.2. Cấu trúc tập tin và thư mục</vt:lpstr>
      <vt:lpstr>5.2. Cấu trúc tập tin và thư mục</vt:lpstr>
      <vt:lpstr>5.2. Cấu trúc tập tin và thư mục</vt:lpstr>
      <vt:lpstr>5.2. Cấu trúc tập tin và thư mục</vt:lpstr>
      <vt:lpstr>Chương 5. Hệ thống tập tin</vt:lpstr>
      <vt:lpstr>5.3. Cấu trúc hệ thống tập tin</vt:lpstr>
      <vt:lpstr>5.3. Cấu trúc hệ thống tập tin</vt:lpstr>
      <vt:lpstr>5.3. Cấu trúc hệ thống tập tin</vt:lpstr>
      <vt:lpstr>Chương 5. Hệ thống tập tin</vt:lpstr>
      <vt:lpstr>5.4 Các phương pháp cấp phát vùng nhớ</vt:lpstr>
      <vt:lpstr>5.4 Các phương pháp cấp phát vùng nhớ</vt:lpstr>
      <vt:lpstr>5.4 Các phương pháp cấp phát vùng nhớ</vt:lpstr>
      <vt:lpstr>5.4 Các phương pháp cấp phát vùng nhớ</vt:lpstr>
      <vt:lpstr>5.4 Các phương pháp cấp phát vùng nhớ</vt:lpstr>
      <vt:lpstr>5.4 Các phương pháp cấp phát vùng nhớ</vt:lpstr>
      <vt:lpstr>Chương 5. Hệ thống tập tin</vt:lpstr>
      <vt:lpstr>5.5. Các thiết bị lưu trữ ngoài</vt:lpstr>
      <vt:lpstr>5.5. Các thiết bị lưu trữ ngoài</vt:lpstr>
      <vt:lpstr>5.5. Các thiết bị lưu trữ ngoài</vt:lpstr>
      <vt:lpstr>5.5. Các thiết bị lưu trữ ngoài</vt:lpstr>
      <vt:lpstr>Chương 5. Hệ thống tập tin</vt:lpstr>
      <vt:lpstr>5.6 Các thuật toán Định vị đầu từ</vt:lpstr>
      <vt:lpstr>5.6 Các thuật toán Định vị đầu từ</vt:lpstr>
      <vt:lpstr>5.6 Các thuật toán Định vị đầu từ</vt:lpstr>
      <vt:lpstr>5.6 Các thuật toán Định vị đầu từ</vt:lpstr>
      <vt:lpstr>5.6 Các thuật toán Định vị đầu từ</vt:lpstr>
      <vt:lpstr>5.6 Các thuật toán Định vị đầu từ</vt:lpstr>
      <vt:lpstr>5.6 Các thuật toán Định vị đầu từ</vt:lpstr>
      <vt:lpstr>5.6 Các thuật toán Định vị đầu từ</vt:lpstr>
      <vt:lpstr>Chương 5. Hệ thống tập tin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TRUNG</dc:creator>
  <cp:lastModifiedBy>TRUNG</cp:lastModifiedBy>
  <cp:revision>311</cp:revision>
  <dcterms:created xsi:type="dcterms:W3CDTF">2006-08-16T00:00:00Z</dcterms:created>
  <dcterms:modified xsi:type="dcterms:W3CDTF">2013-04-26T04:28:36Z</dcterms:modified>
</cp:coreProperties>
</file>