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9" r:id="rId2"/>
    <p:sldId id="269" r:id="rId3"/>
    <p:sldId id="260" r:id="rId4"/>
    <p:sldId id="267" r:id="rId5"/>
    <p:sldId id="264" r:id="rId6"/>
    <p:sldId id="270" r:id="rId7"/>
    <p:sldId id="283" r:id="rId8"/>
    <p:sldId id="282" r:id="rId9"/>
    <p:sldId id="281"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7087C-F6A4-4063-87D4-03F00E86F014}" type="datetimeFigureOut">
              <a:rPr lang="en-US" smtClean="0"/>
              <a:t>07/30/19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8DD41-1E82-4C6C-B69D-9A9643377345}" type="slidenum">
              <a:rPr lang="en-US" smtClean="0"/>
              <a:t>‹#›</a:t>
            </a:fld>
            <a:endParaRPr lang="en-US"/>
          </a:p>
        </p:txBody>
      </p:sp>
    </p:spTree>
    <p:extLst>
      <p:ext uri="{BB962C8B-B14F-4D97-AF65-F5344CB8AC3E}">
        <p14:creationId xmlns:p14="http://schemas.microsoft.com/office/powerpoint/2010/main" val="412736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8DD41-1E82-4C6C-B69D-9A9643377345}" type="slidenum">
              <a:rPr lang="en-US" smtClean="0"/>
              <a:t>5</a:t>
            </a:fld>
            <a:endParaRPr lang="en-US"/>
          </a:p>
        </p:txBody>
      </p:sp>
    </p:spTree>
    <p:extLst>
      <p:ext uri="{BB962C8B-B14F-4D97-AF65-F5344CB8AC3E}">
        <p14:creationId xmlns:p14="http://schemas.microsoft.com/office/powerpoint/2010/main" val="127580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Tree>
    <p:extLst>
      <p:ext uri="{BB962C8B-B14F-4D97-AF65-F5344CB8AC3E}">
        <p14:creationId xmlns:p14="http://schemas.microsoft.com/office/powerpoint/2010/main" val="352165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413677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75876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63284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Tree>
    <p:extLst>
      <p:ext uri="{BB962C8B-B14F-4D97-AF65-F5344CB8AC3E}">
        <p14:creationId xmlns:p14="http://schemas.microsoft.com/office/powerpoint/2010/main" val="286207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5603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1390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67745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343290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97105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95957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solidFill>
                  <a:srgbClr val="E7DEC9">
                    <a:shade val="50000"/>
                    <a:satMod val="200000"/>
                  </a:srgbClr>
                </a:solidFill>
              </a:rPr>
              <a:pPr/>
              <a:t>07/30/19</a:t>
            </a:fld>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1964679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7687" y="597528"/>
            <a:ext cx="9062519" cy="896294"/>
          </a:xfrm>
        </p:spPr>
        <p:txBody>
          <a:bodyPr>
            <a:normAutofit/>
          </a:bodyPr>
          <a:lstStyle/>
          <a:p>
            <a:pPr algn="ctr"/>
            <a:r>
              <a:rPr lang="en-US" sz="4000" b="1" dirty="0" smtClean="0">
                <a:effectLst/>
                <a:latin typeface="Times New Roman" panose="02020603050405020304" pitchFamily="18" charset="0"/>
                <a:ea typeface="Tahoma" pitchFamily="34" charset="0"/>
                <a:cs typeface="Times New Roman" panose="02020603050405020304" pitchFamily="18" charset="0"/>
              </a:rPr>
              <a:t>Virtual Machine (</a:t>
            </a:r>
            <a:r>
              <a:rPr lang="en-US" sz="4000" b="1" dirty="0" err="1" smtClean="0">
                <a:effectLst/>
                <a:latin typeface="Times New Roman" panose="02020603050405020304" pitchFamily="18" charset="0"/>
                <a:ea typeface="Tahoma" pitchFamily="34" charset="0"/>
                <a:cs typeface="Times New Roman" panose="02020603050405020304" pitchFamily="18" charset="0"/>
              </a:rPr>
              <a:t>Máy</a:t>
            </a:r>
            <a:r>
              <a:rPr lang="en-US" sz="4000" b="1" dirty="0" smtClean="0">
                <a:effectLst/>
                <a:latin typeface="Times New Roman" panose="02020603050405020304" pitchFamily="18" charset="0"/>
                <a:ea typeface="Tahoma" pitchFamily="34" charset="0"/>
                <a:cs typeface="Times New Roman" panose="02020603050405020304" pitchFamily="18" charset="0"/>
              </a:rPr>
              <a:t> </a:t>
            </a:r>
            <a:r>
              <a:rPr lang="en-US" sz="4000" b="1" dirty="0" err="1" smtClean="0">
                <a:effectLst/>
                <a:latin typeface="Times New Roman" panose="02020603050405020304" pitchFamily="18" charset="0"/>
                <a:ea typeface="Tahoma" pitchFamily="34" charset="0"/>
                <a:cs typeface="Times New Roman" panose="02020603050405020304" pitchFamily="18" charset="0"/>
              </a:rPr>
              <a:t>ảo</a:t>
            </a:r>
            <a:r>
              <a:rPr lang="en-US" sz="4000" b="1" dirty="0" smtClean="0">
                <a:effectLst/>
                <a:latin typeface="Times New Roman" panose="02020603050405020304" pitchFamily="18" charset="0"/>
                <a:ea typeface="Tahoma" pitchFamily="34" charset="0"/>
                <a:cs typeface="Times New Roman" panose="02020603050405020304" pitchFamily="18" charset="0"/>
              </a:rPr>
              <a:t>)</a:t>
            </a:r>
            <a:endParaRPr lang="en-US" sz="4000" b="1" dirty="0">
              <a:effectLst/>
              <a:latin typeface="Times New Roman" panose="02020603050405020304" pitchFamily="18" charset="0"/>
              <a:ea typeface="Tahoma" pitchFamily="34" charset="0"/>
              <a:cs typeface="Times New Roman" panose="02020603050405020304" pitchFamily="18" charset="0"/>
            </a:endParaRPr>
          </a:p>
        </p:txBody>
      </p:sp>
      <p:sp>
        <p:nvSpPr>
          <p:cNvPr id="3" name="Subtitle 2"/>
          <p:cNvSpPr>
            <a:spLocks noGrp="1"/>
          </p:cNvSpPr>
          <p:nvPr>
            <p:ph type="subTitle" idx="1"/>
          </p:nvPr>
        </p:nvSpPr>
        <p:spPr>
          <a:xfrm>
            <a:off x="3675706" y="3911097"/>
            <a:ext cx="6346480" cy="2109458"/>
          </a:xfrm>
        </p:spPr>
        <p:txBody>
          <a:bodyPr>
            <a:normAutofit/>
          </a:bodyPr>
          <a:lstStyle/>
          <a:p>
            <a:pPr algn="r"/>
            <a:r>
              <a:rPr lang="en-US" sz="2500" dirty="0" err="1">
                <a:latin typeface="Times New Roman" panose="02020603050405020304" pitchFamily="18" charset="0"/>
                <a:ea typeface="Tahoma" pitchFamily="34" charset="0"/>
                <a:cs typeface="Times New Roman" panose="02020603050405020304" pitchFamily="18" charset="0"/>
              </a:rPr>
              <a:t>Người</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thực</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hiện</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Hoàng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Hùng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Lâm</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smtClean="0">
                <a:latin typeface="Times New Roman" panose="02020603050405020304" pitchFamily="18" charset="0"/>
                <a:ea typeface="Tahoma" pitchFamily="34" charset="0"/>
                <a:cs typeface="Times New Roman" panose="02020603050405020304" pitchFamily="18" charset="0"/>
              </a:rPr>
              <a:t>15150138</a:t>
            </a:r>
          </a:p>
          <a:p>
            <a:pPr algn="r"/>
            <a:r>
              <a:rPr lang="en-US" sz="2500" dirty="0" err="1" smtClean="0">
                <a:latin typeface="Times New Roman" panose="02020603050405020304" pitchFamily="18" charset="0"/>
                <a:ea typeface="Tahoma" pitchFamily="34" charset="0"/>
                <a:cs typeface="Times New Roman" panose="02020603050405020304" pitchFamily="18" charset="0"/>
              </a:rPr>
              <a:t>Hoàng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Việt</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Anh</a:t>
            </a:r>
            <a:r>
              <a:rPr lang="en-US" sz="2500" dirty="0">
                <a:latin typeface="Times New Roman" panose="02020603050405020304" pitchFamily="18" charset="0"/>
                <a:ea typeface="Tahoma" pitchFamily="34" charset="0"/>
                <a:cs typeface="Times New Roman" panose="02020603050405020304" pitchFamily="18" charset="0"/>
              </a:rPr>
              <a:t> – </a:t>
            </a:r>
            <a:r>
              <a:rPr lang="en-US" sz="2500" dirty="0" smtClean="0">
                <a:latin typeface="Times New Roman" panose="02020603050405020304" pitchFamily="18" charset="0"/>
                <a:ea typeface="Tahoma" pitchFamily="34" charset="0"/>
                <a:cs typeface="Times New Roman" panose="02020603050405020304" pitchFamily="18" charset="0"/>
              </a:rPr>
              <a:t>14150014</a:t>
            </a:r>
            <a:endParaRPr lang="en-US" sz="2500" dirty="0" smtClean="0">
              <a:latin typeface="Times New Roman" panose="02020603050405020304" pitchFamily="18" charset="0"/>
              <a:ea typeface="Tahoma" pitchFamily="34" charset="0"/>
              <a:cs typeface="Times New Roman" panose="02020603050405020304" pitchFamily="18" charset="0"/>
            </a:endParaRPr>
          </a:p>
          <a:p>
            <a:pPr algn="r"/>
            <a:r>
              <a:rPr lang="en-US" sz="2500" dirty="0" err="1" smtClean="0">
                <a:latin typeface="Times New Roman" panose="02020603050405020304" pitchFamily="18" charset="0"/>
                <a:ea typeface="Tahoma" pitchFamily="34" charset="0"/>
                <a:cs typeface="Times New Roman" panose="02020603050405020304" pitchFamily="18" charset="0"/>
              </a:rPr>
              <a:t>Trịnh</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Duy</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Phúc</a:t>
            </a:r>
            <a:r>
              <a:rPr lang="en-US" sz="2500" dirty="0" smtClean="0">
                <a:latin typeface="Times New Roman" panose="02020603050405020304" pitchFamily="18" charset="0"/>
                <a:ea typeface="Tahoma" pitchFamily="34" charset="0"/>
                <a:cs typeface="Times New Roman" panose="02020603050405020304" pitchFamily="18" charset="0"/>
              </a:rPr>
              <a:t> – 16150191</a:t>
            </a:r>
          </a:p>
          <a:p>
            <a:pPr algn="ctr"/>
            <a:r>
              <a:rPr lang="en-US" sz="2500" dirty="0" smtClean="0">
                <a:latin typeface="Times New Roman" panose="02020603050405020304" pitchFamily="18" charset="0"/>
                <a:ea typeface="Tahoma" pitchFamily="34" charset="0"/>
                <a:cs typeface="Times New Roman" panose="02020603050405020304" pitchFamily="18" charset="0"/>
              </a:rPr>
              <a:t>                         </a:t>
            </a:r>
            <a:endParaRPr lang="en-US" sz="2500" dirty="0">
              <a:latin typeface="Times New Roman" panose="02020603050405020304" pitchFamily="18" charset="0"/>
              <a:ea typeface="Tahoma" pitchFamily="34" charset="0"/>
              <a:cs typeface="Times New Roman" panose="02020603050405020304" pitchFamily="18" charset="0"/>
            </a:endParaRPr>
          </a:p>
        </p:txBody>
      </p:sp>
    </p:spTree>
    <p:extLst>
      <p:ext uri="{BB962C8B-B14F-4D97-AF65-F5344CB8AC3E}">
        <p14:creationId xmlns:p14="http://schemas.microsoft.com/office/powerpoint/2010/main" val="161130650"/>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7257" y="1339676"/>
            <a:ext cx="10532906" cy="4124325"/>
          </a:xfrm>
          <a:prstGeom prst="rect">
            <a:avLst/>
          </a:prstGeom>
        </p:spPr>
      </p:pic>
    </p:spTree>
    <p:extLst>
      <p:ext uri="{BB962C8B-B14F-4D97-AF65-F5344CB8AC3E}">
        <p14:creationId xmlns:p14="http://schemas.microsoft.com/office/powerpoint/2010/main" val="1119133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effectLst/>
                <a:latin typeface="Times New Roman" panose="02020603050405020304" pitchFamily="18" charset="0"/>
                <a:cs typeface="Times New Roman" panose="02020603050405020304" pitchFamily="18" charset="0"/>
              </a:rPr>
              <a:t>Các</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nội</a:t>
            </a:r>
            <a:r>
              <a:rPr lang="en-US" sz="4000" dirty="0" smtClean="0">
                <a:effectLst/>
                <a:latin typeface="Times New Roman" panose="02020603050405020304" pitchFamily="18" charset="0"/>
                <a:cs typeface="Times New Roman" panose="02020603050405020304" pitchFamily="18" charset="0"/>
              </a:rPr>
              <a:t> dung </a:t>
            </a:r>
            <a:r>
              <a:rPr lang="en-US" sz="4000" dirty="0" err="1" smtClean="0">
                <a:effectLst/>
                <a:latin typeface="Times New Roman" panose="02020603050405020304" pitchFamily="18" charset="0"/>
                <a:cs typeface="Times New Roman" panose="02020603050405020304" pitchFamily="18" charset="0"/>
              </a:rPr>
              <a:t>chính</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smtClean="0">
                <a:latin typeface="Times New Roman" panose="02020603050405020304" pitchFamily="18" charset="0"/>
                <a:cs typeface="Times New Roman" panose="02020603050405020304" pitchFamily="18" charset="0"/>
              </a:rPr>
              <a:t>1. </a:t>
            </a:r>
            <a:r>
              <a:rPr lang="en-US" sz="2500" dirty="0" err="1" smtClean="0">
                <a:latin typeface="Times New Roman" panose="02020603050405020304" pitchFamily="18" charset="0"/>
                <a:cs typeface="Times New Roman" panose="02020603050405020304" pitchFamily="18" charset="0"/>
              </a:rPr>
              <a:t>Khái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niệm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ảo</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2.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loại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ảo</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3. </a:t>
            </a:r>
            <a:r>
              <a:rPr lang="en-US" sz="2500" dirty="0" err="1" smtClean="0">
                <a:latin typeface="Times New Roman" panose="02020603050405020304" pitchFamily="18" charset="0"/>
                <a:cs typeface="Times New Roman" panose="02020603050405020304" pitchFamily="18" charset="0"/>
              </a:rPr>
              <a:t>Kiến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trúc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ảo</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4. </a:t>
            </a:r>
            <a:r>
              <a:rPr lang="en-US" sz="2500" dirty="0" err="1" smtClean="0">
                <a:latin typeface="Times New Roman" panose="02020603050405020304" pitchFamily="18" charset="0"/>
                <a:cs typeface="Times New Roman" panose="02020603050405020304" pitchFamily="18" charset="0"/>
              </a:rPr>
              <a:t>Ưu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nhược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điểm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ảo</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5. </a:t>
            </a:r>
            <a:r>
              <a:rPr lang="en-US" sz="2500" dirty="0" err="1" smtClean="0">
                <a:latin typeface="Times New Roman" panose="02020603050405020304" pitchFamily="18" charset="0"/>
                <a:cs typeface="Times New Roman" panose="02020603050405020304" pitchFamily="18" charset="0"/>
              </a:rPr>
              <a:t>Một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số</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phần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mềm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ảo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phổ</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biến</a:t>
            </a:r>
            <a:endParaRPr lang="en-US" sz="2500" dirty="0" smtClean="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6</a:t>
            </a:r>
            <a:r>
              <a:rPr lang="en-US" sz="2500" dirty="0" smtClean="0">
                <a:latin typeface="Times New Roman" panose="02020603050405020304" pitchFamily="18" charset="0"/>
                <a:cs typeface="Times New Roman" panose="02020603050405020304" pitchFamily="18" charset="0"/>
              </a:rPr>
              <a:t>. Demo</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09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1.Khái </a:t>
            </a:r>
            <a:r>
              <a:rPr lang="en-US" sz="4000" dirty="0" err="1" smtClean="0">
                <a:effectLst/>
                <a:latin typeface="Times New Roman" panose="02020603050405020304" pitchFamily="18" charset="0"/>
                <a:cs typeface="Times New Roman" panose="02020603050405020304" pitchFamily="18" charset="0"/>
              </a:rPr>
              <a:t>niệm</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máy</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ảo</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ảo</a:t>
            </a:r>
            <a:r>
              <a:rPr lang="en-US" sz="2500" dirty="0" smtClean="0">
                <a:latin typeface="Times New Roman" panose="02020603050405020304" pitchFamily="18" charset="0"/>
                <a:cs typeface="Times New Roman" panose="02020603050405020304" pitchFamily="18" charset="0"/>
              </a:rPr>
              <a:t> (virtual machine) </a:t>
            </a:r>
            <a:r>
              <a:rPr lang="en-US" sz="2500" dirty="0" err="1" smtClean="0">
                <a:latin typeface="Times New Roman" panose="02020603050405020304" pitchFamily="18" charset="0"/>
                <a:cs typeface="Times New Roman" panose="02020603050405020304" pitchFamily="18" charset="0"/>
              </a:rPr>
              <a:t>trong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khoa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học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tính</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là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phần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mềm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tạo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ra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một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môi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trường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giữa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hệ</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nền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tính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người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dùng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cuối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trong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đó</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người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dùng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cuối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có</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thể</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phần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mềm</a:t>
            </a:r>
            <a:r>
              <a:rPr lang="en-US" sz="25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4135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2.Các </a:t>
            </a:r>
            <a:r>
              <a:rPr lang="en-US" sz="4000" dirty="0" err="1" smtClean="0">
                <a:effectLst/>
                <a:latin typeface="Times New Roman" panose="02020603050405020304" pitchFamily="18" charset="0"/>
                <a:cs typeface="Times New Roman" panose="02020603050405020304" pitchFamily="18" charset="0"/>
              </a:rPr>
              <a:t>loại</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máy</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ảo</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ảo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nằm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cùng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nhau</a:t>
            </a:r>
            <a:r>
              <a:rPr lang="en-US" sz="2500" dirty="0" smtClean="0">
                <a:latin typeface="Times New Roman" panose="02020603050405020304" pitchFamily="18" charset="0"/>
                <a:cs typeface="Times New Roman" panose="02020603050405020304" pitchFamily="18" charset="0"/>
              </a:rPr>
              <a:t>.</a:t>
            </a:r>
          </a:p>
          <a:p>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ảo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a:t>
            </a:r>
            <a:r>
              <a:rPr lang="en-US" sz="2500" dirty="0" err="1" smtClean="0">
                <a:latin typeface="Times New Roman" panose="02020603050405020304" pitchFamily="18" charset="0"/>
                <a:cs typeface="Times New Roman" panose="02020603050405020304" pitchFamily="18" charset="0"/>
              </a:rPr>
              <a:t>ũng</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mềm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riêng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biệt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ảo</a:t>
            </a:r>
            <a:r>
              <a:rPr lang="en-US" sz="2500" dirty="0">
                <a:latin typeface="Times New Roman" panose="02020603050405020304" pitchFamily="18" charset="0"/>
                <a:cs typeface="Times New Roman" panose="02020603050405020304" pitchFamily="18" charset="0"/>
              </a:rPr>
              <a:t> Java. </a:t>
            </a:r>
          </a:p>
          <a:p>
            <a:r>
              <a:rPr lang="en-US" sz="2500" dirty="0" err="1">
                <a:latin typeface="Times New Roman" panose="02020603050405020304" pitchFamily="18" charset="0"/>
                <a:cs typeface="Times New Roman" panose="02020603050405020304" pitchFamily="18" charset="0"/>
              </a:rPr>
              <a:t>Ngoài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ảo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nói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môi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trường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ảo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dùng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mềm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ảo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VirtualBox</a:t>
            </a:r>
            <a:r>
              <a:rPr lang="en-US" sz="2500" dirty="0">
                <a:latin typeface="Times New Roman" panose="02020603050405020304" pitchFamily="18" charset="0"/>
                <a:cs typeface="Times New Roman" panose="02020603050405020304" pitchFamily="18" charset="0"/>
              </a:rPr>
              <a:t>, VMware, …</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45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3.Kiến </a:t>
            </a:r>
            <a:r>
              <a:rPr lang="en-US" sz="4000" dirty="0" err="1" smtClean="0">
                <a:effectLst/>
                <a:latin typeface="Times New Roman" panose="02020603050405020304" pitchFamily="18" charset="0"/>
                <a:cs typeface="Times New Roman" panose="02020603050405020304" pitchFamily="18" charset="0"/>
              </a:rPr>
              <a:t>trúc</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của</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máy</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ảo</a:t>
            </a:r>
            <a:endParaRPr lang="en-US" sz="4000" dirty="0">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3"/>
          <a:stretch>
            <a:fillRect/>
          </a:stretch>
        </p:blipFill>
        <p:spPr>
          <a:xfrm>
            <a:off x="2813890" y="1417638"/>
            <a:ext cx="8197947" cy="4800600"/>
          </a:xfrm>
          <a:prstGeom prst="rect">
            <a:avLst/>
          </a:prstGeom>
        </p:spPr>
      </p:pic>
    </p:spTree>
    <p:extLst>
      <p:ext uri="{BB962C8B-B14F-4D97-AF65-F5344CB8AC3E}">
        <p14:creationId xmlns:p14="http://schemas.microsoft.com/office/powerpoint/2010/main" val="359181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4. </a:t>
            </a:r>
            <a:r>
              <a:rPr lang="en-US" sz="4000" dirty="0" err="1">
                <a:effectLst/>
                <a:latin typeface="Times New Roman" panose="02020603050405020304" pitchFamily="18" charset="0"/>
                <a:cs typeface="Times New Roman" panose="02020603050405020304" pitchFamily="18" charset="0"/>
              </a:rPr>
              <a:t>Ưu</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điểm</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và</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nhượng</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điểm</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của</a:t>
            </a:r>
            <a:r>
              <a:rPr lang="en-US" sz="4000" dirty="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máy</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ảo</a:t>
            </a:r>
            <a:endParaRPr lang="en-US" sz="4000" dirty="0"/>
          </a:p>
        </p:txBody>
      </p:sp>
      <p:sp>
        <p:nvSpPr>
          <p:cNvPr id="3" name="Content Placeholder 2"/>
          <p:cNvSpPr>
            <a:spLocks noGrp="1"/>
          </p:cNvSpPr>
          <p:nvPr>
            <p:ph idx="1"/>
          </p:nvPr>
        </p:nvSpPr>
        <p:spPr/>
        <p:txBody>
          <a:bodyPr>
            <a:noAutofit/>
          </a:bodyPr>
          <a:lstStyle/>
          <a:p>
            <a:pPr marL="82296" indent="0">
              <a:buNone/>
            </a:pPr>
            <a:r>
              <a:rPr lang="en-US" sz="2500" b="1" dirty="0" smtClean="0">
                <a:latin typeface="Times New Roman" panose="02020603050405020304" pitchFamily="18" charset="0"/>
                <a:cs typeface="Times New Roman" panose="02020603050405020304" pitchFamily="18" charset="0"/>
              </a:rPr>
              <a:t>a. </a:t>
            </a:r>
            <a:r>
              <a:rPr lang="en-US" sz="2500" b="1" dirty="0" err="1" smtClean="0">
                <a:latin typeface="Times New Roman" panose="02020603050405020304" pitchFamily="18" charset="0"/>
                <a:cs typeface="Times New Roman" panose="02020603050405020304" pitchFamily="18" charset="0"/>
              </a:rPr>
              <a:t>Ưu</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điểm</a:t>
            </a:r>
            <a:r>
              <a:rPr lang="en-US" sz="2500" b="1" dirty="0" smtClean="0">
                <a:latin typeface="Times New Roman" panose="02020603050405020304" pitchFamily="18" charset="0"/>
                <a:cs typeface="Times New Roman" panose="02020603050405020304" pitchFamily="18" charset="0"/>
              </a:rPr>
              <a:t>:</a:t>
            </a:r>
          </a:p>
          <a:p>
            <a:r>
              <a:rPr lang="vi-VN" sz="2500" dirty="0">
                <a:latin typeface="Times New Roman" panose="02020603050405020304" pitchFamily="18" charset="0"/>
                <a:cs typeface="Times New Roman" panose="02020603050405020304" pitchFamily="18" charset="0"/>
              </a:rPr>
              <a:t>Tính bảo mật cao do các máy ảo độc lập với nhau. Các tài nguyên của máy vật lý được bảo vệ hoàn toàn vì các máy ảo có Thiết bị ảo (Một ổ đĩa ảo, thậm chí toàn bộ máy ảo thực tế chỉ là một tập tin của máy vật lý). Có thể lấy từ Internet về một chương trình lạ và thử vận hành trên máy ảo mà không sợ bị ảnh hưởng (ví dụ do virus) vì nếu có sao cũng chỉ hỏng máy ảo.</a:t>
            </a:r>
            <a:endParaRPr lang="vi-VN" sz="2500" dirty="0" smtClean="0">
              <a:latin typeface="Times New Roman" panose="02020603050405020304" pitchFamily="18" charset="0"/>
              <a:cs typeface="Times New Roman" panose="02020603050405020304" pitchFamily="18" charset="0"/>
            </a:endParaRPr>
          </a:p>
          <a:p>
            <a:r>
              <a:rPr lang="vi-VN" sz="2500" dirty="0">
                <a:latin typeface="Times New Roman" panose="02020603050405020304" pitchFamily="18" charset="0"/>
                <a:cs typeface="Times New Roman" panose="02020603050405020304" pitchFamily="18" charset="0"/>
              </a:rPr>
              <a:t>Dễ phát triển hệ thống (System Development) mà không sợ làm ảnh hưởng đến công việc toàn hệ máy đang vận hành. HĐH là chương trình phức tạp, cần liên tục thử nghiệm, tinh chỉnh, hoàn thiện và nâng cấp. Có thể tiến hành Phát triển hệ thống trên một máy ảo thay vì làm trên máy thực. </a:t>
            </a:r>
            <a:endParaRPr lang="en-GB" sz="2500" dirty="0" smtClean="0">
              <a:latin typeface="Times New Roman" panose="02020603050405020304" pitchFamily="18" charset="0"/>
              <a:cs typeface="Times New Roman" panose="02020603050405020304" pitchFamily="18" charset="0"/>
            </a:endParaRPr>
          </a:p>
          <a:p>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04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4. </a:t>
            </a:r>
            <a:r>
              <a:rPr lang="en-US" sz="4000" dirty="0" err="1">
                <a:effectLst/>
                <a:latin typeface="Times New Roman" panose="02020603050405020304" pitchFamily="18" charset="0"/>
                <a:cs typeface="Times New Roman" panose="02020603050405020304" pitchFamily="18" charset="0"/>
              </a:rPr>
              <a:t>Ưu</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điểm</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và</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nhượng</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điểm</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của</a:t>
            </a:r>
            <a:r>
              <a:rPr lang="en-US" sz="4000" dirty="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máy</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ảo</a:t>
            </a:r>
            <a:endParaRPr lang="en-US" sz="4000" dirty="0"/>
          </a:p>
        </p:txBody>
      </p:sp>
      <p:sp>
        <p:nvSpPr>
          <p:cNvPr id="3" name="Content Placeholder 2"/>
          <p:cNvSpPr>
            <a:spLocks noGrp="1"/>
          </p:cNvSpPr>
          <p:nvPr>
            <p:ph idx="1"/>
          </p:nvPr>
        </p:nvSpPr>
        <p:spPr/>
        <p:txBody>
          <a:bodyPr>
            <a:noAutofit/>
          </a:bodyPr>
          <a:lstStyle/>
          <a:p>
            <a:pPr marL="82296" indent="0">
              <a:buNone/>
            </a:pPr>
            <a:r>
              <a:rPr lang="en-GB" sz="2500" b="1" dirty="0" smtClean="0">
                <a:latin typeface="Times New Roman" panose="02020603050405020304" pitchFamily="18" charset="0"/>
                <a:cs typeface="Times New Roman" panose="02020603050405020304" pitchFamily="18" charset="0"/>
              </a:rPr>
              <a:t>b. </a:t>
            </a:r>
            <a:r>
              <a:rPr lang="en-GB" sz="2500" b="1" dirty="0" err="1" smtClean="0">
                <a:latin typeface="Times New Roman" panose="02020603050405020304" pitchFamily="18" charset="0"/>
                <a:cs typeface="Times New Roman" panose="02020603050405020304" pitchFamily="18" charset="0"/>
              </a:rPr>
              <a:t>Nhượng</a:t>
            </a:r>
            <a:r>
              <a:rPr lang="en-GB" sz="2500" b="1" dirty="0" smtClean="0">
                <a:latin typeface="Times New Roman" panose="02020603050405020304" pitchFamily="18" charset="0"/>
                <a:cs typeface="Times New Roman" panose="02020603050405020304" pitchFamily="18" charset="0"/>
              </a:rPr>
              <a:t> </a:t>
            </a:r>
            <a:r>
              <a:rPr lang="en-GB" sz="2500" b="1" dirty="0" err="1" smtClean="0">
                <a:latin typeface="Times New Roman" panose="02020603050405020304" pitchFamily="18" charset="0"/>
                <a:cs typeface="Times New Roman" panose="02020603050405020304" pitchFamily="18" charset="0"/>
              </a:rPr>
              <a:t>điểm</a:t>
            </a:r>
            <a:r>
              <a:rPr lang="en-GB" sz="2500" b="1" dirty="0" smtClean="0">
                <a:latin typeface="Times New Roman" panose="02020603050405020304" pitchFamily="18" charset="0"/>
                <a:cs typeface="Times New Roman" panose="02020603050405020304" pitchFamily="18" charset="0"/>
              </a:rPr>
              <a:t>:</a:t>
            </a:r>
            <a:endParaRPr lang="en-US" sz="2500" b="1" dirty="0">
              <a:latin typeface="Times New Roman" panose="02020603050405020304" pitchFamily="18" charset="0"/>
              <a:cs typeface="Times New Roman" panose="02020603050405020304" pitchFamily="18" charset="0"/>
            </a:endParaRPr>
          </a:p>
          <a:p>
            <a:r>
              <a:rPr lang="vi-VN" sz="2500" dirty="0">
                <a:latin typeface="Times New Roman" panose="02020603050405020304" pitchFamily="18" charset="0"/>
                <a:cs typeface="Times New Roman" panose="02020603050405020304" pitchFamily="18" charset="0"/>
              </a:rPr>
              <a:t>Vấn đề lưu trữ vật lý. Thông thường, mỗi máy ảo chỉ dùng một tập tin để lưu tất cả những gì diễn ra trong máy ảo. Do đó nếu bị mất tập tin này xem như mất tất cả</a:t>
            </a:r>
            <a:endParaRPr lang="vi-VN" sz="2500" dirty="0" smtClean="0">
              <a:latin typeface="Times New Roman" panose="02020603050405020304" pitchFamily="18" charset="0"/>
              <a:cs typeface="Times New Roman" panose="02020603050405020304" pitchFamily="18" charset="0"/>
            </a:endParaRPr>
          </a:p>
          <a:p>
            <a:r>
              <a:rPr lang="vi-VN" sz="2500" dirty="0">
                <a:latin typeface="Times New Roman" panose="02020603050405020304" pitchFamily="18" charset="0"/>
                <a:cs typeface="Times New Roman" panose="02020603050405020304" pitchFamily="18" charset="0"/>
              </a:rPr>
              <a:t>Nếu máy tính có cấu hình phần cứng thấp nhưng cài quá nhiều chương trình máy ảo, máy sẽ chậm và ảnh hưởng đến các chương trình khác</a:t>
            </a:r>
            <a:r>
              <a:rPr lang="vi-VN" sz="2500" dirty="0" smtClean="0">
                <a:latin typeface="Times New Roman" panose="02020603050405020304" pitchFamily="18" charset="0"/>
                <a:cs typeface="Times New Roman" panose="02020603050405020304" pitchFamily="18" charset="0"/>
              </a:rPr>
              <a:t>.</a:t>
            </a:r>
            <a:endParaRPr lang="en-US" sz="2500" dirty="0" smtClean="0">
              <a:latin typeface="Times New Roman" panose="02020603050405020304" pitchFamily="18" charset="0"/>
              <a:cs typeface="Times New Roman" panose="02020603050405020304" pitchFamily="18" charset="0"/>
            </a:endParaRPr>
          </a:p>
          <a:p>
            <a:r>
              <a:rPr lang="vi-VN" sz="2500" dirty="0">
                <a:latin typeface="Times New Roman" panose="02020603050405020304" pitchFamily="18" charset="0"/>
                <a:cs typeface="Times New Roman" panose="02020603050405020304" pitchFamily="18" charset="0"/>
              </a:rPr>
              <a:t>Do tập trung vào một máy tính, nếu máy bị hư thì toàn bộ các máy tính ảo đã thiết lập trên nó cũng bị ảnh hưởng theo</a:t>
            </a:r>
            <a:r>
              <a:rPr lang="vi-VN" sz="2500" dirty="0" smtClean="0">
                <a:latin typeface="Times New Roman" panose="02020603050405020304" pitchFamily="18" charset="0"/>
                <a:cs typeface="Times New Roman" panose="02020603050405020304" pitchFamily="18" charset="0"/>
              </a:rPr>
              <a:t>.</a:t>
            </a:r>
            <a:endParaRPr lang="en-US" sz="2500" dirty="0" smtClean="0">
              <a:latin typeface="Times New Roman" panose="02020603050405020304" pitchFamily="18" charset="0"/>
              <a:cs typeface="Times New Roman" panose="02020603050405020304" pitchFamily="18" charset="0"/>
            </a:endParaRPr>
          </a:p>
          <a:p>
            <a:r>
              <a:rPr lang="vi-VN" sz="2500" dirty="0">
                <a:latin typeface="Times New Roman" panose="02020603050405020304" pitchFamily="18" charset="0"/>
                <a:cs typeface="Times New Roman" panose="02020603050405020304" pitchFamily="18" charset="0"/>
              </a:rPr>
              <a:t>Ở góc </a:t>
            </a:r>
            <a:r>
              <a:rPr lang="en-US" sz="2500" dirty="0">
                <a:latin typeface="Times New Roman" panose="02020603050405020304" pitchFamily="18" charset="0"/>
                <a:cs typeface="Times New Roman" panose="02020603050405020304" pitchFamily="18" charset="0"/>
              </a:rPr>
              <a:t>đ</a:t>
            </a:r>
            <a:r>
              <a:rPr lang="vi-VN" sz="2500" dirty="0" smtClean="0">
                <a:latin typeface="Times New Roman" panose="02020603050405020304" pitchFamily="18" charset="0"/>
                <a:cs typeface="Times New Roman" panose="02020603050405020304" pitchFamily="18" charset="0"/>
              </a:rPr>
              <a:t>ộ </a:t>
            </a:r>
            <a:r>
              <a:rPr lang="vi-VN" sz="2500" dirty="0">
                <a:latin typeface="Times New Roman" panose="02020603050405020304" pitchFamily="18" charset="0"/>
                <a:cs typeface="Times New Roman" panose="02020603050405020304" pitchFamily="18" charset="0"/>
              </a:rPr>
              <a:t>bảo mật, nếu hacker nắm quyền điều khiển máy tính chứa các máy ảo thì hacker có thể kiểm soát được tất cả các máy ảo trong nó.</a:t>
            </a:r>
            <a:endParaRPr lang="vi-VN" sz="2500" dirty="0" smtClean="0">
              <a:latin typeface="Times New Roman" panose="02020603050405020304" pitchFamily="18" charset="0"/>
              <a:cs typeface="Times New Roman" panose="02020603050405020304" pitchFamily="18" charset="0"/>
            </a:endParaRPr>
          </a:p>
          <a:p>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41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53910"/>
            <a:ext cx="9997440" cy="787650"/>
          </a:xfrm>
        </p:spPr>
        <p:txBody>
          <a:bodyPr>
            <a:normAutofit/>
          </a:bodyPr>
          <a:lstStyle/>
          <a:p>
            <a:r>
              <a:rPr lang="en-US" sz="4000" dirty="0">
                <a:effectLst/>
                <a:latin typeface="Times New Roman" panose="02020603050405020304" pitchFamily="18" charset="0"/>
                <a:cs typeface="Times New Roman" panose="02020603050405020304" pitchFamily="18" charset="0"/>
              </a:rPr>
              <a:t>5</a:t>
            </a:r>
            <a:r>
              <a:rPr lang="en-US" sz="4000" dirty="0" smtClean="0">
                <a:effectLst/>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Một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số</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máy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ảo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phổ</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biến</a:t>
            </a:r>
            <a:endParaRPr lang="en-US" sz="4000" dirty="0"/>
          </a:p>
        </p:txBody>
      </p:sp>
      <p:sp>
        <p:nvSpPr>
          <p:cNvPr id="3" name="Content Placeholder 2"/>
          <p:cNvSpPr>
            <a:spLocks noGrp="1"/>
          </p:cNvSpPr>
          <p:nvPr>
            <p:ph idx="1"/>
          </p:nvPr>
        </p:nvSpPr>
        <p:spPr>
          <a:xfrm>
            <a:off x="1914144" y="1013988"/>
            <a:ext cx="9997440" cy="5739897"/>
          </a:xfrm>
        </p:spPr>
        <p:txBody>
          <a:bodyPr>
            <a:noAutofit/>
          </a:bodyPr>
          <a:lstStyle/>
          <a:p>
            <a:pPr marL="82296" indent="0">
              <a:buNone/>
            </a:pPr>
            <a:r>
              <a:rPr lang="en-US" sz="2500" b="1" dirty="0" err="1" smtClean="0">
                <a:latin typeface="Times New Roman" panose="02020603050405020304" pitchFamily="18" charset="0"/>
                <a:cs typeface="Times New Roman" panose="02020603050405020304" pitchFamily="18" charset="0"/>
              </a:rPr>
              <a:t>VirtualBox</a:t>
            </a:r>
            <a:r>
              <a:rPr lang="en-US" sz="2500" b="1" dirty="0" smtClean="0">
                <a:latin typeface="Times New Roman" panose="02020603050405020304" pitchFamily="18" charset="0"/>
                <a:cs typeface="Times New Roman" panose="02020603050405020304" pitchFamily="18" charset="0"/>
              </a:rPr>
              <a:t>:</a:t>
            </a:r>
          </a:p>
          <a:p>
            <a:r>
              <a:rPr lang="vi-VN" sz="2500" dirty="0" smtClean="0">
                <a:latin typeface="Times New Roman" panose="02020603050405020304" pitchFamily="18" charset="0"/>
                <a:cs typeface="Times New Roman" panose="02020603050405020304" pitchFamily="18" charset="0"/>
              </a:rPr>
              <a:t>Được phát triển bởi Oracle với bản miễn phí</a:t>
            </a:r>
          </a:p>
          <a:p>
            <a:r>
              <a:rPr lang="vi-VN" sz="2500" dirty="0" smtClean="0">
                <a:latin typeface="Times New Roman" panose="02020603050405020304" pitchFamily="18" charset="0"/>
                <a:cs typeface="Times New Roman" panose="02020603050405020304" pitchFamily="18" charset="0"/>
              </a:rPr>
              <a:t>Tương thích với hệ điều hành Microsoft Windows, Linux, MacOS</a:t>
            </a:r>
            <a:endParaRPr lang="en-GB" sz="2500" dirty="0" smtClean="0">
              <a:latin typeface="Times New Roman" panose="02020603050405020304" pitchFamily="18" charset="0"/>
              <a:cs typeface="Times New Roman" panose="02020603050405020304" pitchFamily="18" charset="0"/>
            </a:endParaRPr>
          </a:p>
          <a:p>
            <a:pPr marL="82296" indent="0">
              <a:buNone/>
            </a:pPr>
            <a:r>
              <a:rPr lang="en-US" sz="2500" b="1" dirty="0" smtClean="0">
                <a:latin typeface="Times New Roman" panose="02020603050405020304" pitchFamily="18" charset="0"/>
                <a:cs typeface="Times New Roman" panose="02020603050405020304" pitchFamily="18" charset="0"/>
              </a:rPr>
              <a:t>VMware:</a:t>
            </a:r>
          </a:p>
          <a:p>
            <a:r>
              <a:rPr lang="en-GB" sz="2500" dirty="0" err="1" smtClean="0">
                <a:latin typeface="Times New Roman" panose="02020603050405020304" pitchFamily="18" charset="0"/>
                <a:cs typeface="Times New Roman" panose="02020603050405020304" pitchFamily="18" charset="0"/>
              </a:rPr>
              <a:t>Với</a:t>
            </a:r>
            <a:r>
              <a:rPr lang="en-GB" sz="2500" dirty="0" smtClean="0">
                <a:latin typeface="Times New Roman" panose="02020603050405020304" pitchFamily="18" charset="0"/>
                <a:cs typeface="Times New Roman" panose="02020603050405020304" pitchFamily="18" charset="0"/>
              </a:rPr>
              <a:t> 2 </a:t>
            </a:r>
            <a:r>
              <a:rPr lang="en-GB" sz="2500" dirty="0" err="1" smtClean="0">
                <a:latin typeface="Times New Roman" panose="02020603050405020304" pitchFamily="18" charset="0"/>
                <a:cs typeface="Times New Roman" panose="02020603050405020304" pitchFamily="18" charset="0"/>
              </a:rPr>
              <a:t>bản</a:t>
            </a:r>
            <a:r>
              <a:rPr lang="en-GB" sz="2500" dirty="0" smtClean="0">
                <a:latin typeface="Times New Roman" panose="02020603050405020304" pitchFamily="18" charset="0"/>
                <a:cs typeface="Times New Roman" panose="02020603050405020304" pitchFamily="18" charset="0"/>
              </a:rPr>
              <a:t> (VMware Workstation Play&amp; Pro(</a:t>
            </a:r>
            <a:r>
              <a:rPr lang="en-GB" sz="2500" dirty="0" err="1" smtClean="0">
                <a:latin typeface="Times New Roman" panose="02020603050405020304" pitchFamily="18" charset="0"/>
                <a:cs typeface="Times New Roman" panose="02020603050405020304" pitchFamily="18" charset="0"/>
              </a:rPr>
              <a:t>Với</a:t>
            </a:r>
            <a:r>
              <a:rPr lang="en-GB" sz="2500" dirty="0" smtClean="0">
                <a:latin typeface="Times New Roman" panose="02020603050405020304" pitchFamily="18" charset="0"/>
                <a:cs typeface="Times New Roman" panose="02020603050405020304" pitchFamily="18" charset="0"/>
              </a:rPr>
              <a:t> 189$)</a:t>
            </a:r>
            <a:endParaRPr lang="vi-VN"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Tương thích với hệ điều hành Microsoft Windows, Linux</a:t>
            </a:r>
            <a:endParaRPr lang="en-GB" sz="2500" dirty="0" smtClean="0">
              <a:latin typeface="Times New Roman" panose="02020603050405020304" pitchFamily="18" charset="0"/>
              <a:cs typeface="Times New Roman" panose="02020603050405020304" pitchFamily="18" charset="0"/>
            </a:endParaRPr>
          </a:p>
          <a:p>
            <a:pPr marL="82296" indent="0">
              <a:buNone/>
            </a:pPr>
            <a:r>
              <a:rPr lang="en-US" sz="2500" b="1" dirty="0" smtClean="0">
                <a:latin typeface="Times New Roman" panose="02020603050405020304" pitchFamily="18" charset="0"/>
                <a:cs typeface="Times New Roman" panose="02020603050405020304" pitchFamily="18" charset="0"/>
              </a:rPr>
              <a:t>Parallels:</a:t>
            </a:r>
          </a:p>
          <a:p>
            <a:r>
              <a:rPr lang="en-US" sz="2500" dirty="0" err="1" smtClean="0">
                <a:latin typeface="Times New Roman" panose="02020603050405020304" pitchFamily="18" charset="0"/>
                <a:cs typeface="Times New Roman" panose="02020603050405020304" pitchFamily="18" charset="0"/>
              </a:rPr>
              <a:t>Với</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bản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phí</a:t>
            </a:r>
            <a:r>
              <a:rPr lang="en-US" sz="2500" dirty="0">
                <a:latin typeface="Times New Roman" panose="02020603050405020304" pitchFamily="18" charset="0"/>
                <a:cs typeface="Times New Roman" panose="02020603050405020304" pitchFamily="18" charset="0"/>
              </a:rPr>
              <a:t>(79,99$)</a:t>
            </a:r>
            <a:endParaRPr lang="vi-VN" sz="2500" dirty="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Tương thích với hệ điều hành Microsoft Windows, MacOS, Linux</a:t>
            </a:r>
            <a:endParaRPr lang="en-US" sz="2500" dirty="0" smtClean="0">
              <a:latin typeface="Times New Roman" panose="02020603050405020304" pitchFamily="18" charset="0"/>
              <a:cs typeface="Times New Roman" panose="02020603050405020304" pitchFamily="18" charset="0"/>
            </a:endParaRPr>
          </a:p>
          <a:p>
            <a:pPr marL="82296" indent="0">
              <a:buNone/>
            </a:pPr>
            <a:r>
              <a:rPr lang="en-US" sz="2500" b="1" dirty="0" smtClean="0">
                <a:latin typeface="Times New Roman" panose="02020603050405020304" pitchFamily="18" charset="0"/>
                <a:cs typeface="Times New Roman" panose="02020603050405020304" pitchFamily="18" charset="0"/>
              </a:rPr>
              <a:t>QEMU:</a:t>
            </a:r>
          </a:p>
          <a:p>
            <a:r>
              <a:rPr lang="en-US" sz="2500" dirty="0" err="1" smtClean="0">
                <a:latin typeface="Times New Roman" panose="02020603050405020304" pitchFamily="18" charset="0"/>
                <a:cs typeface="Times New Roman" panose="02020603050405020304" pitchFamily="18" charset="0"/>
              </a:rPr>
              <a:t>Với</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bản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miễn</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phí</a:t>
            </a:r>
            <a:endParaRPr lang="vi-VN" sz="2500" dirty="0" smtClean="0">
              <a:latin typeface="Times New Roman" panose="02020603050405020304" pitchFamily="18" charset="0"/>
              <a:cs typeface="Times New Roman" panose="02020603050405020304" pitchFamily="18" charset="0"/>
            </a:endParaRPr>
          </a:p>
          <a:p>
            <a:r>
              <a:rPr lang="vi-VN" sz="2500" dirty="0">
                <a:latin typeface="Times New Roman" panose="02020603050405020304" pitchFamily="18" charset="0"/>
                <a:cs typeface="Times New Roman" panose="02020603050405020304" pitchFamily="18" charset="0"/>
              </a:rPr>
              <a:t>Tương thích với hệ điều hành Linux</a:t>
            </a:r>
            <a:endParaRPr lang="en-US" sz="2500" b="1" dirty="0" smtClean="0">
              <a:latin typeface="Times New Roman" panose="02020603050405020304" pitchFamily="18" charset="0"/>
              <a:cs typeface="Times New Roman" panose="02020603050405020304" pitchFamily="18" charset="0"/>
            </a:endParaRPr>
          </a:p>
          <a:p>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96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down)">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830638"/>
          </a:xfrm>
        </p:spPr>
        <p:txBody>
          <a:bodyPr>
            <a:normAutofit/>
          </a:bodyPr>
          <a:lstStyle/>
          <a:p>
            <a:r>
              <a:rPr lang="en-US" sz="4000" dirty="0">
                <a:effectLst/>
                <a:latin typeface="Times New Roman" panose="02020603050405020304" pitchFamily="18" charset="0"/>
                <a:cs typeface="Times New Roman" panose="02020603050405020304" pitchFamily="18" charset="0"/>
              </a:rPr>
              <a:t>6</a:t>
            </a:r>
            <a:r>
              <a:rPr lang="en-US" sz="4000" dirty="0" smtClean="0">
                <a:effectLst/>
                <a:latin typeface="Times New Roman" panose="02020603050405020304" pitchFamily="18" charset="0"/>
                <a:cs typeface="Times New Roman" panose="02020603050405020304" pitchFamily="18" charset="0"/>
              </a:rPr>
              <a:t>. Demo</a:t>
            </a:r>
            <a:endParaRPr lang="en-US" sz="4000" dirty="0"/>
          </a:p>
        </p:txBody>
      </p:sp>
      <p:sp>
        <p:nvSpPr>
          <p:cNvPr id="3" name="Content Placeholder 2"/>
          <p:cNvSpPr>
            <a:spLocks noGrp="1"/>
          </p:cNvSpPr>
          <p:nvPr>
            <p:ph idx="1"/>
          </p:nvPr>
        </p:nvSpPr>
        <p:spPr>
          <a:xfrm>
            <a:off x="1914144" y="1195057"/>
            <a:ext cx="9997440" cy="5486400"/>
          </a:xfrm>
        </p:spPr>
        <p:txBody>
          <a:bodyPr>
            <a:normAutofit/>
          </a:bodyPr>
          <a:lstStyle/>
          <a:p>
            <a:r>
              <a:rPr lang="en-US" sz="2500" dirty="0" smtClean="0">
                <a:latin typeface="Times New Roman" panose="02020603050405020304" pitchFamily="18" charset="0"/>
                <a:cs typeface="Times New Roman" panose="02020603050405020304" pitchFamily="18" charset="0"/>
              </a:rPr>
              <a:t>Link </a:t>
            </a:r>
            <a:r>
              <a:rPr lang="en-US" sz="2500" dirty="0" err="1" smtClean="0">
                <a:latin typeface="Times New Roman" panose="02020603050405020304" pitchFamily="18" charset="0"/>
                <a:cs typeface="Times New Roman" panose="02020603050405020304" pitchFamily="18" charset="0"/>
              </a:rPr>
              <a:t>hướng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dẫn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cài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đặt</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https://iphanmem.net/huong-dan-cai-dat-vmware-workstation</a:t>
            </a:r>
            <a:r>
              <a:rPr lang="en-US" sz="2500" dirty="0" smtClean="0">
                <a:latin typeface="Times New Roman" panose="02020603050405020304" pitchFamily="18" charset="0"/>
                <a:cs typeface="Times New Roman" panose="02020603050405020304" pitchFamily="18" charset="0"/>
              </a:rPr>
              <a:t>/</a:t>
            </a:r>
          </a:p>
          <a:p>
            <a:endParaRPr lang="en-US" sz="2500" dirty="0" smtClean="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2407299" y="2078917"/>
            <a:ext cx="8406882" cy="4387198"/>
          </a:xfrm>
          <a:prstGeom prst="rect">
            <a:avLst/>
          </a:prstGeom>
        </p:spPr>
      </p:pic>
    </p:spTree>
    <p:extLst>
      <p:ext uri="{BB962C8B-B14F-4D97-AF65-F5344CB8AC3E}">
        <p14:creationId xmlns:p14="http://schemas.microsoft.com/office/powerpoint/2010/main" val="260469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573</Words>
  <Application>Microsoft Office PowerPoint</Application>
  <PresentationFormat>Widescreen</PresentationFormat>
  <Paragraphs>45</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Gill Sans MT</vt:lpstr>
      <vt:lpstr>Tahoma</vt:lpstr>
      <vt:lpstr>Times New Roman</vt:lpstr>
      <vt:lpstr>Verdana</vt:lpstr>
      <vt:lpstr>Wingdings 2</vt:lpstr>
      <vt:lpstr>Solstice</vt:lpstr>
      <vt:lpstr>Virtual Machine (Máy ảo)</vt:lpstr>
      <vt:lpstr>Các nội dung chính</vt:lpstr>
      <vt:lpstr>1.Khái niệm máy ảo</vt:lpstr>
      <vt:lpstr>2.Các loại máy ảo</vt:lpstr>
      <vt:lpstr>3.Kiến trúc của máy ảo</vt:lpstr>
      <vt:lpstr>4. Ưu điểm và nhượng điểm của máy ảo</vt:lpstr>
      <vt:lpstr>4. Ưu điểm và nhượng điểm của máy ảo</vt:lpstr>
      <vt:lpstr>5. Một số phần mềm máy ảo phổ biến</vt:lpstr>
      <vt:lpstr>6. 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giải pháp free mail server cho doanh nghiệp dùng Zimbra</dc:title>
  <dc:creator>Windows User</dc:creator>
  <cp:lastModifiedBy>Windows User</cp:lastModifiedBy>
  <cp:revision>227</cp:revision>
  <dcterms:created xsi:type="dcterms:W3CDTF">2018-10-07T17:43:36Z</dcterms:created>
  <dcterms:modified xsi:type="dcterms:W3CDTF">2019-07-30T03:17:40Z</dcterms:modified>
</cp:coreProperties>
</file>